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82" r:id="rId3"/>
    <p:sldId id="283" r:id="rId4"/>
    <p:sldId id="284" r:id="rId5"/>
    <p:sldId id="257" r:id="rId6"/>
    <p:sldId id="267" r:id="rId7"/>
    <p:sldId id="268" r:id="rId8"/>
    <p:sldId id="272" r:id="rId9"/>
    <p:sldId id="270" r:id="rId10"/>
    <p:sldId id="278" r:id="rId11"/>
    <p:sldId id="281" r:id="rId12"/>
    <p:sldId id="273" r:id="rId13"/>
    <p:sldId id="274" r:id="rId14"/>
    <p:sldId id="27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415" autoAdjust="0"/>
    <p:restoredTop sz="94706" autoAdjust="0"/>
  </p:normalViewPr>
  <p:slideViewPr>
    <p:cSldViewPr>
      <p:cViewPr varScale="1">
        <p:scale>
          <a:sx n="63" d="100"/>
          <a:sy n="63" d="100"/>
        </p:scale>
        <p:origin x="2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93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5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3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9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334D819-9F07-4261-B09B-9E467E5D9002}" type="datetimeFigureOut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25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5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0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1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8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4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10/12/2018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9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8D17BC-4FC7-43EA-9233-057BA126D1F7}"/>
              </a:ext>
            </a:extLst>
          </p:cNvPr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4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ast_mile_(transportation)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sa/3.0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11350752" cy="1838519"/>
          </a:xfrm>
        </p:spPr>
        <p:txBody>
          <a:bodyPr>
            <a:noAutofit/>
          </a:bodyPr>
          <a:lstStyle/>
          <a:p>
            <a:r>
              <a:rPr lang="en-US" sz="6000" dirty="0"/>
              <a:t>Capital Bikeshare: Metro DC’s bikeshare service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2165774" y="5410200"/>
            <a:ext cx="9052560" cy="1066800"/>
          </a:xfrm>
        </p:spPr>
        <p:txBody>
          <a:bodyPr>
            <a:normAutofit/>
          </a:bodyPr>
          <a:lstStyle/>
          <a:p>
            <a:r>
              <a:rPr lang="en-US" dirty="0"/>
              <a:t>Melinda Wiley, </a:t>
            </a:r>
            <a:r>
              <a:rPr lang="en-US" dirty="0" err="1"/>
              <a:t>Caylon</a:t>
            </a:r>
            <a:r>
              <a:rPr lang="en-US" dirty="0"/>
              <a:t> Thomas, Kwasi Yeboah-</a:t>
            </a:r>
            <a:r>
              <a:rPr lang="en-US" dirty="0" err="1"/>
              <a:t>afihene</a:t>
            </a:r>
            <a:r>
              <a:rPr lang="en-US" dirty="0"/>
              <a:t>, and Sarah Christensen</a:t>
            </a:r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9BCFD-AE37-4C41-AA5D-719439AC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Sarah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BCFB4-CDF6-4002-ACFC-F9A90DB182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* Questions &amp; Data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* Elaborate on the questions you asked, describing what kinds of data you needed to answer them, and where you found it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* Data Cleanup &amp; Exploration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* Describe the exploration and cleanup process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* Discuss insights you had while exploring the data that you didn't anticipate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* Discuss any problems that arose after exploring the data, and how you resolved them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* Present and discuss interesting figures developed during exploration,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* Data Analysis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* Discuss the steps you took to analyze the data and answer each question you asked in your proposal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* Present and discuss interesting figures developed during analysis,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* Discussion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* Discuss your findings. Did you find what you expected to find? If not, why not? What inferences or general conclusions can you draw from your analysis?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E0E14-21BB-44A5-AEFA-CEA348C60A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B12D7-95FC-4CE6-8470-22A278D7B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B355C-D693-4DD2-B1AE-5876E3DAC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Sarah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DF4ED-80A0-414F-B058-3F62CE3E8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3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827B8-B0F5-43C6-9ABC-DE1B544A2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 stations - </a:t>
            </a:r>
            <a:r>
              <a:rPr lang="en-US" dirty="0" err="1"/>
              <a:t>Caylon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041C7-7627-4AA8-8DB4-D648C59E0D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* Questions &amp; Data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* Elaborate on the questions you asked, describing what kinds of data you needed to answer them, and where you found it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* Data Cleanup &amp; Exploration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* Describe the exploration and cleanup process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* Discuss insights you had while exploring the data that you didn't anticipate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* Discuss any problems that arose after exploring the data, and how you resolved them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* Present and discuss interesting figures developed during exploration,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* Data Analysis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* Discuss the steps you took to analyze the data and answer each question you asked in your proposal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* Present and discuss interesting figures developed during analysis,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* Discussion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* Discuss your findings. Did you find what you expected to find? If not, why not? What inferences or general conclusions can you draw from your analysis?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7F4A55-7D4D-4756-AE67-D071CDBAD2E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4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D12EF-9355-4AA6-B4A1-1A1D60DEA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1D41E-C028-4FF9-AFAC-D2B14F5D6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Caylon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CF565-06F9-40BE-8890-238A8C7D1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1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44A01-1D75-4C48-8492-10AEF3F67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DF575-FC03-4269-9C30-794E454ED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Caylon</a:t>
            </a:r>
            <a:endParaRPr lang="en-US" b="1" dirty="0"/>
          </a:p>
          <a:p>
            <a:r>
              <a:rPr lang="en-US" b="1" dirty="0"/>
              <a:t>Post Mortem </a:t>
            </a:r>
            <a:endParaRPr lang="en-US" dirty="0"/>
          </a:p>
          <a:p>
            <a:r>
              <a:rPr lang="en-US" dirty="0"/>
              <a:t>Discuss any difficulties that arose, and how you dealt with them</a:t>
            </a:r>
          </a:p>
          <a:p>
            <a:r>
              <a:rPr lang="en-US" dirty="0"/>
              <a:t>Discuss any additional questions that came up, but which you didn't have time to answer: What would you research next, if you had two more weeks?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DEFB8-53AA-47EE-B9EC-E61D8568C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2A0BF23-E663-4891-9B0C-0C5D27D8277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wrap="square" numCol="2" spcCol="182880">
            <a:spAutoFit/>
          </a:bodyPr>
          <a:lstStyle/>
          <a:p>
            <a:r>
              <a:rPr lang="en-US" sz="1200" dirty="0"/>
              <a:t># Presentation Guidelines</a:t>
            </a:r>
          </a:p>
          <a:p>
            <a:endParaRPr lang="en-US" sz="1200" dirty="0"/>
          </a:p>
          <a:p>
            <a:r>
              <a:rPr lang="en-US" sz="1200" dirty="0"/>
              <a:t>You are free to structure your presentations to your liking, but students tend to have success with the following format.</a:t>
            </a:r>
          </a:p>
          <a:p>
            <a:endParaRPr lang="en-US" sz="1200" dirty="0"/>
          </a:p>
          <a:p>
            <a:r>
              <a:rPr lang="en-US" sz="1200" dirty="0"/>
              <a:t>* Title Slide</a:t>
            </a:r>
          </a:p>
          <a:p>
            <a:endParaRPr lang="en-US" sz="1200" dirty="0"/>
          </a:p>
          <a:p>
            <a:r>
              <a:rPr lang="en-US" sz="1200" dirty="0"/>
              <a:t>  * Include the name of the Project and Group Members</a:t>
            </a:r>
          </a:p>
          <a:p>
            <a:endParaRPr lang="en-US" sz="1200" dirty="0"/>
          </a:p>
          <a:p>
            <a:r>
              <a:rPr lang="en-US" sz="1200" dirty="0"/>
              <a:t>* Motivation &amp; Summary Slide</a:t>
            </a:r>
          </a:p>
          <a:p>
            <a:endParaRPr lang="en-US" sz="1200" dirty="0"/>
          </a:p>
          <a:p>
            <a:r>
              <a:rPr lang="en-US" sz="1200" dirty="0"/>
              <a:t>  * Define the core message or hypothesis of your project.</a:t>
            </a:r>
          </a:p>
          <a:p>
            <a:r>
              <a:rPr lang="en-US" sz="1200" dirty="0"/>
              <a:t>  * Describe the questions you asked, and _why_ you asked them</a:t>
            </a:r>
          </a:p>
          <a:p>
            <a:r>
              <a:rPr lang="en-US" sz="1200" dirty="0"/>
              <a:t>  * Describe whether you were able to answer these questions to your satisfaction, and briefly summarize your findings</a:t>
            </a:r>
          </a:p>
          <a:p>
            <a:endParaRPr lang="en-US" sz="1200" dirty="0"/>
          </a:p>
          <a:p>
            <a:r>
              <a:rPr lang="en-US" sz="1200" dirty="0"/>
              <a:t>* Questions &amp; Data</a:t>
            </a:r>
          </a:p>
          <a:p>
            <a:endParaRPr lang="en-US" sz="1200" dirty="0"/>
          </a:p>
          <a:p>
            <a:r>
              <a:rPr lang="en-US" sz="1200" dirty="0"/>
              <a:t>  * Elaborate on the questions you asked, describing what kinds of data you needed to answer them, and where you found it</a:t>
            </a:r>
          </a:p>
          <a:p>
            <a:endParaRPr lang="en-US" sz="1200" dirty="0"/>
          </a:p>
          <a:p>
            <a:r>
              <a:rPr lang="en-US" sz="1200" dirty="0"/>
              <a:t>* Data Cleanup &amp; Exploration</a:t>
            </a:r>
          </a:p>
          <a:p>
            <a:endParaRPr lang="en-US" sz="1200" dirty="0"/>
          </a:p>
          <a:p>
            <a:r>
              <a:rPr lang="en-US" sz="1200" dirty="0"/>
              <a:t>  * Describe the exploration and cleanup process</a:t>
            </a:r>
          </a:p>
          <a:p>
            <a:r>
              <a:rPr lang="en-US" sz="1200" dirty="0"/>
              <a:t>  * Discuss insights you had while exploring the data that you didn't anticipate</a:t>
            </a:r>
          </a:p>
          <a:p>
            <a:r>
              <a:rPr lang="en-US" sz="1200" dirty="0"/>
              <a:t>  * Discuss any problems that arose after exploring the data, and how you resolved them</a:t>
            </a:r>
          </a:p>
          <a:p>
            <a:r>
              <a:rPr lang="en-US" sz="1200" dirty="0"/>
              <a:t>  * Present and discuss interesting figures developed during exploration, ideally with the help of </a:t>
            </a:r>
            <a:r>
              <a:rPr lang="en-US" sz="1200" dirty="0" err="1"/>
              <a:t>Jupyter</a:t>
            </a:r>
            <a:r>
              <a:rPr lang="en-US" sz="1200" dirty="0"/>
              <a:t> Notebook</a:t>
            </a:r>
          </a:p>
          <a:p>
            <a:endParaRPr lang="en-US" sz="1200" dirty="0"/>
          </a:p>
          <a:p>
            <a:r>
              <a:rPr lang="en-US" sz="1200" dirty="0"/>
              <a:t>* Data Analysis</a:t>
            </a:r>
          </a:p>
          <a:p>
            <a:endParaRPr lang="en-US" sz="1200" dirty="0"/>
          </a:p>
          <a:p>
            <a:r>
              <a:rPr lang="en-US" sz="1200" dirty="0"/>
              <a:t>  * Discuss the steps you took to analyze the data and answer each question you asked in your proposal</a:t>
            </a:r>
          </a:p>
          <a:p>
            <a:r>
              <a:rPr lang="en-US" sz="1200" dirty="0"/>
              <a:t>  * Present and discuss interesting figures developed during analysis, ideally with the help of </a:t>
            </a:r>
            <a:r>
              <a:rPr lang="en-US" sz="1200" dirty="0" err="1"/>
              <a:t>Jupyter</a:t>
            </a:r>
            <a:r>
              <a:rPr lang="en-US" sz="1200" dirty="0"/>
              <a:t> Notebook</a:t>
            </a:r>
          </a:p>
          <a:p>
            <a:endParaRPr lang="en-US" sz="1200" dirty="0"/>
          </a:p>
          <a:p>
            <a:r>
              <a:rPr lang="en-US" sz="1200" dirty="0"/>
              <a:t>* Discussion</a:t>
            </a:r>
          </a:p>
          <a:p>
            <a:endParaRPr lang="en-US" sz="1200" dirty="0"/>
          </a:p>
          <a:p>
            <a:r>
              <a:rPr lang="en-US" sz="1200" dirty="0"/>
              <a:t>  * Discuss your findings. Did you find what you expected to find? If not, why not? What inferences or general conclusions can you draw from your analysis?</a:t>
            </a:r>
          </a:p>
          <a:p>
            <a:endParaRPr lang="en-US" sz="1200" dirty="0"/>
          </a:p>
          <a:p>
            <a:r>
              <a:rPr lang="en-US" sz="1200" dirty="0"/>
              <a:t>* Post Mortem</a:t>
            </a:r>
          </a:p>
          <a:p>
            <a:endParaRPr lang="en-US" sz="1200" dirty="0"/>
          </a:p>
          <a:p>
            <a:r>
              <a:rPr lang="en-US" sz="1200" dirty="0"/>
              <a:t>  * Discuss any difficulties that arose, and how you dealt with them</a:t>
            </a:r>
          </a:p>
          <a:p>
            <a:r>
              <a:rPr lang="en-US" sz="1200" dirty="0"/>
              <a:t>  * Discuss any additional questions that came up, but which you didn't have time to answer: What would you research next, if you had two more weeks?</a:t>
            </a:r>
          </a:p>
          <a:p>
            <a:endParaRPr lang="en-US" sz="1200" dirty="0"/>
          </a:p>
          <a:p>
            <a:r>
              <a:rPr lang="en-US" sz="1200" dirty="0"/>
              <a:t>* Questions</a:t>
            </a:r>
          </a:p>
          <a:p>
            <a:r>
              <a:rPr lang="en-US" sz="1200" dirty="0"/>
              <a:t>  * Open-floor Q&amp;A with the audience</a:t>
            </a:r>
          </a:p>
          <a:p>
            <a:endParaRPr lang="en-US" sz="1200" dirty="0"/>
          </a:p>
          <a:p>
            <a:r>
              <a:rPr lang="en-US" sz="1200" dirty="0"/>
              <a:t>- - -</a:t>
            </a:r>
          </a:p>
          <a:p>
            <a:endParaRPr lang="en-US" sz="1200" dirty="0"/>
          </a:p>
          <a:p>
            <a:r>
              <a:rPr lang="en-US" sz="1200" dirty="0"/>
              <a:t>## Copyright</a:t>
            </a:r>
          </a:p>
          <a:p>
            <a:endParaRPr lang="en-US" sz="1200" dirty="0"/>
          </a:p>
          <a:p>
            <a:r>
              <a:rPr lang="en-US" sz="1200" dirty="0"/>
              <a:t>Coding Boot Camp © 2018.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3928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5C6AC4-87D1-40E9-A5F7-9388991DFA4C}"/>
              </a:ext>
            </a:extLst>
          </p:cNvPr>
          <p:cNvSpPr/>
          <p:nvPr/>
        </p:nvSpPr>
        <p:spPr>
          <a:xfrm>
            <a:off x="152400" y="152400"/>
            <a:ext cx="12039600" cy="6553200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sz="1400" dirty="0"/>
              <a:t># Presentation Requirements</a:t>
            </a:r>
          </a:p>
          <a:p>
            <a:endParaRPr lang="en-US" sz="1400" dirty="0"/>
          </a:p>
          <a:p>
            <a:r>
              <a:rPr lang="en-US" sz="1400" dirty="0"/>
              <a:t>The presentation requirements for Project 1 are as follows.</a:t>
            </a:r>
          </a:p>
          <a:p>
            <a:endParaRPr lang="en-US" sz="1400" dirty="0"/>
          </a:p>
          <a:p>
            <a:r>
              <a:rPr lang="en-US" sz="1400" dirty="0"/>
              <a:t>Your presentation must:</a:t>
            </a:r>
          </a:p>
          <a:p>
            <a:endParaRPr lang="en-US" sz="1400" dirty="0"/>
          </a:p>
          <a:p>
            <a:r>
              <a:rPr lang="en-US" sz="1400" dirty="0"/>
              <a:t>* [ ] Be at least 8-10 min. long</a:t>
            </a:r>
          </a:p>
          <a:p>
            <a:endParaRPr lang="en-US" sz="1400" dirty="0"/>
          </a:p>
          <a:p>
            <a:r>
              <a:rPr lang="en-US" sz="1400" dirty="0"/>
              <a:t>* [ ] Describe the core message or hypothesis for your project.</a:t>
            </a:r>
          </a:p>
          <a:p>
            <a:endParaRPr lang="en-US" sz="1400" dirty="0"/>
          </a:p>
          <a:p>
            <a:r>
              <a:rPr lang="en-US" sz="1400" dirty="0"/>
              <a:t>* [ ] Describe the questions you and your group found interesting, and what motivated you to answer them</a:t>
            </a:r>
          </a:p>
          <a:p>
            <a:endParaRPr lang="en-US" sz="1400" dirty="0"/>
          </a:p>
          <a:p>
            <a:r>
              <a:rPr lang="en-US" sz="1400" dirty="0"/>
              <a:t>* [ ] Summarize where and how you found the data you used to answer these questions</a:t>
            </a:r>
          </a:p>
          <a:p>
            <a:endParaRPr lang="en-US" sz="1400" dirty="0"/>
          </a:p>
          <a:p>
            <a:r>
              <a:rPr lang="en-US" sz="1400" dirty="0"/>
              <a:t>* [ ] Describe the data exploration and cleanup process (accompanied by your </a:t>
            </a:r>
            <a:r>
              <a:rPr lang="en-US" sz="1400" dirty="0" err="1"/>
              <a:t>Jupyter</a:t>
            </a:r>
            <a:r>
              <a:rPr lang="en-US" sz="1400" dirty="0"/>
              <a:t> Notebook)</a:t>
            </a:r>
          </a:p>
          <a:p>
            <a:endParaRPr lang="en-US" sz="1400" dirty="0"/>
          </a:p>
          <a:p>
            <a:r>
              <a:rPr lang="en-US" sz="1400" dirty="0"/>
              <a:t>* [ ] Describe the analysis process (accompanied by your </a:t>
            </a:r>
            <a:r>
              <a:rPr lang="en-US" sz="1400" dirty="0" err="1"/>
              <a:t>Jupyter</a:t>
            </a:r>
            <a:r>
              <a:rPr lang="en-US" sz="1400" dirty="0"/>
              <a:t> Notebook)</a:t>
            </a:r>
          </a:p>
          <a:p>
            <a:endParaRPr lang="en-US" sz="1400" dirty="0"/>
          </a:p>
          <a:p>
            <a:r>
              <a:rPr lang="en-US" sz="1400" dirty="0"/>
              <a:t>* [ ] Summarize your conclusions. This should include a numerical summary (i.e., what data did your analysis yield), as well as visualizations of that summary (plots of the final analysis data)</a:t>
            </a:r>
          </a:p>
          <a:p>
            <a:endParaRPr lang="en-US" sz="1400" dirty="0"/>
          </a:p>
          <a:p>
            <a:r>
              <a:rPr lang="en-US" sz="1400" dirty="0"/>
              <a:t>* [ ] Discuss the implications of your findings. This is where you get to have an open-ended discussion about what your findings "mean".</a:t>
            </a:r>
          </a:p>
          <a:p>
            <a:endParaRPr lang="en-US" sz="1400" dirty="0"/>
          </a:p>
          <a:p>
            <a:r>
              <a:rPr lang="en-US" sz="1400" dirty="0"/>
              <a:t>* [ ] Tell a good story! Storytelling through data analysis is no different than in literature. Find your narrative and use your analysis and visualization skills to highlight conflict and resolution in your data.</a:t>
            </a:r>
          </a:p>
          <a:p>
            <a:endParaRPr lang="en-US" sz="1400" dirty="0"/>
          </a:p>
          <a:p>
            <a:r>
              <a:rPr lang="en-US" sz="1400" dirty="0"/>
              <a:t>- - -</a:t>
            </a:r>
          </a:p>
          <a:p>
            <a:endParaRPr lang="en-US" sz="1400" dirty="0"/>
          </a:p>
          <a:p>
            <a:r>
              <a:rPr lang="en-US" sz="1400" dirty="0"/>
              <a:t>## Copyright</a:t>
            </a:r>
          </a:p>
          <a:p>
            <a:endParaRPr lang="en-US" sz="1400" dirty="0"/>
          </a:p>
          <a:p>
            <a:r>
              <a:rPr lang="en-US" sz="1400" dirty="0"/>
              <a:t>Data Boot Camp © 2018.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6155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459BD7-D224-42C0-B4E1-65CC9CA3B45F}"/>
              </a:ext>
            </a:extLst>
          </p:cNvPr>
          <p:cNvSpPr/>
          <p:nvPr/>
        </p:nvSpPr>
        <p:spPr>
          <a:xfrm>
            <a:off x="152400" y="152400"/>
            <a:ext cx="11734800" cy="6771084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sz="1400" dirty="0"/>
              <a:t># Technical Requirements</a:t>
            </a:r>
          </a:p>
          <a:p>
            <a:endParaRPr lang="en-US" sz="1400" dirty="0"/>
          </a:p>
          <a:p>
            <a:r>
              <a:rPr lang="en-US" sz="1400" dirty="0"/>
              <a:t>The technical requirements for Project 1 are as follows.</a:t>
            </a:r>
          </a:p>
          <a:p>
            <a:endParaRPr lang="en-US" sz="1400" dirty="0"/>
          </a:p>
          <a:p>
            <a:r>
              <a:rPr lang="en-US" sz="1400" dirty="0"/>
              <a:t>* [ ] Use Pandas to clean and format your data set(s)</a:t>
            </a:r>
          </a:p>
          <a:p>
            <a:endParaRPr lang="en-US" sz="1400" dirty="0"/>
          </a:p>
          <a:p>
            <a:r>
              <a:rPr lang="en-US" sz="1400" dirty="0"/>
              <a:t>* [ ] Create a </a:t>
            </a:r>
            <a:r>
              <a:rPr lang="en-US" sz="1400" dirty="0" err="1"/>
              <a:t>Jupyter</a:t>
            </a:r>
            <a:r>
              <a:rPr lang="en-US" sz="1400" dirty="0"/>
              <a:t> Notebook describing the **data exploration and cleanup** process</a:t>
            </a:r>
          </a:p>
          <a:p>
            <a:endParaRPr lang="en-US" sz="1400" dirty="0"/>
          </a:p>
          <a:p>
            <a:r>
              <a:rPr lang="en-US" sz="1400" dirty="0"/>
              <a:t>* [ ] Create a </a:t>
            </a:r>
            <a:r>
              <a:rPr lang="en-US" sz="1400" dirty="0" err="1"/>
              <a:t>Jupyter</a:t>
            </a:r>
            <a:r>
              <a:rPr lang="en-US" sz="1400" dirty="0"/>
              <a:t> Notebook illustrating the **final data analysis**</a:t>
            </a:r>
          </a:p>
          <a:p>
            <a:endParaRPr lang="en-US" sz="1400" dirty="0"/>
          </a:p>
          <a:p>
            <a:r>
              <a:rPr lang="en-US" sz="1400" dirty="0"/>
              <a:t>* [ ] Use Matplotlib to create a total of 6-8 visualizations of your data (ideally, at least 2 per "question" you ask of your data)</a:t>
            </a:r>
          </a:p>
          <a:p>
            <a:endParaRPr lang="en-US" sz="1400" dirty="0"/>
          </a:p>
          <a:p>
            <a:r>
              <a:rPr lang="en-US" sz="1400" dirty="0"/>
              <a:t>* [ ] Save PNG images of your visualizations to distribute to the class and instructional team, and for inclusion in your presentation</a:t>
            </a:r>
          </a:p>
          <a:p>
            <a:endParaRPr lang="en-US" sz="1400" dirty="0"/>
          </a:p>
          <a:p>
            <a:r>
              <a:rPr lang="en-US" sz="1400" dirty="0"/>
              <a:t>* [ ] Optionally, use at least one API, if you can find an API with data pertinent to your primary research questions</a:t>
            </a:r>
          </a:p>
          <a:p>
            <a:endParaRPr lang="en-US" sz="1400" dirty="0"/>
          </a:p>
          <a:p>
            <a:r>
              <a:rPr lang="en-US" sz="1400" dirty="0"/>
              <a:t>* [ ] Create a write-up summarizing your major findings. This should include a heading for each "question" you asked of your data, and under each heading, a short description of what you found and any relevant plots.</a:t>
            </a:r>
          </a:p>
          <a:p>
            <a:endParaRPr lang="en-US" sz="1400" dirty="0"/>
          </a:p>
          <a:p>
            <a:r>
              <a:rPr lang="en-US" sz="1400" dirty="0"/>
              <a:t>- - -</a:t>
            </a:r>
          </a:p>
          <a:p>
            <a:endParaRPr lang="en-US" sz="1400" dirty="0"/>
          </a:p>
          <a:p>
            <a:r>
              <a:rPr lang="en-US" sz="1400" dirty="0"/>
              <a:t>### Copyright</a:t>
            </a:r>
          </a:p>
          <a:p>
            <a:endParaRPr lang="en-US" sz="1400" dirty="0"/>
          </a:p>
          <a:p>
            <a:r>
              <a:rPr lang="en-US" sz="1400" dirty="0"/>
              <a:t>Coding Boot Camp © 2017.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6704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Summary - Mindy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Motivation &amp; Summary Slide</a:t>
            </a:r>
          </a:p>
          <a:p>
            <a:r>
              <a:rPr lang="en-US" dirty="0"/>
              <a:t>Define the core message or hypothesis of your project. Capital Bike share – core message and hypothesis</a:t>
            </a:r>
          </a:p>
          <a:p>
            <a:r>
              <a:rPr lang="en-US" dirty="0"/>
              <a:t>We completed an analysis of Capital Bike share which is located here in DC</a:t>
            </a:r>
          </a:p>
          <a:p>
            <a:r>
              <a:rPr lang="en-US" dirty="0"/>
              <a:t>Our core message – to see how Capital Bike share has grown over the last 9 years – from 2010 - 2018</a:t>
            </a:r>
          </a:p>
          <a:p>
            <a:r>
              <a:rPr lang="en-US" dirty="0"/>
              <a:t>Describe the questions you asked, and why you asked them</a:t>
            </a:r>
          </a:p>
          <a:p>
            <a:r>
              <a:rPr lang="en-US" dirty="0"/>
              <a:t>Member type – Casual &amp; Member; usage over time</a:t>
            </a:r>
          </a:p>
          <a:p>
            <a:r>
              <a:rPr lang="en-US" dirty="0"/>
              <a:t>Bike dock stations/ terminal build out - Additional and removal of docks between 2010-2018</a:t>
            </a:r>
          </a:p>
          <a:p>
            <a:r>
              <a:rPr lang="en-US" dirty="0"/>
              <a:t>Are there peaks times (Years, Months, Times during the day)?</a:t>
            </a:r>
          </a:p>
          <a:p>
            <a:r>
              <a:rPr lang="en-US" dirty="0"/>
              <a:t>Which terminals are used the most vs not used very often?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B0F8CA5-4626-403B-A0BD-670FF77098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64288" y="2598208"/>
            <a:ext cx="4754562" cy="316970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EC8573-AB07-4F0E-8E76-53E62D1AC835}"/>
              </a:ext>
            </a:extLst>
          </p:cNvPr>
          <p:cNvSpPr txBox="1"/>
          <p:nvPr/>
        </p:nvSpPr>
        <p:spPr>
          <a:xfrm>
            <a:off x="6324600" y="5677694"/>
            <a:ext cx="5029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en.wikipedia.org/wiki/Last_mile_(transportation)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2B8965-887E-433E-8B04-67D499176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Peak Times and Terminal usages - Mindy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0B065D-3B6C-4387-A0CD-9C525467DD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3C94170-747A-48FC-9456-5401818D89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/>
              <a:t>* Questions &amp; Data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5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/>
              <a:t>  * Elaborate on the questions you asked, describing what kinds of data you needed to answer them, and where you found it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5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/>
              <a:t>* Data Cleanup &amp; Exploration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5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/>
              <a:t>  * Describe the exploration and cleanup process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/>
              <a:t>  * Discuss insights you had while exploring the data that you didn't anticipate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/>
              <a:t>  * Discuss any problems that arose after exploring the data, and how you resolved them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/>
              <a:t>  * Present and discuss interesting figures developed during exploration, ideally with the help of </a:t>
            </a:r>
            <a:r>
              <a:rPr lang="en-US" sz="1050" dirty="0" err="1"/>
              <a:t>Jupyter</a:t>
            </a:r>
            <a:r>
              <a:rPr lang="en-US" sz="1050" dirty="0"/>
              <a:t> Notebook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5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/>
              <a:t>* Data Analysis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5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/>
              <a:t>  * Discuss the steps you took to analyze the data and answer each question you asked in your proposal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/>
              <a:t>  * Present and discuss interesting figures developed during analysis, ideally with the help of </a:t>
            </a:r>
            <a:r>
              <a:rPr lang="en-US" sz="1050" dirty="0" err="1"/>
              <a:t>Jupyter</a:t>
            </a:r>
            <a:r>
              <a:rPr lang="en-US" sz="1050" dirty="0"/>
              <a:t> Notebook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5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/>
              <a:t>* Discussion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5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/>
              <a:t>  * Discuss your findings. Did you find what you expected to find? If not, why not? What inferences or general conclusions can you draw from your analysis?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05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D7D3D4C-F3E9-483F-8FBE-BE3C35BD47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01610EB-3215-4805-A9C7-CD7AE8C2398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4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2D157-A8BE-48B2-93EA-6B5B40AB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59854-E6EC-4DB2-8293-8E8B7ABBB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Mindy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258A1-C53A-44FE-925D-0CD3841B2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7C46AA-3FC3-4A66-BF45-B427920A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type - Kwasi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F149EF-A82E-41D9-B0B9-9523C3C952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035552" cy="397764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*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F38DC21-6B66-4DC6-AC98-2BAC2D3F2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88720" y="1905000"/>
            <a:ext cx="10485120" cy="4267200"/>
          </a:xfrm>
        </p:spPr>
        <p:txBody>
          <a:bodyPr>
            <a:noAutofit/>
          </a:bodyPr>
          <a:lstStyle/>
          <a:p>
            <a:r>
              <a:rPr lang="en-US" sz="800" dirty="0"/>
              <a:t>Questions</a:t>
            </a:r>
          </a:p>
          <a:p>
            <a:pPr lvl="1"/>
            <a:r>
              <a:rPr lang="en-US" sz="800" dirty="0"/>
              <a:t>Which member type has the highest level of usage on the average per year?</a:t>
            </a:r>
          </a:p>
          <a:p>
            <a:pPr lvl="1"/>
            <a:r>
              <a:rPr lang="en-US" sz="800" dirty="0"/>
              <a:t>Which member type dominates the biker population of capital bike share	</a:t>
            </a:r>
          </a:p>
          <a:p>
            <a:r>
              <a:rPr lang="en-US" sz="800" dirty="0"/>
              <a:t>Data source: Capital Bike Share data from 2010 – 2018</a:t>
            </a:r>
          </a:p>
          <a:p>
            <a:pPr lvl="1"/>
            <a:r>
              <a:rPr lang="en-US" sz="800" dirty="0"/>
              <a:t>Random Sample Size: 40000 per year except 2018, which had a sample size of 30000 records</a:t>
            </a:r>
          </a:p>
          <a:p>
            <a:r>
              <a:rPr lang="en-US" sz="800" dirty="0"/>
              <a:t>Analysis</a:t>
            </a:r>
          </a:p>
          <a:p>
            <a:pPr lvl="1"/>
            <a:r>
              <a:rPr lang="en-US" sz="800" dirty="0"/>
              <a:t>Performed a nested </a:t>
            </a:r>
            <a:r>
              <a:rPr lang="en-US" sz="800" dirty="0" err="1"/>
              <a:t>groupby</a:t>
            </a:r>
            <a:r>
              <a:rPr lang="en-US" sz="800" dirty="0"/>
              <a:t>: [Year, Member type] and summarized the data by finding the mean duration for the first question.</a:t>
            </a:r>
          </a:p>
          <a:p>
            <a:pPr lvl="1"/>
            <a:r>
              <a:rPr lang="en-US" sz="800" dirty="0"/>
              <a:t>Performed a nested </a:t>
            </a:r>
            <a:r>
              <a:rPr lang="en-US" sz="800" dirty="0" err="1"/>
              <a:t>groupby</a:t>
            </a:r>
            <a:r>
              <a:rPr lang="en-US" sz="800" dirty="0"/>
              <a:t>: [Year, Member type] and summarized the data by counting the duration variable.</a:t>
            </a:r>
          </a:p>
          <a:p>
            <a:pPr lvl="1"/>
            <a:r>
              <a:rPr lang="en-US" sz="800" dirty="0"/>
              <a:t>Drew a line graph for both</a:t>
            </a:r>
          </a:p>
          <a:p>
            <a:pPr lvl="1"/>
            <a:r>
              <a:rPr lang="en-US" sz="800" dirty="0"/>
              <a:t>Related code snippets:</a:t>
            </a:r>
          </a:p>
          <a:p>
            <a:pPr lvl="1"/>
            <a:r>
              <a:rPr lang="en-US" sz="800" dirty="0"/>
              <a:t>Q 1</a:t>
            </a:r>
          </a:p>
          <a:p>
            <a:pPr lvl="2"/>
            <a:r>
              <a:rPr lang="en-US" sz="800" dirty="0"/>
              <a:t>newgroup = </a:t>
            </a:r>
            <a:r>
              <a:rPr lang="en-US" sz="800" dirty="0" err="1"/>
              <a:t>bike_file_one_df.groupby</a:t>
            </a:r>
            <a:r>
              <a:rPr lang="en-US" sz="800" dirty="0"/>
              <a:t>(['Year', 'Member type']).mean()['Duration'].unstack().plot()</a:t>
            </a:r>
          </a:p>
          <a:p>
            <a:pPr lvl="2"/>
            <a:r>
              <a:rPr lang="en-US" sz="800" dirty="0" err="1"/>
              <a:t>newgroup.set_ylabel</a:t>
            </a:r>
            <a:r>
              <a:rPr lang="en-US" sz="800" dirty="0"/>
              <a:t>("Mean Usage Per Second")</a:t>
            </a:r>
          </a:p>
          <a:p>
            <a:pPr lvl="2"/>
            <a:r>
              <a:rPr lang="en-US" sz="800" dirty="0" err="1"/>
              <a:t>newgroup.set_xlabel</a:t>
            </a:r>
            <a:r>
              <a:rPr lang="en-US" sz="800" dirty="0"/>
              <a:t>("Year")</a:t>
            </a:r>
          </a:p>
          <a:p>
            <a:pPr lvl="2"/>
            <a:r>
              <a:rPr lang="en-US" sz="800" dirty="0" err="1"/>
              <a:t>plt.savefig</a:t>
            </a:r>
            <a:r>
              <a:rPr lang="en-US" sz="800" dirty="0"/>
              <a:t>("Pie_Fig_19.png")</a:t>
            </a:r>
          </a:p>
          <a:p>
            <a:pPr lvl="2"/>
            <a:r>
              <a:rPr lang="en-US" sz="800" dirty="0" err="1"/>
              <a:t>plt.show</a:t>
            </a:r>
            <a:r>
              <a:rPr lang="en-US" sz="800" dirty="0"/>
              <a:t>()</a:t>
            </a:r>
          </a:p>
          <a:p>
            <a:pPr lvl="1"/>
            <a:r>
              <a:rPr lang="en-US" sz="800" dirty="0"/>
              <a:t>Q2</a:t>
            </a:r>
          </a:p>
          <a:p>
            <a:pPr lvl="2"/>
            <a:r>
              <a:rPr lang="en-US" sz="800" dirty="0"/>
              <a:t>newgroup = </a:t>
            </a:r>
            <a:r>
              <a:rPr lang="en-US" sz="800" dirty="0" err="1"/>
              <a:t>bike_file_one_df.groupby</a:t>
            </a:r>
            <a:r>
              <a:rPr lang="en-US" sz="800" dirty="0"/>
              <a:t>(['Year', 'Member type']).count()['Duration'].unstack().plot()</a:t>
            </a:r>
          </a:p>
          <a:p>
            <a:pPr lvl="2"/>
            <a:r>
              <a:rPr lang="en-US" sz="800" dirty="0" err="1"/>
              <a:t>newgroup.set_ylabel</a:t>
            </a:r>
            <a:r>
              <a:rPr lang="en-US" sz="800" dirty="0"/>
              <a:t>("Count of Member Type")</a:t>
            </a:r>
          </a:p>
          <a:p>
            <a:pPr lvl="2"/>
            <a:r>
              <a:rPr lang="en-US" sz="800" dirty="0" err="1"/>
              <a:t>newgroup.set_xlabel</a:t>
            </a:r>
            <a:r>
              <a:rPr lang="en-US" sz="800" dirty="0"/>
              <a:t>("Year")</a:t>
            </a:r>
          </a:p>
          <a:p>
            <a:pPr lvl="2"/>
            <a:r>
              <a:rPr lang="en-US" sz="800" dirty="0" err="1"/>
              <a:t>plt.savefig</a:t>
            </a:r>
            <a:r>
              <a:rPr lang="en-US" sz="800" dirty="0"/>
              <a:t>("Pie_Fig_20.png")</a:t>
            </a:r>
          </a:p>
          <a:p>
            <a:pPr lvl="2"/>
            <a:r>
              <a:rPr lang="en-US" sz="800" dirty="0" err="1"/>
              <a:t>plt.show</a:t>
            </a:r>
            <a:r>
              <a:rPr lang="en-US" sz="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9127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2D157-A8BE-48B2-93EA-6B5B40AB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Member Type</a:t>
            </a:r>
            <a:br>
              <a:rPr lang="en-US" dirty="0"/>
            </a:br>
            <a:r>
              <a:rPr lang="en-US" dirty="0"/>
              <a:t>- Kwasi ‘Findings and </a:t>
            </a:r>
            <a:r>
              <a:rPr lang="en-US" dirty="0" err="1"/>
              <a:t>Conclution</a:t>
            </a:r>
            <a:r>
              <a:rPr lang="en-US" dirty="0"/>
              <a:t>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59854-E6EC-4DB2-8293-8E8B7ABBB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Kwasi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258A1-C53A-44FE-925D-0CD3841B2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405384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/>
              <a:t>Casual users on the average use the bikes for a longer period of time than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/>
              <a:t>The usage level of casual users is trending down from 2010 to 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/>
              <a:t>The members are about 3/4 of the biker population of Capital Bike Share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/>
              <a:t>The casual users are about 1/3 of the biker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900" dirty="0"/>
          </a:p>
          <a:p>
            <a:r>
              <a:rPr lang="en-US" sz="900" dirty="0"/>
              <a:t>Note: Only 3 quarters of data was reported in 2018, Hence 3000 records were randomly selected. [10000 samples were randomly selected per quarter]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CB09BD-DB94-47A3-BA92-B6E2442DE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533401"/>
            <a:ext cx="5852172" cy="28955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6E1315-3A36-4371-88E0-27668140A0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429000"/>
            <a:ext cx="5852172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91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105</TotalTime>
  <Words>1589</Words>
  <Application>Microsoft Office PowerPoint</Application>
  <PresentationFormat>Widescreen</PresentationFormat>
  <Paragraphs>212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Century Schoolbook</vt:lpstr>
      <vt:lpstr>Wingdings</vt:lpstr>
      <vt:lpstr>Wood Type</vt:lpstr>
      <vt:lpstr>Capital Bikeshare: Metro DC’s bikeshare service</vt:lpstr>
      <vt:lpstr>PowerPoint Presentation</vt:lpstr>
      <vt:lpstr>PowerPoint Presentation</vt:lpstr>
      <vt:lpstr>PowerPoint Presentation</vt:lpstr>
      <vt:lpstr>Motivation &amp; Summary - Mindy</vt:lpstr>
      <vt:lpstr>Peak Times and Terminal usages - Mindy</vt:lpstr>
      <vt:lpstr>PowerPoint Presentation</vt:lpstr>
      <vt:lpstr>Member type - Kwasi</vt:lpstr>
      <vt:lpstr>Member Type - Kwasi ‘Findings and Conclution’</vt:lpstr>
      <vt:lpstr>Sarah</vt:lpstr>
      <vt:lpstr>PowerPoint Presentation</vt:lpstr>
      <vt:lpstr>Dock stations - Caylon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Capital Bike Share</dc:title>
  <dc:creator>Mindy Wiley</dc:creator>
  <cp:lastModifiedBy>kwasi yeboah-afihene</cp:lastModifiedBy>
  <cp:revision>22</cp:revision>
  <dcterms:created xsi:type="dcterms:W3CDTF">2018-10-11T00:09:07Z</dcterms:created>
  <dcterms:modified xsi:type="dcterms:W3CDTF">2018-10-12T21:49:05Z</dcterms:modified>
</cp:coreProperties>
</file>