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3" r:id="rId17"/>
    <p:sldId id="274" r:id="rId18"/>
    <p:sldId id="275" r:id="rId19"/>
    <p:sldId id="276" r:id="rId20"/>
    <p:sldId id="277" r:id="rId21"/>
    <p:sldId id="272" r:id="rId22"/>
    <p:sldId id="282" r:id="rId23"/>
    <p:sldId id="283" r:id="rId24"/>
    <p:sldId id="278" r:id="rId25"/>
    <p:sldId id="279" r:id="rId26"/>
    <p:sldId id="288" r:id="rId27"/>
    <p:sldId id="280" r:id="rId28"/>
    <p:sldId id="289" r:id="rId29"/>
    <p:sldId id="290" r:id="rId30"/>
    <p:sldId id="284" r:id="rId31"/>
    <p:sldId id="285" r:id="rId32"/>
    <p:sldId id="291" r:id="rId33"/>
    <p:sldId id="286" r:id="rId34"/>
    <p:sldId id="292" r:id="rId35"/>
    <p:sldId id="287" r:id="rId36"/>
    <p:sldId id="281" r:id="rId37"/>
    <p:sldId id="294" r:id="rId38"/>
    <p:sldId id="293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799" autoAdjust="0"/>
  </p:normalViewPr>
  <p:slideViewPr>
    <p:cSldViewPr snapToGrid="0">
      <p:cViewPr varScale="1">
        <p:scale>
          <a:sx n="86" d="100"/>
          <a:sy n="86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2160" y="223315"/>
            <a:ext cx="52801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/>
            <a:r>
              <a:rPr lang="en-US" sz="3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KHOA CNTT &amp; TT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45965" y="1515978"/>
            <a:ext cx="6052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noProof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BÁO CÁO </a:t>
            </a:r>
            <a:r>
              <a:rPr lang="en-US" sz="2200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 VĂN </a:t>
            </a:r>
            <a:r>
              <a:rPr lang="en-US" sz="2200" noProof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KỸ THUẬT PHẦN MỀM</a:t>
            </a:r>
            <a:endParaRPr lang="en-US" sz="22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503" y="2262564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endParaRPr lang="en-US" sz="30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927222" y="2616803"/>
            <a:ext cx="8689976" cy="189697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DỰNG HỆ THỐNG QUẢN LÝ THÔNG TIN DU LỊCH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814510" y="4791146"/>
            <a:ext cx="8915399" cy="1233054"/>
          </a:xfrm>
        </p:spPr>
        <p:txBody>
          <a:bodyPr>
            <a:noAutofit/>
          </a:bodyPr>
          <a:lstStyle/>
          <a:p>
            <a:pPr algn="l"/>
            <a:r>
              <a:rPr lang="en-US" sz="1900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900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algn="l"/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 </a:t>
            </a:r>
            <a:r>
              <a:rPr lang="en-US" sz="19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Huỳnh Trâm</a:t>
            </a:r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19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Lê Quế Ngọc</a:t>
            </a:r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B1304707</a:t>
            </a:r>
          </a:p>
          <a:p>
            <a:pPr algn="l"/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MSCB: 1069                                                              </a:t>
            </a:r>
            <a:r>
              <a:rPr lang="en-US" sz="19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Như Ý</a:t>
            </a:r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B1304751</a:t>
            </a:r>
            <a:endParaRPr 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1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 cụ cài đặt chương trình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 hình thiết kế phát triển chương trình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 nghệ kỹ thuật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29182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CÀI ĐẶT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Eclipse JEE Neon: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hiểu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Spring MVC Framework, Hibernate và Maven.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 sát thực tế quy trình, tham khảo ý kiến giáo viên hướng dẫn.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các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 hệ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sở dữ liệu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 các ràng buộc toàn vẹn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CÀI ĐẶT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quản trị cơ sở dữ liệu MySQL: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quản trị một hệ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sở dữ liệu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lớn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với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 phí thấp.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Tốc độ xử lý dữ liệu nhanh.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phép nhiều người cùng khai thác trong một thời điểm.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 mã nguồn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phép kết nối với nhiều ngôn ngữ lập trình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phần mềm hỗ trợ: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Designer.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StarUML.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6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THIẾT KẾ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20" y="1731421"/>
            <a:ext cx="8951495" cy="41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7952467" cy="944563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VÀ KỸ THUẬT ÁP DỤNG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2141620" y="1551357"/>
            <a:ext cx="443422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1. Spring MVC Framework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2141620" y="2521903"/>
            <a:ext cx="2098651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2.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Hibernate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2141620" y="3525902"/>
            <a:ext cx="160011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3.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Maven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2141620" y="4529866"/>
            <a:ext cx="177965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4.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MySQL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2141620" y="5500448"/>
            <a:ext cx="720742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5. HTML, CSS,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Javascript 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kết hợp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Bootstrap 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 FRAMEWORK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2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8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2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0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8358867" cy="94456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BOOTSTRAP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3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2141620" y="1551357"/>
            <a:ext cx="2205989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1. </a:t>
            </a:r>
            <a:r>
              <a:rPr lang="en-US" sz="2800" b="1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61"/>
          <p:cNvSpPr txBox="1">
            <a:spLocks noChangeArrowheads="1"/>
          </p:cNvSpPr>
          <p:nvPr/>
        </p:nvSpPr>
        <p:spPr bwMode="auto">
          <a:xfrm>
            <a:off x="2141620" y="2521903"/>
            <a:ext cx="2868093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2.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Cơ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sở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lý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thuyết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2141620" y="3525902"/>
            <a:ext cx="5432898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3.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Nội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dung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và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kết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quả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nghiên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cứu</a:t>
            </a: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2141620" y="4529866"/>
            <a:ext cx="5020926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4.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Kết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luận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và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hướng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phát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triển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2141620" y="5500448"/>
            <a:ext cx="3552576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5. Demo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chương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trình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8587467" cy="94456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NGHIÊN CỨU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 tả yêu cầu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 kế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 thử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5494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 chức năng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8663667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 phi chức năng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9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3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5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Sơ</a:t>
            </a:r>
          </a:p>
          <a:p>
            <a:pPr marL="909638" lvl="1" indent="0" eaLnBrk="1" hangingPunct="1">
              <a:spcBef>
                <a:spcPts val="600"/>
              </a:spcBef>
              <a:buClr>
                <a:schemeClr val="accent6"/>
              </a:buClr>
              <a:buNone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đồ</a:t>
            </a:r>
          </a:p>
          <a:p>
            <a:pPr marL="909638" lvl="1" indent="0" eaLnBrk="1" hangingPunct="1">
              <a:spcBef>
                <a:spcPts val="600"/>
              </a:spcBef>
              <a:buClr>
                <a:schemeClr val="accent6"/>
              </a:buClr>
              <a:buNone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CDM:</a:t>
            </a:r>
            <a:endParaRPr lang="en-US" ker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267455"/>
            <a:ext cx="7905415" cy="55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5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Sơ</a:t>
            </a:r>
          </a:p>
          <a:p>
            <a:pPr marL="909638" lvl="1" indent="0" eaLnBrk="1" hangingPunct="1">
              <a:spcBef>
                <a:spcPts val="600"/>
              </a:spcBef>
              <a:buClr>
                <a:schemeClr val="accent6"/>
              </a:buClr>
              <a:buNone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đồ</a:t>
            </a:r>
          </a:p>
          <a:p>
            <a:pPr marL="909638" lvl="1" indent="0" eaLnBrk="1" hangingPunct="1">
              <a:spcBef>
                <a:spcPts val="600"/>
              </a:spcBef>
              <a:buClr>
                <a:schemeClr val="accent6"/>
              </a:buClr>
              <a:buNone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DM:</a:t>
            </a:r>
            <a:endParaRPr lang="en-US" ker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842" y="1267455"/>
            <a:ext cx="7882273" cy="55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474285" y="3465443"/>
            <a:ext cx="3962400" cy="762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đăng nhập</a:t>
            </a:r>
            <a:endParaRPr lang="en-US" sz="2400" b="1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16" y="1267455"/>
            <a:ext cx="3920929" cy="5503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39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474285" y="3465443"/>
            <a:ext cx="3962400" cy="762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đăng ký</a:t>
            </a:r>
            <a:endParaRPr lang="en-US" sz="2400" b="1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17" y="1324141"/>
            <a:ext cx="3289551" cy="5495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77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474285" y="3465443"/>
            <a:ext cx="3962400" cy="762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tìm kiếm</a:t>
            </a:r>
            <a:endParaRPr lang="en-US" sz="2400" b="1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67" y="1267455"/>
            <a:ext cx="3432313" cy="55338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392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22519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 trường kiểm thử: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 vi xử lý: Intel Core i5 3217U.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Ram: 4Gb.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 cứng: 500Gb.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điều hành Windows 10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64 bit.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 Workbench 6.3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duyệt: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Chrome.</a:t>
            </a: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 thức kiểm thử: Hộp đen.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kiểm thử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7724419" cy="94456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kiểm thử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9050682" cy="944563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 và hướng phát triển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 quả đạt được: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 thuyết:</a:t>
            </a:r>
          </a:p>
          <a:p>
            <a:pPr marL="13779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Nắm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vững về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 hệ quản trị cơ sở dữ liệu MySQL.</a:t>
            </a:r>
          </a:p>
          <a:p>
            <a:pPr marL="13779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 sử dụng Spring MVC Framework, Hibernate và Maven để xây dựng và thiết kế website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 trình:</a:t>
            </a:r>
          </a:p>
          <a:p>
            <a:pPr marL="13779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Đáp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 được hầu hết các yêu cầu về chức năng đã đề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79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 diện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thân thiện,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thích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 với nhiều thiết bị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nhau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9050682" cy="944563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 và hướng phát triển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30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 phát triển:</a:t>
            </a:r>
            <a:endParaRPr lang="en-US" sz="30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vi-VN" sz="30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30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người dùng tùy biến giao diện cho website. Ví dụ: tùy biến màu sắc, font chữ,… cho website.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vi-VN" sz="30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30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lựa chọn ngôn ngữ cho website.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vi-VN" sz="30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 </a:t>
            </a:r>
            <a:r>
              <a:rPr lang="vi-VN" sz="30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 tài khoản Facebook, Google+ để tiết kiệm thời gian đăng ký và giúp khách hàng dễ quản lý tài khoản.</a:t>
            </a:r>
          </a:p>
          <a:p>
            <a:pPr marL="463550" indent="0"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2"/>
            <a:ext cx="8229600" cy="51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 ký, đăng nhập, tìm kiếm, đặt vé.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thông tin đăng ký.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tài khoản cá nhân.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tour.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danh sách đăng ký.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tài khoản.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Gửi email.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Import/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 kê.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6956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8486" y="2397491"/>
            <a:ext cx="4174541" cy="1938992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  <a:endParaRPr lang="en-US" sz="12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7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2360" y="3189061"/>
            <a:ext cx="8214107" cy="224676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</a:t>
            </a:r>
          </a:p>
          <a:p>
            <a:pPr algn="ctr"/>
            <a:r>
              <a:rPr lang="en-US" sz="68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bạn đã lắng nghe</a:t>
            </a:r>
            <a:endParaRPr lang="en-US" sz="68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80" y="405256"/>
            <a:ext cx="7816866" cy="22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"/>
          <a:stretch/>
        </p:blipFill>
        <p:spPr>
          <a:xfrm>
            <a:off x="4382433" y="649225"/>
            <a:ext cx="4093067" cy="42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b="1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Bài toán: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Đất nước ta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nơi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nơi đều có cảnh đẹp làm nao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lòng người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Để có thể tận dụng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 nguyên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ngày càng có nhiều công ty du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 đời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ể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tăng sự cạnh tranh cũng như quảng bá dịch vụ đến với khách hàng gần hơn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dựng, thiết kế và phát triển một hệ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quản lý thông tin du lịch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mạnh mẽ, đầy đủ các tính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là một điều vô cùng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b="1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Giải pháp:</a:t>
            </a:r>
            <a:r>
              <a:rPr lang="en-US" sz="2800" b="1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hệ thống thông tin du lịch” với các tính năng vượt trội, dễ sử dụng, thân thiện với người dùng, tiết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thời gian và công sức.</a:t>
            </a:r>
          </a:p>
        </p:txBody>
      </p:sp>
    </p:spTree>
    <p:extLst>
      <p:ext uri="{BB962C8B-B14F-4D97-AF65-F5344CB8AC3E}">
        <p14:creationId xmlns:p14="http://schemas.microsoft.com/office/powerpoint/2010/main" val="5181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 SỬ GIẢI QUYẾT VẤN ĐỀ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 nay, c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ó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rất nhiều trang web cũng như ứng dụng cho phép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 những thông tin liên quan về các chuyến du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Điển hình như: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Vietravel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(https://www.vietravel.com/) 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SaiGonTourist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(http://www.saigon-tourist.com) 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Việt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 Travel (http://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www.vietfuntravel.com.vn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3550" indent="0"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b="1" i="1" kern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800" b="1" i="1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i="1" ker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Nhưng nhìn chung các trang web này vẫn chưa thực sự đáp ứng hết yêu cầu của người dùng, thao tác phức </a:t>
            </a:r>
            <a:r>
              <a:rPr lang="vi-VN" sz="2800" b="1" i="1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tạp, </a:t>
            </a:r>
            <a:r>
              <a:rPr lang="vi-VN" sz="2800" b="1" i="1" ker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 diện quá nhiều thông tin gây rối </a:t>
            </a:r>
            <a:r>
              <a:rPr lang="vi-VN" sz="2800" b="1" i="1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mắt, </a:t>
            </a:r>
            <a:r>
              <a:rPr lang="vi-VN" sz="2800" b="1" i="1" ker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hiệu suất hoạt động chưa cao.</a:t>
            </a:r>
            <a:endParaRPr lang="en-US" sz="2800" b="1" i="1" ker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hệ thống quản lý thông tin du lịch đạt được những yêu cầu chính sau: 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 một website kinh doanh các dịch vụ một công ty du lịch lữ hành với đầy đủ các tính năng cần thiết cần phải có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Thao tác dễ dàng, giao diện thân thiện, tiết kiệm chi phí tối đa. 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 website được xây dựng trên nền Spring MVC Framework, được triển khai trên web application server,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 là Tomcat.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VI ĐỀ TÀI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 lý thuyết: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Ôn lại kiến thức về ngôn ngữ lập trình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 và thiết kế cơ sở dữ liệu.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hiểu và nắm vững cách sử dụng Spring MVC Framework, Hibernate và Maven.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kỹ thuật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Sử dụng các công cụ: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Designer để vẽ các mô hình CDM, PDM.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StarUML để vẽ sơ đồ Usecase.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 để kết nối cơ sở dữ liệu.</a:t>
            </a:r>
          </a:p>
        </p:txBody>
      </p:sp>
    </p:spTree>
    <p:extLst>
      <p:ext uri="{BB962C8B-B14F-4D97-AF65-F5344CB8AC3E}">
        <p14:creationId xmlns:p14="http://schemas.microsoft.com/office/powerpoint/2010/main" val="545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tích, thiết kế hệ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hiểu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Spring MVC Framework, Hibernate và Maven.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 sát thực tế quy trình, tham khảo ý kiến giáo viên hướng dẫn.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các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 hệ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sở dữ liệu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 các ràng buộc toàn vẹn.</a:t>
            </a: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 đặt chương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 dụng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Eclipse JEE Neon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 dụng hệ quản trị MySQL để lưu dữ liệu.</a:t>
            </a:r>
          </a:p>
        </p:txBody>
      </p:sp>
    </p:spTree>
    <p:extLst>
      <p:ext uri="{BB962C8B-B14F-4D97-AF65-F5344CB8AC3E}">
        <p14:creationId xmlns:p14="http://schemas.microsoft.com/office/powerpoint/2010/main" val="202061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THỰC HIỆN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03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493</TotalTime>
  <Words>1171</Words>
  <Application>Microsoft Office PowerPoint</Application>
  <PresentationFormat>Widescreen</PresentationFormat>
  <Paragraphs>179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Tahoma</vt:lpstr>
      <vt:lpstr>Times New Roman</vt:lpstr>
      <vt:lpstr>Trebuchet MS</vt:lpstr>
      <vt:lpstr>Tw Cen MT</vt:lpstr>
      <vt:lpstr>Wingdings</vt:lpstr>
      <vt:lpstr>Circuit</vt:lpstr>
      <vt:lpstr>XÂY DỰNG HỆ THỐNG QUẢN LÝ THÔNG TIN DU LỊCH</vt:lpstr>
      <vt:lpstr>NỘI DUNG</vt:lpstr>
      <vt:lpstr>TỔNG QUAN</vt:lpstr>
      <vt:lpstr>ĐẶT VẤN ĐỀ</vt:lpstr>
      <vt:lpstr>LỊCH SỬ GIẢI QUYẾT VẤN ĐỀ</vt:lpstr>
      <vt:lpstr>MỤC TIÊU</vt:lpstr>
      <vt:lpstr>PHẠM VI ĐỀ TÀI</vt:lpstr>
      <vt:lpstr>PHƯƠNG PHÁP THỰC HIỆN</vt:lpstr>
      <vt:lpstr>KẾ HOẠCH THỰC HIỆN</vt:lpstr>
      <vt:lpstr>CƠ SỞ LÝ THUYẾT</vt:lpstr>
      <vt:lpstr>CÔNG CỤ CÀI ĐẶT</vt:lpstr>
      <vt:lpstr>CÔNG CỤ CÀI ĐẶT (tt)</vt:lpstr>
      <vt:lpstr>MÔ HÌNH THIẾT KẾ</vt:lpstr>
      <vt:lpstr>CÔNG NGHỆ VÀ KỸ THUẬT ÁP DỤNG</vt:lpstr>
      <vt:lpstr>SPRING MVC FRAMEWORK</vt:lpstr>
      <vt:lpstr>HIBERNATE</vt:lpstr>
      <vt:lpstr>MAVEN</vt:lpstr>
      <vt:lpstr>MYSQL</vt:lpstr>
      <vt:lpstr>HTML, CSS, JAVASCRIPT, BOOTSTRAP</vt:lpstr>
      <vt:lpstr>NỘI DUNG VÀ KẾT QUẢ NGHIÊN CỨU</vt:lpstr>
      <vt:lpstr>Đặc tả yêu cầu</vt:lpstr>
      <vt:lpstr>Đặc tả yêu cầu chức năng</vt:lpstr>
      <vt:lpstr>Đặc tả yêu cầu phi chức năng</vt:lpstr>
      <vt:lpstr>Thiết kế giao diện</vt:lpstr>
      <vt:lpstr>Thiết kế dữ liệu</vt:lpstr>
      <vt:lpstr>Thiết kế dữ liệu (tt)</vt:lpstr>
      <vt:lpstr>Thiết kế chức năng</vt:lpstr>
      <vt:lpstr>Thiết kế chức năng (tt)</vt:lpstr>
      <vt:lpstr>Thiết kế chức năng (tt)</vt:lpstr>
      <vt:lpstr>KIỂM THỬ</vt:lpstr>
      <vt:lpstr>Các trường hợp kiểm thử</vt:lpstr>
      <vt:lpstr>Các trường hợp kiểm thử (tt)</vt:lpstr>
      <vt:lpstr>Kết quả đạt được và hướng phát triển</vt:lpstr>
      <vt:lpstr>Kết quả đạt được và hướng phát triển (tt)</vt:lpstr>
      <vt:lpstr>Demo chương trình</vt:lpstr>
      <vt:lpstr>Q &amp; 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 THÔNG TIN DU LỊCH</dc:title>
  <dc:creator>Trần Lê Quế Ngọc</dc:creator>
  <cp:lastModifiedBy>Ngoc Tran Le Que</cp:lastModifiedBy>
  <cp:revision>83</cp:revision>
  <dcterms:created xsi:type="dcterms:W3CDTF">2017-05-05T02:45:28Z</dcterms:created>
  <dcterms:modified xsi:type="dcterms:W3CDTF">2017-05-13T09:17:04Z</dcterms:modified>
</cp:coreProperties>
</file>