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342" r:id="rId3"/>
    <p:sldId id="343" r:id="rId4"/>
    <p:sldId id="344" r:id="rId5"/>
    <p:sldId id="345" r:id="rId6"/>
    <p:sldId id="347" r:id="rId7"/>
    <p:sldId id="348" r:id="rId8"/>
    <p:sldId id="349" r:id="rId9"/>
    <p:sldId id="350" r:id="rId10"/>
    <p:sldId id="351" r:id="rId11"/>
    <p:sldId id="353" r:id="rId12"/>
    <p:sldId id="354" r:id="rId13"/>
    <p:sldId id="355" r:id="rId14"/>
    <p:sldId id="356" r:id="rId15"/>
    <p:sldId id="363" r:id="rId16"/>
    <p:sldId id="357" r:id="rId17"/>
    <p:sldId id="364" r:id="rId18"/>
    <p:sldId id="365" r:id="rId19"/>
    <p:sldId id="358" r:id="rId20"/>
    <p:sldId id="359" r:id="rId21"/>
    <p:sldId id="360" r:id="rId22"/>
    <p:sldId id="361" r:id="rId23"/>
    <p:sldId id="362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st Page" id="{3BC6424D-2243-42A9-8E32-27C1D4261D00}">
          <p14:sldIdLst>
            <p14:sldId id="293"/>
          </p14:sldIdLst>
        </p14:section>
        <p14:section name="Content" id="{A010A860-0E02-49CA-8096-76C2CD882B63}">
          <p14:sldIdLst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  <p14:sldId id="356"/>
            <p14:sldId id="363"/>
            <p14:sldId id="357"/>
            <p14:sldId id="364"/>
            <p14:sldId id="365"/>
          </p14:sldIdLst>
        </p14:section>
        <p14:section name="Tips" id="{26A666AB-7024-40EF-8FD9-8D7A5A9439AC}">
          <p14:sldIdLst>
            <p14:sldId id="358"/>
            <p14:sldId id="359"/>
            <p14:sldId id="360"/>
            <p14:sldId id="361"/>
            <p14:sldId id="362"/>
          </p14:sldIdLst>
        </p14:section>
        <p14:section name="End" id="{2A101C81-4A9A-4ABE-BA4B-14896B4219F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3C3C3"/>
    <a:srgbClr val="6600CC"/>
    <a:srgbClr val="64BE19"/>
    <a:srgbClr val="FFC828"/>
    <a:srgbClr val="64BEE1"/>
    <a:srgbClr val="00B9E1"/>
    <a:srgbClr val="E6FAD7"/>
    <a:srgbClr val="7CF13B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0970C-7C54-4BF5-94B3-A93AB622C724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5924-62CA-463F-95B1-D589067A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5924-62CA-463F-95B1-D589067A0C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5924-62CA-463F-95B1-D589067A0C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5924-62CA-463F-95B1-D589067A0C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5924-62CA-463F-95B1-D589067A0C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5924-62CA-463F-95B1-D589067A0C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6220119\Desktop\bbg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3" r="14688"/>
          <a:stretch/>
        </p:blipFill>
        <p:spPr bwMode="auto">
          <a:xfrm>
            <a:off x="-12700" y="-9527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2700" y="4876800"/>
            <a:ext cx="9156700" cy="1981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2700" y="2895600"/>
            <a:ext cx="91567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2700" y="0"/>
            <a:ext cx="9156700" cy="2895600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bg2">
                  <a:alpha val="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7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49" y="48374"/>
            <a:ext cx="6533473" cy="1104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glow rad="330200">
                    <a:schemeClr val="bg1">
                      <a:alpha val="60000"/>
                    </a:schemeClr>
                  </a:glow>
                </a:effectLst>
                <a:latin typeface="+mj-lt"/>
              </a:defRPr>
            </a:lvl1pPr>
          </a:lstStyle>
          <a:p>
            <a:r>
              <a:rPr lang="en-US" sz="4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cs typeface="Times New Roman" pitchFamily="18" charset="0"/>
              </a:rPr>
              <a:t>nvucuong@tma.com.vn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49" y="48374"/>
            <a:ext cx="6533473" cy="1104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49" y="48374"/>
            <a:ext cx="6533473" cy="1104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49" y="48374"/>
            <a:ext cx="6533473" cy="1104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6220119\Desktop\bbg1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7" t="19461" r="7504" b="52799"/>
          <a:stretch/>
        </p:blipFill>
        <p:spPr bwMode="auto">
          <a:xfrm>
            <a:off x="-16125" y="0"/>
            <a:ext cx="9156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 flipV="1">
            <a:off x="-12699" y="0"/>
            <a:ext cx="9156700" cy="8382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Picture 2" descr="C:\Users\6220119\Desktop\bbg1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3" t="59382" r="14688" b="25520"/>
          <a:stretch/>
        </p:blipFill>
        <p:spPr bwMode="auto">
          <a:xfrm>
            <a:off x="-12699" y="5821166"/>
            <a:ext cx="9156700" cy="103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2699" y="6019800"/>
            <a:ext cx="9156699" cy="8382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-12700" y="838200"/>
            <a:ext cx="9156701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" descr="C:\Users\6220119\Desktop\TMA_ALU-0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7062"/>
            <a:ext cx="1524000" cy="751138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6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sz="4000" b="1" i="0" u="none" strike="noStrike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622011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slides.agavee.com/" TargetMode="External"/><Relationship Id="rId2" Type="http://schemas.openxmlformats.org/officeDocument/2006/relationships/hyperlink" Target="http://www.aliaspooryorik.com/presentations/angularjs20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" TargetMode="External"/><Relationship Id="rId4" Type="http://schemas.openxmlformats.org/officeDocument/2006/relationships/hyperlink" Target="http://latentflip.com/imperative-vs-declarativ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adel.com/" TargetMode="External"/><Relationship Id="rId7" Type="http://schemas.openxmlformats.org/officeDocument/2006/relationships/hyperlink" Target="http://docs.angularjs.org/api/" TargetMode="External"/><Relationship Id="rId2" Type="http://schemas.openxmlformats.org/officeDocument/2006/relationships/hyperlink" Target="http://briantford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.js/wiki/JsFiddle-Examples" TargetMode="External"/><Relationship Id="rId5" Type="http://schemas.openxmlformats.org/officeDocument/2006/relationships/hyperlink" Target="http://www.egghead.io/" TargetMode="External"/><Relationship Id="rId4" Type="http://schemas.openxmlformats.org/officeDocument/2006/relationships/hyperlink" Target="http://www.yearofmoo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ngmodule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oshdmiller.github.io/ng-boilerplate" TargetMode="External"/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ffmeyers.com/blog/2013/4/21/code-organization-angularjs-javascri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6220119@gmail.com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70025"/>
          </a:xfrm>
        </p:spPr>
        <p:txBody>
          <a:bodyPr/>
          <a:lstStyle/>
          <a:p>
            <a:r>
              <a:rPr lang="en-US" dirty="0" smtClean="0">
                <a:gradFill>
                  <a:gsLst>
                    <a:gs pos="37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accent1">
                        <a:shade val="20000"/>
                        <a:satMod val="300000"/>
                      </a:schemeClr>
                    </a:gs>
                    <a:gs pos="100000">
                      <a:schemeClr val="accent1">
                        <a:shade val="20000"/>
                        <a:satMod val="300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270" dir="5400000" sy="-100000" algn="bl" rotWithShape="0"/>
                </a:effectLst>
              </a:rPr>
              <a:t> </a:t>
            </a:r>
            <a:endParaRPr lang="en-US" dirty="0">
              <a:gradFill>
                <a:gsLst>
                  <a:gs pos="37000">
                    <a:schemeClr val="tx2">
                      <a:lumMod val="60000"/>
                      <a:lumOff val="40000"/>
                    </a:schemeClr>
                  </a:gs>
                  <a:gs pos="0">
                    <a:schemeClr val="accent1">
                      <a:shade val="20000"/>
                      <a:satMod val="300000"/>
                    </a:schemeClr>
                  </a:gs>
                  <a:gs pos="100000">
                    <a:schemeClr val="accent1">
                      <a:shade val="20000"/>
                      <a:satMod val="300000"/>
                    </a:schemeClr>
                  </a:gs>
                </a:gsLst>
                <a:lin ang="5400000"/>
              </a:gradFill>
              <a:effectLst>
                <a:reflection blurRad="12700" stA="28000" endPos="45000" dist="127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267200"/>
            <a:ext cx="8991600" cy="1981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dirty="0" err="1" smtClean="0"/>
              <a:t>Cuong</a:t>
            </a:r>
            <a:r>
              <a:rPr lang="en-US" b="1" dirty="0" smtClean="0"/>
              <a:t> Nguyen – </a:t>
            </a:r>
            <a:r>
              <a:rPr lang="en-US" b="1" dirty="0" smtClean="0">
                <a:hlinkClick r:id="rId2"/>
              </a:rPr>
              <a:t>6220119@gmail.com</a:t>
            </a:r>
            <a:endParaRPr lang="en-US" b="1" dirty="0" smtClean="0"/>
          </a:p>
          <a:p>
            <a:pPr algn="l">
              <a:lnSpc>
                <a:spcPct val="150000"/>
              </a:lnSpc>
            </a:pPr>
            <a:endParaRPr lang="en-US" b="1" dirty="0" smtClean="0"/>
          </a:p>
        </p:txBody>
      </p:sp>
      <p:pic>
        <p:nvPicPr>
          <p:cNvPr id="2050" name="Picture 2" descr="C:\Users\6220119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46144"/>
            <a:ext cx="2743200" cy="17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6220119\Desktop\AngularJ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1175658"/>
            <a:ext cx="5029200" cy="1943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21689" y="1962542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16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43498" y="1621972"/>
            <a:ext cx="1104900" cy="323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2000250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Templating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3505200"/>
            <a:ext cx="685800" cy="323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3771" y="348245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7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525486"/>
            <a:ext cx="1524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2917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Binding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5800" y="4778828"/>
            <a:ext cx="12192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1294618"/>
            <a:ext cx="762000" cy="2585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103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6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24400" y="1294618"/>
            <a:ext cx="1981200" cy="2585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Deep Linking / Routing</a:t>
            </a:r>
          </a:p>
          <a:p>
            <a:pPr lvl="1"/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Server communication</a:t>
            </a:r>
          </a:p>
          <a:p>
            <a:pPr lvl="1"/>
            <a:r>
              <a:rPr lang="en-US" dirty="0"/>
              <a:t>Modular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1205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equivalent to creating a custom directive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UI component</a:t>
            </a:r>
            <a:endParaRPr lang="en-US" dirty="0"/>
          </a:p>
        </p:txBody>
      </p:sp>
      <p:pic>
        <p:nvPicPr>
          <p:cNvPr id="1026" name="Picture 2" descr="C:\Users\nvucuong.TMA\Desktop\myDirec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" y="1878291"/>
            <a:ext cx="9119212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0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goal:</a:t>
            </a:r>
          </a:p>
          <a:p>
            <a:r>
              <a:rPr lang="en-US" dirty="0" smtClean="0"/>
              <a:t>Create a custom UI element: &lt;</a:t>
            </a:r>
            <a:r>
              <a:rPr lang="en-US" dirty="0" err="1" smtClean="0"/>
              <a:t>ng-piechart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Support data-binding to a source.</a:t>
            </a:r>
          </a:p>
          <a:p>
            <a:r>
              <a:rPr lang="en-US" dirty="0" smtClean="0"/>
              <a:t>Use d3.js to draw the chart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Use </a:t>
            </a:r>
            <a:r>
              <a:rPr lang="en-US" dirty="0" err="1" smtClean="0"/>
              <a:t>AngularJS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Create a pie chart using d3.js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257425"/>
            <a:ext cx="37623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www.aliaspooryorik.com/presentations/angularjs2013</a:t>
            </a:r>
            <a:r>
              <a:rPr lang="en-US" dirty="0" smtClean="0"/>
              <a:t> (this is actually </a:t>
            </a:r>
            <a:r>
              <a:rPr lang="en-US" dirty="0" smtClean="0"/>
              <a:t>most of this </a:t>
            </a:r>
            <a:r>
              <a:rPr lang="en-US" dirty="0" smtClean="0"/>
              <a:t>slide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angularjs.slides.agavee.com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http://latentflip.com/imperative-vs-declarative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http://docs.angularjs.org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should we use it?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Tips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Useful links:</a:t>
            </a:r>
          </a:p>
          <a:p>
            <a:r>
              <a:rPr lang="en-US" dirty="0">
                <a:hlinkClick r:id="rId2"/>
              </a:rPr>
              <a:t>http://briantford.com/blog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http://www.bennadel.com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http://www.yearofmoo.com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http://www.egghead.io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github.com/angular/angular.js/wiki/JsFiddle-Examples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http://docs.angularjs.org/api/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Popular modules</a:t>
            </a:r>
          </a:p>
          <a:p>
            <a:r>
              <a:rPr lang="en-US" dirty="0">
                <a:hlinkClick r:id="rId2"/>
              </a:rPr>
              <a:t>http://ngmodules.org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angular-</a:t>
            </a:r>
            <a:r>
              <a:rPr lang="en-US" dirty="0" err="1" smtClean="0"/>
              <a:t>ui</a:t>
            </a:r>
            <a:endParaRPr lang="en-US" dirty="0" smtClean="0"/>
          </a:p>
          <a:p>
            <a:pPr lvl="1"/>
            <a:r>
              <a:rPr lang="en-US" dirty="0" smtClean="0"/>
              <a:t>angular-bootstrap</a:t>
            </a:r>
          </a:p>
          <a:p>
            <a:pPr lvl="1"/>
            <a:r>
              <a:rPr lang="en-US" dirty="0"/>
              <a:t>http-</a:t>
            </a:r>
            <a:r>
              <a:rPr lang="en-US" dirty="0" err="1"/>
              <a:t>auth</a:t>
            </a:r>
            <a:r>
              <a:rPr lang="en-US" dirty="0"/>
              <a:t>-interceptor</a:t>
            </a:r>
            <a:endParaRPr lang="en-US" dirty="0" smtClean="0"/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-grid</a:t>
            </a:r>
          </a:p>
          <a:p>
            <a:pPr lvl="1"/>
            <a:r>
              <a:rPr lang="en-US" dirty="0" smtClean="0"/>
              <a:t>...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Template: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github.com/angular/angular-seed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joshdmiller.github.io/ng-boilerplate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organize your code in a large project: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cliffmeyers.com/blog/2013/4/21/code-organization-angularjs-javascript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Text Editor (prefer syntax highlighting, auto-complete).</a:t>
            </a:r>
          </a:p>
          <a:p>
            <a:r>
              <a:rPr lang="en-US" dirty="0" smtClean="0"/>
              <a:t>Node.js (server)</a:t>
            </a:r>
          </a:p>
          <a:p>
            <a:r>
              <a:rPr lang="en-US" dirty="0" smtClean="0"/>
              <a:t>Karma (node.js package, unit test runner)</a:t>
            </a:r>
          </a:p>
          <a:p>
            <a:r>
              <a:rPr lang="en-US" dirty="0" smtClean="0"/>
              <a:t>Jasmine (</a:t>
            </a:r>
            <a:r>
              <a:rPr lang="en-US" dirty="0" err="1" smtClean="0"/>
              <a:t>javascript</a:t>
            </a:r>
            <a:r>
              <a:rPr lang="en-US" dirty="0" smtClean="0"/>
              <a:t> Unit Test library)</a:t>
            </a:r>
          </a:p>
          <a:p>
            <a:r>
              <a:rPr lang="en-US" dirty="0" smtClean="0"/>
              <a:t>Internet browsers</a:t>
            </a:r>
          </a:p>
          <a:p>
            <a:r>
              <a:rPr lang="en-US" dirty="0" smtClean="0"/>
              <a:t>Chrome add-on: </a:t>
            </a:r>
            <a:r>
              <a:rPr lang="en-US" dirty="0" err="1" smtClean="0"/>
              <a:t>Batarang</a:t>
            </a:r>
            <a:r>
              <a:rPr lang="en-US" dirty="0" smtClean="0"/>
              <a:t> (spying </a:t>
            </a:r>
            <a:r>
              <a:rPr lang="en-US" dirty="0" err="1" smtClean="0"/>
              <a:t>AngularJS</a:t>
            </a:r>
            <a:r>
              <a:rPr lang="en-US" dirty="0" smtClean="0"/>
              <a:t> scopes and models)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6220119\Desktop\561162_10150706169393966_1219680700_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7EAF3"/>
              </a:clrFrom>
              <a:clrTo>
                <a:srgbClr val="E7EA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t="37324" r="47568" b="42062"/>
          <a:stretch/>
        </p:blipFill>
        <p:spPr bwMode="auto">
          <a:xfrm>
            <a:off x="838200" y="3073399"/>
            <a:ext cx="3201950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6220119\Desktop\561162_10150706169393966_1219680700_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7EAF3"/>
              </a:clrFrom>
              <a:clrTo>
                <a:srgbClr val="E7EA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30166" r="73783" b="39667"/>
          <a:stretch/>
        </p:blipFill>
        <p:spPr bwMode="auto">
          <a:xfrm>
            <a:off x="228600" y="1676400"/>
            <a:ext cx="290984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3961" y="5257800"/>
            <a:ext cx="3331233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hlinkClick r:id="rId3"/>
              </a:rPr>
              <a:t>6220119@gmail.com</a:t>
            </a:r>
            <a:endParaRPr lang="en-US" sz="28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962400" y="1175085"/>
            <a:ext cx="5181600" cy="4812630"/>
            <a:chOff x="3962400" y="1175085"/>
            <a:chExt cx="5181600" cy="4812630"/>
          </a:xfrm>
        </p:grpSpPr>
        <p:pic>
          <p:nvPicPr>
            <p:cNvPr id="2050" name="Picture 2" descr="C:\Users\6220119\Desktop\561162_10150706169393966_1219680700_n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E7EAF3"/>
                </a:clrFrom>
                <a:clrTo>
                  <a:srgbClr val="E7EA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66"/>
            <a:stretch/>
          </p:blipFill>
          <p:spPr bwMode="auto">
            <a:xfrm>
              <a:off x="3962400" y="1175085"/>
              <a:ext cx="5181600" cy="48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 flipV="1">
              <a:off x="4052850" y="1175085"/>
              <a:ext cx="5091150" cy="4812630"/>
            </a:xfrm>
            <a:prstGeom prst="rect">
              <a:avLst/>
            </a:prstGeom>
            <a:gradFill>
              <a:gsLst>
                <a:gs pos="0">
                  <a:schemeClr val="bg1">
                    <a:lumMod val="0"/>
                    <a:lumOff val="100000"/>
                  </a:schemeClr>
                </a:gs>
                <a:gs pos="10000">
                  <a:schemeClr val="bg2">
                    <a:alpha val="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400300" y="977900"/>
            <a:ext cx="6400800" cy="1447800"/>
          </a:xfrm>
          <a:prstGeom prst="wedgeRectCallout">
            <a:avLst>
              <a:gd name="adj1" fmla="val -63212"/>
              <a:gd name="adj2" fmla="val 382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800" dirty="0" smtClean="0"/>
              <a:t>“</a:t>
            </a:r>
            <a:r>
              <a:rPr lang="en-US" sz="2800" dirty="0" err="1" smtClean="0"/>
              <a:t>Superheroic</a:t>
            </a:r>
            <a:r>
              <a:rPr lang="en-US" sz="2800" dirty="0" smtClean="0"/>
              <a:t> </a:t>
            </a:r>
            <a:r>
              <a:rPr lang="en-US" sz="2800" dirty="0"/>
              <a:t>JavaScript MVW </a:t>
            </a:r>
            <a:r>
              <a:rPr lang="en-US" sz="2800" dirty="0" smtClean="0"/>
              <a:t>Framework”</a:t>
            </a:r>
            <a:endParaRPr lang="en-US" sz="2800" dirty="0"/>
          </a:p>
        </p:txBody>
      </p:sp>
      <p:sp>
        <p:nvSpPr>
          <p:cNvPr id="6" name="Rectangular Callout 5"/>
          <p:cNvSpPr/>
          <p:nvPr/>
        </p:nvSpPr>
        <p:spPr>
          <a:xfrm>
            <a:off x="2400300" y="2628900"/>
            <a:ext cx="5105400" cy="1447800"/>
          </a:xfrm>
          <a:prstGeom prst="wedgeRectCallout">
            <a:avLst>
              <a:gd name="adj1" fmla="val -69921"/>
              <a:gd name="adj2" fmla="val -468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800" dirty="0" smtClean="0"/>
              <a:t>“HTML </a:t>
            </a:r>
            <a:r>
              <a:rPr lang="en-US" sz="2800" dirty="0"/>
              <a:t>enhanced for web </a:t>
            </a:r>
            <a:r>
              <a:rPr lang="en-US" sz="2800" dirty="0" smtClean="0"/>
              <a:t>apps”</a:t>
            </a:r>
            <a:endParaRPr lang="en-US" sz="2800" dirty="0"/>
          </a:p>
        </p:txBody>
      </p:sp>
      <p:sp>
        <p:nvSpPr>
          <p:cNvPr id="8" name="Rectangular Callout 7"/>
          <p:cNvSpPr/>
          <p:nvPr/>
        </p:nvSpPr>
        <p:spPr>
          <a:xfrm>
            <a:off x="1600200" y="4876800"/>
            <a:ext cx="5105400" cy="1143000"/>
          </a:xfrm>
          <a:prstGeom prst="wedgeRectCallout">
            <a:avLst>
              <a:gd name="adj1" fmla="val 65900"/>
              <a:gd name="adj2" fmla="val -224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800" dirty="0" smtClean="0"/>
              <a:t>“Pretty </a:t>
            </a:r>
            <a:r>
              <a:rPr lang="en-US" sz="2800" dirty="0"/>
              <a:t>sure that HTML6 is going under the codename @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1026" name="Picture 2" descr="C:\Users\6220119\Desktop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6220119\Desktop\v65oai7fxn47qv9nect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4476750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it?</a:t>
            </a:r>
            <a:endParaRPr lang="en-US" dirty="0"/>
          </a:p>
        </p:txBody>
      </p:sp>
      <p:pic>
        <p:nvPicPr>
          <p:cNvPr id="2050" name="Picture 2" descr="C:\Users\6220119\Desktop\Alcatel_Lucen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9"/>
          <a:stretch/>
        </p:blipFill>
        <p:spPr bwMode="auto">
          <a:xfrm>
            <a:off x="380998" y="1905000"/>
            <a:ext cx="2703513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530600" y="1905000"/>
            <a:ext cx="5105400" cy="1295400"/>
          </a:xfrm>
          <a:prstGeom prst="wedgeRectCallout">
            <a:avLst>
              <a:gd name="adj1" fmla="val -58229"/>
              <a:gd name="adj2" fmla="val 3200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3600" dirty="0" smtClean="0"/>
              <a:t>“Use </a:t>
            </a:r>
            <a:r>
              <a:rPr lang="en-US" sz="3600" dirty="0" err="1" smtClean="0"/>
              <a:t>AngularJS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 pitchFamily="2" charset="2"/>
              </a:rPr>
              <a:t></a:t>
            </a:r>
            <a:r>
              <a:rPr lang="en-US" sz="3600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it?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9512" y="1295400"/>
            <a:ext cx="5522864" cy="3962400"/>
            <a:chOff x="1149512" y="1295400"/>
            <a:chExt cx="5522864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1149512" y="1295400"/>
              <a:ext cx="4146388" cy="762000"/>
              <a:chOff x="4572000" y="990600"/>
              <a:chExt cx="4146388" cy="762000"/>
            </a:xfrm>
          </p:grpSpPr>
          <p:pic>
            <p:nvPicPr>
              <p:cNvPr id="3074" name="Picture 2" descr="C:\Users\6220119\Desktop\github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990600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5334000" y="1140767"/>
                <a:ext cx="3384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10,374 stars (2,149 forks)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49512" y="2362200"/>
              <a:ext cx="3323346" cy="762000"/>
              <a:chOff x="4572000" y="2057400"/>
              <a:chExt cx="3323346" cy="762000"/>
            </a:xfrm>
          </p:grpSpPr>
          <p:pic>
            <p:nvPicPr>
              <p:cNvPr id="3075" name="Picture 3" descr="C:\Users\6220119\Desktop\youtube_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57400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346700" y="2207567"/>
                <a:ext cx="2548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12,149 subscribers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162212" y="3467100"/>
              <a:ext cx="5510164" cy="762000"/>
              <a:chOff x="1162212" y="3378200"/>
              <a:chExt cx="5510164" cy="762000"/>
            </a:xfrm>
          </p:grpSpPr>
          <p:pic>
            <p:nvPicPr>
              <p:cNvPr id="3076" name="Picture 4" descr="C:\Users\6220119\Desktop\Google-Plus-Logo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12" y="3378200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936912" y="3528366"/>
                <a:ext cx="4735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13,098 followers, 4,836 community 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162212" y="4483100"/>
              <a:ext cx="3070265" cy="774700"/>
              <a:chOff x="1162212" y="4343400"/>
              <a:chExt cx="3070265" cy="774700"/>
            </a:xfrm>
          </p:grpSpPr>
          <p:pic>
            <p:nvPicPr>
              <p:cNvPr id="13" name="Picture 3" descr="C:\Users\6220119\Desktop\v65oai7fxn47qv9nect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12" y="4343400"/>
                <a:ext cx="774700" cy="774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936912" y="4465935"/>
                <a:ext cx="22955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15,378 followers</a:t>
                </a: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6858000" y="5410200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 as of 4th June 2013</a:t>
            </a:r>
          </a:p>
        </p:txBody>
      </p:sp>
    </p:spTree>
    <p:extLst>
      <p:ext uri="{BB962C8B-B14F-4D97-AF65-F5344CB8AC3E}">
        <p14:creationId xmlns:p14="http://schemas.microsoft.com/office/powerpoint/2010/main" val="2459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6220119\Desktop\framework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9144000" cy="53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it?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914400"/>
            <a:ext cx="3886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http://www.infoq.com/research/top-javascript-mvc-frameworks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3479800" y="5016500"/>
            <a:ext cx="2692400" cy="533400"/>
          </a:xfrm>
          <a:prstGeom prst="wedgeRectCallout">
            <a:avLst>
              <a:gd name="adj1" fmla="val -77569"/>
              <a:gd name="adj2" fmla="val -203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400" b="1" dirty="0" err="1" smtClean="0"/>
              <a:t>AngularJS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23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0800" y="3810000"/>
            <a:ext cx="4191000" cy="152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43873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21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2312" y="838200"/>
            <a:ext cx="5699377" cy="51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0" y="3581400"/>
            <a:ext cx="4419600" cy="1905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586" y="4349234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52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327</Words>
  <Application>Microsoft Office PowerPoint</Application>
  <PresentationFormat>On-screen Show (4:3)</PresentationFormat>
  <Paragraphs>98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</vt:lpstr>
      <vt:lpstr>Content</vt:lpstr>
      <vt:lpstr>What is AngularJS?</vt:lpstr>
      <vt:lpstr>Why should we use it?</vt:lpstr>
      <vt:lpstr>Why should we use it?</vt:lpstr>
      <vt:lpstr>Why should we use it?</vt:lpstr>
      <vt:lpstr>AngularJS Features</vt:lpstr>
      <vt:lpstr>AngularJS Features</vt:lpstr>
      <vt:lpstr>AngularJS Features</vt:lpstr>
      <vt:lpstr>AngularJS Features</vt:lpstr>
      <vt:lpstr>AngularJS Features</vt:lpstr>
      <vt:lpstr>AngularJS Features</vt:lpstr>
      <vt:lpstr>AngularJS Features</vt:lpstr>
      <vt:lpstr>AngularJS Features</vt:lpstr>
      <vt:lpstr>AngularJS Features</vt:lpstr>
      <vt:lpstr>AngularJS Features</vt:lpstr>
      <vt:lpstr>Create an UI component</vt:lpstr>
      <vt:lpstr>E.g. Create a pie chart using d3.js </vt:lpstr>
      <vt:lpstr>Tips</vt:lpstr>
      <vt:lpstr>Tips</vt:lpstr>
      <vt:lpstr>Tips</vt:lpstr>
      <vt:lpstr>Tips</vt:lpstr>
      <vt:lpstr>Development Environment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creator>6220119</dc:creator>
  <cp:lastModifiedBy>Nguyen Vu Cuong</cp:lastModifiedBy>
  <cp:revision>325</cp:revision>
  <dcterms:created xsi:type="dcterms:W3CDTF">2006-08-16T00:00:00Z</dcterms:created>
  <dcterms:modified xsi:type="dcterms:W3CDTF">2013-06-18T08:19:46Z</dcterms:modified>
</cp:coreProperties>
</file>