
<file path=[Content_Types].xml><?xml version="1.0" encoding="utf-8"?>
<Types xmlns="http://schemas.openxmlformats.org/package/2006/content-types">
  <Default Extension="pn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media/image8.png" ContentType="image/png"/>
  <Override PartName="/ppt/media/image9.png" ContentType="image/png"/>
  <Override PartName="/ppt/tags/tag16.xml" ContentType="application/vnd.openxmlformats-officedocument.presentationml.tags+xml"/>
  <Override PartName="/ppt/media/image10.png" ContentType="image/png"/>
  <Override PartName="/ppt/media/image11.png" ContentType="image/png"/>
  <Override PartName="/ppt/media/image12.png" ContentType="image/png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2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76" r:id="rId12"/>
    <p:sldId id="277" r:id="rId13"/>
    <p:sldId id="278" r:id="rId14"/>
    <p:sldId id="264" r:id="rId15"/>
    <p:sldId id="265" r:id="rId16"/>
    <p:sldId id="266" r:id="rId17"/>
    <p:sldId id="280" r:id="rId18"/>
    <p:sldId id="281" r:id="rId19"/>
    <p:sldId id="282" r:id="rId20"/>
    <p:sldId id="267" r:id="rId21"/>
    <p:sldId id="275" r:id="rId22"/>
    <p:sldId id="279" r:id="rId23"/>
  </p:sldIdLst>
  <p:sldSz cx="9144000" cy="5143500" type="screen16x9"/>
  <p:notesSz cx="9144000" cy="5143500"/>
  <p:embeddedFontLst>
    <p:embeddedFont>
      <p:font typeface="Calibri Light" panose="020F0302020204030204" pitchFamily="34" charset="0"/>
      <p:regular r:id="rId25"/>
      <p:italic r:id="rId26"/>
    </p:embeddedFont>
    <p:embeddedFont>
      <p:font typeface="Titillium Web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Arial Black" panose="020B0A04020102020204" pitchFamily="34" charset="0"/>
      <p:bold r:id="rId37"/>
    </p:embeddedFont>
    <p:embeddedFont>
      <p:font typeface="Roboto" panose="020B0604020202020204" charset="0"/>
      <p:regular r:id="rId3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483"/>
    <a:srgbClr val="11AFEE"/>
    <a:srgbClr val="EEEEEE"/>
    <a:srgbClr val="53B3F3"/>
    <a:srgbClr val="C63F3F"/>
    <a:srgbClr val="3953C2"/>
    <a:srgbClr val="7789D7"/>
    <a:srgbClr val="92A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1" autoAdjust="0"/>
  </p:normalViewPr>
  <p:slideViewPr>
    <p:cSldViewPr>
      <p:cViewPr>
        <p:scale>
          <a:sx n="102" d="100"/>
          <a:sy n="102" d="100"/>
        </p:scale>
        <p:origin x="62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5D1B2-5BBF-4BD1-8E4E-A628BFE0779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3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Oval 8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Oval 9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Arc 10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Arc 11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Arc 1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14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7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5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17"/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17"/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3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>
              <a:defRPr lang="en-US" dirty="0">
                <a:latin typeface="Titillium Web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Titillium Web"/>
              <a:buChar char="o"/>
            </a:pPr>
            <a:r>
              <a:rPr lang="en-US" dirty="0"/>
              <a:t>Second level</a:t>
            </a:r>
          </a:p>
          <a:p>
            <a:pPr lvl="2">
              <a:buFont typeface="Titillium Web"/>
              <a:buChar char="o"/>
            </a:pPr>
            <a:r>
              <a:rPr lang="en-US" dirty="0"/>
              <a:t>Third level</a:t>
            </a:r>
          </a:p>
          <a:p>
            <a:pPr lvl="3">
              <a:buFont typeface="Titillium Web"/>
              <a:buChar char="o"/>
            </a:pPr>
            <a:r>
              <a:rPr lang="en-US" dirty="0"/>
              <a:t>Fourth level</a:t>
            </a:r>
          </a:p>
          <a:p>
            <a:pPr lvl="4">
              <a:buFont typeface="Titillium Web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4" name="Arc 8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200" i="0" cap="none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spcBef>
                <a:spcPts val="0"/>
              </a:spcBef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8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9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1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1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Oval 1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1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</p:spPr>
        <p:txBody>
          <a:bodyPr vert="horz" tIns="93600" rtlCol="0"/>
          <a:lstStyle>
            <a:lvl1pPr marL="342900" lvl="0" indent="-342900">
              <a:buSzPct val="125000"/>
              <a:buFont typeface="Arial"/>
              <a:buChar char="•"/>
              <a:defRPr lang="en-US" sz="20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742950" lvl="1" indent="-285750">
              <a:buFont typeface="Courier New"/>
              <a:buChar char="o"/>
              <a:defRPr lang="en-US" sz="18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1143000" lvl="2" indent="-228600">
              <a:buFont typeface="Courier New"/>
              <a:buChar char="o"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600200" lvl="3" indent="-228600">
              <a:buFont typeface="Courier New"/>
              <a:buChar char="o"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2057400" lvl="4" indent="-228600">
              <a:buFont typeface="Courier New"/>
              <a:buChar char="o"/>
              <a:defRPr lang="en-US" sz="12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Arc 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Arc 10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Oval 11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</p:spPr>
        <p:txBody>
          <a:bodyPr vert="horz" tIns="93600" rtlCol="0">
            <a:normAutofit/>
          </a:bodyPr>
          <a:lstStyle>
            <a:lvl1pPr marL="0" lvl="0" indent="0">
              <a:buNone/>
              <a:def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16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426962" y="599079"/>
            <a:ext cx="3038324" cy="9430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0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17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6" name="Oval 12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/>
          <p:cNvSpPr>
            <a:spLocks noGrp="1"/>
          </p:cNvSpPr>
          <p:nvPr>
            <p:ph type="dt" sz="half" idx="2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ctr" rtl="0">
        <a:spcBef>
          <a:spcPct val="0"/>
        </a:spcBef>
        <a:buNone/>
        <a:defRPr lang="en-US" sz="36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2000" i="0" dirty="0">
          <a:solidFill>
            <a:schemeClr val="bg1">
              <a:lumMod val="6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1800" i="0" dirty="0">
          <a:solidFill>
            <a:schemeClr val="bg1">
              <a:lumMod val="65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1600" i="0" dirty="0">
          <a:solidFill>
            <a:schemeClr val="bg1">
              <a:lumMod val="65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1200" i="0" dirty="0">
          <a:solidFill>
            <a:schemeClr val="bg1">
              <a:lumMod val="6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42" y="2125094"/>
            <a:ext cx="6063116" cy="1236164"/>
          </a:xfrm>
          <a:ln w="19050">
            <a:noFill/>
            <a:prstDash val="solid"/>
          </a:ln>
          <a:effectLst>
            <a:outerShdw dist="38100" dir="2700000">
              <a:srgbClr val="000000">
                <a:alpha val="39999"/>
              </a:srgbClr>
            </a:outerShdw>
          </a:effectLst>
        </p:spPr>
        <p:txBody>
          <a:bodyPr vert="horz" rtlCol="0"/>
          <a:lstStyle/>
          <a:p>
            <a:pPr algn="ctr"/>
            <a:r>
              <a:rPr lang="en-US" sz="3200" dirty="0">
                <a:solidFill>
                  <a:srgbClr val="C20483"/>
                </a:solidFill>
                <a:latin typeface="Roboto"/>
              </a:rPr>
              <a:t>XÂY DỰNG HỆ THỐNG QUẢN LÝ THÔNG TIN DU LỊCH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40442" y="3570808"/>
            <a:ext cx="6063114" cy="829209"/>
          </a:xfrm>
        </p:spPr>
        <p:txBody>
          <a:bodyPr vert="horz" rtlCol="0"/>
          <a:lstStyle/>
          <a:p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Giáo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hướng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dẫn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 u="none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          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Sinh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sz="1300" u="sng" dirty="0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</a:p>
          <a:p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ThS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Võ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Huỳnh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Trâm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           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Trần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Quế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Ngọc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B1304707 </a:t>
            </a:r>
          </a:p>
          <a:p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MSCB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: 1069                                                   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Như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/>
              </a:rPr>
              <a:t>Ý</a:t>
            </a:r>
            <a:r>
              <a:rPr lang="en-US" sz="1300" dirty="0">
                <a:solidFill>
                  <a:schemeClr val="tx1"/>
                </a:solidFill>
                <a:latin typeface="Times New Roman"/>
              </a:rPr>
              <a:t>                         B1304751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71173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TRƯỜNG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ĐẠI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HỌC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CẦN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THƠ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KHOA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CNTT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&amp; 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337" y="1478412"/>
            <a:ext cx="475332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BÁO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CÁO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LUẬN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VĂN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KỸ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THUẬT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PHẦN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Times New Roman"/>
              </a:rPr>
              <a:t>MỀM</a:t>
            </a:r>
            <a:r>
              <a:rPr lang="en-US" sz="1600" dirty="0">
                <a:solidFill>
                  <a:srgbClr val="7030A0"/>
                </a:solidFill>
                <a:latin typeface="Times New Roman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21250921" flipH="1">
            <a:off x="3412638" y="255255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 rot="349079">
            <a:off x="2514601" y="3206899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 rot="349079">
            <a:off x="2514600" y="1711105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45719" y="1442193"/>
            <a:ext cx="388144" cy="120372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2411611" y="1210617"/>
            <a:ext cx="79652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 flipH="1">
            <a:off x="5018485" y="2247056"/>
            <a:ext cx="2459831" cy="1203722"/>
            <a:chOff x="5187951" y="1304132"/>
            <a:chExt cx="3278980" cy="1604168"/>
          </a:xfrm>
        </p:grpSpPr>
        <p:sp>
          <p:nvSpPr>
            <p:cNvPr id="22" name="Freeform 21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3" name="Round Same Side Corner Rectangle 22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3845719" y="3049538"/>
            <a:ext cx="388144" cy="120253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" name="Round Same Side Corner Rectangle 27"/>
          <p:cNvSpPr/>
          <p:nvPr/>
        </p:nvSpPr>
        <p:spPr>
          <a:xfrm rot="16200000">
            <a:off x="2411016" y="2817366"/>
            <a:ext cx="79771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Round Single Corner Rectangle 28"/>
          <p:cNvSpPr/>
          <p:nvPr/>
        </p:nvSpPr>
        <p:spPr>
          <a:xfrm>
            <a:off x="4229100" y="1443384"/>
            <a:ext cx="804863" cy="804863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229100" y="2248247"/>
            <a:ext cx="804863" cy="807244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TextBox 24"/>
          <p:cNvSpPr txBox="1">
            <a:spLocks noChangeArrowheads="1"/>
          </p:cNvSpPr>
          <p:nvPr/>
        </p:nvSpPr>
        <p:spPr bwMode="auto">
          <a:xfrm>
            <a:off x="4307682" y="1601738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4307682" y="2398266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4307682" y="321384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43538" y="2743547"/>
            <a:ext cx="200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Mô hình thiết kế phát triển chương trình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45469" y="1955353"/>
            <a:ext cx="2000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Công cụ cài đặt chương trình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53801" y="3673294"/>
            <a:ext cx="20002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ingle Corner Rectangle 40"/>
          <p:cNvSpPr/>
          <p:nvPr/>
        </p:nvSpPr>
        <p:spPr>
          <a:xfrm rot="16200000" flipH="1" flipV="1">
            <a:off x="4227313" y="3055843"/>
            <a:ext cx="806054" cy="804863"/>
          </a:xfrm>
          <a:prstGeom prst="round1Rect">
            <a:avLst>
              <a:gd name="adj" fmla="val 5000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4307682" y="3176369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 dirty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CƠ SỞ LÝ THUYẾT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7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0200" y="1523508"/>
            <a:ext cx="5372100" cy="93811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90688" y="1835401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1537652"/>
            <a:ext cx="110728" cy="952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Tìm hiểu Spring MVC Framework, Hibernate và Maven.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Khảo sát thực tế quy trình, tham khảo ý kiến giáo viên hướng dẫn.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Xây dựng các mô hình hệ thống.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Thiết kế cơ sở dữ liệu và các ràng buộc toàn </a:t>
            </a:r>
            <a:r>
              <a:rPr lang="vi-VN" sz="1400" dirty="0" smtClean="0">
                <a:latin typeface="+mj-lt"/>
              </a:rPr>
              <a:t>vẹn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463714"/>
            <a:ext cx="240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Eclipse JEE Neon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1866139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smtClean="0">
                <a:latin typeface="Arial" panose="020B0604020202020204" pitchFamily="34" charset="0"/>
              </a:rPr>
              <a:t>Eclipse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4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00200" y="2461620"/>
            <a:ext cx="5372100" cy="951210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6" y="183896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690687" y="2754658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1537652"/>
            <a:ext cx="110728" cy="952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atin typeface="Arial" pitchFamily="34" charset="0"/>
                <a:cs typeface="Arial" pitchFamily="34" charset="0"/>
              </a:rPr>
              <a:t>2</a:t>
            </a:r>
            <a:endParaRPr lang="en-US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Cho phép quản trị một hệ cơ sở dữ liệu lớn với chi phí thấp.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Tốc độ xử lý dữ liệu nhanh.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Cho phép nhiều người cùng khai thác trong một thời điểm.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Là mã nguồn mở cho phép kết nối với nhiều ngôn ngữ lập trình.</a:t>
            </a: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325215"/>
            <a:ext cx="2405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Hệ quản trị cơ sở dữ liệu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vi-V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08867" y="2794794"/>
            <a:ext cx="6301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smtClean="0">
                <a:latin typeface="Arial" panose="020B0604020202020204" pitchFamily="34" charset="0"/>
              </a:rPr>
              <a:t>MySQL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24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407432"/>
            <a:ext cx="5372100" cy="964770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7" y="183993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685145" y="3720186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1537652"/>
            <a:ext cx="110728" cy="952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4423" y="2972682"/>
            <a:ext cx="3520678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Power Designer.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 dirty="0">
                <a:latin typeface="+mj-lt"/>
              </a:rPr>
              <a:t>StarUML</a:t>
            </a:r>
            <a:r>
              <a:rPr lang="vi-VN" sz="1400" dirty="0" smtClean="0">
                <a:latin typeface="+mj-lt"/>
              </a:rPr>
              <a:t>.</a:t>
            </a:r>
            <a:endParaRPr lang="en-US" sz="1400" dirty="0" smtClean="0">
              <a:latin typeface="+mj-lt"/>
            </a:endParaRP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463714"/>
            <a:ext cx="240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trợ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3754900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 err="1" smtClean="0">
                <a:latin typeface="Arial" panose="020B0604020202020204" pitchFamily="34" charset="0"/>
              </a:rPr>
              <a:t>Khác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MÔ HÌNH THIẾT KẾ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01" y="1181355"/>
            <a:ext cx="7078500" cy="34805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dirty="0" smtClean="0">
                <a:solidFill>
                  <a:srgbClr val="C20483"/>
                </a:solidFill>
                <a:latin typeface="Times New Roman"/>
              </a:rPr>
              <a:t>CÔNG NGHỆ &amp; KỸ THUẬT ÁP DỤNG</a:t>
            </a:r>
            <a:endParaRPr lang="en-US" sz="2800" dirty="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21" name="Group 138"/>
          <p:cNvGrpSpPr>
            <a:grpSpLocks/>
          </p:cNvGrpSpPr>
          <p:nvPr/>
        </p:nvGrpSpPr>
        <p:grpSpPr bwMode="auto">
          <a:xfrm>
            <a:off x="1543314" y="1148130"/>
            <a:ext cx="6044609" cy="3785820"/>
            <a:chOff x="336150" y="1183465"/>
            <a:chExt cx="8512351" cy="5491452"/>
          </a:xfrm>
        </p:grpSpPr>
        <p:sp>
          <p:nvSpPr>
            <p:cNvPr id="22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3558716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23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812148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100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336150" y="3681211"/>
              <a:ext cx="8512351" cy="508660"/>
              <a:chOff x="336150" y="3613976"/>
              <a:chExt cx="8512351" cy="50866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36150" y="3833388"/>
                <a:ext cx="8512351" cy="6348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6150" y="3614365"/>
                <a:ext cx="90489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758011" y="3614365"/>
                <a:ext cx="90490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945625" y="1183465"/>
              <a:ext cx="1735367" cy="1735367"/>
              <a:chOff x="1816987" y="1098550"/>
              <a:chExt cx="1602488" cy="160248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817114" y="1098550"/>
                <a:ext cx="1602309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3" name="Donut 72"/>
              <p:cNvSpPr/>
              <p:nvPr/>
            </p:nvSpPr>
            <p:spPr>
              <a:xfrm>
                <a:off x="1864026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75381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3706911" y="1183465"/>
              <a:ext cx="1735367" cy="1735367"/>
              <a:chOff x="3748986" y="1098550"/>
              <a:chExt cx="1602488" cy="160248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1" name="Donut 70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1453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6408256" y="1183465"/>
              <a:ext cx="1735367" cy="1735367"/>
              <a:chOff x="5715000" y="1098550"/>
              <a:chExt cx="1602488" cy="16024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9" name="Donut 68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216517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 flipV="1">
              <a:off x="2330672" y="4939550"/>
              <a:ext cx="1735367" cy="1735367"/>
              <a:chOff x="1816987" y="1098550"/>
              <a:chExt cx="1602488" cy="160248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7" name="Donut 66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 flipV="1">
              <a:off x="3139733" y="4056161"/>
              <a:ext cx="125415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33" name="Group 120"/>
            <p:cNvGrpSpPr>
              <a:grpSpLocks/>
            </p:cNvGrpSpPr>
            <p:nvPr/>
          </p:nvGrpSpPr>
          <p:grpSpPr bwMode="auto">
            <a:xfrm flipV="1">
              <a:off x="5092398" y="4940190"/>
              <a:ext cx="1735174" cy="1734727"/>
              <a:chOff x="3749393" y="1098550"/>
              <a:chExt cx="1602310" cy="1601897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749393" y="1098550"/>
                <a:ext cx="1602310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5" name="Donut 64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84"/>
            <p:cNvGrpSpPr>
              <a:grpSpLocks/>
            </p:cNvGrpSpPr>
            <p:nvPr/>
          </p:nvGrpSpPr>
          <p:grpSpPr bwMode="auto">
            <a:xfrm>
              <a:off x="1671340" y="3777620"/>
              <a:ext cx="5754405" cy="303143"/>
              <a:chOff x="1671340" y="3710385"/>
              <a:chExt cx="5754405" cy="303143"/>
            </a:xfrm>
          </p:grpSpPr>
          <p:grpSp>
            <p:nvGrpSpPr>
              <p:cNvPr id="49" name="Group 44"/>
              <p:cNvGrpSpPr>
                <a:grpSpLocks/>
              </p:cNvGrpSpPr>
              <p:nvPr/>
            </p:nvGrpSpPr>
            <p:grpSpPr bwMode="auto">
              <a:xfrm>
                <a:off x="1671340" y="3721756"/>
                <a:ext cx="291774" cy="291772"/>
                <a:chOff x="1574932" y="3625347"/>
                <a:chExt cx="484590" cy="484589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74807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667091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0" name="Group 47"/>
              <p:cNvGrpSpPr>
                <a:grpSpLocks/>
              </p:cNvGrpSpPr>
              <p:nvPr/>
            </p:nvGrpSpPr>
            <p:grpSpPr bwMode="auto">
              <a:xfrm>
                <a:off x="4432626" y="3721756"/>
                <a:ext cx="291774" cy="291772"/>
                <a:chOff x="4336218" y="3625347"/>
                <a:chExt cx="484590" cy="48458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335153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427435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1" name="Group 83"/>
              <p:cNvGrpSpPr>
                <a:grpSpLocks/>
              </p:cNvGrpSpPr>
              <p:nvPr/>
            </p:nvGrpSpPr>
            <p:grpSpPr bwMode="auto">
              <a:xfrm>
                <a:off x="7133971" y="3721756"/>
                <a:ext cx="291774" cy="291772"/>
                <a:chOff x="7037563" y="3625347"/>
                <a:chExt cx="484590" cy="484589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7037555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129836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2" name="Group 45"/>
              <p:cNvGrpSpPr>
                <a:grpSpLocks/>
              </p:cNvGrpSpPr>
              <p:nvPr/>
            </p:nvGrpSpPr>
            <p:grpSpPr bwMode="auto">
              <a:xfrm>
                <a:off x="3056387" y="3710385"/>
                <a:ext cx="291774" cy="291772"/>
                <a:chOff x="2959979" y="3613976"/>
                <a:chExt cx="484590" cy="484589"/>
              </a:xfrm>
            </p:grpSpPr>
            <p:sp>
              <p:nvSpPr>
                <p:cNvPr id="56" name="Oval 55"/>
                <p:cNvSpPr/>
                <p:nvPr/>
              </p:nvSpPr>
              <p:spPr>
                <a:xfrm flipV="1">
                  <a:off x="2961299" y="3594208"/>
                  <a:ext cx="482504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flipV="1">
                  <a:off x="3050945" y="3704919"/>
                  <a:ext cx="303213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53" name="Group 81"/>
              <p:cNvGrpSpPr>
                <a:grpSpLocks/>
              </p:cNvGrpSpPr>
              <p:nvPr/>
            </p:nvGrpSpPr>
            <p:grpSpPr bwMode="auto">
              <a:xfrm>
                <a:off x="5817673" y="3710385"/>
                <a:ext cx="291774" cy="291772"/>
                <a:chOff x="5721265" y="3613976"/>
                <a:chExt cx="484590" cy="484589"/>
              </a:xfrm>
            </p:grpSpPr>
            <p:sp>
              <p:nvSpPr>
                <p:cNvPr id="54" name="Oval 53"/>
                <p:cNvSpPr/>
                <p:nvPr/>
              </p:nvSpPr>
              <p:spPr>
                <a:xfrm flipV="1">
                  <a:off x="5721644" y="3594208"/>
                  <a:ext cx="485141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flipV="1">
                  <a:off x="5813927" y="3704919"/>
                  <a:ext cx="300577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 flipV="1">
              <a:off x="5900452" y="4056161"/>
              <a:ext cx="127003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36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6283550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37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2164866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sp>
          <p:nvSpPr>
            <p:cNvPr id="38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4985947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endParaRPr lang="en-US" sz="525" b="1" kern="10" dirty="0">
                <a:solidFill>
                  <a:srgbClr val="8C8C8C"/>
                </a:solidFill>
                <a:ea typeface="+mn-lt"/>
                <a:cs typeface="+mn-lt"/>
              </a:endParaRPr>
            </a:p>
          </p:txBody>
        </p:sp>
        <p:cxnSp>
          <p:nvCxnSpPr>
            <p:cNvPr id="39" name="Straight Connector 38"/>
            <p:cNvCxnSpPr>
              <a:stCxn id="73" idx="4"/>
              <a:endCxn id="63" idx="0"/>
            </p:cNvCxnSpPr>
            <p:nvPr/>
          </p:nvCxnSpPr>
          <p:spPr>
            <a:xfrm>
              <a:off x="1812556" y="2867405"/>
              <a:ext cx="4762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1" idx="4"/>
              <a:endCxn id="61" idx="0"/>
            </p:cNvCxnSpPr>
            <p:nvPr/>
          </p:nvCxnSpPr>
          <p:spPr>
            <a:xfrm>
              <a:off x="4574863" y="2867405"/>
              <a:ext cx="3175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9" idx="4"/>
              <a:endCxn id="59" idx="0"/>
            </p:cNvCxnSpPr>
            <p:nvPr/>
          </p:nvCxnSpPr>
          <p:spPr>
            <a:xfrm>
              <a:off x="7275255" y="2867405"/>
              <a:ext cx="4763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7" idx="4"/>
              <a:endCxn id="57" idx="0"/>
            </p:cNvCxnSpPr>
            <p:nvPr/>
          </p:nvCxnSpPr>
          <p:spPr>
            <a:xfrm flipV="1">
              <a:off x="3198471" y="4014896"/>
              <a:ext cx="3175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5" idx="4"/>
              <a:endCxn id="55" idx="0"/>
            </p:cNvCxnSpPr>
            <p:nvPr/>
          </p:nvCxnSpPr>
          <p:spPr>
            <a:xfrm flipV="1">
              <a:off x="5959191" y="4014896"/>
              <a:ext cx="4762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40"/>
            <p:cNvSpPr txBox="1">
              <a:spLocks noChangeArrowheads="1"/>
            </p:cNvSpPr>
            <p:nvPr/>
          </p:nvSpPr>
          <p:spPr bwMode="auto">
            <a:xfrm>
              <a:off x="1088712" y="1463122"/>
              <a:ext cx="1436593" cy="100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Spring MVC Framework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141"/>
            <p:cNvSpPr txBox="1">
              <a:spLocks noChangeArrowheads="1"/>
            </p:cNvSpPr>
            <p:nvPr/>
          </p:nvSpPr>
          <p:spPr bwMode="auto">
            <a:xfrm>
              <a:off x="3920335" y="1753192"/>
              <a:ext cx="1364729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Hibernate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142"/>
            <p:cNvSpPr txBox="1">
              <a:spLocks noChangeArrowheads="1"/>
            </p:cNvSpPr>
            <p:nvPr/>
          </p:nvSpPr>
          <p:spPr bwMode="auto">
            <a:xfrm>
              <a:off x="6683933" y="1730091"/>
              <a:ext cx="1132395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Maven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143"/>
            <p:cNvSpPr txBox="1">
              <a:spLocks noChangeArrowheads="1"/>
            </p:cNvSpPr>
            <p:nvPr/>
          </p:nvSpPr>
          <p:spPr bwMode="auto">
            <a:xfrm>
              <a:off x="5122964" y="5304986"/>
              <a:ext cx="1659686" cy="100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HTML, CSS, </a:t>
              </a:r>
              <a:r>
                <a:rPr lang="en-US" sz="13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Javascript</a:t>
              </a: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và</a:t>
              </a:r>
              <a:r>
                <a:rPr lang="en-US" sz="13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Bootstrap</a:t>
              </a:r>
              <a:endParaRPr lang="en-US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144"/>
            <p:cNvSpPr txBox="1">
              <a:spLocks noChangeArrowheads="1"/>
            </p:cNvSpPr>
            <p:nvPr/>
          </p:nvSpPr>
          <p:spPr bwMode="auto">
            <a:xfrm>
              <a:off x="2636075" y="5595172"/>
              <a:ext cx="1132395" cy="42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  <a:endParaRPr lang="en-US" altLang="en-US" sz="1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dirty="0" smtClean="0">
                <a:solidFill>
                  <a:srgbClr val="C20483"/>
                </a:solidFill>
                <a:latin typeface="Times New Roman"/>
              </a:rPr>
              <a:t>SPRING MVC FRAMEWORK</a:t>
            </a:r>
            <a:endParaRPr lang="en-US" sz="2800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6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8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6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nip Single Corner Rectangle 26"/>
          <p:cNvSpPr/>
          <p:nvPr/>
        </p:nvSpPr>
        <p:spPr>
          <a:xfrm flipV="1">
            <a:off x="1818085" y="1092310"/>
            <a:ext cx="2475309" cy="653653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46" name="Picture 345" descr="shadow_1_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1818085" y="740784"/>
            <a:ext cx="44053" cy="118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Pentagon 27"/>
          <p:cNvSpPr/>
          <p:nvPr/>
        </p:nvSpPr>
        <p:spPr>
          <a:xfrm rot="5400000" flipV="1">
            <a:off x="3158133" y="1487002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8" name="Isosceles Triangle 47"/>
          <p:cNvSpPr/>
          <p:nvPr/>
        </p:nvSpPr>
        <p:spPr>
          <a:xfrm rot="16200000" flipV="1">
            <a:off x="3583782" y="1307813"/>
            <a:ext cx="194072" cy="15359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71662" y="1684050"/>
            <a:ext cx="1681163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28900" y="2773472"/>
            <a:ext cx="3739754" cy="4143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1" name="Snip Single Corner Rectangle 26"/>
          <p:cNvSpPr/>
          <p:nvPr/>
        </p:nvSpPr>
        <p:spPr>
          <a:xfrm flipH="1" flipV="1">
            <a:off x="4839891" y="1092310"/>
            <a:ext cx="2475309" cy="653653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52" name="Picture 345" descr="shadow_1_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7271148" y="740784"/>
            <a:ext cx="44053" cy="118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Pentagon 27"/>
          <p:cNvSpPr/>
          <p:nvPr/>
        </p:nvSpPr>
        <p:spPr>
          <a:xfrm rot="16200000" flipH="1" flipV="1">
            <a:off x="4438055" y="1487002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4" name="Isosceles Triangle 53"/>
          <p:cNvSpPr/>
          <p:nvPr/>
        </p:nvSpPr>
        <p:spPr>
          <a:xfrm rot="5400000" flipH="1" flipV="1">
            <a:off x="5355432" y="1307813"/>
            <a:ext cx="194072" cy="15359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580460" y="1684050"/>
            <a:ext cx="1677590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26"/>
          <p:cNvSpPr/>
          <p:nvPr/>
        </p:nvSpPr>
        <p:spPr>
          <a:xfrm>
            <a:off x="1818085" y="4228416"/>
            <a:ext cx="2475309" cy="654844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57" name="Picture 345" descr="shadow_1_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1818085" y="3962907"/>
            <a:ext cx="44053" cy="118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Pentagon 27"/>
          <p:cNvSpPr/>
          <p:nvPr/>
        </p:nvSpPr>
        <p:spPr>
          <a:xfrm rot="16200000">
            <a:off x="3158133" y="3744427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Isosceles Triangle 58"/>
          <p:cNvSpPr/>
          <p:nvPr/>
        </p:nvSpPr>
        <p:spPr>
          <a:xfrm rot="5400000">
            <a:off x="3584377" y="4513571"/>
            <a:ext cx="192881" cy="15359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0" name="Snip Single Corner Rectangle 26"/>
          <p:cNvSpPr/>
          <p:nvPr/>
        </p:nvSpPr>
        <p:spPr>
          <a:xfrm flipH="1">
            <a:off x="4839891" y="4228416"/>
            <a:ext cx="2475309" cy="654844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61" name="Picture 345" descr="shadow_1_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271148" y="3962907"/>
            <a:ext cx="44053" cy="118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Pentagon 27"/>
          <p:cNvSpPr/>
          <p:nvPr/>
        </p:nvSpPr>
        <p:spPr>
          <a:xfrm rot="5400000" flipH="1">
            <a:off x="4438055" y="3744427"/>
            <a:ext cx="1537097" cy="74295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3" name="Isosceles Triangle 62"/>
          <p:cNvSpPr/>
          <p:nvPr/>
        </p:nvSpPr>
        <p:spPr>
          <a:xfrm rot="16200000" flipH="1">
            <a:off x="5356027" y="4513571"/>
            <a:ext cx="192881" cy="15359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2805112" y="3140185"/>
            <a:ext cx="623888" cy="115490"/>
            <a:chOff x="2122604" y="3966591"/>
            <a:chExt cx="595196" cy="109537"/>
          </a:xfrm>
        </p:grpSpPr>
        <p:sp>
          <p:nvSpPr>
            <p:cNvPr id="65" name="Oval 64"/>
            <p:cNvSpPr/>
            <p:nvPr/>
          </p:nvSpPr>
          <p:spPr>
            <a:xfrm>
              <a:off x="2122604" y="3966591"/>
              <a:ext cx="109044" cy="109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6" name="Oval 65"/>
            <p:cNvSpPr/>
            <p:nvPr/>
          </p:nvSpPr>
          <p:spPr>
            <a:xfrm>
              <a:off x="2286169" y="3966591"/>
              <a:ext cx="109044" cy="109537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" name="Oval 66"/>
            <p:cNvSpPr/>
            <p:nvPr/>
          </p:nvSpPr>
          <p:spPr>
            <a:xfrm>
              <a:off x="2445191" y="3966591"/>
              <a:ext cx="104500" cy="1095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2608756" y="3966591"/>
              <a:ext cx="109044" cy="109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1871662" y="4293900"/>
            <a:ext cx="1681163" cy="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80460" y="4293900"/>
            <a:ext cx="1677590" cy="0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3"/>
          <p:cNvSpPr txBox="1">
            <a:spLocks noChangeArrowheads="1"/>
          </p:cNvSpPr>
          <p:nvPr/>
        </p:nvSpPr>
        <p:spPr bwMode="ltGray">
          <a:xfrm>
            <a:off x="2831307" y="2863960"/>
            <a:ext cx="3427810" cy="28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Aft>
                <a:spcPts val="600"/>
              </a:spcAft>
              <a:defRPr/>
            </a:pPr>
            <a:r>
              <a:rPr 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 CHƯƠNG TRÌNH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ltGray">
          <a:xfrm>
            <a:off x="1885950" y="1163747"/>
            <a:ext cx="1691879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Tổng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quan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ltGray">
          <a:xfrm>
            <a:off x="1885950" y="4379625"/>
            <a:ext cx="169187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quả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nghiên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cứu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ltGray">
          <a:xfrm>
            <a:off x="5557838" y="1163747"/>
            <a:ext cx="1693069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Cơ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sở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lý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thuyết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ltGray">
          <a:xfrm>
            <a:off x="5557838" y="4379625"/>
            <a:ext cx="169306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luận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triển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Box 1"/>
          <p:cNvSpPr txBox="1">
            <a:spLocks noChangeArrowheads="1"/>
          </p:cNvSpPr>
          <p:nvPr/>
        </p:nvSpPr>
        <p:spPr bwMode="auto">
          <a:xfrm>
            <a:off x="3681195" y="1766204"/>
            <a:ext cx="46358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950" b="1" u="sng">
                <a:solidFill>
                  <a:schemeClr val="accent2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5404" y="1766204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3"/>
                </a:solidFill>
                <a:latin typeface="Arial" pitchFamily="34" charset="0"/>
              </a:rPr>
              <a:t>02</a:t>
            </a:r>
            <a:endParaRPr lang="en-US" sz="1950" b="1" u="sng" dirty="0">
              <a:solidFill>
                <a:schemeClr val="accent3"/>
              </a:solidFill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1195" y="3778360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5"/>
                </a:solidFill>
                <a:latin typeface="Arial" pitchFamily="34" charset="0"/>
              </a:rPr>
              <a:t>03</a:t>
            </a:r>
            <a:endParaRPr lang="en-US" sz="1950" b="1" u="sng" dirty="0">
              <a:solidFill>
                <a:schemeClr val="accent5"/>
              </a:solidFill>
              <a:latin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75404" y="3778360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u="sng" dirty="0">
                <a:solidFill>
                  <a:schemeClr val="accent4"/>
                </a:solidFill>
                <a:latin typeface="Arial" pitchFamily="34" charset="0"/>
              </a:rPr>
              <a:t>04</a:t>
            </a:r>
            <a:endParaRPr lang="en-US" sz="1950" b="1" u="sng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dirty="0" err="1">
                <a:solidFill>
                  <a:srgbClr val="C20483"/>
                </a:solidFill>
                <a:latin typeface="Times New Roman"/>
              </a:rPr>
              <a:t>NỘI</a:t>
            </a:r>
            <a:r>
              <a:rPr lang="en-US" sz="3400" dirty="0">
                <a:solidFill>
                  <a:srgbClr val="C20483"/>
                </a:solidFill>
                <a:latin typeface="Times New Roman"/>
              </a:rPr>
              <a:t> DUNG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82" name="TextBox 81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7" name="TextBox 86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 rot="21250921" flipH="1">
            <a:off x="3412638" y="366193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rot="21250921" flipH="1">
            <a:off x="3412638" y="208786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349079">
            <a:off x="2514601" y="2847139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349079">
            <a:off x="2514600" y="1246415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206" name="TextBox 3"/>
          <p:cNvSpPr txBox="1">
            <a:spLocks noChangeArrowheads="1"/>
          </p:cNvSpPr>
          <p:nvPr/>
        </p:nvSpPr>
        <p:spPr bwMode="auto">
          <a:xfrm>
            <a:off x="3872930" y="192882"/>
            <a:ext cx="1398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404040"/>
                </a:solidFill>
                <a:latin typeface="Arial" panose="020B0604020202020204" pitchFamily="34" charset="0"/>
              </a:rPr>
              <a:t>TIÊU ĐỀ</a:t>
            </a:r>
          </a:p>
        </p:txBody>
      </p:sp>
      <p:sp>
        <p:nvSpPr>
          <p:cNvPr id="6" name="Freeform 5"/>
          <p:cNvSpPr/>
          <p:nvPr/>
        </p:nvSpPr>
        <p:spPr>
          <a:xfrm>
            <a:off x="3845719" y="977503"/>
            <a:ext cx="388144" cy="120372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2411611" y="745927"/>
            <a:ext cx="79652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209" name="Group 7"/>
          <p:cNvGrpSpPr>
            <a:grpSpLocks/>
          </p:cNvGrpSpPr>
          <p:nvPr/>
        </p:nvGrpSpPr>
        <p:grpSpPr bwMode="auto">
          <a:xfrm flipH="1">
            <a:off x="5018485" y="1782366"/>
            <a:ext cx="2459831" cy="1203722"/>
            <a:chOff x="5187951" y="1304132"/>
            <a:chExt cx="3278980" cy="1604168"/>
          </a:xfrm>
        </p:grpSpPr>
        <p:sp>
          <p:nvSpPr>
            <p:cNvPr id="9" name="Freeform 8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018962" y="3378110"/>
            <a:ext cx="2459235" cy="1203126"/>
            <a:chOff x="5187951" y="1304132"/>
            <a:chExt cx="3278980" cy="1604168"/>
          </a:xfrm>
          <a:solidFill>
            <a:srgbClr val="FFB236"/>
          </a:solidFill>
        </p:grpSpPr>
        <p:sp>
          <p:nvSpPr>
            <p:cNvPr id="14" name="Freeform 13"/>
            <p:cNvSpPr/>
            <p:nvPr/>
          </p:nvSpPr>
          <p:spPr>
            <a:xfrm>
              <a:off x="7950200" y="1304132"/>
              <a:ext cx="516731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EE93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6200000">
              <a:off x="6037285" y="994589"/>
              <a:ext cx="1063581" cy="276225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3845719" y="2584848"/>
            <a:ext cx="388144" cy="120253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2411016" y="2352676"/>
            <a:ext cx="79771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ound Single Corner Rectangle 4"/>
          <p:cNvSpPr/>
          <p:nvPr/>
        </p:nvSpPr>
        <p:spPr>
          <a:xfrm>
            <a:off x="4229100" y="978694"/>
            <a:ext cx="804863" cy="804863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229100" y="1783557"/>
            <a:ext cx="804863" cy="807244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Round Single Corner Rectangle 15"/>
          <p:cNvSpPr/>
          <p:nvPr/>
        </p:nvSpPr>
        <p:spPr>
          <a:xfrm flipH="1" flipV="1">
            <a:off x="4226719" y="3380185"/>
            <a:ext cx="806054" cy="804863"/>
          </a:xfrm>
          <a:prstGeom prst="round1Rect">
            <a:avLst>
              <a:gd name="adj" fmla="val 50000"/>
            </a:avLst>
          </a:pr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4229100" y="2587229"/>
            <a:ext cx="804863" cy="807244"/>
          </a:xfrm>
          <a:prstGeom prst="rect">
            <a:avLst/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217" name="TextBox 24"/>
          <p:cNvSpPr txBox="1">
            <a:spLocks noChangeArrowheads="1"/>
          </p:cNvSpPr>
          <p:nvPr/>
        </p:nvSpPr>
        <p:spPr bwMode="auto">
          <a:xfrm>
            <a:off x="4307682" y="1137048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8218" name="TextBox 25"/>
          <p:cNvSpPr txBox="1">
            <a:spLocks noChangeArrowheads="1"/>
          </p:cNvSpPr>
          <p:nvPr/>
        </p:nvSpPr>
        <p:spPr bwMode="auto">
          <a:xfrm>
            <a:off x="4307682" y="1933576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8219" name="TextBox 26"/>
          <p:cNvSpPr txBox="1">
            <a:spLocks noChangeArrowheads="1"/>
          </p:cNvSpPr>
          <p:nvPr/>
        </p:nvSpPr>
        <p:spPr bwMode="auto">
          <a:xfrm>
            <a:off x="4307682" y="274915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 dirty="0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8220" name="TextBox 27"/>
          <p:cNvSpPr txBox="1">
            <a:spLocks noChangeArrowheads="1"/>
          </p:cNvSpPr>
          <p:nvPr/>
        </p:nvSpPr>
        <p:spPr bwMode="auto">
          <a:xfrm>
            <a:off x="4307682" y="349210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3538" y="2278857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5443538" y="3905250"/>
            <a:ext cx="20002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4C2F00"/>
                </a:solidFill>
                <a:latin typeface="Arial" panose="020B0604020202020204" pitchFamily="34" charset="0"/>
              </a:rPr>
              <a:t>PowerPointDep.net - website cung cấp các mẫu thiết kế hàng đầu về PowerPoint.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5469" y="149066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45469" y="308967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</p:spTree>
    <p:extLst>
      <p:ext uri="{BB962C8B-B14F-4D97-AF65-F5344CB8AC3E}">
        <p14:creationId xmlns:p14="http://schemas.microsoft.com/office/powerpoint/2010/main" val="21458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8"/>
          <p:cNvGrpSpPr>
            <a:grpSpLocks/>
          </p:cNvGrpSpPr>
          <p:nvPr/>
        </p:nvGrpSpPr>
        <p:grpSpPr bwMode="auto">
          <a:xfrm>
            <a:off x="1384698" y="876300"/>
            <a:ext cx="6384131" cy="4119563"/>
            <a:chOff x="336150" y="1183465"/>
            <a:chExt cx="8512351" cy="5491452"/>
          </a:xfrm>
        </p:grpSpPr>
        <p:sp>
          <p:nvSpPr>
            <p:cNvPr id="10244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3558716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2014</a:t>
              </a:r>
            </a:p>
          </p:txBody>
        </p:sp>
        <p:sp>
          <p:nvSpPr>
            <p:cNvPr id="10245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812148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2012</a:t>
              </a:r>
            </a:p>
          </p:txBody>
        </p:sp>
        <p:grpSp>
          <p:nvGrpSpPr>
            <p:cNvPr id="10246" name="Group 40"/>
            <p:cNvGrpSpPr>
              <a:grpSpLocks/>
            </p:cNvGrpSpPr>
            <p:nvPr/>
          </p:nvGrpSpPr>
          <p:grpSpPr bwMode="auto">
            <a:xfrm>
              <a:off x="336150" y="3681211"/>
              <a:ext cx="8512351" cy="508660"/>
              <a:chOff x="336150" y="3613976"/>
              <a:chExt cx="8512351" cy="5086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36150" y="3833388"/>
                <a:ext cx="8512351" cy="6348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6150" y="3614365"/>
                <a:ext cx="90489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58011" y="3614365"/>
                <a:ext cx="90490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10247" name="Group 22"/>
            <p:cNvGrpSpPr>
              <a:grpSpLocks/>
            </p:cNvGrpSpPr>
            <p:nvPr/>
          </p:nvGrpSpPr>
          <p:grpSpPr bwMode="auto">
            <a:xfrm>
              <a:off x="945625" y="1183465"/>
              <a:ext cx="1735367" cy="1735367"/>
              <a:chOff x="1816987" y="1098550"/>
              <a:chExt cx="1602488" cy="160248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17114" y="1098550"/>
                <a:ext cx="1602309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1864026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75381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49" name="Group 24"/>
            <p:cNvGrpSpPr>
              <a:grpSpLocks/>
            </p:cNvGrpSpPr>
            <p:nvPr/>
          </p:nvGrpSpPr>
          <p:grpSpPr bwMode="auto">
            <a:xfrm>
              <a:off x="3706911" y="1183465"/>
              <a:ext cx="1735367" cy="1735367"/>
              <a:chOff x="3748986" y="1098550"/>
              <a:chExt cx="1602488" cy="160248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51453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1" name="Group 25"/>
            <p:cNvGrpSpPr>
              <a:grpSpLocks/>
            </p:cNvGrpSpPr>
            <p:nvPr/>
          </p:nvGrpSpPr>
          <p:grpSpPr bwMode="auto">
            <a:xfrm>
              <a:off x="6408256" y="1183465"/>
              <a:ext cx="1735367" cy="1735367"/>
              <a:chOff x="5715000" y="1098550"/>
              <a:chExt cx="1602488" cy="160248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216517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3" name="Group 112"/>
            <p:cNvGrpSpPr>
              <a:grpSpLocks/>
            </p:cNvGrpSpPr>
            <p:nvPr/>
          </p:nvGrpSpPr>
          <p:grpSpPr bwMode="auto">
            <a:xfrm flipV="1">
              <a:off x="2330672" y="4939550"/>
              <a:ext cx="1735367" cy="1735367"/>
              <a:chOff x="1816987" y="1098550"/>
              <a:chExt cx="1602488" cy="1602488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 flipV="1">
              <a:off x="3139733" y="4056161"/>
              <a:ext cx="125415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5" name="Group 120"/>
            <p:cNvGrpSpPr>
              <a:grpSpLocks/>
            </p:cNvGrpSpPr>
            <p:nvPr/>
          </p:nvGrpSpPr>
          <p:grpSpPr bwMode="auto">
            <a:xfrm flipV="1">
              <a:off x="5091958" y="4939550"/>
              <a:ext cx="1735367" cy="1735367"/>
              <a:chOff x="3748986" y="1098550"/>
              <a:chExt cx="1602488" cy="160248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749392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27" name="Donut 126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6" name="Group 84"/>
            <p:cNvGrpSpPr>
              <a:grpSpLocks/>
            </p:cNvGrpSpPr>
            <p:nvPr/>
          </p:nvGrpSpPr>
          <p:grpSpPr bwMode="auto">
            <a:xfrm>
              <a:off x="1671340" y="3777620"/>
              <a:ext cx="5754405" cy="303143"/>
              <a:chOff x="1671340" y="3710385"/>
              <a:chExt cx="5754405" cy="303143"/>
            </a:xfrm>
          </p:grpSpPr>
          <p:grpSp>
            <p:nvGrpSpPr>
              <p:cNvPr id="10271" name="Group 44"/>
              <p:cNvGrpSpPr>
                <a:grpSpLocks/>
              </p:cNvGrpSpPr>
              <p:nvPr/>
            </p:nvGrpSpPr>
            <p:grpSpPr bwMode="auto">
              <a:xfrm>
                <a:off x="1671340" y="3721756"/>
                <a:ext cx="291774" cy="291772"/>
                <a:chOff x="1574932" y="3625347"/>
                <a:chExt cx="484590" cy="48458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574807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67091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2" name="Group 47"/>
              <p:cNvGrpSpPr>
                <a:grpSpLocks/>
              </p:cNvGrpSpPr>
              <p:nvPr/>
            </p:nvGrpSpPr>
            <p:grpSpPr bwMode="auto">
              <a:xfrm>
                <a:off x="4432626" y="3721756"/>
                <a:ext cx="291774" cy="291772"/>
                <a:chOff x="4336218" y="3625347"/>
                <a:chExt cx="484590" cy="48458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4335153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27435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3" name="Group 83"/>
              <p:cNvGrpSpPr>
                <a:grpSpLocks/>
              </p:cNvGrpSpPr>
              <p:nvPr/>
            </p:nvGrpSpPr>
            <p:grpSpPr bwMode="auto">
              <a:xfrm>
                <a:off x="7133971" y="3721756"/>
                <a:ext cx="291774" cy="291772"/>
                <a:chOff x="7037563" y="3625347"/>
                <a:chExt cx="484590" cy="484589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7037555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129836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4" name="Group 45"/>
              <p:cNvGrpSpPr>
                <a:grpSpLocks/>
              </p:cNvGrpSpPr>
              <p:nvPr/>
            </p:nvGrpSpPr>
            <p:grpSpPr bwMode="auto">
              <a:xfrm>
                <a:off x="3056387" y="3710385"/>
                <a:ext cx="291774" cy="291772"/>
                <a:chOff x="2959979" y="3613976"/>
                <a:chExt cx="484590" cy="484589"/>
              </a:xfrm>
            </p:grpSpPr>
            <p:sp>
              <p:nvSpPr>
                <p:cNvPr id="114" name="Oval 113"/>
                <p:cNvSpPr/>
                <p:nvPr/>
              </p:nvSpPr>
              <p:spPr>
                <a:xfrm flipV="1">
                  <a:off x="2961299" y="3594208"/>
                  <a:ext cx="482504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V="1">
                  <a:off x="3050945" y="3704919"/>
                  <a:ext cx="303213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5" name="Group 81"/>
              <p:cNvGrpSpPr>
                <a:grpSpLocks/>
              </p:cNvGrpSpPr>
              <p:nvPr/>
            </p:nvGrpSpPr>
            <p:grpSpPr bwMode="auto">
              <a:xfrm>
                <a:off x="5817673" y="3710385"/>
                <a:ext cx="291774" cy="291772"/>
                <a:chOff x="5721265" y="3613976"/>
                <a:chExt cx="484590" cy="484589"/>
              </a:xfrm>
            </p:grpSpPr>
            <p:sp>
              <p:nvSpPr>
                <p:cNvPr id="122" name="Oval 121"/>
                <p:cNvSpPr/>
                <p:nvPr/>
              </p:nvSpPr>
              <p:spPr>
                <a:xfrm flipV="1">
                  <a:off x="5721644" y="3594208"/>
                  <a:ext cx="485141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 flipV="1">
                  <a:off x="5813927" y="3704919"/>
                  <a:ext cx="300577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</p:grpSp>
        <p:sp>
          <p:nvSpPr>
            <p:cNvPr id="124" name="Rectangle 123"/>
            <p:cNvSpPr/>
            <p:nvPr/>
          </p:nvSpPr>
          <p:spPr>
            <a:xfrm flipV="1">
              <a:off x="5900452" y="4056161"/>
              <a:ext cx="127003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10258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6283550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2016</a:t>
              </a:r>
            </a:p>
          </p:txBody>
        </p:sp>
        <p:sp>
          <p:nvSpPr>
            <p:cNvPr id="10259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2164866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 dirty="0">
                  <a:solidFill>
                    <a:srgbClr val="8C8C8C"/>
                  </a:solidFill>
                  <a:ea typeface="+mn-lt"/>
                  <a:cs typeface="+mn-lt"/>
                </a:rPr>
                <a:t>2013</a:t>
              </a:r>
            </a:p>
          </p:txBody>
        </p:sp>
        <p:sp>
          <p:nvSpPr>
            <p:cNvPr id="10260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4985947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2015</a:t>
              </a:r>
            </a:p>
          </p:txBody>
        </p:sp>
        <p:cxnSp>
          <p:nvCxnSpPr>
            <p:cNvPr id="10" name="Straight Connector 9"/>
            <p:cNvCxnSpPr>
              <a:stCxn id="13" idx="4"/>
              <a:endCxn id="39" idx="0"/>
            </p:cNvCxnSpPr>
            <p:nvPr/>
          </p:nvCxnSpPr>
          <p:spPr>
            <a:xfrm>
              <a:off x="1812556" y="2867405"/>
              <a:ext cx="4762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3" idx="4"/>
              <a:endCxn id="51" idx="0"/>
            </p:cNvCxnSpPr>
            <p:nvPr/>
          </p:nvCxnSpPr>
          <p:spPr>
            <a:xfrm>
              <a:off x="4574863" y="2867405"/>
              <a:ext cx="3175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4"/>
              <a:endCxn id="58" idx="0"/>
            </p:cNvCxnSpPr>
            <p:nvPr/>
          </p:nvCxnSpPr>
          <p:spPr>
            <a:xfrm>
              <a:off x="7275255" y="2867405"/>
              <a:ext cx="4763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9" idx="4"/>
              <a:endCxn id="115" idx="0"/>
            </p:cNvCxnSpPr>
            <p:nvPr/>
          </p:nvCxnSpPr>
          <p:spPr>
            <a:xfrm flipV="1">
              <a:off x="3198471" y="4014896"/>
              <a:ext cx="3175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7" idx="4"/>
              <a:endCxn id="123" idx="0"/>
            </p:cNvCxnSpPr>
            <p:nvPr/>
          </p:nvCxnSpPr>
          <p:spPr>
            <a:xfrm flipV="1">
              <a:off x="5959191" y="4014896"/>
              <a:ext cx="4762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TextBox 140"/>
            <p:cNvSpPr txBox="1">
              <a:spLocks noChangeArrowheads="1"/>
            </p:cNvSpPr>
            <p:nvPr/>
          </p:nvSpPr>
          <p:spPr bwMode="auto">
            <a:xfrm>
              <a:off x="124710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7" name="TextBox 141"/>
            <p:cNvSpPr txBox="1">
              <a:spLocks noChangeArrowheads="1"/>
            </p:cNvSpPr>
            <p:nvPr/>
          </p:nvSpPr>
          <p:spPr bwMode="auto">
            <a:xfrm>
              <a:off x="4026126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8" name="TextBox 142"/>
            <p:cNvSpPr txBox="1">
              <a:spLocks noChangeArrowheads="1"/>
            </p:cNvSpPr>
            <p:nvPr/>
          </p:nvSpPr>
          <p:spPr bwMode="auto">
            <a:xfrm>
              <a:off x="671365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9" name="TextBox 143"/>
            <p:cNvSpPr txBox="1">
              <a:spLocks noChangeArrowheads="1"/>
            </p:cNvSpPr>
            <p:nvPr/>
          </p:nvSpPr>
          <p:spPr bwMode="auto">
            <a:xfrm>
              <a:off x="5397362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70" name="TextBox 144"/>
            <p:cNvSpPr txBox="1">
              <a:spLocks noChangeArrowheads="1"/>
            </p:cNvSpPr>
            <p:nvPr/>
          </p:nvSpPr>
          <p:spPr bwMode="auto">
            <a:xfrm>
              <a:off x="2636076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</p:grpSp>
      <p:sp>
        <p:nvSpPr>
          <p:cNvPr id="10243" name="TextBox 146"/>
          <p:cNvSpPr txBox="1">
            <a:spLocks noChangeArrowheads="1"/>
          </p:cNvSpPr>
          <p:nvPr/>
        </p:nvSpPr>
        <p:spPr bwMode="auto">
          <a:xfrm>
            <a:off x="3468931" y="160154"/>
            <a:ext cx="21739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100" b="1">
                <a:solidFill>
                  <a:srgbClr val="6B7073"/>
                </a:solidFill>
              </a:rPr>
              <a:t>TIÊU ĐỀ CHÍNH</a:t>
            </a:r>
            <a:endParaRPr lang="en-US" altLang="en-US" sz="2100" b="1">
              <a:solidFill>
                <a:srgbClr val="6B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9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dirty="0" smtClean="0">
                <a:solidFill>
                  <a:srgbClr val="C20483"/>
                </a:solidFill>
                <a:latin typeface="Times New Roman"/>
              </a:rPr>
              <a:t>TỔNG QUAN</a:t>
            </a:r>
            <a:endParaRPr lang="en-US" sz="3400" dirty="0">
              <a:solidFill>
                <a:srgbClr val="C20483"/>
              </a:solidFill>
              <a:latin typeface="Times New Roman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9" name="Rectangle 98"/>
          <p:cNvSpPr/>
          <p:nvPr/>
        </p:nvSpPr>
        <p:spPr>
          <a:xfrm>
            <a:off x="1631949" y="1414678"/>
            <a:ext cx="7420309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541" y="3310037"/>
            <a:ext cx="9036718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959475" y="31127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V="1">
            <a:off x="5959475" y="46621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5957888" y="3112773"/>
            <a:ext cx="1652587" cy="1747837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3"/>
          <p:cNvSpPr txBox="1">
            <a:spLocks noChangeArrowheads="1"/>
          </p:cNvSpPr>
          <p:nvPr/>
        </p:nvSpPr>
        <p:spPr bwMode="auto">
          <a:xfrm>
            <a:off x="5959475" y="3428685"/>
            <a:ext cx="1484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 dirty="0">
                <a:solidFill>
                  <a:srgbClr val="FFFFFF"/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1633538" y="12172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flipV="1">
            <a:off x="1633538" y="27666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631950" y="1218885"/>
            <a:ext cx="1651000" cy="1746250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1670050" y="1533210"/>
            <a:ext cx="1482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 dirty="0">
                <a:solidFill>
                  <a:srgbClr val="FFFFFF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16" name="Rectangle 34"/>
          <p:cNvSpPr>
            <a:spLocks noChangeArrowheads="1"/>
          </p:cNvSpPr>
          <p:nvPr/>
        </p:nvSpPr>
        <p:spPr bwMode="auto">
          <a:xfrm>
            <a:off x="3450256" y="1905882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vấn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đề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mục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tiêu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phạm</a:t>
            </a:r>
            <a:r>
              <a:rPr lang="en-US" altLang="en-US" b="1" dirty="0" smtClean="0">
                <a:solidFill>
                  <a:srgbClr val="404040"/>
                </a:solidFill>
                <a:latin typeface="Arial" panose="020B0604020202020204" pitchFamily="34" charset="0"/>
              </a:rPr>
              <a:t> vi</a:t>
            </a:r>
            <a:endParaRPr lang="en-US" altLang="en-US" b="1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1371600" y="3801241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algn="r" eaLnBrk="1" hangingPunct="1"/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Phương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pháp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và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kế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hoạch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b="1" dirty="0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935F0B"/>
                </a:solidFill>
                <a:latin typeface="Arial" panose="020B0604020202020204" pitchFamily="34" charset="0"/>
              </a:rPr>
              <a:t>hiện</a:t>
            </a:r>
            <a:endParaRPr lang="en-US" altLang="en-US" b="1" dirty="0">
              <a:solidFill>
                <a:srgbClr val="935F0B"/>
              </a:solidFill>
              <a:latin typeface="Arial" panose="020B0604020202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3" name="TextBox 122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marL="0" indent="0" algn="l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Bài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toán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tranh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du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tin du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mẽ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đầy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vô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/>
        <p:txBody>
          <a:bodyPr vert="horz" rtlCol="0"/>
          <a:lstStyle/>
          <a:p>
            <a:pPr marL="0" indent="0" algn="l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Giải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pháp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“Xây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tin du lịch”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vượt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trội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thân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tiết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kiệm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sức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ĐẶT VẤN ĐỀ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body"/>
          </p:nvPr>
        </p:nvSpPr>
        <p:spPr>
          <a:xfrm>
            <a:off x="231809" y="1462356"/>
            <a:ext cx="2600103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Vietravel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https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://www.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vietravel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.com)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pic>
        <p:nvPicPr>
          <p:cNvPr id="6" name="Picture Placeholder 17"/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3324" r="13324"/>
          <a:stretch>
            <a:fillRect/>
          </a:stretch>
        </p:blipFill>
        <p:spPr>
          <a:xfrm>
            <a:off x="3054559" y="2447375"/>
            <a:ext cx="2663170" cy="2071354"/>
          </a:xfrm>
        </p:spPr>
      </p:pic>
      <p:sp>
        <p:nvSpPr>
          <p:cNvPr id="7" name="Content Placeholder 2"/>
          <p:cNvSpPr>
            <a:spLocks noGrp="1"/>
          </p:cNvSpPr>
          <p:nvPr>
            <p:ph type="body"/>
          </p:nvPr>
        </p:nvSpPr>
        <p:spPr>
          <a:xfrm>
            <a:off x="2831913" y="1462356"/>
            <a:ext cx="3035487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Việt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 Fun Travel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(http://www.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vietfuntravel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.com.</a:t>
            </a:r>
            <a:r>
              <a:rPr lang="en-US" sz="1600" dirty="0" err="1">
                <a:solidFill>
                  <a:schemeClr val="tx1"/>
                </a:solidFill>
                <a:latin typeface="Times New Roman"/>
              </a:rPr>
              <a:t>vn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0" name="TextBox 9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790" r="790"/>
          <a:stretch>
            <a:fillRect/>
          </a:stretch>
        </p:blipFill>
        <p:spPr>
          <a:xfrm>
            <a:off x="160261" y="2117164"/>
            <a:ext cx="2743200" cy="2699872"/>
          </a:xfrm>
        </p:spPr>
      </p:pic>
      <p:sp>
        <p:nvSpPr>
          <p:cNvPr id="12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LỊCH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SỬ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GIẢI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QUYẾT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VẤN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ĐỀ</a:t>
            </a:r>
            <a:r>
              <a:rPr lang="en-US" sz="3200" dirty="0">
                <a:solidFill>
                  <a:srgbClr val="C20483"/>
                </a:solidFill>
                <a:latin typeface="Times New Roman"/>
              </a:rPr>
              <a:t> 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sp>
        <p:nvSpPr>
          <p:cNvPr id="13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</p:spPr>
        <p:txBody>
          <a:bodyPr vert="horz" rtlCol="0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7" name="TextBox 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err="1">
                <a:solidFill>
                  <a:srgbClr val="C20483"/>
                </a:solidFill>
                <a:latin typeface="Times New Roman"/>
              </a:rPr>
              <a:t>MỤC TIÊU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556074" y="1257744"/>
            <a:ext cx="6031849" cy="2294611"/>
            <a:chOff x="1417211" y="3791423"/>
            <a:chExt cx="3299964" cy="2735968"/>
          </a:xfrm>
        </p:grpSpPr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rgbClr val="7789D7"/>
                  </a:gs>
                  <a:gs pos="0">
                    <a:srgbClr val="3953C2"/>
                  </a:gs>
                  <a:gs pos="80000">
                    <a:srgbClr val="7789D7"/>
                  </a:gs>
                  <a:gs pos="50000">
                    <a:srgbClr val="92A1DF"/>
                  </a:gs>
                  <a:gs pos="100000">
                    <a:srgbClr val="3953C2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9" name="Picture 345" descr="shadow_1_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45" descr="shadow_1_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3"/>
                  </a:gs>
                  <a:gs pos="0">
                    <a:srgbClr val="C63F3F"/>
                  </a:gs>
                  <a:gs pos="80000">
                    <a:schemeClr val="accent3"/>
                  </a:gs>
                  <a:gs pos="5000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16" name="Picture 345" descr="shadow_1_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45" descr="shadow_1_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2" name="Group 49"/>
          <p:cNvGrpSpPr>
            <a:grpSpLocks/>
          </p:cNvGrpSpPr>
          <p:nvPr/>
        </p:nvGrpSpPr>
        <p:grpSpPr bwMode="auto">
          <a:xfrm>
            <a:off x="1556073" y="3517035"/>
            <a:ext cx="6044606" cy="1297007"/>
            <a:chOff x="899886" y="870946"/>
            <a:chExt cx="3299963" cy="1586196"/>
          </a:xfrm>
        </p:grpSpPr>
        <p:sp>
          <p:nvSpPr>
            <p:cNvPr id="27" name="Rectangle 26"/>
            <p:cNvSpPr/>
            <p:nvPr/>
          </p:nvSpPr>
          <p:spPr>
            <a:xfrm>
              <a:off x="899885" y="1257614"/>
              <a:ext cx="3299964" cy="805989"/>
            </a:xfrm>
            <a:prstGeom prst="rect">
              <a:avLst/>
            </a:prstGeom>
            <a:gradFill flip="none" rotWithShape="1">
              <a:gsLst>
                <a:gs pos="20000">
                  <a:schemeClr val="accent5"/>
                </a:gs>
                <a:gs pos="0">
                  <a:schemeClr val="accent5">
                    <a:lumMod val="75000"/>
                  </a:schemeClr>
                </a:gs>
                <a:gs pos="80000">
                  <a:schemeClr val="accent5"/>
                </a:gs>
                <a:gs pos="50000">
                  <a:schemeClr val="accent5">
                    <a:lumMod val="80000"/>
                    <a:lumOff val="2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8" name="Picture 345" descr="shadow_1_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45" descr="shadow_1_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 Box 3"/>
          <p:cNvSpPr txBox="1">
            <a:spLocks noChangeArrowheads="1"/>
          </p:cNvSpPr>
          <p:nvPr/>
        </p:nvSpPr>
        <p:spPr bwMode="ltGray">
          <a:xfrm>
            <a:off x="1543315" y="1609906"/>
            <a:ext cx="6044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3550" algn="ctr"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ty du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lữ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ltGray">
          <a:xfrm>
            <a:off x="1556071" y="2787873"/>
            <a:ext cx="60318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3550" algn="ctr"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ltGray">
          <a:xfrm>
            <a:off x="1556070" y="3903929"/>
            <a:ext cx="6044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3550" algn="ctr"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 thống website được xây dựng trên nền Spring MVC Framework, được triển khai trên web application server, cụ thể là </a:t>
            </a:r>
            <a:r>
              <a:rPr lang="vi-V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7" name="TextBox 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dirty="0" smtClean="0">
                <a:solidFill>
                  <a:srgbClr val="C20483"/>
                </a:solidFill>
                <a:latin typeface="Times New Roman"/>
              </a:rPr>
              <a:t>PHẠM VI ĐỀ TÀI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68" name="Group 79"/>
          <p:cNvGrpSpPr>
            <a:grpSpLocks/>
          </p:cNvGrpSpPr>
          <p:nvPr/>
        </p:nvGrpSpPr>
        <p:grpSpPr bwMode="auto">
          <a:xfrm flipH="1">
            <a:off x="4984092" y="1234031"/>
            <a:ext cx="2603831" cy="1803797"/>
            <a:chOff x="899887" y="4473207"/>
            <a:chExt cx="3306312" cy="2405655"/>
          </a:xfrm>
        </p:grpSpPr>
        <p:sp>
          <p:nvSpPr>
            <p:cNvPr id="69" name="Snip Single Corner Rectangle 26"/>
            <p:cNvSpPr/>
            <p:nvPr/>
          </p:nvSpPr>
          <p:spPr>
            <a:xfrm>
              <a:off x="899887" y="5646659"/>
              <a:ext cx="3299963" cy="873340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70" name="Picture 345" descr="shadow_1_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>
              <a:off x="136440" y="6056114"/>
              <a:ext cx="1586195" cy="5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Pentagon 27"/>
            <p:cNvSpPr/>
            <p:nvPr/>
          </p:nvSpPr>
          <p:spPr>
            <a:xfrm rot="16200000">
              <a:off x="2685983" y="5002959"/>
              <a:ext cx="2049967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2" name="Isosceles Triangle 71"/>
            <p:cNvSpPr/>
            <p:nvPr/>
          </p:nvSpPr>
          <p:spPr>
            <a:xfrm rot="5400000">
              <a:off x="3254573" y="6026997"/>
              <a:ext cx="257238" cy="2047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971314" y="5733992"/>
              <a:ext cx="2241245" cy="0"/>
            </a:xfrm>
            <a:prstGeom prst="line">
              <a:avLst/>
            </a:prstGeom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80"/>
          <p:cNvGrpSpPr>
            <a:grpSpLocks/>
          </p:cNvGrpSpPr>
          <p:nvPr/>
        </p:nvGrpSpPr>
        <p:grpSpPr bwMode="auto">
          <a:xfrm>
            <a:off x="4984092" y="3418827"/>
            <a:ext cx="2603831" cy="1804988"/>
            <a:chOff x="4923289" y="4416057"/>
            <a:chExt cx="3306312" cy="2405655"/>
          </a:xfrm>
        </p:grpSpPr>
        <p:sp>
          <p:nvSpPr>
            <p:cNvPr id="75" name="Snip Single Corner Rectangle 26"/>
            <p:cNvSpPr/>
            <p:nvPr/>
          </p:nvSpPr>
          <p:spPr>
            <a:xfrm flipH="1">
              <a:off x="4929638" y="5590321"/>
              <a:ext cx="3299963" cy="872764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76" name="Picture 345" descr="shadow_1_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H="1">
              <a:off x="7406852" y="5998964"/>
              <a:ext cx="1586195" cy="5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Pentagon 27"/>
            <p:cNvSpPr/>
            <p:nvPr/>
          </p:nvSpPr>
          <p:spPr>
            <a:xfrm rot="5400000" flipH="1">
              <a:off x="4393421" y="4945925"/>
              <a:ext cx="2050202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8" name="Isosceles Triangle 77"/>
            <p:cNvSpPr/>
            <p:nvPr/>
          </p:nvSpPr>
          <p:spPr>
            <a:xfrm rot="16200000" flipH="1">
              <a:off x="5617761" y="5970342"/>
              <a:ext cx="257069" cy="20475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5916929" y="5677597"/>
              <a:ext cx="2236483" cy="0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104"/>
          <p:cNvGrpSpPr>
            <a:grpSpLocks/>
          </p:cNvGrpSpPr>
          <p:nvPr/>
        </p:nvGrpSpPr>
        <p:grpSpPr bwMode="auto">
          <a:xfrm>
            <a:off x="1543316" y="1159021"/>
            <a:ext cx="2727594" cy="1098947"/>
            <a:chOff x="899886" y="870946"/>
            <a:chExt cx="3299963" cy="1586196"/>
          </a:xfrm>
        </p:grpSpPr>
        <p:sp>
          <p:nvSpPr>
            <p:cNvPr id="81" name="Rectangle 80"/>
            <p:cNvSpPr/>
            <p:nvPr/>
          </p:nvSpPr>
          <p:spPr>
            <a:xfrm>
              <a:off x="899886" y="1257613"/>
              <a:ext cx="3299963" cy="8059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82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103"/>
          <p:cNvGrpSpPr>
            <a:grpSpLocks/>
          </p:cNvGrpSpPr>
          <p:nvPr/>
        </p:nvGrpSpPr>
        <p:grpSpPr bwMode="auto">
          <a:xfrm>
            <a:off x="1543316" y="2111521"/>
            <a:ext cx="2727594" cy="1098947"/>
            <a:chOff x="899885" y="2202229"/>
            <a:chExt cx="3299964" cy="1586196"/>
          </a:xfrm>
        </p:grpSpPr>
        <p:sp>
          <p:nvSpPr>
            <p:cNvPr id="85" name="Rectangle 84"/>
            <p:cNvSpPr/>
            <p:nvPr/>
          </p:nvSpPr>
          <p:spPr>
            <a:xfrm>
              <a:off x="899885" y="2588896"/>
              <a:ext cx="3299964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86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3" y="2955921"/>
              <a:ext cx="1586195" cy="78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Group 102"/>
          <p:cNvGrpSpPr>
            <a:grpSpLocks/>
          </p:cNvGrpSpPr>
          <p:nvPr/>
        </p:nvGrpSpPr>
        <p:grpSpPr bwMode="auto">
          <a:xfrm>
            <a:off x="1543316" y="3067593"/>
            <a:ext cx="2727594" cy="1098947"/>
            <a:chOff x="899886" y="3534311"/>
            <a:chExt cx="3299963" cy="1586196"/>
          </a:xfrm>
        </p:grpSpPr>
        <p:sp>
          <p:nvSpPr>
            <p:cNvPr id="89" name="Rectangle 88"/>
            <p:cNvSpPr/>
            <p:nvPr/>
          </p:nvSpPr>
          <p:spPr>
            <a:xfrm>
              <a:off x="899886" y="3920979"/>
              <a:ext cx="3299963" cy="805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90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4" y="4288003"/>
              <a:ext cx="1586195" cy="7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4282504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1543316" y="4068908"/>
            <a:ext cx="2727594" cy="1098947"/>
            <a:chOff x="899886" y="4865594"/>
            <a:chExt cx="3299963" cy="1586196"/>
          </a:xfrm>
        </p:grpSpPr>
        <p:sp>
          <p:nvSpPr>
            <p:cNvPr id="93" name="Rectangle 92"/>
            <p:cNvSpPr/>
            <p:nvPr/>
          </p:nvSpPr>
          <p:spPr>
            <a:xfrm>
              <a:off x="899886" y="5252261"/>
              <a:ext cx="3299963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94" name="Picture 345" descr="shadow_1_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5400000" flipV="1">
              <a:off x="146194" y="5619286"/>
              <a:ext cx="1586195" cy="7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45" descr="shadow_1_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11"/>
            <a:stretch>
              <a:fillRect/>
            </a:stretch>
          </p:blipFill>
          <p:spPr bwMode="gray">
            <a:xfrm rot="-5400000" flipH="1" flipV="1">
              <a:off x="3361846" y="5613787"/>
              <a:ext cx="1586195" cy="89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" name="Text Box 3"/>
          <p:cNvSpPr txBox="1">
            <a:spLocks noChangeArrowheads="1"/>
          </p:cNvSpPr>
          <p:nvPr/>
        </p:nvSpPr>
        <p:spPr bwMode="ltGray">
          <a:xfrm>
            <a:off x="1548584" y="1502390"/>
            <a:ext cx="2730066" cy="4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gôn </a:t>
            </a:r>
            <a:r>
              <a:rPr lang="vi-VN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 lập 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vi-VN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 phân tích và thiết kế cơ sở dữ </a:t>
            </a:r>
            <a:r>
              <a:rPr lang="vi-VN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3"/>
          <p:cNvSpPr txBox="1">
            <a:spLocks noChangeArrowheads="1"/>
          </p:cNvSpPr>
          <p:nvPr/>
        </p:nvSpPr>
        <p:spPr bwMode="ltGray">
          <a:xfrm>
            <a:off x="1548557" y="2454180"/>
            <a:ext cx="2730093" cy="47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Framework, Hibernate </a:t>
            </a:r>
            <a:r>
              <a:rPr lang="en-US" altLang="en-US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ltGray">
          <a:xfrm>
            <a:off x="1869700" y="3489222"/>
            <a:ext cx="2065734" cy="2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alt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en-US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ltGray">
          <a:xfrm>
            <a:off x="1877194" y="4493081"/>
            <a:ext cx="2065734" cy="2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100" name="Text Box 3"/>
          <p:cNvSpPr txBox="1">
            <a:spLocks noChangeArrowheads="1"/>
          </p:cNvSpPr>
          <p:nvPr/>
        </p:nvSpPr>
        <p:spPr bwMode="ltGray">
          <a:xfrm>
            <a:off x="5563568" y="4466560"/>
            <a:ext cx="1693069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 Box 3"/>
          <p:cNvSpPr txBox="1">
            <a:spLocks noChangeArrowheads="1"/>
          </p:cNvSpPr>
          <p:nvPr/>
        </p:nvSpPr>
        <p:spPr bwMode="ltGray">
          <a:xfrm>
            <a:off x="5644213" y="2278203"/>
            <a:ext cx="1693069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600"/>
              </a:spcAft>
            </a:pP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3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PHƯƠNG PHÁP THỰC HIỆN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35820" y="1039462"/>
            <a:ext cx="6052104" cy="3677145"/>
            <a:chOff x="1668843" y="935486"/>
            <a:chExt cx="5799133" cy="490286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reeform 41"/>
            <p:cNvSpPr/>
            <p:nvPr/>
          </p:nvSpPr>
          <p:spPr>
            <a:xfrm>
              <a:off x="1676025" y="1438339"/>
              <a:ext cx="5791951" cy="664688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rgbClr val="E39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668843" y="2105313"/>
              <a:ext cx="5791951" cy="65161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1DD0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569405" y="1438913"/>
              <a:ext cx="502698" cy="645499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69405" y="2047029"/>
              <a:ext cx="502698" cy="709895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0000"/>
                  </a:schemeClr>
                </a:gs>
                <a:gs pos="27000">
                  <a:schemeClr val="accent2">
                    <a:lumMod val="90000"/>
                  </a:schemeClr>
                </a:gs>
                <a:gs pos="77000">
                  <a:schemeClr val="accent2"/>
                </a:gs>
                <a:gs pos="74000">
                  <a:schemeClr val="accent2">
                    <a:lumMod val="90000"/>
                  </a:schemeClr>
                </a:gs>
                <a:gs pos="24000">
                  <a:schemeClr val="accent2">
                    <a:lumMod val="7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59833" y="5374135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562224" y="5494326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562224" y="5435011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2561589" y="563298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2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676025" y="2760659"/>
              <a:ext cx="5791951" cy="653457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74747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69405" y="2699296"/>
              <a:ext cx="502698" cy="71482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0000"/>
                  </a:schemeClr>
                </a:gs>
                <a:gs pos="27000">
                  <a:schemeClr val="accent3">
                    <a:lumMod val="90000"/>
                  </a:schemeClr>
                </a:gs>
                <a:gs pos="77000">
                  <a:schemeClr val="accent3"/>
                </a:gs>
                <a:gs pos="74000">
                  <a:schemeClr val="accent3">
                    <a:lumMod val="90000"/>
                  </a:schemeClr>
                </a:gs>
                <a:gs pos="24000">
                  <a:schemeClr val="accent3">
                    <a:lumMod val="7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595412" y="5546376"/>
              <a:ext cx="421958" cy="45720"/>
              <a:chOff x="2593268" y="5539233"/>
              <a:chExt cx="421958" cy="45720"/>
            </a:xfrm>
            <a:solidFill>
              <a:srgbClr val="4E4D4B">
                <a:alpha val="76000"/>
              </a:srgbClr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2969507" y="5539233"/>
                <a:ext cx="45719" cy="45720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93268" y="5539233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003443" y="149288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B07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83117" y="216841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16A28B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1040" y="2855479"/>
              <a:ext cx="485603" cy="55399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rgbClr val="5A5A5A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62531" y="1558803"/>
              <a:ext cx="4395872" cy="41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Tìm hiểu </a:t>
              </a:r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Spring MVC Framework, Hibernate </a:t>
              </a:r>
              <a:r>
                <a:rPr lang="en-US" sz="14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Maven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Freeform 79"/>
          <p:cNvSpPr/>
          <p:nvPr/>
        </p:nvSpPr>
        <p:spPr>
          <a:xfrm>
            <a:off x="1538320" y="2908679"/>
            <a:ext cx="6044609" cy="488708"/>
          </a:xfrm>
          <a:custGeom>
            <a:avLst/>
            <a:gdLst>
              <a:gd name="connsiteX0" fmla="*/ 0 w 5791951"/>
              <a:gd name="connsiteY0" fmla="*/ 0 h 1100106"/>
              <a:gd name="connsiteX1" fmla="*/ 849221 w 5791951"/>
              <a:gd name="connsiteY1" fmla="*/ 0 h 1100106"/>
              <a:gd name="connsiteX2" fmla="*/ 893380 w 5791951"/>
              <a:gd name="connsiteY2" fmla="*/ 0 h 1100106"/>
              <a:gd name="connsiteX3" fmla="*/ 1396078 w 5791951"/>
              <a:gd name="connsiteY3" fmla="*/ 0 h 1100106"/>
              <a:gd name="connsiteX4" fmla="*/ 1439771 w 5791951"/>
              <a:gd name="connsiteY4" fmla="*/ 0 h 1100106"/>
              <a:gd name="connsiteX5" fmla="*/ 5546694 w 5791951"/>
              <a:gd name="connsiteY5" fmla="*/ 0 h 1100106"/>
              <a:gd name="connsiteX6" fmla="*/ 5791951 w 5791951"/>
              <a:gd name="connsiteY6" fmla="*/ 550053 h 1100106"/>
              <a:gd name="connsiteX7" fmla="*/ 5546694 w 5791951"/>
              <a:gd name="connsiteY7" fmla="*/ 1100106 h 1100106"/>
              <a:gd name="connsiteX8" fmla="*/ 1396078 w 5791951"/>
              <a:gd name="connsiteY8" fmla="*/ 1100106 h 1100106"/>
              <a:gd name="connsiteX9" fmla="*/ 1396078 w 5791951"/>
              <a:gd name="connsiteY9" fmla="*/ 1097280 h 1100106"/>
              <a:gd name="connsiteX10" fmla="*/ 893380 w 5791951"/>
              <a:gd name="connsiteY10" fmla="*/ 1097280 h 1100106"/>
              <a:gd name="connsiteX11" fmla="*/ 893380 w 5791951"/>
              <a:gd name="connsiteY11" fmla="*/ 1100106 h 1100106"/>
              <a:gd name="connsiteX12" fmla="*/ 0 w 5791951"/>
              <a:gd name="connsiteY12" fmla="*/ 1100106 h 1100106"/>
              <a:gd name="connsiteX13" fmla="*/ 245258 w 5791951"/>
              <a:gd name="connsiteY13" fmla="*/ 550053 h 110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106">
                <a:moveTo>
                  <a:pt x="0" y="0"/>
                </a:moveTo>
                <a:lnTo>
                  <a:pt x="849221" y="0"/>
                </a:lnTo>
                <a:lnTo>
                  <a:pt x="893380" y="0"/>
                </a:lnTo>
                <a:lnTo>
                  <a:pt x="1396078" y="0"/>
                </a:lnTo>
                <a:lnTo>
                  <a:pt x="1439771" y="0"/>
                </a:lnTo>
                <a:lnTo>
                  <a:pt x="5546694" y="0"/>
                </a:lnTo>
                <a:lnTo>
                  <a:pt x="5791951" y="550053"/>
                </a:lnTo>
                <a:lnTo>
                  <a:pt x="5546694" y="1100106"/>
                </a:lnTo>
                <a:lnTo>
                  <a:pt x="1396078" y="1100106"/>
                </a:lnTo>
                <a:lnTo>
                  <a:pt x="1396078" y="1097280"/>
                </a:lnTo>
                <a:lnTo>
                  <a:pt x="893380" y="1097280"/>
                </a:lnTo>
                <a:lnTo>
                  <a:pt x="893380" y="1100106"/>
                </a:lnTo>
                <a:lnTo>
                  <a:pt x="0" y="1100106"/>
                </a:lnTo>
                <a:lnTo>
                  <a:pt x="245258" y="550053"/>
                </a:lnTo>
                <a:close/>
              </a:path>
            </a:pathLst>
          </a:custGeom>
          <a:solidFill>
            <a:srgbClr val="1DD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470672" y="2879956"/>
            <a:ext cx="524627" cy="532421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521495 h 1002507"/>
              <a:gd name="connsiteX4" fmla="*/ 438150 w 438150"/>
              <a:gd name="connsiteY4" fmla="*/ 1002507 h 1002507"/>
              <a:gd name="connsiteX5" fmla="*/ 330994 w 438150"/>
              <a:gd name="connsiteY5" fmla="*/ 952502 h 1002507"/>
              <a:gd name="connsiteX6" fmla="*/ 109538 w 438150"/>
              <a:gd name="connsiteY6" fmla="*/ 952502 h 1002507"/>
              <a:gd name="connsiteX7" fmla="*/ 0 w 438150"/>
              <a:gd name="connsiteY7" fmla="*/ 1002507 h 1002507"/>
              <a:gd name="connsiteX8" fmla="*/ 0 w 438150"/>
              <a:gd name="connsiteY8" fmla="*/ 521495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330994" y="952502"/>
                </a:lnTo>
                <a:lnTo>
                  <a:pt x="109538" y="952502"/>
                </a:lnTo>
                <a:lnTo>
                  <a:pt x="0" y="1002507"/>
                </a:lnTo>
                <a:lnTo>
                  <a:pt x="0" y="521495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0000"/>
                </a:schemeClr>
              </a:gs>
              <a:gs pos="27000">
                <a:schemeClr val="accent2">
                  <a:lumMod val="90000"/>
                </a:schemeClr>
              </a:gs>
              <a:gs pos="77000">
                <a:schemeClr val="accent2"/>
              </a:gs>
              <a:gs pos="74000">
                <a:schemeClr val="accent2">
                  <a:lumMod val="90000"/>
                </a:schemeClr>
              </a:gs>
              <a:gs pos="2400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33113" y="2948247"/>
            <a:ext cx="364203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16A28B"/>
                </a:solidFill>
                <a:latin typeface="Arial Black" panose="020B0A04020102020204" pitchFamily="34" charset="0"/>
              </a:rPr>
              <a:t>4</a:t>
            </a:r>
            <a:endParaRPr lang="en-US" sz="2100" b="1" dirty="0">
              <a:solidFill>
                <a:srgbClr val="16A28B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00294" y="2019908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Khảo sát thực </a:t>
            </a:r>
            <a:r>
              <a:rPr lang="vi-V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tế, </a:t>
            </a: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tham khảo ý kiến giáo viên hướng dẫn.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9392" y="2499499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các mô hình hệ thống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97797" y="2985958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 kế cơ sở dữ liệu và các ràng buộc toàn vẹn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530825" y="3392692"/>
            <a:ext cx="6044609" cy="490093"/>
          </a:xfrm>
          <a:custGeom>
            <a:avLst/>
            <a:gdLst>
              <a:gd name="connsiteX0" fmla="*/ 0 w 5791951"/>
              <a:gd name="connsiteY0" fmla="*/ 0 h 1100106"/>
              <a:gd name="connsiteX1" fmla="*/ 849221 w 5791951"/>
              <a:gd name="connsiteY1" fmla="*/ 0 h 1100106"/>
              <a:gd name="connsiteX2" fmla="*/ 893380 w 5791951"/>
              <a:gd name="connsiteY2" fmla="*/ 0 h 1100106"/>
              <a:gd name="connsiteX3" fmla="*/ 1396078 w 5791951"/>
              <a:gd name="connsiteY3" fmla="*/ 0 h 1100106"/>
              <a:gd name="connsiteX4" fmla="*/ 1439771 w 5791951"/>
              <a:gd name="connsiteY4" fmla="*/ 0 h 1100106"/>
              <a:gd name="connsiteX5" fmla="*/ 5546694 w 5791951"/>
              <a:gd name="connsiteY5" fmla="*/ 0 h 1100106"/>
              <a:gd name="connsiteX6" fmla="*/ 5791951 w 5791951"/>
              <a:gd name="connsiteY6" fmla="*/ 550053 h 1100106"/>
              <a:gd name="connsiteX7" fmla="*/ 5546694 w 5791951"/>
              <a:gd name="connsiteY7" fmla="*/ 1100106 h 1100106"/>
              <a:gd name="connsiteX8" fmla="*/ 1396078 w 5791951"/>
              <a:gd name="connsiteY8" fmla="*/ 1100106 h 1100106"/>
              <a:gd name="connsiteX9" fmla="*/ 1396078 w 5791951"/>
              <a:gd name="connsiteY9" fmla="*/ 1097280 h 1100106"/>
              <a:gd name="connsiteX10" fmla="*/ 893380 w 5791951"/>
              <a:gd name="connsiteY10" fmla="*/ 1097280 h 1100106"/>
              <a:gd name="connsiteX11" fmla="*/ 893380 w 5791951"/>
              <a:gd name="connsiteY11" fmla="*/ 1100106 h 1100106"/>
              <a:gd name="connsiteX12" fmla="*/ 0 w 5791951"/>
              <a:gd name="connsiteY12" fmla="*/ 1100106 h 1100106"/>
              <a:gd name="connsiteX13" fmla="*/ 245258 w 5791951"/>
              <a:gd name="connsiteY13" fmla="*/ 550053 h 110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106">
                <a:moveTo>
                  <a:pt x="0" y="0"/>
                </a:moveTo>
                <a:lnTo>
                  <a:pt x="849221" y="0"/>
                </a:lnTo>
                <a:lnTo>
                  <a:pt x="893380" y="0"/>
                </a:lnTo>
                <a:lnTo>
                  <a:pt x="1396078" y="0"/>
                </a:lnTo>
                <a:lnTo>
                  <a:pt x="1439771" y="0"/>
                </a:lnTo>
                <a:lnTo>
                  <a:pt x="5546694" y="0"/>
                </a:lnTo>
                <a:lnTo>
                  <a:pt x="5791951" y="550053"/>
                </a:lnTo>
                <a:lnTo>
                  <a:pt x="5546694" y="1100106"/>
                </a:lnTo>
                <a:lnTo>
                  <a:pt x="1396078" y="1100106"/>
                </a:lnTo>
                <a:lnTo>
                  <a:pt x="1396078" y="1097280"/>
                </a:lnTo>
                <a:lnTo>
                  <a:pt x="893380" y="1097280"/>
                </a:lnTo>
                <a:lnTo>
                  <a:pt x="893380" y="1100106"/>
                </a:lnTo>
                <a:lnTo>
                  <a:pt x="0" y="1100106"/>
                </a:lnTo>
                <a:lnTo>
                  <a:pt x="245258" y="550053"/>
                </a:lnTo>
                <a:close/>
              </a:path>
            </a:pathLst>
          </a:custGeom>
          <a:solidFill>
            <a:srgbClr val="74747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63177" y="3361660"/>
            <a:ext cx="524627" cy="536116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521495 h 1002507"/>
              <a:gd name="connsiteX4" fmla="*/ 438150 w 438150"/>
              <a:gd name="connsiteY4" fmla="*/ 1002507 h 1002507"/>
              <a:gd name="connsiteX5" fmla="*/ 330994 w 438150"/>
              <a:gd name="connsiteY5" fmla="*/ 952502 h 1002507"/>
              <a:gd name="connsiteX6" fmla="*/ 109538 w 438150"/>
              <a:gd name="connsiteY6" fmla="*/ 952502 h 1002507"/>
              <a:gd name="connsiteX7" fmla="*/ 0 w 438150"/>
              <a:gd name="connsiteY7" fmla="*/ 1002507 h 1002507"/>
              <a:gd name="connsiteX8" fmla="*/ 0 w 438150"/>
              <a:gd name="connsiteY8" fmla="*/ 521495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330994" y="952502"/>
                </a:lnTo>
                <a:lnTo>
                  <a:pt x="109538" y="952502"/>
                </a:lnTo>
                <a:lnTo>
                  <a:pt x="0" y="1002507"/>
                </a:lnTo>
                <a:lnTo>
                  <a:pt x="0" y="521495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0000"/>
                </a:schemeClr>
              </a:gs>
              <a:gs pos="27000">
                <a:schemeClr val="accent3">
                  <a:lumMod val="90000"/>
                </a:schemeClr>
              </a:gs>
              <a:gs pos="77000">
                <a:schemeClr val="accent3"/>
              </a:gs>
              <a:gs pos="74000">
                <a:schemeClr val="accent3">
                  <a:lumMod val="90000"/>
                </a:schemeClr>
              </a:gs>
              <a:gs pos="2400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38710" y="3463807"/>
            <a:ext cx="506786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5A5A5A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1525830" y="3879167"/>
            <a:ext cx="6044609" cy="484348"/>
          </a:xfrm>
          <a:custGeom>
            <a:avLst/>
            <a:gdLst>
              <a:gd name="connsiteX0" fmla="*/ 679825 w 5791951"/>
              <a:gd name="connsiteY0" fmla="*/ 0 h 1100681"/>
              <a:gd name="connsiteX1" fmla="*/ 1867275 w 5791951"/>
              <a:gd name="connsiteY1" fmla="*/ 0 h 1100681"/>
              <a:gd name="connsiteX2" fmla="*/ 1867275 w 5791951"/>
              <a:gd name="connsiteY2" fmla="*/ 575 h 1100681"/>
              <a:gd name="connsiteX3" fmla="*/ 5546694 w 5791951"/>
              <a:gd name="connsiteY3" fmla="*/ 575 h 1100681"/>
              <a:gd name="connsiteX4" fmla="*/ 5791951 w 5791951"/>
              <a:gd name="connsiteY4" fmla="*/ 550628 h 1100681"/>
              <a:gd name="connsiteX5" fmla="*/ 5546694 w 5791951"/>
              <a:gd name="connsiteY5" fmla="*/ 1100681 h 1100681"/>
              <a:gd name="connsiteX6" fmla="*/ 1396078 w 5791951"/>
              <a:gd name="connsiteY6" fmla="*/ 1100681 h 1100681"/>
              <a:gd name="connsiteX7" fmla="*/ 1396078 w 5791951"/>
              <a:gd name="connsiteY7" fmla="*/ 1099467 h 1100681"/>
              <a:gd name="connsiteX8" fmla="*/ 893380 w 5791951"/>
              <a:gd name="connsiteY8" fmla="*/ 1099467 h 1100681"/>
              <a:gd name="connsiteX9" fmla="*/ 893380 w 5791951"/>
              <a:gd name="connsiteY9" fmla="*/ 1100681 h 1100681"/>
              <a:gd name="connsiteX10" fmla="*/ 0 w 5791951"/>
              <a:gd name="connsiteY10" fmla="*/ 1100681 h 1100681"/>
              <a:gd name="connsiteX11" fmla="*/ 245258 w 5791951"/>
              <a:gd name="connsiteY11" fmla="*/ 550628 h 1100681"/>
              <a:gd name="connsiteX12" fmla="*/ 0 w 5791951"/>
              <a:gd name="connsiteY12" fmla="*/ 575 h 1100681"/>
              <a:gd name="connsiteX13" fmla="*/ 679825 w 5791951"/>
              <a:gd name="connsiteY13" fmla="*/ 575 h 110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91951" h="1100681">
                <a:moveTo>
                  <a:pt x="679825" y="0"/>
                </a:moveTo>
                <a:lnTo>
                  <a:pt x="1867275" y="0"/>
                </a:lnTo>
                <a:lnTo>
                  <a:pt x="1867275" y="575"/>
                </a:lnTo>
                <a:lnTo>
                  <a:pt x="5546694" y="575"/>
                </a:lnTo>
                <a:lnTo>
                  <a:pt x="5791951" y="550628"/>
                </a:lnTo>
                <a:lnTo>
                  <a:pt x="5546694" y="1100681"/>
                </a:lnTo>
                <a:lnTo>
                  <a:pt x="1396078" y="1100681"/>
                </a:lnTo>
                <a:lnTo>
                  <a:pt x="1396078" y="1099467"/>
                </a:lnTo>
                <a:lnTo>
                  <a:pt x="893380" y="1099467"/>
                </a:lnTo>
                <a:lnTo>
                  <a:pt x="893380" y="1100681"/>
                </a:lnTo>
                <a:lnTo>
                  <a:pt x="0" y="1100681"/>
                </a:lnTo>
                <a:lnTo>
                  <a:pt x="245258" y="550628"/>
                </a:lnTo>
                <a:lnTo>
                  <a:pt x="0" y="575"/>
                </a:lnTo>
                <a:lnTo>
                  <a:pt x="679825" y="575"/>
                </a:lnTo>
                <a:close/>
              </a:path>
            </a:pathLst>
          </a:custGeom>
          <a:solidFill>
            <a:srgbClr val="2F93D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2463177" y="3842014"/>
            <a:ext cx="524627" cy="528375"/>
          </a:xfrm>
          <a:custGeom>
            <a:avLst/>
            <a:gdLst>
              <a:gd name="connsiteX0" fmla="*/ 109538 w 438150"/>
              <a:gd name="connsiteY0" fmla="*/ 0 h 1002507"/>
              <a:gd name="connsiteX1" fmla="*/ 330994 w 438150"/>
              <a:gd name="connsiteY1" fmla="*/ 0 h 1002507"/>
              <a:gd name="connsiteX2" fmla="*/ 438150 w 438150"/>
              <a:gd name="connsiteY2" fmla="*/ 50005 h 1002507"/>
              <a:gd name="connsiteX3" fmla="*/ 438150 w 438150"/>
              <a:gd name="connsiteY3" fmla="*/ 437357 h 1002507"/>
              <a:gd name="connsiteX4" fmla="*/ 438150 w 438150"/>
              <a:gd name="connsiteY4" fmla="*/ 521495 h 1002507"/>
              <a:gd name="connsiteX5" fmla="*/ 438150 w 438150"/>
              <a:gd name="connsiteY5" fmla="*/ 1002507 h 1002507"/>
              <a:gd name="connsiteX6" fmla="*/ 0 w 438150"/>
              <a:gd name="connsiteY6" fmla="*/ 1002507 h 1002507"/>
              <a:gd name="connsiteX7" fmla="*/ 0 w 438150"/>
              <a:gd name="connsiteY7" fmla="*/ 521495 h 1002507"/>
              <a:gd name="connsiteX8" fmla="*/ 0 w 438150"/>
              <a:gd name="connsiteY8" fmla="*/ 437357 h 1002507"/>
              <a:gd name="connsiteX9" fmla="*/ 0 w 438150"/>
              <a:gd name="connsiteY9" fmla="*/ 50005 h 1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150" h="1002507">
                <a:moveTo>
                  <a:pt x="109538" y="0"/>
                </a:moveTo>
                <a:lnTo>
                  <a:pt x="330994" y="0"/>
                </a:lnTo>
                <a:lnTo>
                  <a:pt x="438150" y="50005"/>
                </a:lnTo>
                <a:lnTo>
                  <a:pt x="438150" y="437357"/>
                </a:lnTo>
                <a:lnTo>
                  <a:pt x="438150" y="521495"/>
                </a:lnTo>
                <a:lnTo>
                  <a:pt x="438150" y="1002507"/>
                </a:lnTo>
                <a:lnTo>
                  <a:pt x="0" y="1002507"/>
                </a:lnTo>
                <a:lnTo>
                  <a:pt x="0" y="521495"/>
                </a:lnTo>
                <a:lnTo>
                  <a:pt x="0" y="437357"/>
                </a:lnTo>
                <a:lnTo>
                  <a:pt x="0" y="500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0000"/>
                </a:schemeClr>
              </a:gs>
              <a:gs pos="27000">
                <a:schemeClr val="accent4">
                  <a:lumMod val="90000"/>
                </a:schemeClr>
              </a:gs>
              <a:gs pos="77000">
                <a:schemeClr val="accent4"/>
              </a:gs>
              <a:gs pos="74000">
                <a:schemeClr val="accent4">
                  <a:lumMod val="90000"/>
                </a:schemeClr>
              </a:gs>
              <a:gs pos="2400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27600" y="3941927"/>
            <a:ext cx="364203" cy="4154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srgbClr val="1F73B0"/>
                </a:solidFill>
                <a:latin typeface="Arial Black" panose="020B0A04020102020204" pitchFamily="34" charset="0"/>
              </a:rPr>
              <a:t>5</a:t>
            </a:r>
            <a:endParaRPr lang="en-US" sz="2100" b="1" dirty="0">
              <a:solidFill>
                <a:srgbClr val="1F73B0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05289" y="3973126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 dụng hệ quản trị MySQL để lưu dữ liệu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985307" y="3480212"/>
            <a:ext cx="458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defRPr/>
            </a:pPr>
            <a:r>
              <a:rPr lang="vi-V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 dụng Eclipse JEE Neon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dirty="0" smtClean="0">
                <a:solidFill>
                  <a:srgbClr val="C20483"/>
                </a:solidFill>
                <a:latin typeface="Times New Roman"/>
              </a:rPr>
              <a:t>KẾ HOẠCH THỰC HIỆN</a:t>
            </a:r>
            <a:endParaRPr lang="en-US" dirty="0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 dirty="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:8:0" val="4"/>
  <p:tag name="FONTWEIGHT:1:6:0" val="4"/>
  <p:tag name="FONTWEIGHT:1:7:0" val="4"/>
  <p:tag name="FONTWEIGHT:1:0:0" val="4"/>
  <p:tag name="FONTWEIGHT:1:1:0" val="4"/>
  <p:tag name="FONTWEIGHT:1:4:0" val="4"/>
  <p:tag name="FONTWEIGHT:0:0:0" val="4"/>
  <p:tag name="FONTWEIGHT:1:5:0" val="4"/>
  <p:tag name="FONTWEIGHT:1:2:0" val="4"/>
  <p:tag name="FONTWEIGHT:1:3:0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1:0" val="4"/>
  <p:tag name="FONTWEIGHT:9:0:0" val="4"/>
  <p:tag name="FONTWEIGHT:9:4:0" val="4"/>
  <p:tag name="FONTWEIGHT:9:3:0" val="4"/>
  <p:tag name="LAYOUT" val="threePicAndTx"/>
  <p:tag name="FONTWEIGHT:9:2:0" val="4"/>
  <p:tag name="FONTWEIGHT:11:0:0" val="4"/>
  <p:tag name="FONTWEIGHT:13:1:0" val="4"/>
  <p:tag name="FONTWEIGHT:13:2:0" val="4"/>
  <p:tag name="FONTWEIGHT:13:0:0" val="4"/>
  <p:tag name="FONTWEIGHT:8:0:0" val="4"/>
  <p:tag name="FONTWEIGHT:11:2:0" val="4"/>
  <p:tag name="FONTWEIGHT:11:1:0" val="4"/>
  <p:tag name="FONTWEIGHT:11:4:0" val="4"/>
  <p:tag name="FONTWEIGHT:13:3:0" val="4"/>
  <p:tag name="FONTWEIGHT:11:3:0" val="4"/>
  <p:tag name="FONTWEIGHT:13:4:0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  <p:tag name="FONTWEIGHT:7:0:0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7:0:7" val="4"/>
  <p:tag name="FONTWEIGHT:7:0:6" val="4"/>
  <p:tag name="FONTWEIGHT:7:0:5" val="4"/>
  <p:tag name="FONTWEIGHT:7:0:4" val="4"/>
  <p:tag name="FONTWEIGHT:7:0:3" val="4"/>
  <p:tag name="FONTWEIGHT:7:0:2" val="4"/>
  <p:tag name="FONTWEIGHT:6:0:0" val="4"/>
  <p:tag name="FONTWEIGHT:7:0:1" val="4"/>
  <p:tag name="FONTWEIGHT:7:0:0" val="4"/>
  <p:tag name="FONTWEIGHT:3:1:9" val="4"/>
  <p:tag name="FONTWEIGHT:7:0:15" val="4"/>
  <p:tag name="FONTWEIGHT:3:1:7" val="4"/>
  <p:tag name="FONTWEIGHT:3:1:8" val="4"/>
  <p:tag name="FONTWEIGHT:3:1:5" val="4"/>
  <p:tag name="FONTWEIGHT:7:0:12" val="4"/>
  <p:tag name="FONTWEIGHT:3:1:6" val="4"/>
  <p:tag name="FONTWEIGHT:7:0:11" val="4"/>
  <p:tag name="FONTWEIGHT:3:1:3" val="4"/>
  <p:tag name="FONTWEIGHT:7:0:9" val="4"/>
  <p:tag name="FONTWEIGHT:7:0:14" val="4"/>
  <p:tag name="FONTWEIGHT:3:1:4" val="4"/>
  <p:tag name="FONTWEIGHT:7:0:8" val="4"/>
  <p:tag name="FONTWEIGHT:7:0:13" val="4"/>
  <p:tag name="FONTWEIGHT:3:1:1" val="4"/>
  <p:tag name="FONTWEIGHT:3:1:2" val="4"/>
  <p:tag name="FONTWEIGHT:3:1:0" val="4"/>
  <p:tag name="FONTWEIGHT:6:0:2" val="4"/>
  <p:tag name="FONTWEIGHT:6:0:1" val="4"/>
  <p:tag name="FONTWEIGHT:6:0:4" val="4"/>
  <p:tag name="FONTWEIGHT:6:0:3" val="4"/>
  <p:tag name="FONTWEIGHT:6:0:6" val="4"/>
  <p:tag name="FONTWEIGHT:6:0:5" val="4"/>
  <p:tag name="FONTWEIGHT:6:0:8" val="4"/>
  <p:tag name="FONTWEIGHT:6:0:7" val="4"/>
  <p:tag name="FONTWEIGHT:3:0:16" val="4"/>
  <p:tag name="FONTWEIGHT:3:0:15" val="4"/>
  <p:tag name="FONTWEIGHT:3:0:17" val="4"/>
  <p:tag name="FONTWEIGHT:3:0:10" val="4"/>
  <p:tag name="FONTWEIGHT:3:0:12" val="4"/>
  <p:tag name="FONTWEIGHT:3:0:11" val="4"/>
  <p:tag name="FONTWEIGHT:3:0:14" val="4"/>
  <p:tag name="FONTWEIGHT:3:0:13" val="4"/>
  <p:tag name="FONTWEIGHT:2:0:5" val="4"/>
  <p:tag name="FONTWEIGHT:2:0:6" val="4"/>
  <p:tag name="FONTWEIGHT:2:0:7" val="4"/>
  <p:tag name="FONTWEIGHT:2:0:8" val="4"/>
  <p:tag name="FONTWEIGHT:2:0:9" val="4"/>
  <p:tag name="FONTWEIGHT:3:0:8" val="4"/>
  <p:tag name="FONTWEIGHT:3:2:6" val="4"/>
  <p:tag name="FONTWEIGHT:3:0:9" val="4"/>
  <p:tag name="FONTWEIGHT:3:2:7" val="4"/>
  <p:tag name="FONTWEIGHT:3:0:6" val="4"/>
  <p:tag name="FONTWEIGHT:3:2:4" val="4"/>
  <p:tag name="FONTWEIGHT:3:0:7" val="4"/>
  <p:tag name="FONTWEIGHT:3:2:5" val="4"/>
  <p:tag name="FONTWEIGHT:3:0:4" val="4"/>
  <p:tag name="FONTWEIGHT:3:2:2" val="4"/>
  <p:tag name="FONTWEIGHT:3:0:5" val="4"/>
  <p:tag name="FONTWEIGHT:3:2:3" val="4"/>
  <p:tag name="FONTWEIGHT:3:0:2" val="4"/>
  <p:tag name="FONTWEIGHT:3:2:0" val="4"/>
  <p:tag name="FONTWEIGHT:3:0:3" val="4"/>
  <p:tag name="FONTWEIGHT:3:2:1" val="4"/>
  <p:tag name="FONTWEIGHT:3:0:0" val="4"/>
  <p:tag name="FONTWEIGHT:3:0:1" val="4"/>
  <p:tag name="FONTWEIGHT:3:1:10" val="4"/>
  <p:tag name="FONTWEIGHT:6:1:1" val="4"/>
  <p:tag name="FONTWEIGHT:3:1:11" val="4"/>
  <p:tag name="FONTWEIGHT:6:1:0" val="4"/>
  <p:tag name="FONTWEIGHT:6:1:3" val="4"/>
  <p:tag name="FONTWEIGHT:2:0:0" val="4"/>
  <p:tag name="FONTWEIGHT:6:1:2" val="4"/>
  <p:tag name="FONTWEIGHT:2:0:1" val="4"/>
  <p:tag name="FONTWEIGHT:3:1:14" val="4"/>
  <p:tag name="FONTWEIGHT:2:0:2" val="4"/>
  <p:tag name="FONTWEIGHT:3:1:15" val="4"/>
  <p:tag name="FONTWEIGHT:2:0:3" val="4"/>
  <p:tag name="FONTWEIGHT:3:1:12" val="4"/>
  <p:tag name="FONTWEIGHT:2:0:4" val="4"/>
  <p:tag name="FONTWEIGHT:3:1:13" val="4"/>
  <p:tag name="FONTWEIGHT:2:0:11" val="4"/>
  <p:tag name="FONTWEIGHT:2:0:10" val="4"/>
  <p:tag name="FONTWEIGHT:2:0:13" val="4"/>
  <p:tag name="FONTWEIGHT:2:0:12" val="4"/>
  <p:tag name="FONTWEIGHT:2:0:14" val="4"/>
  <p:tag name="FONTWEIGHT:7:0:10" val="4"/>
  <p:tag name="FONTWEIGHT:5:0:0" val="4"/>
  <p:tag name="FONTWEIGHT:5:0:1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22" val="4"/>
  <p:tag name="FONTWEIGHT:2:0:21" val="4"/>
  <p:tag name="FONTWEIGHT:2:0:24" val="4"/>
  <p:tag name="FONTWEIGHT:2:0:23" val="4"/>
  <p:tag name="FONTWEIGHT:6:0:50" val="4"/>
  <p:tag name="FONTWEIGHT:6:0:51" val="4"/>
  <p:tag name="FONTWEIGHT:2:0:20" val="4"/>
  <p:tag name="FONTWEIGHT:6:0:52" val="4"/>
  <p:tag name="FONTWEIGHT:6:0:53" val="4"/>
  <p:tag name="FONTWEIGHT:2:0:29" val="4"/>
  <p:tag name="FONTWEIGHT:2:0:26" val="4"/>
  <p:tag name="FONTWEIGHT:2:0:25" val="4"/>
  <p:tag name="FONTWEIGHT:2:0:28" val="4"/>
  <p:tag name="FONTWEIGHT:2:0:27" val="4"/>
  <p:tag name="FONTWEIGHT:6:0:43" val="4"/>
  <p:tag name="FONTWEIGHT:6:0:44" val="4"/>
  <p:tag name="FONTWEIGHT:6:0:45" val="4"/>
  <p:tag name="FONTWEIGHT:6:0:46" val="4"/>
  <p:tag name="FONTWEIGHT:6:0:47" val="4"/>
  <p:tag name="FONTWEIGHT:6:0:48" val="4"/>
  <p:tag name="FONTWEIGHT:6:0:49" val="4"/>
  <p:tag name="FONTWEIGHT:2:0:33" val="4"/>
  <p:tag name="FONTWEIGHT:2:0:32" val="4"/>
  <p:tag name="FONTWEIGHT:2:0:35" val="4"/>
  <p:tag name="FONTWEIGHT:2:0:34" val="4"/>
  <p:tag name="FONTWEIGHT:2:0:31" val="4"/>
  <p:tag name="FONTWEIGHT:2:0:30" val="4"/>
  <p:tag name="FONTWEIGHT:2:0:37" val="4"/>
  <p:tag name="FONTWEIGHT:2:0:36" val="4"/>
  <p:tag name="FONTWEIGHT:2:0:39" val="4"/>
  <p:tag name="FONTWEIGHT:2:0:38" val="4"/>
  <p:tag name="FONTWEIGHT:6:0:54" val="4"/>
  <p:tag name="FONTWEIGHT:2:0:5" val="4"/>
  <p:tag name="FONTWEIGHT:2:0:6" val="4"/>
  <p:tag name="FONTWEIGHT:2:0:7" val="4"/>
  <p:tag name="FONTWEIGHT:2:0:8" val="4"/>
  <p:tag name="FONTWEIGHT:2:0:9" val="4"/>
  <p:tag name="FONTWEIGHT:2:0:0" val="4"/>
  <p:tag name="FONTWEIGHT:2:0:1" val="4"/>
  <p:tag name="FONTWEIGHT:2:0:2" val="4"/>
  <p:tag name="FONTWEIGHT:2:0:3" val="4"/>
  <p:tag name="FONTWEIGHT:2:0:4" val="4"/>
  <p:tag name="FONTWEIGHT:2:0:11" val="4"/>
  <p:tag name="FONTWEIGHT:2:0:10" val="4"/>
  <p:tag name="FONTWEIGHT:4:0:0" val="4"/>
  <p:tag name="FONTWEIGHT:2:0:13" val="4"/>
  <p:tag name="FONTWEIGHT:4:0:1" val="4"/>
  <p:tag name="FONTWEIGHT:2:0:12" val="4"/>
  <p:tag name="FONTWEIGHT:2:0:19" val="4"/>
  <p:tag name="FONTWEIGHT:2:0:18" val="4"/>
  <p:tag name="FONTWEIGHT:2:0:15" val="4"/>
  <p:tag name="FONTWEIGHT:2:0:14" val="4"/>
  <p:tag name="FONTWEIGHT:2:0:17" val="4"/>
  <p:tag name="FONTWEIGHT:2:0:16" val="4"/>
  <p:tag name="FONTWEIGHT:10:1:0" val="4"/>
  <p:tag name="FONTWEIGHT:2:0:66" val="4"/>
  <p:tag name="FONTWEIGHT:2:0:65" val="4"/>
  <p:tag name="FONTWEIGHT:2:0:68" val="4"/>
  <p:tag name="FONTWEIGHT:2:0:67" val="4"/>
  <p:tag name="FONTWEIGHT:2:0:62" val="4"/>
  <p:tag name="FONTWEIGHT:2:0:61" val="4"/>
  <p:tag name="FONTWEIGHT:2:0:64" val="4"/>
  <p:tag name="FONTWEIGHT:6:0:0" val="4"/>
  <p:tag name="FONTWEIGHT:2:0:63" val="4"/>
  <p:tag name="FONTWEIGHT:2:0:69" val="4"/>
  <p:tag name="FONTWEIGHT:6:0:9" val="4"/>
  <p:tag name="FONTWEIGHT:6:0:2" val="4"/>
  <p:tag name="FONTWEIGHT:6:0:1" val="4"/>
  <p:tag name="FONTWEIGHT:2:0:71" val="4"/>
  <p:tag name="FONTWEIGHT:6:0:4" val="4"/>
  <p:tag name="FONTWEIGHT:2:0:70" val="4"/>
  <p:tag name="FONTWEIGHT:6:0:3" val="4"/>
  <p:tag name="FONTWEIGHT:6:0:6" val="4"/>
  <p:tag name="FONTWEIGHT:6:0:5" val="4"/>
  <p:tag name="FONTWEIGHT:6:0:8" val="4"/>
  <p:tag name="FONTWEIGHT:6:0:7" val="4"/>
  <p:tag name="FONTWEIGHT:2:0:72" val="4"/>
  <p:tag name="FONTWEIGHT:6:0:20" val="4"/>
  <p:tag name="FONTWEIGHT:6:0:18" val="4"/>
  <p:tag name="FONTWEIGHT:6:0:19" val="4"/>
  <p:tag name="FONTWEIGHT:6:0:10" val="4"/>
  <p:tag name="FONTWEIGHT:6:0:11" val="4"/>
  <p:tag name="FONTWEIGHT:10:0:0" val="4"/>
  <p:tag name="FONTWEIGHT:6:0:12" val="4"/>
  <p:tag name="FONTWEIGHT:6:0:13" val="4"/>
  <p:tag name="FONTWEIGHT:6:0:14" val="4"/>
  <p:tag name="FONTWEIGHT:6:0:15" val="4"/>
  <p:tag name="FONTWEIGHT:6:0:16" val="4"/>
  <p:tag name="FONTWEIGHT:6:0:17" val="4"/>
  <p:tag name="FONTWEIGHT:2:0:44" val="4"/>
  <p:tag name="FONTWEIGHT:2:0:43" val="4"/>
  <p:tag name="FONTWEIGHT:2:0:46" val="4"/>
  <p:tag name="FONTWEIGHT:2:0:45" val="4"/>
  <p:tag name="FONTWEIGHT:2:0:40" val="4"/>
  <p:tag name="FONTWEIGHT:2:0:42" val="4"/>
  <p:tag name="FONTWEIGHT:6:0:30" val="4"/>
  <p:tag name="FONTWEIGHT:2:0:41" val="4"/>
  <p:tag name="FONTWEIGHT:6:0:31" val="4"/>
  <p:tag name="FONTWEIGHT:2:0:48" val="4"/>
  <p:tag name="FONTWEIGHT:2:0:47" val="4"/>
  <p:tag name="FONTWEIGHT:2:0:49" val="4"/>
  <p:tag name="FONTWEIGHT:6:0:29" val="4"/>
  <p:tag name="FONTWEIGHT:6:0:21" val="4"/>
  <p:tag name="FONTWEIGHT:6:0:22" val="4"/>
  <p:tag name="FONTWEIGHT:6:0:23" val="4"/>
  <p:tag name="FONTWEIGHT:6:0:24" val="4"/>
  <p:tag name="FONTWEIGHT:6:0:25" val="4"/>
  <p:tag name="FONTWEIGHT:6:0:26" val="4"/>
  <p:tag name="FONTWEIGHT:6:0:27" val="4"/>
  <p:tag name="FONTWEIGHT:6:0:28" val="4"/>
  <p:tag name="FONTWEIGHT:2:0:55" val="4"/>
  <p:tag name="FONTWEIGHT:2:0:54" val="4"/>
  <p:tag name="FONTWEIGHT:2:0:57" val="4"/>
  <p:tag name="FONTWEIGHT:2:0:56" val="4"/>
  <p:tag name="FONTWEIGHT:2:0:51" val="4"/>
  <p:tag name="FONTWEIGHT:2:0:50" val="4"/>
  <p:tag name="FONTWEIGHT:6:0:40" val="4"/>
  <p:tag name="FONTWEIGHT:2:0:53" val="4"/>
  <p:tag name="FONTWEIGHT:6:0:41" val="4"/>
  <p:tag name="FONTWEIGHT:2:0:52" val="4"/>
  <p:tag name="FONTWEIGHT:6:0:42" val="4"/>
  <p:tag name="FONTWEIGHT:2:0:59" val="4"/>
  <p:tag name="FONTWEIGHT:2:0:58" val="4"/>
  <p:tag name="FONTWEIGHT:5:0:0" val="4"/>
  <p:tag name="FONTWEIGHT:6:0:32" val="4"/>
  <p:tag name="FONTWEIGHT:6:0:33" val="4"/>
  <p:tag name="FONTWEIGHT:2:0:60" val="4"/>
  <p:tag name="FONTWEIGHT:6:0:34" val="4"/>
  <p:tag name="FONTWEIGHT:6:0:35" val="4"/>
  <p:tag name="FONTWEIGHT:6:0:36" val="4"/>
  <p:tag name="FONTWEIGHT:6:0:37" val="4"/>
  <p:tag name="FONTWEIGHT:6:0:38" val="4"/>
  <p:tag name="FONTWEIGHT:6:0:39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1:4" val="4"/>
  <p:tag name="FONTWEIGHT:7:1:4" val="4"/>
  <p:tag name="FONTWEIGHT:7:1:3" val="4"/>
  <p:tag name="FONTWEIGHT:7:1:2" val="4"/>
  <p:tag name="FONTWEIGHT:7:1:1" val="4"/>
  <p:tag name="FONTWEIGHT:7:0:1" val="4"/>
  <p:tag name="FONTWEIGHT:7:1:0" val="4"/>
  <p:tag name="FONTWEIGHT:7:0:0" val="4"/>
  <p:tag name="FONTWEIGHT:12:0:11" val="4"/>
  <p:tag name="FONTWEIGHT:12:0:10" val="4"/>
  <p:tag name="FONTWEIGHT:2:0:0" val="4"/>
  <p:tag name="FONTWEIGHT:2:1:0" val="4"/>
  <p:tag name="FONTWEIGHT:2:1:1" val="4"/>
  <p:tag name="FONTWEIGHT:2:1:2" val="4"/>
  <p:tag name="FONTWEIGHT:2:1:3" val="4"/>
  <p:tag name="FONTWEIGHT:12:0:3" val="4"/>
  <p:tag name="FONTWEIGHT:4:0:0" val="4"/>
  <p:tag name="FONTWEIGHT:12:0:2" val="4"/>
  <p:tag name="FONTWEIGHT:4:0:1" val="4"/>
  <p:tag name="FONTWEIGHT:12:0:1" val="4"/>
  <p:tag name="FONTWEIGHT:12:1:0" val="4"/>
  <p:tag name="FONTWEIGHT:12:0:0" val="4"/>
  <p:tag name="FONTWEIGHT:12:0:7" val="4"/>
  <p:tag name="FONTWEIGHT:12:0:6" val="4"/>
  <p:tag name="FONTWEIGHT:12:0:5" val="4"/>
  <p:tag name="FONTWEIGHT:12:0:4" val="4"/>
  <p:tag name="FONTWEIGHT:12:0:9" val="4"/>
  <p:tag name="FONTWEIGHT:12:0:8" val="4"/>
  <p:tag name="FONTWEIGHT:5:0:0" val="4"/>
  <p:tag name="FONTWEIGHT:12:1:11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11:0:0" val="4"/>
  <p:tag name="FONTWEIGHT:9:0:6" val="4"/>
  <p:tag name="FONTWEIGHT:9:0:12" val="4"/>
  <p:tag name="FONTWEIGHT:9:0:11" val="4"/>
  <p:tag name="FONTWEIGHT:9:0:10" val="4"/>
  <p:tag name="FONTWEIGHT:11:0:6" val="4"/>
  <p:tag name="FONTWEIGHT:11:0:15" val="4"/>
  <p:tag name="FONTWEIGHT:11:0:5" val="4"/>
  <p:tag name="FONTWEIGHT:11:0:14" val="4"/>
  <p:tag name="FONTWEIGHT:11:0:8" val="4"/>
  <p:tag name="FONTWEIGHT:11:0:17" val="4"/>
  <p:tag name="FONTWEIGHT:11:0:7" val="4"/>
  <p:tag name="FONTWEIGHT:11:0:16" val="4"/>
  <p:tag name="FONTWEIGHT:11:0:2" val="4"/>
  <p:tag name="FONTWEIGHT:11:0:11" val="4"/>
  <p:tag name="FONTWEIGHT:11:0:1" val="4"/>
  <p:tag name="FONTWEIGHT:11:0:10" val="4"/>
  <p:tag name="FONTWEIGHT:11:0:4" val="4"/>
  <p:tag name="FONTWEIGHT:11:0:13" val="4"/>
  <p:tag name="FONTWEIGHT:11:0:3" val="4"/>
  <p:tag name="FONTWEIGHT:11:0:12" val="4"/>
  <p:tag name="FONTWEIGHT:11:0:19" val="4"/>
  <p:tag name="FONTWEIGHT:11:0:9" val="4"/>
  <p:tag name="FONTWEIGHT:11:0:18" val="4"/>
  <p:tag name="FONTWEIGHT:4:0:0" val="4"/>
  <p:tag name="FONTWEIGHT:8:1:0" val="4"/>
  <p:tag name="FONTWEIGHT:10:0:30" val="4"/>
  <p:tag name="FONTWEIGHT:10:0:21" val="4"/>
  <p:tag name="FONTWEIGHT:10:0:20" val="4"/>
  <p:tag name="FONTWEIGHT:10:0:23" val="4"/>
  <p:tag name="FONTWEIGHT:10:0:22" val="4"/>
  <p:tag name="FONTWEIGHT:10:0:25" val="4"/>
  <p:tag name="FONTWEIGHT:10:0:24" val="4"/>
  <p:tag name="FONTWEIGHT:10:0:27" val="4"/>
  <p:tag name="FONTWEIGHT:10:0:26" val="4"/>
  <p:tag name="FONTWEIGHT:9:0:34" val="4"/>
  <p:tag name="FONTWEIGHT:10:0:29" val="4"/>
  <p:tag name="FONTWEIGHT:9:0:33" val="4"/>
  <p:tag name="FONTWEIGHT:10:0:28" val="4"/>
  <p:tag name="FONTWEIGHT:9:0:32" val="4"/>
  <p:tag name="FONTWEIGHT:9:0:31" val="4"/>
  <p:tag name="FONTWEIGHT:9:0:30" val="4"/>
  <p:tag name="FONTWEIGHT:9:0:29" val="4"/>
  <p:tag name="FONTWEIGHT:9:0:28" val="4"/>
  <p:tag name="FONTWEIGHT:9:0:27" val="4"/>
  <p:tag name="FONTWEIGHT:9:0:26" val="4"/>
  <p:tag name="FONTWEIGHT:9:0:25" val="4"/>
  <p:tag name="FONTWEIGHT:9:0:24" val="4"/>
  <p:tag name="FONTWEIGHT:10:0:10" val="4"/>
  <p:tag name="FONTWEIGHT:10:0:12" val="4"/>
  <p:tag name="FONTWEIGHT:10:0:11" val="4"/>
  <p:tag name="FONTWEIGHT:10:0:14" val="4"/>
  <p:tag name="FONTWEIGHT:10:0:13" val="4"/>
  <p:tag name="FONTWEIGHT:10:0:16" val="4"/>
  <p:tag name="FONTWEIGHT:10:0:15" val="4"/>
  <p:tag name="FONTWEIGHT:9:0:23" val="4"/>
  <p:tag name="FONTWEIGHT:10:0:18" val="4"/>
  <p:tag name="FONTWEIGHT:9:0:22" val="4"/>
  <p:tag name="FONTWEIGHT:10:0:17" val="4"/>
  <p:tag name="FONTWEIGHT:9:0:21" val="4"/>
  <p:tag name="FONTWEIGHT:11:0:20" val="4"/>
  <p:tag name="FONTWEIGHT:9:0:20" val="4"/>
  <p:tag name="FONTWEIGHT:10:0:19" val="4"/>
  <p:tag name="FONTWEIGHT:11:0:26" val="4"/>
  <p:tag name="FONTWEIGHT:9:0:19" val="4"/>
  <p:tag name="FONTWEIGHT:11:0:25" val="4"/>
  <p:tag name="FONTWEIGHT:9:0:18" val="4"/>
  <p:tag name="FONTWEIGHT:9:0:17" val="4"/>
  <p:tag name="FONTWEIGHT:8:0:0" val="4"/>
  <p:tag name="FONTWEIGHT:9:0:16" val="4"/>
  <p:tag name="FONTWEIGHT:11:0:22" val="4"/>
  <p:tag name="FONTWEIGHT:9:0:15" val="4"/>
  <p:tag name="FONTWEIGHT:11:0:21" val="4"/>
  <p:tag name="FONTWEIGHT:9:0:14" val="4"/>
  <p:tag name="FONTWEIGHT:11:0:24" val="4"/>
  <p:tag name="FONTWEIGHT:9:0:13" val="4"/>
  <p:tag name="FONTWEIGHT:11:0:23" val="4"/>
  <p:tag name="FONTWEIGHT:10:0:1" val="4"/>
  <p:tag name="FONTWEIGHT:10:0:0" val="4"/>
  <p:tag name="FONTWEIGHT:10:0:9" val="4"/>
  <p:tag name="FONTWEIGHT:10:0:8" val="4"/>
  <p:tag name="FONTWEIGHT:10:0:7" val="4"/>
  <p:tag name="FONTWEIGHT:10:0:6" val="4"/>
  <p:tag name="FONTWEIGHT:10:0:5" val="4"/>
  <p:tag name="FONTWEIGHT:10:0:4" val="4"/>
  <p:tag name="FONTWEIGHT:10:0:3" val="4"/>
  <p:tag name="FONTWEIGHT:10:0:2" val="4"/>
  <p:tag name="FONTWEIGHT:3:0:0" val="4"/>
  <p:tag name="FONTWEIGHT:3:0:1" val="4"/>
  <p:tag name="FONTWEIGHT:9:0:49" val="4"/>
  <p:tag name="FONTWEIGHT:9:0:48" val="4"/>
  <p:tag name="FONTWEIGHT:9:0:47" val="4"/>
  <p:tag name="FONTWEIGHT:9:0:46" val="4"/>
  <p:tag name="FONTWEIGHT:9:0:45" val="4"/>
  <p:tag name="FONTWEIGHT:9:0:44" val="4"/>
  <p:tag name="FONTWEIGHT:9:0:43" val="4"/>
  <p:tag name="FONTWEIGHT:9:0:42" val="4"/>
  <p:tag name="FONTWEIGHT:9:0:41" val="4"/>
  <p:tag name="FONTWEIGHT:9:0:40" val="4"/>
  <p:tag name="FONTWEIGHT:9:0:39" val="4"/>
  <p:tag name="FONTWEIGHT:9:0:38" val="4"/>
  <p:tag name="FONTWEIGHT:9:0:37" val="4"/>
  <p:tag name="FONTWEIGHT:9:0:36" val="4"/>
  <p:tag name="FONTWEIGHT:9:0:35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11:0:0" val="4"/>
  <p:tag name="FONTWEIGHT:9:0:6" val="4"/>
  <p:tag name="FONTWEIGHT:9:0:12" val="4"/>
  <p:tag name="FONTWEIGHT:9:0:11" val="4"/>
  <p:tag name="FONTWEIGHT:9:0:10" val="4"/>
  <p:tag name="FONTWEIGHT:11:0:6" val="4"/>
  <p:tag name="FONTWEIGHT:11:0:15" val="4"/>
  <p:tag name="FONTWEIGHT:11:0:5" val="4"/>
  <p:tag name="FONTWEIGHT:11:0:14" val="4"/>
  <p:tag name="FONTWEIGHT:11:0:8" val="4"/>
  <p:tag name="FONTWEIGHT:11:0:17" val="4"/>
  <p:tag name="FONTWEIGHT:11:0:7" val="4"/>
  <p:tag name="FONTWEIGHT:11:0:16" val="4"/>
  <p:tag name="FONTWEIGHT:11:0:2" val="4"/>
  <p:tag name="FONTWEIGHT:11:0:11" val="4"/>
  <p:tag name="FONTWEIGHT:11:0:1" val="4"/>
  <p:tag name="FONTWEIGHT:11:0:10" val="4"/>
  <p:tag name="FONTWEIGHT:11:0:4" val="4"/>
  <p:tag name="FONTWEIGHT:11:0:13" val="4"/>
  <p:tag name="FONTWEIGHT:11:0:3" val="4"/>
  <p:tag name="FONTWEIGHT:11:0:12" val="4"/>
  <p:tag name="FONTWEIGHT:11:0:19" val="4"/>
  <p:tag name="FONTWEIGHT:11:0:9" val="4"/>
  <p:tag name="FONTWEIGHT:11:0:18" val="4"/>
  <p:tag name="FONTWEIGHT:4:0:0" val="4"/>
  <p:tag name="FONTWEIGHT:8:1:0" val="4"/>
  <p:tag name="FONTWEIGHT:10:0:30" val="4"/>
  <p:tag name="FONTWEIGHT:10:0:21" val="4"/>
  <p:tag name="FONTWEIGHT:10:0:20" val="4"/>
  <p:tag name="FONTWEIGHT:10:0:23" val="4"/>
  <p:tag name="FONTWEIGHT:10:0:22" val="4"/>
  <p:tag name="FONTWEIGHT:10:0:25" val="4"/>
  <p:tag name="FONTWEIGHT:10:0:24" val="4"/>
  <p:tag name="FONTWEIGHT:10:0:27" val="4"/>
  <p:tag name="FONTWEIGHT:10:0:26" val="4"/>
  <p:tag name="FONTWEIGHT:9:0:34" val="4"/>
  <p:tag name="FONTWEIGHT:10:0:29" val="4"/>
  <p:tag name="FONTWEIGHT:9:0:33" val="4"/>
  <p:tag name="FONTWEIGHT:10:0:28" val="4"/>
  <p:tag name="FONTWEIGHT:9:0:32" val="4"/>
  <p:tag name="FONTWEIGHT:9:0:31" val="4"/>
  <p:tag name="FONTWEIGHT:9:0:30" val="4"/>
  <p:tag name="FONTWEIGHT:9:0:29" val="4"/>
  <p:tag name="FONTWEIGHT:9:0:28" val="4"/>
  <p:tag name="FONTWEIGHT:9:0:27" val="4"/>
  <p:tag name="FONTWEIGHT:9:0:26" val="4"/>
  <p:tag name="FONTWEIGHT:9:0:25" val="4"/>
  <p:tag name="FONTWEIGHT:9:0:24" val="4"/>
  <p:tag name="FONTWEIGHT:10:0:10" val="4"/>
  <p:tag name="FONTWEIGHT:10:0:12" val="4"/>
  <p:tag name="FONTWEIGHT:10:0:11" val="4"/>
  <p:tag name="FONTWEIGHT:10:0:14" val="4"/>
  <p:tag name="FONTWEIGHT:10:0:13" val="4"/>
  <p:tag name="FONTWEIGHT:10:0:16" val="4"/>
  <p:tag name="FONTWEIGHT:10:0:15" val="4"/>
  <p:tag name="FONTWEIGHT:9:0:23" val="4"/>
  <p:tag name="FONTWEIGHT:10:0:18" val="4"/>
  <p:tag name="FONTWEIGHT:9:0:22" val="4"/>
  <p:tag name="FONTWEIGHT:10:0:17" val="4"/>
  <p:tag name="FONTWEIGHT:9:0:21" val="4"/>
  <p:tag name="FONTWEIGHT:11:0:20" val="4"/>
  <p:tag name="FONTWEIGHT:9:0:20" val="4"/>
  <p:tag name="FONTWEIGHT:10:0:19" val="4"/>
  <p:tag name="FONTWEIGHT:11:0:26" val="4"/>
  <p:tag name="FONTWEIGHT:9:0:19" val="4"/>
  <p:tag name="FONTWEIGHT:11:0:25" val="4"/>
  <p:tag name="FONTWEIGHT:9:0:18" val="4"/>
  <p:tag name="FONTWEIGHT:9:0:17" val="4"/>
  <p:tag name="FONTWEIGHT:8:0:0" val="4"/>
  <p:tag name="FONTWEIGHT:9:0:16" val="4"/>
  <p:tag name="FONTWEIGHT:11:0:22" val="4"/>
  <p:tag name="FONTWEIGHT:9:0:15" val="4"/>
  <p:tag name="FONTWEIGHT:11:0:21" val="4"/>
  <p:tag name="FONTWEIGHT:9:0:14" val="4"/>
  <p:tag name="FONTWEIGHT:11:0:24" val="4"/>
  <p:tag name="FONTWEIGHT:9:0:13" val="4"/>
  <p:tag name="FONTWEIGHT:11:0:23" val="4"/>
  <p:tag name="FONTWEIGHT:10:0:1" val="4"/>
  <p:tag name="FONTWEIGHT:10:0:0" val="4"/>
  <p:tag name="FONTWEIGHT:10:0:9" val="4"/>
  <p:tag name="FONTWEIGHT:10:0:8" val="4"/>
  <p:tag name="FONTWEIGHT:10:0:7" val="4"/>
  <p:tag name="FONTWEIGHT:10:0:6" val="4"/>
  <p:tag name="FONTWEIGHT:10:0:5" val="4"/>
  <p:tag name="FONTWEIGHT:10:0:4" val="4"/>
  <p:tag name="FONTWEIGHT:10:0:3" val="4"/>
  <p:tag name="FONTWEIGHT:10:0:2" val="4"/>
  <p:tag name="FONTWEIGHT:3:0:0" val="4"/>
  <p:tag name="FONTWEIGHT:3:0:1" val="4"/>
  <p:tag name="FONTWEIGHT:9:0:49" val="4"/>
  <p:tag name="FONTWEIGHT:9:0:48" val="4"/>
  <p:tag name="FONTWEIGHT:9:0:47" val="4"/>
  <p:tag name="FONTWEIGHT:9:0:46" val="4"/>
  <p:tag name="FONTWEIGHT:9:0:45" val="4"/>
  <p:tag name="FONTWEIGHT:9:0:44" val="4"/>
  <p:tag name="FONTWEIGHT:9:0:43" val="4"/>
  <p:tag name="FONTWEIGHT:9:0:42" val="4"/>
  <p:tag name="FONTWEIGHT:9:0:41" val="4"/>
  <p:tag name="FONTWEIGHT:9:0:40" val="4"/>
  <p:tag name="FONTWEIGHT:9:0:39" val="4"/>
  <p:tag name="FONTWEIGHT:9:0:38" val="4"/>
  <p:tag name="FONTWEIGHT:9:0:37" val="4"/>
  <p:tag name="FONTWEIGHT:9:0:36" val="4"/>
  <p:tag name="FONTWEIGHT:9:0:35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4:0" val="4"/>
  <p:tag name="FONTWEIGHT:9:0:0" val="4"/>
  <p:tag name="FONTWEIGHT:12:2:0" val="4"/>
  <p:tag name="FONTWEIGHT:12:1:0" val="4"/>
  <p:tag name="FONTWEIGHT:12:0:0" val="4"/>
  <p:tag name="FONTWEIGHT:12:3:0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:0:0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6:0:0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3:0:0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847</Words>
  <Application>Microsoft Office PowerPoint</Application>
  <PresentationFormat>On-screen Show (16:9)</PresentationFormat>
  <Paragraphs>174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 Light</vt:lpstr>
      <vt:lpstr>Titillium Web</vt:lpstr>
      <vt:lpstr>Calibri</vt:lpstr>
      <vt:lpstr>Courier New</vt:lpstr>
      <vt:lpstr>Verdana</vt:lpstr>
      <vt:lpstr>Times New Roman</vt:lpstr>
      <vt:lpstr>Wingdings</vt:lpstr>
      <vt:lpstr>Arial Black</vt:lpstr>
      <vt:lpstr>Roboto</vt:lpstr>
      <vt:lpstr>Arial</vt:lpstr>
      <vt:lpstr>Office Theme</vt:lpstr>
      <vt:lpstr>XÂY DỰNG HỆ THỐNG QUẢN LÝ THÔNG TIN DU LỊCH</vt:lpstr>
      <vt:lpstr>NỘI DUNG </vt:lpstr>
      <vt:lpstr>TỔNG QUAN </vt:lpstr>
      <vt:lpstr>PowerPoint Presentation</vt:lpstr>
      <vt:lpstr>PowerPoint Presentation</vt:lpstr>
      <vt:lpstr>PowerPoint Presentation</vt:lpstr>
      <vt:lpstr>PowerPoint Presentation</vt:lpstr>
      <vt:lpstr>PHƯƠNG PHÁP THỰC HIỆN</vt:lpstr>
      <vt:lpstr>KẾ HOẠCH THỰC HIỆN</vt:lpstr>
      <vt:lpstr>CƠ SỞ LÝ THUYẾT</vt:lpstr>
      <vt:lpstr>CÔNG CỤ CÀI ĐẶT</vt:lpstr>
      <vt:lpstr>CÔNG CỤ CÀI ĐẶT (TT)</vt:lpstr>
      <vt:lpstr>CÔNG CỤ CÀI ĐẶT (TT)</vt:lpstr>
      <vt:lpstr>MÔ HÌNH THIẾT KẾ</vt:lpstr>
      <vt:lpstr>CÔNG NGHỆ &amp; KỸ THUẬT ÁP DỤNG</vt:lpstr>
      <vt:lpstr>SPRING MVC FRAMEWORK</vt:lpstr>
      <vt:lpstr>TỔNG QUAN </vt:lpstr>
      <vt:lpstr>TỔNG QUAN </vt:lpstr>
      <vt:lpstr>TỔNG QUAN </vt:lpstr>
      <vt:lpstr>TỔNG QUAN 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tlqngoc12</dc:creator>
  <cp:lastModifiedBy>Ngoc Tran Le Que</cp:lastModifiedBy>
  <cp:revision>66</cp:revision>
  <dcterms:created xsi:type="dcterms:W3CDTF">2010-03-09T10:03:29Z</dcterms:created>
  <dcterms:modified xsi:type="dcterms:W3CDTF">2017-05-08T11:15:15Z</dcterms:modified>
</cp:coreProperties>
</file>