
<file path=[Content_Types].xml><?xml version="1.0" encoding="utf-8"?>
<Types xmlns="http://schemas.openxmlformats.org/package/2006/content-types">
  <Override PartName="/ppt/slides/slide108.xml" ContentType="application/vnd.openxmlformats-officedocument.presentationml.slide+xml"/>
  <Override PartName="/ppt/slides/slide6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slides/slide66.xml" ContentType="application/vnd.openxmlformats-officedocument.presentationml.slide+xml"/>
  <Override PartName="/ppt/slides/slide85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slides/slide90.xml" ContentType="application/vnd.openxmlformats-officedocument.presentationml.slide+xml"/>
  <Override PartName="/ppt/slides/slide21.xml" ContentType="application/vnd.openxmlformats-officedocument.presentationml.slide+xml"/>
  <Override PartName="/ppt/slides/slide107.xml" ContentType="application/vnd.openxmlformats-officedocument.presentationml.slide+xml"/>
  <Override PartName="/ppt/slides/slide2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52.xml" ContentType="application/vnd.openxmlformats-officedocument.presentationml.slide+xml"/>
  <Override PartName="/ppt/slides/slide1.xml" ContentType="application/vnd.openxmlformats-officedocument.presentationml.slide+xml"/>
  <Override PartName="/ppt/slides/slide51.xml" ContentType="application/vnd.openxmlformats-officedocument.presentationml.slide+xml"/>
  <Override PartName="/ppt/slides/slide7.xml" ContentType="application/vnd.openxmlformats-officedocument.presentationml.slide+xml"/>
  <Override PartName="/ppt/slides/slide62.xml" ContentType="application/vnd.openxmlformats-officedocument.presentationml.slide+xml"/>
  <Override PartName="/ppt/slides/slide65.xml" ContentType="application/vnd.openxmlformats-officedocument.presentationml.slide+xml"/>
  <Override PartName="/ppt/slides/slide97.xml" ContentType="application/vnd.openxmlformats-officedocument.presentationml.slide+xml"/>
  <Override PartName="/ppt/slides/slide94.xml" ContentType="application/vnd.openxmlformats-officedocument.presentationml.slide+xml"/>
  <Override PartName="/ppt/viewProps.xml" ContentType="application/vnd.openxmlformats-officedocument.presentationml.viewProps+xml"/>
  <Override PartName="/ppt/slides/slide92.xml" ContentType="application/vnd.openxmlformats-officedocument.presentationml.slide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87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11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89.xml" ContentType="application/vnd.openxmlformats-officedocument.presentationml.slide+xml"/>
  <Override PartName="/ppt/slides/slide78.xml" ContentType="application/vnd.openxmlformats-officedocument.presentationml.slide+xml"/>
  <Override PartName="/ppt/slides/slide61.xml" ContentType="application/vnd.openxmlformats-officedocument.presentationml.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slides/slide104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Default Extension="png" ContentType="image/png"/>
  <Override PartName="/ppt/slides/slide83.xml" ContentType="application/vnd.openxmlformats-officedocument.presentationml.slide+xml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s/slide56.xml" ContentType="application/vnd.openxmlformats-officedocument.presentationml.slide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slides/slide53.xml" ContentType="application/vnd.openxmlformats-officedocument.presentationml.slide+xml"/>
  <Override PartName="/ppt/slides/slide76.xml" ContentType="application/vnd.openxmlformats-officedocument.presentationml.slide+xml"/>
  <Override PartName="/ppt/slides/slide55.xml" ContentType="application/vnd.openxmlformats-officedocument.presentationml.slide+xml"/>
  <Override PartName="/ppt/slides/slide67.xml" ContentType="application/vnd.openxmlformats-officedocument.presentationml.slide+xml"/>
  <Override PartName="/ppt/slides/slide100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theme/theme2.xml" ContentType="application/vnd.openxmlformats-officedocument.theme+xml"/>
  <Override PartName="/ppt/slides/slide84.xml" ContentType="application/vnd.openxmlformats-officedocument.presentationml.slide+xml"/>
  <Override PartName="/ppt/slides/slide2.xml" ContentType="application/vnd.openxmlformats-officedocument.presentationml.slide+xml"/>
  <Override PartName="/ppt/slides/slide80.xml" ContentType="application/vnd.openxmlformats-officedocument.presentationml.slide+xml"/>
  <Override PartName="/ppt/slides/slide69.xml" ContentType="application/vnd.openxmlformats-officedocument.presentationml.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45.xml" ContentType="application/vnd.openxmlformats-officedocument.presentationml.slide+xml"/>
  <Override PartName="/ppt/slides/slide101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50.xml" ContentType="application/vnd.openxmlformats-officedocument.presentationml.slide+xml"/>
  <Override PartName="/ppt/slides/slide54.xml" ContentType="application/vnd.openxmlformats-officedocument.presentationml.slide+xml"/>
  <Override PartName="/ppt/slides/slide57.xml" ContentType="application/vnd.openxmlformats-officedocument.presentationml.slide+xml"/>
  <Override PartName="/ppt/slides/slide116.xml" ContentType="application/vnd.openxmlformats-officedocument.presentationml.slide+xml"/>
  <Override PartName="/ppt/slides/slide58.xml" ContentType="application/vnd.openxmlformats-officedocument.presentationml.slide+xml"/>
  <Default Extension="xml" ContentType="application/xml"/>
  <Override PartName="/ppt/slides/slide91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86.xml" ContentType="application/vnd.openxmlformats-officedocument.presentationml.slide+xml"/>
  <Override PartName="/ppt/slides/slide81.xml" ContentType="application/vnd.openxmlformats-officedocument.presentationml.slide+xml"/>
  <Override PartName="/ppt/slides/slide25.xml" ContentType="application/vnd.openxmlformats-officedocument.presentationml.slide+xml"/>
  <Override PartName="/ppt/slides/slide63.xml" ContentType="application/vnd.openxmlformats-officedocument.presentationml.slide+xml"/>
  <Override PartName="/ppt/slides/slide93.xml" ContentType="application/vnd.openxmlformats-officedocument.presentationml.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s/slide82.xml" ContentType="application/vnd.openxmlformats-officedocument.presentationml.slide+xml"/>
  <Override PartName="/ppt/slides/slide105.xml" ContentType="application/vnd.openxmlformats-officedocument.presentationml.slide+xml"/>
  <Override PartName="/ppt/slides/slide34.xml" ContentType="application/vnd.openxmlformats-officedocument.presentationml.slide+xml"/>
  <Override PartName="/ppt/slides/slide112.xml" ContentType="application/vnd.openxmlformats-officedocument.presentationml.slide+xml"/>
  <Override PartName="/ppt/slides/slide44.xml" ContentType="application/vnd.openxmlformats-officedocument.presentationml.slide+xml"/>
  <Override PartName="/ppt/slides/slide106.xml" ContentType="application/vnd.openxmlformats-officedocument.presentationml.slide+xml"/>
  <Override PartName="/ppt/slides/slide103.xml" ContentType="application/vnd.openxmlformats-officedocument.presentationml.slide+xml"/>
  <Override PartName="/ppt/slides/slide49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70.xml" ContentType="application/vnd.openxmlformats-officedocument.presentationml.slide+xml"/>
  <Override PartName="/ppt/slides/slide88.xml" ContentType="application/vnd.openxmlformats-officedocument.presentationml.slide+xml"/>
  <Override PartName="/ppt/slides/slide48.xml" ContentType="application/vnd.openxmlformats-officedocument.presentationml.slide+xml"/>
  <Override PartName="/ppt/slides/slide99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109.xml" ContentType="application/vnd.openxmlformats-officedocument.presentationml.slide+xml"/>
  <Override PartName="/ppt/slides/slide77.xml" ContentType="application/vnd.openxmlformats-officedocument.presentationml.slid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59.xml" ContentType="application/vnd.openxmlformats-officedocument.presentationml.slide+xml"/>
  <Override PartName="/ppt/slides/slide79.xml" ContentType="application/vnd.openxmlformats-officedocument.presentationml.slide+xml"/>
  <Override PartName="/ppt/slides/slide95.xml" ContentType="application/vnd.openxmlformats-officedocument.presentationml.slide+xml"/>
  <Override PartName="/ppt/slides/slide114.xml" ContentType="application/vnd.openxmlformats-officedocument.presentationml.slide+xml"/>
  <Default Extension="jpeg" ContentType="image/jpeg"/>
  <Override PartName="/ppt/slides/slide6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1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96.xml" ContentType="application/vnd.openxmlformats-officedocument.presentationml.slide+xml"/>
  <Override PartName="/ppt/slides/slide72.xml" ContentType="application/vnd.openxmlformats-officedocument.presentationml.slide+xml"/>
  <Override PartName="/ppt/slides/slide74.xml" ContentType="application/vnd.openxmlformats-officedocument.presentationml.slide+xml"/>
  <Override PartName="/ppt/slides/slide98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102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60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73.xml" ContentType="application/vnd.openxmlformats-officedocument.presentationml.slide+xml"/>
  <Override PartName="/ppt/slides/slide32.xml" ContentType="application/vnd.openxmlformats-officedocument.presentationml.slide+xml"/>
  <Override PartName="/ppt/slides/slide71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111.xml" ContentType="application/vnd.openxmlformats-officedocument.presentationml.slide+xml"/>
  <Override PartName="/ppt/slides/slide113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</p:sldMasterIdLst>
  <p:handoutMasterIdLst>
    <p:handoutMasterId r:id="rId118"/>
  </p:handoutMasterIdLst>
  <p:sldIdLst>
    <p:sldId id="256" r:id="rId2"/>
    <p:sldId id="261" r:id="rId3"/>
    <p:sldId id="258" r:id="rId4"/>
    <p:sldId id="257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87" r:id="rId21"/>
    <p:sldId id="277" r:id="rId22"/>
    <p:sldId id="278" r:id="rId23"/>
    <p:sldId id="289" r:id="rId24"/>
    <p:sldId id="279" r:id="rId25"/>
    <p:sldId id="288" r:id="rId26"/>
    <p:sldId id="280" r:id="rId27"/>
    <p:sldId id="281" r:id="rId28"/>
    <p:sldId id="282" r:id="rId29"/>
    <p:sldId id="285" r:id="rId30"/>
    <p:sldId id="286" r:id="rId31"/>
    <p:sldId id="284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72" r:id="rId49"/>
    <p:sldId id="306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68" r:id="rId76"/>
    <p:sldId id="333" r:id="rId77"/>
    <p:sldId id="334" r:id="rId78"/>
    <p:sldId id="335" r:id="rId79"/>
    <p:sldId id="336" r:id="rId80"/>
    <p:sldId id="339" r:id="rId81"/>
    <p:sldId id="340" r:id="rId82"/>
    <p:sldId id="337" r:id="rId83"/>
    <p:sldId id="338" r:id="rId84"/>
    <p:sldId id="341" r:id="rId85"/>
    <p:sldId id="344" r:id="rId86"/>
    <p:sldId id="342" r:id="rId87"/>
    <p:sldId id="343" r:id="rId88"/>
    <p:sldId id="345" r:id="rId89"/>
    <p:sldId id="354" r:id="rId90"/>
    <p:sldId id="346" r:id="rId91"/>
    <p:sldId id="348" r:id="rId92"/>
    <p:sldId id="378" r:id="rId93"/>
    <p:sldId id="347" r:id="rId94"/>
    <p:sldId id="349" r:id="rId95"/>
    <p:sldId id="350" r:id="rId96"/>
    <p:sldId id="351" r:id="rId97"/>
    <p:sldId id="352" r:id="rId98"/>
    <p:sldId id="353" r:id="rId99"/>
    <p:sldId id="356" r:id="rId100"/>
    <p:sldId id="357" r:id="rId101"/>
    <p:sldId id="355" r:id="rId102"/>
    <p:sldId id="358" r:id="rId103"/>
    <p:sldId id="359" r:id="rId104"/>
    <p:sldId id="360" r:id="rId105"/>
    <p:sldId id="361" r:id="rId106"/>
    <p:sldId id="373" r:id="rId107"/>
    <p:sldId id="374" r:id="rId108"/>
    <p:sldId id="375" r:id="rId109"/>
    <p:sldId id="376" r:id="rId110"/>
    <p:sldId id="377" r:id="rId111"/>
    <p:sldId id="379" r:id="rId112"/>
    <p:sldId id="380" r:id="rId113"/>
    <p:sldId id="362" r:id="rId114"/>
    <p:sldId id="363" r:id="rId115"/>
    <p:sldId id="364" r:id="rId116"/>
    <p:sldId id="367" r:id="rId1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slide" Target="slides/slide63.xml"/><Relationship Id="rId121" Type="http://schemas.openxmlformats.org/officeDocument/2006/relationships/viewProps" Target="viewProps.xml"/><Relationship Id="rId60" Type="http://schemas.openxmlformats.org/officeDocument/2006/relationships/slide" Target="slides/slide59.xml"/><Relationship Id="rId70" Type="http://schemas.openxmlformats.org/officeDocument/2006/relationships/slide" Target="slides/slide69.xml"/><Relationship Id="rId94" Type="http://schemas.openxmlformats.org/officeDocument/2006/relationships/slide" Target="slides/slide93.xml"/><Relationship Id="rId7" Type="http://schemas.openxmlformats.org/officeDocument/2006/relationships/slide" Target="slides/slide6.xml"/><Relationship Id="rId74" Type="http://schemas.openxmlformats.org/officeDocument/2006/relationships/slide" Target="slides/slide73.xml"/><Relationship Id="rId102" Type="http://schemas.openxmlformats.org/officeDocument/2006/relationships/slide" Target="slides/slide101.xml"/><Relationship Id="rId25" Type="http://schemas.openxmlformats.org/officeDocument/2006/relationships/slide" Target="slides/slide24.xml"/><Relationship Id="rId106" Type="http://schemas.openxmlformats.org/officeDocument/2006/relationships/slide" Target="slides/slide105.xml"/><Relationship Id="rId122" Type="http://schemas.openxmlformats.org/officeDocument/2006/relationships/theme" Target="theme/theme1.xml"/><Relationship Id="rId116" Type="http://schemas.openxmlformats.org/officeDocument/2006/relationships/slide" Target="slides/slide115.xml"/><Relationship Id="rId119" Type="http://schemas.openxmlformats.org/officeDocument/2006/relationships/printerSettings" Target="printerSettings/printerSettings1.bin"/><Relationship Id="rId96" Type="http://schemas.openxmlformats.org/officeDocument/2006/relationships/slide" Target="slides/slide95.xml"/><Relationship Id="rId10" Type="http://schemas.openxmlformats.org/officeDocument/2006/relationships/slide" Target="slides/slide9.xml"/><Relationship Id="rId50" Type="http://schemas.openxmlformats.org/officeDocument/2006/relationships/slide" Target="slides/slide49.xml"/><Relationship Id="rId118" Type="http://schemas.openxmlformats.org/officeDocument/2006/relationships/handoutMaster" Target="handoutMasters/handoutMaster1.xml"/><Relationship Id="rId17" Type="http://schemas.openxmlformats.org/officeDocument/2006/relationships/slide" Target="slides/slide16.xml"/><Relationship Id="rId107" Type="http://schemas.openxmlformats.org/officeDocument/2006/relationships/slide" Target="slides/slide106.xml"/><Relationship Id="rId71" Type="http://schemas.openxmlformats.org/officeDocument/2006/relationships/slide" Target="slides/slide70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89" Type="http://schemas.openxmlformats.org/officeDocument/2006/relationships/slide" Target="slides/slide88.xml"/><Relationship Id="rId114" Type="http://schemas.openxmlformats.org/officeDocument/2006/relationships/slide" Target="slides/slide113.xml"/><Relationship Id="rId88" Type="http://schemas.openxmlformats.org/officeDocument/2006/relationships/slide" Target="slides/slide87.xml"/><Relationship Id="rId82" Type="http://schemas.openxmlformats.org/officeDocument/2006/relationships/slide" Target="slides/slide81.xml"/><Relationship Id="rId69" Type="http://schemas.openxmlformats.org/officeDocument/2006/relationships/slide" Target="slides/slide6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72" Type="http://schemas.openxmlformats.org/officeDocument/2006/relationships/slide" Target="slides/slide71.xml"/><Relationship Id="rId35" Type="http://schemas.openxmlformats.org/officeDocument/2006/relationships/slide" Target="slides/slide34.xml"/><Relationship Id="rId75" Type="http://schemas.openxmlformats.org/officeDocument/2006/relationships/slide" Target="slides/slide74.xml"/><Relationship Id="rId80" Type="http://schemas.openxmlformats.org/officeDocument/2006/relationships/slide" Target="slides/slide79.xml"/><Relationship Id="rId31" Type="http://schemas.openxmlformats.org/officeDocument/2006/relationships/slide" Target="slides/slide30.xml"/><Relationship Id="rId62" Type="http://schemas.openxmlformats.org/officeDocument/2006/relationships/slide" Target="slides/slide61.xml"/><Relationship Id="rId79" Type="http://schemas.openxmlformats.org/officeDocument/2006/relationships/slide" Target="slides/slide78.xml"/><Relationship Id="rId97" Type="http://schemas.openxmlformats.org/officeDocument/2006/relationships/slide" Target="slides/slide96.xml"/><Relationship Id="rId111" Type="http://schemas.openxmlformats.org/officeDocument/2006/relationships/slide" Target="slides/slide110.xml"/><Relationship Id="rId98" Type="http://schemas.openxmlformats.org/officeDocument/2006/relationships/slide" Target="slides/slide97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slide" Target="slides/slide55.xml"/><Relationship Id="rId48" Type="http://schemas.openxmlformats.org/officeDocument/2006/relationships/slide" Target="slides/slide47.xml"/><Relationship Id="rId32" Type="http://schemas.openxmlformats.org/officeDocument/2006/relationships/slide" Target="slides/slide31.xml"/><Relationship Id="rId13" Type="http://schemas.openxmlformats.org/officeDocument/2006/relationships/slide" Target="slides/slide12.xml"/><Relationship Id="rId52" Type="http://schemas.openxmlformats.org/officeDocument/2006/relationships/slide" Target="slides/slide51.xml"/><Relationship Id="rId54" Type="http://schemas.openxmlformats.org/officeDocument/2006/relationships/slide" Target="slides/slide53.xml"/><Relationship Id="rId101" Type="http://schemas.openxmlformats.org/officeDocument/2006/relationships/slide" Target="slides/slide100.xml"/><Relationship Id="rId23" Type="http://schemas.openxmlformats.org/officeDocument/2006/relationships/slide" Target="slides/slide22.xml"/><Relationship Id="rId61" Type="http://schemas.openxmlformats.org/officeDocument/2006/relationships/slide" Target="slides/slide60.xml"/><Relationship Id="rId53" Type="http://schemas.openxmlformats.org/officeDocument/2006/relationships/slide" Target="slides/slide52.xml"/><Relationship Id="rId84" Type="http://schemas.openxmlformats.org/officeDocument/2006/relationships/slide" Target="slides/slide83.xml"/><Relationship Id="rId30" Type="http://schemas.openxmlformats.org/officeDocument/2006/relationships/slide" Target="slides/slide29.xml"/><Relationship Id="rId29" Type="http://schemas.openxmlformats.org/officeDocument/2006/relationships/slide" Target="slides/slide28.xml"/><Relationship Id="rId83" Type="http://schemas.openxmlformats.org/officeDocument/2006/relationships/slide" Target="slides/slide8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22" Type="http://schemas.openxmlformats.org/officeDocument/2006/relationships/slide" Target="slides/slide21.xml"/><Relationship Id="rId95" Type="http://schemas.openxmlformats.org/officeDocument/2006/relationships/slide" Target="slides/slide94.xml"/><Relationship Id="rId39" Type="http://schemas.openxmlformats.org/officeDocument/2006/relationships/slide" Target="slides/slide38.xml"/><Relationship Id="rId43" Type="http://schemas.openxmlformats.org/officeDocument/2006/relationships/slide" Target="slides/slide42.xml"/><Relationship Id="rId104" Type="http://schemas.openxmlformats.org/officeDocument/2006/relationships/slide" Target="slides/slide103.xml"/><Relationship Id="rId90" Type="http://schemas.openxmlformats.org/officeDocument/2006/relationships/slide" Target="slides/slide89.xml"/><Relationship Id="rId77" Type="http://schemas.openxmlformats.org/officeDocument/2006/relationships/slide" Target="slides/slide76.xml"/><Relationship Id="rId63" Type="http://schemas.openxmlformats.org/officeDocument/2006/relationships/slide" Target="slides/slide62.xml"/><Relationship Id="rId85" Type="http://schemas.openxmlformats.org/officeDocument/2006/relationships/slide" Target="slides/slide84.xml"/><Relationship Id="rId105" Type="http://schemas.openxmlformats.org/officeDocument/2006/relationships/slide" Target="slides/slide104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99" Type="http://schemas.openxmlformats.org/officeDocument/2006/relationships/slide" Target="slides/slide98.xml"/><Relationship Id="rId14" Type="http://schemas.openxmlformats.org/officeDocument/2006/relationships/slide" Target="slides/slide13.xml"/><Relationship Id="rId103" Type="http://schemas.openxmlformats.org/officeDocument/2006/relationships/slide" Target="slides/slide102.xml"/><Relationship Id="rId92" Type="http://schemas.openxmlformats.org/officeDocument/2006/relationships/slide" Target="slides/slide91.xml"/><Relationship Id="rId45" Type="http://schemas.openxmlformats.org/officeDocument/2006/relationships/slide" Target="slides/slide44.xml"/><Relationship Id="rId58" Type="http://schemas.openxmlformats.org/officeDocument/2006/relationships/slide" Target="slides/slide57.xml"/><Relationship Id="rId42" Type="http://schemas.openxmlformats.org/officeDocument/2006/relationships/slide" Target="slides/slide41.xml"/><Relationship Id="rId73" Type="http://schemas.openxmlformats.org/officeDocument/2006/relationships/slide" Target="slides/slide72.xml"/><Relationship Id="rId87" Type="http://schemas.openxmlformats.org/officeDocument/2006/relationships/slide" Target="slides/slide86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117" Type="http://schemas.openxmlformats.org/officeDocument/2006/relationships/slide" Target="slides/slide116.xml"/><Relationship Id="rId112" Type="http://schemas.openxmlformats.org/officeDocument/2006/relationships/slide" Target="slides/slide111.xml"/><Relationship Id="rId19" Type="http://schemas.openxmlformats.org/officeDocument/2006/relationships/slide" Target="slides/slide18.xml"/><Relationship Id="rId120" Type="http://schemas.openxmlformats.org/officeDocument/2006/relationships/presProps" Target="presProps.xml"/><Relationship Id="rId57" Type="http://schemas.openxmlformats.org/officeDocument/2006/relationships/slide" Target="slides/slide56.xml"/><Relationship Id="rId109" Type="http://schemas.openxmlformats.org/officeDocument/2006/relationships/slide" Target="slides/slide108.xml"/><Relationship Id="rId46" Type="http://schemas.openxmlformats.org/officeDocument/2006/relationships/slide" Target="slides/slide45.xml"/><Relationship Id="rId86" Type="http://schemas.openxmlformats.org/officeDocument/2006/relationships/slide" Target="slides/slide85.xml"/><Relationship Id="rId59" Type="http://schemas.openxmlformats.org/officeDocument/2006/relationships/slide" Target="slides/slide58.xml"/><Relationship Id="rId51" Type="http://schemas.openxmlformats.org/officeDocument/2006/relationships/slide" Target="slides/slide50.xml"/><Relationship Id="rId66" Type="http://schemas.openxmlformats.org/officeDocument/2006/relationships/slide" Target="slides/slide65.xml"/><Relationship Id="rId55" Type="http://schemas.openxmlformats.org/officeDocument/2006/relationships/slide" Target="slides/slide54.xml"/><Relationship Id="rId34" Type="http://schemas.openxmlformats.org/officeDocument/2006/relationships/slide" Target="slides/slide33.xml"/><Relationship Id="rId81" Type="http://schemas.openxmlformats.org/officeDocument/2006/relationships/slide" Target="slides/slide80.xml"/><Relationship Id="rId40" Type="http://schemas.openxmlformats.org/officeDocument/2006/relationships/slide" Target="slides/slide39.xml"/><Relationship Id="rId36" Type="http://schemas.openxmlformats.org/officeDocument/2006/relationships/slide" Target="slides/slide35.xml"/><Relationship Id="rId76" Type="http://schemas.openxmlformats.org/officeDocument/2006/relationships/slide" Target="slides/slide75.xml"/><Relationship Id="rId8" Type="http://schemas.openxmlformats.org/officeDocument/2006/relationships/slide" Target="slides/slide7.xml"/><Relationship Id="rId65" Type="http://schemas.openxmlformats.org/officeDocument/2006/relationships/slide" Target="slides/slide64.xml"/><Relationship Id="rId67" Type="http://schemas.openxmlformats.org/officeDocument/2006/relationships/slide" Target="slides/slide66.xml"/><Relationship Id="rId37" Type="http://schemas.openxmlformats.org/officeDocument/2006/relationships/slide" Target="slides/slide36.xml"/><Relationship Id="rId110" Type="http://schemas.openxmlformats.org/officeDocument/2006/relationships/slide" Target="slides/slide109.xml"/><Relationship Id="rId113" Type="http://schemas.openxmlformats.org/officeDocument/2006/relationships/slide" Target="slides/slide112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" Type="http://schemas.openxmlformats.org/officeDocument/2006/relationships/slide" Target="slides/slide2.xml"/><Relationship Id="rId123" Type="http://schemas.openxmlformats.org/officeDocument/2006/relationships/tableStyles" Target="tableStyles.xml"/><Relationship Id="rId26" Type="http://schemas.openxmlformats.org/officeDocument/2006/relationships/slide" Target="slides/slide25.xml"/><Relationship Id="rId100" Type="http://schemas.openxmlformats.org/officeDocument/2006/relationships/slide" Target="slides/slide99.xml"/><Relationship Id="rId11" Type="http://schemas.openxmlformats.org/officeDocument/2006/relationships/slide" Target="slides/slide10.xml"/><Relationship Id="rId68" Type="http://schemas.openxmlformats.org/officeDocument/2006/relationships/slide" Target="slides/slide67.xml"/><Relationship Id="rId115" Type="http://schemas.openxmlformats.org/officeDocument/2006/relationships/slide" Target="slides/slide114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91" Type="http://schemas.openxmlformats.org/officeDocument/2006/relationships/slide" Target="slides/slide90.xml"/><Relationship Id="rId93" Type="http://schemas.openxmlformats.org/officeDocument/2006/relationships/slide" Target="slides/slide92.xml"/><Relationship Id="rId78" Type="http://schemas.openxmlformats.org/officeDocument/2006/relationships/slide" Target="slides/slide77.xml"/><Relationship Id="rId15" Type="http://schemas.openxmlformats.org/officeDocument/2006/relationships/slide" Target="slides/slide14.xml"/><Relationship Id="rId21" Type="http://schemas.openxmlformats.org/officeDocument/2006/relationships/slide" Target="slides/slide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E89F3-0E24-254B-8E50-31067B7F8947}" type="datetimeFigureOut">
              <a:rPr lang="en-US" smtClean="0"/>
              <a:pPr/>
              <a:t>4/23/08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0AC50-FA24-704F-85E6-892D90F7F6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687790B-B50A-401E-ACB0-79884AD8CB1B}" type="datetimeFigureOut">
              <a:rPr lang="en-US" smtClean="0"/>
              <a:pPr/>
              <a:t>4/23/08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7EC3583-67B4-422F-9FDB-1B95F6530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790B-B50A-401E-ACB0-79884AD8CB1B}" type="datetimeFigureOut">
              <a:rPr lang="en-US" smtClean="0"/>
              <a:pPr/>
              <a:t>4/23/08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3583-67B4-422F-9FDB-1B95F6530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790B-B50A-401E-ACB0-79884AD8CB1B}" type="datetimeFigureOut">
              <a:rPr lang="en-US" smtClean="0"/>
              <a:pPr/>
              <a:t>4/23/08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3583-67B4-422F-9FDB-1B95F6530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790B-B50A-401E-ACB0-79884AD8CB1B}" type="datetimeFigureOut">
              <a:rPr lang="en-US" smtClean="0"/>
              <a:pPr/>
              <a:t>4/23/08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3583-67B4-422F-9FDB-1B95F6530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790B-B50A-401E-ACB0-79884AD8CB1B}" type="datetimeFigureOut">
              <a:rPr lang="en-US" smtClean="0"/>
              <a:pPr/>
              <a:t>4/23/08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3583-67B4-422F-9FDB-1B95F6530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790B-B50A-401E-ACB0-79884AD8CB1B}" type="datetimeFigureOut">
              <a:rPr lang="en-US" smtClean="0"/>
              <a:pPr/>
              <a:t>4/23/08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3583-67B4-422F-9FDB-1B95F6530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687790B-B50A-401E-ACB0-79884AD8CB1B}" type="datetimeFigureOut">
              <a:rPr lang="en-US" smtClean="0"/>
              <a:pPr/>
              <a:t>4/23/08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7EC3583-67B4-422F-9FDB-1B95F65309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687790B-B50A-401E-ACB0-79884AD8CB1B}" type="datetimeFigureOut">
              <a:rPr lang="en-US" smtClean="0"/>
              <a:pPr/>
              <a:t>4/23/08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7EC3583-67B4-422F-9FDB-1B95F6530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790B-B50A-401E-ACB0-79884AD8CB1B}" type="datetimeFigureOut">
              <a:rPr lang="en-US" smtClean="0"/>
              <a:pPr/>
              <a:t>4/23/08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3583-67B4-422F-9FDB-1B95F6530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790B-B50A-401E-ACB0-79884AD8CB1B}" type="datetimeFigureOut">
              <a:rPr lang="en-US" smtClean="0"/>
              <a:pPr/>
              <a:t>4/23/08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3583-67B4-422F-9FDB-1B95F6530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790B-B50A-401E-ACB0-79884AD8CB1B}" type="datetimeFigureOut">
              <a:rPr lang="en-US" smtClean="0"/>
              <a:pPr/>
              <a:t>4/23/08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C3583-67B4-422F-9FDB-1B95F6530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687790B-B50A-401E-ACB0-79884AD8CB1B}" type="datetimeFigureOut">
              <a:rPr lang="en-US" smtClean="0"/>
              <a:pPr/>
              <a:t>4/23/08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7EC3583-67B4-422F-9FDB-1B95F6530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Programming Makes a Comeback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Chuck Allison</a:t>
            </a:r>
          </a:p>
          <a:p>
            <a:endParaRPr lang="en-US" dirty="0" smtClean="0"/>
          </a:p>
          <a:p>
            <a:r>
              <a:rPr lang="en-US" i="1" dirty="0" smtClean="0"/>
              <a:t>Better Software 2008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Great Moments in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Turing Machines</a:t>
            </a:r>
          </a:p>
          <a:p>
            <a:pPr lvl="1"/>
            <a:r>
              <a:rPr lang="en-US" dirty="0" smtClean="0"/>
              <a:t>Where imperative programming originated</a:t>
            </a:r>
          </a:p>
          <a:p>
            <a:pPr lvl="1"/>
            <a:r>
              <a:rPr lang="en-US" dirty="0" smtClean="0"/>
              <a:t>Led to FORTRAN, </a:t>
            </a:r>
            <a:r>
              <a:rPr lang="en-US" dirty="0" err="1" smtClean="0"/>
              <a:t>Algol</a:t>
            </a:r>
            <a:r>
              <a:rPr lang="en-US" dirty="0" smtClean="0"/>
              <a:t>, C, etc.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Church’s Lambda Calculus</a:t>
            </a:r>
          </a:p>
          <a:p>
            <a:pPr lvl="1"/>
            <a:r>
              <a:rPr lang="en-US" dirty="0" smtClean="0"/>
              <a:t>Led to Lisp, Scheme, ML, Haskell, etc.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Both happened in the 1930s!</a:t>
            </a:r>
            <a:endParaRPr lang="en-US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b="1" dirty="0" err="1" smtClean="0"/>
              <a:t>addn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533400" y="2471677"/>
            <a:ext cx="8382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latin typeface="Courier New"/>
                <a:cs typeface="Courier New"/>
              </a:rPr>
              <a:t> main() {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    </a:t>
            </a:r>
            <a:r>
              <a:rPr lang="en-US" sz="2000" b="1" dirty="0" err="1" smtClean="0">
                <a:latin typeface="Courier New"/>
                <a:cs typeface="Courier New"/>
              </a:rPr>
              <a:t>addn</a:t>
            </a:r>
            <a:r>
              <a:rPr lang="en-US" sz="2000" b="1" dirty="0" smtClean="0">
                <a:latin typeface="Courier New"/>
                <a:cs typeface="Courier New"/>
              </a:rPr>
              <a:t> add5(5);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    </a:t>
            </a:r>
            <a:r>
              <a:rPr lang="en-US" sz="2000" b="1" dirty="0" err="1" smtClean="0">
                <a:latin typeface="Courier New"/>
                <a:cs typeface="Courier New"/>
              </a:rPr>
              <a:t>cout</a:t>
            </a:r>
            <a:r>
              <a:rPr lang="en-US" sz="2000" b="1" dirty="0" smtClean="0">
                <a:latin typeface="Courier New"/>
                <a:cs typeface="Courier New"/>
              </a:rPr>
              <a:t> &lt;&lt; add5(10) &lt;&lt; </a:t>
            </a:r>
            <a:r>
              <a:rPr lang="en-US" sz="2000" b="1" dirty="0" err="1" smtClean="0">
                <a:latin typeface="Courier New"/>
                <a:cs typeface="Courier New"/>
              </a:rPr>
              <a:t>endl</a:t>
            </a:r>
            <a:r>
              <a:rPr lang="en-US" sz="2000" b="1" dirty="0" smtClean="0">
                <a:latin typeface="Courier New"/>
                <a:cs typeface="Courier New"/>
              </a:rPr>
              <a:t>;       </a:t>
            </a:r>
            <a:r>
              <a:rPr lang="en-US" sz="2000" b="1" i="1" dirty="0" smtClean="0">
                <a:latin typeface="Courier New"/>
                <a:cs typeface="Courier New"/>
              </a:rPr>
              <a:t>// 15</a:t>
            </a:r>
          </a:p>
          <a:p>
            <a:endParaRPr lang="en-US" sz="2000" b="1" dirty="0" smtClean="0">
              <a:latin typeface="Courier New"/>
              <a:cs typeface="Courier New"/>
            </a:endParaRPr>
          </a:p>
          <a:p>
            <a:r>
              <a:rPr lang="en-US" sz="2000" b="1" dirty="0" smtClean="0">
                <a:latin typeface="Courier New"/>
                <a:cs typeface="Courier New"/>
              </a:rPr>
              <a:t>    </a:t>
            </a: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latin typeface="Courier New"/>
                <a:cs typeface="Courier New"/>
              </a:rPr>
              <a:t> a[] = {1,2,3,4,5};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    </a:t>
            </a:r>
            <a:r>
              <a:rPr lang="en-US" sz="2000" b="1" dirty="0" err="1" smtClean="0">
                <a:latin typeface="Courier New"/>
                <a:cs typeface="Courier New"/>
              </a:rPr>
              <a:t>transform(a</a:t>
            </a:r>
            <a:r>
              <a:rPr lang="en-US" sz="2000" b="1" dirty="0" smtClean="0">
                <a:latin typeface="Courier New"/>
                <a:cs typeface="Courier New"/>
              </a:rPr>
              <a:t>, a+5, a, addn(10)); </a:t>
            </a:r>
            <a:r>
              <a:rPr lang="en-US" sz="2000" b="1" i="1" dirty="0" smtClean="0">
                <a:latin typeface="Courier New"/>
                <a:cs typeface="Courier New"/>
              </a:rPr>
              <a:t>// 11 12 13 14 15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    for (</a:t>
            </a: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i</a:t>
            </a:r>
            <a:r>
              <a:rPr lang="en-US" sz="2000" b="1" dirty="0" smtClean="0">
                <a:latin typeface="Courier New"/>
                <a:cs typeface="Courier New"/>
              </a:rPr>
              <a:t> = 0; </a:t>
            </a:r>
            <a:r>
              <a:rPr lang="en-US" sz="2000" b="1" dirty="0" err="1" smtClean="0">
                <a:latin typeface="Courier New"/>
                <a:cs typeface="Courier New"/>
              </a:rPr>
              <a:t>i</a:t>
            </a:r>
            <a:r>
              <a:rPr lang="en-US" sz="2000" b="1" dirty="0" smtClean="0">
                <a:latin typeface="Courier New"/>
                <a:cs typeface="Courier New"/>
              </a:rPr>
              <a:t> &lt; 5; ++</a:t>
            </a:r>
            <a:r>
              <a:rPr lang="en-US" sz="2000" b="1" dirty="0" err="1" smtClean="0">
                <a:latin typeface="Courier New"/>
                <a:cs typeface="Courier New"/>
              </a:rPr>
              <a:t>i</a:t>
            </a:r>
            <a:r>
              <a:rPr lang="en-US" sz="2000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        </a:t>
            </a:r>
            <a:r>
              <a:rPr lang="en-US" sz="2000" b="1" dirty="0" err="1" smtClean="0">
                <a:latin typeface="Courier New"/>
                <a:cs typeface="Courier New"/>
              </a:rPr>
              <a:t>cout</a:t>
            </a:r>
            <a:r>
              <a:rPr lang="en-US" sz="2000" b="1" dirty="0" smtClean="0">
                <a:latin typeface="Courier New"/>
                <a:cs typeface="Courier New"/>
              </a:rPr>
              <a:t> &lt;&lt; </a:t>
            </a:r>
            <a:r>
              <a:rPr lang="en-US" sz="2000" b="1" dirty="0" err="1" smtClean="0">
                <a:latin typeface="Courier New"/>
                <a:cs typeface="Courier New"/>
              </a:rPr>
              <a:t>a[i</a:t>
            </a:r>
            <a:r>
              <a:rPr lang="en-US" sz="2000" b="1" dirty="0" smtClean="0">
                <a:latin typeface="Courier New"/>
                <a:cs typeface="Courier New"/>
              </a:rPr>
              <a:t>] &lt;&lt; ' ';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    </a:t>
            </a:r>
            <a:r>
              <a:rPr lang="en-US" sz="2000" b="1" dirty="0" err="1" smtClean="0">
                <a:latin typeface="Courier New"/>
                <a:cs typeface="Courier New"/>
              </a:rPr>
              <a:t>cout</a:t>
            </a:r>
            <a:r>
              <a:rPr lang="en-US" sz="2000" b="1" dirty="0" smtClean="0">
                <a:latin typeface="Courier New"/>
                <a:cs typeface="Courier New"/>
              </a:rPr>
              <a:t> &lt;&lt; </a:t>
            </a:r>
            <a:r>
              <a:rPr lang="en-US" sz="2000" b="1" dirty="0" err="1" smtClean="0">
                <a:latin typeface="Courier New"/>
                <a:cs typeface="Courier New"/>
              </a:rPr>
              <a:t>endl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}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C++ Function </a:t>
            </a:r>
            <a:r>
              <a:rPr lang="en-US" dirty="0"/>
              <a:t>Objects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838200" y="2209800"/>
            <a:ext cx="2590800" cy="2978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800" u="sng" dirty="0">
                <a:latin typeface="Times New Roman" pitchFamily="-107" charset="0"/>
              </a:rPr>
              <a:t>Predicates</a:t>
            </a:r>
            <a:endParaRPr lang="en-US" sz="2400" dirty="0">
              <a:latin typeface="Times New Roman" pitchFamily="-107" charset="0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200" dirty="0" err="1">
                <a:latin typeface="Courier New" pitchFamily="-107" charset="0"/>
              </a:rPr>
              <a:t>equal_to</a:t>
            </a:r>
            <a:endParaRPr lang="en-US" sz="2200" dirty="0">
              <a:latin typeface="Courier New" pitchFamily="-107" charset="0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200" dirty="0" err="1">
                <a:latin typeface="Courier New" pitchFamily="-107" charset="0"/>
              </a:rPr>
              <a:t>not_equal_to</a:t>
            </a:r>
            <a:endParaRPr lang="en-US" sz="2200" dirty="0">
              <a:latin typeface="Courier New" pitchFamily="-107" charset="0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200" dirty="0">
                <a:latin typeface="Courier New" pitchFamily="-107" charset="0"/>
              </a:rPr>
              <a:t>greater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200" dirty="0">
                <a:latin typeface="Courier New" pitchFamily="-107" charset="0"/>
              </a:rPr>
              <a:t>less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200" dirty="0" err="1">
                <a:latin typeface="Courier New" pitchFamily="-107" charset="0"/>
              </a:rPr>
              <a:t>greater_equal</a:t>
            </a:r>
            <a:endParaRPr lang="en-US" sz="2200" dirty="0">
              <a:latin typeface="Courier New" pitchFamily="-107" charset="0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200" dirty="0" err="1">
                <a:latin typeface="Courier New" pitchFamily="-107" charset="0"/>
              </a:rPr>
              <a:t>less_equal</a:t>
            </a:r>
            <a:endParaRPr lang="en-US" sz="2200" dirty="0">
              <a:latin typeface="Courier New" pitchFamily="-107" charset="0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200" dirty="0" err="1">
                <a:latin typeface="Courier New" pitchFamily="-107" charset="0"/>
              </a:rPr>
              <a:t>logical_and</a:t>
            </a:r>
            <a:endParaRPr lang="en-US" sz="2200" dirty="0">
              <a:latin typeface="Courier New" pitchFamily="-107" charset="0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200" dirty="0" err="1">
                <a:latin typeface="Courier New" pitchFamily="-107" charset="0"/>
              </a:rPr>
              <a:t>logical_or</a:t>
            </a:r>
            <a:endParaRPr lang="en-US" sz="2200" dirty="0">
              <a:latin typeface="Courier New" pitchFamily="-107" charset="0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200" dirty="0" err="1">
                <a:latin typeface="Courier New" pitchFamily="-107" charset="0"/>
              </a:rPr>
              <a:t>logical_not</a:t>
            </a:r>
            <a:endParaRPr lang="en-US" sz="2200" dirty="0">
              <a:latin typeface="Courier New" pitchFamily="-107" charset="0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4800600" y="2251075"/>
            <a:ext cx="2286000" cy="25495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600" u="sng" dirty="0">
                <a:latin typeface="Times New Roman" pitchFamily="-107" charset="0"/>
              </a:rPr>
              <a:t>Arithmetic</a:t>
            </a:r>
            <a:endParaRPr lang="en-US" sz="2200" dirty="0">
              <a:latin typeface="Courier New" pitchFamily="-107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 dirty="0">
                <a:latin typeface="Courier New" pitchFamily="-107" charset="0"/>
              </a:rPr>
              <a:t>plus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 dirty="0">
                <a:latin typeface="Courier New" pitchFamily="-107" charset="0"/>
              </a:rPr>
              <a:t>minus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 dirty="0">
                <a:latin typeface="Courier New" pitchFamily="-107" charset="0"/>
              </a:rPr>
              <a:t>multiplies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 dirty="0">
                <a:latin typeface="Courier New" pitchFamily="-107" charset="0"/>
              </a:rPr>
              <a:t>divides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 dirty="0">
                <a:latin typeface="Courier New" pitchFamily="-107" charset="0"/>
              </a:rPr>
              <a:t>modulus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200" dirty="0">
                <a:latin typeface="Courier New" pitchFamily="-107" charset="0"/>
              </a:rPr>
              <a:t>negate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Filter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2057400"/>
            <a:ext cx="807720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latin typeface="Courier New"/>
                <a:cs typeface="Courier New"/>
              </a:rPr>
              <a:t>// Add an input integer to each number in a file</a:t>
            </a:r>
          </a:p>
          <a:p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main(int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argc</a:t>
            </a:r>
            <a:r>
              <a:rPr lang="en-US" b="1" dirty="0" smtClean="0">
                <a:latin typeface="Courier New"/>
                <a:cs typeface="Courier New"/>
              </a:rPr>
              <a:t>, char* </a:t>
            </a:r>
            <a:r>
              <a:rPr lang="en-US" b="1" dirty="0" err="1" smtClean="0">
                <a:latin typeface="Courier New"/>
                <a:cs typeface="Courier New"/>
              </a:rPr>
              <a:t>argv</a:t>
            </a:r>
            <a:r>
              <a:rPr lang="en-US" b="1" dirty="0" smtClean="0">
                <a:latin typeface="Courier New"/>
                <a:cs typeface="Courier New"/>
              </a:rPr>
              <a:t>[]) {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n</a:t>
            </a:r>
            <a:r>
              <a:rPr lang="en-US" b="1" dirty="0" smtClean="0">
                <a:latin typeface="Courier New"/>
                <a:cs typeface="Courier New"/>
              </a:rPr>
              <a:t> = 0;</a:t>
            </a:r>
          </a:p>
          <a:p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i="1" dirty="0" smtClean="0">
                <a:latin typeface="Courier New"/>
                <a:cs typeface="Courier New"/>
              </a:rPr>
              <a:t>    // Get </a:t>
            </a:r>
            <a:r>
              <a:rPr lang="en-US" b="1" i="1" dirty="0" err="1" smtClean="0">
                <a:latin typeface="Courier New"/>
                <a:cs typeface="Courier New"/>
              </a:rPr>
              <a:t>n</a:t>
            </a:r>
            <a:r>
              <a:rPr lang="en-US" b="1" i="1" dirty="0" smtClean="0">
                <a:latin typeface="Courier New"/>
                <a:cs typeface="Courier New"/>
              </a:rPr>
              <a:t> from command line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if (</a:t>
            </a:r>
            <a:r>
              <a:rPr lang="en-US" b="1" dirty="0" err="1" smtClean="0">
                <a:latin typeface="Courier New"/>
                <a:cs typeface="Courier New"/>
              </a:rPr>
              <a:t>argc</a:t>
            </a:r>
            <a:r>
              <a:rPr lang="en-US" b="1" dirty="0" smtClean="0">
                <a:latin typeface="Courier New"/>
                <a:cs typeface="Courier New"/>
              </a:rPr>
              <a:t> &gt; 1)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   </a:t>
            </a:r>
            <a:r>
              <a:rPr lang="en-US" b="1" dirty="0" err="1" smtClean="0">
                <a:latin typeface="Courier New"/>
                <a:cs typeface="Courier New"/>
              </a:rPr>
              <a:t>n</a:t>
            </a:r>
            <a:r>
              <a:rPr lang="en-US" b="1" dirty="0" smtClean="0">
                <a:latin typeface="Courier New"/>
                <a:cs typeface="Courier New"/>
              </a:rPr>
              <a:t> = atoi(argv[1]);</a:t>
            </a:r>
          </a:p>
          <a:p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latin typeface="Courier New"/>
                <a:cs typeface="Courier New"/>
              </a:rPr>
              <a:t>ifstream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inf("nums.dat</a:t>
            </a:r>
            <a:r>
              <a:rPr lang="en-US" b="1" dirty="0" smtClean="0">
                <a:latin typeface="Courier New"/>
                <a:cs typeface="Courier New"/>
              </a:rPr>
              <a:t>");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latin typeface="Courier New"/>
                <a:cs typeface="Courier New"/>
              </a:rPr>
              <a:t>ofstream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outf("nums.out</a:t>
            </a:r>
            <a:r>
              <a:rPr lang="en-US" b="1" dirty="0" smtClean="0">
                <a:latin typeface="Courier New"/>
                <a:cs typeface="Courier New"/>
              </a:rPr>
              <a:t>");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latin typeface="Courier New"/>
                <a:cs typeface="Courier New"/>
              </a:rPr>
              <a:t>transform(istream_iterator</a:t>
            </a:r>
            <a:r>
              <a:rPr lang="en-US" b="1" dirty="0" smtClean="0">
                <a:latin typeface="Courier New"/>
                <a:cs typeface="Courier New"/>
              </a:rPr>
              <a:t>&lt;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&gt;(</a:t>
            </a:r>
            <a:r>
              <a:rPr lang="en-US" b="1" dirty="0" err="1" smtClean="0">
                <a:latin typeface="Courier New"/>
                <a:cs typeface="Courier New"/>
              </a:rPr>
              <a:t>inf</a:t>
            </a:r>
            <a:r>
              <a:rPr lang="en-US" b="1" dirty="0" smtClean="0">
                <a:latin typeface="Courier New"/>
                <a:cs typeface="Courier New"/>
              </a:rPr>
              <a:t>),</a:t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              </a:t>
            </a:r>
            <a:r>
              <a:rPr lang="en-US" b="1" dirty="0" err="1" smtClean="0">
                <a:latin typeface="Courier New"/>
                <a:cs typeface="Courier New"/>
              </a:rPr>
              <a:t>istream_iterator</a:t>
            </a:r>
            <a:r>
              <a:rPr lang="en-US" b="1" dirty="0" smtClean="0">
                <a:latin typeface="Courier New"/>
                <a:cs typeface="Courier New"/>
              </a:rPr>
              <a:t>&lt;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&gt;(),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         </a:t>
            </a:r>
            <a:r>
              <a:rPr lang="en-US" b="1" dirty="0" err="1" smtClean="0">
                <a:latin typeface="Courier New"/>
                <a:cs typeface="Courier New"/>
              </a:rPr>
              <a:t>ostream_iterator</a:t>
            </a:r>
            <a:r>
              <a:rPr lang="en-US" b="1" dirty="0" smtClean="0">
                <a:latin typeface="Courier New"/>
                <a:cs typeface="Courier New"/>
              </a:rPr>
              <a:t>&lt;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&gt;(</a:t>
            </a:r>
            <a:r>
              <a:rPr lang="en-US" b="1" dirty="0" err="1" smtClean="0">
                <a:latin typeface="Courier New"/>
                <a:cs typeface="Courier New"/>
              </a:rPr>
              <a:t>outf</a:t>
            </a:r>
            <a:r>
              <a:rPr lang="en-US" b="1" dirty="0" smtClean="0">
                <a:latin typeface="Courier New"/>
                <a:cs typeface="Courier New"/>
              </a:rPr>
              <a:t>," "),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         bind2nd(plus&lt;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&gt;(),</a:t>
            </a:r>
            <a:r>
              <a:rPr lang="en-US" b="1" dirty="0" err="1" smtClean="0">
                <a:latin typeface="Courier New"/>
                <a:cs typeface="Courier New"/>
              </a:rPr>
              <a:t>n</a:t>
            </a:r>
            <a:r>
              <a:rPr lang="en-US" b="1" dirty="0" smtClean="0">
                <a:latin typeface="Courier New"/>
                <a:cs typeface="Courier New"/>
              </a:rPr>
              <a:t>));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b="1" dirty="0" smtClean="0"/>
              <a:t>accumulate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609600" y="2028884"/>
            <a:ext cx="838200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 main() {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 a[] = {1,2,3,4};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latin typeface="Courier New"/>
                <a:cs typeface="Courier New"/>
              </a:rPr>
              <a:t>cout</a:t>
            </a:r>
            <a:r>
              <a:rPr lang="en-US" b="1" dirty="0" smtClean="0">
                <a:latin typeface="Courier New"/>
                <a:cs typeface="Courier New"/>
              </a:rPr>
              <a:t> &lt;&lt; </a:t>
            </a:r>
            <a:r>
              <a:rPr lang="en-US" b="1" dirty="0" err="1" smtClean="0">
                <a:latin typeface="Courier New"/>
                <a:cs typeface="Courier New"/>
              </a:rPr>
              <a:t>accumulate(a</a:t>
            </a:r>
            <a:r>
              <a:rPr lang="en-US" b="1" dirty="0" smtClean="0">
                <a:latin typeface="Courier New"/>
                <a:cs typeface="Courier New"/>
              </a:rPr>
              <a:t>, a+4, 0) &lt;&lt; </a:t>
            </a:r>
            <a:r>
              <a:rPr lang="en-US" b="1" dirty="0" err="1" smtClean="0">
                <a:latin typeface="Courier New"/>
                <a:cs typeface="Courier New"/>
              </a:rPr>
              <a:t>endl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</a:p>
          <a:p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    string </a:t>
            </a:r>
            <a:r>
              <a:rPr lang="en-US" b="1" dirty="0" err="1" smtClean="0">
                <a:latin typeface="Courier New"/>
                <a:cs typeface="Courier New"/>
              </a:rPr>
              <a:t>s</a:t>
            </a:r>
            <a:r>
              <a:rPr lang="en-US" b="1" dirty="0" smtClean="0">
                <a:latin typeface="Courier New"/>
                <a:cs typeface="Courier New"/>
              </a:rPr>
              <a:t>[] = {"</a:t>
            </a:r>
            <a:r>
              <a:rPr lang="en-US" b="1" dirty="0" err="1" smtClean="0">
                <a:latin typeface="Courier New"/>
                <a:cs typeface="Courier New"/>
              </a:rPr>
              <a:t>eat","my","dust</a:t>
            </a:r>
            <a:r>
              <a:rPr lang="en-US" b="1" dirty="0" smtClean="0">
                <a:latin typeface="Courier New"/>
                <a:cs typeface="Courier New"/>
              </a:rPr>
              <a:t>"};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string result = </a:t>
            </a:r>
            <a:r>
              <a:rPr lang="en-US" b="1" dirty="0" err="1" smtClean="0">
                <a:latin typeface="Courier New"/>
                <a:cs typeface="Courier New"/>
              </a:rPr>
              <a:t>accumulate(s</a:t>
            </a:r>
            <a:r>
              <a:rPr lang="en-US" b="1" dirty="0" smtClean="0">
                <a:latin typeface="Courier New"/>
                <a:cs typeface="Courier New"/>
              </a:rPr>
              <a:t>, s+3, string());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latin typeface="Courier New"/>
                <a:cs typeface="Courier New"/>
              </a:rPr>
              <a:t>cout</a:t>
            </a:r>
            <a:r>
              <a:rPr lang="en-US" b="1" dirty="0" smtClean="0">
                <a:latin typeface="Courier New"/>
                <a:cs typeface="Courier New"/>
              </a:rPr>
              <a:t> &lt;&lt; result &lt;&lt; </a:t>
            </a:r>
            <a:r>
              <a:rPr lang="en-US" b="1" dirty="0" err="1" smtClean="0">
                <a:latin typeface="Courier New"/>
                <a:cs typeface="Courier New"/>
              </a:rPr>
              <a:t>endl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</a:p>
          <a:p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latin typeface="Courier New"/>
                <a:cs typeface="Courier New"/>
              </a:rPr>
              <a:t>cout</a:t>
            </a:r>
            <a:r>
              <a:rPr lang="en-US" b="1" dirty="0" smtClean="0">
                <a:latin typeface="Courier New"/>
                <a:cs typeface="Courier New"/>
              </a:rPr>
              <a:t> &lt;&lt; accumulate(a,a+4,1,multiplies&lt;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&gt;()) &lt;&lt; </a:t>
            </a:r>
            <a:r>
              <a:rPr lang="en-US" b="1" dirty="0" err="1" smtClean="0">
                <a:latin typeface="Courier New"/>
                <a:cs typeface="Courier New"/>
              </a:rPr>
              <a:t>endl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</a:p>
          <a:p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i="1" dirty="0" smtClean="0">
                <a:latin typeface="Courier New"/>
                <a:cs typeface="Courier New"/>
              </a:rPr>
              <a:t>/* Output:</a:t>
            </a:r>
          </a:p>
          <a:p>
            <a:r>
              <a:rPr lang="en-US" b="1" i="1" dirty="0" smtClean="0">
                <a:latin typeface="Courier New"/>
                <a:cs typeface="Courier New"/>
              </a:rPr>
              <a:t>10</a:t>
            </a:r>
          </a:p>
          <a:p>
            <a:r>
              <a:rPr lang="en-US" b="1" i="1" dirty="0" err="1" smtClean="0">
                <a:latin typeface="Courier New"/>
                <a:cs typeface="Courier New"/>
              </a:rPr>
              <a:t>eatmydust</a:t>
            </a:r>
            <a:endParaRPr lang="en-US" b="1" i="1" dirty="0" smtClean="0">
              <a:latin typeface="Courier New"/>
              <a:cs typeface="Courier New"/>
            </a:endParaRPr>
          </a:p>
          <a:p>
            <a:r>
              <a:rPr lang="en-US" b="1" i="1" dirty="0" smtClean="0">
                <a:latin typeface="Courier New"/>
                <a:cs typeface="Courier New"/>
              </a:rPr>
              <a:t>24</a:t>
            </a:r>
          </a:p>
          <a:p>
            <a:r>
              <a:rPr lang="en-US" b="1" i="1" dirty="0" smtClean="0">
                <a:latin typeface="Courier New"/>
                <a:cs typeface="Courier New"/>
              </a:rPr>
              <a:t>*/</a:t>
            </a:r>
            <a:endParaRPr lang="en-US" b="1" i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compose in C++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2057400"/>
            <a:ext cx="8534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latin typeface="Courier New"/>
                <a:cs typeface="Courier New"/>
              </a:rPr>
              <a:t>typedef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latin typeface="Courier New"/>
                <a:cs typeface="Courier New"/>
              </a:rPr>
              <a:t> (*</a:t>
            </a:r>
            <a:r>
              <a:rPr lang="en-US" sz="2000" b="1" dirty="0" err="1" smtClean="0">
                <a:latin typeface="Courier New"/>
                <a:cs typeface="Courier New"/>
              </a:rPr>
              <a:t>Fun)(int</a:t>
            </a:r>
            <a:r>
              <a:rPr lang="en-US" sz="2000" b="1" dirty="0" smtClean="0">
                <a:latin typeface="Courier New"/>
                <a:cs typeface="Courier New"/>
              </a:rPr>
              <a:t>);</a:t>
            </a:r>
          </a:p>
          <a:p>
            <a:endParaRPr lang="en-US" sz="2000" b="1" dirty="0" smtClean="0">
              <a:latin typeface="Courier New"/>
              <a:cs typeface="Courier New"/>
            </a:endParaRPr>
          </a:p>
          <a:p>
            <a:r>
              <a:rPr lang="en-US" sz="2000" b="1" dirty="0" smtClean="0">
                <a:latin typeface="Courier New"/>
                <a:cs typeface="Courier New"/>
              </a:rPr>
              <a:t>class Composer {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private: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    const vector&lt;Fun&gt;&amp; funs;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    static </a:t>
            </a: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apply(int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sofar</a:t>
            </a:r>
            <a:r>
              <a:rPr lang="en-US" sz="2000" b="1" dirty="0" smtClean="0">
                <a:latin typeface="Courier New"/>
                <a:cs typeface="Courier New"/>
              </a:rPr>
              <a:t>, Fun </a:t>
            </a:r>
            <a:r>
              <a:rPr lang="en-US" sz="2000" b="1" dirty="0" err="1" smtClean="0">
                <a:latin typeface="Courier New"/>
                <a:cs typeface="Courier New"/>
              </a:rPr>
              <a:t>f</a:t>
            </a:r>
            <a:r>
              <a:rPr lang="en-US" sz="2000" b="1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        return </a:t>
            </a:r>
            <a:r>
              <a:rPr lang="en-US" sz="2000" b="1" dirty="0" err="1" smtClean="0">
                <a:latin typeface="Courier New"/>
                <a:cs typeface="Courier New"/>
              </a:rPr>
              <a:t>f(sofar</a:t>
            </a:r>
            <a:r>
              <a:rPr lang="en-US" sz="2000" b="1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    }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public: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    </a:t>
            </a:r>
            <a:r>
              <a:rPr lang="en-US" sz="2000" b="1" dirty="0" err="1" smtClean="0">
                <a:latin typeface="Courier New"/>
                <a:cs typeface="Courier New"/>
              </a:rPr>
              <a:t>Composer(const</a:t>
            </a:r>
            <a:r>
              <a:rPr lang="en-US" sz="2000" b="1" dirty="0" smtClean="0">
                <a:latin typeface="Courier New"/>
                <a:cs typeface="Courier New"/>
              </a:rPr>
              <a:t> vector&lt;Fun&gt;&amp; </a:t>
            </a:r>
            <a:r>
              <a:rPr lang="en-US" sz="2000" b="1" dirty="0" err="1" smtClean="0">
                <a:latin typeface="Courier New"/>
                <a:cs typeface="Courier New"/>
              </a:rPr>
              <a:t>fs</a:t>
            </a:r>
            <a:r>
              <a:rPr lang="en-US" sz="2000" b="1" dirty="0" smtClean="0">
                <a:latin typeface="Courier New"/>
                <a:cs typeface="Courier New"/>
              </a:rPr>
              <a:t>) : </a:t>
            </a:r>
            <a:r>
              <a:rPr lang="en-US" sz="2000" b="1" dirty="0" err="1" smtClean="0">
                <a:latin typeface="Courier New"/>
                <a:cs typeface="Courier New"/>
              </a:rPr>
              <a:t>funs(fs</a:t>
            </a:r>
            <a:r>
              <a:rPr lang="en-US" sz="2000" b="1" dirty="0" smtClean="0">
                <a:latin typeface="Courier New"/>
                <a:cs typeface="Courier New"/>
              </a:rPr>
              <a:t>) {}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    </a:t>
            </a: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operator()(int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x</a:t>
            </a:r>
            <a:r>
              <a:rPr lang="en-US" sz="2000" b="1" dirty="0" smtClean="0">
                <a:latin typeface="Courier New"/>
                <a:cs typeface="Courier New"/>
              </a:rPr>
              <a:t>) const {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        return </a:t>
            </a:r>
            <a:r>
              <a:rPr lang="en-US" sz="2000" b="1" dirty="0" err="1" smtClean="0">
                <a:latin typeface="Courier New"/>
                <a:cs typeface="Courier New"/>
              </a:rPr>
              <a:t>accumulate(funs.rbegin</a:t>
            </a:r>
            <a:r>
              <a:rPr lang="en-US" sz="2000" b="1" dirty="0" smtClean="0">
                <a:latin typeface="Courier New"/>
                <a:cs typeface="Courier New"/>
              </a:rPr>
              <a:t>(), </a:t>
            </a:r>
            <a:r>
              <a:rPr lang="en-US" sz="2000" b="1" dirty="0" err="1" smtClean="0">
                <a:latin typeface="Courier New"/>
                <a:cs typeface="Courier New"/>
              </a:rPr>
              <a:t>funs.rend</a:t>
            </a:r>
            <a:r>
              <a:rPr lang="en-US" sz="2000" b="1" dirty="0" smtClean="0">
                <a:latin typeface="Courier New"/>
                <a:cs typeface="Courier New"/>
              </a:rPr>
              <a:t>(),</a:t>
            </a:r>
            <a:br>
              <a:rPr lang="en-US" sz="2000" b="1" dirty="0" smtClean="0">
                <a:latin typeface="Courier New"/>
                <a:cs typeface="Courier New"/>
              </a:rPr>
            </a:br>
            <a:r>
              <a:rPr lang="en-US" sz="2000" b="1" dirty="0" smtClean="0">
                <a:latin typeface="Courier New"/>
                <a:cs typeface="Courier New"/>
              </a:rPr>
              <a:t>                          </a:t>
            </a:r>
            <a:r>
              <a:rPr lang="en-US" sz="2000" b="1" dirty="0" err="1" smtClean="0">
                <a:latin typeface="Courier New"/>
                <a:cs typeface="Courier New"/>
              </a:rPr>
              <a:t>x</a:t>
            </a:r>
            <a:r>
              <a:rPr lang="en-US" sz="2000" b="1" dirty="0" smtClean="0">
                <a:latin typeface="Courier New"/>
                <a:cs typeface="Courier New"/>
              </a:rPr>
              <a:t>, apply);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    }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};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b="1" dirty="0" smtClean="0"/>
              <a:t>compose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add1(int </a:t>
            </a:r>
            <a:r>
              <a:rPr lang="en-US" dirty="0" err="1" smtClean="0"/>
              <a:t>x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return </a:t>
            </a:r>
            <a:r>
              <a:rPr lang="en-US" dirty="0" err="1" smtClean="0"/>
              <a:t>x</a:t>
            </a:r>
            <a:r>
              <a:rPr lang="en-US" dirty="0" smtClean="0"/>
              <a:t> + 1;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mult3(int </a:t>
            </a:r>
            <a:r>
              <a:rPr lang="en-US" dirty="0" err="1" smtClean="0"/>
              <a:t>x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return </a:t>
            </a:r>
            <a:r>
              <a:rPr lang="en-US" dirty="0" err="1" smtClean="0"/>
              <a:t>x</a:t>
            </a:r>
            <a:r>
              <a:rPr lang="en-US" dirty="0" smtClean="0"/>
              <a:t> * 3;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sub5(int </a:t>
            </a:r>
            <a:r>
              <a:rPr lang="en-US" dirty="0" err="1" smtClean="0"/>
              <a:t>x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return </a:t>
            </a:r>
            <a:r>
              <a:rPr lang="en-US" dirty="0" err="1" smtClean="0"/>
              <a:t>x</a:t>
            </a:r>
            <a:r>
              <a:rPr lang="en-US" dirty="0" smtClean="0"/>
              <a:t> - 5;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810000" y="2249424"/>
            <a:ext cx="4953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pPr>
              <a:buNone/>
            </a:pPr>
            <a:r>
              <a:rPr lang="en-US" dirty="0" smtClean="0"/>
              <a:t>    vector&lt;Fun&gt; funs;</a:t>
            </a:r>
          </a:p>
          <a:p>
            <a:pPr>
              <a:buNone/>
            </a:pPr>
            <a:r>
              <a:rPr lang="en-US" dirty="0" smtClean="0"/>
              <a:t>    funs.push_back(add1);</a:t>
            </a:r>
          </a:p>
          <a:p>
            <a:pPr>
              <a:buNone/>
            </a:pPr>
            <a:r>
              <a:rPr lang="en-US" dirty="0" smtClean="0"/>
              <a:t>    funs.push_back(mult3);</a:t>
            </a:r>
          </a:p>
          <a:p>
            <a:pPr>
              <a:buNone/>
            </a:pPr>
            <a:r>
              <a:rPr lang="en-US" dirty="0" smtClean="0"/>
              <a:t>    funs.push_back(sub5);</a:t>
            </a:r>
          </a:p>
          <a:p>
            <a:pPr>
              <a:buNone/>
            </a:pPr>
            <a:r>
              <a:rPr lang="en-US" dirty="0" smtClean="0"/>
              <a:t>    Composer </a:t>
            </a:r>
            <a:r>
              <a:rPr lang="en-US" dirty="0" err="1" smtClean="0"/>
              <a:t>comp(funs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 comp(1) &lt;&lt; </a:t>
            </a:r>
            <a:r>
              <a:rPr lang="en-US" dirty="0" err="1" smtClean="0"/>
              <a:t>endl</a:t>
            </a:r>
            <a:r>
              <a:rPr lang="en-US" dirty="0" smtClean="0"/>
              <a:t>;    </a:t>
            </a:r>
            <a:r>
              <a:rPr lang="en-US" i="1" dirty="0" smtClean="0"/>
              <a:t>// -11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&lt;&lt; comp(20) &lt;&lt; </a:t>
            </a:r>
            <a:r>
              <a:rPr lang="en-US" dirty="0" err="1" smtClean="0"/>
              <a:t>endl</a:t>
            </a:r>
            <a:r>
              <a:rPr lang="en-US" dirty="0" smtClean="0"/>
              <a:t>; </a:t>
            </a:r>
            <a:r>
              <a:rPr lang="en-US" i="1" dirty="0" smtClean="0"/>
              <a:t>// 46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A FP front-end to the JVM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statically typed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type inference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Pretty much a copy of ML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pattern matching</a:t>
            </a:r>
          </a:p>
          <a:p>
            <a:pPr lvl="1">
              <a:spcAft>
                <a:spcPts val="600"/>
              </a:spcAft>
            </a:pPr>
            <a:r>
              <a:rPr lang="en-US" b="1" dirty="0" err="1" smtClean="0"/>
              <a:t>foldright</a:t>
            </a:r>
            <a:r>
              <a:rPr lang="en-US" dirty="0" smtClean="0"/>
              <a:t>, </a:t>
            </a:r>
            <a:r>
              <a:rPr lang="en-US" b="1" dirty="0" err="1" smtClean="0"/>
              <a:t>foldleft</a:t>
            </a:r>
            <a:r>
              <a:rPr lang="en-US" dirty="0" smtClean="0"/>
              <a:t>, etc.</a:t>
            </a:r>
            <a:endParaRPr lang="en-US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compose</a:t>
            </a:r>
            <a:r>
              <a:rPr lang="en-US" dirty="0" smtClean="0"/>
              <a:t> in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2153483"/>
            <a:ext cx="8382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object Compose {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def compose3[T](flist: </a:t>
            </a:r>
            <a:r>
              <a:rPr lang="en-US" b="1" dirty="0" err="1" smtClean="0">
                <a:latin typeface="Courier New"/>
                <a:cs typeface="Courier New"/>
              </a:rPr>
              <a:t>List[(T</a:t>
            </a:r>
            <a:r>
              <a:rPr lang="en-US" b="1" dirty="0" smtClean="0">
                <a:latin typeface="Courier New"/>
                <a:cs typeface="Courier New"/>
              </a:rPr>
              <a:t>) =&gt; T]): (T) =&gt; T = 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 (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: T) =&gt; </a:t>
            </a:r>
            <a:r>
              <a:rPr lang="en-US" b="1" dirty="0" err="1" smtClean="0">
                <a:latin typeface="Courier New"/>
                <a:cs typeface="Courier New"/>
              </a:rPr>
              <a:t>flist.foldRight(x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       ((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: (T) =&gt; T, </a:t>
            </a:r>
            <a:r>
              <a:rPr lang="en-US" b="1" dirty="0" err="1" smtClean="0">
                <a:latin typeface="Courier New"/>
                <a:cs typeface="Courier New"/>
              </a:rPr>
              <a:t>sofar</a:t>
            </a:r>
            <a:r>
              <a:rPr lang="en-US" b="1" dirty="0" smtClean="0">
                <a:latin typeface="Courier New"/>
                <a:cs typeface="Courier New"/>
              </a:rPr>
              <a:t>: T) =&gt; </a:t>
            </a:r>
            <a:r>
              <a:rPr lang="en-US" b="1" dirty="0" err="1" smtClean="0">
                <a:latin typeface="Courier New"/>
                <a:cs typeface="Courier New"/>
              </a:rPr>
              <a:t>f(sofar</a:t>
            </a:r>
            <a:r>
              <a:rPr lang="en-US" b="1" dirty="0" smtClean="0">
                <a:latin typeface="Courier New"/>
                <a:cs typeface="Courier New"/>
              </a:rPr>
              <a:t>))</a:t>
            </a:r>
          </a:p>
          <a:p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 def </a:t>
            </a:r>
            <a:r>
              <a:rPr lang="en-US" b="1" dirty="0" err="1" smtClean="0">
                <a:latin typeface="Courier New"/>
                <a:cs typeface="Courier New"/>
              </a:rPr>
              <a:t>main(args</a:t>
            </a:r>
            <a:r>
              <a:rPr lang="en-US" b="1" dirty="0" smtClean="0">
                <a:latin typeface="Courier New"/>
                <a:cs typeface="Courier New"/>
              </a:rPr>
              <a:t>: </a:t>
            </a:r>
            <a:r>
              <a:rPr lang="en-US" b="1" dirty="0" err="1" smtClean="0">
                <a:latin typeface="Courier New"/>
                <a:cs typeface="Courier New"/>
              </a:rPr>
              <a:t>Array[String</a:t>
            </a:r>
            <a:r>
              <a:rPr lang="en-US" b="1" dirty="0" smtClean="0">
                <a:latin typeface="Courier New"/>
                <a:cs typeface="Courier New"/>
              </a:rPr>
              <a:t>]) {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</a:t>
            </a:r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addOne</a:t>
            </a:r>
            <a:r>
              <a:rPr lang="en-US" b="1" dirty="0" smtClean="0">
                <a:latin typeface="Courier New"/>
                <a:cs typeface="Courier New"/>
              </a:rPr>
              <a:t> = (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: 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) =&gt;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+ 1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</a:t>
            </a:r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addTwo</a:t>
            </a:r>
            <a:r>
              <a:rPr lang="en-US" b="1" dirty="0" smtClean="0">
                <a:latin typeface="Courier New"/>
                <a:cs typeface="Courier New"/>
              </a:rPr>
              <a:t> = (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: 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) =&gt;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+ 2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</a:t>
            </a:r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addThree</a:t>
            </a:r>
            <a:r>
              <a:rPr lang="en-US" b="1" dirty="0" smtClean="0">
                <a:latin typeface="Courier New"/>
                <a:cs typeface="Courier New"/>
              </a:rPr>
              <a:t> = (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: 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) =&gt;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+ 3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</a:t>
            </a:r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addFour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err="1" smtClean="0">
                <a:latin typeface="Courier New"/>
                <a:cs typeface="Courier New"/>
              </a:rPr>
              <a:t>compose(List(addOne,addOne,addOne,addOne</a:t>
            </a:r>
            <a:r>
              <a:rPr lang="en-US" b="1" dirty="0" smtClean="0">
                <a:latin typeface="Courier New"/>
                <a:cs typeface="Courier New"/>
              </a:rPr>
              <a:t>))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println(addFour(1))  </a:t>
            </a:r>
            <a:r>
              <a:rPr lang="en-US" b="1" i="1" dirty="0" smtClean="0">
                <a:latin typeface="Courier New"/>
                <a:cs typeface="Courier New"/>
              </a:rPr>
              <a:t>// 5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</a:t>
            </a:r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addSix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err="1" smtClean="0">
                <a:latin typeface="Courier New"/>
                <a:cs typeface="Courier New"/>
              </a:rPr>
              <a:t>compose(List(addOne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addTwo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addThree</a:t>
            </a:r>
            <a:r>
              <a:rPr lang="en-US" b="1" dirty="0" smtClean="0">
                <a:latin typeface="Courier New"/>
                <a:cs typeface="Courier New"/>
              </a:rPr>
              <a:t>))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println(addSix(1))   </a:t>
            </a:r>
            <a:r>
              <a:rPr lang="en-US" b="1" i="1" dirty="0" smtClean="0">
                <a:latin typeface="Courier New"/>
                <a:cs typeface="Courier New"/>
              </a:rPr>
              <a:t>// 7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}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</a:t>
            </a:r>
            <a:r>
              <a:rPr lang="en-US" dirty="0" smtClean="0"/>
              <a:t> in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028884"/>
            <a:ext cx="830580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object Union {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def </a:t>
            </a:r>
            <a:r>
              <a:rPr lang="en-US" b="1" dirty="0" err="1" smtClean="0">
                <a:latin typeface="Courier New"/>
                <a:cs typeface="Courier New"/>
              </a:rPr>
              <a:t>union[T](a</a:t>
            </a:r>
            <a:r>
              <a:rPr lang="en-US" b="1" dirty="0" smtClean="0">
                <a:latin typeface="Courier New"/>
                <a:cs typeface="Courier New"/>
              </a:rPr>
              <a:t>: </a:t>
            </a:r>
            <a:r>
              <a:rPr lang="en-US" b="1" dirty="0" err="1" smtClean="0">
                <a:latin typeface="Courier New"/>
                <a:cs typeface="Courier New"/>
              </a:rPr>
              <a:t>List[T</a:t>
            </a:r>
            <a:r>
              <a:rPr lang="en-US" b="1" dirty="0" smtClean="0">
                <a:latin typeface="Courier New"/>
                <a:cs typeface="Courier New"/>
              </a:rPr>
              <a:t>], </a:t>
            </a:r>
            <a:r>
              <a:rPr lang="en-US" b="1" dirty="0" err="1" smtClean="0">
                <a:latin typeface="Courier New"/>
                <a:cs typeface="Courier New"/>
              </a:rPr>
              <a:t>b</a:t>
            </a:r>
            <a:r>
              <a:rPr lang="en-US" b="1" dirty="0" smtClean="0">
                <a:latin typeface="Courier New"/>
                <a:cs typeface="Courier New"/>
              </a:rPr>
              <a:t>: </a:t>
            </a:r>
            <a:r>
              <a:rPr lang="en-US" b="1" dirty="0" err="1" smtClean="0">
                <a:latin typeface="Courier New"/>
                <a:cs typeface="Courier New"/>
              </a:rPr>
              <a:t>List[T</a:t>
            </a:r>
            <a:r>
              <a:rPr lang="en-US" b="1" dirty="0" smtClean="0">
                <a:latin typeface="Courier New"/>
                <a:cs typeface="Courier New"/>
              </a:rPr>
              <a:t>]): </a:t>
            </a:r>
            <a:r>
              <a:rPr lang="en-US" b="1" dirty="0" err="1" smtClean="0">
                <a:latin typeface="Courier New"/>
                <a:cs typeface="Courier New"/>
              </a:rPr>
              <a:t>List[T</a:t>
            </a:r>
            <a:r>
              <a:rPr lang="en-US" b="1" dirty="0" smtClean="0">
                <a:latin typeface="Courier New"/>
                <a:cs typeface="Courier New"/>
              </a:rPr>
              <a:t>] =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(a, </a:t>
            </a:r>
            <a:r>
              <a:rPr lang="en-US" b="1" dirty="0" err="1" smtClean="0">
                <a:latin typeface="Courier New"/>
                <a:cs typeface="Courier New"/>
              </a:rPr>
              <a:t>b</a:t>
            </a:r>
            <a:r>
              <a:rPr lang="en-US" b="1" dirty="0" smtClean="0">
                <a:latin typeface="Courier New"/>
                <a:cs typeface="Courier New"/>
              </a:rPr>
              <a:t>) match {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case (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, Nil) =&gt;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     case (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, head :: rest) =&gt; {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  if (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contains head)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    </a:t>
            </a:r>
            <a:r>
              <a:rPr lang="en-US" b="1" dirty="0" err="1" smtClean="0">
                <a:latin typeface="Courier New"/>
                <a:cs typeface="Courier New"/>
              </a:rPr>
              <a:t>union(x</a:t>
            </a:r>
            <a:r>
              <a:rPr lang="en-US" b="1" dirty="0" smtClean="0">
                <a:latin typeface="Courier New"/>
                <a:cs typeface="Courier New"/>
              </a:rPr>
              <a:t>, rest)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  else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    head :: </a:t>
            </a:r>
            <a:r>
              <a:rPr lang="en-US" b="1" dirty="0" err="1" smtClean="0">
                <a:latin typeface="Courier New"/>
                <a:cs typeface="Courier New"/>
              </a:rPr>
              <a:t>union(x</a:t>
            </a:r>
            <a:r>
              <a:rPr lang="en-US" b="1" dirty="0" smtClean="0">
                <a:latin typeface="Courier New"/>
                <a:cs typeface="Courier New"/>
              </a:rPr>
              <a:t>, rest)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}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}</a:t>
            </a:r>
          </a:p>
          <a:p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 def </a:t>
            </a:r>
            <a:r>
              <a:rPr lang="en-US" b="1" dirty="0" err="1" smtClean="0">
                <a:latin typeface="Courier New"/>
                <a:cs typeface="Courier New"/>
              </a:rPr>
              <a:t>main(args</a:t>
            </a:r>
            <a:r>
              <a:rPr lang="en-US" b="1" dirty="0" smtClean="0">
                <a:latin typeface="Courier New"/>
                <a:cs typeface="Courier New"/>
              </a:rPr>
              <a:t>: </a:t>
            </a:r>
            <a:r>
              <a:rPr lang="en-US" b="1" dirty="0" err="1" smtClean="0">
                <a:latin typeface="Courier New"/>
                <a:cs typeface="Courier New"/>
              </a:rPr>
              <a:t>Array[String</a:t>
            </a:r>
            <a:r>
              <a:rPr lang="en-US" b="1" dirty="0" smtClean="0">
                <a:latin typeface="Courier New"/>
                <a:cs typeface="Courier New"/>
              </a:rPr>
              <a:t>]) {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</a:t>
            </a:r>
            <a:r>
              <a:rPr lang="en-US" b="1" dirty="0" err="1" smtClean="0">
                <a:latin typeface="Courier New"/>
                <a:cs typeface="Courier New"/>
              </a:rPr>
              <a:t>println(union(List("a</a:t>
            </a:r>
            <a:r>
              <a:rPr lang="en-US" b="1" dirty="0" smtClean="0">
                <a:latin typeface="Courier New"/>
                <a:cs typeface="Courier New"/>
              </a:rPr>
              <a:t>", "</a:t>
            </a:r>
            <a:r>
              <a:rPr lang="en-US" b="1" dirty="0" err="1" smtClean="0">
                <a:latin typeface="Courier New"/>
                <a:cs typeface="Courier New"/>
              </a:rPr>
              <a:t>b</a:t>
            </a:r>
            <a:r>
              <a:rPr lang="en-US" b="1" dirty="0" smtClean="0">
                <a:latin typeface="Courier New"/>
                <a:cs typeface="Courier New"/>
              </a:rPr>
              <a:t>", "</a:t>
            </a:r>
            <a:r>
              <a:rPr lang="en-US" b="1" dirty="0" err="1" smtClean="0">
                <a:latin typeface="Courier New"/>
                <a:cs typeface="Courier New"/>
              </a:rPr>
              <a:t>c</a:t>
            </a:r>
            <a:r>
              <a:rPr lang="en-US" b="1" dirty="0" smtClean="0">
                <a:latin typeface="Courier New"/>
                <a:cs typeface="Courier New"/>
              </a:rPr>
              <a:t>"), </a:t>
            </a:r>
            <a:r>
              <a:rPr lang="en-US" b="1" dirty="0" err="1" smtClean="0">
                <a:latin typeface="Courier New"/>
                <a:cs typeface="Courier New"/>
              </a:rPr>
              <a:t>List("b</a:t>
            </a:r>
            <a:r>
              <a:rPr lang="en-US" b="1" dirty="0" smtClean="0">
                <a:latin typeface="Courier New"/>
                <a:cs typeface="Courier New"/>
              </a:rPr>
              <a:t>", "</a:t>
            </a:r>
            <a:r>
              <a:rPr lang="en-US" b="1" dirty="0" err="1" smtClean="0">
                <a:latin typeface="Courier New"/>
                <a:cs typeface="Courier New"/>
              </a:rPr>
              <a:t>c</a:t>
            </a:r>
            <a:r>
              <a:rPr lang="en-US" b="1" dirty="0" smtClean="0">
                <a:latin typeface="Courier New"/>
                <a:cs typeface="Courier New"/>
              </a:rPr>
              <a:t>", "</a:t>
            </a:r>
            <a:r>
              <a:rPr lang="en-US" b="1" dirty="0" err="1" smtClean="0">
                <a:latin typeface="Courier New"/>
                <a:cs typeface="Courier New"/>
              </a:rPr>
              <a:t>d</a:t>
            </a:r>
            <a:r>
              <a:rPr lang="en-US" b="1" dirty="0" smtClean="0">
                <a:latin typeface="Courier New"/>
                <a:cs typeface="Courier New"/>
              </a:rPr>
              <a:t>")))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}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in C# 3.0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As in D, </a:t>
            </a:r>
            <a:r>
              <a:rPr lang="en-US" i="1" dirty="0" smtClean="0"/>
              <a:t>delegates</a:t>
            </a:r>
            <a:r>
              <a:rPr lang="en-US" dirty="0" smtClean="0"/>
              <a:t> act as closures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Lambdas via </a:t>
            </a:r>
            <a:r>
              <a:rPr lang="en-US" i="1" dirty="0" smtClean="0"/>
              <a:t>anonymous delegates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Type inference with </a:t>
            </a:r>
            <a:r>
              <a:rPr lang="en-US" b="1" dirty="0" err="1" smtClean="0"/>
              <a:t>var</a:t>
            </a:r>
            <a:endParaRPr lang="en-US" b="1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Milestones in Functional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1936 – Church’s Lambda Calculus</a:t>
            </a:r>
          </a:p>
          <a:p>
            <a:r>
              <a:rPr lang="en-US" dirty="0" smtClean="0"/>
              <a:t>1958 – First release of Lisp</a:t>
            </a:r>
          </a:p>
          <a:p>
            <a:r>
              <a:rPr lang="en-US" dirty="0" smtClean="0"/>
              <a:t>Early 1970s – ML</a:t>
            </a:r>
          </a:p>
          <a:p>
            <a:pPr lvl="1"/>
            <a:r>
              <a:rPr lang="en-US" dirty="0" smtClean="0"/>
              <a:t>Static typing</a:t>
            </a:r>
          </a:p>
          <a:p>
            <a:pPr lvl="1"/>
            <a:r>
              <a:rPr lang="en-US" dirty="0" smtClean="0"/>
              <a:t>Type inference</a:t>
            </a:r>
          </a:p>
          <a:p>
            <a:pPr lvl="1"/>
            <a:r>
              <a:rPr lang="en-US" dirty="0" smtClean="0"/>
              <a:t>Function templates (“parametric polymorphism”)</a:t>
            </a:r>
          </a:p>
          <a:p>
            <a:r>
              <a:rPr lang="en-US" dirty="0" smtClean="0"/>
              <a:t>Mid 1970’s – Scheme (Lisp for the masses)</a:t>
            </a:r>
          </a:p>
          <a:p>
            <a:pPr lvl="1"/>
            <a:r>
              <a:rPr lang="en-US" dirty="0" smtClean="0"/>
              <a:t>Block scoping; tail recursion optimization</a:t>
            </a:r>
          </a:p>
          <a:p>
            <a:r>
              <a:rPr lang="en-US" dirty="0" smtClean="0"/>
              <a:t>1990 – Haskell (</a:t>
            </a:r>
            <a:r>
              <a:rPr lang="en-US" b="1" dirty="0" smtClean="0"/>
              <a:t>S</a:t>
            </a:r>
            <a:r>
              <a:rPr lang="en-US" dirty="0" smtClean="0"/>
              <a:t>oftware </a:t>
            </a:r>
            <a:r>
              <a:rPr lang="en-US" b="1" dirty="0" smtClean="0"/>
              <a:t>T</a:t>
            </a:r>
            <a:r>
              <a:rPr lang="en-US" dirty="0" smtClean="0"/>
              <a:t>ransactional </a:t>
            </a:r>
            <a:r>
              <a:rPr lang="en-US" b="1" dirty="0" smtClean="0"/>
              <a:t>M</a:t>
            </a:r>
            <a:r>
              <a:rPr lang="en-US" dirty="0" smtClean="0"/>
              <a:t>emory)</a:t>
            </a:r>
          </a:p>
          <a:p>
            <a:r>
              <a:rPr lang="en-US" dirty="0" smtClean="0"/>
              <a:t>1998 – </a:t>
            </a:r>
            <a:r>
              <a:rPr lang="en-US" dirty="0" err="1" smtClean="0"/>
              <a:t>Erlang</a:t>
            </a:r>
            <a:r>
              <a:rPr lang="en-US" dirty="0" smtClean="0"/>
              <a:t> (Fault tolerant, Message Passing)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addn</a:t>
            </a:r>
            <a:r>
              <a:rPr lang="en-US" dirty="0" smtClean="0"/>
              <a:t> in C# 3.0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2690336"/>
            <a:ext cx="7924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/>
              </a:rPr>
              <a:t>public static </a:t>
            </a:r>
            <a:r>
              <a:rPr lang="en-US" sz="2000" b="1" dirty="0" err="1" smtClean="0">
                <a:latin typeface="Courier New"/>
              </a:rPr>
              <a:t>Func</a:t>
            </a:r>
            <a:r>
              <a:rPr lang="en-US" sz="2000" b="1" dirty="0" smtClean="0">
                <a:latin typeface="Courier New"/>
              </a:rPr>
              <a:t>&lt;</a:t>
            </a:r>
            <a:r>
              <a:rPr lang="en-US" sz="2000" b="1" dirty="0" err="1" smtClean="0">
                <a:latin typeface="Courier New"/>
              </a:rPr>
              <a:t>int</a:t>
            </a:r>
            <a:r>
              <a:rPr lang="en-US" sz="2000" b="1" dirty="0" smtClean="0">
                <a:latin typeface="Courier New"/>
              </a:rPr>
              <a:t>, </a:t>
            </a:r>
            <a:r>
              <a:rPr lang="en-US" sz="2000" b="1" dirty="0" err="1" smtClean="0">
                <a:latin typeface="Courier New"/>
              </a:rPr>
              <a:t>int</a:t>
            </a:r>
            <a:r>
              <a:rPr lang="en-US" sz="2000" b="1" dirty="0" smtClean="0">
                <a:latin typeface="Courier New"/>
              </a:rPr>
              <a:t>&gt; </a:t>
            </a:r>
            <a:r>
              <a:rPr lang="en-US" sz="2000" b="1" dirty="0" err="1" smtClean="0">
                <a:latin typeface="Courier New"/>
              </a:rPr>
              <a:t>addn(int</a:t>
            </a:r>
            <a:r>
              <a:rPr lang="en-US" sz="2000" b="1" dirty="0" smtClean="0">
                <a:latin typeface="Courier New"/>
              </a:rPr>
              <a:t> </a:t>
            </a:r>
            <a:r>
              <a:rPr lang="en-US" sz="2000" b="1" dirty="0" err="1" smtClean="0">
                <a:latin typeface="Courier New"/>
              </a:rPr>
              <a:t>n</a:t>
            </a:r>
            <a:r>
              <a:rPr lang="en-US" sz="2000" b="1" dirty="0" smtClean="0">
                <a:latin typeface="Courier New"/>
              </a:rPr>
              <a:t>)</a:t>
            </a:r>
          </a:p>
          <a:p>
            <a:r>
              <a:rPr lang="en-US" sz="2000" b="1" dirty="0" smtClean="0">
                <a:latin typeface="Courier New"/>
              </a:rPr>
              <a:t>{</a:t>
            </a:r>
          </a:p>
          <a:p>
            <a:r>
              <a:rPr lang="en-US" sz="2000" b="1" dirty="0" smtClean="0">
                <a:latin typeface="Courier New"/>
              </a:rPr>
              <a:t>    return new </a:t>
            </a:r>
            <a:r>
              <a:rPr lang="en-US" sz="2000" b="1" dirty="0" err="1" smtClean="0">
                <a:latin typeface="Courier New"/>
              </a:rPr>
              <a:t>Func</a:t>
            </a:r>
            <a:r>
              <a:rPr lang="en-US" sz="2000" b="1" dirty="0" smtClean="0">
                <a:latin typeface="Courier New"/>
              </a:rPr>
              <a:t>&lt;</a:t>
            </a:r>
            <a:r>
              <a:rPr lang="en-US" sz="2000" b="1" dirty="0" err="1" smtClean="0">
                <a:latin typeface="Courier New"/>
              </a:rPr>
              <a:t>int</a:t>
            </a:r>
            <a:r>
              <a:rPr lang="en-US" sz="2000" b="1" dirty="0" smtClean="0">
                <a:latin typeface="Courier New"/>
              </a:rPr>
              <a:t>, </a:t>
            </a:r>
            <a:r>
              <a:rPr lang="en-US" sz="2000" b="1" dirty="0" err="1" smtClean="0">
                <a:latin typeface="Courier New"/>
              </a:rPr>
              <a:t>int</a:t>
            </a:r>
            <a:r>
              <a:rPr lang="en-US" sz="2000" b="1" dirty="0" smtClean="0">
                <a:latin typeface="Courier New"/>
              </a:rPr>
              <a:t>&gt;(</a:t>
            </a:r>
            <a:r>
              <a:rPr lang="en-US" sz="2000" b="1" dirty="0" err="1" smtClean="0">
                <a:latin typeface="Courier New"/>
              </a:rPr>
              <a:t>x</a:t>
            </a:r>
            <a:r>
              <a:rPr lang="en-US" sz="2000" b="1" dirty="0" smtClean="0">
                <a:latin typeface="Courier New"/>
              </a:rPr>
              <a:t> =&gt; </a:t>
            </a:r>
            <a:r>
              <a:rPr lang="en-US" sz="2000" b="1" dirty="0" err="1" smtClean="0">
                <a:latin typeface="Courier New"/>
              </a:rPr>
              <a:t>x</a:t>
            </a:r>
            <a:r>
              <a:rPr lang="en-US" sz="2000" b="1" dirty="0" smtClean="0">
                <a:latin typeface="Courier New"/>
              </a:rPr>
              <a:t> + </a:t>
            </a:r>
            <a:r>
              <a:rPr lang="en-US" sz="2000" b="1" dirty="0" err="1" smtClean="0">
                <a:latin typeface="Courier New"/>
              </a:rPr>
              <a:t>n</a:t>
            </a:r>
            <a:r>
              <a:rPr lang="en-US" sz="2000" b="1" dirty="0" smtClean="0">
                <a:latin typeface="Courier New"/>
              </a:rPr>
              <a:t>);</a:t>
            </a:r>
          </a:p>
          <a:p>
            <a:r>
              <a:rPr lang="en-US" sz="2000" b="1" dirty="0" smtClean="0">
                <a:latin typeface="Courier New"/>
              </a:rPr>
              <a:t>}</a:t>
            </a:r>
          </a:p>
          <a:p>
            <a:endParaRPr lang="en-US" sz="2000" b="1" dirty="0" smtClean="0">
              <a:latin typeface="Courier New"/>
            </a:endParaRPr>
          </a:p>
          <a:p>
            <a:r>
              <a:rPr lang="en-US" sz="2000" b="1" dirty="0" smtClean="0">
                <a:latin typeface="Courier New"/>
              </a:rPr>
              <a:t>…</a:t>
            </a:r>
          </a:p>
          <a:p>
            <a:endParaRPr lang="en-US" sz="2000" b="1" dirty="0" smtClean="0">
              <a:latin typeface="Courier New"/>
            </a:endParaRPr>
          </a:p>
          <a:p>
            <a:r>
              <a:rPr lang="en-US" sz="2000" b="1" dirty="0" err="1" smtClean="0">
                <a:latin typeface="Courier New"/>
              </a:rPr>
              <a:t>var</a:t>
            </a:r>
            <a:r>
              <a:rPr lang="en-US" sz="2000" b="1" dirty="0" smtClean="0">
                <a:latin typeface="Courier New"/>
              </a:rPr>
              <a:t> f2 = addn(5);</a:t>
            </a:r>
          </a:p>
          <a:p>
            <a:r>
              <a:rPr lang="en-US" sz="2000" b="1" dirty="0" smtClean="0">
                <a:latin typeface="Courier New"/>
              </a:rPr>
              <a:t>Console.WriteLine(f2(2));	</a:t>
            </a:r>
            <a:r>
              <a:rPr lang="en-US" sz="2000" b="1" i="1" dirty="0" smtClean="0">
                <a:latin typeface="Courier New"/>
              </a:rPr>
              <a:t>// 7</a:t>
            </a:r>
            <a:endParaRPr lang="en-US" sz="2000" b="1" i="1" dirty="0">
              <a:latin typeface="Courier New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compose</a:t>
            </a:r>
            <a:r>
              <a:rPr lang="en-US" dirty="0" smtClean="0"/>
              <a:t> in C# 3.0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2374880"/>
            <a:ext cx="84582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 smtClean="0"/>
              <a:t> public static </a:t>
            </a:r>
            <a:r>
              <a:rPr lang="en-US" sz="1900" dirty="0" err="1" smtClean="0"/>
              <a:t>Func</a:t>
            </a:r>
            <a:r>
              <a:rPr lang="en-US" sz="1900" dirty="0" smtClean="0"/>
              <a:t>&lt;T, T&gt; Compose&lt;T&gt;(</a:t>
            </a:r>
            <a:r>
              <a:rPr lang="en-US" sz="1900" dirty="0" err="1" smtClean="0"/>
              <a:t>IEnumerable</a:t>
            </a:r>
            <a:r>
              <a:rPr lang="en-US" sz="1900" dirty="0" smtClean="0"/>
              <a:t>&lt;</a:t>
            </a:r>
            <a:r>
              <a:rPr lang="en-US" sz="1900" dirty="0" err="1" smtClean="0"/>
              <a:t>Func</a:t>
            </a:r>
            <a:r>
              <a:rPr lang="en-US" sz="1900" dirty="0" smtClean="0"/>
              <a:t>&lt;T, T&gt;&gt; </a:t>
            </a:r>
            <a:r>
              <a:rPr lang="en-US" sz="1900" dirty="0" err="1" smtClean="0"/>
              <a:t>funcs</a:t>
            </a:r>
            <a:r>
              <a:rPr lang="en-US" sz="1900" dirty="0" smtClean="0"/>
              <a:t>)</a:t>
            </a:r>
          </a:p>
          <a:p>
            <a:r>
              <a:rPr lang="en-US" sz="1900" dirty="0" smtClean="0"/>
              <a:t>        {</a:t>
            </a:r>
          </a:p>
          <a:p>
            <a:r>
              <a:rPr lang="en-US" sz="1900" dirty="0" smtClean="0"/>
              <a:t>            return new </a:t>
            </a:r>
            <a:r>
              <a:rPr lang="en-US" sz="1900" dirty="0" err="1" smtClean="0"/>
              <a:t>Func</a:t>
            </a:r>
            <a:r>
              <a:rPr lang="en-US" sz="1900" dirty="0" smtClean="0"/>
              <a:t>&lt;T, T&gt;(</a:t>
            </a:r>
            <a:r>
              <a:rPr lang="en-US" sz="1900" dirty="0" err="1" smtClean="0"/>
              <a:t>i</a:t>
            </a:r>
            <a:r>
              <a:rPr lang="en-US" sz="1900" dirty="0" smtClean="0"/>
              <a:t> =&gt;</a:t>
            </a:r>
          </a:p>
          <a:p>
            <a:r>
              <a:rPr lang="en-US" sz="1900" dirty="0" smtClean="0"/>
              <a:t>                {</a:t>
            </a:r>
          </a:p>
          <a:p>
            <a:r>
              <a:rPr lang="en-US" sz="1900" dirty="0" smtClean="0"/>
              <a:t>                    T result = </a:t>
            </a:r>
            <a:r>
              <a:rPr lang="en-US" sz="1900" dirty="0" err="1" smtClean="0"/>
              <a:t>i</a:t>
            </a:r>
            <a:r>
              <a:rPr lang="en-US" sz="1900" dirty="0" smtClean="0"/>
              <a:t>;</a:t>
            </a:r>
          </a:p>
          <a:p>
            <a:r>
              <a:rPr lang="en-US" sz="1900" dirty="0" smtClean="0"/>
              <a:t>                    </a:t>
            </a:r>
            <a:r>
              <a:rPr lang="en-US" sz="1900" dirty="0" err="1" smtClean="0"/>
              <a:t>foreach</a:t>
            </a:r>
            <a:r>
              <a:rPr lang="en-US" sz="1900" dirty="0" smtClean="0"/>
              <a:t> (</a:t>
            </a:r>
            <a:r>
              <a:rPr lang="en-US" sz="1900" dirty="0" err="1" smtClean="0"/>
              <a:t>var</a:t>
            </a:r>
            <a:r>
              <a:rPr lang="en-US" sz="1900" dirty="0" smtClean="0"/>
              <a:t> </a:t>
            </a:r>
            <a:r>
              <a:rPr lang="en-US" sz="1900" dirty="0" err="1" smtClean="0"/>
              <a:t>func</a:t>
            </a:r>
            <a:r>
              <a:rPr lang="en-US" sz="1900" dirty="0" smtClean="0"/>
              <a:t> in </a:t>
            </a:r>
            <a:r>
              <a:rPr lang="en-US" sz="1900" dirty="0" err="1" smtClean="0"/>
              <a:t>funcs.Reverse</a:t>
            </a:r>
            <a:r>
              <a:rPr lang="en-US" sz="1900" dirty="0" smtClean="0"/>
              <a:t>())</a:t>
            </a:r>
          </a:p>
          <a:p>
            <a:r>
              <a:rPr lang="en-US" sz="1900" dirty="0" smtClean="0"/>
              <a:t>                    {</a:t>
            </a:r>
          </a:p>
          <a:p>
            <a:r>
              <a:rPr lang="en-US" sz="1900" dirty="0" smtClean="0"/>
              <a:t>                        result = </a:t>
            </a:r>
            <a:r>
              <a:rPr lang="en-US" sz="1900" dirty="0" err="1" smtClean="0"/>
              <a:t>func(result</a:t>
            </a:r>
            <a:r>
              <a:rPr lang="en-US" sz="1900" dirty="0" smtClean="0"/>
              <a:t>);</a:t>
            </a:r>
          </a:p>
          <a:p>
            <a:r>
              <a:rPr lang="en-US" sz="1900" dirty="0" smtClean="0"/>
              <a:t>                    }</a:t>
            </a:r>
          </a:p>
          <a:p>
            <a:r>
              <a:rPr lang="en-US" sz="1900" dirty="0" smtClean="0"/>
              <a:t>                    return result;</a:t>
            </a:r>
          </a:p>
          <a:p>
            <a:r>
              <a:rPr lang="en-US" sz="1900" dirty="0" smtClean="0"/>
              <a:t>                });</a:t>
            </a:r>
          </a:p>
          <a:p>
            <a:r>
              <a:rPr lang="en-US" sz="1900" dirty="0" smtClean="0"/>
              <a:t>        }</a:t>
            </a:r>
            <a:endParaRPr lang="en-US" sz="1900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b="1" dirty="0" smtClean="0"/>
              <a:t>compose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762000" y="2243077"/>
            <a:ext cx="7696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IEnumerable</a:t>
            </a:r>
            <a:r>
              <a:rPr lang="en-US" sz="2000" dirty="0" smtClean="0"/>
              <a:t>&lt;</a:t>
            </a:r>
            <a:r>
              <a:rPr lang="en-US" sz="2000" dirty="0" err="1" smtClean="0"/>
              <a:t>Func</a:t>
            </a:r>
            <a:r>
              <a:rPr lang="en-US" sz="2000" dirty="0" smtClean="0"/>
              <a:t>&lt;</a:t>
            </a:r>
            <a:r>
              <a:rPr lang="en-US" sz="2000" dirty="0" err="1" smtClean="0"/>
              <a:t>int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&gt;&gt; </a:t>
            </a:r>
            <a:r>
              <a:rPr lang="en-US" sz="2000" dirty="0" err="1" smtClean="0"/>
              <a:t>t</a:t>
            </a:r>
            <a:r>
              <a:rPr lang="en-US" sz="2000" dirty="0" smtClean="0"/>
              <a:t> = new List&lt;</a:t>
            </a:r>
            <a:r>
              <a:rPr lang="en-US" sz="2000" dirty="0" err="1" smtClean="0"/>
              <a:t>Func</a:t>
            </a:r>
            <a:r>
              <a:rPr lang="en-US" sz="2000" dirty="0" smtClean="0"/>
              <a:t>&lt;</a:t>
            </a:r>
            <a:r>
              <a:rPr lang="en-US" sz="2000" dirty="0" err="1" smtClean="0"/>
              <a:t>int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&gt;&gt;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    new </a:t>
            </a:r>
            <a:r>
              <a:rPr lang="en-US" sz="2000" dirty="0" err="1" smtClean="0"/>
              <a:t>Func</a:t>
            </a:r>
            <a:r>
              <a:rPr lang="en-US" sz="2000" dirty="0" smtClean="0"/>
              <a:t>&lt;</a:t>
            </a:r>
            <a:r>
              <a:rPr lang="en-US" sz="2000" dirty="0" err="1" smtClean="0"/>
              <a:t>int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&gt;(</a:t>
            </a:r>
            <a:r>
              <a:rPr lang="en-US" sz="2000" dirty="0" err="1" smtClean="0"/>
              <a:t>x</a:t>
            </a:r>
            <a:r>
              <a:rPr lang="en-US" sz="2000" dirty="0" smtClean="0"/>
              <a:t> =&gt; </a:t>
            </a:r>
            <a:r>
              <a:rPr lang="en-US" sz="2000" dirty="0" err="1" smtClean="0"/>
              <a:t>x</a:t>
            </a:r>
            <a:r>
              <a:rPr lang="en-US" sz="2000" dirty="0" smtClean="0"/>
              <a:t> + 1),</a:t>
            </a:r>
          </a:p>
          <a:p>
            <a:r>
              <a:rPr lang="en-US" sz="2000" dirty="0" smtClean="0"/>
              <a:t>        new </a:t>
            </a:r>
            <a:r>
              <a:rPr lang="en-US" sz="2000" dirty="0" err="1" smtClean="0"/>
              <a:t>Func</a:t>
            </a:r>
            <a:r>
              <a:rPr lang="en-US" sz="2000" dirty="0" smtClean="0"/>
              <a:t>&lt;</a:t>
            </a:r>
            <a:r>
              <a:rPr lang="en-US" sz="2000" dirty="0" err="1" smtClean="0"/>
              <a:t>int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&gt;(</a:t>
            </a:r>
            <a:r>
              <a:rPr lang="en-US" sz="2000" dirty="0" err="1" smtClean="0"/>
              <a:t>x</a:t>
            </a:r>
            <a:r>
              <a:rPr lang="en-US" sz="2000" dirty="0" smtClean="0"/>
              <a:t> =&gt; </a:t>
            </a:r>
            <a:r>
              <a:rPr lang="en-US" sz="2000" dirty="0" err="1" smtClean="0"/>
              <a:t>x</a:t>
            </a:r>
            <a:r>
              <a:rPr lang="en-US" sz="2000" dirty="0" smtClean="0"/>
              <a:t> * 3),</a:t>
            </a:r>
          </a:p>
          <a:p>
            <a:r>
              <a:rPr lang="en-US" sz="2000" dirty="0" smtClean="0"/>
              <a:t>        new </a:t>
            </a:r>
            <a:r>
              <a:rPr lang="en-US" sz="2000" dirty="0" err="1" smtClean="0"/>
              <a:t>Func</a:t>
            </a:r>
            <a:r>
              <a:rPr lang="en-US" sz="2000" dirty="0" smtClean="0"/>
              <a:t>&lt;</a:t>
            </a:r>
            <a:r>
              <a:rPr lang="en-US" sz="2000" dirty="0" err="1" smtClean="0"/>
              <a:t>int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&gt;(</a:t>
            </a:r>
            <a:r>
              <a:rPr lang="en-US" sz="2000" dirty="0" err="1" smtClean="0"/>
              <a:t>x</a:t>
            </a:r>
            <a:r>
              <a:rPr lang="en-US" sz="2000" dirty="0" smtClean="0"/>
              <a:t> =&gt; </a:t>
            </a:r>
            <a:r>
              <a:rPr lang="en-US" sz="2000" dirty="0" err="1" smtClean="0"/>
              <a:t>x</a:t>
            </a:r>
            <a:r>
              <a:rPr lang="en-US" sz="2000" dirty="0" smtClean="0"/>
              <a:t> - 5)</a:t>
            </a:r>
          </a:p>
          <a:p>
            <a:r>
              <a:rPr lang="en-US" sz="2000" dirty="0" smtClean="0"/>
              <a:t>};</a:t>
            </a:r>
          </a:p>
          <a:p>
            <a:endParaRPr lang="en-US" sz="2000" dirty="0" smtClean="0"/>
          </a:p>
          <a:p>
            <a:r>
              <a:rPr lang="en-US" sz="2000" dirty="0" smtClean="0"/>
              <a:t>…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c</a:t>
            </a:r>
            <a:r>
              <a:rPr lang="en-US" sz="2000" dirty="0" smtClean="0"/>
              <a:t> = </a:t>
            </a:r>
            <a:r>
              <a:rPr lang="en-US" sz="2000" dirty="0" err="1" smtClean="0"/>
              <a:t>Compose(t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Console.WriteLine(c(1));		// -11</a:t>
            </a:r>
          </a:p>
          <a:p>
            <a:r>
              <a:rPr lang="en-US" sz="2000" dirty="0" smtClean="0"/>
              <a:t>Console.WriteLine(c(20));		// 46</a:t>
            </a:r>
            <a:endParaRPr lang="en-US" sz="2000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 of FP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3.0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Will add “pure functions”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functions that don’t change state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Will add a bunch of algorithms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Will support full FP and STM (a la Haskell)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Closures proposal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somewhat controversial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Inner Classes are a poor-man’s closure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Algorithms have been around via JGL for over 10 years</a:t>
            </a:r>
            <a:endParaRPr lang="en-US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C++0x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More flexible lambda expressions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More flexible function-argument binding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ML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Modern Functional Programming Language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Topics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Started</a:t>
            </a:r>
          </a:p>
          <a:p>
            <a:pPr lvl="1"/>
            <a:r>
              <a:rPr lang="en-US" dirty="0" smtClean="0"/>
              <a:t>Types, Expressions, Bindings</a:t>
            </a:r>
          </a:p>
          <a:p>
            <a:pPr lvl="1"/>
            <a:r>
              <a:rPr lang="en-US" dirty="0" smtClean="0"/>
              <a:t>Functions, Type Inference, </a:t>
            </a:r>
            <a:r>
              <a:rPr lang="en-US" dirty="0" err="1" smtClean="0"/>
              <a:t>Tuples</a:t>
            </a:r>
            <a:endParaRPr lang="en-US" dirty="0" smtClean="0"/>
          </a:p>
          <a:p>
            <a:r>
              <a:rPr lang="en-US" dirty="0" smtClean="0"/>
              <a:t>Lists and Recursion</a:t>
            </a:r>
          </a:p>
          <a:p>
            <a:pPr lvl="1"/>
            <a:r>
              <a:rPr lang="en-US" dirty="0" smtClean="0"/>
              <a:t>List operations, Pattern-Matching, Type Variables</a:t>
            </a:r>
          </a:p>
          <a:p>
            <a:r>
              <a:rPr lang="en-US" dirty="0" smtClean="0"/>
              <a:t>Higher-order Functions</a:t>
            </a:r>
          </a:p>
          <a:p>
            <a:pPr lvl="1"/>
            <a:r>
              <a:rPr lang="en-US" dirty="0" smtClean="0"/>
              <a:t>Lambda expressions (anonymous functions)</a:t>
            </a:r>
          </a:p>
          <a:p>
            <a:pPr lvl="1"/>
            <a:r>
              <a:rPr lang="en-US" dirty="0" smtClean="0"/>
              <a:t>Currying, Folding</a:t>
            </a:r>
          </a:p>
          <a:p>
            <a:pPr lvl="1"/>
            <a:r>
              <a:rPr lang="en-US" dirty="0" smtClean="0"/>
              <a:t>Nested Functions and Closures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ML Interpreter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980485"/>
            <a:ext cx="7924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/>
              </a:rPr>
              <a:t>$ </a:t>
            </a:r>
            <a:r>
              <a:rPr lang="en-US" sz="1600" b="1" dirty="0" err="1" smtClean="0">
                <a:latin typeface="Courier New"/>
              </a:rPr>
              <a:t>sml</a:t>
            </a:r>
            <a:endParaRPr lang="en-US" sz="1600" b="1" dirty="0" smtClean="0">
              <a:latin typeface="Courier New"/>
            </a:endParaRPr>
          </a:p>
          <a:p>
            <a:r>
              <a:rPr lang="en-US" sz="1600" b="1" dirty="0" smtClean="0">
                <a:latin typeface="Courier New"/>
              </a:rPr>
              <a:t>Standard ML of New Jersey v110.67 [built: Thu Nov 15 10:18:08 2007]</a:t>
            </a:r>
          </a:p>
          <a:p>
            <a:r>
              <a:rPr lang="en-US" sz="1600" b="1" dirty="0" smtClean="0">
                <a:latin typeface="Courier New"/>
              </a:rPr>
              <a:t>- 1 + 2;</a:t>
            </a:r>
          </a:p>
          <a:p>
            <a:r>
              <a:rPr lang="en-US" sz="1600" b="1" dirty="0" err="1" smtClean="0">
                <a:latin typeface="Courier New"/>
              </a:rPr>
              <a:t>val</a:t>
            </a:r>
            <a:r>
              <a:rPr lang="en-US" sz="1600" b="1" dirty="0" smtClean="0">
                <a:latin typeface="Courier New"/>
              </a:rPr>
              <a:t> it = 3 : </a:t>
            </a:r>
            <a:r>
              <a:rPr lang="en-US" sz="1600" b="1" dirty="0" err="1" smtClean="0">
                <a:latin typeface="Courier New"/>
              </a:rPr>
              <a:t>int</a:t>
            </a:r>
            <a:endParaRPr lang="en-US" sz="1600" b="1" dirty="0" smtClean="0">
              <a:latin typeface="Courier New"/>
            </a:endParaRPr>
          </a:p>
          <a:p>
            <a:r>
              <a:rPr lang="en-US" sz="1600" b="1" dirty="0" smtClean="0">
                <a:latin typeface="Courier New"/>
              </a:rPr>
              <a:t>- 1 - 2;</a:t>
            </a:r>
          </a:p>
          <a:p>
            <a:r>
              <a:rPr lang="en-US" sz="1600" b="1" dirty="0" err="1" smtClean="0">
                <a:latin typeface="Courier New"/>
              </a:rPr>
              <a:t>val</a:t>
            </a:r>
            <a:r>
              <a:rPr lang="en-US" sz="1600" b="1" dirty="0" smtClean="0">
                <a:latin typeface="Courier New"/>
              </a:rPr>
              <a:t> it = ~1 : </a:t>
            </a:r>
            <a:r>
              <a:rPr lang="en-US" sz="1600" b="1" dirty="0" err="1" smtClean="0">
                <a:latin typeface="Courier New"/>
              </a:rPr>
              <a:t>int</a:t>
            </a:r>
            <a:endParaRPr lang="en-US" sz="1600" b="1" dirty="0" smtClean="0">
              <a:latin typeface="Courier New"/>
            </a:endParaRPr>
          </a:p>
          <a:p>
            <a:r>
              <a:rPr lang="en-US" sz="1600" b="1" dirty="0" smtClean="0">
                <a:latin typeface="Courier New"/>
              </a:rPr>
              <a:t>- "the" ^ "end";</a:t>
            </a:r>
          </a:p>
          <a:p>
            <a:r>
              <a:rPr lang="en-US" sz="1600" b="1" dirty="0" err="1" smtClean="0">
                <a:latin typeface="Courier New"/>
              </a:rPr>
              <a:t>val</a:t>
            </a:r>
            <a:r>
              <a:rPr lang="en-US" sz="1600" b="1" dirty="0" smtClean="0">
                <a:latin typeface="Courier New"/>
              </a:rPr>
              <a:t> it = "</a:t>
            </a:r>
            <a:r>
              <a:rPr lang="en-US" sz="1600" b="1" dirty="0" err="1" smtClean="0">
                <a:latin typeface="Courier New"/>
              </a:rPr>
              <a:t>theend</a:t>
            </a:r>
            <a:r>
              <a:rPr lang="en-US" sz="1600" b="1" dirty="0" smtClean="0">
                <a:latin typeface="Courier New"/>
              </a:rPr>
              <a:t>" : string</a:t>
            </a:r>
          </a:p>
          <a:p>
            <a:r>
              <a:rPr lang="en-US" sz="1600" b="1" dirty="0" smtClean="0">
                <a:latin typeface="Courier New"/>
              </a:rPr>
              <a:t>- 2.0 + 3.0;</a:t>
            </a:r>
          </a:p>
          <a:p>
            <a:r>
              <a:rPr lang="en-US" sz="1600" b="1" dirty="0" err="1" smtClean="0">
                <a:latin typeface="Courier New"/>
              </a:rPr>
              <a:t>val</a:t>
            </a:r>
            <a:r>
              <a:rPr lang="en-US" sz="1600" b="1" dirty="0" smtClean="0">
                <a:latin typeface="Courier New"/>
              </a:rPr>
              <a:t> it = 5.0 : real</a:t>
            </a:r>
          </a:p>
          <a:p>
            <a:r>
              <a:rPr lang="en-US" sz="1600" b="1" dirty="0" smtClean="0">
                <a:latin typeface="Courier New"/>
              </a:rPr>
              <a:t>- 2.0 + 5;</a:t>
            </a:r>
          </a:p>
          <a:p>
            <a:r>
              <a:rPr lang="en-US" sz="1600" b="1" dirty="0" smtClean="0">
                <a:latin typeface="Courier New"/>
              </a:rPr>
              <a:t>stdIn:5.1-5.8 Error: operator and operand don't agree [literal]</a:t>
            </a:r>
          </a:p>
          <a:p>
            <a:r>
              <a:rPr lang="en-US" sz="1600" b="1" dirty="0" smtClean="0">
                <a:latin typeface="Courier New"/>
              </a:rPr>
              <a:t>  operator domain: real * real</a:t>
            </a:r>
          </a:p>
          <a:p>
            <a:r>
              <a:rPr lang="en-US" sz="1600" b="1" dirty="0" smtClean="0">
                <a:latin typeface="Courier New"/>
              </a:rPr>
              <a:t>  operand:         real * </a:t>
            </a:r>
            <a:r>
              <a:rPr lang="en-US" sz="1600" b="1" dirty="0" err="1" smtClean="0">
                <a:latin typeface="Courier New"/>
              </a:rPr>
              <a:t>int</a:t>
            </a:r>
            <a:endParaRPr lang="en-US" sz="1600" b="1" dirty="0" smtClean="0">
              <a:latin typeface="Courier New"/>
            </a:endParaRPr>
          </a:p>
          <a:p>
            <a:r>
              <a:rPr lang="en-US" sz="1600" b="1" dirty="0" smtClean="0">
                <a:latin typeface="Courier New"/>
              </a:rPr>
              <a:t>  in expression:</a:t>
            </a:r>
          </a:p>
          <a:p>
            <a:r>
              <a:rPr lang="en-US" sz="1600" b="1" dirty="0" smtClean="0">
                <a:latin typeface="Courier New"/>
              </a:rPr>
              <a:t>    2.0 + 5</a:t>
            </a:r>
          </a:p>
          <a:p>
            <a:endParaRPr lang="en-US" sz="1600" b="1" dirty="0">
              <a:latin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1315283"/>
            <a:ext cx="8001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/>
              </a:rPr>
              <a:t>- #"a";</a:t>
            </a:r>
          </a:p>
          <a:p>
            <a:r>
              <a:rPr lang="en-US" b="1" dirty="0" err="1" smtClean="0">
                <a:latin typeface="Courier New"/>
              </a:rPr>
              <a:t>val</a:t>
            </a:r>
            <a:r>
              <a:rPr lang="en-US" b="1" dirty="0" smtClean="0">
                <a:latin typeface="Courier New"/>
              </a:rPr>
              <a:t> it = #"a" : char</a:t>
            </a:r>
          </a:p>
          <a:p>
            <a:r>
              <a:rPr lang="en-US" b="1" dirty="0" smtClean="0">
                <a:latin typeface="Courier New"/>
              </a:rPr>
              <a:t>- 1 = 2;</a:t>
            </a:r>
          </a:p>
          <a:p>
            <a:r>
              <a:rPr lang="en-US" b="1" dirty="0" err="1" smtClean="0">
                <a:latin typeface="Courier New"/>
              </a:rPr>
              <a:t>val</a:t>
            </a:r>
            <a:r>
              <a:rPr lang="en-US" b="1" dirty="0" smtClean="0">
                <a:latin typeface="Courier New"/>
              </a:rPr>
              <a:t> it = false : </a:t>
            </a:r>
            <a:r>
              <a:rPr lang="en-US" b="1" dirty="0" err="1" smtClean="0">
                <a:latin typeface="Courier New"/>
              </a:rPr>
              <a:t>bool</a:t>
            </a:r>
            <a:endParaRPr lang="en-US" b="1" dirty="0" smtClean="0">
              <a:latin typeface="Courier New"/>
            </a:endParaRPr>
          </a:p>
          <a:p>
            <a:r>
              <a:rPr lang="en-US" b="1" dirty="0" smtClean="0">
                <a:latin typeface="Courier New"/>
              </a:rPr>
              <a:t>- 1 &gt; 2 </a:t>
            </a:r>
            <a:r>
              <a:rPr lang="en-US" b="1" dirty="0" err="1" smtClean="0">
                <a:latin typeface="Courier New"/>
              </a:rPr>
              <a:t>andalso</a:t>
            </a:r>
            <a:r>
              <a:rPr lang="en-US" b="1" dirty="0" smtClean="0">
                <a:latin typeface="Courier New"/>
              </a:rPr>
              <a:t> 3 &gt; 2;</a:t>
            </a:r>
          </a:p>
          <a:p>
            <a:r>
              <a:rPr lang="en-US" b="1" dirty="0" err="1" smtClean="0">
                <a:latin typeface="Courier New"/>
              </a:rPr>
              <a:t>val</a:t>
            </a:r>
            <a:r>
              <a:rPr lang="en-US" b="1" dirty="0" smtClean="0">
                <a:latin typeface="Courier New"/>
              </a:rPr>
              <a:t> it = false : </a:t>
            </a:r>
            <a:r>
              <a:rPr lang="en-US" b="1" dirty="0" err="1" smtClean="0">
                <a:latin typeface="Courier New"/>
              </a:rPr>
              <a:t>bool</a:t>
            </a:r>
            <a:endParaRPr lang="en-US" b="1" dirty="0" smtClean="0">
              <a:latin typeface="Courier New"/>
            </a:endParaRPr>
          </a:p>
          <a:p>
            <a:r>
              <a:rPr lang="en-US" b="1" dirty="0" smtClean="0">
                <a:latin typeface="Courier New"/>
              </a:rPr>
              <a:t>- 1 &lt; 2 </a:t>
            </a:r>
            <a:r>
              <a:rPr lang="en-US" b="1" dirty="0" err="1" smtClean="0">
                <a:latin typeface="Courier New"/>
              </a:rPr>
              <a:t>orelse</a:t>
            </a:r>
            <a:r>
              <a:rPr lang="en-US" b="1" dirty="0" smtClean="0">
                <a:latin typeface="Courier New"/>
              </a:rPr>
              <a:t> 3 &gt; 2;</a:t>
            </a:r>
          </a:p>
          <a:p>
            <a:r>
              <a:rPr lang="en-US" b="1" dirty="0" err="1" smtClean="0">
                <a:latin typeface="Courier New"/>
              </a:rPr>
              <a:t>val</a:t>
            </a:r>
            <a:r>
              <a:rPr lang="en-US" b="1" dirty="0" smtClean="0">
                <a:latin typeface="Courier New"/>
              </a:rPr>
              <a:t> it = true : </a:t>
            </a:r>
            <a:r>
              <a:rPr lang="en-US" b="1" dirty="0" err="1" smtClean="0">
                <a:latin typeface="Courier New"/>
              </a:rPr>
              <a:t>bool</a:t>
            </a:r>
            <a:endParaRPr lang="en-US" b="1" dirty="0" smtClean="0">
              <a:latin typeface="Courier New"/>
            </a:endParaRPr>
          </a:p>
          <a:p>
            <a:r>
              <a:rPr lang="en-US" b="1" dirty="0" smtClean="0">
                <a:latin typeface="Courier New"/>
              </a:rPr>
              <a:t>- 1.0 = 2.0;</a:t>
            </a:r>
          </a:p>
          <a:p>
            <a:r>
              <a:rPr lang="en-US" b="1" dirty="0" smtClean="0">
                <a:latin typeface="Courier New"/>
              </a:rPr>
              <a:t>stdIn:9.1-9.10 Error: operator and operand don't agree [equality type required]</a:t>
            </a:r>
          </a:p>
          <a:p>
            <a:r>
              <a:rPr lang="en-US" b="1" dirty="0" smtClean="0">
                <a:latin typeface="Courier New"/>
              </a:rPr>
              <a:t>  operator domain: ''Z * ''Z</a:t>
            </a:r>
          </a:p>
          <a:p>
            <a:r>
              <a:rPr lang="en-US" b="1" dirty="0" smtClean="0">
                <a:latin typeface="Courier New"/>
              </a:rPr>
              <a:t>  operand:         real * real</a:t>
            </a:r>
          </a:p>
          <a:p>
            <a:r>
              <a:rPr lang="en-US" b="1" dirty="0" smtClean="0">
                <a:latin typeface="Courier New"/>
              </a:rPr>
              <a:t>  in expression:</a:t>
            </a:r>
          </a:p>
          <a:p>
            <a:r>
              <a:rPr lang="en-US" b="1" dirty="0" smtClean="0">
                <a:latin typeface="Courier New"/>
              </a:rPr>
              <a:t>    1.0 = 2.0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543883"/>
            <a:ext cx="815340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/>
              </a:rPr>
              <a:t>- true </a:t>
            </a:r>
            <a:r>
              <a:rPr lang="en-US" b="1" dirty="0" err="1" smtClean="0">
                <a:latin typeface="Courier New"/>
              </a:rPr>
              <a:t>orelse</a:t>
            </a:r>
            <a:r>
              <a:rPr lang="en-US" b="1" dirty="0" smtClean="0">
                <a:latin typeface="Courier New"/>
              </a:rPr>
              <a:t> 1 div 0 = 0;</a:t>
            </a:r>
          </a:p>
          <a:p>
            <a:r>
              <a:rPr lang="en-US" b="1" dirty="0" err="1" smtClean="0">
                <a:latin typeface="Courier New"/>
              </a:rPr>
              <a:t>val</a:t>
            </a:r>
            <a:r>
              <a:rPr lang="en-US" b="1" dirty="0" smtClean="0">
                <a:latin typeface="Courier New"/>
              </a:rPr>
              <a:t> it = true : </a:t>
            </a:r>
            <a:r>
              <a:rPr lang="en-US" b="1" dirty="0" err="1" smtClean="0">
                <a:latin typeface="Courier New"/>
              </a:rPr>
              <a:t>bool</a:t>
            </a:r>
            <a:endParaRPr lang="en-US" b="1" dirty="0" smtClean="0">
              <a:latin typeface="Courier New"/>
            </a:endParaRPr>
          </a:p>
          <a:p>
            <a:r>
              <a:rPr lang="en-US" b="1" dirty="0" smtClean="0">
                <a:latin typeface="Courier New"/>
              </a:rPr>
              <a:t>- if 1 &gt; 0 then "greater" else "not"; </a:t>
            </a:r>
            <a:r>
              <a:rPr lang="en-US" b="1" i="1" dirty="0" smtClean="0">
                <a:latin typeface="Courier New"/>
              </a:rPr>
              <a:t>(* an </a:t>
            </a:r>
            <a:r>
              <a:rPr lang="en-US" b="1" i="1" u="sng" dirty="0" smtClean="0">
                <a:latin typeface="Courier New"/>
              </a:rPr>
              <a:t>expression </a:t>
            </a:r>
            <a:r>
              <a:rPr lang="en-US" b="1" i="1" dirty="0" smtClean="0">
                <a:latin typeface="Courier New"/>
              </a:rPr>
              <a:t>*)</a:t>
            </a:r>
          </a:p>
          <a:p>
            <a:r>
              <a:rPr lang="en-US" b="1" dirty="0" err="1" smtClean="0">
                <a:latin typeface="Courier New"/>
              </a:rPr>
              <a:t>val</a:t>
            </a:r>
            <a:r>
              <a:rPr lang="en-US" b="1" dirty="0" smtClean="0">
                <a:latin typeface="Courier New"/>
              </a:rPr>
              <a:t> it = "greater" : string</a:t>
            </a:r>
          </a:p>
          <a:p>
            <a:r>
              <a:rPr lang="en-US" b="1" dirty="0" smtClean="0">
                <a:latin typeface="Courier New"/>
              </a:rPr>
              <a:t>- 2 / 5;</a:t>
            </a:r>
          </a:p>
          <a:p>
            <a:r>
              <a:rPr lang="en-US" b="1" dirty="0" smtClean="0">
                <a:latin typeface="Courier New"/>
              </a:rPr>
              <a:t>stdIn:11.1-11.6 Error: operator and operand don't agree [literal]</a:t>
            </a:r>
          </a:p>
          <a:p>
            <a:r>
              <a:rPr lang="en-US" b="1" dirty="0" smtClean="0">
                <a:latin typeface="Courier New"/>
              </a:rPr>
              <a:t>  operator domain: real * real</a:t>
            </a:r>
          </a:p>
          <a:p>
            <a:r>
              <a:rPr lang="en-US" b="1" dirty="0" smtClean="0">
                <a:latin typeface="Courier New"/>
              </a:rPr>
              <a:t>  operand:         </a:t>
            </a:r>
            <a:r>
              <a:rPr lang="en-US" b="1" dirty="0" err="1" smtClean="0">
                <a:latin typeface="Courier New"/>
              </a:rPr>
              <a:t>int</a:t>
            </a:r>
            <a:r>
              <a:rPr lang="en-US" b="1" dirty="0" smtClean="0">
                <a:latin typeface="Courier New"/>
              </a:rPr>
              <a:t> * </a:t>
            </a:r>
            <a:r>
              <a:rPr lang="en-US" b="1" dirty="0" err="1" smtClean="0">
                <a:latin typeface="Courier New"/>
              </a:rPr>
              <a:t>int</a:t>
            </a:r>
            <a:endParaRPr lang="en-US" b="1" dirty="0" smtClean="0">
              <a:latin typeface="Courier New"/>
            </a:endParaRPr>
          </a:p>
          <a:p>
            <a:r>
              <a:rPr lang="en-US" b="1" dirty="0" smtClean="0">
                <a:latin typeface="Courier New"/>
              </a:rPr>
              <a:t>  in expression:</a:t>
            </a:r>
          </a:p>
          <a:p>
            <a:r>
              <a:rPr lang="en-US" b="1" dirty="0" smtClean="0">
                <a:latin typeface="Courier New"/>
              </a:rPr>
              <a:t>    2 / 5</a:t>
            </a:r>
          </a:p>
          <a:p>
            <a:r>
              <a:rPr lang="en-US" b="1" dirty="0" smtClean="0">
                <a:latin typeface="Courier New"/>
              </a:rPr>
              <a:t>- 2.0 / 5.0;</a:t>
            </a:r>
          </a:p>
          <a:p>
            <a:r>
              <a:rPr lang="en-US" b="1" dirty="0" err="1" smtClean="0">
                <a:latin typeface="Courier New"/>
              </a:rPr>
              <a:t>val</a:t>
            </a:r>
            <a:r>
              <a:rPr lang="en-US" b="1" dirty="0" smtClean="0">
                <a:latin typeface="Courier New"/>
              </a:rPr>
              <a:t> it = 0.4 : real</a:t>
            </a:r>
          </a:p>
          <a:p>
            <a:r>
              <a:rPr lang="en-US" b="1" dirty="0" smtClean="0">
                <a:latin typeface="Courier New"/>
              </a:rPr>
              <a:t>- 2 div 5;</a:t>
            </a:r>
          </a:p>
          <a:p>
            <a:r>
              <a:rPr lang="en-US" b="1" dirty="0" err="1" smtClean="0">
                <a:latin typeface="Courier New"/>
              </a:rPr>
              <a:t>val</a:t>
            </a:r>
            <a:r>
              <a:rPr lang="en-US" b="1" dirty="0" smtClean="0">
                <a:latin typeface="Courier New"/>
              </a:rPr>
              <a:t> it = 0 : </a:t>
            </a:r>
            <a:r>
              <a:rPr lang="en-US" b="1" dirty="0" err="1" smtClean="0">
                <a:latin typeface="Courier New"/>
              </a:rPr>
              <a:t>int</a:t>
            </a:r>
            <a:endParaRPr lang="en-US" b="1" dirty="0" smtClean="0">
              <a:latin typeface="Courier New"/>
            </a:endParaRPr>
          </a:p>
          <a:p>
            <a:r>
              <a:rPr lang="en-US" b="1" dirty="0" smtClean="0">
                <a:latin typeface="Courier New"/>
              </a:rPr>
              <a:t> </a:t>
            </a:r>
            <a:endParaRPr lang="en-US" b="1" dirty="0">
              <a:latin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ML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real</a:t>
            </a:r>
          </a:p>
          <a:p>
            <a:pPr lvl="1"/>
            <a:r>
              <a:rPr lang="en-US" dirty="0" smtClean="0"/>
              <a:t>Not an “equality type”</a:t>
            </a:r>
          </a:p>
          <a:p>
            <a:pPr lvl="1"/>
            <a:r>
              <a:rPr lang="en-US" dirty="0" smtClean="0"/>
              <a:t>Can’t mix with </a:t>
            </a:r>
            <a:r>
              <a:rPr lang="en-US" b="1" dirty="0" err="1" smtClean="0"/>
              <a:t>int</a:t>
            </a:r>
            <a:endParaRPr lang="en-US" b="1" dirty="0" smtClean="0"/>
          </a:p>
          <a:p>
            <a:r>
              <a:rPr lang="en-US" dirty="0" smtClean="0"/>
              <a:t>string</a:t>
            </a:r>
          </a:p>
          <a:p>
            <a:r>
              <a:rPr lang="en-US" dirty="0" smtClean="0"/>
              <a:t>char</a:t>
            </a:r>
          </a:p>
          <a:p>
            <a:r>
              <a:rPr lang="en-US" dirty="0" err="1" smtClean="0"/>
              <a:t>bool</a:t>
            </a:r>
            <a:endParaRPr lang="en-US" dirty="0" smtClean="0"/>
          </a:p>
          <a:p>
            <a:pPr lvl="1"/>
            <a:r>
              <a:rPr lang="en-US" b="1" dirty="0" err="1" smtClean="0"/>
              <a:t>andalso</a:t>
            </a:r>
            <a:r>
              <a:rPr lang="en-US" dirty="0" smtClean="0"/>
              <a:t> and </a:t>
            </a:r>
            <a:r>
              <a:rPr lang="en-US" b="1" dirty="0" err="1" smtClean="0"/>
              <a:t>orelse</a:t>
            </a:r>
            <a:r>
              <a:rPr lang="en-US" dirty="0" smtClean="0"/>
              <a:t> are </a:t>
            </a:r>
            <a:r>
              <a:rPr lang="en-US" i="1" dirty="0" smtClean="0"/>
              <a:t>short-circuiting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val</a:t>
            </a:r>
            <a:r>
              <a:rPr lang="en-US" dirty="0" smtClean="0"/>
              <a:t> keyword</a:t>
            </a:r>
          </a:p>
          <a:p>
            <a:r>
              <a:rPr lang="en-US" dirty="0" smtClean="0"/>
              <a:t>The type of the</a:t>
            </a:r>
            <a:r>
              <a:rPr lang="en-US" dirty="0" smtClean="0"/>
              <a:t> </a:t>
            </a:r>
            <a:r>
              <a:rPr lang="en-US" dirty="0" err="1" smtClean="0"/>
              <a:t>initializer</a:t>
            </a:r>
            <a:r>
              <a:rPr lang="en-US" dirty="0" smtClean="0"/>
              <a:t> expression </a:t>
            </a:r>
            <a:r>
              <a:rPr lang="en-US" dirty="0" smtClean="0"/>
              <a:t>becomes the type of the</a:t>
            </a:r>
            <a:r>
              <a:rPr lang="en-US" dirty="0" smtClean="0"/>
              <a:t> initialized variable</a:t>
            </a:r>
            <a:endParaRPr lang="en-US" dirty="0" smtClean="0"/>
          </a:p>
          <a:p>
            <a:pPr lvl="1"/>
            <a:r>
              <a:rPr lang="en-US" dirty="0" smtClean="0"/>
              <a:t>“type inference”</a:t>
            </a:r>
          </a:p>
          <a:p>
            <a:r>
              <a:rPr lang="en-US" dirty="0" smtClean="0"/>
              <a:t>It’s not really “variable”</a:t>
            </a:r>
          </a:p>
          <a:p>
            <a:pPr lvl="1"/>
            <a:r>
              <a:rPr lang="en-US" dirty="0" smtClean="0"/>
              <a:t>i.e., it’s not mutable</a:t>
            </a:r>
          </a:p>
          <a:p>
            <a:pPr lvl="1"/>
            <a:r>
              <a:rPr lang="en-US" dirty="0" smtClean="0"/>
              <a:t>can only be </a:t>
            </a:r>
            <a:r>
              <a:rPr lang="en-US" b="1" dirty="0" smtClean="0"/>
              <a:t>initialized</a:t>
            </a:r>
          </a:p>
          <a:p>
            <a:r>
              <a:rPr lang="en-US" dirty="0" smtClean="0"/>
              <a:t>But variables can be “rebound”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Bindings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2520077"/>
            <a:ext cx="304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/>
              </a:rPr>
              <a:t>- </a:t>
            </a:r>
            <a:r>
              <a:rPr lang="en-US" b="1" dirty="0" err="1" smtClean="0">
                <a:latin typeface="Courier New"/>
              </a:rPr>
              <a:t>val</a:t>
            </a:r>
            <a:r>
              <a:rPr lang="en-US" b="1" dirty="0" smtClean="0">
                <a:latin typeface="Courier New"/>
              </a:rPr>
              <a:t> </a:t>
            </a:r>
            <a:r>
              <a:rPr lang="en-US" b="1" dirty="0" err="1" smtClean="0">
                <a:latin typeface="Courier New"/>
              </a:rPr>
              <a:t>n</a:t>
            </a:r>
            <a:r>
              <a:rPr lang="en-US" b="1" dirty="0" smtClean="0">
                <a:latin typeface="Courier New"/>
              </a:rPr>
              <a:t> = 2;</a:t>
            </a:r>
          </a:p>
          <a:p>
            <a:r>
              <a:rPr lang="en-US" b="1" dirty="0" err="1" smtClean="0">
                <a:latin typeface="Courier New"/>
              </a:rPr>
              <a:t>val</a:t>
            </a:r>
            <a:r>
              <a:rPr lang="en-US" b="1" dirty="0" smtClean="0">
                <a:latin typeface="Courier New"/>
              </a:rPr>
              <a:t> </a:t>
            </a:r>
            <a:r>
              <a:rPr lang="en-US" b="1" dirty="0" err="1" smtClean="0">
                <a:latin typeface="Courier New"/>
              </a:rPr>
              <a:t>n</a:t>
            </a:r>
            <a:r>
              <a:rPr lang="en-US" b="1" dirty="0" smtClean="0">
                <a:latin typeface="Courier New"/>
              </a:rPr>
              <a:t> = 2 : </a:t>
            </a:r>
            <a:r>
              <a:rPr lang="en-US" b="1" dirty="0" err="1" smtClean="0">
                <a:latin typeface="Courier New"/>
              </a:rPr>
              <a:t>int</a:t>
            </a:r>
            <a:endParaRPr lang="en-US" b="1" dirty="0" smtClean="0">
              <a:latin typeface="Courier New"/>
            </a:endParaRPr>
          </a:p>
          <a:p>
            <a:r>
              <a:rPr lang="en-US" b="1" dirty="0" smtClean="0">
                <a:latin typeface="Courier New"/>
              </a:rPr>
              <a:t>- </a:t>
            </a:r>
            <a:r>
              <a:rPr lang="en-US" b="1" dirty="0" err="1" smtClean="0">
                <a:latin typeface="Courier New"/>
              </a:rPr>
              <a:t>val</a:t>
            </a:r>
            <a:r>
              <a:rPr lang="en-US" b="1" dirty="0" smtClean="0">
                <a:latin typeface="Courier New"/>
              </a:rPr>
              <a:t> </a:t>
            </a:r>
            <a:r>
              <a:rPr lang="en-US" b="1" dirty="0" err="1" smtClean="0">
                <a:latin typeface="Courier New"/>
              </a:rPr>
              <a:t>m</a:t>
            </a:r>
            <a:r>
              <a:rPr lang="en-US" b="1" dirty="0" smtClean="0">
                <a:latin typeface="Courier New"/>
              </a:rPr>
              <a:t> = </a:t>
            </a:r>
            <a:r>
              <a:rPr lang="en-US" b="1" dirty="0" err="1" smtClean="0">
                <a:latin typeface="Courier New"/>
              </a:rPr>
              <a:t>n</a:t>
            </a:r>
            <a:r>
              <a:rPr lang="en-US" b="1" dirty="0" smtClean="0">
                <a:latin typeface="Courier New"/>
              </a:rPr>
              <a:t> + 1;</a:t>
            </a:r>
          </a:p>
          <a:p>
            <a:r>
              <a:rPr lang="en-US" b="1" dirty="0" err="1" smtClean="0">
                <a:latin typeface="Courier New"/>
              </a:rPr>
              <a:t>val</a:t>
            </a:r>
            <a:r>
              <a:rPr lang="en-US" b="1" dirty="0" smtClean="0">
                <a:latin typeface="Courier New"/>
              </a:rPr>
              <a:t> </a:t>
            </a:r>
            <a:r>
              <a:rPr lang="en-US" b="1" dirty="0" err="1" smtClean="0">
                <a:latin typeface="Courier New"/>
              </a:rPr>
              <a:t>m</a:t>
            </a:r>
            <a:r>
              <a:rPr lang="en-US" b="1" dirty="0" smtClean="0">
                <a:latin typeface="Courier New"/>
              </a:rPr>
              <a:t> = 3 : </a:t>
            </a:r>
            <a:r>
              <a:rPr lang="en-US" b="1" dirty="0" err="1" smtClean="0">
                <a:latin typeface="Courier New"/>
              </a:rPr>
              <a:t>int</a:t>
            </a:r>
            <a:endParaRPr lang="en-US" b="1" dirty="0" smtClean="0">
              <a:latin typeface="Courier New"/>
            </a:endParaRPr>
          </a:p>
          <a:p>
            <a:r>
              <a:rPr lang="en-US" b="1" dirty="0" smtClean="0">
                <a:latin typeface="Courier New"/>
              </a:rPr>
              <a:t>- </a:t>
            </a:r>
            <a:r>
              <a:rPr lang="en-US" b="1" dirty="0" err="1" smtClean="0">
                <a:latin typeface="Courier New"/>
              </a:rPr>
              <a:t>val</a:t>
            </a:r>
            <a:r>
              <a:rPr lang="en-US" b="1" dirty="0" smtClean="0">
                <a:latin typeface="Courier New"/>
              </a:rPr>
              <a:t> </a:t>
            </a:r>
            <a:r>
              <a:rPr lang="en-US" b="1" dirty="0" err="1" smtClean="0">
                <a:latin typeface="Courier New"/>
              </a:rPr>
              <a:t>n</a:t>
            </a:r>
            <a:r>
              <a:rPr lang="en-US" b="1" dirty="0" smtClean="0">
                <a:latin typeface="Courier New"/>
              </a:rPr>
              <a:t> = 10;</a:t>
            </a:r>
          </a:p>
          <a:p>
            <a:r>
              <a:rPr lang="en-US" b="1" dirty="0" err="1" smtClean="0">
                <a:latin typeface="Courier New"/>
              </a:rPr>
              <a:t>val</a:t>
            </a:r>
            <a:r>
              <a:rPr lang="en-US" b="1" dirty="0" smtClean="0">
                <a:latin typeface="Courier New"/>
              </a:rPr>
              <a:t> </a:t>
            </a:r>
            <a:r>
              <a:rPr lang="en-US" b="1" dirty="0" err="1" smtClean="0">
                <a:latin typeface="Courier New"/>
              </a:rPr>
              <a:t>n</a:t>
            </a:r>
            <a:r>
              <a:rPr lang="en-US" b="1" dirty="0" smtClean="0">
                <a:latin typeface="Courier New"/>
              </a:rPr>
              <a:t> = 10 : </a:t>
            </a:r>
            <a:r>
              <a:rPr lang="en-US" b="1" dirty="0" err="1" smtClean="0">
                <a:latin typeface="Courier New"/>
              </a:rPr>
              <a:t>int</a:t>
            </a:r>
            <a:endParaRPr lang="en-US" b="1" dirty="0" smtClean="0">
              <a:latin typeface="Courier New"/>
            </a:endParaRPr>
          </a:p>
          <a:p>
            <a:r>
              <a:rPr lang="en-US" b="1" dirty="0" smtClean="0">
                <a:latin typeface="Courier New"/>
              </a:rPr>
              <a:t>- </a:t>
            </a:r>
            <a:r>
              <a:rPr lang="en-US" b="1" dirty="0" err="1" smtClean="0">
                <a:latin typeface="Courier New"/>
              </a:rPr>
              <a:t>m</a:t>
            </a:r>
            <a:r>
              <a:rPr lang="en-US" b="1" dirty="0" smtClean="0">
                <a:latin typeface="Courier New"/>
              </a:rPr>
              <a:t>;</a:t>
            </a:r>
          </a:p>
          <a:p>
            <a:r>
              <a:rPr lang="en-US" b="1" dirty="0" err="1" smtClean="0">
                <a:latin typeface="Courier New"/>
              </a:rPr>
              <a:t>val</a:t>
            </a:r>
            <a:r>
              <a:rPr lang="en-US" b="1" dirty="0" smtClean="0">
                <a:latin typeface="Courier New"/>
              </a:rPr>
              <a:t> it = 3 : </a:t>
            </a:r>
            <a:r>
              <a:rPr lang="en-US" b="1" dirty="0" err="1" smtClean="0">
                <a:latin typeface="Courier New"/>
              </a:rPr>
              <a:t>int</a:t>
            </a:r>
            <a:endParaRPr lang="en-US" b="1" dirty="0">
              <a:latin typeface="Courier New"/>
            </a:endParaRPr>
          </a:p>
        </p:txBody>
      </p:sp>
      <p:pic>
        <p:nvPicPr>
          <p:cNvPr id="7" name="Picture 6" descr="BS-BindM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415" y="2133600"/>
            <a:ext cx="2805385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 object-oriented languages have some degree of support for functional programming</a:t>
            </a:r>
          </a:p>
          <a:p>
            <a:pPr lvl="1"/>
            <a:r>
              <a:rPr lang="en-US" dirty="0" smtClean="0"/>
              <a:t>Python, Ruby, C++, Java, C#, D, F#, </a:t>
            </a:r>
            <a:r>
              <a:rPr lang="en-US" dirty="0" err="1" smtClean="0"/>
              <a:t>Scala</a:t>
            </a:r>
            <a:r>
              <a:rPr lang="en-US" dirty="0" smtClean="0"/>
              <a:t>, Groovy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C++, Java, and C# are adding even more support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What’s so cool about FP?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Operators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Integers:</a:t>
            </a:r>
          </a:p>
          <a:p>
            <a:pPr lvl="1"/>
            <a:r>
              <a:rPr lang="en-US" dirty="0" smtClean="0"/>
              <a:t>+, -, *, div, mod, ~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Reals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+, -, *, /, ~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For Strings:</a:t>
            </a:r>
          </a:p>
          <a:p>
            <a:pPr lvl="1"/>
            <a:r>
              <a:rPr lang="en-US" dirty="0" smtClean="0"/>
              <a:t>^ (concatenation)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ML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ML functions take exactly 1 argument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That argument can be an aggregate</a:t>
            </a:r>
          </a:p>
          <a:p>
            <a:pPr lvl="1"/>
            <a:r>
              <a:rPr lang="en-US" dirty="0" err="1" smtClean="0"/>
              <a:t>tuple</a:t>
            </a:r>
            <a:r>
              <a:rPr lang="en-US" dirty="0" smtClean="0"/>
              <a:t>, list, etc.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Parentheses not needed:</a:t>
            </a:r>
          </a:p>
          <a:p>
            <a:pPr lvl="1"/>
            <a:r>
              <a:rPr lang="en-US" dirty="0" err="1" smtClean="0"/>
              <a:t>f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Functions in 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492276"/>
            <a:ext cx="7696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/>
              </a:rPr>
              <a:t>- floor 2.5;</a:t>
            </a:r>
          </a:p>
          <a:p>
            <a:r>
              <a:rPr lang="en-US" b="1" dirty="0" err="1" smtClean="0">
                <a:latin typeface="Courier New"/>
              </a:rPr>
              <a:t>val</a:t>
            </a:r>
            <a:r>
              <a:rPr lang="en-US" b="1" dirty="0" smtClean="0">
                <a:latin typeface="Courier New"/>
              </a:rPr>
              <a:t> it = 2 : </a:t>
            </a:r>
            <a:r>
              <a:rPr lang="en-US" b="1" dirty="0" err="1" smtClean="0">
                <a:latin typeface="Courier New"/>
              </a:rPr>
              <a:t>int</a:t>
            </a:r>
            <a:endParaRPr lang="en-US" b="1" dirty="0" smtClean="0">
              <a:latin typeface="Courier New"/>
            </a:endParaRPr>
          </a:p>
          <a:p>
            <a:r>
              <a:rPr lang="en-US" b="1" dirty="0" smtClean="0">
                <a:latin typeface="Courier New"/>
              </a:rPr>
              <a:t>- real 2;</a:t>
            </a:r>
          </a:p>
          <a:p>
            <a:r>
              <a:rPr lang="en-US" b="1" dirty="0" err="1" smtClean="0">
                <a:latin typeface="Courier New"/>
              </a:rPr>
              <a:t>val</a:t>
            </a:r>
            <a:r>
              <a:rPr lang="en-US" b="1" dirty="0" smtClean="0">
                <a:latin typeface="Courier New"/>
              </a:rPr>
              <a:t> it = 2.0 : real</a:t>
            </a:r>
          </a:p>
          <a:p>
            <a:r>
              <a:rPr lang="en-US" b="1" dirty="0" smtClean="0">
                <a:latin typeface="Courier New"/>
              </a:rPr>
              <a:t>- explode "hello";</a:t>
            </a:r>
          </a:p>
          <a:p>
            <a:r>
              <a:rPr lang="en-US" b="1" dirty="0" err="1" smtClean="0">
                <a:latin typeface="Courier New"/>
              </a:rPr>
              <a:t>val</a:t>
            </a:r>
            <a:r>
              <a:rPr lang="en-US" b="1" dirty="0" smtClean="0">
                <a:latin typeface="Courier New"/>
              </a:rPr>
              <a:t> it = [#"</a:t>
            </a:r>
            <a:r>
              <a:rPr lang="en-US" b="1" dirty="0" err="1" smtClean="0">
                <a:latin typeface="Courier New"/>
              </a:rPr>
              <a:t>h",#"e",#"l",#"l",#"o</a:t>
            </a:r>
            <a:r>
              <a:rPr lang="en-US" b="1" dirty="0" smtClean="0">
                <a:latin typeface="Courier New"/>
              </a:rPr>
              <a:t>"] : char list</a:t>
            </a:r>
          </a:p>
          <a:p>
            <a:r>
              <a:rPr lang="en-US" b="1" dirty="0" smtClean="0">
                <a:latin typeface="Courier New"/>
              </a:rPr>
              <a:t>- implode [#"</a:t>
            </a:r>
            <a:r>
              <a:rPr lang="en-US" b="1" dirty="0" err="1" smtClean="0">
                <a:latin typeface="Courier New"/>
              </a:rPr>
              <a:t>h",#"e",#"l",#"l",#"o</a:t>
            </a:r>
            <a:r>
              <a:rPr lang="en-US" b="1" dirty="0" smtClean="0">
                <a:latin typeface="Courier New"/>
              </a:rPr>
              <a:t>”];</a:t>
            </a:r>
          </a:p>
          <a:p>
            <a:r>
              <a:rPr lang="en-US" b="1" dirty="0" err="1" smtClean="0">
                <a:latin typeface="Courier New"/>
              </a:rPr>
              <a:t>val</a:t>
            </a:r>
            <a:r>
              <a:rPr lang="en-US" b="1" dirty="0" smtClean="0">
                <a:latin typeface="Courier New"/>
              </a:rPr>
              <a:t> it = "hello" : string</a:t>
            </a:r>
          </a:p>
          <a:p>
            <a:r>
              <a:rPr lang="en-US" b="1" dirty="0" smtClean="0">
                <a:latin typeface="Courier New"/>
              </a:rPr>
              <a:t>- floor 2.6 + 1;</a:t>
            </a:r>
          </a:p>
          <a:p>
            <a:r>
              <a:rPr lang="en-US" b="1" dirty="0" err="1" smtClean="0">
                <a:latin typeface="Courier New"/>
              </a:rPr>
              <a:t>val</a:t>
            </a:r>
            <a:r>
              <a:rPr lang="en-US" b="1" dirty="0" smtClean="0">
                <a:latin typeface="Courier New"/>
              </a:rPr>
              <a:t> it = 3 : </a:t>
            </a:r>
            <a:r>
              <a:rPr lang="en-US" b="1" dirty="0" err="1" smtClean="0">
                <a:latin typeface="Courier New"/>
              </a:rPr>
              <a:t>int</a:t>
            </a:r>
            <a:endParaRPr lang="en-US" b="1" dirty="0" smtClean="0">
              <a:latin typeface="Courier New"/>
            </a:endParaRPr>
          </a:p>
          <a:p>
            <a:r>
              <a:rPr lang="en-US" b="1" dirty="0" smtClean="0">
                <a:latin typeface="Courier New"/>
              </a:rPr>
              <a:t>- floor (2.6 + 2.0);</a:t>
            </a:r>
          </a:p>
          <a:p>
            <a:r>
              <a:rPr lang="en-US" b="1" dirty="0" err="1" smtClean="0">
                <a:latin typeface="Courier New"/>
              </a:rPr>
              <a:t>val</a:t>
            </a:r>
            <a:r>
              <a:rPr lang="en-US" b="1" dirty="0" smtClean="0">
                <a:latin typeface="Courier New"/>
              </a:rPr>
              <a:t> it = 4 : </a:t>
            </a:r>
            <a:r>
              <a:rPr lang="en-US" b="1" dirty="0" err="1" smtClean="0">
                <a:latin typeface="Courier New"/>
              </a:rPr>
              <a:t>int</a:t>
            </a:r>
            <a:endParaRPr lang="en-US" b="1" dirty="0" smtClean="0">
              <a:latin typeface="Courier New"/>
            </a:endParaRPr>
          </a:p>
          <a:p>
            <a:endParaRPr lang="en-US" b="1" dirty="0"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 conversions:</a:t>
            </a:r>
          </a:p>
          <a:p>
            <a:pPr lvl="1"/>
            <a:r>
              <a:rPr lang="en-US" dirty="0" smtClean="0"/>
              <a:t>real, floor, ceil, round, </a:t>
            </a:r>
            <a:r>
              <a:rPr lang="en-US" dirty="0" err="1" smtClean="0"/>
              <a:t>trunc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Character-to-integer conversion:</a:t>
            </a:r>
          </a:p>
          <a:p>
            <a:pPr lvl="1"/>
            <a:r>
              <a:rPr lang="en-US" dirty="0" err="1" smtClean="0"/>
              <a:t>chr</a:t>
            </a:r>
            <a:r>
              <a:rPr lang="en-US" dirty="0" smtClean="0"/>
              <a:t>, </a:t>
            </a:r>
            <a:r>
              <a:rPr lang="en-US" dirty="0" err="1" smtClean="0"/>
              <a:t>ord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Character-to-string conversion:</a:t>
            </a:r>
          </a:p>
          <a:p>
            <a:pPr lvl="1"/>
            <a:r>
              <a:rPr lang="en-US" dirty="0" err="1" smtClean="0"/>
              <a:t>str</a:t>
            </a:r>
            <a:r>
              <a:rPr lang="en-US" dirty="0" smtClean="0"/>
              <a:t>, explode, implode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Functions in 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568476"/>
            <a:ext cx="5791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/>
              </a:rPr>
              <a:t>- fun square </a:t>
            </a:r>
            <a:r>
              <a:rPr lang="en-US" b="1" dirty="0" err="1" smtClean="0">
                <a:latin typeface="Courier New"/>
              </a:rPr>
              <a:t>x</a:t>
            </a:r>
            <a:r>
              <a:rPr lang="en-US" b="1" dirty="0" smtClean="0">
                <a:latin typeface="Courier New"/>
              </a:rPr>
              <a:t> = </a:t>
            </a:r>
            <a:r>
              <a:rPr lang="en-US" b="1" dirty="0" err="1" smtClean="0">
                <a:latin typeface="Courier New"/>
              </a:rPr>
              <a:t>x</a:t>
            </a:r>
            <a:r>
              <a:rPr lang="en-US" b="1" dirty="0" smtClean="0">
                <a:latin typeface="Courier New"/>
              </a:rPr>
              <a:t> * </a:t>
            </a:r>
            <a:r>
              <a:rPr lang="en-US" b="1" dirty="0" err="1" smtClean="0">
                <a:latin typeface="Courier New"/>
              </a:rPr>
              <a:t>x</a:t>
            </a:r>
            <a:r>
              <a:rPr lang="en-US" b="1" dirty="0" smtClean="0">
                <a:latin typeface="Courier New"/>
              </a:rPr>
              <a:t>;</a:t>
            </a:r>
          </a:p>
          <a:p>
            <a:r>
              <a:rPr lang="en-US" b="1" dirty="0" err="1" smtClean="0">
                <a:latin typeface="Courier New"/>
              </a:rPr>
              <a:t>val</a:t>
            </a:r>
            <a:r>
              <a:rPr lang="en-US" b="1" dirty="0" smtClean="0">
                <a:latin typeface="Courier New"/>
              </a:rPr>
              <a:t> square = fn : </a:t>
            </a:r>
            <a:r>
              <a:rPr lang="en-US" b="1" dirty="0" err="1" smtClean="0">
                <a:latin typeface="Courier New"/>
              </a:rPr>
              <a:t>int</a:t>
            </a:r>
            <a:r>
              <a:rPr lang="en-US" b="1" dirty="0" smtClean="0">
                <a:latin typeface="Courier New"/>
              </a:rPr>
              <a:t> -&gt; </a:t>
            </a:r>
            <a:r>
              <a:rPr lang="en-US" b="1" dirty="0" err="1" smtClean="0">
                <a:latin typeface="Courier New"/>
              </a:rPr>
              <a:t>int</a:t>
            </a:r>
            <a:endParaRPr lang="en-US" b="1" dirty="0" smtClean="0">
              <a:latin typeface="Courier New"/>
            </a:endParaRPr>
          </a:p>
          <a:p>
            <a:r>
              <a:rPr lang="en-US" b="1" dirty="0" smtClean="0">
                <a:latin typeface="Courier New"/>
              </a:rPr>
              <a:t>- square 2;</a:t>
            </a:r>
          </a:p>
          <a:p>
            <a:r>
              <a:rPr lang="en-US" b="1" dirty="0" err="1" smtClean="0">
                <a:latin typeface="Courier New"/>
              </a:rPr>
              <a:t>val</a:t>
            </a:r>
            <a:r>
              <a:rPr lang="en-US" b="1" dirty="0" smtClean="0">
                <a:latin typeface="Courier New"/>
              </a:rPr>
              <a:t> it = 4 : </a:t>
            </a:r>
            <a:r>
              <a:rPr lang="en-US" b="1" dirty="0" err="1" smtClean="0">
                <a:latin typeface="Courier New"/>
              </a:rPr>
              <a:t>int</a:t>
            </a:r>
            <a:endParaRPr lang="en-US" b="1" dirty="0" smtClean="0">
              <a:latin typeface="Courier New"/>
            </a:endParaRPr>
          </a:p>
          <a:p>
            <a:r>
              <a:rPr lang="en-US" b="1" dirty="0" smtClean="0">
                <a:latin typeface="Courier New"/>
              </a:rPr>
              <a:t>- square 2 + 2;</a:t>
            </a:r>
          </a:p>
          <a:p>
            <a:r>
              <a:rPr lang="en-US" b="1" dirty="0" err="1" smtClean="0">
                <a:latin typeface="Courier New"/>
              </a:rPr>
              <a:t>val</a:t>
            </a:r>
            <a:r>
              <a:rPr lang="en-US" b="1" dirty="0" smtClean="0">
                <a:latin typeface="Courier New"/>
              </a:rPr>
              <a:t> it = 6 : </a:t>
            </a:r>
            <a:r>
              <a:rPr lang="en-US" b="1" dirty="0" err="1" smtClean="0">
                <a:latin typeface="Courier New"/>
              </a:rPr>
              <a:t>int</a:t>
            </a:r>
            <a:endParaRPr lang="en-US" b="1" dirty="0" smtClean="0">
              <a:latin typeface="Courier New"/>
            </a:endParaRPr>
          </a:p>
          <a:p>
            <a:r>
              <a:rPr lang="en-US" b="1" dirty="0" smtClean="0">
                <a:latin typeface="Courier New"/>
              </a:rPr>
              <a:t>- square (2 + 2);</a:t>
            </a:r>
          </a:p>
          <a:p>
            <a:r>
              <a:rPr lang="en-US" b="1" dirty="0" err="1" smtClean="0">
                <a:latin typeface="Courier New"/>
              </a:rPr>
              <a:t>val</a:t>
            </a:r>
            <a:r>
              <a:rPr lang="en-US" b="1" dirty="0" smtClean="0">
                <a:latin typeface="Courier New"/>
              </a:rPr>
              <a:t> it = 16 : </a:t>
            </a:r>
            <a:r>
              <a:rPr lang="en-US" b="1" dirty="0" err="1" smtClean="0">
                <a:latin typeface="Courier New"/>
              </a:rPr>
              <a:t>int</a:t>
            </a:r>
            <a:endParaRPr lang="en-US" b="1" dirty="0">
              <a:latin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Annotating Functions with Types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2374880"/>
            <a:ext cx="8077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/>
              </a:rPr>
              <a:t>- fun square </a:t>
            </a:r>
            <a:r>
              <a:rPr lang="en-US" sz="1600" b="1" dirty="0" err="1" smtClean="0">
                <a:latin typeface="Courier New"/>
              </a:rPr>
              <a:t>x:real</a:t>
            </a:r>
            <a:r>
              <a:rPr lang="en-US" sz="1600" b="1" dirty="0" smtClean="0">
                <a:latin typeface="Courier New"/>
              </a:rPr>
              <a:t> = </a:t>
            </a:r>
            <a:r>
              <a:rPr lang="en-US" sz="1600" b="1" dirty="0" err="1" smtClean="0">
                <a:latin typeface="Courier New"/>
              </a:rPr>
              <a:t>x</a:t>
            </a:r>
            <a:r>
              <a:rPr lang="en-US" sz="1600" b="1" dirty="0" smtClean="0">
                <a:latin typeface="Courier New"/>
              </a:rPr>
              <a:t>*</a:t>
            </a:r>
            <a:r>
              <a:rPr lang="en-US" sz="1600" b="1" dirty="0" err="1" smtClean="0">
                <a:latin typeface="Courier New"/>
              </a:rPr>
              <a:t>x</a:t>
            </a:r>
            <a:r>
              <a:rPr lang="en-US" sz="1600" b="1" dirty="0" smtClean="0">
                <a:latin typeface="Courier New"/>
              </a:rPr>
              <a:t>;	</a:t>
            </a:r>
            <a:r>
              <a:rPr lang="en-US" sz="1600" b="1" i="1" dirty="0" smtClean="0">
                <a:latin typeface="Courier New"/>
              </a:rPr>
              <a:t>(* annotate argument type *)</a:t>
            </a:r>
          </a:p>
          <a:p>
            <a:r>
              <a:rPr lang="en-US" sz="1600" b="1" dirty="0" err="1" smtClean="0">
                <a:latin typeface="Courier New"/>
              </a:rPr>
              <a:t>val</a:t>
            </a:r>
            <a:r>
              <a:rPr lang="en-US" sz="1600" b="1" dirty="0" smtClean="0">
                <a:latin typeface="Courier New"/>
              </a:rPr>
              <a:t> square = fn : real -&gt; real</a:t>
            </a:r>
          </a:p>
          <a:p>
            <a:r>
              <a:rPr lang="en-US" sz="1600" b="1" dirty="0" smtClean="0">
                <a:latin typeface="Courier New"/>
              </a:rPr>
              <a:t>- square 2;</a:t>
            </a:r>
          </a:p>
          <a:p>
            <a:r>
              <a:rPr lang="en-US" sz="1600" b="1" dirty="0" smtClean="0">
                <a:latin typeface="Courier New"/>
              </a:rPr>
              <a:t>stdIn:2.1-2.9 Error: operator and operand don't agree [literal]</a:t>
            </a:r>
          </a:p>
          <a:p>
            <a:r>
              <a:rPr lang="en-US" sz="1600" b="1" dirty="0" smtClean="0">
                <a:latin typeface="Courier New"/>
              </a:rPr>
              <a:t>  operator domain: real</a:t>
            </a:r>
          </a:p>
          <a:p>
            <a:r>
              <a:rPr lang="en-US" sz="1600" b="1" dirty="0" smtClean="0">
                <a:latin typeface="Courier New"/>
              </a:rPr>
              <a:t>  operand:         </a:t>
            </a:r>
            <a:r>
              <a:rPr lang="en-US" sz="1600" b="1" dirty="0" err="1" smtClean="0">
                <a:latin typeface="Courier New"/>
              </a:rPr>
              <a:t>int</a:t>
            </a:r>
            <a:endParaRPr lang="en-US" sz="1600" b="1" dirty="0" smtClean="0">
              <a:latin typeface="Courier New"/>
            </a:endParaRPr>
          </a:p>
          <a:p>
            <a:r>
              <a:rPr lang="en-US" sz="1600" b="1" dirty="0" smtClean="0">
                <a:latin typeface="Courier New"/>
              </a:rPr>
              <a:t>  in expression:</a:t>
            </a:r>
          </a:p>
          <a:p>
            <a:r>
              <a:rPr lang="en-US" sz="1600" b="1" dirty="0" smtClean="0">
                <a:latin typeface="Courier New"/>
              </a:rPr>
              <a:t>    square 2</a:t>
            </a:r>
          </a:p>
          <a:p>
            <a:r>
              <a:rPr lang="en-US" sz="1600" b="1" dirty="0" smtClean="0">
                <a:latin typeface="Courier New"/>
              </a:rPr>
              <a:t>- square 2.0;</a:t>
            </a:r>
          </a:p>
          <a:p>
            <a:r>
              <a:rPr lang="en-US" sz="1600" b="1" dirty="0" err="1" smtClean="0">
                <a:latin typeface="Courier New"/>
              </a:rPr>
              <a:t>val</a:t>
            </a:r>
            <a:r>
              <a:rPr lang="en-US" sz="1600" b="1" dirty="0" smtClean="0">
                <a:latin typeface="Courier New"/>
              </a:rPr>
              <a:t> it = 4.0 : real</a:t>
            </a:r>
          </a:p>
          <a:p>
            <a:r>
              <a:rPr lang="en-US" sz="1600" b="1" dirty="0" smtClean="0">
                <a:latin typeface="Courier New"/>
              </a:rPr>
              <a:t>- square (real 2);		</a:t>
            </a:r>
            <a:r>
              <a:rPr lang="en-US" sz="1600" b="1" i="1" dirty="0" smtClean="0">
                <a:latin typeface="Courier New"/>
              </a:rPr>
              <a:t>(* Note </a:t>
            </a:r>
            <a:r>
              <a:rPr lang="en-US" sz="1600" b="1" i="1" dirty="0" err="1" smtClean="0">
                <a:latin typeface="Courier New"/>
              </a:rPr>
              <a:t>paren</a:t>
            </a:r>
            <a:r>
              <a:rPr lang="en-US" sz="1600" b="1" i="1" dirty="0" smtClean="0">
                <a:latin typeface="Courier New"/>
              </a:rPr>
              <a:t> placement! *)</a:t>
            </a:r>
          </a:p>
          <a:p>
            <a:r>
              <a:rPr lang="en-US" sz="1600" b="1" dirty="0" err="1" smtClean="0">
                <a:latin typeface="Courier New"/>
              </a:rPr>
              <a:t>val</a:t>
            </a:r>
            <a:r>
              <a:rPr lang="en-US" sz="1600" b="1" dirty="0" smtClean="0">
                <a:latin typeface="Courier New"/>
              </a:rPr>
              <a:t> it = 4.0 : real</a:t>
            </a:r>
          </a:p>
          <a:p>
            <a:r>
              <a:rPr lang="en-US" sz="1600" b="1" dirty="0" smtClean="0">
                <a:latin typeface="Courier New"/>
              </a:rPr>
              <a:t>- fun square (</a:t>
            </a:r>
            <a:r>
              <a:rPr lang="en-US" sz="1600" b="1" dirty="0" err="1" smtClean="0">
                <a:latin typeface="Courier New"/>
              </a:rPr>
              <a:t>x:real):real</a:t>
            </a:r>
            <a:r>
              <a:rPr lang="en-US" sz="1600" b="1" dirty="0" smtClean="0">
                <a:latin typeface="Courier New"/>
              </a:rPr>
              <a:t> = </a:t>
            </a:r>
            <a:r>
              <a:rPr lang="en-US" sz="1600" b="1" dirty="0" err="1" smtClean="0">
                <a:latin typeface="Courier New"/>
              </a:rPr>
              <a:t>x</a:t>
            </a:r>
            <a:r>
              <a:rPr lang="en-US" sz="1600" b="1" dirty="0" smtClean="0">
                <a:latin typeface="Courier New"/>
              </a:rPr>
              <a:t>*</a:t>
            </a:r>
            <a:r>
              <a:rPr lang="en-US" sz="1600" b="1" dirty="0" err="1" smtClean="0">
                <a:latin typeface="Courier New"/>
              </a:rPr>
              <a:t>x</a:t>
            </a:r>
            <a:r>
              <a:rPr lang="en-US" sz="1600" b="1" dirty="0" smtClean="0">
                <a:latin typeface="Courier New"/>
              </a:rPr>
              <a:t>; </a:t>
            </a:r>
            <a:r>
              <a:rPr lang="en-US" sz="1600" b="1" i="1" dirty="0" smtClean="0">
                <a:latin typeface="Courier New"/>
              </a:rPr>
              <a:t>(* annotate return type *)</a:t>
            </a:r>
          </a:p>
          <a:p>
            <a:r>
              <a:rPr lang="en-US" sz="1600" b="1" dirty="0" err="1" smtClean="0">
                <a:latin typeface="Courier New"/>
              </a:rPr>
              <a:t>val</a:t>
            </a:r>
            <a:r>
              <a:rPr lang="en-US" sz="1600" b="1" dirty="0" smtClean="0">
                <a:latin typeface="Courier New"/>
              </a:rPr>
              <a:t> square = fn : real -&gt; real</a:t>
            </a:r>
            <a:endParaRPr lang="en-US" sz="1600" b="1" dirty="0"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Functions in 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fun</a:t>
            </a:r>
            <a:r>
              <a:rPr lang="en-US" dirty="0" smtClean="0"/>
              <a:t> keyword</a:t>
            </a:r>
          </a:p>
          <a:p>
            <a:r>
              <a:rPr lang="en-US" dirty="0" smtClean="0"/>
              <a:t>function name</a:t>
            </a:r>
          </a:p>
          <a:p>
            <a:r>
              <a:rPr lang="en-US" dirty="0" smtClean="0"/>
              <a:t>single parameter = expression;</a:t>
            </a:r>
          </a:p>
          <a:p>
            <a:endParaRPr lang="en-US" dirty="0" smtClean="0"/>
          </a:p>
          <a:p>
            <a:r>
              <a:rPr lang="en-US" sz="2400" b="1" dirty="0" smtClean="0">
                <a:latin typeface="Courier New"/>
              </a:rPr>
              <a:t>- fun max (</a:t>
            </a:r>
            <a:r>
              <a:rPr lang="en-US" sz="2400" b="1" dirty="0" err="1" smtClean="0">
                <a:latin typeface="Courier New"/>
              </a:rPr>
              <a:t>x,y</a:t>
            </a:r>
            <a:r>
              <a:rPr lang="en-US" sz="2400" b="1" dirty="0" smtClean="0">
                <a:latin typeface="Courier New"/>
              </a:rPr>
              <a:t>) = if </a:t>
            </a:r>
            <a:r>
              <a:rPr lang="en-US" sz="2400" b="1" dirty="0" err="1" smtClean="0">
                <a:latin typeface="Courier New"/>
              </a:rPr>
              <a:t>x</a:t>
            </a:r>
            <a:r>
              <a:rPr lang="en-US" sz="2400" b="1" dirty="0" smtClean="0">
                <a:latin typeface="Courier New"/>
              </a:rPr>
              <a:t> &gt; </a:t>
            </a:r>
            <a:r>
              <a:rPr lang="en-US" sz="2400" b="1" dirty="0" err="1" smtClean="0">
                <a:latin typeface="Courier New"/>
              </a:rPr>
              <a:t>y</a:t>
            </a:r>
            <a:r>
              <a:rPr lang="en-US" sz="2400" b="1" dirty="0" smtClean="0">
                <a:latin typeface="Courier New"/>
              </a:rPr>
              <a:t> then </a:t>
            </a:r>
            <a:r>
              <a:rPr lang="en-US" sz="2400" b="1" dirty="0" err="1" smtClean="0">
                <a:latin typeface="Courier New"/>
              </a:rPr>
              <a:t>x</a:t>
            </a:r>
            <a:r>
              <a:rPr lang="en-US" sz="2400" b="1" dirty="0" smtClean="0">
                <a:latin typeface="Courier New"/>
              </a:rPr>
              <a:t> else </a:t>
            </a:r>
            <a:r>
              <a:rPr lang="en-US" sz="2400" b="1" dirty="0" err="1" smtClean="0">
                <a:latin typeface="Courier New"/>
              </a:rPr>
              <a:t>y</a:t>
            </a:r>
            <a:r>
              <a:rPr lang="en-US" sz="2400" b="1" dirty="0" smtClean="0">
                <a:latin typeface="Courier New"/>
              </a:rPr>
              <a:t>;</a:t>
            </a:r>
            <a:br>
              <a:rPr lang="en-US" sz="2400" b="1" dirty="0" smtClean="0">
                <a:latin typeface="Courier New"/>
              </a:rPr>
            </a:br>
            <a:r>
              <a:rPr lang="en-US" sz="2400" b="1" dirty="0" err="1" smtClean="0">
                <a:latin typeface="Courier New"/>
              </a:rPr>
              <a:t>val</a:t>
            </a:r>
            <a:r>
              <a:rPr lang="en-US" sz="2400" b="1" dirty="0" smtClean="0">
                <a:latin typeface="Courier New"/>
              </a:rPr>
              <a:t> max = fn : </a:t>
            </a:r>
            <a:r>
              <a:rPr lang="en-US" sz="2400" b="1" dirty="0" err="1" smtClean="0">
                <a:latin typeface="Courier New"/>
              </a:rPr>
              <a:t>int</a:t>
            </a:r>
            <a:r>
              <a:rPr lang="en-US" sz="2400" b="1" dirty="0" smtClean="0">
                <a:latin typeface="Courier New"/>
              </a:rPr>
              <a:t> * </a:t>
            </a:r>
            <a:r>
              <a:rPr lang="en-US" sz="2400" b="1" dirty="0" err="1" smtClean="0">
                <a:latin typeface="Courier New"/>
              </a:rPr>
              <a:t>int</a:t>
            </a:r>
            <a:r>
              <a:rPr lang="en-US" sz="2400" b="1" dirty="0" smtClean="0">
                <a:latin typeface="Courier New"/>
              </a:rPr>
              <a:t> -&gt; </a:t>
            </a:r>
            <a:r>
              <a:rPr lang="en-US" sz="2400" b="1" dirty="0" err="1" smtClean="0">
                <a:latin typeface="Courier New"/>
              </a:rPr>
              <a:t>int</a:t>
            </a:r>
            <a:endParaRPr lang="en-US" sz="2400" b="1" dirty="0" smtClean="0">
              <a:latin typeface="Courier New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(</a:t>
            </a:r>
            <a:r>
              <a:rPr lang="en-US" b="1" dirty="0" err="1" smtClean="0"/>
              <a:t>x,y</a:t>
            </a:r>
            <a:r>
              <a:rPr lang="en-US" b="1" dirty="0" smtClean="0"/>
              <a:t>)</a:t>
            </a:r>
            <a:r>
              <a:rPr lang="en-US" dirty="0" smtClean="0"/>
              <a:t> is a </a:t>
            </a:r>
            <a:r>
              <a:rPr lang="en-US" i="1" dirty="0" err="1" smtClean="0"/>
              <a:t>tuple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hold an </a:t>
            </a:r>
            <a:r>
              <a:rPr lang="en-US" i="1" dirty="0" smtClean="0"/>
              <a:t>arbitrary number</a:t>
            </a:r>
            <a:r>
              <a:rPr lang="en-US" dirty="0" smtClean="0"/>
              <a:t> of elements</a:t>
            </a:r>
          </a:p>
          <a:p>
            <a:pPr lvl="1"/>
            <a:r>
              <a:rPr lang="en-US" dirty="0" smtClean="0"/>
              <a:t>Of </a:t>
            </a:r>
            <a:r>
              <a:rPr lang="en-US" i="1" dirty="0" smtClean="0"/>
              <a:t>any</a:t>
            </a:r>
            <a:r>
              <a:rPr lang="en-US" dirty="0" smtClean="0"/>
              <a:t> type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Accessed </a:t>
            </a:r>
            <a:r>
              <a:rPr lang="en-US" dirty="0" err="1" smtClean="0"/>
              <a:t>positionally</a:t>
            </a:r>
            <a:r>
              <a:rPr lang="en-US" dirty="0" smtClean="0"/>
              <a:t> with #1, #2, etc.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Can perform </a:t>
            </a:r>
            <a:r>
              <a:rPr lang="en-US" dirty="0" err="1" smtClean="0"/>
              <a:t>tuple</a:t>
            </a:r>
            <a:r>
              <a:rPr lang="en-US" dirty="0" smtClean="0"/>
              <a:t> assignment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Tuple</a:t>
            </a:r>
            <a:r>
              <a:rPr lang="en-US" dirty="0" smtClean="0"/>
              <a:t> Access and Assignment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2438400"/>
            <a:ext cx="6096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/>
              </a:rPr>
              <a:t>- </a:t>
            </a:r>
            <a:r>
              <a:rPr lang="en-US" b="1" dirty="0" err="1" smtClean="0">
                <a:latin typeface="Courier New"/>
              </a:rPr>
              <a:t>val</a:t>
            </a:r>
            <a:r>
              <a:rPr lang="en-US" b="1" dirty="0" smtClean="0">
                <a:latin typeface="Courier New"/>
              </a:rPr>
              <a:t> </a:t>
            </a:r>
            <a:r>
              <a:rPr lang="en-US" b="1" dirty="0" err="1" smtClean="0">
                <a:latin typeface="Courier New"/>
              </a:rPr>
              <a:t>twonums</a:t>
            </a:r>
            <a:r>
              <a:rPr lang="en-US" b="1" dirty="0" smtClean="0">
                <a:latin typeface="Courier New"/>
              </a:rPr>
              <a:t> = (2,3);</a:t>
            </a:r>
          </a:p>
          <a:p>
            <a:r>
              <a:rPr lang="en-US" b="1" dirty="0" err="1" smtClean="0">
                <a:latin typeface="Courier New"/>
              </a:rPr>
              <a:t>val</a:t>
            </a:r>
            <a:r>
              <a:rPr lang="en-US" b="1" dirty="0" smtClean="0">
                <a:latin typeface="Courier New"/>
              </a:rPr>
              <a:t> </a:t>
            </a:r>
            <a:r>
              <a:rPr lang="en-US" b="1" dirty="0" err="1" smtClean="0">
                <a:latin typeface="Courier New"/>
              </a:rPr>
              <a:t>twonums</a:t>
            </a:r>
            <a:r>
              <a:rPr lang="en-US" b="1" dirty="0" smtClean="0">
                <a:latin typeface="Courier New"/>
              </a:rPr>
              <a:t> = (2,3) : </a:t>
            </a:r>
            <a:r>
              <a:rPr lang="en-US" b="1" dirty="0" err="1" smtClean="0">
                <a:latin typeface="Courier New"/>
              </a:rPr>
              <a:t>int</a:t>
            </a:r>
            <a:r>
              <a:rPr lang="en-US" b="1" dirty="0" smtClean="0">
                <a:latin typeface="Courier New"/>
              </a:rPr>
              <a:t> * </a:t>
            </a:r>
            <a:r>
              <a:rPr lang="en-US" b="1" dirty="0" err="1" smtClean="0">
                <a:latin typeface="Courier New"/>
              </a:rPr>
              <a:t>int</a:t>
            </a:r>
            <a:endParaRPr lang="en-US" b="1" dirty="0" smtClean="0">
              <a:latin typeface="Courier New"/>
            </a:endParaRPr>
          </a:p>
          <a:p>
            <a:r>
              <a:rPr lang="en-US" b="1" dirty="0" smtClean="0">
                <a:latin typeface="Courier New"/>
              </a:rPr>
              <a:t>- #1 </a:t>
            </a:r>
            <a:r>
              <a:rPr lang="en-US" b="1" dirty="0" err="1" smtClean="0">
                <a:latin typeface="Courier New"/>
              </a:rPr>
              <a:t>twonums</a:t>
            </a:r>
            <a:r>
              <a:rPr lang="en-US" b="1" dirty="0" smtClean="0">
                <a:latin typeface="Courier New"/>
              </a:rPr>
              <a:t>;</a:t>
            </a:r>
          </a:p>
          <a:p>
            <a:r>
              <a:rPr lang="en-US" b="1" dirty="0" err="1" smtClean="0">
                <a:latin typeface="Courier New"/>
              </a:rPr>
              <a:t>val</a:t>
            </a:r>
            <a:r>
              <a:rPr lang="en-US" b="1" dirty="0" smtClean="0">
                <a:latin typeface="Courier New"/>
              </a:rPr>
              <a:t> it = 2 : </a:t>
            </a:r>
            <a:r>
              <a:rPr lang="en-US" b="1" dirty="0" err="1" smtClean="0">
                <a:latin typeface="Courier New"/>
              </a:rPr>
              <a:t>int</a:t>
            </a:r>
            <a:endParaRPr lang="en-US" b="1" dirty="0" smtClean="0">
              <a:latin typeface="Courier New"/>
            </a:endParaRPr>
          </a:p>
          <a:p>
            <a:r>
              <a:rPr lang="en-US" b="1" dirty="0" smtClean="0">
                <a:latin typeface="Courier New"/>
              </a:rPr>
              <a:t>- #2 </a:t>
            </a:r>
            <a:r>
              <a:rPr lang="en-US" b="1" dirty="0" err="1" smtClean="0">
                <a:latin typeface="Courier New"/>
              </a:rPr>
              <a:t>twonums</a:t>
            </a:r>
            <a:r>
              <a:rPr lang="en-US" b="1" dirty="0" smtClean="0">
                <a:latin typeface="Courier New"/>
              </a:rPr>
              <a:t>;</a:t>
            </a:r>
          </a:p>
          <a:p>
            <a:r>
              <a:rPr lang="en-US" b="1" dirty="0" err="1" smtClean="0">
                <a:latin typeface="Courier New"/>
              </a:rPr>
              <a:t>val</a:t>
            </a:r>
            <a:r>
              <a:rPr lang="en-US" b="1" dirty="0" smtClean="0">
                <a:latin typeface="Courier New"/>
              </a:rPr>
              <a:t> it = 3 : </a:t>
            </a:r>
            <a:r>
              <a:rPr lang="en-US" b="1" dirty="0" err="1" smtClean="0">
                <a:latin typeface="Courier New"/>
              </a:rPr>
              <a:t>int</a:t>
            </a:r>
            <a:endParaRPr lang="en-US" b="1" dirty="0" smtClean="0">
              <a:latin typeface="Courier New"/>
            </a:endParaRPr>
          </a:p>
          <a:p>
            <a:r>
              <a:rPr lang="en-US" b="1" dirty="0" smtClean="0">
                <a:latin typeface="Courier New"/>
              </a:rPr>
              <a:t>- </a:t>
            </a:r>
            <a:r>
              <a:rPr lang="en-US" b="1" dirty="0" err="1" smtClean="0">
                <a:latin typeface="Courier New"/>
              </a:rPr>
              <a:t>val</a:t>
            </a:r>
            <a:r>
              <a:rPr lang="en-US" b="1" dirty="0" smtClean="0">
                <a:latin typeface="Courier New"/>
              </a:rPr>
              <a:t> (</a:t>
            </a:r>
            <a:r>
              <a:rPr lang="en-US" b="1" dirty="0" err="1" smtClean="0">
                <a:latin typeface="Courier New"/>
              </a:rPr>
              <a:t>x,y</a:t>
            </a:r>
            <a:r>
              <a:rPr lang="en-US" b="1" dirty="0" smtClean="0">
                <a:latin typeface="Courier New"/>
              </a:rPr>
              <a:t>) = </a:t>
            </a:r>
            <a:r>
              <a:rPr lang="en-US" b="1" dirty="0" err="1" smtClean="0">
                <a:latin typeface="Courier New"/>
              </a:rPr>
              <a:t>twonums</a:t>
            </a:r>
            <a:r>
              <a:rPr lang="en-US" b="1" dirty="0" smtClean="0">
                <a:latin typeface="Courier New"/>
              </a:rPr>
              <a:t>;</a:t>
            </a:r>
          </a:p>
          <a:p>
            <a:r>
              <a:rPr lang="en-US" b="1" dirty="0" err="1" smtClean="0">
                <a:latin typeface="Courier New"/>
              </a:rPr>
              <a:t>val</a:t>
            </a:r>
            <a:r>
              <a:rPr lang="en-US" b="1" dirty="0" smtClean="0">
                <a:latin typeface="Courier New"/>
              </a:rPr>
              <a:t> </a:t>
            </a:r>
            <a:r>
              <a:rPr lang="en-US" b="1" dirty="0" err="1" smtClean="0">
                <a:latin typeface="Courier New"/>
              </a:rPr>
              <a:t>x</a:t>
            </a:r>
            <a:r>
              <a:rPr lang="en-US" b="1" dirty="0" smtClean="0">
                <a:latin typeface="Courier New"/>
              </a:rPr>
              <a:t> = 2 : </a:t>
            </a:r>
            <a:r>
              <a:rPr lang="en-US" b="1" dirty="0" err="1" smtClean="0">
                <a:latin typeface="Courier New"/>
              </a:rPr>
              <a:t>int</a:t>
            </a:r>
            <a:endParaRPr lang="en-US" b="1" dirty="0" smtClean="0">
              <a:latin typeface="Courier New"/>
            </a:endParaRPr>
          </a:p>
          <a:p>
            <a:r>
              <a:rPr lang="en-US" b="1" dirty="0" err="1" smtClean="0">
                <a:latin typeface="Courier New"/>
              </a:rPr>
              <a:t>val</a:t>
            </a:r>
            <a:r>
              <a:rPr lang="en-US" b="1" dirty="0" smtClean="0">
                <a:latin typeface="Courier New"/>
              </a:rPr>
              <a:t> </a:t>
            </a:r>
            <a:r>
              <a:rPr lang="en-US" b="1" dirty="0" err="1" smtClean="0">
                <a:latin typeface="Courier New"/>
              </a:rPr>
              <a:t>y</a:t>
            </a:r>
            <a:r>
              <a:rPr lang="en-US" b="1" dirty="0" smtClean="0">
                <a:latin typeface="Courier New"/>
              </a:rPr>
              <a:t> = 3 : </a:t>
            </a:r>
            <a:r>
              <a:rPr lang="en-US" b="1" dirty="0" err="1" smtClean="0">
                <a:latin typeface="Courier New"/>
              </a:rPr>
              <a:t>int</a:t>
            </a:r>
            <a:endParaRPr lang="en-US" b="1" dirty="0" smtClean="0">
              <a:latin typeface="Courier New"/>
            </a:endParaRPr>
          </a:p>
          <a:p>
            <a:r>
              <a:rPr lang="en-US" b="1" dirty="0" smtClean="0">
                <a:latin typeface="Courier New"/>
              </a:rPr>
              <a:t>- </a:t>
            </a:r>
            <a:r>
              <a:rPr lang="en-US" b="1" dirty="0" err="1" smtClean="0">
                <a:latin typeface="Courier New"/>
              </a:rPr>
              <a:t>x</a:t>
            </a:r>
            <a:r>
              <a:rPr lang="en-US" b="1" dirty="0" smtClean="0">
                <a:latin typeface="Courier New"/>
              </a:rPr>
              <a:t> = #1 </a:t>
            </a:r>
            <a:r>
              <a:rPr lang="en-US" b="1" dirty="0" err="1" smtClean="0">
                <a:latin typeface="Courier New"/>
              </a:rPr>
              <a:t>twonums</a:t>
            </a:r>
            <a:r>
              <a:rPr lang="en-US" b="1" dirty="0" smtClean="0">
                <a:latin typeface="Courier New"/>
              </a:rPr>
              <a:t>;</a:t>
            </a:r>
          </a:p>
          <a:p>
            <a:r>
              <a:rPr lang="en-US" b="1" dirty="0" err="1" smtClean="0">
                <a:latin typeface="Courier New"/>
              </a:rPr>
              <a:t>val</a:t>
            </a:r>
            <a:r>
              <a:rPr lang="en-US" b="1" dirty="0" smtClean="0">
                <a:latin typeface="Courier New"/>
              </a:rPr>
              <a:t> it = true : </a:t>
            </a:r>
            <a:r>
              <a:rPr lang="en-US" b="1" dirty="0" err="1" smtClean="0">
                <a:latin typeface="Courier New"/>
              </a:rPr>
              <a:t>bool</a:t>
            </a:r>
            <a:endParaRPr lang="en-US" b="1" dirty="0"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br>
              <a:rPr lang="en-US" dirty="0" smtClean="0"/>
            </a:br>
            <a:r>
              <a:rPr lang="en-US" sz="2000" dirty="0" smtClean="0"/>
              <a:t>Getting Started with ML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ML is </a:t>
            </a:r>
            <a:r>
              <a:rPr lang="en-US" i="1" dirty="0" smtClean="0"/>
              <a:t>strongly typed</a:t>
            </a:r>
          </a:p>
          <a:p>
            <a:pPr lvl="1"/>
            <a:r>
              <a:rPr lang="en-US" dirty="0" smtClean="0"/>
              <a:t>no mixing of types in expressions</a:t>
            </a:r>
          </a:p>
          <a:p>
            <a:pPr lvl="1"/>
            <a:r>
              <a:rPr lang="en-US" dirty="0" smtClean="0"/>
              <a:t>types are statically determined</a:t>
            </a:r>
          </a:p>
          <a:p>
            <a:r>
              <a:rPr lang="en-US" dirty="0" smtClean="0"/>
              <a:t>Variables are </a:t>
            </a:r>
            <a:r>
              <a:rPr lang="en-US" i="1" dirty="0" smtClean="0"/>
              <a:t>bound to values</a:t>
            </a:r>
          </a:p>
          <a:p>
            <a:pPr lvl="1"/>
            <a:r>
              <a:rPr lang="en-US" dirty="0" smtClean="0"/>
              <a:t>the value can’t be changed</a:t>
            </a:r>
          </a:p>
          <a:p>
            <a:pPr lvl="1"/>
            <a:r>
              <a:rPr lang="en-US" dirty="0" smtClean="0"/>
              <a:t>but the variable can be rebound to another value</a:t>
            </a:r>
          </a:p>
          <a:p>
            <a:r>
              <a:rPr lang="en-US" dirty="0" smtClean="0"/>
              <a:t>Functions take a </a:t>
            </a:r>
            <a:r>
              <a:rPr lang="en-US" i="1" dirty="0" smtClean="0"/>
              <a:t>single argument</a:t>
            </a:r>
            <a:r>
              <a:rPr lang="en-US" dirty="0" smtClean="0"/>
              <a:t> and return a </a:t>
            </a:r>
            <a:r>
              <a:rPr lang="en-US" i="1" dirty="0" smtClean="0"/>
              <a:t>single value</a:t>
            </a:r>
          </a:p>
          <a:p>
            <a:pPr lvl="1"/>
            <a:r>
              <a:rPr lang="en-US" dirty="0" smtClean="0"/>
              <a:t>Function bodies are a </a:t>
            </a:r>
            <a:r>
              <a:rPr lang="en-US" i="1" dirty="0" smtClean="0"/>
              <a:t>single expression</a:t>
            </a:r>
            <a:endParaRPr lang="en-US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appreciate the contribution the functional style of programming makes to problem solving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 become familiar with the functional style of programming in modern languages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Exercises</a:t>
            </a:r>
            <a:br>
              <a:rPr lang="en-US" dirty="0" smtClean="0"/>
            </a:br>
            <a:r>
              <a:rPr lang="en-US" sz="2667" i="1" dirty="0" smtClean="0"/>
              <a:t>Getting Started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/>
              <a:t>an ML </a:t>
            </a:r>
            <a:r>
              <a:rPr lang="en-US" dirty="0" smtClean="0"/>
              <a:t>function that takes a real number and returns its cube (3</a:t>
            </a:r>
            <a:r>
              <a:rPr lang="en-US" baseline="30000" dirty="0" smtClean="0"/>
              <a:t>rd</a:t>
            </a:r>
            <a:r>
              <a:rPr lang="en-US" dirty="0" smtClean="0"/>
              <a:t> power)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Write </a:t>
            </a:r>
            <a:r>
              <a:rPr lang="en-US" dirty="0" smtClean="0"/>
              <a:t>an ML </a:t>
            </a:r>
            <a:r>
              <a:rPr lang="en-US" dirty="0" smtClean="0"/>
              <a:t>function that returns the smallest of 3 integers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Write </a:t>
            </a:r>
            <a:r>
              <a:rPr lang="en-US" dirty="0" smtClean="0"/>
              <a:t>an ML </a:t>
            </a:r>
            <a:r>
              <a:rPr lang="en-US" dirty="0" smtClean="0"/>
              <a:t>function that returns the sum of its 3 integer arguments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in 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2932176"/>
          </a:xfrm>
        </p:spPr>
        <p:txBody>
          <a:bodyPr/>
          <a:lstStyle/>
          <a:p>
            <a:r>
              <a:rPr lang="en-US" dirty="0" smtClean="0"/>
              <a:t>Must be homogeneous</a:t>
            </a:r>
          </a:p>
          <a:p>
            <a:pPr lvl="1"/>
            <a:r>
              <a:rPr lang="en-US" dirty="0" smtClean="0"/>
              <a:t>i.e., each element must be of the same type</a:t>
            </a:r>
          </a:p>
          <a:p>
            <a:r>
              <a:rPr lang="en-US" dirty="0" smtClean="0"/>
              <a:t>Stored as linked lists of </a:t>
            </a:r>
            <a:r>
              <a:rPr lang="en-US" dirty="0" smtClean="0"/>
              <a:t>pairs of pointers</a:t>
            </a:r>
          </a:p>
          <a:p>
            <a:pPr lvl="1"/>
            <a:r>
              <a:rPr lang="en-US" dirty="0" smtClean="0"/>
              <a:t>first element is the </a:t>
            </a:r>
            <a:r>
              <a:rPr lang="en-US" i="1" dirty="0" smtClean="0"/>
              <a:t>head</a:t>
            </a:r>
            <a:r>
              <a:rPr lang="en-US" dirty="0" smtClean="0"/>
              <a:t> (refers to a value)</a:t>
            </a:r>
          </a:p>
          <a:p>
            <a:pPr lvl="1"/>
            <a:r>
              <a:rPr lang="en-US" dirty="0" smtClean="0"/>
              <a:t>second element is the </a:t>
            </a:r>
            <a:r>
              <a:rPr lang="en-US" i="1" dirty="0" smtClean="0"/>
              <a:t>tail</a:t>
            </a:r>
            <a:r>
              <a:rPr lang="en-US" dirty="0" smtClean="0"/>
              <a:t> (refers to rest of list)</a:t>
            </a:r>
          </a:p>
          <a:p>
            <a:pPr lvl="2"/>
            <a:r>
              <a:rPr lang="en-US" dirty="0" smtClean="0"/>
              <a:t>is itself a list</a:t>
            </a:r>
            <a:endParaRPr lang="en-US" dirty="0"/>
          </a:p>
        </p:txBody>
      </p:sp>
      <p:pic>
        <p:nvPicPr>
          <p:cNvPr id="6" name="Picture 5" descr="BS-ListM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0" y="4953000"/>
            <a:ext cx="4711700" cy="12208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2201882"/>
            <a:ext cx="563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/>
              </a:rPr>
              <a:t>- </a:t>
            </a:r>
            <a:r>
              <a:rPr lang="en-US" b="1" dirty="0" err="1" smtClean="0">
                <a:latin typeface="Courier New"/>
              </a:rPr>
              <a:t>val</a:t>
            </a:r>
            <a:r>
              <a:rPr lang="en-US" b="1" dirty="0" smtClean="0">
                <a:latin typeface="Courier New"/>
              </a:rPr>
              <a:t> a = [1,2,3];</a:t>
            </a:r>
          </a:p>
          <a:p>
            <a:r>
              <a:rPr lang="en-US" b="1" dirty="0" err="1" smtClean="0">
                <a:latin typeface="Courier New"/>
              </a:rPr>
              <a:t>val</a:t>
            </a:r>
            <a:r>
              <a:rPr lang="en-US" b="1" dirty="0" smtClean="0">
                <a:latin typeface="Courier New"/>
              </a:rPr>
              <a:t> a = [1,2,3] : </a:t>
            </a:r>
            <a:r>
              <a:rPr lang="en-US" b="1" dirty="0" err="1" smtClean="0">
                <a:latin typeface="Courier New"/>
              </a:rPr>
              <a:t>int</a:t>
            </a:r>
            <a:r>
              <a:rPr lang="en-US" b="1" dirty="0" smtClean="0">
                <a:latin typeface="Courier New"/>
              </a:rPr>
              <a:t> list</a:t>
            </a:r>
          </a:p>
          <a:p>
            <a:r>
              <a:rPr lang="en-US" b="1" dirty="0" smtClean="0">
                <a:latin typeface="Courier New"/>
              </a:rPr>
              <a:t>- </a:t>
            </a:r>
            <a:r>
              <a:rPr lang="en-US" b="1" dirty="0" err="1" smtClean="0">
                <a:latin typeface="Courier New"/>
              </a:rPr>
              <a:t>hd</a:t>
            </a:r>
            <a:r>
              <a:rPr lang="en-US" b="1" dirty="0" smtClean="0">
                <a:latin typeface="Courier New"/>
              </a:rPr>
              <a:t> a;</a:t>
            </a:r>
          </a:p>
          <a:p>
            <a:r>
              <a:rPr lang="en-US" b="1" dirty="0" err="1" smtClean="0">
                <a:latin typeface="Courier New"/>
              </a:rPr>
              <a:t>val</a:t>
            </a:r>
            <a:r>
              <a:rPr lang="en-US" b="1" dirty="0" smtClean="0">
                <a:latin typeface="Courier New"/>
              </a:rPr>
              <a:t> it = 1 : </a:t>
            </a:r>
            <a:r>
              <a:rPr lang="en-US" b="1" dirty="0" err="1" smtClean="0">
                <a:latin typeface="Courier New"/>
              </a:rPr>
              <a:t>int</a:t>
            </a:r>
            <a:endParaRPr lang="en-US" b="1" dirty="0" smtClean="0">
              <a:latin typeface="Courier New"/>
            </a:endParaRPr>
          </a:p>
          <a:p>
            <a:r>
              <a:rPr lang="en-US" b="1" dirty="0" smtClean="0">
                <a:latin typeface="Courier New"/>
              </a:rPr>
              <a:t>- </a:t>
            </a:r>
            <a:r>
              <a:rPr lang="en-US" b="1" dirty="0" err="1" smtClean="0">
                <a:latin typeface="Courier New"/>
              </a:rPr>
              <a:t>tl</a:t>
            </a:r>
            <a:r>
              <a:rPr lang="en-US" b="1" dirty="0" smtClean="0">
                <a:latin typeface="Courier New"/>
              </a:rPr>
              <a:t> a;</a:t>
            </a:r>
          </a:p>
          <a:p>
            <a:r>
              <a:rPr lang="en-US" b="1" dirty="0" err="1" smtClean="0">
                <a:latin typeface="Courier New"/>
              </a:rPr>
              <a:t>val</a:t>
            </a:r>
            <a:r>
              <a:rPr lang="en-US" b="1" dirty="0" smtClean="0">
                <a:latin typeface="Courier New"/>
              </a:rPr>
              <a:t> it = [2,3] : </a:t>
            </a:r>
            <a:r>
              <a:rPr lang="en-US" b="1" dirty="0" err="1" smtClean="0">
                <a:latin typeface="Courier New"/>
              </a:rPr>
              <a:t>int</a:t>
            </a:r>
            <a:r>
              <a:rPr lang="en-US" b="1" dirty="0" smtClean="0">
                <a:latin typeface="Courier New"/>
              </a:rPr>
              <a:t> list</a:t>
            </a:r>
          </a:p>
          <a:p>
            <a:r>
              <a:rPr lang="en-US" b="1" dirty="0" smtClean="0">
                <a:latin typeface="Courier New"/>
              </a:rPr>
              <a:t>- </a:t>
            </a:r>
            <a:r>
              <a:rPr lang="en-US" b="1" dirty="0" err="1" smtClean="0">
                <a:latin typeface="Courier New"/>
              </a:rPr>
              <a:t>hd</a:t>
            </a:r>
            <a:r>
              <a:rPr lang="en-US" b="1" dirty="0" smtClean="0">
                <a:latin typeface="Courier New"/>
              </a:rPr>
              <a:t> (</a:t>
            </a:r>
            <a:r>
              <a:rPr lang="en-US" b="1" dirty="0" err="1" smtClean="0">
                <a:latin typeface="Courier New"/>
              </a:rPr>
              <a:t>tl</a:t>
            </a:r>
            <a:r>
              <a:rPr lang="en-US" b="1" dirty="0" smtClean="0">
                <a:latin typeface="Courier New"/>
              </a:rPr>
              <a:t> a);</a:t>
            </a:r>
          </a:p>
          <a:p>
            <a:r>
              <a:rPr lang="en-US" b="1" dirty="0" err="1" smtClean="0">
                <a:latin typeface="Courier New"/>
              </a:rPr>
              <a:t>val</a:t>
            </a:r>
            <a:r>
              <a:rPr lang="en-US" b="1" dirty="0" smtClean="0">
                <a:latin typeface="Courier New"/>
              </a:rPr>
              <a:t> it = 2 : </a:t>
            </a:r>
            <a:r>
              <a:rPr lang="en-US" b="1" dirty="0" err="1" smtClean="0">
                <a:latin typeface="Courier New"/>
              </a:rPr>
              <a:t>int</a:t>
            </a:r>
            <a:endParaRPr lang="en-US" b="1" dirty="0" smtClean="0">
              <a:latin typeface="Courier New"/>
            </a:endParaRPr>
          </a:p>
          <a:p>
            <a:r>
              <a:rPr lang="en-US" b="1" dirty="0" smtClean="0">
                <a:latin typeface="Courier New"/>
              </a:rPr>
              <a:t>- null a;</a:t>
            </a:r>
          </a:p>
          <a:p>
            <a:r>
              <a:rPr lang="en-US" b="1" dirty="0" err="1" smtClean="0">
                <a:latin typeface="Courier New"/>
              </a:rPr>
              <a:t>val</a:t>
            </a:r>
            <a:r>
              <a:rPr lang="en-US" b="1" dirty="0" smtClean="0">
                <a:latin typeface="Courier New"/>
              </a:rPr>
              <a:t> it = false : </a:t>
            </a:r>
            <a:r>
              <a:rPr lang="en-US" b="1" dirty="0" err="1" smtClean="0">
                <a:latin typeface="Courier New"/>
              </a:rPr>
              <a:t>bool</a:t>
            </a:r>
            <a:endParaRPr lang="en-US" b="1" dirty="0" smtClean="0">
              <a:latin typeface="Courier New"/>
            </a:endParaRPr>
          </a:p>
          <a:p>
            <a:r>
              <a:rPr lang="en-US" b="1" dirty="0" smtClean="0">
                <a:latin typeface="Courier New"/>
              </a:rPr>
              <a:t>- null [];</a:t>
            </a:r>
          </a:p>
          <a:p>
            <a:r>
              <a:rPr lang="en-US" b="1" dirty="0" err="1" smtClean="0">
                <a:latin typeface="Courier New"/>
              </a:rPr>
              <a:t>val</a:t>
            </a:r>
            <a:r>
              <a:rPr lang="en-US" b="1" dirty="0" smtClean="0">
                <a:latin typeface="Courier New"/>
              </a:rPr>
              <a:t> it = true : </a:t>
            </a:r>
            <a:r>
              <a:rPr lang="en-US" b="1" dirty="0" err="1" smtClean="0">
                <a:latin typeface="Courier New"/>
              </a:rPr>
              <a:t>bool</a:t>
            </a:r>
            <a:endParaRPr lang="en-US" b="1" dirty="0" smtClean="0">
              <a:latin typeface="Courier New"/>
            </a:endParaRPr>
          </a:p>
          <a:p>
            <a:r>
              <a:rPr lang="en-US" b="1" dirty="0" smtClean="0">
                <a:latin typeface="Courier New"/>
              </a:rPr>
              <a:t>- nil;</a:t>
            </a:r>
          </a:p>
          <a:p>
            <a:r>
              <a:rPr lang="en-US" b="1" dirty="0" err="1" smtClean="0">
                <a:latin typeface="Courier New"/>
              </a:rPr>
              <a:t>val</a:t>
            </a:r>
            <a:r>
              <a:rPr lang="en-US" b="1" dirty="0" smtClean="0">
                <a:latin typeface="Courier New"/>
              </a:rPr>
              <a:t> it = [] : 'a list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List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Concatenation: </a:t>
            </a:r>
            <a:r>
              <a:rPr lang="en-US" b="1" dirty="0" smtClean="0"/>
              <a:t>@</a:t>
            </a:r>
          </a:p>
          <a:p>
            <a:pPr lvl="1"/>
            <a:r>
              <a:rPr lang="en-US" dirty="0" smtClean="0"/>
              <a:t>[1,2] @ [3,4] =&gt; [1,2,3,4]</a:t>
            </a:r>
          </a:p>
          <a:p>
            <a:r>
              <a:rPr lang="en-US" dirty="0" smtClean="0"/>
              <a:t>Construct a node: </a:t>
            </a:r>
            <a:r>
              <a:rPr lang="en-US" b="1" dirty="0" smtClean="0"/>
              <a:t>::</a:t>
            </a:r>
          </a:p>
          <a:p>
            <a:pPr lvl="1"/>
            <a:r>
              <a:rPr lang="en-US" dirty="0" smtClean="0"/>
              <a:t>1::[2,3,4] =&gt; [1,2,3,4]</a:t>
            </a:r>
          </a:p>
          <a:p>
            <a:r>
              <a:rPr lang="en-US" dirty="0" smtClean="0"/>
              <a:t>Determine head: </a:t>
            </a:r>
            <a:r>
              <a:rPr lang="en-US" b="1" dirty="0" err="1" smtClean="0"/>
              <a:t>hd</a:t>
            </a:r>
            <a:endParaRPr lang="en-US" b="1" dirty="0" smtClean="0"/>
          </a:p>
          <a:p>
            <a:pPr lvl="1"/>
            <a:r>
              <a:rPr lang="en-US" dirty="0" err="1" smtClean="0"/>
              <a:t>hd</a:t>
            </a:r>
            <a:r>
              <a:rPr lang="en-US" dirty="0" smtClean="0"/>
              <a:t> [1,2,3,4] =&gt; 1</a:t>
            </a:r>
          </a:p>
          <a:p>
            <a:r>
              <a:rPr lang="en-US" dirty="0" smtClean="0"/>
              <a:t>Determine tail: </a:t>
            </a:r>
            <a:r>
              <a:rPr lang="en-US" b="1" dirty="0" err="1" smtClean="0"/>
              <a:t>tl</a:t>
            </a:r>
            <a:endParaRPr lang="en-US" b="1" dirty="0" smtClean="0"/>
          </a:p>
          <a:p>
            <a:pPr lvl="1"/>
            <a:r>
              <a:rPr lang="en-US" dirty="0" err="1" smtClean="0"/>
              <a:t>tl</a:t>
            </a:r>
            <a:r>
              <a:rPr lang="en-US" dirty="0" smtClean="0"/>
              <a:t> [1,2,3,4] =&gt; [2,3,4]</a:t>
            </a:r>
          </a:p>
          <a:p>
            <a:r>
              <a:rPr lang="en-US" dirty="0" smtClean="0"/>
              <a:t>Length: </a:t>
            </a:r>
            <a:r>
              <a:rPr lang="en-US" b="1" dirty="0" smtClean="0"/>
              <a:t>length</a:t>
            </a:r>
            <a:endParaRPr lang="en-US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List-processing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Done with </a:t>
            </a:r>
            <a:r>
              <a:rPr lang="en-US" i="1" dirty="0" smtClean="0"/>
              <a:t>recursion</a:t>
            </a:r>
            <a:r>
              <a:rPr lang="en-US" dirty="0" smtClean="0"/>
              <a:t> to visit each list element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Typical pattern:</a:t>
            </a:r>
          </a:p>
          <a:p>
            <a:pPr lvl="1"/>
            <a:r>
              <a:rPr lang="en-US" dirty="0" smtClean="0"/>
              <a:t>if list is </a:t>
            </a:r>
            <a:r>
              <a:rPr lang="en-US" smtClean="0"/>
              <a:t>empty</a:t>
            </a:r>
            <a:br>
              <a:rPr lang="en-US" smtClean="0"/>
            </a:br>
            <a:r>
              <a:rPr lang="en-US" smtClean="0"/>
              <a:t>    process </a:t>
            </a:r>
            <a:r>
              <a:rPr lang="en-US" dirty="0" smtClean="0"/>
              <a:t>base case of recursion</a:t>
            </a:r>
            <a:br>
              <a:rPr lang="en-US" dirty="0" smtClean="0"/>
            </a:br>
            <a:r>
              <a:rPr lang="en-US" smtClean="0"/>
              <a:t>else</a:t>
            </a:r>
            <a:br>
              <a:rPr lang="en-US" smtClean="0"/>
            </a:br>
            <a:r>
              <a:rPr lang="en-US" smtClean="0"/>
              <a:t>    process </a:t>
            </a:r>
            <a:r>
              <a:rPr lang="en-US" dirty="0" smtClean="0"/>
              <a:t>head, </a:t>
            </a:r>
            <a:r>
              <a:rPr lang="en-US" dirty="0" err="1" smtClean="0"/>
              <a:t>recurse</a:t>
            </a:r>
            <a:r>
              <a:rPr lang="en-US" dirty="0" smtClean="0"/>
              <a:t> on tail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Length Function for Lists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6553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ourier New"/>
              </a:rPr>
              <a:t>fun </a:t>
            </a:r>
            <a:r>
              <a:rPr lang="en-US" sz="2400" b="1" dirty="0" err="1" smtClean="0">
                <a:latin typeface="Courier New"/>
              </a:rPr>
              <a:t>mylen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x</a:t>
            </a:r>
            <a:r>
              <a:rPr lang="en-US" sz="2400" b="1" dirty="0" smtClean="0">
                <a:latin typeface="Courier New"/>
              </a:rPr>
              <a:t> =</a:t>
            </a:r>
          </a:p>
          <a:p>
            <a:r>
              <a:rPr lang="en-US" sz="2400" b="1" dirty="0" smtClean="0">
                <a:latin typeface="Courier New"/>
              </a:rPr>
              <a:t>    if null </a:t>
            </a:r>
            <a:r>
              <a:rPr lang="en-US" sz="2400" b="1" dirty="0" err="1" smtClean="0">
                <a:latin typeface="Courier New"/>
              </a:rPr>
              <a:t>x</a:t>
            </a:r>
            <a:r>
              <a:rPr lang="en-US" sz="2400" b="1" dirty="0" smtClean="0">
                <a:latin typeface="Courier New"/>
              </a:rPr>
              <a:t> then 0</a:t>
            </a:r>
          </a:p>
          <a:p>
            <a:r>
              <a:rPr lang="en-US" sz="2400" b="1" dirty="0" smtClean="0">
                <a:latin typeface="Courier New"/>
              </a:rPr>
              <a:t>    else 1 + length (</a:t>
            </a:r>
            <a:r>
              <a:rPr lang="en-US" sz="2400" b="1" dirty="0" err="1" smtClean="0">
                <a:latin typeface="Courier New"/>
              </a:rPr>
              <a:t>tl</a:t>
            </a:r>
            <a:r>
              <a:rPr lang="en-US" sz="2400" b="1" dirty="0" smtClean="0">
                <a:latin typeface="Courier New"/>
              </a:rPr>
              <a:t> </a:t>
            </a:r>
            <a:r>
              <a:rPr lang="en-US" sz="2400" b="1" dirty="0" err="1" smtClean="0">
                <a:latin typeface="Courier New"/>
              </a:rPr>
              <a:t>x</a:t>
            </a:r>
            <a:r>
              <a:rPr lang="en-US" sz="2400" b="1" dirty="0" smtClean="0">
                <a:latin typeface="Courier New"/>
              </a:rPr>
              <a:t>);</a:t>
            </a:r>
          </a:p>
          <a:p>
            <a:endParaRPr lang="en-US" sz="2400" b="1" dirty="0" smtClean="0">
              <a:latin typeface="Courier New"/>
            </a:endParaRPr>
          </a:p>
          <a:p>
            <a:endParaRPr lang="en-US" sz="2400" b="1" dirty="0">
              <a:latin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Recursive Function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590800"/>
            <a:ext cx="8001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latin typeface="Courier New"/>
              </a:rPr>
              <a:t>(* Sum of squares of 0 through </a:t>
            </a:r>
            <a:r>
              <a:rPr lang="en-US" b="1" i="1" dirty="0" err="1" smtClean="0">
                <a:latin typeface="Courier New"/>
              </a:rPr>
              <a:t>n</a:t>
            </a:r>
            <a:r>
              <a:rPr lang="en-US" b="1" i="1" dirty="0" smtClean="0">
                <a:latin typeface="Courier New"/>
              </a:rPr>
              <a:t> *)</a:t>
            </a:r>
          </a:p>
          <a:p>
            <a:r>
              <a:rPr lang="en-US" b="1" dirty="0" smtClean="0">
                <a:latin typeface="Courier New"/>
              </a:rPr>
              <a:t>- fun </a:t>
            </a:r>
            <a:r>
              <a:rPr lang="en-US" b="1" dirty="0" err="1" smtClean="0">
                <a:latin typeface="Courier New"/>
              </a:rPr>
              <a:t>sumsq</a:t>
            </a:r>
            <a:r>
              <a:rPr lang="en-US" b="1" dirty="0" smtClean="0">
                <a:latin typeface="Courier New"/>
              </a:rPr>
              <a:t> </a:t>
            </a:r>
            <a:r>
              <a:rPr lang="en-US" b="1" dirty="0" err="1" smtClean="0">
                <a:latin typeface="Courier New"/>
              </a:rPr>
              <a:t>n</a:t>
            </a:r>
            <a:r>
              <a:rPr lang="en-US" b="1" dirty="0" smtClean="0">
                <a:latin typeface="Courier New"/>
              </a:rPr>
              <a:t> =</a:t>
            </a:r>
          </a:p>
          <a:p>
            <a:r>
              <a:rPr lang="en-US" b="1" dirty="0" smtClean="0">
                <a:latin typeface="Courier New"/>
              </a:rPr>
              <a:t>=     if </a:t>
            </a:r>
            <a:r>
              <a:rPr lang="en-US" b="1" dirty="0" err="1" smtClean="0">
                <a:latin typeface="Courier New"/>
              </a:rPr>
              <a:t>n</a:t>
            </a:r>
            <a:r>
              <a:rPr lang="en-US" b="1" dirty="0" smtClean="0">
                <a:latin typeface="Courier New"/>
              </a:rPr>
              <a:t> = 0 then 0</a:t>
            </a:r>
          </a:p>
          <a:p>
            <a:r>
              <a:rPr lang="en-US" b="1" dirty="0" smtClean="0">
                <a:latin typeface="Courier New"/>
              </a:rPr>
              <a:t>=     else </a:t>
            </a:r>
            <a:r>
              <a:rPr lang="en-US" b="1" dirty="0" err="1" smtClean="0">
                <a:latin typeface="Courier New"/>
              </a:rPr>
              <a:t>n</a:t>
            </a:r>
            <a:r>
              <a:rPr lang="en-US" b="1" dirty="0" smtClean="0">
                <a:latin typeface="Courier New"/>
              </a:rPr>
              <a:t>*</a:t>
            </a:r>
            <a:r>
              <a:rPr lang="en-US" b="1" dirty="0" err="1" smtClean="0">
                <a:latin typeface="Courier New"/>
              </a:rPr>
              <a:t>n</a:t>
            </a:r>
            <a:r>
              <a:rPr lang="en-US" b="1" dirty="0" smtClean="0">
                <a:latin typeface="Courier New"/>
              </a:rPr>
              <a:t> + </a:t>
            </a:r>
            <a:r>
              <a:rPr lang="en-US" b="1" dirty="0" err="1" smtClean="0">
                <a:latin typeface="Courier New"/>
              </a:rPr>
              <a:t>sumsq</a:t>
            </a:r>
            <a:r>
              <a:rPr lang="en-US" b="1" dirty="0" smtClean="0">
                <a:latin typeface="Courier New"/>
              </a:rPr>
              <a:t> (n-1);</a:t>
            </a:r>
          </a:p>
          <a:p>
            <a:r>
              <a:rPr lang="en-US" b="1" dirty="0" err="1" smtClean="0">
                <a:latin typeface="Courier New"/>
              </a:rPr>
              <a:t>val</a:t>
            </a:r>
            <a:r>
              <a:rPr lang="en-US" b="1" dirty="0" smtClean="0">
                <a:latin typeface="Courier New"/>
              </a:rPr>
              <a:t> </a:t>
            </a:r>
            <a:r>
              <a:rPr lang="en-US" b="1" dirty="0" err="1" smtClean="0">
                <a:latin typeface="Courier New"/>
              </a:rPr>
              <a:t>sumsq</a:t>
            </a:r>
            <a:r>
              <a:rPr lang="en-US" b="1" dirty="0" smtClean="0">
                <a:latin typeface="Courier New"/>
              </a:rPr>
              <a:t> = fn : </a:t>
            </a:r>
            <a:r>
              <a:rPr lang="en-US" b="1" dirty="0" err="1" smtClean="0">
                <a:latin typeface="Courier New"/>
              </a:rPr>
              <a:t>int</a:t>
            </a:r>
            <a:r>
              <a:rPr lang="en-US" b="1" dirty="0" smtClean="0">
                <a:latin typeface="Courier New"/>
              </a:rPr>
              <a:t> -&gt; </a:t>
            </a:r>
            <a:r>
              <a:rPr lang="en-US" b="1" dirty="0" err="1" smtClean="0">
                <a:latin typeface="Courier New"/>
              </a:rPr>
              <a:t>int</a:t>
            </a:r>
            <a:endParaRPr lang="en-US" b="1" dirty="0" smtClean="0">
              <a:latin typeface="Courier New"/>
            </a:endParaRPr>
          </a:p>
          <a:p>
            <a:r>
              <a:rPr lang="en-US" b="1" dirty="0" smtClean="0">
                <a:latin typeface="Courier New"/>
              </a:rPr>
              <a:t>- </a:t>
            </a:r>
            <a:r>
              <a:rPr lang="en-US" b="1" dirty="0" err="1" smtClean="0">
                <a:latin typeface="Courier New"/>
              </a:rPr>
              <a:t>sumsq</a:t>
            </a:r>
            <a:r>
              <a:rPr lang="en-US" b="1" dirty="0" smtClean="0">
                <a:latin typeface="Courier New"/>
              </a:rPr>
              <a:t> 2;</a:t>
            </a:r>
          </a:p>
          <a:p>
            <a:r>
              <a:rPr lang="en-US" b="1" dirty="0" err="1" smtClean="0">
                <a:latin typeface="Courier New"/>
              </a:rPr>
              <a:t>val</a:t>
            </a:r>
            <a:r>
              <a:rPr lang="en-US" b="1" dirty="0" smtClean="0">
                <a:latin typeface="Courier New"/>
              </a:rPr>
              <a:t> it = 5 : </a:t>
            </a:r>
            <a:r>
              <a:rPr lang="en-US" b="1" dirty="0" err="1" smtClean="0">
                <a:latin typeface="Courier New"/>
              </a:rPr>
              <a:t>int</a:t>
            </a:r>
            <a:endParaRPr lang="en-US" b="1" dirty="0" smtClean="0">
              <a:latin typeface="Courier New"/>
            </a:endParaRPr>
          </a:p>
          <a:p>
            <a:r>
              <a:rPr lang="en-US" b="1" dirty="0" smtClean="0">
                <a:latin typeface="Courier New"/>
              </a:rPr>
              <a:t>- </a:t>
            </a:r>
            <a:r>
              <a:rPr lang="en-US" b="1" dirty="0" err="1" smtClean="0">
                <a:latin typeface="Courier New"/>
              </a:rPr>
              <a:t>sumsq</a:t>
            </a:r>
            <a:r>
              <a:rPr lang="en-US" b="1" dirty="0" smtClean="0">
                <a:latin typeface="Courier New"/>
              </a:rPr>
              <a:t> 3;</a:t>
            </a:r>
          </a:p>
          <a:p>
            <a:r>
              <a:rPr lang="en-US" b="1" dirty="0" err="1" smtClean="0">
                <a:latin typeface="Courier New"/>
              </a:rPr>
              <a:t>val</a:t>
            </a:r>
            <a:r>
              <a:rPr lang="en-US" b="1" dirty="0" smtClean="0">
                <a:latin typeface="Courier New"/>
              </a:rPr>
              <a:t> it = 14 : </a:t>
            </a:r>
            <a:r>
              <a:rPr lang="en-US" b="1" dirty="0" err="1" smtClean="0">
                <a:latin typeface="Courier New"/>
              </a:rPr>
              <a:t>int</a:t>
            </a:r>
            <a:endParaRPr lang="en-US" b="1" dirty="0"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2520077"/>
            <a:ext cx="7086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/>
              </a:rPr>
              <a:t>- fun </a:t>
            </a:r>
            <a:r>
              <a:rPr lang="en-US" sz="2000" b="1" dirty="0" err="1" smtClean="0">
                <a:latin typeface="Courier New"/>
              </a:rPr>
              <a:t>sumsq</a:t>
            </a:r>
            <a:r>
              <a:rPr lang="en-US" sz="2000" b="1" dirty="0" smtClean="0">
                <a:latin typeface="Courier New"/>
              </a:rPr>
              <a:t> 0 = 0</a:t>
            </a:r>
          </a:p>
          <a:p>
            <a:r>
              <a:rPr lang="en-US" sz="2000" b="1" dirty="0" smtClean="0">
                <a:latin typeface="Courier New"/>
              </a:rPr>
              <a:t>= |   </a:t>
            </a:r>
            <a:r>
              <a:rPr lang="en-US" sz="2000" b="1" dirty="0" err="1" smtClean="0">
                <a:latin typeface="Courier New"/>
              </a:rPr>
              <a:t>sumsq</a:t>
            </a:r>
            <a:r>
              <a:rPr lang="en-US" sz="2000" b="1" dirty="0" smtClean="0">
                <a:latin typeface="Courier New"/>
              </a:rPr>
              <a:t> </a:t>
            </a:r>
            <a:r>
              <a:rPr lang="en-US" sz="2000" b="1" dirty="0" err="1" smtClean="0">
                <a:latin typeface="Courier New"/>
              </a:rPr>
              <a:t>n</a:t>
            </a:r>
            <a:r>
              <a:rPr lang="en-US" sz="2000" b="1" dirty="0" smtClean="0">
                <a:latin typeface="Courier New"/>
              </a:rPr>
              <a:t> = </a:t>
            </a:r>
            <a:r>
              <a:rPr lang="en-US" sz="2000" b="1" dirty="0" err="1" smtClean="0">
                <a:latin typeface="Courier New"/>
              </a:rPr>
              <a:t>n</a:t>
            </a:r>
            <a:r>
              <a:rPr lang="en-US" sz="2000" b="1" dirty="0" smtClean="0">
                <a:latin typeface="Courier New"/>
              </a:rPr>
              <a:t>*</a:t>
            </a:r>
            <a:r>
              <a:rPr lang="en-US" sz="2000" b="1" dirty="0" err="1" smtClean="0">
                <a:latin typeface="Courier New"/>
              </a:rPr>
              <a:t>n</a:t>
            </a:r>
            <a:r>
              <a:rPr lang="en-US" sz="2000" b="1" dirty="0" smtClean="0">
                <a:latin typeface="Courier New"/>
              </a:rPr>
              <a:t> + </a:t>
            </a:r>
            <a:r>
              <a:rPr lang="en-US" sz="2000" b="1" dirty="0" err="1" smtClean="0">
                <a:latin typeface="Courier New"/>
              </a:rPr>
              <a:t>sumsq</a:t>
            </a:r>
            <a:r>
              <a:rPr lang="en-US" sz="2000" b="1" dirty="0" smtClean="0">
                <a:latin typeface="Courier New"/>
              </a:rPr>
              <a:t> (n-1);</a:t>
            </a:r>
          </a:p>
          <a:p>
            <a:r>
              <a:rPr lang="en-US" sz="2000" dirty="0" err="1" smtClean="0">
                <a:latin typeface="Courier New"/>
              </a:rPr>
              <a:t>val</a:t>
            </a:r>
            <a:r>
              <a:rPr lang="en-US" sz="2000" dirty="0" smtClean="0">
                <a:latin typeface="Courier New"/>
              </a:rPr>
              <a:t> </a:t>
            </a:r>
            <a:r>
              <a:rPr lang="en-US" sz="2000" dirty="0" err="1" smtClean="0">
                <a:latin typeface="Courier New"/>
              </a:rPr>
              <a:t>sumsq</a:t>
            </a:r>
            <a:r>
              <a:rPr lang="en-US" sz="2000" dirty="0" smtClean="0">
                <a:latin typeface="Courier New"/>
              </a:rPr>
              <a:t> = fn : </a:t>
            </a:r>
            <a:r>
              <a:rPr lang="en-US" sz="2000" dirty="0" err="1" smtClean="0">
                <a:latin typeface="Courier New"/>
              </a:rPr>
              <a:t>int</a:t>
            </a:r>
            <a:r>
              <a:rPr lang="en-US" sz="2000" dirty="0" smtClean="0">
                <a:latin typeface="Courier New"/>
              </a:rPr>
              <a:t> -&gt; </a:t>
            </a:r>
            <a:r>
              <a:rPr lang="en-US" sz="2000" dirty="0" err="1" smtClean="0">
                <a:latin typeface="Courier New"/>
              </a:rPr>
              <a:t>int</a:t>
            </a:r>
            <a:endParaRPr lang="en-US" sz="2000" dirty="0" smtClean="0">
              <a:latin typeface="Courier New"/>
            </a:endParaRPr>
          </a:p>
          <a:p>
            <a:r>
              <a:rPr lang="en-US" sz="2000" dirty="0" smtClean="0">
                <a:latin typeface="Courier New"/>
              </a:rPr>
              <a:t>- </a:t>
            </a:r>
            <a:r>
              <a:rPr lang="en-US" sz="2000" dirty="0" err="1" smtClean="0">
                <a:latin typeface="Courier New"/>
              </a:rPr>
              <a:t>sumsq</a:t>
            </a:r>
            <a:r>
              <a:rPr lang="en-US" sz="2000" dirty="0" smtClean="0">
                <a:latin typeface="Courier New"/>
              </a:rPr>
              <a:t> 2;</a:t>
            </a:r>
          </a:p>
          <a:p>
            <a:r>
              <a:rPr lang="en-US" sz="2000" dirty="0" err="1" smtClean="0">
                <a:latin typeface="Courier New"/>
              </a:rPr>
              <a:t>val</a:t>
            </a:r>
            <a:r>
              <a:rPr lang="en-US" sz="2000" dirty="0" smtClean="0">
                <a:latin typeface="Courier New"/>
              </a:rPr>
              <a:t> it = 5 : </a:t>
            </a:r>
            <a:r>
              <a:rPr lang="en-US" sz="2000" dirty="0" err="1" smtClean="0">
                <a:latin typeface="Courier New"/>
              </a:rPr>
              <a:t>int</a:t>
            </a:r>
            <a:endParaRPr lang="en-US" sz="2000" dirty="0" smtClean="0">
              <a:latin typeface="Courier New"/>
            </a:endParaRPr>
          </a:p>
          <a:p>
            <a:r>
              <a:rPr lang="en-US" sz="2000" dirty="0" smtClean="0">
                <a:latin typeface="Courier New"/>
              </a:rPr>
              <a:t>- </a:t>
            </a:r>
            <a:r>
              <a:rPr lang="en-US" sz="2000" dirty="0" err="1" smtClean="0">
                <a:latin typeface="Courier New"/>
              </a:rPr>
              <a:t>sumsq</a:t>
            </a:r>
            <a:r>
              <a:rPr lang="en-US" sz="2000" dirty="0" smtClean="0">
                <a:latin typeface="Courier New"/>
              </a:rPr>
              <a:t> 3;</a:t>
            </a:r>
          </a:p>
          <a:p>
            <a:r>
              <a:rPr lang="en-US" sz="2000" dirty="0" err="1" smtClean="0">
                <a:latin typeface="Courier New"/>
              </a:rPr>
              <a:t>val</a:t>
            </a:r>
            <a:r>
              <a:rPr lang="en-US" sz="2000" dirty="0" smtClean="0">
                <a:latin typeface="Courier New"/>
              </a:rPr>
              <a:t> it = 14 : </a:t>
            </a:r>
            <a:r>
              <a:rPr lang="en-US" sz="2000" dirty="0" err="1" smtClean="0">
                <a:latin typeface="Courier New"/>
              </a:rPr>
              <a:t>int</a:t>
            </a:r>
            <a:endParaRPr lang="en-US" sz="2000" dirty="0" smtClean="0">
              <a:latin typeface="Courier New"/>
            </a:endParaRPr>
          </a:p>
          <a:p>
            <a:r>
              <a:rPr lang="en-US" sz="2000" dirty="0" smtClean="0">
                <a:latin typeface="Courier New"/>
              </a:rPr>
              <a:t>- </a:t>
            </a:r>
            <a:r>
              <a:rPr lang="en-US" sz="2000" dirty="0" err="1" smtClean="0">
                <a:latin typeface="Courier New"/>
              </a:rPr>
              <a:t>sumsq</a:t>
            </a:r>
            <a:r>
              <a:rPr lang="en-US" sz="2000" dirty="0" smtClean="0">
                <a:latin typeface="Courier New"/>
              </a:rPr>
              <a:t> 0;</a:t>
            </a:r>
          </a:p>
          <a:p>
            <a:r>
              <a:rPr lang="en-US" sz="2000" dirty="0" err="1" smtClean="0">
                <a:latin typeface="Courier New"/>
              </a:rPr>
              <a:t>val</a:t>
            </a:r>
            <a:r>
              <a:rPr lang="en-US" sz="2000" dirty="0" smtClean="0">
                <a:latin typeface="Courier New"/>
              </a:rPr>
              <a:t> it = 0 : </a:t>
            </a:r>
            <a:r>
              <a:rPr lang="en-US" sz="2000" dirty="0" err="1" smtClean="0">
                <a:latin typeface="Courier New"/>
              </a:rPr>
              <a:t>int</a:t>
            </a:r>
            <a:endParaRPr lang="en-US" sz="2000" dirty="0"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mylen</a:t>
            </a:r>
            <a:r>
              <a:rPr lang="en-US" dirty="0" smtClean="0"/>
              <a:t> with Pattern Matching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90600" y="2693075"/>
            <a:ext cx="7772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/>
              </a:rPr>
              <a:t>- fun </a:t>
            </a:r>
            <a:r>
              <a:rPr lang="en-US" b="1" dirty="0" err="1" smtClean="0">
                <a:latin typeface="Courier New"/>
              </a:rPr>
              <a:t>mylen</a:t>
            </a:r>
            <a:r>
              <a:rPr lang="en-US" b="1" dirty="0" smtClean="0">
                <a:latin typeface="Courier New"/>
              </a:rPr>
              <a:t> nil = 0</a:t>
            </a:r>
          </a:p>
          <a:p>
            <a:r>
              <a:rPr lang="en-US" b="1" dirty="0" smtClean="0">
                <a:latin typeface="Courier New"/>
              </a:rPr>
              <a:t>= |   </a:t>
            </a:r>
            <a:r>
              <a:rPr lang="en-US" b="1" dirty="0" err="1" smtClean="0">
                <a:latin typeface="Courier New"/>
              </a:rPr>
              <a:t>mylen</a:t>
            </a:r>
            <a:r>
              <a:rPr lang="en-US" b="1" dirty="0" smtClean="0">
                <a:latin typeface="Courier New"/>
              </a:rPr>
              <a:t> (</a:t>
            </a:r>
            <a:r>
              <a:rPr lang="en-US" b="1" dirty="0" err="1" smtClean="0">
                <a:latin typeface="Courier New"/>
              </a:rPr>
              <a:t>h::t</a:t>
            </a:r>
            <a:r>
              <a:rPr lang="en-US" b="1" dirty="0" smtClean="0">
                <a:latin typeface="Courier New"/>
              </a:rPr>
              <a:t>) = 1 + </a:t>
            </a:r>
            <a:r>
              <a:rPr lang="en-US" b="1" dirty="0" err="1" smtClean="0">
                <a:latin typeface="Courier New"/>
              </a:rPr>
              <a:t>mylen</a:t>
            </a:r>
            <a:r>
              <a:rPr lang="en-US" b="1" dirty="0" smtClean="0">
                <a:latin typeface="Courier New"/>
              </a:rPr>
              <a:t> </a:t>
            </a:r>
            <a:r>
              <a:rPr lang="en-US" b="1" dirty="0" err="1" smtClean="0">
                <a:latin typeface="Courier New"/>
              </a:rPr>
              <a:t>t</a:t>
            </a:r>
            <a:r>
              <a:rPr lang="en-US" b="1" dirty="0" smtClean="0">
                <a:latin typeface="Courier New"/>
              </a:rPr>
              <a:t>;	</a:t>
            </a:r>
            <a:r>
              <a:rPr lang="en-US" b="1" i="1" dirty="0" smtClean="0">
                <a:latin typeface="Courier New"/>
              </a:rPr>
              <a:t>(* </a:t>
            </a:r>
            <a:r>
              <a:rPr lang="en-US" b="1" i="1" dirty="0" err="1" smtClean="0">
                <a:latin typeface="Courier New"/>
              </a:rPr>
              <a:t>h</a:t>
            </a:r>
            <a:r>
              <a:rPr lang="en-US" b="1" i="1" dirty="0" smtClean="0">
                <a:latin typeface="Courier New"/>
              </a:rPr>
              <a:t> is not used *)</a:t>
            </a:r>
          </a:p>
          <a:p>
            <a:r>
              <a:rPr lang="en-US" b="1" dirty="0" err="1" smtClean="0">
                <a:latin typeface="Courier New"/>
              </a:rPr>
              <a:t>val</a:t>
            </a:r>
            <a:r>
              <a:rPr lang="en-US" b="1" dirty="0" smtClean="0">
                <a:latin typeface="Courier New"/>
              </a:rPr>
              <a:t> </a:t>
            </a:r>
            <a:r>
              <a:rPr lang="en-US" b="1" dirty="0" err="1" smtClean="0">
                <a:latin typeface="Courier New"/>
              </a:rPr>
              <a:t>mylen</a:t>
            </a:r>
            <a:r>
              <a:rPr lang="en-US" b="1" dirty="0" smtClean="0">
                <a:latin typeface="Courier New"/>
              </a:rPr>
              <a:t> = fn : 'a list -&gt; </a:t>
            </a:r>
            <a:r>
              <a:rPr lang="en-US" b="1" dirty="0" err="1" smtClean="0">
                <a:latin typeface="Courier New"/>
              </a:rPr>
              <a:t>int</a:t>
            </a:r>
            <a:r>
              <a:rPr lang="en-US" b="1" dirty="0" smtClean="0">
                <a:latin typeface="Courier New"/>
              </a:rPr>
              <a:t>	</a:t>
            </a:r>
            <a:r>
              <a:rPr lang="en-US" b="1" i="1" dirty="0" smtClean="0">
                <a:latin typeface="Courier New"/>
              </a:rPr>
              <a:t>(* a type variable *)</a:t>
            </a:r>
          </a:p>
          <a:p>
            <a:r>
              <a:rPr lang="en-US" b="1" dirty="0" smtClean="0">
                <a:latin typeface="Courier New"/>
              </a:rPr>
              <a:t>- </a:t>
            </a:r>
            <a:r>
              <a:rPr lang="en-US" b="1" dirty="0" err="1" smtClean="0">
                <a:latin typeface="Courier New"/>
              </a:rPr>
              <a:t>mylen</a:t>
            </a:r>
            <a:r>
              <a:rPr lang="en-US" b="1" dirty="0" smtClean="0">
                <a:latin typeface="Courier New"/>
              </a:rPr>
              <a:t> [];</a:t>
            </a:r>
          </a:p>
          <a:p>
            <a:r>
              <a:rPr lang="en-US" b="1" dirty="0" err="1" smtClean="0">
                <a:latin typeface="Courier New"/>
              </a:rPr>
              <a:t>val</a:t>
            </a:r>
            <a:r>
              <a:rPr lang="en-US" b="1" dirty="0" smtClean="0">
                <a:latin typeface="Courier New"/>
              </a:rPr>
              <a:t> it = 0 : </a:t>
            </a:r>
            <a:r>
              <a:rPr lang="en-US" b="1" dirty="0" err="1" smtClean="0">
                <a:latin typeface="Courier New"/>
              </a:rPr>
              <a:t>int</a:t>
            </a:r>
            <a:endParaRPr lang="en-US" b="1" dirty="0" smtClean="0">
              <a:latin typeface="Courier New"/>
            </a:endParaRPr>
          </a:p>
          <a:p>
            <a:r>
              <a:rPr lang="en-US" b="1" dirty="0" smtClean="0">
                <a:latin typeface="Courier New"/>
              </a:rPr>
              <a:t>- </a:t>
            </a:r>
            <a:r>
              <a:rPr lang="en-US" b="1" dirty="0" err="1" smtClean="0">
                <a:latin typeface="Courier New"/>
              </a:rPr>
              <a:t>mylen</a:t>
            </a:r>
            <a:r>
              <a:rPr lang="en-US" b="1" dirty="0" smtClean="0">
                <a:latin typeface="Courier New"/>
              </a:rPr>
              <a:t> [1,2,3];</a:t>
            </a:r>
          </a:p>
          <a:p>
            <a:r>
              <a:rPr lang="en-US" b="1" dirty="0" err="1" smtClean="0">
                <a:latin typeface="Courier New"/>
              </a:rPr>
              <a:t>val</a:t>
            </a:r>
            <a:r>
              <a:rPr lang="en-US" b="1" dirty="0" smtClean="0">
                <a:latin typeface="Courier New"/>
              </a:rPr>
              <a:t> it = 3 : </a:t>
            </a:r>
            <a:r>
              <a:rPr lang="en-US" b="1" dirty="0" err="1" smtClean="0">
                <a:latin typeface="Courier New"/>
              </a:rPr>
              <a:t>int</a:t>
            </a:r>
            <a:endParaRPr lang="en-US" b="1" dirty="0">
              <a:latin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Variables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variable won’t be used, you can use the </a:t>
            </a:r>
            <a:r>
              <a:rPr lang="en-US" i="1" dirty="0" smtClean="0"/>
              <a:t>underscore</a:t>
            </a:r>
            <a:r>
              <a:rPr lang="en-US" dirty="0" smtClean="0"/>
              <a:t> for its name:</a:t>
            </a:r>
            <a:br>
              <a:rPr lang="en-US" dirty="0" smtClean="0"/>
            </a:br>
            <a:r>
              <a:rPr lang="en-US" sz="2400" b="1" dirty="0" smtClean="0">
                <a:latin typeface="Courier New"/>
                <a:cs typeface="Courier New"/>
              </a:rPr>
              <a:t>|    </a:t>
            </a:r>
            <a:r>
              <a:rPr lang="en-US" sz="2400" b="1" dirty="0" err="1" smtClean="0">
                <a:latin typeface="Courier New"/>
                <a:cs typeface="Courier New"/>
              </a:rPr>
              <a:t>mylen</a:t>
            </a:r>
            <a:r>
              <a:rPr lang="en-US" sz="2400" b="1" dirty="0" smtClean="0">
                <a:latin typeface="Courier New"/>
                <a:cs typeface="Courier New"/>
              </a:rPr>
              <a:t> (_::</a:t>
            </a:r>
            <a:r>
              <a:rPr lang="en-US" sz="2400" b="1" dirty="0" err="1" smtClean="0">
                <a:latin typeface="Courier New"/>
                <a:cs typeface="Courier New"/>
              </a:rPr>
              <a:t>t</a:t>
            </a:r>
            <a:r>
              <a:rPr lang="en-US" sz="2400" b="1" dirty="0" smtClean="0">
                <a:latin typeface="Courier New"/>
                <a:cs typeface="Courier New"/>
              </a:rPr>
              <a:t>) = 1 + </a:t>
            </a:r>
            <a:r>
              <a:rPr lang="en-US" sz="2400" b="1" dirty="0" err="1" smtClean="0">
                <a:latin typeface="Courier New"/>
                <a:cs typeface="Courier New"/>
              </a:rPr>
              <a:t>mylen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err="1" smtClean="0">
                <a:latin typeface="Courier New"/>
                <a:cs typeface="Courier New"/>
              </a:rPr>
              <a:t>t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dirty="0" smtClean="0"/>
              <a:t>This applies in other contexts:</a:t>
            </a:r>
            <a:br>
              <a:rPr lang="en-US" dirty="0" smtClean="0"/>
            </a:br>
            <a:r>
              <a:rPr lang="en-US" sz="2400" b="1" dirty="0" smtClean="0">
                <a:latin typeface="Courier New"/>
                <a:cs typeface="Courier New"/>
              </a:rPr>
              <a:t>- </a:t>
            </a:r>
            <a:r>
              <a:rPr lang="en-US" sz="2400" b="1" dirty="0" err="1" smtClean="0">
                <a:latin typeface="Courier New"/>
                <a:cs typeface="Courier New"/>
              </a:rPr>
              <a:t>var</a:t>
            </a:r>
            <a:r>
              <a:rPr lang="en-US" sz="2400" b="1" dirty="0" smtClean="0">
                <a:latin typeface="Courier New"/>
                <a:cs typeface="Courier New"/>
              </a:rPr>
              <a:t> (_,</a:t>
            </a:r>
            <a:r>
              <a:rPr lang="en-US" sz="2400" b="1" dirty="0" err="1" smtClean="0">
                <a:latin typeface="Courier New"/>
                <a:cs typeface="Courier New"/>
              </a:rPr>
              <a:t>y</a:t>
            </a:r>
            <a:r>
              <a:rPr lang="en-US" sz="2400" b="1" dirty="0" smtClean="0">
                <a:latin typeface="Courier New"/>
                <a:cs typeface="Courier New"/>
              </a:rPr>
              <a:t>) = (1,2);</a:t>
            </a:r>
            <a:br>
              <a:rPr lang="en-US" sz="2400" b="1" dirty="0" smtClean="0">
                <a:latin typeface="Courier New"/>
                <a:cs typeface="Courier New"/>
              </a:rPr>
            </a:br>
            <a:r>
              <a:rPr lang="en-US" sz="2400" b="1" dirty="0" err="1" smtClean="0">
                <a:latin typeface="Courier New"/>
                <a:cs typeface="Courier New"/>
              </a:rPr>
              <a:t>val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err="1" smtClean="0">
                <a:latin typeface="Courier New"/>
                <a:cs typeface="Courier New"/>
              </a:rPr>
              <a:t>y</a:t>
            </a:r>
            <a:r>
              <a:rPr lang="en-US" sz="2400" b="1" dirty="0" smtClean="0">
                <a:latin typeface="Courier New"/>
                <a:cs typeface="Courier New"/>
              </a:rPr>
              <a:t> = 2 : </a:t>
            </a:r>
            <a:r>
              <a:rPr lang="en-US" sz="2400" b="1" dirty="0" err="1" smtClean="0">
                <a:latin typeface="Courier New"/>
                <a:cs typeface="Courier New"/>
              </a:rPr>
              <a:t>int</a:t>
            </a:r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3200" dirty="0" smtClean="0"/>
              <a:t>What is Functional Programming</a:t>
            </a:r>
            <a:r>
              <a:rPr lang="en-US" sz="3200" dirty="0" smtClean="0"/>
              <a:t>?</a:t>
            </a:r>
          </a:p>
          <a:p>
            <a:pPr>
              <a:spcAft>
                <a:spcPts val="1200"/>
              </a:spcAft>
            </a:pPr>
            <a:r>
              <a:rPr lang="en-US" sz="3200" dirty="0" smtClean="0"/>
              <a:t>History of </a:t>
            </a:r>
            <a:r>
              <a:rPr lang="en-US" sz="3200" dirty="0" smtClean="0"/>
              <a:t>FP</a:t>
            </a:r>
          </a:p>
          <a:p>
            <a:pPr>
              <a:spcAft>
                <a:spcPts val="1200"/>
              </a:spcAft>
            </a:pPr>
            <a:r>
              <a:rPr lang="en-US" sz="3200" b="1" dirty="0" smtClean="0"/>
              <a:t>ML</a:t>
            </a:r>
            <a:r>
              <a:rPr lang="en-US" sz="3200" dirty="0" smtClean="0"/>
              <a:t> – The first Modern FP </a:t>
            </a:r>
            <a:r>
              <a:rPr lang="en-US" sz="3200" dirty="0" smtClean="0"/>
              <a:t>Language</a:t>
            </a:r>
          </a:p>
          <a:p>
            <a:pPr>
              <a:spcAft>
                <a:spcPts val="1200"/>
              </a:spcAft>
            </a:pPr>
            <a:r>
              <a:rPr lang="en-US" sz="3200" dirty="0" smtClean="0"/>
              <a:t>FP in Other Modern Languages</a:t>
            </a:r>
          </a:p>
          <a:p>
            <a:pPr lvl="1">
              <a:spcAft>
                <a:spcPts val="1200"/>
              </a:spcAft>
            </a:pPr>
            <a:r>
              <a:rPr lang="en-US" sz="2800" dirty="0" smtClean="0"/>
              <a:t>Python, D, C++, </a:t>
            </a:r>
            <a:r>
              <a:rPr lang="en-US" sz="2800" dirty="0" err="1" smtClean="0"/>
              <a:t>Scala</a:t>
            </a:r>
            <a:r>
              <a:rPr lang="en-US" sz="2800" dirty="0" smtClean="0"/>
              <a:t>, C#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the </a:t>
            </a:r>
            <a:r>
              <a:rPr lang="en-US" b="1" dirty="0" smtClean="0">
                <a:latin typeface="Courier New"/>
                <a:cs typeface="Courier New"/>
              </a:rPr>
              <a:t>'a</a:t>
            </a:r>
            <a:r>
              <a:rPr lang="en-US" dirty="0" smtClean="0"/>
              <a:t> in the definition of </a:t>
            </a:r>
            <a:r>
              <a:rPr lang="en-US" dirty="0" err="1" smtClean="0">
                <a:latin typeface="Courier New"/>
                <a:cs typeface="Courier New"/>
              </a:rPr>
              <a:t>mylen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The operations of </a:t>
            </a:r>
            <a:r>
              <a:rPr lang="en-US" dirty="0" err="1" smtClean="0">
                <a:latin typeface="Courier New"/>
                <a:cs typeface="Courier New"/>
              </a:rPr>
              <a:t>mylen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are </a:t>
            </a:r>
            <a:r>
              <a:rPr lang="en-US" i="1" dirty="0" smtClean="0"/>
              <a:t>type independent</a:t>
            </a:r>
          </a:p>
          <a:p>
            <a:r>
              <a:rPr lang="en-US" dirty="0" smtClean="0"/>
              <a:t>Therefore, the type of the list can </a:t>
            </a:r>
            <a:r>
              <a:rPr lang="en-US" i="1" dirty="0" smtClean="0"/>
              <a:t>vary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/>
                <a:cs typeface="Courier New"/>
              </a:rPr>
              <a:t>- </a:t>
            </a:r>
            <a:r>
              <a:rPr lang="en-US" sz="2400" dirty="0" err="1" smtClean="0">
                <a:latin typeface="Courier New"/>
                <a:cs typeface="Courier New"/>
              </a:rPr>
              <a:t>mylen</a:t>
            </a:r>
            <a:r>
              <a:rPr lang="en-US" sz="2400" dirty="0" smtClean="0">
                <a:latin typeface="Courier New"/>
                <a:cs typeface="Courier New"/>
              </a:rPr>
              <a:t> ["hello", "goodbye"</a:t>
            </a:r>
            <a:r>
              <a:rPr lang="en-US" sz="2400" smtClean="0">
                <a:latin typeface="Courier New"/>
                <a:cs typeface="Courier New"/>
              </a:rPr>
              <a:t>];           </a:t>
            </a:r>
            <a:r>
              <a:rPr lang="en-US" sz="2400" dirty="0" smtClean="0">
                <a:latin typeface="Courier New"/>
                <a:cs typeface="Courier New"/>
              </a:rPr>
              <a:t/>
            </a:r>
            <a:br>
              <a:rPr lang="en-US" sz="2400" dirty="0" smtClean="0">
                <a:latin typeface="Courier New"/>
                <a:cs typeface="Courier New"/>
              </a:rPr>
            </a:br>
            <a:r>
              <a:rPr lang="en-US" sz="2400" dirty="0" err="1" smtClean="0">
                <a:latin typeface="Courier New"/>
                <a:cs typeface="Courier New"/>
              </a:rPr>
              <a:t>val</a:t>
            </a:r>
            <a:r>
              <a:rPr lang="en-US" sz="2400" dirty="0" smtClean="0">
                <a:latin typeface="Courier New"/>
                <a:cs typeface="Courier New"/>
              </a:rPr>
              <a:t> it = 2 : </a:t>
            </a:r>
            <a:r>
              <a:rPr lang="en-US" sz="2400" dirty="0" err="1" smtClean="0">
                <a:latin typeface="Courier New"/>
                <a:cs typeface="Courier New"/>
              </a:rPr>
              <a:t>int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This is a form of </a:t>
            </a:r>
            <a:r>
              <a:rPr lang="en-US" i="1" dirty="0" smtClean="0"/>
              <a:t>polymorphism</a:t>
            </a:r>
          </a:p>
          <a:p>
            <a:pPr lvl="1"/>
            <a:r>
              <a:rPr lang="en-US" dirty="0" smtClean="0"/>
              <a:t>“Parametric Polymorphism”</a:t>
            </a:r>
          </a:p>
          <a:p>
            <a:pPr lvl="1"/>
            <a:r>
              <a:rPr lang="en-US" dirty="0" smtClean="0"/>
              <a:t>The inspiration for C++ function templates</a:t>
            </a:r>
          </a:p>
          <a:p>
            <a:r>
              <a:rPr lang="en-US" dirty="0" smtClean="0"/>
              <a:t>The type is fixed when the statement is </a:t>
            </a:r>
            <a:r>
              <a:rPr lang="en-US" i="1" dirty="0" smtClean="0"/>
              <a:t>compiled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For List Membership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2395477"/>
            <a:ext cx="81534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/>
              </a:rPr>
              <a:t>- fun member (_, nil) = false</a:t>
            </a:r>
          </a:p>
          <a:p>
            <a:r>
              <a:rPr lang="en-US" b="1" dirty="0" smtClean="0">
                <a:latin typeface="Courier New"/>
              </a:rPr>
              <a:t>= |   member (</a:t>
            </a:r>
            <a:r>
              <a:rPr lang="en-US" b="1" dirty="0" err="1" smtClean="0">
                <a:latin typeface="Courier New"/>
              </a:rPr>
              <a:t>x</a:t>
            </a:r>
            <a:r>
              <a:rPr lang="en-US" b="1" dirty="0" smtClean="0">
                <a:latin typeface="Courier New"/>
              </a:rPr>
              <a:t>, </a:t>
            </a:r>
            <a:r>
              <a:rPr lang="en-US" b="1" dirty="0" err="1" smtClean="0">
                <a:latin typeface="Courier New"/>
              </a:rPr>
              <a:t>h::t</a:t>
            </a:r>
            <a:r>
              <a:rPr lang="en-US" b="1" dirty="0" smtClean="0">
                <a:latin typeface="Courier New"/>
              </a:rPr>
              <a:t>) = </a:t>
            </a:r>
            <a:r>
              <a:rPr lang="en-US" b="1" dirty="0" err="1" smtClean="0">
                <a:latin typeface="Courier New"/>
              </a:rPr>
              <a:t>x</a:t>
            </a:r>
            <a:r>
              <a:rPr lang="en-US" b="1" dirty="0" smtClean="0">
                <a:latin typeface="Courier New"/>
              </a:rPr>
              <a:t> = </a:t>
            </a:r>
            <a:r>
              <a:rPr lang="en-US" b="1" dirty="0" err="1" smtClean="0">
                <a:latin typeface="Courier New"/>
              </a:rPr>
              <a:t>h</a:t>
            </a:r>
            <a:r>
              <a:rPr lang="en-US" b="1" dirty="0" smtClean="0">
                <a:latin typeface="Courier New"/>
              </a:rPr>
              <a:t> </a:t>
            </a:r>
            <a:r>
              <a:rPr lang="en-US" b="1" dirty="0" err="1" smtClean="0">
                <a:latin typeface="Courier New"/>
              </a:rPr>
              <a:t>orelse</a:t>
            </a:r>
            <a:r>
              <a:rPr lang="en-US" b="1" dirty="0" smtClean="0">
                <a:latin typeface="Courier New"/>
              </a:rPr>
              <a:t> member (</a:t>
            </a:r>
            <a:r>
              <a:rPr lang="en-US" b="1" dirty="0" err="1" smtClean="0">
                <a:latin typeface="Courier New"/>
              </a:rPr>
              <a:t>x,t</a:t>
            </a:r>
            <a:r>
              <a:rPr lang="en-US" b="1" dirty="0" smtClean="0">
                <a:latin typeface="Courier New"/>
              </a:rPr>
              <a:t>);</a:t>
            </a:r>
          </a:p>
          <a:p>
            <a:r>
              <a:rPr lang="en-US" b="1" dirty="0" smtClean="0">
                <a:latin typeface="Courier New"/>
              </a:rPr>
              <a:t>stdIn:27.26 Warning: calling </a:t>
            </a:r>
            <a:r>
              <a:rPr lang="en-US" b="1" dirty="0" err="1" smtClean="0">
                <a:latin typeface="Courier New"/>
              </a:rPr>
              <a:t>polyEqual</a:t>
            </a:r>
            <a:r>
              <a:rPr lang="en-US" b="1" dirty="0" smtClean="0">
                <a:latin typeface="Courier New"/>
              </a:rPr>
              <a:t> </a:t>
            </a:r>
            <a:r>
              <a:rPr lang="en-US" b="1" i="1" dirty="0" smtClean="0">
                <a:latin typeface="Courier New"/>
              </a:rPr>
              <a:t>(* Ignore this *)</a:t>
            </a:r>
          </a:p>
          <a:p>
            <a:r>
              <a:rPr lang="en-US" b="1" dirty="0" err="1" smtClean="0">
                <a:latin typeface="Courier New"/>
              </a:rPr>
              <a:t>val</a:t>
            </a:r>
            <a:r>
              <a:rPr lang="en-US" b="1" dirty="0" smtClean="0">
                <a:latin typeface="Courier New"/>
              </a:rPr>
              <a:t> member = fn : ''a * ''a list -&gt; </a:t>
            </a:r>
            <a:r>
              <a:rPr lang="en-US" b="1" dirty="0" err="1" smtClean="0">
                <a:latin typeface="Courier New"/>
              </a:rPr>
              <a:t>bool</a:t>
            </a:r>
            <a:endParaRPr lang="en-US" b="1" dirty="0" smtClean="0">
              <a:latin typeface="Courier New"/>
            </a:endParaRPr>
          </a:p>
          <a:p>
            <a:r>
              <a:rPr lang="en-US" b="1" dirty="0" smtClean="0">
                <a:latin typeface="Courier New"/>
              </a:rPr>
              <a:t>- member (2,[1,2]);</a:t>
            </a:r>
          </a:p>
          <a:p>
            <a:r>
              <a:rPr lang="en-US" b="1" dirty="0" err="1" smtClean="0">
                <a:latin typeface="Courier New"/>
              </a:rPr>
              <a:t>val</a:t>
            </a:r>
            <a:r>
              <a:rPr lang="en-US" b="1" dirty="0" smtClean="0">
                <a:latin typeface="Courier New"/>
              </a:rPr>
              <a:t> it = true : </a:t>
            </a:r>
            <a:r>
              <a:rPr lang="en-US" b="1" dirty="0" err="1" smtClean="0">
                <a:latin typeface="Courier New"/>
              </a:rPr>
              <a:t>bool</a:t>
            </a:r>
            <a:endParaRPr lang="en-US" b="1" dirty="0" smtClean="0">
              <a:latin typeface="Courier New"/>
            </a:endParaRPr>
          </a:p>
          <a:p>
            <a:r>
              <a:rPr lang="en-US" b="1" dirty="0" smtClean="0">
                <a:latin typeface="Courier New"/>
              </a:rPr>
              <a:t>- member (3,[1,2]);</a:t>
            </a:r>
          </a:p>
          <a:p>
            <a:r>
              <a:rPr lang="en-US" b="1" dirty="0" err="1" smtClean="0">
                <a:latin typeface="Courier New"/>
              </a:rPr>
              <a:t>val</a:t>
            </a:r>
            <a:r>
              <a:rPr lang="en-US" b="1" dirty="0" smtClean="0">
                <a:latin typeface="Courier New"/>
              </a:rPr>
              <a:t> it = false : </a:t>
            </a:r>
            <a:r>
              <a:rPr lang="en-US" b="1" dirty="0" err="1" smtClean="0">
                <a:latin typeface="Courier New"/>
              </a:rPr>
              <a:t>bool</a:t>
            </a:r>
            <a:endParaRPr lang="en-US" b="1" dirty="0" smtClean="0">
              <a:latin typeface="Courier New"/>
            </a:endParaRPr>
          </a:p>
          <a:p>
            <a:r>
              <a:rPr lang="en-US" b="1" dirty="0" smtClean="0">
                <a:latin typeface="Courier New"/>
              </a:rPr>
              <a:t>- member (1, nil);</a:t>
            </a:r>
          </a:p>
          <a:p>
            <a:r>
              <a:rPr lang="en-US" b="1" dirty="0" err="1" smtClean="0">
                <a:latin typeface="Courier New"/>
              </a:rPr>
              <a:t>val</a:t>
            </a:r>
            <a:r>
              <a:rPr lang="en-US" b="1" dirty="0" smtClean="0">
                <a:latin typeface="Courier New"/>
              </a:rPr>
              <a:t> it = false : </a:t>
            </a:r>
            <a:r>
              <a:rPr lang="en-US" b="1" dirty="0" err="1" smtClean="0">
                <a:latin typeface="Courier New"/>
              </a:rPr>
              <a:t>bool</a:t>
            </a:r>
            <a:endParaRPr lang="en-US" b="1" dirty="0">
              <a:latin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' 'a</a:t>
            </a:r>
            <a:r>
              <a:rPr lang="en-US" dirty="0" smtClean="0"/>
              <a:t> Type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that </a:t>
            </a:r>
            <a:r>
              <a:rPr lang="en-US" dirty="0" err="1" smtClean="0"/>
              <a:t>reals</a:t>
            </a:r>
            <a:r>
              <a:rPr lang="en-US" dirty="0" smtClean="0"/>
              <a:t> can’t be compared for equality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/>
                <a:cs typeface="Courier New"/>
              </a:rPr>
              <a:t>member </a:t>
            </a:r>
            <a:r>
              <a:rPr lang="en-US" dirty="0" smtClean="0"/>
              <a:t>function requires equality types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type variable </a:t>
            </a:r>
            <a:r>
              <a:rPr lang="en-US" dirty="0" smtClean="0">
                <a:latin typeface="Courier New"/>
                <a:cs typeface="Courier New"/>
              </a:rPr>
              <a:t>''a</a:t>
            </a:r>
            <a:r>
              <a:rPr lang="en-US" dirty="0" smtClean="0"/>
              <a:t> stands for any equality type</a:t>
            </a:r>
          </a:p>
          <a:p>
            <a:pPr lvl="1"/>
            <a:r>
              <a:rPr lang="en-US" dirty="0" smtClean="0"/>
              <a:t>can’t call this function on a list of </a:t>
            </a:r>
            <a:r>
              <a:rPr lang="en-US" dirty="0" err="1" smtClean="0"/>
              <a:t>reals</a:t>
            </a:r>
            <a:r>
              <a:rPr lang="en-US" dirty="0" smtClean="0"/>
              <a:t>!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Type Variables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2551837"/>
            <a:ext cx="6629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/>
                <a:cs typeface="Courier New"/>
              </a:rPr>
              <a:t>- fun outer (</a:t>
            </a:r>
            <a:r>
              <a:rPr lang="en-US" sz="2000" b="1" dirty="0" err="1" smtClean="0">
                <a:latin typeface="Courier New"/>
                <a:cs typeface="Courier New"/>
              </a:rPr>
              <a:t>x,_,z</a:t>
            </a:r>
            <a:r>
              <a:rPr lang="en-US" sz="2000" b="1" dirty="0" smtClean="0">
                <a:latin typeface="Courier New"/>
                <a:cs typeface="Courier New"/>
              </a:rPr>
              <a:t>) = (</a:t>
            </a:r>
            <a:r>
              <a:rPr lang="en-US" sz="2000" b="1" dirty="0" err="1" smtClean="0">
                <a:latin typeface="Courier New"/>
                <a:cs typeface="Courier New"/>
              </a:rPr>
              <a:t>x,z</a:t>
            </a:r>
            <a:r>
              <a:rPr lang="en-US" sz="2000" b="1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2000" b="1" dirty="0" err="1" smtClean="0">
                <a:latin typeface="Courier New"/>
                <a:cs typeface="Courier New"/>
              </a:rPr>
              <a:t>val</a:t>
            </a:r>
            <a:r>
              <a:rPr lang="en-US" sz="2000" b="1" dirty="0" smtClean="0">
                <a:latin typeface="Courier New"/>
                <a:cs typeface="Courier New"/>
              </a:rPr>
              <a:t> outer = fn : 'a * '</a:t>
            </a:r>
            <a:r>
              <a:rPr lang="en-US" sz="2000" b="1" dirty="0" err="1" smtClean="0">
                <a:latin typeface="Courier New"/>
                <a:cs typeface="Courier New"/>
              </a:rPr>
              <a:t>b</a:t>
            </a:r>
            <a:r>
              <a:rPr lang="en-US" sz="2000" b="1" dirty="0" smtClean="0">
                <a:latin typeface="Courier New"/>
                <a:cs typeface="Courier New"/>
              </a:rPr>
              <a:t> * '</a:t>
            </a:r>
            <a:r>
              <a:rPr lang="en-US" sz="2000" b="1" dirty="0" err="1" smtClean="0">
                <a:latin typeface="Courier New"/>
                <a:cs typeface="Courier New"/>
              </a:rPr>
              <a:t>c</a:t>
            </a:r>
            <a:r>
              <a:rPr lang="en-US" sz="2000" b="1" dirty="0" smtClean="0">
                <a:latin typeface="Courier New"/>
                <a:cs typeface="Courier New"/>
              </a:rPr>
              <a:t> -&gt; 'a * '</a:t>
            </a:r>
            <a:r>
              <a:rPr lang="en-US" sz="2000" b="1" dirty="0" err="1" smtClean="0">
                <a:latin typeface="Courier New"/>
                <a:cs typeface="Courier New"/>
              </a:rPr>
              <a:t>c</a:t>
            </a:r>
            <a:endParaRPr lang="en-US" sz="2000" b="1" dirty="0" smtClean="0">
              <a:latin typeface="Courier New"/>
              <a:cs typeface="Courier New"/>
            </a:endParaRPr>
          </a:p>
          <a:p>
            <a:r>
              <a:rPr lang="en-US" sz="2000" b="1" dirty="0" smtClean="0">
                <a:latin typeface="Courier New"/>
                <a:cs typeface="Courier New"/>
              </a:rPr>
              <a:t>- outer (1,2,3);</a:t>
            </a:r>
          </a:p>
          <a:p>
            <a:r>
              <a:rPr lang="en-US" sz="2000" b="1" dirty="0" err="1" smtClean="0">
                <a:latin typeface="Courier New"/>
                <a:cs typeface="Courier New"/>
              </a:rPr>
              <a:t>val</a:t>
            </a:r>
            <a:r>
              <a:rPr lang="en-US" sz="2000" b="1" dirty="0" smtClean="0">
                <a:latin typeface="Courier New"/>
                <a:cs typeface="Courier New"/>
              </a:rPr>
              <a:t> it = (1,3) : </a:t>
            </a: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latin typeface="Courier New"/>
                <a:cs typeface="Courier New"/>
              </a:rPr>
              <a:t> * </a:t>
            </a: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endParaRPr lang="en-US" sz="2000" b="1" dirty="0" smtClean="0">
              <a:latin typeface="Courier New"/>
              <a:cs typeface="Courier New"/>
            </a:endParaRPr>
          </a:p>
          <a:p>
            <a:r>
              <a:rPr lang="en-US" sz="2000" b="1" dirty="0" smtClean="0">
                <a:latin typeface="Courier New"/>
                <a:cs typeface="Courier New"/>
              </a:rPr>
              <a:t>- outer ("</a:t>
            </a:r>
            <a:r>
              <a:rPr lang="en-US" sz="2000" b="1" dirty="0" err="1" smtClean="0">
                <a:latin typeface="Courier New"/>
                <a:cs typeface="Courier New"/>
              </a:rPr>
              <a:t>a","b","c</a:t>
            </a:r>
            <a:r>
              <a:rPr lang="en-US" sz="2000" b="1" dirty="0" smtClean="0">
                <a:latin typeface="Courier New"/>
                <a:cs typeface="Courier New"/>
              </a:rPr>
              <a:t>");</a:t>
            </a:r>
          </a:p>
          <a:p>
            <a:r>
              <a:rPr lang="en-US" sz="2000" b="1" dirty="0" err="1" smtClean="0">
                <a:latin typeface="Courier New"/>
                <a:cs typeface="Courier New"/>
              </a:rPr>
              <a:t>val</a:t>
            </a:r>
            <a:r>
              <a:rPr lang="en-US" sz="2000" b="1" dirty="0" smtClean="0">
                <a:latin typeface="Courier New"/>
                <a:cs typeface="Courier New"/>
              </a:rPr>
              <a:t> it = ("</a:t>
            </a:r>
            <a:r>
              <a:rPr lang="en-US" sz="2000" b="1" dirty="0" err="1" smtClean="0">
                <a:latin typeface="Courier New"/>
                <a:cs typeface="Courier New"/>
              </a:rPr>
              <a:t>a","c</a:t>
            </a:r>
            <a:r>
              <a:rPr lang="en-US" sz="2000" b="1" dirty="0" smtClean="0">
                <a:latin typeface="Courier New"/>
                <a:cs typeface="Courier New"/>
              </a:rPr>
              <a:t>") : string * string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2413338"/>
            <a:ext cx="7620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/>
                <a:cs typeface="Courier New"/>
              </a:rPr>
              <a:t>- fun reverse nil = nil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= |   reverse (</a:t>
            </a:r>
            <a:r>
              <a:rPr lang="en-US" sz="2000" b="1" dirty="0" err="1" smtClean="0">
                <a:latin typeface="Courier New"/>
                <a:cs typeface="Courier New"/>
              </a:rPr>
              <a:t>h::t</a:t>
            </a:r>
            <a:r>
              <a:rPr lang="en-US" sz="2000" b="1" dirty="0" smtClean="0">
                <a:latin typeface="Courier New"/>
                <a:cs typeface="Courier New"/>
              </a:rPr>
              <a:t>) = reverse </a:t>
            </a:r>
            <a:r>
              <a:rPr lang="en-US" sz="2000" b="1" dirty="0" err="1" smtClean="0">
                <a:latin typeface="Courier New"/>
                <a:cs typeface="Courier New"/>
              </a:rPr>
              <a:t>t</a:t>
            </a:r>
            <a:r>
              <a:rPr lang="en-US" sz="2000" b="1" dirty="0" smtClean="0">
                <a:latin typeface="Courier New"/>
                <a:cs typeface="Courier New"/>
              </a:rPr>
              <a:t> @ [</a:t>
            </a:r>
            <a:r>
              <a:rPr lang="en-US" sz="2000" b="1" dirty="0" err="1" smtClean="0">
                <a:latin typeface="Courier New"/>
                <a:cs typeface="Courier New"/>
              </a:rPr>
              <a:t>h</a:t>
            </a:r>
            <a:r>
              <a:rPr lang="en-US" sz="2000" b="1" dirty="0" smtClean="0">
                <a:latin typeface="Courier New"/>
                <a:cs typeface="Courier New"/>
              </a:rPr>
              <a:t>];</a:t>
            </a:r>
          </a:p>
          <a:p>
            <a:r>
              <a:rPr lang="en-US" sz="2000" b="1" dirty="0" err="1" smtClean="0">
                <a:latin typeface="Courier New"/>
                <a:cs typeface="Courier New"/>
              </a:rPr>
              <a:t>val</a:t>
            </a:r>
            <a:r>
              <a:rPr lang="en-US" sz="2000" b="1" dirty="0" smtClean="0">
                <a:latin typeface="Courier New"/>
                <a:cs typeface="Courier New"/>
              </a:rPr>
              <a:t> reverse = fn : 'a list -&gt; 'a list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- reverse [1,2,3];</a:t>
            </a:r>
          </a:p>
          <a:p>
            <a:r>
              <a:rPr lang="en-US" sz="2000" b="1" dirty="0" err="1" smtClean="0">
                <a:latin typeface="Courier New"/>
                <a:cs typeface="Courier New"/>
              </a:rPr>
              <a:t>val</a:t>
            </a:r>
            <a:r>
              <a:rPr lang="en-US" sz="2000" b="1" dirty="0" smtClean="0">
                <a:latin typeface="Courier New"/>
                <a:cs typeface="Courier New"/>
              </a:rPr>
              <a:t> it = [3,2,1] : </a:t>
            </a: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latin typeface="Courier New"/>
                <a:cs typeface="Courier New"/>
              </a:rPr>
              <a:t> list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- rev ["</a:t>
            </a:r>
            <a:r>
              <a:rPr lang="en-US" sz="2000" b="1" dirty="0" err="1" smtClean="0">
                <a:latin typeface="Courier New"/>
                <a:cs typeface="Courier New"/>
              </a:rPr>
              <a:t>a","b","c</a:t>
            </a:r>
            <a:r>
              <a:rPr lang="en-US" sz="2000" b="1" dirty="0" smtClean="0">
                <a:latin typeface="Courier New"/>
                <a:cs typeface="Courier New"/>
              </a:rPr>
              <a:t>"];	</a:t>
            </a:r>
            <a:r>
              <a:rPr lang="en-US" sz="2000" b="1" i="1" dirty="0" smtClean="0">
                <a:latin typeface="Courier New"/>
                <a:cs typeface="Courier New"/>
              </a:rPr>
              <a:t>(* built-in function *)</a:t>
            </a:r>
          </a:p>
          <a:p>
            <a:r>
              <a:rPr lang="en-US" sz="2000" b="1" dirty="0" err="1" smtClean="0">
                <a:latin typeface="Courier New"/>
                <a:cs typeface="Courier New"/>
              </a:rPr>
              <a:t>val</a:t>
            </a:r>
            <a:r>
              <a:rPr lang="en-US" sz="2000" b="1" dirty="0" smtClean="0">
                <a:latin typeface="Courier New"/>
                <a:cs typeface="Courier New"/>
              </a:rPr>
              <a:t> it = ["</a:t>
            </a:r>
            <a:r>
              <a:rPr lang="en-US" sz="2000" b="1" dirty="0" err="1" smtClean="0">
                <a:latin typeface="Courier New"/>
                <a:cs typeface="Courier New"/>
              </a:rPr>
              <a:t>c","b","a</a:t>
            </a:r>
            <a:r>
              <a:rPr lang="en-US" sz="2000" b="1" dirty="0" smtClean="0">
                <a:latin typeface="Courier New"/>
                <a:cs typeface="Courier New"/>
              </a:rPr>
              <a:t>"] : string list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only locals we’ve seen are parameters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let</a:t>
            </a:r>
            <a:r>
              <a:rPr lang="en-US" dirty="0" smtClean="0"/>
              <a:t> expression defines local bindings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They are used in the function body</a:t>
            </a:r>
          </a:p>
          <a:p>
            <a:pPr lvl="1"/>
            <a:r>
              <a:rPr lang="en-US" dirty="0" smtClean="0"/>
              <a:t>Which is a single expression, remember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urier New"/>
                <a:cs typeface="Courier New"/>
              </a:rPr>
              <a:t>let </a:t>
            </a:r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2347079"/>
            <a:ext cx="6781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/>
                <a:cs typeface="Courier New"/>
              </a:rPr>
              <a:t>- fun days2ms days =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=     let 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=         </a:t>
            </a:r>
            <a:r>
              <a:rPr lang="en-US" sz="2000" b="1" dirty="0" err="1" smtClean="0">
                <a:latin typeface="Courier New"/>
                <a:cs typeface="Courier New"/>
              </a:rPr>
              <a:t>val</a:t>
            </a:r>
            <a:r>
              <a:rPr lang="en-US" sz="2000" b="1" dirty="0" smtClean="0">
                <a:latin typeface="Courier New"/>
                <a:cs typeface="Courier New"/>
              </a:rPr>
              <a:t> hours = days * 24.0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=         </a:t>
            </a:r>
            <a:r>
              <a:rPr lang="en-US" sz="2000" b="1" dirty="0" err="1" smtClean="0">
                <a:latin typeface="Courier New"/>
                <a:cs typeface="Courier New"/>
              </a:rPr>
              <a:t>val</a:t>
            </a:r>
            <a:r>
              <a:rPr lang="en-US" sz="2000" b="1" dirty="0" smtClean="0">
                <a:latin typeface="Courier New"/>
                <a:cs typeface="Courier New"/>
              </a:rPr>
              <a:t> minutes = hours * 60.0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=         </a:t>
            </a:r>
            <a:r>
              <a:rPr lang="en-US" sz="2000" b="1" dirty="0" err="1" smtClean="0">
                <a:latin typeface="Courier New"/>
                <a:cs typeface="Courier New"/>
              </a:rPr>
              <a:t>val</a:t>
            </a:r>
            <a:r>
              <a:rPr lang="en-US" sz="2000" b="1" dirty="0" smtClean="0">
                <a:latin typeface="Courier New"/>
                <a:cs typeface="Courier New"/>
              </a:rPr>
              <a:t> seconds = minutes * 60.0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=     in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=         seconds * 1000.0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= end;</a:t>
            </a:r>
          </a:p>
          <a:p>
            <a:r>
              <a:rPr lang="en-US" sz="2000" b="1" dirty="0" err="1" smtClean="0">
                <a:latin typeface="Courier New"/>
                <a:cs typeface="Courier New"/>
              </a:rPr>
              <a:t>val</a:t>
            </a:r>
            <a:r>
              <a:rPr lang="en-US" sz="2000" b="1" dirty="0" smtClean="0">
                <a:latin typeface="Courier New"/>
                <a:cs typeface="Courier New"/>
              </a:rPr>
              <a:t> days2ms = fn : real -&gt; real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- days2ms 1.5;</a:t>
            </a:r>
          </a:p>
          <a:p>
            <a:r>
              <a:rPr lang="en-US" sz="2000" b="1" dirty="0" err="1" smtClean="0">
                <a:latin typeface="Courier New"/>
                <a:cs typeface="Courier New"/>
              </a:rPr>
              <a:t>val</a:t>
            </a:r>
            <a:r>
              <a:rPr lang="en-US" sz="2000" b="1" dirty="0" smtClean="0">
                <a:latin typeface="Courier New"/>
                <a:cs typeface="Courier New"/>
              </a:rPr>
              <a:t> it = 129600000.0 : real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Local Function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2423279"/>
            <a:ext cx="8077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fun union (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, nil) =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|   union (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head::rest</a:t>
            </a:r>
            <a:r>
              <a:rPr lang="en-US" b="1" dirty="0" smtClean="0">
                <a:latin typeface="Courier New"/>
                <a:cs typeface="Courier New"/>
              </a:rPr>
              <a:t>) =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let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   fun member (_, nil) = false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   |   member (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h::t</a:t>
            </a:r>
            <a:r>
              <a:rPr lang="en-US" b="1" dirty="0" smtClean="0">
                <a:latin typeface="Courier New"/>
                <a:cs typeface="Courier New"/>
              </a:rPr>
              <a:t>) =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err="1" smtClean="0">
                <a:latin typeface="Courier New"/>
                <a:cs typeface="Courier New"/>
              </a:rPr>
              <a:t>h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orelse</a:t>
            </a:r>
            <a:r>
              <a:rPr lang="en-US" b="1" dirty="0" smtClean="0">
                <a:latin typeface="Courier New"/>
                <a:cs typeface="Courier New"/>
              </a:rPr>
              <a:t> member (</a:t>
            </a:r>
            <a:r>
              <a:rPr lang="en-US" b="1" dirty="0" err="1" smtClean="0">
                <a:latin typeface="Courier New"/>
                <a:cs typeface="Courier New"/>
              </a:rPr>
              <a:t>x,t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in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   if </a:t>
            </a:r>
            <a:r>
              <a:rPr lang="en-US" b="1" dirty="0" err="1" smtClean="0">
                <a:latin typeface="Courier New"/>
                <a:cs typeface="Courier New"/>
              </a:rPr>
              <a:t>member(head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) then </a:t>
            </a:r>
            <a:r>
              <a:rPr lang="en-US" b="1" dirty="0" err="1" smtClean="0">
                <a:latin typeface="Courier New"/>
                <a:cs typeface="Courier New"/>
              </a:rPr>
              <a:t>union(x,rest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   else </a:t>
            </a:r>
            <a:r>
              <a:rPr lang="en-US" b="1" dirty="0" err="1" smtClean="0">
                <a:latin typeface="Courier New"/>
                <a:cs typeface="Courier New"/>
              </a:rPr>
              <a:t>head::union(x,rest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end;</a:t>
            </a:r>
          </a:p>
          <a:p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- union (["</a:t>
            </a:r>
            <a:r>
              <a:rPr lang="en-US" b="1" dirty="0" err="1" smtClean="0">
                <a:latin typeface="Courier New"/>
                <a:cs typeface="Courier New"/>
              </a:rPr>
              <a:t>a","b","c"],["b","c","d</a:t>
            </a:r>
            <a:r>
              <a:rPr lang="en-US" b="1" dirty="0" smtClean="0">
                <a:latin typeface="Courier New"/>
                <a:cs typeface="Courier New"/>
              </a:rPr>
              <a:t>"]);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it = ["</a:t>
            </a:r>
            <a:r>
              <a:rPr lang="en-US" b="1" dirty="0" err="1" smtClean="0">
                <a:latin typeface="Courier New"/>
                <a:cs typeface="Courier New"/>
              </a:rPr>
              <a:t>d","a","b","c</a:t>
            </a:r>
            <a:r>
              <a:rPr lang="en-US" b="1" dirty="0" smtClean="0">
                <a:latin typeface="Courier New"/>
                <a:cs typeface="Courier New"/>
              </a:rPr>
              <a:t>"] : string list</a:t>
            </a:r>
          </a:p>
          <a:p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br>
              <a:rPr lang="en-US" dirty="0" smtClean="0"/>
            </a:br>
            <a:r>
              <a:rPr lang="en-US" sz="2667" i="1" dirty="0" smtClean="0"/>
              <a:t>Lists and Recursion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 have a head and a tail</a:t>
            </a:r>
          </a:p>
          <a:p>
            <a:pPr lvl="1"/>
            <a:r>
              <a:rPr lang="en-US" dirty="0" smtClean="0"/>
              <a:t>the empty list is denoted by </a:t>
            </a:r>
            <a:r>
              <a:rPr lang="en-US" b="1" dirty="0" smtClean="0"/>
              <a:t>nil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dirty="0" smtClean="0"/>
              <a:t>Patterns are matched in the order they appear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ML allows parametric polymorphism</a:t>
            </a:r>
          </a:p>
          <a:p>
            <a:pPr lvl="1"/>
            <a:r>
              <a:rPr lang="en-US" dirty="0" smtClean="0"/>
              <a:t>implicit type variables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Place local bindings in a </a:t>
            </a:r>
            <a:r>
              <a:rPr lang="en-US" b="1" dirty="0" smtClean="0"/>
              <a:t>let</a:t>
            </a:r>
            <a:r>
              <a:rPr lang="en-US" dirty="0" smtClean="0"/>
              <a:t> block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Exercises</a:t>
            </a:r>
            <a:br>
              <a:rPr lang="en-US" dirty="0" smtClean="0"/>
            </a:br>
            <a:r>
              <a:rPr lang="en-US" sz="2667" i="1" dirty="0" smtClean="0"/>
              <a:t>Lists and Recursion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function named </a:t>
            </a:r>
            <a:r>
              <a:rPr lang="en-US" b="1" dirty="0" smtClean="0">
                <a:latin typeface="Courier New"/>
                <a:cs typeface="Courier New"/>
              </a:rPr>
              <a:t>repeats</a:t>
            </a:r>
            <a:r>
              <a:rPr lang="en-US" dirty="0" smtClean="0"/>
              <a:t> that determines if a list has two adjacent equal elements</a:t>
            </a:r>
          </a:p>
          <a:p>
            <a:r>
              <a:rPr lang="en-US" dirty="0" smtClean="0"/>
              <a:t>Write a function named </a:t>
            </a:r>
            <a:r>
              <a:rPr lang="en-US" b="1" dirty="0" smtClean="0">
                <a:latin typeface="Courier New"/>
                <a:cs typeface="Courier New"/>
              </a:rPr>
              <a:t>unique</a:t>
            </a:r>
            <a:r>
              <a:rPr lang="en-US" dirty="0" smtClean="0"/>
              <a:t> that returns elements of a sorted list but ignoring duplicates.</a:t>
            </a:r>
          </a:p>
          <a:p>
            <a:r>
              <a:rPr lang="en-US" dirty="0" smtClean="0"/>
              <a:t>After reviewing the code or union, write a binary function named </a:t>
            </a:r>
            <a:r>
              <a:rPr lang="en-US" b="1" dirty="0" smtClean="0">
                <a:latin typeface="Courier New"/>
                <a:cs typeface="Courier New"/>
              </a:rPr>
              <a:t>intersection</a:t>
            </a:r>
            <a:r>
              <a:rPr lang="en-US" dirty="0" smtClean="0"/>
              <a:t>, that returns only those elements common to both its input lists.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Functional Programming?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Programming Language!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First-Class Entities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are like other values in that:</a:t>
            </a:r>
          </a:p>
          <a:p>
            <a:pPr lvl="1"/>
            <a:r>
              <a:rPr lang="en-US" dirty="0" smtClean="0"/>
              <a:t>they can be </a:t>
            </a:r>
            <a:r>
              <a:rPr lang="en-US" i="1" dirty="0" smtClean="0"/>
              <a:t>passed</a:t>
            </a:r>
            <a:r>
              <a:rPr lang="en-US" dirty="0" smtClean="0"/>
              <a:t> as arguments to other functions</a:t>
            </a:r>
          </a:p>
          <a:p>
            <a:pPr lvl="1"/>
            <a:r>
              <a:rPr lang="en-US" dirty="0" smtClean="0"/>
              <a:t>they can be </a:t>
            </a:r>
            <a:r>
              <a:rPr lang="en-US" i="1" dirty="0" smtClean="0"/>
              <a:t>returned</a:t>
            </a:r>
            <a:r>
              <a:rPr lang="en-US" dirty="0" smtClean="0"/>
              <a:t> from functions</a:t>
            </a:r>
          </a:p>
          <a:p>
            <a:pPr lvl="1"/>
            <a:r>
              <a:rPr lang="en-US" dirty="0" smtClean="0"/>
              <a:t>they can be </a:t>
            </a:r>
            <a:r>
              <a:rPr lang="en-US" i="1" dirty="0" smtClean="0"/>
              <a:t>bound</a:t>
            </a:r>
            <a:r>
              <a:rPr lang="en-US" dirty="0" smtClean="0"/>
              <a:t> to variables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 function that accepts or returns another function is a called a </a:t>
            </a:r>
            <a:r>
              <a:rPr lang="en-US" i="1" dirty="0" smtClean="0"/>
              <a:t>higher-order</a:t>
            </a:r>
            <a:r>
              <a:rPr lang="en-US" dirty="0" smtClean="0"/>
              <a:t> function</a:t>
            </a:r>
          </a:p>
          <a:p>
            <a:pPr lvl="1"/>
            <a:r>
              <a:rPr lang="en-US" dirty="0" smtClean="0"/>
              <a:t>very useful!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Functions as Objects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2743200"/>
            <a:ext cx="7315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/>
                <a:cs typeface="Courier New"/>
              </a:rPr>
              <a:t>- length;</a:t>
            </a:r>
          </a:p>
          <a:p>
            <a:r>
              <a:rPr lang="en-US" sz="2000" b="1" dirty="0" err="1" smtClean="0">
                <a:latin typeface="Courier New"/>
                <a:cs typeface="Courier New"/>
              </a:rPr>
              <a:t>val</a:t>
            </a:r>
            <a:r>
              <a:rPr lang="en-US" sz="2000" b="1" dirty="0" smtClean="0">
                <a:latin typeface="Courier New"/>
                <a:cs typeface="Courier New"/>
              </a:rPr>
              <a:t> it = fn : 'a list -&gt; </a:t>
            </a: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endParaRPr lang="en-US" sz="2000" b="1" dirty="0" smtClean="0">
              <a:latin typeface="Courier New"/>
              <a:cs typeface="Courier New"/>
            </a:endParaRPr>
          </a:p>
          <a:p>
            <a:r>
              <a:rPr lang="en-US" sz="2000" b="1" dirty="0" smtClean="0">
                <a:latin typeface="Courier New"/>
                <a:cs typeface="Courier New"/>
              </a:rPr>
              <a:t>- </a:t>
            </a:r>
            <a:r>
              <a:rPr lang="en-US" sz="2000" b="1" dirty="0" err="1" smtClean="0">
                <a:latin typeface="Courier New"/>
                <a:cs typeface="Courier New"/>
              </a:rPr>
              <a:t>val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f</a:t>
            </a:r>
            <a:r>
              <a:rPr lang="en-US" sz="2000" b="1" dirty="0" smtClean="0">
                <a:latin typeface="Courier New"/>
                <a:cs typeface="Courier New"/>
              </a:rPr>
              <a:t> = length;</a:t>
            </a:r>
          </a:p>
          <a:p>
            <a:r>
              <a:rPr lang="en-US" sz="2000" b="1" dirty="0" err="1" smtClean="0">
                <a:latin typeface="Courier New"/>
                <a:cs typeface="Courier New"/>
              </a:rPr>
              <a:t>val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f</a:t>
            </a:r>
            <a:r>
              <a:rPr lang="en-US" sz="2000" b="1" dirty="0" smtClean="0">
                <a:latin typeface="Courier New"/>
                <a:cs typeface="Courier New"/>
              </a:rPr>
              <a:t> = fn : 'a list -&gt; </a:t>
            </a: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endParaRPr lang="en-US" sz="2000" b="1" dirty="0" smtClean="0">
              <a:latin typeface="Courier New"/>
              <a:cs typeface="Courier New"/>
            </a:endParaRPr>
          </a:p>
          <a:p>
            <a:r>
              <a:rPr lang="en-US" sz="2000" b="1" dirty="0" smtClean="0">
                <a:latin typeface="Courier New"/>
                <a:cs typeface="Courier New"/>
              </a:rPr>
              <a:t>- fun apply (</a:t>
            </a:r>
            <a:r>
              <a:rPr lang="en-US" sz="2000" b="1" dirty="0" err="1" smtClean="0">
                <a:latin typeface="Courier New"/>
                <a:cs typeface="Courier New"/>
              </a:rPr>
              <a:t>f,x</a:t>
            </a:r>
            <a:r>
              <a:rPr lang="en-US" sz="2000" b="1" dirty="0" smtClean="0">
                <a:latin typeface="Courier New"/>
                <a:cs typeface="Courier New"/>
              </a:rPr>
              <a:t>) = </a:t>
            </a:r>
            <a:r>
              <a:rPr lang="en-US" sz="2000" b="1" dirty="0" err="1" smtClean="0">
                <a:latin typeface="Courier New"/>
                <a:cs typeface="Courier New"/>
              </a:rPr>
              <a:t>f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x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2000" b="1" dirty="0" err="1" smtClean="0">
                <a:latin typeface="Courier New"/>
                <a:cs typeface="Courier New"/>
              </a:rPr>
              <a:t>val</a:t>
            </a:r>
            <a:r>
              <a:rPr lang="en-US" sz="2000" b="1" dirty="0" smtClean="0">
                <a:latin typeface="Courier New"/>
                <a:cs typeface="Courier New"/>
              </a:rPr>
              <a:t> apply = fn : ('a -&gt; '</a:t>
            </a:r>
            <a:r>
              <a:rPr lang="en-US" sz="2000" b="1" dirty="0" err="1" smtClean="0">
                <a:latin typeface="Courier New"/>
                <a:cs typeface="Courier New"/>
              </a:rPr>
              <a:t>b</a:t>
            </a:r>
            <a:r>
              <a:rPr lang="en-US" sz="2000" b="1" dirty="0" smtClean="0">
                <a:latin typeface="Courier New"/>
                <a:cs typeface="Courier New"/>
              </a:rPr>
              <a:t>) * 'a -&gt; '</a:t>
            </a:r>
            <a:r>
              <a:rPr lang="en-US" sz="2000" b="1" dirty="0" err="1" smtClean="0">
                <a:latin typeface="Courier New"/>
                <a:cs typeface="Courier New"/>
              </a:rPr>
              <a:t>b</a:t>
            </a:r>
            <a:endParaRPr lang="en-US" sz="2000" b="1" dirty="0" smtClean="0">
              <a:latin typeface="Courier New"/>
              <a:cs typeface="Courier New"/>
            </a:endParaRPr>
          </a:p>
          <a:p>
            <a:r>
              <a:rPr lang="en-US" sz="2000" b="1" dirty="0" smtClean="0">
                <a:latin typeface="Courier New"/>
                <a:cs typeface="Courier New"/>
              </a:rPr>
              <a:t>- apply (</a:t>
            </a:r>
            <a:r>
              <a:rPr lang="en-US" sz="2000" b="1" dirty="0" err="1" smtClean="0">
                <a:latin typeface="Courier New"/>
                <a:cs typeface="Courier New"/>
              </a:rPr>
              <a:t>f</a:t>
            </a:r>
            <a:r>
              <a:rPr lang="en-US" sz="2000" b="1" dirty="0" smtClean="0">
                <a:latin typeface="Courier New"/>
                <a:cs typeface="Courier New"/>
              </a:rPr>
              <a:t>, [1,2,3]);</a:t>
            </a:r>
          </a:p>
          <a:p>
            <a:r>
              <a:rPr lang="en-US" sz="2000" b="1" dirty="0" err="1" smtClean="0">
                <a:latin typeface="Courier New"/>
                <a:cs typeface="Courier New"/>
              </a:rPr>
              <a:t>val</a:t>
            </a:r>
            <a:r>
              <a:rPr lang="en-US" sz="2000" b="1" dirty="0" smtClean="0">
                <a:latin typeface="Courier New"/>
                <a:cs typeface="Courier New"/>
              </a:rPr>
              <a:t> it = 3 : </a:t>
            </a: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Operator Functions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2590800"/>
            <a:ext cx="6934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/>
                <a:cs typeface="Courier New"/>
              </a:rPr>
              <a:t>- op &lt;;</a:t>
            </a:r>
          </a:p>
          <a:p>
            <a:r>
              <a:rPr lang="en-US" sz="2000" b="1" dirty="0" err="1" smtClean="0">
                <a:latin typeface="Courier New"/>
                <a:cs typeface="Courier New"/>
              </a:rPr>
              <a:t>val</a:t>
            </a:r>
            <a:r>
              <a:rPr lang="en-US" sz="2000" b="1" dirty="0" smtClean="0">
                <a:latin typeface="Courier New"/>
                <a:cs typeface="Courier New"/>
              </a:rPr>
              <a:t> it = fn : </a:t>
            </a: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latin typeface="Courier New"/>
                <a:cs typeface="Courier New"/>
              </a:rPr>
              <a:t> * </a:t>
            </a: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latin typeface="Courier New"/>
                <a:cs typeface="Courier New"/>
              </a:rPr>
              <a:t> -&gt; </a:t>
            </a:r>
            <a:r>
              <a:rPr lang="en-US" sz="2000" b="1" dirty="0" err="1" smtClean="0">
                <a:latin typeface="Courier New"/>
                <a:cs typeface="Courier New"/>
              </a:rPr>
              <a:t>bool</a:t>
            </a:r>
            <a:endParaRPr lang="en-US" sz="2000" b="1" dirty="0" smtClean="0">
              <a:latin typeface="Courier New"/>
              <a:cs typeface="Courier New"/>
            </a:endParaRPr>
          </a:p>
          <a:p>
            <a:r>
              <a:rPr lang="en-US" sz="2000" b="1" dirty="0" smtClean="0">
                <a:latin typeface="Courier New"/>
                <a:cs typeface="Courier New"/>
              </a:rPr>
              <a:t>- (op &lt;) (3,4);</a:t>
            </a:r>
          </a:p>
          <a:p>
            <a:r>
              <a:rPr lang="en-US" sz="2000" b="1" dirty="0" err="1" smtClean="0">
                <a:latin typeface="Courier New"/>
                <a:cs typeface="Courier New"/>
              </a:rPr>
              <a:t>val</a:t>
            </a:r>
            <a:r>
              <a:rPr lang="en-US" sz="2000" b="1" dirty="0" smtClean="0">
                <a:latin typeface="Courier New"/>
                <a:cs typeface="Courier New"/>
              </a:rPr>
              <a:t> it = true : </a:t>
            </a:r>
            <a:r>
              <a:rPr lang="en-US" sz="2000" b="1" dirty="0" err="1" smtClean="0">
                <a:latin typeface="Courier New"/>
                <a:cs typeface="Courier New"/>
              </a:rPr>
              <a:t>bool</a:t>
            </a:r>
            <a:endParaRPr lang="en-US" sz="2000" b="1" dirty="0" smtClean="0">
              <a:latin typeface="Courier New"/>
              <a:cs typeface="Courier New"/>
            </a:endParaRPr>
          </a:p>
          <a:p>
            <a:r>
              <a:rPr lang="en-US" sz="2000" b="1" dirty="0" smtClean="0">
                <a:latin typeface="Courier New"/>
                <a:cs typeface="Courier New"/>
              </a:rPr>
              <a:t>- </a:t>
            </a:r>
            <a:r>
              <a:rPr lang="en-US" sz="2000" b="1" dirty="0" err="1" smtClean="0">
                <a:latin typeface="Courier New"/>
                <a:cs typeface="Courier New"/>
              </a:rPr>
              <a:t>val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g</a:t>
            </a:r>
            <a:r>
              <a:rPr lang="en-US" sz="2000" b="1" dirty="0" smtClean="0">
                <a:latin typeface="Courier New"/>
                <a:cs typeface="Courier New"/>
              </a:rPr>
              <a:t> = op &lt;;</a:t>
            </a:r>
          </a:p>
          <a:p>
            <a:r>
              <a:rPr lang="en-US" sz="2000" b="1" dirty="0" err="1" smtClean="0">
                <a:latin typeface="Courier New"/>
                <a:cs typeface="Courier New"/>
              </a:rPr>
              <a:t>val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g</a:t>
            </a:r>
            <a:r>
              <a:rPr lang="en-US" sz="2000" b="1" dirty="0" smtClean="0">
                <a:latin typeface="Courier New"/>
                <a:cs typeface="Courier New"/>
              </a:rPr>
              <a:t> = fn : </a:t>
            </a: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latin typeface="Courier New"/>
                <a:cs typeface="Courier New"/>
              </a:rPr>
              <a:t> * </a:t>
            </a: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latin typeface="Courier New"/>
                <a:cs typeface="Courier New"/>
              </a:rPr>
              <a:t> -&gt; </a:t>
            </a:r>
            <a:r>
              <a:rPr lang="en-US" sz="2000" b="1" dirty="0" err="1" smtClean="0">
                <a:latin typeface="Courier New"/>
                <a:cs typeface="Courier New"/>
              </a:rPr>
              <a:t>bool</a:t>
            </a:r>
            <a:endParaRPr lang="en-US" sz="2000" b="1" dirty="0" smtClean="0">
              <a:latin typeface="Courier New"/>
              <a:cs typeface="Courier New"/>
            </a:endParaRPr>
          </a:p>
          <a:p>
            <a:r>
              <a:rPr lang="en-US" sz="2000" b="1" dirty="0" smtClean="0">
                <a:latin typeface="Courier New"/>
                <a:cs typeface="Courier New"/>
              </a:rPr>
              <a:t>- g(4,3);</a:t>
            </a:r>
          </a:p>
          <a:p>
            <a:r>
              <a:rPr lang="en-US" sz="2000" b="1" dirty="0" err="1" smtClean="0">
                <a:latin typeface="Courier New"/>
                <a:cs typeface="Courier New"/>
              </a:rPr>
              <a:t>val</a:t>
            </a:r>
            <a:r>
              <a:rPr lang="en-US" sz="2000" b="1" dirty="0" smtClean="0">
                <a:latin typeface="Courier New"/>
                <a:cs typeface="Courier New"/>
              </a:rPr>
              <a:t> it = false : </a:t>
            </a:r>
            <a:r>
              <a:rPr lang="en-US" sz="2000" b="1" dirty="0" err="1" smtClean="0">
                <a:latin typeface="Courier New"/>
                <a:cs typeface="Courier New"/>
              </a:rPr>
              <a:t>bool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r>
              <a:rPr lang="en-US" dirty="0" smtClean="0"/>
              <a:t> in ML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2153483"/>
            <a:ext cx="8686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fun </a:t>
            </a:r>
            <a:r>
              <a:rPr lang="en-US" b="1" dirty="0" err="1" smtClean="0">
                <a:latin typeface="Courier New"/>
                <a:cs typeface="Courier New"/>
              </a:rPr>
              <a:t>quicksort</a:t>
            </a:r>
            <a:r>
              <a:rPr lang="en-US" b="1" dirty="0" smtClean="0">
                <a:latin typeface="Courier New"/>
                <a:cs typeface="Courier New"/>
              </a:rPr>
              <a:t> (</a:t>
            </a:r>
            <a:r>
              <a:rPr lang="en-US" b="1" dirty="0" err="1" smtClean="0">
                <a:latin typeface="Courier New"/>
                <a:cs typeface="Courier New"/>
              </a:rPr>
              <a:t>cmp</a:t>
            </a:r>
            <a:r>
              <a:rPr lang="en-US" b="1" dirty="0" smtClean="0">
                <a:latin typeface="Courier New"/>
                <a:cs typeface="Courier New"/>
              </a:rPr>
              <a:t>, nil) = nil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|   </a:t>
            </a:r>
            <a:r>
              <a:rPr lang="en-US" b="1" dirty="0" err="1" smtClean="0">
                <a:latin typeface="Courier New"/>
                <a:cs typeface="Courier New"/>
              </a:rPr>
              <a:t>quicksort</a:t>
            </a:r>
            <a:r>
              <a:rPr lang="en-US" b="1" dirty="0" smtClean="0">
                <a:latin typeface="Courier New"/>
                <a:cs typeface="Courier New"/>
              </a:rPr>
              <a:t> (</a:t>
            </a:r>
            <a:r>
              <a:rPr lang="en-US" b="1" dirty="0" err="1" smtClean="0">
                <a:latin typeface="Courier New"/>
                <a:cs typeface="Courier New"/>
              </a:rPr>
              <a:t>cmp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pivot::rest</a:t>
            </a:r>
            <a:r>
              <a:rPr lang="en-US" b="1" dirty="0" smtClean="0">
                <a:latin typeface="Courier New"/>
                <a:cs typeface="Courier New"/>
              </a:rPr>
              <a:t>) =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let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  fun partition nil = (</a:t>
            </a:r>
            <a:r>
              <a:rPr lang="en-US" b="1" dirty="0" err="1" smtClean="0">
                <a:latin typeface="Courier New"/>
                <a:cs typeface="Courier New"/>
              </a:rPr>
              <a:t>nil,nil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  |   </a:t>
            </a:r>
            <a:r>
              <a:rPr lang="en-US" b="1" dirty="0" err="1" smtClean="0">
                <a:latin typeface="Courier New"/>
                <a:cs typeface="Courier New"/>
              </a:rPr>
              <a:t>partition(x::xs</a:t>
            </a:r>
            <a:r>
              <a:rPr lang="en-US" b="1" dirty="0" smtClean="0">
                <a:latin typeface="Courier New"/>
                <a:cs typeface="Courier New"/>
              </a:rPr>
              <a:t>) =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     let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        </a:t>
            </a:r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(below, above) = partition </a:t>
            </a:r>
            <a:r>
              <a:rPr lang="en-US" b="1" dirty="0" err="1" smtClean="0">
                <a:latin typeface="Courier New"/>
                <a:cs typeface="Courier New"/>
              </a:rPr>
              <a:t>xs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          in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        if </a:t>
            </a:r>
            <a:r>
              <a:rPr lang="en-US" b="1" dirty="0" err="1" smtClean="0">
                <a:latin typeface="Courier New"/>
                <a:cs typeface="Courier New"/>
              </a:rPr>
              <a:t>cmp(x,pivot</a:t>
            </a:r>
            <a:r>
              <a:rPr lang="en-US" b="1" dirty="0" smtClean="0">
                <a:latin typeface="Courier New"/>
                <a:cs typeface="Courier New"/>
              </a:rPr>
              <a:t>) then (</a:t>
            </a:r>
            <a:r>
              <a:rPr lang="en-US" b="1" dirty="0" err="1" smtClean="0">
                <a:latin typeface="Courier New"/>
                <a:cs typeface="Courier New"/>
              </a:rPr>
              <a:t>x::below</a:t>
            </a:r>
            <a:r>
              <a:rPr lang="en-US" b="1" dirty="0" smtClean="0">
                <a:latin typeface="Courier New"/>
                <a:cs typeface="Courier New"/>
              </a:rPr>
              <a:t>, above)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        else (below, </a:t>
            </a:r>
            <a:r>
              <a:rPr lang="en-US" b="1" dirty="0" err="1" smtClean="0">
                <a:latin typeface="Courier New"/>
                <a:cs typeface="Courier New"/>
              </a:rPr>
              <a:t>x::above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     end;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  </a:t>
            </a:r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(below, above) = </a:t>
            </a:r>
            <a:r>
              <a:rPr lang="en-US" b="1" dirty="0" err="1" smtClean="0">
                <a:latin typeface="Courier New"/>
                <a:cs typeface="Courier New"/>
              </a:rPr>
              <a:t>partition(rest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in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  </a:t>
            </a:r>
            <a:r>
              <a:rPr lang="en-US" b="1" dirty="0" err="1" smtClean="0">
                <a:latin typeface="Courier New"/>
                <a:cs typeface="Courier New"/>
              </a:rPr>
              <a:t>quicksort(cmp</a:t>
            </a:r>
            <a:r>
              <a:rPr lang="en-US" b="1" dirty="0" smtClean="0">
                <a:latin typeface="Courier New"/>
                <a:cs typeface="Courier New"/>
              </a:rPr>
              <a:t>, below) @ [pivot] @ </a:t>
            </a:r>
            <a:r>
              <a:rPr lang="en-US" b="1" dirty="0" err="1" smtClean="0">
                <a:latin typeface="Courier New"/>
                <a:cs typeface="Courier New"/>
              </a:rPr>
              <a:t>quicksort(cmp</a:t>
            </a:r>
            <a:r>
              <a:rPr lang="en-US" b="1" dirty="0" smtClean="0">
                <a:latin typeface="Courier New"/>
                <a:cs typeface="Courier New"/>
              </a:rPr>
              <a:t>, above)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end;</a:t>
            </a:r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Quicksort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2893873"/>
            <a:ext cx="83820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- </a:t>
            </a:r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words = ["</a:t>
            </a:r>
            <a:r>
              <a:rPr lang="en-US" b="1" dirty="0" err="1" smtClean="0">
                <a:latin typeface="Courier New"/>
                <a:cs typeface="Courier New"/>
              </a:rPr>
              <a:t>go","ahead","make","my","day</a:t>
            </a:r>
            <a:r>
              <a:rPr lang="en-US" b="1" dirty="0" smtClean="0">
                <a:latin typeface="Courier New"/>
                <a:cs typeface="Courier New"/>
              </a:rPr>
              <a:t>"];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words = ["</a:t>
            </a:r>
            <a:r>
              <a:rPr lang="en-US" b="1" dirty="0" err="1" smtClean="0">
                <a:latin typeface="Courier New"/>
                <a:cs typeface="Courier New"/>
              </a:rPr>
              <a:t>go","ahead","make","my","day</a:t>
            </a:r>
            <a:r>
              <a:rPr lang="en-US" b="1" dirty="0" smtClean="0">
                <a:latin typeface="Courier New"/>
                <a:cs typeface="Courier New"/>
              </a:rPr>
              <a:t>"] : string list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- </a:t>
            </a:r>
            <a:r>
              <a:rPr lang="en-US" b="1" dirty="0" err="1" smtClean="0">
                <a:latin typeface="Courier New"/>
                <a:cs typeface="Courier New"/>
              </a:rPr>
              <a:t>quicksort(String</a:t>
            </a:r>
            <a:r>
              <a:rPr lang="en-US" b="1" dirty="0" smtClean="0">
                <a:latin typeface="Courier New"/>
                <a:cs typeface="Courier New"/>
              </a:rPr>
              <a:t>.&lt;,words);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it = ["</a:t>
            </a:r>
            <a:r>
              <a:rPr lang="en-US" b="1" dirty="0" err="1" smtClean="0">
                <a:latin typeface="Courier New"/>
                <a:cs typeface="Courier New"/>
              </a:rPr>
              <a:t>ahead","day","go","make","my</a:t>
            </a:r>
            <a:r>
              <a:rPr lang="en-US" b="1" dirty="0" smtClean="0">
                <a:latin typeface="Courier New"/>
                <a:cs typeface="Courier New"/>
              </a:rPr>
              <a:t>"] : string list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- </a:t>
            </a:r>
            <a:r>
              <a:rPr lang="en-US" b="1" dirty="0" err="1" smtClean="0">
                <a:latin typeface="Courier New"/>
                <a:cs typeface="Courier New"/>
              </a:rPr>
              <a:t>quicksort(String</a:t>
            </a:r>
            <a:r>
              <a:rPr lang="en-US" b="1" dirty="0" smtClean="0">
                <a:latin typeface="Courier New"/>
                <a:cs typeface="Courier New"/>
              </a:rPr>
              <a:t>.&gt;,words);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it = ["</a:t>
            </a:r>
            <a:r>
              <a:rPr lang="en-US" b="1" dirty="0" err="1" smtClean="0">
                <a:latin typeface="Courier New"/>
                <a:cs typeface="Courier New"/>
              </a:rPr>
              <a:t>my","make","go","day","ahead</a:t>
            </a:r>
            <a:r>
              <a:rPr lang="en-US" b="1" dirty="0" smtClean="0">
                <a:latin typeface="Courier New"/>
                <a:cs typeface="Courier New"/>
              </a:rPr>
              <a:t>"] : string list</a:t>
            </a:r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2551176"/>
          </a:xfrm>
        </p:spPr>
        <p:txBody>
          <a:bodyPr/>
          <a:lstStyle/>
          <a:p>
            <a:r>
              <a:rPr lang="en-US" dirty="0" smtClean="0"/>
              <a:t>Called </a:t>
            </a:r>
            <a:r>
              <a:rPr lang="en-US" i="1" dirty="0" smtClean="0"/>
              <a:t>lambda expressions</a:t>
            </a:r>
            <a:r>
              <a:rPr lang="en-US" dirty="0" smtClean="0"/>
              <a:t> in other FP languages</a:t>
            </a:r>
          </a:p>
          <a:p>
            <a:r>
              <a:rPr lang="en-US" dirty="0" smtClean="0"/>
              <a:t>Sometimes it is more convenient to create a function on the fly</a:t>
            </a:r>
          </a:p>
          <a:p>
            <a:r>
              <a:rPr lang="en-US" dirty="0" smtClean="0"/>
              <a:t>Uses </a:t>
            </a:r>
            <a:r>
              <a:rPr lang="en-US" b="1" dirty="0" smtClean="0"/>
              <a:t>fn </a:t>
            </a:r>
            <a:r>
              <a:rPr lang="en-US" b="1" dirty="0" err="1" smtClean="0"/>
              <a:t>arg</a:t>
            </a:r>
            <a:r>
              <a:rPr lang="en-US" b="1" dirty="0" smtClean="0"/>
              <a:t> =&gt; </a:t>
            </a:r>
            <a:r>
              <a:rPr lang="en-US" b="1" dirty="0" err="1" smtClean="0"/>
              <a:t>expr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4895671"/>
            <a:ext cx="6553200" cy="1323439"/>
          </a:xfrm>
          <a:prstGeom prst="rect">
            <a:avLst/>
          </a:prstGeom>
          <a:ln>
            <a:solidFill>
              <a:srgbClr val="3366FF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/>
                <a:cs typeface="Courier New"/>
              </a:rPr>
              <a:t>- </a:t>
            </a:r>
            <a:r>
              <a:rPr lang="en-US" sz="2000" b="1" dirty="0" err="1" smtClean="0">
                <a:latin typeface="Courier New"/>
                <a:cs typeface="Courier New"/>
              </a:rPr>
              <a:t>quicksort(fn</a:t>
            </a:r>
            <a:r>
              <a:rPr lang="en-US" sz="2000" b="1" dirty="0" smtClean="0">
                <a:latin typeface="Courier New"/>
                <a:cs typeface="Courier New"/>
              </a:rPr>
              <a:t> (</a:t>
            </a:r>
            <a:r>
              <a:rPr lang="en-US" sz="2000" b="1" dirty="0" err="1" smtClean="0">
                <a:latin typeface="Courier New"/>
                <a:cs typeface="Courier New"/>
              </a:rPr>
              <a:t>x,y</a:t>
            </a:r>
            <a:r>
              <a:rPr lang="en-US" sz="2000" b="1" dirty="0" smtClean="0">
                <a:latin typeface="Courier New"/>
                <a:cs typeface="Courier New"/>
              </a:rPr>
              <a:t>) =&gt; </a:t>
            </a:r>
            <a:r>
              <a:rPr lang="en-US" sz="2000" b="1" dirty="0" err="1" smtClean="0">
                <a:latin typeface="Courier New"/>
                <a:cs typeface="Courier New"/>
              </a:rPr>
              <a:t>x</a:t>
            </a:r>
            <a:r>
              <a:rPr lang="en-US" sz="2000" b="1" dirty="0" smtClean="0">
                <a:latin typeface="Courier New"/>
                <a:cs typeface="Courier New"/>
              </a:rPr>
              <a:t> &lt; </a:t>
            </a:r>
            <a:r>
              <a:rPr lang="en-US" sz="2000" b="1" dirty="0" err="1" smtClean="0">
                <a:latin typeface="Courier New"/>
                <a:cs typeface="Courier New"/>
              </a:rPr>
              <a:t>y</a:t>
            </a:r>
            <a:r>
              <a:rPr lang="en-US" sz="2000" b="1" dirty="0" smtClean="0">
                <a:latin typeface="Courier New"/>
                <a:cs typeface="Courier New"/>
              </a:rPr>
              <a:t>, [3,2,1]);</a:t>
            </a:r>
          </a:p>
          <a:p>
            <a:r>
              <a:rPr lang="en-US" sz="2000" b="1" dirty="0" err="1" smtClean="0">
                <a:latin typeface="Courier New"/>
                <a:cs typeface="Courier New"/>
              </a:rPr>
              <a:t>val</a:t>
            </a:r>
            <a:r>
              <a:rPr lang="en-US" sz="2000" b="1" dirty="0" smtClean="0">
                <a:latin typeface="Courier New"/>
                <a:cs typeface="Courier New"/>
              </a:rPr>
              <a:t> it = [1,2,3] : </a:t>
            </a: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latin typeface="Courier New"/>
                <a:cs typeface="Courier New"/>
              </a:rPr>
              <a:t> list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- </a:t>
            </a:r>
            <a:r>
              <a:rPr lang="en-US" sz="2000" b="1" dirty="0" err="1" smtClean="0">
                <a:latin typeface="Courier New"/>
                <a:cs typeface="Courier New"/>
              </a:rPr>
              <a:t>quicksort(fn</a:t>
            </a:r>
            <a:r>
              <a:rPr lang="en-US" sz="2000" b="1" dirty="0" smtClean="0">
                <a:latin typeface="Courier New"/>
                <a:cs typeface="Courier New"/>
              </a:rPr>
              <a:t> (</a:t>
            </a:r>
            <a:r>
              <a:rPr lang="en-US" sz="2000" b="1" dirty="0" err="1" smtClean="0">
                <a:latin typeface="Courier New"/>
                <a:cs typeface="Courier New"/>
              </a:rPr>
              <a:t>x,y</a:t>
            </a:r>
            <a:r>
              <a:rPr lang="en-US" sz="2000" b="1" dirty="0" smtClean="0">
                <a:latin typeface="Courier New"/>
                <a:cs typeface="Courier New"/>
              </a:rPr>
              <a:t>) =&gt; </a:t>
            </a:r>
            <a:r>
              <a:rPr lang="en-US" sz="2000" b="1" dirty="0" err="1" smtClean="0">
                <a:latin typeface="Courier New"/>
                <a:cs typeface="Courier New"/>
              </a:rPr>
              <a:t>x</a:t>
            </a:r>
            <a:r>
              <a:rPr lang="en-US" sz="2000" b="1" dirty="0" smtClean="0">
                <a:latin typeface="Courier New"/>
                <a:cs typeface="Courier New"/>
              </a:rPr>
              <a:t> &gt; </a:t>
            </a:r>
            <a:r>
              <a:rPr lang="en-US" sz="2000" b="1" dirty="0" err="1" smtClean="0">
                <a:latin typeface="Courier New"/>
                <a:cs typeface="Courier New"/>
              </a:rPr>
              <a:t>y</a:t>
            </a:r>
            <a:r>
              <a:rPr lang="en-US" sz="2000" b="1" dirty="0" smtClean="0">
                <a:latin typeface="Courier New"/>
                <a:cs typeface="Courier New"/>
              </a:rPr>
              <a:t>, [1,2,3]);</a:t>
            </a:r>
          </a:p>
          <a:p>
            <a:r>
              <a:rPr lang="en-US" sz="2000" b="1" dirty="0" err="1" smtClean="0">
                <a:latin typeface="Courier New"/>
                <a:cs typeface="Courier New"/>
              </a:rPr>
              <a:t>val</a:t>
            </a:r>
            <a:r>
              <a:rPr lang="en-US" sz="2000" b="1" dirty="0" smtClean="0">
                <a:latin typeface="Courier New"/>
                <a:cs typeface="Courier New"/>
              </a:rPr>
              <a:t> it = [3,2,1] : </a:t>
            </a: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latin typeface="Courier New"/>
                <a:cs typeface="Courier New"/>
              </a:rPr>
              <a:t> list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Named after Haskell Curry</a:t>
            </a:r>
          </a:p>
          <a:p>
            <a:r>
              <a:rPr lang="en-US" dirty="0" smtClean="0"/>
              <a:t>A flexible way of providing </a:t>
            </a:r>
            <a:r>
              <a:rPr lang="en-US" i="1" dirty="0" smtClean="0"/>
              <a:t>multiple arguments </a:t>
            </a:r>
            <a:r>
              <a:rPr lang="en-US" dirty="0" smtClean="0"/>
              <a:t>to a functions</a:t>
            </a:r>
          </a:p>
          <a:p>
            <a:r>
              <a:rPr lang="en-US" dirty="0" smtClean="0"/>
              <a:t>Allows </a:t>
            </a:r>
            <a:r>
              <a:rPr lang="en-US" i="1" dirty="0" smtClean="0"/>
              <a:t>partial function evaluation</a:t>
            </a:r>
          </a:p>
          <a:p>
            <a:pPr lvl="1"/>
            <a:r>
              <a:rPr lang="en-US" dirty="0" smtClean="0"/>
              <a:t>So you can provide the other arguments later</a:t>
            </a:r>
          </a:p>
          <a:p>
            <a:r>
              <a:rPr lang="en-US" dirty="0" smtClean="0"/>
              <a:t>Technique:</a:t>
            </a:r>
          </a:p>
          <a:p>
            <a:pPr lvl="1"/>
            <a:r>
              <a:rPr lang="en-US" dirty="0" smtClean="0"/>
              <a:t>For all but the last parameter, </a:t>
            </a:r>
            <a:r>
              <a:rPr lang="en-US" i="1" dirty="0" smtClean="0"/>
              <a:t>a function is returned</a:t>
            </a:r>
            <a:r>
              <a:rPr lang="en-US" dirty="0" smtClean="0"/>
              <a:t> that takes the next parameter</a:t>
            </a:r>
          </a:p>
          <a:p>
            <a:pPr lvl="1"/>
            <a:r>
              <a:rPr lang="en-US" dirty="0" smtClean="0"/>
              <a:t>The last returned function returns the actual value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Currying Syntax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2471677"/>
            <a:ext cx="6781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/>
                <a:cs typeface="Courier New"/>
              </a:rPr>
              <a:t>- fun </a:t>
            </a:r>
            <a:r>
              <a:rPr lang="en-US" sz="2000" b="1" dirty="0" err="1" smtClean="0">
                <a:latin typeface="Courier New"/>
                <a:cs typeface="Courier New"/>
              </a:rPr>
              <a:t>f</a:t>
            </a:r>
            <a:r>
              <a:rPr lang="en-US" sz="2000" b="1" dirty="0" smtClean="0">
                <a:latin typeface="Courier New"/>
                <a:cs typeface="Courier New"/>
              </a:rPr>
              <a:t> a = fn </a:t>
            </a:r>
            <a:r>
              <a:rPr lang="en-US" sz="2000" b="1" dirty="0" err="1" smtClean="0">
                <a:latin typeface="Courier New"/>
                <a:cs typeface="Courier New"/>
              </a:rPr>
              <a:t>b</a:t>
            </a:r>
            <a:r>
              <a:rPr lang="en-US" sz="2000" b="1" dirty="0" smtClean="0">
                <a:latin typeface="Courier New"/>
                <a:cs typeface="Courier New"/>
              </a:rPr>
              <a:t> =&gt; a + </a:t>
            </a:r>
            <a:r>
              <a:rPr lang="en-US" sz="2000" b="1" dirty="0" err="1" smtClean="0">
                <a:latin typeface="Courier New"/>
                <a:cs typeface="Courier New"/>
              </a:rPr>
              <a:t>b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2000" b="1" dirty="0" err="1" smtClean="0">
                <a:latin typeface="Courier New"/>
                <a:cs typeface="Courier New"/>
              </a:rPr>
              <a:t>val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f</a:t>
            </a:r>
            <a:r>
              <a:rPr lang="en-US" sz="2000" b="1" dirty="0" smtClean="0">
                <a:latin typeface="Courier New"/>
                <a:cs typeface="Courier New"/>
              </a:rPr>
              <a:t> = fn : </a:t>
            </a:r>
            <a:r>
              <a:rPr lang="en-US" sz="2000" b="1" u="sng" dirty="0" err="1" smtClean="0"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latin typeface="Courier New"/>
                <a:cs typeface="Courier New"/>
              </a:rPr>
              <a:t> -&gt; </a:t>
            </a:r>
            <a:r>
              <a:rPr lang="en-US" sz="2000" b="1" u="sng" dirty="0" err="1" smtClean="0">
                <a:latin typeface="Courier New"/>
                <a:cs typeface="Courier New"/>
              </a:rPr>
              <a:t>int</a:t>
            </a:r>
            <a:r>
              <a:rPr lang="en-US" sz="2000" b="1" u="sng" dirty="0" smtClean="0">
                <a:latin typeface="Courier New"/>
                <a:cs typeface="Courier New"/>
              </a:rPr>
              <a:t> -&gt; </a:t>
            </a:r>
            <a:r>
              <a:rPr lang="en-US" sz="2000" b="1" u="sng" dirty="0" err="1" smtClean="0">
                <a:latin typeface="Courier New"/>
                <a:cs typeface="Courier New"/>
              </a:rPr>
              <a:t>int</a:t>
            </a:r>
            <a:endParaRPr lang="en-US" sz="2000" b="1" u="sng" dirty="0" smtClean="0">
              <a:latin typeface="Courier New"/>
              <a:cs typeface="Courier New"/>
            </a:endParaRPr>
          </a:p>
          <a:p>
            <a:r>
              <a:rPr lang="en-US" sz="2000" b="1" dirty="0" smtClean="0">
                <a:latin typeface="Courier New"/>
                <a:cs typeface="Courier New"/>
              </a:rPr>
              <a:t>- </a:t>
            </a:r>
            <a:r>
              <a:rPr lang="en-US" sz="2000" b="1" dirty="0" err="1" smtClean="0">
                <a:latin typeface="Courier New"/>
                <a:cs typeface="Courier New"/>
              </a:rPr>
              <a:t>f</a:t>
            </a:r>
            <a:r>
              <a:rPr lang="en-US" sz="2000" b="1" dirty="0" smtClean="0">
                <a:latin typeface="Courier New"/>
                <a:cs typeface="Courier New"/>
              </a:rPr>
              <a:t> 1;</a:t>
            </a:r>
          </a:p>
          <a:p>
            <a:r>
              <a:rPr lang="en-US" sz="2000" b="1" dirty="0" err="1" smtClean="0">
                <a:latin typeface="Courier New"/>
                <a:cs typeface="Courier New"/>
              </a:rPr>
              <a:t>val</a:t>
            </a:r>
            <a:r>
              <a:rPr lang="en-US" sz="2000" b="1" dirty="0" smtClean="0">
                <a:latin typeface="Courier New"/>
                <a:cs typeface="Courier New"/>
              </a:rPr>
              <a:t> it = fn : </a:t>
            </a: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latin typeface="Courier New"/>
                <a:cs typeface="Courier New"/>
              </a:rPr>
              <a:t> -&gt; </a:t>
            </a: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endParaRPr lang="en-US" sz="2000" b="1" dirty="0" smtClean="0">
              <a:latin typeface="Courier New"/>
              <a:cs typeface="Courier New"/>
            </a:endParaRPr>
          </a:p>
          <a:p>
            <a:r>
              <a:rPr lang="en-US" sz="2000" b="1" dirty="0" smtClean="0">
                <a:latin typeface="Courier New"/>
                <a:cs typeface="Courier New"/>
              </a:rPr>
              <a:t>- </a:t>
            </a:r>
            <a:r>
              <a:rPr lang="en-US" sz="2000" b="1" dirty="0" err="1" smtClean="0">
                <a:latin typeface="Courier New"/>
                <a:cs typeface="Courier New"/>
              </a:rPr>
              <a:t>f</a:t>
            </a:r>
            <a:r>
              <a:rPr lang="en-US" sz="2000" b="1" dirty="0" smtClean="0">
                <a:latin typeface="Courier New"/>
                <a:cs typeface="Courier New"/>
              </a:rPr>
              <a:t> 1 2;</a:t>
            </a:r>
          </a:p>
          <a:p>
            <a:r>
              <a:rPr lang="en-US" sz="2000" b="1" dirty="0" err="1" smtClean="0">
                <a:latin typeface="Courier New"/>
                <a:cs typeface="Courier New"/>
              </a:rPr>
              <a:t>val</a:t>
            </a:r>
            <a:r>
              <a:rPr lang="en-US" sz="2000" b="1" dirty="0" smtClean="0">
                <a:latin typeface="Courier New"/>
                <a:cs typeface="Courier New"/>
              </a:rPr>
              <a:t> it = 3 : </a:t>
            </a: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endParaRPr lang="en-US" sz="2000" b="1" dirty="0" smtClean="0">
              <a:latin typeface="Courier New"/>
              <a:cs typeface="Courier New"/>
            </a:endParaRPr>
          </a:p>
          <a:p>
            <a:r>
              <a:rPr lang="en-US" sz="2000" b="1" dirty="0" smtClean="0">
                <a:latin typeface="Courier New"/>
                <a:cs typeface="Courier New"/>
              </a:rPr>
              <a:t>- </a:t>
            </a:r>
            <a:r>
              <a:rPr lang="en-US" sz="2000" b="1" dirty="0" err="1" smtClean="0">
                <a:latin typeface="Courier New"/>
                <a:cs typeface="Courier New"/>
              </a:rPr>
              <a:t>val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g</a:t>
            </a:r>
            <a:r>
              <a:rPr lang="en-US" sz="2000" b="1" dirty="0" smtClean="0">
                <a:latin typeface="Courier New"/>
                <a:cs typeface="Courier New"/>
              </a:rPr>
              <a:t> = </a:t>
            </a:r>
            <a:r>
              <a:rPr lang="en-US" sz="2000" b="1" dirty="0" err="1" smtClean="0">
                <a:latin typeface="Courier New"/>
                <a:cs typeface="Courier New"/>
              </a:rPr>
              <a:t>f</a:t>
            </a:r>
            <a:r>
              <a:rPr lang="en-US" sz="2000" b="1" dirty="0" smtClean="0">
                <a:latin typeface="Courier New"/>
                <a:cs typeface="Courier New"/>
              </a:rPr>
              <a:t> 1;</a:t>
            </a:r>
          </a:p>
          <a:p>
            <a:r>
              <a:rPr lang="en-US" sz="2000" b="1" dirty="0" err="1" smtClean="0">
                <a:latin typeface="Courier New"/>
                <a:cs typeface="Courier New"/>
              </a:rPr>
              <a:t>val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g</a:t>
            </a:r>
            <a:r>
              <a:rPr lang="en-US" sz="2000" b="1" dirty="0" smtClean="0">
                <a:latin typeface="Courier New"/>
                <a:cs typeface="Courier New"/>
              </a:rPr>
              <a:t> = fn : </a:t>
            </a: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latin typeface="Courier New"/>
                <a:cs typeface="Courier New"/>
              </a:rPr>
              <a:t> -&gt; </a:t>
            </a: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endParaRPr lang="en-US" sz="2000" b="1" dirty="0" smtClean="0">
              <a:latin typeface="Courier New"/>
              <a:cs typeface="Courier New"/>
            </a:endParaRPr>
          </a:p>
          <a:p>
            <a:r>
              <a:rPr lang="en-US" sz="2000" b="1" dirty="0" smtClean="0">
                <a:latin typeface="Courier New"/>
                <a:cs typeface="Courier New"/>
              </a:rPr>
              <a:t>- </a:t>
            </a:r>
            <a:r>
              <a:rPr lang="en-US" sz="2000" b="1" dirty="0" err="1" smtClean="0">
                <a:latin typeface="Courier New"/>
                <a:cs typeface="Courier New"/>
              </a:rPr>
              <a:t>g</a:t>
            </a:r>
            <a:r>
              <a:rPr lang="en-US" sz="2000" b="1" dirty="0" smtClean="0">
                <a:latin typeface="Courier New"/>
                <a:cs typeface="Courier New"/>
              </a:rPr>
              <a:t> 2;</a:t>
            </a:r>
          </a:p>
          <a:p>
            <a:r>
              <a:rPr lang="en-US" sz="2000" b="1" dirty="0" err="1" smtClean="0">
                <a:latin typeface="Courier New"/>
                <a:cs typeface="Courier New"/>
              </a:rPr>
              <a:t>val</a:t>
            </a:r>
            <a:r>
              <a:rPr lang="en-US" sz="2000" b="1" dirty="0" smtClean="0">
                <a:latin typeface="Courier New"/>
                <a:cs typeface="Courier New"/>
              </a:rPr>
              <a:t> it = 3 : </a:t>
            </a: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Currying Shorthand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2471677"/>
            <a:ext cx="6781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- </a:t>
            </a:r>
            <a:r>
              <a:rPr lang="en-US" sz="2000" b="1" dirty="0" smtClean="0">
                <a:latin typeface="Courier New"/>
                <a:cs typeface="Courier New"/>
              </a:rPr>
              <a:t>fun </a:t>
            </a:r>
            <a:r>
              <a:rPr lang="en-US" sz="2000" b="1" dirty="0" err="1" smtClean="0">
                <a:latin typeface="Courier New"/>
                <a:cs typeface="Courier New"/>
              </a:rPr>
              <a:t>f</a:t>
            </a:r>
            <a:r>
              <a:rPr lang="en-US" sz="2000" b="1" dirty="0" smtClean="0">
                <a:latin typeface="Courier New"/>
                <a:cs typeface="Courier New"/>
              </a:rPr>
              <a:t> a </a:t>
            </a:r>
            <a:r>
              <a:rPr lang="en-US" sz="2000" b="1" dirty="0" err="1" smtClean="0">
                <a:latin typeface="Courier New"/>
                <a:cs typeface="Courier New"/>
              </a:rPr>
              <a:t>b</a:t>
            </a:r>
            <a:r>
              <a:rPr lang="en-US" sz="2000" b="1" dirty="0" smtClean="0">
                <a:latin typeface="Courier New"/>
                <a:cs typeface="Courier New"/>
              </a:rPr>
              <a:t> = a + </a:t>
            </a:r>
            <a:r>
              <a:rPr lang="en-US" sz="2000" b="1" dirty="0" err="1" smtClean="0">
                <a:latin typeface="Courier New"/>
                <a:cs typeface="Courier New"/>
              </a:rPr>
              <a:t>b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2000" dirty="0" err="1" smtClean="0">
                <a:latin typeface="Courier New"/>
                <a:cs typeface="Courier New"/>
              </a:rPr>
              <a:t>val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f</a:t>
            </a:r>
            <a:r>
              <a:rPr lang="en-US" sz="2000" dirty="0" smtClean="0">
                <a:latin typeface="Courier New"/>
                <a:cs typeface="Courier New"/>
              </a:rPr>
              <a:t> = fn : 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 -&gt; 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 -&gt; 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2000" dirty="0" smtClean="0">
                <a:latin typeface="Courier New"/>
                <a:cs typeface="Courier New"/>
              </a:rPr>
              <a:t>- </a:t>
            </a:r>
            <a:r>
              <a:rPr lang="en-US" sz="2000" dirty="0" err="1" smtClean="0">
                <a:latin typeface="Courier New"/>
                <a:cs typeface="Courier New"/>
              </a:rPr>
              <a:t>f</a:t>
            </a:r>
            <a:r>
              <a:rPr lang="en-US" sz="2000" dirty="0" smtClean="0">
                <a:latin typeface="Courier New"/>
                <a:cs typeface="Courier New"/>
              </a:rPr>
              <a:t> 1;</a:t>
            </a:r>
          </a:p>
          <a:p>
            <a:r>
              <a:rPr lang="en-US" sz="2000" dirty="0" err="1" smtClean="0">
                <a:latin typeface="Courier New"/>
                <a:cs typeface="Courier New"/>
              </a:rPr>
              <a:t>val</a:t>
            </a:r>
            <a:r>
              <a:rPr lang="en-US" sz="2000" dirty="0" smtClean="0">
                <a:latin typeface="Courier New"/>
                <a:cs typeface="Courier New"/>
              </a:rPr>
              <a:t> it = fn : 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 -&gt; 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2000" dirty="0" smtClean="0">
                <a:latin typeface="Courier New"/>
                <a:cs typeface="Courier New"/>
              </a:rPr>
              <a:t>- </a:t>
            </a:r>
            <a:r>
              <a:rPr lang="en-US" sz="2000" dirty="0" err="1" smtClean="0">
                <a:latin typeface="Courier New"/>
                <a:cs typeface="Courier New"/>
              </a:rPr>
              <a:t>f</a:t>
            </a:r>
            <a:r>
              <a:rPr lang="en-US" sz="2000" dirty="0" smtClean="0">
                <a:latin typeface="Courier New"/>
                <a:cs typeface="Courier New"/>
              </a:rPr>
              <a:t> 1 2;</a:t>
            </a:r>
          </a:p>
          <a:p>
            <a:r>
              <a:rPr lang="en-US" sz="2000" dirty="0" err="1" smtClean="0">
                <a:latin typeface="Courier New"/>
                <a:cs typeface="Courier New"/>
              </a:rPr>
              <a:t>val</a:t>
            </a:r>
            <a:r>
              <a:rPr lang="en-US" sz="2000" dirty="0" smtClean="0">
                <a:latin typeface="Courier New"/>
                <a:cs typeface="Courier New"/>
              </a:rPr>
              <a:t> it = 3 : 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2000" dirty="0" smtClean="0">
                <a:latin typeface="Courier New"/>
                <a:cs typeface="Courier New"/>
              </a:rPr>
              <a:t>- </a:t>
            </a:r>
            <a:r>
              <a:rPr lang="en-US" sz="2000" dirty="0" err="1" smtClean="0">
                <a:latin typeface="Courier New"/>
                <a:cs typeface="Courier New"/>
              </a:rPr>
              <a:t>val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g</a:t>
            </a:r>
            <a:r>
              <a:rPr lang="en-US" sz="2000" dirty="0" smtClean="0">
                <a:latin typeface="Courier New"/>
                <a:cs typeface="Courier New"/>
              </a:rPr>
              <a:t> = </a:t>
            </a:r>
            <a:r>
              <a:rPr lang="en-US" sz="2000" dirty="0" err="1" smtClean="0">
                <a:latin typeface="Courier New"/>
                <a:cs typeface="Courier New"/>
              </a:rPr>
              <a:t>f</a:t>
            </a:r>
            <a:r>
              <a:rPr lang="en-US" sz="2000" dirty="0" smtClean="0">
                <a:latin typeface="Courier New"/>
                <a:cs typeface="Courier New"/>
              </a:rPr>
              <a:t> 1;</a:t>
            </a:r>
          </a:p>
          <a:p>
            <a:r>
              <a:rPr lang="en-US" sz="2000" dirty="0" err="1" smtClean="0">
                <a:latin typeface="Courier New"/>
                <a:cs typeface="Courier New"/>
              </a:rPr>
              <a:t>val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g</a:t>
            </a:r>
            <a:r>
              <a:rPr lang="en-US" sz="2000" dirty="0" smtClean="0">
                <a:latin typeface="Courier New"/>
                <a:cs typeface="Courier New"/>
              </a:rPr>
              <a:t> = fn : 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r>
              <a:rPr lang="en-US" sz="2000" dirty="0" smtClean="0">
                <a:latin typeface="Courier New"/>
                <a:cs typeface="Courier New"/>
              </a:rPr>
              <a:t> -&gt; 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2000" dirty="0" smtClean="0">
                <a:latin typeface="Courier New"/>
                <a:cs typeface="Courier New"/>
              </a:rPr>
              <a:t>- </a:t>
            </a:r>
            <a:r>
              <a:rPr lang="en-US" sz="2000" dirty="0" err="1" smtClean="0">
                <a:latin typeface="Courier New"/>
                <a:cs typeface="Courier New"/>
              </a:rPr>
              <a:t>g</a:t>
            </a:r>
            <a:r>
              <a:rPr lang="en-US" sz="2000" dirty="0" smtClean="0">
                <a:latin typeface="Courier New"/>
                <a:cs typeface="Courier New"/>
              </a:rPr>
              <a:t> 2;</a:t>
            </a:r>
          </a:p>
          <a:p>
            <a:r>
              <a:rPr lang="en-US" sz="2000" dirty="0" err="1" smtClean="0">
                <a:latin typeface="Courier New"/>
                <a:cs typeface="Courier New"/>
              </a:rPr>
              <a:t>val</a:t>
            </a:r>
            <a:r>
              <a:rPr lang="en-US" sz="2000" dirty="0" smtClean="0">
                <a:latin typeface="Courier New"/>
                <a:cs typeface="Courier New"/>
              </a:rPr>
              <a:t> it = 3 : </a:t>
            </a:r>
            <a:r>
              <a:rPr lang="en-US" sz="2000" dirty="0" err="1" smtClean="0">
                <a:latin typeface="Courier New"/>
                <a:cs typeface="Courier New"/>
              </a:rPr>
              <a:t>int</a:t>
            </a:r>
            <a:endParaRPr lang="en-US"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Curried </a:t>
            </a:r>
            <a:r>
              <a:rPr lang="en-US" dirty="0" err="1" smtClean="0"/>
              <a:t>Quicksort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2153483"/>
            <a:ext cx="8610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fun </a:t>
            </a:r>
            <a:r>
              <a:rPr lang="en-US" b="1" dirty="0" err="1" smtClean="0">
                <a:latin typeface="Courier New"/>
                <a:cs typeface="Courier New"/>
              </a:rPr>
              <a:t>quicksort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cmp</a:t>
            </a:r>
            <a:r>
              <a:rPr lang="en-US" b="1" dirty="0" smtClean="0">
                <a:latin typeface="Courier New"/>
                <a:cs typeface="Courier New"/>
              </a:rPr>
              <a:t> L = if null L then nil else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let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   </a:t>
            </a:r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(pivot, rest) = (</a:t>
            </a:r>
            <a:r>
              <a:rPr lang="en-US" b="1" dirty="0" err="1" smtClean="0">
                <a:latin typeface="Courier New"/>
                <a:cs typeface="Courier New"/>
              </a:rPr>
              <a:t>hd</a:t>
            </a:r>
            <a:r>
              <a:rPr lang="en-US" b="1" dirty="0" smtClean="0">
                <a:latin typeface="Courier New"/>
                <a:cs typeface="Courier New"/>
              </a:rPr>
              <a:t> L, </a:t>
            </a:r>
            <a:r>
              <a:rPr lang="en-US" b="1" dirty="0" err="1" smtClean="0">
                <a:latin typeface="Courier New"/>
                <a:cs typeface="Courier New"/>
              </a:rPr>
              <a:t>tl</a:t>
            </a:r>
            <a:r>
              <a:rPr lang="en-US" b="1" dirty="0" smtClean="0">
                <a:latin typeface="Courier New"/>
                <a:cs typeface="Courier New"/>
              </a:rPr>
              <a:t> L)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   fun partition nil = (</a:t>
            </a:r>
            <a:r>
              <a:rPr lang="en-US" b="1" dirty="0" err="1" smtClean="0">
                <a:latin typeface="Courier New"/>
                <a:cs typeface="Courier New"/>
              </a:rPr>
              <a:t>nil,nil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   |   </a:t>
            </a:r>
            <a:r>
              <a:rPr lang="en-US" b="1" dirty="0" err="1" smtClean="0">
                <a:latin typeface="Courier New"/>
                <a:cs typeface="Courier New"/>
              </a:rPr>
              <a:t>partition(x::xs</a:t>
            </a:r>
            <a:r>
              <a:rPr lang="en-US" b="1" dirty="0" smtClean="0">
                <a:latin typeface="Courier New"/>
                <a:cs typeface="Courier New"/>
              </a:rPr>
              <a:t>) =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       let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           </a:t>
            </a:r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(below, above) = partition </a:t>
            </a:r>
            <a:r>
              <a:rPr lang="en-US" b="1" dirty="0" err="1" smtClean="0">
                <a:latin typeface="Courier New"/>
                <a:cs typeface="Courier New"/>
              </a:rPr>
              <a:t>xs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            in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           if </a:t>
            </a:r>
            <a:r>
              <a:rPr lang="en-US" b="1" dirty="0" err="1" smtClean="0">
                <a:latin typeface="Courier New"/>
                <a:cs typeface="Courier New"/>
              </a:rPr>
              <a:t>cmp(x,pivot</a:t>
            </a:r>
            <a:r>
              <a:rPr lang="en-US" b="1" dirty="0" smtClean="0">
                <a:latin typeface="Courier New"/>
                <a:cs typeface="Courier New"/>
              </a:rPr>
              <a:t>) then (</a:t>
            </a:r>
            <a:r>
              <a:rPr lang="en-US" b="1" dirty="0" err="1" smtClean="0">
                <a:latin typeface="Courier New"/>
                <a:cs typeface="Courier New"/>
              </a:rPr>
              <a:t>x::below</a:t>
            </a:r>
            <a:r>
              <a:rPr lang="en-US" b="1" dirty="0" smtClean="0">
                <a:latin typeface="Courier New"/>
                <a:cs typeface="Courier New"/>
              </a:rPr>
              <a:t>, above)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           else (below, </a:t>
            </a:r>
            <a:r>
              <a:rPr lang="en-US" b="1" dirty="0" err="1" smtClean="0">
                <a:latin typeface="Courier New"/>
                <a:cs typeface="Courier New"/>
              </a:rPr>
              <a:t>x::above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       end;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   </a:t>
            </a:r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(below, above) = </a:t>
            </a:r>
            <a:r>
              <a:rPr lang="en-US" b="1" dirty="0" err="1" smtClean="0">
                <a:latin typeface="Courier New"/>
                <a:cs typeface="Courier New"/>
              </a:rPr>
              <a:t>partition(rest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in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   </a:t>
            </a:r>
            <a:r>
              <a:rPr lang="en-US" b="1" dirty="0" err="1" smtClean="0">
                <a:latin typeface="Courier New"/>
                <a:cs typeface="Courier New"/>
              </a:rPr>
              <a:t>quicksort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cmp</a:t>
            </a:r>
            <a:r>
              <a:rPr lang="en-US" b="1" dirty="0" smtClean="0">
                <a:latin typeface="Courier New"/>
                <a:cs typeface="Courier New"/>
              </a:rPr>
              <a:t> below @ [pivot] @ </a:t>
            </a:r>
            <a:r>
              <a:rPr lang="en-US" b="1" dirty="0" err="1" smtClean="0">
                <a:latin typeface="Courier New"/>
                <a:cs typeface="Courier New"/>
              </a:rPr>
              <a:t>quicksort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cmp</a:t>
            </a:r>
            <a:r>
              <a:rPr lang="en-US" b="1" dirty="0" smtClean="0">
                <a:latin typeface="Courier New"/>
                <a:cs typeface="Courier New"/>
              </a:rPr>
              <a:t> above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end;</a:t>
            </a:r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style (paradigm) of programming where </a:t>
            </a:r>
            <a:r>
              <a:rPr lang="en-US" b="1" dirty="0" smtClean="0"/>
              <a:t>functions</a:t>
            </a:r>
            <a:r>
              <a:rPr lang="en-US" dirty="0" smtClean="0"/>
              <a:t> are the basic building blocks</a:t>
            </a:r>
          </a:p>
          <a:p>
            <a:pPr lvl="1"/>
            <a:r>
              <a:rPr lang="en-US" dirty="0" smtClean="0"/>
              <a:t>Functions are used for what they </a:t>
            </a:r>
            <a:r>
              <a:rPr lang="en-US" i="1" dirty="0" smtClean="0"/>
              <a:t>return</a:t>
            </a:r>
          </a:p>
          <a:p>
            <a:pPr lvl="1"/>
            <a:r>
              <a:rPr lang="en-US" i="1" dirty="0" smtClean="0"/>
              <a:t>Not</a:t>
            </a:r>
            <a:r>
              <a:rPr lang="en-US" dirty="0" smtClean="0"/>
              <a:t> for achieving side effects (e.g., </a:t>
            </a:r>
            <a:r>
              <a:rPr lang="en-US" i="1" dirty="0" smtClean="0"/>
              <a:t>assignment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Functions are “first-class” entities</a:t>
            </a:r>
          </a:p>
          <a:p>
            <a:pPr lvl="1"/>
            <a:r>
              <a:rPr lang="en-US" dirty="0" smtClean="0"/>
              <a:t>Can be passed as arguments, returned as results</a:t>
            </a:r>
          </a:p>
          <a:p>
            <a:pPr lvl="1"/>
            <a:r>
              <a:rPr lang="en-US" dirty="0" smtClean="0"/>
              <a:t>Can be created “on-the-fly”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FP programs focus</a:t>
            </a:r>
            <a:r>
              <a:rPr lang="en-US" dirty="0" smtClean="0"/>
              <a:t> more on </a:t>
            </a:r>
            <a:r>
              <a:rPr lang="en-US" i="1" dirty="0" smtClean="0"/>
              <a:t>what</a:t>
            </a:r>
            <a:r>
              <a:rPr lang="en-US" dirty="0" smtClean="0"/>
              <a:t> you want</a:t>
            </a:r>
          </a:p>
          <a:p>
            <a:pPr lvl="1"/>
            <a:r>
              <a:rPr lang="en-US" dirty="0" smtClean="0"/>
              <a:t>Not so much on </a:t>
            </a:r>
            <a:r>
              <a:rPr lang="en-US" i="1" dirty="0" smtClean="0"/>
              <a:t>how</a:t>
            </a:r>
            <a:r>
              <a:rPr lang="en-US" dirty="0" smtClean="0"/>
              <a:t> to compute 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Curried </a:t>
            </a:r>
            <a:r>
              <a:rPr lang="en-US" dirty="0" err="1" smtClean="0"/>
              <a:t>Quicksort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981200"/>
            <a:ext cx="845820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- use "/Users/chuck/sort2.sml";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[opening /Users/chuck/sort2.sml]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quicksort</a:t>
            </a:r>
            <a:r>
              <a:rPr lang="en-US" b="1" dirty="0" smtClean="0">
                <a:latin typeface="Courier New"/>
                <a:cs typeface="Courier New"/>
              </a:rPr>
              <a:t> = fn : ('a * 'a -&gt; </a:t>
            </a:r>
            <a:r>
              <a:rPr lang="en-US" b="1" dirty="0" err="1" smtClean="0">
                <a:latin typeface="Courier New"/>
                <a:cs typeface="Courier New"/>
              </a:rPr>
              <a:t>bool</a:t>
            </a:r>
            <a:r>
              <a:rPr lang="en-US" b="1" dirty="0" smtClean="0">
                <a:latin typeface="Courier New"/>
                <a:cs typeface="Courier New"/>
              </a:rPr>
              <a:t>) -&gt; 'a list -&gt; 'a list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it = () : unit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- </a:t>
            </a:r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sortasc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err="1" smtClean="0">
                <a:latin typeface="Courier New"/>
                <a:cs typeface="Courier New"/>
              </a:rPr>
              <a:t>quicksort</a:t>
            </a:r>
            <a:r>
              <a:rPr lang="en-US" b="1" dirty="0" smtClean="0">
                <a:latin typeface="Courier New"/>
                <a:cs typeface="Courier New"/>
              </a:rPr>
              <a:t> (op &lt;);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sortasc</a:t>
            </a:r>
            <a:r>
              <a:rPr lang="en-US" b="1" dirty="0" smtClean="0">
                <a:latin typeface="Courier New"/>
                <a:cs typeface="Courier New"/>
              </a:rPr>
              <a:t> = fn : 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 list -&gt; 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 list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- </a:t>
            </a:r>
            <a:r>
              <a:rPr lang="en-US" b="1" dirty="0" err="1" smtClean="0">
                <a:latin typeface="Courier New"/>
                <a:cs typeface="Courier New"/>
              </a:rPr>
              <a:t>sortasc</a:t>
            </a:r>
            <a:r>
              <a:rPr lang="en-US" b="1" dirty="0" smtClean="0">
                <a:latin typeface="Courier New"/>
                <a:cs typeface="Courier New"/>
              </a:rPr>
              <a:t> [3,2,1];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it = [1,2,3] : 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 list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- </a:t>
            </a:r>
            <a:r>
              <a:rPr lang="en-US" b="1" dirty="0" err="1" smtClean="0">
                <a:latin typeface="Courier New"/>
                <a:cs typeface="Courier New"/>
              </a:rPr>
              <a:t>sortasc</a:t>
            </a:r>
            <a:r>
              <a:rPr lang="en-US" b="1" dirty="0" smtClean="0">
                <a:latin typeface="Courier New"/>
                <a:cs typeface="Courier New"/>
              </a:rPr>
              <a:t> [5,4,3];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it = [3,4,5] : 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 list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- </a:t>
            </a:r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sortdesc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err="1" smtClean="0">
                <a:latin typeface="Courier New"/>
                <a:cs typeface="Courier New"/>
              </a:rPr>
              <a:t>quicksort</a:t>
            </a:r>
            <a:r>
              <a:rPr lang="en-US" b="1" dirty="0" smtClean="0">
                <a:latin typeface="Courier New"/>
                <a:cs typeface="Courier New"/>
              </a:rPr>
              <a:t> (op &gt;);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sortdesc</a:t>
            </a:r>
            <a:r>
              <a:rPr lang="en-US" b="1" dirty="0" smtClean="0">
                <a:latin typeface="Courier New"/>
                <a:cs typeface="Courier New"/>
              </a:rPr>
              <a:t> = fn : 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 list -&gt; 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 list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- </a:t>
            </a:r>
            <a:r>
              <a:rPr lang="en-US" b="1" dirty="0" err="1" smtClean="0">
                <a:latin typeface="Courier New"/>
                <a:cs typeface="Courier New"/>
              </a:rPr>
              <a:t>sortdesc</a:t>
            </a:r>
            <a:r>
              <a:rPr lang="en-US" b="1" dirty="0" smtClean="0">
                <a:latin typeface="Courier New"/>
                <a:cs typeface="Courier New"/>
              </a:rPr>
              <a:t> [1,2,3];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it = [3,2,1] : 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 list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- </a:t>
            </a:r>
            <a:r>
              <a:rPr lang="en-US" b="1" dirty="0" err="1" smtClean="0">
                <a:latin typeface="Courier New"/>
                <a:cs typeface="Courier New"/>
              </a:rPr>
              <a:t>sortdesc</a:t>
            </a:r>
            <a:r>
              <a:rPr lang="en-US" b="1" dirty="0" smtClean="0">
                <a:latin typeface="Courier New"/>
                <a:cs typeface="Courier New"/>
              </a:rPr>
              <a:t> [3,4,5];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it = [5,4,3] : 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 list</a:t>
            </a:r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Higher-Order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map</a:t>
            </a:r>
          </a:p>
          <a:p>
            <a:pPr lvl="1"/>
            <a:r>
              <a:rPr lang="en-US" dirty="0" smtClean="0"/>
              <a:t>Applies a unary function to each list element</a:t>
            </a:r>
          </a:p>
          <a:p>
            <a:pPr lvl="1"/>
            <a:r>
              <a:rPr lang="en-US" dirty="0" smtClean="0"/>
              <a:t>Returns the resulting list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foldl</a:t>
            </a:r>
            <a:endParaRPr lang="en-US" b="1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Reduces a list to a value</a:t>
            </a:r>
          </a:p>
          <a:p>
            <a:pPr lvl="1"/>
            <a:r>
              <a:rPr lang="en-US" dirty="0" smtClean="0"/>
              <a:t>Applies a binary function to each element with the accumulated value</a:t>
            </a:r>
          </a:p>
          <a:p>
            <a:pPr lvl="1"/>
            <a:r>
              <a:rPr lang="en-US" dirty="0" smtClean="0"/>
              <a:t>Works left-to-right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foldr</a:t>
            </a:r>
            <a:endParaRPr lang="en-US" b="1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Like </a:t>
            </a:r>
            <a:r>
              <a:rPr lang="en-US" b="1" dirty="0" err="1" smtClean="0"/>
              <a:t>foldl</a:t>
            </a:r>
            <a:r>
              <a:rPr lang="en-US" dirty="0" smtClean="0"/>
              <a:t> but w</a:t>
            </a:r>
            <a:r>
              <a:rPr lang="en-US" dirty="0" smtClean="0"/>
              <a:t>orks </a:t>
            </a:r>
            <a:r>
              <a:rPr lang="en-US" dirty="0" smtClean="0"/>
              <a:t>right-to-left</a:t>
            </a:r>
          </a:p>
          <a:p>
            <a:r>
              <a:rPr lang="en-US" dirty="0" smtClean="0"/>
              <a:t>All are </a:t>
            </a:r>
            <a:r>
              <a:rPr lang="en-US" i="1" dirty="0" smtClean="0"/>
              <a:t>curried</a:t>
            </a:r>
            <a:endParaRPr lang="en-US" i="1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b="1" dirty="0" smtClean="0"/>
              <a:t>map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762000" y="2250281"/>
            <a:ext cx="77724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/>
                <a:cs typeface="Courier New"/>
              </a:rPr>
              <a:t>- map;</a:t>
            </a:r>
          </a:p>
          <a:p>
            <a:r>
              <a:rPr lang="en-US" sz="2000" b="1" dirty="0" err="1" smtClean="0">
                <a:latin typeface="Courier New"/>
                <a:cs typeface="Courier New"/>
              </a:rPr>
              <a:t>val</a:t>
            </a:r>
            <a:r>
              <a:rPr lang="en-US" sz="2000" b="1" dirty="0" smtClean="0">
                <a:latin typeface="Courier New"/>
                <a:cs typeface="Courier New"/>
              </a:rPr>
              <a:t> it = fn : ('a -&gt; '</a:t>
            </a:r>
            <a:r>
              <a:rPr lang="en-US" sz="2000" b="1" dirty="0" err="1" smtClean="0">
                <a:latin typeface="Courier New"/>
                <a:cs typeface="Courier New"/>
              </a:rPr>
              <a:t>b</a:t>
            </a:r>
            <a:r>
              <a:rPr lang="en-US" sz="2000" b="1" dirty="0" smtClean="0">
                <a:latin typeface="Courier New"/>
                <a:cs typeface="Courier New"/>
              </a:rPr>
              <a:t>) -&gt; 'a list -&gt; '</a:t>
            </a:r>
            <a:r>
              <a:rPr lang="en-US" sz="2000" b="1" dirty="0" err="1" smtClean="0">
                <a:latin typeface="Courier New"/>
                <a:cs typeface="Courier New"/>
              </a:rPr>
              <a:t>b</a:t>
            </a:r>
            <a:r>
              <a:rPr lang="en-US" sz="2000" b="1" dirty="0" smtClean="0">
                <a:latin typeface="Courier New"/>
                <a:cs typeface="Courier New"/>
              </a:rPr>
              <a:t> list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- map (fn </a:t>
            </a:r>
            <a:r>
              <a:rPr lang="en-US" sz="2000" b="1" dirty="0" err="1" smtClean="0">
                <a:latin typeface="Courier New"/>
                <a:cs typeface="Courier New"/>
              </a:rPr>
              <a:t>x</a:t>
            </a:r>
            <a:r>
              <a:rPr lang="en-US" sz="2000" b="1" dirty="0" smtClean="0">
                <a:latin typeface="Courier New"/>
                <a:cs typeface="Courier New"/>
              </a:rPr>
              <a:t> =&gt; </a:t>
            </a:r>
            <a:r>
              <a:rPr lang="en-US" sz="2000" b="1" dirty="0" err="1" smtClean="0">
                <a:latin typeface="Courier New"/>
                <a:cs typeface="Courier New"/>
              </a:rPr>
              <a:t>x</a:t>
            </a:r>
            <a:r>
              <a:rPr lang="en-US" sz="2000" b="1" dirty="0" smtClean="0">
                <a:latin typeface="Courier New"/>
                <a:cs typeface="Courier New"/>
              </a:rPr>
              <a:t> + 1) [1,2,3];</a:t>
            </a:r>
          </a:p>
          <a:p>
            <a:r>
              <a:rPr lang="en-US" sz="2000" b="1" dirty="0" err="1" smtClean="0">
                <a:latin typeface="Courier New"/>
                <a:cs typeface="Courier New"/>
              </a:rPr>
              <a:t>val</a:t>
            </a:r>
            <a:r>
              <a:rPr lang="en-US" sz="2000" b="1" dirty="0" smtClean="0">
                <a:latin typeface="Courier New"/>
                <a:cs typeface="Courier New"/>
              </a:rPr>
              <a:t> it = [2,3,4] : </a:t>
            </a: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latin typeface="Courier New"/>
                <a:cs typeface="Courier New"/>
              </a:rPr>
              <a:t> list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- </a:t>
            </a:r>
            <a:r>
              <a:rPr lang="en-US" sz="2000" b="1" dirty="0" err="1" smtClean="0">
                <a:latin typeface="Courier New"/>
                <a:cs typeface="Courier New"/>
              </a:rPr>
              <a:t>val</a:t>
            </a:r>
            <a:r>
              <a:rPr lang="en-US" sz="2000" b="1" dirty="0" smtClean="0">
                <a:latin typeface="Courier New"/>
                <a:cs typeface="Courier New"/>
              </a:rPr>
              <a:t> add1 = map (fn </a:t>
            </a:r>
            <a:r>
              <a:rPr lang="en-US" sz="2000" b="1" dirty="0" err="1" smtClean="0">
                <a:latin typeface="Courier New"/>
                <a:cs typeface="Courier New"/>
              </a:rPr>
              <a:t>x</a:t>
            </a:r>
            <a:r>
              <a:rPr lang="en-US" sz="2000" b="1" dirty="0" smtClean="0">
                <a:latin typeface="Courier New"/>
                <a:cs typeface="Courier New"/>
              </a:rPr>
              <a:t> =&gt; </a:t>
            </a:r>
            <a:r>
              <a:rPr lang="en-US" sz="2000" b="1" dirty="0" err="1" smtClean="0">
                <a:latin typeface="Courier New"/>
                <a:cs typeface="Courier New"/>
              </a:rPr>
              <a:t>x</a:t>
            </a:r>
            <a:r>
              <a:rPr lang="en-US" sz="2000" b="1" dirty="0" smtClean="0">
                <a:latin typeface="Courier New"/>
                <a:cs typeface="Courier New"/>
              </a:rPr>
              <a:t> + 1);</a:t>
            </a:r>
          </a:p>
          <a:p>
            <a:r>
              <a:rPr lang="en-US" sz="2000" b="1" dirty="0" err="1" smtClean="0">
                <a:latin typeface="Courier New"/>
                <a:cs typeface="Courier New"/>
              </a:rPr>
              <a:t>val</a:t>
            </a:r>
            <a:r>
              <a:rPr lang="en-US" sz="2000" b="1" dirty="0" smtClean="0">
                <a:latin typeface="Courier New"/>
                <a:cs typeface="Courier New"/>
              </a:rPr>
              <a:t> add1 = fn : </a:t>
            </a: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latin typeface="Courier New"/>
                <a:cs typeface="Courier New"/>
              </a:rPr>
              <a:t> list -&gt; </a:t>
            </a: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latin typeface="Courier New"/>
                <a:cs typeface="Courier New"/>
              </a:rPr>
              <a:t> list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- add1 [1,2,3];</a:t>
            </a:r>
          </a:p>
          <a:p>
            <a:r>
              <a:rPr lang="en-US" sz="2000" b="1" dirty="0" err="1" smtClean="0">
                <a:latin typeface="Courier New"/>
                <a:cs typeface="Courier New"/>
              </a:rPr>
              <a:t>val</a:t>
            </a:r>
            <a:r>
              <a:rPr lang="en-US" sz="2000" b="1" dirty="0" smtClean="0">
                <a:latin typeface="Courier New"/>
                <a:cs typeface="Courier New"/>
              </a:rPr>
              <a:t> it = [2,3,4] : </a:t>
            </a: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latin typeface="Courier New"/>
                <a:cs typeface="Courier New"/>
              </a:rPr>
              <a:t> list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- add1 [2,3,4];</a:t>
            </a:r>
          </a:p>
          <a:p>
            <a:r>
              <a:rPr lang="en-US" sz="2000" b="1" dirty="0" err="1" smtClean="0">
                <a:latin typeface="Courier New"/>
                <a:cs typeface="Courier New"/>
              </a:rPr>
              <a:t>val</a:t>
            </a:r>
            <a:r>
              <a:rPr lang="en-US" sz="2000" b="1" dirty="0" smtClean="0">
                <a:latin typeface="Courier New"/>
                <a:cs typeface="Courier New"/>
              </a:rPr>
              <a:t> it = [3,4,5] : </a:t>
            </a: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latin typeface="Courier New"/>
                <a:cs typeface="Courier New"/>
              </a:rPr>
              <a:t> list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- map (op +) [(1,2),(3,4),(5,6)];</a:t>
            </a:r>
          </a:p>
          <a:p>
            <a:r>
              <a:rPr lang="en-US" sz="2000" b="1" dirty="0" err="1" smtClean="0">
                <a:latin typeface="Courier New"/>
                <a:cs typeface="Courier New"/>
              </a:rPr>
              <a:t>val</a:t>
            </a:r>
            <a:r>
              <a:rPr lang="en-US" sz="2000" b="1" dirty="0" smtClean="0">
                <a:latin typeface="Courier New"/>
                <a:cs typeface="Courier New"/>
              </a:rPr>
              <a:t> it = [3,7,11] : </a:t>
            </a: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latin typeface="Courier New"/>
                <a:cs typeface="Courier New"/>
              </a:rPr>
              <a:t> list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b="1" dirty="0" err="1" smtClean="0"/>
              <a:t>foldl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533400" y="2423279"/>
            <a:ext cx="8077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latin typeface="Courier New"/>
                <a:cs typeface="Courier New"/>
              </a:rPr>
              <a:t>(* Add list elements *)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- </a:t>
            </a:r>
            <a:r>
              <a:rPr lang="en-US" b="1" dirty="0" err="1" smtClean="0">
                <a:latin typeface="Courier New"/>
                <a:cs typeface="Courier New"/>
              </a:rPr>
              <a:t>foldl</a:t>
            </a:r>
            <a:r>
              <a:rPr lang="en-US" b="1" dirty="0" smtClean="0">
                <a:latin typeface="Courier New"/>
                <a:cs typeface="Courier New"/>
              </a:rPr>
              <a:t> (op +) 0 [1,2,3];	</a:t>
            </a:r>
            <a:r>
              <a:rPr lang="en-US" b="1" i="1" dirty="0" smtClean="0">
                <a:latin typeface="Courier New"/>
                <a:cs typeface="Courier New"/>
              </a:rPr>
              <a:t>(* (((0+1)+2)+3), or… *)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it = 6 : 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		</a:t>
            </a:r>
            <a:r>
              <a:rPr lang="en-US" b="1" i="1" dirty="0" smtClean="0">
                <a:latin typeface="Courier New"/>
                <a:cs typeface="Courier New"/>
              </a:rPr>
              <a:t>(* op+(3,op+(2,op+(1,0))) *)</a:t>
            </a:r>
          </a:p>
          <a:p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i="1" dirty="0" smtClean="0">
                <a:latin typeface="Courier New"/>
                <a:cs typeface="Courier New"/>
              </a:rPr>
              <a:t>(* Multiply them *)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- </a:t>
            </a:r>
            <a:r>
              <a:rPr lang="en-US" b="1" dirty="0" err="1" smtClean="0">
                <a:latin typeface="Courier New"/>
                <a:cs typeface="Courier New"/>
              </a:rPr>
              <a:t>foldl</a:t>
            </a:r>
            <a:r>
              <a:rPr lang="en-US" b="1" dirty="0" smtClean="0">
                <a:latin typeface="Courier New"/>
                <a:cs typeface="Courier New"/>
              </a:rPr>
              <a:t> (op * ) 1 [2,3,4];	</a:t>
            </a:r>
            <a:r>
              <a:rPr lang="en-US" b="1" i="1" dirty="0" smtClean="0">
                <a:latin typeface="Courier New"/>
                <a:cs typeface="Courier New"/>
              </a:rPr>
              <a:t>(* op*(4,op*(3,op*(2,0))) *)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it = 24 : 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endParaRPr lang="en-US" b="1" dirty="0" smtClean="0">
              <a:latin typeface="Courier New"/>
              <a:cs typeface="Courier New"/>
            </a:endParaRPr>
          </a:p>
          <a:p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i="1" dirty="0" smtClean="0">
                <a:latin typeface="Courier New"/>
                <a:cs typeface="Courier New"/>
              </a:rPr>
              <a:t>(* Sum of squares: f(3,f(2,f(1,1))) *)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- </a:t>
            </a:r>
            <a:r>
              <a:rPr lang="en-US" b="1" dirty="0" err="1" smtClean="0">
                <a:latin typeface="Courier New"/>
                <a:cs typeface="Courier New"/>
              </a:rPr>
              <a:t>foldl</a:t>
            </a:r>
            <a:r>
              <a:rPr lang="en-US" b="1" dirty="0" smtClean="0">
                <a:latin typeface="Courier New"/>
                <a:cs typeface="Courier New"/>
              </a:rPr>
              <a:t> (fn (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sofar</a:t>
            </a:r>
            <a:r>
              <a:rPr lang="en-US" b="1" dirty="0" smtClean="0">
                <a:latin typeface="Courier New"/>
                <a:cs typeface="Courier New"/>
              </a:rPr>
              <a:t>) =&gt; </a:t>
            </a:r>
            <a:r>
              <a:rPr lang="en-US" b="1" dirty="0" err="1" smtClean="0">
                <a:latin typeface="Courier New"/>
                <a:cs typeface="Courier New"/>
              </a:rPr>
              <a:t>sofar</a:t>
            </a:r>
            <a:r>
              <a:rPr lang="en-US" b="1" dirty="0" smtClean="0">
                <a:latin typeface="Courier New"/>
                <a:cs typeface="Courier New"/>
              </a:rPr>
              <a:t> +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*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) 0 [1,2,3];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it = 14 : 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Leveraging Currying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2471677"/>
            <a:ext cx="8077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/>
                <a:cs typeface="Courier New"/>
              </a:rPr>
              <a:t>- </a:t>
            </a:r>
            <a:r>
              <a:rPr lang="en-US" sz="2000" b="1" dirty="0" err="1" smtClean="0">
                <a:latin typeface="Courier New"/>
                <a:cs typeface="Courier New"/>
              </a:rPr>
              <a:t>val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addup</a:t>
            </a:r>
            <a:r>
              <a:rPr lang="en-US" sz="2000" b="1" dirty="0" smtClean="0">
                <a:latin typeface="Courier New"/>
                <a:cs typeface="Courier New"/>
              </a:rPr>
              <a:t> = </a:t>
            </a:r>
            <a:r>
              <a:rPr lang="en-US" sz="2000" b="1" dirty="0" err="1" smtClean="0">
                <a:latin typeface="Courier New"/>
                <a:cs typeface="Courier New"/>
              </a:rPr>
              <a:t>foldl</a:t>
            </a:r>
            <a:r>
              <a:rPr lang="en-US" sz="2000" b="1" dirty="0" smtClean="0">
                <a:latin typeface="Courier New"/>
                <a:cs typeface="Courier New"/>
              </a:rPr>
              <a:t> (op +) 0;</a:t>
            </a:r>
          </a:p>
          <a:p>
            <a:r>
              <a:rPr lang="en-US" sz="2000" b="1" dirty="0" err="1" smtClean="0">
                <a:latin typeface="Courier New"/>
                <a:cs typeface="Courier New"/>
              </a:rPr>
              <a:t>val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addup</a:t>
            </a:r>
            <a:r>
              <a:rPr lang="en-US" sz="2000" b="1" dirty="0" smtClean="0">
                <a:latin typeface="Courier New"/>
                <a:cs typeface="Courier New"/>
              </a:rPr>
              <a:t> = fn : </a:t>
            </a: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latin typeface="Courier New"/>
                <a:cs typeface="Courier New"/>
              </a:rPr>
              <a:t> list -&gt; </a:t>
            </a: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endParaRPr lang="en-US" sz="2000" b="1" dirty="0" smtClean="0">
              <a:latin typeface="Courier New"/>
              <a:cs typeface="Courier New"/>
            </a:endParaRPr>
          </a:p>
          <a:p>
            <a:r>
              <a:rPr lang="en-US" sz="2000" b="1" dirty="0" smtClean="0">
                <a:latin typeface="Courier New"/>
                <a:cs typeface="Courier New"/>
              </a:rPr>
              <a:t>- </a:t>
            </a:r>
            <a:r>
              <a:rPr lang="en-US" sz="2000" b="1" dirty="0" err="1" smtClean="0">
                <a:latin typeface="Courier New"/>
                <a:cs typeface="Courier New"/>
              </a:rPr>
              <a:t>addup</a:t>
            </a:r>
            <a:r>
              <a:rPr lang="en-US" sz="2000" b="1" dirty="0" smtClean="0">
                <a:latin typeface="Courier New"/>
                <a:cs typeface="Courier New"/>
              </a:rPr>
              <a:t> [1,2,3];</a:t>
            </a:r>
          </a:p>
          <a:p>
            <a:r>
              <a:rPr lang="en-US" sz="2000" b="1" dirty="0" err="1" smtClean="0">
                <a:latin typeface="Courier New"/>
                <a:cs typeface="Courier New"/>
              </a:rPr>
              <a:t>val</a:t>
            </a:r>
            <a:r>
              <a:rPr lang="en-US" sz="2000" b="1" dirty="0" smtClean="0">
                <a:latin typeface="Courier New"/>
                <a:cs typeface="Courier New"/>
              </a:rPr>
              <a:t> it = 6 : </a:t>
            </a: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endParaRPr lang="en-US" sz="2000" b="1" dirty="0" smtClean="0">
              <a:latin typeface="Courier New"/>
              <a:cs typeface="Courier New"/>
            </a:endParaRPr>
          </a:p>
          <a:p>
            <a:r>
              <a:rPr lang="en-US" sz="2000" b="1" dirty="0" smtClean="0">
                <a:latin typeface="Courier New"/>
                <a:cs typeface="Courier New"/>
              </a:rPr>
              <a:t>- </a:t>
            </a:r>
            <a:r>
              <a:rPr lang="en-US" sz="2000" b="1" dirty="0" err="1" smtClean="0">
                <a:latin typeface="Courier New"/>
                <a:cs typeface="Courier New"/>
              </a:rPr>
              <a:t>addup</a:t>
            </a:r>
            <a:r>
              <a:rPr lang="en-US" sz="2000" b="1" dirty="0" smtClean="0">
                <a:latin typeface="Courier New"/>
                <a:cs typeface="Courier New"/>
              </a:rPr>
              <a:t> [2,3,4];</a:t>
            </a:r>
          </a:p>
          <a:p>
            <a:r>
              <a:rPr lang="en-US" sz="2000" b="1" dirty="0" err="1" smtClean="0">
                <a:latin typeface="Courier New"/>
                <a:cs typeface="Courier New"/>
              </a:rPr>
              <a:t>val</a:t>
            </a:r>
            <a:r>
              <a:rPr lang="en-US" sz="2000" b="1" dirty="0" smtClean="0">
                <a:latin typeface="Courier New"/>
                <a:cs typeface="Courier New"/>
              </a:rPr>
              <a:t> it = 9 : </a:t>
            </a: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endParaRPr lang="en-US" sz="2000" b="1" dirty="0" smtClean="0">
              <a:latin typeface="Courier New"/>
              <a:cs typeface="Courier New"/>
            </a:endParaRPr>
          </a:p>
          <a:p>
            <a:r>
              <a:rPr lang="en-US" sz="2000" b="1" dirty="0" smtClean="0">
                <a:latin typeface="Courier New"/>
                <a:cs typeface="Courier New"/>
              </a:rPr>
              <a:t>- </a:t>
            </a:r>
            <a:r>
              <a:rPr lang="en-US" sz="2000" b="1" dirty="0" err="1" smtClean="0">
                <a:latin typeface="Courier New"/>
                <a:cs typeface="Courier New"/>
              </a:rPr>
              <a:t>val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concat</a:t>
            </a:r>
            <a:r>
              <a:rPr lang="en-US" sz="2000" b="1" dirty="0" smtClean="0">
                <a:latin typeface="Courier New"/>
                <a:cs typeface="Courier New"/>
              </a:rPr>
              <a:t> = </a:t>
            </a:r>
            <a:r>
              <a:rPr lang="en-US" sz="2000" b="1" dirty="0" err="1" smtClean="0">
                <a:latin typeface="Courier New"/>
                <a:cs typeface="Courier New"/>
              </a:rPr>
              <a:t>foldl</a:t>
            </a:r>
            <a:r>
              <a:rPr lang="en-US" sz="2000" b="1" dirty="0" smtClean="0">
                <a:latin typeface="Courier New"/>
                <a:cs typeface="Courier New"/>
              </a:rPr>
              <a:t> (op ^) "";</a:t>
            </a:r>
          </a:p>
          <a:p>
            <a:r>
              <a:rPr lang="en-US" sz="2000" b="1" dirty="0" err="1" smtClean="0">
                <a:latin typeface="Courier New"/>
                <a:cs typeface="Courier New"/>
              </a:rPr>
              <a:t>val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concat</a:t>
            </a:r>
            <a:r>
              <a:rPr lang="en-US" sz="2000" b="1" dirty="0" smtClean="0">
                <a:latin typeface="Courier New"/>
                <a:cs typeface="Courier New"/>
              </a:rPr>
              <a:t> = fn : string list -&gt; string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- </a:t>
            </a:r>
            <a:r>
              <a:rPr lang="en-US" sz="2000" b="1" dirty="0" err="1" smtClean="0">
                <a:latin typeface="Courier New"/>
                <a:cs typeface="Courier New"/>
              </a:rPr>
              <a:t>concat</a:t>
            </a:r>
            <a:r>
              <a:rPr lang="en-US" sz="2000" b="1" dirty="0" smtClean="0">
                <a:latin typeface="Courier New"/>
                <a:cs typeface="Courier New"/>
              </a:rPr>
              <a:t> ["</a:t>
            </a:r>
            <a:r>
              <a:rPr lang="en-US" sz="2000" b="1" dirty="0" err="1" smtClean="0">
                <a:latin typeface="Courier New"/>
                <a:cs typeface="Courier New"/>
              </a:rPr>
              <a:t>how","now","brown","cow</a:t>
            </a:r>
            <a:r>
              <a:rPr lang="en-US" sz="2000" b="1" dirty="0" smtClean="0">
                <a:latin typeface="Courier New"/>
                <a:cs typeface="Courier New"/>
              </a:rPr>
              <a:t>"];</a:t>
            </a:r>
          </a:p>
          <a:p>
            <a:r>
              <a:rPr lang="en-US" sz="2000" b="1" dirty="0" err="1" smtClean="0">
                <a:latin typeface="Courier New"/>
                <a:cs typeface="Courier New"/>
              </a:rPr>
              <a:t>val</a:t>
            </a:r>
            <a:r>
              <a:rPr lang="en-US" sz="2000" b="1" dirty="0" smtClean="0">
                <a:latin typeface="Courier New"/>
                <a:cs typeface="Courier New"/>
              </a:rPr>
              <a:t> it = "</a:t>
            </a:r>
            <a:r>
              <a:rPr lang="en-US" sz="2000" b="1" dirty="0" err="1" smtClean="0">
                <a:latin typeface="Courier New"/>
                <a:cs typeface="Courier New"/>
              </a:rPr>
              <a:t>cowbrownnowhow</a:t>
            </a:r>
            <a:r>
              <a:rPr lang="en-US" sz="2000" b="1" dirty="0" smtClean="0">
                <a:latin typeface="Courier New"/>
                <a:cs typeface="Courier New"/>
              </a:rPr>
              <a:t>" : string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b="1" dirty="0" err="1" smtClean="0"/>
              <a:t>foldr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533400" y="2568476"/>
            <a:ext cx="8077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/>
                <a:cs typeface="Courier New"/>
              </a:rPr>
              <a:t>- </a:t>
            </a:r>
            <a:r>
              <a:rPr lang="en-US" sz="2000" b="1" dirty="0" err="1" smtClean="0">
                <a:latin typeface="Courier New"/>
                <a:cs typeface="Courier New"/>
              </a:rPr>
              <a:t>val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concat</a:t>
            </a:r>
            <a:r>
              <a:rPr lang="en-US" sz="2000" b="1" dirty="0" smtClean="0">
                <a:latin typeface="Courier New"/>
                <a:cs typeface="Courier New"/>
              </a:rPr>
              <a:t> = </a:t>
            </a:r>
            <a:r>
              <a:rPr lang="en-US" sz="2000" b="1" dirty="0" err="1" smtClean="0">
                <a:latin typeface="Courier New"/>
                <a:cs typeface="Courier New"/>
              </a:rPr>
              <a:t>foldr</a:t>
            </a:r>
            <a:r>
              <a:rPr lang="en-US" sz="2000" b="1" dirty="0" smtClean="0">
                <a:latin typeface="Courier New"/>
                <a:cs typeface="Courier New"/>
              </a:rPr>
              <a:t> (op ^) "";</a:t>
            </a:r>
          </a:p>
          <a:p>
            <a:r>
              <a:rPr lang="en-US" sz="2000" b="1" dirty="0" err="1" smtClean="0">
                <a:latin typeface="Courier New"/>
                <a:cs typeface="Courier New"/>
              </a:rPr>
              <a:t>val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concat</a:t>
            </a:r>
            <a:r>
              <a:rPr lang="en-US" sz="2000" b="1" dirty="0" smtClean="0">
                <a:latin typeface="Courier New"/>
                <a:cs typeface="Courier New"/>
              </a:rPr>
              <a:t> = fn : string list -&gt; string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- </a:t>
            </a:r>
            <a:r>
              <a:rPr lang="en-US" sz="2000" b="1" dirty="0" err="1" smtClean="0">
                <a:latin typeface="Courier New"/>
                <a:cs typeface="Courier New"/>
              </a:rPr>
              <a:t>concat</a:t>
            </a:r>
            <a:r>
              <a:rPr lang="en-US" sz="2000" b="1" dirty="0" smtClean="0">
                <a:latin typeface="Courier New"/>
                <a:cs typeface="Courier New"/>
              </a:rPr>
              <a:t> ["</a:t>
            </a:r>
            <a:r>
              <a:rPr lang="en-US" sz="2000" b="1" dirty="0" err="1" smtClean="0">
                <a:latin typeface="Courier New"/>
                <a:cs typeface="Courier New"/>
              </a:rPr>
              <a:t>how","now","brown","cow</a:t>
            </a:r>
            <a:r>
              <a:rPr lang="en-US" sz="2000" b="1" dirty="0" smtClean="0">
                <a:latin typeface="Courier New"/>
                <a:cs typeface="Courier New"/>
              </a:rPr>
              <a:t>"];</a:t>
            </a:r>
          </a:p>
          <a:p>
            <a:r>
              <a:rPr lang="en-US" sz="2000" b="1" dirty="0" err="1" smtClean="0">
                <a:latin typeface="Courier New"/>
                <a:cs typeface="Courier New"/>
              </a:rPr>
              <a:t>val</a:t>
            </a:r>
            <a:r>
              <a:rPr lang="en-US" sz="2000" b="1" dirty="0" smtClean="0">
                <a:latin typeface="Courier New"/>
                <a:cs typeface="Courier New"/>
              </a:rPr>
              <a:t> it = "</a:t>
            </a:r>
            <a:r>
              <a:rPr lang="en-US" sz="2000" b="1" dirty="0" err="1" smtClean="0">
                <a:latin typeface="Courier New"/>
                <a:cs typeface="Courier New"/>
              </a:rPr>
              <a:t>hownowbrowncow</a:t>
            </a:r>
            <a:r>
              <a:rPr lang="en-US" sz="2000" b="1" dirty="0" smtClean="0">
                <a:latin typeface="Courier New"/>
                <a:cs typeface="Courier New"/>
              </a:rPr>
              <a:t>" : string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- </a:t>
            </a:r>
            <a:r>
              <a:rPr lang="en-US" sz="2000" b="1" dirty="0" err="1" smtClean="0">
                <a:latin typeface="Courier New"/>
                <a:cs typeface="Courier New"/>
              </a:rPr>
              <a:t>val</a:t>
            </a:r>
            <a:r>
              <a:rPr lang="en-US" sz="2000" b="1" dirty="0" smtClean="0">
                <a:latin typeface="Courier New"/>
                <a:cs typeface="Courier New"/>
              </a:rPr>
              <a:t> append5 = </a:t>
            </a:r>
            <a:r>
              <a:rPr lang="en-US" sz="2000" b="1" dirty="0" err="1" smtClean="0">
                <a:latin typeface="Courier New"/>
                <a:cs typeface="Courier New"/>
              </a:rPr>
              <a:t>foldr</a:t>
            </a:r>
            <a:r>
              <a:rPr lang="en-US" sz="2000" b="1" dirty="0" smtClean="0">
                <a:latin typeface="Courier New"/>
                <a:cs typeface="Courier New"/>
              </a:rPr>
              <a:t> (op ::) [5];</a:t>
            </a:r>
          </a:p>
          <a:p>
            <a:r>
              <a:rPr lang="en-US" sz="2000" b="1" dirty="0" err="1" smtClean="0">
                <a:latin typeface="Courier New"/>
                <a:cs typeface="Courier New"/>
              </a:rPr>
              <a:t>val</a:t>
            </a:r>
            <a:r>
              <a:rPr lang="en-US" sz="2000" b="1" dirty="0" smtClean="0">
                <a:latin typeface="Courier New"/>
                <a:cs typeface="Courier New"/>
              </a:rPr>
              <a:t> append5 = fn : </a:t>
            </a: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latin typeface="Courier New"/>
                <a:cs typeface="Courier New"/>
              </a:rPr>
              <a:t> list -&gt; </a:t>
            </a: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latin typeface="Courier New"/>
                <a:cs typeface="Courier New"/>
              </a:rPr>
              <a:t> list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- append5 [1,2,3];</a:t>
            </a:r>
          </a:p>
          <a:p>
            <a:r>
              <a:rPr lang="en-US" sz="2000" b="1" dirty="0" err="1" smtClean="0">
                <a:latin typeface="Courier New"/>
                <a:cs typeface="Courier New"/>
              </a:rPr>
              <a:t>val</a:t>
            </a:r>
            <a:r>
              <a:rPr lang="en-US" sz="2000" b="1" dirty="0" smtClean="0">
                <a:latin typeface="Courier New"/>
                <a:cs typeface="Courier New"/>
              </a:rPr>
              <a:t> it = [1,2,3,5] : </a:t>
            </a: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latin typeface="Courier New"/>
                <a:cs typeface="Courier New"/>
              </a:rPr>
              <a:t> list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append5</a:t>
            </a:r>
            <a:r>
              <a:rPr lang="en-US" dirty="0" smtClean="0"/>
              <a:t> is a little too specific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How can we write a </a:t>
            </a:r>
            <a:r>
              <a:rPr lang="en-US" i="1" dirty="0" smtClean="0"/>
              <a:t>generic</a:t>
            </a:r>
            <a:r>
              <a:rPr lang="en-US" dirty="0" smtClean="0"/>
              <a:t> </a:t>
            </a:r>
            <a:r>
              <a:rPr lang="en-US" b="1" dirty="0" smtClean="0"/>
              <a:t>append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i.e., build </a:t>
            </a:r>
            <a:r>
              <a:rPr lang="en-US" b="1" dirty="0" err="1" smtClean="0"/>
              <a:t>append(n</a:t>
            </a:r>
            <a:r>
              <a:rPr lang="en-US" b="1" dirty="0" smtClean="0"/>
              <a:t>)</a:t>
            </a:r>
            <a:r>
              <a:rPr lang="en-US" dirty="0" smtClean="0"/>
              <a:t> on-the-fly</a:t>
            </a:r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Generic </a:t>
            </a:r>
            <a:r>
              <a:rPr lang="en-US" b="1" dirty="0" smtClean="0"/>
              <a:t>append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85800" y="2551837"/>
            <a:ext cx="815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ourier New"/>
                <a:cs typeface="Courier New"/>
              </a:rPr>
              <a:t>- fun append </a:t>
            </a:r>
            <a:r>
              <a:rPr lang="en-US" sz="2400" b="1" dirty="0" err="1" smtClean="0">
                <a:latin typeface="Courier New"/>
                <a:cs typeface="Courier New"/>
              </a:rPr>
              <a:t>n</a:t>
            </a:r>
            <a:r>
              <a:rPr lang="en-US" sz="2400" b="1" dirty="0" smtClean="0">
                <a:latin typeface="Courier New"/>
                <a:cs typeface="Courier New"/>
              </a:rPr>
              <a:t> = </a:t>
            </a:r>
            <a:r>
              <a:rPr lang="en-US" sz="2400" b="1" dirty="0" err="1" smtClean="0">
                <a:latin typeface="Courier New"/>
                <a:cs typeface="Courier New"/>
              </a:rPr>
              <a:t>foldr</a:t>
            </a:r>
            <a:r>
              <a:rPr lang="en-US" sz="2400" b="1" dirty="0" smtClean="0">
                <a:latin typeface="Courier New"/>
                <a:cs typeface="Courier New"/>
              </a:rPr>
              <a:t> (op ::) [</a:t>
            </a:r>
            <a:r>
              <a:rPr lang="en-US" sz="2400" b="1" dirty="0" err="1" smtClean="0">
                <a:latin typeface="Courier New"/>
                <a:cs typeface="Courier New"/>
              </a:rPr>
              <a:t>n</a:t>
            </a:r>
            <a:r>
              <a:rPr lang="en-US" sz="2400" b="1" dirty="0" smtClean="0">
                <a:latin typeface="Courier New"/>
                <a:cs typeface="Courier New"/>
              </a:rPr>
              <a:t>];</a:t>
            </a:r>
          </a:p>
          <a:p>
            <a:r>
              <a:rPr lang="en-US" sz="2400" b="1" dirty="0" err="1" smtClean="0">
                <a:latin typeface="Courier New"/>
                <a:cs typeface="Courier New"/>
              </a:rPr>
              <a:t>val</a:t>
            </a:r>
            <a:r>
              <a:rPr lang="en-US" sz="2400" b="1" dirty="0" smtClean="0">
                <a:latin typeface="Courier New"/>
                <a:cs typeface="Courier New"/>
              </a:rPr>
              <a:t> append = fn : 'a -&gt; 'a list -&gt; 'a list</a:t>
            </a:r>
          </a:p>
          <a:p>
            <a:r>
              <a:rPr lang="en-US" sz="2400" b="1" dirty="0" smtClean="0">
                <a:latin typeface="Courier New"/>
                <a:cs typeface="Courier New"/>
              </a:rPr>
              <a:t>- </a:t>
            </a:r>
            <a:r>
              <a:rPr lang="en-US" sz="2400" b="1" dirty="0" err="1" smtClean="0">
                <a:latin typeface="Courier New"/>
                <a:cs typeface="Courier New"/>
              </a:rPr>
              <a:t>val</a:t>
            </a:r>
            <a:r>
              <a:rPr lang="en-US" sz="2400" b="1" dirty="0" smtClean="0">
                <a:latin typeface="Courier New"/>
                <a:cs typeface="Courier New"/>
              </a:rPr>
              <a:t> append3 = append 3;</a:t>
            </a:r>
          </a:p>
          <a:p>
            <a:r>
              <a:rPr lang="en-US" sz="2400" b="1" dirty="0" err="1" smtClean="0">
                <a:latin typeface="Courier New"/>
                <a:cs typeface="Courier New"/>
              </a:rPr>
              <a:t>val</a:t>
            </a:r>
            <a:r>
              <a:rPr lang="en-US" sz="2400" b="1" dirty="0" smtClean="0">
                <a:latin typeface="Courier New"/>
                <a:cs typeface="Courier New"/>
              </a:rPr>
              <a:t> append3 = fn : </a:t>
            </a:r>
            <a:r>
              <a:rPr lang="en-US" sz="2400" b="1" dirty="0" err="1" smtClean="0">
                <a:latin typeface="Courier New"/>
                <a:cs typeface="Courier New"/>
              </a:rPr>
              <a:t>int</a:t>
            </a:r>
            <a:r>
              <a:rPr lang="en-US" sz="2400" b="1" dirty="0" smtClean="0">
                <a:latin typeface="Courier New"/>
                <a:cs typeface="Courier New"/>
              </a:rPr>
              <a:t> list -&gt; </a:t>
            </a:r>
            <a:r>
              <a:rPr lang="en-US" sz="2400" b="1" dirty="0" err="1" smtClean="0">
                <a:latin typeface="Courier New"/>
                <a:cs typeface="Courier New"/>
              </a:rPr>
              <a:t>int</a:t>
            </a:r>
            <a:r>
              <a:rPr lang="en-US" sz="2400" b="1" dirty="0" smtClean="0">
                <a:latin typeface="Courier New"/>
                <a:cs typeface="Courier New"/>
              </a:rPr>
              <a:t> list</a:t>
            </a:r>
          </a:p>
          <a:p>
            <a:r>
              <a:rPr lang="en-US" sz="2400" b="1" dirty="0" smtClean="0">
                <a:latin typeface="Courier New"/>
                <a:cs typeface="Courier New"/>
              </a:rPr>
              <a:t>- append3 [0,1,2];</a:t>
            </a:r>
          </a:p>
          <a:p>
            <a:r>
              <a:rPr lang="en-US" sz="2400" b="1" dirty="0" err="1" smtClean="0">
                <a:latin typeface="Courier New"/>
                <a:cs typeface="Courier New"/>
              </a:rPr>
              <a:t>val</a:t>
            </a:r>
            <a:r>
              <a:rPr lang="en-US" sz="2400" b="1" dirty="0" smtClean="0">
                <a:latin typeface="Courier New"/>
                <a:cs typeface="Courier New"/>
              </a:rPr>
              <a:t> it = [0,1,2,3] : </a:t>
            </a:r>
            <a:r>
              <a:rPr lang="en-US" sz="2400" b="1" dirty="0" err="1" smtClean="0">
                <a:latin typeface="Courier New"/>
                <a:cs typeface="Courier New"/>
              </a:rPr>
              <a:t>int</a:t>
            </a:r>
            <a:r>
              <a:rPr lang="en-US" sz="2400" b="1" dirty="0" smtClean="0">
                <a:latin typeface="Courier New"/>
                <a:cs typeface="Courier New"/>
              </a:rPr>
              <a:t> list</a:t>
            </a:r>
            <a:endParaRPr lang="en-US" sz="2400" b="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Functions and 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spcAft>
                <a:spcPts val="600"/>
              </a:spcAft>
              <a:buClr>
                <a:schemeClr val="accent3"/>
              </a:buClr>
              <a:buFont typeface="Georgia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append3</a:t>
            </a:r>
            <a:r>
              <a:rPr lang="en-US" dirty="0" smtClean="0">
                <a:solidFill>
                  <a:schemeClr val="tx1"/>
                </a:solidFill>
              </a:rPr>
              <a:t> made a </a:t>
            </a:r>
            <a:r>
              <a:rPr lang="en-US" i="1" dirty="0" smtClean="0">
                <a:solidFill>
                  <a:schemeClr val="tx1"/>
                </a:solidFill>
              </a:rPr>
              <a:t>partial call</a:t>
            </a:r>
            <a:r>
              <a:rPr lang="en-US" dirty="0" smtClean="0">
                <a:solidFill>
                  <a:schemeClr val="tx1"/>
                </a:solidFill>
              </a:rPr>
              <a:t> to </a:t>
            </a:r>
            <a:r>
              <a:rPr lang="en-US" b="1" dirty="0" smtClean="0">
                <a:solidFill>
                  <a:schemeClr val="tx1"/>
                </a:solidFill>
              </a:rPr>
              <a:t>append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dirty="0" smtClean="0"/>
              <a:t>A </a:t>
            </a:r>
            <a:r>
              <a:rPr lang="en-US" i="1" dirty="0" smtClean="0"/>
              <a:t>function</a:t>
            </a:r>
            <a:r>
              <a:rPr lang="en-US" dirty="0" smtClean="0"/>
              <a:t>, not a value, </a:t>
            </a:r>
            <a:r>
              <a:rPr lang="en-US" i="1" dirty="0" smtClean="0"/>
              <a:t> </a:t>
            </a:r>
            <a:r>
              <a:rPr lang="en-US" dirty="0" smtClean="0"/>
              <a:t>was returned</a:t>
            </a:r>
            <a:endParaRPr lang="en-US" i="1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The </a:t>
            </a:r>
            <a:r>
              <a:rPr lang="en-US" dirty="0" smtClean="0"/>
              <a:t>returned function used a binding from </a:t>
            </a:r>
            <a:r>
              <a:rPr lang="en-US" i="1" dirty="0" smtClean="0"/>
              <a:t>outside</a:t>
            </a:r>
            <a:r>
              <a:rPr lang="en-US" dirty="0" smtClean="0"/>
              <a:t> of its scope (</a:t>
            </a:r>
            <a:r>
              <a:rPr lang="en-US" b="1" dirty="0" err="1" smtClean="0"/>
              <a:t>n</a:t>
            </a:r>
            <a:r>
              <a:rPr lang="en-US" dirty="0" smtClean="0"/>
              <a:t>)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The binding for </a:t>
            </a:r>
            <a:r>
              <a:rPr lang="en-US" b="1" dirty="0" err="1" smtClean="0"/>
              <a:t>n</a:t>
            </a:r>
            <a:r>
              <a:rPr lang="en-US" dirty="0" smtClean="0"/>
              <a:t> needs to </a:t>
            </a:r>
            <a:r>
              <a:rPr lang="en-US" dirty="0" smtClean="0"/>
              <a:t>be available after </a:t>
            </a:r>
            <a:r>
              <a:rPr lang="en-US" b="1" dirty="0" smtClean="0"/>
              <a:t>append</a:t>
            </a:r>
            <a:r>
              <a:rPr lang="en-US" dirty="0" smtClean="0"/>
              <a:t> returns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What </a:t>
            </a:r>
            <a:r>
              <a:rPr lang="en-US" b="1" dirty="0" smtClean="0"/>
              <a:t>append</a:t>
            </a:r>
            <a:r>
              <a:rPr lang="en-US" dirty="0" smtClean="0"/>
              <a:t> actually </a:t>
            </a:r>
            <a:r>
              <a:rPr lang="en-US" dirty="0" smtClean="0"/>
              <a:t>returned </a:t>
            </a:r>
            <a:r>
              <a:rPr lang="en-US" dirty="0" smtClean="0"/>
              <a:t>is a </a:t>
            </a:r>
            <a:r>
              <a:rPr lang="en-US" i="1" dirty="0" smtClean="0"/>
              <a:t>closure</a:t>
            </a:r>
            <a:endParaRPr lang="en-US" i="1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a </a:t>
            </a:r>
            <a:r>
              <a:rPr lang="en-US" dirty="0" smtClean="0"/>
              <a:t>function coupled with its </a:t>
            </a:r>
            <a:r>
              <a:rPr lang="en-US" i="1" dirty="0" smtClean="0"/>
              <a:t>lexical environment</a:t>
            </a:r>
            <a:endParaRPr lang="en-US" i="1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2690336"/>
            <a:ext cx="8763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- fun </a:t>
            </a:r>
            <a:r>
              <a:rPr lang="en-US" b="1" dirty="0" err="1" smtClean="0">
                <a:latin typeface="Courier New"/>
                <a:cs typeface="Courier New"/>
              </a:rPr>
              <a:t>bor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bools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err="1" smtClean="0">
                <a:latin typeface="Courier New"/>
                <a:cs typeface="Courier New"/>
              </a:rPr>
              <a:t>foldr</a:t>
            </a:r>
            <a:r>
              <a:rPr lang="en-US" b="1" dirty="0" smtClean="0">
                <a:latin typeface="Courier New"/>
                <a:cs typeface="Courier New"/>
              </a:rPr>
              <a:t> (fn (a, </a:t>
            </a:r>
            <a:r>
              <a:rPr lang="en-US" b="1" dirty="0" err="1" smtClean="0">
                <a:latin typeface="Courier New"/>
                <a:cs typeface="Courier New"/>
              </a:rPr>
              <a:t>b</a:t>
            </a:r>
            <a:r>
              <a:rPr lang="en-US" b="1" dirty="0" smtClean="0">
                <a:latin typeface="Courier New"/>
                <a:cs typeface="Courier New"/>
              </a:rPr>
              <a:t>) =&gt; a </a:t>
            </a:r>
            <a:r>
              <a:rPr lang="en-US" b="1" dirty="0" err="1" smtClean="0">
                <a:latin typeface="Courier New"/>
                <a:cs typeface="Courier New"/>
              </a:rPr>
              <a:t>orelse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b</a:t>
            </a:r>
            <a:r>
              <a:rPr lang="en-US" b="1" dirty="0" smtClean="0">
                <a:latin typeface="Courier New"/>
                <a:cs typeface="Courier New"/>
              </a:rPr>
              <a:t>) false </a:t>
            </a:r>
            <a:r>
              <a:rPr lang="en-US" b="1" dirty="0" err="1" smtClean="0">
                <a:latin typeface="Courier New"/>
                <a:cs typeface="Courier New"/>
              </a:rPr>
              <a:t>bools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bor</a:t>
            </a:r>
            <a:r>
              <a:rPr lang="en-US" b="1" dirty="0" smtClean="0">
                <a:latin typeface="Courier New"/>
                <a:cs typeface="Courier New"/>
              </a:rPr>
              <a:t> = fn : </a:t>
            </a:r>
            <a:r>
              <a:rPr lang="en-US" b="1" dirty="0" err="1" smtClean="0">
                <a:latin typeface="Courier New"/>
                <a:cs typeface="Courier New"/>
              </a:rPr>
              <a:t>bool</a:t>
            </a:r>
            <a:r>
              <a:rPr lang="en-US" b="1" dirty="0" smtClean="0">
                <a:latin typeface="Courier New"/>
                <a:cs typeface="Courier New"/>
              </a:rPr>
              <a:t> list -&gt; </a:t>
            </a:r>
            <a:r>
              <a:rPr lang="en-US" b="1" dirty="0" err="1" smtClean="0">
                <a:latin typeface="Courier New"/>
                <a:cs typeface="Courier New"/>
              </a:rPr>
              <a:t>bool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- </a:t>
            </a:r>
            <a:r>
              <a:rPr lang="en-US" b="1" dirty="0" err="1" smtClean="0">
                <a:latin typeface="Courier New"/>
                <a:cs typeface="Courier New"/>
              </a:rPr>
              <a:t>bor</a:t>
            </a:r>
            <a:r>
              <a:rPr lang="en-US" b="1" dirty="0" smtClean="0">
                <a:latin typeface="Courier New"/>
                <a:cs typeface="Courier New"/>
              </a:rPr>
              <a:t> [</a:t>
            </a:r>
            <a:r>
              <a:rPr lang="en-US" b="1" dirty="0" err="1" smtClean="0">
                <a:latin typeface="Courier New"/>
                <a:cs typeface="Courier New"/>
              </a:rPr>
              <a:t>false,true,false</a:t>
            </a:r>
            <a:r>
              <a:rPr lang="en-US" b="1" dirty="0" smtClean="0">
                <a:latin typeface="Courier New"/>
                <a:cs typeface="Courier New"/>
              </a:rPr>
              <a:t>];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it = true : </a:t>
            </a:r>
            <a:r>
              <a:rPr lang="en-US" b="1" dirty="0" err="1" smtClean="0">
                <a:latin typeface="Courier New"/>
                <a:cs typeface="Courier New"/>
              </a:rPr>
              <a:t>bool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- fun member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L = </a:t>
            </a:r>
            <a:r>
              <a:rPr lang="en-US" b="1" dirty="0" err="1" smtClean="0">
                <a:latin typeface="Courier New"/>
                <a:cs typeface="Courier New"/>
              </a:rPr>
              <a:t>bor</a:t>
            </a:r>
            <a:r>
              <a:rPr lang="en-US" b="1" dirty="0" smtClean="0">
                <a:latin typeface="Courier New"/>
                <a:cs typeface="Courier New"/>
              </a:rPr>
              <a:t> (map (fn 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 =&gt;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err="1" smtClean="0">
                <a:latin typeface="Courier New"/>
                <a:cs typeface="Courier New"/>
              </a:rPr>
              <a:t>y</a:t>
            </a:r>
            <a:r>
              <a:rPr lang="en-US" b="1" dirty="0" smtClean="0">
                <a:latin typeface="Courier New"/>
                <a:cs typeface="Courier New"/>
              </a:rPr>
              <a:t>) L);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stdIn:82.5 Warning: calling </a:t>
            </a:r>
            <a:r>
              <a:rPr lang="en-US" b="1" dirty="0" err="1" smtClean="0">
                <a:latin typeface="Courier New"/>
                <a:cs typeface="Courier New"/>
              </a:rPr>
              <a:t>polyEqual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member = fn : ''a -&gt; ''a list -&gt; </a:t>
            </a:r>
            <a:r>
              <a:rPr lang="en-US" b="1" dirty="0" err="1" smtClean="0">
                <a:latin typeface="Courier New"/>
                <a:cs typeface="Courier New"/>
              </a:rPr>
              <a:t>bool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- member 5 [3,4,5];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it = true : </a:t>
            </a:r>
            <a:r>
              <a:rPr lang="en-US" b="1" dirty="0" err="1" smtClean="0">
                <a:latin typeface="Courier New"/>
                <a:cs typeface="Courier New"/>
              </a:rPr>
              <a:t>bool</a:t>
            </a:r>
            <a:endParaRPr lang="en-US" b="1" dirty="0" smtClean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FP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Higher-order functions</a:t>
            </a:r>
          </a:p>
          <a:p>
            <a:pPr lvl="1"/>
            <a:r>
              <a:rPr lang="en-US" dirty="0" smtClean="0"/>
              <a:t>Functions can be passed and returned</a:t>
            </a:r>
          </a:p>
          <a:p>
            <a:r>
              <a:rPr lang="en-US" dirty="0" smtClean="0"/>
              <a:t>Nested functions</a:t>
            </a:r>
          </a:p>
          <a:p>
            <a:pPr lvl="1"/>
            <a:r>
              <a:rPr lang="en-US" dirty="0" smtClean="0"/>
              <a:t>With </a:t>
            </a:r>
            <a:r>
              <a:rPr lang="en-US" i="1" dirty="0" smtClean="0"/>
              <a:t>closures</a:t>
            </a:r>
            <a:r>
              <a:rPr lang="en-US" dirty="0" smtClean="0"/>
              <a:t> (a </a:t>
            </a:r>
            <a:r>
              <a:rPr lang="en-US" dirty="0" smtClean="0"/>
              <a:t>type of delegate)</a:t>
            </a:r>
            <a:endParaRPr lang="en-US" dirty="0" smtClean="0"/>
          </a:p>
          <a:p>
            <a:r>
              <a:rPr lang="en-US" dirty="0" smtClean="0"/>
              <a:t>Partial function application</a:t>
            </a:r>
          </a:p>
          <a:p>
            <a:pPr lvl="1"/>
            <a:r>
              <a:rPr lang="en-US" dirty="0" smtClean="0"/>
              <a:t>Aka “currying”</a:t>
            </a:r>
          </a:p>
          <a:p>
            <a:r>
              <a:rPr lang="en-US" dirty="0" smtClean="0"/>
              <a:t>No assignment statement</a:t>
            </a:r>
          </a:p>
          <a:p>
            <a:pPr lvl="1"/>
            <a:r>
              <a:rPr lang="en-US" dirty="0" smtClean="0"/>
              <a:t>High-level (and thread-safe) programming</a:t>
            </a:r>
          </a:p>
          <a:p>
            <a:r>
              <a:rPr lang="en-US" dirty="0" smtClean="0"/>
              <a:t>No loops</a:t>
            </a:r>
          </a:p>
          <a:p>
            <a:pPr lvl="1"/>
            <a:r>
              <a:rPr lang="en-US" dirty="0" smtClean="0"/>
              <a:t>Recursion preferred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Exercise: Function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Data processing is often</a:t>
            </a:r>
            <a:r>
              <a:rPr lang="en-US" dirty="0" smtClean="0"/>
              <a:t> </a:t>
            </a:r>
            <a:r>
              <a:rPr lang="en-US" i="1" dirty="0" smtClean="0"/>
              <a:t>a sequence of transformations</a:t>
            </a:r>
            <a:r>
              <a:rPr lang="en-US" dirty="0" smtClean="0"/>
              <a:t> </a:t>
            </a:r>
            <a:r>
              <a:rPr lang="en-US" dirty="0" smtClean="0"/>
              <a:t>on data</a:t>
            </a:r>
          </a:p>
          <a:p>
            <a:pPr lvl="1"/>
            <a:r>
              <a:rPr lang="en-US" dirty="0" smtClean="0"/>
              <a:t>e.g., remove punctuation, then change to lower case, then change all </a:t>
            </a:r>
            <a:r>
              <a:rPr lang="en-US" dirty="0" err="1" smtClean="0"/>
              <a:t>e’s</a:t>
            </a:r>
            <a:r>
              <a:rPr lang="en-US" dirty="0" smtClean="0"/>
              <a:t> to 3’s</a:t>
            </a:r>
            <a:endParaRPr lang="en-US" dirty="0" smtClean="0"/>
          </a:p>
          <a:p>
            <a:r>
              <a:rPr lang="en-US" dirty="0" smtClean="0"/>
              <a:t>Packaging </a:t>
            </a:r>
            <a:r>
              <a:rPr lang="en-US" dirty="0" smtClean="0"/>
              <a:t>a sequence of functions into</a:t>
            </a:r>
            <a:r>
              <a:rPr lang="en-US" dirty="0" smtClean="0"/>
              <a:t> a single, </a:t>
            </a:r>
            <a:r>
              <a:rPr lang="en-US" dirty="0" err="1" smtClean="0"/>
              <a:t>comoposite</a:t>
            </a:r>
            <a:r>
              <a:rPr lang="en-US" dirty="0" smtClean="0"/>
              <a:t> </a:t>
            </a:r>
            <a:r>
              <a:rPr lang="en-US" dirty="0" smtClean="0"/>
              <a:t>function is called </a:t>
            </a:r>
            <a:r>
              <a:rPr lang="en-US" i="1" dirty="0" smtClean="0"/>
              <a:t>function composition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f(s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  <a:r>
              <a:rPr lang="en-US" b="1" dirty="0" smtClean="0">
                <a:latin typeface="Courier New"/>
                <a:cs typeface="Courier New"/>
              </a:rPr>
              <a:t> &lt;==&gt; </a:t>
            </a:r>
            <a:r>
              <a:rPr lang="en-US" b="1" dirty="0" err="1" smtClean="0">
                <a:latin typeface="Courier New"/>
                <a:cs typeface="Courier New"/>
              </a:rPr>
              <a:t>threes(lower(nopunct(s</a:t>
            </a:r>
            <a:r>
              <a:rPr lang="en-US" b="1" dirty="0" smtClean="0">
                <a:latin typeface="Courier New"/>
                <a:cs typeface="Courier New"/>
              </a:rPr>
              <a:t>)))</a:t>
            </a:r>
          </a:p>
          <a:p>
            <a:r>
              <a:rPr lang="en-US" dirty="0" smtClean="0"/>
              <a:t>Just as currying allows reuse of a partially-evaluated function, composition allows a </a:t>
            </a:r>
            <a:r>
              <a:rPr lang="en-US" i="1" dirty="0" smtClean="0"/>
              <a:t>sequence of operations</a:t>
            </a:r>
            <a:r>
              <a:rPr lang="en-US" dirty="0" smtClean="0"/>
              <a:t> to be </a:t>
            </a:r>
            <a:r>
              <a:rPr lang="en-US" i="1" dirty="0" smtClean="0"/>
              <a:t>reused as a unit</a:t>
            </a:r>
            <a:endParaRPr lang="en-US" i="1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We will be given a list of unary functions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This example requires the input and output types to be the same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We need to return a unary function that applies each original function in reverse list order to obtain the final result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Sounds like a job for lists and </a:t>
            </a:r>
            <a:r>
              <a:rPr lang="en-US" b="1" dirty="0" err="1" smtClean="0"/>
              <a:t>foldr</a:t>
            </a:r>
            <a:endParaRPr lang="en-US" b="1" dirty="0" smtClean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b="1" dirty="0" smtClean="0"/>
              <a:t>compose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85800" y="2153483"/>
            <a:ext cx="8001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use "/Users/chuck/</a:t>
            </a:r>
            <a:r>
              <a:rPr lang="en-US" b="1" dirty="0" err="1" smtClean="0">
                <a:latin typeface="Courier New"/>
                <a:cs typeface="Courier New"/>
              </a:rPr>
              <a:t>compose.sml</a:t>
            </a:r>
            <a:r>
              <a:rPr lang="en-US" b="1" dirty="0" smtClean="0">
                <a:latin typeface="Courier New"/>
                <a:cs typeface="Courier New"/>
              </a:rPr>
              <a:t>";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compose = fn : ('a -&gt; 'a) list -&gt; 'a -&gt; 'a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it = () : unit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- fun add1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+ 1;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add1 = fn : 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- fun mult3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*3;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mult3 = fn : 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- fun sub5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- 5;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sub5 = fn : 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- </a:t>
            </a:r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= compose [add1,mult3,sub5];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= fn : 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 -&gt; 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- f(1) ;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it = ~11 : 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- f(20);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val</a:t>
            </a:r>
            <a:r>
              <a:rPr lang="en-US" b="1" dirty="0" smtClean="0">
                <a:latin typeface="Courier New"/>
                <a:cs typeface="Courier New"/>
              </a:rPr>
              <a:t> it = 46 : 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b="1" dirty="0" smtClean="0"/>
              <a:t>compose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533400" y="2743200"/>
            <a:ext cx="838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/>
                <a:cs typeface="Courier New"/>
              </a:rPr>
              <a:t>fun compose </a:t>
            </a:r>
            <a:r>
              <a:rPr lang="en-US" sz="2000" b="1" dirty="0" err="1" smtClean="0">
                <a:latin typeface="Courier New"/>
                <a:cs typeface="Courier New"/>
              </a:rPr>
              <a:t>flist</a:t>
            </a:r>
            <a:r>
              <a:rPr lang="en-US" sz="2000" b="1" dirty="0" smtClean="0">
                <a:latin typeface="Courier New"/>
                <a:cs typeface="Courier New"/>
              </a:rPr>
              <a:t> =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    fn </a:t>
            </a:r>
            <a:r>
              <a:rPr lang="en-US" sz="2000" b="1" dirty="0" err="1" smtClean="0">
                <a:latin typeface="Courier New"/>
                <a:cs typeface="Courier New"/>
              </a:rPr>
              <a:t>x</a:t>
            </a:r>
            <a:r>
              <a:rPr lang="en-US" sz="2000" b="1" dirty="0" smtClean="0">
                <a:latin typeface="Courier New"/>
                <a:cs typeface="Courier New"/>
              </a:rPr>
              <a:t> =&gt; </a:t>
            </a:r>
            <a:r>
              <a:rPr lang="en-US" sz="2000" b="1" dirty="0" err="1" smtClean="0">
                <a:latin typeface="Courier New"/>
                <a:cs typeface="Courier New"/>
              </a:rPr>
              <a:t>foldr</a:t>
            </a:r>
            <a:r>
              <a:rPr lang="en-US" sz="2000" b="1" dirty="0" smtClean="0">
                <a:latin typeface="Courier New"/>
                <a:cs typeface="Courier New"/>
              </a:rPr>
              <a:t> (fn (</a:t>
            </a:r>
            <a:r>
              <a:rPr lang="en-US" sz="2000" b="1" dirty="0" err="1" smtClean="0">
                <a:latin typeface="Courier New"/>
                <a:cs typeface="Courier New"/>
              </a:rPr>
              <a:t>f</a:t>
            </a:r>
            <a:r>
              <a:rPr lang="en-US" sz="2000" b="1" dirty="0" smtClean="0">
                <a:latin typeface="Courier New"/>
                <a:cs typeface="Courier New"/>
              </a:rPr>
              <a:t>, </a:t>
            </a:r>
            <a:r>
              <a:rPr lang="en-US" sz="2000" b="1" dirty="0" err="1" smtClean="0">
                <a:latin typeface="Courier New"/>
                <a:cs typeface="Courier New"/>
              </a:rPr>
              <a:t>sofar</a:t>
            </a:r>
            <a:r>
              <a:rPr lang="en-US" sz="2000" b="1" dirty="0" smtClean="0">
                <a:latin typeface="Courier New"/>
                <a:cs typeface="Courier New"/>
              </a:rPr>
              <a:t>) =&gt; </a:t>
            </a:r>
            <a:r>
              <a:rPr lang="en-US" sz="2000" b="1" dirty="0" err="1" smtClean="0">
                <a:latin typeface="Courier New"/>
                <a:cs typeface="Courier New"/>
              </a:rPr>
              <a:t>f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sofar</a:t>
            </a:r>
            <a:r>
              <a:rPr lang="en-US" sz="2000" b="1" dirty="0" smtClean="0">
                <a:latin typeface="Courier New"/>
                <a:cs typeface="Courier New"/>
              </a:rPr>
              <a:t>) </a:t>
            </a:r>
            <a:r>
              <a:rPr lang="en-US" sz="2000" b="1" dirty="0" err="1" smtClean="0">
                <a:latin typeface="Courier New"/>
                <a:cs typeface="Courier New"/>
              </a:rPr>
              <a:t>x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flist</a:t>
            </a:r>
            <a:r>
              <a:rPr lang="en-US" sz="2000" b="1" dirty="0" smtClean="0">
                <a:latin typeface="Courier New"/>
                <a:cs typeface="Courier New"/>
              </a:rPr>
              <a:t>; </a:t>
            </a:r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46482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We’ll see this again in other languages…</a:t>
            </a:r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Summary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Variables do not change</a:t>
            </a:r>
          </a:p>
          <a:p>
            <a:pPr lvl="1"/>
            <a:r>
              <a:rPr lang="en-US" dirty="0" smtClean="0"/>
              <a:t>no </a:t>
            </a:r>
            <a:r>
              <a:rPr lang="en-US" i="1" dirty="0" smtClean="0"/>
              <a:t>shared memory</a:t>
            </a:r>
            <a:r>
              <a:rPr lang="en-US" dirty="0" smtClean="0"/>
              <a:t> problems (</a:t>
            </a:r>
            <a:r>
              <a:rPr lang="en-US" dirty="0" err="1" smtClean="0"/>
              <a:t>globals</a:t>
            </a:r>
            <a:r>
              <a:rPr lang="en-US" dirty="0" smtClean="0"/>
              <a:t>, threads, etc.)</a:t>
            </a:r>
          </a:p>
          <a:p>
            <a:r>
              <a:rPr lang="en-US" dirty="0" smtClean="0"/>
              <a:t>No loops</a:t>
            </a:r>
          </a:p>
          <a:p>
            <a:pPr lvl="1"/>
            <a:r>
              <a:rPr lang="en-US" dirty="0" smtClean="0"/>
              <a:t>=&gt; no loop errors</a:t>
            </a:r>
          </a:p>
          <a:p>
            <a:pPr lvl="1"/>
            <a:r>
              <a:rPr lang="en-US" dirty="0" smtClean="0"/>
              <a:t>use recursion instead</a:t>
            </a:r>
          </a:p>
          <a:p>
            <a:r>
              <a:rPr lang="en-US" dirty="0" smtClean="0"/>
              <a:t>Very high-level programming</a:t>
            </a:r>
          </a:p>
          <a:p>
            <a:pPr lvl="1"/>
            <a:r>
              <a:rPr lang="en-US" dirty="0" smtClean="0"/>
              <a:t>facilitated by higher-order functions, anonymous functions, nested functions, currying</a:t>
            </a:r>
          </a:p>
          <a:p>
            <a:pPr lvl="1"/>
            <a:r>
              <a:rPr lang="en-US" dirty="0" smtClean="0"/>
              <a:t>concise code!</a:t>
            </a:r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FYI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b="1" dirty="0" err="1" smtClean="0"/>
              <a:t>OCaml</a:t>
            </a:r>
            <a:r>
              <a:rPr lang="en-US" dirty="0" smtClean="0"/>
              <a:t> is an object-oriented ML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Compiles to native code</a:t>
            </a: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runs very </a:t>
            </a:r>
            <a:r>
              <a:rPr lang="en-US" dirty="0" smtClean="0"/>
              <a:t>fast!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Supports procedural, functional,</a:t>
            </a:r>
            <a:r>
              <a:rPr lang="en-US" dirty="0" smtClean="0"/>
              <a:t> and OO </a:t>
            </a:r>
            <a:r>
              <a:rPr lang="en-US" dirty="0" smtClean="0"/>
              <a:t>programming</a:t>
            </a:r>
          </a:p>
          <a:p>
            <a:pPr>
              <a:spcAft>
                <a:spcPts val="600"/>
              </a:spcAft>
            </a:pPr>
            <a:r>
              <a:rPr lang="en-US" b="1" dirty="0" smtClean="0"/>
              <a:t>F#</a:t>
            </a:r>
            <a:r>
              <a:rPr lang="en-US" dirty="0" smtClean="0"/>
              <a:t> on .NET</a:t>
            </a:r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Exercises</a:t>
            </a:r>
            <a:br>
              <a:rPr lang="en-US" dirty="0" smtClean="0"/>
            </a:br>
            <a:r>
              <a:rPr lang="en-US" sz="2667" i="1" dirty="0" smtClean="0"/>
              <a:t>Higher-Order Functions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Write a curried version of </a:t>
            </a:r>
            <a:r>
              <a:rPr lang="en-US" b="1" dirty="0" smtClean="0"/>
              <a:t>union</a:t>
            </a:r>
            <a:r>
              <a:rPr lang="en-US" dirty="0" smtClean="0"/>
              <a:t>; use </a:t>
            </a:r>
            <a:r>
              <a:rPr lang="en-US" b="1" dirty="0" err="1" smtClean="0"/>
              <a:t>foldl</a:t>
            </a:r>
            <a:r>
              <a:rPr lang="en-US" dirty="0" smtClean="0"/>
              <a:t> or </a:t>
            </a:r>
            <a:r>
              <a:rPr lang="en-US" b="1" dirty="0" err="1" smtClean="0"/>
              <a:t>foldr</a:t>
            </a:r>
            <a:endParaRPr lang="en-US" b="1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Repeat for </a:t>
            </a:r>
            <a:r>
              <a:rPr lang="en-US" b="1" dirty="0" smtClean="0"/>
              <a:t>intersection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Write a curried version of </a:t>
            </a:r>
            <a:r>
              <a:rPr lang="en-US" b="1" dirty="0" smtClean="0"/>
              <a:t>append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Hint: use </a:t>
            </a:r>
            <a:r>
              <a:rPr lang="en-US" b="1" dirty="0" err="1" smtClean="0"/>
              <a:t>foldr</a:t>
            </a:r>
            <a:r>
              <a:rPr lang="en-US" dirty="0" smtClean="0"/>
              <a:t>;</a:t>
            </a:r>
            <a:r>
              <a:rPr lang="en-US" dirty="0" smtClean="0"/>
              <a:t> then “cons” </a:t>
            </a:r>
            <a:r>
              <a:rPr lang="en-US" dirty="0" smtClean="0"/>
              <a:t>(::) elements of the first list</a:t>
            </a:r>
            <a:r>
              <a:rPr lang="en-US" dirty="0" smtClean="0"/>
              <a:t> with </a:t>
            </a:r>
            <a:r>
              <a:rPr lang="en-US" dirty="0" smtClean="0"/>
              <a:t>the second</a:t>
            </a:r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 in Other Languages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Topics</a:t>
            </a:r>
            <a:br>
              <a:rPr lang="en-US" dirty="0" smtClean="0"/>
            </a:br>
            <a:r>
              <a:rPr lang="en-US" sz="2667" i="1" dirty="0" smtClean="0"/>
              <a:t>Other Languages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200" dirty="0" smtClean="0"/>
              <a:t>FP in Python</a:t>
            </a:r>
          </a:p>
          <a:p>
            <a:pPr>
              <a:spcAft>
                <a:spcPts val="600"/>
              </a:spcAft>
            </a:pPr>
            <a:r>
              <a:rPr lang="en-US" sz="3200" dirty="0" smtClean="0"/>
              <a:t>FP in D</a:t>
            </a:r>
          </a:p>
          <a:p>
            <a:pPr>
              <a:spcAft>
                <a:spcPts val="600"/>
              </a:spcAft>
            </a:pPr>
            <a:r>
              <a:rPr lang="en-US" sz="3200" dirty="0" smtClean="0"/>
              <a:t>FP in C++</a:t>
            </a:r>
          </a:p>
          <a:p>
            <a:pPr>
              <a:spcAft>
                <a:spcPts val="600"/>
              </a:spcAft>
            </a:pPr>
            <a:r>
              <a:rPr lang="en-US" sz="3200" dirty="0" smtClean="0"/>
              <a:t>FP in </a:t>
            </a:r>
            <a:r>
              <a:rPr lang="en-US" sz="3200" dirty="0" err="1" smtClean="0"/>
              <a:t>Scala</a:t>
            </a:r>
            <a:endParaRPr lang="en-US" sz="32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Python is a </a:t>
            </a:r>
            <a:r>
              <a:rPr lang="en-US" i="1" dirty="0" smtClean="0"/>
              <a:t>dynamically typed</a:t>
            </a:r>
            <a:r>
              <a:rPr lang="en-US" dirty="0" smtClean="0"/>
              <a:t> language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there is no “compile time”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dynamic OO programming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Interpreted (but no JIT compiler)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Easy to learn, read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indentation is </a:t>
            </a:r>
            <a:r>
              <a:rPr lang="en-US" i="1" dirty="0" smtClean="0"/>
              <a:t>required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Lists and </a:t>
            </a:r>
            <a:r>
              <a:rPr lang="en-US" dirty="0" err="1" smtClean="0"/>
              <a:t>tuples</a:t>
            </a:r>
            <a:r>
              <a:rPr lang="en-US" dirty="0" smtClean="0"/>
              <a:t> are </a:t>
            </a:r>
            <a:r>
              <a:rPr lang="en-US" i="1" dirty="0" err="1" smtClean="0"/>
              <a:t>indexable</a:t>
            </a:r>
            <a:endParaRPr lang="en-US" i="1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Lists are </a:t>
            </a:r>
            <a:r>
              <a:rPr lang="en-US" i="1" dirty="0" smtClean="0"/>
              <a:t>mutable</a:t>
            </a:r>
            <a:r>
              <a:rPr lang="en-US" dirty="0" smtClean="0"/>
              <a:t>; </a:t>
            </a:r>
            <a:r>
              <a:rPr lang="en-US" dirty="0" err="1" smtClean="0"/>
              <a:t>tuples</a:t>
            </a:r>
            <a:r>
              <a:rPr lang="en-US" dirty="0" smtClean="0"/>
              <a:t> are not</a:t>
            </a:r>
            <a:endParaRPr lang="en-US" i="1" dirty="0" smtClean="0"/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Functional Programming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in Python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2201882"/>
            <a:ext cx="7848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itchFamily="-107" charset="0"/>
              </a:rPr>
              <a:t>&gt;&gt;&gt; L=[1,2,2,3,3,3]</a:t>
            </a:r>
          </a:p>
          <a:p>
            <a:r>
              <a:rPr lang="en-US" b="1" dirty="0" smtClean="0">
                <a:latin typeface="Courier New" pitchFamily="-107" charset="0"/>
              </a:rPr>
              <a:t>&gt;&gt;&gt; for </a:t>
            </a:r>
            <a:r>
              <a:rPr lang="en-US" b="1" dirty="0" err="1" smtClean="0">
                <a:latin typeface="Courier New" pitchFamily="-107" charset="0"/>
              </a:rPr>
              <a:t>n</a:t>
            </a:r>
            <a:r>
              <a:rPr lang="en-US" b="1" dirty="0" smtClean="0">
                <a:latin typeface="Courier New" pitchFamily="-107" charset="0"/>
              </a:rPr>
              <a:t> in L: print </a:t>
            </a:r>
            <a:r>
              <a:rPr lang="en-US" b="1" dirty="0" err="1" smtClean="0">
                <a:latin typeface="Courier New" pitchFamily="-107" charset="0"/>
              </a:rPr>
              <a:t>L.count(n</a:t>
            </a:r>
            <a:r>
              <a:rPr lang="en-US" b="1" dirty="0" smtClean="0">
                <a:latin typeface="Courier New" pitchFamily="-107" charset="0"/>
              </a:rPr>
              <a:t>),</a:t>
            </a:r>
          </a:p>
          <a:p>
            <a:r>
              <a:rPr lang="en-US" b="1" dirty="0" smtClean="0">
                <a:latin typeface="Courier New" pitchFamily="-107" charset="0"/>
              </a:rPr>
              <a:t>1 2 2 3 3 3</a:t>
            </a:r>
            <a:br>
              <a:rPr lang="en-US" b="1" dirty="0" smtClean="0">
                <a:latin typeface="Courier New" pitchFamily="-107" charset="0"/>
              </a:rPr>
            </a:br>
            <a:r>
              <a:rPr lang="en-US" b="1" dirty="0" smtClean="0">
                <a:latin typeface="Courier New" pitchFamily="-107" charset="0"/>
              </a:rPr>
              <a:t>&gt;&gt;&gt; L.index(2)</a:t>
            </a:r>
          </a:p>
          <a:p>
            <a:r>
              <a:rPr lang="en-US" b="1" dirty="0" smtClean="0">
                <a:latin typeface="Courier New" pitchFamily="-107" charset="0"/>
              </a:rPr>
              <a:t>1</a:t>
            </a:r>
            <a:br>
              <a:rPr lang="en-US" b="1" dirty="0" smtClean="0">
                <a:latin typeface="Courier New" pitchFamily="-107" charset="0"/>
              </a:rPr>
            </a:br>
            <a:r>
              <a:rPr lang="en-US" b="1" dirty="0" smtClean="0">
                <a:latin typeface="Courier New" pitchFamily="-107" charset="0"/>
              </a:rPr>
              <a:t>&gt;&gt;&gt; L.append(5)</a:t>
            </a:r>
          </a:p>
          <a:p>
            <a:r>
              <a:rPr lang="en-US" b="1" dirty="0" smtClean="0">
                <a:latin typeface="Courier New" pitchFamily="-107" charset="0"/>
              </a:rPr>
              <a:t>&gt;&gt;&gt; L</a:t>
            </a:r>
          </a:p>
          <a:p>
            <a:r>
              <a:rPr lang="en-US" b="1" dirty="0" smtClean="0">
                <a:latin typeface="Courier New" pitchFamily="-107" charset="0"/>
              </a:rPr>
              <a:t>[1, 2, 2, 3, 3, 3, 5]</a:t>
            </a:r>
            <a:br>
              <a:rPr lang="en-US" b="1" dirty="0" smtClean="0">
                <a:latin typeface="Courier New" pitchFamily="-107" charset="0"/>
              </a:rPr>
            </a:br>
            <a:r>
              <a:rPr lang="en-US" b="1" dirty="0" smtClean="0">
                <a:latin typeface="Courier New" pitchFamily="-107" charset="0"/>
              </a:rPr>
              <a:t>&gt;&gt;&gt; L.extend([5,5,5,5])</a:t>
            </a:r>
          </a:p>
          <a:p>
            <a:r>
              <a:rPr lang="en-US" b="1" dirty="0" smtClean="0">
                <a:latin typeface="Courier New" pitchFamily="-107" charset="0"/>
              </a:rPr>
              <a:t>&gt;&gt;&gt; L</a:t>
            </a:r>
          </a:p>
          <a:p>
            <a:r>
              <a:rPr lang="en-US" b="1" dirty="0" smtClean="0">
                <a:latin typeface="Courier New" pitchFamily="-107" charset="0"/>
              </a:rPr>
              <a:t>[1, 2, 2, 3, 3, 3, 5, 5, 5, 5, 5]</a:t>
            </a:r>
            <a:br>
              <a:rPr lang="en-US" b="1" dirty="0" smtClean="0">
                <a:latin typeface="Courier New" pitchFamily="-107" charset="0"/>
              </a:rPr>
            </a:br>
            <a:r>
              <a:rPr lang="en-US" b="1" dirty="0" smtClean="0">
                <a:latin typeface="Courier New" pitchFamily="-107" charset="0"/>
              </a:rPr>
              <a:t>&gt;&gt;&gt; for </a:t>
            </a:r>
            <a:r>
              <a:rPr lang="en-US" b="1" dirty="0" err="1" smtClean="0">
                <a:latin typeface="Courier New" pitchFamily="-107" charset="0"/>
              </a:rPr>
              <a:t>i</a:t>
            </a:r>
            <a:r>
              <a:rPr lang="en-US" b="1" dirty="0" smtClean="0">
                <a:latin typeface="Courier New" pitchFamily="-107" charset="0"/>
              </a:rPr>
              <a:t> in range(4): L.insert(6+i, 4)</a:t>
            </a:r>
          </a:p>
          <a:p>
            <a:r>
              <a:rPr lang="en-US" b="1" dirty="0" smtClean="0">
                <a:latin typeface="Courier New" pitchFamily="-107" charset="0"/>
              </a:rPr>
              <a:t>&gt;&gt;&gt; L</a:t>
            </a:r>
          </a:p>
          <a:p>
            <a:r>
              <a:rPr lang="en-US" b="1" dirty="0" smtClean="0">
                <a:latin typeface="Courier New" pitchFamily="-107" charset="0"/>
              </a:rPr>
              <a:t>[1, 2, 2, 3, 3, 3, 4, 4, 4, 4, 5, 5, 5, 5, 5]</a:t>
            </a:r>
            <a:br>
              <a:rPr lang="en-US" b="1" dirty="0" smtClean="0">
                <a:latin typeface="Courier New" pitchFamily="-107" charset="0"/>
              </a:rPr>
            </a:br>
            <a:endParaRPr lang="en-US" b="1" dirty="0">
              <a:latin typeface="Courier New" pitchFamily="-107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2028884"/>
            <a:ext cx="601980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words = "now is the </a:t>
            </a:r>
            <a:r>
              <a:rPr lang="en-US" b="1" dirty="0" err="1" smtClean="0">
                <a:latin typeface="Courier New"/>
                <a:cs typeface="Courier New"/>
              </a:rPr>
              <a:t>time".split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print words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print words[1]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print words[0:2]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print words[1:]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print words[:2]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print words[-1]</a:t>
            </a:r>
          </a:p>
          <a:p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''' Output: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['now', 'is', 'the', 'time']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is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['now', 'is']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['is', 'the', 'time']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['now', 'is']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time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'''</a:t>
            </a:r>
          </a:p>
          <a:p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Functions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b="1" dirty="0" smtClean="0"/>
              <a:t>def</a:t>
            </a:r>
            <a:r>
              <a:rPr lang="en-US" dirty="0" smtClean="0"/>
              <a:t> keyword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Arguments can be </a:t>
            </a:r>
            <a:r>
              <a:rPr lang="en-US" i="1" dirty="0" smtClean="0"/>
              <a:t>collected</a:t>
            </a:r>
            <a:r>
              <a:rPr lang="en-US" dirty="0" smtClean="0"/>
              <a:t> into a </a:t>
            </a:r>
            <a:r>
              <a:rPr lang="en-US" i="1" dirty="0" err="1" smtClean="0"/>
              <a:t>tuple</a:t>
            </a:r>
            <a:r>
              <a:rPr lang="en-US" i="1" dirty="0" smtClean="0"/>
              <a:t> parameter</a:t>
            </a:r>
          </a:p>
          <a:p>
            <a:pPr>
              <a:spcAft>
                <a:spcPts val="1200"/>
              </a:spcAft>
            </a:pPr>
            <a:r>
              <a:rPr lang="en-US" dirty="0" err="1" smtClean="0"/>
              <a:t>Tuples</a:t>
            </a:r>
            <a:r>
              <a:rPr lang="en-US" dirty="0" smtClean="0"/>
              <a:t> can be </a:t>
            </a:r>
            <a:r>
              <a:rPr lang="en-US" i="1" dirty="0" smtClean="0"/>
              <a:t>flattened</a:t>
            </a:r>
            <a:r>
              <a:rPr lang="en-US" dirty="0" smtClean="0"/>
              <a:t> into arguments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Python supports </a:t>
            </a:r>
            <a:r>
              <a:rPr lang="en-US" i="1" dirty="0" smtClean="0"/>
              <a:t>nested functions</a:t>
            </a:r>
            <a:r>
              <a:rPr lang="en-US" dirty="0" smtClean="0"/>
              <a:t> and </a:t>
            </a:r>
            <a:r>
              <a:rPr lang="en-US" i="1" dirty="0" smtClean="0"/>
              <a:t>closures</a:t>
            </a:r>
            <a:endParaRPr lang="en-US" i="1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Python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2250281"/>
            <a:ext cx="79248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 pitchFamily="-107" charset="0"/>
              </a:rPr>
              <a:t>def </a:t>
            </a:r>
            <a:r>
              <a:rPr lang="en-US" sz="2000" b="1" dirty="0" err="1" smtClean="0">
                <a:latin typeface="Courier New" pitchFamily="-107" charset="0"/>
              </a:rPr>
              <a:t>h(x</a:t>
            </a:r>
            <a:r>
              <a:rPr lang="en-US" sz="2000" b="1" dirty="0" smtClean="0">
                <a:latin typeface="Courier New" pitchFamily="-107" charset="0"/>
              </a:rPr>
              <a:t>):</a:t>
            </a:r>
          </a:p>
          <a:p>
            <a:r>
              <a:rPr lang="en-US" sz="2000" b="1" dirty="0" smtClean="0">
                <a:latin typeface="Courier New" pitchFamily="-107" charset="0"/>
              </a:rPr>
              <a:t>    return </a:t>
            </a:r>
            <a:r>
              <a:rPr lang="en-US" sz="2000" b="1" dirty="0" err="1" smtClean="0">
                <a:latin typeface="Courier New" pitchFamily="-107" charset="0"/>
              </a:rPr>
              <a:t>x</a:t>
            </a:r>
            <a:r>
              <a:rPr lang="en-US" sz="2000" b="1" dirty="0" smtClean="0">
                <a:latin typeface="Courier New" pitchFamily="-107" charset="0"/>
              </a:rPr>
              <a:t> + 2</a:t>
            </a:r>
          </a:p>
          <a:p>
            <a:endParaRPr lang="en-US" sz="2000" b="1" dirty="0" smtClean="0">
              <a:latin typeface="Courier New" pitchFamily="-107" charset="0"/>
            </a:endParaRPr>
          </a:p>
          <a:p>
            <a:r>
              <a:rPr lang="en-US" sz="2000" b="1" dirty="0" smtClean="0">
                <a:latin typeface="Courier New" pitchFamily="-107" charset="0"/>
              </a:rPr>
              <a:t>def </a:t>
            </a:r>
            <a:r>
              <a:rPr lang="en-US" sz="2000" b="1" dirty="0" err="1" smtClean="0">
                <a:latin typeface="Courier New" pitchFamily="-107" charset="0"/>
              </a:rPr>
              <a:t>r(s</a:t>
            </a:r>
            <a:r>
              <a:rPr lang="en-US" sz="2000" b="1" dirty="0" smtClean="0">
                <a:latin typeface="Courier New" pitchFamily="-107" charset="0"/>
              </a:rPr>
              <a:t>):</a:t>
            </a:r>
          </a:p>
          <a:p>
            <a:r>
              <a:rPr lang="en-US" sz="2000" b="1" dirty="0" smtClean="0">
                <a:latin typeface="Courier New" pitchFamily="-107" charset="0"/>
              </a:rPr>
              <a:t>    return </a:t>
            </a:r>
            <a:r>
              <a:rPr lang="en-US" sz="2000" b="1" dirty="0" err="1" smtClean="0">
                <a:latin typeface="Courier New" pitchFamily="-107" charset="0"/>
              </a:rPr>
              <a:t>s</a:t>
            </a:r>
            <a:r>
              <a:rPr lang="en-US" sz="2000" b="1" dirty="0" smtClean="0">
                <a:latin typeface="Courier New" pitchFamily="-107" charset="0"/>
              </a:rPr>
              <a:t>*2</a:t>
            </a:r>
          </a:p>
          <a:p>
            <a:endParaRPr lang="en-US" sz="2000" b="1" dirty="0" smtClean="0">
              <a:latin typeface="Courier New" pitchFamily="-107" charset="0"/>
            </a:endParaRPr>
          </a:p>
          <a:p>
            <a:r>
              <a:rPr lang="en-US" sz="2000" b="1" dirty="0" smtClean="0">
                <a:latin typeface="Courier New" pitchFamily="-107" charset="0"/>
              </a:rPr>
              <a:t># </a:t>
            </a:r>
            <a:r>
              <a:rPr lang="en-US" sz="2000" b="1" dirty="0" err="1" smtClean="0">
                <a:latin typeface="Courier New" pitchFamily="-107" charset="0"/>
              </a:rPr>
              <a:t>g</a:t>
            </a:r>
            <a:r>
              <a:rPr lang="en-US" sz="2000" b="1" dirty="0" smtClean="0">
                <a:latin typeface="Courier New" pitchFamily="-107" charset="0"/>
              </a:rPr>
              <a:t> calls </a:t>
            </a:r>
            <a:r>
              <a:rPr lang="en-US" sz="2000" b="1" dirty="0" err="1" smtClean="0">
                <a:latin typeface="Courier New" pitchFamily="-107" charset="0"/>
              </a:rPr>
              <a:t>f</a:t>
            </a:r>
            <a:r>
              <a:rPr lang="en-US" sz="2000" b="1" dirty="0" smtClean="0">
                <a:latin typeface="Courier New" pitchFamily="-107" charset="0"/>
              </a:rPr>
              <a:t> on </a:t>
            </a:r>
            <a:r>
              <a:rPr lang="en-US" sz="2000" b="1" dirty="0" err="1" smtClean="0">
                <a:latin typeface="Courier New" pitchFamily="-107" charset="0"/>
              </a:rPr>
              <a:t>x</a:t>
            </a:r>
            <a:r>
              <a:rPr lang="en-US" sz="2000" b="1" dirty="0" smtClean="0">
                <a:latin typeface="Courier New" pitchFamily="-107" charset="0"/>
              </a:rPr>
              <a:t>:</a:t>
            </a:r>
          </a:p>
          <a:p>
            <a:r>
              <a:rPr lang="en-US" sz="2000" b="1" dirty="0" smtClean="0">
                <a:latin typeface="Courier New" pitchFamily="-107" charset="0"/>
              </a:rPr>
              <a:t>def </a:t>
            </a:r>
            <a:r>
              <a:rPr lang="en-US" sz="2000" b="1" dirty="0" err="1" smtClean="0">
                <a:latin typeface="Courier New" pitchFamily="-107" charset="0"/>
              </a:rPr>
              <a:t>g(f</a:t>
            </a:r>
            <a:r>
              <a:rPr lang="en-US" sz="2000" b="1" dirty="0" smtClean="0">
                <a:latin typeface="Courier New" pitchFamily="-107" charset="0"/>
              </a:rPr>
              <a:t>, </a:t>
            </a:r>
            <a:r>
              <a:rPr lang="en-US" sz="2000" b="1" dirty="0" err="1" smtClean="0">
                <a:latin typeface="Courier New" pitchFamily="-107" charset="0"/>
              </a:rPr>
              <a:t>x</a:t>
            </a:r>
            <a:r>
              <a:rPr lang="en-US" sz="2000" b="1" dirty="0" smtClean="0">
                <a:latin typeface="Courier New" pitchFamily="-107" charset="0"/>
              </a:rPr>
              <a:t>):</a:t>
            </a:r>
          </a:p>
          <a:p>
            <a:r>
              <a:rPr lang="en-US" sz="2000" b="1" dirty="0" smtClean="0">
                <a:latin typeface="Courier New" pitchFamily="-107" charset="0"/>
              </a:rPr>
              <a:t>    return </a:t>
            </a:r>
            <a:r>
              <a:rPr lang="en-US" sz="2000" b="1" dirty="0" err="1" smtClean="0">
                <a:latin typeface="Courier New" pitchFamily="-107" charset="0"/>
              </a:rPr>
              <a:t>f(x</a:t>
            </a:r>
            <a:r>
              <a:rPr lang="en-US" sz="2000" b="1" dirty="0" smtClean="0">
                <a:latin typeface="Courier New" pitchFamily="-107" charset="0"/>
              </a:rPr>
              <a:t>)</a:t>
            </a:r>
          </a:p>
          <a:p>
            <a:endParaRPr lang="en-US" sz="2000" b="1" dirty="0" smtClean="0">
              <a:latin typeface="Courier New" pitchFamily="-107" charset="0"/>
            </a:endParaRPr>
          </a:p>
          <a:p>
            <a:r>
              <a:rPr lang="en-US" sz="2000" b="1" dirty="0" smtClean="0">
                <a:latin typeface="Courier New" pitchFamily="-107" charset="0"/>
              </a:rPr>
              <a:t>print g(h,3)	# prints 5</a:t>
            </a:r>
          </a:p>
          <a:p>
            <a:r>
              <a:rPr lang="en-US" sz="2000" b="1" dirty="0" smtClean="0">
                <a:latin typeface="Courier New" pitchFamily="-107" charset="0"/>
              </a:rPr>
              <a:t>print </a:t>
            </a:r>
            <a:r>
              <a:rPr lang="en-US" sz="2000" b="1" dirty="0" err="1" smtClean="0">
                <a:latin typeface="Courier New" pitchFamily="-107" charset="0"/>
              </a:rPr>
              <a:t>g(r,'two</a:t>
            </a:r>
            <a:r>
              <a:rPr lang="en-US" sz="2000" b="1" dirty="0" smtClean="0">
                <a:latin typeface="Courier New" pitchFamily="-107" charset="0"/>
              </a:rPr>
              <a:t>')	# prints </a:t>
            </a:r>
            <a:r>
              <a:rPr lang="en-US" sz="2000" b="1" dirty="0" err="1" smtClean="0">
                <a:latin typeface="Courier New" pitchFamily="-107" charset="0"/>
              </a:rPr>
              <a:t>twotwo</a:t>
            </a:r>
            <a:endParaRPr lang="en-US" sz="2000" b="1" dirty="0" smtClean="0">
              <a:latin typeface="Courier New" pitchFamily="-107" charset="0"/>
            </a:endParaRPr>
          </a:p>
          <a:p>
            <a:r>
              <a:rPr lang="en-US" sz="2000" b="1" dirty="0" smtClean="0">
                <a:latin typeface="Courier New" pitchFamily="-107" charset="0"/>
              </a:rPr>
              <a:t>#print g(2,3)    	# error: 2 is not callable</a:t>
            </a:r>
            <a:endParaRPr lang="en-US" sz="200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and </a:t>
            </a:r>
            <a:r>
              <a:rPr lang="en-US" dirty="0" err="1" smtClean="0"/>
              <a:t>Tuples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>
                <a:latin typeface="Courier New"/>
                <a:cs typeface="Courier New"/>
              </a:rPr>
              <a:t>def </a:t>
            </a:r>
            <a:r>
              <a:rPr lang="en-US" b="1" dirty="0" err="1" smtClean="0">
                <a:latin typeface="Courier New"/>
                <a:cs typeface="Courier New"/>
              </a:rPr>
              <a:t>varargs</a:t>
            </a:r>
            <a:r>
              <a:rPr lang="en-US" b="1" dirty="0" smtClean="0">
                <a:latin typeface="Courier New"/>
                <a:cs typeface="Courier New"/>
              </a:rPr>
              <a:t>(*</a:t>
            </a:r>
            <a:r>
              <a:rPr lang="en-US" b="1" dirty="0" err="1" smtClean="0">
                <a:latin typeface="Courier New"/>
                <a:cs typeface="Courier New"/>
              </a:rPr>
              <a:t>args</a:t>
            </a:r>
            <a:r>
              <a:rPr lang="en-US" b="1" dirty="0" smtClean="0">
                <a:latin typeface="Courier New"/>
                <a:cs typeface="Courier New"/>
              </a:rPr>
              <a:t>):</a:t>
            </a:r>
          </a:p>
          <a:p>
            <a:pPr>
              <a:buNone/>
            </a:pPr>
            <a:r>
              <a:rPr lang="en-US" b="1" dirty="0" smtClean="0">
                <a:latin typeface="Courier New"/>
                <a:cs typeface="Courier New"/>
              </a:rPr>
              <a:t>    for </a:t>
            </a:r>
            <a:r>
              <a:rPr lang="en-US" b="1" dirty="0" err="1" smtClean="0">
                <a:latin typeface="Courier New"/>
                <a:cs typeface="Courier New"/>
              </a:rPr>
              <a:t>arg</a:t>
            </a:r>
            <a:r>
              <a:rPr lang="en-US" b="1" dirty="0" smtClean="0">
                <a:latin typeface="Courier New"/>
                <a:cs typeface="Courier New"/>
              </a:rPr>
              <a:t> in </a:t>
            </a:r>
            <a:r>
              <a:rPr lang="en-US" b="1" dirty="0" err="1" smtClean="0">
                <a:latin typeface="Courier New"/>
                <a:cs typeface="Courier New"/>
              </a:rPr>
              <a:t>args</a:t>
            </a:r>
            <a:r>
              <a:rPr lang="en-US" b="1" dirty="0" smtClean="0">
                <a:latin typeface="Courier New"/>
                <a:cs typeface="Courier New"/>
              </a:rPr>
              <a:t>:</a:t>
            </a:r>
          </a:p>
          <a:p>
            <a:pPr>
              <a:buNone/>
            </a:pPr>
            <a:r>
              <a:rPr lang="en-US" b="1" dirty="0" smtClean="0">
                <a:latin typeface="Courier New"/>
                <a:cs typeface="Courier New"/>
              </a:rPr>
              <a:t>        print </a:t>
            </a:r>
            <a:r>
              <a:rPr lang="en-US" b="1" dirty="0" err="1" smtClean="0">
                <a:latin typeface="Courier New"/>
                <a:cs typeface="Courier New"/>
              </a:rPr>
              <a:t>arg</a:t>
            </a:r>
            <a:endParaRPr lang="en-US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b="1" dirty="0" err="1" smtClean="0">
                <a:latin typeface="Courier New"/>
                <a:cs typeface="Courier New"/>
              </a:rPr>
              <a:t>varargs("one","two</a:t>
            </a:r>
            <a:r>
              <a:rPr lang="en-US" b="1" dirty="0" smtClean="0">
                <a:latin typeface="Courier New"/>
                <a:cs typeface="Courier New"/>
              </a:rPr>
              <a:t>")</a:t>
            </a:r>
          </a:p>
          <a:p>
            <a:pPr>
              <a:buNone/>
            </a:pPr>
            <a:r>
              <a:rPr lang="en-US" b="1" dirty="0" smtClean="0">
                <a:latin typeface="Courier New"/>
                <a:cs typeface="Courier New"/>
              </a:rPr>
              <a:t>varargs(3,4,5)</a:t>
            </a:r>
          </a:p>
          <a:p>
            <a:pPr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b="1" dirty="0" smtClean="0">
                <a:latin typeface="Courier New"/>
                <a:cs typeface="Courier New"/>
              </a:rPr>
              <a:t>''' Output:</a:t>
            </a:r>
          </a:p>
          <a:p>
            <a:pPr>
              <a:buNone/>
            </a:pPr>
            <a:r>
              <a:rPr lang="en-US" b="1" dirty="0" smtClean="0">
                <a:latin typeface="Courier New"/>
                <a:cs typeface="Courier New"/>
              </a:rPr>
              <a:t>one</a:t>
            </a:r>
          </a:p>
          <a:p>
            <a:pPr>
              <a:buNone/>
            </a:pPr>
            <a:r>
              <a:rPr lang="en-US" b="1" dirty="0" smtClean="0">
                <a:latin typeface="Courier New"/>
                <a:cs typeface="Courier New"/>
              </a:rPr>
              <a:t>two</a:t>
            </a:r>
          </a:p>
          <a:p>
            <a:pPr>
              <a:buNone/>
            </a:pPr>
            <a:r>
              <a:rPr lang="en-US" b="1" dirty="0" smtClean="0">
                <a:latin typeface="Courier New"/>
                <a:cs typeface="Courier New"/>
              </a:rPr>
              <a:t>3</a:t>
            </a:r>
          </a:p>
          <a:p>
            <a:pPr>
              <a:buNone/>
            </a:pPr>
            <a:r>
              <a:rPr lang="en-US" b="1" dirty="0" smtClean="0">
                <a:latin typeface="Courier New"/>
                <a:cs typeface="Courier New"/>
              </a:rPr>
              <a:t>4</a:t>
            </a:r>
          </a:p>
          <a:p>
            <a:pPr>
              <a:buNone/>
            </a:pPr>
            <a:r>
              <a:rPr lang="en-US" b="1" dirty="0" smtClean="0">
                <a:latin typeface="Courier New"/>
                <a:cs typeface="Courier New"/>
              </a:rPr>
              <a:t>5</a:t>
            </a:r>
          </a:p>
          <a:p>
            <a:pPr>
              <a:buNone/>
            </a:pPr>
            <a:r>
              <a:rPr lang="en-US" b="1" dirty="0" smtClean="0">
                <a:latin typeface="Courier New"/>
                <a:cs typeface="Courier New"/>
              </a:rPr>
              <a:t>'''</a:t>
            </a:r>
          </a:p>
          <a:p>
            <a:pPr>
              <a:buNone/>
            </a:pP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>
                <a:latin typeface="Courier New"/>
                <a:cs typeface="Courier New"/>
              </a:rPr>
              <a:t>def </a:t>
            </a:r>
            <a:r>
              <a:rPr lang="en-US" b="1" dirty="0" err="1" smtClean="0">
                <a:latin typeface="Courier New"/>
                <a:cs typeface="Courier New"/>
              </a:rPr>
              <a:t>fixargs(a,b</a:t>
            </a:r>
            <a:r>
              <a:rPr lang="en-US" b="1" dirty="0" smtClean="0">
                <a:latin typeface="Courier New"/>
                <a:cs typeface="Courier New"/>
              </a:rPr>
              <a:t>):</a:t>
            </a:r>
          </a:p>
          <a:p>
            <a:pPr>
              <a:buNone/>
            </a:pPr>
            <a:r>
              <a:rPr lang="en-US" b="1" dirty="0" smtClean="0">
                <a:latin typeface="Courier New"/>
                <a:cs typeface="Courier New"/>
              </a:rPr>
              <a:t>    print 'a =', a</a:t>
            </a:r>
          </a:p>
          <a:p>
            <a:pPr>
              <a:buNone/>
            </a:pPr>
            <a:r>
              <a:rPr lang="en-US" b="1" dirty="0" smtClean="0">
                <a:latin typeface="Courier New"/>
                <a:cs typeface="Courier New"/>
              </a:rPr>
              <a:t>    print '</a:t>
            </a:r>
            <a:r>
              <a:rPr lang="en-US" b="1" dirty="0" err="1" smtClean="0">
                <a:latin typeface="Courier New"/>
                <a:cs typeface="Courier New"/>
              </a:rPr>
              <a:t>b</a:t>
            </a:r>
            <a:r>
              <a:rPr lang="en-US" b="1" dirty="0" smtClean="0">
                <a:latin typeface="Courier New"/>
                <a:cs typeface="Courier New"/>
              </a:rPr>
              <a:t> =', </a:t>
            </a:r>
            <a:r>
              <a:rPr lang="en-US" b="1" dirty="0" err="1" smtClean="0">
                <a:latin typeface="Courier New"/>
                <a:cs typeface="Courier New"/>
              </a:rPr>
              <a:t>b</a:t>
            </a:r>
            <a:endParaRPr lang="en-US" b="1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b="1" dirty="0" smtClean="0">
                <a:latin typeface="Courier New"/>
                <a:cs typeface="Courier New"/>
              </a:rPr>
              <a:t>pair = (1,"two")</a:t>
            </a:r>
          </a:p>
          <a:p>
            <a:pPr>
              <a:buNone/>
            </a:pPr>
            <a:r>
              <a:rPr lang="en-US" b="1" dirty="0" err="1" smtClean="0">
                <a:latin typeface="Courier New"/>
                <a:cs typeface="Courier New"/>
              </a:rPr>
              <a:t>fixargs</a:t>
            </a:r>
            <a:r>
              <a:rPr lang="en-US" b="1" dirty="0" smtClean="0">
                <a:latin typeface="Courier New"/>
                <a:cs typeface="Courier New"/>
              </a:rPr>
              <a:t>(*pair)</a:t>
            </a:r>
          </a:p>
          <a:p>
            <a:pPr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b="1" dirty="0" smtClean="0">
                <a:latin typeface="Courier New"/>
                <a:cs typeface="Courier New"/>
              </a:rPr>
              <a:t>''' Output:</a:t>
            </a:r>
          </a:p>
          <a:p>
            <a:pPr>
              <a:buNone/>
            </a:pPr>
            <a:r>
              <a:rPr lang="en-US" b="1" dirty="0" smtClean="0">
                <a:latin typeface="Courier New"/>
                <a:cs typeface="Courier New"/>
              </a:rPr>
              <a:t>a = 1</a:t>
            </a:r>
          </a:p>
          <a:p>
            <a:pPr>
              <a:buNone/>
            </a:pPr>
            <a:r>
              <a:rPr lang="en-US" b="1" dirty="0" err="1" smtClean="0">
                <a:latin typeface="Courier New"/>
                <a:cs typeface="Courier New"/>
              </a:rPr>
              <a:t>b</a:t>
            </a:r>
            <a:r>
              <a:rPr lang="en-US" b="1" dirty="0" smtClean="0">
                <a:latin typeface="Courier New"/>
                <a:cs typeface="Courier New"/>
              </a:rPr>
              <a:t> = two</a:t>
            </a:r>
          </a:p>
          <a:p>
            <a:pPr>
              <a:buNone/>
            </a:pPr>
            <a:r>
              <a:rPr lang="en-US" b="1" dirty="0" smtClean="0">
                <a:latin typeface="Courier New"/>
                <a:cs typeface="Courier New"/>
              </a:rPr>
              <a:t>'''</a:t>
            </a:r>
          </a:p>
          <a:p>
            <a:pPr>
              <a:buNone/>
            </a:pPr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Quicksort</a:t>
            </a:r>
            <a:r>
              <a:rPr lang="en-US" dirty="0" smtClean="0"/>
              <a:t> in Python</a:t>
            </a:r>
            <a:br>
              <a:rPr lang="en-US" dirty="0" smtClean="0"/>
            </a:br>
            <a:r>
              <a:rPr lang="en-US" sz="2667" i="1" dirty="0" smtClean="0"/>
              <a:t>Uses </a:t>
            </a:r>
            <a:r>
              <a:rPr lang="en-US" sz="2667" i="1" u="sng" dirty="0" smtClean="0"/>
              <a:t>List Comprehensions</a:t>
            </a:r>
            <a:endParaRPr lang="en-US" i="1" u="sng" dirty="0"/>
          </a:p>
        </p:txBody>
      </p:sp>
      <p:sp>
        <p:nvSpPr>
          <p:cNvPr id="6" name="Rectangle 5"/>
          <p:cNvSpPr/>
          <p:nvPr/>
        </p:nvSpPr>
        <p:spPr>
          <a:xfrm>
            <a:off x="533400" y="2712184"/>
            <a:ext cx="838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 pitchFamily="-107" charset="0"/>
              </a:rPr>
              <a:t>def </a:t>
            </a:r>
            <a:r>
              <a:rPr lang="en-US" sz="2000" b="1" dirty="0" err="1" smtClean="0">
                <a:latin typeface="Courier New" pitchFamily="-107" charset="0"/>
              </a:rPr>
              <a:t>qsort(L</a:t>
            </a:r>
            <a:r>
              <a:rPr lang="en-US" sz="2000" b="1" dirty="0" smtClean="0">
                <a:latin typeface="Courier New" pitchFamily="-107" charset="0"/>
              </a:rPr>
              <a:t>):</a:t>
            </a:r>
          </a:p>
          <a:p>
            <a:r>
              <a:rPr lang="en-US" sz="2000" b="1" dirty="0" smtClean="0">
                <a:latin typeface="Courier New" pitchFamily="-107" charset="0"/>
              </a:rPr>
              <a:t>   if </a:t>
            </a:r>
            <a:r>
              <a:rPr lang="en-US" sz="2000" b="1" dirty="0" err="1" smtClean="0">
                <a:latin typeface="Courier New" pitchFamily="-107" charset="0"/>
              </a:rPr>
              <a:t>len(L</a:t>
            </a:r>
            <a:r>
              <a:rPr lang="en-US" sz="2000" b="1" dirty="0" smtClean="0">
                <a:latin typeface="Courier New" pitchFamily="-107" charset="0"/>
              </a:rPr>
              <a:t>) &lt;= 1: return L</a:t>
            </a:r>
          </a:p>
          <a:p>
            <a:r>
              <a:rPr lang="en-US" sz="2000" b="1" dirty="0" smtClean="0">
                <a:latin typeface="Courier New" pitchFamily="-107" charset="0"/>
              </a:rPr>
              <a:t>   return </a:t>
            </a:r>
            <a:r>
              <a:rPr lang="en-US" sz="2000" b="1" dirty="0" err="1" smtClean="0">
                <a:latin typeface="Courier New" pitchFamily="-107" charset="0"/>
              </a:rPr>
              <a:t>qsort([lt</a:t>
            </a:r>
            <a:r>
              <a:rPr lang="en-US" sz="2000" b="1" dirty="0" smtClean="0">
                <a:latin typeface="Courier New" pitchFamily="-107" charset="0"/>
              </a:rPr>
              <a:t> for </a:t>
            </a:r>
            <a:r>
              <a:rPr lang="en-US" sz="2000" b="1" dirty="0" err="1" smtClean="0">
                <a:latin typeface="Courier New" pitchFamily="-107" charset="0"/>
              </a:rPr>
              <a:t>lt</a:t>
            </a:r>
            <a:r>
              <a:rPr lang="en-US" sz="2000" b="1" dirty="0" smtClean="0">
                <a:latin typeface="Courier New" pitchFamily="-107" charset="0"/>
              </a:rPr>
              <a:t> in L[1:] if </a:t>
            </a:r>
            <a:r>
              <a:rPr lang="en-US" sz="2000" b="1" dirty="0" err="1" smtClean="0">
                <a:latin typeface="Courier New" pitchFamily="-107" charset="0"/>
              </a:rPr>
              <a:t>lt</a:t>
            </a:r>
            <a:r>
              <a:rPr lang="en-US" sz="2000" b="1" dirty="0" smtClean="0">
                <a:latin typeface="Courier New" pitchFamily="-107" charset="0"/>
              </a:rPr>
              <a:t> &lt; L[0]]) \</a:t>
            </a:r>
          </a:p>
          <a:p>
            <a:r>
              <a:rPr lang="en-US" sz="2000" b="1" dirty="0" smtClean="0">
                <a:latin typeface="Courier New" pitchFamily="-107" charset="0"/>
              </a:rPr>
              <a:t>        + [L[0]] \</a:t>
            </a:r>
          </a:p>
          <a:p>
            <a:r>
              <a:rPr lang="en-US" sz="2000" b="1" dirty="0" smtClean="0">
                <a:latin typeface="Courier New" pitchFamily="-107" charset="0"/>
              </a:rPr>
              <a:t>        + </a:t>
            </a:r>
            <a:r>
              <a:rPr lang="en-US" sz="2000" b="1" dirty="0" err="1" smtClean="0">
                <a:latin typeface="Courier New" pitchFamily="-107" charset="0"/>
              </a:rPr>
              <a:t>qsort([gt</a:t>
            </a:r>
            <a:r>
              <a:rPr lang="en-US" sz="2000" b="1" dirty="0" smtClean="0">
                <a:latin typeface="Courier New" pitchFamily="-107" charset="0"/>
              </a:rPr>
              <a:t> for </a:t>
            </a:r>
            <a:r>
              <a:rPr lang="en-US" sz="2000" b="1" dirty="0" err="1" smtClean="0">
                <a:latin typeface="Courier New" pitchFamily="-107" charset="0"/>
              </a:rPr>
              <a:t>gt</a:t>
            </a:r>
            <a:r>
              <a:rPr lang="en-US" sz="2000" b="1" dirty="0" smtClean="0">
                <a:latin typeface="Courier New" pitchFamily="-107" charset="0"/>
              </a:rPr>
              <a:t> in L[1:] if </a:t>
            </a:r>
            <a:r>
              <a:rPr lang="en-US" sz="2000" b="1" dirty="0" err="1" smtClean="0">
                <a:latin typeface="Courier New" pitchFamily="-107" charset="0"/>
              </a:rPr>
              <a:t>gt</a:t>
            </a:r>
            <a:r>
              <a:rPr lang="en-US" sz="2000" b="1" dirty="0" smtClean="0">
                <a:latin typeface="Courier New" pitchFamily="-107" charset="0"/>
              </a:rPr>
              <a:t> &gt;= L[0]])</a:t>
            </a:r>
            <a:endParaRPr lang="en-US" sz="2000" b="1" dirty="0">
              <a:latin typeface="Courier New" pitchFamily="-107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in Python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b="1" dirty="0" smtClean="0"/>
              <a:t>map</a:t>
            </a:r>
            <a:r>
              <a:rPr lang="en-US" dirty="0" smtClean="0"/>
              <a:t> = same as ML</a:t>
            </a:r>
          </a:p>
          <a:p>
            <a:pPr>
              <a:spcAft>
                <a:spcPts val="600"/>
              </a:spcAft>
            </a:pPr>
            <a:r>
              <a:rPr lang="en-US" b="1" dirty="0" err="1" smtClean="0"/>
              <a:t>foldl</a:t>
            </a:r>
            <a:r>
              <a:rPr lang="en-US" dirty="0" smtClean="0"/>
              <a:t> = </a:t>
            </a:r>
            <a:r>
              <a:rPr lang="en-US" b="1" dirty="0" smtClean="0"/>
              <a:t>reduce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There is no </a:t>
            </a:r>
            <a:r>
              <a:rPr lang="en-US" b="1" dirty="0" err="1" smtClean="0"/>
              <a:t>foldr</a:t>
            </a:r>
            <a:endParaRPr lang="en-US" b="1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but you can easily traverse lists backwards with the </a:t>
            </a:r>
            <a:r>
              <a:rPr lang="en-US" b="1" dirty="0" smtClean="0"/>
              <a:t>reversed</a:t>
            </a:r>
            <a:r>
              <a:rPr lang="en-US" dirty="0" smtClean="0"/>
              <a:t> </a:t>
            </a:r>
            <a:r>
              <a:rPr lang="en-US" dirty="0" err="1" smtClean="0"/>
              <a:t>iterator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Currying</a:t>
            </a:r>
            <a:r>
              <a:rPr lang="en-US" dirty="0" smtClean="0"/>
              <a:t> is not </a:t>
            </a:r>
            <a:r>
              <a:rPr lang="en-US" dirty="0" smtClean="0"/>
              <a:t>directly supported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easily provided with a 7-line “wrapper” function</a:t>
            </a:r>
            <a:endParaRPr 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FP Examples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2278082"/>
            <a:ext cx="830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itchFamily="-107" charset="0"/>
              </a:rPr>
              <a:t>&gt;&gt;&gt; </a:t>
            </a:r>
            <a:r>
              <a:rPr lang="en-US" b="1" dirty="0" err="1" smtClean="0">
                <a:latin typeface="Courier New" pitchFamily="-107" charset="0"/>
              </a:rPr>
              <a:t>map(lambda</a:t>
            </a:r>
            <a:r>
              <a:rPr lang="en-US" b="1" dirty="0" smtClean="0">
                <a:latin typeface="Courier New" pitchFamily="-107" charset="0"/>
              </a:rPr>
              <a:t> </a:t>
            </a:r>
            <a:r>
              <a:rPr lang="en-US" b="1" dirty="0" err="1" smtClean="0">
                <a:latin typeface="Courier New" pitchFamily="-107" charset="0"/>
              </a:rPr>
              <a:t>x</a:t>
            </a:r>
            <a:r>
              <a:rPr lang="en-US" b="1" dirty="0" smtClean="0">
                <a:latin typeface="Courier New" pitchFamily="-107" charset="0"/>
              </a:rPr>
              <a:t>: -</a:t>
            </a:r>
            <a:r>
              <a:rPr lang="en-US" b="1" dirty="0" err="1" smtClean="0">
                <a:latin typeface="Courier New" pitchFamily="-107" charset="0"/>
              </a:rPr>
              <a:t>x</a:t>
            </a:r>
            <a:r>
              <a:rPr lang="en-US" b="1" dirty="0" smtClean="0">
                <a:latin typeface="Courier New" pitchFamily="-107" charset="0"/>
              </a:rPr>
              <a:t>, [1,2,3])</a:t>
            </a:r>
          </a:p>
          <a:p>
            <a:r>
              <a:rPr lang="en-US" b="1" dirty="0" smtClean="0">
                <a:latin typeface="Courier New" pitchFamily="-107" charset="0"/>
              </a:rPr>
              <a:t>[-1, -2, -3]</a:t>
            </a:r>
          </a:p>
          <a:p>
            <a:r>
              <a:rPr lang="en-US" b="1" dirty="0" smtClean="0">
                <a:latin typeface="Courier New" pitchFamily="-107" charset="0"/>
              </a:rPr>
              <a:t>&gt;&gt;&gt; [-</a:t>
            </a:r>
            <a:r>
              <a:rPr lang="en-US" b="1" dirty="0" err="1" smtClean="0">
                <a:latin typeface="Courier New" pitchFamily="-107" charset="0"/>
              </a:rPr>
              <a:t>x</a:t>
            </a:r>
            <a:r>
              <a:rPr lang="en-US" b="1" dirty="0" smtClean="0">
                <a:latin typeface="Courier New" pitchFamily="-107" charset="0"/>
              </a:rPr>
              <a:t> for </a:t>
            </a:r>
            <a:r>
              <a:rPr lang="en-US" b="1" dirty="0" err="1" smtClean="0">
                <a:latin typeface="Courier New" pitchFamily="-107" charset="0"/>
              </a:rPr>
              <a:t>x</a:t>
            </a:r>
            <a:r>
              <a:rPr lang="en-US" b="1" dirty="0" smtClean="0">
                <a:latin typeface="Courier New" pitchFamily="-107" charset="0"/>
              </a:rPr>
              <a:t> in [1,2,3]]</a:t>
            </a:r>
          </a:p>
          <a:p>
            <a:r>
              <a:rPr lang="en-US" b="1" dirty="0" smtClean="0">
                <a:latin typeface="Courier New" pitchFamily="-107" charset="0"/>
              </a:rPr>
              <a:t>[-1, -2, -3]</a:t>
            </a:r>
          </a:p>
          <a:p>
            <a:r>
              <a:rPr lang="es-ES" b="1" dirty="0" smtClean="0">
                <a:latin typeface="Courier New" pitchFamily="-107" charset="0"/>
              </a:rPr>
              <a:t>&gt;&gt;&gt; map(lambda x,y: x+y, [1,2,3],[4,5,6])</a:t>
            </a:r>
          </a:p>
          <a:p>
            <a:r>
              <a:rPr lang="es-ES" b="1" dirty="0" smtClean="0">
                <a:latin typeface="Courier New" pitchFamily="-107" charset="0"/>
              </a:rPr>
              <a:t>[5, 7, 9]</a:t>
            </a:r>
          </a:p>
          <a:p>
            <a:r>
              <a:rPr lang="en-US" b="1" dirty="0" smtClean="0">
                <a:latin typeface="Courier New" pitchFamily="-107" charset="0"/>
              </a:rPr>
              <a:t>&gt;&gt;&gt; </a:t>
            </a:r>
            <a:r>
              <a:rPr lang="en-US" b="1" dirty="0" err="1" smtClean="0">
                <a:latin typeface="Courier New" pitchFamily="-107" charset="0"/>
              </a:rPr>
              <a:t>map(operator.add</a:t>
            </a:r>
            <a:r>
              <a:rPr lang="en-US" b="1" dirty="0" smtClean="0">
                <a:latin typeface="Courier New" pitchFamily="-107" charset="0"/>
              </a:rPr>
              <a:t>, [1,2,3],[4,5,6])</a:t>
            </a:r>
          </a:p>
          <a:p>
            <a:r>
              <a:rPr lang="en-US" b="1" dirty="0" smtClean="0">
                <a:latin typeface="Courier New" pitchFamily="-107" charset="0"/>
              </a:rPr>
              <a:t>[5, 7, 9]</a:t>
            </a:r>
          </a:p>
          <a:p>
            <a:r>
              <a:rPr lang="en-US" b="1" dirty="0" smtClean="0">
                <a:latin typeface="Courier New" pitchFamily="-107" charset="0"/>
              </a:rPr>
              <a:t>&gt;&gt;&gt; </a:t>
            </a:r>
            <a:r>
              <a:rPr lang="en-US" b="1" dirty="0" err="1" smtClean="0">
                <a:latin typeface="Courier New" pitchFamily="-107" charset="0"/>
              </a:rPr>
              <a:t>reduce(operator.add</a:t>
            </a:r>
            <a:r>
              <a:rPr lang="en-US" b="1" dirty="0" smtClean="0">
                <a:latin typeface="Courier New" pitchFamily="-107" charset="0"/>
              </a:rPr>
              <a:t>, </a:t>
            </a:r>
            <a:r>
              <a:rPr lang="en-US" b="1" dirty="0" err="1" smtClean="0">
                <a:latin typeface="Courier New" pitchFamily="-107" charset="0"/>
              </a:rPr>
              <a:t>map(lambda</a:t>
            </a:r>
            <a:r>
              <a:rPr lang="en-US" b="1" dirty="0" smtClean="0">
                <a:latin typeface="Courier New" pitchFamily="-107" charset="0"/>
              </a:rPr>
              <a:t> </a:t>
            </a:r>
            <a:r>
              <a:rPr lang="en-US" b="1" dirty="0" err="1" smtClean="0">
                <a:latin typeface="Courier New" pitchFamily="-107" charset="0"/>
              </a:rPr>
              <a:t>x</a:t>
            </a:r>
            <a:r>
              <a:rPr lang="en-US" b="1" dirty="0" smtClean="0">
                <a:latin typeface="Courier New" pitchFamily="-107" charset="0"/>
              </a:rPr>
              <a:t>: -</a:t>
            </a:r>
            <a:r>
              <a:rPr lang="en-US" b="1" dirty="0" err="1" smtClean="0">
                <a:latin typeface="Courier New" pitchFamily="-107" charset="0"/>
              </a:rPr>
              <a:t>x</a:t>
            </a:r>
            <a:r>
              <a:rPr lang="en-US" b="1" dirty="0" smtClean="0">
                <a:latin typeface="Courier New" pitchFamily="-107" charset="0"/>
              </a:rPr>
              <a:t>, [1,2,3]))</a:t>
            </a:r>
          </a:p>
          <a:p>
            <a:r>
              <a:rPr lang="en-US" b="1" dirty="0" smtClean="0">
                <a:latin typeface="Courier New" pitchFamily="-107" charset="0"/>
              </a:rPr>
              <a:t>-6</a:t>
            </a:r>
          </a:p>
          <a:p>
            <a:r>
              <a:rPr lang="en-US" b="1" dirty="0" smtClean="0">
                <a:latin typeface="Courier New" pitchFamily="-107" charset="0"/>
              </a:rPr>
              <a:t>&gt;&gt;&gt; [</a:t>
            </a:r>
            <a:r>
              <a:rPr lang="en-US" b="1" dirty="0" err="1" smtClean="0">
                <a:latin typeface="Courier New" pitchFamily="-107" charset="0"/>
              </a:rPr>
              <a:t>reduce(operator.add</a:t>
            </a:r>
            <a:r>
              <a:rPr lang="en-US" b="1" dirty="0" smtClean="0">
                <a:latin typeface="Courier New" pitchFamily="-107" charset="0"/>
              </a:rPr>
              <a:t>, </a:t>
            </a:r>
            <a:r>
              <a:rPr lang="en-US" b="1" dirty="0" err="1" smtClean="0">
                <a:latin typeface="Courier New" pitchFamily="-107" charset="0"/>
              </a:rPr>
              <a:t>x</a:t>
            </a:r>
            <a:r>
              <a:rPr lang="en-US" b="1" dirty="0" smtClean="0">
                <a:latin typeface="Courier New" pitchFamily="-107" charset="0"/>
              </a:rPr>
              <a:t>) for </a:t>
            </a:r>
            <a:r>
              <a:rPr lang="en-US" b="1" dirty="0" err="1" smtClean="0">
                <a:latin typeface="Courier New" pitchFamily="-107" charset="0"/>
              </a:rPr>
              <a:t>x</a:t>
            </a:r>
            <a:r>
              <a:rPr lang="en-US" b="1" dirty="0" smtClean="0">
                <a:latin typeface="Courier New" pitchFamily="-107" charset="0"/>
              </a:rPr>
              <a:t> in [(1,2), (3,4)]]</a:t>
            </a:r>
          </a:p>
          <a:p>
            <a:r>
              <a:rPr lang="en-US" b="1" dirty="0" smtClean="0">
                <a:latin typeface="Courier New" pitchFamily="-107" charset="0"/>
              </a:rPr>
              <a:t>[3, 7]</a:t>
            </a:r>
          </a:p>
          <a:p>
            <a:r>
              <a:rPr lang="en-US" b="1" dirty="0" smtClean="0">
                <a:latin typeface="Courier New" pitchFamily="-107" charset="0"/>
              </a:rPr>
              <a:t>&gt;&gt;&gt; [</a:t>
            </a:r>
            <a:r>
              <a:rPr lang="en-US" b="1" dirty="0" err="1" smtClean="0">
                <a:latin typeface="Courier New" pitchFamily="-107" charset="0"/>
              </a:rPr>
              <a:t>x</a:t>
            </a:r>
            <a:r>
              <a:rPr lang="en-US" b="1" dirty="0" smtClean="0">
                <a:latin typeface="Courier New" pitchFamily="-107" charset="0"/>
              </a:rPr>
              <a:t> for </a:t>
            </a:r>
            <a:r>
              <a:rPr lang="en-US" b="1" dirty="0" err="1" smtClean="0">
                <a:latin typeface="Courier New" pitchFamily="-107" charset="0"/>
              </a:rPr>
              <a:t>x</a:t>
            </a:r>
            <a:r>
              <a:rPr lang="en-US" b="1" dirty="0" smtClean="0">
                <a:latin typeface="Courier New" pitchFamily="-107" charset="0"/>
              </a:rPr>
              <a:t> in [1,2,3] if </a:t>
            </a:r>
            <a:r>
              <a:rPr lang="en-US" b="1" dirty="0" err="1" smtClean="0">
                <a:latin typeface="Courier New" pitchFamily="-107" charset="0"/>
              </a:rPr>
              <a:t>x</a:t>
            </a:r>
            <a:r>
              <a:rPr lang="en-US" b="1" dirty="0" smtClean="0">
                <a:latin typeface="Courier New" pitchFamily="-107" charset="0"/>
              </a:rPr>
              <a:t> &gt; 2]</a:t>
            </a:r>
          </a:p>
          <a:p>
            <a:r>
              <a:rPr lang="en-US" b="1" dirty="0" smtClean="0">
                <a:latin typeface="Courier New" pitchFamily="-107" charset="0"/>
              </a:rPr>
              <a:t>[3]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compose</a:t>
            </a:r>
            <a:r>
              <a:rPr lang="en-US" dirty="0" smtClean="0"/>
              <a:t> in Python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2028884"/>
            <a:ext cx="792480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def compose(*funs):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return lambda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: </a:t>
            </a:r>
            <a:r>
              <a:rPr lang="en-US" b="1" dirty="0" err="1" smtClean="0">
                <a:latin typeface="Courier New"/>
                <a:cs typeface="Courier New"/>
              </a:rPr>
              <a:t>reduce(lambda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z,f</a:t>
            </a:r>
            <a:r>
              <a:rPr lang="en-US" b="1" dirty="0" smtClean="0">
                <a:latin typeface="Courier New"/>
                <a:cs typeface="Courier New"/>
              </a:rPr>
              <a:t>: </a:t>
            </a:r>
            <a:r>
              <a:rPr lang="en-US" b="1" dirty="0" err="1" smtClean="0">
                <a:latin typeface="Courier New"/>
                <a:cs typeface="Courier New"/>
              </a:rPr>
              <a:t>f(z</a:t>
            </a:r>
            <a:r>
              <a:rPr lang="en-US" b="1" dirty="0" smtClean="0">
                <a:latin typeface="Courier New"/>
                <a:cs typeface="Courier New"/>
              </a:rPr>
              <a:t>), \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   </a:t>
            </a:r>
            <a:r>
              <a:rPr lang="en-US" b="1" dirty="0" err="1" smtClean="0">
                <a:latin typeface="Courier New"/>
                <a:cs typeface="Courier New"/>
              </a:rPr>
              <a:t>reversed(funs</a:t>
            </a:r>
            <a:r>
              <a:rPr lang="en-US" b="1" dirty="0" smtClean="0">
                <a:latin typeface="Courier New"/>
                <a:cs typeface="Courier New"/>
              </a:rPr>
              <a:t>),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</a:p>
          <a:p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def add1(x):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return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+ 1</a:t>
            </a:r>
          </a:p>
          <a:p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def mult3(x):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return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* 3</a:t>
            </a:r>
          </a:p>
          <a:p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def sub5(x):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return </a:t>
            </a:r>
            <a:r>
              <a:rPr lang="en-US" b="1" dirty="0" err="1" smtClean="0">
                <a:latin typeface="Courier New"/>
                <a:cs typeface="Courier New"/>
              </a:rPr>
              <a:t>x</a:t>
            </a:r>
            <a:r>
              <a:rPr lang="en-US" b="1" dirty="0" smtClean="0">
                <a:latin typeface="Courier New"/>
                <a:cs typeface="Courier New"/>
              </a:rPr>
              <a:t> - 5</a:t>
            </a:r>
          </a:p>
          <a:p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 = compose(add1,mult3,sub5)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print f(1)      </a:t>
            </a:r>
            <a:r>
              <a:rPr lang="en-US" b="1" i="1" dirty="0" smtClean="0">
                <a:latin typeface="Courier New"/>
                <a:cs typeface="Courier New"/>
              </a:rPr>
              <a:t># -11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print f(20)     </a:t>
            </a:r>
            <a:r>
              <a:rPr lang="en-US" b="1" i="1" dirty="0" smtClean="0">
                <a:latin typeface="Courier New"/>
                <a:cs typeface="Courier New"/>
              </a:rPr>
              <a:t># 46</a:t>
            </a:r>
            <a:endParaRPr lang="en-US" b="1" i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br>
              <a:rPr lang="en-US" dirty="0" smtClean="0"/>
            </a:br>
            <a:r>
              <a:rPr lang="en-US" sz="2667" i="1" dirty="0" smtClean="0"/>
              <a:t>The Last One!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Implement </a:t>
            </a:r>
            <a:r>
              <a:rPr lang="en-US" b="1" dirty="0" smtClean="0"/>
              <a:t>union</a:t>
            </a:r>
            <a:r>
              <a:rPr lang="en-US" dirty="0" smtClean="0"/>
              <a:t> in Python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takes the two sets as input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Implement </a:t>
            </a:r>
            <a:r>
              <a:rPr lang="en-US" b="1" dirty="0" err="1" smtClean="0"/>
              <a:t>addn</a:t>
            </a:r>
            <a:r>
              <a:rPr lang="en-US" b="1" dirty="0" smtClean="0"/>
              <a:t> </a:t>
            </a:r>
            <a:r>
              <a:rPr lang="en-US" dirty="0" smtClean="0"/>
              <a:t>in Python</a:t>
            </a:r>
            <a:endParaRPr lang="en-US" b="1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use it to add 5 to an existing integer list, returning a new list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Computers…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…there was </a:t>
            </a:r>
            <a:r>
              <a:rPr lang="en-US" i="1" dirty="0" smtClean="0"/>
              <a:t>computation</a:t>
            </a:r>
            <a:br>
              <a:rPr lang="en-US" i="1" dirty="0" smtClean="0"/>
            </a:br>
            <a:endParaRPr lang="en-US" i="1" dirty="0" smtClean="0"/>
          </a:p>
          <a:p>
            <a:r>
              <a:rPr lang="en-US" dirty="0" smtClean="0"/>
              <a:t>Mathematical operations and functions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Symbolic manipulation</a:t>
            </a:r>
          </a:p>
          <a:p>
            <a:pPr lvl="1"/>
            <a:r>
              <a:rPr lang="en-US" dirty="0" smtClean="0"/>
              <a:t>a key focus of 20</a:t>
            </a:r>
            <a:r>
              <a:rPr lang="en-US" baseline="30000" dirty="0" smtClean="0"/>
              <a:t>th</a:t>
            </a:r>
            <a:r>
              <a:rPr lang="en-US" dirty="0" smtClean="0"/>
              <a:t> Century mathematics</a:t>
            </a:r>
            <a:endParaRPr 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 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</a:t>
            </a:r>
            <a:r>
              <a:rPr lang="en-US" dirty="0" smtClean="0"/>
              <a:t> “Modern </a:t>
            </a:r>
            <a:r>
              <a:rPr lang="en-US" dirty="0" smtClean="0"/>
              <a:t>C+</a:t>
            </a:r>
            <a:r>
              <a:rPr lang="en-US" dirty="0" smtClean="0"/>
              <a:t>+”</a:t>
            </a:r>
          </a:p>
          <a:p>
            <a:pPr lvl="1"/>
            <a:r>
              <a:rPr lang="en-US" dirty="0" smtClean="0"/>
              <a:t>higher-level, cleaner syntax</a:t>
            </a:r>
          </a:p>
          <a:p>
            <a:r>
              <a:rPr lang="en-US" dirty="0" smtClean="0"/>
              <a:t>Supports systems programming</a:t>
            </a:r>
            <a:endParaRPr lang="en-US" dirty="0" smtClean="0"/>
          </a:p>
          <a:p>
            <a:pPr lvl="1"/>
            <a:r>
              <a:rPr lang="en-US" dirty="0" smtClean="0"/>
              <a:t>and generates </a:t>
            </a:r>
            <a:r>
              <a:rPr lang="en-US" dirty="0" smtClean="0"/>
              <a:t>native executables</a:t>
            </a:r>
          </a:p>
          <a:p>
            <a:r>
              <a:rPr lang="en-US" dirty="0" smtClean="0"/>
              <a:t>Garbage </a:t>
            </a:r>
            <a:r>
              <a:rPr lang="en-US" dirty="0" smtClean="0"/>
              <a:t>collected</a:t>
            </a:r>
          </a:p>
          <a:p>
            <a:r>
              <a:rPr lang="en-US" dirty="0" smtClean="0"/>
              <a:t>Other features</a:t>
            </a:r>
          </a:p>
          <a:p>
            <a:pPr lvl="1"/>
            <a:r>
              <a:rPr lang="en-US" dirty="0" smtClean="0"/>
              <a:t>automated unit testing</a:t>
            </a:r>
          </a:p>
          <a:p>
            <a:pPr lvl="1"/>
            <a:r>
              <a:rPr lang="en-US" dirty="0" smtClean="0"/>
              <a:t>contract programming</a:t>
            </a:r>
          </a:p>
          <a:p>
            <a:pPr lvl="1"/>
            <a:r>
              <a:rPr lang="en-US" dirty="0" smtClean="0"/>
              <a:t>Python-like module system</a:t>
            </a:r>
          </a:p>
          <a:p>
            <a:pPr lvl="1"/>
            <a:r>
              <a:rPr lang="en-US" dirty="0" smtClean="0"/>
              <a:t>FP!</a:t>
            </a:r>
            <a:endParaRPr 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Introducing D</a:t>
            </a:r>
            <a:br>
              <a:rPr lang="en-US" dirty="0" smtClean="0"/>
            </a:br>
            <a:r>
              <a:rPr lang="en-US" sz="2667" i="1" dirty="0" smtClean="0"/>
              <a:t>A Word Count Program (output on next slide)</a:t>
            </a:r>
            <a:endParaRPr lang="en-US" i="1" dirty="0"/>
          </a:p>
        </p:txBody>
      </p:sp>
      <p:sp>
        <p:nvSpPr>
          <p:cNvPr id="7" name="Rectangle 6"/>
          <p:cNvSpPr/>
          <p:nvPr/>
        </p:nvSpPr>
        <p:spPr>
          <a:xfrm>
            <a:off x="533400" y="2181284"/>
            <a:ext cx="876300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void </a:t>
            </a:r>
            <a:r>
              <a:rPr lang="en-US" b="1" dirty="0" err="1" smtClean="0">
                <a:latin typeface="Courier New"/>
                <a:cs typeface="Courier New"/>
              </a:rPr>
              <a:t>wc(string</a:t>
            </a:r>
            <a:r>
              <a:rPr lang="en-US" b="1" dirty="0" smtClean="0">
                <a:latin typeface="Courier New"/>
                <a:cs typeface="Courier New"/>
              </a:rPr>
              <a:t> filename) {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auto words = </a:t>
            </a:r>
            <a:r>
              <a:rPr lang="en-US" b="1" dirty="0" err="1" smtClean="0">
                <a:latin typeface="Courier New"/>
                <a:cs typeface="Courier New"/>
              </a:rPr>
              <a:t>split(cast(string</a:t>
            </a:r>
            <a:r>
              <a:rPr lang="en-US" b="1" dirty="0" smtClean="0">
                <a:latin typeface="Courier New"/>
                <a:cs typeface="Courier New"/>
              </a:rPr>
              <a:t>) </a:t>
            </a:r>
            <a:r>
              <a:rPr lang="en-US" b="1" dirty="0" err="1" smtClean="0">
                <a:latin typeface="Courier New"/>
                <a:cs typeface="Courier New"/>
              </a:rPr>
              <a:t>read(filename</a:t>
            </a:r>
            <a:r>
              <a:rPr lang="en-US" b="1" dirty="0" smtClean="0">
                <a:latin typeface="Courier New"/>
                <a:cs typeface="Courier New"/>
              </a:rPr>
              <a:t>));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latin typeface="Courier New"/>
                <a:cs typeface="Courier New"/>
              </a:rPr>
              <a:t>int[string</a:t>
            </a:r>
            <a:r>
              <a:rPr lang="en-US" b="1" dirty="0" smtClean="0">
                <a:latin typeface="Courier New"/>
                <a:cs typeface="Courier New"/>
              </a:rPr>
              <a:t>] counts;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latin typeface="Courier New"/>
                <a:cs typeface="Courier New"/>
              </a:rPr>
              <a:t>foreach</a:t>
            </a:r>
            <a:r>
              <a:rPr lang="en-US" b="1" dirty="0" smtClean="0">
                <a:latin typeface="Courier New"/>
                <a:cs typeface="Courier New"/>
              </a:rPr>
              <a:t> (word; words)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   ++</a:t>
            </a:r>
            <a:r>
              <a:rPr lang="en-US" b="1" dirty="0" err="1" smtClean="0">
                <a:latin typeface="Courier New"/>
                <a:cs typeface="Courier New"/>
              </a:rPr>
              <a:t>counts[word</a:t>
            </a:r>
            <a:r>
              <a:rPr lang="en-US" b="1" dirty="0" smtClean="0">
                <a:latin typeface="Courier New"/>
                <a:cs typeface="Courier New"/>
              </a:rPr>
              <a:t>];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latin typeface="Courier New"/>
                <a:cs typeface="Courier New"/>
              </a:rPr>
              <a:t>foreach</a:t>
            </a:r>
            <a:r>
              <a:rPr lang="en-US" b="1" dirty="0" smtClean="0">
                <a:latin typeface="Courier New"/>
                <a:cs typeface="Courier New"/>
              </a:rPr>
              <a:t> (</a:t>
            </a:r>
            <a:r>
              <a:rPr lang="en-US" b="1" dirty="0" err="1" smtClean="0">
                <a:latin typeface="Courier New"/>
                <a:cs typeface="Courier New"/>
              </a:rPr>
              <a:t>w</a:t>
            </a:r>
            <a:r>
              <a:rPr lang="en-US" b="1" dirty="0" smtClean="0">
                <a:latin typeface="Courier New"/>
                <a:cs typeface="Courier New"/>
              </a:rPr>
              <a:t>; </a:t>
            </a:r>
            <a:r>
              <a:rPr lang="en-US" b="1" dirty="0" err="1" smtClean="0">
                <a:latin typeface="Courier New"/>
                <a:cs typeface="Courier New"/>
              </a:rPr>
              <a:t>counts.keys.sort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   </a:t>
            </a:r>
            <a:r>
              <a:rPr lang="en-US" b="1" dirty="0" err="1" smtClean="0">
                <a:latin typeface="Courier New"/>
                <a:cs typeface="Courier New"/>
              </a:rPr>
              <a:t>writefln("%s</a:t>
            </a:r>
            <a:r>
              <a:rPr lang="en-US" b="1" dirty="0" smtClean="0">
                <a:latin typeface="Courier New"/>
                <a:cs typeface="Courier New"/>
              </a:rPr>
              <a:t>: %</a:t>
            </a:r>
            <a:r>
              <a:rPr lang="en-US" b="1" dirty="0" err="1" smtClean="0">
                <a:latin typeface="Courier New"/>
                <a:cs typeface="Courier New"/>
              </a:rPr>
              <a:t>d</a:t>
            </a:r>
            <a:r>
              <a:rPr lang="en-US" b="1" dirty="0" smtClean="0">
                <a:latin typeface="Courier New"/>
                <a:cs typeface="Courier New"/>
              </a:rPr>
              <a:t>", </a:t>
            </a:r>
            <a:r>
              <a:rPr lang="en-US" b="1" dirty="0" err="1" smtClean="0">
                <a:latin typeface="Courier New"/>
                <a:cs typeface="Courier New"/>
              </a:rPr>
              <a:t>w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counts[w</a:t>
            </a:r>
            <a:r>
              <a:rPr lang="en-US" b="1" dirty="0" smtClean="0">
                <a:latin typeface="Courier New"/>
                <a:cs typeface="Courier New"/>
              </a:rPr>
              <a:t>]);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</a:p>
          <a:p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i="1" dirty="0" smtClean="0">
                <a:latin typeface="Courier New"/>
                <a:cs typeface="Courier New"/>
              </a:rPr>
              <a:t>// A simple driver: process all files arguments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void </a:t>
            </a:r>
            <a:r>
              <a:rPr lang="en-US" b="1" dirty="0" err="1" smtClean="0">
                <a:latin typeface="Courier New"/>
                <a:cs typeface="Courier New"/>
              </a:rPr>
              <a:t>main(string</a:t>
            </a:r>
            <a:r>
              <a:rPr lang="en-US" b="1" dirty="0" smtClean="0">
                <a:latin typeface="Courier New"/>
                <a:cs typeface="Courier New"/>
              </a:rPr>
              <a:t>[] </a:t>
            </a:r>
            <a:r>
              <a:rPr lang="en-US" b="1" dirty="0" err="1" smtClean="0">
                <a:latin typeface="Courier New"/>
                <a:cs typeface="Courier New"/>
              </a:rPr>
              <a:t>args</a:t>
            </a:r>
            <a:r>
              <a:rPr lang="en-US" b="1" dirty="0" smtClean="0">
                <a:latin typeface="Courier New"/>
                <a:cs typeface="Courier New"/>
              </a:rPr>
              <a:t>) {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</a:t>
            </a:r>
            <a:r>
              <a:rPr lang="en-US" b="1" dirty="0" err="1" smtClean="0">
                <a:latin typeface="Courier New"/>
                <a:cs typeface="Courier New"/>
              </a:rPr>
              <a:t>foreach(f</a:t>
            </a:r>
            <a:r>
              <a:rPr lang="en-US" b="1" dirty="0" smtClean="0">
                <a:latin typeface="Courier New"/>
                <a:cs typeface="Courier New"/>
              </a:rPr>
              <a:t>; args[1..$]) {    </a:t>
            </a:r>
            <a:r>
              <a:rPr lang="en-US" b="1" i="1" dirty="0" smtClean="0">
                <a:latin typeface="Courier New"/>
                <a:cs typeface="Courier New"/>
              </a:rPr>
              <a:t>// Start at second </a:t>
            </a:r>
            <a:r>
              <a:rPr lang="en-US" b="1" i="1" dirty="0" err="1" smtClean="0">
                <a:latin typeface="Courier New"/>
                <a:cs typeface="Courier New"/>
              </a:rPr>
              <a:t>arg</a:t>
            </a:r>
            <a:r>
              <a:rPr lang="en-US" b="1" i="1" dirty="0" smtClean="0">
                <a:latin typeface="Courier New"/>
                <a:cs typeface="Courier New"/>
              </a:rPr>
              <a:t> ([1])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   </a:t>
            </a:r>
            <a:r>
              <a:rPr lang="en-US" b="1" dirty="0" err="1" smtClean="0">
                <a:latin typeface="Courier New"/>
                <a:cs typeface="Courier New"/>
              </a:rPr>
              <a:t>writefln("\n%s</a:t>
            </a:r>
            <a:r>
              <a:rPr lang="en-US" b="1" dirty="0" smtClean="0">
                <a:latin typeface="Courier New"/>
                <a:cs typeface="Courier New"/>
              </a:rPr>
              <a:t>:", </a:t>
            </a:r>
            <a:r>
              <a:rPr lang="en-US" b="1" dirty="0" err="1" smtClean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   </a:t>
            </a:r>
            <a:r>
              <a:rPr lang="en-US" b="1" dirty="0" err="1" smtClean="0">
                <a:latin typeface="Courier New"/>
                <a:cs typeface="Courier New"/>
              </a:rPr>
              <a:t>wc(f</a:t>
            </a:r>
            <a:r>
              <a:rPr lang="en-US" b="1" dirty="0" smtClean="0">
                <a:latin typeface="Courier New"/>
                <a:cs typeface="Courier New"/>
              </a:rPr>
              <a:t>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}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</a:p>
          <a:p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768488"/>
            <a:ext cx="8382000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wc.txt</a:t>
            </a:r>
            <a:r>
              <a:rPr lang="en-US" dirty="0" smtClean="0"/>
              <a:t>:</a:t>
            </a:r>
          </a:p>
          <a:p>
            <a:r>
              <a:rPr lang="en-US" dirty="0" smtClean="0"/>
              <a:t>%</a:t>
            </a:r>
            <a:r>
              <a:rPr lang="en-US" dirty="0" err="1" smtClean="0"/>
              <a:t>d</a:t>
            </a:r>
            <a:r>
              <a:rPr lang="en-US" dirty="0" smtClean="0"/>
              <a:t>",: 1</a:t>
            </a:r>
          </a:p>
          <a:p>
            <a:r>
              <a:rPr lang="en-US" dirty="0" smtClean="0"/>
              <a:t>([1]): 1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f</a:t>
            </a:r>
            <a:r>
              <a:rPr lang="en-US" dirty="0" smtClean="0"/>
              <a:t>;: 1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w</a:t>
            </a:r>
            <a:r>
              <a:rPr lang="en-US" dirty="0" smtClean="0"/>
              <a:t>;: 1</a:t>
            </a:r>
          </a:p>
          <a:p>
            <a:r>
              <a:rPr lang="en-US" dirty="0" smtClean="0"/>
              <a:t>(word;: 1</a:t>
            </a:r>
          </a:p>
          <a:p>
            <a:r>
              <a:rPr lang="en-US" dirty="0" smtClean="0"/>
              <a:t>++</a:t>
            </a:r>
            <a:r>
              <a:rPr lang="en-US" dirty="0" err="1" smtClean="0"/>
              <a:t>counts[word</a:t>
            </a:r>
            <a:r>
              <a:rPr lang="en-US" dirty="0" smtClean="0"/>
              <a:t>];: 1</a:t>
            </a:r>
          </a:p>
          <a:p>
            <a:r>
              <a:rPr lang="en-US" dirty="0" smtClean="0"/>
              <a:t>//: 2</a:t>
            </a:r>
          </a:p>
          <a:p>
            <a:r>
              <a:rPr lang="en-US" dirty="0" smtClean="0"/>
              <a:t>=: 1</a:t>
            </a:r>
          </a:p>
          <a:p>
            <a:r>
              <a:rPr lang="en-US" dirty="0" smtClean="0"/>
              <a:t>all: 1</a:t>
            </a:r>
          </a:p>
          <a:p>
            <a:r>
              <a:rPr lang="en-US" dirty="0" err="1" smtClean="0"/>
              <a:t>arg</a:t>
            </a:r>
            <a:r>
              <a:rPr lang="en-US" dirty="0" smtClean="0"/>
              <a:t>: 1</a:t>
            </a:r>
          </a:p>
          <a:p>
            <a:r>
              <a:rPr lang="en-US" dirty="0" err="1" smtClean="0"/>
              <a:t>w</a:t>
            </a:r>
            <a:r>
              <a:rPr lang="en-US" dirty="0" smtClean="0"/>
              <a:t>,: 1</a:t>
            </a:r>
          </a:p>
          <a:p>
            <a:r>
              <a:rPr lang="en-US" dirty="0" err="1" smtClean="0"/>
              <a:t>wc(f</a:t>
            </a:r>
            <a:r>
              <a:rPr lang="en-US" dirty="0" smtClean="0"/>
              <a:t>);: 1</a:t>
            </a:r>
          </a:p>
          <a:p>
            <a:r>
              <a:rPr lang="en-US" dirty="0" err="1" smtClean="0"/>
              <a:t>wc(string</a:t>
            </a:r>
            <a:r>
              <a:rPr lang="en-US" dirty="0" smtClean="0"/>
              <a:t>: 1</a:t>
            </a:r>
          </a:p>
          <a:p>
            <a:r>
              <a:rPr lang="en-US" dirty="0" smtClean="0"/>
              <a:t>words: 1</a:t>
            </a:r>
          </a:p>
          <a:p>
            <a:r>
              <a:rPr lang="en-US" dirty="0" smtClean="0"/>
              <a:t>words): 1</a:t>
            </a:r>
          </a:p>
          <a:p>
            <a:r>
              <a:rPr lang="en-US" dirty="0" err="1" smtClean="0"/>
              <a:t>writefln("%s</a:t>
            </a:r>
            <a:r>
              <a:rPr lang="en-US" dirty="0" smtClean="0"/>
              <a:t>:: 1</a:t>
            </a:r>
          </a:p>
          <a:p>
            <a:r>
              <a:rPr lang="en-US" dirty="0" err="1" smtClean="0"/>
              <a:t>writefln("\n%s</a:t>
            </a:r>
            <a:r>
              <a:rPr lang="en-US" dirty="0" smtClean="0"/>
              <a:t>:",: 1</a:t>
            </a:r>
          </a:p>
          <a:p>
            <a:r>
              <a:rPr lang="en-US" dirty="0" smtClean="0"/>
              <a:t>{: 3</a:t>
            </a:r>
          </a:p>
          <a:p>
            <a:r>
              <a:rPr lang="en-US" dirty="0" smtClean="0"/>
              <a:t>}: 3</a:t>
            </a:r>
            <a:endParaRPr 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in 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Does not have </a:t>
            </a:r>
            <a:r>
              <a:rPr lang="en-US" b="1" dirty="0" smtClean="0"/>
              <a:t>map</a:t>
            </a:r>
            <a:r>
              <a:rPr lang="en-US" dirty="0" smtClean="0"/>
              <a:t>, </a:t>
            </a:r>
            <a:r>
              <a:rPr lang="en-US" b="1" dirty="0" err="1" smtClean="0"/>
              <a:t>foldr</a:t>
            </a:r>
            <a:r>
              <a:rPr lang="en-US" dirty="0" smtClean="0"/>
              <a:t>, or </a:t>
            </a:r>
            <a:r>
              <a:rPr lang="en-US" b="1" dirty="0" err="1" smtClean="0"/>
              <a:t>foldl</a:t>
            </a:r>
            <a:endParaRPr lang="en-US" b="1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but it has </a:t>
            </a:r>
            <a:r>
              <a:rPr lang="en-US" b="1" dirty="0" err="1" smtClean="0"/>
              <a:t>foreach</a:t>
            </a:r>
            <a:r>
              <a:rPr lang="en-US" dirty="0" smtClean="0"/>
              <a:t> and </a:t>
            </a:r>
            <a:r>
              <a:rPr lang="en-US" b="1" dirty="0" err="1" smtClean="0"/>
              <a:t>foreach_reverse</a:t>
            </a:r>
            <a:endParaRPr lang="en-US" b="1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Supports </a:t>
            </a:r>
            <a:r>
              <a:rPr lang="en-US" i="1" dirty="0" smtClean="0"/>
              <a:t>nested functions</a:t>
            </a:r>
            <a:r>
              <a:rPr lang="en-US" dirty="0" smtClean="0"/>
              <a:t> and </a:t>
            </a:r>
            <a:r>
              <a:rPr lang="en-US" i="1" dirty="0" smtClean="0"/>
              <a:t>closures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Closures in D are called </a:t>
            </a:r>
            <a:r>
              <a:rPr lang="en-US" i="1" dirty="0" smtClean="0"/>
              <a:t>delegates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Delegates couple a function with either an </a:t>
            </a:r>
            <a:r>
              <a:rPr lang="en-US" i="1" dirty="0" smtClean="0"/>
              <a:t>enclosing function</a:t>
            </a:r>
            <a:r>
              <a:rPr lang="en-US" dirty="0" smtClean="0"/>
              <a:t>, an </a:t>
            </a:r>
            <a:r>
              <a:rPr lang="en-US" i="1" dirty="0" smtClean="0"/>
              <a:t>object</a:t>
            </a:r>
            <a:r>
              <a:rPr lang="en-US" dirty="0" smtClean="0"/>
              <a:t>, or a </a:t>
            </a:r>
            <a:r>
              <a:rPr lang="en-US" i="1" dirty="0" smtClean="0"/>
              <a:t>class</a:t>
            </a:r>
            <a:endParaRPr lang="en-US" i="1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compose</a:t>
            </a:r>
            <a:r>
              <a:rPr lang="en-US" dirty="0" smtClean="0"/>
              <a:t> in </a:t>
            </a:r>
            <a:r>
              <a:rPr lang="en-US" dirty="0" smtClean="0"/>
              <a:t>D</a:t>
            </a:r>
            <a:br>
              <a:rPr lang="en-US" dirty="0" smtClean="0"/>
            </a:br>
            <a:r>
              <a:rPr lang="en-US" sz="2667" i="1" dirty="0" smtClean="0"/>
              <a:t>non-generic</a:t>
            </a:r>
            <a:endParaRPr lang="en-US" i="1" dirty="0"/>
          </a:p>
        </p:txBody>
      </p:sp>
      <p:sp>
        <p:nvSpPr>
          <p:cNvPr id="5" name="Rectangle 4"/>
          <p:cNvSpPr/>
          <p:nvPr/>
        </p:nvSpPr>
        <p:spPr>
          <a:xfrm>
            <a:off x="685800" y="2298680"/>
            <a:ext cx="6248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/>
                <a:cs typeface="Courier New"/>
              </a:rPr>
              <a:t>alias </a:t>
            </a: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function(int</a:t>
            </a:r>
            <a:r>
              <a:rPr lang="en-US" sz="2000" b="1" dirty="0" smtClean="0">
                <a:latin typeface="Courier New"/>
                <a:cs typeface="Courier New"/>
              </a:rPr>
              <a:t>) F;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alias </a:t>
            </a: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delegate(int</a:t>
            </a:r>
            <a:r>
              <a:rPr lang="en-US" sz="2000" b="1" dirty="0" smtClean="0">
                <a:latin typeface="Courier New"/>
                <a:cs typeface="Courier New"/>
              </a:rPr>
              <a:t>) D;</a:t>
            </a:r>
          </a:p>
          <a:p>
            <a:endParaRPr lang="en-US" sz="2000" b="1" dirty="0" smtClean="0">
              <a:latin typeface="Courier New"/>
              <a:cs typeface="Courier New"/>
            </a:endParaRPr>
          </a:p>
          <a:p>
            <a:r>
              <a:rPr lang="en-US" sz="2000" b="1" dirty="0" smtClean="0">
                <a:latin typeface="Courier New"/>
                <a:cs typeface="Courier New"/>
              </a:rPr>
              <a:t>D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compose(F</a:t>
            </a:r>
            <a:r>
              <a:rPr lang="en-US" sz="2000" b="1" dirty="0" smtClean="0">
                <a:latin typeface="Courier New"/>
                <a:cs typeface="Courier New"/>
              </a:rPr>
              <a:t>[] funs) {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   </a:t>
            </a: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doit(int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n</a:t>
            </a:r>
            <a:r>
              <a:rPr lang="en-US" sz="2000" b="1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      </a:t>
            </a: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latin typeface="Courier New"/>
                <a:cs typeface="Courier New"/>
              </a:rPr>
              <a:t> result = </a:t>
            </a:r>
            <a:r>
              <a:rPr lang="en-US" sz="2000" b="1" dirty="0" err="1" smtClean="0">
                <a:latin typeface="Courier New"/>
                <a:cs typeface="Courier New"/>
              </a:rPr>
              <a:t>n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      </a:t>
            </a:r>
            <a:r>
              <a:rPr lang="en-US" sz="2000" b="1" dirty="0" err="1" smtClean="0">
                <a:latin typeface="Courier New"/>
                <a:cs typeface="Courier New"/>
              </a:rPr>
              <a:t>foreach_reverse</a:t>
            </a:r>
            <a:r>
              <a:rPr lang="en-US" sz="2000" b="1" dirty="0" smtClean="0">
                <a:latin typeface="Courier New"/>
                <a:cs typeface="Courier New"/>
              </a:rPr>
              <a:t> (</a:t>
            </a:r>
            <a:r>
              <a:rPr lang="en-US" sz="2000" b="1" dirty="0" err="1" smtClean="0">
                <a:latin typeface="Courier New"/>
                <a:cs typeface="Courier New"/>
              </a:rPr>
              <a:t>f</a:t>
            </a:r>
            <a:r>
              <a:rPr lang="en-US" sz="2000" b="1" dirty="0" smtClean="0">
                <a:latin typeface="Courier New"/>
                <a:cs typeface="Courier New"/>
              </a:rPr>
              <a:t>; funs)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         result = </a:t>
            </a:r>
            <a:r>
              <a:rPr lang="en-US" sz="2000" b="1" dirty="0" err="1" smtClean="0">
                <a:latin typeface="Courier New"/>
                <a:cs typeface="Courier New"/>
              </a:rPr>
              <a:t>f(result</a:t>
            </a:r>
            <a:r>
              <a:rPr lang="en-US" sz="2000" b="1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      return result;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   return &amp;</a:t>
            </a:r>
            <a:r>
              <a:rPr lang="en-US" sz="2000" b="1" dirty="0" err="1" smtClean="0">
                <a:latin typeface="Courier New"/>
                <a:cs typeface="Courier New"/>
              </a:rPr>
              <a:t>doit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}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b="1" dirty="0" smtClean="0"/>
              <a:t>compose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762000" y="2590800"/>
            <a:ext cx="7315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/>
                <a:cs typeface="Courier New"/>
              </a:rPr>
              <a:t>void main() {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   F[] funs;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   funs ~= function </a:t>
            </a:r>
            <a:r>
              <a:rPr lang="en-US" sz="2000" b="1" dirty="0" err="1" smtClean="0">
                <a:latin typeface="Courier New"/>
                <a:cs typeface="Courier New"/>
              </a:rPr>
              <a:t>int(int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x){return</a:t>
            </a:r>
            <a:r>
              <a:rPr lang="en-US" sz="2000" b="1" dirty="0" smtClean="0">
                <a:latin typeface="Courier New"/>
                <a:cs typeface="Courier New"/>
              </a:rPr>
              <a:t> x+1;};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   funs ~= function </a:t>
            </a:r>
            <a:r>
              <a:rPr lang="en-US" sz="2000" b="1" dirty="0" err="1" smtClean="0">
                <a:latin typeface="Courier New"/>
                <a:cs typeface="Courier New"/>
              </a:rPr>
              <a:t>int(int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x){return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x</a:t>
            </a:r>
            <a:r>
              <a:rPr lang="en-US" sz="2000" b="1" dirty="0" smtClean="0">
                <a:latin typeface="Courier New"/>
                <a:cs typeface="Courier New"/>
              </a:rPr>
              <a:t>*3;};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   funs ~= function </a:t>
            </a:r>
            <a:r>
              <a:rPr lang="en-US" sz="2000" b="1" dirty="0" err="1" smtClean="0">
                <a:latin typeface="Courier New"/>
                <a:cs typeface="Courier New"/>
              </a:rPr>
              <a:t>int(int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x){return</a:t>
            </a:r>
            <a:r>
              <a:rPr lang="en-US" sz="2000" b="1" dirty="0" smtClean="0">
                <a:latin typeface="Courier New"/>
                <a:cs typeface="Courier New"/>
              </a:rPr>
              <a:t> x-5;};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   auto </a:t>
            </a:r>
            <a:r>
              <a:rPr lang="en-US" sz="2000" b="1" dirty="0" err="1" smtClean="0">
                <a:latin typeface="Courier New"/>
                <a:cs typeface="Courier New"/>
              </a:rPr>
              <a:t>c</a:t>
            </a:r>
            <a:r>
              <a:rPr lang="en-US" sz="2000" b="1" dirty="0" smtClean="0">
                <a:latin typeface="Courier New"/>
                <a:cs typeface="Courier New"/>
              </a:rPr>
              <a:t> = </a:t>
            </a:r>
            <a:r>
              <a:rPr lang="en-US" sz="2000" b="1" dirty="0" err="1" smtClean="0">
                <a:latin typeface="Courier New"/>
                <a:cs typeface="Courier New"/>
              </a:rPr>
              <a:t>compose(funs</a:t>
            </a:r>
            <a:r>
              <a:rPr lang="en-US" sz="2000" b="1" dirty="0" smtClean="0">
                <a:latin typeface="Courier New"/>
                <a:cs typeface="Courier New"/>
              </a:rPr>
              <a:t>);  </a:t>
            </a:r>
            <a:r>
              <a:rPr lang="en-US" sz="2000" b="1" i="1" dirty="0" smtClean="0">
                <a:latin typeface="Courier New"/>
                <a:cs typeface="Courier New"/>
              </a:rPr>
              <a:t>// type inference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   writeln(c(1));		</a:t>
            </a:r>
            <a:r>
              <a:rPr lang="en-US" sz="2000" b="1" i="1" dirty="0" smtClean="0">
                <a:latin typeface="Courier New"/>
                <a:cs typeface="Courier New"/>
              </a:rPr>
              <a:t>// -11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   writeln(c(20));	</a:t>
            </a:r>
            <a:r>
              <a:rPr lang="en-US" sz="2000" b="1" i="1" dirty="0" smtClean="0">
                <a:latin typeface="Courier New"/>
                <a:cs typeface="Courier New"/>
              </a:rPr>
              <a:t>// 46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}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Generic </a:t>
            </a:r>
            <a:r>
              <a:rPr lang="en-US" b="1" dirty="0" smtClean="0"/>
              <a:t>compose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685800" y="2520077"/>
            <a:ext cx="7467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/>
                <a:cs typeface="Courier New"/>
              </a:rPr>
              <a:t>T </a:t>
            </a:r>
            <a:r>
              <a:rPr lang="en-US" sz="2000" b="1" dirty="0" err="1" smtClean="0">
                <a:latin typeface="Courier New"/>
                <a:cs typeface="Courier New"/>
              </a:rPr>
              <a:t>delegate(T</a:t>
            </a:r>
            <a:r>
              <a:rPr lang="en-US" sz="2000" b="1" dirty="0" smtClean="0">
                <a:latin typeface="Courier New"/>
                <a:cs typeface="Courier New"/>
              </a:rPr>
              <a:t>) </a:t>
            </a:r>
            <a:r>
              <a:rPr lang="en-US" sz="2000" b="1" dirty="0" err="1" smtClean="0">
                <a:latin typeface="Courier New"/>
                <a:cs typeface="Courier New"/>
              </a:rPr>
              <a:t>compose(T)(T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function(T</a:t>
            </a:r>
            <a:r>
              <a:rPr lang="en-US" sz="2000" b="1" dirty="0" smtClean="0">
                <a:latin typeface="Courier New"/>
                <a:cs typeface="Courier New"/>
              </a:rPr>
              <a:t>)[] funs) {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   T </a:t>
            </a:r>
            <a:r>
              <a:rPr lang="en-US" sz="2000" b="1" dirty="0" err="1" smtClean="0">
                <a:latin typeface="Courier New"/>
                <a:cs typeface="Courier New"/>
              </a:rPr>
              <a:t>doit(T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n</a:t>
            </a:r>
            <a:r>
              <a:rPr lang="en-US" sz="2000" b="1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      T result = </a:t>
            </a:r>
            <a:r>
              <a:rPr lang="en-US" sz="2000" b="1" dirty="0" err="1" smtClean="0">
                <a:latin typeface="Courier New"/>
                <a:cs typeface="Courier New"/>
              </a:rPr>
              <a:t>n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      </a:t>
            </a:r>
            <a:r>
              <a:rPr lang="en-US" sz="2000" b="1" dirty="0" err="1" smtClean="0">
                <a:latin typeface="Courier New"/>
                <a:cs typeface="Courier New"/>
              </a:rPr>
              <a:t>foreach_reverse</a:t>
            </a:r>
            <a:r>
              <a:rPr lang="en-US" sz="2000" b="1" dirty="0" smtClean="0">
                <a:latin typeface="Courier New"/>
                <a:cs typeface="Courier New"/>
              </a:rPr>
              <a:t> (</a:t>
            </a:r>
            <a:r>
              <a:rPr lang="en-US" sz="2000" b="1" dirty="0" err="1" smtClean="0">
                <a:latin typeface="Courier New"/>
                <a:cs typeface="Courier New"/>
              </a:rPr>
              <a:t>f</a:t>
            </a:r>
            <a:r>
              <a:rPr lang="en-US" sz="2000" b="1" dirty="0" smtClean="0">
                <a:latin typeface="Courier New"/>
                <a:cs typeface="Courier New"/>
              </a:rPr>
              <a:t>; funs)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         result = </a:t>
            </a:r>
            <a:r>
              <a:rPr lang="en-US" sz="2000" b="1" dirty="0" err="1" smtClean="0">
                <a:latin typeface="Courier New"/>
                <a:cs typeface="Courier New"/>
              </a:rPr>
              <a:t>f(result</a:t>
            </a:r>
            <a:r>
              <a:rPr lang="en-US" sz="2000" b="1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      return result;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   return &amp;</a:t>
            </a:r>
            <a:r>
              <a:rPr lang="en-US" sz="2000" b="1" dirty="0" err="1" smtClean="0">
                <a:latin typeface="Courier New"/>
                <a:cs typeface="Courier New"/>
              </a:rPr>
              <a:t>doit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}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Generic </a:t>
            </a:r>
            <a:r>
              <a:rPr lang="en-US" b="1" dirty="0" smtClean="0"/>
              <a:t>compose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609600" y="2819400"/>
            <a:ext cx="838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void main() {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string </a:t>
            </a:r>
            <a:r>
              <a:rPr lang="en-US" b="1" dirty="0" err="1" smtClean="0">
                <a:latin typeface="Courier New"/>
                <a:cs typeface="Courier New"/>
              </a:rPr>
              <a:t>function(string</a:t>
            </a:r>
            <a:r>
              <a:rPr lang="en-US" b="1" dirty="0" smtClean="0">
                <a:latin typeface="Courier New"/>
                <a:cs typeface="Courier New"/>
              </a:rPr>
              <a:t>)[] </a:t>
            </a:r>
            <a:r>
              <a:rPr lang="en-US" b="1" dirty="0" err="1" smtClean="0">
                <a:latin typeface="Courier New"/>
                <a:cs typeface="Courier New"/>
              </a:rPr>
              <a:t>sfuns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</a:t>
            </a:r>
            <a:r>
              <a:rPr lang="en-US" b="1" dirty="0" err="1" smtClean="0">
                <a:latin typeface="Courier New"/>
                <a:cs typeface="Courier New"/>
              </a:rPr>
              <a:t>sfuns</a:t>
            </a:r>
            <a:r>
              <a:rPr lang="en-US" b="1" dirty="0" smtClean="0">
                <a:latin typeface="Courier New"/>
                <a:cs typeface="Courier New"/>
              </a:rPr>
              <a:t> ~= function </a:t>
            </a:r>
            <a:r>
              <a:rPr lang="en-US" b="1" dirty="0" err="1" smtClean="0">
                <a:latin typeface="Courier New"/>
                <a:cs typeface="Courier New"/>
              </a:rPr>
              <a:t>string(string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s</a:t>
            </a:r>
            <a:r>
              <a:rPr lang="en-US" b="1" dirty="0" smtClean="0">
                <a:latin typeface="Courier New"/>
                <a:cs typeface="Courier New"/>
              </a:rPr>
              <a:t>) {return </a:t>
            </a:r>
            <a:r>
              <a:rPr lang="en-US" b="1" dirty="0" err="1" smtClean="0">
                <a:latin typeface="Courier New"/>
                <a:cs typeface="Courier New"/>
              </a:rPr>
              <a:t>s</a:t>
            </a:r>
            <a:r>
              <a:rPr lang="en-US" b="1" dirty="0" smtClean="0">
                <a:latin typeface="Courier New"/>
                <a:cs typeface="Courier New"/>
              </a:rPr>
              <a:t> ~ '</a:t>
            </a:r>
            <a:r>
              <a:rPr lang="en-US" b="1" dirty="0" err="1" smtClean="0">
                <a:latin typeface="Courier New"/>
                <a:cs typeface="Courier New"/>
              </a:rPr>
              <a:t>s</a:t>
            </a:r>
            <a:r>
              <a:rPr lang="en-US" b="1" dirty="0" smtClean="0">
                <a:latin typeface="Courier New"/>
                <a:cs typeface="Courier New"/>
              </a:rPr>
              <a:t>';};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</a:t>
            </a:r>
            <a:r>
              <a:rPr lang="en-US" b="1" dirty="0" err="1" smtClean="0">
                <a:latin typeface="Courier New"/>
                <a:cs typeface="Courier New"/>
              </a:rPr>
              <a:t>sfuns</a:t>
            </a:r>
            <a:r>
              <a:rPr lang="en-US" b="1" dirty="0" smtClean="0">
                <a:latin typeface="Courier New"/>
                <a:cs typeface="Courier New"/>
              </a:rPr>
              <a:t> ~= function </a:t>
            </a:r>
            <a:r>
              <a:rPr lang="en-US" b="1" dirty="0" err="1" smtClean="0">
                <a:latin typeface="Courier New"/>
                <a:cs typeface="Courier New"/>
              </a:rPr>
              <a:t>string(string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s</a:t>
            </a:r>
            <a:r>
              <a:rPr lang="en-US" b="1" dirty="0" smtClean="0">
                <a:latin typeface="Courier New"/>
                <a:cs typeface="Courier New"/>
              </a:rPr>
              <a:t>) {return s[1..$];};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auto c2 = </a:t>
            </a:r>
            <a:r>
              <a:rPr lang="en-US" b="1" dirty="0" err="1" smtClean="0">
                <a:latin typeface="Courier New"/>
                <a:cs typeface="Courier New"/>
              </a:rPr>
              <a:t>compose(sfuns</a:t>
            </a:r>
            <a:r>
              <a:rPr lang="en-US" b="1" dirty="0" smtClean="0">
                <a:latin typeface="Courier New"/>
                <a:cs typeface="Courier New"/>
              </a:rPr>
              <a:t>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writeln(c2("stale"));   </a:t>
            </a:r>
            <a:r>
              <a:rPr lang="en-US" b="1" i="1" dirty="0" smtClean="0">
                <a:latin typeface="Courier New"/>
                <a:cs typeface="Courier New"/>
              </a:rPr>
              <a:t>// "tales"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in C++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49424"/>
            <a:ext cx="8458200" cy="4325112"/>
          </a:xfrm>
        </p:spPr>
        <p:txBody>
          <a:bodyPr>
            <a:normAutofit/>
          </a:bodyPr>
          <a:lstStyle/>
          <a:p>
            <a:r>
              <a:rPr lang="en-US" dirty="0" smtClean="0"/>
              <a:t>Uses </a:t>
            </a:r>
            <a:r>
              <a:rPr lang="en-US" i="1" dirty="0" smtClean="0"/>
              <a:t>function objects</a:t>
            </a:r>
          </a:p>
          <a:p>
            <a:pPr lvl="1"/>
            <a:r>
              <a:rPr lang="en-US" dirty="0" smtClean="0"/>
              <a:t>objects with a function-call </a:t>
            </a:r>
            <a:r>
              <a:rPr lang="en-US" i="1" dirty="0" smtClean="0"/>
              <a:t>operator</a:t>
            </a:r>
            <a:r>
              <a:rPr lang="en-US" dirty="0" smtClean="0"/>
              <a:t> (</a:t>
            </a:r>
            <a:r>
              <a:rPr lang="en-US" b="1" dirty="0" smtClean="0"/>
              <a:t>operator()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object’s data constitutes the “closure”</a:t>
            </a:r>
          </a:p>
          <a:p>
            <a:r>
              <a:rPr lang="en-US" b="1" dirty="0" smtClean="0"/>
              <a:t>map</a:t>
            </a:r>
            <a:r>
              <a:rPr lang="en-US" dirty="0" smtClean="0"/>
              <a:t> = </a:t>
            </a:r>
            <a:r>
              <a:rPr lang="en-US" b="1" dirty="0" smtClean="0"/>
              <a:t>transform</a:t>
            </a:r>
          </a:p>
          <a:p>
            <a:r>
              <a:rPr lang="en-US" b="1" dirty="0" err="1" smtClean="0"/>
              <a:t>foldl</a:t>
            </a:r>
            <a:r>
              <a:rPr lang="en-US" dirty="0" smtClean="0"/>
              <a:t> = </a:t>
            </a:r>
            <a:r>
              <a:rPr lang="en-US" b="1" dirty="0" smtClean="0"/>
              <a:t>accumulate</a:t>
            </a:r>
          </a:p>
          <a:p>
            <a:r>
              <a:rPr lang="en-US" dirty="0" smtClean="0"/>
              <a:t>“Lists” can be arrays, vectors, linked-lists, etc.</a:t>
            </a:r>
          </a:p>
          <a:p>
            <a:pPr lvl="1"/>
            <a:r>
              <a:rPr lang="en-US" dirty="0" smtClean="0"/>
              <a:t>any</a:t>
            </a:r>
            <a:r>
              <a:rPr lang="en-US" dirty="0" smtClean="0"/>
              <a:t> STL-conforming </a:t>
            </a:r>
            <a:r>
              <a:rPr lang="en-US" dirty="0" smtClean="0"/>
              <a:t>“sequence”</a:t>
            </a:r>
            <a:endParaRPr lang="en-US" dirty="0" smtClean="0"/>
          </a:p>
          <a:p>
            <a:r>
              <a:rPr lang="en-US" dirty="0" smtClean="0"/>
              <a:t>50+ </a:t>
            </a:r>
            <a:r>
              <a:rPr lang="en-US" dirty="0" smtClean="0"/>
              <a:t>sequence algorithms in the standard library</a:t>
            </a:r>
            <a:endParaRPr lang="en-US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C++ Function Object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2298680"/>
            <a:ext cx="822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/>
                <a:cs typeface="Courier New"/>
              </a:rPr>
              <a:t>#include &lt;algorithm&gt;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#include &lt;</a:t>
            </a:r>
            <a:r>
              <a:rPr lang="en-US" sz="2000" b="1" dirty="0" err="1" smtClean="0">
                <a:latin typeface="Courier New"/>
                <a:cs typeface="Courier New"/>
              </a:rPr>
              <a:t>iostream</a:t>
            </a:r>
            <a:r>
              <a:rPr lang="en-US" sz="2000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using namespace std;</a:t>
            </a:r>
          </a:p>
          <a:p>
            <a:endParaRPr lang="en-US" sz="2000" b="1" dirty="0" smtClean="0">
              <a:latin typeface="Courier New"/>
              <a:cs typeface="Courier New"/>
            </a:endParaRPr>
          </a:p>
          <a:p>
            <a:r>
              <a:rPr lang="en-US" sz="2000" b="1" dirty="0" smtClean="0">
                <a:latin typeface="Courier New"/>
                <a:cs typeface="Courier New"/>
              </a:rPr>
              <a:t>class </a:t>
            </a:r>
            <a:r>
              <a:rPr lang="en-US" sz="2000" b="1" dirty="0" err="1" smtClean="0">
                <a:latin typeface="Courier New"/>
                <a:cs typeface="Courier New"/>
              </a:rPr>
              <a:t>addn</a:t>
            </a:r>
            <a:r>
              <a:rPr lang="en-US" sz="2000" b="1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    </a:t>
            </a: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n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public: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    </a:t>
            </a:r>
            <a:r>
              <a:rPr lang="en-US" sz="2000" b="1" dirty="0" err="1" smtClean="0">
                <a:latin typeface="Courier New"/>
                <a:cs typeface="Courier New"/>
              </a:rPr>
              <a:t>addn(int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n</a:t>
            </a:r>
            <a:r>
              <a:rPr lang="en-US" sz="2000" b="1" dirty="0" smtClean="0">
                <a:latin typeface="Courier New"/>
                <a:cs typeface="Courier New"/>
              </a:rPr>
              <a:t>) : </a:t>
            </a:r>
            <a:r>
              <a:rPr lang="en-US" sz="2000" b="1" dirty="0" err="1" smtClean="0">
                <a:latin typeface="Courier New"/>
                <a:cs typeface="Courier New"/>
              </a:rPr>
              <a:t>n(n</a:t>
            </a:r>
            <a:r>
              <a:rPr lang="en-US" sz="2000" b="1" dirty="0" smtClean="0">
                <a:latin typeface="Courier New"/>
                <a:cs typeface="Courier New"/>
              </a:rPr>
              <a:t>) {}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    </a:t>
            </a:r>
            <a:r>
              <a:rPr lang="en-US" sz="2000" b="1" dirty="0" err="1" smtClean="0">
                <a:latin typeface="Courier New"/>
                <a:cs typeface="Courier New"/>
              </a:rPr>
              <a:t>int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operator()(int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x</a:t>
            </a:r>
            <a:r>
              <a:rPr lang="en-US" sz="2000" b="1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        return </a:t>
            </a:r>
            <a:r>
              <a:rPr lang="en-US" sz="2000" b="1" dirty="0" err="1" smtClean="0">
                <a:latin typeface="Courier New"/>
                <a:cs typeface="Courier New"/>
              </a:rPr>
              <a:t>x</a:t>
            </a:r>
            <a:r>
              <a:rPr lang="en-US" sz="2000" b="1" dirty="0" smtClean="0">
                <a:latin typeface="Courier New"/>
                <a:cs typeface="Courier New"/>
              </a:rPr>
              <a:t> + </a:t>
            </a:r>
            <a:r>
              <a:rPr lang="en-US" sz="2000" b="1" dirty="0" err="1" smtClean="0">
                <a:latin typeface="Courier New"/>
                <a:cs typeface="Courier New"/>
              </a:rPr>
              <a:t>n</a:t>
            </a:r>
            <a:r>
              <a:rPr lang="en-US" sz="2000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    }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};</a:t>
            </a:r>
          </a:p>
          <a:p>
            <a:endParaRPr lang="en-US" sz="2000" b="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1984</TotalTime>
  <Words>8250</Words>
  <Application>Microsoft Office PowerPoint</Application>
  <PresentationFormat>On-screen Show (4:3)</PresentationFormat>
  <Paragraphs>1094</Paragraphs>
  <Slides>116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116</vt:i4>
      </vt:variant>
    </vt:vector>
  </HeadingPairs>
  <TitlesOfParts>
    <vt:vector size="117" baseType="lpstr">
      <vt:lpstr>Urban</vt:lpstr>
      <vt:lpstr>Functional Programming Makes a Comeback</vt:lpstr>
      <vt:lpstr>Observation</vt:lpstr>
      <vt:lpstr>Objective</vt:lpstr>
      <vt:lpstr>Agenda</vt:lpstr>
      <vt:lpstr>What is Functional Programming?</vt:lpstr>
      <vt:lpstr>Functional Programming</vt:lpstr>
      <vt:lpstr>Key FP Features</vt:lpstr>
      <vt:lpstr>History of Functional Programming</vt:lpstr>
      <vt:lpstr>Before Computers…</vt:lpstr>
      <vt:lpstr>Great Moments in Computation</vt:lpstr>
      <vt:lpstr>Milestones in Functional Programming</vt:lpstr>
      <vt:lpstr>Introduction to ML</vt:lpstr>
      <vt:lpstr>ML Topics</vt:lpstr>
      <vt:lpstr>The ML Interpreter</vt:lpstr>
      <vt:lpstr>Slide 15</vt:lpstr>
      <vt:lpstr>Slide 16</vt:lpstr>
      <vt:lpstr>Basic ML Types</vt:lpstr>
      <vt:lpstr>Binding Variables</vt:lpstr>
      <vt:lpstr>Variable Bindings</vt:lpstr>
      <vt:lpstr>Basic Operators</vt:lpstr>
      <vt:lpstr>Functions in ML</vt:lpstr>
      <vt:lpstr>Calling Functions in ML</vt:lpstr>
      <vt:lpstr>Commonly Used Functions</vt:lpstr>
      <vt:lpstr>Defining Functions in ML</vt:lpstr>
      <vt:lpstr>Annotating Functions with Types</vt:lpstr>
      <vt:lpstr>Defining Functions in ML</vt:lpstr>
      <vt:lpstr>Tuples</vt:lpstr>
      <vt:lpstr>Tuple Access and Assignment</vt:lpstr>
      <vt:lpstr>Summary Getting Started with ML</vt:lpstr>
      <vt:lpstr>Exercises Getting Started</vt:lpstr>
      <vt:lpstr>Lists in ML</vt:lpstr>
      <vt:lpstr>Using Lists</vt:lpstr>
      <vt:lpstr>Basic List Operations</vt:lpstr>
      <vt:lpstr>Writing List-processing Functions</vt:lpstr>
      <vt:lpstr>Writing a Length Function for Lists</vt:lpstr>
      <vt:lpstr>Another Recursive Function</vt:lpstr>
      <vt:lpstr>Pattern Matching</vt:lpstr>
      <vt:lpstr>mylen with Pattern Matching</vt:lpstr>
      <vt:lpstr>Unused Variables</vt:lpstr>
      <vt:lpstr>Type Variables</vt:lpstr>
      <vt:lpstr>Testing For List Membership</vt:lpstr>
      <vt:lpstr>The ' 'a Type Variable</vt:lpstr>
      <vt:lpstr>Multiple Type Variables</vt:lpstr>
      <vt:lpstr>Reversing a List</vt:lpstr>
      <vt:lpstr>Defining Local Variables</vt:lpstr>
      <vt:lpstr>The let Expression</vt:lpstr>
      <vt:lpstr>A Local Function Definition</vt:lpstr>
      <vt:lpstr>Summary Lists and Recursion</vt:lpstr>
      <vt:lpstr>Exercises Lists and Recursion</vt:lpstr>
      <vt:lpstr>Functions are First-Class Entities</vt:lpstr>
      <vt:lpstr>Using Functions as Objects</vt:lpstr>
      <vt:lpstr>Using Operator Functions</vt:lpstr>
      <vt:lpstr>Quicksort in ML</vt:lpstr>
      <vt:lpstr>Using Quicksort</vt:lpstr>
      <vt:lpstr>Anonymous Functions</vt:lpstr>
      <vt:lpstr>Currying</vt:lpstr>
      <vt:lpstr>Currying Syntax</vt:lpstr>
      <vt:lpstr>Currying Shorthand</vt:lpstr>
      <vt:lpstr>A Curried Quicksort</vt:lpstr>
      <vt:lpstr>Using the Curried Quicksort</vt:lpstr>
      <vt:lpstr>Standard Higher-Order Functions</vt:lpstr>
      <vt:lpstr>Using map</vt:lpstr>
      <vt:lpstr>Using foldl</vt:lpstr>
      <vt:lpstr>Leveraging Currying</vt:lpstr>
      <vt:lpstr>Using foldr</vt:lpstr>
      <vt:lpstr>Question</vt:lpstr>
      <vt:lpstr>A Generic append</vt:lpstr>
      <vt:lpstr>Nested Functions and Closures</vt:lpstr>
      <vt:lpstr>More Examples</vt:lpstr>
      <vt:lpstr>Design Exercise: Function Composition</vt:lpstr>
      <vt:lpstr>Solution Approach</vt:lpstr>
      <vt:lpstr>Using compose</vt:lpstr>
      <vt:lpstr>Implementing compose</vt:lpstr>
      <vt:lpstr>FP Summary So Far</vt:lpstr>
      <vt:lpstr>FYI</vt:lpstr>
      <vt:lpstr>Exercises Higher-Order Functions</vt:lpstr>
      <vt:lpstr>Functional Programming in Other Languages</vt:lpstr>
      <vt:lpstr>Topics Other Languages</vt:lpstr>
      <vt:lpstr>About Python</vt:lpstr>
      <vt:lpstr>Lists in Python</vt:lpstr>
      <vt:lpstr>Slices</vt:lpstr>
      <vt:lpstr>Defining Functions in Python</vt:lpstr>
      <vt:lpstr>Functions in Python</vt:lpstr>
      <vt:lpstr>Arguments and Tuples</vt:lpstr>
      <vt:lpstr>Quicksort in Python Uses List Comprehensions</vt:lpstr>
      <vt:lpstr>FP in Python</vt:lpstr>
      <vt:lpstr>Python FP Examples</vt:lpstr>
      <vt:lpstr>compose in Python</vt:lpstr>
      <vt:lpstr>Exercise The Last One!</vt:lpstr>
      <vt:lpstr>The D Programming Language</vt:lpstr>
      <vt:lpstr>Introducing D A Word Count Program (output on next slide)</vt:lpstr>
      <vt:lpstr>Slide 92</vt:lpstr>
      <vt:lpstr>FP in D</vt:lpstr>
      <vt:lpstr>compose in D non-generic</vt:lpstr>
      <vt:lpstr>Using compose</vt:lpstr>
      <vt:lpstr>A Generic compose</vt:lpstr>
      <vt:lpstr>Using the Generic compose</vt:lpstr>
      <vt:lpstr>FP in C++</vt:lpstr>
      <vt:lpstr>Defining a C++ Function Object</vt:lpstr>
      <vt:lpstr>Using addn</vt:lpstr>
      <vt:lpstr>Selected C++ Function Objects</vt:lpstr>
      <vt:lpstr>A Simple Filter</vt:lpstr>
      <vt:lpstr>Using accumulate</vt:lpstr>
      <vt:lpstr>compose in C++</vt:lpstr>
      <vt:lpstr>Using compose</vt:lpstr>
      <vt:lpstr>Scala</vt:lpstr>
      <vt:lpstr>compose in Scala</vt:lpstr>
      <vt:lpstr>union in Scala</vt:lpstr>
      <vt:lpstr>FP in C# 3.0</vt:lpstr>
      <vt:lpstr>addn in C# 3.0</vt:lpstr>
      <vt:lpstr>compose in C# 3.0</vt:lpstr>
      <vt:lpstr>Using compose</vt:lpstr>
      <vt:lpstr>The Future of FP</vt:lpstr>
      <vt:lpstr>D 3.0</vt:lpstr>
      <vt:lpstr>Java</vt:lpstr>
      <vt:lpstr>C++0x</vt:lpstr>
    </vt:vector>
  </TitlesOfParts>
  <Company>Utah Valley State College</Company>
  <LinksUpToDate>false</LinksUpToDate>
  <SharedDoc>false</SharedDoc>
  <HyperlinksChanged>false</HyperlinksChanged>
  <AppVersion>12.0001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Makes a Comeback</dc:title>
  <dc:creator> </dc:creator>
  <cp:lastModifiedBy>Charles Allison</cp:lastModifiedBy>
  <cp:revision>299</cp:revision>
  <cp:lastPrinted>2008-04-07T17:49:43Z</cp:lastPrinted>
  <dcterms:created xsi:type="dcterms:W3CDTF">2008-04-23T17:19:46Z</dcterms:created>
  <dcterms:modified xsi:type="dcterms:W3CDTF">2008-04-23T18:35:24Z</dcterms:modified>
</cp:coreProperties>
</file>