
<file path=[Content_Types].xml><?xml version="1.0" encoding="utf-8"?>
<Types xmlns="http://schemas.openxmlformats.org/package/2006/content-types">
  <Override PartName="/ppt/slideLayouts/slideLayout8.xml" ContentType="application/vnd.openxmlformats-officedocument.presentationml.slideLayout+xml"/>
  <Override PartName="/ppt/slides/slide68.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s/slide66.xml" ContentType="application/vnd.openxmlformats-officedocument.presentationml.slide+xml"/>
  <Override PartName="/ppt/slides/slide85.xml" ContentType="application/vnd.openxmlformats-officedocument.presentationml.slide+xml"/>
  <Override PartName="/docProps/app.xml" ContentType="application/vnd.openxmlformats-officedocument.extended-properties+xml"/>
  <Override PartName="/ppt/slides/slide30.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theme/theme3.xml" ContentType="application/vnd.openxmlformats-officedocument.theme+xml"/>
  <Override PartName="/ppt/slides/slide90.xml" ContentType="application/vnd.openxmlformats-officedocument.presentationml.slide+xml"/>
  <Override PartName="/ppt/slides/slide21.xml" ContentType="application/vnd.openxmlformats-officedocument.presentationml.slide+xml"/>
  <Override PartName="/ppt/slideLayouts/slideLayout3.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s/slide52.xml" ContentType="application/vnd.openxmlformats-officedocument.presentationml.slide+xml"/>
  <Override PartName="/ppt/slides/slide1.xml" ContentType="application/vnd.openxmlformats-officedocument.presentationml.slide+xml"/>
  <Override PartName="/ppt/slides/slide51.xml" ContentType="application/vnd.openxmlformats-officedocument.presentationml.slide+xml"/>
  <Override PartName="/ppt/slides/slide7.xml" ContentType="application/vnd.openxmlformats-officedocument.presentationml.slide+xml"/>
  <Override PartName="/ppt/slides/slide62.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slides/slide92.xml" ContentType="application/vnd.openxmlformats-officedocument.presentationml.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87.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s/slide89.xml" ContentType="application/vnd.openxmlformats-officedocument.presentationml.slide+xml"/>
  <Override PartName="/ppt/slides/slide78.xml" ContentType="application/vnd.openxmlformats-officedocument.presentationml.slide+xml"/>
  <Override PartName="/ppt/slides/slide61.xml" ContentType="application/vnd.openxmlformats-officedocument.presentationml.slide+xml"/>
  <Override PartName="/ppt/slides/slide43.xml" ContentType="application/vnd.openxmlformats-officedocument.presentationml.slide+xml"/>
  <Override PartName="/ppt/slideLayouts/slideLayout6.xml" ContentType="application/vnd.openxmlformats-officedocument.presentationml.slideLayout+xml"/>
  <Override PartName="/ppt/slides/slide3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Default Extension="png" ContentType="image/png"/>
  <Override PartName="/ppt/slides/slide83.xml" ContentType="application/vnd.openxmlformats-officedocument.presentationml.slide+xml"/>
  <Override PartName="/ppt/slides/slide27.xml" ContentType="application/vnd.openxmlformats-officedocument.presentationml.slide+xml"/>
  <Override PartName="/docProps/core.xml" ContentType="application/vnd.openxmlformats-package.core-properties+xml"/>
  <Override PartName="/ppt/slides/slide56.xml" ContentType="application/vnd.openxmlformats-officedocument.presentationml.slide+xml"/>
  <Override PartName="/ppt/slides/slide31.xml" ContentType="application/vnd.openxmlformats-officedocument.presentationml.slide+xml"/>
  <Default Extension="bin" ContentType="application/vnd.openxmlformats-officedocument.presentationml.printerSettings"/>
  <Override PartName="/ppt/slides/slide53.xml" ContentType="application/vnd.openxmlformats-officedocument.presentationml.slide+xml"/>
  <Override PartName="/ppt/slides/slide76.xml" ContentType="application/vnd.openxmlformats-officedocument.presentationml.slide+xml"/>
  <Override PartName="/ppt/slides/slide55.xml" ContentType="application/vnd.openxmlformats-officedocument.presentationml.slide+xml"/>
  <Override PartName="/ppt/slides/slide67.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theme/theme2.xml" ContentType="application/vnd.openxmlformats-officedocument.theme+xml"/>
  <Override PartName="/ppt/slides/slide84.xml" ContentType="application/vnd.openxmlformats-officedocument.presentationml.slide+xml"/>
  <Override PartName="/ppt/slides/slide2.xml" ContentType="application/vnd.openxmlformats-officedocument.presentationml.slide+xml"/>
  <Override PartName="/ppt/slides/slide80.xml" ContentType="application/vnd.openxmlformats-officedocument.presentationml.slide+xml"/>
  <Override PartName="/ppt/slides/slide69.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45.xml" ContentType="application/vnd.openxmlformats-officedocument.presentationml.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slide50.xml" ContentType="application/vnd.openxmlformats-officedocument.presentationml.slide+xml"/>
  <Override PartName="/ppt/slides/slide54.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Default Extension="xml" ContentType="application/xml"/>
  <Override PartName="/ppt/slides/slide91.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s/slide86.xml" ContentType="application/vnd.openxmlformats-officedocument.presentationml.slide+xml"/>
  <Override PartName="/ppt/slides/slide81.xml" ContentType="application/vnd.openxmlformats-officedocument.presentationml.slide+xml"/>
  <Override PartName="/ppt/slides/slide25.xml" ContentType="application/vnd.openxmlformats-officedocument.presentationml.slide+xml"/>
  <Override PartName="/ppt/slides/slide63.xml" ContentType="application/vnd.openxmlformats-officedocument.presentationml.slide+xml"/>
  <Override PartName="/ppt/slides/slide14.xml" ContentType="application/vnd.openxmlformats-officedocument.presentationml.slide+xml"/>
  <Override PartName="/ppt/slides/slide40.xml" ContentType="application/vnd.openxmlformats-officedocument.presentationml.slide+xml"/>
  <Override PartName="/ppt/slides/slide82.xml" ContentType="application/vnd.openxmlformats-officedocument.presentationml.slide+xml"/>
  <Override PartName="/ppt/slides/slide34.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Layouts/slideLayout1.xml" ContentType="application/vnd.openxmlformats-officedocument.presentationml.slideLayout+xml"/>
  <Override PartName="/ppt/slides/slide70.xml" ContentType="application/vnd.openxmlformats-officedocument.presentationml.slide+xml"/>
  <Override PartName="/ppt/slides/slide88.xml" ContentType="application/vnd.openxmlformats-officedocument.presentationml.slide+xml"/>
  <Override PartName="/ppt/slides/slide48.xml" ContentType="application/vnd.openxmlformats-officedocument.presentationml.slide+xml"/>
  <Override PartName="/ppt/theme/theme1.xml" ContentType="application/vnd.openxmlformats-officedocument.theme+xml"/>
  <Override PartName="/ppt/presentation.xml" ContentType="application/vnd.openxmlformats-officedocument.presentationml.presentation.main+xml"/>
  <Override PartName="/ppt/slides/slide77.xml" ContentType="application/vnd.openxmlformats-officedocument.presentationml.slide+xml"/>
  <Override PartName="/ppt/slides/slide5.xml" ContentType="application/vnd.openxmlformats-officedocument.presentationml.slide+xml"/>
  <Override PartName="/ppt/slideLayouts/slideLayout7.xml" ContentType="application/vnd.openxmlformats-officedocument.presentationml.slideLayout+xml"/>
  <Override PartName="/ppt/slides/slide59.xml" ContentType="application/vnd.openxmlformats-officedocument.presentationml.slide+xml"/>
  <Override PartName="/ppt/slides/slide79.xml" ContentType="application/vnd.openxmlformats-officedocument.presentationml.slide+xml"/>
  <Default Extension="jpeg" ContentType="image/jpeg"/>
  <Override PartName="/ppt/slides/slide6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slides/slide72.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slides/slide9.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73.xml" ContentType="application/vnd.openxmlformats-officedocument.presentationml.slide+xml"/>
  <Override PartName="/ppt/slides/slide32.xml" ContentType="application/vnd.openxmlformats-officedocument.presentationml.slide+xml"/>
  <Override PartName="/ppt/slides/slide71.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Default Extension="pdf" ContentType="application/pdf"/>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r:id="rId1"/>
  </p:sldMasterIdLst>
  <p:notesMasterIdLst>
    <p:notesMasterId r:id="rId94"/>
  </p:notesMasterIdLst>
  <p:handoutMasterIdLst>
    <p:handoutMasterId r:id="rId95"/>
  </p:handoutMasterIdLst>
  <p:sldIdLst>
    <p:sldId id="256" r:id="rId2"/>
    <p:sldId id="261" r:id="rId3"/>
    <p:sldId id="262" r:id="rId4"/>
    <p:sldId id="257" r:id="rId5"/>
    <p:sldId id="337" r:id="rId6"/>
    <p:sldId id="258" r:id="rId7"/>
    <p:sldId id="301" r:id="rId8"/>
    <p:sldId id="259" r:id="rId9"/>
    <p:sldId id="338" r:id="rId10"/>
    <p:sldId id="302" r:id="rId11"/>
    <p:sldId id="303" r:id="rId12"/>
    <p:sldId id="260" r:id="rId13"/>
    <p:sldId id="339" r:id="rId14"/>
    <p:sldId id="263" r:id="rId15"/>
    <p:sldId id="264" r:id="rId16"/>
    <p:sldId id="267" r:id="rId17"/>
    <p:sldId id="340" r:id="rId18"/>
    <p:sldId id="341" r:id="rId19"/>
    <p:sldId id="269" r:id="rId20"/>
    <p:sldId id="342" r:id="rId21"/>
    <p:sldId id="343" r:id="rId22"/>
    <p:sldId id="268" r:id="rId23"/>
    <p:sldId id="344" r:id="rId24"/>
    <p:sldId id="272" r:id="rId25"/>
    <p:sldId id="281" r:id="rId26"/>
    <p:sldId id="294" r:id="rId27"/>
    <p:sldId id="293" r:id="rId28"/>
    <p:sldId id="345" r:id="rId29"/>
    <p:sldId id="295" r:id="rId30"/>
    <p:sldId id="296" r:id="rId31"/>
    <p:sldId id="271" r:id="rId32"/>
    <p:sldId id="273" r:id="rId33"/>
    <p:sldId id="270" r:id="rId34"/>
    <p:sldId id="274" r:id="rId35"/>
    <p:sldId id="280" r:id="rId36"/>
    <p:sldId id="297" r:id="rId37"/>
    <p:sldId id="275" r:id="rId38"/>
    <p:sldId id="276" r:id="rId39"/>
    <p:sldId id="298" r:id="rId40"/>
    <p:sldId id="306" r:id="rId41"/>
    <p:sldId id="346" r:id="rId42"/>
    <p:sldId id="347" r:id="rId43"/>
    <p:sldId id="348" r:id="rId44"/>
    <p:sldId id="282" r:id="rId45"/>
    <p:sldId id="283" r:id="rId46"/>
    <p:sldId id="284" r:id="rId47"/>
    <p:sldId id="349" r:id="rId48"/>
    <p:sldId id="279" r:id="rId49"/>
    <p:sldId id="307" r:id="rId50"/>
    <p:sldId id="308" r:id="rId51"/>
    <p:sldId id="305" r:id="rId52"/>
    <p:sldId id="309" r:id="rId53"/>
    <p:sldId id="310" r:id="rId54"/>
    <p:sldId id="311" r:id="rId55"/>
    <p:sldId id="285" r:id="rId56"/>
    <p:sldId id="286" r:id="rId57"/>
    <p:sldId id="287" r:id="rId58"/>
    <p:sldId id="289" r:id="rId59"/>
    <p:sldId id="350" r:id="rId60"/>
    <p:sldId id="300" r:id="rId61"/>
    <p:sldId id="304" r:id="rId62"/>
    <p:sldId id="313" r:id="rId63"/>
    <p:sldId id="314" r:id="rId64"/>
    <p:sldId id="315" r:id="rId65"/>
    <p:sldId id="316" r:id="rId66"/>
    <p:sldId id="317" r:id="rId67"/>
    <p:sldId id="318" r:id="rId68"/>
    <p:sldId id="351" r:id="rId69"/>
    <p:sldId id="352" r:id="rId70"/>
    <p:sldId id="319" r:id="rId71"/>
    <p:sldId id="320" r:id="rId72"/>
    <p:sldId id="322" r:id="rId73"/>
    <p:sldId id="323" r:id="rId74"/>
    <p:sldId id="324" r:id="rId75"/>
    <p:sldId id="325" r:id="rId76"/>
    <p:sldId id="326" r:id="rId77"/>
    <p:sldId id="327" r:id="rId78"/>
    <p:sldId id="328" r:id="rId79"/>
    <p:sldId id="329" r:id="rId80"/>
    <p:sldId id="330" r:id="rId81"/>
    <p:sldId id="331" r:id="rId82"/>
    <p:sldId id="321" r:id="rId83"/>
    <p:sldId id="299" r:id="rId84"/>
    <p:sldId id="332" r:id="rId85"/>
    <p:sldId id="333" r:id="rId86"/>
    <p:sldId id="334" r:id="rId87"/>
    <p:sldId id="336" r:id="rId88"/>
    <p:sldId id="335" r:id="rId89"/>
    <p:sldId id="290" r:id="rId90"/>
    <p:sldId id="291" r:id="rId91"/>
    <p:sldId id="288" r:id="rId92"/>
    <p:sldId id="312" r:id="rId9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2" clrMode="bw" frameSlides="1"/>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p:cViewPr>
        <p:scale>
          <a:sx n="90" d="100"/>
          <a:sy n="90" d="100"/>
        </p:scale>
        <p:origin x="-1416"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64" Type="http://schemas.openxmlformats.org/officeDocument/2006/relationships/slide" Target="slides/slide63.xml"/><Relationship Id="rId60" Type="http://schemas.openxmlformats.org/officeDocument/2006/relationships/slide" Target="slides/slide59.xml"/><Relationship Id="rId70" Type="http://schemas.openxmlformats.org/officeDocument/2006/relationships/slide" Target="slides/slide69.xml"/><Relationship Id="rId94" Type="http://schemas.openxmlformats.org/officeDocument/2006/relationships/notesMaster" Target="notesMasters/notesMaster1.xml"/><Relationship Id="rId7" Type="http://schemas.openxmlformats.org/officeDocument/2006/relationships/slide" Target="slides/slide6.xml"/><Relationship Id="rId74" Type="http://schemas.openxmlformats.org/officeDocument/2006/relationships/slide" Target="slides/slide73.xml"/><Relationship Id="rId25" Type="http://schemas.openxmlformats.org/officeDocument/2006/relationships/slide" Target="slides/slide24.xml"/><Relationship Id="rId96" Type="http://schemas.openxmlformats.org/officeDocument/2006/relationships/printerSettings" Target="printerSettings/printerSettings1.bin"/><Relationship Id="rId10" Type="http://schemas.openxmlformats.org/officeDocument/2006/relationships/slide" Target="slides/slide9.xml"/><Relationship Id="rId50" Type="http://schemas.openxmlformats.org/officeDocument/2006/relationships/slide" Target="slides/slide49.xml"/><Relationship Id="rId17" Type="http://schemas.openxmlformats.org/officeDocument/2006/relationships/slide" Target="slides/slide16.xml"/><Relationship Id="rId71" Type="http://schemas.openxmlformats.org/officeDocument/2006/relationships/slide" Target="slides/slide70.xml"/><Relationship Id="rId4" Type="http://schemas.openxmlformats.org/officeDocument/2006/relationships/slide" Target="slides/slide3.xml"/><Relationship Id="rId28" Type="http://schemas.openxmlformats.org/officeDocument/2006/relationships/slide" Target="slides/slide27.xml"/><Relationship Id="rId89" Type="http://schemas.openxmlformats.org/officeDocument/2006/relationships/slide" Target="slides/slide88.xml"/><Relationship Id="rId88" Type="http://schemas.openxmlformats.org/officeDocument/2006/relationships/slide" Target="slides/slide87.xml"/><Relationship Id="rId82" Type="http://schemas.openxmlformats.org/officeDocument/2006/relationships/slide" Target="slides/slide81.xml"/><Relationship Id="rId69" Type="http://schemas.openxmlformats.org/officeDocument/2006/relationships/slide" Target="slides/slide6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72" Type="http://schemas.openxmlformats.org/officeDocument/2006/relationships/slide" Target="slides/slide71.xml"/><Relationship Id="rId35" Type="http://schemas.openxmlformats.org/officeDocument/2006/relationships/slide" Target="slides/slide34.xml"/><Relationship Id="rId75" Type="http://schemas.openxmlformats.org/officeDocument/2006/relationships/slide" Target="slides/slide74.xml"/><Relationship Id="rId80" Type="http://schemas.openxmlformats.org/officeDocument/2006/relationships/slide" Target="slides/slide79.xml"/><Relationship Id="rId31" Type="http://schemas.openxmlformats.org/officeDocument/2006/relationships/slide" Target="slides/slide30.xml"/><Relationship Id="rId62" Type="http://schemas.openxmlformats.org/officeDocument/2006/relationships/slide" Target="slides/slide61.xml"/><Relationship Id="rId79" Type="http://schemas.openxmlformats.org/officeDocument/2006/relationships/slide" Target="slides/slide78.xml"/><Relationship Id="rId97" Type="http://schemas.openxmlformats.org/officeDocument/2006/relationships/presProps" Target="presProps.xml"/><Relationship Id="rId98" Type="http://schemas.openxmlformats.org/officeDocument/2006/relationships/viewProps" Target="viewProps.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slide" Target="slides/slide55.xml"/><Relationship Id="rId48" Type="http://schemas.openxmlformats.org/officeDocument/2006/relationships/slide" Target="slides/slide47.xml"/><Relationship Id="rId32" Type="http://schemas.openxmlformats.org/officeDocument/2006/relationships/slide" Target="slides/slide31.xml"/><Relationship Id="rId13" Type="http://schemas.openxmlformats.org/officeDocument/2006/relationships/slide" Target="slides/slide12.xml"/><Relationship Id="rId52" Type="http://schemas.openxmlformats.org/officeDocument/2006/relationships/slide" Target="slides/slide51.xml"/><Relationship Id="rId54" Type="http://schemas.openxmlformats.org/officeDocument/2006/relationships/slide" Target="slides/slide53.xml"/><Relationship Id="rId23" Type="http://schemas.openxmlformats.org/officeDocument/2006/relationships/slide" Target="slides/slide22.xml"/><Relationship Id="rId61" Type="http://schemas.openxmlformats.org/officeDocument/2006/relationships/slide" Target="slides/slide60.xml"/><Relationship Id="rId53" Type="http://schemas.openxmlformats.org/officeDocument/2006/relationships/slide" Target="slides/slide52.xml"/><Relationship Id="rId84" Type="http://schemas.openxmlformats.org/officeDocument/2006/relationships/slide" Target="slides/slide83.xml"/><Relationship Id="rId30" Type="http://schemas.openxmlformats.org/officeDocument/2006/relationships/slide" Target="slides/slide29.xml"/><Relationship Id="rId29" Type="http://schemas.openxmlformats.org/officeDocument/2006/relationships/slide" Target="slides/slide28.xml"/><Relationship Id="rId83" Type="http://schemas.openxmlformats.org/officeDocument/2006/relationships/slide" Target="slides/slide82.xml"/><Relationship Id="rId41" Type="http://schemas.openxmlformats.org/officeDocument/2006/relationships/slide" Target="slides/slide40.xml"/><Relationship Id="rId5" Type="http://schemas.openxmlformats.org/officeDocument/2006/relationships/slide" Target="slides/slide4.xml"/><Relationship Id="rId22" Type="http://schemas.openxmlformats.org/officeDocument/2006/relationships/slide" Target="slides/slide21.xml"/><Relationship Id="rId95" Type="http://schemas.openxmlformats.org/officeDocument/2006/relationships/handoutMaster" Target="handoutMasters/handoutMaster1.xml"/><Relationship Id="rId39" Type="http://schemas.openxmlformats.org/officeDocument/2006/relationships/slide" Target="slides/slide38.xml"/><Relationship Id="rId43" Type="http://schemas.openxmlformats.org/officeDocument/2006/relationships/slide" Target="slides/slide42.xml"/><Relationship Id="rId90" Type="http://schemas.openxmlformats.org/officeDocument/2006/relationships/slide" Target="slides/slide89.xml"/><Relationship Id="rId77" Type="http://schemas.openxmlformats.org/officeDocument/2006/relationships/slide" Target="slides/slide76.xml"/><Relationship Id="rId63" Type="http://schemas.openxmlformats.org/officeDocument/2006/relationships/slide" Target="slides/slide62.xml"/><Relationship Id="rId85" Type="http://schemas.openxmlformats.org/officeDocument/2006/relationships/slide" Target="slides/slide84.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99" Type="http://schemas.openxmlformats.org/officeDocument/2006/relationships/theme" Target="theme/theme1.xml"/><Relationship Id="rId14" Type="http://schemas.openxmlformats.org/officeDocument/2006/relationships/slide" Target="slides/slide13.xml"/><Relationship Id="rId92" Type="http://schemas.openxmlformats.org/officeDocument/2006/relationships/slide" Target="slides/slide91.xml"/><Relationship Id="rId45" Type="http://schemas.openxmlformats.org/officeDocument/2006/relationships/slide" Target="slides/slide44.xml"/><Relationship Id="rId58" Type="http://schemas.openxmlformats.org/officeDocument/2006/relationships/slide" Target="slides/slide57.xml"/><Relationship Id="rId42" Type="http://schemas.openxmlformats.org/officeDocument/2006/relationships/slide" Target="slides/slide41.xml"/><Relationship Id="rId73" Type="http://schemas.openxmlformats.org/officeDocument/2006/relationships/slide" Target="slides/slide72.xml"/><Relationship Id="rId87" Type="http://schemas.openxmlformats.org/officeDocument/2006/relationships/slide" Target="slides/slide86.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19" Type="http://schemas.openxmlformats.org/officeDocument/2006/relationships/slide" Target="slides/slide18.xml"/><Relationship Id="rId57" Type="http://schemas.openxmlformats.org/officeDocument/2006/relationships/slide" Target="slides/slide56.xml"/><Relationship Id="rId46" Type="http://schemas.openxmlformats.org/officeDocument/2006/relationships/slide" Target="slides/slide45.xml"/><Relationship Id="rId86" Type="http://schemas.openxmlformats.org/officeDocument/2006/relationships/slide" Target="slides/slide85.xml"/><Relationship Id="rId59" Type="http://schemas.openxmlformats.org/officeDocument/2006/relationships/slide" Target="slides/slide58.xml"/><Relationship Id="rId51" Type="http://schemas.openxmlformats.org/officeDocument/2006/relationships/slide" Target="slides/slide50.xml"/><Relationship Id="rId66" Type="http://schemas.openxmlformats.org/officeDocument/2006/relationships/slide" Target="slides/slide65.xml"/><Relationship Id="rId55" Type="http://schemas.openxmlformats.org/officeDocument/2006/relationships/slide" Target="slides/slide54.xml"/><Relationship Id="rId34" Type="http://schemas.openxmlformats.org/officeDocument/2006/relationships/slide" Target="slides/slide33.xml"/><Relationship Id="rId81" Type="http://schemas.openxmlformats.org/officeDocument/2006/relationships/slide" Target="slides/slide80.xml"/><Relationship Id="rId40" Type="http://schemas.openxmlformats.org/officeDocument/2006/relationships/slide" Target="slides/slide39.xml"/><Relationship Id="rId36" Type="http://schemas.openxmlformats.org/officeDocument/2006/relationships/slide" Target="slides/slide35.xml"/><Relationship Id="rId76" Type="http://schemas.openxmlformats.org/officeDocument/2006/relationships/slide" Target="slides/slide75.xml"/><Relationship Id="rId8" Type="http://schemas.openxmlformats.org/officeDocument/2006/relationships/slide" Target="slides/slide7.xml"/><Relationship Id="rId65" Type="http://schemas.openxmlformats.org/officeDocument/2006/relationships/slide" Target="slides/slide64.xml"/><Relationship Id="rId67" Type="http://schemas.openxmlformats.org/officeDocument/2006/relationships/slide" Target="slides/slide66.xml"/><Relationship Id="rId37" Type="http://schemas.openxmlformats.org/officeDocument/2006/relationships/slide" Target="slides/slide36.xml"/><Relationship Id="rId12" Type="http://schemas.openxmlformats.org/officeDocument/2006/relationships/slide" Target="slides/slide11.xml"/><Relationship Id="rId3" Type="http://schemas.openxmlformats.org/officeDocument/2006/relationships/slide" Target="slides/slide2.xml"/><Relationship Id="rId26" Type="http://schemas.openxmlformats.org/officeDocument/2006/relationships/slide" Target="slides/slide25.xml"/><Relationship Id="rId100" Type="http://schemas.openxmlformats.org/officeDocument/2006/relationships/tableStyles" Target="tableStyles.xml"/><Relationship Id="rId11" Type="http://schemas.openxmlformats.org/officeDocument/2006/relationships/slide" Target="slides/slide10.xml"/><Relationship Id="rId68" Type="http://schemas.openxmlformats.org/officeDocument/2006/relationships/slide" Target="slides/slide67.xml"/><Relationship Id="rId16" Type="http://schemas.openxmlformats.org/officeDocument/2006/relationships/slide" Target="slides/slide15.xml"/><Relationship Id="rId33" Type="http://schemas.openxmlformats.org/officeDocument/2006/relationships/slide" Target="slides/slide32.xml"/><Relationship Id="rId91" Type="http://schemas.openxmlformats.org/officeDocument/2006/relationships/slide" Target="slides/slide90.xml"/><Relationship Id="rId93" Type="http://schemas.openxmlformats.org/officeDocument/2006/relationships/slide" Target="slides/slide92.xml"/><Relationship Id="rId78" Type="http://schemas.openxmlformats.org/officeDocument/2006/relationships/slide" Target="slides/slide77.xml"/><Relationship Id="rId15" Type="http://schemas.openxmlformats.org/officeDocument/2006/relationships/slide" Target="slides/slide14.xml"/><Relationship Id="rId21"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D0725A-0A38-4B4B-8757-30A2CA12FDE7}" type="datetimeFigureOut">
              <a:rPr lang="en-US" smtClean="0"/>
              <a:pPr/>
              <a:t>5/16/08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151BC6-36BC-AE43-9F5E-040585F0FE5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C28218-DD54-3F4E-AADB-075EDC214721}" type="datetimeFigureOut">
              <a:rPr lang="en-US" smtClean="0"/>
              <a:pPr/>
              <a:t>5/16/08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156F5A-98F0-2442-B9F9-2F03147CC59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r>
              <a:rPr lang="en-US" smtClean="0"/>
              <a:t>Chuck Allison</a:t>
            </a:r>
            <a:endParaRPr lang="en-US"/>
          </a:p>
        </p:txBody>
      </p:sp>
      <p:sp>
        <p:nvSpPr>
          <p:cNvPr id="20" name="Footer Placeholder 19"/>
          <p:cNvSpPr>
            <a:spLocks noGrp="1"/>
          </p:cNvSpPr>
          <p:nvPr>
            <p:ph type="ftr" sz="quarter" idx="11"/>
          </p:nvPr>
        </p:nvSpPr>
        <p:spPr/>
        <p:txBody>
          <a:bodyPr/>
          <a:lstStyle/>
          <a:p>
            <a:r>
              <a:rPr kumimoji="0" lang="en-US" smtClean="0"/>
              <a:t>Better Software 2008</a:t>
            </a:r>
            <a:endParaRPr kumimoji="0" lang="en-US"/>
          </a:p>
        </p:txBody>
      </p:sp>
      <p:sp>
        <p:nvSpPr>
          <p:cNvPr id="10" name="Slide Number Placeholder 9"/>
          <p:cNvSpPr>
            <a:spLocks noGrp="1"/>
          </p:cNvSpPr>
          <p:nvPr>
            <p:ph type="sldNum" sz="quarter" idx="12"/>
          </p:nvPr>
        </p:nvSpPr>
        <p:spPr/>
        <p:txBody>
          <a:bodyPr/>
          <a:lstStyle/>
          <a:p>
            <a:fld id="{2BBB5E19-F10A-4C2F-BF6F-11C513378A2E}" type="slidenum">
              <a:rPr kumimoji="0" lang="en-US" smtClean="0"/>
              <a:pPr/>
              <a:t>‹#›</a:t>
            </a:fld>
            <a:endParaRPr kumimoji="0"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Slide Number Placeholder 5"/>
          <p:cNvSpPr>
            <a:spLocks noGrp="1"/>
          </p:cNvSpPr>
          <p:nvPr>
            <p:ph type="sldNum" sz="quarter" idx="12"/>
          </p:nvPr>
        </p:nvSpPr>
        <p:spPr/>
        <p:txBody>
          <a:bodyPr/>
          <a:lstStyle/>
          <a:p>
            <a:fld id="{12DF9CBE-4897-2847-A4C8-D6208428ED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Slide Number Placeholder 5"/>
          <p:cNvSpPr>
            <a:spLocks noGrp="1"/>
          </p:cNvSpPr>
          <p:nvPr>
            <p:ph type="sldNum" sz="quarter" idx="12"/>
          </p:nvPr>
        </p:nvSpPr>
        <p:spPr/>
        <p:txBody>
          <a:bodyPr/>
          <a:lstStyle/>
          <a:p>
            <a:fld id="{12DF9CBE-4897-2847-A4C8-D6208428ED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Slide Number Placeholder 5"/>
          <p:cNvSpPr>
            <a:spLocks noGrp="1"/>
          </p:cNvSpPr>
          <p:nvPr>
            <p:ph type="sldNum" sz="quarter" idx="12"/>
          </p:nvPr>
        </p:nvSpPr>
        <p:spPr/>
        <p:txBody>
          <a:bodyPr/>
          <a:lstStyle/>
          <a:p>
            <a:fld id="{12DF9CBE-4897-2847-A4C8-D6208428ED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kumimoji="0" lang="en-US" smtClean="0"/>
              <a:t>Better Software 2008</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Chuck Allison</a:t>
            </a:r>
            <a:endParaRPr lang="en-US"/>
          </a:p>
        </p:txBody>
      </p:sp>
      <p:sp>
        <p:nvSpPr>
          <p:cNvPr id="6" name="Footer Placeholder 5"/>
          <p:cNvSpPr>
            <a:spLocks noGrp="1"/>
          </p:cNvSpPr>
          <p:nvPr>
            <p:ph type="ftr" sz="quarter" idx="11"/>
          </p:nvPr>
        </p:nvSpPr>
        <p:spPr/>
        <p:txBody>
          <a:bodyPr/>
          <a:lstStyle/>
          <a:p>
            <a:r>
              <a:rPr lang="en-US" smtClean="0"/>
              <a:t>Better Software 2008</a:t>
            </a:r>
            <a:endParaRPr lang="en-US"/>
          </a:p>
        </p:txBody>
      </p:sp>
      <p:sp>
        <p:nvSpPr>
          <p:cNvPr id="7" name="Slide Number Placeholder 6"/>
          <p:cNvSpPr>
            <a:spLocks noGrp="1"/>
          </p:cNvSpPr>
          <p:nvPr>
            <p:ph type="sldNum" sz="quarter" idx="12"/>
          </p:nvPr>
        </p:nvSpPr>
        <p:spPr/>
        <p:txBody>
          <a:bodyPr/>
          <a:lstStyle/>
          <a:p>
            <a:fld id="{12DF9CBE-4897-2847-A4C8-D6208428ED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Chuck Allison</a:t>
            </a:r>
            <a:endParaRPr lang="en-US"/>
          </a:p>
        </p:txBody>
      </p:sp>
      <p:sp>
        <p:nvSpPr>
          <p:cNvPr id="8" name="Footer Placeholder 7"/>
          <p:cNvSpPr>
            <a:spLocks noGrp="1"/>
          </p:cNvSpPr>
          <p:nvPr>
            <p:ph type="ftr" sz="quarter" idx="11"/>
          </p:nvPr>
        </p:nvSpPr>
        <p:spPr/>
        <p:txBody>
          <a:bodyPr/>
          <a:lstStyle/>
          <a:p>
            <a:r>
              <a:rPr lang="en-US" smtClean="0"/>
              <a:t>Better Software 2008</a:t>
            </a:r>
            <a:endParaRPr lang="en-US"/>
          </a:p>
        </p:txBody>
      </p:sp>
      <p:sp>
        <p:nvSpPr>
          <p:cNvPr id="9" name="Slide Number Placeholder 8"/>
          <p:cNvSpPr>
            <a:spLocks noGrp="1"/>
          </p:cNvSpPr>
          <p:nvPr>
            <p:ph type="sldNum" sz="quarter" idx="12"/>
          </p:nvPr>
        </p:nvSpPr>
        <p:spPr/>
        <p:txBody>
          <a:bodyPr/>
          <a:lstStyle/>
          <a:p>
            <a:fld id="{12DF9CBE-4897-2847-A4C8-D6208428ED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Chuck Allison</a:t>
            </a:r>
            <a:endParaRPr lang="en-US"/>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r>
              <a:rPr lang="en-US" smtClean="0"/>
              <a:t>Chuck Allison</a:t>
            </a:r>
            <a:endParaRPr lang="en-US"/>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Chuck Allison</a:t>
            </a:r>
            <a:endParaRPr lang="en-US"/>
          </a:p>
        </p:txBody>
      </p:sp>
      <p:sp>
        <p:nvSpPr>
          <p:cNvPr id="6" name="Footer Placeholder 5"/>
          <p:cNvSpPr>
            <a:spLocks noGrp="1"/>
          </p:cNvSpPr>
          <p:nvPr>
            <p:ph type="ftr" sz="quarter" idx="11"/>
          </p:nvPr>
        </p:nvSpPr>
        <p:spPr/>
        <p:txBody>
          <a:bodyPr/>
          <a:lstStyle/>
          <a:p>
            <a:r>
              <a:rPr lang="en-US" smtClean="0"/>
              <a:t>Better Software 2008</a:t>
            </a:r>
            <a:endParaRPr lang="en-US"/>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Chuck Allison</a:t>
            </a:r>
            <a:endParaRPr lang="en-US"/>
          </a:p>
        </p:txBody>
      </p:sp>
      <p:sp>
        <p:nvSpPr>
          <p:cNvPr id="6" name="Footer Placeholder 5"/>
          <p:cNvSpPr>
            <a:spLocks noGrp="1"/>
          </p:cNvSpPr>
          <p:nvPr>
            <p:ph type="ftr" sz="quarter" idx="11"/>
          </p:nvPr>
        </p:nvSpPr>
        <p:spPr/>
        <p:txBody>
          <a:bodyPr/>
          <a:lstStyle/>
          <a:p>
            <a:r>
              <a:rPr lang="en-US" smtClean="0"/>
              <a:t>Better Software 2008</a:t>
            </a:r>
            <a:endParaRPr lang="en-US"/>
          </a:p>
        </p:txBody>
      </p:sp>
      <p:sp>
        <p:nvSpPr>
          <p:cNvPr id="7" name="Slide Number Placeholder 6"/>
          <p:cNvSpPr>
            <a:spLocks noGrp="1"/>
          </p:cNvSpPr>
          <p:nvPr>
            <p:ph type="sldNum" sz="quarter" idx="12"/>
          </p:nvPr>
        </p:nvSpPr>
        <p:spPr/>
        <p:txBody>
          <a:bodyPr/>
          <a:lstStyle/>
          <a:p>
            <a:fld id="{12DF9CBE-4897-2847-A4C8-D6208428EDC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r>
              <a:rPr lang="en-US" smtClean="0"/>
              <a:t>Chuck Allison</a:t>
            </a: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r>
              <a:rPr lang="en-US" smtClean="0"/>
              <a:t>Better Software 2008</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r>
              <a:rPr lang="en-US" dirty="0" smtClean="0"/>
              <a:t>&lt;#&gt;</a:t>
            </a:r>
          </a:p>
          <a:p>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df"/><Relationship Id="rId3"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df"/><Relationship Id="rId3"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df"/><Relationship Id="rId3"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df"/><Relationship Id="rId3"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df"/><Relationship Id="rId3"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df"/><Relationship Id="rId3"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df"/><Relationship Id="rId3" Type="http://schemas.openxmlformats.org/officeDocument/2006/relationships/image" Target="../media/image1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df"/><Relationship Id="rId3"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df"/><Relationship Id="rId3" Type="http://schemas.openxmlformats.org/officeDocument/2006/relationships/image" Target="../media/image1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0.pdf"/><Relationship Id="rId3" Type="http://schemas.openxmlformats.org/officeDocument/2006/relationships/image" Target="../media/image2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df"/><Relationship Id="rId3"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df"/><Relationship Id="rId3" Type="http://schemas.openxmlformats.org/officeDocument/2006/relationships/image" Target="../media/image2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6.pdf"/><Relationship Id="rId3" Type="http://schemas.openxmlformats.org/officeDocument/2006/relationships/image" Target="../media/image2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df"/><Relationship Id="rId3"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df"/><Relationship Id="rId3" Type="http://schemas.openxmlformats.org/officeDocument/2006/relationships/image" Target="../media/image3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df"/><Relationship Id="rId3" Type="http://schemas.openxmlformats.org/officeDocument/2006/relationships/image" Target="../media/image3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4.pdf"/><Relationship Id="rId3" Type="http://schemas.openxmlformats.org/officeDocument/2006/relationships/image" Target="../media/image35.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36.pdf"/><Relationship Id="rId3" Type="http://schemas.openxmlformats.org/officeDocument/2006/relationships/image" Target="../media/image37.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Design Principles Behind Design Patterns</a:t>
            </a:r>
            <a:endParaRPr lang="en-US" dirty="0"/>
          </a:p>
        </p:txBody>
      </p:sp>
      <p:sp>
        <p:nvSpPr>
          <p:cNvPr id="3" name="Subtitle 2"/>
          <p:cNvSpPr>
            <a:spLocks noGrp="1"/>
          </p:cNvSpPr>
          <p:nvPr>
            <p:ph type="subTitle" idx="1"/>
          </p:nvPr>
        </p:nvSpPr>
        <p:spPr/>
        <p:txBody>
          <a:bodyPr/>
          <a:lstStyle/>
          <a:p>
            <a:r>
              <a:rPr lang="en-US" dirty="0" smtClean="0"/>
              <a:t>Chuck Allison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 Design Pattern </a:t>
            </a:r>
            <a:r>
              <a:rPr lang="en-US" i="1" dirty="0" smtClean="0"/>
              <a:t>Is</a:t>
            </a:r>
            <a:endParaRPr lang="en-US" i="1" dirty="0"/>
          </a:p>
        </p:txBody>
      </p:sp>
      <p:sp>
        <p:nvSpPr>
          <p:cNvPr id="3" name="Content Placeholder 2"/>
          <p:cNvSpPr>
            <a:spLocks noGrp="1"/>
          </p:cNvSpPr>
          <p:nvPr>
            <p:ph idx="1"/>
          </p:nvPr>
        </p:nvSpPr>
        <p:spPr/>
        <p:txBody>
          <a:bodyPr/>
          <a:lstStyle/>
          <a:p>
            <a:r>
              <a:rPr lang="en-US" dirty="0" smtClean="0"/>
              <a:t>A solution to a design problem in a given context</a:t>
            </a:r>
          </a:p>
          <a:p>
            <a:r>
              <a:rPr lang="en-US" dirty="0" smtClean="0"/>
              <a:t>It </a:t>
            </a:r>
            <a:r>
              <a:rPr lang="en-US" i="1" dirty="0" smtClean="0"/>
              <a:t>balances the forces</a:t>
            </a:r>
            <a:r>
              <a:rPr lang="en-US" dirty="0" smtClean="0"/>
              <a:t> in a given context to achieve a design goal</a:t>
            </a:r>
          </a:p>
          <a:p>
            <a:r>
              <a:rPr lang="en-US" dirty="0" smtClean="0"/>
              <a:t>Design patterns are independent of programming language and platform</a:t>
            </a:r>
          </a:p>
          <a:p>
            <a:pPr lvl="1"/>
            <a:r>
              <a:rPr lang="en-US" dirty="0" smtClean="0"/>
              <a:t>They can be manifest in many ways</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10</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 Design Pattern is </a:t>
            </a:r>
            <a:r>
              <a:rPr lang="en-US" i="1" dirty="0" smtClean="0"/>
              <a:t>Not</a:t>
            </a:r>
            <a:endParaRPr lang="en-US" i="1" dirty="0"/>
          </a:p>
        </p:txBody>
      </p:sp>
      <p:sp>
        <p:nvSpPr>
          <p:cNvPr id="3" name="Content Placeholder 2"/>
          <p:cNvSpPr>
            <a:spLocks noGrp="1"/>
          </p:cNvSpPr>
          <p:nvPr>
            <p:ph idx="1"/>
          </p:nvPr>
        </p:nvSpPr>
        <p:spPr/>
        <p:txBody>
          <a:bodyPr/>
          <a:lstStyle/>
          <a:p>
            <a:r>
              <a:rPr lang="en-US" dirty="0" smtClean="0"/>
              <a:t>Just a diagram</a:t>
            </a:r>
          </a:p>
          <a:p>
            <a:pPr lvl="1"/>
            <a:r>
              <a:rPr lang="en-US" dirty="0" smtClean="0"/>
              <a:t>sketches help, but different patterns have identical sketches</a:t>
            </a:r>
          </a:p>
          <a:p>
            <a:pPr lvl="1"/>
            <a:r>
              <a:rPr lang="en-US" dirty="0" smtClean="0"/>
              <a:t>sketches illustrate forces and their resolution in a general manner</a:t>
            </a:r>
          </a:p>
          <a:p>
            <a:r>
              <a:rPr lang="en-US" dirty="0" smtClean="0"/>
              <a:t>Code</a:t>
            </a:r>
          </a:p>
          <a:p>
            <a:r>
              <a:rPr lang="en-US" dirty="0" smtClean="0"/>
              <a:t>A step-by-step recipe</a:t>
            </a:r>
          </a:p>
          <a:p>
            <a:pPr lvl="1"/>
            <a:r>
              <a:rPr lang="en-US" dirty="0" smtClean="0"/>
              <a:t>they’re more of a heuristic</a:t>
            </a:r>
          </a:p>
          <a:p>
            <a:r>
              <a:rPr lang="en-US" dirty="0" smtClean="0"/>
              <a:t>A Panacea</a:t>
            </a:r>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11</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and Principles</a:t>
            </a:r>
            <a:endParaRPr lang="en-US" dirty="0"/>
          </a:p>
        </p:txBody>
      </p:sp>
      <p:sp>
        <p:nvSpPr>
          <p:cNvPr id="3" name="Content Placeholder 2"/>
          <p:cNvSpPr>
            <a:spLocks noGrp="1"/>
          </p:cNvSpPr>
          <p:nvPr>
            <p:ph idx="1"/>
          </p:nvPr>
        </p:nvSpPr>
        <p:spPr/>
        <p:txBody>
          <a:bodyPr/>
          <a:lstStyle/>
          <a:p>
            <a:r>
              <a:rPr lang="en-US" dirty="0" smtClean="0"/>
              <a:t>Patterns emerge from </a:t>
            </a:r>
            <a:r>
              <a:rPr lang="en-US" i="1" dirty="0" smtClean="0"/>
              <a:t>principles</a:t>
            </a:r>
          </a:p>
          <a:p>
            <a:pPr lvl="1"/>
            <a:r>
              <a:rPr lang="en-US" dirty="0" smtClean="0"/>
              <a:t>“Program to an Interface, not an Implementation”</a:t>
            </a:r>
          </a:p>
          <a:p>
            <a:pPr lvl="1"/>
            <a:r>
              <a:rPr lang="en-US" dirty="0" smtClean="0"/>
              <a:t>“Minimize coupling; maximize cohesion”</a:t>
            </a:r>
          </a:p>
          <a:p>
            <a:pPr lvl="1"/>
            <a:r>
              <a:rPr lang="en-US" dirty="0" smtClean="0"/>
              <a:t>“Don’t Repeat Yourself”</a:t>
            </a:r>
          </a:p>
          <a:p>
            <a:r>
              <a:rPr lang="en-US" dirty="0" smtClean="0"/>
              <a:t>The principles have long been with us</a:t>
            </a:r>
          </a:p>
          <a:p>
            <a:pPr lvl="1"/>
            <a:r>
              <a:rPr lang="en-US" dirty="0" smtClean="0"/>
              <a:t>Long before design patterns were around</a:t>
            </a:r>
          </a:p>
          <a:p>
            <a:pPr lvl="1"/>
            <a:r>
              <a:rPr lang="en-US" dirty="0" smtClean="0"/>
              <a:t>It takes effort to master them</a:t>
            </a:r>
          </a:p>
          <a:p>
            <a:pPr lvl="1"/>
            <a:r>
              <a:rPr lang="en-US" dirty="0" smtClean="0"/>
              <a:t>Studying and using patterns helps</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12</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Design Principles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Slide Number Placeholder 5"/>
          <p:cNvSpPr>
            <a:spLocks noGrp="1"/>
          </p:cNvSpPr>
          <p:nvPr>
            <p:ph type="sldNum" sz="quarter" idx="12"/>
          </p:nvPr>
        </p:nvSpPr>
        <p:spPr/>
        <p:txBody>
          <a:bodyPr/>
          <a:lstStyle/>
          <a:p>
            <a:fld id="{12DF9CBE-4897-2847-A4C8-D6208428EDC1}"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Fundamental Principle</a:t>
            </a:r>
            <a:endParaRPr lang="en-US" dirty="0"/>
          </a:p>
        </p:txBody>
      </p:sp>
      <p:sp>
        <p:nvSpPr>
          <p:cNvPr id="3" name="Content Placeholder 2"/>
          <p:cNvSpPr>
            <a:spLocks noGrp="1"/>
          </p:cNvSpPr>
          <p:nvPr>
            <p:ph idx="1"/>
          </p:nvPr>
        </p:nvSpPr>
        <p:spPr/>
        <p:txBody>
          <a:bodyPr/>
          <a:lstStyle/>
          <a:p>
            <a:r>
              <a:rPr lang="en-US" i="1" dirty="0" smtClean="0"/>
              <a:t>Separate things that vary from things that stay the same</a:t>
            </a:r>
          </a:p>
          <a:p>
            <a:r>
              <a:rPr lang="en-US" dirty="0" smtClean="0"/>
              <a:t>The benefit is obvious:</a:t>
            </a:r>
          </a:p>
          <a:p>
            <a:pPr lvl="1"/>
            <a:r>
              <a:rPr lang="en-US" dirty="0" smtClean="0"/>
              <a:t>The static part is not affected by changes in other related components</a:t>
            </a:r>
          </a:p>
          <a:p>
            <a:r>
              <a:rPr lang="en-US" dirty="0" smtClean="0"/>
              <a:t>Not always adhered to by developers!</a:t>
            </a:r>
          </a:p>
          <a:p>
            <a:r>
              <a:rPr lang="en-US" dirty="0" smtClean="0"/>
              <a:t>Manifests itself in different ways…</a:t>
            </a:r>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14</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Commonality vs. Variability</a:t>
            </a:r>
            <a:br>
              <a:rPr lang="en-US" dirty="0" smtClean="0"/>
            </a:br>
            <a:r>
              <a:rPr lang="en-US" sz="3556" i="1" dirty="0" smtClean="0"/>
              <a:t>Take 1 – Designing a Function</a:t>
            </a:r>
            <a:endParaRPr lang="en-US" i="1"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15</a:t>
            </a:fld>
            <a:endParaRPr lang="en-US"/>
          </a:p>
        </p:txBody>
      </p:sp>
      <p:graphicFrame>
        <p:nvGraphicFramePr>
          <p:cNvPr id="6" name="Table 5"/>
          <p:cNvGraphicFramePr>
            <a:graphicFrameLocks noGrp="1"/>
          </p:cNvGraphicFramePr>
          <p:nvPr/>
        </p:nvGraphicFramePr>
        <p:xfrm>
          <a:off x="1447800" y="3276600"/>
          <a:ext cx="6870192" cy="1427480"/>
        </p:xfrm>
        <a:graphic>
          <a:graphicData uri="http://schemas.openxmlformats.org/drawingml/2006/table">
            <a:tbl>
              <a:tblPr firstRow="1" bandRow="1">
                <a:tableStyleId>{2A488322-F2BA-4B5B-9748-0D474271808F}</a:tableStyleId>
              </a:tblPr>
              <a:tblGrid>
                <a:gridCol w="2290064"/>
                <a:gridCol w="2290064"/>
                <a:gridCol w="2290064"/>
              </a:tblGrid>
              <a:tr h="370840">
                <a:tc>
                  <a:txBody>
                    <a:bodyPr/>
                    <a:lstStyle/>
                    <a:p>
                      <a:r>
                        <a:rPr lang="en-US" sz="2000" dirty="0" smtClean="0">
                          <a:solidFill>
                            <a:schemeClr val="tx2"/>
                          </a:solidFill>
                        </a:rPr>
                        <a:t>What Stays the Same</a:t>
                      </a:r>
                      <a:endParaRPr lang="en-US" sz="2000" dirty="0">
                        <a:solidFill>
                          <a:schemeClr val="tx2"/>
                        </a:solidFill>
                      </a:endParaRPr>
                    </a:p>
                  </a:txBody>
                  <a:tcPr>
                    <a:solidFill>
                      <a:schemeClr val="accent2">
                        <a:lumMod val="20000"/>
                        <a:lumOff val="80000"/>
                      </a:schemeClr>
                    </a:solidFill>
                  </a:tcPr>
                </a:tc>
                <a:tc>
                  <a:txBody>
                    <a:bodyPr/>
                    <a:lstStyle/>
                    <a:p>
                      <a:r>
                        <a:rPr lang="en-US" sz="2000" dirty="0" smtClean="0">
                          <a:solidFill>
                            <a:schemeClr val="tx2"/>
                          </a:solidFill>
                        </a:rPr>
                        <a:t>Coupling Mechanism</a:t>
                      </a:r>
                      <a:endParaRPr lang="en-US" sz="2000" dirty="0">
                        <a:solidFill>
                          <a:schemeClr val="tx2"/>
                        </a:solidFill>
                      </a:endParaRPr>
                    </a:p>
                  </a:txBody>
                  <a:tcPr>
                    <a:solidFill>
                      <a:schemeClr val="accent2">
                        <a:lumMod val="20000"/>
                        <a:lumOff val="80000"/>
                      </a:schemeClr>
                    </a:solidFill>
                  </a:tcPr>
                </a:tc>
                <a:tc>
                  <a:txBody>
                    <a:bodyPr/>
                    <a:lstStyle/>
                    <a:p>
                      <a:r>
                        <a:rPr lang="en-US" sz="2000" dirty="0" smtClean="0">
                          <a:solidFill>
                            <a:schemeClr val="tx2"/>
                          </a:solidFill>
                        </a:rPr>
                        <a:t>What Changes</a:t>
                      </a:r>
                      <a:endParaRPr lang="en-US" sz="2000" dirty="0">
                        <a:solidFill>
                          <a:schemeClr val="tx2"/>
                        </a:solidFill>
                      </a:endParaRPr>
                    </a:p>
                  </a:txBody>
                  <a:tcPr>
                    <a:solidFill>
                      <a:schemeClr val="accent2">
                        <a:lumMod val="20000"/>
                        <a:lumOff val="80000"/>
                      </a:schemeClr>
                    </a:solidFill>
                  </a:tcPr>
                </a:tc>
              </a:tr>
              <a:tr h="370840">
                <a:tc>
                  <a:txBody>
                    <a:bodyPr/>
                    <a:lstStyle/>
                    <a:p>
                      <a:r>
                        <a:rPr lang="en-US" sz="2000" dirty="0" smtClean="0"/>
                        <a:t>Procedure Logic</a:t>
                      </a:r>
                      <a:endParaRPr lang="en-US" sz="2000" dirty="0"/>
                    </a:p>
                  </a:txBody>
                  <a:tcPr>
                    <a:solidFill>
                      <a:schemeClr val="bg1"/>
                    </a:solidFill>
                  </a:tcPr>
                </a:tc>
                <a:tc>
                  <a:txBody>
                    <a:bodyPr/>
                    <a:lstStyle/>
                    <a:p>
                      <a:r>
                        <a:rPr lang="en-US" sz="2000" dirty="0" smtClean="0"/>
                        <a:t>Function Parameters</a:t>
                      </a:r>
                      <a:endParaRPr lang="en-US" sz="2000" dirty="0"/>
                    </a:p>
                  </a:txBody>
                  <a:tcPr>
                    <a:solidFill>
                      <a:schemeClr val="bg1"/>
                    </a:solidFill>
                  </a:tcPr>
                </a:tc>
                <a:tc>
                  <a:txBody>
                    <a:bodyPr/>
                    <a:lstStyle/>
                    <a:p>
                      <a:r>
                        <a:rPr lang="en-US" sz="2000" dirty="0" smtClean="0"/>
                        <a:t>Input data</a:t>
                      </a:r>
                      <a:endParaRPr lang="en-US" sz="2000" dirty="0"/>
                    </a:p>
                  </a:txBody>
                  <a:tcPr>
                    <a:solidFill>
                      <a:schemeClr val="bg1"/>
                    </a:solidFill>
                  </a:tcPr>
                </a:tc>
              </a:tr>
            </a:tbl>
          </a:graphicData>
        </a:graphic>
      </p:graphicFrame>
      <p:sp>
        <p:nvSpPr>
          <p:cNvPr id="7" name="TextBox 6"/>
          <p:cNvSpPr txBox="1"/>
          <p:nvPr/>
        </p:nvSpPr>
        <p:spPr>
          <a:xfrm>
            <a:off x="1447800" y="1912203"/>
            <a:ext cx="6870192" cy="830997"/>
          </a:xfrm>
          <a:prstGeom prst="rect">
            <a:avLst/>
          </a:prstGeom>
          <a:noFill/>
        </p:spPr>
        <p:txBody>
          <a:bodyPr wrap="square" rtlCol="0">
            <a:spAutoFit/>
          </a:bodyPr>
          <a:lstStyle/>
          <a:p>
            <a:r>
              <a:rPr lang="en-US" sz="2400" b="1" dirty="0" smtClean="0"/>
              <a:t>The Abstraction</a:t>
            </a:r>
            <a:r>
              <a:rPr lang="en-US" sz="2400" dirty="0" smtClean="0"/>
              <a:t>:  A </a:t>
            </a:r>
            <a:r>
              <a:rPr lang="en-US" sz="2400" i="1" dirty="0" smtClean="0"/>
              <a:t>function</a:t>
            </a:r>
            <a:r>
              <a:rPr lang="en-US" sz="2400" dirty="0" smtClean="0"/>
              <a:t> encapsulates a group of related operations at the </a:t>
            </a:r>
            <a:r>
              <a:rPr lang="en-US" sz="2400" i="1" dirty="0" smtClean="0"/>
              <a:t>statement level</a:t>
            </a:r>
            <a:r>
              <a:rPr lang="en-US" sz="2400" dirty="0" smtClean="0"/>
              <a:t>.</a:t>
            </a:r>
            <a:endParaRPr lang="en-US" sz="2400" dirty="0"/>
          </a:p>
        </p:txBody>
      </p:sp>
      <p:sp>
        <p:nvSpPr>
          <p:cNvPr id="9" name="TextBox 8"/>
          <p:cNvSpPr txBox="1"/>
          <p:nvPr/>
        </p:nvSpPr>
        <p:spPr>
          <a:xfrm>
            <a:off x="1447800" y="5334000"/>
            <a:ext cx="6870192" cy="461665"/>
          </a:xfrm>
          <a:prstGeom prst="rect">
            <a:avLst/>
          </a:prstGeom>
          <a:noFill/>
        </p:spPr>
        <p:txBody>
          <a:bodyPr wrap="square" rtlCol="0">
            <a:spAutoFit/>
          </a:bodyPr>
          <a:lstStyle/>
          <a:p>
            <a:r>
              <a:rPr lang="en-US" sz="2400" b="1" dirty="0" err="1" smtClean="0">
                <a:latin typeface="Courier New"/>
              </a:rPr>
              <a:t>int</a:t>
            </a:r>
            <a:r>
              <a:rPr lang="en-US" sz="2400" b="1" dirty="0" smtClean="0">
                <a:latin typeface="Courier New"/>
              </a:rPr>
              <a:t> </a:t>
            </a:r>
            <a:r>
              <a:rPr lang="en-US" sz="2400" b="1" dirty="0" err="1" smtClean="0">
                <a:latin typeface="Courier New"/>
              </a:rPr>
              <a:t>f(int</a:t>
            </a:r>
            <a:r>
              <a:rPr lang="en-US" sz="2400" b="1" dirty="0" smtClean="0">
                <a:latin typeface="Courier New"/>
              </a:rPr>
              <a:t> </a:t>
            </a:r>
            <a:r>
              <a:rPr lang="en-US" sz="2400" b="1" dirty="0" err="1" smtClean="0">
                <a:latin typeface="Courier New"/>
              </a:rPr>
              <a:t>n</a:t>
            </a:r>
            <a:r>
              <a:rPr lang="en-US" sz="2400" b="1" dirty="0" smtClean="0">
                <a:latin typeface="Courier New"/>
              </a:rPr>
              <a:t>, string data) {…}</a:t>
            </a:r>
            <a:endParaRPr lang="en-US" sz="2400" b="1" dirty="0">
              <a:latin typeface="Courier New"/>
            </a:endParaRPr>
          </a:p>
        </p:txBody>
      </p:sp>
      <p:sp>
        <p:nvSpPr>
          <p:cNvPr id="8" name="Date Placeholder 7"/>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Commonality vs. Variability</a:t>
            </a:r>
            <a:br>
              <a:rPr lang="en-US" dirty="0" smtClean="0"/>
            </a:br>
            <a:r>
              <a:rPr lang="en-US" sz="3556" i="1" dirty="0" smtClean="0"/>
              <a:t>Take 2 – Designing a Class Hierarchy</a:t>
            </a:r>
            <a:endParaRPr lang="en-US" i="1"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16</a:t>
            </a:fld>
            <a:endParaRPr lang="en-US"/>
          </a:p>
        </p:txBody>
      </p:sp>
      <p:graphicFrame>
        <p:nvGraphicFramePr>
          <p:cNvPr id="6" name="Table 5"/>
          <p:cNvGraphicFramePr>
            <a:graphicFrameLocks noGrp="1"/>
          </p:cNvGraphicFramePr>
          <p:nvPr/>
        </p:nvGraphicFramePr>
        <p:xfrm>
          <a:off x="1447800" y="3276600"/>
          <a:ext cx="6870192" cy="1427480"/>
        </p:xfrm>
        <a:graphic>
          <a:graphicData uri="http://schemas.openxmlformats.org/drawingml/2006/table">
            <a:tbl>
              <a:tblPr firstRow="1" bandRow="1">
                <a:tableStyleId>{2A488322-F2BA-4B5B-9748-0D474271808F}</a:tableStyleId>
              </a:tblPr>
              <a:tblGrid>
                <a:gridCol w="2290064"/>
                <a:gridCol w="2290064"/>
                <a:gridCol w="2290064"/>
              </a:tblGrid>
              <a:tr h="370840">
                <a:tc>
                  <a:txBody>
                    <a:bodyPr/>
                    <a:lstStyle/>
                    <a:p>
                      <a:r>
                        <a:rPr lang="en-US" sz="2000" dirty="0" smtClean="0">
                          <a:solidFill>
                            <a:schemeClr val="tx2"/>
                          </a:solidFill>
                        </a:rPr>
                        <a:t>What Stays the Same</a:t>
                      </a:r>
                      <a:endParaRPr lang="en-US" sz="2000" dirty="0">
                        <a:solidFill>
                          <a:schemeClr val="tx2"/>
                        </a:solidFill>
                      </a:endParaRPr>
                    </a:p>
                  </a:txBody>
                  <a:tcPr>
                    <a:solidFill>
                      <a:schemeClr val="accent2">
                        <a:lumMod val="20000"/>
                        <a:lumOff val="80000"/>
                      </a:schemeClr>
                    </a:solidFill>
                  </a:tcPr>
                </a:tc>
                <a:tc>
                  <a:txBody>
                    <a:bodyPr/>
                    <a:lstStyle/>
                    <a:p>
                      <a:r>
                        <a:rPr lang="en-US" sz="2000" dirty="0" smtClean="0">
                          <a:solidFill>
                            <a:schemeClr val="tx2"/>
                          </a:solidFill>
                        </a:rPr>
                        <a:t>Coupling Mechanism</a:t>
                      </a:r>
                      <a:endParaRPr lang="en-US" sz="2000" dirty="0">
                        <a:solidFill>
                          <a:schemeClr val="tx2"/>
                        </a:solidFill>
                      </a:endParaRPr>
                    </a:p>
                  </a:txBody>
                  <a:tcPr>
                    <a:solidFill>
                      <a:schemeClr val="accent2">
                        <a:lumMod val="20000"/>
                        <a:lumOff val="80000"/>
                      </a:schemeClr>
                    </a:solidFill>
                  </a:tcPr>
                </a:tc>
                <a:tc>
                  <a:txBody>
                    <a:bodyPr/>
                    <a:lstStyle/>
                    <a:p>
                      <a:r>
                        <a:rPr lang="en-US" sz="2000" dirty="0" smtClean="0">
                          <a:solidFill>
                            <a:schemeClr val="tx2"/>
                          </a:solidFill>
                        </a:rPr>
                        <a:t>What Changes</a:t>
                      </a:r>
                      <a:endParaRPr lang="en-US" sz="2000" dirty="0">
                        <a:solidFill>
                          <a:schemeClr val="tx2"/>
                        </a:solidFill>
                      </a:endParaRPr>
                    </a:p>
                  </a:txBody>
                  <a:tcPr>
                    <a:solidFill>
                      <a:schemeClr val="accent2">
                        <a:lumMod val="20000"/>
                        <a:lumOff val="80000"/>
                      </a:schemeClr>
                    </a:solidFill>
                  </a:tcPr>
                </a:tc>
              </a:tr>
              <a:tr h="370840">
                <a:tc>
                  <a:txBody>
                    <a:bodyPr/>
                    <a:lstStyle/>
                    <a:p>
                      <a:r>
                        <a:rPr lang="en-US" sz="2000" dirty="0" smtClean="0"/>
                        <a:t>The Interface</a:t>
                      </a:r>
                      <a:endParaRPr lang="en-US" sz="2000" dirty="0"/>
                    </a:p>
                  </a:txBody>
                  <a:tcPr>
                    <a:solidFill>
                      <a:schemeClr val="bg1"/>
                    </a:solidFill>
                  </a:tcPr>
                </a:tc>
                <a:tc>
                  <a:txBody>
                    <a:bodyPr/>
                    <a:lstStyle/>
                    <a:p>
                      <a:r>
                        <a:rPr lang="en-US" sz="2000" dirty="0" smtClean="0"/>
                        <a:t>Inheritance, subtype polymorphism</a:t>
                      </a:r>
                      <a:endParaRPr lang="en-US" sz="2000" dirty="0"/>
                    </a:p>
                  </a:txBody>
                  <a:tcPr>
                    <a:solidFill>
                      <a:schemeClr val="bg1"/>
                    </a:solidFill>
                  </a:tcPr>
                </a:tc>
                <a:tc>
                  <a:txBody>
                    <a:bodyPr/>
                    <a:lstStyle/>
                    <a:p>
                      <a:r>
                        <a:rPr lang="en-US" sz="2000" dirty="0" smtClean="0"/>
                        <a:t>Implementations of individual methods</a:t>
                      </a:r>
                      <a:endParaRPr lang="en-US" sz="2000" dirty="0"/>
                    </a:p>
                  </a:txBody>
                  <a:tcPr>
                    <a:solidFill>
                      <a:schemeClr val="bg1"/>
                    </a:solidFill>
                  </a:tcPr>
                </a:tc>
              </a:tr>
            </a:tbl>
          </a:graphicData>
        </a:graphic>
      </p:graphicFrame>
      <p:sp>
        <p:nvSpPr>
          <p:cNvPr id="7" name="TextBox 6"/>
          <p:cNvSpPr txBox="1"/>
          <p:nvPr/>
        </p:nvSpPr>
        <p:spPr>
          <a:xfrm>
            <a:off x="1447800" y="1912203"/>
            <a:ext cx="6870192" cy="830997"/>
          </a:xfrm>
          <a:prstGeom prst="rect">
            <a:avLst/>
          </a:prstGeom>
          <a:noFill/>
        </p:spPr>
        <p:txBody>
          <a:bodyPr wrap="square" rtlCol="0">
            <a:spAutoFit/>
          </a:bodyPr>
          <a:lstStyle/>
          <a:p>
            <a:r>
              <a:rPr lang="en-US" sz="2400" b="1" dirty="0" smtClean="0"/>
              <a:t>The Abstraction</a:t>
            </a:r>
            <a:r>
              <a:rPr lang="en-US" sz="2400" dirty="0" smtClean="0"/>
              <a:t>:  A </a:t>
            </a:r>
            <a:r>
              <a:rPr lang="en-US" sz="2400" i="1" dirty="0" smtClean="0"/>
              <a:t>top-level class</a:t>
            </a:r>
            <a:r>
              <a:rPr lang="en-US" sz="2400" dirty="0" smtClean="0"/>
              <a:t> defines an interface. Subclasses </a:t>
            </a:r>
            <a:r>
              <a:rPr lang="en-US" sz="2400" i="1" dirty="0" smtClean="0"/>
              <a:t>implement</a:t>
            </a:r>
            <a:r>
              <a:rPr lang="en-US" sz="2400" dirty="0" smtClean="0"/>
              <a:t> the interface.</a:t>
            </a:r>
            <a:endParaRPr lang="en-US" sz="2400" dirty="0"/>
          </a:p>
        </p:txBody>
      </p:sp>
      <p:sp>
        <p:nvSpPr>
          <p:cNvPr id="8" name="TextBox 7"/>
          <p:cNvSpPr txBox="1"/>
          <p:nvPr/>
        </p:nvSpPr>
        <p:spPr>
          <a:xfrm>
            <a:off x="1435608" y="5257800"/>
            <a:ext cx="6882384" cy="461665"/>
          </a:xfrm>
          <a:prstGeom prst="rect">
            <a:avLst/>
          </a:prstGeom>
          <a:noFill/>
        </p:spPr>
        <p:txBody>
          <a:bodyPr wrap="square" rtlCol="0">
            <a:spAutoFit/>
          </a:bodyPr>
          <a:lstStyle/>
          <a:p>
            <a:r>
              <a:rPr lang="en-US" sz="2400" dirty="0" smtClean="0"/>
              <a:t>A related design pattern:  </a:t>
            </a:r>
            <a:r>
              <a:rPr lang="en-US" sz="2400" b="1" dirty="0" smtClean="0"/>
              <a:t>Template Method</a:t>
            </a:r>
            <a:endParaRPr lang="en-US" sz="2400" b="1" dirty="0"/>
          </a:p>
        </p:txBody>
      </p:sp>
      <p:sp>
        <p:nvSpPr>
          <p:cNvPr id="9" name="Date Placeholder 8"/>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Template Method</a:t>
            </a:r>
            <a:endParaRPr lang="en-US" dirty="0"/>
          </a:p>
        </p:txBody>
      </p:sp>
      <p:sp>
        <p:nvSpPr>
          <p:cNvPr id="7" name="Content Placeholder 6"/>
          <p:cNvSpPr>
            <a:spLocks noGrp="1"/>
          </p:cNvSpPr>
          <p:nvPr>
            <p:ph idx="1"/>
          </p:nvPr>
        </p:nvSpPr>
        <p:spPr/>
        <p:txBody>
          <a:bodyPr>
            <a:normAutofit lnSpcReduction="10000"/>
          </a:bodyPr>
          <a:lstStyle/>
          <a:p>
            <a:r>
              <a:rPr lang="en-US" dirty="0" smtClean="0"/>
              <a:t>Used in some </a:t>
            </a:r>
            <a:r>
              <a:rPr lang="en-US" i="1" dirty="0" smtClean="0"/>
              <a:t>multi-step</a:t>
            </a:r>
            <a:r>
              <a:rPr lang="en-US" dirty="0" smtClean="0"/>
              <a:t> algorithms</a:t>
            </a:r>
          </a:p>
          <a:p>
            <a:r>
              <a:rPr lang="en-US" dirty="0" smtClean="0"/>
              <a:t>The top-level, public method calls upon other methods for each step</a:t>
            </a:r>
          </a:p>
          <a:p>
            <a:r>
              <a:rPr lang="en-US" dirty="0" smtClean="0"/>
              <a:t>Some steps don’t vary, some do</a:t>
            </a:r>
          </a:p>
          <a:p>
            <a:r>
              <a:rPr lang="en-US" dirty="0" smtClean="0"/>
              <a:t>The parts that vary are </a:t>
            </a:r>
            <a:r>
              <a:rPr lang="en-US" i="1" dirty="0" smtClean="0"/>
              <a:t>separated out</a:t>
            </a:r>
            <a:r>
              <a:rPr lang="en-US" dirty="0" smtClean="0"/>
              <a:t> into </a:t>
            </a:r>
            <a:r>
              <a:rPr lang="en-US" i="1" dirty="0" smtClean="0"/>
              <a:t>polymorphic</a:t>
            </a:r>
            <a:r>
              <a:rPr lang="en-US" dirty="0" smtClean="0"/>
              <a:t> methods</a:t>
            </a:r>
          </a:p>
          <a:p>
            <a:pPr lvl="1"/>
            <a:r>
              <a:rPr lang="en-US" dirty="0" smtClean="0"/>
              <a:t>overridden by subclasses</a:t>
            </a:r>
          </a:p>
          <a:p>
            <a:r>
              <a:rPr lang="en-US" dirty="0" smtClean="0"/>
              <a:t>The top-level method is </a:t>
            </a:r>
            <a:r>
              <a:rPr lang="en-US" i="1" dirty="0" smtClean="0"/>
              <a:t>non-polymorphic</a:t>
            </a:r>
          </a:p>
          <a:p>
            <a:pPr lvl="1"/>
            <a:r>
              <a:rPr lang="en-US" dirty="0" smtClean="0"/>
              <a:t>it </a:t>
            </a:r>
            <a:r>
              <a:rPr lang="en-US" i="1" dirty="0" smtClean="0"/>
              <a:t>controls</a:t>
            </a:r>
            <a:r>
              <a:rPr lang="en-US" dirty="0" smtClean="0"/>
              <a:t> the entire process</a:t>
            </a:r>
            <a:endParaRPr lang="en-US" dirty="0"/>
          </a:p>
        </p:txBody>
      </p:sp>
      <p:sp>
        <p:nvSpPr>
          <p:cNvPr id="3" name="Date Placeholder 2"/>
          <p:cNvSpPr>
            <a:spLocks noGrp="1"/>
          </p:cNvSpPr>
          <p:nvPr>
            <p:ph type="dt" sz="half" idx="10"/>
          </p:nvPr>
        </p:nvSpPr>
        <p:spPr/>
        <p:txBody>
          <a:bodyPr/>
          <a:lstStyle/>
          <a:p>
            <a:r>
              <a:rPr lang="en-US" smtClean="0"/>
              <a:t>Chuck Allison</a:t>
            </a:r>
            <a:endParaRPr lang="en-US"/>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Method Description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Summary</a:t>
            </a:r>
          </a:p>
          <a:p>
            <a:pPr lvl="1">
              <a:lnSpc>
                <a:spcPct val="90000"/>
              </a:lnSpc>
            </a:pPr>
            <a:r>
              <a:rPr lang="en-US" sz="2400" dirty="0" smtClean="0"/>
              <a:t>Define the </a:t>
            </a:r>
            <a:r>
              <a:rPr lang="en-US" sz="2400" i="1" dirty="0" smtClean="0"/>
              <a:t>skeleton</a:t>
            </a:r>
            <a:r>
              <a:rPr lang="en-US" sz="2400" dirty="0" smtClean="0"/>
              <a:t> of an algorithm, deferring some steps to subclasses. Subclasses can customize an algorithm without changing the overall algorithm structure.</a:t>
            </a:r>
          </a:p>
          <a:p>
            <a:r>
              <a:rPr lang="en-US" dirty="0" smtClean="0"/>
              <a:t>Problem</a:t>
            </a:r>
          </a:p>
          <a:p>
            <a:pPr lvl="1">
              <a:lnSpc>
                <a:spcPct val="90000"/>
              </a:lnSpc>
            </a:pPr>
            <a:r>
              <a:rPr lang="en-US" sz="2400" dirty="0" smtClean="0"/>
              <a:t>You want to control the steps of the algorithm, but some of the steps vary. You want to factor common behavior among subclasses into the base class to avoid duplication. You want to allow subclasses to customize behavior in a controlled way.</a:t>
            </a:r>
          </a:p>
          <a:p>
            <a:pPr>
              <a:lnSpc>
                <a:spcPct val="90000"/>
              </a:lnSpc>
            </a:pPr>
            <a:r>
              <a:rPr lang="en-US" sz="3243" dirty="0" smtClean="0"/>
              <a:t>Solution</a:t>
            </a:r>
            <a:endParaRPr lang="en-US" sz="2400" dirty="0" smtClean="0"/>
          </a:p>
          <a:p>
            <a:pPr lvl="1">
              <a:lnSpc>
                <a:spcPct val="90000"/>
              </a:lnSpc>
            </a:pPr>
            <a:r>
              <a:rPr lang="en-US" sz="2378" dirty="0" smtClean="0"/>
              <a:t>Provide a fixed interface for clients, but have the implementation call upon </a:t>
            </a:r>
            <a:r>
              <a:rPr lang="en-US" sz="2378" i="1" dirty="0" smtClean="0"/>
              <a:t>hidden</a:t>
            </a:r>
            <a:r>
              <a:rPr lang="en-US" sz="2378" dirty="0" smtClean="0"/>
              <a:t>, polymorphic methods as needed.</a:t>
            </a:r>
            <a:endParaRPr lang="en-US" sz="2378" dirty="0"/>
          </a:p>
        </p:txBody>
      </p:sp>
      <p:sp>
        <p:nvSpPr>
          <p:cNvPr id="4" name="Date Placeholder 3"/>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Slide Number Placeholder 5"/>
          <p:cNvSpPr>
            <a:spLocks noGrp="1"/>
          </p:cNvSpPr>
          <p:nvPr>
            <p:ph type="sldNum" sz="quarter" idx="12"/>
          </p:nvPr>
        </p:nvSpPr>
        <p:spPr/>
        <p:txBody>
          <a:bodyPr/>
          <a:lstStyle/>
          <a:p>
            <a:fld id="{12DF9CBE-4897-2847-A4C8-D6208428EDC1}"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Method Class Sketch</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19</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pic>
        <p:nvPicPr>
          <p:cNvPr id="8" name="Picture 7" descr="Template Method.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209800" y="1184787"/>
            <a:ext cx="5181600" cy="513981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Investigate some </a:t>
            </a:r>
            <a:r>
              <a:rPr lang="en-US" i="1" dirty="0" smtClean="0"/>
              <a:t>timeless design principles</a:t>
            </a:r>
          </a:p>
          <a:p>
            <a:r>
              <a:rPr lang="en-US" dirty="0" smtClean="0"/>
              <a:t>Observe how they are manifest in selected design patterns</a:t>
            </a:r>
          </a:p>
          <a:p>
            <a:pPr lvl="1"/>
            <a:r>
              <a:rPr lang="en-US" dirty="0" smtClean="0"/>
              <a:t>as well as in other ways</a:t>
            </a:r>
          </a:p>
          <a:p>
            <a:r>
              <a:rPr lang="en-US" dirty="0" smtClean="0"/>
              <a:t>Look briefly at some software patterns that aren’t specifically related to design</a:t>
            </a:r>
          </a:p>
          <a:p>
            <a:pPr lvl="1"/>
            <a:r>
              <a:rPr lang="en-US" dirty="0" smtClean="0"/>
              <a:t>Architectural</a:t>
            </a:r>
          </a:p>
          <a:p>
            <a:pPr lvl="1"/>
            <a:r>
              <a:rPr lang="en-US" dirty="0" smtClean="0"/>
              <a:t>Organizational</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2</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Java Code</a:t>
            </a:r>
            <a:endParaRPr lang="en-US" dirty="0"/>
          </a:p>
        </p:txBody>
      </p:sp>
      <p:sp>
        <p:nvSpPr>
          <p:cNvPr id="3" name="Date Placeholder 2"/>
          <p:cNvSpPr>
            <a:spLocks noGrp="1"/>
          </p:cNvSpPr>
          <p:nvPr>
            <p:ph type="dt" sz="half" idx="10"/>
          </p:nvPr>
        </p:nvSpPr>
        <p:spPr/>
        <p:txBody>
          <a:bodyPr/>
          <a:lstStyle/>
          <a:p>
            <a:r>
              <a:rPr lang="en-US" smtClean="0"/>
              <a:t>Chuck Allison</a:t>
            </a:r>
            <a:endParaRPr lang="en-US"/>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20</a:t>
            </a:fld>
            <a:endParaRPr lang="en-US"/>
          </a:p>
        </p:txBody>
      </p:sp>
      <p:sp>
        <p:nvSpPr>
          <p:cNvPr id="10" name="Rectangle 9"/>
          <p:cNvSpPr/>
          <p:nvPr/>
        </p:nvSpPr>
        <p:spPr>
          <a:xfrm>
            <a:off x="1511808" y="1460242"/>
            <a:ext cx="7174992" cy="5016758"/>
          </a:xfrm>
          <a:prstGeom prst="rect">
            <a:avLst/>
          </a:prstGeom>
        </p:spPr>
        <p:txBody>
          <a:bodyPr wrap="square">
            <a:spAutoFit/>
          </a:bodyPr>
          <a:lstStyle/>
          <a:p>
            <a:r>
              <a:rPr lang="en-US" sz="2000" b="1" dirty="0" smtClean="0">
                <a:latin typeface="Courier New" pitchFamily="-65" charset="0"/>
              </a:rPr>
              <a:t>abstract class Base implements </a:t>
            </a:r>
            <a:r>
              <a:rPr lang="en-US" sz="2000" b="1" dirty="0" err="1" smtClean="0">
                <a:latin typeface="Courier New" pitchFamily="-65" charset="0"/>
              </a:rPr>
              <a:t>IBase</a:t>
            </a:r>
            <a:r>
              <a:rPr lang="en-US" sz="2000" b="1" dirty="0" smtClean="0">
                <a:latin typeface="Courier New" pitchFamily="-65" charset="0"/>
              </a:rPr>
              <a:t> {</a:t>
            </a:r>
          </a:p>
          <a:p>
            <a:r>
              <a:rPr lang="en-US" sz="2000" b="1" dirty="0" smtClean="0">
                <a:latin typeface="Courier New" pitchFamily="-65" charset="0"/>
              </a:rPr>
              <a:t>    public final void </a:t>
            </a:r>
            <a:r>
              <a:rPr lang="en-US" sz="2000" b="1" dirty="0" err="1" smtClean="0">
                <a:latin typeface="Courier New" pitchFamily="-65" charset="0"/>
              </a:rPr>
              <a:t>theAlgorithm</a:t>
            </a:r>
            <a:r>
              <a:rPr lang="en-US" sz="2000" b="1" dirty="0" smtClean="0">
                <a:latin typeface="Courier New" pitchFamily="-65" charset="0"/>
              </a:rPr>
              <a:t>() {</a:t>
            </a:r>
          </a:p>
          <a:p>
            <a:r>
              <a:rPr lang="en-US" sz="2000" b="1" dirty="0" smtClean="0">
                <a:latin typeface="Courier New" pitchFamily="-65" charset="0"/>
              </a:rPr>
              <a:t>        fixedop1();</a:t>
            </a:r>
          </a:p>
          <a:p>
            <a:r>
              <a:rPr lang="en-US" sz="2000" b="1" dirty="0" smtClean="0">
                <a:latin typeface="Courier New" pitchFamily="-65" charset="0"/>
              </a:rPr>
              <a:t>        missingop1();</a:t>
            </a:r>
          </a:p>
          <a:p>
            <a:r>
              <a:rPr lang="en-US" sz="2000" b="1" dirty="0" smtClean="0">
                <a:latin typeface="Courier New" pitchFamily="-65" charset="0"/>
              </a:rPr>
              <a:t>        fixedop2();</a:t>
            </a:r>
          </a:p>
          <a:p>
            <a:r>
              <a:rPr lang="en-US" sz="2000" b="1" dirty="0" smtClean="0">
                <a:latin typeface="Courier New" pitchFamily="-65" charset="0"/>
              </a:rPr>
              <a:t>        missingop2();</a:t>
            </a:r>
          </a:p>
          <a:p>
            <a:r>
              <a:rPr lang="en-US" sz="2000" b="1" dirty="0" smtClean="0">
                <a:latin typeface="Courier New" pitchFamily="-65" charset="0"/>
              </a:rPr>
              <a:t>    }</a:t>
            </a:r>
          </a:p>
          <a:p>
            <a:r>
              <a:rPr lang="en-US" sz="2000" b="1" dirty="0" smtClean="0">
                <a:latin typeface="Courier New" pitchFamily="-65" charset="0"/>
              </a:rPr>
              <a:t>    final void fixedop1() {</a:t>
            </a:r>
          </a:p>
          <a:p>
            <a:r>
              <a:rPr lang="en-US" sz="2000" b="1" dirty="0" smtClean="0">
                <a:latin typeface="Courier New" pitchFamily="-65" charset="0"/>
              </a:rPr>
              <a:t>        System.out.println("fixedop1");</a:t>
            </a:r>
          </a:p>
          <a:p>
            <a:r>
              <a:rPr lang="en-US" sz="2000" b="1" dirty="0" smtClean="0">
                <a:latin typeface="Courier New" pitchFamily="-65" charset="0"/>
              </a:rPr>
              <a:t>    }</a:t>
            </a:r>
          </a:p>
          <a:p>
            <a:r>
              <a:rPr lang="en-US" sz="2000" b="1" dirty="0" smtClean="0">
                <a:latin typeface="Courier New" pitchFamily="-65" charset="0"/>
              </a:rPr>
              <a:t>    final void fixedop2() {</a:t>
            </a:r>
          </a:p>
          <a:p>
            <a:r>
              <a:rPr lang="en-US" sz="2000" b="1" dirty="0" smtClean="0">
                <a:latin typeface="Courier New" pitchFamily="-65" charset="0"/>
              </a:rPr>
              <a:t>        System.out.println("fixedop2");</a:t>
            </a:r>
          </a:p>
          <a:p>
            <a:r>
              <a:rPr lang="en-US" sz="2000" b="1" dirty="0" smtClean="0">
                <a:latin typeface="Courier New" pitchFamily="-65" charset="0"/>
              </a:rPr>
              <a:t>    }</a:t>
            </a:r>
          </a:p>
          <a:p>
            <a:r>
              <a:rPr lang="en-US" sz="2000" b="1" dirty="0" smtClean="0">
                <a:latin typeface="Courier New" pitchFamily="-65" charset="0"/>
              </a:rPr>
              <a:t>    protected abstract void missingop1();</a:t>
            </a:r>
          </a:p>
          <a:p>
            <a:r>
              <a:rPr lang="en-US" sz="2000" b="1" dirty="0" smtClean="0">
                <a:latin typeface="Courier New" pitchFamily="-65" charset="0"/>
              </a:rPr>
              <a:t>    protected abstract void missingop2();</a:t>
            </a:r>
          </a:p>
          <a:p>
            <a:r>
              <a:rPr lang="en-US" sz="2000" b="1" dirty="0" smtClean="0">
                <a:latin typeface="Courier New" pitchFamily="-65" charset="0"/>
              </a:rPr>
              <a:t>};</a:t>
            </a:r>
            <a:endParaRPr lang="en-US" sz="2000" b="1" dirty="0">
              <a:latin typeface="Courier New" pitchFamily="-65"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Code (continued)</a:t>
            </a:r>
            <a:endParaRPr lang="en-US" dirty="0"/>
          </a:p>
        </p:txBody>
      </p:sp>
      <p:sp>
        <p:nvSpPr>
          <p:cNvPr id="3" name="Date Placeholder 2"/>
          <p:cNvSpPr>
            <a:spLocks noGrp="1"/>
          </p:cNvSpPr>
          <p:nvPr>
            <p:ph type="dt" sz="half" idx="10"/>
          </p:nvPr>
        </p:nvSpPr>
        <p:spPr/>
        <p:txBody>
          <a:bodyPr/>
          <a:lstStyle/>
          <a:p>
            <a:r>
              <a:rPr lang="en-US" smtClean="0"/>
              <a:t>Chuck Allison</a:t>
            </a:r>
            <a:endParaRPr lang="en-US"/>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21</a:t>
            </a:fld>
            <a:endParaRPr lang="en-US"/>
          </a:p>
        </p:txBody>
      </p:sp>
      <p:sp>
        <p:nvSpPr>
          <p:cNvPr id="6" name="Rectangle 5"/>
          <p:cNvSpPr/>
          <p:nvPr/>
        </p:nvSpPr>
        <p:spPr>
          <a:xfrm>
            <a:off x="1493520" y="1600200"/>
            <a:ext cx="7440168" cy="4708981"/>
          </a:xfrm>
          <a:prstGeom prst="rect">
            <a:avLst/>
          </a:prstGeom>
        </p:spPr>
        <p:txBody>
          <a:bodyPr wrap="square">
            <a:spAutoFit/>
          </a:bodyPr>
          <a:lstStyle/>
          <a:p>
            <a:r>
              <a:rPr lang="en-US" sz="2000" b="1" dirty="0" smtClean="0">
                <a:latin typeface="Courier New" pitchFamily="-65" charset="0"/>
              </a:rPr>
              <a:t>class Derived extends Base {</a:t>
            </a:r>
          </a:p>
          <a:p>
            <a:r>
              <a:rPr lang="en-US" sz="2000" b="1" dirty="0" smtClean="0">
                <a:latin typeface="Courier New" pitchFamily="-65" charset="0"/>
              </a:rPr>
              <a:t>    protected void missingop1() {</a:t>
            </a:r>
          </a:p>
          <a:p>
            <a:r>
              <a:rPr lang="en-US" sz="2000" b="1" dirty="0" smtClean="0">
                <a:latin typeface="Courier New" pitchFamily="-65" charset="0"/>
              </a:rPr>
              <a:t>        System.out.println("missingop1");</a:t>
            </a:r>
          </a:p>
          <a:p>
            <a:r>
              <a:rPr lang="en-US" sz="2000" b="1" dirty="0" smtClean="0">
                <a:latin typeface="Courier New" pitchFamily="-65" charset="0"/>
              </a:rPr>
              <a:t>    }</a:t>
            </a:r>
          </a:p>
          <a:p>
            <a:r>
              <a:rPr lang="en-US" sz="2000" b="1" dirty="0" smtClean="0">
                <a:latin typeface="Courier New" pitchFamily="-65" charset="0"/>
              </a:rPr>
              <a:t>    protected void missingop2() {</a:t>
            </a:r>
          </a:p>
          <a:p>
            <a:r>
              <a:rPr lang="en-US" sz="2000" b="1" dirty="0" smtClean="0">
                <a:latin typeface="Courier New" pitchFamily="-65" charset="0"/>
              </a:rPr>
              <a:t>        System.out.println("missingop2");</a:t>
            </a:r>
          </a:p>
          <a:p>
            <a:r>
              <a:rPr lang="en-US" sz="2000" b="1" dirty="0" smtClean="0">
                <a:latin typeface="Courier New" pitchFamily="-65" charset="0"/>
              </a:rPr>
              <a:t>    }</a:t>
            </a:r>
          </a:p>
          <a:p>
            <a:r>
              <a:rPr lang="en-US" sz="2000" b="1" dirty="0" smtClean="0">
                <a:latin typeface="Courier New" pitchFamily="-65" charset="0"/>
              </a:rPr>
              <a:t>};</a:t>
            </a:r>
          </a:p>
          <a:p>
            <a:endParaRPr lang="en-US" sz="2000" b="1" dirty="0" smtClean="0">
              <a:latin typeface="Courier New" pitchFamily="-65" charset="0"/>
            </a:endParaRPr>
          </a:p>
          <a:p>
            <a:r>
              <a:rPr lang="en-US" sz="2000" b="1" dirty="0" smtClean="0">
                <a:latin typeface="Courier New" pitchFamily="-65" charset="0"/>
              </a:rPr>
              <a:t>class Skeleton {</a:t>
            </a:r>
          </a:p>
          <a:p>
            <a:r>
              <a:rPr lang="en-US" sz="2000" b="1" dirty="0" smtClean="0">
                <a:latin typeface="Courier New" pitchFamily="-65" charset="0"/>
              </a:rPr>
              <a:t>    public static void </a:t>
            </a:r>
            <a:r>
              <a:rPr lang="en-US" sz="2000" b="1" dirty="0" err="1" smtClean="0">
                <a:latin typeface="Courier New" pitchFamily="-65" charset="0"/>
              </a:rPr>
              <a:t>main(String</a:t>
            </a:r>
            <a:r>
              <a:rPr lang="en-US" sz="2000" b="1" dirty="0" smtClean="0">
                <a:latin typeface="Courier New" pitchFamily="-65" charset="0"/>
              </a:rPr>
              <a:t>[] </a:t>
            </a:r>
            <a:r>
              <a:rPr lang="en-US" sz="2000" b="1" dirty="0" err="1" smtClean="0">
                <a:latin typeface="Courier New" pitchFamily="-65" charset="0"/>
              </a:rPr>
              <a:t>args</a:t>
            </a:r>
            <a:r>
              <a:rPr lang="en-US" sz="2000" b="1" dirty="0" smtClean="0">
                <a:latin typeface="Courier New" pitchFamily="-65" charset="0"/>
              </a:rPr>
              <a:t>) {</a:t>
            </a:r>
          </a:p>
          <a:p>
            <a:r>
              <a:rPr lang="en-US" sz="2000" b="1" dirty="0" smtClean="0">
                <a:latin typeface="Courier New" pitchFamily="-65" charset="0"/>
              </a:rPr>
              <a:t>        Derived </a:t>
            </a:r>
            <a:r>
              <a:rPr lang="en-US" sz="2000" b="1" dirty="0" err="1" smtClean="0">
                <a:latin typeface="Courier New" pitchFamily="-65" charset="0"/>
              </a:rPr>
              <a:t>d</a:t>
            </a:r>
            <a:r>
              <a:rPr lang="en-US" sz="2000" b="1" dirty="0" smtClean="0">
                <a:latin typeface="Courier New" pitchFamily="-65" charset="0"/>
              </a:rPr>
              <a:t> = new Derived();</a:t>
            </a:r>
          </a:p>
          <a:p>
            <a:r>
              <a:rPr lang="en-US" sz="2000" b="1" dirty="0" smtClean="0">
                <a:latin typeface="Courier New" pitchFamily="-65" charset="0"/>
              </a:rPr>
              <a:t>        </a:t>
            </a:r>
            <a:r>
              <a:rPr lang="en-US" sz="2000" b="1" dirty="0" err="1" smtClean="0">
                <a:latin typeface="Courier New" pitchFamily="-65" charset="0"/>
              </a:rPr>
              <a:t>d.theAlgorithm</a:t>
            </a:r>
            <a:r>
              <a:rPr lang="en-US" sz="2000" b="1" dirty="0" smtClean="0">
                <a:latin typeface="Courier New" pitchFamily="-65" charset="0"/>
              </a:rPr>
              <a:t>();</a:t>
            </a:r>
          </a:p>
          <a:p>
            <a:r>
              <a:rPr lang="en-US" sz="2000" b="1" dirty="0" smtClean="0">
                <a:latin typeface="Courier New" pitchFamily="-65" charset="0"/>
              </a:rPr>
              <a:t>    }</a:t>
            </a:r>
          </a:p>
          <a:p>
            <a:r>
              <a:rPr lang="en-US" sz="2000" b="1" dirty="0" smtClean="0">
                <a:latin typeface="Courier New" pitchFamily="-65" charset="0"/>
              </a:rPr>
              <a:t>}</a:t>
            </a:r>
            <a:endParaRPr lang="en-US" sz="2000" b="1" dirty="0">
              <a:latin typeface="Courier New" pitchFamily="-65"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Commonality vs. Variability</a:t>
            </a:r>
            <a:br>
              <a:rPr lang="en-US" dirty="0" smtClean="0"/>
            </a:br>
            <a:r>
              <a:rPr lang="en-US" sz="3556" i="1" dirty="0" smtClean="0"/>
              <a:t>Take 3 – Designing Families of Implementations</a:t>
            </a:r>
            <a:endParaRPr lang="en-US" i="1"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22</a:t>
            </a:fld>
            <a:endParaRPr lang="en-US"/>
          </a:p>
        </p:txBody>
      </p:sp>
      <p:graphicFrame>
        <p:nvGraphicFramePr>
          <p:cNvPr id="6" name="Table 5"/>
          <p:cNvGraphicFramePr>
            <a:graphicFrameLocks noGrp="1"/>
          </p:cNvGraphicFramePr>
          <p:nvPr/>
        </p:nvGraphicFramePr>
        <p:xfrm>
          <a:off x="1447800" y="3505200"/>
          <a:ext cx="6870192" cy="1427480"/>
        </p:xfrm>
        <a:graphic>
          <a:graphicData uri="http://schemas.openxmlformats.org/drawingml/2006/table">
            <a:tbl>
              <a:tblPr firstRow="1" bandRow="1">
                <a:tableStyleId>{2A488322-F2BA-4B5B-9748-0D474271808F}</a:tableStyleId>
              </a:tblPr>
              <a:tblGrid>
                <a:gridCol w="2290064"/>
                <a:gridCol w="2290064"/>
                <a:gridCol w="2290064"/>
              </a:tblGrid>
              <a:tr h="370840">
                <a:tc>
                  <a:txBody>
                    <a:bodyPr/>
                    <a:lstStyle/>
                    <a:p>
                      <a:r>
                        <a:rPr lang="en-US" sz="2000" dirty="0" smtClean="0">
                          <a:solidFill>
                            <a:schemeClr val="tx2"/>
                          </a:solidFill>
                        </a:rPr>
                        <a:t>What Stays the Same</a:t>
                      </a:r>
                      <a:endParaRPr lang="en-US" sz="2000" dirty="0">
                        <a:solidFill>
                          <a:schemeClr val="tx2"/>
                        </a:solidFill>
                      </a:endParaRPr>
                    </a:p>
                  </a:txBody>
                  <a:tcPr>
                    <a:solidFill>
                      <a:schemeClr val="accent2">
                        <a:lumMod val="20000"/>
                        <a:lumOff val="80000"/>
                      </a:schemeClr>
                    </a:solidFill>
                  </a:tcPr>
                </a:tc>
                <a:tc>
                  <a:txBody>
                    <a:bodyPr/>
                    <a:lstStyle/>
                    <a:p>
                      <a:r>
                        <a:rPr lang="en-US" sz="2000" dirty="0" smtClean="0">
                          <a:solidFill>
                            <a:schemeClr val="tx2"/>
                          </a:solidFill>
                        </a:rPr>
                        <a:t>Coupling Mechanism</a:t>
                      </a:r>
                      <a:endParaRPr lang="en-US" sz="2000" dirty="0">
                        <a:solidFill>
                          <a:schemeClr val="tx2"/>
                        </a:solidFill>
                      </a:endParaRPr>
                    </a:p>
                  </a:txBody>
                  <a:tcPr>
                    <a:solidFill>
                      <a:schemeClr val="accent2">
                        <a:lumMod val="20000"/>
                        <a:lumOff val="80000"/>
                      </a:schemeClr>
                    </a:solidFill>
                  </a:tcPr>
                </a:tc>
                <a:tc>
                  <a:txBody>
                    <a:bodyPr/>
                    <a:lstStyle/>
                    <a:p>
                      <a:r>
                        <a:rPr lang="en-US" sz="2000" dirty="0" smtClean="0">
                          <a:solidFill>
                            <a:schemeClr val="tx2"/>
                          </a:solidFill>
                        </a:rPr>
                        <a:t>What Changes</a:t>
                      </a:r>
                      <a:endParaRPr lang="en-US" sz="2000" dirty="0">
                        <a:solidFill>
                          <a:schemeClr val="tx2"/>
                        </a:solidFill>
                      </a:endParaRPr>
                    </a:p>
                  </a:txBody>
                  <a:tcPr>
                    <a:solidFill>
                      <a:schemeClr val="accent2">
                        <a:lumMod val="20000"/>
                        <a:lumOff val="80000"/>
                      </a:schemeClr>
                    </a:solidFill>
                  </a:tcPr>
                </a:tc>
              </a:tr>
              <a:tr h="370840">
                <a:tc>
                  <a:txBody>
                    <a:bodyPr/>
                    <a:lstStyle/>
                    <a:p>
                      <a:r>
                        <a:rPr lang="en-US" sz="2000" dirty="0" smtClean="0"/>
                        <a:t>High-level Solution Structure</a:t>
                      </a:r>
                      <a:endParaRPr lang="en-US" sz="2000" dirty="0"/>
                    </a:p>
                  </a:txBody>
                  <a:tcPr>
                    <a:solidFill>
                      <a:schemeClr val="bg1"/>
                    </a:solidFill>
                  </a:tcPr>
                </a:tc>
                <a:tc>
                  <a:txBody>
                    <a:bodyPr/>
                    <a:lstStyle/>
                    <a:p>
                      <a:r>
                        <a:rPr lang="en-US" sz="2000" dirty="0" smtClean="0"/>
                        <a:t>Separate Class Hierarchies</a:t>
                      </a:r>
                      <a:endParaRPr lang="en-US" sz="2000" dirty="0"/>
                    </a:p>
                  </a:txBody>
                  <a:tcPr>
                    <a:solidFill>
                      <a:schemeClr val="bg1"/>
                    </a:solidFill>
                  </a:tcPr>
                </a:tc>
                <a:tc>
                  <a:txBody>
                    <a:bodyPr/>
                    <a:lstStyle/>
                    <a:p>
                      <a:r>
                        <a:rPr lang="en-US" sz="2000" dirty="0" smtClean="0"/>
                        <a:t>Implementation of solution facets</a:t>
                      </a:r>
                      <a:endParaRPr lang="en-US" sz="2000" dirty="0"/>
                    </a:p>
                  </a:txBody>
                  <a:tcPr>
                    <a:solidFill>
                      <a:schemeClr val="bg1"/>
                    </a:solidFill>
                  </a:tcPr>
                </a:tc>
              </a:tr>
            </a:tbl>
          </a:graphicData>
        </a:graphic>
      </p:graphicFrame>
      <p:sp>
        <p:nvSpPr>
          <p:cNvPr id="7" name="TextBox 6"/>
          <p:cNvSpPr txBox="1"/>
          <p:nvPr/>
        </p:nvSpPr>
        <p:spPr>
          <a:xfrm>
            <a:off x="1447800" y="1912203"/>
            <a:ext cx="6870192" cy="1200328"/>
          </a:xfrm>
          <a:prstGeom prst="rect">
            <a:avLst/>
          </a:prstGeom>
          <a:noFill/>
        </p:spPr>
        <p:txBody>
          <a:bodyPr wrap="square" rtlCol="0">
            <a:spAutoFit/>
          </a:bodyPr>
          <a:lstStyle/>
          <a:p>
            <a:r>
              <a:rPr lang="en-US" sz="2400" b="1" dirty="0" smtClean="0"/>
              <a:t>The Abstraction</a:t>
            </a:r>
            <a:r>
              <a:rPr lang="en-US" sz="2400" dirty="0" smtClean="0"/>
              <a:t>:  A </a:t>
            </a:r>
            <a:r>
              <a:rPr lang="en-US" sz="2400" i="1" dirty="0" smtClean="0"/>
              <a:t>client class</a:t>
            </a:r>
            <a:r>
              <a:rPr lang="en-US" sz="2400" dirty="0" smtClean="0"/>
              <a:t> depends on other classes for part of its </a:t>
            </a:r>
            <a:r>
              <a:rPr lang="en-US" sz="2400" i="1" dirty="0" smtClean="0"/>
              <a:t>behavior</a:t>
            </a:r>
            <a:r>
              <a:rPr lang="en-US" sz="2400" dirty="0" smtClean="0"/>
              <a:t>.  A specific  implementation can be selected on demand.</a:t>
            </a:r>
            <a:endParaRPr lang="en-US" sz="2400" dirty="0"/>
          </a:p>
        </p:txBody>
      </p:sp>
      <p:sp>
        <p:nvSpPr>
          <p:cNvPr id="8" name="TextBox 7"/>
          <p:cNvSpPr txBox="1"/>
          <p:nvPr/>
        </p:nvSpPr>
        <p:spPr>
          <a:xfrm>
            <a:off x="1435608" y="5257800"/>
            <a:ext cx="6882384" cy="461665"/>
          </a:xfrm>
          <a:prstGeom prst="rect">
            <a:avLst/>
          </a:prstGeom>
          <a:noFill/>
        </p:spPr>
        <p:txBody>
          <a:bodyPr wrap="square" rtlCol="0">
            <a:spAutoFit/>
          </a:bodyPr>
          <a:lstStyle/>
          <a:p>
            <a:r>
              <a:rPr lang="en-US" sz="2400" dirty="0" smtClean="0"/>
              <a:t>Related design patterns:  </a:t>
            </a:r>
            <a:r>
              <a:rPr lang="en-US" sz="2400" b="1" dirty="0" smtClean="0"/>
              <a:t>Strategy</a:t>
            </a:r>
            <a:r>
              <a:rPr lang="en-US" sz="2400" dirty="0" smtClean="0"/>
              <a:t>, </a:t>
            </a:r>
            <a:r>
              <a:rPr lang="en-US" sz="2400" b="1" dirty="0" smtClean="0"/>
              <a:t>Bridge</a:t>
            </a:r>
            <a:r>
              <a:rPr lang="en-US" sz="2400" dirty="0" smtClean="0"/>
              <a:t>, (most…)</a:t>
            </a:r>
            <a:endParaRPr lang="en-US" sz="2400" b="1" dirty="0"/>
          </a:p>
        </p:txBody>
      </p:sp>
      <p:sp>
        <p:nvSpPr>
          <p:cNvPr id="9" name="Date Placeholder 8"/>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Strategy Description</a:t>
            </a:r>
            <a:endParaRPr lang="en-US" dirty="0"/>
          </a:p>
        </p:txBody>
      </p:sp>
      <p:sp>
        <p:nvSpPr>
          <p:cNvPr id="7" name="Content Placeholder 6"/>
          <p:cNvSpPr>
            <a:spLocks noGrp="1"/>
          </p:cNvSpPr>
          <p:nvPr>
            <p:ph idx="1"/>
          </p:nvPr>
        </p:nvSpPr>
        <p:spPr/>
        <p:txBody>
          <a:bodyPr>
            <a:normAutofit fontScale="85000" lnSpcReduction="10000"/>
          </a:bodyPr>
          <a:lstStyle/>
          <a:p>
            <a:r>
              <a:rPr lang="en-US" dirty="0" smtClean="0"/>
              <a:t>Summary</a:t>
            </a:r>
          </a:p>
          <a:p>
            <a:pPr lvl="1"/>
            <a:r>
              <a:rPr lang="en-US" dirty="0" smtClean="0"/>
              <a:t>Define an interchangeable family of algorithms. Let implementations vary independently from clients.</a:t>
            </a:r>
          </a:p>
          <a:p>
            <a:r>
              <a:rPr lang="en-US" dirty="0" smtClean="0"/>
              <a:t>Problem</a:t>
            </a:r>
          </a:p>
          <a:p>
            <a:pPr lvl="1"/>
            <a:r>
              <a:rPr lang="en-US" dirty="0" smtClean="0"/>
              <a:t>A client may need variants of an algorithm, configurable at runtime. Without encapsulating the related variants, significant amounts of code must change when an selected implementation changes.</a:t>
            </a:r>
          </a:p>
          <a:p>
            <a:r>
              <a:rPr lang="en-US" dirty="0" smtClean="0"/>
              <a:t>Solution</a:t>
            </a:r>
          </a:p>
          <a:p>
            <a:pPr lvl="1"/>
            <a:r>
              <a:rPr lang="en-US" dirty="0" smtClean="0"/>
              <a:t>Define an interface for the family of algorithms. Encapsulate each variant in a subclass. Clients keep polymorphic references to implementations. </a:t>
            </a:r>
            <a:endParaRPr lang="en-US" dirty="0"/>
          </a:p>
        </p:txBody>
      </p:sp>
      <p:sp>
        <p:nvSpPr>
          <p:cNvPr id="3" name="Date Placeholder 2"/>
          <p:cNvSpPr>
            <a:spLocks noGrp="1"/>
          </p:cNvSpPr>
          <p:nvPr>
            <p:ph type="dt" sz="half" idx="10"/>
          </p:nvPr>
        </p:nvSpPr>
        <p:spPr/>
        <p:txBody>
          <a:bodyPr/>
          <a:lstStyle/>
          <a:p>
            <a:r>
              <a:rPr lang="en-US" smtClean="0"/>
              <a:t>Chuck Allison</a:t>
            </a:r>
            <a:endParaRPr lang="en-US"/>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Class Sketch</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24</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pic>
        <p:nvPicPr>
          <p:cNvPr id="8" name="Picture 7" descr="Strateg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496801" y="1873250"/>
            <a:ext cx="7266199" cy="27749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Compile-time Applications of </a:t>
            </a:r>
            <a:r>
              <a:rPr lang="en-US" b="1" dirty="0" smtClean="0"/>
              <a:t>Strategy</a:t>
            </a:r>
            <a:endParaRPr lang="en-US" b="1" dirty="0"/>
          </a:p>
        </p:txBody>
      </p:sp>
      <p:sp>
        <p:nvSpPr>
          <p:cNvPr id="5" name="Content Placeholder 4"/>
          <p:cNvSpPr>
            <a:spLocks noGrp="1"/>
          </p:cNvSpPr>
          <p:nvPr>
            <p:ph idx="1"/>
          </p:nvPr>
        </p:nvSpPr>
        <p:spPr/>
        <p:txBody>
          <a:bodyPr/>
          <a:lstStyle/>
          <a:p>
            <a:pPr>
              <a:spcAft>
                <a:spcPts val="600"/>
              </a:spcAft>
            </a:pPr>
            <a:r>
              <a:rPr lang="en-US" dirty="0" smtClean="0"/>
              <a:t>Isolating platform-specific code</a:t>
            </a:r>
          </a:p>
          <a:p>
            <a:pPr>
              <a:spcAft>
                <a:spcPts val="600"/>
              </a:spcAft>
            </a:pPr>
            <a:r>
              <a:rPr lang="en-US" dirty="0" smtClean="0"/>
              <a:t>C++ Template Idioms</a:t>
            </a:r>
          </a:p>
          <a:p>
            <a:pPr lvl="1">
              <a:spcAft>
                <a:spcPts val="600"/>
              </a:spcAft>
            </a:pPr>
            <a:r>
              <a:rPr lang="en-US" dirty="0" smtClean="0"/>
              <a:t>Traits</a:t>
            </a:r>
          </a:p>
          <a:p>
            <a:pPr lvl="1">
              <a:spcAft>
                <a:spcPts val="600"/>
              </a:spcAft>
            </a:pPr>
            <a:r>
              <a:rPr lang="en-US" dirty="0" smtClean="0"/>
              <a:t>Policies</a:t>
            </a:r>
          </a:p>
          <a:p>
            <a:pPr>
              <a:spcAft>
                <a:spcPts val="600"/>
              </a:spcAft>
            </a:pPr>
            <a:r>
              <a:rPr lang="en-US" dirty="0" smtClean="0"/>
              <a:t>C++ Container Adaptors</a:t>
            </a:r>
          </a:p>
          <a:p>
            <a:pPr>
              <a:spcAft>
                <a:spcPts val="600"/>
              </a:spcAft>
            </a:pPr>
            <a:r>
              <a:rPr lang="en-US" dirty="0" smtClean="0"/>
              <a:t>All use </a:t>
            </a:r>
            <a:r>
              <a:rPr lang="en-US" i="1" dirty="0" smtClean="0"/>
              <a:t>implicit</a:t>
            </a:r>
            <a:r>
              <a:rPr lang="en-US" dirty="0" smtClean="0"/>
              <a:t> interfaces</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25</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Isolating Platform-Specific Code</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26</a:t>
            </a:fld>
            <a:endParaRPr lang="en-US"/>
          </a:p>
        </p:txBody>
      </p:sp>
      <p:sp>
        <p:nvSpPr>
          <p:cNvPr id="12" name="TextBox 11"/>
          <p:cNvSpPr txBox="1"/>
          <p:nvPr/>
        </p:nvSpPr>
        <p:spPr>
          <a:xfrm>
            <a:off x="1981200" y="5345668"/>
            <a:ext cx="6248400" cy="461665"/>
          </a:xfrm>
          <a:prstGeom prst="rect">
            <a:avLst/>
          </a:prstGeom>
          <a:noFill/>
        </p:spPr>
        <p:txBody>
          <a:bodyPr wrap="square" rtlCol="0">
            <a:spAutoFit/>
          </a:bodyPr>
          <a:lstStyle/>
          <a:p>
            <a:r>
              <a:rPr lang="en-US" sz="2400" dirty="0" smtClean="0"/>
              <a:t>Accomplished with conditional compilation, etc.</a:t>
            </a:r>
            <a:endParaRPr lang="en-US" sz="2400" dirty="0"/>
          </a:p>
        </p:txBody>
      </p:sp>
      <p:pic>
        <p:nvPicPr>
          <p:cNvPr id="7" name="Picture 6" descr="Untitled.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324100" y="1665207"/>
            <a:ext cx="4838700" cy="3294143"/>
          </a:xfrm>
          <a:prstGeom prst="rect">
            <a:avLst/>
          </a:prstGeom>
        </p:spPr>
      </p:pic>
      <p:sp>
        <p:nvSpPr>
          <p:cNvPr id="8" name="Date Placeholder 7"/>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Template Traits</a:t>
            </a:r>
            <a:endParaRPr lang="en-US" dirty="0"/>
          </a:p>
        </p:txBody>
      </p:sp>
      <p:sp>
        <p:nvSpPr>
          <p:cNvPr id="5" name="Content Placeholder 4"/>
          <p:cNvSpPr>
            <a:spLocks noGrp="1"/>
          </p:cNvSpPr>
          <p:nvPr>
            <p:ph idx="1"/>
          </p:nvPr>
        </p:nvSpPr>
        <p:spPr>
          <a:xfrm>
            <a:off x="1435608" y="1447800"/>
            <a:ext cx="7498080" cy="1295400"/>
          </a:xfrm>
        </p:spPr>
        <p:txBody>
          <a:bodyPr/>
          <a:lstStyle/>
          <a:p>
            <a:r>
              <a:rPr lang="en-US" dirty="0" smtClean="0"/>
              <a:t>A way of factoring variable data from a template</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27</a:t>
            </a:fld>
            <a:endParaRPr lang="en-US"/>
          </a:p>
        </p:txBody>
      </p:sp>
      <p:sp>
        <p:nvSpPr>
          <p:cNvPr id="8" name="Date Placeholder 7"/>
          <p:cNvSpPr>
            <a:spLocks noGrp="1"/>
          </p:cNvSpPr>
          <p:nvPr>
            <p:ph type="dt" sz="half" idx="10"/>
          </p:nvPr>
        </p:nvSpPr>
        <p:spPr/>
        <p:txBody>
          <a:bodyPr/>
          <a:lstStyle/>
          <a:p>
            <a:r>
              <a:rPr lang="en-US" smtClean="0"/>
              <a:t>Chuck Allison</a:t>
            </a:r>
            <a:endParaRPr lang="en-US"/>
          </a:p>
        </p:txBody>
      </p:sp>
      <p:pic>
        <p:nvPicPr>
          <p:cNvPr id="9" name="Picture 8" descr="IEEE.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639064" y="2508250"/>
            <a:ext cx="6666736" cy="38163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z="3200" dirty="0"/>
              <a:t>IEEE Traits</a:t>
            </a:r>
          </a:p>
        </p:txBody>
      </p:sp>
      <p:sp>
        <p:nvSpPr>
          <p:cNvPr id="76803" name="Rectangle 6"/>
          <p:cNvSpPr>
            <a:spLocks noGrp="1" noChangeArrowheads="1"/>
          </p:cNvSpPr>
          <p:nvPr>
            <p:ph type="body" sz="half" idx="1"/>
          </p:nvPr>
        </p:nvSpPr>
        <p:spPr>
          <a:xfrm>
            <a:off x="990600" y="1524000"/>
            <a:ext cx="4267200" cy="4663440"/>
          </a:xfrm>
        </p:spPr>
        <p:txBody>
          <a:bodyPr>
            <a:noAutofit/>
          </a:bodyPr>
          <a:lstStyle/>
          <a:p>
            <a:pPr>
              <a:lnSpc>
                <a:spcPct val="80000"/>
              </a:lnSpc>
              <a:buFontTx/>
              <a:buNone/>
            </a:pPr>
            <a:r>
              <a:rPr lang="en-US" sz="1800" b="1" dirty="0">
                <a:latin typeface="Courier New" pitchFamily="-65" charset="0"/>
              </a:rPr>
              <a:t>template&lt;</a:t>
            </a:r>
            <a:r>
              <a:rPr lang="en-US" sz="1800" b="1" dirty="0" err="1">
                <a:latin typeface="Courier New" pitchFamily="-65" charset="0"/>
              </a:rPr>
              <a:t>typename</a:t>
            </a:r>
            <a:r>
              <a:rPr lang="en-US" sz="1800" b="1" dirty="0">
                <a:latin typeface="Courier New" pitchFamily="-65" charset="0"/>
              </a:rPr>
              <a:t> T&gt;</a:t>
            </a:r>
          </a:p>
          <a:p>
            <a:pPr>
              <a:lnSpc>
                <a:spcPct val="80000"/>
              </a:lnSpc>
              <a:buFontTx/>
              <a:buNone/>
            </a:pPr>
            <a:r>
              <a:rPr lang="en-US" sz="1800" b="1" dirty="0" err="1">
                <a:latin typeface="Courier New" pitchFamily="-65" charset="0"/>
              </a:rPr>
              <a:t>struct</a:t>
            </a:r>
            <a:r>
              <a:rPr lang="en-US" sz="1800" b="1" dirty="0">
                <a:latin typeface="Courier New" pitchFamily="-65" charset="0"/>
              </a:rPr>
              <a:t> </a:t>
            </a:r>
            <a:r>
              <a:rPr lang="en-US" sz="1800" b="1" dirty="0" err="1">
                <a:latin typeface="Courier New" pitchFamily="-65" charset="0"/>
              </a:rPr>
              <a:t>IEEE_traits</a:t>
            </a:r>
            <a:r>
              <a:rPr lang="en-US" sz="1800" b="1" dirty="0">
                <a:latin typeface="Courier New" pitchFamily="-65" charset="0"/>
              </a:rPr>
              <a:t> {};</a:t>
            </a:r>
          </a:p>
          <a:p>
            <a:pPr>
              <a:lnSpc>
                <a:spcPct val="80000"/>
              </a:lnSpc>
              <a:buFontTx/>
              <a:buNone/>
            </a:pPr>
            <a:endParaRPr lang="en-US" sz="1800" b="1" dirty="0">
              <a:latin typeface="Courier New" pitchFamily="-65" charset="0"/>
            </a:endParaRPr>
          </a:p>
          <a:p>
            <a:pPr>
              <a:lnSpc>
                <a:spcPct val="80000"/>
              </a:lnSpc>
              <a:buFontTx/>
              <a:buNone/>
            </a:pPr>
            <a:r>
              <a:rPr lang="en-US" sz="1800" b="1" dirty="0">
                <a:latin typeface="Courier New" pitchFamily="-65" charset="0"/>
              </a:rPr>
              <a:t>template&lt;&gt;</a:t>
            </a:r>
          </a:p>
          <a:p>
            <a:pPr>
              <a:lnSpc>
                <a:spcPct val="80000"/>
              </a:lnSpc>
              <a:buFontTx/>
              <a:buNone/>
            </a:pPr>
            <a:r>
              <a:rPr lang="en-US" sz="1800" b="1" dirty="0" err="1">
                <a:latin typeface="Courier New" pitchFamily="-65" charset="0"/>
              </a:rPr>
              <a:t>struct</a:t>
            </a:r>
            <a:r>
              <a:rPr lang="en-US" sz="1800" b="1" dirty="0">
                <a:latin typeface="Courier New" pitchFamily="-65" charset="0"/>
              </a:rPr>
              <a:t> </a:t>
            </a:r>
            <a:r>
              <a:rPr lang="en-US" sz="1800" b="1" dirty="0" err="1">
                <a:latin typeface="Courier New" pitchFamily="-65" charset="0"/>
              </a:rPr>
              <a:t>IEEE_traits</a:t>
            </a:r>
            <a:r>
              <a:rPr lang="en-US" sz="1800" b="1" dirty="0">
                <a:latin typeface="Courier New" pitchFamily="-65" charset="0"/>
              </a:rPr>
              <a:t>&lt;float&gt;</a:t>
            </a:r>
          </a:p>
          <a:p>
            <a:pPr>
              <a:lnSpc>
                <a:spcPct val="80000"/>
              </a:lnSpc>
              <a:buFontTx/>
              <a:buNone/>
            </a:pPr>
            <a:r>
              <a:rPr lang="en-US" sz="1800" b="1" dirty="0">
                <a:latin typeface="Courier New" pitchFamily="-65" charset="0"/>
              </a:rPr>
              <a:t>{</a:t>
            </a:r>
          </a:p>
          <a:p>
            <a:pPr>
              <a:lnSpc>
                <a:spcPct val="80000"/>
              </a:lnSpc>
              <a:buFontTx/>
              <a:buNone/>
            </a:pPr>
            <a:r>
              <a:rPr lang="en-US" sz="1800" b="1" dirty="0">
                <a:latin typeface="Courier New" pitchFamily="-65" charset="0"/>
              </a:rPr>
              <a:t>  </a:t>
            </a:r>
            <a:r>
              <a:rPr lang="en-US" sz="1800" b="1" dirty="0" err="1">
                <a:latin typeface="Courier New" pitchFamily="-65" charset="0"/>
              </a:rPr>
              <a:t>typedef</a:t>
            </a:r>
            <a:r>
              <a:rPr lang="en-US" sz="1800" b="1" dirty="0">
                <a:latin typeface="Courier New" pitchFamily="-65" charset="0"/>
              </a:rPr>
              <a:t> float </a:t>
            </a:r>
            <a:r>
              <a:rPr lang="en-US" sz="1800" b="1" dirty="0" err="1">
                <a:latin typeface="Courier New" pitchFamily="-65" charset="0"/>
              </a:rPr>
              <a:t>FType</a:t>
            </a:r>
            <a:r>
              <a:rPr lang="en-US" sz="1800" b="1" dirty="0">
                <a:latin typeface="Courier New" pitchFamily="-65" charset="0"/>
              </a:rPr>
              <a:t>;</a:t>
            </a:r>
          </a:p>
          <a:p>
            <a:pPr>
              <a:lnSpc>
                <a:spcPct val="80000"/>
              </a:lnSpc>
              <a:buFontTx/>
              <a:buNone/>
            </a:pPr>
            <a:r>
              <a:rPr lang="en-US" sz="1800" b="1" dirty="0">
                <a:latin typeface="Courier New" pitchFamily="-65" charset="0"/>
              </a:rPr>
              <a:t>  </a:t>
            </a:r>
            <a:r>
              <a:rPr lang="en-US" sz="1800" b="1" dirty="0" err="1">
                <a:latin typeface="Courier New" pitchFamily="-65" charset="0"/>
              </a:rPr>
              <a:t>enum</a:t>
            </a:r>
            <a:r>
              <a:rPr lang="en-US" sz="1800" b="1" dirty="0">
                <a:latin typeface="Courier New" pitchFamily="-65" charset="0"/>
              </a:rPr>
              <a:t> {</a:t>
            </a:r>
          </a:p>
          <a:p>
            <a:pPr>
              <a:lnSpc>
                <a:spcPct val="80000"/>
              </a:lnSpc>
              <a:buFontTx/>
              <a:buNone/>
            </a:pPr>
            <a:r>
              <a:rPr lang="en-US" sz="1800" b="1" dirty="0">
                <a:latin typeface="Courier New" pitchFamily="-65" charset="0"/>
              </a:rPr>
              <a:t>     </a:t>
            </a:r>
            <a:r>
              <a:rPr lang="en-US" sz="1800" b="1" dirty="0" err="1">
                <a:latin typeface="Courier New" pitchFamily="-65" charset="0"/>
              </a:rPr>
              <a:t>nbytes</a:t>
            </a:r>
            <a:r>
              <a:rPr lang="en-US" sz="1800" b="1" dirty="0">
                <a:latin typeface="Courier New" pitchFamily="-65" charset="0"/>
              </a:rPr>
              <a:t> = </a:t>
            </a:r>
            <a:r>
              <a:rPr lang="en-US" sz="1800" b="1" dirty="0" err="1">
                <a:latin typeface="Courier New" pitchFamily="-65" charset="0"/>
              </a:rPr>
              <a:t>sizeof(float</a:t>
            </a:r>
            <a:r>
              <a:rPr lang="en-US" sz="1800" b="1" dirty="0">
                <a:latin typeface="Courier New" pitchFamily="-65" charset="0"/>
              </a:rPr>
              <a:t>),</a:t>
            </a:r>
          </a:p>
          <a:p>
            <a:pPr>
              <a:lnSpc>
                <a:spcPct val="80000"/>
              </a:lnSpc>
              <a:buFontTx/>
              <a:buNone/>
            </a:pPr>
            <a:r>
              <a:rPr lang="en-US" sz="1800" b="1" dirty="0">
                <a:latin typeface="Courier New" pitchFamily="-65" charset="0"/>
              </a:rPr>
              <a:t>     </a:t>
            </a:r>
            <a:r>
              <a:rPr lang="en-US" sz="1800" b="1" dirty="0" err="1">
                <a:latin typeface="Courier New" pitchFamily="-65" charset="0"/>
              </a:rPr>
              <a:t>nbits</a:t>
            </a:r>
            <a:r>
              <a:rPr lang="en-US" sz="1800" b="1" dirty="0">
                <a:latin typeface="Courier New" pitchFamily="-65" charset="0"/>
              </a:rPr>
              <a:t> = </a:t>
            </a:r>
            <a:r>
              <a:rPr lang="en-US" sz="1800" b="1" dirty="0" err="1">
                <a:latin typeface="Courier New" pitchFamily="-65" charset="0"/>
              </a:rPr>
              <a:t>nbytes</a:t>
            </a:r>
            <a:r>
              <a:rPr lang="en-US" sz="1800" b="1" dirty="0">
                <a:latin typeface="Courier New" pitchFamily="-65" charset="0"/>
              </a:rPr>
              <a:t>*8,</a:t>
            </a:r>
          </a:p>
          <a:p>
            <a:pPr>
              <a:lnSpc>
                <a:spcPct val="80000"/>
              </a:lnSpc>
              <a:buFontTx/>
              <a:buNone/>
            </a:pPr>
            <a:r>
              <a:rPr lang="en-US" sz="1800" b="1" dirty="0">
                <a:latin typeface="Courier New" pitchFamily="-65" charset="0"/>
              </a:rPr>
              <a:t>     </a:t>
            </a:r>
            <a:r>
              <a:rPr lang="en-US" sz="1800" b="1" dirty="0" err="1">
                <a:latin typeface="Courier New" pitchFamily="-65" charset="0"/>
              </a:rPr>
              <a:t>exp_bits</a:t>
            </a:r>
            <a:r>
              <a:rPr lang="en-US" sz="1800" b="1" dirty="0">
                <a:latin typeface="Courier New" pitchFamily="-65" charset="0"/>
              </a:rPr>
              <a:t> = 8,</a:t>
            </a:r>
          </a:p>
          <a:p>
            <a:pPr>
              <a:lnSpc>
                <a:spcPct val="80000"/>
              </a:lnSpc>
              <a:buFontTx/>
              <a:buNone/>
            </a:pPr>
            <a:r>
              <a:rPr lang="en-US" sz="1800" b="1" dirty="0">
                <a:latin typeface="Courier New" pitchFamily="-65" charset="0"/>
              </a:rPr>
              <a:t>     bias = 127</a:t>
            </a:r>
          </a:p>
          <a:p>
            <a:pPr>
              <a:lnSpc>
                <a:spcPct val="80000"/>
              </a:lnSpc>
              <a:buFontTx/>
              <a:buNone/>
            </a:pPr>
            <a:r>
              <a:rPr lang="en-US" sz="1800" b="1" dirty="0">
                <a:latin typeface="Courier New" pitchFamily="-65" charset="0"/>
              </a:rPr>
              <a:t>   };</a:t>
            </a:r>
          </a:p>
          <a:p>
            <a:pPr>
              <a:lnSpc>
                <a:spcPct val="80000"/>
              </a:lnSpc>
              <a:buFontTx/>
              <a:buNone/>
            </a:pPr>
            <a:r>
              <a:rPr lang="en-US" sz="1800" b="1" dirty="0">
                <a:latin typeface="Courier New" pitchFamily="-65" charset="0"/>
              </a:rPr>
              <a:t>};</a:t>
            </a:r>
          </a:p>
          <a:p>
            <a:pPr>
              <a:lnSpc>
                <a:spcPct val="80000"/>
              </a:lnSpc>
              <a:buFontTx/>
              <a:buNone/>
            </a:pPr>
            <a:endParaRPr lang="en-US" sz="1800" b="1" dirty="0">
              <a:latin typeface="Courier New" pitchFamily="-65" charset="0"/>
            </a:endParaRPr>
          </a:p>
          <a:p>
            <a:pPr>
              <a:lnSpc>
                <a:spcPct val="80000"/>
              </a:lnSpc>
              <a:buFontTx/>
              <a:buNone/>
            </a:pPr>
            <a:endParaRPr lang="en-US" sz="1800" b="1" dirty="0">
              <a:latin typeface="Courier New" pitchFamily="-65" charset="0"/>
            </a:endParaRPr>
          </a:p>
        </p:txBody>
      </p:sp>
      <p:sp>
        <p:nvSpPr>
          <p:cNvPr id="76804" name="Rectangle 7"/>
          <p:cNvSpPr>
            <a:spLocks noGrp="1" noChangeArrowheads="1"/>
          </p:cNvSpPr>
          <p:nvPr>
            <p:ph type="body" sz="half" idx="2"/>
          </p:nvPr>
        </p:nvSpPr>
        <p:spPr>
          <a:xfrm>
            <a:off x="4887087" y="1536700"/>
            <a:ext cx="4256913" cy="4406900"/>
          </a:xfrm>
        </p:spPr>
        <p:txBody>
          <a:bodyPr>
            <a:normAutofit/>
          </a:bodyPr>
          <a:lstStyle/>
          <a:p>
            <a:pPr>
              <a:lnSpc>
                <a:spcPct val="80000"/>
              </a:lnSpc>
              <a:buFontTx/>
              <a:buNone/>
            </a:pPr>
            <a:r>
              <a:rPr lang="en-US" sz="1800" b="1" dirty="0">
                <a:latin typeface="Courier New" pitchFamily="-65" charset="0"/>
              </a:rPr>
              <a:t>template&lt;&gt;</a:t>
            </a:r>
          </a:p>
          <a:p>
            <a:pPr>
              <a:lnSpc>
                <a:spcPct val="80000"/>
              </a:lnSpc>
              <a:buFontTx/>
              <a:buNone/>
            </a:pPr>
            <a:r>
              <a:rPr lang="en-US" sz="1800" b="1" dirty="0" err="1">
                <a:latin typeface="Courier New" pitchFamily="-65" charset="0"/>
              </a:rPr>
              <a:t>struct</a:t>
            </a:r>
            <a:r>
              <a:rPr lang="en-US" sz="1800" b="1" dirty="0">
                <a:latin typeface="Courier New" pitchFamily="-65" charset="0"/>
              </a:rPr>
              <a:t> </a:t>
            </a:r>
            <a:r>
              <a:rPr lang="en-US" sz="1800" b="1" dirty="0" err="1">
                <a:latin typeface="Courier New" pitchFamily="-65" charset="0"/>
              </a:rPr>
              <a:t>IEEE_traits</a:t>
            </a:r>
            <a:r>
              <a:rPr lang="en-US" sz="1800" b="1" dirty="0">
                <a:latin typeface="Courier New" pitchFamily="-65" charset="0"/>
              </a:rPr>
              <a:t>&lt;double&gt;</a:t>
            </a:r>
          </a:p>
          <a:p>
            <a:pPr>
              <a:lnSpc>
                <a:spcPct val="80000"/>
              </a:lnSpc>
              <a:buFontTx/>
              <a:buNone/>
            </a:pPr>
            <a:r>
              <a:rPr lang="en-US" sz="1800" b="1" dirty="0">
                <a:latin typeface="Courier New" pitchFamily="-65" charset="0"/>
              </a:rPr>
              <a:t>{</a:t>
            </a:r>
          </a:p>
          <a:p>
            <a:pPr>
              <a:lnSpc>
                <a:spcPct val="80000"/>
              </a:lnSpc>
              <a:buFontTx/>
              <a:buNone/>
            </a:pPr>
            <a:r>
              <a:rPr lang="en-US" sz="1800" b="1" dirty="0">
                <a:latin typeface="Courier New" pitchFamily="-65" charset="0"/>
              </a:rPr>
              <a:t>  </a:t>
            </a:r>
            <a:r>
              <a:rPr lang="en-US" sz="1800" b="1" dirty="0" err="1">
                <a:latin typeface="Courier New" pitchFamily="-65" charset="0"/>
              </a:rPr>
              <a:t>typedef</a:t>
            </a:r>
            <a:r>
              <a:rPr lang="en-US" sz="1800" b="1" dirty="0">
                <a:latin typeface="Courier New" pitchFamily="-65" charset="0"/>
              </a:rPr>
              <a:t> double </a:t>
            </a:r>
            <a:r>
              <a:rPr lang="en-US" sz="1800" b="1" dirty="0" err="1">
                <a:latin typeface="Courier New" pitchFamily="-65" charset="0"/>
              </a:rPr>
              <a:t>FType</a:t>
            </a:r>
            <a:r>
              <a:rPr lang="en-US" sz="1800" b="1" dirty="0">
                <a:latin typeface="Courier New" pitchFamily="-65" charset="0"/>
              </a:rPr>
              <a:t>;</a:t>
            </a:r>
          </a:p>
          <a:p>
            <a:pPr>
              <a:lnSpc>
                <a:spcPct val="80000"/>
              </a:lnSpc>
              <a:buFontTx/>
              <a:buNone/>
            </a:pPr>
            <a:r>
              <a:rPr lang="en-US" sz="1800" b="1" dirty="0">
                <a:latin typeface="Courier New" pitchFamily="-65" charset="0"/>
              </a:rPr>
              <a:t>  </a:t>
            </a:r>
            <a:r>
              <a:rPr lang="en-US" sz="1800" b="1" dirty="0" err="1">
                <a:latin typeface="Courier New" pitchFamily="-65" charset="0"/>
              </a:rPr>
              <a:t>enum</a:t>
            </a:r>
            <a:r>
              <a:rPr lang="en-US" sz="1800" b="1" dirty="0">
                <a:latin typeface="Courier New" pitchFamily="-65" charset="0"/>
              </a:rPr>
              <a:t> {</a:t>
            </a:r>
          </a:p>
          <a:p>
            <a:pPr>
              <a:lnSpc>
                <a:spcPct val="80000"/>
              </a:lnSpc>
              <a:buFontTx/>
              <a:buNone/>
            </a:pPr>
            <a:r>
              <a:rPr lang="en-US" sz="1800" b="1" dirty="0">
                <a:latin typeface="Courier New" pitchFamily="-65" charset="0"/>
              </a:rPr>
              <a:t>     </a:t>
            </a:r>
            <a:r>
              <a:rPr lang="en-US" sz="1800" b="1" dirty="0" err="1">
                <a:latin typeface="Courier New" pitchFamily="-65" charset="0"/>
              </a:rPr>
              <a:t>nbytes</a:t>
            </a:r>
            <a:r>
              <a:rPr lang="en-US" sz="1800" b="1" dirty="0">
                <a:latin typeface="Courier New" pitchFamily="-65" charset="0"/>
              </a:rPr>
              <a:t> = </a:t>
            </a:r>
            <a:r>
              <a:rPr lang="en-US" sz="1800" b="1" dirty="0" err="1">
                <a:latin typeface="Courier New" pitchFamily="-65" charset="0"/>
              </a:rPr>
              <a:t>sizeof(double</a:t>
            </a:r>
            <a:r>
              <a:rPr lang="en-US" sz="1800" b="1" dirty="0">
                <a:latin typeface="Courier New" pitchFamily="-65" charset="0"/>
              </a:rPr>
              <a:t>),</a:t>
            </a:r>
          </a:p>
          <a:p>
            <a:pPr>
              <a:lnSpc>
                <a:spcPct val="80000"/>
              </a:lnSpc>
              <a:buFontTx/>
              <a:buNone/>
            </a:pPr>
            <a:r>
              <a:rPr lang="en-US" sz="1800" b="1" dirty="0">
                <a:latin typeface="Courier New" pitchFamily="-65" charset="0"/>
              </a:rPr>
              <a:t>     </a:t>
            </a:r>
            <a:r>
              <a:rPr lang="en-US" sz="1800" b="1" dirty="0" err="1">
                <a:latin typeface="Courier New" pitchFamily="-65" charset="0"/>
              </a:rPr>
              <a:t>nbits</a:t>
            </a:r>
            <a:r>
              <a:rPr lang="en-US" sz="1800" b="1" dirty="0">
                <a:latin typeface="Courier New" pitchFamily="-65" charset="0"/>
              </a:rPr>
              <a:t> = </a:t>
            </a:r>
            <a:r>
              <a:rPr lang="en-US" sz="1800" b="1" dirty="0" err="1">
                <a:latin typeface="Courier New" pitchFamily="-65" charset="0"/>
              </a:rPr>
              <a:t>nbytes</a:t>
            </a:r>
            <a:r>
              <a:rPr lang="en-US" sz="1800" b="1" dirty="0">
                <a:latin typeface="Courier New" pitchFamily="-65" charset="0"/>
              </a:rPr>
              <a:t>*8,</a:t>
            </a:r>
          </a:p>
          <a:p>
            <a:pPr>
              <a:lnSpc>
                <a:spcPct val="80000"/>
              </a:lnSpc>
              <a:buFontTx/>
              <a:buNone/>
            </a:pPr>
            <a:r>
              <a:rPr lang="en-US" sz="1800" b="1" dirty="0">
                <a:latin typeface="Courier New" pitchFamily="-65" charset="0"/>
              </a:rPr>
              <a:t>     </a:t>
            </a:r>
            <a:r>
              <a:rPr lang="en-US" sz="1800" b="1" dirty="0" err="1">
                <a:latin typeface="Courier New" pitchFamily="-65" charset="0"/>
              </a:rPr>
              <a:t>exp_bits</a:t>
            </a:r>
            <a:r>
              <a:rPr lang="en-US" sz="1800" b="1" dirty="0">
                <a:latin typeface="Courier New" pitchFamily="-65" charset="0"/>
              </a:rPr>
              <a:t> = 11,</a:t>
            </a:r>
          </a:p>
          <a:p>
            <a:pPr>
              <a:lnSpc>
                <a:spcPct val="80000"/>
              </a:lnSpc>
              <a:buFontTx/>
              <a:buNone/>
            </a:pPr>
            <a:r>
              <a:rPr lang="en-US" sz="1800" b="1" dirty="0">
                <a:latin typeface="Courier New" pitchFamily="-65" charset="0"/>
              </a:rPr>
              <a:t>     bias = 1023</a:t>
            </a:r>
          </a:p>
          <a:p>
            <a:pPr>
              <a:lnSpc>
                <a:spcPct val="80000"/>
              </a:lnSpc>
              <a:buFontTx/>
              <a:buNone/>
            </a:pPr>
            <a:r>
              <a:rPr lang="en-US" sz="1800" b="1" dirty="0">
                <a:latin typeface="Courier New" pitchFamily="-65" charset="0"/>
              </a:rPr>
              <a:t>  };</a:t>
            </a:r>
          </a:p>
          <a:p>
            <a:pPr>
              <a:lnSpc>
                <a:spcPct val="80000"/>
              </a:lnSpc>
              <a:buFontTx/>
              <a:buNone/>
            </a:pPr>
            <a:r>
              <a:rPr lang="en-US" sz="1800" b="1" dirty="0">
                <a:latin typeface="Courier New" pitchFamily="-65" charset="0"/>
              </a:rPr>
              <a:t>};</a:t>
            </a:r>
          </a:p>
          <a:p>
            <a:pPr>
              <a:lnSpc>
                <a:spcPct val="80000"/>
              </a:lnSpc>
              <a:buFontTx/>
              <a:buNone/>
            </a:pPr>
            <a:endParaRPr lang="en-US" sz="1800" b="1" dirty="0">
              <a:latin typeface="Courier New" pitchFamily="-65"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Using </a:t>
            </a:r>
            <a:r>
              <a:rPr lang="en-US" dirty="0" err="1" smtClean="0"/>
              <a:t>IEEE_Traits</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29</a:t>
            </a:fld>
            <a:endParaRPr lang="en-US"/>
          </a:p>
        </p:txBody>
      </p:sp>
      <p:sp>
        <p:nvSpPr>
          <p:cNvPr id="8" name="Rectangle 7"/>
          <p:cNvSpPr/>
          <p:nvPr/>
        </p:nvSpPr>
        <p:spPr>
          <a:xfrm>
            <a:off x="1295400" y="1841480"/>
            <a:ext cx="7708392" cy="3416320"/>
          </a:xfrm>
          <a:prstGeom prst="rect">
            <a:avLst/>
          </a:prstGeom>
        </p:spPr>
        <p:txBody>
          <a:bodyPr wrap="square">
            <a:spAutoFit/>
          </a:bodyPr>
          <a:lstStyle/>
          <a:p>
            <a:endParaRPr lang="en-US" b="1" dirty="0" smtClean="0">
              <a:latin typeface="Courier New"/>
              <a:cs typeface="Courier New"/>
            </a:endParaRPr>
          </a:p>
          <a:p>
            <a:r>
              <a:rPr lang="en-US" b="1" dirty="0" smtClean="0">
                <a:latin typeface="Courier New"/>
                <a:cs typeface="Courier New"/>
              </a:rPr>
              <a:t>template&lt;</a:t>
            </a:r>
            <a:r>
              <a:rPr lang="en-US" b="1" dirty="0" err="1" smtClean="0">
                <a:latin typeface="Courier New"/>
                <a:cs typeface="Courier New"/>
              </a:rPr>
              <a:t>typename</a:t>
            </a:r>
            <a:r>
              <a:rPr lang="en-US" b="1" dirty="0" smtClean="0">
                <a:latin typeface="Courier New"/>
                <a:cs typeface="Courier New"/>
              </a:rPr>
              <a:t> </a:t>
            </a:r>
            <a:r>
              <a:rPr lang="en-US" b="1" dirty="0" err="1" smtClean="0">
                <a:latin typeface="Courier New"/>
                <a:cs typeface="Courier New"/>
              </a:rPr>
              <a:t>FType</a:t>
            </a:r>
            <a:r>
              <a:rPr lang="en-US" b="1" dirty="0" smtClean="0">
                <a:latin typeface="Courier New"/>
                <a:cs typeface="Courier New"/>
              </a:rPr>
              <a:t>&gt;</a:t>
            </a:r>
          </a:p>
          <a:p>
            <a:r>
              <a:rPr lang="en-US" b="1" dirty="0" err="1" smtClean="0">
                <a:latin typeface="Courier New"/>
                <a:cs typeface="Courier New"/>
              </a:rPr>
              <a:t>bool</a:t>
            </a:r>
            <a:r>
              <a:rPr lang="en-US" b="1" dirty="0" smtClean="0">
                <a:latin typeface="Courier New"/>
                <a:cs typeface="Courier New"/>
              </a:rPr>
              <a:t> </a:t>
            </a:r>
            <a:r>
              <a:rPr lang="en-US" b="1" dirty="0" err="1" smtClean="0">
                <a:latin typeface="Courier New"/>
                <a:cs typeface="Courier New"/>
              </a:rPr>
              <a:t>is_infinity(FType</a:t>
            </a:r>
            <a:r>
              <a:rPr lang="en-US" b="1" dirty="0" smtClean="0">
                <a:latin typeface="Courier New"/>
                <a:cs typeface="Courier New"/>
              </a:rPr>
              <a:t> </a:t>
            </a:r>
            <a:r>
              <a:rPr lang="en-US" b="1" dirty="0" err="1" smtClean="0">
                <a:latin typeface="Courier New"/>
                <a:cs typeface="Courier New"/>
              </a:rPr>
              <a:t>x</a:t>
            </a:r>
            <a:r>
              <a:rPr lang="en-US" b="1" dirty="0" smtClean="0">
                <a:latin typeface="Courier New"/>
                <a:cs typeface="Courier New"/>
              </a:rPr>
              <a:t>) {</a:t>
            </a:r>
          </a:p>
          <a:p>
            <a:r>
              <a:rPr lang="en-US" b="1" dirty="0" smtClean="0">
                <a:latin typeface="Courier New"/>
                <a:cs typeface="Courier New"/>
              </a:rPr>
              <a:t>   return </a:t>
            </a:r>
            <a:r>
              <a:rPr lang="en-US" b="1" dirty="0" err="1" smtClean="0">
                <a:latin typeface="Courier New"/>
                <a:cs typeface="Courier New"/>
              </a:rPr>
              <a:t>exponent(x</a:t>
            </a:r>
            <a:r>
              <a:rPr lang="en-US" b="1" dirty="0" smtClean="0">
                <a:latin typeface="Courier New"/>
                <a:cs typeface="Courier New"/>
              </a:rPr>
              <a:t>) == </a:t>
            </a:r>
            <a:r>
              <a:rPr lang="en-US" b="1" dirty="0" err="1" smtClean="0">
                <a:latin typeface="Courier New"/>
                <a:cs typeface="Courier New"/>
              </a:rPr>
              <a:t>IEEE_traits</a:t>
            </a:r>
            <a:r>
              <a:rPr lang="en-US" b="1" dirty="0" smtClean="0">
                <a:latin typeface="Courier New"/>
                <a:cs typeface="Courier New"/>
              </a:rPr>
              <a:t>&lt;</a:t>
            </a:r>
            <a:r>
              <a:rPr lang="en-US" b="1" dirty="0" err="1" smtClean="0">
                <a:latin typeface="Courier New"/>
                <a:cs typeface="Courier New"/>
              </a:rPr>
              <a:t>FType</a:t>
            </a:r>
            <a:r>
              <a:rPr lang="en-US" b="1" dirty="0" smtClean="0">
                <a:latin typeface="Courier New"/>
                <a:cs typeface="Courier New"/>
              </a:rPr>
              <a:t>&gt;::bias+1 &amp;&amp;</a:t>
            </a:r>
          </a:p>
          <a:p>
            <a:r>
              <a:rPr lang="en-US" b="1" dirty="0" smtClean="0">
                <a:latin typeface="Courier New"/>
                <a:cs typeface="Courier New"/>
              </a:rPr>
              <a:t>          </a:t>
            </a:r>
            <a:r>
              <a:rPr lang="en-US" b="1" dirty="0" err="1" smtClean="0">
                <a:latin typeface="Courier New"/>
                <a:cs typeface="Courier New"/>
              </a:rPr>
              <a:t>fraction(x</a:t>
            </a:r>
            <a:r>
              <a:rPr lang="en-US" b="1" dirty="0" smtClean="0">
                <a:latin typeface="Courier New"/>
                <a:cs typeface="Courier New"/>
              </a:rPr>
              <a:t>) == FType(0);</a:t>
            </a:r>
          </a:p>
          <a:p>
            <a:r>
              <a:rPr lang="en-US" b="1" dirty="0" smtClean="0">
                <a:latin typeface="Courier New"/>
                <a:cs typeface="Courier New"/>
              </a:rPr>
              <a:t>}</a:t>
            </a:r>
          </a:p>
          <a:p>
            <a:endParaRPr lang="en-US" b="1" dirty="0" smtClean="0">
              <a:latin typeface="Courier New"/>
              <a:cs typeface="Courier New"/>
            </a:endParaRPr>
          </a:p>
          <a:p>
            <a:r>
              <a:rPr lang="en-US" b="1" dirty="0" smtClean="0">
                <a:latin typeface="Courier New"/>
                <a:cs typeface="Courier New"/>
              </a:rPr>
              <a:t>template&lt;</a:t>
            </a:r>
            <a:r>
              <a:rPr lang="en-US" b="1" dirty="0" err="1" smtClean="0">
                <a:latin typeface="Courier New"/>
                <a:cs typeface="Courier New"/>
              </a:rPr>
              <a:t>typename</a:t>
            </a:r>
            <a:r>
              <a:rPr lang="en-US" b="1" dirty="0" smtClean="0">
                <a:latin typeface="Courier New"/>
                <a:cs typeface="Courier New"/>
              </a:rPr>
              <a:t> </a:t>
            </a:r>
            <a:r>
              <a:rPr lang="en-US" b="1" dirty="0" err="1" smtClean="0">
                <a:latin typeface="Courier New"/>
                <a:cs typeface="Courier New"/>
              </a:rPr>
              <a:t>FType</a:t>
            </a:r>
            <a:r>
              <a:rPr lang="en-US" b="1" dirty="0" smtClean="0">
                <a:latin typeface="Courier New"/>
                <a:cs typeface="Courier New"/>
              </a:rPr>
              <a:t>&gt;</a:t>
            </a:r>
          </a:p>
          <a:p>
            <a:r>
              <a:rPr lang="en-US" b="1" dirty="0" err="1" smtClean="0">
                <a:latin typeface="Courier New"/>
                <a:cs typeface="Courier New"/>
              </a:rPr>
              <a:t>bool</a:t>
            </a:r>
            <a:r>
              <a:rPr lang="en-US" b="1" dirty="0" smtClean="0">
                <a:latin typeface="Courier New"/>
                <a:cs typeface="Courier New"/>
              </a:rPr>
              <a:t> </a:t>
            </a:r>
            <a:r>
              <a:rPr lang="en-US" b="1" dirty="0" err="1" smtClean="0">
                <a:latin typeface="Courier New"/>
                <a:cs typeface="Courier New"/>
              </a:rPr>
              <a:t>is_nan(FType</a:t>
            </a:r>
            <a:r>
              <a:rPr lang="en-US" b="1" dirty="0" smtClean="0">
                <a:latin typeface="Courier New"/>
                <a:cs typeface="Courier New"/>
              </a:rPr>
              <a:t> </a:t>
            </a:r>
            <a:r>
              <a:rPr lang="en-US" b="1" dirty="0" err="1" smtClean="0">
                <a:latin typeface="Courier New"/>
                <a:cs typeface="Courier New"/>
              </a:rPr>
              <a:t>x</a:t>
            </a:r>
            <a:r>
              <a:rPr lang="en-US" b="1" dirty="0" smtClean="0">
                <a:latin typeface="Courier New"/>
                <a:cs typeface="Courier New"/>
              </a:rPr>
              <a:t>) {</a:t>
            </a:r>
          </a:p>
          <a:p>
            <a:r>
              <a:rPr lang="en-US" b="1" dirty="0" smtClean="0">
                <a:latin typeface="Courier New"/>
                <a:cs typeface="Courier New"/>
              </a:rPr>
              <a:t>   return </a:t>
            </a:r>
            <a:r>
              <a:rPr lang="en-US" b="1" dirty="0" err="1" smtClean="0">
                <a:latin typeface="Courier New"/>
                <a:cs typeface="Courier New"/>
              </a:rPr>
              <a:t>exponent(x</a:t>
            </a:r>
            <a:r>
              <a:rPr lang="en-US" b="1" dirty="0" smtClean="0">
                <a:latin typeface="Courier New"/>
                <a:cs typeface="Courier New"/>
              </a:rPr>
              <a:t>) == </a:t>
            </a:r>
            <a:r>
              <a:rPr lang="en-US" b="1" dirty="0" err="1" smtClean="0">
                <a:latin typeface="Courier New"/>
                <a:cs typeface="Courier New"/>
              </a:rPr>
              <a:t>IEEE_traits</a:t>
            </a:r>
            <a:r>
              <a:rPr lang="en-US" b="1" dirty="0" smtClean="0">
                <a:latin typeface="Courier New"/>
                <a:cs typeface="Courier New"/>
              </a:rPr>
              <a:t>&lt;</a:t>
            </a:r>
            <a:r>
              <a:rPr lang="en-US" b="1" dirty="0" err="1" smtClean="0">
                <a:latin typeface="Courier New"/>
                <a:cs typeface="Courier New"/>
              </a:rPr>
              <a:t>FType</a:t>
            </a:r>
            <a:r>
              <a:rPr lang="en-US" b="1" dirty="0" smtClean="0">
                <a:latin typeface="Courier New"/>
                <a:cs typeface="Courier New"/>
              </a:rPr>
              <a:t>&gt;::bias+1 &amp;&amp; </a:t>
            </a:r>
          </a:p>
          <a:p>
            <a:r>
              <a:rPr lang="en-US" b="1" dirty="0" smtClean="0">
                <a:latin typeface="Courier New"/>
                <a:cs typeface="Courier New"/>
              </a:rPr>
              <a:t>          </a:t>
            </a:r>
            <a:r>
              <a:rPr lang="en-US" b="1" dirty="0" err="1" smtClean="0">
                <a:latin typeface="Courier New"/>
                <a:cs typeface="Courier New"/>
              </a:rPr>
              <a:t>fraction(x</a:t>
            </a:r>
            <a:r>
              <a:rPr lang="en-US" b="1" dirty="0" smtClean="0">
                <a:latin typeface="Courier New"/>
                <a:cs typeface="Courier New"/>
              </a:rPr>
              <a:t>) != 0;</a:t>
            </a:r>
          </a:p>
          <a:p>
            <a:r>
              <a:rPr lang="en-US" b="1" dirty="0" smtClean="0">
                <a:latin typeface="Courier New"/>
                <a:cs typeface="Courier New"/>
              </a:rPr>
              <a:t>}</a:t>
            </a:r>
          </a:p>
          <a:p>
            <a:endParaRPr lang="en-US" b="1" dirty="0">
              <a:latin typeface="Courier New"/>
              <a:cs typeface="Courier New"/>
            </a:endParaRPr>
          </a:p>
        </p:txBody>
      </p:sp>
      <p:sp>
        <p:nvSpPr>
          <p:cNvPr id="7" name="Date Placeholder 6"/>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History and Impact of Design Patterns in Software Development</a:t>
            </a:r>
          </a:p>
          <a:p>
            <a:r>
              <a:rPr lang="en-US" dirty="0" smtClean="0"/>
              <a:t>The Anatomy of a Design Pattern</a:t>
            </a:r>
          </a:p>
          <a:p>
            <a:r>
              <a:rPr lang="en-US" dirty="0" smtClean="0"/>
              <a:t>Design Principles</a:t>
            </a:r>
          </a:p>
          <a:p>
            <a:pPr lvl="1"/>
            <a:r>
              <a:rPr lang="en-US" dirty="0" smtClean="0"/>
              <a:t>and how they drive pattern creation</a:t>
            </a:r>
          </a:p>
          <a:p>
            <a:r>
              <a:rPr lang="en-US" dirty="0" smtClean="0"/>
              <a:t>Other Types of Patterns</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3</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a:t>
            </a:r>
            <a:endParaRPr lang="en-US" dirty="0"/>
          </a:p>
        </p:txBody>
      </p:sp>
      <p:sp>
        <p:nvSpPr>
          <p:cNvPr id="5" name="Content Placeholder 4"/>
          <p:cNvSpPr>
            <a:spLocks noGrp="1"/>
          </p:cNvSpPr>
          <p:nvPr>
            <p:ph idx="1"/>
          </p:nvPr>
        </p:nvSpPr>
        <p:spPr>
          <a:xfrm>
            <a:off x="1435608" y="1447800"/>
            <a:ext cx="7498080" cy="4343400"/>
          </a:xfrm>
        </p:spPr>
        <p:txBody>
          <a:bodyPr/>
          <a:lstStyle/>
          <a:p>
            <a:r>
              <a:rPr lang="en-US" dirty="0" smtClean="0"/>
              <a:t>Classes with implementation strategies are </a:t>
            </a:r>
            <a:r>
              <a:rPr lang="en-US" i="1" dirty="0" smtClean="0"/>
              <a:t>template arguments</a:t>
            </a:r>
          </a:p>
          <a:p>
            <a:r>
              <a:rPr lang="en-US" dirty="0" smtClean="0"/>
              <a:t>Example – C++ Container Adaptors:</a:t>
            </a:r>
            <a:br>
              <a:rPr lang="en-US" dirty="0" smtClean="0"/>
            </a:br>
            <a:r>
              <a:rPr lang="en-US" sz="2800" b="1" dirty="0" smtClean="0"/>
              <a:t>queue&lt;</a:t>
            </a:r>
            <a:r>
              <a:rPr lang="en-US" sz="2800" b="1" dirty="0" err="1" smtClean="0"/>
              <a:t>int</a:t>
            </a:r>
            <a:r>
              <a:rPr lang="en-US" sz="2800" b="1" dirty="0" smtClean="0"/>
              <a:t>&gt; q1;		</a:t>
            </a:r>
            <a:r>
              <a:rPr lang="en-US" sz="2800" b="1" i="1" dirty="0" smtClean="0"/>
              <a:t>// Default policy</a:t>
            </a:r>
            <a:r>
              <a:rPr lang="en-US" sz="2800" b="1" dirty="0" smtClean="0"/>
              <a:t/>
            </a:r>
            <a:br>
              <a:rPr lang="en-US" sz="2800" b="1" dirty="0" smtClean="0"/>
            </a:br>
            <a:r>
              <a:rPr lang="en-US" sz="2800" b="1" dirty="0" smtClean="0"/>
              <a:t>queue&lt;</a:t>
            </a:r>
            <a:r>
              <a:rPr lang="en-US" sz="2800" b="1" dirty="0" err="1" smtClean="0"/>
              <a:t>int</a:t>
            </a:r>
            <a:r>
              <a:rPr lang="en-US" sz="2800" b="1" dirty="0" smtClean="0"/>
              <a:t>, list&lt;</a:t>
            </a:r>
            <a:r>
              <a:rPr lang="en-US" sz="2800" b="1" dirty="0" err="1" smtClean="0"/>
              <a:t>int</a:t>
            </a:r>
            <a:r>
              <a:rPr lang="en-US" sz="2800" b="1" dirty="0" smtClean="0"/>
              <a:t>&gt; &gt; q2;	</a:t>
            </a:r>
            <a:r>
              <a:rPr lang="en-US" sz="2800" b="1" i="1" dirty="0" smtClean="0"/>
              <a:t>// Explicit policy</a:t>
            </a:r>
            <a:endParaRPr lang="en-US" sz="2800" b="1" i="1"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30</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Commonality vs. Variability</a:t>
            </a:r>
            <a:br>
              <a:rPr lang="en-US" dirty="0" smtClean="0"/>
            </a:br>
            <a:r>
              <a:rPr lang="en-US" sz="3556" i="1" dirty="0" smtClean="0"/>
              <a:t>Take 4 – Designing User Interfaces</a:t>
            </a:r>
            <a:endParaRPr lang="en-US" i="1"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31</a:t>
            </a:fld>
            <a:endParaRPr lang="en-US"/>
          </a:p>
        </p:txBody>
      </p:sp>
      <p:graphicFrame>
        <p:nvGraphicFramePr>
          <p:cNvPr id="6" name="Table 5"/>
          <p:cNvGraphicFramePr>
            <a:graphicFrameLocks noGrp="1"/>
          </p:cNvGraphicFramePr>
          <p:nvPr/>
        </p:nvGraphicFramePr>
        <p:xfrm>
          <a:off x="1447800" y="3505200"/>
          <a:ext cx="6870192" cy="1427480"/>
        </p:xfrm>
        <a:graphic>
          <a:graphicData uri="http://schemas.openxmlformats.org/drawingml/2006/table">
            <a:tbl>
              <a:tblPr firstRow="1" bandRow="1">
                <a:tableStyleId>{2A488322-F2BA-4B5B-9748-0D474271808F}</a:tableStyleId>
              </a:tblPr>
              <a:tblGrid>
                <a:gridCol w="2290064"/>
                <a:gridCol w="2290064"/>
                <a:gridCol w="2290064"/>
              </a:tblGrid>
              <a:tr h="370840">
                <a:tc>
                  <a:txBody>
                    <a:bodyPr/>
                    <a:lstStyle/>
                    <a:p>
                      <a:r>
                        <a:rPr lang="en-US" sz="2000" dirty="0" smtClean="0">
                          <a:solidFill>
                            <a:schemeClr val="tx2"/>
                          </a:solidFill>
                        </a:rPr>
                        <a:t>What Stays the Same</a:t>
                      </a:r>
                      <a:endParaRPr lang="en-US" sz="2000" dirty="0">
                        <a:solidFill>
                          <a:schemeClr val="tx2"/>
                        </a:solidFill>
                      </a:endParaRPr>
                    </a:p>
                  </a:txBody>
                  <a:tcPr>
                    <a:solidFill>
                      <a:schemeClr val="accent2">
                        <a:lumMod val="20000"/>
                        <a:lumOff val="80000"/>
                      </a:schemeClr>
                    </a:solidFill>
                  </a:tcPr>
                </a:tc>
                <a:tc>
                  <a:txBody>
                    <a:bodyPr/>
                    <a:lstStyle/>
                    <a:p>
                      <a:r>
                        <a:rPr lang="en-US" sz="2000" dirty="0" smtClean="0">
                          <a:solidFill>
                            <a:schemeClr val="tx2"/>
                          </a:solidFill>
                        </a:rPr>
                        <a:t>Coupling Mechanism</a:t>
                      </a:r>
                      <a:endParaRPr lang="en-US" sz="2000" dirty="0">
                        <a:solidFill>
                          <a:schemeClr val="tx2"/>
                        </a:solidFill>
                      </a:endParaRPr>
                    </a:p>
                  </a:txBody>
                  <a:tcPr>
                    <a:solidFill>
                      <a:schemeClr val="accent2">
                        <a:lumMod val="20000"/>
                        <a:lumOff val="80000"/>
                      </a:schemeClr>
                    </a:solidFill>
                  </a:tcPr>
                </a:tc>
                <a:tc>
                  <a:txBody>
                    <a:bodyPr/>
                    <a:lstStyle/>
                    <a:p>
                      <a:r>
                        <a:rPr lang="en-US" sz="2000" dirty="0" smtClean="0">
                          <a:solidFill>
                            <a:schemeClr val="tx2"/>
                          </a:solidFill>
                        </a:rPr>
                        <a:t>What Changes</a:t>
                      </a:r>
                      <a:endParaRPr lang="en-US" sz="2000" dirty="0">
                        <a:solidFill>
                          <a:schemeClr val="tx2"/>
                        </a:solidFill>
                      </a:endParaRPr>
                    </a:p>
                  </a:txBody>
                  <a:tcPr>
                    <a:solidFill>
                      <a:schemeClr val="accent2">
                        <a:lumMod val="20000"/>
                        <a:lumOff val="80000"/>
                      </a:schemeClr>
                    </a:solidFill>
                  </a:tcPr>
                </a:tc>
              </a:tr>
              <a:tr h="370840">
                <a:tc>
                  <a:txBody>
                    <a:bodyPr/>
                    <a:lstStyle/>
                    <a:p>
                      <a:r>
                        <a:rPr lang="en-US" sz="2000" dirty="0" smtClean="0"/>
                        <a:t>The data (structure of model)</a:t>
                      </a:r>
                      <a:endParaRPr lang="en-US" sz="2000" dirty="0"/>
                    </a:p>
                  </a:txBody>
                  <a:tcPr>
                    <a:solidFill>
                      <a:schemeClr val="bg1"/>
                    </a:solidFill>
                  </a:tcPr>
                </a:tc>
                <a:tc>
                  <a:txBody>
                    <a:bodyPr/>
                    <a:lstStyle/>
                    <a:p>
                      <a:r>
                        <a:rPr lang="en-US" sz="2000" dirty="0" smtClean="0"/>
                        <a:t>Complex! (MVC)</a:t>
                      </a:r>
                      <a:endParaRPr lang="en-US" sz="2000" dirty="0"/>
                    </a:p>
                  </a:txBody>
                  <a:tcPr>
                    <a:solidFill>
                      <a:schemeClr val="bg1"/>
                    </a:solidFill>
                  </a:tcPr>
                </a:tc>
                <a:tc>
                  <a:txBody>
                    <a:bodyPr/>
                    <a:lstStyle/>
                    <a:p>
                      <a:r>
                        <a:rPr lang="en-US" sz="2000" dirty="0" smtClean="0"/>
                        <a:t>The current</a:t>
                      </a:r>
                      <a:r>
                        <a:rPr lang="en-US" sz="2000" baseline="0" dirty="0" smtClean="0"/>
                        <a:t> user view</a:t>
                      </a:r>
                      <a:endParaRPr lang="en-US" sz="2000" dirty="0"/>
                    </a:p>
                  </a:txBody>
                  <a:tcPr>
                    <a:solidFill>
                      <a:schemeClr val="bg1"/>
                    </a:solidFill>
                  </a:tcPr>
                </a:tc>
              </a:tr>
            </a:tbl>
          </a:graphicData>
        </a:graphic>
      </p:graphicFrame>
      <p:sp>
        <p:nvSpPr>
          <p:cNvPr id="7" name="TextBox 6"/>
          <p:cNvSpPr txBox="1"/>
          <p:nvPr/>
        </p:nvSpPr>
        <p:spPr>
          <a:xfrm>
            <a:off x="1447800" y="1912203"/>
            <a:ext cx="6870192" cy="830997"/>
          </a:xfrm>
          <a:prstGeom prst="rect">
            <a:avLst/>
          </a:prstGeom>
          <a:noFill/>
        </p:spPr>
        <p:txBody>
          <a:bodyPr wrap="square" rtlCol="0">
            <a:spAutoFit/>
          </a:bodyPr>
          <a:lstStyle/>
          <a:p>
            <a:r>
              <a:rPr lang="en-US" sz="2400" b="1" dirty="0" smtClean="0"/>
              <a:t>The Abstraction</a:t>
            </a:r>
            <a:r>
              <a:rPr lang="en-US" sz="2400" dirty="0" smtClean="0"/>
              <a:t>:  Data can be presented to users in different ways. Views vary independently of data. </a:t>
            </a:r>
            <a:endParaRPr lang="en-US" sz="2400" dirty="0"/>
          </a:p>
        </p:txBody>
      </p:sp>
      <p:sp>
        <p:nvSpPr>
          <p:cNvPr id="8" name="TextBox 7"/>
          <p:cNvSpPr txBox="1"/>
          <p:nvPr/>
        </p:nvSpPr>
        <p:spPr>
          <a:xfrm>
            <a:off x="1435608" y="5257800"/>
            <a:ext cx="6882384" cy="830997"/>
          </a:xfrm>
          <a:prstGeom prst="rect">
            <a:avLst/>
          </a:prstGeom>
          <a:noFill/>
        </p:spPr>
        <p:txBody>
          <a:bodyPr wrap="square" rtlCol="0">
            <a:spAutoFit/>
          </a:bodyPr>
          <a:lstStyle/>
          <a:p>
            <a:r>
              <a:rPr lang="en-US" sz="2400" dirty="0" smtClean="0"/>
              <a:t>Related design patterns:  </a:t>
            </a:r>
            <a:r>
              <a:rPr lang="en-US" sz="2400" b="1" dirty="0" smtClean="0"/>
              <a:t>Model-View-Controller</a:t>
            </a:r>
            <a:r>
              <a:rPr lang="en-US" sz="2400" dirty="0" smtClean="0"/>
              <a:t> (</a:t>
            </a:r>
            <a:r>
              <a:rPr lang="en-US" sz="2400" b="1" dirty="0" smtClean="0"/>
              <a:t>Observer</a:t>
            </a:r>
            <a:r>
              <a:rPr lang="en-US" sz="2400" dirty="0" smtClean="0"/>
              <a:t> + </a:t>
            </a:r>
            <a:r>
              <a:rPr lang="en-US" sz="2400" b="1" dirty="0" smtClean="0"/>
              <a:t>Composite</a:t>
            </a:r>
            <a:r>
              <a:rPr lang="en-US" sz="2400" dirty="0" smtClean="0"/>
              <a:t> + </a:t>
            </a:r>
            <a:r>
              <a:rPr lang="en-US" sz="2400" b="1" dirty="0" smtClean="0"/>
              <a:t>Strategy</a:t>
            </a:r>
            <a:r>
              <a:rPr lang="en-US" sz="2400" dirty="0" smtClean="0"/>
              <a:t>)</a:t>
            </a:r>
            <a:endParaRPr lang="en-US" sz="2400" b="1" dirty="0"/>
          </a:p>
        </p:txBody>
      </p:sp>
      <p:sp>
        <p:nvSpPr>
          <p:cNvPr id="9" name="Date Placeholder 8"/>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Model-View-Controller</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32</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pic>
        <p:nvPicPr>
          <p:cNvPr id="9" name="Picture 8" descr="MVC.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543049" y="1360258"/>
            <a:ext cx="7106181" cy="481194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Another Fundamental Principle</a:t>
            </a:r>
            <a:endParaRPr lang="en-US" dirty="0"/>
          </a:p>
        </p:txBody>
      </p:sp>
      <p:sp>
        <p:nvSpPr>
          <p:cNvPr id="6" name="Content Placeholder 5"/>
          <p:cNvSpPr>
            <a:spLocks noGrp="1"/>
          </p:cNvSpPr>
          <p:nvPr>
            <p:ph idx="1"/>
          </p:nvPr>
        </p:nvSpPr>
        <p:spPr/>
        <p:txBody>
          <a:bodyPr>
            <a:normAutofit fontScale="92500"/>
          </a:bodyPr>
          <a:lstStyle/>
          <a:p>
            <a:r>
              <a:rPr lang="en-US" i="1" dirty="0" smtClean="0"/>
              <a:t>Program to an Interface, not an Implementation</a:t>
            </a:r>
          </a:p>
          <a:p>
            <a:pPr lvl="1"/>
            <a:r>
              <a:rPr lang="en-US" dirty="0" smtClean="0"/>
              <a:t>Same benefit as before (shield clients from changes)</a:t>
            </a:r>
          </a:p>
          <a:p>
            <a:r>
              <a:rPr lang="en-US" dirty="0" smtClean="0"/>
              <a:t>Actually, just a </a:t>
            </a:r>
            <a:r>
              <a:rPr lang="en-US" i="1" dirty="0" smtClean="0"/>
              <a:t>special case</a:t>
            </a:r>
            <a:r>
              <a:rPr lang="en-US" dirty="0" smtClean="0"/>
              <a:t> of the previous principle</a:t>
            </a:r>
          </a:p>
          <a:p>
            <a:pPr lvl="1"/>
            <a:r>
              <a:rPr lang="en-US" i="1" dirty="0" smtClean="0"/>
              <a:t>interfaces</a:t>
            </a:r>
            <a:r>
              <a:rPr lang="en-US" dirty="0" smtClean="0"/>
              <a:t> stay the same, </a:t>
            </a:r>
            <a:r>
              <a:rPr lang="en-US" i="1" dirty="0" smtClean="0"/>
              <a:t>implementations</a:t>
            </a:r>
            <a:r>
              <a:rPr lang="en-US" dirty="0" smtClean="0"/>
              <a:t> vary</a:t>
            </a:r>
          </a:p>
          <a:p>
            <a:pPr lvl="1"/>
            <a:r>
              <a:rPr lang="en-US" dirty="0" smtClean="0"/>
              <a:t>You can’t program exclusively to an interface unless it </a:t>
            </a:r>
            <a:r>
              <a:rPr lang="en-US" i="1" dirty="0" smtClean="0"/>
              <a:t>exists separately</a:t>
            </a:r>
            <a:r>
              <a:rPr lang="en-US" dirty="0" smtClean="0"/>
              <a:t> from the implementation</a:t>
            </a:r>
          </a:p>
          <a:p>
            <a:r>
              <a:rPr lang="en-US" dirty="0" smtClean="0"/>
              <a:t>Moral: Many design principles “overlap”</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33</a:t>
            </a:fld>
            <a:endParaRPr lang="en-US"/>
          </a:p>
        </p:txBody>
      </p:sp>
      <p:sp>
        <p:nvSpPr>
          <p:cNvPr id="7" name="Date Placeholder 6"/>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101</a:t>
            </a:r>
            <a:endParaRPr lang="en-US" dirty="0"/>
          </a:p>
        </p:txBody>
      </p:sp>
      <p:sp>
        <p:nvSpPr>
          <p:cNvPr id="3" name="Content Placeholder 2"/>
          <p:cNvSpPr>
            <a:spLocks noGrp="1"/>
          </p:cNvSpPr>
          <p:nvPr>
            <p:ph idx="1"/>
          </p:nvPr>
        </p:nvSpPr>
        <p:spPr>
          <a:xfrm>
            <a:off x="1435608" y="1447800"/>
            <a:ext cx="7498080" cy="990600"/>
          </a:xfrm>
        </p:spPr>
        <p:txBody>
          <a:bodyPr/>
          <a:lstStyle/>
          <a:p>
            <a:pPr>
              <a:spcAft>
                <a:spcPts val="1200"/>
              </a:spcAft>
            </a:pPr>
            <a:r>
              <a:rPr lang="en-US" dirty="0" smtClean="0"/>
              <a:t>Design a Stack Class</a:t>
            </a:r>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34</a:t>
            </a:fld>
            <a:endParaRPr lang="en-US"/>
          </a:p>
        </p:txBody>
      </p:sp>
      <p:pic>
        <p:nvPicPr>
          <p:cNvPr id="6" name="Picture 5" descr="Untitled.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3435165" y="2559050"/>
            <a:ext cx="2660835" cy="2622550"/>
          </a:xfrm>
          <a:prstGeom prst="rect">
            <a:avLst/>
          </a:prstGeom>
        </p:spPr>
      </p:pic>
      <p:sp>
        <p:nvSpPr>
          <p:cNvPr id="7" name="Date Placeholder 6"/>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err="1" smtClean="0"/>
              <a:t>MyStack</a:t>
            </a:r>
            <a:r>
              <a:rPr lang="en-US" dirty="0" smtClean="0"/>
              <a:t> in Java</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35</a:t>
            </a:fld>
            <a:endParaRPr lang="en-US"/>
          </a:p>
        </p:txBody>
      </p:sp>
      <p:sp>
        <p:nvSpPr>
          <p:cNvPr id="7" name="Rectangle 6"/>
          <p:cNvSpPr/>
          <p:nvPr/>
        </p:nvSpPr>
        <p:spPr>
          <a:xfrm>
            <a:off x="1435608" y="1668482"/>
            <a:ext cx="7635240" cy="4478148"/>
          </a:xfrm>
          <a:prstGeom prst="rect">
            <a:avLst/>
          </a:prstGeom>
        </p:spPr>
        <p:txBody>
          <a:bodyPr wrap="square">
            <a:spAutoFit/>
          </a:bodyPr>
          <a:lstStyle/>
          <a:p>
            <a:r>
              <a:rPr lang="en-US" sz="1900" b="1" dirty="0" smtClean="0">
                <a:latin typeface="Courier New"/>
                <a:cs typeface="Courier New"/>
              </a:rPr>
              <a:t>class </a:t>
            </a:r>
            <a:r>
              <a:rPr lang="en-US" sz="1900" b="1" dirty="0" err="1" smtClean="0">
                <a:latin typeface="Courier New"/>
                <a:cs typeface="Courier New"/>
              </a:rPr>
              <a:t>MyStack</a:t>
            </a:r>
            <a:r>
              <a:rPr lang="en-US" sz="1900" b="1" dirty="0" smtClean="0">
                <a:latin typeface="Courier New"/>
                <a:cs typeface="Courier New"/>
              </a:rPr>
              <a:t>&lt;T&gt; {</a:t>
            </a:r>
          </a:p>
          <a:p>
            <a:r>
              <a:rPr lang="en-US" sz="1900" b="1" dirty="0" smtClean="0">
                <a:latin typeface="Courier New"/>
                <a:cs typeface="Courier New"/>
              </a:rPr>
              <a:t>    private </a:t>
            </a:r>
            <a:r>
              <a:rPr lang="en-US" sz="1900" b="1" dirty="0" err="1" smtClean="0">
                <a:latin typeface="Courier New"/>
                <a:cs typeface="Courier New"/>
              </a:rPr>
              <a:t>ArrayList</a:t>
            </a:r>
            <a:r>
              <a:rPr lang="en-US" sz="1900" b="1" dirty="0" smtClean="0">
                <a:latin typeface="Courier New"/>
                <a:cs typeface="Courier New"/>
              </a:rPr>
              <a:t>&lt;T&gt; data = new </a:t>
            </a:r>
            <a:r>
              <a:rPr lang="en-US" sz="1900" b="1" dirty="0" err="1" smtClean="0">
                <a:latin typeface="Courier New"/>
                <a:cs typeface="Courier New"/>
              </a:rPr>
              <a:t>ArrayList</a:t>
            </a:r>
            <a:r>
              <a:rPr lang="en-US" sz="1900" b="1" dirty="0" smtClean="0">
                <a:latin typeface="Courier New"/>
                <a:cs typeface="Courier New"/>
              </a:rPr>
              <a:t>&lt;T&gt;();</a:t>
            </a:r>
          </a:p>
          <a:p>
            <a:r>
              <a:rPr lang="en-US" sz="1900" b="1" dirty="0" smtClean="0">
                <a:latin typeface="Courier New"/>
                <a:cs typeface="Courier New"/>
              </a:rPr>
              <a:t>    public void </a:t>
            </a:r>
            <a:r>
              <a:rPr lang="en-US" sz="1900" b="1" dirty="0" err="1" smtClean="0">
                <a:latin typeface="Courier New"/>
                <a:cs typeface="Courier New"/>
              </a:rPr>
              <a:t>push(T</a:t>
            </a:r>
            <a:r>
              <a:rPr lang="en-US" sz="1900" b="1" dirty="0" smtClean="0">
                <a:latin typeface="Courier New"/>
                <a:cs typeface="Courier New"/>
              </a:rPr>
              <a:t> </a:t>
            </a:r>
            <a:r>
              <a:rPr lang="en-US" sz="1900" b="1" dirty="0" err="1" smtClean="0">
                <a:latin typeface="Courier New"/>
                <a:cs typeface="Courier New"/>
              </a:rPr>
              <a:t>t</a:t>
            </a:r>
            <a:r>
              <a:rPr lang="en-US" sz="1900" b="1" dirty="0" smtClean="0">
                <a:latin typeface="Courier New"/>
                <a:cs typeface="Courier New"/>
              </a:rPr>
              <a:t>) {</a:t>
            </a:r>
          </a:p>
          <a:p>
            <a:r>
              <a:rPr lang="en-US" sz="1900" b="1" dirty="0" smtClean="0">
                <a:latin typeface="Courier New"/>
                <a:cs typeface="Courier New"/>
              </a:rPr>
              <a:t>        </a:t>
            </a:r>
            <a:r>
              <a:rPr lang="en-US" sz="1900" b="1" dirty="0" err="1" smtClean="0">
                <a:latin typeface="Courier New"/>
                <a:cs typeface="Courier New"/>
              </a:rPr>
              <a:t>data.add(t</a:t>
            </a:r>
            <a:r>
              <a:rPr lang="en-US" sz="1900" b="1" dirty="0" smtClean="0">
                <a:latin typeface="Courier New"/>
                <a:cs typeface="Courier New"/>
              </a:rPr>
              <a:t>);</a:t>
            </a:r>
          </a:p>
          <a:p>
            <a:r>
              <a:rPr lang="en-US" sz="1900" b="1" dirty="0" smtClean="0">
                <a:latin typeface="Courier New"/>
                <a:cs typeface="Courier New"/>
              </a:rPr>
              <a:t>    }</a:t>
            </a:r>
          </a:p>
          <a:p>
            <a:r>
              <a:rPr lang="en-US" sz="1900" b="1" dirty="0" smtClean="0">
                <a:latin typeface="Courier New"/>
                <a:cs typeface="Courier New"/>
              </a:rPr>
              <a:t>    public T pop() {</a:t>
            </a:r>
          </a:p>
          <a:p>
            <a:r>
              <a:rPr lang="en-US" sz="1900" b="1" dirty="0" smtClean="0">
                <a:latin typeface="Courier New"/>
                <a:cs typeface="Courier New"/>
              </a:rPr>
              <a:t>        return data.remove(data.size()-1);</a:t>
            </a:r>
          </a:p>
          <a:p>
            <a:r>
              <a:rPr lang="en-US" sz="1900" b="1" dirty="0" smtClean="0">
                <a:latin typeface="Courier New"/>
                <a:cs typeface="Courier New"/>
              </a:rPr>
              <a:t>    }</a:t>
            </a:r>
          </a:p>
          <a:p>
            <a:r>
              <a:rPr lang="en-US" sz="1900" b="1" dirty="0" smtClean="0">
                <a:latin typeface="Courier New"/>
                <a:cs typeface="Courier New"/>
              </a:rPr>
              <a:t>    public T top() {</a:t>
            </a:r>
          </a:p>
          <a:p>
            <a:r>
              <a:rPr lang="en-US" sz="1900" b="1" dirty="0" smtClean="0">
                <a:latin typeface="Courier New"/>
                <a:cs typeface="Courier New"/>
              </a:rPr>
              <a:t>        return data.get(data.size()-1);</a:t>
            </a:r>
          </a:p>
          <a:p>
            <a:r>
              <a:rPr lang="en-US" sz="1900" b="1" dirty="0" smtClean="0">
                <a:latin typeface="Courier New"/>
                <a:cs typeface="Courier New"/>
              </a:rPr>
              <a:t>    }</a:t>
            </a:r>
          </a:p>
          <a:p>
            <a:r>
              <a:rPr lang="en-US" sz="1900" b="1" dirty="0" smtClean="0">
                <a:latin typeface="Courier New"/>
                <a:cs typeface="Courier New"/>
              </a:rPr>
              <a:t>    public </a:t>
            </a:r>
            <a:r>
              <a:rPr lang="en-US" sz="1900" b="1" dirty="0" err="1" smtClean="0">
                <a:latin typeface="Courier New"/>
                <a:cs typeface="Courier New"/>
              </a:rPr>
              <a:t>int</a:t>
            </a:r>
            <a:r>
              <a:rPr lang="en-US" sz="1900" b="1" dirty="0" smtClean="0">
                <a:latin typeface="Courier New"/>
                <a:cs typeface="Courier New"/>
              </a:rPr>
              <a:t> size() {</a:t>
            </a:r>
          </a:p>
          <a:p>
            <a:r>
              <a:rPr lang="en-US" sz="1900" b="1" dirty="0" smtClean="0">
                <a:latin typeface="Courier New"/>
                <a:cs typeface="Courier New"/>
              </a:rPr>
              <a:t>        return </a:t>
            </a:r>
            <a:r>
              <a:rPr lang="en-US" sz="1900" b="1" dirty="0" err="1" smtClean="0">
                <a:latin typeface="Courier New"/>
                <a:cs typeface="Courier New"/>
              </a:rPr>
              <a:t>data.size</a:t>
            </a:r>
            <a:r>
              <a:rPr lang="en-US" sz="1900" b="1" dirty="0" smtClean="0">
                <a:latin typeface="Courier New"/>
                <a:cs typeface="Courier New"/>
              </a:rPr>
              <a:t>();</a:t>
            </a:r>
          </a:p>
          <a:p>
            <a:r>
              <a:rPr lang="en-US" sz="1900" b="1" dirty="0" smtClean="0">
                <a:latin typeface="Courier New"/>
                <a:cs typeface="Courier New"/>
              </a:rPr>
              <a:t>    }</a:t>
            </a:r>
          </a:p>
          <a:p>
            <a:r>
              <a:rPr lang="en-US" sz="1900" b="1" dirty="0" smtClean="0">
                <a:latin typeface="Courier New"/>
                <a:cs typeface="Courier New"/>
              </a:rPr>
              <a:t>}</a:t>
            </a:r>
            <a:endParaRPr lang="en-US" sz="1900" b="1" dirty="0">
              <a:latin typeface="Courier New"/>
              <a:cs typeface="Courier New"/>
            </a:endParaRPr>
          </a:p>
        </p:txBody>
      </p:sp>
      <p:sp>
        <p:nvSpPr>
          <p:cNvPr id="8" name="Date Placeholder 7"/>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b="1" dirty="0" err="1" smtClean="0"/>
              <a:t>MyStack</a:t>
            </a:r>
            <a:endParaRPr lang="en-US" b="1"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36</a:t>
            </a:fld>
            <a:endParaRPr lang="en-US"/>
          </a:p>
        </p:txBody>
      </p:sp>
      <p:sp>
        <p:nvSpPr>
          <p:cNvPr id="12" name="Rectangle 11"/>
          <p:cNvSpPr/>
          <p:nvPr/>
        </p:nvSpPr>
        <p:spPr>
          <a:xfrm>
            <a:off x="1295400" y="2413338"/>
            <a:ext cx="7708392" cy="2862322"/>
          </a:xfrm>
          <a:prstGeom prst="rect">
            <a:avLst/>
          </a:prstGeom>
        </p:spPr>
        <p:txBody>
          <a:bodyPr wrap="square">
            <a:spAutoFit/>
          </a:bodyPr>
          <a:lstStyle/>
          <a:p>
            <a:r>
              <a:rPr lang="en-US" sz="2000" b="1" dirty="0" smtClean="0">
                <a:latin typeface="Courier New"/>
                <a:cs typeface="Courier New"/>
              </a:rPr>
              <a:t> public static void </a:t>
            </a:r>
            <a:r>
              <a:rPr lang="en-US" sz="2000" b="1" dirty="0" err="1" smtClean="0">
                <a:latin typeface="Courier New"/>
                <a:cs typeface="Courier New"/>
              </a:rPr>
              <a:t>main(String</a:t>
            </a:r>
            <a:r>
              <a:rPr lang="en-US" sz="2000" b="1" dirty="0" smtClean="0">
                <a:latin typeface="Courier New"/>
                <a:cs typeface="Courier New"/>
              </a:rPr>
              <a:t>[] </a:t>
            </a:r>
            <a:r>
              <a:rPr lang="en-US" sz="2000" b="1" dirty="0" err="1" smtClean="0">
                <a:latin typeface="Courier New"/>
                <a:cs typeface="Courier New"/>
              </a:rPr>
              <a:t>args</a:t>
            </a:r>
            <a:r>
              <a:rPr lang="en-US" sz="2000" b="1" dirty="0" smtClean="0">
                <a:latin typeface="Courier New"/>
                <a:cs typeface="Courier New"/>
              </a:rPr>
              <a:t> {</a:t>
            </a:r>
          </a:p>
          <a:p>
            <a:r>
              <a:rPr lang="en-US" sz="2000" b="1" dirty="0" smtClean="0">
                <a:latin typeface="Courier New"/>
                <a:cs typeface="Courier New"/>
              </a:rPr>
              <a:t>   </a:t>
            </a:r>
            <a:r>
              <a:rPr lang="en-US" sz="2000" b="1" dirty="0" err="1" smtClean="0">
                <a:latin typeface="Courier New"/>
                <a:cs typeface="Courier New"/>
              </a:rPr>
              <a:t>MyStack</a:t>
            </a:r>
            <a:r>
              <a:rPr lang="en-US" sz="2000" b="1" dirty="0" smtClean="0">
                <a:latin typeface="Courier New"/>
                <a:cs typeface="Courier New"/>
              </a:rPr>
              <a:t>&lt;Integer&gt; </a:t>
            </a:r>
            <a:r>
              <a:rPr lang="en-US" sz="2000" b="1" dirty="0" err="1" smtClean="0">
                <a:latin typeface="Courier New"/>
                <a:cs typeface="Courier New"/>
              </a:rPr>
              <a:t>stk</a:t>
            </a:r>
            <a:r>
              <a:rPr lang="en-US" sz="2000" b="1" dirty="0" smtClean="0">
                <a:latin typeface="Courier New"/>
                <a:cs typeface="Courier New"/>
              </a:rPr>
              <a:t> = new </a:t>
            </a:r>
            <a:r>
              <a:rPr lang="en-US" sz="2000" b="1" dirty="0" err="1" smtClean="0">
                <a:latin typeface="Courier New"/>
                <a:cs typeface="Courier New"/>
              </a:rPr>
              <a:t>MyStack</a:t>
            </a:r>
            <a:r>
              <a:rPr lang="en-US" sz="2000" b="1" dirty="0" smtClean="0">
                <a:latin typeface="Courier New"/>
                <a:cs typeface="Courier New"/>
              </a:rPr>
              <a:t>&lt;Integer&gt;(); </a:t>
            </a:r>
          </a:p>
          <a:p>
            <a:r>
              <a:rPr lang="en-US" sz="2000" b="1" dirty="0" smtClean="0">
                <a:latin typeface="Courier New"/>
                <a:cs typeface="Courier New"/>
              </a:rPr>
              <a:t>   stk.push(1);</a:t>
            </a:r>
          </a:p>
          <a:p>
            <a:r>
              <a:rPr lang="en-US" sz="2000" b="1" dirty="0" smtClean="0">
                <a:latin typeface="Courier New"/>
                <a:cs typeface="Courier New"/>
              </a:rPr>
              <a:t>   stk.push(2);</a:t>
            </a:r>
          </a:p>
          <a:p>
            <a:r>
              <a:rPr lang="en-US" sz="2000" b="1" dirty="0" smtClean="0">
                <a:latin typeface="Courier New"/>
                <a:cs typeface="Courier New"/>
              </a:rPr>
              <a:t>   </a:t>
            </a:r>
            <a:r>
              <a:rPr lang="en-US" sz="2000" b="1" dirty="0" err="1" smtClean="0">
                <a:latin typeface="Courier New"/>
                <a:cs typeface="Courier New"/>
              </a:rPr>
              <a:t>System.out.println(stk.size</a:t>
            </a:r>
            <a:r>
              <a:rPr lang="en-US" sz="2000" b="1" dirty="0" smtClean="0">
                <a:latin typeface="Courier New"/>
                <a:cs typeface="Courier New"/>
              </a:rPr>
              <a:t>());	// 2 </a:t>
            </a:r>
          </a:p>
          <a:p>
            <a:r>
              <a:rPr lang="en-US" sz="2000" b="1" dirty="0" smtClean="0">
                <a:latin typeface="Courier New"/>
                <a:cs typeface="Courier New"/>
              </a:rPr>
              <a:t>   </a:t>
            </a:r>
            <a:r>
              <a:rPr lang="en-US" sz="2000" b="1" dirty="0" err="1" smtClean="0">
                <a:latin typeface="Courier New"/>
                <a:cs typeface="Courier New"/>
              </a:rPr>
              <a:t>System.out.println(stk.pop</a:t>
            </a:r>
            <a:r>
              <a:rPr lang="en-US" sz="2000" b="1" dirty="0" smtClean="0">
                <a:latin typeface="Courier New"/>
                <a:cs typeface="Courier New"/>
              </a:rPr>
              <a:t>());	// 2</a:t>
            </a:r>
          </a:p>
          <a:p>
            <a:r>
              <a:rPr lang="en-US" sz="2000" b="1" dirty="0" smtClean="0">
                <a:latin typeface="Courier New"/>
                <a:cs typeface="Courier New"/>
              </a:rPr>
              <a:t>   </a:t>
            </a:r>
            <a:r>
              <a:rPr lang="en-US" sz="2000" b="1" dirty="0" err="1" smtClean="0">
                <a:latin typeface="Courier New"/>
                <a:cs typeface="Courier New"/>
              </a:rPr>
              <a:t>System.out.println(stk.pop</a:t>
            </a:r>
            <a:r>
              <a:rPr lang="en-US" sz="2000" b="1" dirty="0" smtClean="0">
                <a:latin typeface="Courier New"/>
                <a:cs typeface="Courier New"/>
              </a:rPr>
              <a:t>());	// 1</a:t>
            </a:r>
          </a:p>
          <a:p>
            <a:r>
              <a:rPr lang="en-US" sz="2000" b="1" dirty="0" smtClean="0">
                <a:latin typeface="Courier New"/>
                <a:cs typeface="Courier New"/>
              </a:rPr>
              <a:t>   </a:t>
            </a:r>
            <a:r>
              <a:rPr lang="en-US" sz="2000" b="1" dirty="0" err="1" smtClean="0">
                <a:latin typeface="Courier New"/>
                <a:cs typeface="Courier New"/>
              </a:rPr>
              <a:t>System.out.println(stk.size</a:t>
            </a:r>
            <a:r>
              <a:rPr lang="en-US" sz="2000" b="1" dirty="0" smtClean="0">
                <a:latin typeface="Courier New"/>
                <a:cs typeface="Courier New"/>
              </a:rPr>
              <a:t>());	// 0</a:t>
            </a:r>
          </a:p>
          <a:p>
            <a:r>
              <a:rPr lang="en-US" sz="2000" b="1" dirty="0" smtClean="0">
                <a:latin typeface="Courier New"/>
                <a:cs typeface="Courier New"/>
              </a:rPr>
              <a:t>}</a:t>
            </a:r>
            <a:endParaRPr lang="en-US" sz="2000" b="1" dirty="0">
              <a:latin typeface="Courier New"/>
              <a:cs typeface="Courier New"/>
            </a:endParaRPr>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Our Design?</a:t>
            </a:r>
            <a:endParaRPr lang="en-US" dirty="0"/>
          </a:p>
        </p:txBody>
      </p:sp>
      <p:sp>
        <p:nvSpPr>
          <p:cNvPr id="3" name="Content Placeholder 2"/>
          <p:cNvSpPr>
            <a:spLocks noGrp="1"/>
          </p:cNvSpPr>
          <p:nvPr>
            <p:ph idx="1"/>
          </p:nvPr>
        </p:nvSpPr>
        <p:spPr/>
        <p:txBody>
          <a:bodyPr/>
          <a:lstStyle/>
          <a:p>
            <a:r>
              <a:rPr lang="en-US" dirty="0" smtClean="0"/>
              <a:t>Is the user really shielded from changes in implementation?</a:t>
            </a:r>
          </a:p>
          <a:p>
            <a:r>
              <a:rPr lang="en-US" dirty="0" smtClean="0"/>
              <a:t>No…</a:t>
            </a:r>
          </a:p>
          <a:p>
            <a:pPr lvl="1"/>
            <a:r>
              <a:rPr lang="en-US" dirty="0" smtClean="0"/>
              <a:t>The fact that we use an </a:t>
            </a:r>
            <a:r>
              <a:rPr lang="en-US" b="1" dirty="0" err="1" smtClean="0"/>
              <a:t>ArrayList</a:t>
            </a:r>
            <a:r>
              <a:rPr lang="en-US" dirty="0" smtClean="0"/>
              <a:t> introduces a dependency for the user</a:t>
            </a:r>
          </a:p>
          <a:p>
            <a:pPr lvl="1"/>
            <a:r>
              <a:rPr lang="en-US" dirty="0" smtClean="0"/>
              <a:t>If we </a:t>
            </a:r>
            <a:r>
              <a:rPr lang="en-US" i="1" dirty="0" smtClean="0"/>
              <a:t>change it later</a:t>
            </a:r>
            <a:r>
              <a:rPr lang="en-US" dirty="0" smtClean="0"/>
              <a:t>, the user is affected</a:t>
            </a:r>
          </a:p>
          <a:p>
            <a:pPr lvl="1"/>
            <a:r>
              <a:rPr lang="en-US" dirty="0" smtClean="0"/>
              <a:t>Or a better class with a </a:t>
            </a:r>
            <a:r>
              <a:rPr lang="en-US" i="1" dirty="0" smtClean="0"/>
              <a:t>different name </a:t>
            </a:r>
            <a:r>
              <a:rPr lang="en-US" dirty="0" smtClean="0"/>
              <a:t>may come along</a:t>
            </a:r>
          </a:p>
          <a:p>
            <a:pPr lvl="1"/>
            <a:r>
              <a:rPr lang="en-US" dirty="0" smtClean="0"/>
              <a:t>Users should </a:t>
            </a:r>
            <a:r>
              <a:rPr lang="en-US" i="1" dirty="0" smtClean="0"/>
              <a:t>program to an interface</a:t>
            </a:r>
            <a:endParaRPr lang="en-US" i="1"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37</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Separate The Implementation</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38</a:t>
            </a:fld>
            <a:endParaRPr lang="en-US"/>
          </a:p>
        </p:txBody>
      </p:sp>
      <p:sp>
        <p:nvSpPr>
          <p:cNvPr id="8" name="Date Placeholder 7"/>
          <p:cNvSpPr>
            <a:spLocks noGrp="1"/>
          </p:cNvSpPr>
          <p:nvPr>
            <p:ph type="dt" sz="half" idx="10"/>
          </p:nvPr>
        </p:nvSpPr>
        <p:spPr/>
        <p:txBody>
          <a:bodyPr/>
          <a:lstStyle/>
          <a:p>
            <a:r>
              <a:rPr lang="en-US" smtClean="0"/>
              <a:t>Chuck Allison</a:t>
            </a:r>
            <a:endParaRPr lang="en-US"/>
          </a:p>
        </p:txBody>
      </p:sp>
      <p:pic>
        <p:nvPicPr>
          <p:cNvPr id="9" name="Picture 8" descr="istack.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3733800" y="1676400"/>
            <a:ext cx="2133600" cy="4221804"/>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b="1" dirty="0" err="1" smtClean="0"/>
              <a:t>IStack</a:t>
            </a:r>
            <a:endParaRPr lang="en-US" b="1"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39</a:t>
            </a:fld>
            <a:endParaRPr lang="en-US"/>
          </a:p>
        </p:txBody>
      </p:sp>
      <p:sp>
        <p:nvSpPr>
          <p:cNvPr id="5" name="Rectangle 4"/>
          <p:cNvSpPr/>
          <p:nvPr/>
        </p:nvSpPr>
        <p:spPr>
          <a:xfrm>
            <a:off x="1066800" y="1765280"/>
            <a:ext cx="8004048" cy="3600986"/>
          </a:xfrm>
          <a:prstGeom prst="rect">
            <a:avLst/>
          </a:prstGeom>
        </p:spPr>
        <p:txBody>
          <a:bodyPr wrap="square">
            <a:spAutoFit/>
          </a:bodyPr>
          <a:lstStyle/>
          <a:p>
            <a:r>
              <a:rPr lang="en-US" sz="1900" b="1" dirty="0" smtClean="0">
                <a:latin typeface="Courier New"/>
                <a:cs typeface="Courier New"/>
              </a:rPr>
              <a:t>    static void </a:t>
            </a:r>
            <a:r>
              <a:rPr lang="en-US" sz="1900" b="1" dirty="0" err="1" smtClean="0">
                <a:latin typeface="Courier New"/>
                <a:cs typeface="Courier New"/>
              </a:rPr>
              <a:t>test(IStack</a:t>
            </a:r>
            <a:r>
              <a:rPr lang="en-US" sz="1900" b="1" dirty="0" smtClean="0">
                <a:latin typeface="Courier New"/>
                <a:cs typeface="Courier New"/>
              </a:rPr>
              <a:t> </a:t>
            </a:r>
            <a:r>
              <a:rPr lang="en-US" sz="1900" b="1" dirty="0" err="1" smtClean="0">
                <a:latin typeface="Courier New"/>
                <a:cs typeface="Courier New"/>
              </a:rPr>
              <a:t>stk</a:t>
            </a:r>
            <a:r>
              <a:rPr lang="en-US" sz="1900" b="1" dirty="0" smtClean="0">
                <a:latin typeface="Courier New"/>
                <a:cs typeface="Courier New"/>
              </a:rPr>
              <a:t>) {	</a:t>
            </a:r>
            <a:r>
              <a:rPr lang="en-US" sz="1900" b="1" i="1" dirty="0" smtClean="0">
                <a:latin typeface="Courier New"/>
                <a:cs typeface="Courier New"/>
              </a:rPr>
              <a:t>// Transparency</a:t>
            </a:r>
          </a:p>
          <a:p>
            <a:r>
              <a:rPr lang="en-US" sz="1900" b="1" dirty="0" smtClean="0">
                <a:latin typeface="Courier New"/>
                <a:cs typeface="Courier New"/>
              </a:rPr>
              <a:t>        stk.push(1);</a:t>
            </a:r>
          </a:p>
          <a:p>
            <a:r>
              <a:rPr lang="en-US" sz="1900" b="1" dirty="0" smtClean="0">
                <a:latin typeface="Courier New"/>
                <a:cs typeface="Courier New"/>
              </a:rPr>
              <a:t>        stk.push(2);     </a:t>
            </a:r>
          </a:p>
          <a:p>
            <a:r>
              <a:rPr lang="en-US" sz="1900" b="1" dirty="0" smtClean="0">
                <a:latin typeface="Courier New"/>
                <a:cs typeface="Courier New"/>
              </a:rPr>
              <a:t>        </a:t>
            </a:r>
            <a:r>
              <a:rPr lang="en-US" sz="1900" b="1" dirty="0" err="1" smtClean="0">
                <a:latin typeface="Courier New"/>
                <a:cs typeface="Courier New"/>
              </a:rPr>
              <a:t>System.out.println(stk.size</a:t>
            </a:r>
            <a:r>
              <a:rPr lang="en-US" sz="1900" b="1" dirty="0" smtClean="0">
                <a:latin typeface="Courier New"/>
                <a:cs typeface="Courier New"/>
              </a:rPr>
              <a:t>());</a:t>
            </a:r>
          </a:p>
          <a:p>
            <a:r>
              <a:rPr lang="en-US" sz="1900" b="1" dirty="0" smtClean="0">
                <a:latin typeface="Courier New"/>
                <a:cs typeface="Courier New"/>
              </a:rPr>
              <a:t>        </a:t>
            </a:r>
            <a:r>
              <a:rPr lang="en-US" sz="1900" b="1" dirty="0" err="1" smtClean="0">
                <a:latin typeface="Courier New"/>
                <a:cs typeface="Courier New"/>
              </a:rPr>
              <a:t>System.out.println(stk.pop</a:t>
            </a:r>
            <a:r>
              <a:rPr lang="en-US" sz="1900" b="1" dirty="0" smtClean="0">
                <a:latin typeface="Courier New"/>
                <a:cs typeface="Courier New"/>
              </a:rPr>
              <a:t>());</a:t>
            </a:r>
          </a:p>
          <a:p>
            <a:r>
              <a:rPr lang="en-US" sz="1900" b="1" dirty="0" smtClean="0">
                <a:latin typeface="Courier New"/>
                <a:cs typeface="Courier New"/>
              </a:rPr>
              <a:t>        </a:t>
            </a:r>
            <a:r>
              <a:rPr lang="en-US" sz="1900" b="1" dirty="0" err="1" smtClean="0">
                <a:latin typeface="Courier New"/>
                <a:cs typeface="Courier New"/>
              </a:rPr>
              <a:t>System.out.println(stk.pop</a:t>
            </a:r>
            <a:r>
              <a:rPr lang="en-US" sz="1900" b="1" dirty="0" smtClean="0">
                <a:latin typeface="Courier New"/>
                <a:cs typeface="Courier New"/>
              </a:rPr>
              <a:t>());</a:t>
            </a:r>
          </a:p>
          <a:p>
            <a:r>
              <a:rPr lang="en-US" sz="1900" b="1" dirty="0" smtClean="0">
                <a:latin typeface="Courier New"/>
                <a:cs typeface="Courier New"/>
              </a:rPr>
              <a:t>        </a:t>
            </a:r>
            <a:r>
              <a:rPr lang="en-US" sz="1900" b="1" dirty="0" err="1" smtClean="0">
                <a:latin typeface="Courier New"/>
                <a:cs typeface="Courier New"/>
              </a:rPr>
              <a:t>System.out.println(stk.size</a:t>
            </a:r>
            <a:r>
              <a:rPr lang="en-US" sz="1900" b="1" dirty="0" smtClean="0">
                <a:latin typeface="Courier New"/>
                <a:cs typeface="Courier New"/>
              </a:rPr>
              <a:t>());</a:t>
            </a:r>
          </a:p>
          <a:p>
            <a:r>
              <a:rPr lang="en-US" sz="1900" b="1" dirty="0" smtClean="0">
                <a:latin typeface="Courier New"/>
                <a:cs typeface="Courier New"/>
              </a:rPr>
              <a:t>    }</a:t>
            </a:r>
          </a:p>
          <a:p>
            <a:r>
              <a:rPr lang="en-US" sz="1900" b="1" dirty="0" smtClean="0">
                <a:latin typeface="Courier New"/>
                <a:cs typeface="Courier New"/>
              </a:rPr>
              <a:t>    public static void </a:t>
            </a:r>
            <a:r>
              <a:rPr lang="en-US" sz="1900" b="1" dirty="0" err="1" smtClean="0">
                <a:latin typeface="Courier New"/>
                <a:cs typeface="Courier New"/>
              </a:rPr>
              <a:t>main(String</a:t>
            </a:r>
            <a:r>
              <a:rPr lang="en-US" sz="1900" b="1" dirty="0" smtClean="0">
                <a:latin typeface="Courier New"/>
                <a:cs typeface="Courier New"/>
              </a:rPr>
              <a:t>[] </a:t>
            </a:r>
            <a:r>
              <a:rPr lang="en-US" sz="1900" b="1" dirty="0" err="1" smtClean="0">
                <a:latin typeface="Courier New"/>
                <a:cs typeface="Courier New"/>
              </a:rPr>
              <a:t>args</a:t>
            </a:r>
            <a:r>
              <a:rPr lang="en-US" sz="1900" b="1" dirty="0" smtClean="0">
                <a:latin typeface="Courier New"/>
                <a:cs typeface="Courier New"/>
              </a:rPr>
              <a:t>) {</a:t>
            </a:r>
          </a:p>
          <a:p>
            <a:r>
              <a:rPr lang="en-US" sz="1900" b="1" dirty="0" smtClean="0">
                <a:latin typeface="Courier New"/>
                <a:cs typeface="Courier New"/>
              </a:rPr>
              <a:t>        </a:t>
            </a:r>
            <a:r>
              <a:rPr lang="en-US" sz="1900" b="1" dirty="0" err="1" smtClean="0">
                <a:latin typeface="Courier New"/>
                <a:cs typeface="Courier New"/>
              </a:rPr>
              <a:t>IStack</a:t>
            </a:r>
            <a:r>
              <a:rPr lang="en-US" sz="1900" b="1" dirty="0" smtClean="0">
                <a:latin typeface="Courier New"/>
                <a:cs typeface="Courier New"/>
              </a:rPr>
              <a:t>&lt;Integer&gt; </a:t>
            </a:r>
            <a:r>
              <a:rPr lang="en-US" sz="1900" b="1" dirty="0" err="1" smtClean="0">
                <a:latin typeface="Courier New"/>
                <a:cs typeface="Courier New"/>
              </a:rPr>
              <a:t>stk</a:t>
            </a:r>
            <a:r>
              <a:rPr lang="en-US" sz="1900" b="1" dirty="0" smtClean="0">
                <a:latin typeface="Courier New"/>
                <a:cs typeface="Courier New"/>
              </a:rPr>
              <a:t> = new </a:t>
            </a:r>
            <a:r>
              <a:rPr lang="en-US" sz="1900" b="1" dirty="0" err="1" smtClean="0">
                <a:latin typeface="Courier New"/>
                <a:cs typeface="Courier New"/>
              </a:rPr>
              <a:t>MyStack</a:t>
            </a:r>
            <a:r>
              <a:rPr lang="en-US" sz="1900" b="1" dirty="0" smtClean="0">
                <a:latin typeface="Courier New"/>
                <a:cs typeface="Courier New"/>
              </a:rPr>
              <a:t>&lt;Integer&gt;();</a:t>
            </a:r>
          </a:p>
          <a:p>
            <a:r>
              <a:rPr lang="en-US" sz="1900" b="1" dirty="0" smtClean="0">
                <a:latin typeface="Courier New"/>
                <a:cs typeface="Courier New"/>
              </a:rPr>
              <a:t>        </a:t>
            </a:r>
            <a:r>
              <a:rPr lang="en-US" sz="1900" b="1" dirty="0" err="1" smtClean="0">
                <a:latin typeface="Courier New"/>
                <a:cs typeface="Courier New"/>
              </a:rPr>
              <a:t>test(stk</a:t>
            </a:r>
            <a:r>
              <a:rPr lang="en-US" sz="1900" b="1" dirty="0" smtClean="0">
                <a:latin typeface="Courier New"/>
                <a:cs typeface="Courier New"/>
              </a:rPr>
              <a:t>);</a:t>
            </a:r>
          </a:p>
          <a:p>
            <a:r>
              <a:rPr lang="en-US" sz="1900" b="1" dirty="0" smtClean="0">
                <a:latin typeface="Courier New"/>
                <a:cs typeface="Courier New"/>
              </a:rPr>
              <a:t>    }</a:t>
            </a:r>
            <a:endParaRPr lang="en-US" sz="1900" b="1" dirty="0">
              <a:latin typeface="Courier New"/>
              <a:cs typeface="Courier New"/>
            </a:endParaRPr>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a:t>
            </a:r>
            <a:endParaRPr lang="en-US" dirty="0"/>
          </a:p>
        </p:txBody>
      </p:sp>
      <p:sp>
        <p:nvSpPr>
          <p:cNvPr id="5" name="Content Placeholder 4"/>
          <p:cNvSpPr>
            <a:spLocks noGrp="1"/>
          </p:cNvSpPr>
          <p:nvPr>
            <p:ph idx="1"/>
          </p:nvPr>
        </p:nvSpPr>
        <p:spPr/>
        <p:txBody>
          <a:bodyPr/>
          <a:lstStyle/>
          <a:p>
            <a:r>
              <a:rPr lang="en-US" dirty="0" smtClean="0"/>
              <a:t>The Design Patterns “movement” has revolutionized software development</a:t>
            </a:r>
          </a:p>
          <a:p>
            <a:r>
              <a:rPr lang="en-US" dirty="0" smtClean="0"/>
              <a:t>Most everyone is familiar with the “Gang of Four” book</a:t>
            </a:r>
          </a:p>
          <a:p>
            <a:pPr lvl="1"/>
            <a:r>
              <a:rPr lang="en-US" i="1" dirty="0" smtClean="0"/>
              <a:t>Design Patterns: Elements of Reusable Object-oriented Software</a:t>
            </a:r>
            <a:r>
              <a:rPr lang="en-US" dirty="0" smtClean="0"/>
              <a:t>, Gamma et al</a:t>
            </a:r>
          </a:p>
          <a:p>
            <a:r>
              <a:rPr lang="en-US" dirty="0" smtClean="0"/>
              <a:t>Terms like </a:t>
            </a:r>
            <a:r>
              <a:rPr lang="en-US" i="1" dirty="0" smtClean="0"/>
              <a:t>Strategy</a:t>
            </a:r>
            <a:r>
              <a:rPr lang="en-US" dirty="0" smtClean="0"/>
              <a:t> and </a:t>
            </a:r>
            <a:r>
              <a:rPr lang="en-US" i="1" dirty="0" smtClean="0"/>
              <a:t>Adapter </a:t>
            </a:r>
            <a:r>
              <a:rPr lang="en-US" dirty="0" smtClean="0"/>
              <a:t>have crept into our technical vocabularies</a:t>
            </a:r>
            <a:endParaRPr lang="en-US" dirty="0"/>
          </a:p>
        </p:txBody>
      </p:sp>
      <p:sp>
        <p:nvSpPr>
          <p:cNvPr id="7" name="Slide Number Placeholder 6"/>
          <p:cNvSpPr>
            <a:spLocks noGrp="1"/>
          </p:cNvSpPr>
          <p:nvPr>
            <p:ph type="sldNum" sz="quarter" idx="12"/>
          </p:nvPr>
        </p:nvSpPr>
        <p:spPr/>
        <p:txBody>
          <a:bodyPr/>
          <a:lstStyle/>
          <a:p>
            <a:fld id="{12DF9CBE-4897-2847-A4C8-D6208428EDC1}" type="slidenum">
              <a:rPr lang="en-US" smtClean="0"/>
              <a:pPr/>
              <a:t>4</a:t>
            </a:fld>
            <a:endParaRPr lang="en-US"/>
          </a:p>
        </p:txBody>
      </p:sp>
      <p:sp>
        <p:nvSpPr>
          <p:cNvPr id="8" name="Footer Placeholder 7"/>
          <p:cNvSpPr>
            <a:spLocks noGrp="1"/>
          </p:cNvSpPr>
          <p:nvPr>
            <p:ph type="ftr" sz="quarter" idx="11"/>
          </p:nvPr>
        </p:nvSpPr>
        <p:spPr/>
        <p:txBody>
          <a:bodyPr/>
          <a:lstStyle/>
          <a:p>
            <a:r>
              <a:rPr lang="en-US" smtClean="0"/>
              <a:t>Better Software 2008</a:t>
            </a:r>
            <a:endParaRPr lang="en-US" dirty="0"/>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Different Implementation</a:t>
            </a:r>
            <a:endParaRPr lang="en-US" dirty="0"/>
          </a:p>
        </p:txBody>
      </p:sp>
      <p:sp>
        <p:nvSpPr>
          <p:cNvPr id="5" name="Content Placeholder 4"/>
          <p:cNvSpPr>
            <a:spLocks noGrp="1"/>
          </p:cNvSpPr>
          <p:nvPr>
            <p:ph idx="1"/>
          </p:nvPr>
        </p:nvSpPr>
        <p:spPr>
          <a:xfrm>
            <a:off x="1435608" y="1447800"/>
            <a:ext cx="7498080" cy="1828800"/>
          </a:xfrm>
        </p:spPr>
        <p:txBody>
          <a:bodyPr/>
          <a:lstStyle/>
          <a:p>
            <a:r>
              <a:rPr lang="en-US" dirty="0" smtClean="0"/>
              <a:t>Programming to an interface facilitates </a:t>
            </a:r>
            <a:r>
              <a:rPr lang="en-US" i="1" dirty="0" smtClean="0"/>
              <a:t>adapting</a:t>
            </a:r>
            <a:r>
              <a:rPr lang="en-US" dirty="0" smtClean="0"/>
              <a:t> to a different implementation</a:t>
            </a:r>
          </a:p>
          <a:p>
            <a:r>
              <a:rPr lang="en-US" dirty="0" smtClean="0"/>
              <a:t>The </a:t>
            </a:r>
            <a:r>
              <a:rPr lang="en-US" b="1" dirty="0" smtClean="0"/>
              <a:t>Adapter Pattern</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40</a:t>
            </a:fld>
            <a:endParaRPr lang="en-US"/>
          </a:p>
        </p:txBody>
      </p:sp>
      <p:pic>
        <p:nvPicPr>
          <p:cNvPr id="6" name="Picture 5" descr="Untitled.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743200" y="3048000"/>
            <a:ext cx="4347000" cy="3505200"/>
          </a:xfrm>
          <a:prstGeom prst="rect">
            <a:avLst/>
          </a:prstGeom>
        </p:spPr>
      </p:pic>
      <p:sp>
        <p:nvSpPr>
          <p:cNvPr id="7" name="Date Placeholder 6"/>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Variation on Adaptor</a:t>
            </a:r>
            <a:endParaRPr lang="en-US" dirty="0"/>
          </a:p>
        </p:txBody>
      </p:sp>
      <p:sp>
        <p:nvSpPr>
          <p:cNvPr id="3" name="Content Placeholder 2"/>
          <p:cNvSpPr>
            <a:spLocks noGrp="1"/>
          </p:cNvSpPr>
          <p:nvPr>
            <p:ph idx="1"/>
          </p:nvPr>
        </p:nvSpPr>
        <p:spPr/>
        <p:txBody>
          <a:bodyPr/>
          <a:lstStyle/>
          <a:p>
            <a:r>
              <a:rPr lang="en-US" dirty="0" smtClean="0"/>
              <a:t>The essence of Adapter allows clients to use a familiar interface with an implementation with a different interface</a:t>
            </a:r>
          </a:p>
          <a:p>
            <a:r>
              <a:rPr lang="en-US" dirty="0" smtClean="0"/>
              <a:t>The interfaces can be </a:t>
            </a:r>
            <a:r>
              <a:rPr lang="en-US" i="1" dirty="0" smtClean="0"/>
              <a:t>implicit</a:t>
            </a:r>
          </a:p>
          <a:p>
            <a:r>
              <a:rPr lang="en-US" dirty="0" smtClean="0"/>
              <a:t>Example: C++ </a:t>
            </a:r>
            <a:r>
              <a:rPr lang="en-US" i="1" dirty="0" smtClean="0"/>
              <a:t>function-object adapters</a:t>
            </a:r>
            <a:endParaRPr lang="en-US" i="1" dirty="0"/>
          </a:p>
        </p:txBody>
      </p:sp>
      <p:sp>
        <p:nvSpPr>
          <p:cNvPr id="4" name="Date Placeholder 3"/>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Slide Number Placeholder 5"/>
          <p:cNvSpPr>
            <a:spLocks noGrp="1"/>
          </p:cNvSpPr>
          <p:nvPr>
            <p:ph type="sldNum" sz="quarter" idx="12"/>
          </p:nvPr>
        </p:nvSpPr>
        <p:spPr/>
        <p:txBody>
          <a:bodyPr/>
          <a:lstStyle/>
          <a:p>
            <a:fld id="{12DF9CBE-4897-2847-A4C8-D6208428EDC1}"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Function Object Adapters</a:t>
            </a:r>
            <a:endParaRPr lang="en-US" dirty="0"/>
          </a:p>
        </p:txBody>
      </p:sp>
      <p:sp>
        <p:nvSpPr>
          <p:cNvPr id="3" name="Content Placeholder 2"/>
          <p:cNvSpPr>
            <a:spLocks noGrp="1"/>
          </p:cNvSpPr>
          <p:nvPr>
            <p:ph idx="1"/>
          </p:nvPr>
        </p:nvSpPr>
        <p:spPr/>
        <p:txBody>
          <a:bodyPr/>
          <a:lstStyle/>
          <a:p>
            <a:r>
              <a:rPr lang="en-US" b="1" dirty="0" smtClean="0"/>
              <a:t>bind1st, bind2nd</a:t>
            </a:r>
            <a:r>
              <a:rPr lang="en-US" dirty="0" smtClean="0"/>
              <a:t>:</a:t>
            </a:r>
          </a:p>
          <a:p>
            <a:pPr lvl="1"/>
            <a:r>
              <a:rPr lang="en-US" dirty="0" smtClean="0"/>
              <a:t>convert a binary function into a unary function by saving one of the arguments</a:t>
            </a:r>
          </a:p>
          <a:p>
            <a:r>
              <a:rPr lang="en-US" b="1" dirty="0" smtClean="0"/>
              <a:t>not1, not2</a:t>
            </a:r>
            <a:r>
              <a:rPr lang="en-US" dirty="0" smtClean="0"/>
              <a:t>:</a:t>
            </a:r>
          </a:p>
          <a:p>
            <a:pPr lvl="1"/>
            <a:r>
              <a:rPr lang="en-US" dirty="0" smtClean="0"/>
              <a:t>logically negate the return value of a function</a:t>
            </a:r>
          </a:p>
          <a:p>
            <a:r>
              <a:rPr lang="en-US" dirty="0" smtClean="0"/>
              <a:t>Among others</a:t>
            </a:r>
            <a:endParaRPr lang="en-US" dirty="0"/>
          </a:p>
        </p:txBody>
      </p:sp>
      <p:sp>
        <p:nvSpPr>
          <p:cNvPr id="4" name="Date Placeholder 3"/>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Slide Number Placeholder 5"/>
          <p:cNvSpPr>
            <a:spLocks noGrp="1"/>
          </p:cNvSpPr>
          <p:nvPr>
            <p:ph type="sldNum" sz="quarter" idx="12"/>
          </p:nvPr>
        </p:nvSpPr>
        <p:spPr/>
        <p:txBody>
          <a:bodyPr/>
          <a:lstStyle/>
          <a:p>
            <a:fld id="{12DF9CBE-4897-2847-A4C8-D6208428EDC1}"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Using </a:t>
            </a:r>
            <a:r>
              <a:rPr lang="en-US" b="1" dirty="0" smtClean="0"/>
              <a:t>bind2nd</a:t>
            </a:r>
            <a:r>
              <a:rPr lang="en-US" dirty="0" smtClean="0"/>
              <a:t> and </a:t>
            </a:r>
            <a:r>
              <a:rPr lang="en-US" b="1" dirty="0" smtClean="0"/>
              <a:t>not1</a:t>
            </a:r>
            <a:endParaRPr lang="en-US" b="1" dirty="0"/>
          </a:p>
        </p:txBody>
      </p:sp>
      <p:sp>
        <p:nvSpPr>
          <p:cNvPr id="4" name="Date Placeholder 3"/>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Slide Number Placeholder 5"/>
          <p:cNvSpPr>
            <a:spLocks noGrp="1"/>
          </p:cNvSpPr>
          <p:nvPr>
            <p:ph type="sldNum" sz="quarter" idx="12"/>
          </p:nvPr>
        </p:nvSpPr>
        <p:spPr/>
        <p:txBody>
          <a:bodyPr/>
          <a:lstStyle/>
          <a:p>
            <a:fld id="{12DF9CBE-4897-2847-A4C8-D6208428EDC1}" type="slidenum">
              <a:rPr lang="en-US" smtClean="0"/>
              <a:pPr/>
              <a:t>43</a:t>
            </a:fld>
            <a:endParaRPr lang="en-US"/>
          </a:p>
        </p:txBody>
      </p:sp>
      <p:sp>
        <p:nvSpPr>
          <p:cNvPr id="11" name="Rectangle 10"/>
          <p:cNvSpPr/>
          <p:nvPr/>
        </p:nvSpPr>
        <p:spPr>
          <a:xfrm>
            <a:off x="1292352" y="1676400"/>
            <a:ext cx="8004048" cy="4247317"/>
          </a:xfrm>
          <a:prstGeom prst="rect">
            <a:avLst/>
          </a:prstGeom>
        </p:spPr>
        <p:txBody>
          <a:bodyPr wrap="square">
            <a:spAutoFit/>
          </a:bodyPr>
          <a:lstStyle/>
          <a:p>
            <a:endParaRPr lang="en-US" b="1" dirty="0" smtClean="0">
              <a:latin typeface="Courier New"/>
              <a:cs typeface="Courier New"/>
            </a:endParaRPr>
          </a:p>
          <a:p>
            <a:r>
              <a:rPr lang="en-US" b="1" dirty="0" err="1" smtClean="0">
                <a:latin typeface="Courier New"/>
                <a:cs typeface="Courier New"/>
              </a:rPr>
              <a:t>int</a:t>
            </a:r>
            <a:r>
              <a:rPr lang="en-US" b="1" dirty="0" smtClean="0">
                <a:latin typeface="Courier New"/>
                <a:cs typeface="Courier New"/>
              </a:rPr>
              <a:t> main() {</a:t>
            </a:r>
          </a:p>
          <a:p>
            <a:r>
              <a:rPr lang="en-US" b="1" dirty="0" smtClean="0">
                <a:latin typeface="Courier New"/>
                <a:cs typeface="Courier New"/>
              </a:rPr>
              <a:t>    </a:t>
            </a:r>
            <a:r>
              <a:rPr lang="en-US" b="1" i="1" dirty="0" smtClean="0">
                <a:latin typeface="Courier New"/>
                <a:cs typeface="Courier New"/>
              </a:rPr>
              <a:t>// Add 5 to some integers</a:t>
            </a:r>
          </a:p>
          <a:p>
            <a:r>
              <a:rPr lang="en-US" b="1" dirty="0" smtClean="0">
                <a:latin typeface="Courier New"/>
                <a:cs typeface="Courier New"/>
              </a:rPr>
              <a:t>    </a:t>
            </a:r>
            <a:r>
              <a:rPr lang="en-US" b="1" dirty="0" err="1" smtClean="0">
                <a:latin typeface="Courier New"/>
                <a:cs typeface="Courier New"/>
              </a:rPr>
              <a:t>int</a:t>
            </a:r>
            <a:r>
              <a:rPr lang="en-US" b="1" dirty="0" smtClean="0">
                <a:latin typeface="Courier New"/>
                <a:cs typeface="Courier New"/>
              </a:rPr>
              <a:t> a[] = {10, 25, 40};</a:t>
            </a:r>
          </a:p>
          <a:p>
            <a:r>
              <a:rPr lang="en-US" b="1" dirty="0" smtClean="0">
                <a:latin typeface="Courier New"/>
                <a:cs typeface="Courier New"/>
              </a:rPr>
              <a:t>    </a:t>
            </a:r>
            <a:r>
              <a:rPr lang="en-US" b="1" dirty="0" err="1" smtClean="0">
                <a:latin typeface="Courier New"/>
                <a:cs typeface="Courier New"/>
              </a:rPr>
              <a:t>transform(a</a:t>
            </a:r>
            <a:r>
              <a:rPr lang="en-US" b="1" dirty="0" smtClean="0">
                <a:latin typeface="Courier New"/>
                <a:cs typeface="Courier New"/>
              </a:rPr>
              <a:t>, a+3, a, bind2nd(minus&lt;</a:t>
            </a:r>
            <a:r>
              <a:rPr lang="en-US" b="1" dirty="0" err="1" smtClean="0">
                <a:latin typeface="Courier New"/>
                <a:cs typeface="Courier New"/>
              </a:rPr>
              <a:t>int</a:t>
            </a:r>
            <a:r>
              <a:rPr lang="en-US" b="1" dirty="0" smtClean="0">
                <a:latin typeface="Courier New"/>
                <a:cs typeface="Courier New"/>
              </a:rPr>
              <a:t>&gt;(), 5));</a:t>
            </a:r>
          </a:p>
          <a:p>
            <a:r>
              <a:rPr lang="en-US" b="1" dirty="0" smtClean="0">
                <a:latin typeface="Courier New"/>
                <a:cs typeface="Courier New"/>
              </a:rPr>
              <a:t>    </a:t>
            </a:r>
            <a:r>
              <a:rPr lang="en-US" b="1" dirty="0" err="1" smtClean="0">
                <a:latin typeface="Courier New"/>
                <a:cs typeface="Courier New"/>
              </a:rPr>
              <a:t>copy(a</a:t>
            </a:r>
            <a:r>
              <a:rPr lang="en-US" b="1" dirty="0" smtClean="0">
                <a:latin typeface="Courier New"/>
                <a:cs typeface="Courier New"/>
              </a:rPr>
              <a:t>, a+3, </a:t>
            </a:r>
            <a:r>
              <a:rPr lang="en-US" b="1" dirty="0" err="1" smtClean="0">
                <a:latin typeface="Courier New"/>
                <a:cs typeface="Courier New"/>
              </a:rPr>
              <a:t>ostream_iterator</a:t>
            </a:r>
            <a:r>
              <a:rPr lang="en-US" b="1" dirty="0" smtClean="0">
                <a:latin typeface="Courier New"/>
                <a:cs typeface="Courier New"/>
              </a:rPr>
              <a:t>&lt;</a:t>
            </a:r>
            <a:r>
              <a:rPr lang="en-US" b="1" dirty="0" err="1" smtClean="0">
                <a:latin typeface="Courier New"/>
                <a:cs typeface="Courier New"/>
              </a:rPr>
              <a:t>int</a:t>
            </a:r>
            <a:r>
              <a:rPr lang="en-US" b="1" dirty="0" smtClean="0">
                <a:latin typeface="Courier New"/>
                <a:cs typeface="Courier New"/>
              </a:rPr>
              <a:t>&gt;(</a:t>
            </a:r>
            <a:r>
              <a:rPr lang="en-US" b="1" dirty="0" err="1" smtClean="0">
                <a:latin typeface="Courier New"/>
                <a:cs typeface="Courier New"/>
              </a:rPr>
              <a:t>cout</a:t>
            </a:r>
            <a:r>
              <a:rPr lang="en-US" b="1" dirty="0" smtClean="0">
                <a:latin typeface="Courier New"/>
                <a:cs typeface="Courier New"/>
              </a:rPr>
              <a:t>, " "));</a:t>
            </a:r>
          </a:p>
          <a:p>
            <a:r>
              <a:rPr lang="en-US" b="1" dirty="0" smtClean="0">
                <a:latin typeface="Courier New"/>
                <a:cs typeface="Courier New"/>
              </a:rPr>
              <a:t>    </a:t>
            </a:r>
            <a:r>
              <a:rPr lang="en-US" b="1" dirty="0" err="1" smtClean="0">
                <a:latin typeface="Courier New"/>
                <a:cs typeface="Courier New"/>
              </a:rPr>
              <a:t>cout</a:t>
            </a:r>
            <a:r>
              <a:rPr lang="en-US" b="1" dirty="0" smtClean="0">
                <a:latin typeface="Courier New"/>
                <a:cs typeface="Courier New"/>
              </a:rPr>
              <a:t> &lt;&lt; </a:t>
            </a:r>
            <a:r>
              <a:rPr lang="en-US" b="1" dirty="0" err="1" smtClean="0">
                <a:latin typeface="Courier New"/>
                <a:cs typeface="Courier New"/>
              </a:rPr>
              <a:t>endl</a:t>
            </a:r>
            <a:r>
              <a:rPr lang="en-US" b="1" dirty="0" smtClean="0">
                <a:latin typeface="Courier New"/>
                <a:cs typeface="Courier New"/>
              </a:rPr>
              <a:t>;   // Printed: 5 20 35</a:t>
            </a:r>
          </a:p>
          <a:p>
            <a:endParaRPr lang="en-US" b="1" dirty="0" smtClean="0">
              <a:latin typeface="Courier New"/>
              <a:cs typeface="Courier New"/>
            </a:endParaRPr>
          </a:p>
          <a:p>
            <a:r>
              <a:rPr lang="en-US" b="1" dirty="0" smtClean="0">
                <a:latin typeface="Courier New"/>
                <a:cs typeface="Courier New"/>
              </a:rPr>
              <a:t>    </a:t>
            </a:r>
            <a:r>
              <a:rPr lang="en-US" b="1" i="1" dirty="0" smtClean="0">
                <a:latin typeface="Courier New"/>
                <a:cs typeface="Courier New"/>
              </a:rPr>
              <a:t>// See if the result is even or not</a:t>
            </a:r>
          </a:p>
          <a:p>
            <a:r>
              <a:rPr lang="en-US" b="1" dirty="0" smtClean="0">
                <a:latin typeface="Courier New"/>
                <a:cs typeface="Courier New"/>
              </a:rPr>
              <a:t>    </a:t>
            </a:r>
            <a:r>
              <a:rPr lang="en-US" b="1" dirty="0" err="1" smtClean="0">
                <a:latin typeface="Courier New"/>
                <a:cs typeface="Courier New"/>
              </a:rPr>
              <a:t>bool</a:t>
            </a:r>
            <a:r>
              <a:rPr lang="en-US" b="1" dirty="0" smtClean="0">
                <a:latin typeface="Courier New"/>
                <a:cs typeface="Courier New"/>
              </a:rPr>
              <a:t> b[3];</a:t>
            </a:r>
          </a:p>
          <a:p>
            <a:r>
              <a:rPr lang="en-US" b="1" dirty="0" smtClean="0">
                <a:latin typeface="Courier New"/>
                <a:cs typeface="Courier New"/>
              </a:rPr>
              <a:t>    transform(a,a+3,b,not1(bind2nd(modulus&lt;</a:t>
            </a:r>
            <a:r>
              <a:rPr lang="en-US" b="1" dirty="0" err="1" smtClean="0">
                <a:latin typeface="Courier New"/>
                <a:cs typeface="Courier New"/>
              </a:rPr>
              <a:t>int</a:t>
            </a:r>
            <a:r>
              <a:rPr lang="en-US" b="1" dirty="0" smtClean="0">
                <a:latin typeface="Courier New"/>
                <a:cs typeface="Courier New"/>
              </a:rPr>
              <a:t>&gt;(</a:t>
            </a:r>
            <a:r>
              <a:rPr lang="en-US" b="1" smtClean="0">
                <a:latin typeface="Courier New"/>
                <a:cs typeface="Courier New"/>
              </a:rPr>
              <a:t>),2</a:t>
            </a:r>
            <a:r>
              <a:rPr lang="en-US" b="1" dirty="0" smtClean="0">
                <a:latin typeface="Courier New"/>
                <a:cs typeface="Courier New"/>
              </a:rPr>
              <a:t>)));</a:t>
            </a:r>
          </a:p>
          <a:p>
            <a:r>
              <a:rPr lang="en-US" b="1" dirty="0" smtClean="0">
                <a:latin typeface="Courier New"/>
                <a:cs typeface="Courier New"/>
              </a:rPr>
              <a:t>    </a:t>
            </a:r>
            <a:r>
              <a:rPr lang="en-US" b="1" dirty="0" err="1" smtClean="0">
                <a:latin typeface="Courier New"/>
                <a:cs typeface="Courier New"/>
              </a:rPr>
              <a:t>cout</a:t>
            </a:r>
            <a:r>
              <a:rPr lang="en-US" b="1" dirty="0" smtClean="0">
                <a:latin typeface="Courier New"/>
                <a:cs typeface="Courier New"/>
              </a:rPr>
              <a:t> &lt;&lt; </a:t>
            </a:r>
            <a:r>
              <a:rPr lang="en-US" b="1" dirty="0" err="1" smtClean="0">
                <a:latin typeface="Courier New"/>
                <a:cs typeface="Courier New"/>
              </a:rPr>
              <a:t>boolalpha</a:t>
            </a:r>
            <a:r>
              <a:rPr lang="en-US" b="1" dirty="0" smtClean="0">
                <a:latin typeface="Courier New"/>
                <a:cs typeface="Courier New"/>
              </a:rPr>
              <a:t>;  // Print "true" instead of "1"</a:t>
            </a:r>
          </a:p>
          <a:p>
            <a:r>
              <a:rPr lang="en-US" b="1" dirty="0" smtClean="0">
                <a:latin typeface="Courier New"/>
                <a:cs typeface="Courier New"/>
              </a:rPr>
              <a:t>    </a:t>
            </a:r>
            <a:r>
              <a:rPr lang="en-US" b="1" dirty="0" err="1" smtClean="0">
                <a:latin typeface="Courier New"/>
                <a:cs typeface="Courier New"/>
              </a:rPr>
              <a:t>copy(b</a:t>
            </a:r>
            <a:r>
              <a:rPr lang="en-US" b="1" dirty="0" smtClean="0">
                <a:latin typeface="Courier New"/>
                <a:cs typeface="Courier New"/>
              </a:rPr>
              <a:t>, b+3, </a:t>
            </a:r>
            <a:r>
              <a:rPr lang="en-US" b="1" dirty="0" err="1" smtClean="0">
                <a:latin typeface="Courier New"/>
                <a:cs typeface="Courier New"/>
              </a:rPr>
              <a:t>ostream_iterator</a:t>
            </a:r>
            <a:r>
              <a:rPr lang="en-US" b="1" dirty="0" smtClean="0">
                <a:latin typeface="Courier New"/>
                <a:cs typeface="Courier New"/>
              </a:rPr>
              <a:t>&lt;</a:t>
            </a:r>
            <a:r>
              <a:rPr lang="en-US" b="1" dirty="0" err="1" smtClean="0">
                <a:latin typeface="Courier New"/>
                <a:cs typeface="Courier New"/>
              </a:rPr>
              <a:t>bool</a:t>
            </a:r>
            <a:r>
              <a:rPr lang="en-US" b="1" dirty="0" smtClean="0">
                <a:latin typeface="Courier New"/>
                <a:cs typeface="Courier New"/>
              </a:rPr>
              <a:t>&gt;(</a:t>
            </a:r>
            <a:r>
              <a:rPr lang="en-US" b="1" dirty="0" err="1" smtClean="0">
                <a:latin typeface="Courier New"/>
                <a:cs typeface="Courier New"/>
              </a:rPr>
              <a:t>cout</a:t>
            </a:r>
            <a:r>
              <a:rPr lang="en-US" b="1" dirty="0" smtClean="0">
                <a:latin typeface="Courier New"/>
                <a:cs typeface="Courier New"/>
              </a:rPr>
              <a:t>, " "));</a:t>
            </a:r>
          </a:p>
          <a:p>
            <a:r>
              <a:rPr lang="en-US" b="1" dirty="0" smtClean="0">
                <a:latin typeface="Courier New"/>
                <a:cs typeface="Courier New"/>
              </a:rPr>
              <a:t>    </a:t>
            </a:r>
            <a:r>
              <a:rPr lang="en-US" b="1" dirty="0" err="1" smtClean="0">
                <a:latin typeface="Courier New"/>
                <a:cs typeface="Courier New"/>
              </a:rPr>
              <a:t>cout</a:t>
            </a:r>
            <a:r>
              <a:rPr lang="en-US" b="1" dirty="0" smtClean="0">
                <a:latin typeface="Courier New"/>
                <a:cs typeface="Courier New"/>
              </a:rPr>
              <a:t> &lt;&lt; </a:t>
            </a:r>
            <a:r>
              <a:rPr lang="en-US" b="1" dirty="0" err="1" smtClean="0">
                <a:latin typeface="Courier New"/>
                <a:cs typeface="Courier New"/>
              </a:rPr>
              <a:t>endl</a:t>
            </a:r>
            <a:r>
              <a:rPr lang="en-US" b="1" dirty="0" smtClean="0">
                <a:latin typeface="Courier New"/>
                <a:cs typeface="Courier New"/>
              </a:rPr>
              <a:t>;   // false true false</a:t>
            </a:r>
          </a:p>
          <a:p>
            <a:r>
              <a:rPr lang="en-US" b="1" dirty="0" smtClean="0">
                <a:latin typeface="Courier New"/>
                <a:cs typeface="Courier New"/>
              </a:rPr>
              <a:t>}</a:t>
            </a:r>
          </a:p>
          <a:p>
            <a:endParaRPr lang="en-US" b="1" dirty="0" smtClean="0">
              <a:latin typeface="Courier New"/>
              <a:cs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Related Principle</a:t>
            </a:r>
            <a:endParaRPr lang="en-US" dirty="0"/>
          </a:p>
        </p:txBody>
      </p:sp>
      <p:sp>
        <p:nvSpPr>
          <p:cNvPr id="3" name="Content Placeholder 2"/>
          <p:cNvSpPr>
            <a:spLocks noGrp="1"/>
          </p:cNvSpPr>
          <p:nvPr>
            <p:ph idx="1"/>
          </p:nvPr>
        </p:nvSpPr>
        <p:spPr/>
        <p:txBody>
          <a:bodyPr/>
          <a:lstStyle/>
          <a:p>
            <a:r>
              <a:rPr lang="en-US" i="1" dirty="0" smtClean="0"/>
              <a:t>Separate object </a:t>
            </a:r>
            <a:r>
              <a:rPr lang="en-US" i="1" u="sng" dirty="0" smtClean="0"/>
              <a:t>creation</a:t>
            </a:r>
            <a:r>
              <a:rPr lang="en-US" i="1" dirty="0" smtClean="0"/>
              <a:t> from object </a:t>
            </a:r>
            <a:r>
              <a:rPr lang="en-US" i="1" u="sng" dirty="0" smtClean="0"/>
              <a:t>use</a:t>
            </a:r>
          </a:p>
          <a:p>
            <a:r>
              <a:rPr lang="en-US" dirty="0" smtClean="0"/>
              <a:t>Client contexts can then use such objects </a:t>
            </a:r>
            <a:r>
              <a:rPr lang="en-US" i="1" dirty="0" err="1" smtClean="0"/>
              <a:t>polymorphically</a:t>
            </a:r>
            <a:endParaRPr lang="en-US" dirty="0" smtClean="0"/>
          </a:p>
          <a:p>
            <a:pPr lvl="1"/>
            <a:r>
              <a:rPr lang="en-US" dirty="0" smtClean="0"/>
              <a:t>by programming to an interface only</a:t>
            </a:r>
          </a:p>
          <a:p>
            <a:r>
              <a:rPr lang="en-US" dirty="0" smtClean="0"/>
              <a:t>Isolating object creation into a single module is Good Design</a:t>
            </a:r>
          </a:p>
          <a:p>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44</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Violating the Principles</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45</a:t>
            </a:fld>
            <a:endParaRPr lang="en-US"/>
          </a:p>
        </p:txBody>
      </p:sp>
      <p:sp>
        <p:nvSpPr>
          <p:cNvPr id="7" name="Date Placeholder 6"/>
          <p:cNvSpPr>
            <a:spLocks noGrp="1"/>
          </p:cNvSpPr>
          <p:nvPr>
            <p:ph type="dt" sz="half" idx="10"/>
          </p:nvPr>
        </p:nvSpPr>
        <p:spPr/>
        <p:txBody>
          <a:bodyPr/>
          <a:lstStyle/>
          <a:p>
            <a:r>
              <a:rPr lang="en-US" smtClean="0"/>
              <a:t>Chuck Allison</a:t>
            </a:r>
            <a:endParaRPr lang="en-US"/>
          </a:p>
        </p:txBody>
      </p:sp>
      <p:pic>
        <p:nvPicPr>
          <p:cNvPr id="10" name="Picture 9" descr="DIPViolate.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438400" y="1524000"/>
            <a:ext cx="5041901" cy="4363852"/>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Approach</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46</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pic>
        <p:nvPicPr>
          <p:cNvPr id="7" name="Picture 6" descr="DIP.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663700" y="1212849"/>
            <a:ext cx="6413500" cy="4887143"/>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en-US" dirty="0"/>
              <a:t>Factory </a:t>
            </a:r>
            <a:r>
              <a:rPr lang="en-US" dirty="0" smtClean="0"/>
              <a:t>Method Description</a:t>
            </a:r>
            <a:br>
              <a:rPr lang="en-US" dirty="0" smtClean="0"/>
            </a:br>
            <a:endParaRPr lang="en-US" dirty="0"/>
          </a:p>
        </p:txBody>
      </p:sp>
      <p:sp>
        <p:nvSpPr>
          <p:cNvPr id="65539" name="Rectangle 3"/>
          <p:cNvSpPr>
            <a:spLocks noGrp="1" noChangeArrowheads="1"/>
          </p:cNvSpPr>
          <p:nvPr>
            <p:ph type="body" idx="1"/>
          </p:nvPr>
        </p:nvSpPr>
        <p:spPr>
          <a:xfrm>
            <a:off x="1435608" y="1417638"/>
            <a:ext cx="7327392" cy="5135562"/>
          </a:xfrm>
        </p:spPr>
        <p:txBody>
          <a:bodyPr>
            <a:noAutofit/>
          </a:bodyPr>
          <a:lstStyle/>
          <a:p>
            <a:pPr>
              <a:lnSpc>
                <a:spcPct val="90000"/>
              </a:lnSpc>
            </a:pPr>
            <a:r>
              <a:rPr lang="en-US" sz="3000" dirty="0" smtClean="0"/>
              <a:t>Summary</a:t>
            </a:r>
            <a:r>
              <a:rPr lang="en-US" sz="2800" dirty="0" smtClean="0"/>
              <a:t>:</a:t>
            </a:r>
            <a:endParaRPr lang="en-US" sz="2800" dirty="0"/>
          </a:p>
          <a:p>
            <a:pPr lvl="1">
              <a:lnSpc>
                <a:spcPct val="90000"/>
              </a:lnSpc>
            </a:pPr>
            <a:r>
              <a:rPr lang="en-US" sz="2600" dirty="0"/>
              <a:t>Lets a</a:t>
            </a:r>
            <a:r>
              <a:rPr lang="en-US" sz="2600" dirty="0" smtClean="0"/>
              <a:t> class </a:t>
            </a:r>
            <a:r>
              <a:rPr lang="en-US" sz="2600" dirty="0"/>
              <a:t>defer object instantiation to</a:t>
            </a:r>
            <a:r>
              <a:rPr lang="en-US" sz="2600" dirty="0" smtClean="0"/>
              <a:t> concrete classes </a:t>
            </a:r>
            <a:r>
              <a:rPr lang="en-US" sz="2600" dirty="0" err="1" smtClean="0"/>
              <a:t>polymorphically</a:t>
            </a:r>
            <a:r>
              <a:rPr lang="en-US" sz="2600" dirty="0" smtClean="0"/>
              <a:t>.</a:t>
            </a:r>
            <a:r>
              <a:rPr lang="en-US" sz="2400" dirty="0" smtClean="0"/>
              <a:t> </a:t>
            </a:r>
          </a:p>
          <a:p>
            <a:pPr>
              <a:lnSpc>
                <a:spcPct val="90000"/>
              </a:lnSpc>
            </a:pPr>
            <a:r>
              <a:rPr lang="en-US" sz="3000" dirty="0" smtClean="0"/>
              <a:t>Problem</a:t>
            </a:r>
            <a:r>
              <a:rPr lang="en-US" sz="2800" dirty="0" smtClean="0"/>
              <a:t>:</a:t>
            </a:r>
            <a:endParaRPr lang="en-US" sz="2800" dirty="0"/>
          </a:p>
          <a:p>
            <a:pPr lvl="1">
              <a:lnSpc>
                <a:spcPct val="90000"/>
              </a:lnSpc>
            </a:pPr>
            <a:r>
              <a:rPr lang="en-US" sz="2600" dirty="0"/>
              <a:t>A module uses an abstraction, so you want to follow the DIP and not depend on concrete details.</a:t>
            </a:r>
            <a:r>
              <a:rPr lang="en-US" sz="2600" dirty="0" smtClean="0"/>
              <a:t> Client modules shouldn’t need to know </a:t>
            </a:r>
            <a:r>
              <a:rPr lang="en-US" sz="2600" i="1" dirty="0"/>
              <a:t>which</a:t>
            </a:r>
            <a:r>
              <a:rPr lang="en-US" sz="2600" dirty="0" smtClean="0"/>
              <a:t> concrete class </a:t>
            </a:r>
            <a:r>
              <a:rPr lang="en-US" sz="2600" dirty="0"/>
              <a:t>to instantiate.</a:t>
            </a:r>
          </a:p>
          <a:p>
            <a:pPr>
              <a:lnSpc>
                <a:spcPct val="90000"/>
              </a:lnSpc>
            </a:pPr>
            <a:r>
              <a:rPr lang="en-US" sz="3000" dirty="0"/>
              <a:t>Solution</a:t>
            </a:r>
            <a:r>
              <a:rPr lang="en-US" sz="2800" dirty="0"/>
              <a:t>:</a:t>
            </a:r>
          </a:p>
          <a:p>
            <a:pPr lvl="1">
              <a:lnSpc>
                <a:spcPct val="90000"/>
              </a:lnSpc>
            </a:pPr>
            <a:r>
              <a:rPr lang="en-US" sz="2600" dirty="0"/>
              <a:t>Define an interface for creating a family of objects, but </a:t>
            </a:r>
            <a:r>
              <a:rPr lang="en-US" sz="2600" dirty="0" smtClean="0"/>
              <a:t>let concrete </a:t>
            </a:r>
            <a:r>
              <a:rPr lang="en-US" sz="2600" i="1" dirty="0"/>
              <a:t>subclasses</a:t>
            </a:r>
            <a:r>
              <a:rPr lang="en-US" sz="2600" dirty="0"/>
              <a:t> decide which class to instantiate.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a:t>
            </a:r>
            <a:r>
              <a:rPr lang="en-US" dirty="0" smtClean="0"/>
              <a:t>Method Sketch</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48</a:t>
            </a:fld>
            <a:endParaRPr lang="en-US"/>
          </a:p>
        </p:txBody>
      </p:sp>
      <p:sp>
        <p:nvSpPr>
          <p:cNvPr id="7" name="Date Placeholder 6"/>
          <p:cNvSpPr>
            <a:spLocks noGrp="1"/>
          </p:cNvSpPr>
          <p:nvPr>
            <p:ph type="dt" sz="half" idx="10"/>
          </p:nvPr>
        </p:nvSpPr>
        <p:spPr/>
        <p:txBody>
          <a:bodyPr/>
          <a:lstStyle/>
          <a:p>
            <a:r>
              <a:rPr lang="en-US" dirty="0" smtClean="0"/>
              <a:t>Chuck Allison</a:t>
            </a:r>
            <a:endParaRPr lang="en-US" dirty="0"/>
          </a:p>
        </p:txBody>
      </p:sp>
      <p:pic>
        <p:nvPicPr>
          <p:cNvPr id="9" name="Picture 8" descr="Factory.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703832" y="1828800"/>
            <a:ext cx="6601968" cy="2743200"/>
          </a:xfrm>
          <a:prstGeom prst="rect">
            <a:avLst/>
          </a:prstGeom>
        </p:spPr>
      </p:pic>
      <p:sp>
        <p:nvSpPr>
          <p:cNvPr id="10" name="TextBox 9"/>
          <p:cNvSpPr txBox="1"/>
          <p:nvPr/>
        </p:nvSpPr>
        <p:spPr>
          <a:xfrm>
            <a:off x="1600200" y="5029200"/>
            <a:ext cx="6906768" cy="707886"/>
          </a:xfrm>
          <a:prstGeom prst="rect">
            <a:avLst/>
          </a:prstGeom>
          <a:noFill/>
        </p:spPr>
        <p:txBody>
          <a:bodyPr wrap="square" rtlCol="0">
            <a:spAutoFit/>
          </a:bodyPr>
          <a:lstStyle/>
          <a:p>
            <a:r>
              <a:rPr lang="en-US" sz="2000" b="1" i="1" dirty="0" smtClean="0">
                <a:latin typeface="Courier New"/>
                <a:cs typeface="Courier New"/>
              </a:rPr>
              <a:t>// Client has been given a Creator object</a:t>
            </a:r>
          </a:p>
          <a:p>
            <a:r>
              <a:rPr lang="en-US" sz="2000" b="1" dirty="0" smtClean="0">
                <a:latin typeface="Courier New"/>
                <a:cs typeface="Courier New"/>
              </a:rPr>
              <a:t>Product </a:t>
            </a:r>
            <a:r>
              <a:rPr lang="en-US" sz="2000" b="1" dirty="0" err="1" smtClean="0">
                <a:latin typeface="Courier New"/>
                <a:cs typeface="Courier New"/>
              </a:rPr>
              <a:t>aProduct</a:t>
            </a:r>
            <a:r>
              <a:rPr lang="en-US" sz="2000" b="1" dirty="0" smtClean="0">
                <a:latin typeface="Courier New"/>
                <a:cs typeface="Courier New"/>
              </a:rPr>
              <a:t> = </a:t>
            </a:r>
            <a:r>
              <a:rPr lang="en-US" sz="2000" b="1" dirty="0" err="1" smtClean="0">
                <a:latin typeface="Courier New"/>
                <a:cs typeface="Courier New"/>
              </a:rPr>
              <a:t>aCreator.factoryMethod</a:t>
            </a:r>
            <a:r>
              <a:rPr lang="en-US" sz="2000" b="1" dirty="0" smtClean="0">
                <a:latin typeface="Courier New"/>
                <a:cs typeface="Courier New"/>
              </a:rPr>
              <a:t>();</a:t>
            </a:r>
            <a:endParaRPr lang="en-US" sz="2000" b="1" dirty="0">
              <a:latin typeface="Courier New"/>
              <a:cs typeface="Courier New"/>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Opposing Forces</a:t>
            </a:r>
            <a:endParaRPr lang="en-US" dirty="0"/>
          </a:p>
        </p:txBody>
      </p:sp>
      <p:sp>
        <p:nvSpPr>
          <p:cNvPr id="3" name="Content Placeholder 2"/>
          <p:cNvSpPr>
            <a:spLocks noGrp="1"/>
          </p:cNvSpPr>
          <p:nvPr>
            <p:ph idx="1"/>
          </p:nvPr>
        </p:nvSpPr>
        <p:spPr/>
        <p:txBody>
          <a:bodyPr>
            <a:normAutofit lnSpcReduction="10000"/>
          </a:bodyPr>
          <a:lstStyle/>
          <a:p>
            <a:r>
              <a:rPr lang="en-US" dirty="0" smtClean="0"/>
              <a:t>Objects are most easily created with a </a:t>
            </a:r>
            <a:r>
              <a:rPr lang="en-US" b="1" dirty="0" smtClean="0"/>
              <a:t>new</a:t>
            </a:r>
            <a:r>
              <a:rPr lang="en-US" dirty="0" smtClean="0"/>
              <a:t> expression, using the </a:t>
            </a:r>
            <a:r>
              <a:rPr lang="en-US" i="1" dirty="0" smtClean="0"/>
              <a:t>concrete</a:t>
            </a:r>
            <a:r>
              <a:rPr lang="en-US" dirty="0" smtClean="0"/>
              <a:t> class</a:t>
            </a:r>
          </a:p>
          <a:p>
            <a:r>
              <a:rPr lang="en-US" dirty="0" smtClean="0"/>
              <a:t>But this introduces a </a:t>
            </a:r>
            <a:r>
              <a:rPr lang="en-US" i="1" dirty="0" smtClean="0"/>
              <a:t>dependency</a:t>
            </a:r>
            <a:r>
              <a:rPr lang="en-US" dirty="0" smtClean="0"/>
              <a:t> on a concrete class, losing the flexibility of “programming to an interface, not an implementation”</a:t>
            </a:r>
          </a:p>
          <a:p>
            <a:pPr lvl="1"/>
            <a:r>
              <a:rPr lang="en-US" dirty="0" smtClean="0"/>
              <a:t>and also losing the flexibility of separating object use from object creation</a:t>
            </a:r>
          </a:p>
          <a:p>
            <a:pPr lvl="1"/>
            <a:r>
              <a:rPr lang="en-US" dirty="0" smtClean="0"/>
              <a:t>the using module may not have all the details needed for creation</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49</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Impact of Design Patterns</a:t>
            </a:r>
            <a:endParaRPr lang="en-US" dirty="0"/>
          </a:p>
        </p:txBody>
      </p:sp>
      <p:sp>
        <p:nvSpPr>
          <p:cNvPr id="3" name="Content Placeholder 2"/>
          <p:cNvSpPr>
            <a:spLocks noGrp="1"/>
          </p:cNvSpPr>
          <p:nvPr>
            <p:ph idx="1"/>
          </p:nvPr>
        </p:nvSpPr>
        <p:spPr/>
        <p:txBody>
          <a:bodyPr/>
          <a:lstStyle/>
          <a:p>
            <a:r>
              <a:rPr lang="en-US" dirty="0" smtClean="0"/>
              <a:t>They constitute a catalog of reusable software artifacts</a:t>
            </a:r>
          </a:p>
          <a:p>
            <a:pPr lvl="1"/>
            <a:r>
              <a:rPr lang="en-US" dirty="0" smtClean="0"/>
              <a:t>They apply in many situations</a:t>
            </a:r>
          </a:p>
          <a:p>
            <a:pPr lvl="1"/>
            <a:r>
              <a:rPr lang="en-US" dirty="0" smtClean="0"/>
              <a:t>They share design expertise</a:t>
            </a:r>
          </a:p>
          <a:p>
            <a:r>
              <a:rPr lang="en-US" dirty="0" smtClean="0"/>
              <a:t>They give us a useful, shared vocabulary</a:t>
            </a:r>
          </a:p>
          <a:p>
            <a:pPr lvl="1"/>
            <a:r>
              <a:rPr lang="en-US" dirty="0" smtClean="0"/>
              <a:t>“It looks like we need a Composite here”</a:t>
            </a:r>
          </a:p>
          <a:p>
            <a:r>
              <a:rPr lang="en-US" dirty="0" smtClean="0"/>
              <a:t>Most importantly, they improve our thinking about design</a:t>
            </a:r>
          </a:p>
          <a:p>
            <a:pPr lvl="1"/>
            <a:r>
              <a:rPr lang="en-US" dirty="0" smtClean="0"/>
              <a:t>Because they adhere to sound principles</a:t>
            </a:r>
            <a:endParaRPr lang="en-US" dirty="0"/>
          </a:p>
        </p:txBody>
      </p:sp>
      <p:sp>
        <p:nvSpPr>
          <p:cNvPr id="4" name="Date Placeholder 3"/>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Slide Number Placeholder 5"/>
          <p:cNvSpPr>
            <a:spLocks noGrp="1"/>
          </p:cNvSpPr>
          <p:nvPr>
            <p:ph type="sldNum" sz="quarter" idx="12"/>
          </p:nvPr>
        </p:nvSpPr>
        <p:spPr/>
        <p:txBody>
          <a:bodyPr/>
          <a:lstStyle/>
          <a:p>
            <a:fld id="{12DF9CBE-4897-2847-A4C8-D6208428EDC1}"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the Forces</a:t>
            </a:r>
            <a:endParaRPr lang="en-US" dirty="0"/>
          </a:p>
        </p:txBody>
      </p:sp>
      <p:sp>
        <p:nvSpPr>
          <p:cNvPr id="3" name="Content Placeholder 2"/>
          <p:cNvSpPr>
            <a:spLocks noGrp="1"/>
          </p:cNvSpPr>
          <p:nvPr>
            <p:ph idx="1"/>
          </p:nvPr>
        </p:nvSpPr>
        <p:spPr/>
        <p:txBody>
          <a:bodyPr/>
          <a:lstStyle/>
          <a:p>
            <a:r>
              <a:rPr lang="en-US" dirty="0" smtClean="0"/>
              <a:t>Factory Method balances these forces by encapsulating object creation</a:t>
            </a:r>
          </a:p>
          <a:p>
            <a:r>
              <a:rPr lang="en-US" dirty="0" smtClean="0"/>
              <a:t>Users call a method that “does the right thing”</a:t>
            </a:r>
          </a:p>
          <a:p>
            <a:r>
              <a:rPr lang="en-US" dirty="0" smtClean="0"/>
              <a:t>But one size does not fit all…</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50</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On Factory Method</a:t>
            </a:r>
            <a:endParaRPr lang="en-US" dirty="0"/>
          </a:p>
        </p:txBody>
      </p:sp>
      <p:sp>
        <p:nvSpPr>
          <p:cNvPr id="3" name="Content Placeholder 2"/>
          <p:cNvSpPr>
            <a:spLocks noGrp="1"/>
          </p:cNvSpPr>
          <p:nvPr>
            <p:ph idx="1"/>
          </p:nvPr>
        </p:nvSpPr>
        <p:spPr/>
        <p:txBody>
          <a:bodyPr/>
          <a:lstStyle/>
          <a:p>
            <a:r>
              <a:rPr lang="en-US" dirty="0" smtClean="0"/>
              <a:t>Plain Factory Method</a:t>
            </a:r>
          </a:p>
          <a:p>
            <a:pPr lvl="1"/>
            <a:r>
              <a:rPr lang="en-US" dirty="0" smtClean="0"/>
              <a:t>just a function</a:t>
            </a:r>
          </a:p>
          <a:p>
            <a:pPr lvl="1"/>
            <a:r>
              <a:rPr lang="en-US" dirty="0" smtClean="0"/>
              <a:t>no need for inheritance</a:t>
            </a:r>
          </a:p>
          <a:p>
            <a:r>
              <a:rPr lang="en-US" dirty="0" smtClean="0"/>
              <a:t>Class Factory Method</a:t>
            </a:r>
          </a:p>
          <a:p>
            <a:r>
              <a:rPr lang="en-US" dirty="0" smtClean="0"/>
              <a:t>Clone Method</a:t>
            </a:r>
          </a:p>
          <a:p>
            <a:pPr lvl="1"/>
            <a:r>
              <a:rPr lang="en-US" dirty="0" smtClean="0"/>
              <a:t>an “Object Factory Method”</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51</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Plain Factory Method</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52</a:t>
            </a:fld>
            <a:endParaRPr lang="en-US"/>
          </a:p>
        </p:txBody>
      </p:sp>
      <p:sp>
        <p:nvSpPr>
          <p:cNvPr id="6" name="Rectangle 5"/>
          <p:cNvSpPr/>
          <p:nvPr/>
        </p:nvSpPr>
        <p:spPr>
          <a:xfrm>
            <a:off x="1752600" y="1997839"/>
            <a:ext cx="6324600" cy="4093428"/>
          </a:xfrm>
          <a:prstGeom prst="rect">
            <a:avLst/>
          </a:prstGeom>
        </p:spPr>
        <p:txBody>
          <a:bodyPr wrap="square">
            <a:spAutoFit/>
          </a:bodyPr>
          <a:lstStyle/>
          <a:p>
            <a:r>
              <a:rPr lang="en-US" sz="2000" b="1" i="1" dirty="0" smtClean="0">
                <a:latin typeface="Courier New"/>
                <a:cs typeface="Courier New"/>
              </a:rPr>
              <a:t>// Separate creator class</a:t>
            </a:r>
          </a:p>
          <a:p>
            <a:r>
              <a:rPr lang="en-US" sz="2000" b="1" dirty="0" smtClean="0">
                <a:latin typeface="Courier New"/>
                <a:cs typeface="Courier New"/>
              </a:rPr>
              <a:t>final class Creator {</a:t>
            </a:r>
          </a:p>
          <a:p>
            <a:r>
              <a:rPr lang="en-US" sz="2000" b="1" dirty="0" smtClean="0">
                <a:latin typeface="Courier New"/>
                <a:cs typeface="Courier New"/>
              </a:rPr>
              <a:t>    public static Product create() {</a:t>
            </a:r>
          </a:p>
          <a:p>
            <a:r>
              <a:rPr lang="en-US" sz="2000" b="1" dirty="0" smtClean="0">
                <a:latin typeface="Courier New"/>
                <a:cs typeface="Courier New"/>
              </a:rPr>
              <a:t>        return new Product();</a:t>
            </a:r>
          </a:p>
          <a:p>
            <a:r>
              <a:rPr lang="en-US" sz="2000" b="1" dirty="0" smtClean="0">
                <a:latin typeface="Courier New"/>
                <a:cs typeface="Courier New"/>
              </a:rPr>
              <a:t>    }</a:t>
            </a:r>
          </a:p>
          <a:p>
            <a:r>
              <a:rPr lang="en-US" sz="2000" b="1" dirty="0" smtClean="0">
                <a:latin typeface="Courier New"/>
                <a:cs typeface="Courier New"/>
              </a:rPr>
              <a:t>}</a:t>
            </a:r>
          </a:p>
          <a:p>
            <a:endParaRPr lang="en-US" sz="2000" b="1" dirty="0" smtClean="0">
              <a:latin typeface="Courier New"/>
              <a:cs typeface="Courier New"/>
            </a:endParaRPr>
          </a:p>
          <a:p>
            <a:r>
              <a:rPr lang="en-US" sz="2000" b="1" i="1" dirty="0" smtClean="0">
                <a:latin typeface="Courier New"/>
                <a:cs typeface="Courier New"/>
              </a:rPr>
              <a:t>// Non-polymorphic:</a:t>
            </a:r>
          </a:p>
          <a:p>
            <a:r>
              <a:rPr lang="en-US" sz="2000" b="1" dirty="0" smtClean="0">
                <a:latin typeface="Courier New"/>
                <a:cs typeface="Courier New"/>
              </a:rPr>
              <a:t>class Product {</a:t>
            </a:r>
          </a:p>
          <a:p>
            <a:r>
              <a:rPr lang="en-US" sz="2000" b="1" dirty="0" smtClean="0">
                <a:latin typeface="Courier New"/>
                <a:cs typeface="Courier New"/>
              </a:rPr>
              <a:t>    // Non-public constructor</a:t>
            </a:r>
          </a:p>
          <a:p>
            <a:r>
              <a:rPr lang="en-US" sz="2000" b="1" dirty="0" smtClean="0">
                <a:latin typeface="Courier New"/>
                <a:cs typeface="Courier New"/>
              </a:rPr>
              <a:t>    Product(){</a:t>
            </a:r>
            <a:r>
              <a:rPr lang="en-US" sz="2000" b="1" i="1" dirty="0" smtClean="0">
                <a:latin typeface="Courier New"/>
                <a:cs typeface="Courier New"/>
              </a:rPr>
              <a:t>/* whatever */</a:t>
            </a:r>
            <a:r>
              <a:rPr lang="en-US" sz="2000" b="1" dirty="0" smtClean="0">
                <a:latin typeface="Courier New"/>
                <a:cs typeface="Courier New"/>
              </a:rPr>
              <a:t>}</a:t>
            </a:r>
          </a:p>
          <a:p>
            <a:r>
              <a:rPr lang="en-US" sz="2000" b="1" dirty="0" smtClean="0">
                <a:latin typeface="Courier New"/>
                <a:cs typeface="Courier New"/>
              </a:rPr>
              <a:t>}</a:t>
            </a:r>
          </a:p>
          <a:p>
            <a:endParaRPr lang="en-US" sz="2000" b="1" dirty="0" smtClean="0">
              <a:latin typeface="Courier New"/>
              <a:cs typeface="Courier New"/>
            </a:endParaRPr>
          </a:p>
          <a:p>
            <a:endParaRPr lang="en-US" sz="2000" b="1" dirty="0">
              <a:latin typeface="Courier New"/>
              <a:cs typeface="Courier New"/>
            </a:endParaRPr>
          </a:p>
        </p:txBody>
      </p:sp>
      <p:sp>
        <p:nvSpPr>
          <p:cNvPr id="7" name="Date Placeholder 6"/>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Factory Method</a:t>
            </a:r>
            <a:endParaRPr lang="en-US" dirty="0"/>
          </a:p>
        </p:txBody>
      </p:sp>
      <p:sp>
        <p:nvSpPr>
          <p:cNvPr id="5" name="Content Placeholder 4"/>
          <p:cNvSpPr>
            <a:spLocks noGrp="1"/>
          </p:cNvSpPr>
          <p:nvPr>
            <p:ph idx="1"/>
          </p:nvPr>
        </p:nvSpPr>
        <p:spPr>
          <a:xfrm>
            <a:off x="1435608" y="1447800"/>
            <a:ext cx="7498080" cy="4800600"/>
          </a:xfrm>
        </p:spPr>
        <p:txBody>
          <a:bodyPr/>
          <a:lstStyle/>
          <a:p>
            <a:r>
              <a:rPr lang="en-US" dirty="0" smtClean="0"/>
              <a:t>The </a:t>
            </a:r>
            <a:r>
              <a:rPr lang="en-US" i="1" dirty="0" smtClean="0"/>
              <a:t>class</a:t>
            </a:r>
            <a:r>
              <a:rPr lang="en-US" dirty="0" smtClean="0"/>
              <a:t> is the creator</a:t>
            </a:r>
          </a:p>
          <a:p>
            <a:r>
              <a:rPr lang="en-US" dirty="0" smtClean="0"/>
              <a:t>The factory method is </a:t>
            </a:r>
            <a:r>
              <a:rPr lang="en-US" i="1" dirty="0" smtClean="0"/>
              <a:t>static</a:t>
            </a:r>
          </a:p>
          <a:p>
            <a:r>
              <a:rPr lang="en-US" dirty="0" smtClean="0"/>
              <a:t>Example:</a:t>
            </a:r>
          </a:p>
          <a:p>
            <a:pPr lvl="1"/>
            <a:r>
              <a:rPr lang="en-US" b="1" dirty="0" err="1" smtClean="0"/>
              <a:t>valueOf</a:t>
            </a:r>
            <a:r>
              <a:rPr lang="en-US" dirty="0" smtClean="0"/>
              <a:t> methods:</a:t>
            </a:r>
            <a:br>
              <a:rPr lang="en-US" dirty="0" smtClean="0"/>
            </a:br>
            <a:r>
              <a:rPr lang="en-US" dirty="0" smtClean="0"/>
              <a:t/>
            </a:r>
            <a:br>
              <a:rPr lang="en-US" dirty="0" smtClean="0"/>
            </a:br>
            <a:r>
              <a:rPr lang="en-US" b="1" dirty="0" smtClean="0">
                <a:latin typeface="Courier New"/>
                <a:cs typeface="Courier New"/>
              </a:rPr>
              <a:t>Integer </a:t>
            </a:r>
            <a:r>
              <a:rPr lang="en-US" b="1" dirty="0" err="1" smtClean="0">
                <a:latin typeface="Courier New"/>
                <a:cs typeface="Courier New"/>
              </a:rPr>
              <a:t>n</a:t>
            </a:r>
            <a:r>
              <a:rPr lang="en-US" b="1" dirty="0" smtClean="0">
                <a:latin typeface="Courier New"/>
                <a:cs typeface="Courier New"/>
              </a:rPr>
              <a:t> = </a:t>
            </a:r>
            <a:r>
              <a:rPr lang="en-US" b="1" dirty="0" err="1" smtClean="0">
                <a:latin typeface="Courier New"/>
                <a:cs typeface="Courier New"/>
              </a:rPr>
              <a:t>Integer.valueOf(s</a:t>
            </a:r>
            <a:r>
              <a:rPr lang="en-US" b="1" dirty="0" smtClean="0">
                <a:latin typeface="Courier New"/>
                <a:cs typeface="Courier New"/>
              </a:rPr>
              <a:t>);</a:t>
            </a:r>
            <a:endParaRPr lang="en-US" b="1" dirty="0">
              <a:latin typeface="Courier New"/>
              <a:cs typeface="Courier New"/>
            </a:endParaRPr>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53</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Method</a:t>
            </a:r>
            <a:endParaRPr lang="en-US" dirty="0"/>
          </a:p>
        </p:txBody>
      </p:sp>
      <p:sp>
        <p:nvSpPr>
          <p:cNvPr id="3" name="Content Placeholder 2"/>
          <p:cNvSpPr>
            <a:spLocks noGrp="1"/>
          </p:cNvSpPr>
          <p:nvPr>
            <p:ph idx="1"/>
          </p:nvPr>
        </p:nvSpPr>
        <p:spPr/>
        <p:txBody>
          <a:bodyPr/>
          <a:lstStyle/>
          <a:p>
            <a:r>
              <a:rPr lang="en-US" dirty="0" smtClean="0"/>
              <a:t>An </a:t>
            </a:r>
            <a:r>
              <a:rPr lang="en-US" i="1" dirty="0" smtClean="0"/>
              <a:t>object</a:t>
            </a:r>
            <a:r>
              <a:rPr lang="en-US" dirty="0" smtClean="0"/>
              <a:t> is the creator</a:t>
            </a:r>
          </a:p>
          <a:p>
            <a:r>
              <a:rPr lang="en-US" dirty="0" smtClean="0"/>
              <a:t>The factory method is therefore </a:t>
            </a:r>
            <a:r>
              <a:rPr lang="en-US" i="1" dirty="0" smtClean="0"/>
              <a:t>non-static</a:t>
            </a:r>
          </a:p>
          <a:p>
            <a:r>
              <a:rPr lang="en-US" dirty="0" smtClean="0"/>
              <a:t>Example:</a:t>
            </a:r>
          </a:p>
          <a:p>
            <a:pPr lvl="1"/>
            <a:r>
              <a:rPr lang="en-US" dirty="0" smtClean="0"/>
              <a:t>standard </a:t>
            </a:r>
            <a:r>
              <a:rPr lang="en-US" b="1" dirty="0" smtClean="0"/>
              <a:t>clone( )</a:t>
            </a:r>
            <a:r>
              <a:rPr lang="en-US" dirty="0" smtClean="0"/>
              <a:t> overrides:</a:t>
            </a:r>
            <a:br>
              <a:rPr lang="en-US" dirty="0" smtClean="0"/>
            </a:br>
            <a:r>
              <a:rPr lang="en-US" dirty="0" smtClean="0"/>
              <a:t/>
            </a:r>
            <a:br>
              <a:rPr lang="en-US" dirty="0" smtClean="0"/>
            </a:br>
            <a:r>
              <a:rPr lang="en-US" b="1" dirty="0" err="1" smtClean="0">
                <a:latin typeface="Courier New"/>
                <a:cs typeface="Courier New"/>
              </a:rPr>
              <a:t>Foo</a:t>
            </a:r>
            <a:r>
              <a:rPr lang="en-US" b="1" dirty="0" smtClean="0">
                <a:latin typeface="Courier New"/>
                <a:cs typeface="Courier New"/>
              </a:rPr>
              <a:t> f2 = </a:t>
            </a:r>
            <a:r>
              <a:rPr lang="en-US" b="1" dirty="0" err="1" smtClean="0">
                <a:latin typeface="Courier New"/>
                <a:cs typeface="Courier New"/>
              </a:rPr>
              <a:t>f.clone</a:t>
            </a:r>
            <a:r>
              <a:rPr lang="en-US" b="1" dirty="0" smtClean="0">
                <a:latin typeface="Courier New"/>
                <a:cs typeface="Courier New"/>
              </a:rPr>
              <a:t>();</a:t>
            </a:r>
            <a:endParaRPr lang="en-US" b="1" dirty="0">
              <a:latin typeface="Courier New"/>
              <a:cs typeface="Courier New"/>
            </a:endParaRPr>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54</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Another Perspective</a:t>
            </a:r>
            <a:endParaRPr lang="en-US" dirty="0"/>
          </a:p>
        </p:txBody>
      </p:sp>
      <p:sp>
        <p:nvSpPr>
          <p:cNvPr id="6" name="Content Placeholder 5"/>
          <p:cNvSpPr>
            <a:spLocks noGrp="1"/>
          </p:cNvSpPr>
          <p:nvPr>
            <p:ph idx="1"/>
          </p:nvPr>
        </p:nvSpPr>
        <p:spPr/>
        <p:txBody>
          <a:bodyPr/>
          <a:lstStyle/>
          <a:p>
            <a:r>
              <a:rPr lang="en-US" i="1" dirty="0" smtClean="0"/>
              <a:t>Dependency Inversion Principle</a:t>
            </a:r>
          </a:p>
          <a:p>
            <a:r>
              <a:rPr lang="en-US" i="1" dirty="0" smtClean="0"/>
              <a:t>High-level</a:t>
            </a:r>
            <a:r>
              <a:rPr lang="en-US" dirty="0" smtClean="0"/>
              <a:t> components should not depend (“know about”) </a:t>
            </a:r>
            <a:r>
              <a:rPr lang="en-US" i="1" dirty="0" smtClean="0"/>
              <a:t>lower-level</a:t>
            </a:r>
            <a:r>
              <a:rPr lang="en-US" dirty="0" smtClean="0"/>
              <a:t> components</a:t>
            </a:r>
          </a:p>
          <a:p>
            <a:pPr lvl="1"/>
            <a:r>
              <a:rPr lang="en-US" dirty="0" smtClean="0"/>
              <a:t>that’s why client modules should not explicitly create concrete objects</a:t>
            </a:r>
          </a:p>
          <a:p>
            <a:r>
              <a:rPr lang="en-US" dirty="0" smtClean="0"/>
              <a:t>All components should depend on </a:t>
            </a:r>
            <a:r>
              <a:rPr lang="en-US" i="1" dirty="0" smtClean="0"/>
              <a:t>abstractions</a:t>
            </a:r>
            <a:r>
              <a:rPr lang="en-US" dirty="0" smtClean="0"/>
              <a:t> as much as possible</a:t>
            </a:r>
            <a:endParaRPr lang="en-US" i="1" dirty="0" smtClean="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55</a:t>
            </a:fld>
            <a:endParaRPr lang="en-US"/>
          </a:p>
        </p:txBody>
      </p:sp>
      <p:sp>
        <p:nvSpPr>
          <p:cNvPr id="7" name="Date Placeholder 6"/>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Violating the Principle</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56</a:t>
            </a:fld>
            <a:endParaRPr lang="en-US"/>
          </a:p>
        </p:txBody>
      </p:sp>
      <p:sp>
        <p:nvSpPr>
          <p:cNvPr id="7" name="TextBox 6"/>
          <p:cNvSpPr txBox="1"/>
          <p:nvPr/>
        </p:nvSpPr>
        <p:spPr>
          <a:xfrm>
            <a:off x="6324600" y="3055203"/>
            <a:ext cx="1981200" cy="1200328"/>
          </a:xfrm>
          <a:prstGeom prst="rect">
            <a:avLst/>
          </a:prstGeom>
          <a:noFill/>
        </p:spPr>
        <p:txBody>
          <a:bodyPr wrap="square" rtlCol="0">
            <a:spAutoFit/>
          </a:bodyPr>
          <a:lstStyle/>
          <a:p>
            <a:r>
              <a:rPr lang="en-US" sz="2400" dirty="0" smtClean="0"/>
              <a:t>Classic</a:t>
            </a:r>
          </a:p>
          <a:p>
            <a:r>
              <a:rPr lang="en-US" sz="2400" dirty="0" smtClean="0"/>
              <a:t>3-tier</a:t>
            </a:r>
          </a:p>
          <a:p>
            <a:r>
              <a:rPr lang="en-US" sz="2400" dirty="0" smtClean="0"/>
              <a:t>Architecture</a:t>
            </a:r>
            <a:endParaRPr lang="en-US" sz="2400" dirty="0"/>
          </a:p>
        </p:txBody>
      </p:sp>
      <p:sp>
        <p:nvSpPr>
          <p:cNvPr id="8" name="Date Placeholder 7"/>
          <p:cNvSpPr>
            <a:spLocks noGrp="1"/>
          </p:cNvSpPr>
          <p:nvPr>
            <p:ph type="dt" sz="half" idx="10"/>
          </p:nvPr>
        </p:nvSpPr>
        <p:spPr/>
        <p:txBody>
          <a:bodyPr/>
          <a:lstStyle/>
          <a:p>
            <a:r>
              <a:rPr lang="en-US" smtClean="0"/>
              <a:t>Chuck Allison</a:t>
            </a:r>
            <a:endParaRPr lang="en-US"/>
          </a:p>
        </p:txBody>
      </p:sp>
      <p:pic>
        <p:nvPicPr>
          <p:cNvPr id="10" name="Picture 9" descr="Classic3Tier.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3429000" y="1201475"/>
            <a:ext cx="1934823" cy="527552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Design</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57</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pic>
        <p:nvPicPr>
          <p:cNvPr id="7" name="Picture 6" descr="Better3Tier.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676400" y="1193800"/>
            <a:ext cx="6477000" cy="533247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Dependency Rules of Thumb</a:t>
            </a:r>
            <a:br>
              <a:rPr lang="en-US" dirty="0" smtClean="0"/>
            </a:br>
            <a:r>
              <a:rPr lang="en-US" sz="3556" i="1" dirty="0" smtClean="0"/>
              <a:t>“Little Principles”</a:t>
            </a:r>
            <a:endParaRPr lang="en-US" i="1" dirty="0"/>
          </a:p>
        </p:txBody>
      </p:sp>
      <p:sp>
        <p:nvSpPr>
          <p:cNvPr id="3" name="Content Placeholder 2"/>
          <p:cNvSpPr>
            <a:spLocks noGrp="1"/>
          </p:cNvSpPr>
          <p:nvPr>
            <p:ph idx="1"/>
          </p:nvPr>
        </p:nvSpPr>
        <p:spPr/>
        <p:txBody>
          <a:bodyPr>
            <a:noAutofit/>
          </a:bodyPr>
          <a:lstStyle/>
          <a:p>
            <a:pPr>
              <a:lnSpc>
                <a:spcPct val="90000"/>
              </a:lnSpc>
              <a:spcAft>
                <a:spcPts val="600"/>
              </a:spcAft>
            </a:pPr>
            <a:r>
              <a:rPr lang="en-US" sz="2800" dirty="0" smtClean="0"/>
              <a:t>No variable in an abstraction should hold an </a:t>
            </a:r>
            <a:r>
              <a:rPr lang="en-US" sz="2800" i="1" dirty="0" smtClean="0"/>
              <a:t>explicit pointer</a:t>
            </a:r>
            <a:r>
              <a:rPr lang="en-US" sz="2800" dirty="0" smtClean="0"/>
              <a:t> to a concrete class</a:t>
            </a:r>
          </a:p>
          <a:p>
            <a:pPr lvl="1">
              <a:lnSpc>
                <a:spcPct val="90000"/>
              </a:lnSpc>
              <a:spcAft>
                <a:spcPts val="600"/>
              </a:spcAft>
            </a:pPr>
            <a:r>
              <a:rPr lang="en-US" sz="2400" dirty="0" smtClean="0"/>
              <a:t>Use </a:t>
            </a:r>
            <a:r>
              <a:rPr lang="en-US" sz="2400" i="1" dirty="0" smtClean="0"/>
              <a:t>top-level</a:t>
            </a:r>
            <a:r>
              <a:rPr lang="en-US" sz="2400" dirty="0" smtClean="0"/>
              <a:t> pointers </a:t>
            </a:r>
            <a:r>
              <a:rPr lang="en-US" sz="2400" dirty="0" err="1" smtClean="0"/>
              <a:t>polymorphically</a:t>
            </a:r>
            <a:endParaRPr lang="en-US" sz="2400" dirty="0" smtClean="0"/>
          </a:p>
          <a:p>
            <a:pPr>
              <a:lnSpc>
                <a:spcPct val="90000"/>
              </a:lnSpc>
              <a:spcAft>
                <a:spcPts val="600"/>
              </a:spcAft>
            </a:pPr>
            <a:r>
              <a:rPr lang="en-US" sz="2800" dirty="0" smtClean="0"/>
              <a:t>No class should derive from a concrete class</a:t>
            </a:r>
          </a:p>
          <a:p>
            <a:pPr lvl="1">
              <a:lnSpc>
                <a:spcPct val="90000"/>
              </a:lnSpc>
              <a:spcAft>
                <a:spcPts val="600"/>
              </a:spcAft>
            </a:pPr>
            <a:r>
              <a:rPr lang="en-US" sz="2400" dirty="0" smtClean="0"/>
              <a:t>Only derive from </a:t>
            </a:r>
            <a:r>
              <a:rPr lang="en-US" sz="2400" i="1" dirty="0" smtClean="0"/>
              <a:t>abstract</a:t>
            </a:r>
            <a:r>
              <a:rPr lang="en-US" sz="2400" dirty="0" smtClean="0"/>
              <a:t> classes</a:t>
            </a:r>
          </a:p>
          <a:p>
            <a:pPr>
              <a:lnSpc>
                <a:spcPct val="90000"/>
              </a:lnSpc>
              <a:spcAft>
                <a:spcPts val="600"/>
              </a:spcAft>
            </a:pPr>
            <a:r>
              <a:rPr lang="en-US" sz="2800" dirty="0" smtClean="0"/>
              <a:t>No method should override an </a:t>
            </a:r>
            <a:r>
              <a:rPr lang="en-US" sz="2800" i="1" dirty="0" smtClean="0"/>
              <a:t>implemented</a:t>
            </a:r>
            <a:r>
              <a:rPr lang="en-US" sz="2800" dirty="0" smtClean="0"/>
              <a:t> method of any of its base classes</a:t>
            </a:r>
          </a:p>
          <a:p>
            <a:pPr lvl="1">
              <a:lnSpc>
                <a:spcPct val="90000"/>
              </a:lnSpc>
              <a:spcAft>
                <a:spcPts val="600"/>
              </a:spcAft>
            </a:pPr>
            <a:r>
              <a:rPr lang="en-US" sz="2400" dirty="0" smtClean="0"/>
              <a:t>Only override </a:t>
            </a:r>
            <a:r>
              <a:rPr lang="en-US" sz="2400" i="1" dirty="0" smtClean="0"/>
              <a:t>abstract</a:t>
            </a:r>
            <a:r>
              <a:rPr lang="en-US" sz="2400" dirty="0" smtClean="0"/>
              <a:t> methods</a:t>
            </a:r>
          </a:p>
          <a:p>
            <a:pPr>
              <a:lnSpc>
                <a:spcPct val="90000"/>
              </a:lnSpc>
              <a:spcAft>
                <a:spcPts val="600"/>
              </a:spcAft>
            </a:pPr>
            <a:r>
              <a:rPr lang="en-US" sz="2800" dirty="0" smtClean="0"/>
              <a:t>These rules can’t be followed </a:t>
            </a:r>
            <a:r>
              <a:rPr lang="en-US" sz="2800" i="1" dirty="0" smtClean="0"/>
              <a:t>all</a:t>
            </a:r>
            <a:r>
              <a:rPr lang="en-US" sz="2800" dirty="0" smtClean="0"/>
              <a:t> the time!</a:t>
            </a:r>
          </a:p>
          <a:p>
            <a:pPr lvl="1">
              <a:lnSpc>
                <a:spcPct val="90000"/>
              </a:lnSpc>
            </a:pPr>
            <a:r>
              <a:rPr lang="en-US" sz="2400" dirty="0" smtClean="0"/>
              <a:t>The key is: How </a:t>
            </a:r>
            <a:r>
              <a:rPr lang="en-US" sz="2400" i="1" dirty="0" smtClean="0"/>
              <a:t>volatile</a:t>
            </a:r>
            <a:r>
              <a:rPr lang="en-US" sz="2400" dirty="0" smtClean="0"/>
              <a:t> is the lower-level module?</a:t>
            </a:r>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58</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5" name="Picture 14" descr="Collection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403350" y="173346"/>
            <a:ext cx="7207250" cy="6303654"/>
          </a:xfrm>
          <a:prstGeom prst="rect">
            <a:avLst/>
          </a:prstGeom>
        </p:spPr>
      </p:pic>
      <p:sp>
        <p:nvSpPr>
          <p:cNvPr id="4" name="Date Placeholder 3"/>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Slide Number Placeholder 5"/>
          <p:cNvSpPr>
            <a:spLocks noGrp="1"/>
          </p:cNvSpPr>
          <p:nvPr>
            <p:ph type="sldNum" sz="quarter" idx="12"/>
          </p:nvPr>
        </p:nvSpPr>
        <p:spPr/>
        <p:txBody>
          <a:bodyPr/>
          <a:lstStyle/>
          <a:p>
            <a:fld id="{12DF9CBE-4897-2847-A4C8-D6208428EDC1}" type="slidenum">
              <a:rPr lang="en-US" smtClean="0"/>
              <a:pPr/>
              <a:t>59</a:t>
            </a:fld>
            <a:endParaRPr lang="en-US"/>
          </a:p>
        </p:txBody>
      </p:sp>
      <p:sp>
        <p:nvSpPr>
          <p:cNvPr id="13" name="TextBox 12"/>
          <p:cNvSpPr txBox="1"/>
          <p:nvPr/>
        </p:nvSpPr>
        <p:spPr>
          <a:xfrm>
            <a:off x="4876800" y="4724400"/>
            <a:ext cx="2971800" cy="461665"/>
          </a:xfrm>
          <a:prstGeom prst="rect">
            <a:avLst/>
          </a:prstGeom>
          <a:noFill/>
        </p:spPr>
        <p:txBody>
          <a:bodyPr wrap="square" rtlCol="0">
            <a:spAutoFit/>
          </a:bodyPr>
          <a:lstStyle/>
          <a:p>
            <a:r>
              <a:rPr lang="en-US" sz="2400" dirty="0" smtClean="0"/>
              <a:t>Java 2.0 Collections</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is </a:t>
            </a:r>
            <a:r>
              <a:rPr lang="en-US" b="1" dirty="0" smtClean="0"/>
              <a:t>not</a:t>
            </a:r>
            <a:r>
              <a:rPr lang="en-US" dirty="0" smtClean="0"/>
              <a:t> a Magic Number</a:t>
            </a:r>
            <a:endParaRPr lang="en-US" dirty="0"/>
          </a:p>
        </p:txBody>
      </p:sp>
      <p:sp>
        <p:nvSpPr>
          <p:cNvPr id="3" name="Content Placeholder 2"/>
          <p:cNvSpPr>
            <a:spLocks noGrp="1"/>
          </p:cNvSpPr>
          <p:nvPr>
            <p:ph idx="1"/>
          </p:nvPr>
        </p:nvSpPr>
        <p:spPr/>
        <p:txBody>
          <a:bodyPr/>
          <a:lstStyle/>
          <a:p>
            <a:r>
              <a:rPr lang="en-US" dirty="0" smtClean="0"/>
              <a:t>The 23 </a:t>
            </a:r>
            <a:r>
              <a:rPr lang="en-US" dirty="0" err="1" smtClean="0"/>
              <a:t>GoF</a:t>
            </a:r>
            <a:r>
              <a:rPr lang="en-US" dirty="0" smtClean="0"/>
              <a:t> design patterns are </a:t>
            </a:r>
            <a:r>
              <a:rPr lang="en-US" i="1" dirty="0" err="1" smtClean="0"/>
              <a:t>protypical</a:t>
            </a:r>
            <a:r>
              <a:rPr lang="en-US" dirty="0" smtClean="0"/>
              <a:t>, but </a:t>
            </a:r>
            <a:r>
              <a:rPr lang="en-US" b="1" dirty="0" smtClean="0"/>
              <a:t>not</a:t>
            </a:r>
            <a:r>
              <a:rPr lang="en-US" dirty="0" smtClean="0"/>
              <a:t> </a:t>
            </a:r>
            <a:r>
              <a:rPr lang="en-US" i="1" dirty="0" smtClean="0"/>
              <a:t>sacrosanct</a:t>
            </a:r>
          </a:p>
          <a:p>
            <a:r>
              <a:rPr lang="en-US" dirty="0" smtClean="0"/>
              <a:t>There are many more design patterns</a:t>
            </a:r>
          </a:p>
          <a:p>
            <a:pPr lvl="1"/>
            <a:r>
              <a:rPr lang="en-US" dirty="0" smtClean="0"/>
              <a:t>New ones still emerge</a:t>
            </a:r>
          </a:p>
          <a:p>
            <a:r>
              <a:rPr lang="en-US" dirty="0" smtClean="0"/>
              <a:t>There are other, non-design software-related patterns</a:t>
            </a:r>
          </a:p>
          <a:p>
            <a:pPr lvl="1"/>
            <a:r>
              <a:rPr lang="en-US" dirty="0" smtClean="0"/>
              <a:t>Architectural, organizational, testing, </a:t>
            </a:r>
            <a:r>
              <a:rPr lang="en-US" dirty="0" err="1" smtClean="0"/>
              <a:t>refactoring</a:t>
            </a:r>
            <a:r>
              <a:rPr lang="en-US" dirty="0" smtClean="0"/>
              <a:t>, process</a:t>
            </a:r>
            <a:endParaRPr lang="en-US" dirty="0"/>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Slide Number Placeholder 5"/>
          <p:cNvSpPr>
            <a:spLocks noGrp="1"/>
          </p:cNvSpPr>
          <p:nvPr>
            <p:ph type="sldNum" sz="quarter" idx="12"/>
          </p:nvPr>
        </p:nvSpPr>
        <p:spPr/>
        <p:txBody>
          <a:bodyPr/>
          <a:lstStyle/>
          <a:p>
            <a:fld id="{12DF9CBE-4897-2847-A4C8-D6208428EDC1}" type="slidenum">
              <a:rPr lang="en-US" smtClean="0"/>
              <a:pPr/>
              <a:t>6</a:t>
            </a:fld>
            <a:endParaRPr lang="en-US"/>
          </a:p>
        </p:txBody>
      </p:sp>
      <p:sp>
        <p:nvSpPr>
          <p:cNvPr id="7" name="Date Placeholder 6"/>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Management</a:t>
            </a:r>
            <a:endParaRPr lang="en-US" dirty="0"/>
          </a:p>
        </p:txBody>
      </p:sp>
      <p:sp>
        <p:nvSpPr>
          <p:cNvPr id="3" name="Content Placeholder 2"/>
          <p:cNvSpPr>
            <a:spLocks noGrp="1"/>
          </p:cNvSpPr>
          <p:nvPr>
            <p:ph idx="1"/>
          </p:nvPr>
        </p:nvSpPr>
        <p:spPr>
          <a:xfrm>
            <a:off x="1435608" y="1447800"/>
            <a:ext cx="7498080" cy="4800600"/>
          </a:xfrm>
        </p:spPr>
        <p:txBody>
          <a:bodyPr>
            <a:normAutofit/>
          </a:bodyPr>
          <a:lstStyle/>
          <a:p>
            <a:r>
              <a:rPr lang="en-US" dirty="0" smtClean="0"/>
              <a:t>Factory Method is about </a:t>
            </a:r>
            <a:r>
              <a:rPr lang="en-US" i="1" dirty="0" smtClean="0"/>
              <a:t>initialization</a:t>
            </a:r>
          </a:p>
          <a:p>
            <a:pPr lvl="1"/>
            <a:r>
              <a:rPr lang="en-US" dirty="0" smtClean="0"/>
              <a:t>resources other than memory can be allocated</a:t>
            </a:r>
          </a:p>
          <a:p>
            <a:r>
              <a:rPr lang="en-US" dirty="0" smtClean="0"/>
              <a:t>How do you ensure resource </a:t>
            </a:r>
            <a:r>
              <a:rPr lang="en-US" i="1" dirty="0" err="1" smtClean="0"/>
              <a:t>deallocation</a:t>
            </a:r>
            <a:r>
              <a:rPr lang="en-US" dirty="0" smtClean="0"/>
              <a:t>?</a:t>
            </a:r>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60</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Disposal Method</a:t>
            </a:r>
            <a:endParaRPr lang="en-US" dirty="0"/>
          </a:p>
        </p:txBody>
      </p:sp>
      <p:sp>
        <p:nvSpPr>
          <p:cNvPr id="3" name="Content Placeholder 2"/>
          <p:cNvSpPr>
            <a:spLocks noGrp="1"/>
          </p:cNvSpPr>
          <p:nvPr>
            <p:ph idx="1"/>
          </p:nvPr>
        </p:nvSpPr>
        <p:spPr/>
        <p:txBody>
          <a:bodyPr>
            <a:normAutofit/>
          </a:bodyPr>
          <a:lstStyle/>
          <a:p>
            <a:r>
              <a:rPr lang="en-US" dirty="0" smtClean="0"/>
              <a:t>Encapsulates the details of object disposal by providing an explicit method for cleanup</a:t>
            </a:r>
          </a:p>
          <a:p>
            <a:r>
              <a:rPr lang="en-US" b="1" dirty="0" smtClean="0"/>
              <a:t>Disposal Method</a:t>
            </a:r>
            <a:r>
              <a:rPr lang="en-US" dirty="0" smtClean="0"/>
              <a:t> complements Factory Method by resolving issues Factory Method leaves dangling</a:t>
            </a:r>
          </a:p>
          <a:p>
            <a:r>
              <a:rPr lang="en-US" dirty="0" smtClean="0"/>
              <a:t>Two Variations:</a:t>
            </a:r>
          </a:p>
          <a:p>
            <a:pPr lvl="1"/>
            <a:r>
              <a:rPr lang="en-US" dirty="0" smtClean="0"/>
              <a:t>Factory Disposal Method</a:t>
            </a:r>
          </a:p>
          <a:p>
            <a:pPr lvl="1"/>
            <a:r>
              <a:rPr lang="en-US" dirty="0" smtClean="0"/>
              <a:t>Self-Disposal Method</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61</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Factory Disposal Method</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62</a:t>
            </a:fld>
            <a:endParaRPr lang="en-US"/>
          </a:p>
        </p:txBody>
      </p:sp>
      <p:sp>
        <p:nvSpPr>
          <p:cNvPr id="12" name="Rectangle 11"/>
          <p:cNvSpPr/>
          <p:nvPr/>
        </p:nvSpPr>
        <p:spPr>
          <a:xfrm>
            <a:off x="1600200" y="1981200"/>
            <a:ext cx="7181088" cy="3170099"/>
          </a:xfrm>
          <a:prstGeom prst="rect">
            <a:avLst/>
          </a:prstGeom>
        </p:spPr>
        <p:txBody>
          <a:bodyPr wrap="square">
            <a:spAutoFit/>
          </a:bodyPr>
          <a:lstStyle/>
          <a:p>
            <a:r>
              <a:rPr lang="en-US" sz="2000" b="1" dirty="0" smtClean="0">
                <a:latin typeface="Courier New"/>
                <a:cs typeface="Courier New"/>
              </a:rPr>
              <a:t>final class Creator {</a:t>
            </a:r>
          </a:p>
          <a:p>
            <a:r>
              <a:rPr lang="en-US" sz="2000" b="1" dirty="0" smtClean="0">
                <a:latin typeface="Courier New"/>
                <a:cs typeface="Courier New"/>
              </a:rPr>
              <a:t>    public static Product create() {</a:t>
            </a:r>
          </a:p>
          <a:p>
            <a:r>
              <a:rPr lang="en-US" sz="2000" b="1" dirty="0" smtClean="0">
                <a:latin typeface="Courier New"/>
                <a:cs typeface="Courier New"/>
              </a:rPr>
              <a:t>        return new Product();</a:t>
            </a:r>
          </a:p>
          <a:p>
            <a:r>
              <a:rPr lang="en-US" sz="2000" b="1" dirty="0" smtClean="0">
                <a:latin typeface="Courier New"/>
                <a:cs typeface="Courier New"/>
              </a:rPr>
              <a:t>    }</a:t>
            </a:r>
          </a:p>
          <a:p>
            <a:r>
              <a:rPr lang="en-US" sz="2000" b="1" dirty="0" smtClean="0">
                <a:latin typeface="Courier New"/>
                <a:cs typeface="Courier New"/>
              </a:rPr>
              <a:t>    public static void </a:t>
            </a:r>
            <a:r>
              <a:rPr lang="en-US" sz="2000" b="1" dirty="0" err="1" smtClean="0">
                <a:latin typeface="Courier New"/>
                <a:cs typeface="Courier New"/>
              </a:rPr>
              <a:t>dispose(Product</a:t>
            </a:r>
            <a:r>
              <a:rPr lang="en-US" sz="2000" b="1" dirty="0" smtClean="0">
                <a:latin typeface="Courier New"/>
                <a:cs typeface="Courier New"/>
              </a:rPr>
              <a:t> </a:t>
            </a:r>
            <a:r>
              <a:rPr lang="en-US" sz="2000" b="1" dirty="0" err="1" smtClean="0">
                <a:latin typeface="Courier New"/>
                <a:cs typeface="Courier New"/>
              </a:rPr>
              <a:t>p</a:t>
            </a:r>
            <a:r>
              <a:rPr lang="en-US" sz="2000" b="1" dirty="0" smtClean="0">
                <a:latin typeface="Courier New"/>
                <a:cs typeface="Courier New"/>
              </a:rPr>
              <a:t>) {</a:t>
            </a:r>
          </a:p>
          <a:p>
            <a:r>
              <a:rPr lang="en-US" sz="2000" b="1" dirty="0" smtClean="0">
                <a:latin typeface="Courier New"/>
                <a:cs typeface="Courier New"/>
              </a:rPr>
              <a:t>        /* whatever */</a:t>
            </a:r>
          </a:p>
          <a:p>
            <a:r>
              <a:rPr lang="en-US" sz="2000" b="1" dirty="0" smtClean="0">
                <a:latin typeface="Courier New"/>
                <a:cs typeface="Courier New"/>
              </a:rPr>
              <a:t>    }</a:t>
            </a:r>
          </a:p>
          <a:p>
            <a:r>
              <a:rPr lang="en-US" sz="2000" b="1" dirty="0" smtClean="0">
                <a:latin typeface="Courier New"/>
                <a:cs typeface="Courier New"/>
              </a:rPr>
              <a:t>}</a:t>
            </a:r>
          </a:p>
          <a:p>
            <a:r>
              <a:rPr lang="en-US" sz="2000" b="1" dirty="0" smtClean="0">
                <a:latin typeface="Courier New"/>
                <a:cs typeface="Courier New"/>
              </a:rPr>
              <a:t>…</a:t>
            </a:r>
          </a:p>
          <a:p>
            <a:r>
              <a:rPr lang="en-US" sz="2000" b="1" dirty="0" smtClean="0">
                <a:latin typeface="Courier New"/>
                <a:cs typeface="Courier New"/>
              </a:rPr>
              <a:t>    </a:t>
            </a:r>
            <a:r>
              <a:rPr lang="en-US" sz="2000" b="1" dirty="0" err="1" smtClean="0">
                <a:latin typeface="Courier New"/>
                <a:cs typeface="Courier New"/>
              </a:rPr>
              <a:t>Creator::dispose(p</a:t>
            </a:r>
            <a:r>
              <a:rPr lang="en-US" sz="2000" b="1" dirty="0" smtClean="0">
                <a:latin typeface="Courier New"/>
                <a:cs typeface="Courier New"/>
              </a:rPr>
              <a:t>);</a:t>
            </a:r>
          </a:p>
        </p:txBody>
      </p:sp>
      <p:sp>
        <p:nvSpPr>
          <p:cNvPr id="13" name="Date Placeholder 12"/>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Self-Disposal Method</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63</a:t>
            </a:fld>
            <a:endParaRPr lang="en-US"/>
          </a:p>
        </p:txBody>
      </p:sp>
      <p:sp>
        <p:nvSpPr>
          <p:cNvPr id="12" name="Rectangle 11"/>
          <p:cNvSpPr/>
          <p:nvPr/>
        </p:nvSpPr>
        <p:spPr>
          <a:xfrm>
            <a:off x="1600200" y="1981200"/>
            <a:ext cx="7181088" cy="3170099"/>
          </a:xfrm>
          <a:prstGeom prst="rect">
            <a:avLst/>
          </a:prstGeom>
        </p:spPr>
        <p:txBody>
          <a:bodyPr wrap="square">
            <a:spAutoFit/>
          </a:bodyPr>
          <a:lstStyle/>
          <a:p>
            <a:r>
              <a:rPr lang="en-US" sz="2000" b="1" dirty="0" smtClean="0">
                <a:latin typeface="Courier New"/>
                <a:cs typeface="Courier New"/>
              </a:rPr>
              <a:t>final class Creator {</a:t>
            </a:r>
          </a:p>
          <a:p>
            <a:r>
              <a:rPr lang="en-US" sz="2000" b="1" dirty="0" smtClean="0">
                <a:latin typeface="Courier New"/>
                <a:cs typeface="Courier New"/>
              </a:rPr>
              <a:t>    public static Product create() {</a:t>
            </a:r>
          </a:p>
          <a:p>
            <a:r>
              <a:rPr lang="en-US" sz="2000" b="1" dirty="0" smtClean="0">
                <a:latin typeface="Courier New"/>
                <a:cs typeface="Courier New"/>
              </a:rPr>
              <a:t>        return new Product();</a:t>
            </a:r>
          </a:p>
          <a:p>
            <a:r>
              <a:rPr lang="en-US" sz="2000" b="1" dirty="0" smtClean="0">
                <a:latin typeface="Courier New"/>
                <a:cs typeface="Courier New"/>
              </a:rPr>
              <a:t>    }</a:t>
            </a:r>
          </a:p>
          <a:p>
            <a:r>
              <a:rPr lang="en-US" sz="2000" b="1" dirty="0" smtClean="0">
                <a:latin typeface="Courier New"/>
                <a:cs typeface="Courier New"/>
              </a:rPr>
              <a:t>    public void dispose() {</a:t>
            </a:r>
          </a:p>
          <a:p>
            <a:r>
              <a:rPr lang="en-US" sz="2000" b="1" dirty="0" smtClean="0">
                <a:latin typeface="Courier New"/>
                <a:cs typeface="Courier New"/>
              </a:rPr>
              <a:t>        /* whatever */</a:t>
            </a:r>
          </a:p>
          <a:p>
            <a:r>
              <a:rPr lang="en-US" sz="2000" b="1" dirty="0" smtClean="0">
                <a:latin typeface="Courier New"/>
                <a:cs typeface="Courier New"/>
              </a:rPr>
              <a:t>    }</a:t>
            </a:r>
          </a:p>
          <a:p>
            <a:r>
              <a:rPr lang="en-US" sz="2000" b="1" dirty="0" smtClean="0">
                <a:latin typeface="Courier New"/>
                <a:cs typeface="Courier New"/>
              </a:rPr>
              <a:t>}</a:t>
            </a:r>
          </a:p>
          <a:p>
            <a:r>
              <a:rPr lang="en-US" sz="2000" b="1" dirty="0" smtClean="0">
                <a:latin typeface="Courier New"/>
                <a:cs typeface="Courier New"/>
              </a:rPr>
              <a:t>…</a:t>
            </a:r>
          </a:p>
          <a:p>
            <a:r>
              <a:rPr lang="en-US" sz="2000" b="1" dirty="0" smtClean="0">
                <a:latin typeface="Courier New"/>
                <a:cs typeface="Courier New"/>
              </a:rPr>
              <a:t>    </a:t>
            </a:r>
            <a:r>
              <a:rPr lang="en-US" sz="2000" b="1" dirty="0" err="1" smtClean="0">
                <a:latin typeface="Courier New"/>
                <a:cs typeface="Courier New"/>
              </a:rPr>
              <a:t>p.dispose</a:t>
            </a:r>
            <a:r>
              <a:rPr lang="en-US" sz="2000" b="1" dirty="0" smtClean="0">
                <a:latin typeface="Courier New"/>
                <a:cs typeface="Courier New"/>
              </a:rPr>
              <a:t>();</a:t>
            </a:r>
          </a:p>
        </p:txBody>
      </p:sp>
      <p:sp>
        <p:nvSpPr>
          <p:cNvPr id="7" name="Date Placeholder 6"/>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 Variation</a:t>
            </a:r>
            <a:endParaRPr lang="en-US" dirty="0"/>
          </a:p>
        </p:txBody>
      </p:sp>
      <p:sp>
        <p:nvSpPr>
          <p:cNvPr id="6" name="Content Placeholder 5"/>
          <p:cNvSpPr>
            <a:spLocks noGrp="1"/>
          </p:cNvSpPr>
          <p:nvPr>
            <p:ph idx="1"/>
          </p:nvPr>
        </p:nvSpPr>
        <p:spPr/>
        <p:txBody>
          <a:bodyPr/>
          <a:lstStyle/>
          <a:p>
            <a:r>
              <a:rPr lang="en-US" dirty="0" smtClean="0"/>
              <a:t>Deterministic destruction can automate resource </a:t>
            </a:r>
            <a:r>
              <a:rPr lang="en-US" dirty="0" err="1" smtClean="0"/>
              <a:t>deallocation</a:t>
            </a:r>
            <a:r>
              <a:rPr lang="en-US" dirty="0" smtClean="0"/>
              <a:t>:</a:t>
            </a:r>
          </a:p>
          <a:p>
            <a:pPr lvl="1"/>
            <a:r>
              <a:rPr lang="en-US" dirty="0" smtClean="0"/>
              <a:t>constructors allocate a resource</a:t>
            </a:r>
          </a:p>
          <a:p>
            <a:pPr lvl="1"/>
            <a:r>
              <a:rPr lang="en-US" dirty="0" smtClean="0"/>
              <a:t>destructors </a:t>
            </a:r>
            <a:r>
              <a:rPr lang="en-US" dirty="0" err="1" smtClean="0"/>
              <a:t>deallocate</a:t>
            </a:r>
            <a:r>
              <a:rPr lang="en-US" dirty="0" smtClean="0"/>
              <a:t> the resource</a:t>
            </a:r>
          </a:p>
          <a:p>
            <a:r>
              <a:rPr lang="en-US" dirty="0" smtClean="0"/>
              <a:t>Destructors execute automatically</a:t>
            </a:r>
          </a:p>
          <a:p>
            <a:r>
              <a:rPr lang="en-US" dirty="0" smtClean="0"/>
              <a:t>RAII Idiom</a:t>
            </a:r>
          </a:p>
          <a:p>
            <a:pPr lvl="1"/>
            <a:r>
              <a:rPr lang="en-US" dirty="0" smtClean="0"/>
              <a:t>“Resource Acquisition Is Initialization”</a:t>
            </a:r>
          </a:p>
          <a:p>
            <a:r>
              <a:rPr lang="en-US" dirty="0" smtClean="0"/>
              <a:t>Similar functionality in C# via </a:t>
            </a:r>
            <a:r>
              <a:rPr lang="en-US" b="1" dirty="0" smtClean="0"/>
              <a:t>using</a:t>
            </a:r>
            <a:endParaRPr lang="en-US" b="1"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64</a:t>
            </a:fld>
            <a:endParaRPr lang="en-US"/>
          </a:p>
        </p:txBody>
      </p:sp>
      <p:sp>
        <p:nvSpPr>
          <p:cNvPr id="7" name="Date Placeholder 6"/>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RAII in C++</a:t>
            </a:r>
            <a:endParaRPr lang="en-US" dirty="0"/>
          </a:p>
        </p:txBody>
      </p:sp>
      <p:sp>
        <p:nvSpPr>
          <p:cNvPr id="7" name="Content Placeholder 6"/>
          <p:cNvSpPr>
            <a:spLocks noGrp="1"/>
          </p:cNvSpPr>
          <p:nvPr>
            <p:ph idx="1"/>
          </p:nvPr>
        </p:nvSpPr>
        <p:spPr>
          <a:xfrm>
            <a:off x="1435608" y="1828800"/>
            <a:ext cx="7498080" cy="3124200"/>
          </a:xfrm>
        </p:spPr>
        <p:txBody>
          <a:bodyPr>
            <a:normAutofit/>
          </a:bodyPr>
          <a:lstStyle/>
          <a:p>
            <a:pPr>
              <a:buNone/>
            </a:pPr>
            <a:r>
              <a:rPr lang="en-US" sz="2400" b="1" dirty="0" smtClean="0">
                <a:latin typeface="Courier New"/>
                <a:cs typeface="Courier New"/>
              </a:rPr>
              <a:t>{</a:t>
            </a:r>
          </a:p>
          <a:p>
            <a:pPr>
              <a:buNone/>
            </a:pPr>
            <a:r>
              <a:rPr lang="en-US" sz="2400" b="1" dirty="0" smtClean="0">
                <a:latin typeface="Courier New"/>
                <a:cs typeface="Courier New"/>
              </a:rPr>
              <a:t>    </a:t>
            </a:r>
            <a:r>
              <a:rPr lang="en-US" sz="2400" b="1" dirty="0" err="1" smtClean="0">
                <a:latin typeface="Courier New"/>
                <a:cs typeface="Courier New"/>
              </a:rPr>
              <a:t>ifstream</a:t>
            </a:r>
            <a:r>
              <a:rPr lang="en-US" sz="2400" b="1" dirty="0" smtClean="0">
                <a:latin typeface="Courier New"/>
                <a:cs typeface="Courier New"/>
              </a:rPr>
              <a:t> </a:t>
            </a:r>
            <a:r>
              <a:rPr lang="en-US" sz="2400" b="1" dirty="0" err="1" smtClean="0">
                <a:latin typeface="Courier New"/>
                <a:cs typeface="Courier New"/>
              </a:rPr>
              <a:t>f("myfile</a:t>
            </a:r>
            <a:r>
              <a:rPr lang="en-US" sz="2400" b="1" dirty="0" smtClean="0">
                <a:latin typeface="Courier New"/>
                <a:cs typeface="Courier New"/>
              </a:rPr>
              <a:t>");  </a:t>
            </a:r>
          </a:p>
          <a:p>
            <a:pPr>
              <a:buNone/>
            </a:pPr>
            <a:r>
              <a:rPr lang="en-US" sz="2400" b="1" dirty="0" smtClean="0">
                <a:latin typeface="Courier New"/>
                <a:cs typeface="Courier New"/>
              </a:rPr>
              <a:t>    string line;</a:t>
            </a:r>
          </a:p>
          <a:p>
            <a:pPr>
              <a:buNone/>
            </a:pPr>
            <a:r>
              <a:rPr lang="en-US" sz="2400" b="1" dirty="0" smtClean="0">
                <a:latin typeface="Courier New"/>
                <a:cs typeface="Courier New"/>
              </a:rPr>
              <a:t>    while (</a:t>
            </a:r>
            <a:r>
              <a:rPr lang="en-US" sz="2400" b="1" dirty="0" err="1" smtClean="0">
                <a:latin typeface="Courier New"/>
                <a:cs typeface="Courier New"/>
              </a:rPr>
              <a:t>getline(f,line</a:t>
            </a:r>
            <a:r>
              <a:rPr lang="en-US" sz="2400" b="1" dirty="0" smtClean="0">
                <a:latin typeface="Courier New"/>
                <a:cs typeface="Courier New"/>
              </a:rPr>
              <a:t>)) </a:t>
            </a:r>
          </a:p>
          <a:p>
            <a:pPr>
              <a:buNone/>
            </a:pPr>
            <a:r>
              <a:rPr lang="en-US" sz="2400" b="1" dirty="0" smtClean="0">
                <a:latin typeface="Courier New"/>
                <a:cs typeface="Courier New"/>
              </a:rPr>
              <a:t>        </a:t>
            </a:r>
            <a:r>
              <a:rPr lang="en-US" sz="2400" b="1" dirty="0" err="1" smtClean="0">
                <a:latin typeface="Courier New"/>
                <a:cs typeface="Courier New"/>
              </a:rPr>
              <a:t>cout</a:t>
            </a:r>
            <a:r>
              <a:rPr lang="en-US" sz="2400" b="1" dirty="0" smtClean="0">
                <a:latin typeface="Courier New"/>
                <a:cs typeface="Courier New"/>
              </a:rPr>
              <a:t> &lt;&lt; line &lt;&lt; </a:t>
            </a:r>
            <a:r>
              <a:rPr lang="en-US" sz="2400" b="1" dirty="0" err="1" smtClean="0">
                <a:latin typeface="Courier New"/>
                <a:cs typeface="Courier New"/>
              </a:rPr>
              <a:t>endl</a:t>
            </a:r>
            <a:r>
              <a:rPr lang="en-US" sz="2400" b="1" dirty="0" smtClean="0">
                <a:latin typeface="Courier New"/>
                <a:cs typeface="Courier New"/>
              </a:rPr>
              <a:t>;</a:t>
            </a:r>
          </a:p>
          <a:p>
            <a:pPr>
              <a:buNone/>
            </a:pPr>
            <a:r>
              <a:rPr lang="en-US" sz="2400" b="1" dirty="0" smtClean="0">
                <a:latin typeface="Courier New"/>
                <a:cs typeface="Courier New"/>
              </a:rPr>
              <a:t>}	</a:t>
            </a:r>
            <a:r>
              <a:rPr lang="en-US" sz="2400" b="1" i="1" dirty="0" smtClean="0">
                <a:latin typeface="Courier New"/>
                <a:cs typeface="Courier New"/>
              </a:rPr>
              <a:t>// stream closes automatically</a:t>
            </a:r>
            <a:endParaRPr lang="en-US" sz="2400" b="1" i="1" dirty="0">
              <a:latin typeface="Courier New"/>
              <a:cs typeface="Courier New"/>
            </a:endParaRPr>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65</a:t>
            </a:fld>
            <a:endParaRPr lang="en-US"/>
          </a:p>
        </p:txBody>
      </p:sp>
      <p:sp>
        <p:nvSpPr>
          <p:cNvPr id="8" name="Date Placeholder 7"/>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C++0x’s </a:t>
            </a:r>
            <a:r>
              <a:rPr lang="en-US" b="1" dirty="0" err="1" smtClean="0"/>
              <a:t>shared_ptr</a:t>
            </a:r>
            <a:endParaRPr lang="en-US" b="1"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66</a:t>
            </a:fld>
            <a:endParaRPr lang="en-US"/>
          </a:p>
        </p:txBody>
      </p:sp>
      <p:sp>
        <p:nvSpPr>
          <p:cNvPr id="6" name="Rectangle 5"/>
          <p:cNvSpPr/>
          <p:nvPr/>
        </p:nvSpPr>
        <p:spPr>
          <a:xfrm>
            <a:off x="1600200" y="1582341"/>
            <a:ext cx="6705600" cy="4401205"/>
          </a:xfrm>
          <a:prstGeom prst="rect">
            <a:avLst/>
          </a:prstGeom>
        </p:spPr>
        <p:txBody>
          <a:bodyPr wrap="square">
            <a:spAutoFit/>
          </a:bodyPr>
          <a:lstStyle/>
          <a:p>
            <a:r>
              <a:rPr lang="en-US" sz="2000" b="1" dirty="0" smtClean="0">
                <a:latin typeface="Courier New"/>
                <a:cs typeface="Courier New"/>
              </a:rPr>
              <a:t>class </a:t>
            </a:r>
            <a:r>
              <a:rPr lang="en-US" sz="2000" b="1" dirty="0" err="1" smtClean="0">
                <a:latin typeface="Courier New"/>
                <a:cs typeface="Courier New"/>
              </a:rPr>
              <a:t>Foo</a:t>
            </a:r>
            <a:r>
              <a:rPr lang="en-US" sz="2000" b="1" dirty="0" smtClean="0">
                <a:latin typeface="Courier New"/>
                <a:cs typeface="Courier New"/>
              </a:rPr>
              <a:t> {</a:t>
            </a:r>
          </a:p>
          <a:p>
            <a:r>
              <a:rPr lang="en-US" sz="2000" b="1" dirty="0" smtClean="0">
                <a:latin typeface="Courier New"/>
                <a:cs typeface="Courier New"/>
              </a:rPr>
              <a:t>public:</a:t>
            </a:r>
          </a:p>
          <a:p>
            <a:r>
              <a:rPr lang="en-US" sz="2000" b="1" dirty="0" smtClean="0">
                <a:latin typeface="Courier New"/>
                <a:cs typeface="Courier New"/>
              </a:rPr>
              <a:t>    </a:t>
            </a:r>
            <a:r>
              <a:rPr lang="en-US" sz="2000" b="1" dirty="0" err="1" smtClean="0">
                <a:latin typeface="Courier New"/>
                <a:cs typeface="Courier New"/>
              </a:rPr>
              <a:t>Foo</a:t>
            </a:r>
            <a:r>
              <a:rPr lang="en-US" sz="2000" b="1" dirty="0" smtClean="0">
                <a:latin typeface="Courier New"/>
                <a:cs typeface="Courier New"/>
              </a:rPr>
              <a:t>(){}</a:t>
            </a:r>
          </a:p>
          <a:p>
            <a:r>
              <a:rPr lang="en-US" sz="2000" b="1" dirty="0" smtClean="0">
                <a:latin typeface="Courier New"/>
                <a:cs typeface="Courier New"/>
              </a:rPr>
              <a:t>    ~</a:t>
            </a:r>
            <a:r>
              <a:rPr lang="en-US" sz="2000" b="1" dirty="0" err="1" smtClean="0">
                <a:latin typeface="Courier New"/>
                <a:cs typeface="Courier New"/>
              </a:rPr>
              <a:t>Foo</a:t>
            </a:r>
            <a:r>
              <a:rPr lang="en-US" sz="2000" b="1" dirty="0" smtClean="0">
                <a:latin typeface="Courier New"/>
                <a:cs typeface="Courier New"/>
              </a:rPr>
              <a:t>() {</a:t>
            </a:r>
          </a:p>
          <a:p>
            <a:r>
              <a:rPr lang="en-US" sz="2000" b="1" dirty="0" smtClean="0">
                <a:latin typeface="Courier New"/>
                <a:cs typeface="Courier New"/>
              </a:rPr>
              <a:t>        </a:t>
            </a:r>
            <a:r>
              <a:rPr lang="en-US" sz="2000" b="1" dirty="0" err="1" smtClean="0">
                <a:latin typeface="Courier New"/>
                <a:cs typeface="Courier New"/>
              </a:rPr>
              <a:t>cout</a:t>
            </a:r>
            <a:r>
              <a:rPr lang="en-US" sz="2000" b="1" dirty="0" smtClean="0">
                <a:latin typeface="Courier New"/>
                <a:cs typeface="Courier New"/>
              </a:rPr>
              <a:t> &lt;&lt; "destroying a </a:t>
            </a:r>
            <a:r>
              <a:rPr lang="en-US" sz="2000" b="1" dirty="0" err="1" smtClean="0">
                <a:latin typeface="Courier New"/>
                <a:cs typeface="Courier New"/>
              </a:rPr>
              <a:t>Foo\n</a:t>
            </a:r>
            <a:r>
              <a:rPr lang="en-US" sz="2000" b="1" dirty="0" smtClean="0">
                <a:latin typeface="Courier New"/>
                <a:cs typeface="Courier New"/>
              </a:rPr>
              <a:t>"; </a:t>
            </a:r>
          </a:p>
          <a:p>
            <a:r>
              <a:rPr lang="en-US" sz="2000" b="1" dirty="0" smtClean="0">
                <a:latin typeface="Courier New"/>
                <a:cs typeface="Courier New"/>
              </a:rPr>
              <a:t>   }</a:t>
            </a:r>
          </a:p>
          <a:p>
            <a:r>
              <a:rPr lang="en-US" sz="2000" b="1" dirty="0" smtClean="0">
                <a:latin typeface="Courier New"/>
                <a:cs typeface="Courier New"/>
              </a:rPr>
              <a:t>};</a:t>
            </a:r>
          </a:p>
          <a:p>
            <a:endParaRPr lang="en-US" sz="2000" b="1" dirty="0" smtClean="0">
              <a:latin typeface="Courier New"/>
              <a:cs typeface="Courier New"/>
            </a:endParaRPr>
          </a:p>
          <a:p>
            <a:r>
              <a:rPr lang="en-US" sz="2000" b="1" dirty="0" err="1" smtClean="0">
                <a:latin typeface="Courier New"/>
                <a:cs typeface="Courier New"/>
              </a:rPr>
              <a:t>int</a:t>
            </a:r>
            <a:r>
              <a:rPr lang="en-US" sz="2000" b="1" dirty="0" smtClean="0">
                <a:latin typeface="Courier New"/>
                <a:cs typeface="Courier New"/>
              </a:rPr>
              <a:t> main() {</a:t>
            </a:r>
          </a:p>
          <a:p>
            <a:r>
              <a:rPr lang="en-US" sz="2000" b="1" dirty="0" smtClean="0">
                <a:latin typeface="Courier New"/>
                <a:cs typeface="Courier New"/>
              </a:rPr>
              <a:t>    vector&lt;</a:t>
            </a:r>
            <a:r>
              <a:rPr lang="en-US" sz="2000" b="1" dirty="0" err="1" smtClean="0">
                <a:latin typeface="Courier New"/>
                <a:cs typeface="Courier New"/>
              </a:rPr>
              <a:t>shared_ptr</a:t>
            </a:r>
            <a:r>
              <a:rPr lang="en-US" sz="2000" b="1" dirty="0" smtClean="0">
                <a:latin typeface="Courier New"/>
                <a:cs typeface="Courier New"/>
              </a:rPr>
              <a:t>&lt;</a:t>
            </a:r>
            <a:r>
              <a:rPr lang="en-US" sz="2000" b="1" dirty="0" err="1" smtClean="0">
                <a:latin typeface="Courier New"/>
                <a:cs typeface="Courier New"/>
              </a:rPr>
              <a:t>Foo</a:t>
            </a:r>
            <a:r>
              <a:rPr lang="en-US" sz="2000" b="1" dirty="0" smtClean="0">
                <a:latin typeface="Courier New"/>
                <a:cs typeface="Courier New"/>
              </a:rPr>
              <a:t>&gt; &gt; </a:t>
            </a:r>
            <a:r>
              <a:rPr lang="en-US" sz="2000" b="1" dirty="0" err="1" smtClean="0">
                <a:latin typeface="Courier New"/>
                <a:cs typeface="Courier New"/>
              </a:rPr>
              <a:t>v</a:t>
            </a:r>
            <a:r>
              <a:rPr lang="en-US" sz="2000" b="1" dirty="0" smtClean="0">
                <a:latin typeface="Courier New"/>
                <a:cs typeface="Courier New"/>
              </a:rPr>
              <a:t>;      </a:t>
            </a:r>
          </a:p>
          <a:p>
            <a:r>
              <a:rPr lang="en-US" sz="2000" b="1" dirty="0" smtClean="0">
                <a:latin typeface="Courier New"/>
                <a:cs typeface="Courier New"/>
              </a:rPr>
              <a:t>    </a:t>
            </a:r>
            <a:r>
              <a:rPr lang="en-US" sz="2000" b="1" dirty="0" err="1" smtClean="0">
                <a:latin typeface="Courier New"/>
                <a:cs typeface="Courier New"/>
              </a:rPr>
              <a:t>v.push_back(shared_ptr</a:t>
            </a:r>
            <a:r>
              <a:rPr lang="en-US" sz="2000" b="1" dirty="0" smtClean="0">
                <a:latin typeface="Courier New"/>
                <a:cs typeface="Courier New"/>
              </a:rPr>
              <a:t>&lt;</a:t>
            </a:r>
            <a:r>
              <a:rPr lang="en-US" sz="2000" b="1" dirty="0" err="1" smtClean="0">
                <a:latin typeface="Courier New"/>
                <a:cs typeface="Courier New"/>
              </a:rPr>
              <a:t>Foo</a:t>
            </a:r>
            <a:r>
              <a:rPr lang="en-US" sz="2000" b="1" dirty="0" smtClean="0">
                <a:latin typeface="Courier New"/>
                <a:cs typeface="Courier New"/>
              </a:rPr>
              <a:t>&gt;(new </a:t>
            </a:r>
            <a:r>
              <a:rPr lang="en-US" sz="2000" b="1" dirty="0" err="1" smtClean="0">
                <a:latin typeface="Courier New"/>
                <a:cs typeface="Courier New"/>
              </a:rPr>
              <a:t>Foo</a:t>
            </a:r>
            <a:r>
              <a:rPr lang="en-US" sz="2000" b="1" dirty="0" smtClean="0">
                <a:latin typeface="Courier New"/>
                <a:cs typeface="Courier New"/>
              </a:rPr>
              <a:t>));     </a:t>
            </a:r>
          </a:p>
          <a:p>
            <a:r>
              <a:rPr lang="en-US" sz="2000" b="1" dirty="0" smtClean="0">
                <a:latin typeface="Courier New"/>
                <a:cs typeface="Courier New"/>
              </a:rPr>
              <a:t>    </a:t>
            </a:r>
            <a:r>
              <a:rPr lang="en-US" sz="2000" b="1" dirty="0" err="1" smtClean="0">
                <a:latin typeface="Courier New"/>
                <a:cs typeface="Courier New"/>
              </a:rPr>
              <a:t>v.push_back(shared_ptr</a:t>
            </a:r>
            <a:r>
              <a:rPr lang="en-US" sz="2000" b="1" dirty="0" smtClean="0">
                <a:latin typeface="Courier New"/>
                <a:cs typeface="Courier New"/>
              </a:rPr>
              <a:t>&lt;</a:t>
            </a:r>
            <a:r>
              <a:rPr lang="en-US" sz="2000" b="1" dirty="0" err="1" smtClean="0">
                <a:latin typeface="Courier New"/>
                <a:cs typeface="Courier New"/>
              </a:rPr>
              <a:t>Foo</a:t>
            </a:r>
            <a:r>
              <a:rPr lang="en-US" sz="2000" b="1" dirty="0" smtClean="0">
                <a:latin typeface="Courier New"/>
                <a:cs typeface="Courier New"/>
              </a:rPr>
              <a:t>&gt;(new </a:t>
            </a:r>
            <a:r>
              <a:rPr lang="en-US" sz="2000" b="1" dirty="0" err="1" smtClean="0">
                <a:latin typeface="Courier New"/>
                <a:cs typeface="Courier New"/>
              </a:rPr>
              <a:t>Foo</a:t>
            </a:r>
            <a:r>
              <a:rPr lang="en-US" sz="2000" b="1" dirty="0" smtClean="0">
                <a:latin typeface="Courier New"/>
                <a:cs typeface="Courier New"/>
              </a:rPr>
              <a:t>));   </a:t>
            </a:r>
          </a:p>
          <a:p>
            <a:r>
              <a:rPr lang="en-US" sz="2000" b="1" dirty="0" smtClean="0">
                <a:latin typeface="Courier New"/>
                <a:cs typeface="Courier New"/>
              </a:rPr>
              <a:t>    </a:t>
            </a:r>
            <a:r>
              <a:rPr lang="en-US" sz="2000" b="1" dirty="0" err="1" smtClean="0">
                <a:latin typeface="Courier New"/>
                <a:cs typeface="Courier New"/>
              </a:rPr>
              <a:t>v.push_back(shared_ptr</a:t>
            </a:r>
            <a:r>
              <a:rPr lang="en-US" sz="2000" b="1" dirty="0" smtClean="0">
                <a:latin typeface="Courier New"/>
                <a:cs typeface="Courier New"/>
              </a:rPr>
              <a:t>&lt;</a:t>
            </a:r>
            <a:r>
              <a:rPr lang="en-US" sz="2000" b="1" dirty="0" err="1" smtClean="0">
                <a:latin typeface="Courier New"/>
                <a:cs typeface="Courier New"/>
              </a:rPr>
              <a:t>Foo</a:t>
            </a:r>
            <a:r>
              <a:rPr lang="en-US" sz="2000" b="1" dirty="0" smtClean="0">
                <a:latin typeface="Courier New"/>
                <a:cs typeface="Courier New"/>
              </a:rPr>
              <a:t>&gt;(new </a:t>
            </a:r>
            <a:r>
              <a:rPr lang="en-US" sz="2000" b="1" dirty="0" err="1" smtClean="0">
                <a:latin typeface="Courier New"/>
                <a:cs typeface="Courier New"/>
              </a:rPr>
              <a:t>Foo</a:t>
            </a:r>
            <a:r>
              <a:rPr lang="en-US" sz="2000" b="1" dirty="0" smtClean="0">
                <a:latin typeface="Courier New"/>
                <a:cs typeface="Courier New"/>
              </a:rPr>
              <a:t>));</a:t>
            </a:r>
          </a:p>
          <a:p>
            <a:r>
              <a:rPr lang="en-US" sz="2000" b="1" dirty="0" smtClean="0">
                <a:latin typeface="Courier New"/>
                <a:cs typeface="Courier New"/>
              </a:rPr>
              <a:t>}</a:t>
            </a:r>
            <a:endParaRPr lang="en-US" sz="2000" b="1" dirty="0">
              <a:latin typeface="Courier New"/>
              <a:cs typeface="Courier New"/>
            </a:endParaRPr>
          </a:p>
        </p:txBody>
      </p:sp>
      <p:sp>
        <p:nvSpPr>
          <p:cNvPr id="7" name="Date Placeholder 6"/>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Custom </a:t>
            </a:r>
            <a:r>
              <a:rPr lang="en-US" dirty="0" err="1" smtClean="0"/>
              <a:t>Deleter</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67</a:t>
            </a:fld>
            <a:endParaRPr lang="en-US"/>
          </a:p>
        </p:txBody>
      </p:sp>
      <p:sp>
        <p:nvSpPr>
          <p:cNvPr id="5" name="Rectangle 4"/>
          <p:cNvSpPr/>
          <p:nvPr/>
        </p:nvSpPr>
        <p:spPr>
          <a:xfrm>
            <a:off x="1600200" y="2407384"/>
            <a:ext cx="6858000" cy="1631216"/>
          </a:xfrm>
          <a:prstGeom prst="rect">
            <a:avLst/>
          </a:prstGeom>
        </p:spPr>
        <p:txBody>
          <a:bodyPr wrap="square">
            <a:spAutoFit/>
          </a:bodyPr>
          <a:lstStyle/>
          <a:p>
            <a:r>
              <a:rPr lang="en-US" sz="2000" b="1" dirty="0" err="1" smtClean="0">
                <a:latin typeface="Courier New"/>
                <a:cs typeface="Courier New"/>
              </a:rPr>
              <a:t>int</a:t>
            </a:r>
            <a:r>
              <a:rPr lang="en-US" sz="2000" b="1" dirty="0" smtClean="0">
                <a:latin typeface="Courier New"/>
                <a:cs typeface="Courier New"/>
              </a:rPr>
              <a:t> main() {</a:t>
            </a:r>
          </a:p>
          <a:p>
            <a:r>
              <a:rPr lang="en-US" sz="2000" b="1" dirty="0" smtClean="0">
                <a:latin typeface="Courier New"/>
                <a:cs typeface="Courier New"/>
              </a:rPr>
              <a:t>    FILE* f2 = </a:t>
            </a:r>
            <a:r>
              <a:rPr lang="en-US" sz="2000" b="1" dirty="0" err="1" smtClean="0">
                <a:latin typeface="Courier New"/>
                <a:cs typeface="Courier New"/>
              </a:rPr>
              <a:t>fopen("deleter.cpp</a:t>
            </a:r>
            <a:r>
              <a:rPr lang="en-US" sz="2000" b="1" dirty="0" smtClean="0">
                <a:latin typeface="Courier New"/>
                <a:cs typeface="Courier New"/>
              </a:rPr>
              <a:t>", "</a:t>
            </a:r>
            <a:r>
              <a:rPr lang="en-US" sz="2000" b="1" dirty="0" err="1" smtClean="0">
                <a:latin typeface="Courier New"/>
                <a:cs typeface="Courier New"/>
              </a:rPr>
              <a:t>r</a:t>
            </a:r>
            <a:r>
              <a:rPr lang="en-US" sz="2000" b="1" dirty="0" smtClean="0">
                <a:latin typeface="Courier New"/>
                <a:cs typeface="Courier New"/>
              </a:rPr>
              <a:t>");</a:t>
            </a:r>
          </a:p>
          <a:p>
            <a:r>
              <a:rPr lang="en-US" sz="2000" b="1" dirty="0" smtClean="0">
                <a:latin typeface="Courier New"/>
                <a:cs typeface="Courier New"/>
              </a:rPr>
              <a:t>    </a:t>
            </a:r>
            <a:r>
              <a:rPr lang="en-US" sz="2000" b="1" dirty="0" err="1" smtClean="0">
                <a:latin typeface="Courier New"/>
                <a:cs typeface="Courier New"/>
              </a:rPr>
              <a:t>shared_ptr</a:t>
            </a:r>
            <a:r>
              <a:rPr lang="en-US" sz="2000" b="1" dirty="0" smtClean="0">
                <a:latin typeface="Courier New"/>
                <a:cs typeface="Courier New"/>
              </a:rPr>
              <a:t>&lt;FILE&gt; theFile(f2, &amp;</a:t>
            </a:r>
            <a:r>
              <a:rPr lang="en-US" sz="2000" b="1" dirty="0" err="1" smtClean="0">
                <a:latin typeface="Courier New"/>
                <a:cs typeface="Courier New"/>
              </a:rPr>
              <a:t>fclose</a:t>
            </a:r>
            <a:r>
              <a:rPr lang="en-US" sz="2000" b="1" dirty="0" smtClean="0">
                <a:latin typeface="Courier New"/>
                <a:cs typeface="Courier New"/>
              </a:rPr>
              <a:t>);</a:t>
            </a:r>
          </a:p>
          <a:p>
            <a:r>
              <a:rPr lang="en-US" sz="2000" b="1" dirty="0" smtClean="0">
                <a:latin typeface="Courier New"/>
                <a:cs typeface="Courier New"/>
              </a:rPr>
              <a:t>    /* … */</a:t>
            </a:r>
          </a:p>
          <a:p>
            <a:r>
              <a:rPr lang="en-US" sz="2000" b="1" dirty="0" smtClean="0">
                <a:latin typeface="Courier New"/>
                <a:cs typeface="Courier New"/>
              </a:rPr>
              <a:t>}</a:t>
            </a:r>
            <a:endParaRPr lang="en-US" sz="2000" b="1" dirty="0">
              <a:latin typeface="Courier New"/>
              <a:cs typeface="Courier New"/>
            </a:endParaRPr>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Multi-Step Resource Management</a:t>
            </a:r>
            <a:endParaRPr lang="en-US" dirty="0"/>
          </a:p>
        </p:txBody>
      </p:sp>
      <p:sp>
        <p:nvSpPr>
          <p:cNvPr id="6" name="Content Placeholder 5"/>
          <p:cNvSpPr>
            <a:spLocks noGrp="1"/>
          </p:cNvSpPr>
          <p:nvPr>
            <p:ph idx="1"/>
          </p:nvPr>
        </p:nvSpPr>
        <p:spPr/>
        <p:txBody>
          <a:bodyPr/>
          <a:lstStyle/>
          <a:p>
            <a:r>
              <a:rPr lang="en-US" dirty="0" smtClean="0"/>
              <a:t>Composite resources usually need to be handled as transactions</a:t>
            </a:r>
          </a:p>
          <a:p>
            <a:pPr lvl="1"/>
            <a:r>
              <a:rPr lang="en-US" dirty="0" smtClean="0"/>
              <a:t>if an exception occurs at any time during allocation, previously competed allocation need to be backed out</a:t>
            </a:r>
          </a:p>
          <a:p>
            <a:r>
              <a:rPr lang="en-US" dirty="0" smtClean="0"/>
              <a:t>Gnarly with </a:t>
            </a:r>
            <a:r>
              <a:rPr lang="en-US" b="1" dirty="0" smtClean="0"/>
              <a:t>try</a:t>
            </a:r>
            <a:r>
              <a:rPr lang="en-US" dirty="0" smtClean="0"/>
              <a:t>-blocks</a:t>
            </a:r>
          </a:p>
          <a:p>
            <a:pPr lvl="1"/>
            <a:r>
              <a:rPr lang="en-US" dirty="0" smtClean="0"/>
              <a:t>see next slide</a:t>
            </a:r>
          </a:p>
          <a:p>
            <a:endParaRPr lang="en-US" dirty="0"/>
          </a:p>
        </p:txBody>
      </p:sp>
      <p:sp>
        <p:nvSpPr>
          <p:cNvPr id="3" name="Date Placeholder 2"/>
          <p:cNvSpPr>
            <a:spLocks noGrp="1"/>
          </p:cNvSpPr>
          <p:nvPr>
            <p:ph type="dt" sz="half" idx="10"/>
          </p:nvPr>
        </p:nvSpPr>
        <p:spPr/>
        <p:txBody>
          <a:bodyPr/>
          <a:lstStyle/>
          <a:p>
            <a:r>
              <a:rPr lang="en-US" smtClean="0"/>
              <a:t>Chuck Allison</a:t>
            </a:r>
            <a:endParaRPr lang="en-US"/>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Slide Number Placeholder 5"/>
          <p:cNvSpPr>
            <a:spLocks noGrp="1"/>
          </p:cNvSpPr>
          <p:nvPr>
            <p:ph type="sldNum" sz="quarter" idx="12"/>
          </p:nvPr>
        </p:nvSpPr>
        <p:spPr/>
        <p:txBody>
          <a:bodyPr/>
          <a:lstStyle/>
          <a:p>
            <a:fld id="{12DF9CBE-4897-2847-A4C8-D6208428EDC1}" type="slidenum">
              <a:rPr lang="en-US" smtClean="0"/>
              <a:pPr/>
              <a:t>69</a:t>
            </a:fld>
            <a:endParaRPr lang="en-US"/>
          </a:p>
        </p:txBody>
      </p:sp>
      <p:sp>
        <p:nvSpPr>
          <p:cNvPr id="8" name="Rectangle 7"/>
          <p:cNvSpPr/>
          <p:nvPr/>
        </p:nvSpPr>
        <p:spPr>
          <a:xfrm>
            <a:off x="1371600" y="381000"/>
            <a:ext cx="7498080" cy="6247864"/>
          </a:xfrm>
          <a:prstGeom prst="rect">
            <a:avLst/>
          </a:prstGeom>
        </p:spPr>
        <p:txBody>
          <a:bodyPr wrap="square">
            <a:spAutoFit/>
          </a:bodyPr>
          <a:lstStyle/>
          <a:p>
            <a:r>
              <a:rPr lang="en-US" sz="2000" b="1" dirty="0" smtClean="0">
                <a:latin typeface="Courier New"/>
                <a:cs typeface="Courier New"/>
              </a:rPr>
              <a:t>void </a:t>
            </a:r>
            <a:r>
              <a:rPr lang="en-US" sz="2000" b="1" dirty="0" err="1" smtClean="0">
                <a:latin typeface="Courier New"/>
                <a:cs typeface="Courier New"/>
              </a:rPr>
              <a:t>g</a:t>
            </a:r>
            <a:r>
              <a:rPr lang="en-US" sz="2000" b="1" dirty="0" smtClean="0">
                <a:latin typeface="Courier New"/>
                <a:cs typeface="Courier New"/>
              </a:rPr>
              <a:t>() </a:t>
            </a:r>
            <a:r>
              <a:rPr lang="en-US" sz="2000" b="1" dirty="0" smtClean="0">
                <a:latin typeface="Courier New"/>
                <a:cs typeface="Courier New"/>
              </a:rPr>
              <a:t>{	//  </a:t>
            </a:r>
            <a:r>
              <a:rPr lang="en-US" sz="2000" b="1" i="1" dirty="0" smtClean="0">
                <a:latin typeface="Courier New"/>
                <a:cs typeface="Courier New"/>
              </a:rPr>
              <a:t>3-part transaction</a:t>
            </a:r>
          </a:p>
          <a:p>
            <a:r>
              <a:rPr lang="en-US" sz="2000" b="1" dirty="0" smtClean="0">
                <a:latin typeface="Courier New"/>
                <a:cs typeface="Courier New"/>
              </a:rPr>
              <a:t>    risky_op1()</a:t>
            </a:r>
            <a:r>
              <a:rPr lang="en-US" sz="2000" b="1" dirty="0" smtClean="0">
                <a:latin typeface="Courier New"/>
                <a:cs typeface="Courier New"/>
              </a:rPr>
              <a:t>;</a:t>
            </a:r>
          </a:p>
          <a:p>
            <a:r>
              <a:rPr lang="en-US" sz="2000" b="1" dirty="0" smtClean="0">
                <a:latin typeface="Courier New"/>
                <a:cs typeface="Courier New"/>
              </a:rPr>
              <a:t>    try </a:t>
            </a:r>
            <a:r>
              <a:rPr lang="en-US" sz="2000" b="1" dirty="0" smtClean="0">
                <a:latin typeface="Courier New"/>
                <a:cs typeface="Courier New"/>
              </a:rPr>
              <a:t>{</a:t>
            </a:r>
          </a:p>
          <a:p>
            <a:r>
              <a:rPr lang="en-US" sz="2000" b="1" dirty="0" smtClean="0">
                <a:latin typeface="Courier New"/>
                <a:cs typeface="Courier New"/>
              </a:rPr>
              <a:t>        risky_op2()</a:t>
            </a:r>
            <a:r>
              <a:rPr lang="en-US" sz="2000" b="1" dirty="0" smtClean="0">
                <a:latin typeface="Courier New"/>
                <a:cs typeface="Courier New"/>
              </a:rPr>
              <a:t>;</a:t>
            </a:r>
          </a:p>
          <a:p>
            <a:r>
              <a:rPr lang="en-US" sz="2000" b="1" dirty="0" smtClean="0">
                <a:latin typeface="Courier New"/>
                <a:cs typeface="Courier New"/>
              </a:rPr>
              <a:t>    </a:t>
            </a:r>
            <a:r>
              <a:rPr lang="en-US" sz="2000" b="1" dirty="0" smtClean="0">
                <a:latin typeface="Courier New"/>
                <a:cs typeface="Courier New"/>
              </a:rPr>
              <a:t>}</a:t>
            </a:r>
          </a:p>
          <a:p>
            <a:r>
              <a:rPr lang="en-US" sz="2000" b="1" dirty="0" smtClean="0">
                <a:latin typeface="Courier New"/>
                <a:cs typeface="Courier New"/>
              </a:rPr>
              <a:t>    catch (Exception </a:t>
            </a:r>
            <a:r>
              <a:rPr lang="en-US" sz="2000" b="1" dirty="0" err="1" smtClean="0">
                <a:latin typeface="Courier New"/>
                <a:cs typeface="Courier New"/>
              </a:rPr>
              <a:t>x</a:t>
            </a:r>
            <a:r>
              <a:rPr lang="en-US" sz="2000" b="1" dirty="0" smtClean="0">
                <a:latin typeface="Courier New"/>
                <a:cs typeface="Courier New"/>
              </a:rPr>
              <a:t>) </a:t>
            </a:r>
            <a:r>
              <a:rPr lang="en-US" sz="2000" b="1" dirty="0" smtClean="0">
                <a:latin typeface="Courier New"/>
                <a:cs typeface="Courier New"/>
              </a:rPr>
              <a:t>{</a:t>
            </a:r>
          </a:p>
          <a:p>
            <a:r>
              <a:rPr lang="en-US" sz="2000" b="1" dirty="0" smtClean="0">
                <a:latin typeface="Courier New"/>
                <a:cs typeface="Courier New"/>
              </a:rPr>
              <a:t>        undo_risky_op1()</a:t>
            </a:r>
            <a:r>
              <a:rPr lang="en-US" sz="2000" b="1" dirty="0" smtClean="0">
                <a:latin typeface="Courier New"/>
                <a:cs typeface="Courier New"/>
              </a:rPr>
              <a:t>;</a:t>
            </a:r>
          </a:p>
          <a:p>
            <a:r>
              <a:rPr lang="en-US" sz="2000" b="1" dirty="0" smtClean="0">
                <a:latin typeface="Courier New"/>
                <a:cs typeface="Courier New"/>
              </a:rPr>
              <a:t>        throw </a:t>
            </a:r>
            <a:r>
              <a:rPr lang="en-US" sz="2000" b="1" dirty="0" err="1" smtClean="0">
                <a:latin typeface="Courier New"/>
                <a:cs typeface="Courier New"/>
              </a:rPr>
              <a:t>x</a:t>
            </a:r>
            <a:r>
              <a:rPr lang="en-US" sz="2000" b="1" dirty="0" smtClean="0">
                <a:latin typeface="Courier New"/>
                <a:cs typeface="Courier New"/>
              </a:rPr>
              <a:t>;  </a:t>
            </a:r>
            <a:r>
              <a:rPr lang="en-US" sz="2000" b="1" i="1" dirty="0" smtClean="0">
                <a:latin typeface="Courier New"/>
                <a:cs typeface="Courier New"/>
              </a:rPr>
              <a:t>// </a:t>
            </a:r>
            <a:r>
              <a:rPr lang="en-US" sz="2000" b="1" i="1" dirty="0" err="1" smtClean="0">
                <a:latin typeface="Courier New"/>
                <a:cs typeface="Courier New"/>
              </a:rPr>
              <a:t>Rethrow</a:t>
            </a:r>
            <a:r>
              <a:rPr lang="en-US" sz="2000" b="1" i="1" dirty="0" smtClean="0">
                <a:latin typeface="Courier New"/>
                <a:cs typeface="Courier New"/>
              </a:rPr>
              <a:t> exception</a:t>
            </a:r>
          </a:p>
          <a:p>
            <a:r>
              <a:rPr lang="en-US" sz="2000" b="1" dirty="0" smtClean="0">
                <a:latin typeface="Courier New"/>
                <a:cs typeface="Courier New"/>
              </a:rPr>
              <a:t>    }</a:t>
            </a:r>
          </a:p>
          <a:p>
            <a:endParaRPr lang="en-US" sz="2000" b="1" dirty="0" smtClean="0">
              <a:latin typeface="Courier New"/>
              <a:cs typeface="Courier New"/>
            </a:endParaRPr>
          </a:p>
          <a:p>
            <a:r>
              <a:rPr lang="en-US" sz="2000" b="1" dirty="0" smtClean="0">
                <a:latin typeface="Courier New"/>
                <a:cs typeface="Courier New"/>
              </a:rPr>
              <a:t>    try </a:t>
            </a:r>
            <a:r>
              <a:rPr lang="en-US" sz="2000" b="1" dirty="0" smtClean="0">
                <a:latin typeface="Courier New"/>
                <a:cs typeface="Courier New"/>
              </a:rPr>
              <a:t>{</a:t>
            </a:r>
          </a:p>
          <a:p>
            <a:r>
              <a:rPr lang="en-US" sz="2000" b="1" dirty="0" smtClean="0">
                <a:latin typeface="Courier New"/>
                <a:cs typeface="Courier New"/>
              </a:rPr>
              <a:t>        risky_op3()</a:t>
            </a:r>
            <a:r>
              <a:rPr lang="en-US" sz="2000" b="1" dirty="0" smtClean="0">
                <a:latin typeface="Courier New"/>
                <a:cs typeface="Courier New"/>
              </a:rPr>
              <a:t>;</a:t>
            </a:r>
          </a:p>
          <a:p>
            <a:r>
              <a:rPr lang="en-US" sz="2000" b="1" dirty="0" smtClean="0">
                <a:latin typeface="Courier New"/>
                <a:cs typeface="Courier New"/>
              </a:rPr>
              <a:t>        </a:t>
            </a:r>
            <a:r>
              <a:rPr lang="en-US" sz="2000" b="1" dirty="0" err="1" smtClean="0">
                <a:latin typeface="Courier New"/>
                <a:cs typeface="Courier New"/>
              </a:rPr>
              <a:t>writeln("f</a:t>
            </a:r>
            <a:r>
              <a:rPr lang="en-US" sz="2000" b="1" dirty="0" smtClean="0">
                <a:latin typeface="Courier New"/>
                <a:cs typeface="Courier New"/>
              </a:rPr>
              <a:t> succeeded")</a:t>
            </a:r>
            <a:r>
              <a:rPr lang="en-US" sz="2000" b="1" dirty="0" smtClean="0">
                <a:latin typeface="Courier New"/>
                <a:cs typeface="Courier New"/>
              </a:rPr>
              <a:t>;</a:t>
            </a:r>
          </a:p>
          <a:p>
            <a:r>
              <a:rPr lang="en-US" sz="2000" b="1" dirty="0" smtClean="0">
                <a:latin typeface="Courier New"/>
                <a:cs typeface="Courier New"/>
              </a:rPr>
              <a:t>    </a:t>
            </a:r>
            <a:r>
              <a:rPr lang="en-US" sz="2000" b="1" dirty="0" smtClean="0">
                <a:latin typeface="Courier New"/>
                <a:cs typeface="Courier New"/>
              </a:rPr>
              <a:t>}</a:t>
            </a:r>
          </a:p>
          <a:p>
            <a:r>
              <a:rPr lang="en-US" sz="2000" b="1" dirty="0" smtClean="0">
                <a:latin typeface="Courier New"/>
                <a:cs typeface="Courier New"/>
              </a:rPr>
              <a:t>    catch (Exception </a:t>
            </a:r>
            <a:r>
              <a:rPr lang="en-US" sz="2000" b="1" dirty="0" err="1" smtClean="0">
                <a:latin typeface="Courier New"/>
                <a:cs typeface="Courier New"/>
              </a:rPr>
              <a:t>x</a:t>
            </a:r>
            <a:r>
              <a:rPr lang="en-US" sz="2000" b="1" dirty="0" smtClean="0">
                <a:latin typeface="Courier New"/>
                <a:cs typeface="Courier New"/>
              </a:rPr>
              <a:t>) </a:t>
            </a:r>
            <a:r>
              <a:rPr lang="en-US" sz="2000" b="1" dirty="0" smtClean="0">
                <a:latin typeface="Courier New"/>
                <a:cs typeface="Courier New"/>
              </a:rPr>
              <a:t>{</a:t>
            </a:r>
          </a:p>
          <a:p>
            <a:r>
              <a:rPr lang="en-US" sz="2000" b="1" dirty="0" smtClean="0">
                <a:latin typeface="Courier New"/>
                <a:cs typeface="Courier New"/>
              </a:rPr>
              <a:t>        undo_risky_op2()</a:t>
            </a:r>
            <a:r>
              <a:rPr lang="en-US" sz="2000" b="1" dirty="0" smtClean="0">
                <a:latin typeface="Courier New"/>
                <a:cs typeface="Courier New"/>
              </a:rPr>
              <a:t>;</a:t>
            </a:r>
          </a:p>
          <a:p>
            <a:r>
              <a:rPr lang="en-US" sz="2000" b="1" dirty="0" smtClean="0">
                <a:latin typeface="Courier New"/>
                <a:cs typeface="Courier New"/>
              </a:rPr>
              <a:t>        undo_risky_op1()</a:t>
            </a:r>
            <a:r>
              <a:rPr lang="en-US" sz="2000" b="1" dirty="0" smtClean="0">
                <a:latin typeface="Courier New"/>
                <a:cs typeface="Courier New"/>
              </a:rPr>
              <a:t>;</a:t>
            </a:r>
          </a:p>
          <a:p>
            <a:r>
              <a:rPr lang="en-US" sz="2000" b="1" dirty="0" smtClean="0">
                <a:latin typeface="Courier New"/>
                <a:cs typeface="Courier New"/>
              </a:rPr>
              <a:t>        throw </a:t>
            </a:r>
            <a:r>
              <a:rPr lang="en-US" sz="2000" b="1" dirty="0" err="1" smtClean="0">
                <a:latin typeface="Courier New"/>
                <a:cs typeface="Courier New"/>
              </a:rPr>
              <a:t>x</a:t>
            </a:r>
            <a:r>
              <a:rPr lang="en-US" sz="2000" b="1" dirty="0" smtClean="0">
                <a:latin typeface="Courier New"/>
                <a:cs typeface="Courier New"/>
              </a:rPr>
              <a:t>;</a:t>
            </a:r>
          </a:p>
          <a:p>
            <a:r>
              <a:rPr lang="en-US" sz="2000" b="1" dirty="0" smtClean="0">
                <a:latin typeface="Courier New"/>
                <a:cs typeface="Courier New"/>
              </a:rPr>
              <a:t>    </a:t>
            </a:r>
            <a:r>
              <a:rPr lang="en-US" sz="2000" b="1" dirty="0" smtClean="0">
                <a:latin typeface="Courier New"/>
                <a:cs typeface="Courier New"/>
              </a:rPr>
              <a:t>}</a:t>
            </a:r>
          </a:p>
          <a:p>
            <a:r>
              <a:rPr lang="en-US" sz="2000" b="1" dirty="0" smtClean="0">
                <a:latin typeface="Courier New"/>
                <a:cs typeface="Courier New"/>
              </a:rPr>
              <a:t>}</a:t>
            </a:r>
            <a:endParaRPr lang="en-US" sz="2000" b="1" dirty="0">
              <a:latin typeface="Courier New"/>
              <a:cs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Strange But True…</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7</a:t>
            </a:fld>
            <a:endParaRPr lang="en-US"/>
          </a:p>
        </p:txBody>
      </p:sp>
      <p:sp>
        <p:nvSpPr>
          <p:cNvPr id="11" name="Rectangle 10"/>
          <p:cNvSpPr/>
          <p:nvPr/>
        </p:nvSpPr>
        <p:spPr>
          <a:xfrm>
            <a:off x="1524000" y="2057400"/>
            <a:ext cx="6934200" cy="3108544"/>
          </a:xfrm>
          <a:prstGeom prst="rect">
            <a:avLst/>
          </a:prstGeom>
        </p:spPr>
        <p:txBody>
          <a:bodyPr wrap="square">
            <a:spAutoFit/>
          </a:bodyPr>
          <a:lstStyle/>
          <a:p>
            <a:r>
              <a:rPr lang="en-US" sz="2800" dirty="0" smtClean="0"/>
              <a:t>The enormous success of design patterns is a testimonial to the commonality seen by object programmers. The success of the book </a:t>
            </a:r>
            <a:r>
              <a:rPr lang="en-US" sz="2800" i="1" dirty="0" smtClean="0"/>
              <a:t>Design Patterns</a:t>
            </a:r>
            <a:r>
              <a:rPr lang="en-US" sz="2800" dirty="0" smtClean="0"/>
              <a:t>, however, has stifled any diversity in expressing these patterns.</a:t>
            </a:r>
          </a:p>
          <a:p>
            <a:endParaRPr lang="en-US" sz="2800" dirty="0" smtClean="0"/>
          </a:p>
          <a:p>
            <a:pPr algn="r"/>
            <a:r>
              <a:rPr lang="en-US" sz="2800" dirty="0" smtClean="0"/>
              <a:t>-- Kent Beck</a:t>
            </a:r>
            <a:endParaRPr lang="en-US" sz="2800" dirty="0"/>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Guards in D</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70</a:t>
            </a:fld>
            <a:endParaRPr lang="en-US"/>
          </a:p>
        </p:txBody>
      </p:sp>
      <p:sp>
        <p:nvSpPr>
          <p:cNvPr id="5" name="Rectangle 4"/>
          <p:cNvSpPr/>
          <p:nvPr/>
        </p:nvSpPr>
        <p:spPr>
          <a:xfrm>
            <a:off x="1524000" y="1981200"/>
            <a:ext cx="6934200" cy="3046988"/>
          </a:xfrm>
          <a:prstGeom prst="rect">
            <a:avLst/>
          </a:prstGeom>
        </p:spPr>
        <p:txBody>
          <a:bodyPr wrap="square">
            <a:spAutoFit/>
          </a:bodyPr>
          <a:lstStyle/>
          <a:p>
            <a:r>
              <a:rPr lang="en-US" sz="2400" b="1" dirty="0" smtClean="0">
                <a:latin typeface="Courier New"/>
                <a:cs typeface="Courier New"/>
              </a:rPr>
              <a:t>void </a:t>
            </a:r>
            <a:r>
              <a:rPr lang="en-US" sz="2400" b="1" dirty="0" err="1" smtClean="0">
                <a:latin typeface="Courier New"/>
                <a:cs typeface="Courier New"/>
              </a:rPr>
              <a:t>g</a:t>
            </a:r>
            <a:r>
              <a:rPr lang="en-US" sz="2400" b="1" dirty="0" smtClean="0">
                <a:latin typeface="Courier New"/>
                <a:cs typeface="Courier New"/>
              </a:rPr>
              <a:t>() {</a:t>
            </a:r>
          </a:p>
          <a:p>
            <a:r>
              <a:rPr lang="en-US" sz="2400" b="1" dirty="0" smtClean="0">
                <a:latin typeface="Courier New"/>
                <a:cs typeface="Courier New"/>
              </a:rPr>
              <a:t>   risky_op1();</a:t>
            </a:r>
          </a:p>
          <a:p>
            <a:r>
              <a:rPr lang="en-US" sz="2400" b="1" dirty="0" smtClean="0">
                <a:latin typeface="Courier New"/>
                <a:cs typeface="Courier New"/>
              </a:rPr>
              <a:t>   </a:t>
            </a:r>
            <a:r>
              <a:rPr lang="en-US" sz="2400" b="1" dirty="0" err="1" smtClean="0">
                <a:latin typeface="Courier New"/>
                <a:cs typeface="Courier New"/>
              </a:rPr>
              <a:t>scope(failure</a:t>
            </a:r>
            <a:r>
              <a:rPr lang="en-US" sz="2400" b="1" dirty="0" smtClean="0">
                <a:latin typeface="Courier New"/>
                <a:cs typeface="Courier New"/>
              </a:rPr>
              <a:t>) undo_risky_op1();</a:t>
            </a:r>
          </a:p>
          <a:p>
            <a:r>
              <a:rPr lang="en-US" sz="2400" b="1" dirty="0" smtClean="0">
                <a:latin typeface="Courier New"/>
                <a:cs typeface="Courier New"/>
              </a:rPr>
              <a:t>   risky_op2();</a:t>
            </a:r>
          </a:p>
          <a:p>
            <a:r>
              <a:rPr lang="en-US" sz="2400" b="1" dirty="0" smtClean="0">
                <a:latin typeface="Courier New"/>
                <a:cs typeface="Courier New"/>
              </a:rPr>
              <a:t>   </a:t>
            </a:r>
            <a:r>
              <a:rPr lang="en-US" sz="2400" b="1" dirty="0" err="1" smtClean="0">
                <a:latin typeface="Courier New"/>
                <a:cs typeface="Courier New"/>
              </a:rPr>
              <a:t>scope(failure</a:t>
            </a:r>
            <a:r>
              <a:rPr lang="en-US" sz="2400" b="1" dirty="0" smtClean="0">
                <a:latin typeface="Courier New"/>
                <a:cs typeface="Courier New"/>
              </a:rPr>
              <a:t>) undo_risky_op2();</a:t>
            </a:r>
          </a:p>
          <a:p>
            <a:r>
              <a:rPr lang="en-US" sz="2400" b="1" dirty="0" smtClean="0">
                <a:latin typeface="Courier New"/>
                <a:cs typeface="Courier New"/>
              </a:rPr>
              <a:t>   risky_op3();</a:t>
            </a:r>
          </a:p>
          <a:p>
            <a:r>
              <a:rPr lang="en-US" sz="2400" b="1" dirty="0" smtClean="0">
                <a:latin typeface="Courier New"/>
                <a:cs typeface="Courier New"/>
              </a:rPr>
              <a:t>   </a:t>
            </a:r>
            <a:r>
              <a:rPr lang="en-US" sz="2400" b="1" dirty="0" err="1" smtClean="0">
                <a:latin typeface="Courier New"/>
                <a:cs typeface="Courier New"/>
              </a:rPr>
              <a:t>writeln("g</a:t>
            </a:r>
            <a:r>
              <a:rPr lang="en-US" sz="2400" b="1" dirty="0" smtClean="0">
                <a:latin typeface="Courier New"/>
                <a:cs typeface="Courier New"/>
              </a:rPr>
              <a:t> succeeded");</a:t>
            </a:r>
          </a:p>
          <a:p>
            <a:r>
              <a:rPr lang="en-US" sz="2400" b="1" dirty="0" smtClean="0">
                <a:latin typeface="Courier New"/>
                <a:cs typeface="Courier New"/>
              </a:rPr>
              <a:t>}</a:t>
            </a:r>
            <a:endParaRPr lang="en-US" sz="2400" b="1" dirty="0">
              <a:latin typeface="Courier New"/>
              <a:cs typeface="Courier New"/>
            </a:endParaRPr>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 Class</a:t>
            </a:r>
            <a:endParaRPr lang="en-US" dirty="0"/>
          </a:p>
        </p:txBody>
      </p:sp>
      <p:sp>
        <p:nvSpPr>
          <p:cNvPr id="5" name="Content Placeholder 4"/>
          <p:cNvSpPr>
            <a:spLocks noGrp="1"/>
          </p:cNvSpPr>
          <p:nvPr>
            <p:ph idx="1"/>
          </p:nvPr>
        </p:nvSpPr>
        <p:spPr/>
        <p:txBody>
          <a:bodyPr/>
          <a:lstStyle/>
          <a:p>
            <a:r>
              <a:rPr lang="en-US" dirty="0" smtClean="0"/>
              <a:t>Typically done via </a:t>
            </a:r>
            <a:r>
              <a:rPr lang="en-US" i="1" dirty="0" smtClean="0"/>
              <a:t>inheritance</a:t>
            </a:r>
          </a:p>
          <a:p>
            <a:pPr lvl="1"/>
            <a:r>
              <a:rPr lang="en-US" dirty="0" smtClean="0"/>
              <a:t>an example of </a:t>
            </a:r>
            <a:r>
              <a:rPr lang="en-US" i="1" dirty="0" smtClean="0"/>
              <a:t>code reuse</a:t>
            </a:r>
          </a:p>
          <a:p>
            <a:r>
              <a:rPr lang="en-US" dirty="0" smtClean="0"/>
              <a:t>Comes with a </a:t>
            </a:r>
            <a:r>
              <a:rPr lang="en-US" b="1" dirty="0" smtClean="0"/>
              <a:t>price</a:t>
            </a:r>
            <a:r>
              <a:rPr lang="en-US" dirty="0" smtClean="0"/>
              <a:t>:</a:t>
            </a:r>
          </a:p>
          <a:p>
            <a:pPr lvl="1"/>
            <a:r>
              <a:rPr lang="en-US" dirty="0" smtClean="0"/>
              <a:t>dependency on a </a:t>
            </a:r>
            <a:r>
              <a:rPr lang="en-US" i="1" dirty="0" smtClean="0"/>
              <a:t>concrete class</a:t>
            </a:r>
          </a:p>
          <a:p>
            <a:pPr lvl="1"/>
            <a:r>
              <a:rPr lang="en-US" dirty="0" smtClean="0"/>
              <a:t>inheritance is a </a:t>
            </a:r>
            <a:r>
              <a:rPr lang="en-US" i="1" dirty="0" smtClean="0"/>
              <a:t>compile-time</a:t>
            </a:r>
            <a:r>
              <a:rPr lang="en-US" dirty="0" smtClean="0"/>
              <a:t> mechanism</a:t>
            </a:r>
          </a:p>
          <a:p>
            <a:pPr lvl="2"/>
            <a:r>
              <a:rPr lang="en-US" dirty="0" smtClean="0"/>
              <a:t>adding functionality statically can lead to </a:t>
            </a:r>
            <a:r>
              <a:rPr lang="en-US" i="1" dirty="0" smtClean="0"/>
              <a:t>class explosion</a:t>
            </a:r>
          </a:p>
          <a:p>
            <a:pPr lvl="1"/>
            <a:r>
              <a:rPr lang="en-US" dirty="0" smtClean="0"/>
              <a:t>you may want </a:t>
            </a:r>
            <a:r>
              <a:rPr lang="en-US" i="1" dirty="0" smtClean="0"/>
              <a:t>runtime extension</a:t>
            </a:r>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71</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OO Design</a:t>
            </a:r>
            <a:r>
              <a:rPr lang="en-US" dirty="0" smtClean="0"/>
              <a:t> 101 </a:t>
            </a:r>
            <a:r>
              <a:rPr lang="en-US" dirty="0" err="1" smtClean="0"/>
              <a:t>Redux</a:t>
            </a:r>
            <a:endParaRPr lang="en-US" dirty="0"/>
          </a:p>
        </p:txBody>
      </p:sp>
      <p:sp>
        <p:nvSpPr>
          <p:cNvPr id="6147" name="Rectangle 3"/>
          <p:cNvSpPr>
            <a:spLocks noGrp="1" noChangeArrowheads="1"/>
          </p:cNvSpPr>
          <p:nvPr>
            <p:ph type="body" idx="1"/>
          </p:nvPr>
        </p:nvSpPr>
        <p:spPr/>
        <p:txBody>
          <a:bodyPr/>
          <a:lstStyle/>
          <a:p>
            <a:r>
              <a:rPr lang="en-US" dirty="0"/>
              <a:t>Consider a GUI type named </a:t>
            </a:r>
            <a:r>
              <a:rPr lang="en-US" b="1" dirty="0"/>
              <a:t>Window</a:t>
            </a:r>
            <a:endParaRPr lang="en-US" dirty="0"/>
          </a:p>
          <a:p>
            <a:pPr lvl="1"/>
            <a:r>
              <a:rPr lang="en-US" dirty="0"/>
              <a:t>Unadorned, but functional</a:t>
            </a:r>
          </a:p>
          <a:p>
            <a:r>
              <a:rPr lang="en-US" dirty="0"/>
              <a:t>Now suppose we want some more full-featured windows</a:t>
            </a:r>
          </a:p>
          <a:p>
            <a:pPr lvl="1"/>
            <a:r>
              <a:rPr lang="en-US" dirty="0"/>
              <a:t>Bordered, scrollable, etc.</a:t>
            </a:r>
          </a:p>
          <a:p>
            <a:r>
              <a:rPr lang="en-US" dirty="0"/>
              <a:t>How do we design this?</a:t>
            </a:r>
          </a:p>
        </p:txBody>
      </p:sp>
      <p:sp>
        <p:nvSpPr>
          <p:cNvPr id="4" name="Slide Number Placeholder 3"/>
          <p:cNvSpPr>
            <a:spLocks noGrp="1"/>
          </p:cNvSpPr>
          <p:nvPr>
            <p:ph type="sldNum" sz="quarter" idx="12"/>
          </p:nvPr>
        </p:nvSpPr>
        <p:spPr/>
        <p:txBody>
          <a:bodyPr/>
          <a:lstStyle/>
          <a:p>
            <a:fld id="{12DF9CBE-4897-2847-A4C8-D6208428EDC1}" type="slidenum">
              <a:rPr lang="en-US" smtClean="0"/>
              <a:pPr/>
              <a:t>72</a:t>
            </a:fld>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OO Design </a:t>
            </a:r>
            <a:r>
              <a:rPr lang="en-US" dirty="0" smtClean="0"/>
              <a:t>101 </a:t>
            </a:r>
            <a:r>
              <a:rPr lang="en-US" dirty="0" err="1" smtClean="0"/>
              <a:t>Redux</a:t>
            </a:r>
            <a:endParaRPr lang="en-US" dirty="0"/>
          </a:p>
        </p:txBody>
      </p:sp>
      <p:sp>
        <p:nvSpPr>
          <p:cNvPr id="7171" name="Rectangle 3"/>
          <p:cNvSpPr>
            <a:spLocks noGrp="1" noChangeArrowheads="1"/>
          </p:cNvSpPr>
          <p:nvPr>
            <p:ph type="body" idx="1"/>
          </p:nvPr>
        </p:nvSpPr>
        <p:spPr/>
        <p:txBody>
          <a:bodyPr/>
          <a:lstStyle/>
          <a:p>
            <a:r>
              <a:rPr lang="en-US" dirty="0"/>
              <a:t>A </a:t>
            </a:r>
            <a:r>
              <a:rPr lang="en-US" b="1" dirty="0" err="1"/>
              <a:t>BorderedWindow</a:t>
            </a:r>
            <a:r>
              <a:rPr lang="en-US" dirty="0"/>
              <a:t> is most assuredly a </a:t>
            </a:r>
            <a:r>
              <a:rPr lang="en-US" b="1" dirty="0"/>
              <a:t>Window</a:t>
            </a:r>
            <a:endParaRPr lang="en-US" b="1" dirty="0" smtClean="0"/>
          </a:p>
          <a:p>
            <a:pPr lvl="1"/>
            <a:r>
              <a:rPr lang="en-US" dirty="0" smtClean="0"/>
              <a:t>Certainly </a:t>
            </a:r>
            <a:r>
              <a:rPr lang="en-US" i="1" dirty="0" smtClean="0"/>
              <a:t>sounds</a:t>
            </a:r>
            <a:r>
              <a:rPr lang="en-US" dirty="0" smtClean="0"/>
              <a:t> </a:t>
            </a:r>
            <a:r>
              <a:rPr lang="en-US" dirty="0"/>
              <a:t>like an “is-a</a:t>
            </a:r>
            <a:r>
              <a:rPr lang="en-US" dirty="0" smtClean="0"/>
              <a:t>”</a:t>
            </a:r>
          </a:p>
          <a:p>
            <a:r>
              <a:rPr lang="en-US" dirty="0"/>
              <a:t>Ditto </a:t>
            </a:r>
            <a:r>
              <a:rPr lang="en-US" b="1" dirty="0" err="1"/>
              <a:t>ScrollableWindow</a:t>
            </a:r>
            <a:endParaRPr lang="en-US" b="1" dirty="0"/>
          </a:p>
          <a:p>
            <a:pPr lvl="1"/>
            <a:r>
              <a:rPr lang="en-US" dirty="0"/>
              <a:t>Sort of obvious,</a:t>
            </a:r>
            <a:r>
              <a:rPr lang="en-US" dirty="0" smtClean="0"/>
              <a:t> right?</a:t>
            </a:r>
          </a:p>
          <a:p>
            <a:pPr lvl="1"/>
            <a:r>
              <a:rPr lang="en-US" dirty="0" smtClean="0"/>
              <a:t>Let’s see…</a:t>
            </a:r>
            <a:endParaRPr lang="en-US" dirty="0"/>
          </a:p>
        </p:txBody>
      </p:sp>
      <p:sp>
        <p:nvSpPr>
          <p:cNvPr id="4" name="Slide Number Placeholder 3"/>
          <p:cNvSpPr>
            <a:spLocks noGrp="1"/>
          </p:cNvSpPr>
          <p:nvPr>
            <p:ph type="sldNum" sz="quarter" idx="12"/>
          </p:nvPr>
        </p:nvSpPr>
        <p:spPr/>
        <p:txBody>
          <a:bodyPr/>
          <a:lstStyle/>
          <a:p>
            <a:fld id="{12DF9CBE-4897-2847-A4C8-D6208428EDC1}" type="slidenum">
              <a:rPr lang="en-US" smtClean="0"/>
              <a:pPr/>
              <a:t>73</a:t>
            </a:fld>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A “Simple” Window Hierarchy</a:t>
            </a:r>
            <a:endParaRPr lang="en-US" dirty="0"/>
          </a:p>
        </p:txBody>
      </p:sp>
      <p:sp>
        <p:nvSpPr>
          <p:cNvPr id="6" name="Date Placeholder 5"/>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74</a:t>
            </a:fld>
            <a:endParaRPr lang="en-US"/>
          </a:p>
        </p:txBody>
      </p:sp>
      <p:pic>
        <p:nvPicPr>
          <p:cNvPr id="8" name="Picture 7" descr="Window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438400" y="1676400"/>
            <a:ext cx="4656683" cy="4197350"/>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Counting Classes</a:t>
            </a:r>
          </a:p>
        </p:txBody>
      </p:sp>
      <p:sp>
        <p:nvSpPr>
          <p:cNvPr id="14339" name="Rectangle 3"/>
          <p:cNvSpPr>
            <a:spLocks noGrp="1" noChangeArrowheads="1"/>
          </p:cNvSpPr>
          <p:nvPr>
            <p:ph type="body" idx="1"/>
          </p:nvPr>
        </p:nvSpPr>
        <p:spPr/>
        <p:txBody>
          <a:bodyPr/>
          <a:lstStyle/>
          <a:p>
            <a:pPr>
              <a:lnSpc>
                <a:spcPct val="90000"/>
              </a:lnSpc>
            </a:pPr>
            <a:r>
              <a:rPr lang="en-US"/>
              <a:t>Note that the number of classes is quite predictable:</a:t>
            </a:r>
          </a:p>
          <a:p>
            <a:pPr lvl="1">
              <a:lnSpc>
                <a:spcPct val="90000"/>
              </a:lnSpc>
            </a:pPr>
            <a:r>
              <a:rPr lang="en-US"/>
              <a:t>1 (= C(2,0)) for the root</a:t>
            </a:r>
          </a:p>
          <a:p>
            <a:pPr lvl="1">
              <a:lnSpc>
                <a:spcPct val="90000"/>
              </a:lnSpc>
            </a:pPr>
            <a:r>
              <a:rPr lang="en-US"/>
              <a:t>2 (= C(2,1)) for the single-featured subclasses</a:t>
            </a:r>
          </a:p>
          <a:p>
            <a:pPr lvl="2">
              <a:lnSpc>
                <a:spcPct val="90000"/>
              </a:lnSpc>
            </a:pPr>
            <a:r>
              <a:rPr lang="en-US"/>
              <a:t>2 features total, choosing 1 at a time</a:t>
            </a:r>
          </a:p>
          <a:p>
            <a:pPr lvl="1">
              <a:lnSpc>
                <a:spcPct val="90000"/>
              </a:lnSpc>
            </a:pPr>
            <a:r>
              <a:rPr lang="en-US"/>
              <a:t>1 (=C(2,2)) for the leaf</a:t>
            </a:r>
          </a:p>
          <a:p>
            <a:pPr lvl="2">
              <a:lnSpc>
                <a:spcPct val="90000"/>
              </a:lnSpc>
            </a:pPr>
            <a:r>
              <a:rPr lang="en-US"/>
              <a:t>Combines all features</a:t>
            </a:r>
          </a:p>
          <a:p>
            <a:pPr>
              <a:lnSpc>
                <a:spcPct val="90000"/>
              </a:lnSpc>
            </a:pPr>
            <a:r>
              <a:rPr lang="en-US"/>
              <a:t>Total of 4</a:t>
            </a:r>
          </a:p>
        </p:txBody>
      </p:sp>
      <p:sp>
        <p:nvSpPr>
          <p:cNvPr id="4" name="Slide Number Placeholder 3"/>
          <p:cNvSpPr>
            <a:spLocks noGrp="1"/>
          </p:cNvSpPr>
          <p:nvPr>
            <p:ph type="sldNum" sz="quarter" idx="12"/>
          </p:nvPr>
        </p:nvSpPr>
        <p:spPr/>
        <p:txBody>
          <a:bodyPr/>
          <a:lstStyle/>
          <a:p>
            <a:fld id="{12DF9CBE-4897-2847-A4C8-D6208428EDC1}" type="slidenum">
              <a:rPr lang="en-US" smtClean="0"/>
              <a:pPr/>
              <a:t>75</a:t>
            </a:fld>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Evaluating Our Design</a:t>
            </a:r>
          </a:p>
        </p:txBody>
      </p:sp>
      <p:sp>
        <p:nvSpPr>
          <p:cNvPr id="11267" name="Rectangle 3"/>
          <p:cNvSpPr>
            <a:spLocks noGrp="1" noChangeArrowheads="1"/>
          </p:cNvSpPr>
          <p:nvPr>
            <p:ph type="body" idx="1"/>
          </p:nvPr>
        </p:nvSpPr>
        <p:spPr/>
        <p:txBody>
          <a:bodyPr/>
          <a:lstStyle/>
          <a:p>
            <a:r>
              <a:rPr lang="en-US" dirty="0"/>
              <a:t>Ignore details of multiple </a:t>
            </a:r>
            <a:r>
              <a:rPr lang="en-US" dirty="0" smtClean="0"/>
              <a:t>inheritance…</a:t>
            </a:r>
          </a:p>
          <a:p>
            <a:pPr lvl="1"/>
            <a:r>
              <a:rPr lang="en-US" dirty="0"/>
              <a:t>We can always work around that</a:t>
            </a:r>
          </a:p>
          <a:p>
            <a:r>
              <a:rPr lang="en-US" dirty="0"/>
              <a:t>Any other problems?</a:t>
            </a:r>
          </a:p>
        </p:txBody>
      </p:sp>
      <p:sp>
        <p:nvSpPr>
          <p:cNvPr id="4" name="Slide Number Placeholder 3"/>
          <p:cNvSpPr>
            <a:spLocks noGrp="1"/>
          </p:cNvSpPr>
          <p:nvPr>
            <p:ph type="sldNum" sz="quarter" idx="12"/>
          </p:nvPr>
        </p:nvSpPr>
        <p:spPr/>
        <p:txBody>
          <a:bodyPr/>
          <a:lstStyle/>
          <a:p>
            <a:fld id="{12DF9CBE-4897-2847-A4C8-D6208428EDC1}" type="slidenum">
              <a:rPr lang="en-US" smtClean="0"/>
              <a:pPr/>
              <a:t>76</a:t>
            </a:fld>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Problem #1</a:t>
            </a:r>
          </a:p>
        </p:txBody>
      </p:sp>
      <p:sp>
        <p:nvSpPr>
          <p:cNvPr id="12291" name="Rectangle 3"/>
          <p:cNvSpPr>
            <a:spLocks noGrp="1" noChangeArrowheads="1"/>
          </p:cNvSpPr>
          <p:nvPr>
            <p:ph type="body" idx="1"/>
          </p:nvPr>
        </p:nvSpPr>
        <p:spPr/>
        <p:txBody>
          <a:bodyPr/>
          <a:lstStyle/>
          <a:p>
            <a:pPr>
              <a:lnSpc>
                <a:spcPct val="90000"/>
              </a:lnSpc>
            </a:pPr>
            <a:r>
              <a:rPr lang="en-US" sz="2800" dirty="0"/>
              <a:t>The subclasses have operations that the </a:t>
            </a:r>
            <a:r>
              <a:rPr lang="en-US" sz="2800" b="1" dirty="0"/>
              <a:t>Window</a:t>
            </a:r>
            <a:r>
              <a:rPr lang="en-US" sz="2800" dirty="0"/>
              <a:t> </a:t>
            </a:r>
            <a:r>
              <a:rPr lang="en-US" sz="2800" dirty="0" err="1"/>
              <a:t>superclass</a:t>
            </a:r>
            <a:r>
              <a:rPr lang="en-US" sz="2800" dirty="0"/>
              <a:t> doesn’t</a:t>
            </a:r>
          </a:p>
          <a:p>
            <a:pPr lvl="1">
              <a:lnSpc>
                <a:spcPct val="90000"/>
              </a:lnSpc>
            </a:pPr>
            <a:r>
              <a:rPr lang="en-US" sz="2400" b="1" dirty="0"/>
              <a:t>scroll</a:t>
            </a:r>
            <a:r>
              <a:rPr lang="en-US" sz="2400" dirty="0"/>
              <a:t>, for example</a:t>
            </a:r>
          </a:p>
          <a:p>
            <a:pPr lvl="1">
              <a:lnSpc>
                <a:spcPct val="90000"/>
              </a:lnSpc>
            </a:pPr>
            <a:r>
              <a:rPr lang="en-US" sz="2400" dirty="0"/>
              <a:t>Not completely an “is-a”</a:t>
            </a:r>
          </a:p>
          <a:p>
            <a:pPr lvl="1">
              <a:lnSpc>
                <a:spcPct val="90000"/>
              </a:lnSpc>
            </a:pPr>
            <a:r>
              <a:rPr lang="en-US" sz="2400" dirty="0"/>
              <a:t>But it isn’t</a:t>
            </a:r>
            <a:r>
              <a:rPr lang="en-US" sz="2400" dirty="0" smtClean="0"/>
              <a:t> terribly unusual </a:t>
            </a:r>
            <a:r>
              <a:rPr lang="en-US" sz="2400" dirty="0"/>
              <a:t>for a subclass to add operations; no biggie</a:t>
            </a:r>
          </a:p>
          <a:p>
            <a:pPr>
              <a:lnSpc>
                <a:spcPct val="90000"/>
              </a:lnSpc>
            </a:pPr>
            <a:r>
              <a:rPr lang="en-US" sz="2800" dirty="0"/>
              <a:t>We could put these methods in </a:t>
            </a:r>
            <a:r>
              <a:rPr lang="en-US" sz="2800" b="1" dirty="0"/>
              <a:t>Window</a:t>
            </a:r>
          </a:p>
          <a:p>
            <a:pPr lvl="1">
              <a:lnSpc>
                <a:spcPct val="90000"/>
              </a:lnSpc>
            </a:pPr>
            <a:r>
              <a:rPr lang="en-US" sz="2400" dirty="0"/>
              <a:t>But they’d be no-ops in the subclasses that don’t use them</a:t>
            </a:r>
          </a:p>
          <a:p>
            <a:pPr lvl="1">
              <a:lnSpc>
                <a:spcPct val="90000"/>
              </a:lnSpc>
            </a:pPr>
            <a:r>
              <a:rPr lang="en-US" sz="2400" dirty="0"/>
              <a:t>Someone isn’t </a:t>
            </a:r>
            <a:r>
              <a:rPr lang="en-US" sz="2400" i="1" dirty="0"/>
              <a:t>encapsulating variation</a:t>
            </a:r>
            <a:r>
              <a:rPr lang="en-US" sz="2400" dirty="0"/>
              <a:t>!</a:t>
            </a:r>
          </a:p>
        </p:txBody>
      </p:sp>
      <p:sp>
        <p:nvSpPr>
          <p:cNvPr id="4" name="Slide Number Placeholder 3"/>
          <p:cNvSpPr>
            <a:spLocks noGrp="1"/>
          </p:cNvSpPr>
          <p:nvPr>
            <p:ph type="sldNum" sz="quarter" idx="12"/>
          </p:nvPr>
        </p:nvSpPr>
        <p:spPr/>
        <p:txBody>
          <a:bodyPr/>
          <a:lstStyle/>
          <a:p>
            <a:fld id="{12DF9CBE-4897-2847-A4C8-D6208428EDC1}" type="slidenum">
              <a:rPr lang="en-US" smtClean="0"/>
              <a:pPr/>
              <a:t>77</a:t>
            </a:fld>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Problem #2</a:t>
            </a:r>
          </a:p>
        </p:txBody>
      </p:sp>
      <p:sp>
        <p:nvSpPr>
          <p:cNvPr id="13315" name="Rectangle 3"/>
          <p:cNvSpPr>
            <a:spLocks noGrp="1" noChangeArrowheads="1"/>
          </p:cNvSpPr>
          <p:nvPr>
            <p:ph type="body" idx="1"/>
          </p:nvPr>
        </p:nvSpPr>
        <p:spPr/>
        <p:txBody>
          <a:bodyPr/>
          <a:lstStyle/>
          <a:p>
            <a:r>
              <a:rPr lang="en-US"/>
              <a:t>What if we need to add another important, independent windowing feature?</a:t>
            </a:r>
          </a:p>
          <a:p>
            <a:pPr lvl="1"/>
            <a:r>
              <a:rPr lang="en-US" b="1"/>
              <a:t>WhizbangWindow</a:t>
            </a:r>
          </a:p>
          <a:p>
            <a:r>
              <a:rPr lang="en-US"/>
              <a:t>What impact does this have on the hierarchy?</a:t>
            </a:r>
          </a:p>
        </p:txBody>
      </p:sp>
      <p:sp>
        <p:nvSpPr>
          <p:cNvPr id="4" name="Slide Number Placeholder 3"/>
          <p:cNvSpPr>
            <a:spLocks noGrp="1"/>
          </p:cNvSpPr>
          <p:nvPr>
            <p:ph type="sldNum" sz="quarter" idx="12"/>
          </p:nvPr>
        </p:nvSpPr>
        <p:spPr/>
        <p:txBody>
          <a:bodyPr/>
          <a:lstStyle/>
          <a:p>
            <a:fld id="{12DF9CBE-4897-2847-A4C8-D6208428EDC1}" type="slidenum">
              <a:rPr lang="en-US" smtClean="0"/>
              <a:pPr/>
              <a:t>78</a:t>
            </a:fld>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r>
              <a:rPr lang="en-US"/>
              <a:t>Hierarchical “Progress”</a:t>
            </a:r>
          </a:p>
        </p:txBody>
      </p:sp>
      <p:sp>
        <p:nvSpPr>
          <p:cNvPr id="6" name="Date Placeholder 5"/>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79</a:t>
            </a:fld>
            <a:endParaRPr lang="en-US"/>
          </a:p>
        </p:txBody>
      </p:sp>
      <p:pic>
        <p:nvPicPr>
          <p:cNvPr id="8" name="Picture 7" descr="MoreWindow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676400" y="1231900"/>
            <a:ext cx="6858000" cy="519545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 Pattern History</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Developers have long sought a way of preserving and communicating </a:t>
            </a:r>
            <a:r>
              <a:rPr lang="en-US" i="1" dirty="0" smtClean="0"/>
              <a:t>design decisions</a:t>
            </a:r>
          </a:p>
          <a:p>
            <a:r>
              <a:rPr lang="en-US" dirty="0" smtClean="0"/>
              <a:t>The Hillside Group</a:t>
            </a:r>
          </a:p>
          <a:p>
            <a:pPr lvl="1"/>
            <a:r>
              <a:rPr lang="en-US" dirty="0" smtClean="0"/>
              <a:t>Smart People found inspiration in Christopher Alexander’s patterns of building architecture</a:t>
            </a:r>
          </a:p>
          <a:p>
            <a:pPr lvl="1"/>
            <a:r>
              <a:rPr lang="en-US" i="1" dirty="0" smtClean="0"/>
              <a:t>The Timeless Way of Building</a:t>
            </a:r>
            <a:r>
              <a:rPr lang="en-US" dirty="0" smtClean="0"/>
              <a:t>, 1979</a:t>
            </a:r>
          </a:p>
          <a:p>
            <a:r>
              <a:rPr lang="en-US" dirty="0" smtClean="0"/>
              <a:t>Early publications</a:t>
            </a:r>
          </a:p>
          <a:p>
            <a:pPr lvl="1"/>
            <a:r>
              <a:rPr lang="en-US" dirty="0" err="1" smtClean="0"/>
              <a:t>Coplien’s</a:t>
            </a:r>
            <a:r>
              <a:rPr lang="en-US" dirty="0" smtClean="0"/>
              <a:t> </a:t>
            </a:r>
            <a:r>
              <a:rPr lang="en-US" i="1" dirty="0" smtClean="0"/>
              <a:t>Advanced C++</a:t>
            </a:r>
            <a:r>
              <a:rPr lang="en-US" dirty="0" smtClean="0"/>
              <a:t>, </a:t>
            </a:r>
            <a:r>
              <a:rPr lang="en-US" dirty="0" err="1" smtClean="0"/>
              <a:t>GoF</a:t>
            </a:r>
            <a:r>
              <a:rPr lang="en-US" dirty="0" smtClean="0"/>
              <a:t>, </a:t>
            </a:r>
            <a:r>
              <a:rPr lang="en-US" dirty="0" err="1" smtClean="0"/>
              <a:t>Coplien’s</a:t>
            </a:r>
            <a:r>
              <a:rPr lang="en-US" dirty="0" smtClean="0"/>
              <a:t> </a:t>
            </a:r>
            <a:r>
              <a:rPr lang="en-US" i="1" dirty="0" smtClean="0"/>
              <a:t>Software Patterns</a:t>
            </a:r>
            <a:endParaRPr lang="en-US" i="1"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8</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Definitely Counting Classes</a:t>
            </a:r>
          </a:p>
        </p:txBody>
      </p:sp>
      <p:sp>
        <p:nvSpPr>
          <p:cNvPr id="18435" name="Rectangle 3"/>
          <p:cNvSpPr>
            <a:spLocks noGrp="1" noChangeArrowheads="1"/>
          </p:cNvSpPr>
          <p:nvPr>
            <p:ph type="body" idx="1"/>
          </p:nvPr>
        </p:nvSpPr>
        <p:spPr/>
        <p:txBody>
          <a:bodyPr/>
          <a:lstStyle/>
          <a:p>
            <a:r>
              <a:rPr lang="en-US" sz="2800"/>
              <a:t>1 (= C(3,0)) for the root</a:t>
            </a:r>
          </a:p>
          <a:p>
            <a:r>
              <a:rPr lang="en-US" sz="2800"/>
              <a:t>3 (= C(3,1)) for the first row</a:t>
            </a:r>
          </a:p>
          <a:p>
            <a:pPr lvl="1"/>
            <a:r>
              <a:rPr lang="en-US" sz="2400"/>
              <a:t>Single-featured</a:t>
            </a:r>
          </a:p>
          <a:p>
            <a:r>
              <a:rPr lang="en-US" sz="2800"/>
              <a:t>3 (= C(3,2)) for the second “row”</a:t>
            </a:r>
          </a:p>
          <a:p>
            <a:pPr lvl="1"/>
            <a:r>
              <a:rPr lang="en-US" sz="2400"/>
              <a:t>Double-featured</a:t>
            </a:r>
          </a:p>
          <a:p>
            <a:r>
              <a:rPr lang="en-US" sz="2800"/>
              <a:t>1 (= C(3,3)) for the leaf</a:t>
            </a:r>
          </a:p>
          <a:p>
            <a:pPr lvl="1"/>
            <a:r>
              <a:rPr lang="en-US" sz="2400"/>
              <a:t>All three</a:t>
            </a:r>
          </a:p>
          <a:p>
            <a:r>
              <a:rPr lang="en-US" sz="2800"/>
              <a:t>Total of 8</a:t>
            </a:r>
          </a:p>
        </p:txBody>
      </p:sp>
      <p:sp>
        <p:nvSpPr>
          <p:cNvPr id="4" name="Slide Number Placeholder 3"/>
          <p:cNvSpPr>
            <a:spLocks noGrp="1"/>
          </p:cNvSpPr>
          <p:nvPr>
            <p:ph type="sldNum" sz="quarter" idx="12"/>
          </p:nvPr>
        </p:nvSpPr>
        <p:spPr/>
        <p:txBody>
          <a:bodyPr/>
          <a:lstStyle/>
          <a:p>
            <a:fld id="{12DF9CBE-4897-2847-A4C8-D6208428EDC1}" type="slidenum">
              <a:rPr lang="en-US" smtClean="0"/>
              <a:pPr/>
              <a:t>80</a:t>
            </a:fld>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Looking Ahead</a:t>
            </a:r>
          </a:p>
        </p:txBody>
      </p:sp>
      <p:sp>
        <p:nvSpPr>
          <p:cNvPr id="19459" name="Rectangle 3"/>
          <p:cNvSpPr>
            <a:spLocks noGrp="1" noChangeArrowheads="1"/>
          </p:cNvSpPr>
          <p:nvPr>
            <p:ph type="body" idx="1"/>
          </p:nvPr>
        </p:nvSpPr>
        <p:spPr/>
        <p:txBody>
          <a:bodyPr/>
          <a:lstStyle/>
          <a:p>
            <a:r>
              <a:rPr lang="en-US"/>
              <a:t>C(n,0) + C(n,n-1) + … + C(n,1) + C(n,0)</a:t>
            </a:r>
          </a:p>
          <a:p>
            <a:r>
              <a:rPr lang="en-US"/>
              <a:t>Equals 2</a:t>
            </a:r>
            <a:r>
              <a:rPr lang="en-US" baseline="30000"/>
              <a:t>n</a:t>
            </a:r>
          </a:p>
          <a:p>
            <a:r>
              <a:rPr lang="en-US"/>
              <a:t>Can anyone say “combinatorial explosion”?</a:t>
            </a:r>
          </a:p>
        </p:txBody>
      </p:sp>
      <p:sp>
        <p:nvSpPr>
          <p:cNvPr id="4" name="Slide Number Placeholder 3"/>
          <p:cNvSpPr>
            <a:spLocks noGrp="1"/>
          </p:cNvSpPr>
          <p:nvPr>
            <p:ph type="sldNum" sz="quarter" idx="12"/>
          </p:nvPr>
        </p:nvSpPr>
        <p:spPr/>
        <p:txBody>
          <a:bodyPr/>
          <a:lstStyle/>
          <a:p>
            <a:fld id="{12DF9CBE-4897-2847-A4C8-D6208428EDC1}" type="slidenum">
              <a:rPr lang="en-US" smtClean="0"/>
              <a:pPr/>
              <a:t>81</a:t>
            </a:fld>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Open-Closed Principle</a:t>
            </a:r>
            <a:endParaRPr lang="en-US" dirty="0"/>
          </a:p>
        </p:txBody>
      </p:sp>
      <p:sp>
        <p:nvSpPr>
          <p:cNvPr id="3" name="Content Placeholder 2"/>
          <p:cNvSpPr>
            <a:spLocks noGrp="1"/>
          </p:cNvSpPr>
          <p:nvPr>
            <p:ph idx="1"/>
          </p:nvPr>
        </p:nvSpPr>
        <p:spPr/>
        <p:txBody>
          <a:bodyPr/>
          <a:lstStyle/>
          <a:p>
            <a:r>
              <a:rPr lang="en-US" i="1" dirty="0" smtClean="0"/>
              <a:t>Classes should be </a:t>
            </a:r>
            <a:r>
              <a:rPr lang="en-US" i="1" u="sng" dirty="0" smtClean="0"/>
              <a:t>open for extension</a:t>
            </a:r>
            <a:r>
              <a:rPr lang="en-US" i="1" dirty="0" smtClean="0"/>
              <a:t>, but </a:t>
            </a:r>
            <a:r>
              <a:rPr lang="en-US" i="1" u="sng" dirty="0" smtClean="0"/>
              <a:t>closed to modification</a:t>
            </a:r>
          </a:p>
          <a:p>
            <a:r>
              <a:rPr lang="en-US" dirty="0" smtClean="0"/>
              <a:t>In other words, you should be able to add  to or modify a class’s functionality </a:t>
            </a:r>
            <a:r>
              <a:rPr lang="en-US" i="1" dirty="0" smtClean="0"/>
              <a:t>without changing its code</a:t>
            </a:r>
          </a:p>
          <a:p>
            <a:pPr lvl="1"/>
            <a:r>
              <a:rPr lang="en-US" dirty="0" smtClean="0"/>
              <a:t>Otherwise users depend on volatile code</a:t>
            </a:r>
          </a:p>
          <a:p>
            <a:r>
              <a:rPr lang="en-US" dirty="0" smtClean="0"/>
              <a:t>How? </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82</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Decorator Pattern</a:t>
            </a:r>
            <a:endParaRPr lang="en-US" dirty="0"/>
          </a:p>
        </p:txBody>
      </p:sp>
      <p:sp>
        <p:nvSpPr>
          <p:cNvPr id="6" name="Content Placeholder 5"/>
          <p:cNvSpPr>
            <a:spLocks noGrp="1"/>
          </p:cNvSpPr>
          <p:nvPr>
            <p:ph idx="1"/>
          </p:nvPr>
        </p:nvSpPr>
        <p:spPr/>
        <p:txBody>
          <a:bodyPr/>
          <a:lstStyle/>
          <a:p>
            <a:r>
              <a:rPr lang="en-US" dirty="0" smtClean="0"/>
              <a:t>Uses </a:t>
            </a:r>
            <a:r>
              <a:rPr lang="en-US" i="1" dirty="0" smtClean="0"/>
              <a:t>composition</a:t>
            </a:r>
            <a:r>
              <a:rPr lang="en-US" dirty="0" smtClean="0"/>
              <a:t> in place of inheritance</a:t>
            </a:r>
          </a:p>
          <a:p>
            <a:r>
              <a:rPr lang="en-US" dirty="0" smtClean="0"/>
              <a:t>A decorator wraps an object </a:t>
            </a:r>
            <a:r>
              <a:rPr lang="en-US" i="1" dirty="0" err="1" smtClean="0"/>
              <a:t>polymorphically</a:t>
            </a:r>
            <a:endParaRPr lang="en-US" i="1" dirty="0" smtClean="0"/>
          </a:p>
          <a:p>
            <a:r>
              <a:rPr lang="en-US" dirty="0" smtClean="0"/>
              <a:t>It adds or modifies functionality</a:t>
            </a:r>
          </a:p>
          <a:p>
            <a:pPr lvl="1"/>
            <a:r>
              <a:rPr lang="en-US" dirty="0" smtClean="0"/>
              <a:t>calling back to the original object as needed</a:t>
            </a:r>
          </a:p>
          <a:p>
            <a:r>
              <a:rPr lang="en-US" dirty="0" smtClean="0"/>
              <a:t>Decorators can be created and combined at </a:t>
            </a:r>
            <a:r>
              <a:rPr lang="en-US" i="1" dirty="0" smtClean="0"/>
              <a:t>runtime</a:t>
            </a:r>
            <a:endParaRPr lang="en-US" i="1"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83</a:t>
            </a:fld>
            <a:endParaRPr lang="en-US"/>
          </a:p>
        </p:txBody>
      </p:sp>
      <p:sp>
        <p:nvSpPr>
          <p:cNvPr id="7" name="Date Placeholder 6"/>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Decorator Class Sketch</a:t>
            </a:r>
            <a:endParaRPr lang="en-US" dirty="0"/>
          </a:p>
        </p:txBody>
      </p:sp>
      <p:pic>
        <p:nvPicPr>
          <p:cNvPr id="9" name="Picture 8" descr="Untitled.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663700" y="1447800"/>
            <a:ext cx="6946900" cy="4732386"/>
          </a:xfrm>
          <a:prstGeom prst="rect">
            <a:avLst/>
          </a:prstGeom>
        </p:spPr>
      </p:pic>
      <p:sp>
        <p:nvSpPr>
          <p:cNvPr id="10" name="Slide Number Placeholder 9"/>
          <p:cNvSpPr>
            <a:spLocks noGrp="1"/>
          </p:cNvSpPr>
          <p:nvPr>
            <p:ph type="sldNum" sz="quarter" idx="12"/>
          </p:nvPr>
        </p:nvSpPr>
        <p:spPr/>
        <p:txBody>
          <a:bodyPr/>
          <a:lstStyle/>
          <a:p>
            <a:fld id="{12DF9CBE-4897-2847-A4C8-D6208428EDC1}" type="slidenum">
              <a:rPr lang="en-US" smtClean="0"/>
              <a:pPr/>
              <a:t>84</a:t>
            </a:fld>
            <a:endParaRPr lang="en-US"/>
          </a:p>
        </p:txBody>
      </p:sp>
      <p:sp>
        <p:nvSpPr>
          <p:cNvPr id="11" name="Footer Placeholder 10"/>
          <p:cNvSpPr>
            <a:spLocks noGrp="1"/>
          </p:cNvSpPr>
          <p:nvPr>
            <p:ph type="ftr" sz="quarter" idx="11"/>
          </p:nvPr>
        </p:nvSpPr>
        <p:spPr/>
        <p:txBody>
          <a:bodyPr/>
          <a:lstStyle/>
          <a:p>
            <a:r>
              <a:rPr lang="en-US" smtClean="0"/>
              <a:t>Better Software 2008</a:t>
            </a:r>
            <a:endParaRPr lang="en-US"/>
          </a:p>
        </p:txBody>
      </p:sp>
      <p:sp>
        <p:nvSpPr>
          <p:cNvPr id="12" name="Date Placeholder 11"/>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Decorator Object </a:t>
            </a:r>
            <a:r>
              <a:rPr lang="en-US" dirty="0"/>
              <a:t>Sketch</a:t>
            </a:r>
          </a:p>
        </p:txBody>
      </p:sp>
      <p:pic>
        <p:nvPicPr>
          <p:cNvPr id="5" name="Picture 4" descr="Untitled.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017722" y="2438400"/>
            <a:ext cx="8126278" cy="908050"/>
          </a:xfrm>
          <a:prstGeom prst="rect">
            <a:avLst/>
          </a:prstGeom>
        </p:spPr>
      </p:pic>
      <p:sp>
        <p:nvSpPr>
          <p:cNvPr id="6" name="TextBox 5"/>
          <p:cNvSpPr txBox="1"/>
          <p:nvPr/>
        </p:nvSpPr>
        <p:spPr>
          <a:xfrm>
            <a:off x="2057400" y="3886200"/>
            <a:ext cx="5867400" cy="1569660"/>
          </a:xfrm>
          <a:prstGeom prst="rect">
            <a:avLst/>
          </a:prstGeom>
          <a:noFill/>
        </p:spPr>
        <p:txBody>
          <a:bodyPr wrap="square" rtlCol="0">
            <a:spAutoFit/>
          </a:bodyPr>
          <a:lstStyle/>
          <a:p>
            <a:r>
              <a:rPr lang="en-US" sz="2400" dirty="0" smtClean="0"/>
              <a:t>Decorator objects ultimately call back to an original concrete component. They can be used to implement </a:t>
            </a:r>
            <a:r>
              <a:rPr lang="en-US" sz="2400" i="1" dirty="0" smtClean="0"/>
              <a:t>before-after-around</a:t>
            </a:r>
            <a:r>
              <a:rPr lang="en-US" sz="2400" dirty="0" smtClean="0"/>
              <a:t> methods. They can be composed at </a:t>
            </a:r>
            <a:r>
              <a:rPr lang="en-US" sz="2400" i="1" dirty="0" smtClean="0"/>
              <a:t>runtime</a:t>
            </a:r>
            <a:r>
              <a:rPr lang="en-US" sz="2400" dirty="0" smtClean="0"/>
              <a:t>.</a:t>
            </a:r>
            <a:endParaRPr lang="en-US" sz="2400" dirty="0"/>
          </a:p>
        </p:txBody>
      </p:sp>
      <p:sp>
        <p:nvSpPr>
          <p:cNvPr id="7" name="Slide Number Placeholder 6"/>
          <p:cNvSpPr>
            <a:spLocks noGrp="1"/>
          </p:cNvSpPr>
          <p:nvPr>
            <p:ph type="sldNum" sz="quarter" idx="12"/>
          </p:nvPr>
        </p:nvSpPr>
        <p:spPr/>
        <p:txBody>
          <a:bodyPr/>
          <a:lstStyle/>
          <a:p>
            <a:fld id="{12DF9CBE-4897-2847-A4C8-D6208428EDC1}" type="slidenum">
              <a:rPr lang="en-US" smtClean="0"/>
              <a:pPr/>
              <a:t>85</a:t>
            </a:fld>
            <a:endParaRPr lang="en-US"/>
          </a:p>
        </p:txBody>
      </p:sp>
      <p:sp>
        <p:nvSpPr>
          <p:cNvPr id="8" name="Footer Placeholder 7"/>
          <p:cNvSpPr>
            <a:spLocks noGrp="1"/>
          </p:cNvSpPr>
          <p:nvPr>
            <p:ph type="ftr" sz="quarter" idx="11"/>
          </p:nvPr>
        </p:nvSpPr>
        <p:spPr/>
        <p:txBody>
          <a:bodyPr/>
          <a:lstStyle/>
          <a:p>
            <a:r>
              <a:rPr lang="en-US" smtClean="0"/>
              <a:t>Better Software 2008</a:t>
            </a:r>
            <a:endParaRPr lang="en-US"/>
          </a:p>
        </p:txBody>
      </p:sp>
      <p:sp>
        <p:nvSpPr>
          <p:cNvPr id="9" name="Date Placeholder 8"/>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in </a:t>
            </a:r>
            <a:r>
              <a:rPr lang="en-US" dirty="0" err="1" smtClean="0"/>
              <a:t>java.io</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86</a:t>
            </a:fld>
            <a:endParaRPr lang="en-US"/>
          </a:p>
        </p:txBody>
      </p:sp>
      <p:pic>
        <p:nvPicPr>
          <p:cNvPr id="5" name="Picture 5"/>
          <p:cNvPicPr>
            <a:picLocks noChangeAspect="1" noChangeArrowheads="1"/>
          </p:cNvPicPr>
          <p:nvPr/>
        </p:nvPicPr>
        <p:blipFill>
          <a:blip r:embed="rId2"/>
          <a:srcRect/>
          <a:stretch>
            <a:fillRect/>
          </a:stretch>
        </p:blipFill>
        <p:spPr bwMode="auto">
          <a:xfrm>
            <a:off x="1600200" y="1219200"/>
            <a:ext cx="6858000" cy="5265738"/>
          </a:xfrm>
          <a:prstGeom prst="rect">
            <a:avLst/>
          </a:prstGeom>
          <a:noFill/>
        </p:spPr>
      </p:pic>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Companion Principle</a:t>
            </a:r>
            <a:endParaRPr lang="en-US" dirty="0"/>
          </a:p>
        </p:txBody>
      </p:sp>
      <p:sp>
        <p:nvSpPr>
          <p:cNvPr id="6" name="Content Placeholder 5"/>
          <p:cNvSpPr>
            <a:spLocks noGrp="1"/>
          </p:cNvSpPr>
          <p:nvPr>
            <p:ph idx="1"/>
          </p:nvPr>
        </p:nvSpPr>
        <p:spPr/>
        <p:txBody>
          <a:bodyPr/>
          <a:lstStyle/>
          <a:p>
            <a:r>
              <a:rPr lang="en-US" i="1" dirty="0" smtClean="0"/>
              <a:t>Prefer Composition to Inheritance</a:t>
            </a:r>
          </a:p>
          <a:p>
            <a:r>
              <a:rPr lang="en-US" dirty="0" smtClean="0"/>
              <a:t>More flexible</a:t>
            </a:r>
          </a:p>
          <a:p>
            <a:r>
              <a:rPr lang="en-US" dirty="0" smtClean="0"/>
              <a:t>Often simpler</a:t>
            </a:r>
          </a:p>
          <a:p>
            <a:r>
              <a:rPr lang="en-US" dirty="0" smtClean="0"/>
              <a:t>Inheritance is for </a:t>
            </a:r>
            <a:r>
              <a:rPr lang="en-US" i="1" dirty="0" smtClean="0"/>
              <a:t>static</a:t>
            </a:r>
            <a:r>
              <a:rPr lang="en-US" dirty="0" smtClean="0"/>
              <a:t>, “is-a” relationships</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87</a:t>
            </a:fld>
            <a:endParaRPr lang="en-US"/>
          </a:p>
        </p:txBody>
      </p:sp>
      <p:sp>
        <p:nvSpPr>
          <p:cNvPr id="7" name="Date Placeholder 6"/>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Example</a:t>
            </a:r>
            <a:endParaRPr lang="en-US" dirty="0"/>
          </a:p>
        </p:txBody>
      </p:sp>
      <p:sp>
        <p:nvSpPr>
          <p:cNvPr id="5" name="Content Placeholder 4"/>
          <p:cNvSpPr>
            <a:spLocks noGrp="1"/>
          </p:cNvSpPr>
          <p:nvPr>
            <p:ph idx="1"/>
          </p:nvPr>
        </p:nvSpPr>
        <p:spPr/>
        <p:txBody>
          <a:bodyPr/>
          <a:lstStyle/>
          <a:p>
            <a:r>
              <a:rPr lang="en-US" dirty="0" smtClean="0"/>
              <a:t>From class homework</a:t>
            </a:r>
            <a:endParaRPr lang="en-US" dirty="0"/>
          </a:p>
        </p:txBody>
      </p:sp>
      <p:sp>
        <p:nvSpPr>
          <p:cNvPr id="3" name="Footer Placeholder 2"/>
          <p:cNvSpPr>
            <a:spLocks noGrp="1"/>
          </p:cNvSpPr>
          <p:nvPr>
            <p:ph type="ftr" sz="quarter" idx="11"/>
          </p:nvPr>
        </p:nvSpPr>
        <p:spPr/>
        <p:txBody>
          <a:bodyPr/>
          <a:lstStyle/>
          <a:p>
            <a:r>
              <a:rPr lang="en-US" smtClean="0"/>
              <a:t>Better Software 2008</a:t>
            </a:r>
            <a:endParaRPr lang="en-US"/>
          </a:p>
        </p:txBody>
      </p:sp>
      <p:sp>
        <p:nvSpPr>
          <p:cNvPr id="4" name="Slide Number Placeholder 3"/>
          <p:cNvSpPr>
            <a:spLocks noGrp="1"/>
          </p:cNvSpPr>
          <p:nvPr>
            <p:ph type="sldNum" sz="quarter" idx="12"/>
          </p:nvPr>
        </p:nvSpPr>
        <p:spPr/>
        <p:txBody>
          <a:bodyPr/>
          <a:lstStyle/>
          <a:p>
            <a:fld id="{12DF9CBE-4897-2847-A4C8-D6208428EDC1}" type="slidenum">
              <a:rPr lang="en-US" smtClean="0"/>
              <a:pPr/>
              <a:t>88</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Content Placeholder 2"/>
          <p:cNvSpPr>
            <a:spLocks noGrp="1"/>
          </p:cNvSpPr>
          <p:nvPr>
            <p:ph idx="1"/>
          </p:nvPr>
        </p:nvSpPr>
        <p:spPr/>
        <p:txBody>
          <a:bodyPr/>
          <a:lstStyle/>
          <a:p>
            <a:r>
              <a:rPr lang="en-US" dirty="0" smtClean="0"/>
              <a:t>Another way to express these ideas is the old adage:</a:t>
            </a:r>
            <a:br>
              <a:rPr lang="en-US" dirty="0" smtClean="0"/>
            </a:br>
            <a:r>
              <a:rPr lang="en-US" i="1" dirty="0" smtClean="0"/>
              <a:t>Minimize coupling between related entities</a:t>
            </a:r>
          </a:p>
          <a:p>
            <a:r>
              <a:rPr lang="en-US" dirty="0" smtClean="0"/>
              <a:t>Or to paraphrase Einstein:</a:t>
            </a:r>
            <a:br>
              <a:rPr lang="en-US" dirty="0" smtClean="0"/>
            </a:br>
            <a:r>
              <a:rPr lang="en-US" i="1" dirty="0" smtClean="0"/>
              <a:t>Objects that interact should have as little coupling as possible, but no less</a:t>
            </a:r>
          </a:p>
          <a:p>
            <a:r>
              <a:rPr lang="en-US" dirty="0" smtClean="0"/>
              <a:t>Finding that coupling “sweet spot” takes a little finesse</a:t>
            </a:r>
          </a:p>
          <a:p>
            <a:pPr lvl="1"/>
            <a:r>
              <a:rPr lang="en-US" dirty="0" smtClean="0"/>
              <a:t>and some abstractions :-)</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89</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Design Pattern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Summary</a:t>
            </a:r>
          </a:p>
          <a:p>
            <a:pPr lvl="1"/>
            <a:r>
              <a:rPr lang="en-US" dirty="0" smtClean="0"/>
              <a:t>State what is trying to be accomplished in succinct, high-level terms</a:t>
            </a:r>
          </a:p>
          <a:p>
            <a:r>
              <a:rPr lang="en-US" dirty="0" smtClean="0"/>
              <a:t>Problem</a:t>
            </a:r>
          </a:p>
          <a:p>
            <a:pPr lvl="1"/>
            <a:r>
              <a:rPr lang="en-US" dirty="0" smtClean="0"/>
              <a:t>Describes the context for the problem, the forces that cause the “dilemma”, and the negative consequences of not resolving those forces</a:t>
            </a:r>
          </a:p>
          <a:p>
            <a:r>
              <a:rPr lang="en-US" dirty="0" smtClean="0"/>
              <a:t>Solution</a:t>
            </a:r>
          </a:p>
          <a:p>
            <a:pPr lvl="1"/>
            <a:r>
              <a:rPr lang="en-US" dirty="0" smtClean="0"/>
              <a:t>Describes the structure and behavior of the solution. Shows how forces are resolved. Include sketches as needed. </a:t>
            </a:r>
            <a:endParaRPr lang="en-US" dirty="0"/>
          </a:p>
        </p:txBody>
      </p:sp>
      <p:sp>
        <p:nvSpPr>
          <p:cNvPr id="4" name="Date Placeholder 3"/>
          <p:cNvSpPr>
            <a:spLocks noGrp="1"/>
          </p:cNvSpPr>
          <p:nvPr>
            <p:ph type="dt" sz="half" idx="10"/>
          </p:nvPr>
        </p:nvSpPr>
        <p:spPr/>
        <p:txBody>
          <a:bodyPr/>
          <a:lstStyle/>
          <a:p>
            <a:r>
              <a:rPr lang="en-US" smtClean="0"/>
              <a:t>Chuck Allison</a:t>
            </a:r>
            <a:endParaRPr lang="en-US"/>
          </a:p>
        </p:txBody>
      </p:sp>
      <p:sp>
        <p:nvSpPr>
          <p:cNvPr id="5" name="Footer Placeholder 4"/>
          <p:cNvSpPr>
            <a:spLocks noGrp="1"/>
          </p:cNvSpPr>
          <p:nvPr>
            <p:ph type="ftr" sz="quarter" idx="11"/>
          </p:nvPr>
        </p:nvSpPr>
        <p:spPr/>
        <p:txBody>
          <a:bodyPr/>
          <a:lstStyle/>
          <a:p>
            <a:r>
              <a:rPr lang="en-US" smtClean="0"/>
              <a:t>Better Software 2008</a:t>
            </a:r>
            <a:endParaRPr lang="en-US"/>
          </a:p>
        </p:txBody>
      </p:sp>
      <p:sp>
        <p:nvSpPr>
          <p:cNvPr id="6" name="Slide Number Placeholder 5"/>
          <p:cNvSpPr>
            <a:spLocks noGrp="1"/>
          </p:cNvSpPr>
          <p:nvPr>
            <p:ph type="sldNum" sz="quarter" idx="12"/>
          </p:nvPr>
        </p:nvSpPr>
        <p:spPr/>
        <p:txBody>
          <a:bodyPr/>
          <a:lstStyle/>
          <a:p>
            <a:fld id="{12DF9CBE-4897-2847-A4C8-D6208428EDC1}"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(Observer)</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90</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 the end)</a:t>
            </a:r>
            <a:endParaRPr lang="en-US" dirty="0"/>
          </a:p>
        </p:txBody>
      </p:sp>
      <p:sp>
        <p:nvSpPr>
          <p:cNvPr id="3" name="Content Placeholder 2"/>
          <p:cNvSpPr>
            <a:spLocks noGrp="1"/>
          </p:cNvSpPr>
          <p:nvPr>
            <p:ph idx="1"/>
          </p:nvPr>
        </p:nvSpPr>
        <p:spPr/>
        <p:txBody>
          <a:bodyPr/>
          <a:lstStyle/>
          <a:p>
            <a:r>
              <a:rPr lang="en-US" dirty="0" err="1" smtClean="0"/>
              <a:t>shu-ha-ri</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91</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smtClean="0"/>
              <a:t>Bertrand Meyer</a:t>
            </a:r>
          </a:p>
          <a:p>
            <a:r>
              <a:rPr lang="en-US" dirty="0" smtClean="0"/>
              <a:t>Agile Software Development</a:t>
            </a:r>
          </a:p>
          <a:p>
            <a:r>
              <a:rPr lang="en-US" dirty="0" smtClean="0"/>
              <a:t>Head-First Design Patterns</a:t>
            </a:r>
          </a:p>
          <a:p>
            <a:r>
              <a:rPr lang="en-US" dirty="0" smtClean="0"/>
              <a:t>Factory and Disposal Methods, </a:t>
            </a:r>
            <a:r>
              <a:rPr lang="en-US" dirty="0" err="1" smtClean="0"/>
              <a:t>Kevlin</a:t>
            </a:r>
            <a:r>
              <a:rPr lang="en-US" dirty="0" smtClean="0"/>
              <a:t> </a:t>
            </a:r>
            <a:r>
              <a:rPr lang="en-US" dirty="0" err="1" smtClean="0"/>
              <a:t>Henny</a:t>
            </a:r>
            <a:endParaRPr lang="en-US" dirty="0"/>
          </a:p>
        </p:txBody>
      </p:sp>
      <p:sp>
        <p:nvSpPr>
          <p:cNvPr id="4" name="Footer Placeholder 3"/>
          <p:cNvSpPr>
            <a:spLocks noGrp="1"/>
          </p:cNvSpPr>
          <p:nvPr>
            <p:ph type="ftr" sz="quarter" idx="11"/>
          </p:nvPr>
        </p:nvSpPr>
        <p:spPr/>
        <p:txBody>
          <a:bodyPr/>
          <a:lstStyle/>
          <a:p>
            <a:r>
              <a:rPr lang="en-US" smtClean="0"/>
              <a:t>Better Software 2008</a:t>
            </a:r>
            <a:endParaRPr lang="en-US"/>
          </a:p>
        </p:txBody>
      </p:sp>
      <p:sp>
        <p:nvSpPr>
          <p:cNvPr id="5" name="Slide Number Placeholder 4"/>
          <p:cNvSpPr>
            <a:spLocks noGrp="1"/>
          </p:cNvSpPr>
          <p:nvPr>
            <p:ph type="sldNum" sz="quarter" idx="12"/>
          </p:nvPr>
        </p:nvSpPr>
        <p:spPr/>
        <p:txBody>
          <a:bodyPr/>
          <a:lstStyle/>
          <a:p>
            <a:fld id="{12DF9CBE-4897-2847-A4C8-D6208428EDC1}" type="slidenum">
              <a:rPr lang="en-US" smtClean="0"/>
              <a:pPr/>
              <a:t>92</a:t>
            </a:fld>
            <a:endParaRPr lang="en-US"/>
          </a:p>
        </p:txBody>
      </p:sp>
      <p:sp>
        <p:nvSpPr>
          <p:cNvPr id="6" name="Date Placeholder 5"/>
          <p:cNvSpPr>
            <a:spLocks noGrp="1"/>
          </p:cNvSpPr>
          <p:nvPr>
            <p:ph type="dt" sz="half" idx="10"/>
          </p:nvPr>
        </p:nvSpPr>
        <p:spPr/>
        <p:txBody>
          <a:bodyPr/>
          <a:lstStyle/>
          <a:p>
            <a:r>
              <a:rPr lang="en-US" smtClean="0"/>
              <a:t>Chuck Allison</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1569</TotalTime>
  <Words>4532</Words>
  <Application>Microsoft Macintosh PowerPoint</Application>
  <PresentationFormat>On-screen Show (4:3)</PresentationFormat>
  <Paragraphs>852</Paragraphs>
  <Slides>92</Slides>
  <Notes>0</Notes>
  <HiddenSlides>0</HiddenSlides>
  <MMClips>0</MMClips>
  <ScaleCrop>false</ScaleCrop>
  <HeadingPairs>
    <vt:vector size="4" baseType="variant">
      <vt:variant>
        <vt:lpstr>Design Template</vt:lpstr>
      </vt:variant>
      <vt:variant>
        <vt:i4>1</vt:i4>
      </vt:variant>
      <vt:variant>
        <vt:lpstr>Slide Titles</vt:lpstr>
      </vt:variant>
      <vt:variant>
        <vt:i4>92</vt:i4>
      </vt:variant>
    </vt:vector>
  </HeadingPairs>
  <TitlesOfParts>
    <vt:vector size="93" baseType="lpstr">
      <vt:lpstr>Solstice</vt:lpstr>
      <vt:lpstr>Design Principles Behind Design Patterns</vt:lpstr>
      <vt:lpstr>Objective</vt:lpstr>
      <vt:lpstr>Agenda</vt:lpstr>
      <vt:lpstr>Context</vt:lpstr>
      <vt:lpstr>The Impact of Design Patterns</vt:lpstr>
      <vt:lpstr>23 is not a Magic Number</vt:lpstr>
      <vt:lpstr>Strange But True…</vt:lpstr>
      <vt:lpstr>A Quick Pattern History</vt:lpstr>
      <vt:lpstr>Anatomy of a Design Pattern</vt:lpstr>
      <vt:lpstr>What a Design Pattern Is</vt:lpstr>
      <vt:lpstr>What a Design Pattern is Not</vt:lpstr>
      <vt:lpstr>Patterns and Principles</vt:lpstr>
      <vt:lpstr>Design Principles</vt:lpstr>
      <vt:lpstr>A Fundamental Principle</vt:lpstr>
      <vt:lpstr>Commonality vs. Variability Take 1 – Designing a Function</vt:lpstr>
      <vt:lpstr>Commonality vs. Variability Take 2 – Designing a Class Hierarchy</vt:lpstr>
      <vt:lpstr>Template Method</vt:lpstr>
      <vt:lpstr>Template Method Description</vt:lpstr>
      <vt:lpstr>Template Method Class Sketch</vt:lpstr>
      <vt:lpstr>Java Code</vt:lpstr>
      <vt:lpstr>Java Code (continued)</vt:lpstr>
      <vt:lpstr>Commonality vs. Variability Take 3 – Designing Families of Implementations</vt:lpstr>
      <vt:lpstr>Strategy Description</vt:lpstr>
      <vt:lpstr>Strategy Class Sketch</vt:lpstr>
      <vt:lpstr>Compile-time Applications of Strategy</vt:lpstr>
      <vt:lpstr>Isolating Platform-Specific Code</vt:lpstr>
      <vt:lpstr>C++ Template Traits</vt:lpstr>
      <vt:lpstr>IEEE Traits</vt:lpstr>
      <vt:lpstr>Using IEEE_Traits</vt:lpstr>
      <vt:lpstr>Policies</vt:lpstr>
      <vt:lpstr>Commonality vs. Variability Take 4 – Designing User Interfaces</vt:lpstr>
      <vt:lpstr>Model-View-Controller</vt:lpstr>
      <vt:lpstr>Another Fundamental Principle</vt:lpstr>
      <vt:lpstr>OOP 101</vt:lpstr>
      <vt:lpstr>MyStack in Java</vt:lpstr>
      <vt:lpstr>Using MyStack</vt:lpstr>
      <vt:lpstr>How is Our Design?</vt:lpstr>
      <vt:lpstr>Separate The Implementation</vt:lpstr>
      <vt:lpstr>Using IStack</vt:lpstr>
      <vt:lpstr>Using a Different Implementation</vt:lpstr>
      <vt:lpstr>A Variation on Adaptor</vt:lpstr>
      <vt:lpstr>C++ Function Object Adapters</vt:lpstr>
      <vt:lpstr>Using bind2nd and not1</vt:lpstr>
      <vt:lpstr>A Related Principle</vt:lpstr>
      <vt:lpstr>Violating the Principles</vt:lpstr>
      <vt:lpstr>A Better Approach</vt:lpstr>
      <vt:lpstr>Factory Method Description </vt:lpstr>
      <vt:lpstr>Factory Method Sketch</vt:lpstr>
      <vt:lpstr>Opposing Forces</vt:lpstr>
      <vt:lpstr>Balancing the Forces</vt:lpstr>
      <vt:lpstr>Variations On Factory Method</vt:lpstr>
      <vt:lpstr>Plain Factory Method</vt:lpstr>
      <vt:lpstr>Class Factory Method</vt:lpstr>
      <vt:lpstr>Clone Method</vt:lpstr>
      <vt:lpstr>Another Perspective</vt:lpstr>
      <vt:lpstr>Violating the Principle</vt:lpstr>
      <vt:lpstr>A Better Design</vt:lpstr>
      <vt:lpstr>Dependency Rules of Thumb “Little Principles”</vt:lpstr>
      <vt:lpstr>Slide 59</vt:lpstr>
      <vt:lpstr>Resource Management</vt:lpstr>
      <vt:lpstr>Disposal Method</vt:lpstr>
      <vt:lpstr>Factory Disposal Method</vt:lpstr>
      <vt:lpstr>Self-Disposal Method</vt:lpstr>
      <vt:lpstr>C++ Variation</vt:lpstr>
      <vt:lpstr>RAII in C++</vt:lpstr>
      <vt:lpstr>Using C++0x’s shared_ptr</vt:lpstr>
      <vt:lpstr>Using a Custom Deleter</vt:lpstr>
      <vt:lpstr>Multi-Step Resource Management</vt:lpstr>
      <vt:lpstr>Slide 69</vt:lpstr>
      <vt:lpstr>Scope Guards in D</vt:lpstr>
      <vt:lpstr>Extending a Class</vt:lpstr>
      <vt:lpstr>OO Design 101 Redux</vt:lpstr>
      <vt:lpstr>OO Design 101 Redux</vt:lpstr>
      <vt:lpstr>A “Simple” Window Hierarchy</vt:lpstr>
      <vt:lpstr>Counting Classes</vt:lpstr>
      <vt:lpstr>Evaluating Our Design</vt:lpstr>
      <vt:lpstr>Problem #1</vt:lpstr>
      <vt:lpstr>Problem #2</vt:lpstr>
      <vt:lpstr>Hierarchical “Progress”</vt:lpstr>
      <vt:lpstr>Definitely Counting Classes</vt:lpstr>
      <vt:lpstr>Looking Ahead</vt:lpstr>
      <vt:lpstr>The Open-Closed Principle</vt:lpstr>
      <vt:lpstr>The Decorator Pattern</vt:lpstr>
      <vt:lpstr>Decorator Class Sketch</vt:lpstr>
      <vt:lpstr>Decorator Object Sketch</vt:lpstr>
      <vt:lpstr>Decorator in java.io</vt:lpstr>
      <vt:lpstr>A Companion Principle</vt:lpstr>
      <vt:lpstr>C++ Example</vt:lpstr>
      <vt:lpstr>Coupling</vt:lpstr>
      <vt:lpstr>(Observer)</vt:lpstr>
      <vt:lpstr>(Near the end)</vt:lpstr>
      <vt:lpstr>Bibliography</vt:lpstr>
    </vt:vector>
  </TitlesOfParts>
  <Company>Fresh Sources, Inc.</Company>
  <LinksUpToDate>false</LinksUpToDate>
  <SharedDoc>false</SharedDoc>
  <HyperlinksChanged>false</HyperlinksChanged>
  <AppVersion>12.0001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Principles Behind Design Patterns</dc:title>
  <dc:creator>Charles Allison</dc:creator>
  <cp:lastModifiedBy>Charles Allison</cp:lastModifiedBy>
  <cp:revision>223</cp:revision>
  <cp:lastPrinted>2008-05-16T20:35:04Z</cp:lastPrinted>
  <dcterms:created xsi:type="dcterms:W3CDTF">2008-05-16T18:10:38Z</dcterms:created>
  <dcterms:modified xsi:type="dcterms:W3CDTF">2008-05-16T21:56:34Z</dcterms:modified>
</cp:coreProperties>
</file>