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6IZ28UIwoK8AChs5ugClp7KAm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E82663-54BB-450B-9FAE-0C69EF4DF75A}">
  <a:tblStyle styleId="{19E82663-54BB-450B-9FAE-0C69EF4DF75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JhengHei"/>
              <a:buNone/>
              <a:defRPr/>
            </a:lvl1pPr>
            <a:lvl2pPr lvl="1" algn="ctr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icrosoft JhengHei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Microsoft JhengHei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icrosoft JhengHei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icrosoft JhengHei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624417" y="6237288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1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spcBef>
                <a:spcPts val="0"/>
              </a:spcBef>
              <a:buNone/>
              <a:defRPr b="0" i="0" sz="1051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spcBef>
                <a:spcPts val="0"/>
              </a:spcBef>
              <a:buNone/>
              <a:defRPr b="0" i="0" sz="1051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spcBef>
                <a:spcPts val="0"/>
              </a:spcBef>
              <a:buNone/>
              <a:defRPr b="0" i="0" sz="1051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spcBef>
                <a:spcPts val="0"/>
              </a:spcBef>
              <a:buNone/>
              <a:defRPr b="0" i="0" sz="1051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spcBef>
                <a:spcPts val="0"/>
              </a:spcBef>
              <a:buNone/>
              <a:defRPr b="0" i="0" sz="1051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spcBef>
                <a:spcPts val="0"/>
              </a:spcBef>
              <a:buNone/>
              <a:defRPr b="0" i="0" sz="1051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spcBef>
                <a:spcPts val="0"/>
              </a:spcBef>
              <a:buNone/>
              <a:defRPr b="0" i="0" sz="1051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spcBef>
                <a:spcPts val="0"/>
              </a:spcBef>
              <a:buNone/>
              <a:defRPr b="0" i="0" sz="1051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showMasterSp="0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>
            <a:off x="594784" y="55721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3833019" y="-1623215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624417" y="6237288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showMasterSp="0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type="title"/>
          </p:nvPr>
        </p:nvSpPr>
        <p:spPr>
          <a:xfrm rot="5400000">
            <a:off x="7425269" y="1969032"/>
            <a:ext cx="5568951" cy="2745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" type="body"/>
          </p:nvPr>
        </p:nvSpPr>
        <p:spPr>
          <a:xfrm rot="5400000">
            <a:off x="1829861" y="-677860"/>
            <a:ext cx="5568951" cy="80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0" type="dt"/>
          </p:nvPr>
        </p:nvSpPr>
        <p:spPr>
          <a:xfrm>
            <a:off x="624417" y="6237288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1" type="ftr"/>
          </p:nvPr>
        </p:nvSpPr>
        <p:spPr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2" type="sldNum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表格" showMasterSp="0" type="tbl">
  <p:cSld name="TAB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>
            <a:off x="594784" y="55721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0" type="dt"/>
          </p:nvPr>
        </p:nvSpPr>
        <p:spPr>
          <a:xfrm>
            <a:off x="624417" y="6237288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1" type="ftr"/>
          </p:nvPr>
        </p:nvSpPr>
        <p:spPr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美工圖案及直排文字" showMasterSp="0" type="clipArtAndVertTx">
  <p:cSld name="CLIPART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/>
          <p:nvPr>
            <p:ph type="title"/>
          </p:nvPr>
        </p:nvSpPr>
        <p:spPr>
          <a:xfrm>
            <a:off x="594784" y="55721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/>
          <p:nvPr>
            <p:ph idx="2" type="clipArt"/>
          </p:nvPr>
        </p:nvSpPr>
        <p:spPr>
          <a:xfrm>
            <a:off x="609600" y="1600204"/>
            <a:ext cx="5384800" cy="4525963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25"/>
          <p:cNvSpPr txBox="1"/>
          <p:nvPr>
            <p:ph idx="1" type="body"/>
          </p:nvPr>
        </p:nvSpPr>
        <p:spPr>
          <a:xfrm rot="5400000">
            <a:off x="6627019" y="1170785"/>
            <a:ext cx="4525963" cy="5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0" type="dt"/>
          </p:nvPr>
        </p:nvSpPr>
        <p:spPr>
          <a:xfrm>
            <a:off x="624417" y="6237288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1" type="ftr"/>
          </p:nvPr>
        </p:nvSpPr>
        <p:spPr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物件" showMasterSp="0" type="objOnly">
  <p:cSld name="OBJECT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594784" y="557214"/>
            <a:ext cx="10987616" cy="5568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0" type="dt"/>
          </p:nvPr>
        </p:nvSpPr>
        <p:spPr>
          <a:xfrm>
            <a:off x="624417" y="6237288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1" type="ftr"/>
          </p:nvPr>
        </p:nvSpPr>
        <p:spPr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圖表或組織圖" showMasterSp="0" type="dgm">
  <p:cSld name="DIAGRAM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594784" y="55721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/>
          <p:nvPr>
            <p:ph idx="2" type="dgm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JhengHei"/>
              <a:buChar char="•"/>
              <a:defRPr b="0" i="0" sz="2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icrosoft JhengHei"/>
              <a:buChar char="–"/>
              <a:defRPr b="0" i="0" sz="2100" u="none" cap="none" strike="noStrike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Microsoft JhengHei"/>
              <a:buChar char="•"/>
              <a:defRPr b="0" i="0" sz="1800" u="none" cap="none" strike="noStrike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icrosoft JhengHei"/>
              <a:buChar char="–"/>
              <a:defRPr b="0" i="0" sz="15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icrosoft JhengHei"/>
              <a:buChar char="»"/>
              <a:defRPr b="0" i="0" sz="15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0" type="dt"/>
          </p:nvPr>
        </p:nvSpPr>
        <p:spPr>
          <a:xfrm>
            <a:off x="624417" y="6237288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1" type="ftr"/>
          </p:nvPr>
        </p:nvSpPr>
        <p:spPr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7"/>
          <p:cNvSpPr txBox="1"/>
          <p:nvPr>
            <p:ph idx="12" type="sldNum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showMasterSp="0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594784" y="55721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624417" y="6237288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1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spcBef>
                <a:spcPts val="0"/>
              </a:spcBef>
              <a:buNone/>
              <a:defRPr b="0" i="0" sz="1051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spcBef>
                <a:spcPts val="0"/>
              </a:spcBef>
              <a:buNone/>
              <a:defRPr b="0" i="0" sz="1051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spcBef>
                <a:spcPts val="0"/>
              </a:spcBef>
              <a:buNone/>
              <a:defRPr b="0" i="0" sz="1051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spcBef>
                <a:spcPts val="0"/>
              </a:spcBef>
              <a:buNone/>
              <a:defRPr b="0" i="0" sz="1051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spcBef>
                <a:spcPts val="0"/>
              </a:spcBef>
              <a:buNone/>
              <a:defRPr b="0" i="0" sz="1051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spcBef>
                <a:spcPts val="0"/>
              </a:spcBef>
              <a:buNone/>
              <a:defRPr b="0" i="0" sz="1051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spcBef>
                <a:spcPts val="0"/>
              </a:spcBef>
              <a:buNone/>
              <a:defRPr b="0" i="0" sz="1051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spcBef>
                <a:spcPts val="0"/>
              </a:spcBef>
              <a:buNone/>
              <a:defRPr b="0" i="0" sz="1051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showMasterSp="0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icrosoft JhengHei"/>
              <a:buNone/>
              <a:defRPr sz="1500"/>
            </a:lvl1pPr>
            <a:lvl2pPr indent="-228600" lvl="1" marL="914400" algn="l">
              <a:spcBef>
                <a:spcPts val="270"/>
              </a:spcBef>
              <a:spcAft>
                <a:spcPts val="0"/>
              </a:spcAft>
              <a:buClr>
                <a:schemeClr val="accent2"/>
              </a:buClr>
              <a:buSzPts val="1351"/>
              <a:buFont typeface="Microsoft JhengHei"/>
              <a:buNone/>
              <a:defRPr sz="1351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Microsoft JhengHei"/>
              <a:buNone/>
              <a:defRPr sz="1200"/>
            </a:lvl3pPr>
            <a:lvl4pPr indent="-228600" lvl="3" marL="182880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1"/>
              <a:buFont typeface="Microsoft JhengHei"/>
              <a:buNone/>
              <a:defRPr sz="1051"/>
            </a:lvl4pPr>
            <a:lvl5pPr indent="-228600" lvl="4" marL="228600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1"/>
              <a:buFont typeface="Microsoft JhengHei"/>
              <a:buNone/>
              <a:defRPr sz="1051"/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1"/>
              <a:buFont typeface="Arial"/>
              <a:buNone/>
              <a:defRPr sz="1051"/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1"/>
              <a:buFont typeface="Arial"/>
              <a:buNone/>
              <a:defRPr sz="1051"/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1"/>
              <a:buFont typeface="Arial"/>
              <a:buNone/>
              <a:defRPr sz="1051"/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1"/>
              <a:buFont typeface="Arial"/>
              <a:buNone/>
              <a:defRPr sz="1051"/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>
            <a:off x="624417" y="6237288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showMasterSp="0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594784" y="55721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609600" y="1600204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icrosoft JhengHei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icrosoft JhengHei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Microsoft JhengHei"/>
              <a:buChar char="•"/>
              <a:defRPr sz="1500"/>
            </a:lvl3pPr>
            <a:lvl4pPr indent="-314388" lvl="3" marL="1828800" algn="l">
              <a:spcBef>
                <a:spcPts val="270"/>
              </a:spcBef>
              <a:spcAft>
                <a:spcPts val="0"/>
              </a:spcAft>
              <a:buClr>
                <a:schemeClr val="dk2"/>
              </a:buClr>
              <a:buSzPts val="1351"/>
              <a:buFont typeface="Microsoft JhengHei"/>
              <a:buChar char="–"/>
              <a:defRPr sz="1351"/>
            </a:lvl4pPr>
            <a:lvl5pPr indent="-314388" lvl="4" marL="2286000" algn="l">
              <a:spcBef>
                <a:spcPts val="270"/>
              </a:spcBef>
              <a:spcAft>
                <a:spcPts val="0"/>
              </a:spcAft>
              <a:buClr>
                <a:schemeClr val="dk2"/>
              </a:buClr>
              <a:buSzPts val="1351"/>
              <a:buFont typeface="Microsoft JhengHei"/>
              <a:buChar char="»"/>
              <a:defRPr sz="1351"/>
            </a:lvl5pPr>
            <a:lvl6pPr indent="-314388" lvl="5" marL="2743200" algn="l">
              <a:spcBef>
                <a:spcPts val="270"/>
              </a:spcBef>
              <a:spcAft>
                <a:spcPts val="0"/>
              </a:spcAft>
              <a:buClr>
                <a:schemeClr val="dk2"/>
              </a:buClr>
              <a:buSzPts val="1351"/>
              <a:buFont typeface="Arial"/>
              <a:buChar char="»"/>
              <a:defRPr sz="1351"/>
            </a:lvl6pPr>
            <a:lvl7pPr indent="-314388" lvl="6" marL="3200400" algn="l">
              <a:spcBef>
                <a:spcPts val="270"/>
              </a:spcBef>
              <a:spcAft>
                <a:spcPts val="0"/>
              </a:spcAft>
              <a:buClr>
                <a:schemeClr val="dk2"/>
              </a:buClr>
              <a:buSzPts val="1351"/>
              <a:buFont typeface="Arial"/>
              <a:buChar char="»"/>
              <a:defRPr sz="1351"/>
            </a:lvl7pPr>
            <a:lvl8pPr indent="-314388" lvl="7" marL="3657600" algn="l">
              <a:spcBef>
                <a:spcPts val="270"/>
              </a:spcBef>
              <a:spcAft>
                <a:spcPts val="0"/>
              </a:spcAft>
              <a:buClr>
                <a:schemeClr val="dk2"/>
              </a:buClr>
              <a:buSzPts val="1351"/>
              <a:buFont typeface="Arial"/>
              <a:buChar char="»"/>
              <a:defRPr sz="1351"/>
            </a:lvl8pPr>
            <a:lvl9pPr indent="-314388" lvl="8" marL="4114800" algn="l">
              <a:spcBef>
                <a:spcPts val="270"/>
              </a:spcBef>
              <a:spcAft>
                <a:spcPts val="0"/>
              </a:spcAft>
              <a:buClr>
                <a:schemeClr val="dk2"/>
              </a:buClr>
              <a:buSzPts val="1351"/>
              <a:buFont typeface="Arial"/>
              <a:buChar char="»"/>
              <a:defRPr sz="1351"/>
            </a:lvl9pPr>
          </a:lstStyle>
          <a:p/>
        </p:txBody>
      </p:sp>
      <p:sp>
        <p:nvSpPr>
          <p:cNvPr id="38" name="Google Shape;38;p16"/>
          <p:cNvSpPr txBox="1"/>
          <p:nvPr>
            <p:ph idx="2" type="body"/>
          </p:nvPr>
        </p:nvSpPr>
        <p:spPr>
          <a:xfrm>
            <a:off x="6197600" y="1600204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icrosoft JhengHei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icrosoft JhengHei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Microsoft JhengHei"/>
              <a:buChar char="•"/>
              <a:defRPr sz="1500"/>
            </a:lvl3pPr>
            <a:lvl4pPr indent="-314388" lvl="3" marL="1828800" algn="l">
              <a:spcBef>
                <a:spcPts val="270"/>
              </a:spcBef>
              <a:spcAft>
                <a:spcPts val="0"/>
              </a:spcAft>
              <a:buClr>
                <a:schemeClr val="dk2"/>
              </a:buClr>
              <a:buSzPts val="1351"/>
              <a:buFont typeface="Microsoft JhengHei"/>
              <a:buChar char="–"/>
              <a:defRPr sz="1351"/>
            </a:lvl4pPr>
            <a:lvl5pPr indent="-314388" lvl="4" marL="2286000" algn="l">
              <a:spcBef>
                <a:spcPts val="270"/>
              </a:spcBef>
              <a:spcAft>
                <a:spcPts val="0"/>
              </a:spcAft>
              <a:buClr>
                <a:schemeClr val="dk2"/>
              </a:buClr>
              <a:buSzPts val="1351"/>
              <a:buFont typeface="Microsoft JhengHei"/>
              <a:buChar char="»"/>
              <a:defRPr sz="1351"/>
            </a:lvl5pPr>
            <a:lvl6pPr indent="-314388" lvl="5" marL="2743200" algn="l">
              <a:spcBef>
                <a:spcPts val="270"/>
              </a:spcBef>
              <a:spcAft>
                <a:spcPts val="0"/>
              </a:spcAft>
              <a:buClr>
                <a:schemeClr val="dk2"/>
              </a:buClr>
              <a:buSzPts val="1351"/>
              <a:buFont typeface="Arial"/>
              <a:buChar char="»"/>
              <a:defRPr sz="1351"/>
            </a:lvl6pPr>
            <a:lvl7pPr indent="-314388" lvl="6" marL="3200400" algn="l">
              <a:spcBef>
                <a:spcPts val="270"/>
              </a:spcBef>
              <a:spcAft>
                <a:spcPts val="0"/>
              </a:spcAft>
              <a:buClr>
                <a:schemeClr val="dk2"/>
              </a:buClr>
              <a:buSzPts val="1351"/>
              <a:buFont typeface="Arial"/>
              <a:buChar char="»"/>
              <a:defRPr sz="1351"/>
            </a:lvl7pPr>
            <a:lvl8pPr indent="-314388" lvl="7" marL="3657600" algn="l">
              <a:spcBef>
                <a:spcPts val="270"/>
              </a:spcBef>
              <a:spcAft>
                <a:spcPts val="0"/>
              </a:spcAft>
              <a:buClr>
                <a:schemeClr val="dk2"/>
              </a:buClr>
              <a:buSzPts val="1351"/>
              <a:buFont typeface="Arial"/>
              <a:buChar char="»"/>
              <a:defRPr sz="1351"/>
            </a:lvl8pPr>
            <a:lvl9pPr indent="-314388" lvl="8" marL="4114800" algn="l">
              <a:spcBef>
                <a:spcPts val="270"/>
              </a:spcBef>
              <a:spcAft>
                <a:spcPts val="0"/>
              </a:spcAft>
              <a:buClr>
                <a:schemeClr val="dk2"/>
              </a:buClr>
              <a:buSzPts val="1351"/>
              <a:buFont typeface="Arial"/>
              <a:buChar char="»"/>
              <a:defRPr sz="1351"/>
            </a:lvl9pPr>
          </a:lstStyle>
          <a:p/>
        </p:txBody>
      </p:sp>
      <p:sp>
        <p:nvSpPr>
          <p:cNvPr id="39" name="Google Shape;39;p16"/>
          <p:cNvSpPr txBox="1"/>
          <p:nvPr>
            <p:ph idx="10" type="dt"/>
          </p:nvPr>
        </p:nvSpPr>
        <p:spPr>
          <a:xfrm>
            <a:off x="624417" y="6237288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1" type="ftr"/>
          </p:nvPr>
        </p:nvSpPr>
        <p:spPr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showMasterSp="0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icrosoft JhengHei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hlink"/>
              </a:buClr>
              <a:buSzPts val="1351"/>
              <a:buFont typeface="Microsoft JhengHei"/>
              <a:buNone/>
              <a:defRPr b="1" sz="1351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icrosoft JhengHei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icrosoft JhengHei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45" name="Google Shape;45;p1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icrosoft JhengHei"/>
              <a:buChar char="–"/>
              <a:defRPr sz="1500"/>
            </a:lvl2pPr>
            <a:lvl3pPr indent="-314388" lvl="2" marL="1371600" algn="l">
              <a:spcBef>
                <a:spcPts val="270"/>
              </a:spcBef>
              <a:spcAft>
                <a:spcPts val="0"/>
              </a:spcAft>
              <a:buClr>
                <a:schemeClr val="hlink"/>
              </a:buClr>
              <a:buSzPts val="1351"/>
              <a:buFont typeface="Microsoft JhengHei"/>
              <a:buChar char="•"/>
              <a:defRPr sz="1351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icrosoft JhengHei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icrosoft JhengHei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»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»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»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»"/>
              <a:defRPr sz="1200"/>
            </a:lvl9pPr>
          </a:lstStyle>
          <a:p/>
        </p:txBody>
      </p:sp>
      <p:sp>
        <p:nvSpPr>
          <p:cNvPr id="46" name="Google Shape;46;p17"/>
          <p:cNvSpPr txBox="1"/>
          <p:nvPr>
            <p:ph idx="3" type="body"/>
          </p:nvPr>
        </p:nvSpPr>
        <p:spPr>
          <a:xfrm>
            <a:off x="6193370" y="1535113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icrosoft JhengHei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hlink"/>
              </a:buClr>
              <a:buSzPts val="1351"/>
              <a:buFont typeface="Microsoft JhengHei"/>
              <a:buNone/>
              <a:defRPr b="1" sz="1351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icrosoft JhengHei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icrosoft JhengHei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47" name="Google Shape;47;p17"/>
          <p:cNvSpPr txBox="1"/>
          <p:nvPr>
            <p:ph idx="4" type="body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icrosoft JhengHei"/>
              <a:buChar char="–"/>
              <a:defRPr sz="1500"/>
            </a:lvl2pPr>
            <a:lvl3pPr indent="-314388" lvl="2" marL="1371600" algn="l">
              <a:spcBef>
                <a:spcPts val="270"/>
              </a:spcBef>
              <a:spcAft>
                <a:spcPts val="0"/>
              </a:spcAft>
              <a:buClr>
                <a:schemeClr val="hlink"/>
              </a:buClr>
              <a:buSzPts val="1351"/>
              <a:buFont typeface="Microsoft JhengHei"/>
              <a:buChar char="•"/>
              <a:defRPr sz="1351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icrosoft JhengHei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icrosoft JhengHei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»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»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»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»"/>
              <a:defRPr sz="1200"/>
            </a:lvl9pPr>
          </a:lstStyle>
          <a:p/>
        </p:txBody>
      </p:sp>
      <p:sp>
        <p:nvSpPr>
          <p:cNvPr id="48" name="Google Shape;48;p17"/>
          <p:cNvSpPr txBox="1"/>
          <p:nvPr>
            <p:ph idx="10" type="dt"/>
          </p:nvPr>
        </p:nvSpPr>
        <p:spPr>
          <a:xfrm>
            <a:off x="624417" y="6237288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1" type="ftr"/>
          </p:nvPr>
        </p:nvSpPr>
        <p:spPr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showMasterSp="0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594784" y="55721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>
            <a:off x="624417" y="6237288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idx="10" type="dt"/>
          </p:nvPr>
        </p:nvSpPr>
        <p:spPr>
          <a:xfrm>
            <a:off x="624417" y="6237288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1" type="ftr"/>
          </p:nvPr>
        </p:nvSpPr>
        <p:spPr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609603" y="273049"/>
            <a:ext cx="4011084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" type="body"/>
          </p:nvPr>
        </p:nvSpPr>
        <p:spPr>
          <a:xfrm>
            <a:off x="4766733" y="273054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JhengHei"/>
              <a:buChar char="•"/>
              <a:defRPr sz="2400"/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icrosoft JhengHei"/>
              <a:buChar char="–"/>
              <a:defRPr sz="21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Microsoft JhengHei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icrosoft JhengHei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icrosoft JhengHei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»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»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»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»"/>
              <a:defRPr sz="1500"/>
            </a:lvl9pPr>
          </a:lstStyle>
          <a:p/>
        </p:txBody>
      </p:sp>
      <p:sp>
        <p:nvSpPr>
          <p:cNvPr id="63" name="Google Shape;63;p20"/>
          <p:cNvSpPr txBox="1"/>
          <p:nvPr>
            <p:ph idx="2" type="body"/>
          </p:nvPr>
        </p:nvSpPr>
        <p:spPr>
          <a:xfrm>
            <a:off x="609603" y="1435104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1"/>
              <a:buFont typeface="Microsoft JhengHei"/>
              <a:buNone/>
              <a:defRPr sz="1051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Microsoft JhengHei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chemeClr val="hlink"/>
              </a:buClr>
              <a:buSzPts val="751"/>
              <a:buFont typeface="Microsoft JhengHei"/>
              <a:buNone/>
              <a:defRPr sz="751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chemeClr val="dk2"/>
              </a:buClr>
              <a:buSzPts val="675"/>
              <a:buFont typeface="Microsoft JhengHei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chemeClr val="dk2"/>
              </a:buClr>
              <a:buSzPts val="675"/>
              <a:buFont typeface="Microsoft JhengHei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  <a:defRPr sz="675"/>
            </a:lvl9pPr>
          </a:lstStyle>
          <a:p/>
        </p:txBody>
      </p:sp>
      <p:sp>
        <p:nvSpPr>
          <p:cNvPr id="64" name="Google Shape;64;p20"/>
          <p:cNvSpPr txBox="1"/>
          <p:nvPr>
            <p:ph idx="10" type="dt"/>
          </p:nvPr>
        </p:nvSpPr>
        <p:spPr>
          <a:xfrm>
            <a:off x="624417" y="6237288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1" type="ftr"/>
          </p:nvPr>
        </p:nvSpPr>
        <p:spPr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1"/>
              <a:buFont typeface="Microsoft JhengHei"/>
              <a:buNone/>
              <a:defRPr sz="1051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Microsoft JhengHei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chemeClr val="hlink"/>
              </a:buClr>
              <a:buSzPts val="751"/>
              <a:buFont typeface="Microsoft JhengHei"/>
              <a:buNone/>
              <a:defRPr sz="751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chemeClr val="dk2"/>
              </a:buClr>
              <a:buSzPts val="675"/>
              <a:buFont typeface="Microsoft JhengHei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chemeClr val="dk2"/>
              </a:buClr>
              <a:buSzPts val="675"/>
              <a:buFont typeface="Microsoft JhengHei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  <a:defRPr sz="675"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624417" y="6237288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spcBef>
                <a:spcPts val="0"/>
              </a:spcBef>
              <a:buNone/>
              <a:defRPr sz="105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jpg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594784" y="55721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993333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99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99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99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99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99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99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99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99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JhengHei"/>
              <a:buChar char="•"/>
              <a:defRPr b="0" i="0" sz="2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icrosoft JhengHei"/>
              <a:buChar char="–"/>
              <a:defRPr b="0" i="0" sz="2100" u="none" cap="none" strike="noStrike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Microsoft JhengHei"/>
              <a:buChar char="•"/>
              <a:defRPr b="0" i="0" sz="1800" u="none" cap="none" strike="noStrike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icrosoft JhengHei"/>
              <a:buChar char="–"/>
              <a:defRPr b="0" i="0" sz="15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icrosoft JhengHei"/>
              <a:buChar char="»"/>
              <a:defRPr b="0" i="0" sz="15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624417" y="6237288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1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1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1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1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1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1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1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1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1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1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1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1625" y="6113465"/>
            <a:ext cx="10668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3419" y="6237289"/>
            <a:ext cx="1594420" cy="47297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9.xml"/><Relationship Id="rId10" Type="http://schemas.openxmlformats.org/officeDocument/2006/relationships/slide" Target="/ppt/slides/slide9.xml"/><Relationship Id="rId13" Type="http://schemas.openxmlformats.org/officeDocument/2006/relationships/slide" Target="/ppt/slides/slide6.xml"/><Relationship Id="rId12" Type="http://schemas.openxmlformats.org/officeDocument/2006/relationships/slide" Target="/ppt/slides/slide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8.xml"/><Relationship Id="rId4" Type="http://schemas.openxmlformats.org/officeDocument/2006/relationships/slide" Target="/ppt/slides/slide4.xml"/><Relationship Id="rId9" Type="http://schemas.openxmlformats.org/officeDocument/2006/relationships/slide" Target="/ppt/slides/slide9.xml"/><Relationship Id="rId5" Type="http://schemas.openxmlformats.org/officeDocument/2006/relationships/slide" Target="/ppt/slides/slide5.xml"/><Relationship Id="rId6" Type="http://schemas.openxmlformats.org/officeDocument/2006/relationships/slide" Target="/ppt/slides/slide7.xml"/><Relationship Id="rId7" Type="http://schemas.openxmlformats.org/officeDocument/2006/relationships/slide" Target="/ppt/slides/slide10.xml"/><Relationship Id="rId8" Type="http://schemas.openxmlformats.org/officeDocument/2006/relationships/slide" Target="/ppt/slides/slide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image" Target="../media/image7.jpg"/><Relationship Id="rId5" Type="http://schemas.openxmlformats.org/officeDocument/2006/relationships/image" Target="../media/image5.jpg"/><Relationship Id="rId6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image" Target="../media/image9.jpg"/><Relationship Id="rId5" Type="http://schemas.openxmlformats.org/officeDocument/2006/relationships/slide" Target="/ppt/slides/slide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>
            <p:ph type="ctrTitle"/>
          </p:nvPr>
        </p:nvSpPr>
        <p:spPr>
          <a:xfrm>
            <a:off x="914400" y="2693987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邏輯架構-</a:t>
            </a:r>
            <a:r>
              <a:rPr b="1" lang="en-US" sz="4000">
                <a:latin typeface="Microsoft JhengHei"/>
                <a:ea typeface="Microsoft JhengHei"/>
                <a:cs typeface="Microsoft JhengHei"/>
                <a:sym typeface="Microsoft JhengHei"/>
              </a:rPr>
              <a:t>Agent Cost評估機制</a:t>
            </a:r>
            <a:endParaRPr sz="4000"/>
          </a:p>
        </p:txBody>
      </p:sp>
      <p:sp>
        <p:nvSpPr>
          <p:cNvPr id="114" name="Google Shape;114;p1"/>
          <p:cNvSpPr txBox="1"/>
          <p:nvPr>
            <p:ph idx="12" type="sldNum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/>
          <p:nvPr>
            <p:ph idx="12" type="sldNum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10"/>
          <p:cNvSpPr txBox="1"/>
          <p:nvPr/>
        </p:nvSpPr>
        <p:spPr>
          <a:xfrm>
            <a:off x="55602" y="6298684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回第一頁</a:t>
            </a:r>
            <a:endParaRPr b="1"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9" name="Google Shape;239;p10"/>
          <p:cNvSpPr txBox="1"/>
          <p:nvPr/>
        </p:nvSpPr>
        <p:spPr>
          <a:xfrm>
            <a:off x="3977472" y="552766"/>
            <a:ext cx="423705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Agent Cost 評估結果</a:t>
            </a:r>
            <a:endParaRPr b="1" sz="3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0" name="Google Shape;240;p10"/>
          <p:cNvSpPr txBox="1"/>
          <p:nvPr/>
        </p:nvSpPr>
        <p:spPr>
          <a:xfrm>
            <a:off x="1060075" y="1173677"/>
            <a:ext cx="100718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下圖6為現階段依據Agent Cost評估機制所產生的</a:t>
            </a:r>
            <a:r>
              <a:rPr b="1"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Agent Cost 評估結果(Cost)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，為提供後續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CAA系統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所使用之資料。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一張含有 桌 的圖片&#10;&#10;自動產生的描述" id="241" name="Google Shape;241;p10"/>
          <p:cNvPicPr preferRelativeResize="0"/>
          <p:nvPr/>
        </p:nvPicPr>
        <p:blipFill rotWithShape="1">
          <a:blip r:embed="rId4">
            <a:alphaModFix/>
          </a:blip>
          <a:srcRect b="1570" l="719" r="631" t="1451"/>
          <a:stretch/>
        </p:blipFill>
        <p:spPr>
          <a:xfrm>
            <a:off x="619314" y="1912590"/>
            <a:ext cx="10963086" cy="377173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0"/>
          <p:cNvSpPr txBox="1"/>
          <p:nvPr/>
        </p:nvSpPr>
        <p:spPr>
          <a:xfrm>
            <a:off x="4701226" y="5776905"/>
            <a:ext cx="27895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圖6: Agent Cost評估結果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 txBox="1"/>
          <p:nvPr>
            <p:ph idx="12" type="sldNum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11"/>
          <p:cNvSpPr txBox="1"/>
          <p:nvPr/>
        </p:nvSpPr>
        <p:spPr>
          <a:xfrm>
            <a:off x="3048000" y="2844224"/>
            <a:ext cx="60960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77010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感謝聆聽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"/>
          <p:cNvCxnSpPr/>
          <p:nvPr/>
        </p:nvCxnSpPr>
        <p:spPr>
          <a:xfrm>
            <a:off x="8858060" y="5041397"/>
            <a:ext cx="472702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2"/>
          <p:cNvCxnSpPr/>
          <p:nvPr/>
        </p:nvCxnSpPr>
        <p:spPr>
          <a:xfrm>
            <a:off x="8858060" y="2853850"/>
            <a:ext cx="464266" cy="629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2"/>
          <p:cNvCxnSpPr/>
          <p:nvPr/>
        </p:nvCxnSpPr>
        <p:spPr>
          <a:xfrm>
            <a:off x="8849654" y="1898336"/>
            <a:ext cx="481108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2"/>
          <p:cNvSpPr/>
          <p:nvPr/>
        </p:nvSpPr>
        <p:spPr>
          <a:xfrm>
            <a:off x="6636775" y="1467465"/>
            <a:ext cx="3030794" cy="4020295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/>
          <p:nvPr>
            <p:ph idx="12" type="sldNum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3122689" y="505141"/>
            <a:ext cx="580639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Agent Cost 評估結果之產生方法</a:t>
            </a:r>
            <a:endParaRPr/>
          </a:p>
        </p:txBody>
      </p:sp>
      <p:sp>
        <p:nvSpPr>
          <p:cNvPr id="125" name="Google Shape;125;p2">
            <a:hlinkClick action="ppaction://hlinksldjump" r:id="rId3"/>
          </p:cNvPr>
          <p:cNvSpPr/>
          <p:nvPr/>
        </p:nvSpPr>
        <p:spPr>
          <a:xfrm>
            <a:off x="518298" y="1701481"/>
            <a:ext cx="1670167" cy="590547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排序後當日可生產訂單資料</a:t>
            </a:r>
            <a:endParaRPr b="1"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518298" y="4720271"/>
            <a:ext cx="1670167" cy="59055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機台狀態資料</a:t>
            </a:r>
            <a:endParaRPr b="1"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3987416" y="3105690"/>
            <a:ext cx="2242889" cy="59055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排序後當日可生產訂單-機台狀態資料</a:t>
            </a:r>
            <a:endParaRPr b="1"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28" name="Google Shape;128;p2"/>
          <p:cNvCxnSpPr>
            <a:endCxn id="127" idx="1"/>
          </p:cNvCxnSpPr>
          <p:nvPr/>
        </p:nvCxnSpPr>
        <p:spPr>
          <a:xfrm>
            <a:off x="2769416" y="3400965"/>
            <a:ext cx="1218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" name="Google Shape;129;p2"/>
          <p:cNvCxnSpPr/>
          <p:nvPr/>
        </p:nvCxnSpPr>
        <p:spPr>
          <a:xfrm>
            <a:off x="2188465" y="1994498"/>
            <a:ext cx="580958" cy="138341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2"/>
          <p:cNvCxnSpPr/>
          <p:nvPr/>
        </p:nvCxnSpPr>
        <p:spPr>
          <a:xfrm flipH="1">
            <a:off x="2188465" y="3377909"/>
            <a:ext cx="580958" cy="168553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2"/>
          <p:cNvSpPr/>
          <p:nvPr/>
        </p:nvSpPr>
        <p:spPr>
          <a:xfrm>
            <a:off x="10005966" y="3021966"/>
            <a:ext cx="1806589" cy="59055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Agent Cost  評估結果</a:t>
            </a:r>
            <a:endParaRPr b="1"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32" name="Google Shape;132;p2"/>
          <p:cNvCxnSpPr/>
          <p:nvPr/>
        </p:nvCxnSpPr>
        <p:spPr>
          <a:xfrm>
            <a:off x="6916726" y="2844248"/>
            <a:ext cx="582931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p2"/>
          <p:cNvCxnSpPr/>
          <p:nvPr/>
        </p:nvCxnSpPr>
        <p:spPr>
          <a:xfrm>
            <a:off x="6919049" y="1898337"/>
            <a:ext cx="0" cy="316122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2"/>
          <p:cNvCxnSpPr/>
          <p:nvPr/>
        </p:nvCxnSpPr>
        <p:spPr>
          <a:xfrm>
            <a:off x="6916725" y="1898337"/>
            <a:ext cx="582931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5" name="Google Shape;135;p2"/>
          <p:cNvSpPr txBox="1"/>
          <p:nvPr/>
        </p:nvSpPr>
        <p:spPr>
          <a:xfrm>
            <a:off x="7495436" y="1710820"/>
            <a:ext cx="1350000" cy="369332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7499654" y="2652634"/>
            <a:ext cx="1350000" cy="369332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7505737" y="4834734"/>
            <a:ext cx="1350000" cy="369332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2"/>
          <p:cNvCxnSpPr/>
          <p:nvPr/>
        </p:nvCxnSpPr>
        <p:spPr>
          <a:xfrm>
            <a:off x="9322326" y="3326988"/>
            <a:ext cx="68163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9" name="Google Shape;139;p2"/>
          <p:cNvCxnSpPr/>
          <p:nvPr/>
        </p:nvCxnSpPr>
        <p:spPr>
          <a:xfrm>
            <a:off x="9330762" y="1884923"/>
            <a:ext cx="2323" cy="316705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2"/>
          <p:cNvCxnSpPr/>
          <p:nvPr/>
        </p:nvCxnSpPr>
        <p:spPr>
          <a:xfrm>
            <a:off x="9136864" y="3296662"/>
            <a:ext cx="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2"/>
          <p:cNvSpPr txBox="1"/>
          <p:nvPr/>
        </p:nvSpPr>
        <p:spPr>
          <a:xfrm>
            <a:off x="978919" y="1268057"/>
            <a:ext cx="7489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 txBox="1"/>
          <p:nvPr/>
        </p:nvSpPr>
        <p:spPr>
          <a:xfrm>
            <a:off x="974610" y="4338124"/>
            <a:ext cx="7489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2"/>
          <p:cNvCxnSpPr/>
          <p:nvPr/>
        </p:nvCxnSpPr>
        <p:spPr>
          <a:xfrm flipH="1" rot="10800000">
            <a:off x="8849654" y="4106067"/>
            <a:ext cx="482269" cy="318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2"/>
          <p:cNvSpPr txBox="1"/>
          <p:nvPr/>
        </p:nvSpPr>
        <p:spPr>
          <a:xfrm>
            <a:off x="7495436" y="3928350"/>
            <a:ext cx="1350000" cy="369332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Color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6980647" y="1071212"/>
            <a:ext cx="2404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action="ppaction://hlinksldjump"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Agent Cost 評估機制</a:t>
            </a:r>
            <a:endParaRPr b="1"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"/>
          <p:cNvSpPr txBox="1"/>
          <p:nvPr/>
        </p:nvSpPr>
        <p:spPr>
          <a:xfrm>
            <a:off x="41049" y="6265925"/>
            <a:ext cx="394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以上架構以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2022/6/13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資料為測試資料，並以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成人(MS)配色ART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為邏輯建構與資料測試基礎。</a:t>
            </a:r>
            <a:endParaRPr/>
          </a:p>
        </p:txBody>
      </p:sp>
      <p:sp>
        <p:nvSpPr>
          <p:cNvPr id="147" name="Google Shape;147;p2"/>
          <p:cNvSpPr txBox="1"/>
          <p:nvPr/>
        </p:nvSpPr>
        <p:spPr>
          <a:xfrm>
            <a:off x="2769423" y="3476039"/>
            <a:ext cx="11301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sng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資料合併且加入DL條件</a:t>
            </a:r>
            <a:endParaRPr b="1" sz="1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48" name="Google Shape;148;p2"/>
          <p:cNvCxnSpPr>
            <a:stCxn id="127" idx="3"/>
          </p:cNvCxnSpPr>
          <p:nvPr/>
        </p:nvCxnSpPr>
        <p:spPr>
          <a:xfrm>
            <a:off x="6230305" y="3400965"/>
            <a:ext cx="686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2"/>
          <p:cNvCxnSpPr/>
          <p:nvPr/>
        </p:nvCxnSpPr>
        <p:spPr>
          <a:xfrm>
            <a:off x="6916724" y="5051978"/>
            <a:ext cx="582931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" name="Google Shape;150;p2"/>
          <p:cNvCxnSpPr/>
          <p:nvPr/>
        </p:nvCxnSpPr>
        <p:spPr>
          <a:xfrm>
            <a:off x="6916723" y="4106067"/>
            <a:ext cx="582931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/>
        </p:nvSpPr>
        <p:spPr>
          <a:xfrm>
            <a:off x="5234225" y="526162"/>
            <a:ext cx="172354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名詞解釋</a:t>
            </a:r>
            <a:endParaRPr/>
          </a:p>
        </p:txBody>
      </p:sp>
      <p:graphicFrame>
        <p:nvGraphicFramePr>
          <p:cNvPr id="156" name="Google Shape;156;p3"/>
          <p:cNvGraphicFramePr/>
          <p:nvPr/>
        </p:nvGraphicFramePr>
        <p:xfrm>
          <a:off x="644525" y="10801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{19E82663-54BB-450B-9FAE-0C69EF4DF75A}</a:tableStyleId>
              </a:tblPr>
              <a:tblGrid>
                <a:gridCol w="1214100"/>
                <a:gridCol w="3348375"/>
                <a:gridCol w="6340475"/>
              </a:tblGrid>
              <a:tr h="250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代號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中文解釋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英文解釋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Price Seq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評分價格順序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Price Sequence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ART-Color Num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ART-Color Number(逢甲編譯)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icrosoft JhengHei"/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ART-Color Number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配色ART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與志強資料相同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配色ART# Hình thể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成人兒童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MS/JR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icrosoft JhengHei"/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MS/JR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MN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Mold Number(逢甲編譯)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icrosoft JhengHei"/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Mold Number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NEWCGAC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與志強資料相同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icrosoft JhengHei"/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NEWCGAC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Work Day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可工作天數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Number of working days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射出色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Base(大底)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Size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尺碼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icrosoft JhengHei"/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Size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Order QTY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訂單中配色ART單一Size需求數量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icrosoft JhengHei"/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Single size of 配色ART#Hình thể QTY(Số lượng) in Order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Inv QTY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icrosoft JhengHei"/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鞋面庫存中配色ART單一Size的庫存數量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Single size of 配色ART#Hình thể  QTY Số lượng in BÁO BIỂU MẶT GIÀY TỒN KHO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Weight-WD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Work Day判斷條件之對應值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Determination Condition Value of Work Day 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icrosoft JhengHei"/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Price-WD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icrosoft JhengHei"/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Work Day判斷條件之對應值*Work Day權重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icrosoft JhengHei"/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Determination Condition Value of Work Day *Work Day Weight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Weight-MS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Machine States判斷條件之對應值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icrosoft JhengHei"/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Determination Condition Value of Machine States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icrosoft JhengHei"/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Price-MS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icrosoft JhengHei"/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Machine States判斷條件之對應值*Machine States權重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icrosoft JhengHei"/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Determination Condition Value of Machine States*Machine States Weight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Weight-In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Inventory 判斷條件之對應值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icrosoft JhengHei"/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Determination Condition Value of Inventory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icrosoft JhengHei"/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Price-In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icrosoft JhengHei"/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Inventory 判斷條件之對應值*Inventory權重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icrosoft JhengHei"/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Determination Condition Value of Inventory*Inventory Weight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Price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評分價格(給CAA使用)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Price (for CAA)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AG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機台(目前以Agent定義)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Machine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Shoe Last Size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鞋楦Size</a:t>
                      </a:r>
                      <a:endParaRPr sz="11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Shoe Last Size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idx="12" type="sldNum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4"/>
          <p:cNvSpPr txBox="1"/>
          <p:nvPr/>
        </p:nvSpPr>
        <p:spPr>
          <a:xfrm>
            <a:off x="3471342" y="505141"/>
            <a:ext cx="510909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排序後當日可生產訂單資料</a:t>
            </a:r>
            <a:endParaRPr/>
          </a:p>
        </p:txBody>
      </p:sp>
      <p:sp>
        <p:nvSpPr>
          <p:cNvPr id="163" name="Google Shape;163;p4"/>
          <p:cNvSpPr txBox="1"/>
          <p:nvPr/>
        </p:nvSpPr>
        <p:spPr>
          <a:xfrm>
            <a:off x="55602" y="6298684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回第一頁</a:t>
            </a:r>
            <a:endParaRPr b="1"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333151" y="1093416"/>
            <a:ext cx="11385471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排序後當日可生產訂單資料(以下簡稱可生產訂單)，即是依照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Price高低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排序後之當日可生產訂單資料。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Price愈高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則為該訂單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急迫性越高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，優先投入生產。下圖1為排序後當日可生產訂單資料之資料格式，內容包含:</a:t>
            </a:r>
            <a:endParaRPr/>
          </a:p>
          <a:p>
            <a:pPr indent="-2222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Seq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ART-Color Num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配色ART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成人兒童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MN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NEWCGAC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Day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QTY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 QTY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Weight-WD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Price-WD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Weight-MS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Price-MS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Weight-In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Price-In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  <a:endParaRPr/>
          </a:p>
          <a:p>
            <a:pPr indent="-2286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一張含有 桌 的圖片&#10;&#10;自動產生的描述" id="165" name="Google Shape;165;p4"/>
          <p:cNvPicPr preferRelativeResize="0"/>
          <p:nvPr/>
        </p:nvPicPr>
        <p:blipFill rotWithShape="1">
          <a:blip r:embed="rId4">
            <a:alphaModFix/>
          </a:blip>
          <a:srcRect b="1846" l="764" r="1424" t="1230"/>
          <a:stretch/>
        </p:blipFill>
        <p:spPr>
          <a:xfrm>
            <a:off x="3002642" y="1891546"/>
            <a:ext cx="8993529" cy="40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"/>
          <p:cNvSpPr txBox="1"/>
          <p:nvPr/>
        </p:nvSpPr>
        <p:spPr>
          <a:xfrm>
            <a:off x="5810482" y="5920596"/>
            <a:ext cx="33778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圖1:排序後當日可生產訂單資料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>
            <p:ph idx="12" type="sldNum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5"/>
          <p:cNvSpPr txBox="1"/>
          <p:nvPr/>
        </p:nvSpPr>
        <p:spPr>
          <a:xfrm>
            <a:off x="4702448" y="505141"/>
            <a:ext cx="264687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機台狀態資料</a:t>
            </a:r>
            <a:endParaRPr b="1" sz="3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55602" y="6298684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回第一頁</a:t>
            </a:r>
            <a:endParaRPr b="1"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descr="一張含有 桌 的圖片&#10;&#10;自動產生的描述" id="174" name="Google Shape;174;p5"/>
          <p:cNvPicPr preferRelativeResize="0"/>
          <p:nvPr/>
        </p:nvPicPr>
        <p:blipFill rotWithShape="1">
          <a:blip r:embed="rId4">
            <a:alphaModFix/>
          </a:blip>
          <a:srcRect b="2419" l="1307" r="2450" t="2310"/>
          <a:stretch/>
        </p:blipFill>
        <p:spPr>
          <a:xfrm>
            <a:off x="4916030" y="1201635"/>
            <a:ext cx="6962517" cy="467406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5"/>
          <p:cNvSpPr txBox="1"/>
          <p:nvPr/>
        </p:nvSpPr>
        <p:spPr>
          <a:xfrm>
            <a:off x="378420" y="2013228"/>
            <a:ext cx="440181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機台狀態資料，即是依照各機台之前的生產狀態所產生。右圖2為機台狀態資料之資料格式，內容包含:</a:t>
            </a:r>
            <a:endParaRPr/>
          </a:p>
          <a:p>
            <a:pPr indent="-2222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ART-Color Num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配色ART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MN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Shoe Last Size</a:t>
            </a:r>
            <a:endParaRPr/>
          </a:p>
        </p:txBody>
      </p:sp>
      <p:sp>
        <p:nvSpPr>
          <p:cNvPr id="176" name="Google Shape;176;p5"/>
          <p:cNvSpPr txBox="1"/>
          <p:nvPr/>
        </p:nvSpPr>
        <p:spPr>
          <a:xfrm>
            <a:off x="7404067" y="5929352"/>
            <a:ext cx="19864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圖2:機台狀態資料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>
            <p:ph idx="12" type="sldNum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6"/>
          <p:cNvSpPr txBox="1"/>
          <p:nvPr/>
        </p:nvSpPr>
        <p:spPr>
          <a:xfrm>
            <a:off x="5112816" y="505141"/>
            <a:ext cx="182614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資料合併</a:t>
            </a:r>
            <a:endParaRPr b="1" sz="3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55602" y="6298684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回第一頁</a:t>
            </a:r>
            <a:endParaRPr b="1"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descr="一張含有 桌 的圖片&#10;&#10;自動產生的描述" id="184" name="Google Shape;184;p6"/>
          <p:cNvPicPr preferRelativeResize="0"/>
          <p:nvPr/>
        </p:nvPicPr>
        <p:blipFill rotWithShape="1">
          <a:blip r:embed="rId4">
            <a:alphaModFix/>
          </a:blip>
          <a:srcRect b="1533" l="848" r="504" t="1182"/>
          <a:stretch/>
        </p:blipFill>
        <p:spPr>
          <a:xfrm>
            <a:off x="4302159" y="2099047"/>
            <a:ext cx="7280241" cy="320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桌 的圖片&#10;&#10;自動產生的描述" id="185" name="Google Shape;185;p6"/>
          <p:cNvPicPr preferRelativeResize="0"/>
          <p:nvPr/>
        </p:nvPicPr>
        <p:blipFill rotWithShape="1">
          <a:blip r:embed="rId5">
            <a:alphaModFix/>
          </a:blip>
          <a:srcRect b="1846" l="763" r="1420" t="1230"/>
          <a:stretch/>
        </p:blipFill>
        <p:spPr>
          <a:xfrm>
            <a:off x="304266" y="1828385"/>
            <a:ext cx="2954655" cy="132361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6"/>
          <p:cNvSpPr txBox="1"/>
          <p:nvPr/>
        </p:nvSpPr>
        <p:spPr>
          <a:xfrm>
            <a:off x="304265" y="1464020"/>
            <a:ext cx="29546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排序後當日可生產訂單資料</a:t>
            </a:r>
            <a:endParaRPr/>
          </a:p>
        </p:txBody>
      </p:sp>
      <p:pic>
        <p:nvPicPr>
          <p:cNvPr descr="一張含有 桌 的圖片&#10;&#10;自動產生的描述" id="187" name="Google Shape;187;p6"/>
          <p:cNvPicPr preferRelativeResize="0"/>
          <p:nvPr/>
        </p:nvPicPr>
        <p:blipFill rotWithShape="1">
          <a:blip r:embed="rId6">
            <a:alphaModFix/>
          </a:blip>
          <a:srcRect b="2419" l="1307" r="2450" t="2310"/>
          <a:stretch/>
        </p:blipFill>
        <p:spPr>
          <a:xfrm>
            <a:off x="304265" y="3878058"/>
            <a:ext cx="2954655" cy="198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6"/>
          <p:cNvSpPr txBox="1"/>
          <p:nvPr/>
        </p:nvSpPr>
        <p:spPr>
          <a:xfrm>
            <a:off x="1027372" y="3516366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機台狀態資料</a:t>
            </a:r>
            <a:endParaRPr/>
          </a:p>
        </p:txBody>
      </p:sp>
      <p:sp>
        <p:nvSpPr>
          <p:cNvPr id="189" name="Google Shape;189;p6"/>
          <p:cNvSpPr txBox="1"/>
          <p:nvPr/>
        </p:nvSpPr>
        <p:spPr>
          <a:xfrm>
            <a:off x="1607659" y="3152001"/>
            <a:ext cx="40908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3575008" y="3185286"/>
            <a:ext cx="650833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3900424" y="1243610"/>
            <a:ext cx="798731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從可生產訂單中擷取Price Seq, ART-Color Num, 配色ART, MN, Color, Price等資料;從機台狀態資料中擷取AG, ART-Color Num, 配色ART, MN, Color等資料。將兩資料分別加入DL參數後進行整合。其中Price Seq僅篩選</a:t>
            </a: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前20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的訂單。</a:t>
            </a:r>
            <a:endParaRPr/>
          </a:p>
        </p:txBody>
      </p:sp>
      <p:sp>
        <p:nvSpPr>
          <p:cNvPr id="192" name="Google Shape;192;p6"/>
          <p:cNvSpPr txBox="1"/>
          <p:nvPr/>
        </p:nvSpPr>
        <p:spPr>
          <a:xfrm>
            <a:off x="6900858" y="5327456"/>
            <a:ext cx="19864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圖3:資料整合情形</a:t>
            </a:r>
            <a:endParaRPr/>
          </a:p>
        </p:txBody>
      </p:sp>
      <p:sp>
        <p:nvSpPr>
          <p:cNvPr id="193" name="Google Shape;193;p6"/>
          <p:cNvSpPr txBox="1"/>
          <p:nvPr/>
        </p:nvSpPr>
        <p:spPr>
          <a:xfrm>
            <a:off x="4225841" y="5713909"/>
            <a:ext cx="68040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◆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DL</a:t>
            </a:r>
            <a:r>
              <a:rPr lang="en-US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參數:判斷射出色深淺之參數。當Color=00A，DL=2;當Color為00A以外的顏色，DL=1。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 txBox="1"/>
          <p:nvPr>
            <p:ph idx="12" type="sldNum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7"/>
          <p:cNvSpPr txBox="1"/>
          <p:nvPr/>
        </p:nvSpPr>
        <p:spPr>
          <a:xfrm>
            <a:off x="2561637" y="505141"/>
            <a:ext cx="6928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排序後當日可生產訂單-機台狀態資料</a:t>
            </a:r>
            <a:endParaRPr/>
          </a:p>
        </p:txBody>
      </p:sp>
      <p:sp>
        <p:nvSpPr>
          <p:cNvPr id="200" name="Google Shape;200;p7"/>
          <p:cNvSpPr txBox="1"/>
          <p:nvPr/>
        </p:nvSpPr>
        <p:spPr>
          <a:xfrm>
            <a:off x="55602" y="6298684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回第一頁</a:t>
            </a:r>
            <a:endParaRPr b="1"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1" name="Google Shape;201;p7"/>
          <p:cNvSpPr txBox="1"/>
          <p:nvPr/>
        </p:nvSpPr>
        <p:spPr>
          <a:xfrm>
            <a:off x="247039" y="1551563"/>
            <a:ext cx="40401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右圖4為</a:t>
            </a:r>
            <a:r>
              <a:rPr b="1"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排序後當日可生產訂單-機台狀態資料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之資料格式，內容包含:</a:t>
            </a:r>
            <a:endParaRPr/>
          </a:p>
          <a:p>
            <a:pPr indent="-2222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Seq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ART-Color Num_P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配色ART_P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MN_P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Color_P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DL_P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ART-Color Num_AG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MN_AG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Color_AG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DL_AG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i="0" lang="en-US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配色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ART_AG</a:t>
            </a:r>
            <a:endParaRPr/>
          </a:p>
          <a:p>
            <a:pPr indent="-2413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 txBox="1"/>
          <p:nvPr/>
        </p:nvSpPr>
        <p:spPr>
          <a:xfrm>
            <a:off x="5985058" y="5460840"/>
            <a:ext cx="4394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圖4:排序後當日可生產訂單-機台狀態資料</a:t>
            </a:r>
            <a:endParaRPr/>
          </a:p>
        </p:txBody>
      </p:sp>
      <p:pic>
        <p:nvPicPr>
          <p:cNvPr descr="一張含有 桌 的圖片&#10;&#10;自動產生的描述" id="203" name="Google Shape;203;p7"/>
          <p:cNvPicPr preferRelativeResize="0"/>
          <p:nvPr/>
        </p:nvPicPr>
        <p:blipFill rotWithShape="1">
          <a:blip r:embed="rId4">
            <a:alphaModFix/>
          </a:blip>
          <a:srcRect b="0" l="776" r="425" t="1036"/>
          <a:stretch/>
        </p:blipFill>
        <p:spPr>
          <a:xfrm>
            <a:off x="4391452" y="1451055"/>
            <a:ext cx="7581364" cy="3955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>
            <p:ph idx="12" type="sldNum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8"/>
          <p:cNvSpPr txBox="1"/>
          <p:nvPr/>
        </p:nvSpPr>
        <p:spPr>
          <a:xfrm>
            <a:off x="55602" y="6298684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回第一頁</a:t>
            </a:r>
            <a:endParaRPr b="1"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4028768" y="552766"/>
            <a:ext cx="41344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Agent Cost 評估機制</a:t>
            </a:r>
            <a:endParaRPr b="1" sz="3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211" name="Google Shape;211;p8"/>
          <p:cNvGraphicFramePr/>
          <p:nvPr/>
        </p:nvGraphicFramePr>
        <p:xfrm>
          <a:off x="456693" y="25857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{19E82663-54BB-450B-9FAE-0C69EF4DF75A}</a:tableStyleId>
              </a:tblPr>
              <a:tblGrid>
                <a:gridCol w="689550"/>
                <a:gridCol w="2405100"/>
                <a:gridCol w="3419400"/>
                <a:gridCol w="630100"/>
              </a:tblGrid>
              <a:tr h="43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 u="none" cap="none" strike="noStrike"/>
                        <a:t>States</a:t>
                      </a:r>
                      <a:endParaRPr sz="1351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機台更替狀態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1"/>
                        <a:buFont typeface="Arial"/>
                        <a:buNone/>
                      </a:pPr>
                      <a:r>
                        <a:rPr lang="en-US" sz="1351" u="none" cap="none" strike="noStrike"/>
                        <a:t>Agent Cost</a:t>
                      </a:r>
                      <a:r>
                        <a:rPr lang="en-US" sz="1351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評估條件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 u="none" cap="none" strike="noStrike"/>
                        <a:t>Cost</a:t>
                      </a:r>
                      <a:endParaRPr sz="1351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 u="none" cap="none" strike="noStrike"/>
                        <a:t>1</a:t>
                      </a:r>
                      <a:endParaRPr sz="1351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不換模,不換色,不換配色ART,不換全半碼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/>
                        <a:t>ACN_C=1,MN_C=1,Color_C=1,DL_C=1</a:t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/>
                        <a:t>244</a:t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/>
                        <a:t>2</a:t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>
                          <a:latin typeface="Arial"/>
                          <a:ea typeface="Arial"/>
                          <a:cs typeface="Arial"/>
                          <a:sym typeface="Arial"/>
                        </a:rPr>
                        <a:t>不換模,不換色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1"/>
                        <a:buFont typeface="Arial"/>
                        <a:buNone/>
                      </a:pPr>
                      <a:r>
                        <a:rPr lang="en-US" sz="1351"/>
                        <a:t>ACN_C=0, MN_C=1, Color_C=1,DL_C=1</a:t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/>
                        <a:t>264</a:t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/>
                        <a:t>3</a:t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>
                          <a:latin typeface="Arial"/>
                          <a:ea typeface="Arial"/>
                          <a:cs typeface="Arial"/>
                          <a:sym typeface="Arial"/>
                        </a:rPr>
                        <a:t>換模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1"/>
                        <a:buFont typeface="Arial"/>
                        <a:buNone/>
                      </a:pPr>
                      <a:r>
                        <a:rPr lang="en-US" sz="1351"/>
                        <a:t>ACN_C=0, MN_C=0, Color_C=1,DL_C=1</a:t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/>
                        <a:t>528</a:t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/>
                        <a:t>4</a:t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>
                          <a:latin typeface="Arial"/>
                          <a:ea typeface="Arial"/>
                          <a:cs typeface="Arial"/>
                          <a:sym typeface="Arial"/>
                        </a:rPr>
                        <a:t>換色(淺換淺, 淺換深)</a:t>
                      </a:r>
                      <a:endParaRPr sz="135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1"/>
                        <a:buFont typeface="Arial"/>
                        <a:buNone/>
                      </a:pPr>
                      <a:r>
                        <a:rPr lang="en-US" sz="1351"/>
                        <a:t>ACN_C=0, MN_C=0, Color_C=0,DL_C=1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1"/>
                        <a:buFont typeface="Arial"/>
                        <a:buNone/>
                      </a:pPr>
                      <a:r>
                        <a:rPr lang="en-US" sz="1351"/>
                        <a:t>ACN_C=0, MN_C=1, Color_C=0,DL_C=1</a:t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/>
                        <a:t>528</a:t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/>
                        <a:t>5</a:t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1"/>
                        <a:buFont typeface="Arial"/>
                        <a:buNone/>
                      </a:pPr>
                      <a:r>
                        <a:rPr lang="en-US" sz="1351">
                          <a:latin typeface="Arial"/>
                          <a:ea typeface="Arial"/>
                          <a:cs typeface="Arial"/>
                          <a:sym typeface="Arial"/>
                        </a:rPr>
                        <a:t>換色(深換淺)</a:t>
                      </a:r>
                      <a:endParaRPr sz="135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1"/>
                        <a:buFont typeface="Arial"/>
                        <a:buNone/>
                      </a:pPr>
                      <a:r>
                        <a:rPr lang="en-US" sz="1351"/>
                        <a:t>ACN_C=0, MN_C=0, Color_C=0,DL_C=0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1"/>
                        <a:buFont typeface="Arial"/>
                        <a:buNone/>
                      </a:pPr>
                      <a:r>
                        <a:rPr lang="en-US" sz="1351"/>
                        <a:t>ACN_C=0, MN_C=1, Color_C=0,DL_C=0</a:t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/>
                        <a:t>1320</a:t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一張含有 桌 的圖片&#10;&#10;自動產生的描述" id="212" name="Google Shape;212;p8"/>
          <p:cNvPicPr preferRelativeResize="0"/>
          <p:nvPr/>
        </p:nvPicPr>
        <p:blipFill rotWithShape="1">
          <a:blip r:embed="rId4">
            <a:alphaModFix/>
          </a:blip>
          <a:srcRect b="7521" l="975" r="2452" t="1649"/>
          <a:stretch/>
        </p:blipFill>
        <p:spPr>
          <a:xfrm>
            <a:off x="7831663" y="2163632"/>
            <a:ext cx="3903644" cy="366080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8"/>
          <p:cNvSpPr txBox="1"/>
          <p:nvPr/>
        </p:nvSpPr>
        <p:spPr>
          <a:xfrm>
            <a:off x="638175" y="1080160"/>
            <a:ext cx="1094422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 Cost評估機制: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包含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ACN_C,MN_C , Color_C, DL_C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等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個評估條件。下圖5即為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 Cost評估機制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及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 Cost 評估結果(Cost)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下表1為Agent Cost 評估條件與其對應之Cost值。</a:t>
            </a:r>
            <a:endParaRPr/>
          </a:p>
        </p:txBody>
      </p:sp>
      <p:sp>
        <p:nvSpPr>
          <p:cNvPr id="214" name="Google Shape;214;p8"/>
          <p:cNvSpPr txBox="1"/>
          <p:nvPr/>
        </p:nvSpPr>
        <p:spPr>
          <a:xfrm>
            <a:off x="8388712" y="5850551"/>
            <a:ext cx="27895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圖5: Agent Cost評估機制</a:t>
            </a:r>
            <a:endParaRPr/>
          </a:p>
        </p:txBody>
      </p:sp>
      <p:sp>
        <p:nvSpPr>
          <p:cNvPr id="215" name="Google Shape;215;p8"/>
          <p:cNvSpPr txBox="1"/>
          <p:nvPr/>
        </p:nvSpPr>
        <p:spPr>
          <a:xfrm>
            <a:off x="2287746" y="5481219"/>
            <a:ext cx="3482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表1: Agent Cost評估條件對照表</a:t>
            </a:r>
            <a:endParaRPr/>
          </a:p>
        </p:txBody>
      </p:sp>
      <p:sp>
        <p:nvSpPr>
          <p:cNvPr id="216" name="Google Shape;216;p8"/>
          <p:cNvSpPr txBox="1"/>
          <p:nvPr/>
        </p:nvSpPr>
        <p:spPr>
          <a:xfrm>
            <a:off x="1163598" y="6298684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評估條件定義</a:t>
            </a:r>
            <a:endParaRPr b="1"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 txBox="1"/>
          <p:nvPr>
            <p:ph idx="12" type="sldNum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9"/>
          <p:cNvSpPr txBox="1"/>
          <p:nvPr/>
        </p:nvSpPr>
        <p:spPr>
          <a:xfrm>
            <a:off x="3462630" y="486543"/>
            <a:ext cx="527497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ACN/MN/Color/DL 條件定義</a:t>
            </a:r>
            <a:endParaRPr/>
          </a:p>
        </p:txBody>
      </p:sp>
      <p:sp>
        <p:nvSpPr>
          <p:cNvPr id="223" name="Google Shape;223;p9"/>
          <p:cNvSpPr txBox="1"/>
          <p:nvPr/>
        </p:nvSpPr>
        <p:spPr>
          <a:xfrm>
            <a:off x="55602" y="6298684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回第一頁</a:t>
            </a:r>
            <a:endParaRPr b="1"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224" name="Google Shape;224;p9"/>
          <p:cNvGraphicFramePr/>
          <p:nvPr/>
        </p:nvGraphicFramePr>
        <p:xfrm>
          <a:off x="6448356" y="18221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{19E82663-54BB-450B-9FAE-0C69EF4DF75A}</a:tableStyleId>
              </a:tblPr>
              <a:tblGrid>
                <a:gridCol w="3862950"/>
                <a:gridCol w="1271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/>
                        <a:t>MN</a:t>
                      </a:r>
                      <a:r>
                        <a:rPr lang="en-US" sz="135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條件定義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/>
                        <a:t>MN_C value</a:t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/>
                        <a:t>1</a:t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/>
                        <a:t>0</a:t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5" name="Google Shape;225;p9"/>
          <p:cNvGraphicFramePr/>
          <p:nvPr/>
        </p:nvGraphicFramePr>
        <p:xfrm>
          <a:off x="609600" y="18056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{19E82663-54BB-450B-9FAE-0C69EF4DF75A}</a:tableStyleId>
              </a:tblPr>
              <a:tblGrid>
                <a:gridCol w="3862950"/>
                <a:gridCol w="1271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/>
                        <a:t>ACN</a:t>
                      </a:r>
                      <a:r>
                        <a:rPr lang="en-US" sz="135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條件定義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/>
                        <a:t>ACN_C value</a:t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/>
                        <a:t>1</a:t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/>
                        <a:t>0</a:t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6" name="Google Shape;226;p9"/>
          <p:cNvGraphicFramePr/>
          <p:nvPr/>
        </p:nvGraphicFramePr>
        <p:xfrm>
          <a:off x="609600" y="4386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{19E82663-54BB-450B-9FAE-0C69EF4DF75A}</a:tableStyleId>
              </a:tblPr>
              <a:tblGrid>
                <a:gridCol w="3862950"/>
                <a:gridCol w="1271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Color條件定義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/>
                        <a:t>ACN_C value</a:t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/>
                        <a:t>1</a:t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/>
                        <a:t>0</a:t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7" name="Google Shape;227;p9"/>
          <p:cNvGraphicFramePr/>
          <p:nvPr/>
        </p:nvGraphicFramePr>
        <p:xfrm>
          <a:off x="6448356" y="4386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{19E82663-54BB-450B-9FAE-0C69EF4DF75A}</a:tableStyleId>
              </a:tblPr>
              <a:tblGrid>
                <a:gridCol w="3862950"/>
                <a:gridCol w="1271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DL條件定義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/>
                        <a:t>DL_C value</a:t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/>
                        <a:t>1</a:t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1"/>
                        <a:t>0</a:t>
                      </a:r>
                      <a:endParaRPr sz="135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8" name="Google Shape;228;p9"/>
          <p:cNvSpPr txBox="1"/>
          <p:nvPr/>
        </p:nvSpPr>
        <p:spPr>
          <a:xfrm>
            <a:off x="2021529" y="2918211"/>
            <a:ext cx="2310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表2: ACN條件對照表</a:t>
            </a:r>
            <a:endParaRPr/>
          </a:p>
        </p:txBody>
      </p:sp>
      <p:sp>
        <p:nvSpPr>
          <p:cNvPr id="229" name="Google Shape;229;p9"/>
          <p:cNvSpPr txBox="1"/>
          <p:nvPr/>
        </p:nvSpPr>
        <p:spPr>
          <a:xfrm>
            <a:off x="7904335" y="2918211"/>
            <a:ext cx="22220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表3: MN條件對照表</a:t>
            </a:r>
            <a:endParaRPr/>
          </a:p>
        </p:txBody>
      </p:sp>
      <p:sp>
        <p:nvSpPr>
          <p:cNvPr id="230" name="Google Shape;230;p9"/>
          <p:cNvSpPr txBox="1"/>
          <p:nvPr/>
        </p:nvSpPr>
        <p:spPr>
          <a:xfrm>
            <a:off x="1974208" y="5499476"/>
            <a:ext cx="2404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表4: Color條件對照表</a:t>
            </a:r>
            <a:endParaRPr/>
          </a:p>
        </p:txBody>
      </p:sp>
      <p:sp>
        <p:nvSpPr>
          <p:cNvPr id="231" name="Google Shape;231;p9"/>
          <p:cNvSpPr txBox="1"/>
          <p:nvPr/>
        </p:nvSpPr>
        <p:spPr>
          <a:xfrm>
            <a:off x="7962844" y="5499476"/>
            <a:ext cx="21050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表5: DL條件對照表</a:t>
            </a:r>
            <a:endParaRPr/>
          </a:p>
        </p:txBody>
      </p:sp>
      <p:sp>
        <p:nvSpPr>
          <p:cNvPr id="232" name="Google Shape;232;p9"/>
          <p:cNvSpPr txBox="1"/>
          <p:nvPr/>
        </p:nvSpPr>
        <p:spPr>
          <a:xfrm>
            <a:off x="3528978" y="1180276"/>
            <a:ext cx="51340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下表2至表5為ACN, MN, Color, DL 條件定義。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佈景主題1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2022-07-18T13:12:08Z</dcterms:created>
  <dc:creator>高輔辰</dc:creator>
</cp:coreProperties>
</file>