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303" r:id="rId4"/>
    <p:sldId id="304" r:id="rId5"/>
    <p:sldId id="307" r:id="rId6"/>
    <p:sldId id="30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E1E1E1"/>
    <a:srgbClr val="EE853E"/>
    <a:srgbClr val="70AD47"/>
    <a:srgbClr val="1F4E79"/>
    <a:srgbClr val="8FA7BC"/>
    <a:srgbClr val="A6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Machine Tool Days | Events | Siemens Global">
            <a:extLst>
              <a:ext uri="{FF2B5EF4-FFF2-40B4-BE49-F238E27FC236}">
                <a16:creationId xmlns:a16="http://schemas.microsoft.com/office/drawing/2014/main" id="{F752CFBD-DBB6-A667-9997-2AA3C9A33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6430" r="5772" b="10270"/>
          <a:stretch/>
        </p:blipFill>
        <p:spPr bwMode="auto">
          <a:xfrm>
            <a:off x="5486931" y="3770425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/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blipFill>
                <a:blip r:embed="rId3"/>
                <a:stretch>
                  <a:fillRect l="-259" t="-2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網店最強訂單管理工具｜SHOPLINE 全球智慧開店平台">
            <a:extLst>
              <a:ext uri="{FF2B5EF4-FFF2-40B4-BE49-F238E27FC236}">
                <a16:creationId xmlns:a16="http://schemas.microsoft.com/office/drawing/2014/main" id="{8997BEAE-EB69-63B9-E3A2-362FF280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2" y="1175732"/>
            <a:ext cx="1927414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34B2F-B6BC-463D-652A-0BF5D2A2915B}"/>
              </a:ext>
            </a:extLst>
          </p:cNvPr>
          <p:cNvGrpSpPr/>
          <p:nvPr/>
        </p:nvGrpSpPr>
        <p:grpSpPr>
          <a:xfrm>
            <a:off x="8435987" y="836872"/>
            <a:ext cx="2520925" cy="662759"/>
            <a:chOff x="6023180" y="328852"/>
            <a:chExt cx="2520925" cy="6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/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（產品規格） 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 descr="JONIRO - 團體鞋系列_女- 慈惠堂_團體女鞋">
              <a:extLst>
                <a:ext uri="{FF2B5EF4-FFF2-40B4-BE49-F238E27FC236}">
                  <a16:creationId xmlns:a16="http://schemas.microsoft.com/office/drawing/2014/main" id="{BB28C3F8-004C-7156-4A60-C5675AB40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1" t="30202" r="1936" b="23953"/>
            <a:stretch/>
          </p:blipFill>
          <p:spPr bwMode="auto">
            <a:xfrm flipH="1">
              <a:off x="6208296" y="328852"/>
              <a:ext cx="981236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暢銷產品鞋款。Nike TW">
              <a:extLst>
                <a:ext uri="{FF2B5EF4-FFF2-40B4-BE49-F238E27FC236}">
                  <a16:creationId xmlns:a16="http://schemas.microsoft.com/office/drawing/2014/main" id="{92DA5149-A964-E825-BACE-CBC1BEF3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" t="38710" r="8152" b="21842"/>
            <a:stretch/>
          </p:blipFill>
          <p:spPr bwMode="auto">
            <a:xfrm>
              <a:off x="6023180" y="533639"/>
              <a:ext cx="963562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/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（訂單）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𝑠</m:t>
                        </m:r>
                      </m:e>
                    </m:acc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𝑉𝐸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/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（機台狀態）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現在狀態、模具、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顏色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…}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/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（本輪次生產狀態）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以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高定價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訂單優先排輪次的概念，考慮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最小的</a:t>
                </a:r>
                <a:r>
                  <a:rPr lang="en-US" altLang="zh-TW" sz="1400" b="1" i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（生產高價值訂單並且機台狀況變化最小），將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適合的訂單分配到每個機台上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如果兩機台同分，則以累積利潤最大化方式排單。最後是隨機。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blipFill>
                <a:blip r:embed="rId10"/>
                <a:stretch>
                  <a:fillRect l="-909" b="-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19A285-614D-50E4-681A-66DB8F347387}"/>
              </a:ext>
            </a:extLst>
          </p:cNvPr>
          <p:cNvGrpSpPr/>
          <p:nvPr/>
        </p:nvGrpSpPr>
        <p:grpSpPr>
          <a:xfrm>
            <a:off x="6692308" y="2361652"/>
            <a:ext cx="4501878" cy="3315134"/>
            <a:chOff x="6692308" y="2361652"/>
            <a:chExt cx="4501878" cy="331513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1F491-5B03-CAA7-0723-184113B5F566}"/>
                </a:ext>
              </a:extLst>
            </p:cNvPr>
            <p:cNvSpPr/>
            <p:nvPr/>
          </p:nvSpPr>
          <p:spPr>
            <a:xfrm>
              <a:off x="6692308" y="5274124"/>
              <a:ext cx="2431534" cy="402662"/>
            </a:xfrm>
            <a:custGeom>
              <a:avLst/>
              <a:gdLst>
                <a:gd name="connsiteX0" fmla="*/ 2457450 w 2457450"/>
                <a:gd name="connsiteY0" fmla="*/ 142875 h 402662"/>
                <a:gd name="connsiteX1" fmla="*/ 2381250 w 2457450"/>
                <a:gd name="connsiteY1" fmla="*/ 171450 h 402662"/>
                <a:gd name="connsiteX2" fmla="*/ 971550 w 2457450"/>
                <a:gd name="connsiteY2" fmla="*/ 400050 h 402662"/>
                <a:gd name="connsiteX3" fmla="*/ 0 w 2457450"/>
                <a:gd name="connsiteY3" fmla="*/ 0 h 4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450" h="402662">
                  <a:moveTo>
                    <a:pt x="2457450" y="142875"/>
                  </a:moveTo>
                  <a:lnTo>
                    <a:pt x="2381250" y="171450"/>
                  </a:lnTo>
                  <a:cubicBezTo>
                    <a:pt x="2133600" y="214312"/>
                    <a:pt x="1368425" y="428625"/>
                    <a:pt x="971550" y="400050"/>
                  </a:cubicBezTo>
                  <a:cubicBezTo>
                    <a:pt x="574675" y="371475"/>
                    <a:pt x="287337" y="185737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07441A-AD24-ABF1-9552-3E9A3BF2068D}"/>
                </a:ext>
              </a:extLst>
            </p:cNvPr>
            <p:cNvSpPr txBox="1"/>
            <p:nvPr/>
          </p:nvSpPr>
          <p:spPr>
            <a:xfrm>
              <a:off x="7426404" y="537191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6E55B8-F321-AC1D-EECB-349A70B19A22}"/>
                </a:ext>
              </a:extLst>
            </p:cNvPr>
            <p:cNvSpPr/>
            <p:nvPr/>
          </p:nvSpPr>
          <p:spPr>
            <a:xfrm>
              <a:off x="9623776" y="2361652"/>
              <a:ext cx="1490055" cy="2339828"/>
            </a:xfrm>
            <a:custGeom>
              <a:avLst/>
              <a:gdLst>
                <a:gd name="connsiteX0" fmla="*/ 1314450 w 1490055"/>
                <a:gd name="connsiteY0" fmla="*/ 2571750 h 2571750"/>
                <a:gd name="connsiteX1" fmla="*/ 1466850 w 1490055"/>
                <a:gd name="connsiteY1" fmla="*/ 1781175 h 2571750"/>
                <a:gd name="connsiteX2" fmla="*/ 876300 w 1490055"/>
                <a:gd name="connsiteY2" fmla="*/ 400050 h 2571750"/>
                <a:gd name="connsiteX3" fmla="*/ 0 w 1490055"/>
                <a:gd name="connsiteY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55" h="2571750">
                  <a:moveTo>
                    <a:pt x="1314450" y="2571750"/>
                  </a:moveTo>
                  <a:cubicBezTo>
                    <a:pt x="1427162" y="2357437"/>
                    <a:pt x="1539875" y="2143125"/>
                    <a:pt x="1466850" y="1781175"/>
                  </a:cubicBezTo>
                  <a:cubicBezTo>
                    <a:pt x="1393825" y="1419225"/>
                    <a:pt x="1120775" y="696912"/>
                    <a:pt x="876300" y="400050"/>
                  </a:cubicBezTo>
                  <a:cubicBezTo>
                    <a:pt x="631825" y="103188"/>
                    <a:pt x="315912" y="51594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11C9F-6558-84F5-9EB0-1753E5F7110E}"/>
                </a:ext>
              </a:extLst>
            </p:cNvPr>
            <p:cNvSpPr txBox="1"/>
            <p:nvPr/>
          </p:nvSpPr>
          <p:spPr>
            <a:xfrm>
              <a:off x="10230844" y="240129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A494A3-517E-AED3-DBE2-0C96DB737F0D}"/>
              </a:ext>
            </a:extLst>
          </p:cNvPr>
          <p:cNvSpPr txBox="1"/>
          <p:nvPr/>
        </p:nvSpPr>
        <p:spPr>
          <a:xfrm>
            <a:off x="255891" y="270455"/>
            <a:ext cx="109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以「最大化生產訂單」與「最小化生產成本」為導向的多機台生產排程</a:t>
            </a:r>
            <a:endParaRPr lang="en-US" sz="20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50A79-88F9-C196-42A5-B1CA31F38D70}"/>
              </a:ext>
            </a:extLst>
          </p:cNvPr>
          <p:cNvGrpSpPr/>
          <p:nvPr/>
        </p:nvGrpSpPr>
        <p:grpSpPr>
          <a:xfrm>
            <a:off x="6840192" y="2509246"/>
            <a:ext cx="3202537" cy="1868928"/>
            <a:chOff x="6840192" y="2509246"/>
            <a:chExt cx="3202537" cy="1868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/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𝑪𝑻</m:t>
                      </m:r>
                    </m:oMath>
                  </a14:m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（生產成本）</a:t>
                  </a:r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計算當每一個機台去生產每一個訂單，每個機台需要付出的代價（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Cost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）</a:t>
                  </a:r>
                  <a:endPara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blipFill>
                  <a:blip r:embed="rId11"/>
                  <a:stretch>
                    <a:fillRect b="-38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B87B48-4A60-0314-9226-2E00662C41EF}"/>
                </a:ext>
              </a:extLst>
            </p:cNvPr>
            <p:cNvCxnSpPr/>
            <p:nvPr/>
          </p:nvCxnSpPr>
          <p:spPr>
            <a:xfrm flipH="1">
              <a:off x="7542556" y="2509246"/>
              <a:ext cx="266100" cy="57684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C826E5-9072-BC55-AE13-EA8C7F638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192" y="3086086"/>
              <a:ext cx="702364" cy="318065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1735AA-209E-3960-8324-474232FDC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42556" y="3086086"/>
              <a:ext cx="591794" cy="445480"/>
            </a:xfrm>
            <a:prstGeom prst="straightConnector1">
              <a:avLst/>
            </a:prstGeom>
            <a:ln w="47625" cmpd="dbl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9B863-5D84-755C-3616-E8842E9BE974}"/>
                </a:ext>
              </a:extLst>
            </p:cNvPr>
            <p:cNvSpPr txBox="1"/>
            <p:nvPr/>
          </p:nvSpPr>
          <p:spPr>
            <a:xfrm>
              <a:off x="7672544" y="304049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CA67A-A78B-62D7-B9B8-72953AB34DEC}"/>
              </a:ext>
            </a:extLst>
          </p:cNvPr>
          <p:cNvGrpSpPr/>
          <p:nvPr/>
        </p:nvGrpSpPr>
        <p:grpSpPr>
          <a:xfrm>
            <a:off x="7602468" y="1816145"/>
            <a:ext cx="2302301" cy="1247098"/>
            <a:chOff x="7602468" y="1816145"/>
            <a:chExt cx="2302301" cy="1247098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F07055-608E-E12F-667D-7ED0AAE312FE}"/>
                </a:ext>
              </a:extLst>
            </p:cNvPr>
            <p:cNvSpPr/>
            <p:nvPr/>
          </p:nvSpPr>
          <p:spPr>
            <a:xfrm rot="5400000">
              <a:off x="8086984" y="1913493"/>
              <a:ext cx="400109" cy="2054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/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（帶定價訂單）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𝑜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𝑂𝑃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}</m:t>
                      </m:r>
                    </m:oMath>
                  </a14:m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pPr marL="274320" indent="-457200"/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      </a:t>
                  </a:r>
                  <a:r>
                    <a:rPr lang="zh-TW" altLang="en-US" sz="11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根據急單與否、生產便利性進行排序 ，使系統先排入定價高的訂單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7EC3BA-9D07-97FB-3D4E-ACF23D650A28}"/>
                </a:ext>
              </a:extLst>
            </p:cNvPr>
            <p:cNvSpPr txBox="1"/>
            <p:nvPr/>
          </p:nvSpPr>
          <p:spPr>
            <a:xfrm>
              <a:off x="8306297" y="18463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數學推導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kk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（優化次數）與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r(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輪次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的迴圈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在每一個「帶定價訂單」與機器狀態下，計算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。指定新的機器狀態，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更新「帶價格的訂單」。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計算機台利潤並予以累計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，直到輪次結束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修改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的參數，使得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的數量變少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最大化累計利潤與最小化機台更動。重新回到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計算新一輪的輪次表。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blipFill>
                <a:blip r:embed="rId2"/>
                <a:stretch>
                  <a:fillRect l="-605" t="-467" r="-202" b="-16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blipFill>
                <a:blip r:embed="rId3"/>
                <a:stretch>
                  <a:fillRect l="-539" t="-322" r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基本轉換：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面（原）料庫存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Inventory)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是依照產品規格查詢原料庫存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工具（模具）庫存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： 根據產品規格轉換出模具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並且計算生產兩種產品之差異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生產成本計算（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Manufacturing cost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）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，當前輪次針對每一個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I, k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計算生產成本。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分配方程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方程中產生，而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則由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產生。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(R for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獎勵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blipFill>
                <a:blip r:embed="rId4"/>
                <a:stretch>
                  <a:fillRect l="-303" t="-462" b="-13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6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 concept (mathematical derivation)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Compute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Iteration for each round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all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and 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Assign new machine status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Renew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Back to 2, until the round stops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Modify the C and A function to optimize: 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func>
                  </m:oMath>
                </a14:m>
                <a:r>
                  <a:rPr lang="en-US" sz="1600" dirty="0"/>
                  <a:t>, back to 2 to restart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blipFill>
                <a:blip r:embed="rId2"/>
                <a:stretch>
                  <a:fillRect l="-404" t="-427" r="-202" b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/>
                  <a:t> as a single order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is the specification vector,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600" dirty="0"/>
                  <a:t> is the expected volume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600" dirty="0"/>
                  <a:t> is expected due day.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as the priced order vector,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sz="1600" dirty="0"/>
                  <a:t> as order price.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a set of priced order.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as the specification of the product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600" dirty="0"/>
                  <a:t> as article number,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600" dirty="0"/>
                  <a:t> as color number.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as machine status,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SO is the Mold number,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is the acquired priced order,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600" dirty="0"/>
                  <a:t> is manufacturing volume at this round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as accumulated earning.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set of machine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Index definition: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: priced order index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 manufacturing round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: machine index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blipFill>
                <a:blip r:embed="rId3"/>
                <a:stretch>
                  <a:fillRect l="-539" t="-221" r="-43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Basic conversion: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Inventory: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raw material in the stock, which can be manufactured.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Tool Inv: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=(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Manufacturing cost: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real number for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combination.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Assign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function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(R for reward)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blipFill>
                <a:blip r:embed="rId4"/>
                <a:stretch>
                  <a:fillRect l="-404" t="-421" b="-16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57330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CAA_initial_file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name+location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57330" y="259458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59683" y="293986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標準後綴</a:t>
            </a:r>
            <a:endParaRPr lang="en-US" altLang="zh-TW" sz="1400" dirty="0"/>
          </a:p>
          <a:p>
            <a:r>
              <a:rPr lang="en-US" sz="1400" dirty="0" err="1"/>
              <a:t>Json</a:t>
            </a:r>
            <a:r>
              <a:rPr lang="en-US" sz="1400" dirty="0"/>
              <a:t> R/W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25548"/>
              </p:ext>
            </p:extLst>
          </p:nvPr>
        </p:nvGraphicFramePr>
        <p:xfrm>
          <a:off x="4169682" y="654221"/>
          <a:ext cx="22993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77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011279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46547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CAA_const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CAA_profile_name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42766" y="351080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30692" y="3862026"/>
            <a:ext cx="232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attachDateTimeSurfix</a:t>
            </a:r>
            <a:endParaRPr lang="en-US" altLang="zh-TW" sz="1400" dirty="0"/>
          </a:p>
          <a:p>
            <a:r>
              <a:rPr lang="en-US" sz="1400" dirty="0" err="1"/>
              <a:t>CAA_JsonRW</a:t>
            </a:r>
            <a:r>
              <a:rPr lang="en-US" sz="1400" dirty="0"/>
              <a:t> : </a:t>
            </a:r>
            <a:r>
              <a:rPr lang="en-US" sz="800" dirty="0"/>
              <a:t>with indented </a:t>
            </a:r>
            <a:r>
              <a:rPr lang="en-US" sz="800" dirty="0" err="1"/>
              <a:t>json</a:t>
            </a:r>
            <a:r>
              <a:rPr lang="en-US" sz="800" dirty="0"/>
              <a:t> string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6227"/>
              </p:ext>
            </p:extLst>
          </p:nvPr>
        </p:nvGraphicFramePr>
        <p:xfrm>
          <a:off x="4169682" y="654221"/>
          <a:ext cx="248058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82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169800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(dT1 dT2),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  <a:p>
            <a:r>
              <a:rPr lang="en-US" sz="1400" dirty="0" err="1"/>
              <a:t>CheckFolderExisted</a:t>
            </a:r>
            <a:r>
              <a:rPr lang="en-US" sz="800" dirty="0"/>
              <a:t>: 1=existed 2:notexisted, but add, 0: not existed,, added fail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CheckFolderSurfix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check folder</a:t>
            </a:r>
            <a:endParaRPr 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E4DE-2462-63DB-974F-7EA598AA7B7A}"/>
              </a:ext>
            </a:extLst>
          </p:cNvPr>
          <p:cNvSpPr txBox="1"/>
          <p:nvPr/>
        </p:nvSpPr>
        <p:spPr>
          <a:xfrm>
            <a:off x="5341064" y="5590937"/>
            <a:ext cx="1645002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All path with “\” as </a:t>
            </a:r>
            <a:r>
              <a:rPr lang="en-US" sz="900" dirty="0" err="1"/>
              <a:t>surfix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8B42-C4F5-7B1A-091E-3C8022F414B5}"/>
              </a:ext>
            </a:extLst>
          </p:cNvPr>
          <p:cNvSpPr txBox="1"/>
          <p:nvPr/>
        </p:nvSpPr>
        <p:spPr>
          <a:xfrm>
            <a:off x="3149504" y="1011172"/>
            <a:ext cx="98462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Only 3 types, i put them in </a:t>
            </a:r>
            <a:r>
              <a:rPr lang="en-US" sz="900" dirty="0" err="1"/>
              <a:t>enum</a:t>
            </a:r>
            <a:r>
              <a:rPr lang="en-US" sz="900" dirty="0"/>
              <a:t> </a:t>
            </a:r>
            <a:r>
              <a:rPr lang="en-US" sz="900" dirty="0" err="1"/>
              <a:t>CAA.Weighting.CAA_weighting_Fromt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052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76CE5-FAA8-6B3D-2B42-41369BC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7" y="1763952"/>
            <a:ext cx="156190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9562</TotalTime>
  <Words>2550</Words>
  <Application>Microsoft Office PowerPoint</Application>
  <PresentationFormat>Widescreen</PresentationFormat>
  <Paragraphs>277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69</cp:revision>
  <cp:lastPrinted>2022-09-07T10:34:35Z</cp:lastPrinted>
  <dcterms:created xsi:type="dcterms:W3CDTF">2019-04-21T08:33:36Z</dcterms:created>
  <dcterms:modified xsi:type="dcterms:W3CDTF">2022-09-07T13:21:20Z</dcterms:modified>
</cp:coreProperties>
</file>