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5" r:id="rId3"/>
    <p:sldId id="303" r:id="rId4"/>
    <p:sldId id="304" r:id="rId5"/>
    <p:sldId id="307" r:id="rId6"/>
    <p:sldId id="309" r:id="rId7"/>
    <p:sldId id="310" r:id="rId8"/>
    <p:sldId id="308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E1E1E1"/>
    <a:srgbClr val="EE853E"/>
    <a:srgbClr val="70AD47"/>
    <a:srgbClr val="1F4E79"/>
    <a:srgbClr val="8FA7BC"/>
    <a:srgbClr val="A6C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A68-CF47-4359-963B-B33F3862CE0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4A68-CF47-4359-963B-B33F3862CE0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970D4-D5FC-484D-ABC6-B28F4673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emens Machine Tool Days | Events | Siemens Global">
            <a:extLst>
              <a:ext uri="{FF2B5EF4-FFF2-40B4-BE49-F238E27FC236}">
                <a16:creationId xmlns:a16="http://schemas.microsoft.com/office/drawing/2014/main" id="{F752CFBD-DBB6-A667-9997-2AA3C9A33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4" t="6430" r="5772" b="10270"/>
          <a:stretch/>
        </p:blipFill>
        <p:spPr bwMode="auto">
          <a:xfrm>
            <a:off x="5486931" y="3770425"/>
            <a:ext cx="21336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8413A7-1980-151C-0AA7-E1CBF032B5FB}"/>
                  </a:ext>
                </a:extLst>
              </p:cNvPr>
              <p:cNvSpPr txBox="1"/>
              <p:nvPr/>
            </p:nvSpPr>
            <p:spPr>
              <a:xfrm>
                <a:off x="140978" y="936188"/>
                <a:ext cx="4702045" cy="489364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是一個單一產品的「規格」向量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定義為：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配色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article number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、而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是顏色。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是一個單一「訂單」向量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是「</a:t>
                </a:r>
                <a:r>
                  <a:rPr lang="zh-TW" altLang="en-US" sz="12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規格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」向量、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預期產量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(Expected Volume)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是出貨時間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(Due Day)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是一個單一「帶定價的訂單」向量</a:t>
                </a:r>
                <a:r>
                  <a:rPr lang="zh-TW" altLang="en-US" sz="12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2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𝑂𝑃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是訂單價格。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一個「帶定價的訂單」的</a:t>
                </a:r>
                <a:r>
                  <a:rPr lang="zh-TW" altLang="en-US" sz="12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集合。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i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是一個「機器狀態」的向量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，定義為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是當前機台狀態（工作、換模、換色、損壞）、</a:t>
                </a:r>
                <a14:m>
                  <m:oMath xmlns:m="http://schemas.openxmlformats.org/officeDocument/2006/math">
                    <m:r>
                      <a:rPr lang="en-US" altLang="zh-TW" sz="1200" b="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𝑆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是模具編號、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是尺寸、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altLang="zh-TW" sz="12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被分配到的訂單向量、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本輪製造數量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(m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anufacturing volume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是累計利潤。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是一個機器狀態的集合。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Index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帶價格的訂單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製造輪次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機台</a:t>
                </a:r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8413A7-1980-151C-0AA7-E1CBF032B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8" y="936188"/>
                <a:ext cx="4702045" cy="4893647"/>
              </a:xfrm>
              <a:prstGeom prst="rect">
                <a:avLst/>
              </a:prstGeom>
              <a:blipFill>
                <a:blip r:embed="rId3"/>
                <a:stretch>
                  <a:fillRect l="-259" t="-24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網店最強訂單管理工具｜SHOPLINE 全球智慧開店平台">
            <a:extLst>
              <a:ext uri="{FF2B5EF4-FFF2-40B4-BE49-F238E27FC236}">
                <a16:creationId xmlns:a16="http://schemas.microsoft.com/office/drawing/2014/main" id="{8997BEAE-EB69-63B9-E3A2-362FF280E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42" y="1175732"/>
            <a:ext cx="1927414" cy="11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2034B2F-B6BC-463D-652A-0BF5D2A2915B}"/>
              </a:ext>
            </a:extLst>
          </p:cNvPr>
          <p:cNvGrpSpPr/>
          <p:nvPr/>
        </p:nvGrpSpPr>
        <p:grpSpPr>
          <a:xfrm>
            <a:off x="8435987" y="836872"/>
            <a:ext cx="2520925" cy="662759"/>
            <a:chOff x="6023180" y="328852"/>
            <a:chExt cx="2520925" cy="662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D37785-BC3D-97E2-BBB7-ECBB6111734F}"/>
                    </a:ext>
                  </a:extLst>
                </p:cNvPr>
                <p:cNvSpPr txBox="1"/>
                <p:nvPr/>
              </p:nvSpPr>
              <p:spPr>
                <a:xfrm>
                  <a:off x="7189532" y="591501"/>
                  <a:ext cx="135457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</m:oMath>
                  </a14:m>
                  <a:r>
                    <a:rPr lang="zh-TW" altLang="en-US" sz="20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（產品規格） </a:t>
                  </a:r>
                  <a:endPara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D37785-BC3D-97E2-BBB7-ECBB61117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9532" y="591501"/>
                  <a:ext cx="135457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2" name="Picture 8" descr="JONIRO - 團體鞋系列_女- 慈惠堂_團體女鞋">
              <a:extLst>
                <a:ext uri="{FF2B5EF4-FFF2-40B4-BE49-F238E27FC236}">
                  <a16:creationId xmlns:a16="http://schemas.microsoft.com/office/drawing/2014/main" id="{BB28C3F8-004C-7156-4A60-C5675AB404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1" t="30202" r="1936" b="23953"/>
            <a:stretch/>
          </p:blipFill>
          <p:spPr bwMode="auto">
            <a:xfrm flipH="1">
              <a:off x="6208296" y="328852"/>
              <a:ext cx="981236" cy="45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暢銷產品鞋款。Nike TW">
              <a:extLst>
                <a:ext uri="{FF2B5EF4-FFF2-40B4-BE49-F238E27FC236}">
                  <a16:creationId xmlns:a16="http://schemas.microsoft.com/office/drawing/2014/main" id="{92DA5149-A964-E825-BACE-CBC1BEF335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9" t="38710" r="8152" b="21842"/>
            <a:stretch/>
          </p:blipFill>
          <p:spPr bwMode="auto">
            <a:xfrm>
              <a:off x="6023180" y="533639"/>
              <a:ext cx="963562" cy="45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A1C9A-556A-71E5-24F0-7DE0BF75CE50}"/>
                  </a:ext>
                </a:extLst>
              </p:cNvPr>
              <p:cNvSpPr txBox="1"/>
              <p:nvPr/>
            </p:nvSpPr>
            <p:spPr>
              <a:xfrm>
                <a:off x="7602469" y="1435394"/>
                <a:ext cx="19274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acc>
                  </m:oMath>
                </a14:m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（訂單）</a:t>
                </a:r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acc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𝑠</m:t>
                        </m:r>
                      </m:e>
                    </m:acc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,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𝑉𝐸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, 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𝐷𝐷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}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A1C9A-556A-71E5-24F0-7DE0BF75C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469" y="1435394"/>
                <a:ext cx="1927413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D080C5-1402-1D88-E59B-323D56517C29}"/>
                  </a:ext>
                </a:extLst>
              </p:cNvPr>
              <p:cNvSpPr txBox="1"/>
              <p:nvPr/>
            </p:nvSpPr>
            <p:spPr>
              <a:xfrm>
                <a:off x="5419727" y="3201231"/>
                <a:ext cx="2252817" cy="585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</m:oMath>
                </a14:m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（機台狀態）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{</m:t>
                    </m:r>
                    <m:r>
                      <a:rPr lang="zh-TW" altLang="en-US" sz="1200" i="1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現在狀態、模具、</m:t>
                    </m:r>
                    <m:r>
                      <a:rPr lang="zh-TW" altLang="en-US" sz="12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顏色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…}</m:t>
                    </m:r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D080C5-1402-1D88-E59B-323D5651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27" y="3201231"/>
                <a:ext cx="2252817" cy="58516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358F6-AF26-7847-75D1-B7976C3D91E1}"/>
                  </a:ext>
                </a:extLst>
              </p:cNvPr>
              <p:cNvSpPr txBox="1"/>
              <p:nvPr/>
            </p:nvSpPr>
            <p:spPr>
              <a:xfrm>
                <a:off x="9182601" y="4507255"/>
                <a:ext cx="2011585" cy="2208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</m:oMath>
                </a14:m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（本輪次生產狀態）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以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高定價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訂單優先排輪次的概念，考慮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最小的</a:t>
                </a:r>
                <a:r>
                  <a:rPr lang="en-US" altLang="zh-TW" sz="1400" b="1" i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CT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（生產高價值訂單並且機台狀況變化最小），將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適合的訂單分配到每個機台上</a:t>
                </a:r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zh-TW" alt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如果兩機台同分，則以累積利潤最大化方式排單。最後是隨機。</a:t>
                </a:r>
                <a:endPara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358F6-AF26-7847-75D1-B7976C3D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601" y="4507255"/>
                <a:ext cx="2011585" cy="2208874"/>
              </a:xfrm>
              <a:prstGeom prst="rect">
                <a:avLst/>
              </a:prstGeom>
              <a:blipFill>
                <a:blip r:embed="rId10"/>
                <a:stretch>
                  <a:fillRect l="-909" b="-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819A285-614D-50E4-681A-66DB8F347387}"/>
              </a:ext>
            </a:extLst>
          </p:cNvPr>
          <p:cNvGrpSpPr/>
          <p:nvPr/>
        </p:nvGrpSpPr>
        <p:grpSpPr>
          <a:xfrm>
            <a:off x="6692308" y="2361652"/>
            <a:ext cx="4501878" cy="3315134"/>
            <a:chOff x="6692308" y="2361652"/>
            <a:chExt cx="4501878" cy="331513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21F491-5B03-CAA7-0723-184113B5F566}"/>
                </a:ext>
              </a:extLst>
            </p:cNvPr>
            <p:cNvSpPr/>
            <p:nvPr/>
          </p:nvSpPr>
          <p:spPr>
            <a:xfrm>
              <a:off x="6692308" y="5274124"/>
              <a:ext cx="2431534" cy="402662"/>
            </a:xfrm>
            <a:custGeom>
              <a:avLst/>
              <a:gdLst>
                <a:gd name="connsiteX0" fmla="*/ 2457450 w 2457450"/>
                <a:gd name="connsiteY0" fmla="*/ 142875 h 402662"/>
                <a:gd name="connsiteX1" fmla="*/ 2381250 w 2457450"/>
                <a:gd name="connsiteY1" fmla="*/ 171450 h 402662"/>
                <a:gd name="connsiteX2" fmla="*/ 971550 w 2457450"/>
                <a:gd name="connsiteY2" fmla="*/ 400050 h 402662"/>
                <a:gd name="connsiteX3" fmla="*/ 0 w 2457450"/>
                <a:gd name="connsiteY3" fmla="*/ 0 h 4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7450" h="402662">
                  <a:moveTo>
                    <a:pt x="2457450" y="142875"/>
                  </a:moveTo>
                  <a:lnTo>
                    <a:pt x="2381250" y="171450"/>
                  </a:lnTo>
                  <a:cubicBezTo>
                    <a:pt x="2133600" y="214312"/>
                    <a:pt x="1368425" y="428625"/>
                    <a:pt x="971550" y="400050"/>
                  </a:cubicBezTo>
                  <a:cubicBezTo>
                    <a:pt x="574675" y="371475"/>
                    <a:pt x="287337" y="185737"/>
                    <a:pt x="0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07441A-AD24-ABF1-9552-3E9A3BF2068D}"/>
                </a:ext>
              </a:extLst>
            </p:cNvPr>
            <p:cNvSpPr txBox="1"/>
            <p:nvPr/>
          </p:nvSpPr>
          <p:spPr>
            <a:xfrm>
              <a:off x="7426404" y="5371916"/>
              <a:ext cx="963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（更新）</a:t>
              </a:r>
              <a:endParaRPr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96E55B8-F321-AC1D-EECB-349A70B19A22}"/>
                </a:ext>
              </a:extLst>
            </p:cNvPr>
            <p:cNvSpPr/>
            <p:nvPr/>
          </p:nvSpPr>
          <p:spPr>
            <a:xfrm>
              <a:off x="9623776" y="2361652"/>
              <a:ext cx="1490055" cy="2339828"/>
            </a:xfrm>
            <a:custGeom>
              <a:avLst/>
              <a:gdLst>
                <a:gd name="connsiteX0" fmla="*/ 1314450 w 1490055"/>
                <a:gd name="connsiteY0" fmla="*/ 2571750 h 2571750"/>
                <a:gd name="connsiteX1" fmla="*/ 1466850 w 1490055"/>
                <a:gd name="connsiteY1" fmla="*/ 1781175 h 2571750"/>
                <a:gd name="connsiteX2" fmla="*/ 876300 w 1490055"/>
                <a:gd name="connsiteY2" fmla="*/ 400050 h 2571750"/>
                <a:gd name="connsiteX3" fmla="*/ 0 w 1490055"/>
                <a:gd name="connsiteY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055" h="2571750">
                  <a:moveTo>
                    <a:pt x="1314450" y="2571750"/>
                  </a:moveTo>
                  <a:cubicBezTo>
                    <a:pt x="1427162" y="2357437"/>
                    <a:pt x="1539875" y="2143125"/>
                    <a:pt x="1466850" y="1781175"/>
                  </a:cubicBezTo>
                  <a:cubicBezTo>
                    <a:pt x="1393825" y="1419225"/>
                    <a:pt x="1120775" y="696912"/>
                    <a:pt x="876300" y="400050"/>
                  </a:cubicBezTo>
                  <a:cubicBezTo>
                    <a:pt x="631825" y="103188"/>
                    <a:pt x="315912" y="51594"/>
                    <a:pt x="0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F11C9F-6558-84F5-9EB0-1753E5F7110E}"/>
                </a:ext>
              </a:extLst>
            </p:cNvPr>
            <p:cNvSpPr txBox="1"/>
            <p:nvPr/>
          </p:nvSpPr>
          <p:spPr>
            <a:xfrm>
              <a:off x="10230844" y="2401296"/>
              <a:ext cx="963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（更新）</a:t>
              </a:r>
              <a:endParaRPr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DA494A3-517E-AED3-DBE2-0C96DB737F0D}"/>
              </a:ext>
            </a:extLst>
          </p:cNvPr>
          <p:cNvSpPr txBox="1"/>
          <p:nvPr/>
        </p:nvSpPr>
        <p:spPr>
          <a:xfrm>
            <a:off x="255891" y="270455"/>
            <a:ext cx="10973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pc="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以「最大化生產訂單」與「最小化生產成本」為導向的多機台生產排程</a:t>
            </a:r>
            <a:endParaRPr lang="en-US" sz="2000" b="1" spc="3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A50A79-88F9-C196-42A5-B1CA31F38D70}"/>
              </a:ext>
            </a:extLst>
          </p:cNvPr>
          <p:cNvGrpSpPr/>
          <p:nvPr/>
        </p:nvGrpSpPr>
        <p:grpSpPr>
          <a:xfrm>
            <a:off x="6840192" y="2509246"/>
            <a:ext cx="3202537" cy="1868928"/>
            <a:chOff x="6840192" y="2509246"/>
            <a:chExt cx="3202537" cy="1868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C0B464-8440-D4CD-5A0C-0B7641069894}"/>
                    </a:ext>
                  </a:extLst>
                </p:cNvPr>
                <p:cNvSpPr txBox="1"/>
                <p:nvPr/>
              </p:nvSpPr>
              <p:spPr>
                <a:xfrm>
                  <a:off x="8115316" y="3431183"/>
                  <a:ext cx="1927413" cy="9469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𝑪𝑻</m:t>
                      </m:r>
                    </m:oMath>
                  </a14:m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（生產成本）</a:t>
                  </a:r>
                  <a:endPara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  <a:p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計算當每一個機台去生產每一個訂單，每個機台需要付出的代價（</a:t>
                  </a:r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Cost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）</a:t>
                  </a:r>
                  <a:endPara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C0B464-8440-D4CD-5A0C-0B7641069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5316" y="3431183"/>
                  <a:ext cx="1927413" cy="946991"/>
                </a:xfrm>
                <a:prstGeom prst="rect">
                  <a:avLst/>
                </a:prstGeom>
                <a:blipFill>
                  <a:blip r:embed="rId11"/>
                  <a:stretch>
                    <a:fillRect b="-38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B87B48-4A60-0314-9226-2E00662C41EF}"/>
                </a:ext>
              </a:extLst>
            </p:cNvPr>
            <p:cNvCxnSpPr/>
            <p:nvPr/>
          </p:nvCxnSpPr>
          <p:spPr>
            <a:xfrm flipH="1">
              <a:off x="7542556" y="2509246"/>
              <a:ext cx="266100" cy="576840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C826E5-9072-BC55-AE13-EA8C7F638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0192" y="3086086"/>
              <a:ext cx="702364" cy="318065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E1735AA-209E-3960-8324-474232FDC7D5}"/>
                </a:ext>
              </a:extLst>
            </p:cNvPr>
            <p:cNvCxnSpPr>
              <a:cxnSpLocks/>
            </p:cNvCxnSpPr>
            <p:nvPr/>
          </p:nvCxnSpPr>
          <p:spPr>
            <a:xfrm>
              <a:off x="7542556" y="3086086"/>
              <a:ext cx="591794" cy="445480"/>
            </a:xfrm>
            <a:prstGeom prst="straightConnector1">
              <a:avLst/>
            </a:prstGeom>
            <a:ln w="47625" cmpd="dbl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49B863-5D84-755C-3616-E8842E9BE974}"/>
                </a:ext>
              </a:extLst>
            </p:cNvPr>
            <p:cNvSpPr txBox="1"/>
            <p:nvPr/>
          </p:nvSpPr>
          <p:spPr>
            <a:xfrm>
              <a:off x="7672544" y="3040492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以權重評分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BCA67A-A78B-62D7-B9B8-72953AB34DEC}"/>
              </a:ext>
            </a:extLst>
          </p:cNvPr>
          <p:cNvGrpSpPr/>
          <p:nvPr/>
        </p:nvGrpSpPr>
        <p:grpSpPr>
          <a:xfrm>
            <a:off x="7602468" y="1816145"/>
            <a:ext cx="2302301" cy="1247098"/>
            <a:chOff x="7602468" y="1816145"/>
            <a:chExt cx="2302301" cy="1247098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0F07055-608E-E12F-667D-7ED0AAE312FE}"/>
                </a:ext>
              </a:extLst>
            </p:cNvPr>
            <p:cNvSpPr/>
            <p:nvPr/>
          </p:nvSpPr>
          <p:spPr>
            <a:xfrm rot="5400000">
              <a:off x="8086984" y="1913493"/>
              <a:ext cx="400109" cy="20541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D88236-51B0-7389-7749-D3E0F2A28EFB}"/>
                    </a:ext>
                  </a:extLst>
                </p:cNvPr>
                <p:cNvSpPr txBox="1"/>
                <p:nvPr/>
              </p:nvSpPr>
              <p:spPr>
                <a:xfrm>
                  <a:off x="7602468" y="2109136"/>
                  <a:ext cx="2302301" cy="9541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a14:m>
                  <a:r>
                    <a:rPr lang="zh-TW" altLang="en-US" sz="20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</a:t>
                  </a:r>
                  <a:r>
                    <a:rPr lang="zh-TW" altLang="en-US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（帶定價訂單）</a:t>
                  </a:r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acc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𝑜</m:t>
                          </m:r>
                        </m:e>
                      </m:acc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,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𝑂𝑃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}</m:t>
                      </m:r>
                    </m:oMath>
                  </a14:m>
                  <a:endParaRPr lang="en-US" altLang="zh-TW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  <a:p>
                  <a:pPr marL="274320" indent="-457200"/>
                  <a:r>
                    <a:rPr lang="en-US" altLang="zh-TW" sz="12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       </a:t>
                  </a:r>
                  <a:r>
                    <a:rPr lang="zh-TW" altLang="en-US" sz="1100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根據急單與否、生產便利性進行排序 ，使系統先排入定價高的訂單</a:t>
                  </a:r>
                  <a:endPara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D88236-51B0-7389-7749-D3E0F2A2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468" y="2109136"/>
                  <a:ext cx="2302301" cy="95410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67EC3BA-9D07-97FB-3D4E-ACF23D650A28}"/>
                </a:ext>
              </a:extLst>
            </p:cNvPr>
            <p:cNvSpPr txBox="1"/>
            <p:nvPr/>
          </p:nvSpPr>
          <p:spPr>
            <a:xfrm>
              <a:off x="8306297" y="184632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以權重評分</a:t>
              </a:r>
              <a:endParaRPr lang="en-US" sz="1100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75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D5973-F7E5-1174-156F-251994A1E793}"/>
              </a:ext>
            </a:extLst>
          </p:cNvPr>
          <p:cNvSpPr txBox="1"/>
          <p:nvPr/>
        </p:nvSpPr>
        <p:spPr>
          <a:xfrm>
            <a:off x="339216" y="22184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CAA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概念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數學推導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/>
              <p:nvPr/>
            </p:nvSpPr>
            <p:spPr>
              <a:xfrm>
                <a:off x="5949305" y="3728407"/>
                <a:ext cx="6031295" cy="259705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Pseudocode: </a:t>
                </a:r>
              </a:p>
              <a:p>
                <a:pPr marL="342900" indent="-342900"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針對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kk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（優化次數）與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r(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輪次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的迴圈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在每一個「帶定價訂單」與機器狀態下，計算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。指定新的機器狀態，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更新「帶價格的訂單」。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lvl="1"/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計算機台利潤並予以累計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回到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，直到輪次結束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修改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和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的參數，使得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的數量變少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最大化累計利潤與最小化機台更動。重新回到</a:t>
                </a: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計算新一輪的輪次表。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05" y="3728407"/>
                <a:ext cx="6031295" cy="2597058"/>
              </a:xfrm>
              <a:prstGeom prst="rect">
                <a:avLst/>
              </a:prstGeom>
              <a:blipFill>
                <a:blip r:embed="rId2"/>
                <a:stretch>
                  <a:fillRect l="-605" t="-467" r="-202" b="-16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/>
              <p:nvPr/>
            </p:nvSpPr>
            <p:spPr>
              <a:xfrm>
                <a:off x="211400" y="762625"/>
                <a:ext cx="5648630" cy="56635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是一個單一產品的「規格」向量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配色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article number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、而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是顏色。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是一個單一「訂單」向量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是「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規格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」向量、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預期產量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(Expected Volume)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是出貨時間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(Due Day)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  <a:endParaRPr lang="en-US" altLang="zh-TW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是一個單一「帶定價的訂單」向量</a:t>
                </a:r>
                <a:r>
                  <a:rPr lang="zh-TW" altLang="en-US" sz="14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定義為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𝑂𝑃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是訂單價格。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一個「帶定價的訂單」的</a:t>
                </a:r>
                <a:r>
                  <a:rPr lang="zh-TW" alt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集合。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是一個「機器狀態」的向量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，定義為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，其中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是當前機台狀態（工作、換模、換色、損壞）、</a:t>
                </a:r>
                <a14:m>
                  <m:oMath xmlns:m="http://schemas.openxmlformats.org/officeDocument/2006/math">
                    <m:r>
                      <a:rPr lang="en-US" altLang="zh-TW" sz="1400" b="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是模具編號、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是尺寸、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表示大人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ms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或小孩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altLang="zh-TW" sz="14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jr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被分配到的訂單向量、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本輪製造數量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(m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anufacturing volume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是累計利潤。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是一個機器狀態的集合。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Index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定義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帶價格的訂單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製造輪次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機台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0" y="762625"/>
                <a:ext cx="5648630" cy="5663538"/>
              </a:xfrm>
              <a:prstGeom prst="rect">
                <a:avLst/>
              </a:prstGeom>
              <a:blipFill>
                <a:blip r:embed="rId3"/>
                <a:stretch>
                  <a:fillRect l="-539" t="-322" r="-344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/>
              <p:nvPr/>
            </p:nvSpPr>
            <p:spPr>
              <a:xfrm>
                <a:off x="5949305" y="762625"/>
                <a:ext cx="6031295" cy="2627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基本轉換：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面（原）料庫存</a:t>
                </a:r>
                <a:r>
                  <a:rPr lang="en-US" altLang="zh-TW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(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Inventory)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是依照產品規格查詢原料庫存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工具（模具）庫存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： 根據產品規格轉換出模具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並且計算生產兩種產品之差異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=(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𝑑𝑆𝑂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𝑑𝑆𝑍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𝑑𝐶𝑂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生產成本計算（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Manufacturing cost</a:t>
                </a: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）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，當前輪次針對每一個</a:t>
                </a:r>
                <a:r>
                  <a:rPr lang="en-US" altLang="zh-TW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I, k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計算生產成本。</a:t>
                </a:r>
                <a:endParaRPr lang="en-US" altLang="zh-TW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分配方程</a:t>
                </a:r>
                <a:r>
                  <a:rPr lang="en-US" sz="1600" b="1" dirty="0">
                    <a:solidFill>
                      <a:srgbClr val="C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是從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方程中產生，而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則由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產生。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 (R for 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獎勵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05" y="762625"/>
                <a:ext cx="6031295" cy="2627066"/>
              </a:xfrm>
              <a:prstGeom prst="rect">
                <a:avLst/>
              </a:prstGeom>
              <a:blipFill>
                <a:blip r:embed="rId4"/>
                <a:stretch>
                  <a:fillRect l="-303" t="-462" b="-138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36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D5973-F7E5-1174-156F-251994A1E793}"/>
              </a:ext>
            </a:extLst>
          </p:cNvPr>
          <p:cNvSpPr txBox="1"/>
          <p:nvPr/>
        </p:nvSpPr>
        <p:spPr>
          <a:xfrm>
            <a:off x="339216" y="221848"/>
            <a:ext cx="386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CAA concept (mathematical derivation)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/>
              <p:nvPr/>
            </p:nvSpPr>
            <p:spPr>
              <a:xfrm>
                <a:off x="5968184" y="3551426"/>
                <a:ext cx="6031295" cy="284327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Pseudocode: 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Compute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Iteration for each round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lvl="1"/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against all priced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/>
                  <a:t> and  machine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Assign new machine status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Renew priced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Compute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Back to 2, until the round stops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Modify the C and A function to optimize: 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, max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func>
                  </m:oMath>
                </a14:m>
                <a:r>
                  <a:rPr lang="en-US" sz="1600" dirty="0"/>
                  <a:t>, back to 2 to restart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B3CC18-44AD-8974-3C89-E12ACD52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84" y="3551426"/>
                <a:ext cx="6031295" cy="2843279"/>
              </a:xfrm>
              <a:prstGeom prst="rect">
                <a:avLst/>
              </a:prstGeom>
              <a:blipFill>
                <a:blip r:embed="rId2"/>
                <a:stretch>
                  <a:fillRect l="-404" t="-427" r="-202" b="-17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/>
              <p:nvPr/>
            </p:nvSpPr>
            <p:spPr>
              <a:xfrm>
                <a:off x="211400" y="762625"/>
                <a:ext cx="5648630" cy="55092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Definition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600" dirty="0"/>
                  <a:t> as a single order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vector</a:t>
                </a:r>
                <a:r>
                  <a:rPr lang="en-US" sz="1600" dirty="0"/>
                  <a:t>, defined 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𝐷𝐷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600" dirty="0"/>
                  <a:t> is the specification vector,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𝑉𝐸</m:t>
                    </m:r>
                  </m:oMath>
                </a14:m>
                <a:r>
                  <a:rPr lang="en-US" sz="1600" dirty="0"/>
                  <a:t> is the expected volume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𝐷𝐷</m:t>
                    </m:r>
                  </m:oMath>
                </a14:m>
                <a:r>
                  <a:rPr lang="en-US" sz="1600" dirty="0"/>
                  <a:t> is expected due day.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as the priced order vector, it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𝑂𝑃</m:t>
                    </m:r>
                  </m:oMath>
                </a14:m>
                <a:r>
                  <a:rPr lang="en-US" sz="1600" dirty="0"/>
                  <a:t> as order price.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is a set of priced order.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600" dirty="0"/>
                  <a:t> as the specification of the product </a:t>
                </a:r>
                <a:r>
                  <a:rPr lang="en-US" altLang="zh-TW" sz="1600" dirty="0"/>
                  <a:t>vector</a:t>
                </a:r>
                <a:r>
                  <a:rPr lang="en-US" sz="1600" dirty="0"/>
                  <a:t>, defined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𝐴𝑅𝑇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𝐴𝑅𝑇</m:t>
                    </m:r>
                  </m:oMath>
                </a14:m>
                <a:r>
                  <a:rPr lang="en-US" sz="1600" dirty="0"/>
                  <a:t> as article number,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600" dirty="0"/>
                  <a:t> as size,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600" dirty="0"/>
                  <a:t> as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 or </a:t>
                </a:r>
                <a:r>
                  <a:rPr lang="en-US" sz="1600" dirty="0" err="1"/>
                  <a:t>jr</a:t>
                </a:r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US" sz="1600" dirty="0"/>
                  <a:t> as color number.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as machine status, defined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𝑆𝑍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where SO is the Mold number,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𝑆𝑍</m:t>
                    </m:r>
                  </m:oMath>
                </a14:m>
                <a:r>
                  <a:rPr lang="en-US" sz="1600" dirty="0"/>
                  <a:t> as size,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r>
                  <a:rPr lang="en-US" sz="1600" dirty="0"/>
                  <a:t> as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 or </a:t>
                </a:r>
                <a:r>
                  <a:rPr lang="en-US" sz="1600" dirty="0" err="1"/>
                  <a:t>jr</a:t>
                </a:r>
                <a:r>
                  <a:rPr lang="en-US" sz="1600" dirty="0"/>
                  <a:t> 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is the acquired priced order,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𝑉𝑀</m:t>
                    </m:r>
                  </m:oMath>
                </a14:m>
                <a:r>
                  <a:rPr lang="en-US" sz="1600" dirty="0"/>
                  <a:t> is manufacturing volume at this round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as accumulated earning.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is set of machine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Index definition: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: priced order index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: manufacturing round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: machine index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065FC-EF2E-8A83-E3CC-26CBE5B7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0" y="762625"/>
                <a:ext cx="5648630" cy="5509200"/>
              </a:xfrm>
              <a:prstGeom prst="rect">
                <a:avLst/>
              </a:prstGeom>
              <a:blipFill>
                <a:blip r:embed="rId3"/>
                <a:stretch>
                  <a:fillRect l="-539" t="-221" r="-43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/>
              <p:nvPr/>
            </p:nvSpPr>
            <p:spPr>
              <a:xfrm>
                <a:off x="5968184" y="528791"/>
                <a:ext cx="6031295" cy="28837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Basic conversion: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Inventory: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the raw material in the stock, which can be manufactured.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Tool Inv: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=(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𝑑𝑆𝑂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𝑑𝑆𝑍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𝑑𝐶𝑂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Manufacturing cost: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as a real number for each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combination.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Assign function: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is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function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 (R for reward)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49171-3B4F-2E4E-B0B5-3955045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84" y="528791"/>
                <a:ext cx="6031295" cy="2883738"/>
              </a:xfrm>
              <a:prstGeom prst="rect">
                <a:avLst/>
              </a:prstGeom>
              <a:blipFill>
                <a:blip r:embed="rId4"/>
                <a:stretch>
                  <a:fillRect l="-404" t="-421" b="-168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3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9FE1-B5E9-7AF4-8140-09440796D611}"/>
              </a:ext>
            </a:extLst>
          </p:cNvPr>
          <p:cNvSpPr txBox="1"/>
          <p:nvPr/>
        </p:nvSpPr>
        <p:spPr>
          <a:xfrm>
            <a:off x="6597446" y="182103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CAA_USR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F7BD4-2174-0903-B362-F72B66720D74}"/>
              </a:ext>
            </a:extLst>
          </p:cNvPr>
          <p:cNvSpPr txBox="1"/>
          <p:nvPr/>
        </p:nvSpPr>
        <p:spPr>
          <a:xfrm>
            <a:off x="6910027" y="665616"/>
            <a:ext cx="2487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Base_Data_Folder</a:t>
            </a:r>
            <a:endParaRPr lang="en-US" sz="1400" dirty="0"/>
          </a:p>
          <a:p>
            <a:r>
              <a:rPr lang="en-US" sz="1400" dirty="0" err="1"/>
              <a:t>Current_working_Folder</a:t>
            </a:r>
            <a:endParaRPr lang="en-US" sz="1400" dirty="0"/>
          </a:p>
          <a:p>
            <a:r>
              <a:rPr lang="en-US" sz="1400" dirty="0" err="1"/>
              <a:t>WeightingFile_title</a:t>
            </a:r>
            <a:r>
              <a:rPr lang="en-US" sz="1400" dirty="0"/>
              <a:t>() as string</a:t>
            </a:r>
          </a:p>
          <a:p>
            <a:r>
              <a:rPr lang="en-US" sz="1400" dirty="0" err="1"/>
              <a:t>WeightingFile_name</a:t>
            </a:r>
            <a:r>
              <a:rPr lang="en-US" sz="1400" dirty="0"/>
              <a:t>() as string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4A766E-D77B-DCBC-3E37-9479FE7BA5DA}"/>
              </a:ext>
            </a:extLst>
          </p:cNvPr>
          <p:cNvGrpSpPr/>
          <p:nvPr/>
        </p:nvGrpSpPr>
        <p:grpSpPr>
          <a:xfrm>
            <a:off x="9657330" y="0"/>
            <a:ext cx="2426946" cy="1547849"/>
            <a:chOff x="3934956" y="189787"/>
            <a:chExt cx="2426946" cy="15478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766B7-605B-75DA-EAD9-3A082381E8D3}"/>
                </a:ext>
              </a:extLst>
            </p:cNvPr>
            <p:cNvSpPr txBox="1"/>
            <p:nvPr/>
          </p:nvSpPr>
          <p:spPr>
            <a:xfrm>
              <a:off x="3934956" y="189787"/>
              <a:ext cx="2426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4">
                      <a:lumMod val="50000"/>
                    </a:schemeClr>
                  </a:solidFill>
                </a:rPr>
                <a:t>CAA_const_structure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F9B5C6-F15D-3C85-6F16-CAA91B40FC34}"/>
                </a:ext>
              </a:extLst>
            </p:cNvPr>
            <p:cNvSpPr txBox="1"/>
            <p:nvPr/>
          </p:nvSpPr>
          <p:spPr>
            <a:xfrm>
              <a:off x="4280558" y="568085"/>
              <a:ext cx="19963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CAA_copyright</a:t>
              </a:r>
              <a:endParaRPr lang="en-US" sz="1400" dirty="0"/>
            </a:p>
            <a:p>
              <a:r>
                <a:rPr lang="en-US" sz="1400" dirty="0" err="1"/>
                <a:t>MultithreadSetting</a:t>
              </a:r>
              <a:endParaRPr lang="en-US" sz="1400" dirty="0"/>
            </a:p>
            <a:p>
              <a:r>
                <a:rPr lang="en-US" sz="1400" dirty="0" err="1"/>
                <a:t>KeyWindowStartPosition</a:t>
              </a:r>
              <a:endParaRPr lang="en-US" sz="1400" dirty="0"/>
            </a:p>
            <a:p>
              <a:r>
                <a:rPr lang="en-US" sz="1400" dirty="0" err="1"/>
                <a:t>CAA_initial_file</a:t>
              </a:r>
              <a:endParaRPr lang="en-US" sz="1400" dirty="0"/>
            </a:p>
            <a:p>
              <a:r>
                <a:rPr lang="en-US" sz="1400" dirty="0"/>
                <a:t>   </a:t>
              </a:r>
              <a:r>
                <a:rPr lang="en-US" sz="1400" dirty="0" err="1"/>
                <a:t>name+location</a:t>
              </a:r>
              <a:endParaRPr lang="en-US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48FEDB-38CC-7B87-4CCD-9F5FE0CC0F26}"/>
              </a:ext>
            </a:extLst>
          </p:cNvPr>
          <p:cNvSpPr txBox="1"/>
          <p:nvPr/>
        </p:nvSpPr>
        <p:spPr>
          <a:xfrm>
            <a:off x="9657330" y="2594588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Some lib/</a:t>
            </a:r>
            <a:r>
              <a:rPr lang="en-US" sz="2000" b="1" dirty="0" err="1"/>
              <a:t>func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60B8A-8D6C-CCE3-4AE9-36087D91C827}"/>
              </a:ext>
            </a:extLst>
          </p:cNvPr>
          <p:cNvSpPr txBox="1"/>
          <p:nvPr/>
        </p:nvSpPr>
        <p:spPr>
          <a:xfrm>
            <a:off x="10059683" y="2939863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標準後綴</a:t>
            </a:r>
            <a:endParaRPr lang="en-US" altLang="zh-TW" sz="1400" dirty="0"/>
          </a:p>
          <a:p>
            <a:r>
              <a:rPr lang="en-US" sz="1400" dirty="0" err="1"/>
              <a:t>Json</a:t>
            </a:r>
            <a:r>
              <a:rPr lang="en-US" sz="1400" dirty="0"/>
              <a:t> R/W</a:t>
            </a:r>
          </a:p>
          <a:p>
            <a:r>
              <a:rPr lang="en-US" sz="1400" dirty="0"/>
              <a:t>CALA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5FD48-0561-ECD1-CB4C-5E6F256BE4FE}"/>
              </a:ext>
            </a:extLst>
          </p:cNvPr>
          <p:cNvSpPr txBox="1"/>
          <p:nvPr/>
        </p:nvSpPr>
        <p:spPr>
          <a:xfrm>
            <a:off x="7996265" y="1727104"/>
            <a:ext cx="1757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Each </a:t>
            </a:r>
            <a:r>
              <a:rPr lang="en-US" sz="1100" b="1" dirty="0" err="1">
                <a:solidFill>
                  <a:srgbClr val="C00000"/>
                </a:solidFill>
              </a:rPr>
              <a:t>setupfile</a:t>
            </a:r>
            <a:r>
              <a:rPr lang="en-US" sz="1100" b="1" dirty="0">
                <a:solidFill>
                  <a:srgbClr val="C00000"/>
                </a:solidFill>
              </a:rPr>
              <a:t> should be defined one by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970BE-3791-F31D-867D-8795F7BCE6C2}"/>
              </a:ext>
            </a:extLst>
          </p:cNvPr>
          <p:cNvSpPr txBox="1"/>
          <p:nvPr/>
        </p:nvSpPr>
        <p:spPr>
          <a:xfrm>
            <a:off x="9657330" y="1485231"/>
            <a:ext cx="2144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CAA_general_func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DA48-E46C-B68E-60FF-3A830155F0EF}"/>
              </a:ext>
            </a:extLst>
          </p:cNvPr>
          <p:cNvSpPr txBox="1"/>
          <p:nvPr/>
        </p:nvSpPr>
        <p:spPr>
          <a:xfrm>
            <a:off x="6611062" y="396245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CAA_USR_UI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46FF3-E890-57DE-6544-9C8072F5524B}"/>
              </a:ext>
            </a:extLst>
          </p:cNvPr>
          <p:cNvSpPr txBox="1"/>
          <p:nvPr/>
        </p:nvSpPr>
        <p:spPr>
          <a:xfrm>
            <a:off x="192688" y="222300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AEE5D-8D81-3799-FBD2-48142129EC53}"/>
              </a:ext>
            </a:extLst>
          </p:cNvPr>
          <p:cNvSpPr txBox="1"/>
          <p:nvPr/>
        </p:nvSpPr>
        <p:spPr>
          <a:xfrm>
            <a:off x="756252" y="486313"/>
            <a:ext cx="1823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E0917-D32B-2A7F-31B1-7A1D6509C03B}"/>
              </a:ext>
            </a:extLst>
          </p:cNvPr>
          <p:cNvSpPr txBox="1"/>
          <p:nvPr/>
        </p:nvSpPr>
        <p:spPr>
          <a:xfrm>
            <a:off x="552419" y="704320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ORD()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1109F7-6680-BC0E-CA38-F270EBCC6A90}"/>
              </a:ext>
            </a:extLst>
          </p:cNvPr>
          <p:cNvGrpSpPr/>
          <p:nvPr/>
        </p:nvGrpSpPr>
        <p:grpSpPr>
          <a:xfrm>
            <a:off x="528253" y="3053843"/>
            <a:ext cx="1670201" cy="569387"/>
            <a:chOff x="557955" y="4552675"/>
            <a:chExt cx="1670201" cy="5693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64A48D-6346-95AA-113A-F4A42A38CD82}"/>
                </a:ext>
              </a:extLst>
            </p:cNvPr>
            <p:cNvSpPr txBox="1"/>
            <p:nvPr/>
          </p:nvSpPr>
          <p:spPr>
            <a:xfrm>
              <a:off x="557955" y="4552675"/>
              <a:ext cx="1670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 </a:t>
              </a:r>
              <a:r>
                <a:rPr lang="en-US" sz="1600" dirty="0"/>
                <a:t>(specification)</a:t>
              </a:r>
              <a:endParaRPr lang="en-US" sz="2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AA2CCE-91E1-A993-02EF-B5AC795623E3}"/>
                </a:ext>
              </a:extLst>
            </p:cNvPr>
            <p:cNvSpPr txBox="1"/>
            <p:nvPr/>
          </p:nvSpPr>
          <p:spPr>
            <a:xfrm>
              <a:off x="798138" y="4814285"/>
              <a:ext cx="1297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ART, SZ, MJ, CO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3CD777-B6C5-9C74-6C7B-FCB5A1C87134}"/>
              </a:ext>
            </a:extLst>
          </p:cNvPr>
          <p:cNvSpPr txBox="1"/>
          <p:nvPr/>
        </p:nvSpPr>
        <p:spPr>
          <a:xfrm>
            <a:off x="497245" y="988687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CC54D0-FAC8-CE5B-C27A-BF89CC9EBEF3}"/>
              </a:ext>
            </a:extLst>
          </p:cNvPr>
          <p:cNvGrpSpPr/>
          <p:nvPr/>
        </p:nvGrpSpPr>
        <p:grpSpPr>
          <a:xfrm>
            <a:off x="538587" y="2125229"/>
            <a:ext cx="1378967" cy="1023085"/>
            <a:chOff x="568791" y="3518028"/>
            <a:chExt cx="1378967" cy="10230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9B7B5-D3A3-8C25-31D8-C5E7EEAF56AF}"/>
                </a:ext>
              </a:extLst>
            </p:cNvPr>
            <p:cNvSpPr txBox="1"/>
            <p:nvPr/>
          </p:nvSpPr>
          <p:spPr>
            <a:xfrm>
              <a:off x="568791" y="3518028"/>
              <a:ext cx="13789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ORD </a:t>
              </a:r>
              <a:r>
                <a:rPr lang="en-US" dirty="0"/>
                <a:t>(order)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650091-6240-8B26-82E7-1684190ADE49}"/>
                </a:ext>
              </a:extLst>
            </p:cNvPr>
            <p:cNvSpPr txBox="1"/>
            <p:nvPr/>
          </p:nvSpPr>
          <p:spPr>
            <a:xfrm>
              <a:off x="900773" y="3802449"/>
              <a:ext cx="4058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</a:t>
              </a:r>
            </a:p>
            <a:p>
              <a:r>
                <a:rPr lang="en-US" sz="1400" dirty="0"/>
                <a:t>VE</a:t>
              </a:r>
            </a:p>
            <a:p>
              <a:r>
                <a:rPr lang="en-US" sz="1400" dirty="0"/>
                <a:t>DD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681C19-9688-2D7C-A68A-4C9CB06EB4A2}"/>
              </a:ext>
            </a:extLst>
          </p:cNvPr>
          <p:cNvSpPr txBox="1"/>
          <p:nvPr/>
        </p:nvSpPr>
        <p:spPr>
          <a:xfrm>
            <a:off x="6617110" y="2319228"/>
            <a:ext cx="260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CAA_PriceNCostAssign</a:t>
            </a:r>
            <a:endParaRPr 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A46A6-EB6B-E3A0-FACC-360779660E91}"/>
              </a:ext>
            </a:extLst>
          </p:cNvPr>
          <p:cNvSpPr txBox="1"/>
          <p:nvPr/>
        </p:nvSpPr>
        <p:spPr>
          <a:xfrm>
            <a:off x="6591162" y="2822889"/>
            <a:ext cx="316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</a:rPr>
              <a:t>CAA_PriceNCost_Assign_UI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2BEC16-6D0B-3D9C-4E90-CD98FC24F937}"/>
              </a:ext>
            </a:extLst>
          </p:cNvPr>
          <p:cNvSpPr txBox="1"/>
          <p:nvPr/>
        </p:nvSpPr>
        <p:spPr>
          <a:xfrm>
            <a:off x="6882304" y="3140432"/>
            <a:ext cx="2902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Compute_Price_Wei_DueDay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Compute_Price_Wei_Inventory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3DBE9-DD79-AC19-CC44-F7F9CB52F4C3}"/>
              </a:ext>
            </a:extLst>
          </p:cNvPr>
          <p:cNvSpPr txBox="1"/>
          <p:nvPr/>
        </p:nvSpPr>
        <p:spPr>
          <a:xfrm>
            <a:off x="8073515" y="-78536"/>
            <a:ext cx="1525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USR_read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USR_write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show_USR_folder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0BB7EF4C-A77C-8BEF-D965-C1293AAF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25548"/>
              </p:ext>
            </p:extLst>
          </p:nvPr>
        </p:nvGraphicFramePr>
        <p:xfrm>
          <a:off x="4169682" y="654221"/>
          <a:ext cx="2299356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77">
                  <a:extLst>
                    <a:ext uri="{9D8B030D-6E8A-4147-A177-3AD203B41FA5}">
                      <a16:colId xmlns:a16="http://schemas.microsoft.com/office/drawing/2014/main" val="1442251203"/>
                    </a:ext>
                  </a:extLst>
                </a:gridCol>
                <a:gridCol w="2011279">
                  <a:extLst>
                    <a:ext uri="{9D8B030D-6E8A-4147-A177-3AD203B41FA5}">
                      <a16:colId xmlns:a16="http://schemas.microsoft.com/office/drawing/2014/main" val="18418633"/>
                    </a:ext>
                  </a:extLst>
                </a:gridCol>
              </a:tblGrid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Dueday</a:t>
                      </a:r>
                      <a:r>
                        <a:rPr lang="en-US" sz="1000" dirty="0"/>
                        <a:t>(3):(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1785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: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83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Inventory: 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41109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14941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Previous Earning (dT),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99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A3BE8DB-4307-FFE1-FA4C-BF7DF3C75904}"/>
              </a:ext>
            </a:extLst>
          </p:cNvPr>
          <p:cNvSpPr txBox="1"/>
          <p:nvPr/>
        </p:nvSpPr>
        <p:spPr>
          <a:xfrm>
            <a:off x="4068253" y="139077"/>
            <a:ext cx="240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Weighting file id </a:t>
            </a:r>
            <a:r>
              <a:rPr lang="en-US" sz="1400" dirty="0" err="1"/>
              <a:t>v.s</a:t>
            </a:r>
            <a:r>
              <a:rPr lang="en-US" sz="1400" dirty="0"/>
              <a:t>. title</a:t>
            </a:r>
          </a:p>
          <a:p>
            <a:r>
              <a:rPr lang="en-US" sz="1400" dirty="0"/>
              <a:t>Format: (condition), weighting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AB3E90-0093-133A-E382-E0E4F062070B}"/>
              </a:ext>
            </a:extLst>
          </p:cNvPr>
          <p:cNvGrpSpPr/>
          <p:nvPr/>
        </p:nvGrpSpPr>
        <p:grpSpPr>
          <a:xfrm>
            <a:off x="9801737" y="4524861"/>
            <a:ext cx="2631041" cy="2126349"/>
            <a:chOff x="4416857" y="4340785"/>
            <a:chExt cx="2631041" cy="21263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D1008B-6509-3264-03DA-17C52ED188DF}"/>
                </a:ext>
              </a:extLst>
            </p:cNvPr>
            <p:cNvSpPr txBox="1"/>
            <p:nvPr/>
          </p:nvSpPr>
          <p:spPr>
            <a:xfrm>
              <a:off x="4416857" y="4340785"/>
              <a:ext cx="263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CAA_WT </a:t>
              </a:r>
              <a:r>
                <a:rPr lang="en-US" sz="1600" dirty="0"/>
                <a:t>(Weighting Table)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93641C-759C-68E2-E579-9A7A569F7827}"/>
                </a:ext>
              </a:extLst>
            </p:cNvPr>
            <p:cNvSpPr txBox="1"/>
            <p:nvPr/>
          </p:nvSpPr>
          <p:spPr>
            <a:xfrm>
              <a:off x="4788130" y="4641872"/>
              <a:ext cx="20435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Name as string</a:t>
              </a:r>
            </a:p>
            <a:p>
              <a:r>
                <a:rPr lang="en-US" sz="1400" dirty="0" err="1"/>
                <a:t>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 err="1"/>
                <a:t>FullFileName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/>
                <a:t>ID as integer</a:t>
              </a:r>
            </a:p>
            <a:p>
              <a:r>
                <a:rPr lang="en-US" sz="1400" dirty="0" err="1"/>
                <a:t>lstCondition</a:t>
              </a:r>
              <a:r>
                <a:rPr lang="en-US" sz="1400" dirty="0"/>
                <a:t>() as integer()</a:t>
              </a:r>
            </a:p>
            <a:p>
              <a:r>
                <a:rPr lang="en-US" sz="1400" dirty="0" err="1"/>
                <a:t>lstWeight</a:t>
              </a:r>
              <a:r>
                <a:rPr lang="en-US" sz="1400" dirty="0"/>
                <a:t>() as double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7E35FE-B1C1-56D2-CD96-93AACB970C18}"/>
                </a:ext>
              </a:extLst>
            </p:cNvPr>
            <p:cNvSpPr txBox="1"/>
            <p:nvPr/>
          </p:nvSpPr>
          <p:spPr>
            <a:xfrm>
              <a:off x="4788130" y="5943914"/>
              <a:ext cx="95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File_read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File_write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009FFA8-8445-8EAE-3927-D9997997662F}"/>
              </a:ext>
            </a:extLst>
          </p:cNvPr>
          <p:cNvSpPr txBox="1"/>
          <p:nvPr/>
        </p:nvSpPr>
        <p:spPr>
          <a:xfrm>
            <a:off x="673046" y="4906712"/>
            <a:ext cx="75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MACH()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07EFB3-CCDD-929B-FD30-C2EF0B2097AB}"/>
              </a:ext>
            </a:extLst>
          </p:cNvPr>
          <p:cNvGrpSpPr/>
          <p:nvPr/>
        </p:nvGrpSpPr>
        <p:grpSpPr>
          <a:xfrm>
            <a:off x="228099" y="6153680"/>
            <a:ext cx="2435207" cy="569387"/>
            <a:chOff x="557955" y="4552675"/>
            <a:chExt cx="2435207" cy="5693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AF0D17-6D96-5DE9-B28C-D6100BDEB9DD}"/>
                </a:ext>
              </a:extLst>
            </p:cNvPr>
            <p:cNvSpPr txBox="1"/>
            <p:nvPr/>
          </p:nvSpPr>
          <p:spPr>
            <a:xfrm>
              <a:off x="557955" y="4552675"/>
              <a:ext cx="2279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MACH </a:t>
              </a:r>
              <a:r>
                <a:rPr lang="en-US" sz="1600" dirty="0"/>
                <a:t>(single machine)</a:t>
              </a:r>
              <a:endParaRPr 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258477-FD64-AF17-86B5-6E643A8CB903}"/>
                </a:ext>
              </a:extLst>
            </p:cNvPr>
            <p:cNvSpPr txBox="1"/>
            <p:nvPr/>
          </p:nvSpPr>
          <p:spPr>
            <a:xfrm>
              <a:off x="798138" y="4814285"/>
              <a:ext cx="219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MS,SO, SZ, MJ,CP,ORD,VM,T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92E3F5-A25A-F43F-D353-43E015CE2500}"/>
              </a:ext>
            </a:extLst>
          </p:cNvPr>
          <p:cNvSpPr txBox="1"/>
          <p:nvPr/>
        </p:nvSpPr>
        <p:spPr>
          <a:xfrm>
            <a:off x="213412" y="4324806"/>
            <a:ext cx="2404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CAA_MachineStatus</a:t>
            </a:r>
            <a:r>
              <a:rPr lang="en-US" sz="2000" b="1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1B8CC7-02F8-91AC-1C9E-78AB4E6AFCAA}"/>
              </a:ext>
            </a:extLst>
          </p:cNvPr>
          <p:cNvSpPr txBox="1"/>
          <p:nvPr/>
        </p:nvSpPr>
        <p:spPr>
          <a:xfrm>
            <a:off x="748211" y="4637408"/>
            <a:ext cx="1868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F5DA4D-B6AC-CFAA-FD1C-82FB5827A397}"/>
              </a:ext>
            </a:extLst>
          </p:cNvPr>
          <p:cNvSpPr txBox="1"/>
          <p:nvPr/>
        </p:nvSpPr>
        <p:spPr>
          <a:xfrm>
            <a:off x="645732" y="5115680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JSON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export_MachineStatus_CSV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D63005-7B78-9FF3-5426-1C897E6FA7B0}"/>
              </a:ext>
            </a:extLst>
          </p:cNvPr>
          <p:cNvSpPr txBox="1"/>
          <p:nvPr/>
        </p:nvSpPr>
        <p:spPr>
          <a:xfrm>
            <a:off x="2873543" y="5400373"/>
            <a:ext cx="2113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This is because, you got ORD inside, and ORD is an object, not a value</a:t>
            </a:r>
            <a:endParaRPr 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17C1DC-C5F8-A8D3-1FEC-92C213067180}"/>
              </a:ext>
            </a:extLst>
          </p:cNvPr>
          <p:cNvSpPr txBox="1"/>
          <p:nvPr/>
        </p:nvSpPr>
        <p:spPr>
          <a:xfrm>
            <a:off x="2856454" y="5804397"/>
            <a:ext cx="2113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For the last machine status output</a:t>
            </a:r>
            <a:endParaRPr 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59D824-B002-DC09-8C26-19CB3CE7B4D9}"/>
              </a:ext>
            </a:extLst>
          </p:cNvPr>
          <p:cNvSpPr txBox="1"/>
          <p:nvPr/>
        </p:nvSpPr>
        <p:spPr>
          <a:xfrm>
            <a:off x="6729717" y="4889526"/>
            <a:ext cx="2687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CAA_MatchingFunction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6F60A5-7292-6BE4-78CC-69E7416FB05F}"/>
              </a:ext>
            </a:extLst>
          </p:cNvPr>
          <p:cNvSpPr txBox="1"/>
          <p:nvPr/>
        </p:nvSpPr>
        <p:spPr>
          <a:xfrm>
            <a:off x="6977547" y="5190827"/>
            <a:ext cx="2123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.matching1(MA,OR) as MA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5EC32F-56FD-A3AA-3013-33EA1927D804}"/>
              </a:ext>
            </a:extLst>
          </p:cNvPr>
          <p:cNvSpPr txBox="1"/>
          <p:nvPr/>
        </p:nvSpPr>
        <p:spPr>
          <a:xfrm>
            <a:off x="3243348" y="2748340"/>
            <a:ext cx="145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CAA_Round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222CB0-6474-AF3B-0D47-6B76262836AC}"/>
              </a:ext>
            </a:extLst>
          </p:cNvPr>
          <p:cNvSpPr txBox="1"/>
          <p:nvPr/>
        </p:nvSpPr>
        <p:spPr>
          <a:xfrm>
            <a:off x="3404451" y="3075364"/>
            <a:ext cx="2271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MA() as </a:t>
            </a:r>
            <a:r>
              <a:rPr lang="en-US" sz="1400" dirty="0" err="1"/>
              <a:t>CAA_MachineStatus</a:t>
            </a:r>
            <a:endParaRPr lang="en-US" sz="1400" dirty="0"/>
          </a:p>
          <a:p>
            <a:r>
              <a:rPr lang="en-US" sz="1400" dirty="0"/>
              <a:t>OR() as CAA_ORDER</a:t>
            </a:r>
          </a:p>
          <a:p>
            <a:r>
              <a:rPr lang="en-US" sz="1400" dirty="0"/>
              <a:t>Round as integer</a:t>
            </a:r>
          </a:p>
          <a:p>
            <a:r>
              <a:rPr lang="en-US" sz="1400" dirty="0" err="1"/>
              <a:t>Max_Round</a:t>
            </a:r>
            <a:r>
              <a:rPr lang="en-US" sz="1400" dirty="0"/>
              <a:t> as integer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858589-204F-95DB-0D81-AB6C85771D3B}"/>
              </a:ext>
            </a:extLst>
          </p:cNvPr>
          <p:cNvSpPr txBox="1"/>
          <p:nvPr/>
        </p:nvSpPr>
        <p:spPr>
          <a:xfrm>
            <a:off x="3230314" y="2394443"/>
            <a:ext cx="258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CAA_Round_UI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(Main)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CAEB05-B04C-8866-E0EA-BE9C77A243E9}"/>
              </a:ext>
            </a:extLst>
          </p:cNvPr>
          <p:cNvSpPr txBox="1"/>
          <p:nvPr/>
        </p:nvSpPr>
        <p:spPr>
          <a:xfrm>
            <a:off x="9896136" y="1819162"/>
            <a:ext cx="2631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MS as </a:t>
            </a:r>
            <a:r>
              <a:rPr lang="en-US" sz="1400" dirty="0" err="1"/>
              <a:t>enum</a:t>
            </a:r>
            <a:r>
              <a:rPr lang="en-US" sz="1400" dirty="0"/>
              <a:t>: manufacturing, </a:t>
            </a:r>
            <a:r>
              <a:rPr lang="en-US" sz="1400" dirty="0" err="1"/>
              <a:t>Mold_change</a:t>
            </a:r>
            <a:r>
              <a:rPr lang="en-US" sz="1400" dirty="0"/>
              <a:t>, down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7B21D2-3D94-3865-3B58-EC5F5FCF8381}"/>
              </a:ext>
            </a:extLst>
          </p:cNvPr>
          <p:cNvSpPr txBox="1"/>
          <p:nvPr/>
        </p:nvSpPr>
        <p:spPr>
          <a:xfrm>
            <a:off x="6882304" y="4007335"/>
            <a:ext cx="2947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Compute_Cost_Wei_PreviousEarning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7F07E1-6477-5D3F-A5A7-15D66E113A8F}"/>
              </a:ext>
            </a:extLst>
          </p:cNvPr>
          <p:cNvSpPr txBox="1"/>
          <p:nvPr/>
        </p:nvSpPr>
        <p:spPr>
          <a:xfrm>
            <a:off x="3404450" y="3995247"/>
            <a:ext cx="25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CAA_Round_Matching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12CFE3-30A6-281F-123B-062DAD311B68}"/>
              </a:ext>
            </a:extLst>
          </p:cNvPr>
          <p:cNvSpPr txBox="1"/>
          <p:nvPr/>
        </p:nvSpPr>
        <p:spPr>
          <a:xfrm>
            <a:off x="3794109" y="4317112"/>
            <a:ext cx="280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gogo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(computation entering point)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DC2C02-97E9-2D86-C52B-EDD151AE46B2}"/>
              </a:ext>
            </a:extLst>
          </p:cNvPr>
          <p:cNvSpPr txBox="1"/>
          <p:nvPr/>
        </p:nvSpPr>
        <p:spPr>
          <a:xfrm>
            <a:off x="7031604" y="2640406"/>
            <a:ext cx="80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WeiTbl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3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29FE1-B5E9-7AF4-8140-09440796D611}"/>
              </a:ext>
            </a:extLst>
          </p:cNvPr>
          <p:cNvSpPr txBox="1"/>
          <p:nvPr/>
        </p:nvSpPr>
        <p:spPr>
          <a:xfrm>
            <a:off x="6597446" y="182103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CAA_USR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F7BD4-2174-0903-B362-F72B66720D74}"/>
              </a:ext>
            </a:extLst>
          </p:cNvPr>
          <p:cNvSpPr txBox="1"/>
          <p:nvPr/>
        </p:nvSpPr>
        <p:spPr>
          <a:xfrm>
            <a:off x="6910027" y="665616"/>
            <a:ext cx="2487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Base_Data_Folder</a:t>
            </a:r>
            <a:endParaRPr lang="en-US" sz="1400" dirty="0"/>
          </a:p>
          <a:p>
            <a:r>
              <a:rPr lang="en-US" sz="1400" dirty="0" err="1"/>
              <a:t>Current_working_Folder</a:t>
            </a:r>
            <a:endParaRPr lang="en-US" sz="1400" dirty="0"/>
          </a:p>
          <a:p>
            <a:r>
              <a:rPr lang="en-US" sz="1400" dirty="0" err="1"/>
              <a:t>WeightingFile_title</a:t>
            </a:r>
            <a:r>
              <a:rPr lang="en-US" sz="1400" dirty="0"/>
              <a:t>() as string</a:t>
            </a:r>
          </a:p>
          <a:p>
            <a:r>
              <a:rPr lang="en-US" sz="1400" dirty="0" err="1"/>
              <a:t>WeightingFile_name</a:t>
            </a:r>
            <a:r>
              <a:rPr lang="en-US" sz="1400" dirty="0"/>
              <a:t>() as string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4A766E-D77B-DCBC-3E37-9479FE7BA5DA}"/>
              </a:ext>
            </a:extLst>
          </p:cNvPr>
          <p:cNvGrpSpPr/>
          <p:nvPr/>
        </p:nvGrpSpPr>
        <p:grpSpPr>
          <a:xfrm>
            <a:off x="9646547" y="0"/>
            <a:ext cx="2426946" cy="1547849"/>
            <a:chOff x="3934956" y="189787"/>
            <a:chExt cx="2426946" cy="15478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766B7-605B-75DA-EAD9-3A082381E8D3}"/>
                </a:ext>
              </a:extLst>
            </p:cNvPr>
            <p:cNvSpPr txBox="1"/>
            <p:nvPr/>
          </p:nvSpPr>
          <p:spPr>
            <a:xfrm>
              <a:off x="3934956" y="189787"/>
              <a:ext cx="2426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4">
                      <a:lumMod val="50000"/>
                    </a:schemeClr>
                  </a:solidFill>
                </a:rPr>
                <a:t>CAA_const_structure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F9B5C6-F15D-3C85-6F16-CAA91B40FC34}"/>
                </a:ext>
              </a:extLst>
            </p:cNvPr>
            <p:cNvSpPr txBox="1"/>
            <p:nvPr/>
          </p:nvSpPr>
          <p:spPr>
            <a:xfrm>
              <a:off x="4280558" y="568085"/>
              <a:ext cx="19963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CAA_copyright</a:t>
              </a:r>
              <a:endParaRPr lang="en-US" sz="1400" dirty="0"/>
            </a:p>
            <a:p>
              <a:r>
                <a:rPr lang="en-US" sz="1400" dirty="0" err="1"/>
                <a:t>MultithreadSetting</a:t>
              </a:r>
              <a:endParaRPr lang="en-US" sz="1400" dirty="0"/>
            </a:p>
            <a:p>
              <a:r>
                <a:rPr lang="en-US" sz="1400" dirty="0" err="1"/>
                <a:t>KeyWindowStartPosition</a:t>
              </a:r>
              <a:endParaRPr lang="en-US" sz="1400" dirty="0"/>
            </a:p>
            <a:p>
              <a:r>
                <a:rPr lang="en-US" sz="1400" dirty="0" err="1"/>
                <a:t>CAA_const</a:t>
              </a:r>
              <a:endParaRPr lang="en-US" sz="1400" dirty="0"/>
            </a:p>
            <a:p>
              <a:r>
                <a:rPr lang="en-US" sz="1400" dirty="0"/>
                <a:t>   </a:t>
              </a:r>
              <a:r>
                <a:rPr lang="en-US" sz="1400" dirty="0" err="1"/>
                <a:t>CAA_profile_name</a:t>
              </a:r>
              <a:endParaRPr lang="en-US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48FEDB-38CC-7B87-4CCD-9F5FE0CC0F26}"/>
              </a:ext>
            </a:extLst>
          </p:cNvPr>
          <p:cNvSpPr txBox="1"/>
          <p:nvPr/>
        </p:nvSpPr>
        <p:spPr>
          <a:xfrm>
            <a:off x="9642766" y="3510807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Some lib/</a:t>
            </a:r>
            <a:r>
              <a:rPr lang="en-US" sz="2000" b="1" dirty="0" err="1"/>
              <a:t>func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60B8A-8D6C-CCE3-4AE9-36087D91C827}"/>
              </a:ext>
            </a:extLst>
          </p:cNvPr>
          <p:cNvSpPr txBox="1"/>
          <p:nvPr/>
        </p:nvSpPr>
        <p:spPr>
          <a:xfrm>
            <a:off x="10030692" y="3862026"/>
            <a:ext cx="23214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attachDateTimeSurfix</a:t>
            </a:r>
            <a:endParaRPr lang="en-US" altLang="zh-TW" sz="1400" dirty="0"/>
          </a:p>
          <a:p>
            <a:r>
              <a:rPr lang="en-US" sz="1400" dirty="0" err="1"/>
              <a:t>CAA_JsonRW</a:t>
            </a:r>
            <a:r>
              <a:rPr lang="en-US" sz="1400" dirty="0"/>
              <a:t> : </a:t>
            </a:r>
            <a:r>
              <a:rPr lang="en-US" sz="800" dirty="0"/>
              <a:t>with indented </a:t>
            </a:r>
            <a:r>
              <a:rPr lang="en-US" sz="800" dirty="0" err="1"/>
              <a:t>json</a:t>
            </a:r>
            <a:r>
              <a:rPr lang="en-US" sz="800" dirty="0"/>
              <a:t> string</a:t>
            </a:r>
          </a:p>
          <a:p>
            <a:r>
              <a:rPr lang="en-US" sz="1400" dirty="0"/>
              <a:t>CALA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5FD48-0561-ECD1-CB4C-5E6F256BE4FE}"/>
              </a:ext>
            </a:extLst>
          </p:cNvPr>
          <p:cNvSpPr txBox="1"/>
          <p:nvPr/>
        </p:nvSpPr>
        <p:spPr>
          <a:xfrm>
            <a:off x="7996265" y="1727104"/>
            <a:ext cx="1757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Each </a:t>
            </a:r>
            <a:r>
              <a:rPr lang="en-US" sz="1100" b="1" dirty="0" err="1">
                <a:solidFill>
                  <a:srgbClr val="C00000"/>
                </a:solidFill>
              </a:rPr>
              <a:t>setupfile</a:t>
            </a:r>
            <a:r>
              <a:rPr lang="en-US" sz="1100" b="1" dirty="0">
                <a:solidFill>
                  <a:srgbClr val="C00000"/>
                </a:solidFill>
              </a:rPr>
              <a:t> should be defined one by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970BE-3791-F31D-867D-8795F7BCE6C2}"/>
              </a:ext>
            </a:extLst>
          </p:cNvPr>
          <p:cNvSpPr txBox="1"/>
          <p:nvPr/>
        </p:nvSpPr>
        <p:spPr>
          <a:xfrm>
            <a:off x="9657330" y="1485231"/>
            <a:ext cx="2144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CAA_general_func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EDA48-E46C-B68E-60FF-3A830155F0EF}"/>
              </a:ext>
            </a:extLst>
          </p:cNvPr>
          <p:cNvSpPr txBox="1"/>
          <p:nvPr/>
        </p:nvSpPr>
        <p:spPr>
          <a:xfrm>
            <a:off x="6611062" y="396245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CAA_USR_UI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46FF3-E890-57DE-6544-9C8072F5524B}"/>
              </a:ext>
            </a:extLst>
          </p:cNvPr>
          <p:cNvSpPr txBox="1"/>
          <p:nvPr/>
        </p:nvSpPr>
        <p:spPr>
          <a:xfrm>
            <a:off x="192688" y="64988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AEE5D-8D81-3799-FBD2-48142129EC53}"/>
              </a:ext>
            </a:extLst>
          </p:cNvPr>
          <p:cNvSpPr txBox="1"/>
          <p:nvPr/>
        </p:nvSpPr>
        <p:spPr>
          <a:xfrm>
            <a:off x="756252" y="329001"/>
            <a:ext cx="1823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E0917-D32B-2A7F-31B1-7A1D6509C03B}"/>
              </a:ext>
            </a:extLst>
          </p:cNvPr>
          <p:cNvSpPr txBox="1"/>
          <p:nvPr/>
        </p:nvSpPr>
        <p:spPr>
          <a:xfrm>
            <a:off x="552419" y="547008"/>
            <a:ext cx="1938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lstORD</a:t>
            </a:r>
            <a:r>
              <a:rPr lang="en-US" sz="2000" dirty="0"/>
              <a:t> </a:t>
            </a:r>
            <a:r>
              <a:rPr lang="en-US" sz="1200" dirty="0"/>
              <a:t>as list (of order)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1109F7-6680-BC0E-CA38-F270EBCC6A90}"/>
              </a:ext>
            </a:extLst>
          </p:cNvPr>
          <p:cNvGrpSpPr/>
          <p:nvPr/>
        </p:nvGrpSpPr>
        <p:grpSpPr>
          <a:xfrm>
            <a:off x="528253" y="2896531"/>
            <a:ext cx="1670201" cy="569387"/>
            <a:chOff x="557955" y="4552675"/>
            <a:chExt cx="1670201" cy="5693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64A48D-6346-95AA-113A-F4A42A38CD82}"/>
                </a:ext>
              </a:extLst>
            </p:cNvPr>
            <p:cNvSpPr txBox="1"/>
            <p:nvPr/>
          </p:nvSpPr>
          <p:spPr>
            <a:xfrm>
              <a:off x="557955" y="4552675"/>
              <a:ext cx="1670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 </a:t>
              </a:r>
              <a:r>
                <a:rPr lang="en-US" sz="1600" dirty="0"/>
                <a:t>(specification)</a:t>
              </a:r>
              <a:endParaRPr lang="en-US" sz="2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AA2CCE-91E1-A993-02EF-B5AC795623E3}"/>
                </a:ext>
              </a:extLst>
            </p:cNvPr>
            <p:cNvSpPr txBox="1"/>
            <p:nvPr/>
          </p:nvSpPr>
          <p:spPr>
            <a:xfrm>
              <a:off x="798138" y="4814285"/>
              <a:ext cx="1297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ART, SZ, MJ, CO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3CD777-B6C5-9C74-6C7B-FCB5A1C87134}"/>
              </a:ext>
            </a:extLst>
          </p:cNvPr>
          <p:cNvSpPr txBox="1"/>
          <p:nvPr/>
        </p:nvSpPr>
        <p:spPr>
          <a:xfrm>
            <a:off x="497245" y="831375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CC54D0-FAC8-CE5B-C27A-BF89CC9EBEF3}"/>
              </a:ext>
            </a:extLst>
          </p:cNvPr>
          <p:cNvGrpSpPr/>
          <p:nvPr/>
        </p:nvGrpSpPr>
        <p:grpSpPr>
          <a:xfrm>
            <a:off x="441917" y="1967701"/>
            <a:ext cx="1378967" cy="1023085"/>
            <a:chOff x="568791" y="3518028"/>
            <a:chExt cx="1378967" cy="10230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9B7B5-D3A3-8C25-31D8-C5E7EEAF56AF}"/>
                </a:ext>
              </a:extLst>
            </p:cNvPr>
            <p:cNvSpPr txBox="1"/>
            <p:nvPr/>
          </p:nvSpPr>
          <p:spPr>
            <a:xfrm>
              <a:off x="568791" y="3518028"/>
              <a:ext cx="13789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ORD </a:t>
              </a:r>
              <a:r>
                <a:rPr lang="en-US" dirty="0"/>
                <a:t>(order)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650091-6240-8B26-82E7-1684190ADE49}"/>
                </a:ext>
              </a:extLst>
            </p:cNvPr>
            <p:cNvSpPr txBox="1"/>
            <p:nvPr/>
          </p:nvSpPr>
          <p:spPr>
            <a:xfrm>
              <a:off x="900773" y="3802449"/>
              <a:ext cx="4058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</a:t>
              </a:r>
            </a:p>
            <a:p>
              <a:r>
                <a:rPr lang="en-US" sz="1400" dirty="0"/>
                <a:t>VE</a:t>
              </a:r>
            </a:p>
            <a:p>
              <a:r>
                <a:rPr lang="en-US" sz="1400" dirty="0"/>
                <a:t>DD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681C19-9688-2D7C-A68A-4C9CB06EB4A2}"/>
              </a:ext>
            </a:extLst>
          </p:cNvPr>
          <p:cNvSpPr txBox="1"/>
          <p:nvPr/>
        </p:nvSpPr>
        <p:spPr>
          <a:xfrm>
            <a:off x="6617110" y="2319228"/>
            <a:ext cx="260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CAA_PriceNCostAssign</a:t>
            </a:r>
            <a:endParaRPr 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A46A6-EB6B-E3A0-FACC-360779660E91}"/>
              </a:ext>
            </a:extLst>
          </p:cNvPr>
          <p:cNvSpPr txBox="1"/>
          <p:nvPr/>
        </p:nvSpPr>
        <p:spPr>
          <a:xfrm>
            <a:off x="6591162" y="2822889"/>
            <a:ext cx="316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</a:rPr>
              <a:t>CAA_PriceNCost_Assign_UI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2BEC16-6D0B-3D9C-4E90-CD98FC24F937}"/>
              </a:ext>
            </a:extLst>
          </p:cNvPr>
          <p:cNvSpPr txBox="1"/>
          <p:nvPr/>
        </p:nvSpPr>
        <p:spPr>
          <a:xfrm>
            <a:off x="6882304" y="3140432"/>
            <a:ext cx="2902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Compute_Price_Wei_DueDay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Compute_Price_Wei_Inventory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3DBE9-DD79-AC19-CC44-F7F9CB52F4C3}"/>
              </a:ext>
            </a:extLst>
          </p:cNvPr>
          <p:cNvSpPr txBox="1"/>
          <p:nvPr/>
        </p:nvSpPr>
        <p:spPr>
          <a:xfrm>
            <a:off x="8073515" y="-78536"/>
            <a:ext cx="1525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USR_read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USR_write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show_USR_folder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0BB7EF4C-A77C-8BEF-D965-C1293AAF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66227"/>
              </p:ext>
            </p:extLst>
          </p:nvPr>
        </p:nvGraphicFramePr>
        <p:xfrm>
          <a:off x="4169682" y="654221"/>
          <a:ext cx="2480582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782">
                  <a:extLst>
                    <a:ext uri="{9D8B030D-6E8A-4147-A177-3AD203B41FA5}">
                      <a16:colId xmlns:a16="http://schemas.microsoft.com/office/drawing/2014/main" val="1442251203"/>
                    </a:ext>
                  </a:extLst>
                </a:gridCol>
                <a:gridCol w="2169800">
                  <a:extLst>
                    <a:ext uri="{9D8B030D-6E8A-4147-A177-3AD203B41FA5}">
                      <a16:colId xmlns:a16="http://schemas.microsoft.com/office/drawing/2014/main" val="18418633"/>
                    </a:ext>
                  </a:extLst>
                </a:gridCol>
              </a:tblGrid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Dueday</a:t>
                      </a:r>
                      <a:r>
                        <a:rPr lang="en-US" sz="1000" dirty="0"/>
                        <a:t>(3):(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1785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: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83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Inventory: (</a:t>
                      </a:r>
                      <a:r>
                        <a:rPr lang="en-US" sz="1000" dirty="0" err="1"/>
                        <a:t>a,b</a:t>
                      </a:r>
                      <a:r>
                        <a:rPr lang="en-US" sz="1000" dirty="0"/>
                        <a:t>), 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41109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MachineStatus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dCO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dSZ</a:t>
                      </a:r>
                      <a:r>
                        <a:rPr lang="en-US" sz="1000" dirty="0"/>
                        <a:t>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14941"/>
                  </a:ext>
                </a:extLst>
              </a:tr>
              <a:tr h="145378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Previous Earning (dT1 dT2), 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99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A3BE8DB-4307-FFE1-FA4C-BF7DF3C75904}"/>
              </a:ext>
            </a:extLst>
          </p:cNvPr>
          <p:cNvSpPr txBox="1"/>
          <p:nvPr/>
        </p:nvSpPr>
        <p:spPr>
          <a:xfrm>
            <a:off x="4068253" y="139077"/>
            <a:ext cx="240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Weighting file id </a:t>
            </a:r>
            <a:r>
              <a:rPr lang="en-US" sz="1400" dirty="0" err="1"/>
              <a:t>v.s</a:t>
            </a:r>
            <a:r>
              <a:rPr lang="en-US" sz="1400" dirty="0"/>
              <a:t>. title</a:t>
            </a:r>
          </a:p>
          <a:p>
            <a:r>
              <a:rPr lang="en-US" sz="1400" dirty="0"/>
              <a:t>Format: (condition), weighting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AB3E90-0093-133A-E382-E0E4F062070B}"/>
              </a:ext>
            </a:extLst>
          </p:cNvPr>
          <p:cNvGrpSpPr/>
          <p:nvPr/>
        </p:nvGrpSpPr>
        <p:grpSpPr>
          <a:xfrm>
            <a:off x="9801737" y="4524861"/>
            <a:ext cx="2631041" cy="2341793"/>
            <a:chOff x="4416857" y="4340785"/>
            <a:chExt cx="2631041" cy="234179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D1008B-6509-3264-03DA-17C52ED188DF}"/>
                </a:ext>
              </a:extLst>
            </p:cNvPr>
            <p:cNvSpPr txBox="1"/>
            <p:nvPr/>
          </p:nvSpPr>
          <p:spPr>
            <a:xfrm>
              <a:off x="4416857" y="4340785"/>
              <a:ext cx="263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CAA_WT </a:t>
              </a:r>
              <a:r>
                <a:rPr lang="en-US" sz="1600" dirty="0"/>
                <a:t>(Weighting Table)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93641C-759C-68E2-E579-9A7A569F7827}"/>
                </a:ext>
              </a:extLst>
            </p:cNvPr>
            <p:cNvSpPr txBox="1"/>
            <p:nvPr/>
          </p:nvSpPr>
          <p:spPr>
            <a:xfrm>
              <a:off x="4788130" y="4641872"/>
              <a:ext cx="20435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Name as string</a:t>
              </a:r>
            </a:p>
            <a:p>
              <a:r>
                <a:rPr lang="en-US" sz="1400" dirty="0" err="1"/>
                <a:t>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 err="1"/>
                <a:t>FullFileName</a:t>
              </a:r>
              <a:r>
                <a:rPr lang="en-US" sz="1400" dirty="0"/>
                <a:t> as string</a:t>
              </a:r>
            </a:p>
            <a:p>
              <a:r>
                <a:rPr lang="en-US" sz="1400" dirty="0"/>
                <a:t>ID as integer</a:t>
              </a:r>
            </a:p>
            <a:p>
              <a:r>
                <a:rPr lang="en-US" sz="1400" dirty="0" err="1"/>
                <a:t>lstCondition</a:t>
              </a:r>
              <a:r>
                <a:rPr lang="en-US" sz="1400" dirty="0"/>
                <a:t>() as integer()</a:t>
              </a:r>
            </a:p>
            <a:p>
              <a:r>
                <a:rPr lang="en-US" sz="1400" dirty="0" err="1"/>
                <a:t>lstWeight</a:t>
              </a:r>
              <a:r>
                <a:rPr lang="en-US" sz="1400" dirty="0"/>
                <a:t>() as double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7E35FE-B1C1-56D2-CD96-93AACB970C18}"/>
                </a:ext>
              </a:extLst>
            </p:cNvPr>
            <p:cNvSpPr txBox="1"/>
            <p:nvPr/>
          </p:nvSpPr>
          <p:spPr>
            <a:xfrm>
              <a:off x="4788130" y="5943914"/>
              <a:ext cx="12380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File_read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File_write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1400">
                  <a:solidFill>
                    <a:schemeClr val="accent1">
                      <a:lumMod val="50000"/>
                    </a:schemeClr>
                  </a:solidFill>
                </a:rPr>
                <a:t>.normalization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009FFA8-8445-8EAE-3927-D9997997662F}"/>
              </a:ext>
            </a:extLst>
          </p:cNvPr>
          <p:cNvSpPr txBox="1"/>
          <p:nvPr/>
        </p:nvSpPr>
        <p:spPr>
          <a:xfrm>
            <a:off x="618111" y="5116235"/>
            <a:ext cx="75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MACH()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907EFB3-CCDD-929B-FD30-C2EF0B2097AB}"/>
              </a:ext>
            </a:extLst>
          </p:cNvPr>
          <p:cNvGrpSpPr/>
          <p:nvPr/>
        </p:nvGrpSpPr>
        <p:grpSpPr>
          <a:xfrm>
            <a:off x="228099" y="6193008"/>
            <a:ext cx="2435207" cy="569387"/>
            <a:chOff x="557955" y="4552675"/>
            <a:chExt cx="2435207" cy="5693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AF0D17-6D96-5DE9-B28C-D6100BDEB9DD}"/>
                </a:ext>
              </a:extLst>
            </p:cNvPr>
            <p:cNvSpPr txBox="1"/>
            <p:nvPr/>
          </p:nvSpPr>
          <p:spPr>
            <a:xfrm>
              <a:off x="557955" y="4552675"/>
              <a:ext cx="2279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MACH </a:t>
              </a:r>
              <a:r>
                <a:rPr lang="en-US" sz="1600" dirty="0"/>
                <a:t>(single machine)</a:t>
              </a:r>
              <a:endParaRPr 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258477-FD64-AF17-86B5-6E643A8CB903}"/>
                </a:ext>
              </a:extLst>
            </p:cNvPr>
            <p:cNvSpPr txBox="1"/>
            <p:nvPr/>
          </p:nvSpPr>
          <p:spPr>
            <a:xfrm>
              <a:off x="798138" y="4814285"/>
              <a:ext cx="219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MS,SO, SZ, MJ,CP,ORD,VM,T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92E3F5-A25A-F43F-D353-43E015CE2500}"/>
              </a:ext>
            </a:extLst>
          </p:cNvPr>
          <p:cNvSpPr txBox="1"/>
          <p:nvPr/>
        </p:nvSpPr>
        <p:spPr>
          <a:xfrm>
            <a:off x="158477" y="4534329"/>
            <a:ext cx="2404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CAA_MachineStatus</a:t>
            </a:r>
            <a:r>
              <a:rPr lang="en-US" sz="2000" b="1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1B8CC7-02F8-91AC-1C9E-78AB4E6AFCAA}"/>
              </a:ext>
            </a:extLst>
          </p:cNvPr>
          <p:cNvSpPr txBox="1"/>
          <p:nvPr/>
        </p:nvSpPr>
        <p:spPr>
          <a:xfrm>
            <a:off x="693276" y="4846931"/>
            <a:ext cx="1868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MA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F5DA4D-B6AC-CFAA-FD1C-82FB5827A397}"/>
              </a:ext>
            </a:extLst>
          </p:cNvPr>
          <p:cNvSpPr txBox="1"/>
          <p:nvPr/>
        </p:nvSpPr>
        <p:spPr>
          <a:xfrm>
            <a:off x="590797" y="5325203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JSON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export_MachineStatus_CSV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D63005-7B78-9FF3-5426-1C897E6FA7B0}"/>
              </a:ext>
            </a:extLst>
          </p:cNvPr>
          <p:cNvSpPr txBox="1"/>
          <p:nvPr/>
        </p:nvSpPr>
        <p:spPr>
          <a:xfrm>
            <a:off x="2818608" y="5609896"/>
            <a:ext cx="2113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This is because, you got ORD inside, and ORD is an object, not a value</a:t>
            </a:r>
            <a:endParaRPr 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17C1DC-C5F8-A8D3-1FEC-92C213067180}"/>
              </a:ext>
            </a:extLst>
          </p:cNvPr>
          <p:cNvSpPr txBox="1"/>
          <p:nvPr/>
        </p:nvSpPr>
        <p:spPr>
          <a:xfrm>
            <a:off x="2801519" y="6013920"/>
            <a:ext cx="2113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For the last machine status output</a:t>
            </a:r>
            <a:endParaRPr 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59D824-B002-DC09-8C26-19CB3CE7B4D9}"/>
              </a:ext>
            </a:extLst>
          </p:cNvPr>
          <p:cNvSpPr txBox="1"/>
          <p:nvPr/>
        </p:nvSpPr>
        <p:spPr>
          <a:xfrm>
            <a:off x="6729717" y="4889526"/>
            <a:ext cx="2687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CAA_MatchingFunction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6F60A5-7292-6BE4-78CC-69E7416FB05F}"/>
              </a:ext>
            </a:extLst>
          </p:cNvPr>
          <p:cNvSpPr txBox="1"/>
          <p:nvPr/>
        </p:nvSpPr>
        <p:spPr>
          <a:xfrm>
            <a:off x="6977547" y="5190827"/>
            <a:ext cx="2123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.matching1(MA,OR) as MA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5EC32F-56FD-A3AA-3013-33EA1927D804}"/>
              </a:ext>
            </a:extLst>
          </p:cNvPr>
          <p:cNvSpPr txBox="1"/>
          <p:nvPr/>
        </p:nvSpPr>
        <p:spPr>
          <a:xfrm>
            <a:off x="3471833" y="2612988"/>
            <a:ext cx="145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CAA_Round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222CB0-6474-AF3B-0D47-6B76262836AC}"/>
              </a:ext>
            </a:extLst>
          </p:cNvPr>
          <p:cNvSpPr txBox="1"/>
          <p:nvPr/>
        </p:nvSpPr>
        <p:spPr>
          <a:xfrm>
            <a:off x="3632936" y="2940012"/>
            <a:ext cx="2271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MA() as </a:t>
            </a:r>
            <a:r>
              <a:rPr lang="en-US" sz="1400" dirty="0" err="1"/>
              <a:t>CAA_MachineStatus</a:t>
            </a:r>
            <a:endParaRPr lang="en-US" sz="1400" dirty="0"/>
          </a:p>
          <a:p>
            <a:r>
              <a:rPr lang="en-US" sz="1400" dirty="0"/>
              <a:t>OR() as CAA_ORDER</a:t>
            </a:r>
          </a:p>
          <a:p>
            <a:r>
              <a:rPr lang="en-US" sz="1400" dirty="0"/>
              <a:t>Round as integer</a:t>
            </a:r>
          </a:p>
          <a:p>
            <a:r>
              <a:rPr lang="en-US" sz="1400" dirty="0" err="1"/>
              <a:t>Max_Round</a:t>
            </a:r>
            <a:r>
              <a:rPr lang="en-US" sz="1400" dirty="0"/>
              <a:t> as integer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858589-204F-95DB-0D81-AB6C85771D3B}"/>
              </a:ext>
            </a:extLst>
          </p:cNvPr>
          <p:cNvSpPr txBox="1"/>
          <p:nvPr/>
        </p:nvSpPr>
        <p:spPr>
          <a:xfrm>
            <a:off x="3458799" y="2259091"/>
            <a:ext cx="258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CAA_Round_UI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(Main)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CAEB05-B04C-8866-E0EA-BE9C77A243E9}"/>
              </a:ext>
            </a:extLst>
          </p:cNvPr>
          <p:cNvSpPr txBox="1"/>
          <p:nvPr/>
        </p:nvSpPr>
        <p:spPr>
          <a:xfrm>
            <a:off x="9896136" y="1819162"/>
            <a:ext cx="26310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MS as </a:t>
            </a:r>
            <a:r>
              <a:rPr lang="en-US" sz="1400" dirty="0" err="1"/>
              <a:t>enum</a:t>
            </a:r>
            <a:r>
              <a:rPr lang="en-US" sz="1400" dirty="0"/>
              <a:t>: manufacturing, </a:t>
            </a:r>
            <a:r>
              <a:rPr lang="en-US" sz="1400" dirty="0" err="1"/>
              <a:t>Mold_change</a:t>
            </a:r>
            <a:r>
              <a:rPr lang="en-US" sz="1400" dirty="0"/>
              <a:t>, down</a:t>
            </a:r>
          </a:p>
          <a:p>
            <a:r>
              <a:rPr lang="en-US" sz="1400" dirty="0" err="1"/>
              <a:t>CheckFolderExisted</a:t>
            </a:r>
            <a:r>
              <a:rPr lang="en-US" sz="800" dirty="0"/>
              <a:t>: 1=existed 2:notexisted, but add, 0: not existed,, added fail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CheckFolderSurfix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check folder</a:t>
            </a:r>
            <a:endParaRPr lang="en-US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7B21D2-3D94-3865-3B58-EC5F5FCF8381}"/>
              </a:ext>
            </a:extLst>
          </p:cNvPr>
          <p:cNvSpPr txBox="1"/>
          <p:nvPr/>
        </p:nvSpPr>
        <p:spPr>
          <a:xfrm>
            <a:off x="6882304" y="4007335"/>
            <a:ext cx="2947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Compute_Cost_Wei_MachineStatus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Compute_Cost_Wei_PreviousEarning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Compute_Cost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7F07E1-6477-5D3F-A5A7-15D66E113A8F}"/>
              </a:ext>
            </a:extLst>
          </p:cNvPr>
          <p:cNvSpPr txBox="1"/>
          <p:nvPr/>
        </p:nvSpPr>
        <p:spPr>
          <a:xfrm>
            <a:off x="3632935" y="3859895"/>
            <a:ext cx="25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CAA_Round_Matching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12CFE3-30A6-281F-123B-062DAD311B68}"/>
              </a:ext>
            </a:extLst>
          </p:cNvPr>
          <p:cNvSpPr txBox="1"/>
          <p:nvPr/>
        </p:nvSpPr>
        <p:spPr>
          <a:xfrm>
            <a:off x="4022594" y="4181760"/>
            <a:ext cx="280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gogo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(computation entering point)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DC2C02-97E9-2D86-C52B-EDD151AE46B2}"/>
              </a:ext>
            </a:extLst>
          </p:cNvPr>
          <p:cNvSpPr txBox="1"/>
          <p:nvPr/>
        </p:nvSpPr>
        <p:spPr>
          <a:xfrm>
            <a:off x="7031604" y="2640406"/>
            <a:ext cx="80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WeiTbl</a:t>
            </a:r>
            <a:r>
              <a:rPr lang="en-US" sz="1400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0E4DE-2462-63DB-974F-7EA598AA7B7A}"/>
              </a:ext>
            </a:extLst>
          </p:cNvPr>
          <p:cNvSpPr txBox="1"/>
          <p:nvPr/>
        </p:nvSpPr>
        <p:spPr>
          <a:xfrm>
            <a:off x="5341064" y="5590937"/>
            <a:ext cx="1645002" cy="230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All path with “\” as </a:t>
            </a:r>
            <a:r>
              <a:rPr lang="en-US" sz="900" dirty="0" err="1"/>
              <a:t>surfix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38B42-C4F5-7B1A-091E-3C8022F414B5}"/>
              </a:ext>
            </a:extLst>
          </p:cNvPr>
          <p:cNvSpPr txBox="1"/>
          <p:nvPr/>
        </p:nvSpPr>
        <p:spPr>
          <a:xfrm>
            <a:off x="3149504" y="853860"/>
            <a:ext cx="984621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Only 3 types, i put them in </a:t>
            </a:r>
            <a:r>
              <a:rPr lang="en-US" sz="900" dirty="0" err="1"/>
              <a:t>enum</a:t>
            </a:r>
            <a:r>
              <a:rPr lang="en-US" sz="900" dirty="0"/>
              <a:t> </a:t>
            </a:r>
            <a:r>
              <a:rPr lang="en-US" sz="900" dirty="0" err="1"/>
              <a:t>CAA.Weighting.CAA_weighting_Fromt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1DD49-627F-08CC-5B70-B59D1A1BC84E}"/>
              </a:ext>
            </a:extLst>
          </p:cNvPr>
          <p:cNvSpPr txBox="1"/>
          <p:nvPr/>
        </p:nvSpPr>
        <p:spPr>
          <a:xfrm>
            <a:off x="1052444" y="3396382"/>
            <a:ext cx="1209297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SZ: 4.5-&gt;45  13-&gt;130 </a:t>
            </a:r>
          </a:p>
          <a:p>
            <a:r>
              <a:rPr lang="en-US" sz="900" dirty="0"/>
              <a:t>MJ=0: JR, MJ=1: 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AB0ED-C788-29B5-BC47-19F9F8D17ACF}"/>
              </a:ext>
            </a:extLst>
          </p:cNvPr>
          <p:cNvSpPr txBox="1"/>
          <p:nvPr/>
        </p:nvSpPr>
        <p:spPr>
          <a:xfrm>
            <a:off x="1164504" y="2728216"/>
            <a:ext cx="1209297" cy="230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Format: </a:t>
            </a:r>
            <a:r>
              <a:rPr lang="en-US" sz="900" dirty="0" err="1"/>
              <a:t>yyyyMMdd</a:t>
            </a:r>
            <a:endParaRPr lang="en-US" sz="9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494B7E-50C1-A086-930E-AB561F78F9B0}"/>
              </a:ext>
            </a:extLst>
          </p:cNvPr>
          <p:cNvGrpSpPr/>
          <p:nvPr/>
        </p:nvGrpSpPr>
        <p:grpSpPr>
          <a:xfrm>
            <a:off x="628237" y="3726135"/>
            <a:ext cx="3083715" cy="1000274"/>
            <a:chOff x="557955" y="4552675"/>
            <a:chExt cx="3083715" cy="100027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1021BB-4A20-2FAB-DA7B-D949379F33F0}"/>
                </a:ext>
              </a:extLst>
            </p:cNvPr>
            <p:cNvSpPr txBox="1"/>
            <p:nvPr/>
          </p:nvSpPr>
          <p:spPr>
            <a:xfrm>
              <a:off x="557955" y="4552675"/>
              <a:ext cx="1854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dSP</a:t>
              </a:r>
              <a:r>
                <a:rPr lang="en-US" sz="2000" b="1" dirty="0"/>
                <a:t> </a:t>
              </a:r>
              <a:r>
                <a:rPr lang="en-US" sz="1600" dirty="0"/>
                <a:t>( specification)</a:t>
              </a:r>
              <a:endParaRPr lang="en-US" sz="2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D95F60-EC8D-0357-5528-B5CF2C2E6B07}"/>
                </a:ext>
              </a:extLst>
            </p:cNvPr>
            <p:cNvSpPr txBox="1"/>
            <p:nvPr/>
          </p:nvSpPr>
          <p:spPr>
            <a:xfrm>
              <a:off x="798138" y="4814285"/>
              <a:ext cx="28435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dART,dSZ</a:t>
              </a:r>
              <a:r>
                <a:rPr lang="en-US" sz="1400" dirty="0"/>
                <a:t>, </a:t>
              </a:r>
              <a:r>
                <a:rPr lang="en-US" sz="1400" dirty="0" err="1"/>
                <a:t>dMJ</a:t>
              </a:r>
              <a:r>
                <a:rPr lang="en-US" sz="1400" dirty="0"/>
                <a:t>, </a:t>
              </a:r>
              <a:r>
                <a:rPr lang="en-US" sz="1400" dirty="0" err="1"/>
                <a:t>dCO</a:t>
              </a:r>
              <a:r>
                <a:rPr lang="en-US" sz="1400" dirty="0"/>
                <a:t>, same, </a:t>
              </a:r>
              <a:r>
                <a:rPr lang="en-US" sz="1400" dirty="0" err="1"/>
                <a:t>dSZ_value</a:t>
              </a:r>
              <a:endParaRPr lang="en-US" sz="1400" dirty="0"/>
            </a:p>
            <a:p>
              <a:r>
                <a:rPr lang="en-US" sz="1400" dirty="0"/>
                <a:t>=false: it is different, =true: same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55D26E-F9DD-178C-AB27-0F93F72C57FE}"/>
              </a:ext>
            </a:extLst>
          </p:cNvPr>
          <p:cNvSpPr txBox="1"/>
          <p:nvPr/>
        </p:nvSpPr>
        <p:spPr>
          <a:xfrm>
            <a:off x="5265015" y="6054508"/>
            <a:ext cx="1485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CAA_ARTCO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B6F6C0-72D8-A147-09B4-C080384070F7}"/>
              </a:ext>
            </a:extLst>
          </p:cNvPr>
          <p:cNvSpPr txBox="1"/>
          <p:nvPr/>
        </p:nvSpPr>
        <p:spPr>
          <a:xfrm>
            <a:off x="5756242" y="6565034"/>
            <a:ext cx="788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CAA, CO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B241C0-9017-DC13-B4D9-5F04C5828C42}"/>
              </a:ext>
            </a:extLst>
          </p:cNvPr>
          <p:cNvSpPr txBox="1"/>
          <p:nvPr/>
        </p:nvSpPr>
        <p:spPr>
          <a:xfrm>
            <a:off x="7097544" y="5904789"/>
            <a:ext cx="1687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defineMEfromCSV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defineMEFromJSON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.exportME2JSON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.exportME2CSV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73D16D-2D58-AC2A-C781-2E2BD130F943}"/>
              </a:ext>
            </a:extLst>
          </p:cNvPr>
          <p:cNvSpPr txBox="1"/>
          <p:nvPr/>
        </p:nvSpPr>
        <p:spPr>
          <a:xfrm>
            <a:off x="5341064" y="6339187"/>
            <a:ext cx="85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lstARTCO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98F9A0-C6CC-8B7E-9E9F-286F5C520D7A}"/>
              </a:ext>
            </a:extLst>
          </p:cNvPr>
          <p:cNvSpPr txBox="1"/>
          <p:nvPr/>
        </p:nvSpPr>
        <p:spPr>
          <a:xfrm>
            <a:off x="3193262" y="6446909"/>
            <a:ext cx="2008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CAA_INVENTORY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F6C2B9-66FF-CDC4-BCC6-251C176F9C21}"/>
              </a:ext>
            </a:extLst>
          </p:cNvPr>
          <p:cNvSpPr txBox="1"/>
          <p:nvPr/>
        </p:nvSpPr>
        <p:spPr>
          <a:xfrm>
            <a:off x="3365908" y="6762395"/>
            <a:ext cx="172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lstINV</a:t>
            </a:r>
            <a:r>
              <a:rPr lang="en-US" sz="2000" dirty="0"/>
              <a:t> </a:t>
            </a:r>
            <a:r>
              <a:rPr lang="en-US" sz="1200" dirty="0"/>
              <a:t>as list (of INV)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0BEEC0-F6FC-9C91-43E2-FE790F72D079}"/>
              </a:ext>
            </a:extLst>
          </p:cNvPr>
          <p:cNvSpPr txBox="1"/>
          <p:nvPr/>
        </p:nvSpPr>
        <p:spPr>
          <a:xfrm>
            <a:off x="3347144" y="7461823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82ACF0-89AB-23C7-EB9D-5138C4E456CE}"/>
              </a:ext>
            </a:extLst>
          </p:cNvPr>
          <p:cNvSpPr txBox="1"/>
          <p:nvPr/>
        </p:nvSpPr>
        <p:spPr>
          <a:xfrm>
            <a:off x="3602296" y="7114645"/>
            <a:ext cx="91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INV: SP, VI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5A285-6FFA-BED2-C2CB-356BAC5A9CC1}"/>
              </a:ext>
            </a:extLst>
          </p:cNvPr>
          <p:cNvSpPr txBox="1"/>
          <p:nvPr/>
        </p:nvSpPr>
        <p:spPr>
          <a:xfrm>
            <a:off x="24846" y="6905262"/>
            <a:ext cx="343395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SOTOOL</a:t>
            </a:r>
          </a:p>
          <a:p>
            <a:r>
              <a:rPr lang="en-US" sz="1400" dirty="0"/>
              <a:t>SO, Sta(</a:t>
            </a:r>
            <a:r>
              <a:rPr lang="en-US" sz="1400" dirty="0" err="1"/>
              <a:t>machineToolstatus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lstSZ</a:t>
            </a:r>
            <a:endParaRPr lang="en-US" sz="1400" dirty="0"/>
          </a:p>
          <a:p>
            <a:r>
              <a:rPr lang="en-US" sz="1400" dirty="0" err="1"/>
              <a:t>UnitProducts</a:t>
            </a:r>
            <a:r>
              <a:rPr lang="en-US" sz="1400" dirty="0"/>
              <a:t>, </a:t>
            </a:r>
          </a:p>
          <a:p>
            <a:r>
              <a:rPr lang="en-US" sz="1400" dirty="0"/>
              <a:t>SN1: </a:t>
            </a:r>
            <a:r>
              <a:rPr lang="en-US" sz="900" dirty="0"/>
              <a:t>the SIZE, start with 4,5,6, (the </a:t>
            </a:r>
            <a:r>
              <a:rPr lang="en-US" sz="900" dirty="0" err="1"/>
              <a:t>smllest</a:t>
            </a:r>
            <a:r>
              <a:rPr lang="en-US" sz="900" dirty="0"/>
              <a:t> size in </a:t>
            </a:r>
            <a:r>
              <a:rPr lang="en-US" sz="900" dirty="0" err="1"/>
              <a:t>integal</a:t>
            </a:r>
            <a:r>
              <a:rPr lang="en-US" sz="900" dirty="0"/>
              <a:t>) </a:t>
            </a:r>
          </a:p>
          <a:p>
            <a:r>
              <a:rPr lang="en-US" sz="1400" dirty="0"/>
              <a:t>SN2: </a:t>
            </a:r>
            <a:r>
              <a:rPr lang="en-US" sz="900" dirty="0"/>
              <a:t>the SN number against the number of TOOL, start with 1, 2,3,</a:t>
            </a:r>
          </a:p>
          <a:p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94A515-2547-BB87-B712-A2431DBE56CA}"/>
              </a:ext>
            </a:extLst>
          </p:cNvPr>
          <p:cNvSpPr txBox="1"/>
          <p:nvPr/>
        </p:nvSpPr>
        <p:spPr>
          <a:xfrm>
            <a:off x="0" y="8250133"/>
            <a:ext cx="1594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defineMeFromCSV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0B494-7013-09D2-99E0-A5BB692C5889}"/>
              </a:ext>
            </a:extLst>
          </p:cNvPr>
          <p:cNvSpPr txBox="1"/>
          <p:nvPr/>
        </p:nvSpPr>
        <p:spPr>
          <a:xfrm>
            <a:off x="-2709297" y="7091281"/>
            <a:ext cx="261398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Enum </a:t>
            </a:r>
            <a:r>
              <a:rPr lang="en-US" sz="1600" b="1" dirty="0" err="1"/>
              <a:t>MachineToolStatus</a:t>
            </a:r>
            <a:endParaRPr lang="en-US" sz="1600" b="1" dirty="0"/>
          </a:p>
          <a:p>
            <a:r>
              <a:rPr lang="en-US" sz="800" dirty="0"/>
              <a:t>            Available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InMaintainence</a:t>
            </a:r>
            <a:endParaRPr lang="en-US" sz="800" dirty="0"/>
          </a:p>
          <a:p>
            <a:r>
              <a:rPr lang="en-US" sz="800" dirty="0"/>
              <a:t>            Down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Not_Available</a:t>
            </a:r>
            <a:endParaRPr lang="en-US" sz="800" dirty="0"/>
          </a:p>
          <a:p>
            <a:r>
              <a:rPr lang="en-US" sz="800" dirty="0"/>
              <a:t>            </a:t>
            </a:r>
            <a:r>
              <a:rPr lang="en-US" sz="800" dirty="0" err="1"/>
              <a:t>Available_Plan_free</a:t>
            </a:r>
            <a:endParaRPr lang="en-US" sz="800" dirty="0"/>
          </a:p>
          <a:p>
            <a:r>
              <a:rPr lang="en-US" sz="800" dirty="0"/>
              <a:t>            </a:t>
            </a:r>
            <a:r>
              <a:rPr lang="en-US" sz="800" dirty="0" err="1"/>
              <a:t>Available_Plan_inUse</a:t>
            </a:r>
            <a:endParaRPr lang="en-US" sz="800" dirty="0"/>
          </a:p>
          <a:p>
            <a:r>
              <a:rPr lang="en-US" sz="1200" dirty="0"/>
              <a:t>End Enum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DC607-FF5D-25B5-22E2-32E184D2362C}"/>
              </a:ext>
            </a:extLst>
          </p:cNvPr>
          <p:cNvSpPr txBox="1"/>
          <p:nvPr/>
        </p:nvSpPr>
        <p:spPr>
          <a:xfrm>
            <a:off x="-2051079" y="4825948"/>
            <a:ext cx="13397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SO_ART_MJ</a:t>
            </a:r>
          </a:p>
          <a:p>
            <a:r>
              <a:rPr lang="en-US" sz="1400" dirty="0"/>
              <a:t>SO,</a:t>
            </a:r>
          </a:p>
          <a:p>
            <a:r>
              <a:rPr lang="en-US" sz="1400" dirty="0"/>
              <a:t>ART,</a:t>
            </a:r>
          </a:p>
          <a:p>
            <a:r>
              <a:rPr lang="en-US" sz="1400" dirty="0"/>
              <a:t>MJ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284DAE-E9B1-16BC-52DC-2B0777C4E09D}"/>
              </a:ext>
            </a:extLst>
          </p:cNvPr>
          <p:cNvSpPr txBox="1"/>
          <p:nvPr/>
        </p:nvSpPr>
        <p:spPr>
          <a:xfrm>
            <a:off x="-2087460" y="5731010"/>
            <a:ext cx="1992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defineMeFromCSV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findSObyART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as string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findARTsbySO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as string()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5041CE-2E6D-A900-FF4C-CD373853F696}"/>
              </a:ext>
            </a:extLst>
          </p:cNvPr>
          <p:cNvSpPr txBox="1"/>
          <p:nvPr/>
        </p:nvSpPr>
        <p:spPr>
          <a:xfrm>
            <a:off x="-2159" y="8507376"/>
            <a:ext cx="3376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findMachineStatus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() as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MachineToolStatus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findAvailable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() as Boolean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recruitForProduction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releaseFromProduction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8251408-64EE-73EB-2D13-5B82C01FC448}"/>
              </a:ext>
            </a:extLst>
          </p:cNvPr>
          <p:cNvSpPr/>
          <p:nvPr/>
        </p:nvSpPr>
        <p:spPr>
          <a:xfrm>
            <a:off x="-78223" y="5728359"/>
            <a:ext cx="769592" cy="1661993"/>
          </a:xfrm>
          <a:custGeom>
            <a:avLst/>
            <a:gdLst>
              <a:gd name="connsiteX0" fmla="*/ 71984 w 740578"/>
              <a:gd name="connsiteY0" fmla="*/ 1386349 h 1386349"/>
              <a:gd name="connsiteX1" fmla="*/ 62152 w 740578"/>
              <a:gd name="connsiteY1" fmla="*/ 737420 h 1386349"/>
              <a:gd name="connsiteX2" fmla="*/ 740578 w 740578"/>
              <a:gd name="connsiteY2" fmla="*/ 0 h 138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578" h="1386349">
                <a:moveTo>
                  <a:pt x="71984" y="1386349"/>
                </a:moveTo>
                <a:cubicBezTo>
                  <a:pt x="11352" y="1177413"/>
                  <a:pt x="-49280" y="968478"/>
                  <a:pt x="62152" y="737420"/>
                </a:cubicBezTo>
                <a:cubicBezTo>
                  <a:pt x="173584" y="506362"/>
                  <a:pt x="740578" y="0"/>
                  <a:pt x="740578" y="0"/>
                </a:cubicBezTo>
              </a:path>
            </a:pathLst>
          </a:cu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E6D0F-6D58-B2D3-FFDE-148092F7F7BE}"/>
              </a:ext>
            </a:extLst>
          </p:cNvPr>
          <p:cNvSpPr txBox="1"/>
          <p:nvPr/>
        </p:nvSpPr>
        <p:spPr>
          <a:xfrm rot="18629095">
            <a:off x="-276799" y="5900801"/>
            <a:ext cx="99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Need update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BAE96C-D310-E22B-A432-15E8D16D5DAF}"/>
              </a:ext>
            </a:extLst>
          </p:cNvPr>
          <p:cNvSpPr txBox="1"/>
          <p:nvPr/>
        </p:nvSpPr>
        <p:spPr>
          <a:xfrm>
            <a:off x="-2397651" y="4588419"/>
            <a:ext cx="162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CAA_SOARTMJ</a:t>
            </a:r>
          </a:p>
        </p:txBody>
      </p:sp>
    </p:spTree>
    <p:extLst>
      <p:ext uri="{BB962C8B-B14F-4D97-AF65-F5344CB8AC3E}">
        <p14:creationId xmlns:p14="http://schemas.microsoft.com/office/powerpoint/2010/main" val="380520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78EB5-10A0-F3CB-6DDA-CAFB5BACF91F}"/>
              </a:ext>
            </a:extLst>
          </p:cNvPr>
          <p:cNvSpPr txBox="1"/>
          <p:nvPr/>
        </p:nvSpPr>
        <p:spPr>
          <a:xfrm>
            <a:off x="3825768" y="2314978"/>
            <a:ext cx="75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MACH()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316362-E353-CA30-069C-2A71D31E14EF}"/>
              </a:ext>
            </a:extLst>
          </p:cNvPr>
          <p:cNvGrpSpPr/>
          <p:nvPr/>
        </p:nvGrpSpPr>
        <p:grpSpPr>
          <a:xfrm>
            <a:off x="3435756" y="3391751"/>
            <a:ext cx="2435207" cy="569387"/>
            <a:chOff x="557955" y="4552675"/>
            <a:chExt cx="2435207" cy="5693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EDAE1D-A63B-F277-C08B-C286206B060A}"/>
                </a:ext>
              </a:extLst>
            </p:cNvPr>
            <p:cNvSpPr txBox="1"/>
            <p:nvPr/>
          </p:nvSpPr>
          <p:spPr>
            <a:xfrm>
              <a:off x="557955" y="4552675"/>
              <a:ext cx="2279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MACH </a:t>
              </a:r>
              <a:r>
                <a:rPr lang="en-US" sz="1600" dirty="0"/>
                <a:t>(single machine)</a:t>
              </a:r>
              <a:endParaRPr lang="en-US" sz="2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4E7D05-51D1-CED8-46AB-9ED314F7C590}"/>
                </a:ext>
              </a:extLst>
            </p:cNvPr>
            <p:cNvSpPr txBox="1"/>
            <p:nvPr/>
          </p:nvSpPr>
          <p:spPr>
            <a:xfrm>
              <a:off x="798138" y="4814285"/>
              <a:ext cx="219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MS,SO, SZ, MJ,CP,ORD,VM,T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211601B-8BB1-BDD4-1F8C-305DCE2C4F7D}"/>
              </a:ext>
            </a:extLst>
          </p:cNvPr>
          <p:cNvSpPr txBox="1"/>
          <p:nvPr/>
        </p:nvSpPr>
        <p:spPr>
          <a:xfrm>
            <a:off x="3366134" y="1733072"/>
            <a:ext cx="2347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CAA_MachineStatus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0909E-A7E7-0259-B00A-B22E03361E1C}"/>
              </a:ext>
            </a:extLst>
          </p:cNvPr>
          <p:cNvSpPr txBox="1"/>
          <p:nvPr/>
        </p:nvSpPr>
        <p:spPr>
          <a:xfrm>
            <a:off x="3900933" y="2045674"/>
            <a:ext cx="1868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Implemented as 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13D21-49BE-F34F-0D5D-47D1ADE810C6}"/>
              </a:ext>
            </a:extLst>
          </p:cNvPr>
          <p:cNvSpPr txBox="1"/>
          <p:nvPr/>
        </p:nvSpPr>
        <p:spPr>
          <a:xfrm>
            <a:off x="3798454" y="2523946"/>
            <a:ext cx="238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import_MachineStatus_JSON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import_MachineStatus_CSV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JSON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export_MachineStatus_CSV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14DE6-F6F5-8A4E-485C-15E906F06C4C}"/>
              </a:ext>
            </a:extLst>
          </p:cNvPr>
          <p:cNvSpPr txBox="1"/>
          <p:nvPr/>
        </p:nvSpPr>
        <p:spPr>
          <a:xfrm>
            <a:off x="6026265" y="2808639"/>
            <a:ext cx="21133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This is because, you got ORD inside, and ORD is an object, not a value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B3FB0-B39D-79E2-28E7-8F0D1121E930}"/>
              </a:ext>
            </a:extLst>
          </p:cNvPr>
          <p:cNvSpPr txBox="1"/>
          <p:nvPr/>
        </p:nvSpPr>
        <p:spPr>
          <a:xfrm>
            <a:off x="6009176" y="3212663"/>
            <a:ext cx="2113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For the last machine status output</a:t>
            </a:r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10C33-B7AF-1971-18E7-BFF42561149E}"/>
              </a:ext>
            </a:extLst>
          </p:cNvPr>
          <p:cNvSpPr txBox="1"/>
          <p:nvPr/>
        </p:nvSpPr>
        <p:spPr>
          <a:xfrm>
            <a:off x="6400919" y="3645652"/>
            <a:ext cx="2008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CAA_INVENTORY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666E7-53A3-4E70-F5FD-691278381F2C}"/>
              </a:ext>
            </a:extLst>
          </p:cNvPr>
          <p:cNvSpPr txBox="1"/>
          <p:nvPr/>
        </p:nvSpPr>
        <p:spPr>
          <a:xfrm>
            <a:off x="6573565" y="3961138"/>
            <a:ext cx="172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lstINV</a:t>
            </a:r>
            <a:r>
              <a:rPr lang="en-US" sz="2000" dirty="0"/>
              <a:t> </a:t>
            </a:r>
            <a:r>
              <a:rPr lang="en-US" sz="1200" dirty="0"/>
              <a:t>as list (of INV)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F0489-58DA-13E5-90F0-9B9B30AC06B7}"/>
              </a:ext>
            </a:extLst>
          </p:cNvPr>
          <p:cNvSpPr txBox="1"/>
          <p:nvPr/>
        </p:nvSpPr>
        <p:spPr>
          <a:xfrm>
            <a:off x="6554801" y="4660566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import_OrderFile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assign_Price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update_Order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export_ORDER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import_ORDER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D12E0-2FA6-E0CA-32B3-50CB730D7C93}"/>
              </a:ext>
            </a:extLst>
          </p:cNvPr>
          <p:cNvSpPr txBox="1"/>
          <p:nvPr/>
        </p:nvSpPr>
        <p:spPr>
          <a:xfrm>
            <a:off x="6809953" y="4313388"/>
            <a:ext cx="91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INV: SP, VI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A724BC-B7AF-44D6-3BFC-E965311236F2}"/>
              </a:ext>
            </a:extLst>
          </p:cNvPr>
          <p:cNvSpPr txBox="1"/>
          <p:nvPr/>
        </p:nvSpPr>
        <p:spPr>
          <a:xfrm>
            <a:off x="3232503" y="4104005"/>
            <a:ext cx="343395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CAA_OSTOOLs</a:t>
            </a:r>
          </a:p>
          <a:p>
            <a:r>
              <a:rPr lang="en-US" sz="1400" b="1" dirty="0"/>
              <a:t>OSTOOL</a:t>
            </a:r>
          </a:p>
          <a:p>
            <a:r>
              <a:rPr lang="en-US" sz="1400" dirty="0"/>
              <a:t>SO, Sta(</a:t>
            </a:r>
            <a:r>
              <a:rPr lang="en-US" sz="1400" dirty="0" err="1"/>
              <a:t>machineToolstatus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lstSZ</a:t>
            </a:r>
            <a:endParaRPr lang="en-US" sz="1400" dirty="0"/>
          </a:p>
          <a:p>
            <a:r>
              <a:rPr lang="en-US" sz="1400" dirty="0" err="1"/>
              <a:t>UnitProducts</a:t>
            </a:r>
            <a:r>
              <a:rPr lang="en-US" sz="1400" dirty="0"/>
              <a:t>, </a:t>
            </a:r>
          </a:p>
          <a:p>
            <a:r>
              <a:rPr lang="en-US" sz="1400" dirty="0"/>
              <a:t>SN1: </a:t>
            </a:r>
            <a:r>
              <a:rPr lang="en-US" sz="900" dirty="0"/>
              <a:t>the SIZE, start with 4,5,6, (the </a:t>
            </a:r>
            <a:r>
              <a:rPr lang="en-US" sz="900" dirty="0" err="1"/>
              <a:t>smllest</a:t>
            </a:r>
            <a:r>
              <a:rPr lang="en-US" sz="900" dirty="0"/>
              <a:t> size in </a:t>
            </a:r>
            <a:r>
              <a:rPr lang="en-US" sz="900" dirty="0" err="1"/>
              <a:t>integal</a:t>
            </a:r>
            <a:r>
              <a:rPr lang="en-US" sz="900" dirty="0"/>
              <a:t>) </a:t>
            </a:r>
          </a:p>
          <a:p>
            <a:r>
              <a:rPr lang="en-US" sz="1400" dirty="0"/>
              <a:t>SN2: </a:t>
            </a:r>
            <a:r>
              <a:rPr lang="en-US" sz="900" dirty="0"/>
              <a:t>the SN number against the number of TOOL, start with 1, 2,3,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78F4A-EFB4-3584-36AE-5D2A392F4F41}"/>
              </a:ext>
            </a:extLst>
          </p:cNvPr>
          <p:cNvSpPr txBox="1"/>
          <p:nvPr/>
        </p:nvSpPr>
        <p:spPr>
          <a:xfrm>
            <a:off x="3207657" y="5590360"/>
            <a:ext cx="1594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defineMeFromCSV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175CA-4489-A656-A97A-9503002D7009}"/>
              </a:ext>
            </a:extLst>
          </p:cNvPr>
          <p:cNvSpPr txBox="1"/>
          <p:nvPr/>
        </p:nvSpPr>
        <p:spPr>
          <a:xfrm>
            <a:off x="498360" y="4290024"/>
            <a:ext cx="261398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Enum </a:t>
            </a:r>
            <a:r>
              <a:rPr lang="en-US" sz="1600" b="1" dirty="0" err="1"/>
              <a:t>MachineToolStatus</a:t>
            </a:r>
            <a:endParaRPr lang="en-US" sz="1600" b="1" dirty="0"/>
          </a:p>
          <a:p>
            <a:r>
              <a:rPr lang="en-US" sz="800" dirty="0"/>
              <a:t>            Available: 0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InMaintainence</a:t>
            </a:r>
            <a:r>
              <a:rPr lang="en-US" sz="800" dirty="0"/>
              <a:t> : 1</a:t>
            </a:r>
          </a:p>
          <a:p>
            <a:r>
              <a:rPr lang="en-US" sz="800" dirty="0"/>
              <a:t>            Down: 2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Not_Available</a:t>
            </a:r>
            <a:r>
              <a:rPr lang="en-US" sz="800" dirty="0"/>
              <a:t>: 3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Available_Plan_free</a:t>
            </a:r>
            <a:r>
              <a:rPr lang="en-US" sz="800" dirty="0"/>
              <a:t> : 4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Available_Plan_inUse</a:t>
            </a:r>
            <a:endParaRPr lang="en-US" sz="800" dirty="0"/>
          </a:p>
          <a:p>
            <a:r>
              <a:rPr lang="en-US" sz="1200" dirty="0"/>
              <a:t>End Enum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C961B2-EA6C-424F-2624-C79D684E2864}"/>
              </a:ext>
            </a:extLst>
          </p:cNvPr>
          <p:cNvSpPr txBox="1"/>
          <p:nvPr/>
        </p:nvSpPr>
        <p:spPr>
          <a:xfrm>
            <a:off x="1156578" y="2024691"/>
            <a:ext cx="159184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CAS_OSARTMJ</a:t>
            </a:r>
          </a:p>
          <a:p>
            <a:r>
              <a:rPr lang="en-US" sz="1400" dirty="0" err="1"/>
              <a:t>lstSO</a:t>
            </a:r>
            <a:r>
              <a:rPr lang="en-US" sz="1400" dirty="0"/>
              <a:t>,</a:t>
            </a:r>
          </a:p>
          <a:p>
            <a:r>
              <a:rPr lang="en-US" sz="1400" dirty="0" err="1"/>
              <a:t>lstART</a:t>
            </a:r>
            <a:r>
              <a:rPr lang="en-US" sz="1400" dirty="0"/>
              <a:t>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F49786-D250-9EB1-2157-5B4253EF9C19}"/>
              </a:ext>
            </a:extLst>
          </p:cNvPr>
          <p:cNvSpPr txBox="1"/>
          <p:nvPr/>
        </p:nvSpPr>
        <p:spPr>
          <a:xfrm>
            <a:off x="1120197" y="2753794"/>
            <a:ext cx="1992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defineMeFromCSV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findSObyART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as string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findARTsbySO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as string()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D02E96-FBB8-F591-7C8B-3DDA097C18F0}"/>
              </a:ext>
            </a:extLst>
          </p:cNvPr>
          <p:cNvSpPr txBox="1"/>
          <p:nvPr/>
        </p:nvSpPr>
        <p:spPr>
          <a:xfrm>
            <a:off x="3207657" y="5887116"/>
            <a:ext cx="3376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findMachineStatus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() as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MachineToolStatus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findAvailable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() as Boolean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recruitForProduction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releaseFromProduction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941F1E-CA85-D680-B000-1B92C520032E}"/>
              </a:ext>
            </a:extLst>
          </p:cNvPr>
          <p:cNvSpPr/>
          <p:nvPr/>
        </p:nvSpPr>
        <p:spPr>
          <a:xfrm>
            <a:off x="3129434" y="2927102"/>
            <a:ext cx="769592" cy="1661993"/>
          </a:xfrm>
          <a:custGeom>
            <a:avLst/>
            <a:gdLst>
              <a:gd name="connsiteX0" fmla="*/ 71984 w 740578"/>
              <a:gd name="connsiteY0" fmla="*/ 1386349 h 1386349"/>
              <a:gd name="connsiteX1" fmla="*/ 62152 w 740578"/>
              <a:gd name="connsiteY1" fmla="*/ 737420 h 1386349"/>
              <a:gd name="connsiteX2" fmla="*/ 740578 w 740578"/>
              <a:gd name="connsiteY2" fmla="*/ 0 h 138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578" h="1386349">
                <a:moveTo>
                  <a:pt x="71984" y="1386349"/>
                </a:moveTo>
                <a:cubicBezTo>
                  <a:pt x="11352" y="1177413"/>
                  <a:pt x="-49280" y="968478"/>
                  <a:pt x="62152" y="737420"/>
                </a:cubicBezTo>
                <a:cubicBezTo>
                  <a:pt x="173584" y="506362"/>
                  <a:pt x="740578" y="0"/>
                  <a:pt x="740578" y="0"/>
                </a:cubicBezTo>
              </a:path>
            </a:pathLst>
          </a:cu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20ACA-6CED-2501-FCC8-3D74E553E4C5}"/>
              </a:ext>
            </a:extLst>
          </p:cNvPr>
          <p:cNvSpPr txBox="1"/>
          <p:nvPr/>
        </p:nvSpPr>
        <p:spPr>
          <a:xfrm rot="18629095">
            <a:off x="2930858" y="3099544"/>
            <a:ext cx="99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Need update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D8A053-37EB-5545-07D5-D0BFB553D07E}"/>
              </a:ext>
            </a:extLst>
          </p:cNvPr>
          <p:cNvSpPr txBox="1"/>
          <p:nvPr/>
        </p:nvSpPr>
        <p:spPr>
          <a:xfrm>
            <a:off x="6209626" y="1799880"/>
            <a:ext cx="1971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In the </a:t>
            </a:r>
            <a:r>
              <a:rPr lang="en-US" sz="1200" i="1" dirty="0" err="1">
                <a:solidFill>
                  <a:srgbClr val="FF0000"/>
                </a:solidFill>
              </a:rPr>
              <a:t>machinestatus</a:t>
            </a:r>
            <a:r>
              <a:rPr lang="en-US" sz="1200" i="1" dirty="0">
                <a:solidFill>
                  <a:srgbClr val="FF0000"/>
                </a:solidFill>
              </a:rPr>
              <a:t>, one should id which mold is in-use. As in the SN1 and SN2. if not assigned, the program will assign one to it.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4E1A92-4675-1A87-B218-4992AD6A14D5}"/>
              </a:ext>
            </a:extLst>
          </p:cNvPr>
          <p:cNvSpPr txBox="1"/>
          <p:nvPr/>
        </p:nvSpPr>
        <p:spPr>
          <a:xfrm>
            <a:off x="9799885" y="153223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This is color change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F1EFDC-FC78-D1F1-D620-2CCDA3C117E1}"/>
              </a:ext>
            </a:extLst>
          </p:cNvPr>
          <p:cNvSpPr txBox="1"/>
          <p:nvPr/>
        </p:nvSpPr>
        <p:spPr>
          <a:xfrm>
            <a:off x="7724178" y="349878"/>
            <a:ext cx="2258952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Public Enum </a:t>
            </a:r>
            <a:r>
              <a:rPr lang="en-US" sz="1100" dirty="0" err="1"/>
              <a:t>MachineToolStatus</a:t>
            </a:r>
            <a:endParaRPr lang="en-US" sz="1100" dirty="0"/>
          </a:p>
          <a:p>
            <a:r>
              <a:rPr lang="en-US" sz="1100" dirty="0"/>
              <a:t>            Available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InMaintainence</a:t>
            </a:r>
            <a:endParaRPr lang="en-US" sz="1100" dirty="0"/>
          </a:p>
          <a:p>
            <a:r>
              <a:rPr lang="en-US" sz="1100" dirty="0"/>
              <a:t>            Down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Not_Available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err="1"/>
              <a:t>Available_Plan_free</a:t>
            </a:r>
            <a:r>
              <a:rPr lang="en-US" sz="1100" dirty="0"/>
              <a:t> = 100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Available_Plan_inUse</a:t>
            </a:r>
            <a:r>
              <a:rPr lang="en-US" sz="1100" dirty="0"/>
              <a:t> = 150</a:t>
            </a:r>
          </a:p>
          <a:p>
            <a:r>
              <a:rPr lang="en-US" sz="1100" dirty="0"/>
              <a:t>            Available_ToolChange1 = 200</a:t>
            </a:r>
          </a:p>
          <a:p>
            <a:r>
              <a:rPr lang="en-US" sz="1100" dirty="0"/>
              <a:t>            Available_ToolChange2 = 250</a:t>
            </a:r>
          </a:p>
          <a:p>
            <a:r>
              <a:rPr lang="en-US" sz="1100" dirty="0"/>
              <a:t>            Available_ToolChange3 = 300</a:t>
            </a:r>
          </a:p>
          <a:p>
            <a:r>
              <a:rPr lang="en-US" sz="1100" dirty="0"/>
              <a:t>        End Enum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D5CF2-3484-6FCB-3630-52F8FB3AA459}"/>
              </a:ext>
            </a:extLst>
          </p:cNvPr>
          <p:cNvSpPr txBox="1"/>
          <p:nvPr/>
        </p:nvSpPr>
        <p:spPr>
          <a:xfrm>
            <a:off x="9799885" y="1680799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This is mold change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BAA80-CACE-E0CC-85F9-B5556492874D}"/>
              </a:ext>
            </a:extLst>
          </p:cNvPr>
          <p:cNvSpPr txBox="1"/>
          <p:nvPr/>
        </p:nvSpPr>
        <p:spPr>
          <a:xfrm>
            <a:off x="9799885" y="1820100"/>
            <a:ext cx="2295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This is size change (no mold change)</a:t>
            </a:r>
          </a:p>
        </p:txBody>
      </p:sp>
    </p:spTree>
    <p:extLst>
      <p:ext uri="{BB962C8B-B14F-4D97-AF65-F5344CB8AC3E}">
        <p14:creationId xmlns:p14="http://schemas.microsoft.com/office/powerpoint/2010/main" val="265130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7EB73E-6820-384C-94E7-CECEE67C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671"/>
            <a:ext cx="12192000" cy="5954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191A97-7E00-53EF-B73D-0DE017DFF89C}"/>
              </a:ext>
            </a:extLst>
          </p:cNvPr>
          <p:cNvSpPr txBox="1"/>
          <p:nvPr/>
        </p:nvSpPr>
        <p:spPr>
          <a:xfrm>
            <a:off x="4955458" y="2320412"/>
            <a:ext cx="149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view</a:t>
            </a:r>
          </a:p>
          <a:p>
            <a:r>
              <a:rPr lang="en-US" dirty="0"/>
              <a:t>Order view</a:t>
            </a:r>
          </a:p>
        </p:txBody>
      </p:sp>
    </p:spTree>
    <p:extLst>
      <p:ext uri="{BB962C8B-B14F-4D97-AF65-F5344CB8AC3E}">
        <p14:creationId xmlns:p14="http://schemas.microsoft.com/office/powerpoint/2010/main" val="20268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276CE5-FAA8-6B3D-2B42-41369BC6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47" y="1763952"/>
            <a:ext cx="1561905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2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14398</TotalTime>
  <Words>3108</Words>
  <Application>Microsoft Office PowerPoint</Application>
  <PresentationFormat>Widescreen</PresentationFormat>
  <Paragraphs>391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Microsoft JhengHei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Cadmus</dc:creator>
  <cp:lastModifiedBy>Yuan Cadmus</cp:lastModifiedBy>
  <cp:revision>79</cp:revision>
  <cp:lastPrinted>2022-09-13T07:04:02Z</cp:lastPrinted>
  <dcterms:created xsi:type="dcterms:W3CDTF">2019-04-21T08:33:36Z</dcterms:created>
  <dcterms:modified xsi:type="dcterms:W3CDTF">2022-09-14T05:49:33Z</dcterms:modified>
</cp:coreProperties>
</file>