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E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945" autoAdjust="0"/>
    <p:restoredTop sz="99513" autoAdjust="0"/>
  </p:normalViewPr>
  <p:slideViewPr>
    <p:cSldViewPr snapToGrid="0" snapToObjects="1">
      <p:cViewPr>
        <p:scale>
          <a:sx n="50" d="100"/>
          <a:sy n="50" d="100"/>
        </p:scale>
        <p:origin x="-2868" y="-537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Kristen\Dropbox\KH%20Dahlquist%20Lab\Poster%20SHit\KMHweightsCompariso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T:\TMGRNMAP\compare_alpha-0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T:\TMGRNMAP\compare_alpha-0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5.xml.rels><?xml version="1.0" encoding="UTF-8" standalone="yes"?>
<Relationships xmlns="http://schemas.openxmlformats.org/package/2006/relationships"><Relationship Id="rId1" Type="http://schemas.openxmlformats.org/officeDocument/2006/relationships/oleObject" Target="file:///C:\Users\Student\Documents\KHComparisonPB.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tudent\Documents\KHComparisonP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smtClean="0">
                <a:solidFill>
                  <a:schemeClr val="tx1"/>
                </a:solidFill>
              </a:rPr>
              <a:t>Network </a:t>
            </a:r>
            <a:r>
              <a:rPr lang="en-US" sz="1600" b="1" baseline="0" dirty="0" smtClean="0">
                <a:solidFill>
                  <a:schemeClr val="tx1"/>
                </a:solidFill>
              </a:rPr>
              <a:t>Weights for 17 Edges that Appear in All Networks</a:t>
            </a:r>
            <a:endParaRPr lang="en-US" sz="1600" b="1" dirty="0">
              <a:solidFill>
                <a:schemeClr val="tx1"/>
              </a:solidFill>
            </a:endParaRPr>
          </a:p>
        </c:rich>
      </c:tx>
      <c:layout>
        <c:manualLayout>
          <c:xMode val="edge"/>
          <c:yMode val="edge"/>
          <c:x val="0.14381365280521299"/>
          <c:y val="3.4823505153056202E-3"/>
        </c:manualLayout>
      </c:layout>
      <c:overlay val="0"/>
      <c:spPr>
        <a:noFill/>
        <a:ln>
          <a:noFill/>
        </a:ln>
        <a:effectLst/>
      </c:spPr>
    </c:title>
    <c:autoTitleDeleted val="0"/>
    <c:plotArea>
      <c:layout/>
      <c:barChart>
        <c:barDir val="col"/>
        <c:grouping val="clustered"/>
        <c:varyColors val="0"/>
        <c:ser>
          <c:idx val="0"/>
          <c:order val="0"/>
          <c:tx>
            <c:strRef>
              <c:f>Sheet3!$B$1</c:f>
              <c:strCache>
                <c:ptCount val="1"/>
                <c:pt idx="0">
                  <c:v>33-genes</c:v>
                </c:pt>
              </c:strCache>
            </c:strRef>
          </c:tx>
          <c:spPr>
            <a:solidFill>
              <a:schemeClr val="accent1"/>
            </a:solidFill>
            <a:ln>
              <a:noFill/>
            </a:ln>
            <a:effectLst/>
          </c:spPr>
          <c:invertIfNegative val="0"/>
          <c:cat>
            <c:strRef>
              <c:f>Sheet3!$A$2:$A$18</c:f>
              <c:strCache>
                <c:ptCount val="17"/>
                <c:pt idx="0">
                  <c:v>ACE2-&gt;GCR2</c:v>
                </c:pt>
                <c:pt idx="1">
                  <c:v>CST6-&gt;CIN5</c:v>
                </c:pt>
                <c:pt idx="2">
                  <c:v>GLN3-&gt;GLN3</c:v>
                </c:pt>
                <c:pt idx="3">
                  <c:v>GLN3-&gt;MGA2</c:v>
                </c:pt>
                <c:pt idx="4">
                  <c:v>HAP4-&gt;ABF1</c:v>
                </c:pt>
                <c:pt idx="5">
                  <c:v>HAP4-&gt;ZAP1</c:v>
                </c:pt>
                <c:pt idx="6">
                  <c:v>HMO1-&gt;CIN5</c:v>
                </c:pt>
                <c:pt idx="7">
                  <c:v>HMO1-&gt;GLN3</c:v>
                </c:pt>
                <c:pt idx="8">
                  <c:v>MGA2-&gt;CIN5</c:v>
                </c:pt>
                <c:pt idx="9">
                  <c:v>MGA2-&gt;MSN4</c:v>
                </c:pt>
                <c:pt idx="10">
                  <c:v>MSN2-&gt;MSN2</c:v>
                </c:pt>
                <c:pt idx="11">
                  <c:v>MSN4-&gt;CIN5</c:v>
                </c:pt>
                <c:pt idx="12">
                  <c:v>MSN4-&gt;ZAP1</c:v>
                </c:pt>
                <c:pt idx="13">
                  <c:v>PDR1-&gt;ABF1</c:v>
                </c:pt>
                <c:pt idx="14">
                  <c:v>SFP1-&gt;ABF1</c:v>
                </c:pt>
                <c:pt idx="15">
                  <c:v>SFP1-&gt;CIN5</c:v>
                </c:pt>
                <c:pt idx="16">
                  <c:v>SWI4-&gt;CIN5</c:v>
                </c:pt>
              </c:strCache>
            </c:strRef>
          </c:cat>
          <c:val>
            <c:numRef>
              <c:f>Sheet3!$B$2:$B$18</c:f>
              <c:numCache>
                <c:formatCode>General</c:formatCode>
                <c:ptCount val="17"/>
                <c:pt idx="0">
                  <c:v>-0.59234671100000003</c:v>
                </c:pt>
                <c:pt idx="1">
                  <c:v>-0.40838951299999998</c:v>
                </c:pt>
                <c:pt idx="2">
                  <c:v>-1.4816175309999999</c:v>
                </c:pt>
                <c:pt idx="3">
                  <c:v>-0.384455779</c:v>
                </c:pt>
                <c:pt idx="4">
                  <c:v>0.63212731600000005</c:v>
                </c:pt>
                <c:pt idx="5">
                  <c:v>-6.6883979999999996E-2</c:v>
                </c:pt>
                <c:pt idx="6">
                  <c:v>0.29353640199999997</c:v>
                </c:pt>
                <c:pt idx="7">
                  <c:v>0.56446896199999996</c:v>
                </c:pt>
                <c:pt idx="8">
                  <c:v>0.245337946</c:v>
                </c:pt>
                <c:pt idx="9">
                  <c:v>-2.8034223090000001</c:v>
                </c:pt>
                <c:pt idx="10">
                  <c:v>-0.89382328700000002</c:v>
                </c:pt>
                <c:pt idx="11">
                  <c:v>0.108598393</c:v>
                </c:pt>
                <c:pt idx="12">
                  <c:v>2.6781154570000001</c:v>
                </c:pt>
                <c:pt idx="13">
                  <c:v>-0.70505747799999996</c:v>
                </c:pt>
                <c:pt idx="14">
                  <c:v>-0.236091206</c:v>
                </c:pt>
                <c:pt idx="15">
                  <c:v>-1.534996077</c:v>
                </c:pt>
                <c:pt idx="16">
                  <c:v>-0.59346783599999997</c:v>
                </c:pt>
              </c:numCache>
            </c:numRef>
          </c:val>
        </c:ser>
        <c:ser>
          <c:idx val="1"/>
          <c:order val="1"/>
          <c:tx>
            <c:strRef>
              <c:f>Sheet3!$C$1</c:f>
              <c:strCache>
                <c:ptCount val="1"/>
                <c:pt idx="0">
                  <c:v>29-genes</c:v>
                </c:pt>
              </c:strCache>
            </c:strRef>
          </c:tx>
          <c:spPr>
            <a:solidFill>
              <a:schemeClr val="accent2"/>
            </a:solidFill>
            <a:ln>
              <a:noFill/>
            </a:ln>
            <a:effectLst/>
          </c:spPr>
          <c:invertIfNegative val="0"/>
          <c:cat>
            <c:strRef>
              <c:f>Sheet3!$A$2:$A$18</c:f>
              <c:strCache>
                <c:ptCount val="17"/>
                <c:pt idx="0">
                  <c:v>ACE2-&gt;GCR2</c:v>
                </c:pt>
                <c:pt idx="1">
                  <c:v>CST6-&gt;CIN5</c:v>
                </c:pt>
                <c:pt idx="2">
                  <c:v>GLN3-&gt;GLN3</c:v>
                </c:pt>
                <c:pt idx="3">
                  <c:v>GLN3-&gt;MGA2</c:v>
                </c:pt>
                <c:pt idx="4">
                  <c:v>HAP4-&gt;ABF1</c:v>
                </c:pt>
                <c:pt idx="5">
                  <c:v>HAP4-&gt;ZAP1</c:v>
                </c:pt>
                <c:pt idx="6">
                  <c:v>HMO1-&gt;CIN5</c:v>
                </c:pt>
                <c:pt idx="7">
                  <c:v>HMO1-&gt;GLN3</c:v>
                </c:pt>
                <c:pt idx="8">
                  <c:v>MGA2-&gt;CIN5</c:v>
                </c:pt>
                <c:pt idx="9">
                  <c:v>MGA2-&gt;MSN4</c:v>
                </c:pt>
                <c:pt idx="10">
                  <c:v>MSN2-&gt;MSN2</c:v>
                </c:pt>
                <c:pt idx="11">
                  <c:v>MSN4-&gt;CIN5</c:v>
                </c:pt>
                <c:pt idx="12">
                  <c:v>MSN4-&gt;ZAP1</c:v>
                </c:pt>
                <c:pt idx="13">
                  <c:v>PDR1-&gt;ABF1</c:v>
                </c:pt>
                <c:pt idx="14">
                  <c:v>SFP1-&gt;ABF1</c:v>
                </c:pt>
                <c:pt idx="15">
                  <c:v>SFP1-&gt;CIN5</c:v>
                </c:pt>
                <c:pt idx="16">
                  <c:v>SWI4-&gt;CIN5</c:v>
                </c:pt>
              </c:strCache>
            </c:strRef>
          </c:cat>
          <c:val>
            <c:numRef>
              <c:f>Sheet3!$C$2:$C$18</c:f>
              <c:numCache>
                <c:formatCode>General</c:formatCode>
                <c:ptCount val="17"/>
                <c:pt idx="0">
                  <c:v>-0.723238881</c:v>
                </c:pt>
                <c:pt idx="1">
                  <c:v>-0.25730462300000001</c:v>
                </c:pt>
                <c:pt idx="2">
                  <c:v>-1.5373736730000001</c:v>
                </c:pt>
                <c:pt idx="3">
                  <c:v>-0.38098037400000001</c:v>
                </c:pt>
                <c:pt idx="4">
                  <c:v>0.505769939</c:v>
                </c:pt>
                <c:pt idx="5">
                  <c:v>0.44062047399999998</c:v>
                </c:pt>
                <c:pt idx="6">
                  <c:v>0.29924982100000003</c:v>
                </c:pt>
                <c:pt idx="7">
                  <c:v>0.63373432500000004</c:v>
                </c:pt>
                <c:pt idx="8">
                  <c:v>0.37213404500000002</c:v>
                </c:pt>
                <c:pt idx="9">
                  <c:v>-2.956341627</c:v>
                </c:pt>
                <c:pt idx="10">
                  <c:v>-0.89845844600000002</c:v>
                </c:pt>
                <c:pt idx="11">
                  <c:v>0.299261887</c:v>
                </c:pt>
                <c:pt idx="12">
                  <c:v>2.697964271</c:v>
                </c:pt>
                <c:pt idx="13">
                  <c:v>-0.453778605</c:v>
                </c:pt>
                <c:pt idx="14">
                  <c:v>-0.249050995</c:v>
                </c:pt>
                <c:pt idx="15">
                  <c:v>-1.9945380939999999</c:v>
                </c:pt>
                <c:pt idx="16">
                  <c:v>-0.482673095</c:v>
                </c:pt>
              </c:numCache>
            </c:numRef>
          </c:val>
        </c:ser>
        <c:ser>
          <c:idx val="2"/>
          <c:order val="2"/>
          <c:tx>
            <c:strRef>
              <c:f>Sheet3!$D$1</c:f>
              <c:strCache>
                <c:ptCount val="1"/>
                <c:pt idx="0">
                  <c:v>24-genes</c:v>
                </c:pt>
              </c:strCache>
            </c:strRef>
          </c:tx>
          <c:spPr>
            <a:solidFill>
              <a:schemeClr val="accent3"/>
            </a:solidFill>
            <a:ln>
              <a:noFill/>
            </a:ln>
            <a:effectLst/>
          </c:spPr>
          <c:invertIfNegative val="0"/>
          <c:cat>
            <c:strRef>
              <c:f>Sheet3!$A$2:$A$18</c:f>
              <c:strCache>
                <c:ptCount val="17"/>
                <c:pt idx="0">
                  <c:v>ACE2-&gt;GCR2</c:v>
                </c:pt>
                <c:pt idx="1">
                  <c:v>CST6-&gt;CIN5</c:v>
                </c:pt>
                <c:pt idx="2">
                  <c:v>GLN3-&gt;GLN3</c:v>
                </c:pt>
                <c:pt idx="3">
                  <c:v>GLN3-&gt;MGA2</c:v>
                </c:pt>
                <c:pt idx="4">
                  <c:v>HAP4-&gt;ABF1</c:v>
                </c:pt>
                <c:pt idx="5">
                  <c:v>HAP4-&gt;ZAP1</c:v>
                </c:pt>
                <c:pt idx="6">
                  <c:v>HMO1-&gt;CIN5</c:v>
                </c:pt>
                <c:pt idx="7">
                  <c:v>HMO1-&gt;GLN3</c:v>
                </c:pt>
                <c:pt idx="8">
                  <c:v>MGA2-&gt;CIN5</c:v>
                </c:pt>
                <c:pt idx="9">
                  <c:v>MGA2-&gt;MSN4</c:v>
                </c:pt>
                <c:pt idx="10">
                  <c:v>MSN2-&gt;MSN2</c:v>
                </c:pt>
                <c:pt idx="11">
                  <c:v>MSN4-&gt;CIN5</c:v>
                </c:pt>
                <c:pt idx="12">
                  <c:v>MSN4-&gt;ZAP1</c:v>
                </c:pt>
                <c:pt idx="13">
                  <c:v>PDR1-&gt;ABF1</c:v>
                </c:pt>
                <c:pt idx="14">
                  <c:v>SFP1-&gt;ABF1</c:v>
                </c:pt>
                <c:pt idx="15">
                  <c:v>SFP1-&gt;CIN5</c:v>
                </c:pt>
                <c:pt idx="16">
                  <c:v>SWI4-&gt;CIN5</c:v>
                </c:pt>
              </c:strCache>
            </c:strRef>
          </c:cat>
          <c:val>
            <c:numRef>
              <c:f>Sheet3!$D$2:$D$18</c:f>
              <c:numCache>
                <c:formatCode>General</c:formatCode>
                <c:ptCount val="17"/>
                <c:pt idx="0">
                  <c:v>-0.19968670099999999</c:v>
                </c:pt>
                <c:pt idx="1">
                  <c:v>-0.34783438999999999</c:v>
                </c:pt>
                <c:pt idx="2">
                  <c:v>-1.982263865</c:v>
                </c:pt>
                <c:pt idx="3">
                  <c:v>-3.68015698</c:v>
                </c:pt>
                <c:pt idx="4">
                  <c:v>1.8448742419999999</c:v>
                </c:pt>
                <c:pt idx="5">
                  <c:v>1.0149220859999999</c:v>
                </c:pt>
                <c:pt idx="6">
                  <c:v>0.78575673800000001</c:v>
                </c:pt>
                <c:pt idx="7">
                  <c:v>0.64371319299999996</c:v>
                </c:pt>
                <c:pt idx="8">
                  <c:v>0.189147326</c:v>
                </c:pt>
                <c:pt idx="9">
                  <c:v>-4.2658372719999944</c:v>
                </c:pt>
                <c:pt idx="10">
                  <c:v>2.5318070600000002</c:v>
                </c:pt>
                <c:pt idx="11">
                  <c:v>1.414475929</c:v>
                </c:pt>
                <c:pt idx="12">
                  <c:v>3.1277324210000002</c:v>
                </c:pt>
                <c:pt idx="13">
                  <c:v>7.330914E-3</c:v>
                </c:pt>
                <c:pt idx="14">
                  <c:v>0.124228015</c:v>
                </c:pt>
                <c:pt idx="15">
                  <c:v>0.67613072200000002</c:v>
                </c:pt>
                <c:pt idx="16">
                  <c:v>-1.388383564</c:v>
                </c:pt>
              </c:numCache>
            </c:numRef>
          </c:val>
        </c:ser>
        <c:ser>
          <c:idx val="3"/>
          <c:order val="3"/>
          <c:tx>
            <c:strRef>
              <c:f>Sheet3!$E$1</c:f>
              <c:strCache>
                <c:ptCount val="1"/>
                <c:pt idx="0">
                  <c:v>19-genes</c:v>
                </c:pt>
              </c:strCache>
            </c:strRef>
          </c:tx>
          <c:spPr>
            <a:solidFill>
              <a:schemeClr val="accent4"/>
            </a:solidFill>
            <a:ln>
              <a:noFill/>
            </a:ln>
            <a:effectLst/>
          </c:spPr>
          <c:invertIfNegative val="0"/>
          <c:cat>
            <c:strRef>
              <c:f>Sheet3!$A$2:$A$18</c:f>
              <c:strCache>
                <c:ptCount val="17"/>
                <c:pt idx="0">
                  <c:v>ACE2-&gt;GCR2</c:v>
                </c:pt>
                <c:pt idx="1">
                  <c:v>CST6-&gt;CIN5</c:v>
                </c:pt>
                <c:pt idx="2">
                  <c:v>GLN3-&gt;GLN3</c:v>
                </c:pt>
                <c:pt idx="3">
                  <c:v>GLN3-&gt;MGA2</c:v>
                </c:pt>
                <c:pt idx="4">
                  <c:v>HAP4-&gt;ABF1</c:v>
                </c:pt>
                <c:pt idx="5">
                  <c:v>HAP4-&gt;ZAP1</c:v>
                </c:pt>
                <c:pt idx="6">
                  <c:v>HMO1-&gt;CIN5</c:v>
                </c:pt>
                <c:pt idx="7">
                  <c:v>HMO1-&gt;GLN3</c:v>
                </c:pt>
                <c:pt idx="8">
                  <c:v>MGA2-&gt;CIN5</c:v>
                </c:pt>
                <c:pt idx="9">
                  <c:v>MGA2-&gt;MSN4</c:v>
                </c:pt>
                <c:pt idx="10">
                  <c:v>MSN2-&gt;MSN2</c:v>
                </c:pt>
                <c:pt idx="11">
                  <c:v>MSN4-&gt;CIN5</c:v>
                </c:pt>
                <c:pt idx="12">
                  <c:v>MSN4-&gt;ZAP1</c:v>
                </c:pt>
                <c:pt idx="13">
                  <c:v>PDR1-&gt;ABF1</c:v>
                </c:pt>
                <c:pt idx="14">
                  <c:v>SFP1-&gt;ABF1</c:v>
                </c:pt>
                <c:pt idx="15">
                  <c:v>SFP1-&gt;CIN5</c:v>
                </c:pt>
                <c:pt idx="16">
                  <c:v>SWI4-&gt;CIN5</c:v>
                </c:pt>
              </c:strCache>
            </c:strRef>
          </c:cat>
          <c:val>
            <c:numRef>
              <c:f>Sheet3!$E$2:$E$18</c:f>
              <c:numCache>
                <c:formatCode>General</c:formatCode>
                <c:ptCount val="17"/>
                <c:pt idx="0">
                  <c:v>-0.23397388999999999</c:v>
                </c:pt>
                <c:pt idx="1">
                  <c:v>-0.240077347</c:v>
                </c:pt>
                <c:pt idx="2">
                  <c:v>-1.70533096</c:v>
                </c:pt>
                <c:pt idx="3">
                  <c:v>-2.3510436559999981</c:v>
                </c:pt>
                <c:pt idx="4">
                  <c:v>0.95571173899999995</c:v>
                </c:pt>
                <c:pt idx="5">
                  <c:v>3.0922817870000001</c:v>
                </c:pt>
                <c:pt idx="6">
                  <c:v>0.41755609599999999</c:v>
                </c:pt>
                <c:pt idx="7">
                  <c:v>0.59687368500000004</c:v>
                </c:pt>
                <c:pt idx="8">
                  <c:v>0.63468374400000005</c:v>
                </c:pt>
                <c:pt idx="9">
                  <c:v>-3.9678525640000002</c:v>
                </c:pt>
                <c:pt idx="10">
                  <c:v>2.6136577750000001</c:v>
                </c:pt>
                <c:pt idx="11">
                  <c:v>0.60440065899999995</c:v>
                </c:pt>
                <c:pt idx="12">
                  <c:v>2.4518318090000002</c:v>
                </c:pt>
                <c:pt idx="13">
                  <c:v>2.6788009000000002E-2</c:v>
                </c:pt>
                <c:pt idx="14">
                  <c:v>-1.342406234</c:v>
                </c:pt>
                <c:pt idx="15">
                  <c:v>-0.12532909</c:v>
                </c:pt>
                <c:pt idx="16">
                  <c:v>-1.482621025</c:v>
                </c:pt>
              </c:numCache>
            </c:numRef>
          </c:val>
        </c:ser>
        <c:ser>
          <c:idx val="4"/>
          <c:order val="4"/>
          <c:tx>
            <c:strRef>
              <c:f>Sheet3!$F$1</c:f>
              <c:strCache>
                <c:ptCount val="1"/>
                <c:pt idx="0">
                  <c:v>15-genes</c:v>
                </c:pt>
              </c:strCache>
            </c:strRef>
          </c:tx>
          <c:spPr>
            <a:solidFill>
              <a:schemeClr val="accent5"/>
            </a:solidFill>
            <a:ln>
              <a:noFill/>
            </a:ln>
            <a:effectLst/>
          </c:spPr>
          <c:invertIfNegative val="0"/>
          <c:cat>
            <c:strRef>
              <c:f>Sheet3!$A$2:$A$18</c:f>
              <c:strCache>
                <c:ptCount val="17"/>
                <c:pt idx="0">
                  <c:v>ACE2-&gt;GCR2</c:v>
                </c:pt>
                <c:pt idx="1">
                  <c:v>CST6-&gt;CIN5</c:v>
                </c:pt>
                <c:pt idx="2">
                  <c:v>GLN3-&gt;GLN3</c:v>
                </c:pt>
                <c:pt idx="3">
                  <c:v>GLN3-&gt;MGA2</c:v>
                </c:pt>
                <c:pt idx="4">
                  <c:v>HAP4-&gt;ABF1</c:v>
                </c:pt>
                <c:pt idx="5">
                  <c:v>HAP4-&gt;ZAP1</c:v>
                </c:pt>
                <c:pt idx="6">
                  <c:v>HMO1-&gt;CIN5</c:v>
                </c:pt>
                <c:pt idx="7">
                  <c:v>HMO1-&gt;GLN3</c:v>
                </c:pt>
                <c:pt idx="8">
                  <c:v>MGA2-&gt;CIN5</c:v>
                </c:pt>
                <c:pt idx="9">
                  <c:v>MGA2-&gt;MSN4</c:v>
                </c:pt>
                <c:pt idx="10">
                  <c:v>MSN2-&gt;MSN2</c:v>
                </c:pt>
                <c:pt idx="11">
                  <c:v>MSN4-&gt;CIN5</c:v>
                </c:pt>
                <c:pt idx="12">
                  <c:v>MSN4-&gt;ZAP1</c:v>
                </c:pt>
                <c:pt idx="13">
                  <c:v>PDR1-&gt;ABF1</c:v>
                </c:pt>
                <c:pt idx="14">
                  <c:v>SFP1-&gt;ABF1</c:v>
                </c:pt>
                <c:pt idx="15">
                  <c:v>SFP1-&gt;CIN5</c:v>
                </c:pt>
                <c:pt idx="16">
                  <c:v>SWI4-&gt;CIN5</c:v>
                </c:pt>
              </c:strCache>
            </c:strRef>
          </c:cat>
          <c:val>
            <c:numRef>
              <c:f>Sheet3!$F$2:$F$18</c:f>
              <c:numCache>
                <c:formatCode>General</c:formatCode>
                <c:ptCount val="17"/>
                <c:pt idx="0">
                  <c:v>0.696658636</c:v>
                </c:pt>
                <c:pt idx="1">
                  <c:v>-0.34967641900000002</c:v>
                </c:pt>
                <c:pt idx="2">
                  <c:v>-1.7196204399999999</c:v>
                </c:pt>
                <c:pt idx="3">
                  <c:v>-2.6615243300000002</c:v>
                </c:pt>
                <c:pt idx="4">
                  <c:v>0.96270910099999996</c:v>
                </c:pt>
                <c:pt idx="5">
                  <c:v>2.2737492480000001</c:v>
                </c:pt>
                <c:pt idx="6">
                  <c:v>0.36605543000000001</c:v>
                </c:pt>
                <c:pt idx="7">
                  <c:v>0.63675820599999999</c:v>
                </c:pt>
                <c:pt idx="8">
                  <c:v>0.54416348400000003</c:v>
                </c:pt>
                <c:pt idx="9">
                  <c:v>-3.9268020889999988</c:v>
                </c:pt>
                <c:pt idx="10">
                  <c:v>1.74361422</c:v>
                </c:pt>
                <c:pt idx="11">
                  <c:v>0.465907823</c:v>
                </c:pt>
                <c:pt idx="12">
                  <c:v>1.9481609360000001</c:v>
                </c:pt>
                <c:pt idx="13">
                  <c:v>2.4637029199999998</c:v>
                </c:pt>
                <c:pt idx="14">
                  <c:v>-2.0807738680000001</c:v>
                </c:pt>
                <c:pt idx="15">
                  <c:v>-0.28730280400000002</c:v>
                </c:pt>
                <c:pt idx="16">
                  <c:v>-1.5912751570000001</c:v>
                </c:pt>
              </c:numCache>
            </c:numRef>
          </c:val>
        </c:ser>
        <c:dLbls>
          <c:showLegendKey val="0"/>
          <c:showVal val="0"/>
          <c:showCatName val="0"/>
          <c:showSerName val="0"/>
          <c:showPercent val="0"/>
          <c:showBubbleSize val="0"/>
        </c:dLbls>
        <c:gapWidth val="219"/>
        <c:overlap val="-27"/>
        <c:axId val="212775136"/>
        <c:axId val="212775696"/>
      </c:barChart>
      <c:catAx>
        <c:axId val="212775136"/>
        <c:scaling>
          <c:orientation val="minMax"/>
        </c:scaling>
        <c:delete val="0"/>
        <c:axPos val="b"/>
        <c:title>
          <c:tx>
            <c:rich>
              <a:bodyPr/>
              <a:lstStyle/>
              <a:p>
                <a:pPr>
                  <a:defRPr/>
                </a:pPr>
                <a:r>
                  <a:rPr lang="en-US" sz="1000" b="1" i="0" baseline="0" dirty="0" smtClean="0">
                    <a:effectLst/>
                  </a:rPr>
                  <a:t>Regulators -&gt; Targets</a:t>
                </a:r>
                <a:endParaRPr lang="en-US" sz="1000" dirty="0">
                  <a:effectLst/>
                </a:endParaRPr>
              </a:p>
            </c:rich>
          </c:tx>
          <c:layout/>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50" b="0" i="0" u="none" strike="noStrike" kern="1200" baseline="0">
                <a:solidFill>
                  <a:schemeClr val="tx1">
                    <a:lumMod val="65000"/>
                    <a:lumOff val="35000"/>
                  </a:schemeClr>
                </a:solidFill>
                <a:latin typeface="+mn-lt"/>
                <a:ea typeface="+mn-ea"/>
                <a:cs typeface="+mn-cs"/>
              </a:defRPr>
            </a:pPr>
            <a:endParaRPr lang="en-US"/>
          </a:p>
        </c:txPr>
        <c:crossAx val="212775696"/>
        <c:crosses val="autoZero"/>
        <c:auto val="1"/>
        <c:lblAlgn val="ctr"/>
        <c:lblOffset val="100"/>
        <c:noMultiLvlLbl val="0"/>
      </c:catAx>
      <c:valAx>
        <c:axId val="212775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sz="1000" b="1" i="0" baseline="0" dirty="0" smtClean="0">
                    <a:effectLst/>
                  </a:rPr>
                  <a:t>Optimized Weight</a:t>
                </a:r>
                <a:endParaRPr lang="en-US" sz="1000" dirty="0">
                  <a:effectLst/>
                </a:endParaRPr>
              </a:p>
            </c:rich>
          </c:tx>
          <c:layout/>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75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600" b="1" i="0" baseline="0">
                <a:effectLst/>
              </a:rPr>
              <a:t>Network Weights for 35 Edges that Appear in All Networks</a:t>
            </a:r>
            <a:endParaRPr lang="en-US" sz="1600">
              <a:effectLst/>
            </a:endParaRPr>
          </a:p>
        </c:rich>
      </c:tx>
      <c:layout>
        <c:manualLayout>
          <c:xMode val="edge"/>
          <c:yMode val="edge"/>
          <c:x val="0.10161698537682788"/>
          <c:y val="0"/>
        </c:manualLayout>
      </c:layout>
      <c:overlay val="0"/>
    </c:title>
    <c:autoTitleDeleted val="0"/>
    <c:plotArea>
      <c:layout>
        <c:manualLayout>
          <c:layoutTarget val="inner"/>
          <c:xMode val="edge"/>
          <c:yMode val="edge"/>
          <c:x val="7.4012905892915967E-2"/>
          <c:y val="0.11704467052884036"/>
          <c:w val="0.9110656081853592"/>
          <c:h val="0.75164784860863187"/>
        </c:manualLayout>
      </c:layout>
      <c:barChart>
        <c:barDir val="col"/>
        <c:grouping val="clustered"/>
        <c:varyColors val="0"/>
        <c:ser>
          <c:idx val="0"/>
          <c:order val="0"/>
          <c:tx>
            <c:strRef>
              <c:f>'[compare_alpha-002.xlsx]network_weights (3)'!$B$1</c:f>
              <c:strCache>
                <c:ptCount val="1"/>
                <c:pt idx="0">
                  <c:v>32-gene</c:v>
                </c:pt>
              </c:strCache>
            </c:strRef>
          </c:tx>
          <c:invertIfNegative val="0"/>
          <c:cat>
            <c:strRef>
              <c:f>'[compare_alpha-002.xlsx]network_weights (3)'!$A$2:$A$36</c:f>
              <c:strCache>
                <c:ptCount val="35"/>
                <c:pt idx="0">
                  <c:v>CIN5-&gt;CYC8</c:v>
                </c:pt>
                <c:pt idx="1">
                  <c:v>CIN5-&gt;HAP4</c:v>
                </c:pt>
                <c:pt idx="2">
                  <c:v>CIN5-&gt;SFP1</c:v>
                </c:pt>
                <c:pt idx="3">
                  <c:v>CIN5-&gt;TEC1</c:v>
                </c:pt>
                <c:pt idx="4">
                  <c:v>CIN5-&gt;YHP1</c:v>
                </c:pt>
                <c:pt idx="5">
                  <c:v>GCR2-&gt;MSN2</c:v>
                </c:pt>
                <c:pt idx="6">
                  <c:v>HMO1-&gt;CIN5</c:v>
                </c:pt>
                <c:pt idx="7">
                  <c:v>HMO1-&gt;CYC8</c:v>
                </c:pt>
                <c:pt idx="8">
                  <c:v>HMO1-&gt;HAP4</c:v>
                </c:pt>
                <c:pt idx="9">
                  <c:v>HMO1-&gt;HMO1</c:v>
                </c:pt>
                <c:pt idx="10">
                  <c:v>HMO1-&gt;MSN2</c:v>
                </c:pt>
                <c:pt idx="11">
                  <c:v>HMO1-&gt;MSN4</c:v>
                </c:pt>
                <c:pt idx="12">
                  <c:v>HMO1-&gt;TEC1</c:v>
                </c:pt>
                <c:pt idx="13">
                  <c:v>HMO1-&gt;YOX1</c:v>
                </c:pt>
                <c:pt idx="14">
                  <c:v>MSN2-&gt;CIN5</c:v>
                </c:pt>
                <c:pt idx="15">
                  <c:v>MSN2-&gt;CYC8</c:v>
                </c:pt>
                <c:pt idx="16">
                  <c:v>MSN2-&gt;HAP4</c:v>
                </c:pt>
                <c:pt idx="17">
                  <c:v>MSN2-&gt;MSN4</c:v>
                </c:pt>
                <c:pt idx="18">
                  <c:v>MSN2-&gt;SFP1</c:v>
                </c:pt>
                <c:pt idx="19">
                  <c:v>MSN2-&gt;SWI4</c:v>
                </c:pt>
                <c:pt idx="20">
                  <c:v>MSN2-&gt;TEC1</c:v>
                </c:pt>
                <c:pt idx="21">
                  <c:v>MSN2-&gt;YHP1</c:v>
                </c:pt>
                <c:pt idx="22">
                  <c:v>MSN2-&gt;YOX1</c:v>
                </c:pt>
                <c:pt idx="23">
                  <c:v>SFP1-&gt;SWI5</c:v>
                </c:pt>
                <c:pt idx="24">
                  <c:v>SWI4-&gt;CYC8</c:v>
                </c:pt>
                <c:pt idx="25">
                  <c:v>SWI4-&gt;HAP4</c:v>
                </c:pt>
                <c:pt idx="26">
                  <c:v>SWI4-&gt;YHP1</c:v>
                </c:pt>
                <c:pt idx="27">
                  <c:v>SWI4-&gt;YOX1</c:v>
                </c:pt>
                <c:pt idx="28">
                  <c:v>SWI5-&gt;TEC1</c:v>
                </c:pt>
                <c:pt idx="29">
                  <c:v>TEC1-&gt;CIN5</c:v>
                </c:pt>
                <c:pt idx="30">
                  <c:v>TEC1-&gt;HAP4</c:v>
                </c:pt>
                <c:pt idx="31">
                  <c:v>TEC1-&gt;MSN2</c:v>
                </c:pt>
                <c:pt idx="32">
                  <c:v>TEC1-&gt;SFP1</c:v>
                </c:pt>
                <c:pt idx="33">
                  <c:v>TEC1-&gt;YHP1</c:v>
                </c:pt>
                <c:pt idx="34">
                  <c:v>YHP1-&gt;GLN3</c:v>
                </c:pt>
              </c:strCache>
            </c:strRef>
          </c:cat>
          <c:val>
            <c:numRef>
              <c:f>'[compare_alpha-002.xlsx]network_weights (3)'!$B$2:$B$36</c:f>
              <c:numCache>
                <c:formatCode>General</c:formatCode>
                <c:ptCount val="35"/>
                <c:pt idx="0">
                  <c:v>0.45769196000000001</c:v>
                </c:pt>
                <c:pt idx="1">
                  <c:v>0.8789131</c:v>
                </c:pt>
                <c:pt idx="2">
                  <c:v>-5.5096630000000001E-2</c:v>
                </c:pt>
                <c:pt idx="3">
                  <c:v>1.7547285399999999</c:v>
                </c:pt>
                <c:pt idx="4">
                  <c:v>-6.8225900000000006E-2</c:v>
                </c:pt>
                <c:pt idx="5">
                  <c:v>-3.3652630000000001</c:v>
                </c:pt>
                <c:pt idx="6">
                  <c:v>0.81928975000000004</c:v>
                </c:pt>
                <c:pt idx="7">
                  <c:v>-5.3612960000000001E-2</c:v>
                </c:pt>
                <c:pt idx="8">
                  <c:v>0.58434045000000001</c:v>
                </c:pt>
                <c:pt idx="9">
                  <c:v>0.25370013000000002</c:v>
                </c:pt>
                <c:pt idx="10">
                  <c:v>5.2642979999999999E-2</c:v>
                </c:pt>
                <c:pt idx="11">
                  <c:v>0.54856223000000004</c:v>
                </c:pt>
                <c:pt idx="12">
                  <c:v>6.6786209999999999E-2</c:v>
                </c:pt>
                <c:pt idx="13">
                  <c:v>0.11296699</c:v>
                </c:pt>
                <c:pt idx="14">
                  <c:v>-1.8436356300000001</c:v>
                </c:pt>
                <c:pt idx="15">
                  <c:v>-1.2982769199999999</c:v>
                </c:pt>
                <c:pt idx="16">
                  <c:v>0.92019439000000003</c:v>
                </c:pt>
                <c:pt idx="17">
                  <c:v>1.48782686</c:v>
                </c:pt>
                <c:pt idx="18">
                  <c:v>0.67371042000000003</c:v>
                </c:pt>
                <c:pt idx="19">
                  <c:v>-3.2136551</c:v>
                </c:pt>
                <c:pt idx="20">
                  <c:v>2.9455729900000001</c:v>
                </c:pt>
                <c:pt idx="21">
                  <c:v>1.8723710099999999</c:v>
                </c:pt>
                <c:pt idx="22">
                  <c:v>0.11917092</c:v>
                </c:pt>
                <c:pt idx="23">
                  <c:v>-2.2782900599999998</c:v>
                </c:pt>
                <c:pt idx="24">
                  <c:v>0.75235240000000003</c:v>
                </c:pt>
                <c:pt idx="25">
                  <c:v>0.31599118999999998</c:v>
                </c:pt>
                <c:pt idx="26">
                  <c:v>-0.46972951000000002</c:v>
                </c:pt>
                <c:pt idx="27">
                  <c:v>0.29443766999999998</c:v>
                </c:pt>
                <c:pt idx="28">
                  <c:v>-0.46723206</c:v>
                </c:pt>
                <c:pt idx="29">
                  <c:v>9.7935250000000001E-2</c:v>
                </c:pt>
                <c:pt idx="30">
                  <c:v>0.46957670000000001</c:v>
                </c:pt>
                <c:pt idx="31">
                  <c:v>1.98368484</c:v>
                </c:pt>
                <c:pt idx="32">
                  <c:v>0.80655666000000004</c:v>
                </c:pt>
                <c:pt idx="33">
                  <c:v>-0.61457656000000005</c:v>
                </c:pt>
                <c:pt idx="34">
                  <c:v>0.84043327999999995</c:v>
                </c:pt>
              </c:numCache>
            </c:numRef>
          </c:val>
          <c:extLst xmlns:c16r2="http://schemas.microsoft.com/office/drawing/2015/06/chart">
            <c:ext xmlns:c16="http://schemas.microsoft.com/office/drawing/2014/chart" uri="{C3380CC4-5D6E-409C-BE32-E72D297353CC}">
              <c16:uniqueId val="{00000000-90FC-4B0C-BA5D-FCB3FA5CACFE}"/>
            </c:ext>
          </c:extLst>
        </c:ser>
        <c:ser>
          <c:idx val="2"/>
          <c:order val="1"/>
          <c:tx>
            <c:strRef>
              <c:f>'[compare_alpha-002.xlsx]network_weights (3)'!$D$1</c:f>
              <c:strCache>
                <c:ptCount val="1"/>
                <c:pt idx="0">
                  <c:v>25-gene</c:v>
                </c:pt>
              </c:strCache>
            </c:strRef>
          </c:tx>
          <c:invertIfNegative val="0"/>
          <c:val>
            <c:numRef>
              <c:f>'[compare_alpha-002.xlsx]network_weights (3)'!$D$2:$D$36</c:f>
              <c:numCache>
                <c:formatCode>General</c:formatCode>
                <c:ptCount val="35"/>
                <c:pt idx="0">
                  <c:v>0.725533969</c:v>
                </c:pt>
                <c:pt idx="1">
                  <c:v>0.796715438</c:v>
                </c:pt>
                <c:pt idx="2">
                  <c:v>-0.21455769899999999</c:v>
                </c:pt>
                <c:pt idx="3">
                  <c:v>0.57004001699999995</c:v>
                </c:pt>
                <c:pt idx="4">
                  <c:v>0.25573570299999998</c:v>
                </c:pt>
                <c:pt idx="5">
                  <c:v>4.5143069410000001</c:v>
                </c:pt>
                <c:pt idx="6">
                  <c:v>0.66402450800000001</c:v>
                </c:pt>
                <c:pt idx="7">
                  <c:v>-0.756053749</c:v>
                </c:pt>
                <c:pt idx="8">
                  <c:v>-2.4953858999999998E-2</c:v>
                </c:pt>
                <c:pt idx="9">
                  <c:v>0.347143598</c:v>
                </c:pt>
                <c:pt idx="10">
                  <c:v>-0.54733501799999995</c:v>
                </c:pt>
                <c:pt idx="11">
                  <c:v>0.47134332200000001</c:v>
                </c:pt>
                <c:pt idx="12">
                  <c:v>-0.70367560799999995</c:v>
                </c:pt>
                <c:pt idx="13">
                  <c:v>0.36443447699999998</c:v>
                </c:pt>
                <c:pt idx="14">
                  <c:v>0.57244623299999997</c:v>
                </c:pt>
                <c:pt idx="15">
                  <c:v>2.9594966020000002</c:v>
                </c:pt>
                <c:pt idx="16">
                  <c:v>-5.5667897489999998</c:v>
                </c:pt>
                <c:pt idx="17">
                  <c:v>-2.15947574</c:v>
                </c:pt>
                <c:pt idx="18">
                  <c:v>0.87639241599999995</c:v>
                </c:pt>
                <c:pt idx="19">
                  <c:v>1.6733355729999999</c:v>
                </c:pt>
                <c:pt idx="20">
                  <c:v>-1.883219156</c:v>
                </c:pt>
                <c:pt idx="21">
                  <c:v>0.98160514300000001</c:v>
                </c:pt>
                <c:pt idx="22">
                  <c:v>1.282464083</c:v>
                </c:pt>
                <c:pt idx="23">
                  <c:v>-2.9499065359999999</c:v>
                </c:pt>
                <c:pt idx="24">
                  <c:v>-0.93631435500000004</c:v>
                </c:pt>
                <c:pt idx="25">
                  <c:v>-0.35028433399999997</c:v>
                </c:pt>
                <c:pt idx="26">
                  <c:v>-0.44875768900000002</c:v>
                </c:pt>
                <c:pt idx="27">
                  <c:v>-1.1022422000000001</c:v>
                </c:pt>
                <c:pt idx="28">
                  <c:v>-1.5532764290000001</c:v>
                </c:pt>
                <c:pt idx="29">
                  <c:v>0.57004001699999995</c:v>
                </c:pt>
                <c:pt idx="30">
                  <c:v>-1.9233912449999999</c:v>
                </c:pt>
                <c:pt idx="31">
                  <c:v>-1.883219156</c:v>
                </c:pt>
                <c:pt idx="32">
                  <c:v>0.71728308600000001</c:v>
                </c:pt>
                <c:pt idx="33">
                  <c:v>3.0121240000000001E-3</c:v>
                </c:pt>
                <c:pt idx="34">
                  <c:v>0.71276043600000005</c:v>
                </c:pt>
              </c:numCache>
            </c:numRef>
          </c:val>
        </c:ser>
        <c:ser>
          <c:idx val="4"/>
          <c:order val="2"/>
          <c:tx>
            <c:strRef>
              <c:f>'[compare_alpha-002.xlsx]network_weights (3)'!$F$1</c:f>
              <c:strCache>
                <c:ptCount val="1"/>
                <c:pt idx="0">
                  <c:v>14-gene</c:v>
                </c:pt>
              </c:strCache>
            </c:strRef>
          </c:tx>
          <c:spPr>
            <a:solidFill>
              <a:schemeClr val="accent2"/>
            </a:solidFill>
          </c:spPr>
          <c:invertIfNegative val="0"/>
          <c:cat>
            <c:strRef>
              <c:f>'[compare_alpha-002.xlsx]network_weights (3)'!$A$2:$A$36</c:f>
              <c:strCache>
                <c:ptCount val="35"/>
                <c:pt idx="0">
                  <c:v>CIN5-&gt;CYC8</c:v>
                </c:pt>
                <c:pt idx="1">
                  <c:v>CIN5-&gt;HAP4</c:v>
                </c:pt>
                <c:pt idx="2">
                  <c:v>CIN5-&gt;SFP1</c:v>
                </c:pt>
                <c:pt idx="3">
                  <c:v>CIN5-&gt;TEC1</c:v>
                </c:pt>
                <c:pt idx="4">
                  <c:v>CIN5-&gt;YHP1</c:v>
                </c:pt>
                <c:pt idx="5">
                  <c:v>GCR2-&gt;MSN2</c:v>
                </c:pt>
                <c:pt idx="6">
                  <c:v>HMO1-&gt;CIN5</c:v>
                </c:pt>
                <c:pt idx="7">
                  <c:v>HMO1-&gt;CYC8</c:v>
                </c:pt>
                <c:pt idx="8">
                  <c:v>HMO1-&gt;HAP4</c:v>
                </c:pt>
                <c:pt idx="9">
                  <c:v>HMO1-&gt;HMO1</c:v>
                </c:pt>
                <c:pt idx="10">
                  <c:v>HMO1-&gt;MSN2</c:v>
                </c:pt>
                <c:pt idx="11">
                  <c:v>HMO1-&gt;MSN4</c:v>
                </c:pt>
                <c:pt idx="12">
                  <c:v>HMO1-&gt;TEC1</c:v>
                </c:pt>
                <c:pt idx="13">
                  <c:v>HMO1-&gt;YOX1</c:v>
                </c:pt>
                <c:pt idx="14">
                  <c:v>MSN2-&gt;CIN5</c:v>
                </c:pt>
                <c:pt idx="15">
                  <c:v>MSN2-&gt;CYC8</c:v>
                </c:pt>
                <c:pt idx="16">
                  <c:v>MSN2-&gt;HAP4</c:v>
                </c:pt>
                <c:pt idx="17">
                  <c:v>MSN2-&gt;MSN4</c:v>
                </c:pt>
                <c:pt idx="18">
                  <c:v>MSN2-&gt;SFP1</c:v>
                </c:pt>
                <c:pt idx="19">
                  <c:v>MSN2-&gt;SWI4</c:v>
                </c:pt>
                <c:pt idx="20">
                  <c:v>MSN2-&gt;TEC1</c:v>
                </c:pt>
                <c:pt idx="21">
                  <c:v>MSN2-&gt;YHP1</c:v>
                </c:pt>
                <c:pt idx="22">
                  <c:v>MSN2-&gt;YOX1</c:v>
                </c:pt>
                <c:pt idx="23">
                  <c:v>SFP1-&gt;SWI5</c:v>
                </c:pt>
                <c:pt idx="24">
                  <c:v>SWI4-&gt;CYC8</c:v>
                </c:pt>
                <c:pt idx="25">
                  <c:v>SWI4-&gt;HAP4</c:v>
                </c:pt>
                <c:pt idx="26">
                  <c:v>SWI4-&gt;YHP1</c:v>
                </c:pt>
                <c:pt idx="27">
                  <c:v>SWI4-&gt;YOX1</c:v>
                </c:pt>
                <c:pt idx="28">
                  <c:v>SWI5-&gt;TEC1</c:v>
                </c:pt>
                <c:pt idx="29">
                  <c:v>TEC1-&gt;CIN5</c:v>
                </c:pt>
                <c:pt idx="30">
                  <c:v>TEC1-&gt;HAP4</c:v>
                </c:pt>
                <c:pt idx="31">
                  <c:v>TEC1-&gt;MSN2</c:v>
                </c:pt>
                <c:pt idx="32">
                  <c:v>TEC1-&gt;SFP1</c:v>
                </c:pt>
                <c:pt idx="33">
                  <c:v>TEC1-&gt;YHP1</c:v>
                </c:pt>
                <c:pt idx="34">
                  <c:v>YHP1-&gt;GLN3</c:v>
                </c:pt>
              </c:strCache>
            </c:strRef>
          </c:cat>
          <c:val>
            <c:numRef>
              <c:f>'[compare_alpha-002.xlsx]network_weights (3)'!$F$2:$F$36</c:f>
              <c:numCache>
                <c:formatCode>General</c:formatCode>
                <c:ptCount val="35"/>
                <c:pt idx="0">
                  <c:v>0.47803817500000001</c:v>
                </c:pt>
                <c:pt idx="1">
                  <c:v>0.473968628</c:v>
                </c:pt>
                <c:pt idx="2">
                  <c:v>4.0170910999999997E-2</c:v>
                </c:pt>
                <c:pt idx="3">
                  <c:v>-0.92299573499999998</c:v>
                </c:pt>
                <c:pt idx="4">
                  <c:v>9.7633370999999997E-2</c:v>
                </c:pt>
                <c:pt idx="5">
                  <c:v>0.58591832799999999</c:v>
                </c:pt>
                <c:pt idx="6">
                  <c:v>0.52502658199999996</c:v>
                </c:pt>
                <c:pt idx="7">
                  <c:v>-1.077078993</c:v>
                </c:pt>
                <c:pt idx="8">
                  <c:v>1.0861583459999999</c:v>
                </c:pt>
                <c:pt idx="9">
                  <c:v>0.30935033200000001</c:v>
                </c:pt>
                <c:pt idx="10">
                  <c:v>0.460221027</c:v>
                </c:pt>
                <c:pt idx="11">
                  <c:v>1.159426681</c:v>
                </c:pt>
                <c:pt idx="12">
                  <c:v>-0.68129060900000005</c:v>
                </c:pt>
                <c:pt idx="13">
                  <c:v>-1.5644228999999999E-2</c:v>
                </c:pt>
                <c:pt idx="14">
                  <c:v>-0.64256266200000001</c:v>
                </c:pt>
                <c:pt idx="15">
                  <c:v>2.7710919039999999</c:v>
                </c:pt>
                <c:pt idx="16">
                  <c:v>-3.3574638210000001</c:v>
                </c:pt>
                <c:pt idx="17">
                  <c:v>-3.627001259</c:v>
                </c:pt>
                <c:pt idx="18">
                  <c:v>-7.0687060000000001E-3</c:v>
                </c:pt>
                <c:pt idx="19">
                  <c:v>-0.437275472</c:v>
                </c:pt>
                <c:pt idx="20">
                  <c:v>-1.3449729319999999</c:v>
                </c:pt>
                <c:pt idx="21">
                  <c:v>1.090825444</c:v>
                </c:pt>
                <c:pt idx="22">
                  <c:v>1.2468901320000001</c:v>
                </c:pt>
                <c:pt idx="23">
                  <c:v>-2.3868574040000001</c:v>
                </c:pt>
                <c:pt idx="24">
                  <c:v>-1.139291686</c:v>
                </c:pt>
                <c:pt idx="25">
                  <c:v>-1.3110093330000001</c:v>
                </c:pt>
                <c:pt idx="26">
                  <c:v>-1.131676769</c:v>
                </c:pt>
                <c:pt idx="27">
                  <c:v>-1.254115627</c:v>
                </c:pt>
                <c:pt idx="28">
                  <c:v>-2.936844588</c:v>
                </c:pt>
                <c:pt idx="29">
                  <c:v>-0.92299573499999998</c:v>
                </c:pt>
                <c:pt idx="30">
                  <c:v>1.7520139340000001</c:v>
                </c:pt>
                <c:pt idx="31">
                  <c:v>-1.3449729319999999</c:v>
                </c:pt>
                <c:pt idx="32">
                  <c:v>1.821494712</c:v>
                </c:pt>
                <c:pt idx="33">
                  <c:v>-0.36055273999999998</c:v>
                </c:pt>
                <c:pt idx="34">
                  <c:v>1.7404020360000001</c:v>
                </c:pt>
              </c:numCache>
            </c:numRef>
          </c:val>
          <c:extLst xmlns:c16r2="http://schemas.microsoft.com/office/drawing/2015/06/chart">
            <c:ext xmlns:c16="http://schemas.microsoft.com/office/drawing/2014/chart" uri="{C3380CC4-5D6E-409C-BE32-E72D297353CC}">
              <c16:uniqueId val="{00000004-90FC-4B0C-BA5D-FCB3FA5CACFE}"/>
            </c:ext>
          </c:extLst>
        </c:ser>
        <c:dLbls>
          <c:showLegendKey val="0"/>
          <c:showVal val="0"/>
          <c:showCatName val="0"/>
          <c:showSerName val="0"/>
          <c:showPercent val="0"/>
          <c:showBubbleSize val="0"/>
        </c:dLbls>
        <c:gapWidth val="150"/>
        <c:axId val="213237744"/>
        <c:axId val="213238304"/>
      </c:barChart>
      <c:catAx>
        <c:axId val="213237744"/>
        <c:scaling>
          <c:orientation val="minMax"/>
        </c:scaling>
        <c:delete val="0"/>
        <c:axPos val="b"/>
        <c:title>
          <c:tx>
            <c:rich>
              <a:bodyPr/>
              <a:lstStyle/>
              <a:p>
                <a:pPr>
                  <a:defRPr/>
                </a:pPr>
                <a:r>
                  <a:rPr lang="en-US"/>
                  <a:t>Regulators -&gt;</a:t>
                </a:r>
                <a:r>
                  <a:rPr lang="en-US" baseline="0"/>
                  <a:t> Targets</a:t>
                </a:r>
                <a:endParaRPr lang="en-US"/>
              </a:p>
            </c:rich>
          </c:tx>
          <c:layout/>
          <c:overlay val="0"/>
        </c:title>
        <c:numFmt formatCode="General" sourceLinked="1"/>
        <c:majorTickMark val="out"/>
        <c:minorTickMark val="none"/>
        <c:tickLblPos val="nextTo"/>
        <c:crossAx val="213238304"/>
        <c:crosses val="autoZero"/>
        <c:auto val="1"/>
        <c:lblAlgn val="ctr"/>
        <c:lblOffset val="100"/>
        <c:noMultiLvlLbl val="0"/>
      </c:catAx>
      <c:valAx>
        <c:axId val="213238304"/>
        <c:scaling>
          <c:orientation val="minMax"/>
        </c:scaling>
        <c:delete val="0"/>
        <c:axPos val="l"/>
        <c:majorGridlines/>
        <c:title>
          <c:tx>
            <c:rich>
              <a:bodyPr rot="-5400000" vert="horz"/>
              <a:lstStyle/>
              <a:p>
                <a:pPr>
                  <a:defRPr/>
                </a:pPr>
                <a:r>
                  <a:rPr lang="en-US"/>
                  <a:t>Optimized</a:t>
                </a:r>
                <a:r>
                  <a:rPr lang="en-US" baseline="0"/>
                  <a:t> Weight</a:t>
                </a:r>
                <a:endParaRPr lang="en-US"/>
              </a:p>
            </c:rich>
          </c:tx>
          <c:layout/>
          <c:overlay val="0"/>
        </c:title>
        <c:numFmt formatCode="General" sourceLinked="1"/>
        <c:majorTickMark val="out"/>
        <c:minorTickMark val="none"/>
        <c:tickLblPos val="nextTo"/>
        <c:crossAx val="213237744"/>
        <c:crosses val="autoZero"/>
        <c:crossBetween val="between"/>
      </c:valAx>
    </c:plotArea>
    <c:legend>
      <c:legendPos val="r"/>
      <c:layout>
        <c:manualLayout>
          <c:xMode val="edge"/>
          <c:yMode val="edge"/>
          <c:x val="0.1795001711742554"/>
          <c:y val="0.90133584484136964"/>
          <c:w val="0.64658678534748371"/>
          <c:h val="4.8441076298007937E-2"/>
        </c:manualLayou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600" b="1" i="0" baseline="0" dirty="0">
                <a:effectLst/>
              </a:rPr>
              <a:t>Production Rate Values for the 14 Transcription Factors that Appear in All Networks</a:t>
            </a:r>
            <a:endParaRPr lang="en-US" sz="1600" dirty="0">
              <a:effectLst/>
            </a:endParaRPr>
          </a:p>
        </c:rich>
      </c:tx>
      <c:layout/>
      <c:overlay val="0"/>
    </c:title>
    <c:autoTitleDeleted val="0"/>
    <c:plotArea>
      <c:layout>
        <c:manualLayout>
          <c:layoutTarget val="inner"/>
          <c:xMode val="edge"/>
          <c:yMode val="edge"/>
          <c:x val="6.476960927829227E-2"/>
          <c:y val="0.27758405063939057"/>
          <c:w val="0.91684207282308894"/>
          <c:h val="0.40927751853336869"/>
        </c:manualLayout>
      </c:layout>
      <c:barChart>
        <c:barDir val="col"/>
        <c:grouping val="clustered"/>
        <c:varyColors val="0"/>
        <c:ser>
          <c:idx val="0"/>
          <c:order val="0"/>
          <c:tx>
            <c:strRef>
              <c:f>'[compare_alpha-002.xlsx]production_rates (3)'!$B$1</c:f>
              <c:strCache>
                <c:ptCount val="1"/>
                <c:pt idx="0">
                  <c:v>32-gene</c:v>
                </c:pt>
              </c:strCache>
            </c:strRef>
          </c:tx>
          <c:invertIfNegative val="0"/>
          <c:cat>
            <c:strRef>
              <c:f>'[compare_alpha-002.xlsx]production_rates (3)'!$A$2:$A$16</c:f>
              <c:strCache>
                <c:ptCount val="14"/>
                <c:pt idx="0">
                  <c:v>CIN5</c:v>
                </c:pt>
                <c:pt idx="1">
                  <c:v>CYC8</c:v>
                </c:pt>
                <c:pt idx="2">
                  <c:v>GCR2</c:v>
                </c:pt>
                <c:pt idx="3">
                  <c:v>GLN3</c:v>
                </c:pt>
                <c:pt idx="4">
                  <c:v>HAP4</c:v>
                </c:pt>
                <c:pt idx="5">
                  <c:v>HMO1</c:v>
                </c:pt>
                <c:pt idx="6">
                  <c:v>MSN2</c:v>
                </c:pt>
                <c:pt idx="7">
                  <c:v>MSN4</c:v>
                </c:pt>
                <c:pt idx="8">
                  <c:v>SFP1</c:v>
                </c:pt>
                <c:pt idx="9">
                  <c:v>SWI4</c:v>
                </c:pt>
                <c:pt idx="10">
                  <c:v>SWI5</c:v>
                </c:pt>
                <c:pt idx="11">
                  <c:v>TEC1</c:v>
                </c:pt>
                <c:pt idx="12">
                  <c:v>YHP1</c:v>
                </c:pt>
                <c:pt idx="13">
                  <c:v>YOX1</c:v>
                </c:pt>
              </c:strCache>
            </c:strRef>
          </c:cat>
          <c:val>
            <c:numRef>
              <c:f>'[compare_alpha-002.xlsx]production_rates (3)'!$B$2:$B$16</c:f>
              <c:numCache>
                <c:formatCode>General</c:formatCode>
                <c:ptCount val="15"/>
                <c:pt idx="0">
                  <c:v>1.8114099640000001</c:v>
                </c:pt>
                <c:pt idx="1">
                  <c:v>0.686723211</c:v>
                </c:pt>
                <c:pt idx="2">
                  <c:v>0.60403262700000004</c:v>
                </c:pt>
                <c:pt idx="3">
                  <c:v>0.85391279600000003</c:v>
                </c:pt>
                <c:pt idx="4">
                  <c:v>0.92736418899999995</c:v>
                </c:pt>
                <c:pt idx="5">
                  <c:v>0.49356111800000002</c:v>
                </c:pt>
                <c:pt idx="6">
                  <c:v>3.7018162019999998</c:v>
                </c:pt>
                <c:pt idx="7">
                  <c:v>1.4219367519999999</c:v>
                </c:pt>
                <c:pt idx="8">
                  <c:v>1.0550475640000001</c:v>
                </c:pt>
                <c:pt idx="9">
                  <c:v>0.69944541500000001</c:v>
                </c:pt>
                <c:pt idx="10">
                  <c:v>0.62154828799999995</c:v>
                </c:pt>
                <c:pt idx="11">
                  <c:v>0.441682776</c:v>
                </c:pt>
                <c:pt idx="12">
                  <c:v>0.62996946899999995</c:v>
                </c:pt>
                <c:pt idx="13">
                  <c:v>0.83630454200000004</c:v>
                </c:pt>
              </c:numCache>
            </c:numRef>
          </c:val>
          <c:extLst xmlns:c16r2="http://schemas.microsoft.com/office/drawing/2015/06/chart">
            <c:ext xmlns:c16="http://schemas.microsoft.com/office/drawing/2014/chart" uri="{C3380CC4-5D6E-409C-BE32-E72D297353CC}">
              <c16:uniqueId val="{00000000-7379-40E0-95C3-CE1A9680B484}"/>
            </c:ext>
          </c:extLst>
        </c:ser>
        <c:ser>
          <c:idx val="2"/>
          <c:order val="1"/>
          <c:tx>
            <c:strRef>
              <c:f>'[compare_alpha-002.xlsx]production_rates (3)'!$D$1</c:f>
              <c:strCache>
                <c:ptCount val="1"/>
                <c:pt idx="0">
                  <c:v>25-gene</c:v>
                </c:pt>
              </c:strCache>
            </c:strRef>
          </c:tx>
          <c:invertIfNegative val="0"/>
          <c:val>
            <c:numRef>
              <c:f>'[compare_alpha-002.xlsx]production_rates (3)'!$D$2:$D$15</c:f>
              <c:numCache>
                <c:formatCode>General</c:formatCode>
                <c:ptCount val="14"/>
                <c:pt idx="0">
                  <c:v>0.290842129</c:v>
                </c:pt>
                <c:pt idx="1">
                  <c:v>2.9711907999999999E-2</c:v>
                </c:pt>
                <c:pt idx="2">
                  <c:v>6.8070698999999998E-2</c:v>
                </c:pt>
                <c:pt idx="3">
                  <c:v>0.60539951800000003</c:v>
                </c:pt>
                <c:pt idx="4">
                  <c:v>0.94562356299999994</c:v>
                </c:pt>
                <c:pt idx="5">
                  <c:v>0.24961681699999999</c:v>
                </c:pt>
                <c:pt idx="6">
                  <c:v>0.52966858500000003</c:v>
                </c:pt>
                <c:pt idx="7">
                  <c:v>1.170806915</c:v>
                </c:pt>
                <c:pt idx="8">
                  <c:v>1.2313514940000001</c:v>
                </c:pt>
                <c:pt idx="9">
                  <c:v>1.6488912000000001E-2</c:v>
                </c:pt>
                <c:pt idx="10">
                  <c:v>0.87677446699999995</c:v>
                </c:pt>
                <c:pt idx="11">
                  <c:v>1.4793512999999999E-2</c:v>
                </c:pt>
                <c:pt idx="12">
                  <c:v>0.39158790999999998</c:v>
                </c:pt>
                <c:pt idx="13">
                  <c:v>0.47206694599999999</c:v>
                </c:pt>
              </c:numCache>
            </c:numRef>
          </c:val>
        </c:ser>
        <c:ser>
          <c:idx val="4"/>
          <c:order val="2"/>
          <c:tx>
            <c:strRef>
              <c:f>'[compare_alpha-002.xlsx]production_rates (3)'!$F$1</c:f>
              <c:strCache>
                <c:ptCount val="1"/>
                <c:pt idx="0">
                  <c:v>14-gene</c:v>
                </c:pt>
              </c:strCache>
            </c:strRef>
          </c:tx>
          <c:spPr>
            <a:solidFill>
              <a:schemeClr val="accent2"/>
            </a:solidFill>
          </c:spPr>
          <c:invertIfNegative val="0"/>
          <c:cat>
            <c:strRef>
              <c:f>'[compare_alpha-002.xlsx]production_rates (3)'!$A$2:$A$16</c:f>
              <c:strCache>
                <c:ptCount val="14"/>
                <c:pt idx="0">
                  <c:v>CIN5</c:v>
                </c:pt>
                <c:pt idx="1">
                  <c:v>CYC8</c:v>
                </c:pt>
                <c:pt idx="2">
                  <c:v>GCR2</c:v>
                </c:pt>
                <c:pt idx="3">
                  <c:v>GLN3</c:v>
                </c:pt>
                <c:pt idx="4">
                  <c:v>HAP4</c:v>
                </c:pt>
                <c:pt idx="5">
                  <c:v>HMO1</c:v>
                </c:pt>
                <c:pt idx="6">
                  <c:v>MSN2</c:v>
                </c:pt>
                <c:pt idx="7">
                  <c:v>MSN4</c:v>
                </c:pt>
                <c:pt idx="8">
                  <c:v>SFP1</c:v>
                </c:pt>
                <c:pt idx="9">
                  <c:v>SWI4</c:v>
                </c:pt>
                <c:pt idx="10">
                  <c:v>SWI5</c:v>
                </c:pt>
                <c:pt idx="11">
                  <c:v>TEC1</c:v>
                </c:pt>
                <c:pt idx="12">
                  <c:v>YHP1</c:v>
                </c:pt>
                <c:pt idx="13">
                  <c:v>YOX1</c:v>
                </c:pt>
              </c:strCache>
            </c:strRef>
          </c:cat>
          <c:val>
            <c:numRef>
              <c:f>'[compare_alpha-002.xlsx]production_rates (3)'!$F$2:$F$16</c:f>
              <c:numCache>
                <c:formatCode>General</c:formatCode>
                <c:ptCount val="15"/>
                <c:pt idx="0">
                  <c:v>0.48839410599999999</c:v>
                </c:pt>
                <c:pt idx="1">
                  <c:v>3.6417246E-2</c:v>
                </c:pt>
                <c:pt idx="2">
                  <c:v>6.3172634000000005E-2</c:v>
                </c:pt>
                <c:pt idx="3">
                  <c:v>0.44837226099999999</c:v>
                </c:pt>
                <c:pt idx="4">
                  <c:v>0.65963192800000003</c:v>
                </c:pt>
                <c:pt idx="5">
                  <c:v>0.12182353999999999</c:v>
                </c:pt>
                <c:pt idx="6">
                  <c:v>0.70544978199999997</c:v>
                </c:pt>
                <c:pt idx="7">
                  <c:v>1.36474077</c:v>
                </c:pt>
                <c:pt idx="8">
                  <c:v>0.63821526399999995</c:v>
                </c:pt>
                <c:pt idx="9">
                  <c:v>1.4520682E-2</c:v>
                </c:pt>
                <c:pt idx="10">
                  <c:v>0.49779845099999998</c:v>
                </c:pt>
                <c:pt idx="11">
                  <c:v>1.5032195E-2</c:v>
                </c:pt>
                <c:pt idx="12">
                  <c:v>0.73069174400000003</c:v>
                </c:pt>
                <c:pt idx="13">
                  <c:v>0.56738536699999997</c:v>
                </c:pt>
              </c:numCache>
            </c:numRef>
          </c:val>
          <c:extLst xmlns:c16r2="http://schemas.microsoft.com/office/drawing/2015/06/chart">
            <c:ext xmlns:c16="http://schemas.microsoft.com/office/drawing/2014/chart" uri="{C3380CC4-5D6E-409C-BE32-E72D297353CC}">
              <c16:uniqueId val="{00000004-7379-40E0-95C3-CE1A9680B484}"/>
            </c:ext>
          </c:extLst>
        </c:ser>
        <c:dLbls>
          <c:showLegendKey val="0"/>
          <c:showVal val="0"/>
          <c:showCatName val="0"/>
          <c:showSerName val="0"/>
          <c:showPercent val="0"/>
          <c:showBubbleSize val="0"/>
        </c:dLbls>
        <c:gapWidth val="150"/>
        <c:axId val="213634064"/>
        <c:axId val="213634624"/>
      </c:barChart>
      <c:catAx>
        <c:axId val="213634064"/>
        <c:scaling>
          <c:orientation val="minMax"/>
        </c:scaling>
        <c:delete val="0"/>
        <c:axPos val="b"/>
        <c:title>
          <c:tx>
            <c:rich>
              <a:bodyPr/>
              <a:lstStyle/>
              <a:p>
                <a:pPr>
                  <a:defRPr/>
                </a:pPr>
                <a:r>
                  <a:rPr lang="en-US"/>
                  <a:t>Transcription Factors</a:t>
                </a:r>
              </a:p>
            </c:rich>
          </c:tx>
          <c:layout/>
          <c:overlay val="0"/>
        </c:title>
        <c:numFmt formatCode="General" sourceLinked="0"/>
        <c:majorTickMark val="out"/>
        <c:minorTickMark val="none"/>
        <c:tickLblPos val="nextTo"/>
        <c:crossAx val="213634624"/>
        <c:crosses val="autoZero"/>
        <c:auto val="1"/>
        <c:lblAlgn val="ctr"/>
        <c:lblOffset val="100"/>
        <c:noMultiLvlLbl val="0"/>
      </c:catAx>
      <c:valAx>
        <c:axId val="213634624"/>
        <c:scaling>
          <c:orientation val="minMax"/>
        </c:scaling>
        <c:delete val="0"/>
        <c:axPos val="l"/>
        <c:majorGridlines/>
        <c:title>
          <c:tx>
            <c:rich>
              <a:bodyPr rot="-5400000" vert="horz"/>
              <a:lstStyle/>
              <a:p>
                <a:pPr>
                  <a:defRPr/>
                </a:pPr>
                <a:r>
                  <a:rPr lang="en-US"/>
                  <a:t>Production</a:t>
                </a:r>
                <a:r>
                  <a:rPr lang="en-US" baseline="0"/>
                  <a:t> Rates</a:t>
                </a:r>
                <a:endParaRPr lang="en-US"/>
              </a:p>
            </c:rich>
          </c:tx>
          <c:layout/>
          <c:overlay val="0"/>
        </c:title>
        <c:numFmt formatCode="General" sourceLinked="1"/>
        <c:majorTickMark val="out"/>
        <c:minorTickMark val="none"/>
        <c:tickLblPos val="nextTo"/>
        <c:crossAx val="213634064"/>
        <c:crosses val="autoZero"/>
        <c:crossBetween val="between"/>
      </c:valAx>
    </c:plotArea>
    <c:legend>
      <c:legendPos val="r"/>
      <c:layout>
        <c:manualLayout>
          <c:xMode val="edge"/>
          <c:yMode val="edge"/>
          <c:x val="0.36321637877457091"/>
          <c:y val="0.89552622823555506"/>
          <c:w val="0.29757944640481582"/>
          <c:h val="5.8134634579128291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sz="1600" b="1" i="0" baseline="0">
                <a:effectLst/>
              </a:rPr>
              <a:t>Optimized Threshold b Values for the 14 Transcription Factors </a:t>
            </a:r>
            <a:r>
              <a:rPr lang="en-US" sz="1600" b="1" i="0" baseline="0" smtClean="0">
                <a:effectLst/>
              </a:rPr>
              <a:t>that </a:t>
            </a:r>
            <a:r>
              <a:rPr lang="en-US" sz="1600" b="1" i="0" baseline="0">
                <a:effectLst/>
              </a:rPr>
              <a:t>Appear in All Networks</a:t>
            </a:r>
            <a:endParaRPr lang="en-US" sz="1600">
              <a:effectLst/>
            </a:endParaRPr>
          </a:p>
        </c:rich>
      </c:tx>
      <c:layout/>
      <c:overlay val="0"/>
    </c:title>
    <c:autoTitleDeleted val="0"/>
    <c:plotArea>
      <c:layout>
        <c:manualLayout>
          <c:layoutTarget val="inner"/>
          <c:xMode val="edge"/>
          <c:yMode val="edge"/>
          <c:x val="6.5048112677335665E-2"/>
          <c:y val="0.21068891543355842"/>
          <c:w val="0.91174403487956235"/>
          <c:h val="0.63387752614514503"/>
        </c:manualLayout>
      </c:layout>
      <c:barChart>
        <c:barDir val="col"/>
        <c:grouping val="clustered"/>
        <c:varyColors val="0"/>
        <c:ser>
          <c:idx val="0"/>
          <c:order val="0"/>
          <c:tx>
            <c:strRef>
              <c:f>'[compare_alpha-002.xlsx]threshold_b (3)'!$B$2</c:f>
              <c:strCache>
                <c:ptCount val="1"/>
                <c:pt idx="0">
                  <c:v>32-gene</c:v>
                </c:pt>
              </c:strCache>
            </c:strRef>
          </c:tx>
          <c:invertIfNegative val="0"/>
          <c:cat>
            <c:strRef>
              <c:f>'[compare_alpha-002.xlsx]threshold_b (3)'!$A$3:$A$17</c:f>
              <c:strCache>
                <c:ptCount val="14"/>
                <c:pt idx="0">
                  <c:v>CIN5</c:v>
                </c:pt>
                <c:pt idx="1">
                  <c:v>CYC8</c:v>
                </c:pt>
                <c:pt idx="2">
                  <c:v>GCR2</c:v>
                </c:pt>
                <c:pt idx="3">
                  <c:v>GLN3</c:v>
                </c:pt>
                <c:pt idx="4">
                  <c:v>HAP4</c:v>
                </c:pt>
                <c:pt idx="5">
                  <c:v>HMO1</c:v>
                </c:pt>
                <c:pt idx="6">
                  <c:v>MSN2</c:v>
                </c:pt>
                <c:pt idx="7">
                  <c:v>MSN4</c:v>
                </c:pt>
                <c:pt idx="8">
                  <c:v>SFP1</c:v>
                </c:pt>
                <c:pt idx="9">
                  <c:v>SWI4</c:v>
                </c:pt>
                <c:pt idx="10">
                  <c:v>SWI5</c:v>
                </c:pt>
                <c:pt idx="11">
                  <c:v>TEC1</c:v>
                </c:pt>
                <c:pt idx="12">
                  <c:v>YHP1</c:v>
                </c:pt>
                <c:pt idx="13">
                  <c:v>YOX1</c:v>
                </c:pt>
              </c:strCache>
            </c:strRef>
          </c:cat>
          <c:val>
            <c:numRef>
              <c:f>'[compare_alpha-002.xlsx]threshold_b (3)'!$B$3:$B$17</c:f>
              <c:numCache>
                <c:formatCode>General</c:formatCode>
                <c:ptCount val="15"/>
                <c:pt idx="0">
                  <c:v>-2.4221368809686701</c:v>
                </c:pt>
                <c:pt idx="1">
                  <c:v>1.3661809412170101</c:v>
                </c:pt>
                <c:pt idx="2">
                  <c:v>-2.1060963286813399</c:v>
                </c:pt>
                <c:pt idx="3">
                  <c:v>1.3545180538303401</c:v>
                </c:pt>
                <c:pt idx="4">
                  <c:v>2.7449249870571402</c:v>
                </c:pt>
                <c:pt idx="5">
                  <c:v>2.3632441550983501</c:v>
                </c:pt>
                <c:pt idx="6">
                  <c:v>-1.93534343747306</c:v>
                </c:pt>
                <c:pt idx="7">
                  <c:v>1.9886423473749499</c:v>
                </c:pt>
                <c:pt idx="8">
                  <c:v>3.8502462919043601</c:v>
                </c:pt>
                <c:pt idx="9">
                  <c:v>1.5224030084923299</c:v>
                </c:pt>
                <c:pt idx="10">
                  <c:v>1.2718563858880101</c:v>
                </c:pt>
                <c:pt idx="11">
                  <c:v>2.6437394296368599</c:v>
                </c:pt>
                <c:pt idx="12">
                  <c:v>0.47787934762498202</c:v>
                </c:pt>
                <c:pt idx="13">
                  <c:v>4.78700314149952</c:v>
                </c:pt>
              </c:numCache>
            </c:numRef>
          </c:val>
          <c:extLst xmlns:c16r2="http://schemas.microsoft.com/office/drawing/2015/06/chart">
            <c:ext xmlns:c16="http://schemas.microsoft.com/office/drawing/2014/chart" uri="{C3380CC4-5D6E-409C-BE32-E72D297353CC}">
              <c16:uniqueId val="{00000000-A9A0-41A2-AD39-02D61843487F}"/>
            </c:ext>
          </c:extLst>
        </c:ser>
        <c:ser>
          <c:idx val="3"/>
          <c:order val="1"/>
          <c:tx>
            <c:strRef>
              <c:f>'[compare_alpha-002.xlsx]threshold_b (3)'!$D$2</c:f>
              <c:strCache>
                <c:ptCount val="1"/>
                <c:pt idx="0">
                  <c:v>25-gene</c:v>
                </c:pt>
              </c:strCache>
            </c:strRef>
          </c:tx>
          <c:spPr>
            <a:solidFill>
              <a:schemeClr val="accent3"/>
            </a:solidFill>
          </c:spPr>
          <c:invertIfNegative val="0"/>
          <c:cat>
            <c:strRef>
              <c:f>'[compare_alpha-002.xlsx]threshold_b (3)'!$A$3:$A$17</c:f>
              <c:strCache>
                <c:ptCount val="14"/>
                <c:pt idx="0">
                  <c:v>CIN5</c:v>
                </c:pt>
                <c:pt idx="1">
                  <c:v>CYC8</c:v>
                </c:pt>
                <c:pt idx="2">
                  <c:v>GCR2</c:v>
                </c:pt>
                <c:pt idx="3">
                  <c:v>GLN3</c:v>
                </c:pt>
                <c:pt idx="4">
                  <c:v>HAP4</c:v>
                </c:pt>
                <c:pt idx="5">
                  <c:v>HMO1</c:v>
                </c:pt>
                <c:pt idx="6">
                  <c:v>MSN2</c:v>
                </c:pt>
                <c:pt idx="7">
                  <c:v>MSN4</c:v>
                </c:pt>
                <c:pt idx="8">
                  <c:v>SFP1</c:v>
                </c:pt>
                <c:pt idx="9">
                  <c:v>SWI4</c:v>
                </c:pt>
                <c:pt idx="10">
                  <c:v>SWI5</c:v>
                </c:pt>
                <c:pt idx="11">
                  <c:v>TEC1</c:v>
                </c:pt>
                <c:pt idx="12">
                  <c:v>YHP1</c:v>
                </c:pt>
                <c:pt idx="13">
                  <c:v>YOX1</c:v>
                </c:pt>
              </c:strCache>
            </c:strRef>
          </c:cat>
          <c:val>
            <c:numRef>
              <c:f>'[compare_alpha-002.xlsx]threshold_b (3)'!$D$3:$D$17</c:f>
              <c:numCache>
                <c:formatCode>General</c:formatCode>
                <c:ptCount val="15"/>
                <c:pt idx="0">
                  <c:v>2.4377663316818201</c:v>
                </c:pt>
                <c:pt idx="1">
                  <c:v>1.00369146093568</c:v>
                </c:pt>
                <c:pt idx="2">
                  <c:v>6.8070698980514294E-2</c:v>
                </c:pt>
                <c:pt idx="3">
                  <c:v>0.78147203684482103</c:v>
                </c:pt>
                <c:pt idx="4">
                  <c:v>1.31690407651584</c:v>
                </c:pt>
                <c:pt idx="5">
                  <c:v>2.1741108540373499</c:v>
                </c:pt>
                <c:pt idx="6">
                  <c:v>-2.0697177590601998</c:v>
                </c:pt>
                <c:pt idx="7">
                  <c:v>0.77803739672376304</c:v>
                </c:pt>
                <c:pt idx="8">
                  <c:v>2.3109547360135698</c:v>
                </c:pt>
                <c:pt idx="9">
                  <c:v>1.38818003250114</c:v>
                </c:pt>
                <c:pt idx="10">
                  <c:v>-0.33676194831154399</c:v>
                </c:pt>
                <c:pt idx="11">
                  <c:v>2.0157168127126299</c:v>
                </c:pt>
                <c:pt idx="12">
                  <c:v>9.6015994140432895E-2</c:v>
                </c:pt>
                <c:pt idx="13">
                  <c:v>1.1906615667593301</c:v>
                </c:pt>
              </c:numCache>
            </c:numRef>
          </c:val>
          <c:extLst xmlns:c16r2="http://schemas.microsoft.com/office/drawing/2015/06/chart">
            <c:ext xmlns:c16="http://schemas.microsoft.com/office/drawing/2014/chart" uri="{C3380CC4-5D6E-409C-BE32-E72D297353CC}">
              <c16:uniqueId val="{00000003-A9A0-41A2-AD39-02D61843487F}"/>
            </c:ext>
          </c:extLst>
        </c:ser>
        <c:ser>
          <c:idx val="2"/>
          <c:order val="2"/>
          <c:tx>
            <c:strRef>
              <c:f>'[compare_alpha-002.xlsx]threshold_b (3)'!$F$2</c:f>
              <c:strCache>
                <c:ptCount val="1"/>
                <c:pt idx="0">
                  <c:v>14-gene</c:v>
                </c:pt>
              </c:strCache>
            </c:strRef>
          </c:tx>
          <c:spPr>
            <a:solidFill>
              <a:schemeClr val="accent2"/>
            </a:solidFill>
          </c:spPr>
          <c:invertIfNegative val="0"/>
          <c:val>
            <c:numRef>
              <c:f>'[compare_alpha-002.xlsx]threshold_b (3)'!$F$3:$F$16</c:f>
              <c:numCache>
                <c:formatCode>General</c:formatCode>
                <c:ptCount val="14"/>
                <c:pt idx="0">
                  <c:v>0.76481888734825898</c:v>
                </c:pt>
                <c:pt idx="1">
                  <c:v>1.1382206416627201</c:v>
                </c:pt>
                <c:pt idx="2">
                  <c:v>6.3172634364383598E-2</c:v>
                </c:pt>
                <c:pt idx="3">
                  <c:v>1.1170008953924</c:v>
                </c:pt>
                <c:pt idx="4">
                  <c:v>1.4230919610895501</c:v>
                </c:pt>
                <c:pt idx="5">
                  <c:v>0.103276335444449</c:v>
                </c:pt>
                <c:pt idx="6">
                  <c:v>-0.22135944344946501</c:v>
                </c:pt>
                <c:pt idx="7">
                  <c:v>0.123111211665593</c:v>
                </c:pt>
                <c:pt idx="8">
                  <c:v>3.0901339761962099</c:v>
                </c:pt>
                <c:pt idx="9">
                  <c:v>7.44211991325716E-2</c:v>
                </c:pt>
                <c:pt idx="10">
                  <c:v>-0.39289425205877698</c:v>
                </c:pt>
                <c:pt idx="11">
                  <c:v>2.7212593156729201</c:v>
                </c:pt>
                <c:pt idx="12">
                  <c:v>1.0808674837775401</c:v>
                </c:pt>
                <c:pt idx="13">
                  <c:v>1.20769371783756</c:v>
                </c:pt>
              </c:numCache>
            </c:numRef>
          </c:val>
        </c:ser>
        <c:dLbls>
          <c:showLegendKey val="0"/>
          <c:showVal val="0"/>
          <c:showCatName val="0"/>
          <c:showSerName val="0"/>
          <c:showPercent val="0"/>
          <c:showBubbleSize val="0"/>
        </c:dLbls>
        <c:gapWidth val="150"/>
        <c:axId val="213265856"/>
        <c:axId val="213266416"/>
      </c:barChart>
      <c:catAx>
        <c:axId val="213265856"/>
        <c:scaling>
          <c:orientation val="minMax"/>
        </c:scaling>
        <c:delete val="0"/>
        <c:axPos val="b"/>
        <c:title>
          <c:tx>
            <c:rich>
              <a:bodyPr/>
              <a:lstStyle/>
              <a:p>
                <a:pPr>
                  <a:defRPr/>
                </a:pPr>
                <a:r>
                  <a:rPr lang="en-US"/>
                  <a:t>Transcription Factors</a:t>
                </a:r>
              </a:p>
            </c:rich>
          </c:tx>
          <c:layout/>
          <c:overlay val="0"/>
        </c:title>
        <c:numFmt formatCode="General" sourceLinked="0"/>
        <c:majorTickMark val="out"/>
        <c:minorTickMark val="none"/>
        <c:tickLblPos val="nextTo"/>
        <c:crossAx val="213266416"/>
        <c:crosses val="autoZero"/>
        <c:auto val="1"/>
        <c:lblAlgn val="ctr"/>
        <c:lblOffset val="100"/>
        <c:noMultiLvlLbl val="0"/>
      </c:catAx>
      <c:valAx>
        <c:axId val="213266416"/>
        <c:scaling>
          <c:orientation val="minMax"/>
        </c:scaling>
        <c:delete val="0"/>
        <c:axPos val="l"/>
        <c:majorGridlines/>
        <c:title>
          <c:tx>
            <c:rich>
              <a:bodyPr rot="-5400000" vert="horz"/>
              <a:lstStyle/>
              <a:p>
                <a:pPr>
                  <a:defRPr/>
                </a:pPr>
                <a:r>
                  <a:rPr lang="en-US"/>
                  <a:t>Threshold</a:t>
                </a:r>
                <a:r>
                  <a:rPr lang="en-US" baseline="0"/>
                  <a:t> values</a:t>
                </a:r>
                <a:endParaRPr lang="en-US"/>
              </a:p>
            </c:rich>
          </c:tx>
          <c:layout/>
          <c:overlay val="0"/>
        </c:title>
        <c:numFmt formatCode="General" sourceLinked="1"/>
        <c:majorTickMark val="out"/>
        <c:minorTickMark val="none"/>
        <c:tickLblPos val="nextTo"/>
        <c:crossAx val="213265856"/>
        <c:crosses val="autoZero"/>
        <c:crossBetween val="between"/>
      </c:valAx>
    </c:plotArea>
    <c:legend>
      <c:legendPos val="r"/>
      <c:layout>
        <c:manualLayout>
          <c:xMode val="edge"/>
          <c:yMode val="edge"/>
          <c:x val="0.323583784182709"/>
          <c:y val="0.92188147534189802"/>
          <c:w val="0.39090792454115553"/>
          <c:h val="4.7723117427658994E-2"/>
        </c:manualLayou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lgn="ctr">
              <a:defRPr/>
            </a:pPr>
            <a:r>
              <a:rPr lang="en-US" sz="1600" b="1" i="0" baseline="0" dirty="0">
                <a:effectLst/>
              </a:rPr>
              <a:t>Production Rate Values for 15 Transcription Factors that Appear in All Networks</a:t>
            </a:r>
            <a:endParaRPr lang="en-US" sz="1600" dirty="0">
              <a:effectLst/>
            </a:endParaRPr>
          </a:p>
        </c:rich>
      </c:tx>
      <c:layout/>
      <c:overlay val="0"/>
    </c:title>
    <c:autoTitleDeleted val="0"/>
    <c:plotArea>
      <c:layout/>
      <c:barChart>
        <c:barDir val="col"/>
        <c:grouping val="clustered"/>
        <c:varyColors val="0"/>
        <c:ser>
          <c:idx val="0"/>
          <c:order val="0"/>
          <c:tx>
            <c:strRef>
              <c:f>[KHComparisonPB.xlsx]productioin_rates!$G$1</c:f>
              <c:strCache>
                <c:ptCount val="1"/>
                <c:pt idx="0">
                  <c:v>33-genes</c:v>
                </c:pt>
              </c:strCache>
            </c:strRef>
          </c:tx>
          <c:spPr>
            <a:ln>
              <a:solidFill>
                <a:schemeClr val="accent1"/>
              </a:solidFill>
            </a:ln>
          </c:spPr>
          <c:invertIfNegative val="0"/>
          <c:cat>
            <c:strRef>
              <c:f>[KHComparisonPB.xlsx]productioin_rates!$F$2:$F$16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[KHComparisonPB.xlsx]productioin_rates!$G$2:$G$16</c:f>
              <c:numCache>
                <c:formatCode>General</c:formatCode>
                <c:ptCount val="15"/>
                <c:pt idx="0">
                  <c:v>4.4827374097916426</c:v>
                </c:pt>
                <c:pt idx="1">
                  <c:v>0.4067781707541257</c:v>
                </c:pt>
                <c:pt idx="2">
                  <c:v>4.484291843241186</c:v>
                </c:pt>
                <c:pt idx="3">
                  <c:v>0.11541266036741984</c:v>
                </c:pt>
                <c:pt idx="4">
                  <c:v>4.6898599426594725</c:v>
                </c:pt>
                <c:pt idx="5">
                  <c:v>4.5796629860156202</c:v>
                </c:pt>
                <c:pt idx="6">
                  <c:v>4.3326377307973392</c:v>
                </c:pt>
                <c:pt idx="7">
                  <c:v>4.1973881769463155</c:v>
                </c:pt>
                <c:pt idx="8">
                  <c:v>4.5765897257782804</c:v>
                </c:pt>
                <c:pt idx="9">
                  <c:v>4.5420356379839362</c:v>
                </c:pt>
                <c:pt idx="10">
                  <c:v>4.7766757291527187</c:v>
                </c:pt>
                <c:pt idx="11">
                  <c:v>4.7606482715583605</c:v>
                </c:pt>
                <c:pt idx="12">
                  <c:v>5.1689258798166939</c:v>
                </c:pt>
                <c:pt idx="13">
                  <c:v>1.7808035124371409E-2</c:v>
                </c:pt>
                <c:pt idx="14">
                  <c:v>4.1839846196258366</c:v>
                </c:pt>
              </c:numCache>
            </c:numRef>
          </c:val>
        </c:ser>
        <c:ser>
          <c:idx val="1"/>
          <c:order val="1"/>
          <c:tx>
            <c:strRef>
              <c:f>[KHComparisonPB.xlsx]productioin_rates!$H$1</c:f>
              <c:strCache>
                <c:ptCount val="1"/>
                <c:pt idx="0">
                  <c:v>24-genes</c:v>
                </c:pt>
              </c:strCache>
            </c:strRef>
          </c:tx>
          <c:spPr>
            <a:solidFill>
              <a:schemeClr val="accent3"/>
            </a:solidFill>
            <a:ln>
              <a:solidFill>
                <a:schemeClr val="accent3"/>
              </a:solidFill>
            </a:ln>
          </c:spPr>
          <c:invertIfNegative val="0"/>
          <c:cat>
            <c:strRef>
              <c:f>[KHComparisonPB.xlsx]productioin_rates!$F$2:$F$16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[KHComparisonPB.xlsx]productioin_rates!$H$2:$H$16</c:f>
              <c:numCache>
                <c:formatCode>General</c:formatCode>
                <c:ptCount val="15"/>
                <c:pt idx="0">
                  <c:v>0.24643443700825676</c:v>
                </c:pt>
                <c:pt idx="1">
                  <c:v>0.38364548179989255</c:v>
                </c:pt>
                <c:pt idx="2">
                  <c:v>0.17925349616101069</c:v>
                </c:pt>
                <c:pt idx="3">
                  <c:v>0.10863132089619539</c:v>
                </c:pt>
                <c:pt idx="4">
                  <c:v>0.95284269393879628</c:v>
                </c:pt>
                <c:pt idx="5">
                  <c:v>1.7343694569308807</c:v>
                </c:pt>
                <c:pt idx="6">
                  <c:v>3.7608499387359919E-2</c:v>
                </c:pt>
                <c:pt idx="7">
                  <c:v>0.23095703884343843</c:v>
                </c:pt>
                <c:pt idx="8">
                  <c:v>5.5822746945025717E-2</c:v>
                </c:pt>
                <c:pt idx="9">
                  <c:v>0.63294590732491218</c:v>
                </c:pt>
                <c:pt idx="10">
                  <c:v>1.8425254778266986</c:v>
                </c:pt>
                <c:pt idx="11">
                  <c:v>0.76361168978656924</c:v>
                </c:pt>
                <c:pt idx="12">
                  <c:v>1.5598701884988162</c:v>
                </c:pt>
                <c:pt idx="13">
                  <c:v>9.7331963859890406E-3</c:v>
                </c:pt>
                <c:pt idx="14">
                  <c:v>1.0065743820031865</c:v>
                </c:pt>
              </c:numCache>
            </c:numRef>
          </c:val>
        </c:ser>
        <c:ser>
          <c:idx val="2"/>
          <c:order val="2"/>
          <c:tx>
            <c:strRef>
              <c:f>[KHComparisonPB.xlsx]productioin_rates!$I$1</c:f>
              <c:strCache>
                <c:ptCount val="1"/>
                <c:pt idx="0">
                  <c:v>15-genes</c:v>
                </c:pt>
              </c:strCache>
            </c:strRef>
          </c:tx>
          <c:spPr>
            <a:solidFill>
              <a:schemeClr val="accent2"/>
            </a:solidFill>
            <a:ln>
              <a:solidFill>
                <a:schemeClr val="accent2"/>
              </a:solidFill>
            </a:ln>
          </c:spPr>
          <c:invertIfNegative val="0"/>
          <c:cat>
            <c:strRef>
              <c:f>[KHComparisonPB.xlsx]productioin_rates!$F$2:$F$16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[KHComparisonPB.xlsx]productioin_rates!$I$2:$I$16</c:f>
              <c:numCache>
                <c:formatCode>General</c:formatCode>
                <c:ptCount val="15"/>
                <c:pt idx="0">
                  <c:v>0.28434009042684649</c:v>
                </c:pt>
                <c:pt idx="1">
                  <c:v>0.38265658059145741</c:v>
                </c:pt>
                <c:pt idx="2">
                  <c:v>0.71512348105536039</c:v>
                </c:pt>
                <c:pt idx="3">
                  <c:v>0.10869169243690692</c:v>
                </c:pt>
                <c:pt idx="4">
                  <c:v>0.13745998458279488</c:v>
                </c:pt>
                <c:pt idx="5">
                  <c:v>1.2715942622234762</c:v>
                </c:pt>
                <c:pt idx="6">
                  <c:v>3.8501846301584527E-2</c:v>
                </c:pt>
                <c:pt idx="7">
                  <c:v>0.15966818542466141</c:v>
                </c:pt>
                <c:pt idx="8">
                  <c:v>6.0095497085947351E-2</c:v>
                </c:pt>
                <c:pt idx="9">
                  <c:v>0.75668853313523254</c:v>
                </c:pt>
                <c:pt idx="10">
                  <c:v>2.2597515131404826</c:v>
                </c:pt>
                <c:pt idx="11">
                  <c:v>3.8814755023580269E-2</c:v>
                </c:pt>
                <c:pt idx="12">
                  <c:v>0.15779354140461985</c:v>
                </c:pt>
                <c:pt idx="13">
                  <c:v>9.4053998139368988E-3</c:v>
                </c:pt>
                <c:pt idx="14">
                  <c:v>0.13255352014955599</c:v>
                </c:pt>
              </c:numCache>
            </c:numRef>
          </c:val>
        </c:ser>
        <c:dLbls>
          <c:showLegendKey val="0"/>
          <c:showVal val="0"/>
          <c:showCatName val="0"/>
          <c:showSerName val="0"/>
          <c:showPercent val="0"/>
          <c:showBubbleSize val="0"/>
        </c:dLbls>
        <c:gapWidth val="150"/>
        <c:axId val="213646352"/>
        <c:axId val="213646912"/>
      </c:barChart>
      <c:catAx>
        <c:axId val="213646352"/>
        <c:scaling>
          <c:orientation val="minMax"/>
        </c:scaling>
        <c:delete val="0"/>
        <c:axPos val="b"/>
        <c:title>
          <c:tx>
            <c:rich>
              <a:bodyPr/>
              <a:lstStyle/>
              <a:p>
                <a:pPr>
                  <a:defRPr b="0"/>
                </a:pPr>
                <a:r>
                  <a:rPr lang="en-US" b="0" dirty="0" smtClean="0"/>
                  <a:t>Transcription Factors</a:t>
                </a:r>
                <a:endParaRPr lang="en-US" b="0" dirty="0"/>
              </a:p>
            </c:rich>
          </c:tx>
          <c:layout/>
          <c:overlay val="0"/>
        </c:title>
        <c:numFmt formatCode="General" sourceLinked="0"/>
        <c:majorTickMark val="out"/>
        <c:minorTickMark val="none"/>
        <c:tickLblPos val="nextTo"/>
        <c:crossAx val="213646912"/>
        <c:crosses val="autoZero"/>
        <c:auto val="1"/>
        <c:lblAlgn val="ctr"/>
        <c:lblOffset val="100"/>
        <c:noMultiLvlLbl val="0"/>
      </c:catAx>
      <c:valAx>
        <c:axId val="213646912"/>
        <c:scaling>
          <c:orientation val="minMax"/>
        </c:scaling>
        <c:delete val="0"/>
        <c:axPos val="l"/>
        <c:majorGridlines/>
        <c:title>
          <c:tx>
            <c:rich>
              <a:bodyPr rot="-5400000" vert="horz"/>
              <a:lstStyle/>
              <a:p>
                <a:pPr>
                  <a:defRPr/>
                </a:pPr>
                <a:r>
                  <a:rPr lang="en-US" dirty="0" smtClean="0"/>
                  <a:t>Production Rates</a:t>
                </a:r>
                <a:endParaRPr lang="en-US" dirty="0"/>
              </a:p>
            </c:rich>
          </c:tx>
          <c:layout/>
          <c:overlay val="0"/>
        </c:title>
        <c:numFmt formatCode="General" sourceLinked="1"/>
        <c:majorTickMark val="out"/>
        <c:minorTickMark val="none"/>
        <c:tickLblPos val="nextTo"/>
        <c:crossAx val="213646352"/>
        <c:crosses val="autoZero"/>
        <c:crossBetween val="between"/>
      </c:valAx>
      <c:spPr>
        <a:solidFill>
          <a:sysClr val="window" lastClr="FFFFFF"/>
        </a:solidFill>
      </c:spPr>
    </c:plotArea>
    <c:legend>
      <c:legendPos val="b"/>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lgn="ctr">
              <a:defRPr/>
            </a:pPr>
            <a:r>
              <a:rPr lang="en-US" sz="1600" b="1" i="0" baseline="0" dirty="0">
                <a:effectLst/>
              </a:rPr>
              <a:t>Optimized Threshold b Values for the 15 Transcription </a:t>
            </a:r>
            <a:r>
              <a:rPr lang="en-US" sz="1600" b="1" i="0" baseline="0">
                <a:effectLst/>
              </a:rPr>
              <a:t>Factors </a:t>
            </a:r>
            <a:r>
              <a:rPr lang="en-US" sz="1600" b="1" i="0" baseline="0" smtClean="0">
                <a:effectLst/>
              </a:rPr>
              <a:t>that </a:t>
            </a:r>
            <a:r>
              <a:rPr lang="en-US" sz="1600" b="1" i="0" baseline="0" dirty="0">
                <a:effectLst/>
              </a:rPr>
              <a:t>Appear in All Networks</a:t>
            </a:r>
            <a:endParaRPr lang="en-US" sz="1600" dirty="0">
              <a:effectLst/>
            </a:endParaRPr>
          </a:p>
        </c:rich>
      </c:tx>
      <c:layout/>
      <c:overlay val="0"/>
    </c:title>
    <c:autoTitleDeleted val="0"/>
    <c:plotArea>
      <c:layout/>
      <c:barChart>
        <c:barDir val="col"/>
        <c:grouping val="clustered"/>
        <c:varyColors val="0"/>
        <c:ser>
          <c:idx val="0"/>
          <c:order val="0"/>
          <c:tx>
            <c:strRef>
              <c:f>[KHComparisonPB.xlsx]threshold_b!$G$1</c:f>
              <c:strCache>
                <c:ptCount val="1"/>
                <c:pt idx="0">
                  <c:v>33-genes</c:v>
                </c:pt>
              </c:strCache>
            </c:strRef>
          </c:tx>
          <c:spPr>
            <a:ln>
              <a:solidFill>
                <a:schemeClr val="accent1"/>
              </a:solidFill>
            </a:ln>
          </c:spPr>
          <c:invertIfNegative val="0"/>
          <c:cat>
            <c:strRef>
              <c:f>[KHComparisonPB.xlsx]threshold_b!$F$2:$F$16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[KHComparisonPB.xlsx]threshold_b!$G$2:$G$16</c:f>
              <c:numCache>
                <c:formatCode>General</c:formatCode>
                <c:ptCount val="15"/>
                <c:pt idx="0">
                  <c:v>0.9179023015851786</c:v>
                </c:pt>
                <c:pt idx="1">
                  <c:v>0.4067781707541257</c:v>
                </c:pt>
                <c:pt idx="2">
                  <c:v>0.5332869543559261</c:v>
                </c:pt>
                <c:pt idx="3">
                  <c:v>0.11541266036741984</c:v>
                </c:pt>
                <c:pt idx="4">
                  <c:v>0.96082047422134897</c:v>
                </c:pt>
                <c:pt idx="5">
                  <c:v>1.8537353637643139</c:v>
                </c:pt>
                <c:pt idx="6">
                  <c:v>3.4613983442229959</c:v>
                </c:pt>
                <c:pt idx="7">
                  <c:v>4.9116221163312686</c:v>
                </c:pt>
                <c:pt idx="8">
                  <c:v>2.3382409872551628</c:v>
                </c:pt>
                <c:pt idx="9">
                  <c:v>0.99823556020582305</c:v>
                </c:pt>
                <c:pt idx="10">
                  <c:v>0.2932069480956862</c:v>
                </c:pt>
                <c:pt idx="11">
                  <c:v>1.6394557594027239</c:v>
                </c:pt>
                <c:pt idx="12">
                  <c:v>-0.71338542509828073</c:v>
                </c:pt>
                <c:pt idx="13">
                  <c:v>1.7808035124371409E-2</c:v>
                </c:pt>
                <c:pt idx="14">
                  <c:v>5.4721670373509408</c:v>
                </c:pt>
              </c:numCache>
            </c:numRef>
          </c:val>
        </c:ser>
        <c:ser>
          <c:idx val="1"/>
          <c:order val="1"/>
          <c:tx>
            <c:strRef>
              <c:f>[KHComparisonPB.xlsx]threshold_b!$H$1</c:f>
              <c:strCache>
                <c:ptCount val="1"/>
                <c:pt idx="0">
                  <c:v>24-genes</c:v>
                </c:pt>
              </c:strCache>
            </c:strRef>
          </c:tx>
          <c:spPr>
            <a:solidFill>
              <a:schemeClr val="accent3"/>
            </a:solidFill>
            <a:ln>
              <a:solidFill>
                <a:schemeClr val="accent3"/>
              </a:solidFill>
            </a:ln>
          </c:spPr>
          <c:invertIfNegative val="0"/>
          <c:cat>
            <c:strRef>
              <c:f>[KHComparisonPB.xlsx]threshold_b!$F$2:$F$16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[KHComparisonPB.xlsx]threshold_b!$H$2:$H$16</c:f>
              <c:numCache>
                <c:formatCode>General</c:formatCode>
                <c:ptCount val="15"/>
                <c:pt idx="0">
                  <c:v>5.5880883946354529E-2</c:v>
                </c:pt>
                <c:pt idx="1">
                  <c:v>0.38364548179989255</c:v>
                </c:pt>
                <c:pt idx="2">
                  <c:v>1.3652932154082977</c:v>
                </c:pt>
                <c:pt idx="3">
                  <c:v>0.10863132089619539</c:v>
                </c:pt>
                <c:pt idx="4">
                  <c:v>0.32096429425199841</c:v>
                </c:pt>
                <c:pt idx="5">
                  <c:v>0.24345492337311289</c:v>
                </c:pt>
                <c:pt idx="6">
                  <c:v>3.7608499387359919E-2</c:v>
                </c:pt>
                <c:pt idx="7">
                  <c:v>1.5953883943817782</c:v>
                </c:pt>
                <c:pt idx="8">
                  <c:v>-3.457034910688364</c:v>
                </c:pt>
                <c:pt idx="9">
                  <c:v>2.2876058858428747</c:v>
                </c:pt>
                <c:pt idx="10">
                  <c:v>-2.2151959057261799</c:v>
                </c:pt>
                <c:pt idx="11">
                  <c:v>0.63127170214181227</c:v>
                </c:pt>
                <c:pt idx="12">
                  <c:v>-0.62090960631520875</c:v>
                </c:pt>
                <c:pt idx="13">
                  <c:v>9.7331963859890406E-3</c:v>
                </c:pt>
                <c:pt idx="14">
                  <c:v>2.8477664258182771</c:v>
                </c:pt>
              </c:numCache>
            </c:numRef>
          </c:val>
        </c:ser>
        <c:ser>
          <c:idx val="2"/>
          <c:order val="2"/>
          <c:tx>
            <c:strRef>
              <c:f>[KHComparisonPB.xlsx]threshold_b!$I$1</c:f>
              <c:strCache>
                <c:ptCount val="1"/>
                <c:pt idx="0">
                  <c:v>15-genes</c:v>
                </c:pt>
              </c:strCache>
            </c:strRef>
          </c:tx>
          <c:spPr>
            <a:solidFill>
              <a:schemeClr val="accent2"/>
            </a:solidFill>
            <a:ln>
              <a:solidFill>
                <a:schemeClr val="accent2"/>
              </a:solidFill>
            </a:ln>
          </c:spPr>
          <c:invertIfNegative val="0"/>
          <c:cat>
            <c:strRef>
              <c:f>[KHComparisonPB.xlsx]threshold_b!$F$2:$F$16</c:f>
              <c:strCache>
                <c:ptCount val="15"/>
                <c:pt idx="0">
                  <c:v>ABF1</c:v>
                </c:pt>
                <c:pt idx="1">
                  <c:v>ACE2</c:v>
                </c:pt>
                <c:pt idx="2">
                  <c:v>CIN5</c:v>
                </c:pt>
                <c:pt idx="3">
                  <c:v>CST6</c:v>
                </c:pt>
                <c:pt idx="4">
                  <c:v>GCR2</c:v>
                </c:pt>
                <c:pt idx="5">
                  <c:v>GLN3</c:v>
                </c:pt>
                <c:pt idx="6">
                  <c:v>HAP4</c:v>
                </c:pt>
                <c:pt idx="7">
                  <c:v>HMO1</c:v>
                </c:pt>
                <c:pt idx="8">
                  <c:v>MGA2</c:v>
                </c:pt>
                <c:pt idx="9">
                  <c:v>MSN2</c:v>
                </c:pt>
                <c:pt idx="10">
                  <c:v>MSN4</c:v>
                </c:pt>
                <c:pt idx="11">
                  <c:v>PDR1</c:v>
                </c:pt>
                <c:pt idx="12">
                  <c:v>SFP1</c:v>
                </c:pt>
                <c:pt idx="13">
                  <c:v>SWI4</c:v>
                </c:pt>
                <c:pt idx="14">
                  <c:v>ZAP1</c:v>
                </c:pt>
              </c:strCache>
            </c:strRef>
          </c:cat>
          <c:val>
            <c:numRef>
              <c:f>[KHComparisonPB.xlsx]threshold_b!$I$2:$I$16</c:f>
              <c:numCache>
                <c:formatCode>General</c:formatCode>
                <c:ptCount val="15"/>
                <c:pt idx="0">
                  <c:v>-0.61920680133883166</c:v>
                </c:pt>
                <c:pt idx="1">
                  <c:v>0.38265658059145741</c:v>
                </c:pt>
                <c:pt idx="2">
                  <c:v>1.4950531886236893</c:v>
                </c:pt>
                <c:pt idx="3">
                  <c:v>0.10869169243690692</c:v>
                </c:pt>
                <c:pt idx="4">
                  <c:v>1.7329274760794426</c:v>
                </c:pt>
                <c:pt idx="5">
                  <c:v>0.17164130813288103</c:v>
                </c:pt>
                <c:pt idx="6">
                  <c:v>3.8501846301584527E-2</c:v>
                </c:pt>
                <c:pt idx="7">
                  <c:v>0.15966818542466141</c:v>
                </c:pt>
                <c:pt idx="8">
                  <c:v>-3.9964667065102466</c:v>
                </c:pt>
                <c:pt idx="9">
                  <c:v>1.8321224704930317</c:v>
                </c:pt>
                <c:pt idx="10">
                  <c:v>-1.7354366055845056</c:v>
                </c:pt>
                <c:pt idx="11">
                  <c:v>3.8814755023580269E-2</c:v>
                </c:pt>
                <c:pt idx="12">
                  <c:v>0.15779354140461985</c:v>
                </c:pt>
                <c:pt idx="13">
                  <c:v>9.4053998139368988E-3</c:v>
                </c:pt>
                <c:pt idx="14">
                  <c:v>8.5147933514515248</c:v>
                </c:pt>
              </c:numCache>
            </c:numRef>
          </c:val>
        </c:ser>
        <c:dLbls>
          <c:showLegendKey val="0"/>
          <c:showVal val="0"/>
          <c:showCatName val="0"/>
          <c:showSerName val="0"/>
          <c:showPercent val="0"/>
          <c:showBubbleSize val="0"/>
        </c:dLbls>
        <c:gapWidth val="150"/>
        <c:axId val="213650448"/>
        <c:axId val="213651008"/>
      </c:barChart>
      <c:catAx>
        <c:axId val="213650448"/>
        <c:scaling>
          <c:orientation val="minMax"/>
        </c:scaling>
        <c:delete val="0"/>
        <c:axPos val="b"/>
        <c:title>
          <c:tx>
            <c:rich>
              <a:bodyPr/>
              <a:lstStyle/>
              <a:p>
                <a:pPr>
                  <a:defRPr/>
                </a:pPr>
                <a:r>
                  <a:rPr lang="en-US" b="0"/>
                  <a:t>Transcription Factors</a:t>
                </a:r>
              </a:p>
            </c:rich>
          </c:tx>
          <c:layout/>
          <c:overlay val="0"/>
        </c:title>
        <c:numFmt formatCode="General" sourceLinked="0"/>
        <c:majorTickMark val="out"/>
        <c:minorTickMark val="none"/>
        <c:tickLblPos val="nextTo"/>
        <c:crossAx val="213651008"/>
        <c:crosses val="autoZero"/>
        <c:auto val="1"/>
        <c:lblAlgn val="ctr"/>
        <c:lblOffset val="100"/>
        <c:noMultiLvlLbl val="0"/>
      </c:catAx>
      <c:valAx>
        <c:axId val="213651008"/>
        <c:scaling>
          <c:orientation val="minMax"/>
        </c:scaling>
        <c:delete val="0"/>
        <c:axPos val="l"/>
        <c:majorGridlines/>
        <c:title>
          <c:tx>
            <c:rich>
              <a:bodyPr rot="-5400000" vert="horz"/>
              <a:lstStyle/>
              <a:p>
                <a:pPr>
                  <a:defRPr/>
                </a:pPr>
                <a:r>
                  <a:rPr lang="en-US" b="0"/>
                  <a:t>Optimized</a:t>
                </a:r>
                <a:r>
                  <a:rPr lang="en-US" b="0" baseline="0"/>
                  <a:t> Threshold b</a:t>
                </a:r>
                <a:endParaRPr lang="en-US" b="0"/>
              </a:p>
            </c:rich>
          </c:tx>
          <c:layout/>
          <c:overlay val="0"/>
        </c:title>
        <c:numFmt formatCode="General" sourceLinked="1"/>
        <c:majorTickMark val="out"/>
        <c:minorTickMark val="none"/>
        <c:tickLblPos val="nextTo"/>
        <c:crossAx val="213650448"/>
        <c:crosses val="autoZero"/>
        <c:crossBetween val="between"/>
      </c:valAx>
      <c:spPr>
        <a:solidFill>
          <a:sysClr val="window" lastClr="FFFFFF"/>
        </a:solidFill>
      </c:spPr>
    </c:plotArea>
    <c:legend>
      <c:legendPos val="b"/>
      <c:layout/>
      <c:overlay val="0"/>
    </c:legend>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47164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211873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20576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15565-EC65-794A-8BBD-C71D0CCFD15D}"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55475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15565-EC65-794A-8BBD-C71D0CCFD15D}"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5280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15565-EC65-794A-8BBD-C71D0CCFD15D}"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17225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15565-EC65-794A-8BBD-C71D0CCFD15D}"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40213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15565-EC65-794A-8BBD-C71D0CCFD15D}"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28166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5565-EC65-794A-8BBD-C71D0CCFD15D}"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3791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15162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15565-EC65-794A-8BBD-C71D0CCFD15D}"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D4BA0-8A05-BF49-9CC5-BF82C77F81C5}" type="slidenum">
              <a:rPr lang="en-US" smtClean="0"/>
              <a:t>‹#›</a:t>
            </a:fld>
            <a:endParaRPr lang="en-US"/>
          </a:p>
        </p:txBody>
      </p:sp>
    </p:spTree>
    <p:extLst>
      <p:ext uri="{BB962C8B-B14F-4D97-AF65-F5344CB8AC3E}">
        <p14:creationId xmlns:p14="http://schemas.microsoft.com/office/powerpoint/2010/main" val="343435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CF15565-EC65-794A-8BBD-C71D0CCFD15D}" type="datetimeFigureOut">
              <a:rPr lang="en-US" smtClean="0"/>
              <a:t>4/1/2016</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D2D4BA0-8A05-BF49-9CC5-BF82C77F81C5}" type="slidenum">
              <a:rPr lang="en-US" smtClean="0"/>
              <a:t>‹#›</a:t>
            </a:fld>
            <a:endParaRPr lang="en-US"/>
          </a:p>
        </p:txBody>
      </p:sp>
    </p:spTree>
    <p:extLst>
      <p:ext uri="{BB962C8B-B14F-4D97-AF65-F5344CB8AC3E}">
        <p14:creationId xmlns:p14="http://schemas.microsoft.com/office/powerpoint/2010/main" val="228808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chart" Target="../charts/chart1.xml"/><Relationship Id="rId26" Type="http://schemas.openxmlformats.org/officeDocument/2006/relationships/chart" Target="../charts/chart4.xml"/><Relationship Id="rId3" Type="http://schemas.openxmlformats.org/officeDocument/2006/relationships/image" Target="../media/image3.jpeg"/><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chart" Target="../charts/chart3.xml"/><Relationship Id="rId2" Type="http://schemas.openxmlformats.org/officeDocument/2006/relationships/slideLayout" Target="../slideLayouts/slideLayout1.xml"/><Relationship Id="rId16" Type="http://schemas.openxmlformats.org/officeDocument/2006/relationships/image" Target="../media/image12.png"/><Relationship Id="rId20" Type="http://schemas.openxmlformats.org/officeDocument/2006/relationships/image" Target="../media/image15.png"/><Relationship Id="rId29"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24" Type="http://schemas.openxmlformats.org/officeDocument/2006/relationships/chart" Target="../charts/chart2.xml"/><Relationship Id="rId32" Type="http://schemas.openxmlformats.org/officeDocument/2006/relationships/chart" Target="../charts/chart6.xml"/><Relationship Id="rId5" Type="http://schemas.openxmlformats.org/officeDocument/2006/relationships/image" Target="../media/image1.wmf"/><Relationship Id="rId15" Type="http://schemas.openxmlformats.org/officeDocument/2006/relationships/image" Target="../media/image11.png"/><Relationship Id="rId23" Type="http://schemas.openxmlformats.org/officeDocument/2006/relationships/image" Target="../media/image18.png"/><Relationship Id="rId28" Type="http://schemas.openxmlformats.org/officeDocument/2006/relationships/image" Target="../media/image20.png"/><Relationship Id="rId10" Type="http://schemas.openxmlformats.org/officeDocument/2006/relationships/image" Target="../media/image6.jpg"/><Relationship Id="rId19" Type="http://schemas.openxmlformats.org/officeDocument/2006/relationships/image" Target="../media/image14.png"/><Relationship Id="rId31" Type="http://schemas.openxmlformats.org/officeDocument/2006/relationships/chart" Target="../charts/chart5.xml"/><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7.png"/><Relationship Id="rId27" Type="http://schemas.openxmlformats.org/officeDocument/2006/relationships/image" Target="../media/image19.png"/><Relationship Id="rId30"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3919" y="574767"/>
            <a:ext cx="42075917" cy="3711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1135949" y="632705"/>
            <a:ext cx="41833602" cy="3600986"/>
          </a:xfrm>
          <a:prstGeom prst="rect">
            <a:avLst/>
          </a:prstGeom>
          <a:solidFill>
            <a:srgbClr val="FFFFFF"/>
          </a:solidFill>
        </p:spPr>
        <p:txBody>
          <a:bodyPr wrap="square" rtlCol="0">
            <a:spAutoFit/>
          </a:bodyPr>
          <a:lstStyle/>
          <a:p>
            <a:pPr algn="ctr"/>
            <a:r>
              <a:rPr lang="en-US" sz="6000" b="1" dirty="0" smtClean="0">
                <a:latin typeface="Arial" panose="020B0604020202020204" pitchFamily="34" charset="0"/>
                <a:cs typeface="Arial" panose="020B0604020202020204" pitchFamily="34" charset="0"/>
              </a:rPr>
              <a:t>Mathematical modeling shows </a:t>
            </a:r>
            <a:r>
              <a:rPr lang="en-US" sz="6000" b="1" smtClean="0">
                <a:latin typeface="Arial" panose="020B0604020202020204" pitchFamily="34" charset="0"/>
                <a:cs typeface="Arial" panose="020B0604020202020204" pitchFamily="34" charset="0"/>
              </a:rPr>
              <a:t>that </a:t>
            </a:r>
            <a:r>
              <a:rPr lang="en-US" sz="6000" b="1" smtClean="0">
                <a:latin typeface="Arial" panose="020B0604020202020204" pitchFamily="34" charset="0"/>
                <a:cs typeface="Arial" panose="020B0604020202020204" pitchFamily="34" charset="0"/>
              </a:rPr>
              <a:t>Gln3 </a:t>
            </a:r>
            <a:r>
              <a:rPr lang="en-US" sz="6000" b="1" smtClean="0">
                <a:latin typeface="Arial" panose="020B0604020202020204" pitchFamily="34" charset="0"/>
                <a:cs typeface="Arial" panose="020B0604020202020204" pitchFamily="34" charset="0"/>
              </a:rPr>
              <a:t>and </a:t>
            </a:r>
            <a:r>
              <a:rPr lang="en-US" sz="6000" b="1" smtClean="0">
                <a:latin typeface="Arial" panose="020B0604020202020204" pitchFamily="34" charset="0"/>
                <a:cs typeface="Arial" panose="020B0604020202020204" pitchFamily="34" charset="0"/>
              </a:rPr>
              <a:t>Zap1 </a:t>
            </a:r>
            <a:r>
              <a:rPr lang="en-US" sz="6000" b="1" dirty="0" smtClean="0">
                <a:latin typeface="Arial" panose="020B0604020202020204" pitchFamily="34" charset="0"/>
                <a:cs typeface="Arial" panose="020B0604020202020204" pitchFamily="34" charset="0"/>
              </a:rPr>
              <a:t>affect the dynamics of the gene regulatory network </a:t>
            </a:r>
          </a:p>
          <a:p>
            <a:pPr algn="ctr"/>
            <a:r>
              <a:rPr lang="en-US" sz="6000" b="1" dirty="0" smtClean="0">
                <a:latin typeface="Arial" panose="020B0604020202020204" pitchFamily="34" charset="0"/>
                <a:cs typeface="Arial" panose="020B0604020202020204" pitchFamily="34" charset="0"/>
              </a:rPr>
              <a:t>controlling the cold shock response in </a:t>
            </a:r>
            <a:r>
              <a:rPr lang="en-US" sz="6000" b="1" i="1" dirty="0" smtClean="0">
                <a:latin typeface="Arial" panose="020B0604020202020204" pitchFamily="34" charset="0"/>
                <a:cs typeface="Arial" panose="020B0604020202020204" pitchFamily="34" charset="0"/>
              </a:rPr>
              <a:t>Saccharomyces cerevisiae</a:t>
            </a:r>
          </a:p>
          <a:p>
            <a:pPr algn="ctr"/>
            <a:r>
              <a:rPr lang="en-US" sz="4400" b="1" dirty="0">
                <a:latin typeface="Arial" panose="020B0604020202020204" pitchFamily="34" charset="0"/>
                <a:cs typeface="Arial" panose="020B0604020202020204" pitchFamily="34" charset="0"/>
              </a:rPr>
              <a:t>Tessa A. </a:t>
            </a:r>
            <a:r>
              <a:rPr lang="en-US" sz="4400" b="1" dirty="0" smtClean="0">
                <a:latin typeface="Arial" panose="020B0604020202020204" pitchFamily="34" charset="0"/>
                <a:cs typeface="Arial" panose="020B0604020202020204" pitchFamily="34" charset="0"/>
              </a:rPr>
              <a:t>Morris</a:t>
            </a:r>
            <a:r>
              <a:rPr lang="en-US" sz="4400" b="1" baseline="30000" dirty="0" smtClean="0">
                <a:latin typeface="Arial" panose="020B0604020202020204" pitchFamily="34" charset="0"/>
                <a:cs typeface="Arial" panose="020B0604020202020204" pitchFamily="34" charset="0"/>
              </a:rPr>
              <a:t>1</a:t>
            </a:r>
            <a:r>
              <a:rPr lang="en-US" sz="4400" b="1" dirty="0" smtClean="0">
                <a:latin typeface="Arial" panose="020B0604020202020204" pitchFamily="34" charset="0"/>
                <a:cs typeface="Arial" panose="020B0604020202020204" pitchFamily="34" charset="0"/>
              </a:rPr>
              <a:t>,</a:t>
            </a:r>
            <a:r>
              <a:rPr lang="en-US" sz="4400" b="1" baseline="30000" dirty="0" smtClean="0">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Kristen M. Horstmann</a:t>
            </a:r>
            <a:r>
              <a:rPr lang="en-US" sz="4400" b="1" baseline="30000" dirty="0">
                <a:latin typeface="Arial" panose="020B0604020202020204" pitchFamily="34" charset="0"/>
                <a:cs typeface="Arial" panose="020B0604020202020204" pitchFamily="34" charset="0"/>
              </a:rPr>
              <a:t>2</a:t>
            </a:r>
            <a:r>
              <a:rPr lang="en-US" sz="4400" b="1" smtClean="0">
                <a:latin typeface="Arial" panose="020B0604020202020204" pitchFamily="34" charset="0"/>
                <a:cs typeface="Arial" panose="020B0604020202020204" pitchFamily="34" charset="0"/>
              </a:rPr>
              <a:t>, </a:t>
            </a:r>
            <a:r>
              <a:rPr lang="en-US" sz="4400" b="1" smtClean="0">
                <a:latin typeface="Arial" panose="020B0604020202020204" pitchFamily="34" charset="0"/>
                <a:cs typeface="Arial" panose="020B0604020202020204" pitchFamily="34" charset="0"/>
              </a:rPr>
              <a:t>Kayla C. Jackson</a:t>
            </a:r>
            <a:r>
              <a:rPr lang="en-US" sz="4400" b="1" baseline="30000" smtClean="0">
                <a:latin typeface="Arial" panose="020B0604020202020204" pitchFamily="34" charset="0"/>
                <a:cs typeface="Arial" panose="020B0604020202020204" pitchFamily="34" charset="0"/>
              </a:rPr>
              <a:t>3</a:t>
            </a:r>
            <a:r>
              <a:rPr lang="en-US" sz="4400" b="1" smtClean="0">
                <a:latin typeface="Arial" panose="020B0604020202020204" pitchFamily="34" charset="0"/>
                <a:cs typeface="Arial" panose="020B0604020202020204" pitchFamily="34" charset="0"/>
              </a:rPr>
              <a:t>, Kam </a:t>
            </a:r>
            <a:r>
              <a:rPr lang="en-US" sz="4400" b="1" dirty="0" smtClean="0">
                <a:latin typeface="Arial" panose="020B0604020202020204" pitchFamily="34" charset="0"/>
                <a:cs typeface="Arial" panose="020B0604020202020204" pitchFamily="34" charset="0"/>
              </a:rPr>
              <a:t>D. Dahlquist</a:t>
            </a:r>
            <a:r>
              <a:rPr lang="en-US" sz="4400" b="1" baseline="30000" dirty="0">
                <a:latin typeface="Arial" panose="020B0604020202020204" pitchFamily="34" charset="0"/>
                <a:cs typeface="Arial" panose="020B0604020202020204" pitchFamily="34" charset="0"/>
              </a:rPr>
              <a:t>2</a:t>
            </a:r>
            <a:r>
              <a:rPr lang="en-US" sz="4400" b="1" dirty="0" smtClean="0">
                <a:latin typeface="Arial" panose="020B0604020202020204" pitchFamily="34" charset="0"/>
                <a:cs typeface="Arial" panose="020B0604020202020204" pitchFamily="34" charset="0"/>
              </a:rPr>
              <a:t>, and Ben G. Fitzpatrick</a:t>
            </a:r>
            <a:r>
              <a:rPr lang="en-US" sz="4400" b="1" baseline="30000" dirty="0">
                <a:latin typeface="Arial" panose="020B0604020202020204" pitchFamily="34" charset="0"/>
                <a:cs typeface="Arial" panose="020B0604020202020204" pitchFamily="34" charset="0"/>
              </a:rPr>
              <a:t>1</a:t>
            </a:r>
            <a:endParaRPr lang="en-US" sz="4400" b="1" baseline="30000" dirty="0" smtClean="0">
              <a:latin typeface="Arial" panose="020B0604020202020204" pitchFamily="34" charset="0"/>
              <a:cs typeface="Arial" panose="020B0604020202020204" pitchFamily="34" charset="0"/>
            </a:endParaRPr>
          </a:p>
          <a:p>
            <a:pPr algn="ctr"/>
            <a:r>
              <a:rPr lang="en-US" sz="3200" b="1" baseline="30000" dirty="0">
                <a:latin typeface="Arial" panose="020B0604020202020204" pitchFamily="34" charset="0"/>
                <a:cs typeface="Arial" panose="020B0604020202020204" pitchFamily="34" charset="0"/>
              </a:rPr>
              <a:t>1</a:t>
            </a:r>
            <a:r>
              <a:rPr lang="en-US" sz="3200" b="1" dirty="0" smtClean="0">
                <a:latin typeface="Arial" panose="020B0604020202020204" pitchFamily="34" charset="0"/>
                <a:cs typeface="Arial" panose="020B0604020202020204" pitchFamily="34" charset="0"/>
              </a:rPr>
              <a:t>Department of Mathematics, </a:t>
            </a:r>
            <a:r>
              <a:rPr lang="en-US" sz="3200" b="1" baseline="30000" dirty="0">
                <a:latin typeface="Arial" panose="020B0604020202020204" pitchFamily="34" charset="0"/>
                <a:cs typeface="Arial" panose="020B0604020202020204" pitchFamily="34" charset="0"/>
              </a:rPr>
              <a:t>2</a:t>
            </a:r>
            <a:r>
              <a:rPr lang="en-US" sz="3200" b="1" dirty="0" smtClean="0">
                <a:latin typeface="Arial" panose="020B0604020202020204" pitchFamily="34" charset="0"/>
                <a:cs typeface="Arial" panose="020B0604020202020204" pitchFamily="34" charset="0"/>
              </a:rPr>
              <a:t>Department </a:t>
            </a:r>
            <a:r>
              <a:rPr lang="en-US" sz="3200" b="1">
                <a:latin typeface="Arial" panose="020B0604020202020204" pitchFamily="34" charset="0"/>
                <a:cs typeface="Arial" panose="020B0604020202020204" pitchFamily="34" charset="0"/>
              </a:rPr>
              <a:t>of </a:t>
            </a:r>
            <a:r>
              <a:rPr lang="en-US" sz="3200" b="1" smtClean="0">
                <a:latin typeface="Arial" panose="020B0604020202020204" pitchFamily="34" charset="0"/>
                <a:cs typeface="Arial" panose="020B0604020202020204" pitchFamily="34" charset="0"/>
              </a:rPr>
              <a:t>Biology</a:t>
            </a:r>
            <a:r>
              <a:rPr lang="en-US" sz="3200" b="1" smtClean="0">
                <a:latin typeface="Arial" panose="020B0604020202020204" pitchFamily="34" charset="0"/>
                <a:cs typeface="Arial" panose="020B0604020202020204" pitchFamily="34" charset="0"/>
              </a:rPr>
              <a:t>, </a:t>
            </a:r>
            <a:r>
              <a:rPr lang="en-US" sz="3200" b="1" smtClean="0">
                <a:latin typeface="Arial" panose="020B0604020202020204" pitchFamily="34" charset="0"/>
                <a:cs typeface="Arial" panose="020B0604020202020204" pitchFamily="34" charset="0"/>
              </a:rPr>
              <a:t>Loyola </a:t>
            </a:r>
            <a:r>
              <a:rPr lang="en-US" sz="3200" b="1" dirty="0" smtClean="0">
                <a:latin typeface="Arial" panose="020B0604020202020204" pitchFamily="34" charset="0"/>
                <a:cs typeface="Arial" panose="020B0604020202020204" pitchFamily="34" charset="0"/>
              </a:rPr>
              <a:t>Marymount University, 1 LMU Drive, Los Angeles, CA </a:t>
            </a:r>
            <a:r>
              <a:rPr lang="en-US" sz="3200" b="1" smtClean="0">
                <a:latin typeface="Arial" panose="020B0604020202020204" pitchFamily="34" charset="0"/>
                <a:cs typeface="Arial" panose="020B0604020202020204" pitchFamily="34" charset="0"/>
              </a:rPr>
              <a:t>90045 </a:t>
            </a:r>
            <a:r>
              <a:rPr lang="en-US" sz="3200" b="1" smtClean="0">
                <a:latin typeface="Arial" panose="020B0604020202020204" pitchFamily="34" charset="0"/>
                <a:cs typeface="Arial" panose="020B0604020202020204" pitchFamily="34" charset="0"/>
              </a:rPr>
              <a:t>USA,</a:t>
            </a:r>
          </a:p>
          <a:p>
            <a:pPr algn="ctr"/>
            <a:r>
              <a:rPr lang="en-US" sz="3200" b="1" baseline="30000" smtClean="0">
                <a:latin typeface="Arial" panose="020B0604020202020204" pitchFamily="34" charset="0"/>
                <a:cs typeface="Arial" panose="020B0604020202020204" pitchFamily="34" charset="0"/>
              </a:rPr>
              <a:t>3</a:t>
            </a:r>
            <a:r>
              <a:rPr lang="en-US" sz="3200" b="1" smtClean="0">
                <a:latin typeface="Arial" panose="020B0604020202020204" pitchFamily="34" charset="0"/>
                <a:cs typeface="Arial" panose="020B0604020202020204" pitchFamily="34" charset="0"/>
              </a:rPr>
              <a:t>Department of Mathematics, Spelman College, Atlanta, GA 30314 USA</a:t>
            </a:r>
            <a:endParaRPr lang="en-US" sz="3200" b="1" dirty="0">
              <a:latin typeface="Arial" panose="020B0604020202020204" pitchFamily="34" charset="0"/>
              <a:cs typeface="Arial" panose="020B0604020202020204" pitchFamily="34" charset="0"/>
            </a:endParaRPr>
          </a:p>
        </p:txBody>
      </p:sp>
      <p:sp>
        <p:nvSpPr>
          <p:cNvPr id="2" name="Rectangle 1"/>
          <p:cNvSpPr/>
          <p:nvPr/>
        </p:nvSpPr>
        <p:spPr>
          <a:xfrm>
            <a:off x="753716" y="5040855"/>
            <a:ext cx="11628074" cy="272299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p:cNvSpPr txBox="1"/>
          <p:nvPr/>
        </p:nvSpPr>
        <p:spPr>
          <a:xfrm>
            <a:off x="777779" y="5065012"/>
            <a:ext cx="11585448" cy="523220"/>
          </a:xfrm>
          <a:prstGeom prst="rect">
            <a:avLst/>
          </a:prstGeom>
          <a:solidFill>
            <a:schemeClr val="bg1">
              <a:lumMod val="85000"/>
            </a:schemeClr>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Gene Expression is Controlled by Regulatory Transcription Factors</a:t>
            </a:r>
            <a:endParaRPr lang="en-US" sz="2800" b="1" dirty="0">
              <a:latin typeface="Arial" panose="020B0604020202020204" pitchFamily="34" charset="0"/>
              <a:cs typeface="Arial" panose="020B0604020202020204" pitchFamily="34" charset="0"/>
            </a:endParaRPr>
          </a:p>
        </p:txBody>
      </p:sp>
      <p:sp>
        <p:nvSpPr>
          <p:cNvPr id="7" name="TextBox 6"/>
          <p:cNvSpPr txBox="1"/>
          <p:nvPr/>
        </p:nvSpPr>
        <p:spPr>
          <a:xfrm>
            <a:off x="777779" y="14852497"/>
            <a:ext cx="11585448"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ea typeface="Tahoma" panose="020B0604030504040204" pitchFamily="34" charset="0"/>
                <a:cs typeface="Arial" panose="020B0604020202020204" pitchFamily="34" charset="0"/>
              </a:rPr>
              <a:t>The</a:t>
            </a:r>
            <a:r>
              <a:rPr lang="en-US" sz="2600" b="1" i="1" dirty="0" smtClean="0">
                <a:latin typeface="Arial" panose="020B0604020202020204" pitchFamily="34" charset="0"/>
                <a:ea typeface="Tahoma" panose="020B0604030504040204" pitchFamily="34" charset="0"/>
                <a:cs typeface="Arial" panose="020B0604020202020204" pitchFamily="34" charset="0"/>
              </a:rPr>
              <a:t> </a:t>
            </a:r>
            <a:r>
              <a:rPr lang="el-GR" sz="2600" b="1" i="1" dirty="0" smtClean="0">
                <a:latin typeface="Arial" panose="020B0604020202020204" pitchFamily="34" charset="0"/>
                <a:ea typeface="Tahoma" panose="020B0604030504040204" pitchFamily="34" charset="0"/>
                <a:cs typeface="Arial" panose="020B0604020202020204" pitchFamily="34" charset="0"/>
              </a:rPr>
              <a:t>Δ</a:t>
            </a:r>
            <a:r>
              <a:rPr lang="en-US" sz="2600" b="1" i="1" dirty="0" smtClean="0">
                <a:latin typeface="Arial" panose="020B0604020202020204" pitchFamily="34" charset="0"/>
                <a:ea typeface="Tahoma" panose="020B0604030504040204" pitchFamily="34" charset="0"/>
                <a:cs typeface="Arial" panose="020B0604020202020204" pitchFamily="34" charset="0"/>
              </a:rPr>
              <a:t>zap1</a:t>
            </a:r>
            <a:r>
              <a:rPr lang="en-US" sz="2600" b="1" dirty="0" smtClean="0">
                <a:latin typeface="Arial" panose="020B0604020202020204" pitchFamily="34" charset="0"/>
                <a:ea typeface="Tahoma" panose="020B0604030504040204" pitchFamily="34" charset="0"/>
                <a:cs typeface="Arial" panose="020B0604020202020204" pitchFamily="34" charset="0"/>
              </a:rPr>
              <a:t> and </a:t>
            </a:r>
            <a:r>
              <a:rPr lang="el-GR" sz="2600" b="1" i="1" dirty="0" smtClean="0">
                <a:latin typeface="Arial" panose="020B0604020202020204" pitchFamily="34" charset="0"/>
                <a:ea typeface="Tahoma" panose="020B0604030504040204" pitchFamily="34" charset="0"/>
                <a:cs typeface="Arial" panose="020B0604020202020204" pitchFamily="34" charset="0"/>
              </a:rPr>
              <a:t>Δ</a:t>
            </a:r>
            <a:r>
              <a:rPr lang="en-US" sz="2600" b="1" i="1" dirty="0" smtClean="0">
                <a:latin typeface="Arial" panose="020B0604020202020204" pitchFamily="34" charset="0"/>
                <a:ea typeface="Tahoma" panose="020B0604030504040204" pitchFamily="34" charset="0"/>
                <a:cs typeface="Arial" panose="020B0604020202020204" pitchFamily="34" charset="0"/>
              </a:rPr>
              <a:t>gln3 </a:t>
            </a:r>
            <a:r>
              <a:rPr lang="en-US" sz="2600" b="1" dirty="0" smtClean="0">
                <a:latin typeface="Arial" panose="020B0604020202020204" pitchFamily="34" charset="0"/>
                <a:cs typeface="Arial" panose="020B0604020202020204" pitchFamily="34" charset="0"/>
              </a:rPr>
              <a:t>Strain Microarray </a:t>
            </a:r>
            <a:r>
              <a:rPr lang="en-US" sz="2600" b="1" smtClean="0">
                <a:latin typeface="Arial" panose="020B0604020202020204" pitchFamily="34" charset="0"/>
                <a:cs typeface="Arial" panose="020B0604020202020204" pitchFamily="34" charset="0"/>
              </a:rPr>
              <a:t>Data </a:t>
            </a:r>
            <a:r>
              <a:rPr lang="en-US" sz="2600" b="1" smtClean="0">
                <a:latin typeface="Arial" panose="020B0604020202020204" pitchFamily="34" charset="0"/>
                <a:cs typeface="Arial" panose="020B0604020202020204" pitchFamily="34" charset="0"/>
              </a:rPr>
              <a:t>Were </a:t>
            </a:r>
            <a:r>
              <a:rPr lang="en-US" sz="2600" b="1" dirty="0">
                <a:latin typeface="Arial" panose="020B0604020202020204" pitchFamily="34" charset="0"/>
                <a:cs typeface="Arial" panose="020B0604020202020204" pitchFamily="34" charset="0"/>
              </a:rPr>
              <a:t>U</a:t>
            </a:r>
            <a:r>
              <a:rPr lang="en-US" sz="2600" b="1" dirty="0" smtClean="0">
                <a:latin typeface="Arial" panose="020B0604020202020204" pitchFamily="34" charset="0"/>
                <a:cs typeface="Arial" panose="020B0604020202020204" pitchFamily="34" charset="0"/>
              </a:rPr>
              <a:t>sed to Generate a Family of Related GRNs from the YEASTRACT Database</a:t>
            </a:r>
            <a:endParaRPr lang="en-US" sz="2600" b="1" dirty="0">
              <a:latin typeface="Arial" panose="020B0604020202020204" pitchFamily="34" charset="0"/>
              <a:cs typeface="Arial" panose="020B0604020202020204" pitchFamily="34" charset="0"/>
            </a:endParaRPr>
          </a:p>
        </p:txBody>
      </p:sp>
      <p:sp>
        <p:nvSpPr>
          <p:cNvPr id="18" name="TextBox 17"/>
          <p:cNvSpPr txBox="1"/>
          <p:nvPr/>
        </p:nvSpPr>
        <p:spPr>
          <a:xfrm>
            <a:off x="772767" y="27280325"/>
            <a:ext cx="11601568" cy="492443"/>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L-curve </a:t>
            </a:r>
            <a:r>
              <a:rPr lang="en-US" sz="2600" b="1" dirty="0">
                <a:latin typeface="Arial" panose="020B0604020202020204" pitchFamily="34" charset="0"/>
                <a:cs typeface="Arial" panose="020B0604020202020204" pitchFamily="34" charset="0"/>
              </a:rPr>
              <a:t>A</a:t>
            </a:r>
            <a:r>
              <a:rPr lang="en-US" sz="2600" b="1" dirty="0" smtClean="0">
                <a:latin typeface="Arial" panose="020B0604020202020204" pitchFamily="34" charset="0"/>
                <a:cs typeface="Arial" panose="020B0604020202020204" pitchFamily="34" charset="0"/>
              </a:rPr>
              <a:t>nalysis Suggested a Good Alpha </a:t>
            </a:r>
            <a:r>
              <a:rPr lang="en-US" sz="2600" b="1" dirty="0">
                <a:latin typeface="Arial" panose="020B0604020202020204" pitchFamily="34" charset="0"/>
                <a:cs typeface="Arial" panose="020B0604020202020204" pitchFamily="34" charset="0"/>
              </a:rPr>
              <a:t>V</a:t>
            </a:r>
            <a:r>
              <a:rPr lang="en-US" sz="2600" b="1" dirty="0" smtClean="0">
                <a:latin typeface="Arial" panose="020B0604020202020204" pitchFamily="34" charset="0"/>
                <a:cs typeface="Arial" panose="020B0604020202020204" pitchFamily="34" charset="0"/>
              </a:rPr>
              <a:t>alue to be 0.002</a:t>
            </a:r>
            <a:endParaRPr lang="en-US" sz="2600" b="1" dirty="0">
              <a:latin typeface="Arial" panose="020B0604020202020204" pitchFamily="34" charset="0"/>
              <a:cs typeface="Arial" panose="020B0604020202020204" pitchFamily="34" charset="0"/>
            </a:endParaRPr>
          </a:p>
        </p:txBody>
      </p:sp>
      <p:pic>
        <p:nvPicPr>
          <p:cNvPr id="42" name="Picture 2" descr="Transcription"/>
          <p:cNvPicPr>
            <a:picLocks noChangeAspect="1" noChangeArrowheads="1"/>
          </p:cNvPicPr>
          <p:nvPr/>
        </p:nvPicPr>
        <p:blipFill>
          <a:blip r:embed="rId3" cstate="email">
            <a:extLst>
              <a:ext uri="{28A0092B-C50C-407E-A947-70E740481C1C}">
                <a14:useLocalDpi xmlns:a14="http://schemas.microsoft.com/office/drawing/2010/main" val="0"/>
              </a:ext>
            </a:extLst>
          </a:blip>
          <a:srcRect t="24394"/>
          <a:stretch>
            <a:fillRect/>
          </a:stretch>
        </p:blipFill>
        <p:spPr>
          <a:xfrm>
            <a:off x="7380941" y="6011919"/>
            <a:ext cx="4953152" cy="3221137"/>
          </a:xfrm>
          <a:prstGeom prst="rect">
            <a:avLst/>
          </a:prstGeom>
          <a:noFill/>
        </p:spPr>
      </p:pic>
      <p:sp>
        <p:nvSpPr>
          <p:cNvPr id="43" name="TextBox 42"/>
          <p:cNvSpPr txBox="1"/>
          <p:nvPr/>
        </p:nvSpPr>
        <p:spPr>
          <a:xfrm>
            <a:off x="872181" y="5972771"/>
            <a:ext cx="6348186" cy="3077766"/>
          </a:xfrm>
          <a:prstGeom prst="rect">
            <a:avLst/>
          </a:prstGeom>
          <a:noFill/>
        </p:spPr>
        <p:txBody>
          <a:bodyPr wrap="square" rtlCol="0">
            <a:spAutoFit/>
          </a:bodyPr>
          <a:lstStyle/>
          <a:p>
            <a:pPr marL="342900" indent="-342900">
              <a:buFont typeface="Arial"/>
              <a:buChar char="•"/>
            </a:pPr>
            <a:r>
              <a:rPr lang="en-US" sz="1900" b="1" dirty="0" smtClean="0">
                <a:latin typeface="Arial"/>
                <a:cs typeface="Arial"/>
              </a:rPr>
              <a:t>Activators increase gene expression, while repressors decrease gene expression.</a:t>
            </a:r>
          </a:p>
          <a:p>
            <a:pPr marL="342900" indent="-342900">
              <a:buFont typeface="Arial"/>
              <a:buChar char="•"/>
            </a:pPr>
            <a:r>
              <a:rPr lang="en-US" sz="1900" b="1" dirty="0" smtClean="0">
                <a:latin typeface="Arial"/>
                <a:cs typeface="Arial"/>
              </a:rPr>
              <a:t>Transcription factors themselves are proteins that are encoded by genes.</a:t>
            </a:r>
          </a:p>
          <a:p>
            <a:pPr marL="342900" indent="-342900">
              <a:buFont typeface="Arial"/>
              <a:buChar char="•"/>
            </a:pPr>
            <a:r>
              <a:rPr lang="en-US" sz="2000" b="1" dirty="0">
                <a:latin typeface="Arial"/>
                <a:cs typeface="Arial"/>
              </a:rPr>
              <a:t>A </a:t>
            </a:r>
            <a:r>
              <a:rPr lang="en-US" sz="2000" b="1" dirty="0">
                <a:latin typeface="Arial" panose="020B0604020202020204" pitchFamily="34" charset="0"/>
                <a:cs typeface="Arial" panose="020B0604020202020204" pitchFamily="34" charset="0"/>
              </a:rPr>
              <a:t>gene regulatory network (GRN) consists of a set of transcription factors that regulate the level of expression of a set of target genes, which can include other transcription factors.</a:t>
            </a:r>
          </a:p>
          <a:p>
            <a:pPr marL="342900" indent="-342900">
              <a:buFont typeface="Arial"/>
              <a:buChar char="•"/>
            </a:pPr>
            <a:r>
              <a:rPr lang="en-US" sz="1900" b="1" dirty="0" smtClean="0">
                <a:latin typeface="Arial" panose="020B0604020202020204" pitchFamily="34" charset="0"/>
                <a:cs typeface="Arial" panose="020B0604020202020204" pitchFamily="34" charset="0"/>
              </a:rPr>
              <a:t>The dynamics of a GRN is how the expression of genes in the network change over time. </a:t>
            </a:r>
          </a:p>
        </p:txBody>
      </p:sp>
      <p:sp>
        <p:nvSpPr>
          <p:cNvPr id="44" name="TextBox 43"/>
          <p:cNvSpPr txBox="1"/>
          <p:nvPr/>
        </p:nvSpPr>
        <p:spPr>
          <a:xfrm>
            <a:off x="5833363" y="10403126"/>
            <a:ext cx="6104713" cy="4478149"/>
          </a:xfrm>
          <a:prstGeom prst="rect">
            <a:avLst/>
          </a:prstGeom>
          <a:noFill/>
        </p:spPr>
        <p:txBody>
          <a:bodyPr wrap="square" rtlCol="0">
            <a:spAutoFit/>
          </a:bodyPr>
          <a:lstStyle/>
          <a:p>
            <a:pPr marL="342900" indent="-342900">
              <a:buFont typeface="Arial"/>
              <a:buChar char="•"/>
            </a:pPr>
            <a:r>
              <a:rPr lang="en-US" sz="1900" b="1" dirty="0" smtClean="0">
                <a:latin typeface="Arial"/>
                <a:cs typeface="Arial"/>
              </a:rPr>
              <a:t>Little is known about which transcription factors regulate the response to cold shock.</a:t>
            </a:r>
          </a:p>
          <a:p>
            <a:pPr marL="342900" indent="-342900">
              <a:buFont typeface="Arial"/>
              <a:buChar char="•"/>
            </a:pPr>
            <a:r>
              <a:rPr lang="en-US" sz="1900" b="1" dirty="0" smtClean="0">
                <a:latin typeface="Arial"/>
                <a:cs typeface="Arial"/>
              </a:rPr>
              <a:t>The </a:t>
            </a:r>
            <a:r>
              <a:rPr lang="en-US" sz="1900" b="1" dirty="0" err="1" smtClean="0">
                <a:latin typeface="Arial"/>
                <a:cs typeface="Arial"/>
              </a:rPr>
              <a:t>Dahlquist</a:t>
            </a:r>
            <a:r>
              <a:rPr lang="en-US" sz="1900" b="1" dirty="0" smtClean="0">
                <a:latin typeface="Arial"/>
                <a:cs typeface="Arial"/>
              </a:rPr>
              <a:t> </a:t>
            </a:r>
            <a:r>
              <a:rPr lang="en-US" sz="1900" b="1" dirty="0">
                <a:latin typeface="Arial"/>
                <a:cs typeface="Arial"/>
              </a:rPr>
              <a:t>L</a:t>
            </a:r>
            <a:r>
              <a:rPr lang="en-US" sz="1900" b="1" dirty="0" smtClean="0">
                <a:latin typeface="Arial"/>
                <a:cs typeface="Arial"/>
              </a:rPr>
              <a:t>ab has studied the transcriptional response to cold shock using DNA microarrays, which measure the level of mRNA expression for all 6000 genes in yeast.</a:t>
            </a:r>
          </a:p>
          <a:p>
            <a:pPr marL="342900" indent="-342900">
              <a:buFont typeface="Arial"/>
              <a:buChar char="•"/>
            </a:pPr>
            <a:r>
              <a:rPr lang="en-US" sz="1900" b="1" dirty="0" smtClean="0">
                <a:latin typeface="Arial"/>
                <a:cs typeface="Arial"/>
              </a:rPr>
              <a:t>Expression data was collected from the wild type and five transcription factor deletion strains (</a:t>
            </a:r>
            <a:r>
              <a:rPr lang="en-US" sz="1900" b="1" i="1" dirty="0" smtClean="0">
                <a:latin typeface="Arial"/>
                <a:cs typeface="Arial"/>
              </a:rPr>
              <a:t>Δcin5</a:t>
            </a:r>
            <a:r>
              <a:rPr lang="en-US" sz="1900" b="1" dirty="0" smtClean="0">
                <a:latin typeface="Arial"/>
                <a:cs typeface="Arial"/>
              </a:rPr>
              <a:t>, </a:t>
            </a:r>
            <a:r>
              <a:rPr lang="en-US" sz="1900" b="1" i="1" dirty="0" smtClean="0">
                <a:latin typeface="Arial"/>
                <a:cs typeface="Arial"/>
              </a:rPr>
              <a:t>Δgln3</a:t>
            </a:r>
            <a:r>
              <a:rPr lang="en-US" sz="1900" b="1" dirty="0" smtClean="0">
                <a:latin typeface="Arial"/>
                <a:cs typeface="Arial"/>
              </a:rPr>
              <a:t>, </a:t>
            </a:r>
            <a:r>
              <a:rPr lang="en-US" sz="1900" b="1" i="1" dirty="0" smtClean="0">
                <a:latin typeface="Arial"/>
                <a:cs typeface="Arial"/>
              </a:rPr>
              <a:t>Δhap4,</a:t>
            </a:r>
            <a:r>
              <a:rPr lang="en-US" sz="1900" b="1" dirty="0" smtClean="0">
                <a:latin typeface="Arial"/>
                <a:cs typeface="Arial"/>
              </a:rPr>
              <a:t> </a:t>
            </a:r>
            <a:r>
              <a:rPr lang="en-US" sz="1900" b="1" i="1" dirty="0" smtClean="0">
                <a:latin typeface="Arial"/>
                <a:cs typeface="Arial"/>
              </a:rPr>
              <a:t>Δhmo1</a:t>
            </a:r>
            <a:r>
              <a:rPr lang="en-US" sz="1900" b="1" dirty="0" smtClean="0">
                <a:latin typeface="Arial"/>
                <a:cs typeface="Arial"/>
              </a:rPr>
              <a:t>, and </a:t>
            </a:r>
            <a:r>
              <a:rPr lang="en-US" sz="1900" b="1" i="1" dirty="0" smtClean="0">
                <a:latin typeface="Arial"/>
                <a:cs typeface="Arial"/>
              </a:rPr>
              <a:t>Δzap1</a:t>
            </a:r>
            <a:r>
              <a:rPr lang="en-US" sz="1900" b="1" dirty="0" smtClean="0">
                <a:latin typeface="Arial"/>
                <a:cs typeface="Arial"/>
              </a:rPr>
              <a:t>) before cold shock (30</a:t>
            </a:r>
            <a:r>
              <a:rPr lang="en-US" sz="1900" b="1" dirty="0" smtClean="0">
                <a:cs typeface="Arial"/>
              </a:rPr>
              <a:t>°</a:t>
            </a:r>
            <a:r>
              <a:rPr lang="en-US" sz="1900" b="1" dirty="0" smtClean="0">
                <a:latin typeface="Arial"/>
                <a:cs typeface="Arial"/>
              </a:rPr>
              <a:t>C</a:t>
            </a:r>
            <a:r>
              <a:rPr lang="en-US" sz="1900" b="1" dirty="0" smtClean="0">
                <a:latin typeface="Calibri"/>
                <a:cs typeface="Arial"/>
              </a:rPr>
              <a:t>)</a:t>
            </a:r>
            <a:r>
              <a:rPr lang="en-US" sz="1900" b="1" dirty="0" smtClean="0">
                <a:latin typeface="Arial"/>
                <a:cs typeface="Arial"/>
              </a:rPr>
              <a:t> and after 15, 30, and 60 minutes of cold shock (13</a:t>
            </a:r>
            <a:r>
              <a:rPr lang="en-US" sz="1900" b="1" dirty="0" smtClean="0">
                <a:cs typeface="Arial"/>
              </a:rPr>
              <a:t>°</a:t>
            </a:r>
            <a:r>
              <a:rPr lang="en-US" sz="1900" b="1" dirty="0" smtClean="0">
                <a:latin typeface="Arial"/>
                <a:cs typeface="Arial"/>
              </a:rPr>
              <a:t>C). </a:t>
            </a:r>
          </a:p>
          <a:p>
            <a:pPr marL="342900" indent="-342900">
              <a:buFont typeface="Arial"/>
              <a:buChar char="•"/>
            </a:pPr>
            <a:r>
              <a:rPr lang="en-US" sz="1900" b="1" dirty="0" smtClean="0">
                <a:latin typeface="Arial"/>
                <a:cs typeface="Arial"/>
              </a:rPr>
              <a:t>Mathematical modeling is then used to determine the relative influence of each transcription factor in the GRN that controls cold shock response.</a:t>
            </a:r>
            <a:endParaRPr lang="en-US" sz="1900" b="1" dirty="0">
              <a:latin typeface="Arial"/>
              <a:cs typeface="Arial"/>
            </a:endParaRPr>
          </a:p>
        </p:txBody>
      </p:sp>
      <p:sp>
        <p:nvSpPr>
          <p:cNvPr id="46" name="TextBox 45"/>
          <p:cNvSpPr txBox="1"/>
          <p:nvPr/>
        </p:nvSpPr>
        <p:spPr>
          <a:xfrm>
            <a:off x="1473358" y="20036950"/>
            <a:ext cx="8489791" cy="727549"/>
          </a:xfrm>
          <a:prstGeom prst="rect">
            <a:avLst/>
          </a:prstGeom>
          <a:noFill/>
        </p:spPr>
        <p:txBody>
          <a:bodyPr wrap="square" rtlCol="0">
            <a:spAutoFit/>
          </a:bodyPr>
          <a:lstStyle/>
          <a:p>
            <a:endParaRPr lang="en-US" sz="2000" b="1" dirty="0">
              <a:latin typeface="Arial"/>
              <a:cs typeface="Arial"/>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1215030465"/>
              </p:ext>
            </p:extLst>
          </p:nvPr>
        </p:nvGraphicFramePr>
        <p:xfrm>
          <a:off x="2203098" y="25377091"/>
          <a:ext cx="3508801" cy="788004"/>
        </p:xfrm>
        <a:graphic>
          <a:graphicData uri="http://schemas.openxmlformats.org/presentationml/2006/ole">
            <mc:AlternateContent xmlns:mc="http://schemas.openxmlformats.org/markup-compatibility/2006">
              <mc:Choice xmlns:v="urn:schemas-microsoft-com:vml" Requires="v">
                <p:oleObj spid="_x0000_s2096" name="Equation" r:id="rId4" imgW="2108160" imgH="444240" progId="Equation.3">
                  <p:embed/>
                </p:oleObj>
              </mc:Choice>
              <mc:Fallback>
                <p:oleObj name="Equation" r:id="rId4" imgW="210816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098" y="25377091"/>
                        <a:ext cx="3508801" cy="788004"/>
                      </a:xfrm>
                      <a:prstGeom prst="rect">
                        <a:avLst/>
                      </a:prstGeom>
                      <a:noFill/>
                      <a:extLst/>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297085768"/>
              </p:ext>
            </p:extLst>
          </p:nvPr>
        </p:nvGraphicFramePr>
        <p:xfrm>
          <a:off x="7646902" y="22098777"/>
          <a:ext cx="4291174" cy="1072794"/>
        </p:xfrm>
        <a:graphic>
          <a:graphicData uri="http://schemas.openxmlformats.org/presentationml/2006/ole">
            <mc:AlternateContent xmlns:mc="http://schemas.openxmlformats.org/markup-compatibility/2006">
              <mc:Choice xmlns:v="urn:schemas-microsoft-com:vml" Requires="v">
                <p:oleObj spid="_x0000_s2097" name="Equation" r:id="rId6" imgW="2743200" imgH="685800" progId="Equation.3">
                  <p:embed/>
                </p:oleObj>
              </mc:Choice>
              <mc:Fallback>
                <p:oleObj name="Equation" r:id="rId6" imgW="27432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6902" y="22098777"/>
                        <a:ext cx="4291174" cy="1072794"/>
                      </a:xfrm>
                      <a:prstGeom prst="rect">
                        <a:avLst/>
                      </a:prstGeom>
                      <a:noFill/>
                      <a:ln>
                        <a:noFill/>
                      </a:ln>
                      <a:extLst/>
                    </p:spPr>
                  </p:pic>
                </p:oleObj>
              </mc:Fallback>
            </mc:AlternateContent>
          </a:graphicData>
        </a:graphic>
      </p:graphicFrame>
      <p:pic>
        <p:nvPicPr>
          <p:cNvPr id="52" name="Picture 51" descr="Screen Shot 2015-03-07 at 12.55.5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40451" y="23649996"/>
            <a:ext cx="2014416" cy="1770079"/>
          </a:xfrm>
          <a:prstGeom prst="rect">
            <a:avLst/>
          </a:prstGeom>
        </p:spPr>
      </p:pic>
      <p:grpSp>
        <p:nvGrpSpPr>
          <p:cNvPr id="59" name="Group 1184"/>
          <p:cNvGrpSpPr>
            <a:grpSpLocks/>
          </p:cNvGrpSpPr>
          <p:nvPr/>
        </p:nvGrpSpPr>
        <p:grpSpPr bwMode="auto">
          <a:xfrm>
            <a:off x="9425507" y="23385590"/>
            <a:ext cx="2858266" cy="2419388"/>
            <a:chOff x="666" y="21558"/>
            <a:chExt cx="2496" cy="2112"/>
          </a:xfrm>
        </p:grpSpPr>
        <p:pic>
          <p:nvPicPr>
            <p:cNvPr id="60" name="Picture 46"/>
            <p:cNvPicPr>
              <a:picLocks noChangeAspect="1" noChangeArrowheads="1"/>
            </p:cNvPicPr>
            <p:nvPr/>
          </p:nvPicPr>
          <p:blipFill>
            <a:blip r:embed="rId9"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defRPr sz="2400" b="1">
                  <a:solidFill>
                    <a:schemeClr val="tx1"/>
                  </a:solidFill>
                  <a:latin typeface="Arial" pitchFamily="34" charset="0"/>
                </a:defRPr>
              </a:lvl1pPr>
              <a:lvl2pPr marL="742950" indent="-285750" defTabSz="457200" eaLnBrk="0" hangingPunct="0">
                <a:defRPr sz="2400" b="1">
                  <a:solidFill>
                    <a:schemeClr val="tx1"/>
                  </a:solidFill>
                  <a:latin typeface="Arial" pitchFamily="34" charset="0"/>
                </a:defRPr>
              </a:lvl2pPr>
              <a:lvl3pPr marL="1143000" indent="-228600" defTabSz="457200" eaLnBrk="0" hangingPunct="0">
                <a:defRPr sz="2400" b="1">
                  <a:solidFill>
                    <a:schemeClr val="tx1"/>
                  </a:solidFill>
                  <a:latin typeface="Arial" pitchFamily="34" charset="0"/>
                </a:defRPr>
              </a:lvl3pPr>
              <a:lvl4pPr marL="1600200" indent="-228600" defTabSz="457200" eaLnBrk="0" hangingPunct="0">
                <a:defRPr sz="2400" b="1">
                  <a:solidFill>
                    <a:schemeClr val="tx1"/>
                  </a:solidFill>
                  <a:latin typeface="Arial" pitchFamily="34" charset="0"/>
                </a:defRPr>
              </a:lvl4pPr>
              <a:lvl5pPr marL="2057400" indent="-228600" defTabSz="457200" eaLnBrk="0" hangingPunct="0">
                <a:defRPr sz="2400" b="1">
                  <a:solidFill>
                    <a:schemeClr val="tx1"/>
                  </a:solidFill>
                  <a:latin typeface="Arial" pitchFamily="34" charset="0"/>
                </a:defRPr>
              </a:lvl5pPr>
              <a:lvl6pPr marL="2514600" indent="-228600" defTabSz="457200" eaLnBrk="0" fontAlgn="base" hangingPunct="0">
                <a:spcBef>
                  <a:spcPct val="0"/>
                </a:spcBef>
                <a:spcAft>
                  <a:spcPct val="0"/>
                </a:spcAft>
                <a:defRPr sz="2400" b="1">
                  <a:solidFill>
                    <a:schemeClr val="tx1"/>
                  </a:solidFill>
                  <a:latin typeface="Arial" pitchFamily="34" charset="0"/>
                </a:defRPr>
              </a:lvl6pPr>
              <a:lvl7pPr marL="2971800" indent="-228600" defTabSz="457200" eaLnBrk="0" fontAlgn="base" hangingPunct="0">
                <a:spcBef>
                  <a:spcPct val="0"/>
                </a:spcBef>
                <a:spcAft>
                  <a:spcPct val="0"/>
                </a:spcAft>
                <a:defRPr sz="2400" b="1">
                  <a:solidFill>
                    <a:schemeClr val="tx1"/>
                  </a:solidFill>
                  <a:latin typeface="Arial" pitchFamily="34" charset="0"/>
                </a:defRPr>
              </a:lvl7pPr>
              <a:lvl8pPr marL="3429000" indent="-228600" defTabSz="457200" eaLnBrk="0" fontAlgn="base" hangingPunct="0">
                <a:spcBef>
                  <a:spcPct val="0"/>
                </a:spcBef>
                <a:spcAft>
                  <a:spcPct val="0"/>
                </a:spcAft>
                <a:defRPr sz="2400" b="1">
                  <a:solidFill>
                    <a:schemeClr val="tx1"/>
                  </a:solidFill>
                  <a:latin typeface="Arial" pitchFamily="34" charset="0"/>
                </a:defRPr>
              </a:lvl8pPr>
              <a:lvl9pPr marL="3886200" indent="-228600" defTabSz="4572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sz="1800">
                <a:ea typeface="MS PGothic" pitchFamily="34" charset="-128"/>
              </a:endParaRPr>
            </a:p>
          </p:txBody>
        </p:sp>
      </p:grpSp>
      <p:sp>
        <p:nvSpPr>
          <p:cNvPr id="76" name="TextBox 75"/>
          <p:cNvSpPr txBox="1"/>
          <p:nvPr/>
        </p:nvSpPr>
        <p:spPr>
          <a:xfrm>
            <a:off x="872181" y="21635857"/>
            <a:ext cx="6557986" cy="3600986"/>
          </a:xfrm>
          <a:prstGeom prst="rect">
            <a:avLst/>
          </a:prstGeom>
          <a:noFill/>
        </p:spPr>
        <p:txBody>
          <a:bodyPr wrap="square" rtlCol="0">
            <a:spAutoFit/>
          </a:bodyPr>
          <a:lstStyle/>
          <a:p>
            <a:pPr marL="285750" indent="-285750">
              <a:buFont typeface="Arial"/>
              <a:buChar char="•"/>
            </a:pPr>
            <a:r>
              <a:rPr lang="en-US" sz="1900" b="1" dirty="0" smtClean="0">
                <a:latin typeface="Arial"/>
                <a:cs typeface="Arial"/>
              </a:rPr>
              <a:t>Each gene has a ordinary differential equation which models the change in expression over time measured as production minus degradation. </a:t>
            </a:r>
          </a:p>
          <a:p>
            <a:pPr marL="285750" indent="-285750">
              <a:buFont typeface="Arial"/>
              <a:buChar char="•"/>
            </a:pPr>
            <a:r>
              <a:rPr lang="en-US" sz="1900" b="1" dirty="0" smtClean="0">
                <a:latin typeface="Arial"/>
                <a:cs typeface="Arial"/>
              </a:rPr>
              <a:t>A sigmoidal production function is used where:</a:t>
            </a:r>
          </a:p>
          <a:p>
            <a:pPr marL="806450" lvl="1" indent="-280988">
              <a:buFont typeface="Arial"/>
              <a:buChar char="•"/>
            </a:pPr>
            <a:r>
              <a:rPr lang="en-US" sz="1900" i="1" dirty="0" smtClean="0">
                <a:latin typeface="Times New Roman"/>
                <a:cs typeface="Times New Roman"/>
              </a:rPr>
              <a:t>P</a:t>
            </a:r>
            <a:r>
              <a:rPr lang="en-US" sz="1900" i="1" baseline="-25000" dirty="0" smtClean="0">
                <a:latin typeface="Times New Roman"/>
                <a:cs typeface="Times New Roman"/>
              </a:rPr>
              <a:t>i</a:t>
            </a:r>
            <a:r>
              <a:rPr lang="en-US" sz="1900" b="1" dirty="0" smtClean="0">
                <a:latin typeface="Arial"/>
                <a:cs typeface="Arial"/>
              </a:rPr>
              <a:t> is mRNA production rate for gene </a:t>
            </a:r>
            <a:r>
              <a:rPr lang="en-US" sz="1900" i="1" dirty="0">
                <a:latin typeface="Times New Roman"/>
                <a:cs typeface="Times New Roman"/>
              </a:rPr>
              <a:t>i</a:t>
            </a:r>
            <a:endParaRPr lang="en-US" sz="1900" dirty="0" smtClean="0">
              <a:latin typeface="Times New Roman"/>
              <a:cs typeface="Times New Roman"/>
            </a:endParaRPr>
          </a:p>
          <a:p>
            <a:pPr marL="806450" lvl="1" indent="-280988">
              <a:buFont typeface="Arial"/>
              <a:buChar char="•"/>
            </a:pPr>
            <a:r>
              <a:rPr lang="en-US" sz="1900" i="1" dirty="0">
                <a:latin typeface="Times New Roman"/>
                <a:cs typeface="Times New Roman"/>
              </a:rPr>
              <a:t>d</a:t>
            </a:r>
            <a:r>
              <a:rPr lang="en-US" sz="1900" i="1" baseline="-25000" dirty="0" smtClean="0">
                <a:latin typeface="Times New Roman"/>
                <a:cs typeface="Times New Roman"/>
              </a:rPr>
              <a:t>i</a:t>
            </a:r>
            <a:r>
              <a:rPr lang="en-US" sz="1900" b="1" dirty="0" smtClean="0">
                <a:latin typeface="Arial"/>
                <a:cs typeface="Arial"/>
              </a:rPr>
              <a:t> is the mRNA degradation rate for gene </a:t>
            </a:r>
            <a:r>
              <a:rPr lang="en-US" sz="1900" i="1" dirty="0" err="1" smtClean="0">
                <a:latin typeface="Times New Roman"/>
                <a:cs typeface="Times New Roman"/>
              </a:rPr>
              <a:t>i</a:t>
            </a:r>
            <a:r>
              <a:rPr lang="en-US" sz="1900" i="1" dirty="0" smtClean="0">
                <a:latin typeface="Times New Roman"/>
                <a:cs typeface="Times New Roman"/>
              </a:rPr>
              <a:t> </a:t>
            </a:r>
          </a:p>
          <a:p>
            <a:pPr marL="806450" lvl="1" indent="-280988">
              <a:buFont typeface="Arial"/>
              <a:buChar char="•"/>
            </a:pPr>
            <a:r>
              <a:rPr lang="en-US" sz="1900" i="1" dirty="0" smtClean="0">
                <a:latin typeface="Times New Roman"/>
                <a:cs typeface="Times New Roman"/>
              </a:rPr>
              <a:t>w</a:t>
            </a:r>
            <a:r>
              <a:rPr lang="en-US" sz="1900" b="1" dirty="0" smtClean="0">
                <a:latin typeface="Arial"/>
                <a:cs typeface="Arial"/>
              </a:rPr>
              <a:t> is weight term, determining the level of activation or repression of gene </a:t>
            </a:r>
            <a:r>
              <a:rPr lang="en-US" sz="1900" i="1" dirty="0" smtClean="0">
                <a:latin typeface="Times New Roman"/>
                <a:cs typeface="Times New Roman"/>
              </a:rPr>
              <a:t>j</a:t>
            </a:r>
            <a:r>
              <a:rPr lang="en-US" sz="1900" b="1" dirty="0" smtClean="0">
                <a:latin typeface="Arial"/>
                <a:cs typeface="Arial"/>
              </a:rPr>
              <a:t> on </a:t>
            </a:r>
            <a:r>
              <a:rPr lang="en-US" sz="1900" i="1" dirty="0">
                <a:latin typeface="Times New Roman"/>
                <a:cs typeface="Times New Roman"/>
              </a:rPr>
              <a:t>i</a:t>
            </a:r>
            <a:endParaRPr lang="en-US" sz="1900" i="1" dirty="0" smtClean="0">
              <a:latin typeface="Times New Roman"/>
              <a:cs typeface="Times New Roman"/>
            </a:endParaRPr>
          </a:p>
          <a:p>
            <a:pPr marL="806450" lvl="1" indent="-280988">
              <a:buFont typeface="Arial"/>
              <a:buChar char="•"/>
            </a:pPr>
            <a:r>
              <a:rPr lang="en-US" sz="1900" i="1" dirty="0" smtClean="0">
                <a:latin typeface="Times New Roman"/>
                <a:cs typeface="Times New Roman"/>
              </a:rPr>
              <a:t>b</a:t>
            </a:r>
            <a:r>
              <a:rPr lang="en-US" sz="1900" b="1" dirty="0" smtClean="0">
                <a:latin typeface="Arial"/>
                <a:cs typeface="Arial"/>
              </a:rPr>
              <a:t> is a unique threshold for each gene</a:t>
            </a:r>
          </a:p>
          <a:p>
            <a:pPr marL="285750" indent="-285750">
              <a:buFont typeface="Arial"/>
              <a:buChar char="•"/>
            </a:pPr>
            <a:r>
              <a:rPr lang="en-US" sz="1900" b="1" dirty="0" smtClean="0">
                <a:latin typeface="Arial"/>
                <a:cs typeface="Arial"/>
              </a:rPr>
              <a:t>The </a:t>
            </a:r>
            <a:r>
              <a:rPr lang="en-US" sz="1900" b="1" dirty="0">
                <a:latin typeface="Arial"/>
                <a:cs typeface="Arial"/>
              </a:rPr>
              <a:t>production rate </a:t>
            </a:r>
            <a:r>
              <a:rPr lang="en-US" sz="1900" b="1" dirty="0" smtClean="0">
                <a:latin typeface="Arial"/>
                <a:cs typeface="Arial"/>
              </a:rPr>
              <a:t>(</a:t>
            </a:r>
            <a:r>
              <a:rPr lang="en-US" sz="1900" i="1" dirty="0">
                <a:latin typeface="Times New Roman"/>
                <a:cs typeface="Times New Roman"/>
              </a:rPr>
              <a:t>P</a:t>
            </a:r>
            <a:r>
              <a:rPr lang="en-US" sz="1900" i="1" baseline="-25000" dirty="0">
                <a:latin typeface="Times New Roman"/>
                <a:cs typeface="Times New Roman"/>
              </a:rPr>
              <a:t>i</a:t>
            </a:r>
            <a:r>
              <a:rPr lang="en-US" sz="1900" b="1" dirty="0">
                <a:latin typeface="Arial"/>
                <a:cs typeface="Arial"/>
              </a:rPr>
              <a:t> </a:t>
            </a:r>
            <a:r>
              <a:rPr lang="en-US" sz="1900" b="1" dirty="0" smtClean="0">
                <a:latin typeface="Arial"/>
                <a:cs typeface="Arial"/>
              </a:rPr>
              <a:t>)</a:t>
            </a:r>
            <a:r>
              <a:rPr lang="en-US" sz="1900" b="1" dirty="0">
                <a:latin typeface="Arial"/>
                <a:cs typeface="Arial"/>
              </a:rPr>
              <a:t>, weight </a:t>
            </a:r>
            <a:r>
              <a:rPr lang="en-US" sz="1900" b="1" dirty="0" smtClean="0">
                <a:latin typeface="Arial"/>
                <a:cs typeface="Arial"/>
              </a:rPr>
              <a:t>(</a:t>
            </a:r>
            <a:r>
              <a:rPr lang="en-US" sz="1900" i="1" dirty="0">
                <a:latin typeface="Times New Roman"/>
                <a:cs typeface="Times New Roman"/>
              </a:rPr>
              <a:t>w</a:t>
            </a:r>
            <a:r>
              <a:rPr lang="en-US" sz="1900" b="1" dirty="0">
                <a:latin typeface="Arial"/>
                <a:cs typeface="Arial"/>
              </a:rPr>
              <a:t> </a:t>
            </a:r>
            <a:r>
              <a:rPr lang="en-US" sz="1900" b="1" dirty="0" smtClean="0">
                <a:latin typeface="Arial"/>
                <a:cs typeface="Arial"/>
              </a:rPr>
              <a:t>)</a:t>
            </a:r>
            <a:r>
              <a:rPr lang="en-US" sz="1900" b="1" dirty="0">
                <a:latin typeface="Arial"/>
                <a:cs typeface="Arial"/>
              </a:rPr>
              <a:t>, and threshold </a:t>
            </a:r>
            <a:r>
              <a:rPr lang="en-US" sz="1900" b="1" dirty="0" smtClean="0">
                <a:latin typeface="Arial"/>
                <a:cs typeface="Arial"/>
              </a:rPr>
              <a:t>(</a:t>
            </a:r>
            <a:r>
              <a:rPr lang="en-US" sz="1900" i="1" dirty="0">
                <a:latin typeface="Times New Roman"/>
                <a:cs typeface="Times New Roman"/>
              </a:rPr>
              <a:t>b</a:t>
            </a:r>
            <a:r>
              <a:rPr lang="en-US" sz="1900" b="1" dirty="0" smtClean="0">
                <a:latin typeface="Arial"/>
                <a:cs typeface="Arial"/>
              </a:rPr>
              <a:t>) </a:t>
            </a:r>
            <a:r>
              <a:rPr lang="en-US" sz="1900" b="1" dirty="0">
                <a:latin typeface="Arial"/>
                <a:cs typeface="Arial"/>
              </a:rPr>
              <a:t>values were estimated from DNA microarray data using a penalized least squares </a:t>
            </a:r>
            <a:r>
              <a:rPr lang="en-US" sz="1900" b="1" dirty="0" smtClean="0">
                <a:latin typeface="Arial"/>
                <a:cs typeface="Arial"/>
              </a:rPr>
              <a:t>approach</a:t>
            </a:r>
            <a:r>
              <a:rPr lang="en-US" sz="1900" b="1" dirty="0">
                <a:latin typeface="Arial"/>
                <a:cs typeface="Arial"/>
              </a:rPr>
              <a:t>:</a:t>
            </a:r>
          </a:p>
        </p:txBody>
      </p:sp>
      <p:sp>
        <p:nvSpPr>
          <p:cNvPr id="83" name="TextBox 82"/>
          <p:cNvSpPr txBox="1"/>
          <p:nvPr/>
        </p:nvSpPr>
        <p:spPr>
          <a:xfrm>
            <a:off x="777779" y="9434788"/>
            <a:ext cx="11585448" cy="954107"/>
          </a:xfrm>
          <a:prstGeom prst="rect">
            <a:avLst/>
          </a:prstGeom>
          <a:solidFill>
            <a:srgbClr val="D9D9D9"/>
          </a:solidFill>
        </p:spPr>
        <p:txBody>
          <a:bodyPr wrap="square" rtlCol="0">
            <a:spAutoFit/>
          </a:bodyPr>
          <a:lstStyle/>
          <a:p>
            <a:pPr algn="ctr"/>
            <a:r>
              <a:rPr lang="en-US" sz="2800" b="1" dirty="0" smtClean="0">
                <a:latin typeface="Arial" panose="020B0604020202020204" pitchFamily="34" charset="0"/>
                <a:cs typeface="Arial" panose="020B0604020202020204" pitchFamily="34" charset="0"/>
              </a:rPr>
              <a:t>Yeast Respond to the Environmental Stress of Cold Shock by Changing Gene Expression</a:t>
            </a:r>
            <a:endParaRPr lang="en-US" sz="2800" b="1" dirty="0">
              <a:latin typeface="Arial" panose="020B0604020202020204" pitchFamily="34" charset="0"/>
              <a:cs typeface="Arial" panose="020B0604020202020204" pitchFamily="34" charset="0"/>
            </a:endParaRPr>
          </a:p>
        </p:txBody>
      </p:sp>
      <p:pic>
        <p:nvPicPr>
          <p:cNvPr id="32" name="Picture 31" descr="Microarray.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919" y="10556408"/>
            <a:ext cx="4538907" cy="3718901"/>
          </a:xfrm>
          <a:prstGeom prst="rect">
            <a:avLst/>
          </a:prstGeom>
        </p:spPr>
      </p:pic>
      <p:sp>
        <p:nvSpPr>
          <p:cNvPr id="54" name="TextBox 53"/>
          <p:cNvSpPr txBox="1"/>
          <p:nvPr/>
        </p:nvSpPr>
        <p:spPr>
          <a:xfrm>
            <a:off x="993918" y="14363174"/>
            <a:ext cx="4538907" cy="353943"/>
          </a:xfrm>
          <a:prstGeom prst="rect">
            <a:avLst/>
          </a:prstGeom>
          <a:noFill/>
        </p:spPr>
        <p:txBody>
          <a:bodyPr wrap="square" rtlCol="0">
            <a:spAutoFit/>
          </a:bodyPr>
          <a:lstStyle/>
          <a:p>
            <a:pPr algn="ctr"/>
            <a:r>
              <a:rPr lang="en-US" sz="1700" dirty="0" smtClean="0">
                <a:latin typeface="Arial"/>
                <a:cs typeface="Arial"/>
              </a:rPr>
              <a:t>Microarray at 60 minutes after cold shock</a:t>
            </a:r>
            <a:endParaRPr lang="en-US" sz="1700" dirty="0">
              <a:latin typeface="Arial"/>
              <a:cs typeface="Arial"/>
            </a:endParaRPr>
          </a:p>
        </p:txBody>
      </p:sp>
      <p:sp>
        <p:nvSpPr>
          <p:cNvPr id="88" name="TextBox 87"/>
          <p:cNvSpPr txBox="1"/>
          <p:nvPr/>
        </p:nvSpPr>
        <p:spPr>
          <a:xfrm>
            <a:off x="779848" y="19387199"/>
            <a:ext cx="11594486" cy="892552"/>
          </a:xfrm>
          <a:prstGeom prst="rect">
            <a:avLst/>
          </a:prstGeom>
          <a:solidFill>
            <a:srgbClr val="D9D9D9"/>
          </a:solid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A Nonlinear Differential Equation Determines the Rate </a:t>
            </a:r>
          </a:p>
          <a:p>
            <a:pPr algn="ctr"/>
            <a:r>
              <a:rPr lang="en-US" sz="2600" b="1" dirty="0" smtClean="0">
                <a:latin typeface="Arial" panose="020B0604020202020204" pitchFamily="34" charset="0"/>
                <a:cs typeface="Arial" panose="020B0604020202020204" pitchFamily="34" charset="0"/>
              </a:rPr>
              <a:t>at Which Each Gene is Expressed </a:t>
            </a:r>
          </a:p>
        </p:txBody>
      </p:sp>
      <p:sp>
        <p:nvSpPr>
          <p:cNvPr id="89" name="TextBox 88"/>
          <p:cNvSpPr txBox="1"/>
          <p:nvPr/>
        </p:nvSpPr>
        <p:spPr>
          <a:xfrm>
            <a:off x="1074726" y="15792864"/>
            <a:ext cx="10565016" cy="3600986"/>
          </a:xfrm>
          <a:prstGeom prst="rect">
            <a:avLst/>
          </a:prstGeom>
          <a:noFill/>
        </p:spPr>
        <p:txBody>
          <a:bodyPr wrap="square" rtlCol="0">
            <a:spAutoFit/>
          </a:bodyPr>
          <a:lstStyle/>
          <a:p>
            <a:pPr marL="342900" indent="-342900">
              <a:buFont typeface="Arial"/>
              <a:buChar char="•"/>
            </a:pPr>
            <a:r>
              <a:rPr lang="en-US" sz="1900" b="1" dirty="0" smtClean="0">
                <a:latin typeface="Arial"/>
                <a:cs typeface="Arial"/>
              </a:rPr>
              <a:t>An ANOVA test of the DNA microarray </a:t>
            </a:r>
            <a:r>
              <a:rPr lang="en-US" sz="1900" b="1" smtClean="0">
                <a:latin typeface="Arial"/>
                <a:cs typeface="Arial"/>
              </a:rPr>
              <a:t>data </a:t>
            </a:r>
            <a:r>
              <a:rPr lang="en-US" sz="1900" b="1" smtClean="0">
                <a:latin typeface="Arial"/>
                <a:cs typeface="Arial"/>
              </a:rPr>
              <a:t>from </a:t>
            </a:r>
            <a:r>
              <a:rPr lang="en-US" sz="1900" b="1" dirty="0" smtClean="0">
                <a:latin typeface="Arial"/>
                <a:cs typeface="Arial"/>
              </a:rPr>
              <a:t>the Zap1 deletion strain showed that 1859 genes (30%) had a log</a:t>
            </a:r>
            <a:r>
              <a:rPr lang="en-US" sz="1900" b="1" baseline="-25000" dirty="0" smtClean="0">
                <a:latin typeface="Arial"/>
                <a:cs typeface="Arial"/>
              </a:rPr>
              <a:t>2</a:t>
            </a:r>
            <a:r>
              <a:rPr lang="en-US" sz="1900" b="1" dirty="0" smtClean="0">
                <a:latin typeface="Arial"/>
                <a:cs typeface="Arial"/>
              </a:rPr>
              <a:t> fold change significantly different than zero at any time </a:t>
            </a:r>
            <a:r>
              <a:rPr lang="en-US" sz="1900" b="1" smtClean="0">
                <a:latin typeface="Arial"/>
                <a:cs typeface="Arial"/>
              </a:rPr>
              <a:t>point </a:t>
            </a:r>
            <a:r>
              <a:rPr lang="en-US" sz="1900" b="1" smtClean="0">
                <a:latin typeface="Arial"/>
                <a:cs typeface="Arial"/>
              </a:rPr>
              <a:t>for a </a:t>
            </a:r>
            <a:r>
              <a:rPr lang="en-US" sz="1900" b="1" dirty="0" err="1" smtClean="0">
                <a:latin typeface="Arial"/>
                <a:cs typeface="Arial"/>
              </a:rPr>
              <a:t>Benjamini</a:t>
            </a:r>
            <a:r>
              <a:rPr lang="en-US" sz="1900" b="1" dirty="0" smtClean="0">
                <a:latin typeface="Arial"/>
                <a:cs typeface="Arial"/>
              </a:rPr>
              <a:t> and Hochberg corrected p &lt; 0.05</a:t>
            </a:r>
            <a:r>
              <a:rPr lang="en-US" sz="1900" b="1" smtClean="0">
                <a:latin typeface="Arial"/>
                <a:cs typeface="Arial"/>
              </a:rPr>
              <a:t>, </a:t>
            </a:r>
            <a:r>
              <a:rPr lang="en-US" sz="1900" b="1" smtClean="0">
                <a:latin typeface="Arial"/>
                <a:cs typeface="Arial"/>
              </a:rPr>
              <a:t>whereas data from the Gln3 deletion strain had </a:t>
            </a:r>
            <a:r>
              <a:rPr lang="en-US" sz="1900" b="1" dirty="0" smtClean="0">
                <a:latin typeface="Arial"/>
                <a:cs typeface="Arial"/>
              </a:rPr>
              <a:t>1683 (28%). </a:t>
            </a:r>
          </a:p>
          <a:p>
            <a:pPr marL="342900" indent="-342900">
              <a:buFont typeface="Arial"/>
              <a:buChar char="•"/>
            </a:pPr>
            <a:r>
              <a:rPr lang="en-US" sz="1900" b="1" smtClean="0">
                <a:latin typeface="Arial"/>
                <a:cs typeface="Arial"/>
              </a:rPr>
              <a:t>Each </a:t>
            </a:r>
            <a:r>
              <a:rPr lang="en-US" sz="1900" b="1" smtClean="0">
                <a:latin typeface="Arial"/>
                <a:cs typeface="Arial"/>
              </a:rPr>
              <a:t>list </a:t>
            </a:r>
            <a:r>
              <a:rPr lang="en-US" sz="1900" b="1" dirty="0" smtClean="0">
                <a:latin typeface="Arial"/>
                <a:cs typeface="Arial"/>
              </a:rPr>
              <a:t>of genes was submitted to the YEASTRACT database, which outputted their potential regulatory </a:t>
            </a:r>
            <a:r>
              <a:rPr lang="en-US" sz="1900" b="1" smtClean="0">
                <a:latin typeface="Arial"/>
                <a:cs typeface="Arial"/>
              </a:rPr>
              <a:t>transcription </a:t>
            </a:r>
            <a:r>
              <a:rPr lang="en-US" sz="1900" b="1" smtClean="0">
                <a:latin typeface="Arial"/>
                <a:cs typeface="Arial"/>
              </a:rPr>
              <a:t>factors (TFs) </a:t>
            </a:r>
            <a:r>
              <a:rPr lang="en-US" sz="1900" b="1" dirty="0" smtClean="0">
                <a:latin typeface="Arial"/>
                <a:cs typeface="Arial"/>
              </a:rPr>
              <a:t>in order of significance. </a:t>
            </a:r>
          </a:p>
          <a:p>
            <a:pPr marL="342900" indent="-342900">
              <a:buFont typeface="Arial"/>
              <a:buChar char="•"/>
            </a:pPr>
            <a:r>
              <a:rPr lang="en-US" sz="1900" b="1" smtClean="0">
                <a:latin typeface="Arial"/>
                <a:cs typeface="Arial"/>
              </a:rPr>
              <a:t>Two</a:t>
            </a:r>
            <a:r>
              <a:rPr lang="en-US" sz="1900" b="1" smtClean="0">
                <a:latin typeface="Arial"/>
                <a:cs typeface="Arial"/>
              </a:rPr>
              <a:t> families </a:t>
            </a:r>
            <a:r>
              <a:rPr lang="en-US" sz="1900" b="1" smtClean="0">
                <a:latin typeface="Arial"/>
                <a:cs typeface="Arial"/>
              </a:rPr>
              <a:t>of </a:t>
            </a:r>
            <a:r>
              <a:rPr lang="en-US" sz="1900" b="1" smtClean="0">
                <a:latin typeface="Arial"/>
                <a:cs typeface="Arial"/>
              </a:rPr>
              <a:t>related </a:t>
            </a:r>
            <a:r>
              <a:rPr lang="en-US" sz="1900" b="1" dirty="0" smtClean="0">
                <a:latin typeface="Arial"/>
                <a:cs typeface="Arial"/>
              </a:rPr>
              <a:t>gene regulatory </a:t>
            </a:r>
            <a:r>
              <a:rPr lang="en-US" sz="1900" b="1" smtClean="0">
                <a:latin typeface="Arial"/>
                <a:cs typeface="Arial"/>
              </a:rPr>
              <a:t>networks </a:t>
            </a:r>
            <a:r>
              <a:rPr lang="en-US" sz="1900" b="1" smtClean="0">
                <a:latin typeface="Arial"/>
                <a:cs typeface="Arial"/>
              </a:rPr>
              <a:t>were created, one based on each deletion strain’s data. </a:t>
            </a:r>
            <a:r>
              <a:rPr lang="en-US" sz="1900" b="1" smtClean="0">
                <a:latin typeface="Arial"/>
                <a:cs typeface="Arial"/>
              </a:rPr>
              <a:t>The </a:t>
            </a:r>
            <a:r>
              <a:rPr lang="en-US" sz="1900" b="1" smtClean="0">
                <a:latin typeface="Arial"/>
                <a:cs typeface="Arial"/>
              </a:rPr>
              <a:t>other deletion </a:t>
            </a:r>
            <a:r>
              <a:rPr lang="en-US" sz="1900" b="1" dirty="0" smtClean="0">
                <a:latin typeface="Arial"/>
                <a:cs typeface="Arial"/>
              </a:rPr>
              <a:t>strain transcription factors were added to 29 of the </a:t>
            </a:r>
            <a:r>
              <a:rPr lang="en-US" sz="1900" b="1" smtClean="0">
                <a:latin typeface="Arial"/>
                <a:cs typeface="Arial"/>
              </a:rPr>
              <a:t>most </a:t>
            </a:r>
            <a:r>
              <a:rPr lang="en-US" sz="1900" b="1" smtClean="0">
                <a:latin typeface="Arial"/>
                <a:cs typeface="Arial"/>
              </a:rPr>
              <a:t>significant TFs </a:t>
            </a:r>
            <a:r>
              <a:rPr lang="en-US" sz="1900" b="1" dirty="0" smtClean="0">
                <a:latin typeface="Arial"/>
                <a:cs typeface="Arial"/>
              </a:rPr>
              <a:t>to generate </a:t>
            </a:r>
            <a:r>
              <a:rPr lang="en-US" sz="1900" b="1" dirty="0">
                <a:latin typeface="Arial"/>
                <a:cs typeface="Arial"/>
              </a:rPr>
              <a:t>t</a:t>
            </a:r>
            <a:r>
              <a:rPr lang="en-US" sz="1900" b="1" dirty="0" smtClean="0">
                <a:latin typeface="Arial"/>
                <a:cs typeface="Arial"/>
              </a:rPr>
              <a:t>he </a:t>
            </a:r>
            <a:r>
              <a:rPr lang="en-US" sz="1900" b="1" smtClean="0">
                <a:latin typeface="Arial"/>
                <a:cs typeface="Arial"/>
              </a:rPr>
              <a:t>largest </a:t>
            </a:r>
            <a:r>
              <a:rPr lang="en-US" sz="1900" b="1" smtClean="0">
                <a:latin typeface="Arial"/>
                <a:cs typeface="Arial"/>
              </a:rPr>
              <a:t>GRNs. These networks were pared down one-by-one by removing genes and edges in order of increasing significance</a:t>
            </a:r>
            <a:r>
              <a:rPr lang="en-US" sz="1900" b="1" dirty="0" smtClean="0">
                <a:latin typeface="Arial"/>
                <a:cs typeface="Arial"/>
              </a:rPr>
              <a:t>.</a:t>
            </a:r>
          </a:p>
          <a:p>
            <a:pPr marL="342900" indent="-342900">
              <a:buFont typeface="Arial"/>
              <a:buChar char="•"/>
            </a:pPr>
            <a:r>
              <a:rPr lang="en-US" sz="1900" b="1" dirty="0" smtClean="0">
                <a:latin typeface="Arial"/>
                <a:cs typeface="Arial"/>
              </a:rPr>
              <a:t>These are considered “medium-scale” networks as they represent only a small subset of the yeast genome’s approximately 250 transcription factors.</a:t>
            </a:r>
          </a:p>
        </p:txBody>
      </p:sp>
      <p:sp>
        <p:nvSpPr>
          <p:cNvPr id="82" name="TextBox 81"/>
          <p:cNvSpPr txBox="1"/>
          <p:nvPr/>
        </p:nvSpPr>
        <p:spPr>
          <a:xfrm>
            <a:off x="10591184" y="25666478"/>
            <a:ext cx="1742909" cy="276999"/>
          </a:xfrm>
          <a:prstGeom prst="rect">
            <a:avLst/>
          </a:prstGeom>
          <a:noFill/>
        </p:spPr>
        <p:txBody>
          <a:bodyPr wrap="square" rtlCol="0">
            <a:spAutoFit/>
          </a:bodyPr>
          <a:lstStyle/>
          <a:p>
            <a:r>
              <a:rPr lang="en-US" sz="1200" dirty="0" smtClean="0">
                <a:latin typeface="Arial"/>
                <a:cs typeface="Arial"/>
              </a:rPr>
              <a:t>(Freeman, 2002)</a:t>
            </a:r>
          </a:p>
        </p:txBody>
      </p:sp>
      <p:sp>
        <p:nvSpPr>
          <p:cNvPr id="94" name="TextBox 93"/>
          <p:cNvSpPr txBox="1"/>
          <p:nvPr/>
        </p:nvSpPr>
        <p:spPr>
          <a:xfrm>
            <a:off x="878367" y="20279751"/>
            <a:ext cx="11307297" cy="1261884"/>
          </a:xfrm>
          <a:prstGeom prst="rect">
            <a:avLst/>
          </a:prstGeom>
          <a:noFill/>
        </p:spPr>
        <p:txBody>
          <a:bodyPr wrap="square" rtlCol="0">
            <a:spAutoFit/>
          </a:bodyPr>
          <a:lstStyle/>
          <a:p>
            <a:pPr marL="285750" indent="-285750">
              <a:buFont typeface="Arial"/>
              <a:buChar char="•"/>
            </a:pPr>
            <a:r>
              <a:rPr lang="en-US" sz="1900" b="1" dirty="0">
                <a:latin typeface="Arial"/>
                <a:cs typeface="Arial"/>
              </a:rPr>
              <a:t>The model, called </a:t>
            </a:r>
            <a:r>
              <a:rPr lang="en-US" sz="1900" b="1" dirty="0" err="1">
                <a:latin typeface="Arial"/>
                <a:cs typeface="Arial"/>
              </a:rPr>
              <a:t>GRNmap</a:t>
            </a:r>
            <a:r>
              <a:rPr lang="en-US" sz="1900" b="1" dirty="0">
                <a:latin typeface="Arial"/>
                <a:cs typeface="Arial"/>
              </a:rPr>
              <a:t> </a:t>
            </a:r>
            <a:r>
              <a:rPr lang="en-US" sz="1900" b="1" dirty="0" smtClean="0">
                <a:latin typeface="Arial"/>
                <a:cs typeface="Arial"/>
              </a:rPr>
              <a:t>(Gene </a:t>
            </a:r>
            <a:r>
              <a:rPr lang="en-US" sz="1900" b="1" dirty="0">
                <a:latin typeface="Arial"/>
                <a:cs typeface="Arial"/>
              </a:rPr>
              <a:t>R</a:t>
            </a:r>
            <a:r>
              <a:rPr lang="en-US" sz="1900" b="1" dirty="0" smtClean="0">
                <a:latin typeface="Arial"/>
                <a:cs typeface="Arial"/>
              </a:rPr>
              <a:t>egulatory </a:t>
            </a:r>
            <a:r>
              <a:rPr lang="en-US" sz="1900" b="1" dirty="0">
                <a:latin typeface="Arial"/>
                <a:cs typeface="Arial"/>
              </a:rPr>
              <a:t>N</a:t>
            </a:r>
            <a:r>
              <a:rPr lang="en-US" sz="1900" b="1" dirty="0" smtClean="0">
                <a:latin typeface="Arial"/>
                <a:cs typeface="Arial"/>
              </a:rPr>
              <a:t>etwork modeling and </a:t>
            </a:r>
            <a:r>
              <a:rPr lang="en-US" sz="1900" b="1" dirty="0">
                <a:latin typeface="Arial"/>
                <a:cs typeface="Arial"/>
              </a:rPr>
              <a:t>parameter estimation) was implemented in </a:t>
            </a:r>
            <a:r>
              <a:rPr lang="en-US" sz="1900" b="1" dirty="0" smtClean="0">
                <a:latin typeface="Arial"/>
                <a:cs typeface="Arial"/>
              </a:rPr>
              <a:t>MATLAB (</a:t>
            </a:r>
            <a:r>
              <a:rPr lang="en-US" sz="1900" b="1" dirty="0" err="1" smtClean="0">
                <a:latin typeface="Arial"/>
                <a:cs typeface="Arial"/>
              </a:rPr>
              <a:t>Dahlquist</a:t>
            </a:r>
            <a:r>
              <a:rPr lang="en-US" sz="1900" b="1" dirty="0" smtClean="0">
                <a:latin typeface="Arial"/>
                <a:cs typeface="Arial"/>
              </a:rPr>
              <a:t> et al. 2015).</a:t>
            </a:r>
          </a:p>
          <a:p>
            <a:pPr marL="285750" indent="-285750">
              <a:buFont typeface="Arial"/>
              <a:buChar char="•"/>
            </a:pPr>
            <a:r>
              <a:rPr lang="en-US" sz="1900" b="1" dirty="0" smtClean="0">
                <a:latin typeface="Arial"/>
                <a:cs typeface="Arial"/>
              </a:rPr>
              <a:t>MATLAB code and executable are available under an open source license at http://</a:t>
            </a:r>
            <a:r>
              <a:rPr lang="en-US" sz="1900" b="1" dirty="0" err="1" smtClean="0">
                <a:latin typeface="Arial"/>
                <a:cs typeface="Arial"/>
              </a:rPr>
              <a:t>github.com</a:t>
            </a:r>
            <a:r>
              <a:rPr lang="en-US" sz="1900" b="1" dirty="0" smtClean="0">
                <a:latin typeface="Arial"/>
                <a:cs typeface="Arial"/>
              </a:rPr>
              <a:t>/</a:t>
            </a:r>
            <a:r>
              <a:rPr lang="en-US" sz="1900" b="1" dirty="0" err="1" smtClean="0">
                <a:latin typeface="Arial"/>
                <a:cs typeface="Arial"/>
              </a:rPr>
              <a:t>kdahlquist</a:t>
            </a:r>
            <a:r>
              <a:rPr lang="en-US" sz="1900" b="1" dirty="0" smtClean="0">
                <a:latin typeface="Arial"/>
                <a:cs typeface="Arial"/>
              </a:rPr>
              <a:t>/</a:t>
            </a:r>
            <a:r>
              <a:rPr lang="en-US" sz="1900" b="1" dirty="0" err="1" smtClean="0">
                <a:latin typeface="Arial"/>
                <a:cs typeface="Arial"/>
              </a:rPr>
              <a:t>GRNmap</a:t>
            </a:r>
            <a:r>
              <a:rPr lang="en-US" sz="1900" b="1" dirty="0" smtClean="0">
                <a:latin typeface="Arial"/>
                <a:cs typeface="Arial"/>
              </a:rPr>
              <a:t>/.</a:t>
            </a:r>
            <a:endParaRPr lang="en-US" sz="1900" b="1" dirty="0">
              <a:latin typeface="Arial"/>
              <a:cs typeface="Arial"/>
            </a:endParaRPr>
          </a:p>
        </p:txBody>
      </p:sp>
      <p:sp>
        <p:nvSpPr>
          <p:cNvPr id="95" name="TextBox 94"/>
          <p:cNvSpPr txBox="1"/>
          <p:nvPr/>
        </p:nvSpPr>
        <p:spPr>
          <a:xfrm>
            <a:off x="1031127" y="26175356"/>
            <a:ext cx="11059709" cy="969496"/>
          </a:xfrm>
          <a:prstGeom prst="rect">
            <a:avLst/>
          </a:prstGeom>
          <a:noFill/>
        </p:spPr>
        <p:txBody>
          <a:bodyPr wrap="square" rtlCol="0">
            <a:spAutoFit/>
          </a:bodyPr>
          <a:lstStyle/>
          <a:p>
            <a:pPr marL="285750" indent="-285750">
              <a:buFont typeface="Arial"/>
              <a:buChar char="•"/>
            </a:pPr>
            <a:r>
              <a:rPr lang="en-US" sz="1900" b="1" dirty="0" smtClean="0">
                <a:latin typeface="Arial"/>
                <a:cs typeface="Arial"/>
              </a:rPr>
              <a:t>E represents the error between estimated values and microarray data values.</a:t>
            </a:r>
          </a:p>
          <a:p>
            <a:pPr marL="285750" lvl="1" indent="-285750">
              <a:buFont typeface="Arial"/>
              <a:buChar char="•"/>
            </a:pPr>
            <a:r>
              <a:rPr lang="en-US" sz="1900" i="1" dirty="0">
                <a:latin typeface="Arial"/>
                <a:ea typeface="Tahoma" panose="020B0604030504040204" pitchFamily="34" charset="0"/>
                <a:cs typeface="Arial"/>
              </a:rPr>
              <a:t>Θ </a:t>
            </a:r>
            <a:r>
              <a:rPr lang="en-US" sz="1900" b="1" dirty="0">
                <a:latin typeface="Arial"/>
                <a:ea typeface="Tahoma" panose="020B0604030504040204" pitchFamily="34" charset="0"/>
                <a:cs typeface="Arial"/>
              </a:rPr>
              <a:t>is the penalty term of combined w, P, and b parameter values </a:t>
            </a:r>
            <a:endParaRPr lang="en-US" sz="1900" i="1" dirty="0">
              <a:latin typeface="Arial"/>
              <a:cs typeface="Arial"/>
            </a:endParaRPr>
          </a:p>
          <a:p>
            <a:pPr marL="285750" indent="-285750">
              <a:buFont typeface="Arial"/>
              <a:buChar char="•"/>
            </a:pPr>
            <a:endParaRPr lang="en-US" sz="1900" b="1" dirty="0">
              <a:latin typeface="Arial"/>
              <a:cs typeface="Arial"/>
            </a:endParaRPr>
          </a:p>
        </p:txBody>
      </p:sp>
      <p:sp>
        <p:nvSpPr>
          <p:cNvPr id="51" name="TextBox 50"/>
          <p:cNvSpPr txBox="1"/>
          <p:nvPr/>
        </p:nvSpPr>
        <p:spPr>
          <a:xfrm>
            <a:off x="6364257" y="28176122"/>
            <a:ext cx="5568337" cy="3600986"/>
          </a:xfrm>
          <a:prstGeom prst="rect">
            <a:avLst/>
          </a:prstGeom>
          <a:noFill/>
        </p:spPr>
        <p:txBody>
          <a:bodyPr wrap="square" rtlCol="0">
            <a:spAutoFit/>
          </a:bodyPr>
          <a:lstStyle/>
          <a:p>
            <a:pPr marL="342900" indent="-342900">
              <a:buFont typeface="Arial"/>
              <a:buChar char="•"/>
            </a:pPr>
            <a:r>
              <a:rPr lang="en-US" sz="1900" b="1" dirty="0" smtClean="0">
                <a:latin typeface="Arial"/>
                <a:cs typeface="Arial"/>
              </a:rPr>
              <a:t>The estimation was run iteratively for alpha values ranging from 0.8 down to 0.0005. </a:t>
            </a:r>
          </a:p>
          <a:p>
            <a:pPr marL="342900" indent="-342900">
              <a:buFont typeface="Arial"/>
              <a:buChar char="•"/>
            </a:pPr>
            <a:r>
              <a:rPr lang="en-US" sz="1900" b="1" dirty="0" smtClean="0">
                <a:latin typeface="Arial"/>
                <a:cs typeface="Arial"/>
              </a:rPr>
              <a:t>Parameter outputs from one run were used as the initial estimates for the next run. Least Squares Error (LSE) was plotted against the penalty term for each alpha value. </a:t>
            </a:r>
          </a:p>
          <a:p>
            <a:pPr marL="342900" indent="-342900">
              <a:buFont typeface="Arial"/>
              <a:buChar char="•"/>
            </a:pPr>
            <a:r>
              <a:rPr lang="en-US" sz="1900" b="1" dirty="0" smtClean="0">
                <a:latin typeface="Arial"/>
                <a:cs typeface="Arial"/>
              </a:rPr>
              <a:t>The ideal alpha value minimizes both the LSE and penalty term, and therefore lies near the “elbow” of the L-curve.</a:t>
            </a:r>
          </a:p>
          <a:p>
            <a:pPr marL="342900" indent="-342900">
              <a:buFont typeface="Arial"/>
              <a:buChar char="•"/>
            </a:pPr>
            <a:r>
              <a:rPr lang="en-US" sz="1900" b="1" dirty="0" smtClean="0">
                <a:latin typeface="Arial"/>
                <a:cs typeface="Arial"/>
              </a:rPr>
              <a:t>Therefore, 0.002 was chosen and used for further runs of the model.</a:t>
            </a:r>
          </a:p>
        </p:txBody>
      </p:sp>
      <p:pic>
        <p:nvPicPr>
          <p:cNvPr id="1761" name="Picture 7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3099" y="27736636"/>
            <a:ext cx="5541158" cy="447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12"/>
          <a:stretch>
            <a:fillRect/>
          </a:stretch>
        </p:blipFill>
        <p:spPr>
          <a:xfrm>
            <a:off x="1131685" y="2578250"/>
            <a:ext cx="3745115" cy="1631800"/>
          </a:xfrm>
          <a:prstGeom prst="rect">
            <a:avLst/>
          </a:prstGeom>
        </p:spPr>
      </p:pic>
      <p:sp>
        <p:nvSpPr>
          <p:cNvPr id="8" name="TextBox 7"/>
          <p:cNvSpPr txBox="1"/>
          <p:nvPr/>
        </p:nvSpPr>
        <p:spPr>
          <a:xfrm>
            <a:off x="1790700" y="27880528"/>
            <a:ext cx="4333598" cy="369332"/>
          </a:xfrm>
          <a:prstGeom prst="rect">
            <a:avLst/>
          </a:prstGeom>
          <a:solidFill>
            <a:schemeClr val="bg1"/>
          </a:solidFill>
        </p:spPr>
        <p:txBody>
          <a:bodyPr wrap="square" rtlCol="0">
            <a:spAutoFit/>
          </a:bodyPr>
          <a:lstStyle/>
          <a:p>
            <a:r>
              <a:rPr lang="en-US" sz="1800" dirty="0" smtClean="0"/>
              <a:t>L-curve for ZAP1 15 Gene, 28 Edge Network</a:t>
            </a:r>
            <a:endParaRPr lang="en-US" sz="1800" dirty="0"/>
          </a:p>
        </p:txBody>
      </p:sp>
      <p:graphicFrame>
        <p:nvGraphicFramePr>
          <p:cNvPr id="16" name="Table 15"/>
          <p:cNvGraphicFramePr>
            <a:graphicFrameLocks noGrp="1"/>
          </p:cNvGraphicFramePr>
          <p:nvPr>
            <p:extLst>
              <p:ext uri="{D42A27DB-BD31-4B8C-83A1-F6EECF244321}">
                <p14:modId xmlns:p14="http://schemas.microsoft.com/office/powerpoint/2010/main" val="1882956633"/>
              </p:ext>
            </p:extLst>
          </p:nvPr>
        </p:nvGraphicFramePr>
        <p:xfrm>
          <a:off x="13131752" y="5093098"/>
          <a:ext cx="14459889" cy="27177665"/>
        </p:xfrm>
        <a:graphic>
          <a:graphicData uri="http://schemas.openxmlformats.org/drawingml/2006/table">
            <a:tbl>
              <a:tblPr firstRow="1" bandRow="1">
                <a:tableStyleId>{5C22544A-7EE6-4342-B048-85BDC9FD1C3A}</a:tableStyleId>
              </a:tblPr>
              <a:tblGrid>
                <a:gridCol w="6843633"/>
                <a:gridCol w="7616256"/>
              </a:tblGrid>
              <a:tr h="531686">
                <a:tc gridSpan="2">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latin typeface="Arial" panose="020B0604020202020204" pitchFamily="34" charset="0"/>
                          <a:cs typeface="Arial" panose="020B0604020202020204" pitchFamily="34" charset="0"/>
                        </a:rPr>
                        <a:t>Visualization of Three </a:t>
                      </a:r>
                      <a:r>
                        <a:rPr lang="en-US" sz="2800" b="1" smtClean="0">
                          <a:solidFill>
                            <a:schemeClr val="tx1"/>
                          </a:solidFill>
                          <a:latin typeface="Arial" panose="020B0604020202020204" pitchFamily="34" charset="0"/>
                          <a:cs typeface="Arial" panose="020B0604020202020204" pitchFamily="34" charset="0"/>
                        </a:rPr>
                        <a:t>Networks </a:t>
                      </a:r>
                      <a:r>
                        <a:rPr lang="en-US" sz="2800" b="1" smtClean="0">
                          <a:solidFill>
                            <a:schemeClr val="tx1"/>
                          </a:solidFill>
                          <a:latin typeface="Arial" panose="020B0604020202020204" pitchFamily="34" charset="0"/>
                          <a:cs typeface="Arial" panose="020B0604020202020204" pitchFamily="34" charset="0"/>
                        </a:rPr>
                        <a:t>from Each Family with </a:t>
                      </a:r>
                      <a:r>
                        <a:rPr lang="en-US" sz="2800" b="1" dirty="0" smtClean="0">
                          <a:solidFill>
                            <a:schemeClr val="tx1"/>
                          </a:solidFill>
                          <a:latin typeface="Arial" panose="020B0604020202020204" pitchFamily="34" charset="0"/>
                          <a:cs typeface="Arial" panose="020B0604020202020204" pitchFamily="34" charset="0"/>
                        </a:rPr>
                        <a:t>Weighted Edges</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85000"/>
                      </a:schemeClr>
                    </a:solidFill>
                  </a:tcPr>
                </a:tc>
                <a:tc hMerge="1">
                  <a:txBody>
                    <a:bodyPr/>
                    <a:lstStyle/>
                    <a:p>
                      <a:pPr algn="ctr"/>
                      <a:endParaRPr lang="en-US" sz="2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31686">
                <a:tc>
                  <a:txBody>
                    <a:bodyPr/>
                    <a:lstStyle/>
                    <a:p>
                      <a:pPr algn="ctr"/>
                      <a:r>
                        <a:rPr lang="en-US" sz="2800" smtClean="0">
                          <a:solidFill>
                            <a:schemeClr val="tx1"/>
                          </a:solidFill>
                        </a:rPr>
                        <a:t>ZAP1</a:t>
                      </a:r>
                      <a:r>
                        <a:rPr lang="en-US" sz="2800" baseline="0" smtClean="0">
                          <a:solidFill>
                            <a:schemeClr val="tx1"/>
                          </a:solidFill>
                        </a:rPr>
                        <a:t> </a:t>
                      </a:r>
                      <a:r>
                        <a:rPr lang="en-US" sz="2800" baseline="0" smtClean="0">
                          <a:solidFill>
                            <a:schemeClr val="tx1"/>
                          </a:solidFill>
                        </a:rPr>
                        <a:t>family</a:t>
                      </a:r>
                      <a:endParaRPr lang="en-US" sz="28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2800" smtClean="0">
                          <a:solidFill>
                            <a:srgbClr val="000000"/>
                          </a:solidFill>
                        </a:rPr>
                        <a:t>GLN3</a:t>
                      </a:r>
                      <a:r>
                        <a:rPr lang="en-US" sz="2800" baseline="0" smtClean="0">
                          <a:solidFill>
                            <a:srgbClr val="000000"/>
                          </a:solidFill>
                        </a:rPr>
                        <a:t> </a:t>
                      </a:r>
                      <a:r>
                        <a:rPr lang="en-US" sz="2800" baseline="0" smtClean="0">
                          <a:solidFill>
                            <a:srgbClr val="000000"/>
                          </a:solidFill>
                        </a:rPr>
                        <a:t>family</a:t>
                      </a:r>
                      <a:endParaRPr lang="en-US" sz="28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159655">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33 Genes, 98 Edges</a:t>
                      </a: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32 Genes, 98 Edges</a:t>
                      </a:r>
                    </a:p>
                    <a:p>
                      <a:pPr algn="ctr"/>
                      <a:endParaRPr lang="en-US" sz="2000" dirty="0" smtClean="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159655">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24 Genes, 46 Edges</a:t>
                      </a: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algn="ctr"/>
                      <a:endParaRPr lang="en-US" sz="20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25 Genes, 71 Edges</a:t>
                      </a:r>
                    </a:p>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159655">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15 Genes, 28 Edges</a:t>
                      </a: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000" b="1" dirty="0" smtClean="0">
                          <a:latin typeface="Arial"/>
                          <a:cs typeface="Arial"/>
                        </a:rPr>
                        <a:t>14 Genes, 35 Edges</a:t>
                      </a:r>
                    </a:p>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469134">
                <a:tc gridSpan="2">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400" b="1" dirty="0" smtClean="0">
                          <a:latin typeface="Arial" panose="020B0604020202020204" pitchFamily="34" charset="0"/>
                          <a:cs typeface="Arial" panose="020B0604020202020204" pitchFamily="34" charset="0"/>
                        </a:rPr>
                        <a:t>Expression Plots Show How Well the Model Fits the Data for Individual Transcription Factors </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28575"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FFFFFF"/>
                    </a:solidFill>
                  </a:tcPr>
                </a:tc>
              </a:tr>
              <a:tr h="469134">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400" b="1" smtClean="0">
                          <a:latin typeface="Arial" panose="020B0604020202020204" pitchFamily="34" charset="0"/>
                          <a:cs typeface="Arial" panose="020B0604020202020204" pitchFamily="34" charset="0"/>
                        </a:rPr>
                        <a:t>ZAP1 family</a:t>
                      </a:r>
                      <a:endParaRPr lang="en-US" sz="2400" b="1" dirty="0" smtClean="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FFFFFF"/>
                    </a:solidFill>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400" b="1" smtClean="0">
                          <a:latin typeface="Arial" panose="020B0604020202020204" pitchFamily="34" charset="0"/>
                          <a:cs typeface="Arial" panose="020B0604020202020204" pitchFamily="34" charset="0"/>
                        </a:rPr>
                        <a:t>GLN3 family</a:t>
                      </a:r>
                      <a:endParaRPr lang="en-US" sz="2400" b="1" dirty="0" smtClean="0">
                        <a:latin typeface="Arial" panose="020B0604020202020204" pitchFamily="34" charset="0"/>
                        <a:cs typeface="Arial" panose="020B0604020202020204" pitchFamily="34" charset="0"/>
                      </a:endParaRPr>
                    </a:p>
                  </a:txBody>
                  <a:tcPr>
                    <a:lnL w="12700" cap="flat" cmpd="sng" algn="ctr">
                      <a:solidFill>
                        <a:prstClr val="black"/>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FFFFFF"/>
                    </a:solidFill>
                  </a:tcPr>
                </a:tc>
              </a:tr>
              <a:tr h="6474050">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FFFFFF"/>
                    </a:solidFill>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txBody>
                  <a:tcPr>
                    <a:lnL w="12700" cap="flat" cmpd="sng" algn="ctr">
                      <a:solidFill>
                        <a:prstClr val="black"/>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solidFill>
                      <a:srgbClr val="FFFFFF"/>
                    </a:solidFill>
                  </a:tcPr>
                </a:tc>
              </a:tr>
              <a:tr h="469134">
                <a:tc gridSpan="2">
                  <a:txBody>
                    <a:bodyPr/>
                    <a:lstStyle/>
                    <a:p>
                      <a:pPr algn="ctr"/>
                      <a:r>
                        <a:rPr lang="en-US" sz="2400" b="1" dirty="0" smtClean="0">
                          <a:latin typeface="Arial" panose="020B0604020202020204" pitchFamily="34" charset="0"/>
                          <a:cs typeface="Arial" panose="020B0604020202020204" pitchFamily="34" charset="0"/>
                        </a:rPr>
                        <a:t>ANOVA p values and Mean Squared Errors for Individual Genes Explain the Goodness of Fit</a:t>
                      </a:r>
                      <a:endParaRPr lang="en-US" sz="2400" b="1" dirty="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400" b="1" dirty="0" smtClean="0">
                        <a:latin typeface="Arial" panose="020B0604020202020204" pitchFamily="34" charset="0"/>
                        <a:cs typeface="Arial" panose="020B0604020202020204" pitchFamily="34" charset="0"/>
                      </a:endParaRPr>
                    </a:p>
                  </a:txBody>
                  <a:tcPr>
                    <a:lnL w="12700" cap="flat" cmpd="sng" algn="ctr">
                      <a:solidFill>
                        <a:prstClr val="black"/>
                      </a:solidFill>
                      <a:prstDash val="solid"/>
                      <a:round/>
                      <a:headEnd type="none" w="med" len="med"/>
                      <a:tailEnd type="none" w="med" len="med"/>
                    </a:lnL>
                    <a:lnR w="28575" cap="flat" cmpd="sng" algn="ctr">
                      <a:solidFill>
                        <a:prstClr val="black"/>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FFFFFF"/>
                    </a:solidFill>
                  </a:tcPr>
                </a:tc>
              </a:tr>
              <a:tr h="467220">
                <a:tc>
                  <a:txBody>
                    <a:bodyPr/>
                    <a:lstStyle/>
                    <a:p>
                      <a:pPr algn="ctr"/>
                      <a:r>
                        <a:rPr lang="en-US" sz="2400" b="1" smtClean="0">
                          <a:latin typeface="Arial" panose="020B0604020202020204" pitchFamily="34" charset="0"/>
                          <a:cs typeface="Arial" panose="020B0604020202020204" pitchFamily="34" charset="0"/>
                        </a:rPr>
                        <a:t>ZAP1 family</a:t>
                      </a:r>
                      <a:endParaRPr lang="en-US" sz="2400" b="1" dirty="0" smtClean="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2400" b="1" smtClean="0">
                          <a:latin typeface="Arial" panose="020B0604020202020204" pitchFamily="34" charset="0"/>
                          <a:cs typeface="Arial" panose="020B0604020202020204" pitchFamily="34" charset="0"/>
                        </a:rPr>
                        <a:t>GLN3 family</a:t>
                      </a:r>
                      <a:endParaRPr lang="en-US" sz="2400" b="1" dirty="0" smtClean="0">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50556">
                <a:tc>
                  <a:txBody>
                    <a:bodyPr/>
                    <a:lstStyle/>
                    <a:p>
                      <a:pPr algn="ctr"/>
                      <a:endParaRPr lang="en-US" sz="2400" b="1" dirty="0" smtClean="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en-US" sz="2400" b="1" dirty="0" smtClean="0">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36100">
                <a:tc gridSpan="2">
                  <a:txBody>
                    <a:bodyPr/>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The ANOVA test shows whether each gene showed a significant change in expression at any of the time points (</a:t>
                      </a:r>
                      <a:r>
                        <a:rPr lang="en-US" sz="2000" b="1" dirty="0" err="1" smtClean="0">
                          <a:latin typeface="Arial" panose="020B0604020202020204" pitchFamily="34" charset="0"/>
                          <a:cs typeface="Arial" panose="020B0604020202020204" pitchFamily="34" charset="0"/>
                        </a:rPr>
                        <a:t>Benjamini</a:t>
                      </a:r>
                      <a:r>
                        <a:rPr lang="en-US" sz="2000" b="1" dirty="0" smtClean="0">
                          <a:latin typeface="Arial" panose="020B0604020202020204" pitchFamily="34" charset="0"/>
                          <a:cs typeface="Arial" panose="020B0604020202020204" pitchFamily="34" charset="0"/>
                        </a:rPr>
                        <a:t> &amp; Hochberg corrected p &lt; 0.05). </a:t>
                      </a:r>
                    </a:p>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Mean squared errors (MSE) shows the goodness of fit of the simulated data to the experimented data for individual genes. </a:t>
                      </a:r>
                    </a:p>
                    <a:p>
                      <a:pPr marL="342900" indent="-342900">
                        <a:buFont typeface="Arial" panose="020B0604020202020204" pitchFamily="34" charset="0"/>
                        <a:buChar char="•"/>
                      </a:pPr>
                      <a:r>
                        <a:rPr lang="en-US" sz="2000" b="1" smtClean="0">
                          <a:latin typeface="Arial" panose="020B0604020202020204" pitchFamily="34" charset="0"/>
                          <a:cs typeface="Arial" panose="020B0604020202020204" pitchFamily="34" charset="0"/>
                        </a:rPr>
                        <a:t>It </a:t>
                      </a:r>
                      <a:r>
                        <a:rPr lang="en-US" sz="2000" b="1" smtClean="0">
                          <a:latin typeface="Arial" panose="020B0604020202020204" pitchFamily="34" charset="0"/>
                          <a:cs typeface="Arial" panose="020B0604020202020204" pitchFamily="34" charset="0"/>
                        </a:rPr>
                        <a:t>appears </a:t>
                      </a:r>
                      <a:r>
                        <a:rPr lang="en-US" sz="2000" b="1" dirty="0" smtClean="0">
                          <a:latin typeface="Arial" panose="020B0604020202020204" pitchFamily="34" charset="0"/>
                          <a:cs typeface="Arial" panose="020B0604020202020204" pitchFamily="34" charset="0"/>
                        </a:rPr>
                        <a:t>that the model works well when an individual gene has significant dynamics, but does not work as well when the genes are not changing expression. </a:t>
                      </a:r>
                    </a:p>
                    <a:p>
                      <a:pPr algn="ctr"/>
                      <a:endParaRPr lang="en-US" sz="2400" b="1" dirty="0" smtClean="0">
                        <a:latin typeface="Arial" panose="020B0604020202020204" pitchFamily="34" charset="0"/>
                        <a:cs typeface="Arial" panose="020B0604020202020204" pitchFamily="34" charset="0"/>
                      </a:endParaRP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c hMerge="1">
                  <a:txBody>
                    <a:bodyPr/>
                    <a:lstStyle/>
                    <a:p>
                      <a:pPr algn="ctr"/>
                      <a:endParaRPr lang="en-US" sz="2400" b="1" dirty="0" smtClean="0">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FFFF"/>
                    </a:solidFill>
                  </a:tcPr>
                </a:tc>
              </a:tr>
            </a:tbl>
          </a:graphicData>
        </a:graphic>
      </p:graphicFrame>
      <p:pic>
        <p:nvPicPr>
          <p:cNvPr id="1749" name="Picture 7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84578" y="6727298"/>
            <a:ext cx="5192090" cy="3409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76"/>
          <p:cNvPicPr>
            <a:picLocks noChangeAspect="1"/>
          </p:cNvPicPr>
          <p:nvPr/>
        </p:nvPicPr>
        <p:blipFill rotWithShape="1">
          <a:blip r:embed="rId14"/>
          <a:srcRect l="25086" t="22073" r="18361" b="12420"/>
          <a:stretch/>
        </p:blipFill>
        <p:spPr bwMode="auto">
          <a:xfrm>
            <a:off x="20879863" y="6708056"/>
            <a:ext cx="5263833" cy="3410712"/>
          </a:xfrm>
          <a:prstGeom prst="rect">
            <a:avLst/>
          </a:prstGeom>
          <a:ln>
            <a:noFill/>
          </a:ln>
          <a:extLst>
            <a:ext uri="{53640926-AAD7-44D8-BBD7-CCE9431645EC}">
              <a14:shadowObscured xmlns:a14="http://schemas.microsoft.com/office/drawing/2010/main"/>
            </a:ext>
          </a:extLst>
        </p:spPr>
      </p:pic>
      <p:pic>
        <p:nvPicPr>
          <p:cNvPr id="1750" name="Picture 7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77267" y="10743780"/>
            <a:ext cx="4899693" cy="322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 name="Picture 7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53188" y="14881275"/>
            <a:ext cx="5057572" cy="330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86"/>
          <p:cNvPicPr/>
          <p:nvPr/>
        </p:nvPicPr>
        <p:blipFill rotWithShape="1">
          <a:blip r:embed="rId17"/>
          <a:srcRect l="24988" t="16644" r="18469" b="17682"/>
          <a:stretch/>
        </p:blipFill>
        <p:spPr bwMode="auto">
          <a:xfrm>
            <a:off x="21035929" y="14936286"/>
            <a:ext cx="5107767" cy="3253244"/>
          </a:xfrm>
          <a:prstGeom prst="rect">
            <a:avLst/>
          </a:prstGeom>
          <a:ln>
            <a:noFill/>
          </a:ln>
          <a:extLst>
            <a:ext uri="{53640926-AAD7-44D8-BBD7-CCE9431645EC}">
              <a14:shadowObscured xmlns:a14="http://schemas.microsoft.com/office/drawing/2010/main"/>
            </a:ext>
          </a:extLst>
        </p:spPr>
      </p:pic>
      <p:graphicFrame>
        <p:nvGraphicFramePr>
          <p:cNvPr id="104" name="Table 103"/>
          <p:cNvGraphicFramePr>
            <a:graphicFrameLocks noGrp="1"/>
          </p:cNvGraphicFramePr>
          <p:nvPr>
            <p:extLst>
              <p:ext uri="{D42A27DB-BD31-4B8C-83A1-F6EECF244321}">
                <p14:modId xmlns:p14="http://schemas.microsoft.com/office/powerpoint/2010/main" val="2968890146"/>
              </p:ext>
            </p:extLst>
          </p:nvPr>
        </p:nvGraphicFramePr>
        <p:xfrm>
          <a:off x="28153598" y="5088873"/>
          <a:ext cx="15072346" cy="27141623"/>
        </p:xfrm>
        <a:graphic>
          <a:graphicData uri="http://schemas.openxmlformats.org/drawingml/2006/table">
            <a:tbl>
              <a:tblPr firstRow="1" bandRow="1">
                <a:tableStyleId>{5C22544A-7EE6-4342-B048-85BDC9FD1C3A}</a:tableStyleId>
              </a:tblPr>
              <a:tblGrid>
                <a:gridCol w="7202333"/>
                <a:gridCol w="7870013"/>
              </a:tblGrid>
              <a:tr h="571653">
                <a:tc gridSpan="2">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2800" b="1" dirty="0" smtClean="0">
                          <a:solidFill>
                            <a:srgbClr val="000000"/>
                          </a:solidFill>
                          <a:latin typeface="Arial" panose="020B0604020202020204" pitchFamily="34" charset="0"/>
                          <a:cs typeface="Arial" panose="020B0604020202020204" pitchFamily="34" charset="0"/>
                        </a:rPr>
                        <a:t>Parameter comparisons for threshold b, production rates, and network weights</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D9D9"/>
                    </a:solidFill>
                  </a:tcPr>
                </a:tc>
                <a:tc hMerge="1">
                  <a:txBody>
                    <a:bodyPr/>
                    <a:lstStyle/>
                    <a:p>
                      <a:pPr algn="ctr"/>
                      <a:endParaRPr lang="en-US" sz="28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571653">
                <a:tc>
                  <a:txBody>
                    <a:bodyPr/>
                    <a:lstStyle/>
                    <a:p>
                      <a:pPr algn="ctr"/>
                      <a:r>
                        <a:rPr lang="en-US" sz="2800" smtClean="0">
                          <a:solidFill>
                            <a:schemeClr val="tx1"/>
                          </a:solidFill>
                        </a:rPr>
                        <a:t>ZAP1</a:t>
                      </a:r>
                      <a:r>
                        <a:rPr lang="en-US" sz="2800" baseline="0" smtClean="0">
                          <a:solidFill>
                            <a:schemeClr val="tx1"/>
                          </a:solidFill>
                        </a:rPr>
                        <a:t> </a:t>
                      </a:r>
                      <a:r>
                        <a:rPr lang="en-US" sz="2800" baseline="0" smtClean="0">
                          <a:solidFill>
                            <a:schemeClr val="tx1"/>
                          </a:solidFill>
                        </a:rPr>
                        <a:t>family</a:t>
                      </a:r>
                      <a:endParaRPr lang="en-US" sz="28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2800" smtClean="0">
                          <a:solidFill>
                            <a:srgbClr val="000000"/>
                          </a:solidFill>
                        </a:rPr>
                        <a:t>GLN3</a:t>
                      </a:r>
                      <a:r>
                        <a:rPr lang="en-US" sz="2800" baseline="0" smtClean="0">
                          <a:solidFill>
                            <a:srgbClr val="000000"/>
                          </a:solidFill>
                        </a:rPr>
                        <a:t> </a:t>
                      </a:r>
                      <a:r>
                        <a:rPr lang="en-US" sz="2800" baseline="0" smtClean="0">
                          <a:solidFill>
                            <a:srgbClr val="000000"/>
                          </a:solidFill>
                        </a:rPr>
                        <a:t>family</a:t>
                      </a:r>
                      <a:endParaRPr lang="en-US" sz="28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728711">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algn="ctr"/>
                      <a:endParaRPr lang="en-US" sz="20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smtClean="0">
                        <a:solidFill>
                          <a:srgbClr val="000000"/>
                        </a:solidFill>
                      </a:endParaRPr>
                    </a:p>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419644">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algn="ctr"/>
                      <a:endParaRPr lang="en-US" sz="20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4728711">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marL="0" marR="0" indent="0" algn="ctr" defTabSz="2194560" rtl="0" eaLnBrk="1" fontAlgn="auto" latinLnBrk="0" hangingPunct="1">
                        <a:lnSpc>
                          <a:spcPct val="100000"/>
                        </a:lnSpc>
                        <a:spcBef>
                          <a:spcPts val="0"/>
                        </a:spcBef>
                        <a:spcAft>
                          <a:spcPts val="0"/>
                        </a:spcAft>
                        <a:buClrTx/>
                        <a:buSzTx/>
                        <a:buFontTx/>
                        <a:buNone/>
                        <a:tabLst/>
                        <a:defRPr/>
                      </a:pPr>
                      <a:endParaRPr lang="en-US" sz="2000" b="1" dirty="0" smtClean="0">
                        <a:latin typeface="Arial"/>
                        <a:cs typeface="Arial"/>
                      </a:endParaRPr>
                    </a:p>
                    <a:p>
                      <a:pPr algn="ctr"/>
                      <a:endParaRPr lang="en-US" sz="2000" dirty="0">
                        <a:solidFill>
                          <a:schemeClr val="tx1"/>
                        </a:solidFill>
                      </a:endParaRPr>
                    </a:p>
                  </a:txBody>
                  <a:tcPr>
                    <a:lnL w="381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r>
              <a:tr h="417837">
                <a:tc gridSpan="2">
                  <a:txBody>
                    <a:bodyPr/>
                    <a:lstStyle/>
                    <a:p>
                      <a:pPr algn="ctr"/>
                      <a:r>
                        <a:rPr lang="en-US" sz="2800" b="1" dirty="0" smtClean="0">
                          <a:solidFill>
                            <a:schemeClr val="tx1"/>
                          </a:solidFill>
                          <a:latin typeface="Arial"/>
                          <a:cs typeface="Arial"/>
                        </a:rPr>
                        <a:t>Conclusions and Future Directions</a:t>
                      </a:r>
                      <a:endParaRPr lang="en-US" sz="2800" b="1" dirty="0">
                        <a:solidFill>
                          <a:schemeClr val="tx1"/>
                        </a:solidFill>
                        <a:latin typeface="Arial"/>
                        <a:cs typeface="Arial"/>
                      </a:endParaRP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10874">
                <a:tc gridSpan="2">
                  <a:txBody>
                    <a:bodyPr/>
                    <a:lstStyle/>
                    <a:p>
                      <a:pPr marL="228600" indent="-228600">
                        <a:buFont typeface="Arial"/>
                        <a:buChar char="•"/>
                      </a:pPr>
                      <a:r>
                        <a:rPr lang="en-US" sz="2000" b="1" dirty="0" smtClean="0">
                          <a:latin typeface="Arial"/>
                          <a:cs typeface="Arial"/>
                        </a:rPr>
                        <a:t>The cold shock microarray data for the GLN3 and ZAP1 deletion strains was analyzed with an ANOVA statistic, the YEASTRACT database, and an ordinary differential equations model in order to model the change in expression of each gene over time. </a:t>
                      </a:r>
                    </a:p>
                    <a:p>
                      <a:pPr marL="228600" indent="-228600">
                        <a:buFont typeface="Arial"/>
                        <a:buChar char="•"/>
                      </a:pPr>
                      <a:r>
                        <a:rPr lang="en-US" sz="2000" b="1" dirty="0" smtClean="0">
                          <a:latin typeface="Arial"/>
                          <a:cs typeface="Arial"/>
                        </a:rPr>
                        <a:t>Three networks of different </a:t>
                      </a:r>
                      <a:r>
                        <a:rPr lang="en-US" sz="2000" b="1" smtClean="0">
                          <a:latin typeface="Arial"/>
                          <a:cs typeface="Arial"/>
                        </a:rPr>
                        <a:t>sizes </a:t>
                      </a:r>
                      <a:r>
                        <a:rPr lang="en-US" sz="2000" b="1" smtClean="0">
                          <a:latin typeface="Arial"/>
                          <a:cs typeface="Arial"/>
                        </a:rPr>
                        <a:t>were each derived from the GLN3 and ZAP1 data and compared. </a:t>
                      </a:r>
                      <a:endParaRPr lang="en-US" sz="2000" b="1" dirty="0" smtClean="0">
                        <a:latin typeface="Arial"/>
                        <a:cs typeface="Arial"/>
                      </a:endParaRPr>
                    </a:p>
                    <a:p>
                      <a:pPr marL="228600" indent="-228600">
                        <a:buFont typeface="Arial"/>
                        <a:buChar char="•"/>
                      </a:pPr>
                      <a:r>
                        <a:rPr lang="en-US" sz="2000" b="1" dirty="0" smtClean="0">
                          <a:latin typeface="Arial"/>
                          <a:cs typeface="Arial"/>
                        </a:rPr>
                        <a:t>These networks yielded optimized weight, threshold, and production rate parameters using a sigmoidal production function. </a:t>
                      </a:r>
                    </a:p>
                    <a:p>
                      <a:pPr marL="228600" indent="-228600">
                        <a:buFont typeface="Arial"/>
                        <a:buChar char="•"/>
                      </a:pPr>
                      <a:r>
                        <a:rPr lang="en-US" sz="2000" b="1" dirty="0" smtClean="0">
                          <a:latin typeface="Arial"/>
                          <a:cs typeface="Arial"/>
                        </a:rPr>
                        <a:t>The output was visualized </a:t>
                      </a:r>
                      <a:r>
                        <a:rPr lang="en-US" sz="2000" b="1" smtClean="0">
                          <a:latin typeface="Arial"/>
                          <a:cs typeface="Arial"/>
                        </a:rPr>
                        <a:t>through </a:t>
                      </a:r>
                      <a:r>
                        <a:rPr lang="en-US" sz="2000" b="1" smtClean="0">
                          <a:latin typeface="Arial"/>
                          <a:cs typeface="Arial"/>
                        </a:rPr>
                        <a:t>GRNsight to see</a:t>
                      </a:r>
                      <a:r>
                        <a:rPr lang="en-US" sz="2000" b="1" baseline="0" smtClean="0">
                          <a:latin typeface="Arial"/>
                          <a:cs typeface="Arial"/>
                        </a:rPr>
                        <a:t> the changes in the </a:t>
                      </a:r>
                      <a:r>
                        <a:rPr lang="en-US" sz="2000" b="1" smtClean="0">
                          <a:latin typeface="Arial"/>
                          <a:cs typeface="Arial"/>
                        </a:rPr>
                        <a:t>weight</a:t>
                      </a:r>
                      <a:r>
                        <a:rPr lang="en-US" sz="2000" b="1" baseline="0" smtClean="0">
                          <a:latin typeface="Arial"/>
                          <a:cs typeface="Arial"/>
                        </a:rPr>
                        <a:t> parameters</a:t>
                      </a:r>
                      <a:r>
                        <a:rPr lang="en-US" sz="2000" b="1" smtClean="0">
                          <a:latin typeface="Arial"/>
                          <a:cs typeface="Arial"/>
                        </a:rPr>
                        <a:t>, </a:t>
                      </a:r>
                      <a:r>
                        <a:rPr lang="en-US" sz="2000" b="1" smtClean="0">
                          <a:latin typeface="Arial"/>
                          <a:cs typeface="Arial"/>
                        </a:rPr>
                        <a:t>which </a:t>
                      </a:r>
                      <a:r>
                        <a:rPr lang="en-US" sz="2000" b="1" smtClean="0">
                          <a:latin typeface="Arial"/>
                          <a:cs typeface="Arial"/>
                        </a:rPr>
                        <a:t>represent </a:t>
                      </a:r>
                      <a:r>
                        <a:rPr lang="en-US" sz="2000" b="1" dirty="0" smtClean="0">
                          <a:latin typeface="Arial"/>
                          <a:cs typeface="Arial"/>
                        </a:rPr>
                        <a:t>activation and repression relationships between transcription factors. </a:t>
                      </a:r>
                    </a:p>
                    <a:p>
                      <a:pPr marL="228600" indent="-228600">
                        <a:buFont typeface="Arial"/>
                        <a:buChar char="•"/>
                      </a:pPr>
                      <a:r>
                        <a:rPr lang="en-US" sz="2000" b="1" dirty="0" smtClean="0">
                          <a:latin typeface="Arial"/>
                          <a:cs typeface="Arial"/>
                        </a:rPr>
                        <a:t>The actual LSE to minimum theoretical LSE ratio demonstrated the model works consistently for this range of network sizes. The parameter comparisons show how the parameters can change with the removal of nodes and edges from the networks. </a:t>
                      </a:r>
                    </a:p>
                    <a:p>
                      <a:pPr marL="228600" indent="-228600">
                        <a:buFont typeface="Arial"/>
                        <a:buChar char="•"/>
                      </a:pPr>
                      <a:r>
                        <a:rPr lang="en-US" sz="2000" b="1" dirty="0" smtClean="0">
                          <a:latin typeface="Arial"/>
                          <a:cs typeface="Arial"/>
                        </a:rPr>
                        <a:t>Expression plots showed that the model fit the smaller networks better than the larger ones, which may have been due to the smaller number of parameters being estimated.</a:t>
                      </a:r>
                    </a:p>
                    <a:p>
                      <a:pPr marL="228600" indent="-228600">
                        <a:buFont typeface="Arial"/>
                        <a:buChar char="•"/>
                      </a:pPr>
                      <a:r>
                        <a:rPr lang="en-US" sz="2000" b="1" dirty="0" smtClean="0">
                          <a:latin typeface="Arial"/>
                          <a:cs typeface="Arial"/>
                        </a:rPr>
                        <a:t>From the sum MSE’s, it was found that the genes that have inputs are modeled more accurately than those that have only outputs. </a:t>
                      </a:r>
                    </a:p>
                    <a:p>
                      <a:pPr marL="0" indent="0">
                        <a:buFont typeface="Arial"/>
                        <a:buNone/>
                      </a:pPr>
                      <a:endParaRPr lang="en-US" sz="2000" b="1" dirty="0" smtClean="0">
                        <a:latin typeface="Arial"/>
                        <a:cs typeface="Arial"/>
                      </a:endParaRPr>
                    </a:p>
                    <a:p>
                      <a:pPr marL="228600" indent="-2286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In the future, the causes of the anomalies with the L-curve analysis and production rates will be investigated and fixed, if necessary. </a:t>
                      </a:r>
                    </a:p>
                    <a:p>
                      <a:pPr marL="228600" indent="-2286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Comparison with model runs of random networks with the same number of nodes and randomized  edges will be important to determine if the goodness of fit of the dynamics depend entirely on just the sheer number of nodes and edges, or on the biological validity of the connections. </a:t>
                      </a:r>
                      <a:endParaRPr lang="en-US" sz="2000" b="1" dirty="0" smtClean="0">
                        <a:latin typeface="Arial"/>
                        <a:cs typeface="Arial"/>
                      </a:endParaRP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hMerge="1">
                  <a:txBody>
                    <a:bodyPr/>
                    <a:lstStyle/>
                    <a:p>
                      <a:pPr algn="ctr"/>
                      <a:endParaRPr lang="en-US" sz="2000"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92302">
                <a:tc gridSpan="2">
                  <a:txBody>
                    <a:bodyPr/>
                    <a:lstStyle/>
                    <a:p>
                      <a:pPr marL="0" marR="0" indent="0" algn="ctr" defTabSz="21945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b="1" dirty="0" smtClean="0">
                          <a:latin typeface="Arial" panose="020B0604020202020204" pitchFamily="34" charset="0"/>
                          <a:cs typeface="Arial" panose="020B0604020202020204" pitchFamily="34" charset="0"/>
                        </a:rPr>
                        <a:t>Acknowledgments</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n-US"/>
                    </a:p>
                  </a:txBody>
                  <a:tcPr/>
                </a:tc>
              </a:tr>
              <a:tr h="634124">
                <a:tc gridSpan="2">
                  <a:txBody>
                    <a:bodyPr/>
                    <a:lstStyle/>
                    <a:p>
                      <a:pPr marL="228600" marR="0" indent="-228600" algn="l" defTabSz="21945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Arial" panose="020B0604020202020204" pitchFamily="34" charset="0"/>
                          <a:cs typeface="Arial" panose="020B0604020202020204" pitchFamily="34" charset="0"/>
                        </a:rPr>
                        <a:t>For their work on the </a:t>
                      </a:r>
                      <a:r>
                        <a:rPr lang="en-US" sz="1400" dirty="0" err="1" smtClean="0">
                          <a:latin typeface="Arial" panose="020B0604020202020204" pitchFamily="34" charset="0"/>
                          <a:cs typeface="Arial" panose="020B0604020202020204" pitchFamily="34" charset="0"/>
                        </a:rPr>
                        <a:t>GRNmap</a:t>
                      </a:r>
                      <a:r>
                        <a:rPr lang="en-US" sz="1400" dirty="0" smtClean="0">
                          <a:latin typeface="Arial" panose="020B0604020202020204" pitchFamily="34" charset="0"/>
                          <a:cs typeface="Arial" panose="020B0604020202020204" pitchFamily="34" charset="0"/>
                        </a:rPr>
                        <a:t> code, we would like to thank Juan S. Carrillo, Trixie Anne M. </a:t>
                      </a:r>
                      <a:r>
                        <a:rPr lang="en-US" sz="1400" dirty="0" err="1" smtClean="0">
                          <a:latin typeface="Arial" panose="020B0604020202020204" pitchFamily="34" charset="0"/>
                          <a:cs typeface="Arial" panose="020B0604020202020204" pitchFamily="34" charset="0"/>
                        </a:rPr>
                        <a:t>Roque</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Chukwuemeka</a:t>
                      </a:r>
                      <a:r>
                        <a:rPr lang="en-US" sz="1400" dirty="0" smtClean="0">
                          <a:latin typeface="Arial" panose="020B0604020202020204" pitchFamily="34" charset="0"/>
                          <a:cs typeface="Arial" panose="020B0604020202020204" pitchFamily="34" charset="0"/>
                        </a:rPr>
                        <a:t> E. </a:t>
                      </a:r>
                      <a:r>
                        <a:rPr lang="en-US" sz="1400" dirty="0" err="1" smtClean="0">
                          <a:latin typeface="Arial" panose="020B0604020202020204" pitchFamily="34" charset="0"/>
                          <a:cs typeface="Arial" panose="020B0604020202020204" pitchFamily="34" charset="0"/>
                        </a:rPr>
                        <a:t>Azinge</a:t>
                      </a:r>
                      <a:r>
                        <a:rPr lang="en-US" sz="1400" dirty="0" smtClean="0">
                          <a:latin typeface="Arial" panose="020B0604020202020204" pitchFamily="34" charset="0"/>
                          <a:cs typeface="Arial" panose="020B0604020202020204" pitchFamily="34" charset="0"/>
                        </a:rPr>
                        <a:t>, Katrina </a:t>
                      </a:r>
                      <a:r>
                        <a:rPr lang="en-US" sz="1400" dirty="0" err="1" smtClean="0">
                          <a:latin typeface="Arial" panose="020B0604020202020204" pitchFamily="34" charset="0"/>
                          <a:cs typeface="Arial" panose="020B0604020202020204" pitchFamily="34" charset="0"/>
                        </a:rPr>
                        <a:t>Sherbina</a:t>
                      </a:r>
                      <a:r>
                        <a:rPr lang="en-US" sz="1400" dirty="0" smtClean="0">
                          <a:latin typeface="Arial" panose="020B0604020202020204" pitchFamily="34" charset="0"/>
                          <a:cs typeface="Arial" panose="020B0604020202020204" pitchFamily="34" charset="0"/>
                        </a:rPr>
                        <a:t>, and Nicholas A. </a:t>
                      </a:r>
                      <a:r>
                        <a:rPr lang="en-US" sz="1400" dirty="0" err="1" smtClean="0">
                          <a:latin typeface="Arial" panose="020B0604020202020204" pitchFamily="34" charset="0"/>
                          <a:cs typeface="Arial" panose="020B0604020202020204" pitchFamily="34" charset="0"/>
                        </a:rPr>
                        <a:t>Rohacz</a:t>
                      </a:r>
                      <a:r>
                        <a:rPr lang="en-US" sz="1400" dirty="0" smtClean="0">
                          <a:latin typeface="Arial" panose="020B0604020202020204" pitchFamily="34" charset="0"/>
                          <a:cs typeface="Arial" panose="020B0604020202020204" pitchFamily="34" charset="0"/>
                        </a:rPr>
                        <a:t>. We thank Nicole A. </a:t>
                      </a:r>
                      <a:r>
                        <a:rPr lang="en-US" sz="1400" dirty="0" err="1" smtClean="0">
                          <a:latin typeface="Arial" panose="020B0604020202020204" pitchFamily="34" charset="0"/>
                          <a:cs typeface="Arial" panose="020B0604020202020204" pitchFamily="34" charset="0"/>
                        </a:rPr>
                        <a:t>Anguiano</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Anindita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Varshneya</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Mihir</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Samdarshi</a:t>
                      </a:r>
                      <a:r>
                        <a:rPr lang="en-US" sz="1400" dirty="0" smtClean="0">
                          <a:latin typeface="Arial" panose="020B0604020202020204" pitchFamily="34" charset="0"/>
                          <a:cs typeface="Arial" panose="020B0604020202020204" pitchFamily="34" charset="0"/>
                        </a:rPr>
                        <a:t>, and Britain J. Southwick for their work on the </a:t>
                      </a:r>
                      <a:r>
                        <a:rPr lang="en-US" sz="1400" dirty="0" err="1" smtClean="0">
                          <a:latin typeface="Arial" panose="020B0604020202020204" pitchFamily="34" charset="0"/>
                          <a:cs typeface="Arial" panose="020B0604020202020204" pitchFamily="34" charset="0"/>
                        </a:rPr>
                        <a:t>GRNsight</a:t>
                      </a:r>
                      <a:r>
                        <a:rPr lang="en-US" sz="1400" dirty="0" smtClean="0">
                          <a:latin typeface="Arial" panose="020B0604020202020204" pitchFamily="34" charset="0"/>
                          <a:cs typeface="Arial" panose="020B0604020202020204" pitchFamily="34" charset="0"/>
                        </a:rPr>
                        <a:t> visualization software. Microarray data were collected by Cybele </a:t>
                      </a:r>
                      <a:r>
                        <a:rPr lang="en-US" sz="1400" dirty="0" err="1" smtClean="0">
                          <a:latin typeface="Arial" panose="020B0604020202020204" pitchFamily="34" charset="0"/>
                          <a:cs typeface="Arial" panose="020B0604020202020204" pitchFamily="34" charset="0"/>
                        </a:rPr>
                        <a:t>Arsan</a:t>
                      </a:r>
                      <a:r>
                        <a:rPr lang="en-US" sz="1400" dirty="0" smtClean="0">
                          <a:latin typeface="Arial" panose="020B0604020202020204" pitchFamily="34" charset="0"/>
                          <a:cs typeface="Arial" panose="020B0604020202020204" pitchFamily="34" charset="0"/>
                        </a:rPr>
                        <a:t>, Wesley </a:t>
                      </a:r>
                      <a:r>
                        <a:rPr lang="en-US" sz="1400" dirty="0" err="1" smtClean="0">
                          <a:latin typeface="Arial" panose="020B0604020202020204" pitchFamily="34" charset="0"/>
                          <a:cs typeface="Arial" panose="020B0604020202020204" pitchFamily="34" charset="0"/>
                        </a:rPr>
                        <a:t>Citti</a:t>
                      </a:r>
                      <a:r>
                        <a:rPr lang="en-US" sz="1400" dirty="0" smtClean="0">
                          <a:latin typeface="Arial" panose="020B0604020202020204" pitchFamily="34" charset="0"/>
                          <a:cs typeface="Arial" panose="020B0604020202020204" pitchFamily="34" charset="0"/>
                        </a:rPr>
                        <a:t>, Kevin </a:t>
                      </a:r>
                      <a:r>
                        <a:rPr lang="en-US" sz="1400" dirty="0" err="1" smtClean="0">
                          <a:latin typeface="Arial" panose="020B0604020202020204" pitchFamily="34" charset="0"/>
                          <a:cs typeface="Arial" panose="020B0604020202020204" pitchFamily="34" charset="0"/>
                        </a:rPr>
                        <a:t>Entzminger</a:t>
                      </a:r>
                      <a:r>
                        <a:rPr lang="en-US" sz="1400" dirty="0" smtClean="0">
                          <a:latin typeface="Arial" panose="020B0604020202020204" pitchFamily="34" charset="0"/>
                          <a:cs typeface="Arial" panose="020B0604020202020204" pitchFamily="34" charset="0"/>
                        </a:rPr>
                        <a:t>, Andrew Herman, Monica Hong, Heather King, Lauren </a:t>
                      </a:r>
                      <a:r>
                        <a:rPr lang="en-US" sz="1400" dirty="0" err="1" smtClean="0">
                          <a:latin typeface="Arial" panose="020B0604020202020204" pitchFamily="34" charset="0"/>
                          <a:cs typeface="Arial" panose="020B0604020202020204" pitchFamily="34" charset="0"/>
                        </a:rPr>
                        <a:t>Kubeck</a:t>
                      </a:r>
                      <a:r>
                        <a:rPr lang="en-US" sz="1400" dirty="0" smtClean="0">
                          <a:latin typeface="Arial" panose="020B0604020202020204" pitchFamily="34" charset="0"/>
                          <a:cs typeface="Arial" panose="020B0604020202020204" pitchFamily="34" charset="0"/>
                        </a:rPr>
                        <a:t>, Stephanie </a:t>
                      </a:r>
                      <a:r>
                        <a:rPr lang="en-US" sz="1400" dirty="0" err="1" smtClean="0">
                          <a:latin typeface="Arial" panose="020B0604020202020204" pitchFamily="34" charset="0"/>
                          <a:cs typeface="Arial" panose="020B0604020202020204" pitchFamily="34" charset="0"/>
                        </a:rPr>
                        <a:t>Kuelbs</a:t>
                      </a:r>
                      <a:r>
                        <a:rPr lang="en-US" sz="1400" dirty="0" smtClean="0">
                          <a:latin typeface="Arial" panose="020B0604020202020204" pitchFamily="34" charset="0"/>
                          <a:cs typeface="Arial" panose="020B0604020202020204" pitchFamily="34" charset="0"/>
                        </a:rPr>
                        <a:t>, Elizabeth Liu, Matthew Mejia, Kevin McGee,  Kenny Rodriguez, Olivia </a:t>
                      </a:r>
                      <a:r>
                        <a:rPr lang="en-US" sz="1400" dirty="0" err="1" smtClean="0">
                          <a:latin typeface="Arial" panose="020B0604020202020204" pitchFamily="34" charset="0"/>
                          <a:cs typeface="Arial" panose="020B0604020202020204" pitchFamily="34" charset="0"/>
                        </a:rPr>
                        <a:t>Sakhon</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Alondra</a:t>
                      </a:r>
                      <a:r>
                        <a:rPr lang="en-US" sz="1400" dirty="0" smtClean="0">
                          <a:latin typeface="Arial" panose="020B0604020202020204" pitchFamily="34" charset="0"/>
                          <a:cs typeface="Arial" panose="020B0604020202020204" pitchFamily="34" charset="0"/>
                        </a:rPr>
                        <a:t> Vega, and Kevin Wyllie. This work was supported by NSF-RUI Award 0921038 (K.D.D., B.G.F.), a </a:t>
                      </a:r>
                      <a:r>
                        <a:rPr lang="en-US" sz="1400" dirty="0" err="1" smtClean="0">
                          <a:latin typeface="Arial" panose="020B0604020202020204" pitchFamily="34" charset="0"/>
                          <a:cs typeface="Arial" panose="020B0604020202020204" pitchFamily="34" charset="0"/>
                        </a:rPr>
                        <a:t>Kadner</a:t>
                      </a:r>
                      <a:r>
                        <a:rPr lang="en-US" sz="1400" dirty="0" smtClean="0">
                          <a:latin typeface="Arial" panose="020B0604020202020204" pitchFamily="34" charset="0"/>
                          <a:cs typeface="Arial" panose="020B0604020202020204" pitchFamily="34" charset="0"/>
                        </a:rPr>
                        <a:t>-Pitts Research Grant (K.D.D.), and the Rains Research Assistant Program (T.A.M.).</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hMerge="1">
                  <a:txBody>
                    <a:bodyPr/>
                    <a:lstStyle/>
                    <a:p>
                      <a:endParaRPr lang="en-US"/>
                    </a:p>
                  </a:txBody>
                  <a:tcPr/>
                </a:tc>
              </a:tr>
              <a:tr h="331558">
                <a:tc gridSpan="2">
                  <a:txBody>
                    <a:bodyPr/>
                    <a:lstStyle/>
                    <a:p>
                      <a:pPr marL="0" indent="0" algn="ctr">
                        <a:buFont typeface="Arial" panose="020B0604020202020204" pitchFamily="34" charset="0"/>
                        <a:buNone/>
                      </a:pPr>
                      <a:r>
                        <a:rPr lang="en-US" sz="2800" b="1" dirty="0" smtClean="0">
                          <a:latin typeface="Arial"/>
                          <a:cs typeface="Arial"/>
                        </a:rPr>
                        <a:t>References</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n-US"/>
                    </a:p>
                  </a:txBody>
                  <a:tcPr/>
                </a:tc>
              </a:tr>
              <a:tr h="2916291">
                <a:tc gridSpan="2">
                  <a:txBody>
                    <a:bodyPr/>
                    <a:lstStyle/>
                    <a:p>
                      <a:pPr marL="285750" lvl="0" indent="-285750">
                        <a:buFont typeface="Arial" panose="020B0604020202020204" pitchFamily="34" charset="0"/>
                        <a:buChar char="•"/>
                      </a:pPr>
                      <a:r>
                        <a:rPr lang="en-US" sz="1400" dirty="0" smtClean="0"/>
                        <a:t>Belle, A., </a:t>
                      </a:r>
                      <a:r>
                        <a:rPr lang="en-US" sz="1400" dirty="0" err="1" smtClean="0"/>
                        <a:t>Tanay</a:t>
                      </a:r>
                      <a:r>
                        <a:rPr lang="en-US" sz="1400" dirty="0" smtClean="0"/>
                        <a:t>, A., </a:t>
                      </a:r>
                      <a:r>
                        <a:rPr lang="en-US" sz="1400" dirty="0" err="1" smtClean="0"/>
                        <a:t>Bitincka</a:t>
                      </a:r>
                      <a:r>
                        <a:rPr lang="en-US" sz="1400" dirty="0" smtClean="0"/>
                        <a:t>, L., Shamir, R., &amp; O’Shea, E. K. (2006). Quantification of protein half-lives in the budding yeast </a:t>
                      </a:r>
                      <a:r>
                        <a:rPr lang="en-US" sz="1400" dirty="0" err="1" smtClean="0"/>
                        <a:t>proteome.Proceedings</a:t>
                      </a:r>
                      <a:r>
                        <a:rPr lang="en-US" sz="1400" dirty="0" smtClean="0"/>
                        <a:t> of the National Academy of Sciences, 103(35), 13004-13009.</a:t>
                      </a:r>
                    </a:p>
                    <a:p>
                      <a:pPr marL="285750" lvl="0" indent="-285750">
                        <a:buFont typeface="Arial" panose="020B0604020202020204" pitchFamily="34" charset="0"/>
                        <a:buChar char="•"/>
                      </a:pPr>
                      <a:r>
                        <a:rPr lang="en-US" sz="1400" dirty="0" err="1" smtClean="0"/>
                        <a:t>Dahlquist</a:t>
                      </a:r>
                      <a:r>
                        <a:rPr lang="en-US" sz="1400" dirty="0" smtClean="0"/>
                        <a:t>, K., Fitzpatrick, B., Camacho, E., </a:t>
                      </a:r>
                      <a:r>
                        <a:rPr lang="en-US" sz="1400" dirty="0" err="1" smtClean="0"/>
                        <a:t>Entzminger</a:t>
                      </a:r>
                      <a:r>
                        <a:rPr lang="en-US" sz="1400" dirty="0" smtClean="0"/>
                        <a:t>, S., &amp; </a:t>
                      </a:r>
                      <a:r>
                        <a:rPr lang="en-US" sz="1400" dirty="0" err="1" smtClean="0"/>
                        <a:t>Wanner</a:t>
                      </a:r>
                      <a:r>
                        <a:rPr lang="en-US" sz="1400" dirty="0" smtClean="0"/>
                        <a:t>, N. (2015). Parameter Estimation for Gene Regulatory Networks from Microarray Data: Cold Shock Response in Saccharomyces </a:t>
                      </a:r>
                      <a:r>
                        <a:rPr lang="en-US" sz="1400" dirty="0" err="1" smtClean="0"/>
                        <a:t>cerevisiae</a:t>
                      </a:r>
                      <a:r>
                        <a:rPr lang="en-US" sz="1400" dirty="0" smtClean="0"/>
                        <a:t>. </a:t>
                      </a:r>
                      <a:r>
                        <a:rPr lang="en-US" sz="1400" i="1" dirty="0" smtClean="0"/>
                        <a:t>Bulletin Of Mathematical Biology</a:t>
                      </a:r>
                      <a:r>
                        <a:rPr lang="en-US" sz="1400" dirty="0" smtClean="0"/>
                        <a:t>, </a:t>
                      </a:r>
                      <a:r>
                        <a:rPr lang="en-US" sz="1400" i="1" dirty="0" smtClean="0"/>
                        <a:t>77</a:t>
                      </a:r>
                      <a:r>
                        <a:rPr lang="en-US" sz="1400" dirty="0" smtClean="0"/>
                        <a:t>(8), 1457-1492. </a:t>
                      </a:r>
                      <a:r>
                        <a:rPr lang="en-US" sz="1400" u="sng" dirty="0" smtClean="0"/>
                        <a:t>http://</a:t>
                      </a:r>
                      <a:r>
                        <a:rPr lang="en-US" sz="1400" u="sng" dirty="0" err="1" smtClean="0"/>
                        <a:t>dx.doi.org</a:t>
                      </a:r>
                      <a:r>
                        <a:rPr lang="en-US" sz="1400" u="sng" dirty="0" smtClean="0"/>
                        <a:t>/10.1007/s11538-015-0092-6</a:t>
                      </a:r>
                      <a:r>
                        <a:rPr lang="en-US" sz="1400" dirty="0" smtClean="0"/>
                        <a:t>.</a:t>
                      </a:r>
                    </a:p>
                    <a:p>
                      <a:pPr marL="285750" lvl="0" indent="-285750">
                        <a:buFont typeface="Arial" panose="020B0604020202020204" pitchFamily="34" charset="0"/>
                        <a:buChar char="•"/>
                      </a:pPr>
                      <a:r>
                        <a:rPr lang="en-US" sz="1400" smtClean="0"/>
                        <a:t>Dário Abdulrehman, Pedro T. Monteiro, Miguel C. Teixeira, Nuno P. Mira, Artur B. Lourenço, Sandra C. dos Santos, Tânia R. Cabrito, Alexandre P. Francisco, Sara C. Madeira, Ricardo S. Aires, Arlindo L. Oliveira, Isabel Sá-Correia, Ana T. Freitas (2011). YEASTRACT: providing a programmatic access to curated transcriptional regulatory associations in </a:t>
                      </a:r>
                      <a:r>
                        <a:rPr lang="en-US" sz="1400" i="1" smtClean="0"/>
                        <a:t>Saccharomyces cerevisiae</a:t>
                      </a:r>
                      <a:r>
                        <a:rPr lang="en-US" sz="1400" smtClean="0"/>
                        <a:t> through a web services interface Nucl. Acids Res., </a:t>
                      </a:r>
                      <a:r>
                        <a:rPr lang="en-US" sz="1400" dirty="0" smtClean="0"/>
                        <a:t>39</a:t>
                      </a:r>
                      <a:r>
                        <a:rPr lang="en-US" sz="1400" smtClean="0"/>
                        <a:t>: </a:t>
                      </a:r>
                      <a:r>
                        <a:rPr lang="en-US" sz="1400" smtClean="0"/>
                        <a:t>D136-D140.</a:t>
                      </a:r>
                      <a:endParaRPr lang="en-US" sz="1400" dirty="0" smtClean="0"/>
                    </a:p>
                    <a:p>
                      <a:pPr marL="285750" lvl="0" indent="-285750">
                        <a:buFont typeface="Arial" panose="020B0604020202020204" pitchFamily="34" charset="0"/>
                        <a:buChar char="•"/>
                      </a:pPr>
                      <a:r>
                        <a:rPr lang="en-US" sz="1400" dirty="0" smtClean="0"/>
                        <a:t>Freeman, S. (2002). </a:t>
                      </a:r>
                      <a:r>
                        <a:rPr lang="en-US" sz="1400" i="1" dirty="0" smtClean="0"/>
                        <a:t>Biological science</a:t>
                      </a:r>
                      <a:r>
                        <a:rPr lang="en-US" sz="1400" dirty="0" smtClean="0"/>
                        <a:t>. Upper Saddle River, NJ: Prentice Hall. </a:t>
                      </a:r>
                    </a:p>
                    <a:p>
                      <a:pPr marL="285750" lvl="0" indent="-285750">
                        <a:buFont typeface="Arial" panose="020B0604020202020204" pitchFamily="34" charset="0"/>
                        <a:buChar char="•"/>
                      </a:pPr>
                      <a:r>
                        <a:rPr lang="en-US" sz="1400" dirty="0" err="1" smtClean="0"/>
                        <a:t>GRNsightt</a:t>
                      </a:r>
                      <a:r>
                        <a:rPr lang="en-US" sz="1400" dirty="0" smtClean="0"/>
                        <a:t>. (</a:t>
                      </a:r>
                      <a:r>
                        <a:rPr lang="en-US" sz="1400" dirty="0" err="1" smtClean="0"/>
                        <a:t>n.d.</a:t>
                      </a:r>
                      <a:r>
                        <a:rPr lang="en-US" sz="1400" dirty="0" smtClean="0"/>
                        <a:t>). Retrieved March 10, 2016, from http://</a:t>
                      </a:r>
                      <a:r>
                        <a:rPr lang="en-US" sz="1400" dirty="0" err="1" smtClean="0"/>
                        <a:t>dondi.github.io</a:t>
                      </a:r>
                      <a:r>
                        <a:rPr lang="en-US" sz="1400" dirty="0" smtClean="0"/>
                        <a:t>/</a:t>
                      </a:r>
                      <a:r>
                        <a:rPr lang="en-US" sz="1400" dirty="0" err="1" smtClean="0"/>
                        <a:t>GRNsight</a:t>
                      </a:r>
                      <a:r>
                        <a:rPr lang="en-US" sz="1400" dirty="0" smtClean="0"/>
                        <a:t>/ </a:t>
                      </a:r>
                    </a:p>
                    <a:p>
                      <a:pPr marL="285750" lvl="0" indent="-285750">
                        <a:buFont typeface="Arial" panose="020B0604020202020204" pitchFamily="34" charset="0"/>
                        <a:buChar char="•"/>
                      </a:pPr>
                      <a:r>
                        <a:rPr lang="en-US" sz="1400" dirty="0" err="1" smtClean="0"/>
                        <a:t>GRNmap</a:t>
                      </a:r>
                      <a:r>
                        <a:rPr lang="en-US" sz="1400" dirty="0" smtClean="0"/>
                        <a:t>. (</a:t>
                      </a:r>
                      <a:r>
                        <a:rPr lang="en-US" sz="1400" dirty="0" err="1" smtClean="0"/>
                        <a:t>n.d.</a:t>
                      </a:r>
                      <a:r>
                        <a:rPr lang="en-US" sz="1400" dirty="0" smtClean="0"/>
                        <a:t>). Retrieved March 10, 2016, from https://</a:t>
                      </a:r>
                      <a:r>
                        <a:rPr lang="en-US" sz="1400" dirty="0" err="1" smtClean="0"/>
                        <a:t>github.com</a:t>
                      </a:r>
                      <a:r>
                        <a:rPr lang="en-US" sz="1400" dirty="0" smtClean="0"/>
                        <a:t>/</a:t>
                      </a:r>
                      <a:r>
                        <a:rPr lang="en-US" sz="1400" dirty="0" err="1" smtClean="0"/>
                        <a:t>kdahlquist</a:t>
                      </a:r>
                      <a:r>
                        <a:rPr lang="en-US" sz="1400" dirty="0" smtClean="0"/>
                        <a:t>/</a:t>
                      </a:r>
                      <a:r>
                        <a:rPr lang="en-US" sz="1400" dirty="0" err="1" smtClean="0"/>
                        <a:t>GRNmap</a:t>
                      </a:r>
                      <a:r>
                        <a:rPr lang="en-US" sz="1400" dirty="0" smtClean="0"/>
                        <a:t> </a:t>
                      </a:r>
                    </a:p>
                  </a:txBody>
                  <a:tcP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r>
            </a:tbl>
          </a:graphicData>
        </a:graphic>
      </p:graphicFrame>
      <p:graphicFrame>
        <p:nvGraphicFramePr>
          <p:cNvPr id="79" name="Chart 78"/>
          <p:cNvGraphicFramePr>
            <a:graphicFrameLocks/>
          </p:cNvGraphicFramePr>
          <p:nvPr>
            <p:extLst>
              <p:ext uri="{D42A27DB-BD31-4B8C-83A1-F6EECF244321}">
                <p14:modId xmlns:p14="http://schemas.microsoft.com/office/powerpoint/2010/main" val="441103480"/>
              </p:ext>
            </p:extLst>
          </p:nvPr>
        </p:nvGraphicFramePr>
        <p:xfrm>
          <a:off x="28574999" y="15792287"/>
          <a:ext cx="6400800" cy="338328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4287654724"/>
              </p:ext>
            </p:extLst>
          </p:nvPr>
        </p:nvGraphicFramePr>
        <p:xfrm>
          <a:off x="13891423" y="27123967"/>
          <a:ext cx="5234789" cy="2489605"/>
        </p:xfrm>
        <a:graphic>
          <a:graphicData uri="http://schemas.openxmlformats.org/drawingml/2006/table">
            <a:tbl>
              <a:tblPr firstRow="1" bandRow="1">
                <a:tableStyleId>{7DF18680-E054-41AD-8BC1-D1AEF772440D}</a:tableStyleId>
              </a:tblPr>
              <a:tblGrid>
                <a:gridCol w="704926"/>
                <a:gridCol w="1796176"/>
                <a:gridCol w="911229"/>
                <a:gridCol w="911229"/>
                <a:gridCol w="911229"/>
              </a:tblGrid>
              <a:tr h="351745">
                <a:tc rowSpan="2">
                  <a:txBody>
                    <a:bodyPr/>
                    <a:lstStyle/>
                    <a:p>
                      <a:pPr algn="ctr"/>
                      <a:r>
                        <a:rPr lang="en-US" sz="1600" b="1" dirty="0" smtClean="0">
                          <a:solidFill>
                            <a:schemeClr val="bg1"/>
                          </a:solidFill>
                        </a:rPr>
                        <a:t>Gene</a:t>
                      </a:r>
                      <a:endParaRPr lang="en-US" sz="1600" b="1" dirty="0">
                        <a:solidFill>
                          <a:schemeClr val="bg1"/>
                        </a:solidFill>
                      </a:endParaRPr>
                    </a:p>
                  </a:txBody>
                  <a:tcPr anchor="ct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rowSpan="2">
                  <a:txBody>
                    <a:bodyPr/>
                    <a:lstStyle/>
                    <a:p>
                      <a:pPr algn="ctr"/>
                      <a:r>
                        <a:rPr lang="en-US" sz="1600" b="1" dirty="0" smtClean="0">
                          <a:solidFill>
                            <a:schemeClr val="bg1"/>
                          </a:solidFill>
                        </a:rPr>
                        <a:t>ANOVA BH p-value</a:t>
                      </a:r>
                    </a:p>
                    <a:p>
                      <a:pPr algn="ctr"/>
                      <a:endParaRPr lang="en-US" sz="1600" b="1" dirty="0">
                        <a:solidFill>
                          <a:schemeClr val="bg1"/>
                        </a:solidFill>
                      </a:endParaRPr>
                    </a:p>
                  </a:txBody>
                  <a:tcPr anchor="ct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gridSpan="3">
                  <a:txBody>
                    <a:bodyPr/>
                    <a:lstStyle/>
                    <a:p>
                      <a:pPr algn="ctr"/>
                      <a:r>
                        <a:rPr lang="en-US" sz="1600" b="1" dirty="0" smtClean="0">
                          <a:solidFill>
                            <a:schemeClr val="bg1"/>
                          </a:solidFill>
                        </a:rPr>
                        <a:t>Sum</a:t>
                      </a:r>
                      <a:r>
                        <a:rPr lang="en-US" sz="1600" b="1" baseline="0" dirty="0" smtClean="0">
                          <a:solidFill>
                            <a:schemeClr val="bg1"/>
                          </a:solidFill>
                        </a:rPr>
                        <a:t>  MSE by Network Size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hMerge="1">
                  <a:txBody>
                    <a:bodyPr/>
                    <a:lstStyle/>
                    <a:p>
                      <a:endParaRPr lang="en-US" sz="1000" dirty="0"/>
                    </a:p>
                  </a:txBody>
                  <a:tcPr/>
                </a:tc>
                <a:tc hMerge="1">
                  <a:txBody>
                    <a:bodyPr/>
                    <a:lstStyle/>
                    <a:p>
                      <a:endParaRPr lang="en-US" sz="1000" dirty="0"/>
                    </a:p>
                  </a:txBody>
                  <a:tcPr/>
                </a:tc>
              </a:tr>
              <a:tr h="351745">
                <a:tc vMerge="1">
                  <a:txBody>
                    <a:bodyPr/>
                    <a:lstStyle/>
                    <a:p>
                      <a:pPr algn="ct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vMerge="1">
                  <a:txBody>
                    <a:bodyPr/>
                    <a:lstStyle/>
                    <a:p>
                      <a:pPr algn="ct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33 gene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24 gene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15</a:t>
                      </a:r>
                      <a:r>
                        <a:rPr lang="en-US" sz="1600" b="1" baseline="0" dirty="0" smtClean="0">
                          <a:solidFill>
                            <a:schemeClr val="bg1"/>
                          </a:solidFill>
                        </a:rPr>
                        <a:t> gene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r>
              <a:tr h="351745">
                <a:tc>
                  <a:txBody>
                    <a:bodyPr/>
                    <a:lstStyle/>
                    <a:p>
                      <a:pPr algn="ctr"/>
                      <a:r>
                        <a:rPr lang="en-US" sz="1400" dirty="0" smtClean="0"/>
                        <a:t>CIN5</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0.0103</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4.2541</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4.2057</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4.2191</a:t>
                      </a:r>
                      <a:endParaRPr lang="en-US" sz="1400" dirty="0"/>
                    </a:p>
                  </a:txBody>
                  <a:tcPr>
                    <a:lnT w="28575" cap="flat" cmpd="sng" algn="ctr">
                      <a:solidFill>
                        <a:prstClr val="white"/>
                      </a:solidFill>
                      <a:prstDash val="solid"/>
                      <a:round/>
                      <a:headEnd type="none" w="med" len="med"/>
                      <a:tailEnd type="none" w="med" len="med"/>
                    </a:lnT>
                  </a:tcPr>
                </a:tc>
              </a:tr>
              <a:tr h="351745">
                <a:tc>
                  <a:txBody>
                    <a:bodyPr/>
                    <a:lstStyle/>
                    <a:p>
                      <a:pPr algn="ctr"/>
                      <a:r>
                        <a:rPr lang="en-US" sz="1400" dirty="0" smtClean="0"/>
                        <a:t>GLN3</a:t>
                      </a:r>
                      <a:endParaRPr lang="en-US" sz="1400" dirty="0"/>
                    </a:p>
                  </a:txBody>
                  <a:tcPr/>
                </a:tc>
                <a:tc>
                  <a:txBody>
                    <a:bodyPr/>
                    <a:lstStyle/>
                    <a:p>
                      <a:pPr algn="ctr"/>
                      <a:r>
                        <a:rPr lang="en-US" sz="1400" dirty="0" smtClean="0"/>
                        <a:t>0.0276</a:t>
                      </a:r>
                      <a:endParaRPr lang="en-US" sz="1400" dirty="0"/>
                    </a:p>
                  </a:txBody>
                  <a:tcPr/>
                </a:tc>
                <a:tc>
                  <a:txBody>
                    <a:bodyPr/>
                    <a:lstStyle/>
                    <a:p>
                      <a:pPr algn="ctr"/>
                      <a:r>
                        <a:rPr lang="en-US" sz="1400" dirty="0" smtClean="0"/>
                        <a:t>1.6946</a:t>
                      </a:r>
                      <a:endParaRPr lang="en-US" sz="1400" dirty="0"/>
                    </a:p>
                  </a:txBody>
                  <a:tcPr/>
                </a:tc>
                <a:tc>
                  <a:txBody>
                    <a:bodyPr/>
                    <a:lstStyle/>
                    <a:p>
                      <a:pPr algn="ctr"/>
                      <a:r>
                        <a:rPr lang="en-US" sz="1400" dirty="0" smtClean="0"/>
                        <a:t>1.6586</a:t>
                      </a:r>
                      <a:endParaRPr lang="en-US" sz="1400" dirty="0"/>
                    </a:p>
                  </a:txBody>
                  <a:tcPr/>
                </a:tc>
                <a:tc>
                  <a:txBody>
                    <a:bodyPr/>
                    <a:lstStyle/>
                    <a:p>
                      <a:pPr algn="ctr"/>
                      <a:r>
                        <a:rPr lang="en-US" sz="1400" dirty="0" smtClean="0"/>
                        <a:t>1.6857</a:t>
                      </a:r>
                      <a:endParaRPr lang="en-US" sz="1400" dirty="0"/>
                    </a:p>
                  </a:txBody>
                  <a:tcPr/>
                </a:tc>
              </a:tr>
              <a:tr h="351745">
                <a:tc>
                  <a:txBody>
                    <a:bodyPr/>
                    <a:lstStyle/>
                    <a:p>
                      <a:pPr algn="ctr"/>
                      <a:r>
                        <a:rPr lang="en-US" sz="1400" dirty="0" smtClean="0"/>
                        <a:t>HAP4</a:t>
                      </a:r>
                      <a:endParaRPr lang="en-US" sz="1400" dirty="0"/>
                    </a:p>
                  </a:txBody>
                  <a:tcPr/>
                </a:tc>
                <a:tc>
                  <a:txBody>
                    <a:bodyPr/>
                    <a:lstStyle/>
                    <a:p>
                      <a:pPr algn="ctr"/>
                      <a:r>
                        <a:rPr lang="en-US" sz="1400" dirty="0" smtClean="0"/>
                        <a:t>0.0134</a:t>
                      </a:r>
                      <a:endParaRPr lang="en-US" sz="1400" dirty="0"/>
                    </a:p>
                  </a:txBody>
                  <a:tcPr/>
                </a:tc>
                <a:tc>
                  <a:txBody>
                    <a:bodyPr/>
                    <a:lstStyle/>
                    <a:p>
                      <a:pPr algn="ctr"/>
                      <a:r>
                        <a:rPr lang="en-US" sz="1400" dirty="0" smtClean="0"/>
                        <a:t>7.9825</a:t>
                      </a:r>
                      <a:endParaRPr lang="en-US" sz="1400" dirty="0"/>
                    </a:p>
                  </a:txBody>
                  <a:tcPr/>
                </a:tc>
                <a:tc>
                  <a:txBody>
                    <a:bodyPr/>
                    <a:lstStyle/>
                    <a:p>
                      <a:pPr algn="ctr"/>
                      <a:r>
                        <a:rPr lang="en-US" sz="1400" dirty="0" smtClean="0"/>
                        <a:t>8.4690</a:t>
                      </a:r>
                      <a:endParaRPr lang="en-US" sz="1400" dirty="0"/>
                    </a:p>
                  </a:txBody>
                  <a:tcPr/>
                </a:tc>
                <a:tc>
                  <a:txBody>
                    <a:bodyPr/>
                    <a:lstStyle/>
                    <a:p>
                      <a:pPr algn="ctr"/>
                      <a:r>
                        <a:rPr lang="en-US" sz="1400" dirty="0" smtClean="0"/>
                        <a:t>8.4698</a:t>
                      </a:r>
                      <a:endParaRPr lang="en-US" sz="1400" dirty="0"/>
                    </a:p>
                  </a:txBody>
                  <a:tcPr/>
                </a:tc>
              </a:tr>
              <a:tr h="351745">
                <a:tc>
                  <a:txBody>
                    <a:bodyPr/>
                    <a:lstStyle/>
                    <a:p>
                      <a:pPr algn="ctr"/>
                      <a:r>
                        <a:rPr lang="en-US" sz="1400" dirty="0" smtClean="0"/>
                        <a:t>HMO1</a:t>
                      </a:r>
                      <a:endParaRPr lang="en-US" sz="1400" dirty="0"/>
                    </a:p>
                  </a:txBody>
                  <a:tcPr/>
                </a:tc>
                <a:tc>
                  <a:txBody>
                    <a:bodyPr/>
                    <a:lstStyle/>
                    <a:p>
                      <a:pPr algn="ctr"/>
                      <a:r>
                        <a:rPr lang="en-US" sz="1400" dirty="0" smtClean="0"/>
                        <a:t>0.0009</a:t>
                      </a:r>
                      <a:endParaRPr lang="en-US" sz="1400" dirty="0"/>
                    </a:p>
                  </a:txBody>
                  <a:tcPr/>
                </a:tc>
                <a:tc>
                  <a:txBody>
                    <a:bodyPr/>
                    <a:lstStyle/>
                    <a:p>
                      <a:pPr algn="ctr"/>
                      <a:r>
                        <a:rPr lang="en-US" sz="1400" smtClean="0"/>
                        <a:t>5.4088</a:t>
                      </a:r>
                      <a:endParaRPr lang="en-US" sz="1400" dirty="0"/>
                    </a:p>
                  </a:txBody>
                  <a:tcPr/>
                </a:tc>
                <a:tc>
                  <a:txBody>
                    <a:bodyPr/>
                    <a:lstStyle/>
                    <a:p>
                      <a:pPr algn="ctr"/>
                      <a:r>
                        <a:rPr lang="en-US" sz="1400" dirty="0" smtClean="0"/>
                        <a:t>5.4220</a:t>
                      </a:r>
                      <a:endParaRPr lang="en-US" sz="1400" dirty="0"/>
                    </a:p>
                  </a:txBody>
                  <a:tcPr/>
                </a:tc>
                <a:tc>
                  <a:txBody>
                    <a:bodyPr/>
                    <a:lstStyle/>
                    <a:p>
                      <a:pPr algn="ctr"/>
                      <a:r>
                        <a:rPr lang="en-US" sz="1400" dirty="0" smtClean="0"/>
                        <a:t>5.5691</a:t>
                      </a:r>
                      <a:endParaRPr lang="en-US" sz="1400" dirty="0"/>
                    </a:p>
                  </a:txBody>
                  <a:tcPr/>
                </a:tc>
              </a:tr>
              <a:tr h="379135">
                <a:tc>
                  <a:txBody>
                    <a:bodyPr/>
                    <a:lstStyle/>
                    <a:p>
                      <a:pPr algn="ctr"/>
                      <a:r>
                        <a:rPr lang="en-US" sz="1400" dirty="0" smtClean="0"/>
                        <a:t>ZAP1</a:t>
                      </a:r>
                      <a:endParaRPr lang="en-US" sz="1400" dirty="0"/>
                    </a:p>
                  </a:txBody>
                  <a:tcPr/>
                </a:tc>
                <a:tc>
                  <a:txBody>
                    <a:bodyPr/>
                    <a:lstStyle/>
                    <a:p>
                      <a:pPr algn="ctr"/>
                      <a:r>
                        <a:rPr lang="en-US" sz="1400" dirty="0" smtClean="0"/>
                        <a:t>N/A</a:t>
                      </a:r>
                      <a:endParaRPr lang="en-US" sz="1400" dirty="0"/>
                    </a:p>
                  </a:txBody>
                  <a:tcPr/>
                </a:tc>
                <a:tc>
                  <a:txBody>
                    <a:bodyPr/>
                    <a:lstStyle/>
                    <a:p>
                      <a:pPr algn="ctr"/>
                      <a:r>
                        <a:rPr lang="en-US" sz="1400" dirty="0" smtClean="0"/>
                        <a:t>7.2831</a:t>
                      </a:r>
                      <a:endParaRPr lang="en-US" sz="1400" dirty="0"/>
                    </a:p>
                  </a:txBody>
                  <a:tcPr/>
                </a:tc>
                <a:tc>
                  <a:txBody>
                    <a:bodyPr/>
                    <a:lstStyle/>
                    <a:p>
                      <a:pPr algn="ctr"/>
                      <a:r>
                        <a:rPr lang="en-US" sz="1400" dirty="0" smtClean="0"/>
                        <a:t>6.7759</a:t>
                      </a:r>
                      <a:endParaRPr lang="en-US" sz="1400" dirty="0"/>
                    </a:p>
                  </a:txBody>
                  <a:tcPr/>
                </a:tc>
                <a:tc>
                  <a:txBody>
                    <a:bodyPr/>
                    <a:lstStyle/>
                    <a:p>
                      <a:pPr algn="ctr"/>
                      <a:r>
                        <a:rPr lang="en-US" sz="1400" dirty="0" smtClean="0"/>
                        <a:t>7.7856</a:t>
                      </a:r>
                      <a:endParaRPr lang="en-US" sz="1400" dirty="0"/>
                    </a:p>
                  </a:txBody>
                  <a:tcPr/>
                </a:tc>
              </a:tr>
            </a:tbl>
          </a:graphicData>
        </a:graphic>
      </p:graphicFrame>
      <p:graphicFrame>
        <p:nvGraphicFramePr>
          <p:cNvPr id="105" name="Table 104"/>
          <p:cNvGraphicFramePr>
            <a:graphicFrameLocks noGrp="1"/>
          </p:cNvGraphicFramePr>
          <p:nvPr>
            <p:extLst>
              <p:ext uri="{D42A27DB-BD31-4B8C-83A1-F6EECF244321}">
                <p14:modId xmlns:p14="http://schemas.microsoft.com/office/powerpoint/2010/main" val="812344421"/>
              </p:ext>
            </p:extLst>
          </p:nvPr>
        </p:nvGraphicFramePr>
        <p:xfrm>
          <a:off x="21343803" y="27123967"/>
          <a:ext cx="5233520" cy="2462215"/>
        </p:xfrm>
        <a:graphic>
          <a:graphicData uri="http://schemas.openxmlformats.org/drawingml/2006/table">
            <a:tbl>
              <a:tblPr firstRow="1" bandRow="1">
                <a:tableStyleId>{7DF18680-E054-41AD-8BC1-D1AEF772440D}</a:tableStyleId>
              </a:tblPr>
              <a:tblGrid>
                <a:gridCol w="694055"/>
                <a:gridCol w="1796176"/>
                <a:gridCol w="915004"/>
                <a:gridCol w="913281"/>
                <a:gridCol w="915004"/>
              </a:tblGrid>
              <a:tr h="351745">
                <a:tc rowSpan="2">
                  <a:txBody>
                    <a:bodyPr/>
                    <a:lstStyle/>
                    <a:p>
                      <a:pPr algn="ctr"/>
                      <a:r>
                        <a:rPr lang="en-US" sz="1600" b="1" dirty="0" smtClean="0">
                          <a:solidFill>
                            <a:schemeClr val="bg1"/>
                          </a:solidFill>
                        </a:rPr>
                        <a:t>Gene</a:t>
                      </a:r>
                      <a:endParaRPr lang="en-US" sz="1600" b="1" dirty="0">
                        <a:solidFill>
                          <a:schemeClr val="bg1"/>
                        </a:solidFill>
                      </a:endParaRPr>
                    </a:p>
                  </a:txBody>
                  <a:tcPr anchor="ct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rowSpan="2">
                  <a:txBody>
                    <a:bodyPr/>
                    <a:lstStyle/>
                    <a:p>
                      <a:pPr algn="ctr"/>
                      <a:r>
                        <a:rPr lang="en-US" sz="1600" b="1" dirty="0" smtClean="0">
                          <a:solidFill>
                            <a:schemeClr val="bg1"/>
                          </a:solidFill>
                        </a:rPr>
                        <a:t>ANOVA BH p-value</a:t>
                      </a:r>
                    </a:p>
                    <a:p>
                      <a:pPr algn="ctr"/>
                      <a:endParaRPr lang="en-US" sz="1600" b="1" dirty="0">
                        <a:solidFill>
                          <a:schemeClr val="bg1"/>
                        </a:solidFill>
                      </a:endParaRPr>
                    </a:p>
                  </a:txBody>
                  <a:tcPr anchor="ct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gridSpan="3">
                  <a:txBody>
                    <a:bodyPr/>
                    <a:lstStyle/>
                    <a:p>
                      <a:pPr algn="ctr"/>
                      <a:r>
                        <a:rPr lang="en-US" sz="1600" b="1" dirty="0" smtClean="0">
                          <a:solidFill>
                            <a:schemeClr val="bg1"/>
                          </a:solidFill>
                        </a:rPr>
                        <a:t>Sum</a:t>
                      </a:r>
                      <a:r>
                        <a:rPr lang="en-US" sz="1600" b="1" baseline="0" dirty="0" smtClean="0">
                          <a:solidFill>
                            <a:schemeClr val="bg1"/>
                          </a:solidFill>
                        </a:rPr>
                        <a:t>  MSE by Network Size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hMerge="1">
                  <a:txBody>
                    <a:bodyPr/>
                    <a:lstStyle/>
                    <a:p>
                      <a:endParaRPr lang="en-US" sz="1000" dirty="0"/>
                    </a:p>
                  </a:txBody>
                  <a:tcPr/>
                </a:tc>
                <a:tc hMerge="1">
                  <a:txBody>
                    <a:bodyPr/>
                    <a:lstStyle/>
                    <a:p>
                      <a:endParaRPr lang="en-US" sz="1000" dirty="0"/>
                    </a:p>
                  </a:txBody>
                  <a:tcPr/>
                </a:tc>
              </a:tr>
              <a:tr h="351745">
                <a:tc vMerge="1">
                  <a:txBody>
                    <a:bodyPr/>
                    <a:lstStyle/>
                    <a:p>
                      <a:pPr algn="ct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vMerge="1">
                  <a:txBody>
                    <a:bodyPr/>
                    <a:lstStyle/>
                    <a:p>
                      <a:pPr algn="ct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32 gene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25 gene</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c>
                  <a:txBody>
                    <a:bodyPr/>
                    <a:lstStyle/>
                    <a:p>
                      <a:pPr algn="ctr"/>
                      <a:r>
                        <a:rPr lang="en-US" sz="1600" b="1" dirty="0" smtClean="0">
                          <a:solidFill>
                            <a:schemeClr val="bg1"/>
                          </a:solidFill>
                        </a:rPr>
                        <a:t>14</a:t>
                      </a:r>
                      <a:r>
                        <a:rPr lang="en-US" sz="1600" b="1" baseline="0" dirty="0" smtClean="0">
                          <a:solidFill>
                            <a:schemeClr val="bg1"/>
                          </a:solidFill>
                        </a:rPr>
                        <a:t> gene </a:t>
                      </a:r>
                      <a:endParaRPr lang="en-US" sz="1600" b="1" dirty="0">
                        <a:solidFill>
                          <a:schemeClr val="bg1"/>
                        </a:solidFill>
                      </a:endParaRPr>
                    </a:p>
                  </a:txBody>
                  <a:tcPr>
                    <a:lnL w="28575" cap="flat" cmpd="sng" algn="ctr">
                      <a:solidFill>
                        <a:prstClr val="white"/>
                      </a:solidFill>
                      <a:prstDash val="solid"/>
                      <a:round/>
                      <a:headEnd type="none" w="med" len="med"/>
                      <a:tailEnd type="none" w="med" len="med"/>
                    </a:lnL>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solidFill>
                      <a:schemeClr val="accent5">
                        <a:lumMod val="75000"/>
                      </a:schemeClr>
                    </a:solidFill>
                  </a:tcPr>
                </a:tc>
              </a:tr>
              <a:tr h="351745">
                <a:tc>
                  <a:txBody>
                    <a:bodyPr/>
                    <a:lstStyle/>
                    <a:p>
                      <a:pPr algn="ctr"/>
                      <a:r>
                        <a:rPr lang="en-US" sz="1400" dirty="0" smtClean="0"/>
                        <a:t>CIN5</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 0.0109</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4.2377</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4.2973</a:t>
                      </a:r>
                      <a:endParaRPr lang="en-US" sz="1400" dirty="0"/>
                    </a:p>
                  </a:txBody>
                  <a:tcPr>
                    <a:lnT w="28575" cap="flat" cmpd="sng" algn="ctr">
                      <a:solidFill>
                        <a:prstClr val="white"/>
                      </a:solidFill>
                      <a:prstDash val="solid"/>
                      <a:round/>
                      <a:headEnd type="none" w="med" len="med"/>
                      <a:tailEnd type="none" w="med" len="med"/>
                    </a:lnT>
                  </a:tcPr>
                </a:tc>
                <a:tc>
                  <a:txBody>
                    <a:bodyPr/>
                    <a:lstStyle/>
                    <a:p>
                      <a:pPr algn="ctr"/>
                      <a:r>
                        <a:rPr lang="en-US" sz="1400" dirty="0" smtClean="0"/>
                        <a:t>3.5837</a:t>
                      </a:r>
                      <a:endParaRPr lang="en-US" sz="1400" dirty="0"/>
                    </a:p>
                  </a:txBody>
                  <a:tcPr>
                    <a:lnT w="28575" cap="flat" cmpd="sng" algn="ctr">
                      <a:solidFill>
                        <a:prstClr val="white"/>
                      </a:solidFill>
                      <a:prstDash val="solid"/>
                      <a:round/>
                      <a:headEnd type="none" w="med" len="med"/>
                      <a:tailEnd type="none" w="med" len="med"/>
                    </a:lnT>
                  </a:tcPr>
                </a:tc>
              </a:tr>
              <a:tr h="351745">
                <a:tc>
                  <a:txBody>
                    <a:bodyPr/>
                    <a:lstStyle/>
                    <a:p>
                      <a:pPr algn="ctr"/>
                      <a:r>
                        <a:rPr lang="en-US" sz="1400" dirty="0" smtClean="0"/>
                        <a:t>GLN3</a:t>
                      </a:r>
                      <a:endParaRPr lang="en-US" sz="1400" dirty="0"/>
                    </a:p>
                  </a:txBody>
                  <a:tcPr/>
                </a:tc>
                <a:tc>
                  <a:txBody>
                    <a:bodyPr/>
                    <a:lstStyle/>
                    <a:p>
                      <a:pPr algn="ctr"/>
                      <a:r>
                        <a:rPr lang="en-US" sz="1400" dirty="0" smtClean="0"/>
                        <a:t>0.05879</a:t>
                      </a:r>
                      <a:endParaRPr lang="en-US" sz="1400" dirty="0"/>
                    </a:p>
                  </a:txBody>
                  <a:tcPr/>
                </a:tc>
                <a:tc>
                  <a:txBody>
                    <a:bodyPr/>
                    <a:lstStyle/>
                    <a:p>
                      <a:pPr algn="ctr"/>
                      <a:r>
                        <a:rPr lang="en-US" sz="1400" dirty="0" smtClean="0"/>
                        <a:t>1.6871</a:t>
                      </a:r>
                      <a:endParaRPr lang="en-US" sz="1400" dirty="0"/>
                    </a:p>
                  </a:txBody>
                  <a:tcPr/>
                </a:tc>
                <a:tc>
                  <a:txBody>
                    <a:bodyPr/>
                    <a:lstStyle/>
                    <a:p>
                      <a:pPr algn="ctr"/>
                      <a:r>
                        <a:rPr lang="en-US" sz="1400" dirty="0" smtClean="0"/>
                        <a:t>1.6708</a:t>
                      </a:r>
                      <a:endParaRPr lang="en-US" sz="1400" dirty="0"/>
                    </a:p>
                  </a:txBody>
                  <a:tcPr/>
                </a:tc>
                <a:tc>
                  <a:txBody>
                    <a:bodyPr/>
                    <a:lstStyle/>
                    <a:p>
                      <a:pPr algn="ctr"/>
                      <a:r>
                        <a:rPr lang="en-US" sz="1400" dirty="0" smtClean="0"/>
                        <a:t>1.4206</a:t>
                      </a:r>
                      <a:endParaRPr lang="en-US" sz="1400" dirty="0"/>
                    </a:p>
                  </a:txBody>
                  <a:tcPr/>
                </a:tc>
              </a:tr>
              <a:tr h="351745">
                <a:tc>
                  <a:txBody>
                    <a:bodyPr/>
                    <a:lstStyle/>
                    <a:p>
                      <a:pPr algn="ctr"/>
                      <a:r>
                        <a:rPr lang="en-US" sz="1400" dirty="0" smtClean="0"/>
                        <a:t>HAP4</a:t>
                      </a:r>
                      <a:endParaRPr lang="en-US" sz="1400" dirty="0"/>
                    </a:p>
                  </a:txBody>
                  <a:tcPr/>
                </a:tc>
                <a:tc>
                  <a:txBody>
                    <a:bodyPr/>
                    <a:lstStyle/>
                    <a:p>
                      <a:pPr algn="ctr"/>
                      <a:r>
                        <a:rPr lang="en-US" sz="1400" dirty="0" smtClean="0"/>
                        <a:t>0.0620</a:t>
                      </a:r>
                      <a:endParaRPr lang="en-US" sz="1400" dirty="0"/>
                    </a:p>
                  </a:txBody>
                  <a:tcPr/>
                </a:tc>
                <a:tc>
                  <a:txBody>
                    <a:bodyPr/>
                    <a:lstStyle/>
                    <a:p>
                      <a:pPr algn="ctr"/>
                      <a:r>
                        <a:rPr lang="en-US" sz="1400" dirty="0" smtClean="0"/>
                        <a:t>7.1334</a:t>
                      </a:r>
                      <a:endParaRPr lang="en-US" sz="1400" dirty="0"/>
                    </a:p>
                  </a:txBody>
                  <a:tcPr/>
                </a:tc>
                <a:tc>
                  <a:txBody>
                    <a:bodyPr/>
                    <a:lstStyle/>
                    <a:p>
                      <a:pPr algn="ctr"/>
                      <a:r>
                        <a:rPr lang="en-US" sz="1400" dirty="0" smtClean="0"/>
                        <a:t>7.1343</a:t>
                      </a:r>
                      <a:endParaRPr lang="en-US" sz="1400" dirty="0"/>
                    </a:p>
                  </a:txBody>
                  <a:tcPr/>
                </a:tc>
                <a:tc>
                  <a:txBody>
                    <a:bodyPr/>
                    <a:lstStyle/>
                    <a:p>
                      <a:pPr algn="ctr"/>
                      <a:r>
                        <a:rPr lang="en-US" sz="1400" dirty="0" smtClean="0"/>
                        <a:t>6.7382</a:t>
                      </a:r>
                      <a:endParaRPr lang="en-US" sz="1400" dirty="0"/>
                    </a:p>
                  </a:txBody>
                  <a:tcPr/>
                </a:tc>
              </a:tr>
              <a:tr h="351745">
                <a:tc>
                  <a:txBody>
                    <a:bodyPr/>
                    <a:lstStyle/>
                    <a:p>
                      <a:pPr algn="ctr"/>
                      <a:r>
                        <a:rPr lang="en-US" sz="1400" dirty="0" smtClean="0"/>
                        <a:t>HMO1</a:t>
                      </a:r>
                      <a:endParaRPr lang="en-US" sz="1400" dirty="0"/>
                    </a:p>
                  </a:txBody>
                  <a:tcPr/>
                </a:tc>
                <a:tc>
                  <a:txBody>
                    <a:bodyPr/>
                    <a:lstStyle/>
                    <a:p>
                      <a:pPr algn="ctr"/>
                      <a:r>
                        <a:rPr lang="en-US" sz="1400" dirty="0" smtClean="0"/>
                        <a:t>0.0006</a:t>
                      </a:r>
                      <a:endParaRPr lang="en-US" sz="1400" dirty="0"/>
                    </a:p>
                  </a:txBody>
                  <a:tcPr/>
                </a:tc>
                <a:tc>
                  <a:txBody>
                    <a:bodyPr/>
                    <a:lstStyle/>
                    <a:p>
                      <a:pPr algn="ctr"/>
                      <a:r>
                        <a:rPr lang="en-US" sz="1400" dirty="0" smtClean="0"/>
                        <a:t>5.5361</a:t>
                      </a:r>
                      <a:endParaRPr lang="en-US" sz="1400" dirty="0"/>
                    </a:p>
                  </a:txBody>
                  <a:tcPr/>
                </a:tc>
                <a:tc>
                  <a:txBody>
                    <a:bodyPr/>
                    <a:lstStyle/>
                    <a:p>
                      <a:pPr algn="ctr"/>
                      <a:r>
                        <a:rPr lang="en-US" sz="1400" dirty="0" smtClean="0"/>
                        <a:t>5.5368</a:t>
                      </a:r>
                      <a:endParaRPr lang="en-US" sz="1400" dirty="0"/>
                    </a:p>
                  </a:txBody>
                  <a:tcPr/>
                </a:tc>
                <a:tc>
                  <a:txBody>
                    <a:bodyPr/>
                    <a:lstStyle/>
                    <a:p>
                      <a:pPr algn="ctr"/>
                      <a:r>
                        <a:rPr lang="en-US" sz="1400" dirty="0" smtClean="0"/>
                        <a:t>4.9896</a:t>
                      </a:r>
                      <a:endParaRPr lang="en-US" sz="1400" dirty="0"/>
                    </a:p>
                  </a:txBody>
                  <a:tcPr/>
                </a:tc>
              </a:tr>
              <a:tr h="351745">
                <a:tc>
                  <a:txBody>
                    <a:bodyPr/>
                    <a:lstStyle/>
                    <a:p>
                      <a:pPr algn="ctr"/>
                      <a:r>
                        <a:rPr lang="en-US" sz="1400" dirty="0" smtClean="0"/>
                        <a:t>ZAP1</a:t>
                      </a:r>
                      <a:endParaRPr lang="en-US" sz="1400" dirty="0"/>
                    </a:p>
                  </a:txBody>
                  <a:tcPr/>
                </a:tc>
                <a:tc>
                  <a:txBody>
                    <a:bodyPr/>
                    <a:lstStyle/>
                    <a:p>
                      <a:pPr algn="ctr"/>
                      <a:r>
                        <a:rPr lang="en-US" sz="1400" dirty="0" smtClean="0"/>
                        <a:t>0.0276</a:t>
                      </a:r>
                      <a:endParaRPr lang="en-US" sz="1400" dirty="0"/>
                    </a:p>
                  </a:txBody>
                  <a:tcPr/>
                </a:tc>
                <a:tc>
                  <a:txBody>
                    <a:bodyPr/>
                    <a:lstStyle/>
                    <a:p>
                      <a:pPr algn="ctr"/>
                      <a:r>
                        <a:rPr lang="en-US" sz="1400" dirty="0" smtClean="0"/>
                        <a:t>9.0081</a:t>
                      </a:r>
                      <a:endParaRPr lang="en-US" sz="1400" dirty="0"/>
                    </a:p>
                  </a:txBody>
                  <a:tcPr/>
                </a:tc>
                <a:tc>
                  <a:txBody>
                    <a:bodyPr/>
                    <a:lstStyle/>
                    <a:p>
                      <a:pPr algn="ctr"/>
                      <a:r>
                        <a:rPr lang="en-US" sz="1400" dirty="0" smtClean="0"/>
                        <a:t>9.0087</a:t>
                      </a:r>
                      <a:endParaRPr lang="en-US" sz="1400" dirty="0"/>
                    </a:p>
                  </a:txBody>
                  <a:tcPr/>
                </a:tc>
                <a:tc>
                  <a:txBody>
                    <a:bodyPr/>
                    <a:lstStyle/>
                    <a:p>
                      <a:pPr algn="ctr"/>
                      <a:r>
                        <a:rPr lang="en-US" sz="1400" dirty="0" smtClean="0"/>
                        <a:t>N/A</a:t>
                      </a:r>
                      <a:endParaRPr lang="en-US" sz="1400" dirty="0"/>
                    </a:p>
                  </a:txBody>
                  <a:tcPr/>
                </a:tc>
              </a:tr>
            </a:tbl>
          </a:graphicData>
        </a:graphic>
      </p:graphicFrame>
      <p:pic>
        <p:nvPicPr>
          <p:cNvPr id="53" name="Picture 3"/>
          <p:cNvPicPr>
            <a:picLocks noChangeAspect="1" noChangeArrowheads="1"/>
          </p:cNvPicPr>
          <p:nvPr/>
        </p:nvPicPr>
        <p:blipFill rotWithShape="1">
          <a:blip r:embed="rId19">
            <a:extLst>
              <a:ext uri="{28A0092B-C50C-407E-A947-70E740481C1C}">
                <a14:useLocalDpi xmlns:a14="http://schemas.microsoft.com/office/drawing/2010/main" val="0"/>
              </a:ext>
            </a:extLst>
          </a:blip>
          <a:srcRect l="25362" t="16522" r="18234" b="16739"/>
          <a:stretch/>
        </p:blipFill>
        <p:spPr bwMode="auto">
          <a:xfrm>
            <a:off x="21035929" y="10743780"/>
            <a:ext cx="5321600" cy="3410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descr="Screen Shot 2016-03-29 at 5.30.03 PM.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48123" y="19525414"/>
            <a:ext cx="2698688" cy="3017520"/>
          </a:xfrm>
          <a:prstGeom prst="rect">
            <a:avLst/>
          </a:prstGeom>
        </p:spPr>
      </p:pic>
      <p:pic>
        <p:nvPicPr>
          <p:cNvPr id="10" name="Picture 9" descr="Screen Shot 2016-03-29 at 5.29.58 PM.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0553801" y="19525414"/>
            <a:ext cx="2956927" cy="3017520"/>
          </a:xfrm>
          <a:prstGeom prst="rect">
            <a:avLst/>
          </a:prstGeom>
        </p:spPr>
      </p:pic>
      <p:pic>
        <p:nvPicPr>
          <p:cNvPr id="12" name="Picture 11" descr="Screen Shot 2016-03-29 at 5.29.47 PM.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553801" y="22638637"/>
            <a:ext cx="2796908" cy="3108960"/>
          </a:xfrm>
          <a:prstGeom prst="rect">
            <a:avLst/>
          </a:prstGeom>
        </p:spPr>
      </p:pic>
      <p:pic>
        <p:nvPicPr>
          <p:cNvPr id="13" name="Picture 12" descr="Screen Shot 2016-03-29 at 5.29.43 PM.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4094365" y="22816690"/>
            <a:ext cx="3017520" cy="1635872"/>
          </a:xfrm>
          <a:prstGeom prst="rect">
            <a:avLst/>
          </a:prstGeom>
        </p:spPr>
      </p:pic>
      <p:graphicFrame>
        <p:nvGraphicFramePr>
          <p:cNvPr id="58" name="Chart 57">
            <a:extLst>
              <a:ext uri="{FF2B5EF4-FFF2-40B4-BE49-F238E27FC236}">
                <a16:creationId xmlns:xdr="http://schemas.openxmlformats.org/drawingml/2006/spreadsheetDrawing" xmlns="" xmlns:a16="http://schemas.microsoft.com/office/drawing/2014/main" xmlns:lc="http://schemas.openxmlformats.org/drawingml/2006/lockedCanvas" id="{00000000-0008-0000-0400-000002000000}"/>
              </a:ext>
            </a:extLst>
          </p:cNvPr>
          <p:cNvGraphicFramePr>
            <a:graphicFrameLocks/>
          </p:cNvGraphicFramePr>
          <p:nvPr>
            <p:extLst>
              <p:ext uri="{D42A27DB-BD31-4B8C-83A1-F6EECF244321}">
                <p14:modId xmlns:p14="http://schemas.microsoft.com/office/powerpoint/2010/main" val="3606849844"/>
              </p:ext>
            </p:extLst>
          </p:nvPr>
        </p:nvGraphicFramePr>
        <p:xfrm>
          <a:off x="36062085" y="15755523"/>
          <a:ext cx="6400800" cy="3383280"/>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62" name="Chart 61">
            <a:extLst>
              <a:ext uri="{FF2B5EF4-FFF2-40B4-BE49-F238E27FC236}">
                <a16:creationId xmlns:xdr="http://schemas.openxmlformats.org/drawingml/2006/spreadsheetDrawing" xmlns="" xmlns:a16="http://schemas.microsoft.com/office/drawing/2014/main" xmlns:lc="http://schemas.openxmlformats.org/drawingml/2006/lockedCanvas" id="{00000000-0008-0000-0100-000002000000}"/>
              </a:ext>
            </a:extLst>
          </p:cNvPr>
          <p:cNvGraphicFramePr>
            <a:graphicFrameLocks/>
          </p:cNvGraphicFramePr>
          <p:nvPr>
            <p:extLst>
              <p:ext uri="{D42A27DB-BD31-4B8C-83A1-F6EECF244321}">
                <p14:modId xmlns:p14="http://schemas.microsoft.com/office/powerpoint/2010/main" val="1800169668"/>
              </p:ext>
            </p:extLst>
          </p:nvPr>
        </p:nvGraphicFramePr>
        <p:xfrm>
          <a:off x="36062085" y="11311872"/>
          <a:ext cx="6400800" cy="3383280"/>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63" name="Chart 62">
            <a:extLst>
              <a:ext uri="{FF2B5EF4-FFF2-40B4-BE49-F238E27FC236}">
                <a16:creationId xmlns:xdr="http://schemas.openxmlformats.org/drawingml/2006/spreadsheetDrawing" xmlns="" xmlns:a16="http://schemas.microsoft.com/office/drawing/2014/main" xmlns:lc="http://schemas.openxmlformats.org/drawingml/2006/lockedCanvas" id="{00000000-0008-0000-0000-000002000000}"/>
              </a:ext>
            </a:extLst>
          </p:cNvPr>
          <p:cNvGraphicFramePr>
            <a:graphicFrameLocks/>
          </p:cNvGraphicFramePr>
          <p:nvPr>
            <p:extLst>
              <p:ext uri="{D42A27DB-BD31-4B8C-83A1-F6EECF244321}">
                <p14:modId xmlns:p14="http://schemas.microsoft.com/office/powerpoint/2010/main" val="2862063519"/>
              </p:ext>
            </p:extLst>
          </p:nvPr>
        </p:nvGraphicFramePr>
        <p:xfrm>
          <a:off x="36062085" y="6753489"/>
          <a:ext cx="6400800" cy="3383280"/>
        </p:xfrm>
        <a:graphic>
          <a:graphicData uri="http://schemas.openxmlformats.org/drawingml/2006/chart">
            <c:chart xmlns:c="http://schemas.openxmlformats.org/drawingml/2006/chart" xmlns:r="http://schemas.openxmlformats.org/officeDocument/2006/relationships" r:id="rId26"/>
          </a:graphicData>
        </a:graphic>
      </p:graphicFrame>
      <p:pic>
        <p:nvPicPr>
          <p:cNvPr id="2074" name="Picture 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153645" y="19477288"/>
            <a:ext cx="38100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5" name="Picture 27"/>
          <p:cNvPicPr>
            <a:picLocks noChangeAspect="1" noChangeArrowheads="1"/>
          </p:cNvPicPr>
          <p:nvPr/>
        </p:nvPicPr>
        <p:blipFill rotWithShape="1">
          <a:blip r:embed="rId28">
            <a:extLst>
              <a:ext uri="{28A0092B-C50C-407E-A947-70E740481C1C}">
                <a14:useLocalDpi xmlns:a14="http://schemas.microsoft.com/office/drawing/2010/main" val="0"/>
              </a:ext>
            </a:extLst>
          </a:blip>
          <a:srcRect l="5188" t="5575" r="7126" b="5532"/>
          <a:stretch/>
        </p:blipFill>
        <p:spPr bwMode="auto">
          <a:xfrm>
            <a:off x="16602290" y="19705570"/>
            <a:ext cx="3291826" cy="3012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7" name="Picture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309815" y="22625647"/>
            <a:ext cx="32924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rotWithShape="1">
          <a:blip r:embed="rId30">
            <a:extLst>
              <a:ext uri="{28A0092B-C50C-407E-A947-70E740481C1C}">
                <a14:useLocalDpi xmlns:a14="http://schemas.microsoft.com/office/drawing/2010/main" val="0"/>
              </a:ext>
            </a:extLst>
          </a:blip>
          <a:srcRect l="42377" t="24159" r="26227" b="23127"/>
          <a:stretch/>
        </p:blipFill>
        <p:spPr bwMode="auto">
          <a:xfrm>
            <a:off x="16564861" y="22638636"/>
            <a:ext cx="3329255" cy="3027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3" name="Chart 72"/>
          <p:cNvGraphicFramePr>
            <a:graphicFrameLocks/>
          </p:cNvGraphicFramePr>
          <p:nvPr>
            <p:extLst>
              <p:ext uri="{D42A27DB-BD31-4B8C-83A1-F6EECF244321}">
                <p14:modId xmlns:p14="http://schemas.microsoft.com/office/powerpoint/2010/main" val="3554279725"/>
              </p:ext>
            </p:extLst>
          </p:nvPr>
        </p:nvGraphicFramePr>
        <p:xfrm>
          <a:off x="28752688" y="11304937"/>
          <a:ext cx="6400800" cy="3383280"/>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74" name="Chart 73"/>
          <p:cNvGraphicFramePr>
            <a:graphicFrameLocks/>
          </p:cNvGraphicFramePr>
          <p:nvPr>
            <p:extLst>
              <p:ext uri="{D42A27DB-BD31-4B8C-83A1-F6EECF244321}">
                <p14:modId xmlns:p14="http://schemas.microsoft.com/office/powerpoint/2010/main" val="4178756215"/>
              </p:ext>
            </p:extLst>
          </p:nvPr>
        </p:nvGraphicFramePr>
        <p:xfrm>
          <a:off x="28574999" y="6838245"/>
          <a:ext cx="6400800" cy="3383280"/>
        </p:xfrm>
        <a:graphic>
          <a:graphicData uri="http://schemas.openxmlformats.org/drawingml/2006/chart">
            <c:chart xmlns:c="http://schemas.openxmlformats.org/drawingml/2006/chart" xmlns:r="http://schemas.openxmlformats.org/officeDocument/2006/relationships" r:id="rId32"/>
          </a:graphicData>
        </a:graphic>
      </p:graphicFrame>
    </p:spTree>
    <p:extLst>
      <p:ext uri="{BB962C8B-B14F-4D97-AF65-F5344CB8AC3E}">
        <p14:creationId xmlns:p14="http://schemas.microsoft.com/office/powerpoint/2010/main" val="3367787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4037</TotalTime>
  <Words>1511</Words>
  <Application>Microsoft Office PowerPoint</Application>
  <PresentationFormat>Custom</PresentationFormat>
  <Paragraphs>252</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MS PGothic</vt:lpstr>
      <vt:lpstr>Arial</vt:lpstr>
      <vt:lpstr>Calibri</vt:lpstr>
      <vt:lpstr>Tahoma</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Williams</dc:creator>
  <cp:lastModifiedBy>Dahlquist, Kam D.</cp:lastModifiedBy>
  <cp:revision>383</cp:revision>
  <dcterms:created xsi:type="dcterms:W3CDTF">2015-02-26T23:10:39Z</dcterms:created>
  <dcterms:modified xsi:type="dcterms:W3CDTF">2016-04-01T19:22:35Z</dcterms:modified>
</cp:coreProperties>
</file>