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71"/>
    <a:srgbClr val="27CACC"/>
    <a:srgbClr val="A2BCE6"/>
    <a:srgbClr val="A2C2E6"/>
    <a:srgbClr val="91A6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945" autoAdjust="0"/>
    <p:restoredTop sz="99409" autoAdjust="0"/>
  </p:normalViewPr>
  <p:slideViewPr>
    <p:cSldViewPr snapToGrid="0" snapToObjects="1">
      <p:cViewPr>
        <p:scale>
          <a:sx n="81" d="100"/>
          <a:sy n="81" d="100"/>
        </p:scale>
        <p:origin x="208" y="1308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aggieoneil:Documents:MO_Compiled_db6_Network_Weighted%20%2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aggieoneil:Documents:MO_Compiled_db6_Network_Weighted%20%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Eccentricity </a:t>
            </a:r>
            <a:r>
              <a:rPr lang="en-US" dirty="0"/>
              <a:t>of each </a:t>
            </a:r>
            <a:r>
              <a:rPr lang="en-US" dirty="0" smtClean="0"/>
              <a:t>gene </a:t>
            </a:r>
            <a:r>
              <a:rPr lang="en-US" dirty="0"/>
              <a:t>for each network</a:t>
            </a:r>
          </a:p>
        </c:rich>
      </c:tx>
      <c:layout>
        <c:manualLayout>
          <c:xMode val="edge"/>
          <c:yMode val="edge"/>
          <c:x val="0.105776905743148"/>
          <c:y val="0.00347222222222222"/>
        </c:manualLayout>
      </c:layout>
      <c:overlay val="0"/>
    </c:title>
    <c:autoTitleDeleted val="0"/>
    <c:plotArea>
      <c:layout/>
      <c:barChart>
        <c:barDir val="col"/>
        <c:grouping val="clustered"/>
        <c:varyColors val="0"/>
        <c:ser>
          <c:idx val="0"/>
          <c:order val="0"/>
          <c:tx>
            <c:strRef>
              <c:f>'Raw Gephi Outputs all db'!$T$2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db'!$T$3:$T$29</c:f>
              <c:numCache>
                <c:formatCode>General</c:formatCode>
                <c:ptCount val="27"/>
                <c:pt idx="0">
                  <c:v>3.0</c:v>
                </c:pt>
                <c:pt idx="1">
                  <c:v>4.0</c:v>
                </c:pt>
                <c:pt idx="2">
                  <c:v>0.0</c:v>
                </c:pt>
                <c:pt idx="3">
                  <c:v>0.0</c:v>
                </c:pt>
                <c:pt idx="4">
                  <c:v>3.0</c:v>
                </c:pt>
                <c:pt idx="5">
                  <c:v>2.0</c:v>
                </c:pt>
                <c:pt idx="8">
                  <c:v>1.0</c:v>
                </c:pt>
                <c:pt idx="10">
                  <c:v>1.0</c:v>
                </c:pt>
                <c:pt idx="11">
                  <c:v>2.0</c:v>
                </c:pt>
                <c:pt idx="12">
                  <c:v>2.0</c:v>
                </c:pt>
                <c:pt idx="16">
                  <c:v>2.0</c:v>
                </c:pt>
                <c:pt idx="19">
                  <c:v>0.0</c:v>
                </c:pt>
                <c:pt idx="21">
                  <c:v>2.0</c:v>
                </c:pt>
                <c:pt idx="24">
                  <c:v>2.0</c:v>
                </c:pt>
                <c:pt idx="25">
                  <c:v>0.0</c:v>
                </c:pt>
                <c:pt idx="26">
                  <c:v>5.0</c:v>
                </c:pt>
              </c:numCache>
            </c:numRef>
          </c:val>
        </c:ser>
        <c:ser>
          <c:idx val="1"/>
          <c:order val="1"/>
          <c:tx>
            <c:strRef>
              <c:f>'Raw Gephi Outputs all db'!$U$2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db'!$U$3:$U$29</c:f>
              <c:numCache>
                <c:formatCode>General</c:formatCode>
                <c:ptCount val="27"/>
                <c:pt idx="5">
                  <c:v>3.0</c:v>
                </c:pt>
                <c:pt idx="9">
                  <c:v>4.0</c:v>
                </c:pt>
                <c:pt idx="10">
                  <c:v>1.0</c:v>
                </c:pt>
                <c:pt idx="11">
                  <c:v>0.0</c:v>
                </c:pt>
                <c:pt idx="12">
                  <c:v>4.0</c:v>
                </c:pt>
                <c:pt idx="15">
                  <c:v>0.0</c:v>
                </c:pt>
                <c:pt idx="16">
                  <c:v>3.0</c:v>
                </c:pt>
                <c:pt idx="18">
                  <c:v>0.0</c:v>
                </c:pt>
                <c:pt idx="19">
                  <c:v>1.0</c:v>
                </c:pt>
                <c:pt idx="20">
                  <c:v>2.0</c:v>
                </c:pt>
                <c:pt idx="21">
                  <c:v>3.0</c:v>
                </c:pt>
                <c:pt idx="22">
                  <c:v>0.0</c:v>
                </c:pt>
                <c:pt idx="24">
                  <c:v>2.0</c:v>
                </c:pt>
                <c:pt idx="25">
                  <c:v>0.0</c:v>
                </c:pt>
              </c:numCache>
            </c:numRef>
          </c:val>
        </c:ser>
        <c:ser>
          <c:idx val="2"/>
          <c:order val="2"/>
          <c:tx>
            <c:strRef>
              <c:f>'Raw Gephi Outputs all db'!$V$2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db'!$V$3:$V$29</c:f>
              <c:numCache>
                <c:formatCode>General</c:formatCode>
                <c:ptCount val="27"/>
                <c:pt idx="1">
                  <c:v>0.0</c:v>
                </c:pt>
                <c:pt idx="5">
                  <c:v>3.0</c:v>
                </c:pt>
                <c:pt idx="9">
                  <c:v>4.0</c:v>
                </c:pt>
                <c:pt idx="10">
                  <c:v>1.0</c:v>
                </c:pt>
                <c:pt idx="11">
                  <c:v>0.0</c:v>
                </c:pt>
                <c:pt idx="12">
                  <c:v>4.0</c:v>
                </c:pt>
                <c:pt idx="14">
                  <c:v>3.0</c:v>
                </c:pt>
                <c:pt idx="15">
                  <c:v>0.0</c:v>
                </c:pt>
                <c:pt idx="16">
                  <c:v>3.0</c:v>
                </c:pt>
                <c:pt idx="18">
                  <c:v>0.0</c:v>
                </c:pt>
                <c:pt idx="19">
                  <c:v>1.0</c:v>
                </c:pt>
                <c:pt idx="20">
                  <c:v>2.0</c:v>
                </c:pt>
                <c:pt idx="21">
                  <c:v>3.0</c:v>
                </c:pt>
                <c:pt idx="22">
                  <c:v>0.0</c:v>
                </c:pt>
                <c:pt idx="24">
                  <c:v>2.0</c:v>
                </c:pt>
                <c:pt idx="25">
                  <c:v>0.0</c:v>
                </c:pt>
                <c:pt idx="26">
                  <c:v>1.0</c:v>
                </c:pt>
              </c:numCache>
            </c:numRef>
          </c:val>
        </c:ser>
        <c:ser>
          <c:idx val="3"/>
          <c:order val="3"/>
          <c:tx>
            <c:strRef>
              <c:f>'Raw Gephi Outputs all db'!$W$2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db'!$W$3:$W$29</c:f>
              <c:numCache>
                <c:formatCode>General</c:formatCode>
                <c:ptCount val="27"/>
                <c:pt idx="5">
                  <c:v>3.0</c:v>
                </c:pt>
                <c:pt idx="7">
                  <c:v>0.0</c:v>
                </c:pt>
                <c:pt idx="9">
                  <c:v>3.0</c:v>
                </c:pt>
                <c:pt idx="10">
                  <c:v>0.0</c:v>
                </c:pt>
                <c:pt idx="11">
                  <c:v>0.0</c:v>
                </c:pt>
                <c:pt idx="12">
                  <c:v>3.0</c:v>
                </c:pt>
                <c:pt idx="16">
                  <c:v>2.0</c:v>
                </c:pt>
                <c:pt idx="17">
                  <c:v>0.0</c:v>
                </c:pt>
                <c:pt idx="19">
                  <c:v>4.0</c:v>
                </c:pt>
                <c:pt idx="21">
                  <c:v>2.0</c:v>
                </c:pt>
                <c:pt idx="22">
                  <c:v>3.0</c:v>
                </c:pt>
                <c:pt idx="23">
                  <c:v>2.0</c:v>
                </c:pt>
                <c:pt idx="24">
                  <c:v>1.0</c:v>
                </c:pt>
                <c:pt idx="25">
                  <c:v>0.0</c:v>
                </c:pt>
              </c:numCache>
            </c:numRef>
          </c:val>
        </c:ser>
        <c:ser>
          <c:idx val="4"/>
          <c:order val="4"/>
          <c:tx>
            <c:strRef>
              <c:f>'Raw Gephi Outputs all db'!$X$2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db'!$X$3:$X$29</c:f>
              <c:numCache>
                <c:formatCode>General</c:formatCode>
                <c:ptCount val="27"/>
                <c:pt idx="1">
                  <c:v>3.0</c:v>
                </c:pt>
                <c:pt idx="4">
                  <c:v>2.0</c:v>
                </c:pt>
                <c:pt idx="5">
                  <c:v>3.0</c:v>
                </c:pt>
                <c:pt idx="9">
                  <c:v>3.0</c:v>
                </c:pt>
                <c:pt idx="10">
                  <c:v>0.0</c:v>
                </c:pt>
                <c:pt idx="11">
                  <c:v>0.0</c:v>
                </c:pt>
                <c:pt idx="12">
                  <c:v>3.0</c:v>
                </c:pt>
                <c:pt idx="16">
                  <c:v>2.0</c:v>
                </c:pt>
                <c:pt idx="19">
                  <c:v>4.0</c:v>
                </c:pt>
                <c:pt idx="20">
                  <c:v>5.0</c:v>
                </c:pt>
                <c:pt idx="21">
                  <c:v>2.0</c:v>
                </c:pt>
                <c:pt idx="22">
                  <c:v>3.0</c:v>
                </c:pt>
                <c:pt idx="24">
                  <c:v>1.0</c:v>
                </c:pt>
                <c:pt idx="25">
                  <c:v>0.0</c:v>
                </c:pt>
                <c:pt idx="26">
                  <c:v>4.0</c:v>
                </c:pt>
              </c:numCache>
            </c:numRef>
          </c:val>
        </c:ser>
        <c:ser>
          <c:idx val="5"/>
          <c:order val="5"/>
          <c:tx>
            <c:strRef>
              <c:f>'Raw Gephi Outputs all db'!$Y$2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db'!$Y$3:$Y$29</c:f>
              <c:numCache>
                <c:formatCode>General</c:formatCode>
                <c:ptCount val="27"/>
                <c:pt idx="0">
                  <c:v>3.0</c:v>
                </c:pt>
                <c:pt idx="1">
                  <c:v>0.0</c:v>
                </c:pt>
                <c:pt idx="5">
                  <c:v>4.0</c:v>
                </c:pt>
                <c:pt idx="6">
                  <c:v>0.0</c:v>
                </c:pt>
                <c:pt idx="8">
                  <c:v>2.0</c:v>
                </c:pt>
                <c:pt idx="9">
                  <c:v>5.0</c:v>
                </c:pt>
                <c:pt idx="10">
                  <c:v>1.0</c:v>
                </c:pt>
                <c:pt idx="11">
                  <c:v>3.0</c:v>
                </c:pt>
                <c:pt idx="12">
                  <c:v>3.0</c:v>
                </c:pt>
                <c:pt idx="13">
                  <c:v>0.0</c:v>
                </c:pt>
                <c:pt idx="14">
                  <c:v>5.0</c:v>
                </c:pt>
                <c:pt idx="15">
                  <c:v>0.0</c:v>
                </c:pt>
                <c:pt idx="16">
                  <c:v>4.0</c:v>
                </c:pt>
                <c:pt idx="17">
                  <c:v>0.0</c:v>
                </c:pt>
                <c:pt idx="21">
                  <c:v>4.0</c:v>
                </c:pt>
                <c:pt idx="26">
                  <c:v>1.0</c:v>
                </c:pt>
              </c:numCache>
            </c:numRef>
          </c:val>
        </c:ser>
        <c:dLbls>
          <c:showLegendKey val="0"/>
          <c:showVal val="0"/>
          <c:showCatName val="0"/>
          <c:showSerName val="0"/>
          <c:showPercent val="0"/>
          <c:showBubbleSize val="0"/>
        </c:dLbls>
        <c:gapWidth val="150"/>
        <c:axId val="-2138532456"/>
        <c:axId val="-2131454440"/>
      </c:barChart>
      <c:catAx>
        <c:axId val="-2138532456"/>
        <c:scaling>
          <c:orientation val="minMax"/>
        </c:scaling>
        <c:delete val="0"/>
        <c:axPos val="b"/>
        <c:majorTickMark val="out"/>
        <c:minorTickMark val="none"/>
        <c:tickLblPos val="nextTo"/>
        <c:crossAx val="-2131454440"/>
        <c:crosses val="autoZero"/>
        <c:auto val="1"/>
        <c:lblAlgn val="ctr"/>
        <c:lblOffset val="100"/>
        <c:noMultiLvlLbl val="0"/>
      </c:catAx>
      <c:valAx>
        <c:axId val="-2131454440"/>
        <c:scaling>
          <c:orientation val="minMax"/>
        </c:scaling>
        <c:delete val="0"/>
        <c:axPos val="l"/>
        <c:numFmt formatCode="General" sourceLinked="1"/>
        <c:majorTickMark val="out"/>
        <c:minorTickMark val="none"/>
        <c:tickLblPos val="nextTo"/>
        <c:crossAx val="-213853245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Closeness of </a:t>
            </a:r>
            <a:r>
              <a:rPr lang="en-US" dirty="0"/>
              <a:t>each gene </a:t>
            </a:r>
            <a:r>
              <a:rPr lang="en-US" dirty="0" smtClean="0"/>
              <a:t>for </a:t>
            </a:r>
            <a:r>
              <a:rPr lang="en-US" dirty="0"/>
              <a:t>each network</a:t>
            </a:r>
          </a:p>
        </c:rich>
      </c:tx>
      <c:layout>
        <c:manualLayout>
          <c:xMode val="edge"/>
          <c:yMode val="edge"/>
          <c:x val="0.105776905743148"/>
          <c:y val="0.00347222222222222"/>
        </c:manualLayout>
      </c:layout>
      <c:overlay val="0"/>
    </c:title>
    <c:autoTitleDeleted val="0"/>
    <c:plotArea>
      <c:layout/>
      <c:barChart>
        <c:barDir val="col"/>
        <c:grouping val="clustered"/>
        <c:varyColors val="0"/>
        <c:ser>
          <c:idx val="6"/>
          <c:order val="0"/>
          <c:tx>
            <c:strRef>
              <c:f>'Raw Gephi Outputs all db'!$AA$2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db'!$AA$3:$AA$29</c:f>
              <c:numCache>
                <c:formatCode>General</c:formatCode>
                <c:ptCount val="27"/>
                <c:pt idx="0">
                  <c:v>0.5652</c:v>
                </c:pt>
                <c:pt idx="1">
                  <c:v>0.3846</c:v>
                </c:pt>
                <c:pt idx="2">
                  <c:v>0.0</c:v>
                </c:pt>
                <c:pt idx="3">
                  <c:v>0.0</c:v>
                </c:pt>
                <c:pt idx="4">
                  <c:v>0.5</c:v>
                </c:pt>
                <c:pt idx="5">
                  <c:v>0.75</c:v>
                </c:pt>
                <c:pt idx="8">
                  <c:v>1.0</c:v>
                </c:pt>
                <c:pt idx="10">
                  <c:v>1.0</c:v>
                </c:pt>
                <c:pt idx="11">
                  <c:v>0.667</c:v>
                </c:pt>
                <c:pt idx="12">
                  <c:v>0.667</c:v>
                </c:pt>
                <c:pt idx="16">
                  <c:v>0.8461</c:v>
                </c:pt>
                <c:pt idx="19">
                  <c:v>0.0</c:v>
                </c:pt>
                <c:pt idx="21">
                  <c:v>0.6667</c:v>
                </c:pt>
                <c:pt idx="24">
                  <c:v>0.75</c:v>
                </c:pt>
                <c:pt idx="25">
                  <c:v>0.0</c:v>
                </c:pt>
                <c:pt idx="26">
                  <c:v>0.3158</c:v>
                </c:pt>
              </c:numCache>
            </c:numRef>
          </c:val>
        </c:ser>
        <c:ser>
          <c:idx val="7"/>
          <c:order val="1"/>
          <c:tx>
            <c:strRef>
              <c:f>'Raw Gephi Outputs all db'!$AB$2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db'!$AB$3:$AB$29</c:f>
              <c:numCache>
                <c:formatCode>General</c:formatCode>
                <c:ptCount val="27"/>
                <c:pt idx="5">
                  <c:v>0.6154</c:v>
                </c:pt>
                <c:pt idx="9">
                  <c:v>0.4138</c:v>
                </c:pt>
                <c:pt idx="10">
                  <c:v>1.0</c:v>
                </c:pt>
                <c:pt idx="11">
                  <c:v>0.0</c:v>
                </c:pt>
                <c:pt idx="12">
                  <c:v>0.48</c:v>
                </c:pt>
                <c:pt idx="15">
                  <c:v>0.0</c:v>
                </c:pt>
                <c:pt idx="16">
                  <c:v>0.6471</c:v>
                </c:pt>
                <c:pt idx="18">
                  <c:v>0.0</c:v>
                </c:pt>
                <c:pt idx="19">
                  <c:v>1.0</c:v>
                </c:pt>
                <c:pt idx="20">
                  <c:v>0.75</c:v>
                </c:pt>
                <c:pt idx="21">
                  <c:v>0.6</c:v>
                </c:pt>
                <c:pt idx="22">
                  <c:v>0.0</c:v>
                </c:pt>
                <c:pt idx="24">
                  <c:v>0.75</c:v>
                </c:pt>
                <c:pt idx="25">
                  <c:v>0.0</c:v>
                </c:pt>
              </c:numCache>
            </c:numRef>
          </c:val>
        </c:ser>
        <c:ser>
          <c:idx val="8"/>
          <c:order val="2"/>
          <c:tx>
            <c:strRef>
              <c:f>'Raw Gephi Outputs all db'!$AC$2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db'!$AC$3:$AC$29</c:f>
              <c:numCache>
                <c:formatCode>General</c:formatCode>
                <c:ptCount val="27"/>
                <c:pt idx="1">
                  <c:v>0.0</c:v>
                </c:pt>
                <c:pt idx="5">
                  <c:v>0.6154</c:v>
                </c:pt>
                <c:pt idx="9">
                  <c:v>0.4138</c:v>
                </c:pt>
                <c:pt idx="10">
                  <c:v>1.0</c:v>
                </c:pt>
                <c:pt idx="11">
                  <c:v>0.0</c:v>
                </c:pt>
                <c:pt idx="12">
                  <c:v>0.5185</c:v>
                </c:pt>
                <c:pt idx="14">
                  <c:v>0.6429</c:v>
                </c:pt>
                <c:pt idx="15">
                  <c:v>0.0</c:v>
                </c:pt>
                <c:pt idx="16">
                  <c:v>0.6471</c:v>
                </c:pt>
                <c:pt idx="18">
                  <c:v>0.0</c:v>
                </c:pt>
                <c:pt idx="19">
                  <c:v>1.0</c:v>
                </c:pt>
                <c:pt idx="20">
                  <c:v>0.75</c:v>
                </c:pt>
                <c:pt idx="21">
                  <c:v>0.6</c:v>
                </c:pt>
                <c:pt idx="22">
                  <c:v>0.0</c:v>
                </c:pt>
                <c:pt idx="24">
                  <c:v>0.75</c:v>
                </c:pt>
                <c:pt idx="25">
                  <c:v>1.0</c:v>
                </c:pt>
                <c:pt idx="26">
                  <c:v>0.0</c:v>
                </c:pt>
              </c:numCache>
            </c:numRef>
          </c:val>
        </c:ser>
        <c:ser>
          <c:idx val="9"/>
          <c:order val="3"/>
          <c:tx>
            <c:strRef>
              <c:f>'Raw Gephi Outputs all db'!$AD$2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db'!$AD$3:$AD$29</c:f>
              <c:numCache>
                <c:formatCode>General</c:formatCode>
                <c:ptCount val="27"/>
                <c:pt idx="5">
                  <c:v>0.55</c:v>
                </c:pt>
                <c:pt idx="7">
                  <c:v>0.0</c:v>
                </c:pt>
                <c:pt idx="9">
                  <c:v>0.48</c:v>
                </c:pt>
                <c:pt idx="10">
                  <c:v>0.0</c:v>
                </c:pt>
                <c:pt idx="11">
                  <c:v>0.0</c:v>
                </c:pt>
                <c:pt idx="12">
                  <c:v>0.6316</c:v>
                </c:pt>
                <c:pt idx="16">
                  <c:v>0.8462</c:v>
                </c:pt>
                <c:pt idx="17">
                  <c:v>0.0</c:v>
                </c:pt>
                <c:pt idx="19">
                  <c:v>0.3143</c:v>
                </c:pt>
                <c:pt idx="21">
                  <c:v>0.8333</c:v>
                </c:pt>
                <c:pt idx="22">
                  <c:v>0.4231</c:v>
                </c:pt>
                <c:pt idx="23">
                  <c:v>0.647</c:v>
                </c:pt>
                <c:pt idx="24">
                  <c:v>1.0</c:v>
                </c:pt>
                <c:pt idx="25">
                  <c:v>0.0</c:v>
                </c:pt>
              </c:numCache>
            </c:numRef>
          </c:val>
        </c:ser>
        <c:ser>
          <c:idx val="10"/>
          <c:order val="4"/>
          <c:tx>
            <c:strRef>
              <c:f>'Raw Gephi Outputs all db'!$AE$2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db'!$AE$3:$AE$29</c:f>
              <c:numCache>
                <c:formatCode>General</c:formatCode>
                <c:ptCount val="27"/>
                <c:pt idx="1">
                  <c:v>0.5</c:v>
                </c:pt>
                <c:pt idx="4">
                  <c:v>0.6667</c:v>
                </c:pt>
                <c:pt idx="5">
                  <c:v>0.6364</c:v>
                </c:pt>
                <c:pt idx="9">
                  <c:v>0.4583</c:v>
                </c:pt>
                <c:pt idx="10">
                  <c:v>0.0</c:v>
                </c:pt>
                <c:pt idx="11">
                  <c:v>0.0</c:v>
                </c:pt>
                <c:pt idx="12">
                  <c:v>0.55</c:v>
                </c:pt>
                <c:pt idx="16">
                  <c:v>0.7692</c:v>
                </c:pt>
                <c:pt idx="19">
                  <c:v>0.4</c:v>
                </c:pt>
                <c:pt idx="20">
                  <c:v>0.375</c:v>
                </c:pt>
                <c:pt idx="21">
                  <c:v>0.8</c:v>
                </c:pt>
                <c:pt idx="22">
                  <c:v>0.5</c:v>
                </c:pt>
                <c:pt idx="24">
                  <c:v>1.0</c:v>
                </c:pt>
                <c:pt idx="25">
                  <c:v>0.0</c:v>
                </c:pt>
                <c:pt idx="26">
                  <c:v>0.4</c:v>
                </c:pt>
              </c:numCache>
            </c:numRef>
          </c:val>
        </c:ser>
        <c:ser>
          <c:idx val="11"/>
          <c:order val="5"/>
          <c:tx>
            <c:strRef>
              <c:f>'Raw Gephi Outputs all db'!$AF$2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db'!$AF$3:$AF$29</c:f>
              <c:numCache>
                <c:formatCode>General</c:formatCode>
                <c:ptCount val="27"/>
                <c:pt idx="0">
                  <c:v>0.5652</c:v>
                </c:pt>
                <c:pt idx="1">
                  <c:v>0.0</c:v>
                </c:pt>
                <c:pt idx="5">
                  <c:v>0.4</c:v>
                </c:pt>
                <c:pt idx="6">
                  <c:v>0.0</c:v>
                </c:pt>
                <c:pt idx="8">
                  <c:v>0.6667</c:v>
                </c:pt>
                <c:pt idx="9">
                  <c:v>0.3809</c:v>
                </c:pt>
                <c:pt idx="10">
                  <c:v>1.0</c:v>
                </c:pt>
                <c:pt idx="11">
                  <c:v>0.5</c:v>
                </c:pt>
                <c:pt idx="12">
                  <c:v>0.6875</c:v>
                </c:pt>
                <c:pt idx="13">
                  <c:v>0.0</c:v>
                </c:pt>
                <c:pt idx="14">
                  <c:v>0.375</c:v>
                </c:pt>
                <c:pt idx="15">
                  <c:v>0.0</c:v>
                </c:pt>
                <c:pt idx="16">
                  <c:v>0.5385</c:v>
                </c:pt>
                <c:pt idx="17">
                  <c:v>0.0</c:v>
                </c:pt>
                <c:pt idx="21">
                  <c:v>0.4</c:v>
                </c:pt>
                <c:pt idx="26">
                  <c:v>1.0</c:v>
                </c:pt>
              </c:numCache>
            </c:numRef>
          </c:val>
        </c:ser>
        <c:dLbls>
          <c:showLegendKey val="0"/>
          <c:showVal val="0"/>
          <c:showCatName val="0"/>
          <c:showSerName val="0"/>
          <c:showPercent val="0"/>
          <c:showBubbleSize val="0"/>
        </c:dLbls>
        <c:gapWidth val="150"/>
        <c:axId val="2123281688"/>
        <c:axId val="-2131016104"/>
      </c:barChart>
      <c:catAx>
        <c:axId val="2123281688"/>
        <c:scaling>
          <c:orientation val="minMax"/>
        </c:scaling>
        <c:delete val="0"/>
        <c:axPos val="b"/>
        <c:majorTickMark val="out"/>
        <c:minorTickMark val="none"/>
        <c:tickLblPos val="nextTo"/>
        <c:crossAx val="-2131016104"/>
        <c:crosses val="autoZero"/>
        <c:auto val="1"/>
        <c:lblAlgn val="ctr"/>
        <c:lblOffset val="100"/>
        <c:noMultiLvlLbl val="0"/>
      </c:catAx>
      <c:valAx>
        <c:axId val="-2131016104"/>
        <c:scaling>
          <c:orientation val="minMax"/>
        </c:scaling>
        <c:delete val="0"/>
        <c:axPos val="l"/>
        <c:numFmt formatCode="General" sourceLinked="1"/>
        <c:majorTickMark val="out"/>
        <c:minorTickMark val="none"/>
        <c:tickLblPos val="nextTo"/>
        <c:crossAx val="212328168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err="1"/>
              <a:t>Betweenness</a:t>
            </a:r>
            <a:r>
              <a:rPr lang="en-US" dirty="0"/>
              <a:t> </a:t>
            </a:r>
            <a:r>
              <a:rPr lang="en-US" dirty="0" smtClean="0"/>
              <a:t>of </a:t>
            </a:r>
            <a:r>
              <a:rPr lang="en-US" dirty="0"/>
              <a:t>each gene </a:t>
            </a:r>
            <a:r>
              <a:rPr lang="en-US" dirty="0" smtClean="0"/>
              <a:t>for </a:t>
            </a:r>
            <a:r>
              <a:rPr lang="en-US" dirty="0"/>
              <a:t>each network</a:t>
            </a:r>
          </a:p>
        </c:rich>
      </c:tx>
      <c:layout>
        <c:manualLayout>
          <c:xMode val="edge"/>
          <c:yMode val="edge"/>
          <c:x val="0.10684361019758"/>
          <c:y val="0.0"/>
        </c:manualLayout>
      </c:layout>
      <c:overlay val="0"/>
    </c:title>
    <c:autoTitleDeleted val="0"/>
    <c:plotArea>
      <c:layout/>
      <c:barChart>
        <c:barDir val="col"/>
        <c:grouping val="clustered"/>
        <c:varyColors val="0"/>
        <c:ser>
          <c:idx val="0"/>
          <c:order val="0"/>
          <c:tx>
            <c:strRef>
              <c:f>'Raw Gephi Outputs all db'!$AN$2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db'!$AN$3:$AN$29</c:f>
              <c:numCache>
                <c:formatCode>General</c:formatCode>
                <c:ptCount val="27"/>
                <c:pt idx="0">
                  <c:v>0.0</c:v>
                </c:pt>
                <c:pt idx="1">
                  <c:v>5.0</c:v>
                </c:pt>
                <c:pt idx="2">
                  <c:v>0.0</c:v>
                </c:pt>
                <c:pt idx="3">
                  <c:v>0.0</c:v>
                </c:pt>
                <c:pt idx="4">
                  <c:v>8.8333</c:v>
                </c:pt>
                <c:pt idx="5">
                  <c:v>1.0</c:v>
                </c:pt>
                <c:pt idx="8">
                  <c:v>2.3333</c:v>
                </c:pt>
                <c:pt idx="10">
                  <c:v>4.0</c:v>
                </c:pt>
                <c:pt idx="11">
                  <c:v>3.0</c:v>
                </c:pt>
                <c:pt idx="12">
                  <c:v>5.3333</c:v>
                </c:pt>
                <c:pt idx="16">
                  <c:v>5.0</c:v>
                </c:pt>
                <c:pt idx="19">
                  <c:v>0.0</c:v>
                </c:pt>
                <c:pt idx="21">
                  <c:v>1.8333</c:v>
                </c:pt>
                <c:pt idx="24">
                  <c:v>13.6667</c:v>
                </c:pt>
                <c:pt idx="25">
                  <c:v>0.0</c:v>
                </c:pt>
                <c:pt idx="26">
                  <c:v>0.0</c:v>
                </c:pt>
              </c:numCache>
            </c:numRef>
          </c:val>
        </c:ser>
        <c:ser>
          <c:idx val="1"/>
          <c:order val="1"/>
          <c:tx>
            <c:strRef>
              <c:f>'Raw Gephi Outputs all db'!$AO$2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db'!$AO$3:$AO$29</c:f>
              <c:numCache>
                <c:formatCode>General</c:formatCode>
                <c:ptCount val="27"/>
                <c:pt idx="5">
                  <c:v>6.0</c:v>
                </c:pt>
                <c:pt idx="9">
                  <c:v>0.0</c:v>
                </c:pt>
                <c:pt idx="10">
                  <c:v>6.0</c:v>
                </c:pt>
                <c:pt idx="11">
                  <c:v>0.0</c:v>
                </c:pt>
                <c:pt idx="12">
                  <c:v>0.0</c:v>
                </c:pt>
                <c:pt idx="15">
                  <c:v>0.0</c:v>
                </c:pt>
                <c:pt idx="16">
                  <c:v>15.0</c:v>
                </c:pt>
                <c:pt idx="18">
                  <c:v>0.0</c:v>
                </c:pt>
                <c:pt idx="19">
                  <c:v>5.0</c:v>
                </c:pt>
                <c:pt idx="20">
                  <c:v>0.0</c:v>
                </c:pt>
                <c:pt idx="21">
                  <c:v>0.0</c:v>
                </c:pt>
                <c:pt idx="22">
                  <c:v>0.0</c:v>
                </c:pt>
                <c:pt idx="24">
                  <c:v>15.0</c:v>
                </c:pt>
                <c:pt idx="25">
                  <c:v>0.0</c:v>
                </c:pt>
              </c:numCache>
            </c:numRef>
          </c:val>
        </c:ser>
        <c:ser>
          <c:idx val="2"/>
          <c:order val="2"/>
          <c:tx>
            <c:strRef>
              <c:f>'Raw Gephi Outputs all db'!$AP$2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db'!$AP$3:$AP$29</c:f>
              <c:numCache>
                <c:formatCode>General</c:formatCode>
                <c:ptCount val="27"/>
                <c:pt idx="1">
                  <c:v>0.0</c:v>
                </c:pt>
                <c:pt idx="5">
                  <c:v>4.8333</c:v>
                </c:pt>
                <c:pt idx="9">
                  <c:v>0.0</c:v>
                </c:pt>
                <c:pt idx="10">
                  <c:v>7.0</c:v>
                </c:pt>
                <c:pt idx="11">
                  <c:v>0.0</c:v>
                </c:pt>
                <c:pt idx="12">
                  <c:v>0.0</c:v>
                </c:pt>
                <c:pt idx="14">
                  <c:v>3.8333</c:v>
                </c:pt>
                <c:pt idx="15">
                  <c:v>0.0</c:v>
                </c:pt>
                <c:pt idx="16">
                  <c:v>13.3333</c:v>
                </c:pt>
                <c:pt idx="18">
                  <c:v>0.0</c:v>
                </c:pt>
                <c:pt idx="19">
                  <c:v>4.0</c:v>
                </c:pt>
                <c:pt idx="20">
                  <c:v>0.0</c:v>
                </c:pt>
                <c:pt idx="21">
                  <c:v>1.0</c:v>
                </c:pt>
                <c:pt idx="22">
                  <c:v>0.0</c:v>
                </c:pt>
                <c:pt idx="24">
                  <c:v>18.0</c:v>
                </c:pt>
                <c:pt idx="25">
                  <c:v>0.0</c:v>
                </c:pt>
                <c:pt idx="26">
                  <c:v>0.0</c:v>
                </c:pt>
              </c:numCache>
            </c:numRef>
          </c:val>
        </c:ser>
        <c:ser>
          <c:idx val="3"/>
          <c:order val="3"/>
          <c:tx>
            <c:strRef>
              <c:f>'Raw Gephi Outputs all db'!$AQ$2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db'!$AQ$3:$AQ$29</c:f>
              <c:numCache>
                <c:formatCode>General</c:formatCode>
                <c:ptCount val="27"/>
                <c:pt idx="5">
                  <c:v>2.8333</c:v>
                </c:pt>
                <c:pt idx="7">
                  <c:v>0.0</c:v>
                </c:pt>
                <c:pt idx="9">
                  <c:v>0.0</c:v>
                </c:pt>
                <c:pt idx="10">
                  <c:v>0.0</c:v>
                </c:pt>
                <c:pt idx="11">
                  <c:v>0.0</c:v>
                </c:pt>
                <c:pt idx="12">
                  <c:v>0.0</c:v>
                </c:pt>
                <c:pt idx="16">
                  <c:v>26.8333</c:v>
                </c:pt>
                <c:pt idx="17">
                  <c:v>0.0</c:v>
                </c:pt>
                <c:pt idx="19">
                  <c:v>5.0</c:v>
                </c:pt>
                <c:pt idx="21">
                  <c:v>0.0</c:v>
                </c:pt>
                <c:pt idx="22">
                  <c:v>10.0</c:v>
                </c:pt>
                <c:pt idx="23">
                  <c:v>24.3333</c:v>
                </c:pt>
                <c:pt idx="24">
                  <c:v>8.0</c:v>
                </c:pt>
                <c:pt idx="25">
                  <c:v>0.0</c:v>
                </c:pt>
              </c:numCache>
            </c:numRef>
          </c:val>
        </c:ser>
        <c:ser>
          <c:idx val="4"/>
          <c:order val="4"/>
          <c:tx>
            <c:strRef>
              <c:f>'Raw Gephi Outputs all db'!$AR$2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db'!$AR$3:$AR$29</c:f>
              <c:numCache>
                <c:formatCode>General</c:formatCode>
                <c:ptCount val="27"/>
                <c:pt idx="1">
                  <c:v>3.0</c:v>
                </c:pt>
                <c:pt idx="4">
                  <c:v>10.0</c:v>
                </c:pt>
                <c:pt idx="5">
                  <c:v>5.0</c:v>
                </c:pt>
                <c:pt idx="9">
                  <c:v>0.0</c:v>
                </c:pt>
                <c:pt idx="10">
                  <c:v>0.0</c:v>
                </c:pt>
                <c:pt idx="11">
                  <c:v>0.0</c:v>
                </c:pt>
                <c:pt idx="12">
                  <c:v>0.0</c:v>
                </c:pt>
                <c:pt idx="16">
                  <c:v>14.0</c:v>
                </c:pt>
                <c:pt idx="19">
                  <c:v>9.0</c:v>
                </c:pt>
                <c:pt idx="20">
                  <c:v>0.0</c:v>
                </c:pt>
                <c:pt idx="21">
                  <c:v>0.0</c:v>
                </c:pt>
                <c:pt idx="22">
                  <c:v>7.0</c:v>
                </c:pt>
                <c:pt idx="24">
                  <c:v>11.0</c:v>
                </c:pt>
                <c:pt idx="25">
                  <c:v>0.0</c:v>
                </c:pt>
                <c:pt idx="26">
                  <c:v>0.0</c:v>
                </c:pt>
              </c:numCache>
            </c:numRef>
          </c:val>
        </c:ser>
        <c:ser>
          <c:idx val="5"/>
          <c:order val="5"/>
          <c:tx>
            <c:strRef>
              <c:f>'Raw Gephi Outputs all db'!$AS$2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db'!$AS$3:$AS$29</c:f>
              <c:numCache>
                <c:formatCode>General</c:formatCode>
                <c:ptCount val="27"/>
                <c:pt idx="0">
                  <c:v>0.0</c:v>
                </c:pt>
                <c:pt idx="1">
                  <c:v>0.0</c:v>
                </c:pt>
                <c:pt idx="5">
                  <c:v>0.0</c:v>
                </c:pt>
                <c:pt idx="6">
                  <c:v>0.0</c:v>
                </c:pt>
                <c:pt idx="8">
                  <c:v>15.0</c:v>
                </c:pt>
                <c:pt idx="9">
                  <c:v>0.0</c:v>
                </c:pt>
                <c:pt idx="10">
                  <c:v>8.0</c:v>
                </c:pt>
                <c:pt idx="11">
                  <c:v>15.0</c:v>
                </c:pt>
                <c:pt idx="12">
                  <c:v>7.5</c:v>
                </c:pt>
                <c:pt idx="13">
                  <c:v>0.0</c:v>
                </c:pt>
                <c:pt idx="14">
                  <c:v>2.5</c:v>
                </c:pt>
                <c:pt idx="15">
                  <c:v>0.0</c:v>
                </c:pt>
                <c:pt idx="16">
                  <c:v>7.5</c:v>
                </c:pt>
                <c:pt idx="17">
                  <c:v>0.0</c:v>
                </c:pt>
                <c:pt idx="21">
                  <c:v>4.5</c:v>
                </c:pt>
                <c:pt idx="26">
                  <c:v>0.0</c:v>
                </c:pt>
              </c:numCache>
            </c:numRef>
          </c:val>
        </c:ser>
        <c:dLbls>
          <c:showLegendKey val="0"/>
          <c:showVal val="0"/>
          <c:showCatName val="0"/>
          <c:showSerName val="0"/>
          <c:showPercent val="0"/>
          <c:showBubbleSize val="0"/>
        </c:dLbls>
        <c:gapWidth val="150"/>
        <c:axId val="-2131753912"/>
        <c:axId val="-2131418392"/>
      </c:barChart>
      <c:catAx>
        <c:axId val="-2131753912"/>
        <c:scaling>
          <c:orientation val="minMax"/>
        </c:scaling>
        <c:delete val="0"/>
        <c:axPos val="b"/>
        <c:majorTickMark val="out"/>
        <c:minorTickMark val="none"/>
        <c:tickLblPos val="nextTo"/>
        <c:crossAx val="-2131418392"/>
        <c:crosses val="autoZero"/>
        <c:auto val="1"/>
        <c:lblAlgn val="ctr"/>
        <c:lblOffset val="100"/>
        <c:noMultiLvlLbl val="0"/>
      </c:catAx>
      <c:valAx>
        <c:axId val="-2131418392"/>
        <c:scaling>
          <c:orientation val="minMax"/>
        </c:scaling>
        <c:delete val="0"/>
        <c:axPos val="l"/>
        <c:numFmt formatCode="General" sourceLinked="1"/>
        <c:majorTickMark val="out"/>
        <c:minorTickMark val="none"/>
        <c:tickLblPos val="nextTo"/>
        <c:crossAx val="-21317539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Average Out Degree all 6 dbs</a:t>
            </a:r>
          </a:p>
        </c:rich>
      </c:tx>
      <c:layout/>
      <c:overlay val="0"/>
    </c:title>
    <c:autoTitleDeleted val="0"/>
    <c:plotArea>
      <c:layout/>
      <c:barChart>
        <c:barDir val="col"/>
        <c:grouping val="clustered"/>
        <c:varyColors val="0"/>
        <c:ser>
          <c:idx val="0"/>
          <c:order val="0"/>
          <c:tx>
            <c:strRef>
              <c:f>'Compiled Stats'!$T$2</c:f>
              <c:strCache>
                <c:ptCount val="1"/>
                <c:pt idx="0">
                  <c:v>db1</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Stats'!$T$3:$T$29</c:f>
              <c:numCache>
                <c:formatCode>0.0000</c:formatCode>
                <c:ptCount val="27"/>
                <c:pt idx="0">
                  <c:v>0.29512567322395</c:v>
                </c:pt>
                <c:pt idx="1">
                  <c:v>-1.319637031170345</c:v>
                </c:pt>
                <c:pt idx="2">
                  <c:v>0.0</c:v>
                </c:pt>
                <c:pt idx="3">
                  <c:v>0.0</c:v>
                </c:pt>
                <c:pt idx="4">
                  <c:v>-2.66818992163483</c:v>
                </c:pt>
                <c:pt idx="5">
                  <c:v>0.111940205718532</c:v>
                </c:pt>
                <c:pt idx="8">
                  <c:v>0.438210491106976</c:v>
                </c:pt>
                <c:pt idx="10">
                  <c:v>0.787701808122131</c:v>
                </c:pt>
                <c:pt idx="11">
                  <c:v>0.33058851158932</c:v>
                </c:pt>
                <c:pt idx="12">
                  <c:v>0.33276004499762</c:v>
                </c:pt>
                <c:pt idx="16">
                  <c:v>0.43245759443157</c:v>
                </c:pt>
                <c:pt idx="19">
                  <c:v>0.0</c:v>
                </c:pt>
                <c:pt idx="21">
                  <c:v>0.0649016370605047</c:v>
                </c:pt>
                <c:pt idx="24">
                  <c:v>0.506240049662197</c:v>
                </c:pt>
                <c:pt idx="25">
                  <c:v>0.0</c:v>
                </c:pt>
                <c:pt idx="26">
                  <c:v>1.222541152058766</c:v>
                </c:pt>
              </c:numCache>
            </c:numRef>
          </c:val>
        </c:ser>
        <c:ser>
          <c:idx val="1"/>
          <c:order val="1"/>
          <c:tx>
            <c:strRef>
              <c:f>'Compiled Stats'!$U$2</c:f>
              <c:strCache>
                <c:ptCount val="1"/>
                <c:pt idx="0">
                  <c:v>db2</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Stats'!$U$3:$U$29</c:f>
              <c:numCache>
                <c:formatCode>General</c:formatCode>
                <c:ptCount val="27"/>
                <c:pt idx="5" formatCode="0.0000">
                  <c:v>-0.020893629994938</c:v>
                </c:pt>
                <c:pt idx="9" formatCode="0.0000">
                  <c:v>-3.207275682548163</c:v>
                </c:pt>
                <c:pt idx="10" formatCode="0.0000">
                  <c:v>0.0557952963095069</c:v>
                </c:pt>
                <c:pt idx="11" formatCode="0.0000">
                  <c:v>0.0</c:v>
                </c:pt>
                <c:pt idx="12" formatCode="0.0000">
                  <c:v>0.343508827636256</c:v>
                </c:pt>
                <c:pt idx="15" formatCode="0.0000">
                  <c:v>0.0</c:v>
                </c:pt>
                <c:pt idx="16" formatCode="0.0000">
                  <c:v>-0.482545083440325</c:v>
                </c:pt>
                <c:pt idx="18" formatCode="0.0000">
                  <c:v>0.0</c:v>
                </c:pt>
                <c:pt idx="19" formatCode="0.0000">
                  <c:v>-1.635382864957668</c:v>
                </c:pt>
                <c:pt idx="20" formatCode="0.0000">
                  <c:v>-0.852341408882676</c:v>
                </c:pt>
                <c:pt idx="21" formatCode="0.0000">
                  <c:v>-2.257079248970908</c:v>
                </c:pt>
                <c:pt idx="22" formatCode="0.0000">
                  <c:v>0.0</c:v>
                </c:pt>
                <c:pt idx="24" formatCode="0.0000">
                  <c:v>0.642530215994622</c:v>
                </c:pt>
                <c:pt idx="25" formatCode="0.0000">
                  <c:v>0.0</c:v>
                </c:pt>
              </c:numCache>
            </c:numRef>
          </c:val>
        </c:ser>
        <c:ser>
          <c:idx val="2"/>
          <c:order val="2"/>
          <c:tx>
            <c:strRef>
              <c:f>'Compiled Stats'!$V$2</c:f>
              <c:strCache>
                <c:ptCount val="1"/>
                <c:pt idx="0">
                  <c:v>db3</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Stats'!$V$3:$V$29</c:f>
              <c:numCache>
                <c:formatCode>0.0000</c:formatCode>
                <c:ptCount val="27"/>
                <c:pt idx="1">
                  <c:v>0.0</c:v>
                </c:pt>
                <c:pt idx="5">
                  <c:v>0.0770494205</c:v>
                </c:pt>
                <c:pt idx="9">
                  <c:v>-3.670683607</c:v>
                </c:pt>
                <c:pt idx="10">
                  <c:v>-0.013322622</c:v>
                </c:pt>
                <c:pt idx="11">
                  <c:v>0.0</c:v>
                </c:pt>
                <c:pt idx="12">
                  <c:v>0.8050180735</c:v>
                </c:pt>
                <c:pt idx="14">
                  <c:v>0.8013362342</c:v>
                </c:pt>
                <c:pt idx="15">
                  <c:v>0.0</c:v>
                </c:pt>
                <c:pt idx="16">
                  <c:v>-0.395258146833333</c:v>
                </c:pt>
                <c:pt idx="18">
                  <c:v>0.0</c:v>
                </c:pt>
                <c:pt idx="19">
                  <c:v>-1.779338932</c:v>
                </c:pt>
                <c:pt idx="20">
                  <c:v>-0.4207815765</c:v>
                </c:pt>
                <c:pt idx="21">
                  <c:v>-0.782457225666667</c:v>
                </c:pt>
                <c:pt idx="22">
                  <c:v>0.0</c:v>
                </c:pt>
                <c:pt idx="24">
                  <c:v>1.345185902</c:v>
                </c:pt>
                <c:pt idx="25">
                  <c:v>0.0</c:v>
                </c:pt>
                <c:pt idx="26">
                  <c:v>0.757317915</c:v>
                </c:pt>
              </c:numCache>
            </c:numRef>
          </c:val>
        </c:ser>
        <c:ser>
          <c:idx val="3"/>
          <c:order val="3"/>
          <c:tx>
            <c:strRef>
              <c:f>'Compiled Stats'!$W$2</c:f>
              <c:strCache>
                <c:ptCount val="1"/>
                <c:pt idx="0">
                  <c:v>db4</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Stats'!$W$3:$W$29</c:f>
              <c:numCache>
                <c:formatCode>General</c:formatCode>
                <c:ptCount val="27"/>
                <c:pt idx="5" formatCode="0.0000">
                  <c:v>0.240926161616668</c:v>
                </c:pt>
                <c:pt idx="7" formatCode="0.0000">
                  <c:v>0.0</c:v>
                </c:pt>
                <c:pt idx="9" formatCode="0.0000">
                  <c:v>1.478334549014274</c:v>
                </c:pt>
                <c:pt idx="10" formatCode="0.0000">
                  <c:v>0.0</c:v>
                </c:pt>
                <c:pt idx="11" formatCode="0.0000">
                  <c:v>0.0</c:v>
                </c:pt>
                <c:pt idx="12" formatCode="0.0000">
                  <c:v>0.258148429576405</c:v>
                </c:pt>
                <c:pt idx="16" formatCode="0.0000">
                  <c:v>-0.165794060448216</c:v>
                </c:pt>
                <c:pt idx="17" formatCode="0.0000">
                  <c:v>0.0</c:v>
                </c:pt>
                <c:pt idx="19" formatCode="0.0000">
                  <c:v>-3.445443252704194</c:v>
                </c:pt>
                <c:pt idx="21" formatCode="0.0000">
                  <c:v>-1.534028257975628</c:v>
                </c:pt>
                <c:pt idx="22" formatCode="0.0000">
                  <c:v>2.123171662283752</c:v>
                </c:pt>
                <c:pt idx="23" formatCode="0.0000">
                  <c:v>0.0</c:v>
                </c:pt>
                <c:pt idx="24" formatCode="0.0000">
                  <c:v>2.452854031261274</c:v>
                </c:pt>
                <c:pt idx="25" formatCode="0.0000">
                  <c:v>0.0</c:v>
                </c:pt>
              </c:numCache>
            </c:numRef>
          </c:val>
        </c:ser>
        <c:ser>
          <c:idx val="4"/>
          <c:order val="4"/>
          <c:tx>
            <c:strRef>
              <c:f>'Compiled Stats'!$X$2</c:f>
              <c:strCache>
                <c:ptCount val="1"/>
                <c:pt idx="0">
                  <c:v>db5</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Stats'!$X$3:$X$29</c:f>
              <c:numCache>
                <c:formatCode>0.0000</c:formatCode>
                <c:ptCount val="27"/>
                <c:pt idx="1">
                  <c:v>-0.924280950384747</c:v>
                </c:pt>
                <c:pt idx="4">
                  <c:v>0.0969662832984787</c:v>
                </c:pt>
                <c:pt idx="5">
                  <c:v>0.162439095400175</c:v>
                </c:pt>
                <c:pt idx="9">
                  <c:v>3.216669652003509</c:v>
                </c:pt>
                <c:pt idx="10">
                  <c:v>0.0</c:v>
                </c:pt>
                <c:pt idx="11">
                  <c:v>-0.332567306407153</c:v>
                </c:pt>
                <c:pt idx="12">
                  <c:v>0.545341766099476</c:v>
                </c:pt>
                <c:pt idx="16">
                  <c:v>-0.121178232224834</c:v>
                </c:pt>
                <c:pt idx="19">
                  <c:v>-1.79558877100606</c:v>
                </c:pt>
                <c:pt idx="20">
                  <c:v>1.626744273316725</c:v>
                </c:pt>
                <c:pt idx="21">
                  <c:v>-1.621976837395368</c:v>
                </c:pt>
                <c:pt idx="22">
                  <c:v>-1.773906097650614</c:v>
                </c:pt>
                <c:pt idx="24">
                  <c:v>1.80630906060271</c:v>
                </c:pt>
                <c:pt idx="25">
                  <c:v>0.0</c:v>
                </c:pt>
                <c:pt idx="26">
                  <c:v>0.927082937655148</c:v>
                </c:pt>
              </c:numCache>
            </c:numRef>
          </c:val>
        </c:ser>
        <c:ser>
          <c:idx val="5"/>
          <c:order val="5"/>
          <c:tx>
            <c:strRef>
              <c:f>'Compiled Stats'!$Y$2</c:f>
              <c:strCache>
                <c:ptCount val="1"/>
                <c:pt idx="0">
                  <c:v>db6</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Stats'!$Y$3:$Y$29</c:f>
              <c:numCache>
                <c:formatCode>0.0000</c:formatCode>
                <c:ptCount val="27"/>
                <c:pt idx="0">
                  <c:v>-0.369664163049213</c:v>
                </c:pt>
                <c:pt idx="1">
                  <c:v>0.0</c:v>
                </c:pt>
                <c:pt idx="5">
                  <c:v>0.198131482135832</c:v>
                </c:pt>
                <c:pt idx="6">
                  <c:v>0.0</c:v>
                </c:pt>
                <c:pt idx="8">
                  <c:v>-2.603860488490614</c:v>
                </c:pt>
                <c:pt idx="9">
                  <c:v>-2.057114189900634</c:v>
                </c:pt>
                <c:pt idx="10">
                  <c:v>0.779621680507613</c:v>
                </c:pt>
                <c:pt idx="11">
                  <c:v>0.241183866991977</c:v>
                </c:pt>
                <c:pt idx="12">
                  <c:v>0.639608925799419</c:v>
                </c:pt>
                <c:pt idx="13">
                  <c:v>0.0</c:v>
                </c:pt>
                <c:pt idx="14">
                  <c:v>-0.382626550723045</c:v>
                </c:pt>
                <c:pt idx="15">
                  <c:v>0.0</c:v>
                </c:pt>
                <c:pt idx="16">
                  <c:v>-0.738908138197069</c:v>
                </c:pt>
                <c:pt idx="17">
                  <c:v>0.0</c:v>
                </c:pt>
                <c:pt idx="21">
                  <c:v>-3.514110188762583</c:v>
                </c:pt>
                <c:pt idx="22">
                  <c:v>0.741227839533364</c:v>
                </c:pt>
                <c:pt idx="26">
                  <c:v>0.741227839533364</c:v>
                </c:pt>
              </c:numCache>
            </c:numRef>
          </c:val>
        </c:ser>
        <c:dLbls>
          <c:showLegendKey val="0"/>
          <c:showVal val="0"/>
          <c:showCatName val="0"/>
          <c:showSerName val="0"/>
          <c:showPercent val="0"/>
          <c:showBubbleSize val="0"/>
        </c:dLbls>
        <c:gapWidth val="150"/>
        <c:axId val="-2037428920"/>
        <c:axId val="-2037450872"/>
      </c:barChart>
      <c:catAx>
        <c:axId val="-2037428920"/>
        <c:scaling>
          <c:orientation val="minMax"/>
        </c:scaling>
        <c:delete val="0"/>
        <c:axPos val="b"/>
        <c:majorTickMark val="out"/>
        <c:minorTickMark val="none"/>
        <c:tickLblPos val="nextTo"/>
        <c:txPr>
          <a:bodyPr rot="-5400000" vert="horz"/>
          <a:lstStyle/>
          <a:p>
            <a:pPr>
              <a:defRPr/>
            </a:pPr>
            <a:endParaRPr lang="en-US"/>
          </a:p>
        </c:txPr>
        <c:crossAx val="-2037450872"/>
        <c:crosses val="autoZero"/>
        <c:auto val="1"/>
        <c:lblAlgn val="ctr"/>
        <c:lblOffset val="100"/>
        <c:noMultiLvlLbl val="0"/>
      </c:catAx>
      <c:valAx>
        <c:axId val="-2037450872"/>
        <c:scaling>
          <c:orientation val="minMax"/>
        </c:scaling>
        <c:delete val="0"/>
        <c:axPos val="l"/>
        <c:numFmt formatCode="0.0000" sourceLinked="1"/>
        <c:majorTickMark val="out"/>
        <c:minorTickMark val="none"/>
        <c:tickLblPos val="nextTo"/>
        <c:crossAx val="-2037428920"/>
        <c:crosses val="autoZero"/>
        <c:crossBetween val="between"/>
      </c:valAx>
    </c:plotArea>
    <c:legend>
      <c:legendPos val="r"/>
      <c:layout>
        <c:manualLayout>
          <c:xMode val="edge"/>
          <c:yMode val="edge"/>
          <c:x val="0.917575286310688"/>
          <c:y val="0.313125972375625"/>
          <c:w val="0.0670843493556594"/>
          <c:h val="0.36349164499234"/>
        </c:manualLayout>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Average In Degree all 6</a:t>
            </a:r>
            <a:r>
              <a:rPr lang="en-US" baseline="0"/>
              <a:t> dbs</a:t>
            </a:r>
            <a:endParaRPr lang="en-US"/>
          </a:p>
        </c:rich>
      </c:tx>
      <c:layout/>
      <c:overlay val="0"/>
    </c:title>
    <c:autoTitleDeleted val="0"/>
    <c:plotArea>
      <c:layout/>
      <c:barChart>
        <c:barDir val="col"/>
        <c:grouping val="clustered"/>
        <c:varyColors val="0"/>
        <c:ser>
          <c:idx val="0"/>
          <c:order val="0"/>
          <c:tx>
            <c:strRef>
              <c:f>'Compiled Stats'!$N$2</c:f>
              <c:strCache>
                <c:ptCount val="1"/>
                <c:pt idx="0">
                  <c:v>db1</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Stats'!$N$3:$N$29</c:f>
              <c:numCache>
                <c:formatCode>0.0000</c:formatCode>
                <c:ptCount val="27"/>
                <c:pt idx="0" formatCode="0">
                  <c:v>0.0</c:v>
                </c:pt>
                <c:pt idx="1">
                  <c:v>1.222541152058766</c:v>
                </c:pt>
                <c:pt idx="2">
                  <c:v>5.94235139032355</c:v>
                </c:pt>
                <c:pt idx="3">
                  <c:v>0.386994681464964</c:v>
                </c:pt>
                <c:pt idx="4">
                  <c:v>-0.240102050429135</c:v>
                </c:pt>
                <c:pt idx="5">
                  <c:v>0.630297677017309</c:v>
                </c:pt>
                <c:pt idx="8">
                  <c:v>0.370011934691824</c:v>
                </c:pt>
                <c:pt idx="10">
                  <c:v>0.370011934691824</c:v>
                </c:pt>
                <c:pt idx="11">
                  <c:v>-1.14732081482845</c:v>
                </c:pt>
                <c:pt idx="12">
                  <c:v>0.240256512365231</c:v>
                </c:pt>
                <c:pt idx="16">
                  <c:v>0.509761156887754</c:v>
                </c:pt>
                <c:pt idx="19">
                  <c:v>0.669676865511974</c:v>
                </c:pt>
                <c:pt idx="21">
                  <c:v>-2.163041128793597</c:v>
                </c:pt>
                <c:pt idx="24">
                  <c:v>-0.116388514352134</c:v>
                </c:pt>
                <c:pt idx="25">
                  <c:v>0.68467585542392</c:v>
                </c:pt>
                <c:pt idx="26" formatCode="0">
                  <c:v>0.0</c:v>
                </c:pt>
              </c:numCache>
            </c:numRef>
          </c:val>
        </c:ser>
        <c:ser>
          <c:idx val="1"/>
          <c:order val="1"/>
          <c:tx>
            <c:strRef>
              <c:f>'Compiled Stats'!$O$2</c:f>
              <c:strCache>
                <c:ptCount val="1"/>
                <c:pt idx="0">
                  <c:v>db2</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Stats'!$O$3:$O$29</c:f>
              <c:numCache>
                <c:formatCode>General</c:formatCode>
                <c:ptCount val="27"/>
                <c:pt idx="5" formatCode="0.0000">
                  <c:v>-0.738438336136354</c:v>
                </c:pt>
                <c:pt idx="9">
                  <c:v>0.0</c:v>
                </c:pt>
                <c:pt idx="10" formatCode="0.0000">
                  <c:v>0.588715179125193</c:v>
                </c:pt>
                <c:pt idx="11" formatCode="0.0000">
                  <c:v>-0.145034527492158</c:v>
                </c:pt>
                <c:pt idx="12" formatCode="0.0000">
                  <c:v>0.729701578580283</c:v>
                </c:pt>
                <c:pt idx="15" formatCode="0.0000">
                  <c:v>0.0557952963095069</c:v>
                </c:pt>
                <c:pt idx="16" formatCode="0.0000">
                  <c:v>-1.506023420414102</c:v>
                </c:pt>
                <c:pt idx="18" formatCode="0.0000">
                  <c:v>0.696345252864051</c:v>
                </c:pt>
                <c:pt idx="19" formatCode="0.0000">
                  <c:v>-1.026832865067751</c:v>
                </c:pt>
                <c:pt idx="20" formatCode="0.0000">
                  <c:v>-0.213363737957273</c:v>
                </c:pt>
                <c:pt idx="21" formatCode="0.0000">
                  <c:v>-0.792690939590677</c:v>
                </c:pt>
                <c:pt idx="22" formatCode="0.0000">
                  <c:v>-1.635382864957668</c:v>
                </c:pt>
                <c:pt idx="24" formatCode="0.0000">
                  <c:v>-1.690524436796453</c:v>
                </c:pt>
                <c:pt idx="25" formatCode="0.0000">
                  <c:v>-0.451880568226729</c:v>
                </c:pt>
              </c:numCache>
            </c:numRef>
          </c:val>
        </c:ser>
        <c:ser>
          <c:idx val="2"/>
          <c:order val="2"/>
          <c:tx>
            <c:strRef>
              <c:f>'Compiled Stats'!$P$2</c:f>
              <c:strCache>
                <c:ptCount val="1"/>
                <c:pt idx="0">
                  <c:v>db3</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Stats'!$P$3:$P$29</c:f>
              <c:numCache>
                <c:formatCode>0.0000</c:formatCode>
                <c:ptCount val="27"/>
                <c:pt idx="1">
                  <c:v>0.526906105</c:v>
                </c:pt>
                <c:pt idx="5">
                  <c:v>-0.1298423205</c:v>
                </c:pt>
                <c:pt idx="9" formatCode="General">
                  <c:v>0.0</c:v>
                </c:pt>
                <c:pt idx="10">
                  <c:v>1.557645301</c:v>
                </c:pt>
                <c:pt idx="11">
                  <c:v>0.000107675000000018</c:v>
                </c:pt>
                <c:pt idx="12">
                  <c:v>0.764678477</c:v>
                </c:pt>
                <c:pt idx="14">
                  <c:v>3.156043936999999</c:v>
                </c:pt>
                <c:pt idx="15">
                  <c:v>-0.013322622</c:v>
                </c:pt>
                <c:pt idx="16">
                  <c:v>-1.723584794</c:v>
                </c:pt>
                <c:pt idx="18">
                  <c:v>1.132726503</c:v>
                </c:pt>
                <c:pt idx="19">
                  <c:v>0.741346425</c:v>
                </c:pt>
                <c:pt idx="20">
                  <c:v>-0.236710819</c:v>
                </c:pt>
                <c:pt idx="21">
                  <c:v>-0.675272203</c:v>
                </c:pt>
                <c:pt idx="22">
                  <c:v>-0.46229401</c:v>
                </c:pt>
                <c:pt idx="24">
                  <c:v>-0.277744113</c:v>
                </c:pt>
                <c:pt idx="25">
                  <c:v>-0.24440984725</c:v>
                </c:pt>
                <c:pt idx="26" formatCode="General">
                  <c:v>0.0</c:v>
                </c:pt>
              </c:numCache>
            </c:numRef>
          </c:val>
        </c:ser>
        <c:ser>
          <c:idx val="3"/>
          <c:order val="3"/>
          <c:tx>
            <c:strRef>
              <c:f>'Compiled Stats'!$Q$2</c:f>
              <c:strCache>
                <c:ptCount val="1"/>
                <c:pt idx="0">
                  <c:v>db4</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Stats'!$Q$3:$Q$29</c:f>
              <c:numCache>
                <c:formatCode>General</c:formatCode>
                <c:ptCount val="27"/>
                <c:pt idx="5" formatCode="0.0000">
                  <c:v>-0.438639316</c:v>
                </c:pt>
                <c:pt idx="7" formatCode="0.0000">
                  <c:v>0.503973620354932</c:v>
                </c:pt>
                <c:pt idx="9">
                  <c:v>0.0</c:v>
                </c:pt>
                <c:pt idx="10" formatCode="0.0000">
                  <c:v>2.452854031261274</c:v>
                </c:pt>
                <c:pt idx="11" formatCode="0.0000">
                  <c:v>-0.327365146979257</c:v>
                </c:pt>
                <c:pt idx="12" formatCode="0.0000">
                  <c:v>0.785990816249351</c:v>
                </c:pt>
                <c:pt idx="16" formatCode="0.0000">
                  <c:v>0.433033447480378</c:v>
                </c:pt>
                <c:pt idx="17" formatCode="0.0000">
                  <c:v>-0.538466150591807</c:v>
                </c:pt>
                <c:pt idx="19" formatCode="0.0000">
                  <c:v>-0.0477574751459419</c:v>
                </c:pt>
                <c:pt idx="21" formatCode="0.0000">
                  <c:v>0.531627503162574</c:v>
                </c:pt>
                <c:pt idx="22" formatCode="0.0000">
                  <c:v>-3.445443252704194</c:v>
                </c:pt>
                <c:pt idx="23" formatCode="0.0000">
                  <c:v>-0.299544643811528</c:v>
                </c:pt>
                <c:pt idx="24" formatCode="0.0000">
                  <c:v>-0.341803651479745</c:v>
                </c:pt>
                <c:pt idx="25" formatCode="0.0000">
                  <c:v>0.174424947981132</c:v>
                </c:pt>
              </c:numCache>
            </c:numRef>
          </c:val>
        </c:ser>
        <c:ser>
          <c:idx val="4"/>
          <c:order val="4"/>
          <c:tx>
            <c:strRef>
              <c:f>'Compiled Stats'!$R$2</c:f>
              <c:strCache>
                <c:ptCount val="1"/>
                <c:pt idx="0">
                  <c:v>db5</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Stats'!$R$3:$R$29</c:f>
              <c:numCache>
                <c:formatCode>0.0000</c:formatCode>
                <c:ptCount val="27"/>
                <c:pt idx="1">
                  <c:v>0.927082937655148</c:v>
                </c:pt>
                <c:pt idx="4">
                  <c:v>-1.411660561155881</c:v>
                </c:pt>
                <c:pt idx="5">
                  <c:v>0.551404261175829</c:v>
                </c:pt>
                <c:pt idx="9" formatCode="General">
                  <c:v>0.0</c:v>
                </c:pt>
                <c:pt idx="10">
                  <c:v>1.80630906060271</c:v>
                </c:pt>
                <c:pt idx="11">
                  <c:v>-0.332567306407153</c:v>
                </c:pt>
                <c:pt idx="12">
                  <c:v>0.545341766099476</c:v>
                </c:pt>
                <c:pt idx="16">
                  <c:v>1.658339534067262</c:v>
                </c:pt>
                <c:pt idx="19">
                  <c:v>0.19538332020316</c:v>
                </c:pt>
                <c:pt idx="20">
                  <c:v>-0.23963518052114</c:v>
                </c:pt>
                <c:pt idx="21">
                  <c:v>0.435797961065605</c:v>
                </c:pt>
                <c:pt idx="22">
                  <c:v>-1.79558877100606</c:v>
                </c:pt>
                <c:pt idx="24">
                  <c:v>0.0139969037792558</c:v>
                </c:pt>
                <c:pt idx="25">
                  <c:v>0.151801626989099</c:v>
                </c:pt>
                <c:pt idx="26" formatCode="General">
                  <c:v>0.0</c:v>
                </c:pt>
              </c:numCache>
            </c:numRef>
          </c:val>
        </c:ser>
        <c:ser>
          <c:idx val="5"/>
          <c:order val="5"/>
          <c:tx>
            <c:strRef>
              <c:f>'Compiled Stats'!$S$2</c:f>
              <c:strCache>
                <c:ptCount val="1"/>
                <c:pt idx="0">
                  <c:v>db6</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Stats'!$S$3:$S$29</c:f>
              <c:numCache>
                <c:formatCode>0.0000</c:formatCode>
                <c:ptCount val="27"/>
                <c:pt idx="0" formatCode="General">
                  <c:v>0.0</c:v>
                </c:pt>
                <c:pt idx="1">
                  <c:v>0.516576924419904</c:v>
                </c:pt>
                <c:pt idx="5">
                  <c:v>-0.956591997721488</c:v>
                </c:pt>
                <c:pt idx="6">
                  <c:v>0.127567668216365</c:v>
                </c:pt>
                <c:pt idx="8">
                  <c:v>0.413539618437194</c:v>
                </c:pt>
                <c:pt idx="9" formatCode="General">
                  <c:v>0.0</c:v>
                </c:pt>
                <c:pt idx="10">
                  <c:v>-2.603860488490614</c:v>
                </c:pt>
                <c:pt idx="11">
                  <c:v>-0.709290526944097</c:v>
                </c:pt>
                <c:pt idx="12">
                  <c:v>-0.141173354321835</c:v>
                </c:pt>
                <c:pt idx="13">
                  <c:v>0.0513867723195115</c:v>
                </c:pt>
                <c:pt idx="14">
                  <c:v>3.763099446712597</c:v>
                </c:pt>
                <c:pt idx="15">
                  <c:v>-0.691705444322511</c:v>
                </c:pt>
                <c:pt idx="16">
                  <c:v>-0.926561404512069</c:v>
                </c:pt>
                <c:pt idx="17">
                  <c:v>0.701941803970946</c:v>
                </c:pt>
                <c:pt idx="21">
                  <c:v>-1.112066128617467</c:v>
                </c:pt>
                <c:pt idx="22" formatCode="General">
                  <c:v>0.0</c:v>
                </c:pt>
                <c:pt idx="26" formatCode="General">
                  <c:v>0.0</c:v>
                </c:pt>
              </c:numCache>
            </c:numRef>
          </c:val>
        </c:ser>
        <c:dLbls>
          <c:showLegendKey val="0"/>
          <c:showVal val="0"/>
          <c:showCatName val="0"/>
          <c:showSerName val="0"/>
          <c:showPercent val="0"/>
          <c:showBubbleSize val="0"/>
        </c:dLbls>
        <c:gapWidth val="150"/>
        <c:axId val="-2038013784"/>
        <c:axId val="-2038129928"/>
      </c:barChart>
      <c:catAx>
        <c:axId val="-2038013784"/>
        <c:scaling>
          <c:orientation val="minMax"/>
        </c:scaling>
        <c:delete val="0"/>
        <c:axPos val="b"/>
        <c:majorTickMark val="out"/>
        <c:minorTickMark val="none"/>
        <c:tickLblPos val="nextTo"/>
        <c:crossAx val="-2038129928"/>
        <c:crosses val="autoZero"/>
        <c:auto val="1"/>
        <c:lblAlgn val="ctr"/>
        <c:lblOffset val="100"/>
        <c:noMultiLvlLbl val="0"/>
      </c:catAx>
      <c:valAx>
        <c:axId val="-2038129928"/>
        <c:scaling>
          <c:orientation val="minMax"/>
        </c:scaling>
        <c:delete val="0"/>
        <c:axPos val="l"/>
        <c:numFmt formatCode="0.0000" sourceLinked="0"/>
        <c:majorTickMark val="out"/>
        <c:minorTickMark val="none"/>
        <c:tickLblPos val="nextTo"/>
        <c:crossAx val="-2038013784"/>
        <c:crosses val="autoZero"/>
        <c:crossBetween val="between"/>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955C-CF08-9B45-A7CD-E40881BBA60E}" type="datetimeFigureOut">
              <a:rPr lang="en-US" smtClean="0"/>
              <a:t>3/21/17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82930A-45A3-E84E-8C02-6EA48FA68A4D}" type="slidenum">
              <a:rPr lang="en-US" smtClean="0"/>
              <a:t>‹#›</a:t>
            </a:fld>
            <a:endParaRPr lang="en-US"/>
          </a:p>
        </p:txBody>
      </p:sp>
    </p:spTree>
    <p:extLst>
      <p:ext uri="{BB962C8B-B14F-4D97-AF65-F5344CB8AC3E}">
        <p14:creationId xmlns:p14="http://schemas.microsoft.com/office/powerpoint/2010/main" val="34850378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82930A-45A3-E84E-8C02-6EA48FA68A4D}" type="slidenum">
              <a:rPr lang="en-US" smtClean="0"/>
              <a:t>1</a:t>
            </a:fld>
            <a:endParaRPr lang="en-US"/>
          </a:p>
        </p:txBody>
      </p:sp>
    </p:spTree>
    <p:extLst>
      <p:ext uri="{BB962C8B-B14F-4D97-AF65-F5344CB8AC3E}">
        <p14:creationId xmlns:p14="http://schemas.microsoft.com/office/powerpoint/2010/main" val="104296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4716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211873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20576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55475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15565-EC65-794A-8BBD-C71D0CCFD15D}"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5280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15565-EC65-794A-8BBD-C71D0CCFD15D}"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17225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15565-EC65-794A-8BBD-C71D0CCFD15D}" type="datetimeFigureOut">
              <a:rPr lang="en-US" smtClean="0"/>
              <a:t>3/21/17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0213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15565-EC65-794A-8BBD-C71D0CCFD15D}" type="datetimeFigureOut">
              <a:rPr lang="en-US" smtClean="0"/>
              <a:t>3/21/17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28166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5565-EC65-794A-8BBD-C71D0CCFD15D}" type="datetimeFigureOut">
              <a:rPr lang="en-US" smtClean="0"/>
              <a:t>3/21/17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37910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5162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434358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BC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CF15565-EC65-794A-8BBD-C71D0CCFD15D}" type="datetimeFigureOut">
              <a:rPr lang="en-US" smtClean="0"/>
              <a:t>3/21/17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D2D4BA0-8A05-BF49-9CC5-BF82C77F81C5}" type="slidenum">
              <a:rPr lang="en-US" smtClean="0"/>
              <a:t>‹#›</a:t>
            </a:fld>
            <a:endParaRPr lang="en-US"/>
          </a:p>
        </p:txBody>
      </p:sp>
    </p:spTree>
    <p:extLst>
      <p:ext uri="{BB962C8B-B14F-4D97-AF65-F5344CB8AC3E}">
        <p14:creationId xmlns:p14="http://schemas.microsoft.com/office/powerpoint/2010/main" val="22880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4.jpg"/><Relationship Id="rId20" Type="http://schemas.openxmlformats.org/officeDocument/2006/relationships/image" Target="../media/image1.wmf"/><Relationship Id="rId21" Type="http://schemas.openxmlformats.org/officeDocument/2006/relationships/oleObject" Target="../embeddings/oleObject2.bin"/><Relationship Id="rId22" Type="http://schemas.openxmlformats.org/officeDocument/2006/relationships/image" Target="../media/image2.wmf"/><Relationship Id="rId23" Type="http://schemas.openxmlformats.org/officeDocument/2006/relationships/image" Target="../media/image14.png"/><Relationship Id="rId24" Type="http://schemas.openxmlformats.org/officeDocument/2006/relationships/image" Target="../media/image15.png"/><Relationship Id="rId25" Type="http://schemas.openxmlformats.org/officeDocument/2006/relationships/image" Target="../media/image16.png"/><Relationship Id="rId26" Type="http://schemas.openxmlformats.org/officeDocument/2006/relationships/chart" Target="../charts/chart1.xml"/><Relationship Id="rId27" Type="http://schemas.openxmlformats.org/officeDocument/2006/relationships/image" Target="../media/image17.png"/><Relationship Id="rId28" Type="http://schemas.openxmlformats.org/officeDocument/2006/relationships/chart" Target="../charts/chart2.xml"/><Relationship Id="rId29" Type="http://schemas.openxmlformats.org/officeDocument/2006/relationships/chart" Target="../charts/chart3.xml"/><Relationship Id="rId30" Type="http://schemas.openxmlformats.org/officeDocument/2006/relationships/image" Target="../media/image18.png"/><Relationship Id="rId31" Type="http://schemas.openxmlformats.org/officeDocument/2006/relationships/chart" Target="../charts/chart4.xml"/><Relationship Id="rId32" Type="http://schemas.openxmlformats.org/officeDocument/2006/relationships/chart" Target="../charts/chart5.xml"/><Relationship Id="rId10" Type="http://schemas.openxmlformats.org/officeDocument/2006/relationships/image" Target="../media/image5.png"/><Relationship Id="rId11" Type="http://schemas.openxmlformats.org/officeDocument/2006/relationships/image" Target="../media/image6.png"/><Relationship Id="rId12" Type="http://schemas.openxmlformats.org/officeDocument/2006/relationships/image" Target="../media/image7.png"/><Relationship Id="rId13" Type="http://schemas.openxmlformats.org/officeDocument/2006/relationships/image" Target="../media/image8.png"/><Relationship Id="rId14" Type="http://schemas.openxmlformats.org/officeDocument/2006/relationships/image" Target="../media/image9.png"/><Relationship Id="rId15" Type="http://schemas.openxmlformats.org/officeDocument/2006/relationships/image" Target="../media/image10.png"/><Relationship Id="rId16" Type="http://schemas.openxmlformats.org/officeDocument/2006/relationships/image" Target="../media/image11.png"/><Relationship Id="rId17" Type="http://schemas.openxmlformats.org/officeDocument/2006/relationships/image" Target="../media/image12.jpeg"/><Relationship Id="rId18" Type="http://schemas.openxmlformats.org/officeDocument/2006/relationships/image" Target="../media/image13.jpeg"/><Relationship Id="rId19"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jpeg"/><Relationship Id="rId5" Type="http://schemas.openxmlformats.org/officeDocument/2006/relationships/hyperlink" Target="http://dondi.github.io/GRNsight/" TargetMode="External"/><Relationship Id="rId6" Type="http://schemas.openxmlformats.org/officeDocument/2006/relationships/hyperlink" Target="https://gephi.org/" TargetMode="External"/><Relationship Id="rId7" Type="http://schemas.openxmlformats.org/officeDocument/2006/relationships/hyperlink" Target="https://github.com/kdahlquist/GRNmap" TargetMode="External"/><Relationship Id="rId8" Type="http://schemas.openxmlformats.org/officeDocument/2006/relationships/hyperlink" Target="http://web.ecs.syr.edu/~pjmcswee/gephi.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2986381" y="20875958"/>
            <a:ext cx="17886906" cy="117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p:txBody>
      </p:sp>
      <p:sp>
        <p:nvSpPr>
          <p:cNvPr id="5" name="Rectangle 4"/>
          <p:cNvSpPr/>
          <p:nvPr/>
        </p:nvSpPr>
        <p:spPr>
          <a:xfrm>
            <a:off x="993919" y="574767"/>
            <a:ext cx="42075917" cy="3711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135949" y="632705"/>
            <a:ext cx="41833602" cy="3600986"/>
          </a:xfrm>
          <a:prstGeom prst="rect">
            <a:avLst/>
          </a:prstGeom>
          <a:solidFill>
            <a:srgbClr val="FFFFFF"/>
          </a:solidFill>
        </p:spPr>
        <p:txBody>
          <a:bodyPr wrap="square" rtlCol="0">
            <a:spAutoFit/>
          </a:bodyPr>
          <a:lstStyle/>
          <a:p>
            <a:pPr algn="ctr"/>
            <a:r>
              <a:rPr lang="en-US" sz="6000" b="1" dirty="0"/>
              <a:t>Using Graph Statistics to Investigate the Properties of Six Candidate Gene Regulatory Networks for Controlling the Cold Shock Response in </a:t>
            </a:r>
            <a:r>
              <a:rPr lang="en-US" sz="6000" b="1" i="1" dirty="0"/>
              <a:t>Saccharomyces </a:t>
            </a:r>
            <a:r>
              <a:rPr lang="en-US" sz="6000" b="1" i="1" dirty="0" err="1"/>
              <a:t>cerevisiae</a:t>
            </a:r>
            <a:r>
              <a:rPr lang="en-US" sz="6000" b="1" i="1" dirty="0"/>
              <a:t> </a:t>
            </a:r>
            <a:endParaRPr lang="en-US" sz="6000" dirty="0"/>
          </a:p>
          <a:p>
            <a:pPr algn="ctr"/>
            <a:r>
              <a:rPr lang="en-US" sz="4400" b="1" dirty="0" smtClean="0">
                <a:latin typeface="Arial" panose="020B0604020202020204" pitchFamily="34" charset="0"/>
                <a:cs typeface="Arial" panose="020B0604020202020204" pitchFamily="34" charset="0"/>
              </a:rPr>
              <a:t> Margaret J. O’Neil</a:t>
            </a:r>
            <a:r>
              <a:rPr lang="en-US" sz="4400" b="1" baseline="30000" dirty="0" smtClean="0">
                <a:latin typeface="Arial" panose="020B0604020202020204" pitchFamily="34" charset="0"/>
                <a:cs typeface="Arial" panose="020B0604020202020204" pitchFamily="34" charset="0"/>
              </a:rPr>
              <a:t>1</a:t>
            </a:r>
            <a:r>
              <a:rPr lang="en-US" sz="4400" b="1" dirty="0" smtClean="0">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Ben G. Fitzpatrick</a:t>
            </a:r>
            <a:r>
              <a:rPr lang="en-US" sz="4400" b="1" baseline="30000" dirty="0">
                <a:latin typeface="Arial" panose="020B0604020202020204" pitchFamily="34" charset="0"/>
                <a:cs typeface="Arial" panose="020B0604020202020204" pitchFamily="34" charset="0"/>
              </a:rPr>
              <a:t>2</a:t>
            </a:r>
            <a:r>
              <a:rPr lang="en-US" sz="4400" b="1" dirty="0" smtClean="0">
                <a:latin typeface="Arial" panose="020B0604020202020204" pitchFamily="34" charset="0"/>
                <a:cs typeface="Arial" panose="020B0604020202020204" pitchFamily="34" charset="0"/>
              </a:rPr>
              <a:t>, and </a:t>
            </a:r>
            <a:r>
              <a:rPr lang="en-US" sz="4400" b="1" dirty="0" err="1" smtClean="0">
                <a:latin typeface="Arial" panose="020B0604020202020204" pitchFamily="34" charset="0"/>
                <a:cs typeface="Arial" panose="020B0604020202020204" pitchFamily="34" charset="0"/>
              </a:rPr>
              <a:t>Kam</a:t>
            </a:r>
            <a:r>
              <a:rPr lang="en-US" sz="4400" b="1" dirty="0" smtClean="0">
                <a:latin typeface="Arial" panose="020B0604020202020204" pitchFamily="34" charset="0"/>
                <a:cs typeface="Arial" panose="020B0604020202020204" pitchFamily="34" charset="0"/>
              </a:rPr>
              <a:t> D. Dahlquist</a:t>
            </a:r>
            <a:r>
              <a:rPr lang="en-US" sz="4400" b="1" baseline="30000" dirty="0" smtClean="0">
                <a:latin typeface="Arial" panose="020B0604020202020204" pitchFamily="34" charset="0"/>
                <a:cs typeface="Arial" panose="020B0604020202020204" pitchFamily="34" charset="0"/>
              </a:rPr>
              <a:t>1</a:t>
            </a:r>
          </a:p>
          <a:p>
            <a:pPr algn="ctr"/>
            <a:r>
              <a:rPr lang="en-US" sz="3200" b="1" baseline="30000" dirty="0" smtClean="0">
                <a:latin typeface="Arial" panose="020B0604020202020204" pitchFamily="34" charset="0"/>
                <a:cs typeface="Arial" panose="020B0604020202020204" pitchFamily="34" charset="0"/>
              </a:rPr>
              <a:t>1</a:t>
            </a:r>
            <a:r>
              <a:rPr lang="en-US" sz="3200" b="1" dirty="0" smtClean="0">
                <a:latin typeface="Arial" panose="020B0604020202020204" pitchFamily="34" charset="0"/>
                <a:cs typeface="Arial" panose="020B0604020202020204" pitchFamily="34" charset="0"/>
              </a:rPr>
              <a:t>Department of Biology, </a:t>
            </a:r>
            <a:r>
              <a:rPr lang="en-US" sz="3200" b="1" baseline="30000" dirty="0">
                <a:latin typeface="Arial" panose="020B0604020202020204" pitchFamily="34" charset="0"/>
                <a:cs typeface="Arial" panose="020B0604020202020204" pitchFamily="34" charset="0"/>
              </a:rPr>
              <a:t>2</a:t>
            </a:r>
            <a:r>
              <a:rPr lang="en-US" sz="3200" b="1" dirty="0" smtClean="0">
                <a:latin typeface="Arial" panose="020B0604020202020204" pitchFamily="34" charset="0"/>
                <a:cs typeface="Arial" panose="020B0604020202020204" pitchFamily="34" charset="0"/>
              </a:rPr>
              <a:t>Department of Mathematics</a:t>
            </a:r>
          </a:p>
          <a:p>
            <a:pPr algn="ctr"/>
            <a:r>
              <a:rPr lang="en-US" sz="3200" b="1" dirty="0" smtClean="0">
                <a:latin typeface="Arial" panose="020B0604020202020204" pitchFamily="34" charset="0"/>
                <a:cs typeface="Arial" panose="020B0604020202020204" pitchFamily="34" charset="0"/>
              </a:rPr>
              <a:t>Loyola Marymount University, 1 LMU Drive, Los Angeles, CA 90045 USA</a:t>
            </a:r>
            <a:endParaRPr lang="en-US" sz="3200" b="1" dirty="0">
              <a:latin typeface="Arial" panose="020B0604020202020204" pitchFamily="34" charset="0"/>
              <a:cs typeface="Arial" panose="020B0604020202020204" pitchFamily="34" charset="0"/>
            </a:endParaRPr>
          </a:p>
        </p:txBody>
      </p:sp>
      <p:sp>
        <p:nvSpPr>
          <p:cNvPr id="2" name="Rectangle 1"/>
          <p:cNvSpPr/>
          <p:nvPr/>
        </p:nvSpPr>
        <p:spPr>
          <a:xfrm>
            <a:off x="686594" y="5057865"/>
            <a:ext cx="11628074" cy="27478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710866" y="5071965"/>
            <a:ext cx="11592774" cy="892552"/>
          </a:xfrm>
          <a:prstGeom prst="rect">
            <a:avLst/>
          </a:prstGeom>
          <a:solidFill>
            <a:schemeClr val="bg1">
              <a:lumMod val="85000"/>
            </a:schemeClr>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Transcription factors control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 by binding </a:t>
            </a:r>
            <a:endParaRPr lang="en-US" sz="2600" b="1" dirty="0" smtClean="0">
              <a:latin typeface="Arial" panose="020B0604020202020204" pitchFamily="34" charset="0"/>
              <a:cs typeface="Arial" panose="020B0604020202020204" pitchFamily="34" charset="0"/>
            </a:endParaRPr>
          </a:p>
          <a:p>
            <a:pPr algn="ctr"/>
            <a:r>
              <a:rPr lang="en-US" sz="2600" b="1" dirty="0" smtClean="0">
                <a:latin typeface="Arial" panose="020B0604020202020204" pitchFamily="34" charset="0"/>
                <a:cs typeface="Arial" panose="020B0604020202020204" pitchFamily="34" charset="0"/>
              </a:rPr>
              <a:t>to </a:t>
            </a:r>
            <a:r>
              <a:rPr lang="en-US" sz="2600" b="1" dirty="0" smtClean="0">
                <a:latin typeface="Arial" panose="020B0604020202020204" pitchFamily="34" charset="0"/>
                <a:cs typeface="Arial" panose="020B0604020202020204" pitchFamily="34" charset="0"/>
              </a:rPr>
              <a:t>regulatory DNA sequences </a:t>
            </a:r>
            <a:r>
              <a:rPr lang="en-US" sz="2600" b="1" dirty="0">
                <a:latin typeface="Arial" panose="020B0604020202020204" pitchFamily="34" charset="0"/>
                <a:cs typeface="Arial" panose="020B0604020202020204" pitchFamily="34" charset="0"/>
              </a:rPr>
              <a:t>u</a:t>
            </a:r>
            <a:r>
              <a:rPr lang="en-US" sz="2600" b="1" dirty="0" smtClean="0">
                <a:latin typeface="Arial" panose="020B0604020202020204" pitchFamily="34" charset="0"/>
                <a:cs typeface="Arial" panose="020B0604020202020204" pitchFamily="34" charset="0"/>
              </a:rPr>
              <a:t>pstream of genes</a:t>
            </a:r>
            <a:endParaRPr lang="en-US" sz="2600" b="1" dirty="0">
              <a:latin typeface="Arial" panose="020B0604020202020204" pitchFamily="34" charset="0"/>
              <a:cs typeface="Arial" panose="020B0604020202020204" pitchFamily="34" charset="0"/>
            </a:endParaRPr>
          </a:p>
        </p:txBody>
      </p:sp>
      <p:sp>
        <p:nvSpPr>
          <p:cNvPr id="11" name="Rectangle 10"/>
          <p:cNvSpPr/>
          <p:nvPr/>
        </p:nvSpPr>
        <p:spPr>
          <a:xfrm>
            <a:off x="31443683" y="20849469"/>
            <a:ext cx="11930575" cy="11779313"/>
          </a:xfrm>
          <a:prstGeom prst="rect">
            <a:avLst/>
          </a:prstGeom>
          <a:ln w="254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0" name="TextBox 9"/>
          <p:cNvSpPr txBox="1"/>
          <p:nvPr/>
        </p:nvSpPr>
        <p:spPr>
          <a:xfrm>
            <a:off x="31467041" y="27724187"/>
            <a:ext cx="11908133"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Acknowledgments</a:t>
            </a:r>
          </a:p>
        </p:txBody>
      </p:sp>
      <p:sp>
        <p:nvSpPr>
          <p:cNvPr id="3" name="Rectangle 2"/>
          <p:cNvSpPr/>
          <p:nvPr/>
        </p:nvSpPr>
        <p:spPr>
          <a:xfrm>
            <a:off x="13022936" y="5040855"/>
            <a:ext cx="30311481" cy="6295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08049" y="14401754"/>
            <a:ext cx="11603694" cy="892552"/>
          </a:xfrm>
          <a:prstGeom prst="rect">
            <a:avLst/>
          </a:prstGeom>
          <a:solidFill>
            <a:srgbClr val="D9D9D9"/>
          </a:solidFill>
        </p:spPr>
        <p:txBody>
          <a:bodyPr wrap="square" rtlCol="0">
            <a:spAutoFit/>
          </a:bodyPr>
          <a:lstStyle/>
          <a:p>
            <a:pPr algn="ctr"/>
            <a:r>
              <a:rPr lang="en-US" sz="2600" b="1" dirty="0" smtClean="0">
                <a:latin typeface="Arial"/>
                <a:cs typeface="Arial"/>
              </a:rPr>
              <a:t>Microarray data from the Dahlquist wet lab was </a:t>
            </a:r>
            <a:r>
              <a:rPr lang="en-US" sz="2600" b="1" dirty="0">
                <a:latin typeface="Arial"/>
                <a:cs typeface="Arial"/>
              </a:rPr>
              <a:t>u</a:t>
            </a:r>
            <a:r>
              <a:rPr lang="en-US" sz="2600" b="1" dirty="0" smtClean="0">
                <a:latin typeface="Arial"/>
                <a:cs typeface="Arial"/>
              </a:rPr>
              <a:t>sed </a:t>
            </a:r>
            <a:r>
              <a:rPr lang="en-US" sz="2600" b="1" dirty="0">
                <a:latin typeface="Arial"/>
                <a:cs typeface="Arial"/>
              </a:rPr>
              <a:t>to </a:t>
            </a:r>
            <a:r>
              <a:rPr lang="en-US" sz="2600" b="1" dirty="0" smtClean="0">
                <a:latin typeface="Arial"/>
                <a:cs typeface="Arial"/>
              </a:rPr>
              <a:t>derive </a:t>
            </a:r>
            <a:r>
              <a:rPr lang="en-US" sz="2600" b="1" dirty="0">
                <a:latin typeface="Arial"/>
                <a:cs typeface="Arial"/>
              </a:rPr>
              <a:t>a </a:t>
            </a:r>
            <a:r>
              <a:rPr lang="en-US" sz="2600" b="1" dirty="0" smtClean="0">
                <a:latin typeface="Arial"/>
                <a:cs typeface="Arial"/>
              </a:rPr>
              <a:t>family </a:t>
            </a:r>
            <a:r>
              <a:rPr lang="en-US" sz="2600" b="1" dirty="0">
                <a:latin typeface="Arial"/>
                <a:cs typeface="Arial"/>
              </a:rPr>
              <a:t>of </a:t>
            </a:r>
            <a:r>
              <a:rPr lang="en-US" sz="2600" b="1" dirty="0" smtClean="0">
                <a:latin typeface="Arial"/>
                <a:cs typeface="Arial"/>
              </a:rPr>
              <a:t>related </a:t>
            </a:r>
            <a:r>
              <a:rPr lang="en-US" sz="2600" b="1" dirty="0">
                <a:latin typeface="Arial"/>
                <a:cs typeface="Arial"/>
              </a:rPr>
              <a:t>GRNs from the YEASTRACT </a:t>
            </a:r>
            <a:r>
              <a:rPr lang="en-US" sz="2600" b="1" dirty="0" smtClean="0">
                <a:latin typeface="Arial"/>
                <a:cs typeface="Arial"/>
              </a:rPr>
              <a:t>database</a:t>
            </a:r>
            <a:endParaRPr lang="en-US" sz="2600" b="1" dirty="0">
              <a:latin typeface="Arial"/>
              <a:cs typeface="Arial"/>
            </a:endParaRPr>
          </a:p>
        </p:txBody>
      </p:sp>
      <p:sp>
        <p:nvSpPr>
          <p:cNvPr id="12" name="TextBox 11"/>
          <p:cNvSpPr txBox="1"/>
          <p:nvPr/>
        </p:nvSpPr>
        <p:spPr>
          <a:xfrm>
            <a:off x="31472443" y="20874083"/>
            <a:ext cx="11893845"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Conclusions and Future Directions</a:t>
            </a:r>
            <a:endParaRPr lang="en-US" sz="2600" b="1" dirty="0">
              <a:latin typeface="Arial" panose="020B0604020202020204" pitchFamily="34" charset="0"/>
              <a:cs typeface="Arial" panose="020B0604020202020204" pitchFamily="34" charset="0"/>
            </a:endParaRPr>
          </a:p>
        </p:txBody>
      </p:sp>
      <p:sp>
        <p:nvSpPr>
          <p:cNvPr id="13" name="TextBox 12"/>
          <p:cNvSpPr txBox="1"/>
          <p:nvPr/>
        </p:nvSpPr>
        <p:spPr>
          <a:xfrm>
            <a:off x="31472444" y="29461760"/>
            <a:ext cx="11898701"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References </a:t>
            </a:r>
            <a:endParaRPr lang="en-US" sz="2600" b="1" dirty="0">
              <a:latin typeface="Arial" panose="020B0604020202020204" pitchFamily="34" charset="0"/>
              <a:cs typeface="Arial" panose="020B0604020202020204" pitchFamily="34" charset="0"/>
            </a:endParaRPr>
          </a:p>
        </p:txBody>
      </p:sp>
      <p:sp>
        <p:nvSpPr>
          <p:cNvPr id="18" name="TextBox 17"/>
          <p:cNvSpPr txBox="1"/>
          <p:nvPr/>
        </p:nvSpPr>
        <p:spPr>
          <a:xfrm>
            <a:off x="692190" y="20007300"/>
            <a:ext cx="11607036"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Dynamical systems modeling was used to estimate                          weight parameters for each regulatory relationship</a:t>
            </a:r>
            <a:endParaRPr lang="en-US" sz="2600" b="1" dirty="0">
              <a:latin typeface="Arial" panose="020B0604020202020204" pitchFamily="34" charset="0"/>
              <a:cs typeface="Arial" panose="020B0604020202020204" pitchFamily="34" charset="0"/>
            </a:endParaRPr>
          </a:p>
        </p:txBody>
      </p:sp>
      <p:sp>
        <p:nvSpPr>
          <p:cNvPr id="19" name="TextBox 18"/>
          <p:cNvSpPr txBox="1"/>
          <p:nvPr/>
        </p:nvSpPr>
        <p:spPr>
          <a:xfrm>
            <a:off x="13037217" y="5069660"/>
            <a:ext cx="30298116" cy="523220"/>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Relationship data can be visualized </a:t>
            </a:r>
            <a:r>
              <a:rPr lang="en-US" sz="2800" b="1" dirty="0">
                <a:latin typeface="Arial" panose="020B0604020202020204" pitchFamily="34" charset="0"/>
                <a:cs typeface="Arial" panose="020B0604020202020204" pitchFamily="34" charset="0"/>
              </a:rPr>
              <a:t>u</a:t>
            </a:r>
            <a:r>
              <a:rPr lang="en-US" sz="2800" b="1" dirty="0" smtClean="0">
                <a:latin typeface="Arial" panose="020B0604020202020204" pitchFamily="34" charset="0"/>
                <a:cs typeface="Arial" panose="020B0604020202020204" pitchFamily="34" charset="0"/>
              </a:rPr>
              <a:t>sing GRNsight</a:t>
            </a:r>
          </a:p>
        </p:txBody>
      </p:sp>
      <p:sp>
        <p:nvSpPr>
          <p:cNvPr id="22" name="TextBox 21"/>
          <p:cNvSpPr txBox="1"/>
          <p:nvPr/>
        </p:nvSpPr>
        <p:spPr>
          <a:xfrm>
            <a:off x="31641904" y="28261431"/>
            <a:ext cx="11597883"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For their work on the </a:t>
            </a:r>
            <a:r>
              <a:rPr lang="en-US" sz="1200" b="1" dirty="0" err="1">
                <a:latin typeface="Arial" panose="020B0604020202020204" pitchFamily="34" charset="0"/>
                <a:cs typeface="Arial" panose="020B0604020202020204" pitchFamily="34" charset="0"/>
              </a:rPr>
              <a:t>GRNmap</a:t>
            </a:r>
            <a:r>
              <a:rPr lang="en-US" sz="1200" b="1" dirty="0">
                <a:latin typeface="Arial" panose="020B0604020202020204" pitchFamily="34" charset="0"/>
                <a:cs typeface="Arial" panose="020B0604020202020204" pitchFamily="34" charset="0"/>
              </a:rPr>
              <a:t> code, I</a:t>
            </a:r>
            <a:r>
              <a:rPr lang="en-US" sz="1200" b="1" dirty="0" smtClean="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would like to thank Trixie Anne M. </a:t>
            </a:r>
            <a:r>
              <a:rPr lang="en-US" sz="1200" b="1" dirty="0" err="1">
                <a:latin typeface="Arial" panose="020B0604020202020204" pitchFamily="34" charset="0"/>
                <a:cs typeface="Arial" panose="020B0604020202020204" pitchFamily="34" charset="0"/>
              </a:rPr>
              <a:t>Roque</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Chukwuemeka</a:t>
            </a:r>
            <a:r>
              <a:rPr lang="en-US" sz="1200" b="1" dirty="0">
                <a:latin typeface="Arial" panose="020B0604020202020204" pitchFamily="34" charset="0"/>
                <a:cs typeface="Arial" panose="020B0604020202020204" pitchFamily="34" charset="0"/>
              </a:rPr>
              <a:t> E. </a:t>
            </a:r>
            <a:r>
              <a:rPr lang="en-US" sz="1200" b="1" dirty="0" err="1">
                <a:latin typeface="Arial" panose="020B0604020202020204" pitchFamily="34" charset="0"/>
                <a:cs typeface="Arial" panose="020B0604020202020204" pitchFamily="34" charset="0"/>
              </a:rPr>
              <a:t>Azinge</a:t>
            </a:r>
            <a:r>
              <a:rPr lang="en-US" sz="1200" b="1" dirty="0">
                <a:latin typeface="Arial" panose="020B0604020202020204" pitchFamily="34" charset="0"/>
                <a:cs typeface="Arial" panose="020B0604020202020204" pitchFamily="34" charset="0"/>
              </a:rPr>
              <a:t>, and Justin K. Torres. I</a:t>
            </a:r>
            <a:r>
              <a:rPr lang="en-US" sz="1200" b="1" dirty="0" smtClean="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thank Nicole A. </a:t>
            </a:r>
            <a:r>
              <a:rPr lang="en-US" sz="1200" b="1" dirty="0" err="1">
                <a:latin typeface="Arial" panose="020B0604020202020204" pitchFamily="34" charset="0"/>
                <a:cs typeface="Arial" panose="020B0604020202020204" pitchFamily="34" charset="0"/>
              </a:rPr>
              <a:t>Anguiano</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Anindita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Varshneya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Mihir</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Samdarshi</a:t>
            </a:r>
            <a:r>
              <a:rPr lang="en-US" sz="1200" b="1" dirty="0">
                <a:latin typeface="Arial" panose="020B0604020202020204" pitchFamily="34" charset="0"/>
                <a:cs typeface="Arial" panose="020B0604020202020204" pitchFamily="34" charset="0"/>
              </a:rPr>
              <a:t>, Edward </a:t>
            </a:r>
            <a:r>
              <a:rPr lang="en-US" sz="1200" b="1" dirty="0" err="1">
                <a:latin typeface="Arial" panose="020B0604020202020204" pitchFamily="34" charset="0"/>
                <a:cs typeface="Arial" panose="020B0604020202020204" pitchFamily="34" charset="0"/>
              </a:rPr>
              <a:t>Bachuora</a:t>
            </a:r>
            <a:r>
              <a:rPr lang="en-US" sz="1200" b="1" dirty="0">
                <a:latin typeface="Arial" panose="020B0604020202020204" pitchFamily="34" charset="0"/>
                <a:cs typeface="Arial" panose="020B0604020202020204" pitchFamily="34" charset="0"/>
              </a:rPr>
              <a:t>, Jen Shin, and Eileen </a:t>
            </a:r>
            <a:r>
              <a:rPr lang="en-US" sz="1200" b="1" dirty="0" err="1">
                <a:latin typeface="Arial" panose="020B0604020202020204" pitchFamily="34" charset="0"/>
                <a:cs typeface="Arial" panose="020B0604020202020204" pitchFamily="34" charset="0"/>
              </a:rPr>
              <a:t>Choe</a:t>
            </a:r>
            <a:r>
              <a:rPr lang="en-US" sz="1200" b="1" dirty="0">
                <a:latin typeface="Arial" panose="020B0604020202020204" pitchFamily="34" charset="0"/>
                <a:cs typeface="Arial" panose="020B0604020202020204" pitchFamily="34" charset="0"/>
              </a:rPr>
              <a:t> for their work on the </a:t>
            </a:r>
            <a:r>
              <a:rPr lang="en-US" sz="1200" b="1" dirty="0" err="1">
                <a:latin typeface="Arial" panose="020B0604020202020204" pitchFamily="34" charset="0"/>
                <a:cs typeface="Arial" panose="020B0604020202020204" pitchFamily="34" charset="0"/>
              </a:rPr>
              <a:t>GRNsight</a:t>
            </a:r>
            <a:r>
              <a:rPr lang="en-US" sz="1200" b="1" dirty="0">
                <a:latin typeface="Arial" panose="020B0604020202020204" pitchFamily="34" charset="0"/>
                <a:cs typeface="Arial" panose="020B0604020202020204" pitchFamily="34" charset="0"/>
              </a:rPr>
              <a:t> visualization software. Microarray data were collected by Cybele </a:t>
            </a:r>
            <a:r>
              <a:rPr lang="en-US" sz="1200" b="1" dirty="0" err="1">
                <a:latin typeface="Arial" panose="020B0604020202020204" pitchFamily="34" charset="0"/>
                <a:cs typeface="Arial" panose="020B0604020202020204" pitchFamily="34" charset="0"/>
              </a:rPr>
              <a:t>Arsan</a:t>
            </a:r>
            <a:r>
              <a:rPr lang="en-US" sz="1200" b="1" dirty="0">
                <a:latin typeface="Arial" panose="020B0604020202020204" pitchFamily="34" charset="0"/>
                <a:cs typeface="Arial" panose="020B0604020202020204" pitchFamily="34" charset="0"/>
              </a:rPr>
              <a:t>, Wesley </a:t>
            </a:r>
            <a:r>
              <a:rPr lang="en-US" sz="1200" b="1" dirty="0" err="1">
                <a:latin typeface="Arial" panose="020B0604020202020204" pitchFamily="34" charset="0"/>
                <a:cs typeface="Arial" panose="020B0604020202020204" pitchFamily="34" charset="0"/>
              </a:rPr>
              <a:t>Citti</a:t>
            </a:r>
            <a:r>
              <a:rPr lang="en-US" sz="1200" b="1" dirty="0">
                <a:latin typeface="Arial" panose="020B0604020202020204" pitchFamily="34" charset="0"/>
                <a:cs typeface="Arial" panose="020B0604020202020204" pitchFamily="34" charset="0"/>
              </a:rPr>
              <a:t>, Kevin </a:t>
            </a:r>
            <a:r>
              <a:rPr lang="en-US" sz="1200" b="1" dirty="0" err="1">
                <a:latin typeface="Arial" panose="020B0604020202020204" pitchFamily="34" charset="0"/>
                <a:cs typeface="Arial" panose="020B0604020202020204" pitchFamily="34" charset="0"/>
              </a:rPr>
              <a:t>Entzminger</a:t>
            </a:r>
            <a:r>
              <a:rPr lang="en-US" sz="1200" b="1" dirty="0">
                <a:latin typeface="Arial" panose="020B0604020202020204" pitchFamily="34" charset="0"/>
                <a:cs typeface="Arial" panose="020B0604020202020204" pitchFamily="34" charset="0"/>
              </a:rPr>
              <a:t>, Andrew Herman, Monica Hong, Heather King, Lauren </a:t>
            </a:r>
            <a:r>
              <a:rPr lang="en-US" sz="1200" b="1" dirty="0" err="1">
                <a:latin typeface="Arial" panose="020B0604020202020204" pitchFamily="34" charset="0"/>
                <a:cs typeface="Arial" panose="020B0604020202020204" pitchFamily="34" charset="0"/>
              </a:rPr>
              <a:t>Kubeck</a:t>
            </a:r>
            <a:r>
              <a:rPr lang="en-US" sz="1200" b="1" dirty="0">
                <a:latin typeface="Arial" panose="020B0604020202020204" pitchFamily="34" charset="0"/>
                <a:cs typeface="Arial" panose="020B0604020202020204" pitchFamily="34" charset="0"/>
              </a:rPr>
              <a:t>, Stephanie </a:t>
            </a:r>
            <a:r>
              <a:rPr lang="en-US" sz="1200" b="1" dirty="0" err="1">
                <a:latin typeface="Arial" panose="020B0604020202020204" pitchFamily="34" charset="0"/>
                <a:cs typeface="Arial" panose="020B0604020202020204" pitchFamily="34" charset="0"/>
              </a:rPr>
              <a:t>Kuelbs</a:t>
            </a:r>
            <a:r>
              <a:rPr lang="en-US" sz="1200" b="1" dirty="0">
                <a:latin typeface="Arial" panose="020B0604020202020204" pitchFamily="34" charset="0"/>
                <a:cs typeface="Arial" panose="020B0604020202020204" pitchFamily="34" charset="0"/>
              </a:rPr>
              <a:t>, Elizabeth Liu, Matthew Mejia, Kevin McGee, Kenny Rodriguez, Olivia </a:t>
            </a:r>
            <a:r>
              <a:rPr lang="en-US" sz="1200" b="1" dirty="0" err="1">
                <a:latin typeface="Arial" panose="020B0604020202020204" pitchFamily="34" charset="0"/>
                <a:cs typeface="Arial" panose="020B0604020202020204" pitchFamily="34" charset="0"/>
              </a:rPr>
              <a:t>Sakhon</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Alondra</a:t>
            </a:r>
            <a:r>
              <a:rPr lang="en-US" sz="1200" b="1" dirty="0">
                <a:latin typeface="Arial" panose="020B0604020202020204" pitchFamily="34" charset="0"/>
                <a:cs typeface="Arial" panose="020B0604020202020204" pitchFamily="34" charset="0"/>
              </a:rPr>
              <a:t> Vega, and Kevin Wyllie. Further, </a:t>
            </a:r>
            <a:r>
              <a:rPr lang="en-US" sz="1200" b="1" dirty="0" smtClean="0">
                <a:latin typeface="Arial" panose="020B0604020202020204" pitchFamily="34" charset="0"/>
                <a:cs typeface="Arial" panose="020B0604020202020204" pitchFamily="34" charset="0"/>
              </a:rPr>
              <a:t>I </a:t>
            </a:r>
            <a:r>
              <a:rPr lang="en-US" sz="1200" b="1" dirty="0">
                <a:latin typeface="Arial" panose="020B0604020202020204" pitchFamily="34" charset="0"/>
                <a:cs typeface="Arial" panose="020B0604020202020204" pitchFamily="34" charset="0"/>
              </a:rPr>
              <a:t>would like to </a:t>
            </a:r>
            <a:r>
              <a:rPr lang="en-US" sz="1200" b="1" dirty="0" smtClean="0">
                <a:latin typeface="Arial" panose="020B0604020202020204" pitchFamily="34" charset="0"/>
                <a:cs typeface="Arial" panose="020B0604020202020204" pitchFamily="34" charset="0"/>
              </a:rPr>
              <a:t>thank Kristen </a:t>
            </a:r>
            <a:r>
              <a:rPr lang="en-US" sz="1200" b="1" dirty="0" err="1" smtClean="0">
                <a:latin typeface="Arial" panose="020B0604020202020204" pitchFamily="34" charset="0"/>
                <a:cs typeface="Arial" panose="020B0604020202020204" pitchFamily="34" charset="0"/>
              </a:rPr>
              <a:t>Horstmann</a:t>
            </a:r>
            <a:r>
              <a:rPr lang="en-US" sz="1200" b="1" dirty="0" smtClean="0">
                <a:latin typeface="Arial" panose="020B0604020202020204" pitchFamily="34" charset="0"/>
                <a:cs typeface="Arial" panose="020B0604020202020204" pitchFamily="34" charset="0"/>
              </a:rPr>
              <a:t>, Natalie E. Williams and Brandon J. Klein </a:t>
            </a:r>
            <a:r>
              <a:rPr lang="en-US" sz="1200" b="1" dirty="0">
                <a:latin typeface="Arial" panose="020B0604020202020204" pitchFamily="34" charset="0"/>
                <a:cs typeface="Arial" panose="020B0604020202020204" pitchFamily="34" charset="0"/>
              </a:rPr>
              <a:t>for their contributions to the </a:t>
            </a:r>
            <a:r>
              <a:rPr lang="en-US" sz="1200" b="1" dirty="0" err="1">
                <a:latin typeface="Arial" panose="020B0604020202020204" pitchFamily="34" charset="0"/>
                <a:cs typeface="Arial" panose="020B0604020202020204" pitchFamily="34" charset="0"/>
              </a:rPr>
              <a:t>GRNmap</a:t>
            </a:r>
            <a:r>
              <a:rPr lang="en-US" sz="1200" b="1" dirty="0">
                <a:latin typeface="Arial" panose="020B0604020202020204" pitchFamily="34" charset="0"/>
                <a:cs typeface="Arial" panose="020B0604020202020204" pitchFamily="34" charset="0"/>
              </a:rPr>
              <a:t> data analysis team. </a:t>
            </a:r>
            <a:r>
              <a:rPr lang="en-US" sz="1200" b="1" dirty="0">
                <a:latin typeface="Arial"/>
                <a:ea typeface="Arial"/>
                <a:cs typeface="Arial"/>
                <a:sym typeface="Arial"/>
                <a:rtl val="0"/>
              </a:rPr>
              <a:t>This work is partially supported by NSF award 0921038 (K.D.D., B.G.F</a:t>
            </a:r>
            <a:r>
              <a:rPr lang="en-US" sz="1200" b="1" dirty="0" smtClean="0">
                <a:latin typeface="Arial"/>
                <a:ea typeface="Arial"/>
                <a:cs typeface="Arial"/>
                <a:sym typeface="Arial"/>
                <a:rtl val="0"/>
              </a:rPr>
              <a:t>.) and </a:t>
            </a:r>
            <a:r>
              <a:rPr lang="en-US" sz="1200" b="1" dirty="0">
                <a:latin typeface="Arial"/>
                <a:ea typeface="Arial"/>
                <a:cs typeface="Arial"/>
                <a:sym typeface="Arial"/>
                <a:rtl val="0"/>
              </a:rPr>
              <a:t>a </a:t>
            </a:r>
            <a:r>
              <a:rPr lang="en-US" sz="1200" b="1" dirty="0" err="1">
                <a:latin typeface="Arial"/>
                <a:ea typeface="Arial"/>
                <a:cs typeface="Arial"/>
                <a:sym typeface="Arial"/>
                <a:rtl val="0"/>
              </a:rPr>
              <a:t>Kadner</a:t>
            </a:r>
            <a:r>
              <a:rPr lang="en-US" sz="1200" b="1" dirty="0">
                <a:latin typeface="Arial"/>
                <a:ea typeface="Arial"/>
                <a:cs typeface="Arial"/>
                <a:sym typeface="Arial"/>
                <a:rtl val="0"/>
              </a:rPr>
              <a:t>-Pitts Research Grant (K.D.D</a:t>
            </a:r>
            <a:r>
              <a:rPr lang="en-US" sz="1200" b="1" dirty="0" smtClean="0">
                <a:latin typeface="Arial"/>
                <a:ea typeface="Arial"/>
                <a:cs typeface="Arial"/>
                <a:sym typeface="Arial"/>
                <a:rtl val="0"/>
              </a:rPr>
              <a:t>.)</a:t>
            </a:r>
            <a:r>
              <a:rPr lang="en-US" sz="1200" b="1" dirty="0" smtClean="0">
                <a:latin typeface="Arial" panose="020B0604020202020204" pitchFamily="34" charset="0"/>
                <a:cs typeface="Arial" panose="020B0604020202020204" pitchFamily="34" charset="0"/>
              </a:rPr>
              <a:t>.</a:t>
            </a:r>
            <a:endParaRPr lang="en-US" sz="1200" b="1" dirty="0">
              <a:latin typeface="Arial" panose="020B0604020202020204" pitchFamily="34" charset="0"/>
              <a:cs typeface="Arial" panose="020B0604020202020204" pitchFamily="34" charset="0"/>
            </a:endParaRPr>
          </a:p>
        </p:txBody>
      </p:sp>
      <p:pic>
        <p:nvPicPr>
          <p:cNvPr id="42" name="Picture 2" descr="Transcription"/>
          <p:cNvPicPr>
            <a:picLocks noChangeAspect="1" noChangeArrowheads="1"/>
          </p:cNvPicPr>
          <p:nvPr/>
        </p:nvPicPr>
        <p:blipFill>
          <a:blip r:embed="rId4" cstate="email">
            <a:extLst>
              <a:ext uri="{28A0092B-C50C-407E-A947-70E740481C1C}">
                <a14:useLocalDpi xmlns:a14="http://schemas.microsoft.com/office/drawing/2010/main" val="0"/>
              </a:ext>
            </a:extLst>
          </a:blip>
          <a:srcRect t="24394"/>
          <a:stretch>
            <a:fillRect/>
          </a:stretch>
        </p:blipFill>
        <p:spPr>
          <a:xfrm>
            <a:off x="993919" y="6293685"/>
            <a:ext cx="4953152" cy="3221137"/>
          </a:xfrm>
          <a:prstGeom prst="rect">
            <a:avLst/>
          </a:prstGeom>
          <a:noFill/>
        </p:spPr>
      </p:pic>
      <p:sp>
        <p:nvSpPr>
          <p:cNvPr id="43" name="TextBox 42"/>
          <p:cNvSpPr txBox="1"/>
          <p:nvPr/>
        </p:nvSpPr>
        <p:spPr>
          <a:xfrm>
            <a:off x="5938741" y="6079172"/>
            <a:ext cx="6348186" cy="286232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Activators increase gene expression.</a:t>
            </a:r>
          </a:p>
          <a:p>
            <a:pPr marL="342900" indent="-342900">
              <a:buFont typeface="Arial"/>
              <a:buChar char="•"/>
            </a:pPr>
            <a:r>
              <a:rPr lang="en-US" sz="1800" b="1" dirty="0" smtClean="0">
                <a:latin typeface="Arial"/>
                <a:cs typeface="Arial"/>
              </a:rPr>
              <a:t>Repressors decrease gene expression.</a:t>
            </a:r>
          </a:p>
          <a:p>
            <a:pPr marL="342900" indent="-342900">
              <a:buFont typeface="Arial"/>
              <a:buChar char="•"/>
            </a:pPr>
            <a:r>
              <a:rPr lang="en-US" sz="1800" b="1" dirty="0" smtClean="0">
                <a:latin typeface="Arial"/>
                <a:cs typeface="Arial"/>
              </a:rPr>
              <a:t>Transcription factors are themselves proteins that are encoded by genes.</a:t>
            </a:r>
          </a:p>
          <a:p>
            <a:pPr marL="342900" indent="-342900">
              <a:buFont typeface="Arial"/>
              <a:buChar char="•"/>
            </a:pPr>
            <a:r>
              <a:rPr lang="en-US" sz="1800" b="1" dirty="0" smtClean="0">
                <a:latin typeface="Arial"/>
                <a:cs typeface="Arial"/>
              </a:rPr>
              <a:t>A </a:t>
            </a:r>
            <a:r>
              <a:rPr lang="en-US" sz="1800" b="1" dirty="0" smtClean="0">
                <a:latin typeface="Arial" panose="020B0604020202020204" pitchFamily="34" charset="0"/>
                <a:cs typeface="Arial" panose="020B0604020202020204" pitchFamily="34" charset="0"/>
              </a:rPr>
              <a:t>gene </a:t>
            </a:r>
            <a:r>
              <a:rPr lang="en-US" sz="1800" b="1" dirty="0">
                <a:latin typeface="Arial" panose="020B0604020202020204" pitchFamily="34" charset="0"/>
                <a:cs typeface="Arial" panose="020B0604020202020204" pitchFamily="34" charset="0"/>
              </a:rPr>
              <a:t>regulatory network (GRN) consists of a set of transcription factors that regulate the level of expression </a:t>
            </a:r>
            <a:r>
              <a:rPr lang="en-US" sz="1800" b="1" dirty="0" smtClean="0">
                <a:latin typeface="Arial" panose="020B0604020202020204" pitchFamily="34" charset="0"/>
                <a:cs typeface="Arial" panose="020B0604020202020204" pitchFamily="34" charset="0"/>
              </a:rPr>
              <a:t>of a set of target genes, which can include other transcription factors.</a:t>
            </a:r>
          </a:p>
          <a:p>
            <a:pPr marL="342900" indent="-342900">
              <a:buFont typeface="Arial"/>
              <a:buChar char="•"/>
            </a:pPr>
            <a:r>
              <a:rPr lang="en-US" sz="1800" b="1" dirty="0" smtClean="0">
                <a:latin typeface="Arial" panose="020B0604020202020204" pitchFamily="34" charset="0"/>
                <a:cs typeface="Arial" panose="020B0604020202020204" pitchFamily="34" charset="0"/>
              </a:rPr>
              <a:t>The dynamics of a GRN is how the expression of genes in the network change over time.</a:t>
            </a:r>
            <a:endParaRPr lang="en-US" sz="1800" b="1" dirty="0" smtClean="0">
              <a:latin typeface="Arial"/>
              <a:cs typeface="Arial"/>
            </a:endParaRPr>
          </a:p>
        </p:txBody>
      </p:sp>
      <p:sp>
        <p:nvSpPr>
          <p:cNvPr id="44" name="TextBox 43"/>
          <p:cNvSpPr txBox="1"/>
          <p:nvPr/>
        </p:nvSpPr>
        <p:spPr>
          <a:xfrm>
            <a:off x="878367" y="10058585"/>
            <a:ext cx="6957095" cy="4278094"/>
          </a:xfrm>
          <a:prstGeom prst="rect">
            <a:avLst/>
          </a:prstGeom>
          <a:noFill/>
        </p:spPr>
        <p:txBody>
          <a:bodyPr wrap="square" rtlCol="0">
            <a:spAutoFit/>
          </a:bodyPr>
          <a:lstStyle/>
          <a:p>
            <a:pPr marL="342900" indent="-342900">
              <a:buFont typeface="Arial"/>
              <a:buChar char="•"/>
            </a:pPr>
            <a:r>
              <a:rPr lang="en-US" sz="1700" b="1" dirty="0">
                <a:latin typeface="Arial"/>
                <a:cs typeface="Arial"/>
              </a:rPr>
              <a:t>L</a:t>
            </a:r>
            <a:r>
              <a:rPr lang="en-US" sz="1700" b="1" dirty="0" smtClean="0">
                <a:latin typeface="Arial"/>
                <a:cs typeface="Arial"/>
              </a:rPr>
              <a:t>ittle is known about which transcription factors regulate this response.</a:t>
            </a:r>
          </a:p>
          <a:p>
            <a:pPr marL="342900" indent="-342900">
              <a:buFont typeface="Arial"/>
              <a:buChar char="•"/>
            </a:pPr>
            <a:r>
              <a:rPr lang="en-US" sz="1700" b="1" dirty="0" smtClean="0">
                <a:latin typeface="Arial"/>
                <a:cs typeface="Arial"/>
              </a:rPr>
              <a:t>The </a:t>
            </a:r>
            <a:r>
              <a:rPr lang="en-US" sz="1700" b="1" dirty="0" err="1" smtClean="0">
                <a:latin typeface="Arial"/>
                <a:cs typeface="Arial"/>
              </a:rPr>
              <a:t>Dahlquist</a:t>
            </a:r>
            <a:r>
              <a:rPr lang="en-US" sz="1700" b="1" dirty="0" smtClean="0">
                <a:latin typeface="Arial"/>
                <a:cs typeface="Arial"/>
              </a:rPr>
              <a:t> Lab studies the global transcriptional response to cold shock using DNA microarrays, which measure the level of mRNA expression for all 6000 yeast genes. </a:t>
            </a:r>
          </a:p>
          <a:p>
            <a:pPr marL="342900" indent="-342900">
              <a:buFont typeface="Arial"/>
              <a:buChar char="•"/>
            </a:pPr>
            <a:r>
              <a:rPr lang="en-US" sz="1700" b="1" dirty="0" smtClean="0">
                <a:latin typeface="Arial"/>
                <a:cs typeface="Arial"/>
              </a:rPr>
              <a:t>We have collected expression data from the wild type strain and five transcription factor deletion strains (</a:t>
            </a:r>
            <a:r>
              <a:rPr lang="en-US" sz="1700" b="1" i="1" dirty="0" smtClean="0">
                <a:latin typeface="Arial"/>
                <a:cs typeface="Arial"/>
              </a:rPr>
              <a:t>Δcin5, Δgln3, Δhmo1, </a:t>
            </a:r>
            <a:r>
              <a:rPr lang="en-US" sz="1700" b="1" i="1" dirty="0">
                <a:latin typeface="Arial"/>
                <a:cs typeface="Arial"/>
              </a:rPr>
              <a:t>Δzap1, </a:t>
            </a:r>
            <a:r>
              <a:rPr lang="en-US" sz="1700" b="1" i="1" dirty="0" smtClean="0">
                <a:latin typeface="Arial"/>
                <a:cs typeface="Arial"/>
              </a:rPr>
              <a:t>Δhap4 </a:t>
            </a:r>
            <a:r>
              <a:rPr lang="en-US" sz="1700" b="1" dirty="0" smtClean="0">
                <a:latin typeface="Arial"/>
                <a:cs typeface="Arial"/>
              </a:rPr>
              <a:t>) before cold shock at 30°C and after 15, 30, and 60 minutes of cold shock at 13°C.</a:t>
            </a:r>
          </a:p>
          <a:p>
            <a:pPr marL="342900" indent="-342900">
              <a:buFont typeface="Arial"/>
              <a:buChar char="•"/>
            </a:pPr>
            <a:r>
              <a:rPr lang="en-US" sz="1700" b="1" dirty="0">
                <a:latin typeface="Arial" panose="020B0604020202020204" pitchFamily="34" charset="0"/>
                <a:cs typeface="Arial" panose="020B0604020202020204" pitchFamily="34" charset="0"/>
              </a:rPr>
              <a:t>The </a:t>
            </a:r>
            <a:r>
              <a:rPr lang="en-US" sz="1700" b="1" dirty="0" err="1">
                <a:latin typeface="Arial" panose="020B0604020202020204" pitchFamily="34" charset="0"/>
                <a:cs typeface="Arial" panose="020B0604020202020204" pitchFamily="34" charset="0"/>
              </a:rPr>
              <a:t>Dahlquist</a:t>
            </a:r>
            <a:r>
              <a:rPr lang="en-US" sz="1700" b="1" dirty="0">
                <a:latin typeface="Arial" panose="020B0604020202020204" pitchFamily="34" charset="0"/>
                <a:cs typeface="Arial" panose="020B0604020202020204" pitchFamily="34" charset="0"/>
              </a:rPr>
              <a:t> Lab has shown that yeast deleted for the Hap4 transcription </a:t>
            </a:r>
            <a:r>
              <a:rPr lang="en-US" sz="1700" b="1" dirty="0" smtClean="0">
                <a:latin typeface="Arial" panose="020B0604020202020204" pitchFamily="34" charset="0"/>
                <a:cs typeface="Arial" panose="020B0604020202020204" pitchFamily="34" charset="0"/>
              </a:rPr>
              <a:t>factor, a heme activator protein, </a:t>
            </a:r>
            <a:r>
              <a:rPr lang="en-US" sz="1700" b="1" dirty="0">
                <a:latin typeface="Arial" panose="020B0604020202020204" pitchFamily="34" charset="0"/>
                <a:cs typeface="Arial" panose="020B0604020202020204" pitchFamily="34" charset="0"/>
              </a:rPr>
              <a:t>show impaired growth at cold temperatures, implying that it is important for regulating the response to cold shock.</a:t>
            </a:r>
            <a:endParaRPr lang="en-US" sz="1700" b="1" dirty="0" smtClean="0">
              <a:latin typeface="Arial" panose="020B0604020202020204" pitchFamily="34" charset="0"/>
              <a:cs typeface="Arial" panose="020B0604020202020204" pitchFamily="34" charset="0"/>
            </a:endParaRPr>
          </a:p>
          <a:p>
            <a:pPr marL="342900" indent="-342900">
              <a:buFont typeface="Arial"/>
              <a:buChar char="•"/>
            </a:pPr>
            <a:r>
              <a:rPr lang="en-US" sz="1700" b="1" dirty="0" smtClean="0">
                <a:latin typeface="Arial"/>
                <a:cs typeface="Arial"/>
              </a:rPr>
              <a:t>We use mathematical modeling to determine the relative influence of each transcription factor in the GRN that controls the cold shock response.</a:t>
            </a:r>
            <a:endParaRPr lang="en-US" sz="1700" b="1" dirty="0">
              <a:latin typeface="Arial"/>
              <a:cs typeface="Arial"/>
            </a:endParaRPr>
          </a:p>
        </p:txBody>
      </p:sp>
      <p:sp>
        <p:nvSpPr>
          <p:cNvPr id="75" name="TextBox 74"/>
          <p:cNvSpPr txBox="1"/>
          <p:nvPr/>
        </p:nvSpPr>
        <p:spPr>
          <a:xfrm>
            <a:off x="31617840" y="29945748"/>
            <a:ext cx="11605156" cy="2534540"/>
          </a:xfrm>
          <a:prstGeom prst="rect">
            <a:avLst/>
          </a:prstGeom>
          <a:noFill/>
        </p:spPr>
        <p:txBody>
          <a:bodyPr wrap="square" rtlCol="0">
            <a:spAutoFit/>
          </a:bodyPr>
          <a:lstStyle/>
          <a:p>
            <a:pPr>
              <a:lnSpc>
                <a:spcPct val="80000"/>
              </a:lnSpc>
            </a:pPr>
            <a:r>
              <a:rPr lang="en-US" sz="900" b="1" dirty="0" smtClean="0">
                <a:solidFill>
                  <a:srgbClr val="000000"/>
                </a:solidFill>
                <a:latin typeface="Arial" panose="020B0604020202020204" pitchFamily="34" charset="0"/>
                <a:cs typeface="Arial" panose="020B0604020202020204" pitchFamily="34" charset="0"/>
              </a:rPr>
              <a:t>Dahlquist</a:t>
            </a:r>
            <a:r>
              <a:rPr lang="en-US" sz="900" b="1" dirty="0">
                <a:solidFill>
                  <a:srgbClr val="000000"/>
                </a:solidFill>
                <a:latin typeface="Arial" panose="020B0604020202020204" pitchFamily="34" charset="0"/>
                <a:cs typeface="Arial" panose="020B0604020202020204" pitchFamily="34" charset="0"/>
              </a:rPr>
              <a:t>, K., Fitzpatrick, B., Camacho, E., </a:t>
            </a:r>
            <a:r>
              <a:rPr lang="en-US" sz="900" b="1" dirty="0" err="1">
                <a:solidFill>
                  <a:srgbClr val="000000"/>
                </a:solidFill>
                <a:latin typeface="Arial" panose="020B0604020202020204" pitchFamily="34" charset="0"/>
                <a:cs typeface="Arial" panose="020B0604020202020204" pitchFamily="34" charset="0"/>
              </a:rPr>
              <a:t>Entzminger</a:t>
            </a:r>
            <a:r>
              <a:rPr lang="en-US" sz="900" b="1" dirty="0">
                <a:solidFill>
                  <a:srgbClr val="000000"/>
                </a:solidFill>
                <a:latin typeface="Arial" panose="020B0604020202020204" pitchFamily="34" charset="0"/>
                <a:cs typeface="Arial" panose="020B0604020202020204" pitchFamily="34" charset="0"/>
              </a:rPr>
              <a:t>, S., &amp; </a:t>
            </a:r>
            <a:r>
              <a:rPr lang="en-US" sz="900" b="1" dirty="0" err="1">
                <a:solidFill>
                  <a:srgbClr val="000000"/>
                </a:solidFill>
                <a:latin typeface="Arial" panose="020B0604020202020204" pitchFamily="34" charset="0"/>
                <a:cs typeface="Arial" panose="020B0604020202020204" pitchFamily="34" charset="0"/>
              </a:rPr>
              <a:t>Wanner</a:t>
            </a:r>
            <a:r>
              <a:rPr lang="en-US" sz="900" b="1" dirty="0">
                <a:solidFill>
                  <a:srgbClr val="000000"/>
                </a:solidFill>
                <a:latin typeface="Arial" panose="020B0604020202020204" pitchFamily="34" charset="0"/>
                <a:cs typeface="Arial" panose="020B0604020202020204" pitchFamily="34" charset="0"/>
              </a:rPr>
              <a:t>, N. (2015). Parameter Estimation for Gene Regulatory Networks from Microarray Data: Cold Shock Response in Saccharomyces cerevisiae. </a:t>
            </a:r>
            <a:r>
              <a:rPr lang="en-US" sz="900" b="1" i="1" dirty="0">
                <a:solidFill>
                  <a:srgbClr val="000000"/>
                </a:solidFill>
                <a:latin typeface="Arial" panose="020B0604020202020204" pitchFamily="34" charset="0"/>
                <a:cs typeface="Arial" panose="020B0604020202020204" pitchFamily="34" charset="0"/>
              </a:rPr>
              <a:t>Bulletin Of Mathematical Biology</a:t>
            </a:r>
            <a:r>
              <a:rPr lang="en-US" sz="900" b="1" dirty="0">
                <a:solidFill>
                  <a:srgbClr val="000000"/>
                </a:solidFill>
                <a:latin typeface="Arial" panose="020B0604020202020204" pitchFamily="34" charset="0"/>
                <a:cs typeface="Arial" panose="020B0604020202020204" pitchFamily="34" charset="0"/>
              </a:rPr>
              <a:t>, </a:t>
            </a:r>
            <a:r>
              <a:rPr lang="en-US" sz="900" b="1" i="1" dirty="0">
                <a:solidFill>
                  <a:srgbClr val="000000"/>
                </a:solidFill>
                <a:latin typeface="Arial" panose="020B0604020202020204" pitchFamily="34" charset="0"/>
                <a:cs typeface="Arial" panose="020B0604020202020204" pitchFamily="34" charset="0"/>
              </a:rPr>
              <a:t>77</a:t>
            </a:r>
            <a:r>
              <a:rPr lang="en-US" sz="900" b="1" dirty="0">
                <a:solidFill>
                  <a:srgbClr val="000000"/>
                </a:solidFill>
                <a:latin typeface="Arial" panose="020B0604020202020204" pitchFamily="34" charset="0"/>
                <a:cs typeface="Arial" panose="020B0604020202020204" pitchFamily="34" charset="0"/>
              </a:rPr>
              <a:t>(8), 1457-1492. http://</a:t>
            </a:r>
            <a:r>
              <a:rPr lang="en-US" sz="900" b="1" dirty="0" smtClean="0">
                <a:solidFill>
                  <a:srgbClr val="000000"/>
                </a:solidFill>
                <a:latin typeface="Arial" panose="020B0604020202020204" pitchFamily="34" charset="0"/>
                <a:cs typeface="Arial" panose="020B0604020202020204" pitchFamily="34" charset="0"/>
              </a:rPr>
              <a:t>dx.doi.org/10.1007/s11538-015-0092-6.</a:t>
            </a:r>
            <a:br>
              <a:rPr lang="en-US" sz="900" b="1" dirty="0" smtClean="0">
                <a:solidFill>
                  <a:srgbClr val="000000"/>
                </a:solidFill>
                <a:latin typeface="Arial" panose="020B0604020202020204" pitchFamily="34" charset="0"/>
                <a:cs typeface="Arial" panose="020B0604020202020204" pitchFamily="34" charset="0"/>
              </a:rPr>
            </a:b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r>
              <a:rPr lang="en-US" sz="900" b="1" dirty="0" err="1">
                <a:solidFill>
                  <a:srgbClr val="000000"/>
                </a:solidFill>
                <a:latin typeface="Arial" panose="020B0604020202020204" pitchFamily="34" charset="0"/>
                <a:cs typeface="Arial" panose="020B0604020202020204" pitchFamily="34" charset="0"/>
              </a:rPr>
              <a:t>Dário</a:t>
            </a:r>
            <a:r>
              <a:rPr lang="en-US" sz="900" b="1" dirty="0">
                <a:solidFill>
                  <a:srgbClr val="000000"/>
                </a:solidFill>
                <a:latin typeface="Arial" panose="020B0604020202020204" pitchFamily="34" charset="0"/>
                <a:cs typeface="Arial" panose="020B0604020202020204" pitchFamily="34" charset="0"/>
              </a:rPr>
              <a:t> </a:t>
            </a:r>
            <a:r>
              <a:rPr lang="en-US" sz="900" b="1" dirty="0" err="1">
                <a:solidFill>
                  <a:srgbClr val="000000"/>
                </a:solidFill>
                <a:latin typeface="Arial" panose="020B0604020202020204" pitchFamily="34" charset="0"/>
                <a:cs typeface="Arial" panose="020B0604020202020204" pitchFamily="34" charset="0"/>
              </a:rPr>
              <a:t>Abdulrehman</a:t>
            </a:r>
            <a:r>
              <a:rPr lang="en-US" sz="900" b="1" dirty="0">
                <a:solidFill>
                  <a:srgbClr val="000000"/>
                </a:solidFill>
                <a:latin typeface="Arial" panose="020B0604020202020204" pitchFamily="34" charset="0"/>
                <a:cs typeface="Arial" panose="020B0604020202020204" pitchFamily="34" charset="0"/>
              </a:rPr>
              <a:t>, Pedro T. Monteiro, Miguel C. Teixeira, </a:t>
            </a:r>
            <a:r>
              <a:rPr lang="en-US" sz="900" b="1" dirty="0" err="1">
                <a:solidFill>
                  <a:srgbClr val="000000"/>
                </a:solidFill>
                <a:latin typeface="Arial" panose="020B0604020202020204" pitchFamily="34" charset="0"/>
                <a:cs typeface="Arial" panose="020B0604020202020204" pitchFamily="34" charset="0"/>
              </a:rPr>
              <a:t>Nuno</a:t>
            </a:r>
            <a:r>
              <a:rPr lang="en-US" sz="900" b="1" dirty="0">
                <a:solidFill>
                  <a:srgbClr val="000000"/>
                </a:solidFill>
                <a:latin typeface="Arial" panose="020B0604020202020204" pitchFamily="34" charset="0"/>
                <a:cs typeface="Arial" panose="020B0604020202020204" pitchFamily="34" charset="0"/>
              </a:rPr>
              <a:t> P. Mira, </a:t>
            </a:r>
            <a:r>
              <a:rPr lang="en-US" sz="900" b="1" dirty="0" err="1">
                <a:solidFill>
                  <a:srgbClr val="000000"/>
                </a:solidFill>
                <a:latin typeface="Arial" panose="020B0604020202020204" pitchFamily="34" charset="0"/>
                <a:cs typeface="Arial" panose="020B0604020202020204" pitchFamily="34" charset="0"/>
              </a:rPr>
              <a:t>Artur</a:t>
            </a:r>
            <a:r>
              <a:rPr lang="en-US" sz="900" b="1" dirty="0">
                <a:solidFill>
                  <a:srgbClr val="000000"/>
                </a:solidFill>
                <a:latin typeface="Arial" panose="020B0604020202020204" pitchFamily="34" charset="0"/>
                <a:cs typeface="Arial" panose="020B0604020202020204" pitchFamily="34" charset="0"/>
              </a:rPr>
              <a:t> B. </a:t>
            </a:r>
            <a:r>
              <a:rPr lang="en-US" sz="900" b="1" dirty="0" err="1">
                <a:solidFill>
                  <a:srgbClr val="000000"/>
                </a:solidFill>
                <a:latin typeface="Arial" panose="020B0604020202020204" pitchFamily="34" charset="0"/>
                <a:cs typeface="Arial" panose="020B0604020202020204" pitchFamily="34" charset="0"/>
              </a:rPr>
              <a:t>Lourenço</a:t>
            </a:r>
            <a:r>
              <a:rPr lang="en-US" sz="900" b="1" dirty="0">
                <a:solidFill>
                  <a:srgbClr val="000000"/>
                </a:solidFill>
                <a:latin typeface="Arial" panose="020B0604020202020204" pitchFamily="34" charset="0"/>
                <a:cs typeface="Arial" panose="020B0604020202020204" pitchFamily="34" charset="0"/>
              </a:rPr>
              <a:t>, Sandra C. dos Santos, </a:t>
            </a:r>
            <a:r>
              <a:rPr lang="en-US" sz="900" b="1" dirty="0" err="1">
                <a:solidFill>
                  <a:srgbClr val="000000"/>
                </a:solidFill>
                <a:latin typeface="Arial" panose="020B0604020202020204" pitchFamily="34" charset="0"/>
                <a:cs typeface="Arial" panose="020B0604020202020204" pitchFamily="34" charset="0"/>
              </a:rPr>
              <a:t>Tânia</a:t>
            </a:r>
            <a:r>
              <a:rPr lang="en-US" sz="900" b="1" dirty="0">
                <a:solidFill>
                  <a:srgbClr val="000000"/>
                </a:solidFill>
                <a:latin typeface="Arial" panose="020B0604020202020204" pitchFamily="34" charset="0"/>
                <a:cs typeface="Arial" panose="020B0604020202020204" pitchFamily="34" charset="0"/>
              </a:rPr>
              <a:t> R. </a:t>
            </a:r>
            <a:r>
              <a:rPr lang="en-US" sz="900" b="1" dirty="0" err="1">
                <a:solidFill>
                  <a:srgbClr val="000000"/>
                </a:solidFill>
                <a:latin typeface="Arial" panose="020B0604020202020204" pitchFamily="34" charset="0"/>
                <a:cs typeface="Arial" panose="020B0604020202020204" pitchFamily="34" charset="0"/>
              </a:rPr>
              <a:t>Cabrito</a:t>
            </a:r>
            <a:r>
              <a:rPr lang="en-US" sz="900" b="1" dirty="0">
                <a:solidFill>
                  <a:srgbClr val="000000"/>
                </a:solidFill>
                <a:latin typeface="Arial" panose="020B0604020202020204" pitchFamily="34" charset="0"/>
                <a:cs typeface="Arial" panose="020B0604020202020204" pitchFamily="34" charset="0"/>
              </a:rPr>
              <a:t>, Alexandre P. Francisco, Sara C. Madeira, Ricardo S. Aires, </a:t>
            </a:r>
            <a:r>
              <a:rPr lang="en-US" sz="900" b="1" dirty="0" err="1">
                <a:solidFill>
                  <a:srgbClr val="000000"/>
                </a:solidFill>
                <a:latin typeface="Arial" panose="020B0604020202020204" pitchFamily="34" charset="0"/>
                <a:cs typeface="Arial" panose="020B0604020202020204" pitchFamily="34" charset="0"/>
              </a:rPr>
              <a:t>Arlindo</a:t>
            </a:r>
            <a:r>
              <a:rPr lang="en-US" sz="900" b="1" dirty="0">
                <a:solidFill>
                  <a:srgbClr val="000000"/>
                </a:solidFill>
                <a:latin typeface="Arial" panose="020B0604020202020204" pitchFamily="34" charset="0"/>
                <a:cs typeface="Arial" panose="020B0604020202020204" pitchFamily="34" charset="0"/>
              </a:rPr>
              <a:t> L. Oliveira, Isabel </a:t>
            </a:r>
            <a:r>
              <a:rPr lang="en-US" sz="900" b="1" dirty="0" err="1">
                <a:solidFill>
                  <a:srgbClr val="000000"/>
                </a:solidFill>
                <a:latin typeface="Arial" panose="020B0604020202020204" pitchFamily="34" charset="0"/>
                <a:cs typeface="Arial" panose="020B0604020202020204" pitchFamily="34" charset="0"/>
              </a:rPr>
              <a:t>Sá-Correia</a:t>
            </a:r>
            <a:r>
              <a:rPr lang="en-US" sz="900" b="1" dirty="0">
                <a:solidFill>
                  <a:srgbClr val="000000"/>
                </a:solidFill>
                <a:latin typeface="Arial" panose="020B0604020202020204" pitchFamily="34" charset="0"/>
                <a:cs typeface="Arial" panose="020B0604020202020204" pitchFamily="34" charset="0"/>
              </a:rPr>
              <a:t>, Ana T. Freitas (2011). YEASTRACT: providing a programmatic access to curated transcriptional regulatory associations in </a:t>
            </a:r>
            <a:r>
              <a:rPr lang="en-US" sz="900" b="1" i="1" dirty="0">
                <a:solidFill>
                  <a:srgbClr val="000000"/>
                </a:solidFill>
                <a:latin typeface="Arial" panose="020B0604020202020204" pitchFamily="34" charset="0"/>
                <a:cs typeface="Arial" panose="020B0604020202020204" pitchFamily="34" charset="0"/>
              </a:rPr>
              <a:t>Saccharomyces cerevisiae</a:t>
            </a:r>
            <a:r>
              <a:rPr lang="en-US" sz="900" b="1" dirty="0">
                <a:solidFill>
                  <a:srgbClr val="000000"/>
                </a:solidFill>
                <a:latin typeface="Arial" panose="020B0604020202020204" pitchFamily="34" charset="0"/>
                <a:cs typeface="Arial" panose="020B0604020202020204" pitchFamily="34" charset="0"/>
              </a:rPr>
              <a:t> through a web services interface </a:t>
            </a:r>
            <a:r>
              <a:rPr lang="en-US" sz="900" b="1" dirty="0" err="1">
                <a:solidFill>
                  <a:srgbClr val="000000"/>
                </a:solidFill>
                <a:latin typeface="Arial" panose="020B0604020202020204" pitchFamily="34" charset="0"/>
                <a:cs typeface="Arial" panose="020B0604020202020204" pitchFamily="34" charset="0"/>
              </a:rPr>
              <a:t>Nucl</a:t>
            </a:r>
            <a:r>
              <a:rPr lang="en-US" sz="900" b="1" dirty="0">
                <a:solidFill>
                  <a:srgbClr val="000000"/>
                </a:solidFill>
                <a:latin typeface="Arial" panose="020B0604020202020204" pitchFamily="34" charset="0"/>
                <a:cs typeface="Arial" panose="020B0604020202020204" pitchFamily="34" charset="0"/>
              </a:rPr>
              <a:t>. Acids Res., 39: D136-D140, Oxford University Press</a:t>
            </a:r>
            <a:r>
              <a:rPr lang="en-US" sz="900" b="1" dirty="0" smtClean="0">
                <a:solidFill>
                  <a:srgbClr val="000000"/>
                </a:solidFill>
                <a:latin typeface="Arial" panose="020B0604020202020204" pitchFamily="34" charset="0"/>
                <a:cs typeface="Arial" panose="020B0604020202020204" pitchFamily="34" charset="0"/>
              </a:rPr>
              <a:t>.</a:t>
            </a:r>
          </a:p>
          <a:p>
            <a:pPr>
              <a:lnSpc>
                <a:spcPct val="80000"/>
              </a:lnSpc>
            </a:pP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r>
              <a:rPr lang="en-US" sz="900" b="1" dirty="0">
                <a:solidFill>
                  <a:srgbClr val="000000"/>
                </a:solidFill>
                <a:latin typeface="Arial" panose="020B0604020202020204" pitchFamily="34" charset="0"/>
                <a:cs typeface="Arial" panose="020B0604020202020204" pitchFamily="34" charset="0"/>
              </a:rPr>
              <a:t>Freeman, S. (2002). </a:t>
            </a:r>
            <a:r>
              <a:rPr lang="en-US" sz="900" b="1" i="1" dirty="0">
                <a:solidFill>
                  <a:srgbClr val="000000"/>
                </a:solidFill>
                <a:latin typeface="Arial" panose="020B0604020202020204" pitchFamily="34" charset="0"/>
                <a:cs typeface="Arial" panose="020B0604020202020204" pitchFamily="34" charset="0"/>
              </a:rPr>
              <a:t>Biological science</a:t>
            </a:r>
            <a:r>
              <a:rPr lang="en-US" sz="900" b="1" dirty="0">
                <a:solidFill>
                  <a:srgbClr val="000000"/>
                </a:solidFill>
                <a:latin typeface="Arial" panose="020B0604020202020204" pitchFamily="34" charset="0"/>
                <a:cs typeface="Arial" panose="020B0604020202020204" pitchFamily="34" charset="0"/>
              </a:rPr>
              <a:t> (First ed.). Prentice Hall.</a:t>
            </a: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a:solidFill>
                  <a:srgbClr val="000000"/>
                </a:solidFill>
                <a:latin typeface="Arial" panose="020B0604020202020204" pitchFamily="34" charset="0"/>
                <a:cs typeface="Arial" panose="020B0604020202020204" pitchFamily="34" charset="0"/>
              </a:rPr>
              <a:t>GRNsight - Home. (</a:t>
            </a:r>
            <a:r>
              <a:rPr lang="en-US" sz="900" b="1" dirty="0" err="1">
                <a:solidFill>
                  <a:srgbClr val="000000"/>
                </a:solidFill>
                <a:latin typeface="Arial" panose="020B0604020202020204" pitchFamily="34" charset="0"/>
                <a:cs typeface="Arial" panose="020B0604020202020204" pitchFamily="34" charset="0"/>
              </a:rPr>
              <a:t>n.d.</a:t>
            </a:r>
            <a:r>
              <a:rPr lang="en-US" sz="900" b="1" dirty="0">
                <a:solidFill>
                  <a:srgbClr val="000000"/>
                </a:solidFill>
                <a:latin typeface="Arial" panose="020B0604020202020204" pitchFamily="34" charset="0"/>
                <a:cs typeface="Arial" panose="020B0604020202020204" pitchFamily="34" charset="0"/>
              </a:rPr>
              <a:t>). Retrieved March 10, </a:t>
            </a:r>
            <a:r>
              <a:rPr lang="en-US" sz="900" b="1" dirty="0" smtClean="0">
                <a:solidFill>
                  <a:srgbClr val="000000"/>
                </a:solidFill>
                <a:latin typeface="Arial" panose="020B0604020202020204" pitchFamily="34" charset="0"/>
                <a:cs typeface="Arial" panose="020B0604020202020204" pitchFamily="34" charset="0"/>
              </a:rPr>
              <a:t>2016, from </a:t>
            </a:r>
            <a:r>
              <a:rPr lang="en-US" sz="900" b="1" dirty="0">
                <a:solidFill>
                  <a:srgbClr val="000000"/>
                </a:solidFill>
                <a:latin typeface="Arial" panose="020B0604020202020204" pitchFamily="34" charset="0"/>
                <a:cs typeface="Arial" panose="020B0604020202020204" pitchFamily="34" charset="0"/>
                <a:hlinkClick r:id="rId5"/>
              </a:rPr>
              <a:t>http://dondi.github.io/GRNsight</a:t>
            </a:r>
            <a:r>
              <a:rPr lang="en-US" sz="900" b="1" dirty="0" smtClean="0">
                <a:solidFill>
                  <a:srgbClr val="000000"/>
                </a:solidFill>
                <a:latin typeface="Arial" panose="020B0604020202020204" pitchFamily="34" charset="0"/>
                <a:cs typeface="Arial" panose="020B0604020202020204" pitchFamily="34" charset="0"/>
                <a:hlinkClick r:id="rId5"/>
              </a:rPr>
              <a:t>/</a:t>
            </a:r>
            <a:r>
              <a:rPr lang="en-US" sz="900" b="1" dirty="0" smtClean="0">
                <a:solidFill>
                  <a:srgbClr val="000000"/>
                </a:solidFill>
                <a:latin typeface="Arial" panose="020B0604020202020204" pitchFamily="34" charset="0"/>
                <a:cs typeface="Arial" panose="020B0604020202020204" pitchFamily="34" charset="0"/>
              </a:rPr>
              <a:t>. </a:t>
            </a: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smtClean="0">
                <a:solidFill>
                  <a:srgbClr val="000000"/>
                </a:solidFill>
                <a:latin typeface="Arial" panose="020B0604020202020204" pitchFamily="34" charset="0"/>
                <a:cs typeface="Arial" panose="020B0604020202020204" pitchFamily="34" charset="0"/>
              </a:rPr>
              <a:t>Gephi – Home. (</a:t>
            </a:r>
            <a:r>
              <a:rPr lang="en-US" sz="900" b="1" dirty="0" err="1" smtClean="0">
                <a:solidFill>
                  <a:srgbClr val="000000"/>
                </a:solidFill>
                <a:latin typeface="Arial" panose="020B0604020202020204" pitchFamily="34" charset="0"/>
                <a:cs typeface="Arial" panose="020B0604020202020204" pitchFamily="34" charset="0"/>
              </a:rPr>
              <a:t>n.d.</a:t>
            </a:r>
            <a:r>
              <a:rPr lang="en-US" sz="900" b="1" dirty="0" smtClean="0">
                <a:solidFill>
                  <a:srgbClr val="000000"/>
                </a:solidFill>
                <a:latin typeface="Arial" panose="020B0604020202020204" pitchFamily="34" charset="0"/>
                <a:cs typeface="Arial" panose="020B0604020202020204" pitchFamily="34" charset="0"/>
              </a:rPr>
              <a:t>). </a:t>
            </a:r>
            <a:r>
              <a:rPr lang="en-US" sz="900" b="1" dirty="0">
                <a:solidFill>
                  <a:srgbClr val="000000"/>
                </a:solidFill>
                <a:latin typeface="Arial" panose="020B0604020202020204" pitchFamily="34" charset="0"/>
                <a:cs typeface="Arial" panose="020B0604020202020204" pitchFamily="34" charset="0"/>
              </a:rPr>
              <a:t>Retrieved November 15, 2016, from </a:t>
            </a:r>
            <a:r>
              <a:rPr lang="en-US" sz="900" b="1" dirty="0">
                <a:solidFill>
                  <a:srgbClr val="000000"/>
                </a:solidFill>
                <a:latin typeface="Arial" panose="020B0604020202020204" pitchFamily="34" charset="0"/>
                <a:cs typeface="Arial" panose="020B0604020202020204" pitchFamily="34" charset="0"/>
                <a:hlinkClick r:id="rId6"/>
              </a:rPr>
              <a:t>https://gephi.org</a:t>
            </a:r>
            <a:r>
              <a:rPr lang="en-US" sz="900" b="1" dirty="0" smtClean="0">
                <a:solidFill>
                  <a:srgbClr val="000000"/>
                </a:solidFill>
                <a:latin typeface="Arial" panose="020B0604020202020204" pitchFamily="34" charset="0"/>
                <a:cs typeface="Arial" panose="020B0604020202020204" pitchFamily="34" charset="0"/>
                <a:hlinkClick r:id="rId6"/>
              </a:rPr>
              <a:t>/</a:t>
            </a:r>
            <a:r>
              <a:rPr lang="en-US" sz="900" b="1" dirty="0" smtClean="0">
                <a:solidFill>
                  <a:srgbClr val="000000"/>
                </a:solidFill>
                <a:latin typeface="Arial" panose="020B0604020202020204" pitchFamily="34" charset="0"/>
                <a:cs typeface="Arial" panose="020B0604020202020204" pitchFamily="34" charset="0"/>
              </a:rPr>
              <a:t>. </a:t>
            </a:r>
            <a:br>
              <a:rPr lang="en-US" sz="900" b="1" dirty="0" smtClean="0">
                <a:solidFill>
                  <a:srgbClr val="000000"/>
                </a:solidFill>
                <a:latin typeface="Arial" panose="020B0604020202020204" pitchFamily="34" charset="0"/>
                <a:cs typeface="Arial" panose="020B0604020202020204" pitchFamily="34" charset="0"/>
              </a:rPr>
            </a:b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r>
              <a:rPr lang="en-US" sz="900" b="1" dirty="0" err="1">
                <a:solidFill>
                  <a:srgbClr val="000000"/>
                </a:solidFill>
                <a:latin typeface="Arial" panose="020B0604020202020204" pitchFamily="34" charset="0"/>
                <a:cs typeface="Arial" panose="020B0604020202020204" pitchFamily="34" charset="0"/>
              </a:rPr>
              <a:t>Kdahlquist</a:t>
            </a:r>
            <a:r>
              <a:rPr lang="en-US" sz="900" b="1" dirty="0">
                <a:solidFill>
                  <a:srgbClr val="000000"/>
                </a:solidFill>
                <a:latin typeface="Arial" panose="020B0604020202020204" pitchFamily="34" charset="0"/>
                <a:cs typeface="Arial" panose="020B0604020202020204" pitchFamily="34" charset="0"/>
              </a:rPr>
              <a:t>/</a:t>
            </a:r>
            <a:r>
              <a:rPr lang="en-US" sz="900" b="1" dirty="0" err="1">
                <a:solidFill>
                  <a:srgbClr val="000000"/>
                </a:solidFill>
                <a:latin typeface="Arial" panose="020B0604020202020204" pitchFamily="34" charset="0"/>
                <a:cs typeface="Arial" panose="020B0604020202020204" pitchFamily="34" charset="0"/>
              </a:rPr>
              <a:t>GRNmap</a:t>
            </a:r>
            <a:r>
              <a:rPr lang="en-US" sz="900" b="1" dirty="0">
                <a:solidFill>
                  <a:srgbClr val="000000"/>
                </a:solidFill>
                <a:latin typeface="Arial" panose="020B0604020202020204" pitchFamily="34" charset="0"/>
                <a:cs typeface="Arial" panose="020B0604020202020204" pitchFamily="34" charset="0"/>
              </a:rPr>
              <a:t>. (</a:t>
            </a:r>
            <a:r>
              <a:rPr lang="en-US" sz="900" b="1" dirty="0" err="1">
                <a:solidFill>
                  <a:srgbClr val="000000"/>
                </a:solidFill>
                <a:latin typeface="Arial" panose="020B0604020202020204" pitchFamily="34" charset="0"/>
                <a:cs typeface="Arial" panose="020B0604020202020204" pitchFamily="34" charset="0"/>
              </a:rPr>
              <a:t>n.d.</a:t>
            </a:r>
            <a:r>
              <a:rPr lang="en-US" sz="900" b="1" dirty="0">
                <a:solidFill>
                  <a:srgbClr val="000000"/>
                </a:solidFill>
                <a:latin typeface="Arial" panose="020B0604020202020204" pitchFamily="34" charset="0"/>
                <a:cs typeface="Arial" panose="020B0604020202020204" pitchFamily="34" charset="0"/>
              </a:rPr>
              <a:t>). Retrieved March </a:t>
            </a:r>
            <a:r>
              <a:rPr lang="en-US" sz="900" b="1" dirty="0" smtClean="0">
                <a:solidFill>
                  <a:srgbClr val="000000"/>
                </a:solidFill>
                <a:latin typeface="Arial" panose="020B0604020202020204" pitchFamily="34" charset="0"/>
                <a:cs typeface="Arial" panose="020B0604020202020204" pitchFamily="34" charset="0"/>
              </a:rPr>
              <a:t>10, 2016</a:t>
            </a:r>
            <a:r>
              <a:rPr lang="en-US" sz="900" b="1" dirty="0">
                <a:solidFill>
                  <a:srgbClr val="000000"/>
                </a:solidFill>
                <a:latin typeface="Arial" panose="020B0604020202020204" pitchFamily="34" charset="0"/>
                <a:cs typeface="Arial" panose="020B0604020202020204" pitchFamily="34" charset="0"/>
              </a:rPr>
              <a:t>, from </a:t>
            </a:r>
            <a:r>
              <a:rPr lang="en-US" sz="900" b="1" dirty="0">
                <a:solidFill>
                  <a:srgbClr val="000000"/>
                </a:solidFill>
                <a:latin typeface="Arial" panose="020B0604020202020204" pitchFamily="34" charset="0"/>
                <a:cs typeface="Arial" panose="020B0604020202020204" pitchFamily="34" charset="0"/>
                <a:hlinkClick r:id="rId7"/>
              </a:rPr>
              <a:t>https://</a:t>
            </a:r>
            <a:r>
              <a:rPr lang="en-US" sz="900" b="1" dirty="0" smtClean="0">
                <a:solidFill>
                  <a:srgbClr val="000000"/>
                </a:solidFill>
                <a:latin typeface="Arial" panose="020B0604020202020204" pitchFamily="34" charset="0"/>
                <a:cs typeface="Arial" panose="020B0604020202020204" pitchFamily="34" charset="0"/>
                <a:hlinkClick r:id="rId7"/>
              </a:rPr>
              <a:t>github.com/kdahlquist/GRNmap</a:t>
            </a: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a:solidFill>
                  <a:srgbClr val="000000"/>
                </a:solidFill>
                <a:latin typeface="Arial" panose="020B0604020202020204" pitchFamily="34" charset="0"/>
                <a:cs typeface="Arial" panose="020B0604020202020204" pitchFamily="34" charset="0"/>
              </a:rPr>
              <a:t>Ma, H. W., &amp; Zeng, A. P. (2003). The connectivity structure, giant strong component and centrality of metabolic networks. Bioinformatics, 19(11), 1423-1430</a:t>
            </a:r>
            <a:r>
              <a:rPr lang="en-US" sz="900" b="1" dirty="0" smtClean="0">
                <a:solidFill>
                  <a:srgbClr val="000000"/>
                </a:solidFill>
                <a:latin typeface="Arial" panose="020B0604020202020204" pitchFamily="34" charset="0"/>
                <a:cs typeface="Arial" panose="020B0604020202020204" pitchFamily="34" charset="0"/>
              </a:rPr>
              <a:t>.</a:t>
            </a: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err="1" smtClean="0">
                <a:solidFill>
                  <a:srgbClr val="000000"/>
                </a:solidFill>
                <a:latin typeface="Arial" panose="020B0604020202020204" pitchFamily="34" charset="0"/>
                <a:cs typeface="Arial" panose="020B0604020202020204" pitchFamily="34" charset="0"/>
              </a:rPr>
              <a:t>McSweeney</a:t>
            </a:r>
            <a:r>
              <a:rPr lang="en-US" sz="900" b="1" dirty="0" smtClean="0">
                <a:solidFill>
                  <a:srgbClr val="000000"/>
                </a:solidFill>
                <a:latin typeface="Arial" panose="020B0604020202020204" pitchFamily="34" charset="0"/>
                <a:cs typeface="Arial" panose="020B0604020202020204" pitchFamily="34" charset="0"/>
              </a:rPr>
              <a:t>, Patrick J. (2009). Gephi Network Statistics: Google Summer of Code 2009 </a:t>
            </a:r>
            <a:r>
              <a:rPr lang="en-US" sz="900" b="1" dirty="0">
                <a:solidFill>
                  <a:srgbClr val="000000"/>
                </a:solidFill>
                <a:latin typeface="Arial" panose="020B0604020202020204" pitchFamily="34" charset="0"/>
                <a:cs typeface="Arial" panose="020B0604020202020204" pitchFamily="34" charset="0"/>
              </a:rPr>
              <a:t>Project Proposal. </a:t>
            </a:r>
            <a:r>
              <a:rPr lang="en-US" sz="900" b="1" dirty="0">
                <a:solidFill>
                  <a:srgbClr val="000000"/>
                </a:solidFill>
                <a:latin typeface="Arial" panose="020B0604020202020204" pitchFamily="34" charset="0"/>
                <a:cs typeface="Arial" panose="020B0604020202020204" pitchFamily="34" charset="0"/>
                <a:hlinkClick r:id="rId8"/>
              </a:rPr>
              <a:t>http://web.ecs.syr.edu/~pjmcswee/</a:t>
            </a:r>
            <a:r>
              <a:rPr lang="en-US" sz="900" b="1" dirty="0" smtClean="0">
                <a:solidFill>
                  <a:srgbClr val="000000"/>
                </a:solidFill>
                <a:latin typeface="Arial" panose="020B0604020202020204" pitchFamily="34" charset="0"/>
                <a:cs typeface="Arial" panose="020B0604020202020204" pitchFamily="34" charset="0"/>
                <a:hlinkClick r:id="rId8"/>
              </a:rPr>
              <a:t>gephi.pdf</a:t>
            </a: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err="1">
                <a:solidFill>
                  <a:srgbClr val="000000"/>
                </a:solidFill>
                <a:latin typeface="Arial" panose="020B0604020202020204" pitchFamily="34" charset="0"/>
                <a:cs typeface="Arial" panose="020B0604020202020204" pitchFamily="34" charset="0"/>
              </a:rPr>
              <a:t>Neymotin</a:t>
            </a:r>
            <a:r>
              <a:rPr lang="en-US" sz="900" b="1" dirty="0">
                <a:solidFill>
                  <a:srgbClr val="000000"/>
                </a:solidFill>
                <a:latin typeface="Arial" panose="020B0604020202020204" pitchFamily="34" charset="0"/>
                <a:cs typeface="Arial" panose="020B0604020202020204" pitchFamily="34" charset="0"/>
              </a:rPr>
              <a:t>, B., </a:t>
            </a:r>
            <a:r>
              <a:rPr lang="en-US" sz="900" b="1" dirty="0" err="1">
                <a:solidFill>
                  <a:srgbClr val="000000"/>
                </a:solidFill>
                <a:latin typeface="Arial" panose="020B0604020202020204" pitchFamily="34" charset="0"/>
                <a:cs typeface="Arial" panose="020B0604020202020204" pitchFamily="34" charset="0"/>
              </a:rPr>
              <a:t>Athanasiadou</a:t>
            </a:r>
            <a:r>
              <a:rPr lang="en-US" sz="900" b="1" dirty="0">
                <a:solidFill>
                  <a:srgbClr val="000000"/>
                </a:solidFill>
                <a:latin typeface="Arial" panose="020B0604020202020204" pitchFamily="34" charset="0"/>
                <a:cs typeface="Arial" panose="020B0604020202020204" pitchFamily="34" charset="0"/>
              </a:rPr>
              <a:t>, R., &amp; Gresham, D. (2014). Determination of in vivo RNA kinetics using RATE-seq. </a:t>
            </a:r>
            <a:r>
              <a:rPr lang="en-US" sz="900" b="1" dirty="0" err="1">
                <a:solidFill>
                  <a:srgbClr val="000000"/>
                </a:solidFill>
                <a:latin typeface="Arial" panose="020B0604020202020204" pitchFamily="34" charset="0"/>
                <a:cs typeface="Arial" panose="020B0604020202020204" pitchFamily="34" charset="0"/>
              </a:rPr>
              <a:t>Rna</a:t>
            </a:r>
            <a:r>
              <a:rPr lang="en-US" sz="900" b="1" dirty="0">
                <a:solidFill>
                  <a:srgbClr val="000000"/>
                </a:solidFill>
                <a:latin typeface="Arial" panose="020B0604020202020204" pitchFamily="34" charset="0"/>
                <a:cs typeface="Arial" panose="020B0604020202020204" pitchFamily="34" charset="0"/>
              </a:rPr>
              <a:t>, 20(10), 1645-1652</a:t>
            </a:r>
            <a:r>
              <a:rPr lang="en-US" sz="900" b="1" dirty="0" smtClean="0">
                <a:solidFill>
                  <a:srgbClr val="000000"/>
                </a:solidFill>
                <a:latin typeface="Arial" panose="020B0604020202020204" pitchFamily="34" charset="0"/>
                <a:cs typeface="Arial" panose="020B0604020202020204" pitchFamily="34" charset="0"/>
              </a:rPr>
              <a:t>.</a:t>
            </a: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err="1">
                <a:solidFill>
                  <a:srgbClr val="000000"/>
                </a:solidFill>
                <a:latin typeface="Arial" panose="020B0604020202020204" pitchFamily="34" charset="0"/>
                <a:cs typeface="Arial" panose="020B0604020202020204" pitchFamily="34" charset="0"/>
              </a:rPr>
              <a:t>Pavlopoulos</a:t>
            </a:r>
            <a:r>
              <a:rPr lang="en-US" sz="900" b="1" dirty="0">
                <a:solidFill>
                  <a:srgbClr val="000000"/>
                </a:solidFill>
                <a:latin typeface="Arial" panose="020B0604020202020204" pitchFamily="34" charset="0"/>
                <a:cs typeface="Arial" panose="020B0604020202020204" pitchFamily="34" charset="0"/>
              </a:rPr>
              <a:t>, G. A., </a:t>
            </a:r>
            <a:r>
              <a:rPr lang="en-US" sz="900" b="1" dirty="0" err="1">
                <a:solidFill>
                  <a:srgbClr val="000000"/>
                </a:solidFill>
                <a:latin typeface="Arial" panose="020B0604020202020204" pitchFamily="34" charset="0"/>
                <a:cs typeface="Arial" panose="020B0604020202020204" pitchFamily="34" charset="0"/>
              </a:rPr>
              <a:t>Secrier</a:t>
            </a:r>
            <a:r>
              <a:rPr lang="en-US" sz="900" b="1" dirty="0">
                <a:solidFill>
                  <a:srgbClr val="000000"/>
                </a:solidFill>
                <a:latin typeface="Arial" panose="020B0604020202020204" pitchFamily="34" charset="0"/>
                <a:cs typeface="Arial" panose="020B0604020202020204" pitchFamily="34" charset="0"/>
              </a:rPr>
              <a:t>, M., </a:t>
            </a:r>
            <a:r>
              <a:rPr lang="en-US" sz="900" b="1" dirty="0" err="1">
                <a:solidFill>
                  <a:srgbClr val="000000"/>
                </a:solidFill>
                <a:latin typeface="Arial" panose="020B0604020202020204" pitchFamily="34" charset="0"/>
                <a:cs typeface="Arial" panose="020B0604020202020204" pitchFamily="34" charset="0"/>
              </a:rPr>
              <a:t>Moschopoulos</a:t>
            </a:r>
            <a:r>
              <a:rPr lang="en-US" sz="900" b="1" dirty="0">
                <a:solidFill>
                  <a:srgbClr val="000000"/>
                </a:solidFill>
                <a:latin typeface="Arial" panose="020B0604020202020204" pitchFamily="34" charset="0"/>
                <a:cs typeface="Arial" panose="020B0604020202020204" pitchFamily="34" charset="0"/>
              </a:rPr>
              <a:t>, C. N., </a:t>
            </a:r>
            <a:r>
              <a:rPr lang="en-US" sz="900" b="1" dirty="0" err="1">
                <a:solidFill>
                  <a:srgbClr val="000000"/>
                </a:solidFill>
                <a:latin typeface="Arial" panose="020B0604020202020204" pitchFamily="34" charset="0"/>
                <a:cs typeface="Arial" panose="020B0604020202020204" pitchFamily="34" charset="0"/>
              </a:rPr>
              <a:t>Soldatos</a:t>
            </a:r>
            <a:r>
              <a:rPr lang="en-US" sz="900" b="1" dirty="0">
                <a:solidFill>
                  <a:srgbClr val="000000"/>
                </a:solidFill>
                <a:latin typeface="Arial" panose="020B0604020202020204" pitchFamily="34" charset="0"/>
                <a:cs typeface="Arial" panose="020B0604020202020204" pitchFamily="34" charset="0"/>
              </a:rPr>
              <a:t>, T. G., </a:t>
            </a:r>
            <a:r>
              <a:rPr lang="en-US" sz="900" b="1" dirty="0" err="1">
                <a:solidFill>
                  <a:srgbClr val="000000"/>
                </a:solidFill>
                <a:latin typeface="Arial" panose="020B0604020202020204" pitchFamily="34" charset="0"/>
                <a:cs typeface="Arial" panose="020B0604020202020204" pitchFamily="34" charset="0"/>
              </a:rPr>
              <a:t>Kossida</a:t>
            </a:r>
            <a:r>
              <a:rPr lang="en-US" sz="900" b="1" dirty="0">
                <a:solidFill>
                  <a:srgbClr val="000000"/>
                </a:solidFill>
                <a:latin typeface="Arial" panose="020B0604020202020204" pitchFamily="34" charset="0"/>
                <a:cs typeface="Arial" panose="020B0604020202020204" pitchFamily="34" charset="0"/>
              </a:rPr>
              <a:t>, S., </a:t>
            </a:r>
            <a:r>
              <a:rPr lang="en-US" sz="900" b="1" dirty="0" err="1">
                <a:solidFill>
                  <a:srgbClr val="000000"/>
                </a:solidFill>
                <a:latin typeface="Arial" panose="020B0604020202020204" pitchFamily="34" charset="0"/>
                <a:cs typeface="Arial" panose="020B0604020202020204" pitchFamily="34" charset="0"/>
              </a:rPr>
              <a:t>Aerts</a:t>
            </a:r>
            <a:r>
              <a:rPr lang="en-US" sz="900" b="1" dirty="0">
                <a:solidFill>
                  <a:srgbClr val="000000"/>
                </a:solidFill>
                <a:latin typeface="Arial" panose="020B0604020202020204" pitchFamily="34" charset="0"/>
                <a:cs typeface="Arial" panose="020B0604020202020204" pitchFamily="34" charset="0"/>
              </a:rPr>
              <a:t>, J., ... &amp; </a:t>
            </a:r>
            <a:r>
              <a:rPr lang="en-US" sz="900" b="1" dirty="0" err="1">
                <a:solidFill>
                  <a:srgbClr val="000000"/>
                </a:solidFill>
                <a:latin typeface="Arial" panose="020B0604020202020204" pitchFamily="34" charset="0"/>
                <a:cs typeface="Arial" panose="020B0604020202020204" pitchFamily="34" charset="0"/>
              </a:rPr>
              <a:t>Bagos</a:t>
            </a:r>
            <a:r>
              <a:rPr lang="en-US" sz="900" b="1" dirty="0">
                <a:solidFill>
                  <a:srgbClr val="000000"/>
                </a:solidFill>
                <a:latin typeface="Arial" panose="020B0604020202020204" pitchFamily="34" charset="0"/>
                <a:cs typeface="Arial" panose="020B0604020202020204" pitchFamily="34" charset="0"/>
              </a:rPr>
              <a:t>, P. G. (2011). Using graph theory to analyze biological networks. </a:t>
            </a:r>
            <a:r>
              <a:rPr lang="en-US" sz="900" b="1" dirty="0" err="1">
                <a:solidFill>
                  <a:srgbClr val="000000"/>
                </a:solidFill>
                <a:latin typeface="Arial" panose="020B0604020202020204" pitchFamily="34" charset="0"/>
                <a:cs typeface="Arial" panose="020B0604020202020204" pitchFamily="34" charset="0"/>
              </a:rPr>
              <a:t>BioData</a:t>
            </a:r>
            <a:r>
              <a:rPr lang="en-US" sz="900" b="1" dirty="0">
                <a:solidFill>
                  <a:srgbClr val="000000"/>
                </a:solidFill>
                <a:latin typeface="Arial" panose="020B0604020202020204" pitchFamily="34" charset="0"/>
                <a:cs typeface="Arial" panose="020B0604020202020204" pitchFamily="34" charset="0"/>
              </a:rPr>
              <a:t> mining, 4(1), 10</a:t>
            </a:r>
            <a:r>
              <a:rPr lang="en-US" sz="900" b="1" dirty="0" smtClean="0">
                <a:solidFill>
                  <a:srgbClr val="000000"/>
                </a:solidFill>
                <a:latin typeface="Arial" panose="020B0604020202020204" pitchFamily="34" charset="0"/>
                <a:cs typeface="Arial" panose="020B0604020202020204" pitchFamily="34" charset="0"/>
              </a:rPr>
              <a:t>.</a:t>
            </a:r>
            <a:endParaRPr lang="en-US" sz="900" b="1" dirty="0">
              <a:solidFill>
                <a:srgbClr val="000000"/>
              </a:solidFill>
              <a:latin typeface="Arial" panose="020B0604020202020204" pitchFamily="34" charset="0"/>
              <a:cs typeface="Arial" panose="020B0604020202020204" pitchFamily="34" charset="0"/>
            </a:endParaRPr>
          </a:p>
        </p:txBody>
      </p:sp>
      <p:sp>
        <p:nvSpPr>
          <p:cNvPr id="83" name="TextBox 82"/>
          <p:cNvSpPr txBox="1"/>
          <p:nvPr/>
        </p:nvSpPr>
        <p:spPr>
          <a:xfrm>
            <a:off x="705853" y="9014128"/>
            <a:ext cx="11605890"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Yeast respond to the environmental stress of cold </a:t>
            </a:r>
            <a:r>
              <a:rPr lang="en-US" sz="2600" b="1" dirty="0">
                <a:latin typeface="Arial" panose="020B0604020202020204" pitchFamily="34" charset="0"/>
                <a:cs typeface="Arial" panose="020B0604020202020204" pitchFamily="34" charset="0"/>
              </a:rPr>
              <a:t>s</a:t>
            </a:r>
            <a:r>
              <a:rPr lang="en-US" sz="2600" b="1" dirty="0" smtClean="0">
                <a:latin typeface="Arial" panose="020B0604020202020204" pitchFamily="34" charset="0"/>
                <a:cs typeface="Arial" panose="020B0604020202020204" pitchFamily="34" charset="0"/>
              </a:rPr>
              <a:t>hock </a:t>
            </a:r>
            <a:endParaRPr lang="en-US" sz="2600" b="1" dirty="0" smtClean="0">
              <a:latin typeface="Arial" panose="020B0604020202020204" pitchFamily="34" charset="0"/>
              <a:cs typeface="Arial" panose="020B0604020202020204" pitchFamily="34" charset="0"/>
            </a:endParaRPr>
          </a:p>
          <a:p>
            <a:pPr algn="ctr"/>
            <a:r>
              <a:rPr lang="en-US" sz="2600" b="1" dirty="0" smtClean="0">
                <a:latin typeface="Arial" panose="020B0604020202020204" pitchFamily="34" charset="0"/>
                <a:cs typeface="Arial" panose="020B0604020202020204" pitchFamily="34" charset="0"/>
              </a:rPr>
              <a:t>by </a:t>
            </a:r>
            <a:r>
              <a:rPr lang="en-US" sz="2600" b="1" dirty="0" smtClean="0">
                <a:latin typeface="Arial" panose="020B0604020202020204" pitchFamily="34" charset="0"/>
                <a:cs typeface="Arial" panose="020B0604020202020204" pitchFamily="34" charset="0"/>
              </a:rPr>
              <a:t>changing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a:t>
            </a:r>
            <a:endParaRPr lang="en-US" sz="2600" b="1" dirty="0">
              <a:latin typeface="Arial" panose="020B0604020202020204" pitchFamily="34" charset="0"/>
              <a:cs typeface="Arial" panose="020B0604020202020204" pitchFamily="34" charset="0"/>
            </a:endParaRPr>
          </a:p>
        </p:txBody>
      </p:sp>
      <p:pic>
        <p:nvPicPr>
          <p:cNvPr id="32" name="Picture 31" descr="Microarray.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51670" y="10150472"/>
            <a:ext cx="4154851" cy="3404230"/>
          </a:xfrm>
          <a:prstGeom prst="rect">
            <a:avLst/>
          </a:prstGeom>
        </p:spPr>
      </p:pic>
      <p:sp>
        <p:nvSpPr>
          <p:cNvPr id="54" name="TextBox 53"/>
          <p:cNvSpPr txBox="1"/>
          <p:nvPr/>
        </p:nvSpPr>
        <p:spPr>
          <a:xfrm>
            <a:off x="7978289" y="13507015"/>
            <a:ext cx="4636120" cy="338554"/>
          </a:xfrm>
          <a:prstGeom prst="rect">
            <a:avLst/>
          </a:prstGeom>
          <a:noFill/>
        </p:spPr>
        <p:txBody>
          <a:bodyPr wrap="square" rtlCol="0">
            <a:spAutoFit/>
          </a:bodyPr>
          <a:lstStyle/>
          <a:p>
            <a:r>
              <a:rPr lang="en-US" sz="1600" dirty="0" smtClean="0">
                <a:latin typeface="Arial"/>
                <a:cs typeface="Arial"/>
              </a:rPr>
              <a:t>Microarray at 60 minutes after cold shock</a:t>
            </a:r>
            <a:endParaRPr lang="en-US" sz="1600" dirty="0">
              <a:latin typeface="Arial"/>
              <a:cs typeface="Arial"/>
            </a:endParaRPr>
          </a:p>
        </p:txBody>
      </p:sp>
      <p:sp>
        <p:nvSpPr>
          <p:cNvPr id="89" name="TextBox 88"/>
          <p:cNvSpPr txBox="1"/>
          <p:nvPr/>
        </p:nvSpPr>
        <p:spPr>
          <a:xfrm>
            <a:off x="888298" y="15444894"/>
            <a:ext cx="10898979" cy="4247317"/>
          </a:xfrm>
          <a:prstGeom prst="rect">
            <a:avLst/>
          </a:prstGeom>
          <a:noFill/>
        </p:spPr>
        <p:txBody>
          <a:bodyPr wrap="square" rtlCol="0">
            <a:spAutoFit/>
          </a:bodyPr>
          <a:lstStyle/>
          <a:p>
            <a:pPr marL="342900" indent="-342900">
              <a:buFont typeface="Arial"/>
              <a:buChar char="•"/>
            </a:pPr>
            <a:r>
              <a:rPr lang="en-US" sz="1800" b="1" dirty="0">
                <a:latin typeface="Arial" panose="020B0604020202020204" pitchFamily="34" charset="0"/>
                <a:cs typeface="Arial" panose="020B0604020202020204" pitchFamily="34" charset="0"/>
              </a:rPr>
              <a:t>DNA microarray data for each of the six strains was analyzed to show which genes exhibited significant changes in expression during cold shock. The criteria for significance was a corrected </a:t>
            </a:r>
            <a:r>
              <a:rPr lang="en-US" sz="1800" b="1" dirty="0" err="1">
                <a:latin typeface="Arial" panose="020B0604020202020204" pitchFamily="34" charset="0"/>
                <a:cs typeface="Arial" panose="020B0604020202020204" pitchFamily="34" charset="0"/>
              </a:rPr>
              <a:t>Benjamini</a:t>
            </a:r>
            <a:r>
              <a:rPr lang="en-US" sz="1800" b="1" dirty="0">
                <a:latin typeface="Arial" panose="020B0604020202020204" pitchFamily="34" charset="0"/>
                <a:cs typeface="Arial" panose="020B0604020202020204" pitchFamily="34" charset="0"/>
              </a:rPr>
              <a:t> &amp; Hochberg  (B&amp;H</a:t>
            </a:r>
            <a:r>
              <a:rPr lang="en-US" sz="1800" b="1" dirty="0" smtClean="0">
                <a:latin typeface="Arial" panose="020B0604020202020204" pitchFamily="34" charset="0"/>
                <a:cs typeface="Arial" panose="020B0604020202020204" pitchFamily="34" charset="0"/>
              </a:rPr>
              <a:t>) ANOVA </a:t>
            </a:r>
            <a:r>
              <a:rPr lang="en-US" sz="1800" b="1" i="1" dirty="0" smtClean="0">
                <a:latin typeface="Arial" panose="020B0604020202020204" pitchFamily="34" charset="0"/>
                <a:cs typeface="Arial" panose="020B0604020202020204" pitchFamily="34" charset="0"/>
              </a:rPr>
              <a:t>p</a:t>
            </a:r>
            <a:r>
              <a:rPr lang="en-US" sz="1800" b="1" dirty="0" smtClean="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value &lt; 0.05.</a:t>
            </a: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The genes with significant expression changes were submitted to the YEASTRACT database, which returned a list of transcription factors that could regulate those targets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Transcription factors for which we had deletion strain microarray data were added to the list of the most significant regulators for each strain to generate six GRNs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Transcription factors and edges were removed from each GRN in a stepwise fashion in order of least to most significant until the network was pared down to have fewer than 20 genes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Each of the pared-down GRNs, labeled db1-db6</a:t>
            </a:r>
            <a:r>
              <a:rPr lang="en-US" sz="1800" b="1" dirty="0" smtClean="0">
                <a:latin typeface="Arial" panose="020B0604020202020204" pitchFamily="34" charset="0"/>
                <a:cs typeface="Arial" panose="020B0604020202020204" pitchFamily="34" charset="0"/>
              </a:rPr>
              <a:t>, were </a:t>
            </a:r>
            <a:r>
              <a:rPr lang="en-US" sz="1800" b="1" dirty="0">
                <a:latin typeface="Arial" panose="020B0604020202020204" pitchFamily="34" charset="0"/>
                <a:cs typeface="Arial" panose="020B0604020202020204" pitchFamily="34" charset="0"/>
              </a:rPr>
              <a:t>input into the Dahlquist lab’s </a:t>
            </a:r>
            <a:r>
              <a:rPr lang="en-US" sz="1800" b="1" dirty="0" err="1">
                <a:latin typeface="Arial" panose="020B0604020202020204" pitchFamily="34" charset="0"/>
                <a:cs typeface="Arial" panose="020B0604020202020204" pitchFamily="34" charset="0"/>
              </a:rPr>
              <a:t>GRNmap</a:t>
            </a:r>
            <a:r>
              <a:rPr lang="en-US" sz="1800" b="1" dirty="0">
                <a:latin typeface="Arial" panose="020B0604020202020204" pitchFamily="34" charset="0"/>
                <a:cs typeface="Arial" panose="020B0604020202020204" pitchFamily="34" charset="0"/>
              </a:rPr>
              <a:t> program to model the dynamics of each gene’s expression in their respective networks.</a:t>
            </a:r>
          </a:p>
        </p:txBody>
      </p:sp>
      <p:sp>
        <p:nvSpPr>
          <p:cNvPr id="51" name="TextBox 50"/>
          <p:cNvSpPr txBox="1"/>
          <p:nvPr/>
        </p:nvSpPr>
        <p:spPr>
          <a:xfrm>
            <a:off x="925846" y="28794549"/>
            <a:ext cx="8359854" cy="2862323"/>
          </a:xfrm>
          <a:prstGeom prst="rect">
            <a:avLst/>
          </a:prstGeom>
          <a:noFill/>
        </p:spPr>
        <p:txBody>
          <a:bodyPr wrap="square" rtlCol="0">
            <a:spAutoFit/>
          </a:bodyPr>
          <a:lstStyle/>
          <a:p>
            <a:pPr marL="342900" indent="-342900">
              <a:buFont typeface="Arial"/>
              <a:buChar char="•"/>
            </a:pPr>
            <a:r>
              <a:rPr lang="en-US" sz="1800" b="1" dirty="0">
                <a:latin typeface="Arial"/>
                <a:cs typeface="Arial"/>
              </a:rPr>
              <a:t>A graph (GRN) is a collection of nodes (genes) that are connected by </a:t>
            </a:r>
            <a:r>
              <a:rPr lang="en-US" sz="1800" b="1" dirty="0" smtClean="0">
                <a:latin typeface="Arial"/>
                <a:cs typeface="Arial"/>
              </a:rPr>
              <a:t>edges, similar to how a social network is visualized</a:t>
            </a:r>
            <a:endParaRPr lang="en-US" sz="1800" b="1" dirty="0">
              <a:latin typeface="Arial"/>
              <a:cs typeface="Arial"/>
            </a:endParaRPr>
          </a:p>
          <a:p>
            <a:pPr marL="342900" indent="-342900">
              <a:buFont typeface="Arial"/>
              <a:buChar char="•"/>
            </a:pPr>
            <a:r>
              <a:rPr lang="en-US" sz="1800" b="1" dirty="0" smtClean="0">
                <a:latin typeface="Arial"/>
                <a:cs typeface="Arial"/>
              </a:rPr>
              <a:t>The GRN </a:t>
            </a:r>
            <a:r>
              <a:rPr lang="en-US" sz="1800" b="1" dirty="0">
                <a:latin typeface="Arial"/>
                <a:cs typeface="Arial"/>
              </a:rPr>
              <a:t>graphs are directed, and </a:t>
            </a:r>
            <a:r>
              <a:rPr lang="en-US" sz="1800" b="1" dirty="0" smtClean="0">
                <a:latin typeface="Arial"/>
                <a:cs typeface="Arial"/>
              </a:rPr>
              <a:t>only </a:t>
            </a:r>
            <a:r>
              <a:rPr lang="en-US" sz="1800" b="1" dirty="0">
                <a:latin typeface="Arial"/>
                <a:cs typeface="Arial"/>
              </a:rPr>
              <a:t>go in one direction. The edges </a:t>
            </a:r>
            <a:r>
              <a:rPr lang="en-US" sz="1800" b="1" dirty="0" smtClean="0">
                <a:latin typeface="Arial"/>
                <a:cs typeface="Arial"/>
              </a:rPr>
              <a:t>represent activation or repression of </a:t>
            </a:r>
            <a:r>
              <a:rPr lang="en-US" sz="1800" b="1" dirty="0" smtClean="0">
                <a:latin typeface="Arial"/>
                <a:cs typeface="Arial"/>
              </a:rPr>
              <a:t>other genes in the network, which then go one to regulate other genes</a:t>
            </a:r>
            <a:r>
              <a:rPr lang="en-US" sz="1800" b="1" dirty="0" smtClean="0">
                <a:latin typeface="Arial"/>
                <a:cs typeface="Arial"/>
              </a:rPr>
              <a:t>.</a:t>
            </a:r>
            <a:endParaRPr lang="en-US" sz="1800" b="1" dirty="0" smtClean="0">
              <a:latin typeface="Arial"/>
              <a:cs typeface="Arial"/>
            </a:endParaRPr>
          </a:p>
          <a:p>
            <a:pPr marL="342900" indent="-342900">
              <a:buFont typeface="Arial"/>
              <a:buChar char="•"/>
            </a:pPr>
            <a:r>
              <a:rPr lang="en-US" sz="1800" b="1" dirty="0" smtClean="0">
                <a:latin typeface="Arial"/>
                <a:cs typeface="Arial"/>
              </a:rPr>
              <a:t>Positive weights to the edges represent activation, negative weights to edges represent repression. The blue edges represents repression, magenta represents activation and the thickness of the line represents the strength of </a:t>
            </a:r>
            <a:r>
              <a:rPr lang="en-US" sz="1800" b="1" smtClean="0">
                <a:latin typeface="Arial"/>
                <a:cs typeface="Arial"/>
              </a:rPr>
              <a:t>the weights</a:t>
            </a:r>
            <a:endParaRPr lang="en-US" sz="1800" b="1" dirty="0" smtClean="0">
              <a:latin typeface="Arial"/>
              <a:cs typeface="Arial"/>
            </a:endParaRPr>
          </a:p>
          <a:p>
            <a:pPr marL="342900" indent="-342900">
              <a:buFont typeface="Arial"/>
              <a:buChar char="•"/>
            </a:pPr>
            <a:endParaRPr lang="en-US" sz="1800" b="1" dirty="0" smtClean="0">
              <a:latin typeface="Arial"/>
              <a:cs typeface="Arial"/>
            </a:endParaRPr>
          </a:p>
        </p:txBody>
      </p:sp>
      <p:pic>
        <p:nvPicPr>
          <p:cNvPr id="14" name="Picture 13" descr="Screen Shot 2016-03-15 at 7.16.16 PM.png"/>
          <p:cNvPicPr>
            <a:picLocks noChangeAspect="1"/>
          </p:cNvPicPr>
          <p:nvPr/>
        </p:nvPicPr>
        <p:blipFill rotWithShape="1">
          <a:blip r:embed="rId10">
            <a:extLst>
              <a:ext uri="{28A0092B-C50C-407E-A947-70E740481C1C}">
                <a14:useLocalDpi xmlns:a14="http://schemas.microsoft.com/office/drawing/2010/main" val="0"/>
              </a:ext>
            </a:extLst>
          </a:blip>
          <a:srcRect r="1819"/>
          <a:stretch/>
        </p:blipFill>
        <p:spPr>
          <a:xfrm>
            <a:off x="1170945" y="2362374"/>
            <a:ext cx="4776126" cy="1871318"/>
          </a:xfrm>
          <a:prstGeom prst="rect">
            <a:avLst/>
          </a:prstGeom>
        </p:spPr>
      </p:pic>
      <p:sp>
        <p:nvSpPr>
          <p:cNvPr id="115" name="TextBox 114"/>
          <p:cNvSpPr txBox="1"/>
          <p:nvPr/>
        </p:nvSpPr>
        <p:spPr>
          <a:xfrm>
            <a:off x="31580487" y="21647253"/>
            <a:ext cx="11621948" cy="5747727"/>
          </a:xfrm>
          <a:prstGeom prst="rect">
            <a:avLst/>
          </a:prstGeom>
          <a:noFill/>
        </p:spPr>
        <p:txBody>
          <a:bodyPr wrap="square" rtlCol="0">
            <a:spAutoFit/>
          </a:bodyPr>
          <a:lstStyle/>
          <a:p>
            <a:pPr marL="342900" indent="-342900">
              <a:buFont typeface="Arial"/>
              <a:buChar char="•"/>
            </a:pPr>
            <a:r>
              <a:rPr lang="en-US" sz="1750" b="1" dirty="0" smtClean="0">
                <a:solidFill>
                  <a:srgbClr val="000000"/>
                </a:solidFill>
                <a:latin typeface="Arial"/>
                <a:cs typeface="Arial"/>
              </a:rPr>
              <a:t>DNA microarray data from all six </a:t>
            </a:r>
            <a:r>
              <a:rPr lang="en-US" sz="1750" b="1" dirty="0" smtClean="0">
                <a:solidFill>
                  <a:srgbClr val="000000"/>
                </a:solidFill>
                <a:latin typeface="Arial"/>
                <a:cs typeface="Arial"/>
              </a:rPr>
              <a:t>strains </a:t>
            </a:r>
            <a:r>
              <a:rPr lang="en-US" sz="1750" b="1" dirty="0" smtClean="0">
                <a:solidFill>
                  <a:srgbClr val="000000"/>
                </a:solidFill>
                <a:latin typeface="Arial"/>
                <a:cs typeface="Arial"/>
              </a:rPr>
              <a:t>were </a:t>
            </a:r>
            <a:r>
              <a:rPr lang="en-US" sz="1750" b="1" dirty="0" smtClean="0">
                <a:solidFill>
                  <a:srgbClr val="000000"/>
                </a:solidFill>
                <a:latin typeface="Arial"/>
                <a:cs typeface="Arial"/>
              </a:rPr>
              <a:t>subjected to cold shock was analyzed using an ANOVA test, the YEASTRACT database, and an ordinary differential equations model called GRNmap that modeled the dynamics of each gene in candidate gene regulatory networks. The weighted output network was visualized using GRNsight.</a:t>
            </a:r>
          </a:p>
          <a:p>
            <a:pPr marL="342900" indent="-342900">
              <a:buFont typeface="Arial"/>
              <a:buChar char="•"/>
            </a:pPr>
            <a:r>
              <a:rPr lang="en-US" sz="1750" b="1" dirty="0" smtClean="0">
                <a:solidFill>
                  <a:srgbClr val="000000"/>
                </a:solidFill>
                <a:latin typeface="Arial"/>
                <a:cs typeface="Arial"/>
              </a:rPr>
              <a:t>The </a:t>
            </a:r>
            <a:r>
              <a:rPr lang="en-US" sz="1750" b="1" dirty="0" err="1" smtClean="0">
                <a:solidFill>
                  <a:srgbClr val="000000"/>
                </a:solidFill>
                <a:latin typeface="Arial"/>
                <a:cs typeface="Arial"/>
              </a:rPr>
              <a:t>Gephi</a:t>
            </a:r>
            <a:r>
              <a:rPr lang="en-US" sz="1750" b="1" dirty="0" smtClean="0">
                <a:solidFill>
                  <a:srgbClr val="000000"/>
                </a:solidFill>
                <a:latin typeface="Arial"/>
                <a:cs typeface="Arial"/>
              </a:rPr>
              <a:t> results showed that many of the graph statistics are consistent with the in-degree, out-degree statistics, where the genes with the highest degree and overall degree measures are also found to have the highest betweenness centrality measures, and those nodes with the lowest degree measures also have the lowest betweenness centrality. The statistics from Gephi provided useful information through which to view the graphs. While MSN2 has the highest betweenness centrality and the highest degree measure, it is tied for the highest eccentricity with SWI4, which shows that high accessibility might not be directly related to high centrality in the networks. </a:t>
            </a:r>
          </a:p>
          <a:p>
            <a:pPr marL="342900" indent="-342900">
              <a:buFont typeface="Arial"/>
              <a:buChar char="•"/>
            </a:pPr>
            <a:r>
              <a:rPr lang="en-US" sz="1750" b="1" dirty="0" smtClean="0">
                <a:solidFill>
                  <a:srgbClr val="000000"/>
                </a:solidFill>
                <a:latin typeface="Arial"/>
                <a:cs typeface="Arial"/>
              </a:rPr>
              <a:t>The average in and out degrees across all networks reveal trends across the board, such as YOX1 having very little activation, and was found to not be regulating any other gene across the board. This is similar to the graph statistics which show YOX1 as being least central on average to all networks. This might suggest that it should not be included in the networks moving forward, and might not play a significant role in regulation in response to cold shock. </a:t>
            </a:r>
          </a:p>
          <a:p>
            <a:pPr marL="342900" indent="-342900">
              <a:buFont typeface="Arial"/>
              <a:buChar char="•"/>
            </a:pPr>
            <a:r>
              <a:rPr lang="en-US" sz="1750" b="1" dirty="0" smtClean="0">
                <a:solidFill>
                  <a:srgbClr val="000000"/>
                </a:solidFill>
                <a:latin typeface="Arial"/>
                <a:cs typeface="Arial"/>
              </a:rPr>
              <a:t>In addition to the above, future directions include comparing the </a:t>
            </a:r>
            <a:r>
              <a:rPr lang="en-US" sz="1750" b="1" dirty="0" err="1" smtClean="0">
                <a:solidFill>
                  <a:srgbClr val="000000"/>
                </a:solidFill>
                <a:latin typeface="Arial"/>
                <a:cs typeface="Arial"/>
              </a:rPr>
              <a:t>Gephi</a:t>
            </a:r>
            <a:r>
              <a:rPr lang="en-US" sz="1750" b="1" dirty="0" smtClean="0">
                <a:solidFill>
                  <a:srgbClr val="000000"/>
                </a:solidFill>
                <a:latin typeface="Arial"/>
                <a:cs typeface="Arial"/>
              </a:rPr>
              <a:t> statistics to the statistics from </a:t>
            </a:r>
            <a:r>
              <a:rPr lang="en-US" sz="1750" b="1" dirty="0" smtClean="0">
                <a:solidFill>
                  <a:srgbClr val="000000"/>
                </a:solidFill>
                <a:latin typeface="Arial"/>
                <a:cs typeface="Arial"/>
              </a:rPr>
              <a:t>random </a:t>
            </a:r>
            <a:r>
              <a:rPr lang="en-US" sz="1750" b="1" dirty="0" smtClean="0">
                <a:solidFill>
                  <a:srgbClr val="000000"/>
                </a:solidFill>
                <a:latin typeface="Arial"/>
                <a:cs typeface="Arial"/>
              </a:rPr>
              <a:t>networks. Then, comparisons of the hypothesized network statistics to the random networks could be done to determine if genes such as MSN2 were deemed to be similarly central and important in those networks. It would also be interesting to run Gephi analysis on networks of larger size in order to see how the centrality of nodes and connections change with the deletion of important nodes and edges</a:t>
            </a:r>
            <a:r>
              <a:rPr lang="en-US" sz="1750" b="1" dirty="0" smtClean="0">
                <a:solidFill>
                  <a:srgbClr val="FF0000"/>
                </a:solidFill>
                <a:latin typeface="Arial"/>
                <a:cs typeface="Arial"/>
              </a:rPr>
              <a:t>.</a:t>
            </a:r>
          </a:p>
        </p:txBody>
      </p:sp>
      <p:sp>
        <p:nvSpPr>
          <p:cNvPr id="77" name="TextBox 76"/>
          <p:cNvSpPr txBox="1"/>
          <p:nvPr/>
        </p:nvSpPr>
        <p:spPr>
          <a:xfrm>
            <a:off x="13012570" y="12034458"/>
            <a:ext cx="17867376" cy="523220"/>
          </a:xfrm>
          <a:prstGeom prst="rect">
            <a:avLst/>
          </a:prstGeom>
          <a:solidFill>
            <a:srgbClr val="D9D9D9"/>
          </a:solidFill>
        </p:spPr>
        <p:txBody>
          <a:bodyPr wrap="square" rtlCol="0">
            <a:spAutoFit/>
          </a:bodyPr>
          <a:lstStyle/>
          <a:p>
            <a:pPr algn="ctr"/>
            <a:r>
              <a:rPr lang="en-US" sz="2800" b="1" dirty="0" err="1" smtClean="0">
                <a:latin typeface="Arial" panose="020B0604020202020204" pitchFamily="34" charset="0"/>
                <a:cs typeface="Arial" panose="020B0604020202020204" pitchFamily="34" charset="0"/>
              </a:rPr>
              <a:t>Gephi</a:t>
            </a:r>
            <a:r>
              <a:rPr lang="en-US" sz="2800" b="1" dirty="0" smtClean="0">
                <a:latin typeface="Arial" panose="020B0604020202020204" pitchFamily="34" charset="0"/>
                <a:cs typeface="Arial" panose="020B0604020202020204" pitchFamily="34" charset="0"/>
              </a:rPr>
              <a:t> was used to compute the graph properties of the </a:t>
            </a:r>
            <a:r>
              <a:rPr lang="en-US" sz="2800" b="1" i="1" dirty="0" smtClean="0">
                <a:latin typeface="Arial"/>
                <a:cs typeface="Arial"/>
              </a:rPr>
              <a:t>Δhap4 </a:t>
            </a:r>
            <a:r>
              <a:rPr lang="en-US" sz="2800" b="1" dirty="0" smtClean="0">
                <a:latin typeface="Arial"/>
                <a:cs typeface="Arial"/>
              </a:rPr>
              <a:t>data-</a:t>
            </a:r>
            <a:r>
              <a:rPr lang="en-US" sz="2800" b="1" dirty="0" smtClean="0">
                <a:latin typeface="Arial" panose="020B0604020202020204" pitchFamily="34" charset="0"/>
                <a:cs typeface="Arial" panose="020B0604020202020204" pitchFamily="34" charset="0"/>
              </a:rPr>
              <a:t>derived network </a:t>
            </a:r>
          </a:p>
        </p:txBody>
      </p:sp>
      <p:graphicFrame>
        <p:nvGraphicFramePr>
          <p:cNvPr id="84" name="Table 83"/>
          <p:cNvGraphicFramePr>
            <a:graphicFrameLocks noGrp="1"/>
          </p:cNvGraphicFramePr>
          <p:nvPr>
            <p:extLst>
              <p:ext uri="{D42A27DB-BD31-4B8C-83A1-F6EECF244321}">
                <p14:modId xmlns:p14="http://schemas.microsoft.com/office/powerpoint/2010/main" val="1699132614"/>
              </p:ext>
            </p:extLst>
          </p:nvPr>
        </p:nvGraphicFramePr>
        <p:xfrm>
          <a:off x="3127747" y="16430188"/>
          <a:ext cx="5942973" cy="888999"/>
        </p:xfrm>
        <a:graphic>
          <a:graphicData uri="http://schemas.openxmlformats.org/drawingml/2006/table">
            <a:tbl>
              <a:tblPr firstRow="1" bandRow="1">
                <a:tableStyleId>{2D5ABB26-0587-4C30-8999-92F81FD0307C}</a:tableStyleId>
              </a:tblPr>
              <a:tblGrid>
                <a:gridCol w="1129781"/>
                <a:gridCol w="1129781"/>
                <a:gridCol w="743650"/>
                <a:gridCol w="994020"/>
                <a:gridCol w="994020"/>
                <a:gridCol w="951721"/>
              </a:tblGrid>
              <a:tr h="370840">
                <a:tc>
                  <a:txBody>
                    <a:bodyPr/>
                    <a:lstStyle/>
                    <a:p>
                      <a:pPr algn="ctr"/>
                      <a:r>
                        <a:rPr lang="en-US" sz="1400" b="1" dirty="0" smtClean="0">
                          <a:latin typeface="Arial" panose="020B0604020202020204" pitchFamily="34" charset="0"/>
                          <a:cs typeface="Arial" panose="020B0604020202020204" pitchFamily="34" charset="0"/>
                        </a:rPr>
                        <a:t>Strain</a:t>
                      </a:r>
                      <a:endParaRPr lang="en-US"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Wild-type</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∆cin5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∆gln3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∆hap4</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∆zap1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sz="1400" b="1" dirty="0" smtClean="0">
                          <a:latin typeface="Arial" panose="020B0604020202020204" pitchFamily="34" charset="0"/>
                          <a:cs typeface="Arial" panose="020B0604020202020204" pitchFamily="34" charset="0"/>
                        </a:rPr>
                        <a:t>Significant genes</a:t>
                      </a:r>
                      <a:endParaRPr lang="en-US"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1936   (31%)</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1683 (28%)</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1683</a:t>
                      </a:r>
                      <a:r>
                        <a:rPr lang="en-US" sz="1400" baseline="0" dirty="0" smtClean="0">
                          <a:latin typeface="Arial" panose="020B0604020202020204" pitchFamily="34" charset="0"/>
                          <a:cs typeface="Arial" panose="020B0604020202020204" pitchFamily="34" charset="0"/>
                        </a:rPr>
                        <a:t> (28%)</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1794</a:t>
                      </a:r>
                      <a:r>
                        <a:rPr lang="en-US" sz="1400" baseline="0" dirty="0" smtClean="0">
                          <a:latin typeface="Arial" panose="020B0604020202020204" pitchFamily="34" charset="0"/>
                          <a:cs typeface="Arial" panose="020B0604020202020204" pitchFamily="34" charset="0"/>
                        </a:rPr>
                        <a:t> (29%)</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1859 (30%)</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8" name="Group 7"/>
          <p:cNvGrpSpPr/>
          <p:nvPr/>
        </p:nvGrpSpPr>
        <p:grpSpPr>
          <a:xfrm>
            <a:off x="13237641" y="6212765"/>
            <a:ext cx="27572498" cy="4115570"/>
            <a:chOff x="13165741" y="5949272"/>
            <a:chExt cx="29892069" cy="4644091"/>
          </a:xfrm>
        </p:grpSpPr>
        <p:sp>
          <p:nvSpPr>
            <p:cNvPr id="85" name="TextBox 84"/>
            <p:cNvSpPr txBox="1"/>
            <p:nvPr/>
          </p:nvSpPr>
          <p:spPr>
            <a:xfrm>
              <a:off x="14111520" y="5949272"/>
              <a:ext cx="3491679" cy="1285014"/>
            </a:xfrm>
            <a:prstGeom prst="rect">
              <a:avLst/>
            </a:prstGeom>
            <a:noFill/>
            <a:ln>
              <a:noFill/>
            </a:ln>
          </p:spPr>
          <p:txBody>
            <a:bodyPr wrap="square" rtlCol="0">
              <a:spAutoFit/>
            </a:bodyPr>
            <a:lstStyle/>
            <a:p>
              <a:pPr algn="ctr"/>
              <a:r>
                <a:rPr lang="en-US" sz="2400" b="1" u="sng" dirty="0" smtClean="0">
                  <a:latin typeface="Arial"/>
                  <a:cs typeface="Arial"/>
                </a:rPr>
                <a:t>1. Network derived from </a:t>
              </a:r>
              <a:r>
                <a:rPr lang="en-US" sz="2400" b="1" u="sng" dirty="0" err="1" smtClean="0">
                  <a:latin typeface="Arial"/>
                  <a:cs typeface="Arial"/>
                </a:rPr>
                <a:t>wt</a:t>
              </a:r>
              <a:r>
                <a:rPr lang="en-US" sz="2400" b="1" u="sng" dirty="0" smtClean="0">
                  <a:latin typeface="Arial"/>
                  <a:cs typeface="Arial"/>
                </a:rPr>
                <a:t> data</a:t>
              </a:r>
            </a:p>
            <a:p>
              <a:pPr algn="ctr"/>
              <a:r>
                <a:rPr lang="en-US" sz="2000" b="1" dirty="0" smtClean="0">
                  <a:latin typeface="Arial"/>
                  <a:cs typeface="Arial"/>
                </a:rPr>
                <a:t> 16 genes, 36 edges</a:t>
              </a:r>
            </a:p>
          </p:txBody>
        </p:sp>
        <p:sp>
          <p:nvSpPr>
            <p:cNvPr id="86" name="TextBox 85"/>
            <p:cNvSpPr txBox="1"/>
            <p:nvPr/>
          </p:nvSpPr>
          <p:spPr>
            <a:xfrm>
              <a:off x="24291058" y="5955094"/>
              <a:ext cx="3247565" cy="1138773"/>
            </a:xfrm>
            <a:prstGeom prst="rect">
              <a:avLst/>
            </a:prstGeom>
            <a:noFill/>
            <a:ln>
              <a:noFill/>
            </a:ln>
          </p:spPr>
          <p:txBody>
            <a:bodyPr wrap="square" rtlCol="0">
              <a:spAutoFit/>
            </a:bodyPr>
            <a:lstStyle/>
            <a:p>
              <a:pPr algn="ctr"/>
              <a:r>
                <a:rPr lang="en-US" sz="2400" b="1" u="sng" dirty="0" smtClean="0">
                  <a:latin typeface="Arial"/>
                  <a:cs typeface="Arial"/>
                </a:rPr>
                <a:t>3. Network derived from ∆cin5 data</a:t>
              </a:r>
            </a:p>
            <a:p>
              <a:pPr algn="ctr"/>
              <a:r>
                <a:rPr lang="en-US" sz="2000" b="1" dirty="0" smtClean="0">
                  <a:latin typeface="Arial"/>
                  <a:cs typeface="Arial"/>
                </a:rPr>
                <a:t> 17 genes, 32 edges </a:t>
              </a:r>
            </a:p>
          </p:txBody>
        </p:sp>
        <p:sp>
          <p:nvSpPr>
            <p:cNvPr id="90" name="TextBox 89"/>
            <p:cNvSpPr txBox="1"/>
            <p:nvPr/>
          </p:nvSpPr>
          <p:spPr>
            <a:xfrm>
              <a:off x="18657668" y="5957077"/>
              <a:ext cx="4232986" cy="1285015"/>
            </a:xfrm>
            <a:prstGeom prst="rect">
              <a:avLst/>
            </a:prstGeom>
            <a:noFill/>
            <a:ln>
              <a:noFill/>
            </a:ln>
          </p:spPr>
          <p:txBody>
            <a:bodyPr wrap="square" rtlCol="0">
              <a:spAutoFit/>
            </a:bodyPr>
            <a:lstStyle/>
            <a:p>
              <a:pPr algn="ctr"/>
              <a:r>
                <a:rPr lang="en-US" sz="2400" b="1" u="sng" dirty="0" smtClean="0">
                  <a:latin typeface="Arial"/>
                  <a:cs typeface="Arial"/>
                </a:rPr>
                <a:t>2. Network derived from ∆cin5 data</a:t>
              </a:r>
            </a:p>
            <a:p>
              <a:pPr algn="ctr"/>
              <a:r>
                <a:rPr lang="en-US" sz="2000" b="1" dirty="0" smtClean="0">
                  <a:latin typeface="Arial"/>
                  <a:cs typeface="Arial"/>
                </a:rPr>
                <a:t> 14 genes, 25 edges</a:t>
              </a:r>
            </a:p>
          </p:txBody>
        </p:sp>
        <p:sp>
          <p:nvSpPr>
            <p:cNvPr id="91" name="TextBox 90"/>
            <p:cNvSpPr txBox="1"/>
            <p:nvPr/>
          </p:nvSpPr>
          <p:spPr>
            <a:xfrm>
              <a:off x="29263910" y="5955093"/>
              <a:ext cx="3317341" cy="1138773"/>
            </a:xfrm>
            <a:prstGeom prst="rect">
              <a:avLst/>
            </a:prstGeom>
            <a:noFill/>
            <a:ln>
              <a:noFill/>
            </a:ln>
          </p:spPr>
          <p:txBody>
            <a:bodyPr wrap="square" rtlCol="0">
              <a:spAutoFit/>
            </a:bodyPr>
            <a:lstStyle/>
            <a:p>
              <a:pPr algn="ctr"/>
              <a:r>
                <a:rPr lang="en-US" sz="2400" b="1" u="sng" dirty="0" smtClean="0">
                  <a:latin typeface="Arial"/>
                  <a:cs typeface="Arial"/>
                </a:rPr>
                <a:t>4. Network derived from ∆gln3 data</a:t>
              </a:r>
              <a:endParaRPr lang="en-US" sz="2400" b="1" dirty="0" smtClean="0">
                <a:latin typeface="Arial"/>
                <a:cs typeface="Arial"/>
              </a:endParaRPr>
            </a:p>
            <a:p>
              <a:pPr algn="ctr"/>
              <a:r>
                <a:rPr lang="en-US" sz="2000" b="1" dirty="0" smtClean="0">
                  <a:latin typeface="Arial"/>
                  <a:cs typeface="Arial"/>
                </a:rPr>
                <a:t>14 genes, 35 edges</a:t>
              </a:r>
            </a:p>
          </p:txBody>
        </p:sp>
        <p:sp>
          <p:nvSpPr>
            <p:cNvPr id="96" name="TextBox 95"/>
            <p:cNvSpPr txBox="1"/>
            <p:nvPr/>
          </p:nvSpPr>
          <p:spPr>
            <a:xfrm>
              <a:off x="34248035" y="5949272"/>
              <a:ext cx="3237626" cy="1138773"/>
            </a:xfrm>
            <a:prstGeom prst="rect">
              <a:avLst/>
            </a:prstGeom>
            <a:noFill/>
            <a:ln>
              <a:noFill/>
            </a:ln>
          </p:spPr>
          <p:txBody>
            <a:bodyPr wrap="square" rtlCol="0">
              <a:spAutoFit/>
            </a:bodyPr>
            <a:lstStyle/>
            <a:p>
              <a:pPr algn="ctr"/>
              <a:r>
                <a:rPr lang="en-US" sz="2400" b="1" u="sng" dirty="0" smtClean="0">
                  <a:latin typeface="Arial"/>
                  <a:cs typeface="Arial"/>
                </a:rPr>
                <a:t>5. Network derived from ∆hap4 data</a:t>
              </a:r>
            </a:p>
            <a:p>
              <a:pPr algn="ctr"/>
              <a:r>
                <a:rPr lang="en-US" sz="2000" b="1" dirty="0" smtClean="0">
                  <a:latin typeface="Arial"/>
                  <a:cs typeface="Arial"/>
                </a:rPr>
                <a:t>15 genes, 28 edges</a:t>
              </a:r>
            </a:p>
          </p:txBody>
        </p:sp>
        <p:sp>
          <p:nvSpPr>
            <p:cNvPr id="97" name="TextBox 96"/>
            <p:cNvSpPr txBox="1"/>
            <p:nvPr/>
          </p:nvSpPr>
          <p:spPr>
            <a:xfrm>
              <a:off x="39107417" y="5949272"/>
              <a:ext cx="3254513" cy="1138773"/>
            </a:xfrm>
            <a:prstGeom prst="rect">
              <a:avLst/>
            </a:prstGeom>
            <a:noFill/>
            <a:ln>
              <a:noFill/>
            </a:ln>
          </p:spPr>
          <p:txBody>
            <a:bodyPr wrap="square" rtlCol="0">
              <a:spAutoFit/>
            </a:bodyPr>
            <a:lstStyle/>
            <a:p>
              <a:pPr algn="ctr"/>
              <a:r>
                <a:rPr lang="en-US" sz="2400" b="1" u="sng" dirty="0" smtClean="0">
                  <a:latin typeface="Arial"/>
                  <a:cs typeface="Arial"/>
                </a:rPr>
                <a:t>6. Network derived from ∆zap1 data</a:t>
              </a:r>
            </a:p>
            <a:p>
              <a:pPr algn="ctr"/>
              <a:r>
                <a:rPr lang="en-US" sz="2000" b="1" dirty="0" smtClean="0">
                  <a:latin typeface="Arial"/>
                  <a:cs typeface="Arial"/>
                </a:rPr>
                <a:t>16 genes, 27 edges</a:t>
              </a:r>
            </a:p>
          </p:txBody>
        </p:sp>
        <p:pic>
          <p:nvPicPr>
            <p:cNvPr id="101" name="Picture 100"/>
            <p:cNvPicPr>
              <a:picLocks noChangeAspect="1"/>
            </p:cNvPicPr>
            <p:nvPr/>
          </p:nvPicPr>
          <p:blipFill rotWithShape="1">
            <a:blip r:embed="rId11">
              <a:extLst>
                <a:ext uri="{28A0092B-C50C-407E-A947-70E740481C1C}">
                  <a14:useLocalDpi xmlns:a14="http://schemas.microsoft.com/office/drawing/2010/main" val="0"/>
                </a:ext>
              </a:extLst>
            </a:blip>
            <a:srcRect l="5533" t="994" r="5297" b="5577"/>
            <a:stretch/>
          </p:blipFill>
          <p:spPr>
            <a:xfrm>
              <a:off x="13165741" y="7200100"/>
              <a:ext cx="5028412" cy="3308962"/>
            </a:xfrm>
            <a:prstGeom prst="rect">
              <a:avLst/>
            </a:prstGeom>
          </p:spPr>
        </p:pic>
        <p:pic>
          <p:nvPicPr>
            <p:cNvPr id="110" name="Picture 109"/>
            <p:cNvPicPr>
              <a:picLocks noChangeAspect="1"/>
            </p:cNvPicPr>
            <p:nvPr/>
          </p:nvPicPr>
          <p:blipFill rotWithShape="1">
            <a:blip r:embed="rId12">
              <a:extLst>
                <a:ext uri="{28A0092B-C50C-407E-A947-70E740481C1C}">
                  <a14:useLocalDpi xmlns:a14="http://schemas.microsoft.com/office/drawing/2010/main" val="0"/>
                </a:ext>
              </a:extLst>
            </a:blip>
            <a:srcRect l="8083" t="7184" r="6346" b="7604"/>
            <a:stretch/>
          </p:blipFill>
          <p:spPr>
            <a:xfrm>
              <a:off x="18168607" y="7481904"/>
              <a:ext cx="4850747" cy="3027255"/>
            </a:xfrm>
            <a:prstGeom prst="rect">
              <a:avLst/>
            </a:prstGeom>
          </p:spPr>
        </p:pic>
        <p:pic>
          <p:nvPicPr>
            <p:cNvPr id="119" name="Content Placeholder 4" descr="dHAP4 Network--Weighted.png"/>
            <p:cNvPicPr>
              <a:picLocks noChangeAspect="1"/>
            </p:cNvPicPr>
            <p:nvPr/>
          </p:nvPicPr>
          <p:blipFill rotWithShape="1">
            <a:blip r:embed="rId13">
              <a:extLst>
                <a:ext uri="{28A0092B-C50C-407E-A947-70E740481C1C}">
                  <a14:useLocalDpi xmlns:a14="http://schemas.microsoft.com/office/drawing/2010/main" val="0"/>
                </a:ext>
              </a:extLst>
            </a:blip>
            <a:srcRect l="8629" t="1100" r="1512" b="3875"/>
            <a:stretch/>
          </p:blipFill>
          <p:spPr>
            <a:xfrm>
              <a:off x="33380691" y="7259344"/>
              <a:ext cx="4895038" cy="3249816"/>
            </a:xfrm>
            <a:prstGeom prst="rect">
              <a:avLst/>
            </a:prstGeom>
          </p:spPr>
        </p:pic>
        <p:pic>
          <p:nvPicPr>
            <p:cNvPr id="125" name="Content Placeholder 6" descr="dZAP1 Network--Weighted.png"/>
            <p:cNvPicPr>
              <a:picLocks noChangeAspect="1"/>
            </p:cNvPicPr>
            <p:nvPr/>
          </p:nvPicPr>
          <p:blipFill rotWithShape="1">
            <a:blip r:embed="rId14">
              <a:extLst>
                <a:ext uri="{28A0092B-C50C-407E-A947-70E740481C1C}">
                  <a14:useLocalDpi xmlns:a14="http://schemas.microsoft.com/office/drawing/2010/main" val="0"/>
                </a:ext>
              </a:extLst>
            </a:blip>
            <a:srcRect l="6297" t="4866" r="3016" b="5321"/>
            <a:stretch/>
          </p:blipFill>
          <p:spPr>
            <a:xfrm>
              <a:off x="38376981" y="7508622"/>
              <a:ext cx="4680829" cy="3084741"/>
            </a:xfrm>
            <a:prstGeom prst="rect">
              <a:avLst/>
            </a:prstGeom>
          </p:spPr>
        </p:pic>
        <p:pic>
          <p:nvPicPr>
            <p:cNvPr id="130" name="Picture 129"/>
            <p:cNvPicPr>
              <a:picLocks noChangeAspect="1"/>
            </p:cNvPicPr>
            <p:nvPr/>
          </p:nvPicPr>
          <p:blipFill rotWithShape="1">
            <a:blip r:embed="rId15">
              <a:extLst>
                <a:ext uri="{28A0092B-C50C-407E-A947-70E740481C1C}">
                  <a14:useLocalDpi xmlns:a14="http://schemas.microsoft.com/office/drawing/2010/main" val="0"/>
                </a:ext>
              </a:extLst>
            </a:blip>
            <a:srcRect l="2719" t="6636" r="6209" b="11588"/>
            <a:stretch/>
          </p:blipFill>
          <p:spPr>
            <a:xfrm>
              <a:off x="23029409" y="7436496"/>
              <a:ext cx="5445061" cy="3072566"/>
            </a:xfrm>
            <a:prstGeom prst="rect">
              <a:avLst/>
            </a:prstGeom>
          </p:spPr>
        </p:pic>
        <p:pic>
          <p:nvPicPr>
            <p:cNvPr id="136" name="Content Placeholder 6" descr="dGLN3 Network--Weighted.png"/>
            <p:cNvPicPr>
              <a:picLocks noChangeAspect="1"/>
            </p:cNvPicPr>
            <p:nvPr/>
          </p:nvPicPr>
          <p:blipFill rotWithShape="1">
            <a:blip r:embed="rId16">
              <a:extLst>
                <a:ext uri="{28A0092B-C50C-407E-A947-70E740481C1C}">
                  <a14:useLocalDpi xmlns:a14="http://schemas.microsoft.com/office/drawing/2010/main" val="0"/>
                </a:ext>
              </a:extLst>
            </a:blip>
            <a:srcRect l="8945" t="4033" b="1060"/>
            <a:stretch/>
          </p:blipFill>
          <p:spPr>
            <a:xfrm>
              <a:off x="28355782" y="7210952"/>
              <a:ext cx="4991028" cy="3298110"/>
            </a:xfrm>
            <a:prstGeom prst="rect">
              <a:avLst/>
            </a:prstGeom>
          </p:spPr>
        </p:pic>
      </p:grpSp>
      <p:grpSp>
        <p:nvGrpSpPr>
          <p:cNvPr id="141" name="Group 140"/>
          <p:cNvGrpSpPr/>
          <p:nvPr/>
        </p:nvGrpSpPr>
        <p:grpSpPr>
          <a:xfrm>
            <a:off x="40609715" y="1895621"/>
            <a:ext cx="2431734" cy="2338070"/>
            <a:chOff x="40622580" y="1895621"/>
            <a:chExt cx="2431734" cy="2338070"/>
          </a:xfrm>
        </p:grpSpPr>
        <p:pic>
          <p:nvPicPr>
            <p:cNvPr id="142" name="Picture 504" descr="C:\Users\kjohn102\Desktop\hnrs.jpg"/>
            <p:cNvPicPr>
              <a:picLocks noChangeAspect="1" noChangeArrowheads="1"/>
            </p:cNvPicPr>
            <p:nvPr/>
          </p:nvPicPr>
          <p:blipFill rotWithShape="1">
            <a:blip r:embed="rId17">
              <a:extLst>
                <a:ext uri="{28A0092B-C50C-407E-A947-70E740481C1C}">
                  <a14:useLocalDpi xmlns:a14="http://schemas.microsoft.com/office/drawing/2010/main" val="0"/>
                </a:ext>
              </a:extLst>
            </a:blip>
            <a:srcRect l="13307" t="47979" r="15846" b="34811"/>
            <a:stretch/>
          </p:blipFill>
          <p:spPr bwMode="auto">
            <a:xfrm>
              <a:off x="40622580" y="3643019"/>
              <a:ext cx="2431734" cy="590672"/>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505" descr="C:\Users\kjohn102\Desktop\imgres.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11789" y="1895621"/>
              <a:ext cx="1747398" cy="1747398"/>
            </a:xfrm>
            <a:prstGeom prst="rect">
              <a:avLst/>
            </a:prstGeom>
            <a:noFill/>
            <a:extLst>
              <a:ext uri="{909E8E84-426E-40dd-AFC4-6F175D3DCCD1}">
                <a14:hiddenFill xmlns:a14="http://schemas.microsoft.com/office/drawing/2010/main">
                  <a:solidFill>
                    <a:srgbClr val="FFFFFF"/>
                  </a:solidFill>
                </a14:hiddenFill>
              </a:ext>
            </a:extLst>
          </p:spPr>
        </p:pic>
      </p:grpSp>
      <p:sp>
        <p:nvSpPr>
          <p:cNvPr id="147" name="Rectangle 146"/>
          <p:cNvSpPr/>
          <p:nvPr/>
        </p:nvSpPr>
        <p:spPr>
          <a:xfrm>
            <a:off x="13012569" y="11545558"/>
            <a:ext cx="30313877" cy="90844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p:txBody>
      </p:sp>
      <p:sp>
        <p:nvSpPr>
          <p:cNvPr id="144" name="TextBox 143"/>
          <p:cNvSpPr txBox="1"/>
          <p:nvPr/>
        </p:nvSpPr>
        <p:spPr>
          <a:xfrm>
            <a:off x="13018541" y="20889379"/>
            <a:ext cx="17842728" cy="523220"/>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Average in and out degrees show activation and suppression trends across networks </a:t>
            </a:r>
          </a:p>
        </p:txBody>
      </p:sp>
      <p:sp>
        <p:nvSpPr>
          <p:cNvPr id="146" name="TextBox 145"/>
          <p:cNvSpPr txBox="1"/>
          <p:nvPr/>
        </p:nvSpPr>
        <p:spPr>
          <a:xfrm>
            <a:off x="13646358" y="26876811"/>
            <a:ext cx="16451290" cy="3693319"/>
          </a:xfrm>
          <a:prstGeom prst="rect">
            <a:avLst/>
          </a:prstGeom>
          <a:noFill/>
        </p:spPr>
        <p:txBody>
          <a:bodyPr wrap="square" numCol="2" rtlCol="0">
            <a:spAutoFit/>
          </a:bodyPr>
          <a:lstStyle/>
          <a:p>
            <a:pPr marL="342900" indent="-342900">
              <a:buFont typeface="Arial"/>
              <a:buChar char="•"/>
            </a:pPr>
            <a:r>
              <a:rPr lang="en-US" sz="1800" b="1" dirty="0" smtClean="0">
                <a:latin typeface="Arial"/>
                <a:cs typeface="Arial"/>
              </a:rPr>
              <a:t>Average weight of </a:t>
            </a:r>
            <a:r>
              <a:rPr lang="en-US" sz="1800" b="1" dirty="0" smtClean="0">
                <a:latin typeface="Arial"/>
                <a:cs typeface="Arial"/>
              </a:rPr>
              <a:t>incoming and outgoing edges for each gene were computed.</a:t>
            </a:r>
            <a:endParaRPr lang="en-US" sz="1800" b="1" dirty="0" smtClean="0">
              <a:latin typeface="Arial"/>
              <a:cs typeface="Arial"/>
            </a:endParaRPr>
          </a:p>
          <a:p>
            <a:pPr marL="342900" indent="-342900">
              <a:buFont typeface="Arial"/>
              <a:buChar char="•"/>
            </a:pPr>
            <a:r>
              <a:rPr lang="en-US" sz="1800" b="1" dirty="0" smtClean="0">
                <a:latin typeface="Arial"/>
                <a:cs typeface="Arial"/>
              </a:rPr>
              <a:t>Average weights of the </a:t>
            </a:r>
            <a:r>
              <a:rPr lang="en-US" sz="1800" b="1" dirty="0" smtClean="0">
                <a:latin typeface="Arial"/>
                <a:cs typeface="Arial"/>
              </a:rPr>
              <a:t>incoming an outgoing edges across </a:t>
            </a:r>
            <a:r>
              <a:rPr lang="en-US" sz="1800" b="1" dirty="0" smtClean="0">
                <a:latin typeface="Arial"/>
                <a:cs typeface="Arial"/>
              </a:rPr>
              <a:t>all six networks was also found for each gene, in order to identify trends across networks.</a:t>
            </a:r>
          </a:p>
          <a:p>
            <a:pPr marL="342900" indent="-342900">
              <a:buFont typeface="Arial"/>
              <a:buChar char="•"/>
            </a:pPr>
            <a:r>
              <a:rPr lang="en-US" sz="1800" b="1" dirty="0" smtClean="0">
                <a:latin typeface="Arial"/>
                <a:cs typeface="Arial"/>
              </a:rPr>
              <a:t>If the </a:t>
            </a:r>
            <a:r>
              <a:rPr lang="en-US" sz="1800" b="1" dirty="0" smtClean="0">
                <a:latin typeface="Arial"/>
                <a:cs typeface="Arial"/>
              </a:rPr>
              <a:t>average incoming edge weight is </a:t>
            </a:r>
            <a:r>
              <a:rPr lang="en-US" sz="1800" b="1" dirty="0" smtClean="0">
                <a:latin typeface="Arial"/>
                <a:cs typeface="Arial"/>
              </a:rPr>
              <a:t>positive, then across networks or for that specific network, our </a:t>
            </a:r>
            <a:r>
              <a:rPr lang="en-US" sz="1800" b="1" dirty="0" err="1" smtClean="0">
                <a:latin typeface="Arial"/>
                <a:cs typeface="Arial"/>
              </a:rPr>
              <a:t>GNmap</a:t>
            </a:r>
            <a:r>
              <a:rPr lang="en-US" sz="1800" b="1" dirty="0" smtClean="0">
                <a:latin typeface="Arial"/>
                <a:cs typeface="Arial"/>
              </a:rPr>
              <a:t> model suggests that that gene is mostly being activated in our networks. If a gene has a negative average </a:t>
            </a:r>
            <a:r>
              <a:rPr lang="en-US" sz="1800" b="1" dirty="0" smtClean="0">
                <a:latin typeface="Arial"/>
                <a:cs typeface="Arial"/>
              </a:rPr>
              <a:t>incoming edge weight, </a:t>
            </a:r>
            <a:r>
              <a:rPr lang="en-US" sz="1800" b="1" dirty="0" smtClean="0">
                <a:latin typeface="Arial"/>
                <a:cs typeface="Arial"/>
              </a:rPr>
              <a:t>then that means the model is suggesting that gene is mostly being suppressed in the network. An average </a:t>
            </a:r>
            <a:r>
              <a:rPr lang="en-US" sz="1800" b="1" dirty="0" smtClean="0">
                <a:latin typeface="Arial"/>
                <a:cs typeface="Arial"/>
              </a:rPr>
              <a:t>incoming </a:t>
            </a:r>
            <a:r>
              <a:rPr lang="en-US" sz="1800" b="1" dirty="0" smtClean="0">
                <a:latin typeface="Arial"/>
                <a:cs typeface="Arial"/>
              </a:rPr>
              <a:t>edge weight </a:t>
            </a:r>
            <a:r>
              <a:rPr lang="en-US" sz="1800" b="1" dirty="0" smtClean="0">
                <a:latin typeface="Arial"/>
                <a:cs typeface="Arial"/>
              </a:rPr>
              <a:t>of </a:t>
            </a:r>
            <a:r>
              <a:rPr lang="en-US" sz="1800" b="1" dirty="0" smtClean="0">
                <a:latin typeface="Arial"/>
                <a:cs typeface="Arial"/>
              </a:rPr>
              <a:t>zero means that no other genes in the network are regulating that gene.</a:t>
            </a:r>
          </a:p>
          <a:p>
            <a:endParaRPr lang="en-US" sz="1800" b="1" dirty="0" smtClean="0">
              <a:latin typeface="Arial"/>
              <a:cs typeface="Arial"/>
            </a:endParaRPr>
          </a:p>
          <a:p>
            <a:pPr marL="342900" indent="-342900">
              <a:buFont typeface="Arial"/>
              <a:buChar char="•"/>
            </a:pPr>
            <a:r>
              <a:rPr lang="en-US" sz="1800" b="1" dirty="0" smtClean="0">
                <a:latin typeface="Arial"/>
                <a:cs typeface="Arial"/>
              </a:rPr>
              <a:t>If the average </a:t>
            </a:r>
            <a:r>
              <a:rPr lang="en-US" sz="1800" b="1" dirty="0" smtClean="0">
                <a:latin typeface="Arial"/>
                <a:cs typeface="Arial"/>
              </a:rPr>
              <a:t>outgoing edge weight is </a:t>
            </a:r>
            <a:r>
              <a:rPr lang="en-US" sz="1800" b="1" dirty="0" smtClean="0">
                <a:latin typeface="Arial"/>
                <a:cs typeface="Arial"/>
              </a:rPr>
              <a:t>positive, then across all networks or for that specific network, our </a:t>
            </a:r>
            <a:r>
              <a:rPr lang="en-US" sz="1800" b="1" dirty="0" err="1" smtClean="0">
                <a:latin typeface="Arial"/>
                <a:cs typeface="Arial"/>
              </a:rPr>
              <a:t>GRNmap</a:t>
            </a:r>
            <a:r>
              <a:rPr lang="en-US" sz="1800" b="1" dirty="0" smtClean="0">
                <a:latin typeface="Arial"/>
                <a:cs typeface="Arial"/>
              </a:rPr>
              <a:t> model suggests that the gene is mostly activating other genes in the network. If a gene has a negative </a:t>
            </a:r>
            <a:r>
              <a:rPr lang="en-US" sz="1800" b="1" dirty="0" smtClean="0">
                <a:latin typeface="Arial"/>
                <a:cs typeface="Arial"/>
              </a:rPr>
              <a:t>average outgoing edge weight, </a:t>
            </a:r>
            <a:r>
              <a:rPr lang="en-US" sz="1800" b="1" dirty="0" smtClean="0">
                <a:latin typeface="Arial"/>
                <a:cs typeface="Arial"/>
              </a:rPr>
              <a:t>then that gene is mostly suppressing other genes in the network. If a gene has an </a:t>
            </a:r>
            <a:r>
              <a:rPr lang="en-US" sz="1800" b="1" dirty="0" smtClean="0">
                <a:latin typeface="Arial"/>
                <a:cs typeface="Arial"/>
              </a:rPr>
              <a:t>average outgoing edge weight of </a:t>
            </a:r>
            <a:r>
              <a:rPr lang="en-US" sz="1800" b="1" dirty="0" smtClean="0">
                <a:latin typeface="Arial"/>
                <a:cs typeface="Arial"/>
              </a:rPr>
              <a:t>zero, then that gene is not regulating the production of other genes in any of our networks.</a:t>
            </a:r>
          </a:p>
          <a:p>
            <a:pPr marL="342900" indent="-342900">
              <a:buFont typeface="Arial"/>
              <a:buChar char="•"/>
            </a:pPr>
            <a:r>
              <a:rPr lang="en-US" sz="1800" b="1" dirty="0" smtClean="0">
                <a:latin typeface="Arial"/>
                <a:cs typeface="Arial"/>
              </a:rPr>
              <a:t>For the table below, the average </a:t>
            </a:r>
            <a:r>
              <a:rPr lang="en-US" sz="1800" b="1" dirty="0" smtClean="0">
                <a:latin typeface="Arial"/>
                <a:cs typeface="Arial"/>
              </a:rPr>
              <a:t>in going and </a:t>
            </a:r>
            <a:r>
              <a:rPr lang="en-US" sz="1800" b="1" dirty="0" smtClean="0">
                <a:latin typeface="Arial"/>
                <a:cs typeface="Arial"/>
              </a:rPr>
              <a:t>out </a:t>
            </a:r>
            <a:r>
              <a:rPr lang="en-US" sz="1800" b="1" dirty="0" smtClean="0">
                <a:latin typeface="Arial"/>
                <a:cs typeface="Arial"/>
              </a:rPr>
              <a:t>going edge weights across </a:t>
            </a:r>
            <a:r>
              <a:rPr lang="en-US" sz="1800" b="1" dirty="0" smtClean="0">
                <a:latin typeface="Arial"/>
                <a:cs typeface="Arial"/>
              </a:rPr>
              <a:t>all networks for genes found in four or more (the majority) of our networks. This table shows the overall trends in genes that are central to all networks.</a:t>
            </a:r>
          </a:p>
          <a:p>
            <a:pPr marL="342900" indent="-342900">
              <a:buFont typeface="Arial"/>
              <a:buChar char="•"/>
            </a:pPr>
            <a:endParaRPr lang="en-US" sz="1800" b="1" dirty="0" smtClean="0">
              <a:latin typeface="Arial"/>
              <a:cs typeface="Arial"/>
            </a:endParaRPr>
          </a:p>
          <a:p>
            <a:pPr marL="342900" indent="-342900">
              <a:buFont typeface="Arial"/>
              <a:buChar char="•"/>
            </a:pPr>
            <a:endParaRPr lang="en-US" sz="1800" b="1" dirty="0">
              <a:latin typeface="Arial"/>
              <a:cs typeface="Arial"/>
            </a:endParaRPr>
          </a:p>
        </p:txBody>
      </p:sp>
      <p:sp>
        <p:nvSpPr>
          <p:cNvPr id="151" name="TextBox 150"/>
          <p:cNvSpPr txBox="1"/>
          <p:nvPr/>
        </p:nvSpPr>
        <p:spPr>
          <a:xfrm>
            <a:off x="13027364" y="11576984"/>
            <a:ext cx="30283018" cy="523220"/>
          </a:xfrm>
          <a:prstGeom prst="rect">
            <a:avLst/>
          </a:prstGeom>
          <a:solidFill>
            <a:srgbClr val="D9D9D9"/>
          </a:solidFill>
        </p:spPr>
        <p:txBody>
          <a:bodyPr wrap="square" rtlCol="0">
            <a:spAutoFit/>
          </a:bodyPr>
          <a:lstStyle/>
          <a:p>
            <a:pPr algn="ctr"/>
            <a:r>
              <a:rPr lang="en-US" sz="2800" b="1" dirty="0" err="1" smtClean="0">
                <a:latin typeface="Arial" panose="020B0604020202020204" pitchFamily="34" charset="0"/>
                <a:cs typeface="Arial" panose="020B0604020202020204" pitchFamily="34" charset="0"/>
              </a:rPr>
              <a:t>Gephi</a:t>
            </a:r>
            <a:r>
              <a:rPr lang="en-US" sz="2800" b="1" dirty="0" smtClean="0">
                <a:latin typeface="Arial" panose="020B0604020202020204" pitchFamily="34" charset="0"/>
                <a:cs typeface="Arial" panose="020B0604020202020204" pitchFamily="34" charset="0"/>
              </a:rPr>
              <a:t> was used to compute the </a:t>
            </a:r>
            <a:r>
              <a:rPr lang="en-US" sz="2800" b="1" dirty="0" smtClean="0">
                <a:latin typeface="Arial" panose="020B0604020202020204" pitchFamily="34" charset="0"/>
                <a:cs typeface="Arial" panose="020B0604020202020204" pitchFamily="34" charset="0"/>
              </a:rPr>
              <a:t>centrality measures of </a:t>
            </a:r>
            <a:r>
              <a:rPr lang="en-US" sz="2800" b="1" dirty="0" smtClean="0">
                <a:latin typeface="Arial" panose="020B0604020202020204" pitchFamily="34" charset="0"/>
                <a:cs typeface="Arial" panose="020B0604020202020204" pitchFamily="34" charset="0"/>
              </a:rPr>
              <a:t>the six networks</a:t>
            </a:r>
          </a:p>
        </p:txBody>
      </p:sp>
      <p:sp>
        <p:nvSpPr>
          <p:cNvPr id="152" name="TextBox 151"/>
          <p:cNvSpPr txBox="1"/>
          <p:nvPr/>
        </p:nvSpPr>
        <p:spPr>
          <a:xfrm>
            <a:off x="710867" y="27901356"/>
            <a:ext cx="11570459"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Statistics based in graph theory were used to analyze each network  </a:t>
            </a:r>
            <a:endParaRPr lang="en-US" sz="2600" b="1" dirty="0">
              <a:latin typeface="Arial" panose="020B0604020202020204" pitchFamily="34" charset="0"/>
              <a:cs typeface="Arial" panose="020B0604020202020204" pitchFamily="34" charset="0"/>
            </a:endParaRPr>
          </a:p>
        </p:txBody>
      </p:sp>
      <p:graphicFrame>
        <p:nvGraphicFramePr>
          <p:cNvPr id="153" name="Object 3"/>
          <p:cNvGraphicFramePr>
            <a:graphicFrameLocks noChangeAspect="1"/>
          </p:cNvGraphicFramePr>
          <p:nvPr>
            <p:extLst>
              <p:ext uri="{D42A27DB-BD31-4B8C-83A1-F6EECF244321}">
                <p14:modId xmlns:p14="http://schemas.microsoft.com/office/powerpoint/2010/main" val="3519438311"/>
              </p:ext>
            </p:extLst>
          </p:nvPr>
        </p:nvGraphicFramePr>
        <p:xfrm>
          <a:off x="1989965" y="25998839"/>
          <a:ext cx="3508801" cy="788004"/>
        </p:xfrm>
        <a:graphic>
          <a:graphicData uri="http://schemas.openxmlformats.org/presentationml/2006/ole">
            <mc:AlternateContent xmlns:mc="http://schemas.openxmlformats.org/markup-compatibility/2006">
              <mc:Choice xmlns:v="urn:schemas-microsoft-com:vml" Requires="v">
                <p:oleObj spid="_x0000_s6830" name="Equation" r:id="rId19" imgW="2108160" imgH="444240" progId="Equation.3">
                  <p:embed/>
                </p:oleObj>
              </mc:Choice>
              <mc:Fallback>
                <p:oleObj name="Equation" r:id="rId19" imgW="2108160" imgH="4442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89965" y="25998839"/>
                        <a:ext cx="3508801" cy="788004"/>
                      </a:xfrm>
                      <a:prstGeom prst="rect">
                        <a:avLst/>
                      </a:prstGeom>
                      <a:noFill/>
                      <a:extLst/>
                    </p:spPr>
                  </p:pic>
                </p:oleObj>
              </mc:Fallback>
            </mc:AlternateContent>
          </a:graphicData>
        </a:graphic>
      </p:graphicFrame>
      <p:graphicFrame>
        <p:nvGraphicFramePr>
          <p:cNvPr id="154" name="Object 153"/>
          <p:cNvGraphicFramePr>
            <a:graphicFrameLocks noChangeAspect="1"/>
          </p:cNvGraphicFramePr>
          <p:nvPr>
            <p:extLst>
              <p:ext uri="{D42A27DB-BD31-4B8C-83A1-F6EECF244321}">
                <p14:modId xmlns:p14="http://schemas.microsoft.com/office/powerpoint/2010/main" val="2722394479"/>
              </p:ext>
            </p:extLst>
          </p:nvPr>
        </p:nvGraphicFramePr>
        <p:xfrm>
          <a:off x="7007932" y="22187371"/>
          <a:ext cx="4766742" cy="1191686"/>
        </p:xfrm>
        <a:graphic>
          <a:graphicData uri="http://schemas.openxmlformats.org/presentationml/2006/ole">
            <mc:AlternateContent xmlns:mc="http://schemas.openxmlformats.org/markup-compatibility/2006">
              <mc:Choice xmlns:v="urn:schemas-microsoft-com:vml" Requires="v">
                <p:oleObj spid="_x0000_s6831" name="Equation" r:id="rId21" imgW="2743200" imgH="685800" progId="Equation.3">
                  <p:embed/>
                </p:oleObj>
              </mc:Choice>
              <mc:Fallback>
                <p:oleObj name="Equation" r:id="rId21" imgW="2743200" imgH="6858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07932" y="22187371"/>
                        <a:ext cx="4766742" cy="1191686"/>
                      </a:xfrm>
                      <a:prstGeom prst="rect">
                        <a:avLst/>
                      </a:prstGeom>
                      <a:noFill/>
                      <a:ln>
                        <a:noFill/>
                      </a:ln>
                      <a:extLst/>
                    </p:spPr>
                  </p:pic>
                </p:oleObj>
              </mc:Fallback>
            </mc:AlternateContent>
          </a:graphicData>
        </a:graphic>
      </p:graphicFrame>
      <p:pic>
        <p:nvPicPr>
          <p:cNvPr id="155" name="Picture 154" descr="Screen Shot 2015-03-07 at 12.55.56 PM.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007933" y="23703504"/>
            <a:ext cx="2533576" cy="2226268"/>
          </a:xfrm>
          <a:prstGeom prst="rect">
            <a:avLst/>
          </a:prstGeom>
        </p:spPr>
      </p:pic>
      <p:grpSp>
        <p:nvGrpSpPr>
          <p:cNvPr id="156" name="Group 1184"/>
          <p:cNvGrpSpPr>
            <a:grpSpLocks/>
          </p:cNvGrpSpPr>
          <p:nvPr/>
        </p:nvGrpSpPr>
        <p:grpSpPr bwMode="auto">
          <a:xfrm>
            <a:off x="9676263" y="25598899"/>
            <a:ext cx="2407300" cy="1913891"/>
            <a:chOff x="666" y="21558"/>
            <a:chExt cx="2496" cy="2112"/>
          </a:xfrm>
        </p:grpSpPr>
        <p:pic>
          <p:nvPicPr>
            <p:cNvPr id="157" name="Picture 46"/>
            <p:cNvPicPr>
              <a:picLocks noChangeAspect="1" noChangeArrowheads="1"/>
            </p:cNvPicPr>
            <p:nvPr/>
          </p:nvPicPr>
          <p:blipFill>
            <a:blip r:embed="rId24"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eaLnBrk="0" hangingPunct="0">
                <a:defRPr sz="2400" b="1">
                  <a:solidFill>
                    <a:schemeClr val="tx1"/>
                  </a:solidFill>
                  <a:latin typeface="Arial" pitchFamily="34" charset="0"/>
                </a:defRPr>
              </a:lvl1pPr>
              <a:lvl2pPr marL="742950" indent="-285750" defTabSz="457200" eaLnBrk="0" hangingPunct="0">
                <a:defRPr sz="2400" b="1">
                  <a:solidFill>
                    <a:schemeClr val="tx1"/>
                  </a:solidFill>
                  <a:latin typeface="Arial" pitchFamily="34" charset="0"/>
                </a:defRPr>
              </a:lvl2pPr>
              <a:lvl3pPr marL="1143000" indent="-228600" defTabSz="457200" eaLnBrk="0" hangingPunct="0">
                <a:defRPr sz="2400" b="1">
                  <a:solidFill>
                    <a:schemeClr val="tx1"/>
                  </a:solidFill>
                  <a:latin typeface="Arial" pitchFamily="34" charset="0"/>
                </a:defRPr>
              </a:lvl3pPr>
              <a:lvl4pPr marL="1600200" indent="-228600" defTabSz="457200" eaLnBrk="0" hangingPunct="0">
                <a:defRPr sz="2400" b="1">
                  <a:solidFill>
                    <a:schemeClr val="tx1"/>
                  </a:solidFill>
                  <a:latin typeface="Arial" pitchFamily="34" charset="0"/>
                </a:defRPr>
              </a:lvl4pPr>
              <a:lvl5pPr marL="2057400" indent="-228600" defTabSz="457200" eaLnBrk="0" hangingPunct="0">
                <a:defRPr sz="2400" b="1">
                  <a:solidFill>
                    <a:schemeClr val="tx1"/>
                  </a:solidFill>
                  <a:latin typeface="Arial" pitchFamily="34" charset="0"/>
                </a:defRPr>
              </a:lvl5pPr>
              <a:lvl6pPr marL="2514600" indent="-228600" defTabSz="457200" eaLnBrk="0" fontAlgn="base" hangingPunct="0">
                <a:spcBef>
                  <a:spcPct val="0"/>
                </a:spcBef>
                <a:spcAft>
                  <a:spcPct val="0"/>
                </a:spcAft>
                <a:defRPr sz="2400" b="1">
                  <a:solidFill>
                    <a:schemeClr val="tx1"/>
                  </a:solidFill>
                  <a:latin typeface="Arial" pitchFamily="34" charset="0"/>
                </a:defRPr>
              </a:lvl6pPr>
              <a:lvl7pPr marL="2971800" indent="-228600" defTabSz="457200" eaLnBrk="0" fontAlgn="base" hangingPunct="0">
                <a:spcBef>
                  <a:spcPct val="0"/>
                </a:spcBef>
                <a:spcAft>
                  <a:spcPct val="0"/>
                </a:spcAft>
                <a:defRPr sz="2400" b="1">
                  <a:solidFill>
                    <a:schemeClr val="tx1"/>
                  </a:solidFill>
                  <a:latin typeface="Arial" pitchFamily="34" charset="0"/>
                </a:defRPr>
              </a:lvl7pPr>
              <a:lvl8pPr marL="3429000" indent="-228600" defTabSz="457200" eaLnBrk="0" fontAlgn="base" hangingPunct="0">
                <a:spcBef>
                  <a:spcPct val="0"/>
                </a:spcBef>
                <a:spcAft>
                  <a:spcPct val="0"/>
                </a:spcAft>
                <a:defRPr sz="2400" b="1">
                  <a:solidFill>
                    <a:schemeClr val="tx1"/>
                  </a:solidFill>
                  <a:latin typeface="Arial" pitchFamily="34" charset="0"/>
                </a:defRPr>
              </a:lvl8pPr>
              <a:lvl9pPr marL="3886200" indent="-228600" defTabSz="4572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sz="1800">
                <a:ea typeface="MS PGothic" pitchFamily="34" charset="-128"/>
              </a:endParaRPr>
            </a:p>
          </p:txBody>
        </p:sp>
      </p:grpSp>
      <p:sp>
        <p:nvSpPr>
          <p:cNvPr id="159" name="TextBox 158"/>
          <p:cNvSpPr txBox="1"/>
          <p:nvPr/>
        </p:nvSpPr>
        <p:spPr>
          <a:xfrm>
            <a:off x="925846" y="22115899"/>
            <a:ext cx="5734261" cy="3754874"/>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Each gene has a differential equation that models the change in expression over time</a:t>
            </a:r>
            <a:r>
              <a:rPr lang="en-US" sz="1700" b="1" dirty="0">
                <a:latin typeface="Arial"/>
                <a:cs typeface="Arial"/>
              </a:rPr>
              <a:t> </a:t>
            </a:r>
            <a:r>
              <a:rPr lang="en-US" sz="1700" b="1" dirty="0" smtClean="0">
                <a:latin typeface="Arial"/>
                <a:cs typeface="Arial"/>
              </a:rPr>
              <a:t>as </a:t>
            </a:r>
            <a:br>
              <a:rPr lang="en-US" sz="1700" b="1" dirty="0" smtClean="0">
                <a:latin typeface="Arial"/>
                <a:cs typeface="Arial"/>
              </a:rPr>
            </a:br>
            <a:r>
              <a:rPr lang="en-US" sz="1700" b="1" dirty="0" smtClean="0">
                <a:latin typeface="Arial"/>
                <a:cs typeface="Arial"/>
              </a:rPr>
              <a:t>production – degradation</a:t>
            </a:r>
          </a:p>
          <a:p>
            <a:pPr marL="285750" indent="-285750">
              <a:buFont typeface="Arial"/>
              <a:buChar char="•"/>
            </a:pPr>
            <a:r>
              <a:rPr lang="en-US" sz="1700" b="1" dirty="0" smtClean="0">
                <a:latin typeface="Arial"/>
                <a:cs typeface="Arial"/>
              </a:rPr>
              <a:t>Degradation rates for each gene were taken from </a:t>
            </a:r>
            <a:r>
              <a:rPr lang="en-US" sz="1700" b="1" dirty="0" smtClean="0">
                <a:latin typeface="Arial"/>
                <a:cs typeface="Arial"/>
              </a:rPr>
              <a:t>mRNA </a:t>
            </a:r>
            <a:r>
              <a:rPr lang="en-US" sz="1700" b="1" dirty="0" smtClean="0">
                <a:latin typeface="Arial"/>
                <a:cs typeface="Arial"/>
              </a:rPr>
              <a:t>half life data from </a:t>
            </a:r>
            <a:r>
              <a:rPr lang="en-US" sz="1700" b="1" dirty="0" err="1" smtClean="0">
                <a:latin typeface="Arial"/>
                <a:cs typeface="Arial"/>
              </a:rPr>
              <a:t>Neymotin</a:t>
            </a:r>
            <a:r>
              <a:rPr lang="en-US" sz="1700" b="1" dirty="0" smtClean="0">
                <a:latin typeface="Arial"/>
                <a:cs typeface="Arial"/>
              </a:rPr>
              <a:t> et </a:t>
            </a:r>
            <a:r>
              <a:rPr lang="en-US" sz="1700" b="1" dirty="0" smtClean="0">
                <a:latin typeface="Arial"/>
                <a:cs typeface="Arial"/>
              </a:rPr>
              <a:t>al. (</a:t>
            </a:r>
            <a:r>
              <a:rPr lang="en-US" sz="1700" b="1" dirty="0" smtClean="0">
                <a:latin typeface="Arial"/>
                <a:cs typeface="Arial"/>
              </a:rPr>
              <a:t>2014)</a:t>
            </a:r>
            <a:endParaRPr lang="en-US" sz="1700" b="1" dirty="0" smtClean="0">
              <a:latin typeface="Arial"/>
              <a:cs typeface="Arial"/>
            </a:endParaRPr>
          </a:p>
          <a:p>
            <a:pPr marL="285750" indent="-285750">
              <a:buFont typeface="Arial"/>
              <a:buChar char="•"/>
            </a:pPr>
            <a:r>
              <a:rPr lang="en-US" sz="1700" b="1" dirty="0" smtClean="0">
                <a:latin typeface="Arial"/>
                <a:cs typeface="Arial"/>
              </a:rPr>
              <a:t>We use a sigmoidal production function where:</a:t>
            </a:r>
          </a:p>
          <a:p>
            <a:pPr marL="806450" lvl="1" indent="-280988">
              <a:buFont typeface="Arial"/>
              <a:buChar char="•"/>
            </a:pPr>
            <a:r>
              <a:rPr lang="en-US" sz="1700" i="1" dirty="0" smtClean="0">
                <a:latin typeface="Times New Roman"/>
                <a:cs typeface="Times New Roman"/>
              </a:rPr>
              <a:t>P</a:t>
            </a:r>
            <a:r>
              <a:rPr lang="en-US" sz="1700" i="1" baseline="-25000" dirty="0" smtClean="0">
                <a:latin typeface="Times New Roman"/>
                <a:cs typeface="Times New Roman"/>
              </a:rPr>
              <a:t>i</a:t>
            </a:r>
            <a:r>
              <a:rPr lang="en-US" sz="1700" b="1" dirty="0" smtClean="0">
                <a:latin typeface="Arial"/>
                <a:cs typeface="Arial"/>
              </a:rPr>
              <a:t> is mRNA production rate for gene </a:t>
            </a:r>
            <a:r>
              <a:rPr lang="en-US" sz="1700" i="1" dirty="0">
                <a:latin typeface="Times New Roman"/>
                <a:cs typeface="Times New Roman"/>
              </a:rPr>
              <a:t>i</a:t>
            </a:r>
            <a:endParaRPr lang="en-US" sz="1700" dirty="0" smtClean="0">
              <a:latin typeface="Times New Roman"/>
              <a:cs typeface="Times New Roman"/>
            </a:endParaRPr>
          </a:p>
          <a:p>
            <a:pPr marL="806450" lvl="1" indent="-280988">
              <a:buFont typeface="Arial"/>
              <a:buChar char="•"/>
            </a:pPr>
            <a:r>
              <a:rPr lang="en-US" sz="1700" i="1" dirty="0">
                <a:latin typeface="Times New Roman"/>
                <a:cs typeface="Times New Roman"/>
              </a:rPr>
              <a:t>d</a:t>
            </a:r>
            <a:r>
              <a:rPr lang="en-US" sz="1700" i="1" baseline="-25000" dirty="0" smtClean="0">
                <a:latin typeface="Times New Roman"/>
                <a:cs typeface="Times New Roman"/>
              </a:rPr>
              <a:t>i</a:t>
            </a:r>
            <a:r>
              <a:rPr lang="en-US" sz="1700" b="1" dirty="0" smtClean="0">
                <a:latin typeface="Arial"/>
                <a:cs typeface="Arial"/>
              </a:rPr>
              <a:t> is the mRNA degradation rate for gene </a:t>
            </a:r>
            <a:r>
              <a:rPr lang="en-US" sz="1700" i="1" dirty="0" err="1" smtClean="0">
                <a:latin typeface="Times New Roman"/>
                <a:cs typeface="Times New Roman"/>
              </a:rPr>
              <a:t>i</a:t>
            </a:r>
            <a:r>
              <a:rPr lang="en-US" sz="1700" i="1" dirty="0" smtClean="0">
                <a:latin typeface="Times New Roman"/>
                <a:cs typeface="Times New Roman"/>
              </a:rPr>
              <a:t> </a:t>
            </a:r>
          </a:p>
          <a:p>
            <a:pPr marL="806450" lvl="1" indent="-280988">
              <a:buFont typeface="Arial"/>
              <a:buChar char="•"/>
            </a:pPr>
            <a:r>
              <a:rPr lang="en-US" sz="1700" i="1" dirty="0" smtClean="0">
                <a:latin typeface="Times New Roman"/>
                <a:cs typeface="Times New Roman"/>
              </a:rPr>
              <a:t>w</a:t>
            </a:r>
            <a:r>
              <a:rPr lang="en-US" sz="1700" b="1" dirty="0" smtClean="0">
                <a:latin typeface="Arial"/>
                <a:cs typeface="Arial"/>
              </a:rPr>
              <a:t> is weight term, determining the level of activation or repression of </a:t>
            </a:r>
            <a:r>
              <a:rPr lang="en-US" sz="1700" i="1" dirty="0" smtClean="0">
                <a:latin typeface="Times New Roman"/>
                <a:cs typeface="Times New Roman"/>
              </a:rPr>
              <a:t>j</a:t>
            </a:r>
            <a:r>
              <a:rPr lang="en-US" sz="1700" b="1" dirty="0" smtClean="0">
                <a:latin typeface="Arial"/>
                <a:cs typeface="Arial"/>
              </a:rPr>
              <a:t> on </a:t>
            </a:r>
            <a:r>
              <a:rPr lang="en-US" sz="1700" i="1" dirty="0">
                <a:latin typeface="Times New Roman"/>
                <a:cs typeface="Times New Roman"/>
              </a:rPr>
              <a:t>i</a:t>
            </a:r>
            <a:endParaRPr lang="en-US" sz="1700" i="1" dirty="0" smtClean="0">
              <a:latin typeface="Times New Roman"/>
              <a:cs typeface="Times New Roman"/>
            </a:endParaRPr>
          </a:p>
          <a:p>
            <a:pPr marL="806450" lvl="1" indent="-280988">
              <a:buFont typeface="Arial"/>
              <a:buChar char="•"/>
            </a:pPr>
            <a:r>
              <a:rPr lang="en-US" sz="1700" i="1" dirty="0" smtClean="0">
                <a:latin typeface="Times New Roman"/>
                <a:cs typeface="Times New Roman"/>
              </a:rPr>
              <a:t>b</a:t>
            </a:r>
            <a:r>
              <a:rPr lang="en-US" sz="1700" b="1" dirty="0" smtClean="0">
                <a:latin typeface="Arial"/>
                <a:cs typeface="Arial"/>
              </a:rPr>
              <a:t> is a unique threshold for each gene</a:t>
            </a:r>
          </a:p>
          <a:p>
            <a:pPr marL="285750" indent="-285750">
              <a:buFont typeface="Arial"/>
              <a:buChar char="•"/>
            </a:pPr>
            <a:r>
              <a:rPr lang="en-US" sz="1700" b="1" dirty="0">
                <a:latin typeface="Arial"/>
                <a:cs typeface="Arial"/>
              </a:rPr>
              <a:t>The production rate </a:t>
            </a:r>
            <a:r>
              <a:rPr lang="en-US" sz="1700" b="1" dirty="0" smtClean="0">
                <a:latin typeface="Arial"/>
                <a:cs typeface="Arial"/>
              </a:rPr>
              <a:t>(</a:t>
            </a:r>
            <a:r>
              <a:rPr lang="en-US" sz="1700" i="1" dirty="0">
                <a:latin typeface="Times New Roman"/>
                <a:cs typeface="Times New Roman"/>
              </a:rPr>
              <a:t>P</a:t>
            </a:r>
            <a:r>
              <a:rPr lang="en-US" sz="1700" i="1" baseline="-25000" dirty="0">
                <a:latin typeface="Times New Roman"/>
                <a:cs typeface="Times New Roman"/>
              </a:rPr>
              <a:t>i</a:t>
            </a:r>
            <a:r>
              <a:rPr lang="en-US" sz="1700" b="1" dirty="0">
                <a:latin typeface="Arial"/>
                <a:cs typeface="Arial"/>
              </a:rPr>
              <a:t> </a:t>
            </a:r>
            <a:r>
              <a:rPr lang="en-US" sz="1700" b="1" dirty="0" smtClean="0">
                <a:latin typeface="Arial"/>
                <a:cs typeface="Arial"/>
              </a:rPr>
              <a:t>)</a:t>
            </a:r>
            <a:r>
              <a:rPr lang="en-US" sz="1700" b="1" dirty="0">
                <a:latin typeface="Arial"/>
                <a:cs typeface="Arial"/>
              </a:rPr>
              <a:t>, weight </a:t>
            </a:r>
            <a:r>
              <a:rPr lang="en-US" sz="1700" b="1" dirty="0" smtClean="0">
                <a:latin typeface="Arial"/>
                <a:cs typeface="Arial"/>
              </a:rPr>
              <a:t>(</a:t>
            </a:r>
            <a:r>
              <a:rPr lang="en-US" sz="1700" i="1" dirty="0">
                <a:latin typeface="Times New Roman"/>
                <a:cs typeface="Times New Roman"/>
              </a:rPr>
              <a:t>w</a:t>
            </a:r>
            <a:r>
              <a:rPr lang="en-US" sz="1700" b="1" dirty="0">
                <a:latin typeface="Arial"/>
                <a:cs typeface="Arial"/>
              </a:rPr>
              <a:t> </a:t>
            </a:r>
            <a:r>
              <a:rPr lang="en-US" sz="1700" b="1" dirty="0" smtClean="0">
                <a:latin typeface="Arial"/>
                <a:cs typeface="Arial"/>
              </a:rPr>
              <a:t>)</a:t>
            </a:r>
            <a:r>
              <a:rPr lang="en-US" sz="1700" b="1" dirty="0">
                <a:latin typeface="Arial"/>
                <a:cs typeface="Arial"/>
              </a:rPr>
              <a:t>, and threshold </a:t>
            </a:r>
            <a:r>
              <a:rPr lang="en-US" sz="1700" b="1" dirty="0" smtClean="0">
                <a:latin typeface="Arial"/>
                <a:cs typeface="Arial"/>
              </a:rPr>
              <a:t>(</a:t>
            </a:r>
            <a:r>
              <a:rPr lang="en-US" sz="1700" i="1" dirty="0">
                <a:latin typeface="Times New Roman"/>
                <a:cs typeface="Times New Roman"/>
              </a:rPr>
              <a:t>b</a:t>
            </a:r>
            <a:r>
              <a:rPr lang="en-US" sz="1700" b="1" dirty="0" smtClean="0">
                <a:latin typeface="Arial"/>
                <a:cs typeface="Arial"/>
              </a:rPr>
              <a:t>) </a:t>
            </a:r>
            <a:r>
              <a:rPr lang="en-US" sz="1700" b="1" dirty="0">
                <a:latin typeface="Arial"/>
                <a:cs typeface="Arial"/>
              </a:rPr>
              <a:t>values were estimated from DNA microarray data using a penalized least squares </a:t>
            </a:r>
            <a:r>
              <a:rPr lang="en-US" sz="1700" b="1" dirty="0" smtClean="0">
                <a:latin typeface="Arial"/>
                <a:cs typeface="Arial"/>
              </a:rPr>
              <a:t>approach. </a:t>
            </a:r>
            <a:endParaRPr lang="en-US" sz="1700" b="1" dirty="0">
              <a:latin typeface="Arial"/>
              <a:cs typeface="Arial"/>
            </a:endParaRPr>
          </a:p>
        </p:txBody>
      </p:sp>
      <p:sp>
        <p:nvSpPr>
          <p:cNvPr id="160" name="TextBox 159"/>
          <p:cNvSpPr txBox="1"/>
          <p:nvPr/>
        </p:nvSpPr>
        <p:spPr>
          <a:xfrm>
            <a:off x="878365" y="21033209"/>
            <a:ext cx="11344959" cy="1138773"/>
          </a:xfrm>
          <a:prstGeom prst="rect">
            <a:avLst/>
          </a:prstGeom>
          <a:noFill/>
        </p:spPr>
        <p:txBody>
          <a:bodyPr wrap="square" rtlCol="0">
            <a:spAutoFit/>
          </a:bodyPr>
          <a:lstStyle/>
          <a:p>
            <a:pPr marL="285750" indent="-285750">
              <a:buFont typeface="Arial"/>
              <a:buChar char="•"/>
            </a:pPr>
            <a:r>
              <a:rPr lang="en-US" sz="1700" b="1" dirty="0">
                <a:latin typeface="Arial"/>
                <a:cs typeface="Arial"/>
              </a:rPr>
              <a:t>The model, called GRNmap </a:t>
            </a:r>
            <a:r>
              <a:rPr lang="en-US" sz="1700" b="1" dirty="0" smtClean="0">
                <a:latin typeface="Arial"/>
                <a:cs typeface="Arial"/>
              </a:rPr>
              <a:t>(Gene </a:t>
            </a:r>
            <a:r>
              <a:rPr lang="en-US" sz="1700" b="1" dirty="0">
                <a:latin typeface="Arial"/>
                <a:cs typeface="Arial"/>
              </a:rPr>
              <a:t>R</a:t>
            </a:r>
            <a:r>
              <a:rPr lang="en-US" sz="1700" b="1" dirty="0" smtClean="0">
                <a:latin typeface="Arial"/>
                <a:cs typeface="Arial"/>
              </a:rPr>
              <a:t>egulatory </a:t>
            </a:r>
            <a:r>
              <a:rPr lang="en-US" sz="1700" b="1" dirty="0">
                <a:latin typeface="Arial"/>
                <a:cs typeface="Arial"/>
              </a:rPr>
              <a:t>N</a:t>
            </a:r>
            <a:r>
              <a:rPr lang="en-US" sz="1700" b="1" dirty="0" smtClean="0">
                <a:latin typeface="Arial"/>
                <a:cs typeface="Arial"/>
              </a:rPr>
              <a:t>etwork modeling and </a:t>
            </a:r>
            <a:r>
              <a:rPr lang="en-US" sz="1700" b="1" dirty="0">
                <a:latin typeface="Arial"/>
                <a:cs typeface="Arial"/>
              </a:rPr>
              <a:t>parameter estimation) was implemented in </a:t>
            </a:r>
            <a:r>
              <a:rPr lang="en-US" sz="1700" b="1" dirty="0" smtClean="0">
                <a:latin typeface="Arial"/>
                <a:cs typeface="Arial"/>
              </a:rPr>
              <a:t>MATLAB (</a:t>
            </a:r>
            <a:r>
              <a:rPr lang="en-US" sz="1700" b="1" dirty="0" err="1" smtClean="0">
                <a:latin typeface="Arial"/>
                <a:cs typeface="Arial"/>
              </a:rPr>
              <a:t>Dahlquist</a:t>
            </a:r>
            <a:r>
              <a:rPr lang="en-US" sz="1700" b="1" dirty="0" smtClean="0">
                <a:latin typeface="Arial"/>
                <a:cs typeface="Arial"/>
              </a:rPr>
              <a:t> et al. 2015).</a:t>
            </a:r>
          </a:p>
          <a:p>
            <a:pPr marL="285750" indent="-285750">
              <a:buFont typeface="Arial"/>
              <a:buChar char="•"/>
            </a:pPr>
            <a:r>
              <a:rPr lang="en-US" sz="1700" b="1" dirty="0" smtClean="0">
                <a:latin typeface="Arial"/>
                <a:cs typeface="Arial"/>
              </a:rPr>
              <a:t>The MATLAB code and executable are available under an open source license at </a:t>
            </a:r>
            <a:r>
              <a:rPr lang="de-DE" sz="1700" b="1" dirty="0">
                <a:latin typeface="Arial"/>
                <a:cs typeface="Arial"/>
              </a:rPr>
              <a:t>https://</a:t>
            </a:r>
            <a:r>
              <a:rPr lang="de-DE" sz="1700" b="1" dirty="0" err="1">
                <a:latin typeface="Arial"/>
                <a:cs typeface="Arial"/>
              </a:rPr>
              <a:t>github.com</a:t>
            </a:r>
            <a:r>
              <a:rPr lang="de-DE" sz="1700" b="1" dirty="0">
                <a:latin typeface="Arial"/>
                <a:cs typeface="Arial"/>
              </a:rPr>
              <a:t>/</a:t>
            </a:r>
            <a:r>
              <a:rPr lang="de-DE" sz="1700" b="1" dirty="0" err="1">
                <a:latin typeface="Arial"/>
                <a:cs typeface="Arial"/>
              </a:rPr>
              <a:t>kdahlquist</a:t>
            </a:r>
            <a:r>
              <a:rPr lang="de-DE" sz="1700" b="1" dirty="0">
                <a:latin typeface="Arial"/>
                <a:cs typeface="Arial"/>
              </a:rPr>
              <a:t>/</a:t>
            </a:r>
            <a:r>
              <a:rPr lang="de-DE" sz="1700" b="1" dirty="0" err="1">
                <a:latin typeface="Arial"/>
                <a:cs typeface="Arial"/>
              </a:rPr>
              <a:t>GRNmap</a:t>
            </a:r>
            <a:r>
              <a:rPr lang="de-DE" sz="1700" b="1" dirty="0" smtClean="0">
                <a:latin typeface="Arial"/>
                <a:cs typeface="Arial"/>
              </a:rPr>
              <a:t>/.</a:t>
            </a:r>
            <a:endParaRPr lang="en-US" sz="1700" b="1" dirty="0">
              <a:latin typeface="Arial"/>
              <a:cs typeface="Arial"/>
            </a:endParaRPr>
          </a:p>
        </p:txBody>
      </p:sp>
      <p:sp>
        <p:nvSpPr>
          <p:cNvPr id="161" name="TextBox 160"/>
          <p:cNvSpPr txBox="1"/>
          <p:nvPr/>
        </p:nvSpPr>
        <p:spPr>
          <a:xfrm>
            <a:off x="878365" y="26913072"/>
            <a:ext cx="8415759" cy="615553"/>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 represents the error between estimated values and microarray data values.</a:t>
            </a:r>
          </a:p>
          <a:p>
            <a:pPr marL="285750" indent="-285750">
              <a:buFont typeface="Arial"/>
              <a:buChar char="•"/>
            </a:pPr>
            <a:r>
              <a:rPr lang="el-GR" sz="1700" b="1" dirty="0" smtClean="0">
                <a:latin typeface="Arial" panose="020B0604020202020204" pitchFamily="34" charset="0"/>
                <a:cs typeface="Arial" panose="020B0604020202020204" pitchFamily="34" charset="0"/>
              </a:rPr>
              <a:t>θ</a:t>
            </a:r>
            <a:r>
              <a:rPr lang="en-US" sz="1700" b="1" dirty="0" smtClean="0">
                <a:latin typeface="Arial" panose="020B0604020202020204" pitchFamily="34" charset="0"/>
                <a:cs typeface="Arial" panose="020B0604020202020204" pitchFamily="34" charset="0"/>
              </a:rPr>
              <a:t> is </a:t>
            </a:r>
            <a:r>
              <a:rPr lang="en-US" sz="1700" b="1" dirty="0">
                <a:latin typeface="Arial" panose="020B0604020202020204" pitchFamily="34" charset="0"/>
                <a:cs typeface="Arial" panose="020B0604020202020204" pitchFamily="34" charset="0"/>
              </a:rPr>
              <a:t>the penalty term, which is the combined w, P, and b parameter </a:t>
            </a:r>
            <a:r>
              <a:rPr lang="en-US" sz="1700" b="1" dirty="0" smtClean="0">
                <a:latin typeface="Arial" panose="020B0604020202020204" pitchFamily="34" charset="0"/>
                <a:cs typeface="Arial" panose="020B0604020202020204" pitchFamily="34" charset="0"/>
              </a:rPr>
              <a:t>values.</a:t>
            </a:r>
            <a:endParaRPr lang="en-US" sz="1700" b="1" dirty="0">
              <a:latin typeface="Arial" panose="020B0604020202020204" pitchFamily="34" charset="0"/>
              <a:cs typeface="Arial" panose="020B0604020202020204" pitchFamily="34" charset="0"/>
            </a:endParaRPr>
          </a:p>
        </p:txBody>
      </p:sp>
      <p:sp>
        <p:nvSpPr>
          <p:cNvPr id="162" name="TextBox 161"/>
          <p:cNvSpPr txBox="1"/>
          <p:nvPr/>
        </p:nvSpPr>
        <p:spPr>
          <a:xfrm>
            <a:off x="10579534" y="27489526"/>
            <a:ext cx="1742909" cy="276999"/>
          </a:xfrm>
          <a:prstGeom prst="rect">
            <a:avLst/>
          </a:prstGeom>
          <a:noFill/>
        </p:spPr>
        <p:txBody>
          <a:bodyPr wrap="square" rtlCol="0">
            <a:spAutoFit/>
          </a:bodyPr>
          <a:lstStyle/>
          <a:p>
            <a:r>
              <a:rPr lang="en-US" sz="1200" dirty="0" smtClean="0">
                <a:latin typeface="Arial"/>
                <a:cs typeface="Arial"/>
              </a:rPr>
              <a:t>(Freeman, 2002)</a:t>
            </a:r>
          </a:p>
        </p:txBody>
      </p:sp>
      <p:pic>
        <p:nvPicPr>
          <p:cNvPr id="26" name="Picture 25"/>
          <p:cNvPicPr>
            <a:picLocks noChangeAspect="1"/>
          </p:cNvPicPr>
          <p:nvPr/>
        </p:nvPicPr>
        <p:blipFill>
          <a:blip r:embed="rId25"/>
          <a:stretch>
            <a:fillRect/>
          </a:stretch>
        </p:blipFill>
        <p:spPr>
          <a:xfrm>
            <a:off x="9070720" y="29154180"/>
            <a:ext cx="3088110" cy="2470488"/>
          </a:xfrm>
          <a:prstGeom prst="rect">
            <a:avLst/>
          </a:prstGeom>
        </p:spPr>
      </p:pic>
      <p:sp>
        <p:nvSpPr>
          <p:cNvPr id="163" name="TextBox 162"/>
          <p:cNvSpPr txBox="1"/>
          <p:nvPr/>
        </p:nvSpPr>
        <p:spPr>
          <a:xfrm>
            <a:off x="9245003" y="32089087"/>
            <a:ext cx="3072899" cy="276999"/>
          </a:xfrm>
          <a:prstGeom prst="rect">
            <a:avLst/>
          </a:prstGeom>
          <a:noFill/>
        </p:spPr>
        <p:txBody>
          <a:bodyPr wrap="square" rtlCol="0">
            <a:spAutoFit/>
          </a:bodyPr>
          <a:lstStyle/>
          <a:p>
            <a:r>
              <a:rPr lang="en-US" sz="1200" dirty="0">
                <a:latin typeface="Arial"/>
                <a:cs typeface="Arial"/>
              </a:rPr>
              <a:t>http://</a:t>
            </a:r>
            <a:r>
              <a:rPr lang="en-US" sz="1200" dirty="0" err="1">
                <a:latin typeface="Arial"/>
                <a:cs typeface="Arial"/>
              </a:rPr>
              <a:t>world.mathigon.org</a:t>
            </a:r>
            <a:r>
              <a:rPr lang="en-US" sz="1200" dirty="0">
                <a:latin typeface="Arial"/>
                <a:cs typeface="Arial"/>
              </a:rPr>
              <a:t>/</a:t>
            </a:r>
            <a:r>
              <a:rPr lang="en-US" sz="1200" dirty="0" err="1">
                <a:latin typeface="Arial"/>
                <a:cs typeface="Arial"/>
              </a:rPr>
              <a:t>Graph_Theory</a:t>
            </a:r>
            <a:endParaRPr lang="en-US" sz="1200" dirty="0" smtClean="0">
              <a:latin typeface="Arial"/>
              <a:cs typeface="Arial"/>
            </a:endParaRPr>
          </a:p>
        </p:txBody>
      </p:sp>
      <p:sp>
        <p:nvSpPr>
          <p:cNvPr id="29" name="TextBox 28"/>
          <p:cNvSpPr txBox="1"/>
          <p:nvPr/>
        </p:nvSpPr>
        <p:spPr>
          <a:xfrm>
            <a:off x="10230638" y="28946899"/>
            <a:ext cx="1044230" cy="584776"/>
          </a:xfrm>
          <a:prstGeom prst="rect">
            <a:avLst/>
          </a:prstGeom>
          <a:solidFill>
            <a:schemeClr val="bg1"/>
          </a:solidFill>
        </p:spPr>
        <p:txBody>
          <a:bodyPr wrap="square" rtlCol="0">
            <a:spAutoFit/>
          </a:bodyPr>
          <a:lstStyle/>
          <a:p>
            <a:r>
              <a:rPr lang="en-US" sz="3200" b="1" dirty="0" smtClean="0">
                <a:solidFill>
                  <a:srgbClr val="800000"/>
                </a:solidFill>
                <a:effectLst>
                  <a:innerShdw blurRad="63500" dist="50800" dir="16200000">
                    <a:prstClr val="black">
                      <a:alpha val="50000"/>
                    </a:prstClr>
                  </a:innerShdw>
                </a:effectLst>
              </a:rPr>
              <a:t>node</a:t>
            </a:r>
            <a:endParaRPr lang="en-US" sz="3200" b="1" dirty="0">
              <a:solidFill>
                <a:srgbClr val="800000"/>
              </a:solidFill>
              <a:effectLst>
                <a:innerShdw blurRad="63500" dist="50800" dir="16200000">
                  <a:prstClr val="black">
                    <a:alpha val="50000"/>
                  </a:prstClr>
                </a:innerShdw>
              </a:effectLst>
            </a:endParaRPr>
          </a:p>
        </p:txBody>
      </p:sp>
      <p:sp>
        <p:nvSpPr>
          <p:cNvPr id="165" name="TextBox 164"/>
          <p:cNvSpPr txBox="1"/>
          <p:nvPr/>
        </p:nvSpPr>
        <p:spPr>
          <a:xfrm>
            <a:off x="10057418" y="31197912"/>
            <a:ext cx="1005840" cy="914400"/>
          </a:xfrm>
          <a:prstGeom prst="rect">
            <a:avLst/>
          </a:prstGeom>
          <a:solidFill>
            <a:schemeClr val="bg1"/>
          </a:solidFill>
        </p:spPr>
        <p:txBody>
          <a:bodyPr wrap="square" rtlCol="0">
            <a:spAutoFit/>
          </a:bodyPr>
          <a:lstStyle/>
          <a:p>
            <a:r>
              <a:rPr lang="en-US" sz="3200" b="1" dirty="0" smtClean="0">
                <a:solidFill>
                  <a:srgbClr val="800000"/>
                </a:solidFill>
                <a:effectLst>
                  <a:innerShdw blurRad="63500" dist="50800" dir="16200000">
                    <a:prstClr val="black">
                      <a:alpha val="50000"/>
                    </a:prstClr>
                  </a:innerShdw>
                </a:effectLst>
              </a:rPr>
              <a:t>edge</a:t>
            </a:r>
            <a:endParaRPr lang="en-US" sz="3200" b="1" dirty="0">
              <a:solidFill>
                <a:srgbClr val="800000"/>
              </a:solidFill>
              <a:effectLst>
                <a:innerShdw blurRad="63500" dist="50800" dir="16200000">
                  <a:prstClr val="black">
                    <a:alpha val="50000"/>
                  </a:prstClr>
                </a:innerShdw>
              </a:effectLst>
            </a:endParaRPr>
          </a:p>
        </p:txBody>
      </p:sp>
      <p:graphicFrame>
        <p:nvGraphicFramePr>
          <p:cNvPr id="166" name="Chart 165"/>
          <p:cNvGraphicFramePr>
            <a:graphicFrameLocks/>
          </p:cNvGraphicFramePr>
          <p:nvPr>
            <p:extLst>
              <p:ext uri="{D42A27DB-BD31-4B8C-83A1-F6EECF244321}">
                <p14:modId xmlns:p14="http://schemas.microsoft.com/office/powerpoint/2010/main" val="248995818"/>
              </p:ext>
            </p:extLst>
          </p:nvPr>
        </p:nvGraphicFramePr>
        <p:xfrm>
          <a:off x="14085871" y="12228732"/>
          <a:ext cx="5835650" cy="2916158"/>
        </p:xfrm>
        <a:graphic>
          <a:graphicData uri="http://schemas.openxmlformats.org/drawingml/2006/chart">
            <c:chart xmlns:c="http://schemas.openxmlformats.org/drawingml/2006/chart" xmlns:r="http://schemas.openxmlformats.org/officeDocument/2006/relationships" r:id="rId26"/>
          </a:graphicData>
        </a:graphic>
      </p:graphicFrame>
      <p:pic>
        <p:nvPicPr>
          <p:cNvPr id="33" name="Picture 32"/>
          <p:cNvPicPr>
            <a:picLocks noChangeAspect="1"/>
          </p:cNvPicPr>
          <p:nvPr/>
        </p:nvPicPr>
        <p:blipFill>
          <a:blip r:embed="rId27"/>
          <a:stretch>
            <a:fillRect/>
          </a:stretch>
        </p:blipFill>
        <p:spPr>
          <a:xfrm>
            <a:off x="30303404" y="16490448"/>
            <a:ext cx="2407075" cy="900037"/>
          </a:xfrm>
          <a:prstGeom prst="rect">
            <a:avLst/>
          </a:prstGeom>
        </p:spPr>
      </p:pic>
      <p:graphicFrame>
        <p:nvGraphicFramePr>
          <p:cNvPr id="167" name="Chart 166"/>
          <p:cNvGraphicFramePr>
            <a:graphicFrameLocks/>
          </p:cNvGraphicFramePr>
          <p:nvPr>
            <p:extLst>
              <p:ext uri="{D42A27DB-BD31-4B8C-83A1-F6EECF244321}">
                <p14:modId xmlns:p14="http://schemas.microsoft.com/office/powerpoint/2010/main" val="3687803739"/>
              </p:ext>
            </p:extLst>
          </p:nvPr>
        </p:nvGraphicFramePr>
        <p:xfrm>
          <a:off x="21477880" y="12228732"/>
          <a:ext cx="5835650" cy="2743200"/>
        </p:xfrm>
        <a:graphic>
          <a:graphicData uri="http://schemas.openxmlformats.org/drawingml/2006/chart">
            <c:chart xmlns:c="http://schemas.openxmlformats.org/drawingml/2006/chart" xmlns:r="http://schemas.openxmlformats.org/officeDocument/2006/relationships" r:id="rId28"/>
          </a:graphicData>
        </a:graphic>
      </p:graphicFrame>
      <p:graphicFrame>
        <p:nvGraphicFramePr>
          <p:cNvPr id="168" name="Chart 167"/>
          <p:cNvGraphicFramePr>
            <a:graphicFrameLocks/>
          </p:cNvGraphicFramePr>
          <p:nvPr>
            <p:extLst>
              <p:ext uri="{D42A27DB-BD31-4B8C-83A1-F6EECF244321}">
                <p14:modId xmlns:p14="http://schemas.microsoft.com/office/powerpoint/2010/main" val="4281804774"/>
              </p:ext>
            </p:extLst>
          </p:nvPr>
        </p:nvGraphicFramePr>
        <p:xfrm>
          <a:off x="29263910" y="12324553"/>
          <a:ext cx="5822950" cy="2743200"/>
        </p:xfrm>
        <a:graphic>
          <a:graphicData uri="http://schemas.openxmlformats.org/drawingml/2006/chart">
            <c:chart xmlns:c="http://schemas.openxmlformats.org/drawingml/2006/chart" xmlns:r="http://schemas.openxmlformats.org/officeDocument/2006/relationships" r:id="rId29"/>
          </a:graphicData>
        </a:graphic>
      </p:graphicFrame>
      <p:sp>
        <p:nvSpPr>
          <p:cNvPr id="68" name="TextBox 67"/>
          <p:cNvSpPr txBox="1"/>
          <p:nvPr/>
        </p:nvSpPr>
        <p:spPr>
          <a:xfrm>
            <a:off x="13572327" y="15669018"/>
            <a:ext cx="6482911" cy="3970318"/>
          </a:xfrm>
          <a:prstGeom prst="rect">
            <a:avLst/>
          </a:prstGeom>
          <a:noFill/>
        </p:spPr>
        <p:txBody>
          <a:bodyPr wrap="square" rtlCol="0">
            <a:spAutoFit/>
          </a:bodyPr>
          <a:lstStyle/>
          <a:p>
            <a:pPr marL="342900" lvl="0" indent="-342900" algn="just" fontAlgn="base">
              <a:spcBef>
                <a:spcPts val="0"/>
              </a:spcBef>
              <a:buFont typeface="Arial"/>
              <a:buChar char="•"/>
            </a:pPr>
            <a:r>
              <a:rPr lang="en-US" sz="1800" b="1" dirty="0">
                <a:latin typeface="Arial"/>
                <a:cs typeface="Arial"/>
              </a:rPr>
              <a:t>The eccentricity centrality </a:t>
            </a:r>
            <a:r>
              <a:rPr lang="en-US" sz="1800" b="1" dirty="0" smtClean="0">
                <a:latin typeface="Arial"/>
                <a:cs typeface="Arial"/>
              </a:rPr>
              <a:t>of a network shows how easily accessible a node is from other nodes (</a:t>
            </a:r>
            <a:r>
              <a:rPr lang="en-US" sz="1800" b="1" dirty="0" err="1" smtClean="0">
                <a:latin typeface="Arial"/>
                <a:cs typeface="Arial"/>
              </a:rPr>
              <a:t>Pavlopoulos</a:t>
            </a:r>
            <a:r>
              <a:rPr lang="en-US" sz="1800" b="1" dirty="0" smtClean="0">
                <a:latin typeface="Arial"/>
                <a:cs typeface="Arial"/>
              </a:rPr>
              <a:t> et al. 2011)</a:t>
            </a:r>
          </a:p>
          <a:p>
            <a:pPr marL="342900" indent="-342900" algn="just" fontAlgn="base">
              <a:buFont typeface="Arial"/>
              <a:buChar char="•"/>
            </a:pPr>
            <a:r>
              <a:rPr lang="en-US" sz="1800" b="1" dirty="0" smtClean="0">
                <a:latin typeface="Arial"/>
                <a:cs typeface="Arial"/>
              </a:rPr>
              <a:t>The eccentricity is calculated using an algorithm for identifying the </a:t>
            </a:r>
            <a:r>
              <a:rPr lang="en-US" sz="1800" b="1" i="1" dirty="0" smtClean="0">
                <a:latin typeface="Arial"/>
                <a:cs typeface="Arial"/>
              </a:rPr>
              <a:t>max{</a:t>
            </a:r>
            <a:r>
              <a:rPr lang="en-US" sz="1800" b="1" i="1" dirty="0" err="1" smtClean="0">
                <a:latin typeface="Arial"/>
                <a:cs typeface="Arial"/>
              </a:rPr>
              <a:t>dist</a:t>
            </a:r>
            <a:r>
              <a:rPr lang="en-US" sz="1800" b="1" i="1" dirty="0" smtClean="0">
                <a:latin typeface="Arial"/>
                <a:cs typeface="Arial"/>
              </a:rPr>
              <a:t>(</a:t>
            </a:r>
            <a:r>
              <a:rPr lang="en-US" sz="1800" b="1" i="1" dirty="0" err="1">
                <a:latin typeface="Arial"/>
                <a:cs typeface="Arial"/>
              </a:rPr>
              <a:t>i</a:t>
            </a:r>
            <a:r>
              <a:rPr lang="en-US" sz="1800" b="1" i="1" dirty="0" err="1" smtClean="0">
                <a:latin typeface="Arial"/>
                <a:cs typeface="Arial"/>
              </a:rPr>
              <a:t>,j</a:t>
            </a:r>
            <a:r>
              <a:rPr lang="en-US" sz="1800" b="1" i="1" dirty="0" smtClean="0">
                <a:latin typeface="Arial"/>
                <a:cs typeface="Arial"/>
              </a:rPr>
              <a:t>)} </a:t>
            </a:r>
            <a:r>
              <a:rPr lang="en-US" sz="1800" b="1" dirty="0" smtClean="0">
                <a:latin typeface="Arial"/>
                <a:cs typeface="Arial"/>
              </a:rPr>
              <a:t>where </a:t>
            </a:r>
            <a:r>
              <a:rPr lang="en-US" sz="1800" b="1" i="1" dirty="0" err="1" smtClean="0">
                <a:latin typeface="Arial"/>
                <a:cs typeface="Arial"/>
              </a:rPr>
              <a:t>i</a:t>
            </a:r>
            <a:r>
              <a:rPr lang="en-US" sz="1800" b="1" dirty="0" smtClean="0">
                <a:latin typeface="Arial"/>
                <a:cs typeface="Arial"/>
              </a:rPr>
              <a:t> is the node listed in the table and</a:t>
            </a:r>
            <a:r>
              <a:rPr lang="en-US" sz="1800" b="1" i="1" dirty="0" smtClean="0">
                <a:latin typeface="Arial"/>
                <a:cs typeface="Arial"/>
              </a:rPr>
              <a:t> j </a:t>
            </a:r>
            <a:r>
              <a:rPr lang="en-US" sz="1800" b="1" dirty="0" smtClean="0">
                <a:latin typeface="Arial"/>
                <a:cs typeface="Arial"/>
              </a:rPr>
              <a:t>is any other node in the network.</a:t>
            </a:r>
          </a:p>
          <a:p>
            <a:pPr marL="285750" indent="-285750" algn="just" fontAlgn="base">
              <a:buFont typeface="Arial" panose="020B0604020202020204" pitchFamily="34" charset="0"/>
              <a:buChar char="•"/>
            </a:pPr>
            <a:r>
              <a:rPr lang="en-US" sz="1800" b="1" dirty="0">
                <a:latin typeface="Arial"/>
                <a:cs typeface="Arial"/>
              </a:rPr>
              <a:t>Eccentricity centrality is a directional statistic, which only takes a node’s out degree into account </a:t>
            </a:r>
          </a:p>
          <a:p>
            <a:pPr marL="285750" indent="-285750" algn="just" fontAlgn="base">
              <a:buFont typeface="Arial" panose="020B0604020202020204" pitchFamily="34" charset="0"/>
              <a:buChar char="•"/>
            </a:pPr>
            <a:r>
              <a:rPr lang="en-US" sz="1800" b="1" dirty="0">
                <a:latin typeface="Arial"/>
                <a:cs typeface="Arial"/>
              </a:rPr>
              <a:t>To have a high eccentricity centrality means that the gene is connected indirectly to many other genes in the network. This indicates these genes with high eccentricities have a greater impact on other nodes than a node with low eccentricity</a:t>
            </a:r>
            <a:r>
              <a:rPr lang="en-US" sz="1800" b="1" dirty="0" smtClean="0">
                <a:latin typeface="Arial"/>
                <a:cs typeface="Arial"/>
              </a:rPr>
              <a:t>.</a:t>
            </a:r>
          </a:p>
          <a:p>
            <a:pPr marL="342900" indent="-342900" algn="just" fontAlgn="base">
              <a:buFont typeface="Arial"/>
              <a:buChar char="•"/>
            </a:pPr>
            <a:endParaRPr lang="en-US" sz="1800" b="1" dirty="0" smtClean="0">
              <a:latin typeface="Arial"/>
              <a:cs typeface="Arial"/>
            </a:endParaRPr>
          </a:p>
        </p:txBody>
      </p:sp>
      <p:sp>
        <p:nvSpPr>
          <p:cNvPr id="70" name="TextBox 69"/>
          <p:cNvSpPr txBox="1"/>
          <p:nvPr/>
        </p:nvSpPr>
        <p:spPr>
          <a:xfrm>
            <a:off x="20735170" y="15121348"/>
            <a:ext cx="6803453" cy="5724644"/>
          </a:xfrm>
          <a:prstGeom prst="rect">
            <a:avLst/>
          </a:prstGeom>
          <a:noFill/>
        </p:spPr>
        <p:txBody>
          <a:bodyPr wrap="square" rtlCol="0">
            <a:spAutoFit/>
          </a:bodyPr>
          <a:lstStyle/>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Closeness Centrality is a centrality measure that indicates how long it will take for information from a node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reach other nodes in the network. (</a:t>
            </a:r>
            <a:r>
              <a:rPr lang="en-US" sz="1700" b="1" dirty="0" err="1" smtClean="0">
                <a:latin typeface="Arial" panose="020B0604020202020204" pitchFamily="34" charset="0"/>
                <a:cs typeface="Arial" panose="020B0604020202020204" pitchFamily="34" charset="0"/>
              </a:rPr>
              <a:t>McSweeney</a:t>
            </a:r>
            <a:r>
              <a:rPr lang="en-US" sz="1700" b="1" dirty="0" smtClean="0">
                <a:latin typeface="Arial" panose="020B0604020202020204" pitchFamily="34" charset="0"/>
                <a:cs typeface="Arial" panose="020B0604020202020204" pitchFamily="34" charset="0"/>
              </a:rPr>
              <a:t>, 2009)</a:t>
            </a:r>
          </a:p>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closeness centrality of a node can be determined using the following formula:</a:t>
            </a: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fontAlgn="base"/>
            <a:endParaRPr lang="en-US" sz="1700" b="1" dirty="0">
              <a:latin typeface="Arial" panose="020B0604020202020204" pitchFamily="34" charset="0"/>
              <a:cs typeface="Arial" panose="020B0604020202020204" pitchFamily="34" charset="0"/>
            </a:endParaRPr>
          </a:p>
          <a:p>
            <a:pPr marL="320040" lvl="1" fontAlgn="base"/>
            <a:r>
              <a:rPr lang="en-US" sz="1700" b="1" dirty="0" smtClean="0">
                <a:latin typeface="Arial" panose="020B0604020202020204" pitchFamily="34" charset="0"/>
                <a:cs typeface="Arial" panose="020B0604020202020204" pitchFamily="34" charset="0"/>
              </a:rPr>
              <a:t>which is looking at the average shortest path from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all         other nodes</a:t>
            </a:r>
          </a:p>
          <a:p>
            <a:pPr marL="285750" indent="-285750" algn="just" fontAlgn="base">
              <a:buFont typeface="Arial" panose="020B0604020202020204" pitchFamily="34" charset="0"/>
              <a:buChar char="•"/>
            </a:pPr>
            <a:r>
              <a:rPr lang="en-US" sz="1800" b="1" dirty="0" smtClean="0">
                <a:latin typeface="Arial"/>
                <a:cs typeface="Arial"/>
              </a:rPr>
              <a:t>Closeness </a:t>
            </a:r>
            <a:r>
              <a:rPr lang="en-US" sz="1800" b="1" dirty="0">
                <a:latin typeface="Arial"/>
                <a:cs typeface="Arial"/>
              </a:rPr>
              <a:t>centrality, like eccentricity centrality is a directional statistic, which only takes a node’s out degrees into account.</a:t>
            </a:r>
          </a:p>
          <a:p>
            <a:pPr marL="285750" indent="-285750" algn="just" fontAlgn="base">
              <a:buFont typeface="Arial" panose="020B0604020202020204" pitchFamily="34" charset="0"/>
              <a:buChar char="•"/>
            </a:pPr>
            <a:r>
              <a:rPr lang="en-US" sz="1800" b="1" dirty="0">
                <a:latin typeface="Arial"/>
                <a:cs typeface="Arial"/>
              </a:rPr>
              <a:t>Nodes with high closeness centralities are the most central nodes in the network. These are the nodes that can communicate the quickest in the network.</a:t>
            </a:r>
          </a:p>
          <a:p>
            <a:pPr marL="285750" indent="-285750" algn="just" fontAlgn="base">
              <a:buFont typeface="Arial" panose="020B0604020202020204" pitchFamily="34" charset="0"/>
              <a:buChar char="•"/>
            </a:pPr>
            <a:r>
              <a:rPr lang="en-US" sz="1800" b="1" dirty="0">
                <a:latin typeface="Arial"/>
                <a:cs typeface="Arial"/>
              </a:rPr>
              <a:t>The directional aspect of the closeness centrality measure means those genes and nodes with no out-degree connections have a closeness centrality of 0. </a:t>
            </a:r>
          </a:p>
          <a:p>
            <a:pPr fontAlgn="base"/>
            <a:endParaRPr lang="en-US" sz="1700" b="1" dirty="0" smtClean="0">
              <a:latin typeface="Arial" panose="020B0604020202020204" pitchFamily="34" charset="0"/>
              <a:cs typeface="Arial" panose="020B0604020202020204" pitchFamily="34" charset="0"/>
            </a:endParaRPr>
          </a:p>
          <a:p>
            <a:pPr fontAlgn="base"/>
            <a:endParaRPr lang="en-US" sz="1700" b="1" dirty="0" smtClean="0">
              <a:latin typeface="Arial" panose="020B0604020202020204" pitchFamily="34" charset="0"/>
              <a:cs typeface="Arial" panose="020B0604020202020204" pitchFamily="34" charset="0"/>
            </a:endParaRPr>
          </a:p>
        </p:txBody>
      </p:sp>
      <p:sp>
        <p:nvSpPr>
          <p:cNvPr id="87" name="TextBox 86"/>
          <p:cNvSpPr txBox="1"/>
          <p:nvPr/>
        </p:nvSpPr>
        <p:spPr>
          <a:xfrm>
            <a:off x="28552112" y="15285974"/>
            <a:ext cx="6803136" cy="4801314"/>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700" b="1" dirty="0" err="1" smtClean="0">
                <a:latin typeface="Arial" panose="020B0604020202020204" pitchFamily="34" charset="0"/>
                <a:cs typeface="Arial" panose="020B0604020202020204" pitchFamily="34" charset="0"/>
              </a:rPr>
              <a:t>Betweenness</a:t>
            </a:r>
            <a:r>
              <a:rPr lang="en-US" sz="1700" b="1" dirty="0" smtClean="0">
                <a:latin typeface="Arial" panose="020B0604020202020204" pitchFamily="34" charset="0"/>
                <a:cs typeface="Arial" panose="020B0604020202020204" pitchFamily="34" charset="0"/>
              </a:rPr>
              <a:t> Centrality is a centrality measure that indicates how often a node is found on a shortest path between two nodes, s and t. (</a:t>
            </a:r>
            <a:r>
              <a:rPr lang="en-US" sz="1700" b="1" dirty="0" err="1" smtClean="0">
                <a:latin typeface="Arial" panose="020B0604020202020204" pitchFamily="34" charset="0"/>
                <a:cs typeface="Arial" panose="020B0604020202020204" pitchFamily="34" charset="0"/>
              </a:rPr>
              <a:t>McSweeney</a:t>
            </a:r>
            <a:r>
              <a:rPr lang="en-US" sz="1700" b="1" dirty="0" smtClean="0">
                <a:latin typeface="Arial" panose="020B0604020202020204" pitchFamily="34" charset="0"/>
                <a:cs typeface="Arial" panose="020B0604020202020204" pitchFamily="34" charset="0"/>
              </a:rPr>
              <a:t>, 2009)</a:t>
            </a: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a:t>
            </a:r>
            <a:r>
              <a:rPr lang="en-US" sz="1700" b="1" dirty="0" err="1" smtClean="0">
                <a:latin typeface="Arial" panose="020B0604020202020204" pitchFamily="34" charset="0"/>
                <a:cs typeface="Arial" panose="020B0604020202020204" pitchFamily="34" charset="0"/>
              </a:rPr>
              <a:t>betweeness</a:t>
            </a:r>
            <a:r>
              <a:rPr lang="en-US" sz="1700" b="1" dirty="0" smtClean="0">
                <a:latin typeface="Arial" panose="020B0604020202020204" pitchFamily="34" charset="0"/>
                <a:cs typeface="Arial" panose="020B0604020202020204" pitchFamily="34" charset="0"/>
              </a:rPr>
              <a:t> centrality of a node can be calculated using the following function:</a:t>
            </a:r>
          </a:p>
          <a:p>
            <a:pPr marL="285750" indent="-285750" algn="just"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algn="just" fontAlgn="base"/>
            <a:endParaRPr lang="en-US" sz="1700" b="1" dirty="0" smtClean="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Without </a:t>
            </a:r>
            <a:r>
              <a:rPr lang="en-US" sz="1700" b="1" dirty="0">
                <a:latin typeface="Arial" panose="020B0604020202020204" pitchFamily="34" charset="0"/>
                <a:cs typeface="Arial" panose="020B0604020202020204" pitchFamily="34" charset="0"/>
              </a:rPr>
              <a:t>these “between” nodes, there would be no way for two separated nodes to communicate.</a:t>
            </a:r>
          </a:p>
          <a:p>
            <a:pPr marL="285750" indent="-285750" algn="just" fontAlgn="base">
              <a:buFont typeface="Arial" panose="020B0604020202020204" pitchFamily="34" charset="0"/>
              <a:buChar char="•"/>
            </a:pPr>
            <a:r>
              <a:rPr lang="en-US" sz="1700" b="1" dirty="0">
                <a:latin typeface="Arial" panose="020B0604020202020204" pitchFamily="34" charset="0"/>
                <a:cs typeface="Arial" panose="020B0604020202020204" pitchFamily="34" charset="0"/>
              </a:rPr>
              <a:t>Betweenness </a:t>
            </a:r>
            <a:r>
              <a:rPr lang="en-US" sz="1700" b="1" dirty="0" smtClean="0">
                <a:latin typeface="Arial" panose="020B0604020202020204" pitchFamily="34" charset="0"/>
                <a:cs typeface="Arial" panose="020B0604020202020204" pitchFamily="34" charset="0"/>
              </a:rPr>
              <a:t>centrality requires there to be at least one in degree and one out degree in order to be calculated, so in cases where there is either no in degree or no out degree, the betweenness centrality of those nodes is 0.</a:t>
            </a:r>
            <a:endParaRPr lang="en-US" sz="1700" b="1" dirty="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Nodes </a:t>
            </a:r>
            <a:r>
              <a:rPr lang="en-US" sz="1700" b="1" dirty="0">
                <a:latin typeface="Arial" panose="020B0604020202020204" pitchFamily="34" charset="0"/>
                <a:cs typeface="Arial" panose="020B0604020202020204" pitchFamily="34" charset="0"/>
              </a:rPr>
              <a:t>with high betweenness centralities are key genes associated with regulating other genes in the network, and are known as “bottlenecks” that must be passed through in the network</a:t>
            </a:r>
            <a:r>
              <a:rPr lang="en-US" sz="1700" b="1" dirty="0" smtClean="0">
                <a:latin typeface="Arial" panose="020B0604020202020204" pitchFamily="34" charset="0"/>
                <a:cs typeface="Arial" panose="020B0604020202020204" pitchFamily="34" charset="0"/>
              </a:rPr>
              <a:t>.</a:t>
            </a:r>
          </a:p>
        </p:txBody>
      </p:sp>
      <p:pic>
        <p:nvPicPr>
          <p:cNvPr id="31" name="Picture 30"/>
          <p:cNvPicPr>
            <a:picLocks noChangeAspect="1"/>
          </p:cNvPicPr>
          <p:nvPr/>
        </p:nvPicPr>
        <p:blipFill>
          <a:blip r:embed="rId30"/>
          <a:stretch>
            <a:fillRect/>
          </a:stretch>
        </p:blipFill>
        <p:spPr>
          <a:xfrm>
            <a:off x="22505602" y="16430188"/>
            <a:ext cx="3122998" cy="786134"/>
          </a:xfrm>
          <a:prstGeom prst="rect">
            <a:avLst/>
          </a:prstGeom>
        </p:spPr>
      </p:pic>
      <p:graphicFrame>
        <p:nvGraphicFramePr>
          <p:cNvPr id="172" name="Chart 171"/>
          <p:cNvGraphicFramePr>
            <a:graphicFrameLocks/>
          </p:cNvGraphicFramePr>
          <p:nvPr>
            <p:extLst>
              <p:ext uri="{D42A27DB-BD31-4B8C-83A1-F6EECF244321}">
                <p14:modId xmlns:p14="http://schemas.microsoft.com/office/powerpoint/2010/main" val="663554794"/>
              </p:ext>
            </p:extLst>
          </p:nvPr>
        </p:nvGraphicFramePr>
        <p:xfrm>
          <a:off x="22479947" y="22095926"/>
          <a:ext cx="7394178" cy="4643956"/>
        </p:xfrm>
        <a:graphic>
          <a:graphicData uri="http://schemas.openxmlformats.org/drawingml/2006/chart">
            <c:chart xmlns:c="http://schemas.openxmlformats.org/drawingml/2006/chart" xmlns:r="http://schemas.openxmlformats.org/officeDocument/2006/relationships" r:id="rId31"/>
          </a:graphicData>
        </a:graphic>
      </p:graphicFrame>
      <p:graphicFrame>
        <p:nvGraphicFramePr>
          <p:cNvPr id="174" name="Chart 173"/>
          <p:cNvGraphicFramePr>
            <a:graphicFrameLocks noChangeAspect="1"/>
          </p:cNvGraphicFramePr>
          <p:nvPr>
            <p:extLst>
              <p:ext uri="{D42A27DB-BD31-4B8C-83A1-F6EECF244321}">
                <p14:modId xmlns:p14="http://schemas.microsoft.com/office/powerpoint/2010/main" val="226664902"/>
              </p:ext>
            </p:extLst>
          </p:nvPr>
        </p:nvGraphicFramePr>
        <p:xfrm>
          <a:off x="14061760" y="22095926"/>
          <a:ext cx="7305282" cy="4645152"/>
        </p:xfrm>
        <a:graphic>
          <a:graphicData uri="http://schemas.openxmlformats.org/drawingml/2006/chart">
            <c:chart xmlns:c="http://schemas.openxmlformats.org/drawingml/2006/chart" xmlns:r="http://schemas.openxmlformats.org/officeDocument/2006/relationships" r:id="rId32"/>
          </a:graphicData>
        </a:graphic>
      </p:graphicFrame>
      <p:sp>
        <p:nvSpPr>
          <p:cNvPr id="175" name="TextBox 174"/>
          <p:cNvSpPr txBox="1"/>
          <p:nvPr/>
        </p:nvSpPr>
        <p:spPr>
          <a:xfrm>
            <a:off x="35670379" y="12323061"/>
            <a:ext cx="7299172" cy="3231654"/>
          </a:xfrm>
          <a:prstGeom prst="rect">
            <a:avLst/>
          </a:prstGeom>
          <a:noFill/>
        </p:spPr>
        <p:txBody>
          <a:bodyPr wrap="square" rtlCol="0">
            <a:spAutoFit/>
          </a:bodyPr>
          <a:lstStyle/>
          <a:p>
            <a:pPr marL="285750" indent="-285750" fontAlgn="base">
              <a:buFont typeface="Arial"/>
              <a:buChar char="•"/>
            </a:pPr>
            <a:r>
              <a:rPr lang="en-US" sz="1700" b="1" dirty="0" smtClean="0">
                <a:latin typeface="Arial" panose="020B0604020202020204" pitchFamily="34" charset="0"/>
                <a:cs typeface="Arial" panose="020B0604020202020204" pitchFamily="34" charset="0"/>
              </a:rPr>
              <a:t>The average eccentricity, closeness centrality, and </a:t>
            </a:r>
            <a:r>
              <a:rPr lang="en-US" sz="1700" b="1" dirty="0" err="1" smtClean="0">
                <a:latin typeface="Arial" panose="020B0604020202020204" pitchFamily="34" charset="0"/>
                <a:cs typeface="Arial" panose="020B0604020202020204" pitchFamily="34" charset="0"/>
              </a:rPr>
              <a:t>betweenness</a:t>
            </a:r>
            <a:r>
              <a:rPr lang="en-US" sz="1700" b="1" dirty="0" smtClean="0">
                <a:latin typeface="Arial" panose="020B0604020202020204" pitchFamily="34" charset="0"/>
                <a:cs typeface="Arial" panose="020B0604020202020204" pitchFamily="34" charset="0"/>
              </a:rPr>
              <a:t> centrality was calculated for each gene appeared in 4 or more </a:t>
            </a:r>
            <a:r>
              <a:rPr lang="en-US" sz="1700" b="1" dirty="0" smtClean="0">
                <a:latin typeface="Arial" panose="020B0604020202020204" pitchFamily="34" charset="0"/>
                <a:cs typeface="Arial" panose="020B0604020202020204" pitchFamily="34" charset="0"/>
              </a:rPr>
              <a:t>of the six networks </a:t>
            </a:r>
          </a:p>
          <a:p>
            <a:pPr marL="285750" indent="-285750" fontAlgn="base">
              <a:buFont typeface="Arial"/>
              <a:buChar char="•"/>
            </a:pPr>
            <a:r>
              <a:rPr lang="en-US" sz="1700" b="1" dirty="0" smtClean="0">
                <a:latin typeface="Arial" panose="020B0604020202020204" pitchFamily="34" charset="0"/>
                <a:cs typeface="Arial" panose="020B0604020202020204" pitchFamily="34" charset="0"/>
              </a:rPr>
              <a:t>Genes </a:t>
            </a:r>
            <a:r>
              <a:rPr lang="en-US" sz="1700" b="1" dirty="0" smtClean="0">
                <a:latin typeface="Arial" panose="020B0604020202020204" pitchFamily="34" charset="0"/>
                <a:cs typeface="Arial" panose="020B0604020202020204" pitchFamily="34" charset="0"/>
              </a:rPr>
              <a:t>that have high </a:t>
            </a:r>
            <a:r>
              <a:rPr lang="en-US" sz="1700" b="1" dirty="0" smtClean="0">
                <a:latin typeface="Arial" panose="020B0604020202020204" pitchFamily="34" charset="0"/>
                <a:cs typeface="Arial" panose="020B0604020202020204" pitchFamily="34" charset="0"/>
              </a:rPr>
              <a:t>average eccentricity</a:t>
            </a:r>
            <a:r>
              <a:rPr lang="en-US" sz="1700" b="1" dirty="0" smtClean="0">
                <a:latin typeface="Arial" panose="020B0604020202020204" pitchFamily="34" charset="0"/>
                <a:cs typeface="Arial" panose="020B0604020202020204" pitchFamily="34" charset="0"/>
              </a:rPr>
              <a:t>, closeness centrality, and </a:t>
            </a:r>
            <a:r>
              <a:rPr lang="en-US" sz="1700" b="1" dirty="0" err="1" smtClean="0">
                <a:latin typeface="Arial" panose="020B0604020202020204" pitchFamily="34" charset="0"/>
                <a:cs typeface="Arial" panose="020B0604020202020204" pitchFamily="34" charset="0"/>
              </a:rPr>
              <a:t>betweenness</a:t>
            </a:r>
            <a:r>
              <a:rPr lang="en-US" sz="1700" b="1" dirty="0" smtClean="0">
                <a:latin typeface="Arial" panose="020B0604020202020204" pitchFamily="34" charset="0"/>
                <a:cs typeface="Arial" panose="020B0604020202020204" pitchFamily="34" charset="0"/>
              </a:rPr>
              <a:t> centrality are genes that are central in all 6 networks. </a:t>
            </a:r>
          </a:p>
          <a:p>
            <a:pPr marL="285750" indent="-285750" fontAlgn="base">
              <a:buFont typeface="Arial"/>
              <a:buChar char="•"/>
            </a:pPr>
            <a:r>
              <a:rPr lang="en-US" sz="1700" b="1" dirty="0" smtClean="0">
                <a:latin typeface="Arial" panose="020B0604020202020204" pitchFamily="34" charset="0"/>
                <a:cs typeface="Arial" panose="020B0604020202020204" pitchFamily="34" charset="0"/>
              </a:rPr>
              <a:t>Genes that have low statistic values are likely more central in some networks than others, or are not central to the networks across all six networks</a:t>
            </a:r>
            <a:r>
              <a:rPr lang="en-US" sz="1700" b="1" dirty="0" smtClean="0">
                <a:latin typeface="Arial" panose="020B0604020202020204" pitchFamily="34" charset="0"/>
                <a:cs typeface="Arial" panose="020B0604020202020204" pitchFamily="34" charset="0"/>
              </a:rPr>
              <a:t>.</a:t>
            </a:r>
          </a:p>
          <a:p>
            <a:pPr marL="285750" indent="-285750" fontAlgn="base">
              <a:buFont typeface="Arial"/>
              <a:buChar char="•"/>
            </a:pPr>
            <a:r>
              <a:rPr lang="en-US" sz="1700" b="1" dirty="0" smtClean="0">
                <a:latin typeface="Arial" panose="020B0604020202020204" pitchFamily="34" charset="0"/>
                <a:cs typeface="Arial" panose="020B0604020202020204" pitchFamily="34" charset="0"/>
              </a:rPr>
              <a:t>Based on the graph statistics, MSN2 and HMO1 appear to be genes of particular importance due to their appearance in all six networks and their high averages for all centrality measures  </a:t>
            </a:r>
            <a:endParaRPr lang="en-US" sz="1700" b="1" dirty="0" smtClean="0">
              <a:latin typeface="Arial" panose="020B0604020202020204" pitchFamily="34" charset="0"/>
              <a:cs typeface="Arial" panose="020B0604020202020204" pitchFamily="34"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3160911338"/>
              </p:ext>
            </p:extLst>
          </p:nvPr>
        </p:nvGraphicFramePr>
        <p:xfrm>
          <a:off x="35871993" y="15672738"/>
          <a:ext cx="7087430" cy="4557098"/>
        </p:xfrm>
        <a:graphic>
          <a:graphicData uri="http://schemas.openxmlformats.org/drawingml/2006/table">
            <a:tbl>
              <a:tblPr/>
              <a:tblGrid>
                <a:gridCol w="1417486"/>
                <a:gridCol w="1417486"/>
                <a:gridCol w="1417486"/>
                <a:gridCol w="1417486"/>
                <a:gridCol w="1417486"/>
              </a:tblGrid>
              <a:tr h="232643">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w="12700" cap="flat" cmpd="sng" algn="ctr">
                      <a:no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fontAlgn="b"/>
                      <a:r>
                        <a:rPr lang="en-US" sz="1400" b="1" i="0" u="none" strike="noStrike" dirty="0">
                          <a:solidFill>
                            <a:srgbClr val="000000"/>
                          </a:solidFill>
                          <a:effectLst/>
                          <a:latin typeface="Arial"/>
                          <a:cs typeface="Arial"/>
                        </a:rPr>
                        <a:t>Average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6B9B8"/>
                    </a:solidFill>
                  </a:tcPr>
                </a:tc>
                <a:tc hMerge="1">
                  <a:txBody>
                    <a:bodyPr/>
                    <a:lstStyle/>
                    <a:p>
                      <a:endParaRPr lang="en-US"/>
                    </a:p>
                  </a:txBody>
                  <a:tcPr/>
                </a:tc>
                <a:tc hMerge="1">
                  <a:txBody>
                    <a:bodyPr/>
                    <a:lstStyle/>
                    <a:p>
                      <a:endParaRPr lang="en-US"/>
                    </a:p>
                  </a:txBody>
                  <a:tcPr/>
                </a:tc>
              </a:tr>
              <a:tr h="373631">
                <a:tc>
                  <a:txBody>
                    <a:bodyPr/>
                    <a:lstStyle/>
                    <a:p>
                      <a:pPr algn="ctr" fontAlgn="b"/>
                      <a:r>
                        <a:rPr lang="en-US" sz="1400" b="1" i="0" u="none" strike="noStrike" dirty="0">
                          <a:solidFill>
                            <a:schemeClr val="bg1"/>
                          </a:solidFill>
                          <a:effectLst/>
                          <a:latin typeface="Arial"/>
                          <a:cs typeface="Arial"/>
                        </a:rPr>
                        <a:t>Node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n-US" sz="1400" b="1" i="0" u="none" strike="noStrike" dirty="0" smtClean="0">
                          <a:solidFill>
                            <a:schemeClr val="bg1"/>
                          </a:solidFill>
                          <a:effectLst/>
                          <a:latin typeface="Arial"/>
                          <a:cs typeface="Arial"/>
                        </a:rPr>
                        <a:t>In How</a:t>
                      </a:r>
                      <a:r>
                        <a:rPr lang="en-US" sz="1400" b="1" i="0" u="none" strike="noStrike" baseline="0" dirty="0" smtClean="0">
                          <a:solidFill>
                            <a:schemeClr val="bg1"/>
                          </a:solidFill>
                          <a:effectLst/>
                          <a:latin typeface="Arial"/>
                          <a:cs typeface="Arial"/>
                        </a:rPr>
                        <a:t> Many </a:t>
                      </a:r>
                      <a:r>
                        <a:rPr lang="en-US" sz="1400" b="1" i="0" u="none" strike="noStrike" dirty="0" smtClean="0">
                          <a:solidFill>
                            <a:schemeClr val="bg1"/>
                          </a:solidFill>
                          <a:effectLst/>
                          <a:latin typeface="Arial"/>
                          <a:cs typeface="Arial"/>
                        </a:rPr>
                        <a:t>Networks ?</a:t>
                      </a:r>
                      <a:endParaRPr lang="en-US" sz="1400" b="1" i="0" u="none" strike="noStrike" dirty="0">
                        <a:solidFill>
                          <a:schemeClr val="bg1"/>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n-US" sz="1400" b="1" i="0" u="none" strike="noStrike" dirty="0">
                          <a:solidFill>
                            <a:schemeClr val="bg1"/>
                          </a:solidFill>
                          <a:effectLst/>
                          <a:latin typeface="Arial"/>
                          <a:cs typeface="Arial"/>
                        </a:rPr>
                        <a:t>Eccentricity</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n-US" sz="1400" b="1" i="0" u="none" strike="noStrike" dirty="0">
                          <a:solidFill>
                            <a:schemeClr val="bg1"/>
                          </a:solidFill>
                          <a:effectLst/>
                          <a:latin typeface="Arial"/>
                          <a:cs typeface="Arial"/>
                        </a:rPr>
                        <a:t>Closeness Centrality</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n-US" sz="1400" b="1" i="0" u="none" strike="noStrike" dirty="0" err="1">
                          <a:solidFill>
                            <a:schemeClr val="bg1"/>
                          </a:solidFill>
                          <a:effectLst/>
                          <a:latin typeface="Arial"/>
                          <a:cs typeface="Arial"/>
                        </a:rPr>
                        <a:t>Betweenness</a:t>
                      </a:r>
                      <a:r>
                        <a:rPr lang="en-US" sz="1400" b="1" i="0" u="none" strike="noStrike" dirty="0">
                          <a:solidFill>
                            <a:schemeClr val="bg1"/>
                          </a:solidFill>
                          <a:effectLst/>
                          <a:latin typeface="Arial"/>
                          <a:cs typeface="Arial"/>
                        </a:rPr>
                        <a:t> Centrality</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r>
              <a:tr h="323753">
                <a:tc>
                  <a:txBody>
                    <a:bodyPr/>
                    <a:lstStyle/>
                    <a:p>
                      <a:pPr algn="ctr" fontAlgn="b"/>
                      <a:r>
                        <a:rPr lang="en-US" sz="1400" b="1" i="0" u="none" strike="noStrike" dirty="0">
                          <a:solidFill>
                            <a:srgbClr val="000000"/>
                          </a:solidFill>
                          <a:effectLst/>
                          <a:latin typeface="Arial"/>
                          <a:cs typeface="Arial"/>
                        </a:rPr>
                        <a:t>ACE2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4</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3.5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ctr" fontAlgn="b"/>
                      <a:r>
                        <a:rPr lang="en-US" sz="1400" b="1" i="0" u="none" strike="noStrike" dirty="0">
                          <a:solidFill>
                            <a:srgbClr val="000000"/>
                          </a:solidFill>
                          <a:effectLst/>
                          <a:latin typeface="Arial"/>
                          <a:cs typeface="Arial"/>
                        </a:rPr>
                        <a:t>0.4423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ctr" fontAlgn="b"/>
                      <a:r>
                        <a:rPr lang="en-US" sz="1400" b="1" i="0" u="none" strike="noStrike" dirty="0">
                          <a:solidFill>
                            <a:srgbClr val="000000"/>
                          </a:solidFill>
                          <a:effectLst/>
                          <a:latin typeface="Arial"/>
                          <a:cs typeface="Arial"/>
                        </a:rPr>
                        <a:t>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r>
              <a:tr h="323753">
                <a:tc>
                  <a:txBody>
                    <a:bodyPr/>
                    <a:lstStyle/>
                    <a:p>
                      <a:pPr algn="ctr" fontAlgn="b"/>
                      <a:r>
                        <a:rPr lang="en-US" sz="1400" b="1" i="0" u="none" strike="noStrike" dirty="0">
                          <a:solidFill>
                            <a:srgbClr val="000000"/>
                          </a:solidFill>
                          <a:effectLst/>
                          <a:latin typeface="Arial"/>
                          <a:cs typeface="Arial"/>
                        </a:rPr>
                        <a:t>CIN5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0.594533333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3.93332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GCR2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5</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3.8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0.42936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GLN3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6.25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HAP4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2.5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0.5835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a:solidFill>
                            <a:srgbClr val="000000"/>
                          </a:solidFill>
                          <a:effectLst/>
                          <a:latin typeface="Arial"/>
                          <a:cs typeface="Arial"/>
                        </a:rPr>
                        <a:t>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HMO1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3.166666667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0.5891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6.41665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MSN2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2.666666667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0.7157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a:solidFill>
                            <a:srgbClr val="000000"/>
                          </a:solidFill>
                          <a:effectLst/>
                          <a:latin typeface="Arial"/>
                          <a:cs typeface="Arial"/>
                        </a:rPr>
                        <a:t>13.6111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SFP1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5</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2.5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0.678575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a:solidFill>
                            <a:srgbClr val="000000"/>
                          </a:solidFill>
                          <a:effectLst/>
                          <a:latin typeface="Arial"/>
                          <a:cs typeface="Arial"/>
                        </a:rPr>
                        <a:t>5.75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SWI4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6</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2.666666667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0.65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2.444433333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YHP1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5</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1.6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0.85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13.13334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YOX1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5</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bg1"/>
                    </a:solidFill>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ZAP1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400" b="1" i="0" u="none" strike="noStrike" dirty="0" smtClean="0">
                          <a:solidFill>
                            <a:srgbClr val="000000"/>
                          </a:solidFill>
                          <a:effectLst/>
                          <a:latin typeface="Arial"/>
                          <a:cs typeface="Arial"/>
                        </a:rPr>
                        <a:t>4</a:t>
                      </a:r>
                      <a:endParaRPr lang="en-US" sz="1400" b="1" i="0" u="none" strike="noStrike" dirty="0">
                        <a:solidFill>
                          <a:srgbClr val="000000"/>
                        </a:solidFill>
                        <a:effectLst/>
                        <a:latin typeface="Arial"/>
                        <a:cs typeface="Arial"/>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bg1"/>
                    </a:solidFill>
                  </a:tcPr>
                </a:tc>
                <a:tc>
                  <a:txBody>
                    <a:bodyPr/>
                    <a:lstStyle/>
                    <a:p>
                      <a:pPr algn="ctr" fontAlgn="b"/>
                      <a:r>
                        <a:rPr lang="en-US" sz="1400" b="1" i="0" u="none" strike="noStrike" dirty="0">
                          <a:solidFill>
                            <a:srgbClr val="000000"/>
                          </a:solidFill>
                          <a:effectLst/>
                          <a:latin typeface="Arial"/>
                          <a:cs typeface="Arial"/>
                        </a:rPr>
                        <a:t>2.75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Arial"/>
                          <a:cs typeface="Arial"/>
                        </a:rPr>
                        <a:t>0.571933333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236763590"/>
              </p:ext>
            </p:extLst>
          </p:nvPr>
        </p:nvGraphicFramePr>
        <p:xfrm>
          <a:off x="14584127" y="30476754"/>
          <a:ext cx="14575752" cy="1730742"/>
        </p:xfrm>
        <a:graphic>
          <a:graphicData uri="http://schemas.openxmlformats.org/drawingml/2006/table">
            <a:tbl>
              <a:tblPr/>
              <a:tblGrid>
                <a:gridCol w="1727640"/>
                <a:gridCol w="1205156"/>
                <a:gridCol w="1096000"/>
                <a:gridCol w="1096000"/>
                <a:gridCol w="992739"/>
                <a:gridCol w="1096000"/>
                <a:gridCol w="992739"/>
                <a:gridCol w="1096000"/>
                <a:gridCol w="1096000"/>
                <a:gridCol w="1096000"/>
                <a:gridCol w="1096000"/>
                <a:gridCol w="992739"/>
                <a:gridCol w="992739"/>
              </a:tblGrid>
              <a:tr h="576914">
                <a:tc>
                  <a:txBody>
                    <a:bodyPr/>
                    <a:lstStyle/>
                    <a:p>
                      <a:pPr algn="ctr" fontAlgn="b"/>
                      <a:r>
                        <a:rPr lang="en-US" sz="1400" b="1" i="0" u="none" strike="noStrike" dirty="0">
                          <a:solidFill>
                            <a:schemeClr val="bg1"/>
                          </a:solidFill>
                          <a:effectLst/>
                          <a:latin typeface="Arial"/>
                          <a:cs typeface="Arial"/>
                        </a:rPr>
                        <a:t>Gene</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ACE2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CIN5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GCR2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GLN3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HAP4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HMO1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MSN2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SFP1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SWI4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YHP1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YOX1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ZAP1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576914">
                <a:tc>
                  <a:txBody>
                    <a:bodyPr/>
                    <a:lstStyle/>
                    <a:p>
                      <a:pPr algn="ctr" fontAlgn="b"/>
                      <a:r>
                        <a:rPr lang="en-US" sz="1400" b="1" i="0" u="none" strike="noStrike" dirty="0">
                          <a:solidFill>
                            <a:schemeClr val="tx1"/>
                          </a:solidFill>
                          <a:effectLst/>
                          <a:latin typeface="Arial"/>
                          <a:cs typeface="Arial"/>
                        </a:rPr>
                        <a:t>In Degree</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6B9B8"/>
                    </a:solidFill>
                  </a:tcPr>
                </a:tc>
                <a:tc>
                  <a:txBody>
                    <a:bodyPr/>
                    <a:lstStyle/>
                    <a:p>
                      <a:pPr algn="ctr" fontAlgn="b"/>
                      <a:r>
                        <a:rPr lang="en-US" sz="1400" b="1" i="0" u="none" strike="noStrike" dirty="0">
                          <a:solidFill>
                            <a:srgbClr val="000000"/>
                          </a:solidFill>
                          <a:effectLst/>
                          <a:latin typeface="Arial"/>
                          <a:cs typeface="Arial"/>
                        </a:rPr>
                        <a:t>0.7983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-0.1803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0.6953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-0.4436</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0.4875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-0.2592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0.1064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-0.6293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-0.4825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0.0629</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r>
              <a:tr h="576914">
                <a:tc>
                  <a:txBody>
                    <a:bodyPr/>
                    <a:lstStyle/>
                    <a:p>
                      <a:pPr algn="ctr" fontAlgn="b"/>
                      <a:r>
                        <a:rPr lang="en-US" sz="1400" b="1" i="0" u="none" strike="noStrike" dirty="0">
                          <a:solidFill>
                            <a:schemeClr val="tx1"/>
                          </a:solidFill>
                          <a:effectLst/>
                          <a:latin typeface="Arial"/>
                          <a:cs typeface="Arial"/>
                        </a:rPr>
                        <a:t>Out Degree</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B9B8"/>
                    </a:solidFill>
                  </a:tcPr>
                </a:tc>
                <a:tc>
                  <a:txBody>
                    <a:bodyPr/>
                    <a:lstStyle/>
                    <a:p>
                      <a:pPr algn="ctr" fontAlgn="b"/>
                      <a:r>
                        <a:rPr lang="en-US" sz="1400" b="1" i="0" u="none" strike="noStrike" dirty="0">
                          <a:solidFill>
                            <a:srgbClr val="000000"/>
                          </a:solidFill>
                          <a:effectLst/>
                          <a:latin typeface="Arial"/>
                          <a:cs typeface="Arial"/>
                        </a:rPr>
                        <a:t>-1.1220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0.1283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-0.8480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0.4024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0.0797</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0.4874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-0.2452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-2.1639</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-1.6075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1.3506</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0.9120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0" name="Group 19"/>
          <p:cNvGrpSpPr/>
          <p:nvPr/>
        </p:nvGrpSpPr>
        <p:grpSpPr>
          <a:xfrm>
            <a:off x="41286830" y="7854472"/>
            <a:ext cx="1915605" cy="1660350"/>
            <a:chOff x="41394777" y="7105168"/>
            <a:chExt cx="1915605" cy="1660350"/>
          </a:xfrm>
        </p:grpSpPr>
        <p:sp>
          <p:nvSpPr>
            <p:cNvPr id="9" name="TextBox 8"/>
            <p:cNvSpPr txBox="1"/>
            <p:nvPr/>
          </p:nvSpPr>
          <p:spPr>
            <a:xfrm>
              <a:off x="41394777" y="7105168"/>
              <a:ext cx="1807658" cy="338554"/>
            </a:xfrm>
            <a:prstGeom prst="rect">
              <a:avLst/>
            </a:prstGeom>
            <a:noFill/>
          </p:spPr>
          <p:txBody>
            <a:bodyPr wrap="square" rtlCol="0">
              <a:spAutoFit/>
            </a:bodyPr>
            <a:lstStyle/>
            <a:p>
              <a:r>
                <a:rPr lang="en-US" sz="1600" b="1" dirty="0" smtClean="0">
                  <a:solidFill>
                    <a:srgbClr val="000000"/>
                  </a:solidFill>
                  <a:latin typeface="Arial"/>
                  <a:cs typeface="Arial"/>
                </a:rPr>
                <a:t>Network Legend </a:t>
              </a:r>
              <a:endParaRPr lang="en-US" sz="1600" b="1" dirty="0">
                <a:solidFill>
                  <a:srgbClr val="000000"/>
                </a:solidFill>
                <a:latin typeface="Arial"/>
                <a:cs typeface="Arial"/>
              </a:endParaRPr>
            </a:p>
          </p:txBody>
        </p:sp>
        <p:cxnSp>
          <p:nvCxnSpPr>
            <p:cNvPr id="16" name="Straight Arrow Connector 15"/>
            <p:cNvCxnSpPr/>
            <p:nvPr/>
          </p:nvCxnSpPr>
          <p:spPr>
            <a:xfrm>
              <a:off x="41456431" y="7615471"/>
              <a:ext cx="552861" cy="0"/>
            </a:xfrm>
            <a:prstGeom prst="straightConnector1">
              <a:avLst/>
            </a:prstGeom>
            <a:ln>
              <a:solidFill>
                <a:srgbClr val="B70071"/>
              </a:solidFill>
              <a:tailEnd type="arrow"/>
            </a:ln>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42025527" y="7443722"/>
              <a:ext cx="1214260" cy="338554"/>
            </a:xfrm>
            <a:prstGeom prst="rect">
              <a:avLst/>
            </a:prstGeom>
            <a:noFill/>
          </p:spPr>
          <p:txBody>
            <a:bodyPr wrap="square" rtlCol="0">
              <a:spAutoFit/>
            </a:bodyPr>
            <a:lstStyle/>
            <a:p>
              <a:r>
                <a:rPr lang="en-US" sz="1600" b="1" dirty="0" smtClean="0">
                  <a:solidFill>
                    <a:srgbClr val="000000"/>
                  </a:solidFill>
                  <a:latin typeface="Arial"/>
                  <a:cs typeface="Arial"/>
                </a:rPr>
                <a:t>Activation</a:t>
              </a:r>
              <a:endParaRPr lang="en-US" sz="1600" b="1" dirty="0">
                <a:solidFill>
                  <a:srgbClr val="000000"/>
                </a:solidFill>
                <a:latin typeface="Arial"/>
                <a:cs typeface="Arial"/>
              </a:endParaRPr>
            </a:p>
          </p:txBody>
        </p:sp>
        <p:sp>
          <p:nvSpPr>
            <p:cNvPr id="114" name="TextBox 113"/>
            <p:cNvSpPr txBox="1"/>
            <p:nvPr/>
          </p:nvSpPr>
          <p:spPr>
            <a:xfrm>
              <a:off x="42025526" y="7766962"/>
              <a:ext cx="1284855" cy="338554"/>
            </a:xfrm>
            <a:prstGeom prst="rect">
              <a:avLst/>
            </a:prstGeom>
            <a:noFill/>
          </p:spPr>
          <p:txBody>
            <a:bodyPr wrap="square" rtlCol="0">
              <a:spAutoFit/>
            </a:bodyPr>
            <a:lstStyle/>
            <a:p>
              <a:r>
                <a:rPr lang="en-US" sz="1600" b="1" dirty="0" smtClean="0">
                  <a:solidFill>
                    <a:srgbClr val="000000"/>
                  </a:solidFill>
                  <a:latin typeface="Arial"/>
                  <a:cs typeface="Arial"/>
                </a:rPr>
                <a:t>Repression</a:t>
              </a:r>
              <a:endParaRPr lang="en-US" sz="1600" b="1" dirty="0">
                <a:solidFill>
                  <a:srgbClr val="000000"/>
                </a:solidFill>
                <a:latin typeface="Arial"/>
                <a:cs typeface="Arial"/>
              </a:endParaRPr>
            </a:p>
          </p:txBody>
        </p:sp>
        <p:cxnSp>
          <p:nvCxnSpPr>
            <p:cNvPr id="145" name="Straight Arrow Connector 144"/>
            <p:cNvCxnSpPr/>
            <p:nvPr/>
          </p:nvCxnSpPr>
          <p:spPr>
            <a:xfrm>
              <a:off x="41456431" y="7952823"/>
              <a:ext cx="552861" cy="0"/>
            </a:xfrm>
            <a:prstGeom prst="straightConnector1">
              <a:avLst/>
            </a:prstGeom>
            <a:ln w="28575">
              <a:solidFill>
                <a:srgbClr val="27CACC"/>
              </a:solidFill>
              <a:headEnd type="none"/>
              <a:tailEnd type="diamond" w="lg" len="sm"/>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41456431" y="8290174"/>
              <a:ext cx="552861" cy="0"/>
            </a:xfrm>
            <a:prstGeom prst="straightConnector1">
              <a:avLst/>
            </a:prstGeom>
            <a:ln w="76200" cmpd="sng">
              <a:solidFill>
                <a:schemeClr val="tx1"/>
              </a:solidFill>
              <a:headEnd type="none"/>
              <a:tailEnd type="none" w="lg" len="sm"/>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42025527" y="8088639"/>
              <a:ext cx="1284855" cy="338554"/>
            </a:xfrm>
            <a:prstGeom prst="rect">
              <a:avLst/>
            </a:prstGeom>
            <a:noFill/>
          </p:spPr>
          <p:txBody>
            <a:bodyPr wrap="square" rtlCol="0">
              <a:spAutoFit/>
            </a:bodyPr>
            <a:lstStyle/>
            <a:p>
              <a:r>
                <a:rPr lang="en-US" sz="1600" b="1" dirty="0" smtClean="0">
                  <a:solidFill>
                    <a:srgbClr val="000000"/>
                  </a:solidFill>
                  <a:latin typeface="Arial"/>
                  <a:cs typeface="Arial"/>
                </a:rPr>
                <a:t>Strong</a:t>
              </a:r>
              <a:endParaRPr lang="en-US" sz="1600" b="1" dirty="0">
                <a:solidFill>
                  <a:srgbClr val="000000"/>
                </a:solidFill>
                <a:latin typeface="Arial"/>
                <a:cs typeface="Arial"/>
              </a:endParaRPr>
            </a:p>
          </p:txBody>
        </p:sp>
        <p:cxnSp>
          <p:nvCxnSpPr>
            <p:cNvPr id="150" name="Straight Arrow Connector 149"/>
            <p:cNvCxnSpPr/>
            <p:nvPr/>
          </p:nvCxnSpPr>
          <p:spPr>
            <a:xfrm>
              <a:off x="41472666" y="8602866"/>
              <a:ext cx="552861" cy="0"/>
            </a:xfrm>
            <a:prstGeom prst="straightConnector1">
              <a:avLst/>
            </a:prstGeom>
            <a:ln w="19050" cmpd="sng">
              <a:solidFill>
                <a:schemeClr val="tx1"/>
              </a:solidFill>
              <a:headEnd type="none"/>
              <a:tailEnd type="none" w="lg" len="sm"/>
            </a:ln>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42004010" y="8426964"/>
              <a:ext cx="879232" cy="338554"/>
            </a:xfrm>
            <a:prstGeom prst="rect">
              <a:avLst/>
            </a:prstGeom>
            <a:noFill/>
          </p:spPr>
          <p:txBody>
            <a:bodyPr wrap="square" rtlCol="0">
              <a:spAutoFit/>
            </a:bodyPr>
            <a:lstStyle/>
            <a:p>
              <a:r>
                <a:rPr lang="en-US" sz="1600" b="1" dirty="0" smtClean="0">
                  <a:solidFill>
                    <a:srgbClr val="000000"/>
                  </a:solidFill>
                  <a:latin typeface="Arial"/>
                  <a:cs typeface="Arial"/>
                </a:rPr>
                <a:t>Weak</a:t>
              </a:r>
              <a:endParaRPr lang="en-US" sz="1600" b="1" dirty="0">
                <a:solidFill>
                  <a:srgbClr val="000000"/>
                </a:solidFill>
                <a:latin typeface="Arial"/>
                <a:cs typeface="Arial"/>
              </a:endParaRPr>
            </a:p>
          </p:txBody>
        </p:sp>
      </p:grpSp>
    </p:spTree>
    <p:extLst>
      <p:ext uri="{BB962C8B-B14F-4D97-AF65-F5344CB8AC3E}">
        <p14:creationId xmlns:p14="http://schemas.microsoft.com/office/powerpoint/2010/main" val="30331613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11755</TotalTime>
  <Words>2253</Words>
  <Application>Microsoft Macintosh PowerPoint</Application>
  <PresentationFormat>Custom</PresentationFormat>
  <Paragraphs>250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Williams</dc:creator>
  <cp:lastModifiedBy>Maggie</cp:lastModifiedBy>
  <cp:revision>556</cp:revision>
  <dcterms:created xsi:type="dcterms:W3CDTF">2015-02-26T23:10:39Z</dcterms:created>
  <dcterms:modified xsi:type="dcterms:W3CDTF">2017-03-23T00:46:18Z</dcterms:modified>
</cp:coreProperties>
</file>