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C66805C-684A-4DB3-BDFC-5D2BE3289AB4}">
  <a:tblStyle styleId="{FC66805C-684A-4DB3-BDFC-5D2BE3289AB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rtl="0">
              <a:spcBef>
                <a:spcPts val="0"/>
              </a:spcBef>
              <a:buNone/>
            </a:pPr>
            <a:r>
              <a:rPr lang="en-US"/>
              <a:t>Juan:1-11</a:t>
            </a:r>
          </a:p>
          <a:p>
            <a:pPr lvl="0" rtl="0">
              <a:spcBef>
                <a:spcPts val="0"/>
              </a:spcBef>
              <a:buNone/>
            </a:pPr>
            <a:r>
              <a:rPr lang="en-US"/>
              <a:t>Trixie:12-FIN</a:t>
            </a:r>
          </a:p>
          <a:p>
            <a:pPr lvl="0" rtl="0">
              <a:spcBef>
                <a:spcPts val="0"/>
              </a:spcBef>
              <a:buNone/>
            </a:pPr>
            <a:r>
              <a:t/>
            </a:r>
            <a:endParaRPr/>
          </a:p>
          <a:p>
            <a:pPr lvl="0" rtl="0">
              <a:spcBef>
                <a:spcPts val="0"/>
              </a:spcBef>
              <a:buNone/>
            </a:pPr>
            <a:r>
              <a:rPr lang="en-US"/>
              <a:t>Suggestions:</a:t>
            </a:r>
          </a:p>
          <a:p>
            <a:pPr lvl="0" rtl="0">
              <a:spcBef>
                <a:spcPts val="0"/>
              </a:spcBef>
              <a:buNone/>
            </a:pPr>
            <a:r>
              <a:rPr lang="en-US"/>
              <a:t>make title before colon big, and after smaller</a:t>
            </a:r>
          </a:p>
          <a:p>
            <a:pPr lvl="0">
              <a:spcBef>
                <a:spcPts val="0"/>
              </a:spcBef>
              <a:buNone/>
            </a:pPr>
            <a:r>
              <a:t/>
            </a:r>
            <a:endParaRPr/>
          </a:p>
        </p:txBody>
      </p:sp>
      <p:sp>
        <p:nvSpPr>
          <p:cNvPr id="86" name="Shape 8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8" name="Shape 1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rtl="0">
              <a:spcBef>
                <a:spcPts val="0"/>
              </a:spcBef>
              <a:buNone/>
            </a:pPr>
            <a:r>
              <a:rPr lang="en-US"/>
              <a:t>The user gets back an Excel workbook as output.</a:t>
            </a:r>
          </a:p>
          <a:p>
            <a:pPr lvl="0" rtl="0">
              <a:spcBef>
                <a:spcPts val="0"/>
              </a:spcBef>
              <a:buNone/>
            </a:pPr>
            <a:r>
              <a:t/>
            </a:r>
            <a:endParaRPr/>
          </a:p>
          <a:p>
            <a:pPr lvl="0" rtl="0">
              <a:spcBef>
                <a:spcPts val="0"/>
              </a:spcBef>
              <a:buNone/>
            </a:pPr>
            <a:r>
              <a:rPr lang="en-US"/>
              <a:t>We get:</a:t>
            </a:r>
          </a:p>
          <a:p>
            <a:pPr lvl="0" rtl="0">
              <a:spcBef>
                <a:spcPts val="0"/>
              </a:spcBef>
              <a:buNone/>
            </a:pPr>
            <a:r>
              <a:rPr lang="en-US"/>
              <a:t>simulated expression</a:t>
            </a:r>
          </a:p>
          <a:p>
            <a:pPr lvl="0" rtl="0">
              <a:spcBef>
                <a:spcPts val="0"/>
              </a:spcBef>
              <a:buNone/>
            </a:pPr>
            <a:r>
              <a:rPr lang="en-US"/>
              <a:t>sigmas</a:t>
            </a:r>
          </a:p>
          <a:p>
            <a:pPr lvl="0" rtl="0">
              <a:spcBef>
                <a:spcPts val="0"/>
              </a:spcBef>
              <a:buNone/>
            </a:pPr>
            <a:r>
              <a:rPr lang="en-US"/>
              <a:t>any estimated parameters</a:t>
            </a:r>
          </a:p>
          <a:p>
            <a:pPr lvl="0" rtl="0">
              <a:spcBef>
                <a:spcPts val="0"/>
              </a:spcBef>
              <a:buNone/>
            </a:pPr>
            <a:r>
              <a:rPr lang="en-US"/>
              <a:t>and an optimization </a:t>
            </a:r>
          </a:p>
          <a:p>
            <a:pPr lvl="0" rtl="0">
              <a:spcBef>
                <a:spcPts val="0"/>
              </a:spcBef>
              <a:buNone/>
            </a:pPr>
            <a:r>
              <a:rPr lang="en-US"/>
              <a:t>gene expression plots</a:t>
            </a:r>
          </a:p>
          <a:p>
            <a:pPr lvl="0" rtl="0">
              <a:spcBef>
                <a:spcPts val="0"/>
              </a:spcBef>
              <a:buNone/>
            </a:pPr>
            <a:r>
              <a:t/>
            </a:r>
            <a:endParaRPr/>
          </a:p>
          <a:p>
            <a:pPr lvl="0">
              <a:spcBef>
                <a:spcPts val="0"/>
              </a:spcBef>
              <a:buNone/>
            </a:pPr>
            <a:r>
              <a:rPr lang="en-US"/>
              <a:t>bullet they have ben replaced by optimized weight values</a:t>
            </a:r>
          </a:p>
        </p:txBody>
      </p:sp>
      <p:sp>
        <p:nvSpPr>
          <p:cNvPr id="164" name="Shape 16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make gif of looping gene expressions figure</a:t>
            </a:r>
          </a:p>
          <a:p>
            <a:pPr lvl="0" rtl="0">
              <a:spcBef>
                <a:spcPts val="0"/>
              </a:spcBef>
              <a:buNone/>
            </a:pPr>
            <a:r>
              <a:t/>
            </a:r>
            <a:endParaRPr/>
          </a:p>
          <a:p>
            <a:pPr lvl="0">
              <a:spcBef>
                <a:spcPts val="0"/>
              </a:spcBef>
              <a:buNone/>
            </a:pPr>
            <a:r>
              <a:rPr lang="en-US"/>
              <a:t>gene expressi</a:t>
            </a:r>
          </a:p>
        </p:txBody>
      </p:sp>
      <p:sp>
        <p:nvSpPr>
          <p:cNvPr id="172" name="Shape 17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So what are we modeling? A gene regulatory network!!!</a:t>
            </a:r>
          </a:p>
          <a:p>
            <a:pPr lvl="0" rtl="0">
              <a:spcBef>
                <a:spcPts val="0"/>
              </a:spcBef>
              <a:buNone/>
            </a:pPr>
            <a:r>
              <a:t/>
            </a:r>
            <a:endParaRPr/>
          </a:p>
          <a:p>
            <a:pPr lvl="0" rtl="0">
              <a:spcBef>
                <a:spcPts val="0"/>
              </a:spcBef>
              <a:buNone/>
            </a:pPr>
            <a:r>
              <a:rPr lang="en-US"/>
              <a:t>Suggestions:</a:t>
            </a:r>
          </a:p>
          <a:p>
            <a:pPr lvl="0" rtl="0">
              <a:spcBef>
                <a:spcPts val="0"/>
              </a:spcBef>
              <a:buNone/>
            </a:pPr>
            <a:r>
              <a:rPr lang="en-US"/>
              <a:t>Show black line before</a:t>
            </a:r>
          </a:p>
          <a:p>
            <a:pPr lvl="0" rtl="0">
              <a:spcBef>
                <a:spcPts val="0"/>
              </a:spcBef>
              <a:buNone/>
            </a:pPr>
            <a:r>
              <a:rPr lang="en-US"/>
              <a:t>Show color line later, after we give this to GRNsight</a:t>
            </a:r>
          </a:p>
        </p:txBody>
      </p:sp>
      <p:sp>
        <p:nvSpPr>
          <p:cNvPr id="178" name="Shape 1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TRIXIE</a:t>
            </a:r>
          </a:p>
          <a:p>
            <a:pPr lvl="0" rtl="0">
              <a:spcBef>
                <a:spcPts val="0"/>
              </a:spcBef>
              <a:buNone/>
            </a:pPr>
            <a:r>
              <a:t/>
            </a:r>
            <a:endParaRPr/>
          </a:p>
        </p:txBody>
      </p:sp>
      <p:sp>
        <p:nvSpPr>
          <p:cNvPr id="184" name="Shape 1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rtl="0">
              <a:spcBef>
                <a:spcPts val="0"/>
              </a:spcBef>
              <a:buNone/>
            </a:pPr>
            <a:r>
              <a:rPr lang="en-US"/>
              <a:t>Originally, our code base written using scripts which was very difficult to maintain because it was using global variables that would persist throughout the rest of the code.</a:t>
            </a:r>
          </a:p>
          <a:p>
            <a:pPr lvl="0">
              <a:spcBef>
                <a:spcPts val="0"/>
              </a:spcBef>
              <a:buNone/>
            </a:pPr>
            <a:r>
              <a:rPr lang="en-US"/>
              <a:t>So then, we modified the code such that… *click*</a:t>
            </a:r>
          </a:p>
        </p:txBody>
      </p:sp>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We are using functions that uses a data structure  to pass only the relevant data around.</a:t>
            </a:r>
          </a:p>
          <a:p>
            <a:pPr lvl="0" rtl="0">
              <a:spcBef>
                <a:spcPts val="0"/>
              </a:spcBef>
              <a:buNone/>
            </a:pPr>
            <a:r>
              <a:rPr lang="en-US"/>
              <a:t>Using these functions, we managed to get rid of most of the global variable.</a:t>
            </a:r>
          </a:p>
          <a:p>
            <a:pPr lvl="0" rtl="0">
              <a:spcBef>
                <a:spcPts val="0"/>
              </a:spcBef>
              <a:buNone/>
            </a:pPr>
            <a:r>
              <a:rPr lang="en-US"/>
              <a:t>Unfortunately, couldn’t get rid of some global variables because we had to use MATLAB functions ode45 and fmincon</a:t>
            </a:r>
          </a:p>
        </p:txBody>
      </p:sp>
      <p:sp>
        <p:nvSpPr>
          <p:cNvPr id="196" name="Shape 1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This diagram shows the three main steps of GRNmap:</a:t>
            </a:r>
          </a:p>
          <a:p>
            <a:pPr lvl="0" rtl="0">
              <a:spcBef>
                <a:spcPts val="0"/>
              </a:spcBef>
              <a:buNone/>
            </a:pPr>
            <a:r>
              <a:rPr lang="en-US"/>
              <a:t>Basically, the flow of information  starts with reading the input sheets, then we estimate parameters and simulate the model, and lastly we write out the output sheets</a:t>
            </a:r>
          </a:p>
        </p:txBody>
      </p:sp>
      <p:sp>
        <p:nvSpPr>
          <p:cNvPr id="202" name="Shape 2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rtl="0">
              <a:spcBef>
                <a:spcPts val="0"/>
              </a:spcBef>
              <a:buNone/>
            </a:pPr>
            <a:r>
              <a:rPr lang="en-US"/>
              <a:t>in addition to a major refactoring of the code, we have also added some new features</a:t>
            </a:r>
          </a:p>
          <a:p>
            <a:pPr indent="-228600" lvl="0" marL="457200" rtl="0">
              <a:spcBef>
                <a:spcPts val="0"/>
              </a:spcBef>
              <a:buChar char="●"/>
            </a:pPr>
            <a:r>
              <a:rPr lang="en-US"/>
              <a:t>We’ve made it more convenient for users to make input sheets for GRNmap</a:t>
            </a:r>
          </a:p>
          <a:p>
            <a:pPr indent="-228600" lvl="0" marL="457200" rtl="0">
              <a:spcBef>
                <a:spcPts val="0"/>
              </a:spcBef>
              <a:buChar char="●"/>
            </a:pPr>
            <a:r>
              <a:rPr lang="en-US"/>
              <a:t>Improved how users read the output</a:t>
            </a:r>
          </a:p>
          <a:p>
            <a:pPr indent="-228600" lvl="0" marL="457200" rtl="0">
              <a:spcBef>
                <a:spcPts val="0"/>
              </a:spcBef>
              <a:buChar char="●"/>
            </a:pPr>
            <a:r>
              <a:rPr lang="en-US"/>
              <a:t>Added new, sexy feature called L-”CURVE” analysis: L-curve analysis enables users to fine tune one of the parameters for one of the models</a:t>
            </a:r>
          </a:p>
          <a:p>
            <a:pPr indent="-228600" lvl="0" marL="457200" rtl="0">
              <a:spcBef>
                <a:spcPts val="0"/>
              </a:spcBef>
              <a:buChar char="●"/>
            </a:pPr>
            <a:r>
              <a:rPr lang="en-US"/>
              <a:t>We also fixed bugs that were reported</a:t>
            </a:r>
          </a:p>
          <a:p>
            <a:pPr lvl="0" rtl="0">
              <a:spcBef>
                <a:spcPts val="0"/>
              </a:spcBef>
              <a:buNone/>
            </a:pPr>
            <a:r>
              <a:t/>
            </a:r>
            <a:endParaRPr/>
          </a:p>
          <a:p>
            <a:pPr lvl="0" rtl="0">
              <a:spcBef>
                <a:spcPts val="0"/>
              </a:spcBef>
              <a:buNone/>
            </a:pPr>
            <a:r>
              <a:t/>
            </a:r>
            <a:endParaRPr sz="1650">
              <a:solidFill>
                <a:srgbClr val="333332"/>
              </a:solidFill>
              <a:latin typeface="Arial"/>
              <a:ea typeface="Arial"/>
              <a:cs typeface="Arial"/>
              <a:sym typeface="Arial"/>
            </a:endParaRPr>
          </a:p>
          <a:p>
            <a:pPr lvl="0">
              <a:spcBef>
                <a:spcPts val="0"/>
              </a:spcBef>
              <a:buNone/>
            </a:pPr>
            <a:r>
              <a:rPr lang="en-US" sz="1650">
                <a:solidFill>
                  <a:srgbClr val="333332"/>
                </a:solidFill>
                <a:latin typeface="Arial"/>
                <a:ea typeface="Arial"/>
                <a:cs typeface="Arial"/>
                <a:sym typeface="Arial"/>
              </a:rPr>
              <a:t> ( ＾◡＾)っ✂╰⋃╯</a:t>
            </a:r>
          </a:p>
        </p:txBody>
      </p:sp>
      <p:sp>
        <p:nvSpPr>
          <p:cNvPr id="208" name="Shape 2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US"/>
              <a:t>Our program is complex so now we have approximately 650 tests that cover only a certain portion of the program</a:t>
            </a:r>
          </a:p>
        </p:txBody>
      </p:sp>
      <p:sp>
        <p:nvSpPr>
          <p:cNvPr id="214" name="Shape 21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93" name="Shape 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Trix</a:t>
            </a:r>
          </a:p>
        </p:txBody>
      </p:sp>
      <p:sp>
        <p:nvSpPr>
          <p:cNvPr id="221" name="Shape 2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TRIXIE</a:t>
            </a:r>
          </a:p>
          <a:p>
            <a:pPr lvl="0" rtl="0">
              <a:spcBef>
                <a:spcPts val="0"/>
              </a:spcBef>
              <a:buNone/>
            </a:pPr>
            <a:r>
              <a:t/>
            </a:r>
            <a:endParaRPr/>
          </a:p>
        </p:txBody>
      </p:sp>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Right now, we do not have a full test coverage, so one of our future plans is to increase our testing coverage</a:t>
            </a:r>
          </a:p>
        </p:txBody>
      </p:sp>
      <p:sp>
        <p:nvSpPr>
          <p:cNvPr id="233" name="Shape 2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39" name="Shape 23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US"/>
              <a:t>Trix</a:t>
            </a:r>
          </a:p>
        </p:txBody>
      </p:sp>
      <p:sp>
        <p:nvSpPr>
          <p:cNvPr id="99" name="Shape 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 name="Shape 1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Wetlab gets data, </a:t>
            </a:r>
          </a:p>
          <a:p>
            <a:pPr indent="0" lvl="0" marL="0" marR="0" rtl="0" algn="l">
              <a:spcBef>
                <a:spcPts val="0"/>
              </a:spcBef>
              <a:buSzPct val="25000"/>
              <a:buNone/>
            </a:pPr>
            <a:r>
              <a:rPr lang="en-US"/>
              <a:t>Data analysis does statistical analysis</a:t>
            </a:r>
          </a:p>
          <a:p>
            <a:pPr indent="0" lvl="0" marL="0" marR="0" rtl="0" algn="l">
              <a:spcBef>
                <a:spcPts val="0"/>
              </a:spcBef>
              <a:buSzPct val="25000"/>
              <a:buNone/>
            </a:pPr>
            <a:r>
              <a:rPr lang="en-US"/>
              <a:t>GRNmap does us</a:t>
            </a:r>
          </a:p>
          <a:p>
            <a:pPr indent="0" lvl="0" marL="0" marR="0" rtl="0" algn="l">
              <a:spcBef>
                <a:spcPts val="0"/>
              </a:spcBef>
              <a:buSzPct val="25000"/>
              <a:buNone/>
            </a:pPr>
            <a:r>
              <a:rPr lang="en-US"/>
              <a:t>GRNsight</a:t>
            </a:r>
          </a:p>
          <a:p>
            <a:pPr indent="0" lvl="0" marL="0" marR="0" rtl="0" algn="l">
              <a:spcBef>
                <a:spcPts val="0"/>
              </a:spcBef>
              <a:buSzPct val="25000"/>
              <a:buNone/>
            </a:pPr>
            <a:r>
              <a:t/>
            </a:r>
            <a:endParaRPr/>
          </a:p>
        </p:txBody>
      </p:sp>
      <p:sp>
        <p:nvSpPr>
          <p:cNvPr id="106" name="Shape 1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rtl="0">
              <a:spcBef>
                <a:spcPts val="0"/>
              </a:spcBef>
              <a:buNone/>
            </a:pPr>
            <a:r>
              <a:rPr lang="en-US"/>
              <a:t>So what are we modeling? A gene regulatory network!!!</a:t>
            </a:r>
          </a:p>
          <a:p>
            <a:pPr lvl="0" rtl="0">
              <a:spcBef>
                <a:spcPts val="0"/>
              </a:spcBef>
              <a:buNone/>
            </a:pPr>
            <a:r>
              <a:t/>
            </a:r>
            <a:endParaRPr/>
          </a:p>
          <a:p>
            <a:pPr lvl="0" rtl="0">
              <a:spcBef>
                <a:spcPts val="0"/>
              </a:spcBef>
              <a:buNone/>
            </a:pPr>
            <a:r>
              <a:rPr lang="en-US"/>
              <a:t>Suggestions:</a:t>
            </a:r>
          </a:p>
          <a:p>
            <a:pPr lvl="0" rtl="0">
              <a:spcBef>
                <a:spcPts val="0"/>
              </a:spcBef>
              <a:buNone/>
            </a:pPr>
            <a:r>
              <a:rPr lang="en-US"/>
              <a:t>Show black line before</a:t>
            </a:r>
          </a:p>
          <a:p>
            <a:pPr lvl="0">
              <a:spcBef>
                <a:spcPts val="0"/>
              </a:spcBef>
              <a:buNone/>
            </a:pPr>
            <a:r>
              <a:rPr lang="en-US"/>
              <a:t>Show color line later, after we give this to GRNsight</a:t>
            </a:r>
          </a:p>
        </p:txBody>
      </p:sp>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We are studying how the differnt genes are being expressed. The expression rate of each gene is given by the difference between the production rate of the gene, which is modeled by these two nasty things, and the degradation rate. Our goal is to solve this differential equation, which can be rather complex.</a:t>
            </a:r>
          </a:p>
        </p:txBody>
      </p:sp>
      <p:sp>
        <p:nvSpPr>
          <p:cNvPr id="120" name="Shape 1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This should have its own slide</a:t>
            </a:r>
          </a:p>
          <a:p>
            <a:pPr lvl="0" rtl="0">
              <a:spcBef>
                <a:spcPts val="0"/>
              </a:spcBef>
              <a:buNone/>
            </a:pPr>
            <a:r>
              <a:rPr lang="en-US"/>
              <a:t>k?</a:t>
            </a:r>
          </a:p>
          <a:p>
            <a:pPr lvl="0" rtl="0">
              <a:spcBef>
                <a:spcPts val="0"/>
              </a:spcBef>
              <a:buNone/>
            </a:pPr>
            <a:r>
              <a:rPr lang="en-US"/>
              <a:t>let;s go as asoon as possible</a:t>
            </a:r>
          </a:p>
          <a:p>
            <a:pPr lvl="0" rtl="0">
              <a:spcBef>
                <a:spcPts val="0"/>
              </a:spcBef>
              <a:buNone/>
            </a:pPr>
            <a:r>
              <a:t/>
            </a:r>
            <a:endParaRPr/>
          </a:p>
          <a:p>
            <a:pPr lvl="0" rtl="0">
              <a:spcBef>
                <a:spcPts val="0"/>
              </a:spcBef>
              <a:buNone/>
            </a:pPr>
            <a:r>
              <a:rPr lang="en-US"/>
              <a:t>you wanna practice some more right now?</a:t>
            </a:r>
          </a:p>
          <a:p>
            <a:pPr lvl="0">
              <a:spcBef>
                <a:spcPts val="0"/>
              </a:spcBef>
              <a:buNone/>
            </a:pPr>
            <a:r>
              <a:t/>
            </a:r>
            <a:endParaRPr/>
          </a:p>
        </p:txBody>
      </p:sp>
      <p:sp>
        <p:nvSpPr>
          <p:cNvPr id="134" name="Shape 13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rtl="0">
              <a:spcBef>
                <a:spcPts val="0"/>
              </a:spcBef>
              <a:buNone/>
            </a:pPr>
            <a:r>
              <a:rPr lang="en-US"/>
              <a:t>Theres a bunch of ways to run GRNmap and solve the dfq. We can specify things like the production function, whether we want to estimate the parameters, and if so,, which parameters to use.</a:t>
            </a:r>
          </a:p>
          <a:p>
            <a:pPr lvl="0" rtl="0">
              <a:spcBef>
                <a:spcPts val="0"/>
              </a:spcBef>
              <a:buNone/>
            </a:pPr>
            <a:r>
              <a:t/>
            </a:r>
            <a:endParaRPr/>
          </a:p>
          <a:p>
            <a:pPr lvl="0">
              <a:spcBef>
                <a:spcPts val="0"/>
              </a:spcBef>
              <a:buNone/>
            </a:pPr>
            <a:r>
              <a:rPr lang="en-US"/>
              <a:t>We show l-curve option for Sigmoidal, but we can also do it for mm.</a:t>
            </a:r>
          </a:p>
        </p:txBody>
      </p:sp>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rtl="0">
              <a:spcBef>
                <a:spcPts val="0"/>
              </a:spcBef>
              <a:buNone/>
            </a:pPr>
            <a:r>
              <a:rPr lang="en-US"/>
              <a:t>Once we’ve decided what we want GRNmap to do, we prepare an Excel worksheet that will serve as input GRNmap. In this screenshot we see the sheet that describes the network, so it describes how all the genes are related to one another.</a:t>
            </a:r>
          </a:p>
          <a:p>
            <a:pPr lvl="0" rtl="0">
              <a:spcBef>
                <a:spcPts val="0"/>
              </a:spcBef>
              <a:buNone/>
            </a:pPr>
            <a:r>
              <a:rPr lang="en-US"/>
              <a:t>We also include information such as production rates, deg rates, gene expressions collected by the WET lab, network weights, optimization parameters, and threshold.</a:t>
            </a:r>
          </a:p>
          <a:p>
            <a:pPr indent="-228600" lvl="0" marL="457200" rtl="0">
              <a:spcBef>
                <a:spcPts val="0"/>
              </a:spcBef>
              <a:buChar char="●"/>
            </a:pPr>
            <a:r>
              <a:t/>
            </a:r>
            <a:endParaRPr/>
          </a:p>
          <a:p>
            <a:pPr lvl="0">
              <a:spcBef>
                <a:spcPts val="0"/>
              </a:spcBef>
              <a:buNone/>
            </a:pPr>
            <a:r>
              <a:t/>
            </a:r>
            <a:endParaRPr/>
          </a:p>
        </p:txBody>
      </p:sp>
      <p:sp>
        <p:nvSpPr>
          <p:cNvPr id="149" name="Shape 14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7.png"/><Relationship Id="rId4" Type="http://schemas.openxmlformats.org/officeDocument/2006/relationships/image" Target="../media/image01.png"/><Relationship Id="rId5"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8.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1" type="subTitle"/>
          </p:nvPr>
        </p:nvSpPr>
        <p:spPr>
          <a:xfrm>
            <a:off x="1524000" y="3845149"/>
            <a:ext cx="9144000" cy="2413500"/>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Students: </a:t>
            </a:r>
            <a:r>
              <a:rPr b="1" i="0" lang="en-US" sz="2400" u="none" cap="none" strike="noStrike">
                <a:solidFill>
                  <a:schemeClr val="dk1"/>
                </a:solidFill>
                <a:latin typeface="Calibri"/>
                <a:ea typeface="Calibri"/>
                <a:cs typeface="Calibri"/>
                <a:sym typeface="Calibri"/>
              </a:rPr>
              <a:t>Juan Carrillo Quinche</a:t>
            </a:r>
            <a:r>
              <a:rPr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Trixie A</a:t>
            </a:r>
            <a:r>
              <a:rPr b="1" lang="en-US"/>
              <a:t>n</a:t>
            </a:r>
            <a:r>
              <a:rPr b="1" i="0" lang="en-US" sz="2400" u="none" cap="none" strike="noStrike">
                <a:solidFill>
                  <a:schemeClr val="dk1"/>
                </a:solidFill>
                <a:latin typeface="Calibri"/>
                <a:ea typeface="Calibri"/>
                <a:cs typeface="Calibri"/>
                <a:sym typeface="Calibri"/>
              </a:rPr>
              <a:t>ne Roque</a:t>
            </a:r>
          </a:p>
          <a:p>
            <a:pPr indent="0" lvl="0" marL="0" marR="0" rtl="0" algn="ctr">
              <a:lnSpc>
                <a:spcPct val="90000"/>
              </a:lnSpc>
              <a:spcBef>
                <a:spcPts val="100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Mentors: Dr. Kam </a:t>
            </a:r>
            <a:r>
              <a:rPr lang="en-US"/>
              <a:t>Dahlquist</a:t>
            </a:r>
            <a:r>
              <a:rPr b="0" i="0" lang="en-US" sz="2400" u="none" cap="none" strike="noStrike">
                <a:solidFill>
                  <a:schemeClr val="dk1"/>
                </a:solidFill>
                <a:latin typeface="Calibri"/>
                <a:ea typeface="Calibri"/>
                <a:cs typeface="Calibri"/>
                <a:sym typeface="Calibri"/>
              </a:rPr>
              <a:t>, Dr. John David Dionisio, Dr. Ben Fitzpatrick</a:t>
            </a:r>
          </a:p>
          <a:p>
            <a:pPr indent="0" lvl="0" marL="0" marR="0" rtl="0" algn="ctr">
              <a:lnSpc>
                <a:spcPct val="90000"/>
              </a:lnSpc>
              <a:spcBef>
                <a:spcPts val="1000"/>
              </a:spcBef>
              <a:spcAft>
                <a:spcPts val="0"/>
              </a:spcAft>
              <a:buClr>
                <a:schemeClr val="dk1"/>
              </a:buClr>
              <a:buSzPct val="25000"/>
              <a:buFont typeface="Arial"/>
              <a:buNone/>
            </a:pPr>
            <a:r>
              <a:rPr lang="en-US"/>
              <a:t>Undergraduate Research Symposium</a:t>
            </a:r>
          </a:p>
          <a:p>
            <a:pPr indent="0" lvl="0" marL="0" marR="0" rtl="0" algn="ctr">
              <a:lnSpc>
                <a:spcPct val="90000"/>
              </a:lnSpc>
              <a:spcBef>
                <a:spcPts val="100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Loyola Marymount University</a:t>
            </a:r>
          </a:p>
          <a:p>
            <a:pPr indent="0" lvl="0" marL="0" marR="0" rtl="0" algn="ctr">
              <a:lnSpc>
                <a:spcPct val="90000"/>
              </a:lnSpc>
              <a:spcBef>
                <a:spcPts val="1000"/>
              </a:spcBef>
              <a:buClr>
                <a:schemeClr val="dk1"/>
              </a:buClr>
              <a:buSzPct val="25000"/>
              <a:buFont typeface="Arial"/>
              <a:buNone/>
            </a:pPr>
            <a:r>
              <a:rPr b="0" i="0" lang="en-US" sz="2400" u="none" cap="none" strike="noStrike">
                <a:solidFill>
                  <a:schemeClr val="dk1"/>
                </a:solidFill>
                <a:latin typeface="Calibri"/>
                <a:ea typeface="Calibri"/>
                <a:cs typeface="Calibri"/>
                <a:sym typeface="Calibri"/>
              </a:rPr>
              <a:t>March 19, 2016</a:t>
            </a:r>
          </a:p>
        </p:txBody>
      </p:sp>
      <p:sp>
        <p:nvSpPr>
          <p:cNvPr id="89" name="Shape 89"/>
          <p:cNvSpPr txBox="1"/>
          <p:nvPr/>
        </p:nvSpPr>
        <p:spPr>
          <a:xfrm>
            <a:off x="0" y="1121025"/>
            <a:ext cx="12192000" cy="1111500"/>
          </a:xfrm>
          <a:prstGeom prst="rect">
            <a:avLst/>
          </a:prstGeom>
          <a:noFill/>
          <a:ln>
            <a:noFill/>
          </a:ln>
        </p:spPr>
        <p:txBody>
          <a:bodyPr anchorCtr="0" anchor="t" bIns="91425" lIns="91425" rIns="91425" tIns="91425">
            <a:noAutofit/>
          </a:bodyPr>
          <a:lstStyle/>
          <a:p>
            <a:pPr lvl="0" rtl="0" algn="ctr">
              <a:lnSpc>
                <a:spcPct val="90000"/>
              </a:lnSpc>
              <a:spcBef>
                <a:spcPts val="0"/>
              </a:spcBef>
              <a:buClr>
                <a:schemeClr val="dk1"/>
              </a:buClr>
              <a:buSzPct val="25000"/>
              <a:buFont typeface="Calibri"/>
              <a:buNone/>
            </a:pPr>
            <a:r>
              <a:rPr b="1" lang="en-US" sz="5500">
                <a:solidFill>
                  <a:schemeClr val="dk1"/>
                </a:solidFill>
                <a:latin typeface="Calibri"/>
                <a:ea typeface="Calibri"/>
                <a:cs typeface="Calibri"/>
                <a:sym typeface="Calibri"/>
              </a:rPr>
              <a:t>Usability Improvements to GRNmap:</a:t>
            </a:r>
          </a:p>
        </p:txBody>
      </p:sp>
      <p:sp>
        <p:nvSpPr>
          <p:cNvPr id="90" name="Shape 90"/>
          <p:cNvSpPr txBox="1"/>
          <p:nvPr/>
        </p:nvSpPr>
        <p:spPr>
          <a:xfrm>
            <a:off x="2015950" y="1974075"/>
            <a:ext cx="7941300" cy="1422600"/>
          </a:xfrm>
          <a:prstGeom prst="rect">
            <a:avLst/>
          </a:prstGeom>
          <a:noFill/>
          <a:ln>
            <a:noFill/>
          </a:ln>
        </p:spPr>
        <p:txBody>
          <a:bodyPr anchorCtr="0" anchor="t" bIns="91425" lIns="91425" rIns="91425" tIns="91425">
            <a:noAutofit/>
          </a:bodyPr>
          <a:lstStyle/>
          <a:p>
            <a:pPr lvl="0" rtl="0" algn="ctr">
              <a:spcBef>
                <a:spcPts val="0"/>
              </a:spcBef>
              <a:buClr>
                <a:schemeClr val="dk1"/>
              </a:buClr>
              <a:buSzPct val="25000"/>
              <a:buFont typeface="Calibri"/>
              <a:buNone/>
            </a:pPr>
            <a:r>
              <a:rPr b="1" lang="en-US" sz="3600">
                <a:solidFill>
                  <a:schemeClr val="dk1"/>
                </a:solidFill>
                <a:latin typeface="Calibri"/>
                <a:ea typeface="Calibri"/>
                <a:cs typeface="Calibri"/>
                <a:sym typeface="Calibri"/>
              </a:rPr>
              <a:t>Software for Gene Regulatory Network Modeling and Parameter Estimation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176600" y="117250"/>
            <a:ext cx="11832300" cy="9423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Users Can See How GRNmap Optimizes The Parameters</a:t>
            </a:r>
          </a:p>
        </p:txBody>
      </p:sp>
      <p:pic>
        <p:nvPicPr>
          <p:cNvPr id="161" name="Shape 161"/>
          <p:cNvPicPr preferRelativeResize="0"/>
          <p:nvPr/>
        </p:nvPicPr>
        <p:blipFill>
          <a:blip r:embed="rId3">
            <a:alphaModFix/>
          </a:blip>
          <a:stretch>
            <a:fillRect/>
          </a:stretch>
        </p:blipFill>
        <p:spPr>
          <a:xfrm>
            <a:off x="2415512" y="1135750"/>
            <a:ext cx="7360975" cy="5518724"/>
          </a:xfrm>
          <a:prstGeom prst="rect">
            <a:avLst/>
          </a:prstGeom>
          <a:noFill/>
          <a:ln cap="flat" cmpd="sng" w="38100">
            <a:solidFill>
              <a:schemeClr val="dk2"/>
            </a:solidFill>
            <a:prstDash val="solid"/>
            <a:round/>
            <a:headEnd len="med" w="med" type="none"/>
            <a:tailEnd len="med" w="med" type="none"/>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0" y="-15875"/>
            <a:ext cx="121920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GRNmap Outputs Excel Workbook and Gene Expression Plots</a:t>
            </a:r>
          </a:p>
        </p:txBody>
      </p:sp>
      <p:pic>
        <p:nvPicPr>
          <p:cNvPr id="167" name="Shape 167"/>
          <p:cNvPicPr preferRelativeResize="0"/>
          <p:nvPr/>
        </p:nvPicPr>
        <p:blipFill>
          <a:blip r:embed="rId3">
            <a:alphaModFix/>
          </a:blip>
          <a:stretch>
            <a:fillRect/>
          </a:stretch>
        </p:blipFill>
        <p:spPr>
          <a:xfrm>
            <a:off x="267550" y="1457025"/>
            <a:ext cx="11683823" cy="4411074"/>
          </a:xfrm>
          <a:prstGeom prst="rect">
            <a:avLst/>
          </a:prstGeom>
          <a:noFill/>
          <a:ln>
            <a:noFill/>
          </a:ln>
        </p:spPr>
      </p:pic>
      <p:sp>
        <p:nvSpPr>
          <p:cNvPr id="168" name="Shape 168"/>
          <p:cNvSpPr txBox="1"/>
          <p:nvPr/>
        </p:nvSpPr>
        <p:spPr>
          <a:xfrm>
            <a:off x="838200" y="6015300"/>
            <a:ext cx="10276200" cy="499200"/>
          </a:xfrm>
          <a:prstGeom prst="rect">
            <a:avLst/>
          </a:prstGeom>
          <a:noFill/>
          <a:ln>
            <a:noFill/>
          </a:ln>
        </p:spPr>
        <p:txBody>
          <a:bodyPr anchorCtr="0" anchor="t" bIns="91425" lIns="91425" rIns="91425" tIns="91425">
            <a:noAutofit/>
          </a:bodyPr>
          <a:lstStyle/>
          <a:p>
            <a:pPr lvl="0" rtl="0" algn="ctr">
              <a:spcBef>
                <a:spcPts val="0"/>
              </a:spcBef>
              <a:buNone/>
            </a:pPr>
            <a:r>
              <a:rPr lang="en-US" sz="2400"/>
              <a:t>Network weights have been replaced by optimized weight values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224112" y="121750"/>
            <a:ext cx="11743800" cy="915300"/>
          </a:xfrm>
          <a:prstGeom prst="rect">
            <a:avLst/>
          </a:prstGeom>
        </p:spPr>
        <p:txBody>
          <a:bodyPr anchorCtr="0" anchor="ctr" bIns="91425" lIns="91425" rIns="91425" tIns="91425">
            <a:noAutofit/>
          </a:bodyPr>
          <a:lstStyle/>
          <a:p>
            <a:pPr lvl="0" algn="ctr">
              <a:spcBef>
                <a:spcPts val="0"/>
              </a:spcBef>
              <a:buNone/>
            </a:pPr>
            <a:r>
              <a:rPr b="1" lang="en-US" sz="3600"/>
              <a:t>GRNmap Produces Optimized Gene Expression Plots</a:t>
            </a:r>
          </a:p>
        </p:txBody>
      </p:sp>
      <p:pic>
        <p:nvPicPr>
          <p:cNvPr id="175" name="Shape 175"/>
          <p:cNvPicPr preferRelativeResize="0"/>
          <p:nvPr/>
        </p:nvPicPr>
        <p:blipFill rotWithShape="1">
          <a:blip r:embed="rId3">
            <a:alphaModFix/>
          </a:blip>
          <a:srcRect b="0" l="0" r="0" t="0"/>
          <a:stretch/>
        </p:blipFill>
        <p:spPr>
          <a:xfrm>
            <a:off x="2415512" y="1135750"/>
            <a:ext cx="7360975" cy="5518724"/>
          </a:xfrm>
          <a:prstGeom prst="rect">
            <a:avLst/>
          </a:prstGeom>
          <a:noFill/>
          <a:ln cap="flat" cmpd="sng" w="38100">
            <a:solidFill>
              <a:schemeClr val="dk2"/>
            </a:solidFill>
            <a:prstDash val="solid"/>
            <a:round/>
            <a:headEnd len="med" w="med" type="none"/>
            <a:tailEnd len="med" w="med" type="none"/>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0" y="365125"/>
            <a:ext cx="121920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Information from GRNmap is Visualized by GRNsight</a:t>
            </a:r>
          </a:p>
        </p:txBody>
      </p:sp>
      <p:pic>
        <p:nvPicPr>
          <p:cNvPr id="181" name="Shape 181"/>
          <p:cNvPicPr preferRelativeResize="0"/>
          <p:nvPr/>
        </p:nvPicPr>
        <p:blipFill>
          <a:blip r:embed="rId3">
            <a:alphaModFix/>
          </a:blip>
          <a:stretch>
            <a:fillRect/>
          </a:stretch>
        </p:blipFill>
        <p:spPr>
          <a:xfrm>
            <a:off x="0" y="1395620"/>
            <a:ext cx="12192000" cy="5372608"/>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dk1"/>
              </a:buClr>
              <a:buSzPct val="25000"/>
              <a:buFont typeface="Calibri"/>
              <a:buNone/>
            </a:pPr>
            <a:r>
              <a:rPr b="1" lang="en-US" sz="4800"/>
              <a:t>Outline</a:t>
            </a:r>
          </a:p>
        </p:txBody>
      </p:sp>
      <p:sp>
        <p:nvSpPr>
          <p:cNvPr id="187" name="Shape 187"/>
          <p:cNvSpPr txBox="1"/>
          <p:nvPr>
            <p:ph idx="1" type="body"/>
          </p:nvPr>
        </p:nvSpPr>
        <p:spPr>
          <a:xfrm>
            <a:off x="838200" y="1368425"/>
            <a:ext cx="10515600" cy="50091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999999"/>
              </a:buClr>
              <a:buSzPct val="100000"/>
              <a:buFont typeface="Arial"/>
              <a:buChar char="•"/>
            </a:pPr>
            <a:r>
              <a:rPr lang="en-US">
                <a:solidFill>
                  <a:srgbClr val="999999"/>
                </a:solidFill>
              </a:rPr>
              <a:t>GRNmap is an open-source MATLAB program that estimates parameters for a gene regulatory network and performs a forward simulation of the dynamics of the gene expression.</a:t>
            </a:r>
          </a:p>
          <a:p>
            <a:pPr indent="-228600" lvl="0" marL="228600" marR="0" rtl="0" algn="l">
              <a:lnSpc>
                <a:spcPct val="90000"/>
              </a:lnSpc>
              <a:spcBef>
                <a:spcPts val="1000"/>
              </a:spcBef>
              <a:spcAft>
                <a:spcPts val="0"/>
              </a:spcAft>
              <a:buClr>
                <a:schemeClr val="dk1"/>
              </a:buClr>
              <a:buSzPct val="100000"/>
              <a:buFont typeface="Arial"/>
              <a:buChar char="•"/>
            </a:pPr>
            <a:r>
              <a:rPr lang="en-US"/>
              <a:t>We improved the code by</a:t>
            </a:r>
          </a:p>
          <a:p>
            <a:pPr lvl="1" marR="0" rtl="0" algn="l">
              <a:lnSpc>
                <a:spcPct val="90000"/>
              </a:lnSpc>
              <a:spcBef>
                <a:spcPts val="1000"/>
              </a:spcBef>
              <a:spcAft>
                <a:spcPts val="0"/>
              </a:spcAft>
            </a:pPr>
            <a:r>
              <a:rPr lang="en-US"/>
              <a:t>Modularizing it</a:t>
            </a:r>
          </a:p>
          <a:p>
            <a:pPr lvl="1" marR="0" rtl="0" algn="l">
              <a:lnSpc>
                <a:spcPct val="90000"/>
              </a:lnSpc>
              <a:spcBef>
                <a:spcPts val="1000"/>
              </a:spcBef>
              <a:spcAft>
                <a:spcPts val="0"/>
              </a:spcAft>
            </a:pPr>
            <a:r>
              <a:rPr lang="en-US"/>
              <a:t>Fixing Bugs</a:t>
            </a:r>
          </a:p>
          <a:p>
            <a:pPr lvl="1" marR="0" rtl="0" algn="l">
              <a:lnSpc>
                <a:spcPct val="90000"/>
              </a:lnSpc>
              <a:spcBef>
                <a:spcPts val="1000"/>
              </a:spcBef>
              <a:spcAft>
                <a:spcPts val="0"/>
              </a:spcAft>
            </a:pPr>
            <a:r>
              <a:rPr lang="en-US"/>
              <a:t>Adding a testing framework</a:t>
            </a:r>
          </a:p>
          <a:p>
            <a:pPr lvl="1" marR="0" rtl="0" algn="l">
              <a:lnSpc>
                <a:spcPct val="90000"/>
              </a:lnSpc>
              <a:spcBef>
                <a:spcPts val="1000"/>
              </a:spcBef>
              <a:spcAft>
                <a:spcPts val="0"/>
              </a:spcAft>
            </a:pPr>
            <a:r>
              <a:rPr lang="en-US"/>
              <a:t>Adding new functionality</a:t>
            </a:r>
          </a:p>
          <a:p>
            <a:pPr indent="-228600" lvl="0" marL="228600" marR="0" rtl="0" algn="l">
              <a:lnSpc>
                <a:spcPct val="90000"/>
              </a:lnSpc>
              <a:spcBef>
                <a:spcPts val="1000"/>
              </a:spcBef>
              <a:spcAft>
                <a:spcPts val="0"/>
              </a:spcAft>
              <a:buClr>
                <a:srgbClr val="999999"/>
              </a:buClr>
              <a:buSzPct val="100000"/>
              <a:buFont typeface="Arial"/>
              <a:buChar char="•"/>
            </a:pPr>
            <a:r>
              <a:rPr lang="en-US">
                <a:solidFill>
                  <a:srgbClr val="999999"/>
                </a:solidFill>
              </a:rPr>
              <a:t>Future directions include providing additional test coverage and new features to support the data analysis team. </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838200" y="205900"/>
            <a:ext cx="10515600" cy="958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GRNmap was Previously Composed of Scripts</a:t>
            </a:r>
          </a:p>
        </p:txBody>
      </p:sp>
      <p:pic>
        <p:nvPicPr>
          <p:cNvPr id="193" name="Shape 193"/>
          <p:cNvPicPr preferRelativeResize="0"/>
          <p:nvPr/>
        </p:nvPicPr>
        <p:blipFill rotWithShape="1">
          <a:blip r:embed="rId3">
            <a:alphaModFix/>
          </a:blip>
          <a:srcRect b="99" l="0" r="0" t="99"/>
          <a:stretch/>
        </p:blipFill>
        <p:spPr>
          <a:xfrm>
            <a:off x="1168025" y="1164562"/>
            <a:ext cx="9544048" cy="54387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294325" y="205900"/>
            <a:ext cx="11670300" cy="8979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Current Version of the Code is More Modular and Readable</a:t>
            </a:r>
          </a:p>
        </p:txBody>
      </p:sp>
      <p:pic>
        <p:nvPicPr>
          <p:cNvPr id="199" name="Shape 199"/>
          <p:cNvPicPr preferRelativeResize="0"/>
          <p:nvPr/>
        </p:nvPicPr>
        <p:blipFill>
          <a:blip r:embed="rId3">
            <a:alphaModFix/>
          </a:blip>
          <a:stretch>
            <a:fillRect/>
          </a:stretch>
        </p:blipFill>
        <p:spPr>
          <a:xfrm>
            <a:off x="1168025" y="1024749"/>
            <a:ext cx="9544050" cy="565592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294325" y="205900"/>
            <a:ext cx="11670300" cy="8979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Current Version of the Code is More Modular and Readable</a:t>
            </a:r>
          </a:p>
        </p:txBody>
      </p:sp>
      <p:pic>
        <p:nvPicPr>
          <p:cNvPr id="205" name="Shape 205"/>
          <p:cNvPicPr preferRelativeResize="0"/>
          <p:nvPr/>
        </p:nvPicPr>
        <p:blipFill>
          <a:blip r:embed="rId3">
            <a:alphaModFix/>
          </a:blip>
          <a:stretch>
            <a:fillRect/>
          </a:stretch>
        </p:blipFill>
        <p:spPr>
          <a:xfrm>
            <a:off x="1926175" y="1180452"/>
            <a:ext cx="7758825" cy="546542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838200" y="254175"/>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Our Software Development Team has Implemented Substantial Usability Improvements</a:t>
            </a:r>
          </a:p>
        </p:txBody>
      </p:sp>
      <p:sp>
        <p:nvSpPr>
          <p:cNvPr id="211" name="Shape 211"/>
          <p:cNvSpPr txBox="1"/>
          <p:nvPr>
            <p:ph idx="1" type="body"/>
          </p:nvPr>
        </p:nvSpPr>
        <p:spPr>
          <a:xfrm>
            <a:off x="838200" y="1979825"/>
            <a:ext cx="10515600" cy="4197000"/>
          </a:xfrm>
          <a:prstGeom prst="rect">
            <a:avLst/>
          </a:prstGeom>
          <a:noFill/>
          <a:ln>
            <a:noFill/>
          </a:ln>
        </p:spPr>
        <p:txBody>
          <a:bodyPr anchorCtr="0" anchor="t" bIns="45700" lIns="91425" rIns="91425" tIns="45700">
            <a:noAutofit/>
          </a:bodyPr>
          <a:lstStyle/>
          <a:p>
            <a:pPr indent="-228600" lvl="0" marL="457200" marR="0" rtl="0">
              <a:lnSpc>
                <a:spcPct val="90000"/>
              </a:lnSpc>
              <a:spcBef>
                <a:spcPts val="0"/>
              </a:spcBef>
            </a:pPr>
            <a:r>
              <a:rPr lang="en-US"/>
              <a:t>Standardized formatting of input and output workbooks</a:t>
            </a:r>
          </a:p>
          <a:p>
            <a:pPr indent="-228600" lvl="1" marL="914400" marR="0" rtl="0">
              <a:lnSpc>
                <a:spcPct val="90000"/>
              </a:lnSpc>
              <a:spcBef>
                <a:spcPts val="0"/>
              </a:spcBef>
            </a:pPr>
            <a:r>
              <a:rPr lang="en-US"/>
              <a:t>Refactored code to include better variable names</a:t>
            </a:r>
          </a:p>
          <a:p>
            <a:pPr indent="-228600" lvl="1" marL="914400" marR="0" rtl="0">
              <a:lnSpc>
                <a:spcPct val="90000"/>
              </a:lnSpc>
              <a:spcBef>
                <a:spcPts val="0"/>
              </a:spcBef>
            </a:pPr>
            <a:r>
              <a:rPr lang="en-US"/>
              <a:t>Users provide less redundant information</a:t>
            </a:r>
          </a:p>
          <a:p>
            <a:pPr indent="-228600" lvl="0" marL="457200" marR="0" rtl="0">
              <a:lnSpc>
                <a:spcPct val="90000"/>
              </a:lnSpc>
              <a:spcBef>
                <a:spcPts val="0"/>
              </a:spcBef>
            </a:pPr>
            <a:r>
              <a:rPr lang="en-US"/>
              <a:t>GRNmap provides more information about the simulation</a:t>
            </a:r>
          </a:p>
          <a:p>
            <a:pPr indent="-228600" lvl="1" marL="914400" marR="0" rtl="0">
              <a:lnSpc>
                <a:spcPct val="90000"/>
              </a:lnSpc>
              <a:spcBef>
                <a:spcPts val="0"/>
              </a:spcBef>
            </a:pPr>
            <a:r>
              <a:rPr lang="en-US"/>
              <a:t>Least squared error and minimum theoretical least squared error</a:t>
            </a:r>
          </a:p>
          <a:p>
            <a:pPr indent="-228600" lvl="1" marL="914400" marR="0" rtl="0">
              <a:lnSpc>
                <a:spcPct val="90000"/>
              </a:lnSpc>
              <a:spcBef>
                <a:spcPts val="0"/>
              </a:spcBef>
            </a:pPr>
            <a:r>
              <a:rPr lang="en-US"/>
              <a:t>Mean squared error for individual genes</a:t>
            </a:r>
          </a:p>
          <a:p>
            <a:pPr indent="-228600" lvl="1" marL="914400" marR="0" rtl="0">
              <a:lnSpc>
                <a:spcPct val="90000"/>
              </a:lnSpc>
              <a:spcBef>
                <a:spcPts val="0"/>
              </a:spcBef>
            </a:pPr>
            <a:r>
              <a:rPr lang="en-US"/>
              <a:t>Standard deviation of gene expression data</a:t>
            </a:r>
          </a:p>
          <a:p>
            <a:pPr indent="-228600" lvl="0" marL="457200" marR="0" rtl="0">
              <a:lnSpc>
                <a:spcPct val="90000"/>
              </a:lnSpc>
              <a:spcBef>
                <a:spcPts val="0"/>
              </a:spcBef>
            </a:pPr>
            <a:r>
              <a:rPr lang="en-US"/>
              <a:t>Automated L-curve analysis</a:t>
            </a:r>
          </a:p>
          <a:p>
            <a:pPr indent="-228600" lvl="0" marL="457200" marR="0" rtl="0">
              <a:lnSpc>
                <a:spcPct val="90000"/>
              </a:lnSpc>
              <a:spcBef>
                <a:spcPts val="0"/>
              </a:spcBef>
            </a:pPr>
            <a:r>
              <a:rPr lang="en-US"/>
              <a:t>Routine bug fixes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838200" y="212725"/>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240"/>
              <a:t>GRNmap Uses </a:t>
            </a:r>
            <a:r>
              <a:rPr b="1" i="0" lang="en-US" sz="3240" u="none" cap="none" strike="noStrike">
                <a:solidFill>
                  <a:schemeClr val="dk1"/>
                </a:solidFill>
                <a:latin typeface="Calibri"/>
                <a:ea typeface="Calibri"/>
                <a:cs typeface="Calibri"/>
                <a:sym typeface="Calibri"/>
              </a:rPr>
              <a:t>Test Driven Development (TDD)</a:t>
            </a:r>
            <a:r>
              <a:rPr b="1" lang="en-US" sz="3240"/>
              <a:t>, </a:t>
            </a:r>
          </a:p>
          <a:p>
            <a:pPr indent="0" lvl="0" marL="0" marR="0" rtl="0" algn="ctr">
              <a:lnSpc>
                <a:spcPct val="90000"/>
              </a:lnSpc>
              <a:spcBef>
                <a:spcPts val="0"/>
              </a:spcBef>
              <a:buClr>
                <a:schemeClr val="dk1"/>
              </a:buClr>
              <a:buSzPct val="25000"/>
              <a:buFont typeface="Calibri"/>
              <a:buNone/>
            </a:pPr>
            <a:r>
              <a:rPr b="1" lang="en-US" sz="3240"/>
              <a:t>A </a:t>
            </a:r>
            <a:r>
              <a:rPr b="1" i="0" lang="en-US" sz="3240" u="none" cap="none" strike="noStrike">
                <a:solidFill>
                  <a:schemeClr val="dk1"/>
                </a:solidFill>
                <a:latin typeface="Calibri"/>
                <a:ea typeface="Calibri"/>
                <a:cs typeface="Calibri"/>
                <a:sym typeface="Calibri"/>
              </a:rPr>
              <a:t>Process For Ensuring Code Correctness</a:t>
            </a:r>
          </a:p>
        </p:txBody>
      </p:sp>
      <p:pic>
        <p:nvPicPr>
          <p:cNvPr id="217" name="Shape 217"/>
          <p:cNvPicPr preferRelativeResize="0"/>
          <p:nvPr/>
        </p:nvPicPr>
        <p:blipFill rotWithShape="1">
          <a:blip r:embed="rId3">
            <a:alphaModFix/>
          </a:blip>
          <a:srcRect b="0" l="0" r="0" t="0"/>
          <a:stretch/>
        </p:blipFill>
        <p:spPr>
          <a:xfrm>
            <a:off x="678297" y="1369174"/>
            <a:ext cx="8499700" cy="5412624"/>
          </a:xfrm>
          <a:prstGeom prst="rect">
            <a:avLst/>
          </a:prstGeom>
          <a:noFill/>
          <a:ln>
            <a:noFill/>
          </a:ln>
        </p:spPr>
      </p:pic>
      <p:graphicFrame>
        <p:nvGraphicFramePr>
          <p:cNvPr id="218" name="Shape 218"/>
          <p:cNvGraphicFramePr/>
          <p:nvPr/>
        </p:nvGraphicFramePr>
        <p:xfrm>
          <a:off x="8352975" y="3847600"/>
          <a:ext cx="3000000" cy="3000000"/>
        </p:xfrm>
        <a:graphic>
          <a:graphicData uri="http://schemas.openxmlformats.org/drawingml/2006/table">
            <a:tbl>
              <a:tblPr>
                <a:noFill/>
                <a:tableStyleId>{FC66805C-684A-4DB3-BDFC-5D2BE3289AB4}</a:tableStyleId>
              </a:tblPr>
              <a:tblGrid>
                <a:gridCol w="1682275"/>
                <a:gridCol w="1681600"/>
              </a:tblGrid>
              <a:tr h="942525">
                <a:tc>
                  <a:txBody>
                    <a:bodyPr>
                      <a:noAutofit/>
                    </a:bodyPr>
                    <a:lstStyle/>
                    <a:p>
                      <a:pPr lvl="0">
                        <a:spcBef>
                          <a:spcPts val="0"/>
                        </a:spcBef>
                        <a:buNone/>
                      </a:pPr>
                      <a:r>
                        <a:rPr b="1" lang="en-US" sz="2400"/>
                        <a:t>Number of Tests</a:t>
                      </a:r>
                    </a:p>
                  </a:txBody>
                  <a:tcPr marT="91425" marB="9142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solidFill>
                      <a:srgbClr val="C9DAF8"/>
                    </a:solidFill>
                  </a:tcPr>
                </a:tc>
                <a:tc>
                  <a:txBody>
                    <a:bodyPr>
                      <a:noAutofit/>
                    </a:bodyPr>
                    <a:lstStyle/>
                    <a:p>
                      <a:pPr lvl="0">
                        <a:spcBef>
                          <a:spcPts val="0"/>
                        </a:spcBef>
                        <a:buNone/>
                      </a:pPr>
                      <a:r>
                        <a:rPr b="1" lang="en-US" sz="2400"/>
                        <a:t>Number of Files</a:t>
                      </a:r>
                    </a:p>
                  </a:txBody>
                  <a:tcPr marT="91425" marB="9142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solidFill>
                      <a:srgbClr val="C9DAF8"/>
                    </a:solidFill>
                  </a:tcPr>
                </a:tc>
              </a:tr>
              <a:tr h="614425">
                <a:tc>
                  <a:txBody>
                    <a:bodyPr>
                      <a:noAutofit/>
                    </a:bodyPr>
                    <a:lstStyle/>
                    <a:p>
                      <a:pPr lvl="0">
                        <a:spcBef>
                          <a:spcPts val="0"/>
                        </a:spcBef>
                        <a:buNone/>
                      </a:pPr>
                      <a:r>
                        <a:rPr lang="en-US" sz="3600"/>
                        <a:t>~650</a:t>
                      </a:r>
                    </a:p>
                  </a:txBody>
                  <a:tcPr marT="91425" marB="9142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lvl="0">
                        <a:spcBef>
                          <a:spcPts val="0"/>
                        </a:spcBef>
                        <a:buNone/>
                      </a:pPr>
                      <a:r>
                        <a:rPr lang="en-US" sz="3600"/>
                        <a:t>~90</a:t>
                      </a:r>
                    </a:p>
                  </a:txBody>
                  <a:tcPr marT="91425" marB="91425" marR="91425" marL="91425">
                    <a:lnL cap="flat" cmpd="sng" w="28575">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dk1"/>
              </a:buClr>
              <a:buSzPct val="25000"/>
              <a:buFont typeface="Calibri"/>
              <a:buNone/>
            </a:pPr>
            <a:r>
              <a:rPr b="1" lang="en-US" sz="4800"/>
              <a:t>Outline</a:t>
            </a:r>
          </a:p>
        </p:txBody>
      </p:sp>
      <p:sp>
        <p:nvSpPr>
          <p:cNvPr id="96" name="Shape 96"/>
          <p:cNvSpPr txBox="1"/>
          <p:nvPr>
            <p:ph idx="1" type="body"/>
          </p:nvPr>
        </p:nvSpPr>
        <p:spPr>
          <a:xfrm>
            <a:off x="838200" y="1368425"/>
            <a:ext cx="10515600" cy="50091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lang="en-US"/>
              <a:t>GRNmap is an open-source MATLAB program that estimates parameters for a gene regulatory network and performs a forward simulation of the dynamics of the gene expression.</a:t>
            </a:r>
          </a:p>
          <a:p>
            <a:pPr indent="-228600" lvl="0" marL="228600" marR="0" rtl="0" algn="l">
              <a:lnSpc>
                <a:spcPct val="90000"/>
              </a:lnSpc>
              <a:spcBef>
                <a:spcPts val="1000"/>
              </a:spcBef>
              <a:spcAft>
                <a:spcPts val="0"/>
              </a:spcAft>
              <a:buClr>
                <a:schemeClr val="dk1"/>
              </a:buClr>
              <a:buSzPct val="100000"/>
              <a:buFont typeface="Arial"/>
              <a:buChar char="•"/>
            </a:pPr>
            <a:r>
              <a:rPr lang="en-US"/>
              <a:t>We improved the code by</a:t>
            </a:r>
          </a:p>
          <a:p>
            <a:pPr lvl="1" marR="0" rtl="0" algn="l">
              <a:lnSpc>
                <a:spcPct val="90000"/>
              </a:lnSpc>
              <a:spcBef>
                <a:spcPts val="1000"/>
              </a:spcBef>
              <a:spcAft>
                <a:spcPts val="0"/>
              </a:spcAft>
            </a:pPr>
            <a:r>
              <a:rPr lang="en-US"/>
              <a:t>Modularizing it</a:t>
            </a:r>
          </a:p>
          <a:p>
            <a:pPr lvl="1" marR="0" rtl="0" algn="l">
              <a:lnSpc>
                <a:spcPct val="90000"/>
              </a:lnSpc>
              <a:spcBef>
                <a:spcPts val="1000"/>
              </a:spcBef>
              <a:spcAft>
                <a:spcPts val="0"/>
              </a:spcAft>
            </a:pPr>
            <a:r>
              <a:rPr lang="en-US"/>
              <a:t>Fixing Bugs</a:t>
            </a:r>
          </a:p>
          <a:p>
            <a:pPr lvl="1" marR="0" rtl="0" algn="l">
              <a:lnSpc>
                <a:spcPct val="90000"/>
              </a:lnSpc>
              <a:spcBef>
                <a:spcPts val="1000"/>
              </a:spcBef>
              <a:spcAft>
                <a:spcPts val="0"/>
              </a:spcAft>
            </a:pPr>
            <a:r>
              <a:rPr lang="en-US"/>
              <a:t>Adding a testing framework</a:t>
            </a:r>
          </a:p>
          <a:p>
            <a:pPr lvl="1" marR="0" rtl="0" algn="l">
              <a:lnSpc>
                <a:spcPct val="90000"/>
              </a:lnSpc>
              <a:spcBef>
                <a:spcPts val="1000"/>
              </a:spcBef>
              <a:spcAft>
                <a:spcPts val="0"/>
              </a:spcAft>
            </a:pPr>
            <a:r>
              <a:rPr lang="en-US"/>
              <a:t>Adding new functionality</a:t>
            </a:r>
          </a:p>
          <a:p>
            <a:pPr indent="-228600" lvl="0" marL="228600" marR="0" rtl="0" algn="l">
              <a:lnSpc>
                <a:spcPct val="90000"/>
              </a:lnSpc>
              <a:spcBef>
                <a:spcPts val="1000"/>
              </a:spcBef>
              <a:spcAft>
                <a:spcPts val="0"/>
              </a:spcAft>
              <a:buClr>
                <a:schemeClr val="dk1"/>
              </a:buClr>
              <a:buSzPct val="100000"/>
              <a:buFont typeface="Arial"/>
              <a:buChar char="•"/>
            </a:pPr>
            <a:r>
              <a:rPr lang="en-US"/>
              <a:t>Future directions include providing additional test coverage and new features to support the data analysis team. </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Calibri"/>
              <a:buNone/>
            </a:pPr>
            <a:r>
              <a:rPr b="1" lang="en-US" sz="4800"/>
              <a:t>Summary</a:t>
            </a:r>
          </a:p>
        </p:txBody>
      </p:sp>
      <p:sp>
        <p:nvSpPr>
          <p:cNvPr id="224" name="Shape 224"/>
          <p:cNvSpPr txBox="1"/>
          <p:nvPr>
            <p:ph idx="1" type="body"/>
          </p:nvPr>
        </p:nvSpPr>
        <p:spPr>
          <a:xfrm>
            <a:off x="838200" y="1368425"/>
            <a:ext cx="10515600" cy="50091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lang="en-US"/>
              <a:t>GRNmap is an open-source MATLAB program that estimates parameters for a gene regulatory network and performs a forward simulation of the dynamics of the gene expression.</a:t>
            </a:r>
          </a:p>
          <a:p>
            <a:pPr indent="-228600" lvl="0" marL="228600" marR="0" rtl="0" algn="l">
              <a:lnSpc>
                <a:spcPct val="90000"/>
              </a:lnSpc>
              <a:spcBef>
                <a:spcPts val="1000"/>
              </a:spcBef>
              <a:spcAft>
                <a:spcPts val="0"/>
              </a:spcAft>
              <a:buClr>
                <a:srgbClr val="999999"/>
              </a:buClr>
              <a:buSzPct val="100000"/>
              <a:buFont typeface="Arial"/>
              <a:buChar char="•"/>
            </a:pPr>
            <a:r>
              <a:rPr lang="en-US">
                <a:solidFill>
                  <a:srgbClr val="999999"/>
                </a:solidFill>
              </a:rPr>
              <a:t>We improved the code by</a:t>
            </a:r>
          </a:p>
          <a:p>
            <a:pPr lvl="1" marR="0" rtl="0" algn="l">
              <a:lnSpc>
                <a:spcPct val="90000"/>
              </a:lnSpc>
              <a:spcBef>
                <a:spcPts val="1000"/>
              </a:spcBef>
              <a:spcAft>
                <a:spcPts val="0"/>
              </a:spcAft>
              <a:buClr>
                <a:srgbClr val="999999"/>
              </a:buClr>
            </a:pPr>
            <a:r>
              <a:rPr lang="en-US">
                <a:solidFill>
                  <a:srgbClr val="999999"/>
                </a:solidFill>
              </a:rPr>
              <a:t>Modularizing it</a:t>
            </a:r>
          </a:p>
          <a:p>
            <a:pPr lvl="1" marR="0" rtl="0" algn="l">
              <a:lnSpc>
                <a:spcPct val="90000"/>
              </a:lnSpc>
              <a:spcBef>
                <a:spcPts val="1000"/>
              </a:spcBef>
              <a:spcAft>
                <a:spcPts val="0"/>
              </a:spcAft>
              <a:buClr>
                <a:srgbClr val="999999"/>
              </a:buClr>
            </a:pPr>
            <a:r>
              <a:rPr lang="en-US">
                <a:solidFill>
                  <a:srgbClr val="999999"/>
                </a:solidFill>
              </a:rPr>
              <a:t>Fixing Bugs</a:t>
            </a:r>
          </a:p>
          <a:p>
            <a:pPr lvl="1" marR="0" rtl="0" algn="l">
              <a:lnSpc>
                <a:spcPct val="90000"/>
              </a:lnSpc>
              <a:spcBef>
                <a:spcPts val="1000"/>
              </a:spcBef>
              <a:spcAft>
                <a:spcPts val="0"/>
              </a:spcAft>
              <a:buClr>
                <a:srgbClr val="999999"/>
              </a:buClr>
            </a:pPr>
            <a:r>
              <a:rPr lang="en-US">
                <a:solidFill>
                  <a:srgbClr val="999999"/>
                </a:solidFill>
              </a:rPr>
              <a:t>Adding a testing framework</a:t>
            </a:r>
          </a:p>
          <a:p>
            <a:pPr lvl="1" marR="0" rtl="0" algn="l">
              <a:lnSpc>
                <a:spcPct val="90000"/>
              </a:lnSpc>
              <a:spcBef>
                <a:spcPts val="1000"/>
              </a:spcBef>
              <a:spcAft>
                <a:spcPts val="0"/>
              </a:spcAft>
              <a:buClr>
                <a:srgbClr val="999999"/>
              </a:buClr>
            </a:pPr>
            <a:r>
              <a:rPr lang="en-US">
                <a:solidFill>
                  <a:srgbClr val="999999"/>
                </a:solidFill>
              </a:rPr>
              <a:t>Adding new functionality</a:t>
            </a:r>
          </a:p>
          <a:p>
            <a:pPr indent="-228600" lvl="0" marL="228600" marR="0" rtl="0" algn="l">
              <a:lnSpc>
                <a:spcPct val="90000"/>
              </a:lnSpc>
              <a:spcBef>
                <a:spcPts val="1000"/>
              </a:spcBef>
              <a:spcAft>
                <a:spcPts val="0"/>
              </a:spcAft>
              <a:buClr>
                <a:srgbClr val="999999"/>
              </a:buClr>
              <a:buSzPct val="100000"/>
              <a:buFont typeface="Arial"/>
              <a:buChar char="•"/>
            </a:pPr>
            <a:r>
              <a:rPr lang="en-US">
                <a:solidFill>
                  <a:srgbClr val="999999"/>
                </a:solidFill>
              </a:rPr>
              <a:t>Future directions include providing additional test coverage and new features to support the data analysis team.</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rgbClr val="666666"/>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dk1"/>
              </a:buClr>
              <a:buSzPct val="25000"/>
              <a:buFont typeface="Calibri"/>
              <a:buNone/>
            </a:pPr>
            <a:r>
              <a:rPr b="1" lang="en-US" sz="4800"/>
              <a:t>Summary</a:t>
            </a:r>
          </a:p>
        </p:txBody>
      </p:sp>
      <p:sp>
        <p:nvSpPr>
          <p:cNvPr id="230" name="Shape 230"/>
          <p:cNvSpPr txBox="1"/>
          <p:nvPr>
            <p:ph idx="1" type="body"/>
          </p:nvPr>
        </p:nvSpPr>
        <p:spPr>
          <a:xfrm>
            <a:off x="838200" y="1368425"/>
            <a:ext cx="10515600" cy="50091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999999"/>
              </a:buClr>
              <a:buSzPct val="100000"/>
              <a:buFont typeface="Arial"/>
              <a:buChar char="•"/>
            </a:pPr>
            <a:r>
              <a:rPr lang="en-US">
                <a:solidFill>
                  <a:srgbClr val="999999"/>
                </a:solidFill>
              </a:rPr>
              <a:t>GRNmap is an open-source MATLAB program that estimates parameters for a gene regulatory network and performs a forward simulation of the dynamics of the gene expression.</a:t>
            </a:r>
          </a:p>
          <a:p>
            <a:pPr indent="-228600" lvl="0" marL="228600" marR="0" rtl="0" algn="l">
              <a:lnSpc>
                <a:spcPct val="90000"/>
              </a:lnSpc>
              <a:spcBef>
                <a:spcPts val="1000"/>
              </a:spcBef>
              <a:spcAft>
                <a:spcPts val="0"/>
              </a:spcAft>
              <a:buClr>
                <a:schemeClr val="dk1"/>
              </a:buClr>
              <a:buSzPct val="100000"/>
              <a:buFont typeface="Arial"/>
              <a:buChar char="•"/>
            </a:pPr>
            <a:r>
              <a:rPr lang="en-US"/>
              <a:t>We improved the code by</a:t>
            </a:r>
          </a:p>
          <a:p>
            <a:pPr lvl="1" marR="0" rtl="0" algn="l">
              <a:lnSpc>
                <a:spcPct val="90000"/>
              </a:lnSpc>
              <a:spcBef>
                <a:spcPts val="1000"/>
              </a:spcBef>
              <a:spcAft>
                <a:spcPts val="0"/>
              </a:spcAft>
            </a:pPr>
            <a:r>
              <a:rPr lang="en-US"/>
              <a:t>Modularizing it</a:t>
            </a:r>
          </a:p>
          <a:p>
            <a:pPr lvl="1" marR="0" rtl="0" algn="l">
              <a:lnSpc>
                <a:spcPct val="90000"/>
              </a:lnSpc>
              <a:spcBef>
                <a:spcPts val="1000"/>
              </a:spcBef>
              <a:spcAft>
                <a:spcPts val="0"/>
              </a:spcAft>
            </a:pPr>
            <a:r>
              <a:rPr lang="en-US"/>
              <a:t>Fixing Bugs</a:t>
            </a:r>
          </a:p>
          <a:p>
            <a:pPr lvl="1" marR="0" rtl="0" algn="l">
              <a:lnSpc>
                <a:spcPct val="90000"/>
              </a:lnSpc>
              <a:spcBef>
                <a:spcPts val="1000"/>
              </a:spcBef>
              <a:spcAft>
                <a:spcPts val="0"/>
              </a:spcAft>
            </a:pPr>
            <a:r>
              <a:rPr lang="en-US"/>
              <a:t>Adding a testing framework</a:t>
            </a:r>
          </a:p>
          <a:p>
            <a:pPr lvl="1" marR="0" rtl="0" algn="l">
              <a:lnSpc>
                <a:spcPct val="90000"/>
              </a:lnSpc>
              <a:spcBef>
                <a:spcPts val="1000"/>
              </a:spcBef>
              <a:spcAft>
                <a:spcPts val="0"/>
              </a:spcAft>
            </a:pPr>
            <a:r>
              <a:rPr lang="en-US"/>
              <a:t>Adding new functionality</a:t>
            </a:r>
          </a:p>
          <a:p>
            <a:pPr indent="-228600" lvl="0" marL="228600" marR="0" rtl="0" algn="l">
              <a:lnSpc>
                <a:spcPct val="90000"/>
              </a:lnSpc>
              <a:spcBef>
                <a:spcPts val="1000"/>
              </a:spcBef>
              <a:spcAft>
                <a:spcPts val="0"/>
              </a:spcAft>
              <a:buClr>
                <a:srgbClr val="999999"/>
              </a:buClr>
              <a:buSzPct val="100000"/>
              <a:buFont typeface="Arial"/>
              <a:buChar char="•"/>
            </a:pPr>
            <a:r>
              <a:rPr lang="en-US">
                <a:solidFill>
                  <a:srgbClr val="999999"/>
                </a:solidFill>
              </a:rPr>
              <a:t>Future directions include providing additional test coverage and new features to support the data analysis team. </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Clr>
                <a:schemeClr val="dk1"/>
              </a:buClr>
              <a:buSzPct val="25000"/>
              <a:buFont typeface="Calibri"/>
              <a:buNone/>
            </a:pPr>
            <a:r>
              <a:rPr b="1" lang="en-US" sz="4800"/>
              <a:t>Summary</a:t>
            </a:r>
          </a:p>
        </p:txBody>
      </p:sp>
      <p:sp>
        <p:nvSpPr>
          <p:cNvPr id="236" name="Shape 236"/>
          <p:cNvSpPr txBox="1"/>
          <p:nvPr>
            <p:ph idx="1" type="body"/>
          </p:nvPr>
        </p:nvSpPr>
        <p:spPr>
          <a:xfrm>
            <a:off x="838200" y="1368425"/>
            <a:ext cx="10515600" cy="50091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B7B7B7"/>
              </a:buClr>
              <a:buSzPct val="100000"/>
              <a:buFont typeface="Arial"/>
              <a:buChar char="•"/>
            </a:pPr>
            <a:r>
              <a:rPr lang="en-US">
                <a:solidFill>
                  <a:srgbClr val="B7B7B7"/>
                </a:solidFill>
              </a:rPr>
              <a:t>GRNmap is an open-source MATLAB program that estimates parameters for a gene regulatory network and performs a forward simulation of the dynamics of the gene expression.</a:t>
            </a:r>
          </a:p>
          <a:p>
            <a:pPr indent="-228600" lvl="0" marL="228600" marR="0" rtl="0" algn="l">
              <a:lnSpc>
                <a:spcPct val="90000"/>
              </a:lnSpc>
              <a:spcBef>
                <a:spcPts val="1000"/>
              </a:spcBef>
              <a:spcAft>
                <a:spcPts val="0"/>
              </a:spcAft>
              <a:buClr>
                <a:srgbClr val="B7B7B7"/>
              </a:buClr>
              <a:buSzPct val="100000"/>
              <a:buFont typeface="Arial"/>
              <a:buChar char="•"/>
            </a:pPr>
            <a:r>
              <a:rPr lang="en-US">
                <a:solidFill>
                  <a:srgbClr val="B7B7B7"/>
                </a:solidFill>
              </a:rPr>
              <a:t>We improved the code by</a:t>
            </a:r>
          </a:p>
          <a:p>
            <a:pPr lvl="1" marR="0" rtl="0" algn="l">
              <a:lnSpc>
                <a:spcPct val="90000"/>
              </a:lnSpc>
              <a:spcBef>
                <a:spcPts val="1000"/>
              </a:spcBef>
              <a:spcAft>
                <a:spcPts val="0"/>
              </a:spcAft>
              <a:buClr>
                <a:srgbClr val="B7B7B7"/>
              </a:buClr>
            </a:pPr>
            <a:r>
              <a:rPr lang="en-US">
                <a:solidFill>
                  <a:srgbClr val="B7B7B7"/>
                </a:solidFill>
              </a:rPr>
              <a:t>Modularizing it</a:t>
            </a:r>
          </a:p>
          <a:p>
            <a:pPr lvl="1" marR="0" rtl="0" algn="l">
              <a:lnSpc>
                <a:spcPct val="90000"/>
              </a:lnSpc>
              <a:spcBef>
                <a:spcPts val="1000"/>
              </a:spcBef>
              <a:spcAft>
                <a:spcPts val="0"/>
              </a:spcAft>
              <a:buClr>
                <a:srgbClr val="B7B7B7"/>
              </a:buClr>
            </a:pPr>
            <a:r>
              <a:rPr lang="en-US">
                <a:solidFill>
                  <a:srgbClr val="B7B7B7"/>
                </a:solidFill>
              </a:rPr>
              <a:t>Fixing Bugs</a:t>
            </a:r>
          </a:p>
          <a:p>
            <a:pPr lvl="1" marR="0" rtl="0" algn="l">
              <a:lnSpc>
                <a:spcPct val="90000"/>
              </a:lnSpc>
              <a:spcBef>
                <a:spcPts val="1000"/>
              </a:spcBef>
              <a:spcAft>
                <a:spcPts val="0"/>
              </a:spcAft>
              <a:buClr>
                <a:srgbClr val="B7B7B7"/>
              </a:buClr>
            </a:pPr>
            <a:r>
              <a:rPr lang="en-US">
                <a:solidFill>
                  <a:srgbClr val="B7B7B7"/>
                </a:solidFill>
              </a:rPr>
              <a:t>Adding a testing framework</a:t>
            </a:r>
          </a:p>
          <a:p>
            <a:pPr lvl="1" marR="0" rtl="0" algn="l">
              <a:lnSpc>
                <a:spcPct val="90000"/>
              </a:lnSpc>
              <a:spcBef>
                <a:spcPts val="1000"/>
              </a:spcBef>
              <a:spcAft>
                <a:spcPts val="0"/>
              </a:spcAft>
              <a:buClr>
                <a:srgbClr val="B7B7B7"/>
              </a:buClr>
            </a:pPr>
            <a:r>
              <a:rPr lang="en-US">
                <a:solidFill>
                  <a:srgbClr val="B7B7B7"/>
                </a:solidFill>
              </a:rPr>
              <a:t>Adding new functionality</a:t>
            </a:r>
          </a:p>
          <a:p>
            <a:pPr indent="-228600" lvl="0" marL="228600" marR="0" rtl="0" algn="l">
              <a:lnSpc>
                <a:spcPct val="90000"/>
              </a:lnSpc>
              <a:spcBef>
                <a:spcPts val="1000"/>
              </a:spcBef>
              <a:spcAft>
                <a:spcPts val="0"/>
              </a:spcAft>
              <a:buClr>
                <a:srgbClr val="000000"/>
              </a:buClr>
              <a:buSzPct val="100000"/>
              <a:buFont typeface="Arial"/>
              <a:buChar char="•"/>
            </a:pPr>
            <a:r>
              <a:rPr lang="en-US">
                <a:solidFill>
                  <a:srgbClr val="000000"/>
                </a:solidFill>
              </a:rPr>
              <a:t>Future directions include providing additional test coverage and new features to support the data analysis team. </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Acknowledgments</a:t>
            </a:r>
          </a:p>
        </p:txBody>
      </p:sp>
      <p:sp>
        <p:nvSpPr>
          <p:cNvPr id="242" name="Shape 242"/>
          <p:cNvSpPr txBox="1"/>
          <p:nvPr>
            <p:ph idx="1" type="body"/>
          </p:nvPr>
        </p:nvSpPr>
        <p:spPr>
          <a:xfrm>
            <a:off x="838200" y="1825625"/>
            <a:ext cx="10515600" cy="4351200"/>
          </a:xfrm>
          <a:prstGeom prst="rect">
            <a:avLst/>
          </a:prstGeom>
          <a:noFill/>
          <a:ln>
            <a:noFill/>
          </a:ln>
        </p:spPr>
        <p:txBody>
          <a:bodyPr anchorCtr="0" anchor="t" bIns="45700" lIns="91425" rIns="91425" tIns="45700">
            <a:noAutofit/>
          </a:bodyPr>
          <a:lstStyle/>
          <a:p>
            <a:pPr indent="0" lvl="0" marL="0" marR="0" rtl="0">
              <a:lnSpc>
                <a:spcPct val="90000"/>
              </a:lnSpc>
              <a:spcBef>
                <a:spcPts val="0"/>
              </a:spcBef>
              <a:buClr>
                <a:schemeClr val="dk1"/>
              </a:buClr>
              <a:buSzPct val="25000"/>
              <a:buFont typeface="Arial"/>
              <a:buNone/>
            </a:pPr>
            <a:r>
              <a:rPr lang="en-US"/>
              <a:t>We would like to thank the following people:</a:t>
            </a:r>
          </a:p>
          <a:p>
            <a:pPr indent="-228600" lvl="0" marL="457200" marR="0" rtl="0">
              <a:lnSpc>
                <a:spcPct val="90000"/>
              </a:lnSpc>
              <a:spcBef>
                <a:spcPts val="0"/>
              </a:spcBef>
            </a:pPr>
            <a:r>
              <a:rPr lang="en-US"/>
              <a:t>Dr. Kam D. Dahlquist</a:t>
            </a:r>
          </a:p>
          <a:p>
            <a:pPr indent="-228600" lvl="0" marL="457200" marR="0" rtl="0">
              <a:lnSpc>
                <a:spcPct val="90000"/>
              </a:lnSpc>
              <a:spcBef>
                <a:spcPts val="0"/>
              </a:spcBef>
            </a:pPr>
            <a:r>
              <a:rPr lang="en-US"/>
              <a:t>Dr. John David N. Dionisio</a:t>
            </a:r>
          </a:p>
          <a:p>
            <a:pPr indent="-228600" lvl="0" marL="457200" marR="0" rtl="0">
              <a:lnSpc>
                <a:spcPct val="90000"/>
              </a:lnSpc>
              <a:spcBef>
                <a:spcPts val="0"/>
              </a:spcBef>
            </a:pPr>
            <a:r>
              <a:rPr lang="en-US"/>
              <a:t>Dr. Ben G. Fitzpatrick</a:t>
            </a:r>
          </a:p>
          <a:p>
            <a:pPr indent="-228600" lvl="0" marL="457200" marR="0" rtl="0">
              <a:lnSpc>
                <a:spcPct val="90000"/>
              </a:lnSpc>
              <a:spcBef>
                <a:spcPts val="0"/>
              </a:spcBef>
            </a:pPr>
            <a:r>
              <a:rPr lang="en-US"/>
              <a:t>Dahlquist Lab</a:t>
            </a:r>
          </a:p>
          <a:p>
            <a:pPr indent="-228600" lvl="1" marL="914400" marR="0" rtl="0">
              <a:lnSpc>
                <a:spcPct val="90000"/>
              </a:lnSpc>
              <a:spcBef>
                <a:spcPts val="0"/>
              </a:spcBef>
            </a:pPr>
            <a:r>
              <a:rPr lang="en-US"/>
              <a:t>Data Analysis Team</a:t>
            </a:r>
          </a:p>
          <a:p>
            <a:pPr indent="-228600" lvl="1" marL="914400" marR="0" rtl="0">
              <a:lnSpc>
                <a:spcPct val="90000"/>
              </a:lnSpc>
              <a:spcBef>
                <a:spcPts val="0"/>
              </a:spcBef>
            </a:pPr>
            <a:r>
              <a:rPr lang="en-US"/>
              <a:t>GRNsight</a:t>
            </a:r>
          </a:p>
          <a:p>
            <a:pPr indent="-228600" lvl="1" marL="914400" marR="0" rtl="0">
              <a:lnSpc>
                <a:spcPct val="90000"/>
              </a:lnSpc>
              <a:spcBef>
                <a:spcPts val="0"/>
              </a:spcBef>
            </a:pPr>
            <a:r>
              <a:rPr lang="en-US"/>
              <a:t>Wet Lab Team</a:t>
            </a:r>
          </a:p>
        </p:txBody>
      </p:sp>
      <p:sp>
        <p:nvSpPr>
          <p:cNvPr id="243" name="Shape 243"/>
          <p:cNvSpPr txBox="1"/>
          <p:nvPr>
            <p:ph idx="1" type="body"/>
          </p:nvPr>
        </p:nvSpPr>
        <p:spPr>
          <a:xfrm>
            <a:off x="838200" y="3127625"/>
            <a:ext cx="10515600" cy="3811200"/>
          </a:xfrm>
          <a:prstGeom prst="rect">
            <a:avLst/>
          </a:prstGeom>
          <a:noFill/>
          <a:ln>
            <a:noFill/>
          </a:ln>
        </p:spPr>
        <p:txBody>
          <a:bodyPr anchorCtr="0" anchor="t" bIns="45700" lIns="91425" rIns="91425" tIns="45700">
            <a:noAutofit/>
          </a:bodyPr>
          <a:lstStyle/>
          <a:p>
            <a:pPr indent="0" lvl="0" marL="0" rtl="0" algn="ctr">
              <a:spcBef>
                <a:spcPts val="0"/>
              </a:spcBef>
              <a:buClr>
                <a:schemeClr val="dk1"/>
              </a:buClr>
              <a:buSzPct val="25000"/>
              <a:buFont typeface="Calibri"/>
              <a:buNone/>
            </a:pPr>
            <a:r>
              <a:t/>
            </a:r>
            <a:endParaRPr b="1" sz="3600"/>
          </a:p>
          <a:p>
            <a:pPr indent="0" lvl="0" marL="0" rtl="0" algn="ctr">
              <a:spcBef>
                <a:spcPts val="0"/>
              </a:spcBef>
              <a:buClr>
                <a:schemeClr val="dk1"/>
              </a:buClr>
              <a:buSzPct val="25000"/>
              <a:buFont typeface="Calibri"/>
              <a:buNone/>
            </a:pPr>
            <a:r>
              <a:t/>
            </a:r>
            <a:endParaRPr b="1" sz="3600"/>
          </a:p>
          <a:p>
            <a:pPr indent="0" lvl="0" marL="0" rtl="0" algn="ctr">
              <a:spcBef>
                <a:spcPts val="0"/>
              </a:spcBef>
              <a:buClr>
                <a:schemeClr val="dk1"/>
              </a:buClr>
              <a:buSzPct val="25000"/>
              <a:buFont typeface="Calibri"/>
              <a:buNone/>
            </a:pPr>
            <a:r>
              <a:t/>
            </a:r>
            <a:endParaRPr b="1" sz="3600"/>
          </a:p>
          <a:p>
            <a:pPr indent="0" lvl="0" marL="0" rtl="0" algn="ctr">
              <a:spcBef>
                <a:spcPts val="0"/>
              </a:spcBef>
              <a:buClr>
                <a:schemeClr val="dk1"/>
              </a:buClr>
              <a:buSzPct val="25000"/>
              <a:buFont typeface="Calibri"/>
              <a:buNone/>
            </a:pPr>
            <a:r>
              <a:t/>
            </a:r>
            <a:endParaRPr b="1" sz="3600"/>
          </a:p>
          <a:p>
            <a:pPr indent="0" lvl="0" marL="0" rtl="0" algn="ctr">
              <a:spcBef>
                <a:spcPts val="0"/>
              </a:spcBef>
              <a:buClr>
                <a:schemeClr val="dk1"/>
              </a:buClr>
              <a:buSzPct val="25000"/>
              <a:buFont typeface="Calibri"/>
              <a:buNone/>
            </a:pPr>
            <a:r>
              <a:rPr b="1" lang="en-US" sz="6000"/>
              <a:t>Thank you for listening!</a:t>
            </a:r>
          </a:p>
          <a:p>
            <a:pPr indent="0" lvl="0" marL="0" marR="0" rtl="0" algn="ctr">
              <a:lnSpc>
                <a:spcPct val="90000"/>
              </a:lnSpc>
              <a:spcBef>
                <a:spcPts val="0"/>
              </a:spcBef>
              <a:buClr>
                <a:schemeClr val="dk1"/>
              </a:buClr>
              <a:buSzPct val="25000"/>
              <a:buFont typeface="Arial"/>
              <a:buNone/>
            </a:pPr>
            <a:r>
              <a:t/>
            </a:r>
            <a:endParaRPr b="1" sz="36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Calibri"/>
              <a:buNone/>
            </a:pPr>
            <a:r>
              <a:rPr b="1" lang="en-US" sz="4800"/>
              <a:t>Outline</a:t>
            </a:r>
          </a:p>
        </p:txBody>
      </p:sp>
      <p:sp>
        <p:nvSpPr>
          <p:cNvPr id="102" name="Shape 102"/>
          <p:cNvSpPr txBox="1"/>
          <p:nvPr>
            <p:ph idx="1" type="body"/>
          </p:nvPr>
        </p:nvSpPr>
        <p:spPr>
          <a:xfrm>
            <a:off x="838200" y="1368425"/>
            <a:ext cx="10515600" cy="50091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lang="en-US"/>
              <a:t>GRNmap is an open-source MATLAB program that estimates parameters for a gene regulatory network and performs a forward simulation of the dynamics of the gene expression.</a:t>
            </a:r>
          </a:p>
          <a:p>
            <a:pPr indent="-228600" lvl="0" marL="228600" marR="0" rtl="0" algn="l">
              <a:lnSpc>
                <a:spcPct val="90000"/>
              </a:lnSpc>
              <a:spcBef>
                <a:spcPts val="1000"/>
              </a:spcBef>
              <a:spcAft>
                <a:spcPts val="0"/>
              </a:spcAft>
              <a:buClr>
                <a:srgbClr val="999999"/>
              </a:buClr>
              <a:buSzPct val="100000"/>
              <a:buFont typeface="Arial"/>
              <a:buChar char="•"/>
            </a:pPr>
            <a:r>
              <a:rPr lang="en-US">
                <a:solidFill>
                  <a:srgbClr val="999999"/>
                </a:solidFill>
              </a:rPr>
              <a:t>We improved the code by</a:t>
            </a:r>
          </a:p>
          <a:p>
            <a:pPr lvl="1" marR="0" rtl="0" algn="l">
              <a:lnSpc>
                <a:spcPct val="90000"/>
              </a:lnSpc>
              <a:spcBef>
                <a:spcPts val="1000"/>
              </a:spcBef>
              <a:spcAft>
                <a:spcPts val="0"/>
              </a:spcAft>
              <a:buClr>
                <a:srgbClr val="999999"/>
              </a:buClr>
            </a:pPr>
            <a:r>
              <a:rPr lang="en-US">
                <a:solidFill>
                  <a:srgbClr val="999999"/>
                </a:solidFill>
              </a:rPr>
              <a:t>Modularizing it</a:t>
            </a:r>
          </a:p>
          <a:p>
            <a:pPr lvl="1" marR="0" rtl="0" algn="l">
              <a:lnSpc>
                <a:spcPct val="90000"/>
              </a:lnSpc>
              <a:spcBef>
                <a:spcPts val="1000"/>
              </a:spcBef>
              <a:spcAft>
                <a:spcPts val="0"/>
              </a:spcAft>
              <a:buClr>
                <a:srgbClr val="999999"/>
              </a:buClr>
            </a:pPr>
            <a:r>
              <a:rPr lang="en-US">
                <a:solidFill>
                  <a:srgbClr val="999999"/>
                </a:solidFill>
              </a:rPr>
              <a:t>Fixing Bugs</a:t>
            </a:r>
          </a:p>
          <a:p>
            <a:pPr lvl="1" marR="0" rtl="0" algn="l">
              <a:lnSpc>
                <a:spcPct val="90000"/>
              </a:lnSpc>
              <a:spcBef>
                <a:spcPts val="1000"/>
              </a:spcBef>
              <a:spcAft>
                <a:spcPts val="0"/>
              </a:spcAft>
              <a:buClr>
                <a:srgbClr val="999999"/>
              </a:buClr>
            </a:pPr>
            <a:r>
              <a:rPr lang="en-US">
                <a:solidFill>
                  <a:srgbClr val="999999"/>
                </a:solidFill>
              </a:rPr>
              <a:t>Adding a testing framework</a:t>
            </a:r>
          </a:p>
          <a:p>
            <a:pPr lvl="1" marR="0" rtl="0" algn="l">
              <a:lnSpc>
                <a:spcPct val="90000"/>
              </a:lnSpc>
              <a:spcBef>
                <a:spcPts val="1000"/>
              </a:spcBef>
              <a:spcAft>
                <a:spcPts val="0"/>
              </a:spcAft>
              <a:buClr>
                <a:srgbClr val="999999"/>
              </a:buClr>
            </a:pPr>
            <a:r>
              <a:rPr lang="en-US">
                <a:solidFill>
                  <a:srgbClr val="999999"/>
                </a:solidFill>
              </a:rPr>
              <a:t>Adding new functionality</a:t>
            </a:r>
          </a:p>
          <a:p>
            <a:pPr indent="-228600" lvl="0" marL="228600" marR="0" rtl="0" algn="l">
              <a:lnSpc>
                <a:spcPct val="90000"/>
              </a:lnSpc>
              <a:spcBef>
                <a:spcPts val="1000"/>
              </a:spcBef>
              <a:spcAft>
                <a:spcPts val="0"/>
              </a:spcAft>
              <a:buClr>
                <a:srgbClr val="999999"/>
              </a:buClr>
              <a:buSzPct val="100000"/>
              <a:buFont typeface="Arial"/>
              <a:buChar char="•"/>
            </a:pPr>
            <a:r>
              <a:rPr lang="en-US">
                <a:solidFill>
                  <a:srgbClr val="999999"/>
                </a:solidFill>
              </a:rPr>
              <a:t>Future directions include providing additional test coverage and new features to support the data analysis team.</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rgbClr val="666666"/>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176800" y="222450"/>
            <a:ext cx="11808300" cy="9921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i="0" lang="en-US" sz="3600" u="none" cap="none" strike="noStrike">
                <a:solidFill>
                  <a:schemeClr val="dk1"/>
                </a:solidFill>
                <a:latin typeface="Calibri"/>
                <a:ea typeface="Calibri"/>
                <a:cs typeface="Calibri"/>
                <a:sym typeface="Calibri"/>
              </a:rPr>
              <a:t>GRNmap is </a:t>
            </a:r>
            <a:r>
              <a:rPr b="1" lang="en-US" sz="3600"/>
              <a:t>P</a:t>
            </a:r>
            <a:r>
              <a:rPr b="1" i="0" lang="en-US" sz="3600" u="none" cap="none" strike="noStrike">
                <a:solidFill>
                  <a:schemeClr val="dk1"/>
                </a:solidFill>
                <a:latin typeface="Calibri"/>
                <a:ea typeface="Calibri"/>
                <a:cs typeface="Calibri"/>
                <a:sym typeface="Calibri"/>
              </a:rPr>
              <a:t>art of a </a:t>
            </a:r>
            <a:r>
              <a:rPr b="1" lang="en-US" sz="3600"/>
              <a:t>L</a:t>
            </a:r>
            <a:r>
              <a:rPr b="1" i="0" lang="en-US" sz="3600" u="none" cap="none" strike="noStrike">
                <a:solidFill>
                  <a:schemeClr val="dk1"/>
                </a:solidFill>
                <a:latin typeface="Calibri"/>
                <a:ea typeface="Calibri"/>
                <a:cs typeface="Calibri"/>
                <a:sym typeface="Calibri"/>
              </a:rPr>
              <a:t>arger </a:t>
            </a:r>
            <a:r>
              <a:rPr b="1" lang="en-US" sz="3600"/>
              <a:t>Systems Biology</a:t>
            </a:r>
            <a:r>
              <a:rPr b="1" i="0" lang="en-US" sz="3600" u="none" cap="none" strike="noStrike">
                <a:solidFill>
                  <a:schemeClr val="dk1"/>
                </a:solidFill>
                <a:latin typeface="Calibri"/>
                <a:ea typeface="Calibri"/>
                <a:cs typeface="Calibri"/>
                <a:sym typeface="Calibri"/>
              </a:rPr>
              <a:t> </a:t>
            </a:r>
            <a:r>
              <a:rPr b="1" lang="en-US" sz="3600"/>
              <a:t>R</a:t>
            </a:r>
            <a:r>
              <a:rPr b="1" i="0" lang="en-US" sz="3600" u="none" cap="none" strike="noStrike">
                <a:solidFill>
                  <a:schemeClr val="dk1"/>
                </a:solidFill>
                <a:latin typeface="Calibri"/>
                <a:ea typeface="Calibri"/>
                <a:cs typeface="Calibri"/>
                <a:sym typeface="Calibri"/>
              </a:rPr>
              <a:t>esearch Project</a:t>
            </a:r>
          </a:p>
        </p:txBody>
      </p:sp>
      <p:pic>
        <p:nvPicPr>
          <p:cNvPr id="109" name="Shape 109"/>
          <p:cNvPicPr preferRelativeResize="0"/>
          <p:nvPr/>
        </p:nvPicPr>
        <p:blipFill rotWithShape="1">
          <a:blip r:embed="rId3">
            <a:alphaModFix/>
          </a:blip>
          <a:srcRect b="15650" l="288" r="278" t="15193"/>
          <a:stretch/>
        </p:blipFill>
        <p:spPr>
          <a:xfrm>
            <a:off x="1058300" y="1214549"/>
            <a:ext cx="9933625" cy="5353225"/>
          </a:xfrm>
          <a:prstGeom prst="rect">
            <a:avLst/>
          </a:prstGeom>
          <a:noFill/>
          <a:ln>
            <a:noFill/>
          </a:ln>
        </p:spPr>
      </p:pic>
      <p:sp>
        <p:nvSpPr>
          <p:cNvPr id="110" name="Shape 110"/>
          <p:cNvSpPr/>
          <p:nvPr/>
        </p:nvSpPr>
        <p:spPr>
          <a:xfrm>
            <a:off x="4039000" y="3292800"/>
            <a:ext cx="3837600" cy="912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0" y="365125"/>
            <a:ext cx="121920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A Gene Regulatory Network Consists of a Set of Transcription Factors that Regulate the Expression of Target Genes</a:t>
            </a:r>
          </a:p>
        </p:txBody>
      </p:sp>
      <p:pic>
        <p:nvPicPr>
          <p:cNvPr id="116" name="Shape 116"/>
          <p:cNvPicPr preferRelativeResize="0"/>
          <p:nvPr/>
        </p:nvPicPr>
        <p:blipFill>
          <a:blip r:embed="rId3">
            <a:alphaModFix/>
          </a:blip>
          <a:stretch>
            <a:fillRect/>
          </a:stretch>
        </p:blipFill>
        <p:spPr>
          <a:xfrm>
            <a:off x="376225" y="1761300"/>
            <a:ext cx="11439525" cy="4419600"/>
          </a:xfrm>
          <a:prstGeom prst="rect">
            <a:avLst/>
          </a:prstGeom>
          <a:noFill/>
          <a:ln>
            <a:noFill/>
          </a:ln>
        </p:spPr>
      </p:pic>
      <p:sp>
        <p:nvSpPr>
          <p:cNvPr id="117" name="Shape 117"/>
          <p:cNvSpPr/>
          <p:nvPr/>
        </p:nvSpPr>
        <p:spPr>
          <a:xfrm>
            <a:off x="616350" y="6098975"/>
            <a:ext cx="11035500" cy="234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lang="en-US" sz="3600"/>
              <a:t>GRNmap Uses Ordinary Differential Equations to Model Expression for Each Gene in the Network</a:t>
            </a:r>
          </a:p>
        </p:txBody>
      </p:sp>
      <p:grpSp>
        <p:nvGrpSpPr>
          <p:cNvPr id="123" name="Shape 123"/>
          <p:cNvGrpSpPr/>
          <p:nvPr/>
        </p:nvGrpSpPr>
        <p:grpSpPr>
          <a:xfrm>
            <a:off x="549700" y="3547699"/>
            <a:ext cx="4243569" cy="2224700"/>
            <a:chOff x="549700" y="3547699"/>
            <a:chExt cx="4243569" cy="2224700"/>
          </a:xfrm>
        </p:grpSpPr>
        <p:pic>
          <p:nvPicPr>
            <p:cNvPr id="124" name="Shape 124"/>
            <p:cNvPicPr preferRelativeResize="0"/>
            <p:nvPr/>
          </p:nvPicPr>
          <p:blipFill>
            <a:blip r:embed="rId3">
              <a:alphaModFix/>
            </a:blip>
            <a:stretch>
              <a:fillRect/>
            </a:stretch>
          </p:blipFill>
          <p:spPr>
            <a:xfrm>
              <a:off x="549700" y="3547699"/>
              <a:ext cx="4243568" cy="1557200"/>
            </a:xfrm>
            <a:prstGeom prst="rect">
              <a:avLst/>
            </a:prstGeom>
            <a:noFill/>
            <a:ln>
              <a:noFill/>
            </a:ln>
          </p:spPr>
        </p:pic>
        <p:sp>
          <p:nvSpPr>
            <p:cNvPr id="125" name="Shape 125"/>
            <p:cNvSpPr txBox="1"/>
            <p:nvPr/>
          </p:nvSpPr>
          <p:spPr>
            <a:xfrm>
              <a:off x="549700" y="5320300"/>
              <a:ext cx="4230900" cy="452100"/>
            </a:xfrm>
            <a:prstGeom prst="rect">
              <a:avLst/>
            </a:prstGeom>
            <a:noFill/>
            <a:ln>
              <a:noFill/>
            </a:ln>
          </p:spPr>
          <p:txBody>
            <a:bodyPr anchorCtr="0" anchor="t" bIns="91425" lIns="91425" rIns="91425" tIns="91425">
              <a:noAutofit/>
            </a:bodyPr>
            <a:lstStyle/>
            <a:p>
              <a:pPr lvl="0" algn="ctr">
                <a:spcBef>
                  <a:spcPts val="0"/>
                </a:spcBef>
                <a:buNone/>
              </a:pPr>
              <a:r>
                <a:rPr lang="en-US"/>
                <a:t>Sigmoidal Production Function</a:t>
              </a:r>
            </a:p>
          </p:txBody>
        </p:sp>
      </p:grpSp>
      <p:grpSp>
        <p:nvGrpSpPr>
          <p:cNvPr id="126" name="Shape 126"/>
          <p:cNvGrpSpPr/>
          <p:nvPr/>
        </p:nvGrpSpPr>
        <p:grpSpPr>
          <a:xfrm>
            <a:off x="5584400" y="3496424"/>
            <a:ext cx="6300600" cy="2275975"/>
            <a:chOff x="5584400" y="3496424"/>
            <a:chExt cx="6300600" cy="2275975"/>
          </a:xfrm>
        </p:grpSpPr>
        <p:pic>
          <p:nvPicPr>
            <p:cNvPr id="127" name="Shape 127"/>
            <p:cNvPicPr preferRelativeResize="0"/>
            <p:nvPr/>
          </p:nvPicPr>
          <p:blipFill>
            <a:blip r:embed="rId4">
              <a:alphaModFix/>
            </a:blip>
            <a:stretch>
              <a:fillRect/>
            </a:stretch>
          </p:blipFill>
          <p:spPr>
            <a:xfrm>
              <a:off x="5584411" y="3496424"/>
              <a:ext cx="6300438" cy="1608474"/>
            </a:xfrm>
            <a:prstGeom prst="rect">
              <a:avLst/>
            </a:prstGeom>
            <a:noFill/>
            <a:ln>
              <a:noFill/>
            </a:ln>
          </p:spPr>
        </p:pic>
        <p:sp>
          <p:nvSpPr>
            <p:cNvPr id="128" name="Shape 128"/>
            <p:cNvSpPr txBox="1"/>
            <p:nvPr/>
          </p:nvSpPr>
          <p:spPr>
            <a:xfrm>
              <a:off x="5584400" y="5320300"/>
              <a:ext cx="6300600" cy="452100"/>
            </a:xfrm>
            <a:prstGeom prst="rect">
              <a:avLst/>
            </a:prstGeom>
            <a:noFill/>
            <a:ln>
              <a:noFill/>
            </a:ln>
          </p:spPr>
          <p:txBody>
            <a:bodyPr anchorCtr="0" anchor="t" bIns="91425" lIns="91425" rIns="91425" tIns="91425">
              <a:noAutofit/>
            </a:bodyPr>
            <a:lstStyle/>
            <a:p>
              <a:pPr lvl="0" rtl="0" algn="ctr">
                <a:spcBef>
                  <a:spcPts val="0"/>
                </a:spcBef>
                <a:buNone/>
              </a:pPr>
              <a:r>
                <a:rPr lang="en-US"/>
                <a:t>Michaelis-Menten </a:t>
              </a:r>
              <a:r>
                <a:rPr lang="en-US">
                  <a:solidFill>
                    <a:schemeClr val="dk1"/>
                  </a:solidFill>
                </a:rPr>
                <a:t>Production Function</a:t>
              </a:r>
            </a:p>
          </p:txBody>
        </p:sp>
      </p:grpSp>
      <p:pic>
        <p:nvPicPr>
          <p:cNvPr id="129" name="Shape 129"/>
          <p:cNvPicPr preferRelativeResize="0"/>
          <p:nvPr/>
        </p:nvPicPr>
        <p:blipFill rotWithShape="1">
          <a:blip r:embed="rId5">
            <a:alphaModFix/>
          </a:blip>
          <a:srcRect b="7940" l="0" r="0" t="7948"/>
          <a:stretch/>
        </p:blipFill>
        <p:spPr>
          <a:xfrm>
            <a:off x="4442050" y="1828347"/>
            <a:ext cx="2552700" cy="822055"/>
          </a:xfrm>
          <a:prstGeom prst="rect">
            <a:avLst/>
          </a:prstGeom>
          <a:noFill/>
          <a:ln>
            <a:noFill/>
          </a:ln>
        </p:spPr>
      </p:pic>
      <p:sp>
        <p:nvSpPr>
          <p:cNvPr id="130" name="Shape 130"/>
          <p:cNvSpPr txBox="1"/>
          <p:nvPr/>
        </p:nvSpPr>
        <p:spPr>
          <a:xfrm>
            <a:off x="4442200" y="2723475"/>
            <a:ext cx="2552700" cy="328800"/>
          </a:xfrm>
          <a:prstGeom prst="rect">
            <a:avLst/>
          </a:prstGeom>
          <a:noFill/>
          <a:ln>
            <a:noFill/>
          </a:ln>
        </p:spPr>
        <p:txBody>
          <a:bodyPr anchorCtr="0" anchor="t" bIns="91425" lIns="91425" rIns="91425" tIns="91425">
            <a:noAutofit/>
          </a:bodyPr>
          <a:lstStyle/>
          <a:p>
            <a:pPr lvl="0" algn="ctr">
              <a:spcBef>
                <a:spcPts val="0"/>
              </a:spcBef>
              <a:buNone/>
            </a:pPr>
            <a:r>
              <a:rPr lang="en-US"/>
              <a:t>Mass Balance Equation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838200" y="365125"/>
            <a:ext cx="10515600" cy="1325700"/>
          </a:xfrm>
          <a:prstGeom prst="rect">
            <a:avLst/>
          </a:prstGeom>
        </p:spPr>
        <p:txBody>
          <a:bodyPr anchorCtr="0" anchor="ctr" bIns="91425" lIns="91425" rIns="91425" tIns="91425">
            <a:noAutofit/>
          </a:bodyPr>
          <a:lstStyle/>
          <a:p>
            <a:pPr lvl="0" rtl="0" algn="ctr">
              <a:spcBef>
                <a:spcPts val="0"/>
              </a:spcBef>
              <a:buNone/>
            </a:pPr>
            <a:r>
              <a:rPr b="1" lang="en-US" sz="3600"/>
              <a:t>GRNmap Estimates Parameters Using </a:t>
            </a:r>
          </a:p>
          <a:p>
            <a:pPr lvl="0" algn="ctr">
              <a:spcBef>
                <a:spcPts val="0"/>
              </a:spcBef>
              <a:buClr>
                <a:schemeClr val="dk1"/>
              </a:buClr>
              <a:buSzPct val="25000"/>
              <a:buFont typeface="Calibri"/>
              <a:buNone/>
            </a:pPr>
            <a:r>
              <a:rPr b="1" lang="en-US" sz="3600"/>
              <a:t>a Penalized Least Squares Error Function</a:t>
            </a:r>
          </a:p>
        </p:txBody>
      </p:sp>
      <p:sp>
        <p:nvSpPr>
          <p:cNvPr id="137" name="Shape 137"/>
          <p:cNvSpPr txBox="1"/>
          <p:nvPr>
            <p:ph idx="1" type="body"/>
          </p:nvPr>
        </p:nvSpPr>
        <p:spPr>
          <a:xfrm>
            <a:off x="838200" y="1825625"/>
            <a:ext cx="10515600" cy="4351200"/>
          </a:xfrm>
          <a:prstGeom prst="rect">
            <a:avLst/>
          </a:prstGeom>
        </p:spPr>
        <p:txBody>
          <a:bodyPr anchorCtr="0" anchor="t" bIns="91425" lIns="91425" rIns="91425" tIns="91425">
            <a:noAutofit/>
          </a:bodyPr>
          <a:lstStyle/>
          <a:p>
            <a:pPr indent="-228600" lvl="0" marL="457200" rtl="0">
              <a:spcBef>
                <a:spcPts val="0"/>
              </a:spcBef>
            </a:pPr>
            <a:r>
              <a:rPr lang="en-US"/>
              <a:t>Penalized least square error function</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228600" lvl="0" marL="457200" rtl="0">
              <a:spcBef>
                <a:spcPts val="0"/>
              </a:spcBef>
            </a:pPr>
            <a:r>
              <a:rPr lang="en-US"/>
              <a:t>We can estimate the following parameters</a:t>
            </a:r>
          </a:p>
          <a:p>
            <a:pPr indent="-228600" lvl="1" marL="914400" rtl="0">
              <a:spcBef>
                <a:spcPts val="0"/>
              </a:spcBef>
              <a:buFont typeface="Times New Roman"/>
            </a:pPr>
            <a:r>
              <a:rPr i="1" lang="en-US">
                <a:latin typeface="Times New Roman"/>
                <a:ea typeface="Times New Roman"/>
                <a:cs typeface="Times New Roman"/>
                <a:sym typeface="Times New Roman"/>
              </a:rPr>
              <a:t>w</a:t>
            </a:r>
            <a:r>
              <a:rPr baseline="-25000" i="1" lang="en-US">
                <a:latin typeface="Times New Roman"/>
                <a:ea typeface="Times New Roman"/>
                <a:cs typeface="Times New Roman"/>
                <a:sym typeface="Times New Roman"/>
              </a:rPr>
              <a:t>ij </a:t>
            </a:r>
            <a:r>
              <a:rPr lang="en-US"/>
              <a:t>- Production weights</a:t>
            </a:r>
          </a:p>
          <a:p>
            <a:pPr indent="-228600" lvl="1" marL="914400" rtl="0">
              <a:spcBef>
                <a:spcPts val="0"/>
              </a:spcBef>
            </a:pPr>
            <a:r>
              <a:rPr i="1" lang="en-US">
                <a:latin typeface="Times New Roman"/>
                <a:ea typeface="Times New Roman"/>
                <a:cs typeface="Times New Roman"/>
                <a:sym typeface="Times New Roman"/>
              </a:rPr>
              <a:t>P</a:t>
            </a:r>
            <a:r>
              <a:rPr baseline="-25000" i="1" lang="en-US">
                <a:latin typeface="Times New Roman"/>
                <a:ea typeface="Times New Roman"/>
                <a:cs typeface="Times New Roman"/>
                <a:sym typeface="Times New Roman"/>
              </a:rPr>
              <a:t>i</a:t>
            </a:r>
            <a:r>
              <a:rPr lang="en-US"/>
              <a:t> - Production Rates</a:t>
            </a:r>
          </a:p>
          <a:p>
            <a:pPr indent="-228600" lvl="1" marL="914400">
              <a:spcBef>
                <a:spcPts val="0"/>
              </a:spcBef>
            </a:pPr>
            <a:r>
              <a:rPr i="1" lang="en-US">
                <a:latin typeface="Times New Roman"/>
                <a:ea typeface="Times New Roman"/>
                <a:cs typeface="Times New Roman"/>
                <a:sym typeface="Times New Roman"/>
              </a:rPr>
              <a:t>b</a:t>
            </a:r>
            <a:r>
              <a:rPr baseline="-25000" i="1" lang="en-US">
                <a:latin typeface="Times New Roman"/>
                <a:ea typeface="Times New Roman"/>
                <a:cs typeface="Times New Roman"/>
                <a:sym typeface="Times New Roman"/>
              </a:rPr>
              <a:t>i</a:t>
            </a:r>
            <a:r>
              <a:rPr lang="en-US"/>
              <a:t> - Thresholds (Sigmoidal Model only)</a:t>
            </a:r>
          </a:p>
        </p:txBody>
      </p:sp>
      <p:pic>
        <p:nvPicPr>
          <p:cNvPr id="138" name="Shape 138"/>
          <p:cNvPicPr preferRelativeResize="0"/>
          <p:nvPr/>
        </p:nvPicPr>
        <p:blipFill>
          <a:blip r:embed="rId3">
            <a:alphaModFix/>
          </a:blip>
          <a:stretch>
            <a:fillRect/>
          </a:stretch>
        </p:blipFill>
        <p:spPr>
          <a:xfrm>
            <a:off x="2928937" y="2643187"/>
            <a:ext cx="6334125" cy="14192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30868621" y="5251412"/>
            <a:ext cx="11261710" cy="4332862"/>
          </a:xfrm>
          <a:prstGeom prst="rect">
            <a:avLst/>
          </a:prstGeom>
          <a:noFill/>
          <a:ln>
            <a:noFill/>
          </a:ln>
        </p:spPr>
      </p:pic>
      <p:pic>
        <p:nvPicPr>
          <p:cNvPr id="144" name="Shape 144"/>
          <p:cNvPicPr preferRelativeResize="0"/>
          <p:nvPr/>
        </p:nvPicPr>
        <p:blipFill rotWithShape="1">
          <a:blip r:embed="rId3">
            <a:alphaModFix/>
          </a:blip>
          <a:srcRect b="0" l="0" r="0" t="0"/>
          <a:stretch/>
        </p:blipFill>
        <p:spPr>
          <a:xfrm>
            <a:off x="31021021" y="5403812"/>
            <a:ext cx="11261710" cy="4332862"/>
          </a:xfrm>
          <a:prstGeom prst="rect">
            <a:avLst/>
          </a:prstGeom>
          <a:noFill/>
          <a:ln>
            <a:noFill/>
          </a:ln>
        </p:spPr>
      </p:pic>
      <p:pic>
        <p:nvPicPr>
          <p:cNvPr id="145" name="Shape 145"/>
          <p:cNvPicPr preferRelativeResize="0"/>
          <p:nvPr/>
        </p:nvPicPr>
        <p:blipFill>
          <a:blip r:embed="rId4">
            <a:alphaModFix/>
          </a:blip>
          <a:stretch>
            <a:fillRect/>
          </a:stretch>
        </p:blipFill>
        <p:spPr>
          <a:xfrm>
            <a:off x="1163650" y="828049"/>
            <a:ext cx="9174776" cy="6004325"/>
          </a:xfrm>
          <a:prstGeom prst="rect">
            <a:avLst/>
          </a:prstGeom>
          <a:noFill/>
          <a:ln>
            <a:noFill/>
          </a:ln>
        </p:spPr>
      </p:pic>
      <p:sp>
        <p:nvSpPr>
          <p:cNvPr id="146" name="Shape 146"/>
          <p:cNvSpPr txBox="1"/>
          <p:nvPr>
            <p:ph type="title"/>
          </p:nvPr>
        </p:nvSpPr>
        <p:spPr>
          <a:xfrm>
            <a:off x="185956" y="288925"/>
            <a:ext cx="11820000" cy="9201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1" i="0" lang="en-US" sz="3600" u="none" cap="none" strike="noStrike">
                <a:solidFill>
                  <a:schemeClr val="dk1"/>
                </a:solidFill>
                <a:latin typeface="Calibri"/>
                <a:ea typeface="Calibri"/>
                <a:cs typeface="Calibri"/>
                <a:sym typeface="Calibri"/>
              </a:rPr>
              <a:t>GRNmap Allows Users to Select Various Runtime Parameters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838200" y="60325"/>
            <a:ext cx="10515600" cy="1325700"/>
          </a:xfrm>
          <a:prstGeom prst="rect">
            <a:avLst/>
          </a:prstGeom>
          <a:noFill/>
          <a:ln>
            <a:noFill/>
          </a:ln>
        </p:spPr>
        <p:txBody>
          <a:bodyPr anchorCtr="0" anchor="ctr" bIns="45700" lIns="91425" rIns="91425" tIns="45700">
            <a:noAutofit/>
          </a:bodyPr>
          <a:lstStyle/>
          <a:p>
            <a:pPr lvl="0" rtl="0" algn="ctr">
              <a:spcBef>
                <a:spcPts val="0"/>
              </a:spcBef>
              <a:buClr>
                <a:schemeClr val="dk1"/>
              </a:buClr>
              <a:buSzPct val="25000"/>
              <a:buFont typeface="Calibri"/>
              <a:buNone/>
            </a:pPr>
            <a:r>
              <a:rPr b="1" lang="en-US" sz="3600"/>
              <a:t>GRNmap Uses an Excel Workbook as Input</a:t>
            </a:r>
          </a:p>
        </p:txBody>
      </p:sp>
      <p:pic>
        <p:nvPicPr>
          <p:cNvPr id="152" name="Shape 152"/>
          <p:cNvPicPr preferRelativeResize="0"/>
          <p:nvPr/>
        </p:nvPicPr>
        <p:blipFill rotWithShape="1">
          <a:blip r:embed="rId3">
            <a:alphaModFix/>
          </a:blip>
          <a:srcRect b="768" l="0" r="0" t="768"/>
          <a:stretch/>
        </p:blipFill>
        <p:spPr>
          <a:xfrm>
            <a:off x="275875" y="1481049"/>
            <a:ext cx="11539474" cy="4511900"/>
          </a:xfrm>
          <a:prstGeom prst="rect">
            <a:avLst/>
          </a:prstGeom>
          <a:noFill/>
          <a:ln>
            <a:noFill/>
          </a:ln>
        </p:spPr>
      </p:pic>
      <p:sp>
        <p:nvSpPr>
          <p:cNvPr id="153" name="Shape 153"/>
          <p:cNvSpPr txBox="1"/>
          <p:nvPr>
            <p:ph idx="1" type="body"/>
          </p:nvPr>
        </p:nvSpPr>
        <p:spPr>
          <a:xfrm>
            <a:off x="6840075" y="7800725"/>
            <a:ext cx="10515600" cy="43512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None/>
            </a:pPr>
            <a:r>
              <a:rPr b="0" i="0" lang="en-US" sz="2800" u="none" cap="none" strike="noStrike">
                <a:solidFill>
                  <a:schemeClr val="dk1"/>
                </a:solidFill>
                <a:latin typeface="Calibri"/>
                <a:ea typeface="Calibri"/>
                <a:cs typeface="Calibri"/>
                <a:sym typeface="Calibri"/>
              </a:rPr>
              <a:t>We provide the following parameters in an Excel workbook:</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Production rates</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Degradation rates</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Thresholds</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Gene expression for different strains for different time points</a:t>
            </a:r>
          </a:p>
          <a:p>
            <a:pPr lvl="1" rtl="0">
              <a:spcBef>
                <a:spcPts val="0"/>
              </a:spcBef>
              <a:buClr>
                <a:schemeClr val="dk1"/>
              </a:buClr>
              <a:buSzPct val="100000"/>
              <a:buFont typeface="Arial"/>
              <a:buChar char="•"/>
            </a:pPr>
            <a:r>
              <a:rPr lang="en-US"/>
              <a:t>Adjacency matrix</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Network weights</a:t>
            </a: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Runtime parameters</a:t>
            </a:r>
          </a:p>
          <a:p>
            <a:pPr indent="-228600" lvl="1" marL="685800" marR="0" rtl="0" algn="l">
              <a:lnSpc>
                <a:spcPct val="90000"/>
              </a:lnSpc>
              <a:spcBef>
                <a:spcPts val="500"/>
              </a:spcBef>
              <a:buClr>
                <a:schemeClr val="dk1"/>
              </a:buClr>
              <a:buSzPct val="100000"/>
              <a:buFont typeface="Arial"/>
              <a:buChar char="•"/>
            </a:pPr>
            <a:r>
              <a:rPr lang="en-US"/>
              <a:t>Simulation timepoints</a:t>
            </a:r>
          </a:p>
        </p:txBody>
      </p:sp>
      <p:sp>
        <p:nvSpPr>
          <p:cNvPr id="154" name="Shape 154"/>
          <p:cNvSpPr txBox="1"/>
          <p:nvPr/>
        </p:nvSpPr>
        <p:spPr>
          <a:xfrm>
            <a:off x="2416300" y="6230250"/>
            <a:ext cx="7402800" cy="5211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55" name="Shape 155"/>
          <p:cNvSpPr txBox="1"/>
          <p:nvPr/>
        </p:nvSpPr>
        <p:spPr>
          <a:xfrm>
            <a:off x="812800" y="6142450"/>
            <a:ext cx="10276200" cy="499200"/>
          </a:xfrm>
          <a:prstGeom prst="rect">
            <a:avLst/>
          </a:prstGeom>
          <a:noFill/>
          <a:ln>
            <a:noFill/>
          </a:ln>
        </p:spPr>
        <p:txBody>
          <a:bodyPr anchorCtr="0" anchor="t" bIns="91425" lIns="91425" rIns="91425" tIns="91425">
            <a:noAutofit/>
          </a:bodyPr>
          <a:lstStyle/>
          <a:p>
            <a:pPr lvl="0" algn="ctr">
              <a:spcBef>
                <a:spcPts val="0"/>
              </a:spcBef>
              <a:buNone/>
            </a:pPr>
            <a:r>
              <a:rPr lang="en-US" sz="2400"/>
              <a:t>An adjacency matrix defines the gene network</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