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7" r:id="rId2"/>
  </p:sldIdLst>
  <p:sldSz cx="43891200" cy="329184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693F"/>
    <a:srgbClr val="E1E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AFFA0F-1E04-4A8A-9273-D587D5D4E392}">
  <a:tblStyle styleId="{B6AFFA0F-1E04-4A8A-9273-D587D5D4E392}" styleName="Table_0">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DAB2FBC-741B-4774-8CB7-E9F43E21F9E4}" styleName="Table_1">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varScale="1">
        <p:scale>
          <a:sx n="24" d="100"/>
          <a:sy n="24" d="100"/>
        </p:scale>
        <p:origin x="2184" y="7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037839" cy="464820"/>
          </a:xfrm>
          <a:prstGeom prst="rect">
            <a:avLst/>
          </a:prstGeom>
          <a:noFill/>
          <a:ln>
            <a:noFill/>
          </a:ln>
        </p:spPr>
        <p:txBody>
          <a:bodyPr lIns="93162" tIns="93162" rIns="93162" bIns="93162" anchor="t"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3" name="Shape 3"/>
          <p:cNvSpPr txBox="1">
            <a:spLocks noGrp="1"/>
          </p:cNvSpPr>
          <p:nvPr>
            <p:ph type="dt" idx="10"/>
          </p:nvPr>
        </p:nvSpPr>
        <p:spPr>
          <a:xfrm>
            <a:off x="3970937" y="0"/>
            <a:ext cx="3037839" cy="464820"/>
          </a:xfrm>
          <a:prstGeom prst="rect">
            <a:avLst/>
          </a:prstGeom>
          <a:noFill/>
          <a:ln>
            <a:noFill/>
          </a:ln>
        </p:spPr>
        <p:txBody>
          <a:bodyPr lIns="93162" tIns="93162" rIns="93162" bIns="93162" anchor="t" anchorCtr="0"/>
          <a:lstStyle>
            <a:lvl1pPr marL="0" marR="0" indent="0" algn="r"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4" name="Shape 4"/>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8829967"/>
            <a:ext cx="3037839" cy="464820"/>
          </a:xfrm>
          <a:prstGeom prst="rect">
            <a:avLst/>
          </a:prstGeom>
          <a:noFill/>
          <a:ln>
            <a:noFill/>
          </a:ln>
        </p:spPr>
        <p:txBody>
          <a:bodyPr lIns="93162" tIns="93162" rIns="93162" bIns="93162" anchor="b"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7" name="Shape 7"/>
          <p:cNvSpPr txBox="1">
            <a:spLocks noGrp="1"/>
          </p:cNvSpPr>
          <p:nvPr>
            <p:ph type="sldNum" idx="12"/>
          </p:nvPr>
        </p:nvSpPr>
        <p:spPr>
          <a:xfrm>
            <a:off x="3970937" y="8829967"/>
            <a:ext cx="3037839" cy="464820"/>
          </a:xfrm>
          <a:prstGeom prst="rect">
            <a:avLst/>
          </a:prstGeom>
          <a:noFill/>
          <a:ln>
            <a:noFill/>
          </a:ln>
        </p:spPr>
        <p:txBody>
          <a:bodyPr lIns="93162" tIns="93162" rIns="93162" bIns="93162" anchor="b" anchorCtr="0">
            <a:noAutofit/>
          </a:bodyPr>
          <a:lstStyle/>
          <a:p>
            <a:pPr>
              <a:buClr>
                <a:srgbClr val="000000"/>
              </a:buClr>
            </a:pPr>
            <a:endParaRPr lang="en-US" smtClean="0"/>
          </a:p>
          <a:p>
            <a:pPr lvl="1">
              <a:buClr>
                <a:srgbClr val="000000"/>
              </a:buClr>
              <a:buFont typeface="Arial"/>
              <a:buNone/>
            </a:pPr>
            <a:endParaRPr lang="en-US" smtClean="0"/>
          </a:p>
          <a:p>
            <a:pPr lvl="2">
              <a:buClr>
                <a:srgbClr val="000000"/>
              </a:buClr>
              <a:buFont typeface="Arial"/>
              <a:buNone/>
            </a:pPr>
            <a:endParaRPr lang="en-US" smtClean="0"/>
          </a:p>
          <a:p>
            <a:pPr lvl="3">
              <a:buClr>
                <a:srgbClr val="000000"/>
              </a:buClr>
              <a:buFont typeface="Arial"/>
              <a:buNone/>
            </a:pPr>
            <a:endParaRPr lang="en-US" smtClean="0"/>
          </a:p>
          <a:p>
            <a:pPr lvl="4">
              <a:buClr>
                <a:srgbClr val="000000"/>
              </a:buClr>
              <a:buFont typeface="Arial"/>
              <a:buNone/>
            </a:pPr>
            <a:endParaRPr lang="en-US" smtClean="0"/>
          </a:p>
          <a:p>
            <a:pPr lvl="5">
              <a:buClr>
                <a:srgbClr val="000000"/>
              </a:buClr>
              <a:buFont typeface="Arial"/>
              <a:buNone/>
            </a:pPr>
            <a:endParaRPr lang="en-US" smtClean="0"/>
          </a:p>
          <a:p>
            <a:pPr lvl="6">
              <a:buClr>
                <a:srgbClr val="000000"/>
              </a:buClr>
              <a:buFont typeface="Arial"/>
              <a:buNone/>
            </a:pPr>
            <a:endParaRPr lang="en-US" smtClean="0"/>
          </a:p>
          <a:p>
            <a:pPr lvl="7">
              <a:buClr>
                <a:srgbClr val="000000"/>
              </a:buClr>
              <a:buFont typeface="Arial"/>
              <a:buNone/>
            </a:pPr>
            <a:endParaRPr lang="en-US" smtClean="0"/>
          </a:p>
          <a:p>
            <a:pPr lvl="8">
              <a:buClr>
                <a:srgbClr val="000000"/>
              </a:buClr>
              <a:buFont typeface="Arial"/>
              <a:buNone/>
            </a:pPr>
            <a:endParaRPr lang="en-US"/>
          </a:p>
        </p:txBody>
      </p:sp>
    </p:spTree>
    <p:extLst>
      <p:ext uri="{BB962C8B-B14F-4D97-AF65-F5344CB8AC3E}">
        <p14:creationId xmlns:p14="http://schemas.microsoft.com/office/powerpoint/2010/main" val="394248426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701041" y="4415790"/>
            <a:ext cx="5608319" cy="4183380"/>
          </a:xfrm>
          <a:prstGeom prst="rect">
            <a:avLst/>
          </a:prstGeom>
          <a:noFill/>
          <a:ln>
            <a:noFill/>
          </a:ln>
        </p:spPr>
        <p:txBody>
          <a:bodyPr lIns="93162" tIns="46568" rIns="93162" bIns="46568" anchor="t" anchorCtr="0">
            <a:noAutofit/>
          </a:bodyPr>
          <a:lstStyle/>
          <a:p>
            <a:pPr marL="174708" indent="-174708">
              <a:buClr>
                <a:schemeClr val="dk1"/>
              </a:buClr>
              <a:buSzPct val="100000"/>
              <a:buFont typeface="Calibri"/>
              <a:buChar char="-"/>
            </a:pPr>
            <a:r>
              <a:rPr lang="en-US">
                <a:solidFill>
                  <a:schemeClr val="dk1"/>
                </a:solidFill>
                <a:latin typeface="Calibri"/>
                <a:ea typeface="Calibri"/>
                <a:cs typeface="Calibri"/>
                <a:sym typeface="Calibri"/>
              </a:rPr>
              <a:t>Kill abstract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Change to sans serif font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bigger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background white</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Use full names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Super script to associate names with correct department </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4 columns!!!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Smaller pictures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Bold titles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References can be 12pt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Acknowledgements can be 16pt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Everything else is 18-24pt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Titles don’t need to be bigger than 36pt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Remove circles from the arrowhead diagram, group the related labels together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Include menu bar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Testing/error handling – sample error (we don’t crash with errors!)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Mouseovers for edges screenshot</a:t>
            </a:r>
          </a:p>
        </p:txBody>
      </p:sp>
      <p:sp>
        <p:nvSpPr>
          <p:cNvPr id="139" name="Shape 139"/>
          <p:cNvSpPr txBox="1">
            <a:spLocks noGrp="1"/>
          </p:cNvSpPr>
          <p:nvPr>
            <p:ph type="sldNum" idx="12"/>
          </p:nvPr>
        </p:nvSpPr>
        <p:spPr>
          <a:xfrm>
            <a:off x="3970937" y="8829967"/>
            <a:ext cx="3037839" cy="464820"/>
          </a:xfrm>
          <a:prstGeom prst="rect">
            <a:avLst/>
          </a:prstGeom>
          <a:noFill/>
          <a:ln>
            <a:noFill/>
          </a:ln>
        </p:spPr>
        <p:txBody>
          <a:bodyPr lIns="93162" tIns="46568" rIns="93162" bIns="46568" anchor="b" anchorCtr="0">
            <a:noAutofit/>
          </a:bodyPr>
          <a:lstStyle/>
          <a:p>
            <a:pPr algn="r">
              <a:buClr>
                <a:srgbClr val="000000"/>
              </a:buClr>
              <a:buSzPct val="25000"/>
            </a:pPr>
            <a:r>
              <a:rPr lang="en-US"/>
              <a:t> </a:t>
            </a:r>
          </a:p>
        </p:txBody>
      </p:sp>
    </p:spTree>
    <p:extLst>
      <p:ext uri="{BB962C8B-B14F-4D97-AF65-F5344CB8AC3E}">
        <p14:creationId xmlns:p14="http://schemas.microsoft.com/office/powerpoint/2010/main" val="69413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360"/>
              </a:spcBef>
              <a:spcAft>
                <a:spcPts val="0"/>
              </a:spcAft>
              <a:buClr>
                <a:srgbClr val="888888"/>
              </a:buClr>
              <a:buFont typeface="Arial"/>
              <a:buNone/>
              <a:defRPr/>
            </a:lvl1pPr>
            <a:lvl2pPr marL="2403546" marR="0" indent="-3245" algn="ctr" rtl="0">
              <a:lnSpc>
                <a:spcPct val="100000"/>
              </a:lnSpc>
              <a:spcBef>
                <a:spcPts val="2940"/>
              </a:spcBef>
              <a:spcAft>
                <a:spcPts val="0"/>
              </a:spcAft>
              <a:buClr>
                <a:srgbClr val="888888"/>
              </a:buClr>
              <a:buFont typeface="Arial"/>
              <a:buNone/>
              <a:defRPr/>
            </a:lvl2pPr>
            <a:lvl3pPr marL="4807092" marR="0" indent="-6491" algn="ctr" rtl="0">
              <a:lnSpc>
                <a:spcPct val="100000"/>
              </a:lnSpc>
              <a:spcBef>
                <a:spcPts val="2520"/>
              </a:spcBef>
              <a:spcAft>
                <a:spcPts val="0"/>
              </a:spcAft>
              <a:buClr>
                <a:srgbClr val="888888"/>
              </a:buClr>
              <a:buFont typeface="Arial"/>
              <a:buNone/>
              <a:defRPr/>
            </a:lvl3pPr>
            <a:lvl4pPr marL="7210638" marR="0" indent="-9738" algn="ctr" rtl="0">
              <a:lnSpc>
                <a:spcPct val="100000"/>
              </a:lnSpc>
              <a:spcBef>
                <a:spcPts val="2100"/>
              </a:spcBef>
              <a:spcAft>
                <a:spcPts val="0"/>
              </a:spcAft>
              <a:buClr>
                <a:srgbClr val="888888"/>
              </a:buClr>
              <a:buFont typeface="Arial"/>
              <a:buNone/>
              <a:defRPr/>
            </a:lvl4pPr>
            <a:lvl5pPr marL="9614184" marR="0" indent="-283" algn="ctr" rtl="0">
              <a:lnSpc>
                <a:spcPct val="100000"/>
              </a:lnSpc>
              <a:spcBef>
                <a:spcPts val="2100"/>
              </a:spcBef>
              <a:spcAft>
                <a:spcPts val="0"/>
              </a:spcAft>
              <a:buClr>
                <a:srgbClr val="888888"/>
              </a:buClr>
              <a:buFont typeface="Arial"/>
              <a:buNone/>
              <a:defRPr/>
            </a:lvl5pPr>
            <a:lvl6pPr marL="12017731" marR="0" indent="-3530" algn="ctr" rtl="0">
              <a:lnSpc>
                <a:spcPct val="100000"/>
              </a:lnSpc>
              <a:spcBef>
                <a:spcPts val="2100"/>
              </a:spcBef>
              <a:spcAft>
                <a:spcPts val="0"/>
              </a:spcAft>
              <a:buClr>
                <a:srgbClr val="888888"/>
              </a:buClr>
              <a:buFont typeface="Arial"/>
              <a:buNone/>
              <a:defRPr/>
            </a:lvl6pPr>
            <a:lvl7pPr marL="14421276" marR="0" indent="-6776" algn="ctr" rtl="0">
              <a:lnSpc>
                <a:spcPct val="100000"/>
              </a:lnSpc>
              <a:spcBef>
                <a:spcPts val="2100"/>
              </a:spcBef>
              <a:spcAft>
                <a:spcPts val="0"/>
              </a:spcAft>
              <a:buClr>
                <a:srgbClr val="888888"/>
              </a:buClr>
              <a:buFont typeface="Arial"/>
              <a:buNone/>
              <a:defRPr/>
            </a:lvl7pPr>
            <a:lvl8pPr marL="16824824" marR="0" indent="-10024" algn="ctr" rtl="0">
              <a:lnSpc>
                <a:spcPct val="100000"/>
              </a:lnSpc>
              <a:spcBef>
                <a:spcPts val="2100"/>
              </a:spcBef>
              <a:spcAft>
                <a:spcPts val="0"/>
              </a:spcAft>
              <a:buClr>
                <a:srgbClr val="888888"/>
              </a:buClr>
              <a:buFont typeface="Arial"/>
              <a:buNone/>
              <a:defRPr/>
            </a:lvl8pPr>
            <a:lvl9pPr marL="19228368" marR="0" indent="-567" algn="ctr" rtl="0">
              <a:lnSpc>
                <a:spcPct val="100000"/>
              </a:lnSpc>
              <a:spcBef>
                <a:spcPts val="2100"/>
              </a:spcBef>
              <a:spcAft>
                <a:spcPts val="0"/>
              </a:spcAft>
              <a:buClr>
                <a:srgbClr val="888888"/>
              </a:buClr>
              <a:buFont typeface="Arial"/>
              <a:buNone/>
              <a:defRPr/>
            </a:lvl9pPr>
          </a:lstStyle>
          <a:p>
            <a:endParaRPr/>
          </a:p>
        </p:txBody>
      </p:sp>
      <p:sp>
        <p:nvSpPr>
          <p:cNvPr id="17" name="Shape 17"/>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9" name="Shape 19"/>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2194558"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22311359"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7" name="Shape 37"/>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8" name="Shape 38"/>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2194558" y="7368542"/>
            <a:ext cx="19392903"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2" name="Shape 42"/>
          <p:cNvSpPr txBox="1">
            <a:spLocks noGrp="1"/>
          </p:cNvSpPr>
          <p:nvPr>
            <p:ph type="body" idx="2"/>
          </p:nvPr>
        </p:nvSpPr>
        <p:spPr>
          <a:xfrm>
            <a:off x="2194558" y="10439400"/>
            <a:ext cx="19392903"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22296123"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4" name="Shape 44"/>
          <p:cNvSpPr txBox="1">
            <a:spLocks noGrp="1"/>
          </p:cNvSpPr>
          <p:nvPr>
            <p:ph type="body" idx="4"/>
          </p:nvPr>
        </p:nvSpPr>
        <p:spPr>
          <a:xfrm>
            <a:off x="22296123"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6" name="Shape 46"/>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5" name="Shape 5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6" name="Shape 5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194564" y="1310640"/>
            <a:ext cx="14439903"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17160240" y="1310641"/>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2194564" y="6888482"/>
            <a:ext cx="14439903" cy="22517103"/>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1" name="Shape 6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2" name="Shape 6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3" name="Shape 6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602982" y="23042881"/>
            <a:ext cx="26334720" cy="272034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8602982" y="2941317"/>
            <a:ext cx="26334720" cy="19751040"/>
          </a:xfrm>
          <a:prstGeom prst="rect">
            <a:avLst/>
          </a:prstGeom>
          <a:noFill/>
          <a:ln>
            <a:noFill/>
          </a:ln>
        </p:spPr>
      </p:sp>
      <p:sp>
        <p:nvSpPr>
          <p:cNvPr id="67" name="Shape 67"/>
          <p:cNvSpPr txBox="1">
            <a:spLocks noGrp="1"/>
          </p:cNvSpPr>
          <p:nvPr>
            <p:ph type="body" idx="1"/>
          </p:nvPr>
        </p:nvSpPr>
        <p:spPr>
          <a:xfrm>
            <a:off x="8602982" y="25763223"/>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8" name="Shape 68"/>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9" name="Shape 69"/>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0" name="Shape 70"/>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11083289" y="-1207766"/>
            <a:ext cx="21724621" cy="39502080"/>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74" name="Shape 7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5" name="Shape 7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6" name="Shape 7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22715220" y="10424165"/>
            <a:ext cx="28087320" cy="987552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2598420" y="914403"/>
            <a:ext cx="28087320" cy="28895038"/>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80" name="Shape 8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1" name="Shape 8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2" name="Shape 8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2194558" y="7680963"/>
            <a:ext cx="39502080" cy="21724621"/>
          </a:xfrm>
          <a:prstGeom prst="rect">
            <a:avLst/>
          </a:prstGeom>
          <a:noFill/>
          <a:ln>
            <a:noFill/>
          </a:ln>
        </p:spPr>
        <p:txBody>
          <a:bodyPr lIns="91425" tIns="91425" rIns="91425" bIns="91425" anchor="t" anchorCtr="0"/>
          <a:lstStyle>
            <a:lvl1pPr marL="1802659" marR="0" indent="-558058" algn="l" rtl="0">
              <a:lnSpc>
                <a:spcPct val="100000"/>
              </a:lnSpc>
              <a:spcBef>
                <a:spcPts val="3360"/>
              </a:spcBef>
              <a:spcAft>
                <a:spcPts val="0"/>
              </a:spcAft>
              <a:buClr>
                <a:schemeClr val="dk1"/>
              </a:buClr>
              <a:buFont typeface="Arial"/>
              <a:buChar char="•"/>
              <a:defRPr/>
            </a:lvl1pPr>
            <a:lvl2pPr marL="3905762" marR="0" indent="-400561" algn="l" rtl="0">
              <a:lnSpc>
                <a:spcPct val="100000"/>
              </a:lnSpc>
              <a:spcBef>
                <a:spcPts val="2940"/>
              </a:spcBef>
              <a:spcAft>
                <a:spcPts val="0"/>
              </a:spcAft>
              <a:buClr>
                <a:schemeClr val="dk1"/>
              </a:buClr>
              <a:buFont typeface="Arial"/>
              <a:buChar char="–"/>
              <a:defRPr/>
            </a:lvl2pPr>
            <a:lvl3pPr marL="6008865" marR="0" indent="-230365" algn="l" rtl="0">
              <a:lnSpc>
                <a:spcPct val="100000"/>
              </a:lnSpc>
              <a:spcBef>
                <a:spcPts val="2520"/>
              </a:spcBef>
              <a:spcAft>
                <a:spcPts val="0"/>
              </a:spcAft>
              <a:buClr>
                <a:schemeClr val="dk1"/>
              </a:buClr>
              <a:buFont typeface="Arial"/>
              <a:buChar char="•"/>
              <a:defRPr/>
            </a:lvl3pPr>
            <a:lvl4pPr marL="8412411" marR="0" indent="-373311" algn="l" rtl="0">
              <a:lnSpc>
                <a:spcPct val="100000"/>
              </a:lnSpc>
              <a:spcBef>
                <a:spcPts val="2100"/>
              </a:spcBef>
              <a:spcAft>
                <a:spcPts val="0"/>
              </a:spcAft>
              <a:buClr>
                <a:schemeClr val="dk1"/>
              </a:buClr>
              <a:buFont typeface="Arial"/>
              <a:buChar char="–"/>
              <a:defRPr/>
            </a:lvl4pPr>
            <a:lvl5pPr marL="10815958" marR="0" indent="-363857" algn="l" rtl="0">
              <a:lnSpc>
                <a:spcPct val="100000"/>
              </a:lnSpc>
              <a:spcBef>
                <a:spcPts val="2100"/>
              </a:spcBef>
              <a:spcAft>
                <a:spcPts val="0"/>
              </a:spcAft>
              <a:buClr>
                <a:schemeClr val="dk1"/>
              </a:buClr>
              <a:buFont typeface="Arial"/>
              <a:buChar char="»"/>
              <a:defRPr/>
            </a:lvl5pPr>
            <a:lvl6pPr marL="13219505" marR="0" indent="-367104" algn="l" rtl="0">
              <a:lnSpc>
                <a:spcPct val="100000"/>
              </a:lnSpc>
              <a:spcBef>
                <a:spcPts val="2100"/>
              </a:spcBef>
              <a:spcAft>
                <a:spcPts val="0"/>
              </a:spcAft>
              <a:buClr>
                <a:schemeClr val="dk1"/>
              </a:buClr>
              <a:buFont typeface="Arial"/>
              <a:buChar char="•"/>
              <a:defRPr/>
            </a:lvl6pPr>
            <a:lvl7pPr marL="15623049" marR="0" indent="-370349" algn="l" rtl="0">
              <a:lnSpc>
                <a:spcPct val="100000"/>
              </a:lnSpc>
              <a:spcBef>
                <a:spcPts val="2100"/>
              </a:spcBef>
              <a:spcAft>
                <a:spcPts val="0"/>
              </a:spcAft>
              <a:buClr>
                <a:schemeClr val="dk1"/>
              </a:buClr>
              <a:buFont typeface="Arial"/>
              <a:buChar char="•"/>
              <a:defRPr/>
            </a:lvl7pPr>
            <a:lvl8pPr marL="18026596" marR="0" indent="-373595" algn="l" rtl="0">
              <a:lnSpc>
                <a:spcPct val="100000"/>
              </a:lnSpc>
              <a:spcBef>
                <a:spcPts val="2100"/>
              </a:spcBef>
              <a:spcAft>
                <a:spcPts val="0"/>
              </a:spcAft>
              <a:buClr>
                <a:schemeClr val="dk1"/>
              </a:buClr>
              <a:buFont typeface="Arial"/>
              <a:buChar char="•"/>
              <a:defRPr/>
            </a:lvl8pPr>
            <a:lvl9pPr marL="20430142" marR="0" indent="-364142" algn="l" rtl="0">
              <a:lnSpc>
                <a:spcPct val="100000"/>
              </a:lnSpc>
              <a:spcBef>
                <a:spcPts val="2100"/>
              </a:spcBef>
              <a:spcAft>
                <a:spcPts val="0"/>
              </a:spcAft>
              <a:buClr>
                <a:schemeClr val="dk1"/>
              </a:buClr>
              <a:buFont typeface="Arial"/>
              <a:buChar char="•"/>
              <a:defRPr/>
            </a:lvl9pPr>
          </a:lstStyle>
          <a:p>
            <a:endParaRPr/>
          </a:p>
        </p:txBody>
      </p:sp>
      <p:sp>
        <p:nvSpPr>
          <p:cNvPr id="11" name="Shape 1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2" name="Shape 1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3" name="Shape 1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oleObject" Target="../embeddings/oleObject2.bin"/><Relationship Id="rId18" Type="http://schemas.openxmlformats.org/officeDocument/2006/relationships/image" Target="../media/image13.jpg"/><Relationship Id="rId26" Type="http://schemas.openxmlformats.org/officeDocument/2006/relationships/image" Target="../media/image21.gif"/><Relationship Id="rId3" Type="http://schemas.openxmlformats.org/officeDocument/2006/relationships/notesSlide" Target="../notesSlides/notesSlide1.xml"/><Relationship Id="rId21" Type="http://schemas.openxmlformats.org/officeDocument/2006/relationships/image" Target="../media/image16.png"/><Relationship Id="rId7" Type="http://schemas.openxmlformats.org/officeDocument/2006/relationships/image" Target="../media/image6.jpeg"/><Relationship Id="rId12" Type="http://schemas.openxmlformats.org/officeDocument/2006/relationships/image" Target="../media/image9.png"/><Relationship Id="rId17" Type="http://schemas.openxmlformats.org/officeDocument/2006/relationships/image" Target="../media/image12.png"/><Relationship Id="rId25" Type="http://schemas.openxmlformats.org/officeDocument/2006/relationships/image" Target="../media/image20.gif"/><Relationship Id="rId2" Type="http://schemas.openxmlformats.org/officeDocument/2006/relationships/slideLayout" Target="../slideLayouts/slideLayout1.xml"/><Relationship Id="rId16" Type="http://schemas.openxmlformats.org/officeDocument/2006/relationships/image" Target="../media/image11.png"/><Relationship Id="rId20" Type="http://schemas.openxmlformats.org/officeDocument/2006/relationships/image" Target="../media/image15.jpg"/><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1.wmf"/><Relationship Id="rId24" Type="http://schemas.openxmlformats.org/officeDocument/2006/relationships/image" Target="../media/image19.jpeg"/><Relationship Id="rId5" Type="http://schemas.openxmlformats.org/officeDocument/2006/relationships/image" Target="../media/image4.jpeg"/><Relationship Id="rId15" Type="http://schemas.openxmlformats.org/officeDocument/2006/relationships/image" Target="../media/image10.png"/><Relationship Id="rId23" Type="http://schemas.openxmlformats.org/officeDocument/2006/relationships/image" Target="../media/image18.jpeg"/><Relationship Id="rId28" Type="http://schemas.openxmlformats.org/officeDocument/2006/relationships/image" Target="../media/image23.png"/><Relationship Id="rId10" Type="http://schemas.openxmlformats.org/officeDocument/2006/relationships/oleObject" Target="../embeddings/oleObject1.bin"/><Relationship Id="rId19" Type="http://schemas.openxmlformats.org/officeDocument/2006/relationships/image" Target="../media/image14.jpg"/><Relationship Id="rId4" Type="http://schemas.openxmlformats.org/officeDocument/2006/relationships/image" Target="../media/image3.emf"/><Relationship Id="rId9" Type="http://schemas.openxmlformats.org/officeDocument/2006/relationships/image" Target="../media/image8.gif"/><Relationship Id="rId14" Type="http://schemas.openxmlformats.org/officeDocument/2006/relationships/image" Target="../media/image2.wmf"/><Relationship Id="rId22" Type="http://schemas.openxmlformats.org/officeDocument/2006/relationships/image" Target="../media/image17.jpeg"/><Relationship Id="rId2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1E9E8"/>
            </a:gs>
            <a:gs pos="75000">
              <a:srgbClr val="16693F"/>
            </a:gs>
          </a:gsLst>
          <a:lin ang="16200000" scaled="0"/>
          <a:tileRect/>
        </a:gradFill>
        <a:effectLst/>
      </p:bgPr>
    </p:bg>
    <p:spTree>
      <p:nvGrpSpPr>
        <p:cNvPr id="1" name="Shape 83"/>
        <p:cNvGrpSpPr/>
        <p:nvPr/>
      </p:nvGrpSpPr>
      <p:grpSpPr>
        <a:xfrm>
          <a:off x="0" y="0"/>
          <a:ext cx="0" cy="0"/>
          <a:chOff x="0" y="0"/>
          <a:chExt cx="0" cy="0"/>
        </a:xfrm>
      </p:grpSpPr>
      <p:sp>
        <p:nvSpPr>
          <p:cNvPr id="85" name="Rounded Rectangle 84"/>
          <p:cNvSpPr/>
          <p:nvPr/>
        </p:nvSpPr>
        <p:spPr>
          <a:xfrm>
            <a:off x="555440" y="6156307"/>
            <a:ext cx="10236960" cy="26082806"/>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a:off x="11388619" y="6189436"/>
            <a:ext cx="10236960" cy="26082806"/>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22221798" y="6189436"/>
            <a:ext cx="10236960" cy="26082806"/>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a:off x="33054978" y="6139803"/>
            <a:ext cx="10236960" cy="26082806"/>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3206455984"/>
              </p:ext>
            </p:extLst>
          </p:nvPr>
        </p:nvGraphicFramePr>
        <p:xfrm>
          <a:off x="38421651" y="19012695"/>
          <a:ext cx="4400065" cy="2231891"/>
        </p:xfrm>
        <a:graphic>
          <a:graphicData uri="http://schemas.openxmlformats.org/drawingml/2006/table">
            <a:tbl>
              <a:tblPr firstRow="1" bandRow="1">
                <a:tableStyleId>{B6AFFA0F-1E04-4A8A-9273-D587D5D4E392}</a:tableStyleId>
              </a:tblPr>
              <a:tblGrid>
                <a:gridCol w="1940868"/>
                <a:gridCol w="2459197"/>
              </a:tblGrid>
              <a:tr h="470507">
                <a:tc gridSpan="2">
                  <a:txBody>
                    <a:bodyPr/>
                    <a:lstStyle/>
                    <a:p>
                      <a:pPr algn="ctr"/>
                      <a:r>
                        <a:rPr lang="en-US" sz="2000" b="1" smtClean="0">
                          <a:latin typeface="Arial Unicode MS" panose="020B0604020202020204" pitchFamily="34" charset="-128"/>
                          <a:ea typeface="Arial Unicode MS" panose="020B0604020202020204" pitchFamily="34" charset="-128"/>
                          <a:cs typeface="Arial Unicode MS" panose="020B0604020202020204" pitchFamily="34" charset="-128"/>
                        </a:rPr>
                        <a:t>GRNsight Test </a:t>
                      </a:r>
                      <a:r>
                        <a:rPr lang="en-US" sz="2000" b="1" smtClean="0">
                          <a:latin typeface="Arial Unicode MS" panose="020B0604020202020204" pitchFamily="34" charset="-128"/>
                          <a:ea typeface="Arial Unicode MS" panose="020B0604020202020204" pitchFamily="34" charset="-128"/>
                          <a:cs typeface="Arial Unicode MS" panose="020B0604020202020204" pitchFamily="34" charset="-128"/>
                        </a:rPr>
                        <a:t>Coverage </a:t>
                      </a:r>
                      <a:r>
                        <a:rPr lang="en-US" sz="2000" b="1" dirty="0" smtClean="0">
                          <a:latin typeface="Arial Unicode MS" panose="020B0604020202020204" pitchFamily="34" charset="-128"/>
                          <a:ea typeface="Arial Unicode MS" panose="020B0604020202020204" pitchFamily="34" charset="-128"/>
                          <a:cs typeface="Arial Unicode MS" panose="020B0604020202020204" pitchFamily="34" charset="-128"/>
                        </a:rPr>
                        <a:t>Statistics</a:t>
                      </a:r>
                      <a:endParaRPr lang="en-US" sz="2000" b="1"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tr>
              <a:tr h="440346">
                <a:tc>
                  <a:txBody>
                    <a:bodyPr/>
                    <a:lstStyle/>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Statements:</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112/162 (69.1%)</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0346">
                <a:tc>
                  <a:txBody>
                    <a:bodyPr/>
                    <a:lstStyle/>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Branches:</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59/68 (86.8%)</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0346">
                <a:tc>
                  <a:txBody>
                    <a:bodyPr/>
                    <a:lstStyle/>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Functions:</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800" baseline="0" smtClean="0">
                          <a:latin typeface="Arial Unicode MS" panose="020B0604020202020204" pitchFamily="34" charset="-128"/>
                          <a:ea typeface="Arial Unicode MS" panose="020B0604020202020204" pitchFamily="34" charset="-128"/>
                          <a:cs typeface="Arial Unicode MS" panose="020B0604020202020204" pitchFamily="34" charset="-128"/>
                        </a:rPr>
                        <a:t>15/24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62.5%)</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40346">
                <a:tc>
                  <a:txBody>
                    <a:bodyPr/>
                    <a:lstStyle/>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Lines:</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112/157</a:t>
                      </a:r>
                      <a:r>
                        <a:rPr lang="en-US" sz="1800" baseline="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71.3)%</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pSp>
        <p:nvGrpSpPr>
          <p:cNvPr id="95" name="Group 94"/>
          <p:cNvGrpSpPr/>
          <p:nvPr/>
        </p:nvGrpSpPr>
        <p:grpSpPr>
          <a:xfrm>
            <a:off x="4195795" y="7478309"/>
            <a:ext cx="2786477" cy="934104"/>
            <a:chOff x="3063195" y="1371002"/>
            <a:chExt cx="2786477" cy="934104"/>
          </a:xfrm>
        </p:grpSpPr>
        <p:sp>
          <p:nvSpPr>
            <p:cNvPr id="96" name="Rounded Rectangle 1"/>
            <p:cNvSpPr>
              <a:spLocks noChangeArrowheads="1"/>
            </p:cNvSpPr>
            <p:nvPr/>
          </p:nvSpPr>
          <p:spPr bwMode="auto">
            <a:xfrm>
              <a:off x="3201526" y="1381487"/>
              <a:ext cx="2509815" cy="923619"/>
            </a:xfrm>
            <a:prstGeom prst="roundRect">
              <a:avLst>
                <a:gd name="adj" fmla="val 16667"/>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97" name="TextBox 2"/>
            <p:cNvSpPr txBox="1">
              <a:spLocks noChangeArrowheads="1"/>
            </p:cNvSpPr>
            <p:nvPr/>
          </p:nvSpPr>
          <p:spPr bwMode="auto">
            <a:xfrm>
              <a:off x="3063195" y="1371002"/>
              <a:ext cx="278647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Cold shock microarray data from wt and TF deletion strains</a:t>
              </a:r>
              <a:endParaRPr lang="en-US" altLang="en-US" sz="1800" b="1" dirty="0">
                <a:solidFill>
                  <a:schemeClr val="bg1"/>
                </a:solidFill>
              </a:endParaRPr>
            </a:p>
          </p:txBody>
        </p:sp>
      </p:grpSp>
      <p:cxnSp>
        <p:nvCxnSpPr>
          <p:cNvPr id="98" name="Straight Arrow Connector 97"/>
          <p:cNvCxnSpPr/>
          <p:nvPr/>
        </p:nvCxnSpPr>
        <p:spPr bwMode="auto">
          <a:xfrm>
            <a:off x="7155728" y="7950297"/>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bwMode="auto">
          <a:xfrm>
            <a:off x="8445523" y="9888959"/>
            <a:ext cx="0" cy="6096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grpSp>
        <p:nvGrpSpPr>
          <p:cNvPr id="46" name="Group 45"/>
          <p:cNvGrpSpPr/>
          <p:nvPr/>
        </p:nvGrpSpPr>
        <p:grpSpPr>
          <a:xfrm>
            <a:off x="7190616" y="8829640"/>
            <a:ext cx="2509815" cy="923619"/>
            <a:chOff x="7190616" y="8829640"/>
            <a:chExt cx="2509815" cy="923619"/>
          </a:xfrm>
        </p:grpSpPr>
        <p:sp>
          <p:nvSpPr>
            <p:cNvPr id="101" name="Rounded Rectangle 1"/>
            <p:cNvSpPr>
              <a:spLocks noChangeArrowheads="1"/>
            </p:cNvSpPr>
            <p:nvPr/>
          </p:nvSpPr>
          <p:spPr bwMode="auto">
            <a:xfrm>
              <a:off x="7190616" y="8829640"/>
              <a:ext cx="2509815" cy="923619"/>
            </a:xfrm>
            <a:prstGeom prst="roundRect">
              <a:avLst>
                <a:gd name="adj" fmla="val 16667"/>
              </a:avLst>
            </a:prstGeom>
            <a:solidFill>
              <a:srgbClr val="16693F"/>
            </a:solidFill>
            <a:ln>
              <a:solidFill>
                <a:srgbClr val="16693F"/>
              </a:solid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02" name="TextBox 5"/>
            <p:cNvSpPr txBox="1">
              <a:spLocks noChangeArrowheads="1"/>
            </p:cNvSpPr>
            <p:nvPr/>
          </p:nvSpPr>
          <p:spPr bwMode="auto">
            <a:xfrm>
              <a:off x="7293792" y="8829784"/>
              <a:ext cx="2303463" cy="9233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Normalization, statistical analysis, clustering</a:t>
              </a:r>
              <a:endParaRPr lang="en-US" altLang="en-US" sz="1800" b="1" dirty="0">
                <a:solidFill>
                  <a:schemeClr val="bg1"/>
                </a:solidFill>
              </a:endParaRPr>
            </a:p>
          </p:txBody>
        </p:sp>
      </p:grpSp>
      <p:grpSp>
        <p:nvGrpSpPr>
          <p:cNvPr id="103" name="Group 102"/>
          <p:cNvGrpSpPr/>
          <p:nvPr/>
        </p:nvGrpSpPr>
        <p:grpSpPr>
          <a:xfrm>
            <a:off x="7190616" y="10653015"/>
            <a:ext cx="2509815" cy="923619"/>
            <a:chOff x="6217511" y="4545708"/>
            <a:chExt cx="2509815" cy="923619"/>
          </a:xfrm>
        </p:grpSpPr>
        <p:sp>
          <p:nvSpPr>
            <p:cNvPr id="104" name="Rounded Rectangle 1"/>
            <p:cNvSpPr>
              <a:spLocks noChangeArrowheads="1"/>
            </p:cNvSpPr>
            <p:nvPr/>
          </p:nvSpPr>
          <p:spPr bwMode="auto">
            <a:xfrm>
              <a:off x="6217511" y="4545708"/>
              <a:ext cx="2509815" cy="923619"/>
            </a:xfrm>
            <a:prstGeom prst="roundRect">
              <a:avLst>
                <a:gd name="adj" fmla="val 22423"/>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05" name="TextBox 5"/>
            <p:cNvSpPr txBox="1">
              <a:spLocks noChangeArrowheads="1"/>
            </p:cNvSpPr>
            <p:nvPr/>
          </p:nvSpPr>
          <p:spPr bwMode="auto">
            <a:xfrm>
              <a:off x="6269099" y="4545852"/>
              <a:ext cx="24066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Derivation of gene regulatory networks from YEASTRACT</a:t>
              </a:r>
              <a:endParaRPr lang="en-US" altLang="en-US" sz="1800" b="1" dirty="0">
                <a:solidFill>
                  <a:schemeClr val="bg1"/>
                </a:solidFill>
              </a:endParaRPr>
            </a:p>
          </p:txBody>
        </p:sp>
      </p:grpSp>
      <p:grpSp>
        <p:nvGrpSpPr>
          <p:cNvPr id="106" name="Group 105"/>
          <p:cNvGrpSpPr/>
          <p:nvPr/>
        </p:nvGrpSpPr>
        <p:grpSpPr>
          <a:xfrm>
            <a:off x="4334126" y="11904110"/>
            <a:ext cx="2509815" cy="923619"/>
            <a:chOff x="3313295" y="5796803"/>
            <a:chExt cx="2509815" cy="923619"/>
          </a:xfrm>
        </p:grpSpPr>
        <p:sp>
          <p:nvSpPr>
            <p:cNvPr id="107" name="Rounded Rectangle 1"/>
            <p:cNvSpPr>
              <a:spLocks noChangeArrowheads="1"/>
            </p:cNvSpPr>
            <p:nvPr/>
          </p:nvSpPr>
          <p:spPr bwMode="auto">
            <a:xfrm>
              <a:off x="3313295" y="5796803"/>
              <a:ext cx="2509815" cy="923619"/>
            </a:xfrm>
            <a:prstGeom prst="roundRect">
              <a:avLst>
                <a:gd name="adj" fmla="val 16667"/>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08" name="TextBox 5"/>
            <p:cNvSpPr txBox="1">
              <a:spLocks noChangeArrowheads="1"/>
            </p:cNvSpPr>
            <p:nvPr/>
          </p:nvSpPr>
          <p:spPr bwMode="auto">
            <a:xfrm>
              <a:off x="3313295" y="5796947"/>
              <a:ext cx="25098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Dynamical systems modeling using GRNmap</a:t>
              </a:r>
              <a:endParaRPr lang="en-US" altLang="en-US" sz="1800" b="1" dirty="0">
                <a:solidFill>
                  <a:schemeClr val="bg1"/>
                </a:solidFill>
              </a:endParaRPr>
            </a:p>
          </p:txBody>
        </p:sp>
      </p:grpSp>
      <p:grpSp>
        <p:nvGrpSpPr>
          <p:cNvPr id="109" name="Group 108"/>
          <p:cNvGrpSpPr/>
          <p:nvPr/>
        </p:nvGrpSpPr>
        <p:grpSpPr>
          <a:xfrm>
            <a:off x="1512811" y="10653015"/>
            <a:ext cx="2509815" cy="923619"/>
            <a:chOff x="534387" y="4504947"/>
            <a:chExt cx="2509815" cy="923619"/>
          </a:xfrm>
        </p:grpSpPr>
        <p:sp>
          <p:nvSpPr>
            <p:cNvPr id="110" name="Rounded Rectangle 1"/>
            <p:cNvSpPr>
              <a:spLocks noChangeArrowheads="1"/>
            </p:cNvSpPr>
            <p:nvPr/>
          </p:nvSpPr>
          <p:spPr bwMode="auto">
            <a:xfrm>
              <a:off x="534387" y="4504947"/>
              <a:ext cx="2509815" cy="923619"/>
            </a:xfrm>
            <a:prstGeom prst="roundRect">
              <a:avLst>
                <a:gd name="adj" fmla="val 16667"/>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11" name="TextBox 5"/>
            <p:cNvSpPr txBox="1">
              <a:spLocks noChangeArrowheads="1"/>
            </p:cNvSpPr>
            <p:nvPr/>
          </p:nvSpPr>
          <p:spPr bwMode="auto">
            <a:xfrm>
              <a:off x="637563" y="4505091"/>
              <a:ext cx="23034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Visualization of  modeling results using GRNsight</a:t>
              </a:r>
              <a:endParaRPr lang="en-US" altLang="en-US" sz="1800" b="1" dirty="0">
                <a:solidFill>
                  <a:schemeClr val="bg1"/>
                </a:solidFill>
              </a:endParaRPr>
            </a:p>
          </p:txBody>
        </p:sp>
      </p:grpSp>
      <p:grpSp>
        <p:nvGrpSpPr>
          <p:cNvPr id="112" name="Group 111"/>
          <p:cNvGrpSpPr/>
          <p:nvPr/>
        </p:nvGrpSpPr>
        <p:grpSpPr>
          <a:xfrm>
            <a:off x="1512811" y="8829640"/>
            <a:ext cx="2509815" cy="923619"/>
            <a:chOff x="545024" y="2899435"/>
            <a:chExt cx="2509815" cy="923619"/>
          </a:xfrm>
        </p:grpSpPr>
        <p:sp>
          <p:nvSpPr>
            <p:cNvPr id="114" name="Rounded Rectangle 1"/>
            <p:cNvSpPr>
              <a:spLocks noChangeArrowheads="1"/>
            </p:cNvSpPr>
            <p:nvPr/>
          </p:nvSpPr>
          <p:spPr bwMode="auto">
            <a:xfrm>
              <a:off x="545024" y="2899435"/>
              <a:ext cx="2509815" cy="923619"/>
            </a:xfrm>
            <a:prstGeom prst="roundRect">
              <a:avLst>
                <a:gd name="adj" fmla="val 16667"/>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15" name="TextBox 5"/>
            <p:cNvSpPr txBox="1">
              <a:spLocks noChangeArrowheads="1"/>
            </p:cNvSpPr>
            <p:nvPr/>
          </p:nvSpPr>
          <p:spPr bwMode="auto">
            <a:xfrm>
              <a:off x="648200" y="2899579"/>
              <a:ext cx="23034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Interpretation, </a:t>
              </a:r>
            </a:p>
            <a:p>
              <a:pPr algn="ctr" eaLnBrk="1" hangingPunct="1">
                <a:spcBef>
                  <a:spcPct val="0"/>
                </a:spcBef>
                <a:buFontTx/>
                <a:buNone/>
              </a:pPr>
              <a:r>
                <a:rPr lang="en-US" altLang="en-US" sz="1800" b="1" smtClean="0">
                  <a:solidFill>
                    <a:schemeClr val="bg1"/>
                  </a:solidFill>
                </a:rPr>
                <a:t>new questions, new experiments</a:t>
              </a:r>
              <a:endParaRPr lang="en-US" altLang="en-US" sz="1800" b="1" dirty="0">
                <a:solidFill>
                  <a:schemeClr val="bg1"/>
                </a:solidFill>
              </a:endParaRPr>
            </a:p>
          </p:txBody>
        </p:sp>
      </p:grpSp>
      <p:cxnSp>
        <p:nvCxnSpPr>
          <p:cNvPr id="116" name="Straight Arrow Connector 115"/>
          <p:cNvCxnSpPr/>
          <p:nvPr/>
        </p:nvCxnSpPr>
        <p:spPr bwMode="auto">
          <a:xfrm flipV="1">
            <a:off x="2767718" y="9888959"/>
            <a:ext cx="0" cy="6096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cxnSp>
        <p:nvCxnSpPr>
          <p:cNvPr id="117" name="Straight Arrow Connector 116"/>
          <p:cNvCxnSpPr/>
          <p:nvPr/>
        </p:nvCxnSpPr>
        <p:spPr bwMode="auto">
          <a:xfrm flipH="1">
            <a:off x="7155728" y="11728404"/>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cxnSp>
        <p:nvCxnSpPr>
          <p:cNvPr id="118" name="Straight Arrow Connector 117"/>
          <p:cNvCxnSpPr/>
          <p:nvPr/>
        </p:nvCxnSpPr>
        <p:spPr bwMode="auto">
          <a:xfrm flipV="1">
            <a:off x="2927213" y="7950297"/>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pic>
        <p:nvPicPr>
          <p:cNvPr id="119" name="Picture 2" descr="figure01a"/>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64354" y="10413237"/>
            <a:ext cx="1978203" cy="148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2" descr="ColdShockArrays"/>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l="49284" t="26373" r="23117" b="44420"/>
          <a:stretch/>
        </p:blipFill>
        <p:spPr bwMode="auto">
          <a:xfrm>
            <a:off x="4768938" y="8431060"/>
            <a:ext cx="1598948" cy="1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120"/>
          <p:cNvPicPr/>
          <p:nvPr/>
        </p:nvPicPr>
        <p:blipFill rotWithShape="1">
          <a:blip r:embed="rId6"/>
          <a:srcRect l="2236" t="13149" r="4919" b="13625"/>
          <a:stretch/>
        </p:blipFill>
        <p:spPr>
          <a:xfrm>
            <a:off x="8175187" y="7329456"/>
            <a:ext cx="1858009" cy="1099053"/>
          </a:xfrm>
          <a:prstGeom prst="rect">
            <a:avLst/>
          </a:prstGeom>
        </p:spPr>
      </p:pic>
      <p:grpSp>
        <p:nvGrpSpPr>
          <p:cNvPr id="124" name="Group 123"/>
          <p:cNvGrpSpPr/>
          <p:nvPr/>
        </p:nvGrpSpPr>
        <p:grpSpPr>
          <a:xfrm>
            <a:off x="1727484" y="7543055"/>
            <a:ext cx="1480410" cy="789758"/>
            <a:chOff x="-914930" y="1531444"/>
            <a:chExt cx="2310796" cy="1232746"/>
          </a:xfrm>
        </p:grpSpPr>
        <p:pic>
          <p:nvPicPr>
            <p:cNvPr id="125" name="Picture 8" descr="C:\Users\GRNmap\Desktop\wt_dnrg1_dphd1_20150922\wt_15deg_20150926.JPG"/>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l="4761" t="58155" r="18423" b="29318"/>
            <a:stretch/>
          </p:blipFill>
          <p:spPr bwMode="auto">
            <a:xfrm>
              <a:off x="-912362" y="1531444"/>
              <a:ext cx="2305659" cy="581691"/>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6" descr="C:\Users\GRNmap\Desktop\wt_dash1_dgcr2_20160120\dash1_15deg_day5_20160124.JPG"/>
            <p:cNvPicPr>
              <a:picLocks noChangeAspect="1" noChangeArrowheads="1"/>
            </p:cNvPicPr>
            <p:nvPr/>
          </p:nvPicPr>
          <p:blipFill rotWithShape="1">
            <a:blip r:embed="rId8" cstate="email">
              <a:extLst>
                <a:ext uri="{28A0092B-C50C-407E-A947-70E740481C1C}">
                  <a14:useLocalDpi xmlns:a14="http://schemas.microsoft.com/office/drawing/2010/main" val="0"/>
                </a:ext>
              </a:extLst>
            </a:blip>
            <a:srcRect l="19504" t="6155" r="65086" b="1380"/>
            <a:stretch/>
          </p:blipFill>
          <p:spPr bwMode="auto">
            <a:xfrm rot="5400000">
              <a:off x="-48683" y="1319642"/>
              <a:ext cx="578301" cy="2310796"/>
            </a:xfrm>
            <a:prstGeom prst="rect">
              <a:avLst/>
            </a:prstGeom>
            <a:noFill/>
            <a:extLst>
              <a:ext uri="{909E8E84-426E-40DD-AFC4-6F175D3DCCD1}">
                <a14:hiddenFill xmlns:a14="http://schemas.microsoft.com/office/drawing/2010/main">
                  <a:solidFill>
                    <a:srgbClr val="FFFFFF"/>
                  </a:solidFill>
                </a14:hiddenFill>
              </a:ext>
            </a:extLst>
          </p:spPr>
        </p:pic>
      </p:grpSp>
      <p:sp>
        <p:nvSpPr>
          <p:cNvPr id="127" name="TextBox 126"/>
          <p:cNvSpPr txBox="1"/>
          <p:nvPr/>
        </p:nvSpPr>
        <p:spPr>
          <a:xfrm>
            <a:off x="1066402" y="7978632"/>
            <a:ext cx="732893" cy="307777"/>
          </a:xfrm>
          <a:prstGeom prst="rect">
            <a:avLst/>
          </a:prstGeom>
          <a:noFill/>
        </p:spPr>
        <p:txBody>
          <a:bodyPr wrap="none" rtlCol="0">
            <a:spAutoFit/>
          </a:bodyPr>
          <a:lstStyle/>
          <a:p>
            <a:r>
              <a:rPr lang="en-US" sz="1400" i="1" smtClean="0">
                <a:latin typeface="Symbol" panose="05050102010706020507" pitchFamily="18" charset="2"/>
              </a:rPr>
              <a:t>D</a:t>
            </a:r>
            <a:r>
              <a:rPr lang="en-US" sz="1400" i="1" smtClean="0"/>
              <a:t>ash1</a:t>
            </a:r>
            <a:r>
              <a:rPr lang="en-US" sz="1400" smtClean="0"/>
              <a:t> </a:t>
            </a:r>
            <a:endParaRPr lang="en-US" sz="1400"/>
          </a:p>
        </p:txBody>
      </p:sp>
      <p:sp>
        <p:nvSpPr>
          <p:cNvPr id="128" name="Rectangle 127"/>
          <p:cNvSpPr/>
          <p:nvPr/>
        </p:nvSpPr>
        <p:spPr>
          <a:xfrm>
            <a:off x="3132444" y="7748340"/>
            <a:ext cx="641522" cy="338554"/>
          </a:xfrm>
          <a:prstGeom prst="rect">
            <a:avLst/>
          </a:prstGeom>
        </p:spPr>
        <p:txBody>
          <a:bodyPr wrap="none">
            <a:spAutoFit/>
          </a:bodyPr>
          <a:lstStyle/>
          <a:p>
            <a:r>
              <a:rPr lang="en-US" sz="1600"/>
              <a:t>15°C</a:t>
            </a:r>
          </a:p>
        </p:txBody>
      </p:sp>
      <p:sp>
        <p:nvSpPr>
          <p:cNvPr id="129" name="TextBox 128"/>
          <p:cNvSpPr txBox="1"/>
          <p:nvPr/>
        </p:nvSpPr>
        <p:spPr>
          <a:xfrm>
            <a:off x="1381928" y="7578213"/>
            <a:ext cx="364202" cy="307777"/>
          </a:xfrm>
          <a:prstGeom prst="rect">
            <a:avLst/>
          </a:prstGeom>
          <a:noFill/>
        </p:spPr>
        <p:txBody>
          <a:bodyPr wrap="none" rtlCol="0">
            <a:spAutoFit/>
          </a:bodyPr>
          <a:lstStyle/>
          <a:p>
            <a:r>
              <a:rPr lang="en-US" sz="1400" smtClean="0"/>
              <a:t>wt</a:t>
            </a:r>
            <a:endParaRPr lang="en-US" sz="1400"/>
          </a:p>
        </p:txBody>
      </p:sp>
      <p:sp>
        <p:nvSpPr>
          <p:cNvPr id="130" name="Title 1"/>
          <p:cNvSpPr txBox="1">
            <a:spLocks/>
          </p:cNvSpPr>
          <p:nvPr/>
        </p:nvSpPr>
        <p:spPr>
          <a:xfrm>
            <a:off x="996598" y="13338614"/>
            <a:ext cx="9320528" cy="990600"/>
          </a:xfrm>
          <a:prstGeom prst="rect">
            <a:avLst/>
          </a:prstGeom>
          <a:noFill/>
          <a:ln>
            <a:noFill/>
          </a:ln>
        </p:spPr>
        <p:txBody>
          <a:bodyPr lIns="91425" tIns="91425" rIns="91425" bIns="91425" anchor="ctr" anchorCtr="0">
            <a:normAutofit lnSpcReduction="10000"/>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A “medium-scale</a:t>
            </a:r>
            <a:r>
              <a:rPr lang="en-US" sz="2800" b="1" smtClean="0">
                <a:solidFill>
                  <a:srgbClr val="16693F"/>
                </a:solidFill>
              </a:rPr>
              <a:t>” </a:t>
            </a:r>
            <a:r>
              <a:rPr lang="en-US" sz="2800" b="1" smtClean="0">
                <a:solidFill>
                  <a:srgbClr val="16693F"/>
                </a:solidFill>
              </a:rPr>
              <a:t>ge</a:t>
            </a:r>
            <a:r>
              <a:rPr lang="en-US" sz="2800" b="1" smtClean="0">
                <a:solidFill>
                  <a:srgbClr val="16693F"/>
                </a:solidFill>
              </a:rPr>
              <a:t>ne </a:t>
            </a:r>
            <a:r>
              <a:rPr lang="en-US" sz="2800" b="1">
                <a:solidFill>
                  <a:srgbClr val="16693F"/>
                </a:solidFill>
              </a:rPr>
              <a:t>r</a:t>
            </a:r>
            <a:r>
              <a:rPr lang="en-US" sz="2800" b="1" smtClean="0">
                <a:solidFill>
                  <a:srgbClr val="16693F"/>
                </a:solidFill>
              </a:rPr>
              <a:t>egulatory </a:t>
            </a:r>
            <a:r>
              <a:rPr lang="en-US" sz="2800" b="1">
                <a:solidFill>
                  <a:srgbClr val="16693F"/>
                </a:solidFill>
              </a:rPr>
              <a:t>n</a:t>
            </a:r>
            <a:r>
              <a:rPr lang="en-US" sz="2800" b="1" smtClean="0">
                <a:solidFill>
                  <a:srgbClr val="16693F"/>
                </a:solidFill>
              </a:rPr>
              <a:t>etwork </a:t>
            </a:r>
            <a:r>
              <a:rPr lang="en-US" sz="2800" b="1" smtClean="0">
                <a:solidFill>
                  <a:srgbClr val="16693F"/>
                </a:solidFill>
              </a:rPr>
              <a:t>that </a:t>
            </a:r>
            <a:r>
              <a:rPr lang="en-US" sz="2800" b="1" smtClean="0">
                <a:solidFill>
                  <a:srgbClr val="16693F"/>
                </a:solidFill>
              </a:rPr>
              <a:t>regulates </a:t>
            </a:r>
            <a:r>
              <a:rPr lang="en-US" sz="2800" b="1" smtClean="0">
                <a:solidFill>
                  <a:srgbClr val="16693F"/>
                </a:solidFill>
              </a:rPr>
              <a:t>the </a:t>
            </a:r>
            <a:r>
              <a:rPr lang="en-US" sz="2800" b="1" smtClean="0">
                <a:solidFill>
                  <a:srgbClr val="16693F"/>
                </a:solidFill>
              </a:rPr>
              <a:t>cold shock response</a:t>
            </a:r>
            <a:endParaRPr lang="en-US" sz="2800" b="1" dirty="0">
              <a:solidFill>
                <a:srgbClr val="16693F"/>
              </a:solidFill>
            </a:endParaRPr>
          </a:p>
        </p:txBody>
      </p:sp>
      <p:pic>
        <p:nvPicPr>
          <p:cNvPr id="131" name="Picture 2" descr="https://static-content.springer.com/image/art%3A10.1007%2Fs11538-015-0092-6/MediaObjects/11538_2015_92_Fig1_HTML.gif"/>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811304" y="14344507"/>
            <a:ext cx="3993775" cy="3720327"/>
          </a:xfrm>
          <a:prstGeom prst="rect">
            <a:avLst/>
          </a:prstGeom>
          <a:noFill/>
          <a:extLst>
            <a:ext uri="{909E8E84-426E-40DD-AFC4-6F175D3DCCD1}">
              <a14:hiddenFill xmlns:a14="http://schemas.microsoft.com/office/drawing/2010/main">
                <a:solidFill>
                  <a:srgbClr val="FFFFFF"/>
                </a:solidFill>
              </a14:hiddenFill>
            </a:ext>
          </a:extLst>
        </p:spPr>
      </p:pic>
      <p:sp>
        <p:nvSpPr>
          <p:cNvPr id="132" name="TextBox 131"/>
          <p:cNvSpPr txBox="1"/>
          <p:nvPr/>
        </p:nvSpPr>
        <p:spPr>
          <a:xfrm>
            <a:off x="4914845" y="14344507"/>
            <a:ext cx="5714109" cy="4247317"/>
          </a:xfrm>
          <a:prstGeom prst="rect">
            <a:avLst/>
          </a:prstGeom>
          <a:noFill/>
        </p:spPr>
        <p:txBody>
          <a:bodyPr wrap="square" rtlCol="0">
            <a:spAutoFit/>
          </a:bodyPr>
          <a:lstStyle/>
          <a:p>
            <a:r>
              <a:rPr lang="en-US" sz="2400" b="1" u="sng"/>
              <a:t>Assumptions made in our model</a:t>
            </a:r>
            <a:r>
              <a:rPr lang="en-US" sz="2400" b="1"/>
              <a:t>:</a:t>
            </a:r>
          </a:p>
          <a:p>
            <a:pPr marL="117475" indent="-117475">
              <a:buFont typeface="Arial" panose="020B0604020202020204" pitchFamily="34" charset="0"/>
              <a:buChar char="•"/>
            </a:pPr>
            <a:r>
              <a:rPr lang="en-US" sz="2400" b="1"/>
              <a:t>Each node represents one gene encoding a transcription factor</a:t>
            </a:r>
            <a:r>
              <a:rPr lang="en-US" sz="2400" b="1" smtClean="0"/>
              <a:t>.</a:t>
            </a:r>
            <a:endParaRPr lang="en-US" sz="2400" b="1"/>
          </a:p>
          <a:p>
            <a:pPr marL="117475" indent="-117475">
              <a:buFont typeface="Arial" panose="020B0604020202020204" pitchFamily="34" charset="0"/>
              <a:buChar char="•"/>
            </a:pPr>
            <a:r>
              <a:rPr lang="en-US" sz="2400" b="1"/>
              <a:t>When a gene is transcribed, </a:t>
            </a:r>
            <a:r>
              <a:rPr lang="en-US" sz="2400" b="1" smtClean="0"/>
              <a:t>it </a:t>
            </a:r>
            <a:r>
              <a:rPr lang="en-US" sz="2400" b="1"/>
              <a:t>is immediately translated into </a:t>
            </a:r>
            <a:r>
              <a:rPr lang="en-US" sz="2400" b="1" smtClean="0"/>
              <a:t>protein.</a:t>
            </a:r>
          </a:p>
          <a:p>
            <a:pPr marL="742950" lvl="1" indent="-285750">
              <a:buFont typeface="Arial" panose="020B0604020202020204" pitchFamily="34" charset="0"/>
              <a:buChar char="‒"/>
            </a:pPr>
            <a:r>
              <a:rPr lang="en-US" sz="2000" b="1"/>
              <a:t>A</a:t>
            </a:r>
            <a:r>
              <a:rPr lang="en-US" sz="2000" b="1" smtClean="0"/>
              <a:t> </a:t>
            </a:r>
            <a:r>
              <a:rPr lang="en-US" sz="2000" b="1"/>
              <a:t>node represents the gene, the mRNA, and the protein</a:t>
            </a:r>
            <a:r>
              <a:rPr lang="en-US" sz="2000" b="1" smtClean="0"/>
              <a:t>.</a:t>
            </a:r>
            <a:endParaRPr lang="en-US" sz="2400" b="1"/>
          </a:p>
          <a:p>
            <a:pPr marL="117475" indent="-117475">
              <a:buFont typeface="Arial" panose="020B0604020202020204" pitchFamily="34" charset="0"/>
              <a:buChar char="•"/>
            </a:pPr>
            <a:r>
              <a:rPr lang="en-US" sz="2400" b="1">
                <a:latin typeface="Arial" charset="0"/>
              </a:rPr>
              <a:t>Each edge represents a regulatory relationship, either activation or repression, depending on the sign of the weight.</a:t>
            </a:r>
          </a:p>
          <a:p>
            <a:endParaRPr lang="en-US"/>
          </a:p>
        </p:txBody>
      </p:sp>
      <p:sp>
        <p:nvSpPr>
          <p:cNvPr id="134" name="Title 1"/>
          <p:cNvSpPr txBox="1">
            <a:spLocks/>
          </p:cNvSpPr>
          <p:nvPr/>
        </p:nvSpPr>
        <p:spPr>
          <a:xfrm>
            <a:off x="1542062" y="18630336"/>
            <a:ext cx="8229600" cy="990600"/>
          </a:xfrm>
          <a:prstGeom prst="rect">
            <a:avLst/>
          </a:prstGeom>
          <a:noFill/>
          <a:ln>
            <a:noFill/>
          </a:ln>
        </p:spPr>
        <p:txBody>
          <a:bodyPr lIns="91425" tIns="91425" rIns="91425" bIns="91425" anchor="ctr" anchorCtr="0">
            <a:normAutofit lnSpcReduction="10000"/>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GRNmap: Gene Regulatory Network </a:t>
            </a:r>
            <a:r>
              <a:rPr lang="en-US" sz="2800" b="1" smtClean="0">
                <a:solidFill>
                  <a:srgbClr val="16693F"/>
                </a:solidFill>
              </a:rPr>
              <a:t>modeling </a:t>
            </a:r>
            <a:r>
              <a:rPr lang="en-US" sz="2800" b="1" smtClean="0">
                <a:solidFill>
                  <a:srgbClr val="16693F"/>
                </a:solidFill>
              </a:rPr>
              <a:t>and </a:t>
            </a:r>
            <a:r>
              <a:rPr lang="en-US" sz="2800" b="1" smtClean="0">
                <a:solidFill>
                  <a:srgbClr val="16693F"/>
                </a:solidFill>
              </a:rPr>
              <a:t>parameter </a:t>
            </a:r>
            <a:r>
              <a:rPr lang="en-US" sz="2800" b="1">
                <a:solidFill>
                  <a:srgbClr val="16693F"/>
                </a:solidFill>
              </a:rPr>
              <a:t>e</a:t>
            </a:r>
            <a:r>
              <a:rPr lang="en-US" sz="2800" b="1" smtClean="0">
                <a:solidFill>
                  <a:srgbClr val="16693F"/>
                </a:solidFill>
              </a:rPr>
              <a:t>stimation</a:t>
            </a:r>
            <a:endParaRPr lang="en-US" sz="2800" b="1" dirty="0">
              <a:solidFill>
                <a:srgbClr val="16693F"/>
              </a:solidFill>
            </a:endParaRPr>
          </a:p>
        </p:txBody>
      </p:sp>
      <p:sp>
        <p:nvSpPr>
          <p:cNvPr id="136" name="TextBox 135"/>
          <p:cNvSpPr txBox="1"/>
          <p:nvPr/>
        </p:nvSpPr>
        <p:spPr>
          <a:xfrm>
            <a:off x="3382037" y="20166741"/>
            <a:ext cx="184666" cy="369332"/>
          </a:xfrm>
          <a:prstGeom prst="rect">
            <a:avLst/>
          </a:prstGeom>
          <a:noFill/>
        </p:spPr>
        <p:txBody>
          <a:bodyPr wrap="none" rtlCol="0">
            <a:spAutoFit/>
          </a:bodyPr>
          <a:lstStyle/>
          <a:p>
            <a:endParaRPr lang="en-US" b="1" dirty="0"/>
          </a:p>
        </p:txBody>
      </p:sp>
      <p:pic>
        <p:nvPicPr>
          <p:cNvPr id="139" name="Picture 2" descr="figure01a"/>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005403" y="19471085"/>
            <a:ext cx="3650008" cy="2737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8" name="Object 147"/>
          <p:cNvGraphicFramePr>
            <a:graphicFrameLocks noChangeAspect="1"/>
          </p:cNvGraphicFramePr>
          <p:nvPr>
            <p:extLst>
              <p:ext uri="{D42A27DB-BD31-4B8C-83A1-F6EECF244321}">
                <p14:modId xmlns:p14="http://schemas.microsoft.com/office/powerpoint/2010/main" val="2024047895"/>
              </p:ext>
            </p:extLst>
          </p:nvPr>
        </p:nvGraphicFramePr>
        <p:xfrm>
          <a:off x="1034938" y="20025565"/>
          <a:ext cx="4800600" cy="1188267"/>
        </p:xfrm>
        <a:graphic>
          <a:graphicData uri="http://schemas.openxmlformats.org/presentationml/2006/ole">
            <mc:AlternateContent xmlns:mc="http://schemas.openxmlformats.org/markup-compatibility/2006">
              <mc:Choice xmlns:v="urn:schemas-microsoft-com:vml" Requires="v">
                <p:oleObj spid="_x0000_s1121" name="Equation" r:id="rId10" imgW="2870200" imgH="711200" progId="Equation.3">
                  <p:embed/>
                </p:oleObj>
              </mc:Choice>
              <mc:Fallback>
                <p:oleObj name="Equation" r:id="rId10" imgW="2870200" imgH="71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4938" y="20025565"/>
                        <a:ext cx="4800600" cy="1188267"/>
                      </a:xfrm>
                      <a:prstGeom prst="rect">
                        <a:avLst/>
                      </a:prstGeom>
                      <a:noFill/>
                      <a:ln>
                        <a:noFill/>
                      </a:ln>
                    </p:spPr>
                  </p:pic>
                </p:oleObj>
              </mc:Fallback>
            </mc:AlternateContent>
          </a:graphicData>
        </a:graphic>
      </p:graphicFrame>
      <p:grpSp>
        <p:nvGrpSpPr>
          <p:cNvPr id="149" name="Group 1184"/>
          <p:cNvGrpSpPr>
            <a:grpSpLocks/>
          </p:cNvGrpSpPr>
          <p:nvPr/>
        </p:nvGrpSpPr>
        <p:grpSpPr bwMode="auto">
          <a:xfrm>
            <a:off x="615838" y="21467614"/>
            <a:ext cx="3809776" cy="3301806"/>
            <a:chOff x="666" y="21558"/>
            <a:chExt cx="2496" cy="2112"/>
          </a:xfrm>
        </p:grpSpPr>
        <p:pic>
          <p:nvPicPr>
            <p:cNvPr id="156" name="Picture 46"/>
            <p:cNvPicPr>
              <a:picLocks noChangeAspect="1" noChangeArrowheads="1"/>
            </p:cNvPicPr>
            <p:nvPr/>
          </p:nvPicPr>
          <p:blipFill>
            <a:blip r:embed="rId12" cstate="email">
              <a:extLst>
                <a:ext uri="{28A0092B-C50C-407E-A947-70E740481C1C}">
                  <a14:useLocalDpi xmlns:a14="http://schemas.microsoft.com/office/drawing/2010/main" val="0"/>
                </a:ext>
              </a:extLst>
            </a:blip>
            <a:srcRect l="28751" t="23000" r="28125" b="20000"/>
            <a:stretch>
              <a:fillRect/>
            </a:stretch>
          </p:blipFill>
          <p:spPr bwMode="auto">
            <a:xfrm>
              <a:off x="810" y="21558"/>
              <a:ext cx="2352" cy="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 name="Rectangle 47"/>
            <p:cNvSpPr>
              <a:spLocks noChangeArrowheads="1"/>
            </p:cNvSpPr>
            <p:nvPr/>
          </p:nvSpPr>
          <p:spPr bwMode="auto">
            <a:xfrm>
              <a:off x="666" y="23334"/>
              <a:ext cx="28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eaLnBrk="0" hangingPunct="0">
                <a:spcBef>
                  <a:spcPct val="20000"/>
                </a:spcBef>
                <a:buChar char="•"/>
                <a:defRPr sz="3200">
                  <a:solidFill>
                    <a:schemeClr val="tx1"/>
                  </a:solidFill>
                  <a:latin typeface="Arial" pitchFamily="34" charset="0"/>
                </a:defRPr>
              </a:lvl1pPr>
              <a:lvl2pPr marL="742950" indent="-285750" defTabSz="457200" eaLnBrk="0" hangingPunct="0">
                <a:spcBef>
                  <a:spcPct val="20000"/>
                </a:spcBef>
                <a:buChar char="–"/>
                <a:defRPr sz="2800">
                  <a:solidFill>
                    <a:schemeClr val="tx1"/>
                  </a:solidFill>
                  <a:latin typeface="Arial" pitchFamily="34" charset="0"/>
                </a:defRPr>
              </a:lvl2pPr>
              <a:lvl3pPr marL="1143000" indent="-228600" defTabSz="457200" eaLnBrk="0" hangingPunct="0">
                <a:spcBef>
                  <a:spcPct val="20000"/>
                </a:spcBef>
                <a:buChar char="•"/>
                <a:defRPr sz="2400">
                  <a:solidFill>
                    <a:schemeClr val="tx1"/>
                  </a:solidFill>
                  <a:latin typeface="Arial" pitchFamily="34" charset="0"/>
                </a:defRPr>
              </a:lvl3pPr>
              <a:lvl4pPr marL="1600200" indent="-228600" defTabSz="457200" eaLnBrk="0" hangingPunct="0">
                <a:spcBef>
                  <a:spcPct val="20000"/>
                </a:spcBef>
                <a:buChar char="–"/>
                <a:defRPr sz="2000">
                  <a:solidFill>
                    <a:schemeClr val="tx1"/>
                  </a:solidFill>
                  <a:latin typeface="Arial" pitchFamily="34" charset="0"/>
                </a:defRPr>
              </a:lvl4pPr>
              <a:lvl5pPr marL="2057400" indent="-228600" defTabSz="457200" eaLnBrk="0" hangingPunct="0">
                <a:spcBef>
                  <a:spcPct val="20000"/>
                </a:spcBef>
                <a:buChar char="»"/>
                <a:defRPr sz="2000">
                  <a:solidFill>
                    <a:schemeClr val="tx1"/>
                  </a:solidFill>
                  <a:latin typeface="Arial" pitchFamily="34" charset="0"/>
                </a:defRPr>
              </a:lvl5pPr>
              <a:lvl6pPr marL="2514600" indent="-228600" defTabSz="457200" eaLnBrk="0" fontAlgn="base" hangingPunct="0">
                <a:spcBef>
                  <a:spcPct val="20000"/>
                </a:spcBef>
                <a:spcAft>
                  <a:spcPct val="0"/>
                </a:spcAft>
                <a:buChar char="»"/>
                <a:defRPr sz="2000">
                  <a:solidFill>
                    <a:schemeClr val="tx1"/>
                  </a:solidFill>
                  <a:latin typeface="Arial" pitchFamily="34" charset="0"/>
                </a:defRPr>
              </a:lvl6pPr>
              <a:lvl7pPr marL="2971800" indent="-228600" defTabSz="457200" eaLnBrk="0" fontAlgn="base" hangingPunct="0">
                <a:spcBef>
                  <a:spcPct val="20000"/>
                </a:spcBef>
                <a:spcAft>
                  <a:spcPct val="0"/>
                </a:spcAft>
                <a:buChar char="»"/>
                <a:defRPr sz="2000">
                  <a:solidFill>
                    <a:schemeClr val="tx1"/>
                  </a:solidFill>
                  <a:latin typeface="Arial" pitchFamily="34" charset="0"/>
                </a:defRPr>
              </a:lvl7pPr>
              <a:lvl8pPr marL="3429000" indent="-228600" defTabSz="457200" eaLnBrk="0" fontAlgn="base" hangingPunct="0">
                <a:spcBef>
                  <a:spcPct val="20000"/>
                </a:spcBef>
                <a:spcAft>
                  <a:spcPct val="0"/>
                </a:spcAft>
                <a:buChar char="»"/>
                <a:defRPr sz="2000">
                  <a:solidFill>
                    <a:schemeClr val="tx1"/>
                  </a:solidFill>
                  <a:latin typeface="Arial" pitchFamily="34" charset="0"/>
                </a:defRPr>
              </a:lvl8pPr>
              <a:lvl9pPr marL="3886200" indent="-228600" defTabSz="4572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a:ea typeface="MS PGothic" pitchFamily="34" charset="-128"/>
              </a:endParaRPr>
            </a:p>
          </p:txBody>
        </p:sp>
      </p:grpSp>
      <p:sp>
        <p:nvSpPr>
          <p:cNvPr id="165" name="Text Box 2"/>
          <p:cNvSpPr txBox="1">
            <a:spLocks noChangeArrowheads="1"/>
          </p:cNvSpPr>
          <p:nvPr/>
        </p:nvSpPr>
        <p:spPr bwMode="auto">
          <a:xfrm>
            <a:off x="1136669" y="25320094"/>
            <a:ext cx="904038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r>
              <a:rPr lang="en-US" altLang="en-US" sz="2800" dirty="0">
                <a:solidFill>
                  <a:srgbClr val="16693F"/>
                </a:solidFill>
              </a:rPr>
              <a:t>Optimization </a:t>
            </a:r>
            <a:r>
              <a:rPr lang="en-US" altLang="en-US" sz="2800">
                <a:solidFill>
                  <a:srgbClr val="16693F"/>
                </a:solidFill>
              </a:rPr>
              <a:t>of </a:t>
            </a:r>
            <a:r>
              <a:rPr lang="en-US" altLang="en-US" sz="2800" smtClean="0">
                <a:solidFill>
                  <a:srgbClr val="16693F"/>
                </a:solidFill>
              </a:rPr>
              <a:t>the </a:t>
            </a:r>
            <a:r>
              <a:rPr lang="en-US" altLang="en-US" sz="2800" smtClean="0">
                <a:solidFill>
                  <a:srgbClr val="16693F"/>
                </a:solidFill>
              </a:rPr>
              <a:t>large </a:t>
            </a:r>
            <a:r>
              <a:rPr lang="en-US" altLang="en-US" sz="2800">
                <a:solidFill>
                  <a:srgbClr val="16693F"/>
                </a:solidFill>
              </a:rPr>
              <a:t>n</a:t>
            </a:r>
            <a:r>
              <a:rPr lang="en-US" altLang="en-US" sz="2800" smtClean="0">
                <a:solidFill>
                  <a:srgbClr val="16693F"/>
                </a:solidFill>
              </a:rPr>
              <a:t>umber </a:t>
            </a:r>
            <a:r>
              <a:rPr lang="en-US" altLang="en-US" sz="2800" smtClean="0">
                <a:solidFill>
                  <a:srgbClr val="16693F"/>
                </a:solidFill>
              </a:rPr>
              <a:t>of </a:t>
            </a:r>
            <a:r>
              <a:rPr lang="en-US" altLang="en-US" sz="2800" smtClean="0">
                <a:solidFill>
                  <a:srgbClr val="16693F"/>
                </a:solidFill>
              </a:rPr>
              <a:t>parameters </a:t>
            </a:r>
            <a:r>
              <a:rPr lang="en-US" altLang="en-US" sz="2800">
                <a:solidFill>
                  <a:srgbClr val="16693F"/>
                </a:solidFill>
              </a:rPr>
              <a:t>r</a:t>
            </a:r>
            <a:r>
              <a:rPr lang="en-US" altLang="en-US" sz="2800" smtClean="0">
                <a:solidFill>
                  <a:srgbClr val="16693F"/>
                </a:solidFill>
              </a:rPr>
              <a:t>equired </a:t>
            </a:r>
            <a:r>
              <a:rPr lang="en-US" altLang="en-US" sz="2800" smtClean="0">
                <a:solidFill>
                  <a:srgbClr val="16693F"/>
                </a:solidFill>
              </a:rPr>
              <a:t>the </a:t>
            </a:r>
            <a:r>
              <a:rPr lang="en-US" altLang="en-US" sz="2800" dirty="0">
                <a:solidFill>
                  <a:srgbClr val="16693F"/>
                </a:solidFill>
              </a:rPr>
              <a:t>u</a:t>
            </a:r>
            <a:r>
              <a:rPr lang="en-US" altLang="en-US" sz="2800" smtClean="0">
                <a:solidFill>
                  <a:srgbClr val="16693F"/>
                </a:solidFill>
              </a:rPr>
              <a:t>se </a:t>
            </a:r>
            <a:r>
              <a:rPr lang="en-US" altLang="en-US" sz="2800" dirty="0">
                <a:solidFill>
                  <a:srgbClr val="16693F"/>
                </a:solidFill>
              </a:rPr>
              <a:t>of </a:t>
            </a:r>
            <a:r>
              <a:rPr lang="en-US" altLang="en-US" sz="2800">
                <a:solidFill>
                  <a:srgbClr val="16693F"/>
                </a:solidFill>
              </a:rPr>
              <a:t>a </a:t>
            </a:r>
            <a:r>
              <a:rPr lang="en-US" altLang="en-US" sz="2800" smtClean="0">
                <a:solidFill>
                  <a:srgbClr val="16693F"/>
                </a:solidFill>
              </a:rPr>
              <a:t>regularization (penalty</a:t>
            </a:r>
            <a:r>
              <a:rPr lang="en-US" altLang="en-US" sz="2800" smtClean="0">
                <a:solidFill>
                  <a:srgbClr val="16693F"/>
                </a:solidFill>
              </a:rPr>
              <a:t>) </a:t>
            </a:r>
            <a:r>
              <a:rPr lang="en-US" altLang="en-US" sz="2800" smtClean="0">
                <a:solidFill>
                  <a:srgbClr val="16693F"/>
                </a:solidFill>
              </a:rPr>
              <a:t>term.</a:t>
            </a:r>
            <a:endParaRPr lang="en-US" altLang="en-US" sz="2800" dirty="0">
              <a:solidFill>
                <a:srgbClr val="16693F"/>
              </a:solidFill>
            </a:endParaRPr>
          </a:p>
        </p:txBody>
      </p:sp>
      <p:sp>
        <p:nvSpPr>
          <p:cNvPr id="166" name="Text Box 1193"/>
          <p:cNvSpPr txBox="1">
            <a:spLocks noChangeArrowheads="1"/>
          </p:cNvSpPr>
          <p:nvPr/>
        </p:nvSpPr>
        <p:spPr bwMode="auto">
          <a:xfrm>
            <a:off x="5902383" y="27608229"/>
            <a:ext cx="4753027"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228600" indent="-228600" defTabSz="4179888" eaLnBrk="0" hangingPunct="0">
              <a:defRPr sz="2400" b="1">
                <a:solidFill>
                  <a:schemeClr val="tx1"/>
                </a:solidFill>
                <a:latin typeface="Arial" pitchFamily="34" charset="0"/>
              </a:defRPr>
            </a:lvl1pPr>
            <a:lvl2pPr marL="742950" indent="-285750" defTabSz="4179888" eaLnBrk="0" hangingPunct="0">
              <a:defRPr sz="2400" b="1">
                <a:solidFill>
                  <a:schemeClr val="tx1"/>
                </a:solidFill>
                <a:latin typeface="Arial" pitchFamily="34" charset="0"/>
              </a:defRPr>
            </a:lvl2pPr>
            <a:lvl3pPr marL="1143000" indent="-228600" defTabSz="4179888" eaLnBrk="0" hangingPunct="0">
              <a:defRPr sz="2400" b="1">
                <a:solidFill>
                  <a:schemeClr val="tx1"/>
                </a:solidFill>
                <a:latin typeface="Arial" pitchFamily="34" charset="0"/>
              </a:defRPr>
            </a:lvl3pPr>
            <a:lvl4pPr marL="1600200" indent="-228600" defTabSz="4179888" eaLnBrk="0" hangingPunct="0">
              <a:defRPr sz="2400" b="1">
                <a:solidFill>
                  <a:schemeClr val="tx1"/>
                </a:solidFill>
                <a:latin typeface="Arial" pitchFamily="34" charset="0"/>
              </a:defRPr>
            </a:lvl4pPr>
            <a:lvl5pPr marL="2057400" indent="-228600" defTabSz="4179888" eaLnBrk="0" hangingPunct="0">
              <a:defRPr sz="2400" b="1">
                <a:solidFill>
                  <a:schemeClr val="tx1"/>
                </a:solidFill>
                <a:latin typeface="Arial" pitchFamily="34" charset="0"/>
              </a:defRPr>
            </a:lvl5pPr>
            <a:lvl6pPr marL="2514600" indent="-228600" defTabSz="4179888" eaLnBrk="0" fontAlgn="base" hangingPunct="0">
              <a:spcBef>
                <a:spcPct val="0"/>
              </a:spcBef>
              <a:spcAft>
                <a:spcPct val="0"/>
              </a:spcAft>
              <a:defRPr sz="2400" b="1">
                <a:solidFill>
                  <a:schemeClr val="tx1"/>
                </a:solidFill>
                <a:latin typeface="Arial" pitchFamily="34" charset="0"/>
              </a:defRPr>
            </a:lvl6pPr>
            <a:lvl7pPr marL="2971800" indent="-228600" defTabSz="4179888" eaLnBrk="0" fontAlgn="base" hangingPunct="0">
              <a:spcBef>
                <a:spcPct val="0"/>
              </a:spcBef>
              <a:spcAft>
                <a:spcPct val="0"/>
              </a:spcAft>
              <a:defRPr sz="2400" b="1">
                <a:solidFill>
                  <a:schemeClr val="tx1"/>
                </a:solidFill>
                <a:latin typeface="Arial" pitchFamily="34" charset="0"/>
              </a:defRPr>
            </a:lvl7pPr>
            <a:lvl8pPr marL="3429000" indent="-228600" defTabSz="4179888" eaLnBrk="0" fontAlgn="base" hangingPunct="0">
              <a:spcBef>
                <a:spcPct val="0"/>
              </a:spcBef>
              <a:spcAft>
                <a:spcPct val="0"/>
              </a:spcAft>
              <a:defRPr sz="2400" b="1">
                <a:solidFill>
                  <a:schemeClr val="tx1"/>
                </a:solidFill>
                <a:latin typeface="Arial" pitchFamily="34" charset="0"/>
              </a:defRPr>
            </a:lvl8pPr>
            <a:lvl9pPr marL="3886200" indent="-228600" defTabSz="4179888" eaLnBrk="0" fontAlgn="base" hangingPunct="0">
              <a:spcBef>
                <a:spcPct val="0"/>
              </a:spcBef>
              <a:spcAft>
                <a:spcPct val="0"/>
              </a:spcAft>
              <a:defRPr sz="2400" b="1">
                <a:solidFill>
                  <a:schemeClr val="tx1"/>
                </a:solidFill>
                <a:latin typeface="Arial" pitchFamily="34" charset="0"/>
              </a:defRPr>
            </a:lvl9pPr>
          </a:lstStyle>
          <a:p>
            <a:pPr marL="120650" indent="-120650" eaLnBrk="1" hangingPunct="1">
              <a:buFontTx/>
              <a:buChar char="•"/>
            </a:pPr>
            <a:r>
              <a:rPr lang="en-US" altLang="en-US" smtClean="0"/>
              <a:t>Total number of parameters is </a:t>
            </a:r>
            <a:r>
              <a:rPr lang="en-US" altLang="en-US" sz="2000" smtClean="0"/>
              <a:t>(</a:t>
            </a:r>
            <a:r>
              <a:rPr lang="en-US" altLang="en-US" sz="2000" smtClean="0"/>
              <a:t>2 X no. of genes) + no. of edges.</a:t>
            </a:r>
            <a:endParaRPr lang="en-US" altLang="en-US" sz="2000" dirty="0"/>
          </a:p>
          <a:p>
            <a:pPr marL="120650" indent="-120650" eaLnBrk="1" hangingPunct="1">
              <a:buFontTx/>
              <a:buChar char="•"/>
            </a:pPr>
            <a:r>
              <a:rPr lang="en-US" altLang="en-US" dirty="0"/>
              <a:t>We added a </a:t>
            </a:r>
            <a:r>
              <a:rPr lang="en-US" altLang="en-US" dirty="0" smtClean="0"/>
              <a:t>penalty term </a:t>
            </a:r>
            <a:r>
              <a:rPr lang="en-US" altLang="en-US" dirty="0"/>
              <a:t>so that MATLAB’s optimization algorithm would be able to minimize the function</a:t>
            </a:r>
            <a:r>
              <a:rPr lang="en-US" altLang="en-US" dirty="0" smtClean="0"/>
              <a:t>. </a:t>
            </a:r>
            <a:endParaRPr lang="en-US" altLang="en-US" dirty="0"/>
          </a:p>
          <a:p>
            <a:pPr marL="120650" indent="-120650" eaLnBrk="1" hangingPunct="1">
              <a:buFontTx/>
              <a:buChar char="•"/>
            </a:pPr>
            <a:r>
              <a:rPr lang="en-US" altLang="en-US" i="1" dirty="0" smtClean="0"/>
              <a:t>θ</a:t>
            </a:r>
            <a:r>
              <a:rPr lang="en-US" altLang="en-US" dirty="0" smtClean="0"/>
              <a:t> </a:t>
            </a:r>
            <a:r>
              <a:rPr lang="en-US" altLang="en-US" dirty="0"/>
              <a:t>is </a:t>
            </a:r>
            <a:r>
              <a:rPr lang="en-US" altLang="en-US" dirty="0" smtClean="0"/>
              <a:t>the </a:t>
            </a:r>
            <a:r>
              <a:rPr lang="en-US" altLang="en-US" dirty="0"/>
              <a:t>combined production </a:t>
            </a:r>
            <a:r>
              <a:rPr lang="en-US" altLang="en-US" dirty="0" smtClean="0"/>
              <a:t>rate, weight, </a:t>
            </a:r>
            <a:r>
              <a:rPr lang="en-US" altLang="en-US" dirty="0"/>
              <a:t>and </a:t>
            </a:r>
            <a:r>
              <a:rPr lang="en-US" altLang="en-US" dirty="0" smtClean="0"/>
              <a:t>threshold parameters.</a:t>
            </a:r>
          </a:p>
          <a:p>
            <a:pPr marL="120650" indent="-120650" eaLnBrk="1" hangingPunct="1">
              <a:buFontTx/>
              <a:buChar char="•"/>
            </a:pPr>
            <a:r>
              <a:rPr lang="en-US" altLang="en-US" dirty="0" smtClean="0"/>
              <a:t> </a:t>
            </a:r>
            <a:r>
              <a:rPr lang="en-US" altLang="en-US" i="1" dirty="0" smtClean="0">
                <a:latin typeface="Symbol" panose="05050102010706020507" pitchFamily="18" charset="2"/>
              </a:rPr>
              <a:t>a</a:t>
            </a:r>
            <a:r>
              <a:rPr lang="en-US" altLang="en-US" dirty="0" smtClean="0"/>
              <a:t> is determined empirically from the “elbow” of </a:t>
            </a:r>
            <a:r>
              <a:rPr lang="en-US" altLang="en-US" smtClean="0"/>
              <a:t>the </a:t>
            </a:r>
            <a:endParaRPr lang="en-US" altLang="en-US" smtClean="0"/>
          </a:p>
          <a:p>
            <a:pPr marL="0" indent="0" eaLnBrk="1" hangingPunct="1"/>
            <a:r>
              <a:rPr lang="en-US" altLang="en-US" smtClean="0"/>
              <a:t>  L-curve</a:t>
            </a:r>
            <a:r>
              <a:rPr lang="en-US" altLang="en-US" dirty="0" smtClean="0"/>
              <a:t>.</a:t>
            </a:r>
            <a:endParaRPr lang="en-US" altLang="en-US" dirty="0"/>
          </a:p>
        </p:txBody>
      </p:sp>
      <p:graphicFrame>
        <p:nvGraphicFramePr>
          <p:cNvPr id="167" name="Object 3"/>
          <p:cNvGraphicFramePr>
            <a:graphicFrameLocks noChangeAspect="1"/>
          </p:cNvGraphicFramePr>
          <p:nvPr>
            <p:extLst>
              <p:ext uri="{D42A27DB-BD31-4B8C-83A1-F6EECF244321}">
                <p14:modId xmlns:p14="http://schemas.microsoft.com/office/powerpoint/2010/main" val="979359230"/>
              </p:ext>
            </p:extLst>
          </p:nvPr>
        </p:nvGraphicFramePr>
        <p:xfrm>
          <a:off x="3486750" y="26304411"/>
          <a:ext cx="4340225" cy="974725"/>
        </p:xfrm>
        <a:graphic>
          <a:graphicData uri="http://schemas.openxmlformats.org/presentationml/2006/ole">
            <mc:AlternateContent xmlns:mc="http://schemas.openxmlformats.org/markup-compatibility/2006">
              <mc:Choice xmlns:v="urn:schemas-microsoft-com:vml" Requires="v">
                <p:oleObj spid="_x0000_s1122" name="Equation" r:id="rId13" imgW="2108160" imgH="444240" progId="Equation.3">
                  <p:embed/>
                </p:oleObj>
              </mc:Choice>
              <mc:Fallback>
                <p:oleObj name="Equation" r:id="rId13" imgW="2108160" imgH="4442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86750" y="26304411"/>
                        <a:ext cx="4340225"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Group 17"/>
          <p:cNvGrpSpPr/>
          <p:nvPr/>
        </p:nvGrpSpPr>
        <p:grpSpPr>
          <a:xfrm>
            <a:off x="1261621" y="27301390"/>
            <a:ext cx="4737506" cy="4439022"/>
            <a:chOff x="1261621" y="26988571"/>
            <a:chExt cx="4737506" cy="4439022"/>
          </a:xfrm>
        </p:grpSpPr>
        <p:pic>
          <p:nvPicPr>
            <p:cNvPr id="161" name="Picture 160" descr="figure_04_L_curve"/>
            <p:cNvPicPr/>
            <p:nvPr/>
          </p:nvPicPr>
          <p:blipFill rotWithShape="1">
            <a:blip r:embed="rId15" cstate="print"/>
            <a:srcRect l="7342" b="7081"/>
            <a:stretch/>
          </p:blipFill>
          <p:spPr bwMode="auto">
            <a:xfrm>
              <a:off x="1566207" y="26988571"/>
              <a:ext cx="4432920" cy="4044365"/>
            </a:xfrm>
            <a:prstGeom prst="rect">
              <a:avLst/>
            </a:prstGeom>
            <a:noFill/>
            <a:ln w="9525">
              <a:noFill/>
              <a:miter lim="800000"/>
              <a:headEnd/>
              <a:tailEnd/>
            </a:ln>
          </p:spPr>
        </p:pic>
        <p:sp>
          <p:nvSpPr>
            <p:cNvPr id="168" name="TextBox 167"/>
            <p:cNvSpPr txBox="1"/>
            <p:nvPr/>
          </p:nvSpPr>
          <p:spPr>
            <a:xfrm>
              <a:off x="2342773" y="31058261"/>
              <a:ext cx="3416320" cy="369332"/>
            </a:xfrm>
            <a:prstGeom prst="rect">
              <a:avLst/>
            </a:prstGeom>
            <a:noFill/>
          </p:spPr>
          <p:txBody>
            <a:bodyPr wrap="none" rtlCol="0">
              <a:spAutoFit/>
            </a:bodyPr>
            <a:lstStyle/>
            <a:p>
              <a:r>
                <a:rPr lang="en-US" b="1" dirty="0" smtClean="0"/>
                <a:t>Parameter Penalty Magnitude</a:t>
              </a:r>
              <a:endParaRPr lang="en-US" b="1" dirty="0"/>
            </a:p>
          </p:txBody>
        </p:sp>
        <p:sp>
          <p:nvSpPr>
            <p:cNvPr id="169" name="TextBox 168"/>
            <p:cNvSpPr txBox="1"/>
            <p:nvPr/>
          </p:nvSpPr>
          <p:spPr>
            <a:xfrm rot="16200000">
              <a:off x="52315" y="28505425"/>
              <a:ext cx="2787943" cy="369332"/>
            </a:xfrm>
            <a:prstGeom prst="rect">
              <a:avLst/>
            </a:prstGeom>
            <a:noFill/>
          </p:spPr>
          <p:txBody>
            <a:bodyPr wrap="none" rtlCol="0">
              <a:spAutoFit/>
            </a:bodyPr>
            <a:lstStyle/>
            <a:p>
              <a:r>
                <a:rPr lang="en-US" b="1" dirty="0" smtClean="0"/>
                <a:t>Least Squares Residual</a:t>
              </a:r>
              <a:endParaRPr lang="en-US" b="1" dirty="0"/>
            </a:p>
          </p:txBody>
        </p:sp>
      </p:grpSp>
      <p:grpSp>
        <p:nvGrpSpPr>
          <p:cNvPr id="7" name="Group 6"/>
          <p:cNvGrpSpPr/>
          <p:nvPr/>
        </p:nvGrpSpPr>
        <p:grpSpPr>
          <a:xfrm>
            <a:off x="555440" y="631663"/>
            <a:ext cx="42736498" cy="4968090"/>
            <a:chOff x="555440" y="631663"/>
            <a:chExt cx="42736498" cy="4968090"/>
          </a:xfrm>
        </p:grpSpPr>
        <p:sp>
          <p:nvSpPr>
            <p:cNvPr id="3" name="Rounded Rectangle 2"/>
            <p:cNvSpPr/>
            <p:nvPr/>
          </p:nvSpPr>
          <p:spPr>
            <a:xfrm>
              <a:off x="555440" y="631663"/>
              <a:ext cx="42736498" cy="4968090"/>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16"/>
            <a:stretch>
              <a:fillRect/>
            </a:stretch>
          </p:blipFill>
          <p:spPr>
            <a:xfrm>
              <a:off x="747601" y="1377689"/>
              <a:ext cx="5099916" cy="3018841"/>
            </a:xfrm>
            <a:prstGeom prst="rect">
              <a:avLst/>
            </a:prstGeom>
            <a:ln>
              <a:noFill/>
            </a:ln>
          </p:spPr>
        </p:pic>
        <p:pic>
          <p:nvPicPr>
            <p:cNvPr id="113" name="Shape 113"/>
            <p:cNvPicPr preferRelativeResize="0"/>
            <p:nvPr/>
          </p:nvPicPr>
          <p:blipFill rotWithShape="1">
            <a:blip r:embed="rId17">
              <a:alphaModFix/>
            </a:blip>
            <a:srcRect/>
            <a:stretch/>
          </p:blipFill>
          <p:spPr>
            <a:xfrm>
              <a:off x="38443972" y="1771238"/>
              <a:ext cx="4464056" cy="2231742"/>
            </a:xfrm>
            <a:prstGeom prst="rect">
              <a:avLst/>
            </a:prstGeom>
            <a:noFill/>
            <a:ln>
              <a:noFill/>
            </a:ln>
          </p:spPr>
        </p:pic>
        <p:sp>
          <p:nvSpPr>
            <p:cNvPr id="5" name="Rectangle 4"/>
            <p:cNvSpPr/>
            <p:nvPr/>
          </p:nvSpPr>
          <p:spPr>
            <a:xfrm>
              <a:off x="5639413" y="699662"/>
              <a:ext cx="32568553" cy="4832092"/>
            </a:xfrm>
            <a:prstGeom prst="rect">
              <a:avLst/>
            </a:prstGeom>
            <a:ln>
              <a:noFill/>
            </a:ln>
          </p:spPr>
          <p:txBody>
            <a:bodyPr wrap="square">
              <a:spAutoFit/>
            </a:bodyPr>
            <a:lstStyle/>
            <a:p>
              <a:pPr algn="ctr"/>
              <a:r>
                <a:rPr lang="en-US" sz="7200" b="1">
                  <a:solidFill>
                    <a:srgbClr val="16693F"/>
                  </a:solidFill>
                  <a:latin typeface="Arial" panose="020B0604020202020204" pitchFamily="34" charset="0"/>
                </a:rPr>
                <a:t>GRNmap and GRNsight: Open Source Software for Dynamical Systems </a:t>
              </a:r>
            </a:p>
            <a:p>
              <a:pPr algn="ctr"/>
              <a:r>
                <a:rPr lang="en-US" sz="7200" b="1">
                  <a:solidFill>
                    <a:srgbClr val="16693F"/>
                  </a:solidFill>
                  <a:latin typeface="Arial" panose="020B0604020202020204" pitchFamily="34" charset="0"/>
                </a:rPr>
                <a:t>Modeling and Visualization of Medium-Scale Gene Regulatory Networks</a:t>
              </a:r>
            </a:p>
            <a:p>
              <a:pPr algn="ctr"/>
              <a:endParaRPr lang="en-US" sz="800" b="1">
                <a:solidFill>
                  <a:srgbClr val="014D00"/>
                </a:solidFill>
                <a:latin typeface="Arial" panose="020B0604020202020204" pitchFamily="34" charset="0"/>
              </a:endParaRPr>
            </a:p>
            <a:p>
              <a:pPr algn="ctr"/>
              <a:r>
                <a:rPr lang="en-US" sz="3200" b="1">
                  <a:latin typeface="Arial" panose="020B0604020202020204" pitchFamily="34" charset="0"/>
                </a:rPr>
                <a:t>Kam D. Dahlquist</a:t>
              </a:r>
              <a:r>
                <a:rPr lang="en-US" sz="3200" b="1" baseline="30000">
                  <a:latin typeface="Arial" panose="020B0604020202020204" pitchFamily="34" charset="0"/>
                </a:rPr>
                <a:t>1</a:t>
              </a:r>
              <a:r>
                <a:rPr lang="en-US" sz="3200" b="1">
                  <a:latin typeface="Arial" panose="020B0604020202020204" pitchFamily="34" charset="0"/>
                </a:rPr>
                <a:t>, Ben G. Fitzpatrick</a:t>
              </a:r>
              <a:r>
                <a:rPr lang="en-US" sz="3200" b="1" baseline="30000">
                  <a:latin typeface="Arial" panose="020B0604020202020204" pitchFamily="34" charset="0"/>
                </a:rPr>
                <a:t>2</a:t>
              </a:r>
              <a:r>
                <a:rPr lang="en-US" sz="3200" b="1">
                  <a:latin typeface="Arial" panose="020B0604020202020204" pitchFamily="34" charset="0"/>
                </a:rPr>
                <a:t>, John David N. Dionisio</a:t>
              </a:r>
              <a:r>
                <a:rPr lang="en-US" sz="3200" b="1" baseline="30000">
                  <a:latin typeface="Arial" panose="020B0604020202020204" pitchFamily="34" charset="0"/>
                </a:rPr>
                <a:t>3</a:t>
              </a:r>
              <a:r>
                <a:rPr lang="en-US" sz="3200" b="1">
                  <a:latin typeface="Arial" panose="020B0604020202020204" pitchFamily="34" charset="0"/>
                </a:rPr>
                <a:t>, Nicole A. Anguiano</a:t>
              </a:r>
              <a:r>
                <a:rPr lang="en-US" sz="3200" b="1" baseline="30000">
                  <a:latin typeface="Arial" panose="020B0604020202020204" pitchFamily="34" charset="0"/>
                </a:rPr>
                <a:t>1,3</a:t>
              </a:r>
              <a:r>
                <a:rPr lang="en-US" sz="3200" b="1">
                  <a:latin typeface="Arial" panose="020B0604020202020204" pitchFamily="34" charset="0"/>
                </a:rPr>
                <a:t>, Juan S. Carrillo</a:t>
              </a:r>
              <a:r>
                <a:rPr lang="en-US" sz="3200" b="1" baseline="30000">
                  <a:latin typeface="Arial" panose="020B0604020202020204" pitchFamily="34" charset="0"/>
                </a:rPr>
                <a:t>2,3</a:t>
              </a:r>
              <a:r>
                <a:rPr lang="en-US" sz="3200" b="1">
                  <a:latin typeface="Arial" panose="020B0604020202020204" pitchFamily="34" charset="0"/>
                </a:rPr>
                <a:t>, Tessa A. Morris</a:t>
              </a:r>
              <a:r>
                <a:rPr lang="en-US" sz="3200" b="1" baseline="30000">
                  <a:latin typeface="Arial" panose="020B0604020202020204" pitchFamily="34" charset="0"/>
                </a:rPr>
                <a:t>1,2</a:t>
              </a:r>
              <a:r>
                <a:rPr lang="en-US" sz="3200" b="1">
                  <a:latin typeface="Arial" panose="020B0604020202020204" pitchFamily="34" charset="0"/>
                </a:rPr>
                <a:t>, Anindita Varshneya</a:t>
              </a:r>
              <a:r>
                <a:rPr lang="en-US" sz="3200" b="1" baseline="30000">
                  <a:latin typeface="Arial" panose="020B0604020202020204" pitchFamily="34" charset="0"/>
                </a:rPr>
                <a:t>1,3</a:t>
              </a:r>
              <a:r>
                <a:rPr lang="en-US" sz="3200" b="1">
                  <a:latin typeface="Arial" panose="020B0604020202020204" pitchFamily="34" charset="0"/>
                </a:rPr>
                <a:t>, Natalie E. Williams</a:t>
              </a:r>
              <a:r>
                <a:rPr lang="en-US" sz="3200" b="1" baseline="30000">
                  <a:latin typeface="Arial" panose="020B0604020202020204" pitchFamily="34" charset="0"/>
                </a:rPr>
                <a:t>1,2</a:t>
              </a:r>
              <a:r>
                <a:rPr lang="en-US" sz="3200" b="1">
                  <a:latin typeface="Arial" panose="020B0604020202020204" pitchFamily="34" charset="0"/>
                </a:rPr>
                <a:t>, </a:t>
              </a:r>
            </a:p>
            <a:p>
              <a:pPr algn="ctr"/>
              <a:r>
                <a:rPr lang="en-US" sz="3200" b="1">
                  <a:latin typeface="Arial" panose="020B0604020202020204" pitchFamily="34" charset="0"/>
                </a:rPr>
                <a:t>K. Grace Johnson</a:t>
              </a:r>
              <a:r>
                <a:rPr lang="en-US" sz="3200" b="1" baseline="30000">
                  <a:latin typeface="Arial" panose="020B0604020202020204" pitchFamily="34" charset="0"/>
                </a:rPr>
                <a:t>2,4</a:t>
              </a:r>
              <a:r>
                <a:rPr lang="en-US" sz="3200" b="1">
                  <a:latin typeface="Arial" panose="020B0604020202020204" pitchFamily="34" charset="0"/>
                </a:rPr>
                <a:t>, Trixie Anne M. Roque</a:t>
              </a:r>
              <a:r>
                <a:rPr lang="en-US" sz="3200" b="1" baseline="30000">
                  <a:latin typeface="Arial" panose="020B0604020202020204" pitchFamily="34" charset="0"/>
                </a:rPr>
                <a:t>2</a:t>
              </a:r>
              <a:r>
                <a:rPr lang="en-US" sz="3200" b="1">
                  <a:latin typeface="Arial" panose="020B0604020202020204" pitchFamily="34" charset="0"/>
                </a:rPr>
                <a:t>, Kristen M. Horstmann</a:t>
              </a:r>
              <a:r>
                <a:rPr lang="en-US" sz="3200" b="1" baseline="30000">
                  <a:latin typeface="Arial" panose="020B0604020202020204" pitchFamily="34" charset="0"/>
                </a:rPr>
                <a:t>1,2</a:t>
              </a:r>
              <a:r>
                <a:rPr lang="en-US" sz="3200" b="1">
                  <a:latin typeface="Arial" panose="020B0604020202020204" pitchFamily="34" charset="0"/>
                </a:rPr>
                <a:t>, Mihir Samdarshi</a:t>
              </a:r>
              <a:r>
                <a:rPr lang="en-US" sz="3200" b="1" baseline="30000">
                  <a:latin typeface="Arial" panose="020B0604020202020204" pitchFamily="34" charset="0"/>
                </a:rPr>
                <a:t>1</a:t>
              </a:r>
              <a:r>
                <a:rPr lang="en-US" sz="3200" b="1">
                  <a:latin typeface="Arial" panose="020B0604020202020204" pitchFamily="34" charset="0"/>
                </a:rPr>
                <a:t>, Chukwuemeka E. Azinge</a:t>
              </a:r>
              <a:r>
                <a:rPr lang="en-US" sz="3200" b="1" baseline="30000">
                  <a:latin typeface="Arial" panose="020B0604020202020204" pitchFamily="34" charset="0"/>
                </a:rPr>
                <a:t>3</a:t>
              </a:r>
              <a:r>
                <a:rPr lang="en-US" sz="3200" b="1">
                  <a:latin typeface="Arial" panose="020B0604020202020204" pitchFamily="34" charset="0"/>
                </a:rPr>
                <a:t>, Brandon J. Klein</a:t>
              </a:r>
              <a:r>
                <a:rPr lang="en-US" sz="3200" b="1" baseline="30000">
                  <a:latin typeface="Arial" panose="020B0604020202020204" pitchFamily="34" charset="0"/>
                </a:rPr>
                <a:t>1</a:t>
              </a:r>
              <a:r>
                <a:rPr lang="en-US" sz="3200" b="1">
                  <a:latin typeface="Arial" panose="020B0604020202020204" pitchFamily="34" charset="0"/>
                </a:rPr>
                <a:t>, Margaret J. O’Neil</a:t>
              </a:r>
              <a:r>
                <a:rPr lang="en-US" sz="3200" b="1" baseline="30000">
                  <a:latin typeface="Arial" panose="020B0604020202020204" pitchFamily="34" charset="0"/>
                </a:rPr>
                <a:t>1,2</a:t>
              </a:r>
            </a:p>
            <a:p>
              <a:pPr algn="ctr"/>
              <a:endParaRPr lang="en-US" sz="1200" b="1" baseline="30000">
                <a:latin typeface="Arial" panose="020B0604020202020204" pitchFamily="34" charset="0"/>
              </a:endParaRPr>
            </a:p>
            <a:p>
              <a:pPr algn="ctr"/>
              <a:r>
                <a:rPr lang="en-US" sz="2800" b="1" smtClean="0">
                  <a:latin typeface="Arial" panose="020B0604020202020204" pitchFamily="34" charset="0"/>
                </a:rPr>
                <a:t>Departments </a:t>
              </a:r>
              <a:r>
                <a:rPr lang="en-US" sz="2800" b="1">
                  <a:latin typeface="Arial" panose="020B0604020202020204" pitchFamily="34" charset="0"/>
                </a:rPr>
                <a:t>of </a:t>
              </a:r>
              <a:r>
                <a:rPr lang="en-US" sz="2800" b="1" baseline="30000">
                  <a:latin typeface="Arial" panose="020B0604020202020204" pitchFamily="34" charset="0"/>
                </a:rPr>
                <a:t>1</a:t>
              </a:r>
              <a:r>
                <a:rPr lang="en-US" sz="2800" b="1" smtClean="0">
                  <a:latin typeface="Arial" panose="020B0604020202020204" pitchFamily="34" charset="0"/>
                </a:rPr>
                <a:t>Biology</a:t>
              </a:r>
              <a:r>
                <a:rPr lang="en-US" sz="2800" b="1">
                  <a:latin typeface="Arial" panose="020B0604020202020204" pitchFamily="34" charset="0"/>
                </a:rPr>
                <a:t>, </a:t>
              </a:r>
              <a:r>
                <a:rPr lang="en-US" sz="2800" b="1" baseline="30000">
                  <a:latin typeface="Arial" panose="020B0604020202020204" pitchFamily="34" charset="0"/>
                </a:rPr>
                <a:t>2</a:t>
              </a:r>
              <a:r>
                <a:rPr lang="en-US" sz="2800" b="1">
                  <a:latin typeface="Arial" panose="020B0604020202020204" pitchFamily="34" charset="0"/>
                </a:rPr>
                <a:t>Mathematics, </a:t>
              </a:r>
              <a:r>
                <a:rPr lang="en-US" sz="2800" b="1" baseline="30000">
                  <a:latin typeface="Arial" panose="020B0604020202020204" pitchFamily="34" charset="0"/>
                </a:rPr>
                <a:t>3</a:t>
              </a:r>
              <a:r>
                <a:rPr lang="en-US" sz="2800" b="1">
                  <a:latin typeface="Arial" panose="020B0604020202020204" pitchFamily="34" charset="0"/>
                </a:rPr>
                <a:t>Electrical Engineering &amp; Computer Science, </a:t>
              </a:r>
              <a:r>
                <a:rPr lang="en-US" sz="2800" b="1" baseline="30000">
                  <a:latin typeface="Arial" panose="020B0604020202020204" pitchFamily="34" charset="0"/>
                </a:rPr>
                <a:t>4</a:t>
              </a:r>
              <a:r>
                <a:rPr lang="en-US" sz="2800" b="1">
                  <a:latin typeface="Arial" panose="020B0604020202020204" pitchFamily="34" charset="0"/>
                </a:rPr>
                <a:t>Chemistry &amp; Biochemistry, Loyola Marymount University, 1 LMU Drive, Los Angeles, CA 90045 USA</a:t>
              </a:r>
            </a:p>
            <a:p>
              <a:pPr algn="ctr"/>
              <a:endParaRPr lang="en-US" sz="800">
                <a:latin typeface="Arial" panose="020B0604020202020204" pitchFamily="34" charset="0"/>
              </a:endParaRPr>
            </a:p>
            <a:p>
              <a:pPr algn="ctr"/>
              <a:endParaRPr lang="en-US" sz="800">
                <a:latin typeface="Arial" panose="020B0604020202020204" pitchFamily="34" charset="0"/>
              </a:endParaRPr>
            </a:p>
            <a:p>
              <a:pPr algn="ctr"/>
              <a:r>
                <a:rPr lang="en-US" sz="4000" b="1">
                  <a:solidFill>
                    <a:srgbClr val="014D00"/>
                  </a:solidFill>
                  <a:latin typeface="Arial" panose="020B0604020202020204" pitchFamily="34" charset="0"/>
                </a:rPr>
                <a:t> </a:t>
              </a:r>
              <a:r>
                <a:rPr lang="en-US" sz="4000" b="1">
                  <a:solidFill>
                    <a:srgbClr val="16693F"/>
                  </a:solidFill>
                  <a:latin typeface="Arial" panose="020B0604020202020204" pitchFamily="34" charset="0"/>
                </a:rPr>
                <a:t>http://kdahlquist.github.io/GRNmap/</a:t>
              </a:r>
              <a:r>
                <a:rPr lang="en-US" sz="4000" b="1">
                  <a:latin typeface="Arial" panose="020B0604020202020204" pitchFamily="34" charset="0"/>
                </a:rPr>
                <a:t> and </a:t>
              </a:r>
              <a:r>
                <a:rPr lang="en-US" sz="4000" b="1">
                  <a:solidFill>
                    <a:srgbClr val="16693F"/>
                  </a:solidFill>
                  <a:latin typeface="Arial" panose="020B0604020202020204" pitchFamily="34" charset="0"/>
                </a:rPr>
                <a:t>http://dondi.github.io/GRNsight/</a:t>
              </a:r>
            </a:p>
          </p:txBody>
        </p:sp>
      </p:grpSp>
      <p:sp>
        <p:nvSpPr>
          <p:cNvPr id="93" name="Text Box 4"/>
          <p:cNvSpPr txBox="1">
            <a:spLocks noChangeArrowheads="1"/>
          </p:cNvSpPr>
          <p:nvPr/>
        </p:nvSpPr>
        <p:spPr bwMode="auto">
          <a:xfrm>
            <a:off x="1397613" y="6309037"/>
            <a:ext cx="8518499" cy="954107"/>
          </a:xfrm>
          <a:prstGeom prst="rect">
            <a:avLst/>
          </a:prstGeom>
          <a:noFill/>
          <a:ln>
            <a:noFill/>
          </a:ln>
        </p:spPr>
        <p:txBody>
          <a:bodyPr wrap="square">
            <a:spAutoFit/>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r>
              <a:rPr lang="en-US" altLang="en-US" sz="2800">
                <a:solidFill>
                  <a:srgbClr val="16693F"/>
                </a:solidFill>
              </a:rPr>
              <a:t>Systems </a:t>
            </a:r>
            <a:r>
              <a:rPr lang="en-US" altLang="en-US" sz="2800" smtClean="0">
                <a:solidFill>
                  <a:srgbClr val="16693F"/>
                </a:solidFill>
              </a:rPr>
              <a:t>biology </a:t>
            </a:r>
            <a:r>
              <a:rPr lang="en-US" altLang="en-US" sz="2800" dirty="0">
                <a:solidFill>
                  <a:srgbClr val="16693F"/>
                </a:solidFill>
              </a:rPr>
              <a:t>a</a:t>
            </a:r>
            <a:r>
              <a:rPr lang="en-US" altLang="en-US" sz="2800" smtClean="0">
                <a:solidFill>
                  <a:srgbClr val="16693F"/>
                </a:solidFill>
              </a:rPr>
              <a:t>pproach </a:t>
            </a:r>
            <a:r>
              <a:rPr lang="en-US" altLang="en-US" sz="2800" smtClean="0">
                <a:solidFill>
                  <a:srgbClr val="16693F"/>
                </a:solidFill>
              </a:rPr>
              <a:t>to </a:t>
            </a:r>
            <a:r>
              <a:rPr lang="en-US" altLang="en-US" sz="2800" smtClean="0">
                <a:solidFill>
                  <a:srgbClr val="16693F"/>
                </a:solidFill>
              </a:rPr>
              <a:t>understanding </a:t>
            </a:r>
            <a:r>
              <a:rPr lang="en-US" altLang="en-US" sz="2800" smtClean="0">
                <a:solidFill>
                  <a:srgbClr val="16693F"/>
                </a:solidFill>
              </a:rPr>
              <a:t>the </a:t>
            </a:r>
            <a:r>
              <a:rPr lang="en-US" altLang="en-US" sz="2800" smtClean="0">
                <a:solidFill>
                  <a:srgbClr val="16693F"/>
                </a:solidFill>
              </a:rPr>
              <a:t>regulation </a:t>
            </a:r>
            <a:r>
              <a:rPr lang="en-US" altLang="en-US" sz="2800" dirty="0" smtClean="0">
                <a:solidFill>
                  <a:srgbClr val="16693F"/>
                </a:solidFill>
              </a:rPr>
              <a:t>of </a:t>
            </a:r>
            <a:r>
              <a:rPr lang="en-US" altLang="en-US" sz="2800" smtClean="0">
                <a:solidFill>
                  <a:srgbClr val="16693F"/>
                </a:solidFill>
              </a:rPr>
              <a:t>the </a:t>
            </a:r>
            <a:r>
              <a:rPr lang="en-US" altLang="en-US" sz="2800">
                <a:solidFill>
                  <a:srgbClr val="16693F"/>
                </a:solidFill>
              </a:rPr>
              <a:t>c</a:t>
            </a:r>
            <a:r>
              <a:rPr lang="en-US" altLang="en-US" sz="2800" smtClean="0">
                <a:solidFill>
                  <a:srgbClr val="16693F"/>
                </a:solidFill>
              </a:rPr>
              <a:t>old </a:t>
            </a:r>
            <a:r>
              <a:rPr lang="en-US" altLang="en-US" sz="2800">
                <a:solidFill>
                  <a:srgbClr val="16693F"/>
                </a:solidFill>
              </a:rPr>
              <a:t>s</a:t>
            </a:r>
            <a:r>
              <a:rPr lang="en-US" altLang="en-US" sz="2800" smtClean="0">
                <a:solidFill>
                  <a:srgbClr val="16693F"/>
                </a:solidFill>
              </a:rPr>
              <a:t>hock response </a:t>
            </a:r>
            <a:r>
              <a:rPr lang="en-US" altLang="en-US" sz="2800" smtClean="0">
                <a:solidFill>
                  <a:srgbClr val="16693F"/>
                </a:solidFill>
              </a:rPr>
              <a:t>in </a:t>
            </a:r>
            <a:r>
              <a:rPr lang="en-US" altLang="en-US" sz="2800" smtClean="0">
                <a:solidFill>
                  <a:srgbClr val="16693F"/>
                </a:solidFill>
              </a:rPr>
              <a:t>yeast</a:t>
            </a:r>
            <a:endParaRPr lang="en-US" altLang="en-US" sz="2800" i="1" dirty="0">
              <a:solidFill>
                <a:srgbClr val="16693F"/>
              </a:solidFill>
            </a:endParaRPr>
          </a:p>
        </p:txBody>
      </p:sp>
      <p:sp>
        <p:nvSpPr>
          <p:cNvPr id="8" name="TextBox 7"/>
          <p:cNvSpPr txBox="1"/>
          <p:nvPr/>
        </p:nvSpPr>
        <p:spPr>
          <a:xfrm>
            <a:off x="36509802" y="25592869"/>
            <a:ext cx="3361818" cy="523220"/>
          </a:xfrm>
          <a:prstGeom prst="rect">
            <a:avLst/>
          </a:prstGeom>
          <a:noFill/>
        </p:spPr>
        <p:txBody>
          <a:bodyPr wrap="none" rtlCol="0">
            <a:spAutoFit/>
          </a:bodyPr>
          <a:lstStyle/>
          <a:p>
            <a:r>
              <a:rPr lang="en-US" sz="2800" b="1" smtClean="0">
                <a:solidFill>
                  <a:srgbClr val="16693F"/>
                </a:solidFill>
              </a:rPr>
              <a:t>Acknowledgments</a:t>
            </a:r>
            <a:endParaRPr lang="en-US" sz="2800" b="1">
              <a:solidFill>
                <a:srgbClr val="16693F"/>
              </a:solidFill>
            </a:endParaRPr>
          </a:p>
        </p:txBody>
      </p:sp>
      <p:sp>
        <p:nvSpPr>
          <p:cNvPr id="133" name="TextBox 132"/>
          <p:cNvSpPr txBox="1"/>
          <p:nvPr/>
        </p:nvSpPr>
        <p:spPr>
          <a:xfrm>
            <a:off x="37127760" y="27498554"/>
            <a:ext cx="2125903" cy="523220"/>
          </a:xfrm>
          <a:prstGeom prst="rect">
            <a:avLst/>
          </a:prstGeom>
          <a:noFill/>
        </p:spPr>
        <p:txBody>
          <a:bodyPr wrap="none" rtlCol="0">
            <a:spAutoFit/>
          </a:bodyPr>
          <a:lstStyle/>
          <a:p>
            <a:r>
              <a:rPr lang="en-US" sz="2800" b="1" smtClean="0">
                <a:solidFill>
                  <a:srgbClr val="16693F"/>
                </a:solidFill>
              </a:rPr>
              <a:t>References</a:t>
            </a:r>
            <a:endParaRPr lang="en-US" sz="2800" b="1">
              <a:solidFill>
                <a:srgbClr val="16693F"/>
              </a:solidFill>
            </a:endParaRPr>
          </a:p>
        </p:txBody>
      </p:sp>
      <p:sp>
        <p:nvSpPr>
          <p:cNvPr id="138" name="TextBox 137"/>
          <p:cNvSpPr txBox="1"/>
          <p:nvPr/>
        </p:nvSpPr>
        <p:spPr>
          <a:xfrm>
            <a:off x="37149401" y="21781112"/>
            <a:ext cx="2082621" cy="523220"/>
          </a:xfrm>
          <a:prstGeom prst="rect">
            <a:avLst/>
          </a:prstGeom>
          <a:noFill/>
        </p:spPr>
        <p:txBody>
          <a:bodyPr wrap="none" rtlCol="0">
            <a:spAutoFit/>
          </a:bodyPr>
          <a:lstStyle/>
          <a:p>
            <a:r>
              <a:rPr lang="en-US" sz="2800" b="1" smtClean="0">
                <a:solidFill>
                  <a:srgbClr val="16693F"/>
                </a:solidFill>
              </a:rPr>
              <a:t>Availability</a:t>
            </a:r>
            <a:endParaRPr lang="en-US" sz="2800" b="1">
              <a:solidFill>
                <a:srgbClr val="16693F"/>
              </a:solidFill>
            </a:endParaRPr>
          </a:p>
        </p:txBody>
      </p:sp>
      <p:sp>
        <p:nvSpPr>
          <p:cNvPr id="140" name="TextBox 139"/>
          <p:cNvSpPr txBox="1"/>
          <p:nvPr/>
        </p:nvSpPr>
        <p:spPr>
          <a:xfrm>
            <a:off x="36609990" y="18288448"/>
            <a:ext cx="3161443" cy="523220"/>
          </a:xfrm>
          <a:prstGeom prst="rect">
            <a:avLst/>
          </a:prstGeom>
          <a:noFill/>
        </p:spPr>
        <p:txBody>
          <a:bodyPr wrap="none" rtlCol="0">
            <a:spAutoFit/>
          </a:bodyPr>
          <a:lstStyle/>
          <a:p>
            <a:r>
              <a:rPr lang="en-US" sz="2800" b="1" smtClean="0">
                <a:solidFill>
                  <a:srgbClr val="16693F"/>
                </a:solidFill>
              </a:rPr>
              <a:t>Future Directions</a:t>
            </a:r>
            <a:endParaRPr lang="en-US" sz="2800" b="1">
              <a:solidFill>
                <a:srgbClr val="16693F"/>
              </a:solidFill>
            </a:endParaRPr>
          </a:p>
        </p:txBody>
      </p:sp>
      <p:pic>
        <p:nvPicPr>
          <p:cNvPr id="9" name="Picture 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4542016" y="29702061"/>
            <a:ext cx="5629275" cy="2266950"/>
          </a:xfrm>
          <a:prstGeom prst="rect">
            <a:avLst/>
          </a:prstGeom>
        </p:spPr>
      </p:pic>
      <p:pic>
        <p:nvPicPr>
          <p:cNvPr id="10" name="Picture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175799" y="7533443"/>
            <a:ext cx="10029825" cy="5829300"/>
          </a:xfrm>
          <a:prstGeom prst="rect">
            <a:avLst/>
          </a:prstGeom>
        </p:spPr>
      </p:pic>
      <p:pic>
        <p:nvPicPr>
          <p:cNvPr id="11" name="Picture 1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850515" y="13463811"/>
            <a:ext cx="9012277" cy="5581622"/>
          </a:xfrm>
          <a:prstGeom prst="rect">
            <a:avLst/>
          </a:prstGeom>
        </p:spPr>
      </p:pic>
      <p:sp>
        <p:nvSpPr>
          <p:cNvPr id="151" name="Title 1"/>
          <p:cNvSpPr txBox="1">
            <a:spLocks/>
          </p:cNvSpPr>
          <p:nvPr/>
        </p:nvSpPr>
        <p:spPr>
          <a:xfrm>
            <a:off x="11388619" y="20254839"/>
            <a:ext cx="10236960" cy="1146597"/>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Software refactoring facilitates new feature development.</a:t>
            </a:r>
            <a:endParaRPr lang="en-US" sz="2800" b="1" dirty="0">
              <a:solidFill>
                <a:srgbClr val="16693F"/>
              </a:solidFill>
            </a:endParaRPr>
          </a:p>
        </p:txBody>
      </p:sp>
      <p:pic>
        <p:nvPicPr>
          <p:cNvPr id="152" name="Picture 708"/>
          <p:cNvPicPr>
            <a:picLocks noChangeAspect="1" noChangeArrowheads="1"/>
          </p:cNvPicPr>
          <p:nvPr/>
        </p:nvPicPr>
        <p:blipFill rotWithShape="1">
          <a:blip r:embed="rId21" cstate="email">
            <a:extLst>
              <a:ext uri="{28A0092B-C50C-407E-A947-70E740481C1C}">
                <a14:useLocalDpi xmlns:a14="http://schemas.microsoft.com/office/drawing/2010/main" val="0"/>
              </a:ext>
            </a:extLst>
          </a:blip>
          <a:srcRect l="22810" t="10814" r="2906" b="21920"/>
          <a:stretch/>
        </p:blipFill>
        <p:spPr bwMode="auto">
          <a:xfrm>
            <a:off x="17277807" y="15444404"/>
            <a:ext cx="3684359" cy="2287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 name="Picture 152"/>
          <p:cNvPicPr>
            <a:picLocks noChangeAspect="1"/>
          </p:cNvPicPr>
          <p:nvPr/>
        </p:nvPicPr>
        <p:blipFill>
          <a:blip r:embed="rId22" cstate="email">
            <a:extLst>
              <a:ext uri="{28A0092B-C50C-407E-A947-70E740481C1C}">
                <a14:useLocalDpi xmlns:a14="http://schemas.microsoft.com/office/drawing/2010/main" val="0"/>
              </a:ext>
            </a:extLst>
          </a:blip>
          <a:stretch>
            <a:fillRect/>
          </a:stretch>
        </p:blipFill>
        <p:spPr>
          <a:xfrm>
            <a:off x="17322288" y="18299907"/>
            <a:ext cx="3595397" cy="2079799"/>
          </a:xfrm>
          <a:prstGeom prst="rect">
            <a:avLst/>
          </a:prstGeom>
        </p:spPr>
      </p:pic>
      <p:sp>
        <p:nvSpPr>
          <p:cNvPr id="154" name="TextBox 153"/>
          <p:cNvSpPr txBox="1"/>
          <p:nvPr/>
        </p:nvSpPr>
        <p:spPr>
          <a:xfrm>
            <a:off x="17723101" y="15097164"/>
            <a:ext cx="2793771" cy="307777"/>
          </a:xfrm>
          <a:prstGeom prst="rect">
            <a:avLst/>
          </a:prstGeom>
          <a:solidFill>
            <a:schemeClr val="bg1"/>
          </a:solidFill>
          <a:ln>
            <a:solidFill>
              <a:schemeClr val="bg1">
                <a:lumMod val="65000"/>
              </a:schemeClr>
            </a:solidFill>
          </a:ln>
        </p:spPr>
        <p:txBody>
          <a:bodyPr wrap="square" rtlCol="0">
            <a:spAutoFit/>
          </a:bodyPr>
          <a:lstStyle/>
          <a:p>
            <a:pPr algn="ctr"/>
            <a:r>
              <a:rPr lang="en-US" sz="1400" b="1" smtClean="0">
                <a:latin typeface="Arial"/>
                <a:cs typeface="Arial"/>
              </a:rPr>
              <a:t>YEASTRACT-derived</a:t>
            </a:r>
          </a:p>
        </p:txBody>
      </p:sp>
      <p:sp>
        <p:nvSpPr>
          <p:cNvPr id="155" name="TextBox 154"/>
          <p:cNvSpPr txBox="1"/>
          <p:nvPr/>
        </p:nvSpPr>
        <p:spPr>
          <a:xfrm>
            <a:off x="17723101" y="17956606"/>
            <a:ext cx="2793771" cy="307777"/>
          </a:xfrm>
          <a:prstGeom prst="rect">
            <a:avLst/>
          </a:prstGeom>
          <a:solidFill>
            <a:schemeClr val="bg1"/>
          </a:solidFill>
          <a:ln>
            <a:solidFill>
              <a:schemeClr val="bg1">
                <a:lumMod val="65000"/>
              </a:schemeClr>
            </a:solidFill>
          </a:ln>
        </p:spPr>
        <p:txBody>
          <a:bodyPr wrap="square" rtlCol="0">
            <a:spAutoFit/>
          </a:bodyPr>
          <a:lstStyle/>
          <a:p>
            <a:pPr algn="ctr"/>
            <a:r>
              <a:rPr lang="en-US" sz="1400" b="1" smtClean="0">
                <a:latin typeface="Arial"/>
                <a:cs typeface="Arial"/>
              </a:rPr>
              <a:t>“random network 7”</a:t>
            </a:r>
            <a:endParaRPr lang="en-US" sz="1400" b="1" dirty="0" smtClean="0">
              <a:latin typeface="Arial"/>
              <a:cs typeface="Arial"/>
            </a:endParaRPr>
          </a:p>
        </p:txBody>
      </p:sp>
      <p:grpSp>
        <p:nvGrpSpPr>
          <p:cNvPr id="33" name="Group 32"/>
          <p:cNvGrpSpPr/>
          <p:nvPr/>
        </p:nvGrpSpPr>
        <p:grpSpPr>
          <a:xfrm>
            <a:off x="11911441" y="15011221"/>
            <a:ext cx="5082540" cy="5280660"/>
            <a:chOff x="11815189" y="17032525"/>
            <a:chExt cx="5082540" cy="5280660"/>
          </a:xfrm>
        </p:grpSpPr>
        <p:pic>
          <p:nvPicPr>
            <p:cNvPr id="15" name="Picture 14"/>
            <p:cNvPicPr>
              <a:picLocks noChangeAspect="1"/>
            </p:cNvPicPr>
            <p:nvPr/>
          </p:nvPicPr>
          <p:blipFill>
            <a:blip r:embed="rId23"/>
            <a:stretch>
              <a:fillRect/>
            </a:stretch>
          </p:blipFill>
          <p:spPr>
            <a:xfrm>
              <a:off x="11815189" y="17032525"/>
              <a:ext cx="5082540" cy="5280660"/>
            </a:xfrm>
            <a:prstGeom prst="rect">
              <a:avLst/>
            </a:prstGeom>
          </p:spPr>
        </p:pic>
        <p:cxnSp>
          <p:nvCxnSpPr>
            <p:cNvPr id="157" name="Straight Arrow Connector 156"/>
            <p:cNvCxnSpPr/>
            <p:nvPr/>
          </p:nvCxnSpPr>
          <p:spPr>
            <a:xfrm>
              <a:off x="12519056" y="17876089"/>
              <a:ext cx="0" cy="1598429"/>
            </a:xfrm>
            <a:prstGeom prst="straightConnector1">
              <a:avLst/>
            </a:prstGeom>
            <a:ln w="57150">
              <a:solidFill>
                <a:srgbClr val="E38D1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15334818" y="17876089"/>
              <a:ext cx="0" cy="354419"/>
            </a:xfrm>
            <a:prstGeom prst="straightConnector1">
              <a:avLst/>
            </a:prstGeom>
            <a:ln w="57150">
              <a:solidFill>
                <a:srgbClr val="E38D1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159" name="Picture 6" descr="demo-4-auto"/>
          <p:cNvPicPr>
            <a:picLocks noChangeAspect="1" noChangeArrowheads="1"/>
          </p:cNvPicPr>
          <p:nvPr/>
        </p:nvPicPr>
        <p:blipFill>
          <a:blip r:embed="rId24" cstate="email">
            <a:extLst>
              <a:ext uri="{28A0092B-C50C-407E-A947-70E740481C1C}">
                <a14:useLocalDpi xmlns:a14="http://schemas.microsoft.com/office/drawing/2010/main" val="0"/>
              </a:ext>
            </a:extLst>
          </a:blip>
          <a:srcRect/>
          <a:stretch>
            <a:fillRect/>
          </a:stretch>
        </p:blipFill>
        <p:spPr bwMode="auto">
          <a:xfrm>
            <a:off x="1215881" y="11612306"/>
            <a:ext cx="1913588" cy="1509804"/>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p:nvPr/>
        </p:nvCxnSpPr>
        <p:spPr bwMode="auto">
          <a:xfrm flipH="1" flipV="1">
            <a:off x="2927213" y="11728404"/>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304685" y="21994891"/>
            <a:ext cx="6324269" cy="3046988"/>
          </a:xfrm>
          <a:prstGeom prst="rect">
            <a:avLst/>
          </a:prstGeom>
          <a:noFill/>
        </p:spPr>
        <p:txBody>
          <a:bodyPr wrap="square" rtlCol="0">
            <a:spAutoFit/>
          </a:bodyPr>
          <a:lstStyle/>
          <a:p>
            <a:pPr marL="120650" indent="-120650">
              <a:buFont typeface="Arial" panose="020B0604020202020204" pitchFamily="34" charset="0"/>
              <a:buChar char="•"/>
            </a:pPr>
            <a:r>
              <a:rPr lang="en-US" sz="2400" b="1" smtClean="0"/>
              <a:t>Model is coded in MATLAB.</a:t>
            </a:r>
          </a:p>
          <a:p>
            <a:pPr marL="120650" indent="-120650">
              <a:buFont typeface="Arial" panose="020B0604020202020204" pitchFamily="34" charset="0"/>
              <a:buChar char="•"/>
            </a:pPr>
            <a:r>
              <a:rPr lang="en-US" sz="2400" b="1" smtClean="0"/>
              <a:t>The </a:t>
            </a:r>
            <a:r>
              <a:rPr lang="en-US" sz="2400" b="1"/>
              <a:t>user has a choice to model the dynamics  based on a sigmoidal (shown) or Michaelis-Menten production function. </a:t>
            </a:r>
          </a:p>
          <a:p>
            <a:pPr marL="120650" indent="-120650">
              <a:buFont typeface="Arial" panose="020B0604020202020204" pitchFamily="34" charset="0"/>
              <a:buChar char="•"/>
            </a:pPr>
            <a:r>
              <a:rPr lang="en-US" sz="2400" b="1"/>
              <a:t>Weight parameter, </a:t>
            </a:r>
            <a:r>
              <a:rPr lang="en-US" sz="2400" b="1" i="1">
                <a:latin typeface="Times New Roman"/>
                <a:cs typeface="Times New Roman"/>
              </a:rPr>
              <a:t>w</a:t>
            </a:r>
            <a:r>
              <a:rPr lang="en-US" sz="2400" b="1"/>
              <a:t>, gives the direction (activation or repression) and magnitude of regulatory relationship.</a:t>
            </a:r>
          </a:p>
          <a:p>
            <a:endParaRPr lang="en-US" sz="2400"/>
          </a:p>
        </p:txBody>
      </p:sp>
      <p:pic>
        <p:nvPicPr>
          <p:cNvPr id="1053" name="Picture 29" descr="https://static-content.springer.com/image/art%3A10.1007%2Fs11538-015-0092-6/MediaObjects/11538_2015_92_Fig5_HTML.gif"/>
          <p:cNvPicPr>
            <a:picLocks noChangeAspect="1" noChangeArrowheads="1"/>
          </p:cNvPicPr>
          <p:nvPr/>
        </p:nvPicPr>
        <p:blipFill rotWithShape="1">
          <a:blip r:embed="rId25">
            <a:extLst>
              <a:ext uri="{28A0092B-C50C-407E-A947-70E740481C1C}">
                <a14:useLocalDpi xmlns:a14="http://schemas.microsoft.com/office/drawing/2010/main" val="0"/>
              </a:ext>
            </a:extLst>
          </a:blip>
          <a:srcRect r="65953" b="67749"/>
          <a:stretch/>
        </p:blipFill>
        <p:spPr bwMode="auto">
          <a:xfrm>
            <a:off x="11663200" y="7326461"/>
            <a:ext cx="1793391" cy="2095034"/>
          </a:xfrm>
          <a:prstGeom prst="rect">
            <a:avLst/>
          </a:prstGeom>
          <a:noFill/>
          <a:extLst>
            <a:ext uri="{909E8E84-426E-40DD-AFC4-6F175D3DCCD1}">
              <a14:hiddenFill xmlns:a14="http://schemas.microsoft.com/office/drawing/2010/main">
                <a:solidFill>
                  <a:srgbClr val="FFFFFF"/>
                </a:solidFill>
              </a14:hiddenFill>
            </a:ext>
          </a:extLst>
        </p:spPr>
      </p:pic>
      <p:sp>
        <p:nvSpPr>
          <p:cNvPr id="162" name="Title 1"/>
          <p:cNvSpPr txBox="1">
            <a:spLocks/>
          </p:cNvSpPr>
          <p:nvPr/>
        </p:nvSpPr>
        <p:spPr>
          <a:xfrm>
            <a:off x="12058244" y="14065532"/>
            <a:ext cx="8897711" cy="990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Generally, networks with the same nodes, but randomized edges perform more poorly.</a:t>
            </a:r>
            <a:endParaRPr lang="en-US" sz="2800" b="1" dirty="0">
              <a:solidFill>
                <a:srgbClr val="16693F"/>
              </a:solidFill>
            </a:endParaRPr>
          </a:p>
        </p:txBody>
      </p:sp>
      <p:pic>
        <p:nvPicPr>
          <p:cNvPr id="1055" name="Picture 31" descr="https://static-content.springer.com/image/art%3A10.1007%2Fs11538-015-0092-6/MediaObjects/11538_2015_92_Fig6_HTML.gif"/>
          <p:cNvPicPr>
            <a:picLocks noChangeAspect="1" noChangeArrowheads="1"/>
          </p:cNvPicPr>
          <p:nvPr/>
        </p:nvPicPr>
        <p:blipFill rotWithShape="1">
          <a:blip r:embed="rId26">
            <a:extLst>
              <a:ext uri="{28A0092B-C50C-407E-A947-70E740481C1C}">
                <a14:useLocalDpi xmlns:a14="http://schemas.microsoft.com/office/drawing/2010/main" val="0"/>
              </a:ext>
            </a:extLst>
          </a:blip>
          <a:srcRect r="66586" b="66612"/>
          <a:stretch/>
        </p:blipFill>
        <p:spPr bwMode="auto">
          <a:xfrm>
            <a:off x="13479681" y="9552805"/>
            <a:ext cx="1760047" cy="2207053"/>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https://static-content.springer.com/image/art%3A10.1007%2Fs11538-015-0092-6/MediaObjects/11538_2015_92_Fig5_HTML.gif"/>
          <p:cNvPicPr>
            <a:picLocks noChangeAspect="1" noChangeArrowheads="1"/>
          </p:cNvPicPr>
          <p:nvPr/>
        </p:nvPicPr>
        <p:blipFill rotWithShape="1">
          <a:blip r:embed="rId25">
            <a:extLst>
              <a:ext uri="{28A0092B-C50C-407E-A947-70E740481C1C}">
                <a14:useLocalDpi xmlns:a14="http://schemas.microsoft.com/office/drawing/2010/main" val="0"/>
              </a:ext>
            </a:extLst>
          </a:blip>
          <a:srcRect l="66922" b="66845"/>
          <a:stretch/>
        </p:blipFill>
        <p:spPr bwMode="auto">
          <a:xfrm>
            <a:off x="13380391" y="7326461"/>
            <a:ext cx="1742329" cy="2153737"/>
          </a:xfrm>
          <a:prstGeom prst="rect">
            <a:avLst/>
          </a:prstGeom>
          <a:noFill/>
          <a:extLst>
            <a:ext uri="{909E8E84-426E-40DD-AFC4-6F175D3DCCD1}">
              <a14:hiddenFill xmlns:a14="http://schemas.microsoft.com/office/drawing/2010/main">
                <a:solidFill>
                  <a:srgbClr val="FFFFFF"/>
                </a:solidFill>
              </a14:hiddenFill>
            </a:ext>
          </a:extLst>
        </p:spPr>
      </p:pic>
      <p:pic>
        <p:nvPicPr>
          <p:cNvPr id="1059" name="Picture 35" descr="https://static-content.springer.com/image/art%3A10.1007%2Fs11538-015-0092-6/MediaObjects/11538_2015_92_Fig5_HTML.gif"/>
          <p:cNvPicPr>
            <a:picLocks noChangeAspect="1" noChangeArrowheads="1"/>
          </p:cNvPicPr>
          <p:nvPr/>
        </p:nvPicPr>
        <p:blipFill rotWithShape="1">
          <a:blip r:embed="rId25">
            <a:extLst>
              <a:ext uri="{28A0092B-C50C-407E-A947-70E740481C1C}">
                <a14:useLocalDpi xmlns:a14="http://schemas.microsoft.com/office/drawing/2010/main" val="0"/>
              </a:ext>
            </a:extLst>
          </a:blip>
          <a:srcRect l="67583" t="32091" b="33336"/>
          <a:stretch/>
        </p:blipFill>
        <p:spPr bwMode="auto">
          <a:xfrm>
            <a:off x="15203085" y="7259285"/>
            <a:ext cx="1707529" cy="2245895"/>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descr="https://static-content.springer.com/image/art%3A10.1007%2Fs11538-015-0092-6/MediaObjects/11538_2015_92_Fig5_HTML.gif"/>
          <p:cNvPicPr>
            <a:picLocks noChangeAspect="1" noChangeArrowheads="1"/>
          </p:cNvPicPr>
          <p:nvPr/>
        </p:nvPicPr>
        <p:blipFill rotWithShape="1">
          <a:blip r:embed="rId25">
            <a:extLst>
              <a:ext uri="{28A0092B-C50C-407E-A947-70E740481C1C}">
                <a14:useLocalDpi xmlns:a14="http://schemas.microsoft.com/office/drawing/2010/main" val="0"/>
              </a:ext>
            </a:extLst>
          </a:blip>
          <a:srcRect l="67309" t="66890"/>
          <a:stretch/>
        </p:blipFill>
        <p:spPr bwMode="auto">
          <a:xfrm>
            <a:off x="11603670" y="9451623"/>
            <a:ext cx="1721950" cy="2150843"/>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31" descr="https://static-content.springer.com/image/art%3A10.1007%2Fs11538-015-0092-6/MediaObjects/11538_2015_92_Fig6_HTML.gif"/>
          <p:cNvPicPr>
            <a:picLocks noChangeAspect="1" noChangeArrowheads="1"/>
          </p:cNvPicPr>
          <p:nvPr/>
        </p:nvPicPr>
        <p:blipFill rotWithShape="1">
          <a:blip r:embed="rId26">
            <a:extLst>
              <a:ext uri="{28A0092B-C50C-407E-A947-70E740481C1C}">
                <a14:useLocalDpi xmlns:a14="http://schemas.microsoft.com/office/drawing/2010/main" val="0"/>
              </a:ext>
            </a:extLst>
          </a:blip>
          <a:srcRect l="66959" b="66601"/>
          <a:stretch/>
        </p:blipFill>
        <p:spPr bwMode="auto">
          <a:xfrm>
            <a:off x="15174383" y="9552805"/>
            <a:ext cx="1740396" cy="2207790"/>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31" descr="https://static-content.springer.com/image/art%3A10.1007%2Fs11538-015-0092-6/MediaObjects/11538_2015_92_Fig6_HTML.gif"/>
          <p:cNvPicPr>
            <a:picLocks noChangeAspect="1" noChangeArrowheads="1"/>
          </p:cNvPicPr>
          <p:nvPr/>
        </p:nvPicPr>
        <p:blipFill rotWithShape="1">
          <a:blip r:embed="rId26">
            <a:extLst>
              <a:ext uri="{28A0092B-C50C-407E-A947-70E740481C1C}">
                <a14:useLocalDpi xmlns:a14="http://schemas.microsoft.com/office/drawing/2010/main" val="0"/>
              </a:ext>
            </a:extLst>
          </a:blip>
          <a:srcRect l="67881" t="33839" b="32186"/>
          <a:stretch/>
        </p:blipFill>
        <p:spPr bwMode="auto">
          <a:xfrm>
            <a:off x="11644150" y="11693183"/>
            <a:ext cx="1691831" cy="2245895"/>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31" descr="https://static-content.springer.com/image/art%3A10.1007%2Fs11538-015-0092-6/MediaObjects/11538_2015_92_Fig6_HTML.gif"/>
          <p:cNvPicPr>
            <a:picLocks noChangeAspect="1" noChangeArrowheads="1"/>
          </p:cNvPicPr>
          <p:nvPr/>
        </p:nvPicPr>
        <p:blipFill rotWithShape="1">
          <a:blip r:embed="rId26">
            <a:extLst>
              <a:ext uri="{28A0092B-C50C-407E-A947-70E740481C1C}">
                <a14:useLocalDpi xmlns:a14="http://schemas.microsoft.com/office/drawing/2010/main" val="0"/>
              </a:ext>
            </a:extLst>
          </a:blip>
          <a:srcRect l="32852" t="68130"/>
          <a:stretch/>
        </p:blipFill>
        <p:spPr bwMode="auto">
          <a:xfrm>
            <a:off x="13411822" y="11732025"/>
            <a:ext cx="3536892" cy="2106742"/>
          </a:xfrm>
          <a:prstGeom prst="rect">
            <a:avLst/>
          </a:prstGeom>
          <a:noFill/>
          <a:extLst>
            <a:ext uri="{909E8E84-426E-40DD-AFC4-6F175D3DCCD1}">
              <a14:hiddenFill xmlns:a14="http://schemas.microsoft.com/office/drawing/2010/main">
                <a:solidFill>
                  <a:srgbClr val="FFFFFF"/>
                </a:solidFill>
              </a14:hiddenFill>
            </a:ext>
          </a:extLst>
        </p:spPr>
      </p:pic>
      <p:sp>
        <p:nvSpPr>
          <p:cNvPr id="172" name="Title 1"/>
          <p:cNvSpPr txBox="1">
            <a:spLocks/>
          </p:cNvSpPr>
          <p:nvPr/>
        </p:nvSpPr>
        <p:spPr>
          <a:xfrm>
            <a:off x="12058244" y="6309037"/>
            <a:ext cx="8897711" cy="990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Forward simulation of the model fits the data.</a:t>
            </a:r>
            <a:endParaRPr lang="en-US" sz="2800" b="1" dirty="0">
              <a:solidFill>
                <a:srgbClr val="16693F"/>
              </a:solidFill>
            </a:endParaRPr>
          </a:p>
        </p:txBody>
      </p:sp>
      <p:sp>
        <p:nvSpPr>
          <p:cNvPr id="32" name="TextBox 31"/>
          <p:cNvSpPr txBox="1"/>
          <p:nvPr/>
        </p:nvSpPr>
        <p:spPr>
          <a:xfrm>
            <a:off x="17206188" y="7412106"/>
            <a:ext cx="4275891" cy="6370975"/>
          </a:xfrm>
          <a:prstGeom prst="rect">
            <a:avLst/>
          </a:prstGeom>
          <a:noFill/>
        </p:spPr>
        <p:txBody>
          <a:bodyPr wrap="square" rtlCol="0">
            <a:spAutoFit/>
          </a:bodyPr>
          <a:lstStyle/>
          <a:p>
            <a:pPr marL="114300" indent="-114300">
              <a:buFont typeface="Arial" panose="020B0604020202020204" pitchFamily="34" charset="0"/>
              <a:buChar char="•"/>
            </a:pPr>
            <a:r>
              <a:rPr lang="en-US" altLang="en-US" sz="2400" b="1" smtClean="0">
                <a:solidFill>
                  <a:schemeClr val="tx1"/>
                </a:solidFill>
                <a:latin typeface="Arial" panose="020B0604020202020204" pitchFamily="34" charset="0"/>
              </a:rPr>
              <a:t>Relative </a:t>
            </a:r>
            <a:r>
              <a:rPr lang="en-US" altLang="en-US" sz="2400" b="1">
                <a:solidFill>
                  <a:schemeClr val="tx1"/>
                </a:solidFill>
                <a:latin typeface="Arial" panose="020B0604020202020204" pitchFamily="34" charset="0"/>
              </a:rPr>
              <a:t>expression level is plotted as </a:t>
            </a:r>
            <a:r>
              <a:rPr lang="en-US" altLang="en-US" sz="2400" b="1">
                <a:solidFill>
                  <a:schemeClr val="tx1"/>
                </a:solidFill>
                <a:latin typeface="MathJax_Main"/>
              </a:rPr>
              <a:t>Log</a:t>
            </a:r>
            <a:r>
              <a:rPr lang="en-US" altLang="en-US" sz="2400" b="1" baseline="-25000">
                <a:solidFill>
                  <a:schemeClr val="tx1"/>
                </a:solidFill>
                <a:latin typeface="MathJax_Main"/>
              </a:rPr>
              <a:t>2</a:t>
            </a:r>
            <a:r>
              <a:rPr lang="en-US" altLang="en-US" sz="2400" b="1">
                <a:solidFill>
                  <a:schemeClr val="tx1"/>
                </a:solidFill>
              </a:rPr>
              <a:t> fold change (ratio) over time</a:t>
            </a:r>
            <a:r>
              <a:rPr lang="en-US" altLang="en-US" sz="2400" b="1">
                <a:solidFill>
                  <a:schemeClr val="tx1"/>
                </a:solidFill>
              </a:rPr>
              <a:t>. </a:t>
            </a:r>
            <a:endParaRPr lang="en-US" altLang="en-US" sz="2400" b="1" smtClean="0">
              <a:solidFill>
                <a:schemeClr val="tx1"/>
              </a:solidFill>
            </a:endParaRPr>
          </a:p>
          <a:p>
            <a:pPr marL="114300" indent="-114300">
              <a:buFont typeface="Arial" panose="020B0604020202020204" pitchFamily="34" charset="0"/>
              <a:buChar char="•"/>
            </a:pPr>
            <a:r>
              <a:rPr lang="en-US" altLang="en-US" sz="2400" b="1" smtClean="0">
                <a:solidFill>
                  <a:schemeClr val="tx1"/>
                </a:solidFill>
              </a:rPr>
              <a:t>The </a:t>
            </a:r>
            <a:r>
              <a:rPr lang="en-US" altLang="en-US" sz="2400" b="1" i="1">
                <a:solidFill>
                  <a:schemeClr val="tx1"/>
                </a:solidFill>
                <a:latin typeface="Arial" panose="020B0604020202020204" pitchFamily="34" charset="0"/>
              </a:rPr>
              <a:t>solid blue curve</a:t>
            </a:r>
            <a:r>
              <a:rPr lang="en-US" altLang="en-US" sz="2400" b="1">
                <a:solidFill>
                  <a:schemeClr val="tx1"/>
                </a:solidFill>
                <a:latin typeface="Arial" panose="020B0604020202020204" pitchFamily="34" charset="0"/>
              </a:rPr>
              <a:t> in each panel gives the model with the best fit parameters</a:t>
            </a:r>
            <a:r>
              <a:rPr lang="en-US" altLang="en-US" sz="2400" b="1">
                <a:solidFill>
                  <a:schemeClr val="tx1"/>
                </a:solidFill>
                <a:latin typeface="Arial" panose="020B0604020202020204" pitchFamily="34" charset="0"/>
              </a:rPr>
              <a:t>. </a:t>
            </a:r>
            <a:endParaRPr lang="en-US" altLang="en-US" sz="2400" b="1" smtClean="0">
              <a:solidFill>
                <a:schemeClr val="tx1"/>
              </a:solidFill>
              <a:latin typeface="Arial" panose="020B0604020202020204" pitchFamily="34" charset="0"/>
            </a:endParaRPr>
          </a:p>
          <a:p>
            <a:pPr marL="114300" indent="-114300">
              <a:buFont typeface="Arial" panose="020B0604020202020204" pitchFamily="34" charset="0"/>
              <a:buChar char="•"/>
            </a:pPr>
            <a:r>
              <a:rPr lang="en-US" altLang="en-US" sz="2400" b="1" smtClean="0">
                <a:solidFill>
                  <a:schemeClr val="tx1"/>
                </a:solidFill>
                <a:latin typeface="Arial" panose="020B0604020202020204" pitchFamily="34" charset="0"/>
              </a:rPr>
              <a:t>The </a:t>
            </a:r>
            <a:r>
              <a:rPr lang="en-US" altLang="en-US" sz="2400" b="1" i="1">
                <a:solidFill>
                  <a:schemeClr val="tx1"/>
                </a:solidFill>
                <a:latin typeface="Arial" panose="020B0604020202020204" pitchFamily="34" charset="0"/>
              </a:rPr>
              <a:t>green circles</a:t>
            </a:r>
            <a:r>
              <a:rPr lang="en-US" altLang="en-US" sz="2400" b="1">
                <a:solidFill>
                  <a:schemeClr val="tx1"/>
                </a:solidFill>
                <a:latin typeface="Arial" panose="020B0604020202020204" pitchFamily="34" charset="0"/>
              </a:rPr>
              <a:t> represent the data, and the </a:t>
            </a:r>
            <a:r>
              <a:rPr lang="en-US" altLang="en-US" sz="2400" b="1" i="1">
                <a:solidFill>
                  <a:schemeClr val="tx1"/>
                </a:solidFill>
                <a:latin typeface="Arial" panose="020B0604020202020204" pitchFamily="34" charset="0"/>
              </a:rPr>
              <a:t>red crosses</a:t>
            </a:r>
            <a:r>
              <a:rPr lang="en-US" altLang="en-US" sz="2400" b="1">
                <a:solidFill>
                  <a:schemeClr val="tx1"/>
                </a:solidFill>
                <a:latin typeface="Arial" panose="020B0604020202020204" pitchFamily="34" charset="0"/>
              </a:rPr>
              <a:t> provide a 95 % confidence interval for the data</a:t>
            </a:r>
            <a:r>
              <a:rPr lang="en-US" altLang="en-US" sz="2400" b="1">
                <a:solidFill>
                  <a:schemeClr val="tx1"/>
                </a:solidFill>
                <a:latin typeface="Arial" panose="020B0604020202020204" pitchFamily="34" charset="0"/>
              </a:rPr>
              <a:t>. </a:t>
            </a:r>
            <a:endParaRPr lang="en-US" altLang="en-US" sz="2400" b="1" smtClean="0">
              <a:solidFill>
                <a:schemeClr val="tx1"/>
              </a:solidFill>
              <a:latin typeface="Arial" panose="020B0604020202020204" pitchFamily="34" charset="0"/>
            </a:endParaRPr>
          </a:p>
          <a:p>
            <a:pPr marL="114300" indent="-114300">
              <a:buFont typeface="Arial" panose="020B0604020202020204" pitchFamily="34" charset="0"/>
              <a:buChar char="•"/>
            </a:pPr>
            <a:r>
              <a:rPr lang="en-US" altLang="en-US" sz="2400" b="1" smtClean="0">
                <a:solidFill>
                  <a:schemeClr val="tx1"/>
                </a:solidFill>
                <a:latin typeface="Arial" panose="020B0604020202020204" pitchFamily="34" charset="0"/>
              </a:rPr>
              <a:t>The </a:t>
            </a:r>
            <a:r>
              <a:rPr lang="en-US" altLang="en-US" sz="2400" b="1" i="1">
                <a:solidFill>
                  <a:schemeClr val="tx1"/>
                </a:solidFill>
                <a:latin typeface="Arial" panose="020B0604020202020204" pitchFamily="34" charset="0"/>
              </a:rPr>
              <a:t>upper point</a:t>
            </a:r>
            <a:r>
              <a:rPr lang="en-US" altLang="en-US" sz="2400" b="1">
                <a:solidFill>
                  <a:schemeClr val="tx1"/>
                </a:solidFill>
                <a:latin typeface="Arial" panose="020B0604020202020204" pitchFamily="34" charset="0"/>
              </a:rPr>
              <a:t> of the confidence interval for ABF1 at </a:t>
            </a:r>
            <a:r>
              <a:rPr lang="en-US" altLang="en-US" sz="2400" b="1" i="1">
                <a:solidFill>
                  <a:schemeClr val="tx1"/>
                </a:solidFill>
                <a:latin typeface="MathJax_Math"/>
              </a:rPr>
              <a:t>t</a:t>
            </a:r>
            <a:r>
              <a:rPr lang="en-US" altLang="en-US" sz="2400" b="1" baseline="-25000">
                <a:solidFill>
                  <a:schemeClr val="tx1"/>
                </a:solidFill>
                <a:latin typeface="MathJax_Main"/>
              </a:rPr>
              <a:t>0</a:t>
            </a:r>
            <a:r>
              <a:rPr lang="en-US" altLang="en-US" sz="2400" b="1">
                <a:solidFill>
                  <a:schemeClr val="tx1"/>
                </a:solidFill>
              </a:rPr>
              <a:t> extends outside of the graphic </a:t>
            </a:r>
            <a:r>
              <a:rPr lang="en-US" altLang="en-US" sz="2400" b="1">
                <a:solidFill>
                  <a:schemeClr val="tx1"/>
                </a:solidFill>
              </a:rPr>
              <a:t>coordinate </a:t>
            </a:r>
            <a:r>
              <a:rPr lang="en-US" altLang="en-US" sz="2400" b="1" smtClean="0">
                <a:solidFill>
                  <a:schemeClr val="tx1"/>
                </a:solidFill>
              </a:rPr>
              <a:t>limits.</a:t>
            </a:r>
            <a:endParaRPr lang="en-US" sz="2400" b="1"/>
          </a:p>
        </p:txBody>
      </p:sp>
      <p:pic>
        <p:nvPicPr>
          <p:cNvPr id="175" name="Shape 205"/>
          <p:cNvPicPr preferRelativeResize="0"/>
          <p:nvPr/>
        </p:nvPicPr>
        <p:blipFill>
          <a:blip r:embed="rId27">
            <a:alphaModFix/>
          </a:blip>
          <a:stretch>
            <a:fillRect/>
          </a:stretch>
        </p:blipFill>
        <p:spPr>
          <a:xfrm>
            <a:off x="12627687" y="21100341"/>
            <a:ext cx="7758825" cy="5465424"/>
          </a:xfrm>
          <a:prstGeom prst="rect">
            <a:avLst/>
          </a:prstGeom>
          <a:noFill/>
          <a:ln>
            <a:noFill/>
          </a:ln>
        </p:spPr>
      </p:pic>
      <p:sp>
        <p:nvSpPr>
          <p:cNvPr id="34" name="TextBox 33"/>
          <p:cNvSpPr txBox="1"/>
          <p:nvPr/>
        </p:nvSpPr>
        <p:spPr>
          <a:xfrm>
            <a:off x="11826499" y="26380788"/>
            <a:ext cx="9553704" cy="5632311"/>
          </a:xfrm>
          <a:prstGeom prst="rect">
            <a:avLst/>
          </a:prstGeom>
          <a:noFill/>
        </p:spPr>
        <p:txBody>
          <a:bodyPr wrap="square" rtlCol="0">
            <a:spAutoFit/>
          </a:bodyPr>
          <a:lstStyle/>
          <a:p>
            <a:pPr marL="114300" indent="-114300">
              <a:buFont typeface="Arial" panose="020B0604020202020204" pitchFamily="34" charset="0"/>
              <a:buChar char="•"/>
            </a:pPr>
            <a:r>
              <a:rPr lang="en-US" sz="2400" b="1" smtClean="0"/>
              <a:t>We </a:t>
            </a:r>
            <a:r>
              <a:rPr lang="en-US" sz="2400" b="1"/>
              <a:t>refactored the script-based software with global variables into a function-based package that uses an object to carry relevant information from function to function. This modular approach allows for cleaner, less ambiguous code and increased maintainability</a:t>
            </a:r>
            <a:r>
              <a:rPr lang="en-US" sz="2400" b="1"/>
              <a:t>. </a:t>
            </a:r>
            <a:endParaRPr lang="en-US" sz="2400" b="1" smtClean="0"/>
          </a:p>
          <a:p>
            <a:pPr marL="114300" indent="-114300">
              <a:buFont typeface="Arial" panose="020B0604020202020204" pitchFamily="34" charset="0"/>
              <a:buChar char="•"/>
            </a:pPr>
            <a:r>
              <a:rPr lang="en-US" sz="2400" b="1" smtClean="0"/>
              <a:t>We </a:t>
            </a:r>
            <a:r>
              <a:rPr lang="en-US" sz="2400" b="1"/>
              <a:t>have also implemented a unit-testing framework</a:t>
            </a:r>
            <a:r>
              <a:rPr lang="en-US" sz="2400" b="1"/>
              <a:t>. </a:t>
            </a:r>
            <a:endParaRPr lang="en-US" sz="2400" b="1" smtClean="0"/>
          </a:p>
          <a:p>
            <a:pPr marL="114300" indent="-114300">
              <a:buFont typeface="Arial" panose="020B0604020202020204" pitchFamily="34" charset="0"/>
              <a:buChar char="•"/>
            </a:pPr>
            <a:r>
              <a:rPr lang="en-US" sz="2400" b="1" smtClean="0"/>
              <a:t>We have </a:t>
            </a:r>
            <a:r>
              <a:rPr lang="en-US" sz="2400" b="1"/>
              <a:t>used the MATLAB compiler to create an executable file that can be run on any Windows machine without the need of a </a:t>
            </a:r>
            <a:r>
              <a:rPr lang="en-US" sz="2400" b="1"/>
              <a:t>MATLAB </a:t>
            </a:r>
            <a:r>
              <a:rPr lang="en-US" sz="2400" b="1" smtClean="0"/>
              <a:t>license. </a:t>
            </a:r>
          </a:p>
          <a:p>
            <a:pPr marL="114300" indent="-114300">
              <a:buFont typeface="Arial" panose="020B0604020202020204" pitchFamily="34" charset="0"/>
              <a:buChar char="•"/>
            </a:pPr>
            <a:r>
              <a:rPr lang="en-US" sz="2400" b="1" smtClean="0"/>
              <a:t>New features include an </a:t>
            </a:r>
            <a:r>
              <a:rPr lang="en-US" sz="2400" b="1"/>
              <a:t>option to use a Michaelis-Menten production function as well as the sigmoidal </a:t>
            </a:r>
            <a:r>
              <a:rPr lang="en-US" sz="2400" b="1"/>
              <a:t>production </a:t>
            </a:r>
            <a:r>
              <a:rPr lang="en-US" sz="2400" b="1" smtClean="0"/>
              <a:t>function, </a:t>
            </a:r>
            <a:r>
              <a:rPr lang="en-US" sz="2400" b="1"/>
              <a:t>the ability to input replicate expression data instead of the means for each timepoint, and the option to include data for experiments in which a transcription factor was deleted from the network, among others.</a:t>
            </a:r>
            <a:r>
              <a:rPr lang="en-US" sz="2400"/>
              <a:t> </a:t>
            </a:r>
            <a:endParaRPr lang="en-US" sz="2400" b="1"/>
          </a:p>
        </p:txBody>
      </p:sp>
      <p:sp>
        <p:nvSpPr>
          <p:cNvPr id="176" name="Title 1"/>
          <p:cNvSpPr txBox="1">
            <a:spLocks/>
          </p:cNvSpPr>
          <p:nvPr/>
        </p:nvSpPr>
        <p:spPr>
          <a:xfrm>
            <a:off x="22907798" y="6309037"/>
            <a:ext cx="8897711" cy="990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GRNmap produces a weighted adjacency matrix.</a:t>
            </a:r>
            <a:endParaRPr lang="en-US" sz="2800" b="1" dirty="0">
              <a:solidFill>
                <a:srgbClr val="16693F"/>
              </a:solidFill>
            </a:endParaRPr>
          </a:p>
        </p:txBody>
      </p:sp>
      <p:pic>
        <p:nvPicPr>
          <p:cNvPr id="35" name="Picture 34"/>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2503206" y="7398903"/>
            <a:ext cx="9706894" cy="3349771"/>
          </a:xfrm>
          <a:prstGeom prst="rect">
            <a:avLst/>
          </a:prstGeom>
        </p:spPr>
      </p:pic>
      <p:sp>
        <p:nvSpPr>
          <p:cNvPr id="177" name="Title 1"/>
          <p:cNvSpPr txBox="1">
            <a:spLocks/>
          </p:cNvSpPr>
          <p:nvPr/>
        </p:nvSpPr>
        <p:spPr>
          <a:xfrm>
            <a:off x="22428287" y="12211542"/>
            <a:ext cx="9856733" cy="1242449"/>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GRNsight, a web application and service for visualizing small- to medium-scale models of gene regulatory networks, automatically lays out the network graph.</a:t>
            </a:r>
            <a:endParaRPr lang="en-US" sz="2800" b="1" dirty="0">
              <a:solidFill>
                <a:srgbClr val="16693F"/>
              </a:solidFill>
            </a:endParaRPr>
          </a:p>
        </p:txBody>
      </p:sp>
      <p:sp>
        <p:nvSpPr>
          <p:cNvPr id="36" name="TextBox 35"/>
          <p:cNvSpPr txBox="1"/>
          <p:nvPr/>
        </p:nvSpPr>
        <p:spPr>
          <a:xfrm>
            <a:off x="22503206" y="10802530"/>
            <a:ext cx="9706894" cy="1200329"/>
          </a:xfrm>
          <a:prstGeom prst="rect">
            <a:avLst/>
          </a:prstGeom>
          <a:noFill/>
        </p:spPr>
        <p:txBody>
          <a:bodyPr wrap="square" rtlCol="0">
            <a:spAutoFit/>
          </a:bodyPr>
          <a:lstStyle/>
          <a:p>
            <a:pPr marL="114300" indent="-114300">
              <a:buFont typeface="Arial" panose="020B0604020202020204" pitchFamily="34" charset="0"/>
              <a:buChar char="•"/>
            </a:pPr>
            <a:r>
              <a:rPr lang="en-US" sz="2400" b="1"/>
              <a:t>Screenshot of </a:t>
            </a:r>
            <a:r>
              <a:rPr lang="en-US" sz="2400" b="1"/>
              <a:t>the </a:t>
            </a:r>
            <a:r>
              <a:rPr lang="en-US" sz="2400" b="1" smtClean="0"/>
              <a:t>Excel worksheet produced by GRNmap containing the optimized regulatory weights.</a:t>
            </a:r>
          </a:p>
          <a:p>
            <a:pPr marL="114300" indent="-114300">
              <a:buFont typeface="Arial" panose="020B0604020202020204" pitchFamily="34" charset="0"/>
              <a:buChar char="•"/>
            </a:pPr>
            <a:r>
              <a:rPr lang="en-US" sz="2400" b="1" smtClean="0"/>
              <a:t>This format is directly read by GRNsight.</a:t>
            </a:r>
            <a:endParaRPr lang="en-US" sz="2400" b="1"/>
          </a:p>
        </p:txBody>
      </p:sp>
      <p:sp>
        <p:nvSpPr>
          <p:cNvPr id="37" name="TextBox 36"/>
          <p:cNvSpPr txBox="1"/>
          <p:nvPr/>
        </p:nvSpPr>
        <p:spPr>
          <a:xfrm>
            <a:off x="22401167" y="19157909"/>
            <a:ext cx="9910973" cy="9017853"/>
          </a:xfrm>
          <a:prstGeom prst="rect">
            <a:avLst/>
          </a:prstGeom>
          <a:noFill/>
        </p:spPr>
        <p:txBody>
          <a:bodyPr wrap="square" rtlCol="0">
            <a:spAutoFit/>
          </a:bodyPr>
          <a:lstStyle/>
          <a:p>
            <a:pPr marL="114300" indent="-114300">
              <a:buFont typeface="Arial" panose="020B0604020202020204" pitchFamily="34" charset="0"/>
              <a:buChar char="•"/>
            </a:pPr>
            <a:r>
              <a:rPr lang="en-US" sz="2000" b="1" smtClean="0"/>
              <a:t>GRNsight’s </a:t>
            </a:r>
            <a:r>
              <a:rPr lang="en-US" sz="2000" b="1"/>
              <a:t>diagrams are based on D3.js’s force graph layout algorithm (Bostock, Ogievetsky, and Heer, 2011), which was then </a:t>
            </a:r>
            <a:r>
              <a:rPr lang="en-US" sz="2000" b="1"/>
              <a:t>extensively </a:t>
            </a:r>
            <a:r>
              <a:rPr lang="en-US" sz="2000" b="1" smtClean="0"/>
              <a:t>customized. </a:t>
            </a:r>
          </a:p>
          <a:p>
            <a:pPr marL="114300" lvl="6" indent="-114300">
              <a:buFont typeface="Arial" panose="020B0604020202020204" pitchFamily="34" charset="0"/>
              <a:buChar char="•"/>
            </a:pPr>
            <a:r>
              <a:rPr lang="en-US" sz="2000" b="1"/>
              <a:t>T</a:t>
            </a:r>
            <a:r>
              <a:rPr lang="en-US" sz="2000" b="1" smtClean="0"/>
              <a:t>he </a:t>
            </a:r>
            <a:r>
              <a:rPr lang="en-US" sz="2000" b="1"/>
              <a:t>nodes were made rectangular</a:t>
            </a:r>
            <a:r>
              <a:rPr lang="en-US" sz="2000" b="1"/>
              <a:t>; </a:t>
            </a:r>
            <a:r>
              <a:rPr lang="en-US" sz="2000" b="1" smtClean="0"/>
              <a:t>a </a:t>
            </a:r>
            <a:r>
              <a:rPr lang="en-US" sz="2000" b="1"/>
              <a:t>label of up to 12 characters was added</a:t>
            </a:r>
            <a:r>
              <a:rPr lang="en-US" sz="2000" b="1"/>
              <a:t>; </a:t>
            </a:r>
            <a:r>
              <a:rPr lang="en-US" sz="2000" b="1" smtClean="0"/>
              <a:t>node </a:t>
            </a:r>
            <a:r>
              <a:rPr lang="en-US" sz="2000" b="1"/>
              <a:t>size was varied, depending on the size of the </a:t>
            </a:r>
            <a:r>
              <a:rPr lang="en-US" sz="2000" b="1"/>
              <a:t>label</a:t>
            </a:r>
            <a:r>
              <a:rPr lang="en-US" sz="2000" b="1" smtClean="0"/>
              <a:t>.</a:t>
            </a:r>
          </a:p>
          <a:p>
            <a:pPr marL="114300" lvl="6" indent="-114300">
              <a:buFont typeface="Arial" panose="020B0604020202020204" pitchFamily="34" charset="0"/>
              <a:buChar char="•"/>
            </a:pPr>
            <a:r>
              <a:rPr lang="en-US" sz="2000" b="1" smtClean="0"/>
              <a:t>The </a:t>
            </a:r>
            <a:r>
              <a:rPr lang="en-US" sz="2000" b="1"/>
              <a:t>edges display as directed edges.  They are implemented as Bezier curves that straighten when nodes are close together and curve when nodes are far apart.  A special case was added to form a looping edge if a node regulated itself</a:t>
            </a:r>
            <a:r>
              <a:rPr lang="en-US" sz="2000" b="1"/>
              <a:t>.  </a:t>
            </a:r>
            <a:endParaRPr lang="en-US" sz="2000" b="1" smtClean="0"/>
          </a:p>
          <a:p>
            <a:pPr marL="114300" lvl="6" indent="-114300">
              <a:buFont typeface="Arial" panose="020B0604020202020204" pitchFamily="34" charset="0"/>
              <a:buChar char="•"/>
            </a:pPr>
            <a:r>
              <a:rPr lang="en-US" sz="2000" b="1" smtClean="0"/>
              <a:t>When </a:t>
            </a:r>
            <a:r>
              <a:rPr lang="en-US" sz="2000" b="1"/>
              <a:t>an unweighted adjacency matrix is uploaded, all edges are displayed as black with pointed arrowheads.  When a weighted adjacency matrix is uploaded, edges are further customized based on the sign and magnitude of the weight parameter</a:t>
            </a:r>
            <a:r>
              <a:rPr lang="en-US" sz="2000" b="1"/>
              <a:t>. </a:t>
            </a:r>
            <a:r>
              <a:rPr lang="en-US" sz="2000" b="1" smtClean="0"/>
              <a:t>Activation </a:t>
            </a:r>
            <a:r>
              <a:rPr lang="en-US" sz="2000" b="1"/>
              <a:t>(for positive weights) is represented by pointed arrowheads, and repression (for negative weights) is represented by a blunt </a:t>
            </a:r>
            <a:r>
              <a:rPr lang="en-US" sz="2000" b="1"/>
              <a:t>end </a:t>
            </a:r>
            <a:r>
              <a:rPr lang="en-US" sz="2000" b="1" smtClean="0"/>
              <a:t>marker.  </a:t>
            </a:r>
          </a:p>
          <a:p>
            <a:pPr marL="114300" lvl="6" indent="-114300">
              <a:buFont typeface="Arial" panose="020B0604020202020204" pitchFamily="34" charset="0"/>
              <a:buChar char="•"/>
            </a:pPr>
            <a:r>
              <a:rPr lang="en-US" sz="2000" b="1" smtClean="0"/>
              <a:t>The </a:t>
            </a:r>
            <a:r>
              <a:rPr lang="en-US" sz="2000" b="1"/>
              <a:t>thickness of the edge also varies based on the magnitude of the absolute value of the </a:t>
            </a:r>
            <a:r>
              <a:rPr lang="en-US" sz="2000" b="1"/>
              <a:t>weight</a:t>
            </a:r>
            <a:r>
              <a:rPr lang="en-US" sz="2000" b="1" smtClean="0"/>
              <a:t>. GRNsight </a:t>
            </a:r>
            <a:r>
              <a:rPr lang="en-US" sz="2000" b="1"/>
              <a:t>divides all weight values by the absolute value of the maximum weight in the adjacency matrix to normalize all the values to between zero and 1.  GRNsight then adjusts the thickness of the lines to vary continuously from the minimum thickness (for normalized weights near zero) to maximum thickness (normalized weight of 1</a:t>
            </a:r>
            <a:r>
              <a:rPr lang="en-US" sz="2000" b="1"/>
              <a:t>).  </a:t>
            </a:r>
            <a:endParaRPr lang="en-US" sz="2000" b="1" smtClean="0"/>
          </a:p>
          <a:p>
            <a:pPr marL="114300" lvl="6" indent="-114300">
              <a:buFont typeface="Arial" panose="020B0604020202020204" pitchFamily="34" charset="0"/>
              <a:buChar char="•"/>
            </a:pPr>
            <a:r>
              <a:rPr lang="en-US" sz="2000" b="1" smtClean="0"/>
              <a:t>Edges </a:t>
            </a:r>
            <a:r>
              <a:rPr lang="en-US" sz="2000" b="1"/>
              <a:t>with positive normalized weight values from 0.05 to 1 are colored magenta; edges with negative normalized weight values from -0.05 to -1 are colored cyan. Edges with normalized weight values between -0.05 and 0.05 are colored grey to emphasize that their normalized magnitude is near zero and that they have a weak influence on the target gene</a:t>
            </a:r>
            <a:r>
              <a:rPr lang="en-US" sz="2000" b="1"/>
              <a:t>.  </a:t>
            </a:r>
            <a:endParaRPr lang="en-US" sz="2000" b="1" smtClean="0"/>
          </a:p>
          <a:p>
            <a:pPr marL="114300" lvl="6" indent="-114300">
              <a:buFont typeface="Arial" panose="020B0604020202020204" pitchFamily="34" charset="0"/>
              <a:buChar char="•"/>
            </a:pPr>
            <a:r>
              <a:rPr lang="en-US" sz="2000" b="1" smtClean="0"/>
              <a:t>When </a:t>
            </a:r>
            <a:r>
              <a:rPr lang="en-US" sz="2000" b="1"/>
              <a:t>a user mouses over an edge, the numerical value of the weight parameter is displayed</a:t>
            </a:r>
            <a:r>
              <a:rPr lang="en-US" sz="2000" b="1"/>
              <a:t>.  </a:t>
            </a:r>
            <a:endParaRPr lang="en-US" sz="2000" b="1" smtClean="0"/>
          </a:p>
          <a:p>
            <a:pPr marL="114300" lvl="6" indent="-114300">
              <a:buFont typeface="Arial" panose="020B0604020202020204" pitchFamily="34" charset="0"/>
              <a:buChar char="•"/>
            </a:pPr>
            <a:r>
              <a:rPr lang="en-US" sz="2000" b="1" smtClean="0"/>
              <a:t>When </a:t>
            </a:r>
            <a:r>
              <a:rPr lang="en-US" sz="2000" b="1"/>
              <a:t>the user drags nodes to customize his or her view of the network, edges adapt their anchor points to the movements of the nodes.</a:t>
            </a:r>
          </a:p>
        </p:txBody>
      </p:sp>
      <p:sp>
        <p:nvSpPr>
          <p:cNvPr id="178" name="Title 1"/>
          <p:cNvSpPr txBox="1">
            <a:spLocks/>
          </p:cNvSpPr>
          <p:nvPr/>
        </p:nvSpPr>
        <p:spPr>
          <a:xfrm>
            <a:off x="22274111" y="28333265"/>
            <a:ext cx="10165085" cy="1242449"/>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a:solidFill>
                  <a:srgbClr val="16693F"/>
                </a:solidFill>
              </a:rPr>
              <a:t>GRNsight is written in JavaScript, with diagrams facilitated by D3.js, a data visualization library. Node.js and the Express framework handle server-side functions. </a:t>
            </a:r>
            <a:endParaRPr lang="en-US" sz="2800" b="1" dirty="0">
              <a:solidFill>
                <a:srgbClr val="16693F"/>
              </a:solidFill>
            </a:endParaRPr>
          </a:p>
        </p:txBody>
      </p:sp>
      <p:sp>
        <p:nvSpPr>
          <p:cNvPr id="39" name="TextBox 38"/>
          <p:cNvSpPr txBox="1"/>
          <p:nvPr/>
        </p:nvSpPr>
        <p:spPr>
          <a:xfrm>
            <a:off x="33570035" y="6309037"/>
            <a:ext cx="9241352" cy="1384995"/>
          </a:xfrm>
          <a:prstGeom prst="rect">
            <a:avLst/>
          </a:prstGeom>
          <a:noFill/>
        </p:spPr>
        <p:txBody>
          <a:bodyPr wrap="square" rtlCol="0">
            <a:spAutoFit/>
          </a:bodyPr>
          <a:lstStyle/>
          <a:p>
            <a:pPr algn="ctr"/>
            <a:r>
              <a:rPr lang="en-US" sz="2800" b="1">
                <a:solidFill>
                  <a:srgbClr val="16693F"/>
                </a:solidFill>
              </a:rPr>
              <a:t>GRNsight </a:t>
            </a:r>
            <a:r>
              <a:rPr lang="en-US" sz="2800" b="1" smtClean="0">
                <a:solidFill>
                  <a:srgbClr val="16693F"/>
                </a:solidFill>
              </a:rPr>
              <a:t>facilitates the quick visualization and  interpretation </a:t>
            </a:r>
            <a:r>
              <a:rPr lang="en-US" sz="2800" b="1">
                <a:solidFill>
                  <a:srgbClr val="16693F"/>
                </a:solidFill>
              </a:rPr>
              <a:t>of </a:t>
            </a:r>
            <a:r>
              <a:rPr lang="en-US" sz="2800" b="1">
                <a:solidFill>
                  <a:srgbClr val="16693F"/>
                </a:solidFill>
              </a:rPr>
              <a:t>GRN </a:t>
            </a:r>
            <a:r>
              <a:rPr lang="en-US" sz="2800" b="1" smtClean="0">
                <a:solidFill>
                  <a:srgbClr val="16693F"/>
                </a:solidFill>
              </a:rPr>
              <a:t>model results.</a:t>
            </a:r>
            <a:endParaRPr lang="en-US" sz="2800" b="1">
              <a:solidFill>
                <a:srgbClr val="16693F"/>
              </a:solidFill>
            </a:endParaRPr>
          </a:p>
          <a:p>
            <a:pPr algn="ctr"/>
            <a:endParaRPr lang="en-US" sz="2800">
              <a:solidFill>
                <a:srgbClr val="16693F"/>
              </a:solidFill>
            </a:endParaRPr>
          </a:p>
        </p:txBody>
      </p:sp>
      <p:sp>
        <p:nvSpPr>
          <p:cNvPr id="40" name="TextBox 39"/>
          <p:cNvSpPr txBox="1"/>
          <p:nvPr/>
        </p:nvSpPr>
        <p:spPr>
          <a:xfrm>
            <a:off x="33269441" y="13448892"/>
            <a:ext cx="9842541" cy="5016758"/>
          </a:xfrm>
          <a:prstGeom prst="rect">
            <a:avLst/>
          </a:prstGeom>
          <a:noFill/>
        </p:spPr>
        <p:txBody>
          <a:bodyPr wrap="square" rtlCol="0">
            <a:spAutoFit/>
          </a:bodyPr>
          <a:lstStyle/>
          <a:p>
            <a:pPr marL="120650" indent="-120650">
              <a:buFont typeface="Arial" panose="020B0604020202020204" pitchFamily="34" charset="0"/>
              <a:buChar char="•"/>
            </a:pPr>
            <a:r>
              <a:rPr lang="en-US" sz="2000" b="1"/>
              <a:t>Side-by-side comparison of the same adjacency matrices laid out by GRNsight and by hand. A) GRNsight automatic layout of the demonstration file, Demo #3: Unweighted GRN (21 genes, 31 edges); B) graph from (A) manually manipulated from within GRNsight; C) the same adjacency matrix from (A) and (B) laid out entirely by hand in Adobe Illustrator, corresponding to Figure 1 of Dahlquist et al., (2015); D) GRNsight automatic layout of the demonstration file, Demo #4: Weighted GRN (21 genes, 31 edges, Schade et al. 2004 data); E) graph from (D) manually manipulated from within GRNsight; F) the same adjacency matrix from (D) and (E) laid out entirely by hand in Adobe Illustrator, corresponding to Figure 8 of Dahlquist et al., (</a:t>
            </a:r>
            <a:r>
              <a:rPr lang="en-US" sz="2000" b="1"/>
              <a:t>2015</a:t>
            </a:r>
            <a:r>
              <a:rPr lang="en-US" sz="2000" b="1" smtClean="0"/>
              <a:t>).</a:t>
            </a:r>
          </a:p>
          <a:p>
            <a:pPr marL="120650" indent="-120650">
              <a:buFont typeface="Arial" panose="020B0604020202020204" pitchFamily="34" charset="0"/>
              <a:buChar char="•"/>
            </a:pPr>
            <a:r>
              <a:rPr lang="en-US" sz="2000" b="1" smtClean="0"/>
              <a:t>Note </a:t>
            </a:r>
            <a:r>
              <a:rPr lang="en-US" sz="2000" b="1"/>
              <a:t>that this type of “by hand” manipulation of graphs is most useful for small- to medium-scale networks, the kind that GRNsight is designed to display, and would not be appropriate for large </a:t>
            </a:r>
            <a:r>
              <a:rPr lang="en-US" sz="2000" b="1"/>
              <a:t>networks</a:t>
            </a:r>
            <a:r>
              <a:rPr lang="en-US" sz="2000" b="1" smtClean="0"/>
              <a:t>.  GRNsight is best-suited </a:t>
            </a:r>
            <a:r>
              <a:rPr lang="en-US" sz="2000" b="1"/>
              <a:t>for visualizing networks of fewer than 35 nodes and 70 edges, although it accepts networks of up to 75 nodes or 150 edges. </a:t>
            </a:r>
          </a:p>
          <a:p>
            <a:endParaRPr lang="en-US" sz="2000"/>
          </a:p>
        </p:txBody>
      </p:sp>
      <p:sp>
        <p:nvSpPr>
          <p:cNvPr id="41" name="TextBox 40"/>
          <p:cNvSpPr txBox="1"/>
          <p:nvPr/>
        </p:nvSpPr>
        <p:spPr>
          <a:xfrm>
            <a:off x="33205366" y="26116949"/>
            <a:ext cx="9970691" cy="1200329"/>
          </a:xfrm>
          <a:prstGeom prst="rect">
            <a:avLst/>
          </a:prstGeom>
          <a:noFill/>
        </p:spPr>
        <p:txBody>
          <a:bodyPr wrap="square" rtlCol="0">
            <a:spAutoFit/>
          </a:bodyPr>
          <a:lstStyle/>
          <a:p>
            <a:r>
              <a:rPr lang="en-US" sz="1800" b="1"/>
              <a:t>This work is partially supported </a:t>
            </a:r>
            <a:r>
              <a:rPr lang="en-US" sz="1800" b="1"/>
              <a:t>by </a:t>
            </a:r>
            <a:r>
              <a:rPr lang="en-US" sz="1800" b="1"/>
              <a:t>NSF award 0921038 (K.D.D., </a:t>
            </a:r>
            <a:r>
              <a:rPr lang="en-US" sz="1800" b="1"/>
              <a:t>B.G.F</a:t>
            </a:r>
            <a:r>
              <a:rPr lang="en-US" sz="1800" b="1" smtClean="0"/>
              <a:t>.), a Kadner-Pitts Research Grant (K.D.D.), the </a:t>
            </a:r>
            <a:r>
              <a:rPr lang="en-US" sz="1800" b="1"/>
              <a:t>Loyola Marymount University Summer Undergraduate Research </a:t>
            </a:r>
            <a:r>
              <a:rPr lang="en-US" sz="1800" b="1"/>
              <a:t>Program </a:t>
            </a:r>
            <a:r>
              <a:rPr lang="en-US" sz="1800" b="1" smtClean="0"/>
              <a:t>(J.S.C., T.A.M.R., A.V.), an </a:t>
            </a:r>
            <a:r>
              <a:rPr lang="en-US" sz="1800" b="1"/>
              <a:t>LMU Honors Summer Research </a:t>
            </a:r>
            <a:r>
              <a:rPr lang="en-US" sz="1800" b="1"/>
              <a:t>Fellowship </a:t>
            </a:r>
            <a:r>
              <a:rPr lang="en-US" sz="1800" b="1" smtClean="0"/>
              <a:t>(K.G.J., N.E.W.), </a:t>
            </a:r>
            <a:r>
              <a:rPr lang="en-US" sz="1800" b="1"/>
              <a:t>and the LMU Rains Research </a:t>
            </a:r>
            <a:r>
              <a:rPr lang="en-US" sz="1800" b="1"/>
              <a:t>Assistant </a:t>
            </a:r>
            <a:r>
              <a:rPr lang="en-US" sz="1800" b="1" smtClean="0"/>
              <a:t>Program (N.A.A, T.A.M.). </a:t>
            </a:r>
            <a:endParaRPr lang="en-US" sz="1800" b="1"/>
          </a:p>
        </p:txBody>
      </p:sp>
      <p:sp>
        <p:nvSpPr>
          <p:cNvPr id="42" name="TextBox 41"/>
          <p:cNvSpPr txBox="1"/>
          <p:nvPr/>
        </p:nvSpPr>
        <p:spPr>
          <a:xfrm>
            <a:off x="33478867" y="28009122"/>
            <a:ext cx="9423688" cy="4062651"/>
          </a:xfrm>
          <a:prstGeom prst="rect">
            <a:avLst/>
          </a:prstGeom>
          <a:noFill/>
        </p:spPr>
        <p:txBody>
          <a:bodyPr wrap="square" rtlCol="0">
            <a:spAutoFit/>
          </a:bodyPr>
          <a:lstStyle/>
          <a:p>
            <a:pPr marL="114300" indent="-114300">
              <a:buFont typeface="Arial" panose="020B0604020202020204" pitchFamily="34" charset="0"/>
              <a:buChar char="•"/>
            </a:pPr>
            <a:r>
              <a:rPr lang="en-US" sz="1600" b="1"/>
              <a:t>Bostock M., Ogievetsky V</a:t>
            </a:r>
            <a:r>
              <a:rPr lang="en-US" sz="1600" b="1"/>
              <a:t>., </a:t>
            </a:r>
            <a:r>
              <a:rPr lang="en-US" sz="1600" b="1" smtClean="0"/>
              <a:t>&amp; Heer </a:t>
            </a:r>
            <a:r>
              <a:rPr lang="en-US" sz="1600" b="1"/>
              <a:t>J</a:t>
            </a:r>
            <a:r>
              <a:rPr lang="en-US" sz="1600" b="1"/>
              <a:t>. </a:t>
            </a:r>
            <a:r>
              <a:rPr lang="en-US" sz="1600" b="1" smtClean="0"/>
              <a:t>(2011</a:t>
            </a:r>
            <a:r>
              <a:rPr lang="en-US" sz="1600" b="1"/>
              <a:t>)</a:t>
            </a:r>
            <a:r>
              <a:rPr lang="en-US" sz="1600" b="1" smtClean="0"/>
              <a:t> </a:t>
            </a:r>
            <a:r>
              <a:rPr lang="en-US" sz="1600" b="1"/>
              <a:t>D</a:t>
            </a:r>
            <a:r>
              <a:rPr lang="en-US" sz="1600" b="1" baseline="30000"/>
              <a:t>3</a:t>
            </a:r>
            <a:r>
              <a:rPr lang="en-US" sz="1600" b="1"/>
              <a:t>: Data-Driven Documents. </a:t>
            </a:r>
            <a:r>
              <a:rPr lang="en-US" sz="1600" b="1" i="1"/>
              <a:t>IEEE transactions on visualization and </a:t>
            </a:r>
            <a:r>
              <a:rPr lang="en-US" sz="1600" b="1" i="1"/>
              <a:t>computer </a:t>
            </a:r>
            <a:r>
              <a:rPr lang="en-US" sz="1600" b="1" i="1" smtClean="0"/>
              <a:t>graphics,</a:t>
            </a:r>
            <a:r>
              <a:rPr lang="en-US" sz="1600" b="1" smtClean="0"/>
              <a:t> </a:t>
            </a:r>
            <a:r>
              <a:rPr lang="en-US" sz="1600" b="1" i="1"/>
              <a:t>17</a:t>
            </a:r>
            <a:r>
              <a:rPr lang="en-US" sz="1600" b="1"/>
              <a:t>:2301–2309. DOI</a:t>
            </a:r>
            <a:r>
              <a:rPr lang="en-US" sz="1600" b="1"/>
              <a:t>: </a:t>
            </a:r>
            <a:r>
              <a:rPr lang="en-US" sz="1600" b="1" smtClean="0"/>
              <a:t>10.1109/TVCG.2011.185</a:t>
            </a:r>
          </a:p>
          <a:p>
            <a:pPr marL="114300" indent="-114300">
              <a:buFont typeface="Arial" panose="020B0604020202020204" pitchFamily="34" charset="0"/>
              <a:buChar char="•"/>
            </a:pPr>
            <a:r>
              <a:rPr lang="en-US" sz="1600" b="1" smtClean="0"/>
              <a:t>Dahlquist</a:t>
            </a:r>
            <a:r>
              <a:rPr lang="en-US" sz="1600" b="1"/>
              <a:t>, K.D., Fitzpatrick, B.G., Camacho, E.T., Entzminger, </a:t>
            </a:r>
            <a:r>
              <a:rPr lang="en-US" sz="1600" b="1"/>
              <a:t>S.D</a:t>
            </a:r>
            <a:r>
              <a:rPr lang="en-US" sz="1600" b="1" smtClean="0"/>
              <a:t>., &amp; Wanner</a:t>
            </a:r>
            <a:r>
              <a:rPr lang="en-US" sz="1600" b="1"/>
              <a:t>, N.C. (2015) Parameter Estimation for Gene Regulatory Networks from Microarray Data: Cold Shock Response in Saccharomyces cerevisiae. </a:t>
            </a:r>
            <a:r>
              <a:rPr lang="en-US" sz="1600" b="1" i="1"/>
              <a:t>Bulletin of Mathematical Biology</a:t>
            </a:r>
            <a:r>
              <a:rPr lang="en-US" sz="1600" b="1"/>
              <a:t>, </a:t>
            </a:r>
            <a:r>
              <a:rPr lang="en-US" sz="1600" b="1" i="1"/>
              <a:t>77</a:t>
            </a:r>
            <a:r>
              <a:rPr lang="en-US" sz="1600" b="1"/>
              <a:t>(8</a:t>
            </a:r>
            <a:r>
              <a:rPr lang="en-US" sz="1600" b="1"/>
              <a:t>), </a:t>
            </a:r>
            <a:r>
              <a:rPr lang="en-US" sz="1600" b="1" smtClean="0"/>
              <a:t>1457-1492. </a:t>
            </a:r>
            <a:r>
              <a:rPr lang="en-US" sz="1600" b="1"/>
              <a:t>DOI</a:t>
            </a:r>
            <a:r>
              <a:rPr lang="en-US" sz="1600" b="1"/>
              <a:t>: </a:t>
            </a:r>
            <a:r>
              <a:rPr lang="en-US" sz="1600" b="1" smtClean="0"/>
              <a:t>10.1007/s11538-015-0092-6</a:t>
            </a:r>
          </a:p>
          <a:p>
            <a:pPr marL="114300" indent="-114300">
              <a:buFont typeface="Arial" panose="020B0604020202020204" pitchFamily="34" charset="0"/>
              <a:buChar char="•"/>
            </a:pPr>
            <a:r>
              <a:rPr lang="en-US" sz="1600" b="1" smtClean="0"/>
              <a:t>Dahlquist, K.D., Dionisio, J.D.N., Fitzpatrick, B.G., Anguiano, N.A., Varshneya</a:t>
            </a:r>
            <a:r>
              <a:rPr lang="en-US" sz="1600" b="1"/>
              <a:t>, </a:t>
            </a:r>
            <a:r>
              <a:rPr lang="en-US" sz="1600" b="1" smtClean="0"/>
              <a:t>A., </a:t>
            </a:r>
            <a:r>
              <a:rPr lang="en-US" sz="1600" b="1"/>
              <a:t>Southwick</a:t>
            </a:r>
            <a:r>
              <a:rPr lang="en-US" sz="1600" b="1"/>
              <a:t>, </a:t>
            </a:r>
            <a:r>
              <a:rPr lang="en-US" sz="1600" b="1" smtClean="0"/>
              <a:t>B.J., &amp; Samdarshi, M. </a:t>
            </a:r>
            <a:r>
              <a:rPr lang="en-US" sz="1600" b="1"/>
              <a:t>(2016) GRNsight: a web application and service for visualizing models of small- to medium-scale gene regulatory networks. </a:t>
            </a:r>
            <a:r>
              <a:rPr lang="en-US" sz="1600" b="1" i="1"/>
              <a:t>PeerJ </a:t>
            </a:r>
            <a:r>
              <a:rPr lang="en-US" sz="1600" b="1" i="1"/>
              <a:t>Preprints</a:t>
            </a:r>
            <a:r>
              <a:rPr lang="en-US" sz="1600" b="1"/>
              <a:t> </a:t>
            </a:r>
            <a:r>
              <a:rPr lang="en-US" sz="1600" b="1" smtClean="0"/>
              <a:t>4:e2068v1. DOI: 10.7287/peerj.preprints.2068v1</a:t>
            </a:r>
          </a:p>
          <a:p>
            <a:pPr marL="114300" lvl="0" indent="-114300">
              <a:buFont typeface="Arial" panose="020B0604020202020204" pitchFamily="34" charset="0"/>
              <a:buChar char="•"/>
            </a:pPr>
            <a:r>
              <a:rPr lang="en-US" sz="1600" b="1"/>
              <a:t>Freeman, S. (2002) Biological Science. Upper Saddle River, New Jersey: Prentice </a:t>
            </a:r>
            <a:r>
              <a:rPr lang="en-US" sz="1600" b="1"/>
              <a:t>Hall</a:t>
            </a:r>
            <a:r>
              <a:rPr lang="en-US" sz="1600" b="1" smtClean="0"/>
              <a:t>.</a:t>
            </a:r>
          </a:p>
          <a:p>
            <a:pPr marL="114300" indent="-114300">
              <a:buFont typeface="Arial" panose="020B0604020202020204" pitchFamily="34" charset="0"/>
              <a:buChar char="•"/>
            </a:pPr>
            <a:r>
              <a:rPr lang="en-US" sz="1600" b="1"/>
              <a:t>Teixeira</a:t>
            </a:r>
            <a:r>
              <a:rPr lang="en-US" sz="1600" b="1"/>
              <a:t>, </a:t>
            </a:r>
            <a:r>
              <a:rPr lang="en-US" sz="1600" b="1" smtClean="0"/>
              <a:t>M.C</a:t>
            </a:r>
            <a:r>
              <a:rPr lang="en-US" sz="1600" b="1"/>
              <a:t>., Monteiro</a:t>
            </a:r>
            <a:r>
              <a:rPr lang="en-US" sz="1600" b="1"/>
              <a:t>, </a:t>
            </a:r>
            <a:r>
              <a:rPr lang="en-US" sz="1600" b="1" smtClean="0"/>
              <a:t>P.T</a:t>
            </a:r>
            <a:r>
              <a:rPr lang="en-US" sz="1600" b="1"/>
              <a:t>., Guerreiro</a:t>
            </a:r>
            <a:r>
              <a:rPr lang="en-US" sz="1600" b="1"/>
              <a:t>, </a:t>
            </a:r>
            <a:r>
              <a:rPr lang="en-US" sz="1600" b="1" smtClean="0"/>
              <a:t>J.F</a:t>
            </a:r>
            <a:r>
              <a:rPr lang="en-US" sz="1600" b="1"/>
              <a:t>., Gonçalves</a:t>
            </a:r>
            <a:r>
              <a:rPr lang="en-US" sz="1600" b="1"/>
              <a:t>, </a:t>
            </a:r>
            <a:r>
              <a:rPr lang="en-US" sz="1600" b="1" smtClean="0"/>
              <a:t>J.P</a:t>
            </a:r>
            <a:r>
              <a:rPr lang="en-US" sz="1600" b="1"/>
              <a:t>., Mira</a:t>
            </a:r>
            <a:r>
              <a:rPr lang="en-US" sz="1600" b="1"/>
              <a:t>, </a:t>
            </a:r>
            <a:r>
              <a:rPr lang="en-US" sz="1600" b="1" smtClean="0"/>
              <a:t>N.P</a:t>
            </a:r>
            <a:r>
              <a:rPr lang="en-US" sz="1600" b="1"/>
              <a:t>., dos Santos</a:t>
            </a:r>
            <a:r>
              <a:rPr lang="en-US" sz="1600" b="1"/>
              <a:t>, </a:t>
            </a:r>
            <a:r>
              <a:rPr lang="en-US" sz="1600" b="1" smtClean="0"/>
              <a:t>S.C</a:t>
            </a:r>
            <a:r>
              <a:rPr lang="en-US" sz="1600" b="1"/>
              <a:t>., ... &amp; Madeira</a:t>
            </a:r>
            <a:r>
              <a:rPr lang="en-US" sz="1600" b="1"/>
              <a:t>, </a:t>
            </a:r>
            <a:r>
              <a:rPr lang="en-US" sz="1600" b="1" smtClean="0"/>
              <a:t>S.C</a:t>
            </a:r>
            <a:r>
              <a:rPr lang="en-US" sz="1600" b="1"/>
              <a:t>. (</a:t>
            </a:r>
            <a:r>
              <a:rPr lang="en-US" sz="1600" b="1"/>
              <a:t>2014</a:t>
            </a:r>
            <a:r>
              <a:rPr lang="en-US" sz="1600" b="1" smtClean="0"/>
              <a:t>) </a:t>
            </a:r>
            <a:r>
              <a:rPr lang="en-US" sz="1600" b="1"/>
              <a:t>The YEASTRACT database: an upgraded information system for the analysis of gene and genomic transcription regulation in Saccharomyces cerevisiae. </a:t>
            </a:r>
            <a:r>
              <a:rPr lang="en-US" sz="1600" b="1" i="1"/>
              <a:t>Nucleic Acids Research</a:t>
            </a:r>
            <a:r>
              <a:rPr lang="en-US" sz="1600" b="1"/>
              <a:t>, </a:t>
            </a:r>
            <a:r>
              <a:rPr lang="en-US" sz="1600" b="1" i="1"/>
              <a:t>42</a:t>
            </a:r>
            <a:r>
              <a:rPr lang="en-US" sz="1600" b="1"/>
              <a:t>(D1</a:t>
            </a:r>
            <a:r>
              <a:rPr lang="en-US" sz="1600" b="1"/>
              <a:t>), </a:t>
            </a:r>
            <a:r>
              <a:rPr lang="en-US" sz="1600" b="1" smtClean="0"/>
              <a:t>D161-D166. </a:t>
            </a:r>
            <a:r>
              <a:rPr lang="en-US" sz="1600" b="1"/>
              <a:t>DOI: 10.1093/nar/gkt1015</a:t>
            </a:r>
          </a:p>
          <a:p>
            <a:pPr marL="114300" indent="-114300">
              <a:buFont typeface="Arial" panose="020B0604020202020204" pitchFamily="34" charset="0"/>
              <a:buChar char="•"/>
            </a:pPr>
            <a:endParaRPr lang="en-US" sz="1800" b="1"/>
          </a:p>
        </p:txBody>
      </p:sp>
      <p:sp>
        <p:nvSpPr>
          <p:cNvPr id="43" name="TextBox 42"/>
          <p:cNvSpPr txBox="1"/>
          <p:nvPr/>
        </p:nvSpPr>
        <p:spPr>
          <a:xfrm>
            <a:off x="880704" y="24335478"/>
            <a:ext cx="1309974" cy="276999"/>
          </a:xfrm>
          <a:prstGeom prst="rect">
            <a:avLst/>
          </a:prstGeom>
          <a:noFill/>
        </p:spPr>
        <p:txBody>
          <a:bodyPr wrap="none" rtlCol="0">
            <a:spAutoFit/>
          </a:bodyPr>
          <a:lstStyle/>
          <a:p>
            <a:r>
              <a:rPr lang="en-US" sz="1200" b="1" smtClean="0"/>
              <a:t>Freeman (2002)</a:t>
            </a:r>
            <a:endParaRPr lang="en-US" sz="1200" b="1"/>
          </a:p>
        </p:txBody>
      </p:sp>
      <p:sp>
        <p:nvSpPr>
          <p:cNvPr id="44" name="TextBox 43"/>
          <p:cNvSpPr txBox="1"/>
          <p:nvPr/>
        </p:nvSpPr>
        <p:spPr>
          <a:xfrm>
            <a:off x="33184627" y="22250134"/>
            <a:ext cx="10012168" cy="3170099"/>
          </a:xfrm>
          <a:prstGeom prst="rect">
            <a:avLst/>
          </a:prstGeom>
          <a:noFill/>
        </p:spPr>
        <p:txBody>
          <a:bodyPr wrap="square" rtlCol="0">
            <a:spAutoFit/>
          </a:bodyPr>
          <a:lstStyle/>
          <a:p>
            <a:pPr marL="114300" lvl="0" indent="-109538">
              <a:buClr>
                <a:srgbClr val="333333"/>
              </a:buClr>
              <a:buSzPct val="100000"/>
              <a:buFont typeface="Arial"/>
              <a:buChar char="•"/>
            </a:pPr>
            <a:r>
              <a:rPr lang="en-US" sz="2000" b="1">
                <a:solidFill>
                  <a:schemeClr val="dk1"/>
                </a:solidFill>
              </a:rPr>
              <a:t>GRNsight is free and open to all </a:t>
            </a:r>
            <a:r>
              <a:rPr lang="en-US" sz="2000" b="1">
                <a:solidFill>
                  <a:schemeClr val="dk1"/>
                </a:solidFill>
              </a:rPr>
              <a:t>users </a:t>
            </a:r>
            <a:r>
              <a:rPr lang="en-US" sz="2000" b="1">
                <a:solidFill>
                  <a:schemeClr val="dk1"/>
                </a:solidFill>
              </a:rPr>
              <a:t>at http://</a:t>
            </a:r>
            <a:r>
              <a:rPr lang="en-US" sz="2000" b="1">
                <a:solidFill>
                  <a:schemeClr val="dk1"/>
                </a:solidFill>
              </a:rPr>
              <a:t>dondi.github.io/GRNsight</a:t>
            </a:r>
            <a:r>
              <a:rPr lang="en-US" sz="2000" b="1" smtClean="0">
                <a:solidFill>
                  <a:schemeClr val="dk1"/>
                </a:solidFill>
              </a:rPr>
              <a:t>/, and </a:t>
            </a:r>
            <a:r>
              <a:rPr lang="en-US" sz="2000" b="1">
                <a:solidFill>
                  <a:schemeClr val="dk1"/>
                </a:solidFill>
              </a:rPr>
              <a:t>there is no login requirement. </a:t>
            </a:r>
          </a:p>
          <a:p>
            <a:pPr marL="114300" lvl="0" indent="-109538">
              <a:buClr>
                <a:srgbClr val="333333"/>
              </a:buClr>
              <a:buSzPct val="100000"/>
              <a:buFont typeface="Arial"/>
              <a:buChar char="•"/>
            </a:pPr>
            <a:r>
              <a:rPr lang="en-US" sz="2000" b="1" smtClean="0">
                <a:solidFill>
                  <a:schemeClr val="dk1"/>
                </a:solidFill>
              </a:rPr>
              <a:t>GRNsight </a:t>
            </a:r>
            <a:r>
              <a:rPr lang="en-US" sz="2000" b="1">
                <a:solidFill>
                  <a:schemeClr val="dk1"/>
                </a:solidFill>
              </a:rPr>
              <a:t>code is available under the open source </a:t>
            </a:r>
            <a:r>
              <a:rPr lang="en-US" sz="2000" b="1">
                <a:solidFill>
                  <a:schemeClr val="dk1"/>
                </a:solidFill>
              </a:rPr>
              <a:t>BSD </a:t>
            </a:r>
            <a:r>
              <a:rPr lang="en-US" sz="2000" b="1">
                <a:solidFill>
                  <a:schemeClr val="dk1"/>
                </a:solidFill>
              </a:rPr>
              <a:t>license at our GitHub repository at https://</a:t>
            </a:r>
            <a:r>
              <a:rPr lang="en-US" sz="2000" b="1">
                <a:solidFill>
                  <a:schemeClr val="dk1"/>
                </a:solidFill>
              </a:rPr>
              <a:t>github.com/dondi/GRNsight</a:t>
            </a:r>
            <a:r>
              <a:rPr lang="en-US" sz="2000" b="1" smtClean="0">
                <a:solidFill>
                  <a:schemeClr val="dk1"/>
                </a:solidFill>
              </a:rPr>
              <a:t>.</a:t>
            </a:r>
          </a:p>
          <a:p>
            <a:pPr marL="114300" lvl="0" indent="-109538">
              <a:buClr>
                <a:srgbClr val="333333"/>
              </a:buClr>
              <a:buSzPct val="100000"/>
              <a:buFont typeface="Arial"/>
              <a:buChar char="•"/>
            </a:pPr>
            <a:r>
              <a:rPr lang="en-US" sz="2000" b="1">
                <a:solidFill>
                  <a:schemeClr val="dk1"/>
                </a:solidFill>
              </a:rPr>
              <a:t>GRNmap MATLAB code and executable can be downloaded from http</a:t>
            </a:r>
            <a:r>
              <a:rPr lang="en-US" sz="2000" b="1">
                <a:solidFill>
                  <a:schemeClr val="dk1"/>
                </a:solidFill>
              </a:rPr>
              <a:t>://</a:t>
            </a:r>
            <a:r>
              <a:rPr lang="en-US" sz="2000" b="1" smtClean="0">
                <a:solidFill>
                  <a:schemeClr val="dk1"/>
                </a:solidFill>
              </a:rPr>
              <a:t>kdahlquist.github.io/GRNmap/downloads.html under the BSD license.</a:t>
            </a:r>
          </a:p>
          <a:p>
            <a:pPr marL="114300" lvl="0" indent="-109538">
              <a:buClr>
                <a:srgbClr val="333333"/>
              </a:buClr>
              <a:buSzPct val="100000"/>
              <a:buFont typeface="Arial"/>
              <a:buChar char="•"/>
            </a:pPr>
            <a:r>
              <a:rPr lang="en-US" sz="2000" b="1" smtClean="0">
                <a:solidFill>
                  <a:schemeClr val="dk1"/>
                </a:solidFill>
              </a:rPr>
              <a:t>Usage is being tracked through Google Analytics.</a:t>
            </a:r>
          </a:p>
          <a:p>
            <a:pPr marL="114300" lvl="0" indent="-109538">
              <a:buClr>
                <a:srgbClr val="333333"/>
              </a:buClr>
              <a:buSzPct val="100000"/>
              <a:buFont typeface="Arial"/>
              <a:buChar char="•"/>
            </a:pPr>
            <a:r>
              <a:rPr lang="en-US" sz="2000" b="1" smtClean="0">
                <a:solidFill>
                  <a:schemeClr val="dk1"/>
                </a:solidFill>
              </a:rPr>
              <a:t>Although originally developed with yeast data, both GRNmap and GRNsight can be used with any species for which you have time course gene expression data or an unweighted or weighted adjacency matrix, respectively.</a:t>
            </a:r>
            <a:endParaRPr lang="en-US" sz="2000" b="1">
              <a:solidFill>
                <a:schemeClr val="dk1"/>
              </a:solidFill>
            </a:endParaRPr>
          </a:p>
        </p:txBody>
      </p:sp>
      <p:sp>
        <p:nvSpPr>
          <p:cNvPr id="45" name="TextBox 44"/>
          <p:cNvSpPr txBox="1"/>
          <p:nvPr/>
        </p:nvSpPr>
        <p:spPr>
          <a:xfrm>
            <a:off x="33239785" y="18850531"/>
            <a:ext cx="5063431" cy="2862322"/>
          </a:xfrm>
          <a:prstGeom prst="rect">
            <a:avLst/>
          </a:prstGeom>
          <a:noFill/>
        </p:spPr>
        <p:txBody>
          <a:bodyPr wrap="square" rtlCol="0">
            <a:spAutoFit/>
          </a:bodyPr>
          <a:lstStyle/>
          <a:p>
            <a:pPr marL="109538" indent="-109538">
              <a:buFont typeface="Arial" panose="020B0604020202020204" pitchFamily="34" charset="0"/>
              <a:buChar char="•"/>
            </a:pPr>
            <a:r>
              <a:rPr lang="en-US" sz="1800" b="1" smtClean="0"/>
              <a:t>Due to GRNmap’s technical debt of a longstanding project, we need to improve its test coverage to match the coverage of GRNsight (right), a project which was initiated with test-driven development.</a:t>
            </a:r>
          </a:p>
          <a:p>
            <a:pPr marL="109538" indent="-109538">
              <a:buFont typeface="Arial" panose="020B0604020202020204" pitchFamily="34" charset="0"/>
              <a:buChar char="•"/>
            </a:pPr>
            <a:r>
              <a:rPr lang="en-US" sz="1800" b="1" smtClean="0"/>
              <a:t>GRNsight will compute and present graph statistics.</a:t>
            </a:r>
          </a:p>
          <a:p>
            <a:pPr marL="109538" indent="-109538">
              <a:buFont typeface="Arial" panose="020B0604020202020204" pitchFamily="34" charset="0"/>
              <a:buChar char="•"/>
            </a:pPr>
            <a:r>
              <a:rPr lang="en-US" sz="1800" b="1" smtClean="0"/>
              <a:t>GRNsight will add node coloring based on expression data, as shown in the figure above (part F).</a:t>
            </a:r>
            <a:endParaRPr lang="en-US" sz="1800" b="1"/>
          </a:p>
        </p:txBody>
      </p:sp>
    </p:spTree>
    <p:extLst>
      <p:ext uri="{BB962C8B-B14F-4D97-AF65-F5344CB8AC3E}">
        <p14:creationId xmlns:p14="http://schemas.microsoft.com/office/powerpoint/2010/main" val="2166200899"/>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2352</TotalTime>
  <Words>1884</Words>
  <Application>Microsoft Office PowerPoint</Application>
  <PresentationFormat>Custom</PresentationFormat>
  <Paragraphs>115</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 Unicode MS</vt:lpstr>
      <vt:lpstr>MS PGothic</vt:lpstr>
      <vt:lpstr>Arial</vt:lpstr>
      <vt:lpstr>Calibri</vt:lpstr>
      <vt:lpstr>MathJax_Main</vt:lpstr>
      <vt:lpstr>MathJax_Math</vt:lpstr>
      <vt:lpstr>Symbol</vt:lpstr>
      <vt:lpstr>Times New Roman</vt:lpstr>
      <vt:lpstr>Office Theme</vt:lpstr>
      <vt:lpstr>Equation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Dahlquist, Kam D.</dc:creator>
  <cp:lastModifiedBy>Dahlquist, Kam D.</cp:lastModifiedBy>
  <cp:revision>109</cp:revision>
  <cp:lastPrinted>2016-07-06T22:22:22Z</cp:lastPrinted>
  <dcterms:modified xsi:type="dcterms:W3CDTF">2016-07-06T22:27:42Z</dcterms:modified>
</cp:coreProperties>
</file>