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CE6"/>
    <a:srgbClr val="A2C2E6"/>
    <a:srgbClr val="91A6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945" autoAdjust="0"/>
    <p:restoredTop sz="99625" autoAdjust="0"/>
  </p:normalViewPr>
  <p:slideViewPr>
    <p:cSldViewPr snapToGrid="0" snapToObjects="1">
      <p:cViewPr>
        <p:scale>
          <a:sx n="70" d="100"/>
          <a:sy n="70" d="100"/>
        </p:scale>
        <p:origin x="-10272" y="-948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GJ:ProductionRuns:15-genes_28-edges_GJ-dHAP4-fam_strains-added_Sigmoid_estim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latin typeface="Arial" panose="020B0604020202020204" pitchFamily="34" charset="0"/>
                <a:cs typeface="Arial" panose="020B0604020202020204" pitchFamily="34" charset="0"/>
              </a:rPr>
              <a:t>15 genes</a:t>
            </a:r>
            <a:r>
              <a:rPr lang="en-US" baseline="0" dirty="0">
                <a:latin typeface="Arial" panose="020B0604020202020204" pitchFamily="34" charset="0"/>
                <a:cs typeface="Arial" panose="020B0604020202020204" pitchFamily="34" charset="0"/>
              </a:rPr>
              <a:t> In degree/Out degree</a:t>
            </a:r>
            <a:endParaRPr lang="en-US" dirty="0">
              <a:latin typeface="Arial" panose="020B0604020202020204" pitchFamily="34" charset="0"/>
              <a:cs typeface="Arial" panose="020B0604020202020204" pitchFamily="34" charset="0"/>
            </a:endParaRPr>
          </a:p>
        </c:rich>
      </c:tx>
      <c:layout/>
      <c:overlay val="0"/>
    </c:title>
    <c:autoTitleDeleted val="0"/>
    <c:plotArea>
      <c:layout/>
      <c:barChart>
        <c:barDir val="col"/>
        <c:grouping val="clustered"/>
        <c:varyColors val="0"/>
        <c:ser>
          <c:idx val="0"/>
          <c:order val="0"/>
          <c:tx>
            <c:strRef>
              <c:f>network!$G$18</c:f>
              <c:strCache>
                <c:ptCount val="1"/>
                <c:pt idx="0">
                  <c:v>In</c:v>
                </c:pt>
              </c:strCache>
            </c:strRef>
          </c:tx>
          <c:invertIfNegative val="0"/>
          <c:cat>
            <c:numRef>
              <c:f>network!$F$19:$F$26</c:f>
              <c:numCache>
                <c:formatCode>General</c:formatCode>
                <c:ptCount val="8"/>
                <c:pt idx="0">
                  <c:v>0</c:v>
                </c:pt>
                <c:pt idx="1">
                  <c:v>1</c:v>
                </c:pt>
                <c:pt idx="2">
                  <c:v>2</c:v>
                </c:pt>
                <c:pt idx="3">
                  <c:v>3</c:v>
                </c:pt>
                <c:pt idx="4">
                  <c:v>4</c:v>
                </c:pt>
                <c:pt idx="5">
                  <c:v>5</c:v>
                </c:pt>
                <c:pt idx="6">
                  <c:v>6</c:v>
                </c:pt>
                <c:pt idx="7">
                  <c:v>7</c:v>
                </c:pt>
              </c:numCache>
            </c:numRef>
          </c:cat>
          <c:val>
            <c:numRef>
              <c:f>network!$G$19:$G$26</c:f>
              <c:numCache>
                <c:formatCode>General</c:formatCode>
                <c:ptCount val="8"/>
                <c:pt idx="0">
                  <c:v>2</c:v>
                </c:pt>
                <c:pt idx="1">
                  <c:v>6</c:v>
                </c:pt>
                <c:pt idx="2">
                  <c:v>2</c:v>
                </c:pt>
                <c:pt idx="3">
                  <c:v>3</c:v>
                </c:pt>
                <c:pt idx="4">
                  <c:v>1</c:v>
                </c:pt>
                <c:pt idx="5">
                  <c:v>1</c:v>
                </c:pt>
                <c:pt idx="6">
                  <c:v>0</c:v>
                </c:pt>
                <c:pt idx="7">
                  <c:v>0</c:v>
                </c:pt>
              </c:numCache>
            </c:numRef>
          </c:val>
        </c:ser>
        <c:ser>
          <c:idx val="1"/>
          <c:order val="1"/>
          <c:tx>
            <c:strRef>
              <c:f>network!$H$18</c:f>
              <c:strCache>
                <c:ptCount val="1"/>
                <c:pt idx="0">
                  <c:v>Out</c:v>
                </c:pt>
              </c:strCache>
            </c:strRef>
          </c:tx>
          <c:invertIfNegative val="0"/>
          <c:cat>
            <c:numRef>
              <c:f>network!$F$19:$F$26</c:f>
              <c:numCache>
                <c:formatCode>General</c:formatCode>
                <c:ptCount val="8"/>
                <c:pt idx="0">
                  <c:v>0</c:v>
                </c:pt>
                <c:pt idx="1">
                  <c:v>1</c:v>
                </c:pt>
                <c:pt idx="2">
                  <c:v>2</c:v>
                </c:pt>
                <c:pt idx="3">
                  <c:v>3</c:v>
                </c:pt>
                <c:pt idx="4">
                  <c:v>4</c:v>
                </c:pt>
                <c:pt idx="5">
                  <c:v>5</c:v>
                </c:pt>
                <c:pt idx="6">
                  <c:v>6</c:v>
                </c:pt>
                <c:pt idx="7">
                  <c:v>7</c:v>
                </c:pt>
              </c:numCache>
            </c:numRef>
          </c:cat>
          <c:val>
            <c:numRef>
              <c:f>network!$H$19:$H$26</c:f>
              <c:numCache>
                <c:formatCode>General</c:formatCode>
                <c:ptCount val="8"/>
                <c:pt idx="0">
                  <c:v>3</c:v>
                </c:pt>
                <c:pt idx="1">
                  <c:v>7</c:v>
                </c:pt>
                <c:pt idx="2">
                  <c:v>1</c:v>
                </c:pt>
                <c:pt idx="3">
                  <c:v>1</c:v>
                </c:pt>
                <c:pt idx="4">
                  <c:v>1</c:v>
                </c:pt>
                <c:pt idx="5">
                  <c:v>1</c:v>
                </c:pt>
                <c:pt idx="6">
                  <c:v>0</c:v>
                </c:pt>
                <c:pt idx="7">
                  <c:v>1</c:v>
                </c:pt>
              </c:numCache>
            </c:numRef>
          </c:val>
        </c:ser>
        <c:dLbls>
          <c:showLegendKey val="0"/>
          <c:showVal val="0"/>
          <c:showCatName val="0"/>
          <c:showSerName val="0"/>
          <c:showPercent val="0"/>
          <c:showBubbleSize val="0"/>
        </c:dLbls>
        <c:gapWidth val="150"/>
        <c:axId val="214555632"/>
        <c:axId val="214556192"/>
      </c:barChart>
      <c:catAx>
        <c:axId val="214555632"/>
        <c:scaling>
          <c:orientation val="minMax"/>
        </c:scaling>
        <c:delete val="0"/>
        <c:axPos val="b"/>
        <c:title>
          <c:tx>
            <c:rich>
              <a:bodyPr/>
              <a:lstStyle/>
              <a:p>
                <a:pPr>
                  <a:defRPr sz="1400"/>
                </a:pPr>
                <a:r>
                  <a:rPr lang="en-US" sz="1400" dirty="0"/>
                  <a:t>Number of Connections</a:t>
                </a:r>
              </a:p>
            </c:rich>
          </c:tx>
          <c:layout/>
          <c:overlay val="0"/>
        </c:title>
        <c:numFmt formatCode="General" sourceLinked="1"/>
        <c:majorTickMark val="out"/>
        <c:minorTickMark val="none"/>
        <c:tickLblPos val="nextTo"/>
        <c:crossAx val="214556192"/>
        <c:crosses val="autoZero"/>
        <c:auto val="1"/>
        <c:lblAlgn val="ctr"/>
        <c:lblOffset val="100"/>
        <c:noMultiLvlLbl val="0"/>
      </c:catAx>
      <c:valAx>
        <c:axId val="214556192"/>
        <c:scaling>
          <c:orientation val="minMax"/>
        </c:scaling>
        <c:delete val="0"/>
        <c:axPos val="l"/>
        <c:majorGridlines/>
        <c:title>
          <c:tx>
            <c:rich>
              <a:bodyPr rot="-5400000" vert="horz"/>
              <a:lstStyle/>
              <a:p>
                <a:pPr>
                  <a:defRPr/>
                </a:pPr>
                <a:r>
                  <a:rPr lang="en-US" sz="1400" dirty="0">
                    <a:latin typeface="Arial" panose="020B0604020202020204" pitchFamily="34" charset="0"/>
                    <a:cs typeface="Arial" panose="020B0604020202020204" pitchFamily="34" charset="0"/>
                  </a:rPr>
                  <a:t>Frequency</a:t>
                </a:r>
              </a:p>
            </c:rich>
          </c:tx>
          <c:layout>
            <c:manualLayout>
              <c:xMode val="edge"/>
              <c:yMode val="edge"/>
              <c:x val="1.6666666666666701E-2"/>
              <c:y val="0.30251676873724098"/>
            </c:manualLayout>
          </c:layout>
          <c:overlay val="0"/>
        </c:title>
        <c:numFmt formatCode="General" sourceLinked="1"/>
        <c:majorTickMark val="out"/>
        <c:minorTickMark val="none"/>
        <c:tickLblPos val="nextTo"/>
        <c:crossAx val="214555632"/>
        <c:crosses val="autoZero"/>
        <c:crossBetween val="between"/>
      </c:valAx>
    </c:plotArea>
    <c:legend>
      <c:legendPos val="r"/>
      <c:layout/>
      <c:overlay val="0"/>
      <c:txPr>
        <a:bodyPr/>
        <a:lstStyle/>
        <a:p>
          <a:pPr>
            <a:defRPr sz="1200">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Optimized weights</a:t>
            </a:r>
          </a:p>
        </c:rich>
      </c:tx>
      <c:layout/>
      <c:overlay val="0"/>
    </c:title>
    <c:autoTitleDeleted val="0"/>
    <c:plotArea>
      <c:layout>
        <c:manualLayout>
          <c:layoutTarget val="inner"/>
          <c:xMode val="edge"/>
          <c:yMode val="edge"/>
          <c:x val="5.8549839626276183E-2"/>
          <c:y val="0.1217895022863139"/>
          <c:w val="0.93398096904294159"/>
          <c:h val="0.83990648006916113"/>
        </c:manualLayout>
      </c:layout>
      <c:barChart>
        <c:barDir val="col"/>
        <c:grouping val="clustered"/>
        <c:varyColors val="0"/>
        <c:ser>
          <c:idx val="0"/>
          <c:order val="0"/>
          <c:tx>
            <c:strRef>
              <c:f>'[Chart in Microsoft PowerPoint]network_optimized_weights'!$B$1</c:f>
              <c:strCache>
                <c:ptCount val="1"/>
                <c:pt idx="0">
                  <c:v>15_genes</c:v>
                </c:pt>
              </c:strCache>
            </c:strRef>
          </c:tx>
          <c:invertIfNegative val="0"/>
          <c:cat>
            <c:strRef>
              <c:f>'[Chart in Microsoft PowerPoint]network_optimized_weights'!$A$2:$A$29</c:f>
              <c:strCache>
                <c:ptCount val="28"/>
                <c:pt idx="0">
                  <c:v>ACE2-&gt;ASH1</c:v>
                </c:pt>
                <c:pt idx="1">
                  <c:v>ASH1-&gt;YHP1</c:v>
                </c:pt>
                <c:pt idx="2">
                  <c:v>CIN5-&gt;HAP4</c:v>
                </c:pt>
                <c:pt idx="3">
                  <c:v>CIN5-&gt;SFP1</c:v>
                </c:pt>
                <c:pt idx="4">
                  <c:v>CIN5-&gt;STB5</c:v>
                </c:pt>
                <c:pt idx="5">
                  <c:v>CIN5-&gt;YHP1</c:v>
                </c:pt>
                <c:pt idx="6">
                  <c:v>GCR2-&gt;MSN2</c:v>
                </c:pt>
                <c:pt idx="7">
                  <c:v>HMO1-&gt;CIN5</c:v>
                </c:pt>
                <c:pt idx="8">
                  <c:v>HMO1-&gt;HAP4</c:v>
                </c:pt>
                <c:pt idx="9">
                  <c:v>HMO1-&gt;HMO1</c:v>
                </c:pt>
                <c:pt idx="10">
                  <c:v>HMO1-&gt;MSN2</c:v>
                </c:pt>
                <c:pt idx="11">
                  <c:v>HMO1-&gt;YOX1</c:v>
                </c:pt>
                <c:pt idx="12">
                  <c:v>MSN2-&gt;ASH1</c:v>
                </c:pt>
                <c:pt idx="13">
                  <c:v>MSN2-&gt;CIN5</c:v>
                </c:pt>
                <c:pt idx="14">
                  <c:v>MSN2-&gt;HAP4</c:v>
                </c:pt>
                <c:pt idx="15">
                  <c:v>MSN2-&gt;SFP1</c:v>
                </c:pt>
                <c:pt idx="16">
                  <c:v>MSN2-&gt;SWI4</c:v>
                </c:pt>
                <c:pt idx="17">
                  <c:v>MSN2-&gt;YHP1</c:v>
                </c:pt>
                <c:pt idx="18">
                  <c:v>MSN2-&gt;YOX1</c:v>
                </c:pt>
                <c:pt idx="19">
                  <c:v>SFP1-&gt;SWI5</c:v>
                </c:pt>
                <c:pt idx="20">
                  <c:v>STB5-&gt;HAP4</c:v>
                </c:pt>
                <c:pt idx="21">
                  <c:v>STB5-&gt;SPF1</c:v>
                </c:pt>
                <c:pt idx="22">
                  <c:v>SWI4-&gt;HAP4</c:v>
                </c:pt>
                <c:pt idx="23">
                  <c:v>SWI4-&gt;YHP1</c:v>
                </c:pt>
                <c:pt idx="24">
                  <c:v>SWI4-&gt;YOX1</c:v>
                </c:pt>
                <c:pt idx="25">
                  <c:v>SWI5-&gt;ASH1</c:v>
                </c:pt>
                <c:pt idx="26">
                  <c:v>YHP1-&gt;GLN3</c:v>
                </c:pt>
                <c:pt idx="27">
                  <c:v>ZAP1-&gt;ACE2</c:v>
                </c:pt>
              </c:strCache>
            </c:strRef>
          </c:cat>
          <c:val>
            <c:numRef>
              <c:f>'[Chart in Microsoft PowerPoint]network_optimized_weights'!$B$2:$B$29</c:f>
              <c:numCache>
                <c:formatCode>General</c:formatCode>
                <c:ptCount val="28"/>
                <c:pt idx="0">
                  <c:v>-1.2740890490000001</c:v>
                </c:pt>
                <c:pt idx="1">
                  <c:v>-1.8621821300000001</c:v>
                </c:pt>
                <c:pt idx="2">
                  <c:v>0.35304423200000001</c:v>
                </c:pt>
                <c:pt idx="3">
                  <c:v>-0.16489393599999999</c:v>
                </c:pt>
                <c:pt idx="4">
                  <c:v>-0.860778767</c:v>
                </c:pt>
                <c:pt idx="5">
                  <c:v>0.223753916</c:v>
                </c:pt>
                <c:pt idx="6">
                  <c:v>3.084046727</c:v>
                </c:pt>
                <c:pt idx="7">
                  <c:v>0.56929879000000005</c:v>
                </c:pt>
                <c:pt idx="8">
                  <c:v>3.6164246999999997E-2</c:v>
                </c:pt>
                <c:pt idx="9">
                  <c:v>0.43672207800000001</c:v>
                </c:pt>
                <c:pt idx="10">
                  <c:v>-8.3024106E-2</c:v>
                </c:pt>
                <c:pt idx="11">
                  <c:v>0.31935470700000002</c:v>
                </c:pt>
                <c:pt idx="12">
                  <c:v>0.29154996399999999</c:v>
                </c:pt>
                <c:pt idx="13">
                  <c:v>-0.72066256399999995</c:v>
                </c:pt>
                <c:pt idx="14">
                  <c:v>-5.6100109229999999</c:v>
                </c:pt>
                <c:pt idx="15">
                  <c:v>-1.1388021669999999</c:v>
                </c:pt>
                <c:pt idx="16">
                  <c:v>0.95174648900000003</c:v>
                </c:pt>
                <c:pt idx="17">
                  <c:v>-0.23404961399999999</c:v>
                </c:pt>
                <c:pt idx="18">
                  <c:v>1.64922415</c:v>
                </c:pt>
                <c:pt idx="19">
                  <c:v>-1.9785344490000001</c:v>
                </c:pt>
                <c:pt idx="20">
                  <c:v>-4.0999183000000002E-2</c:v>
                </c:pt>
                <c:pt idx="21">
                  <c:v>-1.2505818070000001</c:v>
                </c:pt>
                <c:pt idx="22">
                  <c:v>1.2474066450000001</c:v>
                </c:pt>
                <c:pt idx="23">
                  <c:v>0.230418071</c:v>
                </c:pt>
                <c:pt idx="24">
                  <c:v>-1.803258048</c:v>
                </c:pt>
                <c:pt idx="25">
                  <c:v>4.2141976430000003</c:v>
                </c:pt>
                <c:pt idx="26">
                  <c:v>0.70561002500000003</c:v>
                </c:pt>
                <c:pt idx="27">
                  <c:v>0.76120332000000002</c:v>
                </c:pt>
              </c:numCache>
            </c:numRef>
          </c:val>
        </c:ser>
        <c:dLbls>
          <c:showLegendKey val="0"/>
          <c:showVal val="0"/>
          <c:showCatName val="0"/>
          <c:showSerName val="0"/>
          <c:showPercent val="0"/>
          <c:showBubbleSize val="0"/>
        </c:dLbls>
        <c:gapWidth val="150"/>
        <c:axId val="214550592"/>
        <c:axId val="214554512"/>
      </c:barChart>
      <c:catAx>
        <c:axId val="214550592"/>
        <c:scaling>
          <c:orientation val="minMax"/>
        </c:scaling>
        <c:delete val="0"/>
        <c:axPos val="b"/>
        <c:numFmt formatCode="General" sourceLinked="0"/>
        <c:majorTickMark val="out"/>
        <c:minorTickMark val="none"/>
        <c:tickLblPos val="nextTo"/>
        <c:txPr>
          <a:bodyPr/>
          <a:lstStyle/>
          <a:p>
            <a:pPr>
              <a:defRPr sz="900"/>
            </a:pPr>
            <a:endParaRPr lang="en-US"/>
          </a:p>
        </c:txPr>
        <c:crossAx val="214554512"/>
        <c:crosses val="autoZero"/>
        <c:auto val="1"/>
        <c:lblAlgn val="ctr"/>
        <c:lblOffset val="100"/>
        <c:noMultiLvlLbl val="0"/>
      </c:catAx>
      <c:valAx>
        <c:axId val="214554512"/>
        <c:scaling>
          <c:orientation val="minMax"/>
        </c:scaling>
        <c:delete val="0"/>
        <c:axPos val="l"/>
        <c:numFmt formatCode="General" sourceLinked="1"/>
        <c:majorTickMark val="out"/>
        <c:minorTickMark val="none"/>
        <c:tickLblPos val="nextTo"/>
        <c:crossAx val="214550592"/>
        <c:crosses val="autoZero"/>
        <c:crossBetween val="between"/>
      </c:valAx>
    </c:plotArea>
    <c:plotVisOnly val="1"/>
    <c:dispBlanksAs val="gap"/>
    <c:showDLblsOverMax val="0"/>
  </c:chart>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Optimized Production Rates</a:t>
            </a:r>
          </a:p>
        </c:rich>
      </c:tx>
      <c:layout/>
      <c:overlay val="0"/>
    </c:title>
    <c:autoTitleDeleted val="0"/>
    <c:plotArea>
      <c:layout/>
      <c:barChart>
        <c:barDir val="col"/>
        <c:grouping val="clustered"/>
        <c:varyColors val="0"/>
        <c:ser>
          <c:idx val="0"/>
          <c:order val="0"/>
          <c:tx>
            <c:strRef>
              <c:f>'[Chart in Microsoft PowerPoint]optimized_production_rates'!$B$1</c:f>
              <c:strCache>
                <c:ptCount val="1"/>
                <c:pt idx="0">
                  <c:v>15_genes</c:v>
                </c:pt>
              </c:strCache>
            </c:strRef>
          </c:tx>
          <c:invertIfNegative val="0"/>
          <c:cat>
            <c:strRef>
              <c:f>'[Chart in Microsoft PowerPoint]optimized_production_rates'!$A$2:$A$16</c:f>
              <c:strCache>
                <c:ptCount val="15"/>
                <c:pt idx="0">
                  <c:v>ACE2</c:v>
                </c:pt>
                <c:pt idx="1">
                  <c:v>ASH1</c:v>
                </c:pt>
                <c:pt idx="2">
                  <c:v>CIN5</c:v>
                </c:pt>
                <c:pt idx="3">
                  <c:v>GCR2</c:v>
                </c:pt>
                <c:pt idx="4">
                  <c:v>GLN3</c:v>
                </c:pt>
                <c:pt idx="5">
                  <c:v>HAP4</c:v>
                </c:pt>
                <c:pt idx="6">
                  <c:v>HMO1</c:v>
                </c:pt>
                <c:pt idx="7">
                  <c:v>MSN2</c:v>
                </c:pt>
                <c:pt idx="8">
                  <c:v>SFP1</c:v>
                </c:pt>
                <c:pt idx="9">
                  <c:v>STB5</c:v>
                </c:pt>
                <c:pt idx="10">
                  <c:v>SWI4</c:v>
                </c:pt>
                <c:pt idx="11">
                  <c:v>SWI5</c:v>
                </c:pt>
                <c:pt idx="12">
                  <c:v>YHP1</c:v>
                </c:pt>
                <c:pt idx="13">
                  <c:v>YOX1</c:v>
                </c:pt>
                <c:pt idx="14">
                  <c:v>ZAP1</c:v>
                </c:pt>
              </c:strCache>
            </c:strRef>
          </c:cat>
          <c:val>
            <c:numRef>
              <c:f>'[Chart in Microsoft PowerPoint]optimized_production_rates'!$B$2:$B$16</c:f>
              <c:numCache>
                <c:formatCode>General</c:formatCode>
                <c:ptCount val="15"/>
                <c:pt idx="0">
                  <c:v>0.35516742653978156</c:v>
                </c:pt>
                <c:pt idx="1">
                  <c:v>1.8962614800210664</c:v>
                </c:pt>
                <c:pt idx="2">
                  <c:v>0.28689594163846527</c:v>
                </c:pt>
                <c:pt idx="3">
                  <c:v>7.0183728219380237E-2</c:v>
                </c:pt>
                <c:pt idx="4">
                  <c:v>0.57145610087495158</c:v>
                </c:pt>
                <c:pt idx="5">
                  <c:v>1.447263834530683</c:v>
                </c:pt>
                <c:pt idx="6">
                  <c:v>0.14131546653406893</c:v>
                </c:pt>
                <c:pt idx="7">
                  <c:v>1.0154330034941059</c:v>
                </c:pt>
                <c:pt idx="8">
                  <c:v>1.4100107312205792</c:v>
                </c:pt>
                <c:pt idx="9">
                  <c:v>4.4695057437905333E-2</c:v>
                </c:pt>
                <c:pt idx="10">
                  <c:v>9.5027339464695184E-3</c:v>
                </c:pt>
                <c:pt idx="11">
                  <c:v>0.4566707739263276</c:v>
                </c:pt>
                <c:pt idx="12">
                  <c:v>0.60358221822628377</c:v>
                </c:pt>
                <c:pt idx="13">
                  <c:v>0.43142751851927963</c:v>
                </c:pt>
                <c:pt idx="14">
                  <c:v>1.9681546502850804E-2</c:v>
                </c:pt>
              </c:numCache>
            </c:numRef>
          </c:val>
        </c:ser>
        <c:dLbls>
          <c:showLegendKey val="0"/>
          <c:showVal val="0"/>
          <c:showCatName val="0"/>
          <c:showSerName val="0"/>
          <c:showPercent val="0"/>
          <c:showBubbleSize val="0"/>
        </c:dLbls>
        <c:gapWidth val="150"/>
        <c:axId val="214561792"/>
        <c:axId val="214562352"/>
      </c:barChart>
      <c:catAx>
        <c:axId val="214561792"/>
        <c:scaling>
          <c:orientation val="minMax"/>
        </c:scaling>
        <c:delete val="0"/>
        <c:axPos val="b"/>
        <c:numFmt formatCode="General" sourceLinked="0"/>
        <c:majorTickMark val="out"/>
        <c:minorTickMark val="none"/>
        <c:tickLblPos val="nextTo"/>
        <c:crossAx val="214562352"/>
        <c:crosses val="autoZero"/>
        <c:auto val="1"/>
        <c:lblAlgn val="ctr"/>
        <c:lblOffset val="100"/>
        <c:noMultiLvlLbl val="0"/>
      </c:catAx>
      <c:valAx>
        <c:axId val="214562352"/>
        <c:scaling>
          <c:orientation val="minMax"/>
        </c:scaling>
        <c:delete val="0"/>
        <c:axPos val="l"/>
        <c:majorGridlines/>
        <c:numFmt formatCode="General" sourceLinked="1"/>
        <c:majorTickMark val="out"/>
        <c:minorTickMark val="none"/>
        <c:tickLblPos val="nextTo"/>
        <c:crossAx val="214561792"/>
        <c:crosses val="autoZero"/>
        <c:crossBetween val="between"/>
      </c:valAx>
    </c:plotArea>
    <c:plotVisOnly val="1"/>
    <c:dispBlanksAs val="gap"/>
    <c:showDLblsOverMax val="0"/>
  </c:chart>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Optimized Threshold b</a:t>
            </a:r>
          </a:p>
        </c:rich>
      </c:tx>
      <c:layout/>
      <c:overlay val="0"/>
    </c:title>
    <c:autoTitleDeleted val="0"/>
    <c:plotArea>
      <c:layout/>
      <c:barChart>
        <c:barDir val="col"/>
        <c:grouping val="clustered"/>
        <c:varyColors val="0"/>
        <c:ser>
          <c:idx val="0"/>
          <c:order val="0"/>
          <c:tx>
            <c:strRef>
              <c:f>'[Chart in Microsoft PowerPoint]optimized_threshold_b'!$B$1</c:f>
              <c:strCache>
                <c:ptCount val="1"/>
                <c:pt idx="0">
                  <c:v>15_genes</c:v>
                </c:pt>
              </c:strCache>
            </c:strRef>
          </c:tx>
          <c:invertIfNegative val="0"/>
          <c:cat>
            <c:strRef>
              <c:f>'[Chart in Microsoft PowerPoint]optimized_threshold_b'!$A$2:$A$16</c:f>
              <c:strCache>
                <c:ptCount val="15"/>
                <c:pt idx="0">
                  <c:v>ACE2</c:v>
                </c:pt>
                <c:pt idx="1">
                  <c:v>ASH1</c:v>
                </c:pt>
                <c:pt idx="2">
                  <c:v>CIN5</c:v>
                </c:pt>
                <c:pt idx="3">
                  <c:v>GCR2</c:v>
                </c:pt>
                <c:pt idx="4">
                  <c:v>GLN3</c:v>
                </c:pt>
                <c:pt idx="5">
                  <c:v>HAP4</c:v>
                </c:pt>
                <c:pt idx="6">
                  <c:v>HMO1</c:v>
                </c:pt>
                <c:pt idx="7">
                  <c:v>MSN2</c:v>
                </c:pt>
                <c:pt idx="8">
                  <c:v>SFP1</c:v>
                </c:pt>
                <c:pt idx="9">
                  <c:v>STB5</c:v>
                </c:pt>
                <c:pt idx="10">
                  <c:v>SWI4</c:v>
                </c:pt>
                <c:pt idx="11">
                  <c:v>SWI5</c:v>
                </c:pt>
                <c:pt idx="12">
                  <c:v>YHP1</c:v>
                </c:pt>
                <c:pt idx="13">
                  <c:v>YOX1</c:v>
                </c:pt>
                <c:pt idx="14">
                  <c:v>ZAP1</c:v>
                </c:pt>
              </c:strCache>
            </c:strRef>
          </c:cat>
          <c:val>
            <c:numRef>
              <c:f>'[Chart in Microsoft PowerPoint]optimized_threshold_b'!$B$2:$B$16</c:f>
              <c:numCache>
                <c:formatCode>General</c:formatCode>
                <c:ptCount val="15"/>
                <c:pt idx="0">
                  <c:v>0.54628761409849935</c:v>
                </c:pt>
                <c:pt idx="1">
                  <c:v>4.9616779378190285</c:v>
                </c:pt>
                <c:pt idx="2">
                  <c:v>0.368320237322947</c:v>
                </c:pt>
                <c:pt idx="3">
                  <c:v>7.0183728219380237E-2</c:v>
                </c:pt>
                <c:pt idx="4">
                  <c:v>0.67135708031988373</c:v>
                </c:pt>
                <c:pt idx="5">
                  <c:v>-0.95875969162168773</c:v>
                </c:pt>
                <c:pt idx="6">
                  <c:v>0.51758727289879647</c:v>
                </c:pt>
                <c:pt idx="7">
                  <c:v>3.5742136662714756</c:v>
                </c:pt>
                <c:pt idx="8">
                  <c:v>-0.38280983206603381</c:v>
                </c:pt>
                <c:pt idx="9">
                  <c:v>-2.0329351960524322</c:v>
                </c:pt>
                <c:pt idx="10">
                  <c:v>1.2940261184131157</c:v>
                </c:pt>
                <c:pt idx="11">
                  <c:v>0.11076279166743347</c:v>
                </c:pt>
                <c:pt idx="12">
                  <c:v>-0.42548862524025938</c:v>
                </c:pt>
                <c:pt idx="13">
                  <c:v>1.4375949965884967</c:v>
                </c:pt>
                <c:pt idx="14">
                  <c:v>1.9681546502850804E-2</c:v>
                </c:pt>
              </c:numCache>
            </c:numRef>
          </c:val>
        </c:ser>
        <c:dLbls>
          <c:showLegendKey val="0"/>
          <c:showVal val="0"/>
          <c:showCatName val="0"/>
          <c:showSerName val="0"/>
          <c:showPercent val="0"/>
          <c:showBubbleSize val="0"/>
        </c:dLbls>
        <c:gapWidth val="150"/>
        <c:axId val="214564592"/>
        <c:axId val="214565152"/>
      </c:barChart>
      <c:catAx>
        <c:axId val="214564592"/>
        <c:scaling>
          <c:orientation val="minMax"/>
        </c:scaling>
        <c:delete val="0"/>
        <c:axPos val="b"/>
        <c:numFmt formatCode="General" sourceLinked="0"/>
        <c:majorTickMark val="out"/>
        <c:minorTickMark val="none"/>
        <c:tickLblPos val="nextTo"/>
        <c:crossAx val="214565152"/>
        <c:crosses val="autoZero"/>
        <c:auto val="1"/>
        <c:lblAlgn val="ctr"/>
        <c:lblOffset val="100"/>
        <c:noMultiLvlLbl val="0"/>
      </c:catAx>
      <c:valAx>
        <c:axId val="214565152"/>
        <c:scaling>
          <c:orientation val="minMax"/>
        </c:scaling>
        <c:delete val="0"/>
        <c:axPos val="l"/>
        <c:majorGridlines/>
        <c:numFmt formatCode="General" sourceLinked="1"/>
        <c:majorTickMark val="out"/>
        <c:minorTickMark val="none"/>
        <c:tickLblPos val="nextTo"/>
        <c:crossAx val="214564592"/>
        <c:crosses val="autoZero"/>
        <c:crossBetween val="between"/>
      </c:valAx>
    </c:plotArea>
    <c:plotVisOnly val="1"/>
    <c:dispBlanksAs val="gap"/>
    <c:showDLblsOverMax val="0"/>
  </c:chart>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BC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1/27/2017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jpg"/><Relationship Id="rId18" Type="http://schemas.openxmlformats.org/officeDocument/2006/relationships/chart" Target="../charts/chart2.xml"/><Relationship Id="rId3" Type="http://schemas.openxmlformats.org/officeDocument/2006/relationships/image" Target="../media/image3.jpeg"/><Relationship Id="rId21" Type="http://schemas.openxmlformats.org/officeDocument/2006/relationships/image" Target="../media/image10.png"/><Relationship Id="rId7" Type="http://schemas.openxmlformats.org/officeDocument/2006/relationships/image" Target="../media/image2.wmf"/><Relationship Id="rId12" Type="http://schemas.openxmlformats.org/officeDocument/2006/relationships/hyperlink" Target="https://github.com/kdahlquist/GRNmap" TargetMode="External"/><Relationship Id="rId17" Type="http://schemas.openxmlformats.org/officeDocument/2006/relationships/chart" Target="../charts/chart1.xml"/><Relationship Id="rId25" Type="http://schemas.openxmlformats.org/officeDocument/2006/relationships/image" Target="../media/image14.png"/><Relationship Id="rId2" Type="http://schemas.openxmlformats.org/officeDocument/2006/relationships/slideLayout" Target="../slideLayouts/slideLayout1.xml"/><Relationship Id="rId16" Type="http://schemas.openxmlformats.org/officeDocument/2006/relationships/image" Target="../media/image9.png"/><Relationship Id="rId20" Type="http://schemas.openxmlformats.org/officeDocument/2006/relationships/chart" Target="../charts/char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hyperlink" Target="https://gephi.org/" TargetMode="External"/><Relationship Id="rId24" Type="http://schemas.openxmlformats.org/officeDocument/2006/relationships/image" Target="../media/image13.png"/><Relationship Id="rId5" Type="http://schemas.openxmlformats.org/officeDocument/2006/relationships/image" Target="../media/image1.wmf"/><Relationship Id="rId15" Type="http://schemas.openxmlformats.org/officeDocument/2006/relationships/image" Target="../media/image8.png"/><Relationship Id="rId23" Type="http://schemas.openxmlformats.org/officeDocument/2006/relationships/image" Target="../media/image12.png"/><Relationship Id="rId10" Type="http://schemas.openxmlformats.org/officeDocument/2006/relationships/hyperlink" Target="http://dondi.github.io/GRNsight/" TargetMode="External"/><Relationship Id="rId19" Type="http://schemas.openxmlformats.org/officeDocument/2006/relationships/chart" Target="../charts/chart3.xml"/><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image" Target="../media/image7.png"/><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3027363" y="5040856"/>
            <a:ext cx="13722132" cy="15149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5" name="Rectangle 4"/>
          <p:cNvSpPr/>
          <p:nvPr/>
        </p:nvSpPr>
        <p:spPr>
          <a:xfrm>
            <a:off x="993919" y="574767"/>
            <a:ext cx="42075917" cy="3711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135949" y="632705"/>
            <a:ext cx="41833602" cy="3600986"/>
          </a:xfrm>
          <a:prstGeom prst="rect">
            <a:avLst/>
          </a:prstGeom>
          <a:solidFill>
            <a:srgbClr val="FFFFFF"/>
          </a:solidFill>
        </p:spPr>
        <p:txBody>
          <a:bodyPr wrap="square" rtlCol="0">
            <a:spAutoFit/>
          </a:bodyPr>
          <a:lstStyle/>
          <a:p>
            <a:pPr algn="ctr"/>
            <a:r>
              <a:rPr lang="en-US" sz="6000" b="1" dirty="0"/>
              <a:t>Dynamical systems modeling and gene regulatory network structure analysis reveals Hap4's role </a:t>
            </a:r>
            <a:endParaRPr lang="en-US" sz="6000" b="1" dirty="0" smtClean="0"/>
          </a:p>
          <a:p>
            <a:pPr algn="ctr"/>
            <a:r>
              <a:rPr lang="en-US" sz="6000" b="1" dirty="0" smtClean="0"/>
              <a:t>in </a:t>
            </a:r>
            <a:r>
              <a:rPr lang="en-US" sz="6000" b="1" dirty="0"/>
              <a:t>regulating the response to cold shock in </a:t>
            </a:r>
            <a:r>
              <a:rPr lang="en-US" sz="6000" b="1" i="1" dirty="0"/>
              <a:t>Saccharomyces cerevisiae</a:t>
            </a:r>
            <a:endParaRPr lang="en-US" sz="6000" dirty="0"/>
          </a:p>
          <a:p>
            <a:pPr algn="ctr"/>
            <a:r>
              <a:rPr lang="en-US" sz="4400" b="1" dirty="0" smtClean="0">
                <a:latin typeface="Arial" panose="020B0604020202020204" pitchFamily="34" charset="0"/>
                <a:cs typeface="Arial" panose="020B0604020202020204" pitchFamily="34" charset="0"/>
              </a:rPr>
              <a:t>Kristen M. Horstmann</a:t>
            </a:r>
            <a:r>
              <a:rPr lang="en-US" sz="4400" b="1" baseline="30000" dirty="0" smtClean="0">
                <a:latin typeface="Arial" panose="020B0604020202020204" pitchFamily="34" charset="0"/>
                <a:cs typeface="Arial" panose="020B0604020202020204" pitchFamily="34" charset="0"/>
              </a:rPr>
              <a:t>1,2</a:t>
            </a:r>
            <a:r>
              <a:rPr lang="en-US" sz="4400" b="1" dirty="0" smtClean="0">
                <a:latin typeface="Arial" panose="020B0604020202020204" pitchFamily="34" charset="0"/>
                <a:cs typeface="Arial" panose="020B0604020202020204" pitchFamily="34" charset="0"/>
              </a:rPr>
              <a:t>, Margaret J. O’Neil</a:t>
            </a:r>
            <a:r>
              <a:rPr lang="en-US" sz="4400" b="1" baseline="30000" dirty="0">
                <a:latin typeface="Arial" panose="020B0604020202020204" pitchFamily="34" charset="0"/>
                <a:cs typeface="Arial" panose="020B0604020202020204" pitchFamily="34" charset="0"/>
              </a:rPr>
              <a:t>1</a:t>
            </a:r>
            <a:r>
              <a:rPr lang="en-US" sz="4400" b="1" smtClean="0">
                <a:latin typeface="Arial" panose="020B0604020202020204" pitchFamily="34" charset="0"/>
                <a:cs typeface="Arial" panose="020B0604020202020204" pitchFamily="34" charset="0"/>
              </a:rPr>
              <a:t>, </a:t>
            </a:r>
            <a:r>
              <a:rPr lang="en-US" sz="4400" b="1">
                <a:latin typeface="Arial" panose="020B0604020202020204" pitchFamily="34" charset="0"/>
                <a:cs typeface="Arial" panose="020B0604020202020204" pitchFamily="34" charset="0"/>
              </a:rPr>
              <a:t>Ben G. Fitzpatrick</a:t>
            </a:r>
            <a:r>
              <a:rPr lang="en-US" sz="4400" b="1" baseline="30000">
                <a:latin typeface="Arial" panose="020B0604020202020204" pitchFamily="34" charset="0"/>
                <a:cs typeface="Arial" panose="020B0604020202020204" pitchFamily="34" charset="0"/>
              </a:rPr>
              <a:t>2</a:t>
            </a:r>
            <a:r>
              <a:rPr lang="en-US" sz="4400" b="1" smtClean="0">
                <a:latin typeface="Arial" panose="020B0604020202020204" pitchFamily="34" charset="0"/>
                <a:cs typeface="Arial" panose="020B0604020202020204" pitchFamily="34" charset="0"/>
              </a:rPr>
              <a:t>, and Kam D. Dahlquist</a:t>
            </a:r>
            <a:r>
              <a:rPr lang="en-US" sz="4400" b="1" baseline="30000" smtClean="0">
                <a:latin typeface="Arial" panose="020B0604020202020204" pitchFamily="34" charset="0"/>
                <a:cs typeface="Arial" panose="020B0604020202020204" pitchFamily="34" charset="0"/>
              </a:rPr>
              <a:t>1</a:t>
            </a:r>
            <a:endParaRPr lang="en-US" sz="4400" b="1" baseline="30000" dirty="0" smtClean="0">
              <a:latin typeface="Arial" panose="020B0604020202020204" pitchFamily="34" charset="0"/>
              <a:cs typeface="Arial" panose="020B0604020202020204" pitchFamily="34" charset="0"/>
            </a:endParaRPr>
          </a:p>
          <a:p>
            <a:pPr algn="ctr"/>
            <a:r>
              <a:rPr lang="en-US" sz="3200" b="1" baseline="30000" dirty="0" smtClean="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Biology, </a:t>
            </a:r>
            <a:r>
              <a:rPr lang="en-US" sz="3200" b="1" baseline="30000" dirty="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of Mathematics</a:t>
            </a:r>
          </a:p>
          <a:p>
            <a:pPr algn="ctr"/>
            <a:r>
              <a:rPr lang="en-US" sz="3200" b="1" dirty="0" smtClean="0">
                <a:latin typeface="Arial" panose="020B0604020202020204" pitchFamily="34" charset="0"/>
                <a:cs typeface="Arial" panose="020B0604020202020204" pitchFamily="34" charset="0"/>
              </a:rPr>
              <a:t>Loyola Marymount University, 1 LMU Drive, Los Angeles, CA 90045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686594" y="5040855"/>
            <a:ext cx="11628074" cy="2747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10866" y="5071965"/>
            <a:ext cx="11592774" cy="892552"/>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Transcription factors control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 by binding to regulatory DNA sequences </a:t>
            </a:r>
            <a:r>
              <a:rPr lang="en-US" sz="2600" b="1" dirty="0">
                <a:latin typeface="Arial" panose="020B0604020202020204" pitchFamily="34" charset="0"/>
                <a:cs typeface="Arial" panose="020B0604020202020204" pitchFamily="34" charset="0"/>
              </a:rPr>
              <a:t>u</a:t>
            </a:r>
            <a:r>
              <a:rPr lang="en-US" sz="2600" b="1" dirty="0" smtClean="0">
                <a:latin typeface="Arial" panose="020B0604020202020204" pitchFamily="34" charset="0"/>
                <a:cs typeface="Arial" panose="020B0604020202020204" pitchFamily="34" charset="0"/>
              </a:rPr>
              <a:t>pstream of genes</a:t>
            </a:r>
            <a:endParaRPr lang="en-US" sz="2600" b="1" dirty="0">
              <a:latin typeface="Arial" panose="020B0604020202020204" pitchFamily="34" charset="0"/>
              <a:cs typeface="Arial" panose="020B0604020202020204" pitchFamily="34" charset="0"/>
            </a:endParaRPr>
          </a:p>
        </p:txBody>
      </p:sp>
      <p:sp>
        <p:nvSpPr>
          <p:cNvPr id="11" name="Rectangle 10"/>
          <p:cNvSpPr/>
          <p:nvPr/>
        </p:nvSpPr>
        <p:spPr>
          <a:xfrm>
            <a:off x="31403842" y="20739884"/>
            <a:ext cx="11930575" cy="11779313"/>
          </a:xfrm>
          <a:prstGeom prst="rect">
            <a:avLst/>
          </a:prstGeom>
          <a:ln w="254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0" name="TextBox 9"/>
          <p:cNvSpPr txBox="1"/>
          <p:nvPr/>
        </p:nvSpPr>
        <p:spPr>
          <a:xfrm>
            <a:off x="31427200" y="27614602"/>
            <a:ext cx="11908133"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Acknowledgments</a:t>
            </a:r>
          </a:p>
        </p:txBody>
      </p:sp>
      <p:sp>
        <p:nvSpPr>
          <p:cNvPr id="3" name="Rectangle 2"/>
          <p:cNvSpPr/>
          <p:nvPr/>
        </p:nvSpPr>
        <p:spPr>
          <a:xfrm>
            <a:off x="27055749" y="5040856"/>
            <a:ext cx="16278668" cy="15149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08049" y="14401754"/>
            <a:ext cx="11603694" cy="892552"/>
          </a:xfrm>
          <a:prstGeom prst="rect">
            <a:avLst/>
          </a:prstGeom>
          <a:solidFill>
            <a:srgbClr val="D9D9D9"/>
          </a:solidFill>
        </p:spPr>
        <p:txBody>
          <a:bodyPr wrap="square" rtlCol="0">
            <a:spAutoFit/>
          </a:bodyPr>
          <a:lstStyle/>
          <a:p>
            <a:pPr algn="ctr"/>
            <a:r>
              <a:rPr lang="en-US" sz="2600" b="1" dirty="0" smtClean="0">
                <a:latin typeface="Arial"/>
                <a:cs typeface="Arial"/>
              </a:rPr>
              <a:t>The</a:t>
            </a:r>
            <a:r>
              <a:rPr lang="en-US" sz="2600" b="1" i="1" dirty="0" smtClean="0">
                <a:latin typeface="Arial"/>
                <a:cs typeface="Arial"/>
              </a:rPr>
              <a:t> Δhap4 </a:t>
            </a:r>
            <a:r>
              <a:rPr lang="en-US" sz="2600" b="1" dirty="0">
                <a:latin typeface="Arial"/>
                <a:cs typeface="Arial"/>
              </a:rPr>
              <a:t>s</a:t>
            </a:r>
            <a:r>
              <a:rPr lang="en-US" sz="2600" b="1" dirty="0" smtClean="0">
                <a:latin typeface="Arial"/>
                <a:cs typeface="Arial"/>
              </a:rPr>
              <a:t>train </a:t>
            </a:r>
            <a:r>
              <a:rPr lang="en-US" sz="2600" b="1" dirty="0">
                <a:latin typeface="Arial"/>
                <a:cs typeface="Arial"/>
              </a:rPr>
              <a:t>m</a:t>
            </a:r>
            <a:r>
              <a:rPr lang="en-US" sz="2600" b="1" dirty="0" smtClean="0">
                <a:latin typeface="Arial"/>
                <a:cs typeface="Arial"/>
              </a:rPr>
              <a:t>icroarray </a:t>
            </a:r>
            <a:r>
              <a:rPr lang="en-US" sz="2600" b="1" dirty="0">
                <a:latin typeface="Arial"/>
                <a:cs typeface="Arial"/>
              </a:rPr>
              <a:t>d</a:t>
            </a:r>
            <a:r>
              <a:rPr lang="en-US" sz="2600" b="1" dirty="0" smtClean="0">
                <a:latin typeface="Arial"/>
                <a:cs typeface="Arial"/>
              </a:rPr>
              <a:t>ata </a:t>
            </a:r>
            <a:r>
              <a:rPr lang="en-US" sz="2600" b="1" dirty="0">
                <a:latin typeface="Arial"/>
                <a:cs typeface="Arial"/>
              </a:rPr>
              <a:t>w</a:t>
            </a:r>
            <a:r>
              <a:rPr lang="en-US" sz="2600" b="1" dirty="0" smtClean="0">
                <a:latin typeface="Arial"/>
                <a:cs typeface="Arial"/>
              </a:rPr>
              <a:t>as </a:t>
            </a:r>
            <a:r>
              <a:rPr lang="en-US" sz="2600" b="1" dirty="0">
                <a:latin typeface="Arial"/>
                <a:cs typeface="Arial"/>
              </a:rPr>
              <a:t>u</a:t>
            </a:r>
            <a:r>
              <a:rPr lang="en-US" sz="2600" b="1" dirty="0" smtClean="0">
                <a:latin typeface="Arial"/>
                <a:cs typeface="Arial"/>
              </a:rPr>
              <a:t>sed </a:t>
            </a:r>
            <a:r>
              <a:rPr lang="en-US" sz="2600" b="1" dirty="0">
                <a:latin typeface="Arial"/>
                <a:cs typeface="Arial"/>
              </a:rPr>
              <a:t>to </a:t>
            </a:r>
            <a:r>
              <a:rPr lang="en-US" sz="2600" b="1" dirty="0" smtClean="0">
                <a:latin typeface="Arial"/>
                <a:cs typeface="Arial"/>
              </a:rPr>
              <a:t>derive </a:t>
            </a:r>
            <a:r>
              <a:rPr lang="en-US" sz="2600" b="1" dirty="0">
                <a:latin typeface="Arial"/>
                <a:cs typeface="Arial"/>
              </a:rPr>
              <a:t>a </a:t>
            </a:r>
            <a:r>
              <a:rPr lang="en-US" sz="2600" b="1" dirty="0" smtClean="0">
                <a:latin typeface="Arial"/>
                <a:cs typeface="Arial"/>
              </a:rPr>
              <a:t>family </a:t>
            </a:r>
            <a:r>
              <a:rPr lang="en-US" sz="2600" b="1" dirty="0">
                <a:latin typeface="Arial"/>
                <a:cs typeface="Arial"/>
              </a:rPr>
              <a:t>of </a:t>
            </a:r>
            <a:r>
              <a:rPr lang="en-US" sz="2600" b="1" dirty="0" smtClean="0">
                <a:latin typeface="Arial"/>
                <a:cs typeface="Arial"/>
              </a:rPr>
              <a:t>related </a:t>
            </a:r>
            <a:r>
              <a:rPr lang="en-US" sz="2600" b="1" dirty="0">
                <a:latin typeface="Arial"/>
                <a:cs typeface="Arial"/>
              </a:rPr>
              <a:t>GRNs from the YEASTRACT </a:t>
            </a:r>
            <a:r>
              <a:rPr lang="en-US" sz="2600" b="1" dirty="0" smtClean="0">
                <a:latin typeface="Arial"/>
                <a:cs typeface="Arial"/>
              </a:rPr>
              <a:t>database</a:t>
            </a:r>
            <a:endParaRPr lang="en-US" sz="2600" b="1" dirty="0">
              <a:latin typeface="Arial"/>
              <a:cs typeface="Arial"/>
            </a:endParaRPr>
          </a:p>
        </p:txBody>
      </p:sp>
      <p:sp>
        <p:nvSpPr>
          <p:cNvPr id="12" name="TextBox 11"/>
          <p:cNvSpPr txBox="1"/>
          <p:nvPr/>
        </p:nvSpPr>
        <p:spPr>
          <a:xfrm>
            <a:off x="31432602" y="20764498"/>
            <a:ext cx="11893845"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Conclusions and Future Directions</a:t>
            </a:r>
            <a:endParaRPr lang="en-US" sz="2600" b="1" dirty="0">
              <a:latin typeface="Arial" panose="020B0604020202020204" pitchFamily="34" charset="0"/>
              <a:cs typeface="Arial" panose="020B0604020202020204" pitchFamily="34" charset="0"/>
            </a:endParaRPr>
          </a:p>
        </p:txBody>
      </p:sp>
      <p:sp>
        <p:nvSpPr>
          <p:cNvPr id="13" name="TextBox 12"/>
          <p:cNvSpPr txBox="1"/>
          <p:nvPr/>
        </p:nvSpPr>
        <p:spPr>
          <a:xfrm>
            <a:off x="31432603" y="29352175"/>
            <a:ext cx="11898701"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References </a:t>
            </a:r>
            <a:endParaRPr lang="en-US" sz="2600" b="1" dirty="0">
              <a:latin typeface="Arial" panose="020B0604020202020204" pitchFamily="34" charset="0"/>
              <a:cs typeface="Arial" panose="020B0604020202020204" pitchFamily="34" charset="0"/>
            </a:endParaRPr>
          </a:p>
        </p:txBody>
      </p:sp>
      <p:sp>
        <p:nvSpPr>
          <p:cNvPr id="18" name="TextBox 17"/>
          <p:cNvSpPr txBox="1"/>
          <p:nvPr/>
        </p:nvSpPr>
        <p:spPr>
          <a:xfrm>
            <a:off x="704708" y="26678609"/>
            <a:ext cx="11607036" cy="492443"/>
          </a:xfrm>
          <a:prstGeom prst="rect">
            <a:avLst/>
          </a:prstGeom>
          <a:solidFill>
            <a:srgbClr val="D9D9D9"/>
          </a:solidFill>
        </p:spPr>
        <p:txBody>
          <a:bodyPr wrap="square" rtlCol="0">
            <a:spAutoFit/>
          </a:bodyPr>
          <a:lstStyle/>
          <a:p>
            <a:pPr algn="ctr"/>
            <a:r>
              <a:rPr lang="en-US" sz="2600" b="1" dirty="0">
                <a:latin typeface="Arial" panose="020B0604020202020204" pitchFamily="34" charset="0"/>
                <a:cs typeface="Arial" panose="020B0604020202020204" pitchFamily="34" charset="0"/>
              </a:rPr>
              <a:t>L-curve </a:t>
            </a:r>
            <a:r>
              <a:rPr lang="en-US" sz="2600" b="1" dirty="0" smtClean="0">
                <a:latin typeface="Arial" panose="020B0604020202020204" pitchFamily="34" charset="0"/>
                <a:cs typeface="Arial" panose="020B0604020202020204" pitchFamily="34" charset="0"/>
              </a:rPr>
              <a:t>analysis suggests </a:t>
            </a:r>
            <a:r>
              <a:rPr lang="en-US" sz="2600" b="1" dirty="0">
                <a:latin typeface="Arial" panose="020B0604020202020204" pitchFamily="34" charset="0"/>
                <a:cs typeface="Arial" panose="020B0604020202020204" pitchFamily="34" charset="0"/>
              </a:rPr>
              <a:t>a </a:t>
            </a:r>
            <a:r>
              <a:rPr lang="en-US" sz="2600" b="1" dirty="0" smtClean="0">
                <a:latin typeface="Arial" panose="020B0604020202020204" pitchFamily="34" charset="0"/>
                <a:cs typeface="Arial" panose="020B0604020202020204" pitchFamily="34" charset="0"/>
              </a:rPr>
              <a:t>good </a:t>
            </a:r>
            <a:r>
              <a:rPr lang="en-US" sz="2600" b="1" dirty="0">
                <a:latin typeface="Arial" panose="020B0604020202020204" pitchFamily="34" charset="0"/>
                <a:cs typeface="Arial" panose="020B0604020202020204" pitchFamily="34" charset="0"/>
              </a:rPr>
              <a:t>alpha </a:t>
            </a:r>
            <a:r>
              <a:rPr lang="en-US" sz="2600" b="1" dirty="0" smtClean="0">
                <a:latin typeface="Arial" panose="020B0604020202020204" pitchFamily="34" charset="0"/>
                <a:cs typeface="Arial" panose="020B0604020202020204" pitchFamily="34" charset="0"/>
              </a:rPr>
              <a:t>value </a:t>
            </a:r>
            <a:r>
              <a:rPr lang="en-US" sz="2600" b="1" dirty="0">
                <a:latin typeface="Arial" panose="020B0604020202020204" pitchFamily="34" charset="0"/>
                <a:cs typeface="Arial" panose="020B0604020202020204" pitchFamily="34" charset="0"/>
              </a:rPr>
              <a:t>to be 0.002</a:t>
            </a:r>
          </a:p>
        </p:txBody>
      </p:sp>
      <p:sp>
        <p:nvSpPr>
          <p:cNvPr id="19" name="TextBox 18"/>
          <p:cNvSpPr txBox="1"/>
          <p:nvPr/>
        </p:nvSpPr>
        <p:spPr>
          <a:xfrm>
            <a:off x="13037217" y="5069660"/>
            <a:ext cx="13700245"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Network derived from </a:t>
            </a:r>
            <a:r>
              <a:rPr lang="en-US" sz="2800" b="1" i="1" dirty="0" smtClean="0">
                <a:latin typeface="Arial"/>
                <a:cs typeface="Arial"/>
              </a:rPr>
              <a:t>Δhap4</a:t>
            </a:r>
            <a:r>
              <a:rPr lang="en-US" sz="2800" b="1" dirty="0" smtClean="0">
                <a:latin typeface="Arial" panose="020B0604020202020204" pitchFamily="34" charset="0"/>
                <a:cs typeface="Arial" panose="020B0604020202020204" pitchFamily="34" charset="0"/>
              </a:rPr>
              <a:t> data can be visualized </a:t>
            </a:r>
            <a:r>
              <a:rPr lang="en-US" sz="2800" b="1" dirty="0">
                <a:latin typeface="Arial" panose="020B0604020202020204" pitchFamily="34" charset="0"/>
                <a:cs typeface="Arial" panose="020B0604020202020204" pitchFamily="34" charset="0"/>
              </a:rPr>
              <a:t>u</a:t>
            </a:r>
            <a:r>
              <a:rPr lang="en-US" sz="2800" b="1" dirty="0" smtClean="0">
                <a:latin typeface="Arial" panose="020B0604020202020204" pitchFamily="34" charset="0"/>
                <a:cs typeface="Arial" panose="020B0604020202020204" pitchFamily="34" charset="0"/>
              </a:rPr>
              <a:t>sing GRNsight</a:t>
            </a:r>
          </a:p>
        </p:txBody>
      </p:sp>
      <p:sp>
        <p:nvSpPr>
          <p:cNvPr id="20" name="TextBox 19"/>
          <p:cNvSpPr txBox="1"/>
          <p:nvPr/>
        </p:nvSpPr>
        <p:spPr>
          <a:xfrm>
            <a:off x="27068480" y="5067526"/>
            <a:ext cx="16253205" cy="489387"/>
          </a:xfrm>
          <a:prstGeom prst="rect">
            <a:avLst/>
          </a:prstGeom>
          <a:solidFill>
            <a:schemeClr val="bg1">
              <a:lumMod val="85000"/>
            </a:schemeClr>
          </a:solidFill>
        </p:spPr>
        <p:txBody>
          <a:bodyPr wrap="square" rtlCol="0">
            <a:spAutoFit/>
          </a:bodyPr>
          <a:lstStyle/>
          <a:p>
            <a:pPr algn="ctr"/>
            <a:r>
              <a:rPr lang="en-US" sz="2600" b="1" smtClean="0">
                <a:latin typeface="Arial" panose="020B0604020202020204" pitchFamily="34" charset="0"/>
                <a:cs typeface="Arial" panose="020B0604020202020204" pitchFamily="34" charset="0"/>
              </a:rPr>
              <a:t>The fit of the model parameters is close </a:t>
            </a:r>
            <a:r>
              <a:rPr lang="en-US" sz="2600" b="1" smtClean="0">
                <a:latin typeface="Arial" panose="020B0604020202020204" pitchFamily="34" charset="0"/>
                <a:cs typeface="Arial" panose="020B0604020202020204" pitchFamily="34" charset="0"/>
              </a:rPr>
              <a:t>to the minimum theoretical least squares error</a:t>
            </a:r>
            <a:endParaRPr lang="en-US" sz="2600" b="1" dirty="0">
              <a:latin typeface="Arial" panose="020B0604020202020204" pitchFamily="34" charset="0"/>
              <a:cs typeface="Arial" panose="020B0604020202020204" pitchFamily="34" charset="0"/>
            </a:endParaRPr>
          </a:p>
        </p:txBody>
      </p:sp>
      <p:sp>
        <p:nvSpPr>
          <p:cNvPr id="22" name="TextBox 21"/>
          <p:cNvSpPr txBox="1"/>
          <p:nvPr/>
        </p:nvSpPr>
        <p:spPr>
          <a:xfrm>
            <a:off x="31602063" y="28151846"/>
            <a:ext cx="11597883" cy="1200329"/>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For their work on the GRNmap code, we would like to thank Trixie Anne M. Roque, Chukwuemeka E. Azinge, and Justin K. Torres. We thank Nicole A. Anguiano,  Anindita Varshneya, Mihir Samdarshi, Edward Bachuora, Jen Shin, and Eileen Choe for their work on the GRNsight visualization software. Microarray data were collected by Cybele Arsan, Wesley Citti, Kevin Entzminger, Andrew Herman, Monica Hong, Heather King, Lauren Kubeck, Stephanie Kuelbs, Elizabeth Liu, Matthew Mejia, Kevin McGee, Kenny Rodriguez, Olivia Sakhon, Alondra Vega, and Kevin Wyllie. Further, we would like to </a:t>
            </a:r>
            <a:r>
              <a:rPr lang="en-US" sz="1200" b="1">
                <a:latin typeface="Arial" panose="020B0604020202020204" pitchFamily="34" charset="0"/>
                <a:cs typeface="Arial" panose="020B0604020202020204" pitchFamily="34" charset="0"/>
              </a:rPr>
              <a:t>thank </a:t>
            </a:r>
            <a:r>
              <a:rPr lang="en-US" sz="1200" b="1" smtClean="0">
                <a:latin typeface="Arial" panose="020B0604020202020204" pitchFamily="34" charset="0"/>
                <a:cs typeface="Arial" panose="020B0604020202020204" pitchFamily="34" charset="0"/>
              </a:rPr>
              <a:t>Natalie E. Williams and Brandon J. Klein </a:t>
            </a:r>
            <a:r>
              <a:rPr lang="en-US" sz="1200" b="1">
                <a:latin typeface="Arial" panose="020B0604020202020204" pitchFamily="34" charset="0"/>
                <a:cs typeface="Arial" panose="020B0604020202020204" pitchFamily="34" charset="0"/>
              </a:rPr>
              <a:t>for their contributions to the GRNmap data analysis team. </a:t>
            </a:r>
            <a:r>
              <a:rPr lang="en-US" sz="1200" b="1">
                <a:solidFill>
                  <a:srgbClr val="000000"/>
                </a:solidFill>
                <a:latin typeface="Arial"/>
                <a:ea typeface="Arial"/>
                <a:cs typeface="Arial"/>
                <a:sym typeface="Arial"/>
                <a:rtl val="0"/>
              </a:rPr>
              <a:t>This work is partially supported by NSF award 0921038 (K.D.D., </a:t>
            </a:r>
            <a:r>
              <a:rPr lang="en-US" sz="1200" b="1">
                <a:solidFill>
                  <a:srgbClr val="000000"/>
                </a:solidFill>
                <a:latin typeface="Arial"/>
                <a:ea typeface="Arial"/>
                <a:cs typeface="Arial"/>
                <a:sym typeface="Arial"/>
                <a:rtl val="0"/>
              </a:rPr>
              <a:t>B.G.F</a:t>
            </a:r>
            <a:r>
              <a:rPr lang="en-US" sz="1200" b="1" smtClean="0">
                <a:solidFill>
                  <a:srgbClr val="000000"/>
                </a:solidFill>
                <a:latin typeface="Arial"/>
                <a:ea typeface="Arial"/>
                <a:cs typeface="Arial"/>
                <a:sym typeface="Arial"/>
                <a:rtl val="0"/>
              </a:rPr>
              <a:t>.) and </a:t>
            </a:r>
            <a:r>
              <a:rPr lang="en-US" sz="1200" b="1">
                <a:solidFill>
                  <a:srgbClr val="000000"/>
                </a:solidFill>
                <a:latin typeface="Arial"/>
                <a:ea typeface="Arial"/>
                <a:cs typeface="Arial"/>
                <a:sym typeface="Arial"/>
                <a:rtl val="0"/>
              </a:rPr>
              <a:t>a Kadner-Pitts Research Grant (</a:t>
            </a:r>
            <a:r>
              <a:rPr lang="en-US" sz="1200" b="1">
                <a:solidFill>
                  <a:srgbClr val="000000"/>
                </a:solidFill>
                <a:latin typeface="Arial"/>
                <a:ea typeface="Arial"/>
                <a:cs typeface="Arial"/>
                <a:sym typeface="Arial"/>
                <a:rtl val="0"/>
              </a:rPr>
              <a:t>K.D.D</a:t>
            </a:r>
            <a:r>
              <a:rPr lang="en-US" sz="1200" b="1" smtClean="0">
                <a:solidFill>
                  <a:srgbClr val="000000"/>
                </a:solidFill>
                <a:latin typeface="Arial"/>
                <a:ea typeface="Arial"/>
                <a:cs typeface="Arial"/>
                <a:sym typeface="Arial"/>
                <a:rtl val="0"/>
              </a:rPr>
              <a:t>.)</a:t>
            </a:r>
            <a:r>
              <a:rPr lang="en-US" sz="1200" b="1" smtClean="0">
                <a:latin typeface="Arial" panose="020B0604020202020204" pitchFamily="34" charset="0"/>
                <a:cs typeface="Arial" panose="020B0604020202020204" pitchFamily="34" charset="0"/>
              </a:rPr>
              <a:t>.</a:t>
            </a:r>
            <a:endParaRPr lang="en-US" sz="1200" b="1" dirty="0">
              <a:latin typeface="Arial" panose="020B0604020202020204" pitchFamily="34" charset="0"/>
              <a:cs typeface="Arial" panose="020B0604020202020204" pitchFamily="34" charset="0"/>
            </a:endParaRPr>
          </a:p>
        </p:txBody>
      </p:sp>
      <p:sp>
        <p:nvSpPr>
          <p:cNvPr id="28" name="TextBox 27"/>
          <p:cNvSpPr txBox="1"/>
          <p:nvPr/>
        </p:nvSpPr>
        <p:spPr>
          <a:xfrm>
            <a:off x="27055749" y="8693603"/>
            <a:ext cx="16250103" cy="461665"/>
          </a:xfrm>
          <a:prstGeom prst="rect">
            <a:avLst/>
          </a:prstGeom>
          <a:solidFill>
            <a:schemeClr val="bg1">
              <a:lumMod val="85000"/>
            </a:schemeClr>
          </a:solidFill>
        </p:spPr>
        <p:txBody>
          <a:bodyPr wrap="square" rtlCol="0">
            <a:spAutoFit/>
          </a:bodyPr>
          <a:lstStyle/>
          <a:p>
            <a:pPr algn="ctr"/>
            <a:r>
              <a:rPr lang="en-US" sz="2400" b="1" smtClean="0">
                <a:latin typeface="Arial" panose="020B0604020202020204" pitchFamily="34" charset="0"/>
                <a:cs typeface="Arial" panose="020B0604020202020204" pitchFamily="34" charset="0"/>
              </a:rPr>
              <a:t>The individual p</a:t>
            </a:r>
            <a:r>
              <a:rPr lang="en-US" sz="2400" b="1" smtClean="0">
                <a:latin typeface="Arial" panose="020B0604020202020204" pitchFamily="34" charset="0"/>
                <a:cs typeface="Arial" panose="020B0604020202020204" pitchFamily="34" charset="0"/>
              </a:rPr>
              <a:t>arameters reveal </a:t>
            </a:r>
            <a:r>
              <a:rPr lang="en-US" sz="2400" b="1">
                <a:latin typeface="Arial" panose="020B0604020202020204" pitchFamily="34" charset="0"/>
                <a:cs typeface="Arial" panose="020B0604020202020204" pitchFamily="34" charset="0"/>
              </a:rPr>
              <a:t>d</a:t>
            </a:r>
            <a:r>
              <a:rPr lang="en-US" sz="2400" b="1" smtClean="0">
                <a:latin typeface="Arial" panose="020B0604020202020204" pitchFamily="34" charset="0"/>
                <a:cs typeface="Arial" panose="020B0604020202020204" pitchFamily="34" charset="0"/>
              </a:rPr>
              <a:t>etails </a:t>
            </a:r>
            <a:r>
              <a:rPr lang="en-US" sz="2400" b="1" smtClean="0">
                <a:latin typeface="Arial" panose="020B0604020202020204" pitchFamily="34" charset="0"/>
                <a:cs typeface="Arial" panose="020B0604020202020204" pitchFamily="34" charset="0"/>
              </a:rPr>
              <a:t>about the behavior of </a:t>
            </a:r>
            <a:r>
              <a:rPr lang="en-US" sz="2400" b="1" smtClean="0">
                <a:latin typeface="Arial" panose="020B0604020202020204" pitchFamily="34" charset="0"/>
                <a:cs typeface="Arial" panose="020B0604020202020204" pitchFamily="34" charset="0"/>
              </a:rPr>
              <a:t>individual genes</a:t>
            </a:r>
            <a:endParaRPr lang="en-US" sz="2400" b="1" dirty="0">
              <a:latin typeface="Arial" panose="020B0604020202020204" pitchFamily="34" charset="0"/>
              <a:cs typeface="Arial" panose="020B0604020202020204" pitchFamily="34" charset="0"/>
            </a:endParaRPr>
          </a:p>
        </p:txBody>
      </p:sp>
      <p:pic>
        <p:nvPicPr>
          <p:cNvPr id="42" name="Picture 2" descr="Transcription"/>
          <p:cNvPicPr>
            <a:picLocks noChangeAspect="1" noChangeArrowheads="1"/>
          </p:cNvPicPr>
          <p:nvPr/>
        </p:nvPicPr>
        <p:blipFill>
          <a:blip r:embed="rId3" cstate="email">
            <a:extLst>
              <a:ext uri="{28A0092B-C50C-407E-A947-70E740481C1C}">
                <a14:useLocalDpi xmlns:a14="http://schemas.microsoft.com/office/drawing/2010/main" val="0"/>
              </a:ext>
            </a:extLst>
          </a:blip>
          <a:srcRect t="24394"/>
          <a:stretch>
            <a:fillRect/>
          </a:stretch>
        </p:blipFill>
        <p:spPr>
          <a:xfrm>
            <a:off x="993919" y="6293685"/>
            <a:ext cx="4953152" cy="3221137"/>
          </a:xfrm>
          <a:prstGeom prst="rect">
            <a:avLst/>
          </a:prstGeom>
          <a:noFill/>
        </p:spPr>
      </p:pic>
      <p:sp>
        <p:nvSpPr>
          <p:cNvPr id="43" name="TextBox 42"/>
          <p:cNvSpPr txBox="1"/>
          <p:nvPr/>
        </p:nvSpPr>
        <p:spPr>
          <a:xfrm>
            <a:off x="5938741" y="6079172"/>
            <a:ext cx="6348186"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Activators increase gene expression.</a:t>
            </a:r>
          </a:p>
          <a:p>
            <a:pPr marL="342900" indent="-342900">
              <a:buFont typeface="Arial"/>
              <a:buChar char="•"/>
            </a:pPr>
            <a:r>
              <a:rPr lang="en-US" sz="1800" b="1" dirty="0" smtClean="0">
                <a:latin typeface="Arial"/>
                <a:cs typeface="Arial"/>
              </a:rPr>
              <a:t>Repressors decrease gene expression.</a:t>
            </a:r>
          </a:p>
          <a:p>
            <a:pPr marL="342900" indent="-342900">
              <a:buFont typeface="Arial"/>
              <a:buChar char="•"/>
            </a:pPr>
            <a:r>
              <a:rPr lang="en-US" sz="1800" b="1" dirty="0" smtClean="0">
                <a:latin typeface="Arial"/>
                <a:cs typeface="Arial"/>
              </a:rPr>
              <a:t>Transcription factors are themselves proteins that are encoded by genes.</a:t>
            </a:r>
          </a:p>
          <a:p>
            <a:pPr marL="342900" indent="-342900">
              <a:buFont typeface="Arial"/>
              <a:buChar char="•"/>
            </a:pPr>
            <a:r>
              <a:rPr lang="en-US" sz="1800" b="1" dirty="0" smtClean="0">
                <a:latin typeface="Arial"/>
                <a:cs typeface="Arial"/>
              </a:rPr>
              <a:t>A </a:t>
            </a:r>
            <a:r>
              <a:rPr lang="en-US" sz="1800" b="1" dirty="0" smtClean="0">
                <a:latin typeface="Arial" panose="020B0604020202020204" pitchFamily="34" charset="0"/>
                <a:cs typeface="Arial" panose="020B0604020202020204" pitchFamily="34" charset="0"/>
              </a:rPr>
              <a:t>gene </a:t>
            </a:r>
            <a:r>
              <a:rPr lang="en-US" sz="1800" b="1" dirty="0">
                <a:latin typeface="Arial" panose="020B0604020202020204" pitchFamily="34" charset="0"/>
                <a:cs typeface="Arial" panose="020B0604020202020204" pitchFamily="34" charset="0"/>
              </a:rPr>
              <a:t>regulatory network (GRN) consists of a set of transcription factors that regulate the level of expression </a:t>
            </a:r>
            <a:r>
              <a:rPr lang="en-US" sz="1800" b="1" dirty="0" smtClean="0">
                <a:latin typeface="Arial" panose="020B0604020202020204" pitchFamily="34" charset="0"/>
                <a:cs typeface="Arial" panose="020B0604020202020204" pitchFamily="34" charset="0"/>
              </a:rPr>
              <a:t>of a set of target genes, which can include other transcription factors.</a:t>
            </a:r>
          </a:p>
          <a:p>
            <a:pPr marL="342900" indent="-342900">
              <a:buFont typeface="Arial"/>
              <a:buChar char="•"/>
            </a:pPr>
            <a:r>
              <a:rPr lang="en-US" sz="1800" b="1" dirty="0" smtClean="0">
                <a:latin typeface="Arial" panose="020B0604020202020204" pitchFamily="34" charset="0"/>
                <a:cs typeface="Arial" panose="020B0604020202020204" pitchFamily="34" charset="0"/>
              </a:rPr>
              <a:t>The dynamics of a GRN is how the expression of genes in the network change over time.</a:t>
            </a:r>
            <a:endParaRPr lang="en-US" sz="1800" b="1" dirty="0" smtClean="0">
              <a:latin typeface="Arial"/>
              <a:cs typeface="Arial"/>
            </a:endParaRPr>
          </a:p>
        </p:txBody>
      </p:sp>
      <p:sp>
        <p:nvSpPr>
          <p:cNvPr id="44" name="TextBox 43"/>
          <p:cNvSpPr txBox="1"/>
          <p:nvPr/>
        </p:nvSpPr>
        <p:spPr>
          <a:xfrm>
            <a:off x="878367" y="10058585"/>
            <a:ext cx="6957095" cy="4278094"/>
          </a:xfrm>
          <a:prstGeom prst="rect">
            <a:avLst/>
          </a:prstGeom>
          <a:noFill/>
        </p:spPr>
        <p:txBody>
          <a:bodyPr wrap="square" rtlCol="0">
            <a:spAutoFit/>
          </a:bodyPr>
          <a:lstStyle/>
          <a:p>
            <a:pPr marL="342900" indent="-342900">
              <a:buFont typeface="Arial"/>
              <a:buChar char="•"/>
            </a:pPr>
            <a:r>
              <a:rPr lang="en-US" sz="1700" b="1" dirty="0">
                <a:latin typeface="Arial"/>
                <a:cs typeface="Arial"/>
              </a:rPr>
              <a:t>L</a:t>
            </a:r>
            <a:r>
              <a:rPr lang="en-US" sz="1700" b="1" dirty="0" smtClean="0">
                <a:latin typeface="Arial"/>
                <a:cs typeface="Arial"/>
              </a:rPr>
              <a:t>ittle is known about which transcription factors regulate this response.</a:t>
            </a:r>
          </a:p>
          <a:p>
            <a:pPr marL="342900" indent="-342900">
              <a:buFont typeface="Arial"/>
              <a:buChar char="•"/>
            </a:pPr>
            <a:r>
              <a:rPr lang="en-US" sz="1700" b="1" dirty="0" smtClean="0">
                <a:latin typeface="Arial"/>
                <a:cs typeface="Arial"/>
              </a:rPr>
              <a:t>The </a:t>
            </a:r>
            <a:r>
              <a:rPr lang="en-US" sz="1700" b="1" dirty="0" err="1" smtClean="0">
                <a:latin typeface="Arial"/>
                <a:cs typeface="Arial"/>
              </a:rPr>
              <a:t>Dahlquist</a:t>
            </a:r>
            <a:r>
              <a:rPr lang="en-US" sz="1700" b="1" dirty="0" smtClean="0">
                <a:latin typeface="Arial"/>
                <a:cs typeface="Arial"/>
              </a:rPr>
              <a:t> Lab studies the global transcriptional response to cold shock using DNA microarrays, which measure the level of mRNA expression for all 6000 yeast genes. </a:t>
            </a:r>
          </a:p>
          <a:p>
            <a:pPr marL="342900" indent="-342900">
              <a:buFont typeface="Arial"/>
              <a:buChar char="•"/>
            </a:pPr>
            <a:r>
              <a:rPr lang="en-US" sz="1700" b="1" dirty="0" smtClean="0">
                <a:latin typeface="Arial"/>
                <a:cs typeface="Arial"/>
              </a:rPr>
              <a:t>We have collected expression data from the wild type strain and five transcription factor deletion strains (</a:t>
            </a:r>
            <a:r>
              <a:rPr lang="en-US" sz="1700" b="1" i="1" dirty="0" smtClean="0">
                <a:latin typeface="Arial"/>
                <a:cs typeface="Arial"/>
              </a:rPr>
              <a:t>Δcin5, Δgln3, Δhmo1, </a:t>
            </a:r>
            <a:r>
              <a:rPr lang="en-US" sz="1700" b="1" i="1" dirty="0">
                <a:latin typeface="Arial"/>
                <a:cs typeface="Arial"/>
              </a:rPr>
              <a:t>Δzap1, </a:t>
            </a:r>
            <a:r>
              <a:rPr lang="en-US" sz="1700" b="1" i="1" dirty="0" smtClean="0">
                <a:latin typeface="Arial"/>
                <a:cs typeface="Arial"/>
              </a:rPr>
              <a:t>Δhap4 </a:t>
            </a:r>
            <a:r>
              <a:rPr lang="en-US" sz="1700" b="1" dirty="0" smtClean="0">
                <a:latin typeface="Arial"/>
                <a:cs typeface="Arial"/>
              </a:rPr>
              <a:t>) before cold shock at 30°C and after 15, 30, and 60 minutes of cold shock at 13°C.</a:t>
            </a:r>
          </a:p>
          <a:p>
            <a:pPr marL="342900" indent="-342900">
              <a:buFont typeface="Arial"/>
              <a:buChar char="•"/>
            </a:pPr>
            <a:r>
              <a:rPr lang="en-US" sz="1700" b="1" dirty="0">
                <a:latin typeface="Arial" panose="020B0604020202020204" pitchFamily="34" charset="0"/>
                <a:cs typeface="Arial" panose="020B0604020202020204" pitchFamily="34" charset="0"/>
              </a:rPr>
              <a:t>The </a:t>
            </a:r>
            <a:r>
              <a:rPr lang="en-US" sz="1700" b="1" dirty="0" err="1">
                <a:latin typeface="Arial" panose="020B0604020202020204" pitchFamily="34" charset="0"/>
                <a:cs typeface="Arial" panose="020B0604020202020204" pitchFamily="34" charset="0"/>
              </a:rPr>
              <a:t>Dahlquist</a:t>
            </a:r>
            <a:r>
              <a:rPr lang="en-US" sz="1700" b="1" dirty="0">
                <a:latin typeface="Arial" panose="020B0604020202020204" pitchFamily="34" charset="0"/>
                <a:cs typeface="Arial" panose="020B0604020202020204" pitchFamily="34" charset="0"/>
              </a:rPr>
              <a:t> Lab has shown that yeast deleted for the Hap4 transcription </a:t>
            </a:r>
            <a:r>
              <a:rPr lang="en-US" sz="1700" b="1" dirty="0" smtClean="0">
                <a:latin typeface="Arial" panose="020B0604020202020204" pitchFamily="34" charset="0"/>
                <a:cs typeface="Arial" panose="020B0604020202020204" pitchFamily="34" charset="0"/>
              </a:rPr>
              <a:t>factor, a heme activator protein, </a:t>
            </a:r>
            <a:r>
              <a:rPr lang="en-US" sz="1700" b="1" dirty="0">
                <a:latin typeface="Arial" panose="020B0604020202020204" pitchFamily="34" charset="0"/>
                <a:cs typeface="Arial" panose="020B0604020202020204" pitchFamily="34" charset="0"/>
              </a:rPr>
              <a:t>show impaired growth at cold temperatures, implying that it is important for regulating the response to cold shock.</a:t>
            </a:r>
            <a:endParaRPr lang="en-US" sz="1700" b="1" dirty="0" smtClean="0">
              <a:latin typeface="Arial" panose="020B0604020202020204" pitchFamily="34" charset="0"/>
              <a:cs typeface="Arial" panose="020B0604020202020204" pitchFamily="34" charset="0"/>
            </a:endParaRPr>
          </a:p>
          <a:p>
            <a:pPr marL="342900" indent="-342900">
              <a:buFont typeface="Arial"/>
              <a:buChar char="•"/>
            </a:pPr>
            <a:r>
              <a:rPr lang="en-US" sz="1700" b="1" dirty="0" smtClean="0">
                <a:latin typeface="Arial"/>
                <a:cs typeface="Arial"/>
              </a:rPr>
              <a:t>We use mathematical modeling to determine the relative influence of each transcription factor in the GRN that controls the cold shock response.</a:t>
            </a:r>
            <a:endParaRPr lang="en-US" sz="1700" b="1" dirty="0">
              <a:latin typeface="Arial"/>
              <a:cs typeface="Arial"/>
            </a:endParaRPr>
          </a:p>
        </p:txBody>
      </p:sp>
      <p:graphicFrame>
        <p:nvGraphicFramePr>
          <p:cNvPr id="47" name="Object 3"/>
          <p:cNvGraphicFramePr>
            <a:graphicFrameLocks noChangeAspect="1"/>
          </p:cNvGraphicFramePr>
          <p:nvPr>
            <p:extLst>
              <p:ext uri="{D42A27DB-BD31-4B8C-83A1-F6EECF244321}">
                <p14:modId xmlns:p14="http://schemas.microsoft.com/office/powerpoint/2010/main" val="1506653477"/>
              </p:ext>
            </p:extLst>
          </p:nvPr>
        </p:nvGraphicFramePr>
        <p:xfrm>
          <a:off x="1989965" y="24822188"/>
          <a:ext cx="3508801" cy="788004"/>
        </p:xfrm>
        <a:graphic>
          <a:graphicData uri="http://schemas.openxmlformats.org/presentationml/2006/ole">
            <mc:AlternateContent xmlns:mc="http://schemas.openxmlformats.org/markup-compatibility/2006">
              <mc:Choice xmlns:v="urn:schemas-microsoft-com:vml" Requires="v">
                <p:oleObj spid="_x0000_s6708" name="Equation" r:id="rId4" imgW="2108160" imgH="444240" progId="Equation.3">
                  <p:embed/>
                </p:oleObj>
              </mc:Choice>
              <mc:Fallback>
                <p:oleObj name="Equation" r:id="rId4" imgW="21081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965" y="24822188"/>
                        <a:ext cx="3508801" cy="788004"/>
                      </a:xfrm>
                      <a:prstGeom prst="rect">
                        <a:avLst/>
                      </a:prstGeom>
                      <a:noFill/>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067306675"/>
              </p:ext>
            </p:extLst>
          </p:nvPr>
        </p:nvGraphicFramePr>
        <p:xfrm>
          <a:off x="7007932" y="21010720"/>
          <a:ext cx="4766742" cy="1191686"/>
        </p:xfrm>
        <a:graphic>
          <a:graphicData uri="http://schemas.openxmlformats.org/presentationml/2006/ole">
            <mc:AlternateContent xmlns:mc="http://schemas.openxmlformats.org/markup-compatibility/2006">
              <mc:Choice xmlns:v="urn:schemas-microsoft-com:vml" Requires="v">
                <p:oleObj spid="_x0000_s6709" name="Equation" r:id="rId6" imgW="2743200" imgH="685800" progId="Equation.3">
                  <p:embed/>
                </p:oleObj>
              </mc:Choice>
              <mc:Fallback>
                <p:oleObj name="Equation" r:id="rId6" imgW="274320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7932" y="21010720"/>
                        <a:ext cx="4766742" cy="1191686"/>
                      </a:xfrm>
                      <a:prstGeom prst="rect">
                        <a:avLst/>
                      </a:prstGeom>
                      <a:noFill/>
                      <a:ln>
                        <a:noFill/>
                      </a:ln>
                      <a:extLst/>
                    </p:spPr>
                  </p:pic>
                </p:oleObj>
              </mc:Fallback>
            </mc:AlternateContent>
          </a:graphicData>
        </a:graphic>
      </p:graphicFrame>
      <p:pic>
        <p:nvPicPr>
          <p:cNvPr id="52" name="Picture 51" descr="Screen Shot 2015-03-07 at 12.55.5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7933" y="22526853"/>
            <a:ext cx="2533576" cy="2226268"/>
          </a:xfrm>
          <a:prstGeom prst="rect">
            <a:avLst/>
          </a:prstGeom>
        </p:spPr>
      </p:pic>
      <p:grpSp>
        <p:nvGrpSpPr>
          <p:cNvPr id="59" name="Group 1184"/>
          <p:cNvGrpSpPr>
            <a:grpSpLocks/>
          </p:cNvGrpSpPr>
          <p:nvPr/>
        </p:nvGrpSpPr>
        <p:grpSpPr bwMode="auto">
          <a:xfrm>
            <a:off x="9676263" y="24422248"/>
            <a:ext cx="2407300" cy="1913891"/>
            <a:chOff x="666" y="21558"/>
            <a:chExt cx="2496" cy="2112"/>
          </a:xfrm>
        </p:grpSpPr>
        <p:pic>
          <p:nvPicPr>
            <p:cNvPr id="60" name="Picture 46"/>
            <p:cNvPicPr>
              <a:picLocks noChangeAspect="1" noChangeArrowheads="1"/>
            </p:cNvPicPr>
            <p:nvPr/>
          </p:nvPicPr>
          <p:blipFill>
            <a:blip r:embed="rId9"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75" name="TextBox 74"/>
          <p:cNvSpPr txBox="1"/>
          <p:nvPr/>
        </p:nvSpPr>
        <p:spPr>
          <a:xfrm>
            <a:off x="31577999" y="29836163"/>
            <a:ext cx="11605156" cy="2529923"/>
          </a:xfrm>
          <a:prstGeom prst="rect">
            <a:avLst/>
          </a:prstGeom>
          <a:noFill/>
        </p:spPr>
        <p:txBody>
          <a:bodyPr wrap="square" rtlCol="0">
            <a:spAutoFit/>
          </a:bodyPr>
          <a:lstStyle/>
          <a:p>
            <a:pPr>
              <a:lnSpc>
                <a:spcPct val="80000"/>
              </a:lnSpc>
            </a:pPr>
            <a:r>
              <a:rPr lang="en-US" sz="900" b="1" dirty="0">
                <a:latin typeface="Arial" panose="020B0604020202020204" pitchFamily="34" charset="0"/>
                <a:cs typeface="Arial" panose="020B0604020202020204" pitchFamily="34" charset="0"/>
              </a:rPr>
              <a:t>Belle, A., </a:t>
            </a:r>
            <a:r>
              <a:rPr lang="en-US" sz="900" b="1" dirty="0" err="1">
                <a:latin typeface="Arial" panose="020B0604020202020204" pitchFamily="34" charset="0"/>
                <a:cs typeface="Arial" panose="020B0604020202020204" pitchFamily="34" charset="0"/>
              </a:rPr>
              <a:t>Tanay</a:t>
            </a:r>
            <a:r>
              <a:rPr lang="en-US" sz="900" b="1" dirty="0">
                <a:latin typeface="Arial" panose="020B0604020202020204" pitchFamily="34" charset="0"/>
                <a:cs typeface="Arial" panose="020B0604020202020204" pitchFamily="34" charset="0"/>
              </a:rPr>
              <a:t>, A., </a:t>
            </a:r>
            <a:r>
              <a:rPr lang="en-US" sz="900" b="1" dirty="0" err="1">
                <a:latin typeface="Arial" panose="020B0604020202020204" pitchFamily="34" charset="0"/>
                <a:cs typeface="Arial" panose="020B0604020202020204" pitchFamily="34" charset="0"/>
              </a:rPr>
              <a:t>Bitincka</a:t>
            </a:r>
            <a:r>
              <a:rPr lang="en-US" sz="900" b="1" dirty="0">
                <a:latin typeface="Arial" panose="020B0604020202020204" pitchFamily="34" charset="0"/>
                <a:cs typeface="Arial" panose="020B0604020202020204" pitchFamily="34" charset="0"/>
              </a:rPr>
              <a:t>, L., Shamir, R., &amp; O’Shea, E. K. (2006). Quantification of protein half-lives in the budding yeast proteome</a:t>
            </a:r>
            <a:r>
              <a:rPr lang="en-US" sz="900" b="1" dirty="0" smtClean="0">
                <a:latin typeface="Arial" panose="020B0604020202020204" pitchFamily="34" charset="0"/>
                <a:cs typeface="Arial" panose="020B0604020202020204" pitchFamily="34" charset="0"/>
              </a:rPr>
              <a:t>. </a:t>
            </a:r>
            <a:r>
              <a:rPr lang="en-US" sz="900" b="1" i="1" dirty="0" smtClean="0">
                <a:latin typeface="Arial" panose="020B0604020202020204" pitchFamily="34" charset="0"/>
                <a:cs typeface="Arial" panose="020B0604020202020204" pitchFamily="34" charset="0"/>
              </a:rPr>
              <a:t>Proceedings </a:t>
            </a:r>
            <a:r>
              <a:rPr lang="en-US" sz="900" b="1" i="1" dirty="0">
                <a:latin typeface="Arial" panose="020B0604020202020204" pitchFamily="34" charset="0"/>
                <a:cs typeface="Arial" panose="020B0604020202020204" pitchFamily="34" charset="0"/>
              </a:rPr>
              <a:t>of the National Academy of Sciences</a:t>
            </a:r>
            <a:r>
              <a:rPr lang="en-US" sz="900" b="1" dirty="0">
                <a:latin typeface="Arial" panose="020B0604020202020204" pitchFamily="34" charset="0"/>
                <a:cs typeface="Arial" panose="020B0604020202020204" pitchFamily="34" charset="0"/>
              </a:rPr>
              <a:t>, </a:t>
            </a:r>
            <a:r>
              <a:rPr lang="en-US" sz="900" b="1" i="1" dirty="0">
                <a:latin typeface="Arial" panose="020B0604020202020204" pitchFamily="34" charset="0"/>
                <a:cs typeface="Arial" panose="020B0604020202020204" pitchFamily="34" charset="0"/>
              </a:rPr>
              <a:t>103</a:t>
            </a:r>
            <a:r>
              <a:rPr lang="en-US" sz="900" b="1" dirty="0">
                <a:latin typeface="Arial" panose="020B0604020202020204" pitchFamily="34" charset="0"/>
                <a:cs typeface="Arial" panose="020B0604020202020204" pitchFamily="34" charset="0"/>
              </a:rPr>
              <a:t>(35), 13004-13009</a:t>
            </a:r>
            <a:r>
              <a:rPr lang="en-US" sz="900" b="1" dirty="0" smtClean="0">
                <a:latin typeface="Arial" panose="020B0604020202020204" pitchFamily="34" charset="0"/>
                <a:cs typeface="Arial" panose="020B0604020202020204" pitchFamily="34" charset="0"/>
              </a:rPr>
              <a:t>.</a:t>
            </a:r>
          </a:p>
          <a:p>
            <a:pPr>
              <a:lnSpc>
                <a:spcPct val="80000"/>
              </a:lnSpc>
            </a:pP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err="1" smtClean="0">
                <a:latin typeface="Arial" panose="020B0604020202020204" pitchFamily="34" charset="0"/>
                <a:cs typeface="Arial" panose="020B0604020202020204" pitchFamily="34" charset="0"/>
              </a:rPr>
              <a:t>Dahlquist</a:t>
            </a:r>
            <a:r>
              <a:rPr lang="en-US" sz="900" b="1" dirty="0">
                <a:latin typeface="Arial" panose="020B0604020202020204" pitchFamily="34" charset="0"/>
                <a:cs typeface="Arial" panose="020B0604020202020204" pitchFamily="34" charset="0"/>
              </a:rPr>
              <a:t>, K., Fitzpatrick, B., Camacho, E., </a:t>
            </a:r>
            <a:r>
              <a:rPr lang="en-US" sz="900" b="1" dirty="0" err="1">
                <a:latin typeface="Arial" panose="020B0604020202020204" pitchFamily="34" charset="0"/>
                <a:cs typeface="Arial" panose="020B0604020202020204" pitchFamily="34" charset="0"/>
              </a:rPr>
              <a:t>Entzminger</a:t>
            </a:r>
            <a:r>
              <a:rPr lang="en-US" sz="900" b="1" dirty="0">
                <a:latin typeface="Arial" panose="020B0604020202020204" pitchFamily="34" charset="0"/>
                <a:cs typeface="Arial" panose="020B0604020202020204" pitchFamily="34" charset="0"/>
              </a:rPr>
              <a:t>, S., &amp; </a:t>
            </a:r>
            <a:r>
              <a:rPr lang="en-US" sz="900" b="1" dirty="0" err="1">
                <a:latin typeface="Arial" panose="020B0604020202020204" pitchFamily="34" charset="0"/>
                <a:cs typeface="Arial" panose="020B0604020202020204" pitchFamily="34" charset="0"/>
              </a:rPr>
              <a:t>Wanner</a:t>
            </a:r>
            <a:r>
              <a:rPr lang="en-US" sz="900" b="1" dirty="0">
                <a:latin typeface="Arial" panose="020B0604020202020204" pitchFamily="34" charset="0"/>
                <a:cs typeface="Arial" panose="020B0604020202020204" pitchFamily="34" charset="0"/>
              </a:rPr>
              <a:t>, N. (2015). Parameter Estimation for Gene Regulatory Networks from Microarray Data: Cold Shock Response in Saccharomyces cerevisiae. </a:t>
            </a:r>
            <a:r>
              <a:rPr lang="en-US" sz="900" b="1" i="1" dirty="0">
                <a:latin typeface="Arial" panose="020B0604020202020204" pitchFamily="34" charset="0"/>
                <a:cs typeface="Arial" panose="020B0604020202020204" pitchFamily="34" charset="0"/>
              </a:rPr>
              <a:t>Bulletin Of Mathematical Biology</a:t>
            </a:r>
            <a:r>
              <a:rPr lang="en-US" sz="900" b="1" dirty="0">
                <a:latin typeface="Arial" panose="020B0604020202020204" pitchFamily="34" charset="0"/>
                <a:cs typeface="Arial" panose="020B0604020202020204" pitchFamily="34" charset="0"/>
              </a:rPr>
              <a:t>, </a:t>
            </a:r>
            <a:r>
              <a:rPr lang="en-US" sz="900" b="1" i="1" dirty="0">
                <a:latin typeface="Arial" panose="020B0604020202020204" pitchFamily="34" charset="0"/>
                <a:cs typeface="Arial" panose="020B0604020202020204" pitchFamily="34" charset="0"/>
              </a:rPr>
              <a:t>77</a:t>
            </a:r>
            <a:r>
              <a:rPr lang="en-US" sz="900" b="1" dirty="0">
                <a:latin typeface="Arial" panose="020B0604020202020204" pitchFamily="34" charset="0"/>
                <a:cs typeface="Arial" panose="020B0604020202020204" pitchFamily="34" charset="0"/>
              </a:rPr>
              <a:t>(8), 1457-1492. http://</a:t>
            </a:r>
            <a:r>
              <a:rPr lang="en-US" sz="900" b="1" dirty="0" smtClean="0">
                <a:latin typeface="Arial" panose="020B0604020202020204" pitchFamily="34" charset="0"/>
                <a:cs typeface="Arial" panose="020B0604020202020204" pitchFamily="34" charset="0"/>
              </a:rPr>
              <a:t>dx.doi.org/10.1007/s11538-015-0092-6.</a:t>
            </a:r>
            <a:br>
              <a:rPr lang="en-US" sz="900" b="1" dirty="0" smtClean="0">
                <a:latin typeface="Arial" panose="020B0604020202020204" pitchFamily="34" charset="0"/>
                <a:cs typeface="Arial" panose="020B0604020202020204" pitchFamily="34" charset="0"/>
              </a:rPr>
            </a:b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err="1">
                <a:latin typeface="Arial" panose="020B0604020202020204" pitchFamily="34" charset="0"/>
                <a:cs typeface="Arial" panose="020B0604020202020204" pitchFamily="34" charset="0"/>
              </a:rPr>
              <a:t>Dário</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Abdulrehman</a:t>
            </a:r>
            <a:r>
              <a:rPr lang="en-US" sz="900" b="1" dirty="0">
                <a:latin typeface="Arial" panose="020B0604020202020204" pitchFamily="34" charset="0"/>
                <a:cs typeface="Arial" panose="020B0604020202020204" pitchFamily="34" charset="0"/>
              </a:rPr>
              <a:t>, Pedro T. Monteiro, Miguel C. Teixeira, </a:t>
            </a:r>
            <a:r>
              <a:rPr lang="en-US" sz="900" b="1" dirty="0" err="1">
                <a:latin typeface="Arial" panose="020B0604020202020204" pitchFamily="34" charset="0"/>
                <a:cs typeface="Arial" panose="020B0604020202020204" pitchFamily="34" charset="0"/>
              </a:rPr>
              <a:t>Nuno</a:t>
            </a:r>
            <a:r>
              <a:rPr lang="en-US" sz="900" b="1" dirty="0">
                <a:latin typeface="Arial" panose="020B0604020202020204" pitchFamily="34" charset="0"/>
                <a:cs typeface="Arial" panose="020B0604020202020204" pitchFamily="34" charset="0"/>
              </a:rPr>
              <a:t> P. Mira, </a:t>
            </a:r>
            <a:r>
              <a:rPr lang="en-US" sz="900" b="1" dirty="0" err="1">
                <a:latin typeface="Arial" panose="020B0604020202020204" pitchFamily="34" charset="0"/>
                <a:cs typeface="Arial" panose="020B0604020202020204" pitchFamily="34" charset="0"/>
              </a:rPr>
              <a:t>Artur</a:t>
            </a:r>
            <a:r>
              <a:rPr lang="en-US" sz="900" b="1" dirty="0">
                <a:latin typeface="Arial" panose="020B0604020202020204" pitchFamily="34" charset="0"/>
                <a:cs typeface="Arial" panose="020B0604020202020204" pitchFamily="34" charset="0"/>
              </a:rPr>
              <a:t> B. </a:t>
            </a:r>
            <a:r>
              <a:rPr lang="en-US" sz="900" b="1" dirty="0" err="1">
                <a:latin typeface="Arial" panose="020B0604020202020204" pitchFamily="34" charset="0"/>
                <a:cs typeface="Arial" panose="020B0604020202020204" pitchFamily="34" charset="0"/>
              </a:rPr>
              <a:t>Lourenço</a:t>
            </a:r>
            <a:r>
              <a:rPr lang="en-US" sz="900" b="1" dirty="0">
                <a:latin typeface="Arial" panose="020B0604020202020204" pitchFamily="34" charset="0"/>
                <a:cs typeface="Arial" panose="020B0604020202020204" pitchFamily="34" charset="0"/>
              </a:rPr>
              <a:t>, Sandra C. dos Santos, </a:t>
            </a:r>
            <a:r>
              <a:rPr lang="en-US" sz="900" b="1" dirty="0" err="1">
                <a:latin typeface="Arial" panose="020B0604020202020204" pitchFamily="34" charset="0"/>
                <a:cs typeface="Arial" panose="020B0604020202020204" pitchFamily="34" charset="0"/>
              </a:rPr>
              <a:t>Tânia</a:t>
            </a:r>
            <a:r>
              <a:rPr lang="en-US" sz="900" b="1" dirty="0">
                <a:latin typeface="Arial" panose="020B0604020202020204" pitchFamily="34" charset="0"/>
                <a:cs typeface="Arial" panose="020B0604020202020204" pitchFamily="34" charset="0"/>
              </a:rPr>
              <a:t> R. </a:t>
            </a:r>
            <a:r>
              <a:rPr lang="en-US" sz="900" b="1" dirty="0" err="1">
                <a:latin typeface="Arial" panose="020B0604020202020204" pitchFamily="34" charset="0"/>
                <a:cs typeface="Arial" panose="020B0604020202020204" pitchFamily="34" charset="0"/>
              </a:rPr>
              <a:t>Cabrito</a:t>
            </a:r>
            <a:r>
              <a:rPr lang="en-US" sz="900" b="1" dirty="0">
                <a:latin typeface="Arial" panose="020B0604020202020204" pitchFamily="34" charset="0"/>
                <a:cs typeface="Arial" panose="020B0604020202020204" pitchFamily="34" charset="0"/>
              </a:rPr>
              <a:t>, Alexandre P. Francisco, Sara C. Madeira, Ricardo S. Aires, </a:t>
            </a:r>
            <a:r>
              <a:rPr lang="en-US" sz="900" b="1" dirty="0" err="1">
                <a:latin typeface="Arial" panose="020B0604020202020204" pitchFamily="34" charset="0"/>
                <a:cs typeface="Arial" panose="020B0604020202020204" pitchFamily="34" charset="0"/>
              </a:rPr>
              <a:t>Arlindo</a:t>
            </a:r>
            <a:r>
              <a:rPr lang="en-US" sz="900" b="1" dirty="0">
                <a:latin typeface="Arial" panose="020B0604020202020204" pitchFamily="34" charset="0"/>
                <a:cs typeface="Arial" panose="020B0604020202020204" pitchFamily="34" charset="0"/>
              </a:rPr>
              <a:t> L. Oliveira, Isabel </a:t>
            </a:r>
            <a:r>
              <a:rPr lang="en-US" sz="900" b="1" dirty="0" err="1">
                <a:latin typeface="Arial" panose="020B0604020202020204" pitchFamily="34" charset="0"/>
                <a:cs typeface="Arial" panose="020B0604020202020204" pitchFamily="34" charset="0"/>
              </a:rPr>
              <a:t>Sá-Correia</a:t>
            </a:r>
            <a:r>
              <a:rPr lang="en-US" sz="900" b="1" dirty="0">
                <a:latin typeface="Arial" panose="020B0604020202020204" pitchFamily="34" charset="0"/>
                <a:cs typeface="Arial" panose="020B0604020202020204" pitchFamily="34" charset="0"/>
              </a:rPr>
              <a:t>, Ana T. Freitas (2011). YEASTRACT: providing a programmatic access to curated transcriptional regulatory associations in </a:t>
            </a:r>
            <a:r>
              <a:rPr lang="en-US" sz="900" b="1" i="1" dirty="0">
                <a:latin typeface="Arial" panose="020B0604020202020204" pitchFamily="34" charset="0"/>
                <a:cs typeface="Arial" panose="020B0604020202020204" pitchFamily="34" charset="0"/>
              </a:rPr>
              <a:t>Saccharomyces cerevisiae</a:t>
            </a:r>
            <a:r>
              <a:rPr lang="en-US" sz="900" b="1" dirty="0">
                <a:latin typeface="Arial" panose="020B0604020202020204" pitchFamily="34" charset="0"/>
                <a:cs typeface="Arial" panose="020B0604020202020204" pitchFamily="34" charset="0"/>
              </a:rPr>
              <a:t> through a web services interface </a:t>
            </a:r>
            <a:r>
              <a:rPr lang="en-US" sz="900" b="1" dirty="0" err="1">
                <a:latin typeface="Arial" panose="020B0604020202020204" pitchFamily="34" charset="0"/>
                <a:cs typeface="Arial" panose="020B0604020202020204" pitchFamily="34" charset="0"/>
              </a:rPr>
              <a:t>Nucl</a:t>
            </a:r>
            <a:r>
              <a:rPr lang="en-US" sz="900" b="1" dirty="0">
                <a:latin typeface="Arial" panose="020B0604020202020204" pitchFamily="34" charset="0"/>
                <a:cs typeface="Arial" panose="020B0604020202020204" pitchFamily="34" charset="0"/>
              </a:rPr>
              <a:t>. Acids Res., 39: D136-D140, Oxford University Press</a:t>
            </a:r>
            <a:r>
              <a:rPr lang="en-US" sz="900" b="1" dirty="0" smtClean="0">
                <a:latin typeface="Arial" panose="020B0604020202020204" pitchFamily="34" charset="0"/>
                <a:cs typeface="Arial" panose="020B0604020202020204" pitchFamily="34" charset="0"/>
              </a:rPr>
              <a:t>.</a:t>
            </a:r>
          </a:p>
          <a:p>
            <a:pPr>
              <a:lnSpc>
                <a:spcPct val="80000"/>
              </a:lnSpc>
            </a:pP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a:latin typeface="Arial" panose="020B0604020202020204" pitchFamily="34" charset="0"/>
                <a:cs typeface="Arial" panose="020B0604020202020204" pitchFamily="34" charset="0"/>
              </a:rPr>
              <a:t>Freeman, S. (2002). </a:t>
            </a:r>
            <a:r>
              <a:rPr lang="en-US" sz="900" b="1" i="1" dirty="0">
                <a:latin typeface="Arial" panose="020B0604020202020204" pitchFamily="34" charset="0"/>
                <a:cs typeface="Arial" panose="020B0604020202020204" pitchFamily="34" charset="0"/>
              </a:rPr>
              <a:t>Biological science</a:t>
            </a:r>
            <a:r>
              <a:rPr lang="en-US" sz="900" b="1" dirty="0">
                <a:latin typeface="Arial" panose="020B0604020202020204" pitchFamily="34" charset="0"/>
                <a:cs typeface="Arial" panose="020B0604020202020204" pitchFamily="34" charset="0"/>
              </a:rPr>
              <a:t> (First ed.). Prentice Hall.</a:t>
            </a:r>
            <a:endParaRPr lang="en-US" sz="900" b="1" dirty="0" smtClean="0">
              <a:latin typeface="Arial" panose="020B0604020202020204" pitchFamily="34" charset="0"/>
              <a:cs typeface="Arial" panose="020B0604020202020204" pitchFamily="34" charset="0"/>
            </a:endParaRPr>
          </a:p>
          <a:p>
            <a:pPr>
              <a:lnSpc>
                <a:spcPct val="80000"/>
              </a:lnSpc>
            </a:pPr>
            <a:endParaRPr lang="en-US" sz="900" b="1" dirty="0">
              <a:latin typeface="Arial" panose="020B0604020202020204" pitchFamily="34" charset="0"/>
              <a:cs typeface="Arial" panose="020B0604020202020204" pitchFamily="34" charset="0"/>
            </a:endParaRPr>
          </a:p>
          <a:p>
            <a:pPr>
              <a:lnSpc>
                <a:spcPct val="80000"/>
              </a:lnSpc>
            </a:pPr>
            <a:r>
              <a:rPr lang="en-US" sz="900" b="1" dirty="0">
                <a:latin typeface="Arial" panose="020B0604020202020204" pitchFamily="34" charset="0"/>
                <a:cs typeface="Arial" panose="020B0604020202020204" pitchFamily="34" charset="0"/>
              </a:rPr>
              <a:t>GRNsight - Home. (</a:t>
            </a:r>
            <a:r>
              <a:rPr lang="en-US" sz="900" b="1" dirty="0" err="1">
                <a:latin typeface="Arial" panose="020B0604020202020204" pitchFamily="34" charset="0"/>
                <a:cs typeface="Arial" panose="020B0604020202020204" pitchFamily="34" charset="0"/>
              </a:rPr>
              <a:t>n.d.</a:t>
            </a:r>
            <a:r>
              <a:rPr lang="en-US" sz="900" b="1" dirty="0">
                <a:latin typeface="Arial" panose="020B0604020202020204" pitchFamily="34" charset="0"/>
                <a:cs typeface="Arial" panose="020B0604020202020204" pitchFamily="34" charset="0"/>
              </a:rPr>
              <a:t>). Retrieved March 10, </a:t>
            </a:r>
            <a:r>
              <a:rPr lang="en-US" sz="900" b="1" dirty="0" smtClean="0">
                <a:latin typeface="Arial" panose="020B0604020202020204" pitchFamily="34" charset="0"/>
                <a:cs typeface="Arial" panose="020B0604020202020204" pitchFamily="34" charset="0"/>
              </a:rPr>
              <a:t>2016, from </a:t>
            </a:r>
            <a:r>
              <a:rPr lang="en-US" sz="900" b="1" dirty="0">
                <a:latin typeface="Arial" panose="020B0604020202020204" pitchFamily="34" charset="0"/>
                <a:cs typeface="Arial" panose="020B0604020202020204" pitchFamily="34" charset="0"/>
                <a:hlinkClick r:id="rId10"/>
              </a:rPr>
              <a:t>http://dondi.github.io/GRNsight</a:t>
            </a:r>
            <a:r>
              <a:rPr lang="en-US" sz="900" b="1" dirty="0" smtClean="0">
                <a:latin typeface="Arial" panose="020B0604020202020204" pitchFamily="34" charset="0"/>
                <a:cs typeface="Arial" panose="020B0604020202020204" pitchFamily="34" charset="0"/>
                <a:hlinkClick r:id="rId10"/>
              </a:rPr>
              <a:t>/</a:t>
            </a:r>
            <a:r>
              <a:rPr lang="en-US" sz="900" b="1" dirty="0" smtClean="0">
                <a:latin typeface="Arial" panose="020B0604020202020204" pitchFamily="34" charset="0"/>
                <a:cs typeface="Arial" panose="020B0604020202020204" pitchFamily="34" charset="0"/>
              </a:rPr>
              <a:t>. </a:t>
            </a:r>
          </a:p>
          <a:p>
            <a:pPr>
              <a:lnSpc>
                <a:spcPct val="80000"/>
              </a:lnSpc>
            </a:pPr>
            <a:endParaRPr lang="en-US" sz="900" b="1" dirty="0">
              <a:latin typeface="Arial" panose="020B0604020202020204" pitchFamily="34" charset="0"/>
              <a:cs typeface="Arial" panose="020B0604020202020204" pitchFamily="34" charset="0"/>
            </a:endParaRPr>
          </a:p>
          <a:p>
            <a:pPr>
              <a:lnSpc>
                <a:spcPct val="80000"/>
              </a:lnSpc>
            </a:pPr>
            <a:r>
              <a:rPr lang="en-US" sz="900" b="1" dirty="0" smtClean="0">
                <a:latin typeface="Arial" panose="020B0604020202020204" pitchFamily="34" charset="0"/>
                <a:cs typeface="Arial" panose="020B0604020202020204" pitchFamily="34" charset="0"/>
              </a:rPr>
              <a:t>Gephi – Home. (</a:t>
            </a:r>
            <a:r>
              <a:rPr lang="en-US" sz="900" b="1" dirty="0" err="1" smtClean="0">
                <a:latin typeface="Arial" panose="020B0604020202020204" pitchFamily="34" charset="0"/>
                <a:cs typeface="Arial" panose="020B0604020202020204" pitchFamily="34" charset="0"/>
              </a:rPr>
              <a:t>n.d.</a:t>
            </a:r>
            <a:r>
              <a:rPr lang="en-US" sz="900" b="1" dirty="0" smtClean="0">
                <a:latin typeface="Arial" panose="020B0604020202020204" pitchFamily="34" charset="0"/>
                <a:cs typeface="Arial" panose="020B0604020202020204" pitchFamily="34" charset="0"/>
              </a:rPr>
              <a:t>). </a:t>
            </a:r>
            <a:r>
              <a:rPr lang="en-US" sz="900" b="1" dirty="0">
                <a:latin typeface="Arial" panose="020B0604020202020204" pitchFamily="34" charset="0"/>
                <a:cs typeface="Arial" panose="020B0604020202020204" pitchFamily="34" charset="0"/>
              </a:rPr>
              <a:t>Retrieved November 15, 2016, from </a:t>
            </a:r>
            <a:r>
              <a:rPr lang="en-US" sz="900" b="1" dirty="0">
                <a:latin typeface="Arial" panose="020B0604020202020204" pitchFamily="34" charset="0"/>
                <a:cs typeface="Arial" panose="020B0604020202020204" pitchFamily="34" charset="0"/>
                <a:hlinkClick r:id="rId11"/>
              </a:rPr>
              <a:t>https://gephi.org</a:t>
            </a:r>
            <a:r>
              <a:rPr lang="en-US" sz="900" b="1" dirty="0" smtClean="0">
                <a:latin typeface="Arial" panose="020B0604020202020204" pitchFamily="34" charset="0"/>
                <a:cs typeface="Arial" panose="020B0604020202020204" pitchFamily="34" charset="0"/>
                <a:hlinkClick r:id="rId11"/>
              </a:rPr>
              <a:t>/</a:t>
            </a:r>
            <a:r>
              <a:rPr lang="en-US" sz="900" b="1" dirty="0" smtClean="0">
                <a:latin typeface="Arial" panose="020B0604020202020204" pitchFamily="34" charset="0"/>
                <a:cs typeface="Arial" panose="020B0604020202020204" pitchFamily="34" charset="0"/>
              </a:rPr>
              <a:t>. </a:t>
            </a:r>
            <a:br>
              <a:rPr lang="en-US" sz="900" b="1" dirty="0" smtClean="0">
                <a:latin typeface="Arial" panose="020B0604020202020204" pitchFamily="34" charset="0"/>
                <a:cs typeface="Arial" panose="020B0604020202020204" pitchFamily="34" charset="0"/>
              </a:rPr>
            </a:b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err="1">
                <a:latin typeface="Arial" panose="020B0604020202020204" pitchFamily="34" charset="0"/>
                <a:cs typeface="Arial" panose="020B0604020202020204" pitchFamily="34" charset="0"/>
              </a:rPr>
              <a:t>Kdahlquist</a:t>
            </a:r>
            <a:r>
              <a:rPr lang="en-US" sz="900" b="1" dirty="0">
                <a:latin typeface="Arial" panose="020B0604020202020204" pitchFamily="34" charset="0"/>
                <a:cs typeface="Arial" panose="020B0604020202020204" pitchFamily="34" charset="0"/>
              </a:rPr>
              <a:t>/</a:t>
            </a:r>
            <a:r>
              <a:rPr lang="en-US" sz="900" b="1" dirty="0" err="1">
                <a:latin typeface="Arial" panose="020B0604020202020204" pitchFamily="34" charset="0"/>
                <a:cs typeface="Arial" panose="020B0604020202020204" pitchFamily="34" charset="0"/>
              </a:rPr>
              <a:t>GRNmap</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n.d.</a:t>
            </a:r>
            <a:r>
              <a:rPr lang="en-US" sz="900" b="1" dirty="0">
                <a:latin typeface="Arial" panose="020B0604020202020204" pitchFamily="34" charset="0"/>
                <a:cs typeface="Arial" panose="020B0604020202020204" pitchFamily="34" charset="0"/>
              </a:rPr>
              <a:t>). Retrieved March </a:t>
            </a:r>
            <a:r>
              <a:rPr lang="en-US" sz="900" b="1" dirty="0" smtClean="0">
                <a:latin typeface="Arial" panose="020B0604020202020204" pitchFamily="34" charset="0"/>
                <a:cs typeface="Arial" panose="020B0604020202020204" pitchFamily="34" charset="0"/>
              </a:rPr>
              <a:t>10, 2016</a:t>
            </a:r>
            <a:r>
              <a:rPr lang="en-US" sz="900" b="1" dirty="0">
                <a:latin typeface="Arial" panose="020B0604020202020204" pitchFamily="34" charset="0"/>
                <a:cs typeface="Arial" panose="020B0604020202020204" pitchFamily="34" charset="0"/>
              </a:rPr>
              <a:t>, from </a:t>
            </a:r>
            <a:r>
              <a:rPr lang="en-US" sz="900" b="1" dirty="0">
                <a:latin typeface="Arial" panose="020B0604020202020204" pitchFamily="34" charset="0"/>
                <a:cs typeface="Arial" panose="020B0604020202020204" pitchFamily="34" charset="0"/>
                <a:hlinkClick r:id="rId12"/>
              </a:rPr>
              <a:t>https://</a:t>
            </a:r>
            <a:r>
              <a:rPr lang="en-US" sz="900" b="1" dirty="0" smtClean="0">
                <a:latin typeface="Arial" panose="020B0604020202020204" pitchFamily="34" charset="0"/>
                <a:cs typeface="Arial" panose="020B0604020202020204" pitchFamily="34" charset="0"/>
                <a:hlinkClick r:id="rId12"/>
              </a:rPr>
              <a:t>github.com/kdahlquist/GRNmap</a:t>
            </a:r>
            <a:endParaRPr lang="en-US" sz="900" b="1" dirty="0" smtClean="0">
              <a:latin typeface="Arial" panose="020B0604020202020204" pitchFamily="34" charset="0"/>
              <a:cs typeface="Arial" panose="020B0604020202020204" pitchFamily="34" charset="0"/>
            </a:endParaRPr>
          </a:p>
          <a:p>
            <a:pPr>
              <a:lnSpc>
                <a:spcPct val="80000"/>
              </a:lnSpc>
            </a:pPr>
            <a:endParaRPr lang="en-US" sz="900" b="1" dirty="0">
              <a:latin typeface="Arial" panose="020B0604020202020204" pitchFamily="34" charset="0"/>
              <a:cs typeface="Arial" panose="020B0604020202020204" pitchFamily="34" charset="0"/>
            </a:endParaRPr>
          </a:p>
          <a:p>
            <a:pPr>
              <a:lnSpc>
                <a:spcPct val="80000"/>
              </a:lnSpc>
            </a:pPr>
            <a:r>
              <a:rPr lang="en-US" sz="900" b="1" dirty="0">
                <a:latin typeface="Arial" panose="020B0604020202020204" pitchFamily="34" charset="0"/>
                <a:cs typeface="Arial" panose="020B0604020202020204" pitchFamily="34" charset="0"/>
              </a:rPr>
              <a:t>Ma, H. W., &amp; Zeng, A. P. (2003). The connectivity structure, giant strong component and centrality of metabolic networks. Bioinformatics, 19(11), 1423-1430</a:t>
            </a:r>
            <a:r>
              <a:rPr lang="en-US" sz="900" b="1" dirty="0" smtClean="0">
                <a:latin typeface="Arial" panose="020B0604020202020204" pitchFamily="34" charset="0"/>
                <a:cs typeface="Arial" panose="020B0604020202020204" pitchFamily="34" charset="0"/>
              </a:rPr>
              <a:t>.</a:t>
            </a:r>
          </a:p>
          <a:p>
            <a:pPr>
              <a:lnSpc>
                <a:spcPct val="80000"/>
              </a:lnSpc>
            </a:pPr>
            <a:endParaRPr lang="en-US" sz="900" b="1" dirty="0">
              <a:latin typeface="Arial" panose="020B0604020202020204" pitchFamily="34" charset="0"/>
              <a:cs typeface="Arial" panose="020B0604020202020204" pitchFamily="34" charset="0"/>
            </a:endParaRPr>
          </a:p>
          <a:p>
            <a:pPr>
              <a:lnSpc>
                <a:spcPct val="80000"/>
              </a:lnSpc>
            </a:pPr>
            <a:r>
              <a:rPr lang="en-US" sz="900" b="1" dirty="0" err="1" smtClean="0">
                <a:latin typeface="Arial" panose="020B0604020202020204" pitchFamily="34" charset="0"/>
                <a:cs typeface="Arial" panose="020B0604020202020204" pitchFamily="34" charset="0"/>
              </a:rPr>
              <a:t>McSweeney</a:t>
            </a:r>
            <a:r>
              <a:rPr lang="en-US" sz="900" b="1" dirty="0" smtClean="0">
                <a:latin typeface="Arial" panose="020B0604020202020204" pitchFamily="34" charset="0"/>
                <a:cs typeface="Arial" panose="020B0604020202020204" pitchFamily="34" charset="0"/>
              </a:rPr>
              <a:t>, Patrick J. (2009). Gephi Network Statistics: Google Summer of Code 2009 </a:t>
            </a:r>
            <a:r>
              <a:rPr lang="en-US" sz="900" b="1" dirty="0">
                <a:latin typeface="Arial" panose="020B0604020202020204" pitchFamily="34" charset="0"/>
                <a:cs typeface="Arial" panose="020B0604020202020204" pitchFamily="34" charset="0"/>
              </a:rPr>
              <a:t>Project Proposal. http://web.ecs.syr.edu/~pjmcswee/gephi.pdf</a:t>
            </a:r>
            <a:endParaRPr lang="en-US" sz="900" b="1" dirty="0" smtClean="0">
              <a:latin typeface="Arial" panose="020B0604020202020204" pitchFamily="34" charset="0"/>
              <a:cs typeface="Arial" panose="020B0604020202020204" pitchFamily="34" charset="0"/>
            </a:endParaRPr>
          </a:p>
          <a:p>
            <a:pPr>
              <a:lnSpc>
                <a:spcPct val="80000"/>
              </a:lnSpc>
            </a:pP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err="1">
                <a:latin typeface="Arial" panose="020B0604020202020204" pitchFamily="34" charset="0"/>
                <a:cs typeface="Arial" panose="020B0604020202020204" pitchFamily="34" charset="0"/>
              </a:rPr>
              <a:t>Pavlopoulos</a:t>
            </a:r>
            <a:r>
              <a:rPr lang="en-US" sz="900" b="1" dirty="0">
                <a:latin typeface="Arial" panose="020B0604020202020204" pitchFamily="34" charset="0"/>
                <a:cs typeface="Arial" panose="020B0604020202020204" pitchFamily="34" charset="0"/>
              </a:rPr>
              <a:t>, G. A., </a:t>
            </a:r>
            <a:r>
              <a:rPr lang="en-US" sz="900" b="1" dirty="0" err="1">
                <a:latin typeface="Arial" panose="020B0604020202020204" pitchFamily="34" charset="0"/>
                <a:cs typeface="Arial" panose="020B0604020202020204" pitchFamily="34" charset="0"/>
              </a:rPr>
              <a:t>Secrier</a:t>
            </a:r>
            <a:r>
              <a:rPr lang="en-US" sz="900" b="1" dirty="0">
                <a:latin typeface="Arial" panose="020B0604020202020204" pitchFamily="34" charset="0"/>
                <a:cs typeface="Arial" panose="020B0604020202020204" pitchFamily="34" charset="0"/>
              </a:rPr>
              <a:t>, M., </a:t>
            </a:r>
            <a:r>
              <a:rPr lang="en-US" sz="900" b="1" dirty="0" err="1">
                <a:latin typeface="Arial" panose="020B0604020202020204" pitchFamily="34" charset="0"/>
                <a:cs typeface="Arial" panose="020B0604020202020204" pitchFamily="34" charset="0"/>
              </a:rPr>
              <a:t>Moschopoulos</a:t>
            </a:r>
            <a:r>
              <a:rPr lang="en-US" sz="900" b="1" dirty="0">
                <a:latin typeface="Arial" panose="020B0604020202020204" pitchFamily="34" charset="0"/>
                <a:cs typeface="Arial" panose="020B0604020202020204" pitchFamily="34" charset="0"/>
              </a:rPr>
              <a:t>, C. N., </a:t>
            </a:r>
            <a:r>
              <a:rPr lang="en-US" sz="900" b="1" dirty="0" err="1">
                <a:latin typeface="Arial" panose="020B0604020202020204" pitchFamily="34" charset="0"/>
                <a:cs typeface="Arial" panose="020B0604020202020204" pitchFamily="34" charset="0"/>
              </a:rPr>
              <a:t>Soldatos</a:t>
            </a:r>
            <a:r>
              <a:rPr lang="en-US" sz="900" b="1" dirty="0">
                <a:latin typeface="Arial" panose="020B0604020202020204" pitchFamily="34" charset="0"/>
                <a:cs typeface="Arial" panose="020B0604020202020204" pitchFamily="34" charset="0"/>
              </a:rPr>
              <a:t>, T. G., </a:t>
            </a:r>
            <a:r>
              <a:rPr lang="en-US" sz="900" b="1" dirty="0" err="1">
                <a:latin typeface="Arial" panose="020B0604020202020204" pitchFamily="34" charset="0"/>
                <a:cs typeface="Arial" panose="020B0604020202020204" pitchFamily="34" charset="0"/>
              </a:rPr>
              <a:t>Kossida</a:t>
            </a:r>
            <a:r>
              <a:rPr lang="en-US" sz="900" b="1" dirty="0">
                <a:latin typeface="Arial" panose="020B0604020202020204" pitchFamily="34" charset="0"/>
                <a:cs typeface="Arial" panose="020B0604020202020204" pitchFamily="34" charset="0"/>
              </a:rPr>
              <a:t>, S., </a:t>
            </a:r>
            <a:r>
              <a:rPr lang="en-US" sz="900" b="1" dirty="0" err="1">
                <a:latin typeface="Arial" panose="020B0604020202020204" pitchFamily="34" charset="0"/>
                <a:cs typeface="Arial" panose="020B0604020202020204" pitchFamily="34" charset="0"/>
              </a:rPr>
              <a:t>Aerts</a:t>
            </a:r>
            <a:r>
              <a:rPr lang="en-US" sz="900" b="1" dirty="0">
                <a:latin typeface="Arial" panose="020B0604020202020204" pitchFamily="34" charset="0"/>
                <a:cs typeface="Arial" panose="020B0604020202020204" pitchFamily="34" charset="0"/>
              </a:rPr>
              <a:t>, J., ... &amp; </a:t>
            </a:r>
            <a:r>
              <a:rPr lang="en-US" sz="900" b="1" dirty="0" err="1">
                <a:latin typeface="Arial" panose="020B0604020202020204" pitchFamily="34" charset="0"/>
                <a:cs typeface="Arial" panose="020B0604020202020204" pitchFamily="34" charset="0"/>
              </a:rPr>
              <a:t>Bagos</a:t>
            </a:r>
            <a:r>
              <a:rPr lang="en-US" sz="900" b="1" dirty="0">
                <a:latin typeface="Arial" panose="020B0604020202020204" pitchFamily="34" charset="0"/>
                <a:cs typeface="Arial" panose="020B0604020202020204" pitchFamily="34" charset="0"/>
              </a:rPr>
              <a:t>, P. G. (2011). Using graph theory to analyze biological networks. </a:t>
            </a:r>
            <a:r>
              <a:rPr lang="en-US" sz="900" b="1" dirty="0" err="1">
                <a:latin typeface="Arial" panose="020B0604020202020204" pitchFamily="34" charset="0"/>
                <a:cs typeface="Arial" panose="020B0604020202020204" pitchFamily="34" charset="0"/>
              </a:rPr>
              <a:t>BioData</a:t>
            </a:r>
            <a:r>
              <a:rPr lang="en-US" sz="900" b="1" dirty="0">
                <a:latin typeface="Arial" panose="020B0604020202020204" pitchFamily="34" charset="0"/>
                <a:cs typeface="Arial" panose="020B0604020202020204" pitchFamily="34" charset="0"/>
              </a:rPr>
              <a:t> mining, 4(1), 10</a:t>
            </a:r>
            <a:r>
              <a:rPr lang="en-US" sz="900" b="1" dirty="0" smtClean="0">
                <a:latin typeface="Arial" panose="020B0604020202020204" pitchFamily="34" charset="0"/>
                <a:cs typeface="Arial" panose="020B0604020202020204" pitchFamily="34" charset="0"/>
              </a:rPr>
              <a:t>.</a:t>
            </a:r>
            <a:endParaRPr lang="en-US" sz="900" b="1" dirty="0">
              <a:latin typeface="Arial" panose="020B0604020202020204" pitchFamily="34" charset="0"/>
              <a:cs typeface="Arial" panose="020B0604020202020204" pitchFamily="34" charset="0"/>
            </a:endParaRPr>
          </a:p>
        </p:txBody>
      </p:sp>
      <p:sp>
        <p:nvSpPr>
          <p:cNvPr id="76" name="TextBox 75"/>
          <p:cNvSpPr txBox="1"/>
          <p:nvPr/>
        </p:nvSpPr>
        <p:spPr>
          <a:xfrm>
            <a:off x="925846" y="20939248"/>
            <a:ext cx="5734261" cy="3754874"/>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Each gene has a differential equation that models the change in expression over time</a:t>
            </a:r>
            <a:r>
              <a:rPr lang="en-US" sz="1700" b="1" dirty="0">
                <a:latin typeface="Arial"/>
                <a:cs typeface="Arial"/>
              </a:rPr>
              <a:t> </a:t>
            </a:r>
            <a:r>
              <a:rPr lang="en-US" sz="1700" b="1" dirty="0" smtClean="0">
                <a:latin typeface="Arial"/>
                <a:cs typeface="Arial"/>
              </a:rPr>
              <a:t>as </a:t>
            </a:r>
            <a:br>
              <a:rPr lang="en-US" sz="1700" b="1" dirty="0" smtClean="0">
                <a:latin typeface="Arial"/>
                <a:cs typeface="Arial"/>
              </a:rPr>
            </a:br>
            <a:r>
              <a:rPr lang="en-US" sz="1700" b="1" dirty="0" smtClean="0">
                <a:latin typeface="Arial"/>
                <a:cs typeface="Arial"/>
              </a:rPr>
              <a:t>production – degradation</a:t>
            </a:r>
          </a:p>
          <a:p>
            <a:pPr marL="285750" indent="-285750">
              <a:buFont typeface="Arial"/>
              <a:buChar char="•"/>
            </a:pPr>
            <a:r>
              <a:rPr lang="en-US" sz="1700" b="1" dirty="0" smtClean="0">
                <a:latin typeface="Arial"/>
                <a:cs typeface="Arial"/>
              </a:rPr>
              <a:t>Degradation rates for each gene were taken </a:t>
            </a:r>
            <a:r>
              <a:rPr lang="en-US" sz="1700" b="1" smtClean="0">
                <a:latin typeface="Arial"/>
                <a:cs typeface="Arial"/>
              </a:rPr>
              <a:t>from protein half </a:t>
            </a:r>
            <a:r>
              <a:rPr lang="en-US" sz="1700" b="1" dirty="0" smtClean="0">
                <a:latin typeface="Arial"/>
                <a:cs typeface="Arial"/>
              </a:rPr>
              <a:t>life data from Belle et al</a:t>
            </a:r>
            <a:r>
              <a:rPr lang="en-US" sz="1700" b="1" smtClean="0">
                <a:latin typeface="Arial"/>
                <a:cs typeface="Arial"/>
              </a:rPr>
              <a:t>. (2006)</a:t>
            </a:r>
            <a:endParaRPr lang="en-US" sz="1700" b="1" dirty="0" smtClean="0">
              <a:latin typeface="Arial"/>
              <a:cs typeface="Arial"/>
            </a:endParaRPr>
          </a:p>
          <a:p>
            <a:pPr marL="285750" indent="-285750">
              <a:buFont typeface="Arial"/>
              <a:buChar char="•"/>
            </a:pPr>
            <a:r>
              <a:rPr lang="en-US" sz="1700" b="1" dirty="0" smtClean="0">
                <a:latin typeface="Arial"/>
                <a:cs typeface="Arial"/>
              </a:rPr>
              <a:t>We use a sigmoidal production function where:</a:t>
            </a:r>
          </a:p>
          <a:p>
            <a:pPr marL="806450" lvl="1" indent="-280988">
              <a:buFont typeface="Arial"/>
              <a:buChar char="•"/>
            </a:pPr>
            <a:r>
              <a:rPr lang="en-US" sz="1700" i="1" dirty="0" smtClean="0">
                <a:latin typeface="Times New Roman"/>
                <a:cs typeface="Times New Roman"/>
              </a:rPr>
              <a:t>P</a:t>
            </a:r>
            <a:r>
              <a:rPr lang="en-US" sz="1700" i="1" baseline="-25000" dirty="0" smtClean="0">
                <a:latin typeface="Times New Roman"/>
                <a:cs typeface="Times New Roman"/>
              </a:rPr>
              <a:t>i</a:t>
            </a:r>
            <a:r>
              <a:rPr lang="en-US" sz="1700" b="1" dirty="0" smtClean="0">
                <a:latin typeface="Arial"/>
                <a:cs typeface="Arial"/>
              </a:rPr>
              <a:t> is mRNA production rate for gene </a:t>
            </a:r>
            <a:r>
              <a:rPr lang="en-US" sz="1700" i="1" dirty="0">
                <a:latin typeface="Times New Roman"/>
                <a:cs typeface="Times New Roman"/>
              </a:rPr>
              <a:t>i</a:t>
            </a:r>
            <a:endParaRPr lang="en-US" sz="1700" dirty="0" smtClean="0">
              <a:latin typeface="Times New Roman"/>
              <a:cs typeface="Times New Roman"/>
            </a:endParaRPr>
          </a:p>
          <a:p>
            <a:pPr marL="806450" lvl="1" indent="-280988">
              <a:buFont typeface="Arial"/>
              <a:buChar char="•"/>
            </a:pPr>
            <a:r>
              <a:rPr lang="en-US" sz="1700" i="1" dirty="0">
                <a:latin typeface="Times New Roman"/>
                <a:cs typeface="Times New Roman"/>
              </a:rPr>
              <a:t>d</a:t>
            </a:r>
            <a:r>
              <a:rPr lang="en-US" sz="1700" i="1" baseline="-25000" dirty="0" smtClean="0">
                <a:latin typeface="Times New Roman"/>
                <a:cs typeface="Times New Roman"/>
              </a:rPr>
              <a:t>i</a:t>
            </a:r>
            <a:r>
              <a:rPr lang="en-US" sz="1700" b="1" dirty="0" smtClean="0">
                <a:latin typeface="Arial"/>
                <a:cs typeface="Arial"/>
              </a:rPr>
              <a:t> is the mRNA degradation rate for gene </a:t>
            </a:r>
            <a:r>
              <a:rPr lang="en-US" sz="1700" i="1" dirty="0" err="1" smtClean="0">
                <a:latin typeface="Times New Roman"/>
                <a:cs typeface="Times New Roman"/>
              </a:rPr>
              <a:t>i</a:t>
            </a:r>
            <a:r>
              <a:rPr lang="en-US" sz="1700" i="1" dirty="0" smtClean="0">
                <a:latin typeface="Times New Roman"/>
                <a:cs typeface="Times New Roman"/>
              </a:rPr>
              <a:t> </a:t>
            </a:r>
          </a:p>
          <a:p>
            <a:pPr marL="806450" lvl="1" indent="-280988">
              <a:buFont typeface="Arial"/>
              <a:buChar char="•"/>
            </a:pPr>
            <a:r>
              <a:rPr lang="en-US" sz="1700" i="1" dirty="0" smtClean="0">
                <a:latin typeface="Times New Roman"/>
                <a:cs typeface="Times New Roman"/>
              </a:rPr>
              <a:t>w</a:t>
            </a:r>
            <a:r>
              <a:rPr lang="en-US" sz="1700" b="1" dirty="0" smtClean="0">
                <a:latin typeface="Arial"/>
                <a:cs typeface="Arial"/>
              </a:rPr>
              <a:t> is weight term, determining the level of activation or repression of </a:t>
            </a:r>
            <a:r>
              <a:rPr lang="en-US" sz="1700" i="1" dirty="0" smtClean="0">
                <a:latin typeface="Times New Roman"/>
                <a:cs typeface="Times New Roman"/>
              </a:rPr>
              <a:t>j</a:t>
            </a:r>
            <a:r>
              <a:rPr lang="en-US" sz="1700" b="1" dirty="0" smtClean="0">
                <a:latin typeface="Arial"/>
                <a:cs typeface="Arial"/>
              </a:rPr>
              <a:t> on </a:t>
            </a:r>
            <a:r>
              <a:rPr lang="en-US" sz="1700" i="1" dirty="0">
                <a:latin typeface="Times New Roman"/>
                <a:cs typeface="Times New Roman"/>
              </a:rPr>
              <a:t>i</a:t>
            </a:r>
            <a:endParaRPr lang="en-US" sz="1700" i="1" dirty="0" smtClean="0">
              <a:latin typeface="Times New Roman"/>
              <a:cs typeface="Times New Roman"/>
            </a:endParaRPr>
          </a:p>
          <a:p>
            <a:pPr marL="806450" lvl="1" indent="-280988">
              <a:buFont typeface="Arial"/>
              <a:buChar char="•"/>
            </a:pPr>
            <a:r>
              <a:rPr lang="en-US" sz="1700" i="1" dirty="0" smtClean="0">
                <a:latin typeface="Times New Roman"/>
                <a:cs typeface="Times New Roman"/>
              </a:rPr>
              <a:t>b</a:t>
            </a:r>
            <a:r>
              <a:rPr lang="en-US" sz="1700" b="1" dirty="0" smtClean="0">
                <a:latin typeface="Arial"/>
                <a:cs typeface="Arial"/>
              </a:rPr>
              <a:t> is a unique threshold for each gene</a:t>
            </a:r>
          </a:p>
          <a:p>
            <a:pPr marL="285750" indent="-285750">
              <a:buFont typeface="Arial"/>
              <a:buChar char="•"/>
            </a:pPr>
            <a:r>
              <a:rPr lang="en-US" sz="1700" b="1" dirty="0">
                <a:latin typeface="Arial"/>
                <a:cs typeface="Arial"/>
              </a:rPr>
              <a:t>The production rate </a:t>
            </a:r>
            <a:r>
              <a:rPr lang="en-US" sz="1700" b="1" dirty="0" smtClean="0">
                <a:latin typeface="Arial"/>
                <a:cs typeface="Arial"/>
              </a:rPr>
              <a:t>(</a:t>
            </a:r>
            <a:r>
              <a:rPr lang="en-US" sz="1700" i="1" dirty="0">
                <a:latin typeface="Times New Roman"/>
                <a:cs typeface="Times New Roman"/>
              </a:rPr>
              <a:t>P</a:t>
            </a:r>
            <a:r>
              <a:rPr lang="en-US" sz="1700" i="1" baseline="-25000" dirty="0">
                <a:latin typeface="Times New Roman"/>
                <a:cs typeface="Times New Roman"/>
              </a:rPr>
              <a:t>i</a:t>
            </a:r>
            <a:r>
              <a:rPr lang="en-US" sz="1700" b="1" dirty="0">
                <a:latin typeface="Arial"/>
                <a:cs typeface="Arial"/>
              </a:rPr>
              <a:t> </a:t>
            </a:r>
            <a:r>
              <a:rPr lang="en-US" sz="1700" b="1" dirty="0" smtClean="0">
                <a:latin typeface="Arial"/>
                <a:cs typeface="Arial"/>
              </a:rPr>
              <a:t>)</a:t>
            </a:r>
            <a:r>
              <a:rPr lang="en-US" sz="1700" b="1" dirty="0">
                <a:latin typeface="Arial"/>
                <a:cs typeface="Arial"/>
              </a:rPr>
              <a:t>, weight </a:t>
            </a:r>
            <a:r>
              <a:rPr lang="en-US" sz="1700" b="1" dirty="0" smtClean="0">
                <a:latin typeface="Arial"/>
                <a:cs typeface="Arial"/>
              </a:rPr>
              <a:t>(</a:t>
            </a:r>
            <a:r>
              <a:rPr lang="en-US" sz="1700" i="1" dirty="0">
                <a:latin typeface="Times New Roman"/>
                <a:cs typeface="Times New Roman"/>
              </a:rPr>
              <a:t>w</a:t>
            </a:r>
            <a:r>
              <a:rPr lang="en-US" sz="1700" b="1" dirty="0">
                <a:latin typeface="Arial"/>
                <a:cs typeface="Arial"/>
              </a:rPr>
              <a:t> </a:t>
            </a:r>
            <a:r>
              <a:rPr lang="en-US" sz="1700" b="1" dirty="0" smtClean="0">
                <a:latin typeface="Arial"/>
                <a:cs typeface="Arial"/>
              </a:rPr>
              <a:t>)</a:t>
            </a:r>
            <a:r>
              <a:rPr lang="en-US" sz="1700" b="1" dirty="0">
                <a:latin typeface="Arial"/>
                <a:cs typeface="Arial"/>
              </a:rPr>
              <a:t>, and threshold </a:t>
            </a:r>
            <a:r>
              <a:rPr lang="en-US" sz="1700" b="1" dirty="0" smtClean="0">
                <a:latin typeface="Arial"/>
                <a:cs typeface="Arial"/>
              </a:rPr>
              <a:t>(</a:t>
            </a:r>
            <a:r>
              <a:rPr lang="en-US" sz="1700" i="1" dirty="0">
                <a:latin typeface="Times New Roman"/>
                <a:cs typeface="Times New Roman"/>
              </a:rPr>
              <a:t>b</a:t>
            </a:r>
            <a:r>
              <a:rPr lang="en-US" sz="1700" b="1" dirty="0" smtClean="0">
                <a:latin typeface="Arial"/>
                <a:cs typeface="Arial"/>
              </a:rPr>
              <a:t>) </a:t>
            </a:r>
            <a:r>
              <a:rPr lang="en-US" sz="1700" b="1" dirty="0">
                <a:latin typeface="Arial"/>
                <a:cs typeface="Arial"/>
              </a:rPr>
              <a:t>values were estimated from DNA microarray data using a penalized least squares </a:t>
            </a:r>
            <a:r>
              <a:rPr lang="en-US" sz="1700" b="1" dirty="0" smtClean="0">
                <a:latin typeface="Arial"/>
                <a:cs typeface="Arial"/>
              </a:rPr>
              <a:t>approach. </a:t>
            </a:r>
            <a:endParaRPr lang="en-US" sz="1700" b="1" dirty="0">
              <a:latin typeface="Arial"/>
              <a:cs typeface="Arial"/>
            </a:endParaRPr>
          </a:p>
        </p:txBody>
      </p:sp>
      <p:sp>
        <p:nvSpPr>
          <p:cNvPr id="83" name="TextBox 82"/>
          <p:cNvSpPr txBox="1"/>
          <p:nvPr/>
        </p:nvSpPr>
        <p:spPr>
          <a:xfrm>
            <a:off x="705853" y="9014128"/>
            <a:ext cx="11605890"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Yeast respond to the environmental stress of cold </a:t>
            </a:r>
            <a:r>
              <a:rPr lang="en-US" sz="2600" b="1" dirty="0">
                <a:latin typeface="Arial" panose="020B0604020202020204" pitchFamily="34" charset="0"/>
                <a:cs typeface="Arial" panose="020B0604020202020204" pitchFamily="34" charset="0"/>
              </a:rPr>
              <a:t>s</a:t>
            </a:r>
            <a:r>
              <a:rPr lang="en-US" sz="2600" b="1" dirty="0" smtClean="0">
                <a:latin typeface="Arial" panose="020B0604020202020204" pitchFamily="34" charset="0"/>
                <a:cs typeface="Arial" panose="020B0604020202020204" pitchFamily="34" charset="0"/>
              </a:rPr>
              <a:t>hock by changing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a:t>
            </a:r>
            <a:endParaRPr lang="en-US" sz="26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1670" y="10150472"/>
            <a:ext cx="4154851" cy="3404230"/>
          </a:xfrm>
          <a:prstGeom prst="rect">
            <a:avLst/>
          </a:prstGeom>
        </p:spPr>
      </p:pic>
      <p:sp>
        <p:nvSpPr>
          <p:cNvPr id="54" name="TextBox 53"/>
          <p:cNvSpPr txBox="1"/>
          <p:nvPr/>
        </p:nvSpPr>
        <p:spPr>
          <a:xfrm>
            <a:off x="7978289" y="13507015"/>
            <a:ext cx="4636120" cy="338554"/>
          </a:xfrm>
          <a:prstGeom prst="rect">
            <a:avLst/>
          </a:prstGeom>
          <a:noFill/>
        </p:spPr>
        <p:txBody>
          <a:bodyPr wrap="square" rtlCol="0">
            <a:spAutoFit/>
          </a:bodyPr>
          <a:lstStyle/>
          <a:p>
            <a:r>
              <a:rPr lang="en-US" sz="1600" dirty="0" smtClean="0">
                <a:latin typeface="Arial"/>
                <a:cs typeface="Arial"/>
              </a:rPr>
              <a:t>Microarray at 60 minutes after cold shock</a:t>
            </a:r>
            <a:endParaRPr lang="en-US" sz="1600" dirty="0">
              <a:latin typeface="Arial"/>
              <a:cs typeface="Arial"/>
            </a:endParaRPr>
          </a:p>
        </p:txBody>
      </p:sp>
      <p:sp>
        <p:nvSpPr>
          <p:cNvPr id="88" name="TextBox 87"/>
          <p:cNvSpPr txBox="1"/>
          <p:nvPr/>
        </p:nvSpPr>
        <p:spPr>
          <a:xfrm>
            <a:off x="704708" y="18821929"/>
            <a:ext cx="11601693"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For each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in the network, a nonlinear </a:t>
            </a:r>
            <a:r>
              <a:rPr lang="en-US" sz="2600" b="1" dirty="0">
                <a:latin typeface="Arial" panose="020B0604020202020204" pitchFamily="34" charset="0"/>
                <a:cs typeface="Arial" panose="020B0604020202020204" pitchFamily="34" charset="0"/>
              </a:rPr>
              <a:t>d</a:t>
            </a:r>
            <a:r>
              <a:rPr lang="en-US" sz="2600" b="1" dirty="0" smtClean="0">
                <a:latin typeface="Arial" panose="020B0604020202020204" pitchFamily="34" charset="0"/>
                <a:cs typeface="Arial" panose="020B0604020202020204" pitchFamily="34" charset="0"/>
              </a:rPr>
              <a:t>ifferential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quation </a:t>
            </a:r>
            <a:r>
              <a:rPr lang="en-US" sz="2600" b="1" dirty="0">
                <a:latin typeface="Arial" panose="020B0604020202020204" pitchFamily="34" charset="0"/>
                <a:cs typeface="Arial" panose="020B0604020202020204" pitchFamily="34" charset="0"/>
              </a:rPr>
              <a:t>d</a:t>
            </a:r>
            <a:r>
              <a:rPr lang="en-US" sz="2600" b="1" dirty="0" smtClean="0">
                <a:latin typeface="Arial" panose="020B0604020202020204" pitchFamily="34" charset="0"/>
                <a:cs typeface="Arial" panose="020B0604020202020204" pitchFamily="34" charset="0"/>
              </a:rPr>
              <a:t>etermines the rate at which the gene is expressed </a:t>
            </a:r>
          </a:p>
        </p:txBody>
      </p:sp>
      <p:sp>
        <p:nvSpPr>
          <p:cNvPr id="89" name="TextBox 88"/>
          <p:cNvSpPr txBox="1"/>
          <p:nvPr/>
        </p:nvSpPr>
        <p:spPr>
          <a:xfrm>
            <a:off x="888298" y="15460482"/>
            <a:ext cx="10898979" cy="3231654"/>
          </a:xfrm>
          <a:prstGeom prst="rect">
            <a:avLst/>
          </a:prstGeom>
          <a:noFill/>
        </p:spPr>
        <p:txBody>
          <a:bodyPr wrap="square" rtlCol="0">
            <a:spAutoFit/>
          </a:bodyPr>
          <a:lstStyle/>
          <a:p>
            <a:pPr marL="342900" indent="-342900">
              <a:buFont typeface="Arial"/>
              <a:buChar char="•"/>
            </a:pPr>
            <a:r>
              <a:rPr lang="en-US" sz="1700" b="1" dirty="0" smtClean="0">
                <a:latin typeface="Arial" panose="020B0604020202020204" pitchFamily="34" charset="0"/>
                <a:cs typeface="Arial" panose="020B0604020202020204" pitchFamily="34" charset="0"/>
              </a:rPr>
              <a:t>An ANOVA test of the </a:t>
            </a:r>
            <a:r>
              <a:rPr lang="en-US" sz="1700" b="1" i="1" dirty="0">
                <a:latin typeface="Arial"/>
                <a:cs typeface="Arial"/>
              </a:rPr>
              <a:t>Δhap4 </a:t>
            </a:r>
            <a:r>
              <a:rPr lang="en-US" sz="1700" b="1" dirty="0" smtClean="0">
                <a:latin typeface="Arial"/>
                <a:cs typeface="Arial"/>
              </a:rPr>
              <a:t> strain </a:t>
            </a:r>
            <a:r>
              <a:rPr lang="en-US" sz="1700" b="1" dirty="0" smtClean="0">
                <a:latin typeface="Arial" panose="020B0604020202020204" pitchFamily="34" charset="0"/>
                <a:cs typeface="Arial" panose="020B0604020202020204" pitchFamily="34" charset="0"/>
              </a:rPr>
              <a:t>DNA microarray data showed that 1794 genes (29%) had a log</a:t>
            </a:r>
            <a:r>
              <a:rPr lang="en-US" sz="1700" b="1" baseline="-25000" dirty="0" smtClean="0">
                <a:latin typeface="Arial" panose="020B0604020202020204" pitchFamily="34" charset="0"/>
                <a:cs typeface="Arial" panose="020B0604020202020204" pitchFamily="34" charset="0"/>
              </a:rPr>
              <a:t>2</a:t>
            </a:r>
            <a:r>
              <a:rPr lang="en-US" sz="1700" b="1" dirty="0" smtClean="0">
                <a:latin typeface="Arial" panose="020B0604020202020204" pitchFamily="34" charset="0"/>
                <a:cs typeface="Arial" panose="020B0604020202020204" pitchFamily="34" charset="0"/>
              </a:rPr>
              <a:t> fold change significantly different than zero at any of the time points, with a </a:t>
            </a:r>
            <a:r>
              <a:rPr lang="en-US" sz="1700" b="1" dirty="0" err="1" smtClean="0">
                <a:latin typeface="Arial" panose="020B0604020202020204" pitchFamily="34" charset="0"/>
                <a:cs typeface="Arial" panose="020B0604020202020204" pitchFamily="34" charset="0"/>
              </a:rPr>
              <a:t>Benjamini</a:t>
            </a:r>
            <a:r>
              <a:rPr lang="en-US" sz="1700" b="1" dirty="0" smtClean="0">
                <a:latin typeface="Arial" panose="020B0604020202020204" pitchFamily="34" charset="0"/>
                <a:cs typeface="Arial" panose="020B0604020202020204" pitchFamily="34" charset="0"/>
              </a:rPr>
              <a:t> &amp; Hochberg </a:t>
            </a:r>
          </a:p>
          <a:p>
            <a:pPr marL="341313" indent="-341313"/>
            <a:r>
              <a:rPr lang="en-US" sz="1700" b="1" dirty="0">
                <a:latin typeface="Arial" panose="020B0604020202020204" pitchFamily="34" charset="0"/>
                <a:cs typeface="Arial" panose="020B0604020202020204" pitchFamily="34" charset="0"/>
              </a:rPr>
              <a:t>	</a:t>
            </a:r>
            <a:r>
              <a:rPr lang="en-US" sz="1700" b="1" dirty="0" smtClean="0">
                <a:latin typeface="Arial" panose="020B0604020202020204" pitchFamily="34" charset="0"/>
                <a:cs typeface="Arial" panose="020B0604020202020204" pitchFamily="34" charset="0"/>
              </a:rPr>
              <a:t>corrected p value &lt; 0.05.</a:t>
            </a:r>
          </a:p>
          <a:p>
            <a:pPr marL="342900" indent="-342900">
              <a:buFont typeface="Arial"/>
              <a:buChar char="•"/>
            </a:pPr>
            <a:r>
              <a:rPr lang="en-US" sz="1700" b="1" dirty="0">
                <a:latin typeface="Arial" panose="020B0604020202020204" pitchFamily="34" charset="0"/>
                <a:cs typeface="Arial" panose="020B0604020202020204" pitchFamily="34" charset="0"/>
              </a:rPr>
              <a:t>These genes were submitted to the YEASTRACT database, which returned a list of candidate regulatory transcription factors that potentially regulate those target genes, in order of significance</a:t>
            </a:r>
            <a:r>
              <a:rPr lang="en-US" sz="1700" b="1" dirty="0" smtClean="0">
                <a:latin typeface="Arial" panose="020B0604020202020204" pitchFamily="34" charset="0"/>
                <a:cs typeface="Arial" panose="020B0604020202020204" pitchFamily="34" charset="0"/>
              </a:rPr>
              <a:t>.</a:t>
            </a:r>
          </a:p>
          <a:p>
            <a:pPr marL="342900" indent="-342900">
              <a:buFont typeface="Arial"/>
              <a:buChar char="•"/>
            </a:pPr>
            <a:r>
              <a:rPr lang="en-US" sz="1700" b="1" dirty="0">
                <a:latin typeface="Arial" panose="020B0604020202020204" pitchFamily="34" charset="0"/>
                <a:cs typeface="Arial" panose="020B0604020202020204" pitchFamily="34" charset="0"/>
              </a:rPr>
              <a:t>The transcription factors for which we had deletion strain microarray data were added to the list of the </a:t>
            </a:r>
            <a:r>
              <a:rPr lang="en-US" sz="1700" b="1" dirty="0" smtClean="0">
                <a:latin typeface="Arial" panose="020B0604020202020204" pitchFamily="34" charset="0"/>
                <a:cs typeface="Arial" panose="020B0604020202020204" pitchFamily="34" charset="0"/>
              </a:rPr>
              <a:t>29 </a:t>
            </a:r>
            <a:r>
              <a:rPr lang="en-US" sz="1700" b="1" dirty="0">
                <a:latin typeface="Arial" panose="020B0604020202020204" pitchFamily="34" charset="0"/>
                <a:cs typeface="Arial" panose="020B0604020202020204" pitchFamily="34" charset="0"/>
              </a:rPr>
              <a:t>most significant regulators to generate the largest GRN we modeled with a total of 34 genes and 102 edges.  Transcription factors and edges were removed from the GRN in a stepwise fashion in order of least to most significant until the network was pared down to 15 genes and 28 edges</a:t>
            </a:r>
            <a:r>
              <a:rPr lang="en-US" sz="1700" b="1" dirty="0" smtClean="0">
                <a:latin typeface="Arial" panose="020B0604020202020204" pitchFamily="34" charset="0"/>
                <a:cs typeface="Arial" panose="020B0604020202020204" pitchFamily="34" charset="0"/>
              </a:rPr>
              <a:t>.</a:t>
            </a:r>
          </a:p>
          <a:p>
            <a:pPr marL="342900" indent="-342900">
              <a:buFont typeface="Arial"/>
              <a:buChar char="•"/>
            </a:pPr>
            <a:r>
              <a:rPr lang="en-US" sz="1700" b="1" dirty="0" smtClean="0">
                <a:latin typeface="Arial" panose="020B0604020202020204" pitchFamily="34" charset="0"/>
                <a:cs typeface="Arial" panose="020B0604020202020204" pitchFamily="34" charset="0"/>
              </a:rPr>
              <a:t>The </a:t>
            </a:r>
            <a:r>
              <a:rPr lang="en-US" sz="1700" b="1" dirty="0">
                <a:latin typeface="Arial" panose="020B0604020202020204" pitchFamily="34" charset="0"/>
                <a:cs typeface="Arial" panose="020B0604020202020204" pitchFamily="34" charset="0"/>
              </a:rPr>
              <a:t>purpose of comparing a family of related networks is to determine which sized network models the experimental data best, accounting for indirect effects of other regulatory transcription factors upon cold shock gene expression.</a:t>
            </a:r>
            <a:endParaRPr lang="en-US" sz="1700" b="1" dirty="0" smtClean="0">
              <a:latin typeface="Arial" panose="020B0604020202020204" pitchFamily="34" charset="0"/>
              <a:cs typeface="Arial" panose="020B0604020202020204" pitchFamily="34" charset="0"/>
            </a:endParaRPr>
          </a:p>
        </p:txBody>
      </p:sp>
      <p:sp>
        <p:nvSpPr>
          <p:cNvPr id="82" name="TextBox 81"/>
          <p:cNvSpPr txBox="1"/>
          <p:nvPr/>
        </p:nvSpPr>
        <p:spPr>
          <a:xfrm>
            <a:off x="10579534" y="26274664"/>
            <a:ext cx="1742909" cy="276999"/>
          </a:xfrm>
          <a:prstGeom prst="rect">
            <a:avLst/>
          </a:prstGeom>
          <a:noFill/>
        </p:spPr>
        <p:txBody>
          <a:bodyPr wrap="square" rtlCol="0">
            <a:spAutoFit/>
          </a:bodyPr>
          <a:lstStyle/>
          <a:p>
            <a:r>
              <a:rPr lang="en-US" sz="1200" dirty="0" smtClean="0">
                <a:latin typeface="Arial"/>
                <a:cs typeface="Arial"/>
              </a:rPr>
              <a:t>(Freeman, 2002)</a:t>
            </a:r>
          </a:p>
        </p:txBody>
      </p:sp>
      <p:sp>
        <p:nvSpPr>
          <p:cNvPr id="94" name="TextBox 93"/>
          <p:cNvSpPr txBox="1"/>
          <p:nvPr/>
        </p:nvSpPr>
        <p:spPr>
          <a:xfrm>
            <a:off x="878365" y="19856558"/>
            <a:ext cx="11344959" cy="1138773"/>
          </a:xfrm>
          <a:prstGeom prst="rect">
            <a:avLst/>
          </a:prstGeom>
          <a:noFill/>
        </p:spPr>
        <p:txBody>
          <a:bodyPr wrap="square" rtlCol="0">
            <a:spAutoFit/>
          </a:bodyPr>
          <a:lstStyle/>
          <a:p>
            <a:pPr marL="285750" indent="-285750">
              <a:buFont typeface="Arial"/>
              <a:buChar char="•"/>
            </a:pPr>
            <a:r>
              <a:rPr lang="en-US" sz="1700" b="1" dirty="0">
                <a:latin typeface="Arial"/>
                <a:cs typeface="Arial"/>
              </a:rPr>
              <a:t>The model, called GRNmap </a:t>
            </a:r>
            <a:r>
              <a:rPr lang="en-US" sz="1700" b="1" dirty="0" smtClean="0">
                <a:latin typeface="Arial"/>
                <a:cs typeface="Arial"/>
              </a:rPr>
              <a:t>(Gene </a:t>
            </a:r>
            <a:r>
              <a:rPr lang="en-US" sz="1700" b="1" dirty="0">
                <a:latin typeface="Arial"/>
                <a:cs typeface="Arial"/>
              </a:rPr>
              <a:t>R</a:t>
            </a:r>
            <a:r>
              <a:rPr lang="en-US" sz="1700" b="1" dirty="0" smtClean="0">
                <a:latin typeface="Arial"/>
                <a:cs typeface="Arial"/>
              </a:rPr>
              <a:t>egulatory </a:t>
            </a:r>
            <a:r>
              <a:rPr lang="en-US" sz="1700" b="1" dirty="0">
                <a:latin typeface="Arial"/>
                <a:cs typeface="Arial"/>
              </a:rPr>
              <a:t>N</a:t>
            </a:r>
            <a:r>
              <a:rPr lang="en-US" sz="1700" b="1" dirty="0" smtClean="0">
                <a:latin typeface="Arial"/>
                <a:cs typeface="Arial"/>
              </a:rPr>
              <a:t>etwork modeling and </a:t>
            </a:r>
            <a:r>
              <a:rPr lang="en-US" sz="1700" b="1" dirty="0">
                <a:latin typeface="Arial"/>
                <a:cs typeface="Arial"/>
              </a:rPr>
              <a:t>parameter estimation) was implemented in </a:t>
            </a:r>
            <a:r>
              <a:rPr lang="en-US" sz="1700" b="1" dirty="0" smtClean="0">
                <a:latin typeface="Arial"/>
                <a:cs typeface="Arial"/>
              </a:rPr>
              <a:t>MATLAB (</a:t>
            </a:r>
            <a:r>
              <a:rPr lang="en-US" sz="1700" b="1" dirty="0" err="1" smtClean="0">
                <a:latin typeface="Arial"/>
                <a:cs typeface="Arial"/>
              </a:rPr>
              <a:t>Dahlquist</a:t>
            </a:r>
            <a:r>
              <a:rPr lang="en-US" sz="1700" b="1" dirty="0" smtClean="0">
                <a:latin typeface="Arial"/>
                <a:cs typeface="Arial"/>
              </a:rPr>
              <a:t> et al. 2015).</a:t>
            </a:r>
          </a:p>
          <a:p>
            <a:pPr marL="285750" indent="-285750">
              <a:buFont typeface="Arial"/>
              <a:buChar char="•"/>
            </a:pPr>
            <a:r>
              <a:rPr lang="en-US" sz="1700" b="1" dirty="0" smtClean="0">
                <a:latin typeface="Arial"/>
                <a:cs typeface="Arial"/>
              </a:rPr>
              <a:t>The MATLAB code and executable are available under an open source license at </a:t>
            </a:r>
            <a:r>
              <a:rPr lang="de-DE" sz="1700" b="1" dirty="0">
                <a:latin typeface="Arial"/>
                <a:cs typeface="Arial"/>
              </a:rPr>
              <a:t>https://</a:t>
            </a:r>
            <a:r>
              <a:rPr lang="de-DE" sz="1700" b="1" dirty="0" err="1">
                <a:latin typeface="Arial"/>
                <a:cs typeface="Arial"/>
              </a:rPr>
              <a:t>github.com</a:t>
            </a:r>
            <a:r>
              <a:rPr lang="de-DE" sz="1700" b="1" dirty="0">
                <a:latin typeface="Arial"/>
                <a:cs typeface="Arial"/>
              </a:rPr>
              <a:t>/</a:t>
            </a:r>
            <a:r>
              <a:rPr lang="de-DE" sz="1700" b="1" dirty="0" err="1">
                <a:latin typeface="Arial"/>
                <a:cs typeface="Arial"/>
              </a:rPr>
              <a:t>kdahlquist</a:t>
            </a:r>
            <a:r>
              <a:rPr lang="de-DE" sz="1700" b="1" dirty="0">
                <a:latin typeface="Arial"/>
                <a:cs typeface="Arial"/>
              </a:rPr>
              <a:t>/</a:t>
            </a:r>
            <a:r>
              <a:rPr lang="de-DE" sz="1700" b="1" dirty="0" err="1">
                <a:latin typeface="Arial"/>
                <a:cs typeface="Arial"/>
              </a:rPr>
              <a:t>GRNmap</a:t>
            </a:r>
            <a:r>
              <a:rPr lang="de-DE" sz="1700" b="1" dirty="0" smtClean="0">
                <a:latin typeface="Arial"/>
                <a:cs typeface="Arial"/>
              </a:rPr>
              <a:t>/.</a:t>
            </a:r>
            <a:endParaRPr lang="en-US" sz="1700" b="1" dirty="0">
              <a:latin typeface="Arial"/>
              <a:cs typeface="Arial"/>
            </a:endParaRPr>
          </a:p>
        </p:txBody>
      </p:sp>
      <p:sp>
        <p:nvSpPr>
          <p:cNvPr id="95" name="TextBox 94"/>
          <p:cNvSpPr txBox="1"/>
          <p:nvPr/>
        </p:nvSpPr>
        <p:spPr>
          <a:xfrm>
            <a:off x="878365" y="25736421"/>
            <a:ext cx="8415759" cy="615553"/>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 represents the error between estimated values and microarray data values.</a:t>
            </a:r>
          </a:p>
          <a:p>
            <a:pPr marL="285750" indent="-285750">
              <a:buFont typeface="Arial"/>
              <a:buChar char="•"/>
            </a:pPr>
            <a:r>
              <a:rPr lang="el-GR" sz="1700" b="1" dirty="0" smtClean="0">
                <a:latin typeface="Arial" panose="020B0604020202020204" pitchFamily="34" charset="0"/>
                <a:cs typeface="Arial" panose="020B0604020202020204" pitchFamily="34" charset="0"/>
              </a:rPr>
              <a:t>θ</a:t>
            </a:r>
            <a:r>
              <a:rPr lang="en-US" sz="1700" b="1" dirty="0" smtClean="0">
                <a:latin typeface="Arial" panose="020B0604020202020204" pitchFamily="34" charset="0"/>
                <a:cs typeface="Arial" panose="020B0604020202020204" pitchFamily="34" charset="0"/>
              </a:rPr>
              <a:t> is </a:t>
            </a:r>
            <a:r>
              <a:rPr lang="en-US" sz="1700" b="1" dirty="0">
                <a:latin typeface="Arial" panose="020B0604020202020204" pitchFamily="34" charset="0"/>
                <a:cs typeface="Arial" panose="020B0604020202020204" pitchFamily="34" charset="0"/>
              </a:rPr>
              <a:t>the penalty term, which is the combined w, P, and b parameter </a:t>
            </a:r>
            <a:r>
              <a:rPr lang="en-US" sz="1700" b="1" dirty="0" smtClean="0">
                <a:latin typeface="Arial" panose="020B0604020202020204" pitchFamily="34" charset="0"/>
                <a:cs typeface="Arial" panose="020B0604020202020204" pitchFamily="34" charset="0"/>
              </a:rPr>
              <a:t>values.</a:t>
            </a:r>
            <a:endParaRPr lang="en-US" sz="1700" b="1" dirty="0">
              <a:latin typeface="Arial" panose="020B0604020202020204" pitchFamily="34" charset="0"/>
              <a:cs typeface="Arial" panose="020B0604020202020204" pitchFamily="34" charset="0"/>
            </a:endParaRPr>
          </a:p>
        </p:txBody>
      </p:sp>
      <p:pic>
        <p:nvPicPr>
          <p:cNvPr id="50" name="Picture 49" descr="Screen Shot 2016-03-02 at 3.59.20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70945" y="27652096"/>
            <a:ext cx="4555862" cy="4458685"/>
          </a:xfrm>
          <a:prstGeom prst="rect">
            <a:avLst/>
          </a:prstGeom>
        </p:spPr>
      </p:pic>
      <p:sp>
        <p:nvSpPr>
          <p:cNvPr id="51" name="TextBox 50"/>
          <p:cNvSpPr txBox="1"/>
          <p:nvPr/>
        </p:nvSpPr>
        <p:spPr>
          <a:xfrm>
            <a:off x="6099234" y="27807568"/>
            <a:ext cx="5568337" cy="4247317"/>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The alpha value (</a:t>
            </a:r>
            <a:r>
              <a:rPr lang="el-GR" sz="1800" b="1" dirty="0" smtClean="0">
                <a:latin typeface="Arial"/>
                <a:cs typeface="Arial"/>
              </a:rPr>
              <a:t>α</a:t>
            </a:r>
            <a:r>
              <a:rPr lang="en-US" sz="1800" b="1" dirty="0" smtClean="0">
                <a:latin typeface="Arial"/>
                <a:cs typeface="Arial"/>
              </a:rPr>
              <a:t>) controls the flexibility of the model fit to the data. </a:t>
            </a:r>
          </a:p>
          <a:p>
            <a:pPr marL="342900" indent="-342900">
              <a:buFont typeface="Arial"/>
              <a:buChar char="•"/>
            </a:pPr>
            <a:r>
              <a:rPr lang="en-US" sz="1800" b="1" dirty="0" smtClean="0">
                <a:latin typeface="Arial"/>
                <a:cs typeface="Arial"/>
              </a:rPr>
              <a:t>Choosing the best alpha value is best done through iteration.</a:t>
            </a:r>
          </a:p>
          <a:p>
            <a:pPr marL="342900" indent="-342900">
              <a:buFont typeface="Arial"/>
              <a:buChar char="•"/>
            </a:pPr>
            <a:r>
              <a:rPr lang="en-US" sz="1800" b="1" dirty="0">
                <a:latin typeface="Arial" panose="020B0604020202020204" pitchFamily="34" charset="0"/>
                <a:cs typeface="Arial" panose="020B0604020202020204" pitchFamily="34" charset="0"/>
              </a:rPr>
              <a:t>The estimation was run iteratively for a series of different alpha values ranging from 0.8 down to 0.0005 where the parameters output from one run was used as the initial guesses for the next run</a:t>
            </a:r>
            <a:r>
              <a:rPr lang="en-US" sz="1800" b="1" dirty="0" smtClean="0">
                <a:latin typeface="Arial" panose="020B0604020202020204" pitchFamily="34" charset="0"/>
                <a:cs typeface="Arial" panose="020B0604020202020204" pitchFamily="34" charset="0"/>
              </a:rPr>
              <a:t>.</a:t>
            </a:r>
          </a:p>
          <a:p>
            <a:pPr marL="342900" indent="-342900">
              <a:buFont typeface="Arial"/>
              <a:buChar char="•"/>
            </a:pPr>
            <a:r>
              <a:rPr lang="en-US" sz="1800" b="1" dirty="0" smtClean="0">
                <a:latin typeface="Arial"/>
                <a:cs typeface="Arial"/>
              </a:rPr>
              <a:t>For each alpha value ranging from 0.0005 to 0.8, the Least Squares Error (LSE) was plotted against the penalty term.</a:t>
            </a:r>
          </a:p>
          <a:p>
            <a:pPr marL="342900" indent="-342900">
              <a:buFont typeface="Arial"/>
              <a:buChar char="•"/>
            </a:pPr>
            <a:r>
              <a:rPr lang="en-US" sz="1800" b="1" dirty="0" smtClean="0">
                <a:latin typeface="Arial"/>
                <a:cs typeface="Arial"/>
              </a:rPr>
              <a:t>The best alpha is one that minimizes both the LSE and the penalty term, and therefore lies near the “elbow” of the L-curve.</a:t>
            </a:r>
          </a:p>
        </p:txBody>
      </p:sp>
      <p:pic>
        <p:nvPicPr>
          <p:cNvPr id="1732" name="Picture 708"/>
          <p:cNvPicPr>
            <a:picLocks noChangeAspect="1" noChangeArrowheads="1"/>
          </p:cNvPicPr>
          <p:nvPr/>
        </p:nvPicPr>
        <p:blipFill rotWithShape="1">
          <a:blip r:embed="rId15">
            <a:extLst>
              <a:ext uri="{28A0092B-C50C-407E-A947-70E740481C1C}">
                <a14:useLocalDpi xmlns:a14="http://schemas.microsoft.com/office/drawing/2010/main" val="0"/>
              </a:ext>
            </a:extLst>
          </a:blip>
          <a:srcRect l="22810" t="10814" r="2906" b="21920"/>
          <a:stretch/>
        </p:blipFill>
        <p:spPr bwMode="auto">
          <a:xfrm>
            <a:off x="13270952" y="6662656"/>
            <a:ext cx="7985669" cy="495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TextBox 99"/>
          <p:cNvSpPr txBox="1"/>
          <p:nvPr/>
        </p:nvSpPr>
        <p:spPr>
          <a:xfrm>
            <a:off x="21347447" y="6463910"/>
            <a:ext cx="5123733" cy="507831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GRNsight generates weighted network graphs using the output spreadsheets produced by GRNmap.</a:t>
            </a:r>
          </a:p>
          <a:p>
            <a:pPr marL="342900" indent="-342900">
              <a:buFont typeface="Arial"/>
              <a:buChar char="•"/>
            </a:pPr>
            <a:r>
              <a:rPr lang="en-US" sz="1800" b="1" dirty="0" smtClean="0">
                <a:latin typeface="Arial"/>
                <a:cs typeface="Arial"/>
              </a:rPr>
              <a:t>The absolute value of the weight parameters are divided by the largest value, which distributes them between 0 and 1. The thickness of the lines is on a linear scale with thin lines for values near 0 and thick lines for values near 1.</a:t>
            </a:r>
          </a:p>
          <a:p>
            <a:pPr marL="342900" indent="-342900">
              <a:buFont typeface="Arial"/>
              <a:buChar char="•"/>
            </a:pPr>
            <a:r>
              <a:rPr lang="en-US" sz="1800" b="1" dirty="0">
                <a:latin typeface="Arial"/>
                <a:cs typeface="Arial"/>
              </a:rPr>
              <a:t>Positive weights are colored magenta to indicate activation, negative weights are colored cyan to indicate repression</a:t>
            </a:r>
            <a:r>
              <a:rPr lang="en-US" sz="1800" b="1" dirty="0" smtClean="0">
                <a:latin typeface="Arial"/>
                <a:cs typeface="Arial"/>
              </a:rPr>
              <a:t>.</a:t>
            </a:r>
          </a:p>
          <a:p>
            <a:pPr marL="342900" indent="-342900">
              <a:buFont typeface="Arial"/>
              <a:buChar char="•"/>
            </a:pPr>
            <a:r>
              <a:rPr lang="en-US" sz="1800" b="1" dirty="0" smtClean="0">
                <a:latin typeface="Arial"/>
                <a:cs typeface="Arial"/>
              </a:rPr>
              <a:t>Arrow heads also represent activation, while blunted heads indicate repression. </a:t>
            </a:r>
            <a:endParaRPr lang="en-US" sz="1800" b="1" dirty="0">
              <a:latin typeface="Arial"/>
              <a:cs typeface="Arial"/>
            </a:endParaRPr>
          </a:p>
          <a:p>
            <a:pPr marL="342900" indent="-342900">
              <a:buFont typeface="Arial"/>
              <a:buChar char="•"/>
            </a:pPr>
            <a:r>
              <a:rPr lang="en-US" sz="1800" b="1" dirty="0">
                <a:latin typeface="Arial"/>
                <a:cs typeface="Arial"/>
              </a:rPr>
              <a:t>Weights within ±0.05 of zero are colored grey to denote negligible influence on the target gene.</a:t>
            </a:r>
          </a:p>
          <a:p>
            <a:pPr marL="342900" indent="-342900">
              <a:buFont typeface="Arial"/>
              <a:buChar char="•"/>
            </a:pPr>
            <a:endParaRPr lang="en-US" sz="1800" b="1" dirty="0" smtClean="0">
              <a:solidFill>
                <a:srgbClr val="FF0000"/>
              </a:solidFill>
              <a:latin typeface="Arial"/>
              <a:cs typeface="Arial"/>
            </a:endParaRPr>
          </a:p>
        </p:txBody>
      </p:sp>
      <p:pic>
        <p:nvPicPr>
          <p:cNvPr id="14" name="Picture 13" descr="Screen Shot 2016-03-15 at 7.16.16 PM.png"/>
          <p:cNvPicPr>
            <a:picLocks noChangeAspect="1"/>
          </p:cNvPicPr>
          <p:nvPr/>
        </p:nvPicPr>
        <p:blipFill rotWithShape="1">
          <a:blip r:embed="rId16">
            <a:extLst>
              <a:ext uri="{28A0092B-C50C-407E-A947-70E740481C1C}">
                <a14:useLocalDpi xmlns:a14="http://schemas.microsoft.com/office/drawing/2010/main" val="0"/>
              </a:ext>
            </a:extLst>
          </a:blip>
          <a:srcRect r="1819"/>
          <a:stretch/>
        </p:blipFill>
        <p:spPr>
          <a:xfrm>
            <a:off x="1170945" y="2362374"/>
            <a:ext cx="4776126" cy="1871318"/>
          </a:xfrm>
          <a:prstGeom prst="rect">
            <a:avLst/>
          </a:prstGeom>
        </p:spPr>
      </p:pic>
      <p:sp>
        <p:nvSpPr>
          <p:cNvPr id="99" name="TextBox 98"/>
          <p:cNvSpPr txBox="1"/>
          <p:nvPr/>
        </p:nvSpPr>
        <p:spPr>
          <a:xfrm>
            <a:off x="14791222" y="5877529"/>
            <a:ext cx="3510710" cy="384721"/>
          </a:xfrm>
          <a:prstGeom prst="rect">
            <a:avLst/>
          </a:prstGeom>
          <a:noFill/>
          <a:ln>
            <a:solidFill>
              <a:schemeClr val="bg1">
                <a:lumMod val="65000"/>
              </a:schemeClr>
            </a:solidFill>
          </a:ln>
        </p:spPr>
        <p:txBody>
          <a:bodyPr wrap="square" rtlCol="0">
            <a:spAutoFit/>
          </a:bodyPr>
          <a:lstStyle/>
          <a:p>
            <a:pPr algn="ctr"/>
            <a:r>
              <a:rPr lang="en-US" sz="1900" b="1" dirty="0" smtClean="0">
                <a:latin typeface="Arial"/>
                <a:cs typeface="Arial"/>
              </a:rPr>
              <a:t>15 genes, 28 edges</a:t>
            </a:r>
          </a:p>
        </p:txBody>
      </p:sp>
      <p:sp>
        <p:nvSpPr>
          <p:cNvPr id="112" name="TextBox 111"/>
          <p:cNvSpPr txBox="1"/>
          <p:nvPr/>
        </p:nvSpPr>
        <p:spPr>
          <a:xfrm>
            <a:off x="35675410" y="16541770"/>
            <a:ext cx="7021989" cy="615553"/>
          </a:xfrm>
          <a:prstGeom prst="rect">
            <a:avLst/>
          </a:prstGeom>
          <a:noFill/>
        </p:spPr>
        <p:txBody>
          <a:bodyPr wrap="square" rtlCol="0">
            <a:spAutoFit/>
          </a:bodyPr>
          <a:lstStyle/>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ASH1 had the highest production rate and threshold b for this network, possibly due to the high activation of it by SWI5</a:t>
            </a:r>
            <a:r>
              <a:rPr lang="en-US" sz="1700" b="1" smtClean="0">
                <a:latin typeface="Arial" panose="020B0604020202020204" pitchFamily="34" charset="0"/>
                <a:cs typeface="Arial" panose="020B0604020202020204" pitchFamily="34" charset="0"/>
              </a:rPr>
              <a:t>. </a:t>
            </a:r>
            <a:endParaRPr lang="en-US" sz="1700" b="1" dirty="0" smtClean="0">
              <a:latin typeface="Arial" panose="020B0604020202020204" pitchFamily="34" charset="0"/>
              <a:cs typeface="Arial" panose="020B0604020202020204" pitchFamily="34" charset="0"/>
            </a:endParaRPr>
          </a:p>
        </p:txBody>
      </p:sp>
      <p:sp>
        <p:nvSpPr>
          <p:cNvPr id="114" name="TextBox 113"/>
          <p:cNvSpPr txBox="1"/>
          <p:nvPr/>
        </p:nvSpPr>
        <p:spPr>
          <a:xfrm>
            <a:off x="35991704" y="9729045"/>
            <a:ext cx="6964438" cy="2446824"/>
          </a:xfrm>
          <a:prstGeom prst="rect">
            <a:avLst/>
          </a:prstGeom>
          <a:noFill/>
        </p:spPr>
        <p:txBody>
          <a:bodyPr wrap="square" rtlCol="0">
            <a:spAutoFit/>
          </a:bodyPr>
          <a:lstStyle/>
          <a:p>
            <a:pPr marL="285750" indent="-285750">
              <a:buFont typeface="Arial" panose="020B0604020202020204" pitchFamily="34" charset="0"/>
              <a:buChar char="•"/>
            </a:pPr>
            <a:r>
              <a:rPr lang="en-US" sz="1700" b="1" smtClean="0">
                <a:latin typeface="Arial" panose="020B0604020202020204" pitchFamily="34" charset="0"/>
                <a:cs typeface="Arial" panose="020B0604020202020204" pitchFamily="34" charset="0"/>
              </a:rPr>
              <a:t>Upper left. The </a:t>
            </a:r>
            <a:r>
              <a:rPr lang="en-US" sz="1700" b="1" dirty="0" smtClean="0">
                <a:latin typeface="Arial" panose="020B0604020202020204" pitchFamily="34" charset="0"/>
                <a:cs typeface="Arial" panose="020B0604020202020204" pitchFamily="34" charset="0"/>
              </a:rPr>
              <a:t>28 edges in the network, with </a:t>
            </a:r>
            <a:r>
              <a:rPr lang="en-US" sz="1700" b="1" smtClean="0">
                <a:latin typeface="Arial" panose="020B0604020202020204" pitchFamily="34" charset="0"/>
                <a:cs typeface="Arial" panose="020B0604020202020204" pitchFamily="34" charset="0"/>
              </a:rPr>
              <a:t>the </a:t>
            </a:r>
            <a:r>
              <a:rPr lang="en-US" sz="1700" b="1" smtClean="0">
                <a:latin typeface="Arial" panose="020B0604020202020204" pitchFamily="34" charset="0"/>
                <a:cs typeface="Arial" panose="020B0604020202020204" pitchFamily="34" charset="0"/>
              </a:rPr>
              <a:t>source node  </a:t>
            </a:r>
            <a:r>
              <a:rPr lang="en-US" sz="1700" b="1" dirty="0" smtClean="0">
                <a:latin typeface="Arial" panose="020B0604020202020204" pitchFamily="34" charset="0"/>
                <a:cs typeface="Arial" panose="020B0604020202020204" pitchFamily="34" charset="0"/>
              </a:rPr>
              <a:t>listed first, and </a:t>
            </a:r>
            <a:r>
              <a:rPr lang="en-US" sz="1700" b="1" smtClean="0">
                <a:latin typeface="Arial" panose="020B0604020202020204" pitchFamily="34" charset="0"/>
                <a:cs typeface="Arial" panose="020B0604020202020204" pitchFamily="34" charset="0"/>
              </a:rPr>
              <a:t>the </a:t>
            </a:r>
            <a:r>
              <a:rPr lang="en-US" sz="1700" b="1" smtClean="0">
                <a:latin typeface="Arial" panose="020B0604020202020204" pitchFamily="34" charset="0"/>
                <a:cs typeface="Arial" panose="020B0604020202020204" pitchFamily="34" charset="0"/>
              </a:rPr>
              <a:t>target</a:t>
            </a:r>
            <a:r>
              <a:rPr lang="en-US" sz="1700" b="1" smtClean="0">
                <a:latin typeface="Arial" panose="020B0604020202020204" pitchFamily="34" charset="0"/>
                <a:cs typeface="Arial" panose="020B0604020202020204" pitchFamily="34" charset="0"/>
              </a:rPr>
              <a:t> </a:t>
            </a:r>
            <a:r>
              <a:rPr lang="en-US" sz="1700" b="1" dirty="0" smtClean="0">
                <a:latin typeface="Arial" panose="020B0604020202020204" pitchFamily="34" charset="0"/>
                <a:cs typeface="Arial" panose="020B0604020202020204" pitchFamily="34" charset="0"/>
              </a:rPr>
              <a:t>node listed second.</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Negative weight values signify repression, whereas positive values signify activation.</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MSN2 -&gt; HAP4 is the strongest relationship within the network, with a repression weight of nearly 6. This can also be visually confirmed in the GRNsight network. </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SWI5 -&gt; ASH1 is the largest activation relationship, with an estimated weight of 4. </a:t>
            </a:r>
            <a:endParaRPr lang="en-US" sz="1700" b="1" dirty="0">
              <a:latin typeface="Arial" panose="020B0604020202020204" pitchFamily="34" charset="0"/>
              <a:cs typeface="Arial" panose="020B0604020202020204" pitchFamily="34" charset="0"/>
            </a:endParaRPr>
          </a:p>
        </p:txBody>
      </p:sp>
      <p:sp>
        <p:nvSpPr>
          <p:cNvPr id="115" name="TextBox 114"/>
          <p:cNvSpPr txBox="1"/>
          <p:nvPr/>
        </p:nvSpPr>
        <p:spPr>
          <a:xfrm>
            <a:off x="31577998" y="21388252"/>
            <a:ext cx="11621948" cy="6017032"/>
          </a:xfrm>
          <a:prstGeom prst="rect">
            <a:avLst/>
          </a:prstGeom>
          <a:noFill/>
        </p:spPr>
        <p:txBody>
          <a:bodyPr wrap="square" rtlCol="0">
            <a:spAutoFit/>
          </a:bodyPr>
          <a:lstStyle/>
          <a:p>
            <a:pPr marL="342900" indent="-342900">
              <a:buFont typeface="Arial"/>
              <a:buChar char="•"/>
            </a:pPr>
            <a:r>
              <a:rPr lang="en-US" sz="1750" b="1" dirty="0" smtClean="0">
                <a:latin typeface="Arial"/>
                <a:cs typeface="Arial"/>
              </a:rPr>
              <a:t>DNA microarray data from the </a:t>
            </a:r>
            <a:r>
              <a:rPr lang="en-US" sz="1750" b="1" i="1" dirty="0" smtClean="0">
                <a:latin typeface="Arial"/>
                <a:cs typeface="Arial"/>
              </a:rPr>
              <a:t>Δhap4</a:t>
            </a:r>
            <a:r>
              <a:rPr lang="en-US" sz="1750" b="1" dirty="0" smtClean="0">
                <a:latin typeface="Arial"/>
                <a:cs typeface="Arial"/>
              </a:rPr>
              <a:t>  deletion strain subjected to cold shock was analyzed using an ANOVA test, the YEASTRACT database, and an ordinary differential equations model called GRNmap that modeled the dynamics of each gene in candidate gene regulatory networks. From larger networks, the 15 gene, 28 edges network was determined to be the best candidate for data analysis.</a:t>
            </a:r>
          </a:p>
          <a:p>
            <a:pPr marL="342900" indent="-342900">
              <a:buFont typeface="Arial"/>
              <a:buChar char="•"/>
            </a:pPr>
            <a:r>
              <a:rPr lang="en-US" sz="1750" b="1" dirty="0" smtClean="0">
                <a:latin typeface="Arial"/>
                <a:cs typeface="Arial"/>
              </a:rPr>
              <a:t>The weighted output network was visualized using GRNsight.</a:t>
            </a:r>
          </a:p>
          <a:p>
            <a:pPr marL="342900" indent="-342900">
              <a:buFont typeface="Arial"/>
              <a:buChar char="•"/>
            </a:pPr>
            <a:r>
              <a:rPr lang="en-US" sz="1750" b="1" dirty="0" smtClean="0">
                <a:latin typeface="Arial"/>
                <a:cs typeface="Arial"/>
              </a:rPr>
              <a:t>The </a:t>
            </a:r>
            <a:r>
              <a:rPr lang="en-US" sz="1750" b="1" smtClean="0">
                <a:latin typeface="Arial"/>
                <a:cs typeface="Arial"/>
              </a:rPr>
              <a:t>Gephi </a:t>
            </a:r>
            <a:r>
              <a:rPr lang="en-US" sz="1750" b="1" smtClean="0">
                <a:latin typeface="Arial"/>
                <a:cs typeface="Arial"/>
              </a:rPr>
              <a:t>results</a:t>
            </a:r>
            <a:r>
              <a:rPr lang="en-US" sz="1750" b="1" smtClean="0">
                <a:latin typeface="Arial"/>
                <a:cs typeface="Arial"/>
              </a:rPr>
              <a:t> </a:t>
            </a:r>
            <a:r>
              <a:rPr lang="en-US" sz="1750" b="1" dirty="0" smtClean="0">
                <a:latin typeface="Arial"/>
                <a:cs typeface="Arial"/>
              </a:rPr>
              <a:t>are consistent with the in-degree, out-degree statistics, where the genes with the highest degree and overall degree measures are also found to have the highest betweenness centrality measures, and those nodes with the lowest degree measures also have the lowest betweenness centrality. The statistics from Gephi provided useful information through which to view the graph. While MSN2 has the highest betweenness centrality and the highest degree measure, it only has the second highest closeness centrality measure, which indicates that while it is a very important node in the graph, SWI4 is more centralized in the graph. </a:t>
            </a:r>
            <a:endParaRPr lang="en-US" sz="1750" b="1" dirty="0" smtClean="0">
              <a:solidFill>
                <a:srgbClr val="FF0000"/>
              </a:solidFill>
              <a:latin typeface="Arial"/>
              <a:cs typeface="Arial"/>
            </a:endParaRPr>
          </a:p>
          <a:p>
            <a:pPr marL="342900" indent="-342900">
              <a:buFont typeface="Arial"/>
              <a:buChar char="•"/>
            </a:pPr>
            <a:r>
              <a:rPr lang="en-US" sz="1750" b="1" dirty="0" smtClean="0">
                <a:latin typeface="Arial"/>
                <a:cs typeface="Arial"/>
              </a:rPr>
              <a:t>The LSE and the ratio of output LSE to theoretical minimum LSE for the network demonstrated that the model has more errors than a theoretically ideal run. However, this is to be expected for any model run, and the ratio demonstrates a close fit as it was only slightly above 1.</a:t>
            </a:r>
          </a:p>
          <a:p>
            <a:pPr marL="342900" indent="-342900">
              <a:buFont typeface="Arial"/>
              <a:buChar char="•"/>
            </a:pPr>
            <a:r>
              <a:rPr lang="en-US" sz="1750" b="1" dirty="0" smtClean="0">
                <a:latin typeface="Arial"/>
                <a:cs typeface="Arial"/>
              </a:rPr>
              <a:t>ASH1 had the strongest activation input in the network, from SWI5. This may have affected the size of the production rate and optimized threshold b levels</a:t>
            </a:r>
            <a:r>
              <a:rPr lang="en-US" sz="1750" b="1" smtClean="0">
                <a:latin typeface="Arial"/>
                <a:cs typeface="Arial"/>
              </a:rPr>
              <a:t>. </a:t>
            </a:r>
            <a:endParaRPr lang="en-US" sz="1750" b="1" dirty="0" smtClean="0">
              <a:latin typeface="Arial"/>
              <a:cs typeface="Arial"/>
            </a:endParaRPr>
          </a:p>
          <a:p>
            <a:pPr marL="342900" indent="-342900">
              <a:buFont typeface="Arial"/>
              <a:buChar char="•"/>
            </a:pPr>
            <a:r>
              <a:rPr lang="en-US" sz="1750" b="1" dirty="0" smtClean="0">
                <a:latin typeface="Arial"/>
                <a:cs typeface="Arial"/>
              </a:rPr>
              <a:t>In addition to the above, future directions include running Gephi statistical analysis on the other gene family networks. Then, comparisons of the </a:t>
            </a:r>
            <a:r>
              <a:rPr lang="en-US" sz="1750" b="1" i="1" dirty="0" smtClean="0">
                <a:latin typeface="Arial"/>
                <a:cs typeface="Arial"/>
              </a:rPr>
              <a:t>Δhap4</a:t>
            </a:r>
            <a:r>
              <a:rPr lang="en-US" sz="1750" b="1" dirty="0" smtClean="0">
                <a:latin typeface="Arial"/>
                <a:cs typeface="Arial"/>
              </a:rPr>
              <a:t> network statistics to the other deletion gene networks could be done. It would also be interesting to run Gephi analysis on networks of larger size in order to see how the centrality of nodes and connections change with the deletion of important nodes and edges.</a:t>
            </a:r>
          </a:p>
        </p:txBody>
      </p:sp>
      <p:graphicFrame>
        <p:nvGraphicFramePr>
          <p:cNvPr id="92" name="Chart 91"/>
          <p:cNvGraphicFramePr/>
          <p:nvPr>
            <p:extLst>
              <p:ext uri="{D42A27DB-BD31-4B8C-83A1-F6EECF244321}">
                <p14:modId xmlns:p14="http://schemas.microsoft.com/office/powerpoint/2010/main" val="1206593747"/>
              </p:ext>
            </p:extLst>
          </p:nvPr>
        </p:nvGraphicFramePr>
        <p:xfrm>
          <a:off x="13489176" y="11947186"/>
          <a:ext cx="7520892" cy="4779432"/>
        </p:xfrm>
        <a:graphic>
          <a:graphicData uri="http://schemas.openxmlformats.org/drawingml/2006/chart">
            <c:chart xmlns:c="http://schemas.openxmlformats.org/drawingml/2006/chart" xmlns:r="http://schemas.openxmlformats.org/officeDocument/2006/relationships" r:id="rId17"/>
          </a:graphicData>
        </a:graphic>
      </p:graphicFrame>
      <p:sp>
        <p:nvSpPr>
          <p:cNvPr id="93" name="TextBox 92"/>
          <p:cNvSpPr txBox="1"/>
          <p:nvPr/>
        </p:nvSpPr>
        <p:spPr>
          <a:xfrm>
            <a:off x="34139743" y="5688224"/>
            <a:ext cx="9181942" cy="3123932"/>
          </a:xfrm>
          <a:prstGeom prst="rect">
            <a:avLst/>
          </a:prstGeom>
          <a:noFill/>
        </p:spPr>
        <p:txBody>
          <a:bodyPr wrap="square" rtlCol="0">
            <a:spAutoFit/>
          </a:bodyPr>
          <a:lstStyle/>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Least squares error (LSE) represents the total error between the model outputs and data points for all five networks. A large LSE represents difficulty with the model fitting the data.</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The minimum theoretical LSE represents the ideal theoretical model fit for each network based on the average of the data. </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The ratio is the LSE divided by the minimum theoretical LSE and shows how close the LSE is to the ideal minimum LSE. </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As the LSE is fairly small, the model fit well, but did not fit the exact minimum theoretical LSE, as the ratio is larger than 1. So the model had more errors than the ideal theoretical model, but is still considered a good fit on the network.</a:t>
            </a:r>
          </a:p>
          <a:p>
            <a:pPr marL="342900" indent="-342900">
              <a:buFont typeface="Arial" panose="020B0604020202020204" pitchFamily="34" charset="0"/>
              <a:buChar char="•"/>
            </a:pPr>
            <a:endParaRPr lang="en-US" sz="1700" b="1" dirty="0">
              <a:solidFill>
                <a:srgbClr val="FF0000"/>
              </a:solidFill>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519609754"/>
              </p:ext>
            </p:extLst>
          </p:nvPr>
        </p:nvGraphicFramePr>
        <p:xfrm>
          <a:off x="27215590" y="6224181"/>
          <a:ext cx="6764311" cy="1158240"/>
        </p:xfrm>
        <a:graphic>
          <a:graphicData uri="http://schemas.openxmlformats.org/drawingml/2006/table">
            <a:tbl>
              <a:tblPr firstRow="1" bandRow="1">
                <a:tableStyleId>{5C22544A-7EE6-4342-B048-85BDC9FD1C3A}</a:tableStyleId>
              </a:tblPr>
              <a:tblGrid>
                <a:gridCol w="1239809"/>
                <a:gridCol w="1308100"/>
                <a:gridCol w="1079500"/>
                <a:gridCol w="2159000"/>
                <a:gridCol w="977902"/>
              </a:tblGrid>
              <a:tr h="389429">
                <a:tc>
                  <a:txBody>
                    <a:bodyPr/>
                    <a:lstStyle/>
                    <a:p>
                      <a:pPr algn="ctr"/>
                      <a:r>
                        <a:rPr lang="en-US" sz="1600" dirty="0" smtClean="0">
                          <a:latin typeface="Arial" panose="020B0604020202020204" pitchFamily="34" charset="0"/>
                          <a:cs typeface="Arial" panose="020B0604020202020204" pitchFamily="34" charset="0"/>
                        </a:rPr>
                        <a:t>Network</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Parameters</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LSE</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Minimum theoretical LSE</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Ratio</a:t>
                      </a:r>
                      <a:endParaRPr lang="en-US" sz="1600" dirty="0">
                        <a:latin typeface="Arial" panose="020B0604020202020204" pitchFamily="34" charset="0"/>
                        <a:cs typeface="Arial" panose="020B0604020202020204" pitchFamily="34" charset="0"/>
                      </a:endParaRPr>
                    </a:p>
                  </a:txBody>
                  <a:tcPr/>
                </a:tc>
              </a:tr>
              <a:tr h="461323">
                <a:tc>
                  <a:txBody>
                    <a:bodyPr/>
                    <a:lstStyle/>
                    <a:p>
                      <a:pPr algn="ctr"/>
                      <a:r>
                        <a:rPr lang="en-US" sz="1600" b="1" dirty="0" smtClean="0">
                          <a:latin typeface="Arial" panose="020B0604020202020204" pitchFamily="34" charset="0"/>
                          <a:cs typeface="Arial" panose="020B0604020202020204" pitchFamily="34" charset="0"/>
                        </a:rPr>
                        <a:t>15 genes, 28 edges</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dirty="0" smtClean="0">
                          <a:latin typeface="Arial" panose="020B0604020202020204" pitchFamily="34" charset="0"/>
                          <a:cs typeface="Arial" panose="020B0604020202020204" pitchFamily="34" charset="0"/>
                        </a:rPr>
                        <a:t>58</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dirty="0" smtClean="0">
                          <a:latin typeface="Arial" panose="020B0604020202020204" pitchFamily="34" charset="0"/>
                          <a:cs typeface="Arial" panose="020B0604020202020204" pitchFamily="34" charset="0"/>
                        </a:rPr>
                        <a:t>0.706</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dirty="0" smtClean="0">
                          <a:latin typeface="Arial" panose="020B0604020202020204" pitchFamily="34" charset="0"/>
                          <a:cs typeface="Arial" panose="020B0604020202020204" pitchFamily="34" charset="0"/>
                        </a:rPr>
                        <a:t>0.485</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dirty="0" smtClean="0">
                          <a:latin typeface="Arial" panose="020B0604020202020204" pitchFamily="34" charset="0"/>
                          <a:cs typeface="Arial" panose="020B0604020202020204" pitchFamily="34" charset="0"/>
                        </a:rPr>
                        <a:t>1.455</a:t>
                      </a:r>
                      <a:endParaRPr lang="en-US" sz="1600" b="1" dirty="0">
                        <a:latin typeface="Arial" panose="020B0604020202020204" pitchFamily="34" charset="0"/>
                        <a:cs typeface="Arial" panose="020B0604020202020204" pitchFamily="34" charset="0"/>
                      </a:endParaRPr>
                    </a:p>
                  </a:txBody>
                  <a:tcPr/>
                </a:tc>
              </a:tr>
            </a:tbl>
          </a:graphicData>
        </a:graphic>
      </p:graphicFrame>
      <p:graphicFrame>
        <p:nvGraphicFramePr>
          <p:cNvPr id="102" name="Chart 101"/>
          <p:cNvGraphicFramePr>
            <a:graphicFrameLocks/>
          </p:cNvGraphicFramePr>
          <p:nvPr>
            <p:extLst>
              <p:ext uri="{D42A27DB-BD31-4B8C-83A1-F6EECF244321}">
                <p14:modId xmlns:p14="http://schemas.microsoft.com/office/powerpoint/2010/main" val="561706164"/>
              </p:ext>
            </p:extLst>
          </p:nvPr>
        </p:nvGraphicFramePr>
        <p:xfrm>
          <a:off x="27322848" y="9296584"/>
          <a:ext cx="8362602" cy="3647137"/>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107" name="Chart 106"/>
          <p:cNvGraphicFramePr>
            <a:graphicFrameLocks/>
          </p:cNvGraphicFramePr>
          <p:nvPr>
            <p:extLst>
              <p:ext uri="{D42A27DB-BD31-4B8C-83A1-F6EECF244321}">
                <p14:modId xmlns:p14="http://schemas.microsoft.com/office/powerpoint/2010/main" val="98943821"/>
              </p:ext>
            </p:extLst>
          </p:nvPr>
        </p:nvGraphicFramePr>
        <p:xfrm>
          <a:off x="27827500" y="12918008"/>
          <a:ext cx="7353300" cy="2977657"/>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108" name="Chart 107"/>
          <p:cNvGraphicFramePr>
            <a:graphicFrameLocks/>
          </p:cNvGraphicFramePr>
          <p:nvPr>
            <p:extLst>
              <p:ext uri="{D42A27DB-BD31-4B8C-83A1-F6EECF244321}">
                <p14:modId xmlns:p14="http://schemas.microsoft.com/office/powerpoint/2010/main" val="414601563"/>
              </p:ext>
            </p:extLst>
          </p:nvPr>
        </p:nvGraphicFramePr>
        <p:xfrm>
          <a:off x="27678518" y="16372899"/>
          <a:ext cx="7651263" cy="2928483"/>
        </p:xfrm>
        <a:graphic>
          <a:graphicData uri="http://schemas.openxmlformats.org/drawingml/2006/chart">
            <c:chart xmlns:c="http://schemas.openxmlformats.org/drawingml/2006/chart" xmlns:r="http://schemas.openxmlformats.org/officeDocument/2006/relationships" r:id="rId20"/>
          </a:graphicData>
        </a:graphic>
      </p:graphicFrame>
      <p:sp>
        <p:nvSpPr>
          <p:cNvPr id="17" name="TextBox 16"/>
          <p:cNvSpPr txBox="1"/>
          <p:nvPr/>
        </p:nvSpPr>
        <p:spPr>
          <a:xfrm>
            <a:off x="13114741" y="16744870"/>
            <a:ext cx="8232705" cy="1754326"/>
          </a:xfrm>
          <a:prstGeom prst="rect">
            <a:avLst/>
          </a:prstGeom>
          <a:noFill/>
        </p:spPr>
        <p:txBody>
          <a:bodyPr wrap="square" rtlCol="0">
            <a:spAutoFit/>
          </a:bodyPr>
          <a:lstStyle/>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In- </a:t>
            </a:r>
            <a:r>
              <a:rPr lang="en-US" sz="1800" b="1" dirty="0">
                <a:latin typeface="Arial" panose="020B0604020202020204" pitchFamily="34" charset="0"/>
                <a:cs typeface="Arial" panose="020B0604020202020204" pitchFamily="34" charset="0"/>
              </a:rPr>
              <a:t>and out-degree distributions </a:t>
            </a:r>
            <a:r>
              <a:rPr lang="en-US" sz="1800" b="1" dirty="0" smtClean="0">
                <a:latin typeface="Arial" panose="020B0604020202020204" pitchFamily="34" charset="0"/>
                <a:cs typeface="Arial" panose="020B0604020202020204" pitchFamily="34" charset="0"/>
              </a:rPr>
              <a:t>were </a:t>
            </a:r>
            <a:r>
              <a:rPr lang="en-US" sz="1800" b="1" smtClean="0">
                <a:latin typeface="Arial" panose="020B0604020202020204" pitchFamily="34" charset="0"/>
                <a:cs typeface="Arial" panose="020B0604020202020204" pitchFamily="34" charset="0"/>
              </a:rPr>
              <a:t>manually </a:t>
            </a:r>
            <a:r>
              <a:rPr lang="en-US" sz="1800" b="1" smtClean="0">
                <a:latin typeface="Arial" panose="020B0604020202020204" pitchFamily="34" charset="0"/>
                <a:cs typeface="Arial" panose="020B0604020202020204" pitchFamily="34" charset="0"/>
              </a:rPr>
              <a:t>plotted.</a:t>
            </a:r>
            <a:r>
              <a:rPr lang="en-US" sz="1800" b="1" dirty="0">
                <a:latin typeface="Arial" panose="020B0604020202020204" pitchFamily="34" charset="0"/>
                <a:cs typeface="Arial" panose="020B0604020202020204" pitchFamily="34" charset="0"/>
              </a:rPr>
              <a:t>  These plots show how many </a:t>
            </a:r>
            <a:r>
              <a:rPr lang="en-US" sz="1800" b="1" dirty="0" smtClean="0">
                <a:latin typeface="Arial" panose="020B0604020202020204" pitchFamily="34" charset="0"/>
                <a:cs typeface="Arial" panose="020B0604020202020204" pitchFamily="34" charset="0"/>
              </a:rPr>
              <a:t>genes are connected to other </a:t>
            </a:r>
            <a:r>
              <a:rPr lang="en-US" sz="1800" b="1" dirty="0">
                <a:latin typeface="Arial" panose="020B0604020202020204" pitchFamily="34" charset="0"/>
                <a:cs typeface="Arial" panose="020B0604020202020204" pitchFamily="34" charset="0"/>
              </a:rPr>
              <a:t>genes in the </a:t>
            </a:r>
            <a:r>
              <a:rPr lang="en-US" sz="1800" b="1" smtClean="0">
                <a:latin typeface="Arial" panose="020B0604020202020204" pitchFamily="34" charset="0"/>
                <a:cs typeface="Arial" panose="020B0604020202020204" pitchFamily="34" charset="0"/>
              </a:rPr>
              <a:t>network</a:t>
            </a:r>
            <a:r>
              <a:rPr lang="en-US" sz="1800" b="1">
                <a:latin typeface="Arial" panose="020B0604020202020204" pitchFamily="34" charset="0"/>
                <a:cs typeface="Arial" panose="020B0604020202020204" pitchFamily="34" charset="0"/>
              </a:rPr>
              <a:t> </a:t>
            </a:r>
            <a:r>
              <a:rPr lang="en-US" sz="1800" b="1" smtClean="0">
                <a:latin typeface="Arial" panose="020B0604020202020204" pitchFamily="34" charset="0"/>
                <a:cs typeface="Arial" panose="020B0604020202020204" pitchFamily="34" charset="0"/>
              </a:rPr>
              <a:t>as source </a:t>
            </a:r>
            <a:r>
              <a:rPr lang="en-US" sz="1800" b="1" dirty="0" smtClean="0">
                <a:latin typeface="Arial" panose="020B0604020202020204" pitchFamily="34" charset="0"/>
                <a:cs typeface="Arial" panose="020B0604020202020204" pitchFamily="34" charset="0"/>
              </a:rPr>
              <a:t>(out) or </a:t>
            </a:r>
            <a:r>
              <a:rPr lang="en-US" sz="1800" b="1" smtClean="0">
                <a:latin typeface="Arial" panose="020B0604020202020204" pitchFamily="34" charset="0"/>
                <a:cs typeface="Arial" panose="020B0604020202020204" pitchFamily="34" charset="0"/>
              </a:rPr>
              <a:t>by </a:t>
            </a:r>
            <a:r>
              <a:rPr lang="en-US" sz="1800" b="1" smtClean="0">
                <a:latin typeface="Arial" panose="020B0604020202020204" pitchFamily="34" charset="0"/>
                <a:cs typeface="Arial" panose="020B0604020202020204" pitchFamily="34" charset="0"/>
              </a:rPr>
              <a:t>target </a:t>
            </a:r>
            <a:r>
              <a:rPr lang="en-US" sz="1800" b="1" dirty="0" smtClean="0">
                <a:latin typeface="Arial" panose="020B0604020202020204" pitchFamily="34" charset="0"/>
                <a:cs typeface="Arial" panose="020B0604020202020204" pitchFamily="34" charset="0"/>
              </a:rPr>
              <a:t>(in).</a:t>
            </a:r>
            <a:endParaRPr lang="en-US"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800" b="1" dirty="0">
                <a:latin typeface="Arial" panose="020B0604020202020204" pitchFamily="34" charset="0"/>
                <a:cs typeface="Arial" panose="020B0604020202020204" pitchFamily="34" charset="0"/>
              </a:rPr>
              <a:t>It makes sense that the fewest number of connections would occur most frequently, </a:t>
            </a:r>
            <a:r>
              <a:rPr lang="en-US" sz="1800" b="1" dirty="0" smtClean="0">
                <a:latin typeface="Arial" panose="020B0604020202020204" pitchFamily="34" charset="0"/>
                <a:cs typeface="Arial" panose="020B0604020202020204" pitchFamily="34" charset="0"/>
              </a:rPr>
              <a:t>as the </a:t>
            </a:r>
            <a:r>
              <a:rPr lang="en-US" sz="1800" b="1" dirty="0">
                <a:latin typeface="Arial" panose="020B0604020202020204" pitchFamily="34" charset="0"/>
                <a:cs typeface="Arial" panose="020B0604020202020204" pitchFamily="34" charset="0"/>
              </a:rPr>
              <a:t>majority of the transcription factors have a small number of connections to genes in the rest of the network. </a:t>
            </a:r>
            <a:r>
              <a:rPr lang="en-US" sz="1800" b="1" dirty="0" smtClean="0">
                <a:latin typeface="Arial" panose="020B0604020202020204" pitchFamily="34" charset="0"/>
                <a:cs typeface="Arial" panose="020B0604020202020204" pitchFamily="34" charset="0"/>
              </a:rPr>
              <a:t>​</a:t>
            </a:r>
          </a:p>
        </p:txBody>
      </p:sp>
      <p:graphicFrame>
        <p:nvGraphicFramePr>
          <p:cNvPr id="24" name="Table 23"/>
          <p:cNvGraphicFramePr>
            <a:graphicFrameLocks noGrp="1"/>
          </p:cNvGraphicFramePr>
          <p:nvPr>
            <p:extLst>
              <p:ext uri="{D42A27DB-BD31-4B8C-83A1-F6EECF244321}">
                <p14:modId xmlns:p14="http://schemas.microsoft.com/office/powerpoint/2010/main" val="3784081059"/>
              </p:ext>
            </p:extLst>
          </p:nvPr>
        </p:nvGraphicFramePr>
        <p:xfrm>
          <a:off x="21365611" y="11783380"/>
          <a:ext cx="5193207" cy="6174407"/>
        </p:xfrm>
        <a:graphic>
          <a:graphicData uri="http://schemas.openxmlformats.org/drawingml/2006/table">
            <a:tbl>
              <a:tblPr firstRow="1" bandRow="1">
                <a:tableStyleId>{5C22544A-7EE6-4342-B048-85BDC9FD1C3A}</a:tableStyleId>
              </a:tblPr>
              <a:tblGrid>
                <a:gridCol w="1082455"/>
                <a:gridCol w="1355193"/>
                <a:gridCol w="1340135"/>
                <a:gridCol w="1415424"/>
              </a:tblGrid>
              <a:tr h="331923">
                <a:tc gridSpan="4">
                  <a:txBody>
                    <a:bodyPr/>
                    <a:lstStyle/>
                    <a:p>
                      <a:pPr marL="0" algn="ctr" defTabSz="2194560" rtl="0" eaLnBrk="1" fontAlgn="b" latinLnBrk="0" hangingPunct="1"/>
                      <a:r>
                        <a:rPr lang="en-US" sz="1800" kern="1200" dirty="0" smtClean="0"/>
                        <a:t>In Degree,</a:t>
                      </a:r>
                      <a:r>
                        <a:rPr lang="en-US" sz="1800" kern="1200" baseline="0" dirty="0" smtClean="0"/>
                        <a:t> Out Degree, and Total Degrees </a:t>
                      </a:r>
                    </a:p>
                    <a:p>
                      <a:pPr marL="0" algn="ctr" defTabSz="2194560" rtl="0" eaLnBrk="1" fontAlgn="b" latinLnBrk="0" hangingPunct="1"/>
                      <a:r>
                        <a:rPr lang="en-US" sz="1800" kern="1200" baseline="0" dirty="0" smtClean="0"/>
                        <a:t>for all 15 Genes in the GRN</a:t>
                      </a:r>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c hMerge="1">
                  <a:txBody>
                    <a:bodyPr/>
                    <a:lstStyle/>
                    <a:p>
                      <a:pPr marL="0" algn="ctr" defTabSz="2194560" rtl="0" eaLnBrk="1" fontAlgn="b"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c hMerge="1">
                  <a:txBody>
                    <a:bodyPr/>
                    <a:lstStyle/>
                    <a:p>
                      <a:pPr marL="0" algn="ctr" defTabSz="2194560" rtl="0" eaLnBrk="1" fontAlgn="b"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c hMerge="1">
                  <a:txBody>
                    <a:bodyPr/>
                    <a:lstStyle/>
                    <a:p>
                      <a:pPr marL="0" algn="ctr" defTabSz="2194560" rtl="0" eaLnBrk="1" fontAlgn="b"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r>
              <a:tr h="331923">
                <a:tc>
                  <a:txBody>
                    <a:bodyPr/>
                    <a:lstStyle/>
                    <a:p>
                      <a:pPr marL="0" algn="ctr" defTabSz="2194560" rtl="0" eaLnBrk="1" fontAlgn="b" latinLnBrk="0" hangingPunct="1"/>
                      <a:endParaRPr lang="en-US" sz="1800" b="1" kern="1200" dirty="0">
                        <a:solidFill>
                          <a:schemeClr val="bg1"/>
                        </a:solidFill>
                        <a:latin typeface="Arial" panose="020B0604020202020204" pitchFamily="34" charset="0"/>
                        <a:ea typeface="+mn-ea"/>
                        <a:cs typeface="Arial" panose="020B0604020202020204" pitchFamily="34" charset="0"/>
                      </a:endParaRPr>
                    </a:p>
                  </a:txBody>
                  <a:tcPr marL="9525" marR="9525" marT="9525" marB="0">
                    <a:solidFill>
                      <a:schemeClr val="accent1"/>
                    </a:solidFill>
                  </a:tcPr>
                </a:tc>
                <a:tc>
                  <a:txBody>
                    <a:bodyPr/>
                    <a:lstStyle/>
                    <a:p>
                      <a:pPr marL="0" algn="ctr" defTabSz="2194560" rtl="0" eaLnBrk="1" fontAlgn="b" latinLnBrk="0" hangingPunct="1"/>
                      <a:r>
                        <a:rPr lang="en-US" sz="1800" b="1" kern="1200" baseline="0" dirty="0" smtClean="0">
                          <a:solidFill>
                            <a:schemeClr val="lt1"/>
                          </a:solidFill>
                          <a:latin typeface="+mn-lt"/>
                          <a:ea typeface="+mn-ea"/>
                          <a:cs typeface="+mn-cs"/>
                        </a:rPr>
                        <a:t>In-Degree</a:t>
                      </a:r>
                      <a:endParaRPr lang="en-US" sz="1800" b="1" kern="1200" baseline="0" dirty="0">
                        <a:solidFill>
                          <a:schemeClr val="lt1"/>
                        </a:solidFill>
                        <a:latin typeface="+mn-lt"/>
                        <a:ea typeface="+mn-ea"/>
                        <a:cs typeface="+mn-cs"/>
                      </a:endParaRPr>
                    </a:p>
                  </a:txBody>
                  <a:tcPr marL="9525" marR="9525" marT="9525" marB="0" anchor="ctr">
                    <a:solidFill>
                      <a:schemeClr val="accent1"/>
                    </a:solidFill>
                  </a:tcPr>
                </a:tc>
                <a:tc>
                  <a:txBody>
                    <a:bodyPr/>
                    <a:lstStyle/>
                    <a:p>
                      <a:pPr marL="0" algn="ctr" defTabSz="2194560" rtl="0" eaLnBrk="1" fontAlgn="b" latinLnBrk="0" hangingPunct="1"/>
                      <a:r>
                        <a:rPr lang="en-US" sz="1800" b="1" kern="1200" baseline="0" dirty="0" smtClean="0">
                          <a:solidFill>
                            <a:schemeClr val="lt1"/>
                          </a:solidFill>
                          <a:latin typeface="+mn-lt"/>
                          <a:ea typeface="+mn-ea"/>
                          <a:cs typeface="+mn-cs"/>
                        </a:rPr>
                        <a:t>Out-Degree</a:t>
                      </a:r>
                      <a:endParaRPr lang="en-US" sz="1800" b="1" kern="1200" baseline="0" dirty="0">
                        <a:solidFill>
                          <a:schemeClr val="lt1"/>
                        </a:solidFill>
                        <a:latin typeface="+mn-lt"/>
                        <a:ea typeface="+mn-ea"/>
                        <a:cs typeface="+mn-cs"/>
                      </a:endParaRPr>
                    </a:p>
                  </a:txBody>
                  <a:tcPr marL="9525" marR="9525" marT="9525" marB="0" anchor="ctr">
                    <a:solidFill>
                      <a:schemeClr val="accent1"/>
                    </a:solidFill>
                  </a:tcPr>
                </a:tc>
                <a:tc>
                  <a:txBody>
                    <a:bodyPr/>
                    <a:lstStyle/>
                    <a:p>
                      <a:pPr marL="0" algn="ctr" defTabSz="2194560" rtl="0" eaLnBrk="1" fontAlgn="b" latinLnBrk="0" hangingPunct="1"/>
                      <a:r>
                        <a:rPr lang="en-US" sz="1800" b="1" kern="1200" baseline="0" dirty="0" smtClean="0">
                          <a:solidFill>
                            <a:schemeClr val="lt1"/>
                          </a:solidFill>
                          <a:latin typeface="+mn-lt"/>
                          <a:ea typeface="+mn-ea"/>
                          <a:cs typeface="+mn-cs"/>
                        </a:rPr>
                        <a:t>Degree</a:t>
                      </a:r>
                      <a:endParaRPr lang="en-US" sz="1800" b="1" kern="1200" baseline="0" dirty="0">
                        <a:solidFill>
                          <a:schemeClr val="lt1"/>
                        </a:solidFill>
                        <a:latin typeface="+mn-lt"/>
                        <a:ea typeface="+mn-ea"/>
                        <a:cs typeface="+mn-cs"/>
                      </a:endParaRPr>
                    </a:p>
                  </a:txBody>
                  <a:tcPr marL="9525" marR="9525" marT="9525" marB="0" anchor="ctr">
                    <a:solidFill>
                      <a:schemeClr val="accent1"/>
                    </a:solidFill>
                  </a:tcPr>
                </a:tc>
              </a:tr>
              <a:tr h="310913">
                <a:tc>
                  <a:txBody>
                    <a:bodyPr/>
                    <a:lstStyle/>
                    <a:p>
                      <a:pPr marL="0" algn="ctr" defTabSz="2194560" rtl="0" eaLnBrk="1" fontAlgn="b" latinLnBrk="0" hangingPunct="1"/>
                      <a:r>
                        <a:rPr lang="en-US" sz="1800" kern="1200" dirty="0"/>
                        <a:t>ACE2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10913">
                <a:tc>
                  <a:txBody>
                    <a:bodyPr/>
                    <a:lstStyle/>
                    <a:p>
                      <a:pPr marL="0" algn="ctr" defTabSz="2194560" rtl="0" eaLnBrk="1" fontAlgn="b" latinLnBrk="0" hangingPunct="1"/>
                      <a:r>
                        <a:rPr lang="en-US" sz="1800" kern="1200"/>
                        <a:t>ASH1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4</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10913">
                <a:tc>
                  <a:txBody>
                    <a:bodyPr/>
                    <a:lstStyle/>
                    <a:p>
                      <a:pPr marL="0" algn="ctr" defTabSz="2194560" rtl="0" eaLnBrk="1" fontAlgn="b" latinLnBrk="0" hangingPunct="1"/>
                      <a:r>
                        <a:rPr lang="en-US" sz="1800" kern="1200"/>
                        <a:t>CIN5</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4</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6</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24992">
                <a:tc>
                  <a:txBody>
                    <a:bodyPr/>
                    <a:lstStyle/>
                    <a:p>
                      <a:pPr marL="0" algn="ctr" defTabSz="2194560" rtl="0" eaLnBrk="1" fontAlgn="b" latinLnBrk="0" hangingPunct="1"/>
                      <a:r>
                        <a:rPr lang="en-US" sz="1800" kern="1200"/>
                        <a:t>GCR2</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0</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61133">
                <a:tc>
                  <a:txBody>
                    <a:bodyPr/>
                    <a:lstStyle/>
                    <a:p>
                      <a:pPr marL="0" algn="ctr" defTabSz="2194560" rtl="0" eaLnBrk="1" fontAlgn="b" latinLnBrk="0" hangingPunct="1"/>
                      <a:r>
                        <a:rPr lang="en-US" sz="1800" kern="1200"/>
                        <a:t>GLN3</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0</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51102">
                <a:tc>
                  <a:txBody>
                    <a:bodyPr/>
                    <a:lstStyle/>
                    <a:p>
                      <a:pPr marL="0" algn="ctr" defTabSz="2194560" rtl="0" eaLnBrk="1" fontAlgn="b" latinLnBrk="0" hangingPunct="1"/>
                      <a:r>
                        <a:rPr lang="en-US" sz="1800" kern="1200"/>
                        <a:t>HAP4</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5</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0</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5</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51101">
                <a:tc>
                  <a:txBody>
                    <a:bodyPr/>
                    <a:lstStyle/>
                    <a:p>
                      <a:pPr marL="0" algn="ctr" defTabSz="2194560" rtl="0" eaLnBrk="1" fontAlgn="b" latinLnBrk="0" hangingPunct="1"/>
                      <a:r>
                        <a:rPr lang="en-US" sz="1800" kern="1200"/>
                        <a:t>HMO1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5</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6</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51102">
                <a:tc>
                  <a:txBody>
                    <a:bodyPr/>
                    <a:lstStyle/>
                    <a:p>
                      <a:pPr marL="0" algn="ctr" defTabSz="2194560" rtl="0" eaLnBrk="1" fontAlgn="b" latinLnBrk="0" hangingPunct="1"/>
                      <a:r>
                        <a:rPr lang="en-US" sz="1800" kern="1200"/>
                        <a:t>MSN2</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7</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9</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61133">
                <a:tc>
                  <a:txBody>
                    <a:bodyPr/>
                    <a:lstStyle/>
                    <a:p>
                      <a:pPr marL="0" algn="ctr" defTabSz="2194560" rtl="0" eaLnBrk="1" fontAlgn="b" latinLnBrk="0" hangingPunct="1"/>
                      <a:r>
                        <a:rPr lang="en-US" sz="1800" kern="1200"/>
                        <a:t>SFP1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3</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4</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91227">
                <a:tc>
                  <a:txBody>
                    <a:bodyPr/>
                    <a:lstStyle/>
                    <a:p>
                      <a:pPr marL="0" algn="ctr" defTabSz="2194560" rtl="0" eaLnBrk="1" fontAlgn="b" latinLnBrk="0" hangingPunct="1"/>
                      <a:r>
                        <a:rPr lang="en-US" sz="1800" kern="1200"/>
                        <a:t>STB5</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411290">
                <a:tc>
                  <a:txBody>
                    <a:bodyPr/>
                    <a:lstStyle/>
                    <a:p>
                      <a:pPr marL="0" algn="ctr" defTabSz="2194560" rtl="0" eaLnBrk="1" fontAlgn="b" latinLnBrk="0" hangingPunct="1"/>
                      <a:r>
                        <a:rPr lang="en-US" sz="1800" kern="1200"/>
                        <a:t>SWI4</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4</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71164">
                <a:tc>
                  <a:txBody>
                    <a:bodyPr/>
                    <a:lstStyle/>
                    <a:p>
                      <a:pPr marL="0" algn="ctr" defTabSz="2194560" rtl="0" eaLnBrk="1" fontAlgn="b" latinLnBrk="0" hangingPunct="1"/>
                      <a:r>
                        <a:rPr lang="en-US" sz="1800" kern="1200"/>
                        <a:t>SWI5</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71164">
                <a:tc>
                  <a:txBody>
                    <a:bodyPr/>
                    <a:lstStyle/>
                    <a:p>
                      <a:pPr marL="0" algn="ctr" defTabSz="2194560" rtl="0" eaLnBrk="1" fontAlgn="b" latinLnBrk="0" hangingPunct="1"/>
                      <a:r>
                        <a:rPr lang="en-US" sz="1800" kern="1200" dirty="0"/>
                        <a:t>YHP1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4</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5</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21162">
                <a:tc>
                  <a:txBody>
                    <a:bodyPr/>
                    <a:lstStyle/>
                    <a:p>
                      <a:pPr marL="0" algn="ctr" defTabSz="2194560" rtl="0" eaLnBrk="1" fontAlgn="b" latinLnBrk="0" hangingPunct="1"/>
                      <a:r>
                        <a:rPr lang="en-US" sz="1800" kern="1200"/>
                        <a:t>YOX1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0</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85010">
                <a:tc>
                  <a:txBody>
                    <a:bodyPr/>
                    <a:lstStyle/>
                    <a:p>
                      <a:pPr marL="0" algn="ctr" defTabSz="2194560" rtl="0" eaLnBrk="1" fontAlgn="b" latinLnBrk="0" hangingPunct="1"/>
                      <a:r>
                        <a:rPr lang="en-US" sz="1800" kern="1200"/>
                        <a:t>ZAP1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0</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bl>
          </a:graphicData>
        </a:graphic>
      </p:graphicFrame>
      <p:sp>
        <p:nvSpPr>
          <p:cNvPr id="74" name="Rectangle 73"/>
          <p:cNvSpPr/>
          <p:nvPr/>
        </p:nvSpPr>
        <p:spPr>
          <a:xfrm>
            <a:off x="13022936" y="20739883"/>
            <a:ext cx="17902590" cy="11779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63636"/>
              </a:lnSpc>
            </a:pPr>
            <a:endParaRPr lang="en" sz="1800" dirty="0"/>
          </a:p>
          <a:p>
            <a:pPr lvl="0">
              <a:lnSpc>
                <a:spcPct val="163636"/>
              </a:lnSpc>
            </a:pPr>
            <a:endParaRPr lang="en" sz="1800" dirty="0"/>
          </a:p>
        </p:txBody>
      </p:sp>
      <p:sp>
        <p:nvSpPr>
          <p:cNvPr id="66" name="TextBox 65"/>
          <p:cNvSpPr txBox="1"/>
          <p:nvPr/>
        </p:nvSpPr>
        <p:spPr>
          <a:xfrm>
            <a:off x="13171004" y="18499196"/>
            <a:ext cx="13300175" cy="1754326"/>
          </a:xfrm>
          <a:prstGeom prst="rect">
            <a:avLst/>
          </a:prstGeom>
          <a:noFill/>
        </p:spPr>
        <p:txBody>
          <a:bodyPr wrap="square" rtlCol="0">
            <a:spAutoFit/>
          </a:bodyPr>
          <a:lstStyle/>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The statistical </a:t>
            </a:r>
            <a:r>
              <a:rPr lang="en-US" sz="1800" b="1" smtClean="0">
                <a:latin typeface="Arial" panose="020B0604020202020204" pitchFamily="34" charset="0"/>
                <a:cs typeface="Arial" panose="020B0604020202020204" pitchFamily="34" charset="0"/>
              </a:rPr>
              <a:t>program </a:t>
            </a:r>
            <a:r>
              <a:rPr lang="en-US" sz="1800" b="1" smtClean="0">
                <a:latin typeface="Arial" panose="020B0604020202020204" pitchFamily="34" charset="0"/>
                <a:cs typeface="Arial" panose="020B0604020202020204" pitchFamily="34" charset="0"/>
              </a:rPr>
              <a:t>Gephi </a:t>
            </a:r>
            <a:r>
              <a:rPr lang="en-US" sz="1800" b="1" dirty="0" smtClean="0">
                <a:latin typeface="Arial" panose="020B0604020202020204" pitchFamily="34" charset="0"/>
                <a:cs typeface="Arial" panose="020B0604020202020204" pitchFamily="34" charset="0"/>
              </a:rPr>
              <a:t>was able to calculate the exact connections of </a:t>
            </a:r>
            <a:r>
              <a:rPr lang="en-US" sz="1800" b="1" dirty="0">
                <a:latin typeface="Arial" panose="020B0604020202020204" pitchFamily="34" charset="0"/>
                <a:cs typeface="Arial" panose="020B0604020202020204" pitchFamily="34" charset="0"/>
              </a:rPr>
              <a:t>i</a:t>
            </a:r>
            <a:r>
              <a:rPr lang="en-US" sz="1800" b="1" dirty="0" smtClean="0">
                <a:latin typeface="Arial" panose="020B0604020202020204" pitchFamily="34" charset="0"/>
                <a:cs typeface="Arial" panose="020B0604020202020204" pitchFamily="34" charset="0"/>
              </a:rPr>
              <a:t>n-degree, out-degree, and </a:t>
            </a:r>
            <a:r>
              <a:rPr lang="en-US" sz="1800" b="1" smtClean="0">
                <a:latin typeface="Arial" panose="020B0604020202020204" pitchFamily="34" charset="0"/>
                <a:cs typeface="Arial" panose="020B0604020202020204" pitchFamily="34" charset="0"/>
              </a:rPr>
              <a:t>total </a:t>
            </a:r>
            <a:r>
              <a:rPr lang="en-US" sz="1800" b="1" smtClean="0">
                <a:latin typeface="Arial" panose="020B0604020202020204" pitchFamily="34" charset="0"/>
                <a:cs typeface="Arial" panose="020B0604020202020204" pitchFamily="34" charset="0"/>
              </a:rPr>
              <a:t>degree </a:t>
            </a:r>
            <a:r>
              <a:rPr lang="en-US" sz="1800" b="1" dirty="0" smtClean="0">
                <a:latin typeface="Arial" panose="020B0604020202020204" pitchFamily="34" charset="0"/>
                <a:cs typeface="Arial" panose="020B0604020202020204" pitchFamily="34" charset="0"/>
              </a:rPr>
              <a:t>for each gene in the GRN. </a:t>
            </a:r>
          </a:p>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From the GRNsight visualized network as well as the Gephi outputs, MSN2, CIN5, HMO1, HAP4, and YHP1 are some of the most active genes, with </a:t>
            </a:r>
            <a:r>
              <a:rPr lang="en-US" sz="1800" b="1" smtClean="0">
                <a:latin typeface="Arial" panose="020B0604020202020204" pitchFamily="34" charset="0"/>
                <a:cs typeface="Arial" panose="020B0604020202020204" pitchFamily="34" charset="0"/>
              </a:rPr>
              <a:t>having </a:t>
            </a:r>
            <a:r>
              <a:rPr lang="en-US" sz="1800" b="1" smtClean="0">
                <a:latin typeface="Arial" panose="020B0604020202020204" pitchFamily="34" charset="0"/>
                <a:cs typeface="Arial" panose="020B0604020202020204" pitchFamily="34" charset="0"/>
              </a:rPr>
              <a:t>total degree of 9, 6, </a:t>
            </a:r>
            <a:r>
              <a:rPr lang="en-US" sz="1800" b="1" smtClean="0">
                <a:latin typeface="Arial" panose="020B0604020202020204" pitchFamily="34" charset="0"/>
                <a:cs typeface="Arial" panose="020B0604020202020204" pitchFamily="34" charset="0"/>
              </a:rPr>
              <a:t>and </a:t>
            </a:r>
            <a:r>
              <a:rPr lang="en-US" sz="1800" b="1" smtClean="0">
                <a:latin typeface="Arial" panose="020B0604020202020204" pitchFamily="34" charset="0"/>
                <a:cs typeface="Arial" panose="020B0604020202020204" pitchFamily="34" charset="0"/>
              </a:rPr>
              <a:t>5, respectively.</a:t>
            </a:r>
            <a:endParaRPr lang="en-US" sz="1800" b="1"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This level of connectivity can be examined in more detail with further statistical tests. </a:t>
            </a:r>
          </a:p>
          <a:p>
            <a:pPr marL="285750" indent="-285750" fontAlgn="base">
              <a:buFont typeface="Arial" panose="020B0604020202020204" pitchFamily="34" charset="0"/>
              <a:buChar char="•"/>
            </a:pPr>
            <a:endParaRPr lang="en-US" sz="1800" b="1" dirty="0" smtClean="0">
              <a:solidFill>
                <a:srgbClr val="FF0000"/>
              </a:solidFill>
              <a:latin typeface="Arial" panose="020B0604020202020204" pitchFamily="34" charset="0"/>
              <a:cs typeface="Arial" panose="020B0604020202020204" pitchFamily="34" charset="0"/>
            </a:endParaRPr>
          </a:p>
        </p:txBody>
      </p:sp>
      <p:sp>
        <p:nvSpPr>
          <p:cNvPr id="68" name="TextBox 67"/>
          <p:cNvSpPr txBox="1"/>
          <p:nvPr/>
        </p:nvSpPr>
        <p:spPr>
          <a:xfrm>
            <a:off x="13233385" y="21324207"/>
            <a:ext cx="8582140" cy="1754326"/>
          </a:xfrm>
          <a:prstGeom prst="rect">
            <a:avLst/>
          </a:prstGeom>
          <a:noFill/>
        </p:spPr>
        <p:txBody>
          <a:bodyPr wrap="square" rtlCol="0">
            <a:spAutoFit/>
          </a:bodyPr>
          <a:lstStyle/>
          <a:p>
            <a:pPr marL="342900" lvl="0" indent="-342900" algn="just" fontAlgn="base">
              <a:spcBef>
                <a:spcPts val="0"/>
              </a:spcBef>
              <a:buFont typeface="Arial"/>
              <a:buChar char="•"/>
            </a:pPr>
            <a:r>
              <a:rPr lang="en-US" sz="1800" b="1" dirty="0">
                <a:latin typeface="Arial"/>
                <a:cs typeface="Arial"/>
              </a:rPr>
              <a:t>The eccentricity centrality </a:t>
            </a:r>
            <a:r>
              <a:rPr lang="en-US" sz="1800" b="1" dirty="0" smtClean="0">
                <a:latin typeface="Arial"/>
                <a:cs typeface="Arial"/>
              </a:rPr>
              <a:t>of a network shows how easily accessible a node is from other nodes (</a:t>
            </a:r>
            <a:r>
              <a:rPr lang="en-US" sz="1800" b="1" dirty="0" err="1" smtClean="0">
                <a:latin typeface="Arial"/>
                <a:cs typeface="Arial"/>
              </a:rPr>
              <a:t>Pavlopoulos</a:t>
            </a:r>
            <a:r>
              <a:rPr lang="en-US" sz="1800" b="1" dirty="0" smtClean="0">
                <a:latin typeface="Arial"/>
                <a:cs typeface="Arial"/>
              </a:rPr>
              <a:t> et al. 2011)</a:t>
            </a:r>
          </a:p>
          <a:p>
            <a:pPr marL="342900" indent="-342900" algn="just" fontAlgn="base">
              <a:buFont typeface="Arial"/>
              <a:buChar char="•"/>
            </a:pPr>
            <a:r>
              <a:rPr lang="en-US" sz="1800" b="1" dirty="0" smtClean="0">
                <a:latin typeface="Arial"/>
                <a:cs typeface="Arial"/>
              </a:rPr>
              <a:t>The eccentricity is calculated using an </a:t>
            </a:r>
            <a:r>
              <a:rPr lang="en-US" sz="1800" b="1" smtClean="0">
                <a:latin typeface="Arial"/>
                <a:cs typeface="Arial"/>
              </a:rPr>
              <a:t>algorithm </a:t>
            </a:r>
            <a:r>
              <a:rPr lang="en-US" sz="1800" b="1" smtClean="0">
                <a:latin typeface="Arial"/>
                <a:cs typeface="Arial"/>
              </a:rPr>
              <a:t>for </a:t>
            </a:r>
            <a:r>
              <a:rPr lang="en-US" sz="1800" b="1" dirty="0" smtClean="0">
                <a:latin typeface="Arial"/>
                <a:cs typeface="Arial"/>
              </a:rPr>
              <a:t>identifying the </a:t>
            </a:r>
            <a:r>
              <a:rPr lang="en-US" sz="1800" b="1" i="1" dirty="0" smtClean="0">
                <a:latin typeface="Arial"/>
                <a:cs typeface="Arial"/>
              </a:rPr>
              <a:t>max{</a:t>
            </a:r>
            <a:r>
              <a:rPr lang="en-US" sz="1800" b="1" i="1" dirty="0" err="1" smtClean="0">
                <a:latin typeface="Arial"/>
                <a:cs typeface="Arial"/>
              </a:rPr>
              <a:t>dist</a:t>
            </a:r>
            <a:r>
              <a:rPr lang="en-US" sz="1800" b="1" i="1" dirty="0" smtClean="0">
                <a:latin typeface="Arial"/>
                <a:cs typeface="Arial"/>
              </a:rPr>
              <a:t>(</a:t>
            </a:r>
            <a:r>
              <a:rPr lang="en-US" sz="1800" b="1" i="1" dirty="0" err="1">
                <a:latin typeface="Arial"/>
                <a:cs typeface="Arial"/>
              </a:rPr>
              <a:t>i</a:t>
            </a:r>
            <a:r>
              <a:rPr lang="en-US" sz="1800" b="1" i="1" dirty="0" err="1" smtClean="0">
                <a:latin typeface="Arial"/>
                <a:cs typeface="Arial"/>
              </a:rPr>
              <a:t>,j</a:t>
            </a:r>
            <a:r>
              <a:rPr lang="en-US" sz="1800" b="1" i="1" dirty="0" smtClean="0">
                <a:latin typeface="Arial"/>
                <a:cs typeface="Arial"/>
              </a:rPr>
              <a:t>)} </a:t>
            </a:r>
            <a:r>
              <a:rPr lang="en-US" sz="1800" b="1" dirty="0" smtClean="0">
                <a:latin typeface="Arial"/>
                <a:cs typeface="Arial"/>
              </a:rPr>
              <a:t>where </a:t>
            </a:r>
            <a:r>
              <a:rPr lang="en-US" sz="1800" b="1" i="1" dirty="0" err="1" smtClean="0">
                <a:latin typeface="Arial"/>
                <a:cs typeface="Arial"/>
              </a:rPr>
              <a:t>i</a:t>
            </a:r>
            <a:r>
              <a:rPr lang="en-US" sz="1800" b="1" dirty="0" smtClean="0">
                <a:latin typeface="Arial"/>
                <a:cs typeface="Arial"/>
              </a:rPr>
              <a:t> is the node listed in the table and</a:t>
            </a:r>
            <a:r>
              <a:rPr lang="en-US" sz="1800" b="1" i="1" dirty="0" smtClean="0">
                <a:latin typeface="Arial"/>
                <a:cs typeface="Arial"/>
              </a:rPr>
              <a:t> j </a:t>
            </a:r>
            <a:r>
              <a:rPr lang="en-US" sz="1800" b="1" dirty="0" smtClean="0">
                <a:latin typeface="Arial"/>
                <a:cs typeface="Arial"/>
              </a:rPr>
              <a:t>is any other node in the network.</a:t>
            </a:r>
          </a:p>
          <a:p>
            <a:pPr marL="342900" indent="-342900" algn="just" fontAlgn="base">
              <a:buFont typeface="Arial"/>
              <a:buChar char="•"/>
            </a:pPr>
            <a:endParaRPr lang="en-US" sz="1800" b="1" dirty="0" smtClean="0">
              <a:latin typeface="Arial"/>
              <a:cs typeface="Arial"/>
            </a:endParaRPr>
          </a:p>
        </p:txBody>
      </p:sp>
      <mc:AlternateContent xmlns:mc="http://schemas.openxmlformats.org/markup-compatibility/2006" xmlns:a14="http://schemas.microsoft.com/office/drawing/2010/main">
        <mc:Choice Requires="a14">
          <p:sp>
            <p:nvSpPr>
              <p:cNvPr id="69" name="TextBox 68"/>
              <p:cNvSpPr txBox="1"/>
              <p:nvPr/>
            </p:nvSpPr>
            <p:spPr>
              <a:xfrm>
                <a:off x="14632567" y="25536616"/>
                <a:ext cx="4778239" cy="7576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𝐶</m:t>
                      </m:r>
                      <m:r>
                        <a:rPr lang="en-US" sz="2000" b="0" i="1" smtClean="0">
                          <a:latin typeface="Cambria Math"/>
                        </a:rPr>
                        <m:t>(</m:t>
                      </m:r>
                      <m:r>
                        <a:rPr lang="en-US" sz="2000" b="0" i="1" smtClean="0">
                          <a:latin typeface="Cambria Math"/>
                        </a:rPr>
                        <m:t>𝑥</m:t>
                      </m:r>
                      <m:r>
                        <a:rPr lang="en-US" sz="2000" b="0" i="1" smtClean="0">
                          <a:latin typeface="Cambria Math"/>
                        </a:rPr>
                        <m:t>)=</m:t>
                      </m:r>
                      <m:f>
                        <m:fPr>
                          <m:ctrlPr>
                            <a:rPr lang="en-US" sz="2000" i="1">
                              <a:latin typeface="Cambria Math" panose="02040503050406030204" pitchFamily="18" charset="0"/>
                            </a:rPr>
                          </m:ctrlPr>
                        </m:fPr>
                        <m:num>
                          <m:r>
                            <a:rPr lang="en-US" sz="2000" b="0" i="1" smtClean="0">
                              <a:latin typeface="Cambria Math"/>
                            </a:rPr>
                            <m:t>1</m:t>
                          </m:r>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a:rPr>
                                <m:t>𝑦</m:t>
                              </m:r>
                            </m:sub>
                            <m:sup/>
                            <m:e>
                              <m:r>
                                <a:rPr lang="en-US" sz="2000" b="0" i="1" smtClean="0">
                                  <a:latin typeface="Cambria Math"/>
                                </a:rPr>
                                <m:t>𝑑</m:t>
                              </m:r>
                              <m:d>
                                <m:dPr>
                                  <m:ctrlPr>
                                    <a:rPr lang="en-US" sz="2000" b="0" i="1" smtClean="0">
                                      <a:latin typeface="Cambria Math" panose="02040503050406030204" pitchFamily="18" charset="0"/>
                                    </a:rPr>
                                  </m:ctrlPr>
                                </m:dPr>
                                <m:e>
                                  <m:r>
                                    <a:rPr lang="en-US" sz="2000" b="0" i="1" smtClean="0">
                                      <a:latin typeface="Cambria Math"/>
                                    </a:rPr>
                                    <m:t>𝑥</m:t>
                                  </m:r>
                                  <m:r>
                                    <a:rPr lang="en-US" sz="2000" b="0" i="1" smtClean="0">
                                      <a:latin typeface="Cambria Math"/>
                                    </a:rPr>
                                    <m:t>,</m:t>
                                  </m:r>
                                  <m:r>
                                    <a:rPr lang="en-US" sz="2000" b="0" i="1" smtClean="0">
                                      <a:latin typeface="Cambria Math"/>
                                    </a:rPr>
                                    <m:t>𝑦</m:t>
                                  </m:r>
                                </m:e>
                              </m:d>
                            </m:e>
                          </m:nary>
                        </m:den>
                      </m:f>
                      <m:r>
                        <a:rPr lang="en-US" sz="2000" b="0" i="1" smtClean="0">
                          <a:latin typeface="Cambria Math"/>
                        </a:rPr>
                        <m:t>(</m:t>
                      </m:r>
                      <m:r>
                        <a:rPr lang="en-US" sz="2000" b="0" i="1" smtClean="0">
                          <a:latin typeface="Cambria Math"/>
                        </a:rPr>
                        <m:t>𝑛</m:t>
                      </m:r>
                      <m:r>
                        <a:rPr lang="en-US" sz="2000" b="0" i="1" smtClean="0">
                          <a:latin typeface="Cambria Math"/>
                        </a:rPr>
                        <m:t>−1)</m:t>
                      </m:r>
                    </m:oMath>
                  </m:oMathPara>
                </a14:m>
                <a:endParaRPr lang="en-US" sz="2000" dirty="0"/>
              </a:p>
            </p:txBody>
          </p:sp>
        </mc:Choice>
        <mc:Fallback xmlns="">
          <p:sp>
            <p:nvSpPr>
              <p:cNvPr id="69" name="TextBox 68"/>
              <p:cNvSpPr txBox="1">
                <a:spLocks noRot="1" noChangeAspect="1" noMove="1" noResize="1" noEditPoints="1" noAdjustHandles="1" noChangeArrowheads="1" noChangeShapeType="1" noTextEdit="1"/>
              </p:cNvSpPr>
              <p:nvPr/>
            </p:nvSpPr>
            <p:spPr>
              <a:xfrm>
                <a:off x="14632567" y="25536616"/>
                <a:ext cx="4778239" cy="757643"/>
              </a:xfrm>
              <a:prstGeom prst="rect">
                <a:avLst/>
              </a:prstGeom>
              <a:blipFill rotWithShape="1">
                <a:blip r:embed="rId21"/>
                <a:stretch>
                  <a:fillRect/>
                </a:stretch>
              </a:blipFill>
            </p:spPr>
            <p:txBody>
              <a:bodyPr/>
              <a:lstStyle/>
              <a:p>
                <a:r>
                  <a:rPr lang="en-US">
                    <a:noFill/>
                  </a:rPr>
                  <a:t> </a:t>
                </a:r>
              </a:p>
            </p:txBody>
          </p:sp>
        </mc:Fallback>
      </mc:AlternateContent>
      <p:graphicFrame>
        <p:nvGraphicFramePr>
          <p:cNvPr id="71" name="Table 70"/>
          <p:cNvGraphicFramePr>
            <a:graphicFrameLocks noGrp="1"/>
          </p:cNvGraphicFramePr>
          <p:nvPr>
            <p:extLst>
              <p:ext uri="{D42A27DB-BD31-4B8C-83A1-F6EECF244321}">
                <p14:modId xmlns:p14="http://schemas.microsoft.com/office/powerpoint/2010/main" val="944463670"/>
              </p:ext>
            </p:extLst>
          </p:nvPr>
        </p:nvGraphicFramePr>
        <p:xfrm>
          <a:off x="13268417" y="23279410"/>
          <a:ext cx="17184650" cy="1076325"/>
        </p:xfrm>
        <a:graphic>
          <a:graphicData uri="http://schemas.openxmlformats.org/drawingml/2006/table">
            <a:tbl>
              <a:tblPr firstRow="1" bandRow="1">
                <a:tableStyleId>{5C22544A-7EE6-4342-B048-85BDC9FD1C3A}</a:tableStyleId>
              </a:tblPr>
              <a:tblGrid>
                <a:gridCol w="1494545"/>
                <a:gridCol w="1046007"/>
                <a:gridCol w="1046007"/>
                <a:gridCol w="1046007"/>
                <a:gridCol w="1046007"/>
                <a:gridCol w="1046007"/>
                <a:gridCol w="1046007"/>
                <a:gridCol w="1046007"/>
                <a:gridCol w="1046007"/>
                <a:gridCol w="1046007"/>
                <a:gridCol w="1046007"/>
                <a:gridCol w="1046007"/>
                <a:gridCol w="1046007"/>
                <a:gridCol w="1046007"/>
                <a:gridCol w="1046007"/>
                <a:gridCol w="1046007"/>
              </a:tblGrid>
              <a:tr h="457200">
                <a:tc>
                  <a:txBody>
                    <a:bodyPr/>
                    <a:lstStyle/>
                    <a:p>
                      <a:pPr marL="0" algn="ctr" defTabSz="2194560" rtl="0" eaLnBrk="1" fontAlgn="b" latinLnBrk="0" hangingPunct="1"/>
                      <a:endParaRPr lang="en-US" sz="1600" kern="1200" dirty="0">
                        <a:solidFill>
                          <a:schemeClr val="dk1"/>
                        </a:solidFill>
                        <a:latin typeface="+mn-lt"/>
                        <a:ea typeface="+mn-ea"/>
                        <a:cs typeface="+mn-cs"/>
                      </a:endParaRP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ACE2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ASH1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CIN5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GCR2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GLN3</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HAP4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HMO1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MSN2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SFP1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STB5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YHP1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YOX1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ZAP1</a:t>
                      </a:r>
                    </a:p>
                  </a:txBody>
                  <a:tcPr marL="9525" marR="9525" marT="9525" marB="0" anchor="ctr"/>
                </a:tc>
              </a:tr>
              <a:tr h="457200">
                <a:tc>
                  <a:txBody>
                    <a:bodyPr/>
                    <a:lstStyle/>
                    <a:p>
                      <a:pPr marL="0" algn="ctr" defTabSz="2194560" rtl="0" eaLnBrk="1" fontAlgn="b" latinLnBrk="0" hangingPunct="1"/>
                      <a:r>
                        <a:rPr lang="en-US" sz="2000" kern="1200" dirty="0" smtClean="0">
                          <a:solidFill>
                            <a:schemeClr val="dk1"/>
                          </a:solidFill>
                          <a:latin typeface="+mn-lt"/>
                          <a:ea typeface="+mn-ea"/>
                          <a:cs typeface="+mn-cs"/>
                        </a:rPr>
                        <a:t>Eccentricity</a:t>
                      </a:r>
                      <a:r>
                        <a:rPr lang="en-US" sz="2000" kern="1200" baseline="0" dirty="0" smtClean="0">
                          <a:solidFill>
                            <a:schemeClr val="dk1"/>
                          </a:solidFill>
                          <a:latin typeface="+mn-lt"/>
                          <a:ea typeface="+mn-ea"/>
                          <a:cs typeface="+mn-cs"/>
                        </a:rPr>
                        <a:t> Centrality</a:t>
                      </a:r>
                      <a:endParaRPr lang="en-US" sz="2000" kern="1200" dirty="0">
                        <a:solidFill>
                          <a:schemeClr val="dk1"/>
                        </a:solidFill>
                        <a:latin typeface="+mn-lt"/>
                        <a:ea typeface="+mn-ea"/>
                        <a:cs typeface="+mn-cs"/>
                      </a:endParaRPr>
                    </a:p>
                  </a:txBody>
                  <a:tcPr marL="9525" marR="9525" marT="9525" marB="0" anchor="ctr"/>
                </a:tc>
                <a:tc>
                  <a:txBody>
                    <a:bodyPr/>
                    <a:lstStyle/>
                    <a:p>
                      <a:pPr marL="0" algn="ctr" defTabSz="2194560" rtl="0" eaLnBrk="1" fontAlgn="b" latinLnBrk="0" hangingPunct="1"/>
                      <a:r>
                        <a:rPr lang="en-US" sz="1600" kern="120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2</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2</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4</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2</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4</a:t>
                      </a:r>
                    </a:p>
                  </a:txBody>
                  <a:tcPr marL="9525" marR="9525" marT="9525" marB="0" anchor="ct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1910100589"/>
              </p:ext>
            </p:extLst>
          </p:nvPr>
        </p:nvGraphicFramePr>
        <p:xfrm>
          <a:off x="13233385" y="26955172"/>
          <a:ext cx="17219682" cy="976651"/>
        </p:xfrm>
        <a:graphic>
          <a:graphicData uri="http://schemas.openxmlformats.org/drawingml/2006/table">
            <a:tbl>
              <a:tblPr firstRow="1" bandRow="1">
                <a:tableStyleId>{5C22544A-7EE6-4342-B048-85BDC9FD1C3A}</a:tableStyleId>
              </a:tblPr>
              <a:tblGrid>
                <a:gridCol w="1490472"/>
                <a:gridCol w="1048614"/>
                <a:gridCol w="1048614"/>
                <a:gridCol w="1048614"/>
                <a:gridCol w="1048614"/>
                <a:gridCol w="1048614"/>
                <a:gridCol w="1048614"/>
                <a:gridCol w="1048614"/>
                <a:gridCol w="1048614"/>
                <a:gridCol w="1048614"/>
                <a:gridCol w="1048614"/>
                <a:gridCol w="1048614"/>
                <a:gridCol w="1048614"/>
                <a:gridCol w="1048614"/>
                <a:gridCol w="1048614"/>
                <a:gridCol w="1048614"/>
              </a:tblGrid>
              <a:tr h="357526">
                <a:tc>
                  <a:txBody>
                    <a:bodyPr/>
                    <a:lstStyle/>
                    <a:p>
                      <a:pPr marL="0" algn="ctr" defTabSz="2194560" rtl="0" eaLnBrk="1" fontAlgn="b" latinLnBrk="0" hangingPunct="1"/>
                      <a:endParaRPr lang="en-US" sz="2000" kern="1200" dirty="0">
                        <a:solidFill>
                          <a:schemeClr val="dk1"/>
                        </a:solidFill>
                        <a:latin typeface="+mn-lt"/>
                        <a:ea typeface="+mn-ea"/>
                        <a:cs typeface="+mn-cs"/>
                      </a:endParaRPr>
                    </a:p>
                  </a:txBody>
                  <a:tcPr marL="9525" marR="9525" marT="9525" marB="0" anchor="b"/>
                </a:tc>
                <a:tc>
                  <a:txBody>
                    <a:bodyPr/>
                    <a:lstStyle/>
                    <a:p>
                      <a:pPr marL="0" algn="ctr" defTabSz="2194560" rtl="0" eaLnBrk="1" fontAlgn="b" latinLnBrk="0" hangingPunct="1"/>
                      <a:r>
                        <a:rPr lang="en-US" sz="1600" kern="1200" dirty="0">
                          <a:solidFill>
                            <a:schemeClr val="bg1"/>
                          </a:solidFill>
                          <a:latin typeface="+mn-lt"/>
                          <a:ea typeface="+mn-ea"/>
                          <a:cs typeface="+mn-cs"/>
                        </a:rPr>
                        <a:t>ACE2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ASH1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CIN5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GCR2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GLN3</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HAP4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HMO1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MSN2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SFP1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STB5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YHP1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YOX1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ZAP1</a:t>
                      </a:r>
                    </a:p>
                  </a:txBody>
                  <a:tcPr marL="9525" marR="9525" marT="9525" marB="0" anchor="ctr"/>
                </a:tc>
              </a:tr>
              <a:tr h="556874">
                <a:tc>
                  <a:txBody>
                    <a:bodyPr/>
                    <a:lstStyle/>
                    <a:p>
                      <a:pPr marL="0" algn="ctr" defTabSz="2194560" rtl="0" eaLnBrk="1" fontAlgn="b" latinLnBrk="0" hangingPunct="1"/>
                      <a:r>
                        <a:rPr lang="en-US" sz="2000" kern="1200" dirty="0">
                          <a:solidFill>
                            <a:schemeClr val="dk1"/>
                          </a:solidFill>
                          <a:latin typeface="+mn-lt"/>
                          <a:ea typeface="+mn-ea"/>
                          <a:cs typeface="+mn-cs"/>
                        </a:rPr>
                        <a:t>Closeness Centrality</a:t>
                      </a:r>
                    </a:p>
                  </a:txBody>
                  <a:tcPr marL="9525" marR="9525" marT="9525" marB="0" anchor="b"/>
                </a:tc>
                <a:tc>
                  <a:txBody>
                    <a:bodyPr/>
                    <a:lstStyle/>
                    <a:p>
                      <a:pPr marL="0" algn="ctr" defTabSz="2194560" rtl="0" eaLnBrk="1" fontAlgn="b" latinLnBrk="0" hangingPunct="1"/>
                      <a:r>
                        <a:rPr lang="en-US" sz="1600" kern="1200" dirty="0">
                          <a:solidFill>
                            <a:schemeClr val="dk1"/>
                          </a:solidFill>
                          <a:latin typeface="+mn-lt"/>
                          <a:ea typeface="+mn-ea"/>
                          <a:cs typeface="+mn-cs"/>
                        </a:rPr>
                        <a:t>0.5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0.667</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0.636</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0.458</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0.55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0.769</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0.4</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0.375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0.8</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0.4</a:t>
                      </a:r>
                    </a:p>
                  </a:txBody>
                  <a:tcPr marL="9525" marR="9525" marT="9525" marB="0" anchor="ctr"/>
                </a:tc>
              </a:tr>
            </a:tbl>
          </a:graphicData>
        </a:graphic>
      </p:graphicFrame>
      <p:sp>
        <p:nvSpPr>
          <p:cNvPr id="73" name="TextBox 72"/>
          <p:cNvSpPr txBox="1"/>
          <p:nvPr/>
        </p:nvSpPr>
        <p:spPr>
          <a:xfrm>
            <a:off x="22015606" y="21324207"/>
            <a:ext cx="8582140" cy="2031325"/>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800" b="1" dirty="0">
                <a:latin typeface="Arial"/>
                <a:cs typeface="Arial"/>
              </a:rPr>
              <a:t>Eccentricity centrality is a directional statistic, which only </a:t>
            </a:r>
            <a:r>
              <a:rPr lang="en-US" sz="1800" b="1" dirty="0" smtClean="0">
                <a:latin typeface="Arial"/>
                <a:cs typeface="Arial"/>
              </a:rPr>
              <a:t>takes </a:t>
            </a:r>
            <a:r>
              <a:rPr lang="en-US" sz="1800" b="1" dirty="0">
                <a:latin typeface="Arial"/>
                <a:cs typeface="Arial"/>
              </a:rPr>
              <a:t>a node’s </a:t>
            </a:r>
            <a:r>
              <a:rPr lang="en-US" sz="1800" b="1">
                <a:latin typeface="Arial"/>
                <a:cs typeface="Arial"/>
              </a:rPr>
              <a:t>out </a:t>
            </a:r>
            <a:r>
              <a:rPr lang="en-US" sz="1800" b="1" smtClean="0">
                <a:latin typeface="Arial"/>
                <a:cs typeface="Arial"/>
              </a:rPr>
              <a:t>degree </a:t>
            </a:r>
            <a:r>
              <a:rPr lang="en-US" sz="1800" b="1" dirty="0">
                <a:latin typeface="Arial"/>
                <a:cs typeface="Arial"/>
              </a:rPr>
              <a:t>into account </a:t>
            </a:r>
            <a:endParaRPr lang="en-US" sz="1800" b="1" dirty="0" smtClean="0">
              <a:latin typeface="Arial"/>
              <a:cs typeface="Arial"/>
            </a:endParaRPr>
          </a:p>
          <a:p>
            <a:pPr marL="285750" indent="-285750" algn="just" fontAlgn="base">
              <a:buFont typeface="Arial" panose="020B0604020202020204" pitchFamily="34" charset="0"/>
              <a:buChar char="•"/>
            </a:pPr>
            <a:r>
              <a:rPr lang="en-US" sz="1800" b="1" dirty="0" smtClean="0">
                <a:latin typeface="Arial"/>
                <a:cs typeface="Arial"/>
              </a:rPr>
              <a:t>To have a high eccentricity centrality means that the gene is connected indirectly to many other genes in the network. This indicates these genes with high eccentricities have a greater impact on other nodes than a node with low eccentricity.</a:t>
            </a:r>
          </a:p>
          <a:p>
            <a:pPr marL="342900" indent="-342900" algn="just" fontAlgn="base">
              <a:buFont typeface="Arial"/>
              <a:buChar char="•"/>
            </a:pPr>
            <a:endParaRPr lang="en-US" sz="1800" b="1" dirty="0" smtClean="0">
              <a:latin typeface="Arial"/>
              <a:cs typeface="Arial"/>
            </a:endParaRPr>
          </a:p>
        </p:txBody>
      </p:sp>
      <p:sp>
        <p:nvSpPr>
          <p:cNvPr id="77" name="TextBox 76"/>
          <p:cNvSpPr txBox="1"/>
          <p:nvPr/>
        </p:nvSpPr>
        <p:spPr>
          <a:xfrm>
            <a:off x="13046893" y="20755416"/>
            <a:ext cx="17867376" cy="523220"/>
          </a:xfrm>
          <a:prstGeom prst="rect">
            <a:avLst/>
          </a:prstGeom>
          <a:solidFill>
            <a:srgbClr val="D9D9D9"/>
          </a:solidFill>
        </p:spPr>
        <p:txBody>
          <a:bodyPr wrap="square" rtlCol="0">
            <a:spAutoFit/>
          </a:bodyPr>
          <a:lstStyle/>
          <a:p>
            <a:pPr algn="ctr"/>
            <a:r>
              <a:rPr lang="en-US" sz="2800" b="1" smtClean="0">
                <a:latin typeface="Arial" panose="020B0604020202020204" pitchFamily="34" charset="0"/>
                <a:cs typeface="Arial" panose="020B0604020202020204" pitchFamily="34" charset="0"/>
              </a:rPr>
              <a:t>Gephi was used to compute t</a:t>
            </a:r>
            <a:r>
              <a:rPr lang="en-US" sz="2800" b="1" smtClean="0">
                <a:latin typeface="Arial" panose="020B0604020202020204" pitchFamily="34" charset="0"/>
                <a:cs typeface="Arial" panose="020B0604020202020204" pitchFamily="34" charset="0"/>
              </a:rPr>
              <a:t>he graph properties of the </a:t>
            </a:r>
            <a:r>
              <a:rPr lang="en-US" sz="2800" b="1" i="1" smtClean="0">
                <a:latin typeface="Arial"/>
                <a:cs typeface="Arial"/>
              </a:rPr>
              <a:t>Δhap4 </a:t>
            </a:r>
            <a:r>
              <a:rPr lang="en-US" sz="2800" b="1" smtClean="0">
                <a:latin typeface="Arial"/>
                <a:cs typeface="Arial"/>
              </a:rPr>
              <a:t>data-</a:t>
            </a:r>
            <a:r>
              <a:rPr lang="en-US" sz="2800" b="1" smtClean="0">
                <a:latin typeface="Arial" panose="020B0604020202020204" pitchFamily="34" charset="0"/>
                <a:cs typeface="Arial" panose="020B0604020202020204" pitchFamily="34" charset="0"/>
              </a:rPr>
              <a:t>derived network </a:t>
            </a:r>
            <a:endParaRPr lang="en-US" sz="2800" b="1" dirty="0" smtClean="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6877386" y="12307180"/>
            <a:ext cx="3965814" cy="3977080"/>
          </a:xfrm>
          <a:prstGeom prst="rect">
            <a:avLst/>
          </a:prstGeom>
        </p:spPr>
      </p:pic>
      <p:pic>
        <p:nvPicPr>
          <p:cNvPr id="9" name="Picture 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1149454" y="13157670"/>
            <a:ext cx="1419817" cy="2104671"/>
          </a:xfrm>
          <a:prstGeom prst="rect">
            <a:avLst/>
          </a:prstGeom>
        </p:spPr>
      </p:pic>
      <mc:AlternateContent xmlns:mc="http://schemas.openxmlformats.org/markup-compatibility/2006" xmlns:a14="http://schemas.microsoft.com/office/drawing/2010/main">
        <mc:Choice Requires="a14">
          <p:sp>
            <p:nvSpPr>
              <p:cNvPr id="65" name="TextBox 64"/>
              <p:cNvSpPr txBox="1"/>
              <p:nvPr/>
            </p:nvSpPr>
            <p:spPr>
              <a:xfrm>
                <a:off x="15191078" y="29352175"/>
                <a:ext cx="3566624" cy="839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𝑔</m:t>
                      </m:r>
                      <m:d>
                        <m:dPr>
                          <m:ctrlPr>
                            <a:rPr lang="en-US" sz="2000" b="0" i="1" smtClean="0">
                              <a:latin typeface="Cambria Math" panose="02040503050406030204" pitchFamily="18" charset="0"/>
                            </a:rPr>
                          </m:ctrlPr>
                        </m:dPr>
                        <m:e>
                          <m:r>
                            <a:rPr lang="en-US" sz="2000" b="0" i="1" smtClean="0">
                              <a:latin typeface="Cambria Math"/>
                            </a:rPr>
                            <m:t>𝑣</m:t>
                          </m:r>
                        </m:e>
                      </m:d>
                      <m:r>
                        <a:rPr lang="en-US" sz="2000" b="0" i="1" smtClean="0">
                          <a:latin typeface="Cambria Math"/>
                        </a:rPr>
                        <m:t>=</m:t>
                      </m:r>
                      <m:nary>
                        <m:naryPr>
                          <m:chr m:val="∑"/>
                          <m:supHide m:val="on"/>
                          <m:ctrlPr>
                            <a:rPr lang="en-US" sz="2000" i="1" smtClean="0">
                              <a:latin typeface="Cambria Math" panose="02040503050406030204" pitchFamily="18" charset="0"/>
                            </a:rPr>
                          </m:ctrlPr>
                        </m:naryPr>
                        <m:sub>
                          <m:r>
                            <m:rPr>
                              <m:brk m:alnAt="7"/>
                            </m:rPr>
                            <a:rPr lang="en-US" sz="2000" b="0" i="1" smtClean="0">
                              <a:latin typeface="Cambria Math"/>
                            </a:rPr>
                            <m:t>𝑠</m:t>
                          </m:r>
                          <m:r>
                            <a:rPr lang="en-US" sz="2000" b="0" i="1" smtClean="0">
                              <a:latin typeface="Cambria Math"/>
                              <a:ea typeface="Cambria Math"/>
                            </a:rPr>
                            <m:t>≠</m:t>
                          </m:r>
                          <m:r>
                            <a:rPr lang="en-US" sz="2000" b="0" i="1" smtClean="0">
                              <a:latin typeface="Cambria Math"/>
                              <a:ea typeface="Cambria Math"/>
                            </a:rPr>
                            <m:t>𝑣</m:t>
                          </m:r>
                          <m:r>
                            <a:rPr lang="en-US" sz="2000" b="0" i="1" smtClean="0">
                              <a:latin typeface="Cambria Math"/>
                              <a:ea typeface="Cambria Math"/>
                            </a:rPr>
                            <m:t>≠</m:t>
                          </m:r>
                          <m:r>
                            <a:rPr lang="en-US" sz="2000" b="0" i="1" smtClean="0">
                              <a:latin typeface="Cambria Math"/>
                              <a:ea typeface="Cambria Math"/>
                            </a:rPr>
                            <m:t>𝑡</m:t>
                          </m:r>
                        </m:sub>
                        <m:sup/>
                        <m:e>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ea typeface="Cambria Math"/>
                                    </a:rPr>
                                  </m:ctrlPr>
                                </m:sSubPr>
                                <m:e>
                                  <m:r>
                                    <a:rPr lang="en-US" sz="2000" i="1">
                                      <a:latin typeface="Cambria Math"/>
                                      <a:ea typeface="Cambria Math"/>
                                    </a:rPr>
                                    <m:t>𝜎</m:t>
                                  </m:r>
                                </m:e>
                                <m:sub>
                                  <m:r>
                                    <a:rPr lang="en-US" sz="2000" b="0" i="1" smtClean="0">
                                      <a:latin typeface="Cambria Math"/>
                                      <a:ea typeface="Cambria Math"/>
                                    </a:rPr>
                                    <m:t>𝑠𝑡</m:t>
                                  </m:r>
                                </m:sub>
                              </m:sSub>
                              <m:r>
                                <a:rPr lang="en-US" sz="2000" b="0" i="1" smtClean="0">
                                  <a:latin typeface="Cambria Math"/>
                                  <a:ea typeface="Cambria Math"/>
                                </a:rPr>
                                <m:t>(</m:t>
                              </m:r>
                              <m:r>
                                <a:rPr lang="en-US" sz="2000" b="0" i="1" smtClean="0">
                                  <a:latin typeface="Cambria Math"/>
                                  <a:ea typeface="Cambria Math"/>
                                </a:rPr>
                                <m:t>𝑣</m:t>
                              </m:r>
                              <m:r>
                                <a:rPr lang="en-US" sz="2000" b="0" i="1" smtClean="0">
                                  <a:latin typeface="Cambria Math"/>
                                  <a:ea typeface="Cambria Math"/>
                                </a:rPr>
                                <m:t>)</m:t>
                              </m:r>
                            </m:num>
                            <m:den>
                              <m:sSub>
                                <m:sSubPr>
                                  <m:ctrlPr>
                                    <a:rPr lang="en-US" sz="2000" i="1">
                                      <a:latin typeface="Cambria Math" panose="02040503050406030204" pitchFamily="18" charset="0"/>
                                      <a:ea typeface="Cambria Math"/>
                                    </a:rPr>
                                  </m:ctrlPr>
                                </m:sSubPr>
                                <m:e>
                                  <m:r>
                                    <a:rPr lang="en-US" sz="2000" i="1">
                                      <a:latin typeface="Cambria Math"/>
                                      <a:ea typeface="Cambria Math"/>
                                    </a:rPr>
                                    <m:t>𝜎</m:t>
                                  </m:r>
                                </m:e>
                                <m:sub>
                                  <m:r>
                                    <a:rPr lang="en-US" sz="2000" i="1">
                                      <a:latin typeface="Cambria Math"/>
                                      <a:ea typeface="Cambria Math"/>
                                    </a:rPr>
                                    <m:t>𝑠𝑡</m:t>
                                  </m:r>
                                </m:sub>
                              </m:sSub>
                            </m:den>
                          </m:f>
                        </m:e>
                      </m:nary>
                    </m:oMath>
                  </m:oMathPara>
                </a14:m>
                <a:endParaRPr lang="en-US" sz="20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5191078" y="29352175"/>
                <a:ext cx="3566624" cy="839269"/>
              </a:xfrm>
              <a:prstGeom prst="rect">
                <a:avLst/>
              </a:prstGeom>
              <a:blipFill rotWithShape="1">
                <a:blip r:embed="rId24"/>
                <a:stretch>
                  <a:fillRect/>
                </a:stretch>
              </a:blipFill>
            </p:spPr>
            <p:txBody>
              <a:bodyPr/>
              <a:lstStyle/>
              <a:p>
                <a:r>
                  <a:rPr lang="en-US">
                    <a:noFill/>
                  </a:rPr>
                  <a:t> </a:t>
                </a:r>
              </a:p>
            </p:txBody>
          </p:sp>
        </mc:Fallback>
      </mc:AlternateContent>
      <p:graphicFrame>
        <p:nvGraphicFramePr>
          <p:cNvPr id="78" name="Table 77"/>
          <p:cNvGraphicFramePr>
            <a:graphicFrameLocks noGrp="1"/>
          </p:cNvGraphicFramePr>
          <p:nvPr>
            <p:extLst>
              <p:ext uri="{D42A27DB-BD31-4B8C-83A1-F6EECF244321}">
                <p14:modId xmlns:p14="http://schemas.microsoft.com/office/powerpoint/2010/main" val="3438223713"/>
              </p:ext>
            </p:extLst>
          </p:nvPr>
        </p:nvGraphicFramePr>
        <p:xfrm>
          <a:off x="13233385" y="30956593"/>
          <a:ext cx="17126712" cy="1327972"/>
        </p:xfrm>
        <a:graphic>
          <a:graphicData uri="http://schemas.openxmlformats.org/drawingml/2006/table">
            <a:tbl>
              <a:tblPr firstRow="1" bandRow="1">
                <a:tableStyleId>{5C22544A-7EE6-4342-B048-85BDC9FD1C3A}</a:tableStyleId>
              </a:tblPr>
              <a:tblGrid>
                <a:gridCol w="1490472"/>
                <a:gridCol w="1042416"/>
                <a:gridCol w="1042416"/>
                <a:gridCol w="1042416"/>
                <a:gridCol w="1042416"/>
                <a:gridCol w="1042416"/>
                <a:gridCol w="1042416"/>
                <a:gridCol w="1042416"/>
                <a:gridCol w="1042416"/>
                <a:gridCol w="1042416"/>
                <a:gridCol w="1042416"/>
                <a:gridCol w="1042416"/>
                <a:gridCol w="1042416"/>
                <a:gridCol w="1042416"/>
                <a:gridCol w="1042416"/>
                <a:gridCol w="1042416"/>
              </a:tblGrid>
              <a:tr h="667724">
                <a:tc>
                  <a:txBody>
                    <a:bodyPr/>
                    <a:lstStyle/>
                    <a:p>
                      <a:pPr marL="0" algn="ctr" defTabSz="2194560" rtl="0" eaLnBrk="1" fontAlgn="b" latinLnBrk="0" hangingPunct="1"/>
                      <a:endParaRPr lang="en-US" sz="1600" kern="1200" dirty="0">
                        <a:solidFill>
                          <a:schemeClr val="dk1"/>
                        </a:solidFill>
                        <a:latin typeface="+mn-lt"/>
                        <a:ea typeface="+mn-ea"/>
                        <a:cs typeface="+mn-cs"/>
                      </a:endParaRP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ACE2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ASH1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CIN5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GCR2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GLN3</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HAP4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HMO1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MSN2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SFP1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STB5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YHP1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YOX1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ZAP1</a:t>
                      </a:r>
                    </a:p>
                  </a:txBody>
                  <a:tcPr marL="9525" marR="9525" marT="9525" marB="0" anchor="ctr"/>
                </a:tc>
              </a:tr>
              <a:tr h="660248">
                <a:tc>
                  <a:txBody>
                    <a:bodyPr/>
                    <a:lstStyle/>
                    <a:p>
                      <a:pPr marL="0" algn="ctr" defTabSz="2194560" rtl="0" eaLnBrk="1" fontAlgn="b" latinLnBrk="0" hangingPunct="1"/>
                      <a:r>
                        <a:rPr lang="en-US" sz="2000" kern="1200" dirty="0">
                          <a:solidFill>
                            <a:schemeClr val="dk1"/>
                          </a:solidFill>
                          <a:latin typeface="+mn-lt"/>
                          <a:ea typeface="+mn-ea"/>
                          <a:cs typeface="+mn-cs"/>
                        </a:rPr>
                        <a:t>Betweenness Centrality</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14</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9</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7</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11</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r>
            </a:tbl>
          </a:graphicData>
        </a:graphic>
      </p:graphicFrame>
      <mc:AlternateContent xmlns:mc="http://schemas.openxmlformats.org/markup-compatibility/2006" xmlns:a14="http://schemas.microsoft.com/office/drawing/2010/main">
        <mc:Choice Requires="a14">
          <p:sp>
            <p:nvSpPr>
              <p:cNvPr id="79" name="TextBox 78"/>
              <p:cNvSpPr txBox="1"/>
              <p:nvPr/>
            </p:nvSpPr>
            <p:spPr>
              <a:xfrm>
                <a:off x="13230206" y="28107045"/>
                <a:ext cx="8582140" cy="2985433"/>
              </a:xfrm>
              <a:prstGeom prst="rect">
                <a:avLst/>
              </a:prstGeom>
              <a:noFill/>
            </p:spPr>
            <p:txBody>
              <a:bodyPr wrap="square" rtlCol="0">
                <a:spAutoFit/>
              </a:bodyPr>
              <a:lstStyle/>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Betweenness</a:t>
                </a:r>
                <a:r>
                  <a:rPr lang="en-US" sz="1700" b="1" dirty="0">
                    <a:latin typeface="Arial" panose="020B0604020202020204" pitchFamily="34" charset="0"/>
                    <a:cs typeface="Arial" panose="020B0604020202020204" pitchFamily="34" charset="0"/>
                  </a:rPr>
                  <a:t> Centrality is a centrality measure that indicates how often a node is found on a shortest path between two nodes, s and t. (</a:t>
                </a:r>
                <a:r>
                  <a:rPr lang="en-US" sz="1700" b="1" dirty="0" err="1">
                    <a:latin typeface="Arial" panose="020B0604020202020204" pitchFamily="34" charset="0"/>
                    <a:cs typeface="Arial" panose="020B0604020202020204" pitchFamily="34" charset="0"/>
                  </a:rPr>
                  <a:t>McSweeney</a:t>
                </a:r>
                <a:r>
                  <a:rPr lang="en-US" sz="1700" b="1" dirty="0">
                    <a:latin typeface="Arial" panose="020B0604020202020204" pitchFamily="34" charset="0"/>
                    <a:cs typeface="Arial" panose="020B0604020202020204" pitchFamily="34" charset="0"/>
                  </a:rPr>
                  <a:t>, 2009.)</a:t>
                </a:r>
              </a:p>
              <a:p>
                <a:pPr marL="285750" indent="-285750"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The betweenness centrality of a node can be calculated by the following</a:t>
                </a:r>
                <a:r>
                  <a:rPr lang="en-US" sz="1700" b="1" dirty="0" smtClean="0">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fontAlgn="base"/>
                <a:endParaRPr lang="en-US" sz="1700" b="1" dirty="0" smtClean="0">
                  <a:latin typeface="Arial" panose="020B0604020202020204" pitchFamily="34" charset="0"/>
                  <a:cs typeface="Arial" panose="020B0604020202020204" pitchFamily="34" charset="0"/>
                </a:endParaRPr>
              </a:p>
              <a:p>
                <a:pPr fontAlgn="base"/>
                <a:r>
                  <a:rPr lang="en-US" sz="1700" b="1" dirty="0" smtClean="0">
                    <a:latin typeface="Arial" panose="020B0604020202020204" pitchFamily="34" charset="0"/>
                    <a:cs typeface="Arial" panose="020B0604020202020204" pitchFamily="34" charset="0"/>
                  </a:rPr>
                  <a:t>where </a:t>
                </a:r>
                <a14:m>
                  <m:oMath xmlns:m="http://schemas.openxmlformats.org/officeDocument/2006/math">
                    <m:sSub>
                      <m:sSubPr>
                        <m:ctrlPr>
                          <a:rPr lang="en-US" sz="1700" i="1">
                            <a:latin typeface="Cambria Math" panose="02040503050406030204" pitchFamily="18" charset="0"/>
                            <a:ea typeface="Cambria Math"/>
                          </a:rPr>
                        </m:ctrlPr>
                      </m:sSubPr>
                      <m:e>
                        <m:r>
                          <a:rPr lang="en-US" sz="1700" i="1">
                            <a:latin typeface="Cambria Math"/>
                            <a:ea typeface="Cambria Math"/>
                          </a:rPr>
                          <m:t>𝜎</m:t>
                        </m:r>
                      </m:e>
                      <m:sub>
                        <m:r>
                          <a:rPr lang="en-US" sz="1700" i="1">
                            <a:latin typeface="Cambria Math"/>
                            <a:ea typeface="Cambria Math"/>
                          </a:rPr>
                          <m:t>𝑠𝑡</m:t>
                        </m:r>
                      </m:sub>
                    </m:sSub>
                    <m:r>
                      <a:rPr lang="en-US" sz="1700" b="1" i="0" smtClean="0">
                        <a:latin typeface="Cambria Math"/>
                        <a:ea typeface="Cambria Math"/>
                      </a:rPr>
                      <m:t>(</m:t>
                    </m:r>
                    <m:r>
                      <a:rPr lang="en-US" sz="1700" b="1" i="0" smtClean="0">
                        <a:latin typeface="Cambria Math"/>
                        <a:ea typeface="Cambria Math"/>
                      </a:rPr>
                      <m:t>𝐯</m:t>
                    </m:r>
                    <m:r>
                      <a:rPr lang="en-US" sz="1700" b="1" i="0" smtClean="0">
                        <a:latin typeface="Cambria Math"/>
                        <a:ea typeface="Cambria Math"/>
                      </a:rPr>
                      <m:t>)</m:t>
                    </m:r>
                  </m:oMath>
                </a14:m>
                <a:r>
                  <a:rPr lang="en-US" sz="1700" b="1" dirty="0" smtClean="0">
                    <a:latin typeface="Arial" panose="020B0604020202020204" pitchFamily="34" charset="0"/>
                    <a:cs typeface="Arial" panose="020B0604020202020204" pitchFamily="34" charset="0"/>
                  </a:rPr>
                  <a:t> is the number of shortest paths that pass from s to t and </a:t>
                </a:r>
                <a14:m>
                  <m:oMath xmlns:m="http://schemas.openxmlformats.org/officeDocument/2006/math">
                    <m:sSub>
                      <m:sSubPr>
                        <m:ctrlPr>
                          <a:rPr lang="en-US" sz="1700" i="1">
                            <a:latin typeface="Cambria Math" panose="02040503050406030204" pitchFamily="18" charset="0"/>
                            <a:ea typeface="Cambria Math"/>
                          </a:rPr>
                        </m:ctrlPr>
                      </m:sSubPr>
                      <m:e>
                        <m:r>
                          <a:rPr lang="en-US" sz="1700" i="1">
                            <a:latin typeface="Cambria Math"/>
                            <a:ea typeface="Cambria Math"/>
                          </a:rPr>
                          <m:t>𝜎</m:t>
                        </m:r>
                      </m:e>
                      <m:sub>
                        <m:r>
                          <a:rPr lang="en-US" sz="1700" i="1">
                            <a:latin typeface="Cambria Math"/>
                            <a:ea typeface="Cambria Math"/>
                          </a:rPr>
                          <m:t>𝑠𝑡</m:t>
                        </m:r>
                      </m:sub>
                    </m:sSub>
                  </m:oMath>
                </a14:m>
                <a:r>
                  <a:rPr lang="en-US" sz="1700" b="1" dirty="0" smtClean="0">
                    <a:latin typeface="Arial" panose="020B0604020202020204" pitchFamily="34" charset="0"/>
                    <a:cs typeface="Arial" panose="020B0604020202020204" pitchFamily="34" charset="0"/>
                  </a:rPr>
                  <a:t> is        the total number of shortest paths from node s to node t</a:t>
                </a:r>
                <a:endParaRPr lang="en-US" sz="1700" b="1" dirty="0">
                  <a:latin typeface="Arial" panose="020B0604020202020204" pitchFamily="34" charset="0"/>
                  <a:cs typeface="Arial" panose="020B0604020202020204" pitchFamily="34" charset="0"/>
                </a:endParaRPr>
              </a:p>
              <a:p>
                <a:pPr fontAlgn="base"/>
                <a:endParaRPr lang="en-US" sz="1800" b="1" dirty="0">
                  <a:latin typeface="Arial" panose="020B0604020202020204" pitchFamily="34" charset="0"/>
                  <a:cs typeface="Arial" panose="020B0604020202020204" pitchFamily="34"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3230206" y="28107045"/>
                <a:ext cx="8582140" cy="2985433"/>
              </a:xfrm>
              <a:prstGeom prst="rect">
                <a:avLst/>
              </a:prstGeom>
              <a:blipFill rotWithShape="1">
                <a:blip r:embed="rId25"/>
                <a:stretch>
                  <a:fillRect l="-426" t="-613"/>
                </a:stretch>
              </a:blipFill>
            </p:spPr>
            <p:txBody>
              <a:bodyPr/>
              <a:lstStyle/>
              <a:p>
                <a:r>
                  <a:rPr lang="en-US">
                    <a:noFill/>
                  </a:rPr>
                  <a:t> </a:t>
                </a:r>
              </a:p>
            </p:txBody>
          </p:sp>
        </mc:Fallback>
      </mc:AlternateContent>
      <p:sp>
        <p:nvSpPr>
          <p:cNvPr id="87" name="TextBox 86"/>
          <p:cNvSpPr txBox="1"/>
          <p:nvPr/>
        </p:nvSpPr>
        <p:spPr>
          <a:xfrm>
            <a:off x="21870927" y="28106984"/>
            <a:ext cx="8582140" cy="2185214"/>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Without these “between” nodes, there would be no way for two separated nodes to communicate.</a:t>
            </a:r>
          </a:p>
          <a:p>
            <a:pPr marL="285750" indent="-285750" algn="just"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Betweenness </a:t>
            </a:r>
            <a:r>
              <a:rPr lang="en-US" sz="1700" b="1" dirty="0" smtClean="0">
                <a:latin typeface="Arial" panose="020B0604020202020204" pitchFamily="34" charset="0"/>
                <a:cs typeface="Arial" panose="020B0604020202020204" pitchFamily="34" charset="0"/>
              </a:rPr>
              <a:t>centrality requires there to be at least one in degree and one out degree in order to be calculated, so in cases where there is either no in degree or no out degree, the betweenness centrality of those nodes </a:t>
            </a:r>
            <a:r>
              <a:rPr lang="en-US" sz="1700" b="1" smtClean="0">
                <a:latin typeface="Arial" panose="020B0604020202020204" pitchFamily="34" charset="0"/>
                <a:cs typeface="Arial" panose="020B0604020202020204" pitchFamily="34" charset="0"/>
              </a:rPr>
              <a:t>is </a:t>
            </a:r>
            <a:r>
              <a:rPr lang="en-US" sz="1700" b="1" smtClean="0">
                <a:latin typeface="Arial" panose="020B0604020202020204" pitchFamily="34" charset="0"/>
                <a:cs typeface="Arial" panose="020B0604020202020204" pitchFamily="34" charset="0"/>
              </a:rPr>
              <a:t>0.</a:t>
            </a:r>
            <a:endParaRPr lang="en-US" sz="1700" b="1" dirty="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Nodes </a:t>
            </a:r>
            <a:r>
              <a:rPr lang="en-US" sz="1700" b="1" dirty="0">
                <a:latin typeface="Arial" panose="020B0604020202020204" pitchFamily="34" charset="0"/>
                <a:cs typeface="Arial" panose="020B0604020202020204" pitchFamily="34" charset="0"/>
              </a:rPr>
              <a:t>with high betweenness centralities are key genes associated with regulating other genes in the network, and are known as “bottlenecks” that must be passed through in the network</a:t>
            </a:r>
            <a:r>
              <a:rPr lang="en-US" sz="1700" b="1" dirty="0" smtClean="0">
                <a:latin typeface="Arial" panose="020B0604020202020204" pitchFamily="34" charset="0"/>
                <a:cs typeface="Arial" panose="020B0604020202020204" pitchFamily="34" charset="0"/>
              </a:rPr>
              <a:t>.</a:t>
            </a:r>
          </a:p>
        </p:txBody>
      </p:sp>
      <p:sp>
        <p:nvSpPr>
          <p:cNvPr id="70" name="TextBox 69"/>
          <p:cNvSpPr txBox="1"/>
          <p:nvPr/>
        </p:nvSpPr>
        <p:spPr>
          <a:xfrm>
            <a:off x="13308884" y="24431935"/>
            <a:ext cx="8582140" cy="2446824"/>
          </a:xfrm>
          <a:prstGeom prst="rect">
            <a:avLst/>
          </a:prstGeom>
          <a:noFill/>
        </p:spPr>
        <p:txBody>
          <a:bodyPr wrap="square" rtlCol="0">
            <a:spAutoFit/>
          </a:bodyPr>
          <a:lstStyle/>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Closeness Centrality is a centrality measure that indicates how long it will take for information from a node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reach other nodes in the network. (</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2009)</a:t>
            </a:r>
          </a:p>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closeness centrality of a node can be determined using the </a:t>
            </a:r>
            <a:r>
              <a:rPr lang="en-US" sz="1700" b="1" smtClean="0">
                <a:latin typeface="Arial" panose="020B0604020202020204" pitchFamily="34" charset="0"/>
                <a:cs typeface="Arial" panose="020B0604020202020204" pitchFamily="34" charset="0"/>
              </a:rPr>
              <a:t>following </a:t>
            </a:r>
            <a:r>
              <a:rPr lang="en-US" sz="1700" b="1" smtClean="0">
                <a:latin typeface="Arial" panose="020B0604020202020204" pitchFamily="34" charset="0"/>
                <a:cs typeface="Arial" panose="020B0604020202020204" pitchFamily="34" charset="0"/>
              </a:rPr>
              <a:t>formula</a:t>
            </a:r>
            <a:r>
              <a:rPr lang="en-US" sz="1700" b="1" smtClean="0">
                <a:latin typeface="Arial" panose="020B0604020202020204" pitchFamily="34" charset="0"/>
                <a:cs typeface="Arial" panose="020B0604020202020204" pitchFamily="34" charset="0"/>
              </a:rPr>
              <a:t>:</a:t>
            </a:r>
            <a:endParaRPr lang="en-US" sz="1700" b="1"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fontAlgn="base"/>
            <a:r>
              <a:rPr lang="en-US" sz="1700" b="1" dirty="0">
                <a:latin typeface="Arial" panose="020B0604020202020204" pitchFamily="34" charset="0"/>
                <a:cs typeface="Arial" panose="020B0604020202020204" pitchFamily="34" charset="0"/>
              </a:rPr>
              <a:t> </a:t>
            </a:r>
            <a:r>
              <a:rPr lang="en-US" sz="1700" b="1" dirty="0" smtClean="0">
                <a:latin typeface="Arial" panose="020B0604020202020204" pitchFamily="34" charset="0"/>
                <a:cs typeface="Arial" panose="020B0604020202020204" pitchFamily="34" charset="0"/>
              </a:rPr>
              <a:t>  which is looking at the average shortest path from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all other nodes</a:t>
            </a:r>
          </a:p>
        </p:txBody>
      </p:sp>
      <p:sp>
        <p:nvSpPr>
          <p:cNvPr id="80" name="TextBox 79"/>
          <p:cNvSpPr txBox="1"/>
          <p:nvPr/>
        </p:nvSpPr>
        <p:spPr>
          <a:xfrm>
            <a:off x="21814824" y="24470035"/>
            <a:ext cx="8582140" cy="1569660"/>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600" b="1" dirty="0" smtClean="0">
                <a:latin typeface="Arial"/>
                <a:cs typeface="Arial"/>
              </a:rPr>
              <a:t>Closeness centrality, like eccentricity centrality </a:t>
            </a:r>
            <a:r>
              <a:rPr lang="en-US" sz="1600" b="1" dirty="0">
                <a:latin typeface="Arial"/>
                <a:cs typeface="Arial"/>
              </a:rPr>
              <a:t>is a directional statistic, which only takes a node’s out degrees into </a:t>
            </a:r>
            <a:r>
              <a:rPr lang="en-US" sz="1600" b="1" dirty="0" smtClean="0">
                <a:latin typeface="Arial"/>
                <a:cs typeface="Arial"/>
              </a:rPr>
              <a:t>account.</a:t>
            </a:r>
          </a:p>
          <a:p>
            <a:pPr marL="285750" indent="-285750" algn="just" fontAlgn="base">
              <a:buFont typeface="Arial" panose="020B0604020202020204" pitchFamily="34" charset="0"/>
              <a:buChar char="•"/>
            </a:pPr>
            <a:r>
              <a:rPr lang="en-US" sz="1600" b="1" dirty="0" smtClean="0">
                <a:latin typeface="Arial"/>
                <a:cs typeface="Arial"/>
              </a:rPr>
              <a:t>Nodes with high closeness centralities are the most central nodes in the network. These are the nodes that can communicate the quickest in the network.</a:t>
            </a:r>
          </a:p>
          <a:p>
            <a:pPr marL="285750" indent="-285750" algn="just" fontAlgn="base">
              <a:buFont typeface="Arial" panose="020B0604020202020204" pitchFamily="34" charset="0"/>
              <a:buChar char="•"/>
            </a:pPr>
            <a:r>
              <a:rPr lang="en-US" sz="1600" b="1" dirty="0" smtClean="0">
                <a:latin typeface="Arial"/>
                <a:cs typeface="Arial"/>
              </a:rPr>
              <a:t>The directional aspect of the closeness centrality measure means those genes and nodes with no out-degree connections have a closeness centrality of 0. </a:t>
            </a:r>
            <a:endParaRPr lang="en-US" sz="1600" b="1" dirty="0">
              <a:latin typeface="Arial"/>
              <a:cs typeface="Arial"/>
            </a:endParaRPr>
          </a:p>
        </p:txBody>
      </p:sp>
    </p:spTree>
    <p:extLst>
      <p:ext uri="{BB962C8B-B14F-4D97-AF65-F5344CB8AC3E}">
        <p14:creationId xmlns:p14="http://schemas.microsoft.com/office/powerpoint/2010/main" val="303316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4192</TotalTime>
  <Words>2091</Words>
  <Application>Microsoft Office PowerPoint</Application>
  <PresentationFormat>Custom</PresentationFormat>
  <Paragraphs>294</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MS PGothic</vt:lpstr>
      <vt:lpstr>Arial</vt:lpstr>
      <vt:lpstr>Calibri</vt:lpstr>
      <vt:lpstr>Cambria Math</vt:lpstr>
      <vt:lpstr>Times New Roman</vt:lpstr>
      <vt:lpstr>Office Theme</vt:lpstr>
      <vt:lpstr>Equation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Dahlquist, Kam D.</cp:lastModifiedBy>
  <cp:revision>492</cp:revision>
  <dcterms:created xsi:type="dcterms:W3CDTF">2015-02-26T23:10:39Z</dcterms:created>
  <dcterms:modified xsi:type="dcterms:W3CDTF">2017-01-27T23:39:09Z</dcterms:modified>
</cp:coreProperties>
</file>