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lvl1pPr>
      <a:defRPr sz="3000">
        <a:latin typeface="Arial"/>
        <a:ea typeface="Arial"/>
        <a:cs typeface="Arial"/>
        <a:sym typeface="Arial"/>
      </a:defRPr>
    </a:lvl1pPr>
    <a:lvl2pPr indent="457200">
      <a:defRPr sz="3000">
        <a:latin typeface="Arial"/>
        <a:ea typeface="Arial"/>
        <a:cs typeface="Arial"/>
        <a:sym typeface="Arial"/>
      </a:defRPr>
    </a:lvl2pPr>
    <a:lvl3pPr indent="914400">
      <a:defRPr sz="3000">
        <a:latin typeface="Arial"/>
        <a:ea typeface="Arial"/>
        <a:cs typeface="Arial"/>
        <a:sym typeface="Arial"/>
      </a:defRPr>
    </a:lvl3pPr>
    <a:lvl4pPr indent="1371600">
      <a:defRPr sz="3000">
        <a:latin typeface="Arial"/>
        <a:ea typeface="Arial"/>
        <a:cs typeface="Arial"/>
        <a:sym typeface="Arial"/>
      </a:defRPr>
    </a:lvl4pPr>
    <a:lvl5pPr indent="1828800">
      <a:defRPr sz="3000">
        <a:latin typeface="Arial"/>
        <a:ea typeface="Arial"/>
        <a:cs typeface="Arial"/>
        <a:sym typeface="Arial"/>
      </a:defRPr>
    </a:lvl5pPr>
    <a:lvl6pPr indent="2286000">
      <a:defRPr sz="3000">
        <a:latin typeface="Arial"/>
        <a:ea typeface="Arial"/>
        <a:cs typeface="Arial"/>
        <a:sym typeface="Arial"/>
      </a:defRPr>
    </a:lvl6pPr>
    <a:lvl7pPr indent="2743200">
      <a:defRPr sz="3000">
        <a:latin typeface="Arial"/>
        <a:ea typeface="Arial"/>
        <a:cs typeface="Arial"/>
        <a:sym typeface="Arial"/>
      </a:defRPr>
    </a:lvl7pPr>
    <a:lvl8pPr indent="3200400">
      <a:defRPr sz="3000">
        <a:latin typeface="Arial"/>
        <a:ea typeface="Arial"/>
        <a:cs typeface="Arial"/>
        <a:sym typeface="Arial"/>
      </a:defRPr>
    </a:lvl8pPr>
    <a:lvl9pPr indent="3657600">
      <a:defRPr sz="30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EBCB"/>
          </a:solidFill>
        </a:fill>
      </a:tcStyle>
    </a:wholeTbl>
    <a:band2H>
      <a:tcTxStyle b="def" i="def"/>
      <a:tcStyle>
        <a:tcBdr/>
        <a:fill>
          <a:solidFill>
            <a:srgbClr val="EFF5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8C72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3CA"/>
          </a:solidFill>
        </a:fill>
      </a:tcStyle>
    </a:wholeTbl>
    <a:band2H>
      <a:tcTxStyle b="def" i="def"/>
      <a:tcStyle>
        <a:tcBdr/>
        <a:fill>
          <a:solidFill>
            <a:srgbClr val="F9F1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AE00"/>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1DAD2"/>
          </a:solidFill>
        </a:fill>
      </a:tcStyle>
    </a:wholeTbl>
    <a:band2H>
      <a:tcTxStyle b="def" i="def"/>
      <a:tcStyle>
        <a:tcBdr/>
        <a:fill>
          <a:solidFill>
            <a:srgbClr val="F1EDE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98D63"/>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8C72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98C72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3292123" y="8855075"/>
            <a:ext cx="37306958" cy="9798050"/>
          </a:xfrm>
          <a:prstGeom prst="rect">
            <a:avLst/>
          </a:prstGeom>
        </p:spPr>
        <p:txBody>
          <a:bodyPr/>
          <a:lstStyle/>
          <a:p>
            <a:pPr lvl="0">
              <a:defRPr sz="1800">
                <a:solidFill>
                  <a:srgbClr val="000000"/>
                </a:solidFill>
              </a:defRPr>
            </a:pPr>
            <a:r>
              <a:rPr sz="22700">
                <a:solidFill>
                  <a:srgbClr val="5B6973"/>
                </a:solidFill>
              </a:rPr>
              <a:t>Title Text</a:t>
            </a:r>
          </a:p>
        </p:txBody>
      </p:sp>
      <p:sp>
        <p:nvSpPr>
          <p:cNvPr id="7" name="Shape 7"/>
          <p:cNvSpPr/>
          <p:nvPr>
            <p:ph type="body" idx="1"/>
          </p:nvPr>
        </p:nvSpPr>
        <p:spPr>
          <a:xfrm>
            <a:off x="6584244" y="18653125"/>
            <a:ext cx="30722712" cy="14265275"/>
          </a:xfrm>
          <a:prstGeom prst="rect">
            <a:avLst/>
          </a:prstGeom>
        </p:spPr>
        <p:txBody>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solidFill>
                  <a:srgbClr val="000000"/>
                </a:solidFill>
              </a:defRPr>
            </a:pPr>
            <a:r>
              <a:rPr sz="22700">
                <a:solidFill>
                  <a:srgbClr val="5B6973"/>
                </a:solidFill>
              </a:rPr>
              <a:t>Title Text</a:t>
            </a:r>
          </a:p>
        </p:txBody>
      </p:sp>
      <p:sp>
        <p:nvSpPr>
          <p:cNvPr id="40" name="Shape 40"/>
          <p:cNvSpPr/>
          <p:nvPr>
            <p:ph type="body" idx="1"/>
          </p:nvPr>
        </p:nvSpPr>
        <p:spPr>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31821967" y="0"/>
            <a:ext cx="9874957" cy="30726066"/>
          </a:xfrm>
          <a:prstGeom prst="rect">
            <a:avLst/>
          </a:prstGeom>
        </p:spPr>
        <p:txBody>
          <a:bodyPr/>
          <a:lstStyle/>
          <a:p>
            <a:pPr lvl="0">
              <a:defRPr sz="1800">
                <a:solidFill>
                  <a:srgbClr val="000000"/>
                </a:solidFill>
              </a:defRPr>
            </a:pPr>
            <a:r>
              <a:rPr sz="22700">
                <a:solidFill>
                  <a:srgbClr val="5B6973"/>
                </a:solidFill>
              </a:rPr>
              <a:t>Title Text</a:t>
            </a:r>
          </a:p>
        </p:txBody>
      </p:sp>
      <p:sp>
        <p:nvSpPr>
          <p:cNvPr id="44" name="Shape 44"/>
          <p:cNvSpPr/>
          <p:nvPr>
            <p:ph type="body" idx="1"/>
          </p:nvPr>
        </p:nvSpPr>
        <p:spPr>
          <a:xfrm>
            <a:off x="2195689" y="1319213"/>
            <a:ext cx="29490811" cy="31599189"/>
          </a:xfrm>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22700">
                <a:solidFill>
                  <a:srgbClr val="5B6973"/>
                </a:solidFill>
              </a:rPr>
              <a:t>Title Text</a:t>
            </a:r>
          </a:p>
        </p:txBody>
      </p:sp>
      <p:sp>
        <p:nvSpPr>
          <p:cNvPr id="11" name="Shape 11"/>
          <p:cNvSpPr/>
          <p:nvPr>
            <p:ph type="body" idx="1"/>
          </p:nvPr>
        </p:nvSpPr>
        <p:spPr>
          <a:prstGeom prst="rect">
            <a:avLst/>
          </a:prstGeom>
        </p:spPr>
        <p:txBody>
          <a:bodyPr/>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3467101" y="21153439"/>
            <a:ext cx="37306958" cy="11764963"/>
          </a:xfrm>
          <a:prstGeom prst="rect">
            <a:avLst/>
          </a:prstGeom>
        </p:spPr>
        <p:txBody>
          <a:bodyPr anchor="t"/>
          <a:lstStyle>
            <a:lvl1pPr algn="l">
              <a:defRPr b="1" cap="all" sz="4000"/>
            </a:lvl1pPr>
          </a:lstStyle>
          <a:p>
            <a:pPr lvl="0">
              <a:defRPr b="0" cap="none" sz="1800">
                <a:solidFill>
                  <a:srgbClr val="000000"/>
                </a:solidFill>
              </a:defRPr>
            </a:pPr>
            <a:r>
              <a:rPr b="1" cap="all" sz="4000">
                <a:solidFill>
                  <a:srgbClr val="5B6973"/>
                </a:solidFill>
              </a:rPr>
              <a:t>Title Text</a:t>
            </a:r>
          </a:p>
        </p:txBody>
      </p:sp>
      <p:sp>
        <p:nvSpPr>
          <p:cNvPr id="15" name="Shape 15"/>
          <p:cNvSpPr/>
          <p:nvPr>
            <p:ph type="body" idx="1"/>
          </p:nvPr>
        </p:nvSpPr>
        <p:spPr>
          <a:xfrm>
            <a:off x="3467101" y="5722937"/>
            <a:ext cx="37306958" cy="15430501"/>
          </a:xfrm>
          <a:prstGeom prst="rect">
            <a:avLst/>
          </a:prstGeom>
        </p:spPr>
        <p:txBody>
          <a:bodyPr anchor="b"/>
          <a:lstStyle>
            <a:lvl1pPr marL="0" indent="0">
              <a:spcBef>
                <a:spcPts val="400"/>
              </a:spcBef>
              <a:buSzTx/>
              <a:buNone/>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xfrm>
            <a:off x="2195513" y="442912"/>
            <a:ext cx="39501763" cy="7239002"/>
          </a:xfrm>
          <a:prstGeom prst="rect">
            <a:avLst/>
          </a:prstGeom>
        </p:spPr>
        <p:txBody>
          <a:bodyPr/>
          <a:lstStyle/>
          <a:p>
            <a:pPr lvl="0">
              <a:defRPr sz="1800">
                <a:solidFill>
                  <a:srgbClr val="000000"/>
                </a:solidFill>
              </a:defRPr>
            </a:pPr>
            <a:r>
              <a:rPr sz="22700">
                <a:solidFill>
                  <a:srgbClr val="5B6973"/>
                </a:solidFill>
              </a:rPr>
              <a:t>Title Text</a:t>
            </a:r>
          </a:p>
        </p:txBody>
      </p:sp>
      <p:sp>
        <p:nvSpPr>
          <p:cNvPr id="19" name="Shape 19"/>
          <p:cNvSpPr/>
          <p:nvPr>
            <p:ph type="body" idx="1"/>
          </p:nvPr>
        </p:nvSpPr>
        <p:spPr>
          <a:xfrm>
            <a:off x="2195689" y="7681914"/>
            <a:ext cx="19682179" cy="25236488"/>
          </a:xfrm>
          <a:prstGeom prst="rect">
            <a:avLst/>
          </a:prstGeom>
        </p:spPr>
        <p:txBody>
          <a:bodyPr/>
          <a:lstStyle>
            <a:lvl1pPr>
              <a:spcBef>
                <a:spcPts val="600"/>
              </a:spcBef>
              <a:defRPr sz="2800"/>
            </a:lvl1pPr>
            <a:lvl2pPr marL="4067968" indent="-1716881">
              <a:spcBef>
                <a:spcPts val="600"/>
              </a:spcBef>
              <a:defRPr sz="2800"/>
            </a:lvl2pPr>
            <a:lvl3pPr marL="6350634" indent="-1646872">
              <a:spcBef>
                <a:spcPts val="600"/>
              </a:spcBef>
              <a:defRPr sz="2800"/>
            </a:lvl3pPr>
            <a:lvl4pPr marL="8883121" indent="-1829859">
              <a:spcBef>
                <a:spcPts val="600"/>
              </a:spcBef>
              <a:defRPr sz="2800"/>
            </a:lvl4pPr>
            <a:lvl5pPr marL="11233326" indent="-1827388">
              <a:spcBef>
                <a:spcPts val="6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2194279" y="1231902"/>
            <a:ext cx="39502644" cy="5657846"/>
          </a:xfrm>
          <a:prstGeom prst="rect">
            <a:avLst/>
          </a:prstGeom>
        </p:spPr>
        <p:txBody>
          <a:bodyPr/>
          <a:lstStyle/>
          <a:p>
            <a:pPr lvl="0">
              <a:defRPr sz="1800">
                <a:solidFill>
                  <a:srgbClr val="000000"/>
                </a:solidFill>
              </a:defRPr>
            </a:pPr>
            <a:r>
              <a:rPr sz="22700">
                <a:solidFill>
                  <a:srgbClr val="5B6973"/>
                </a:solidFill>
              </a:rPr>
              <a:t>Title Text</a:t>
            </a:r>
          </a:p>
        </p:txBody>
      </p:sp>
      <p:sp>
        <p:nvSpPr>
          <p:cNvPr id="23" name="Shape 23"/>
          <p:cNvSpPr/>
          <p:nvPr>
            <p:ph type="body" idx="1"/>
          </p:nvPr>
        </p:nvSpPr>
        <p:spPr>
          <a:xfrm>
            <a:off x="2194278" y="6889747"/>
            <a:ext cx="19392901" cy="3549654"/>
          </a:xfrm>
          <a:prstGeom prst="rect">
            <a:avLst/>
          </a:prstGeom>
        </p:spPr>
        <p:txBody>
          <a:bodyPr anchor="b"/>
          <a:lstStyle>
            <a:lvl1pPr marL="0" indent="0">
              <a:spcBef>
                <a:spcPts val="500"/>
              </a:spcBef>
              <a:buSzTx/>
              <a:buNone/>
              <a:defRPr b="1" sz="2400"/>
            </a:lvl1pPr>
            <a:lvl2pPr marL="0" indent="457200">
              <a:spcBef>
                <a:spcPts val="500"/>
              </a:spcBef>
              <a:buSzTx/>
              <a:buNone/>
              <a:defRPr b="1" sz="2400"/>
            </a:lvl2pPr>
            <a:lvl3pPr marL="0" indent="914400">
              <a:spcBef>
                <a:spcPts val="500"/>
              </a:spcBef>
              <a:buSzTx/>
              <a:buNone/>
              <a:defRPr b="1" sz="2400"/>
            </a:lvl3pPr>
            <a:lvl4pPr marL="0" indent="1371600">
              <a:spcBef>
                <a:spcPts val="500"/>
              </a:spcBef>
              <a:buSzTx/>
              <a:buNone/>
              <a:defRPr b="1" sz="2400"/>
            </a:lvl4pPr>
            <a:lvl5pPr marL="0" indent="1828800">
              <a:spcBef>
                <a:spcPts val="500"/>
              </a:spcBef>
              <a:buSz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2195513" y="443866"/>
            <a:ext cx="39501763" cy="7237094"/>
          </a:xfrm>
          <a:prstGeom prst="rect">
            <a:avLst/>
          </a:prstGeom>
        </p:spPr>
        <p:txBody>
          <a:bodyPr/>
          <a:lstStyle/>
          <a:p>
            <a:pPr lvl="0">
              <a:defRPr sz="1800">
                <a:solidFill>
                  <a:srgbClr val="000000"/>
                </a:solidFill>
              </a:defRPr>
            </a:pPr>
            <a:r>
              <a:rPr sz="22700">
                <a:solidFill>
                  <a:srgbClr val="5B6973"/>
                </a:solidFill>
              </a:rPr>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2194278" y="0"/>
            <a:ext cx="14439901" cy="6888163"/>
          </a:xfrm>
          <a:prstGeom prst="rect">
            <a:avLst/>
          </a:prstGeom>
        </p:spPr>
        <p:txBody>
          <a:bodyPr anchor="b"/>
          <a:lstStyle>
            <a:lvl1pPr algn="l">
              <a:defRPr b="1" sz="2000"/>
            </a:lvl1pPr>
          </a:lstStyle>
          <a:p>
            <a:pPr lvl="0">
              <a:defRPr b="0" sz="1800">
                <a:solidFill>
                  <a:srgbClr val="000000"/>
                </a:solidFill>
              </a:defRPr>
            </a:pPr>
            <a:r>
              <a:rPr b="1" sz="2000">
                <a:solidFill>
                  <a:srgbClr val="5B6973"/>
                </a:solidFill>
              </a:rPr>
              <a:t>Title Text</a:t>
            </a:r>
          </a:p>
        </p:txBody>
      </p:sp>
      <p:sp>
        <p:nvSpPr>
          <p:cNvPr id="32" name="Shape 32"/>
          <p:cNvSpPr/>
          <p:nvPr>
            <p:ph type="body" idx="1"/>
          </p:nvPr>
        </p:nvSpPr>
        <p:spPr>
          <a:xfrm>
            <a:off x="17160523" y="1311275"/>
            <a:ext cx="24536401" cy="31607125"/>
          </a:xfrm>
          <a:prstGeom prst="rect">
            <a:avLst/>
          </a:prstGeom>
        </p:spPr>
        <p:txBody>
          <a:bodyPr/>
          <a:lstStyle>
            <a:lvl1pPr>
              <a:spcBef>
                <a:spcPts val="700"/>
              </a:spcBef>
              <a:defRPr sz="3200"/>
            </a:lvl1pPr>
            <a:lvl2pPr marL="4032930" indent="-1681843">
              <a:spcBef>
                <a:spcPts val="700"/>
              </a:spcBef>
              <a:defRPr sz="3200"/>
            </a:lvl2pPr>
            <a:lvl3pPr marL="6272212" indent="-1568450">
              <a:spcBef>
                <a:spcPts val="700"/>
              </a:spcBef>
              <a:defRPr sz="3200"/>
            </a:lvl3pPr>
            <a:lvl4pPr marL="8935403" indent="-1882141">
              <a:spcBef>
                <a:spcPts val="700"/>
              </a:spcBef>
              <a:defRPr sz="3200"/>
            </a:lvl4pPr>
            <a:lvl5pPr marL="11285538" indent="-1879600">
              <a:spcBef>
                <a:spcPts val="700"/>
              </a:spcBef>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603544" y="14812964"/>
            <a:ext cx="26334158" cy="10950576"/>
          </a:xfrm>
          <a:prstGeom prst="rect">
            <a:avLst/>
          </a:prstGeom>
        </p:spPr>
        <p:txBody>
          <a:bodyPr anchor="b"/>
          <a:lstStyle>
            <a:lvl1pPr algn="l">
              <a:defRPr b="1" sz="2000"/>
            </a:lvl1pPr>
          </a:lstStyle>
          <a:p>
            <a:pPr lvl="0">
              <a:defRPr b="0" sz="1800">
                <a:solidFill>
                  <a:srgbClr val="000000"/>
                </a:solidFill>
              </a:defRPr>
            </a:pPr>
            <a:r>
              <a:rPr b="1" sz="2000">
                <a:solidFill>
                  <a:srgbClr val="5B6973"/>
                </a:solidFill>
              </a:rPr>
              <a:t>Title Text</a:t>
            </a:r>
          </a:p>
        </p:txBody>
      </p:sp>
      <p:sp>
        <p:nvSpPr>
          <p:cNvPr id="36" name="Shape 36"/>
          <p:cNvSpPr/>
          <p:nvPr>
            <p:ph type="body" idx="1"/>
          </p:nvPr>
        </p:nvSpPr>
        <p:spPr>
          <a:xfrm>
            <a:off x="8603544" y="25763539"/>
            <a:ext cx="26334158" cy="7154863"/>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pPr lvl="0">
              <a:defRPr sz="1800"/>
            </a:pPr>
            <a:r>
              <a:rPr sz="1400"/>
              <a:t>Body Level One</a:t>
            </a:r>
            <a:endParaRPr sz="1400"/>
          </a:p>
          <a:p>
            <a:pPr lvl="1">
              <a:defRPr sz="1800"/>
            </a:pPr>
            <a:r>
              <a:rPr sz="1400"/>
              <a:t>Body Level Two</a:t>
            </a:r>
            <a:endParaRPr sz="1400"/>
          </a:p>
          <a:p>
            <a:pPr lvl="2">
              <a:defRPr sz="1800"/>
            </a:pPr>
            <a:r>
              <a:rPr sz="1400"/>
              <a:t>Body Level Three</a:t>
            </a:r>
            <a:endParaRPr sz="1400"/>
          </a:p>
          <a:p>
            <a:pPr lvl="3">
              <a:defRPr sz="1800"/>
            </a:pPr>
            <a:r>
              <a:rPr sz="1400"/>
              <a:t>Body Level Four</a:t>
            </a:r>
            <a:endParaRPr sz="1400"/>
          </a:p>
          <a:p>
            <a:pPr lvl="4">
              <a:defRPr sz="1800"/>
            </a:pPr>
            <a:r>
              <a:rPr sz="1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195513" y="442912"/>
            <a:ext cx="39501763" cy="7239001"/>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nchor="ctr"/>
          <a:lstStyle/>
          <a:p>
            <a:pPr lvl="0">
              <a:defRPr sz="1800">
                <a:solidFill>
                  <a:srgbClr val="000000"/>
                </a:solidFill>
              </a:defRPr>
            </a:pPr>
            <a:r>
              <a:rPr sz="22700">
                <a:solidFill>
                  <a:srgbClr val="5B6973"/>
                </a:solidFill>
              </a:rPr>
              <a:t>Title Text</a:t>
            </a:r>
          </a:p>
        </p:txBody>
      </p:sp>
      <p:sp>
        <p:nvSpPr>
          <p:cNvPr id="3" name="Shape 3"/>
          <p:cNvSpPr/>
          <p:nvPr>
            <p:ph type="body" idx="1"/>
          </p:nvPr>
        </p:nvSpPr>
        <p:spPr>
          <a:xfrm>
            <a:off x="2195513" y="7681913"/>
            <a:ext cx="39501763" cy="25236488"/>
          </a:xfrm>
          <a:prstGeom prst="rect">
            <a:avLst/>
          </a:prstGeom>
          <a:ln w="12700">
            <a:miter lim="400000"/>
          </a:ln>
          <a:extLst>
            <a:ext uri="{C572A759-6A51-4108-AA02-DFA0A04FC94B}">
              <ma14:wrappingTextBoxFlag xmlns:ma14="http://schemas.microsoft.com/office/mac/drawingml/2011/main" val="1"/>
            </a:ext>
          </a:extLst>
        </p:spPr>
        <p:txBody>
          <a:bodyPr lIns="235126" tIns="235126" rIns="235126" bIns="235126"/>
          <a:lstStyle/>
          <a:p>
            <a:pPr lvl="0">
              <a:defRPr sz="1800"/>
            </a:pPr>
            <a:r>
              <a:rPr sz="16500"/>
              <a:t>Body Level One</a:t>
            </a:r>
            <a:endParaRPr sz="16500"/>
          </a:p>
          <a:p>
            <a:pPr lvl="1">
              <a:defRPr sz="1800"/>
            </a:pPr>
            <a:r>
              <a:rPr sz="16500"/>
              <a:t>Body Level Two</a:t>
            </a:r>
            <a:endParaRPr sz="16500"/>
          </a:p>
          <a:p>
            <a:pPr lvl="2">
              <a:defRPr sz="1800"/>
            </a:pPr>
            <a:r>
              <a:rPr sz="16500"/>
              <a:t>Body Level Three</a:t>
            </a:r>
            <a:endParaRPr sz="16500"/>
          </a:p>
          <a:p>
            <a:pPr lvl="3">
              <a:defRPr sz="1800"/>
            </a:pPr>
            <a:r>
              <a:rPr sz="16500"/>
              <a:t>Body Level Four</a:t>
            </a:r>
            <a:endParaRPr sz="16500"/>
          </a:p>
          <a:p>
            <a:pPr lvl="4">
              <a:defRPr sz="1800"/>
            </a:pPr>
            <a:r>
              <a:rPr sz="16500"/>
              <a:t>Body Level Five</a:t>
            </a:r>
          </a:p>
        </p:txBody>
      </p:sp>
      <p:sp>
        <p:nvSpPr>
          <p:cNvPr id="4" name="Shape 4"/>
          <p:cNvSpPr/>
          <p:nvPr>
            <p:ph type="sldNum" sz="quarter" idx="2"/>
          </p:nvPr>
        </p:nvSpPr>
        <p:spPr>
          <a:xfrm>
            <a:off x="31456312" y="29978350"/>
            <a:ext cx="10240963" cy="1481740"/>
          </a:xfrm>
          <a:prstGeom prst="rect">
            <a:avLst/>
          </a:prstGeom>
          <a:ln w="12700">
            <a:miter lim="400000"/>
          </a:ln>
        </p:spPr>
        <p:txBody>
          <a:bodyPr lIns="235126" tIns="235126" rIns="235126" bIns="235126">
            <a:spAutoFit/>
          </a:bodyPr>
          <a:lstStyle>
            <a:lvl1pPr algn="r" defTabSz="4703762">
              <a:defRPr sz="72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4703762">
        <a:defRPr sz="22700">
          <a:solidFill>
            <a:srgbClr val="5B6973"/>
          </a:solidFill>
          <a:latin typeface="Arial"/>
          <a:ea typeface="Arial"/>
          <a:cs typeface="Arial"/>
          <a:sym typeface="Arial"/>
        </a:defRPr>
      </a:lvl1pPr>
      <a:lvl2pPr algn="ctr" defTabSz="4703762">
        <a:defRPr sz="22700">
          <a:solidFill>
            <a:srgbClr val="5B6973"/>
          </a:solidFill>
          <a:latin typeface="Arial"/>
          <a:ea typeface="Arial"/>
          <a:cs typeface="Arial"/>
          <a:sym typeface="Arial"/>
        </a:defRPr>
      </a:lvl2pPr>
      <a:lvl3pPr algn="ctr" defTabSz="4703762">
        <a:defRPr sz="22700">
          <a:solidFill>
            <a:srgbClr val="5B6973"/>
          </a:solidFill>
          <a:latin typeface="Arial"/>
          <a:ea typeface="Arial"/>
          <a:cs typeface="Arial"/>
          <a:sym typeface="Arial"/>
        </a:defRPr>
      </a:lvl3pPr>
      <a:lvl4pPr algn="ctr" defTabSz="4703762">
        <a:defRPr sz="22700">
          <a:solidFill>
            <a:srgbClr val="5B6973"/>
          </a:solidFill>
          <a:latin typeface="Arial"/>
          <a:ea typeface="Arial"/>
          <a:cs typeface="Arial"/>
          <a:sym typeface="Arial"/>
        </a:defRPr>
      </a:lvl4pPr>
      <a:lvl5pPr algn="ctr" defTabSz="4703762">
        <a:defRPr sz="22700">
          <a:solidFill>
            <a:srgbClr val="5B6973"/>
          </a:solidFill>
          <a:latin typeface="Arial"/>
          <a:ea typeface="Arial"/>
          <a:cs typeface="Arial"/>
          <a:sym typeface="Arial"/>
        </a:defRPr>
      </a:lvl5pPr>
      <a:lvl6pPr indent="457200" algn="ctr" defTabSz="4703762">
        <a:defRPr sz="22700">
          <a:solidFill>
            <a:srgbClr val="5B6973"/>
          </a:solidFill>
          <a:latin typeface="Arial"/>
          <a:ea typeface="Arial"/>
          <a:cs typeface="Arial"/>
          <a:sym typeface="Arial"/>
        </a:defRPr>
      </a:lvl6pPr>
      <a:lvl7pPr indent="914400" algn="ctr" defTabSz="4703762">
        <a:defRPr sz="22700">
          <a:solidFill>
            <a:srgbClr val="5B6973"/>
          </a:solidFill>
          <a:latin typeface="Arial"/>
          <a:ea typeface="Arial"/>
          <a:cs typeface="Arial"/>
          <a:sym typeface="Arial"/>
        </a:defRPr>
      </a:lvl7pPr>
      <a:lvl8pPr indent="1371600" algn="ctr" defTabSz="4703762">
        <a:defRPr sz="22700">
          <a:solidFill>
            <a:srgbClr val="5B6973"/>
          </a:solidFill>
          <a:latin typeface="Arial"/>
          <a:ea typeface="Arial"/>
          <a:cs typeface="Arial"/>
          <a:sym typeface="Arial"/>
        </a:defRPr>
      </a:lvl8pPr>
      <a:lvl9pPr indent="1828800" algn="ctr" defTabSz="4703762">
        <a:defRPr sz="22700">
          <a:solidFill>
            <a:srgbClr val="5B6973"/>
          </a:solidFill>
          <a:latin typeface="Arial"/>
          <a:ea typeface="Arial"/>
          <a:cs typeface="Arial"/>
          <a:sym typeface="Arial"/>
        </a:defRPr>
      </a:lvl9pPr>
    </p:titleStyle>
    <p:bodyStyle>
      <a:lvl1pPr marL="1765300" indent="-1765300" defTabSz="4703762">
        <a:spcBef>
          <a:spcPts val="3900"/>
        </a:spcBef>
        <a:buSzPct val="100000"/>
        <a:buChar char="•"/>
        <a:defRPr sz="16500">
          <a:latin typeface="Arial"/>
          <a:ea typeface="Arial"/>
          <a:cs typeface="Arial"/>
          <a:sym typeface="Arial"/>
        </a:defRPr>
      </a:lvl1pPr>
      <a:lvl2pPr marL="4037310" indent="-1686223" defTabSz="4703762">
        <a:spcBef>
          <a:spcPts val="3900"/>
        </a:spcBef>
        <a:buSzPct val="100000"/>
        <a:buChar char="–"/>
        <a:defRPr sz="16500">
          <a:latin typeface="Arial"/>
          <a:ea typeface="Arial"/>
          <a:cs typeface="Arial"/>
          <a:sym typeface="Arial"/>
        </a:defRPr>
      </a:lvl2pPr>
      <a:lvl3pPr marL="6281776" indent="-1578014" defTabSz="4703762">
        <a:spcBef>
          <a:spcPts val="3900"/>
        </a:spcBef>
        <a:buSzPct val="100000"/>
        <a:buChar char="•"/>
        <a:defRPr sz="16500">
          <a:latin typeface="Arial"/>
          <a:ea typeface="Arial"/>
          <a:cs typeface="Arial"/>
          <a:sym typeface="Arial"/>
        </a:defRPr>
      </a:lvl3pPr>
      <a:lvl4pPr marL="8919567" indent="-1866305" defTabSz="4703762">
        <a:spcBef>
          <a:spcPts val="3900"/>
        </a:spcBef>
        <a:buSzPct val="100000"/>
        <a:buChar char="–"/>
        <a:defRPr sz="16500">
          <a:latin typeface="Arial"/>
          <a:ea typeface="Arial"/>
          <a:cs typeface="Arial"/>
          <a:sym typeface="Arial"/>
        </a:defRPr>
      </a:lvl4pPr>
      <a:lvl5pPr marL="11269724" indent="-1863786" defTabSz="4703762">
        <a:spcBef>
          <a:spcPts val="3900"/>
        </a:spcBef>
        <a:buSzPct val="100000"/>
        <a:buChar char="»"/>
        <a:defRPr sz="16500">
          <a:latin typeface="Arial"/>
          <a:ea typeface="Arial"/>
          <a:cs typeface="Arial"/>
          <a:sym typeface="Arial"/>
        </a:defRPr>
      </a:lvl5pPr>
      <a:lvl6pPr marL="11726924" indent="-1863786" defTabSz="4703762">
        <a:spcBef>
          <a:spcPts val="3900"/>
        </a:spcBef>
        <a:buSzPct val="100000"/>
        <a:buChar char="»"/>
        <a:defRPr sz="16500">
          <a:latin typeface="Arial"/>
          <a:ea typeface="Arial"/>
          <a:cs typeface="Arial"/>
          <a:sym typeface="Arial"/>
        </a:defRPr>
      </a:lvl6pPr>
      <a:lvl7pPr marL="12184124" indent="-1863786" defTabSz="4703762">
        <a:spcBef>
          <a:spcPts val="3900"/>
        </a:spcBef>
        <a:buSzPct val="100000"/>
        <a:buChar char="»"/>
        <a:defRPr sz="16500">
          <a:latin typeface="Arial"/>
          <a:ea typeface="Arial"/>
          <a:cs typeface="Arial"/>
          <a:sym typeface="Arial"/>
        </a:defRPr>
      </a:lvl7pPr>
      <a:lvl8pPr marL="12641324" indent="-1863786" defTabSz="4703762">
        <a:spcBef>
          <a:spcPts val="3900"/>
        </a:spcBef>
        <a:buSzPct val="100000"/>
        <a:buChar char="»"/>
        <a:defRPr sz="16500">
          <a:latin typeface="Arial"/>
          <a:ea typeface="Arial"/>
          <a:cs typeface="Arial"/>
          <a:sym typeface="Arial"/>
        </a:defRPr>
      </a:lvl8pPr>
      <a:lvl9pPr marL="13098524" indent="-1863786" defTabSz="4703762">
        <a:spcBef>
          <a:spcPts val="3900"/>
        </a:spcBef>
        <a:buSzPct val="100000"/>
        <a:buChar char="»"/>
        <a:defRPr sz="16500">
          <a:latin typeface="Arial"/>
          <a:ea typeface="Arial"/>
          <a:cs typeface="Arial"/>
          <a:sym typeface="Arial"/>
        </a:defRPr>
      </a:lvl9pPr>
    </p:bodyStyle>
    <p:otherStyle>
      <a:lvl1pPr algn="r" defTabSz="4703762">
        <a:defRPr sz="7200">
          <a:solidFill>
            <a:schemeClr val="tx1"/>
          </a:solidFill>
          <a:latin typeface="+mn-lt"/>
          <a:ea typeface="+mn-ea"/>
          <a:cs typeface="+mn-cs"/>
          <a:sym typeface="Arial"/>
        </a:defRPr>
      </a:lvl1pPr>
      <a:lvl2pPr indent="457200" algn="r" defTabSz="4703762">
        <a:defRPr sz="7200">
          <a:solidFill>
            <a:schemeClr val="tx1"/>
          </a:solidFill>
          <a:latin typeface="+mn-lt"/>
          <a:ea typeface="+mn-ea"/>
          <a:cs typeface="+mn-cs"/>
          <a:sym typeface="Arial"/>
        </a:defRPr>
      </a:lvl2pPr>
      <a:lvl3pPr indent="914400" algn="r" defTabSz="4703762">
        <a:defRPr sz="7200">
          <a:solidFill>
            <a:schemeClr val="tx1"/>
          </a:solidFill>
          <a:latin typeface="+mn-lt"/>
          <a:ea typeface="+mn-ea"/>
          <a:cs typeface="+mn-cs"/>
          <a:sym typeface="Arial"/>
        </a:defRPr>
      </a:lvl3pPr>
      <a:lvl4pPr indent="1371600" algn="r" defTabSz="4703762">
        <a:defRPr sz="7200">
          <a:solidFill>
            <a:schemeClr val="tx1"/>
          </a:solidFill>
          <a:latin typeface="+mn-lt"/>
          <a:ea typeface="+mn-ea"/>
          <a:cs typeface="+mn-cs"/>
          <a:sym typeface="Arial"/>
        </a:defRPr>
      </a:lvl4pPr>
      <a:lvl5pPr indent="1828800" algn="r" defTabSz="4703762">
        <a:defRPr sz="7200">
          <a:solidFill>
            <a:schemeClr val="tx1"/>
          </a:solidFill>
          <a:latin typeface="+mn-lt"/>
          <a:ea typeface="+mn-ea"/>
          <a:cs typeface="+mn-cs"/>
          <a:sym typeface="Arial"/>
        </a:defRPr>
      </a:lvl5pPr>
      <a:lvl6pPr indent="2286000" algn="r" defTabSz="4703762">
        <a:defRPr sz="7200">
          <a:solidFill>
            <a:schemeClr val="tx1"/>
          </a:solidFill>
          <a:latin typeface="+mn-lt"/>
          <a:ea typeface="+mn-ea"/>
          <a:cs typeface="+mn-cs"/>
          <a:sym typeface="Arial"/>
        </a:defRPr>
      </a:lvl6pPr>
      <a:lvl7pPr indent="2743200" algn="r" defTabSz="4703762">
        <a:defRPr sz="7200">
          <a:solidFill>
            <a:schemeClr val="tx1"/>
          </a:solidFill>
          <a:latin typeface="+mn-lt"/>
          <a:ea typeface="+mn-ea"/>
          <a:cs typeface="+mn-cs"/>
          <a:sym typeface="Arial"/>
        </a:defRPr>
      </a:lvl7pPr>
      <a:lvl8pPr indent="3200400" algn="r" defTabSz="4703762">
        <a:defRPr sz="7200">
          <a:solidFill>
            <a:schemeClr val="tx1"/>
          </a:solidFill>
          <a:latin typeface="+mn-lt"/>
          <a:ea typeface="+mn-ea"/>
          <a:cs typeface="+mn-cs"/>
          <a:sym typeface="Arial"/>
        </a:defRPr>
      </a:lvl8pPr>
      <a:lvl9pPr indent="3657600" algn="r" defTabSz="4703762">
        <a:defRPr sz="7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kdahlquist.github.io/GRNmap/index.html" TargetMode="External"/><Relationship Id="rId7" Type="http://schemas.openxmlformats.org/officeDocument/2006/relationships/hyperlink" Target="https://github.com/kdahlquist/GRNmap/wiki" TargetMode="External"/><Relationship Id="rId8" Type="http://schemas.openxmlformats.org/officeDocument/2006/relationships/image" Target="../media/image1.jpe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nvSpPr>
        <p:spPr>
          <a:xfrm>
            <a:off x="29437938" y="28960875"/>
            <a:ext cx="14072951" cy="3843633"/>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0" name="Shape 50"/>
          <p:cNvSpPr/>
          <p:nvPr/>
        </p:nvSpPr>
        <p:spPr>
          <a:xfrm>
            <a:off x="15077206" y="28960875"/>
            <a:ext cx="14017663" cy="3843633"/>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1" name="Shape 51"/>
          <p:cNvSpPr/>
          <p:nvPr/>
        </p:nvSpPr>
        <p:spPr>
          <a:xfrm>
            <a:off x="29450977" y="5116279"/>
            <a:ext cx="14097001" cy="1250950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p>
        </p:txBody>
      </p:sp>
      <p:sp>
        <p:nvSpPr>
          <p:cNvPr id="52" name="Shape 52"/>
          <p:cNvSpPr/>
          <p:nvPr/>
        </p:nvSpPr>
        <p:spPr>
          <a:xfrm>
            <a:off x="29934762" y="10105009"/>
            <a:ext cx="7155764" cy="3437126"/>
          </a:xfrm>
          <a:prstGeom prst="rect">
            <a:avLst/>
          </a:prstGeom>
          <a:solidFill>
            <a:srgbClr val="EBF1DE"/>
          </a:solidFill>
          <a:ln w="12700">
            <a:miter lim="400000"/>
          </a:ln>
        </p:spPr>
        <p:txBody>
          <a:bodyPr lIns="0" tIns="0" rIns="0" bIns="0" anchor="ctr"/>
          <a:lstStyle/>
          <a:p>
            <a:pPr lvl="0" algn="ctr" defTabSz="2194560">
              <a:defRPr sz="8600">
                <a:solidFill>
                  <a:srgbClr val="FFFFFF"/>
                </a:solidFill>
                <a:latin typeface="Calibri"/>
                <a:ea typeface="Calibri"/>
                <a:cs typeface="Calibri"/>
                <a:sym typeface="Calibri"/>
              </a:defRPr>
            </a:pPr>
          </a:p>
        </p:txBody>
      </p:sp>
      <p:sp>
        <p:nvSpPr>
          <p:cNvPr id="53" name="Shape 53"/>
          <p:cNvSpPr/>
          <p:nvPr/>
        </p:nvSpPr>
        <p:spPr>
          <a:xfrm>
            <a:off x="336117" y="28919660"/>
            <a:ext cx="14403827" cy="3843632"/>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4" name="Shape 54"/>
          <p:cNvSpPr/>
          <p:nvPr/>
        </p:nvSpPr>
        <p:spPr>
          <a:xfrm>
            <a:off x="329048" y="5124314"/>
            <a:ext cx="14306529" cy="1250950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2194560">
              <a:defRPr sz="8600">
                <a:latin typeface="Calibri"/>
                <a:ea typeface="Calibri"/>
                <a:cs typeface="Calibri"/>
                <a:sym typeface="Calibri"/>
              </a:defRPr>
            </a:pPr>
          </a:p>
        </p:txBody>
      </p:sp>
      <p:sp>
        <p:nvSpPr>
          <p:cNvPr id="55" name="Shape 55"/>
          <p:cNvSpPr/>
          <p:nvPr/>
        </p:nvSpPr>
        <p:spPr>
          <a:xfrm>
            <a:off x="14991582" y="5118059"/>
            <a:ext cx="14097001" cy="12505941"/>
          </a:xfrm>
          <a:prstGeom prst="rect">
            <a:avLst/>
          </a:prstGeom>
          <a:gradFill>
            <a:gsLst>
              <a:gs pos="0">
                <a:srgbClr val="B2D55A"/>
              </a:gs>
              <a:gs pos="100000">
                <a:srgbClr val="CCE391"/>
              </a:gs>
            </a:gsLst>
            <a:lin ang="5400000"/>
          </a:gradFill>
          <a:ln w="12700">
            <a:miter lim="400000"/>
          </a:ln>
        </p:spPr>
        <p:txBody>
          <a:bodyPr lIns="97971" tIns="97971" rIns="97971" bIns="97971" anchor="ctr">
            <a:normAutofit fontScale="100000" lnSpcReduction="0"/>
          </a:bodyPr>
          <a:lstStyle/>
          <a:p>
            <a:pPr lvl="0" defTabSz="457200">
              <a:defRPr sz="2800"/>
            </a:pPr>
          </a:p>
        </p:txBody>
      </p:sp>
      <p:sp>
        <p:nvSpPr>
          <p:cNvPr id="56" name="Shape 56"/>
          <p:cNvSpPr/>
          <p:nvPr/>
        </p:nvSpPr>
        <p:spPr>
          <a:xfrm>
            <a:off x="287635" y="304489"/>
            <a:ext cx="43184230" cy="3684140"/>
          </a:xfrm>
          <a:prstGeom prst="rect">
            <a:avLst/>
          </a:prstGeom>
          <a:solidFill>
            <a:srgbClr val="7A9F1C"/>
          </a:solidFill>
          <a:ln w="25400">
            <a:solidFill>
              <a:srgbClr val="98C723"/>
            </a:solidFill>
          </a:ln>
        </p:spPr>
        <p:txBody>
          <a:bodyPr lIns="0" tIns="0" rIns="0" bIns="0"/>
          <a:lstStyle/>
          <a:p>
            <a:pPr lvl="0"/>
          </a:p>
        </p:txBody>
      </p:sp>
      <p:sp>
        <p:nvSpPr>
          <p:cNvPr id="57" name="Shape 57"/>
          <p:cNvSpPr/>
          <p:nvPr>
            <p:ph type="body" idx="1"/>
          </p:nvPr>
        </p:nvSpPr>
        <p:spPr>
          <a:xfrm>
            <a:off x="326228" y="281735"/>
            <a:ext cx="43001141" cy="3618351"/>
          </a:xfrm>
          <a:prstGeom prst="rect">
            <a:avLst/>
          </a:prstGeom>
        </p:spPr>
        <p:txBody>
          <a:bodyPr lIns="97971" tIns="97971" rIns="97971" bIns="97971">
            <a:normAutofit fontScale="100000" lnSpcReduction="0"/>
          </a:bodyPr>
          <a:lstStyle/>
          <a:p>
            <a:pPr lvl="0" defTabSz="457200">
              <a:spcBef>
                <a:spcPts val="0"/>
              </a:spcBef>
              <a:defRPr sz="1800"/>
            </a:pPr>
            <a:r>
              <a:rPr sz="5500">
                <a:latin typeface="Arial Black"/>
                <a:ea typeface="Arial Black"/>
                <a:cs typeface="Arial Black"/>
                <a:sym typeface="Arial Black"/>
              </a:rPr>
              <a:t>Test-Driven Development and Functionality Improvements to GRNmap, </a:t>
            </a:r>
            <a:endParaRPr sz="5500">
              <a:latin typeface="Arial Black"/>
              <a:ea typeface="Arial Black"/>
              <a:cs typeface="Arial Black"/>
              <a:sym typeface="Arial Black"/>
            </a:endParaRPr>
          </a:p>
          <a:p>
            <a:pPr lvl="0" defTabSz="457200">
              <a:spcBef>
                <a:spcPts val="0"/>
              </a:spcBef>
              <a:defRPr sz="1800"/>
            </a:pPr>
            <a:r>
              <a:rPr sz="5500">
                <a:latin typeface="Arial Black"/>
                <a:ea typeface="Arial Black"/>
                <a:cs typeface="Arial Black"/>
                <a:sym typeface="Arial Black"/>
              </a:rPr>
              <a:t>a Gene Regulatory Network Modeling Application</a:t>
            </a:r>
          </a:p>
        </p:txBody>
      </p:sp>
      <p:sp>
        <p:nvSpPr>
          <p:cNvPr id="58" name="Shape 58"/>
          <p:cNvSpPr/>
          <p:nvPr/>
        </p:nvSpPr>
        <p:spPr>
          <a:xfrm>
            <a:off x="278140" y="2308929"/>
            <a:ext cx="43203216" cy="585652"/>
          </a:xfrm>
          <a:prstGeom prst="rect">
            <a:avLst/>
          </a:prstGeom>
          <a:ln w="12700">
            <a:miter lim="400000"/>
          </a:ln>
          <a:extLst>
            <a:ext uri="{C572A759-6A51-4108-AA02-DFA0A04FC94B}">
              <ma14:wrappingTextBoxFlag xmlns:ma14="http://schemas.microsoft.com/office/mac/drawingml/2011/main" val="1"/>
            </a:ext>
          </a:extLst>
        </p:spPr>
        <p:txBody>
          <a:bodyPr lIns="26125" tIns="26125" rIns="26125" bIns="26125">
            <a:spAutoFit/>
          </a:bodyPr>
          <a:lstStyle/>
          <a:p>
            <a:pPr lvl="0" algn="ctr" defTabSz="1254034">
              <a:defRPr sz="1800"/>
            </a:pPr>
            <a:r>
              <a:rPr b="1" sz="3600">
                <a:latin typeface="Calibri"/>
                <a:ea typeface="Calibri"/>
                <a:cs typeface="Calibri"/>
                <a:sym typeface="Calibri"/>
              </a:rPr>
              <a:t>Trixie Anne Roque</a:t>
            </a:r>
            <a:r>
              <a:rPr b="1" baseline="30000" sz="3600">
                <a:latin typeface="Calibri"/>
                <a:ea typeface="Calibri"/>
                <a:cs typeface="Calibri"/>
                <a:sym typeface="Calibri"/>
              </a:rPr>
              <a:t>1</a:t>
            </a:r>
            <a:r>
              <a:rPr b="1" sz="3600">
                <a:latin typeface="Calibri"/>
                <a:ea typeface="Calibri"/>
                <a:cs typeface="Calibri"/>
                <a:sym typeface="Calibri"/>
              </a:rPr>
              <a:t>, Kam D. Dahlquist</a:t>
            </a:r>
            <a:r>
              <a:rPr b="1" baseline="30000" sz="3600">
                <a:latin typeface="Calibri"/>
                <a:ea typeface="Calibri"/>
                <a:cs typeface="Calibri"/>
                <a:sym typeface="Calibri"/>
              </a:rPr>
              <a:t>2</a:t>
            </a:r>
            <a:r>
              <a:rPr b="1" sz="3600">
                <a:latin typeface="Calibri"/>
                <a:ea typeface="Calibri"/>
                <a:cs typeface="Calibri"/>
                <a:sym typeface="Calibri"/>
              </a:rPr>
              <a:t>, Ben G. Fitzpatrick</a:t>
            </a:r>
            <a:r>
              <a:rPr b="1" baseline="30000" sz="3600">
                <a:latin typeface="Calibri"/>
                <a:ea typeface="Calibri"/>
                <a:cs typeface="Calibri"/>
                <a:sym typeface="Calibri"/>
              </a:rPr>
              <a:t>3 </a:t>
            </a:r>
            <a:r>
              <a:rPr b="1" sz="3600">
                <a:latin typeface="Calibri"/>
                <a:ea typeface="Calibri"/>
                <a:cs typeface="Calibri"/>
                <a:sym typeface="Calibri"/>
              </a:rPr>
              <a:t>, and Dr. John David N. Dionisio</a:t>
            </a:r>
            <a:r>
              <a:rPr b="1" baseline="30000" sz="3600">
                <a:latin typeface="Calibri"/>
                <a:ea typeface="Calibri"/>
                <a:cs typeface="Calibri"/>
                <a:sym typeface="Calibri"/>
              </a:rPr>
              <a:t>1</a:t>
            </a:r>
          </a:p>
        </p:txBody>
      </p:sp>
      <p:sp>
        <p:nvSpPr>
          <p:cNvPr id="59" name="Shape 59"/>
          <p:cNvSpPr/>
          <p:nvPr/>
        </p:nvSpPr>
        <p:spPr>
          <a:xfrm>
            <a:off x="279662" y="2915213"/>
            <a:ext cx="43200171" cy="992053"/>
          </a:xfrm>
          <a:prstGeom prst="rect">
            <a:avLst/>
          </a:prstGeom>
          <a:ln w="12700">
            <a:miter lim="400000"/>
          </a:ln>
          <a:extLst>
            <a:ext uri="{C572A759-6A51-4108-AA02-DFA0A04FC94B}">
              <ma14:wrappingTextBoxFlag xmlns:ma14="http://schemas.microsoft.com/office/mac/drawingml/2011/main" val="1"/>
            </a:ext>
          </a:extLst>
        </p:spPr>
        <p:txBody>
          <a:bodyPr lIns="26125" tIns="26125" rIns="26125" bIns="26125">
            <a:spAutoFit/>
          </a:bodyPr>
          <a:lstStyle/>
          <a:p>
            <a:pPr lvl="0" algn="ctr" defTabSz="1254034">
              <a:defRPr sz="1800"/>
            </a:pPr>
            <a:r>
              <a:rPr baseline="29750" sz="3200">
                <a:latin typeface="Calibri"/>
                <a:ea typeface="Calibri"/>
                <a:cs typeface="Calibri"/>
                <a:sym typeface="Calibri"/>
              </a:rPr>
              <a:t>1</a:t>
            </a:r>
            <a:r>
              <a:rPr sz="3200">
                <a:latin typeface="Calibri"/>
                <a:ea typeface="Calibri"/>
                <a:cs typeface="Calibri"/>
                <a:sym typeface="Calibri"/>
              </a:rPr>
              <a:t>Department of Electrical Engineering and Computer Science, </a:t>
            </a:r>
            <a:r>
              <a:rPr baseline="29750" sz="3200">
                <a:latin typeface="Calibri"/>
                <a:ea typeface="Calibri"/>
                <a:cs typeface="Calibri"/>
                <a:sym typeface="Calibri"/>
              </a:rPr>
              <a:t>2</a:t>
            </a:r>
            <a:r>
              <a:rPr sz="3200">
                <a:latin typeface="Calibri"/>
                <a:ea typeface="Calibri"/>
                <a:cs typeface="Calibri"/>
                <a:sym typeface="Calibri"/>
              </a:rPr>
              <a:t>Department of Biology, </a:t>
            </a:r>
            <a:r>
              <a:rPr baseline="29750" sz="3200">
                <a:latin typeface="Calibri"/>
                <a:ea typeface="Calibri"/>
                <a:cs typeface="Calibri"/>
                <a:sym typeface="Calibri"/>
              </a:rPr>
              <a:t>3</a:t>
            </a:r>
            <a:r>
              <a:rPr sz="3200">
                <a:latin typeface="Calibri"/>
                <a:ea typeface="Calibri"/>
                <a:cs typeface="Calibri"/>
                <a:sym typeface="Calibri"/>
              </a:rPr>
              <a:t>Department of Mathematics, </a:t>
            </a:r>
            <a:endParaRPr sz="3200">
              <a:latin typeface="Calibri"/>
              <a:ea typeface="Calibri"/>
              <a:cs typeface="Calibri"/>
              <a:sym typeface="Calibri"/>
            </a:endParaRPr>
          </a:p>
          <a:p>
            <a:pPr lvl="0" algn="ctr" defTabSz="1254034">
              <a:defRPr sz="1800"/>
            </a:pPr>
            <a:r>
              <a:rPr sz="3200">
                <a:latin typeface="Calibri"/>
                <a:ea typeface="Calibri"/>
                <a:cs typeface="Calibri"/>
                <a:sym typeface="Calibri"/>
              </a:rPr>
              <a:t>Loyola Marymount University, 1 LMU Drive, Los Angeles, CA 90045 USA </a:t>
            </a:r>
          </a:p>
        </p:txBody>
      </p:sp>
      <p:grpSp>
        <p:nvGrpSpPr>
          <p:cNvPr id="62" name="Group 62"/>
          <p:cNvGrpSpPr/>
          <p:nvPr/>
        </p:nvGrpSpPr>
        <p:grpSpPr>
          <a:xfrm>
            <a:off x="15049562" y="27933951"/>
            <a:ext cx="14072951" cy="823879"/>
            <a:chOff x="0" y="0"/>
            <a:chExt cx="14072950" cy="823878"/>
          </a:xfrm>
        </p:grpSpPr>
        <p:sp>
          <p:nvSpPr>
            <p:cNvPr id="60" name="Shape 60"/>
            <p:cNvSpPr/>
            <p:nvPr/>
          </p:nvSpPr>
          <p:spPr>
            <a:xfrm>
              <a:off x="0" y="0"/>
              <a:ext cx="14072951" cy="823879"/>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61" name="Shape 61"/>
            <p:cNvSpPr/>
            <p:nvPr/>
          </p:nvSpPr>
          <p:spPr>
            <a:xfrm>
              <a:off x="99959" y="65724"/>
              <a:ext cx="13924630" cy="731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Acknowledgments</a:t>
              </a:r>
            </a:p>
          </p:txBody>
        </p:sp>
      </p:grpSp>
      <p:sp>
        <p:nvSpPr>
          <p:cNvPr id="63" name="Shape 63"/>
          <p:cNvSpPr/>
          <p:nvPr/>
        </p:nvSpPr>
        <p:spPr>
          <a:xfrm>
            <a:off x="323522" y="17790000"/>
            <a:ext cx="43200171" cy="827214"/>
          </a:xfrm>
          <a:prstGeom prst="rect">
            <a:avLst/>
          </a:prstGeom>
          <a:solidFill>
            <a:srgbClr val="72951A"/>
          </a:solidFill>
          <a:ln w="12700">
            <a:miter lim="400000"/>
          </a:ln>
        </p:spPr>
        <p:txBody>
          <a:bodyPr lIns="0" tIns="0" rIns="0" bIns="0" anchor="ctr"/>
          <a:lstStyle/>
          <a:p>
            <a:pPr lvl="0" algn="ctr" defTabSz="4703762"/>
          </a:p>
        </p:txBody>
      </p:sp>
      <p:grpSp>
        <p:nvGrpSpPr>
          <p:cNvPr id="67" name="Group 67"/>
          <p:cNvGrpSpPr/>
          <p:nvPr/>
        </p:nvGrpSpPr>
        <p:grpSpPr>
          <a:xfrm>
            <a:off x="345518" y="18759070"/>
            <a:ext cx="45336010" cy="9038451"/>
            <a:chOff x="0" y="0"/>
            <a:chExt cx="45336009" cy="9038450"/>
          </a:xfrm>
        </p:grpSpPr>
        <p:sp>
          <p:nvSpPr>
            <p:cNvPr id="64" name="Shape 64"/>
            <p:cNvSpPr/>
            <p:nvPr/>
          </p:nvSpPr>
          <p:spPr>
            <a:xfrm>
              <a:off x="0" y="0"/>
              <a:ext cx="43200164" cy="9038451"/>
            </a:xfrm>
            <a:prstGeom prst="rect">
              <a:avLst/>
            </a:prstGeom>
            <a:gradFill flip="none" rotWithShape="1">
              <a:gsLst>
                <a:gs pos="0">
                  <a:srgbClr val="B2D55A"/>
                </a:gs>
                <a:gs pos="100000">
                  <a:srgbClr val="CCE391"/>
                </a:gs>
              </a:gsLst>
              <a:lin ang="5400000" scaled="0"/>
            </a:gradFill>
            <a:ln w="12700" cap="flat">
              <a:noFill/>
              <a:miter lim="400000"/>
            </a:ln>
            <a:effectLst/>
          </p:spPr>
          <p:txBody>
            <a:bodyPr wrap="square" lIns="97971" tIns="97971" rIns="97971" bIns="97971" numCol="1" anchor="ctr">
              <a:normAutofit fontScale="100000" lnSpcReduction="0"/>
            </a:bodyPr>
            <a:lstStyle/>
            <a:p>
              <a:pPr lvl="0" defTabSz="457200">
                <a:defRPr sz="2800"/>
              </a:pPr>
            </a:p>
          </p:txBody>
        </p:sp>
        <p:pic>
          <p:nvPicPr>
            <p:cNvPr id="65" name="Updated GRNmap State Diagram.pdf"/>
            <p:cNvPicPr/>
            <p:nvPr/>
          </p:nvPicPr>
          <p:blipFill>
            <a:blip r:embed="rId2">
              <a:extLst/>
            </a:blip>
            <a:srcRect l="0" t="0" r="0" b="47182"/>
            <a:stretch>
              <a:fillRect/>
            </a:stretch>
          </p:blipFill>
          <p:spPr>
            <a:xfrm>
              <a:off x="512669" y="7074"/>
              <a:ext cx="24148656" cy="8990218"/>
            </a:xfrm>
            <a:prstGeom prst="rect">
              <a:avLst/>
            </a:prstGeom>
            <a:ln w="12700" cap="flat">
              <a:noFill/>
              <a:miter lim="400000"/>
            </a:ln>
            <a:effectLst/>
          </p:spPr>
        </p:pic>
        <p:pic>
          <p:nvPicPr>
            <p:cNvPr id="66" name="Updated GRNmap State Diagram.pdf"/>
            <p:cNvPicPr/>
            <p:nvPr/>
          </p:nvPicPr>
          <p:blipFill>
            <a:blip r:embed="rId2">
              <a:extLst/>
            </a:blip>
            <a:srcRect l="0" t="52672" r="0" b="0"/>
            <a:stretch>
              <a:fillRect/>
            </a:stretch>
          </p:blipFill>
          <p:spPr>
            <a:xfrm>
              <a:off x="21187193" y="859808"/>
              <a:ext cx="24148817" cy="8055765"/>
            </a:xfrm>
            <a:prstGeom prst="rect">
              <a:avLst/>
            </a:prstGeom>
            <a:ln w="12700" cap="flat">
              <a:noFill/>
              <a:miter lim="400000"/>
            </a:ln>
            <a:effectLst/>
          </p:spPr>
        </p:pic>
      </p:grpSp>
      <p:sp>
        <p:nvSpPr>
          <p:cNvPr id="68" name="Shape 68"/>
          <p:cNvSpPr/>
          <p:nvPr/>
        </p:nvSpPr>
        <p:spPr>
          <a:xfrm>
            <a:off x="362711" y="17920292"/>
            <a:ext cx="42544737" cy="572953"/>
          </a:xfrm>
          <a:prstGeom prst="rect">
            <a:avLst/>
          </a:prstGeom>
          <a:ln w="12700">
            <a:miter lim="400000"/>
          </a:ln>
          <a:extLst>
            <a:ext uri="{C572A759-6A51-4108-AA02-DFA0A04FC94B}">
              <ma14:wrappingTextBoxFlag xmlns:ma14="http://schemas.microsoft.com/office/mac/drawingml/2011/main" val="1"/>
            </a:ext>
          </a:extLst>
        </p:spPr>
        <p:txBody>
          <a:bodyPr lIns="26125" tIns="26125" rIns="26125" bIns="26125">
            <a:spAutoFit/>
          </a:bodyPr>
          <a:lstStyle>
            <a:lvl1pPr algn="ctr" defTabSz="1254034">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Activity Diagram Shows How Data is Processed by GRNmap</a:t>
            </a:r>
          </a:p>
        </p:txBody>
      </p:sp>
      <p:sp>
        <p:nvSpPr>
          <p:cNvPr id="69" name="Shape 69"/>
          <p:cNvSpPr/>
          <p:nvPr/>
        </p:nvSpPr>
        <p:spPr>
          <a:xfrm>
            <a:off x="22235918" y="32961507"/>
            <a:ext cx="10475933" cy="4358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95693" indent="-95693" defTabSz="2194560">
              <a:buSzPct val="100000"/>
              <a:buFont typeface="Arial"/>
              <a:buChar char="•"/>
              <a:defRPr sz="1800"/>
            </a:pPr>
            <a:r>
              <a:rPr sz="2400">
                <a:latin typeface="Calibri"/>
                <a:ea typeface="Calibri"/>
                <a:cs typeface="Calibri"/>
                <a:sym typeface="Calibri"/>
              </a:rPr>
              <a:t>Making GRNmap more accessible by including radio buttons and check boxes in Excel rather than typing values in cells.</a:t>
            </a:r>
            <a:endParaRPr sz="2400">
              <a:latin typeface="Calibri"/>
              <a:ea typeface="Calibri"/>
              <a:cs typeface="Calibri"/>
              <a:sym typeface="Calibri"/>
            </a:endParaRPr>
          </a:p>
          <a:p>
            <a:pPr lvl="0" defTabSz="2194560">
              <a:defRPr sz="1800"/>
            </a:pPr>
            <a:endParaRPr sz="2400">
              <a:latin typeface="Calibri"/>
              <a:ea typeface="Calibri"/>
              <a:cs typeface="Calibri"/>
              <a:sym typeface="Calibri"/>
            </a:endParaRPr>
          </a:p>
          <a:p>
            <a:pPr lvl="0" marL="95693" indent="-95693" defTabSz="2194560">
              <a:buSzPct val="100000"/>
              <a:buFont typeface="Arial"/>
              <a:buChar char="•"/>
              <a:defRPr sz="1800"/>
            </a:pPr>
            <a:r>
              <a:rPr sz="2400">
                <a:latin typeface="Calibri"/>
                <a:ea typeface="Calibri"/>
                <a:cs typeface="Calibri"/>
                <a:sym typeface="Calibri"/>
              </a:rPr>
              <a:t>We will integrate GRNmap with GRNsight (http://dondi.github.io/GRNsight/), a web application and service that is being developed to visualize the results of the GRNmap modeling.</a:t>
            </a:r>
            <a:endParaRPr sz="2400">
              <a:latin typeface="Calibri"/>
              <a:ea typeface="Calibri"/>
              <a:cs typeface="Calibri"/>
              <a:sym typeface="Calibri"/>
            </a:endParaRPr>
          </a:p>
          <a:p>
            <a:pPr lvl="0" marL="342900" indent="-342900" defTabSz="2194560">
              <a:buSzPct val="100000"/>
              <a:buFont typeface="Arial"/>
              <a:buChar char="•"/>
              <a:defRPr sz="1800"/>
            </a:pPr>
            <a:endParaRPr sz="2400">
              <a:latin typeface="Calibri"/>
              <a:ea typeface="Calibri"/>
              <a:cs typeface="Calibri"/>
              <a:sym typeface="Calibri"/>
            </a:endParaRPr>
          </a:p>
          <a:p>
            <a:pPr lvl="0" marL="95693" indent="-95693" defTabSz="2194560">
              <a:buSzPct val="100000"/>
              <a:buFont typeface="Arial"/>
              <a:buChar char="•"/>
              <a:defRPr sz="1800"/>
            </a:pPr>
            <a:r>
              <a:rPr sz="2400">
                <a:latin typeface="Calibri"/>
                <a:ea typeface="Calibri"/>
                <a:cs typeface="Calibri"/>
                <a:sym typeface="Calibri"/>
              </a:rPr>
              <a:t>Implementing the unit testing framework will accelerate model improvement and scientific inquiry by streamlining the verification, validation, and assurance process.</a:t>
            </a:r>
            <a:endParaRPr sz="2400">
              <a:latin typeface="Calibri"/>
              <a:ea typeface="Calibri"/>
              <a:cs typeface="Calibri"/>
              <a:sym typeface="Calibri"/>
            </a:endParaRPr>
          </a:p>
          <a:p>
            <a:pPr lvl="0" marL="342900" indent="-342900" defTabSz="2194560">
              <a:buSzPct val="100000"/>
              <a:buFont typeface="Arial"/>
              <a:buChar char="•"/>
              <a:defRPr sz="1800"/>
            </a:pPr>
            <a:endParaRPr sz="2400">
              <a:latin typeface="Calibri"/>
              <a:ea typeface="Calibri"/>
              <a:cs typeface="Calibri"/>
              <a:sym typeface="Calibri"/>
            </a:endParaRPr>
          </a:p>
        </p:txBody>
      </p:sp>
      <p:sp>
        <p:nvSpPr>
          <p:cNvPr id="70" name="Shape 70"/>
          <p:cNvSpPr/>
          <p:nvPr/>
        </p:nvSpPr>
        <p:spPr>
          <a:xfrm>
            <a:off x="312410" y="4148742"/>
            <a:ext cx="14306529" cy="825501"/>
          </a:xfrm>
          <a:prstGeom prst="rect">
            <a:avLst/>
          </a:prstGeom>
          <a:solidFill>
            <a:srgbClr val="72951A"/>
          </a:solidFill>
          <a:ln w="12700">
            <a:miter lim="400000"/>
          </a:ln>
        </p:spPr>
        <p:txBody>
          <a:bodyPr lIns="0" tIns="0" rIns="0" bIns="0" anchor="ctr"/>
          <a:lstStyle/>
          <a:p>
            <a:pPr lvl="0" algn="ctr" defTabSz="4703762"/>
          </a:p>
        </p:txBody>
      </p:sp>
      <p:sp>
        <p:nvSpPr>
          <p:cNvPr id="71" name="Shape 71"/>
          <p:cNvSpPr/>
          <p:nvPr/>
        </p:nvSpPr>
        <p:spPr>
          <a:xfrm>
            <a:off x="336247" y="4183787"/>
            <a:ext cx="14258855" cy="730011"/>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GRNmap Uses ODE to Model Networks</a:t>
            </a:r>
          </a:p>
        </p:txBody>
      </p:sp>
      <p:sp>
        <p:nvSpPr>
          <p:cNvPr id="72" name="Shape 72"/>
          <p:cNvSpPr/>
          <p:nvPr/>
        </p:nvSpPr>
        <p:spPr>
          <a:xfrm>
            <a:off x="14960599" y="4123342"/>
            <a:ext cx="14140986" cy="825501"/>
          </a:xfrm>
          <a:prstGeom prst="rect">
            <a:avLst/>
          </a:prstGeom>
          <a:solidFill>
            <a:srgbClr val="72951A"/>
          </a:solidFill>
          <a:ln w="12700">
            <a:miter lim="400000"/>
          </a:ln>
        </p:spPr>
        <p:txBody>
          <a:bodyPr lIns="0" tIns="0" rIns="0" bIns="0" anchor="ctr"/>
          <a:lstStyle/>
          <a:p>
            <a:pPr lvl="0" algn="ctr" defTabSz="4703762"/>
          </a:p>
        </p:txBody>
      </p:sp>
      <p:sp>
        <p:nvSpPr>
          <p:cNvPr id="73" name="Shape 73"/>
          <p:cNvSpPr/>
          <p:nvPr/>
        </p:nvSpPr>
        <p:spPr>
          <a:xfrm>
            <a:off x="15038905" y="4153946"/>
            <a:ext cx="13984374" cy="789693"/>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GRNmap Manipulates Data Provided by Our Group</a:t>
            </a:r>
          </a:p>
        </p:txBody>
      </p:sp>
      <p:sp>
        <p:nvSpPr>
          <p:cNvPr id="74" name="Shape 74"/>
          <p:cNvSpPr/>
          <p:nvPr/>
        </p:nvSpPr>
        <p:spPr>
          <a:xfrm>
            <a:off x="29443245" y="4123342"/>
            <a:ext cx="14097001" cy="825501"/>
          </a:xfrm>
          <a:prstGeom prst="rect">
            <a:avLst/>
          </a:prstGeom>
          <a:solidFill>
            <a:srgbClr val="72951A"/>
          </a:solidFill>
          <a:ln w="12700">
            <a:miter lim="400000"/>
          </a:ln>
        </p:spPr>
        <p:txBody>
          <a:bodyPr lIns="0" tIns="0" rIns="0" bIns="0" anchor="ctr"/>
          <a:lstStyle/>
          <a:p>
            <a:pPr lvl="0" algn="ctr" defTabSz="4703762"/>
          </a:p>
        </p:txBody>
      </p:sp>
      <p:sp>
        <p:nvSpPr>
          <p:cNvPr id="75" name="Shape 75"/>
          <p:cNvSpPr/>
          <p:nvPr/>
        </p:nvSpPr>
        <p:spPr>
          <a:xfrm>
            <a:off x="29464476" y="4184110"/>
            <a:ext cx="14054540" cy="703964"/>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Test-Driven Development Process </a:t>
            </a:r>
          </a:p>
        </p:txBody>
      </p:sp>
      <p:grpSp>
        <p:nvGrpSpPr>
          <p:cNvPr id="78" name="Group 78"/>
          <p:cNvGrpSpPr/>
          <p:nvPr/>
        </p:nvGrpSpPr>
        <p:grpSpPr>
          <a:xfrm>
            <a:off x="29432878" y="27913977"/>
            <a:ext cx="14072951" cy="831131"/>
            <a:chOff x="0" y="0"/>
            <a:chExt cx="14072950" cy="831130"/>
          </a:xfrm>
        </p:grpSpPr>
        <p:sp>
          <p:nvSpPr>
            <p:cNvPr id="76" name="Shape 76"/>
            <p:cNvSpPr/>
            <p:nvPr/>
          </p:nvSpPr>
          <p:spPr>
            <a:xfrm>
              <a:off x="0" y="32696"/>
              <a:ext cx="14072951" cy="798435"/>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77" name="Shape 77"/>
            <p:cNvSpPr/>
            <p:nvPr/>
          </p:nvSpPr>
          <p:spPr>
            <a:xfrm>
              <a:off x="96507" y="0"/>
              <a:ext cx="13940184" cy="7730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References</a:t>
              </a:r>
            </a:p>
          </p:txBody>
        </p:sp>
      </p:grpSp>
      <p:sp>
        <p:nvSpPr>
          <p:cNvPr id="79" name="Shape 79"/>
          <p:cNvSpPr/>
          <p:nvPr/>
        </p:nvSpPr>
        <p:spPr>
          <a:xfrm>
            <a:off x="30041167" y="10143480"/>
            <a:ext cx="6942954" cy="3304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2194560">
              <a:defRPr sz="1800"/>
            </a:pPr>
            <a:r>
              <a:rPr sz="1900">
                <a:latin typeface="Consolas"/>
                <a:ea typeface="Consolas"/>
                <a:cs typeface="Consolas"/>
                <a:sym typeface="Consolas"/>
              </a:rPr>
              <a:t>DEFINE main function</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    CALL functiontests (localfunctions) to make a tests array</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END</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 </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DEFINE function firstTest (testCase)</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    actualOutput = evaluate function by using known inputs</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    expectedOutput = assign expected results</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    VERIFY actualOutput equals expectedOutput</a:t>
            </a:r>
            <a:endParaRPr sz="1900">
              <a:latin typeface="Consolas"/>
              <a:ea typeface="Consolas"/>
              <a:cs typeface="Consolas"/>
              <a:sym typeface="Consolas"/>
            </a:endParaRPr>
          </a:p>
          <a:p>
            <a:pPr lvl="0" defTabSz="2194560">
              <a:defRPr sz="1800"/>
            </a:pPr>
            <a:r>
              <a:rPr sz="1900">
                <a:latin typeface="Consolas"/>
                <a:ea typeface="Consolas"/>
                <a:cs typeface="Consolas"/>
                <a:sym typeface="Consolas"/>
              </a:rPr>
              <a:t>END</a:t>
            </a:r>
          </a:p>
        </p:txBody>
      </p:sp>
      <p:pic>
        <p:nvPicPr>
          <p:cNvPr id="80" name="Screen Shot 2015-09-23 at 1.28.13 PM.png"/>
          <p:cNvPicPr/>
          <p:nvPr/>
        </p:nvPicPr>
        <p:blipFill>
          <a:blip r:embed="rId3">
            <a:extLst/>
          </a:blip>
          <a:stretch>
            <a:fillRect/>
          </a:stretch>
        </p:blipFill>
        <p:spPr>
          <a:xfrm>
            <a:off x="30868622" y="5251412"/>
            <a:ext cx="11261710" cy="4332863"/>
          </a:xfrm>
          <a:prstGeom prst="rect">
            <a:avLst/>
          </a:prstGeom>
          <a:ln w="12700">
            <a:miter lim="400000"/>
          </a:ln>
        </p:spPr>
      </p:pic>
      <p:sp>
        <p:nvSpPr>
          <p:cNvPr id="81" name="Shape 81"/>
          <p:cNvSpPr/>
          <p:nvPr/>
        </p:nvSpPr>
        <p:spPr>
          <a:xfrm>
            <a:off x="32891167" y="9570090"/>
            <a:ext cx="6755541" cy="4370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400"/>
            </a:lvl1pPr>
          </a:lstStyle>
          <a:p>
            <a:pPr lvl="0">
              <a:defRPr i="0" sz="1800"/>
            </a:pPr>
            <a:r>
              <a:rPr i="1" sz="2400"/>
              <a:t>Figure 4: 16 manual test input sheets</a:t>
            </a:r>
          </a:p>
        </p:txBody>
      </p:sp>
      <p:sp>
        <p:nvSpPr>
          <p:cNvPr id="82" name="Shape 82"/>
          <p:cNvSpPr/>
          <p:nvPr/>
        </p:nvSpPr>
        <p:spPr>
          <a:xfrm>
            <a:off x="29962208" y="13584549"/>
            <a:ext cx="6755540"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400"/>
            </a:lvl1pPr>
          </a:lstStyle>
          <a:p>
            <a:pPr lvl="0">
              <a:defRPr i="0" sz="1800"/>
            </a:pPr>
            <a:r>
              <a:rPr i="1" sz="2400"/>
              <a:t>Figure 5: Pseudocode for unit tests</a:t>
            </a:r>
          </a:p>
        </p:txBody>
      </p:sp>
      <p:grpSp>
        <p:nvGrpSpPr>
          <p:cNvPr id="85" name="Group 85"/>
          <p:cNvGrpSpPr/>
          <p:nvPr/>
        </p:nvGrpSpPr>
        <p:grpSpPr>
          <a:xfrm>
            <a:off x="328856" y="27924157"/>
            <a:ext cx="14403827" cy="843468"/>
            <a:chOff x="0" y="0"/>
            <a:chExt cx="14403826" cy="843467"/>
          </a:xfrm>
        </p:grpSpPr>
        <p:sp>
          <p:nvSpPr>
            <p:cNvPr id="83" name="Shape 83"/>
            <p:cNvSpPr/>
            <p:nvPr/>
          </p:nvSpPr>
          <p:spPr>
            <a:xfrm>
              <a:off x="0" y="0"/>
              <a:ext cx="14403827" cy="843468"/>
            </a:xfrm>
            <a:prstGeom prst="rect">
              <a:avLst/>
            </a:prstGeom>
            <a:solidFill>
              <a:srgbClr val="72951A"/>
            </a:solidFill>
            <a:ln w="12700" cap="flat">
              <a:noFill/>
              <a:miter lim="400000"/>
            </a:ln>
            <a:effectLst/>
          </p:spPr>
          <p:txBody>
            <a:bodyPr wrap="square" lIns="0" tIns="0" rIns="0" bIns="0" numCol="1" anchor="ctr">
              <a:noAutofit/>
            </a:bodyPr>
            <a:lstStyle/>
            <a:p>
              <a:pPr lvl="0" algn="ctr" defTabSz="4703762"/>
            </a:p>
          </p:txBody>
        </p:sp>
        <p:sp>
          <p:nvSpPr>
            <p:cNvPr id="84" name="Shape 84"/>
            <p:cNvSpPr/>
            <p:nvPr/>
          </p:nvSpPr>
          <p:spPr>
            <a:xfrm>
              <a:off x="38929" y="59285"/>
              <a:ext cx="14325968" cy="7407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580" tIns="68580" rIns="68580" bIns="68580" numCol="1" anchor="ctr">
              <a:noAutofit/>
            </a:bodyPr>
            <a:lstStyle>
              <a:lvl1pPr algn="ctr" defTabSz="4703762">
                <a:defRPr b="1" sz="3600">
                  <a:solidFill>
                    <a:srgbClr val="FFFFFF"/>
                  </a:solidFill>
                  <a:latin typeface="Gill Sans"/>
                  <a:ea typeface="Gill Sans"/>
                  <a:cs typeface="Gill Sans"/>
                  <a:sym typeface="Gill Sans"/>
                </a:defRPr>
              </a:lvl1pPr>
            </a:lstStyle>
            <a:p>
              <a:pPr lvl="0">
                <a:defRPr b="0" sz="1800">
                  <a:solidFill>
                    <a:srgbClr val="000000"/>
                  </a:solidFill>
                </a:defRPr>
              </a:pPr>
              <a:r>
                <a:rPr b="1" sz="3600">
                  <a:solidFill>
                    <a:srgbClr val="FFFFFF"/>
                  </a:solidFill>
                </a:rPr>
                <a:t>Future Work</a:t>
              </a:r>
            </a:p>
          </p:txBody>
        </p:sp>
      </p:grpSp>
      <p:grpSp>
        <p:nvGrpSpPr>
          <p:cNvPr id="88" name="Group 88"/>
          <p:cNvGrpSpPr/>
          <p:nvPr/>
        </p:nvGrpSpPr>
        <p:grpSpPr>
          <a:xfrm>
            <a:off x="819546" y="529733"/>
            <a:ext cx="4820801" cy="3233652"/>
            <a:chOff x="0" y="0"/>
            <a:chExt cx="4820800" cy="3233651"/>
          </a:xfrm>
        </p:grpSpPr>
        <p:sp>
          <p:nvSpPr>
            <p:cNvPr id="86" name="Shape 86"/>
            <p:cNvSpPr/>
            <p:nvPr/>
          </p:nvSpPr>
          <p:spPr>
            <a:xfrm>
              <a:off x="0" y="0"/>
              <a:ext cx="4820801" cy="3233652"/>
            </a:xfrm>
            <a:prstGeom prst="rect">
              <a:avLst/>
            </a:prstGeom>
            <a:solidFill>
              <a:srgbClr val="FFFFFF"/>
            </a:solidFill>
            <a:ln w="25400" cap="flat">
              <a:solidFill>
                <a:srgbClr val="98C723"/>
              </a:solidFill>
              <a:prstDash val="solid"/>
              <a:bevel/>
            </a:ln>
            <a:effectLst/>
          </p:spPr>
          <p:txBody>
            <a:bodyPr wrap="square" lIns="45719" tIns="45719" rIns="45719" bIns="45719" numCol="1" anchor="t">
              <a:noAutofit/>
            </a:bodyPr>
            <a:lstStyle/>
            <a:p>
              <a:pPr lvl="0"/>
            </a:p>
          </p:txBody>
        </p:sp>
        <p:pic>
          <p:nvPicPr>
            <p:cNvPr id="87" name="McNair Logo 1.pdf"/>
            <p:cNvPicPr/>
            <p:nvPr/>
          </p:nvPicPr>
          <p:blipFill>
            <a:blip r:embed="rId4">
              <a:extLst/>
            </a:blip>
            <a:srcRect l="0" t="0" r="0" b="0"/>
            <a:stretch>
              <a:fillRect/>
            </a:stretch>
          </p:blipFill>
          <p:spPr>
            <a:xfrm>
              <a:off x="168670" y="382439"/>
              <a:ext cx="4483604" cy="2401843"/>
            </a:xfrm>
            <a:prstGeom prst="rect">
              <a:avLst/>
            </a:prstGeom>
            <a:ln w="12700" cap="flat">
              <a:noFill/>
              <a:miter lim="400000"/>
            </a:ln>
            <a:effectLst/>
          </p:spPr>
        </p:pic>
      </p:grpSp>
      <p:sp>
        <p:nvSpPr>
          <p:cNvPr id="89" name="Shape 89"/>
          <p:cNvSpPr/>
          <p:nvPr/>
        </p:nvSpPr>
        <p:spPr>
          <a:xfrm>
            <a:off x="37487630" y="13584549"/>
            <a:ext cx="5910140"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400"/>
            </a:lvl1pPr>
          </a:lstStyle>
          <a:p>
            <a:pPr lvl="0">
              <a:defRPr i="0" sz="1800"/>
            </a:pPr>
            <a:r>
              <a:rPr i="1" sz="2400"/>
              <a:t>Figure 6: Test-driven development process</a:t>
            </a:r>
          </a:p>
        </p:txBody>
      </p:sp>
      <p:pic>
        <p:nvPicPr>
          <p:cNvPr id="90" name="Process of test-driven development(2).pdf"/>
          <p:cNvPicPr/>
          <p:nvPr/>
        </p:nvPicPr>
        <p:blipFill>
          <a:blip r:embed="rId5">
            <a:extLst/>
          </a:blip>
          <a:stretch>
            <a:fillRect/>
          </a:stretch>
        </p:blipFill>
        <p:spPr>
          <a:xfrm>
            <a:off x="37197789" y="10449494"/>
            <a:ext cx="6489821" cy="3312132"/>
          </a:xfrm>
          <a:prstGeom prst="rect">
            <a:avLst/>
          </a:prstGeom>
          <a:ln w="12700">
            <a:miter lim="400000"/>
          </a:ln>
        </p:spPr>
      </p:pic>
      <p:sp>
        <p:nvSpPr>
          <p:cNvPr id="91" name="Shape 91"/>
          <p:cNvSpPr/>
          <p:nvPr/>
        </p:nvSpPr>
        <p:spPr>
          <a:xfrm>
            <a:off x="30125404" y="29113697"/>
            <a:ext cx="13129152" cy="3441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457200">
              <a:defRPr sz="2400">
                <a:latin typeface="+mj-lt"/>
                <a:ea typeface="+mj-ea"/>
                <a:cs typeface="+mj-cs"/>
                <a:sym typeface="Helvetica"/>
              </a:defRPr>
            </a:lvl1pPr>
          </a:lstStyle>
          <a:p>
            <a:pPr lvl="0">
              <a:defRPr sz="1800"/>
            </a:pPr>
            <a:r>
              <a:rPr sz="2400"/>
              <a:t>Dahlquist, K.D., Fitzpatrick, B.G., Camacho, E.T., Entzminger, S.D., and Wanner, N.C. (2015) Parameter Estimation for Gene Regulatory Networks from Microarray Data: Cold Shock Response in Saccharomyces cerevisiae. Bulletin of Mathematical Biology, in press.</a:t>
            </a:r>
          </a:p>
        </p:txBody>
      </p:sp>
      <p:sp>
        <p:nvSpPr>
          <p:cNvPr id="92" name="Shape 92"/>
          <p:cNvSpPr/>
          <p:nvPr/>
        </p:nvSpPr>
        <p:spPr>
          <a:xfrm>
            <a:off x="15714544" y="29046890"/>
            <a:ext cx="13129152" cy="34831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2400">
                <a:latin typeface="Calibri"/>
                <a:ea typeface="Calibri"/>
                <a:cs typeface="Calibri"/>
                <a:sym typeface="Calibri"/>
              </a:defRPr>
            </a:lvl1pPr>
          </a:lstStyle>
          <a:p>
            <a:pPr lvl="0">
              <a:defRPr sz="1800"/>
            </a:pPr>
            <a:r>
              <a:rPr sz="2400"/>
              <a:t>We would like to thank Juan S. Carrillo, Nicholas A. Rohacz, Katrina Sherbina, and Alondra J. Vega, for previous work on the GRNmap program. This project was supported by the Summer Undergraduate Research Program at Loyola Marymount University (T.A.R.), a Kadner-Pitts Research Grant (K.D.D.), and the Clarence Wallen, S.J. Chair in Mathematics (B.G.F.).</a:t>
            </a:r>
          </a:p>
        </p:txBody>
      </p:sp>
      <p:sp>
        <p:nvSpPr>
          <p:cNvPr id="93" name="Shape 93"/>
          <p:cNvSpPr/>
          <p:nvPr/>
        </p:nvSpPr>
        <p:spPr>
          <a:xfrm>
            <a:off x="499826" y="28960875"/>
            <a:ext cx="14076411" cy="37389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280736" indent="-280736" defTabSz="2194560">
              <a:buSzPct val="100000"/>
              <a:buChar char="•"/>
              <a:defRPr sz="1800"/>
            </a:pPr>
            <a:r>
              <a:rPr sz="2300">
                <a:latin typeface="Calibri"/>
                <a:ea typeface="Calibri"/>
                <a:cs typeface="Calibri"/>
                <a:sym typeface="Calibri"/>
              </a:rPr>
              <a:t>We plan to c</a:t>
            </a:r>
            <a:r>
              <a:rPr sz="2300">
                <a:latin typeface="Calibri"/>
                <a:ea typeface="Calibri"/>
                <a:cs typeface="Calibri"/>
                <a:sym typeface="Calibri"/>
              </a:rPr>
              <a:t>omplete the testing framework for all current functionality of the code, fixing bugs and refactoring code as needed.</a:t>
            </a:r>
            <a:endParaRPr sz="2300">
              <a:latin typeface="Calibri"/>
              <a:ea typeface="Calibri"/>
              <a:cs typeface="Calibri"/>
              <a:sym typeface="Calibri"/>
            </a:endParaRPr>
          </a:p>
          <a:p>
            <a:pPr lvl="0" marL="280736" indent="-280736" defTabSz="2194560">
              <a:buSzPct val="100000"/>
              <a:buChar char="•"/>
              <a:defRPr sz="1800"/>
            </a:pPr>
            <a:r>
              <a:rPr sz="2300">
                <a:latin typeface="Calibri"/>
                <a:ea typeface="Calibri"/>
                <a:cs typeface="Calibri"/>
                <a:sym typeface="Calibri"/>
              </a:rPr>
              <a:t>We will then revise the variable names and worksheet formats so that they follow a consistent style and make intuitive sense to the user. In the future, GRNmap will automatically detect when data are present for different strains, based on the worksheets present.</a:t>
            </a:r>
            <a:endParaRPr sz="2300">
              <a:latin typeface="Calibri"/>
              <a:ea typeface="Calibri"/>
              <a:cs typeface="Calibri"/>
              <a:sym typeface="Calibri"/>
            </a:endParaRPr>
          </a:p>
          <a:p>
            <a:pPr lvl="0" marL="280736" indent="-280736" defTabSz="2194560">
              <a:buSzPct val="100000"/>
              <a:buChar char="•"/>
              <a:defRPr sz="1800"/>
            </a:pPr>
            <a:r>
              <a:rPr sz="2300">
                <a:latin typeface="Calibri"/>
                <a:ea typeface="Calibri"/>
                <a:cs typeface="Calibri"/>
                <a:sym typeface="Calibri"/>
              </a:rPr>
              <a:t>With these changes, the documentation will then be ready to be moved from our developer wiki to our front-end production web site for the users.</a:t>
            </a:r>
            <a:endParaRPr sz="2300">
              <a:latin typeface="Calibri"/>
              <a:ea typeface="Calibri"/>
              <a:cs typeface="Calibri"/>
              <a:sym typeface="Calibri"/>
            </a:endParaRPr>
          </a:p>
          <a:p>
            <a:pPr lvl="0" marL="280736" indent="-280736" defTabSz="2194560">
              <a:buSzPct val="100000"/>
              <a:buChar char="•"/>
              <a:defRPr sz="1800"/>
            </a:pPr>
            <a:r>
              <a:rPr sz="2300">
                <a:latin typeface="Calibri"/>
                <a:ea typeface="Calibri"/>
                <a:cs typeface="Calibri"/>
                <a:sym typeface="Calibri"/>
              </a:rPr>
              <a:t>We will add new functionality so that GRNmap computes the within- and between-strain ANOVA p values for the expression data, not just the standard deviations. This will allow the user to judge the quality of the expression data upon which the model parameters are based.</a:t>
            </a:r>
          </a:p>
        </p:txBody>
      </p:sp>
      <p:sp>
        <p:nvSpPr>
          <p:cNvPr id="94" name="Shape 94"/>
          <p:cNvSpPr/>
          <p:nvPr/>
        </p:nvSpPr>
        <p:spPr>
          <a:xfrm>
            <a:off x="29918052" y="14191260"/>
            <a:ext cx="13347115" cy="33121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2400"/>
            </a:lvl1pPr>
          </a:lstStyle>
          <a:p>
            <a:pPr lvl="0">
              <a:defRPr sz="1800"/>
            </a:pPr>
            <a:r>
              <a:rPr sz="2400"/>
              <a:t>The GRNmap software has been in development for over 7 years, but has only recently been refactored to a more modular function-based package and moved to GitHub where we employ its version control system. Because of GRNmap’s complexity and history of switching developers, we are trying to impose test-driven development post-hoc to make debugging easier. Our approach first involved creating manual tests for every combination of optimization parameters that the user enters (as shown in Figure 4). Next, we proceed to write automated tests for these 16 different inputs. The pseudocode in Figure 5 shows what a unit test would look like when coded. Once we’ve finished automating these tests, we will switch over to writing the failing tests first and follow the standard procedure for test-driven development (as shown in Figure 6).</a:t>
            </a:r>
          </a:p>
        </p:txBody>
      </p:sp>
      <p:sp>
        <p:nvSpPr>
          <p:cNvPr id="95" name="Shape 95"/>
          <p:cNvSpPr/>
          <p:nvPr/>
        </p:nvSpPr>
        <p:spPr>
          <a:xfrm>
            <a:off x="676896" y="5140801"/>
            <a:ext cx="13870882" cy="119007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584200">
              <a:defRPr sz="1800"/>
            </a:pPr>
            <a:r>
              <a:rPr sz="2400">
                <a:latin typeface="Calibri"/>
                <a:ea typeface="Calibri"/>
                <a:cs typeface="Calibri"/>
                <a:sym typeface="Calibri"/>
              </a:rPr>
              <a:t>GRNmap is a MATLAB software that models the gene regulatory network (GRN) dynamics of </a:t>
            </a:r>
            <a:r>
              <a:rPr i="1" sz="2400">
                <a:latin typeface="Calibri"/>
                <a:ea typeface="Calibri"/>
                <a:cs typeface="Calibri"/>
                <a:sym typeface="Calibri"/>
              </a:rPr>
              <a:t>Saccharomyces cerevisiae, </a:t>
            </a:r>
            <a:r>
              <a:rPr sz="2400">
                <a:latin typeface="Calibri"/>
                <a:ea typeface="Calibri"/>
                <a:cs typeface="Calibri"/>
                <a:sym typeface="Calibri"/>
              </a:rPr>
              <a:t>budding yeast, in response to the environmental stress of cold shock. Figure 1 shows the hypothesis network developed by our group throughout the years.</a:t>
            </a:r>
          </a:p>
        </p:txBody>
      </p:sp>
      <p:sp>
        <p:nvSpPr>
          <p:cNvPr id="96" name="Shape 96"/>
          <p:cNvSpPr/>
          <p:nvPr/>
        </p:nvSpPr>
        <p:spPr>
          <a:xfrm>
            <a:off x="15104641" y="6943939"/>
            <a:ext cx="13870882" cy="106163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578358">
              <a:defRPr sz="1800"/>
            </a:pPr>
            <a:r>
              <a:rPr sz="2376">
                <a:latin typeface="Calibri"/>
                <a:ea typeface="Calibri"/>
                <a:cs typeface="Calibri"/>
                <a:sym typeface="Calibri"/>
              </a:rPr>
              <a:t>Our group consists of 4 teams in charge of generating and manipulating data as shown in Figure 2.</a:t>
            </a:r>
            <a:endParaRPr sz="2376">
              <a:latin typeface="Calibri"/>
              <a:ea typeface="Calibri"/>
              <a:cs typeface="Calibri"/>
              <a:sym typeface="Calibri"/>
            </a:endParaRPr>
          </a:p>
          <a:p>
            <a:pPr lvl="0" marL="238225" indent="-238225" defTabSz="578358">
              <a:buSzPct val="100000"/>
              <a:buChar char="•"/>
              <a:defRPr sz="1800"/>
            </a:pPr>
            <a:r>
              <a:rPr sz="2376">
                <a:latin typeface="Calibri"/>
                <a:ea typeface="Calibri"/>
                <a:cs typeface="Calibri"/>
                <a:sym typeface="Calibri"/>
              </a:rPr>
              <a:t>Wet Lab: Generates gene expression data from DNA microarrays. Individual gene deletion experiments are conducted at this stage in order to observe how each transcription factor affects the network.</a:t>
            </a:r>
            <a:endParaRPr sz="2376">
              <a:latin typeface="Calibri"/>
              <a:ea typeface="Calibri"/>
              <a:cs typeface="Calibri"/>
              <a:sym typeface="Calibri"/>
            </a:endParaRPr>
          </a:p>
          <a:p>
            <a:pPr lvl="0" defTabSz="578358">
              <a:defRPr sz="1800"/>
            </a:pPr>
            <a:endParaRPr sz="2376">
              <a:latin typeface="Calibri"/>
              <a:ea typeface="Calibri"/>
              <a:cs typeface="Calibri"/>
              <a:sym typeface="Calibri"/>
            </a:endParaRPr>
          </a:p>
          <a:p>
            <a:pPr lvl="0" marL="238225" indent="-238225" defTabSz="578358">
              <a:buSzPct val="100000"/>
              <a:buChar char="•"/>
              <a:defRPr sz="1800"/>
            </a:pPr>
            <a:r>
              <a:rPr sz="2376">
                <a:latin typeface="Calibri"/>
                <a:ea typeface="Calibri"/>
                <a:cs typeface="Calibri"/>
                <a:sym typeface="Calibri"/>
              </a:rPr>
              <a:t>Dry Lab: Transforms the wet lab data into log</a:t>
            </a:r>
            <a:r>
              <a:rPr baseline="-5999" sz="2376">
                <a:latin typeface="Calibri"/>
                <a:ea typeface="Calibri"/>
                <a:cs typeface="Calibri"/>
                <a:sym typeface="Calibri"/>
              </a:rPr>
              <a:t>2</a:t>
            </a:r>
            <a:r>
              <a:rPr sz="2376">
                <a:latin typeface="Calibri"/>
                <a:ea typeface="Calibri"/>
                <a:cs typeface="Calibri"/>
                <a:sym typeface="Calibri"/>
              </a:rPr>
              <a:t> expression profiles for each deletion strain and works on data normalization and statistical analysis in order to generate the GRN. They compile the data into an Excel workbook.</a:t>
            </a:r>
            <a:endParaRPr sz="2376">
              <a:latin typeface="Calibri"/>
              <a:ea typeface="Calibri"/>
              <a:cs typeface="Calibri"/>
              <a:sym typeface="Calibri"/>
            </a:endParaRPr>
          </a:p>
          <a:p>
            <a:pPr lvl="0" defTabSz="578358">
              <a:defRPr sz="1800"/>
            </a:pPr>
            <a:endParaRPr sz="2376">
              <a:latin typeface="Calibri"/>
              <a:ea typeface="Calibri"/>
              <a:cs typeface="Calibri"/>
              <a:sym typeface="Calibri"/>
            </a:endParaRPr>
          </a:p>
          <a:p>
            <a:pPr lvl="0" marL="238225" indent="-238225" defTabSz="578358">
              <a:buSzPct val="100000"/>
              <a:buChar char="•"/>
              <a:defRPr sz="1800"/>
            </a:pPr>
            <a:r>
              <a:rPr sz="2376">
                <a:latin typeface="Calibri"/>
                <a:ea typeface="Calibri"/>
                <a:cs typeface="Calibri"/>
                <a:sym typeface="Calibri"/>
              </a:rPr>
              <a:t>GRNmap takes in the Excel file. It gives the user the option to estimate parameters or just run the forward simulation. The parameters that the user can manipulate are the production rates, threshold, plots generated, and model used to solve the differential equation.</a:t>
            </a:r>
            <a:endParaRPr sz="2376">
              <a:latin typeface="Calibri"/>
              <a:ea typeface="Calibri"/>
              <a:cs typeface="Calibri"/>
              <a:sym typeface="Calibri"/>
            </a:endParaRPr>
          </a:p>
          <a:p>
            <a:pPr lvl="2" marL="992605" indent="-238225" defTabSz="526305">
              <a:buSzPct val="100000"/>
              <a:buChar char="•"/>
              <a:defRPr sz="1800"/>
            </a:pPr>
            <a:r>
              <a:rPr sz="2376">
                <a:latin typeface="Calibri"/>
                <a:ea typeface="Calibri"/>
                <a:cs typeface="Calibri"/>
                <a:sym typeface="Calibri"/>
              </a:rPr>
              <a:t>Over the course of its development, we have improved on the functionalities of the software package. Since v1.0.8, changes we have made to the source code include c</a:t>
            </a:r>
            <a:r>
              <a:rPr sz="2376">
                <a:latin typeface="Calibri"/>
                <a:ea typeface="Calibri"/>
                <a:cs typeface="Calibri"/>
                <a:sym typeface="Calibri"/>
              </a:rPr>
              <a:t>hanging the names of the worksheets in the input and output workbooks, computing standard deviations, optimization diagnostics outputted for each run (contains LSE, penalty term, and iteration count), computing minimum LSE and sum of squares error of individual genes, and saving the graphs according to their gene names.</a:t>
            </a:r>
            <a:endParaRPr sz="2376">
              <a:latin typeface="Calibri"/>
              <a:ea typeface="Calibri"/>
              <a:cs typeface="Calibri"/>
              <a:sym typeface="Calibri"/>
            </a:endParaRPr>
          </a:p>
          <a:p>
            <a:pPr lvl="2" marL="1032309" indent="-277929" defTabSz="526305">
              <a:buSzPct val="100000"/>
              <a:buChar char="•"/>
              <a:defRPr sz="1800"/>
            </a:pPr>
            <a:r>
              <a:rPr sz="2376">
                <a:latin typeface="Calibri"/>
                <a:ea typeface="Calibri"/>
                <a:cs typeface="Calibri"/>
                <a:sym typeface="Calibri"/>
              </a:rPr>
              <a:t>Routine bug fixes were also performed on the packages. They include corrected estimated production rates and threshold parameters output worksheets, corrected computation for threshold for genes with no inputs, and corrected penalty computation for production rates.</a:t>
            </a:r>
            <a:endParaRPr sz="2376">
              <a:latin typeface="Calibri"/>
              <a:ea typeface="Calibri"/>
              <a:cs typeface="Calibri"/>
              <a:sym typeface="Calibri"/>
            </a:endParaRPr>
          </a:p>
          <a:p>
            <a:pPr lvl="2" marL="992605" indent="-238225" defTabSz="526305">
              <a:buSzPct val="100000"/>
              <a:buChar char="•"/>
              <a:defRPr sz="1800"/>
            </a:pPr>
            <a:r>
              <a:rPr sz="2376">
                <a:latin typeface="Calibri"/>
                <a:ea typeface="Calibri"/>
                <a:cs typeface="Calibri"/>
                <a:sym typeface="Calibri"/>
              </a:rPr>
              <a:t>These changes have been documented in our external GRNmap website (</a:t>
            </a:r>
            <a:r>
              <a:rPr sz="2376">
                <a:latin typeface="Calibri"/>
                <a:ea typeface="Calibri"/>
                <a:cs typeface="Calibri"/>
                <a:sym typeface="Calibri"/>
                <a:hlinkClick r:id="rId6" invalidUrl="" action="" tgtFrame="" tooltip="" history="1" highlightClick="0" endSnd="0"/>
              </a:rPr>
              <a:t>http://kdahlquist.github.io/GRNmap/index.html</a:t>
            </a:r>
            <a:r>
              <a:rPr sz="2376">
                <a:latin typeface="Calibri"/>
                <a:ea typeface="Calibri"/>
                <a:cs typeface="Calibri"/>
                <a:sym typeface="Calibri"/>
              </a:rPr>
              <a:t>) and GRNmap developer wiki (</a:t>
            </a:r>
            <a:r>
              <a:rPr sz="2376">
                <a:latin typeface="Calibri"/>
                <a:ea typeface="Calibri"/>
                <a:cs typeface="Calibri"/>
                <a:sym typeface="Calibri"/>
                <a:hlinkClick r:id="rId7" invalidUrl="" action="" tgtFrame="" tooltip="" history="1" highlightClick="0" endSnd="0"/>
              </a:rPr>
              <a:t>https://github.com/kdahlquist/GRNmap/wiki</a:t>
            </a:r>
            <a:r>
              <a:rPr sz="2376">
                <a:latin typeface="Calibri"/>
                <a:ea typeface="Calibri"/>
                <a:cs typeface="Calibri"/>
                <a:sym typeface="Calibri"/>
              </a:rPr>
              <a:t>)</a:t>
            </a:r>
            <a:endParaRPr sz="2376">
              <a:latin typeface="Calibri"/>
              <a:ea typeface="Calibri"/>
              <a:cs typeface="Calibri"/>
              <a:sym typeface="Calibri"/>
            </a:endParaRPr>
          </a:p>
          <a:p>
            <a:pPr lvl="0" defTabSz="526305">
              <a:defRPr sz="1800"/>
            </a:pPr>
            <a:endParaRPr sz="2376">
              <a:latin typeface="Calibri"/>
              <a:ea typeface="Calibri"/>
              <a:cs typeface="Calibri"/>
              <a:sym typeface="Calibri"/>
            </a:endParaRPr>
          </a:p>
          <a:p>
            <a:pPr lvl="0" marL="238225" indent="-238225" defTabSz="578358">
              <a:buSzPct val="100000"/>
              <a:buChar char="•"/>
              <a:defRPr sz="1800"/>
            </a:pPr>
            <a:r>
              <a:rPr sz="2376">
                <a:latin typeface="Calibri"/>
                <a:ea typeface="Calibri"/>
                <a:cs typeface="Calibri"/>
                <a:sym typeface="Calibri"/>
              </a:rPr>
              <a:t>The data outputted by GRNmap is used by GRNsight to visualize the network. A visual depiction of the hypothesis network developed by our group is shown in Figure 1. </a:t>
            </a:r>
            <a:r>
              <a:rPr sz="2376">
                <a:latin typeface="Calibri"/>
                <a:ea typeface="Calibri"/>
                <a:cs typeface="Calibri"/>
                <a:sym typeface="Calibri"/>
              </a:rPr>
              <a:t>The network is represented as an adjacency matrix where each node represents a gene, each edge represents a regulatory relationship between the genes (activation/repression depending on the sign of the weight in the model).</a:t>
            </a:r>
          </a:p>
        </p:txBody>
      </p:sp>
      <p:sp>
        <p:nvSpPr>
          <p:cNvPr id="97" name="Shape 97"/>
          <p:cNvSpPr/>
          <p:nvPr/>
        </p:nvSpPr>
        <p:spPr>
          <a:xfrm>
            <a:off x="3627108" y="9690881"/>
            <a:ext cx="7727374" cy="4370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400"/>
            </a:lvl1pPr>
          </a:lstStyle>
          <a:p>
            <a:pPr lvl="0">
              <a:defRPr i="0" sz="1800"/>
            </a:pPr>
            <a:r>
              <a:rPr i="1" sz="2400"/>
              <a:t>Figure 1: A 21-gene 50-edge gene regulatory network </a:t>
            </a:r>
          </a:p>
        </p:txBody>
      </p:sp>
      <p:pic>
        <p:nvPicPr>
          <p:cNvPr id="98" name="image5.jpg" descr="Sc_EnvironmentalResponseTFNetwork_21genes-50weights.jpg"/>
          <p:cNvPicPr/>
          <p:nvPr/>
        </p:nvPicPr>
        <p:blipFill>
          <a:blip r:embed="rId8">
            <a:extLst/>
          </a:blip>
          <a:stretch>
            <a:fillRect/>
          </a:stretch>
        </p:blipFill>
        <p:spPr>
          <a:xfrm>
            <a:off x="3070006" y="6457586"/>
            <a:ext cx="8791337" cy="3274909"/>
          </a:xfrm>
          <a:prstGeom prst="rect">
            <a:avLst/>
          </a:prstGeom>
          <a:ln w="12700">
            <a:miter lim="400000"/>
          </a:ln>
        </p:spPr>
      </p:pic>
      <p:grpSp>
        <p:nvGrpSpPr>
          <p:cNvPr id="105" name="Group 105"/>
          <p:cNvGrpSpPr/>
          <p:nvPr/>
        </p:nvGrpSpPr>
        <p:grpSpPr>
          <a:xfrm>
            <a:off x="1049315" y="11911283"/>
            <a:ext cx="13082481" cy="1680587"/>
            <a:chOff x="0" y="0"/>
            <a:chExt cx="13082480" cy="1680586"/>
          </a:xfrm>
        </p:grpSpPr>
        <p:grpSp>
          <p:nvGrpSpPr>
            <p:cNvPr id="101" name="Group 101"/>
            <p:cNvGrpSpPr/>
            <p:nvPr/>
          </p:nvGrpSpPr>
          <p:grpSpPr>
            <a:xfrm>
              <a:off x="4356443" y="22088"/>
              <a:ext cx="8726038" cy="1190079"/>
              <a:chOff x="0" y="0"/>
              <a:chExt cx="8726037" cy="1190078"/>
            </a:xfrm>
          </p:grpSpPr>
          <p:sp>
            <p:nvSpPr>
              <p:cNvPr id="99" name="Shape 99"/>
              <p:cNvSpPr/>
              <p:nvPr/>
            </p:nvSpPr>
            <p:spPr>
              <a:xfrm>
                <a:off x="-1" y="-1"/>
                <a:ext cx="8726038" cy="1190080"/>
              </a:xfrm>
              <a:prstGeom prst="rect">
                <a:avLst/>
              </a:prstGeom>
              <a:blipFill rotWithShape="1">
                <a:blip r:embed="rId9"/>
                <a:srcRect l="0" t="0" r="0" b="0"/>
                <a:stretch>
                  <a:fillRect/>
                </a:stretch>
              </a:blipFill>
              <a:ln w="12700" cap="flat">
                <a:noFill/>
                <a:miter lim="400000"/>
              </a:ln>
              <a:effectLst/>
            </p:spPr>
            <p:txBody>
              <a:bodyPr wrap="square" lIns="50800" tIns="50800" rIns="50800" bIns="50800" numCol="1" anchor="t">
                <a:noAutofit/>
              </a:bodyPr>
              <a:lstStyle/>
              <a:p>
                <a:pPr lvl="0" algn="ctr" defTabSz="584200">
                  <a:defRPr sz="3600">
                    <a:latin typeface="Helvetica Light"/>
                    <a:ea typeface="Helvetica Light"/>
                    <a:cs typeface="Helvetica Light"/>
                    <a:sym typeface="Helvetica Light"/>
                  </a:defRPr>
                </a:pPr>
              </a:p>
            </p:txBody>
          </p:sp>
          <p:sp>
            <p:nvSpPr>
              <p:cNvPr id="100" name="Shape 100"/>
              <p:cNvSpPr/>
              <p:nvPr/>
            </p:nvSpPr>
            <p:spPr>
              <a:xfrm>
                <a:off x="-1" y="-1"/>
                <a:ext cx="8726038" cy="7199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defTabSz="584200">
                  <a:defRPr sz="3600">
                    <a:latin typeface="Helvetica Light"/>
                    <a:ea typeface="Helvetica Light"/>
                    <a:cs typeface="Helvetica Light"/>
                    <a:sym typeface="Helvetica Light"/>
                  </a:defRPr>
                </a:lvl1pPr>
              </a:lstStyle>
              <a:p>
                <a:pPr lvl="0">
                  <a:defRPr sz="1800"/>
                </a:pPr>
                <a:r>
                  <a:rPr sz="3600"/>
                  <a:t> </a:t>
                </a:r>
              </a:p>
            </p:txBody>
          </p:sp>
        </p:grpSp>
        <p:sp>
          <p:nvSpPr>
            <p:cNvPr id="102" name="Shape 102"/>
            <p:cNvSpPr/>
            <p:nvPr/>
          </p:nvSpPr>
          <p:spPr>
            <a:xfrm>
              <a:off x="5341691" y="1243517"/>
              <a:ext cx="6755541" cy="4370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i="1" sz="2400"/>
              </a:lvl1pPr>
            </a:lstStyle>
            <a:p>
              <a:pPr lvl="0">
                <a:defRPr i="0" sz="1800"/>
              </a:pPr>
              <a:r>
                <a:rPr i="1" sz="2400"/>
                <a:t>Equation 2: Sigmoidal model used by GRNmap</a:t>
              </a:r>
            </a:p>
          </p:txBody>
        </p:sp>
        <p:pic>
          <p:nvPicPr>
            <p:cNvPr id="103" name="image1.pdf"/>
            <p:cNvPicPr/>
            <p:nvPr/>
          </p:nvPicPr>
          <p:blipFill>
            <a:blip r:embed="rId10">
              <a:extLst/>
            </a:blip>
            <a:stretch>
              <a:fillRect/>
            </a:stretch>
          </p:blipFill>
          <p:spPr>
            <a:xfrm>
              <a:off x="150153" y="0"/>
              <a:ext cx="3121157" cy="1182766"/>
            </a:xfrm>
            <a:prstGeom prst="rect">
              <a:avLst/>
            </a:prstGeom>
            <a:ln w="12700" cap="flat">
              <a:noFill/>
              <a:miter lim="400000"/>
            </a:ln>
            <a:effectLst/>
          </p:spPr>
        </p:pic>
        <p:sp>
          <p:nvSpPr>
            <p:cNvPr id="104" name="Shape 104"/>
            <p:cNvSpPr/>
            <p:nvPr/>
          </p:nvSpPr>
          <p:spPr>
            <a:xfrm>
              <a:off x="0" y="1213912"/>
              <a:ext cx="3421464" cy="4370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i="1" sz="2400"/>
              </a:lvl1pPr>
            </a:lstStyle>
            <a:p>
              <a:pPr lvl="0">
                <a:defRPr i="0" sz="1800"/>
              </a:pPr>
              <a:r>
                <a:rPr i="1" sz="2400"/>
                <a:t>Equation 1</a:t>
              </a:r>
            </a:p>
          </p:txBody>
        </p:sp>
      </p:grpSp>
      <p:sp>
        <p:nvSpPr>
          <p:cNvPr id="106" name="Shape 106"/>
          <p:cNvSpPr/>
          <p:nvPr/>
        </p:nvSpPr>
        <p:spPr>
          <a:xfrm>
            <a:off x="624851" y="10172134"/>
            <a:ext cx="13731890" cy="16949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578358">
              <a:defRPr sz="1800"/>
            </a:pPr>
            <a:r>
              <a:rPr sz="2376">
                <a:latin typeface="Calibri"/>
                <a:ea typeface="Calibri"/>
                <a:cs typeface="Calibri"/>
                <a:sym typeface="Calibri"/>
              </a:rPr>
              <a:t>The rate of change in expression of each gene (</a:t>
            </a:r>
            <a:r>
              <a:rPr i="1" sz="2376">
                <a:latin typeface="Calibri"/>
                <a:ea typeface="Calibri"/>
                <a:cs typeface="Calibri"/>
                <a:sym typeface="Calibri"/>
              </a:rPr>
              <a:t>x</a:t>
            </a:r>
            <a:r>
              <a:rPr baseline="-5999" i="1" sz="2376">
                <a:latin typeface="Calibri"/>
                <a:ea typeface="Calibri"/>
                <a:cs typeface="Calibri"/>
                <a:sym typeface="Calibri"/>
              </a:rPr>
              <a:t>i</a:t>
            </a:r>
            <a:r>
              <a:rPr sz="2376">
                <a:latin typeface="Calibri"/>
                <a:ea typeface="Calibri"/>
                <a:cs typeface="Calibri"/>
                <a:sym typeface="Calibri"/>
              </a:rPr>
              <a:t>) in the network is modeled by a differential equation (Equation 1) where </a:t>
            </a:r>
            <a:r>
              <a:rPr i="1" sz="2376">
                <a:latin typeface="Calibri"/>
                <a:ea typeface="Calibri"/>
                <a:cs typeface="Calibri"/>
                <a:sym typeface="Calibri"/>
              </a:rPr>
              <a:t>p(x)</a:t>
            </a:r>
            <a:r>
              <a:rPr sz="2376">
                <a:latin typeface="Calibri"/>
                <a:ea typeface="Calibri"/>
                <a:cs typeface="Calibri"/>
                <a:sym typeface="Calibri"/>
              </a:rPr>
              <a:t> is the production rate of the gene, </a:t>
            </a:r>
            <a:r>
              <a:rPr i="1" sz="2376">
                <a:latin typeface="Calibri"/>
                <a:ea typeface="Calibri"/>
                <a:cs typeface="Calibri"/>
                <a:sym typeface="Calibri"/>
              </a:rPr>
              <a:t>λ</a:t>
            </a:r>
            <a:r>
              <a:rPr baseline="-5999" i="1" sz="2376">
                <a:latin typeface="Calibri"/>
                <a:ea typeface="Calibri"/>
                <a:cs typeface="Calibri"/>
                <a:sym typeface="Calibri"/>
              </a:rPr>
              <a:t>i</a:t>
            </a:r>
            <a:r>
              <a:rPr sz="2376">
                <a:latin typeface="Calibri"/>
                <a:ea typeface="Calibri"/>
                <a:cs typeface="Calibri"/>
                <a:sym typeface="Calibri"/>
              </a:rPr>
              <a:t> is the degradation rate constant and </a:t>
            </a:r>
            <a:r>
              <a:rPr i="1" sz="2376">
                <a:latin typeface="Calibri"/>
                <a:ea typeface="Calibri"/>
                <a:cs typeface="Calibri"/>
                <a:sym typeface="Calibri"/>
              </a:rPr>
              <a:t>x</a:t>
            </a:r>
            <a:r>
              <a:rPr baseline="-5999" i="1" sz="2376">
                <a:latin typeface="Calibri"/>
                <a:ea typeface="Calibri"/>
                <a:cs typeface="Calibri"/>
                <a:sym typeface="Calibri"/>
              </a:rPr>
              <a:t>i</a:t>
            </a:r>
            <a:r>
              <a:rPr sz="2376">
                <a:latin typeface="Calibri"/>
                <a:ea typeface="Calibri"/>
                <a:cs typeface="Calibri"/>
                <a:sym typeface="Calibri"/>
              </a:rPr>
              <a:t> is the expression profile of the gene. We model the production term, </a:t>
            </a:r>
            <a:r>
              <a:rPr i="1" sz="2376">
                <a:latin typeface="Calibri"/>
                <a:ea typeface="Calibri"/>
                <a:cs typeface="Calibri"/>
                <a:sym typeface="Calibri"/>
              </a:rPr>
              <a:t>p(x)</a:t>
            </a:r>
            <a:r>
              <a:rPr sz="2376">
                <a:latin typeface="Calibri"/>
                <a:ea typeface="Calibri"/>
                <a:cs typeface="Calibri"/>
                <a:sym typeface="Calibri"/>
              </a:rPr>
              <a:t>, using two different models, the sigmoidal model (Equation 2) and the Michaelis-Menten model (not shown)</a:t>
            </a:r>
          </a:p>
        </p:txBody>
      </p:sp>
      <p:sp>
        <p:nvSpPr>
          <p:cNvPr id="107" name="Shape 107"/>
          <p:cNvSpPr/>
          <p:nvPr/>
        </p:nvSpPr>
        <p:spPr>
          <a:xfrm>
            <a:off x="666936" y="13717270"/>
            <a:ext cx="13847241" cy="379574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584200">
              <a:defRPr sz="1800"/>
            </a:pPr>
            <a:r>
              <a:rPr sz="2400">
                <a:latin typeface="Calibri"/>
                <a:ea typeface="Calibri"/>
                <a:cs typeface="Calibri"/>
                <a:sym typeface="Calibri"/>
              </a:rPr>
              <a:t>In the Sigmoidal model (Dahlquist et al., in press), </a:t>
            </a:r>
            <a:r>
              <a:rPr i="1" sz="2400">
                <a:latin typeface="Calibri"/>
                <a:ea typeface="Calibri"/>
                <a:cs typeface="Calibri"/>
                <a:sym typeface="Calibri"/>
              </a:rPr>
              <a:t>P</a:t>
            </a:r>
            <a:r>
              <a:rPr baseline="-5999" i="1" sz="2400">
                <a:latin typeface="Calibri"/>
                <a:ea typeface="Calibri"/>
                <a:cs typeface="Calibri"/>
                <a:sym typeface="Calibri"/>
              </a:rPr>
              <a:t>i</a:t>
            </a:r>
            <a:r>
              <a:rPr i="1" sz="2400">
                <a:latin typeface="Calibri"/>
                <a:ea typeface="Calibri"/>
                <a:cs typeface="Calibri"/>
                <a:sym typeface="Calibri"/>
              </a:rPr>
              <a:t>, </a:t>
            </a:r>
            <a:r>
              <a:rPr sz="2400">
                <a:latin typeface="Calibri"/>
                <a:ea typeface="Calibri"/>
                <a:cs typeface="Calibri"/>
                <a:sym typeface="Calibri"/>
              </a:rPr>
              <a:t>is the production rate constant of a particular gene </a:t>
            </a:r>
            <a:r>
              <a:rPr i="1" sz="2400">
                <a:latin typeface="Calibri"/>
                <a:ea typeface="Calibri"/>
                <a:cs typeface="Calibri"/>
                <a:sym typeface="Calibri"/>
              </a:rPr>
              <a:t>i, w</a:t>
            </a:r>
            <a:r>
              <a:rPr baseline="-5999" i="1" sz="2400">
                <a:latin typeface="Calibri"/>
                <a:ea typeface="Calibri"/>
                <a:cs typeface="Calibri"/>
                <a:sym typeface="Calibri"/>
              </a:rPr>
              <a:t>ij</a:t>
            </a:r>
            <a:r>
              <a:rPr sz="2400">
                <a:latin typeface="Calibri"/>
                <a:ea typeface="Calibri"/>
                <a:cs typeface="Calibri"/>
                <a:sym typeface="Calibri"/>
              </a:rPr>
              <a:t> is the production weight of transcription factor </a:t>
            </a:r>
            <a:r>
              <a:rPr i="1" sz="2400">
                <a:latin typeface="Calibri"/>
                <a:ea typeface="Calibri"/>
                <a:cs typeface="Calibri"/>
                <a:sym typeface="Calibri"/>
              </a:rPr>
              <a:t>j</a:t>
            </a:r>
            <a:r>
              <a:rPr sz="2400">
                <a:latin typeface="Calibri"/>
                <a:ea typeface="Calibri"/>
                <a:cs typeface="Calibri"/>
                <a:sym typeface="Calibri"/>
              </a:rPr>
              <a:t>, and </a:t>
            </a:r>
            <a:r>
              <a:rPr i="1" sz="2400">
                <a:latin typeface="Calibri"/>
                <a:ea typeface="Calibri"/>
                <a:cs typeface="Calibri"/>
                <a:sym typeface="Calibri"/>
              </a:rPr>
              <a:t>b</a:t>
            </a:r>
            <a:r>
              <a:rPr baseline="-5999" i="1" sz="2400">
                <a:latin typeface="Calibri"/>
                <a:ea typeface="Calibri"/>
                <a:cs typeface="Calibri"/>
                <a:sym typeface="Calibri"/>
              </a:rPr>
              <a:t>i</a:t>
            </a:r>
            <a:r>
              <a:rPr sz="2400">
                <a:latin typeface="Calibri"/>
                <a:ea typeface="Calibri"/>
                <a:cs typeface="Calibri"/>
                <a:sym typeface="Calibri"/>
              </a:rPr>
              <a:t> is the expression threshold. </a:t>
            </a:r>
            <a:endParaRPr sz="2400">
              <a:latin typeface="Calibri"/>
              <a:ea typeface="Calibri"/>
              <a:cs typeface="Calibri"/>
              <a:sym typeface="Calibri"/>
            </a:endParaRPr>
          </a:p>
          <a:p>
            <a:pPr lvl="0" defTabSz="584200">
              <a:defRPr sz="1800"/>
            </a:pPr>
            <a:endParaRPr sz="2400">
              <a:latin typeface="Calibri"/>
              <a:ea typeface="Calibri"/>
              <a:cs typeface="Calibri"/>
              <a:sym typeface="Calibri"/>
            </a:endParaRPr>
          </a:p>
          <a:p>
            <a:pPr lvl="0" defTabSz="584200">
              <a:defRPr sz="1800"/>
            </a:pPr>
            <a:r>
              <a:rPr sz="2400">
                <a:latin typeface="Calibri"/>
                <a:ea typeface="Calibri"/>
                <a:cs typeface="Calibri"/>
                <a:sym typeface="Calibri"/>
              </a:rPr>
              <a:t>Written in MATLAB, GRNmap loads an Excel spreadsheet containing DNA microarray data provided as log</a:t>
            </a:r>
            <a:r>
              <a:rPr baseline="-5999" sz="2400">
                <a:latin typeface="Calibri"/>
                <a:ea typeface="Calibri"/>
                <a:cs typeface="Calibri"/>
                <a:sym typeface="Calibri"/>
              </a:rPr>
              <a:t>2</a:t>
            </a:r>
            <a:r>
              <a:rPr sz="2400">
                <a:latin typeface="Calibri"/>
                <a:ea typeface="Calibri"/>
                <a:cs typeface="Calibri"/>
                <a:sym typeface="Calibri"/>
              </a:rPr>
              <a:t> ratios of expression for each gene in the network as inputs. It outputs another Excel sheet containing the estimated network weights, expression thresholds, and production rates.</a:t>
            </a:r>
            <a:endParaRPr sz="2400">
              <a:latin typeface="Calibri"/>
              <a:ea typeface="Calibri"/>
              <a:cs typeface="Calibri"/>
              <a:sym typeface="Calibri"/>
            </a:endParaRPr>
          </a:p>
          <a:p>
            <a:pPr lvl="0" defTabSz="584200">
              <a:defRPr sz="1800"/>
            </a:pPr>
            <a:endParaRPr sz="2400">
              <a:latin typeface="Calibri"/>
              <a:ea typeface="Calibri"/>
              <a:cs typeface="Calibri"/>
              <a:sym typeface="Calibri"/>
            </a:endParaRPr>
          </a:p>
          <a:p>
            <a:pPr lvl="0" defTabSz="584200">
              <a:defRPr sz="1800"/>
            </a:pPr>
            <a:r>
              <a:rPr sz="2400">
                <a:latin typeface="Calibri"/>
                <a:ea typeface="Calibri"/>
                <a:cs typeface="Calibri"/>
                <a:sym typeface="Calibri"/>
              </a:rPr>
              <a:t>The software makes heavy use of two MATLAB functions: ODE45 and FMINCON. We use ODE45 to solve the model’s differential equation and we use FMINCON to estimate the parameters of the model using a penalized least squares fit criterion.</a:t>
            </a:r>
          </a:p>
        </p:txBody>
      </p:sp>
      <p:pic>
        <p:nvPicPr>
          <p:cNvPr id="108" name="Dahlquist Lab Data Flow(1).pdf"/>
          <p:cNvPicPr/>
          <p:nvPr/>
        </p:nvPicPr>
        <p:blipFill>
          <a:blip r:embed="rId11">
            <a:extLst/>
          </a:blip>
          <a:stretch>
            <a:fillRect/>
          </a:stretch>
        </p:blipFill>
        <p:spPr>
          <a:xfrm>
            <a:off x="16975712" y="5178578"/>
            <a:ext cx="10135130" cy="1535626"/>
          </a:xfrm>
          <a:prstGeom prst="rect">
            <a:avLst/>
          </a:prstGeom>
          <a:ln w="12700">
            <a:miter lim="400000"/>
          </a:ln>
        </p:spPr>
      </p:pic>
      <p:sp>
        <p:nvSpPr>
          <p:cNvPr id="109" name="Shape 109"/>
          <p:cNvSpPr/>
          <p:nvPr/>
        </p:nvSpPr>
        <p:spPr>
          <a:xfrm>
            <a:off x="17771393" y="6444843"/>
            <a:ext cx="7727374" cy="4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i="1" sz="2400"/>
            </a:lvl1pPr>
          </a:lstStyle>
          <a:p>
            <a:pPr lvl="0">
              <a:defRPr i="0" sz="1800"/>
            </a:pPr>
            <a:r>
              <a:rPr i="1" sz="2400"/>
              <a:t>Figure 2: DNA microarray data flow </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8C723"/>
      </a:accent1>
      <a:accent2>
        <a:srgbClr val="59B0B9"/>
      </a:accent2>
      <a:accent3>
        <a:srgbClr val="DEAE00"/>
      </a:accent3>
      <a:accent4>
        <a:srgbClr val="B77BB4"/>
      </a:accent4>
      <a:accent5>
        <a:srgbClr val="E0773C"/>
      </a:accent5>
      <a:accent6>
        <a:srgbClr val="A98D6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8C72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8C72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8C723"/>
      </a:accent1>
      <a:accent2>
        <a:srgbClr val="59B0B9"/>
      </a:accent2>
      <a:accent3>
        <a:srgbClr val="DEAE00"/>
      </a:accent3>
      <a:accent4>
        <a:srgbClr val="B77BB4"/>
      </a:accent4>
      <a:accent5>
        <a:srgbClr val="E0773C"/>
      </a:accent5>
      <a:accent6>
        <a:srgbClr val="A98D63"/>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98C72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8C72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