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BCE6"/>
    <a:srgbClr val="A2C2E6"/>
    <a:srgbClr val="91A6E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945" autoAdjust="0"/>
    <p:restoredTop sz="99625" autoAdjust="0"/>
  </p:normalViewPr>
  <p:slideViewPr>
    <p:cSldViewPr snapToGrid="0" snapToObjects="1">
      <p:cViewPr>
        <p:scale>
          <a:sx n="30" d="100"/>
          <a:sy n="30" d="100"/>
        </p:scale>
        <p:origin x="-1242" y="228"/>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oleObject" Target="../embeddings/oleObject3.bin"/></Relationships>
</file>

<file path=ppt/charts/_rels/chart3.xml.rels><?xml version="1.0" encoding="UTF-8" standalone="yes"?>
<Relationships xmlns="http://schemas.openxmlformats.org/package/2006/relationships"><Relationship Id="rId1" Type="http://schemas.openxmlformats.org/officeDocument/2006/relationships/oleObject" Target="../embeddings/oleObject4.bin"/></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mtClean="0">
                <a:latin typeface="Arial" panose="020B0604020202020204" pitchFamily="34" charset="0"/>
                <a:cs typeface="Arial" panose="020B0604020202020204" pitchFamily="34" charset="0"/>
              </a:rPr>
              <a:t>Optimized</a:t>
            </a:r>
            <a:r>
              <a:rPr lang="en-US" baseline="0" smtClean="0">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Network </a:t>
            </a:r>
            <a:r>
              <a:rPr lang="en-US" dirty="0" smtClean="0">
                <a:latin typeface="Arial" panose="020B0604020202020204" pitchFamily="34" charset="0"/>
                <a:cs typeface="Arial" panose="020B0604020202020204" pitchFamily="34" charset="0"/>
              </a:rPr>
              <a:t>Weights for 28 Edges</a:t>
            </a:r>
            <a:r>
              <a:rPr lang="en-US" baseline="0" dirty="0" smtClean="0">
                <a:latin typeface="Arial" panose="020B0604020202020204" pitchFamily="34" charset="0"/>
                <a:cs typeface="Arial" panose="020B0604020202020204" pitchFamily="34" charset="0"/>
              </a:rPr>
              <a:t> that Appear in All Five Networks</a:t>
            </a:r>
            <a:endParaRPr lang="en-US" dirty="0">
              <a:latin typeface="Arial" panose="020B0604020202020204" pitchFamily="34" charset="0"/>
              <a:cs typeface="Arial" panose="020B0604020202020204" pitchFamily="34" charset="0"/>
            </a:endParaRPr>
          </a:p>
        </c:rich>
      </c:tx>
      <c:layout/>
      <c:overlay val="0"/>
    </c:title>
    <c:autoTitleDeleted val="0"/>
    <c:plotArea>
      <c:layout>
        <c:manualLayout>
          <c:layoutTarget val="inner"/>
          <c:xMode val="edge"/>
          <c:yMode val="edge"/>
          <c:x val="3.9363518305607283E-2"/>
          <c:y val="6.1600019152936815E-2"/>
          <c:w val="0.87101449579727652"/>
          <c:h val="0.79766825271809028"/>
        </c:manualLayout>
      </c:layout>
      <c:barChart>
        <c:barDir val="col"/>
        <c:grouping val="clustered"/>
        <c:varyColors val="0"/>
        <c:ser>
          <c:idx val="0"/>
          <c:order val="0"/>
          <c:tx>
            <c:strRef>
              <c:f>network_optimized_weights!$B$1</c:f>
              <c:strCache>
                <c:ptCount val="1"/>
                <c:pt idx="0">
                  <c:v>15_genes</c:v>
                </c:pt>
              </c:strCache>
            </c:strRef>
          </c:tx>
          <c:invertIfNegative val="0"/>
          <c:cat>
            <c:strRef>
              <c:f>network_optimized_weights!$A$2:$A$29</c:f>
              <c:strCache>
                <c:ptCount val="28"/>
                <c:pt idx="0">
                  <c:v>ACE2-&gt;ASH1</c:v>
                </c:pt>
                <c:pt idx="1">
                  <c:v>ASH1-&gt;YHP1</c:v>
                </c:pt>
                <c:pt idx="2">
                  <c:v>CIN5-&gt;HAP4</c:v>
                </c:pt>
                <c:pt idx="3">
                  <c:v>CIN5-&gt;SFP1</c:v>
                </c:pt>
                <c:pt idx="4">
                  <c:v>CIN5-&gt;STB5</c:v>
                </c:pt>
                <c:pt idx="5">
                  <c:v>CIN5-&gt;YHP1</c:v>
                </c:pt>
                <c:pt idx="6">
                  <c:v>GCR2-&gt;MSN2</c:v>
                </c:pt>
                <c:pt idx="7">
                  <c:v>HMO1-&gt;CIN5</c:v>
                </c:pt>
                <c:pt idx="8">
                  <c:v>HMO1-&gt;HAP4</c:v>
                </c:pt>
                <c:pt idx="9">
                  <c:v>HMO1-&gt;HMO1</c:v>
                </c:pt>
                <c:pt idx="10">
                  <c:v>HMO1-&gt;MSN2</c:v>
                </c:pt>
                <c:pt idx="11">
                  <c:v>HMO1-&gt;YOX1</c:v>
                </c:pt>
                <c:pt idx="12">
                  <c:v>MSN2-&gt;ASH1</c:v>
                </c:pt>
                <c:pt idx="13">
                  <c:v>MSN2-&gt;CIN5</c:v>
                </c:pt>
                <c:pt idx="14">
                  <c:v>MSN2-&gt;HAP4</c:v>
                </c:pt>
                <c:pt idx="15">
                  <c:v>MSN2-&gt;SFP1</c:v>
                </c:pt>
                <c:pt idx="16">
                  <c:v>MSN2-&gt;SWI4</c:v>
                </c:pt>
                <c:pt idx="17">
                  <c:v>MSN2-&gt;YHP1</c:v>
                </c:pt>
                <c:pt idx="18">
                  <c:v>MSN2-&gt;YOX1</c:v>
                </c:pt>
                <c:pt idx="19">
                  <c:v>SFP1-&gt;SWI5</c:v>
                </c:pt>
                <c:pt idx="20">
                  <c:v>STB5-&gt;HAP4</c:v>
                </c:pt>
                <c:pt idx="21">
                  <c:v>STB5-&gt;SPF1</c:v>
                </c:pt>
                <c:pt idx="22">
                  <c:v>SWI4-&gt;HAP4</c:v>
                </c:pt>
                <c:pt idx="23">
                  <c:v>SWI4-&gt;YHP1</c:v>
                </c:pt>
                <c:pt idx="24">
                  <c:v>SWI4-&gt;YOX1</c:v>
                </c:pt>
                <c:pt idx="25">
                  <c:v>SWI5-&gt;ASH1</c:v>
                </c:pt>
                <c:pt idx="26">
                  <c:v>YHP1-&gt;GLN3</c:v>
                </c:pt>
                <c:pt idx="27">
                  <c:v>ZAP1-&gt;ACE2</c:v>
                </c:pt>
              </c:strCache>
            </c:strRef>
          </c:cat>
          <c:val>
            <c:numRef>
              <c:f>network_optimized_weights!$B$2:$B$29</c:f>
              <c:numCache>
                <c:formatCode>General</c:formatCode>
                <c:ptCount val="28"/>
                <c:pt idx="0">
                  <c:v>-1.2740890490000001</c:v>
                </c:pt>
                <c:pt idx="1">
                  <c:v>-1.8621821300000001</c:v>
                </c:pt>
                <c:pt idx="2">
                  <c:v>0.35304423200000001</c:v>
                </c:pt>
                <c:pt idx="3">
                  <c:v>-0.16489393599999999</c:v>
                </c:pt>
                <c:pt idx="4">
                  <c:v>-0.860778767</c:v>
                </c:pt>
                <c:pt idx="5">
                  <c:v>0.223753916</c:v>
                </c:pt>
                <c:pt idx="6">
                  <c:v>3.084046727</c:v>
                </c:pt>
                <c:pt idx="7">
                  <c:v>0.56929879000000005</c:v>
                </c:pt>
                <c:pt idx="8">
                  <c:v>3.6164246999999997E-2</c:v>
                </c:pt>
                <c:pt idx="9">
                  <c:v>0.43672207800000001</c:v>
                </c:pt>
                <c:pt idx="10">
                  <c:v>-8.3024106E-2</c:v>
                </c:pt>
                <c:pt idx="11">
                  <c:v>0.31935470700000002</c:v>
                </c:pt>
                <c:pt idx="12">
                  <c:v>0.29154996399999999</c:v>
                </c:pt>
                <c:pt idx="13">
                  <c:v>-0.72066256399999995</c:v>
                </c:pt>
                <c:pt idx="14">
                  <c:v>-5.6100109229999946</c:v>
                </c:pt>
                <c:pt idx="15">
                  <c:v>-1.1388021669999999</c:v>
                </c:pt>
                <c:pt idx="16">
                  <c:v>0.95174648900000003</c:v>
                </c:pt>
                <c:pt idx="17">
                  <c:v>-0.23404961399999999</c:v>
                </c:pt>
                <c:pt idx="18">
                  <c:v>1.64922415</c:v>
                </c:pt>
                <c:pt idx="19">
                  <c:v>-1.9785344490000001</c:v>
                </c:pt>
                <c:pt idx="20">
                  <c:v>-4.0999183000000002E-2</c:v>
                </c:pt>
                <c:pt idx="21">
                  <c:v>-1.2505818070000001</c:v>
                </c:pt>
                <c:pt idx="22">
                  <c:v>1.2474066450000001</c:v>
                </c:pt>
                <c:pt idx="23">
                  <c:v>0.230418071</c:v>
                </c:pt>
                <c:pt idx="24">
                  <c:v>-1.803258048</c:v>
                </c:pt>
                <c:pt idx="25">
                  <c:v>4.2141976429999968</c:v>
                </c:pt>
                <c:pt idx="26">
                  <c:v>0.70561002500000003</c:v>
                </c:pt>
                <c:pt idx="27">
                  <c:v>0.76120332000000002</c:v>
                </c:pt>
              </c:numCache>
            </c:numRef>
          </c:val>
        </c:ser>
        <c:ser>
          <c:idx val="1"/>
          <c:order val="1"/>
          <c:tx>
            <c:strRef>
              <c:f>network_optimized_weights!$C$1</c:f>
              <c:strCache>
                <c:ptCount val="1"/>
                <c:pt idx="0">
                  <c:v>20_genes</c:v>
                </c:pt>
              </c:strCache>
            </c:strRef>
          </c:tx>
          <c:invertIfNegative val="0"/>
          <c:cat>
            <c:strRef>
              <c:f>network_optimized_weights!$A$2:$A$29</c:f>
              <c:strCache>
                <c:ptCount val="28"/>
                <c:pt idx="0">
                  <c:v>ACE2-&gt;ASH1</c:v>
                </c:pt>
                <c:pt idx="1">
                  <c:v>ASH1-&gt;YHP1</c:v>
                </c:pt>
                <c:pt idx="2">
                  <c:v>CIN5-&gt;HAP4</c:v>
                </c:pt>
                <c:pt idx="3">
                  <c:v>CIN5-&gt;SFP1</c:v>
                </c:pt>
                <c:pt idx="4">
                  <c:v>CIN5-&gt;STB5</c:v>
                </c:pt>
                <c:pt idx="5">
                  <c:v>CIN5-&gt;YHP1</c:v>
                </c:pt>
                <c:pt idx="6">
                  <c:v>GCR2-&gt;MSN2</c:v>
                </c:pt>
                <c:pt idx="7">
                  <c:v>HMO1-&gt;CIN5</c:v>
                </c:pt>
                <c:pt idx="8">
                  <c:v>HMO1-&gt;HAP4</c:v>
                </c:pt>
                <c:pt idx="9">
                  <c:v>HMO1-&gt;HMO1</c:v>
                </c:pt>
                <c:pt idx="10">
                  <c:v>HMO1-&gt;MSN2</c:v>
                </c:pt>
                <c:pt idx="11">
                  <c:v>HMO1-&gt;YOX1</c:v>
                </c:pt>
                <c:pt idx="12">
                  <c:v>MSN2-&gt;ASH1</c:v>
                </c:pt>
                <c:pt idx="13">
                  <c:v>MSN2-&gt;CIN5</c:v>
                </c:pt>
                <c:pt idx="14">
                  <c:v>MSN2-&gt;HAP4</c:v>
                </c:pt>
                <c:pt idx="15">
                  <c:v>MSN2-&gt;SFP1</c:v>
                </c:pt>
                <c:pt idx="16">
                  <c:v>MSN2-&gt;SWI4</c:v>
                </c:pt>
                <c:pt idx="17">
                  <c:v>MSN2-&gt;YHP1</c:v>
                </c:pt>
                <c:pt idx="18">
                  <c:v>MSN2-&gt;YOX1</c:v>
                </c:pt>
                <c:pt idx="19">
                  <c:v>SFP1-&gt;SWI5</c:v>
                </c:pt>
                <c:pt idx="20">
                  <c:v>STB5-&gt;HAP4</c:v>
                </c:pt>
                <c:pt idx="21">
                  <c:v>STB5-&gt;SPF1</c:v>
                </c:pt>
                <c:pt idx="22">
                  <c:v>SWI4-&gt;HAP4</c:v>
                </c:pt>
                <c:pt idx="23">
                  <c:v>SWI4-&gt;YHP1</c:v>
                </c:pt>
                <c:pt idx="24">
                  <c:v>SWI4-&gt;YOX1</c:v>
                </c:pt>
                <c:pt idx="25">
                  <c:v>SWI5-&gt;ASH1</c:v>
                </c:pt>
                <c:pt idx="26">
                  <c:v>YHP1-&gt;GLN3</c:v>
                </c:pt>
                <c:pt idx="27">
                  <c:v>ZAP1-&gt;ACE2</c:v>
                </c:pt>
              </c:strCache>
            </c:strRef>
          </c:cat>
          <c:val>
            <c:numRef>
              <c:f>network_optimized_weights!$C$2:$C$29</c:f>
              <c:numCache>
                <c:formatCode>General</c:formatCode>
                <c:ptCount val="28"/>
                <c:pt idx="0">
                  <c:v>-1.431001646304306</c:v>
                </c:pt>
                <c:pt idx="1">
                  <c:v>-1.6907513663346021</c:v>
                </c:pt>
                <c:pt idx="2">
                  <c:v>0.109102086630451</c:v>
                </c:pt>
                <c:pt idx="3">
                  <c:v>-0.259028483971184</c:v>
                </c:pt>
                <c:pt idx="4">
                  <c:v>-0.54479024459034298</c:v>
                </c:pt>
                <c:pt idx="5">
                  <c:v>0.25482992718529401</c:v>
                </c:pt>
                <c:pt idx="6">
                  <c:v>-3.2184301843839251</c:v>
                </c:pt>
                <c:pt idx="7">
                  <c:v>0.783888078292858</c:v>
                </c:pt>
                <c:pt idx="8">
                  <c:v>-0.765907087871042</c:v>
                </c:pt>
                <c:pt idx="9">
                  <c:v>0.71186986805699204</c:v>
                </c:pt>
                <c:pt idx="10">
                  <c:v>0.27351997482169899</c:v>
                </c:pt>
                <c:pt idx="11">
                  <c:v>0.59957392334291204</c:v>
                </c:pt>
                <c:pt idx="12">
                  <c:v>0.467362094843839</c:v>
                </c:pt>
                <c:pt idx="13">
                  <c:v>0.15470113955784401</c:v>
                </c:pt>
                <c:pt idx="14">
                  <c:v>4.1109838452943048</c:v>
                </c:pt>
                <c:pt idx="15">
                  <c:v>0.21795010920465499</c:v>
                </c:pt>
                <c:pt idx="16">
                  <c:v>-1.917464153352878</c:v>
                </c:pt>
                <c:pt idx="17">
                  <c:v>-0.27420239913158501</c:v>
                </c:pt>
                <c:pt idx="18">
                  <c:v>-1.6042535404487019</c:v>
                </c:pt>
                <c:pt idx="19">
                  <c:v>-1.7333715342239751</c:v>
                </c:pt>
                <c:pt idx="20">
                  <c:v>-3.50713734058299</c:v>
                </c:pt>
                <c:pt idx="21">
                  <c:v>-2.2504869001444598</c:v>
                </c:pt>
                <c:pt idx="22">
                  <c:v>-1.217224288402815</c:v>
                </c:pt>
                <c:pt idx="23">
                  <c:v>-0.41201597973339299</c:v>
                </c:pt>
                <c:pt idx="24">
                  <c:v>-0.58988370958217196</c:v>
                </c:pt>
                <c:pt idx="25">
                  <c:v>0.61369478617594897</c:v>
                </c:pt>
                <c:pt idx="26">
                  <c:v>0.33367904298592199</c:v>
                </c:pt>
                <c:pt idx="27">
                  <c:v>0.95115344884134001</c:v>
                </c:pt>
              </c:numCache>
            </c:numRef>
          </c:val>
        </c:ser>
        <c:ser>
          <c:idx val="2"/>
          <c:order val="2"/>
          <c:tx>
            <c:strRef>
              <c:f>network_optimized_weights!$D$1</c:f>
              <c:strCache>
                <c:ptCount val="1"/>
                <c:pt idx="0">
                  <c:v>25_genes</c:v>
                </c:pt>
              </c:strCache>
            </c:strRef>
          </c:tx>
          <c:invertIfNegative val="0"/>
          <c:cat>
            <c:strRef>
              <c:f>network_optimized_weights!$A$2:$A$29</c:f>
              <c:strCache>
                <c:ptCount val="28"/>
                <c:pt idx="0">
                  <c:v>ACE2-&gt;ASH1</c:v>
                </c:pt>
                <c:pt idx="1">
                  <c:v>ASH1-&gt;YHP1</c:v>
                </c:pt>
                <c:pt idx="2">
                  <c:v>CIN5-&gt;HAP4</c:v>
                </c:pt>
                <c:pt idx="3">
                  <c:v>CIN5-&gt;SFP1</c:v>
                </c:pt>
                <c:pt idx="4">
                  <c:v>CIN5-&gt;STB5</c:v>
                </c:pt>
                <c:pt idx="5">
                  <c:v>CIN5-&gt;YHP1</c:v>
                </c:pt>
                <c:pt idx="6">
                  <c:v>GCR2-&gt;MSN2</c:v>
                </c:pt>
                <c:pt idx="7">
                  <c:v>HMO1-&gt;CIN5</c:v>
                </c:pt>
                <c:pt idx="8">
                  <c:v>HMO1-&gt;HAP4</c:v>
                </c:pt>
                <c:pt idx="9">
                  <c:v>HMO1-&gt;HMO1</c:v>
                </c:pt>
                <c:pt idx="10">
                  <c:v>HMO1-&gt;MSN2</c:v>
                </c:pt>
                <c:pt idx="11">
                  <c:v>HMO1-&gt;YOX1</c:v>
                </c:pt>
                <c:pt idx="12">
                  <c:v>MSN2-&gt;ASH1</c:v>
                </c:pt>
                <c:pt idx="13">
                  <c:v>MSN2-&gt;CIN5</c:v>
                </c:pt>
                <c:pt idx="14">
                  <c:v>MSN2-&gt;HAP4</c:v>
                </c:pt>
                <c:pt idx="15">
                  <c:v>MSN2-&gt;SFP1</c:v>
                </c:pt>
                <c:pt idx="16">
                  <c:v>MSN2-&gt;SWI4</c:v>
                </c:pt>
                <c:pt idx="17">
                  <c:v>MSN2-&gt;YHP1</c:v>
                </c:pt>
                <c:pt idx="18">
                  <c:v>MSN2-&gt;YOX1</c:v>
                </c:pt>
                <c:pt idx="19">
                  <c:v>SFP1-&gt;SWI5</c:v>
                </c:pt>
                <c:pt idx="20">
                  <c:v>STB5-&gt;HAP4</c:v>
                </c:pt>
                <c:pt idx="21">
                  <c:v>STB5-&gt;SPF1</c:v>
                </c:pt>
                <c:pt idx="22">
                  <c:v>SWI4-&gt;HAP4</c:v>
                </c:pt>
                <c:pt idx="23">
                  <c:v>SWI4-&gt;YHP1</c:v>
                </c:pt>
                <c:pt idx="24">
                  <c:v>SWI4-&gt;YOX1</c:v>
                </c:pt>
                <c:pt idx="25">
                  <c:v>SWI5-&gt;ASH1</c:v>
                </c:pt>
                <c:pt idx="26">
                  <c:v>YHP1-&gt;GLN3</c:v>
                </c:pt>
                <c:pt idx="27">
                  <c:v>ZAP1-&gt;ACE2</c:v>
                </c:pt>
              </c:strCache>
            </c:strRef>
          </c:cat>
          <c:val>
            <c:numRef>
              <c:f>network_optimized_weights!$D$2:$D$29</c:f>
              <c:numCache>
                <c:formatCode>General</c:formatCode>
                <c:ptCount val="28"/>
                <c:pt idx="0">
                  <c:v>-1.3587201529999999</c:v>
                </c:pt>
                <c:pt idx="1">
                  <c:v>-1.9055653290000001</c:v>
                </c:pt>
                <c:pt idx="2">
                  <c:v>0.36047489700000002</c:v>
                </c:pt>
                <c:pt idx="3">
                  <c:v>-0.164824205</c:v>
                </c:pt>
                <c:pt idx="4">
                  <c:v>-0.67379766699999999</c:v>
                </c:pt>
                <c:pt idx="5">
                  <c:v>0.32481888799999997</c:v>
                </c:pt>
                <c:pt idx="6">
                  <c:v>1.282818738</c:v>
                </c:pt>
                <c:pt idx="7">
                  <c:v>0.56182576299999998</c:v>
                </c:pt>
                <c:pt idx="8">
                  <c:v>0.299958683</c:v>
                </c:pt>
                <c:pt idx="9">
                  <c:v>0.31999993999999998</c:v>
                </c:pt>
                <c:pt idx="10">
                  <c:v>-9.9253269999999994E-3</c:v>
                </c:pt>
                <c:pt idx="11">
                  <c:v>0.16766745</c:v>
                </c:pt>
                <c:pt idx="12">
                  <c:v>0.234010255</c:v>
                </c:pt>
                <c:pt idx="13">
                  <c:v>-0.87249817900000004</c:v>
                </c:pt>
                <c:pt idx="14">
                  <c:v>-1.8040229839999999</c:v>
                </c:pt>
                <c:pt idx="15">
                  <c:v>-3.3239919260000002</c:v>
                </c:pt>
                <c:pt idx="16">
                  <c:v>-2.7934120010000001</c:v>
                </c:pt>
                <c:pt idx="17">
                  <c:v>-8.2262199999999996E-4</c:v>
                </c:pt>
                <c:pt idx="18">
                  <c:v>-1.3306897470000001</c:v>
                </c:pt>
                <c:pt idx="19">
                  <c:v>-3.0101454560000001</c:v>
                </c:pt>
                <c:pt idx="20">
                  <c:v>-3.4845171879999999</c:v>
                </c:pt>
                <c:pt idx="21">
                  <c:v>-1.2892122029999999</c:v>
                </c:pt>
                <c:pt idx="22">
                  <c:v>-2.4595083080000002</c:v>
                </c:pt>
                <c:pt idx="23">
                  <c:v>0.24679698</c:v>
                </c:pt>
                <c:pt idx="24">
                  <c:v>-1.821020893</c:v>
                </c:pt>
                <c:pt idx="25">
                  <c:v>5.3288995249999971</c:v>
                </c:pt>
                <c:pt idx="26">
                  <c:v>0.11590859000000001</c:v>
                </c:pt>
                <c:pt idx="27">
                  <c:v>0.75335105700000005</c:v>
                </c:pt>
              </c:numCache>
            </c:numRef>
          </c:val>
        </c:ser>
        <c:ser>
          <c:idx val="3"/>
          <c:order val="3"/>
          <c:tx>
            <c:strRef>
              <c:f>network_optimized_weights!$E$1</c:f>
              <c:strCache>
                <c:ptCount val="1"/>
                <c:pt idx="0">
                  <c:v>30_genes</c:v>
                </c:pt>
              </c:strCache>
            </c:strRef>
          </c:tx>
          <c:invertIfNegative val="0"/>
          <c:cat>
            <c:strRef>
              <c:f>network_optimized_weights!$A$2:$A$29</c:f>
              <c:strCache>
                <c:ptCount val="28"/>
                <c:pt idx="0">
                  <c:v>ACE2-&gt;ASH1</c:v>
                </c:pt>
                <c:pt idx="1">
                  <c:v>ASH1-&gt;YHP1</c:v>
                </c:pt>
                <c:pt idx="2">
                  <c:v>CIN5-&gt;HAP4</c:v>
                </c:pt>
                <c:pt idx="3">
                  <c:v>CIN5-&gt;SFP1</c:v>
                </c:pt>
                <c:pt idx="4">
                  <c:v>CIN5-&gt;STB5</c:v>
                </c:pt>
                <c:pt idx="5">
                  <c:v>CIN5-&gt;YHP1</c:v>
                </c:pt>
                <c:pt idx="6">
                  <c:v>GCR2-&gt;MSN2</c:v>
                </c:pt>
                <c:pt idx="7">
                  <c:v>HMO1-&gt;CIN5</c:v>
                </c:pt>
                <c:pt idx="8">
                  <c:v>HMO1-&gt;HAP4</c:v>
                </c:pt>
                <c:pt idx="9">
                  <c:v>HMO1-&gt;HMO1</c:v>
                </c:pt>
                <c:pt idx="10">
                  <c:v>HMO1-&gt;MSN2</c:v>
                </c:pt>
                <c:pt idx="11">
                  <c:v>HMO1-&gt;YOX1</c:v>
                </c:pt>
                <c:pt idx="12">
                  <c:v>MSN2-&gt;ASH1</c:v>
                </c:pt>
                <c:pt idx="13">
                  <c:v>MSN2-&gt;CIN5</c:v>
                </c:pt>
                <c:pt idx="14">
                  <c:v>MSN2-&gt;HAP4</c:v>
                </c:pt>
                <c:pt idx="15">
                  <c:v>MSN2-&gt;SFP1</c:v>
                </c:pt>
                <c:pt idx="16">
                  <c:v>MSN2-&gt;SWI4</c:v>
                </c:pt>
                <c:pt idx="17">
                  <c:v>MSN2-&gt;YHP1</c:v>
                </c:pt>
                <c:pt idx="18">
                  <c:v>MSN2-&gt;YOX1</c:v>
                </c:pt>
                <c:pt idx="19">
                  <c:v>SFP1-&gt;SWI5</c:v>
                </c:pt>
                <c:pt idx="20">
                  <c:v>STB5-&gt;HAP4</c:v>
                </c:pt>
                <c:pt idx="21">
                  <c:v>STB5-&gt;SPF1</c:v>
                </c:pt>
                <c:pt idx="22">
                  <c:v>SWI4-&gt;HAP4</c:v>
                </c:pt>
                <c:pt idx="23">
                  <c:v>SWI4-&gt;YHP1</c:v>
                </c:pt>
                <c:pt idx="24">
                  <c:v>SWI4-&gt;YOX1</c:v>
                </c:pt>
                <c:pt idx="25">
                  <c:v>SWI5-&gt;ASH1</c:v>
                </c:pt>
                <c:pt idx="26">
                  <c:v>YHP1-&gt;GLN3</c:v>
                </c:pt>
                <c:pt idx="27">
                  <c:v>ZAP1-&gt;ACE2</c:v>
                </c:pt>
              </c:strCache>
            </c:strRef>
          </c:cat>
          <c:val>
            <c:numRef>
              <c:f>network_optimized_weights!$E$2:$E$29</c:f>
              <c:numCache>
                <c:formatCode>General</c:formatCode>
                <c:ptCount val="28"/>
                <c:pt idx="0">
                  <c:v>-1.445207771</c:v>
                </c:pt>
                <c:pt idx="1">
                  <c:v>-0.67718530399999999</c:v>
                </c:pt>
                <c:pt idx="2">
                  <c:v>0.88977698100000002</c:v>
                </c:pt>
                <c:pt idx="3">
                  <c:v>0.25510759</c:v>
                </c:pt>
                <c:pt idx="4">
                  <c:v>-0.61898723899999997</c:v>
                </c:pt>
                <c:pt idx="5">
                  <c:v>0.17660822400000001</c:v>
                </c:pt>
                <c:pt idx="6">
                  <c:v>-1.6746654089999999</c:v>
                </c:pt>
                <c:pt idx="7">
                  <c:v>0.74871454999999998</c:v>
                </c:pt>
                <c:pt idx="8">
                  <c:v>0.585108988</c:v>
                </c:pt>
                <c:pt idx="9">
                  <c:v>0.35206025299999999</c:v>
                </c:pt>
                <c:pt idx="10">
                  <c:v>7.9495838999999999E-2</c:v>
                </c:pt>
                <c:pt idx="11">
                  <c:v>0.204370361</c:v>
                </c:pt>
                <c:pt idx="12">
                  <c:v>1.294473558</c:v>
                </c:pt>
                <c:pt idx="13">
                  <c:v>-4.1788829449999971</c:v>
                </c:pt>
                <c:pt idx="14">
                  <c:v>0.79636420200000002</c:v>
                </c:pt>
                <c:pt idx="15">
                  <c:v>-1.2008925109999999</c:v>
                </c:pt>
                <c:pt idx="16">
                  <c:v>-2.8665432019999999</c:v>
                </c:pt>
                <c:pt idx="17">
                  <c:v>-0.95125972000000003</c:v>
                </c:pt>
                <c:pt idx="18">
                  <c:v>-1.010518472</c:v>
                </c:pt>
                <c:pt idx="19">
                  <c:v>-3.5819626289999991</c:v>
                </c:pt>
                <c:pt idx="20">
                  <c:v>1.395457146</c:v>
                </c:pt>
                <c:pt idx="21">
                  <c:v>1.627947346</c:v>
                </c:pt>
                <c:pt idx="22">
                  <c:v>-0.98269952299999996</c:v>
                </c:pt>
                <c:pt idx="23">
                  <c:v>0.47921324399999998</c:v>
                </c:pt>
                <c:pt idx="24">
                  <c:v>-0.24011260400000001</c:v>
                </c:pt>
                <c:pt idx="25">
                  <c:v>-2.7194391200000001</c:v>
                </c:pt>
                <c:pt idx="26">
                  <c:v>0.84922136500000001</c:v>
                </c:pt>
                <c:pt idx="27">
                  <c:v>1.7207916830000001</c:v>
                </c:pt>
              </c:numCache>
            </c:numRef>
          </c:val>
        </c:ser>
        <c:ser>
          <c:idx val="4"/>
          <c:order val="4"/>
          <c:tx>
            <c:strRef>
              <c:f>network_optimized_weights!$F$1</c:f>
              <c:strCache>
                <c:ptCount val="1"/>
                <c:pt idx="0">
                  <c:v>34_genes</c:v>
                </c:pt>
              </c:strCache>
            </c:strRef>
          </c:tx>
          <c:invertIfNegative val="0"/>
          <c:cat>
            <c:strRef>
              <c:f>network_optimized_weights!$A$2:$A$29</c:f>
              <c:strCache>
                <c:ptCount val="28"/>
                <c:pt idx="0">
                  <c:v>ACE2-&gt;ASH1</c:v>
                </c:pt>
                <c:pt idx="1">
                  <c:v>ASH1-&gt;YHP1</c:v>
                </c:pt>
                <c:pt idx="2">
                  <c:v>CIN5-&gt;HAP4</c:v>
                </c:pt>
                <c:pt idx="3">
                  <c:v>CIN5-&gt;SFP1</c:v>
                </c:pt>
                <c:pt idx="4">
                  <c:v>CIN5-&gt;STB5</c:v>
                </c:pt>
                <c:pt idx="5">
                  <c:v>CIN5-&gt;YHP1</c:v>
                </c:pt>
                <c:pt idx="6">
                  <c:v>GCR2-&gt;MSN2</c:v>
                </c:pt>
                <c:pt idx="7">
                  <c:v>HMO1-&gt;CIN5</c:v>
                </c:pt>
                <c:pt idx="8">
                  <c:v>HMO1-&gt;HAP4</c:v>
                </c:pt>
                <c:pt idx="9">
                  <c:v>HMO1-&gt;HMO1</c:v>
                </c:pt>
                <c:pt idx="10">
                  <c:v>HMO1-&gt;MSN2</c:v>
                </c:pt>
                <c:pt idx="11">
                  <c:v>HMO1-&gt;YOX1</c:v>
                </c:pt>
                <c:pt idx="12">
                  <c:v>MSN2-&gt;ASH1</c:v>
                </c:pt>
                <c:pt idx="13">
                  <c:v>MSN2-&gt;CIN5</c:v>
                </c:pt>
                <c:pt idx="14">
                  <c:v>MSN2-&gt;HAP4</c:v>
                </c:pt>
                <c:pt idx="15">
                  <c:v>MSN2-&gt;SFP1</c:v>
                </c:pt>
                <c:pt idx="16">
                  <c:v>MSN2-&gt;SWI4</c:v>
                </c:pt>
                <c:pt idx="17">
                  <c:v>MSN2-&gt;YHP1</c:v>
                </c:pt>
                <c:pt idx="18">
                  <c:v>MSN2-&gt;YOX1</c:v>
                </c:pt>
                <c:pt idx="19">
                  <c:v>SFP1-&gt;SWI5</c:v>
                </c:pt>
                <c:pt idx="20">
                  <c:v>STB5-&gt;HAP4</c:v>
                </c:pt>
                <c:pt idx="21">
                  <c:v>STB5-&gt;SPF1</c:v>
                </c:pt>
                <c:pt idx="22">
                  <c:v>SWI4-&gt;HAP4</c:v>
                </c:pt>
                <c:pt idx="23">
                  <c:v>SWI4-&gt;YHP1</c:v>
                </c:pt>
                <c:pt idx="24">
                  <c:v>SWI4-&gt;YOX1</c:v>
                </c:pt>
                <c:pt idx="25">
                  <c:v>SWI5-&gt;ASH1</c:v>
                </c:pt>
                <c:pt idx="26">
                  <c:v>YHP1-&gt;GLN3</c:v>
                </c:pt>
                <c:pt idx="27">
                  <c:v>ZAP1-&gt;ACE2</c:v>
                </c:pt>
              </c:strCache>
            </c:strRef>
          </c:cat>
          <c:val>
            <c:numRef>
              <c:f>network_optimized_weights!$F$2:$F$29</c:f>
              <c:numCache>
                <c:formatCode>General</c:formatCode>
                <c:ptCount val="28"/>
                <c:pt idx="0">
                  <c:v>-1.418591537</c:v>
                </c:pt>
                <c:pt idx="1">
                  <c:v>-1.146573439</c:v>
                </c:pt>
                <c:pt idx="2">
                  <c:v>0.87304557299999996</c:v>
                </c:pt>
                <c:pt idx="3">
                  <c:v>-0.34841318300000002</c:v>
                </c:pt>
                <c:pt idx="4">
                  <c:v>-0.63899385799999997</c:v>
                </c:pt>
                <c:pt idx="5">
                  <c:v>0.30838966800000001</c:v>
                </c:pt>
                <c:pt idx="6">
                  <c:v>-1.5151090869999999</c:v>
                </c:pt>
                <c:pt idx="7">
                  <c:v>0.85608288899999996</c:v>
                </c:pt>
                <c:pt idx="8">
                  <c:v>0.64789670399999999</c:v>
                </c:pt>
                <c:pt idx="9">
                  <c:v>2.7247498879999998</c:v>
                </c:pt>
                <c:pt idx="10">
                  <c:v>0.123123501</c:v>
                </c:pt>
                <c:pt idx="11">
                  <c:v>0.27850676699999999</c:v>
                </c:pt>
                <c:pt idx="12">
                  <c:v>0.45087461299999998</c:v>
                </c:pt>
                <c:pt idx="13">
                  <c:v>-4.4257948629999957</c:v>
                </c:pt>
                <c:pt idx="14">
                  <c:v>1.0541885449999999</c:v>
                </c:pt>
                <c:pt idx="15">
                  <c:v>0.67743460600000005</c:v>
                </c:pt>
                <c:pt idx="16">
                  <c:v>-2.505698803</c:v>
                </c:pt>
                <c:pt idx="17">
                  <c:v>-0.96506943999999995</c:v>
                </c:pt>
                <c:pt idx="18">
                  <c:v>-0.97726433800000001</c:v>
                </c:pt>
                <c:pt idx="19">
                  <c:v>4.6346870930000001</c:v>
                </c:pt>
                <c:pt idx="20">
                  <c:v>1.4713510489999999</c:v>
                </c:pt>
                <c:pt idx="21">
                  <c:v>-1.979957647</c:v>
                </c:pt>
                <c:pt idx="22">
                  <c:v>-1.1470855069999999</c:v>
                </c:pt>
                <c:pt idx="23">
                  <c:v>4.8935548000000002E-2</c:v>
                </c:pt>
                <c:pt idx="24">
                  <c:v>-0.347770148</c:v>
                </c:pt>
                <c:pt idx="25">
                  <c:v>-4.1936352999999968</c:v>
                </c:pt>
                <c:pt idx="26">
                  <c:v>1.110259023</c:v>
                </c:pt>
                <c:pt idx="27">
                  <c:v>1.823182793</c:v>
                </c:pt>
              </c:numCache>
            </c:numRef>
          </c:val>
        </c:ser>
        <c:dLbls>
          <c:showLegendKey val="0"/>
          <c:showVal val="0"/>
          <c:showCatName val="0"/>
          <c:showSerName val="0"/>
          <c:showPercent val="0"/>
          <c:showBubbleSize val="0"/>
        </c:dLbls>
        <c:gapWidth val="150"/>
        <c:axId val="142220800"/>
        <c:axId val="142150464"/>
      </c:barChart>
      <c:catAx>
        <c:axId val="142220800"/>
        <c:scaling>
          <c:orientation val="minMax"/>
        </c:scaling>
        <c:delete val="0"/>
        <c:axPos val="b"/>
        <c:numFmt formatCode="General" sourceLinked="0"/>
        <c:majorTickMark val="out"/>
        <c:minorTickMark val="none"/>
        <c:tickLblPos val="nextTo"/>
        <c:crossAx val="142150464"/>
        <c:crosses val="autoZero"/>
        <c:auto val="1"/>
        <c:lblAlgn val="ctr"/>
        <c:lblOffset val="100"/>
        <c:noMultiLvlLbl val="0"/>
      </c:catAx>
      <c:valAx>
        <c:axId val="142150464"/>
        <c:scaling>
          <c:orientation val="minMax"/>
          <c:min val="-6"/>
        </c:scaling>
        <c:delete val="0"/>
        <c:axPos val="l"/>
        <c:numFmt formatCode="General" sourceLinked="1"/>
        <c:majorTickMark val="out"/>
        <c:minorTickMark val="none"/>
        <c:tickLblPos val="nextTo"/>
        <c:crossAx val="142220800"/>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Least Squares Error of 10 Random 15-gene 28-edge Networks</a:t>
            </a:r>
          </a:p>
        </c:rich>
      </c:tx>
      <c:layout>
        <c:manualLayout>
          <c:xMode val="edge"/>
          <c:yMode val="edge"/>
          <c:x val="0.14072757750984255"/>
          <c:y val="5.7205720572057209E-2"/>
        </c:manualLayout>
      </c:layout>
      <c:overlay val="0"/>
    </c:title>
    <c:autoTitleDeleted val="0"/>
    <c:plotArea>
      <c:layout>
        <c:manualLayout>
          <c:layoutTarget val="inner"/>
          <c:xMode val="edge"/>
          <c:yMode val="edge"/>
          <c:x val="9.8394924833522648E-2"/>
          <c:y val="0.20914369471989291"/>
          <c:w val="0.87164862204724414"/>
          <c:h val="0.64833126347247638"/>
        </c:manualLayout>
      </c:layout>
      <c:barChart>
        <c:barDir val="col"/>
        <c:grouping val="clustered"/>
        <c:varyColors val="0"/>
        <c:ser>
          <c:idx val="0"/>
          <c:order val="0"/>
          <c:tx>
            <c:strRef>
              <c:f>'[GJ-dHAP4-fam_strains-added_Sigmoid_estimation_Poster-analysis (1).xlsx]LSE'!$A$9</c:f>
              <c:strCache>
                <c:ptCount val="1"/>
                <c:pt idx="0">
                  <c:v>LSE/minLSE</c:v>
                </c:pt>
              </c:strCache>
            </c:strRef>
          </c:tx>
          <c:invertIfNegative val="0"/>
          <c:cat>
            <c:strRef>
              <c:f>'[GJ-dHAP4-fam_strains-added_Sigmoid_estimation_Poster-analysis (1).xlsx]LSE'!$B$8:$L$8</c:f>
              <c:strCache>
                <c:ptCount val="11"/>
                <c:pt idx="0">
                  <c:v>YEASTRACT</c:v>
                </c:pt>
                <c:pt idx="1">
                  <c:v>rand1</c:v>
                </c:pt>
                <c:pt idx="2">
                  <c:v>rand2</c:v>
                </c:pt>
                <c:pt idx="3">
                  <c:v>rand3</c:v>
                </c:pt>
                <c:pt idx="4">
                  <c:v>rand4</c:v>
                </c:pt>
                <c:pt idx="5">
                  <c:v>rand5</c:v>
                </c:pt>
                <c:pt idx="6">
                  <c:v>rand6</c:v>
                </c:pt>
                <c:pt idx="7">
                  <c:v>rand7</c:v>
                </c:pt>
                <c:pt idx="8">
                  <c:v>rand8</c:v>
                </c:pt>
                <c:pt idx="9">
                  <c:v>rand9</c:v>
                </c:pt>
                <c:pt idx="10">
                  <c:v>rand10</c:v>
                </c:pt>
              </c:strCache>
            </c:strRef>
          </c:cat>
          <c:val>
            <c:numRef>
              <c:f>'[GJ-dHAP4-fam_strains-added_Sigmoid_estimation_Poster-analysis (1).xlsx]LSE'!$B$9:$L$9</c:f>
              <c:numCache>
                <c:formatCode>General</c:formatCode>
                <c:ptCount val="11"/>
                <c:pt idx="0">
                  <c:v>1.4548633630234986</c:v>
                </c:pt>
                <c:pt idx="1">
                  <c:v>1.4882656018003753</c:v>
                </c:pt>
                <c:pt idx="2">
                  <c:v>1.4692649664423572</c:v>
                </c:pt>
                <c:pt idx="3">
                  <c:v>1.4354467354041829</c:v>
                </c:pt>
                <c:pt idx="4">
                  <c:v>1.4648812318680646</c:v>
                </c:pt>
                <c:pt idx="5">
                  <c:v>1.4648812318680646</c:v>
                </c:pt>
                <c:pt idx="6">
                  <c:v>1.4241867179076431</c:v>
                </c:pt>
                <c:pt idx="7">
                  <c:v>1.5139277535248989</c:v>
                </c:pt>
                <c:pt idx="8">
                  <c:v>1.4942060546135387</c:v>
                </c:pt>
                <c:pt idx="9">
                  <c:v>1.4390176290316552</c:v>
                </c:pt>
                <c:pt idx="10">
                  <c:v>1.4942770871132478</c:v>
                </c:pt>
              </c:numCache>
            </c:numRef>
          </c:val>
        </c:ser>
        <c:dLbls>
          <c:showLegendKey val="0"/>
          <c:showVal val="0"/>
          <c:showCatName val="0"/>
          <c:showSerName val="0"/>
          <c:showPercent val="0"/>
          <c:showBubbleSize val="0"/>
        </c:dLbls>
        <c:gapWidth val="150"/>
        <c:axId val="169566208"/>
        <c:axId val="141910592"/>
      </c:barChart>
      <c:catAx>
        <c:axId val="169566208"/>
        <c:scaling>
          <c:orientation val="minMax"/>
        </c:scaling>
        <c:delete val="0"/>
        <c:axPos val="b"/>
        <c:majorTickMark val="out"/>
        <c:minorTickMark val="none"/>
        <c:tickLblPos val="nextTo"/>
        <c:crossAx val="141910592"/>
        <c:crosses val="autoZero"/>
        <c:auto val="1"/>
        <c:lblAlgn val="ctr"/>
        <c:lblOffset val="100"/>
        <c:noMultiLvlLbl val="0"/>
      </c:catAx>
      <c:valAx>
        <c:axId val="141910592"/>
        <c:scaling>
          <c:orientation val="minMax"/>
          <c:max val="1.52"/>
        </c:scaling>
        <c:delete val="0"/>
        <c:axPos val="l"/>
        <c:majorGridlines/>
        <c:title>
          <c:tx>
            <c:rich>
              <a:bodyPr rot="-5400000" vert="horz"/>
              <a:lstStyle/>
              <a:p>
                <a:pPr>
                  <a:defRPr/>
                </a:pPr>
                <a:r>
                  <a:rPr lang="en-US"/>
                  <a:t>LSE/minLSE Ratio</a:t>
                </a:r>
              </a:p>
            </c:rich>
          </c:tx>
          <c:layout/>
          <c:overlay val="0"/>
        </c:title>
        <c:numFmt formatCode="General" sourceLinked="1"/>
        <c:majorTickMark val="out"/>
        <c:minorTickMark val="none"/>
        <c:tickLblPos val="nextTo"/>
        <c:crossAx val="169566208"/>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Mean</a:t>
            </a:r>
            <a:r>
              <a:rPr lang="en-US" baseline="0"/>
              <a:t> Square Errors of 10 Random 15-gene 28-edge Networks </a:t>
            </a:r>
            <a:endParaRPr lang="en-US"/>
          </a:p>
        </c:rich>
      </c:tx>
      <c:layout/>
      <c:overlay val="0"/>
    </c:title>
    <c:autoTitleDeleted val="0"/>
    <c:plotArea>
      <c:layout/>
      <c:barChart>
        <c:barDir val="col"/>
        <c:grouping val="clustered"/>
        <c:varyColors val="0"/>
        <c:ser>
          <c:idx val="0"/>
          <c:order val="0"/>
          <c:tx>
            <c:strRef>
              <c:f>'[GJ-dHAP4-fam_strains-added_Sigmoid_estimation_Poster-analysis (1).xlsx]Sum_MSE'!$B$1</c:f>
              <c:strCache>
                <c:ptCount val="1"/>
                <c:pt idx="0">
                  <c:v>YEASTRACT</c:v>
                </c:pt>
              </c:strCache>
            </c:strRef>
          </c:tx>
          <c:invertIfNegative val="0"/>
          <c:cat>
            <c:strRef>
              <c:f>'[GJ-dHAP4-fam_strains-added_Sigmoid_estimation_Poster-analysis (1).xlsx]Sum_MSE'!$A$2:$A$5</c:f>
              <c:strCache>
                <c:ptCount val="4"/>
                <c:pt idx="0">
                  <c:v>ASH1</c:v>
                </c:pt>
                <c:pt idx="1">
                  <c:v>CIN5</c:v>
                </c:pt>
                <c:pt idx="2">
                  <c:v>HAP4</c:v>
                </c:pt>
                <c:pt idx="3">
                  <c:v>YHP1</c:v>
                </c:pt>
              </c:strCache>
            </c:strRef>
          </c:cat>
          <c:val>
            <c:numRef>
              <c:f>'[GJ-dHAP4-fam_strains-added_Sigmoid_estimation_Poster-analysis (1).xlsx]Sum_MSE'!$B$2:$B$5</c:f>
              <c:numCache>
                <c:formatCode>General</c:formatCode>
                <c:ptCount val="4"/>
                <c:pt idx="0">
                  <c:v>4.0255999999999998</c:v>
                </c:pt>
                <c:pt idx="1">
                  <c:v>4.3261000000000003</c:v>
                </c:pt>
                <c:pt idx="2">
                  <c:v>7.5163000000000002</c:v>
                </c:pt>
                <c:pt idx="3">
                  <c:v>3.2684000000000002</c:v>
                </c:pt>
              </c:numCache>
            </c:numRef>
          </c:val>
        </c:ser>
        <c:ser>
          <c:idx val="1"/>
          <c:order val="1"/>
          <c:tx>
            <c:strRef>
              <c:f>'[GJ-dHAP4-fam_strains-added_Sigmoid_estimation_Poster-analysis (1).xlsx]Sum_MSE'!$C$1</c:f>
              <c:strCache>
                <c:ptCount val="1"/>
                <c:pt idx="0">
                  <c:v>rand1</c:v>
                </c:pt>
              </c:strCache>
            </c:strRef>
          </c:tx>
          <c:invertIfNegative val="0"/>
          <c:cat>
            <c:strRef>
              <c:f>'[GJ-dHAP4-fam_strains-added_Sigmoid_estimation_Poster-analysis (1).xlsx]Sum_MSE'!$A$2:$A$5</c:f>
              <c:strCache>
                <c:ptCount val="4"/>
                <c:pt idx="0">
                  <c:v>ASH1</c:v>
                </c:pt>
                <c:pt idx="1">
                  <c:v>CIN5</c:v>
                </c:pt>
                <c:pt idx="2">
                  <c:v>HAP4</c:v>
                </c:pt>
                <c:pt idx="3">
                  <c:v>YHP1</c:v>
                </c:pt>
              </c:strCache>
            </c:strRef>
          </c:cat>
          <c:val>
            <c:numRef>
              <c:f>'[GJ-dHAP4-fam_strains-added_Sigmoid_estimation_Poster-analysis (1).xlsx]Sum_MSE'!$C$2:$C$5</c:f>
              <c:numCache>
                <c:formatCode>General</c:formatCode>
                <c:ptCount val="4"/>
                <c:pt idx="0">
                  <c:v>4.7995259627482172</c:v>
                </c:pt>
                <c:pt idx="1">
                  <c:v>4.2661097709396234</c:v>
                </c:pt>
                <c:pt idx="2">
                  <c:v>8.2117789853257683</c:v>
                </c:pt>
                <c:pt idx="3">
                  <c:v>3.7539125165537706</c:v>
                </c:pt>
              </c:numCache>
            </c:numRef>
          </c:val>
        </c:ser>
        <c:ser>
          <c:idx val="2"/>
          <c:order val="2"/>
          <c:tx>
            <c:strRef>
              <c:f>'[GJ-dHAP4-fam_strains-added_Sigmoid_estimation_Poster-analysis (1).xlsx]Sum_MSE'!$D$1</c:f>
              <c:strCache>
                <c:ptCount val="1"/>
                <c:pt idx="0">
                  <c:v>rand2</c:v>
                </c:pt>
              </c:strCache>
            </c:strRef>
          </c:tx>
          <c:invertIfNegative val="0"/>
          <c:cat>
            <c:strRef>
              <c:f>'[GJ-dHAP4-fam_strains-added_Sigmoid_estimation_Poster-analysis (1).xlsx]Sum_MSE'!$A$2:$A$5</c:f>
              <c:strCache>
                <c:ptCount val="4"/>
                <c:pt idx="0">
                  <c:v>ASH1</c:v>
                </c:pt>
                <c:pt idx="1">
                  <c:v>CIN5</c:v>
                </c:pt>
                <c:pt idx="2">
                  <c:v>HAP4</c:v>
                </c:pt>
                <c:pt idx="3">
                  <c:v>YHP1</c:v>
                </c:pt>
              </c:strCache>
            </c:strRef>
          </c:cat>
          <c:val>
            <c:numRef>
              <c:f>'[GJ-dHAP4-fam_strains-added_Sigmoid_estimation_Poster-analysis (1).xlsx]Sum_MSE'!$D$2:$D$5</c:f>
              <c:numCache>
                <c:formatCode>General</c:formatCode>
                <c:ptCount val="4"/>
                <c:pt idx="0">
                  <c:v>5.5352232716165801</c:v>
                </c:pt>
                <c:pt idx="1">
                  <c:v>4.8747565623112665</c:v>
                </c:pt>
                <c:pt idx="2">
                  <c:v>7.2997034816659561</c:v>
                </c:pt>
                <c:pt idx="3">
                  <c:v>2.9744339388857788</c:v>
                </c:pt>
              </c:numCache>
            </c:numRef>
          </c:val>
        </c:ser>
        <c:ser>
          <c:idx val="3"/>
          <c:order val="3"/>
          <c:tx>
            <c:strRef>
              <c:f>'[GJ-dHAP4-fam_strains-added_Sigmoid_estimation_Poster-analysis (1).xlsx]Sum_MSE'!$E$1</c:f>
              <c:strCache>
                <c:ptCount val="1"/>
                <c:pt idx="0">
                  <c:v>rand3</c:v>
                </c:pt>
              </c:strCache>
            </c:strRef>
          </c:tx>
          <c:invertIfNegative val="0"/>
          <c:cat>
            <c:strRef>
              <c:f>'[GJ-dHAP4-fam_strains-added_Sigmoid_estimation_Poster-analysis (1).xlsx]Sum_MSE'!$A$2:$A$5</c:f>
              <c:strCache>
                <c:ptCount val="4"/>
                <c:pt idx="0">
                  <c:v>ASH1</c:v>
                </c:pt>
                <c:pt idx="1">
                  <c:v>CIN5</c:v>
                </c:pt>
                <c:pt idx="2">
                  <c:v>HAP4</c:v>
                </c:pt>
                <c:pt idx="3">
                  <c:v>YHP1</c:v>
                </c:pt>
              </c:strCache>
            </c:strRef>
          </c:cat>
          <c:val>
            <c:numRef>
              <c:f>'[GJ-dHAP4-fam_strains-added_Sigmoid_estimation_Poster-analysis (1).xlsx]Sum_MSE'!$E$2:$E$5</c:f>
              <c:numCache>
                <c:formatCode>General</c:formatCode>
                <c:ptCount val="4"/>
                <c:pt idx="0">
                  <c:v>4.6589363898116112</c:v>
                </c:pt>
                <c:pt idx="1">
                  <c:v>4.3554130157959525</c:v>
                </c:pt>
                <c:pt idx="2">
                  <c:v>6.9988168142695297</c:v>
                </c:pt>
                <c:pt idx="3">
                  <c:v>2.9902814578089991</c:v>
                </c:pt>
              </c:numCache>
            </c:numRef>
          </c:val>
        </c:ser>
        <c:ser>
          <c:idx val="4"/>
          <c:order val="4"/>
          <c:tx>
            <c:strRef>
              <c:f>'[GJ-dHAP4-fam_strains-added_Sigmoid_estimation_Poster-analysis (1).xlsx]Sum_MSE'!$F$1</c:f>
              <c:strCache>
                <c:ptCount val="1"/>
                <c:pt idx="0">
                  <c:v>rand4</c:v>
                </c:pt>
              </c:strCache>
            </c:strRef>
          </c:tx>
          <c:invertIfNegative val="0"/>
          <c:cat>
            <c:strRef>
              <c:f>'[GJ-dHAP4-fam_strains-added_Sigmoid_estimation_Poster-analysis (1).xlsx]Sum_MSE'!$A$2:$A$5</c:f>
              <c:strCache>
                <c:ptCount val="4"/>
                <c:pt idx="0">
                  <c:v>ASH1</c:v>
                </c:pt>
                <c:pt idx="1">
                  <c:v>CIN5</c:v>
                </c:pt>
                <c:pt idx="2">
                  <c:v>HAP4</c:v>
                </c:pt>
                <c:pt idx="3">
                  <c:v>YHP1</c:v>
                </c:pt>
              </c:strCache>
            </c:strRef>
          </c:cat>
          <c:val>
            <c:numRef>
              <c:f>'[GJ-dHAP4-fam_strains-added_Sigmoid_estimation_Poster-analysis (1).xlsx]Sum_MSE'!$F$2:$F$5</c:f>
              <c:numCache>
                <c:formatCode>General</c:formatCode>
                <c:ptCount val="4"/>
                <c:pt idx="0">
                  <c:v>4.6038390850575741</c:v>
                </c:pt>
                <c:pt idx="1">
                  <c:v>3.9302193902134097</c:v>
                </c:pt>
                <c:pt idx="2">
                  <c:v>8.3095317616568742</c:v>
                </c:pt>
                <c:pt idx="3">
                  <c:v>3.409106110178274</c:v>
                </c:pt>
              </c:numCache>
            </c:numRef>
          </c:val>
        </c:ser>
        <c:ser>
          <c:idx val="5"/>
          <c:order val="5"/>
          <c:tx>
            <c:strRef>
              <c:f>'[GJ-dHAP4-fam_strains-added_Sigmoid_estimation_Poster-analysis (1).xlsx]Sum_MSE'!$G$1</c:f>
              <c:strCache>
                <c:ptCount val="1"/>
                <c:pt idx="0">
                  <c:v>rand5</c:v>
                </c:pt>
              </c:strCache>
            </c:strRef>
          </c:tx>
          <c:invertIfNegative val="0"/>
          <c:cat>
            <c:strRef>
              <c:f>'[GJ-dHAP4-fam_strains-added_Sigmoid_estimation_Poster-analysis (1).xlsx]Sum_MSE'!$A$2:$A$5</c:f>
              <c:strCache>
                <c:ptCount val="4"/>
                <c:pt idx="0">
                  <c:v>ASH1</c:v>
                </c:pt>
                <c:pt idx="1">
                  <c:v>CIN5</c:v>
                </c:pt>
                <c:pt idx="2">
                  <c:v>HAP4</c:v>
                </c:pt>
                <c:pt idx="3">
                  <c:v>YHP1</c:v>
                </c:pt>
              </c:strCache>
            </c:strRef>
          </c:cat>
          <c:val>
            <c:numRef>
              <c:f>'[GJ-dHAP4-fam_strains-added_Sigmoid_estimation_Poster-analysis (1).xlsx]Sum_MSE'!$G$2:$G$5</c:f>
              <c:numCache>
                <c:formatCode>General</c:formatCode>
                <c:ptCount val="4"/>
                <c:pt idx="0">
                  <c:v>4.6038390850575741</c:v>
                </c:pt>
                <c:pt idx="1">
                  <c:v>3.9302193902134097</c:v>
                </c:pt>
                <c:pt idx="2">
                  <c:v>8.3095317616568742</c:v>
                </c:pt>
                <c:pt idx="3">
                  <c:v>3.409106110178274</c:v>
                </c:pt>
              </c:numCache>
            </c:numRef>
          </c:val>
        </c:ser>
        <c:ser>
          <c:idx val="6"/>
          <c:order val="6"/>
          <c:tx>
            <c:strRef>
              <c:f>'[GJ-dHAP4-fam_strains-added_Sigmoid_estimation_Poster-analysis (1).xlsx]Sum_MSE'!$H$1</c:f>
              <c:strCache>
                <c:ptCount val="1"/>
                <c:pt idx="0">
                  <c:v>rand6</c:v>
                </c:pt>
              </c:strCache>
            </c:strRef>
          </c:tx>
          <c:invertIfNegative val="0"/>
          <c:cat>
            <c:strRef>
              <c:f>'[GJ-dHAP4-fam_strains-added_Sigmoid_estimation_Poster-analysis (1).xlsx]Sum_MSE'!$A$2:$A$5</c:f>
              <c:strCache>
                <c:ptCount val="4"/>
                <c:pt idx="0">
                  <c:v>ASH1</c:v>
                </c:pt>
                <c:pt idx="1">
                  <c:v>CIN5</c:v>
                </c:pt>
                <c:pt idx="2">
                  <c:v>HAP4</c:v>
                </c:pt>
                <c:pt idx="3">
                  <c:v>YHP1</c:v>
                </c:pt>
              </c:strCache>
            </c:strRef>
          </c:cat>
          <c:val>
            <c:numRef>
              <c:f>'[GJ-dHAP4-fam_strains-added_Sigmoid_estimation_Poster-analysis (1).xlsx]Sum_MSE'!$H$2:$H$5</c:f>
              <c:numCache>
                <c:formatCode>General</c:formatCode>
                <c:ptCount val="4"/>
                <c:pt idx="0">
                  <c:v>3.9001448276881936</c:v>
                </c:pt>
                <c:pt idx="1">
                  <c:v>4.2728949465090285</c:v>
                </c:pt>
                <c:pt idx="2">
                  <c:v>8.4704696395911707</c:v>
                </c:pt>
                <c:pt idx="3">
                  <c:v>3.073400196300367</c:v>
                </c:pt>
              </c:numCache>
            </c:numRef>
          </c:val>
        </c:ser>
        <c:ser>
          <c:idx val="7"/>
          <c:order val="7"/>
          <c:tx>
            <c:strRef>
              <c:f>'[GJ-dHAP4-fam_strains-added_Sigmoid_estimation_Poster-analysis (1).xlsx]Sum_MSE'!$I$1</c:f>
              <c:strCache>
                <c:ptCount val="1"/>
                <c:pt idx="0">
                  <c:v>rand7</c:v>
                </c:pt>
              </c:strCache>
            </c:strRef>
          </c:tx>
          <c:invertIfNegative val="0"/>
          <c:cat>
            <c:strRef>
              <c:f>'[GJ-dHAP4-fam_strains-added_Sigmoid_estimation_Poster-analysis (1).xlsx]Sum_MSE'!$A$2:$A$5</c:f>
              <c:strCache>
                <c:ptCount val="4"/>
                <c:pt idx="0">
                  <c:v>ASH1</c:v>
                </c:pt>
                <c:pt idx="1">
                  <c:v>CIN5</c:v>
                </c:pt>
                <c:pt idx="2">
                  <c:v>HAP4</c:v>
                </c:pt>
                <c:pt idx="3">
                  <c:v>YHP1</c:v>
                </c:pt>
              </c:strCache>
            </c:strRef>
          </c:cat>
          <c:val>
            <c:numRef>
              <c:f>'[GJ-dHAP4-fam_strains-added_Sigmoid_estimation_Poster-analysis (1).xlsx]Sum_MSE'!$I$2:$I$5</c:f>
              <c:numCache>
                <c:formatCode>General</c:formatCode>
                <c:ptCount val="4"/>
                <c:pt idx="0">
                  <c:v>5.5325546619738617</c:v>
                </c:pt>
                <c:pt idx="1">
                  <c:v>4.6346319380923831</c:v>
                </c:pt>
                <c:pt idx="2">
                  <c:v>8.1482698013506987</c:v>
                </c:pt>
                <c:pt idx="3">
                  <c:v>3.7281111933358648</c:v>
                </c:pt>
              </c:numCache>
            </c:numRef>
          </c:val>
        </c:ser>
        <c:ser>
          <c:idx val="8"/>
          <c:order val="8"/>
          <c:tx>
            <c:strRef>
              <c:f>'[GJ-dHAP4-fam_strains-added_Sigmoid_estimation_Poster-analysis (1).xlsx]Sum_MSE'!$J$1</c:f>
              <c:strCache>
                <c:ptCount val="1"/>
                <c:pt idx="0">
                  <c:v>rand8</c:v>
                </c:pt>
              </c:strCache>
            </c:strRef>
          </c:tx>
          <c:invertIfNegative val="0"/>
          <c:cat>
            <c:strRef>
              <c:f>'[GJ-dHAP4-fam_strains-added_Sigmoid_estimation_Poster-analysis (1).xlsx]Sum_MSE'!$A$2:$A$5</c:f>
              <c:strCache>
                <c:ptCount val="4"/>
                <c:pt idx="0">
                  <c:v>ASH1</c:v>
                </c:pt>
                <c:pt idx="1">
                  <c:v>CIN5</c:v>
                </c:pt>
                <c:pt idx="2">
                  <c:v>HAP4</c:v>
                </c:pt>
                <c:pt idx="3">
                  <c:v>YHP1</c:v>
                </c:pt>
              </c:strCache>
            </c:strRef>
          </c:cat>
          <c:val>
            <c:numRef>
              <c:f>'[GJ-dHAP4-fam_strains-added_Sigmoid_estimation_Poster-analysis (1).xlsx]Sum_MSE'!$J$2:$J$5</c:f>
              <c:numCache>
                <c:formatCode>General</c:formatCode>
                <c:ptCount val="4"/>
                <c:pt idx="0">
                  <c:v>4.691427164316007</c:v>
                </c:pt>
                <c:pt idx="1">
                  <c:v>4.2896797147576207</c:v>
                </c:pt>
                <c:pt idx="2">
                  <c:v>7.9859944463275152</c:v>
                </c:pt>
                <c:pt idx="3">
                  <c:v>3.7075494762104961</c:v>
                </c:pt>
              </c:numCache>
            </c:numRef>
          </c:val>
        </c:ser>
        <c:ser>
          <c:idx val="9"/>
          <c:order val="9"/>
          <c:tx>
            <c:strRef>
              <c:f>'[GJ-dHAP4-fam_strains-added_Sigmoid_estimation_Poster-analysis (1).xlsx]Sum_MSE'!$K$1</c:f>
              <c:strCache>
                <c:ptCount val="1"/>
                <c:pt idx="0">
                  <c:v>rand9</c:v>
                </c:pt>
              </c:strCache>
            </c:strRef>
          </c:tx>
          <c:invertIfNegative val="0"/>
          <c:cat>
            <c:strRef>
              <c:f>'[GJ-dHAP4-fam_strains-added_Sigmoid_estimation_Poster-analysis (1).xlsx]Sum_MSE'!$A$2:$A$5</c:f>
              <c:strCache>
                <c:ptCount val="4"/>
                <c:pt idx="0">
                  <c:v>ASH1</c:v>
                </c:pt>
                <c:pt idx="1">
                  <c:v>CIN5</c:v>
                </c:pt>
                <c:pt idx="2">
                  <c:v>HAP4</c:v>
                </c:pt>
                <c:pt idx="3">
                  <c:v>YHP1</c:v>
                </c:pt>
              </c:strCache>
            </c:strRef>
          </c:cat>
          <c:val>
            <c:numRef>
              <c:f>'[GJ-dHAP4-fam_strains-added_Sigmoid_estimation_Poster-analysis (1).xlsx]Sum_MSE'!$K$2:$K$5</c:f>
              <c:numCache>
                <c:formatCode>General</c:formatCode>
                <c:ptCount val="4"/>
                <c:pt idx="0">
                  <c:v>3.9030903341016079</c:v>
                </c:pt>
                <c:pt idx="1">
                  <c:v>4.6328810273830525</c:v>
                </c:pt>
                <c:pt idx="2">
                  <c:v>7.1168234132601853</c:v>
                </c:pt>
                <c:pt idx="3">
                  <c:v>4.7183947070629602</c:v>
                </c:pt>
              </c:numCache>
            </c:numRef>
          </c:val>
        </c:ser>
        <c:ser>
          <c:idx val="10"/>
          <c:order val="10"/>
          <c:tx>
            <c:strRef>
              <c:f>'[GJ-dHAP4-fam_strains-added_Sigmoid_estimation_Poster-analysis (1).xlsx]Sum_MSE'!$L$1</c:f>
              <c:strCache>
                <c:ptCount val="1"/>
                <c:pt idx="0">
                  <c:v>rand10</c:v>
                </c:pt>
              </c:strCache>
            </c:strRef>
          </c:tx>
          <c:invertIfNegative val="0"/>
          <c:cat>
            <c:strRef>
              <c:f>'[GJ-dHAP4-fam_strains-added_Sigmoid_estimation_Poster-analysis (1).xlsx]Sum_MSE'!$A$2:$A$5</c:f>
              <c:strCache>
                <c:ptCount val="4"/>
                <c:pt idx="0">
                  <c:v>ASH1</c:v>
                </c:pt>
                <c:pt idx="1">
                  <c:v>CIN5</c:v>
                </c:pt>
                <c:pt idx="2">
                  <c:v>HAP4</c:v>
                </c:pt>
                <c:pt idx="3">
                  <c:v>YHP1</c:v>
                </c:pt>
              </c:strCache>
            </c:strRef>
          </c:cat>
          <c:val>
            <c:numRef>
              <c:f>'[GJ-dHAP4-fam_strains-added_Sigmoid_estimation_Poster-analysis (1).xlsx]Sum_MSE'!$L$2:$L$5</c:f>
              <c:numCache>
                <c:formatCode>General</c:formatCode>
                <c:ptCount val="4"/>
                <c:pt idx="0">
                  <c:v>5.53272924781096</c:v>
                </c:pt>
                <c:pt idx="1">
                  <c:v>3.9161697934739292</c:v>
                </c:pt>
                <c:pt idx="2">
                  <c:v>8.4702957344461947</c:v>
                </c:pt>
                <c:pt idx="3">
                  <c:v>4.9332609274242856</c:v>
                </c:pt>
              </c:numCache>
            </c:numRef>
          </c:val>
        </c:ser>
        <c:dLbls>
          <c:showLegendKey val="0"/>
          <c:showVal val="0"/>
          <c:showCatName val="0"/>
          <c:showSerName val="0"/>
          <c:showPercent val="0"/>
          <c:showBubbleSize val="0"/>
        </c:dLbls>
        <c:gapWidth val="150"/>
        <c:axId val="169569280"/>
        <c:axId val="54290688"/>
      </c:barChart>
      <c:catAx>
        <c:axId val="169569280"/>
        <c:scaling>
          <c:orientation val="minMax"/>
        </c:scaling>
        <c:delete val="0"/>
        <c:axPos val="b"/>
        <c:majorTickMark val="out"/>
        <c:minorTickMark val="none"/>
        <c:tickLblPos val="nextTo"/>
        <c:crossAx val="54290688"/>
        <c:crosses val="autoZero"/>
        <c:auto val="1"/>
        <c:lblAlgn val="ctr"/>
        <c:lblOffset val="100"/>
        <c:noMultiLvlLbl val="0"/>
      </c:catAx>
      <c:valAx>
        <c:axId val="54290688"/>
        <c:scaling>
          <c:orientation val="minMax"/>
        </c:scaling>
        <c:delete val="0"/>
        <c:axPos val="l"/>
        <c:majorGridlines/>
        <c:title>
          <c:tx>
            <c:rich>
              <a:bodyPr rot="-5400000" vert="horz"/>
              <a:lstStyle/>
              <a:p>
                <a:pPr>
                  <a:defRPr/>
                </a:pPr>
                <a:r>
                  <a:rPr lang="en-US"/>
                  <a:t>Sum MSE</a:t>
                </a:r>
              </a:p>
            </c:rich>
          </c:tx>
          <c:layout/>
          <c:overlay val="0"/>
        </c:title>
        <c:numFmt formatCode="General" sourceLinked="1"/>
        <c:majorTickMark val="out"/>
        <c:minorTickMark val="none"/>
        <c:tickLblPos val="nextTo"/>
        <c:crossAx val="169569280"/>
        <c:crosses val="autoZero"/>
        <c:crossBetween val="between"/>
      </c:valAx>
    </c:plotArea>
    <c:legend>
      <c:legendPos val="r"/>
      <c:layout>
        <c:manualLayout>
          <c:xMode val="edge"/>
          <c:yMode val="edge"/>
          <c:x val="0.88449798440266736"/>
          <c:y val="0.12646587493395009"/>
          <c:w val="0.1011479486116867"/>
          <c:h val="0.71615498557729784"/>
        </c:manualLayout>
      </c:layout>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F15565-EC65-794A-8BBD-C71D0CCFD15D}" type="datetimeFigureOut">
              <a:rPr lang="en-US" smtClean="0"/>
              <a:t>3/29/2016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1471641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15565-EC65-794A-8BBD-C71D0CCFD15D}" type="datetimeFigureOut">
              <a:rPr lang="en-US" smtClean="0"/>
              <a:t>3/29/2016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2118730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15565-EC65-794A-8BBD-C71D0CCFD15D}" type="datetimeFigureOut">
              <a:rPr lang="en-US" smtClean="0"/>
              <a:t>3/29/2016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1205763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15565-EC65-794A-8BBD-C71D0CCFD15D}" type="datetimeFigureOut">
              <a:rPr lang="en-US" smtClean="0"/>
              <a:t>3/29/2016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554757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F15565-EC65-794A-8BBD-C71D0CCFD15D}" type="datetimeFigureOut">
              <a:rPr lang="en-US" smtClean="0"/>
              <a:t>3/29/2016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452804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F15565-EC65-794A-8BBD-C71D0CCFD15D}" type="datetimeFigureOut">
              <a:rPr lang="en-US" smtClean="0"/>
              <a:t>3/29/2016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317225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F15565-EC65-794A-8BBD-C71D0CCFD15D}" type="datetimeFigureOut">
              <a:rPr lang="en-US" smtClean="0"/>
              <a:t>3/29/2016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4021355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F15565-EC65-794A-8BBD-C71D0CCFD15D}" type="datetimeFigureOut">
              <a:rPr lang="en-US" smtClean="0"/>
              <a:t>3/29/2016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3281660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15565-EC65-794A-8BBD-C71D0CCFD15D}" type="datetimeFigureOut">
              <a:rPr lang="en-US" smtClean="0"/>
              <a:t>3/29/2016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1379103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15565-EC65-794A-8BBD-C71D0CCFD15D}" type="datetimeFigureOut">
              <a:rPr lang="en-US" smtClean="0"/>
              <a:t>3/29/2016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1516249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15565-EC65-794A-8BBD-C71D0CCFD15D}" type="datetimeFigureOut">
              <a:rPr lang="en-US" smtClean="0"/>
              <a:t>3/29/2016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3434358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2BCE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7CF15565-EC65-794A-8BBD-C71D0CCFD15D}" type="datetimeFigureOut">
              <a:rPr lang="en-US" smtClean="0"/>
              <a:t>3/29/2016</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8D2D4BA0-8A05-BF49-9CC5-BF82C77F81C5}" type="slidenum">
              <a:rPr lang="en-US" smtClean="0"/>
              <a:t>‹#›</a:t>
            </a:fld>
            <a:endParaRPr lang="en-US"/>
          </a:p>
        </p:txBody>
      </p:sp>
    </p:spTree>
    <p:extLst>
      <p:ext uri="{BB962C8B-B14F-4D97-AF65-F5344CB8AC3E}">
        <p14:creationId xmlns:p14="http://schemas.microsoft.com/office/powerpoint/2010/main" val="2288085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image" Target="../media/image14.jpeg"/><Relationship Id="rId26" Type="http://schemas.openxmlformats.org/officeDocument/2006/relationships/image" Target="../media/image22.jpeg"/><Relationship Id="rId39" Type="http://schemas.openxmlformats.org/officeDocument/2006/relationships/chart" Target="../charts/chart2.xml"/><Relationship Id="rId21" Type="http://schemas.openxmlformats.org/officeDocument/2006/relationships/image" Target="../media/image17.jpeg"/><Relationship Id="rId34" Type="http://schemas.openxmlformats.org/officeDocument/2006/relationships/image" Target="../media/image29.jpeg"/><Relationship Id="rId42" Type="http://schemas.openxmlformats.org/officeDocument/2006/relationships/image" Target="../media/image35.jpeg"/><Relationship Id="rId7" Type="http://schemas.openxmlformats.org/officeDocument/2006/relationships/image" Target="../media/image2.wmf"/><Relationship Id="rId2" Type="http://schemas.openxmlformats.org/officeDocument/2006/relationships/slideLayout" Target="../slideLayouts/slideLayout1.xml"/><Relationship Id="rId16" Type="http://schemas.openxmlformats.org/officeDocument/2006/relationships/image" Target="../media/image12.png"/><Relationship Id="rId20" Type="http://schemas.openxmlformats.org/officeDocument/2006/relationships/image" Target="../media/image16.jpeg"/><Relationship Id="rId29" Type="http://schemas.openxmlformats.org/officeDocument/2006/relationships/chart" Target="../charts/chart1.xml"/><Relationship Id="rId41" Type="http://schemas.openxmlformats.org/officeDocument/2006/relationships/image" Target="../media/image34.jpeg"/><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7.png"/><Relationship Id="rId24" Type="http://schemas.openxmlformats.org/officeDocument/2006/relationships/image" Target="../media/image20.jpeg"/><Relationship Id="rId32" Type="http://schemas.openxmlformats.org/officeDocument/2006/relationships/image" Target="../media/image27.jpeg"/><Relationship Id="rId37" Type="http://schemas.openxmlformats.org/officeDocument/2006/relationships/image" Target="../media/image32.jpeg"/><Relationship Id="rId40" Type="http://schemas.openxmlformats.org/officeDocument/2006/relationships/chart" Target="../charts/chart3.xml"/><Relationship Id="rId5" Type="http://schemas.openxmlformats.org/officeDocument/2006/relationships/image" Target="../media/image1.wmf"/><Relationship Id="rId15" Type="http://schemas.openxmlformats.org/officeDocument/2006/relationships/image" Target="../media/image11.png"/><Relationship Id="rId23" Type="http://schemas.openxmlformats.org/officeDocument/2006/relationships/image" Target="../media/image19.jpeg"/><Relationship Id="rId28" Type="http://schemas.openxmlformats.org/officeDocument/2006/relationships/image" Target="../media/image24.jpeg"/><Relationship Id="rId36" Type="http://schemas.openxmlformats.org/officeDocument/2006/relationships/image" Target="../media/image31.jpeg"/><Relationship Id="rId10" Type="http://schemas.openxmlformats.org/officeDocument/2006/relationships/image" Target="../media/image6.jpg"/><Relationship Id="rId19" Type="http://schemas.openxmlformats.org/officeDocument/2006/relationships/image" Target="../media/image15.jpeg"/><Relationship Id="rId31" Type="http://schemas.openxmlformats.org/officeDocument/2006/relationships/image" Target="../media/image26.jpeg"/><Relationship Id="rId4" Type="http://schemas.openxmlformats.org/officeDocument/2006/relationships/oleObject" Target="../embeddings/oleObject1.bin"/><Relationship Id="rId9" Type="http://schemas.openxmlformats.org/officeDocument/2006/relationships/image" Target="../media/image5.png"/><Relationship Id="rId14" Type="http://schemas.openxmlformats.org/officeDocument/2006/relationships/image" Target="../media/image10.png"/><Relationship Id="rId22" Type="http://schemas.openxmlformats.org/officeDocument/2006/relationships/image" Target="../media/image18.jpeg"/><Relationship Id="rId27" Type="http://schemas.openxmlformats.org/officeDocument/2006/relationships/image" Target="../media/image23.jpeg"/><Relationship Id="rId30" Type="http://schemas.openxmlformats.org/officeDocument/2006/relationships/image" Target="../media/image25.jpeg"/><Relationship Id="rId35" Type="http://schemas.openxmlformats.org/officeDocument/2006/relationships/image" Target="../media/image30.jpeg"/><Relationship Id="rId8" Type="http://schemas.openxmlformats.org/officeDocument/2006/relationships/image" Target="../media/image4.png"/><Relationship Id="rId3" Type="http://schemas.openxmlformats.org/officeDocument/2006/relationships/image" Target="../media/image3.jpeg"/><Relationship Id="rId12" Type="http://schemas.openxmlformats.org/officeDocument/2006/relationships/image" Target="../media/image8.png"/><Relationship Id="rId17" Type="http://schemas.openxmlformats.org/officeDocument/2006/relationships/image" Target="../media/image13.jpeg"/><Relationship Id="rId25" Type="http://schemas.openxmlformats.org/officeDocument/2006/relationships/image" Target="../media/image21.jpeg"/><Relationship Id="rId33" Type="http://schemas.openxmlformats.org/officeDocument/2006/relationships/image" Target="../media/image28.png"/><Relationship Id="rId38" Type="http://schemas.openxmlformats.org/officeDocument/2006/relationships/image" Target="../media/image3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13156415" y="5113588"/>
            <a:ext cx="30043531" cy="149960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993919" y="574767"/>
            <a:ext cx="42075917" cy="37111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TextBox 3"/>
          <p:cNvSpPr txBox="1"/>
          <p:nvPr/>
        </p:nvSpPr>
        <p:spPr>
          <a:xfrm>
            <a:off x="1135949" y="632705"/>
            <a:ext cx="41833602" cy="3600986"/>
          </a:xfrm>
          <a:prstGeom prst="rect">
            <a:avLst/>
          </a:prstGeom>
          <a:solidFill>
            <a:srgbClr val="FFFFFF"/>
          </a:solidFill>
        </p:spPr>
        <p:txBody>
          <a:bodyPr wrap="square" rtlCol="0">
            <a:spAutoFit/>
          </a:bodyPr>
          <a:lstStyle/>
          <a:p>
            <a:pPr algn="ctr"/>
            <a:r>
              <a:rPr lang="en-US" sz="6000" b="1" dirty="0" smtClean="0">
                <a:latin typeface="Arial" panose="020B0604020202020204" pitchFamily="34" charset="0"/>
                <a:cs typeface="Arial" panose="020B0604020202020204" pitchFamily="34" charset="0"/>
              </a:rPr>
              <a:t>Modeling the Dynamics of a 21-Gene, 50-edge Gene Regulatory Network Controlling the</a:t>
            </a:r>
            <a:br>
              <a:rPr lang="en-US" sz="6000" b="1" dirty="0" smtClean="0">
                <a:latin typeface="Arial" panose="020B0604020202020204" pitchFamily="34" charset="0"/>
                <a:cs typeface="Arial" panose="020B0604020202020204" pitchFamily="34" charset="0"/>
              </a:rPr>
            </a:br>
            <a:r>
              <a:rPr lang="en-US" sz="6000" b="1" dirty="0" smtClean="0">
                <a:latin typeface="Arial" panose="020B0604020202020204" pitchFamily="34" charset="0"/>
                <a:cs typeface="Arial" panose="020B0604020202020204" pitchFamily="34" charset="0"/>
              </a:rPr>
              <a:t> </a:t>
            </a:r>
            <a:r>
              <a:rPr lang="en-US" sz="6000" b="1" dirty="0" smtClean="0">
                <a:latin typeface="Arial" panose="020B0604020202020204" pitchFamily="34" charset="0"/>
                <a:cs typeface="Arial" panose="020B0604020202020204" pitchFamily="34" charset="0"/>
              </a:rPr>
              <a:t>Transcriptional </a:t>
            </a:r>
            <a:r>
              <a:rPr lang="en-US" sz="6000" b="1" dirty="0" smtClean="0">
                <a:latin typeface="Arial" panose="020B0604020202020204" pitchFamily="34" charset="0"/>
                <a:cs typeface="Arial" panose="020B0604020202020204" pitchFamily="34" charset="0"/>
              </a:rPr>
              <a:t>Response to Cold Shock in </a:t>
            </a:r>
            <a:r>
              <a:rPr lang="en-US" sz="6000" b="1" i="1" dirty="0" smtClean="0">
                <a:latin typeface="Arial" panose="020B0604020202020204" pitchFamily="34" charset="0"/>
                <a:cs typeface="Arial" panose="020B0604020202020204" pitchFamily="34" charset="0"/>
              </a:rPr>
              <a:t>Saccharomyces cerevisiae </a:t>
            </a:r>
            <a:r>
              <a:rPr lang="en-US" sz="6000" b="1" dirty="0" smtClean="0">
                <a:latin typeface="Arial" panose="020B0604020202020204" pitchFamily="34" charset="0"/>
                <a:cs typeface="Arial" panose="020B0604020202020204" pitchFamily="34" charset="0"/>
              </a:rPr>
              <a:t>using GRNmap</a:t>
            </a:r>
          </a:p>
          <a:p>
            <a:pPr algn="ctr"/>
            <a:r>
              <a:rPr lang="en-US" sz="4400" b="1" dirty="0" smtClean="0">
                <a:latin typeface="Arial" panose="020B0604020202020204" pitchFamily="34" charset="0"/>
                <a:cs typeface="Arial" panose="020B0604020202020204" pitchFamily="34" charset="0"/>
              </a:rPr>
              <a:t>K. Grace Johnson</a:t>
            </a:r>
            <a:r>
              <a:rPr lang="en-US" sz="4400" b="1" baseline="30000" dirty="0" smtClean="0">
                <a:latin typeface="Arial" panose="020B0604020202020204" pitchFamily="34" charset="0"/>
                <a:cs typeface="Arial" panose="020B0604020202020204" pitchFamily="34" charset="0"/>
              </a:rPr>
              <a:t>1</a:t>
            </a:r>
            <a:r>
              <a:rPr lang="en-US" sz="4400" b="1" dirty="0" smtClean="0">
                <a:latin typeface="Arial" panose="020B0604020202020204" pitchFamily="34" charset="0"/>
                <a:cs typeface="Arial" panose="020B0604020202020204" pitchFamily="34" charset="0"/>
              </a:rPr>
              <a:t>, Natalie E. </a:t>
            </a:r>
            <a:r>
              <a:rPr lang="en-US" sz="4400" b="1" dirty="0" smtClean="0">
                <a:latin typeface="Arial" panose="020B0604020202020204" pitchFamily="34" charset="0"/>
                <a:cs typeface="Arial" panose="020B0604020202020204" pitchFamily="34" charset="0"/>
              </a:rPr>
              <a:t>Williams</a:t>
            </a:r>
            <a:r>
              <a:rPr lang="en-US" sz="4400" b="1" baseline="30000" dirty="0" smtClean="0">
                <a:latin typeface="Arial" panose="020B0604020202020204" pitchFamily="34" charset="0"/>
                <a:cs typeface="Arial" panose="020B0604020202020204" pitchFamily="34" charset="0"/>
              </a:rPr>
              <a:t>2</a:t>
            </a:r>
            <a:r>
              <a:rPr lang="en-US" sz="4400" b="1" dirty="0" smtClean="0">
                <a:latin typeface="Arial" panose="020B0604020202020204" pitchFamily="34" charset="0"/>
                <a:cs typeface="Arial" panose="020B0604020202020204" pitchFamily="34" charset="0"/>
              </a:rPr>
              <a:t>, </a:t>
            </a:r>
            <a:r>
              <a:rPr lang="en-US" sz="4400" b="1" dirty="0" smtClean="0">
                <a:latin typeface="Arial" panose="020B0604020202020204" pitchFamily="34" charset="0"/>
                <a:cs typeface="Arial" panose="020B0604020202020204" pitchFamily="34" charset="0"/>
              </a:rPr>
              <a:t>Kam D. Dahlquist</a:t>
            </a:r>
            <a:r>
              <a:rPr lang="en-US" sz="4400" b="1" baseline="30000" dirty="0" smtClean="0">
                <a:latin typeface="Arial" panose="020B0604020202020204" pitchFamily="34" charset="0"/>
                <a:cs typeface="Arial" panose="020B0604020202020204" pitchFamily="34" charset="0"/>
              </a:rPr>
              <a:t>2</a:t>
            </a:r>
            <a:r>
              <a:rPr lang="en-US" sz="4400" b="1" dirty="0" smtClean="0">
                <a:latin typeface="Arial" panose="020B0604020202020204" pitchFamily="34" charset="0"/>
                <a:cs typeface="Arial" panose="020B0604020202020204" pitchFamily="34" charset="0"/>
              </a:rPr>
              <a:t>, and Ben G. Fitzpatrick</a:t>
            </a:r>
            <a:r>
              <a:rPr lang="en-US" sz="4400" b="1" baseline="30000" dirty="0" smtClean="0">
                <a:latin typeface="Arial" panose="020B0604020202020204" pitchFamily="34" charset="0"/>
                <a:cs typeface="Arial" panose="020B0604020202020204" pitchFamily="34" charset="0"/>
              </a:rPr>
              <a:t>3</a:t>
            </a:r>
          </a:p>
          <a:p>
            <a:pPr algn="ctr"/>
            <a:r>
              <a:rPr lang="en-US" sz="3200" b="1" baseline="30000" dirty="0" smtClean="0">
                <a:latin typeface="Arial" panose="020B0604020202020204" pitchFamily="34" charset="0"/>
                <a:cs typeface="Arial" panose="020B0604020202020204" pitchFamily="34" charset="0"/>
              </a:rPr>
              <a:t>1</a:t>
            </a:r>
            <a:r>
              <a:rPr lang="en-US" sz="3200" b="1" dirty="0" smtClean="0">
                <a:latin typeface="Arial" panose="020B0604020202020204" pitchFamily="34" charset="0"/>
                <a:cs typeface="Arial" panose="020B0604020202020204" pitchFamily="34" charset="0"/>
              </a:rPr>
              <a:t>Department of Chemistry and Biochemistry, </a:t>
            </a:r>
            <a:r>
              <a:rPr lang="en-US" sz="3200" b="1" baseline="30000" dirty="0" smtClean="0">
                <a:latin typeface="Arial" panose="020B0604020202020204" pitchFamily="34" charset="0"/>
                <a:cs typeface="Arial" panose="020B0604020202020204" pitchFamily="34" charset="0"/>
              </a:rPr>
              <a:t>2</a:t>
            </a:r>
            <a:r>
              <a:rPr lang="en-US" sz="3200" b="1" dirty="0" smtClean="0">
                <a:latin typeface="Arial" panose="020B0604020202020204" pitchFamily="34" charset="0"/>
                <a:cs typeface="Arial" panose="020B0604020202020204" pitchFamily="34" charset="0"/>
              </a:rPr>
              <a:t>Department of Biology, </a:t>
            </a:r>
            <a:r>
              <a:rPr lang="en-US" sz="3200" b="1" baseline="30000" dirty="0" smtClean="0">
                <a:latin typeface="Arial" panose="020B0604020202020204" pitchFamily="34" charset="0"/>
                <a:cs typeface="Arial" panose="020B0604020202020204" pitchFamily="34" charset="0"/>
              </a:rPr>
              <a:t>3</a:t>
            </a:r>
            <a:r>
              <a:rPr lang="en-US" sz="3200" b="1" dirty="0" smtClean="0">
                <a:latin typeface="Arial" panose="020B0604020202020204" pitchFamily="34" charset="0"/>
                <a:cs typeface="Arial" panose="020B0604020202020204" pitchFamily="34" charset="0"/>
              </a:rPr>
              <a:t>Department of Mathematics</a:t>
            </a:r>
          </a:p>
          <a:p>
            <a:pPr algn="ctr"/>
            <a:r>
              <a:rPr lang="en-US" sz="3200" b="1" dirty="0" smtClean="0">
                <a:latin typeface="Arial" panose="020B0604020202020204" pitchFamily="34" charset="0"/>
                <a:cs typeface="Arial" panose="020B0604020202020204" pitchFamily="34" charset="0"/>
              </a:rPr>
              <a:t>Loyola Marymount University, 1 LMU Drive, Los Angeles, CA 90045 USA</a:t>
            </a:r>
            <a:endParaRPr lang="en-US" sz="3200" b="1" dirty="0">
              <a:latin typeface="Arial" panose="020B0604020202020204" pitchFamily="34" charset="0"/>
              <a:cs typeface="Arial" panose="020B0604020202020204" pitchFamily="34" charset="0"/>
            </a:endParaRPr>
          </a:p>
        </p:txBody>
      </p:sp>
      <p:sp>
        <p:nvSpPr>
          <p:cNvPr id="2" name="Rectangle 1"/>
          <p:cNvSpPr/>
          <p:nvPr/>
        </p:nvSpPr>
        <p:spPr>
          <a:xfrm>
            <a:off x="686594" y="5040855"/>
            <a:ext cx="11628074" cy="272299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TextBox 5"/>
          <p:cNvSpPr txBox="1"/>
          <p:nvPr/>
        </p:nvSpPr>
        <p:spPr>
          <a:xfrm>
            <a:off x="741587" y="5099424"/>
            <a:ext cx="11525384" cy="892552"/>
          </a:xfrm>
          <a:prstGeom prst="rect">
            <a:avLst/>
          </a:prstGeom>
          <a:solidFill>
            <a:schemeClr val="bg1">
              <a:lumMod val="85000"/>
            </a:schemeClr>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Transcription Factors Control Gene Expression by Binding to Regulatory DNA Sequences Upstream of Genes</a:t>
            </a:r>
            <a:endParaRPr lang="en-US" sz="2600" b="1" dirty="0">
              <a:latin typeface="Arial" panose="020B0604020202020204" pitchFamily="34" charset="0"/>
              <a:cs typeface="Arial" panose="020B0604020202020204" pitchFamily="34" charset="0"/>
            </a:endParaRPr>
          </a:p>
        </p:txBody>
      </p:sp>
      <p:sp>
        <p:nvSpPr>
          <p:cNvPr id="11" name="Rectangle 10"/>
          <p:cNvSpPr/>
          <p:nvPr/>
        </p:nvSpPr>
        <p:spPr>
          <a:xfrm>
            <a:off x="31435716" y="20640244"/>
            <a:ext cx="11930575" cy="11576352"/>
          </a:xfrm>
          <a:prstGeom prst="rect">
            <a:avLst/>
          </a:prstGeom>
          <a:ln w="1270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 name="TextBox 9"/>
          <p:cNvSpPr txBox="1"/>
          <p:nvPr/>
        </p:nvSpPr>
        <p:spPr>
          <a:xfrm>
            <a:off x="31451653" y="27405875"/>
            <a:ext cx="11882764" cy="492443"/>
          </a:xfrm>
          <a:prstGeom prst="rect">
            <a:avLst/>
          </a:prstGeom>
          <a:solidFill>
            <a:srgbClr val="D9D9D9"/>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Acknowledgments</a:t>
            </a:r>
          </a:p>
        </p:txBody>
      </p:sp>
      <p:sp>
        <p:nvSpPr>
          <p:cNvPr id="3" name="Rectangle 2"/>
          <p:cNvSpPr/>
          <p:nvPr/>
        </p:nvSpPr>
        <p:spPr>
          <a:xfrm>
            <a:off x="13026300" y="20640243"/>
            <a:ext cx="17743348" cy="116494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TextBox 6"/>
          <p:cNvSpPr txBox="1"/>
          <p:nvPr/>
        </p:nvSpPr>
        <p:spPr>
          <a:xfrm>
            <a:off x="740706" y="14401754"/>
            <a:ext cx="11546221" cy="892552"/>
          </a:xfrm>
          <a:prstGeom prst="rect">
            <a:avLst/>
          </a:prstGeom>
          <a:solidFill>
            <a:srgbClr val="D9D9D9"/>
          </a:solidFill>
        </p:spPr>
        <p:txBody>
          <a:bodyPr wrap="square" rtlCol="0">
            <a:spAutoFit/>
          </a:bodyPr>
          <a:lstStyle/>
          <a:p>
            <a:pPr algn="ctr"/>
            <a:r>
              <a:rPr lang="en-US" sz="2600" b="1" dirty="0" smtClean="0">
                <a:latin typeface="Arial"/>
                <a:cs typeface="Arial"/>
              </a:rPr>
              <a:t>The</a:t>
            </a:r>
            <a:r>
              <a:rPr lang="en-US" sz="2600" b="1" i="1" dirty="0" smtClean="0">
                <a:latin typeface="Arial"/>
                <a:cs typeface="Arial"/>
              </a:rPr>
              <a:t> Δhap4 </a:t>
            </a:r>
            <a:r>
              <a:rPr lang="en-US" sz="2600" b="1" dirty="0" smtClean="0">
                <a:latin typeface="Arial"/>
                <a:cs typeface="Arial"/>
              </a:rPr>
              <a:t>Strain </a:t>
            </a:r>
            <a:r>
              <a:rPr lang="en-US" sz="2600" b="1" dirty="0">
                <a:latin typeface="Arial"/>
                <a:cs typeface="Arial"/>
              </a:rPr>
              <a:t>Microarray Data Was Used to Derive a Family of Related GRNs from the YEASTRACT Database</a:t>
            </a:r>
          </a:p>
        </p:txBody>
      </p:sp>
      <p:sp>
        <p:nvSpPr>
          <p:cNvPr id="12" name="TextBox 11"/>
          <p:cNvSpPr txBox="1"/>
          <p:nvPr/>
        </p:nvSpPr>
        <p:spPr>
          <a:xfrm>
            <a:off x="31451653" y="20685223"/>
            <a:ext cx="11882764" cy="492443"/>
          </a:xfrm>
          <a:prstGeom prst="rect">
            <a:avLst/>
          </a:prstGeom>
          <a:solidFill>
            <a:srgbClr val="D9D9D9"/>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Conclusions and Future Directions</a:t>
            </a:r>
            <a:endParaRPr lang="en-US" sz="2600" b="1" dirty="0">
              <a:latin typeface="Arial" panose="020B0604020202020204" pitchFamily="34" charset="0"/>
              <a:cs typeface="Arial" panose="020B0604020202020204" pitchFamily="34" charset="0"/>
            </a:endParaRPr>
          </a:p>
        </p:txBody>
      </p:sp>
      <p:sp>
        <p:nvSpPr>
          <p:cNvPr id="13" name="TextBox 12"/>
          <p:cNvSpPr txBox="1"/>
          <p:nvPr/>
        </p:nvSpPr>
        <p:spPr>
          <a:xfrm>
            <a:off x="31451653" y="29352175"/>
            <a:ext cx="11898701" cy="492443"/>
          </a:xfrm>
          <a:prstGeom prst="rect">
            <a:avLst/>
          </a:prstGeom>
          <a:solidFill>
            <a:srgbClr val="D9D9D9"/>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References </a:t>
            </a:r>
            <a:endParaRPr lang="en-US" sz="2600" b="1" dirty="0">
              <a:latin typeface="Arial" panose="020B0604020202020204" pitchFamily="34" charset="0"/>
              <a:cs typeface="Arial" panose="020B0604020202020204" pitchFamily="34" charset="0"/>
            </a:endParaRPr>
          </a:p>
        </p:txBody>
      </p:sp>
      <p:sp>
        <p:nvSpPr>
          <p:cNvPr id="18" name="TextBox 17"/>
          <p:cNvSpPr txBox="1"/>
          <p:nvPr/>
        </p:nvSpPr>
        <p:spPr>
          <a:xfrm>
            <a:off x="686594" y="26678609"/>
            <a:ext cx="11643179" cy="892552"/>
          </a:xfrm>
          <a:prstGeom prst="rect">
            <a:avLst/>
          </a:prstGeom>
          <a:solidFill>
            <a:srgbClr val="D9D9D9"/>
          </a:solidFill>
        </p:spPr>
        <p:txBody>
          <a:bodyPr wrap="square" rtlCol="0">
            <a:spAutoFit/>
          </a:bodyPr>
          <a:lstStyle/>
          <a:p>
            <a:pPr algn="ctr"/>
            <a:r>
              <a:rPr lang="en-US" sz="2600" b="1" dirty="0">
                <a:latin typeface="Arial" panose="020B0604020202020204" pitchFamily="34" charset="0"/>
                <a:cs typeface="Arial" panose="020B0604020202020204" pitchFamily="34" charset="0"/>
              </a:rPr>
              <a:t>L-curve Analysis of the </a:t>
            </a:r>
            <a:r>
              <a:rPr lang="en-US" sz="2600" b="1" dirty="0" smtClean="0">
                <a:latin typeface="Arial" panose="020B0604020202020204" pitchFamily="34" charset="0"/>
                <a:cs typeface="Arial" panose="020B0604020202020204" pitchFamily="34" charset="0"/>
              </a:rPr>
              <a:t>Smallest GRN </a:t>
            </a:r>
            <a:r>
              <a:rPr lang="en-US" sz="2600" b="1" dirty="0">
                <a:latin typeface="Arial" panose="020B0604020202020204" pitchFamily="34" charset="0"/>
                <a:cs typeface="Arial" panose="020B0604020202020204" pitchFamily="34" charset="0"/>
              </a:rPr>
              <a:t>Suggests a </a:t>
            </a:r>
            <a:r>
              <a:rPr lang="en-US" sz="2600" b="1" dirty="0" smtClean="0">
                <a:latin typeface="Arial" panose="020B0604020202020204" pitchFamily="34" charset="0"/>
                <a:cs typeface="Arial" panose="020B0604020202020204" pitchFamily="34" charset="0"/>
              </a:rPr>
              <a:t/>
            </a:r>
            <a:br>
              <a:rPr lang="en-US" sz="2600" b="1" dirty="0" smtClean="0">
                <a:latin typeface="Arial" panose="020B0604020202020204" pitchFamily="34" charset="0"/>
                <a:cs typeface="Arial" panose="020B0604020202020204" pitchFamily="34" charset="0"/>
              </a:rPr>
            </a:br>
            <a:r>
              <a:rPr lang="en-US" sz="2600" b="1" dirty="0" smtClean="0">
                <a:latin typeface="Arial" panose="020B0604020202020204" pitchFamily="34" charset="0"/>
                <a:cs typeface="Arial" panose="020B0604020202020204" pitchFamily="34" charset="0"/>
              </a:rPr>
              <a:t>Good </a:t>
            </a:r>
            <a:r>
              <a:rPr lang="en-US" sz="2600" b="1" dirty="0">
                <a:latin typeface="Arial" panose="020B0604020202020204" pitchFamily="34" charset="0"/>
                <a:cs typeface="Arial" panose="020B0604020202020204" pitchFamily="34" charset="0"/>
              </a:rPr>
              <a:t>alpha Value to be 0.002</a:t>
            </a:r>
          </a:p>
        </p:txBody>
      </p:sp>
      <p:sp>
        <p:nvSpPr>
          <p:cNvPr id="19" name="TextBox 18"/>
          <p:cNvSpPr txBox="1"/>
          <p:nvPr/>
        </p:nvSpPr>
        <p:spPr>
          <a:xfrm>
            <a:off x="13156864" y="5130931"/>
            <a:ext cx="30009501" cy="523220"/>
          </a:xfrm>
          <a:prstGeom prst="rect">
            <a:avLst/>
          </a:prstGeom>
          <a:solidFill>
            <a:srgbClr val="D9D9D9"/>
          </a:solidFill>
        </p:spPr>
        <p:txBody>
          <a:bodyPr wrap="square" rtlCol="0">
            <a:spAutoFit/>
          </a:bodyPr>
          <a:lstStyle/>
          <a:p>
            <a:pPr algn="ctr"/>
            <a:r>
              <a:rPr lang="en-US" sz="2800" b="1" smtClean="0">
                <a:latin typeface="Arial" panose="020B0604020202020204" pitchFamily="34" charset="0"/>
                <a:cs typeface="Arial" panose="020B0604020202020204" pitchFamily="34" charset="0"/>
              </a:rPr>
              <a:t>Visualization via GRNsight Reveals Changes in Activation/Repression Relationships as Nodes and Edges Are Removed from the Network</a:t>
            </a:r>
            <a:endParaRPr lang="en-US" sz="2800" b="1" dirty="0" smtClean="0">
              <a:latin typeface="Arial" panose="020B0604020202020204" pitchFamily="34" charset="0"/>
              <a:cs typeface="Arial" panose="020B0604020202020204" pitchFamily="34" charset="0"/>
            </a:endParaRPr>
          </a:p>
        </p:txBody>
      </p:sp>
      <p:sp>
        <p:nvSpPr>
          <p:cNvPr id="20" name="TextBox 19"/>
          <p:cNvSpPr txBox="1"/>
          <p:nvPr/>
        </p:nvSpPr>
        <p:spPr>
          <a:xfrm>
            <a:off x="13026300" y="23967399"/>
            <a:ext cx="17743348" cy="461665"/>
          </a:xfrm>
          <a:prstGeom prst="rect">
            <a:avLst/>
          </a:prstGeom>
          <a:solidFill>
            <a:schemeClr val="bg1">
              <a:lumMod val="85000"/>
            </a:schemeClr>
          </a:solidFill>
        </p:spPr>
        <p:txBody>
          <a:bodyPr wrap="square" rtlCol="0">
            <a:spAutoFit/>
          </a:bodyPr>
          <a:lstStyle/>
          <a:p>
            <a:pPr algn="ctr"/>
            <a:r>
              <a:rPr lang="en-US" sz="2400" b="1" dirty="0" smtClean="0">
                <a:latin typeface="Arial" panose="020B0604020202020204" pitchFamily="34" charset="0"/>
                <a:cs typeface="Arial" panose="020B0604020202020204" pitchFamily="34" charset="0"/>
              </a:rPr>
              <a:t>LSE Reveals the Model Performs Consistently For a Range of Network Sizes</a:t>
            </a:r>
            <a:endParaRPr lang="en-US" sz="2400" b="1" dirty="0">
              <a:latin typeface="Arial" panose="020B0604020202020204" pitchFamily="34" charset="0"/>
              <a:cs typeface="Arial" panose="020B0604020202020204" pitchFamily="34" charset="0"/>
            </a:endParaRPr>
          </a:p>
        </p:txBody>
      </p:sp>
      <p:sp>
        <p:nvSpPr>
          <p:cNvPr id="22" name="TextBox 21"/>
          <p:cNvSpPr txBox="1"/>
          <p:nvPr/>
        </p:nvSpPr>
        <p:spPr>
          <a:xfrm>
            <a:off x="31577999" y="28030856"/>
            <a:ext cx="11597883" cy="120032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For their work on the GRNmap code, we would like to thank Juan S. Carrillo, Trixie Anne M. Roque, </a:t>
            </a:r>
            <a:r>
              <a:rPr lang="en-US" sz="1200" b="1" dirty="0" err="1">
                <a:latin typeface="Arial" panose="020B0604020202020204" pitchFamily="34" charset="0"/>
                <a:cs typeface="Arial" panose="020B0604020202020204" pitchFamily="34" charset="0"/>
              </a:rPr>
              <a:t>Chukwuemeka</a:t>
            </a:r>
            <a:r>
              <a:rPr lang="en-US" sz="1200" b="1" dirty="0">
                <a:latin typeface="Arial" panose="020B0604020202020204" pitchFamily="34" charset="0"/>
                <a:cs typeface="Arial" panose="020B0604020202020204" pitchFamily="34" charset="0"/>
              </a:rPr>
              <a:t> E. </a:t>
            </a:r>
            <a:r>
              <a:rPr lang="en-US" sz="1200" b="1" dirty="0" err="1">
                <a:latin typeface="Arial" panose="020B0604020202020204" pitchFamily="34" charset="0"/>
                <a:cs typeface="Arial" panose="020B0604020202020204" pitchFamily="34" charset="0"/>
              </a:rPr>
              <a:t>Azinge</a:t>
            </a:r>
            <a:r>
              <a:rPr lang="en-US" sz="1200" b="1" dirty="0">
                <a:latin typeface="Arial" panose="020B0604020202020204" pitchFamily="34" charset="0"/>
                <a:cs typeface="Arial" panose="020B0604020202020204" pitchFamily="34" charset="0"/>
              </a:rPr>
              <a:t>, Katrina </a:t>
            </a:r>
            <a:r>
              <a:rPr lang="en-US" sz="1200" b="1" dirty="0" err="1">
                <a:latin typeface="Arial" panose="020B0604020202020204" pitchFamily="34" charset="0"/>
                <a:cs typeface="Arial" panose="020B0604020202020204" pitchFamily="34" charset="0"/>
              </a:rPr>
              <a:t>Sherbina</a:t>
            </a:r>
            <a:r>
              <a:rPr lang="en-US" sz="1200" b="1" dirty="0">
                <a:latin typeface="Arial" panose="020B0604020202020204" pitchFamily="34" charset="0"/>
                <a:cs typeface="Arial" panose="020B0604020202020204" pitchFamily="34" charset="0"/>
              </a:rPr>
              <a:t>, and Nicholas A. </a:t>
            </a:r>
            <a:r>
              <a:rPr lang="en-US" sz="1200" b="1" dirty="0" err="1">
                <a:latin typeface="Arial" panose="020B0604020202020204" pitchFamily="34" charset="0"/>
                <a:cs typeface="Arial" panose="020B0604020202020204" pitchFamily="34" charset="0"/>
              </a:rPr>
              <a:t>Rohacz</a:t>
            </a:r>
            <a:r>
              <a:rPr lang="en-US" sz="1200" b="1" dirty="0">
                <a:latin typeface="Arial" panose="020B0604020202020204" pitchFamily="34" charset="0"/>
                <a:cs typeface="Arial" panose="020B0604020202020204" pitchFamily="34" charset="0"/>
              </a:rPr>
              <a:t>. We thank Nicole A. Anguiano,  </a:t>
            </a:r>
            <a:r>
              <a:rPr lang="en-US" sz="1200" b="1" dirty="0" err="1">
                <a:latin typeface="Arial" panose="020B0604020202020204" pitchFamily="34" charset="0"/>
                <a:cs typeface="Arial" panose="020B0604020202020204" pitchFamily="34" charset="0"/>
              </a:rPr>
              <a:t>Anindita</a:t>
            </a: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Varshneya</a:t>
            </a: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Mihir</a:t>
            </a: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Samdarshi</a:t>
            </a:r>
            <a:r>
              <a:rPr lang="en-US" sz="1200" b="1" dirty="0">
                <a:latin typeface="Arial" panose="020B0604020202020204" pitchFamily="34" charset="0"/>
                <a:cs typeface="Arial" panose="020B0604020202020204" pitchFamily="34" charset="0"/>
              </a:rPr>
              <a:t>, and Britain J. Southwick for their work on the </a:t>
            </a:r>
            <a:r>
              <a:rPr lang="en-US" sz="1200" b="1" dirty="0" err="1">
                <a:latin typeface="Arial" panose="020B0604020202020204" pitchFamily="34" charset="0"/>
                <a:cs typeface="Arial" panose="020B0604020202020204" pitchFamily="34" charset="0"/>
              </a:rPr>
              <a:t>GRNsight</a:t>
            </a:r>
            <a:r>
              <a:rPr lang="en-US" sz="1200" b="1" dirty="0">
                <a:latin typeface="Arial" panose="020B0604020202020204" pitchFamily="34" charset="0"/>
                <a:cs typeface="Arial" panose="020B0604020202020204" pitchFamily="34" charset="0"/>
              </a:rPr>
              <a:t> visualization software. Microarray data were collected by Cybele Arsan, Wesley </a:t>
            </a:r>
            <a:r>
              <a:rPr lang="en-US" sz="1200" b="1" dirty="0" err="1">
                <a:latin typeface="Arial" panose="020B0604020202020204" pitchFamily="34" charset="0"/>
                <a:cs typeface="Arial" panose="020B0604020202020204" pitchFamily="34" charset="0"/>
              </a:rPr>
              <a:t>Citti</a:t>
            </a:r>
            <a:r>
              <a:rPr lang="en-US" sz="1200" b="1" dirty="0">
                <a:latin typeface="Arial" panose="020B0604020202020204" pitchFamily="34" charset="0"/>
                <a:cs typeface="Arial" panose="020B0604020202020204" pitchFamily="34" charset="0"/>
              </a:rPr>
              <a:t>, Kevin </a:t>
            </a:r>
            <a:r>
              <a:rPr lang="en-US" sz="1200" b="1" dirty="0" err="1">
                <a:latin typeface="Arial" panose="020B0604020202020204" pitchFamily="34" charset="0"/>
                <a:cs typeface="Arial" panose="020B0604020202020204" pitchFamily="34" charset="0"/>
              </a:rPr>
              <a:t>Entzminger</a:t>
            </a:r>
            <a:r>
              <a:rPr lang="en-US" sz="1200" b="1" dirty="0">
                <a:latin typeface="Arial" panose="020B0604020202020204" pitchFamily="34" charset="0"/>
                <a:cs typeface="Arial" panose="020B0604020202020204" pitchFamily="34" charset="0"/>
              </a:rPr>
              <a:t>, Andrew Herman, Monica Hong, Heather King, Lauren </a:t>
            </a:r>
            <a:r>
              <a:rPr lang="en-US" sz="1200" b="1" dirty="0" err="1">
                <a:latin typeface="Arial" panose="020B0604020202020204" pitchFamily="34" charset="0"/>
                <a:cs typeface="Arial" panose="020B0604020202020204" pitchFamily="34" charset="0"/>
              </a:rPr>
              <a:t>Kubeck</a:t>
            </a:r>
            <a:r>
              <a:rPr lang="en-US" sz="1200" b="1" dirty="0">
                <a:latin typeface="Arial" panose="020B0604020202020204" pitchFamily="34" charset="0"/>
                <a:cs typeface="Arial" panose="020B0604020202020204" pitchFamily="34" charset="0"/>
              </a:rPr>
              <a:t>, Stephanie </a:t>
            </a:r>
            <a:r>
              <a:rPr lang="en-US" sz="1200" b="1" dirty="0" err="1">
                <a:latin typeface="Arial" panose="020B0604020202020204" pitchFamily="34" charset="0"/>
                <a:cs typeface="Arial" panose="020B0604020202020204" pitchFamily="34" charset="0"/>
              </a:rPr>
              <a:t>Kuelbs</a:t>
            </a:r>
            <a:r>
              <a:rPr lang="en-US" sz="1200" b="1" dirty="0">
                <a:latin typeface="Arial" panose="020B0604020202020204" pitchFamily="34" charset="0"/>
                <a:cs typeface="Arial" panose="020B0604020202020204" pitchFamily="34" charset="0"/>
              </a:rPr>
              <a:t>, Elizabeth Liu, Matthew Mejia, Kevin McGee, </a:t>
            </a:r>
            <a:r>
              <a:rPr lang="en-US" sz="1200" b="1" dirty="0" smtClean="0">
                <a:latin typeface="Arial" panose="020B0604020202020204" pitchFamily="34" charset="0"/>
                <a:cs typeface="Arial" panose="020B0604020202020204" pitchFamily="34" charset="0"/>
              </a:rPr>
              <a:t>Kenny </a:t>
            </a:r>
            <a:r>
              <a:rPr lang="en-US" sz="1200" b="1" dirty="0">
                <a:latin typeface="Arial" panose="020B0604020202020204" pitchFamily="34" charset="0"/>
                <a:cs typeface="Arial" panose="020B0604020202020204" pitchFamily="34" charset="0"/>
              </a:rPr>
              <a:t>Rodriguez, Olivia </a:t>
            </a:r>
            <a:r>
              <a:rPr lang="en-US" sz="1200" b="1" dirty="0" err="1">
                <a:latin typeface="Arial" panose="020B0604020202020204" pitchFamily="34" charset="0"/>
                <a:cs typeface="Arial" panose="020B0604020202020204" pitchFamily="34" charset="0"/>
              </a:rPr>
              <a:t>Sakhon</a:t>
            </a:r>
            <a:r>
              <a:rPr lang="en-US" sz="1200" b="1" dirty="0">
                <a:latin typeface="Arial" panose="020B0604020202020204" pitchFamily="34" charset="0"/>
                <a:cs typeface="Arial" panose="020B0604020202020204" pitchFamily="34" charset="0"/>
              </a:rPr>
              <a:t>, Alondra Vega, and Kevin Wyllie. This work was supported by NSF-RUI Award 0921038 (K.D.D., B.G.F.), a </a:t>
            </a:r>
            <a:r>
              <a:rPr lang="en-US" sz="1200" b="1" dirty="0" err="1">
                <a:latin typeface="Arial" panose="020B0604020202020204" pitchFamily="34" charset="0"/>
                <a:cs typeface="Arial" panose="020B0604020202020204" pitchFamily="34" charset="0"/>
              </a:rPr>
              <a:t>Kadner</a:t>
            </a:r>
            <a:r>
              <a:rPr lang="en-US" sz="1200" b="1" dirty="0">
                <a:latin typeface="Arial" panose="020B0604020202020204" pitchFamily="34" charset="0"/>
                <a:cs typeface="Arial" panose="020B0604020202020204" pitchFamily="34" charset="0"/>
              </a:rPr>
              <a:t>-Pitts Research Grant (K.D.D., K.G.J.), and a Loyola Marymount University Honors Program Summer Fellowship (K.G.J.).</a:t>
            </a:r>
            <a:endParaRPr lang="en-US" sz="1200" b="1" dirty="0" smtClean="0">
              <a:latin typeface="Arial" panose="020B0604020202020204" pitchFamily="34" charset="0"/>
              <a:cs typeface="Arial" panose="020B0604020202020204" pitchFamily="34" charset="0"/>
            </a:endParaRPr>
          </a:p>
        </p:txBody>
      </p:sp>
      <p:sp>
        <p:nvSpPr>
          <p:cNvPr id="28" name="TextBox 27"/>
          <p:cNvSpPr txBox="1"/>
          <p:nvPr/>
        </p:nvSpPr>
        <p:spPr>
          <a:xfrm>
            <a:off x="13026300" y="20721578"/>
            <a:ext cx="17743347" cy="461665"/>
          </a:xfrm>
          <a:prstGeom prst="rect">
            <a:avLst/>
          </a:prstGeom>
          <a:solidFill>
            <a:schemeClr val="bg1">
              <a:lumMod val="85000"/>
            </a:schemeClr>
          </a:solidFill>
        </p:spPr>
        <p:txBody>
          <a:bodyPr wrap="square" rtlCol="0">
            <a:spAutoFit/>
          </a:bodyPr>
          <a:lstStyle/>
          <a:p>
            <a:pPr algn="ctr"/>
            <a:r>
              <a:rPr lang="en-US" sz="2400" b="1" dirty="0" smtClean="0">
                <a:latin typeface="Arial" panose="020B0604020202020204" pitchFamily="34" charset="0"/>
                <a:cs typeface="Arial" panose="020B0604020202020204" pitchFamily="34" charset="0"/>
              </a:rPr>
              <a:t>Comparing Output Estimated Parameters Reveals Networks are Modeled Differently Based on Size</a:t>
            </a:r>
            <a:endParaRPr lang="en-US" sz="2400" b="1" dirty="0">
              <a:latin typeface="Arial" panose="020B0604020202020204" pitchFamily="34" charset="0"/>
              <a:cs typeface="Arial" panose="020B0604020202020204" pitchFamily="34" charset="0"/>
            </a:endParaRPr>
          </a:p>
        </p:txBody>
      </p:sp>
      <p:sp>
        <p:nvSpPr>
          <p:cNvPr id="30" name="TextBox 29"/>
          <p:cNvSpPr txBox="1"/>
          <p:nvPr/>
        </p:nvSpPr>
        <p:spPr>
          <a:xfrm>
            <a:off x="33373693" y="16191087"/>
            <a:ext cx="9992598" cy="400110"/>
          </a:xfrm>
          <a:prstGeom prst="rect">
            <a:avLst/>
          </a:prstGeom>
          <a:noFill/>
        </p:spPr>
        <p:txBody>
          <a:bodyPr wrap="square" rtlCol="0">
            <a:spAutoFit/>
          </a:bodyPr>
          <a:lstStyle/>
          <a:p>
            <a:pPr algn="ctr"/>
            <a:r>
              <a:rPr lang="en-US" sz="2000" b="1" dirty="0" smtClean="0">
                <a:latin typeface="Arial" panose="020B0604020202020204" pitchFamily="34" charset="0"/>
                <a:cs typeface="Arial" panose="020B0604020202020204" pitchFamily="34" charset="0"/>
              </a:rPr>
              <a:t>Mean Square Errors are Smaller for Larger Networks</a:t>
            </a:r>
            <a:endParaRPr lang="en-US" sz="2000" b="1" dirty="0">
              <a:latin typeface="Arial" panose="020B0604020202020204" pitchFamily="34" charset="0"/>
              <a:cs typeface="Arial" panose="020B0604020202020204" pitchFamily="34" charset="0"/>
            </a:endParaRPr>
          </a:p>
        </p:txBody>
      </p:sp>
      <p:pic>
        <p:nvPicPr>
          <p:cNvPr id="42" name="Picture 2" descr="Transcription"/>
          <p:cNvPicPr>
            <a:picLocks noChangeAspect="1" noChangeArrowheads="1"/>
          </p:cNvPicPr>
          <p:nvPr/>
        </p:nvPicPr>
        <p:blipFill>
          <a:blip r:embed="rId3" cstate="email">
            <a:extLst>
              <a:ext uri="{28A0092B-C50C-407E-A947-70E740481C1C}">
                <a14:useLocalDpi xmlns:a14="http://schemas.microsoft.com/office/drawing/2010/main" val="0"/>
              </a:ext>
            </a:extLst>
          </a:blip>
          <a:srcRect t="24394"/>
          <a:stretch>
            <a:fillRect/>
          </a:stretch>
        </p:blipFill>
        <p:spPr>
          <a:xfrm>
            <a:off x="993919" y="6293685"/>
            <a:ext cx="4953152" cy="3221137"/>
          </a:xfrm>
          <a:prstGeom prst="rect">
            <a:avLst/>
          </a:prstGeom>
          <a:noFill/>
        </p:spPr>
      </p:pic>
      <p:sp>
        <p:nvSpPr>
          <p:cNvPr id="43" name="TextBox 42"/>
          <p:cNvSpPr txBox="1"/>
          <p:nvPr/>
        </p:nvSpPr>
        <p:spPr>
          <a:xfrm>
            <a:off x="5938741" y="6079172"/>
            <a:ext cx="6348186" cy="2862323"/>
          </a:xfrm>
          <a:prstGeom prst="rect">
            <a:avLst/>
          </a:prstGeom>
          <a:noFill/>
        </p:spPr>
        <p:txBody>
          <a:bodyPr wrap="square" rtlCol="0">
            <a:spAutoFit/>
          </a:bodyPr>
          <a:lstStyle/>
          <a:p>
            <a:pPr marL="342900" indent="-342900">
              <a:buFont typeface="Arial"/>
              <a:buChar char="•"/>
            </a:pPr>
            <a:r>
              <a:rPr lang="en-US" sz="1800" b="1" dirty="0" smtClean="0">
                <a:latin typeface="Arial"/>
                <a:cs typeface="Arial"/>
              </a:rPr>
              <a:t>Activators increase gene expression.</a:t>
            </a:r>
          </a:p>
          <a:p>
            <a:pPr marL="342900" indent="-342900">
              <a:buFont typeface="Arial"/>
              <a:buChar char="•"/>
            </a:pPr>
            <a:r>
              <a:rPr lang="en-US" sz="1800" b="1" dirty="0" smtClean="0">
                <a:latin typeface="Arial"/>
                <a:cs typeface="Arial"/>
              </a:rPr>
              <a:t>Repressors decrease gene expression.</a:t>
            </a:r>
          </a:p>
          <a:p>
            <a:pPr marL="342900" indent="-342900">
              <a:buFont typeface="Arial"/>
              <a:buChar char="•"/>
            </a:pPr>
            <a:r>
              <a:rPr lang="en-US" sz="1800" b="1" dirty="0" smtClean="0">
                <a:latin typeface="Arial"/>
                <a:cs typeface="Arial"/>
              </a:rPr>
              <a:t>Transcription factors are themselves proteins that are encoded by genes.</a:t>
            </a:r>
          </a:p>
          <a:p>
            <a:pPr marL="342900" indent="-342900">
              <a:buFont typeface="Arial"/>
              <a:buChar char="•"/>
            </a:pPr>
            <a:r>
              <a:rPr lang="en-US" sz="1800" b="1" dirty="0" smtClean="0">
                <a:latin typeface="Arial"/>
                <a:cs typeface="Arial"/>
              </a:rPr>
              <a:t>A </a:t>
            </a:r>
            <a:r>
              <a:rPr lang="en-US" sz="1800" b="1" dirty="0" smtClean="0">
                <a:latin typeface="Arial" panose="020B0604020202020204" pitchFamily="34" charset="0"/>
                <a:cs typeface="Arial" panose="020B0604020202020204" pitchFamily="34" charset="0"/>
              </a:rPr>
              <a:t>gene </a:t>
            </a:r>
            <a:r>
              <a:rPr lang="en-US" sz="1800" b="1" dirty="0">
                <a:latin typeface="Arial" panose="020B0604020202020204" pitchFamily="34" charset="0"/>
                <a:cs typeface="Arial" panose="020B0604020202020204" pitchFamily="34" charset="0"/>
              </a:rPr>
              <a:t>regulatory network (GRN) consists of a set of transcription factors that regulate the level of expression </a:t>
            </a:r>
            <a:r>
              <a:rPr lang="en-US" sz="1800" b="1" dirty="0" smtClean="0">
                <a:latin typeface="Arial" panose="020B0604020202020204" pitchFamily="34" charset="0"/>
                <a:cs typeface="Arial" panose="020B0604020202020204" pitchFamily="34" charset="0"/>
              </a:rPr>
              <a:t>of a set of target genes, which can include other transcription factors.</a:t>
            </a:r>
          </a:p>
          <a:p>
            <a:pPr marL="342900" indent="-342900">
              <a:buFont typeface="Arial"/>
              <a:buChar char="•"/>
            </a:pPr>
            <a:r>
              <a:rPr lang="en-US" sz="1800" b="1" dirty="0" smtClean="0">
                <a:latin typeface="Arial" panose="020B0604020202020204" pitchFamily="34" charset="0"/>
                <a:cs typeface="Arial" panose="020B0604020202020204" pitchFamily="34" charset="0"/>
              </a:rPr>
              <a:t>The dynamics of a GRN is how the expression of genes in the network change over time.</a:t>
            </a:r>
            <a:endParaRPr lang="en-US" sz="1800" b="1" dirty="0" smtClean="0">
              <a:latin typeface="Arial"/>
              <a:cs typeface="Arial"/>
            </a:endParaRPr>
          </a:p>
        </p:txBody>
      </p:sp>
      <p:sp>
        <p:nvSpPr>
          <p:cNvPr id="44" name="TextBox 43"/>
          <p:cNvSpPr txBox="1"/>
          <p:nvPr/>
        </p:nvSpPr>
        <p:spPr>
          <a:xfrm>
            <a:off x="878367" y="10058585"/>
            <a:ext cx="6957095" cy="4278094"/>
          </a:xfrm>
          <a:prstGeom prst="rect">
            <a:avLst/>
          </a:prstGeom>
          <a:noFill/>
        </p:spPr>
        <p:txBody>
          <a:bodyPr wrap="square" rtlCol="0">
            <a:spAutoFit/>
          </a:bodyPr>
          <a:lstStyle/>
          <a:p>
            <a:pPr marL="342900" indent="-342900">
              <a:buFont typeface="Arial"/>
              <a:buChar char="•"/>
            </a:pPr>
            <a:r>
              <a:rPr lang="en-US" sz="1700" b="1" dirty="0">
                <a:latin typeface="Arial"/>
                <a:cs typeface="Arial"/>
              </a:rPr>
              <a:t>L</a:t>
            </a:r>
            <a:r>
              <a:rPr lang="en-US" sz="1700" b="1" dirty="0" smtClean="0">
                <a:latin typeface="Arial"/>
                <a:cs typeface="Arial"/>
              </a:rPr>
              <a:t>ittle is known about which transcription factors regulate this response.</a:t>
            </a:r>
          </a:p>
          <a:p>
            <a:pPr marL="342900" indent="-342900">
              <a:buFont typeface="Arial"/>
              <a:buChar char="•"/>
            </a:pPr>
            <a:r>
              <a:rPr lang="en-US" sz="1700" b="1" dirty="0" smtClean="0">
                <a:latin typeface="Arial"/>
                <a:cs typeface="Arial"/>
              </a:rPr>
              <a:t>The </a:t>
            </a:r>
            <a:r>
              <a:rPr lang="en-US" sz="1700" b="1" dirty="0" err="1" smtClean="0">
                <a:latin typeface="Arial"/>
                <a:cs typeface="Arial"/>
              </a:rPr>
              <a:t>Dahlquist</a:t>
            </a:r>
            <a:r>
              <a:rPr lang="en-US" sz="1700" b="1" dirty="0" smtClean="0">
                <a:latin typeface="Arial"/>
                <a:cs typeface="Arial"/>
              </a:rPr>
              <a:t> Lab studies the global transcriptional response to cold shock using DNA microarrays, which measure the level of mRNA expression for all 6000 yeast genes. </a:t>
            </a:r>
          </a:p>
          <a:p>
            <a:pPr marL="342900" indent="-342900">
              <a:buFont typeface="Arial"/>
              <a:buChar char="•"/>
            </a:pPr>
            <a:r>
              <a:rPr lang="en-US" sz="1700" b="1" dirty="0" smtClean="0">
                <a:latin typeface="Arial"/>
                <a:cs typeface="Arial"/>
              </a:rPr>
              <a:t>We have collected expression data from the wild type strain and five transcription factor deletion strains (</a:t>
            </a:r>
            <a:r>
              <a:rPr lang="en-US" sz="1700" b="1" i="1" dirty="0" smtClean="0">
                <a:latin typeface="Arial"/>
                <a:cs typeface="Arial"/>
              </a:rPr>
              <a:t>Δcin5, Δgln3, Δhmo1, </a:t>
            </a:r>
            <a:r>
              <a:rPr lang="en-US" sz="1700" b="1" i="1" dirty="0">
                <a:latin typeface="Arial"/>
                <a:cs typeface="Arial"/>
              </a:rPr>
              <a:t>Δzap1, </a:t>
            </a:r>
            <a:r>
              <a:rPr lang="en-US" sz="1700" b="1" i="1" dirty="0" smtClean="0">
                <a:latin typeface="Arial"/>
                <a:cs typeface="Arial"/>
              </a:rPr>
              <a:t>Δhap4 </a:t>
            </a:r>
            <a:r>
              <a:rPr lang="en-US" sz="1700" b="1" dirty="0" smtClean="0">
                <a:latin typeface="Arial"/>
                <a:cs typeface="Arial"/>
              </a:rPr>
              <a:t>) before cold shock at 30°C and after 15, 30, and 60 minutes of cold shock at 13°C.</a:t>
            </a:r>
          </a:p>
          <a:p>
            <a:pPr marL="342900" indent="-342900">
              <a:buFont typeface="Arial"/>
              <a:buChar char="•"/>
            </a:pPr>
            <a:r>
              <a:rPr lang="en-US" sz="1700" b="1" dirty="0">
                <a:latin typeface="Arial" panose="020B0604020202020204" pitchFamily="34" charset="0"/>
                <a:cs typeface="Arial" panose="020B0604020202020204" pitchFamily="34" charset="0"/>
              </a:rPr>
              <a:t>The </a:t>
            </a:r>
            <a:r>
              <a:rPr lang="en-US" sz="1700" b="1" dirty="0" err="1">
                <a:latin typeface="Arial" panose="020B0604020202020204" pitchFamily="34" charset="0"/>
                <a:cs typeface="Arial" panose="020B0604020202020204" pitchFamily="34" charset="0"/>
              </a:rPr>
              <a:t>Dahlquist</a:t>
            </a:r>
            <a:r>
              <a:rPr lang="en-US" sz="1700" b="1" dirty="0">
                <a:latin typeface="Arial" panose="020B0604020202020204" pitchFamily="34" charset="0"/>
                <a:cs typeface="Arial" panose="020B0604020202020204" pitchFamily="34" charset="0"/>
              </a:rPr>
              <a:t> Lab has shown that yeast deleted for the Hap4 transcription </a:t>
            </a:r>
            <a:r>
              <a:rPr lang="en-US" sz="1700" b="1" dirty="0" smtClean="0">
                <a:latin typeface="Arial" panose="020B0604020202020204" pitchFamily="34" charset="0"/>
                <a:cs typeface="Arial" panose="020B0604020202020204" pitchFamily="34" charset="0"/>
              </a:rPr>
              <a:t>factor, a heme activator protein, </a:t>
            </a:r>
            <a:r>
              <a:rPr lang="en-US" sz="1700" b="1" dirty="0">
                <a:latin typeface="Arial" panose="020B0604020202020204" pitchFamily="34" charset="0"/>
                <a:cs typeface="Arial" panose="020B0604020202020204" pitchFamily="34" charset="0"/>
              </a:rPr>
              <a:t>show impaired growth at cold temperatures, implying that it is important for regulating the response to cold shock.</a:t>
            </a:r>
            <a:endParaRPr lang="en-US" sz="1700" b="1" dirty="0" smtClean="0">
              <a:latin typeface="Arial" panose="020B0604020202020204" pitchFamily="34" charset="0"/>
              <a:cs typeface="Arial" panose="020B0604020202020204" pitchFamily="34" charset="0"/>
            </a:endParaRPr>
          </a:p>
          <a:p>
            <a:pPr marL="342900" indent="-342900">
              <a:buFont typeface="Arial"/>
              <a:buChar char="•"/>
            </a:pPr>
            <a:r>
              <a:rPr lang="en-US" sz="1700" b="1" dirty="0" smtClean="0">
                <a:latin typeface="Arial"/>
                <a:cs typeface="Arial"/>
              </a:rPr>
              <a:t>We use mathematical modeling to determine the relative influence of each transcription factor in the GRN that controls the cold shock response.</a:t>
            </a:r>
            <a:endParaRPr lang="en-US" sz="1700" b="1" dirty="0">
              <a:latin typeface="Arial"/>
              <a:cs typeface="Arial"/>
            </a:endParaRPr>
          </a:p>
        </p:txBody>
      </p:sp>
      <p:graphicFrame>
        <p:nvGraphicFramePr>
          <p:cNvPr id="47" name="Object 3"/>
          <p:cNvGraphicFramePr>
            <a:graphicFrameLocks noChangeAspect="1"/>
          </p:cNvGraphicFramePr>
          <p:nvPr>
            <p:extLst>
              <p:ext uri="{D42A27DB-BD31-4B8C-83A1-F6EECF244321}">
                <p14:modId xmlns:p14="http://schemas.microsoft.com/office/powerpoint/2010/main" val="1506653477"/>
              </p:ext>
            </p:extLst>
          </p:nvPr>
        </p:nvGraphicFramePr>
        <p:xfrm>
          <a:off x="1989965" y="24822188"/>
          <a:ext cx="3508801" cy="788004"/>
        </p:xfrm>
        <a:graphic>
          <a:graphicData uri="http://schemas.openxmlformats.org/presentationml/2006/ole">
            <mc:AlternateContent xmlns:mc="http://schemas.openxmlformats.org/markup-compatibility/2006">
              <mc:Choice xmlns:v="urn:schemas-microsoft-com:vml" Requires="v">
                <p:oleObj spid="_x0000_s6654" name="Equation" r:id="rId4" imgW="2108160" imgH="444240" progId="Equation.3">
                  <p:embed/>
                </p:oleObj>
              </mc:Choice>
              <mc:Fallback>
                <p:oleObj name="Equation" r:id="rId4" imgW="2108160" imgH="444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9965" y="24822188"/>
                        <a:ext cx="3508801" cy="788004"/>
                      </a:xfrm>
                      <a:prstGeom prst="rect">
                        <a:avLst/>
                      </a:prstGeom>
                      <a:noFill/>
                      <a:extLst/>
                    </p:spPr>
                  </p:pic>
                </p:oleObj>
              </mc:Fallback>
            </mc:AlternateContent>
          </a:graphicData>
        </a:graphic>
      </p:graphicFrame>
      <p:graphicFrame>
        <p:nvGraphicFramePr>
          <p:cNvPr id="48" name="Object 47"/>
          <p:cNvGraphicFramePr>
            <a:graphicFrameLocks noChangeAspect="1"/>
          </p:cNvGraphicFramePr>
          <p:nvPr>
            <p:extLst>
              <p:ext uri="{D42A27DB-BD31-4B8C-83A1-F6EECF244321}">
                <p14:modId xmlns:p14="http://schemas.microsoft.com/office/powerpoint/2010/main" val="1067306675"/>
              </p:ext>
            </p:extLst>
          </p:nvPr>
        </p:nvGraphicFramePr>
        <p:xfrm>
          <a:off x="7007932" y="21010720"/>
          <a:ext cx="4766742" cy="1191686"/>
        </p:xfrm>
        <a:graphic>
          <a:graphicData uri="http://schemas.openxmlformats.org/presentationml/2006/ole">
            <mc:AlternateContent xmlns:mc="http://schemas.openxmlformats.org/markup-compatibility/2006">
              <mc:Choice xmlns:v="urn:schemas-microsoft-com:vml" Requires="v">
                <p:oleObj spid="_x0000_s6655" name="Equation" r:id="rId6" imgW="2743200" imgH="685800" progId="Equation.3">
                  <p:embed/>
                </p:oleObj>
              </mc:Choice>
              <mc:Fallback>
                <p:oleObj name="Equation" r:id="rId6" imgW="2743200" imgH="685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07932" y="21010720"/>
                        <a:ext cx="4766742" cy="1191686"/>
                      </a:xfrm>
                      <a:prstGeom prst="rect">
                        <a:avLst/>
                      </a:prstGeom>
                      <a:noFill/>
                      <a:ln>
                        <a:noFill/>
                      </a:ln>
                      <a:extLst/>
                    </p:spPr>
                  </p:pic>
                </p:oleObj>
              </mc:Fallback>
            </mc:AlternateContent>
          </a:graphicData>
        </a:graphic>
      </p:graphicFrame>
      <p:pic>
        <p:nvPicPr>
          <p:cNvPr id="52" name="Picture 51" descr="Screen Shot 2015-03-07 at 12.55.56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07933" y="22526853"/>
            <a:ext cx="2533576" cy="2226268"/>
          </a:xfrm>
          <a:prstGeom prst="rect">
            <a:avLst/>
          </a:prstGeom>
        </p:spPr>
      </p:pic>
      <p:grpSp>
        <p:nvGrpSpPr>
          <p:cNvPr id="59" name="Group 1184"/>
          <p:cNvGrpSpPr>
            <a:grpSpLocks/>
          </p:cNvGrpSpPr>
          <p:nvPr/>
        </p:nvGrpSpPr>
        <p:grpSpPr bwMode="auto">
          <a:xfrm>
            <a:off x="9676263" y="24422248"/>
            <a:ext cx="2407300" cy="1913891"/>
            <a:chOff x="666" y="21558"/>
            <a:chExt cx="2496" cy="2112"/>
          </a:xfrm>
        </p:grpSpPr>
        <p:pic>
          <p:nvPicPr>
            <p:cNvPr id="60" name="Picture 46"/>
            <p:cNvPicPr>
              <a:picLocks noChangeAspect="1" noChangeArrowheads="1"/>
            </p:cNvPicPr>
            <p:nvPr/>
          </p:nvPicPr>
          <p:blipFill>
            <a:blip r:embed="rId9" cstate="email">
              <a:extLst>
                <a:ext uri="{28A0092B-C50C-407E-A947-70E740481C1C}">
                  <a14:useLocalDpi xmlns:a14="http://schemas.microsoft.com/office/drawing/2010/main" val="0"/>
                </a:ext>
              </a:extLst>
            </a:blip>
            <a:srcRect l="28751" t="23000" r="28125" b="20000"/>
            <a:stretch>
              <a:fillRect/>
            </a:stretch>
          </p:blipFill>
          <p:spPr bwMode="auto">
            <a:xfrm>
              <a:off x="810" y="21558"/>
              <a:ext cx="2352" cy="1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Rectangle 47"/>
            <p:cNvSpPr>
              <a:spLocks noChangeArrowheads="1"/>
            </p:cNvSpPr>
            <p:nvPr/>
          </p:nvSpPr>
          <p:spPr bwMode="auto">
            <a:xfrm>
              <a:off x="666" y="23334"/>
              <a:ext cx="288"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eaLnBrk="0" hangingPunct="0">
                <a:defRPr sz="2400" b="1">
                  <a:solidFill>
                    <a:schemeClr val="tx1"/>
                  </a:solidFill>
                  <a:latin typeface="Arial" pitchFamily="34" charset="0"/>
                </a:defRPr>
              </a:lvl1pPr>
              <a:lvl2pPr marL="742950" indent="-285750" defTabSz="457200" eaLnBrk="0" hangingPunct="0">
                <a:defRPr sz="2400" b="1">
                  <a:solidFill>
                    <a:schemeClr val="tx1"/>
                  </a:solidFill>
                  <a:latin typeface="Arial" pitchFamily="34" charset="0"/>
                </a:defRPr>
              </a:lvl2pPr>
              <a:lvl3pPr marL="1143000" indent="-228600" defTabSz="457200" eaLnBrk="0" hangingPunct="0">
                <a:defRPr sz="2400" b="1">
                  <a:solidFill>
                    <a:schemeClr val="tx1"/>
                  </a:solidFill>
                  <a:latin typeface="Arial" pitchFamily="34" charset="0"/>
                </a:defRPr>
              </a:lvl3pPr>
              <a:lvl4pPr marL="1600200" indent="-228600" defTabSz="457200" eaLnBrk="0" hangingPunct="0">
                <a:defRPr sz="2400" b="1">
                  <a:solidFill>
                    <a:schemeClr val="tx1"/>
                  </a:solidFill>
                  <a:latin typeface="Arial" pitchFamily="34" charset="0"/>
                </a:defRPr>
              </a:lvl4pPr>
              <a:lvl5pPr marL="2057400" indent="-228600" defTabSz="457200" eaLnBrk="0" hangingPunct="0">
                <a:defRPr sz="2400" b="1">
                  <a:solidFill>
                    <a:schemeClr val="tx1"/>
                  </a:solidFill>
                  <a:latin typeface="Arial" pitchFamily="34" charset="0"/>
                </a:defRPr>
              </a:lvl5pPr>
              <a:lvl6pPr marL="2514600" indent="-228600" defTabSz="457200" eaLnBrk="0" fontAlgn="base" hangingPunct="0">
                <a:spcBef>
                  <a:spcPct val="0"/>
                </a:spcBef>
                <a:spcAft>
                  <a:spcPct val="0"/>
                </a:spcAft>
                <a:defRPr sz="2400" b="1">
                  <a:solidFill>
                    <a:schemeClr val="tx1"/>
                  </a:solidFill>
                  <a:latin typeface="Arial" pitchFamily="34" charset="0"/>
                </a:defRPr>
              </a:lvl6pPr>
              <a:lvl7pPr marL="2971800" indent="-228600" defTabSz="457200" eaLnBrk="0" fontAlgn="base" hangingPunct="0">
                <a:spcBef>
                  <a:spcPct val="0"/>
                </a:spcBef>
                <a:spcAft>
                  <a:spcPct val="0"/>
                </a:spcAft>
                <a:defRPr sz="2400" b="1">
                  <a:solidFill>
                    <a:schemeClr val="tx1"/>
                  </a:solidFill>
                  <a:latin typeface="Arial" pitchFamily="34" charset="0"/>
                </a:defRPr>
              </a:lvl7pPr>
              <a:lvl8pPr marL="3429000" indent="-228600" defTabSz="457200" eaLnBrk="0" fontAlgn="base" hangingPunct="0">
                <a:spcBef>
                  <a:spcPct val="0"/>
                </a:spcBef>
                <a:spcAft>
                  <a:spcPct val="0"/>
                </a:spcAft>
                <a:defRPr sz="2400" b="1">
                  <a:solidFill>
                    <a:schemeClr val="tx1"/>
                  </a:solidFill>
                  <a:latin typeface="Arial" pitchFamily="34" charset="0"/>
                </a:defRPr>
              </a:lvl8pPr>
              <a:lvl9pPr marL="3886200" indent="-228600" defTabSz="457200" eaLnBrk="0" fontAlgn="base" hangingPunct="0">
                <a:spcBef>
                  <a:spcPct val="0"/>
                </a:spcBef>
                <a:spcAft>
                  <a:spcPct val="0"/>
                </a:spcAft>
                <a:defRPr sz="2400" b="1">
                  <a:solidFill>
                    <a:schemeClr val="tx1"/>
                  </a:solidFill>
                  <a:latin typeface="Arial" pitchFamily="34" charset="0"/>
                </a:defRPr>
              </a:lvl9pPr>
            </a:lstStyle>
            <a:p>
              <a:pPr eaLnBrk="1" hangingPunct="1"/>
              <a:endParaRPr lang="en-US" altLang="en-US" sz="1800">
                <a:ea typeface="MS PGothic" pitchFamily="34" charset="-128"/>
              </a:endParaRPr>
            </a:p>
          </p:txBody>
        </p:sp>
      </p:grpSp>
      <p:sp>
        <p:nvSpPr>
          <p:cNvPr id="75" name="TextBox 74"/>
          <p:cNvSpPr txBox="1"/>
          <p:nvPr/>
        </p:nvSpPr>
        <p:spPr>
          <a:xfrm>
            <a:off x="31577999" y="29937448"/>
            <a:ext cx="11605156" cy="2215991"/>
          </a:xfrm>
          <a:prstGeom prst="rect">
            <a:avLst/>
          </a:prstGeom>
          <a:noFill/>
        </p:spPr>
        <p:txBody>
          <a:bodyPr wrap="square" rtlCol="0">
            <a:spAutoFit/>
          </a:bodyPr>
          <a:lstStyle/>
          <a:p>
            <a:pPr>
              <a:lnSpc>
                <a:spcPct val="80000"/>
              </a:lnSpc>
            </a:pPr>
            <a:r>
              <a:rPr lang="en-US" sz="1150" b="1" dirty="0" err="1">
                <a:latin typeface="Arial" panose="020B0604020202020204" pitchFamily="34" charset="0"/>
                <a:cs typeface="Arial" panose="020B0604020202020204" pitchFamily="34" charset="0"/>
              </a:rPr>
              <a:t>Abdulrehman</a:t>
            </a:r>
            <a:r>
              <a:rPr lang="en-US" sz="1150" b="1" dirty="0">
                <a:latin typeface="Arial" panose="020B0604020202020204" pitchFamily="34" charset="0"/>
                <a:cs typeface="Arial" panose="020B0604020202020204" pitchFamily="34" charset="0"/>
              </a:rPr>
              <a:t>, D., Monteiro, P., Teixeira, M., Mira, N., </a:t>
            </a:r>
            <a:r>
              <a:rPr lang="en-US" sz="1150" b="1" dirty="0" err="1">
                <a:latin typeface="Arial" panose="020B0604020202020204" pitchFamily="34" charset="0"/>
                <a:cs typeface="Arial" panose="020B0604020202020204" pitchFamily="34" charset="0"/>
              </a:rPr>
              <a:t>Lourenço</a:t>
            </a:r>
            <a:r>
              <a:rPr lang="en-US" sz="1150" b="1" dirty="0">
                <a:latin typeface="Arial" panose="020B0604020202020204" pitchFamily="34" charset="0"/>
                <a:cs typeface="Arial" panose="020B0604020202020204" pitchFamily="34" charset="0"/>
              </a:rPr>
              <a:t>, A., Santos, S., </a:t>
            </a:r>
            <a:r>
              <a:rPr lang="en-US" sz="1150" b="1" dirty="0" err="1">
                <a:latin typeface="Arial" panose="020B0604020202020204" pitchFamily="34" charset="0"/>
                <a:cs typeface="Arial" panose="020B0604020202020204" pitchFamily="34" charset="0"/>
              </a:rPr>
              <a:t>Cabrito</a:t>
            </a:r>
            <a:r>
              <a:rPr lang="en-US" sz="1150" b="1" dirty="0">
                <a:latin typeface="Arial" panose="020B0604020202020204" pitchFamily="34" charset="0"/>
                <a:cs typeface="Arial" panose="020B0604020202020204" pitchFamily="34" charset="0"/>
              </a:rPr>
              <a:t>, T., Francisco, A., Madeira, S., Aires, R., Oliveira, A., </a:t>
            </a:r>
            <a:r>
              <a:rPr lang="en-US" sz="1150" b="1" dirty="0" err="1">
                <a:latin typeface="Arial" panose="020B0604020202020204" pitchFamily="34" charset="0"/>
                <a:cs typeface="Arial" panose="020B0604020202020204" pitchFamily="34" charset="0"/>
              </a:rPr>
              <a:t>Sá-Correia</a:t>
            </a:r>
            <a:r>
              <a:rPr lang="en-US" sz="1150" b="1" dirty="0">
                <a:latin typeface="Arial" panose="020B0604020202020204" pitchFamily="34" charset="0"/>
                <a:cs typeface="Arial" panose="020B0604020202020204" pitchFamily="34" charset="0"/>
              </a:rPr>
              <a:t>, I., &amp; Freitas, A. (2011). YEASTRACT: providing a programmatic access to curated transcriptional regulatory associations in </a:t>
            </a:r>
            <a:r>
              <a:rPr lang="en-US" sz="1150" b="1" i="1" dirty="0">
                <a:latin typeface="Arial" panose="020B0604020202020204" pitchFamily="34" charset="0"/>
                <a:cs typeface="Arial" panose="020B0604020202020204" pitchFamily="34" charset="0"/>
              </a:rPr>
              <a:t>Saccharomyces cerevisiae</a:t>
            </a:r>
            <a:r>
              <a:rPr lang="en-US" sz="1150" b="1" dirty="0">
                <a:latin typeface="Arial" panose="020B0604020202020204" pitchFamily="34" charset="0"/>
                <a:cs typeface="Arial" panose="020B0604020202020204" pitchFamily="34" charset="0"/>
              </a:rPr>
              <a:t> through a web services interface </a:t>
            </a:r>
            <a:r>
              <a:rPr lang="en-US" sz="1150" b="1" dirty="0" err="1">
                <a:latin typeface="Arial" panose="020B0604020202020204" pitchFamily="34" charset="0"/>
                <a:cs typeface="Arial" panose="020B0604020202020204" pitchFamily="34" charset="0"/>
              </a:rPr>
              <a:t>Nucl</a:t>
            </a:r>
            <a:r>
              <a:rPr lang="en-US" sz="1150" b="1" dirty="0">
                <a:latin typeface="Arial" panose="020B0604020202020204" pitchFamily="34" charset="0"/>
                <a:cs typeface="Arial" panose="020B0604020202020204" pitchFamily="34" charset="0"/>
              </a:rPr>
              <a:t>. Acids Res., 39: D136-D140, Oxford University Press</a:t>
            </a:r>
            <a:r>
              <a:rPr lang="en-US" sz="1150" b="1" dirty="0" smtClean="0">
                <a:latin typeface="Arial" panose="020B0604020202020204" pitchFamily="34" charset="0"/>
                <a:cs typeface="Arial" panose="020B0604020202020204" pitchFamily="34" charset="0"/>
              </a:rPr>
              <a:t>.</a:t>
            </a:r>
            <a:endParaRPr lang="en-US" sz="1150" b="1" dirty="0" smtClean="0">
              <a:latin typeface="Arial" panose="020B0604020202020204" pitchFamily="34" charset="0"/>
              <a:cs typeface="Arial" panose="020B0604020202020204" pitchFamily="34" charset="0"/>
            </a:endParaRPr>
          </a:p>
          <a:p>
            <a:pPr>
              <a:lnSpc>
                <a:spcPct val="80000"/>
              </a:lnSpc>
            </a:pPr>
            <a:endParaRPr lang="en-US" sz="1150" b="1" dirty="0">
              <a:latin typeface="Arial" panose="020B0604020202020204" pitchFamily="34" charset="0"/>
              <a:cs typeface="Arial" panose="020B0604020202020204" pitchFamily="34" charset="0"/>
            </a:endParaRPr>
          </a:p>
          <a:p>
            <a:pPr>
              <a:lnSpc>
                <a:spcPct val="80000"/>
              </a:lnSpc>
            </a:pPr>
            <a:r>
              <a:rPr lang="en-US" sz="1150" b="1" dirty="0" smtClean="0">
                <a:latin typeface="Arial" panose="020B0604020202020204" pitchFamily="34" charset="0"/>
                <a:cs typeface="Arial" panose="020B0604020202020204" pitchFamily="34" charset="0"/>
              </a:rPr>
              <a:t>Belle</a:t>
            </a:r>
            <a:r>
              <a:rPr lang="en-US" sz="1150" b="1" dirty="0">
                <a:latin typeface="Arial" panose="020B0604020202020204" pitchFamily="34" charset="0"/>
                <a:cs typeface="Arial" panose="020B0604020202020204" pitchFamily="34" charset="0"/>
              </a:rPr>
              <a:t>, A., </a:t>
            </a:r>
            <a:r>
              <a:rPr lang="en-US" sz="1150" b="1" dirty="0" err="1">
                <a:latin typeface="Arial" panose="020B0604020202020204" pitchFamily="34" charset="0"/>
                <a:cs typeface="Arial" panose="020B0604020202020204" pitchFamily="34" charset="0"/>
              </a:rPr>
              <a:t>Tanay</a:t>
            </a:r>
            <a:r>
              <a:rPr lang="en-US" sz="1150" b="1" dirty="0">
                <a:latin typeface="Arial" panose="020B0604020202020204" pitchFamily="34" charset="0"/>
                <a:cs typeface="Arial" panose="020B0604020202020204" pitchFamily="34" charset="0"/>
              </a:rPr>
              <a:t>, A., </a:t>
            </a:r>
            <a:r>
              <a:rPr lang="en-US" sz="1150" b="1" dirty="0" err="1">
                <a:latin typeface="Arial" panose="020B0604020202020204" pitchFamily="34" charset="0"/>
                <a:cs typeface="Arial" panose="020B0604020202020204" pitchFamily="34" charset="0"/>
              </a:rPr>
              <a:t>Bitincka</a:t>
            </a:r>
            <a:r>
              <a:rPr lang="en-US" sz="1150" b="1" dirty="0">
                <a:latin typeface="Arial" panose="020B0604020202020204" pitchFamily="34" charset="0"/>
                <a:cs typeface="Arial" panose="020B0604020202020204" pitchFamily="34" charset="0"/>
              </a:rPr>
              <a:t>, L., Shamir, R., &amp; O’Shea, E. K. (2006). Quantification of protein half-lives in the budding yeast </a:t>
            </a:r>
            <a:r>
              <a:rPr lang="en-US" sz="1150" b="1" dirty="0" err="1">
                <a:latin typeface="Arial" panose="020B0604020202020204" pitchFamily="34" charset="0"/>
                <a:cs typeface="Arial" panose="020B0604020202020204" pitchFamily="34" charset="0"/>
              </a:rPr>
              <a:t>proteome.</a:t>
            </a:r>
            <a:r>
              <a:rPr lang="en-US" sz="1150" b="1" i="1" dirty="0" err="1">
                <a:latin typeface="Arial" panose="020B0604020202020204" pitchFamily="34" charset="0"/>
                <a:cs typeface="Arial" panose="020B0604020202020204" pitchFamily="34" charset="0"/>
              </a:rPr>
              <a:t>Proceedings</a:t>
            </a:r>
            <a:r>
              <a:rPr lang="en-US" sz="1150" b="1" i="1" dirty="0">
                <a:latin typeface="Arial" panose="020B0604020202020204" pitchFamily="34" charset="0"/>
                <a:cs typeface="Arial" panose="020B0604020202020204" pitchFamily="34" charset="0"/>
              </a:rPr>
              <a:t> of the National Academy of Sciences</a:t>
            </a:r>
            <a:r>
              <a:rPr lang="en-US" sz="1150" b="1" dirty="0">
                <a:latin typeface="Arial" panose="020B0604020202020204" pitchFamily="34" charset="0"/>
                <a:cs typeface="Arial" panose="020B0604020202020204" pitchFamily="34" charset="0"/>
              </a:rPr>
              <a:t>, </a:t>
            </a:r>
            <a:r>
              <a:rPr lang="en-US" sz="1150" b="1" i="1" dirty="0">
                <a:latin typeface="Arial" panose="020B0604020202020204" pitchFamily="34" charset="0"/>
                <a:cs typeface="Arial" panose="020B0604020202020204" pitchFamily="34" charset="0"/>
              </a:rPr>
              <a:t>103</a:t>
            </a:r>
            <a:r>
              <a:rPr lang="en-US" sz="1150" b="1" dirty="0">
                <a:latin typeface="Arial" panose="020B0604020202020204" pitchFamily="34" charset="0"/>
                <a:cs typeface="Arial" panose="020B0604020202020204" pitchFamily="34" charset="0"/>
              </a:rPr>
              <a:t>(35), 13004-13009</a:t>
            </a:r>
            <a:r>
              <a:rPr lang="en-US" sz="1150" b="1" dirty="0" smtClean="0">
                <a:latin typeface="Arial" panose="020B0604020202020204" pitchFamily="34" charset="0"/>
                <a:cs typeface="Arial" panose="020B0604020202020204" pitchFamily="34" charset="0"/>
              </a:rPr>
              <a:t>.</a:t>
            </a:r>
          </a:p>
          <a:p>
            <a:pPr>
              <a:lnSpc>
                <a:spcPct val="80000"/>
              </a:lnSpc>
            </a:pPr>
            <a:endParaRPr lang="en-US" sz="1150" b="1" dirty="0" smtClean="0">
              <a:latin typeface="Arial" panose="020B0604020202020204" pitchFamily="34" charset="0"/>
              <a:cs typeface="Arial" panose="020B0604020202020204" pitchFamily="34" charset="0"/>
            </a:endParaRPr>
          </a:p>
          <a:p>
            <a:pPr>
              <a:lnSpc>
                <a:spcPct val="80000"/>
              </a:lnSpc>
            </a:pPr>
            <a:r>
              <a:rPr lang="en-US" sz="1150" b="1" dirty="0" err="1" smtClean="0">
                <a:latin typeface="Arial" panose="020B0604020202020204" pitchFamily="34" charset="0"/>
                <a:cs typeface="Arial" panose="020B0604020202020204" pitchFamily="34" charset="0"/>
              </a:rPr>
              <a:t>Dahlquist</a:t>
            </a:r>
            <a:r>
              <a:rPr lang="en-US" sz="1150" b="1" dirty="0">
                <a:latin typeface="Arial" panose="020B0604020202020204" pitchFamily="34" charset="0"/>
                <a:cs typeface="Arial" panose="020B0604020202020204" pitchFamily="34" charset="0"/>
              </a:rPr>
              <a:t>, K., Fitzpatrick, B., Camacho, E., </a:t>
            </a:r>
            <a:r>
              <a:rPr lang="en-US" sz="1150" b="1" dirty="0" err="1">
                <a:latin typeface="Arial" panose="020B0604020202020204" pitchFamily="34" charset="0"/>
                <a:cs typeface="Arial" panose="020B0604020202020204" pitchFamily="34" charset="0"/>
              </a:rPr>
              <a:t>Entzminger</a:t>
            </a:r>
            <a:r>
              <a:rPr lang="en-US" sz="1150" b="1" dirty="0">
                <a:latin typeface="Arial" panose="020B0604020202020204" pitchFamily="34" charset="0"/>
                <a:cs typeface="Arial" panose="020B0604020202020204" pitchFamily="34" charset="0"/>
              </a:rPr>
              <a:t>, S., &amp; </a:t>
            </a:r>
            <a:r>
              <a:rPr lang="en-US" sz="1150" b="1" dirty="0" err="1">
                <a:latin typeface="Arial" panose="020B0604020202020204" pitchFamily="34" charset="0"/>
                <a:cs typeface="Arial" panose="020B0604020202020204" pitchFamily="34" charset="0"/>
              </a:rPr>
              <a:t>Wanner</a:t>
            </a:r>
            <a:r>
              <a:rPr lang="en-US" sz="1150" b="1" dirty="0">
                <a:latin typeface="Arial" panose="020B0604020202020204" pitchFamily="34" charset="0"/>
                <a:cs typeface="Arial" panose="020B0604020202020204" pitchFamily="34" charset="0"/>
              </a:rPr>
              <a:t>, N. (2015). Parameter Estimation for Gene Regulatory Networks from Microarray Data: Cold Shock Response in Saccharomyces cerevisiae. </a:t>
            </a:r>
            <a:r>
              <a:rPr lang="en-US" sz="1150" b="1" i="1" dirty="0">
                <a:latin typeface="Arial" panose="020B0604020202020204" pitchFamily="34" charset="0"/>
                <a:cs typeface="Arial" panose="020B0604020202020204" pitchFamily="34" charset="0"/>
              </a:rPr>
              <a:t>Bulletin Of Mathematical Biology</a:t>
            </a:r>
            <a:r>
              <a:rPr lang="en-US" sz="1150" b="1" dirty="0">
                <a:latin typeface="Arial" panose="020B0604020202020204" pitchFamily="34" charset="0"/>
                <a:cs typeface="Arial" panose="020B0604020202020204" pitchFamily="34" charset="0"/>
              </a:rPr>
              <a:t>, </a:t>
            </a:r>
            <a:r>
              <a:rPr lang="en-US" sz="1150" b="1" i="1" dirty="0">
                <a:latin typeface="Arial" panose="020B0604020202020204" pitchFamily="34" charset="0"/>
                <a:cs typeface="Arial" panose="020B0604020202020204" pitchFamily="34" charset="0"/>
              </a:rPr>
              <a:t>77</a:t>
            </a:r>
            <a:r>
              <a:rPr lang="en-US" sz="1150" b="1" dirty="0">
                <a:latin typeface="Arial" panose="020B0604020202020204" pitchFamily="34" charset="0"/>
                <a:cs typeface="Arial" panose="020B0604020202020204" pitchFamily="34" charset="0"/>
              </a:rPr>
              <a:t>(8), 1457-1492. http://</a:t>
            </a:r>
            <a:r>
              <a:rPr lang="en-US" sz="1150" b="1" dirty="0" smtClean="0">
                <a:latin typeface="Arial" panose="020B0604020202020204" pitchFamily="34" charset="0"/>
                <a:cs typeface="Arial" panose="020B0604020202020204" pitchFamily="34" charset="0"/>
              </a:rPr>
              <a:t>dx.doi.org/10.1007/s11538-015-0092-6.</a:t>
            </a:r>
            <a:br>
              <a:rPr lang="en-US" sz="1150" b="1" dirty="0" smtClean="0">
                <a:latin typeface="Arial" panose="020B0604020202020204" pitchFamily="34" charset="0"/>
                <a:cs typeface="Arial" panose="020B0604020202020204" pitchFamily="34" charset="0"/>
              </a:rPr>
            </a:br>
            <a:endParaRPr lang="en-US" sz="1150" b="1" dirty="0" smtClean="0">
              <a:latin typeface="Arial" panose="020B0604020202020204" pitchFamily="34" charset="0"/>
              <a:cs typeface="Arial" panose="020B0604020202020204" pitchFamily="34" charset="0"/>
            </a:endParaRPr>
          </a:p>
          <a:p>
            <a:pPr>
              <a:lnSpc>
                <a:spcPct val="80000"/>
              </a:lnSpc>
            </a:pPr>
            <a:r>
              <a:rPr lang="en-US" sz="1150" b="1" dirty="0">
                <a:latin typeface="Arial" panose="020B0604020202020204" pitchFamily="34" charset="0"/>
                <a:cs typeface="Arial" panose="020B0604020202020204" pitchFamily="34" charset="0"/>
              </a:rPr>
              <a:t>Freeman, S. (2002). </a:t>
            </a:r>
            <a:r>
              <a:rPr lang="en-US" sz="1150" b="1" i="1" dirty="0">
                <a:latin typeface="Arial" panose="020B0604020202020204" pitchFamily="34" charset="0"/>
                <a:cs typeface="Arial" panose="020B0604020202020204" pitchFamily="34" charset="0"/>
              </a:rPr>
              <a:t>Biological science</a:t>
            </a:r>
            <a:r>
              <a:rPr lang="en-US" sz="1150" b="1" dirty="0">
                <a:latin typeface="Arial" panose="020B0604020202020204" pitchFamily="34" charset="0"/>
                <a:cs typeface="Arial" panose="020B0604020202020204" pitchFamily="34" charset="0"/>
              </a:rPr>
              <a:t> (First ed.). Prentice Hall.</a:t>
            </a:r>
            <a:endParaRPr lang="en-US" sz="1150" b="1" dirty="0" smtClean="0">
              <a:latin typeface="Arial" panose="020B0604020202020204" pitchFamily="34" charset="0"/>
              <a:cs typeface="Arial" panose="020B0604020202020204" pitchFamily="34" charset="0"/>
            </a:endParaRPr>
          </a:p>
          <a:p>
            <a:pPr>
              <a:lnSpc>
                <a:spcPct val="80000"/>
              </a:lnSpc>
            </a:pPr>
            <a:endParaRPr lang="en-US" sz="1150" b="1" dirty="0">
              <a:latin typeface="Arial" panose="020B0604020202020204" pitchFamily="34" charset="0"/>
              <a:cs typeface="Arial" panose="020B0604020202020204" pitchFamily="34" charset="0"/>
            </a:endParaRPr>
          </a:p>
          <a:p>
            <a:pPr>
              <a:lnSpc>
                <a:spcPct val="80000"/>
              </a:lnSpc>
            </a:pPr>
            <a:r>
              <a:rPr lang="en-US" sz="1150" b="1" dirty="0" err="1">
                <a:latin typeface="Arial" panose="020B0604020202020204" pitchFamily="34" charset="0"/>
                <a:cs typeface="Arial" panose="020B0604020202020204" pitchFamily="34" charset="0"/>
              </a:rPr>
              <a:t>GRNsight</a:t>
            </a:r>
            <a:r>
              <a:rPr lang="en-US" sz="1150" b="1" dirty="0">
                <a:latin typeface="Arial" panose="020B0604020202020204" pitchFamily="34" charset="0"/>
                <a:cs typeface="Arial" panose="020B0604020202020204" pitchFamily="34" charset="0"/>
              </a:rPr>
              <a:t> - Home. (</a:t>
            </a:r>
            <a:r>
              <a:rPr lang="en-US" sz="1150" b="1" dirty="0" err="1">
                <a:latin typeface="Arial" panose="020B0604020202020204" pitchFamily="34" charset="0"/>
                <a:cs typeface="Arial" panose="020B0604020202020204" pitchFamily="34" charset="0"/>
              </a:rPr>
              <a:t>n.d.</a:t>
            </a:r>
            <a:r>
              <a:rPr lang="en-US" sz="1150" b="1" dirty="0">
                <a:latin typeface="Arial" panose="020B0604020202020204" pitchFamily="34" charset="0"/>
                <a:cs typeface="Arial" panose="020B0604020202020204" pitchFamily="34" charset="0"/>
              </a:rPr>
              <a:t>). Retrieved March 10, </a:t>
            </a:r>
            <a:r>
              <a:rPr lang="en-US" sz="1150" b="1" dirty="0" smtClean="0">
                <a:latin typeface="Arial" panose="020B0604020202020204" pitchFamily="34" charset="0"/>
                <a:cs typeface="Arial" panose="020B0604020202020204" pitchFamily="34" charset="0"/>
              </a:rPr>
              <a:t>2016, from </a:t>
            </a:r>
            <a:r>
              <a:rPr lang="en-US" sz="1150" b="1" dirty="0">
                <a:latin typeface="Arial" panose="020B0604020202020204" pitchFamily="34" charset="0"/>
                <a:cs typeface="Arial" panose="020B0604020202020204" pitchFamily="34" charset="0"/>
              </a:rPr>
              <a:t>http://dondi.github.io/GRNsight</a:t>
            </a:r>
            <a:r>
              <a:rPr lang="en-US" sz="1150" b="1" dirty="0" smtClean="0">
                <a:latin typeface="Arial" panose="020B0604020202020204" pitchFamily="34" charset="0"/>
                <a:cs typeface="Arial" panose="020B0604020202020204" pitchFamily="34" charset="0"/>
              </a:rPr>
              <a:t>/.</a:t>
            </a:r>
            <a:br>
              <a:rPr lang="en-US" sz="1150" b="1" dirty="0" smtClean="0">
                <a:latin typeface="Arial" panose="020B0604020202020204" pitchFamily="34" charset="0"/>
                <a:cs typeface="Arial" panose="020B0604020202020204" pitchFamily="34" charset="0"/>
              </a:rPr>
            </a:br>
            <a:endParaRPr lang="en-US" sz="1150" b="1" dirty="0" smtClean="0">
              <a:latin typeface="Arial" panose="020B0604020202020204" pitchFamily="34" charset="0"/>
              <a:cs typeface="Arial" panose="020B0604020202020204" pitchFamily="34" charset="0"/>
            </a:endParaRPr>
          </a:p>
          <a:p>
            <a:pPr>
              <a:lnSpc>
                <a:spcPct val="80000"/>
              </a:lnSpc>
            </a:pPr>
            <a:r>
              <a:rPr lang="en-US" sz="1150" b="1" dirty="0" smtClean="0">
                <a:latin typeface="Arial" panose="020B0604020202020204" pitchFamily="34" charset="0"/>
                <a:cs typeface="Arial" panose="020B0604020202020204" pitchFamily="34" charset="0"/>
              </a:rPr>
              <a:t>GRNmap – Home.. </a:t>
            </a:r>
            <a:r>
              <a:rPr lang="en-US" sz="1150" b="1" dirty="0">
                <a:latin typeface="Arial" panose="020B0604020202020204" pitchFamily="34" charset="0"/>
                <a:cs typeface="Arial" panose="020B0604020202020204" pitchFamily="34" charset="0"/>
              </a:rPr>
              <a:t>(</a:t>
            </a:r>
            <a:r>
              <a:rPr lang="en-US" sz="1150" b="1" dirty="0" err="1">
                <a:latin typeface="Arial" panose="020B0604020202020204" pitchFamily="34" charset="0"/>
                <a:cs typeface="Arial" panose="020B0604020202020204" pitchFamily="34" charset="0"/>
              </a:rPr>
              <a:t>n.d.</a:t>
            </a:r>
            <a:r>
              <a:rPr lang="en-US" sz="1150" b="1" dirty="0">
                <a:latin typeface="Arial" panose="020B0604020202020204" pitchFamily="34" charset="0"/>
                <a:cs typeface="Arial" panose="020B0604020202020204" pitchFamily="34" charset="0"/>
              </a:rPr>
              <a:t>). Retrieved March </a:t>
            </a:r>
            <a:r>
              <a:rPr lang="en-US" sz="1150" b="1" dirty="0" smtClean="0">
                <a:latin typeface="Arial" panose="020B0604020202020204" pitchFamily="34" charset="0"/>
                <a:cs typeface="Arial" panose="020B0604020202020204" pitchFamily="34" charset="0"/>
              </a:rPr>
              <a:t>10, 2016</a:t>
            </a:r>
            <a:r>
              <a:rPr lang="en-US" sz="1150" b="1" dirty="0">
                <a:latin typeface="Arial" panose="020B0604020202020204" pitchFamily="34" charset="0"/>
                <a:cs typeface="Arial" panose="020B0604020202020204" pitchFamily="34" charset="0"/>
              </a:rPr>
              <a:t>, from https://github.com/kdahlquist/GRNmap</a:t>
            </a:r>
            <a:endParaRPr lang="en-US" sz="1150" b="1" dirty="0" smtClean="0">
              <a:latin typeface="Arial" panose="020B0604020202020204" pitchFamily="34" charset="0"/>
              <a:cs typeface="Arial" panose="020B0604020202020204" pitchFamily="34" charset="0"/>
            </a:endParaRPr>
          </a:p>
        </p:txBody>
      </p:sp>
      <p:sp>
        <p:nvSpPr>
          <p:cNvPr id="76" name="TextBox 75"/>
          <p:cNvSpPr txBox="1"/>
          <p:nvPr/>
        </p:nvSpPr>
        <p:spPr>
          <a:xfrm>
            <a:off x="925846" y="20939248"/>
            <a:ext cx="5734261" cy="3754874"/>
          </a:xfrm>
          <a:prstGeom prst="rect">
            <a:avLst/>
          </a:prstGeom>
          <a:noFill/>
        </p:spPr>
        <p:txBody>
          <a:bodyPr wrap="square" rtlCol="0">
            <a:spAutoFit/>
          </a:bodyPr>
          <a:lstStyle/>
          <a:p>
            <a:pPr marL="285750" indent="-285750">
              <a:buFont typeface="Arial"/>
              <a:buChar char="•"/>
            </a:pPr>
            <a:r>
              <a:rPr lang="en-US" sz="1700" b="1" dirty="0" smtClean="0">
                <a:latin typeface="Arial"/>
                <a:cs typeface="Arial"/>
              </a:rPr>
              <a:t>Each gene has a differential equation that models the change in expression over time</a:t>
            </a:r>
            <a:r>
              <a:rPr lang="en-US" sz="1700" b="1" dirty="0">
                <a:latin typeface="Arial"/>
                <a:cs typeface="Arial"/>
              </a:rPr>
              <a:t> </a:t>
            </a:r>
            <a:r>
              <a:rPr lang="en-US" sz="1700" b="1" dirty="0" smtClean="0">
                <a:latin typeface="Arial"/>
                <a:cs typeface="Arial"/>
              </a:rPr>
              <a:t>as </a:t>
            </a:r>
            <a:br>
              <a:rPr lang="en-US" sz="1700" b="1" dirty="0" smtClean="0">
                <a:latin typeface="Arial"/>
                <a:cs typeface="Arial"/>
              </a:rPr>
            </a:br>
            <a:r>
              <a:rPr lang="en-US" sz="1700" b="1" dirty="0" smtClean="0">
                <a:latin typeface="Arial"/>
                <a:cs typeface="Arial"/>
              </a:rPr>
              <a:t>production – degradation</a:t>
            </a:r>
          </a:p>
          <a:p>
            <a:pPr marL="285750" indent="-285750">
              <a:buFont typeface="Arial"/>
              <a:buChar char="•"/>
            </a:pPr>
            <a:r>
              <a:rPr lang="en-US" sz="1700" b="1" dirty="0" smtClean="0">
                <a:latin typeface="Arial"/>
                <a:cs typeface="Arial"/>
              </a:rPr>
              <a:t>Degradation rates for each gene were taken </a:t>
            </a:r>
            <a:r>
              <a:rPr lang="en-US" sz="1700" b="1" smtClean="0">
                <a:latin typeface="Arial"/>
                <a:cs typeface="Arial"/>
              </a:rPr>
              <a:t>from protein half </a:t>
            </a:r>
            <a:r>
              <a:rPr lang="en-US" sz="1700" b="1" dirty="0" smtClean="0">
                <a:latin typeface="Arial"/>
                <a:cs typeface="Arial"/>
              </a:rPr>
              <a:t>life data from Belle et al</a:t>
            </a:r>
            <a:r>
              <a:rPr lang="en-US" sz="1700" b="1" smtClean="0">
                <a:latin typeface="Arial"/>
                <a:cs typeface="Arial"/>
              </a:rPr>
              <a:t>. (2006)</a:t>
            </a:r>
            <a:endParaRPr lang="en-US" sz="1700" b="1" dirty="0" smtClean="0">
              <a:latin typeface="Arial"/>
              <a:cs typeface="Arial"/>
            </a:endParaRPr>
          </a:p>
          <a:p>
            <a:pPr marL="285750" indent="-285750">
              <a:buFont typeface="Arial"/>
              <a:buChar char="•"/>
            </a:pPr>
            <a:r>
              <a:rPr lang="en-US" sz="1700" b="1" dirty="0" smtClean="0">
                <a:latin typeface="Arial"/>
                <a:cs typeface="Arial"/>
              </a:rPr>
              <a:t>We use a sigmoidal production function where:</a:t>
            </a:r>
          </a:p>
          <a:p>
            <a:pPr marL="806450" lvl="1" indent="-280988">
              <a:buFont typeface="Arial"/>
              <a:buChar char="•"/>
            </a:pPr>
            <a:r>
              <a:rPr lang="en-US" sz="1700" i="1" dirty="0" smtClean="0">
                <a:latin typeface="Times New Roman"/>
                <a:cs typeface="Times New Roman"/>
              </a:rPr>
              <a:t>P</a:t>
            </a:r>
            <a:r>
              <a:rPr lang="en-US" sz="1700" i="1" baseline="-25000" dirty="0" smtClean="0">
                <a:latin typeface="Times New Roman"/>
                <a:cs typeface="Times New Roman"/>
              </a:rPr>
              <a:t>i</a:t>
            </a:r>
            <a:r>
              <a:rPr lang="en-US" sz="1700" b="1" dirty="0" smtClean="0">
                <a:latin typeface="Arial"/>
                <a:cs typeface="Arial"/>
              </a:rPr>
              <a:t> is mRNA production rate for gene </a:t>
            </a:r>
            <a:r>
              <a:rPr lang="en-US" sz="1700" i="1" dirty="0">
                <a:latin typeface="Times New Roman"/>
                <a:cs typeface="Times New Roman"/>
              </a:rPr>
              <a:t>i</a:t>
            </a:r>
            <a:endParaRPr lang="en-US" sz="1700" dirty="0" smtClean="0">
              <a:latin typeface="Times New Roman"/>
              <a:cs typeface="Times New Roman"/>
            </a:endParaRPr>
          </a:p>
          <a:p>
            <a:pPr marL="806450" lvl="1" indent="-280988">
              <a:buFont typeface="Arial"/>
              <a:buChar char="•"/>
            </a:pPr>
            <a:r>
              <a:rPr lang="en-US" sz="1700" i="1" dirty="0">
                <a:latin typeface="Times New Roman"/>
                <a:cs typeface="Times New Roman"/>
              </a:rPr>
              <a:t>d</a:t>
            </a:r>
            <a:r>
              <a:rPr lang="en-US" sz="1700" i="1" baseline="-25000" dirty="0" smtClean="0">
                <a:latin typeface="Times New Roman"/>
                <a:cs typeface="Times New Roman"/>
              </a:rPr>
              <a:t>i</a:t>
            </a:r>
            <a:r>
              <a:rPr lang="en-US" sz="1700" b="1" dirty="0" smtClean="0">
                <a:latin typeface="Arial"/>
                <a:cs typeface="Arial"/>
              </a:rPr>
              <a:t> is the mRNA degradation rate for gene </a:t>
            </a:r>
            <a:r>
              <a:rPr lang="en-US" sz="1700" i="1" dirty="0" err="1" smtClean="0">
                <a:latin typeface="Times New Roman"/>
                <a:cs typeface="Times New Roman"/>
              </a:rPr>
              <a:t>i</a:t>
            </a:r>
            <a:r>
              <a:rPr lang="en-US" sz="1700" i="1" dirty="0" smtClean="0">
                <a:latin typeface="Times New Roman"/>
                <a:cs typeface="Times New Roman"/>
              </a:rPr>
              <a:t> </a:t>
            </a:r>
          </a:p>
          <a:p>
            <a:pPr marL="806450" lvl="1" indent="-280988">
              <a:buFont typeface="Arial"/>
              <a:buChar char="•"/>
            </a:pPr>
            <a:r>
              <a:rPr lang="en-US" sz="1700" i="1" dirty="0" smtClean="0">
                <a:latin typeface="Times New Roman"/>
                <a:cs typeface="Times New Roman"/>
              </a:rPr>
              <a:t>w</a:t>
            </a:r>
            <a:r>
              <a:rPr lang="en-US" sz="1700" b="1" dirty="0" smtClean="0">
                <a:latin typeface="Arial"/>
                <a:cs typeface="Arial"/>
              </a:rPr>
              <a:t> is weight term, determining the level of activation or repression of </a:t>
            </a:r>
            <a:r>
              <a:rPr lang="en-US" sz="1700" i="1" dirty="0" smtClean="0">
                <a:latin typeface="Times New Roman"/>
                <a:cs typeface="Times New Roman"/>
              </a:rPr>
              <a:t>j</a:t>
            </a:r>
            <a:r>
              <a:rPr lang="en-US" sz="1700" b="1" dirty="0" smtClean="0">
                <a:latin typeface="Arial"/>
                <a:cs typeface="Arial"/>
              </a:rPr>
              <a:t> on </a:t>
            </a:r>
            <a:r>
              <a:rPr lang="en-US" sz="1700" i="1" dirty="0">
                <a:latin typeface="Times New Roman"/>
                <a:cs typeface="Times New Roman"/>
              </a:rPr>
              <a:t>i</a:t>
            </a:r>
            <a:endParaRPr lang="en-US" sz="1700" i="1" dirty="0" smtClean="0">
              <a:latin typeface="Times New Roman"/>
              <a:cs typeface="Times New Roman"/>
            </a:endParaRPr>
          </a:p>
          <a:p>
            <a:pPr marL="806450" lvl="1" indent="-280988">
              <a:buFont typeface="Arial"/>
              <a:buChar char="•"/>
            </a:pPr>
            <a:r>
              <a:rPr lang="en-US" sz="1700" i="1" dirty="0" smtClean="0">
                <a:latin typeface="Times New Roman"/>
                <a:cs typeface="Times New Roman"/>
              </a:rPr>
              <a:t>b</a:t>
            </a:r>
            <a:r>
              <a:rPr lang="en-US" sz="1700" b="1" dirty="0" smtClean="0">
                <a:latin typeface="Arial"/>
                <a:cs typeface="Arial"/>
              </a:rPr>
              <a:t> is a unique threshold for each gene</a:t>
            </a:r>
          </a:p>
          <a:p>
            <a:pPr marL="285750" indent="-285750">
              <a:buFont typeface="Arial"/>
              <a:buChar char="•"/>
            </a:pPr>
            <a:r>
              <a:rPr lang="en-US" sz="1700" b="1" dirty="0">
                <a:latin typeface="Arial"/>
                <a:cs typeface="Arial"/>
              </a:rPr>
              <a:t>The production rate </a:t>
            </a:r>
            <a:r>
              <a:rPr lang="en-US" sz="1700" b="1" dirty="0" smtClean="0">
                <a:latin typeface="Arial"/>
                <a:cs typeface="Arial"/>
              </a:rPr>
              <a:t>(</a:t>
            </a:r>
            <a:r>
              <a:rPr lang="en-US" sz="1700" i="1" dirty="0">
                <a:latin typeface="Times New Roman"/>
                <a:cs typeface="Times New Roman"/>
              </a:rPr>
              <a:t>P</a:t>
            </a:r>
            <a:r>
              <a:rPr lang="en-US" sz="1700" i="1" baseline="-25000" dirty="0">
                <a:latin typeface="Times New Roman"/>
                <a:cs typeface="Times New Roman"/>
              </a:rPr>
              <a:t>i</a:t>
            </a:r>
            <a:r>
              <a:rPr lang="en-US" sz="1700" b="1" dirty="0">
                <a:latin typeface="Arial"/>
                <a:cs typeface="Arial"/>
              </a:rPr>
              <a:t> </a:t>
            </a:r>
            <a:r>
              <a:rPr lang="en-US" sz="1700" b="1" dirty="0" smtClean="0">
                <a:latin typeface="Arial"/>
                <a:cs typeface="Arial"/>
              </a:rPr>
              <a:t>)</a:t>
            </a:r>
            <a:r>
              <a:rPr lang="en-US" sz="1700" b="1" dirty="0">
                <a:latin typeface="Arial"/>
                <a:cs typeface="Arial"/>
              </a:rPr>
              <a:t>, weight </a:t>
            </a:r>
            <a:r>
              <a:rPr lang="en-US" sz="1700" b="1" dirty="0" smtClean="0">
                <a:latin typeface="Arial"/>
                <a:cs typeface="Arial"/>
              </a:rPr>
              <a:t>(</a:t>
            </a:r>
            <a:r>
              <a:rPr lang="en-US" sz="1700" i="1" dirty="0">
                <a:latin typeface="Times New Roman"/>
                <a:cs typeface="Times New Roman"/>
              </a:rPr>
              <a:t>w</a:t>
            </a:r>
            <a:r>
              <a:rPr lang="en-US" sz="1700" b="1" dirty="0">
                <a:latin typeface="Arial"/>
                <a:cs typeface="Arial"/>
              </a:rPr>
              <a:t> </a:t>
            </a:r>
            <a:r>
              <a:rPr lang="en-US" sz="1700" b="1" dirty="0" smtClean="0">
                <a:latin typeface="Arial"/>
                <a:cs typeface="Arial"/>
              </a:rPr>
              <a:t>)</a:t>
            </a:r>
            <a:r>
              <a:rPr lang="en-US" sz="1700" b="1" dirty="0">
                <a:latin typeface="Arial"/>
                <a:cs typeface="Arial"/>
              </a:rPr>
              <a:t>, and threshold </a:t>
            </a:r>
            <a:r>
              <a:rPr lang="en-US" sz="1700" b="1" dirty="0" smtClean="0">
                <a:latin typeface="Arial"/>
                <a:cs typeface="Arial"/>
              </a:rPr>
              <a:t>(</a:t>
            </a:r>
            <a:r>
              <a:rPr lang="en-US" sz="1700" i="1" dirty="0">
                <a:latin typeface="Times New Roman"/>
                <a:cs typeface="Times New Roman"/>
              </a:rPr>
              <a:t>b</a:t>
            </a:r>
            <a:r>
              <a:rPr lang="en-US" sz="1700" b="1" dirty="0" smtClean="0">
                <a:latin typeface="Arial"/>
                <a:cs typeface="Arial"/>
              </a:rPr>
              <a:t>) </a:t>
            </a:r>
            <a:r>
              <a:rPr lang="en-US" sz="1700" b="1" dirty="0">
                <a:latin typeface="Arial"/>
                <a:cs typeface="Arial"/>
              </a:rPr>
              <a:t>values were estimated from DNA microarray data using a penalized least squares </a:t>
            </a:r>
            <a:r>
              <a:rPr lang="en-US" sz="1700" b="1" dirty="0" smtClean="0">
                <a:latin typeface="Arial"/>
                <a:cs typeface="Arial"/>
              </a:rPr>
              <a:t>approach. </a:t>
            </a:r>
            <a:endParaRPr lang="en-US" sz="1700" b="1" dirty="0">
              <a:latin typeface="Arial"/>
              <a:cs typeface="Arial"/>
            </a:endParaRPr>
          </a:p>
        </p:txBody>
      </p:sp>
      <p:sp>
        <p:nvSpPr>
          <p:cNvPr id="83" name="TextBox 82"/>
          <p:cNvSpPr txBox="1"/>
          <p:nvPr/>
        </p:nvSpPr>
        <p:spPr>
          <a:xfrm>
            <a:off x="741587" y="9014128"/>
            <a:ext cx="11487721" cy="892552"/>
          </a:xfrm>
          <a:prstGeom prst="rect">
            <a:avLst/>
          </a:prstGeom>
          <a:solidFill>
            <a:srgbClr val="D9D9D9"/>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Yeast Respond to the Environmental Stress of Cold Shock by Changing Gene Expression</a:t>
            </a:r>
            <a:endParaRPr lang="en-US" sz="2600" b="1" dirty="0">
              <a:latin typeface="Arial" panose="020B0604020202020204" pitchFamily="34" charset="0"/>
              <a:cs typeface="Arial" panose="020B0604020202020204" pitchFamily="34" charset="0"/>
            </a:endParaRPr>
          </a:p>
        </p:txBody>
      </p:sp>
      <p:pic>
        <p:nvPicPr>
          <p:cNvPr id="32" name="Picture 31" descr="Microarray.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51670" y="10150472"/>
            <a:ext cx="4154851" cy="3404230"/>
          </a:xfrm>
          <a:prstGeom prst="rect">
            <a:avLst/>
          </a:prstGeom>
        </p:spPr>
      </p:pic>
      <p:sp>
        <p:nvSpPr>
          <p:cNvPr id="54" name="TextBox 53"/>
          <p:cNvSpPr txBox="1"/>
          <p:nvPr/>
        </p:nvSpPr>
        <p:spPr>
          <a:xfrm>
            <a:off x="7978289" y="13507015"/>
            <a:ext cx="4636120" cy="338554"/>
          </a:xfrm>
          <a:prstGeom prst="rect">
            <a:avLst/>
          </a:prstGeom>
          <a:noFill/>
        </p:spPr>
        <p:txBody>
          <a:bodyPr wrap="square" rtlCol="0">
            <a:spAutoFit/>
          </a:bodyPr>
          <a:lstStyle/>
          <a:p>
            <a:r>
              <a:rPr lang="en-US" sz="1600" dirty="0" smtClean="0">
                <a:latin typeface="Arial"/>
                <a:cs typeface="Arial"/>
              </a:rPr>
              <a:t>Microarray at 60 minutes after cold shock</a:t>
            </a:r>
            <a:endParaRPr lang="en-US" sz="1600" dirty="0">
              <a:latin typeface="Arial"/>
              <a:cs typeface="Arial"/>
            </a:endParaRPr>
          </a:p>
        </p:txBody>
      </p:sp>
      <p:sp>
        <p:nvSpPr>
          <p:cNvPr id="88" name="TextBox 87"/>
          <p:cNvSpPr txBox="1"/>
          <p:nvPr/>
        </p:nvSpPr>
        <p:spPr>
          <a:xfrm>
            <a:off x="720750" y="18821929"/>
            <a:ext cx="11546221" cy="892552"/>
          </a:xfrm>
          <a:prstGeom prst="rect">
            <a:avLst/>
          </a:prstGeom>
          <a:solidFill>
            <a:srgbClr val="D9D9D9"/>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For Each Gene in the Network, a Nonlinear Differential Equation Determines the Rate at Which the Gene is Expressed </a:t>
            </a:r>
          </a:p>
        </p:txBody>
      </p:sp>
      <p:sp>
        <p:nvSpPr>
          <p:cNvPr id="89" name="TextBox 88"/>
          <p:cNvSpPr txBox="1"/>
          <p:nvPr/>
        </p:nvSpPr>
        <p:spPr>
          <a:xfrm>
            <a:off x="888298" y="15460482"/>
            <a:ext cx="10898979" cy="3231654"/>
          </a:xfrm>
          <a:prstGeom prst="rect">
            <a:avLst/>
          </a:prstGeom>
          <a:noFill/>
        </p:spPr>
        <p:txBody>
          <a:bodyPr wrap="square" rtlCol="0">
            <a:spAutoFit/>
          </a:bodyPr>
          <a:lstStyle/>
          <a:p>
            <a:pPr marL="342900" indent="-342900">
              <a:buFont typeface="Arial"/>
              <a:buChar char="•"/>
            </a:pPr>
            <a:r>
              <a:rPr lang="en-US" sz="1700" b="1" dirty="0" smtClean="0">
                <a:latin typeface="Arial" panose="020B0604020202020204" pitchFamily="34" charset="0"/>
                <a:cs typeface="Arial" panose="020B0604020202020204" pitchFamily="34" charset="0"/>
              </a:rPr>
              <a:t>An ANOVA test of the </a:t>
            </a:r>
            <a:r>
              <a:rPr lang="en-US" sz="1700" b="1" i="1" dirty="0">
                <a:latin typeface="Arial"/>
                <a:cs typeface="Arial"/>
              </a:rPr>
              <a:t>Δhap4 </a:t>
            </a:r>
            <a:r>
              <a:rPr lang="en-US" sz="1700" b="1" dirty="0" smtClean="0">
                <a:latin typeface="Arial"/>
                <a:cs typeface="Arial"/>
              </a:rPr>
              <a:t> strain </a:t>
            </a:r>
            <a:r>
              <a:rPr lang="en-US" sz="1700" b="1" dirty="0" smtClean="0">
                <a:latin typeface="Arial" panose="020B0604020202020204" pitchFamily="34" charset="0"/>
                <a:cs typeface="Arial" panose="020B0604020202020204" pitchFamily="34" charset="0"/>
              </a:rPr>
              <a:t>DNA microarray data showed that 1794 </a:t>
            </a:r>
            <a:r>
              <a:rPr lang="en-US" sz="1700" b="1" smtClean="0">
                <a:latin typeface="Arial" panose="020B0604020202020204" pitchFamily="34" charset="0"/>
                <a:cs typeface="Arial" panose="020B0604020202020204" pitchFamily="34" charset="0"/>
              </a:rPr>
              <a:t>genes (29%) had </a:t>
            </a:r>
            <a:r>
              <a:rPr lang="en-US" sz="1700" b="1" dirty="0" smtClean="0">
                <a:latin typeface="Arial" panose="020B0604020202020204" pitchFamily="34" charset="0"/>
                <a:cs typeface="Arial" panose="020B0604020202020204" pitchFamily="34" charset="0"/>
              </a:rPr>
              <a:t>a log</a:t>
            </a:r>
            <a:r>
              <a:rPr lang="en-US" sz="1700" b="1" baseline="-25000" dirty="0" smtClean="0">
                <a:latin typeface="Arial" panose="020B0604020202020204" pitchFamily="34" charset="0"/>
                <a:cs typeface="Arial" panose="020B0604020202020204" pitchFamily="34" charset="0"/>
              </a:rPr>
              <a:t>2</a:t>
            </a:r>
            <a:r>
              <a:rPr lang="en-US" sz="1700" b="1" dirty="0" smtClean="0">
                <a:latin typeface="Arial" panose="020B0604020202020204" pitchFamily="34" charset="0"/>
                <a:cs typeface="Arial" panose="020B0604020202020204" pitchFamily="34" charset="0"/>
              </a:rPr>
              <a:t> fold change significantly different than zero at any of the time points</a:t>
            </a:r>
            <a:r>
              <a:rPr lang="en-US" sz="1700" b="1" smtClean="0">
                <a:latin typeface="Arial" panose="020B0604020202020204" pitchFamily="34" charset="0"/>
                <a:cs typeface="Arial" panose="020B0604020202020204" pitchFamily="34" charset="0"/>
              </a:rPr>
              <a:t>, with a Benjamini &amp; Hochberg </a:t>
            </a:r>
          </a:p>
          <a:p>
            <a:pPr marL="341313" indent="-341313"/>
            <a:r>
              <a:rPr lang="en-US" sz="1700" b="1">
                <a:latin typeface="Arial" panose="020B0604020202020204" pitchFamily="34" charset="0"/>
                <a:cs typeface="Arial" panose="020B0604020202020204" pitchFamily="34" charset="0"/>
              </a:rPr>
              <a:t>	</a:t>
            </a:r>
            <a:r>
              <a:rPr lang="en-US" sz="1700" b="1" smtClean="0">
                <a:latin typeface="Arial" panose="020B0604020202020204" pitchFamily="34" charset="0"/>
                <a:cs typeface="Arial" panose="020B0604020202020204" pitchFamily="34" charset="0"/>
              </a:rPr>
              <a:t>corrected p value </a:t>
            </a:r>
            <a:r>
              <a:rPr lang="en-US" sz="1700" b="1" dirty="0" smtClean="0">
                <a:latin typeface="Arial" panose="020B0604020202020204" pitchFamily="34" charset="0"/>
                <a:cs typeface="Arial" panose="020B0604020202020204" pitchFamily="34" charset="0"/>
              </a:rPr>
              <a:t>&lt; 0.05.</a:t>
            </a:r>
          </a:p>
          <a:p>
            <a:pPr marL="342900" indent="-342900">
              <a:buFont typeface="Arial"/>
              <a:buChar char="•"/>
            </a:pPr>
            <a:r>
              <a:rPr lang="en-US" sz="1700" b="1" dirty="0">
                <a:latin typeface="Arial" panose="020B0604020202020204" pitchFamily="34" charset="0"/>
                <a:cs typeface="Arial" panose="020B0604020202020204" pitchFamily="34" charset="0"/>
              </a:rPr>
              <a:t>These genes were submitted to the YEASTRACT database, which returned a list of candidate regulatory transcription factors that potentially regulate those target genes, in order of significance</a:t>
            </a:r>
            <a:r>
              <a:rPr lang="en-US" sz="1700" b="1" dirty="0" smtClean="0">
                <a:latin typeface="Arial" panose="020B0604020202020204" pitchFamily="34" charset="0"/>
                <a:cs typeface="Arial" panose="020B0604020202020204" pitchFamily="34" charset="0"/>
              </a:rPr>
              <a:t>.</a:t>
            </a:r>
          </a:p>
          <a:p>
            <a:pPr marL="342900" indent="-342900">
              <a:buFont typeface="Arial"/>
              <a:buChar char="•"/>
            </a:pPr>
            <a:r>
              <a:rPr lang="en-US" sz="1700" b="1" dirty="0">
                <a:latin typeface="Arial" panose="020B0604020202020204" pitchFamily="34" charset="0"/>
                <a:cs typeface="Arial" panose="020B0604020202020204" pitchFamily="34" charset="0"/>
              </a:rPr>
              <a:t>The transcription factors for which we had deletion strain microarray data were added to the list of the </a:t>
            </a:r>
            <a:r>
              <a:rPr lang="en-US" sz="1700" b="1" dirty="0" smtClean="0">
                <a:latin typeface="Arial" panose="020B0604020202020204" pitchFamily="34" charset="0"/>
                <a:cs typeface="Arial" panose="020B0604020202020204" pitchFamily="34" charset="0"/>
              </a:rPr>
              <a:t>29 </a:t>
            </a:r>
            <a:r>
              <a:rPr lang="en-US" sz="1700" b="1" dirty="0">
                <a:latin typeface="Arial" panose="020B0604020202020204" pitchFamily="34" charset="0"/>
                <a:cs typeface="Arial" panose="020B0604020202020204" pitchFamily="34" charset="0"/>
              </a:rPr>
              <a:t>most significant regulators to generate the largest GRN we modeled with a total of 34 genes and 102 edges.  Transcription factors and edges were removed from the GRN in a stepwise fashion in order of least to most significant until the network was pared down to 15 genes and 28 edges</a:t>
            </a:r>
            <a:r>
              <a:rPr lang="en-US" sz="1700" b="1" dirty="0" smtClean="0">
                <a:latin typeface="Arial" panose="020B0604020202020204" pitchFamily="34" charset="0"/>
                <a:cs typeface="Arial" panose="020B0604020202020204" pitchFamily="34" charset="0"/>
              </a:rPr>
              <a:t>.</a:t>
            </a:r>
          </a:p>
          <a:p>
            <a:pPr marL="342900" indent="-342900">
              <a:buFont typeface="Arial"/>
              <a:buChar char="•"/>
            </a:pPr>
            <a:r>
              <a:rPr lang="en-US" sz="1700" b="1" dirty="0" smtClean="0">
                <a:latin typeface="Arial" panose="020B0604020202020204" pitchFamily="34" charset="0"/>
                <a:cs typeface="Arial" panose="020B0604020202020204" pitchFamily="34" charset="0"/>
              </a:rPr>
              <a:t>The </a:t>
            </a:r>
            <a:r>
              <a:rPr lang="en-US" sz="1700" b="1" dirty="0">
                <a:latin typeface="Arial" panose="020B0604020202020204" pitchFamily="34" charset="0"/>
                <a:cs typeface="Arial" panose="020B0604020202020204" pitchFamily="34" charset="0"/>
              </a:rPr>
              <a:t>purpose of comparing a family of related networks is to determine which sized network models the experimental data best, accounting for indirect effects of other regulatory transcription factors upon cold shock gene expression.</a:t>
            </a:r>
            <a:endParaRPr lang="en-US" sz="1700" b="1" dirty="0" smtClean="0">
              <a:latin typeface="Arial" panose="020B0604020202020204" pitchFamily="34" charset="0"/>
              <a:cs typeface="Arial" panose="020B0604020202020204" pitchFamily="34" charset="0"/>
            </a:endParaRPr>
          </a:p>
        </p:txBody>
      </p:sp>
      <p:sp>
        <p:nvSpPr>
          <p:cNvPr id="82" name="TextBox 81"/>
          <p:cNvSpPr txBox="1"/>
          <p:nvPr/>
        </p:nvSpPr>
        <p:spPr>
          <a:xfrm>
            <a:off x="10579534" y="26274664"/>
            <a:ext cx="1742909" cy="276999"/>
          </a:xfrm>
          <a:prstGeom prst="rect">
            <a:avLst/>
          </a:prstGeom>
          <a:noFill/>
        </p:spPr>
        <p:txBody>
          <a:bodyPr wrap="square" rtlCol="0">
            <a:spAutoFit/>
          </a:bodyPr>
          <a:lstStyle/>
          <a:p>
            <a:r>
              <a:rPr lang="en-US" sz="1200" dirty="0" smtClean="0">
                <a:latin typeface="Arial"/>
                <a:cs typeface="Arial"/>
              </a:rPr>
              <a:t>(Freeman, 2002)</a:t>
            </a:r>
          </a:p>
        </p:txBody>
      </p:sp>
      <p:sp>
        <p:nvSpPr>
          <p:cNvPr id="94" name="TextBox 93"/>
          <p:cNvSpPr txBox="1"/>
          <p:nvPr/>
        </p:nvSpPr>
        <p:spPr>
          <a:xfrm>
            <a:off x="878365" y="19856558"/>
            <a:ext cx="11344959" cy="1138773"/>
          </a:xfrm>
          <a:prstGeom prst="rect">
            <a:avLst/>
          </a:prstGeom>
          <a:noFill/>
        </p:spPr>
        <p:txBody>
          <a:bodyPr wrap="square" rtlCol="0">
            <a:spAutoFit/>
          </a:bodyPr>
          <a:lstStyle/>
          <a:p>
            <a:pPr marL="285750" indent="-285750">
              <a:buFont typeface="Arial"/>
              <a:buChar char="•"/>
            </a:pPr>
            <a:r>
              <a:rPr lang="en-US" sz="1700" b="1" dirty="0">
                <a:latin typeface="Arial"/>
                <a:cs typeface="Arial"/>
              </a:rPr>
              <a:t>The model, called GRNmap </a:t>
            </a:r>
            <a:r>
              <a:rPr lang="en-US" sz="1700" b="1" dirty="0" smtClean="0">
                <a:latin typeface="Arial"/>
                <a:cs typeface="Arial"/>
              </a:rPr>
              <a:t>(Gene </a:t>
            </a:r>
            <a:r>
              <a:rPr lang="en-US" sz="1700" b="1" dirty="0">
                <a:latin typeface="Arial"/>
                <a:cs typeface="Arial"/>
              </a:rPr>
              <a:t>R</a:t>
            </a:r>
            <a:r>
              <a:rPr lang="en-US" sz="1700" b="1" dirty="0" smtClean="0">
                <a:latin typeface="Arial"/>
                <a:cs typeface="Arial"/>
              </a:rPr>
              <a:t>egulatory </a:t>
            </a:r>
            <a:r>
              <a:rPr lang="en-US" sz="1700" b="1" dirty="0">
                <a:latin typeface="Arial"/>
                <a:cs typeface="Arial"/>
              </a:rPr>
              <a:t>N</a:t>
            </a:r>
            <a:r>
              <a:rPr lang="en-US" sz="1700" b="1" dirty="0" smtClean="0">
                <a:latin typeface="Arial"/>
                <a:cs typeface="Arial"/>
              </a:rPr>
              <a:t>etwork modeling and </a:t>
            </a:r>
            <a:r>
              <a:rPr lang="en-US" sz="1700" b="1" dirty="0">
                <a:latin typeface="Arial"/>
                <a:cs typeface="Arial"/>
              </a:rPr>
              <a:t>parameter estimation) was implemented in </a:t>
            </a:r>
            <a:r>
              <a:rPr lang="en-US" sz="1700" b="1" dirty="0" smtClean="0">
                <a:latin typeface="Arial"/>
                <a:cs typeface="Arial"/>
              </a:rPr>
              <a:t>MATLAB (</a:t>
            </a:r>
            <a:r>
              <a:rPr lang="en-US" sz="1700" b="1" dirty="0" err="1" smtClean="0">
                <a:latin typeface="Arial"/>
                <a:cs typeface="Arial"/>
              </a:rPr>
              <a:t>Dahlquist</a:t>
            </a:r>
            <a:r>
              <a:rPr lang="en-US" sz="1700" b="1" dirty="0" smtClean="0">
                <a:latin typeface="Arial"/>
                <a:cs typeface="Arial"/>
              </a:rPr>
              <a:t> et al. 2015).</a:t>
            </a:r>
          </a:p>
          <a:p>
            <a:pPr marL="285750" indent="-285750">
              <a:buFont typeface="Arial"/>
              <a:buChar char="•"/>
            </a:pPr>
            <a:r>
              <a:rPr lang="en-US" sz="1700" b="1" dirty="0" smtClean="0">
                <a:latin typeface="Arial"/>
                <a:cs typeface="Arial"/>
              </a:rPr>
              <a:t>The MATLAB code and executable are available under an open source license at </a:t>
            </a:r>
            <a:r>
              <a:rPr lang="de-DE" sz="1700" b="1" dirty="0">
                <a:latin typeface="Arial"/>
                <a:cs typeface="Arial"/>
              </a:rPr>
              <a:t>https://</a:t>
            </a:r>
            <a:r>
              <a:rPr lang="de-DE" sz="1700" b="1" dirty="0" err="1">
                <a:latin typeface="Arial"/>
                <a:cs typeface="Arial"/>
              </a:rPr>
              <a:t>github.com</a:t>
            </a:r>
            <a:r>
              <a:rPr lang="de-DE" sz="1700" b="1" dirty="0">
                <a:latin typeface="Arial"/>
                <a:cs typeface="Arial"/>
              </a:rPr>
              <a:t>/</a:t>
            </a:r>
            <a:r>
              <a:rPr lang="de-DE" sz="1700" b="1" dirty="0" err="1">
                <a:latin typeface="Arial"/>
                <a:cs typeface="Arial"/>
              </a:rPr>
              <a:t>kdahlquist</a:t>
            </a:r>
            <a:r>
              <a:rPr lang="de-DE" sz="1700" b="1" dirty="0">
                <a:latin typeface="Arial"/>
                <a:cs typeface="Arial"/>
              </a:rPr>
              <a:t>/</a:t>
            </a:r>
            <a:r>
              <a:rPr lang="de-DE" sz="1700" b="1" dirty="0" err="1">
                <a:latin typeface="Arial"/>
                <a:cs typeface="Arial"/>
              </a:rPr>
              <a:t>GRNmap</a:t>
            </a:r>
            <a:r>
              <a:rPr lang="de-DE" sz="1700" b="1" dirty="0" smtClean="0">
                <a:latin typeface="Arial"/>
                <a:cs typeface="Arial"/>
              </a:rPr>
              <a:t>/.</a:t>
            </a:r>
            <a:endParaRPr lang="en-US" sz="1700" b="1" dirty="0">
              <a:latin typeface="Arial"/>
              <a:cs typeface="Arial"/>
            </a:endParaRPr>
          </a:p>
        </p:txBody>
      </p:sp>
      <p:sp>
        <p:nvSpPr>
          <p:cNvPr id="95" name="TextBox 94"/>
          <p:cNvSpPr txBox="1"/>
          <p:nvPr/>
        </p:nvSpPr>
        <p:spPr>
          <a:xfrm>
            <a:off x="878365" y="25736421"/>
            <a:ext cx="8415759" cy="615553"/>
          </a:xfrm>
          <a:prstGeom prst="rect">
            <a:avLst/>
          </a:prstGeom>
          <a:noFill/>
        </p:spPr>
        <p:txBody>
          <a:bodyPr wrap="square" rtlCol="0">
            <a:spAutoFit/>
          </a:bodyPr>
          <a:lstStyle/>
          <a:p>
            <a:pPr marL="285750" indent="-285750">
              <a:buFont typeface="Arial"/>
              <a:buChar char="•"/>
            </a:pPr>
            <a:r>
              <a:rPr lang="en-US" sz="1700" b="1" dirty="0" smtClean="0">
                <a:latin typeface="Arial"/>
                <a:cs typeface="Arial"/>
              </a:rPr>
              <a:t>E represents the error between estimated values and microarray data values.</a:t>
            </a:r>
          </a:p>
          <a:p>
            <a:pPr marL="285750" indent="-285750">
              <a:buFont typeface="Arial"/>
              <a:buChar char="•"/>
            </a:pPr>
            <a:r>
              <a:rPr lang="el-GR" sz="1700" b="1" dirty="0" smtClean="0">
                <a:latin typeface="Arial" panose="020B0604020202020204" pitchFamily="34" charset="0"/>
                <a:cs typeface="Arial" panose="020B0604020202020204" pitchFamily="34" charset="0"/>
              </a:rPr>
              <a:t>θ</a:t>
            </a:r>
            <a:r>
              <a:rPr lang="en-US" sz="1700" b="1" dirty="0" smtClean="0">
                <a:latin typeface="Arial" panose="020B0604020202020204" pitchFamily="34" charset="0"/>
                <a:cs typeface="Arial" panose="020B0604020202020204" pitchFamily="34" charset="0"/>
              </a:rPr>
              <a:t> is </a:t>
            </a:r>
            <a:r>
              <a:rPr lang="en-US" sz="1700" b="1" dirty="0">
                <a:latin typeface="Arial" panose="020B0604020202020204" pitchFamily="34" charset="0"/>
                <a:cs typeface="Arial" panose="020B0604020202020204" pitchFamily="34" charset="0"/>
              </a:rPr>
              <a:t>the penalty term, which is the combined w, P, and b parameter </a:t>
            </a:r>
            <a:r>
              <a:rPr lang="en-US" sz="1700" b="1" dirty="0" smtClean="0">
                <a:latin typeface="Arial" panose="020B0604020202020204" pitchFamily="34" charset="0"/>
                <a:cs typeface="Arial" panose="020B0604020202020204" pitchFamily="34" charset="0"/>
              </a:rPr>
              <a:t>values.</a:t>
            </a:r>
            <a:endParaRPr lang="en-US" sz="1700" b="1" dirty="0">
              <a:latin typeface="Arial" panose="020B0604020202020204" pitchFamily="34" charset="0"/>
              <a:cs typeface="Arial" panose="020B0604020202020204" pitchFamily="34" charset="0"/>
            </a:endParaRPr>
          </a:p>
        </p:txBody>
      </p:sp>
      <p:pic>
        <p:nvPicPr>
          <p:cNvPr id="8" name="Picture 7" descr="Screen Shot 2016-03-02 at 3.48.08 PM.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371497" y="6088956"/>
            <a:ext cx="5515089" cy="3492043"/>
          </a:xfrm>
          <a:prstGeom prst="rect">
            <a:avLst/>
          </a:prstGeom>
        </p:spPr>
      </p:pic>
      <p:pic>
        <p:nvPicPr>
          <p:cNvPr id="50" name="Picture 49" descr="Screen Shot 2016-03-02 at 3.59.20 PM.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70945" y="27652097"/>
            <a:ext cx="4327821" cy="4235508"/>
          </a:xfrm>
          <a:prstGeom prst="rect">
            <a:avLst/>
          </a:prstGeom>
        </p:spPr>
      </p:pic>
      <p:sp>
        <p:nvSpPr>
          <p:cNvPr id="106" name="TextBox 105"/>
          <p:cNvSpPr txBox="1"/>
          <p:nvPr/>
        </p:nvSpPr>
        <p:spPr>
          <a:xfrm>
            <a:off x="14812393" y="5709840"/>
            <a:ext cx="2793771" cy="369332"/>
          </a:xfrm>
          <a:prstGeom prst="rect">
            <a:avLst/>
          </a:prstGeom>
          <a:noFill/>
          <a:ln>
            <a:solidFill>
              <a:schemeClr val="bg1">
                <a:lumMod val="65000"/>
              </a:schemeClr>
            </a:solidFill>
          </a:ln>
        </p:spPr>
        <p:txBody>
          <a:bodyPr wrap="square" rtlCol="0">
            <a:spAutoFit/>
          </a:bodyPr>
          <a:lstStyle/>
          <a:p>
            <a:pPr algn="ctr"/>
            <a:r>
              <a:rPr lang="en-US" sz="1800" b="1" dirty="0" smtClean="0">
                <a:latin typeface="Arial"/>
                <a:cs typeface="Arial"/>
              </a:rPr>
              <a:t>34 genes, 102 edges</a:t>
            </a:r>
          </a:p>
        </p:txBody>
      </p:sp>
      <p:sp>
        <p:nvSpPr>
          <p:cNvPr id="51" name="TextBox 50"/>
          <p:cNvSpPr txBox="1"/>
          <p:nvPr/>
        </p:nvSpPr>
        <p:spPr>
          <a:xfrm>
            <a:off x="5878069" y="27784692"/>
            <a:ext cx="5568337" cy="4247317"/>
          </a:xfrm>
          <a:prstGeom prst="rect">
            <a:avLst/>
          </a:prstGeom>
          <a:noFill/>
        </p:spPr>
        <p:txBody>
          <a:bodyPr wrap="square" rtlCol="0">
            <a:spAutoFit/>
          </a:bodyPr>
          <a:lstStyle/>
          <a:p>
            <a:pPr marL="342900" indent="-342900">
              <a:buFont typeface="Arial"/>
              <a:buChar char="•"/>
            </a:pPr>
            <a:r>
              <a:rPr lang="en-US" sz="1800" b="1" dirty="0" smtClean="0">
                <a:latin typeface="Arial"/>
                <a:cs typeface="Arial"/>
              </a:rPr>
              <a:t>The alpha value (</a:t>
            </a:r>
            <a:r>
              <a:rPr lang="el-GR" sz="1800" b="1" dirty="0" smtClean="0">
                <a:latin typeface="Arial"/>
                <a:cs typeface="Arial"/>
              </a:rPr>
              <a:t>α</a:t>
            </a:r>
            <a:r>
              <a:rPr lang="en-US" sz="1800" b="1" dirty="0" smtClean="0">
                <a:latin typeface="Arial"/>
                <a:cs typeface="Arial"/>
              </a:rPr>
              <a:t>) controls the flexibility of the model fit to the data. </a:t>
            </a:r>
          </a:p>
          <a:p>
            <a:pPr marL="342900" indent="-342900">
              <a:buFont typeface="Arial"/>
              <a:buChar char="•"/>
            </a:pPr>
            <a:r>
              <a:rPr lang="en-US" sz="1800" b="1" dirty="0" smtClean="0">
                <a:latin typeface="Arial"/>
                <a:cs typeface="Arial"/>
              </a:rPr>
              <a:t>Choosing the best alpha value is best done through iteration.</a:t>
            </a:r>
          </a:p>
          <a:p>
            <a:pPr marL="342900" indent="-342900">
              <a:buFont typeface="Arial"/>
              <a:buChar char="•"/>
            </a:pPr>
            <a:r>
              <a:rPr lang="en-US" sz="1800" b="1" dirty="0">
                <a:latin typeface="Arial" panose="020B0604020202020204" pitchFamily="34" charset="0"/>
                <a:cs typeface="Arial" panose="020B0604020202020204" pitchFamily="34" charset="0"/>
              </a:rPr>
              <a:t>The estimation was run iteratively for a series of different alpha values ranging from 0.8 down to 0.0005 where the parameters output from one run was used as the initial guesses for the next run</a:t>
            </a:r>
            <a:r>
              <a:rPr lang="en-US" sz="1800" b="1" dirty="0" smtClean="0">
                <a:latin typeface="Arial" panose="020B0604020202020204" pitchFamily="34" charset="0"/>
                <a:cs typeface="Arial" panose="020B0604020202020204" pitchFamily="34" charset="0"/>
              </a:rPr>
              <a:t>.</a:t>
            </a:r>
          </a:p>
          <a:p>
            <a:pPr marL="342900" indent="-342900">
              <a:buFont typeface="Arial"/>
              <a:buChar char="•"/>
            </a:pPr>
            <a:r>
              <a:rPr lang="en-US" sz="1800" b="1" smtClean="0">
                <a:latin typeface="Arial"/>
                <a:cs typeface="Arial"/>
              </a:rPr>
              <a:t>For </a:t>
            </a:r>
            <a:r>
              <a:rPr lang="en-US" sz="1800" b="1" dirty="0" smtClean="0">
                <a:latin typeface="Arial"/>
                <a:cs typeface="Arial"/>
              </a:rPr>
              <a:t>each alpha value ranging from 0.0005 to 0.8, the Least Squares Error (LSE) was plotted against the penalty term.</a:t>
            </a:r>
          </a:p>
          <a:p>
            <a:pPr marL="342900" indent="-342900">
              <a:buFont typeface="Arial"/>
              <a:buChar char="•"/>
            </a:pPr>
            <a:r>
              <a:rPr lang="en-US" sz="1800" b="1" dirty="0" smtClean="0">
                <a:latin typeface="Arial"/>
                <a:cs typeface="Arial"/>
              </a:rPr>
              <a:t>The best alpha is one that minimizes both the LSE and the penalty term, and therefore lies near the “elbow” of the L-curve.</a:t>
            </a:r>
          </a:p>
        </p:txBody>
      </p:sp>
      <p:sp>
        <p:nvSpPr>
          <p:cNvPr id="57" name="TextBox 56"/>
          <p:cNvSpPr txBox="1"/>
          <p:nvPr/>
        </p:nvSpPr>
        <p:spPr>
          <a:xfrm>
            <a:off x="13156864" y="10941396"/>
            <a:ext cx="30013506" cy="523220"/>
          </a:xfrm>
          <a:prstGeom prst="rect">
            <a:avLst/>
          </a:prstGeom>
          <a:solidFill>
            <a:schemeClr val="bg1">
              <a:lumMod val="85000"/>
            </a:schemeClr>
          </a:solidFill>
        </p:spPr>
        <p:txBody>
          <a:bodyPr wrap="square" rtlCol="0">
            <a:spAutoFit/>
          </a:bodyPr>
          <a:lstStyle/>
          <a:p>
            <a:pPr algn="ctr"/>
            <a:r>
              <a:rPr lang="en-US" sz="2800" b="1" dirty="0" smtClean="0">
                <a:latin typeface="Arial" panose="020B0604020202020204" pitchFamily="34" charset="0"/>
                <a:cs typeface="Arial" panose="020B0604020202020204" pitchFamily="34" charset="0"/>
              </a:rPr>
              <a:t>GRNmap Reveals YHP1 is Modeled  </a:t>
            </a:r>
            <a:r>
              <a:rPr lang="en-US" sz="2800" b="1" dirty="0">
                <a:latin typeface="Arial" panose="020B0604020202020204" pitchFamily="34" charset="0"/>
                <a:cs typeface="Arial" panose="020B0604020202020204" pitchFamily="34" charset="0"/>
              </a:rPr>
              <a:t>W</a:t>
            </a:r>
            <a:r>
              <a:rPr lang="en-US" sz="2800" b="1" dirty="0" smtClean="0">
                <a:latin typeface="Arial" panose="020B0604020202020204" pitchFamily="34" charset="0"/>
                <a:cs typeface="Arial" panose="020B0604020202020204" pitchFamily="34" charset="0"/>
              </a:rPr>
              <a:t>ell in All </a:t>
            </a:r>
            <a:r>
              <a:rPr lang="en-US" sz="2800" b="1" dirty="0">
                <a:latin typeface="Arial" panose="020B0604020202020204" pitchFamily="34" charset="0"/>
                <a:cs typeface="Arial" panose="020B0604020202020204" pitchFamily="34" charset="0"/>
              </a:rPr>
              <a:t>F</a:t>
            </a:r>
            <a:r>
              <a:rPr lang="en-US" sz="2800" b="1" dirty="0" smtClean="0">
                <a:latin typeface="Arial" panose="020B0604020202020204" pitchFamily="34" charset="0"/>
                <a:cs typeface="Arial" panose="020B0604020202020204" pitchFamily="34" charset="0"/>
              </a:rPr>
              <a:t>ive Networks, ASH1 and CIN5 are Modeled </a:t>
            </a:r>
            <a:r>
              <a:rPr lang="en-US" sz="2800" b="1" dirty="0">
                <a:latin typeface="Arial" panose="020B0604020202020204" pitchFamily="34" charset="0"/>
                <a:cs typeface="Arial" panose="020B0604020202020204" pitchFamily="34" charset="0"/>
              </a:rPr>
              <a:t>B</a:t>
            </a:r>
            <a:r>
              <a:rPr lang="en-US" sz="2800" b="1" dirty="0" smtClean="0">
                <a:latin typeface="Arial" panose="020B0604020202020204" pitchFamily="34" charset="0"/>
                <a:cs typeface="Arial" panose="020B0604020202020204" pitchFamily="34" charset="0"/>
              </a:rPr>
              <a:t>est by the Smaller Networks, and HAP4 is Not Modeled Well in Any Network</a:t>
            </a:r>
            <a:endParaRPr lang="en-US" sz="2800" b="1" dirty="0">
              <a:latin typeface="Arial" panose="020B0604020202020204" pitchFamily="34" charset="0"/>
              <a:cs typeface="Arial" panose="020B060402020202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118584647"/>
              </p:ext>
            </p:extLst>
          </p:nvPr>
        </p:nvGraphicFramePr>
        <p:xfrm>
          <a:off x="23840997" y="24643814"/>
          <a:ext cx="6129044" cy="2214983"/>
        </p:xfrm>
        <a:graphic>
          <a:graphicData uri="http://schemas.openxmlformats.org/drawingml/2006/table">
            <a:tbl>
              <a:tblPr firstRow="1" bandRow="1">
                <a:tableStyleId>{5C22544A-7EE6-4342-B048-85BDC9FD1C3A}</a:tableStyleId>
              </a:tblPr>
              <a:tblGrid>
                <a:gridCol w="1313932"/>
                <a:gridCol w="978687"/>
                <a:gridCol w="978687"/>
                <a:gridCol w="964501"/>
                <a:gridCol w="978687"/>
                <a:gridCol w="914550"/>
              </a:tblGrid>
              <a:tr h="529141">
                <a:tc>
                  <a:txBody>
                    <a:bodyPr/>
                    <a:lstStyle/>
                    <a:p>
                      <a:pPr algn="ctr"/>
                      <a:r>
                        <a:rPr lang="en-US" sz="1600" dirty="0" smtClean="0"/>
                        <a:t>Network size</a:t>
                      </a:r>
                      <a:endParaRPr lang="en-US" sz="1600" dirty="0"/>
                    </a:p>
                  </a:txBody>
                  <a:tcPr marL="45720" marR="45720"/>
                </a:tc>
                <a:tc>
                  <a:txBody>
                    <a:bodyPr/>
                    <a:lstStyle/>
                    <a:p>
                      <a:pPr algn="ctr"/>
                      <a:r>
                        <a:rPr lang="en-US" sz="1600" dirty="0" smtClean="0"/>
                        <a:t>34 genes,</a:t>
                      </a:r>
                      <a:br>
                        <a:rPr lang="en-US" sz="1600" dirty="0" smtClean="0"/>
                      </a:br>
                      <a:r>
                        <a:rPr lang="en-US" sz="1600" dirty="0" smtClean="0"/>
                        <a:t>102 edges</a:t>
                      </a:r>
                      <a:endParaRPr lang="en-US" sz="1600" dirty="0"/>
                    </a:p>
                  </a:txBody>
                  <a:tcPr marL="45720" marR="45720"/>
                </a:tc>
                <a:tc>
                  <a:txBody>
                    <a:bodyPr/>
                    <a:lstStyle/>
                    <a:p>
                      <a:pPr algn="ctr"/>
                      <a:r>
                        <a:rPr lang="en-US" sz="1600" dirty="0" smtClean="0"/>
                        <a:t>30 genes,</a:t>
                      </a:r>
                      <a:br>
                        <a:rPr lang="en-US" sz="1600" dirty="0" smtClean="0"/>
                      </a:br>
                      <a:r>
                        <a:rPr lang="en-US" sz="1600" dirty="0" smtClean="0"/>
                        <a:t>90 edges</a:t>
                      </a:r>
                      <a:endParaRPr lang="en-US" sz="1600" dirty="0"/>
                    </a:p>
                  </a:txBody>
                  <a:tcPr marL="45720" marR="45720"/>
                </a:tc>
                <a:tc>
                  <a:txBody>
                    <a:bodyPr/>
                    <a:lstStyle/>
                    <a:p>
                      <a:pPr algn="ctr"/>
                      <a:r>
                        <a:rPr lang="en-US" sz="1600" dirty="0" smtClean="0"/>
                        <a:t>25 genes, </a:t>
                      </a:r>
                      <a:br>
                        <a:rPr lang="en-US" sz="1600" dirty="0" smtClean="0"/>
                      </a:br>
                      <a:r>
                        <a:rPr lang="en-US" sz="1600" dirty="0" smtClean="0"/>
                        <a:t>68 edges </a:t>
                      </a:r>
                      <a:endParaRPr lang="en-US" sz="1600" dirty="0"/>
                    </a:p>
                  </a:txBody>
                  <a:tcPr marL="45720" marR="45720"/>
                </a:tc>
                <a:tc>
                  <a:txBody>
                    <a:bodyPr/>
                    <a:lstStyle/>
                    <a:p>
                      <a:pPr algn="ctr"/>
                      <a:r>
                        <a:rPr lang="en-US" sz="1600" dirty="0" smtClean="0"/>
                        <a:t>20 genes, </a:t>
                      </a:r>
                      <a:br>
                        <a:rPr lang="en-US" sz="1600" dirty="0" smtClean="0"/>
                      </a:br>
                      <a:r>
                        <a:rPr lang="en-US" sz="1600" dirty="0" smtClean="0"/>
                        <a:t>46 edges</a:t>
                      </a:r>
                      <a:endParaRPr lang="en-US" sz="1600" dirty="0"/>
                    </a:p>
                  </a:txBody>
                  <a:tcPr marL="45720" marR="45720"/>
                </a:tc>
                <a:tc>
                  <a:txBody>
                    <a:bodyPr/>
                    <a:lstStyle/>
                    <a:p>
                      <a:pPr algn="ctr"/>
                      <a:r>
                        <a:rPr lang="en-US" sz="1600" dirty="0" smtClean="0"/>
                        <a:t>15 genes,</a:t>
                      </a:r>
                      <a:br>
                        <a:rPr lang="en-US" sz="1600" dirty="0" smtClean="0"/>
                      </a:br>
                      <a:r>
                        <a:rPr lang="en-US" sz="1600" dirty="0" smtClean="0"/>
                        <a:t>28 edges</a:t>
                      </a:r>
                      <a:endParaRPr lang="en-US" sz="1600" dirty="0"/>
                    </a:p>
                  </a:txBody>
                  <a:tcPr marL="45720" marR="45720"/>
                </a:tc>
              </a:tr>
              <a:tr h="386183">
                <a:tc>
                  <a:txBody>
                    <a:bodyPr/>
                    <a:lstStyle/>
                    <a:p>
                      <a:pPr algn="l"/>
                      <a:r>
                        <a:rPr lang="en-US" sz="1600" dirty="0" smtClean="0"/>
                        <a:t>Parameters</a:t>
                      </a:r>
                      <a:endParaRPr lang="en-US" sz="1600" dirty="0"/>
                    </a:p>
                  </a:txBody>
                  <a:tcPr marL="45720" marR="45720"/>
                </a:tc>
                <a:tc>
                  <a:txBody>
                    <a:bodyPr/>
                    <a:lstStyle/>
                    <a:p>
                      <a:pPr algn="ctr"/>
                      <a:r>
                        <a:rPr lang="en-US" sz="1600" dirty="0" smtClean="0"/>
                        <a:t>170</a:t>
                      </a:r>
                      <a:endParaRPr lang="en-US" sz="1600" dirty="0"/>
                    </a:p>
                  </a:txBody>
                  <a:tcPr marL="45720" marR="45720"/>
                </a:tc>
                <a:tc>
                  <a:txBody>
                    <a:bodyPr/>
                    <a:lstStyle/>
                    <a:p>
                      <a:pPr algn="ctr"/>
                      <a:r>
                        <a:rPr lang="en-US" sz="1600" dirty="0" smtClean="0"/>
                        <a:t>150</a:t>
                      </a:r>
                      <a:endParaRPr lang="en-US" sz="1600" dirty="0"/>
                    </a:p>
                  </a:txBody>
                  <a:tcPr marL="45720" marR="45720"/>
                </a:tc>
                <a:tc>
                  <a:txBody>
                    <a:bodyPr/>
                    <a:lstStyle/>
                    <a:p>
                      <a:pPr algn="ctr"/>
                      <a:r>
                        <a:rPr lang="en-US" sz="1600" dirty="0" smtClean="0"/>
                        <a:t>118</a:t>
                      </a:r>
                      <a:endParaRPr lang="en-US" sz="1600" dirty="0"/>
                    </a:p>
                  </a:txBody>
                  <a:tcPr marL="45720" marR="45720"/>
                </a:tc>
                <a:tc>
                  <a:txBody>
                    <a:bodyPr/>
                    <a:lstStyle/>
                    <a:p>
                      <a:pPr algn="ctr"/>
                      <a:r>
                        <a:rPr lang="en-US" sz="1600" dirty="0" smtClean="0"/>
                        <a:t>86</a:t>
                      </a:r>
                      <a:endParaRPr lang="en-US" sz="1600" dirty="0"/>
                    </a:p>
                  </a:txBody>
                  <a:tcPr marL="45720" marR="45720"/>
                </a:tc>
                <a:tc>
                  <a:txBody>
                    <a:bodyPr/>
                    <a:lstStyle/>
                    <a:p>
                      <a:pPr algn="ctr"/>
                      <a:r>
                        <a:rPr lang="en-US" sz="1600" dirty="0" smtClean="0"/>
                        <a:t>58</a:t>
                      </a:r>
                      <a:endParaRPr lang="en-US" sz="1600" dirty="0"/>
                    </a:p>
                  </a:txBody>
                  <a:tcPr marL="45720" marR="45720"/>
                </a:tc>
              </a:tr>
              <a:tr h="312521">
                <a:tc>
                  <a:txBody>
                    <a:bodyPr/>
                    <a:lstStyle/>
                    <a:p>
                      <a:pPr algn="l"/>
                      <a:r>
                        <a:rPr lang="en-US" sz="1600" dirty="0" smtClean="0"/>
                        <a:t>LSE</a:t>
                      </a:r>
                      <a:endParaRPr lang="en-US" sz="1600" dirty="0"/>
                    </a:p>
                  </a:txBody>
                  <a:tcPr marL="45720" marR="45720"/>
                </a:tc>
                <a:tc>
                  <a:txBody>
                    <a:bodyPr/>
                    <a:lstStyle/>
                    <a:p>
                      <a:pPr algn="ctr"/>
                      <a:r>
                        <a:rPr lang="en-US" sz="1600" dirty="0" smtClean="0"/>
                        <a:t>0.7932</a:t>
                      </a:r>
                      <a:endParaRPr lang="en-US" sz="1600" dirty="0"/>
                    </a:p>
                  </a:txBody>
                  <a:tcPr marL="45720" marR="45720"/>
                </a:tc>
                <a:tc>
                  <a:txBody>
                    <a:bodyPr/>
                    <a:lstStyle/>
                    <a:p>
                      <a:pPr algn="ctr"/>
                      <a:r>
                        <a:rPr lang="en-US" sz="1600" dirty="0" smtClean="0"/>
                        <a:t>0.7524</a:t>
                      </a:r>
                      <a:endParaRPr lang="en-US" sz="1600" dirty="0"/>
                    </a:p>
                  </a:txBody>
                  <a:tcPr marL="45720" marR="45720"/>
                </a:tc>
                <a:tc>
                  <a:txBody>
                    <a:bodyPr/>
                    <a:lstStyle/>
                    <a:p>
                      <a:pPr algn="ctr"/>
                      <a:r>
                        <a:rPr lang="en-US" sz="1600" dirty="0" smtClean="0"/>
                        <a:t>0.7048</a:t>
                      </a:r>
                      <a:endParaRPr lang="en-US" sz="1600" dirty="0"/>
                    </a:p>
                  </a:txBody>
                  <a:tcPr marL="45720" marR="45720"/>
                </a:tc>
                <a:tc>
                  <a:txBody>
                    <a:bodyPr/>
                    <a:lstStyle/>
                    <a:p>
                      <a:pPr algn="ctr"/>
                      <a:r>
                        <a:rPr lang="en-US" sz="1600" dirty="0" smtClean="0"/>
                        <a:t>0.6876</a:t>
                      </a:r>
                      <a:endParaRPr lang="en-US" sz="1600" dirty="0"/>
                    </a:p>
                  </a:txBody>
                  <a:tcPr marL="45720" marR="45720"/>
                </a:tc>
                <a:tc>
                  <a:txBody>
                    <a:bodyPr/>
                    <a:lstStyle/>
                    <a:p>
                      <a:pPr algn="ctr"/>
                      <a:r>
                        <a:rPr lang="en-US" sz="1600" dirty="0" smtClean="0"/>
                        <a:t>0.7056</a:t>
                      </a:r>
                      <a:endParaRPr lang="en-US" sz="1600" dirty="0"/>
                    </a:p>
                  </a:txBody>
                  <a:tcPr marL="45720" marR="45720"/>
                </a:tc>
              </a:tr>
              <a:tr h="540580">
                <a:tc>
                  <a:txBody>
                    <a:bodyPr/>
                    <a:lstStyle/>
                    <a:p>
                      <a:pPr algn="l"/>
                      <a:r>
                        <a:rPr lang="en-US" sz="1600" dirty="0" smtClean="0"/>
                        <a:t>Minimum theoretical LSE</a:t>
                      </a:r>
                      <a:endParaRPr lang="en-US" sz="1600" dirty="0"/>
                    </a:p>
                  </a:txBody>
                  <a:tcPr marL="45720" marR="45720"/>
                </a:tc>
                <a:tc>
                  <a:txBody>
                    <a:bodyPr/>
                    <a:lstStyle/>
                    <a:p>
                      <a:pPr algn="ctr"/>
                      <a:r>
                        <a:rPr lang="en-US" sz="1600" dirty="0" smtClean="0"/>
                        <a:t>0.5467</a:t>
                      </a:r>
                      <a:endParaRPr lang="en-US" sz="1600" dirty="0"/>
                    </a:p>
                  </a:txBody>
                  <a:tcPr marL="45720" marR="45720"/>
                </a:tc>
                <a:tc>
                  <a:txBody>
                    <a:bodyPr/>
                    <a:lstStyle/>
                    <a:p>
                      <a:pPr algn="ctr"/>
                      <a:r>
                        <a:rPr lang="en-US" sz="1600" dirty="0" smtClean="0"/>
                        <a:t>0.5331</a:t>
                      </a:r>
                      <a:endParaRPr lang="en-US" sz="1600" dirty="0"/>
                    </a:p>
                  </a:txBody>
                  <a:tcPr marL="45720" marR="45720"/>
                </a:tc>
                <a:tc>
                  <a:txBody>
                    <a:bodyPr/>
                    <a:lstStyle/>
                    <a:p>
                      <a:pPr algn="ctr"/>
                      <a:r>
                        <a:rPr lang="en-US" sz="1600" dirty="0" smtClean="0"/>
                        <a:t>0.4898</a:t>
                      </a:r>
                      <a:endParaRPr lang="en-US" sz="1600" dirty="0"/>
                    </a:p>
                  </a:txBody>
                  <a:tcPr marL="45720" marR="45720"/>
                </a:tc>
                <a:tc>
                  <a:txBody>
                    <a:bodyPr/>
                    <a:lstStyle/>
                    <a:p>
                      <a:pPr algn="ctr"/>
                      <a:r>
                        <a:rPr lang="en-US" sz="1600" dirty="0" smtClean="0"/>
                        <a:t>0.4776</a:t>
                      </a:r>
                      <a:endParaRPr lang="en-US" sz="1600" dirty="0"/>
                    </a:p>
                  </a:txBody>
                  <a:tcPr marL="45720" marR="45720"/>
                </a:tc>
                <a:tc>
                  <a:txBody>
                    <a:bodyPr/>
                    <a:lstStyle/>
                    <a:p>
                      <a:pPr algn="ctr"/>
                      <a:r>
                        <a:rPr lang="en-US" sz="1600" dirty="0" smtClean="0"/>
                        <a:t>0.4850</a:t>
                      </a:r>
                      <a:endParaRPr lang="en-US" sz="1600" dirty="0"/>
                    </a:p>
                  </a:txBody>
                  <a:tcPr marL="45720" marR="45720"/>
                </a:tc>
              </a:tr>
              <a:tr h="312521">
                <a:tc>
                  <a:txBody>
                    <a:bodyPr/>
                    <a:lstStyle/>
                    <a:p>
                      <a:pPr algn="l"/>
                      <a:r>
                        <a:rPr lang="en-US" sz="1600" dirty="0" smtClean="0"/>
                        <a:t>Ratio</a:t>
                      </a:r>
                      <a:endParaRPr lang="en-US" sz="1600" dirty="0"/>
                    </a:p>
                  </a:txBody>
                  <a:tcPr marL="45720" marR="45720"/>
                </a:tc>
                <a:tc>
                  <a:txBody>
                    <a:bodyPr/>
                    <a:lstStyle/>
                    <a:p>
                      <a:pPr algn="ctr"/>
                      <a:r>
                        <a:rPr lang="en-US" sz="1600" dirty="0" smtClean="0"/>
                        <a:t>1.4510</a:t>
                      </a:r>
                      <a:endParaRPr lang="en-US" sz="1600" dirty="0"/>
                    </a:p>
                  </a:txBody>
                  <a:tcPr marL="45720" marR="45720"/>
                </a:tc>
                <a:tc>
                  <a:txBody>
                    <a:bodyPr/>
                    <a:lstStyle/>
                    <a:p>
                      <a:pPr algn="ctr"/>
                      <a:r>
                        <a:rPr lang="en-US" sz="1600" dirty="0" smtClean="0"/>
                        <a:t>1.4113</a:t>
                      </a:r>
                      <a:endParaRPr lang="en-US" sz="1600" dirty="0"/>
                    </a:p>
                  </a:txBody>
                  <a:tcPr marL="45720" marR="45720"/>
                </a:tc>
                <a:tc>
                  <a:txBody>
                    <a:bodyPr/>
                    <a:lstStyle/>
                    <a:p>
                      <a:pPr algn="ctr"/>
                      <a:r>
                        <a:rPr lang="en-US" sz="1600" dirty="0" smtClean="0"/>
                        <a:t>1.4388</a:t>
                      </a:r>
                      <a:endParaRPr lang="en-US" sz="1600" dirty="0"/>
                    </a:p>
                  </a:txBody>
                  <a:tcPr marL="45720" marR="45720"/>
                </a:tc>
                <a:tc>
                  <a:txBody>
                    <a:bodyPr/>
                    <a:lstStyle/>
                    <a:p>
                      <a:pPr algn="ctr"/>
                      <a:r>
                        <a:rPr lang="en-US" sz="1600" dirty="0" smtClean="0"/>
                        <a:t>1.4397</a:t>
                      </a:r>
                      <a:endParaRPr lang="en-US" sz="1600" dirty="0"/>
                    </a:p>
                  </a:txBody>
                  <a:tcPr marL="45720" marR="45720"/>
                </a:tc>
                <a:tc>
                  <a:txBody>
                    <a:bodyPr/>
                    <a:lstStyle/>
                    <a:p>
                      <a:pPr algn="ctr"/>
                      <a:r>
                        <a:rPr lang="en-US" sz="1600" dirty="0" smtClean="0"/>
                        <a:t>1.4549</a:t>
                      </a:r>
                      <a:endParaRPr lang="en-US" sz="1600" dirty="0"/>
                    </a:p>
                  </a:txBody>
                  <a:tcPr marL="45720" marR="45720"/>
                </a:tc>
              </a:tr>
            </a:tbl>
          </a:graphicData>
        </a:graphic>
      </p:graphicFrame>
      <p:pic>
        <p:nvPicPr>
          <p:cNvPr id="1723" name="Picture 699"/>
          <p:cNvPicPr>
            <a:picLocks noChangeAspect="1" noChangeArrowheads="1"/>
          </p:cNvPicPr>
          <p:nvPr/>
        </p:nvPicPr>
        <p:blipFill rotWithShape="1">
          <a:blip r:embed="rId13">
            <a:extLst>
              <a:ext uri="{28A0092B-C50C-407E-A947-70E740481C1C}">
                <a14:useLocalDpi xmlns:a14="http://schemas.microsoft.com/office/drawing/2010/main" val="0"/>
              </a:ext>
            </a:extLst>
          </a:blip>
          <a:srcRect l="22810" t="22553" r="3015" b="9863"/>
          <a:stretch/>
        </p:blipFill>
        <p:spPr bwMode="auto">
          <a:xfrm>
            <a:off x="25346004" y="6079172"/>
            <a:ext cx="5806658" cy="3627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26" name="Picture 702"/>
          <p:cNvPicPr>
            <a:picLocks noChangeAspect="1" noChangeArrowheads="1"/>
          </p:cNvPicPr>
          <p:nvPr/>
        </p:nvPicPr>
        <p:blipFill rotWithShape="1">
          <a:blip r:embed="rId14">
            <a:extLst>
              <a:ext uri="{28A0092B-C50C-407E-A947-70E740481C1C}">
                <a14:useLocalDpi xmlns:a14="http://schemas.microsoft.com/office/drawing/2010/main" val="0"/>
              </a:ext>
            </a:extLst>
          </a:blip>
          <a:srcRect l="23244" t="10656" r="2473" b="21603"/>
          <a:stretch/>
        </p:blipFill>
        <p:spPr bwMode="auto">
          <a:xfrm>
            <a:off x="19428893" y="6192909"/>
            <a:ext cx="5419358" cy="33880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29" name="Picture 705"/>
          <p:cNvPicPr>
            <a:picLocks noChangeAspect="1" noChangeArrowheads="1"/>
          </p:cNvPicPr>
          <p:nvPr/>
        </p:nvPicPr>
        <p:blipFill rotWithShape="1">
          <a:blip r:embed="rId15">
            <a:extLst>
              <a:ext uri="{28A0092B-C50C-407E-A947-70E740481C1C}">
                <a14:useLocalDpi xmlns:a14="http://schemas.microsoft.com/office/drawing/2010/main" val="0"/>
              </a:ext>
            </a:extLst>
          </a:blip>
          <a:srcRect l="23354" t="10815" r="2906" b="21443"/>
          <a:stretch/>
        </p:blipFill>
        <p:spPr bwMode="auto">
          <a:xfrm>
            <a:off x="31435716" y="6175056"/>
            <a:ext cx="5491312" cy="3458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32" name="Picture 708"/>
          <p:cNvPicPr>
            <a:picLocks noChangeAspect="1" noChangeArrowheads="1"/>
          </p:cNvPicPr>
          <p:nvPr/>
        </p:nvPicPr>
        <p:blipFill rotWithShape="1">
          <a:blip r:embed="rId16">
            <a:extLst>
              <a:ext uri="{28A0092B-C50C-407E-A947-70E740481C1C}">
                <a14:useLocalDpi xmlns:a14="http://schemas.microsoft.com/office/drawing/2010/main" val="0"/>
              </a:ext>
            </a:extLst>
          </a:blip>
          <a:srcRect l="22810" t="10814" r="2906" b="21920"/>
          <a:stretch/>
        </p:blipFill>
        <p:spPr bwMode="auto">
          <a:xfrm>
            <a:off x="37456155" y="6122280"/>
            <a:ext cx="5571477" cy="3458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61" name="Picture 737" descr="T:\kjohn\ProductionRuns\15_genes\ASH1.jpg"/>
          <p:cNvPicPr>
            <a:picLocks noChangeAspect="1" noChangeArrowheads="1"/>
          </p:cNvPicPr>
          <p:nvPr/>
        </p:nvPicPr>
        <p:blipFill rotWithShape="1">
          <a:blip r:embed="rId17">
            <a:extLst>
              <a:ext uri="{28A0092B-C50C-407E-A947-70E740481C1C}">
                <a14:useLocalDpi xmlns:a14="http://schemas.microsoft.com/office/drawing/2010/main" val="0"/>
              </a:ext>
            </a:extLst>
          </a:blip>
          <a:srcRect r="25253"/>
          <a:stretch/>
        </p:blipFill>
        <p:spPr bwMode="auto">
          <a:xfrm>
            <a:off x="37626139" y="11609603"/>
            <a:ext cx="2139372" cy="2146603"/>
          </a:xfrm>
          <a:prstGeom prst="rect">
            <a:avLst/>
          </a:prstGeom>
          <a:noFill/>
          <a:extLst>
            <a:ext uri="{909E8E84-426E-40DD-AFC4-6F175D3DCCD1}">
              <a14:hiddenFill xmlns:a14="http://schemas.microsoft.com/office/drawing/2010/main">
                <a:solidFill>
                  <a:srgbClr val="FFFFFF"/>
                </a:solidFill>
              </a14:hiddenFill>
            </a:ext>
          </a:extLst>
        </p:spPr>
      </p:pic>
      <p:pic>
        <p:nvPicPr>
          <p:cNvPr id="1762" name="Picture 738" descr="T:\kjohn\ProductionRuns\15_genes\YHP1.jpg"/>
          <p:cNvPicPr>
            <a:picLocks noChangeAspect="1" noChangeArrowheads="1"/>
          </p:cNvPicPr>
          <p:nvPr/>
        </p:nvPicPr>
        <p:blipFill rotWithShape="1">
          <a:blip r:embed="rId18">
            <a:extLst>
              <a:ext uri="{28A0092B-C50C-407E-A947-70E740481C1C}">
                <a14:useLocalDpi xmlns:a14="http://schemas.microsoft.com/office/drawing/2010/main" val="0"/>
              </a:ext>
            </a:extLst>
          </a:blip>
          <a:srcRect l="8718" r="25400"/>
          <a:stretch/>
        </p:blipFill>
        <p:spPr bwMode="auto">
          <a:xfrm>
            <a:off x="39889360" y="13715197"/>
            <a:ext cx="1949756" cy="2219577"/>
          </a:xfrm>
          <a:prstGeom prst="rect">
            <a:avLst/>
          </a:prstGeom>
          <a:noFill/>
          <a:extLst>
            <a:ext uri="{909E8E84-426E-40DD-AFC4-6F175D3DCCD1}">
              <a14:hiddenFill xmlns:a14="http://schemas.microsoft.com/office/drawing/2010/main">
                <a:solidFill>
                  <a:srgbClr val="FFFFFF"/>
                </a:solidFill>
              </a14:hiddenFill>
            </a:ext>
          </a:extLst>
        </p:spPr>
      </p:pic>
      <p:pic>
        <p:nvPicPr>
          <p:cNvPr id="1763" name="Picture 739" descr="T:\kjohn\ProductionRuns\15_genes\CIN5.jpg"/>
          <p:cNvPicPr>
            <a:picLocks noChangeAspect="1" noChangeArrowheads="1"/>
          </p:cNvPicPr>
          <p:nvPr/>
        </p:nvPicPr>
        <p:blipFill rotWithShape="1">
          <a:blip r:embed="rId19">
            <a:extLst>
              <a:ext uri="{28A0092B-C50C-407E-A947-70E740481C1C}">
                <a14:useLocalDpi xmlns:a14="http://schemas.microsoft.com/office/drawing/2010/main" val="0"/>
              </a:ext>
            </a:extLst>
          </a:blip>
          <a:srcRect l="8348" r="25903"/>
          <a:stretch/>
        </p:blipFill>
        <p:spPr bwMode="auto">
          <a:xfrm>
            <a:off x="39889359" y="11532128"/>
            <a:ext cx="1949757" cy="2224078"/>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J:\ProductionRuns\25_genes\YHP1.jpg"/>
          <p:cNvPicPr>
            <a:picLocks noChangeAspect="1" noChangeArrowheads="1"/>
          </p:cNvPicPr>
          <p:nvPr/>
        </p:nvPicPr>
        <p:blipFill rotWithShape="1">
          <a:blip r:embed="rId20">
            <a:extLst>
              <a:ext uri="{28A0092B-C50C-407E-A947-70E740481C1C}">
                <a14:useLocalDpi xmlns:a14="http://schemas.microsoft.com/office/drawing/2010/main" val="0"/>
              </a:ext>
            </a:extLst>
          </a:blip>
          <a:srcRect l="8700" r="25105"/>
          <a:stretch/>
        </p:blipFill>
        <p:spPr bwMode="auto">
          <a:xfrm>
            <a:off x="27845869" y="13907786"/>
            <a:ext cx="1936530" cy="2194134"/>
          </a:xfrm>
          <a:prstGeom prst="rect">
            <a:avLst/>
          </a:prstGeom>
          <a:noFill/>
          <a:extLst>
            <a:ext uri="{909E8E84-426E-40DD-AFC4-6F175D3DCCD1}">
              <a14:hiddenFill xmlns:a14="http://schemas.microsoft.com/office/drawing/2010/main">
                <a:solidFill>
                  <a:srgbClr val="FFFFFF"/>
                </a:solidFill>
              </a14:hiddenFill>
            </a:ext>
          </a:extLst>
        </p:spPr>
      </p:pic>
      <p:pic>
        <p:nvPicPr>
          <p:cNvPr id="6153" name="Picture 9" descr="J:\ProductionRuns\25_genes\ASH1.jpg"/>
          <p:cNvPicPr>
            <a:picLocks noChangeAspect="1" noChangeArrowheads="1"/>
          </p:cNvPicPr>
          <p:nvPr/>
        </p:nvPicPr>
        <p:blipFill rotWithShape="1">
          <a:blip r:embed="rId21">
            <a:extLst>
              <a:ext uri="{28A0092B-C50C-407E-A947-70E740481C1C}">
                <a14:useLocalDpi xmlns:a14="http://schemas.microsoft.com/office/drawing/2010/main" val="0"/>
              </a:ext>
            </a:extLst>
          </a:blip>
          <a:srcRect r="25491"/>
          <a:stretch/>
        </p:blipFill>
        <p:spPr bwMode="auto">
          <a:xfrm>
            <a:off x="25461305" y="11609603"/>
            <a:ext cx="2286000" cy="2301076"/>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J:\ProductionRuns\25_genes\CIN5.jpg"/>
          <p:cNvPicPr>
            <a:picLocks noChangeAspect="1" noChangeArrowheads="1"/>
          </p:cNvPicPr>
          <p:nvPr/>
        </p:nvPicPr>
        <p:blipFill rotWithShape="1">
          <a:blip r:embed="rId22">
            <a:extLst>
              <a:ext uri="{28A0092B-C50C-407E-A947-70E740481C1C}">
                <a14:useLocalDpi xmlns:a14="http://schemas.microsoft.com/office/drawing/2010/main" val="0"/>
              </a:ext>
            </a:extLst>
          </a:blip>
          <a:srcRect l="8143" r="25287"/>
          <a:stretch/>
        </p:blipFill>
        <p:spPr bwMode="auto">
          <a:xfrm>
            <a:off x="27792185" y="11668425"/>
            <a:ext cx="1990214" cy="2242254"/>
          </a:xfrm>
          <a:prstGeom prst="rect">
            <a:avLst/>
          </a:prstGeom>
          <a:noFill/>
          <a:extLst>
            <a:ext uri="{909E8E84-426E-40DD-AFC4-6F175D3DCCD1}">
              <a14:hiddenFill xmlns:a14="http://schemas.microsoft.com/office/drawing/2010/main">
                <a:solidFill>
                  <a:srgbClr val="FFFFFF"/>
                </a:solidFill>
              </a14:hiddenFill>
            </a:ext>
          </a:extLst>
        </p:spPr>
      </p:pic>
      <p:pic>
        <p:nvPicPr>
          <p:cNvPr id="6162" name="Picture 18" descr="J:\ProductionRuns\30_genes\YHP1.jpg"/>
          <p:cNvPicPr>
            <a:picLocks noChangeAspect="1" noChangeArrowheads="1"/>
          </p:cNvPicPr>
          <p:nvPr/>
        </p:nvPicPr>
        <p:blipFill rotWithShape="1">
          <a:blip r:embed="rId23">
            <a:extLst>
              <a:ext uri="{28A0092B-C50C-407E-A947-70E740481C1C}">
                <a14:useLocalDpi xmlns:a14="http://schemas.microsoft.com/office/drawing/2010/main" val="0"/>
              </a:ext>
            </a:extLst>
          </a:blip>
          <a:srcRect l="7999" r="25372"/>
          <a:stretch/>
        </p:blipFill>
        <p:spPr bwMode="auto">
          <a:xfrm>
            <a:off x="21708510" y="13676292"/>
            <a:ext cx="2065923" cy="2325468"/>
          </a:xfrm>
          <a:prstGeom prst="rect">
            <a:avLst/>
          </a:prstGeom>
          <a:noFill/>
          <a:extLst>
            <a:ext uri="{909E8E84-426E-40DD-AFC4-6F175D3DCCD1}">
              <a14:hiddenFill xmlns:a14="http://schemas.microsoft.com/office/drawing/2010/main">
                <a:solidFill>
                  <a:srgbClr val="FFFFFF"/>
                </a:solidFill>
              </a14:hiddenFill>
            </a:ext>
          </a:extLst>
        </p:spPr>
      </p:pic>
      <p:pic>
        <p:nvPicPr>
          <p:cNvPr id="6165" name="Picture 21" descr="J:\ProductionRuns\30_genes\ASH1.jpg"/>
          <p:cNvPicPr>
            <a:picLocks noChangeAspect="1" noChangeArrowheads="1"/>
          </p:cNvPicPr>
          <p:nvPr/>
        </p:nvPicPr>
        <p:blipFill rotWithShape="1">
          <a:blip r:embed="rId24">
            <a:extLst>
              <a:ext uri="{28A0092B-C50C-407E-A947-70E740481C1C}">
                <a14:useLocalDpi xmlns:a14="http://schemas.microsoft.com/office/drawing/2010/main" val="0"/>
              </a:ext>
            </a:extLst>
          </a:blip>
          <a:srcRect r="25298"/>
          <a:stretch/>
        </p:blipFill>
        <p:spPr bwMode="auto">
          <a:xfrm>
            <a:off x="19446959" y="11598928"/>
            <a:ext cx="2101359" cy="2109748"/>
          </a:xfrm>
          <a:prstGeom prst="rect">
            <a:avLst/>
          </a:prstGeom>
          <a:noFill/>
          <a:extLst>
            <a:ext uri="{909E8E84-426E-40DD-AFC4-6F175D3DCCD1}">
              <a14:hiddenFill xmlns:a14="http://schemas.microsoft.com/office/drawing/2010/main">
                <a:solidFill>
                  <a:srgbClr val="FFFFFF"/>
                </a:solidFill>
              </a14:hiddenFill>
            </a:ext>
          </a:extLst>
        </p:spPr>
      </p:pic>
      <p:pic>
        <p:nvPicPr>
          <p:cNvPr id="6166" name="Picture 22" descr="J:\ProductionRuns\30_genes\CIN5.jpg"/>
          <p:cNvPicPr>
            <a:picLocks noChangeAspect="1" noChangeArrowheads="1"/>
          </p:cNvPicPr>
          <p:nvPr/>
        </p:nvPicPr>
        <p:blipFill rotWithShape="1">
          <a:blip r:embed="rId25">
            <a:extLst>
              <a:ext uri="{28A0092B-C50C-407E-A947-70E740481C1C}">
                <a14:useLocalDpi xmlns:a14="http://schemas.microsoft.com/office/drawing/2010/main" val="0"/>
              </a:ext>
            </a:extLst>
          </a:blip>
          <a:srcRect l="8068" r="25472"/>
          <a:stretch/>
        </p:blipFill>
        <p:spPr bwMode="auto">
          <a:xfrm>
            <a:off x="21694956" y="11576551"/>
            <a:ext cx="1893326" cy="2136609"/>
          </a:xfrm>
          <a:prstGeom prst="rect">
            <a:avLst/>
          </a:prstGeom>
          <a:noFill/>
          <a:extLst>
            <a:ext uri="{909E8E84-426E-40DD-AFC4-6F175D3DCCD1}">
              <a14:hiddenFill xmlns:a14="http://schemas.microsoft.com/office/drawing/2010/main">
                <a:solidFill>
                  <a:srgbClr val="FFFFFF"/>
                </a:solidFill>
              </a14:hiddenFill>
            </a:ext>
          </a:extLst>
        </p:spPr>
      </p:pic>
      <p:pic>
        <p:nvPicPr>
          <p:cNvPr id="6174" name="Picture 30" descr="J:\ProductionRuns\34_genes\YHP1.jpg"/>
          <p:cNvPicPr>
            <a:picLocks noChangeAspect="1" noChangeArrowheads="1"/>
          </p:cNvPicPr>
          <p:nvPr/>
        </p:nvPicPr>
        <p:blipFill rotWithShape="1">
          <a:blip r:embed="rId26">
            <a:extLst>
              <a:ext uri="{28A0092B-C50C-407E-A947-70E740481C1C}">
                <a14:useLocalDpi xmlns:a14="http://schemas.microsoft.com/office/drawing/2010/main" val="0"/>
              </a:ext>
            </a:extLst>
          </a:blip>
          <a:srcRect l="8257" r="25481"/>
          <a:stretch/>
        </p:blipFill>
        <p:spPr bwMode="auto">
          <a:xfrm>
            <a:off x="15574074" y="13801867"/>
            <a:ext cx="2032090" cy="2300052"/>
          </a:xfrm>
          <a:prstGeom prst="rect">
            <a:avLst/>
          </a:prstGeom>
          <a:noFill/>
          <a:extLst>
            <a:ext uri="{909E8E84-426E-40DD-AFC4-6F175D3DCCD1}">
              <a14:hiddenFill xmlns:a14="http://schemas.microsoft.com/office/drawing/2010/main">
                <a:solidFill>
                  <a:srgbClr val="FFFFFF"/>
                </a:solidFill>
              </a14:hiddenFill>
            </a:ext>
          </a:extLst>
        </p:spPr>
      </p:pic>
      <p:pic>
        <p:nvPicPr>
          <p:cNvPr id="6175" name="Picture 31" descr="J:\ProductionRuns\34_genes\ASH1.jpg"/>
          <p:cNvPicPr>
            <a:picLocks noChangeAspect="1" noChangeArrowheads="1"/>
          </p:cNvPicPr>
          <p:nvPr/>
        </p:nvPicPr>
        <p:blipFill rotWithShape="1">
          <a:blip r:embed="rId27">
            <a:extLst>
              <a:ext uri="{28A0092B-C50C-407E-A947-70E740481C1C}">
                <a14:useLocalDpi xmlns:a14="http://schemas.microsoft.com/office/drawing/2010/main" val="0"/>
              </a:ext>
            </a:extLst>
          </a:blip>
          <a:srcRect r="24930"/>
          <a:stretch/>
        </p:blipFill>
        <p:spPr bwMode="auto">
          <a:xfrm>
            <a:off x="13298843" y="11604320"/>
            <a:ext cx="2237625" cy="2235538"/>
          </a:xfrm>
          <a:prstGeom prst="rect">
            <a:avLst/>
          </a:prstGeom>
          <a:noFill/>
          <a:extLst>
            <a:ext uri="{909E8E84-426E-40DD-AFC4-6F175D3DCCD1}">
              <a14:hiddenFill xmlns:a14="http://schemas.microsoft.com/office/drawing/2010/main">
                <a:solidFill>
                  <a:srgbClr val="FFFFFF"/>
                </a:solidFill>
              </a14:hiddenFill>
            </a:ext>
          </a:extLst>
        </p:spPr>
      </p:pic>
      <p:pic>
        <p:nvPicPr>
          <p:cNvPr id="6176" name="Picture 32" descr="J:\ProductionRuns\34_genes\CIN5.jpg"/>
          <p:cNvPicPr>
            <a:picLocks noChangeAspect="1" noChangeArrowheads="1"/>
          </p:cNvPicPr>
          <p:nvPr/>
        </p:nvPicPr>
        <p:blipFill rotWithShape="1">
          <a:blip r:embed="rId28">
            <a:extLst>
              <a:ext uri="{28A0092B-C50C-407E-A947-70E740481C1C}">
                <a14:useLocalDpi xmlns:a14="http://schemas.microsoft.com/office/drawing/2010/main" val="0"/>
              </a:ext>
            </a:extLst>
          </a:blip>
          <a:srcRect l="8421" r="25328"/>
          <a:stretch/>
        </p:blipFill>
        <p:spPr bwMode="auto">
          <a:xfrm>
            <a:off x="15574074" y="11639633"/>
            <a:ext cx="1943533" cy="22002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2" name="Chart 71"/>
          <p:cNvGraphicFramePr>
            <a:graphicFrameLocks/>
          </p:cNvGraphicFramePr>
          <p:nvPr>
            <p:extLst>
              <p:ext uri="{D42A27DB-BD31-4B8C-83A1-F6EECF244321}">
                <p14:modId xmlns:p14="http://schemas.microsoft.com/office/powerpoint/2010/main" val="3514882660"/>
              </p:ext>
            </p:extLst>
          </p:nvPr>
        </p:nvGraphicFramePr>
        <p:xfrm>
          <a:off x="13239611" y="21242847"/>
          <a:ext cx="10475588" cy="2933179"/>
        </p:xfrm>
        <a:graphic>
          <a:graphicData uri="http://schemas.openxmlformats.org/drawingml/2006/chart">
            <c:chart xmlns:c="http://schemas.openxmlformats.org/drawingml/2006/chart" xmlns:r="http://schemas.openxmlformats.org/officeDocument/2006/relationships" r:id="rId29"/>
          </a:graphicData>
        </a:graphic>
      </p:graphicFrame>
      <p:pic>
        <p:nvPicPr>
          <p:cNvPr id="6221" name="Picture 77" descr="J:\ProductionRuns\20_genes_rerun\YHP1.jpg"/>
          <p:cNvPicPr>
            <a:picLocks noChangeAspect="1" noChangeArrowheads="1"/>
          </p:cNvPicPr>
          <p:nvPr/>
        </p:nvPicPr>
        <p:blipFill rotWithShape="1">
          <a:blip r:embed="rId30">
            <a:extLst>
              <a:ext uri="{28A0092B-C50C-407E-A947-70E740481C1C}">
                <a14:useLocalDpi xmlns:a14="http://schemas.microsoft.com/office/drawing/2010/main" val="0"/>
              </a:ext>
            </a:extLst>
          </a:blip>
          <a:srcRect l="8457" r="25152"/>
          <a:stretch/>
        </p:blipFill>
        <p:spPr bwMode="auto">
          <a:xfrm>
            <a:off x="33936665" y="13872999"/>
            <a:ext cx="1884423" cy="2128762"/>
          </a:xfrm>
          <a:prstGeom prst="rect">
            <a:avLst/>
          </a:prstGeom>
          <a:noFill/>
          <a:extLst>
            <a:ext uri="{909E8E84-426E-40DD-AFC4-6F175D3DCCD1}">
              <a14:hiddenFill xmlns:a14="http://schemas.microsoft.com/office/drawing/2010/main">
                <a:solidFill>
                  <a:srgbClr val="FFFFFF"/>
                </a:solidFill>
              </a14:hiddenFill>
            </a:ext>
          </a:extLst>
        </p:spPr>
      </p:pic>
      <p:pic>
        <p:nvPicPr>
          <p:cNvPr id="6222" name="Picture 78" descr="J:\ProductionRuns\20_genes_rerun\ASH1.jpg"/>
          <p:cNvPicPr>
            <a:picLocks noChangeAspect="1" noChangeArrowheads="1"/>
          </p:cNvPicPr>
          <p:nvPr/>
        </p:nvPicPr>
        <p:blipFill rotWithShape="1">
          <a:blip r:embed="rId31">
            <a:extLst>
              <a:ext uri="{28A0092B-C50C-407E-A947-70E740481C1C}">
                <a14:useLocalDpi xmlns:a14="http://schemas.microsoft.com/office/drawing/2010/main" val="0"/>
              </a:ext>
            </a:extLst>
          </a:blip>
          <a:srcRect r="24970"/>
          <a:stretch/>
        </p:blipFill>
        <p:spPr bwMode="auto">
          <a:xfrm>
            <a:off x="31602063" y="11609603"/>
            <a:ext cx="2304222" cy="2303304"/>
          </a:xfrm>
          <a:prstGeom prst="rect">
            <a:avLst/>
          </a:prstGeom>
          <a:noFill/>
          <a:extLst>
            <a:ext uri="{909E8E84-426E-40DD-AFC4-6F175D3DCCD1}">
              <a14:hiddenFill xmlns:a14="http://schemas.microsoft.com/office/drawing/2010/main">
                <a:solidFill>
                  <a:srgbClr val="FFFFFF"/>
                </a:solidFill>
              </a14:hiddenFill>
            </a:ext>
          </a:extLst>
        </p:spPr>
      </p:pic>
      <p:pic>
        <p:nvPicPr>
          <p:cNvPr id="6223" name="Picture 79" descr="J:\ProductionRuns\20_genes_rerun\CIN5.jpg"/>
          <p:cNvPicPr>
            <a:picLocks noChangeAspect="1" noChangeArrowheads="1"/>
          </p:cNvPicPr>
          <p:nvPr/>
        </p:nvPicPr>
        <p:blipFill rotWithShape="1">
          <a:blip r:embed="rId32">
            <a:extLst>
              <a:ext uri="{28A0092B-C50C-407E-A947-70E740481C1C}">
                <a14:useLocalDpi xmlns:a14="http://schemas.microsoft.com/office/drawing/2010/main" val="0"/>
              </a:ext>
            </a:extLst>
          </a:blip>
          <a:srcRect l="8147" r="25791"/>
          <a:stretch/>
        </p:blipFill>
        <p:spPr bwMode="auto">
          <a:xfrm>
            <a:off x="33966781" y="11658584"/>
            <a:ext cx="1929444" cy="2190494"/>
          </a:xfrm>
          <a:prstGeom prst="rect">
            <a:avLst/>
          </a:prstGeom>
          <a:noFill/>
          <a:extLst>
            <a:ext uri="{909E8E84-426E-40DD-AFC4-6F175D3DCCD1}">
              <a14:hiddenFill xmlns:a14="http://schemas.microsoft.com/office/drawing/2010/main">
                <a:solidFill>
                  <a:srgbClr val="FFFFFF"/>
                </a:solidFill>
              </a14:hiddenFill>
            </a:ext>
          </a:extLst>
        </p:spPr>
      </p:pic>
      <p:sp>
        <p:nvSpPr>
          <p:cNvPr id="100" name="TextBox 99"/>
          <p:cNvSpPr txBox="1"/>
          <p:nvPr/>
        </p:nvSpPr>
        <p:spPr>
          <a:xfrm>
            <a:off x="13650337" y="9893913"/>
            <a:ext cx="14390828" cy="1477328"/>
          </a:xfrm>
          <a:prstGeom prst="rect">
            <a:avLst/>
          </a:prstGeom>
          <a:noFill/>
        </p:spPr>
        <p:txBody>
          <a:bodyPr wrap="square" rtlCol="0">
            <a:spAutoFit/>
          </a:bodyPr>
          <a:lstStyle/>
          <a:p>
            <a:pPr marL="342900" indent="-342900">
              <a:buFont typeface="Arial"/>
              <a:buChar char="•"/>
            </a:pPr>
            <a:r>
              <a:rPr lang="en-US" sz="1800" b="1" dirty="0" err="1" smtClean="0">
                <a:latin typeface="Arial"/>
                <a:cs typeface="Arial"/>
              </a:rPr>
              <a:t>GRNsight</a:t>
            </a:r>
            <a:r>
              <a:rPr lang="en-US" sz="1800" b="1" dirty="0" smtClean="0">
                <a:latin typeface="Arial"/>
                <a:cs typeface="Arial"/>
              </a:rPr>
              <a:t> automatically generates weighted network graphs from the output spreadsheets produced by GRNmap.</a:t>
            </a:r>
          </a:p>
          <a:p>
            <a:pPr marL="342900" indent="-342900">
              <a:buFont typeface="Arial"/>
              <a:buChar char="•"/>
            </a:pPr>
            <a:r>
              <a:rPr lang="en-US" sz="1800" b="1" dirty="0" smtClean="0">
                <a:latin typeface="Arial"/>
                <a:cs typeface="Arial"/>
              </a:rPr>
              <a:t>The absolute value of the weight parameters are divided by the largest value, which distributes them between 0 and 1. The thickness of the lines is on a linear scale with thin lines for values near 0 and thick lines for values near 1.</a:t>
            </a:r>
          </a:p>
          <a:p>
            <a:endParaRPr lang="en-US" sz="1800" b="1" dirty="0" smtClean="0">
              <a:latin typeface="Arial"/>
              <a:cs typeface="Arial"/>
            </a:endParaRPr>
          </a:p>
          <a:p>
            <a:pPr marL="342900" indent="-342900">
              <a:buFont typeface="Arial"/>
              <a:buChar char="•"/>
            </a:pPr>
            <a:endParaRPr lang="en-US" sz="1800" b="1" dirty="0" smtClean="0">
              <a:latin typeface="Arial"/>
              <a:cs typeface="Arial"/>
            </a:endParaRPr>
          </a:p>
        </p:txBody>
      </p:sp>
      <p:sp>
        <p:nvSpPr>
          <p:cNvPr id="103" name="TextBox 102"/>
          <p:cNvSpPr txBox="1"/>
          <p:nvPr/>
        </p:nvSpPr>
        <p:spPr>
          <a:xfrm>
            <a:off x="13467032" y="16396479"/>
            <a:ext cx="12309163" cy="3970318"/>
          </a:xfrm>
          <a:prstGeom prst="rect">
            <a:avLst/>
          </a:prstGeom>
          <a:noFill/>
        </p:spPr>
        <p:txBody>
          <a:bodyPr wrap="square" rtlCol="0">
            <a:spAutoFit/>
          </a:bodyPr>
          <a:lstStyle/>
          <a:p>
            <a:pPr marL="342900" indent="-342900">
              <a:buFont typeface="Arial"/>
              <a:buChar char="•"/>
            </a:pPr>
            <a:r>
              <a:rPr lang="en-US" sz="1800" b="1" dirty="0">
                <a:latin typeface="Arial" panose="020B0604020202020204" pitchFamily="34" charset="0"/>
                <a:cs typeface="Arial" panose="020B0604020202020204" pitchFamily="34" charset="0"/>
              </a:rPr>
              <a:t>Individual plots of each gene's expression </a:t>
            </a:r>
            <a:r>
              <a:rPr lang="en-US" sz="1800" b="1" dirty="0" smtClean="0">
                <a:latin typeface="Arial" panose="020B0604020202020204" pitchFamily="34" charset="0"/>
                <a:cs typeface="Arial" panose="020B0604020202020204" pitchFamily="34" charset="0"/>
              </a:rPr>
              <a:t>compare </a:t>
            </a:r>
            <a:r>
              <a:rPr lang="en-US" sz="1800" b="1" dirty="0">
                <a:latin typeface="Arial" panose="020B0604020202020204" pitchFamily="34" charset="0"/>
                <a:cs typeface="Arial" panose="020B0604020202020204" pitchFamily="34" charset="0"/>
              </a:rPr>
              <a:t>experimental data for each strain (circles) to simulated data based on solving the differential equation with the estimated parameters (lines</a:t>
            </a:r>
            <a:r>
              <a:rPr lang="en-US" sz="1800" b="1" dirty="0" smtClean="0">
                <a:latin typeface="Arial" panose="020B0604020202020204" pitchFamily="34" charset="0"/>
                <a:cs typeface="Arial" panose="020B0604020202020204" pitchFamily="34" charset="0"/>
              </a:rPr>
              <a:t>).</a:t>
            </a:r>
          </a:p>
          <a:p>
            <a:pPr marL="342900" indent="-342900">
              <a:buFont typeface="Arial"/>
              <a:buChar char="•"/>
            </a:pPr>
            <a:r>
              <a:rPr lang="en-US" sz="1800" b="1" dirty="0" smtClean="0">
                <a:latin typeface="Arial"/>
                <a:cs typeface="Arial"/>
              </a:rPr>
              <a:t>ASH1, CIN5, and YHP1 were chosen for further examination because they exhibited interesting, significant dynamics (</a:t>
            </a:r>
            <a:r>
              <a:rPr lang="en-US" sz="1800" b="1" dirty="0" smtClean="0">
                <a:latin typeface="Arial" panose="020B0604020202020204" pitchFamily="34" charset="0"/>
                <a:cs typeface="Arial" panose="020B0604020202020204" pitchFamily="34" charset="0"/>
              </a:rPr>
              <a:t>log</a:t>
            </a:r>
            <a:r>
              <a:rPr lang="en-US" sz="1800" b="1" baseline="-25000" dirty="0" smtClean="0">
                <a:latin typeface="Arial" panose="020B0604020202020204" pitchFamily="34" charset="0"/>
                <a:cs typeface="Arial" panose="020B0604020202020204" pitchFamily="34" charset="0"/>
              </a:rPr>
              <a:t>2</a:t>
            </a:r>
            <a:r>
              <a:rPr lang="en-US" sz="1800" b="1" dirty="0" smtClean="0">
                <a:latin typeface="Arial"/>
                <a:cs typeface="Arial"/>
              </a:rPr>
              <a:t> fold change) across all five networks. HAP4 was chosen because the networks </a:t>
            </a:r>
            <a:r>
              <a:rPr lang="en-US" sz="1800" b="1" dirty="0">
                <a:latin typeface="Arial"/>
                <a:cs typeface="Arial"/>
              </a:rPr>
              <a:t>m</a:t>
            </a:r>
            <a:r>
              <a:rPr lang="en-US" sz="1800" b="1" dirty="0" smtClean="0">
                <a:latin typeface="Arial"/>
                <a:cs typeface="Arial"/>
              </a:rPr>
              <a:t>odeled were based on data from its deletion strain.</a:t>
            </a:r>
          </a:p>
          <a:p>
            <a:pPr marL="342900" indent="-342900">
              <a:buFont typeface="Arial"/>
              <a:buChar char="•"/>
            </a:pPr>
            <a:r>
              <a:rPr lang="en-US" sz="1800" b="1" dirty="0" smtClean="0">
                <a:latin typeface="Arial"/>
                <a:cs typeface="Arial"/>
              </a:rPr>
              <a:t>YHP1 is modeled well in all five networks. For each strain’s data points, the color coded model output easily follows the trend of the data points. </a:t>
            </a:r>
          </a:p>
          <a:p>
            <a:pPr marL="342900" indent="-342900">
              <a:buFont typeface="Arial"/>
              <a:buChar char="•"/>
            </a:pPr>
            <a:r>
              <a:rPr lang="en-US" sz="1800" b="1" dirty="0" smtClean="0">
                <a:latin typeface="Arial"/>
                <a:cs typeface="Arial"/>
              </a:rPr>
              <a:t>ASH1 and CIN5 are more realistically modeled by smaller networks. In larger networks, the simulations exhibit extreme dynamics that are likely not biologically relevant. This may be due to using an alpha value that is too small for the larger networks. This warrants further investigation. </a:t>
            </a:r>
          </a:p>
          <a:p>
            <a:pPr marL="342900" indent="-342900">
              <a:buFont typeface="Arial"/>
              <a:buChar char="•"/>
            </a:pPr>
            <a:r>
              <a:rPr lang="en-US" sz="1800" b="1" dirty="0" smtClean="0">
                <a:latin typeface="Arial"/>
                <a:cs typeface="Arial"/>
              </a:rPr>
              <a:t>While ASH1, CIN5, HAP4, and YHP1 occur in all five networks, their connectivity to other genes changes as the network is pared down. This may affect their performance in the model. </a:t>
            </a:r>
          </a:p>
          <a:p>
            <a:endParaRPr lang="en-US" sz="1800" b="1" dirty="0" smtClean="0">
              <a:latin typeface="Arial"/>
              <a:cs typeface="Arial"/>
            </a:endParaRPr>
          </a:p>
          <a:p>
            <a:pPr marL="342900" indent="-342900">
              <a:buFont typeface="Arial"/>
              <a:buChar char="•"/>
            </a:pPr>
            <a:endParaRPr lang="en-US" sz="1800" b="1" dirty="0" smtClean="0">
              <a:latin typeface="Arial"/>
              <a:cs typeface="Arial"/>
            </a:endParaRPr>
          </a:p>
        </p:txBody>
      </p:sp>
      <p:pic>
        <p:nvPicPr>
          <p:cNvPr id="14" name="Picture 13" descr="Screen Shot 2016-03-15 at 7.16.16 PM.png"/>
          <p:cNvPicPr>
            <a:picLocks noChangeAspect="1"/>
          </p:cNvPicPr>
          <p:nvPr/>
        </p:nvPicPr>
        <p:blipFill rotWithShape="1">
          <a:blip r:embed="rId33">
            <a:extLst>
              <a:ext uri="{28A0092B-C50C-407E-A947-70E740481C1C}">
                <a14:useLocalDpi xmlns:a14="http://schemas.microsoft.com/office/drawing/2010/main" val="0"/>
              </a:ext>
            </a:extLst>
          </a:blip>
          <a:srcRect r="1819"/>
          <a:stretch/>
        </p:blipFill>
        <p:spPr>
          <a:xfrm>
            <a:off x="1182814" y="2769320"/>
            <a:ext cx="3716630" cy="1456201"/>
          </a:xfrm>
          <a:prstGeom prst="rect">
            <a:avLst/>
          </a:prstGeom>
        </p:spPr>
      </p:pic>
      <p:sp>
        <p:nvSpPr>
          <p:cNvPr id="84" name="TextBox 83"/>
          <p:cNvSpPr txBox="1"/>
          <p:nvPr/>
        </p:nvSpPr>
        <p:spPr>
          <a:xfrm>
            <a:off x="28225675" y="9893913"/>
            <a:ext cx="13809429" cy="1200329"/>
          </a:xfrm>
          <a:prstGeom prst="rect">
            <a:avLst/>
          </a:prstGeom>
          <a:noFill/>
        </p:spPr>
        <p:txBody>
          <a:bodyPr wrap="square" rtlCol="0">
            <a:spAutoFit/>
          </a:bodyPr>
          <a:lstStyle/>
          <a:p>
            <a:pPr marL="342900" indent="-342900">
              <a:buFont typeface="Arial"/>
              <a:buChar char="•"/>
            </a:pPr>
            <a:r>
              <a:rPr lang="en-US" sz="1800" b="1" dirty="0" smtClean="0">
                <a:latin typeface="Arial"/>
                <a:cs typeface="Arial"/>
              </a:rPr>
              <a:t>Positive weights are colored </a:t>
            </a:r>
            <a:r>
              <a:rPr lang="en-US" sz="1800" b="1" smtClean="0">
                <a:latin typeface="Arial"/>
                <a:cs typeface="Arial"/>
              </a:rPr>
              <a:t>magenta to indicate activation, </a:t>
            </a:r>
            <a:r>
              <a:rPr lang="en-US" sz="1800" b="1" dirty="0" smtClean="0">
                <a:latin typeface="Arial"/>
                <a:cs typeface="Arial"/>
              </a:rPr>
              <a:t>negative weights are colored </a:t>
            </a:r>
            <a:r>
              <a:rPr lang="en-US" sz="1800" b="1" smtClean="0">
                <a:latin typeface="Arial"/>
                <a:cs typeface="Arial"/>
              </a:rPr>
              <a:t>cyan to indicate repression.</a:t>
            </a:r>
            <a:endParaRPr lang="en-US" sz="1800" b="1" dirty="0" smtClean="0">
              <a:latin typeface="Arial"/>
              <a:cs typeface="Arial"/>
            </a:endParaRPr>
          </a:p>
          <a:p>
            <a:pPr marL="342900" indent="-342900">
              <a:buFont typeface="Arial"/>
              <a:buChar char="•"/>
            </a:pPr>
            <a:r>
              <a:rPr lang="en-US" sz="1800" b="1" dirty="0">
                <a:latin typeface="Arial"/>
                <a:cs typeface="Arial"/>
              </a:rPr>
              <a:t>W</a:t>
            </a:r>
            <a:r>
              <a:rPr lang="en-US" sz="1800" b="1" dirty="0" smtClean="0">
                <a:latin typeface="Arial"/>
                <a:cs typeface="Arial"/>
              </a:rPr>
              <a:t>eights within ±0.05 of zero are </a:t>
            </a:r>
            <a:r>
              <a:rPr lang="en-US" sz="1800" b="1" smtClean="0">
                <a:latin typeface="Arial"/>
                <a:cs typeface="Arial"/>
              </a:rPr>
              <a:t>colored grey </a:t>
            </a:r>
            <a:r>
              <a:rPr lang="en-US" sz="1800" b="1" dirty="0" smtClean="0">
                <a:latin typeface="Arial"/>
                <a:cs typeface="Arial"/>
              </a:rPr>
              <a:t>to denote negligible influence on the </a:t>
            </a:r>
            <a:r>
              <a:rPr lang="en-US" sz="1800" b="1" smtClean="0">
                <a:latin typeface="Arial"/>
                <a:cs typeface="Arial"/>
              </a:rPr>
              <a:t>target gene.</a:t>
            </a:r>
            <a:endParaRPr lang="en-US" sz="1800" b="1" dirty="0" smtClean="0">
              <a:latin typeface="Arial"/>
              <a:cs typeface="Arial"/>
            </a:endParaRPr>
          </a:p>
          <a:p>
            <a:endParaRPr lang="en-US" sz="1800" b="1" dirty="0" smtClean="0">
              <a:latin typeface="Arial"/>
              <a:cs typeface="Arial"/>
            </a:endParaRPr>
          </a:p>
          <a:p>
            <a:pPr marL="342900" indent="-342900">
              <a:buFont typeface="Arial"/>
              <a:buChar char="•"/>
            </a:pPr>
            <a:endParaRPr lang="en-US" sz="1800" b="1" dirty="0" smtClean="0">
              <a:latin typeface="Arial"/>
              <a:cs typeface="Arial"/>
            </a:endParaRPr>
          </a:p>
        </p:txBody>
      </p:sp>
      <p:pic>
        <p:nvPicPr>
          <p:cNvPr id="6374" name="Picture 230" descr="J:\ProductionRuns\15_genes\HAP4.jpg"/>
          <p:cNvPicPr>
            <a:picLocks noChangeAspect="1" noChangeArrowheads="1"/>
          </p:cNvPicPr>
          <p:nvPr/>
        </p:nvPicPr>
        <p:blipFill rotWithShape="1">
          <a:blip r:embed="rId34">
            <a:extLst>
              <a:ext uri="{28A0092B-C50C-407E-A947-70E740481C1C}">
                <a14:useLocalDpi xmlns:a14="http://schemas.microsoft.com/office/drawing/2010/main" val="0"/>
              </a:ext>
            </a:extLst>
          </a:blip>
          <a:srcRect l="3827" r="25276"/>
          <a:stretch/>
        </p:blipFill>
        <p:spPr bwMode="auto">
          <a:xfrm>
            <a:off x="37718489" y="13756206"/>
            <a:ext cx="2092078" cy="2213167"/>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738" descr="T:\kjohn\ProductionRuns\15_genes\YHP1.jpg"/>
          <p:cNvPicPr>
            <a:picLocks noChangeAspect="1" noChangeArrowheads="1"/>
          </p:cNvPicPr>
          <p:nvPr/>
        </p:nvPicPr>
        <p:blipFill rotWithShape="1">
          <a:blip r:embed="rId18">
            <a:extLst>
              <a:ext uri="{28A0092B-C50C-407E-A947-70E740481C1C}">
                <a14:useLocalDpi xmlns:a14="http://schemas.microsoft.com/office/drawing/2010/main" val="0"/>
              </a:ext>
            </a:extLst>
          </a:blip>
          <a:srcRect l="75153" t="4862" r="6286" b="58359"/>
          <a:stretch/>
        </p:blipFill>
        <p:spPr bwMode="auto">
          <a:xfrm>
            <a:off x="41914035" y="12872488"/>
            <a:ext cx="1029027" cy="1529266"/>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738" descr="T:\kjohn\ProductionRuns\15_genes\YHP1.jpg"/>
          <p:cNvPicPr>
            <a:picLocks noChangeAspect="1" noChangeArrowheads="1"/>
          </p:cNvPicPr>
          <p:nvPr/>
        </p:nvPicPr>
        <p:blipFill rotWithShape="1">
          <a:blip r:embed="rId18">
            <a:extLst>
              <a:ext uri="{28A0092B-C50C-407E-A947-70E740481C1C}">
                <a14:useLocalDpi xmlns:a14="http://schemas.microsoft.com/office/drawing/2010/main" val="0"/>
              </a:ext>
            </a:extLst>
          </a:blip>
          <a:srcRect l="75153" t="4862" r="6286" b="58359"/>
          <a:stretch/>
        </p:blipFill>
        <p:spPr bwMode="auto">
          <a:xfrm>
            <a:off x="35994104" y="12907655"/>
            <a:ext cx="1084031" cy="1611009"/>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738" descr="T:\kjohn\ProductionRuns\15_genes\YHP1.jpg"/>
          <p:cNvPicPr>
            <a:picLocks noChangeAspect="1" noChangeArrowheads="1"/>
          </p:cNvPicPr>
          <p:nvPr/>
        </p:nvPicPr>
        <p:blipFill rotWithShape="1">
          <a:blip r:embed="rId18">
            <a:extLst>
              <a:ext uri="{28A0092B-C50C-407E-A947-70E740481C1C}">
                <a14:useLocalDpi xmlns:a14="http://schemas.microsoft.com/office/drawing/2010/main" val="0"/>
              </a:ext>
            </a:extLst>
          </a:blip>
          <a:srcRect l="75153" t="4862" r="6286" b="58359"/>
          <a:stretch/>
        </p:blipFill>
        <p:spPr bwMode="auto">
          <a:xfrm>
            <a:off x="29888799" y="12942885"/>
            <a:ext cx="1094550" cy="1626641"/>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738" descr="T:\kjohn\ProductionRuns\15_genes\YHP1.jpg"/>
          <p:cNvPicPr>
            <a:picLocks noChangeAspect="1" noChangeArrowheads="1"/>
          </p:cNvPicPr>
          <p:nvPr/>
        </p:nvPicPr>
        <p:blipFill rotWithShape="1">
          <a:blip r:embed="rId18">
            <a:extLst>
              <a:ext uri="{28A0092B-C50C-407E-A947-70E740481C1C}">
                <a14:useLocalDpi xmlns:a14="http://schemas.microsoft.com/office/drawing/2010/main" val="0"/>
              </a:ext>
            </a:extLst>
          </a:blip>
          <a:srcRect l="75153" t="4862" r="6286" b="58359"/>
          <a:stretch/>
        </p:blipFill>
        <p:spPr bwMode="auto">
          <a:xfrm>
            <a:off x="17767997" y="12996176"/>
            <a:ext cx="1118589" cy="1662366"/>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738" descr="T:\kjohn\ProductionRuns\15_genes\YHP1.jpg"/>
          <p:cNvPicPr>
            <a:picLocks noChangeAspect="1" noChangeArrowheads="1"/>
          </p:cNvPicPr>
          <p:nvPr/>
        </p:nvPicPr>
        <p:blipFill rotWithShape="1">
          <a:blip r:embed="rId18">
            <a:extLst>
              <a:ext uri="{28A0092B-C50C-407E-A947-70E740481C1C}">
                <a14:useLocalDpi xmlns:a14="http://schemas.microsoft.com/office/drawing/2010/main" val="0"/>
              </a:ext>
            </a:extLst>
          </a:blip>
          <a:srcRect l="75153" t="4862" r="6286" b="58359"/>
          <a:stretch/>
        </p:blipFill>
        <p:spPr bwMode="auto">
          <a:xfrm>
            <a:off x="23840997" y="13017895"/>
            <a:ext cx="1118589" cy="1662366"/>
          </a:xfrm>
          <a:prstGeom prst="rect">
            <a:avLst/>
          </a:prstGeom>
          <a:noFill/>
          <a:extLst>
            <a:ext uri="{909E8E84-426E-40DD-AFC4-6F175D3DCCD1}">
              <a14:hiddenFill xmlns:a14="http://schemas.microsoft.com/office/drawing/2010/main">
                <a:solidFill>
                  <a:srgbClr val="FFFFFF"/>
                </a:solidFill>
              </a14:hiddenFill>
            </a:ext>
          </a:extLst>
        </p:spPr>
      </p:pic>
      <p:pic>
        <p:nvPicPr>
          <p:cNvPr id="6379" name="Picture 235" descr="J:\ProductionRuns\34_genes\HAP4.jpg"/>
          <p:cNvPicPr>
            <a:picLocks noChangeAspect="1" noChangeArrowheads="1"/>
          </p:cNvPicPr>
          <p:nvPr/>
        </p:nvPicPr>
        <p:blipFill rotWithShape="1">
          <a:blip r:embed="rId35">
            <a:extLst>
              <a:ext uri="{28A0092B-C50C-407E-A947-70E740481C1C}">
                <a14:useLocalDpi xmlns:a14="http://schemas.microsoft.com/office/drawing/2010/main" val="0"/>
              </a:ext>
            </a:extLst>
          </a:blip>
          <a:srcRect r="25765"/>
          <a:stretch/>
        </p:blipFill>
        <p:spPr bwMode="auto">
          <a:xfrm>
            <a:off x="13298844" y="13831887"/>
            <a:ext cx="2237624" cy="2260701"/>
          </a:xfrm>
          <a:prstGeom prst="rect">
            <a:avLst/>
          </a:prstGeom>
          <a:noFill/>
          <a:extLst>
            <a:ext uri="{909E8E84-426E-40DD-AFC4-6F175D3DCCD1}">
              <a14:hiddenFill xmlns:a14="http://schemas.microsoft.com/office/drawing/2010/main">
                <a:solidFill>
                  <a:srgbClr val="FFFFFF"/>
                </a:solidFill>
              </a14:hiddenFill>
            </a:ext>
          </a:extLst>
        </p:spPr>
      </p:pic>
      <p:pic>
        <p:nvPicPr>
          <p:cNvPr id="6380" name="Picture 236" descr="J:\ProductionRuns\30_genes\HAP4.jpg"/>
          <p:cNvPicPr>
            <a:picLocks noChangeAspect="1" noChangeArrowheads="1"/>
          </p:cNvPicPr>
          <p:nvPr/>
        </p:nvPicPr>
        <p:blipFill rotWithShape="1">
          <a:blip r:embed="rId36">
            <a:extLst>
              <a:ext uri="{28A0092B-C50C-407E-A947-70E740481C1C}">
                <a14:useLocalDpi xmlns:a14="http://schemas.microsoft.com/office/drawing/2010/main" val="0"/>
              </a:ext>
            </a:extLst>
          </a:blip>
          <a:srcRect r="24754"/>
          <a:stretch/>
        </p:blipFill>
        <p:spPr bwMode="auto">
          <a:xfrm>
            <a:off x="19427887" y="13756206"/>
            <a:ext cx="2280624" cy="2273166"/>
          </a:xfrm>
          <a:prstGeom prst="rect">
            <a:avLst/>
          </a:prstGeom>
          <a:noFill/>
          <a:extLst>
            <a:ext uri="{909E8E84-426E-40DD-AFC4-6F175D3DCCD1}">
              <a14:hiddenFill xmlns:a14="http://schemas.microsoft.com/office/drawing/2010/main">
                <a:solidFill>
                  <a:srgbClr val="FFFFFF"/>
                </a:solidFill>
              </a14:hiddenFill>
            </a:ext>
          </a:extLst>
        </p:spPr>
      </p:pic>
      <p:pic>
        <p:nvPicPr>
          <p:cNvPr id="6381" name="Picture 237" descr="J:\ProductionRuns\25_genes\HAP4.jpg"/>
          <p:cNvPicPr>
            <a:picLocks noChangeAspect="1" noChangeArrowheads="1"/>
          </p:cNvPicPr>
          <p:nvPr/>
        </p:nvPicPr>
        <p:blipFill rotWithShape="1">
          <a:blip r:embed="rId37">
            <a:extLst>
              <a:ext uri="{28A0092B-C50C-407E-A947-70E740481C1C}">
                <a14:useLocalDpi xmlns:a14="http://schemas.microsoft.com/office/drawing/2010/main" val="0"/>
              </a:ext>
            </a:extLst>
          </a:blip>
          <a:srcRect r="26197"/>
          <a:stretch/>
        </p:blipFill>
        <p:spPr bwMode="auto">
          <a:xfrm>
            <a:off x="25461304" y="13907785"/>
            <a:ext cx="2164921" cy="2200027"/>
          </a:xfrm>
          <a:prstGeom prst="rect">
            <a:avLst/>
          </a:prstGeom>
          <a:noFill/>
          <a:extLst>
            <a:ext uri="{909E8E84-426E-40DD-AFC4-6F175D3DCCD1}">
              <a14:hiddenFill xmlns:a14="http://schemas.microsoft.com/office/drawing/2010/main">
                <a:solidFill>
                  <a:srgbClr val="FFFFFF"/>
                </a:solidFill>
              </a14:hiddenFill>
            </a:ext>
          </a:extLst>
        </p:spPr>
      </p:pic>
      <p:pic>
        <p:nvPicPr>
          <p:cNvPr id="6382" name="Picture 238" descr="J:\ProductionRuns\20_genes_rerun\HAP4.jpg"/>
          <p:cNvPicPr>
            <a:picLocks noChangeAspect="1" noChangeArrowheads="1"/>
          </p:cNvPicPr>
          <p:nvPr/>
        </p:nvPicPr>
        <p:blipFill rotWithShape="1">
          <a:blip r:embed="rId38">
            <a:extLst>
              <a:ext uri="{28A0092B-C50C-407E-A947-70E740481C1C}">
                <a14:useLocalDpi xmlns:a14="http://schemas.microsoft.com/office/drawing/2010/main" val="0"/>
              </a:ext>
            </a:extLst>
          </a:blip>
          <a:srcRect r="25339"/>
          <a:stretch/>
        </p:blipFill>
        <p:spPr bwMode="auto">
          <a:xfrm>
            <a:off x="31620209" y="13860154"/>
            <a:ext cx="2159428" cy="2169218"/>
          </a:xfrm>
          <a:prstGeom prst="rect">
            <a:avLst/>
          </a:prstGeom>
          <a:noFill/>
          <a:extLst>
            <a:ext uri="{909E8E84-426E-40DD-AFC4-6F175D3DCCD1}">
              <a14:hiddenFill xmlns:a14="http://schemas.microsoft.com/office/drawing/2010/main">
                <a:solidFill>
                  <a:srgbClr val="FFFFFF"/>
                </a:solidFill>
              </a14:hiddenFill>
            </a:ext>
          </a:extLst>
        </p:spPr>
      </p:pic>
      <p:sp>
        <p:nvSpPr>
          <p:cNvPr id="96" name="TextBox 95"/>
          <p:cNvSpPr txBox="1"/>
          <p:nvPr/>
        </p:nvSpPr>
        <p:spPr>
          <a:xfrm>
            <a:off x="20794511" y="5709840"/>
            <a:ext cx="2793771" cy="369332"/>
          </a:xfrm>
          <a:prstGeom prst="rect">
            <a:avLst/>
          </a:prstGeom>
          <a:noFill/>
          <a:ln>
            <a:solidFill>
              <a:schemeClr val="bg1">
                <a:lumMod val="65000"/>
              </a:schemeClr>
            </a:solidFill>
          </a:ln>
        </p:spPr>
        <p:txBody>
          <a:bodyPr wrap="square" rtlCol="0">
            <a:spAutoFit/>
          </a:bodyPr>
          <a:lstStyle/>
          <a:p>
            <a:pPr algn="ctr"/>
            <a:r>
              <a:rPr lang="en-US" sz="1800" b="1" dirty="0" smtClean="0">
                <a:latin typeface="Arial"/>
                <a:cs typeface="Arial"/>
              </a:rPr>
              <a:t>30 genes, 90 edges</a:t>
            </a:r>
          </a:p>
        </p:txBody>
      </p:sp>
      <p:sp>
        <p:nvSpPr>
          <p:cNvPr id="97" name="TextBox 96"/>
          <p:cNvSpPr txBox="1"/>
          <p:nvPr/>
        </p:nvSpPr>
        <p:spPr>
          <a:xfrm>
            <a:off x="26852447" y="5752948"/>
            <a:ext cx="2793771" cy="369332"/>
          </a:xfrm>
          <a:prstGeom prst="rect">
            <a:avLst/>
          </a:prstGeom>
          <a:noFill/>
          <a:ln>
            <a:solidFill>
              <a:schemeClr val="bg1">
                <a:lumMod val="65000"/>
              </a:schemeClr>
            </a:solidFill>
          </a:ln>
        </p:spPr>
        <p:txBody>
          <a:bodyPr wrap="square" rtlCol="0">
            <a:spAutoFit/>
          </a:bodyPr>
          <a:lstStyle/>
          <a:p>
            <a:pPr algn="ctr"/>
            <a:r>
              <a:rPr lang="en-US" sz="1800" b="1" dirty="0" smtClean="0">
                <a:latin typeface="Arial"/>
                <a:cs typeface="Arial"/>
              </a:rPr>
              <a:t>25 genes, 68 edges</a:t>
            </a:r>
          </a:p>
        </p:txBody>
      </p:sp>
      <p:sp>
        <p:nvSpPr>
          <p:cNvPr id="98" name="TextBox 97"/>
          <p:cNvSpPr txBox="1"/>
          <p:nvPr/>
        </p:nvSpPr>
        <p:spPr>
          <a:xfrm>
            <a:off x="32792167" y="5719624"/>
            <a:ext cx="2793771" cy="369332"/>
          </a:xfrm>
          <a:prstGeom prst="rect">
            <a:avLst/>
          </a:prstGeom>
          <a:noFill/>
          <a:ln>
            <a:solidFill>
              <a:schemeClr val="bg1">
                <a:lumMod val="65000"/>
              </a:schemeClr>
            </a:solidFill>
          </a:ln>
        </p:spPr>
        <p:txBody>
          <a:bodyPr wrap="square" rtlCol="0">
            <a:spAutoFit/>
          </a:bodyPr>
          <a:lstStyle/>
          <a:p>
            <a:pPr algn="ctr"/>
            <a:r>
              <a:rPr lang="en-US" sz="1800" b="1" dirty="0" smtClean="0">
                <a:latin typeface="Arial"/>
                <a:cs typeface="Arial"/>
              </a:rPr>
              <a:t>20 genes, 46 edges</a:t>
            </a:r>
          </a:p>
        </p:txBody>
      </p:sp>
      <p:sp>
        <p:nvSpPr>
          <p:cNvPr id="99" name="TextBox 98"/>
          <p:cNvSpPr txBox="1"/>
          <p:nvPr/>
        </p:nvSpPr>
        <p:spPr>
          <a:xfrm>
            <a:off x="38800359" y="5709840"/>
            <a:ext cx="2793771" cy="369332"/>
          </a:xfrm>
          <a:prstGeom prst="rect">
            <a:avLst/>
          </a:prstGeom>
          <a:noFill/>
          <a:ln>
            <a:solidFill>
              <a:schemeClr val="bg1">
                <a:lumMod val="65000"/>
              </a:schemeClr>
            </a:solidFill>
          </a:ln>
        </p:spPr>
        <p:txBody>
          <a:bodyPr wrap="square" rtlCol="0">
            <a:spAutoFit/>
          </a:bodyPr>
          <a:lstStyle/>
          <a:p>
            <a:pPr algn="ctr"/>
            <a:r>
              <a:rPr lang="en-US" sz="1800" b="1" dirty="0" smtClean="0">
                <a:latin typeface="Arial"/>
                <a:cs typeface="Arial"/>
              </a:rPr>
              <a:t>15 genes, 28 edges</a:t>
            </a:r>
          </a:p>
        </p:txBody>
      </p:sp>
      <p:graphicFrame>
        <p:nvGraphicFramePr>
          <p:cNvPr id="104" name="Table 103"/>
          <p:cNvGraphicFramePr>
            <a:graphicFrameLocks noGrp="1"/>
          </p:cNvGraphicFramePr>
          <p:nvPr>
            <p:extLst>
              <p:ext uri="{D42A27DB-BD31-4B8C-83A1-F6EECF244321}">
                <p14:modId xmlns:p14="http://schemas.microsoft.com/office/powerpoint/2010/main" val="1374427634"/>
              </p:ext>
            </p:extLst>
          </p:nvPr>
        </p:nvGraphicFramePr>
        <p:xfrm>
          <a:off x="34216082" y="16616837"/>
          <a:ext cx="8530716" cy="3241362"/>
        </p:xfrm>
        <a:graphic>
          <a:graphicData uri="http://schemas.openxmlformats.org/drawingml/2006/table">
            <a:tbl>
              <a:tblPr firstRow="1" bandRow="1">
                <a:tableStyleId>{5C22544A-7EE6-4342-B048-85BDC9FD1C3A}</a:tableStyleId>
              </a:tblPr>
              <a:tblGrid>
                <a:gridCol w="1063070"/>
                <a:gridCol w="1208872"/>
                <a:gridCol w="1264401"/>
                <a:gridCol w="1264401"/>
                <a:gridCol w="1243324"/>
                <a:gridCol w="1243324"/>
                <a:gridCol w="1243324"/>
              </a:tblGrid>
              <a:tr h="448542">
                <a:tc rowSpan="3">
                  <a:txBody>
                    <a:bodyPr/>
                    <a:lstStyle/>
                    <a:p>
                      <a:pPr algn="ctr"/>
                      <a:r>
                        <a:rPr lang="en-US" sz="1800" dirty="0" smtClean="0"/>
                        <a:t>Gene</a:t>
                      </a:r>
                      <a:endParaRPr lang="en-US" sz="1800" dirty="0"/>
                    </a:p>
                  </a:txBody>
                  <a:tcPr marL="45720" marR="45720" anchor="ctr">
                    <a:lnR w="38100" cap="flat" cmpd="sng" algn="ctr">
                      <a:solidFill>
                        <a:schemeClr val="bg1"/>
                      </a:solidFill>
                      <a:prstDash val="solid"/>
                      <a:round/>
                      <a:headEnd type="none" w="med" len="med"/>
                      <a:tailEnd type="none" w="med" len="med"/>
                    </a:lnR>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ANOVA</a:t>
                      </a:r>
                      <a:r>
                        <a:rPr lang="en-US" sz="1800" baseline="0" dirty="0" smtClean="0"/>
                        <a:t> B&amp;H p-values</a:t>
                      </a:r>
                      <a:endParaRPr lang="en-US" sz="1800" dirty="0" smtClean="0"/>
                    </a:p>
                    <a:p>
                      <a:pPr algn="ctr"/>
                      <a:endParaRPr lang="en-US" sz="1800" dirty="0"/>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gridSpan="5">
                  <a:txBody>
                    <a:bodyPr/>
                    <a:lstStyle/>
                    <a:p>
                      <a:pPr algn="ctr"/>
                      <a:r>
                        <a:rPr lang="en-US" sz="1800" dirty="0" smtClean="0"/>
                        <a:t>Sum MSE</a:t>
                      </a:r>
                      <a:endParaRPr lang="en-US" sz="1800" dirty="0"/>
                    </a:p>
                  </a:txBody>
                  <a:tcPr marL="356903" marR="356903" marT="178458" marB="178458" anchor="ctr">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r>
              <a:tr h="338639">
                <a:tc vMerge="1">
                  <a:txBody>
                    <a:bodyPr/>
                    <a:lstStyle/>
                    <a:p>
                      <a:endParaRPr lang="en-US" sz="1200" dirty="0"/>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US" dirty="0"/>
                    </a:p>
                  </a:txBody>
                  <a:tcPr marL="9525" marR="9525" marT="9525" marB="0" anchor="b">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5">
                  <a:txBody>
                    <a:bodyPr/>
                    <a:lstStyle/>
                    <a:p>
                      <a:pPr marL="0" algn="ctr" defTabSz="914400" rtl="0" eaLnBrk="1" latinLnBrk="0" hangingPunct="1"/>
                      <a:r>
                        <a:rPr lang="en-US" sz="1800" b="1" kern="1200" dirty="0" smtClean="0">
                          <a:solidFill>
                            <a:schemeClr val="lt1"/>
                          </a:solidFill>
                          <a:latin typeface="+mn-lt"/>
                          <a:ea typeface="+mn-ea"/>
                          <a:cs typeface="+mn-cs"/>
                        </a:rPr>
                        <a:t>Network size</a:t>
                      </a:r>
                      <a:endParaRPr lang="en-US" sz="1800" b="1" kern="1200" dirty="0">
                        <a:solidFill>
                          <a:schemeClr val="lt1"/>
                        </a:solidFill>
                        <a:latin typeface="+mn-lt"/>
                        <a:ea typeface="+mn-ea"/>
                        <a:cs typeface="+mn-cs"/>
                      </a:endParaRPr>
                    </a:p>
                  </a:txBody>
                  <a:tcPr marL="45720" marR="45720" anchor="ctr">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hMerge="1">
                  <a:txBody>
                    <a:bodyPr/>
                    <a:lstStyle/>
                    <a:p>
                      <a:endParaRPr lang="en-US"/>
                    </a:p>
                  </a:txBody>
                  <a:tcPr/>
                </a:tc>
                <a:tc hMerge="1">
                  <a:txBody>
                    <a:bodyPr/>
                    <a:lstStyle/>
                    <a:p>
                      <a:pPr algn="r"/>
                      <a:endParaRPr lang="en-US" sz="1200" dirty="0"/>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pPr algn="r"/>
                      <a:endParaRPr lang="en-US" sz="1200" dirty="0"/>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pPr algn="r"/>
                      <a:endParaRPr lang="en-US" sz="1200" dirty="0"/>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509716">
                <a:tc vMerge="1">
                  <a:txBody>
                    <a:bodyPr/>
                    <a:lstStyle/>
                    <a:p>
                      <a:endParaRPr lang="en-US" sz="1200" dirty="0"/>
                    </a:p>
                  </a:txBody>
                  <a:tcPr>
                    <a:lnT w="12700" cap="flat" cmpd="sng" algn="ctr">
                      <a:solidFill>
                        <a:schemeClr val="bg1"/>
                      </a:solidFill>
                      <a:prstDash val="solid"/>
                      <a:round/>
                      <a:headEnd type="none" w="med" len="med"/>
                      <a:tailEnd type="none" w="med" len="med"/>
                    </a:lnT>
                  </a:tcPr>
                </a:tc>
                <a:tc vMerge="1">
                  <a:txBody>
                    <a:bodyPr/>
                    <a:lstStyle/>
                    <a:p>
                      <a:endParaRPr lang="en-US" dirty="0"/>
                    </a:p>
                  </a:txBody>
                  <a:tcPr marL="9525" marR="9525" marT="9525" marB="0" anchor="b">
                    <a:lnT w="12700" cap="flat" cmpd="sng" algn="ctr">
                      <a:solidFill>
                        <a:schemeClr val="bg1"/>
                      </a:solidFill>
                      <a:prstDash val="solid"/>
                      <a:round/>
                      <a:headEnd type="none" w="med" len="med"/>
                      <a:tailEnd type="none" w="med" len="med"/>
                    </a:lnT>
                  </a:tcPr>
                </a:tc>
                <a:tc>
                  <a:txBody>
                    <a:bodyPr/>
                    <a:lstStyle/>
                    <a:p>
                      <a:pPr marL="0" algn="ctr" defTabSz="914400" rtl="0" eaLnBrk="1" latinLnBrk="0" hangingPunct="1"/>
                      <a:r>
                        <a:rPr lang="en-US" sz="1800" b="1" kern="1200" dirty="0" smtClean="0">
                          <a:solidFill>
                            <a:schemeClr val="lt1"/>
                          </a:solidFill>
                          <a:latin typeface="+mn-lt"/>
                          <a:ea typeface="+mn-ea"/>
                          <a:cs typeface="+mn-cs"/>
                        </a:rPr>
                        <a:t>34 genes</a:t>
                      </a:r>
                      <a:endParaRPr lang="en-US" sz="1800" b="1" kern="1200" dirty="0">
                        <a:solidFill>
                          <a:schemeClr val="lt1"/>
                        </a:solidFill>
                        <a:latin typeface="+mn-lt"/>
                        <a:ea typeface="+mn-ea"/>
                        <a:cs typeface="+mn-cs"/>
                      </a:endParaRPr>
                    </a:p>
                  </a:txBody>
                  <a:tcPr marL="45720" marR="45720" anchor="ctr">
                    <a:lnT w="12700" cap="flat" cmpd="sng" algn="ctr">
                      <a:solidFill>
                        <a:schemeClr val="bg1"/>
                      </a:solidFill>
                      <a:prstDash val="solid"/>
                      <a:round/>
                      <a:headEnd type="none" w="med" len="med"/>
                      <a:tailEnd type="none" w="med" len="med"/>
                    </a:lnT>
                    <a:solidFill>
                      <a:schemeClr val="accent1"/>
                    </a:solidFill>
                  </a:tcPr>
                </a:tc>
                <a:tc>
                  <a:txBody>
                    <a:bodyPr/>
                    <a:lstStyle/>
                    <a:p>
                      <a:pPr marL="0" algn="ctr" defTabSz="914400" rtl="0" eaLnBrk="1" latinLnBrk="0" hangingPunct="1"/>
                      <a:r>
                        <a:rPr lang="en-US" sz="1800" b="1" kern="1200" dirty="0" smtClean="0">
                          <a:solidFill>
                            <a:schemeClr val="lt1"/>
                          </a:solidFill>
                          <a:latin typeface="+mn-lt"/>
                          <a:ea typeface="+mn-ea"/>
                          <a:cs typeface="+mn-cs"/>
                        </a:rPr>
                        <a:t>30 genes</a:t>
                      </a:r>
                      <a:endParaRPr lang="en-US" sz="1800" b="1" kern="1200" dirty="0">
                        <a:solidFill>
                          <a:schemeClr val="lt1"/>
                        </a:solidFill>
                        <a:latin typeface="+mn-lt"/>
                        <a:ea typeface="+mn-ea"/>
                        <a:cs typeface="+mn-cs"/>
                      </a:endParaRPr>
                    </a:p>
                  </a:txBody>
                  <a:tcPr marL="45720" marR="45720" anchor="ctr">
                    <a:lnT w="12700" cap="flat" cmpd="sng" algn="ctr">
                      <a:solidFill>
                        <a:schemeClr val="bg1"/>
                      </a:solidFill>
                      <a:prstDash val="solid"/>
                      <a:round/>
                      <a:headEnd type="none" w="med" len="med"/>
                      <a:tailEnd type="none" w="med" len="med"/>
                    </a:lnT>
                    <a:solidFill>
                      <a:schemeClr val="accent1"/>
                    </a:solidFill>
                  </a:tcPr>
                </a:tc>
                <a:tc>
                  <a:txBody>
                    <a:bodyPr/>
                    <a:lstStyle/>
                    <a:p>
                      <a:pPr marL="0" algn="ctr" defTabSz="914400" rtl="0" eaLnBrk="1" latinLnBrk="0" hangingPunct="1"/>
                      <a:r>
                        <a:rPr lang="en-US" sz="1800" b="1" kern="1200" dirty="0" smtClean="0">
                          <a:solidFill>
                            <a:schemeClr val="lt1"/>
                          </a:solidFill>
                          <a:latin typeface="+mn-lt"/>
                          <a:ea typeface="+mn-ea"/>
                          <a:cs typeface="+mn-cs"/>
                        </a:rPr>
                        <a:t>25 genes</a:t>
                      </a:r>
                      <a:endParaRPr lang="en-US" sz="1800" b="1" kern="1200" dirty="0">
                        <a:solidFill>
                          <a:schemeClr val="lt1"/>
                        </a:solidFill>
                        <a:latin typeface="+mn-lt"/>
                        <a:ea typeface="+mn-ea"/>
                        <a:cs typeface="+mn-cs"/>
                      </a:endParaRPr>
                    </a:p>
                  </a:txBody>
                  <a:tcPr marL="45720" marR="45720" anchor="ctr">
                    <a:lnT w="12700" cap="flat" cmpd="sng" algn="ctr">
                      <a:solidFill>
                        <a:schemeClr val="bg1"/>
                      </a:solidFill>
                      <a:prstDash val="solid"/>
                      <a:round/>
                      <a:headEnd type="none" w="med" len="med"/>
                      <a:tailEnd type="none" w="med" len="med"/>
                    </a:lnT>
                    <a:solidFill>
                      <a:schemeClr val="accent1"/>
                    </a:solidFill>
                  </a:tcPr>
                </a:tc>
                <a:tc>
                  <a:txBody>
                    <a:bodyPr/>
                    <a:lstStyle/>
                    <a:p>
                      <a:pPr marL="0" algn="ctr" defTabSz="914400" rtl="0" eaLnBrk="1" latinLnBrk="0" hangingPunct="1"/>
                      <a:r>
                        <a:rPr lang="en-US" sz="1800" b="1" kern="1200" dirty="0" smtClean="0">
                          <a:solidFill>
                            <a:schemeClr val="lt1"/>
                          </a:solidFill>
                          <a:latin typeface="+mn-lt"/>
                          <a:ea typeface="+mn-ea"/>
                          <a:cs typeface="+mn-cs"/>
                        </a:rPr>
                        <a:t>20 genes</a:t>
                      </a:r>
                      <a:endParaRPr lang="en-US" sz="1800" b="1" kern="1200" dirty="0">
                        <a:solidFill>
                          <a:schemeClr val="lt1"/>
                        </a:solidFill>
                        <a:latin typeface="+mn-lt"/>
                        <a:ea typeface="+mn-ea"/>
                        <a:cs typeface="+mn-cs"/>
                      </a:endParaRPr>
                    </a:p>
                  </a:txBody>
                  <a:tcPr marL="45720" marR="45720" anchor="ctr">
                    <a:lnT w="12700" cap="flat" cmpd="sng" algn="ctr">
                      <a:solidFill>
                        <a:schemeClr val="bg1"/>
                      </a:solidFill>
                      <a:prstDash val="solid"/>
                      <a:round/>
                      <a:headEnd type="none" w="med" len="med"/>
                      <a:tailEnd type="none" w="med" len="med"/>
                    </a:lnT>
                    <a:solidFill>
                      <a:schemeClr val="accent1"/>
                    </a:solidFill>
                  </a:tcPr>
                </a:tc>
                <a:tc>
                  <a:txBody>
                    <a:bodyPr/>
                    <a:lstStyle/>
                    <a:p>
                      <a:pPr marL="0" algn="ctr" defTabSz="914400" rtl="0" eaLnBrk="1" latinLnBrk="0" hangingPunct="1"/>
                      <a:r>
                        <a:rPr lang="en-US" sz="1800" b="1" kern="1200" dirty="0" smtClean="0">
                          <a:solidFill>
                            <a:schemeClr val="lt1"/>
                          </a:solidFill>
                          <a:latin typeface="+mn-lt"/>
                          <a:ea typeface="+mn-ea"/>
                          <a:cs typeface="+mn-cs"/>
                        </a:rPr>
                        <a:t>15 genes</a:t>
                      </a:r>
                      <a:endParaRPr lang="en-US" sz="1800" b="1" kern="1200" dirty="0">
                        <a:solidFill>
                          <a:schemeClr val="lt1"/>
                        </a:solidFill>
                        <a:latin typeface="+mn-lt"/>
                        <a:ea typeface="+mn-ea"/>
                        <a:cs typeface="+mn-cs"/>
                      </a:endParaRPr>
                    </a:p>
                  </a:txBody>
                  <a:tcPr marL="45720" marR="4572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accent1"/>
                    </a:solidFill>
                  </a:tcPr>
                </a:tc>
              </a:tr>
              <a:tr h="454896">
                <a:tc>
                  <a:txBody>
                    <a:bodyPr/>
                    <a:lstStyle/>
                    <a:p>
                      <a:pPr marL="0" algn="ctr" defTabSz="914400" rtl="0" eaLnBrk="1" latinLnBrk="0" hangingPunct="1"/>
                      <a:r>
                        <a:rPr lang="en-US" sz="1800" kern="1200" dirty="0" smtClean="0">
                          <a:solidFill>
                            <a:schemeClr val="dk1"/>
                          </a:solidFill>
                          <a:latin typeface="+mn-lt"/>
                          <a:ea typeface="+mn-ea"/>
                          <a:cs typeface="+mn-cs"/>
                        </a:rPr>
                        <a:t>ASH1</a:t>
                      </a:r>
                      <a:endParaRPr lang="en-US" sz="1800" kern="1200" dirty="0">
                        <a:solidFill>
                          <a:schemeClr val="dk1"/>
                        </a:solidFill>
                        <a:latin typeface="+mn-lt"/>
                        <a:ea typeface="+mn-ea"/>
                        <a:cs typeface="+mn-cs"/>
                      </a:endParaRPr>
                    </a:p>
                  </a:txBody>
                  <a:tcPr marL="45720" marR="45720" anchor="ctr">
                    <a:lnR w="38100" cap="flat" cmpd="sng" algn="ctr">
                      <a:solidFill>
                        <a:schemeClr val="bg1"/>
                      </a:solidFill>
                      <a:prstDash val="solid"/>
                      <a:round/>
                      <a:headEnd type="none" w="med" len="med"/>
                      <a:tailEnd type="none" w="med" len="med"/>
                    </a:lnR>
                  </a:tcPr>
                </a:tc>
                <a:tc>
                  <a:txBody>
                    <a:bodyPr/>
                    <a:lstStyle/>
                    <a:p>
                      <a:pPr marL="0" algn="ctr" defTabSz="914400" rtl="0" eaLnBrk="1" fontAlgn="b" latinLnBrk="0" hangingPunct="1"/>
                      <a:r>
                        <a:rPr lang="en-US" sz="1800" kern="1200" dirty="0" smtClean="0">
                          <a:solidFill>
                            <a:schemeClr val="dk1"/>
                          </a:solidFill>
                          <a:latin typeface="+mn-lt"/>
                          <a:ea typeface="+mn-ea"/>
                          <a:cs typeface="+mn-cs"/>
                        </a:rPr>
                        <a:t>0.0686</a:t>
                      </a:r>
                      <a:endParaRPr lang="en-US" sz="1800" kern="1200" dirty="0">
                        <a:solidFill>
                          <a:schemeClr val="dk1"/>
                        </a:solidFill>
                        <a:latin typeface="+mn-lt"/>
                        <a:ea typeface="+mn-ea"/>
                        <a:cs typeface="+mn-cs"/>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pPr marL="0" algn="ctr" defTabSz="914400" rtl="0" eaLnBrk="1" fontAlgn="b" latinLnBrk="0" hangingPunct="1"/>
                      <a:r>
                        <a:rPr lang="en-US" sz="1800" kern="1200" dirty="0" smtClean="0">
                          <a:solidFill>
                            <a:schemeClr val="dk1"/>
                          </a:solidFill>
                          <a:latin typeface="+mn-lt"/>
                          <a:ea typeface="+mn-ea"/>
                          <a:cs typeface="+mn-cs"/>
                        </a:rPr>
                        <a:t>3.7168</a:t>
                      </a:r>
                      <a:endParaRPr lang="en-US" sz="1800" kern="1200" dirty="0">
                        <a:solidFill>
                          <a:schemeClr val="dk1"/>
                        </a:solidFill>
                        <a:latin typeface="+mn-lt"/>
                        <a:ea typeface="+mn-ea"/>
                        <a:cs typeface="+mn-cs"/>
                      </a:endParaRPr>
                    </a:p>
                  </a:txBody>
                  <a:tcPr marL="45720" marR="45720" anchor="ctr">
                    <a:lnL w="38100" cap="flat" cmpd="sng" algn="ctr">
                      <a:solidFill>
                        <a:schemeClr val="bg1"/>
                      </a:solidFill>
                      <a:prstDash val="solid"/>
                      <a:round/>
                      <a:headEnd type="none" w="med" len="med"/>
                      <a:tailEnd type="none" w="med" len="med"/>
                    </a:lnL>
                  </a:tcPr>
                </a:tc>
                <a:tc>
                  <a:txBody>
                    <a:bodyPr/>
                    <a:lstStyle/>
                    <a:p>
                      <a:pPr marL="0" algn="ctr" defTabSz="914400" rtl="0" eaLnBrk="1" fontAlgn="b" latinLnBrk="0" hangingPunct="1"/>
                      <a:r>
                        <a:rPr lang="en-US" sz="1800" kern="1200" dirty="0" smtClean="0">
                          <a:solidFill>
                            <a:schemeClr val="dk1"/>
                          </a:solidFill>
                          <a:latin typeface="+mn-lt"/>
                          <a:ea typeface="+mn-ea"/>
                          <a:cs typeface="+mn-cs"/>
                        </a:rPr>
                        <a:t>3.7225</a:t>
                      </a:r>
                      <a:endParaRPr lang="en-US" sz="1800" kern="1200" dirty="0">
                        <a:solidFill>
                          <a:schemeClr val="dk1"/>
                        </a:solidFill>
                        <a:latin typeface="+mn-lt"/>
                        <a:ea typeface="+mn-ea"/>
                        <a:cs typeface="+mn-cs"/>
                      </a:endParaRPr>
                    </a:p>
                  </a:txBody>
                  <a:tcPr marL="45720" marR="45720" anchor="ctr"/>
                </a:tc>
                <a:tc>
                  <a:txBody>
                    <a:bodyPr/>
                    <a:lstStyle/>
                    <a:p>
                      <a:pPr marL="0" algn="ctr" defTabSz="914400" rtl="0" eaLnBrk="1" fontAlgn="b" latinLnBrk="0" hangingPunct="1"/>
                      <a:r>
                        <a:rPr lang="en-US" sz="1800" kern="1200" dirty="0" smtClean="0">
                          <a:solidFill>
                            <a:schemeClr val="dk1"/>
                          </a:solidFill>
                          <a:latin typeface="+mn-lt"/>
                          <a:ea typeface="+mn-ea"/>
                          <a:cs typeface="+mn-cs"/>
                        </a:rPr>
                        <a:t>3.8400</a:t>
                      </a:r>
                      <a:endParaRPr lang="en-US" sz="1800" kern="1200" dirty="0">
                        <a:solidFill>
                          <a:schemeClr val="dk1"/>
                        </a:solidFill>
                        <a:latin typeface="+mn-lt"/>
                        <a:ea typeface="+mn-ea"/>
                        <a:cs typeface="+mn-cs"/>
                      </a:endParaRPr>
                    </a:p>
                  </a:txBody>
                  <a:tcPr marL="45720" marR="45720" anchor="ctr"/>
                </a:tc>
                <a:tc>
                  <a:txBody>
                    <a:bodyPr/>
                    <a:lstStyle/>
                    <a:p>
                      <a:pPr marL="0" algn="ctr" defTabSz="914400" rtl="0" eaLnBrk="1" latinLnBrk="0" hangingPunct="1"/>
                      <a:r>
                        <a:rPr lang="en-US" sz="1800" kern="1200" dirty="0" smtClean="0">
                          <a:solidFill>
                            <a:schemeClr val="dk1"/>
                          </a:solidFill>
                          <a:latin typeface="+mn-lt"/>
                          <a:ea typeface="+mn-ea"/>
                          <a:cs typeface="+mn-cs"/>
                        </a:rPr>
                        <a:t>3.9071</a:t>
                      </a:r>
                      <a:endParaRPr lang="en-US" sz="1800" kern="1200" dirty="0">
                        <a:solidFill>
                          <a:schemeClr val="dk1"/>
                        </a:solidFill>
                        <a:latin typeface="+mn-lt"/>
                        <a:ea typeface="+mn-ea"/>
                        <a:cs typeface="+mn-cs"/>
                      </a:endParaRPr>
                    </a:p>
                  </a:txBody>
                  <a:tcPr marL="45720" marR="45720" anchor="ctr"/>
                </a:tc>
                <a:tc>
                  <a:txBody>
                    <a:bodyPr/>
                    <a:lstStyle/>
                    <a:p>
                      <a:pPr marL="0" algn="ctr" defTabSz="914400" rtl="0" eaLnBrk="1" fontAlgn="b" latinLnBrk="0" hangingPunct="1"/>
                      <a:r>
                        <a:rPr lang="en-US" sz="1800" kern="1200" dirty="0" smtClean="0">
                          <a:solidFill>
                            <a:schemeClr val="dk1"/>
                          </a:solidFill>
                          <a:latin typeface="+mn-lt"/>
                          <a:ea typeface="+mn-ea"/>
                          <a:cs typeface="+mn-cs"/>
                        </a:rPr>
                        <a:t>4.0256</a:t>
                      </a:r>
                      <a:endParaRPr lang="en-US" sz="1800" kern="1200" dirty="0">
                        <a:solidFill>
                          <a:schemeClr val="dk1"/>
                        </a:solidFill>
                        <a:latin typeface="+mn-lt"/>
                        <a:ea typeface="+mn-ea"/>
                        <a:cs typeface="+mn-cs"/>
                      </a:endParaRPr>
                    </a:p>
                  </a:txBody>
                  <a:tcPr marL="45720" marR="45720" anchor="ctr"/>
                </a:tc>
              </a:tr>
              <a:tr h="454896">
                <a:tc>
                  <a:txBody>
                    <a:bodyPr/>
                    <a:lstStyle/>
                    <a:p>
                      <a:pPr marL="0" algn="ctr" defTabSz="914400" rtl="0" eaLnBrk="1" latinLnBrk="0" hangingPunct="1"/>
                      <a:r>
                        <a:rPr lang="en-US" sz="1800" kern="1200" dirty="0" smtClean="0">
                          <a:solidFill>
                            <a:schemeClr val="dk1"/>
                          </a:solidFill>
                          <a:latin typeface="+mn-lt"/>
                          <a:ea typeface="+mn-ea"/>
                          <a:cs typeface="+mn-cs"/>
                        </a:rPr>
                        <a:t>CIN5</a:t>
                      </a:r>
                      <a:endParaRPr lang="en-US" sz="1800" kern="1200" dirty="0">
                        <a:solidFill>
                          <a:schemeClr val="dk1"/>
                        </a:solidFill>
                        <a:latin typeface="+mn-lt"/>
                        <a:ea typeface="+mn-ea"/>
                        <a:cs typeface="+mn-cs"/>
                      </a:endParaRPr>
                    </a:p>
                  </a:txBody>
                  <a:tcPr marL="45720" marR="45720" anchor="ctr">
                    <a:lnR w="38100" cap="flat" cmpd="sng" algn="ctr">
                      <a:solidFill>
                        <a:schemeClr val="bg1"/>
                      </a:solidFill>
                      <a:prstDash val="solid"/>
                      <a:round/>
                      <a:headEnd type="none" w="med" len="med"/>
                      <a:tailEnd type="none" w="med" len="med"/>
                    </a:ln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0.0100</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pPr marL="0" algn="ctr" defTabSz="914400" rtl="0" eaLnBrk="1" fontAlgn="b" latinLnBrk="0" hangingPunct="1"/>
                      <a:r>
                        <a:rPr lang="en-US" sz="1800" kern="1200" dirty="0" smtClean="0">
                          <a:solidFill>
                            <a:schemeClr val="dk1"/>
                          </a:solidFill>
                          <a:latin typeface="+mn-lt"/>
                          <a:ea typeface="+mn-ea"/>
                          <a:cs typeface="+mn-cs"/>
                        </a:rPr>
                        <a:t>4.2400</a:t>
                      </a:r>
                      <a:endParaRPr lang="en-US" sz="1800" kern="1200" dirty="0">
                        <a:solidFill>
                          <a:schemeClr val="dk1"/>
                        </a:solidFill>
                        <a:latin typeface="+mn-lt"/>
                        <a:ea typeface="+mn-ea"/>
                        <a:cs typeface="+mn-cs"/>
                      </a:endParaRPr>
                    </a:p>
                  </a:txBody>
                  <a:tcPr marL="45720" marR="45720" anchor="ctr">
                    <a:lnL w="38100" cap="flat" cmpd="sng" algn="ctr">
                      <a:solidFill>
                        <a:schemeClr val="bg1"/>
                      </a:solidFill>
                      <a:prstDash val="solid"/>
                      <a:round/>
                      <a:headEnd type="none" w="med" len="med"/>
                      <a:tailEnd type="none" w="med" len="med"/>
                    </a:lnL>
                  </a:tcPr>
                </a:tc>
                <a:tc>
                  <a:txBody>
                    <a:bodyPr/>
                    <a:lstStyle/>
                    <a:p>
                      <a:pPr marL="0" algn="ctr" defTabSz="914400" rtl="0" eaLnBrk="1" fontAlgn="b" latinLnBrk="0" hangingPunct="1"/>
                      <a:r>
                        <a:rPr lang="en-US" sz="1800" kern="1200" dirty="0" smtClean="0">
                          <a:solidFill>
                            <a:schemeClr val="dk1"/>
                          </a:solidFill>
                          <a:latin typeface="+mn-lt"/>
                          <a:ea typeface="+mn-ea"/>
                          <a:cs typeface="+mn-cs"/>
                        </a:rPr>
                        <a:t>4.2634</a:t>
                      </a:r>
                      <a:endParaRPr lang="en-US" sz="1800" kern="1200" dirty="0">
                        <a:solidFill>
                          <a:schemeClr val="dk1"/>
                        </a:solidFill>
                        <a:latin typeface="+mn-lt"/>
                        <a:ea typeface="+mn-ea"/>
                        <a:cs typeface="+mn-cs"/>
                      </a:endParaRPr>
                    </a:p>
                  </a:txBody>
                  <a:tcPr marL="45720" marR="45720" anchor="ctr"/>
                </a:tc>
                <a:tc>
                  <a:txBody>
                    <a:bodyPr/>
                    <a:lstStyle/>
                    <a:p>
                      <a:pPr marL="0" algn="ctr" defTabSz="914400" rtl="0" eaLnBrk="1" fontAlgn="b" latinLnBrk="0" hangingPunct="1"/>
                      <a:r>
                        <a:rPr lang="en-US" sz="1800" kern="1200" dirty="0" smtClean="0">
                          <a:solidFill>
                            <a:schemeClr val="dk1"/>
                          </a:solidFill>
                          <a:latin typeface="+mn-lt"/>
                          <a:ea typeface="+mn-ea"/>
                          <a:cs typeface="+mn-cs"/>
                        </a:rPr>
                        <a:t>4.3219</a:t>
                      </a:r>
                      <a:endParaRPr lang="en-US" sz="1800" kern="1200" dirty="0">
                        <a:solidFill>
                          <a:schemeClr val="dk1"/>
                        </a:solidFill>
                        <a:latin typeface="+mn-lt"/>
                        <a:ea typeface="+mn-ea"/>
                        <a:cs typeface="+mn-cs"/>
                      </a:endParaRPr>
                    </a:p>
                  </a:txBody>
                  <a:tcPr marL="45720" marR="45720" anchor="ctr"/>
                </a:tc>
                <a:tc>
                  <a:txBody>
                    <a:bodyPr/>
                    <a:lstStyle/>
                    <a:p>
                      <a:pPr marL="0" algn="ctr" defTabSz="914400" rtl="0" eaLnBrk="1" latinLnBrk="0" hangingPunct="1"/>
                      <a:r>
                        <a:rPr lang="en-US" sz="1800" kern="1200" dirty="0" smtClean="0">
                          <a:solidFill>
                            <a:schemeClr val="dk1"/>
                          </a:solidFill>
                          <a:latin typeface="+mn-lt"/>
                          <a:ea typeface="+mn-ea"/>
                          <a:cs typeface="+mn-cs"/>
                        </a:rPr>
                        <a:t>4.3167</a:t>
                      </a:r>
                      <a:endParaRPr lang="en-US" sz="1800" kern="1200" dirty="0">
                        <a:solidFill>
                          <a:schemeClr val="dk1"/>
                        </a:solidFill>
                        <a:latin typeface="+mn-lt"/>
                        <a:ea typeface="+mn-ea"/>
                        <a:cs typeface="+mn-cs"/>
                      </a:endParaRPr>
                    </a:p>
                  </a:txBody>
                  <a:tcPr marL="45720" marR="45720" anchor="ctr"/>
                </a:tc>
                <a:tc>
                  <a:txBody>
                    <a:bodyPr/>
                    <a:lstStyle/>
                    <a:p>
                      <a:pPr marL="0" algn="ctr" defTabSz="914400" rtl="0" eaLnBrk="1" fontAlgn="b" latinLnBrk="0" hangingPunct="1"/>
                      <a:r>
                        <a:rPr lang="en-US" sz="1800" kern="1200" dirty="0" smtClean="0">
                          <a:solidFill>
                            <a:schemeClr val="dk1"/>
                          </a:solidFill>
                          <a:latin typeface="+mn-lt"/>
                          <a:ea typeface="+mn-ea"/>
                          <a:cs typeface="+mn-cs"/>
                        </a:rPr>
                        <a:t>4.3261</a:t>
                      </a:r>
                      <a:endParaRPr lang="en-US" sz="1800" kern="1200" dirty="0">
                        <a:solidFill>
                          <a:schemeClr val="dk1"/>
                        </a:solidFill>
                        <a:latin typeface="+mn-lt"/>
                        <a:ea typeface="+mn-ea"/>
                        <a:cs typeface="+mn-cs"/>
                      </a:endParaRPr>
                    </a:p>
                  </a:txBody>
                  <a:tcPr marL="45720" marR="45720" anchor="ctr"/>
                </a:tc>
              </a:tr>
              <a:tr h="454896">
                <a:tc>
                  <a:txBody>
                    <a:bodyPr/>
                    <a:lstStyle/>
                    <a:p>
                      <a:pPr marL="0" algn="ctr" defTabSz="914400" rtl="0" eaLnBrk="1" latinLnBrk="0" hangingPunct="1"/>
                      <a:r>
                        <a:rPr lang="en-US" sz="1800" b="0" kern="1200" dirty="0" smtClean="0">
                          <a:solidFill>
                            <a:schemeClr val="dk1"/>
                          </a:solidFill>
                          <a:latin typeface="+mn-lt"/>
                          <a:ea typeface="+mn-ea"/>
                          <a:cs typeface="+mn-cs"/>
                        </a:rPr>
                        <a:t>HAP4</a:t>
                      </a:r>
                      <a:endParaRPr lang="en-US" sz="1800" b="0" kern="1200" dirty="0">
                        <a:solidFill>
                          <a:schemeClr val="dk1"/>
                        </a:solidFill>
                        <a:latin typeface="+mn-lt"/>
                        <a:ea typeface="+mn-ea"/>
                        <a:cs typeface="+mn-cs"/>
                      </a:endParaRPr>
                    </a:p>
                  </a:txBody>
                  <a:tcPr marL="45720" marR="45720" anchor="ctr">
                    <a:lnR w="38100" cap="flat" cmpd="sng" algn="ctr">
                      <a:solidFill>
                        <a:schemeClr val="bg1"/>
                      </a:solidFill>
                      <a:prstDash val="solid"/>
                      <a:round/>
                      <a:headEnd type="none" w="med" len="med"/>
                      <a:tailEnd type="none" w="med" len="med"/>
                    </a:lnR>
                  </a:tcPr>
                </a:tc>
                <a:tc>
                  <a:txBody>
                    <a:bodyPr/>
                    <a:lstStyle/>
                    <a:p>
                      <a:pPr marL="0" algn="ctr" defTabSz="914400" rtl="0" eaLnBrk="1" fontAlgn="b" latinLnBrk="0" hangingPunct="1"/>
                      <a:r>
                        <a:rPr lang="en-US" sz="1800" b="0" kern="1200" dirty="0" smtClean="0">
                          <a:solidFill>
                            <a:schemeClr val="dk1"/>
                          </a:solidFill>
                          <a:latin typeface="+mn-lt"/>
                          <a:ea typeface="+mn-ea"/>
                          <a:cs typeface="+mn-cs"/>
                        </a:rPr>
                        <a:t>0.4090</a:t>
                      </a:r>
                      <a:endParaRPr lang="en-US" sz="1800" b="0" kern="1200" dirty="0">
                        <a:solidFill>
                          <a:schemeClr val="dk1"/>
                        </a:solidFill>
                        <a:latin typeface="+mn-lt"/>
                        <a:ea typeface="+mn-ea"/>
                        <a:cs typeface="+mn-cs"/>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pPr marL="0" algn="ctr" defTabSz="914400" rtl="0" eaLnBrk="1" fontAlgn="b" latinLnBrk="0" hangingPunct="1"/>
                      <a:r>
                        <a:rPr lang="en-US" sz="1800" b="0" kern="1200" dirty="0" smtClean="0">
                          <a:solidFill>
                            <a:schemeClr val="dk1"/>
                          </a:solidFill>
                          <a:latin typeface="+mn-lt"/>
                          <a:ea typeface="+mn-ea"/>
                          <a:cs typeface="+mn-cs"/>
                        </a:rPr>
                        <a:t>7.1153</a:t>
                      </a:r>
                      <a:endParaRPr lang="en-US" sz="1800" b="0" kern="1200" dirty="0">
                        <a:solidFill>
                          <a:schemeClr val="dk1"/>
                        </a:solidFill>
                        <a:latin typeface="+mn-lt"/>
                        <a:ea typeface="+mn-ea"/>
                        <a:cs typeface="+mn-cs"/>
                      </a:endParaRPr>
                    </a:p>
                  </a:txBody>
                  <a:tcPr marL="45720" marR="45720" anchor="ctr">
                    <a:lnL w="38100" cap="flat" cmpd="sng" algn="ctr">
                      <a:solidFill>
                        <a:schemeClr val="bg1"/>
                      </a:solidFill>
                      <a:prstDash val="solid"/>
                      <a:round/>
                      <a:headEnd type="none" w="med" len="med"/>
                      <a:tailEnd type="none" w="med" len="med"/>
                    </a:lnL>
                  </a:tcPr>
                </a:tc>
                <a:tc>
                  <a:txBody>
                    <a:bodyPr/>
                    <a:lstStyle/>
                    <a:p>
                      <a:pPr marL="0" algn="ctr" defTabSz="914400" rtl="0" eaLnBrk="1" fontAlgn="b" latinLnBrk="0" hangingPunct="1"/>
                      <a:r>
                        <a:rPr lang="en-US" sz="1800" b="0" kern="1200" dirty="0" smtClean="0">
                          <a:solidFill>
                            <a:schemeClr val="dk1"/>
                          </a:solidFill>
                          <a:latin typeface="+mn-lt"/>
                          <a:ea typeface="+mn-ea"/>
                          <a:cs typeface="+mn-cs"/>
                        </a:rPr>
                        <a:t>7.1152</a:t>
                      </a:r>
                      <a:endParaRPr lang="en-US" sz="1800" b="0" kern="1200" dirty="0">
                        <a:solidFill>
                          <a:schemeClr val="dk1"/>
                        </a:solidFill>
                        <a:latin typeface="+mn-lt"/>
                        <a:ea typeface="+mn-ea"/>
                        <a:cs typeface="+mn-cs"/>
                      </a:endParaRPr>
                    </a:p>
                  </a:txBody>
                  <a:tcPr marL="45720" marR="45720" anchor="ctr"/>
                </a:tc>
                <a:tc>
                  <a:txBody>
                    <a:bodyPr/>
                    <a:lstStyle/>
                    <a:p>
                      <a:pPr marL="0" algn="ctr" defTabSz="914400" rtl="0" eaLnBrk="1" fontAlgn="b" latinLnBrk="0" hangingPunct="1"/>
                      <a:r>
                        <a:rPr lang="en-US" sz="1800" b="0" kern="1200" dirty="0" smtClean="0">
                          <a:solidFill>
                            <a:schemeClr val="dk1"/>
                          </a:solidFill>
                          <a:latin typeface="+mn-lt"/>
                          <a:ea typeface="+mn-ea"/>
                          <a:cs typeface="+mn-cs"/>
                        </a:rPr>
                        <a:t>7.4471</a:t>
                      </a:r>
                      <a:endParaRPr lang="en-US" sz="1800" b="0" kern="1200" dirty="0">
                        <a:solidFill>
                          <a:schemeClr val="dk1"/>
                        </a:solidFill>
                        <a:latin typeface="+mn-lt"/>
                        <a:ea typeface="+mn-ea"/>
                        <a:cs typeface="+mn-cs"/>
                      </a:endParaRPr>
                    </a:p>
                  </a:txBody>
                  <a:tcPr marL="45720" marR="45720" anchor="ctr"/>
                </a:tc>
                <a:tc>
                  <a:txBody>
                    <a:bodyPr/>
                    <a:lstStyle/>
                    <a:p>
                      <a:pPr marL="0" algn="ctr" defTabSz="914400" rtl="0" eaLnBrk="1" latinLnBrk="0" hangingPunct="1"/>
                      <a:r>
                        <a:rPr lang="en-US" sz="1800" b="0" kern="1200" dirty="0" smtClean="0">
                          <a:solidFill>
                            <a:schemeClr val="dk1"/>
                          </a:solidFill>
                          <a:latin typeface="+mn-lt"/>
                          <a:ea typeface="+mn-ea"/>
                          <a:cs typeface="+mn-cs"/>
                        </a:rPr>
                        <a:t>7.5679</a:t>
                      </a:r>
                      <a:endParaRPr lang="en-US" sz="1800" b="0" kern="1200" dirty="0">
                        <a:solidFill>
                          <a:schemeClr val="dk1"/>
                        </a:solidFill>
                        <a:latin typeface="+mn-lt"/>
                        <a:ea typeface="+mn-ea"/>
                        <a:cs typeface="+mn-cs"/>
                      </a:endParaRPr>
                    </a:p>
                  </a:txBody>
                  <a:tcPr marL="45720" marR="45720" anchor="ctr"/>
                </a:tc>
                <a:tc>
                  <a:txBody>
                    <a:bodyPr/>
                    <a:lstStyle/>
                    <a:p>
                      <a:pPr marL="0" algn="ctr" defTabSz="914400" rtl="0" eaLnBrk="1" fontAlgn="b" latinLnBrk="0" hangingPunct="1"/>
                      <a:r>
                        <a:rPr lang="en-US" sz="1800" b="0" kern="1200" dirty="0" smtClean="0">
                          <a:solidFill>
                            <a:schemeClr val="dk1"/>
                          </a:solidFill>
                          <a:latin typeface="+mn-lt"/>
                          <a:ea typeface="+mn-ea"/>
                          <a:cs typeface="+mn-cs"/>
                        </a:rPr>
                        <a:t>7.5163</a:t>
                      </a:r>
                      <a:endParaRPr lang="en-US" sz="1800" b="0" kern="1200" dirty="0">
                        <a:solidFill>
                          <a:schemeClr val="dk1"/>
                        </a:solidFill>
                        <a:latin typeface="+mn-lt"/>
                        <a:ea typeface="+mn-ea"/>
                        <a:cs typeface="+mn-cs"/>
                      </a:endParaRPr>
                    </a:p>
                  </a:txBody>
                  <a:tcPr marL="45720" marR="45720" anchor="ctr"/>
                </a:tc>
              </a:tr>
              <a:tr h="369962">
                <a:tc>
                  <a:txBody>
                    <a:bodyPr/>
                    <a:lstStyle/>
                    <a:p>
                      <a:pPr marL="0" algn="ctr" defTabSz="914400" rtl="0" eaLnBrk="1" latinLnBrk="0" hangingPunct="1"/>
                      <a:r>
                        <a:rPr lang="en-US" sz="1800" kern="1200" dirty="0" smtClean="0">
                          <a:solidFill>
                            <a:schemeClr val="dk1"/>
                          </a:solidFill>
                          <a:latin typeface="+mn-lt"/>
                          <a:ea typeface="+mn-ea"/>
                          <a:cs typeface="+mn-cs"/>
                        </a:rPr>
                        <a:t>YHP1</a:t>
                      </a:r>
                      <a:endParaRPr lang="en-US" sz="1800" kern="1200" dirty="0">
                        <a:solidFill>
                          <a:schemeClr val="dk1"/>
                        </a:solidFill>
                        <a:latin typeface="+mn-lt"/>
                        <a:ea typeface="+mn-ea"/>
                        <a:cs typeface="+mn-cs"/>
                      </a:endParaRPr>
                    </a:p>
                  </a:txBody>
                  <a:tcPr marL="45720" marR="45720" anchor="ctr">
                    <a:lnR w="38100" cap="flat" cmpd="sng" algn="ctr">
                      <a:solidFill>
                        <a:schemeClr val="bg1"/>
                      </a:solidFill>
                      <a:prstDash val="solid"/>
                      <a:round/>
                      <a:headEnd type="none" w="med" len="med"/>
                      <a:tailEnd type="none" w="med" len="med"/>
                    </a:lnR>
                  </a:tcPr>
                </a:tc>
                <a:tc>
                  <a:txBody>
                    <a:bodyPr/>
                    <a:lstStyle/>
                    <a:p>
                      <a:pPr marL="0" algn="ctr" defTabSz="914400" rtl="0" eaLnBrk="1" fontAlgn="b" latinLnBrk="0" hangingPunct="1"/>
                      <a:r>
                        <a:rPr lang="en-US" sz="1800" kern="1200" dirty="0" smtClean="0">
                          <a:solidFill>
                            <a:schemeClr val="dk1"/>
                          </a:solidFill>
                          <a:latin typeface="+mn-lt"/>
                          <a:ea typeface="+mn-ea"/>
                          <a:cs typeface="+mn-cs"/>
                        </a:rPr>
                        <a:t>0.0074</a:t>
                      </a:r>
                      <a:endParaRPr lang="en-US" sz="1800" kern="1200" dirty="0">
                        <a:solidFill>
                          <a:schemeClr val="dk1"/>
                        </a:solidFill>
                        <a:latin typeface="+mn-lt"/>
                        <a:ea typeface="+mn-ea"/>
                        <a:cs typeface="+mn-cs"/>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pPr marL="0" algn="ctr" defTabSz="914400" rtl="0" eaLnBrk="1" fontAlgn="b" latinLnBrk="0" hangingPunct="1"/>
                      <a:r>
                        <a:rPr lang="en-US" sz="1800" kern="1200" dirty="0" smtClean="0">
                          <a:solidFill>
                            <a:schemeClr val="dk1"/>
                          </a:solidFill>
                          <a:latin typeface="+mn-lt"/>
                          <a:ea typeface="+mn-ea"/>
                          <a:cs typeface="+mn-cs"/>
                        </a:rPr>
                        <a:t>3.3188</a:t>
                      </a:r>
                      <a:endParaRPr lang="en-US" sz="1800" kern="1200" dirty="0">
                        <a:solidFill>
                          <a:schemeClr val="dk1"/>
                        </a:solidFill>
                        <a:latin typeface="+mn-lt"/>
                        <a:ea typeface="+mn-ea"/>
                        <a:cs typeface="+mn-cs"/>
                      </a:endParaRPr>
                    </a:p>
                  </a:txBody>
                  <a:tcPr marL="45720" marR="45720" anchor="ctr">
                    <a:lnL w="38100" cap="flat" cmpd="sng" algn="ctr">
                      <a:solidFill>
                        <a:schemeClr val="bg1"/>
                      </a:solidFill>
                      <a:prstDash val="solid"/>
                      <a:round/>
                      <a:headEnd type="none" w="med" len="med"/>
                      <a:tailEnd type="none" w="med" len="med"/>
                    </a:lnL>
                  </a:tcPr>
                </a:tc>
                <a:tc>
                  <a:txBody>
                    <a:bodyPr/>
                    <a:lstStyle/>
                    <a:p>
                      <a:pPr marL="0" algn="ctr" defTabSz="914400" rtl="0" eaLnBrk="1" fontAlgn="b" latinLnBrk="0" hangingPunct="1"/>
                      <a:r>
                        <a:rPr lang="en-US" sz="1800" kern="1200" dirty="0" smtClean="0">
                          <a:solidFill>
                            <a:schemeClr val="dk1"/>
                          </a:solidFill>
                          <a:latin typeface="+mn-lt"/>
                          <a:ea typeface="+mn-ea"/>
                          <a:cs typeface="+mn-cs"/>
                        </a:rPr>
                        <a:t>3.2880</a:t>
                      </a:r>
                      <a:endParaRPr lang="en-US" sz="1800" kern="1200" dirty="0">
                        <a:solidFill>
                          <a:schemeClr val="dk1"/>
                        </a:solidFill>
                        <a:latin typeface="+mn-lt"/>
                        <a:ea typeface="+mn-ea"/>
                        <a:cs typeface="+mn-cs"/>
                      </a:endParaRPr>
                    </a:p>
                  </a:txBody>
                  <a:tcPr marL="45720" marR="45720" anchor="ctr"/>
                </a:tc>
                <a:tc>
                  <a:txBody>
                    <a:bodyPr/>
                    <a:lstStyle/>
                    <a:p>
                      <a:pPr marL="0" algn="ctr" defTabSz="914400" rtl="0" eaLnBrk="1" fontAlgn="b" latinLnBrk="0" hangingPunct="1"/>
                      <a:r>
                        <a:rPr lang="en-US" sz="1800" kern="1200" dirty="0" smtClean="0">
                          <a:solidFill>
                            <a:schemeClr val="dk1"/>
                          </a:solidFill>
                          <a:latin typeface="+mn-lt"/>
                          <a:ea typeface="+mn-ea"/>
                          <a:cs typeface="+mn-cs"/>
                        </a:rPr>
                        <a:t>3.2791</a:t>
                      </a:r>
                      <a:endParaRPr lang="en-US" sz="1800" kern="1200" dirty="0">
                        <a:solidFill>
                          <a:schemeClr val="dk1"/>
                        </a:solidFill>
                        <a:latin typeface="+mn-lt"/>
                        <a:ea typeface="+mn-ea"/>
                        <a:cs typeface="+mn-cs"/>
                      </a:endParaRPr>
                    </a:p>
                  </a:txBody>
                  <a:tcPr marL="45720" marR="45720" anchor="ctr"/>
                </a:tc>
                <a:tc>
                  <a:txBody>
                    <a:bodyPr/>
                    <a:lstStyle/>
                    <a:p>
                      <a:pPr marL="0" algn="ctr" defTabSz="914400" rtl="0" eaLnBrk="1" latinLnBrk="0" hangingPunct="1"/>
                      <a:r>
                        <a:rPr lang="en-US" sz="1800" kern="1200" dirty="0" smtClean="0">
                          <a:solidFill>
                            <a:schemeClr val="dk1"/>
                          </a:solidFill>
                          <a:latin typeface="+mn-lt"/>
                          <a:ea typeface="+mn-ea"/>
                          <a:cs typeface="+mn-cs"/>
                        </a:rPr>
                        <a:t>3.2770</a:t>
                      </a:r>
                      <a:endParaRPr lang="en-US" sz="1800" kern="1200" dirty="0">
                        <a:solidFill>
                          <a:schemeClr val="dk1"/>
                        </a:solidFill>
                        <a:latin typeface="+mn-lt"/>
                        <a:ea typeface="+mn-ea"/>
                        <a:cs typeface="+mn-cs"/>
                      </a:endParaRPr>
                    </a:p>
                  </a:txBody>
                  <a:tcPr marL="45720" marR="45720" anchor="ctr"/>
                </a:tc>
                <a:tc>
                  <a:txBody>
                    <a:bodyPr/>
                    <a:lstStyle/>
                    <a:p>
                      <a:pPr marL="0" algn="ctr" defTabSz="914400" rtl="0" eaLnBrk="1" fontAlgn="b" latinLnBrk="0" hangingPunct="1"/>
                      <a:r>
                        <a:rPr lang="en-US" sz="1800" kern="1200" dirty="0" smtClean="0">
                          <a:solidFill>
                            <a:schemeClr val="dk1"/>
                          </a:solidFill>
                          <a:latin typeface="+mn-lt"/>
                          <a:ea typeface="+mn-ea"/>
                          <a:cs typeface="+mn-cs"/>
                        </a:rPr>
                        <a:t>3.2684</a:t>
                      </a:r>
                      <a:endParaRPr lang="en-US" sz="1800" kern="1200" dirty="0">
                        <a:solidFill>
                          <a:schemeClr val="dk1"/>
                        </a:solidFill>
                        <a:latin typeface="+mn-lt"/>
                        <a:ea typeface="+mn-ea"/>
                        <a:cs typeface="+mn-cs"/>
                      </a:endParaRPr>
                    </a:p>
                  </a:txBody>
                  <a:tcPr marL="45720" marR="45720" anchor="ctr"/>
                </a:tc>
              </a:tr>
            </a:tbl>
          </a:graphicData>
        </a:graphic>
      </p:graphicFrame>
      <p:sp>
        <p:nvSpPr>
          <p:cNvPr id="109" name="TextBox 108"/>
          <p:cNvSpPr txBox="1"/>
          <p:nvPr/>
        </p:nvSpPr>
        <p:spPr>
          <a:xfrm>
            <a:off x="25889518" y="16396479"/>
            <a:ext cx="8077263" cy="3416320"/>
          </a:xfrm>
          <a:prstGeom prst="rect">
            <a:avLst/>
          </a:prstGeom>
          <a:noFill/>
        </p:spPr>
        <p:txBody>
          <a:bodyPr wrap="square" rtlCol="0">
            <a:spAutoFit/>
          </a:bodyPr>
          <a:lstStyle/>
          <a:p>
            <a:pPr marL="342900" indent="-342900">
              <a:buFont typeface="Arial"/>
              <a:buChar char="•"/>
            </a:pPr>
            <a:r>
              <a:rPr lang="en-US" sz="1800" b="1" dirty="0" smtClean="0">
                <a:latin typeface="Arial" panose="020B0604020202020204" pitchFamily="34" charset="0"/>
                <a:cs typeface="Arial" panose="020B0604020202020204" pitchFamily="34" charset="0"/>
              </a:rPr>
              <a:t>As part of the GRNmap output, </a:t>
            </a:r>
            <a:r>
              <a:rPr lang="en-US" sz="1800" b="1" dirty="0">
                <a:latin typeface="Arial" panose="020B0604020202020204" pitchFamily="34" charset="0"/>
                <a:cs typeface="Arial" panose="020B0604020202020204" pitchFamily="34" charset="0"/>
              </a:rPr>
              <a:t>m</a:t>
            </a:r>
            <a:r>
              <a:rPr lang="en-US" sz="1800" b="1" dirty="0" smtClean="0">
                <a:latin typeface="Arial" panose="020B0604020202020204" pitchFamily="34" charset="0"/>
                <a:cs typeface="Arial" panose="020B0604020202020204" pitchFamily="34" charset="0"/>
              </a:rPr>
              <a:t>ean squared errors (MSE) were reported for each gene and each deletion dataset (color coded in the expression plots above).</a:t>
            </a:r>
          </a:p>
          <a:p>
            <a:pPr marL="342900" indent="-342900">
              <a:buFont typeface="Arial"/>
              <a:buChar char="•"/>
            </a:pPr>
            <a:r>
              <a:rPr lang="en-US" sz="1800" b="1" dirty="0" smtClean="0">
                <a:latin typeface="Arial" panose="020B0604020202020204" pitchFamily="34" charset="0"/>
                <a:cs typeface="Arial" panose="020B0604020202020204" pitchFamily="34" charset="0"/>
              </a:rPr>
              <a:t>For the genes ASH1, CIN5, HAP4, and YHP1, the MSE’s were summed for all datasets and reported along with their B&amp;H corrected p values.</a:t>
            </a:r>
          </a:p>
          <a:p>
            <a:pPr marL="342900" indent="-342900">
              <a:buFont typeface="Arial"/>
              <a:buChar char="•"/>
            </a:pPr>
            <a:r>
              <a:rPr lang="en-US" sz="1800" b="1" dirty="0" smtClean="0">
                <a:latin typeface="Arial" panose="020B0604020202020204" pitchFamily="34" charset="0"/>
                <a:cs typeface="Arial" panose="020B0604020202020204" pitchFamily="34" charset="0"/>
              </a:rPr>
              <a:t>The sum MSE’s for ASH1, CIN5, and HAP4 decrease as the network size increases, but at the cost of unrealistic flexibility in gene dynamics revealed in the individual gene plots of the larger networks.</a:t>
            </a:r>
            <a:endParaRPr lang="en-US" sz="1800" b="1" dirty="0">
              <a:latin typeface="Arial" panose="020B0604020202020204" pitchFamily="34" charset="0"/>
              <a:cs typeface="Arial" panose="020B0604020202020204" pitchFamily="34" charset="0"/>
            </a:endParaRPr>
          </a:p>
          <a:p>
            <a:pPr marL="342900" indent="-342900">
              <a:buFont typeface="Arial"/>
              <a:buChar char="•"/>
            </a:pPr>
            <a:r>
              <a:rPr lang="en-US" sz="1800" b="1" dirty="0" smtClean="0">
                <a:latin typeface="Arial" panose="020B0604020202020204" pitchFamily="34" charset="0"/>
                <a:cs typeface="Arial" panose="020B0604020202020204" pitchFamily="34" charset="0"/>
              </a:rPr>
              <a:t>The sum MSE’s for HAP4 are consistently higher than other genes for all five networks. This, however, is due to uncertainty in the data rather than model shortcomings. </a:t>
            </a:r>
            <a:endParaRPr lang="en-US" sz="1800" b="1" dirty="0" smtClean="0">
              <a:latin typeface="Arial"/>
              <a:cs typeface="Arial"/>
            </a:endParaRPr>
          </a:p>
        </p:txBody>
      </p:sp>
      <p:sp>
        <p:nvSpPr>
          <p:cNvPr id="111" name="TextBox 110"/>
          <p:cNvSpPr txBox="1"/>
          <p:nvPr/>
        </p:nvSpPr>
        <p:spPr>
          <a:xfrm>
            <a:off x="13128851" y="24643814"/>
            <a:ext cx="10459431" cy="2185214"/>
          </a:xfrm>
          <a:prstGeom prst="rect">
            <a:avLst/>
          </a:prstGeom>
          <a:noFill/>
        </p:spPr>
        <p:txBody>
          <a:bodyPr wrap="square" rtlCol="0">
            <a:spAutoFit/>
          </a:bodyPr>
          <a:lstStyle/>
          <a:p>
            <a:pPr marL="342900" indent="-342900">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Least squares error (LSE) represents the total error between the model outputs and data points for all five networks. The larger the LSE, the more difficult it was to fit the model to the data.</a:t>
            </a:r>
          </a:p>
          <a:p>
            <a:pPr marL="342900" indent="-342900" algn="just">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The minimum LSE would be the best theoretical model fit for each network based on the average of the data. </a:t>
            </a:r>
          </a:p>
          <a:p>
            <a:pPr marL="342900" indent="-342900">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The ratio is the LSE divided by the minimum theoretical LSE and shows how close the LSE is to the ideal minimum LSE. </a:t>
            </a:r>
          </a:p>
          <a:p>
            <a:pPr marL="342900" indent="-342900">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As the ratios were relatively similar for all five networks, this indicates the model performs consistently for a range of network sizes. </a:t>
            </a:r>
            <a:endParaRPr lang="en-US" sz="1700" b="1" dirty="0">
              <a:latin typeface="Arial" panose="020B0604020202020204" pitchFamily="34" charset="0"/>
              <a:cs typeface="Arial" panose="020B0604020202020204" pitchFamily="34" charset="0"/>
            </a:endParaRPr>
          </a:p>
        </p:txBody>
      </p:sp>
      <p:sp>
        <p:nvSpPr>
          <p:cNvPr id="114" name="TextBox 113"/>
          <p:cNvSpPr txBox="1"/>
          <p:nvPr/>
        </p:nvSpPr>
        <p:spPr>
          <a:xfrm>
            <a:off x="24094085" y="21455170"/>
            <a:ext cx="6341068" cy="2446824"/>
          </a:xfrm>
          <a:prstGeom prst="rect">
            <a:avLst/>
          </a:prstGeom>
          <a:noFill/>
        </p:spPr>
        <p:txBody>
          <a:bodyPr wrap="square" rtlCol="0">
            <a:spAutoFit/>
          </a:bodyPr>
          <a:lstStyle/>
          <a:p>
            <a:pPr marL="285750" indent="-285750">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Drastic changes in sign, signifying a switch from activation to repression or vice versa, occurs with four </a:t>
            </a:r>
            <a:r>
              <a:rPr lang="en-US" sz="1700" b="1" dirty="0">
                <a:latin typeface="Arial" panose="020B0604020202020204" pitchFamily="34" charset="0"/>
                <a:cs typeface="Arial" panose="020B0604020202020204" pitchFamily="34" charset="0"/>
              </a:rPr>
              <a:t>edges across the five </a:t>
            </a:r>
            <a:r>
              <a:rPr lang="en-US" sz="1700" b="1" dirty="0" smtClean="0">
                <a:latin typeface="Arial" panose="020B0604020202020204" pitchFamily="34" charset="0"/>
                <a:cs typeface="Arial" panose="020B0604020202020204" pitchFamily="34" charset="0"/>
              </a:rPr>
              <a:t>networks.</a:t>
            </a:r>
          </a:p>
          <a:p>
            <a:pPr marL="285750" indent="-285750">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The change in sign for some connections may have resulted from a deletion in edges or nodes between networks.</a:t>
            </a:r>
          </a:p>
          <a:p>
            <a:pPr marL="285750" indent="-285750">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Both MSN2 and SWI5 exhibit frequent, extreme sign changes as both regulators and targets. This warrants further investigation.</a:t>
            </a:r>
            <a:endParaRPr lang="en-US" sz="1700" b="1" dirty="0">
              <a:latin typeface="Arial" panose="020B0604020202020204" pitchFamily="34" charset="0"/>
              <a:cs typeface="Arial" panose="020B0604020202020204" pitchFamily="34" charset="0"/>
            </a:endParaRPr>
          </a:p>
        </p:txBody>
      </p:sp>
      <p:sp>
        <p:nvSpPr>
          <p:cNvPr id="115" name="TextBox 114"/>
          <p:cNvSpPr txBox="1"/>
          <p:nvPr/>
        </p:nvSpPr>
        <p:spPr>
          <a:xfrm>
            <a:off x="31620209" y="21616384"/>
            <a:ext cx="11546156" cy="5647700"/>
          </a:xfrm>
          <a:prstGeom prst="rect">
            <a:avLst/>
          </a:prstGeom>
          <a:noFill/>
        </p:spPr>
        <p:txBody>
          <a:bodyPr wrap="square" rtlCol="0">
            <a:spAutoFit/>
          </a:bodyPr>
          <a:lstStyle/>
          <a:p>
            <a:pPr marL="342900" indent="-342900">
              <a:buFont typeface="Arial"/>
              <a:buChar char="•"/>
            </a:pPr>
            <a:r>
              <a:rPr lang="en-US" sz="1800" b="1" dirty="0" smtClean="0">
                <a:latin typeface="Arial"/>
                <a:cs typeface="Arial"/>
              </a:rPr>
              <a:t>Expression </a:t>
            </a:r>
            <a:r>
              <a:rPr lang="en-US" sz="1800" b="1" dirty="0" smtClean="0">
                <a:latin typeface="Arial"/>
                <a:cs typeface="Arial"/>
              </a:rPr>
              <a:t>plots of ASH1, CIN5, HAP4, and YHP1 </a:t>
            </a:r>
            <a:r>
              <a:rPr lang="en-US" sz="1800" b="1" dirty="0">
                <a:latin typeface="Arial"/>
                <a:cs typeface="Arial"/>
              </a:rPr>
              <a:t>showed </a:t>
            </a:r>
            <a:r>
              <a:rPr lang="en-US" sz="1800" b="1" dirty="0" smtClean="0">
                <a:latin typeface="Arial"/>
                <a:cs typeface="Arial"/>
              </a:rPr>
              <a:t>how, in general, </a:t>
            </a:r>
            <a:r>
              <a:rPr lang="en-US" sz="1800" b="1" dirty="0">
                <a:latin typeface="Arial"/>
                <a:cs typeface="Arial"/>
              </a:rPr>
              <a:t>the model fit </a:t>
            </a:r>
            <a:r>
              <a:rPr lang="en-US" sz="1800" b="1" dirty="0" smtClean="0">
                <a:latin typeface="Arial"/>
                <a:cs typeface="Arial"/>
              </a:rPr>
              <a:t>the </a:t>
            </a:r>
            <a:r>
              <a:rPr lang="en-US" sz="1800" b="1" dirty="0">
                <a:latin typeface="Arial"/>
                <a:cs typeface="Arial"/>
              </a:rPr>
              <a:t>smaller networks better than the larger </a:t>
            </a:r>
            <a:r>
              <a:rPr lang="en-US" sz="1800" b="1" dirty="0" smtClean="0">
                <a:latin typeface="Arial"/>
                <a:cs typeface="Arial"/>
              </a:rPr>
              <a:t>ones. This is in direct contrast to the MSE’s, which are smaller for the larger networks. Expression plots and MSE’s reveal that this inconsistency is likely due to an improper choice in alpha for the larger networks. In the future, a larger alpha should be chosen for the larger networks to dampen the flexibility (seen in ASH1 and CIN5 plots for the larger networks) that is likely biologically irrelevant. </a:t>
            </a:r>
          </a:p>
          <a:p>
            <a:pPr marL="342900" indent="-342900">
              <a:buFont typeface="Arial"/>
              <a:buChar char="•"/>
            </a:pPr>
            <a:r>
              <a:rPr lang="en-US" sz="1800" b="1" dirty="0" smtClean="0">
                <a:latin typeface="Arial"/>
                <a:cs typeface="Arial"/>
              </a:rPr>
              <a:t>The LSE and the ratio of output LSE to theoretical minimum LSE for each networks demonstrated that the model works consistently for this range of network sizes.</a:t>
            </a:r>
          </a:p>
          <a:p>
            <a:pPr marL="342900" indent="-342900">
              <a:buFont typeface="Arial"/>
              <a:buChar char="•"/>
            </a:pPr>
            <a:r>
              <a:rPr lang="en-US" sz="1800" b="1" dirty="0" smtClean="0">
                <a:latin typeface="Arial"/>
                <a:cs typeface="Arial"/>
              </a:rPr>
              <a:t>Estimated parameter comparisons showed how the parameters can change with node/edge deletion between networks. Extreme fluctuation in estimated parameter outputs was especially frequent with genes shown in the individual gene plots to be modeled poorly, namely ASH1 and CIN5. </a:t>
            </a:r>
            <a:endParaRPr lang="en-US" sz="1800" b="1" dirty="0" smtClean="0">
              <a:latin typeface="Arial"/>
              <a:cs typeface="Arial"/>
            </a:endParaRPr>
          </a:p>
          <a:p>
            <a:pPr marL="342900" indent="-342900">
              <a:buFont typeface="Arial"/>
              <a:buChar char="•"/>
            </a:pPr>
            <a:r>
              <a:rPr lang="en-US" sz="1800" b="1" dirty="0" smtClean="0">
                <a:latin typeface="Arial"/>
                <a:cs typeface="Arial"/>
              </a:rPr>
              <a:t>The 15-gene 28-edge network derived from the YEASTRACT database was compared to 10 random networks of the same genes and same number of edges connected randomly. Comparison of output LSE and MSE for four genes revealed that, in general, the database-derived network was modeled better than the random networks.  </a:t>
            </a:r>
            <a:endParaRPr lang="en-US" sz="1800" b="1" dirty="0" smtClean="0">
              <a:latin typeface="Arial"/>
              <a:cs typeface="Arial"/>
            </a:endParaRPr>
          </a:p>
          <a:p>
            <a:pPr marL="342900" indent="-342900">
              <a:buFont typeface="Arial"/>
              <a:buChar char="•"/>
            </a:pPr>
            <a:r>
              <a:rPr lang="en-US" sz="1800" b="1" dirty="0" smtClean="0">
                <a:latin typeface="Arial"/>
                <a:cs typeface="Arial"/>
              </a:rPr>
              <a:t>In addition to the above, future directions include comparisons of this family of networks </a:t>
            </a:r>
            <a:r>
              <a:rPr lang="en-US" sz="1800" b="1" dirty="0" smtClean="0">
                <a:latin typeface="Arial"/>
                <a:cs typeface="Arial"/>
              </a:rPr>
              <a:t>to more </a:t>
            </a:r>
            <a:r>
              <a:rPr lang="en-US" sz="1800" b="1" dirty="0" smtClean="0">
                <a:latin typeface="Arial"/>
                <a:cs typeface="Arial"/>
              </a:rPr>
              <a:t>randomly generated networks with the same nodes and same number of edges. These will provide a control that will allow us to be more confident in the model </a:t>
            </a:r>
            <a:r>
              <a:rPr lang="en-US" sz="1800" b="1" dirty="0" smtClean="0">
                <a:latin typeface="Arial"/>
                <a:cs typeface="Arial"/>
              </a:rPr>
              <a:t>interpretation</a:t>
            </a:r>
            <a:r>
              <a:rPr lang="en-US" sz="1800" b="1" dirty="0">
                <a:latin typeface="Arial"/>
                <a:cs typeface="Arial"/>
              </a:rPr>
              <a:t> </a:t>
            </a:r>
            <a:r>
              <a:rPr lang="en-US" sz="1800" b="1" dirty="0" smtClean="0">
                <a:latin typeface="Arial"/>
                <a:cs typeface="Arial"/>
              </a:rPr>
              <a:t>and validity of our hypothesis networks. </a:t>
            </a:r>
            <a:endParaRPr lang="en-US" sz="1800" b="1" dirty="0" smtClean="0">
              <a:latin typeface="Arial"/>
              <a:cs typeface="Arial"/>
            </a:endParaRPr>
          </a:p>
          <a:p>
            <a:pPr marL="342900" indent="-342900">
              <a:buFont typeface="Arial"/>
              <a:buChar char="•"/>
            </a:pPr>
            <a:endParaRPr lang="en-US" sz="1900" b="1" dirty="0" smtClean="0">
              <a:latin typeface="Arial"/>
              <a:cs typeface="Arial"/>
            </a:endParaRPr>
          </a:p>
        </p:txBody>
      </p:sp>
      <p:sp>
        <p:nvSpPr>
          <p:cNvPr id="93" name="TextBox 92"/>
          <p:cNvSpPr txBox="1"/>
          <p:nvPr/>
        </p:nvSpPr>
        <p:spPr>
          <a:xfrm>
            <a:off x="13042154" y="27032764"/>
            <a:ext cx="17743348" cy="461665"/>
          </a:xfrm>
          <a:prstGeom prst="rect">
            <a:avLst/>
          </a:prstGeom>
          <a:solidFill>
            <a:schemeClr val="bg1">
              <a:lumMod val="85000"/>
            </a:schemeClr>
          </a:solidFill>
        </p:spPr>
        <p:txBody>
          <a:bodyPr wrap="square" rtlCol="0">
            <a:spAutoFit/>
          </a:bodyPr>
          <a:lstStyle/>
          <a:p>
            <a:pPr algn="ctr"/>
            <a:r>
              <a:rPr lang="en-US" sz="2400" b="1" dirty="0" smtClean="0">
                <a:latin typeface="Arial" panose="020B0604020202020204" pitchFamily="34" charset="0"/>
                <a:cs typeface="Arial" panose="020B0604020202020204" pitchFamily="34" charset="0"/>
              </a:rPr>
              <a:t>Comparison to 10 Random 15-gene 28-edge Networks Reveals Database-Derived Network is Modeled Well</a:t>
            </a:r>
            <a:endParaRPr lang="en-US" sz="2400" b="1" dirty="0">
              <a:latin typeface="Arial" panose="020B0604020202020204" pitchFamily="34" charset="0"/>
              <a:cs typeface="Arial" panose="020B0604020202020204" pitchFamily="34" charset="0"/>
            </a:endParaRPr>
          </a:p>
        </p:txBody>
      </p:sp>
      <p:graphicFrame>
        <p:nvGraphicFramePr>
          <p:cNvPr id="101" name="Chart 100"/>
          <p:cNvGraphicFramePr>
            <a:graphicFrameLocks/>
          </p:cNvGraphicFramePr>
          <p:nvPr>
            <p:extLst>
              <p:ext uri="{D42A27DB-BD31-4B8C-83A1-F6EECF244321}">
                <p14:modId xmlns:p14="http://schemas.microsoft.com/office/powerpoint/2010/main" val="3672940050"/>
              </p:ext>
            </p:extLst>
          </p:nvPr>
        </p:nvGraphicFramePr>
        <p:xfrm>
          <a:off x="13770025" y="27614602"/>
          <a:ext cx="7495163" cy="2674898"/>
        </p:xfrm>
        <a:graphic>
          <a:graphicData uri="http://schemas.openxmlformats.org/drawingml/2006/chart">
            <c:chart xmlns:c="http://schemas.openxmlformats.org/drawingml/2006/chart" xmlns:r="http://schemas.openxmlformats.org/officeDocument/2006/relationships" r:id="rId39"/>
          </a:graphicData>
        </a:graphic>
      </p:graphicFrame>
      <p:graphicFrame>
        <p:nvGraphicFramePr>
          <p:cNvPr id="102" name="Chart 101"/>
          <p:cNvGraphicFramePr>
            <a:graphicFrameLocks/>
          </p:cNvGraphicFramePr>
          <p:nvPr>
            <p:extLst>
              <p:ext uri="{D42A27DB-BD31-4B8C-83A1-F6EECF244321}">
                <p14:modId xmlns:p14="http://schemas.microsoft.com/office/powerpoint/2010/main" val="1607122571"/>
              </p:ext>
            </p:extLst>
          </p:nvPr>
        </p:nvGraphicFramePr>
        <p:xfrm>
          <a:off x="21897974" y="27614602"/>
          <a:ext cx="7962900" cy="2886075"/>
        </p:xfrm>
        <a:graphic>
          <a:graphicData uri="http://schemas.openxmlformats.org/drawingml/2006/chart">
            <c:chart xmlns:c="http://schemas.openxmlformats.org/drawingml/2006/chart" xmlns:r="http://schemas.openxmlformats.org/officeDocument/2006/relationships" r:id="rId40"/>
          </a:graphicData>
        </a:graphic>
      </p:graphicFrame>
      <p:sp>
        <p:nvSpPr>
          <p:cNvPr id="107" name="TextBox 106"/>
          <p:cNvSpPr txBox="1"/>
          <p:nvPr/>
        </p:nvSpPr>
        <p:spPr>
          <a:xfrm>
            <a:off x="13298844" y="30500677"/>
            <a:ext cx="16914456" cy="1400383"/>
          </a:xfrm>
          <a:prstGeom prst="rect">
            <a:avLst/>
          </a:prstGeom>
          <a:noFill/>
        </p:spPr>
        <p:txBody>
          <a:bodyPr wrap="square" rtlCol="0">
            <a:spAutoFit/>
          </a:bodyPr>
          <a:lstStyle/>
          <a:p>
            <a:pPr marL="342900" indent="-342900">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Random networks to compare to the smallest  YEASTRACT-derived network were created from the same 15 genes, but with 28 random connections.</a:t>
            </a:r>
          </a:p>
          <a:p>
            <a:pPr marL="342900" indent="-342900">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Random networks allow for a control against which to compare the performance of the YEASTRACT-derived network.</a:t>
            </a:r>
          </a:p>
          <a:p>
            <a:pPr marL="342900" indent="-342900">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The ratios of Least Squares Error to the minimum Least Squares Error were generally higher for the random networks than the database-derived network.</a:t>
            </a:r>
          </a:p>
          <a:p>
            <a:pPr marL="342900" indent="-342900">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For the four genes in the network analyzed above, the sum Mean Square Errors were larger for most random networks. </a:t>
            </a:r>
          </a:p>
          <a:p>
            <a:pPr marL="342900" indent="-342900">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Both trends indicate that the database-derived network is modeled better by GRNmap than the random networks, although further analysis is needed. </a:t>
            </a:r>
            <a:endParaRPr lang="en-US" sz="1700" b="1" dirty="0">
              <a:latin typeface="Arial" panose="020B0604020202020204" pitchFamily="34" charset="0"/>
              <a:cs typeface="Arial" panose="020B0604020202020204" pitchFamily="34" charset="0"/>
            </a:endParaRPr>
          </a:p>
        </p:txBody>
      </p:sp>
      <p:pic>
        <p:nvPicPr>
          <p:cNvPr id="6648" name="Picture 504" descr="C:\Users\kjohn102\Desktop\hnrs.jpg"/>
          <p:cNvPicPr>
            <a:picLocks noChangeAspect="1" noChangeArrowheads="1"/>
          </p:cNvPicPr>
          <p:nvPr/>
        </p:nvPicPr>
        <p:blipFill rotWithShape="1">
          <a:blip r:embed="rId41">
            <a:extLst>
              <a:ext uri="{28A0092B-C50C-407E-A947-70E740481C1C}">
                <a14:useLocalDpi xmlns:a14="http://schemas.microsoft.com/office/drawing/2010/main" val="0"/>
              </a:ext>
            </a:extLst>
          </a:blip>
          <a:srcRect l="13307" t="47979" r="15846" b="34811"/>
          <a:stretch/>
        </p:blipFill>
        <p:spPr bwMode="auto">
          <a:xfrm>
            <a:off x="40622580" y="3643019"/>
            <a:ext cx="2431734" cy="590672"/>
          </a:xfrm>
          <a:prstGeom prst="rect">
            <a:avLst/>
          </a:prstGeom>
          <a:noFill/>
          <a:extLst>
            <a:ext uri="{909E8E84-426E-40DD-AFC4-6F175D3DCCD1}">
              <a14:hiddenFill xmlns:a14="http://schemas.microsoft.com/office/drawing/2010/main">
                <a:solidFill>
                  <a:srgbClr val="FFFFFF"/>
                </a:solidFill>
              </a14:hiddenFill>
            </a:ext>
          </a:extLst>
        </p:spPr>
      </p:pic>
      <p:pic>
        <p:nvPicPr>
          <p:cNvPr id="6649" name="Picture 505" descr="C:\Users\kjohn102\Desktop\imgres.jpg"/>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1040336" y="1895621"/>
            <a:ext cx="1747398" cy="1747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1613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4007</TotalTime>
  <Words>1965</Words>
  <Application>Microsoft Office PowerPoint</Application>
  <PresentationFormat>Custom</PresentationFormat>
  <Paragraphs>169</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Equation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Natalie Williams</dc:creator>
  <cp:lastModifiedBy>Grace Johnson</cp:lastModifiedBy>
  <cp:revision>456</cp:revision>
  <dcterms:created xsi:type="dcterms:W3CDTF">2015-02-26T23:10:39Z</dcterms:created>
  <dcterms:modified xsi:type="dcterms:W3CDTF">2016-03-29T18:35:40Z</dcterms:modified>
</cp:coreProperties>
</file>