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FAC"/>
    <a:srgbClr val="8CD646"/>
    <a:srgbClr val="FF6E69"/>
    <a:srgbClr val="FFBEB7"/>
    <a:srgbClr val="DEF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20" autoAdjust="0"/>
    <p:restoredTop sz="95868" autoAdjust="0"/>
  </p:normalViewPr>
  <p:slideViewPr>
    <p:cSldViewPr snapToGrid="0" snapToObjects="1">
      <p:cViewPr>
        <p:scale>
          <a:sx n="50" d="100"/>
          <a:sy n="50" d="100"/>
        </p:scale>
        <p:origin x="-390" y="132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BB78-8367-47C1-BF99-0979F8062E9C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AC3C-2878-48CF-A721-FC331672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EAC3C-2878-48CF-A721-FC331672B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7179" y="8432800"/>
            <a:ext cx="35553014" cy="179760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8132" y="8432800"/>
            <a:ext cx="106110407" cy="179760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2967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8132" y="49154080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78482" y="49154080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4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4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B31B-AD68-2949-9F89-D2E164A9E897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F6C1-F0DE-2F43-AFA1-2E177465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jpeg"/><Relationship Id="rId5" Type="http://schemas.openxmlformats.org/officeDocument/2006/relationships/image" Target="../media/image1.wmf"/><Relationship Id="rId10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ounded Rectangle 181"/>
          <p:cNvSpPr/>
          <p:nvPr/>
        </p:nvSpPr>
        <p:spPr>
          <a:xfrm>
            <a:off x="22130914" y="18401191"/>
            <a:ext cx="10701840" cy="8231381"/>
          </a:xfrm>
          <a:prstGeom prst="roundRect">
            <a:avLst>
              <a:gd name="adj" fmla="val 511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127658" y="67732"/>
            <a:ext cx="32651356" cy="306770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43683" y="18320913"/>
            <a:ext cx="11052656" cy="25179427"/>
          </a:xfrm>
          <a:prstGeom prst="roundRect">
            <a:avLst>
              <a:gd name="adj" fmla="val 511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3368" y="18286589"/>
            <a:ext cx="11052656" cy="773627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58" y="-235237"/>
            <a:ext cx="32672491" cy="1930400"/>
          </a:xfrm>
        </p:spPr>
        <p:txBody>
          <a:bodyPr>
            <a:noAutofit/>
          </a:bodyPr>
          <a:lstStyle/>
          <a:p>
            <a:r>
              <a:rPr lang="en-US" sz="5200" b="1" dirty="0" smtClean="0"/>
              <a:t>Software </a:t>
            </a:r>
            <a:r>
              <a:rPr lang="en-US" sz="5200" b="1" dirty="0"/>
              <a:t>Refactoring and Usability Enhancement for </a:t>
            </a:r>
            <a:r>
              <a:rPr lang="en-US" sz="5200" b="1" dirty="0" err="1"/>
              <a:t>GRNmap</a:t>
            </a:r>
            <a:r>
              <a:rPr lang="en-US" sz="5200" b="1" dirty="0"/>
              <a:t>, a Gene Regulatory Network Modeling </a:t>
            </a:r>
            <a:r>
              <a:rPr lang="en-US" sz="5200" b="1" dirty="0" smtClean="0"/>
              <a:t>Application</a:t>
            </a:r>
            <a:endParaRPr lang="en-US" sz="5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05086" y="18271081"/>
            <a:ext cx="942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Mathematical Model</a:t>
            </a:r>
            <a:endParaRPr lang="en-US" sz="4000" b="1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85815"/>
              </p:ext>
            </p:extLst>
          </p:nvPr>
        </p:nvGraphicFramePr>
        <p:xfrm>
          <a:off x="2501928" y="29140459"/>
          <a:ext cx="3121156" cy="1182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Equation" r:id="rId4" imgW="1091880" imgH="393480" progId="Equation.3">
                  <p:embed/>
                </p:oleObj>
              </mc:Choice>
              <mc:Fallback>
                <p:oleObj name="Equation" r:id="rId4" imgW="10918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1928" y="29140459"/>
                        <a:ext cx="3121156" cy="1182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52629814"/>
              </p:ext>
            </p:extLst>
          </p:nvPr>
        </p:nvGraphicFramePr>
        <p:xfrm>
          <a:off x="869800" y="32489593"/>
          <a:ext cx="3509963" cy="1289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Equation" r:id="rId6" imgW="1930320" imgH="685800" progId="Equation.3">
                  <p:embed/>
                </p:oleObj>
              </mc:Choice>
              <mc:Fallback>
                <p:oleObj name="Equation" r:id="rId6" imgW="193032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800" y="32489593"/>
                        <a:ext cx="3509963" cy="1289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65845282"/>
              </p:ext>
            </p:extLst>
          </p:nvPr>
        </p:nvGraphicFramePr>
        <p:xfrm>
          <a:off x="5382330" y="32541123"/>
          <a:ext cx="5470922" cy="139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Equation" r:id="rId8" imgW="3136680" imgH="736560" progId="Equation.3">
                  <p:embed/>
                </p:oleObj>
              </mc:Choice>
              <mc:Fallback>
                <p:oleObj name="Equation" r:id="rId8" imgW="3136680" imgH="7365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330" y="32541123"/>
                        <a:ext cx="5470922" cy="1394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083050" y="33818549"/>
            <a:ext cx="2028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/>
                <a:cs typeface="Times New Roman"/>
              </a:rPr>
              <a:t>Equation </a:t>
            </a:r>
            <a:r>
              <a:rPr lang="en-US" sz="2500" i="1" dirty="0" smtClean="0">
                <a:latin typeface="Times New Roman"/>
                <a:cs typeface="Times New Roman"/>
              </a:rPr>
              <a:t>2.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900295" y="33843417"/>
            <a:ext cx="2061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/>
                <a:cs typeface="Times New Roman"/>
              </a:rPr>
              <a:t>Equation </a:t>
            </a:r>
            <a:r>
              <a:rPr lang="en-US" sz="2500" i="1" dirty="0" smtClean="0">
                <a:latin typeface="Times New Roman"/>
                <a:cs typeface="Times New Roman"/>
              </a:rPr>
              <a:t>3.</a:t>
            </a:r>
            <a:endParaRPr lang="en-US" sz="2500" i="1" dirty="0">
              <a:latin typeface="Times New Roman"/>
              <a:cs typeface="Times New Roman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2152256" y="33023554"/>
            <a:ext cx="10626757" cy="5954350"/>
            <a:chOff x="29492868" y="22500509"/>
            <a:chExt cx="14169010" cy="4465797"/>
          </a:xfrm>
        </p:grpSpPr>
        <p:sp>
          <p:nvSpPr>
            <p:cNvPr id="125" name="Rounded Rectangle 124"/>
            <p:cNvSpPr/>
            <p:nvPr/>
          </p:nvSpPr>
          <p:spPr>
            <a:xfrm>
              <a:off x="29492868" y="22768462"/>
              <a:ext cx="14169010" cy="4040451"/>
            </a:xfrm>
            <a:prstGeom prst="roundRect">
              <a:avLst>
                <a:gd name="adj" fmla="val 511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9492871" y="22500509"/>
              <a:ext cx="14169007" cy="90836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757569" y="22710394"/>
              <a:ext cx="1181014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Future Work</a:t>
              </a:r>
              <a:endParaRPr lang="en-US" sz="40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650493" y="23573043"/>
              <a:ext cx="13967911" cy="3393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Making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more accessible by including radio buttons and check boxes in Excel rather than typing values in cells.</a:t>
              </a:r>
            </a:p>
            <a:p>
              <a:endParaRPr lang="en-US" sz="2400" dirty="0"/>
            </a:p>
            <a:p>
              <a:pPr marL="342900" lvl="0" indent="-342900">
                <a:buFont typeface="Arial"/>
                <a:buChar char="•"/>
              </a:pPr>
              <a:r>
                <a:rPr lang="en-US" sz="2400" dirty="0" smtClean="0"/>
                <a:t>We will integrate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with </a:t>
              </a:r>
              <a:r>
                <a:rPr lang="en-US" sz="2400" dirty="0" err="1"/>
                <a:t>GRNsight</a:t>
              </a:r>
              <a:r>
                <a:rPr lang="en-US" sz="2400" dirty="0"/>
                <a:t> (http://</a:t>
              </a:r>
              <a:r>
                <a:rPr lang="en-US" sz="2400" dirty="0" err="1"/>
                <a:t>dondi.github.io</a:t>
              </a:r>
              <a:r>
                <a:rPr lang="en-US" sz="2400" dirty="0"/>
                <a:t>/</a:t>
              </a:r>
              <a:r>
                <a:rPr lang="en-US" sz="2400" dirty="0" err="1"/>
                <a:t>GRNsight</a:t>
              </a:r>
              <a:r>
                <a:rPr lang="en-US" sz="2400" dirty="0"/>
                <a:t>/), a web application and service that is being developed to visualize the results of the </a:t>
              </a:r>
              <a:r>
                <a:rPr lang="en-US" sz="2400" dirty="0" err="1"/>
                <a:t>GRNmap</a:t>
              </a:r>
              <a:r>
                <a:rPr lang="en-US" sz="2400" dirty="0"/>
                <a:t> modeling</a:t>
              </a:r>
              <a:r>
                <a:rPr lang="en-US" sz="2400" dirty="0" smtClean="0"/>
                <a:t>.</a:t>
              </a:r>
            </a:p>
            <a:p>
              <a:pPr marL="342900" lvl="0" indent="-342900">
                <a:buFont typeface="Arial"/>
                <a:buChar char="•"/>
              </a:pPr>
              <a:endParaRPr lang="en-US" sz="2400" dirty="0" smtClean="0"/>
            </a:p>
            <a:p>
              <a:pPr marL="342900" indent="-342900">
                <a:buFont typeface="Arial"/>
                <a:buChar char="•"/>
              </a:pPr>
              <a:r>
                <a:rPr lang="en-US" sz="2400" dirty="0"/>
                <a:t>Implementing the unit testing framework will accelerate model improvement and scientific inquiry by streamlining the verification, validation, and assurance process.</a:t>
              </a:r>
            </a:p>
            <a:p>
              <a:pPr marL="342900" lvl="0" indent="-342900">
                <a:buFont typeface="Arial"/>
                <a:buChar char="•"/>
              </a:pPr>
              <a:endParaRPr lang="en-US" sz="2400" dirty="0" smtClean="0"/>
            </a:p>
            <a:p>
              <a:pPr marL="342900" lvl="0" indent="-342900">
                <a:buFont typeface="Arial"/>
                <a:buChar char="•"/>
              </a:pPr>
              <a:endParaRPr lang="en-US" sz="24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130915" y="38924453"/>
            <a:ext cx="10648103" cy="4458748"/>
            <a:chOff x="29507882" y="28278937"/>
            <a:chExt cx="14197470" cy="3344061"/>
          </a:xfrm>
        </p:grpSpPr>
        <p:sp>
          <p:nvSpPr>
            <p:cNvPr id="127" name="Rounded Rectangle 126"/>
            <p:cNvSpPr/>
            <p:nvPr/>
          </p:nvSpPr>
          <p:spPr>
            <a:xfrm>
              <a:off x="29536339" y="28657071"/>
              <a:ext cx="14125540" cy="2965927"/>
            </a:xfrm>
            <a:prstGeom prst="roundRect">
              <a:avLst>
                <a:gd name="adj" fmla="val 4586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9507882" y="28278937"/>
              <a:ext cx="14197470" cy="908362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757569" y="28542358"/>
              <a:ext cx="1181014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Acknowledgments</a:t>
              </a:r>
              <a:endParaRPr lang="en-US" sz="40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138417" y="29538812"/>
              <a:ext cx="12986848" cy="173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/>
              <a:r>
                <a:rPr lang="en-US" sz="2400" dirty="0" smtClean="0">
                  <a:solidFill>
                    <a:prstClr val="black"/>
                  </a:solidFill>
                </a:rPr>
                <a:t>We would like to thank Nicholas </a:t>
              </a:r>
              <a:r>
                <a:rPr lang="en-US" sz="2400" dirty="0">
                  <a:solidFill>
                    <a:prstClr val="black"/>
                  </a:solidFill>
                </a:rPr>
                <a:t>A. </a:t>
              </a:r>
              <a:r>
                <a:rPr lang="en-US" sz="2400" dirty="0" err="1">
                  <a:solidFill>
                    <a:prstClr val="black"/>
                  </a:solidFill>
                </a:rPr>
                <a:t>Rohacz</a:t>
              </a:r>
              <a:r>
                <a:rPr lang="en-US" sz="2400" dirty="0">
                  <a:solidFill>
                    <a:prstClr val="black"/>
                  </a:solidFill>
                </a:rPr>
                <a:t>, </a:t>
              </a:r>
              <a:r>
                <a:rPr lang="en-US" sz="2400" dirty="0" smtClean="0">
                  <a:solidFill>
                    <a:prstClr val="black"/>
                  </a:solidFill>
                </a:rPr>
                <a:t>Alondra Vega, Stephanie </a:t>
              </a:r>
              <a:r>
                <a:rPr lang="en-US" sz="2400" dirty="0">
                  <a:solidFill>
                    <a:prstClr val="black"/>
                  </a:solidFill>
                </a:rPr>
                <a:t>D. </a:t>
              </a:r>
              <a:r>
                <a:rPr lang="en-US" sz="2400" dirty="0" err="1">
                  <a:solidFill>
                    <a:prstClr val="black"/>
                  </a:solidFill>
                </a:rPr>
                <a:t>Kuelbs</a:t>
              </a:r>
              <a:r>
                <a:rPr lang="en-US" sz="2400" dirty="0">
                  <a:solidFill>
                    <a:prstClr val="black"/>
                  </a:solidFill>
                </a:rPr>
                <a:t>, Nathan C. </a:t>
              </a:r>
              <a:r>
                <a:rPr lang="en-US" sz="2400" dirty="0" err="1">
                  <a:solidFill>
                    <a:prstClr val="black"/>
                  </a:solidFill>
                </a:rPr>
                <a:t>Wanner</a:t>
              </a:r>
              <a:r>
                <a:rPr lang="en-US" sz="2400" dirty="0">
                  <a:solidFill>
                    <a:prstClr val="black"/>
                  </a:solidFill>
                </a:rPr>
                <a:t>, and Erika T. Camacho for previous work on the </a:t>
              </a:r>
              <a:r>
                <a:rPr lang="en-US" sz="2400" dirty="0" err="1">
                  <a:solidFill>
                    <a:prstClr val="black"/>
                  </a:solidFill>
                </a:rPr>
                <a:t>GRNmap</a:t>
              </a:r>
              <a:r>
                <a:rPr lang="en-US" sz="2400" dirty="0">
                  <a:solidFill>
                    <a:prstClr val="black"/>
                  </a:solidFill>
                </a:rPr>
                <a:t> program. T</a:t>
              </a:r>
              <a:r>
                <a:rPr lang="en-US" sz="2400" dirty="0" smtClean="0">
                  <a:solidFill>
                    <a:prstClr val="black"/>
                  </a:solidFill>
                </a:rPr>
                <a:t>his project </a:t>
              </a:r>
              <a:r>
                <a:rPr lang="en-US" sz="2400" dirty="0">
                  <a:solidFill>
                    <a:prstClr val="black"/>
                  </a:solidFill>
                </a:rPr>
                <a:t>was supported by the Summer Undergraduate Research Program at Loyola Marymount University </a:t>
              </a:r>
              <a:r>
                <a:rPr lang="en-US" sz="2400" dirty="0" smtClean="0">
                  <a:solidFill>
                    <a:prstClr val="black"/>
                  </a:solidFill>
                </a:rPr>
                <a:t>(J.S.C</a:t>
              </a:r>
              <a:r>
                <a:rPr lang="en-US" sz="2400" dirty="0">
                  <a:solidFill>
                    <a:prstClr val="black"/>
                  </a:solidFill>
                </a:rPr>
                <a:t>.), NSF-DMS award #0921038 (K.D.D</a:t>
              </a:r>
              <a:r>
                <a:rPr lang="en-US" sz="2400" dirty="0" smtClean="0">
                  <a:solidFill>
                    <a:prstClr val="black"/>
                  </a:solidFill>
                </a:rPr>
                <a:t>., B.G.F., and K.S)</a:t>
              </a:r>
              <a:r>
                <a:rPr lang="en-US" sz="2400" dirty="0">
                  <a:solidFill>
                    <a:prstClr val="black"/>
                  </a:solidFill>
                </a:rPr>
                <a:t>, and the Clarence </a:t>
              </a:r>
              <a:r>
                <a:rPr lang="en-US" sz="2400" dirty="0" err="1">
                  <a:solidFill>
                    <a:prstClr val="black"/>
                  </a:solidFill>
                </a:rPr>
                <a:t>Wallen</a:t>
              </a:r>
              <a:r>
                <a:rPr lang="en-US" sz="2400" dirty="0">
                  <a:solidFill>
                    <a:prstClr val="black"/>
                  </a:solidFill>
                </a:rPr>
                <a:t>, S.J. Chair in Mathematics (B.G.F.).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80702" y="19330985"/>
            <a:ext cx="11208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/>
              <a:t>Our group had previously created a deterministic model in MATLAB which modeled the dynamics of how </a:t>
            </a:r>
            <a:r>
              <a:rPr lang="en-US" sz="2400" dirty="0" smtClean="0"/>
              <a:t>a gene </a:t>
            </a:r>
            <a:r>
              <a:rPr lang="en-US" sz="2400" dirty="0"/>
              <a:t>regulatory </a:t>
            </a:r>
            <a:r>
              <a:rPr lang="en-US" sz="2400" dirty="0" smtClean="0"/>
              <a:t>network (GRN) of </a:t>
            </a:r>
            <a:r>
              <a:rPr lang="en-US" sz="2400" i="1" dirty="0" smtClean="0"/>
              <a:t>Saccharomyces </a:t>
            </a:r>
            <a:r>
              <a:rPr lang="en-US" sz="2400" i="1" dirty="0" err="1"/>
              <a:t>cerevisiae</a:t>
            </a:r>
            <a:r>
              <a:rPr lang="en-US" sz="2400" dirty="0"/>
              <a:t>, budding yeast, responds to the environmental stress of cold shock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The GRN consisted of 21 nodes which represent the genes and </a:t>
            </a:r>
            <a:r>
              <a:rPr lang="en-US" sz="2400" dirty="0" smtClean="0"/>
              <a:t>the transcription </a:t>
            </a:r>
            <a:r>
              <a:rPr lang="en-US" sz="2400" dirty="0"/>
              <a:t>factors they encode.  The edges of the network represent the regulatory relationship, either activation or repression, which depends on the sign of the weight term in the model (Figure 1)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-80702" y="28095440"/>
            <a:ext cx="10231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/>
              <a:t>The rate of change in expression of each gene </a:t>
            </a:r>
            <a:r>
              <a:rPr lang="en-US" sz="2400" i="1" dirty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i="1" dirty="0">
                <a:latin typeface="Times New Roman"/>
                <a:cs typeface="Times New Roman"/>
              </a:rPr>
              <a:t>)</a:t>
            </a:r>
            <a:r>
              <a:rPr lang="en-US" sz="2400" dirty="0"/>
              <a:t> in the network is modeled by a differential equation </a:t>
            </a:r>
            <a:r>
              <a:rPr lang="en-US" sz="2400" dirty="0" smtClean="0"/>
              <a:t>(Equation 1) 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374312" y="31175057"/>
            <a:ext cx="10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We model the production </a:t>
            </a:r>
            <a:r>
              <a:rPr lang="en-US" sz="2400" dirty="0" smtClean="0"/>
              <a:t>term,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dirty="0"/>
              <a:t>, using two different models, the sigmoid model </a:t>
            </a:r>
            <a:r>
              <a:rPr lang="en-US" sz="2400" dirty="0" smtClean="0"/>
              <a:t>(Equation </a:t>
            </a:r>
            <a:r>
              <a:rPr lang="en-US" sz="2400" dirty="0"/>
              <a:t>2) and the </a:t>
            </a:r>
            <a:r>
              <a:rPr lang="en-US" sz="2400" dirty="0" err="1"/>
              <a:t>Michaelis-Menten</a:t>
            </a:r>
            <a:r>
              <a:rPr lang="en-US" sz="2400" dirty="0"/>
              <a:t> model </a:t>
            </a:r>
            <a:r>
              <a:rPr lang="en-US" sz="2400" dirty="0" smtClean="0"/>
              <a:t>(Equation </a:t>
            </a:r>
            <a:r>
              <a:rPr lang="en-US" sz="2400" dirty="0"/>
              <a:t>3)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43684" y="27061938"/>
            <a:ext cx="110526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/>
                <a:cs typeface="Times New Roman"/>
              </a:rPr>
              <a:t>Figure 1. </a:t>
            </a:r>
            <a:r>
              <a:rPr lang="en-US" sz="2600" i="1" dirty="0">
                <a:latin typeface="Times New Roman"/>
                <a:cs typeface="Times New Roman"/>
              </a:rPr>
              <a:t>G</a:t>
            </a:r>
            <a:r>
              <a:rPr lang="en-US" sz="2600" i="1" dirty="0" smtClean="0">
                <a:latin typeface="Times New Roman"/>
                <a:cs typeface="Times New Roman"/>
              </a:rPr>
              <a:t>ene regulatory network</a:t>
            </a:r>
            <a:endParaRPr lang="en-US" sz="2600" i="1" dirty="0">
              <a:latin typeface="Times New Roman"/>
              <a:cs typeface="Times New Roman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8712" y="30220066"/>
            <a:ext cx="10802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dirty="0"/>
              <a:t> is the production rate of the gene and </a:t>
            </a:r>
            <a:r>
              <a:rPr lang="en-US" sz="2400" i="1" dirty="0" err="1">
                <a:latin typeface="Times New Roman"/>
                <a:cs typeface="Times New Roman"/>
              </a:rPr>
              <a:t>λ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is the degradation rate constant and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is the expression profile of the </a:t>
            </a:r>
            <a:r>
              <a:rPr lang="en-US" sz="2400" dirty="0" smtClean="0"/>
              <a:t>gene.</a:t>
            </a:r>
            <a:endParaRPr lang="en-US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074131" y="29533004"/>
            <a:ext cx="34401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/>
                <a:cs typeface="Times New Roman"/>
              </a:rPr>
              <a:t>Equation 1</a:t>
            </a:r>
            <a:r>
              <a:rPr lang="en-US" sz="2500" i="1" dirty="0" smtClean="0">
                <a:latin typeface="Times New Roman"/>
                <a:cs typeface="Times New Roman"/>
              </a:rPr>
              <a:t>.</a:t>
            </a:r>
            <a:endParaRPr lang="en-US" sz="2500" i="1" dirty="0">
              <a:latin typeface="Times New Roman"/>
              <a:cs typeface="Times New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8713" y="34454359"/>
            <a:ext cx="10568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Sigmoid model,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is the production rate constant of a particular gene </a:t>
            </a:r>
            <a:r>
              <a:rPr lang="en-US" sz="2400" i="1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err="1" smtClean="0">
                <a:latin typeface="Times New Roman"/>
                <a:cs typeface="Times New Roman"/>
              </a:rPr>
              <a:t>w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ij</a:t>
            </a:r>
            <a:r>
              <a:rPr lang="en-US" sz="2400" i="1" dirty="0" smtClean="0"/>
              <a:t> </a:t>
            </a:r>
            <a:r>
              <a:rPr lang="en-US" sz="2400" dirty="0" smtClean="0"/>
              <a:t>is the production weight of transcription factor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/>
              <a:t>, and </a:t>
            </a:r>
            <a:r>
              <a:rPr lang="en-US" sz="2400" i="1" dirty="0" smtClean="0">
                <a:latin typeface="Times New Roman"/>
                <a:cs typeface="Times New Roman"/>
              </a:rPr>
              <a:t>b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/>
              <a:t> is the expression threshold. For the </a:t>
            </a:r>
            <a:r>
              <a:rPr lang="en-US" sz="2400" dirty="0" err="1" smtClean="0"/>
              <a:t>Michaelis-Menten</a:t>
            </a:r>
            <a:r>
              <a:rPr lang="en-US" sz="2400" dirty="0" smtClean="0"/>
              <a:t> model,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400" dirty="0" smtClean="0"/>
              <a:t> is the production rate of the gene, the first bracketed term is the relative weight of a gene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/>
              <a:t>, the second bracketed term represents the </a:t>
            </a:r>
            <a:r>
              <a:rPr lang="en-US" sz="2400" dirty="0" err="1" smtClean="0"/>
              <a:t>Michaelis-Menten</a:t>
            </a:r>
            <a:r>
              <a:rPr lang="en-US" sz="2400" dirty="0" smtClean="0"/>
              <a:t> reaction rate, and the third term models the effects of repression.</a:t>
            </a:r>
            <a:endParaRPr lang="en-US" sz="2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83367" y="37120306"/>
            <a:ext cx="10883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err="1" smtClean="0"/>
              <a:t>GRNmap</a:t>
            </a:r>
            <a:r>
              <a:rPr lang="en-US" sz="2400" dirty="0" smtClean="0"/>
              <a:t> takes as input DNA microarray data which is provided </a:t>
            </a:r>
            <a:r>
              <a:rPr lang="en-US" sz="2400" dirty="0"/>
              <a:t>a</a:t>
            </a:r>
            <a:r>
              <a:rPr lang="en-US" sz="2400" dirty="0" smtClean="0"/>
              <a:t>s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ratios of expression for each gene in the network.  Written in MATLAB, the </a:t>
            </a:r>
            <a:r>
              <a:rPr lang="en-US" sz="2400" dirty="0" err="1" smtClean="0"/>
              <a:t>GRNmap</a:t>
            </a:r>
            <a:r>
              <a:rPr lang="en-US" sz="2400" dirty="0" smtClean="0"/>
              <a:t> software loads an Excel spreadsheet as input. The software makes heavy use of two MATLAB functions: ODE45 and FMINCON. We used ODE45 to solve the model’s differential equation (Equation 1) and we used FMINCON to estimate the parameters of the model using a penalized least squares fit criterion.</a:t>
            </a:r>
            <a:endParaRPr lang="en-US" sz="2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06895" y="39669707"/>
            <a:ext cx="9950870" cy="160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The model estimates the production rates, weights, and expression thresholds. The model then performs a forward simulation using those parameters so that model-generated expression data can be compared to the experimental data input to the model.</a:t>
            </a:r>
            <a:endParaRPr lang="en-US" sz="2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46580" y="41547217"/>
            <a:ext cx="9950870" cy="160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err="1" smtClean="0"/>
              <a:t>GRNmap</a:t>
            </a:r>
            <a:r>
              <a:rPr lang="en-US" sz="2400" dirty="0" smtClean="0"/>
              <a:t> outputs an Excel spreadsheet with the optimized parameters and resulting simulated gene expression profiles, a MAT file containing the calculated values, and plots corresponding to each gene in the network showing gene expression over time.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59290" y="18320912"/>
            <a:ext cx="10337735" cy="25179429"/>
            <a:chOff x="29921705" y="2082446"/>
            <a:chExt cx="13783647" cy="17888280"/>
          </a:xfrm>
        </p:grpSpPr>
        <p:sp>
          <p:nvSpPr>
            <p:cNvPr id="12" name="TextBox 11"/>
            <p:cNvSpPr txBox="1"/>
            <p:nvPr/>
          </p:nvSpPr>
          <p:spPr>
            <a:xfrm>
              <a:off x="30757569" y="5162672"/>
              <a:ext cx="1123868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Results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9921705" y="2139479"/>
              <a:ext cx="13783646" cy="17831247"/>
            </a:xfrm>
            <a:prstGeom prst="roundRect">
              <a:avLst>
                <a:gd name="adj" fmla="val 511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29921705" y="2082446"/>
              <a:ext cx="13783646" cy="557361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757569" y="2095358"/>
              <a:ext cx="1181014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Running </a:t>
              </a:r>
              <a:r>
                <a:rPr lang="en-US" sz="4000" b="1" dirty="0" err="1" smtClean="0"/>
                <a:t>GRNmap</a:t>
              </a:r>
              <a:endParaRPr lang="en-US" sz="4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138417" y="2765845"/>
              <a:ext cx="13257186" cy="3738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 err="1" smtClean="0"/>
                <a:t>GRNmap</a:t>
              </a:r>
              <a:r>
                <a:rPr lang="en-US" sz="2400" dirty="0"/>
                <a:t> </a:t>
              </a:r>
              <a:r>
                <a:rPr lang="en-US" sz="2400" dirty="0" smtClean="0"/>
                <a:t>takes in its parameters directly from the spreadsheet. The spreadsheet (Figure 2) is expected to have the following information:</a:t>
              </a:r>
            </a:p>
            <a:p>
              <a:pPr algn="just"/>
              <a:endParaRPr lang="en-US" sz="2400" dirty="0" smtClean="0"/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Production rates – Initial guess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Degradation rates – Provided by user from data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Expression Thresholds – Initial guess 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Microarray </a:t>
              </a:r>
              <a:r>
                <a:rPr lang="en-US" sz="2400" dirty="0"/>
                <a:t>data </a:t>
              </a:r>
              <a:r>
                <a:rPr lang="en-US" sz="2400" dirty="0" smtClean="0"/>
                <a:t>- log 2 fold change of expression</a:t>
              </a:r>
              <a:endParaRPr lang="en-US" sz="2400" dirty="0"/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 smtClean="0"/>
                <a:t>Standard deviation for data</a:t>
              </a:r>
              <a:endParaRPr lang="en-US" sz="2400" dirty="0"/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/>
                <a:t>Adjacency matrix to </a:t>
              </a:r>
              <a:r>
                <a:rPr lang="en-US" sz="2400" dirty="0" smtClean="0"/>
                <a:t>describe the graph for the </a:t>
              </a:r>
              <a:r>
                <a:rPr lang="en-US" sz="2400" dirty="0"/>
                <a:t>GRN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/>
                <a:t>Initial guess for the network weights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/>
                <a:t>Simulation times</a:t>
              </a:r>
            </a:p>
            <a:p>
              <a:pPr marL="1138238" lvl="1" indent="-342900" algn="just">
                <a:buFont typeface="Arial"/>
                <a:buChar char="•"/>
              </a:pPr>
              <a:r>
                <a:rPr lang="en-US" sz="2400" dirty="0"/>
                <a:t>Optimization parameters, including which model to use, whether or not to perform a forward simulation, whether or not to </a:t>
              </a:r>
              <a:r>
                <a:rPr lang="en-US" sz="2400" dirty="0" smtClean="0"/>
                <a:t>set certain </a:t>
              </a:r>
              <a:r>
                <a:rPr lang="en-US" sz="2400" dirty="0"/>
                <a:t>parameters, and whether or not to include plots for the genes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138417" y="13022477"/>
              <a:ext cx="13257186" cy="137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When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is run a dialog box will open to allow the user to select the spreadsheet(Figure </a:t>
              </a:r>
              <a:r>
                <a:rPr lang="en-US" sz="2400" dirty="0"/>
                <a:t>3</a:t>
              </a:r>
              <a:r>
                <a:rPr lang="en-US" sz="2400" dirty="0" smtClean="0"/>
                <a:t>). After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is finished it will output an estimation spreadsheet and .mat file. The estimation workbook contains a sheet with the optimized network weights. </a:t>
              </a:r>
              <a:r>
                <a:rPr lang="en-US" sz="2400" dirty="0" err="1" smtClean="0"/>
                <a:t>GRNmap</a:t>
              </a:r>
              <a:r>
                <a:rPr lang="en-US" sz="2400" dirty="0" smtClean="0"/>
                <a:t> will also output MATLAB figures containing the plots of the gene expression over time for each gene.</a:t>
              </a:r>
              <a:endParaRPr lang="en-US" sz="2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9921706" y="9153632"/>
              <a:ext cx="13783644" cy="39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>
                  <a:latin typeface="Times New Roman"/>
                  <a:cs typeface="Times New Roman"/>
                </a:rPr>
                <a:t>Figu</a:t>
              </a:r>
              <a:r>
                <a:rPr lang="en-US" sz="2600" i="1" dirty="0">
                  <a:latin typeface="Times New Roman"/>
                  <a:cs typeface="Times New Roman"/>
                </a:rPr>
                <a:t>re 2</a:t>
              </a:r>
              <a:r>
                <a:rPr lang="en-US" sz="2600" i="1" dirty="0" smtClean="0">
                  <a:latin typeface="Times New Roman"/>
                  <a:cs typeface="Times New Roman"/>
                </a:rPr>
                <a:t>. Optimization </a:t>
              </a:r>
              <a:r>
                <a:rPr lang="en-US" sz="2600" i="1" dirty="0">
                  <a:latin typeface="Times New Roman"/>
                  <a:cs typeface="Times New Roman"/>
                </a:rPr>
                <a:t>Parameters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Sheet</a:t>
              </a:r>
              <a:endParaRPr lang="en-US" sz="2600" i="1" dirty="0">
                <a:latin typeface="Times New Roman"/>
                <a:cs typeface="Times New Roman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921706" y="12516550"/>
              <a:ext cx="13783646" cy="349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i="1" dirty="0">
                  <a:latin typeface="Times New Roman"/>
                  <a:cs typeface="Times New Roman"/>
                </a:rPr>
                <a:t>Figure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3.  Dialog </a:t>
              </a:r>
              <a:r>
                <a:rPr lang="en-US" sz="2600" i="1" dirty="0">
                  <a:latin typeface="Times New Roman"/>
                  <a:cs typeface="Times New Roman"/>
                </a:rPr>
                <a:t>Box for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choosing spreadsheet</a:t>
              </a:r>
              <a:endParaRPr lang="en-US" sz="2600" i="1" dirty="0">
                <a:latin typeface="Times New Roman"/>
                <a:cs typeface="Times New Roman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9921705" y="18093723"/>
              <a:ext cx="13783646" cy="39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>
                  <a:latin typeface="Times New Roman"/>
                  <a:cs typeface="Times New Roman"/>
                </a:rPr>
                <a:t>Figu</a:t>
              </a:r>
              <a:r>
                <a:rPr lang="en-US" sz="2600" i="1" dirty="0">
                  <a:latin typeface="Times New Roman"/>
                  <a:cs typeface="Times New Roman"/>
                </a:rPr>
                <a:t>re </a:t>
              </a:r>
              <a:r>
                <a:rPr lang="en-US" sz="2600" i="1" dirty="0" smtClean="0">
                  <a:latin typeface="Times New Roman"/>
                  <a:cs typeface="Times New Roman"/>
                </a:rPr>
                <a:t>4.  Sample of plot generated by </a:t>
              </a:r>
              <a:r>
                <a:rPr lang="en-US" sz="2600" i="1" dirty="0" err="1" smtClean="0">
                  <a:latin typeface="Times New Roman"/>
                  <a:cs typeface="Times New Roman"/>
                </a:rPr>
                <a:t>GRNmap</a:t>
              </a:r>
              <a:r>
                <a:rPr lang="en-US" sz="2600" i="1" dirty="0" smtClean="0">
                  <a:latin typeface="Times New Roman"/>
                  <a:cs typeface="Times New Roman"/>
                </a:rPr>
                <a:t> </a:t>
              </a:r>
              <a:endParaRPr lang="en-US" sz="26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2152257" y="26808287"/>
            <a:ext cx="10594161" cy="6179548"/>
            <a:chOff x="29423917" y="21229336"/>
            <a:chExt cx="14125545" cy="4634661"/>
          </a:xfrm>
        </p:grpSpPr>
        <p:sp>
          <p:nvSpPr>
            <p:cNvPr id="187" name="Rounded Rectangle 186"/>
            <p:cNvSpPr/>
            <p:nvPr/>
          </p:nvSpPr>
          <p:spPr>
            <a:xfrm>
              <a:off x="29423917" y="21424374"/>
              <a:ext cx="14125534" cy="4302788"/>
            </a:xfrm>
            <a:prstGeom prst="roundRect">
              <a:avLst>
                <a:gd name="adj" fmla="val 511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9423918" y="21267152"/>
              <a:ext cx="14125544" cy="58996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0570590" y="21229336"/>
              <a:ext cx="11810146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Summary</a:t>
              </a:r>
              <a:endParaRPr lang="en-US" sz="40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0094945" y="21870596"/>
              <a:ext cx="12986848" cy="3993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 err="1" smtClean="0"/>
                <a:t>GRNmap</a:t>
              </a:r>
              <a:r>
                <a:rPr lang="en-US" sz="2400" dirty="0"/>
                <a:t>, a MATLAB </a:t>
              </a:r>
              <a:r>
                <a:rPr lang="en-US" sz="2400" dirty="0" smtClean="0"/>
                <a:t>program </a:t>
              </a:r>
              <a:r>
                <a:rPr lang="en-US" sz="2400" dirty="0"/>
                <a:t>for </a:t>
              </a:r>
              <a:r>
                <a:rPr lang="en-US" sz="2400" dirty="0" smtClean="0"/>
                <a:t>gene regulatory network modeling and parameter estimation, had previously been developed by our group but the code needed to be reevaluated and improved.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/>
                <a:t>Unit testing is in the early stages of design and development.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 err="1" smtClean="0"/>
                <a:t>GRNmap</a:t>
              </a:r>
              <a:r>
                <a:rPr lang="en-US" sz="2400" dirty="0" smtClean="0"/>
                <a:t> is user-friendly as it allows users to change parameters for the model without using MATLAB code.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 err="1" smtClean="0"/>
                <a:t>GRNmap</a:t>
              </a:r>
              <a:r>
                <a:rPr lang="en-US" sz="2400" dirty="0" smtClean="0"/>
                <a:t> is accessible as it can be run on any Windows machine with the free MRC library installed.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Visit us at </a:t>
              </a:r>
              <a:r>
                <a:rPr lang="en-US" sz="2800" b="1" dirty="0"/>
                <a:t>http://kdahlquist.github.io/GRNmap</a:t>
              </a:r>
            </a:p>
            <a:p>
              <a:pPr marL="342900" indent="-342900">
                <a:buFont typeface="Arial"/>
                <a:buChar char="•"/>
              </a:pPr>
              <a:endParaRPr lang="en-US" sz="2400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648900" y="1281727"/>
            <a:ext cx="1790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  <a:ea typeface="+mj-ea"/>
                <a:cs typeface="+mj-cs"/>
              </a:rPr>
              <a:t>Juan S.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Carrillo</a:t>
            </a:r>
            <a:r>
              <a:rPr lang="en-US" sz="3600" b="1" baseline="30000" dirty="0" smtClean="0">
                <a:latin typeface="+mj-lt"/>
                <a:ea typeface="+mj-ea"/>
                <a:cs typeface="+mj-cs"/>
              </a:rPr>
              <a:t>1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, Trixie Anne Roque</a:t>
            </a:r>
            <a:r>
              <a:rPr lang="en-US" sz="3600" b="1" baseline="30000" dirty="0" smtClean="0">
                <a:latin typeface="+mj-lt"/>
                <a:ea typeface="+mj-ea"/>
                <a:cs typeface="+mj-cs"/>
              </a:rPr>
              <a:t>1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Kam</a:t>
            </a:r>
            <a:r>
              <a:rPr lang="en-US" sz="3600" b="1" dirty="0">
                <a:latin typeface="+mj-lt"/>
                <a:ea typeface="+mj-ea"/>
                <a:cs typeface="+mj-cs"/>
              </a:rPr>
              <a:t> D.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Dahlquist</a:t>
            </a:r>
            <a:r>
              <a:rPr lang="en-US" sz="3600" b="1" baseline="30000" dirty="0">
                <a:latin typeface="+mj-lt"/>
                <a:ea typeface="+mj-ea"/>
                <a:cs typeface="+mj-cs"/>
              </a:rPr>
              <a:t>2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>
                <a:latin typeface="+mj-lt"/>
                <a:ea typeface="+mj-ea"/>
                <a:cs typeface="+mj-cs"/>
              </a:rPr>
              <a:t>and Ben G.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Fitzpatrick</a:t>
            </a:r>
            <a:r>
              <a:rPr lang="en-US" sz="3600" b="1" baseline="30000" dirty="0" smtClean="0">
                <a:latin typeface="+mj-lt"/>
                <a:ea typeface="+mj-ea"/>
                <a:cs typeface="+mj-cs"/>
              </a:rPr>
              <a:t>3</a:t>
            </a:r>
            <a:endParaRPr lang="en-US" sz="3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26771" y="1882829"/>
            <a:ext cx="33841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aseline="30000" dirty="0"/>
              <a:t>1</a:t>
            </a:r>
            <a:r>
              <a:rPr lang="en-US" sz="3600" dirty="0"/>
              <a:t>Department of Electrical Engineering and Computer Science, </a:t>
            </a:r>
            <a:r>
              <a:rPr lang="en-US" sz="3600" baseline="30000" dirty="0"/>
              <a:t>2</a:t>
            </a:r>
            <a:r>
              <a:rPr lang="en-US" sz="3600" dirty="0"/>
              <a:t>Department of </a:t>
            </a:r>
            <a:r>
              <a:rPr lang="en-US" sz="3600" dirty="0" smtClean="0"/>
              <a:t>Biology, </a:t>
            </a:r>
            <a:r>
              <a:rPr lang="en-US" sz="3600" baseline="30000" dirty="0"/>
              <a:t>3</a:t>
            </a:r>
            <a:r>
              <a:rPr lang="en-US" sz="3600" dirty="0"/>
              <a:t>Department of </a:t>
            </a:r>
            <a:r>
              <a:rPr lang="en-US" sz="3600" dirty="0" smtClean="0"/>
              <a:t>Mathematics, </a:t>
            </a:r>
          </a:p>
          <a:p>
            <a:pPr algn="ctr"/>
            <a:r>
              <a:rPr lang="en-US" sz="3600" dirty="0" smtClean="0"/>
              <a:t>Loyola </a:t>
            </a:r>
            <a:r>
              <a:rPr lang="en-US" sz="3600" dirty="0"/>
              <a:t>Marymount University, 1 LMU Drive, Los Angeles, CA 90045 </a:t>
            </a:r>
            <a:r>
              <a:rPr lang="en-US" sz="3600" dirty="0" smtClean="0"/>
              <a:t>USA </a:t>
            </a:r>
            <a:endParaRPr lang="en-US" sz="3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2133251" y="18309460"/>
            <a:ext cx="10666898" cy="772282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22636419" y="18320913"/>
            <a:ext cx="942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Unit Testing</a:t>
            </a:r>
            <a:endParaRPr lang="en-US" sz="4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0453" y="3349382"/>
            <a:ext cx="32545956" cy="14669476"/>
            <a:chOff x="200453" y="2769975"/>
            <a:chExt cx="32545956" cy="14669476"/>
          </a:xfrm>
        </p:grpSpPr>
        <p:sp>
          <p:nvSpPr>
            <p:cNvPr id="192" name="Rounded Rectangle 191"/>
            <p:cNvSpPr/>
            <p:nvPr/>
          </p:nvSpPr>
          <p:spPr>
            <a:xfrm>
              <a:off x="200453" y="2875418"/>
              <a:ext cx="32545956" cy="14564033"/>
            </a:xfrm>
            <a:prstGeom prst="roundRect">
              <a:avLst>
                <a:gd name="adj" fmla="val 511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0454" y="2769975"/>
              <a:ext cx="32545955" cy="1020909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1433812" y="3454825"/>
            <a:ext cx="942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Activity Diagram for </a:t>
            </a:r>
            <a:r>
              <a:rPr lang="en-US" sz="4000" b="1" dirty="0" err="1" smtClean="0"/>
              <a:t>GRNmap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22524567" y="22704493"/>
            <a:ext cx="9687878" cy="3160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24" y="4869251"/>
            <a:ext cx="33088822" cy="125982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225747" y="19256264"/>
            <a:ext cx="10011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In order to maintain the MATLAB package efficiently and </a:t>
            </a:r>
            <a:r>
              <a:rPr lang="en-US" sz="2400" dirty="0" smtClean="0"/>
              <a:t>effectively, </a:t>
            </a:r>
            <a:r>
              <a:rPr lang="en-US" sz="2400" dirty="0"/>
              <a:t>a unit testing framework is created. Unit testing, a method for checking whether individual units of a software program function as intended, ensures that every change we make to the code does not affect its functionality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Unit testing allows </a:t>
            </a:r>
            <a:r>
              <a:rPr lang="en-US" sz="2400" dirty="0"/>
              <a:t>for better means of pinpointing specific problems in the program by breaking up its operations into smaller parts and then inputting values to which we know the answer</a:t>
            </a:r>
            <a:r>
              <a:rPr lang="en-US" sz="24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24567" y="22704491"/>
            <a:ext cx="96878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/>
                <a:cs typeface="Consolas"/>
              </a:rPr>
              <a:t>DEFINE main function</a:t>
            </a:r>
          </a:p>
          <a:p>
            <a:r>
              <a:rPr lang="en-US" sz="2200" dirty="0">
                <a:latin typeface="Consolas"/>
                <a:cs typeface="Consolas"/>
              </a:rPr>
              <a:t>    CALL </a:t>
            </a:r>
            <a:r>
              <a:rPr lang="en-US" sz="2200" dirty="0" err="1">
                <a:latin typeface="Consolas"/>
                <a:cs typeface="Consolas"/>
              </a:rPr>
              <a:t>functiontests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localfunctions</a:t>
            </a:r>
            <a:r>
              <a:rPr lang="en-US" sz="2200" dirty="0">
                <a:latin typeface="Consolas"/>
                <a:cs typeface="Consolas"/>
              </a:rPr>
              <a:t>) to make a tests array</a:t>
            </a:r>
          </a:p>
          <a:p>
            <a:r>
              <a:rPr lang="en-US" sz="2200" dirty="0">
                <a:latin typeface="Consolas"/>
                <a:cs typeface="Consolas"/>
              </a:rPr>
              <a:t>END</a:t>
            </a:r>
          </a:p>
          <a:p>
            <a:r>
              <a:rPr lang="en-US" sz="2200" dirty="0">
                <a:latin typeface="Consolas"/>
                <a:cs typeface="Consolas"/>
              </a:rPr>
              <a:t> </a:t>
            </a:r>
          </a:p>
          <a:p>
            <a:r>
              <a:rPr lang="en-US" sz="2200" dirty="0">
                <a:latin typeface="Consolas"/>
                <a:cs typeface="Consolas"/>
              </a:rPr>
              <a:t>DEFINE function </a:t>
            </a:r>
            <a:r>
              <a:rPr lang="en-US" sz="2200" dirty="0" err="1">
                <a:latin typeface="Consolas"/>
                <a:cs typeface="Consolas"/>
              </a:rPr>
              <a:t>firstTest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testCase</a:t>
            </a:r>
            <a:r>
              <a:rPr lang="en-US" sz="2200" dirty="0">
                <a:latin typeface="Consolas"/>
                <a:cs typeface="Consolas"/>
              </a:rPr>
              <a:t>)</a:t>
            </a:r>
          </a:p>
          <a:p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actualOutput</a:t>
            </a:r>
            <a:r>
              <a:rPr lang="en-US" sz="2200" dirty="0">
                <a:latin typeface="Consolas"/>
                <a:cs typeface="Consolas"/>
              </a:rPr>
              <a:t> = evaluate function by using known inputs</a:t>
            </a:r>
          </a:p>
          <a:p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expectedOutput</a:t>
            </a:r>
            <a:r>
              <a:rPr lang="en-US" sz="2200" dirty="0">
                <a:latin typeface="Consolas"/>
                <a:cs typeface="Consolas"/>
              </a:rPr>
              <a:t> = assign expected results</a:t>
            </a:r>
          </a:p>
          <a:p>
            <a:r>
              <a:rPr lang="en-US" sz="2200" dirty="0">
                <a:latin typeface="Consolas"/>
                <a:cs typeface="Consolas"/>
              </a:rPr>
              <a:t>    VERIFY </a:t>
            </a:r>
            <a:r>
              <a:rPr lang="en-US" sz="2200" dirty="0" err="1">
                <a:latin typeface="Consolas"/>
                <a:cs typeface="Consolas"/>
              </a:rPr>
              <a:t>actualOutput</a:t>
            </a:r>
            <a:r>
              <a:rPr lang="en-US" sz="2200" dirty="0">
                <a:latin typeface="Consolas"/>
                <a:cs typeface="Consolas"/>
              </a:rPr>
              <a:t> equals </a:t>
            </a:r>
            <a:r>
              <a:rPr lang="en-US" sz="2200" dirty="0" err="1">
                <a:latin typeface="Consolas"/>
                <a:cs typeface="Consolas"/>
              </a:rPr>
              <a:t>expectedOutput</a:t>
            </a:r>
            <a:endParaRPr lang="en-US" sz="2200" dirty="0">
              <a:latin typeface="Consolas"/>
              <a:cs typeface="Consolas"/>
            </a:endParaRPr>
          </a:p>
          <a:p>
            <a:r>
              <a:rPr lang="en-US" sz="2200" dirty="0">
                <a:latin typeface="Consolas"/>
                <a:cs typeface="Consolas"/>
              </a:rPr>
              <a:t>END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52258" y="25894346"/>
            <a:ext cx="1059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Times New Roman"/>
                <a:cs typeface="Times New Roman"/>
              </a:rPr>
              <a:t>Figure 5</a:t>
            </a:r>
            <a:r>
              <a:rPr lang="en-US" sz="2400" i="1" dirty="0" smtClean="0">
                <a:latin typeface="Times New Roman"/>
                <a:cs typeface="Times New Roman"/>
              </a:rPr>
              <a:t>. </a:t>
            </a:r>
            <a:r>
              <a:rPr lang="en-US" sz="2400" i="1" dirty="0" err="1">
                <a:latin typeface="Times New Roman"/>
                <a:cs typeface="Times New Roman"/>
              </a:rPr>
              <a:t>Pseudocode</a:t>
            </a:r>
            <a:r>
              <a:rPr lang="en-US" sz="2400" i="1" dirty="0">
                <a:latin typeface="Times New Roman"/>
                <a:cs typeface="Times New Roman"/>
              </a:rPr>
              <a:t> for Unit Testing </a:t>
            </a:r>
            <a:r>
              <a:rPr lang="en-US" sz="2400" i="1" dirty="0" smtClean="0">
                <a:latin typeface="Times New Roman"/>
                <a:cs typeface="Times New Roman"/>
              </a:rPr>
              <a:t>Framewor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12218" y="41547217"/>
            <a:ext cx="9730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To see </a:t>
            </a:r>
            <a:r>
              <a:rPr lang="en-US" sz="2400" dirty="0" err="1"/>
              <a:t>GRNmap</a:t>
            </a:r>
            <a:r>
              <a:rPr lang="en-US" sz="2400" dirty="0"/>
              <a:t> applied to some problems of network selection, please see the poster "Comparing the Dynamics of the Cold Shock Gene Regulatory Network in Yeast with a Random Network" by Johnson and Williams.</a:t>
            </a:r>
          </a:p>
        </p:txBody>
      </p:sp>
      <p:pic>
        <p:nvPicPr>
          <p:cNvPr id="71" name="Picture 5" descr="Sc_EnvironmentalResponseTFNetwork_21genes-50weight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6" y="22981626"/>
            <a:ext cx="10233455" cy="381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1" descr="Modify Spreadsheet.JP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25484" r="44749" b="27878"/>
          <a:stretch/>
        </p:blipFill>
        <p:spPr>
          <a:xfrm>
            <a:off x="13117976" y="24587134"/>
            <a:ext cx="7149903" cy="3687133"/>
          </a:xfrm>
          <a:prstGeom prst="rect">
            <a:avLst/>
          </a:prstGeom>
        </p:spPr>
      </p:pic>
      <p:pic>
        <p:nvPicPr>
          <p:cNvPr id="73" name="Picture 72" descr="Choose Excel Sheet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467" y="29061614"/>
            <a:ext cx="7145285" cy="4022476"/>
          </a:xfrm>
          <a:prstGeom prst="rect">
            <a:avLst/>
          </a:prstGeom>
        </p:spPr>
      </p:pic>
      <p:pic>
        <p:nvPicPr>
          <p:cNvPr id="74" name="Picture 73" descr="figure_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941" y="36060922"/>
            <a:ext cx="6504302" cy="48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6614</TotalTime>
  <Words>1079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Software Refactoring and Usability Enhancement for GRNmap, a Gene Regulatory Network Modeling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Carrillo</dc:creator>
  <cp:lastModifiedBy>Kam D. Dahlquist</cp:lastModifiedBy>
  <cp:revision>119</cp:revision>
  <cp:lastPrinted>2014-06-26T18:30:03Z</cp:lastPrinted>
  <dcterms:created xsi:type="dcterms:W3CDTF">2014-06-19T16:57:12Z</dcterms:created>
  <dcterms:modified xsi:type="dcterms:W3CDTF">2015-03-24T20:43:52Z</dcterms:modified>
</cp:coreProperties>
</file>