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945" autoAdjust="0"/>
    <p:restoredTop sz="99513" autoAdjust="0"/>
  </p:normalViewPr>
  <p:slideViewPr>
    <p:cSldViewPr snapToGrid="0" snapToObjects="1">
      <p:cViewPr>
        <p:scale>
          <a:sx n="85" d="100"/>
          <a:sy n="85" d="100"/>
        </p:scale>
        <p:origin x="6198" y="633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Untitled:Users:Natalie:Documents:LMU%20Soph:Research:Network%20Analysis.%202014.09-10:Original:Input_21_Gene_Network_Sigmoid_Model_alpha_0p05_estimation_output_NW.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Untitled:Users:Natalie:Documents:LMU%20Soph:Research:Network%20Analysis.%202014.09-10:Original:Input_21_Gene_Network_Sigmoid_Model_alpha_0p05_estimation_output_NW.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Untitled:Users:Natalie:Documents:LMU%20Soph:Research:Network%20Analysis.%202014.09-10:rand1:Input_21_Gene_Network_Sigmoid_Model_alpha_0p05_rand1_estimation_output_NW.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Untitled:Users:Natalie:Documents:LMU%20Soph:Research:Network%20Analysis.%202014.09-10:rand4:Input_21_Gene_Network_Sigmoid_Model_alpha_0p05_rand4_estimation_output_NW.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Untitled:Users:Natalie:Documents:LMU%20Soph:Research:Normalized_Weigh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Untitled:Users:Natalie:Documents:LMU%20Soph:Research:Normalized_Weight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Untitled:Users:Natalie:Documents:LMU%20Soph:Research:Normalized_Weigh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Untitled:Users:Natalie:Documents:LMU%20Soph:Research:Network%20Analysis.%202014.09-10:rand4:Input_21_Gene_Network_Sigmoid_Model_alpha_0p05_rand4_estimation_output_NW.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Untitled:Users:Natalie:Documents:LMU%20Soph:Research:Network%20Analysis.%202014.09-10:rand1:Input_21_Gene_Network_Sigmoid_Model_alpha_0p05_rand1_estimation_output_NW.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invertIfNegative val="0"/>
          <c:cat>
            <c:strRef>
              <c:f>Sheet1!$A$3:$A$12</c:f>
              <c:strCache>
                <c:ptCount val="10"/>
                <c:pt idx="0">
                  <c:v>Random 1</c:v>
                </c:pt>
                <c:pt idx="1">
                  <c:v>Random 2</c:v>
                </c:pt>
                <c:pt idx="2">
                  <c:v>Random 3</c:v>
                </c:pt>
                <c:pt idx="3">
                  <c:v>Random 4</c:v>
                </c:pt>
                <c:pt idx="4">
                  <c:v>Random 5</c:v>
                </c:pt>
                <c:pt idx="5">
                  <c:v>Random 6</c:v>
                </c:pt>
                <c:pt idx="6">
                  <c:v>Random 7</c:v>
                </c:pt>
                <c:pt idx="7">
                  <c:v>Random 8</c:v>
                </c:pt>
                <c:pt idx="8">
                  <c:v>Random 9</c:v>
                </c:pt>
                <c:pt idx="9">
                  <c:v>Random 10</c:v>
                </c:pt>
              </c:strCache>
            </c:strRef>
          </c:cat>
          <c:val>
            <c:numRef>
              <c:f>Sheet1!$B$3:$B$12</c:f>
              <c:numCache>
                <c:formatCode>General</c:formatCode>
                <c:ptCount val="10"/>
                <c:pt idx="0">
                  <c:v>46.266500000000001</c:v>
                </c:pt>
                <c:pt idx="1">
                  <c:v>46.550899999999999</c:v>
                </c:pt>
                <c:pt idx="2">
                  <c:v>46.9375</c:v>
                </c:pt>
                <c:pt idx="3">
                  <c:v>48.036499999999997</c:v>
                </c:pt>
                <c:pt idx="4">
                  <c:v>47.511899999999997</c:v>
                </c:pt>
                <c:pt idx="5">
                  <c:v>47.5565</c:v>
                </c:pt>
                <c:pt idx="6">
                  <c:v>47.312100000000001</c:v>
                </c:pt>
                <c:pt idx="7">
                  <c:v>47.199100000000001</c:v>
                </c:pt>
                <c:pt idx="8">
                  <c:v>46.943399999999997</c:v>
                </c:pt>
                <c:pt idx="9">
                  <c:v>47.630600000000001</c:v>
                </c:pt>
              </c:numCache>
            </c:numRef>
          </c:val>
        </c:ser>
        <c:dLbls>
          <c:showLegendKey val="0"/>
          <c:showVal val="0"/>
          <c:showCatName val="0"/>
          <c:showSerName val="0"/>
          <c:showPercent val="0"/>
          <c:showBubbleSize val="0"/>
        </c:dLbls>
        <c:gapWidth val="150"/>
        <c:axId val="85954560"/>
        <c:axId val="37085760"/>
      </c:barChart>
      <c:scatterChart>
        <c:scatterStyle val="smoothMarker"/>
        <c:varyColors val="0"/>
        <c:ser>
          <c:idx val="1"/>
          <c:order val="1"/>
          <c:tx>
            <c:v>Literature Derived</c:v>
          </c:tx>
          <c:marker>
            <c:symbol val="none"/>
          </c:marker>
          <c:xVal>
            <c:strRef>
              <c:f>Sheet1!$A$3:$A$12</c:f>
              <c:strCache>
                <c:ptCount val="10"/>
                <c:pt idx="0">
                  <c:v>Random 1</c:v>
                </c:pt>
                <c:pt idx="1">
                  <c:v>Random 2</c:v>
                </c:pt>
                <c:pt idx="2">
                  <c:v>Random 3</c:v>
                </c:pt>
                <c:pt idx="3">
                  <c:v>Random 4</c:v>
                </c:pt>
                <c:pt idx="4">
                  <c:v>Random 5</c:v>
                </c:pt>
                <c:pt idx="5">
                  <c:v>Random 6</c:v>
                </c:pt>
                <c:pt idx="6">
                  <c:v>Random 7</c:v>
                </c:pt>
                <c:pt idx="7">
                  <c:v>Random 8</c:v>
                </c:pt>
                <c:pt idx="8">
                  <c:v>Random 9</c:v>
                </c:pt>
                <c:pt idx="9">
                  <c:v>Random 10</c:v>
                </c:pt>
              </c:strCache>
            </c:strRef>
          </c:xVal>
          <c:yVal>
            <c:numRef>
              <c:f>Sheet1!$C$3:$C$12</c:f>
              <c:numCache>
                <c:formatCode>General</c:formatCode>
                <c:ptCount val="10"/>
                <c:pt idx="0">
                  <c:v>46.316899999999997</c:v>
                </c:pt>
                <c:pt idx="1">
                  <c:v>46.316899999999997</c:v>
                </c:pt>
                <c:pt idx="2">
                  <c:v>46.316899999999997</c:v>
                </c:pt>
                <c:pt idx="3">
                  <c:v>46.316899999999997</c:v>
                </c:pt>
                <c:pt idx="4">
                  <c:v>46.316899999999997</c:v>
                </c:pt>
                <c:pt idx="5">
                  <c:v>46.316899999999997</c:v>
                </c:pt>
                <c:pt idx="6">
                  <c:v>46.316899999999997</c:v>
                </c:pt>
                <c:pt idx="7">
                  <c:v>46.316899999999997</c:v>
                </c:pt>
                <c:pt idx="8">
                  <c:v>46.316899999999997</c:v>
                </c:pt>
                <c:pt idx="9">
                  <c:v>46.316899999999997</c:v>
                </c:pt>
              </c:numCache>
            </c:numRef>
          </c:yVal>
          <c:smooth val="1"/>
        </c:ser>
        <c:ser>
          <c:idx val="2"/>
          <c:order val="2"/>
          <c:tx>
            <c:v>Average Random Network</c:v>
          </c:tx>
          <c:marker>
            <c:symbol val="none"/>
          </c:marker>
          <c:xVal>
            <c:strRef>
              <c:f>Sheet1!$A$3:$A$12</c:f>
              <c:strCache>
                <c:ptCount val="10"/>
                <c:pt idx="0">
                  <c:v>Random 1</c:v>
                </c:pt>
                <c:pt idx="1">
                  <c:v>Random 2</c:v>
                </c:pt>
                <c:pt idx="2">
                  <c:v>Random 3</c:v>
                </c:pt>
                <c:pt idx="3">
                  <c:v>Random 4</c:v>
                </c:pt>
                <c:pt idx="4">
                  <c:v>Random 5</c:v>
                </c:pt>
                <c:pt idx="5">
                  <c:v>Random 6</c:v>
                </c:pt>
                <c:pt idx="6">
                  <c:v>Random 7</c:v>
                </c:pt>
                <c:pt idx="7">
                  <c:v>Random 8</c:v>
                </c:pt>
                <c:pt idx="8">
                  <c:v>Random 9</c:v>
                </c:pt>
                <c:pt idx="9">
                  <c:v>Random 10</c:v>
                </c:pt>
              </c:strCache>
            </c:strRef>
          </c:xVal>
          <c:yVal>
            <c:numRef>
              <c:f>Sheet1!$D$3:$D$12</c:f>
              <c:numCache>
                <c:formatCode>General</c:formatCode>
                <c:ptCount val="10"/>
                <c:pt idx="0">
                  <c:v>47.194499999999998</c:v>
                </c:pt>
                <c:pt idx="1">
                  <c:v>47.194499999999998</c:v>
                </c:pt>
                <c:pt idx="2">
                  <c:v>47.194499999999998</c:v>
                </c:pt>
                <c:pt idx="3">
                  <c:v>47.194499999999998</c:v>
                </c:pt>
                <c:pt idx="4">
                  <c:v>47.194499999999998</c:v>
                </c:pt>
                <c:pt idx="5">
                  <c:v>47.194499999999998</c:v>
                </c:pt>
                <c:pt idx="6">
                  <c:v>47.194499999999998</c:v>
                </c:pt>
                <c:pt idx="7">
                  <c:v>47.194499999999998</c:v>
                </c:pt>
                <c:pt idx="8">
                  <c:v>47.194499999999998</c:v>
                </c:pt>
                <c:pt idx="9">
                  <c:v>47.194499999999998</c:v>
                </c:pt>
              </c:numCache>
            </c:numRef>
          </c:yVal>
          <c:smooth val="1"/>
        </c:ser>
        <c:dLbls>
          <c:showLegendKey val="0"/>
          <c:showVal val="0"/>
          <c:showCatName val="0"/>
          <c:showSerName val="0"/>
          <c:showPercent val="0"/>
          <c:showBubbleSize val="0"/>
        </c:dLbls>
        <c:axId val="37086912"/>
        <c:axId val="37086336"/>
      </c:scatterChart>
      <c:catAx>
        <c:axId val="85954560"/>
        <c:scaling>
          <c:orientation val="minMax"/>
        </c:scaling>
        <c:delete val="0"/>
        <c:axPos val="b"/>
        <c:majorTickMark val="out"/>
        <c:minorTickMark val="none"/>
        <c:tickLblPos val="nextTo"/>
        <c:txPr>
          <a:bodyPr/>
          <a:lstStyle/>
          <a:p>
            <a:pPr>
              <a:defRPr sz="1400"/>
            </a:pPr>
            <a:endParaRPr lang="en-US"/>
          </a:p>
        </c:txPr>
        <c:crossAx val="37085760"/>
        <c:crosses val="autoZero"/>
        <c:auto val="1"/>
        <c:lblAlgn val="ctr"/>
        <c:lblOffset val="100"/>
        <c:noMultiLvlLbl val="0"/>
      </c:catAx>
      <c:valAx>
        <c:axId val="37085760"/>
        <c:scaling>
          <c:orientation val="minMax"/>
        </c:scaling>
        <c:delete val="0"/>
        <c:axPos val="l"/>
        <c:majorGridlines/>
        <c:title>
          <c:tx>
            <c:rich>
              <a:bodyPr rot="-5400000" vert="horz"/>
              <a:lstStyle/>
              <a:p>
                <a:pPr>
                  <a:defRPr/>
                </a:pPr>
                <a:r>
                  <a:rPr lang="en-US" sz="1600"/>
                  <a:t>Least Squares Error Value</a:t>
                </a:r>
              </a:p>
            </c:rich>
          </c:tx>
          <c:layout/>
          <c:overlay val="0"/>
        </c:title>
        <c:numFmt formatCode="General" sourceLinked="1"/>
        <c:majorTickMark val="out"/>
        <c:minorTickMark val="none"/>
        <c:tickLblPos val="nextTo"/>
        <c:crossAx val="85954560"/>
        <c:crosses val="autoZero"/>
        <c:crossBetween val="between"/>
      </c:valAx>
      <c:valAx>
        <c:axId val="37086336"/>
        <c:scaling>
          <c:orientation val="minMax"/>
        </c:scaling>
        <c:delete val="1"/>
        <c:axPos val="r"/>
        <c:numFmt formatCode="General" sourceLinked="1"/>
        <c:majorTickMark val="out"/>
        <c:minorTickMark val="none"/>
        <c:tickLblPos val="nextTo"/>
        <c:crossAx val="37086912"/>
        <c:crosses val="max"/>
        <c:crossBetween val="midCat"/>
      </c:valAx>
      <c:valAx>
        <c:axId val="37086912"/>
        <c:scaling>
          <c:orientation val="minMax"/>
        </c:scaling>
        <c:delete val="1"/>
        <c:axPos val="t"/>
        <c:majorTickMark val="none"/>
        <c:minorTickMark val="none"/>
        <c:tickLblPos val="none"/>
        <c:crossAx val="37086336"/>
        <c:crosses val="max"/>
        <c:crossBetween val="midCat"/>
      </c:valAx>
    </c:plotArea>
    <c:legend>
      <c:legendPos val="r"/>
      <c:legendEntry>
        <c:idx val="0"/>
        <c:delete val="1"/>
      </c:legendEntry>
      <c:layout>
        <c:manualLayout>
          <c:xMode val="edge"/>
          <c:yMode val="edge"/>
          <c:x val="0.64808027745432795"/>
          <c:y val="0.24729547807077701"/>
          <c:w val="0.21399803154915301"/>
          <c:h val="0.26810630316024497"/>
        </c:manualLayout>
      </c:layout>
      <c:overlay val="0"/>
      <c:txPr>
        <a:bodyPr/>
        <a:lstStyle/>
        <a:p>
          <a:pPr>
            <a:defRPr sz="1200">
              <a:latin typeface="Arial"/>
            </a:defRPr>
          </a:pPr>
          <a:endParaRPr lang="en-US"/>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Literature-Derived Optimized Weights</a:t>
            </a:r>
          </a:p>
        </c:rich>
      </c:tx>
      <c:layout/>
      <c:overlay val="0"/>
    </c:title>
    <c:autoTitleDeleted val="0"/>
    <c:plotArea>
      <c:layout/>
      <c:barChart>
        <c:barDir val="col"/>
        <c:grouping val="clustered"/>
        <c:varyColors val="0"/>
        <c:ser>
          <c:idx val="0"/>
          <c:order val="0"/>
          <c:invertIfNegative val="0"/>
          <c:val>
            <c:numRef>
              <c:f>network_optimized_weights!$B$2:$V$2</c:f>
              <c:numCache>
                <c:formatCode>General</c:formatCode>
                <c:ptCount val="21"/>
                <c:pt idx="0">
                  <c:v>0</c:v>
                </c:pt>
                <c:pt idx="1">
                  <c:v>0</c:v>
                </c:pt>
                <c:pt idx="2">
                  <c:v>0</c:v>
                </c:pt>
                <c:pt idx="3">
                  <c:v>0</c:v>
                </c:pt>
                <c:pt idx="4">
                  <c:v>-0.20369728306076201</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0.83007279698723002</c:v>
                </c:pt>
              </c:numCache>
            </c:numRef>
          </c:val>
        </c:ser>
        <c:ser>
          <c:idx val="1"/>
          <c:order val="1"/>
          <c:invertIfNegative val="0"/>
          <c:val>
            <c:numRef>
              <c:f>network_optimized_weights!$B$3:$V$3</c:f>
              <c:numCache>
                <c:formatCode>General</c:formatCode>
                <c:ptCount val="21"/>
                <c:pt idx="0">
                  <c:v>0</c:v>
                </c:pt>
                <c:pt idx="1">
                  <c:v>0.20707738223703001</c:v>
                </c:pt>
                <c:pt idx="2">
                  <c:v>0</c:v>
                </c:pt>
                <c:pt idx="3">
                  <c:v>0</c:v>
                </c:pt>
                <c:pt idx="4">
                  <c:v>0</c:v>
                </c:pt>
                <c:pt idx="5">
                  <c:v>0</c:v>
                </c:pt>
                <c:pt idx="6">
                  <c:v>0</c:v>
                </c:pt>
                <c:pt idx="7">
                  <c:v>0</c:v>
                </c:pt>
                <c:pt idx="8">
                  <c:v>0</c:v>
                </c:pt>
                <c:pt idx="9">
                  <c:v>0</c:v>
                </c:pt>
                <c:pt idx="10">
                  <c:v>0</c:v>
                </c:pt>
                <c:pt idx="11">
                  <c:v>0</c:v>
                </c:pt>
                <c:pt idx="12">
                  <c:v>0</c:v>
                </c:pt>
                <c:pt idx="13">
                  <c:v>0</c:v>
                </c:pt>
                <c:pt idx="14">
                  <c:v>-1.1321370293368229</c:v>
                </c:pt>
                <c:pt idx="15">
                  <c:v>0</c:v>
                </c:pt>
                <c:pt idx="16">
                  <c:v>0</c:v>
                </c:pt>
                <c:pt idx="17">
                  <c:v>0</c:v>
                </c:pt>
                <c:pt idx="18">
                  <c:v>0</c:v>
                </c:pt>
                <c:pt idx="19">
                  <c:v>0</c:v>
                </c:pt>
                <c:pt idx="20">
                  <c:v>0</c:v>
                </c:pt>
              </c:numCache>
            </c:numRef>
          </c:val>
        </c:ser>
        <c:ser>
          <c:idx val="2"/>
          <c:order val="2"/>
          <c:invertIfNegative val="0"/>
          <c:val>
            <c:numRef>
              <c:f>network_optimized_weights!$B$4:$V$4</c:f>
              <c:numCache>
                <c:formatCode>General</c:formatCode>
                <c:ptCount val="21"/>
                <c:pt idx="0">
                  <c:v>0</c:v>
                </c:pt>
                <c:pt idx="1">
                  <c:v>0</c:v>
                </c:pt>
                <c:pt idx="2">
                  <c:v>0.15957379133159399</c:v>
                </c:pt>
                <c:pt idx="3">
                  <c:v>0</c:v>
                </c:pt>
                <c:pt idx="4">
                  <c:v>0</c:v>
                </c:pt>
                <c:pt idx="5">
                  <c:v>0</c:v>
                </c:pt>
                <c:pt idx="6">
                  <c:v>0</c:v>
                </c:pt>
                <c:pt idx="7">
                  <c:v>0</c:v>
                </c:pt>
                <c:pt idx="8">
                  <c:v>0</c:v>
                </c:pt>
                <c:pt idx="9">
                  <c:v>0</c:v>
                </c:pt>
                <c:pt idx="10">
                  <c:v>0</c:v>
                </c:pt>
                <c:pt idx="11">
                  <c:v>0</c:v>
                </c:pt>
                <c:pt idx="12">
                  <c:v>0</c:v>
                </c:pt>
                <c:pt idx="13">
                  <c:v>0.18583850723395801</c:v>
                </c:pt>
                <c:pt idx="14">
                  <c:v>0</c:v>
                </c:pt>
                <c:pt idx="15">
                  <c:v>0.16078560008149401</c:v>
                </c:pt>
                <c:pt idx="16">
                  <c:v>0</c:v>
                </c:pt>
                <c:pt idx="17">
                  <c:v>0</c:v>
                </c:pt>
                <c:pt idx="18">
                  <c:v>0</c:v>
                </c:pt>
                <c:pt idx="19">
                  <c:v>0.13720722289200099</c:v>
                </c:pt>
                <c:pt idx="20">
                  <c:v>0</c:v>
                </c:pt>
              </c:numCache>
            </c:numRef>
          </c:val>
        </c:ser>
        <c:ser>
          <c:idx val="3"/>
          <c:order val="3"/>
          <c:invertIfNegative val="0"/>
          <c:val>
            <c:numRef>
              <c:f>network_optimized_weights!$B$5:$V$5</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4"/>
          <c:order val="4"/>
          <c:invertIfNegative val="0"/>
          <c:val>
            <c:numRef>
              <c:f>network_optimized_weights!$B$6:$V$6</c:f>
              <c:numCache>
                <c:formatCode>General</c:formatCode>
                <c:ptCount val="21"/>
                <c:pt idx="0">
                  <c:v>0</c:v>
                </c:pt>
                <c:pt idx="1">
                  <c:v>0</c:v>
                </c:pt>
                <c:pt idx="2">
                  <c:v>0</c:v>
                </c:pt>
                <c:pt idx="3">
                  <c:v>9.7636969539467197E-2</c:v>
                </c:pt>
                <c:pt idx="4">
                  <c:v>-2.0773873673014299E-2</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5"/>
          <c:order val="5"/>
          <c:invertIfNegative val="0"/>
          <c:val>
            <c:numRef>
              <c:f>network_optimized_weights!$B$7:$V$7</c:f>
              <c:numCache>
                <c:formatCode>General</c:formatCode>
                <c:ptCount val="21"/>
                <c:pt idx="0">
                  <c:v>0</c:v>
                </c:pt>
                <c:pt idx="1">
                  <c:v>0</c:v>
                </c:pt>
                <c:pt idx="2">
                  <c:v>0</c:v>
                </c:pt>
                <c:pt idx="3">
                  <c:v>0</c:v>
                </c:pt>
                <c:pt idx="4">
                  <c:v>0</c:v>
                </c:pt>
                <c:pt idx="5">
                  <c:v>0.282541391939233</c:v>
                </c:pt>
                <c:pt idx="6">
                  <c:v>0</c:v>
                </c:pt>
                <c:pt idx="7">
                  <c:v>0</c:v>
                </c:pt>
                <c:pt idx="8">
                  <c:v>0</c:v>
                </c:pt>
                <c:pt idx="9">
                  <c:v>0.466165358852902</c:v>
                </c:pt>
                <c:pt idx="10">
                  <c:v>0</c:v>
                </c:pt>
                <c:pt idx="11">
                  <c:v>0</c:v>
                </c:pt>
                <c:pt idx="12">
                  <c:v>0</c:v>
                </c:pt>
                <c:pt idx="13">
                  <c:v>0</c:v>
                </c:pt>
                <c:pt idx="14">
                  <c:v>0</c:v>
                </c:pt>
                <c:pt idx="15">
                  <c:v>0</c:v>
                </c:pt>
                <c:pt idx="16">
                  <c:v>0</c:v>
                </c:pt>
                <c:pt idx="17">
                  <c:v>0</c:v>
                </c:pt>
                <c:pt idx="18">
                  <c:v>0</c:v>
                </c:pt>
                <c:pt idx="19">
                  <c:v>0</c:v>
                </c:pt>
                <c:pt idx="20">
                  <c:v>0</c:v>
                </c:pt>
              </c:numCache>
            </c:numRef>
          </c:val>
        </c:ser>
        <c:ser>
          <c:idx val="6"/>
          <c:order val="6"/>
          <c:invertIfNegative val="0"/>
          <c:val>
            <c:numRef>
              <c:f>network_optimized_weights!$B$8:$V$8</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-3.6863217586546198E-4</c:v>
                </c:pt>
                <c:pt idx="18">
                  <c:v>0</c:v>
                </c:pt>
                <c:pt idx="19">
                  <c:v>0</c:v>
                </c:pt>
                <c:pt idx="20">
                  <c:v>0</c:v>
                </c:pt>
              </c:numCache>
            </c:numRef>
          </c:val>
        </c:ser>
        <c:ser>
          <c:idx val="7"/>
          <c:order val="7"/>
          <c:invertIfNegative val="0"/>
          <c:val>
            <c:numRef>
              <c:f>network_optimized_weights!$B$9:$V$9</c:f>
              <c:numCache>
                <c:formatCode>General</c:formatCode>
                <c:ptCount val="21"/>
                <c:pt idx="0">
                  <c:v>0</c:v>
                </c:pt>
                <c:pt idx="1">
                  <c:v>0</c:v>
                </c:pt>
                <c:pt idx="2">
                  <c:v>0</c:v>
                </c:pt>
                <c:pt idx="3">
                  <c:v>0.25310463974814801</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8"/>
          <c:order val="8"/>
          <c:invertIfNegative val="0"/>
          <c:val>
            <c:numRef>
              <c:f>network_optimized_weights!$B$10:$V$10</c:f>
              <c:numCache>
                <c:formatCode>General</c:formatCode>
                <c:ptCount val="21"/>
                <c:pt idx="0">
                  <c:v>0</c:v>
                </c:pt>
                <c:pt idx="1">
                  <c:v>0</c:v>
                </c:pt>
                <c:pt idx="2">
                  <c:v>0.14744053652195699</c:v>
                </c:pt>
                <c:pt idx="3">
                  <c:v>0</c:v>
                </c:pt>
                <c:pt idx="4">
                  <c:v>0</c:v>
                </c:pt>
                <c:pt idx="5">
                  <c:v>0</c:v>
                </c:pt>
                <c:pt idx="6">
                  <c:v>0</c:v>
                </c:pt>
                <c:pt idx="7">
                  <c:v>0</c:v>
                </c:pt>
                <c:pt idx="8">
                  <c:v>0</c:v>
                </c:pt>
                <c:pt idx="9">
                  <c:v>0</c:v>
                </c:pt>
                <c:pt idx="10">
                  <c:v>0</c:v>
                </c:pt>
                <c:pt idx="11">
                  <c:v>0</c:v>
                </c:pt>
                <c:pt idx="12">
                  <c:v>0</c:v>
                </c:pt>
                <c:pt idx="13">
                  <c:v>0</c:v>
                </c:pt>
                <c:pt idx="14">
                  <c:v>-0.23302696007207899</c:v>
                </c:pt>
                <c:pt idx="15">
                  <c:v>0</c:v>
                </c:pt>
                <c:pt idx="16">
                  <c:v>0</c:v>
                </c:pt>
                <c:pt idx="17">
                  <c:v>0</c:v>
                </c:pt>
                <c:pt idx="18">
                  <c:v>0</c:v>
                </c:pt>
                <c:pt idx="19">
                  <c:v>0</c:v>
                </c:pt>
                <c:pt idx="20">
                  <c:v>0</c:v>
                </c:pt>
              </c:numCache>
            </c:numRef>
          </c:val>
        </c:ser>
        <c:ser>
          <c:idx val="9"/>
          <c:order val="9"/>
          <c:invertIfNegative val="0"/>
          <c:val>
            <c:numRef>
              <c:f>network_optimized_weights!$B$11:$V$11</c:f>
              <c:numCache>
                <c:formatCode>General</c:formatCode>
                <c:ptCount val="21"/>
                <c:pt idx="0">
                  <c:v>0</c:v>
                </c:pt>
                <c:pt idx="1">
                  <c:v>0</c:v>
                </c:pt>
                <c:pt idx="2">
                  <c:v>0</c:v>
                </c:pt>
                <c:pt idx="3">
                  <c:v>0</c:v>
                </c:pt>
                <c:pt idx="4">
                  <c:v>0</c:v>
                </c:pt>
                <c:pt idx="5">
                  <c:v>0</c:v>
                </c:pt>
                <c:pt idx="6">
                  <c:v>0</c:v>
                </c:pt>
                <c:pt idx="7">
                  <c:v>0</c:v>
                </c:pt>
                <c:pt idx="8">
                  <c:v>0</c:v>
                </c:pt>
                <c:pt idx="9">
                  <c:v>0</c:v>
                </c:pt>
                <c:pt idx="10">
                  <c:v>-2.2587776735017431</c:v>
                </c:pt>
                <c:pt idx="11">
                  <c:v>0</c:v>
                </c:pt>
                <c:pt idx="12">
                  <c:v>0</c:v>
                </c:pt>
                <c:pt idx="13">
                  <c:v>0</c:v>
                </c:pt>
                <c:pt idx="14">
                  <c:v>0</c:v>
                </c:pt>
                <c:pt idx="15">
                  <c:v>0</c:v>
                </c:pt>
                <c:pt idx="16">
                  <c:v>1.4701755032081649</c:v>
                </c:pt>
                <c:pt idx="17">
                  <c:v>0</c:v>
                </c:pt>
                <c:pt idx="18">
                  <c:v>0</c:v>
                </c:pt>
                <c:pt idx="19">
                  <c:v>0</c:v>
                </c:pt>
                <c:pt idx="20">
                  <c:v>0</c:v>
                </c:pt>
              </c:numCache>
            </c:numRef>
          </c:val>
        </c:ser>
        <c:ser>
          <c:idx val="10"/>
          <c:order val="10"/>
          <c:invertIfNegative val="0"/>
          <c:val>
            <c:numRef>
              <c:f>network_optimized_weights!$B$12:$V$12</c:f>
              <c:numCache>
                <c:formatCode>General</c:formatCode>
                <c:ptCount val="21"/>
                <c:pt idx="0">
                  <c:v>0</c:v>
                </c:pt>
                <c:pt idx="1">
                  <c:v>0</c:v>
                </c:pt>
                <c:pt idx="2">
                  <c:v>0</c:v>
                </c:pt>
                <c:pt idx="3">
                  <c:v>0</c:v>
                </c:pt>
                <c:pt idx="4">
                  <c:v>0</c:v>
                </c:pt>
                <c:pt idx="5">
                  <c:v>0</c:v>
                </c:pt>
                <c:pt idx="6">
                  <c:v>0</c:v>
                </c:pt>
                <c:pt idx="7">
                  <c:v>0</c:v>
                </c:pt>
                <c:pt idx="8">
                  <c:v>0</c:v>
                </c:pt>
                <c:pt idx="9">
                  <c:v>0</c:v>
                </c:pt>
                <c:pt idx="10">
                  <c:v>0.38429120847632398</c:v>
                </c:pt>
                <c:pt idx="11">
                  <c:v>0</c:v>
                </c:pt>
                <c:pt idx="12">
                  <c:v>0</c:v>
                </c:pt>
                <c:pt idx="13">
                  <c:v>0</c:v>
                </c:pt>
                <c:pt idx="14">
                  <c:v>0</c:v>
                </c:pt>
                <c:pt idx="15">
                  <c:v>0</c:v>
                </c:pt>
                <c:pt idx="16">
                  <c:v>0</c:v>
                </c:pt>
                <c:pt idx="17">
                  <c:v>0</c:v>
                </c:pt>
                <c:pt idx="18">
                  <c:v>0</c:v>
                </c:pt>
                <c:pt idx="19">
                  <c:v>0</c:v>
                </c:pt>
                <c:pt idx="20">
                  <c:v>0</c:v>
                </c:pt>
              </c:numCache>
            </c:numRef>
          </c:val>
        </c:ser>
        <c:ser>
          <c:idx val="11"/>
          <c:order val="11"/>
          <c:invertIfNegative val="0"/>
          <c:val>
            <c:numRef>
              <c:f>network_optimized_weights!$B$13:$V$13</c:f>
              <c:numCache>
                <c:formatCode>General</c:formatCode>
                <c:ptCount val="21"/>
                <c:pt idx="0">
                  <c:v>0</c:v>
                </c:pt>
                <c:pt idx="1">
                  <c:v>0</c:v>
                </c:pt>
                <c:pt idx="2">
                  <c:v>0</c:v>
                </c:pt>
                <c:pt idx="3">
                  <c:v>0</c:v>
                </c:pt>
                <c:pt idx="4">
                  <c:v>0</c:v>
                </c:pt>
                <c:pt idx="5">
                  <c:v>4.18973987249057E-2</c:v>
                </c:pt>
                <c:pt idx="6">
                  <c:v>0</c:v>
                </c:pt>
                <c:pt idx="7">
                  <c:v>0</c:v>
                </c:pt>
                <c:pt idx="8">
                  <c:v>0</c:v>
                </c:pt>
                <c:pt idx="9">
                  <c:v>0</c:v>
                </c:pt>
                <c:pt idx="10">
                  <c:v>0</c:v>
                </c:pt>
                <c:pt idx="11">
                  <c:v>0</c:v>
                </c:pt>
                <c:pt idx="12">
                  <c:v>0</c:v>
                </c:pt>
                <c:pt idx="13">
                  <c:v>0</c:v>
                </c:pt>
                <c:pt idx="14">
                  <c:v>0</c:v>
                </c:pt>
                <c:pt idx="15">
                  <c:v>0</c:v>
                </c:pt>
                <c:pt idx="16">
                  <c:v>0.163215834147453</c:v>
                </c:pt>
                <c:pt idx="17">
                  <c:v>0</c:v>
                </c:pt>
                <c:pt idx="18">
                  <c:v>0</c:v>
                </c:pt>
                <c:pt idx="19">
                  <c:v>0</c:v>
                </c:pt>
                <c:pt idx="20">
                  <c:v>0</c:v>
                </c:pt>
              </c:numCache>
            </c:numRef>
          </c:val>
        </c:ser>
        <c:ser>
          <c:idx val="12"/>
          <c:order val="12"/>
          <c:invertIfNegative val="0"/>
          <c:val>
            <c:numRef>
              <c:f>network_optimized_weights!$B$14:$V$14</c:f>
              <c:numCache>
                <c:formatCode>General</c:formatCode>
                <c:ptCount val="21"/>
                <c:pt idx="0">
                  <c:v>0</c:v>
                </c:pt>
                <c:pt idx="1">
                  <c:v>0</c:v>
                </c:pt>
                <c:pt idx="2">
                  <c:v>0.152219007073955</c:v>
                </c:pt>
                <c:pt idx="3">
                  <c:v>0</c:v>
                </c:pt>
                <c:pt idx="4">
                  <c:v>0</c:v>
                </c:pt>
                <c:pt idx="5">
                  <c:v>0</c:v>
                </c:pt>
                <c:pt idx="6">
                  <c:v>0</c:v>
                </c:pt>
                <c:pt idx="7">
                  <c:v>0</c:v>
                </c:pt>
                <c:pt idx="8">
                  <c:v>0</c:v>
                </c:pt>
                <c:pt idx="9">
                  <c:v>0</c:v>
                </c:pt>
                <c:pt idx="10">
                  <c:v>0</c:v>
                </c:pt>
                <c:pt idx="11">
                  <c:v>0</c:v>
                </c:pt>
                <c:pt idx="12">
                  <c:v>0</c:v>
                </c:pt>
                <c:pt idx="13">
                  <c:v>0</c:v>
                </c:pt>
                <c:pt idx="14">
                  <c:v>0.211394100169982</c:v>
                </c:pt>
                <c:pt idx="15">
                  <c:v>7.8338030792148197E-2</c:v>
                </c:pt>
                <c:pt idx="16">
                  <c:v>0</c:v>
                </c:pt>
                <c:pt idx="17">
                  <c:v>0</c:v>
                </c:pt>
                <c:pt idx="18">
                  <c:v>0</c:v>
                </c:pt>
                <c:pt idx="19">
                  <c:v>0</c:v>
                </c:pt>
                <c:pt idx="20">
                  <c:v>0</c:v>
                </c:pt>
              </c:numCache>
            </c:numRef>
          </c:val>
        </c:ser>
        <c:ser>
          <c:idx val="13"/>
          <c:order val="13"/>
          <c:invertIfNegative val="0"/>
          <c:val>
            <c:numRef>
              <c:f>network_optimized_weights!$B$15:$V$15</c:f>
              <c:numCache>
                <c:formatCode>General</c:formatCode>
                <c:ptCount val="21"/>
                <c:pt idx="0">
                  <c:v>0</c:v>
                </c:pt>
                <c:pt idx="1">
                  <c:v>0</c:v>
                </c:pt>
                <c:pt idx="2">
                  <c:v>0.34062771718503898</c:v>
                </c:pt>
                <c:pt idx="3">
                  <c:v>4.2977779760108699E-2</c:v>
                </c:pt>
                <c:pt idx="4">
                  <c:v>0</c:v>
                </c:pt>
                <c:pt idx="5">
                  <c:v>0</c:v>
                </c:pt>
                <c:pt idx="6">
                  <c:v>0</c:v>
                </c:pt>
                <c:pt idx="7">
                  <c:v>0</c:v>
                </c:pt>
                <c:pt idx="8">
                  <c:v>0</c:v>
                </c:pt>
                <c:pt idx="9">
                  <c:v>0</c:v>
                </c:pt>
                <c:pt idx="10">
                  <c:v>0</c:v>
                </c:pt>
                <c:pt idx="11">
                  <c:v>0</c:v>
                </c:pt>
                <c:pt idx="12">
                  <c:v>0</c:v>
                </c:pt>
                <c:pt idx="13">
                  <c:v>8.3449676032516004E-2</c:v>
                </c:pt>
                <c:pt idx="14">
                  <c:v>-0.73517437386977702</c:v>
                </c:pt>
                <c:pt idx="15">
                  <c:v>-0.25727064453266701</c:v>
                </c:pt>
                <c:pt idx="16">
                  <c:v>0</c:v>
                </c:pt>
                <c:pt idx="17">
                  <c:v>0.18513815463966299</c:v>
                </c:pt>
                <c:pt idx="18">
                  <c:v>0.18679212368157999</c:v>
                </c:pt>
                <c:pt idx="19">
                  <c:v>0</c:v>
                </c:pt>
                <c:pt idx="20">
                  <c:v>0</c:v>
                </c:pt>
              </c:numCache>
            </c:numRef>
          </c:val>
        </c:ser>
        <c:ser>
          <c:idx val="14"/>
          <c:order val="14"/>
          <c:invertIfNegative val="0"/>
          <c:val>
            <c:numRef>
              <c:f>network_optimized_weights!$B$16:$V$16</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-0.479291759082211</c:v>
                </c:pt>
                <c:pt idx="15">
                  <c:v>0</c:v>
                </c:pt>
                <c:pt idx="16">
                  <c:v>0</c:v>
                </c:pt>
                <c:pt idx="17">
                  <c:v>0</c:v>
                </c:pt>
                <c:pt idx="18">
                  <c:v>0</c:v>
                </c:pt>
                <c:pt idx="19">
                  <c:v>0</c:v>
                </c:pt>
                <c:pt idx="20">
                  <c:v>0</c:v>
                </c:pt>
              </c:numCache>
            </c:numRef>
          </c:val>
        </c:ser>
        <c:ser>
          <c:idx val="15"/>
          <c:order val="15"/>
          <c:invertIfNegative val="0"/>
          <c:val>
            <c:numRef>
              <c:f>network_optimized_weights!$B$17:$V$17</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16"/>
          <c:order val="16"/>
          <c:invertIfNegative val="0"/>
          <c:val>
            <c:numRef>
              <c:f>network_optimized_weights!$B$18:$V$18</c:f>
              <c:numCache>
                <c:formatCode>General</c:formatCode>
                <c:ptCount val="21"/>
                <c:pt idx="0">
                  <c:v>0</c:v>
                </c:pt>
                <c:pt idx="1">
                  <c:v>0</c:v>
                </c:pt>
                <c:pt idx="2">
                  <c:v>0.42194644475790999</c:v>
                </c:pt>
                <c:pt idx="3">
                  <c:v>-6.1302732593403004E-3</c:v>
                </c:pt>
                <c:pt idx="4">
                  <c:v>0</c:v>
                </c:pt>
                <c:pt idx="5">
                  <c:v>0</c:v>
                </c:pt>
                <c:pt idx="6">
                  <c:v>0</c:v>
                </c:pt>
                <c:pt idx="7">
                  <c:v>0</c:v>
                </c:pt>
                <c:pt idx="8">
                  <c:v>0</c:v>
                </c:pt>
                <c:pt idx="9">
                  <c:v>0</c:v>
                </c:pt>
                <c:pt idx="10">
                  <c:v>0</c:v>
                </c:pt>
                <c:pt idx="11">
                  <c:v>0</c:v>
                </c:pt>
                <c:pt idx="12">
                  <c:v>0</c:v>
                </c:pt>
                <c:pt idx="13">
                  <c:v>-0.24004723313940399</c:v>
                </c:pt>
                <c:pt idx="14">
                  <c:v>0</c:v>
                </c:pt>
                <c:pt idx="15">
                  <c:v>0</c:v>
                </c:pt>
                <c:pt idx="16">
                  <c:v>-0.106604573982339</c:v>
                </c:pt>
                <c:pt idx="17">
                  <c:v>0</c:v>
                </c:pt>
                <c:pt idx="18">
                  <c:v>0</c:v>
                </c:pt>
                <c:pt idx="19">
                  <c:v>0</c:v>
                </c:pt>
                <c:pt idx="20">
                  <c:v>0</c:v>
                </c:pt>
              </c:numCache>
            </c:numRef>
          </c:val>
        </c:ser>
        <c:ser>
          <c:idx val="17"/>
          <c:order val="17"/>
          <c:invertIfNegative val="0"/>
          <c:val>
            <c:numRef>
              <c:f>network_optimized_weights!$B$19:$V$19</c:f>
              <c:numCache>
                <c:formatCode>General</c:formatCode>
                <c:ptCount val="21"/>
                <c:pt idx="0">
                  <c:v>0</c:v>
                </c:pt>
                <c:pt idx="1">
                  <c:v>0</c:v>
                </c:pt>
                <c:pt idx="2">
                  <c:v>0</c:v>
                </c:pt>
                <c:pt idx="3">
                  <c:v>0</c:v>
                </c:pt>
                <c:pt idx="4">
                  <c:v>0</c:v>
                </c:pt>
                <c:pt idx="5">
                  <c:v>0</c:v>
                </c:pt>
                <c:pt idx="6">
                  <c:v>0</c:v>
                </c:pt>
                <c:pt idx="7">
                  <c:v>0</c:v>
                </c:pt>
                <c:pt idx="8">
                  <c:v>0</c:v>
                </c:pt>
                <c:pt idx="9">
                  <c:v>3.5751347596783598E-2</c:v>
                </c:pt>
                <c:pt idx="10">
                  <c:v>4.6509990696252397E-2</c:v>
                </c:pt>
                <c:pt idx="11">
                  <c:v>0</c:v>
                </c:pt>
                <c:pt idx="12">
                  <c:v>0</c:v>
                </c:pt>
                <c:pt idx="13">
                  <c:v>-9.5517583241428894E-2</c:v>
                </c:pt>
                <c:pt idx="14">
                  <c:v>0</c:v>
                </c:pt>
                <c:pt idx="15">
                  <c:v>0</c:v>
                </c:pt>
                <c:pt idx="16">
                  <c:v>0</c:v>
                </c:pt>
                <c:pt idx="17">
                  <c:v>1.6113142308172199E-3</c:v>
                </c:pt>
                <c:pt idx="18">
                  <c:v>2.6705641139296299E-4</c:v>
                </c:pt>
                <c:pt idx="19">
                  <c:v>5.0260549651493598E-4</c:v>
                </c:pt>
                <c:pt idx="20">
                  <c:v>0</c:v>
                </c:pt>
              </c:numCache>
            </c:numRef>
          </c:val>
        </c:ser>
        <c:ser>
          <c:idx val="18"/>
          <c:order val="18"/>
          <c:invertIfNegative val="0"/>
          <c:val>
            <c:numRef>
              <c:f>network_optimized_weights!$B$20:$V$20</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19"/>
          <c:order val="19"/>
          <c:invertIfNegative val="0"/>
          <c:val>
            <c:numRef>
              <c:f>network_optimized_weights!$B$21:$V$21</c:f>
              <c:numCache>
                <c:formatCode>General</c:formatCode>
                <c:ptCount val="21"/>
                <c:pt idx="0">
                  <c:v>0</c:v>
                </c:pt>
                <c:pt idx="1">
                  <c:v>0</c:v>
                </c:pt>
                <c:pt idx="2">
                  <c:v>-0.149672342406139</c:v>
                </c:pt>
                <c:pt idx="3">
                  <c:v>3.0534799278304801E-2</c:v>
                </c:pt>
                <c:pt idx="4">
                  <c:v>-8.3271094148943507E-3</c:v>
                </c:pt>
                <c:pt idx="5">
                  <c:v>0</c:v>
                </c:pt>
                <c:pt idx="6">
                  <c:v>0</c:v>
                </c:pt>
                <c:pt idx="7">
                  <c:v>0</c:v>
                </c:pt>
                <c:pt idx="8">
                  <c:v>0</c:v>
                </c:pt>
                <c:pt idx="9">
                  <c:v>0</c:v>
                </c:pt>
                <c:pt idx="10">
                  <c:v>0</c:v>
                </c:pt>
                <c:pt idx="11">
                  <c:v>0</c:v>
                </c:pt>
                <c:pt idx="12">
                  <c:v>0</c:v>
                </c:pt>
                <c:pt idx="13">
                  <c:v>-6.6575343360050901E-2</c:v>
                </c:pt>
                <c:pt idx="14">
                  <c:v>0.17154231877447301</c:v>
                </c:pt>
                <c:pt idx="15">
                  <c:v>8.1385489956872295E-2</c:v>
                </c:pt>
                <c:pt idx="16">
                  <c:v>0</c:v>
                </c:pt>
                <c:pt idx="17">
                  <c:v>0</c:v>
                </c:pt>
                <c:pt idx="18">
                  <c:v>0</c:v>
                </c:pt>
                <c:pt idx="19">
                  <c:v>-5.9422966832375001E-3</c:v>
                </c:pt>
                <c:pt idx="20">
                  <c:v>0</c:v>
                </c:pt>
              </c:numCache>
            </c:numRef>
          </c:val>
        </c:ser>
        <c:ser>
          <c:idx val="20"/>
          <c:order val="20"/>
          <c:invertIfNegative val="0"/>
          <c:val>
            <c:numRef>
              <c:f>network_optimized_weights!$B$22:$V$22</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1.15978738900287E-2</c:v>
                </c:pt>
              </c:numCache>
            </c:numRef>
          </c:val>
        </c:ser>
        <c:dLbls>
          <c:showLegendKey val="0"/>
          <c:showVal val="0"/>
          <c:showCatName val="0"/>
          <c:showSerName val="0"/>
          <c:showPercent val="0"/>
          <c:showBubbleSize val="0"/>
        </c:dLbls>
        <c:gapWidth val="150"/>
        <c:axId val="116728832"/>
        <c:axId val="116524736"/>
      </c:barChart>
      <c:catAx>
        <c:axId val="116728832"/>
        <c:scaling>
          <c:orientation val="minMax"/>
        </c:scaling>
        <c:delete val="0"/>
        <c:axPos val="b"/>
        <c:title>
          <c:tx>
            <c:rich>
              <a:bodyPr/>
              <a:lstStyle/>
              <a:p>
                <a:pPr>
                  <a:defRPr/>
                </a:pPr>
                <a:r>
                  <a:rPr lang="en-US" dirty="0" smtClean="0"/>
                  <a:t>Genes</a:t>
                </a:r>
                <a:endParaRPr lang="en-US" dirty="0"/>
              </a:p>
            </c:rich>
          </c:tx>
          <c:layout/>
          <c:overlay val="0"/>
        </c:title>
        <c:numFmt formatCode="General" sourceLinked="1"/>
        <c:majorTickMark val="out"/>
        <c:minorTickMark val="none"/>
        <c:tickLblPos val="nextTo"/>
        <c:crossAx val="116524736"/>
        <c:crosses val="autoZero"/>
        <c:auto val="1"/>
        <c:lblAlgn val="ctr"/>
        <c:lblOffset val="100"/>
        <c:noMultiLvlLbl val="0"/>
      </c:catAx>
      <c:valAx>
        <c:axId val="116524736"/>
        <c:scaling>
          <c:orientation val="minMax"/>
          <c:max val="2"/>
          <c:min val="-2.5"/>
        </c:scaling>
        <c:delete val="0"/>
        <c:axPos val="l"/>
        <c:title>
          <c:tx>
            <c:rich>
              <a:bodyPr rot="-5400000" vert="horz"/>
              <a:lstStyle/>
              <a:p>
                <a:pPr>
                  <a:defRPr/>
                </a:pPr>
                <a:r>
                  <a:rPr lang="en-US" dirty="0" smtClean="0"/>
                  <a:t>Magnitude of Weight</a:t>
                </a:r>
                <a:endParaRPr lang="en-US" dirty="0"/>
              </a:p>
            </c:rich>
          </c:tx>
          <c:layout/>
          <c:overlay val="0"/>
        </c:title>
        <c:numFmt formatCode="General" sourceLinked="1"/>
        <c:majorTickMark val="out"/>
        <c:minorTickMark val="none"/>
        <c:tickLblPos val="nextTo"/>
        <c:crossAx val="116728832"/>
        <c:crosses val="autoZero"/>
        <c:crossBetween val="between"/>
        <c:majorUnit val="0.5"/>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latin typeface="Arial"/>
                <a:cs typeface="Arial"/>
              </a:rPr>
              <a:t>Literature-Derived Degree Frequencies</a:t>
            </a:r>
            <a:endParaRPr lang="en-US" dirty="0">
              <a:latin typeface="Arial"/>
              <a:cs typeface="Arial"/>
            </a:endParaRPr>
          </a:p>
        </c:rich>
      </c:tx>
      <c:layout/>
      <c:overlay val="0"/>
    </c:title>
    <c:autoTitleDeleted val="0"/>
    <c:plotArea>
      <c:layout/>
      <c:barChart>
        <c:barDir val="col"/>
        <c:grouping val="clustered"/>
        <c:varyColors val="0"/>
        <c:ser>
          <c:idx val="0"/>
          <c:order val="0"/>
          <c:tx>
            <c:strRef>
              <c:f>network_optimized_weights!$Z$1</c:f>
              <c:strCache>
                <c:ptCount val="1"/>
                <c:pt idx="0">
                  <c:v>In Degree</c:v>
                </c:pt>
              </c:strCache>
            </c:strRef>
          </c:tx>
          <c:invertIfNegative val="0"/>
          <c:cat>
            <c:numRef>
              <c:f>network_optimized_weights!$Y$2:$Y$9</c:f>
              <c:numCache>
                <c:formatCode>General</c:formatCode>
                <c:ptCount val="8"/>
                <c:pt idx="0">
                  <c:v>0</c:v>
                </c:pt>
                <c:pt idx="1">
                  <c:v>1</c:v>
                </c:pt>
                <c:pt idx="2">
                  <c:v>2</c:v>
                </c:pt>
                <c:pt idx="3">
                  <c:v>3</c:v>
                </c:pt>
                <c:pt idx="4">
                  <c:v>4</c:v>
                </c:pt>
                <c:pt idx="5">
                  <c:v>5</c:v>
                </c:pt>
                <c:pt idx="6">
                  <c:v>6</c:v>
                </c:pt>
                <c:pt idx="7">
                  <c:v>7</c:v>
                </c:pt>
              </c:numCache>
            </c:numRef>
          </c:cat>
          <c:val>
            <c:numRef>
              <c:f>network_optimized_weights!$Z$2:$Z$9</c:f>
              <c:numCache>
                <c:formatCode>General</c:formatCode>
                <c:ptCount val="8"/>
                <c:pt idx="0">
                  <c:v>6</c:v>
                </c:pt>
                <c:pt idx="1">
                  <c:v>1</c:v>
                </c:pt>
                <c:pt idx="2">
                  <c:v>4</c:v>
                </c:pt>
                <c:pt idx="3">
                  <c:v>5</c:v>
                </c:pt>
                <c:pt idx="4">
                  <c:v>1</c:v>
                </c:pt>
                <c:pt idx="5">
                  <c:v>2</c:v>
                </c:pt>
                <c:pt idx="6">
                  <c:v>2</c:v>
                </c:pt>
                <c:pt idx="7">
                  <c:v>0</c:v>
                </c:pt>
              </c:numCache>
            </c:numRef>
          </c:val>
        </c:ser>
        <c:ser>
          <c:idx val="1"/>
          <c:order val="1"/>
          <c:tx>
            <c:strRef>
              <c:f>network_optimized_weights!$AA$1</c:f>
              <c:strCache>
                <c:ptCount val="1"/>
                <c:pt idx="0">
                  <c:v>Out Degree</c:v>
                </c:pt>
              </c:strCache>
            </c:strRef>
          </c:tx>
          <c:invertIfNegative val="0"/>
          <c:cat>
            <c:numRef>
              <c:f>network_optimized_weights!$Y$2:$Y$9</c:f>
              <c:numCache>
                <c:formatCode>General</c:formatCode>
                <c:ptCount val="8"/>
                <c:pt idx="0">
                  <c:v>0</c:v>
                </c:pt>
                <c:pt idx="1">
                  <c:v>1</c:v>
                </c:pt>
                <c:pt idx="2">
                  <c:v>2</c:v>
                </c:pt>
                <c:pt idx="3">
                  <c:v>3</c:v>
                </c:pt>
                <c:pt idx="4">
                  <c:v>4</c:v>
                </c:pt>
                <c:pt idx="5">
                  <c:v>5</c:v>
                </c:pt>
                <c:pt idx="6">
                  <c:v>6</c:v>
                </c:pt>
                <c:pt idx="7">
                  <c:v>7</c:v>
                </c:pt>
              </c:numCache>
            </c:numRef>
          </c:cat>
          <c:val>
            <c:numRef>
              <c:f>network_optimized_weights!$AA$2:$AA$9</c:f>
              <c:numCache>
                <c:formatCode>General</c:formatCode>
                <c:ptCount val="8"/>
                <c:pt idx="0">
                  <c:v>3</c:v>
                </c:pt>
                <c:pt idx="1">
                  <c:v>5</c:v>
                </c:pt>
                <c:pt idx="2">
                  <c:v>7</c:v>
                </c:pt>
                <c:pt idx="3">
                  <c:v>1</c:v>
                </c:pt>
                <c:pt idx="4">
                  <c:v>2</c:v>
                </c:pt>
                <c:pt idx="5">
                  <c:v>0</c:v>
                </c:pt>
                <c:pt idx="6">
                  <c:v>1</c:v>
                </c:pt>
                <c:pt idx="7">
                  <c:v>2</c:v>
                </c:pt>
              </c:numCache>
            </c:numRef>
          </c:val>
        </c:ser>
        <c:dLbls>
          <c:showLegendKey val="0"/>
          <c:showVal val="0"/>
          <c:showCatName val="0"/>
          <c:showSerName val="0"/>
          <c:showPercent val="0"/>
          <c:showBubbleSize val="0"/>
        </c:dLbls>
        <c:gapWidth val="150"/>
        <c:axId val="85955072"/>
        <c:axId val="37088640"/>
      </c:barChart>
      <c:catAx>
        <c:axId val="85955072"/>
        <c:scaling>
          <c:orientation val="minMax"/>
        </c:scaling>
        <c:delete val="0"/>
        <c:axPos val="b"/>
        <c:title>
          <c:tx>
            <c:rich>
              <a:bodyPr/>
              <a:lstStyle/>
              <a:p>
                <a:pPr>
                  <a:defRPr/>
                </a:pPr>
                <a:r>
                  <a:rPr lang="en-US" dirty="0" smtClean="0">
                    <a:latin typeface="Arial"/>
                    <a:cs typeface="Arial"/>
                  </a:rPr>
                  <a:t>Number</a:t>
                </a:r>
                <a:r>
                  <a:rPr lang="en-US" baseline="0" dirty="0" smtClean="0">
                    <a:latin typeface="Arial"/>
                    <a:cs typeface="Arial"/>
                  </a:rPr>
                  <a:t> of Connection</a:t>
                </a:r>
                <a:endParaRPr lang="en-US" dirty="0">
                  <a:latin typeface="Arial"/>
                  <a:cs typeface="Arial"/>
                </a:endParaRPr>
              </a:p>
            </c:rich>
          </c:tx>
          <c:layout/>
          <c:overlay val="0"/>
        </c:title>
        <c:numFmt formatCode="General" sourceLinked="1"/>
        <c:majorTickMark val="out"/>
        <c:minorTickMark val="none"/>
        <c:tickLblPos val="nextTo"/>
        <c:crossAx val="37088640"/>
        <c:crosses val="autoZero"/>
        <c:auto val="0"/>
        <c:lblAlgn val="ctr"/>
        <c:lblOffset val="100"/>
        <c:noMultiLvlLbl val="0"/>
      </c:catAx>
      <c:valAx>
        <c:axId val="37088640"/>
        <c:scaling>
          <c:orientation val="minMax"/>
          <c:max val="10"/>
        </c:scaling>
        <c:delete val="0"/>
        <c:axPos val="l"/>
        <c:title>
          <c:tx>
            <c:rich>
              <a:bodyPr rot="-5400000" vert="horz"/>
              <a:lstStyle/>
              <a:p>
                <a:pPr>
                  <a:defRPr/>
                </a:pPr>
                <a:r>
                  <a:rPr lang="en-US" dirty="0" smtClean="0">
                    <a:latin typeface="Arial"/>
                    <a:cs typeface="Arial"/>
                  </a:rPr>
                  <a:t>Number of Genes</a:t>
                </a:r>
                <a:r>
                  <a:rPr lang="en-US" baseline="0" dirty="0" smtClean="0">
                    <a:latin typeface="Arial"/>
                    <a:cs typeface="Arial"/>
                  </a:rPr>
                  <a:t> </a:t>
                </a:r>
                <a:endParaRPr lang="en-US" dirty="0">
                  <a:latin typeface="Arial"/>
                  <a:cs typeface="Arial"/>
                </a:endParaRPr>
              </a:p>
            </c:rich>
          </c:tx>
          <c:layout/>
          <c:overlay val="0"/>
        </c:title>
        <c:numFmt formatCode="General" sourceLinked="1"/>
        <c:majorTickMark val="out"/>
        <c:minorTickMark val="none"/>
        <c:tickLblPos val="nextTo"/>
        <c:crossAx val="85955072"/>
        <c:crosses val="autoZero"/>
        <c:crossBetween val="between"/>
        <c:majorUnit val="2"/>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latin typeface="Arial"/>
                <a:cs typeface="Arial"/>
              </a:rPr>
              <a:t>Random 1 Degree Frequencies</a:t>
            </a:r>
            <a:endParaRPr lang="en-US" dirty="0">
              <a:latin typeface="Arial"/>
              <a:cs typeface="Arial"/>
            </a:endParaRPr>
          </a:p>
        </c:rich>
      </c:tx>
      <c:layout>
        <c:manualLayout>
          <c:xMode val="edge"/>
          <c:yMode val="edge"/>
          <c:x val="0.127659667541557"/>
          <c:y val="0"/>
        </c:manualLayout>
      </c:layout>
      <c:overlay val="0"/>
    </c:title>
    <c:autoTitleDeleted val="0"/>
    <c:plotArea>
      <c:layout/>
      <c:barChart>
        <c:barDir val="col"/>
        <c:grouping val="clustered"/>
        <c:varyColors val="0"/>
        <c:ser>
          <c:idx val="0"/>
          <c:order val="0"/>
          <c:tx>
            <c:strRef>
              <c:f>network_optimized_weights!$Z$1</c:f>
              <c:strCache>
                <c:ptCount val="1"/>
                <c:pt idx="0">
                  <c:v>In Degree</c:v>
                </c:pt>
              </c:strCache>
            </c:strRef>
          </c:tx>
          <c:invertIfNegative val="0"/>
          <c:cat>
            <c:numRef>
              <c:f>network_optimized_weights!$Y$2:$Y$9</c:f>
              <c:numCache>
                <c:formatCode>General</c:formatCode>
                <c:ptCount val="8"/>
                <c:pt idx="0">
                  <c:v>0</c:v>
                </c:pt>
                <c:pt idx="1">
                  <c:v>1</c:v>
                </c:pt>
                <c:pt idx="2">
                  <c:v>2</c:v>
                </c:pt>
                <c:pt idx="3">
                  <c:v>3</c:v>
                </c:pt>
                <c:pt idx="4">
                  <c:v>4</c:v>
                </c:pt>
                <c:pt idx="5">
                  <c:v>5</c:v>
                </c:pt>
                <c:pt idx="6">
                  <c:v>6</c:v>
                </c:pt>
                <c:pt idx="7">
                  <c:v>7</c:v>
                </c:pt>
              </c:numCache>
            </c:numRef>
          </c:cat>
          <c:val>
            <c:numRef>
              <c:f>network_optimized_weights!$Z$2:$Z$9</c:f>
              <c:numCache>
                <c:formatCode>General</c:formatCode>
                <c:ptCount val="8"/>
                <c:pt idx="0">
                  <c:v>2</c:v>
                </c:pt>
                <c:pt idx="1">
                  <c:v>5</c:v>
                </c:pt>
                <c:pt idx="2">
                  <c:v>6</c:v>
                </c:pt>
                <c:pt idx="3">
                  <c:v>4</c:v>
                </c:pt>
                <c:pt idx="4">
                  <c:v>1</c:v>
                </c:pt>
                <c:pt idx="5">
                  <c:v>1</c:v>
                </c:pt>
                <c:pt idx="6">
                  <c:v>1</c:v>
                </c:pt>
                <c:pt idx="7">
                  <c:v>1</c:v>
                </c:pt>
              </c:numCache>
            </c:numRef>
          </c:val>
        </c:ser>
        <c:ser>
          <c:idx val="1"/>
          <c:order val="1"/>
          <c:tx>
            <c:strRef>
              <c:f>network_optimized_weights!$AA$1</c:f>
              <c:strCache>
                <c:ptCount val="1"/>
                <c:pt idx="0">
                  <c:v>Out Degree</c:v>
                </c:pt>
              </c:strCache>
            </c:strRef>
          </c:tx>
          <c:invertIfNegative val="0"/>
          <c:cat>
            <c:numRef>
              <c:f>network_optimized_weights!$Y$2:$Y$9</c:f>
              <c:numCache>
                <c:formatCode>General</c:formatCode>
                <c:ptCount val="8"/>
                <c:pt idx="0">
                  <c:v>0</c:v>
                </c:pt>
                <c:pt idx="1">
                  <c:v>1</c:v>
                </c:pt>
                <c:pt idx="2">
                  <c:v>2</c:v>
                </c:pt>
                <c:pt idx="3">
                  <c:v>3</c:v>
                </c:pt>
                <c:pt idx="4">
                  <c:v>4</c:v>
                </c:pt>
                <c:pt idx="5">
                  <c:v>5</c:v>
                </c:pt>
                <c:pt idx="6">
                  <c:v>6</c:v>
                </c:pt>
                <c:pt idx="7">
                  <c:v>7</c:v>
                </c:pt>
              </c:numCache>
            </c:numRef>
          </c:cat>
          <c:val>
            <c:numRef>
              <c:f>network_optimized_weights!$AA$2:$AA$9</c:f>
              <c:numCache>
                <c:formatCode>General</c:formatCode>
                <c:ptCount val="8"/>
                <c:pt idx="0">
                  <c:v>2</c:v>
                </c:pt>
                <c:pt idx="1">
                  <c:v>5</c:v>
                </c:pt>
                <c:pt idx="2">
                  <c:v>6</c:v>
                </c:pt>
                <c:pt idx="3">
                  <c:v>3</c:v>
                </c:pt>
                <c:pt idx="4">
                  <c:v>3</c:v>
                </c:pt>
                <c:pt idx="5">
                  <c:v>0</c:v>
                </c:pt>
                <c:pt idx="6">
                  <c:v>1</c:v>
                </c:pt>
                <c:pt idx="7">
                  <c:v>1</c:v>
                </c:pt>
              </c:numCache>
            </c:numRef>
          </c:val>
        </c:ser>
        <c:dLbls>
          <c:showLegendKey val="0"/>
          <c:showVal val="0"/>
          <c:showCatName val="0"/>
          <c:showSerName val="0"/>
          <c:showPercent val="0"/>
          <c:showBubbleSize val="0"/>
        </c:dLbls>
        <c:gapWidth val="150"/>
        <c:axId val="85956096"/>
        <c:axId val="37090368"/>
      </c:barChart>
      <c:catAx>
        <c:axId val="85956096"/>
        <c:scaling>
          <c:orientation val="minMax"/>
        </c:scaling>
        <c:delete val="0"/>
        <c:axPos val="b"/>
        <c:title>
          <c:tx>
            <c:rich>
              <a:bodyPr/>
              <a:lstStyle/>
              <a:p>
                <a:pPr>
                  <a:defRPr/>
                </a:pPr>
                <a:r>
                  <a:rPr lang="en-US" dirty="0" smtClean="0"/>
                  <a:t>Number of connections</a:t>
                </a:r>
                <a:endParaRPr lang="en-US" dirty="0"/>
              </a:p>
            </c:rich>
          </c:tx>
          <c:layout/>
          <c:overlay val="0"/>
        </c:title>
        <c:numFmt formatCode="General" sourceLinked="1"/>
        <c:majorTickMark val="out"/>
        <c:minorTickMark val="none"/>
        <c:tickLblPos val="nextTo"/>
        <c:crossAx val="37090368"/>
        <c:crosses val="autoZero"/>
        <c:auto val="1"/>
        <c:lblAlgn val="ctr"/>
        <c:lblOffset val="100"/>
        <c:noMultiLvlLbl val="0"/>
      </c:catAx>
      <c:valAx>
        <c:axId val="37090368"/>
        <c:scaling>
          <c:orientation val="minMax"/>
          <c:max val="10"/>
        </c:scaling>
        <c:delete val="0"/>
        <c:axPos val="l"/>
        <c:title>
          <c:tx>
            <c:rich>
              <a:bodyPr rot="-5400000" vert="horz"/>
              <a:lstStyle/>
              <a:p>
                <a:pPr>
                  <a:defRPr/>
                </a:pPr>
                <a:r>
                  <a:rPr lang="en-US" dirty="0" smtClean="0"/>
                  <a:t>Number of Genes</a:t>
                </a:r>
                <a:endParaRPr lang="en-US" dirty="0"/>
              </a:p>
            </c:rich>
          </c:tx>
          <c:layout/>
          <c:overlay val="0"/>
        </c:title>
        <c:numFmt formatCode="General" sourceLinked="1"/>
        <c:majorTickMark val="out"/>
        <c:minorTickMark val="none"/>
        <c:tickLblPos val="nextTo"/>
        <c:crossAx val="85956096"/>
        <c:crosses val="autoZero"/>
        <c:crossBetween val="between"/>
        <c:majorUnit val="2"/>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Random </a:t>
            </a:r>
            <a:r>
              <a:rPr lang="en-US" dirty="0" smtClean="0"/>
              <a:t>4 Degree </a:t>
            </a:r>
            <a:r>
              <a:rPr lang="en-US" dirty="0"/>
              <a:t>Frequencies</a:t>
            </a:r>
          </a:p>
        </c:rich>
      </c:tx>
      <c:layout/>
      <c:overlay val="0"/>
    </c:title>
    <c:autoTitleDeleted val="0"/>
    <c:plotArea>
      <c:layout/>
      <c:barChart>
        <c:barDir val="col"/>
        <c:grouping val="clustered"/>
        <c:varyColors val="0"/>
        <c:ser>
          <c:idx val="0"/>
          <c:order val="0"/>
          <c:tx>
            <c:strRef>
              <c:f>network_optimized_weights!$Z$1</c:f>
              <c:strCache>
                <c:ptCount val="1"/>
                <c:pt idx="0">
                  <c:v>In Degree</c:v>
                </c:pt>
              </c:strCache>
            </c:strRef>
          </c:tx>
          <c:invertIfNegative val="0"/>
          <c:cat>
            <c:numRef>
              <c:f>network_optimized_weights!$Y$2:$Y$9</c:f>
              <c:numCache>
                <c:formatCode>General</c:formatCode>
                <c:ptCount val="8"/>
                <c:pt idx="0">
                  <c:v>0</c:v>
                </c:pt>
                <c:pt idx="1">
                  <c:v>1</c:v>
                </c:pt>
                <c:pt idx="2">
                  <c:v>2</c:v>
                </c:pt>
                <c:pt idx="3">
                  <c:v>3</c:v>
                </c:pt>
                <c:pt idx="4">
                  <c:v>4</c:v>
                </c:pt>
                <c:pt idx="5">
                  <c:v>5</c:v>
                </c:pt>
                <c:pt idx="6">
                  <c:v>6</c:v>
                </c:pt>
                <c:pt idx="7">
                  <c:v>7</c:v>
                </c:pt>
              </c:numCache>
            </c:numRef>
          </c:cat>
          <c:val>
            <c:numRef>
              <c:f>network_optimized_weights!$Z$2:$Z$9</c:f>
              <c:numCache>
                <c:formatCode>General</c:formatCode>
                <c:ptCount val="8"/>
                <c:pt idx="0">
                  <c:v>2</c:v>
                </c:pt>
                <c:pt idx="1">
                  <c:v>4</c:v>
                </c:pt>
                <c:pt idx="2">
                  <c:v>9</c:v>
                </c:pt>
                <c:pt idx="3">
                  <c:v>2</c:v>
                </c:pt>
                <c:pt idx="4">
                  <c:v>3</c:v>
                </c:pt>
                <c:pt idx="5">
                  <c:v>1</c:v>
                </c:pt>
                <c:pt idx="6">
                  <c:v>0</c:v>
                </c:pt>
                <c:pt idx="7">
                  <c:v>0</c:v>
                </c:pt>
              </c:numCache>
            </c:numRef>
          </c:val>
        </c:ser>
        <c:ser>
          <c:idx val="1"/>
          <c:order val="1"/>
          <c:tx>
            <c:strRef>
              <c:f>network_optimized_weights!$AA$1</c:f>
              <c:strCache>
                <c:ptCount val="1"/>
                <c:pt idx="0">
                  <c:v>Out Degree</c:v>
                </c:pt>
              </c:strCache>
            </c:strRef>
          </c:tx>
          <c:invertIfNegative val="0"/>
          <c:cat>
            <c:numRef>
              <c:f>network_optimized_weights!$Y$2:$Y$9</c:f>
              <c:numCache>
                <c:formatCode>General</c:formatCode>
                <c:ptCount val="8"/>
                <c:pt idx="0">
                  <c:v>0</c:v>
                </c:pt>
                <c:pt idx="1">
                  <c:v>1</c:v>
                </c:pt>
                <c:pt idx="2">
                  <c:v>2</c:v>
                </c:pt>
                <c:pt idx="3">
                  <c:v>3</c:v>
                </c:pt>
                <c:pt idx="4">
                  <c:v>4</c:v>
                </c:pt>
                <c:pt idx="5">
                  <c:v>5</c:v>
                </c:pt>
                <c:pt idx="6">
                  <c:v>6</c:v>
                </c:pt>
                <c:pt idx="7">
                  <c:v>7</c:v>
                </c:pt>
              </c:numCache>
            </c:numRef>
          </c:cat>
          <c:val>
            <c:numRef>
              <c:f>network_optimized_weights!$AA$2:$AA$9</c:f>
              <c:numCache>
                <c:formatCode>General</c:formatCode>
                <c:ptCount val="8"/>
                <c:pt idx="0">
                  <c:v>3</c:v>
                </c:pt>
                <c:pt idx="1">
                  <c:v>5</c:v>
                </c:pt>
                <c:pt idx="2">
                  <c:v>2</c:v>
                </c:pt>
                <c:pt idx="3">
                  <c:v>8</c:v>
                </c:pt>
                <c:pt idx="4">
                  <c:v>3</c:v>
                </c:pt>
                <c:pt idx="5">
                  <c:v>0</c:v>
                </c:pt>
                <c:pt idx="6">
                  <c:v>0</c:v>
                </c:pt>
                <c:pt idx="7">
                  <c:v>0</c:v>
                </c:pt>
              </c:numCache>
            </c:numRef>
          </c:val>
        </c:ser>
        <c:dLbls>
          <c:showLegendKey val="0"/>
          <c:showVal val="0"/>
          <c:showCatName val="0"/>
          <c:showSerName val="0"/>
          <c:showPercent val="0"/>
          <c:showBubbleSize val="0"/>
        </c:dLbls>
        <c:gapWidth val="150"/>
        <c:axId val="113918464"/>
        <c:axId val="109354304"/>
      </c:barChart>
      <c:catAx>
        <c:axId val="113918464"/>
        <c:scaling>
          <c:orientation val="minMax"/>
        </c:scaling>
        <c:delete val="0"/>
        <c:axPos val="b"/>
        <c:title>
          <c:tx>
            <c:rich>
              <a:bodyPr/>
              <a:lstStyle/>
              <a:p>
                <a:pPr>
                  <a:defRPr/>
                </a:pPr>
                <a:r>
                  <a:rPr lang="en-US"/>
                  <a:t>Number of connections</a:t>
                </a:r>
              </a:p>
            </c:rich>
          </c:tx>
          <c:layout/>
          <c:overlay val="0"/>
        </c:title>
        <c:numFmt formatCode="General" sourceLinked="1"/>
        <c:majorTickMark val="out"/>
        <c:minorTickMark val="none"/>
        <c:tickLblPos val="nextTo"/>
        <c:crossAx val="109354304"/>
        <c:crosses val="autoZero"/>
        <c:auto val="1"/>
        <c:lblAlgn val="ctr"/>
        <c:lblOffset val="100"/>
        <c:noMultiLvlLbl val="0"/>
      </c:catAx>
      <c:valAx>
        <c:axId val="109354304"/>
        <c:scaling>
          <c:orientation val="minMax"/>
        </c:scaling>
        <c:delete val="0"/>
        <c:axPos val="l"/>
        <c:title>
          <c:tx>
            <c:rich>
              <a:bodyPr rot="-5400000" vert="horz"/>
              <a:lstStyle/>
              <a:p>
                <a:pPr>
                  <a:defRPr/>
                </a:pPr>
                <a:r>
                  <a:rPr lang="en-US"/>
                  <a:t>Number of Genes</a:t>
                </a:r>
              </a:p>
            </c:rich>
          </c:tx>
          <c:layout/>
          <c:overlay val="0"/>
        </c:title>
        <c:numFmt formatCode="General" sourceLinked="1"/>
        <c:majorTickMark val="out"/>
        <c:minorTickMark val="none"/>
        <c:tickLblPos val="nextTo"/>
        <c:crossAx val="113918464"/>
        <c:crosses val="autoZero"/>
        <c:crossBetween val="between"/>
        <c:majorUnit val="2"/>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Literature Derived Weight </a:t>
            </a:r>
            <a:r>
              <a:rPr lang="en-US" dirty="0" smtClean="0"/>
              <a:t>Frequencies</a:t>
            </a:r>
            <a:endParaRPr lang="en-US" dirty="0"/>
          </a:p>
        </c:rich>
      </c:tx>
      <c:layout/>
      <c:overlay val="0"/>
    </c:title>
    <c:autoTitleDeleted val="0"/>
    <c:plotArea>
      <c:layout/>
      <c:barChart>
        <c:barDir val="col"/>
        <c:grouping val="clustered"/>
        <c:varyColors val="0"/>
        <c:ser>
          <c:idx val="0"/>
          <c:order val="0"/>
          <c:invertIfNegative val="0"/>
          <c:cat>
            <c:numRef>
              <c:f>'Literature Derived'!$C$49:$V$49</c:f>
              <c:numCache>
                <c:formatCode>General</c:formatCode>
                <c:ptCount val="20"/>
                <c:pt idx="0">
                  <c:v>-1</c:v>
                </c:pt>
                <c:pt idx="1">
                  <c:v>-0.9</c:v>
                </c:pt>
                <c:pt idx="2">
                  <c:v>-0.8</c:v>
                </c:pt>
                <c:pt idx="3">
                  <c:v>-0.7</c:v>
                </c:pt>
                <c:pt idx="4">
                  <c:v>-0.6</c:v>
                </c:pt>
                <c:pt idx="5">
                  <c:v>-0.5</c:v>
                </c:pt>
                <c:pt idx="6">
                  <c:v>-0.4</c:v>
                </c:pt>
                <c:pt idx="7">
                  <c:v>-0.3</c:v>
                </c:pt>
                <c:pt idx="8">
                  <c:v>-0.2</c:v>
                </c:pt>
                <c:pt idx="9">
                  <c:v>-0.1</c:v>
                </c:pt>
                <c:pt idx="10">
                  <c:v>0.1</c:v>
                </c:pt>
                <c:pt idx="11">
                  <c:v>0.2</c:v>
                </c:pt>
                <c:pt idx="12">
                  <c:v>0.3</c:v>
                </c:pt>
                <c:pt idx="13">
                  <c:v>0.4</c:v>
                </c:pt>
                <c:pt idx="14">
                  <c:v>0.5</c:v>
                </c:pt>
                <c:pt idx="15">
                  <c:v>0.6</c:v>
                </c:pt>
                <c:pt idx="16">
                  <c:v>0.7</c:v>
                </c:pt>
                <c:pt idx="17">
                  <c:v>0.8</c:v>
                </c:pt>
                <c:pt idx="18">
                  <c:v>0.9</c:v>
                </c:pt>
                <c:pt idx="19">
                  <c:v>1</c:v>
                </c:pt>
              </c:numCache>
            </c:numRef>
          </c:cat>
          <c:val>
            <c:numRef>
              <c:f>'Literature Derived'!$B$48:$V$48</c:f>
              <c:numCache>
                <c:formatCode>General</c:formatCode>
                <c:ptCount val="21"/>
                <c:pt idx="0">
                  <c:v>1</c:v>
                </c:pt>
                <c:pt idx="1">
                  <c:v>0</c:v>
                </c:pt>
                <c:pt idx="2">
                  <c:v>0</c:v>
                </c:pt>
                <c:pt idx="3">
                  <c:v>0</c:v>
                </c:pt>
                <c:pt idx="4">
                  <c:v>0</c:v>
                </c:pt>
                <c:pt idx="5">
                  <c:v>1</c:v>
                </c:pt>
                <c:pt idx="6">
                  <c:v>0</c:v>
                </c:pt>
                <c:pt idx="7">
                  <c:v>1</c:v>
                </c:pt>
                <c:pt idx="8">
                  <c:v>1</c:v>
                </c:pt>
                <c:pt idx="9">
                  <c:v>3</c:v>
                </c:pt>
                <c:pt idx="10">
                  <c:v>10</c:v>
                </c:pt>
                <c:pt idx="11">
                  <c:v>25</c:v>
                </c:pt>
                <c:pt idx="12">
                  <c:v>5</c:v>
                </c:pt>
                <c:pt idx="13">
                  <c:v>1</c:v>
                </c:pt>
                <c:pt idx="14">
                  <c:v>1</c:v>
                </c:pt>
                <c:pt idx="15">
                  <c:v>0</c:v>
                </c:pt>
                <c:pt idx="16">
                  <c:v>0</c:v>
                </c:pt>
                <c:pt idx="17">
                  <c:v>1</c:v>
                </c:pt>
                <c:pt idx="18">
                  <c:v>0</c:v>
                </c:pt>
                <c:pt idx="19">
                  <c:v>0</c:v>
                </c:pt>
                <c:pt idx="20">
                  <c:v>0</c:v>
                </c:pt>
              </c:numCache>
            </c:numRef>
          </c:val>
        </c:ser>
        <c:dLbls>
          <c:showLegendKey val="0"/>
          <c:showVal val="0"/>
          <c:showCatName val="0"/>
          <c:showSerName val="0"/>
          <c:showPercent val="0"/>
          <c:showBubbleSize val="0"/>
        </c:dLbls>
        <c:gapWidth val="150"/>
        <c:axId val="113918976"/>
        <c:axId val="116302976"/>
      </c:barChart>
      <c:catAx>
        <c:axId val="113918976"/>
        <c:scaling>
          <c:orientation val="minMax"/>
        </c:scaling>
        <c:delete val="0"/>
        <c:axPos val="b"/>
        <c:title>
          <c:tx>
            <c:rich>
              <a:bodyPr/>
              <a:lstStyle/>
              <a:p>
                <a:pPr>
                  <a:defRPr/>
                </a:pPr>
                <a:r>
                  <a:rPr lang="en-US"/>
                  <a:t>Normalized Weights</a:t>
                </a:r>
              </a:p>
            </c:rich>
          </c:tx>
          <c:layout/>
          <c:overlay val="0"/>
        </c:title>
        <c:numFmt formatCode="General" sourceLinked="1"/>
        <c:majorTickMark val="cross"/>
        <c:minorTickMark val="none"/>
        <c:tickLblPos val="nextTo"/>
        <c:crossAx val="116302976"/>
        <c:crosses val="autoZero"/>
        <c:auto val="1"/>
        <c:lblAlgn val="ctr"/>
        <c:lblOffset val="100"/>
        <c:noMultiLvlLbl val="0"/>
      </c:catAx>
      <c:valAx>
        <c:axId val="116302976"/>
        <c:scaling>
          <c:orientation val="minMax"/>
        </c:scaling>
        <c:delete val="0"/>
        <c:axPos val="l"/>
        <c:title>
          <c:tx>
            <c:rich>
              <a:bodyPr rot="-5400000" vert="horz"/>
              <a:lstStyle/>
              <a:p>
                <a:pPr>
                  <a:defRPr/>
                </a:pPr>
                <a:r>
                  <a:rPr lang="en-US"/>
                  <a:t>Frequency</a:t>
                </a:r>
              </a:p>
            </c:rich>
          </c:tx>
          <c:layout/>
          <c:overlay val="0"/>
        </c:title>
        <c:numFmt formatCode="General" sourceLinked="1"/>
        <c:majorTickMark val="none"/>
        <c:minorTickMark val="none"/>
        <c:tickLblPos val="nextTo"/>
        <c:crossAx val="113918976"/>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Random 1 Weight</a:t>
            </a:r>
            <a:r>
              <a:rPr lang="en-US" baseline="0" dirty="0"/>
              <a:t> Frequencies</a:t>
            </a:r>
            <a:endParaRPr lang="en-US" dirty="0"/>
          </a:p>
        </c:rich>
      </c:tx>
      <c:layout/>
      <c:overlay val="0"/>
    </c:title>
    <c:autoTitleDeleted val="0"/>
    <c:plotArea>
      <c:layout/>
      <c:barChart>
        <c:barDir val="col"/>
        <c:grouping val="clustered"/>
        <c:varyColors val="0"/>
        <c:ser>
          <c:idx val="0"/>
          <c:order val="0"/>
          <c:invertIfNegative val="0"/>
          <c:cat>
            <c:numRef>
              <c:f>Rand1!$C$49:$V$49</c:f>
              <c:numCache>
                <c:formatCode>General</c:formatCode>
                <c:ptCount val="20"/>
                <c:pt idx="0">
                  <c:v>-1</c:v>
                </c:pt>
                <c:pt idx="1">
                  <c:v>-0.9</c:v>
                </c:pt>
                <c:pt idx="2">
                  <c:v>-0.8</c:v>
                </c:pt>
                <c:pt idx="3">
                  <c:v>-0.7</c:v>
                </c:pt>
                <c:pt idx="4">
                  <c:v>-0.6</c:v>
                </c:pt>
                <c:pt idx="5">
                  <c:v>-0.5</c:v>
                </c:pt>
                <c:pt idx="6">
                  <c:v>-0.4</c:v>
                </c:pt>
                <c:pt idx="7">
                  <c:v>-0.3</c:v>
                </c:pt>
                <c:pt idx="8">
                  <c:v>-0.2</c:v>
                </c:pt>
                <c:pt idx="9">
                  <c:v>-0.1</c:v>
                </c:pt>
                <c:pt idx="10">
                  <c:v>0.1</c:v>
                </c:pt>
                <c:pt idx="11">
                  <c:v>0.2</c:v>
                </c:pt>
                <c:pt idx="12">
                  <c:v>0.3</c:v>
                </c:pt>
                <c:pt idx="13">
                  <c:v>0.4</c:v>
                </c:pt>
                <c:pt idx="14">
                  <c:v>0.5</c:v>
                </c:pt>
                <c:pt idx="15">
                  <c:v>0.6</c:v>
                </c:pt>
                <c:pt idx="16">
                  <c:v>0.7</c:v>
                </c:pt>
                <c:pt idx="17">
                  <c:v>0.8</c:v>
                </c:pt>
                <c:pt idx="18">
                  <c:v>0.9</c:v>
                </c:pt>
                <c:pt idx="19">
                  <c:v>1</c:v>
                </c:pt>
              </c:numCache>
            </c:numRef>
          </c:cat>
          <c:val>
            <c:numRef>
              <c:f>Rand1!$B$48:$V$48</c:f>
              <c:numCache>
                <c:formatCode>General</c:formatCode>
                <c:ptCount val="21"/>
                <c:pt idx="0">
                  <c:v>1</c:v>
                </c:pt>
                <c:pt idx="1">
                  <c:v>0</c:v>
                </c:pt>
                <c:pt idx="2">
                  <c:v>1</c:v>
                </c:pt>
                <c:pt idx="3">
                  <c:v>0</c:v>
                </c:pt>
                <c:pt idx="4">
                  <c:v>0</c:v>
                </c:pt>
                <c:pt idx="5">
                  <c:v>0</c:v>
                </c:pt>
                <c:pt idx="6">
                  <c:v>0</c:v>
                </c:pt>
                <c:pt idx="7">
                  <c:v>5</c:v>
                </c:pt>
                <c:pt idx="8">
                  <c:v>2</c:v>
                </c:pt>
                <c:pt idx="9">
                  <c:v>2</c:v>
                </c:pt>
                <c:pt idx="10">
                  <c:v>8</c:v>
                </c:pt>
                <c:pt idx="11">
                  <c:v>15</c:v>
                </c:pt>
                <c:pt idx="12">
                  <c:v>9</c:v>
                </c:pt>
                <c:pt idx="13">
                  <c:v>4</c:v>
                </c:pt>
                <c:pt idx="14">
                  <c:v>2</c:v>
                </c:pt>
                <c:pt idx="15">
                  <c:v>1</c:v>
                </c:pt>
                <c:pt idx="16">
                  <c:v>0</c:v>
                </c:pt>
                <c:pt idx="17">
                  <c:v>0</c:v>
                </c:pt>
                <c:pt idx="18">
                  <c:v>1</c:v>
                </c:pt>
                <c:pt idx="19">
                  <c:v>0</c:v>
                </c:pt>
                <c:pt idx="20">
                  <c:v>0</c:v>
                </c:pt>
              </c:numCache>
            </c:numRef>
          </c:val>
        </c:ser>
        <c:dLbls>
          <c:showLegendKey val="0"/>
          <c:showVal val="0"/>
          <c:showCatName val="0"/>
          <c:showSerName val="0"/>
          <c:showPercent val="0"/>
          <c:showBubbleSize val="0"/>
        </c:dLbls>
        <c:gapWidth val="150"/>
        <c:axId val="113920512"/>
        <c:axId val="116304704"/>
      </c:barChart>
      <c:catAx>
        <c:axId val="113920512"/>
        <c:scaling>
          <c:orientation val="minMax"/>
        </c:scaling>
        <c:delete val="0"/>
        <c:axPos val="b"/>
        <c:title>
          <c:tx>
            <c:rich>
              <a:bodyPr/>
              <a:lstStyle/>
              <a:p>
                <a:pPr>
                  <a:defRPr/>
                </a:pPr>
                <a:r>
                  <a:rPr lang="en-US"/>
                  <a:t>Normalized</a:t>
                </a:r>
                <a:r>
                  <a:rPr lang="en-US" baseline="0"/>
                  <a:t> Weights</a:t>
                </a:r>
              </a:p>
            </c:rich>
          </c:tx>
          <c:layout/>
          <c:overlay val="0"/>
        </c:title>
        <c:numFmt formatCode="General" sourceLinked="1"/>
        <c:majorTickMark val="cross"/>
        <c:minorTickMark val="none"/>
        <c:tickLblPos val="nextTo"/>
        <c:crossAx val="116304704"/>
        <c:crosses val="autoZero"/>
        <c:auto val="1"/>
        <c:lblAlgn val="ctr"/>
        <c:lblOffset val="100"/>
        <c:noMultiLvlLbl val="0"/>
      </c:catAx>
      <c:valAx>
        <c:axId val="116304704"/>
        <c:scaling>
          <c:orientation val="minMax"/>
          <c:max val="30"/>
        </c:scaling>
        <c:delete val="0"/>
        <c:axPos val="l"/>
        <c:title>
          <c:tx>
            <c:rich>
              <a:bodyPr rot="-5400000" vert="horz"/>
              <a:lstStyle/>
              <a:p>
                <a:pPr>
                  <a:defRPr/>
                </a:pPr>
                <a:r>
                  <a:rPr lang="en-US"/>
                  <a:t>Frequency</a:t>
                </a:r>
              </a:p>
            </c:rich>
          </c:tx>
          <c:layout/>
          <c:overlay val="0"/>
        </c:title>
        <c:numFmt formatCode="General" sourceLinked="1"/>
        <c:majorTickMark val="none"/>
        <c:minorTickMark val="none"/>
        <c:tickLblPos val="nextTo"/>
        <c:crossAx val="113920512"/>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Random 4 Weight Frequencies</a:t>
            </a:r>
          </a:p>
        </c:rich>
      </c:tx>
      <c:layout/>
      <c:overlay val="0"/>
    </c:title>
    <c:autoTitleDeleted val="0"/>
    <c:plotArea>
      <c:layout/>
      <c:barChart>
        <c:barDir val="col"/>
        <c:grouping val="clustered"/>
        <c:varyColors val="0"/>
        <c:ser>
          <c:idx val="0"/>
          <c:order val="0"/>
          <c:tx>
            <c:strRef>
              <c:f>Rand4!$A$48</c:f>
              <c:strCache>
                <c:ptCount val="1"/>
                <c:pt idx="0">
                  <c:v>Frequency</c:v>
                </c:pt>
              </c:strCache>
            </c:strRef>
          </c:tx>
          <c:invertIfNegative val="0"/>
          <c:cat>
            <c:numRef>
              <c:f>Rand4!$B$49:$V$49</c:f>
              <c:numCache>
                <c:formatCode>General</c:formatCode>
                <c:ptCount val="21"/>
                <c:pt idx="0">
                  <c:v>-1.1000000000000001</c:v>
                </c:pt>
                <c:pt idx="1">
                  <c:v>-1</c:v>
                </c:pt>
                <c:pt idx="2">
                  <c:v>-0.9</c:v>
                </c:pt>
                <c:pt idx="3">
                  <c:v>-0.8</c:v>
                </c:pt>
                <c:pt idx="4">
                  <c:v>-0.7</c:v>
                </c:pt>
                <c:pt idx="5">
                  <c:v>-0.6</c:v>
                </c:pt>
                <c:pt idx="6">
                  <c:v>-0.5</c:v>
                </c:pt>
                <c:pt idx="7">
                  <c:v>-0.4</c:v>
                </c:pt>
                <c:pt idx="8">
                  <c:v>-0.3</c:v>
                </c:pt>
                <c:pt idx="9">
                  <c:v>-0.2</c:v>
                </c:pt>
                <c:pt idx="10">
                  <c:v>-0.1</c:v>
                </c:pt>
                <c:pt idx="11">
                  <c:v>0.1</c:v>
                </c:pt>
                <c:pt idx="12">
                  <c:v>0.2</c:v>
                </c:pt>
                <c:pt idx="13">
                  <c:v>0.3</c:v>
                </c:pt>
                <c:pt idx="14">
                  <c:v>0.4</c:v>
                </c:pt>
                <c:pt idx="15">
                  <c:v>0.5</c:v>
                </c:pt>
                <c:pt idx="16">
                  <c:v>0.6</c:v>
                </c:pt>
                <c:pt idx="17">
                  <c:v>0.7</c:v>
                </c:pt>
                <c:pt idx="18">
                  <c:v>0.8</c:v>
                </c:pt>
                <c:pt idx="19">
                  <c:v>0.9</c:v>
                </c:pt>
                <c:pt idx="20">
                  <c:v>1</c:v>
                </c:pt>
              </c:numCache>
            </c:numRef>
          </c:cat>
          <c:val>
            <c:numRef>
              <c:f>Rand4!$B$48:$V$48</c:f>
              <c:numCache>
                <c:formatCode>General</c:formatCode>
                <c:ptCount val="21"/>
                <c:pt idx="0">
                  <c:v>0</c:v>
                </c:pt>
                <c:pt idx="1">
                  <c:v>1</c:v>
                </c:pt>
                <c:pt idx="2">
                  <c:v>1</c:v>
                </c:pt>
                <c:pt idx="3">
                  <c:v>0</c:v>
                </c:pt>
                <c:pt idx="4">
                  <c:v>0</c:v>
                </c:pt>
                <c:pt idx="5">
                  <c:v>0</c:v>
                </c:pt>
                <c:pt idx="6">
                  <c:v>2</c:v>
                </c:pt>
                <c:pt idx="7">
                  <c:v>0</c:v>
                </c:pt>
                <c:pt idx="8">
                  <c:v>0</c:v>
                </c:pt>
                <c:pt idx="9">
                  <c:v>3</c:v>
                </c:pt>
                <c:pt idx="10">
                  <c:v>8</c:v>
                </c:pt>
                <c:pt idx="11">
                  <c:v>15</c:v>
                </c:pt>
                <c:pt idx="12">
                  <c:v>4</c:v>
                </c:pt>
                <c:pt idx="13">
                  <c:v>7</c:v>
                </c:pt>
                <c:pt idx="14">
                  <c:v>1</c:v>
                </c:pt>
                <c:pt idx="15">
                  <c:v>0</c:v>
                </c:pt>
                <c:pt idx="16">
                  <c:v>2</c:v>
                </c:pt>
                <c:pt idx="17">
                  <c:v>0</c:v>
                </c:pt>
                <c:pt idx="18">
                  <c:v>0</c:v>
                </c:pt>
                <c:pt idx="19">
                  <c:v>0</c:v>
                </c:pt>
                <c:pt idx="20">
                  <c:v>1</c:v>
                </c:pt>
              </c:numCache>
            </c:numRef>
          </c:val>
        </c:ser>
        <c:dLbls>
          <c:showLegendKey val="0"/>
          <c:showVal val="0"/>
          <c:showCatName val="0"/>
          <c:showSerName val="0"/>
          <c:showPercent val="0"/>
          <c:showBubbleSize val="0"/>
        </c:dLbls>
        <c:gapWidth val="150"/>
        <c:axId val="113921024"/>
        <c:axId val="116306432"/>
      </c:barChart>
      <c:catAx>
        <c:axId val="113921024"/>
        <c:scaling>
          <c:orientation val="minMax"/>
        </c:scaling>
        <c:delete val="0"/>
        <c:axPos val="b"/>
        <c:title>
          <c:tx>
            <c:rich>
              <a:bodyPr/>
              <a:lstStyle/>
              <a:p>
                <a:pPr>
                  <a:defRPr/>
                </a:pPr>
                <a:r>
                  <a:rPr lang="en-US"/>
                  <a:t>Normalized Weights</a:t>
                </a:r>
              </a:p>
            </c:rich>
          </c:tx>
          <c:layout/>
          <c:overlay val="0"/>
        </c:title>
        <c:numFmt formatCode="General" sourceLinked="1"/>
        <c:majorTickMark val="cross"/>
        <c:minorTickMark val="none"/>
        <c:tickLblPos val="nextTo"/>
        <c:crossAx val="116306432"/>
        <c:crosses val="autoZero"/>
        <c:auto val="1"/>
        <c:lblAlgn val="ctr"/>
        <c:lblOffset val="100"/>
        <c:noMultiLvlLbl val="0"/>
      </c:catAx>
      <c:valAx>
        <c:axId val="116306432"/>
        <c:scaling>
          <c:orientation val="minMax"/>
          <c:max val="30"/>
        </c:scaling>
        <c:delete val="0"/>
        <c:axPos val="l"/>
        <c:title>
          <c:tx>
            <c:rich>
              <a:bodyPr rot="-5400000" vert="horz"/>
              <a:lstStyle/>
              <a:p>
                <a:pPr>
                  <a:defRPr/>
                </a:pPr>
                <a:r>
                  <a:rPr lang="en-US"/>
                  <a:t>Frequency</a:t>
                </a:r>
              </a:p>
            </c:rich>
          </c:tx>
          <c:layout/>
          <c:overlay val="0"/>
        </c:title>
        <c:numFmt formatCode="General" sourceLinked="1"/>
        <c:majorTickMark val="out"/>
        <c:minorTickMark val="none"/>
        <c:tickLblPos val="nextTo"/>
        <c:crossAx val="113921024"/>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Random 4 Optimized Weights</a:t>
            </a:r>
          </a:p>
        </c:rich>
      </c:tx>
      <c:layout/>
      <c:overlay val="0"/>
    </c:title>
    <c:autoTitleDeleted val="0"/>
    <c:plotArea>
      <c:layout>
        <c:manualLayout>
          <c:layoutTarget val="inner"/>
          <c:xMode val="edge"/>
          <c:yMode val="edge"/>
          <c:x val="9.3742665707688203E-2"/>
          <c:y val="0.19526261335650699"/>
          <c:w val="0.80770337282810301"/>
          <c:h val="0.69668692865965498"/>
        </c:manualLayout>
      </c:layout>
      <c:barChart>
        <c:barDir val="col"/>
        <c:grouping val="clustered"/>
        <c:varyColors val="0"/>
        <c:ser>
          <c:idx val="0"/>
          <c:order val="0"/>
          <c:invertIfNegative val="0"/>
          <c:val>
            <c:numRef>
              <c:f>network_optimized_weights!$B$2:$V$2</c:f>
              <c:numCache>
                <c:formatCode>General</c:formatCode>
                <c:ptCount val="21"/>
                <c:pt idx="0">
                  <c:v>0</c:v>
                </c:pt>
                <c:pt idx="1">
                  <c:v>0</c:v>
                </c:pt>
                <c:pt idx="2">
                  <c:v>0</c:v>
                </c:pt>
                <c:pt idx="3">
                  <c:v>0</c:v>
                </c:pt>
                <c:pt idx="4">
                  <c:v>0</c:v>
                </c:pt>
                <c:pt idx="5">
                  <c:v>0</c:v>
                </c:pt>
                <c:pt idx="6">
                  <c:v>0</c:v>
                </c:pt>
                <c:pt idx="7">
                  <c:v>0</c:v>
                </c:pt>
                <c:pt idx="8">
                  <c:v>-0.41663461610623598</c:v>
                </c:pt>
                <c:pt idx="9">
                  <c:v>0</c:v>
                </c:pt>
                <c:pt idx="10">
                  <c:v>0</c:v>
                </c:pt>
                <c:pt idx="11">
                  <c:v>0</c:v>
                </c:pt>
                <c:pt idx="12">
                  <c:v>0</c:v>
                </c:pt>
                <c:pt idx="13">
                  <c:v>0</c:v>
                </c:pt>
                <c:pt idx="14">
                  <c:v>9.82490499201851E-2</c:v>
                </c:pt>
                <c:pt idx="15">
                  <c:v>0</c:v>
                </c:pt>
                <c:pt idx="16">
                  <c:v>0</c:v>
                </c:pt>
                <c:pt idx="17">
                  <c:v>0</c:v>
                </c:pt>
                <c:pt idx="18">
                  <c:v>0</c:v>
                </c:pt>
                <c:pt idx="19">
                  <c:v>0</c:v>
                </c:pt>
                <c:pt idx="20">
                  <c:v>0.89962424232619098</c:v>
                </c:pt>
              </c:numCache>
            </c:numRef>
          </c:val>
        </c:ser>
        <c:ser>
          <c:idx val="1"/>
          <c:order val="1"/>
          <c:invertIfNegative val="0"/>
          <c:val>
            <c:numRef>
              <c:f>network_optimized_weights!$B$3:$V$3</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0.19810872014849801</c:v>
                </c:pt>
                <c:pt idx="17">
                  <c:v>0</c:v>
                </c:pt>
                <c:pt idx="18">
                  <c:v>0</c:v>
                </c:pt>
                <c:pt idx="19">
                  <c:v>0</c:v>
                </c:pt>
                <c:pt idx="20">
                  <c:v>0</c:v>
                </c:pt>
              </c:numCache>
            </c:numRef>
          </c:val>
        </c:ser>
        <c:ser>
          <c:idx val="2"/>
          <c:order val="2"/>
          <c:invertIfNegative val="0"/>
          <c:val>
            <c:numRef>
              <c:f>network_optimized_weights!$B$4:$V$4</c:f>
              <c:numCache>
                <c:formatCode>General</c:formatCode>
                <c:ptCount val="21"/>
                <c:pt idx="0">
                  <c:v>0</c:v>
                </c:pt>
                <c:pt idx="1">
                  <c:v>0.20996380101564699</c:v>
                </c:pt>
                <c:pt idx="2">
                  <c:v>0</c:v>
                </c:pt>
                <c:pt idx="3">
                  <c:v>0</c:v>
                </c:pt>
                <c:pt idx="4">
                  <c:v>-6.8439411879000503E-2</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-0.81666836912739005</c:v>
                </c:pt>
              </c:numCache>
            </c:numRef>
          </c:val>
        </c:ser>
        <c:ser>
          <c:idx val="3"/>
          <c:order val="3"/>
          <c:invertIfNegative val="0"/>
          <c:val>
            <c:numRef>
              <c:f>network_optimized_weights!$B$5:$V$5</c:f>
              <c:numCache>
                <c:formatCode>General</c:formatCode>
                <c:ptCount val="21"/>
                <c:pt idx="0">
                  <c:v>0</c:v>
                </c:pt>
                <c:pt idx="1">
                  <c:v>0</c:v>
                </c:pt>
                <c:pt idx="2">
                  <c:v>-2.0156035117203899E-3</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4"/>
          <c:order val="4"/>
          <c:invertIfNegative val="0"/>
          <c:val>
            <c:numRef>
              <c:f>network_optimized_weights!$B$6:$V$6</c:f>
              <c:numCache>
                <c:formatCode>General</c:formatCode>
                <c:ptCount val="21"/>
                <c:pt idx="0">
                  <c:v>0</c:v>
                </c:pt>
                <c:pt idx="1">
                  <c:v>0.14712365060009899</c:v>
                </c:pt>
                <c:pt idx="2">
                  <c:v>0</c:v>
                </c:pt>
                <c:pt idx="3">
                  <c:v>3.8182673338182697E-2</c:v>
                </c:pt>
                <c:pt idx="4">
                  <c:v>0</c:v>
                </c:pt>
                <c:pt idx="5">
                  <c:v>0</c:v>
                </c:pt>
                <c:pt idx="6">
                  <c:v>0</c:v>
                </c:pt>
                <c:pt idx="7">
                  <c:v>0</c:v>
                </c:pt>
                <c:pt idx="8">
                  <c:v>0</c:v>
                </c:pt>
                <c:pt idx="9">
                  <c:v>0</c:v>
                </c:pt>
                <c:pt idx="10">
                  <c:v>0</c:v>
                </c:pt>
                <c:pt idx="11">
                  <c:v>0.14236776447135599</c:v>
                </c:pt>
                <c:pt idx="12">
                  <c:v>0</c:v>
                </c:pt>
                <c:pt idx="13">
                  <c:v>0</c:v>
                </c:pt>
                <c:pt idx="14">
                  <c:v>0</c:v>
                </c:pt>
                <c:pt idx="15">
                  <c:v>0</c:v>
                </c:pt>
                <c:pt idx="16">
                  <c:v>0</c:v>
                </c:pt>
                <c:pt idx="17">
                  <c:v>0</c:v>
                </c:pt>
                <c:pt idx="18">
                  <c:v>0</c:v>
                </c:pt>
                <c:pt idx="19">
                  <c:v>0</c:v>
                </c:pt>
                <c:pt idx="20">
                  <c:v>0</c:v>
                </c:pt>
              </c:numCache>
            </c:numRef>
          </c:val>
        </c:ser>
        <c:ser>
          <c:idx val="5"/>
          <c:order val="5"/>
          <c:invertIfNegative val="0"/>
          <c:val>
            <c:numRef>
              <c:f>network_optimized_weights!$B$7:$V$7</c:f>
              <c:numCache>
                <c:formatCode>General</c:formatCode>
                <c:ptCount val="21"/>
                <c:pt idx="0">
                  <c:v>0</c:v>
                </c:pt>
                <c:pt idx="1">
                  <c:v>0</c:v>
                </c:pt>
                <c:pt idx="2">
                  <c:v>0</c:v>
                </c:pt>
                <c:pt idx="3">
                  <c:v>0</c:v>
                </c:pt>
                <c:pt idx="4">
                  <c:v>0</c:v>
                </c:pt>
                <c:pt idx="5">
                  <c:v>0.25047894116826602</c:v>
                </c:pt>
                <c:pt idx="6">
                  <c:v>0</c:v>
                </c:pt>
                <c:pt idx="7">
                  <c:v>0</c:v>
                </c:pt>
                <c:pt idx="8">
                  <c:v>0</c:v>
                </c:pt>
                <c:pt idx="9">
                  <c:v>0</c:v>
                </c:pt>
                <c:pt idx="10">
                  <c:v>0.51977267031611096</c:v>
                </c:pt>
                <c:pt idx="11">
                  <c:v>0</c:v>
                </c:pt>
                <c:pt idx="12">
                  <c:v>0</c:v>
                </c:pt>
                <c:pt idx="13">
                  <c:v>0</c:v>
                </c:pt>
                <c:pt idx="14">
                  <c:v>0</c:v>
                </c:pt>
                <c:pt idx="15">
                  <c:v>0</c:v>
                </c:pt>
                <c:pt idx="16">
                  <c:v>0</c:v>
                </c:pt>
                <c:pt idx="17">
                  <c:v>0</c:v>
                </c:pt>
                <c:pt idx="18">
                  <c:v>0</c:v>
                </c:pt>
                <c:pt idx="19">
                  <c:v>0</c:v>
                </c:pt>
                <c:pt idx="20">
                  <c:v>-0.15444207327801601</c:v>
                </c:pt>
              </c:numCache>
            </c:numRef>
          </c:val>
        </c:ser>
        <c:ser>
          <c:idx val="6"/>
          <c:order val="6"/>
          <c:invertIfNegative val="0"/>
          <c:val>
            <c:numRef>
              <c:f>network_optimized_weights!$B$8:$V$8</c:f>
              <c:numCache>
                <c:formatCode>General</c:formatCode>
                <c:ptCount val="21"/>
                <c:pt idx="0">
                  <c:v>0</c:v>
                </c:pt>
                <c:pt idx="1">
                  <c:v>0</c:v>
                </c:pt>
                <c:pt idx="2">
                  <c:v>0</c:v>
                </c:pt>
                <c:pt idx="3">
                  <c:v>-4.2521494680324801E-5</c:v>
                </c:pt>
                <c:pt idx="4">
                  <c:v>0</c:v>
                </c:pt>
                <c:pt idx="5">
                  <c:v>0</c:v>
                </c:pt>
                <c:pt idx="6">
                  <c:v>0</c:v>
                </c:pt>
                <c:pt idx="7">
                  <c:v>-5.9422178596765403E-5</c:v>
                </c:pt>
                <c:pt idx="8">
                  <c:v>0</c:v>
                </c:pt>
                <c:pt idx="9">
                  <c:v>0</c:v>
                </c:pt>
                <c:pt idx="10">
                  <c:v>-4.7725026928721902E-5</c:v>
                </c:pt>
                <c:pt idx="11">
                  <c:v>0</c:v>
                </c:pt>
                <c:pt idx="12">
                  <c:v>0</c:v>
                </c:pt>
                <c:pt idx="13">
                  <c:v>0</c:v>
                </c:pt>
                <c:pt idx="14">
                  <c:v>0</c:v>
                </c:pt>
                <c:pt idx="15">
                  <c:v>0</c:v>
                </c:pt>
                <c:pt idx="16">
                  <c:v>0</c:v>
                </c:pt>
                <c:pt idx="17">
                  <c:v>0</c:v>
                </c:pt>
                <c:pt idx="18">
                  <c:v>0</c:v>
                </c:pt>
                <c:pt idx="19">
                  <c:v>0</c:v>
                </c:pt>
                <c:pt idx="20">
                  <c:v>0</c:v>
                </c:pt>
              </c:numCache>
            </c:numRef>
          </c:val>
        </c:ser>
        <c:ser>
          <c:idx val="7"/>
          <c:order val="7"/>
          <c:invertIfNegative val="0"/>
          <c:val>
            <c:numRef>
              <c:f>network_optimized_weights!$B$9:$V$9</c:f>
              <c:numCache>
                <c:formatCode>General</c:formatCode>
                <c:ptCount val="21"/>
                <c:pt idx="0">
                  <c:v>0</c:v>
                </c:pt>
                <c:pt idx="1">
                  <c:v>0</c:v>
                </c:pt>
                <c:pt idx="2">
                  <c:v>0</c:v>
                </c:pt>
                <c:pt idx="3">
                  <c:v>0</c:v>
                </c:pt>
                <c:pt idx="4">
                  <c:v>0</c:v>
                </c:pt>
                <c:pt idx="5">
                  <c:v>0</c:v>
                </c:pt>
                <c:pt idx="6">
                  <c:v>0</c:v>
                </c:pt>
                <c:pt idx="7">
                  <c:v>0</c:v>
                </c:pt>
                <c:pt idx="8">
                  <c:v>0</c:v>
                </c:pt>
                <c:pt idx="9">
                  <c:v>0.34415532552783901</c:v>
                </c:pt>
                <c:pt idx="10">
                  <c:v>0</c:v>
                </c:pt>
                <c:pt idx="11">
                  <c:v>0</c:v>
                </c:pt>
                <c:pt idx="12">
                  <c:v>0</c:v>
                </c:pt>
                <c:pt idx="13">
                  <c:v>3.91694455635386E-3</c:v>
                </c:pt>
                <c:pt idx="14">
                  <c:v>0</c:v>
                </c:pt>
                <c:pt idx="15">
                  <c:v>0</c:v>
                </c:pt>
                <c:pt idx="16">
                  <c:v>0</c:v>
                </c:pt>
                <c:pt idx="17">
                  <c:v>-5.8377366639960002E-2</c:v>
                </c:pt>
                <c:pt idx="18">
                  <c:v>0</c:v>
                </c:pt>
                <c:pt idx="19">
                  <c:v>0</c:v>
                </c:pt>
                <c:pt idx="20">
                  <c:v>-0.41884454708500701</c:v>
                </c:pt>
              </c:numCache>
            </c:numRef>
          </c:val>
        </c:ser>
        <c:ser>
          <c:idx val="8"/>
          <c:order val="8"/>
          <c:invertIfNegative val="0"/>
          <c:val>
            <c:numRef>
              <c:f>network_optimized_weights!$B$10:$V$10</c:f>
              <c:numCache>
                <c:formatCode>General</c:formatCode>
                <c:ptCount val="21"/>
                <c:pt idx="0">
                  <c:v>0</c:v>
                </c:pt>
                <c:pt idx="1">
                  <c:v>0</c:v>
                </c:pt>
                <c:pt idx="2">
                  <c:v>0</c:v>
                </c:pt>
                <c:pt idx="3">
                  <c:v>0</c:v>
                </c:pt>
                <c:pt idx="4">
                  <c:v>0</c:v>
                </c:pt>
                <c:pt idx="5">
                  <c:v>0</c:v>
                </c:pt>
                <c:pt idx="6">
                  <c:v>0</c:v>
                </c:pt>
                <c:pt idx="7">
                  <c:v>0</c:v>
                </c:pt>
                <c:pt idx="8">
                  <c:v>5.59528941552528E-2</c:v>
                </c:pt>
                <c:pt idx="9">
                  <c:v>0</c:v>
                </c:pt>
                <c:pt idx="10">
                  <c:v>5.6670408660134099E-2</c:v>
                </c:pt>
                <c:pt idx="11">
                  <c:v>0</c:v>
                </c:pt>
                <c:pt idx="12">
                  <c:v>0</c:v>
                </c:pt>
                <c:pt idx="13">
                  <c:v>0</c:v>
                </c:pt>
                <c:pt idx="14">
                  <c:v>0</c:v>
                </c:pt>
                <c:pt idx="15">
                  <c:v>-0.103065541242625</c:v>
                </c:pt>
                <c:pt idx="16">
                  <c:v>0</c:v>
                </c:pt>
                <c:pt idx="17">
                  <c:v>0</c:v>
                </c:pt>
                <c:pt idx="18">
                  <c:v>7.1374236130451699E-2</c:v>
                </c:pt>
                <c:pt idx="19">
                  <c:v>0</c:v>
                </c:pt>
                <c:pt idx="20">
                  <c:v>0</c:v>
                </c:pt>
              </c:numCache>
            </c:numRef>
          </c:val>
        </c:ser>
        <c:ser>
          <c:idx val="9"/>
          <c:order val="9"/>
          <c:invertIfNegative val="0"/>
          <c:val>
            <c:numRef>
              <c:f>network_optimized_weights!$B$11:$V$11</c:f>
              <c:numCache>
                <c:formatCode>General</c:formatCode>
                <c:ptCount val="21"/>
                <c:pt idx="0">
                  <c:v>0</c:v>
                </c:pt>
                <c:pt idx="1">
                  <c:v>0</c:v>
                </c:pt>
                <c:pt idx="2">
                  <c:v>0</c:v>
                </c:pt>
                <c:pt idx="3">
                  <c:v>0</c:v>
                </c:pt>
                <c:pt idx="4">
                  <c:v>0</c:v>
                </c:pt>
                <c:pt idx="5">
                  <c:v>0</c:v>
                </c:pt>
                <c:pt idx="6">
                  <c:v>0.488717831660611</c:v>
                </c:pt>
                <c:pt idx="7">
                  <c:v>0</c:v>
                </c:pt>
                <c:pt idx="8">
                  <c:v>6.3194136469367598E-2</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10"/>
          <c:order val="10"/>
          <c:invertIfNegative val="0"/>
          <c:val>
            <c:numRef>
              <c:f>network_optimized_weights!$B$12:$V$12</c:f>
              <c:numCache>
                <c:formatCode>General</c:formatCode>
                <c:ptCount val="21"/>
                <c:pt idx="0">
                  <c:v>-0.79074479091472305</c:v>
                </c:pt>
                <c:pt idx="1">
                  <c:v>0</c:v>
                </c:pt>
                <c:pt idx="2">
                  <c:v>0</c:v>
                </c:pt>
                <c:pt idx="3">
                  <c:v>0</c:v>
                </c:pt>
                <c:pt idx="4">
                  <c:v>0</c:v>
                </c:pt>
                <c:pt idx="5">
                  <c:v>0</c:v>
                </c:pt>
                <c:pt idx="6">
                  <c:v>0</c:v>
                </c:pt>
                <c:pt idx="7">
                  <c:v>0</c:v>
                </c:pt>
                <c:pt idx="8">
                  <c:v>0</c:v>
                </c:pt>
                <c:pt idx="9">
                  <c:v>0</c:v>
                </c:pt>
                <c:pt idx="10">
                  <c:v>8.7501566503588903E-4</c:v>
                </c:pt>
                <c:pt idx="11">
                  <c:v>0</c:v>
                </c:pt>
                <c:pt idx="12">
                  <c:v>0</c:v>
                </c:pt>
                <c:pt idx="13">
                  <c:v>0</c:v>
                </c:pt>
                <c:pt idx="14">
                  <c:v>0</c:v>
                </c:pt>
                <c:pt idx="15">
                  <c:v>0</c:v>
                </c:pt>
                <c:pt idx="16">
                  <c:v>4.8668283977647303E-2</c:v>
                </c:pt>
                <c:pt idx="17">
                  <c:v>0</c:v>
                </c:pt>
                <c:pt idx="18">
                  <c:v>0</c:v>
                </c:pt>
                <c:pt idx="19">
                  <c:v>0</c:v>
                </c:pt>
                <c:pt idx="20">
                  <c:v>0</c:v>
                </c:pt>
              </c:numCache>
            </c:numRef>
          </c:val>
        </c:ser>
        <c:ser>
          <c:idx val="11"/>
          <c:order val="11"/>
          <c:invertIfNegative val="0"/>
          <c:val>
            <c:numRef>
              <c:f>network_optimized_weights!$B$13:$V$13</c:f>
              <c:numCache>
                <c:formatCode>General</c:formatCode>
                <c:ptCount val="21"/>
                <c:pt idx="0">
                  <c:v>0</c:v>
                </c:pt>
                <c:pt idx="1">
                  <c:v>0</c:v>
                </c:pt>
                <c:pt idx="2">
                  <c:v>0</c:v>
                </c:pt>
                <c:pt idx="3">
                  <c:v>0</c:v>
                </c:pt>
                <c:pt idx="4">
                  <c:v>5.8564773868432701E-2</c:v>
                </c:pt>
                <c:pt idx="5">
                  <c:v>0</c:v>
                </c:pt>
                <c:pt idx="6">
                  <c:v>0</c:v>
                </c:pt>
                <c:pt idx="7">
                  <c:v>0</c:v>
                </c:pt>
                <c:pt idx="8">
                  <c:v>0</c:v>
                </c:pt>
                <c:pt idx="9">
                  <c:v>0</c:v>
                </c:pt>
                <c:pt idx="10">
                  <c:v>0</c:v>
                </c:pt>
                <c:pt idx="11">
                  <c:v>0</c:v>
                </c:pt>
                <c:pt idx="12">
                  <c:v>0</c:v>
                </c:pt>
                <c:pt idx="13">
                  <c:v>0</c:v>
                </c:pt>
                <c:pt idx="14">
                  <c:v>0</c:v>
                </c:pt>
                <c:pt idx="15">
                  <c:v>0</c:v>
                </c:pt>
                <c:pt idx="16">
                  <c:v>0</c:v>
                </c:pt>
                <c:pt idx="17">
                  <c:v>0</c:v>
                </c:pt>
                <c:pt idx="18">
                  <c:v>7.2206605368931906E-2</c:v>
                </c:pt>
                <c:pt idx="19">
                  <c:v>0</c:v>
                </c:pt>
                <c:pt idx="20">
                  <c:v>0</c:v>
                </c:pt>
              </c:numCache>
            </c:numRef>
          </c:val>
        </c:ser>
        <c:ser>
          <c:idx val="12"/>
          <c:order val="12"/>
          <c:invertIfNegative val="0"/>
          <c:val>
            <c:numRef>
              <c:f>network_optimized_weights!$B$14:$V$14</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0.23743936102951099</c:v>
                </c:pt>
                <c:pt idx="12">
                  <c:v>0</c:v>
                </c:pt>
                <c:pt idx="13">
                  <c:v>0</c:v>
                </c:pt>
                <c:pt idx="14">
                  <c:v>0</c:v>
                </c:pt>
                <c:pt idx="15">
                  <c:v>0</c:v>
                </c:pt>
                <c:pt idx="16">
                  <c:v>0</c:v>
                </c:pt>
                <c:pt idx="17">
                  <c:v>0</c:v>
                </c:pt>
                <c:pt idx="18">
                  <c:v>0</c:v>
                </c:pt>
                <c:pt idx="19">
                  <c:v>0</c:v>
                </c:pt>
                <c:pt idx="20">
                  <c:v>0</c:v>
                </c:pt>
              </c:numCache>
            </c:numRef>
          </c:val>
        </c:ser>
        <c:ser>
          <c:idx val="13"/>
          <c:order val="13"/>
          <c:invertIfNegative val="0"/>
          <c:val>
            <c:numRef>
              <c:f>network_optimized_weights!$B$15:$V$15</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14"/>
          <c:order val="14"/>
          <c:invertIfNegative val="0"/>
          <c:val>
            <c:numRef>
              <c:f>network_optimized_weights!$B$16:$V$16</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15"/>
          <c:order val="15"/>
          <c:invertIfNegative val="0"/>
          <c:val>
            <c:numRef>
              <c:f>network_optimized_weights!$B$17:$V$17</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16"/>
          <c:order val="16"/>
          <c:invertIfNegative val="0"/>
          <c:val>
            <c:numRef>
              <c:f>network_optimized_weights!$B$18:$V$18</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0.209918249890824</c:v>
                </c:pt>
                <c:pt idx="14">
                  <c:v>0</c:v>
                </c:pt>
                <c:pt idx="15">
                  <c:v>0</c:v>
                </c:pt>
                <c:pt idx="16">
                  <c:v>0</c:v>
                </c:pt>
                <c:pt idx="17">
                  <c:v>0</c:v>
                </c:pt>
                <c:pt idx="18">
                  <c:v>0</c:v>
                </c:pt>
                <c:pt idx="19">
                  <c:v>0</c:v>
                </c:pt>
                <c:pt idx="20">
                  <c:v>0</c:v>
                </c:pt>
              </c:numCache>
            </c:numRef>
          </c:val>
        </c:ser>
        <c:ser>
          <c:idx val="17"/>
          <c:order val="17"/>
          <c:invertIfNegative val="0"/>
          <c:val>
            <c:numRef>
              <c:f>network_optimized_weights!$B$19:$V$19</c:f>
              <c:numCache>
                <c:formatCode>General</c:formatCode>
                <c:ptCount val="21"/>
                <c:pt idx="0">
                  <c:v>0</c:v>
                </c:pt>
                <c:pt idx="1">
                  <c:v>0</c:v>
                </c:pt>
                <c:pt idx="2">
                  <c:v>0</c:v>
                </c:pt>
                <c:pt idx="3">
                  <c:v>0</c:v>
                </c:pt>
                <c:pt idx="4">
                  <c:v>-2.8592058989667699E-2</c:v>
                </c:pt>
                <c:pt idx="5">
                  <c:v>0.214774574870228</c:v>
                </c:pt>
                <c:pt idx="6">
                  <c:v>0</c:v>
                </c:pt>
                <c:pt idx="7">
                  <c:v>0</c:v>
                </c:pt>
                <c:pt idx="8">
                  <c:v>0</c:v>
                </c:pt>
                <c:pt idx="9">
                  <c:v>0</c:v>
                </c:pt>
                <c:pt idx="10">
                  <c:v>0</c:v>
                </c:pt>
                <c:pt idx="11">
                  <c:v>0</c:v>
                </c:pt>
                <c:pt idx="12">
                  <c:v>0</c:v>
                </c:pt>
                <c:pt idx="13">
                  <c:v>0</c:v>
                </c:pt>
                <c:pt idx="14">
                  <c:v>3.8807519190928098E-2</c:v>
                </c:pt>
                <c:pt idx="15">
                  <c:v>0</c:v>
                </c:pt>
                <c:pt idx="16">
                  <c:v>0</c:v>
                </c:pt>
                <c:pt idx="17">
                  <c:v>0</c:v>
                </c:pt>
                <c:pt idx="18">
                  <c:v>0</c:v>
                </c:pt>
                <c:pt idx="19">
                  <c:v>0</c:v>
                </c:pt>
                <c:pt idx="20">
                  <c:v>0</c:v>
                </c:pt>
              </c:numCache>
            </c:numRef>
          </c:val>
        </c:ser>
        <c:ser>
          <c:idx val="18"/>
          <c:order val="18"/>
          <c:invertIfNegative val="0"/>
          <c:val>
            <c:numRef>
              <c:f>network_optimized_weights!$B$20:$V$20</c:f>
              <c:numCache>
                <c:formatCode>General</c:formatCode>
                <c:ptCount val="21"/>
                <c:pt idx="0">
                  <c:v>0</c:v>
                </c:pt>
                <c:pt idx="1">
                  <c:v>0</c:v>
                </c:pt>
                <c:pt idx="2">
                  <c:v>0</c:v>
                </c:pt>
                <c:pt idx="3">
                  <c:v>0</c:v>
                </c:pt>
                <c:pt idx="4">
                  <c:v>0</c:v>
                </c:pt>
                <c:pt idx="5">
                  <c:v>0</c:v>
                </c:pt>
                <c:pt idx="6">
                  <c:v>0</c:v>
                </c:pt>
                <c:pt idx="7">
                  <c:v>0</c:v>
                </c:pt>
                <c:pt idx="8">
                  <c:v>0</c:v>
                </c:pt>
                <c:pt idx="9">
                  <c:v>0</c:v>
                </c:pt>
                <c:pt idx="10">
                  <c:v>0.18276166129812901</c:v>
                </c:pt>
                <c:pt idx="11">
                  <c:v>0</c:v>
                </c:pt>
                <c:pt idx="12">
                  <c:v>0</c:v>
                </c:pt>
                <c:pt idx="13">
                  <c:v>0</c:v>
                </c:pt>
                <c:pt idx="14">
                  <c:v>0</c:v>
                </c:pt>
                <c:pt idx="15">
                  <c:v>0</c:v>
                </c:pt>
                <c:pt idx="16">
                  <c:v>0</c:v>
                </c:pt>
                <c:pt idx="17">
                  <c:v>0</c:v>
                </c:pt>
                <c:pt idx="18">
                  <c:v>0</c:v>
                </c:pt>
                <c:pt idx="19">
                  <c:v>0</c:v>
                </c:pt>
                <c:pt idx="20">
                  <c:v>0</c:v>
                </c:pt>
              </c:numCache>
            </c:numRef>
          </c:val>
        </c:ser>
        <c:ser>
          <c:idx val="19"/>
          <c:order val="19"/>
          <c:invertIfNegative val="0"/>
          <c:val>
            <c:numRef>
              <c:f>network_optimized_weights!$B$21:$V$21</c:f>
              <c:numCache>
                <c:formatCode>General</c:formatCode>
                <c:ptCount val="21"/>
                <c:pt idx="0">
                  <c:v>0</c:v>
                </c:pt>
                <c:pt idx="1">
                  <c:v>0</c:v>
                </c:pt>
                <c:pt idx="2">
                  <c:v>0</c:v>
                </c:pt>
                <c:pt idx="3">
                  <c:v>0</c:v>
                </c:pt>
                <c:pt idx="4">
                  <c:v>1.5492132440300999E-2</c:v>
                </c:pt>
                <c:pt idx="5">
                  <c:v>0</c:v>
                </c:pt>
                <c:pt idx="6">
                  <c:v>1.9298501968751599E-2</c:v>
                </c:pt>
                <c:pt idx="7">
                  <c:v>0</c:v>
                </c:pt>
                <c:pt idx="8">
                  <c:v>0</c:v>
                </c:pt>
                <c:pt idx="9">
                  <c:v>0.14373711001724301</c:v>
                </c:pt>
                <c:pt idx="10">
                  <c:v>0</c:v>
                </c:pt>
                <c:pt idx="11">
                  <c:v>0</c:v>
                </c:pt>
                <c:pt idx="12">
                  <c:v>0</c:v>
                </c:pt>
                <c:pt idx="13">
                  <c:v>0</c:v>
                </c:pt>
                <c:pt idx="14">
                  <c:v>0</c:v>
                </c:pt>
                <c:pt idx="15">
                  <c:v>0</c:v>
                </c:pt>
                <c:pt idx="16">
                  <c:v>0</c:v>
                </c:pt>
                <c:pt idx="17">
                  <c:v>0</c:v>
                </c:pt>
                <c:pt idx="18">
                  <c:v>2.0700413622591299E-2</c:v>
                </c:pt>
                <c:pt idx="19">
                  <c:v>0</c:v>
                </c:pt>
                <c:pt idx="20">
                  <c:v>0</c:v>
                </c:pt>
              </c:numCache>
            </c:numRef>
          </c:val>
        </c:ser>
        <c:ser>
          <c:idx val="20"/>
          <c:order val="20"/>
          <c:invertIfNegative val="0"/>
          <c:val>
            <c:numRef>
              <c:f>network_optimized_weights!$B$22:$V$22</c:f>
              <c:numCache>
                <c:formatCode>General</c:formatCode>
                <c:ptCount val="21"/>
                <c:pt idx="0">
                  <c:v>0</c:v>
                </c:pt>
                <c:pt idx="1">
                  <c:v>0</c:v>
                </c:pt>
                <c:pt idx="2">
                  <c:v>0</c:v>
                </c:pt>
                <c:pt idx="3">
                  <c:v>0</c:v>
                </c:pt>
                <c:pt idx="4">
                  <c:v>0</c:v>
                </c:pt>
                <c:pt idx="5">
                  <c:v>0</c:v>
                </c:pt>
                <c:pt idx="6">
                  <c:v>0</c:v>
                </c:pt>
                <c:pt idx="7">
                  <c:v>0</c:v>
                </c:pt>
                <c:pt idx="8">
                  <c:v>1.94576794043517E-2</c:v>
                </c:pt>
                <c:pt idx="9">
                  <c:v>0</c:v>
                </c:pt>
                <c:pt idx="10">
                  <c:v>0</c:v>
                </c:pt>
                <c:pt idx="11">
                  <c:v>0</c:v>
                </c:pt>
                <c:pt idx="12">
                  <c:v>0</c:v>
                </c:pt>
                <c:pt idx="13">
                  <c:v>0</c:v>
                </c:pt>
                <c:pt idx="14">
                  <c:v>-9.59903248623898E-2</c:v>
                </c:pt>
                <c:pt idx="15">
                  <c:v>-1.9553353125775799E-2</c:v>
                </c:pt>
                <c:pt idx="16">
                  <c:v>0</c:v>
                </c:pt>
                <c:pt idx="17">
                  <c:v>0</c:v>
                </c:pt>
                <c:pt idx="18">
                  <c:v>0</c:v>
                </c:pt>
                <c:pt idx="19">
                  <c:v>0</c:v>
                </c:pt>
                <c:pt idx="20">
                  <c:v>0</c:v>
                </c:pt>
              </c:numCache>
            </c:numRef>
          </c:val>
        </c:ser>
        <c:dLbls>
          <c:showLegendKey val="0"/>
          <c:showVal val="0"/>
          <c:showCatName val="0"/>
          <c:showSerName val="0"/>
          <c:showPercent val="0"/>
          <c:showBubbleSize val="0"/>
        </c:dLbls>
        <c:gapWidth val="150"/>
        <c:axId val="113919488"/>
        <c:axId val="116308160"/>
      </c:barChart>
      <c:catAx>
        <c:axId val="113919488"/>
        <c:scaling>
          <c:orientation val="minMax"/>
        </c:scaling>
        <c:delete val="0"/>
        <c:axPos val="b"/>
        <c:title>
          <c:tx>
            <c:rich>
              <a:bodyPr/>
              <a:lstStyle/>
              <a:p>
                <a:pPr>
                  <a:defRPr/>
                </a:pPr>
                <a:r>
                  <a:rPr lang="en-US" dirty="0" smtClean="0"/>
                  <a:t>Genes</a:t>
                </a:r>
                <a:endParaRPr lang="en-US" dirty="0"/>
              </a:p>
            </c:rich>
          </c:tx>
          <c:layout/>
          <c:overlay val="0"/>
        </c:title>
        <c:numFmt formatCode="General" sourceLinked="1"/>
        <c:majorTickMark val="out"/>
        <c:minorTickMark val="none"/>
        <c:tickLblPos val="nextTo"/>
        <c:crossAx val="116308160"/>
        <c:crosses val="autoZero"/>
        <c:auto val="1"/>
        <c:lblAlgn val="ctr"/>
        <c:lblOffset val="100"/>
        <c:noMultiLvlLbl val="0"/>
      </c:catAx>
      <c:valAx>
        <c:axId val="116308160"/>
        <c:scaling>
          <c:orientation val="minMax"/>
          <c:max val="2"/>
          <c:min val="-2.5"/>
        </c:scaling>
        <c:delete val="0"/>
        <c:axPos val="l"/>
        <c:title>
          <c:tx>
            <c:rich>
              <a:bodyPr rot="-5400000" vert="horz"/>
              <a:lstStyle/>
              <a:p>
                <a:pPr>
                  <a:defRPr/>
                </a:pPr>
                <a:r>
                  <a:rPr lang="en-US" dirty="0" smtClean="0"/>
                  <a:t>Magnitude</a:t>
                </a:r>
                <a:r>
                  <a:rPr lang="en-US" baseline="0" dirty="0" smtClean="0"/>
                  <a:t> of Weight</a:t>
                </a:r>
                <a:endParaRPr lang="en-US" dirty="0"/>
              </a:p>
            </c:rich>
          </c:tx>
          <c:layout/>
          <c:overlay val="0"/>
        </c:title>
        <c:numFmt formatCode="General" sourceLinked="1"/>
        <c:majorTickMark val="out"/>
        <c:minorTickMark val="none"/>
        <c:tickLblPos val="nextTo"/>
        <c:crossAx val="113919488"/>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Random 1 Optimized Weights</a:t>
            </a:r>
          </a:p>
        </c:rich>
      </c:tx>
      <c:layout/>
      <c:overlay val="0"/>
    </c:title>
    <c:autoTitleDeleted val="0"/>
    <c:plotArea>
      <c:layout/>
      <c:barChart>
        <c:barDir val="col"/>
        <c:grouping val="clustered"/>
        <c:varyColors val="0"/>
        <c:ser>
          <c:idx val="0"/>
          <c:order val="0"/>
          <c:invertIfNegative val="0"/>
          <c:val>
            <c:numRef>
              <c:f>network_optimized_weights!$B$2:$V$2</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0.429013387312491</c:v>
                </c:pt>
                <c:pt idx="13">
                  <c:v>0</c:v>
                </c:pt>
                <c:pt idx="14">
                  <c:v>0</c:v>
                </c:pt>
                <c:pt idx="15">
                  <c:v>0</c:v>
                </c:pt>
                <c:pt idx="16">
                  <c:v>0</c:v>
                </c:pt>
                <c:pt idx="17">
                  <c:v>0</c:v>
                </c:pt>
                <c:pt idx="18">
                  <c:v>0</c:v>
                </c:pt>
                <c:pt idx="19">
                  <c:v>0</c:v>
                </c:pt>
                <c:pt idx="20">
                  <c:v>0</c:v>
                </c:pt>
              </c:numCache>
            </c:numRef>
          </c:val>
        </c:ser>
        <c:ser>
          <c:idx val="1"/>
          <c:order val="1"/>
          <c:invertIfNegative val="0"/>
          <c:val>
            <c:numRef>
              <c:f>network_optimized_weights!$B$3:$V$3</c:f>
              <c:numCache>
                <c:formatCode>General</c:formatCode>
                <c:ptCount val="21"/>
                <c:pt idx="0">
                  <c:v>0.31036122370365299</c:v>
                </c:pt>
                <c:pt idx="1">
                  <c:v>0</c:v>
                </c:pt>
                <c:pt idx="2">
                  <c:v>0</c:v>
                </c:pt>
                <c:pt idx="3">
                  <c:v>0</c:v>
                </c:pt>
                <c:pt idx="4">
                  <c:v>0</c:v>
                </c:pt>
                <c:pt idx="5">
                  <c:v>0</c:v>
                </c:pt>
                <c:pt idx="6">
                  <c:v>0</c:v>
                </c:pt>
                <c:pt idx="7">
                  <c:v>0</c:v>
                </c:pt>
                <c:pt idx="8">
                  <c:v>0</c:v>
                </c:pt>
                <c:pt idx="9">
                  <c:v>0</c:v>
                </c:pt>
                <c:pt idx="10">
                  <c:v>0</c:v>
                </c:pt>
                <c:pt idx="11">
                  <c:v>-1.4131243013132251</c:v>
                </c:pt>
                <c:pt idx="12">
                  <c:v>0</c:v>
                </c:pt>
                <c:pt idx="13">
                  <c:v>0</c:v>
                </c:pt>
                <c:pt idx="14">
                  <c:v>0</c:v>
                </c:pt>
                <c:pt idx="15">
                  <c:v>0</c:v>
                </c:pt>
                <c:pt idx="16">
                  <c:v>0</c:v>
                </c:pt>
                <c:pt idx="17">
                  <c:v>0</c:v>
                </c:pt>
                <c:pt idx="18">
                  <c:v>0</c:v>
                </c:pt>
                <c:pt idx="19">
                  <c:v>0</c:v>
                </c:pt>
                <c:pt idx="20">
                  <c:v>0</c:v>
                </c:pt>
              </c:numCache>
            </c:numRef>
          </c:val>
        </c:ser>
        <c:ser>
          <c:idx val="2"/>
          <c:order val="2"/>
          <c:invertIfNegative val="0"/>
          <c:val>
            <c:numRef>
              <c:f>network_optimized_weights!$B$4:$V$4</c:f>
              <c:numCache>
                <c:formatCode>General</c:formatCode>
                <c:ptCount val="21"/>
                <c:pt idx="0">
                  <c:v>0</c:v>
                </c:pt>
                <c:pt idx="1">
                  <c:v>0</c:v>
                </c:pt>
                <c:pt idx="2">
                  <c:v>0</c:v>
                </c:pt>
                <c:pt idx="3">
                  <c:v>0</c:v>
                </c:pt>
                <c:pt idx="4">
                  <c:v>0</c:v>
                </c:pt>
                <c:pt idx="5">
                  <c:v>0</c:v>
                </c:pt>
                <c:pt idx="6">
                  <c:v>0</c:v>
                </c:pt>
                <c:pt idx="7">
                  <c:v>0</c:v>
                </c:pt>
                <c:pt idx="8">
                  <c:v>0</c:v>
                </c:pt>
                <c:pt idx="9">
                  <c:v>0</c:v>
                </c:pt>
                <c:pt idx="10">
                  <c:v>0.19430062274367499</c:v>
                </c:pt>
                <c:pt idx="11">
                  <c:v>0</c:v>
                </c:pt>
                <c:pt idx="12">
                  <c:v>0</c:v>
                </c:pt>
                <c:pt idx="13">
                  <c:v>0</c:v>
                </c:pt>
                <c:pt idx="14">
                  <c:v>0.28377604239049198</c:v>
                </c:pt>
                <c:pt idx="15">
                  <c:v>0</c:v>
                </c:pt>
                <c:pt idx="16">
                  <c:v>0</c:v>
                </c:pt>
                <c:pt idx="17">
                  <c:v>0</c:v>
                </c:pt>
                <c:pt idx="18">
                  <c:v>0</c:v>
                </c:pt>
                <c:pt idx="19">
                  <c:v>0</c:v>
                </c:pt>
                <c:pt idx="20">
                  <c:v>0</c:v>
                </c:pt>
              </c:numCache>
            </c:numRef>
          </c:val>
        </c:ser>
        <c:ser>
          <c:idx val="3"/>
          <c:order val="3"/>
          <c:invertIfNegative val="0"/>
          <c:val>
            <c:numRef>
              <c:f>network_optimized_weights!$B$5:$V$5</c:f>
              <c:numCache>
                <c:formatCode>General</c:formatCode>
                <c:ptCount val="21"/>
                <c:pt idx="0">
                  <c:v>0</c:v>
                </c:pt>
                <c:pt idx="1">
                  <c:v>0</c:v>
                </c:pt>
                <c:pt idx="2">
                  <c:v>3.9379819738290703E-2</c:v>
                </c:pt>
                <c:pt idx="3">
                  <c:v>0</c:v>
                </c:pt>
                <c:pt idx="4">
                  <c:v>0</c:v>
                </c:pt>
                <c:pt idx="5">
                  <c:v>0</c:v>
                </c:pt>
                <c:pt idx="6">
                  <c:v>0</c:v>
                </c:pt>
                <c:pt idx="7">
                  <c:v>0</c:v>
                </c:pt>
                <c:pt idx="8">
                  <c:v>0</c:v>
                </c:pt>
                <c:pt idx="9">
                  <c:v>0</c:v>
                </c:pt>
                <c:pt idx="10">
                  <c:v>0</c:v>
                </c:pt>
                <c:pt idx="11">
                  <c:v>0.17516122050764901</c:v>
                </c:pt>
                <c:pt idx="12">
                  <c:v>0</c:v>
                </c:pt>
                <c:pt idx="13">
                  <c:v>0</c:v>
                </c:pt>
                <c:pt idx="14">
                  <c:v>0</c:v>
                </c:pt>
                <c:pt idx="15">
                  <c:v>0</c:v>
                </c:pt>
                <c:pt idx="16">
                  <c:v>1.7443320116450799E-2</c:v>
                </c:pt>
                <c:pt idx="17">
                  <c:v>0</c:v>
                </c:pt>
                <c:pt idx="18">
                  <c:v>0</c:v>
                </c:pt>
                <c:pt idx="19">
                  <c:v>0</c:v>
                </c:pt>
                <c:pt idx="20">
                  <c:v>0</c:v>
                </c:pt>
              </c:numCache>
            </c:numRef>
          </c:val>
        </c:ser>
        <c:ser>
          <c:idx val="4"/>
          <c:order val="4"/>
          <c:invertIfNegative val="0"/>
          <c:val>
            <c:numRef>
              <c:f>network_optimized_weights!$B$6:$V$6</c:f>
              <c:numCache>
                <c:formatCode>General</c:formatCode>
                <c:ptCount val="21"/>
                <c:pt idx="0">
                  <c:v>0</c:v>
                </c:pt>
                <c:pt idx="1">
                  <c:v>0</c:v>
                </c:pt>
                <c:pt idx="2">
                  <c:v>0</c:v>
                </c:pt>
                <c:pt idx="3">
                  <c:v>0.135330061004516</c:v>
                </c:pt>
                <c:pt idx="4">
                  <c:v>0</c:v>
                </c:pt>
                <c:pt idx="5">
                  <c:v>0</c:v>
                </c:pt>
                <c:pt idx="6">
                  <c:v>-0.106272511103864</c:v>
                </c:pt>
                <c:pt idx="7">
                  <c:v>-0.48227185316134102</c:v>
                </c:pt>
                <c:pt idx="8">
                  <c:v>0</c:v>
                </c:pt>
                <c:pt idx="9">
                  <c:v>0</c:v>
                </c:pt>
                <c:pt idx="10">
                  <c:v>0</c:v>
                </c:pt>
                <c:pt idx="11">
                  <c:v>0</c:v>
                </c:pt>
                <c:pt idx="12">
                  <c:v>0</c:v>
                </c:pt>
                <c:pt idx="13">
                  <c:v>0</c:v>
                </c:pt>
                <c:pt idx="14">
                  <c:v>0</c:v>
                </c:pt>
                <c:pt idx="15">
                  <c:v>0</c:v>
                </c:pt>
                <c:pt idx="16">
                  <c:v>0</c:v>
                </c:pt>
                <c:pt idx="17">
                  <c:v>0</c:v>
                </c:pt>
                <c:pt idx="18">
                  <c:v>0</c:v>
                </c:pt>
                <c:pt idx="19">
                  <c:v>0</c:v>
                </c:pt>
                <c:pt idx="20">
                  <c:v>-0.51846221309542895</c:v>
                </c:pt>
              </c:numCache>
            </c:numRef>
          </c:val>
        </c:ser>
        <c:ser>
          <c:idx val="5"/>
          <c:order val="5"/>
          <c:invertIfNegative val="0"/>
          <c:val>
            <c:numRef>
              <c:f>network_optimized_weights!$B$7:$V$7</c:f>
              <c:numCache>
                <c:formatCode>General</c:formatCode>
                <c:ptCount val="21"/>
                <c:pt idx="0">
                  <c:v>0</c:v>
                </c:pt>
                <c:pt idx="1">
                  <c:v>0</c:v>
                </c:pt>
                <c:pt idx="2">
                  <c:v>0</c:v>
                </c:pt>
                <c:pt idx="3">
                  <c:v>0</c:v>
                </c:pt>
                <c:pt idx="4">
                  <c:v>-0.174180016736732</c:v>
                </c:pt>
                <c:pt idx="5">
                  <c:v>0</c:v>
                </c:pt>
                <c:pt idx="6">
                  <c:v>0</c:v>
                </c:pt>
                <c:pt idx="7">
                  <c:v>0</c:v>
                </c:pt>
                <c:pt idx="8">
                  <c:v>0</c:v>
                </c:pt>
                <c:pt idx="9">
                  <c:v>0</c:v>
                </c:pt>
                <c:pt idx="10">
                  <c:v>0</c:v>
                </c:pt>
                <c:pt idx="11">
                  <c:v>0.676641742204384</c:v>
                </c:pt>
                <c:pt idx="12">
                  <c:v>0</c:v>
                </c:pt>
                <c:pt idx="13">
                  <c:v>0</c:v>
                </c:pt>
                <c:pt idx="14">
                  <c:v>0</c:v>
                </c:pt>
                <c:pt idx="15">
                  <c:v>0</c:v>
                </c:pt>
                <c:pt idx="16">
                  <c:v>0</c:v>
                </c:pt>
                <c:pt idx="17">
                  <c:v>0</c:v>
                </c:pt>
                <c:pt idx="18">
                  <c:v>0</c:v>
                </c:pt>
                <c:pt idx="19">
                  <c:v>0</c:v>
                </c:pt>
                <c:pt idx="20">
                  <c:v>0</c:v>
                </c:pt>
              </c:numCache>
            </c:numRef>
          </c:val>
        </c:ser>
        <c:ser>
          <c:idx val="6"/>
          <c:order val="6"/>
          <c:invertIfNegative val="0"/>
          <c:val>
            <c:numRef>
              <c:f>network_optimized_weights!$B$8:$V$8</c:f>
              <c:numCache>
                <c:formatCode>General</c:formatCode>
                <c:ptCount val="21"/>
                <c:pt idx="0">
                  <c:v>0</c:v>
                </c:pt>
                <c:pt idx="1">
                  <c:v>0</c:v>
                </c:pt>
                <c:pt idx="2">
                  <c:v>0</c:v>
                </c:pt>
                <c:pt idx="3">
                  <c:v>0</c:v>
                </c:pt>
                <c:pt idx="4">
                  <c:v>0</c:v>
                </c:pt>
                <c:pt idx="5">
                  <c:v>0</c:v>
                </c:pt>
                <c:pt idx="6">
                  <c:v>0</c:v>
                </c:pt>
                <c:pt idx="7">
                  <c:v>0</c:v>
                </c:pt>
                <c:pt idx="8">
                  <c:v>0</c:v>
                </c:pt>
                <c:pt idx="9">
                  <c:v>0</c:v>
                </c:pt>
                <c:pt idx="10">
                  <c:v>-7.5864138763190897E-5</c:v>
                </c:pt>
                <c:pt idx="11">
                  <c:v>0</c:v>
                </c:pt>
                <c:pt idx="12">
                  <c:v>0</c:v>
                </c:pt>
                <c:pt idx="13">
                  <c:v>0</c:v>
                </c:pt>
                <c:pt idx="14">
                  <c:v>0</c:v>
                </c:pt>
                <c:pt idx="15">
                  <c:v>0</c:v>
                </c:pt>
                <c:pt idx="16">
                  <c:v>0</c:v>
                </c:pt>
                <c:pt idx="17">
                  <c:v>-5.5432329815738001E-5</c:v>
                </c:pt>
                <c:pt idx="18">
                  <c:v>0</c:v>
                </c:pt>
                <c:pt idx="19">
                  <c:v>0</c:v>
                </c:pt>
                <c:pt idx="20">
                  <c:v>0</c:v>
                </c:pt>
              </c:numCache>
            </c:numRef>
          </c:val>
        </c:ser>
        <c:ser>
          <c:idx val="7"/>
          <c:order val="7"/>
          <c:invertIfNegative val="0"/>
          <c:val>
            <c:numRef>
              <c:f>network_optimized_weights!$B$9:$V$9</c:f>
              <c:numCache>
                <c:formatCode>General</c:formatCode>
                <c:ptCount val="21"/>
                <c:pt idx="0">
                  <c:v>0</c:v>
                </c:pt>
                <c:pt idx="1">
                  <c:v>0</c:v>
                </c:pt>
                <c:pt idx="2">
                  <c:v>0</c:v>
                </c:pt>
                <c:pt idx="3">
                  <c:v>0</c:v>
                </c:pt>
                <c:pt idx="4">
                  <c:v>0</c:v>
                </c:pt>
                <c:pt idx="5">
                  <c:v>0</c:v>
                </c:pt>
                <c:pt idx="6">
                  <c:v>0</c:v>
                </c:pt>
                <c:pt idx="7">
                  <c:v>0</c:v>
                </c:pt>
                <c:pt idx="8">
                  <c:v>0</c:v>
                </c:pt>
                <c:pt idx="9">
                  <c:v>0</c:v>
                </c:pt>
                <c:pt idx="10">
                  <c:v>0.182859421380867</c:v>
                </c:pt>
                <c:pt idx="11">
                  <c:v>0.32039881983694601</c:v>
                </c:pt>
                <c:pt idx="12">
                  <c:v>0</c:v>
                </c:pt>
                <c:pt idx="13">
                  <c:v>0</c:v>
                </c:pt>
                <c:pt idx="14">
                  <c:v>0</c:v>
                </c:pt>
                <c:pt idx="15">
                  <c:v>0</c:v>
                </c:pt>
                <c:pt idx="16">
                  <c:v>0</c:v>
                </c:pt>
                <c:pt idx="17">
                  <c:v>0</c:v>
                </c:pt>
                <c:pt idx="18">
                  <c:v>0</c:v>
                </c:pt>
                <c:pt idx="19">
                  <c:v>0</c:v>
                </c:pt>
                <c:pt idx="20">
                  <c:v>0</c:v>
                </c:pt>
              </c:numCache>
            </c:numRef>
          </c:val>
        </c:ser>
        <c:ser>
          <c:idx val="8"/>
          <c:order val="8"/>
          <c:invertIfNegative val="0"/>
          <c:val>
            <c:numRef>
              <c:f>network_optimized_weights!$B$10:$V$10</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0.21314698537902199</c:v>
                </c:pt>
                <c:pt idx="14">
                  <c:v>0</c:v>
                </c:pt>
                <c:pt idx="15">
                  <c:v>0</c:v>
                </c:pt>
                <c:pt idx="16">
                  <c:v>0</c:v>
                </c:pt>
                <c:pt idx="17">
                  <c:v>0</c:v>
                </c:pt>
                <c:pt idx="18">
                  <c:v>0</c:v>
                </c:pt>
                <c:pt idx="19">
                  <c:v>0</c:v>
                </c:pt>
                <c:pt idx="20">
                  <c:v>0</c:v>
                </c:pt>
              </c:numCache>
            </c:numRef>
          </c:val>
        </c:ser>
        <c:ser>
          <c:idx val="9"/>
          <c:order val="9"/>
          <c:invertIfNegative val="0"/>
          <c:val>
            <c:numRef>
              <c:f>network_optimized_weights!$B$11:$V$11</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-1.247489501576466</c:v>
                </c:pt>
                <c:pt idx="15">
                  <c:v>0</c:v>
                </c:pt>
                <c:pt idx="16">
                  <c:v>0</c:v>
                </c:pt>
                <c:pt idx="17">
                  <c:v>0</c:v>
                </c:pt>
                <c:pt idx="18">
                  <c:v>0</c:v>
                </c:pt>
                <c:pt idx="19">
                  <c:v>0</c:v>
                </c:pt>
                <c:pt idx="20">
                  <c:v>0</c:v>
                </c:pt>
              </c:numCache>
            </c:numRef>
          </c:val>
        </c:ser>
        <c:ser>
          <c:idx val="10"/>
          <c:order val="10"/>
          <c:invertIfNegative val="0"/>
          <c:val>
            <c:numRef>
              <c:f>network_optimized_weights!$B$12:$V$12</c:f>
              <c:numCache>
                <c:formatCode>General</c:formatCode>
                <c:ptCount val="21"/>
                <c:pt idx="0">
                  <c:v>0</c:v>
                </c:pt>
                <c:pt idx="1">
                  <c:v>0</c:v>
                </c:pt>
                <c:pt idx="2">
                  <c:v>0</c:v>
                </c:pt>
                <c:pt idx="3">
                  <c:v>7.6825817089949802E-2</c:v>
                </c:pt>
                <c:pt idx="4">
                  <c:v>0</c:v>
                </c:pt>
                <c:pt idx="5">
                  <c:v>0</c:v>
                </c:pt>
                <c:pt idx="6">
                  <c:v>0.16164056002566399</c:v>
                </c:pt>
                <c:pt idx="7">
                  <c:v>0</c:v>
                </c:pt>
                <c:pt idx="8">
                  <c:v>0.123840766982307</c:v>
                </c:pt>
                <c:pt idx="9">
                  <c:v>0</c:v>
                </c:pt>
                <c:pt idx="10">
                  <c:v>0</c:v>
                </c:pt>
                <c:pt idx="11">
                  <c:v>0</c:v>
                </c:pt>
                <c:pt idx="12">
                  <c:v>0</c:v>
                </c:pt>
                <c:pt idx="13">
                  <c:v>0</c:v>
                </c:pt>
                <c:pt idx="14">
                  <c:v>0</c:v>
                </c:pt>
                <c:pt idx="15">
                  <c:v>0</c:v>
                </c:pt>
                <c:pt idx="16">
                  <c:v>0</c:v>
                </c:pt>
                <c:pt idx="17">
                  <c:v>0</c:v>
                </c:pt>
                <c:pt idx="18">
                  <c:v>0</c:v>
                </c:pt>
                <c:pt idx="19">
                  <c:v>7.03163617780211E-2</c:v>
                </c:pt>
                <c:pt idx="20">
                  <c:v>0</c:v>
                </c:pt>
              </c:numCache>
            </c:numRef>
          </c:val>
        </c:ser>
        <c:ser>
          <c:idx val="11"/>
          <c:order val="11"/>
          <c:invertIfNegative val="0"/>
          <c:val>
            <c:numRef>
              <c:f>network_optimized_weights!$B$13:$V$13</c:f>
              <c:numCache>
                <c:formatCode>General</c:formatCode>
                <c:ptCount val="21"/>
                <c:pt idx="0">
                  <c:v>0</c:v>
                </c:pt>
                <c:pt idx="1">
                  <c:v>0</c:v>
                </c:pt>
                <c:pt idx="2">
                  <c:v>0</c:v>
                </c:pt>
                <c:pt idx="3">
                  <c:v>0</c:v>
                </c:pt>
                <c:pt idx="4">
                  <c:v>0</c:v>
                </c:pt>
                <c:pt idx="5">
                  <c:v>0.47251384283526698</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12"/>
          <c:order val="12"/>
          <c:invertIfNegative val="0"/>
          <c:val>
            <c:numRef>
              <c:f>network_optimized_weights!$B$14:$V$14</c:f>
              <c:numCache>
                <c:formatCode>General</c:formatCode>
                <c:ptCount val="21"/>
                <c:pt idx="0">
                  <c:v>0</c:v>
                </c:pt>
                <c:pt idx="1">
                  <c:v>0</c:v>
                </c:pt>
                <c:pt idx="2">
                  <c:v>0.153467715662778</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13"/>
          <c:order val="13"/>
          <c:invertIfNegative val="0"/>
          <c:val>
            <c:numRef>
              <c:f>network_optimized_weights!$B$15:$V$15</c:f>
              <c:numCache>
                <c:formatCode>General</c:formatCode>
                <c:ptCount val="21"/>
                <c:pt idx="0">
                  <c:v>0</c:v>
                </c:pt>
                <c:pt idx="1">
                  <c:v>0</c:v>
                </c:pt>
                <c:pt idx="2">
                  <c:v>1.016179124047456</c:v>
                </c:pt>
                <c:pt idx="3">
                  <c:v>7.7585759397995502E-2</c:v>
                </c:pt>
                <c:pt idx="4">
                  <c:v>0</c:v>
                </c:pt>
                <c:pt idx="5">
                  <c:v>0</c:v>
                </c:pt>
                <c:pt idx="6">
                  <c:v>0</c:v>
                </c:pt>
                <c:pt idx="7">
                  <c:v>0</c:v>
                </c:pt>
                <c:pt idx="8">
                  <c:v>0.10375046150895401</c:v>
                </c:pt>
                <c:pt idx="9">
                  <c:v>0</c:v>
                </c:pt>
                <c:pt idx="10">
                  <c:v>-2.8175333717124899E-3</c:v>
                </c:pt>
                <c:pt idx="11">
                  <c:v>-7.3119112411624707E-2</c:v>
                </c:pt>
                <c:pt idx="12">
                  <c:v>0.124713020173486</c:v>
                </c:pt>
                <c:pt idx="13">
                  <c:v>0</c:v>
                </c:pt>
                <c:pt idx="14">
                  <c:v>0</c:v>
                </c:pt>
                <c:pt idx="15">
                  <c:v>0</c:v>
                </c:pt>
                <c:pt idx="16">
                  <c:v>0</c:v>
                </c:pt>
                <c:pt idx="17">
                  <c:v>0</c:v>
                </c:pt>
                <c:pt idx="18">
                  <c:v>0</c:v>
                </c:pt>
                <c:pt idx="19">
                  <c:v>0</c:v>
                </c:pt>
                <c:pt idx="20">
                  <c:v>-0.38573774395445598</c:v>
                </c:pt>
              </c:numCache>
            </c:numRef>
          </c:val>
        </c:ser>
        <c:ser>
          <c:idx val="14"/>
          <c:order val="14"/>
          <c:invertIfNegative val="0"/>
          <c:val>
            <c:numRef>
              <c:f>network_optimized_weights!$B$16:$V$16</c:f>
              <c:numCache>
                <c:formatCode>General</c:formatCode>
                <c:ptCount val="21"/>
                <c:pt idx="0">
                  <c:v>0</c:v>
                </c:pt>
                <c:pt idx="1">
                  <c:v>0</c:v>
                </c:pt>
                <c:pt idx="2">
                  <c:v>0</c:v>
                </c:pt>
                <c:pt idx="3">
                  <c:v>6.2181993856706801E-2</c:v>
                </c:pt>
                <c:pt idx="4">
                  <c:v>0</c:v>
                </c:pt>
                <c:pt idx="5">
                  <c:v>0</c:v>
                </c:pt>
                <c:pt idx="6">
                  <c:v>0</c:v>
                </c:pt>
                <c:pt idx="7">
                  <c:v>0</c:v>
                </c:pt>
                <c:pt idx="8">
                  <c:v>0</c:v>
                </c:pt>
                <c:pt idx="9">
                  <c:v>0</c:v>
                </c:pt>
                <c:pt idx="10">
                  <c:v>0</c:v>
                </c:pt>
                <c:pt idx="11">
                  <c:v>-0.12101031783582</c:v>
                </c:pt>
                <c:pt idx="12">
                  <c:v>0</c:v>
                </c:pt>
                <c:pt idx="13">
                  <c:v>0</c:v>
                </c:pt>
                <c:pt idx="14">
                  <c:v>0</c:v>
                </c:pt>
                <c:pt idx="15">
                  <c:v>0</c:v>
                </c:pt>
                <c:pt idx="16">
                  <c:v>0</c:v>
                </c:pt>
                <c:pt idx="17">
                  <c:v>0</c:v>
                </c:pt>
                <c:pt idx="18">
                  <c:v>0</c:v>
                </c:pt>
                <c:pt idx="19">
                  <c:v>0</c:v>
                </c:pt>
                <c:pt idx="20">
                  <c:v>0</c:v>
                </c:pt>
              </c:numCache>
            </c:numRef>
          </c:val>
        </c:ser>
        <c:ser>
          <c:idx val="15"/>
          <c:order val="15"/>
          <c:invertIfNegative val="0"/>
          <c:val>
            <c:numRef>
              <c:f>network_optimized_weights!$B$17:$V$17</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ser>
          <c:idx val="16"/>
          <c:order val="16"/>
          <c:invertIfNegative val="0"/>
          <c:val>
            <c:numRef>
              <c:f>network_optimized_weights!$B$18:$V$18</c:f>
              <c:numCache>
                <c:formatCode>General</c:formatCode>
                <c:ptCount val="21"/>
                <c:pt idx="0">
                  <c:v>0</c:v>
                </c:pt>
                <c:pt idx="1">
                  <c:v>0</c:v>
                </c:pt>
                <c:pt idx="2">
                  <c:v>0.24396344149677901</c:v>
                </c:pt>
                <c:pt idx="3">
                  <c:v>0</c:v>
                </c:pt>
                <c:pt idx="4">
                  <c:v>0</c:v>
                </c:pt>
                <c:pt idx="5">
                  <c:v>0</c:v>
                </c:pt>
                <c:pt idx="6">
                  <c:v>-0.11985668376129301</c:v>
                </c:pt>
                <c:pt idx="7">
                  <c:v>0</c:v>
                </c:pt>
                <c:pt idx="8">
                  <c:v>0</c:v>
                </c:pt>
                <c:pt idx="9">
                  <c:v>0</c:v>
                </c:pt>
                <c:pt idx="10">
                  <c:v>6.7101353251331403E-2</c:v>
                </c:pt>
                <c:pt idx="11">
                  <c:v>0.16890220831737199</c:v>
                </c:pt>
                <c:pt idx="12">
                  <c:v>0</c:v>
                </c:pt>
                <c:pt idx="13">
                  <c:v>0</c:v>
                </c:pt>
                <c:pt idx="14">
                  <c:v>0</c:v>
                </c:pt>
                <c:pt idx="15">
                  <c:v>0.112220850858956</c:v>
                </c:pt>
                <c:pt idx="16">
                  <c:v>0</c:v>
                </c:pt>
                <c:pt idx="17">
                  <c:v>0</c:v>
                </c:pt>
                <c:pt idx="18">
                  <c:v>0</c:v>
                </c:pt>
                <c:pt idx="19">
                  <c:v>-0.19612759552561301</c:v>
                </c:pt>
                <c:pt idx="20">
                  <c:v>0</c:v>
                </c:pt>
              </c:numCache>
            </c:numRef>
          </c:val>
        </c:ser>
        <c:ser>
          <c:idx val="17"/>
          <c:order val="17"/>
          <c:invertIfNegative val="0"/>
          <c:val>
            <c:numRef>
              <c:f>network_optimized_weights!$B$19:$V$19</c:f>
              <c:numCache>
                <c:formatCode>General</c:formatCode>
                <c:ptCount val="21"/>
                <c:pt idx="0">
                  <c:v>0</c:v>
                </c:pt>
                <c:pt idx="1">
                  <c:v>0</c:v>
                </c:pt>
                <c:pt idx="2">
                  <c:v>-0.48485444753236401</c:v>
                </c:pt>
                <c:pt idx="3">
                  <c:v>0</c:v>
                </c:pt>
                <c:pt idx="4">
                  <c:v>0</c:v>
                </c:pt>
                <c:pt idx="5">
                  <c:v>0</c:v>
                </c:pt>
                <c:pt idx="6">
                  <c:v>0</c:v>
                </c:pt>
                <c:pt idx="7">
                  <c:v>0</c:v>
                </c:pt>
                <c:pt idx="8">
                  <c:v>0</c:v>
                </c:pt>
                <c:pt idx="9">
                  <c:v>0</c:v>
                </c:pt>
                <c:pt idx="10">
                  <c:v>0</c:v>
                </c:pt>
                <c:pt idx="11">
                  <c:v>0</c:v>
                </c:pt>
                <c:pt idx="12">
                  <c:v>0</c:v>
                </c:pt>
                <c:pt idx="13">
                  <c:v>-0.135692749184782</c:v>
                </c:pt>
                <c:pt idx="14">
                  <c:v>4.8234910008103399E-2</c:v>
                </c:pt>
                <c:pt idx="15">
                  <c:v>0</c:v>
                </c:pt>
                <c:pt idx="16">
                  <c:v>0</c:v>
                </c:pt>
                <c:pt idx="17">
                  <c:v>0</c:v>
                </c:pt>
                <c:pt idx="18">
                  <c:v>0</c:v>
                </c:pt>
                <c:pt idx="19">
                  <c:v>0</c:v>
                </c:pt>
                <c:pt idx="20">
                  <c:v>0</c:v>
                </c:pt>
              </c:numCache>
            </c:numRef>
          </c:val>
        </c:ser>
        <c:ser>
          <c:idx val="18"/>
          <c:order val="18"/>
          <c:invertIfNegative val="0"/>
          <c:val>
            <c:numRef>
              <c:f>network_optimized_weights!$B$20:$V$20</c:f>
              <c:numCache>
                <c:formatCode>General</c:formatCode>
                <c:ptCount val="21"/>
                <c:pt idx="0">
                  <c:v>0</c:v>
                </c:pt>
                <c:pt idx="1">
                  <c:v>0</c:v>
                </c:pt>
                <c:pt idx="2">
                  <c:v>0</c:v>
                </c:pt>
                <c:pt idx="3">
                  <c:v>0</c:v>
                </c:pt>
                <c:pt idx="4">
                  <c:v>0.31848861760390201</c:v>
                </c:pt>
                <c:pt idx="5">
                  <c:v>0</c:v>
                </c:pt>
                <c:pt idx="6">
                  <c:v>0</c:v>
                </c:pt>
                <c:pt idx="7">
                  <c:v>0</c:v>
                </c:pt>
                <c:pt idx="8">
                  <c:v>0</c:v>
                </c:pt>
                <c:pt idx="9">
                  <c:v>0</c:v>
                </c:pt>
                <c:pt idx="10">
                  <c:v>0.144928668560699</c:v>
                </c:pt>
                <c:pt idx="11">
                  <c:v>0</c:v>
                </c:pt>
                <c:pt idx="12">
                  <c:v>0</c:v>
                </c:pt>
                <c:pt idx="13">
                  <c:v>-0.53202780084727697</c:v>
                </c:pt>
                <c:pt idx="14">
                  <c:v>0</c:v>
                </c:pt>
                <c:pt idx="15">
                  <c:v>0</c:v>
                </c:pt>
                <c:pt idx="16">
                  <c:v>0</c:v>
                </c:pt>
                <c:pt idx="17">
                  <c:v>0</c:v>
                </c:pt>
                <c:pt idx="18">
                  <c:v>0</c:v>
                </c:pt>
                <c:pt idx="19">
                  <c:v>-0.28799498153707598</c:v>
                </c:pt>
                <c:pt idx="20">
                  <c:v>0</c:v>
                </c:pt>
              </c:numCache>
            </c:numRef>
          </c:val>
        </c:ser>
        <c:ser>
          <c:idx val="19"/>
          <c:order val="19"/>
          <c:invertIfNegative val="0"/>
          <c:val>
            <c:numRef>
              <c:f>network_optimized_weights!$B$21:$V$21</c:f>
              <c:numCache>
                <c:formatCode>General</c:formatCode>
                <c:ptCount val="21"/>
                <c:pt idx="0">
                  <c:v>0</c:v>
                </c:pt>
                <c:pt idx="1">
                  <c:v>0</c:v>
                </c:pt>
                <c:pt idx="2">
                  <c:v>0</c:v>
                </c:pt>
                <c:pt idx="3">
                  <c:v>0</c:v>
                </c:pt>
                <c:pt idx="4">
                  <c:v>0</c:v>
                </c:pt>
                <c:pt idx="5">
                  <c:v>-0.45828004453383803</c:v>
                </c:pt>
                <c:pt idx="6">
                  <c:v>0</c:v>
                </c:pt>
                <c:pt idx="7">
                  <c:v>0</c:v>
                </c:pt>
                <c:pt idx="8">
                  <c:v>0</c:v>
                </c:pt>
                <c:pt idx="9">
                  <c:v>0</c:v>
                </c:pt>
                <c:pt idx="10">
                  <c:v>0</c:v>
                </c:pt>
                <c:pt idx="11">
                  <c:v>0</c:v>
                </c:pt>
                <c:pt idx="12">
                  <c:v>0</c:v>
                </c:pt>
                <c:pt idx="13">
                  <c:v>0</c:v>
                </c:pt>
                <c:pt idx="14">
                  <c:v>0</c:v>
                </c:pt>
                <c:pt idx="15">
                  <c:v>0</c:v>
                </c:pt>
                <c:pt idx="16">
                  <c:v>0</c:v>
                </c:pt>
                <c:pt idx="17">
                  <c:v>8.7156192819148007E-2</c:v>
                </c:pt>
                <c:pt idx="18">
                  <c:v>5.8759040325167398E-2</c:v>
                </c:pt>
                <c:pt idx="19">
                  <c:v>0</c:v>
                </c:pt>
                <c:pt idx="20">
                  <c:v>0</c:v>
                </c:pt>
              </c:numCache>
            </c:numRef>
          </c:val>
        </c:ser>
        <c:ser>
          <c:idx val="20"/>
          <c:order val="20"/>
          <c:invertIfNegative val="0"/>
          <c:val>
            <c:numRef>
              <c:f>network_optimized_weights!$B$22:$V$22</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er>
        <c:dLbls>
          <c:showLegendKey val="0"/>
          <c:showVal val="0"/>
          <c:showCatName val="0"/>
          <c:showSerName val="0"/>
          <c:showPercent val="0"/>
          <c:showBubbleSize val="0"/>
        </c:dLbls>
        <c:gapWidth val="150"/>
        <c:axId val="116728320"/>
        <c:axId val="116523008"/>
      </c:barChart>
      <c:catAx>
        <c:axId val="116728320"/>
        <c:scaling>
          <c:orientation val="minMax"/>
        </c:scaling>
        <c:delete val="0"/>
        <c:axPos val="b"/>
        <c:title>
          <c:tx>
            <c:rich>
              <a:bodyPr/>
              <a:lstStyle/>
              <a:p>
                <a:pPr>
                  <a:defRPr/>
                </a:pPr>
                <a:r>
                  <a:rPr lang="en-US" dirty="0" smtClean="0"/>
                  <a:t>Genes</a:t>
                </a:r>
                <a:endParaRPr lang="en-US" dirty="0"/>
              </a:p>
            </c:rich>
          </c:tx>
          <c:layout/>
          <c:overlay val="0"/>
        </c:title>
        <c:numFmt formatCode="General" sourceLinked="1"/>
        <c:majorTickMark val="out"/>
        <c:minorTickMark val="none"/>
        <c:tickLblPos val="nextTo"/>
        <c:crossAx val="116523008"/>
        <c:crosses val="autoZero"/>
        <c:auto val="1"/>
        <c:lblAlgn val="ctr"/>
        <c:lblOffset val="100"/>
        <c:noMultiLvlLbl val="0"/>
      </c:catAx>
      <c:valAx>
        <c:axId val="116523008"/>
        <c:scaling>
          <c:orientation val="minMax"/>
          <c:max val="2"/>
          <c:min val="-2.5"/>
        </c:scaling>
        <c:delete val="0"/>
        <c:axPos val="l"/>
        <c:title>
          <c:tx>
            <c:rich>
              <a:bodyPr rot="-5400000" vert="horz"/>
              <a:lstStyle/>
              <a:p>
                <a:pPr>
                  <a:defRPr/>
                </a:pPr>
                <a:r>
                  <a:rPr lang="en-US" dirty="0" smtClean="0"/>
                  <a:t>Magnitude of Weight</a:t>
                </a:r>
                <a:endParaRPr lang="en-US" dirty="0"/>
              </a:p>
            </c:rich>
          </c:tx>
          <c:layout/>
          <c:overlay val="0"/>
        </c:title>
        <c:numFmt formatCode="General" sourceLinked="1"/>
        <c:majorTickMark val="out"/>
        <c:minorTickMark val="none"/>
        <c:tickLblPos val="nextTo"/>
        <c:crossAx val="116728320"/>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3/24/2015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3/24/2015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wmf"/><Relationship Id="rId18" Type="http://schemas.openxmlformats.org/officeDocument/2006/relationships/image" Target="../media/image11.jpeg"/><Relationship Id="rId26" Type="http://schemas.openxmlformats.org/officeDocument/2006/relationships/image" Target="../media/image15.jpeg"/><Relationship Id="rId39" Type="http://schemas.openxmlformats.org/officeDocument/2006/relationships/image" Target="../media/image18.jpeg"/><Relationship Id="rId21" Type="http://schemas.microsoft.com/office/2007/relationships/hdphoto" Target="../media/hdphoto2.wdp"/><Relationship Id="rId34" Type="http://schemas.openxmlformats.org/officeDocument/2006/relationships/chart" Target="../charts/chart8.xml"/><Relationship Id="rId42" Type="http://schemas.microsoft.com/office/2007/relationships/hdphoto" Target="../media/hdphoto9.wdp"/><Relationship Id="rId47" Type="http://schemas.openxmlformats.org/officeDocument/2006/relationships/image" Target="../media/image24.png"/><Relationship Id="rId7" Type="http://schemas.openxmlformats.org/officeDocument/2006/relationships/chart" Target="../charts/chart2.xml"/><Relationship Id="rId2" Type="http://schemas.openxmlformats.org/officeDocument/2006/relationships/slideLayout" Target="../slideLayouts/slideLayout1.xml"/><Relationship Id="rId16" Type="http://schemas.openxmlformats.org/officeDocument/2006/relationships/image" Target="../media/image9.jpg"/><Relationship Id="rId29" Type="http://schemas.microsoft.com/office/2007/relationships/hdphoto" Target="../media/hdphoto6.wdp"/><Relationship Id="rId1" Type="http://schemas.openxmlformats.org/officeDocument/2006/relationships/vmlDrawing" Target="../drawings/vmlDrawing1.vml"/><Relationship Id="rId6" Type="http://schemas.openxmlformats.org/officeDocument/2006/relationships/chart" Target="../charts/chart1.xml"/><Relationship Id="rId11" Type="http://schemas.openxmlformats.org/officeDocument/2006/relationships/image" Target="../media/image1.wmf"/><Relationship Id="rId24" Type="http://schemas.openxmlformats.org/officeDocument/2006/relationships/image" Target="../media/image14.jpeg"/><Relationship Id="rId32" Type="http://schemas.openxmlformats.org/officeDocument/2006/relationships/chart" Target="../charts/chart6.xml"/><Relationship Id="rId37" Type="http://schemas.openxmlformats.org/officeDocument/2006/relationships/image" Target="../media/image17.jpeg"/><Relationship Id="rId40" Type="http://schemas.microsoft.com/office/2007/relationships/hdphoto" Target="../media/hdphoto8.wdp"/><Relationship Id="rId45" Type="http://schemas.openxmlformats.org/officeDocument/2006/relationships/image" Target="../media/image22.png"/><Relationship Id="rId5" Type="http://schemas.openxmlformats.org/officeDocument/2006/relationships/image" Target="../media/image5.png"/><Relationship Id="rId15" Type="http://schemas.openxmlformats.org/officeDocument/2006/relationships/image" Target="../media/image8.png"/><Relationship Id="rId23" Type="http://schemas.microsoft.com/office/2007/relationships/hdphoto" Target="../media/hdphoto3.wdp"/><Relationship Id="rId28" Type="http://schemas.openxmlformats.org/officeDocument/2006/relationships/image" Target="../media/image16.jpeg"/><Relationship Id="rId36" Type="http://schemas.openxmlformats.org/officeDocument/2006/relationships/chart" Target="../charts/chart10.xml"/><Relationship Id="rId10" Type="http://schemas.openxmlformats.org/officeDocument/2006/relationships/oleObject" Target="../embeddings/oleObject1.bin"/><Relationship Id="rId19" Type="http://schemas.microsoft.com/office/2007/relationships/hdphoto" Target="../media/hdphoto1.wdp"/><Relationship Id="rId31" Type="http://schemas.openxmlformats.org/officeDocument/2006/relationships/chart" Target="../charts/chart5.xml"/><Relationship Id="rId44"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6.jpeg"/><Relationship Id="rId14" Type="http://schemas.openxmlformats.org/officeDocument/2006/relationships/image" Target="../media/image7.png"/><Relationship Id="rId22" Type="http://schemas.openxmlformats.org/officeDocument/2006/relationships/image" Target="../media/image13.jpeg"/><Relationship Id="rId27" Type="http://schemas.microsoft.com/office/2007/relationships/hdphoto" Target="../media/hdphoto5.wdp"/><Relationship Id="rId30" Type="http://schemas.openxmlformats.org/officeDocument/2006/relationships/chart" Target="../charts/chart4.xml"/><Relationship Id="rId35" Type="http://schemas.openxmlformats.org/officeDocument/2006/relationships/chart" Target="../charts/chart9.xml"/><Relationship Id="rId43" Type="http://schemas.openxmlformats.org/officeDocument/2006/relationships/image" Target="../media/image20.png"/><Relationship Id="rId8" Type="http://schemas.openxmlformats.org/officeDocument/2006/relationships/chart" Target="../charts/chart3.xml"/><Relationship Id="rId3" Type="http://schemas.openxmlformats.org/officeDocument/2006/relationships/image" Target="../media/image3.png"/><Relationship Id="rId12" Type="http://schemas.openxmlformats.org/officeDocument/2006/relationships/oleObject" Target="../embeddings/oleObject2.bin"/><Relationship Id="rId17" Type="http://schemas.openxmlformats.org/officeDocument/2006/relationships/image" Target="../media/image10.png"/><Relationship Id="rId25" Type="http://schemas.microsoft.com/office/2007/relationships/hdphoto" Target="../media/hdphoto4.wdp"/><Relationship Id="rId33" Type="http://schemas.openxmlformats.org/officeDocument/2006/relationships/chart" Target="../charts/chart7.xml"/><Relationship Id="rId38" Type="http://schemas.microsoft.com/office/2007/relationships/hdphoto" Target="../media/hdphoto7.wdp"/><Relationship Id="rId46" Type="http://schemas.openxmlformats.org/officeDocument/2006/relationships/image" Target="../media/image23.png"/><Relationship Id="rId20" Type="http://schemas.openxmlformats.org/officeDocument/2006/relationships/image" Target="../media/image12.jpeg"/><Relationship Id="rId4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1" name="Rectangle 30"/>
          <p:cNvSpPr/>
          <p:nvPr/>
        </p:nvSpPr>
        <p:spPr>
          <a:xfrm>
            <a:off x="15564384" y="15746548"/>
            <a:ext cx="12568946" cy="81560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993919" y="952431"/>
            <a:ext cx="42075917" cy="3333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2472266" y="1376010"/>
            <a:ext cx="39343949" cy="2677656"/>
          </a:xfrm>
          <a:prstGeom prst="rect">
            <a:avLst/>
          </a:prstGeom>
          <a:solidFill>
            <a:srgbClr val="FFFFFF"/>
          </a:solidFill>
        </p:spPr>
        <p:txBody>
          <a:bodyPr wrap="square" rtlCol="0">
            <a:spAutoFit/>
          </a:bodyPr>
          <a:lstStyle/>
          <a:p>
            <a:pPr algn="ctr"/>
            <a:r>
              <a:rPr lang="en-US" sz="6000" b="1" dirty="0" smtClean="0">
                <a:latin typeface="Arial" panose="020B0604020202020204" pitchFamily="34" charset="0"/>
                <a:cs typeface="Arial" panose="020B0604020202020204" pitchFamily="34" charset="0"/>
              </a:rPr>
              <a:t>Comparing the Dynamics of the Cold Shock Gene Regulatory Network in Yeast with a Random Network</a:t>
            </a:r>
          </a:p>
          <a:p>
            <a:pPr algn="ctr"/>
            <a:r>
              <a:rPr lang="en-US" sz="4400" b="1" dirty="0" smtClean="0">
                <a:latin typeface="Arial" panose="020B0604020202020204" pitchFamily="34" charset="0"/>
                <a:cs typeface="Arial" panose="020B0604020202020204" pitchFamily="34" charset="0"/>
              </a:rPr>
              <a:t>K. Grace Johnson</a:t>
            </a:r>
            <a:r>
              <a:rPr lang="en-US" sz="4400" b="1" baseline="30000" dirty="0" smtClean="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Natalie E. Williams</a:t>
            </a:r>
            <a:r>
              <a:rPr lang="en-US" sz="4400" b="1" baseline="30000" dirty="0" smtClean="0">
                <a:latin typeface="Arial" panose="020B0604020202020204" pitchFamily="34" charset="0"/>
                <a:cs typeface="Arial" panose="020B0604020202020204" pitchFamily="34" charset="0"/>
              </a:rPr>
              <a:t>2</a:t>
            </a:r>
            <a:r>
              <a:rPr lang="en-US" sz="4400" b="1" dirty="0" smtClean="0">
                <a:latin typeface="Arial" panose="020B0604020202020204" pitchFamily="34" charset="0"/>
                <a:cs typeface="Arial" panose="020B0604020202020204" pitchFamily="34" charset="0"/>
              </a:rPr>
              <a:t>, </a:t>
            </a:r>
            <a:r>
              <a:rPr lang="en-US" sz="4400" b="1" dirty="0" err="1" smtClean="0">
                <a:latin typeface="Arial" panose="020B0604020202020204" pitchFamily="34" charset="0"/>
                <a:cs typeface="Arial" panose="020B0604020202020204" pitchFamily="34" charset="0"/>
              </a:rPr>
              <a:t>Kam</a:t>
            </a:r>
            <a:r>
              <a:rPr lang="en-US" sz="4400" b="1" dirty="0" smtClean="0">
                <a:latin typeface="Arial" panose="020B0604020202020204" pitchFamily="34" charset="0"/>
                <a:cs typeface="Arial" panose="020B0604020202020204" pitchFamily="34" charset="0"/>
              </a:rPr>
              <a:t> D. Dahlquist</a:t>
            </a:r>
            <a:r>
              <a:rPr lang="en-US" sz="4400" b="1" baseline="30000" dirty="0" smtClean="0">
                <a:latin typeface="Arial" panose="020B0604020202020204" pitchFamily="34" charset="0"/>
                <a:cs typeface="Arial" panose="020B0604020202020204" pitchFamily="34" charset="0"/>
              </a:rPr>
              <a:t>2</a:t>
            </a:r>
            <a:r>
              <a:rPr lang="en-US" sz="4400" b="1" dirty="0" smtClean="0">
                <a:latin typeface="Arial" panose="020B0604020202020204" pitchFamily="34" charset="0"/>
                <a:cs typeface="Arial" panose="020B0604020202020204" pitchFamily="34" charset="0"/>
              </a:rPr>
              <a:t>, and Ben G. Fitzpatrick</a:t>
            </a:r>
            <a:r>
              <a:rPr lang="en-US" sz="4400" b="1" baseline="30000" dirty="0" smtClean="0">
                <a:latin typeface="Arial" panose="020B0604020202020204" pitchFamily="34" charset="0"/>
                <a:cs typeface="Arial" panose="020B0604020202020204" pitchFamily="34" charset="0"/>
              </a:rPr>
              <a:t>3</a:t>
            </a:r>
          </a:p>
          <a:p>
            <a:pPr algn="ctr"/>
            <a:r>
              <a:rPr lang="en-US" sz="3200" b="1" baseline="30000" dirty="0" smtClean="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Chemistry and Biochemistry, </a:t>
            </a:r>
            <a:r>
              <a:rPr lang="en-US" sz="3200" b="1" baseline="30000" dirty="0" smtClean="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of Biology, </a:t>
            </a:r>
            <a:r>
              <a:rPr lang="en-US" sz="3200" b="1" baseline="30000" dirty="0" smtClean="0">
                <a:latin typeface="Arial" panose="020B0604020202020204" pitchFamily="34" charset="0"/>
                <a:cs typeface="Arial" panose="020B0604020202020204" pitchFamily="34" charset="0"/>
              </a:rPr>
              <a:t>3</a:t>
            </a:r>
            <a:r>
              <a:rPr lang="en-US" sz="3200" b="1" dirty="0" smtClean="0">
                <a:latin typeface="Arial" panose="020B0604020202020204" pitchFamily="34" charset="0"/>
                <a:cs typeface="Arial" panose="020B0604020202020204" pitchFamily="34" charset="0"/>
              </a:rPr>
              <a:t>Department of Mathematics</a:t>
            </a:r>
          </a:p>
          <a:p>
            <a:pPr algn="ctr"/>
            <a:r>
              <a:rPr lang="en-US" sz="3200" b="1" dirty="0" smtClean="0">
                <a:latin typeface="Arial" panose="020B0604020202020204" pitchFamily="34" charset="0"/>
                <a:cs typeface="Arial" panose="020B0604020202020204" pitchFamily="34" charset="0"/>
              </a:rPr>
              <a:t>Loyola Marymount University, 1 LMU Drive, Los Angeles, CA 90045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753716" y="5249355"/>
            <a:ext cx="11628074" cy="270214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65101" y="5286926"/>
            <a:ext cx="11568992" cy="954107"/>
          </a:xfrm>
          <a:prstGeom prst="rect">
            <a:avLst/>
          </a:prstGeom>
          <a:solidFill>
            <a:schemeClr val="bg1">
              <a:lumMod val="85000"/>
            </a:schemeClr>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Transcription Factors Control Gene Expression by Binding to Regulatory DNA Sequences Upstream of Genes</a:t>
            </a:r>
            <a:endParaRPr lang="en-US" sz="2800" b="1" dirty="0">
              <a:latin typeface="Arial" panose="020B0604020202020204" pitchFamily="34" charset="0"/>
              <a:cs typeface="Arial" panose="020B0604020202020204" pitchFamily="34" charset="0"/>
            </a:endParaRPr>
          </a:p>
        </p:txBody>
      </p:sp>
      <p:sp>
        <p:nvSpPr>
          <p:cNvPr id="11" name="Rectangle 10"/>
          <p:cNvSpPr/>
          <p:nvPr/>
        </p:nvSpPr>
        <p:spPr>
          <a:xfrm>
            <a:off x="31403840" y="5172663"/>
            <a:ext cx="11930575" cy="27043932"/>
          </a:xfrm>
          <a:prstGeom prst="rect">
            <a:avLst/>
          </a:prstGeom>
          <a:ln w="28575"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TextBox 9"/>
          <p:cNvSpPr txBox="1"/>
          <p:nvPr/>
        </p:nvSpPr>
        <p:spPr>
          <a:xfrm>
            <a:off x="31403844" y="27427788"/>
            <a:ext cx="11930573" cy="584775"/>
          </a:xfrm>
          <a:prstGeom prst="rect">
            <a:avLst/>
          </a:prstGeom>
          <a:solidFill>
            <a:srgbClr val="D9D9D9"/>
          </a:solidFill>
        </p:spPr>
        <p:txBody>
          <a:bodyPr wrap="square" rtlCol="0">
            <a:spAutoFit/>
          </a:bodyPr>
          <a:lstStyle/>
          <a:p>
            <a:pPr algn="ctr"/>
            <a:r>
              <a:rPr lang="en-US" sz="3200" b="1" dirty="0" smtClean="0">
                <a:latin typeface="Arial" panose="020B0604020202020204" pitchFamily="34" charset="0"/>
                <a:cs typeface="Arial" panose="020B0604020202020204" pitchFamily="34" charset="0"/>
              </a:rPr>
              <a:t>Acknowledgments</a:t>
            </a:r>
          </a:p>
        </p:txBody>
      </p:sp>
      <p:sp>
        <p:nvSpPr>
          <p:cNvPr id="3" name="Rectangle 2"/>
          <p:cNvSpPr/>
          <p:nvPr/>
        </p:nvSpPr>
        <p:spPr>
          <a:xfrm>
            <a:off x="13026302" y="5198686"/>
            <a:ext cx="17743348" cy="27043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835569" y="14852497"/>
            <a:ext cx="11546221"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We Generated a “Literature-Derived” GRN that Consists of 21 Transcription Factors (Nodes) and 50 Regulatory Relationships (Edges)</a:t>
            </a:r>
            <a:endParaRPr lang="en-US" sz="2600" b="1" dirty="0">
              <a:latin typeface="Arial" panose="020B0604020202020204" pitchFamily="34" charset="0"/>
              <a:cs typeface="Arial" panose="020B0604020202020204" pitchFamily="34" charset="0"/>
            </a:endParaRPr>
          </a:p>
        </p:txBody>
      </p:sp>
      <p:sp>
        <p:nvSpPr>
          <p:cNvPr id="12" name="TextBox 11"/>
          <p:cNvSpPr txBox="1"/>
          <p:nvPr/>
        </p:nvSpPr>
        <p:spPr>
          <a:xfrm>
            <a:off x="31403842" y="20420856"/>
            <a:ext cx="11930575" cy="584775"/>
          </a:xfrm>
          <a:prstGeom prst="rect">
            <a:avLst/>
          </a:prstGeom>
          <a:solidFill>
            <a:srgbClr val="D9D9D9"/>
          </a:solidFill>
        </p:spPr>
        <p:txBody>
          <a:bodyPr wrap="square" rtlCol="0">
            <a:spAutoFit/>
          </a:bodyPr>
          <a:lstStyle/>
          <a:p>
            <a:pPr algn="ctr"/>
            <a:r>
              <a:rPr lang="en-US" sz="3200" b="1" dirty="0" smtClean="0">
                <a:latin typeface="Arial" panose="020B0604020202020204" pitchFamily="34" charset="0"/>
                <a:cs typeface="Arial" panose="020B0604020202020204" pitchFamily="34" charset="0"/>
              </a:rPr>
              <a:t>Conclusions and Future Directions</a:t>
            </a:r>
            <a:endParaRPr lang="en-US" sz="3200" b="1" dirty="0">
              <a:latin typeface="Arial" panose="020B0604020202020204" pitchFamily="34" charset="0"/>
              <a:cs typeface="Arial" panose="020B0604020202020204" pitchFamily="34" charset="0"/>
            </a:endParaRPr>
          </a:p>
        </p:txBody>
      </p:sp>
      <p:sp>
        <p:nvSpPr>
          <p:cNvPr id="13" name="TextBox 12"/>
          <p:cNvSpPr txBox="1"/>
          <p:nvPr/>
        </p:nvSpPr>
        <p:spPr>
          <a:xfrm>
            <a:off x="31403844" y="29160397"/>
            <a:ext cx="11930573" cy="584775"/>
          </a:xfrm>
          <a:prstGeom prst="rect">
            <a:avLst/>
          </a:prstGeom>
          <a:solidFill>
            <a:srgbClr val="D9D9D9"/>
          </a:solidFill>
        </p:spPr>
        <p:txBody>
          <a:bodyPr wrap="square" rtlCol="0">
            <a:spAutoFit/>
          </a:bodyPr>
          <a:lstStyle/>
          <a:p>
            <a:pPr algn="ctr"/>
            <a:r>
              <a:rPr lang="en-US" sz="3200" b="1" dirty="0" smtClean="0">
                <a:latin typeface="Arial" panose="020B0604020202020204" pitchFamily="34" charset="0"/>
                <a:cs typeface="Arial" panose="020B0604020202020204" pitchFamily="34" charset="0"/>
              </a:rPr>
              <a:t>References </a:t>
            </a:r>
            <a:endParaRPr lang="en-US" sz="3200" b="1" dirty="0">
              <a:latin typeface="Arial" panose="020B0604020202020204" pitchFamily="34" charset="0"/>
              <a:cs typeface="Arial" panose="020B0604020202020204" pitchFamily="34" charset="0"/>
            </a:endParaRPr>
          </a:p>
        </p:txBody>
      </p:sp>
      <p:pic>
        <p:nvPicPr>
          <p:cNvPr id="15" name="Picture 14" descr="Rand4.Color2015.03.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1540" y="6459587"/>
            <a:ext cx="5965226" cy="3618640"/>
          </a:xfrm>
          <a:prstGeom prst="rect">
            <a:avLst/>
          </a:prstGeom>
        </p:spPr>
      </p:pic>
      <p:pic>
        <p:nvPicPr>
          <p:cNvPr id="16" name="Picture 15" descr="Original.Color201503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09742" y="6411874"/>
            <a:ext cx="5863166" cy="3665139"/>
          </a:xfrm>
          <a:prstGeom prst="rect">
            <a:avLst/>
          </a:prstGeom>
        </p:spPr>
      </p:pic>
      <p:sp>
        <p:nvSpPr>
          <p:cNvPr id="18" name="TextBox 17"/>
          <p:cNvSpPr txBox="1"/>
          <p:nvPr/>
        </p:nvSpPr>
        <p:spPr>
          <a:xfrm>
            <a:off x="800935" y="27156716"/>
            <a:ext cx="11546221" cy="954107"/>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The Least Squares Error Was Greater in Random Networks </a:t>
            </a:r>
          </a:p>
          <a:p>
            <a:pPr algn="ctr"/>
            <a:r>
              <a:rPr lang="en-US" sz="2800" b="1" dirty="0" smtClean="0">
                <a:latin typeface="Arial" panose="020B0604020202020204" pitchFamily="34" charset="0"/>
                <a:cs typeface="Arial" panose="020B0604020202020204" pitchFamily="34" charset="0"/>
              </a:rPr>
              <a:t>than in the Literature-Derived Network</a:t>
            </a:r>
            <a:endParaRPr lang="en-US" sz="2800" b="1" dirty="0">
              <a:latin typeface="Arial" panose="020B0604020202020204" pitchFamily="34" charset="0"/>
              <a:cs typeface="Arial" panose="020B0604020202020204" pitchFamily="34" charset="0"/>
            </a:endParaRPr>
          </a:p>
        </p:txBody>
      </p:sp>
      <p:sp>
        <p:nvSpPr>
          <p:cNvPr id="19" name="TextBox 18"/>
          <p:cNvSpPr txBox="1"/>
          <p:nvPr/>
        </p:nvSpPr>
        <p:spPr>
          <a:xfrm>
            <a:off x="13026305" y="5269417"/>
            <a:ext cx="17743345" cy="584776"/>
          </a:xfrm>
          <a:prstGeom prst="rect">
            <a:avLst/>
          </a:prstGeom>
          <a:solidFill>
            <a:srgbClr val="D9D9D9"/>
          </a:solidFill>
        </p:spPr>
        <p:txBody>
          <a:bodyPr wrap="square" rtlCol="0">
            <a:spAutoFit/>
          </a:bodyPr>
          <a:lstStyle/>
          <a:p>
            <a:pPr algn="ctr"/>
            <a:r>
              <a:rPr lang="en-US" sz="3200" b="1" dirty="0" smtClean="0">
                <a:latin typeface="Arial" panose="020B0604020202020204" pitchFamily="34" charset="0"/>
                <a:cs typeface="Arial" panose="020B0604020202020204" pitchFamily="34" charset="0"/>
              </a:rPr>
              <a:t>The Random Networks Do Not Have Any </a:t>
            </a:r>
            <a:r>
              <a:rPr lang="en-US" sz="3200" b="1" dirty="0" err="1" smtClean="0">
                <a:latin typeface="Arial" panose="020B0604020202020204" pitchFamily="34" charset="0"/>
                <a:cs typeface="Arial" panose="020B0604020202020204" pitchFamily="34" charset="0"/>
              </a:rPr>
              <a:t>Autoregulation</a:t>
            </a:r>
            <a:endParaRPr lang="en-US" sz="3200" b="1" dirty="0">
              <a:latin typeface="Arial" panose="020B0604020202020204" pitchFamily="34" charset="0"/>
              <a:cs typeface="Arial" panose="020B0604020202020204" pitchFamily="34" charset="0"/>
            </a:endParaRPr>
          </a:p>
        </p:txBody>
      </p:sp>
      <p:sp>
        <p:nvSpPr>
          <p:cNvPr id="20" name="TextBox 19"/>
          <p:cNvSpPr txBox="1"/>
          <p:nvPr/>
        </p:nvSpPr>
        <p:spPr>
          <a:xfrm>
            <a:off x="13012082" y="13112815"/>
            <a:ext cx="17743347" cy="461665"/>
          </a:xfrm>
          <a:prstGeom prst="rect">
            <a:avLst/>
          </a:prstGeom>
          <a:solidFill>
            <a:schemeClr val="bg1">
              <a:lumMod val="85000"/>
            </a:schemeClr>
          </a:solid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 and Out Degree Frequencies of Random Network 1 More Closely Resembles </a:t>
            </a:r>
            <a:r>
              <a:rPr lang="en-US" sz="2400" b="1" dirty="0">
                <a:latin typeface="Arial" panose="020B0604020202020204" pitchFamily="34" charset="0"/>
                <a:cs typeface="Arial" panose="020B0604020202020204" pitchFamily="34" charset="0"/>
              </a:rPr>
              <a:t>T</a:t>
            </a:r>
            <a:r>
              <a:rPr lang="en-US" sz="2400" b="1" dirty="0" smtClean="0">
                <a:latin typeface="Arial" panose="020B0604020202020204" pitchFamily="34" charset="0"/>
                <a:cs typeface="Arial" panose="020B0604020202020204" pitchFamily="34" charset="0"/>
              </a:rPr>
              <a:t>hose of the Literature-Derived Network</a:t>
            </a:r>
            <a:endParaRPr lang="en-US" sz="2400" b="1" dirty="0">
              <a:latin typeface="Arial" panose="020B0604020202020204" pitchFamily="34" charset="0"/>
              <a:cs typeface="Arial" panose="020B0604020202020204" pitchFamily="34" charset="0"/>
            </a:endParaRPr>
          </a:p>
        </p:txBody>
      </p:sp>
      <p:sp>
        <p:nvSpPr>
          <p:cNvPr id="21" name="TextBox 20"/>
          <p:cNvSpPr txBox="1"/>
          <p:nvPr/>
        </p:nvSpPr>
        <p:spPr>
          <a:xfrm>
            <a:off x="31403842" y="5297662"/>
            <a:ext cx="11930573" cy="1077218"/>
          </a:xfrm>
          <a:prstGeom prst="rect">
            <a:avLst/>
          </a:prstGeom>
          <a:solidFill>
            <a:srgbClr val="D9D9D9"/>
          </a:solidFill>
        </p:spPr>
        <p:txBody>
          <a:bodyPr wrap="square" rtlCol="0">
            <a:spAutoFit/>
          </a:bodyPr>
          <a:lstStyle/>
          <a:p>
            <a:pPr algn="ctr"/>
            <a:r>
              <a:rPr lang="en-US" sz="3200" b="1" dirty="0" smtClean="0">
                <a:latin typeface="Arial"/>
                <a:cs typeface="Arial"/>
              </a:rPr>
              <a:t>The Model Output Fits the Experimental Data Better in the Literature-Derived Network than the Random Networks</a:t>
            </a:r>
            <a:endParaRPr lang="en-US" sz="3200" b="1" dirty="0">
              <a:latin typeface="Arial"/>
              <a:cs typeface="Arial"/>
            </a:endParaRPr>
          </a:p>
        </p:txBody>
      </p:sp>
      <p:pic>
        <p:nvPicPr>
          <p:cNvPr id="24" name="Picture 23" descr="Rand1.Color2015.03.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09590" y="6460239"/>
            <a:ext cx="5497287" cy="3618640"/>
          </a:xfrm>
          <a:prstGeom prst="rect">
            <a:avLst/>
          </a:prstGeom>
        </p:spPr>
      </p:pic>
      <p:sp>
        <p:nvSpPr>
          <p:cNvPr id="22" name="TextBox 21"/>
          <p:cNvSpPr txBox="1"/>
          <p:nvPr/>
        </p:nvSpPr>
        <p:spPr>
          <a:xfrm>
            <a:off x="31602063" y="28036118"/>
            <a:ext cx="11597883" cy="1169551"/>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For their work on the GRNmap code, we would like to thank Juan S. Carrillo, Trixie A. </a:t>
            </a:r>
            <a:r>
              <a:rPr lang="en-US" sz="1400" b="1" dirty="0" err="1" smtClean="0">
                <a:latin typeface="Arial" panose="020B0604020202020204" pitchFamily="34" charset="0"/>
                <a:cs typeface="Arial" panose="020B0604020202020204" pitchFamily="34" charset="0"/>
              </a:rPr>
              <a:t>Roque</a:t>
            </a:r>
            <a:r>
              <a:rPr lang="en-US" sz="1400" b="1" dirty="0" smtClean="0">
                <a:latin typeface="Arial" panose="020B0604020202020204" pitchFamily="34" charset="0"/>
                <a:cs typeface="Arial" panose="020B0604020202020204" pitchFamily="34" charset="0"/>
              </a:rPr>
              <a:t>, Nicholas A. </a:t>
            </a:r>
            <a:r>
              <a:rPr lang="en-US" sz="1400" b="1" dirty="0" err="1" smtClean="0">
                <a:latin typeface="Arial" panose="020B0604020202020204" pitchFamily="34" charset="0"/>
                <a:cs typeface="Arial" panose="020B0604020202020204" pitchFamily="34" charset="0"/>
              </a:rPr>
              <a:t>Rohacz</a:t>
            </a:r>
            <a:r>
              <a:rPr lang="en-US" sz="1400" b="1" dirty="0" smtClean="0">
                <a:latin typeface="Arial" panose="020B0604020202020204" pitchFamily="34" charset="0"/>
                <a:cs typeface="Arial" panose="020B0604020202020204" pitchFamily="34" charset="0"/>
              </a:rPr>
              <a:t>, and Katrina </a:t>
            </a:r>
            <a:r>
              <a:rPr lang="en-US" sz="1400" b="1" dirty="0" err="1" smtClean="0">
                <a:latin typeface="Arial" panose="020B0604020202020204" pitchFamily="34" charset="0"/>
                <a:cs typeface="Arial" panose="020B0604020202020204" pitchFamily="34" charset="0"/>
              </a:rPr>
              <a:t>Sherbina</a:t>
            </a:r>
            <a:r>
              <a:rPr lang="en-US" sz="1400" b="1" dirty="0" smtClean="0">
                <a:latin typeface="Arial" panose="020B0604020202020204" pitchFamily="34" charset="0"/>
                <a:cs typeface="Arial" panose="020B0604020202020204" pitchFamily="34" charset="0"/>
              </a:rPr>
              <a:t>. We thank Nicole A. </a:t>
            </a:r>
            <a:r>
              <a:rPr lang="en-US" sz="1400" b="1" dirty="0" err="1" smtClean="0">
                <a:latin typeface="Arial" panose="020B0604020202020204" pitchFamily="34" charset="0"/>
                <a:cs typeface="Arial" panose="020B0604020202020204" pitchFamily="34" charset="0"/>
              </a:rPr>
              <a:t>Anguiano</a:t>
            </a:r>
            <a:r>
              <a:rPr lang="en-US" sz="1400" b="1" dirty="0" smtClean="0">
                <a:latin typeface="Arial" panose="020B0604020202020204" pitchFamily="34" charset="0"/>
                <a:cs typeface="Arial" panose="020B0604020202020204" pitchFamily="34" charset="0"/>
              </a:rPr>
              <a:t> and </a:t>
            </a:r>
            <a:r>
              <a:rPr lang="en-US" sz="1400" b="1" dirty="0" err="1" smtClean="0">
                <a:latin typeface="Arial" panose="020B0604020202020204" pitchFamily="34" charset="0"/>
                <a:cs typeface="Arial" panose="020B0604020202020204" pitchFamily="34" charset="0"/>
              </a:rPr>
              <a:t>Anindita</a:t>
            </a:r>
            <a:r>
              <a:rPr lang="en-US" sz="1400" b="1" dirty="0" smtClean="0">
                <a:latin typeface="Arial" panose="020B0604020202020204" pitchFamily="34" charset="0"/>
                <a:cs typeface="Arial" panose="020B0604020202020204" pitchFamily="34" charset="0"/>
              </a:rPr>
              <a:t> </a:t>
            </a:r>
            <a:r>
              <a:rPr lang="en-US" sz="1400" b="1" dirty="0" err="1" smtClean="0">
                <a:latin typeface="Arial" panose="020B0604020202020204" pitchFamily="34" charset="0"/>
                <a:cs typeface="Arial" panose="020B0604020202020204" pitchFamily="34" charset="0"/>
              </a:rPr>
              <a:t>Varshneya</a:t>
            </a:r>
            <a:r>
              <a:rPr lang="en-US" sz="1400" b="1" dirty="0" smtClean="0">
                <a:latin typeface="Arial" panose="020B0604020202020204" pitchFamily="34" charset="0"/>
                <a:cs typeface="Arial" panose="020B0604020202020204" pitchFamily="34" charset="0"/>
              </a:rPr>
              <a:t> for their work on GRNsight visualization. Microarray data was collected by Cybele </a:t>
            </a:r>
            <a:r>
              <a:rPr lang="en-US" sz="1400" b="1" dirty="0" err="1" smtClean="0">
                <a:latin typeface="Arial" panose="020B0604020202020204" pitchFamily="34" charset="0"/>
                <a:cs typeface="Arial" panose="020B0604020202020204" pitchFamily="34" charset="0"/>
              </a:rPr>
              <a:t>Arsan</a:t>
            </a:r>
            <a:r>
              <a:rPr lang="en-US" sz="1400" b="1" dirty="0" smtClean="0">
                <a:latin typeface="Arial" panose="020B0604020202020204" pitchFamily="34" charset="0"/>
                <a:cs typeface="Arial" panose="020B0604020202020204" pitchFamily="34" charset="0"/>
              </a:rPr>
              <a:t>, Wesley </a:t>
            </a:r>
            <a:r>
              <a:rPr lang="en-US" sz="1400" b="1" dirty="0" err="1" smtClean="0">
                <a:latin typeface="Arial" panose="020B0604020202020204" pitchFamily="34" charset="0"/>
                <a:cs typeface="Arial" panose="020B0604020202020204" pitchFamily="34" charset="0"/>
              </a:rPr>
              <a:t>Citti</a:t>
            </a:r>
            <a:r>
              <a:rPr lang="en-US" sz="1400" b="1" dirty="0" smtClean="0">
                <a:latin typeface="Arial" panose="020B0604020202020204" pitchFamily="34" charset="0"/>
                <a:cs typeface="Arial" panose="020B0604020202020204" pitchFamily="34" charset="0"/>
              </a:rPr>
              <a:t>, Kevin </a:t>
            </a:r>
            <a:r>
              <a:rPr lang="en-US" sz="1400" b="1" dirty="0" err="1" smtClean="0">
                <a:latin typeface="Arial" panose="020B0604020202020204" pitchFamily="34" charset="0"/>
                <a:cs typeface="Arial" panose="020B0604020202020204" pitchFamily="34" charset="0"/>
              </a:rPr>
              <a:t>Entzminger</a:t>
            </a:r>
            <a:r>
              <a:rPr lang="en-US" sz="1400" b="1" dirty="0" smtClean="0">
                <a:latin typeface="Arial" panose="020B0604020202020204" pitchFamily="34" charset="0"/>
                <a:cs typeface="Arial" panose="020B0604020202020204" pitchFamily="34" charset="0"/>
              </a:rPr>
              <a:t>, Andrew Herman, Heather King, Lauren </a:t>
            </a:r>
            <a:r>
              <a:rPr lang="en-US" sz="1400" b="1" dirty="0" err="1" smtClean="0">
                <a:latin typeface="Arial" panose="020B0604020202020204" pitchFamily="34" charset="0"/>
                <a:cs typeface="Arial" panose="020B0604020202020204" pitchFamily="34" charset="0"/>
              </a:rPr>
              <a:t>Kubeck</a:t>
            </a:r>
            <a:r>
              <a:rPr lang="en-US" sz="1400" b="1" dirty="0" smtClean="0">
                <a:latin typeface="Arial" panose="020B0604020202020204" pitchFamily="34" charset="0"/>
                <a:cs typeface="Arial" panose="020B0604020202020204" pitchFamily="34" charset="0"/>
              </a:rPr>
              <a:t>, Stephanie </a:t>
            </a:r>
            <a:r>
              <a:rPr lang="en-US" sz="1400" b="1" dirty="0" err="1" smtClean="0">
                <a:latin typeface="Arial" panose="020B0604020202020204" pitchFamily="34" charset="0"/>
                <a:cs typeface="Arial" panose="020B0604020202020204" pitchFamily="34" charset="0"/>
              </a:rPr>
              <a:t>Kuelbs</a:t>
            </a:r>
            <a:r>
              <a:rPr lang="en-US" sz="1400" b="1" dirty="0" smtClean="0">
                <a:latin typeface="Arial" panose="020B0604020202020204" pitchFamily="34" charset="0"/>
                <a:cs typeface="Arial" panose="020B0604020202020204" pitchFamily="34" charset="0"/>
              </a:rPr>
              <a:t>, Elizabeth Liu, Matthew Mejia, Kenny Rodriguez, Olivia </a:t>
            </a:r>
            <a:r>
              <a:rPr lang="en-US" sz="1400" b="1" dirty="0" err="1" smtClean="0">
                <a:latin typeface="Arial" panose="020B0604020202020204" pitchFamily="34" charset="0"/>
                <a:cs typeface="Arial" panose="020B0604020202020204" pitchFamily="34" charset="0"/>
              </a:rPr>
              <a:t>Sakhon</a:t>
            </a:r>
            <a:r>
              <a:rPr lang="en-US" sz="1400" b="1" dirty="0" smtClean="0">
                <a:latin typeface="Arial" panose="020B0604020202020204" pitchFamily="34" charset="0"/>
                <a:cs typeface="Arial" panose="020B0604020202020204" pitchFamily="34" charset="0"/>
              </a:rPr>
              <a:t>, and </a:t>
            </a:r>
            <a:r>
              <a:rPr lang="en-US" sz="1400" b="1" dirty="0" err="1" smtClean="0">
                <a:latin typeface="Arial" panose="020B0604020202020204" pitchFamily="34" charset="0"/>
                <a:cs typeface="Arial" panose="020B0604020202020204" pitchFamily="34" charset="0"/>
              </a:rPr>
              <a:t>Alondra</a:t>
            </a:r>
            <a:r>
              <a:rPr lang="en-US" sz="1400" b="1" dirty="0" smtClean="0">
                <a:latin typeface="Arial" panose="020B0604020202020204" pitchFamily="34" charset="0"/>
                <a:cs typeface="Arial" panose="020B0604020202020204" pitchFamily="34" charset="0"/>
              </a:rPr>
              <a:t> Vega. Partial funding for this project was provided by NSF-RUI 0921038. </a:t>
            </a:r>
          </a:p>
        </p:txBody>
      </p:sp>
      <p:sp>
        <p:nvSpPr>
          <p:cNvPr id="28" name="TextBox 27"/>
          <p:cNvSpPr txBox="1"/>
          <p:nvPr/>
        </p:nvSpPr>
        <p:spPr>
          <a:xfrm>
            <a:off x="13012082" y="18792158"/>
            <a:ext cx="17743347" cy="830997"/>
          </a:xfrm>
          <a:prstGeom prst="rect">
            <a:avLst/>
          </a:prstGeom>
          <a:solidFill>
            <a:schemeClr val="bg1">
              <a:lumMod val="85000"/>
            </a:schemeClr>
          </a:solid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The Normalized Weight Frequencies of the Random Networks Have a Wider Distribution</a:t>
            </a:r>
          </a:p>
          <a:p>
            <a:pPr algn="ctr"/>
            <a:r>
              <a:rPr lang="en-US" sz="2400" b="1" dirty="0" smtClean="0">
                <a:latin typeface="Arial" panose="020B0604020202020204" pitchFamily="34" charset="0"/>
                <a:cs typeface="Arial" panose="020B0604020202020204" pitchFamily="34" charset="0"/>
              </a:rPr>
              <a:t> than the Literature-Derived Network </a:t>
            </a:r>
            <a:endParaRPr lang="en-US" sz="2400" b="1" dirty="0">
              <a:latin typeface="Arial" panose="020B0604020202020204" pitchFamily="34" charset="0"/>
              <a:cs typeface="Arial" panose="020B0604020202020204" pitchFamily="34" charset="0"/>
            </a:endParaRPr>
          </a:p>
        </p:txBody>
      </p:sp>
      <p:sp>
        <p:nvSpPr>
          <p:cNvPr id="30" name="TextBox 29"/>
          <p:cNvSpPr txBox="1"/>
          <p:nvPr/>
        </p:nvSpPr>
        <p:spPr>
          <a:xfrm>
            <a:off x="13026301" y="24907980"/>
            <a:ext cx="17743347" cy="461665"/>
          </a:xfrm>
          <a:prstGeom prst="rect">
            <a:avLst/>
          </a:prstGeom>
          <a:solidFill>
            <a:schemeClr val="bg1">
              <a:lumMod val="85000"/>
            </a:schemeClr>
          </a:solid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The Magnitudes of Weights in the Random Networks </a:t>
            </a:r>
            <a:r>
              <a:rPr lang="en-US" sz="2400" b="1" dirty="0">
                <a:latin typeface="Arial" panose="020B0604020202020204" pitchFamily="34" charset="0"/>
                <a:cs typeface="Arial" panose="020B0604020202020204" pitchFamily="34" charset="0"/>
              </a:rPr>
              <a:t>W</a:t>
            </a:r>
            <a:r>
              <a:rPr lang="en-US" sz="2400" b="1" dirty="0" smtClean="0">
                <a:latin typeface="Arial" panose="020B0604020202020204" pitchFamily="34" charset="0"/>
                <a:cs typeface="Arial" panose="020B0604020202020204" pitchFamily="34" charset="0"/>
              </a:rPr>
              <a:t>ere Smaller than Those of the Literature Derived Network</a:t>
            </a:r>
            <a:endParaRPr lang="en-US" sz="2400" b="1" dirty="0">
              <a:latin typeface="Arial" panose="020B0604020202020204" pitchFamily="34" charset="0"/>
              <a:cs typeface="Arial" panose="020B0604020202020204" pitchFamily="34" charset="0"/>
            </a:endParaRPr>
          </a:p>
        </p:txBody>
      </p:sp>
      <p:graphicFrame>
        <p:nvGraphicFramePr>
          <p:cNvPr id="35" name="Chart 34"/>
          <p:cNvGraphicFramePr>
            <a:graphicFrameLocks/>
          </p:cNvGraphicFramePr>
          <p:nvPr>
            <p:extLst>
              <p:ext uri="{D42A27DB-BD31-4B8C-83A1-F6EECF244321}">
                <p14:modId xmlns:p14="http://schemas.microsoft.com/office/powerpoint/2010/main" val="2318613484"/>
              </p:ext>
            </p:extLst>
          </p:nvPr>
        </p:nvGraphicFramePr>
        <p:xfrm>
          <a:off x="1055483" y="28202478"/>
          <a:ext cx="6750559" cy="37442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6" name="Chart 35"/>
          <p:cNvGraphicFramePr>
            <a:graphicFrameLocks/>
          </p:cNvGraphicFramePr>
          <p:nvPr>
            <p:extLst>
              <p:ext uri="{D42A27DB-BD31-4B8C-83A1-F6EECF244321}">
                <p14:modId xmlns:p14="http://schemas.microsoft.com/office/powerpoint/2010/main" val="3544044976"/>
              </p:ext>
            </p:extLst>
          </p:nvPr>
        </p:nvGraphicFramePr>
        <p:xfrm>
          <a:off x="13956938" y="13602941"/>
          <a:ext cx="5719272" cy="295381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7" name="Chart 36"/>
          <p:cNvGraphicFramePr>
            <a:graphicFrameLocks/>
          </p:cNvGraphicFramePr>
          <p:nvPr>
            <p:extLst>
              <p:ext uri="{D42A27DB-BD31-4B8C-83A1-F6EECF244321}">
                <p14:modId xmlns:p14="http://schemas.microsoft.com/office/powerpoint/2010/main" val="1600774351"/>
              </p:ext>
            </p:extLst>
          </p:nvPr>
        </p:nvGraphicFramePr>
        <p:xfrm>
          <a:off x="19676210" y="13574481"/>
          <a:ext cx="4930667" cy="2987676"/>
        </p:xfrm>
        <a:graphic>
          <a:graphicData uri="http://schemas.openxmlformats.org/drawingml/2006/chart">
            <c:chart xmlns:c="http://schemas.openxmlformats.org/drawingml/2006/chart" xmlns:r="http://schemas.openxmlformats.org/officeDocument/2006/relationships" r:id="rId8"/>
          </a:graphicData>
        </a:graphic>
      </p:graphicFrame>
      <p:pic>
        <p:nvPicPr>
          <p:cNvPr id="42" name="Picture 2" descr="Transcription"/>
          <p:cNvPicPr>
            <a:picLocks noChangeAspect="1" noChangeArrowheads="1"/>
          </p:cNvPicPr>
          <p:nvPr/>
        </p:nvPicPr>
        <p:blipFill>
          <a:blip r:embed="rId9" cstate="email">
            <a:extLst>
              <a:ext uri="{28A0092B-C50C-407E-A947-70E740481C1C}">
                <a14:useLocalDpi xmlns:a14="http://schemas.microsoft.com/office/drawing/2010/main" val="0"/>
              </a:ext>
            </a:extLst>
          </a:blip>
          <a:srcRect t="24394"/>
          <a:stretch>
            <a:fillRect/>
          </a:stretch>
        </p:blipFill>
        <p:spPr>
          <a:xfrm>
            <a:off x="765101" y="6478352"/>
            <a:ext cx="5279689" cy="3433490"/>
          </a:xfrm>
          <a:prstGeom prst="rect">
            <a:avLst/>
          </a:prstGeom>
          <a:noFill/>
        </p:spPr>
      </p:pic>
      <p:sp>
        <p:nvSpPr>
          <p:cNvPr id="43" name="TextBox 42"/>
          <p:cNvSpPr txBox="1"/>
          <p:nvPr/>
        </p:nvSpPr>
        <p:spPr>
          <a:xfrm>
            <a:off x="6044790" y="6391733"/>
            <a:ext cx="6181969"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Activators increase gene expression.</a:t>
            </a:r>
          </a:p>
          <a:p>
            <a:pPr marL="342900" indent="-342900">
              <a:buFont typeface="Arial"/>
              <a:buChar char="•"/>
            </a:pPr>
            <a:r>
              <a:rPr lang="en-US" sz="1800" b="1" dirty="0" smtClean="0">
                <a:latin typeface="Arial"/>
                <a:cs typeface="Arial"/>
              </a:rPr>
              <a:t>Repressors decrease gene expression.</a:t>
            </a:r>
          </a:p>
          <a:p>
            <a:pPr marL="342900" indent="-342900">
              <a:buFont typeface="Arial"/>
              <a:buChar char="•"/>
            </a:pPr>
            <a:r>
              <a:rPr lang="en-US" sz="1800" b="1" dirty="0" smtClean="0">
                <a:latin typeface="Arial"/>
                <a:cs typeface="Arial"/>
              </a:rPr>
              <a:t>Transcription factors are themselves proteins that are encoded by genes.</a:t>
            </a:r>
          </a:p>
          <a:p>
            <a:pPr marL="342900" indent="-342900">
              <a:buFont typeface="Arial"/>
              <a:buChar char="•"/>
            </a:pPr>
            <a:r>
              <a:rPr lang="en-US" sz="1800" b="1" dirty="0" smtClean="0">
                <a:latin typeface="Arial"/>
                <a:cs typeface="Arial"/>
              </a:rPr>
              <a:t>A </a:t>
            </a:r>
            <a:r>
              <a:rPr lang="en-US" sz="1800" b="1" dirty="0" smtClean="0">
                <a:latin typeface="Arial" panose="020B0604020202020204" pitchFamily="34" charset="0"/>
                <a:cs typeface="Arial" panose="020B0604020202020204" pitchFamily="34" charset="0"/>
              </a:rPr>
              <a:t>gene </a:t>
            </a:r>
            <a:r>
              <a:rPr lang="en-US" sz="1800" b="1" dirty="0">
                <a:latin typeface="Arial" panose="020B0604020202020204" pitchFamily="34" charset="0"/>
                <a:cs typeface="Arial" panose="020B0604020202020204" pitchFamily="34" charset="0"/>
              </a:rPr>
              <a:t>regulatory network (GRN) consists of a set of transcription factors that regulate the level of expression </a:t>
            </a:r>
            <a:r>
              <a:rPr lang="en-US" sz="1800" b="1" dirty="0" smtClean="0">
                <a:latin typeface="Arial" panose="020B0604020202020204" pitchFamily="34" charset="0"/>
                <a:cs typeface="Arial" panose="020B0604020202020204" pitchFamily="34" charset="0"/>
              </a:rPr>
              <a:t>of a set of target genes, which can include other transcription factors.</a:t>
            </a:r>
          </a:p>
          <a:p>
            <a:pPr marL="342900" indent="-342900">
              <a:buFont typeface="Arial"/>
              <a:buChar char="•"/>
            </a:pPr>
            <a:r>
              <a:rPr lang="en-US" sz="1800" b="1" dirty="0" smtClean="0">
                <a:latin typeface="Arial" panose="020B0604020202020204" pitchFamily="34" charset="0"/>
                <a:cs typeface="Arial" panose="020B0604020202020204" pitchFamily="34" charset="0"/>
              </a:rPr>
              <a:t>The dynamics of a GRN is how the expression of genes in the network change over time.</a:t>
            </a:r>
            <a:endParaRPr lang="en-US" sz="1800" b="1" dirty="0" smtClean="0">
              <a:latin typeface="Arial"/>
              <a:cs typeface="Arial"/>
            </a:endParaRPr>
          </a:p>
        </p:txBody>
      </p:sp>
      <p:sp>
        <p:nvSpPr>
          <p:cNvPr id="44" name="TextBox 43"/>
          <p:cNvSpPr txBox="1"/>
          <p:nvPr/>
        </p:nvSpPr>
        <p:spPr>
          <a:xfrm>
            <a:off x="993919" y="10503990"/>
            <a:ext cx="5914892" cy="4247317"/>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However, little is known about which transcription factors regulate this response.</a:t>
            </a:r>
          </a:p>
          <a:p>
            <a:pPr marL="342900" indent="-342900">
              <a:buFont typeface="Arial"/>
              <a:buChar char="•"/>
            </a:pPr>
            <a:r>
              <a:rPr lang="en-US" sz="1800" b="1" dirty="0" smtClean="0">
                <a:latin typeface="Arial"/>
                <a:cs typeface="Arial"/>
              </a:rPr>
              <a:t>The Dahlquist lab has studied the global transcriptional response to cold shock using DNA microarrays, which measure the level of mRNA expression for all 6000 genes in yeast.</a:t>
            </a:r>
          </a:p>
          <a:p>
            <a:pPr marL="342900" indent="-342900">
              <a:buFont typeface="Arial"/>
              <a:buChar char="•"/>
            </a:pPr>
            <a:r>
              <a:rPr lang="en-US" sz="1800" b="1" dirty="0" smtClean="0">
                <a:latin typeface="Arial"/>
                <a:cs typeface="Arial"/>
              </a:rPr>
              <a:t>We have collected expression data from the wild type strain and four transcription factor deletion strains (Δcin5, Δgln3, Δhmo1, Δzap1) before cold shock and after 15, 30, and 60 minutes of cold shock at 13°C.</a:t>
            </a:r>
          </a:p>
          <a:p>
            <a:pPr marL="342900" indent="-342900">
              <a:buFont typeface="Arial"/>
              <a:buChar char="•"/>
            </a:pPr>
            <a:r>
              <a:rPr lang="en-US" sz="1800" b="1" dirty="0" smtClean="0">
                <a:latin typeface="Arial"/>
                <a:cs typeface="Arial"/>
              </a:rPr>
              <a:t>We are using mathematical modeling to determine the relative influence of each transcription factor in the GRN that controls the cold shock response.</a:t>
            </a:r>
            <a:endParaRPr lang="en-US" sz="1800" b="1" dirty="0">
              <a:latin typeface="Arial"/>
              <a:cs typeface="Arial"/>
            </a:endParaRPr>
          </a:p>
        </p:txBody>
      </p:sp>
      <p:sp>
        <p:nvSpPr>
          <p:cNvPr id="46" name="TextBox 45"/>
          <p:cNvSpPr txBox="1"/>
          <p:nvPr/>
        </p:nvSpPr>
        <p:spPr>
          <a:xfrm>
            <a:off x="1473358" y="20036950"/>
            <a:ext cx="8489791" cy="727549"/>
          </a:xfrm>
          <a:prstGeom prst="rect">
            <a:avLst/>
          </a:prstGeom>
          <a:noFill/>
        </p:spPr>
        <p:txBody>
          <a:bodyPr wrap="square" rtlCol="0">
            <a:spAutoFit/>
          </a:bodyPr>
          <a:lstStyle/>
          <a:p>
            <a:endParaRPr lang="en-US" sz="2000" b="1" dirty="0">
              <a:latin typeface="Arial"/>
              <a:cs typeface="Arial"/>
            </a:endParaRPr>
          </a:p>
        </p:txBody>
      </p:sp>
      <p:graphicFrame>
        <p:nvGraphicFramePr>
          <p:cNvPr id="47" name="Object 3"/>
          <p:cNvGraphicFramePr>
            <a:graphicFrameLocks noChangeAspect="1"/>
          </p:cNvGraphicFramePr>
          <p:nvPr>
            <p:extLst>
              <p:ext uri="{D42A27DB-BD31-4B8C-83A1-F6EECF244321}">
                <p14:modId xmlns:p14="http://schemas.microsoft.com/office/powerpoint/2010/main" val="97522807"/>
              </p:ext>
            </p:extLst>
          </p:nvPr>
        </p:nvGraphicFramePr>
        <p:xfrm>
          <a:off x="1780329" y="24841904"/>
          <a:ext cx="3508801" cy="788004"/>
        </p:xfrm>
        <a:graphic>
          <a:graphicData uri="http://schemas.openxmlformats.org/presentationml/2006/ole">
            <mc:AlternateContent xmlns:mc="http://schemas.openxmlformats.org/markup-compatibility/2006">
              <mc:Choice xmlns:v="urn:schemas-microsoft-com:vml" Requires="v">
                <p:oleObj spid="_x0000_s1610" name="Equation" r:id="rId10" imgW="2108160" imgH="444240" progId="Equation.3">
                  <p:embed/>
                </p:oleObj>
              </mc:Choice>
              <mc:Fallback>
                <p:oleObj name="Equation" r:id="rId10" imgW="210816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80329" y="24841904"/>
                        <a:ext cx="3508801" cy="788004"/>
                      </a:xfrm>
                      <a:prstGeom prst="rect">
                        <a:avLst/>
                      </a:prstGeom>
                      <a:noFill/>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3096787931"/>
              </p:ext>
            </p:extLst>
          </p:nvPr>
        </p:nvGraphicFramePr>
        <p:xfrm>
          <a:off x="7611899" y="22187925"/>
          <a:ext cx="4291174" cy="1072794"/>
        </p:xfrm>
        <a:graphic>
          <a:graphicData uri="http://schemas.openxmlformats.org/presentationml/2006/ole">
            <mc:AlternateContent xmlns:mc="http://schemas.openxmlformats.org/markup-compatibility/2006">
              <mc:Choice xmlns:v="urn:schemas-microsoft-com:vml" Requires="v">
                <p:oleObj spid="_x0000_s1611" name="Equation" r:id="rId12" imgW="2743200" imgH="685800" progId="Equation.3">
                  <p:embed/>
                </p:oleObj>
              </mc:Choice>
              <mc:Fallback>
                <p:oleObj name="Equation" r:id="rId12" imgW="2743200" imgH="685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1899" y="22187925"/>
                        <a:ext cx="4291174" cy="1072794"/>
                      </a:xfrm>
                      <a:prstGeom prst="rect">
                        <a:avLst/>
                      </a:prstGeom>
                      <a:noFill/>
                      <a:ln>
                        <a:noFill/>
                      </a:ln>
                      <a:extLst/>
                    </p:spPr>
                  </p:pic>
                </p:oleObj>
              </mc:Fallback>
            </mc:AlternateContent>
          </a:graphicData>
        </a:graphic>
      </p:graphicFrame>
      <p:pic>
        <p:nvPicPr>
          <p:cNvPr id="52" name="Picture 51" descr="Screen Shot 2015-03-07 at 12.55.56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88039" y="23434083"/>
            <a:ext cx="2014416" cy="1770079"/>
          </a:xfrm>
          <a:prstGeom prst="rect">
            <a:avLst/>
          </a:prstGeom>
        </p:spPr>
      </p:pic>
      <p:sp>
        <p:nvSpPr>
          <p:cNvPr id="53" name="TextBox 52"/>
          <p:cNvSpPr txBox="1"/>
          <p:nvPr/>
        </p:nvSpPr>
        <p:spPr>
          <a:xfrm>
            <a:off x="6975579" y="28724243"/>
            <a:ext cx="5212841"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Least squares error measures the approximation of a solution of a system. For this approximation, the solution minimizes the sums of squares of error for every equation in the system.</a:t>
            </a:r>
          </a:p>
          <a:p>
            <a:pPr marL="342900" indent="-342900">
              <a:buFont typeface="Arial"/>
              <a:buChar char="•"/>
            </a:pPr>
            <a:r>
              <a:rPr lang="en-US" sz="1800" b="1" dirty="0" smtClean="0">
                <a:latin typeface="Arial"/>
                <a:cs typeface="Arial"/>
              </a:rPr>
              <a:t>The literature derived least squares error was 46.3169.</a:t>
            </a:r>
          </a:p>
          <a:p>
            <a:pPr marL="342900" indent="-342900">
              <a:buFont typeface="Arial"/>
              <a:buChar char="•"/>
            </a:pPr>
            <a:r>
              <a:rPr lang="en-US" sz="1800" b="1" dirty="0" smtClean="0">
                <a:latin typeface="Arial"/>
                <a:cs typeface="Arial"/>
              </a:rPr>
              <a:t>We chose Random networks 1 and 4 for further analysis because they had the smallest and largest LSE, respectively. </a:t>
            </a:r>
          </a:p>
        </p:txBody>
      </p:sp>
      <p:grpSp>
        <p:nvGrpSpPr>
          <p:cNvPr id="59" name="Group 1184"/>
          <p:cNvGrpSpPr>
            <a:grpSpLocks/>
          </p:cNvGrpSpPr>
          <p:nvPr/>
        </p:nvGrpSpPr>
        <p:grpSpPr bwMode="auto">
          <a:xfrm>
            <a:off x="9327398" y="23808635"/>
            <a:ext cx="2858266" cy="2419388"/>
            <a:chOff x="666" y="21558"/>
            <a:chExt cx="2496" cy="2112"/>
          </a:xfrm>
        </p:grpSpPr>
        <p:pic>
          <p:nvPicPr>
            <p:cNvPr id="60" name="Picture 46"/>
            <p:cNvPicPr>
              <a:picLocks noChangeAspect="1" noChangeArrowheads="1"/>
            </p:cNvPicPr>
            <p:nvPr/>
          </p:nvPicPr>
          <p:blipFill>
            <a:blip r:embed="rId15"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68" name="TextBox 67"/>
          <p:cNvSpPr txBox="1"/>
          <p:nvPr/>
        </p:nvSpPr>
        <p:spPr>
          <a:xfrm>
            <a:off x="31620539" y="21286574"/>
            <a:ext cx="11449297" cy="5909311"/>
          </a:xfrm>
          <a:prstGeom prst="rect">
            <a:avLst/>
          </a:prstGeom>
          <a:noFill/>
        </p:spPr>
        <p:txBody>
          <a:bodyPr wrap="square" rtlCol="0">
            <a:spAutoFit/>
          </a:bodyPr>
          <a:lstStyle/>
          <a:p>
            <a:pPr marL="279400" indent="-279400">
              <a:buFont typeface="Arial"/>
              <a:buChar char="•"/>
            </a:pPr>
            <a:r>
              <a:rPr lang="en-US" sz="1800" b="1" dirty="0" smtClean="0">
                <a:latin typeface="Arial"/>
                <a:cs typeface="Arial"/>
              </a:rPr>
              <a:t>In order to determine how well our literature-derived GRN for cold shock response in yeast fits experimental data, we compared it to 10 random networks.</a:t>
            </a:r>
          </a:p>
          <a:p>
            <a:pPr marL="279400" indent="-279400">
              <a:buFont typeface="Arial"/>
              <a:buChar char="•"/>
            </a:pPr>
            <a:r>
              <a:rPr lang="en-US" sz="1800" b="1" dirty="0" smtClean="0">
                <a:latin typeface="Arial"/>
                <a:cs typeface="Arial"/>
              </a:rPr>
              <a:t>We found that the least squares error of the literature-derived network was smaller than the LSE of the average random network. This means the literature-derived model fit the microarray data more closely than the average random network.</a:t>
            </a:r>
          </a:p>
          <a:p>
            <a:pPr marL="279400" indent="-279400">
              <a:buFont typeface="Arial"/>
              <a:buChar char="•"/>
            </a:pPr>
            <a:r>
              <a:rPr lang="en-US" sz="1800" b="1" dirty="0" smtClean="0">
                <a:latin typeface="Arial"/>
                <a:cs typeface="Arial"/>
              </a:rPr>
              <a:t>Random networks 1 and 4 were chosen for further analysis because of their low and high LSE, respectively. When the three networks were compared, it was found that:</a:t>
            </a:r>
          </a:p>
          <a:p>
            <a:pPr marL="922338" lvl="1" indent="-279400">
              <a:buFont typeface="Arial"/>
              <a:buChar char="•"/>
            </a:pPr>
            <a:r>
              <a:rPr lang="en-US" sz="1800" b="1" dirty="0" smtClean="0">
                <a:latin typeface="Arial"/>
                <a:cs typeface="Arial"/>
              </a:rPr>
              <a:t>The literature-derived network exhibited more auto-regulation than random networks 1 and 4.</a:t>
            </a:r>
          </a:p>
          <a:p>
            <a:pPr marL="922338" lvl="1" indent="-279400">
              <a:buFont typeface="Arial"/>
              <a:buChar char="•"/>
            </a:pPr>
            <a:r>
              <a:rPr lang="en-US" sz="1800" b="1" dirty="0" smtClean="0">
                <a:latin typeface="Arial"/>
                <a:cs typeface="Arial"/>
              </a:rPr>
              <a:t>The shape of the in and out degree frequency graphs of Random 1 and the literature-derived networks are similar. Interestingly, the LSE of these networks is also very similar.</a:t>
            </a:r>
          </a:p>
          <a:p>
            <a:pPr marL="922338" lvl="1" indent="-279400">
              <a:buFont typeface="Arial"/>
              <a:buChar char="•"/>
            </a:pPr>
            <a:r>
              <a:rPr lang="en-US" sz="1800" b="1" dirty="0" smtClean="0">
                <a:latin typeface="Arial"/>
                <a:cs typeface="Arial"/>
              </a:rPr>
              <a:t>Normalized weight values seem to show a stronger influence on the random networks. For this reason, the visualized networks of random 1 and 4 appear more colorful.</a:t>
            </a:r>
          </a:p>
          <a:p>
            <a:pPr marL="922338" lvl="1" indent="-279400">
              <a:buFont typeface="Arial"/>
              <a:buChar char="•"/>
            </a:pPr>
            <a:r>
              <a:rPr lang="en-US" sz="1800" b="1" dirty="0" smtClean="0">
                <a:latin typeface="Arial"/>
                <a:cs typeface="Arial"/>
              </a:rPr>
              <a:t>Actual, optimized weights in the literature-derived GRN have larger maximum weights resulting in the smaller normalized values. The random networks have many small optimized weights, resulting in larger normalized weights.</a:t>
            </a:r>
          </a:p>
          <a:p>
            <a:pPr marL="922338" lvl="1" indent="-279400">
              <a:buFont typeface="Arial"/>
              <a:buChar char="•"/>
            </a:pPr>
            <a:r>
              <a:rPr lang="en-US" sz="1800" b="1" dirty="0" smtClean="0">
                <a:latin typeface="Arial"/>
                <a:cs typeface="Arial"/>
              </a:rPr>
              <a:t>For each of the the three networks, gene expression output graphs for CIN5, MAL33, and PHD1 transcription factors showed variation</a:t>
            </a:r>
          </a:p>
          <a:p>
            <a:pPr marL="279400" indent="-279400">
              <a:buFont typeface="Arial"/>
              <a:buChar char="•"/>
            </a:pPr>
            <a:r>
              <a:rPr lang="en-US" sz="1800" b="1" dirty="0" smtClean="0">
                <a:latin typeface="Arial"/>
                <a:cs typeface="Arial"/>
              </a:rPr>
              <a:t>In the future, we plan to generate several literature-derived networks to compare to a large number (100+) of random networks. To do this, we must somehow control for auto-regulation. Through these comparisons, we will aim to understand what distinguishes a literature-derived network from a random network as a better model for cold shock response in yeast.</a:t>
            </a:r>
          </a:p>
        </p:txBody>
      </p:sp>
      <p:sp>
        <p:nvSpPr>
          <p:cNvPr id="69" name="TextBox 68"/>
          <p:cNvSpPr txBox="1"/>
          <p:nvPr/>
        </p:nvSpPr>
        <p:spPr>
          <a:xfrm>
            <a:off x="31943912" y="17121547"/>
            <a:ext cx="11103427" cy="400110"/>
          </a:xfrm>
          <a:prstGeom prst="rect">
            <a:avLst/>
          </a:prstGeom>
          <a:noFill/>
        </p:spPr>
        <p:txBody>
          <a:bodyPr wrap="square" rtlCol="0">
            <a:spAutoFit/>
          </a:bodyPr>
          <a:lstStyle/>
          <a:p>
            <a:pPr marL="342900" indent="-342900">
              <a:buFont typeface="Arial"/>
              <a:buChar char="•"/>
            </a:pPr>
            <a:r>
              <a:rPr lang="en-US" sz="2000" b="1" dirty="0" smtClean="0">
                <a:latin typeface="Arial"/>
                <a:cs typeface="Arial"/>
              </a:rPr>
              <a:t>Variations in the model fit were </a:t>
            </a:r>
            <a:r>
              <a:rPr lang="en-US" sz="2000" b="1" dirty="0">
                <a:latin typeface="Arial"/>
                <a:cs typeface="Arial"/>
              </a:rPr>
              <a:t>seen with different connectivity among the genes</a:t>
            </a:r>
            <a:r>
              <a:rPr lang="en-US" sz="2000" b="1" dirty="0" smtClean="0">
                <a:latin typeface="Arial"/>
                <a:cs typeface="Arial"/>
              </a:rPr>
              <a:t>.</a:t>
            </a:r>
            <a:endParaRPr lang="en-US" sz="2000" b="1" dirty="0">
              <a:latin typeface="Arial"/>
              <a:cs typeface="Arial"/>
            </a:endParaRPr>
          </a:p>
        </p:txBody>
      </p:sp>
      <p:cxnSp>
        <p:nvCxnSpPr>
          <p:cNvPr id="29" name="Straight Connector 28"/>
          <p:cNvCxnSpPr/>
          <p:nvPr/>
        </p:nvCxnSpPr>
        <p:spPr>
          <a:xfrm flipV="1">
            <a:off x="18914162" y="6460239"/>
            <a:ext cx="0" cy="3618640"/>
          </a:xfrm>
          <a:prstGeom prst="line">
            <a:avLst/>
          </a:prstGeom>
          <a:ln w="1016"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24708523" y="6460239"/>
            <a:ext cx="0" cy="3618640"/>
          </a:xfrm>
          <a:prstGeom prst="line">
            <a:avLst/>
          </a:prstGeom>
          <a:ln w="1016"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651991" y="10056646"/>
            <a:ext cx="4360758" cy="461665"/>
          </a:xfrm>
          <a:prstGeom prst="rect">
            <a:avLst/>
          </a:prstGeom>
          <a:noFill/>
        </p:spPr>
        <p:txBody>
          <a:bodyPr wrap="square" rtlCol="0">
            <a:spAutoFit/>
          </a:bodyPr>
          <a:lstStyle/>
          <a:p>
            <a:r>
              <a:rPr lang="en-US" sz="2400" b="1" dirty="0" smtClean="0">
                <a:latin typeface="Arial"/>
                <a:cs typeface="Arial"/>
              </a:rPr>
              <a:t>Literature-Derived Network </a:t>
            </a:r>
            <a:endParaRPr lang="en-US" sz="2400" b="1" dirty="0">
              <a:latin typeface="Arial"/>
              <a:cs typeface="Arial"/>
            </a:endParaRPr>
          </a:p>
        </p:txBody>
      </p:sp>
      <p:sp>
        <p:nvSpPr>
          <p:cNvPr id="72" name="TextBox 71"/>
          <p:cNvSpPr txBox="1"/>
          <p:nvPr/>
        </p:nvSpPr>
        <p:spPr>
          <a:xfrm>
            <a:off x="20156522" y="10042325"/>
            <a:ext cx="4360758" cy="461665"/>
          </a:xfrm>
          <a:prstGeom prst="rect">
            <a:avLst/>
          </a:prstGeom>
          <a:noFill/>
        </p:spPr>
        <p:txBody>
          <a:bodyPr wrap="square" rtlCol="0">
            <a:spAutoFit/>
          </a:bodyPr>
          <a:lstStyle/>
          <a:p>
            <a:r>
              <a:rPr lang="en-US" sz="2400" b="1" dirty="0" smtClean="0">
                <a:latin typeface="Arial"/>
                <a:cs typeface="Arial"/>
              </a:rPr>
              <a:t>Random Network 1</a:t>
            </a:r>
            <a:endParaRPr lang="en-US" sz="2400" b="1" dirty="0">
              <a:latin typeface="Arial"/>
              <a:cs typeface="Arial"/>
            </a:endParaRPr>
          </a:p>
        </p:txBody>
      </p:sp>
      <p:sp>
        <p:nvSpPr>
          <p:cNvPr id="73" name="TextBox 72"/>
          <p:cNvSpPr txBox="1"/>
          <p:nvPr/>
        </p:nvSpPr>
        <p:spPr>
          <a:xfrm>
            <a:off x="25948824" y="10009626"/>
            <a:ext cx="4360758" cy="461665"/>
          </a:xfrm>
          <a:prstGeom prst="rect">
            <a:avLst/>
          </a:prstGeom>
          <a:noFill/>
        </p:spPr>
        <p:txBody>
          <a:bodyPr wrap="square" rtlCol="0">
            <a:spAutoFit/>
          </a:bodyPr>
          <a:lstStyle/>
          <a:p>
            <a:r>
              <a:rPr lang="en-US" sz="2400" b="1" dirty="0" smtClean="0">
                <a:latin typeface="Arial"/>
                <a:cs typeface="Arial"/>
              </a:rPr>
              <a:t>Random Network 4</a:t>
            </a:r>
            <a:endParaRPr lang="en-US" sz="2400" b="1" dirty="0">
              <a:latin typeface="Arial"/>
              <a:cs typeface="Arial"/>
            </a:endParaRPr>
          </a:p>
        </p:txBody>
      </p:sp>
      <p:sp>
        <p:nvSpPr>
          <p:cNvPr id="74" name="TextBox 73"/>
          <p:cNvSpPr txBox="1"/>
          <p:nvPr/>
        </p:nvSpPr>
        <p:spPr>
          <a:xfrm>
            <a:off x="13956938" y="10841648"/>
            <a:ext cx="16259385" cy="2246769"/>
          </a:xfrm>
          <a:prstGeom prst="rect">
            <a:avLst/>
          </a:prstGeom>
          <a:noFill/>
        </p:spPr>
        <p:txBody>
          <a:bodyPr wrap="square" rtlCol="0">
            <a:spAutoFit/>
          </a:bodyPr>
          <a:lstStyle/>
          <a:p>
            <a:pPr marL="342900" indent="-342900">
              <a:buFont typeface="Arial"/>
              <a:buChar char="•"/>
            </a:pPr>
            <a:r>
              <a:rPr lang="en-US" sz="2000" b="1" dirty="0">
                <a:latin typeface="Arial"/>
                <a:cs typeface="Arial"/>
              </a:rPr>
              <a:t>GRNsight: automatically generates weighted network graphs from the spreadsheets produced by </a:t>
            </a:r>
            <a:r>
              <a:rPr lang="en-US" sz="2000" b="1" dirty="0" err="1" smtClean="0">
                <a:latin typeface="Arial"/>
                <a:cs typeface="Arial"/>
              </a:rPr>
              <a:t>GRNmap</a:t>
            </a:r>
            <a:r>
              <a:rPr lang="en-US" sz="2000" b="1" dirty="0" smtClean="0">
                <a:latin typeface="Arial"/>
                <a:cs typeface="Arial"/>
              </a:rPr>
              <a:t>.</a:t>
            </a:r>
          </a:p>
          <a:p>
            <a:pPr marL="342900" indent="-342900">
              <a:buFont typeface="Arial"/>
              <a:buChar char="•"/>
            </a:pPr>
            <a:r>
              <a:rPr lang="en-US" sz="2000" b="1" dirty="0" smtClean="0">
                <a:latin typeface="Arial"/>
                <a:cs typeface="Arial"/>
              </a:rPr>
              <a:t>Absolute value of weight outputs from GRNmap are divided by the largest value, which distributes them between 0 and 1. The thickness of the lines is on a linear scale with thin lines for values near 0 and thick lines for values near 1.</a:t>
            </a:r>
          </a:p>
          <a:p>
            <a:pPr marL="342900" indent="-342900">
              <a:buFont typeface="Arial"/>
              <a:buChar char="•"/>
            </a:pPr>
            <a:r>
              <a:rPr lang="en-US" sz="2000" b="1" dirty="0" smtClean="0">
                <a:latin typeface="Arial"/>
                <a:cs typeface="Arial"/>
              </a:rPr>
              <a:t>Positive weights are colored magenta to denote up regulation, negative weights are colored cyan to denote down regulation, weights within ± 0.05 of zero are colored gray to denote negligible influence on the target gene.</a:t>
            </a:r>
          </a:p>
          <a:p>
            <a:pPr marL="342900" indent="-342900">
              <a:buFont typeface="Arial"/>
              <a:buChar char="•"/>
            </a:pPr>
            <a:r>
              <a:rPr lang="en-US" sz="2000" b="1" dirty="0" smtClean="0">
                <a:latin typeface="Arial"/>
                <a:cs typeface="Arial"/>
              </a:rPr>
              <a:t>The normalization of the weight values makes it appear that genes have a stronger influence on each other in the random networks than the literature-derived network.</a:t>
            </a:r>
          </a:p>
        </p:txBody>
      </p:sp>
      <p:sp>
        <p:nvSpPr>
          <p:cNvPr id="75" name="TextBox 74"/>
          <p:cNvSpPr txBox="1"/>
          <p:nvPr/>
        </p:nvSpPr>
        <p:spPr>
          <a:xfrm>
            <a:off x="31890948" y="29745172"/>
            <a:ext cx="10998137" cy="2339615"/>
          </a:xfrm>
          <a:prstGeom prst="rect">
            <a:avLst/>
          </a:prstGeom>
          <a:noFill/>
        </p:spPr>
        <p:txBody>
          <a:bodyPr wrap="square" rtlCol="0">
            <a:spAutoFit/>
          </a:bodyPr>
          <a:lstStyle/>
          <a:p>
            <a:pPr>
              <a:lnSpc>
                <a:spcPct val="80000"/>
              </a:lnSpc>
            </a:pPr>
            <a:endParaRPr lang="en-US" sz="1300" b="1" dirty="0" smtClean="0">
              <a:latin typeface="Arial"/>
              <a:cs typeface="Arial"/>
            </a:endParaRPr>
          </a:p>
          <a:p>
            <a:pPr>
              <a:lnSpc>
                <a:spcPct val="80000"/>
              </a:lnSpc>
            </a:pPr>
            <a:r>
              <a:rPr lang="en-US" sz="1300" b="1" dirty="0">
                <a:latin typeface="Arial"/>
                <a:cs typeface="Arial"/>
              </a:rPr>
              <a:t>Dahlquist, </a:t>
            </a:r>
            <a:r>
              <a:rPr lang="en-US" sz="1300" b="1" dirty="0" err="1">
                <a:latin typeface="Arial"/>
                <a:cs typeface="Arial"/>
              </a:rPr>
              <a:t>Kam</a:t>
            </a:r>
            <a:r>
              <a:rPr lang="en-US" sz="1300" b="1" dirty="0">
                <a:latin typeface="Arial"/>
                <a:cs typeface="Arial"/>
              </a:rPr>
              <a:t>., Fitzpatrick, Ben., Camacho, Erika., </a:t>
            </a:r>
            <a:r>
              <a:rPr lang="en-US" sz="1300" b="1" dirty="0" err="1">
                <a:latin typeface="Arial"/>
                <a:cs typeface="Arial"/>
              </a:rPr>
              <a:t>Entzminger</a:t>
            </a:r>
            <a:r>
              <a:rPr lang="en-US" sz="1300" b="1" dirty="0">
                <a:latin typeface="Arial"/>
                <a:cs typeface="Arial"/>
              </a:rPr>
              <a:t>, Stephanie., </a:t>
            </a:r>
            <a:r>
              <a:rPr lang="en-US" sz="1300" b="1" dirty="0" err="1">
                <a:latin typeface="Arial"/>
                <a:cs typeface="Arial"/>
              </a:rPr>
              <a:t>Wanner</a:t>
            </a:r>
            <a:r>
              <a:rPr lang="en-US" sz="1300" b="1" dirty="0">
                <a:latin typeface="Arial"/>
                <a:cs typeface="Arial"/>
              </a:rPr>
              <a:t>, Nathan</a:t>
            </a:r>
            <a:r>
              <a:rPr lang="en-US" sz="1300" b="1" dirty="0" smtClean="0">
                <a:latin typeface="Arial"/>
                <a:cs typeface="Arial"/>
              </a:rPr>
              <a:t>. (2015)</a:t>
            </a:r>
            <a:r>
              <a:rPr lang="en-US" sz="1300" b="1" dirty="0">
                <a:latin typeface="Arial"/>
                <a:cs typeface="Arial"/>
              </a:rPr>
              <a:t>. Parameter estimation for  </a:t>
            </a:r>
            <a:r>
              <a:rPr lang="en-US" sz="1300" b="1" dirty="0" smtClean="0">
                <a:latin typeface="Arial"/>
                <a:cs typeface="Arial"/>
              </a:rPr>
              <a:t>     gene </a:t>
            </a:r>
            <a:r>
              <a:rPr lang="en-US" sz="1300" b="1" dirty="0">
                <a:latin typeface="Arial"/>
                <a:cs typeface="Arial"/>
              </a:rPr>
              <a:t>regulatory networks from microarray data: </a:t>
            </a:r>
            <a:r>
              <a:rPr lang="en-US" sz="1300" b="1" dirty="0" smtClean="0">
                <a:latin typeface="Arial"/>
                <a:cs typeface="Arial"/>
              </a:rPr>
              <a:t>cold shock </a:t>
            </a:r>
            <a:r>
              <a:rPr lang="en-US" sz="1300" b="1" dirty="0">
                <a:latin typeface="Arial"/>
                <a:cs typeface="Arial"/>
              </a:rPr>
              <a:t>response in Saccharomyces </a:t>
            </a:r>
            <a:r>
              <a:rPr lang="en-US" sz="1300" b="1" dirty="0" err="1">
                <a:latin typeface="Arial"/>
                <a:cs typeface="Arial"/>
              </a:rPr>
              <a:t>cerevisiae</a:t>
            </a:r>
            <a:r>
              <a:rPr lang="en-US" sz="1300" b="1" dirty="0">
                <a:latin typeface="Arial"/>
                <a:cs typeface="Arial"/>
              </a:rPr>
              <a:t>. </a:t>
            </a:r>
            <a:r>
              <a:rPr lang="en-US" sz="1300" b="1" dirty="0" smtClean="0">
                <a:latin typeface="Arial"/>
                <a:cs typeface="Arial"/>
              </a:rPr>
              <a:t>Submitted.</a:t>
            </a:r>
          </a:p>
          <a:p>
            <a:pPr>
              <a:lnSpc>
                <a:spcPct val="80000"/>
              </a:lnSpc>
            </a:pPr>
            <a:endParaRPr lang="en-US" sz="1300" b="1" dirty="0" smtClean="0">
              <a:latin typeface="Arial"/>
              <a:cs typeface="Arial"/>
            </a:endParaRPr>
          </a:p>
          <a:p>
            <a:pPr>
              <a:lnSpc>
                <a:spcPct val="80000"/>
              </a:lnSpc>
            </a:pPr>
            <a:r>
              <a:rPr lang="en-US" sz="1300" b="1" dirty="0">
                <a:latin typeface="Arial"/>
                <a:cs typeface="Arial"/>
              </a:rPr>
              <a:t>Freeman, S. (2002). </a:t>
            </a:r>
            <a:r>
              <a:rPr lang="en-US" sz="1300" b="1" i="1" dirty="0">
                <a:latin typeface="Arial"/>
                <a:cs typeface="Arial"/>
              </a:rPr>
              <a:t>Biological science</a:t>
            </a:r>
            <a:r>
              <a:rPr lang="en-US" sz="1300" b="1" dirty="0">
                <a:latin typeface="Arial"/>
                <a:cs typeface="Arial"/>
              </a:rPr>
              <a:t> (First ed.). Prentice Hall.</a:t>
            </a:r>
            <a:endParaRPr lang="en-US" sz="1300" b="1" dirty="0" smtClean="0">
              <a:latin typeface="Arial"/>
              <a:cs typeface="Arial"/>
            </a:endParaRPr>
          </a:p>
          <a:p>
            <a:pPr>
              <a:lnSpc>
                <a:spcPct val="80000"/>
              </a:lnSpc>
            </a:pPr>
            <a:endParaRPr lang="en-US" sz="1300" b="1" dirty="0">
              <a:latin typeface="Arial"/>
              <a:cs typeface="Arial"/>
            </a:endParaRPr>
          </a:p>
          <a:p>
            <a:pPr>
              <a:lnSpc>
                <a:spcPct val="80000"/>
              </a:lnSpc>
            </a:pPr>
            <a:r>
              <a:rPr lang="en-US" sz="1300" b="1" dirty="0" smtClean="0">
                <a:latin typeface="Arial"/>
                <a:cs typeface="Arial"/>
              </a:rPr>
              <a:t>GRNmap. (</a:t>
            </a:r>
            <a:r>
              <a:rPr lang="en-US" sz="1300" b="1" dirty="0" err="1" smtClean="0">
                <a:latin typeface="Arial"/>
                <a:cs typeface="Arial"/>
              </a:rPr>
              <a:t>n.d.</a:t>
            </a:r>
            <a:r>
              <a:rPr lang="en-US" sz="1300" b="1" dirty="0" smtClean="0">
                <a:latin typeface="Arial"/>
                <a:cs typeface="Arial"/>
              </a:rPr>
              <a:t>). Retrieved March 14, 2015, from </a:t>
            </a:r>
            <a:r>
              <a:rPr lang="de-DE" sz="1300" b="1" dirty="0">
                <a:latin typeface="Arial"/>
                <a:cs typeface="Arial"/>
              </a:rPr>
              <a:t>https://</a:t>
            </a:r>
            <a:r>
              <a:rPr lang="de-DE" sz="1300" b="1" dirty="0" err="1">
                <a:latin typeface="Arial"/>
                <a:cs typeface="Arial"/>
              </a:rPr>
              <a:t>github.com</a:t>
            </a:r>
            <a:r>
              <a:rPr lang="de-DE" sz="1300" b="1" dirty="0">
                <a:latin typeface="Arial"/>
                <a:cs typeface="Arial"/>
              </a:rPr>
              <a:t>/</a:t>
            </a:r>
            <a:r>
              <a:rPr lang="de-DE" sz="1300" b="1" dirty="0" err="1">
                <a:latin typeface="Arial"/>
                <a:cs typeface="Arial"/>
              </a:rPr>
              <a:t>kdahlquist</a:t>
            </a:r>
            <a:r>
              <a:rPr lang="de-DE" sz="1300" b="1" dirty="0">
                <a:latin typeface="Arial"/>
                <a:cs typeface="Arial"/>
              </a:rPr>
              <a:t>/</a:t>
            </a:r>
            <a:r>
              <a:rPr lang="de-DE" sz="1300" b="1" dirty="0" err="1">
                <a:latin typeface="Arial"/>
                <a:cs typeface="Arial"/>
              </a:rPr>
              <a:t>GRNmap</a:t>
            </a:r>
            <a:r>
              <a:rPr lang="de-DE" sz="1300" b="1" dirty="0" smtClean="0">
                <a:latin typeface="Arial"/>
                <a:cs typeface="Arial"/>
              </a:rPr>
              <a:t>/.</a:t>
            </a:r>
          </a:p>
          <a:p>
            <a:pPr>
              <a:lnSpc>
                <a:spcPct val="80000"/>
              </a:lnSpc>
            </a:pPr>
            <a:endParaRPr lang="en-US" sz="1300" b="1" dirty="0" smtClean="0">
              <a:latin typeface="Arial"/>
              <a:cs typeface="Arial"/>
            </a:endParaRPr>
          </a:p>
          <a:p>
            <a:pPr>
              <a:lnSpc>
                <a:spcPct val="80000"/>
              </a:lnSpc>
            </a:pPr>
            <a:r>
              <a:rPr lang="en-US" sz="1300" b="1" dirty="0">
                <a:latin typeface="Arial"/>
                <a:cs typeface="Arial"/>
              </a:rPr>
              <a:t>GRNsight. (</a:t>
            </a:r>
            <a:r>
              <a:rPr lang="en-US" sz="1300" b="1" dirty="0" err="1">
                <a:latin typeface="Arial"/>
                <a:cs typeface="Arial"/>
              </a:rPr>
              <a:t>n.d.</a:t>
            </a:r>
            <a:r>
              <a:rPr lang="en-US" sz="1300" b="1" dirty="0">
                <a:latin typeface="Arial"/>
                <a:cs typeface="Arial"/>
              </a:rPr>
              <a:t>). Retrieved March 14, 2015, from http://</a:t>
            </a:r>
            <a:r>
              <a:rPr lang="en-US" sz="1300" b="1" dirty="0" err="1">
                <a:latin typeface="Arial"/>
                <a:cs typeface="Arial"/>
              </a:rPr>
              <a:t>dondi.github.io</a:t>
            </a:r>
            <a:r>
              <a:rPr lang="en-US" sz="1300" b="1" dirty="0">
                <a:latin typeface="Arial"/>
                <a:cs typeface="Arial"/>
              </a:rPr>
              <a:t>/GRNsight</a:t>
            </a:r>
            <a:r>
              <a:rPr lang="en-US" sz="1300" b="1" dirty="0" smtClean="0">
                <a:latin typeface="Arial"/>
                <a:cs typeface="Arial"/>
              </a:rPr>
              <a:t>/.</a:t>
            </a:r>
          </a:p>
          <a:p>
            <a:pPr>
              <a:lnSpc>
                <a:spcPct val="80000"/>
              </a:lnSpc>
            </a:pPr>
            <a:r>
              <a:rPr lang="tr-TR" sz="1300" b="1" dirty="0">
                <a:latin typeface="Arial"/>
                <a:cs typeface="Arial"/>
              </a:rPr>
              <a:t/>
            </a:r>
            <a:br>
              <a:rPr lang="tr-TR" sz="1300" b="1" dirty="0">
                <a:latin typeface="Arial"/>
                <a:cs typeface="Arial"/>
              </a:rPr>
            </a:br>
            <a:r>
              <a:rPr lang="en-US" sz="1300" b="1" dirty="0" err="1">
                <a:latin typeface="Arial"/>
                <a:cs typeface="Arial"/>
              </a:rPr>
              <a:t>Dário</a:t>
            </a:r>
            <a:r>
              <a:rPr lang="en-US" sz="1300" b="1" dirty="0">
                <a:latin typeface="Arial"/>
                <a:cs typeface="Arial"/>
              </a:rPr>
              <a:t> </a:t>
            </a:r>
            <a:r>
              <a:rPr lang="en-US" sz="1300" b="1" dirty="0" err="1">
                <a:latin typeface="Arial"/>
                <a:cs typeface="Arial"/>
              </a:rPr>
              <a:t>Abdulrehman</a:t>
            </a:r>
            <a:r>
              <a:rPr lang="en-US" sz="1300" b="1" dirty="0">
                <a:latin typeface="Arial"/>
                <a:cs typeface="Arial"/>
              </a:rPr>
              <a:t>, Pedro T. </a:t>
            </a:r>
            <a:r>
              <a:rPr lang="en-US" sz="1300" b="1" dirty="0" err="1">
                <a:latin typeface="Arial"/>
                <a:cs typeface="Arial"/>
              </a:rPr>
              <a:t>Monteiro</a:t>
            </a:r>
            <a:r>
              <a:rPr lang="en-US" sz="1300" b="1" dirty="0">
                <a:latin typeface="Arial"/>
                <a:cs typeface="Arial"/>
              </a:rPr>
              <a:t>, Miguel C. Teixeira, </a:t>
            </a:r>
            <a:r>
              <a:rPr lang="en-US" sz="1300" b="1" dirty="0" err="1">
                <a:latin typeface="Arial"/>
                <a:cs typeface="Arial"/>
              </a:rPr>
              <a:t>Nuno</a:t>
            </a:r>
            <a:r>
              <a:rPr lang="en-US" sz="1300" b="1" dirty="0">
                <a:latin typeface="Arial"/>
                <a:cs typeface="Arial"/>
              </a:rPr>
              <a:t> P. Mira, </a:t>
            </a:r>
            <a:r>
              <a:rPr lang="en-US" sz="1300" b="1" dirty="0" err="1">
                <a:latin typeface="Arial"/>
                <a:cs typeface="Arial"/>
              </a:rPr>
              <a:t>Artur</a:t>
            </a:r>
            <a:r>
              <a:rPr lang="en-US" sz="1300" b="1" dirty="0">
                <a:latin typeface="Arial"/>
                <a:cs typeface="Arial"/>
              </a:rPr>
              <a:t> B. </a:t>
            </a:r>
            <a:r>
              <a:rPr lang="en-US" sz="1300" b="1" dirty="0" err="1">
                <a:latin typeface="Arial"/>
                <a:cs typeface="Arial"/>
              </a:rPr>
              <a:t>Lourenço</a:t>
            </a:r>
            <a:r>
              <a:rPr lang="en-US" sz="1300" b="1" dirty="0">
                <a:latin typeface="Arial"/>
                <a:cs typeface="Arial"/>
              </a:rPr>
              <a:t>, Sandra C. dos Santos, </a:t>
            </a:r>
            <a:r>
              <a:rPr lang="en-US" sz="1300" b="1" dirty="0" err="1">
                <a:latin typeface="Arial"/>
                <a:cs typeface="Arial"/>
              </a:rPr>
              <a:t>Tânia</a:t>
            </a:r>
            <a:r>
              <a:rPr lang="en-US" sz="1300" b="1" dirty="0">
                <a:latin typeface="Arial"/>
                <a:cs typeface="Arial"/>
              </a:rPr>
              <a:t> R. </a:t>
            </a:r>
            <a:r>
              <a:rPr lang="en-US" sz="1300" b="1" dirty="0" err="1">
                <a:latin typeface="Arial"/>
                <a:cs typeface="Arial"/>
              </a:rPr>
              <a:t>Cabrito</a:t>
            </a:r>
            <a:r>
              <a:rPr lang="en-US" sz="1300" b="1" dirty="0">
                <a:latin typeface="Arial"/>
                <a:cs typeface="Arial"/>
              </a:rPr>
              <a:t>, </a:t>
            </a:r>
            <a:r>
              <a:rPr lang="en-US" sz="1300" b="1" dirty="0" err="1">
                <a:latin typeface="Arial"/>
                <a:cs typeface="Arial"/>
              </a:rPr>
              <a:t>Alexandre</a:t>
            </a:r>
            <a:r>
              <a:rPr lang="en-US" sz="1300" b="1" dirty="0">
                <a:latin typeface="Arial"/>
                <a:cs typeface="Arial"/>
              </a:rPr>
              <a:t> P. Francisco, Sara C. Madeira, Ricardo S. Aires, </a:t>
            </a:r>
            <a:r>
              <a:rPr lang="en-US" sz="1300" b="1" dirty="0" err="1">
                <a:latin typeface="Arial"/>
                <a:cs typeface="Arial"/>
              </a:rPr>
              <a:t>Arlindo</a:t>
            </a:r>
            <a:r>
              <a:rPr lang="en-US" sz="1300" b="1" dirty="0">
                <a:latin typeface="Arial"/>
                <a:cs typeface="Arial"/>
              </a:rPr>
              <a:t> L. Oliveira, Isabel </a:t>
            </a:r>
            <a:r>
              <a:rPr lang="en-US" sz="1300" b="1" dirty="0" err="1">
                <a:latin typeface="Arial"/>
                <a:cs typeface="Arial"/>
              </a:rPr>
              <a:t>Sá-Correia</a:t>
            </a:r>
            <a:r>
              <a:rPr lang="en-US" sz="1300" b="1" dirty="0">
                <a:latin typeface="Arial"/>
                <a:cs typeface="Arial"/>
              </a:rPr>
              <a:t>, Ana T. </a:t>
            </a:r>
            <a:r>
              <a:rPr lang="en-US" sz="1300" b="1" dirty="0" err="1">
                <a:latin typeface="Arial"/>
                <a:cs typeface="Arial"/>
              </a:rPr>
              <a:t>Freitas</a:t>
            </a:r>
            <a:r>
              <a:rPr lang="en-US" sz="1300" b="1" dirty="0">
                <a:latin typeface="Arial"/>
                <a:cs typeface="Arial"/>
              </a:rPr>
              <a:t> (2011</a:t>
            </a:r>
            <a:r>
              <a:rPr lang="en-US" sz="1300" b="1" dirty="0" smtClean="0">
                <a:latin typeface="Arial"/>
                <a:cs typeface="Arial"/>
              </a:rPr>
              <a:t>). YEASTRACT</a:t>
            </a:r>
            <a:r>
              <a:rPr lang="en-US" sz="1300" b="1" dirty="0">
                <a:latin typeface="Arial"/>
                <a:cs typeface="Arial"/>
              </a:rPr>
              <a:t>: providing a programmatic access to curated transcriptional regulatory associations in </a:t>
            </a:r>
            <a:r>
              <a:rPr lang="en-US" sz="1300" b="1" i="1" dirty="0">
                <a:latin typeface="Arial"/>
                <a:cs typeface="Arial"/>
              </a:rPr>
              <a:t>Saccharomyces </a:t>
            </a:r>
            <a:r>
              <a:rPr lang="en-US" sz="1300" b="1" i="1" dirty="0" err="1">
                <a:latin typeface="Arial"/>
                <a:cs typeface="Arial"/>
              </a:rPr>
              <a:t>cerevisiae</a:t>
            </a:r>
            <a:r>
              <a:rPr lang="en-US" sz="1300" b="1" dirty="0">
                <a:latin typeface="Arial"/>
                <a:cs typeface="Arial"/>
              </a:rPr>
              <a:t> through a web services </a:t>
            </a:r>
            <a:r>
              <a:rPr lang="en-US" sz="1300" b="1" dirty="0" smtClean="0">
                <a:latin typeface="Arial"/>
                <a:cs typeface="Arial"/>
              </a:rPr>
              <a:t>interface </a:t>
            </a:r>
            <a:r>
              <a:rPr lang="en-US" sz="1300" b="1" dirty="0" err="1" smtClean="0">
                <a:latin typeface="Arial"/>
                <a:cs typeface="Arial"/>
              </a:rPr>
              <a:t>Nucl</a:t>
            </a:r>
            <a:r>
              <a:rPr lang="en-US" sz="1300" b="1" dirty="0">
                <a:latin typeface="Arial"/>
                <a:cs typeface="Arial"/>
              </a:rPr>
              <a:t>. Acids Res., 39: D136-D140, Oxford University </a:t>
            </a:r>
            <a:r>
              <a:rPr lang="en-US" sz="1300" b="1" dirty="0" smtClean="0">
                <a:latin typeface="Arial"/>
                <a:cs typeface="Arial"/>
              </a:rPr>
              <a:t>Press.</a:t>
            </a:r>
            <a:endParaRPr lang="en-US" sz="1300" b="1" dirty="0">
              <a:latin typeface="Arial"/>
              <a:cs typeface="Arial"/>
            </a:endParaRPr>
          </a:p>
        </p:txBody>
      </p:sp>
      <p:sp>
        <p:nvSpPr>
          <p:cNvPr id="76" name="TextBox 75"/>
          <p:cNvSpPr txBox="1"/>
          <p:nvPr/>
        </p:nvSpPr>
        <p:spPr>
          <a:xfrm>
            <a:off x="878367" y="21882234"/>
            <a:ext cx="6557986" cy="3139321"/>
          </a:xfrm>
          <a:prstGeom prst="rect">
            <a:avLst/>
          </a:prstGeom>
          <a:noFill/>
        </p:spPr>
        <p:txBody>
          <a:bodyPr wrap="square" rtlCol="0">
            <a:spAutoFit/>
          </a:bodyPr>
          <a:lstStyle/>
          <a:p>
            <a:pPr marL="285750" indent="-285750">
              <a:buFont typeface="Arial"/>
              <a:buChar char="•"/>
            </a:pPr>
            <a:r>
              <a:rPr lang="en-US" sz="1800" b="1" dirty="0" smtClean="0">
                <a:latin typeface="Arial"/>
                <a:cs typeface="Arial"/>
              </a:rPr>
              <a:t>Each gene has a differential equation that models the change in expression over time. </a:t>
            </a:r>
          </a:p>
          <a:p>
            <a:pPr marL="285750" indent="-285750">
              <a:buFont typeface="Arial"/>
              <a:buChar char="•"/>
            </a:pPr>
            <a:r>
              <a:rPr lang="en-US" sz="1800" b="1" dirty="0" smtClean="0">
                <a:latin typeface="Arial"/>
                <a:cs typeface="Arial"/>
              </a:rPr>
              <a:t>We use a sigmoidal model for each differential equation</a:t>
            </a:r>
          </a:p>
          <a:p>
            <a:pPr marL="806450" lvl="1" indent="-280988">
              <a:buFont typeface="Arial"/>
              <a:buChar char="•"/>
            </a:pPr>
            <a:r>
              <a:rPr lang="en-US" sz="1800" i="1" dirty="0" smtClean="0">
                <a:latin typeface="Times New Roman"/>
                <a:cs typeface="Times New Roman"/>
              </a:rPr>
              <a:t>P</a:t>
            </a:r>
            <a:r>
              <a:rPr lang="en-US" sz="1800" i="1" baseline="-25000" dirty="0" smtClean="0">
                <a:latin typeface="Times New Roman"/>
                <a:cs typeface="Times New Roman"/>
              </a:rPr>
              <a:t>i</a:t>
            </a:r>
            <a:r>
              <a:rPr lang="en-US" sz="1800" b="1" dirty="0" smtClean="0">
                <a:latin typeface="Arial"/>
                <a:cs typeface="Arial"/>
              </a:rPr>
              <a:t> is mRNA production rate for gene </a:t>
            </a:r>
            <a:r>
              <a:rPr lang="en-US" sz="1800" i="1" dirty="0">
                <a:latin typeface="Times New Roman"/>
                <a:cs typeface="Times New Roman"/>
              </a:rPr>
              <a:t>i</a:t>
            </a:r>
            <a:endParaRPr lang="en-US" sz="1800" dirty="0" smtClean="0">
              <a:latin typeface="Times New Roman"/>
              <a:cs typeface="Times New Roman"/>
            </a:endParaRPr>
          </a:p>
          <a:p>
            <a:pPr marL="806450" lvl="1" indent="-280988">
              <a:buFont typeface="Arial"/>
              <a:buChar char="•"/>
            </a:pPr>
            <a:r>
              <a:rPr lang="en-US" sz="1800" i="1" dirty="0">
                <a:latin typeface="Times New Roman"/>
                <a:cs typeface="Times New Roman"/>
              </a:rPr>
              <a:t>d</a:t>
            </a:r>
            <a:r>
              <a:rPr lang="en-US" sz="1800" i="1" baseline="-25000" dirty="0" smtClean="0">
                <a:latin typeface="Times New Roman"/>
                <a:cs typeface="Times New Roman"/>
              </a:rPr>
              <a:t>i</a:t>
            </a:r>
            <a:r>
              <a:rPr lang="en-US" sz="1800" b="1" dirty="0" smtClean="0">
                <a:latin typeface="Arial"/>
                <a:cs typeface="Arial"/>
              </a:rPr>
              <a:t> is the mRNA degradation rate for gene </a:t>
            </a:r>
            <a:r>
              <a:rPr lang="en-US" sz="1800" i="1" dirty="0" err="1" smtClean="0">
                <a:latin typeface="Times New Roman"/>
                <a:cs typeface="Times New Roman"/>
              </a:rPr>
              <a:t>i</a:t>
            </a:r>
            <a:r>
              <a:rPr lang="en-US" sz="1800" i="1" dirty="0" smtClean="0">
                <a:latin typeface="Times New Roman"/>
                <a:cs typeface="Times New Roman"/>
              </a:rPr>
              <a:t> </a:t>
            </a:r>
          </a:p>
          <a:p>
            <a:pPr marL="806450" lvl="1" indent="-280988">
              <a:buFont typeface="Arial"/>
              <a:buChar char="•"/>
            </a:pPr>
            <a:r>
              <a:rPr lang="en-US" sz="1800" i="1" dirty="0" smtClean="0">
                <a:latin typeface="Times New Roman"/>
                <a:cs typeface="Times New Roman"/>
              </a:rPr>
              <a:t>w</a:t>
            </a:r>
            <a:r>
              <a:rPr lang="en-US" sz="1800" b="1" dirty="0" smtClean="0">
                <a:latin typeface="Arial"/>
                <a:cs typeface="Arial"/>
              </a:rPr>
              <a:t> is weight term, determining the level of activation or repression of </a:t>
            </a:r>
            <a:r>
              <a:rPr lang="en-US" sz="1800" i="1" dirty="0" smtClean="0">
                <a:latin typeface="Times New Roman"/>
                <a:cs typeface="Times New Roman"/>
              </a:rPr>
              <a:t>j</a:t>
            </a:r>
            <a:r>
              <a:rPr lang="en-US" sz="1800" b="1" dirty="0" smtClean="0">
                <a:latin typeface="Arial"/>
                <a:cs typeface="Arial"/>
              </a:rPr>
              <a:t> on </a:t>
            </a:r>
            <a:r>
              <a:rPr lang="en-US" sz="1800" i="1" dirty="0">
                <a:latin typeface="Times New Roman"/>
                <a:cs typeface="Times New Roman"/>
              </a:rPr>
              <a:t>i</a:t>
            </a:r>
            <a:endParaRPr lang="en-US" sz="1800" i="1" dirty="0" smtClean="0">
              <a:latin typeface="Times New Roman"/>
              <a:cs typeface="Times New Roman"/>
            </a:endParaRPr>
          </a:p>
          <a:p>
            <a:pPr marL="806450" lvl="1" indent="-280988">
              <a:buFont typeface="Arial"/>
              <a:buChar char="•"/>
            </a:pPr>
            <a:r>
              <a:rPr lang="en-US" sz="1800" i="1" dirty="0" smtClean="0">
                <a:latin typeface="Times New Roman"/>
                <a:cs typeface="Times New Roman"/>
              </a:rPr>
              <a:t>b</a:t>
            </a:r>
            <a:r>
              <a:rPr lang="en-US" sz="1800" b="1" dirty="0" smtClean="0">
                <a:latin typeface="Arial"/>
                <a:cs typeface="Arial"/>
              </a:rPr>
              <a:t> is a unique threshold for each gene</a:t>
            </a:r>
          </a:p>
          <a:p>
            <a:pPr marL="285750" indent="-285750">
              <a:buFont typeface="Arial"/>
              <a:buChar char="•"/>
            </a:pPr>
            <a:r>
              <a:rPr lang="en-US" sz="1800" b="1" dirty="0">
                <a:latin typeface="Arial"/>
                <a:cs typeface="Arial"/>
              </a:rPr>
              <a:t>The production rate </a:t>
            </a:r>
            <a:r>
              <a:rPr lang="en-US" sz="1800" b="1" dirty="0" smtClean="0">
                <a:latin typeface="Arial"/>
                <a:cs typeface="Arial"/>
              </a:rPr>
              <a:t>(</a:t>
            </a:r>
            <a:r>
              <a:rPr lang="en-US" sz="1800" i="1" dirty="0">
                <a:latin typeface="Times New Roman"/>
                <a:cs typeface="Times New Roman"/>
              </a:rPr>
              <a:t>P</a:t>
            </a:r>
            <a:r>
              <a:rPr lang="en-US" sz="1800" i="1" baseline="-25000" dirty="0">
                <a:latin typeface="Times New Roman"/>
                <a:cs typeface="Times New Roman"/>
              </a:rPr>
              <a:t>i</a:t>
            </a:r>
            <a:r>
              <a:rPr lang="en-US" sz="1800" b="1" dirty="0">
                <a:latin typeface="Arial"/>
                <a:cs typeface="Arial"/>
              </a:rPr>
              <a:t> </a:t>
            </a:r>
            <a:r>
              <a:rPr lang="en-US" sz="1800" b="1" dirty="0" smtClean="0">
                <a:latin typeface="Arial"/>
                <a:cs typeface="Arial"/>
              </a:rPr>
              <a:t>)</a:t>
            </a:r>
            <a:r>
              <a:rPr lang="en-US" sz="1800" b="1" dirty="0">
                <a:latin typeface="Arial"/>
                <a:cs typeface="Arial"/>
              </a:rPr>
              <a:t>, weight </a:t>
            </a:r>
            <a:r>
              <a:rPr lang="en-US" sz="1800" b="1" dirty="0" smtClean="0">
                <a:latin typeface="Arial"/>
                <a:cs typeface="Arial"/>
              </a:rPr>
              <a:t>(</a:t>
            </a:r>
            <a:r>
              <a:rPr lang="en-US" sz="1800" i="1" dirty="0">
                <a:latin typeface="Times New Roman"/>
                <a:cs typeface="Times New Roman"/>
              </a:rPr>
              <a:t>w</a:t>
            </a:r>
            <a:r>
              <a:rPr lang="en-US" sz="1800" b="1" dirty="0">
                <a:latin typeface="Arial"/>
                <a:cs typeface="Arial"/>
              </a:rPr>
              <a:t> </a:t>
            </a:r>
            <a:r>
              <a:rPr lang="en-US" sz="1800" b="1" dirty="0" smtClean="0">
                <a:latin typeface="Arial"/>
                <a:cs typeface="Arial"/>
              </a:rPr>
              <a:t>)</a:t>
            </a:r>
            <a:r>
              <a:rPr lang="en-US" sz="1800" b="1" dirty="0">
                <a:latin typeface="Arial"/>
                <a:cs typeface="Arial"/>
              </a:rPr>
              <a:t>, and threshold </a:t>
            </a:r>
            <a:r>
              <a:rPr lang="en-US" sz="1800" b="1" dirty="0" smtClean="0">
                <a:latin typeface="Arial"/>
                <a:cs typeface="Arial"/>
              </a:rPr>
              <a:t>(</a:t>
            </a:r>
            <a:r>
              <a:rPr lang="en-US" sz="1800" i="1" dirty="0">
                <a:latin typeface="Times New Roman"/>
                <a:cs typeface="Times New Roman"/>
              </a:rPr>
              <a:t>b</a:t>
            </a:r>
            <a:r>
              <a:rPr lang="en-US" sz="1800" b="1" dirty="0" smtClean="0">
                <a:latin typeface="Arial"/>
                <a:cs typeface="Arial"/>
              </a:rPr>
              <a:t>) </a:t>
            </a:r>
            <a:r>
              <a:rPr lang="en-US" sz="1800" b="1" dirty="0">
                <a:latin typeface="Arial"/>
                <a:cs typeface="Arial"/>
              </a:rPr>
              <a:t>values were estimated from DNA microarray data using a penalized least squares </a:t>
            </a:r>
            <a:r>
              <a:rPr lang="en-US" sz="1800" b="1" dirty="0" smtClean="0">
                <a:latin typeface="Arial"/>
                <a:cs typeface="Arial"/>
              </a:rPr>
              <a:t>approach. </a:t>
            </a:r>
            <a:endParaRPr lang="en-US" sz="1800" b="1" dirty="0">
              <a:latin typeface="Arial"/>
              <a:cs typeface="Arial"/>
            </a:endParaRPr>
          </a:p>
        </p:txBody>
      </p:sp>
      <p:sp>
        <p:nvSpPr>
          <p:cNvPr id="17" name="TextBox 16"/>
          <p:cNvSpPr txBox="1"/>
          <p:nvPr/>
        </p:nvSpPr>
        <p:spPr>
          <a:xfrm>
            <a:off x="988517" y="26220579"/>
            <a:ext cx="8663279" cy="923330"/>
          </a:xfrm>
          <a:prstGeom prst="rect">
            <a:avLst/>
          </a:prstGeom>
          <a:noFill/>
        </p:spPr>
        <p:txBody>
          <a:bodyPr wrap="square" rtlCol="0">
            <a:spAutoFit/>
          </a:bodyPr>
          <a:lstStyle/>
          <a:p>
            <a:r>
              <a:rPr lang="en-US" sz="1800" b="1" dirty="0" smtClean="0">
                <a:latin typeface="Arial"/>
                <a:cs typeface="Arial"/>
              </a:rPr>
              <a:t>To determine how well the literature-derived GRN model fit the experimental data, we compared it to 10 randomly generated networks with the same number of nodes and edges, but different connectivity.</a:t>
            </a:r>
            <a:endParaRPr lang="en-US" sz="1800" b="1" dirty="0">
              <a:latin typeface="Arial"/>
              <a:cs typeface="Arial"/>
            </a:endParaRPr>
          </a:p>
        </p:txBody>
      </p:sp>
      <p:sp>
        <p:nvSpPr>
          <p:cNvPr id="14" name="TextBox 13"/>
          <p:cNvSpPr txBox="1"/>
          <p:nvPr/>
        </p:nvSpPr>
        <p:spPr>
          <a:xfrm>
            <a:off x="13325967" y="17057092"/>
            <a:ext cx="17429462" cy="1754327"/>
          </a:xfrm>
          <a:prstGeom prst="rect">
            <a:avLst/>
          </a:prstGeom>
          <a:noFill/>
        </p:spPr>
        <p:txBody>
          <a:bodyPr wrap="square" rtlCol="0">
            <a:spAutoFit/>
          </a:bodyPr>
          <a:lstStyle/>
          <a:p>
            <a:pPr marL="285750" indent="-285750">
              <a:buFont typeface="Arial"/>
              <a:buChar char="•"/>
            </a:pPr>
            <a:r>
              <a:rPr lang="en-US" sz="1800" b="1" dirty="0" smtClean="0">
                <a:latin typeface="Arial"/>
                <a:cs typeface="Arial"/>
              </a:rPr>
              <a:t>The In degree is number of genes that regulate a given gene.</a:t>
            </a:r>
          </a:p>
          <a:p>
            <a:pPr marL="285750" indent="-285750">
              <a:buFont typeface="Arial"/>
              <a:buChar char="•"/>
            </a:pPr>
            <a:r>
              <a:rPr lang="en-US" sz="1800" b="1" dirty="0" smtClean="0">
                <a:latin typeface="Arial"/>
                <a:cs typeface="Arial"/>
              </a:rPr>
              <a:t>The Out degree is number of genes that a given gene regulates.</a:t>
            </a:r>
          </a:p>
          <a:p>
            <a:pPr marL="285750" indent="-285750">
              <a:buFont typeface="Arial"/>
              <a:buChar char="•"/>
            </a:pPr>
            <a:r>
              <a:rPr lang="en-US" sz="1800" b="1" dirty="0" smtClean="0">
                <a:latin typeface="Arial"/>
                <a:cs typeface="Arial"/>
              </a:rPr>
              <a:t>The number of connections refers to the number of other genes to which a given gene is connected.</a:t>
            </a:r>
          </a:p>
          <a:p>
            <a:pPr marL="285750" indent="-285750">
              <a:buFont typeface="Arial"/>
              <a:buChar char="•"/>
            </a:pPr>
            <a:r>
              <a:rPr lang="en-US" sz="1800" b="1" dirty="0" smtClean="0">
                <a:latin typeface="Arial"/>
                <a:cs typeface="Arial"/>
              </a:rPr>
              <a:t>Compared to the random networks, the literature-derived network has more genes that are either not regulated or do not regulate any genes within the GRN.</a:t>
            </a:r>
          </a:p>
          <a:p>
            <a:pPr marL="285750" indent="-285750">
              <a:buFont typeface="Arial"/>
              <a:buChar char="•"/>
            </a:pPr>
            <a:r>
              <a:rPr lang="en-US" sz="1800" b="1" dirty="0" smtClean="0">
                <a:latin typeface="Arial"/>
                <a:cs typeface="Arial"/>
              </a:rPr>
              <a:t>Interestingly, the similar shape of the degree distribution of the literature-derived and random 1 networks corresponds with similar LSE values.</a:t>
            </a:r>
            <a:endParaRPr lang="en-US" sz="1800" b="1" dirty="0">
              <a:latin typeface="Arial"/>
              <a:cs typeface="Arial"/>
            </a:endParaRPr>
          </a:p>
        </p:txBody>
      </p:sp>
      <p:sp>
        <p:nvSpPr>
          <p:cNvPr id="79" name="TextBox 78"/>
          <p:cNvSpPr txBox="1"/>
          <p:nvPr/>
        </p:nvSpPr>
        <p:spPr>
          <a:xfrm>
            <a:off x="13728159" y="29415620"/>
            <a:ext cx="16157935" cy="923330"/>
          </a:xfrm>
          <a:prstGeom prst="rect">
            <a:avLst/>
          </a:prstGeom>
          <a:noFill/>
        </p:spPr>
        <p:txBody>
          <a:bodyPr wrap="square" rtlCol="0">
            <a:spAutoFit/>
          </a:bodyPr>
          <a:lstStyle/>
          <a:p>
            <a:pPr marL="285750" indent="-285750">
              <a:buFont typeface="Arial"/>
              <a:buChar char="•"/>
            </a:pPr>
            <a:r>
              <a:rPr lang="en-US" sz="1800" b="1" dirty="0" smtClean="0">
                <a:latin typeface="Arial"/>
                <a:cs typeface="Arial"/>
              </a:rPr>
              <a:t>The optimized weight parameters and their regulation (activation vs. repression) of genes are identified.</a:t>
            </a:r>
          </a:p>
          <a:p>
            <a:pPr marL="285750" indent="-285750">
              <a:buFont typeface="Arial"/>
              <a:buChar char="•"/>
            </a:pPr>
            <a:r>
              <a:rPr lang="en-US" sz="1800" b="1" dirty="0" smtClean="0">
                <a:latin typeface="Arial"/>
                <a:cs typeface="Arial"/>
              </a:rPr>
              <a:t>The actual weights of the literature-derived GRN shows more variance in regulation with a stronger magnitude compared to the smaller magnitudes in Random 1 and Random 4. </a:t>
            </a:r>
          </a:p>
        </p:txBody>
      </p:sp>
      <p:sp>
        <p:nvSpPr>
          <p:cNvPr id="80" name="TextBox 79"/>
          <p:cNvSpPr txBox="1"/>
          <p:nvPr/>
        </p:nvSpPr>
        <p:spPr>
          <a:xfrm>
            <a:off x="13651991" y="23174896"/>
            <a:ext cx="16876135" cy="1754327"/>
          </a:xfrm>
          <a:prstGeom prst="rect">
            <a:avLst/>
          </a:prstGeom>
          <a:noFill/>
        </p:spPr>
        <p:txBody>
          <a:bodyPr wrap="square" rtlCol="0">
            <a:spAutoFit/>
          </a:bodyPr>
          <a:lstStyle/>
          <a:p>
            <a:pPr marL="285750" indent="-285750">
              <a:buFont typeface="Arial"/>
              <a:buChar char="•"/>
            </a:pPr>
            <a:r>
              <a:rPr lang="en-US" sz="1800" b="1" dirty="0" smtClean="0">
                <a:latin typeface="Arial"/>
                <a:cs typeface="Arial"/>
              </a:rPr>
              <a:t>To obtain normalized weights, all weight values were divided by the absolute value of the greatest single weight magnitude.</a:t>
            </a:r>
          </a:p>
          <a:p>
            <a:pPr marL="285750" indent="-285750">
              <a:buFont typeface="Arial"/>
              <a:buChar char="•"/>
            </a:pPr>
            <a:r>
              <a:rPr lang="en-US" sz="1800" b="1" dirty="0" smtClean="0">
                <a:latin typeface="Arial"/>
                <a:cs typeface="Arial"/>
              </a:rPr>
              <a:t>These graphs show the normalized distribution of weights. Numbers below zero refer to repression of gene expression. Numbers above zero refer to activation of gene expression.</a:t>
            </a:r>
          </a:p>
          <a:p>
            <a:pPr marL="342900" indent="-342900">
              <a:buFont typeface="Arial"/>
              <a:buChar char="•"/>
            </a:pPr>
            <a:r>
              <a:rPr lang="en-US" sz="1800" b="1" dirty="0">
                <a:latin typeface="Arial"/>
                <a:cs typeface="Arial"/>
              </a:rPr>
              <a:t>The normalization of the weight values makes it appear that genes have a stronger influence on each other in the random networks than the literature-derived network</a:t>
            </a:r>
            <a:r>
              <a:rPr lang="en-US" sz="1800" b="1" dirty="0" smtClean="0">
                <a:latin typeface="Arial"/>
                <a:cs typeface="Arial"/>
              </a:rPr>
              <a:t>.</a:t>
            </a:r>
            <a:endParaRPr lang="en-US" sz="1800" b="1" dirty="0">
              <a:latin typeface="Arial"/>
              <a:cs typeface="Arial"/>
            </a:endParaRPr>
          </a:p>
          <a:p>
            <a:pPr marL="342900" indent="-342900">
              <a:buFont typeface="Arial"/>
              <a:buChar char="•"/>
            </a:pPr>
            <a:endParaRPr lang="en-US" sz="1800" b="1" dirty="0">
              <a:latin typeface="Arial"/>
              <a:cs typeface="Arial"/>
            </a:endParaRPr>
          </a:p>
        </p:txBody>
      </p:sp>
      <p:sp>
        <p:nvSpPr>
          <p:cNvPr id="27" name="TextBox 26"/>
          <p:cNvSpPr txBox="1"/>
          <p:nvPr/>
        </p:nvSpPr>
        <p:spPr>
          <a:xfrm>
            <a:off x="13956938" y="16556757"/>
            <a:ext cx="16571188" cy="369332"/>
          </a:xfrm>
          <a:prstGeom prst="rect">
            <a:avLst/>
          </a:prstGeom>
          <a:noFill/>
        </p:spPr>
        <p:txBody>
          <a:bodyPr wrap="square" rtlCol="0">
            <a:spAutoFit/>
          </a:bodyPr>
          <a:lstStyle/>
          <a:p>
            <a:pPr algn="ctr"/>
            <a:r>
              <a:rPr lang="en-US" sz="1800" dirty="0" smtClean="0">
                <a:latin typeface="Arial"/>
                <a:cs typeface="Arial"/>
              </a:rPr>
              <a:t>In degree and out degree frequencies for literature-derived network compared to random networks 1 and 4</a:t>
            </a:r>
            <a:endParaRPr lang="en-US" sz="1800" dirty="0">
              <a:latin typeface="Arial"/>
              <a:cs typeface="Arial"/>
            </a:endParaRPr>
          </a:p>
        </p:txBody>
      </p:sp>
      <p:sp>
        <p:nvSpPr>
          <p:cNvPr id="84" name="TextBox 83"/>
          <p:cNvSpPr txBox="1"/>
          <p:nvPr/>
        </p:nvSpPr>
        <p:spPr>
          <a:xfrm>
            <a:off x="13670256" y="22637062"/>
            <a:ext cx="15702839" cy="369332"/>
          </a:xfrm>
          <a:prstGeom prst="rect">
            <a:avLst/>
          </a:prstGeom>
          <a:noFill/>
        </p:spPr>
        <p:txBody>
          <a:bodyPr wrap="square" rtlCol="0">
            <a:spAutoFit/>
          </a:bodyPr>
          <a:lstStyle/>
          <a:p>
            <a:pPr algn="ctr"/>
            <a:r>
              <a:rPr lang="en-US" sz="1800" dirty="0" smtClean="0">
                <a:latin typeface="Arial"/>
                <a:cs typeface="Arial"/>
              </a:rPr>
              <a:t>Normalized weight distributions for literature-derived, Random 1 and Random 4 networks</a:t>
            </a:r>
            <a:endParaRPr lang="en-US" sz="1800" dirty="0">
              <a:latin typeface="Arial"/>
              <a:cs typeface="Arial"/>
            </a:endParaRPr>
          </a:p>
        </p:txBody>
      </p:sp>
      <p:sp>
        <p:nvSpPr>
          <p:cNvPr id="85" name="TextBox 84"/>
          <p:cNvSpPr txBox="1"/>
          <p:nvPr/>
        </p:nvSpPr>
        <p:spPr>
          <a:xfrm>
            <a:off x="17520073" y="29076170"/>
            <a:ext cx="10613257" cy="369332"/>
          </a:xfrm>
          <a:prstGeom prst="rect">
            <a:avLst/>
          </a:prstGeom>
          <a:noFill/>
        </p:spPr>
        <p:txBody>
          <a:bodyPr wrap="square" rtlCol="0">
            <a:spAutoFit/>
          </a:bodyPr>
          <a:lstStyle/>
          <a:p>
            <a:pPr algn="ctr"/>
            <a:r>
              <a:rPr lang="en-US" sz="1800" dirty="0" smtClean="0">
                <a:latin typeface="Arial"/>
                <a:cs typeface="Arial"/>
              </a:rPr>
              <a:t> Optimized weight values for literature-derived, Random 1 and Random 4 networks</a:t>
            </a:r>
            <a:endParaRPr lang="en-US" sz="1800" dirty="0">
              <a:latin typeface="Arial"/>
              <a:cs typeface="Arial"/>
            </a:endParaRPr>
          </a:p>
        </p:txBody>
      </p:sp>
      <p:sp>
        <p:nvSpPr>
          <p:cNvPr id="86" name="TextBox 85"/>
          <p:cNvSpPr txBox="1"/>
          <p:nvPr/>
        </p:nvSpPr>
        <p:spPr>
          <a:xfrm>
            <a:off x="31943912" y="17764251"/>
            <a:ext cx="10174708" cy="2308324"/>
          </a:xfrm>
          <a:prstGeom prst="rect">
            <a:avLst/>
          </a:prstGeom>
          <a:noFill/>
        </p:spPr>
        <p:txBody>
          <a:bodyPr wrap="square" rtlCol="0">
            <a:spAutoFit/>
          </a:bodyPr>
          <a:lstStyle/>
          <a:p>
            <a:pPr marL="285750" indent="-285750">
              <a:buFont typeface="Arial"/>
              <a:buChar char="•"/>
            </a:pPr>
            <a:r>
              <a:rPr lang="en-US" sz="1800" b="1" dirty="0" smtClean="0">
                <a:latin typeface="Arial"/>
                <a:cs typeface="Arial"/>
              </a:rPr>
              <a:t>For CIN5, the literature-derived and random 1 networks fit the data points better than the random 4 network, which saw a larger distribution of data points.</a:t>
            </a:r>
          </a:p>
          <a:p>
            <a:pPr marL="285750" indent="-285750">
              <a:buFont typeface="Arial"/>
              <a:buChar char="•"/>
            </a:pPr>
            <a:r>
              <a:rPr lang="en-US" sz="1800" b="1" dirty="0" smtClean="0">
                <a:latin typeface="Arial"/>
                <a:cs typeface="Arial"/>
              </a:rPr>
              <a:t>For MAL33, the literature-derived network better fits the data points compared to the larger deviations seen in Random 1 and Random 4.</a:t>
            </a:r>
          </a:p>
          <a:p>
            <a:pPr marL="285750" indent="-285750">
              <a:buFont typeface="Arial"/>
              <a:buChar char="•"/>
            </a:pPr>
            <a:r>
              <a:rPr lang="en-US" sz="1800" b="1" dirty="0" smtClean="0">
                <a:latin typeface="Arial"/>
                <a:cs typeface="Arial"/>
              </a:rPr>
              <a:t>PHD1: the right figure does not fit the model well while the data points in the left and middle better fit the trend, but not all of the data points are equally distributed along the line.</a:t>
            </a:r>
          </a:p>
          <a:p>
            <a:pPr marL="285750" indent="-285750">
              <a:buFont typeface="Arial"/>
              <a:buChar char="•"/>
            </a:pPr>
            <a:r>
              <a:rPr lang="en-US" sz="1800" b="1" dirty="0" smtClean="0">
                <a:latin typeface="Arial"/>
                <a:cs typeface="Arial"/>
              </a:rPr>
              <a:t>These differences warrant further exploration.</a:t>
            </a:r>
          </a:p>
        </p:txBody>
      </p:sp>
      <p:sp>
        <p:nvSpPr>
          <p:cNvPr id="83" name="TextBox 82"/>
          <p:cNvSpPr txBox="1"/>
          <p:nvPr/>
        </p:nvSpPr>
        <p:spPr>
          <a:xfrm>
            <a:off x="835569" y="9434788"/>
            <a:ext cx="11546221" cy="954107"/>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Yeast Respond to the Environmental Stress of Cold Shock by Changing Gene Expression</a:t>
            </a:r>
            <a:endParaRPr lang="en-US" sz="28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98393" y="10527328"/>
            <a:ext cx="4538907" cy="3718901"/>
          </a:xfrm>
          <a:prstGeom prst="rect">
            <a:avLst/>
          </a:prstGeom>
        </p:spPr>
      </p:pic>
      <p:sp>
        <p:nvSpPr>
          <p:cNvPr id="54" name="TextBox 53"/>
          <p:cNvSpPr txBox="1"/>
          <p:nvPr/>
        </p:nvSpPr>
        <p:spPr>
          <a:xfrm>
            <a:off x="7436354" y="14193897"/>
            <a:ext cx="4636120" cy="338554"/>
          </a:xfrm>
          <a:prstGeom prst="rect">
            <a:avLst/>
          </a:prstGeom>
          <a:noFill/>
        </p:spPr>
        <p:txBody>
          <a:bodyPr wrap="square" rtlCol="0">
            <a:spAutoFit/>
          </a:bodyPr>
          <a:lstStyle/>
          <a:p>
            <a:r>
              <a:rPr lang="en-US" sz="1600" dirty="0" smtClean="0">
                <a:latin typeface="Arial"/>
                <a:cs typeface="Arial"/>
              </a:rPr>
              <a:t>Microarray at 60 minutes after cold shock</a:t>
            </a:r>
            <a:endParaRPr lang="en-US" sz="1600" dirty="0">
              <a:latin typeface="Arial"/>
              <a:cs typeface="Arial"/>
            </a:endParaRPr>
          </a:p>
        </p:txBody>
      </p:sp>
      <p:sp>
        <p:nvSpPr>
          <p:cNvPr id="88" name="TextBox 87"/>
          <p:cNvSpPr txBox="1"/>
          <p:nvPr/>
        </p:nvSpPr>
        <p:spPr>
          <a:xfrm>
            <a:off x="787872" y="19268205"/>
            <a:ext cx="11546221" cy="129266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For Each Gene in the Network, a Nonlinear Differential Equation Determines the Rate at Which the Gene is Expressed </a:t>
            </a:r>
          </a:p>
          <a:p>
            <a:pPr algn="ctr"/>
            <a:r>
              <a:rPr lang="en-US" sz="2600" b="1" dirty="0" smtClean="0">
                <a:latin typeface="Arial" panose="020B0604020202020204" pitchFamily="34" charset="0"/>
                <a:cs typeface="Arial" panose="020B0604020202020204" pitchFamily="34" charset="0"/>
              </a:rPr>
              <a:t>(Transcribed and Translated) </a:t>
            </a:r>
            <a:endParaRPr lang="en-US" sz="2600" b="1" dirty="0">
              <a:latin typeface="Arial" panose="020B0604020202020204" pitchFamily="34" charset="0"/>
              <a:cs typeface="Arial" panose="020B0604020202020204" pitchFamily="34" charset="0"/>
            </a:endParaRPr>
          </a:p>
        </p:txBody>
      </p:sp>
      <p:sp>
        <p:nvSpPr>
          <p:cNvPr id="89" name="TextBox 88"/>
          <p:cNvSpPr txBox="1"/>
          <p:nvPr/>
        </p:nvSpPr>
        <p:spPr>
          <a:xfrm>
            <a:off x="7654357" y="15889236"/>
            <a:ext cx="4727433" cy="3416320"/>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We selected candidate transcription factors based on the microarray data and other experimental evidence and determined the connections </a:t>
            </a:r>
            <a:r>
              <a:rPr lang="en-US" sz="1800" b="1" dirty="0">
                <a:latin typeface="Arial"/>
                <a:cs typeface="Arial"/>
              </a:rPr>
              <a:t>b</a:t>
            </a:r>
            <a:r>
              <a:rPr lang="en-US" sz="1800" b="1" dirty="0" smtClean="0">
                <a:latin typeface="Arial"/>
                <a:cs typeface="Arial"/>
              </a:rPr>
              <a:t>etween them from data in the YEASTRACT database.</a:t>
            </a:r>
          </a:p>
          <a:p>
            <a:pPr marL="342900" indent="-342900">
              <a:buFont typeface="Arial"/>
              <a:buChar char="•"/>
            </a:pPr>
            <a:r>
              <a:rPr lang="en-US" sz="1800" b="1" dirty="0" smtClean="0">
                <a:latin typeface="Arial"/>
                <a:cs typeface="Arial"/>
              </a:rPr>
              <a:t>This is a “medium-scale” GRN because it represents only a small subset of the approximately 250 transcription factors in the yeast genome. </a:t>
            </a:r>
          </a:p>
          <a:p>
            <a:pPr marL="342900" indent="-342900">
              <a:buFont typeface="Arial"/>
              <a:buChar char="•"/>
            </a:pPr>
            <a:endParaRPr lang="en-US" sz="1800" b="1" dirty="0" smtClean="0">
              <a:latin typeface="Arial"/>
              <a:cs typeface="Arial"/>
            </a:endParaRPr>
          </a:p>
        </p:txBody>
      </p:sp>
      <p:pic>
        <p:nvPicPr>
          <p:cNvPr id="77" name="Picture 76" descr="GRN.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5569" y="15912419"/>
            <a:ext cx="6776330" cy="2847641"/>
          </a:xfrm>
          <a:prstGeom prst="rect">
            <a:avLst/>
          </a:prstGeom>
        </p:spPr>
      </p:pic>
      <p:sp>
        <p:nvSpPr>
          <p:cNvPr id="92" name="TextBox 91"/>
          <p:cNvSpPr txBox="1"/>
          <p:nvPr/>
        </p:nvSpPr>
        <p:spPr>
          <a:xfrm>
            <a:off x="1242453" y="18779914"/>
            <a:ext cx="4636120" cy="338554"/>
          </a:xfrm>
          <a:prstGeom prst="rect">
            <a:avLst/>
          </a:prstGeom>
          <a:noFill/>
        </p:spPr>
        <p:txBody>
          <a:bodyPr wrap="square" rtlCol="0">
            <a:spAutoFit/>
          </a:bodyPr>
          <a:lstStyle/>
          <a:p>
            <a:r>
              <a:rPr lang="en-US" sz="1600" dirty="0" smtClean="0">
                <a:latin typeface="Arial"/>
                <a:cs typeface="Arial"/>
              </a:rPr>
              <a:t>Medium-scale cold shock GRN in yeast</a:t>
            </a:r>
            <a:endParaRPr lang="en-US" sz="1600" dirty="0">
              <a:latin typeface="Arial"/>
              <a:cs typeface="Arial"/>
            </a:endParaRPr>
          </a:p>
        </p:txBody>
      </p:sp>
      <p:sp>
        <p:nvSpPr>
          <p:cNvPr id="82" name="TextBox 81"/>
          <p:cNvSpPr txBox="1"/>
          <p:nvPr/>
        </p:nvSpPr>
        <p:spPr>
          <a:xfrm>
            <a:off x="10547568" y="26101051"/>
            <a:ext cx="1742909" cy="276999"/>
          </a:xfrm>
          <a:prstGeom prst="rect">
            <a:avLst/>
          </a:prstGeom>
          <a:noFill/>
        </p:spPr>
        <p:txBody>
          <a:bodyPr wrap="square" rtlCol="0">
            <a:spAutoFit/>
          </a:bodyPr>
          <a:lstStyle/>
          <a:p>
            <a:r>
              <a:rPr lang="en-US" sz="1200" dirty="0" smtClean="0">
                <a:latin typeface="Arial"/>
                <a:cs typeface="Arial"/>
              </a:rPr>
              <a:t>(Freeman, 2002)</a:t>
            </a:r>
          </a:p>
        </p:txBody>
      </p:sp>
      <p:sp>
        <p:nvSpPr>
          <p:cNvPr id="94" name="TextBox 93"/>
          <p:cNvSpPr txBox="1"/>
          <p:nvPr/>
        </p:nvSpPr>
        <p:spPr>
          <a:xfrm>
            <a:off x="878367" y="20640243"/>
            <a:ext cx="11307297" cy="1200329"/>
          </a:xfrm>
          <a:prstGeom prst="rect">
            <a:avLst/>
          </a:prstGeom>
          <a:noFill/>
        </p:spPr>
        <p:txBody>
          <a:bodyPr wrap="square" rtlCol="0">
            <a:spAutoFit/>
          </a:bodyPr>
          <a:lstStyle/>
          <a:p>
            <a:pPr marL="285750" indent="-285750">
              <a:buFont typeface="Arial"/>
              <a:buChar char="•"/>
            </a:pPr>
            <a:r>
              <a:rPr lang="en-US" sz="1800" b="1" dirty="0">
                <a:latin typeface="Arial"/>
                <a:cs typeface="Arial"/>
              </a:rPr>
              <a:t>The model, called </a:t>
            </a:r>
            <a:r>
              <a:rPr lang="en-US" sz="1800" b="1" dirty="0" err="1">
                <a:latin typeface="Arial"/>
                <a:cs typeface="Arial"/>
              </a:rPr>
              <a:t>GRNmap</a:t>
            </a:r>
            <a:r>
              <a:rPr lang="en-US" sz="1800" b="1" dirty="0">
                <a:latin typeface="Arial"/>
                <a:cs typeface="Arial"/>
              </a:rPr>
              <a:t> </a:t>
            </a:r>
            <a:r>
              <a:rPr lang="en-US" sz="1800" b="1" dirty="0" smtClean="0">
                <a:latin typeface="Arial"/>
                <a:cs typeface="Arial"/>
              </a:rPr>
              <a:t>(Gene </a:t>
            </a:r>
            <a:r>
              <a:rPr lang="en-US" sz="1800" b="1" dirty="0">
                <a:latin typeface="Arial"/>
                <a:cs typeface="Arial"/>
              </a:rPr>
              <a:t>R</a:t>
            </a:r>
            <a:r>
              <a:rPr lang="en-US" sz="1800" b="1" dirty="0" smtClean="0">
                <a:latin typeface="Arial"/>
                <a:cs typeface="Arial"/>
              </a:rPr>
              <a:t>egulatory </a:t>
            </a:r>
            <a:r>
              <a:rPr lang="en-US" sz="1800" b="1" dirty="0">
                <a:latin typeface="Arial"/>
                <a:cs typeface="Arial"/>
              </a:rPr>
              <a:t>N</a:t>
            </a:r>
            <a:r>
              <a:rPr lang="en-US" sz="1800" b="1" dirty="0" smtClean="0">
                <a:latin typeface="Arial"/>
                <a:cs typeface="Arial"/>
              </a:rPr>
              <a:t>etwork modeling and </a:t>
            </a:r>
            <a:r>
              <a:rPr lang="en-US" sz="1800" b="1" dirty="0">
                <a:latin typeface="Arial"/>
                <a:cs typeface="Arial"/>
              </a:rPr>
              <a:t>parameter estimation) was implemented in </a:t>
            </a:r>
            <a:r>
              <a:rPr lang="en-US" sz="1800" b="1" dirty="0" smtClean="0">
                <a:latin typeface="Arial"/>
                <a:cs typeface="Arial"/>
              </a:rPr>
              <a:t>MATLAB.</a:t>
            </a:r>
          </a:p>
          <a:p>
            <a:pPr marL="285750" indent="-285750">
              <a:buFont typeface="Arial"/>
              <a:buChar char="•"/>
            </a:pPr>
            <a:r>
              <a:rPr lang="en-US" sz="1800" b="1" dirty="0" smtClean="0">
                <a:latin typeface="Arial"/>
                <a:cs typeface="Arial"/>
              </a:rPr>
              <a:t>The MATLAB code and executable are available under an open source license at </a:t>
            </a:r>
            <a:r>
              <a:rPr lang="de-DE" sz="1800" b="1" dirty="0">
                <a:latin typeface="Arial"/>
                <a:cs typeface="Arial"/>
              </a:rPr>
              <a:t>https://</a:t>
            </a:r>
            <a:r>
              <a:rPr lang="de-DE" sz="1800" b="1" dirty="0" err="1">
                <a:latin typeface="Arial"/>
                <a:cs typeface="Arial"/>
              </a:rPr>
              <a:t>github.com</a:t>
            </a:r>
            <a:r>
              <a:rPr lang="de-DE" sz="1800" b="1" dirty="0">
                <a:latin typeface="Arial"/>
                <a:cs typeface="Arial"/>
              </a:rPr>
              <a:t>/</a:t>
            </a:r>
            <a:r>
              <a:rPr lang="de-DE" sz="1800" b="1" dirty="0" err="1">
                <a:latin typeface="Arial"/>
                <a:cs typeface="Arial"/>
              </a:rPr>
              <a:t>kdahlquist</a:t>
            </a:r>
            <a:r>
              <a:rPr lang="de-DE" sz="1800" b="1" dirty="0">
                <a:latin typeface="Arial"/>
                <a:cs typeface="Arial"/>
              </a:rPr>
              <a:t>/</a:t>
            </a:r>
            <a:r>
              <a:rPr lang="de-DE" sz="1800" b="1" dirty="0" err="1">
                <a:latin typeface="Arial"/>
                <a:cs typeface="Arial"/>
              </a:rPr>
              <a:t>GRNmap</a:t>
            </a:r>
            <a:r>
              <a:rPr lang="de-DE" sz="1800" b="1" dirty="0" smtClean="0">
                <a:latin typeface="Arial"/>
                <a:cs typeface="Arial"/>
              </a:rPr>
              <a:t>/.</a:t>
            </a:r>
            <a:endParaRPr lang="en-US" sz="1800" b="1" dirty="0">
              <a:latin typeface="Arial"/>
              <a:cs typeface="Arial"/>
            </a:endParaRPr>
          </a:p>
        </p:txBody>
      </p:sp>
      <p:sp>
        <p:nvSpPr>
          <p:cNvPr id="95" name="TextBox 94"/>
          <p:cNvSpPr txBox="1"/>
          <p:nvPr/>
        </p:nvSpPr>
        <p:spPr>
          <a:xfrm>
            <a:off x="878367" y="25549437"/>
            <a:ext cx="7138446" cy="646331"/>
          </a:xfrm>
          <a:prstGeom prst="rect">
            <a:avLst/>
          </a:prstGeom>
          <a:noFill/>
        </p:spPr>
        <p:txBody>
          <a:bodyPr wrap="square" rtlCol="0">
            <a:spAutoFit/>
          </a:bodyPr>
          <a:lstStyle/>
          <a:p>
            <a:pPr marL="285750" indent="-285750">
              <a:buFont typeface="Arial"/>
              <a:buChar char="•"/>
            </a:pPr>
            <a:r>
              <a:rPr lang="en-US" sz="1800" b="1" dirty="0" smtClean="0">
                <a:latin typeface="Arial"/>
                <a:cs typeface="Arial"/>
              </a:rPr>
              <a:t>E represents the error between estimated values and microarray data values.</a:t>
            </a:r>
            <a:endParaRPr lang="en-US" sz="1800" b="1" dirty="0">
              <a:latin typeface="Arial"/>
              <a:cs typeface="Arial"/>
            </a:endParaRPr>
          </a:p>
        </p:txBody>
      </p:sp>
      <p:pic>
        <p:nvPicPr>
          <p:cNvPr id="96" name="Picture 95"/>
          <p:cNvPicPr>
            <a:picLocks noChangeAspect="1"/>
          </p:cNvPicPr>
          <p:nvPr/>
        </p:nvPicPr>
        <p:blipFill>
          <a:blip r:embed="rId18">
            <a:extLst>
              <a:ext uri="{BEBA8EAE-BF5A-486C-A8C5-ECC9F3942E4B}">
                <a14:imgProps xmlns:a14="http://schemas.microsoft.com/office/drawing/2010/main">
                  <a14:imgLayer r:embed="rId19">
                    <a14:imgEffect>
                      <a14:sharpenSoften amount="50000"/>
                    </a14:imgEffect>
                  </a14:imgLayer>
                </a14:imgProps>
              </a:ext>
            </a:extLst>
          </a:blip>
          <a:stretch>
            <a:fillRect/>
          </a:stretch>
        </p:blipFill>
        <p:spPr>
          <a:xfrm>
            <a:off x="32249910" y="6787486"/>
            <a:ext cx="3002185" cy="3251625"/>
          </a:xfrm>
          <a:prstGeom prst="rect">
            <a:avLst/>
          </a:prstGeom>
        </p:spPr>
      </p:pic>
      <p:pic>
        <p:nvPicPr>
          <p:cNvPr id="97" name="Picture 96"/>
          <p:cNvPicPr>
            <a:picLocks noChangeAspect="1"/>
          </p:cNvPicPr>
          <p:nvPr/>
        </p:nvPicPr>
        <p:blipFill>
          <a:blip r:embed="rId20">
            <a:extLst>
              <a:ext uri="{BEBA8EAE-BF5A-486C-A8C5-ECC9F3942E4B}">
                <a14:imgProps xmlns:a14="http://schemas.microsoft.com/office/drawing/2010/main">
                  <a14:imgLayer r:embed="rId21">
                    <a14:imgEffect>
                      <a14:sharpenSoften amount="50000"/>
                    </a14:imgEffect>
                  </a14:imgLayer>
                </a14:imgProps>
              </a:ext>
            </a:extLst>
          </a:blip>
          <a:stretch>
            <a:fillRect/>
          </a:stretch>
        </p:blipFill>
        <p:spPr>
          <a:xfrm>
            <a:off x="36052995" y="6646109"/>
            <a:ext cx="3070030" cy="3432770"/>
          </a:xfrm>
          <a:prstGeom prst="rect">
            <a:avLst/>
          </a:prstGeom>
        </p:spPr>
      </p:pic>
      <p:pic>
        <p:nvPicPr>
          <p:cNvPr id="99" name="Picture 98"/>
          <p:cNvPicPr>
            <a:picLocks noChangeAspect="1"/>
          </p:cNvPicPr>
          <p:nvPr/>
        </p:nvPicPr>
        <p:blipFill>
          <a:blip r:embed="rId22">
            <a:extLst>
              <a:ext uri="{BEBA8EAE-BF5A-486C-A8C5-ECC9F3942E4B}">
                <a14:imgProps xmlns:a14="http://schemas.microsoft.com/office/drawing/2010/main">
                  <a14:imgLayer r:embed="rId23">
                    <a14:imgEffect>
                      <a14:sharpenSoften amount="50000"/>
                    </a14:imgEffect>
                  </a14:imgLayer>
                </a14:imgProps>
              </a:ext>
            </a:extLst>
          </a:blip>
          <a:stretch>
            <a:fillRect/>
          </a:stretch>
        </p:blipFill>
        <p:spPr>
          <a:xfrm>
            <a:off x="32301981" y="13226508"/>
            <a:ext cx="3009878" cy="3463173"/>
          </a:xfrm>
          <a:prstGeom prst="rect">
            <a:avLst/>
          </a:prstGeom>
        </p:spPr>
      </p:pic>
      <p:pic>
        <p:nvPicPr>
          <p:cNvPr id="101" name="Picture 100"/>
          <p:cNvPicPr>
            <a:picLocks noChangeAspect="1"/>
          </p:cNvPicPr>
          <p:nvPr/>
        </p:nvPicPr>
        <p:blipFill>
          <a:blip r:embed="rId24">
            <a:extLst>
              <a:ext uri="{BEBA8EAE-BF5A-486C-A8C5-ECC9F3942E4B}">
                <a14:imgProps xmlns:a14="http://schemas.microsoft.com/office/drawing/2010/main">
                  <a14:imgLayer r:embed="rId25">
                    <a14:imgEffect>
                      <a14:sharpenSoften amount="50000"/>
                    </a14:imgEffect>
                  </a14:imgLayer>
                </a14:imgProps>
              </a:ext>
            </a:extLst>
          </a:blip>
          <a:stretch>
            <a:fillRect/>
          </a:stretch>
        </p:blipFill>
        <p:spPr>
          <a:xfrm>
            <a:off x="39989968" y="13203864"/>
            <a:ext cx="3057371" cy="3439835"/>
          </a:xfrm>
          <a:prstGeom prst="rect">
            <a:avLst/>
          </a:prstGeom>
        </p:spPr>
      </p:pic>
      <p:pic>
        <p:nvPicPr>
          <p:cNvPr id="102" name="Picture 101"/>
          <p:cNvPicPr>
            <a:picLocks noChangeAspect="1"/>
          </p:cNvPicPr>
          <p:nvPr/>
        </p:nvPicPr>
        <p:blipFill>
          <a:blip r:embed="rId26">
            <a:extLst>
              <a:ext uri="{BEBA8EAE-BF5A-486C-A8C5-ECC9F3942E4B}">
                <a14:imgProps xmlns:a14="http://schemas.microsoft.com/office/drawing/2010/main">
                  <a14:imgLayer r:embed="rId27">
                    <a14:imgEffect>
                      <a14:sharpenSoften amount="50000"/>
                    </a14:imgEffect>
                  </a14:imgLayer>
                </a14:imgProps>
              </a:ext>
            </a:extLst>
          </a:blip>
          <a:stretch>
            <a:fillRect/>
          </a:stretch>
        </p:blipFill>
        <p:spPr>
          <a:xfrm>
            <a:off x="39908524" y="6618704"/>
            <a:ext cx="2896484" cy="3293137"/>
          </a:xfrm>
          <a:prstGeom prst="rect">
            <a:avLst/>
          </a:prstGeom>
        </p:spPr>
      </p:pic>
      <p:pic>
        <p:nvPicPr>
          <p:cNvPr id="103" name="Picture 102"/>
          <p:cNvPicPr>
            <a:picLocks noChangeAspect="1"/>
          </p:cNvPicPr>
          <p:nvPr/>
        </p:nvPicPr>
        <p:blipFill>
          <a:blip r:embed="rId28">
            <a:extLst>
              <a:ext uri="{BEBA8EAE-BF5A-486C-A8C5-ECC9F3942E4B}">
                <a14:imgProps xmlns:a14="http://schemas.microsoft.com/office/drawing/2010/main">
                  <a14:imgLayer r:embed="rId29">
                    <a14:imgEffect>
                      <a14:sharpenSoften amount="50000"/>
                    </a14:imgEffect>
                  </a14:imgLayer>
                </a14:imgProps>
              </a:ext>
            </a:extLst>
          </a:blip>
          <a:stretch>
            <a:fillRect/>
          </a:stretch>
        </p:blipFill>
        <p:spPr>
          <a:xfrm>
            <a:off x="36020005" y="13203864"/>
            <a:ext cx="3020818" cy="3439835"/>
          </a:xfrm>
          <a:prstGeom prst="rect">
            <a:avLst/>
          </a:prstGeom>
        </p:spPr>
      </p:pic>
      <p:graphicFrame>
        <p:nvGraphicFramePr>
          <p:cNvPr id="87" name="Chart 86"/>
          <p:cNvGraphicFramePr>
            <a:graphicFrameLocks/>
          </p:cNvGraphicFramePr>
          <p:nvPr>
            <p:extLst>
              <p:ext uri="{D42A27DB-BD31-4B8C-83A1-F6EECF244321}">
                <p14:modId xmlns:p14="http://schemas.microsoft.com/office/powerpoint/2010/main" val="230509547"/>
              </p:ext>
            </p:extLst>
          </p:nvPr>
        </p:nvGraphicFramePr>
        <p:xfrm>
          <a:off x="24708523" y="13602940"/>
          <a:ext cx="4869592" cy="2953817"/>
        </p:xfrm>
        <a:graphic>
          <a:graphicData uri="http://schemas.openxmlformats.org/drawingml/2006/chart">
            <c:chart xmlns:c="http://schemas.openxmlformats.org/drawingml/2006/chart" xmlns:r="http://schemas.openxmlformats.org/officeDocument/2006/relationships" r:id="rId30"/>
          </a:graphicData>
        </a:graphic>
      </p:graphicFrame>
      <p:graphicFrame>
        <p:nvGraphicFramePr>
          <p:cNvPr id="90" name="Chart 89"/>
          <p:cNvGraphicFramePr>
            <a:graphicFrameLocks/>
          </p:cNvGraphicFramePr>
          <p:nvPr>
            <p:extLst>
              <p:ext uri="{D42A27DB-BD31-4B8C-83A1-F6EECF244321}">
                <p14:modId xmlns:p14="http://schemas.microsoft.com/office/powerpoint/2010/main" val="2917205163"/>
              </p:ext>
            </p:extLst>
          </p:nvPr>
        </p:nvGraphicFramePr>
        <p:xfrm>
          <a:off x="13339718" y="19625189"/>
          <a:ext cx="5574444" cy="2733295"/>
        </p:xfrm>
        <a:graphic>
          <a:graphicData uri="http://schemas.openxmlformats.org/drawingml/2006/chart">
            <c:chart xmlns:c="http://schemas.openxmlformats.org/drawingml/2006/chart" xmlns:r="http://schemas.openxmlformats.org/officeDocument/2006/relationships" r:id="rId31"/>
          </a:graphicData>
        </a:graphic>
      </p:graphicFrame>
      <p:graphicFrame>
        <p:nvGraphicFramePr>
          <p:cNvPr id="91" name="Chart 90"/>
          <p:cNvGraphicFramePr>
            <a:graphicFrameLocks/>
          </p:cNvGraphicFramePr>
          <p:nvPr>
            <p:extLst>
              <p:ext uri="{D42A27DB-BD31-4B8C-83A1-F6EECF244321}">
                <p14:modId xmlns:p14="http://schemas.microsoft.com/office/powerpoint/2010/main" val="2626119916"/>
              </p:ext>
            </p:extLst>
          </p:nvPr>
        </p:nvGraphicFramePr>
        <p:xfrm>
          <a:off x="19072908" y="19628424"/>
          <a:ext cx="5635615" cy="2730060"/>
        </p:xfrm>
        <a:graphic>
          <a:graphicData uri="http://schemas.openxmlformats.org/drawingml/2006/chart">
            <c:chart xmlns:c="http://schemas.openxmlformats.org/drawingml/2006/chart" xmlns:r="http://schemas.openxmlformats.org/officeDocument/2006/relationships" r:id="rId32"/>
          </a:graphicData>
        </a:graphic>
      </p:graphicFrame>
      <p:graphicFrame>
        <p:nvGraphicFramePr>
          <p:cNvPr id="98" name="Chart 97"/>
          <p:cNvGraphicFramePr>
            <a:graphicFrameLocks/>
          </p:cNvGraphicFramePr>
          <p:nvPr>
            <p:extLst>
              <p:ext uri="{D42A27DB-BD31-4B8C-83A1-F6EECF244321}">
                <p14:modId xmlns:p14="http://schemas.microsoft.com/office/powerpoint/2010/main" val="3418832642"/>
              </p:ext>
            </p:extLst>
          </p:nvPr>
        </p:nvGraphicFramePr>
        <p:xfrm>
          <a:off x="24708523" y="19628424"/>
          <a:ext cx="6046906" cy="2730060"/>
        </p:xfrm>
        <a:graphic>
          <a:graphicData uri="http://schemas.openxmlformats.org/drawingml/2006/chart">
            <c:chart xmlns:c="http://schemas.openxmlformats.org/drawingml/2006/chart" xmlns:r="http://schemas.openxmlformats.org/officeDocument/2006/relationships" r:id="rId33"/>
          </a:graphicData>
        </a:graphic>
      </p:graphicFrame>
      <p:graphicFrame>
        <p:nvGraphicFramePr>
          <p:cNvPr id="100" name="Chart 99"/>
          <p:cNvGraphicFramePr>
            <a:graphicFrameLocks/>
          </p:cNvGraphicFramePr>
          <p:nvPr>
            <p:extLst>
              <p:ext uri="{D42A27DB-BD31-4B8C-83A1-F6EECF244321}">
                <p14:modId xmlns:p14="http://schemas.microsoft.com/office/powerpoint/2010/main" val="480202617"/>
              </p:ext>
            </p:extLst>
          </p:nvPr>
        </p:nvGraphicFramePr>
        <p:xfrm>
          <a:off x="25325079" y="25785115"/>
          <a:ext cx="5283400" cy="3291055"/>
        </p:xfrm>
        <a:graphic>
          <a:graphicData uri="http://schemas.openxmlformats.org/drawingml/2006/chart">
            <c:chart xmlns:c="http://schemas.openxmlformats.org/drawingml/2006/chart" xmlns:r="http://schemas.openxmlformats.org/officeDocument/2006/relationships" r:id="rId34"/>
          </a:graphicData>
        </a:graphic>
      </p:graphicFrame>
      <p:graphicFrame>
        <p:nvGraphicFramePr>
          <p:cNvPr id="104" name="Chart 103"/>
          <p:cNvGraphicFramePr>
            <a:graphicFrameLocks/>
          </p:cNvGraphicFramePr>
          <p:nvPr>
            <p:extLst>
              <p:ext uri="{D42A27DB-BD31-4B8C-83A1-F6EECF244321}">
                <p14:modId xmlns:p14="http://schemas.microsoft.com/office/powerpoint/2010/main" val="4030601052"/>
              </p:ext>
            </p:extLst>
          </p:nvPr>
        </p:nvGraphicFramePr>
        <p:xfrm>
          <a:off x="19542142" y="25785116"/>
          <a:ext cx="5500025" cy="3291054"/>
        </p:xfrm>
        <a:graphic>
          <a:graphicData uri="http://schemas.openxmlformats.org/drawingml/2006/chart">
            <c:chart xmlns:c="http://schemas.openxmlformats.org/drawingml/2006/chart" xmlns:r="http://schemas.openxmlformats.org/officeDocument/2006/relationships" r:id="rId35"/>
          </a:graphicData>
        </a:graphic>
      </p:graphicFrame>
      <p:graphicFrame>
        <p:nvGraphicFramePr>
          <p:cNvPr id="105" name="Chart 104"/>
          <p:cNvGraphicFramePr>
            <a:graphicFrameLocks/>
          </p:cNvGraphicFramePr>
          <p:nvPr>
            <p:extLst>
              <p:ext uri="{D42A27DB-BD31-4B8C-83A1-F6EECF244321}">
                <p14:modId xmlns:p14="http://schemas.microsoft.com/office/powerpoint/2010/main" val="3343547137"/>
              </p:ext>
            </p:extLst>
          </p:nvPr>
        </p:nvGraphicFramePr>
        <p:xfrm>
          <a:off x="13956938" y="25785116"/>
          <a:ext cx="5376780" cy="3291054"/>
        </p:xfrm>
        <a:graphic>
          <a:graphicData uri="http://schemas.openxmlformats.org/drawingml/2006/chart">
            <c:chart xmlns:c="http://schemas.openxmlformats.org/drawingml/2006/chart" xmlns:r="http://schemas.openxmlformats.org/officeDocument/2006/relationships" r:id="rId36"/>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02120456"/>
              </p:ext>
            </p:extLst>
          </p:nvPr>
        </p:nvGraphicFramePr>
        <p:xfrm>
          <a:off x="13071127" y="30447831"/>
          <a:ext cx="8309513" cy="1367925"/>
        </p:xfrm>
        <a:graphic>
          <a:graphicData uri="http://schemas.openxmlformats.org/drawingml/2006/table">
            <a:tbl>
              <a:tblPr/>
              <a:tblGrid>
                <a:gridCol w="1922200"/>
                <a:gridCol w="1397004"/>
                <a:gridCol w="1688339"/>
                <a:gridCol w="1449281"/>
                <a:gridCol w="1852689"/>
              </a:tblGrid>
              <a:tr h="506865">
                <a:tc>
                  <a:txBody>
                    <a:bodyPr/>
                    <a:lstStyle/>
                    <a:p>
                      <a:pPr algn="ctr" fontAlgn="b"/>
                      <a:r>
                        <a:rPr lang="en-US" sz="1800" b="0" i="0" u="none" strike="noStrike" dirty="0">
                          <a:solidFill>
                            <a:srgbClr val="000000"/>
                          </a:solidFill>
                          <a:effectLst/>
                          <a:latin typeface="Arial"/>
                          <a:cs typeface="Arial"/>
                        </a:rPr>
                        <a:t> </a:t>
                      </a:r>
                      <a:r>
                        <a:rPr lang="en-US" sz="1800" b="0" i="0" u="none" strike="noStrike" dirty="0" smtClean="0">
                          <a:solidFill>
                            <a:srgbClr val="000000"/>
                          </a:solidFill>
                          <a:effectLst/>
                          <a:latin typeface="Arial"/>
                          <a:cs typeface="Arial"/>
                        </a:rPr>
                        <a:t>Weights</a:t>
                      </a:r>
                      <a:endParaRPr lang="en-US" sz="1800" b="0" i="0" u="none" strike="noStrike" dirty="0">
                        <a:solidFill>
                          <a:srgbClr val="000000"/>
                        </a:solidFill>
                        <a:effectLst/>
                        <a:latin typeface="Arial"/>
                        <a:cs typeface="Arial"/>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Max</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Min</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Arial"/>
                          <a:cs typeface="Arial"/>
                        </a:rPr>
                        <a:t>Overall Sum</a:t>
                      </a:r>
                      <a:endParaRPr lang="en-US" sz="1800" b="0" i="0" u="none" strike="noStrike" dirty="0">
                        <a:solidFill>
                          <a:srgbClr val="000000"/>
                        </a:solidFill>
                        <a:effectLst/>
                        <a:latin typeface="Arial"/>
                        <a:cs typeface="Arial"/>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Arial"/>
                          <a:cs typeface="Arial"/>
                        </a:rPr>
                        <a:t>Overall Average</a:t>
                      </a:r>
                      <a:endParaRPr lang="en-US" sz="1800" b="0" i="0" u="none" strike="noStrike" dirty="0">
                        <a:solidFill>
                          <a:srgbClr val="000000"/>
                        </a:solidFill>
                        <a:effectLst/>
                        <a:latin typeface="Arial"/>
                        <a:cs typeface="Arial"/>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9166">
                <a:tc>
                  <a:txBody>
                    <a:bodyPr/>
                    <a:lstStyle/>
                    <a:p>
                      <a:pPr algn="l" fontAlgn="b"/>
                      <a:r>
                        <a:rPr lang="en-US" sz="1800" b="0" i="0" u="none" strike="noStrike">
                          <a:solidFill>
                            <a:srgbClr val="000000"/>
                          </a:solidFill>
                          <a:effectLst/>
                          <a:latin typeface="Arial"/>
                          <a:cs typeface="Arial"/>
                        </a:rPr>
                        <a:t>Literature-derived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Arial"/>
                          <a:cs typeface="Arial"/>
                        </a:rPr>
                        <a:t>1.4702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-2.2588</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Arial"/>
                          <a:cs typeface="Arial"/>
                        </a:rPr>
                        <a:t>1.0703</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0.0024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9166">
                <a:tc>
                  <a:txBody>
                    <a:bodyPr/>
                    <a:lstStyle/>
                    <a:p>
                      <a:pPr algn="l" fontAlgn="b"/>
                      <a:r>
                        <a:rPr lang="en-US" sz="1800" b="0" i="0" u="none" strike="noStrike">
                          <a:solidFill>
                            <a:srgbClr val="000000"/>
                          </a:solidFill>
                          <a:effectLst/>
                          <a:latin typeface="Arial"/>
                          <a:cs typeface="Arial"/>
                        </a:rPr>
                        <a:t>Random 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Arial"/>
                          <a:cs typeface="Arial"/>
                        </a:rPr>
                        <a:t>1.0162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-1.4131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-0.0689</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Arial"/>
                          <a:cs typeface="Arial"/>
                        </a:rPr>
                        <a:t>-0.0002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9166">
                <a:tc>
                  <a:txBody>
                    <a:bodyPr/>
                    <a:lstStyle/>
                    <a:p>
                      <a:pPr algn="l" fontAlgn="b"/>
                      <a:r>
                        <a:rPr lang="en-US" sz="1800" b="0" i="0" u="none" strike="noStrike" dirty="0">
                          <a:solidFill>
                            <a:srgbClr val="000000"/>
                          </a:solidFill>
                          <a:effectLst/>
                          <a:latin typeface="Arial"/>
                          <a:cs typeface="Arial"/>
                        </a:rPr>
                        <a:t>Random 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0.8996</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Arial"/>
                          <a:cs typeface="Arial"/>
                        </a:rPr>
                        <a:t>-0.8167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1.8970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0.0043</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691117368"/>
              </p:ext>
            </p:extLst>
          </p:nvPr>
        </p:nvGraphicFramePr>
        <p:xfrm>
          <a:off x="21500168" y="30425561"/>
          <a:ext cx="9177368" cy="1384906"/>
        </p:xfrm>
        <a:graphic>
          <a:graphicData uri="http://schemas.openxmlformats.org/drawingml/2006/table">
            <a:tbl>
              <a:tblPr/>
              <a:tblGrid>
                <a:gridCol w="2123732"/>
                <a:gridCol w="1747655"/>
                <a:gridCol w="1584106"/>
                <a:gridCol w="1754874"/>
                <a:gridCol w="1967001"/>
              </a:tblGrid>
              <a:tr h="523846">
                <a:tc>
                  <a:txBody>
                    <a:bodyPr/>
                    <a:lstStyle/>
                    <a:p>
                      <a:pPr algn="ctr" fontAlgn="b"/>
                      <a:r>
                        <a:rPr lang="en-US" sz="1800" b="0" i="0" u="none" strike="noStrike" dirty="0" smtClean="0">
                          <a:solidFill>
                            <a:srgbClr val="000000"/>
                          </a:solidFill>
                          <a:effectLst/>
                          <a:latin typeface="Arial"/>
                          <a:cs typeface="Arial"/>
                        </a:rPr>
                        <a:t>Weights</a:t>
                      </a:r>
                      <a:endParaRPr lang="en-US" sz="1800" b="0" i="0" u="none" strike="noStrike" dirty="0">
                        <a:solidFill>
                          <a:srgbClr val="000000"/>
                        </a:solidFill>
                        <a:effectLst/>
                        <a:latin typeface="Arial"/>
                        <a:cs typeface="Arial"/>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Positive Sum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Negative Sum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Arial"/>
                          <a:cs typeface="Arial"/>
                        </a:rPr>
                        <a:t>Positive Average</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a:cs typeface="Arial"/>
                        </a:rPr>
                        <a:t>Negative Average</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9597">
                <a:tc>
                  <a:txBody>
                    <a:bodyPr/>
                    <a:lstStyle/>
                    <a:p>
                      <a:pPr algn="l" fontAlgn="b"/>
                      <a:r>
                        <a:rPr lang="en-US" sz="1800" b="0" i="0" u="none" strike="noStrike" dirty="0">
                          <a:solidFill>
                            <a:srgbClr val="000000"/>
                          </a:solidFill>
                          <a:effectLst/>
                          <a:latin typeface="Arial"/>
                          <a:cs typeface="Arial"/>
                        </a:rPr>
                        <a:t>Literature-derived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a:cs typeface="Arial"/>
                        </a:rPr>
                        <a:t>7.0696</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a:cs typeface="Arial"/>
                        </a:rPr>
                        <a:t>-5.9993</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a:cs typeface="Arial"/>
                        </a:rPr>
                        <a:t>0.2159</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a:cs typeface="Arial"/>
                        </a:rPr>
                        <a:t>-0.4000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9597">
                <a:tc>
                  <a:txBody>
                    <a:bodyPr/>
                    <a:lstStyle/>
                    <a:p>
                      <a:pPr algn="l" fontAlgn="b"/>
                      <a:r>
                        <a:rPr lang="en-US" sz="1800" b="0" i="0" u="none" strike="noStrike">
                          <a:solidFill>
                            <a:srgbClr val="000000"/>
                          </a:solidFill>
                          <a:effectLst/>
                          <a:latin typeface="Arial"/>
                          <a:cs typeface="Arial"/>
                        </a:rPr>
                        <a:t>Random 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a:cs typeface="Arial"/>
                        </a:rPr>
                        <a:t>5.9939</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a:cs typeface="Arial"/>
                        </a:rPr>
                        <a:t>-6.7395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a:cs typeface="Arial"/>
                        </a:rPr>
                        <a:t>0.2300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a:cs typeface="Arial"/>
                        </a:rPr>
                        <a:t>-0.3547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9597">
                <a:tc>
                  <a:txBody>
                    <a:bodyPr/>
                    <a:lstStyle/>
                    <a:p>
                      <a:pPr algn="l" fontAlgn="b"/>
                      <a:r>
                        <a:rPr lang="en-US" sz="1800" b="0" i="0" u="none" strike="noStrike">
                          <a:solidFill>
                            <a:srgbClr val="000000"/>
                          </a:solidFill>
                          <a:effectLst/>
                          <a:latin typeface="Arial"/>
                          <a:cs typeface="Arial"/>
                        </a:rPr>
                        <a:t>Random 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a:cs typeface="Arial"/>
                        </a:rPr>
                        <a:t>4.5844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a:cs typeface="Arial"/>
                        </a:rPr>
                        <a:t>-2.9735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a:cs typeface="Arial"/>
                        </a:rPr>
                        <a:t>0.1624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a:cs typeface="Arial"/>
                        </a:rPr>
                        <a:t>-0.2287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pic>
        <p:nvPicPr>
          <p:cNvPr id="25" name="Picture 24" descr="figure_10.jpg"/>
          <p:cNvPicPr>
            <a:picLocks noChangeAspect="1"/>
          </p:cNvPicPr>
          <p:nvPr/>
        </p:nvPicPr>
        <p:blipFill rotWithShape="1">
          <a:blip r:embed="rId37">
            <a:extLst>
              <a:ext uri="{BEBA8EAE-BF5A-486C-A8C5-ECC9F3942E4B}">
                <a14:imgProps xmlns:a14="http://schemas.microsoft.com/office/drawing/2010/main">
                  <a14:imgLayer r:embed="rId38">
                    <a14:imgEffect>
                      <a14:sharpenSoften amount="50000"/>
                    </a14:imgEffect>
                  </a14:imgLayer>
                </a14:imgProps>
              </a:ext>
              <a:ext uri="{28A0092B-C50C-407E-A947-70E740481C1C}">
                <a14:useLocalDpi xmlns:a14="http://schemas.microsoft.com/office/drawing/2010/main" val="0"/>
              </a:ext>
            </a:extLst>
          </a:blip>
          <a:srcRect r="28527"/>
          <a:stretch/>
        </p:blipFill>
        <p:spPr>
          <a:xfrm>
            <a:off x="40004234" y="10009626"/>
            <a:ext cx="3065602" cy="3216882"/>
          </a:xfrm>
          <a:prstGeom prst="rect">
            <a:avLst/>
          </a:prstGeom>
        </p:spPr>
      </p:pic>
      <p:pic>
        <p:nvPicPr>
          <p:cNvPr id="26" name="Picture 25" descr="figure_10.jpg"/>
          <p:cNvPicPr>
            <a:picLocks noChangeAspect="1"/>
          </p:cNvPicPr>
          <p:nvPr/>
        </p:nvPicPr>
        <p:blipFill rotWithShape="1">
          <a:blip r:embed="rId39">
            <a:extLst>
              <a:ext uri="{BEBA8EAE-BF5A-486C-A8C5-ECC9F3942E4B}">
                <a14:imgProps xmlns:a14="http://schemas.microsoft.com/office/drawing/2010/main">
                  <a14:imgLayer r:embed="rId40">
                    <a14:imgEffect>
                      <a14:sharpenSoften amount="50000"/>
                    </a14:imgEffect>
                  </a14:imgLayer>
                </a14:imgProps>
              </a:ext>
              <a:ext uri="{28A0092B-C50C-407E-A947-70E740481C1C}">
                <a14:useLocalDpi xmlns:a14="http://schemas.microsoft.com/office/drawing/2010/main" val="0"/>
              </a:ext>
            </a:extLst>
          </a:blip>
          <a:srcRect r="28610"/>
          <a:stretch/>
        </p:blipFill>
        <p:spPr>
          <a:xfrm>
            <a:off x="36052996" y="10042325"/>
            <a:ext cx="2987827" cy="3138905"/>
          </a:xfrm>
          <a:prstGeom prst="rect">
            <a:avLst/>
          </a:prstGeom>
        </p:spPr>
      </p:pic>
      <p:pic>
        <p:nvPicPr>
          <p:cNvPr id="33" name="Picture 32" descr="figure_10.jpg"/>
          <p:cNvPicPr>
            <a:picLocks noChangeAspect="1"/>
          </p:cNvPicPr>
          <p:nvPr/>
        </p:nvPicPr>
        <p:blipFill rotWithShape="1">
          <a:blip r:embed="rId41">
            <a:extLst>
              <a:ext uri="{BEBA8EAE-BF5A-486C-A8C5-ECC9F3942E4B}">
                <a14:imgProps xmlns:a14="http://schemas.microsoft.com/office/drawing/2010/main">
                  <a14:imgLayer r:embed="rId42">
                    <a14:imgEffect>
                      <a14:sharpenSoften amount="50000"/>
                    </a14:imgEffect>
                  </a14:imgLayer>
                </a14:imgProps>
              </a:ext>
              <a:ext uri="{28A0092B-C50C-407E-A947-70E740481C1C}">
                <a14:useLocalDpi xmlns:a14="http://schemas.microsoft.com/office/drawing/2010/main" val="0"/>
              </a:ext>
            </a:extLst>
          </a:blip>
          <a:srcRect r="28080"/>
          <a:stretch/>
        </p:blipFill>
        <p:spPr>
          <a:xfrm>
            <a:off x="32309674" y="10042325"/>
            <a:ext cx="3031676" cy="3161539"/>
          </a:xfrm>
          <a:prstGeom prst="rect">
            <a:avLst/>
          </a:prstGeom>
        </p:spPr>
      </p:pic>
      <p:pic>
        <p:nvPicPr>
          <p:cNvPr id="34" name="Picture 33" descr="Screen Shot 2015-03-16 at 12.21.19 PM.png"/>
          <p:cNvPicPr>
            <a:picLocks noChangeAspect="1"/>
          </p:cNvPicPr>
          <p:nvPr/>
        </p:nvPicPr>
        <p:blipFill rotWithShape="1">
          <a:blip r:embed="rId43">
            <a:extLst>
              <a:ext uri="{28A0092B-C50C-407E-A947-70E740481C1C}">
                <a14:useLocalDpi xmlns:a14="http://schemas.microsoft.com/office/drawing/2010/main" val="0"/>
              </a:ext>
            </a:extLst>
          </a:blip>
          <a:srcRect l="3258" t="7293" b="945"/>
          <a:stretch/>
        </p:blipFill>
        <p:spPr>
          <a:xfrm>
            <a:off x="31806870" y="16562156"/>
            <a:ext cx="2088661" cy="559391"/>
          </a:xfrm>
          <a:prstGeom prst="rect">
            <a:avLst/>
          </a:prstGeom>
        </p:spPr>
      </p:pic>
      <p:pic>
        <p:nvPicPr>
          <p:cNvPr id="38" name="Picture 37" descr="Screen Shot 2015-03-16 at 12.21.26 PM.png"/>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3743541" y="16633989"/>
            <a:ext cx="2133600" cy="520700"/>
          </a:xfrm>
          <a:prstGeom prst="rect">
            <a:avLst/>
          </a:prstGeom>
        </p:spPr>
      </p:pic>
      <p:pic>
        <p:nvPicPr>
          <p:cNvPr id="39" name="Picture 38" descr="Screen Shot 2015-03-16 at 12.21.39 PM.png"/>
          <p:cNvPicPr>
            <a:picLocks noChangeAspect="1"/>
          </p:cNvPicPr>
          <p:nvPr/>
        </p:nvPicPr>
        <p:blipFill rotWithShape="1">
          <a:blip r:embed="rId45">
            <a:extLst>
              <a:ext uri="{28A0092B-C50C-407E-A947-70E740481C1C}">
                <a14:useLocalDpi xmlns:a14="http://schemas.microsoft.com/office/drawing/2010/main" val="0"/>
              </a:ext>
            </a:extLst>
          </a:blip>
          <a:srcRect r="6334"/>
          <a:stretch/>
        </p:blipFill>
        <p:spPr>
          <a:xfrm>
            <a:off x="35760627" y="16643699"/>
            <a:ext cx="2010346" cy="558800"/>
          </a:xfrm>
          <a:prstGeom prst="rect">
            <a:avLst/>
          </a:prstGeom>
        </p:spPr>
      </p:pic>
      <p:pic>
        <p:nvPicPr>
          <p:cNvPr id="40" name="Picture 39" descr="Screen Shot 2015-03-16 at 12.22.03 PM.png"/>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7770973" y="16627639"/>
            <a:ext cx="2133600" cy="596900"/>
          </a:xfrm>
          <a:prstGeom prst="rect">
            <a:avLst/>
          </a:prstGeom>
        </p:spPr>
      </p:pic>
      <p:pic>
        <p:nvPicPr>
          <p:cNvPr id="41" name="Picture 40" descr="Screen Shot 2015-03-16 at 12.22.10 PM.png"/>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39904573" y="16684385"/>
            <a:ext cx="2146300" cy="533400"/>
          </a:xfrm>
          <a:prstGeom prst="rect">
            <a:avLst/>
          </a:prstGeom>
        </p:spPr>
      </p:pic>
      <p:sp>
        <p:nvSpPr>
          <p:cNvPr id="65" name="TextBox 64"/>
          <p:cNvSpPr txBox="1"/>
          <p:nvPr/>
        </p:nvSpPr>
        <p:spPr>
          <a:xfrm>
            <a:off x="31853697" y="6391733"/>
            <a:ext cx="4083667" cy="400110"/>
          </a:xfrm>
          <a:prstGeom prst="rect">
            <a:avLst/>
          </a:prstGeom>
          <a:noFill/>
        </p:spPr>
        <p:txBody>
          <a:bodyPr wrap="square" rtlCol="0">
            <a:spAutoFit/>
          </a:bodyPr>
          <a:lstStyle/>
          <a:p>
            <a:r>
              <a:rPr lang="en-US" sz="2000" b="1" dirty="0" smtClean="0">
                <a:latin typeface="Arial"/>
                <a:cs typeface="Arial"/>
              </a:rPr>
              <a:t>Literature Derived Network</a:t>
            </a:r>
            <a:endParaRPr lang="en-US" sz="2000" b="1" dirty="0">
              <a:latin typeface="Arial"/>
              <a:cs typeface="Arial"/>
            </a:endParaRPr>
          </a:p>
        </p:txBody>
      </p:sp>
      <p:sp>
        <p:nvSpPr>
          <p:cNvPr id="66" name="TextBox 65"/>
          <p:cNvSpPr txBox="1"/>
          <p:nvPr/>
        </p:nvSpPr>
        <p:spPr>
          <a:xfrm>
            <a:off x="36052996" y="6391733"/>
            <a:ext cx="2847401" cy="400110"/>
          </a:xfrm>
          <a:prstGeom prst="rect">
            <a:avLst/>
          </a:prstGeom>
          <a:noFill/>
        </p:spPr>
        <p:txBody>
          <a:bodyPr wrap="square" rtlCol="0">
            <a:spAutoFit/>
          </a:bodyPr>
          <a:lstStyle/>
          <a:p>
            <a:r>
              <a:rPr lang="en-US" sz="2000" b="1" dirty="0" smtClean="0">
                <a:latin typeface="Arial"/>
                <a:cs typeface="Arial"/>
              </a:rPr>
              <a:t>Random 1 Network</a:t>
            </a:r>
            <a:endParaRPr lang="en-US" sz="2000" b="1" dirty="0">
              <a:latin typeface="Arial"/>
              <a:cs typeface="Arial"/>
            </a:endParaRPr>
          </a:p>
        </p:txBody>
      </p:sp>
      <p:sp>
        <p:nvSpPr>
          <p:cNvPr id="67" name="TextBox 66"/>
          <p:cNvSpPr txBox="1"/>
          <p:nvPr/>
        </p:nvSpPr>
        <p:spPr>
          <a:xfrm>
            <a:off x="39588379" y="6391733"/>
            <a:ext cx="2847401" cy="400110"/>
          </a:xfrm>
          <a:prstGeom prst="rect">
            <a:avLst/>
          </a:prstGeom>
          <a:noFill/>
        </p:spPr>
        <p:txBody>
          <a:bodyPr wrap="square" rtlCol="0">
            <a:spAutoFit/>
          </a:bodyPr>
          <a:lstStyle/>
          <a:p>
            <a:r>
              <a:rPr lang="en-US" sz="2000" b="1" dirty="0" smtClean="0">
                <a:latin typeface="Arial"/>
                <a:cs typeface="Arial"/>
              </a:rPr>
              <a:t>Random 4 Network</a:t>
            </a:r>
            <a:endParaRPr lang="en-US" sz="2000" b="1" dirty="0">
              <a:latin typeface="Arial"/>
              <a:cs typeface="Arial"/>
            </a:endParaRPr>
          </a:p>
        </p:txBody>
      </p:sp>
    </p:spTree>
    <p:extLst>
      <p:ext uri="{BB962C8B-B14F-4D97-AF65-F5344CB8AC3E}">
        <p14:creationId xmlns:p14="http://schemas.microsoft.com/office/powerpoint/2010/main" val="1154249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2530</TotalTime>
  <Words>1860</Words>
  <Application>Microsoft Office PowerPoint</Application>
  <PresentationFormat>Custom</PresentationFormat>
  <Paragraphs>163</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Kam D. Dahlquist</cp:lastModifiedBy>
  <cp:revision>212</cp:revision>
  <dcterms:created xsi:type="dcterms:W3CDTF">2015-02-26T23:10:39Z</dcterms:created>
  <dcterms:modified xsi:type="dcterms:W3CDTF">2015-03-24T20:46:07Z</dcterms:modified>
</cp:coreProperties>
</file>