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Lst>
  <p:sldSz cx="43891200" cy="32918400"/>
  <p:notesSz cx="6858000" cy="9144000"/>
  <p:defaultTextStyle>
    <a:lvl1pPr>
      <a:defRPr sz="3000">
        <a:latin typeface="Arial"/>
        <a:ea typeface="Arial"/>
        <a:cs typeface="Arial"/>
        <a:sym typeface="Arial"/>
      </a:defRPr>
    </a:lvl1pPr>
    <a:lvl2pPr indent="457200">
      <a:defRPr sz="3000">
        <a:latin typeface="Arial"/>
        <a:ea typeface="Arial"/>
        <a:cs typeface="Arial"/>
        <a:sym typeface="Arial"/>
      </a:defRPr>
    </a:lvl2pPr>
    <a:lvl3pPr indent="914400">
      <a:defRPr sz="3000">
        <a:latin typeface="Arial"/>
        <a:ea typeface="Arial"/>
        <a:cs typeface="Arial"/>
        <a:sym typeface="Arial"/>
      </a:defRPr>
    </a:lvl3pPr>
    <a:lvl4pPr indent="1371600">
      <a:defRPr sz="3000">
        <a:latin typeface="Arial"/>
        <a:ea typeface="Arial"/>
        <a:cs typeface="Arial"/>
        <a:sym typeface="Arial"/>
      </a:defRPr>
    </a:lvl4pPr>
    <a:lvl5pPr indent="1828800">
      <a:defRPr sz="3000">
        <a:latin typeface="Arial"/>
        <a:ea typeface="Arial"/>
        <a:cs typeface="Arial"/>
        <a:sym typeface="Arial"/>
      </a:defRPr>
    </a:lvl5pPr>
    <a:lvl6pPr indent="2286000">
      <a:defRPr sz="3000">
        <a:latin typeface="Arial"/>
        <a:ea typeface="Arial"/>
        <a:cs typeface="Arial"/>
        <a:sym typeface="Arial"/>
      </a:defRPr>
    </a:lvl6pPr>
    <a:lvl7pPr indent="2743200">
      <a:defRPr sz="3000">
        <a:latin typeface="Arial"/>
        <a:ea typeface="Arial"/>
        <a:cs typeface="Arial"/>
        <a:sym typeface="Arial"/>
      </a:defRPr>
    </a:lvl7pPr>
    <a:lvl8pPr indent="3200400">
      <a:defRPr sz="3000">
        <a:latin typeface="Arial"/>
        <a:ea typeface="Arial"/>
        <a:cs typeface="Arial"/>
        <a:sym typeface="Arial"/>
      </a:defRPr>
    </a:lvl8pPr>
    <a:lvl9pPr indent="3657600">
      <a:defRPr sz="3000">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DEBCB"/>
          </a:solidFill>
        </a:fill>
      </a:tcStyle>
    </a:wholeTbl>
    <a:band2H>
      <a:tcTxStyle b="def" i="def"/>
      <a:tcStyle>
        <a:tcBdr/>
        <a:fill>
          <a:solidFill>
            <a:srgbClr val="EFF5E7"/>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8C723"/>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8C723"/>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8C723"/>
          </a:solidFill>
        </a:fill>
      </a:tcStyle>
    </a:firstRow>
  </a:tblStyle>
  <a:tblStyle styleId="{C7B018BB-80A7-4F77-B60F-C8B233D01FF8}"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2E3CA"/>
          </a:solidFill>
        </a:fill>
      </a:tcStyle>
    </a:wholeTbl>
    <a:band2H>
      <a:tcTxStyle b="def" i="def"/>
      <a:tcStyle>
        <a:tcBdr/>
        <a:fill>
          <a:solidFill>
            <a:srgbClr val="F9F1E6"/>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AE00"/>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AE00"/>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AE00"/>
          </a:solidFill>
        </a:fill>
      </a:tcStyle>
    </a:firstRow>
  </a:tblStyle>
  <a:tblStyle styleId="{EEE7283C-3CF3-47DC-8721-378D4A62B228}"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1DAD2"/>
          </a:solidFill>
        </a:fill>
      </a:tcStyle>
    </a:wholeTbl>
    <a:band2H>
      <a:tcTxStyle b="def" i="def"/>
      <a:tcStyle>
        <a:tcBdr/>
        <a:fill>
          <a:solidFill>
            <a:srgbClr val="F1EDEA"/>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98D63"/>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98D63"/>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98D63"/>
          </a:solidFill>
        </a:fill>
      </a:tcStyle>
    </a:firstRow>
  </a:tblStyle>
  <a:tblStyle styleId="{CF821DB8-F4EB-4A41-A1BA-3FCAFE7338EE}" styleName="">
    <a:tblBg/>
    <a:wholeTbl>
      <a:tcTxStyle b="on" i="on">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8C723"/>
          </a:solidFill>
        </a:fill>
      </a:tcStyle>
    </a:firstCol>
    <a:lastRow>
      <a:tcTxStyle b="on" i="on">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98C723"/>
          </a:solidFill>
        </a:fill>
      </a:tcStyle>
    </a:firstRow>
  </a:tblStyle>
  <a:tblStyle styleId="{33BA23B1-9221-436E-865A-0063620EA4FD}"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p:nvPr>
            <p:ph type="sldImg"/>
          </p:nvPr>
        </p:nvSpPr>
        <p:spPr>
          <a:xfrm>
            <a:off x="1143000" y="685800"/>
            <a:ext cx="4572000" cy="3429000"/>
          </a:xfrm>
          <a:prstGeom prst="rect">
            <a:avLst/>
          </a:prstGeom>
        </p:spPr>
        <p:txBody>
          <a:bodyPr/>
          <a:lstStyle/>
          <a:p>
            <a:pPr lvl="0"/>
          </a:p>
        </p:txBody>
      </p:sp>
      <p:sp>
        <p:nvSpPr>
          <p:cNvPr id="47" name="Shape 47"/>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6" name="Shape 6"/>
          <p:cNvSpPr/>
          <p:nvPr>
            <p:ph type="title"/>
          </p:nvPr>
        </p:nvSpPr>
        <p:spPr>
          <a:xfrm>
            <a:off x="3292123" y="8855075"/>
            <a:ext cx="37306958" cy="9798050"/>
          </a:xfrm>
          <a:prstGeom prst="rect">
            <a:avLst/>
          </a:prstGeom>
        </p:spPr>
        <p:txBody>
          <a:bodyPr/>
          <a:lstStyle/>
          <a:p>
            <a:pPr lvl="0">
              <a:defRPr sz="1800">
                <a:solidFill>
                  <a:srgbClr val="000000"/>
                </a:solidFill>
              </a:defRPr>
            </a:pPr>
            <a:r>
              <a:rPr sz="22700">
                <a:solidFill>
                  <a:srgbClr val="5B6973"/>
                </a:solidFill>
              </a:rPr>
              <a:t>Title Text</a:t>
            </a:r>
          </a:p>
        </p:txBody>
      </p:sp>
      <p:sp>
        <p:nvSpPr>
          <p:cNvPr id="7" name="Shape 7"/>
          <p:cNvSpPr/>
          <p:nvPr>
            <p:ph type="body" idx="1"/>
          </p:nvPr>
        </p:nvSpPr>
        <p:spPr>
          <a:xfrm>
            <a:off x="6584244" y="18653125"/>
            <a:ext cx="30722712" cy="14265275"/>
          </a:xfrm>
          <a:prstGeom prst="rect">
            <a:avLst/>
          </a:prstGeom>
        </p:spPr>
        <p:txBody>
          <a:bodyPr/>
          <a:lstStyle>
            <a:lvl1pPr marL="0" indent="0" algn="ctr">
              <a:buSzTx/>
              <a:buNone/>
            </a:lvl1pPr>
            <a:lvl2pPr marL="0" indent="457200" algn="ctr">
              <a:buSzTx/>
              <a:buNone/>
            </a:lvl2pPr>
            <a:lvl3pPr marL="0" indent="914400" algn="ctr">
              <a:buSzTx/>
              <a:buNone/>
            </a:lvl3pPr>
            <a:lvl4pPr marL="0" indent="1371600" algn="ctr">
              <a:buSzTx/>
              <a:buNone/>
            </a:lvl4pPr>
            <a:lvl5pPr marL="0" indent="1828800" algn="ctr">
              <a:buSzTx/>
              <a:buNone/>
            </a:lvl5pPr>
          </a:lstStyle>
          <a:p>
            <a:pPr lvl="0">
              <a:defRPr sz="1800"/>
            </a:pPr>
            <a:r>
              <a:rPr sz="16500"/>
              <a:t>Body Level One</a:t>
            </a:r>
            <a:endParaRPr sz="16500"/>
          </a:p>
          <a:p>
            <a:pPr lvl="1">
              <a:defRPr sz="1800"/>
            </a:pPr>
            <a:r>
              <a:rPr sz="16500"/>
              <a:t>Body Level Two</a:t>
            </a:r>
            <a:endParaRPr sz="16500"/>
          </a:p>
          <a:p>
            <a:pPr lvl="2">
              <a:defRPr sz="1800"/>
            </a:pPr>
            <a:r>
              <a:rPr sz="16500"/>
              <a:t>Body Level Three</a:t>
            </a:r>
            <a:endParaRPr sz="16500"/>
          </a:p>
          <a:p>
            <a:pPr lvl="3">
              <a:defRPr sz="1800"/>
            </a:pPr>
            <a:r>
              <a:rPr sz="16500"/>
              <a:t>Body Level Four</a:t>
            </a:r>
            <a:endParaRPr sz="16500"/>
          </a:p>
          <a:p>
            <a:pPr lvl="4">
              <a:defRPr sz="1800"/>
            </a:pPr>
            <a:r>
              <a:rPr sz="16500"/>
              <a:t>Body Level Five</a:t>
            </a:r>
          </a:p>
        </p:txBody>
      </p:sp>
      <p:sp>
        <p:nvSpPr>
          <p:cNvPr id="8" name="Shape 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39" name="Shape 39"/>
          <p:cNvSpPr/>
          <p:nvPr>
            <p:ph type="title"/>
          </p:nvPr>
        </p:nvSpPr>
        <p:spPr>
          <a:prstGeom prst="rect">
            <a:avLst/>
          </a:prstGeom>
        </p:spPr>
        <p:txBody>
          <a:bodyPr/>
          <a:lstStyle/>
          <a:p>
            <a:pPr lvl="0">
              <a:defRPr sz="1800">
                <a:solidFill>
                  <a:srgbClr val="000000"/>
                </a:solidFill>
              </a:defRPr>
            </a:pPr>
            <a:r>
              <a:rPr sz="22700">
                <a:solidFill>
                  <a:srgbClr val="5B6973"/>
                </a:solidFill>
              </a:rPr>
              <a:t>Title Text</a:t>
            </a:r>
          </a:p>
        </p:txBody>
      </p:sp>
      <p:sp>
        <p:nvSpPr>
          <p:cNvPr id="40" name="Shape 40"/>
          <p:cNvSpPr/>
          <p:nvPr>
            <p:ph type="body" idx="1"/>
          </p:nvPr>
        </p:nvSpPr>
        <p:spPr>
          <a:prstGeom prst="rect">
            <a:avLst/>
          </a:prstGeom>
        </p:spPr>
        <p:txBody>
          <a:bodyPr/>
          <a:lstStyle/>
          <a:p>
            <a:pPr lvl="0">
              <a:defRPr sz="1800"/>
            </a:pPr>
            <a:r>
              <a:rPr sz="16500"/>
              <a:t>Body Level One</a:t>
            </a:r>
            <a:endParaRPr sz="16500"/>
          </a:p>
          <a:p>
            <a:pPr lvl="1">
              <a:defRPr sz="1800"/>
            </a:pPr>
            <a:r>
              <a:rPr sz="16500"/>
              <a:t>Body Level Two</a:t>
            </a:r>
            <a:endParaRPr sz="16500"/>
          </a:p>
          <a:p>
            <a:pPr lvl="2">
              <a:defRPr sz="1800"/>
            </a:pPr>
            <a:r>
              <a:rPr sz="16500"/>
              <a:t>Body Level Three</a:t>
            </a:r>
            <a:endParaRPr sz="16500"/>
          </a:p>
          <a:p>
            <a:pPr lvl="3">
              <a:defRPr sz="1800"/>
            </a:pPr>
            <a:r>
              <a:rPr sz="16500"/>
              <a:t>Body Level Four</a:t>
            </a:r>
            <a:endParaRPr sz="16500"/>
          </a:p>
          <a:p>
            <a:pPr lvl="4">
              <a:defRPr sz="1800"/>
            </a:pPr>
            <a:r>
              <a:rPr sz="16500"/>
              <a:t>Body Level Five</a:t>
            </a:r>
          </a:p>
        </p:txBody>
      </p:sp>
      <p:sp>
        <p:nvSpPr>
          <p:cNvPr id="41" name="Shape 4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43" name="Shape 43"/>
          <p:cNvSpPr/>
          <p:nvPr>
            <p:ph type="title"/>
          </p:nvPr>
        </p:nvSpPr>
        <p:spPr>
          <a:xfrm>
            <a:off x="31821967" y="0"/>
            <a:ext cx="9874957" cy="30726066"/>
          </a:xfrm>
          <a:prstGeom prst="rect">
            <a:avLst/>
          </a:prstGeom>
        </p:spPr>
        <p:txBody>
          <a:bodyPr/>
          <a:lstStyle/>
          <a:p>
            <a:pPr lvl="0">
              <a:defRPr sz="1800">
                <a:solidFill>
                  <a:srgbClr val="000000"/>
                </a:solidFill>
              </a:defRPr>
            </a:pPr>
            <a:r>
              <a:rPr sz="22700">
                <a:solidFill>
                  <a:srgbClr val="5B6973"/>
                </a:solidFill>
              </a:rPr>
              <a:t>Title Text</a:t>
            </a:r>
          </a:p>
        </p:txBody>
      </p:sp>
      <p:sp>
        <p:nvSpPr>
          <p:cNvPr id="44" name="Shape 44"/>
          <p:cNvSpPr/>
          <p:nvPr>
            <p:ph type="body" idx="1"/>
          </p:nvPr>
        </p:nvSpPr>
        <p:spPr>
          <a:xfrm>
            <a:off x="2195689" y="1319213"/>
            <a:ext cx="29490811" cy="31599189"/>
          </a:xfrm>
          <a:prstGeom prst="rect">
            <a:avLst/>
          </a:prstGeom>
        </p:spPr>
        <p:txBody>
          <a:bodyPr/>
          <a:lstStyle/>
          <a:p>
            <a:pPr lvl="0">
              <a:defRPr sz="1800"/>
            </a:pPr>
            <a:r>
              <a:rPr sz="16500"/>
              <a:t>Body Level One</a:t>
            </a:r>
            <a:endParaRPr sz="16500"/>
          </a:p>
          <a:p>
            <a:pPr lvl="1">
              <a:defRPr sz="1800"/>
            </a:pPr>
            <a:r>
              <a:rPr sz="16500"/>
              <a:t>Body Level Two</a:t>
            </a:r>
            <a:endParaRPr sz="16500"/>
          </a:p>
          <a:p>
            <a:pPr lvl="2">
              <a:defRPr sz="1800"/>
            </a:pPr>
            <a:r>
              <a:rPr sz="16500"/>
              <a:t>Body Level Three</a:t>
            </a:r>
            <a:endParaRPr sz="16500"/>
          </a:p>
          <a:p>
            <a:pPr lvl="3">
              <a:defRPr sz="1800"/>
            </a:pPr>
            <a:r>
              <a:rPr sz="16500"/>
              <a:t>Body Level Four</a:t>
            </a:r>
            <a:endParaRPr sz="16500"/>
          </a:p>
          <a:p>
            <a:pPr lvl="4">
              <a:defRPr sz="1800"/>
            </a:pPr>
            <a:r>
              <a:rPr sz="16500"/>
              <a:t>Body Level Five</a:t>
            </a:r>
          </a:p>
        </p:txBody>
      </p:sp>
      <p:sp>
        <p:nvSpPr>
          <p:cNvPr id="45" name="Shape 4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0" name="Shape 10"/>
          <p:cNvSpPr/>
          <p:nvPr>
            <p:ph type="title"/>
          </p:nvPr>
        </p:nvSpPr>
        <p:spPr>
          <a:prstGeom prst="rect">
            <a:avLst/>
          </a:prstGeom>
        </p:spPr>
        <p:txBody>
          <a:bodyPr/>
          <a:lstStyle/>
          <a:p>
            <a:pPr lvl="0">
              <a:defRPr sz="1800">
                <a:solidFill>
                  <a:srgbClr val="000000"/>
                </a:solidFill>
              </a:defRPr>
            </a:pPr>
            <a:r>
              <a:rPr sz="22700">
                <a:solidFill>
                  <a:srgbClr val="5B6973"/>
                </a:solidFill>
              </a:rPr>
              <a:t>Title Text</a:t>
            </a:r>
          </a:p>
        </p:txBody>
      </p:sp>
      <p:sp>
        <p:nvSpPr>
          <p:cNvPr id="11" name="Shape 11"/>
          <p:cNvSpPr/>
          <p:nvPr>
            <p:ph type="body" idx="1"/>
          </p:nvPr>
        </p:nvSpPr>
        <p:spPr>
          <a:prstGeom prst="rect">
            <a:avLst/>
          </a:prstGeom>
        </p:spPr>
        <p:txBody>
          <a:bodyPr/>
          <a:lstStyle/>
          <a:p>
            <a:pPr lvl="0">
              <a:defRPr sz="1800"/>
            </a:pPr>
            <a:r>
              <a:rPr sz="16500"/>
              <a:t>Body Level One</a:t>
            </a:r>
            <a:endParaRPr sz="16500"/>
          </a:p>
          <a:p>
            <a:pPr lvl="1">
              <a:defRPr sz="1800"/>
            </a:pPr>
            <a:r>
              <a:rPr sz="16500"/>
              <a:t>Body Level Two</a:t>
            </a:r>
            <a:endParaRPr sz="16500"/>
          </a:p>
          <a:p>
            <a:pPr lvl="2">
              <a:defRPr sz="1800"/>
            </a:pPr>
            <a:r>
              <a:rPr sz="16500"/>
              <a:t>Body Level Three</a:t>
            </a:r>
            <a:endParaRPr sz="16500"/>
          </a:p>
          <a:p>
            <a:pPr lvl="3">
              <a:defRPr sz="1800"/>
            </a:pPr>
            <a:r>
              <a:rPr sz="16500"/>
              <a:t>Body Level Four</a:t>
            </a:r>
            <a:endParaRPr sz="16500"/>
          </a:p>
          <a:p>
            <a:pPr lvl="4">
              <a:defRPr sz="1800"/>
            </a:pPr>
            <a:r>
              <a:rPr sz="16500"/>
              <a:t>Body Level Five</a:t>
            </a:r>
          </a:p>
        </p:txBody>
      </p:sp>
      <p:sp>
        <p:nvSpPr>
          <p:cNvPr id="12" name="Shape 1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14" name="Shape 14"/>
          <p:cNvSpPr/>
          <p:nvPr>
            <p:ph type="title"/>
          </p:nvPr>
        </p:nvSpPr>
        <p:spPr>
          <a:xfrm>
            <a:off x="3467101" y="21153439"/>
            <a:ext cx="37306958" cy="11764963"/>
          </a:xfrm>
          <a:prstGeom prst="rect">
            <a:avLst/>
          </a:prstGeom>
        </p:spPr>
        <p:txBody>
          <a:bodyPr anchor="t"/>
          <a:lstStyle>
            <a:lvl1pPr algn="l">
              <a:defRPr b="1" cap="all" sz="4000"/>
            </a:lvl1pPr>
          </a:lstStyle>
          <a:p>
            <a:pPr lvl="0">
              <a:defRPr b="0" cap="none" sz="1800">
                <a:solidFill>
                  <a:srgbClr val="000000"/>
                </a:solidFill>
              </a:defRPr>
            </a:pPr>
            <a:r>
              <a:rPr b="1" cap="all" sz="4000">
                <a:solidFill>
                  <a:srgbClr val="5B6973"/>
                </a:solidFill>
              </a:rPr>
              <a:t>Title Text</a:t>
            </a:r>
          </a:p>
        </p:txBody>
      </p:sp>
      <p:sp>
        <p:nvSpPr>
          <p:cNvPr id="15" name="Shape 15"/>
          <p:cNvSpPr/>
          <p:nvPr>
            <p:ph type="body" idx="1"/>
          </p:nvPr>
        </p:nvSpPr>
        <p:spPr>
          <a:xfrm>
            <a:off x="3467101" y="5722937"/>
            <a:ext cx="37306958" cy="15430501"/>
          </a:xfrm>
          <a:prstGeom prst="rect">
            <a:avLst/>
          </a:prstGeom>
        </p:spPr>
        <p:txBody>
          <a:bodyPr anchor="b"/>
          <a:lstStyle>
            <a:lvl1pPr marL="0" indent="0">
              <a:spcBef>
                <a:spcPts val="400"/>
              </a:spcBef>
              <a:buSzTx/>
              <a:buNone/>
              <a:defRPr sz="2000"/>
            </a:lvl1pPr>
            <a:lvl2pPr marL="0" indent="457200">
              <a:spcBef>
                <a:spcPts val="400"/>
              </a:spcBef>
              <a:buSzTx/>
              <a:buNone/>
              <a:defRPr sz="2000"/>
            </a:lvl2pPr>
            <a:lvl3pPr marL="0" indent="914400">
              <a:spcBef>
                <a:spcPts val="400"/>
              </a:spcBef>
              <a:buSzTx/>
              <a:buNone/>
              <a:defRPr sz="2000"/>
            </a:lvl3pPr>
            <a:lvl4pPr marL="0" indent="1371600">
              <a:spcBef>
                <a:spcPts val="400"/>
              </a:spcBef>
              <a:buSzTx/>
              <a:buNone/>
              <a:defRPr sz="2000"/>
            </a:lvl4pPr>
            <a:lvl5pPr marL="0" indent="1828800">
              <a:spcBef>
                <a:spcPts val="400"/>
              </a:spcBef>
              <a:buSzTx/>
              <a:buNone/>
              <a:defRPr sz="2000"/>
            </a:lvl5pPr>
          </a:lstStyle>
          <a:p>
            <a:pPr lvl="0">
              <a:defRPr sz="1800"/>
            </a:pPr>
            <a:r>
              <a:rPr sz="2000"/>
              <a:t>Body Level One</a:t>
            </a:r>
            <a:endParaRPr sz="2000"/>
          </a:p>
          <a:p>
            <a:pPr lvl="1">
              <a:defRPr sz="1800"/>
            </a:pPr>
            <a:r>
              <a:rPr sz="2000"/>
              <a:t>Body Level Two</a:t>
            </a:r>
            <a:endParaRPr sz="2000"/>
          </a:p>
          <a:p>
            <a:pPr lvl="2">
              <a:defRPr sz="1800"/>
            </a:pPr>
            <a:r>
              <a:rPr sz="2000"/>
              <a:t>Body Level Three</a:t>
            </a:r>
            <a:endParaRPr sz="2000"/>
          </a:p>
          <a:p>
            <a:pPr lvl="3">
              <a:defRPr sz="1800"/>
            </a:pPr>
            <a:r>
              <a:rPr sz="2000"/>
              <a:t>Body Level Four</a:t>
            </a:r>
            <a:endParaRPr sz="2000"/>
          </a:p>
          <a:p>
            <a:pPr lvl="4">
              <a:defRPr sz="1800"/>
            </a:pPr>
            <a:r>
              <a:rPr sz="2000"/>
              <a:t>Body Level Five</a:t>
            </a:r>
          </a:p>
        </p:txBody>
      </p:sp>
      <p:sp>
        <p:nvSpPr>
          <p:cNvPr id="16" name="Shape 1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18" name="Shape 18"/>
          <p:cNvSpPr/>
          <p:nvPr>
            <p:ph type="title"/>
          </p:nvPr>
        </p:nvSpPr>
        <p:spPr>
          <a:xfrm>
            <a:off x="2195513" y="442912"/>
            <a:ext cx="39501763" cy="7239002"/>
          </a:xfrm>
          <a:prstGeom prst="rect">
            <a:avLst/>
          </a:prstGeom>
        </p:spPr>
        <p:txBody>
          <a:bodyPr/>
          <a:lstStyle/>
          <a:p>
            <a:pPr lvl="0">
              <a:defRPr sz="1800">
                <a:solidFill>
                  <a:srgbClr val="000000"/>
                </a:solidFill>
              </a:defRPr>
            </a:pPr>
            <a:r>
              <a:rPr sz="22700">
                <a:solidFill>
                  <a:srgbClr val="5B6973"/>
                </a:solidFill>
              </a:rPr>
              <a:t>Title Text</a:t>
            </a:r>
          </a:p>
        </p:txBody>
      </p:sp>
      <p:sp>
        <p:nvSpPr>
          <p:cNvPr id="19" name="Shape 19"/>
          <p:cNvSpPr/>
          <p:nvPr>
            <p:ph type="body" idx="1"/>
          </p:nvPr>
        </p:nvSpPr>
        <p:spPr>
          <a:xfrm>
            <a:off x="2195689" y="7681914"/>
            <a:ext cx="19682179" cy="25236488"/>
          </a:xfrm>
          <a:prstGeom prst="rect">
            <a:avLst/>
          </a:prstGeom>
        </p:spPr>
        <p:txBody>
          <a:bodyPr/>
          <a:lstStyle>
            <a:lvl1pPr>
              <a:spcBef>
                <a:spcPts val="600"/>
              </a:spcBef>
              <a:defRPr sz="2800"/>
            </a:lvl1pPr>
            <a:lvl2pPr marL="4067968" indent="-1716881">
              <a:spcBef>
                <a:spcPts val="600"/>
              </a:spcBef>
              <a:defRPr sz="2800"/>
            </a:lvl2pPr>
            <a:lvl3pPr marL="6350634" indent="-1646872">
              <a:spcBef>
                <a:spcPts val="600"/>
              </a:spcBef>
              <a:defRPr sz="2800"/>
            </a:lvl3pPr>
            <a:lvl4pPr marL="8883121" indent="-1829859">
              <a:spcBef>
                <a:spcPts val="600"/>
              </a:spcBef>
              <a:defRPr sz="2800"/>
            </a:lvl4pPr>
            <a:lvl5pPr marL="11233326" indent="-1827388">
              <a:spcBef>
                <a:spcPts val="600"/>
              </a:spcBef>
              <a:defRPr sz="2800"/>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
        <p:nvSpPr>
          <p:cNvPr id="20" name="Shape 2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22" name="Shape 22"/>
          <p:cNvSpPr/>
          <p:nvPr>
            <p:ph type="title"/>
          </p:nvPr>
        </p:nvSpPr>
        <p:spPr>
          <a:xfrm>
            <a:off x="2194279" y="1231902"/>
            <a:ext cx="39502644" cy="5657846"/>
          </a:xfrm>
          <a:prstGeom prst="rect">
            <a:avLst/>
          </a:prstGeom>
        </p:spPr>
        <p:txBody>
          <a:bodyPr/>
          <a:lstStyle/>
          <a:p>
            <a:pPr lvl="0">
              <a:defRPr sz="1800">
                <a:solidFill>
                  <a:srgbClr val="000000"/>
                </a:solidFill>
              </a:defRPr>
            </a:pPr>
            <a:r>
              <a:rPr sz="22700">
                <a:solidFill>
                  <a:srgbClr val="5B6973"/>
                </a:solidFill>
              </a:rPr>
              <a:t>Title Text</a:t>
            </a:r>
          </a:p>
        </p:txBody>
      </p:sp>
      <p:sp>
        <p:nvSpPr>
          <p:cNvPr id="23" name="Shape 23"/>
          <p:cNvSpPr/>
          <p:nvPr>
            <p:ph type="body" idx="1"/>
          </p:nvPr>
        </p:nvSpPr>
        <p:spPr>
          <a:xfrm>
            <a:off x="2194278" y="6889747"/>
            <a:ext cx="19392901" cy="3549654"/>
          </a:xfrm>
          <a:prstGeom prst="rect">
            <a:avLst/>
          </a:prstGeom>
        </p:spPr>
        <p:txBody>
          <a:bodyPr anchor="b"/>
          <a:lstStyle>
            <a:lvl1pPr marL="0" indent="0">
              <a:spcBef>
                <a:spcPts val="500"/>
              </a:spcBef>
              <a:buSzTx/>
              <a:buNone/>
              <a:defRPr b="1" sz="2400"/>
            </a:lvl1pPr>
            <a:lvl2pPr marL="0" indent="457200">
              <a:spcBef>
                <a:spcPts val="500"/>
              </a:spcBef>
              <a:buSzTx/>
              <a:buNone/>
              <a:defRPr b="1" sz="2400"/>
            </a:lvl2pPr>
            <a:lvl3pPr marL="0" indent="914400">
              <a:spcBef>
                <a:spcPts val="500"/>
              </a:spcBef>
              <a:buSzTx/>
              <a:buNone/>
              <a:defRPr b="1" sz="2400"/>
            </a:lvl3pPr>
            <a:lvl4pPr marL="0" indent="1371600">
              <a:spcBef>
                <a:spcPts val="500"/>
              </a:spcBef>
              <a:buSzTx/>
              <a:buNone/>
              <a:defRPr b="1" sz="2400"/>
            </a:lvl4pPr>
            <a:lvl5pPr marL="0" indent="1828800">
              <a:spcBef>
                <a:spcPts val="500"/>
              </a:spcBef>
              <a:buSzTx/>
              <a:buNone/>
              <a:defRPr b="1" sz="2400"/>
            </a:lvl5pPr>
          </a:lstStyle>
          <a:p>
            <a:pPr lvl="0">
              <a:defRPr b="0" sz="1800"/>
            </a:pPr>
            <a:r>
              <a:rPr b="1" sz="2400"/>
              <a:t>Body Level One</a:t>
            </a:r>
            <a:endParaRPr b="1" sz="2400"/>
          </a:p>
          <a:p>
            <a:pPr lvl="1">
              <a:defRPr b="0" sz="1800"/>
            </a:pPr>
            <a:r>
              <a:rPr b="1" sz="2400"/>
              <a:t>Body Level Two</a:t>
            </a:r>
            <a:endParaRPr b="1" sz="2400"/>
          </a:p>
          <a:p>
            <a:pPr lvl="2">
              <a:defRPr b="0" sz="1800"/>
            </a:pPr>
            <a:r>
              <a:rPr b="1" sz="2400"/>
              <a:t>Body Level Three</a:t>
            </a:r>
            <a:endParaRPr b="1" sz="2400"/>
          </a:p>
          <a:p>
            <a:pPr lvl="3">
              <a:defRPr b="0" sz="1800"/>
            </a:pPr>
            <a:r>
              <a:rPr b="1" sz="2400"/>
              <a:t>Body Level Four</a:t>
            </a:r>
            <a:endParaRPr b="1" sz="2400"/>
          </a:p>
          <a:p>
            <a:pPr lvl="4">
              <a:defRPr b="0" sz="1800"/>
            </a:pPr>
            <a:r>
              <a:rPr b="1" sz="2400"/>
              <a:t>Body Level Five</a:t>
            </a:r>
          </a:p>
        </p:txBody>
      </p:sp>
      <p:sp>
        <p:nvSpPr>
          <p:cNvPr id="24" name="Shape 2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26" name="Shape 26"/>
          <p:cNvSpPr/>
          <p:nvPr>
            <p:ph type="title"/>
          </p:nvPr>
        </p:nvSpPr>
        <p:spPr>
          <a:xfrm>
            <a:off x="2195513" y="443866"/>
            <a:ext cx="39501763" cy="7237094"/>
          </a:xfrm>
          <a:prstGeom prst="rect">
            <a:avLst/>
          </a:prstGeom>
        </p:spPr>
        <p:txBody>
          <a:bodyPr/>
          <a:lstStyle/>
          <a:p>
            <a:pPr lvl="0">
              <a:defRPr sz="1800">
                <a:solidFill>
                  <a:srgbClr val="000000"/>
                </a:solidFill>
              </a:defRPr>
            </a:pPr>
            <a:r>
              <a:rPr sz="22700">
                <a:solidFill>
                  <a:srgbClr val="5B6973"/>
                </a:solidFill>
              </a:rPr>
              <a:t>Title Text</a:t>
            </a:r>
          </a:p>
        </p:txBody>
      </p:sp>
      <p:sp>
        <p:nvSpPr>
          <p:cNvPr id="27" name="Shape 2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29" name="Shape 2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31" name="Shape 31"/>
          <p:cNvSpPr/>
          <p:nvPr>
            <p:ph type="title"/>
          </p:nvPr>
        </p:nvSpPr>
        <p:spPr>
          <a:xfrm>
            <a:off x="2194278" y="0"/>
            <a:ext cx="14439901" cy="6888163"/>
          </a:xfrm>
          <a:prstGeom prst="rect">
            <a:avLst/>
          </a:prstGeom>
        </p:spPr>
        <p:txBody>
          <a:bodyPr anchor="b"/>
          <a:lstStyle>
            <a:lvl1pPr algn="l">
              <a:defRPr b="1" sz="2000"/>
            </a:lvl1pPr>
          </a:lstStyle>
          <a:p>
            <a:pPr lvl="0">
              <a:defRPr b="0" sz="1800">
                <a:solidFill>
                  <a:srgbClr val="000000"/>
                </a:solidFill>
              </a:defRPr>
            </a:pPr>
            <a:r>
              <a:rPr b="1" sz="2000">
                <a:solidFill>
                  <a:srgbClr val="5B6973"/>
                </a:solidFill>
              </a:rPr>
              <a:t>Title Text</a:t>
            </a:r>
          </a:p>
        </p:txBody>
      </p:sp>
      <p:sp>
        <p:nvSpPr>
          <p:cNvPr id="32" name="Shape 32"/>
          <p:cNvSpPr/>
          <p:nvPr>
            <p:ph type="body" idx="1"/>
          </p:nvPr>
        </p:nvSpPr>
        <p:spPr>
          <a:xfrm>
            <a:off x="17160523" y="1311275"/>
            <a:ext cx="24536401" cy="31607125"/>
          </a:xfrm>
          <a:prstGeom prst="rect">
            <a:avLst/>
          </a:prstGeom>
        </p:spPr>
        <p:txBody>
          <a:bodyPr/>
          <a:lstStyle>
            <a:lvl1pPr>
              <a:spcBef>
                <a:spcPts val="700"/>
              </a:spcBef>
              <a:defRPr sz="3200"/>
            </a:lvl1pPr>
            <a:lvl2pPr marL="4032930" indent="-1681843">
              <a:spcBef>
                <a:spcPts val="700"/>
              </a:spcBef>
              <a:defRPr sz="3200"/>
            </a:lvl2pPr>
            <a:lvl3pPr marL="6272212" indent="-1568450">
              <a:spcBef>
                <a:spcPts val="700"/>
              </a:spcBef>
              <a:defRPr sz="3200"/>
            </a:lvl3pPr>
            <a:lvl4pPr marL="8935403" indent="-1882141">
              <a:spcBef>
                <a:spcPts val="700"/>
              </a:spcBef>
              <a:defRPr sz="3200"/>
            </a:lvl4pPr>
            <a:lvl5pPr marL="11285538" indent="-1879600">
              <a:spcBef>
                <a:spcPts val="700"/>
              </a:spcBef>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
        <p:nvSpPr>
          <p:cNvPr id="33" name="Shape 3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35" name="Shape 35"/>
          <p:cNvSpPr/>
          <p:nvPr>
            <p:ph type="title"/>
          </p:nvPr>
        </p:nvSpPr>
        <p:spPr>
          <a:xfrm>
            <a:off x="8603544" y="14812964"/>
            <a:ext cx="26334158" cy="10950576"/>
          </a:xfrm>
          <a:prstGeom prst="rect">
            <a:avLst/>
          </a:prstGeom>
        </p:spPr>
        <p:txBody>
          <a:bodyPr anchor="b"/>
          <a:lstStyle>
            <a:lvl1pPr algn="l">
              <a:defRPr b="1" sz="2000"/>
            </a:lvl1pPr>
          </a:lstStyle>
          <a:p>
            <a:pPr lvl="0">
              <a:defRPr b="0" sz="1800">
                <a:solidFill>
                  <a:srgbClr val="000000"/>
                </a:solidFill>
              </a:defRPr>
            </a:pPr>
            <a:r>
              <a:rPr b="1" sz="2000">
                <a:solidFill>
                  <a:srgbClr val="5B6973"/>
                </a:solidFill>
              </a:rPr>
              <a:t>Title Text</a:t>
            </a:r>
          </a:p>
        </p:txBody>
      </p:sp>
      <p:sp>
        <p:nvSpPr>
          <p:cNvPr id="36" name="Shape 36"/>
          <p:cNvSpPr/>
          <p:nvPr>
            <p:ph type="body" idx="1"/>
          </p:nvPr>
        </p:nvSpPr>
        <p:spPr>
          <a:xfrm>
            <a:off x="8603544" y="25763539"/>
            <a:ext cx="26334158" cy="7154863"/>
          </a:xfrm>
          <a:prstGeom prst="rect">
            <a:avLst/>
          </a:prstGeom>
        </p:spPr>
        <p:txBody>
          <a:bodyPr/>
          <a:lstStyle>
            <a:lvl1pPr marL="0" indent="0">
              <a:spcBef>
                <a:spcPts val="300"/>
              </a:spcBef>
              <a:buSzTx/>
              <a:buNone/>
              <a:defRPr sz="1400"/>
            </a:lvl1pPr>
            <a:lvl2pPr marL="0" indent="457200">
              <a:spcBef>
                <a:spcPts val="300"/>
              </a:spcBef>
              <a:buSzTx/>
              <a:buNone/>
              <a:defRPr sz="1400"/>
            </a:lvl2pPr>
            <a:lvl3pPr marL="0" indent="914400">
              <a:spcBef>
                <a:spcPts val="300"/>
              </a:spcBef>
              <a:buSzTx/>
              <a:buNone/>
              <a:defRPr sz="1400"/>
            </a:lvl3pPr>
            <a:lvl4pPr marL="0" indent="1371600">
              <a:spcBef>
                <a:spcPts val="300"/>
              </a:spcBef>
              <a:buSzTx/>
              <a:buNone/>
              <a:defRPr sz="1400"/>
            </a:lvl4pPr>
            <a:lvl5pPr marL="0" indent="1828800">
              <a:spcBef>
                <a:spcPts val="300"/>
              </a:spcBef>
              <a:buSzTx/>
              <a:buNone/>
              <a:defRPr sz="1400"/>
            </a:lvl5pPr>
          </a:lstStyle>
          <a:p>
            <a:pPr lvl="0">
              <a:defRPr sz="1800"/>
            </a:pPr>
            <a:r>
              <a:rPr sz="1400"/>
              <a:t>Body Level One</a:t>
            </a:r>
            <a:endParaRPr sz="1400"/>
          </a:p>
          <a:p>
            <a:pPr lvl="1">
              <a:defRPr sz="1800"/>
            </a:pPr>
            <a:r>
              <a:rPr sz="1400"/>
              <a:t>Body Level Two</a:t>
            </a:r>
            <a:endParaRPr sz="1400"/>
          </a:p>
          <a:p>
            <a:pPr lvl="2">
              <a:defRPr sz="1800"/>
            </a:pPr>
            <a:r>
              <a:rPr sz="1400"/>
              <a:t>Body Level Three</a:t>
            </a:r>
            <a:endParaRPr sz="1400"/>
          </a:p>
          <a:p>
            <a:pPr lvl="3">
              <a:defRPr sz="1800"/>
            </a:pPr>
            <a:r>
              <a:rPr sz="1400"/>
              <a:t>Body Level Four</a:t>
            </a:r>
            <a:endParaRPr sz="1400"/>
          </a:p>
          <a:p>
            <a:pPr lvl="4">
              <a:defRPr sz="1800"/>
            </a:pPr>
            <a:r>
              <a:rPr sz="1400"/>
              <a:t>Body Level Five</a:t>
            </a:r>
          </a:p>
        </p:txBody>
      </p:sp>
      <p:sp>
        <p:nvSpPr>
          <p:cNvPr id="37" name="Shape 3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2195513" y="442912"/>
            <a:ext cx="39501763" cy="7239001"/>
          </a:xfrm>
          <a:prstGeom prst="rect">
            <a:avLst/>
          </a:prstGeom>
          <a:ln w="12700">
            <a:miter lim="400000"/>
          </a:ln>
          <a:extLst>
            <a:ext uri="{C572A759-6A51-4108-AA02-DFA0A04FC94B}">
              <ma14:wrappingTextBoxFlag xmlns:ma14="http://schemas.microsoft.com/office/mac/drawingml/2011/main" val="1"/>
            </a:ext>
          </a:extLst>
        </p:spPr>
        <p:txBody>
          <a:bodyPr lIns="235126" tIns="235126" rIns="235126" bIns="235126" anchor="ctr"/>
          <a:lstStyle/>
          <a:p>
            <a:pPr lvl="0">
              <a:defRPr sz="1800">
                <a:solidFill>
                  <a:srgbClr val="000000"/>
                </a:solidFill>
              </a:defRPr>
            </a:pPr>
            <a:r>
              <a:rPr sz="22700">
                <a:solidFill>
                  <a:srgbClr val="5B6973"/>
                </a:solidFill>
              </a:rPr>
              <a:t>Title Text</a:t>
            </a:r>
          </a:p>
        </p:txBody>
      </p:sp>
      <p:sp>
        <p:nvSpPr>
          <p:cNvPr id="3" name="Shape 3"/>
          <p:cNvSpPr/>
          <p:nvPr>
            <p:ph type="body" idx="1"/>
          </p:nvPr>
        </p:nvSpPr>
        <p:spPr>
          <a:xfrm>
            <a:off x="2195513" y="7681913"/>
            <a:ext cx="39501763" cy="25236488"/>
          </a:xfrm>
          <a:prstGeom prst="rect">
            <a:avLst/>
          </a:prstGeom>
          <a:ln w="12700">
            <a:miter lim="400000"/>
          </a:ln>
          <a:extLst>
            <a:ext uri="{C572A759-6A51-4108-AA02-DFA0A04FC94B}">
              <ma14:wrappingTextBoxFlag xmlns:ma14="http://schemas.microsoft.com/office/mac/drawingml/2011/main" val="1"/>
            </a:ext>
          </a:extLst>
        </p:spPr>
        <p:txBody>
          <a:bodyPr lIns="235126" tIns="235126" rIns="235126" bIns="235126"/>
          <a:lstStyle/>
          <a:p>
            <a:pPr lvl="0">
              <a:defRPr sz="1800"/>
            </a:pPr>
            <a:r>
              <a:rPr sz="16500"/>
              <a:t>Body Level One</a:t>
            </a:r>
            <a:endParaRPr sz="16500"/>
          </a:p>
          <a:p>
            <a:pPr lvl="1">
              <a:defRPr sz="1800"/>
            </a:pPr>
            <a:r>
              <a:rPr sz="16500"/>
              <a:t>Body Level Two</a:t>
            </a:r>
            <a:endParaRPr sz="16500"/>
          </a:p>
          <a:p>
            <a:pPr lvl="2">
              <a:defRPr sz="1800"/>
            </a:pPr>
            <a:r>
              <a:rPr sz="16500"/>
              <a:t>Body Level Three</a:t>
            </a:r>
            <a:endParaRPr sz="16500"/>
          </a:p>
          <a:p>
            <a:pPr lvl="3">
              <a:defRPr sz="1800"/>
            </a:pPr>
            <a:r>
              <a:rPr sz="16500"/>
              <a:t>Body Level Four</a:t>
            </a:r>
            <a:endParaRPr sz="16500"/>
          </a:p>
          <a:p>
            <a:pPr lvl="4">
              <a:defRPr sz="1800"/>
            </a:pPr>
            <a:r>
              <a:rPr sz="16500"/>
              <a:t>Body Level Five</a:t>
            </a:r>
          </a:p>
        </p:txBody>
      </p:sp>
      <p:sp>
        <p:nvSpPr>
          <p:cNvPr id="4" name="Shape 4"/>
          <p:cNvSpPr/>
          <p:nvPr>
            <p:ph type="sldNum" sz="quarter" idx="2"/>
          </p:nvPr>
        </p:nvSpPr>
        <p:spPr>
          <a:xfrm>
            <a:off x="31456312" y="29978350"/>
            <a:ext cx="10240963" cy="1481740"/>
          </a:xfrm>
          <a:prstGeom prst="rect">
            <a:avLst/>
          </a:prstGeom>
          <a:ln w="12700">
            <a:miter lim="400000"/>
          </a:ln>
        </p:spPr>
        <p:txBody>
          <a:bodyPr lIns="235126" tIns="235126" rIns="235126" bIns="235126">
            <a:spAutoFit/>
          </a:bodyPr>
          <a:lstStyle>
            <a:lvl1pPr algn="r" defTabSz="4703762">
              <a:defRPr sz="7200"/>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advClick="1"/>
  <p:txStyles>
    <p:titleStyle>
      <a:lvl1pPr algn="ctr" defTabSz="4703762">
        <a:defRPr sz="22700">
          <a:solidFill>
            <a:srgbClr val="5B6973"/>
          </a:solidFill>
          <a:latin typeface="Arial"/>
          <a:ea typeface="Arial"/>
          <a:cs typeface="Arial"/>
          <a:sym typeface="Arial"/>
        </a:defRPr>
      </a:lvl1pPr>
      <a:lvl2pPr algn="ctr" defTabSz="4703762">
        <a:defRPr sz="22700">
          <a:solidFill>
            <a:srgbClr val="5B6973"/>
          </a:solidFill>
          <a:latin typeface="Arial"/>
          <a:ea typeface="Arial"/>
          <a:cs typeface="Arial"/>
          <a:sym typeface="Arial"/>
        </a:defRPr>
      </a:lvl2pPr>
      <a:lvl3pPr algn="ctr" defTabSz="4703762">
        <a:defRPr sz="22700">
          <a:solidFill>
            <a:srgbClr val="5B6973"/>
          </a:solidFill>
          <a:latin typeface="Arial"/>
          <a:ea typeface="Arial"/>
          <a:cs typeface="Arial"/>
          <a:sym typeface="Arial"/>
        </a:defRPr>
      </a:lvl3pPr>
      <a:lvl4pPr algn="ctr" defTabSz="4703762">
        <a:defRPr sz="22700">
          <a:solidFill>
            <a:srgbClr val="5B6973"/>
          </a:solidFill>
          <a:latin typeface="Arial"/>
          <a:ea typeface="Arial"/>
          <a:cs typeface="Arial"/>
          <a:sym typeface="Arial"/>
        </a:defRPr>
      </a:lvl4pPr>
      <a:lvl5pPr algn="ctr" defTabSz="4703762">
        <a:defRPr sz="22700">
          <a:solidFill>
            <a:srgbClr val="5B6973"/>
          </a:solidFill>
          <a:latin typeface="Arial"/>
          <a:ea typeface="Arial"/>
          <a:cs typeface="Arial"/>
          <a:sym typeface="Arial"/>
        </a:defRPr>
      </a:lvl5pPr>
      <a:lvl6pPr indent="457200" algn="ctr" defTabSz="4703762">
        <a:defRPr sz="22700">
          <a:solidFill>
            <a:srgbClr val="5B6973"/>
          </a:solidFill>
          <a:latin typeface="Arial"/>
          <a:ea typeface="Arial"/>
          <a:cs typeface="Arial"/>
          <a:sym typeface="Arial"/>
        </a:defRPr>
      </a:lvl6pPr>
      <a:lvl7pPr indent="914400" algn="ctr" defTabSz="4703762">
        <a:defRPr sz="22700">
          <a:solidFill>
            <a:srgbClr val="5B6973"/>
          </a:solidFill>
          <a:latin typeface="Arial"/>
          <a:ea typeface="Arial"/>
          <a:cs typeface="Arial"/>
          <a:sym typeface="Arial"/>
        </a:defRPr>
      </a:lvl7pPr>
      <a:lvl8pPr indent="1371600" algn="ctr" defTabSz="4703762">
        <a:defRPr sz="22700">
          <a:solidFill>
            <a:srgbClr val="5B6973"/>
          </a:solidFill>
          <a:latin typeface="Arial"/>
          <a:ea typeface="Arial"/>
          <a:cs typeface="Arial"/>
          <a:sym typeface="Arial"/>
        </a:defRPr>
      </a:lvl8pPr>
      <a:lvl9pPr indent="1828800" algn="ctr" defTabSz="4703762">
        <a:defRPr sz="22700">
          <a:solidFill>
            <a:srgbClr val="5B6973"/>
          </a:solidFill>
          <a:latin typeface="Arial"/>
          <a:ea typeface="Arial"/>
          <a:cs typeface="Arial"/>
          <a:sym typeface="Arial"/>
        </a:defRPr>
      </a:lvl9pPr>
    </p:titleStyle>
    <p:bodyStyle>
      <a:lvl1pPr marL="1765300" indent="-1765300" defTabSz="4703762">
        <a:spcBef>
          <a:spcPts val="3900"/>
        </a:spcBef>
        <a:buSzPct val="100000"/>
        <a:buChar char="•"/>
        <a:defRPr sz="16500">
          <a:latin typeface="Arial"/>
          <a:ea typeface="Arial"/>
          <a:cs typeface="Arial"/>
          <a:sym typeface="Arial"/>
        </a:defRPr>
      </a:lvl1pPr>
      <a:lvl2pPr marL="4037310" indent="-1686223" defTabSz="4703762">
        <a:spcBef>
          <a:spcPts val="3900"/>
        </a:spcBef>
        <a:buSzPct val="100000"/>
        <a:buChar char="–"/>
        <a:defRPr sz="16500">
          <a:latin typeface="Arial"/>
          <a:ea typeface="Arial"/>
          <a:cs typeface="Arial"/>
          <a:sym typeface="Arial"/>
        </a:defRPr>
      </a:lvl2pPr>
      <a:lvl3pPr marL="6281776" indent="-1578014" defTabSz="4703762">
        <a:spcBef>
          <a:spcPts val="3900"/>
        </a:spcBef>
        <a:buSzPct val="100000"/>
        <a:buChar char="•"/>
        <a:defRPr sz="16500">
          <a:latin typeface="Arial"/>
          <a:ea typeface="Arial"/>
          <a:cs typeface="Arial"/>
          <a:sym typeface="Arial"/>
        </a:defRPr>
      </a:lvl3pPr>
      <a:lvl4pPr marL="8919567" indent="-1866305" defTabSz="4703762">
        <a:spcBef>
          <a:spcPts val="3900"/>
        </a:spcBef>
        <a:buSzPct val="100000"/>
        <a:buChar char="–"/>
        <a:defRPr sz="16500">
          <a:latin typeface="Arial"/>
          <a:ea typeface="Arial"/>
          <a:cs typeface="Arial"/>
          <a:sym typeface="Arial"/>
        </a:defRPr>
      </a:lvl4pPr>
      <a:lvl5pPr marL="11269724" indent="-1863786" defTabSz="4703762">
        <a:spcBef>
          <a:spcPts val="3900"/>
        </a:spcBef>
        <a:buSzPct val="100000"/>
        <a:buChar char="»"/>
        <a:defRPr sz="16500">
          <a:latin typeface="Arial"/>
          <a:ea typeface="Arial"/>
          <a:cs typeface="Arial"/>
          <a:sym typeface="Arial"/>
        </a:defRPr>
      </a:lvl5pPr>
      <a:lvl6pPr marL="11726924" indent="-1863786" defTabSz="4703762">
        <a:spcBef>
          <a:spcPts val="3900"/>
        </a:spcBef>
        <a:buSzPct val="100000"/>
        <a:buChar char="»"/>
        <a:defRPr sz="16500">
          <a:latin typeface="Arial"/>
          <a:ea typeface="Arial"/>
          <a:cs typeface="Arial"/>
          <a:sym typeface="Arial"/>
        </a:defRPr>
      </a:lvl6pPr>
      <a:lvl7pPr marL="12184124" indent="-1863786" defTabSz="4703762">
        <a:spcBef>
          <a:spcPts val="3900"/>
        </a:spcBef>
        <a:buSzPct val="100000"/>
        <a:buChar char="»"/>
        <a:defRPr sz="16500">
          <a:latin typeface="Arial"/>
          <a:ea typeface="Arial"/>
          <a:cs typeface="Arial"/>
          <a:sym typeface="Arial"/>
        </a:defRPr>
      </a:lvl7pPr>
      <a:lvl8pPr marL="12641324" indent="-1863786" defTabSz="4703762">
        <a:spcBef>
          <a:spcPts val="3900"/>
        </a:spcBef>
        <a:buSzPct val="100000"/>
        <a:buChar char="»"/>
        <a:defRPr sz="16500">
          <a:latin typeface="Arial"/>
          <a:ea typeface="Arial"/>
          <a:cs typeface="Arial"/>
          <a:sym typeface="Arial"/>
        </a:defRPr>
      </a:lvl8pPr>
      <a:lvl9pPr marL="13098524" indent="-1863786" defTabSz="4703762">
        <a:spcBef>
          <a:spcPts val="3900"/>
        </a:spcBef>
        <a:buSzPct val="100000"/>
        <a:buChar char="»"/>
        <a:defRPr sz="16500">
          <a:latin typeface="Arial"/>
          <a:ea typeface="Arial"/>
          <a:cs typeface="Arial"/>
          <a:sym typeface="Arial"/>
        </a:defRPr>
      </a:lvl9pPr>
    </p:bodyStyle>
    <p:otherStyle>
      <a:lvl1pPr algn="r" defTabSz="4703762">
        <a:defRPr sz="7200">
          <a:solidFill>
            <a:schemeClr val="tx1"/>
          </a:solidFill>
          <a:latin typeface="+mn-lt"/>
          <a:ea typeface="+mn-ea"/>
          <a:cs typeface="+mn-cs"/>
          <a:sym typeface="Arial"/>
        </a:defRPr>
      </a:lvl1pPr>
      <a:lvl2pPr indent="457200" algn="r" defTabSz="4703762">
        <a:defRPr sz="7200">
          <a:solidFill>
            <a:schemeClr val="tx1"/>
          </a:solidFill>
          <a:latin typeface="+mn-lt"/>
          <a:ea typeface="+mn-ea"/>
          <a:cs typeface="+mn-cs"/>
          <a:sym typeface="Arial"/>
        </a:defRPr>
      </a:lvl2pPr>
      <a:lvl3pPr indent="914400" algn="r" defTabSz="4703762">
        <a:defRPr sz="7200">
          <a:solidFill>
            <a:schemeClr val="tx1"/>
          </a:solidFill>
          <a:latin typeface="+mn-lt"/>
          <a:ea typeface="+mn-ea"/>
          <a:cs typeface="+mn-cs"/>
          <a:sym typeface="Arial"/>
        </a:defRPr>
      </a:lvl3pPr>
      <a:lvl4pPr indent="1371600" algn="r" defTabSz="4703762">
        <a:defRPr sz="7200">
          <a:solidFill>
            <a:schemeClr val="tx1"/>
          </a:solidFill>
          <a:latin typeface="+mn-lt"/>
          <a:ea typeface="+mn-ea"/>
          <a:cs typeface="+mn-cs"/>
          <a:sym typeface="Arial"/>
        </a:defRPr>
      </a:lvl4pPr>
      <a:lvl5pPr indent="1828800" algn="r" defTabSz="4703762">
        <a:defRPr sz="7200">
          <a:solidFill>
            <a:schemeClr val="tx1"/>
          </a:solidFill>
          <a:latin typeface="+mn-lt"/>
          <a:ea typeface="+mn-ea"/>
          <a:cs typeface="+mn-cs"/>
          <a:sym typeface="Arial"/>
        </a:defRPr>
      </a:lvl5pPr>
      <a:lvl6pPr indent="2286000" algn="r" defTabSz="4703762">
        <a:defRPr sz="7200">
          <a:solidFill>
            <a:schemeClr val="tx1"/>
          </a:solidFill>
          <a:latin typeface="+mn-lt"/>
          <a:ea typeface="+mn-ea"/>
          <a:cs typeface="+mn-cs"/>
          <a:sym typeface="Arial"/>
        </a:defRPr>
      </a:lvl6pPr>
      <a:lvl7pPr indent="2743200" algn="r" defTabSz="4703762">
        <a:defRPr sz="7200">
          <a:solidFill>
            <a:schemeClr val="tx1"/>
          </a:solidFill>
          <a:latin typeface="+mn-lt"/>
          <a:ea typeface="+mn-ea"/>
          <a:cs typeface="+mn-cs"/>
          <a:sym typeface="Arial"/>
        </a:defRPr>
      </a:lvl7pPr>
      <a:lvl8pPr indent="3200400" algn="r" defTabSz="4703762">
        <a:defRPr sz="7200">
          <a:solidFill>
            <a:schemeClr val="tx1"/>
          </a:solidFill>
          <a:latin typeface="+mn-lt"/>
          <a:ea typeface="+mn-ea"/>
          <a:cs typeface="+mn-cs"/>
          <a:sym typeface="Arial"/>
        </a:defRPr>
      </a:lvl8pPr>
      <a:lvl9pPr indent="3657600" algn="r" defTabSz="4703762">
        <a:defRPr sz="7200">
          <a:solidFill>
            <a:schemeClr val="tx1"/>
          </a:solidFill>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hyperlink" Target="http://kdahlquist.github.io/GRNmap/index.html" TargetMode="External"/><Relationship Id="rId8" Type="http://schemas.openxmlformats.org/officeDocument/2006/relationships/hyperlink" Target="https://github.com/kdahlquist/GRNmap/wiki" TargetMode="External"/><Relationship Id="rId9" Type="http://schemas.openxmlformats.org/officeDocument/2006/relationships/image" Target="../media/image6.png"/><Relationship Id="rId10"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Shape 49"/>
          <p:cNvSpPr/>
          <p:nvPr/>
        </p:nvSpPr>
        <p:spPr>
          <a:xfrm>
            <a:off x="29311759" y="4623081"/>
            <a:ext cx="14274029" cy="12603779"/>
          </a:xfrm>
          <a:prstGeom prst="rect">
            <a:avLst/>
          </a:prstGeom>
          <a:gradFill>
            <a:gsLst>
              <a:gs pos="0">
                <a:srgbClr val="B2D55A"/>
              </a:gs>
              <a:gs pos="100000">
                <a:srgbClr val="CCE391"/>
              </a:gs>
            </a:gsLst>
            <a:lin ang="5400000"/>
          </a:gradFill>
          <a:ln w="12700">
            <a:miter lim="400000"/>
          </a:ln>
        </p:spPr>
        <p:txBody>
          <a:bodyPr lIns="97971" tIns="97971" rIns="97971" bIns="97971" anchor="ctr">
            <a:normAutofit fontScale="100000" lnSpcReduction="0"/>
          </a:bodyPr>
          <a:lstStyle/>
          <a:p>
            <a:pPr lvl="0" defTabSz="457200">
              <a:defRPr sz="2800"/>
            </a:pPr>
          </a:p>
        </p:txBody>
      </p:sp>
      <p:sp>
        <p:nvSpPr>
          <p:cNvPr id="50" name="Shape 50"/>
          <p:cNvSpPr/>
          <p:nvPr/>
        </p:nvSpPr>
        <p:spPr>
          <a:xfrm>
            <a:off x="30895359" y="13177571"/>
            <a:ext cx="11089741" cy="3441701"/>
          </a:xfrm>
          <a:prstGeom prst="rect">
            <a:avLst/>
          </a:prstGeom>
          <a:solidFill>
            <a:srgbClr val="EBF1DE"/>
          </a:solidFill>
          <a:ln w="12700">
            <a:miter lim="400000"/>
          </a:ln>
        </p:spPr>
        <p:txBody>
          <a:bodyPr lIns="0" tIns="0" rIns="0" bIns="0" anchor="ctr"/>
          <a:lstStyle/>
          <a:p>
            <a:pPr lvl="0" algn="ctr" defTabSz="2194560">
              <a:defRPr sz="8600">
                <a:solidFill>
                  <a:srgbClr val="FFFFFF"/>
                </a:solidFill>
                <a:latin typeface="Calibri"/>
                <a:ea typeface="Calibri"/>
                <a:cs typeface="Calibri"/>
                <a:sym typeface="Calibri"/>
              </a:defRPr>
            </a:pPr>
          </a:p>
        </p:txBody>
      </p:sp>
      <p:sp>
        <p:nvSpPr>
          <p:cNvPr id="51" name="Shape 51"/>
          <p:cNvSpPr/>
          <p:nvPr/>
        </p:nvSpPr>
        <p:spPr>
          <a:xfrm>
            <a:off x="14725259" y="29574484"/>
            <a:ext cx="14274029" cy="2936241"/>
          </a:xfrm>
          <a:prstGeom prst="rect">
            <a:avLst/>
          </a:prstGeom>
          <a:gradFill>
            <a:gsLst>
              <a:gs pos="0">
                <a:srgbClr val="B2D55A"/>
              </a:gs>
              <a:gs pos="100000">
                <a:srgbClr val="CCE391"/>
              </a:gs>
            </a:gsLst>
            <a:lin ang="5400000"/>
          </a:gradFill>
          <a:ln w="12700">
            <a:miter lim="400000"/>
          </a:ln>
        </p:spPr>
        <p:txBody>
          <a:bodyPr lIns="97971" tIns="97971" rIns="97971" bIns="97971" anchor="ctr">
            <a:normAutofit fontScale="100000" lnSpcReduction="0"/>
          </a:bodyPr>
          <a:lstStyle/>
          <a:p>
            <a:pPr lvl="0" defTabSz="457200">
              <a:defRPr sz="2800"/>
            </a:pPr>
          </a:p>
        </p:txBody>
      </p:sp>
      <p:sp>
        <p:nvSpPr>
          <p:cNvPr id="52" name="Shape 52"/>
          <p:cNvSpPr/>
          <p:nvPr/>
        </p:nvSpPr>
        <p:spPr>
          <a:xfrm>
            <a:off x="280920" y="29574484"/>
            <a:ext cx="14127713" cy="2936241"/>
          </a:xfrm>
          <a:prstGeom prst="rect">
            <a:avLst/>
          </a:prstGeom>
          <a:gradFill>
            <a:gsLst>
              <a:gs pos="0">
                <a:srgbClr val="B2D55A"/>
              </a:gs>
              <a:gs pos="100000">
                <a:srgbClr val="CCE391"/>
              </a:gs>
            </a:gsLst>
            <a:lin ang="5400000"/>
          </a:gradFill>
          <a:ln w="12700">
            <a:miter lim="400000"/>
          </a:ln>
        </p:spPr>
        <p:txBody>
          <a:bodyPr lIns="97971" tIns="97971" rIns="97971" bIns="97971" anchor="ctr">
            <a:normAutofit fontScale="100000" lnSpcReduction="0"/>
          </a:bodyPr>
          <a:lstStyle/>
          <a:p>
            <a:pPr lvl="0" marL="342900" indent="-342900" defTabSz="2194560">
              <a:buSzPct val="100000"/>
              <a:buFont typeface="Arial"/>
              <a:buChar char="•"/>
              <a:defRPr sz="2800">
                <a:latin typeface="Calibri"/>
                <a:ea typeface="Calibri"/>
                <a:cs typeface="Calibri"/>
                <a:sym typeface="Calibri"/>
              </a:defRPr>
            </a:pPr>
          </a:p>
        </p:txBody>
      </p:sp>
      <p:sp>
        <p:nvSpPr>
          <p:cNvPr id="53" name="Shape 53"/>
          <p:cNvSpPr/>
          <p:nvPr/>
        </p:nvSpPr>
        <p:spPr>
          <a:xfrm>
            <a:off x="309168" y="4700467"/>
            <a:ext cx="14096616" cy="12523016"/>
          </a:xfrm>
          <a:prstGeom prst="rect">
            <a:avLst/>
          </a:prstGeom>
          <a:gradFill>
            <a:gsLst>
              <a:gs pos="0">
                <a:srgbClr val="B2D55A"/>
              </a:gs>
              <a:gs pos="100000">
                <a:srgbClr val="CCE391"/>
              </a:gs>
            </a:gsLst>
            <a:lin ang="5400000"/>
          </a:gradFill>
          <a:ln w="12700">
            <a:miter lim="400000"/>
          </a:ln>
        </p:spPr>
        <p:txBody>
          <a:bodyPr lIns="97971" tIns="97971" rIns="97971" bIns="97971" anchor="ctr">
            <a:normAutofit fontScale="100000" lnSpcReduction="0"/>
          </a:bodyPr>
          <a:lstStyle/>
          <a:p>
            <a:pPr lvl="0" defTabSz="457200">
              <a:defRPr sz="2800"/>
            </a:pPr>
          </a:p>
        </p:txBody>
      </p:sp>
      <p:sp>
        <p:nvSpPr>
          <p:cNvPr id="54" name="Shape 54"/>
          <p:cNvSpPr/>
          <p:nvPr/>
        </p:nvSpPr>
        <p:spPr>
          <a:xfrm>
            <a:off x="14721757" y="4700467"/>
            <a:ext cx="14274029" cy="12505941"/>
          </a:xfrm>
          <a:prstGeom prst="rect">
            <a:avLst/>
          </a:prstGeom>
          <a:gradFill>
            <a:gsLst>
              <a:gs pos="0">
                <a:srgbClr val="B2D55A"/>
              </a:gs>
              <a:gs pos="100000">
                <a:srgbClr val="CCE391"/>
              </a:gs>
            </a:gsLst>
            <a:lin ang="5400000"/>
          </a:gradFill>
          <a:ln w="12700">
            <a:miter lim="400000"/>
          </a:ln>
        </p:spPr>
        <p:txBody>
          <a:bodyPr lIns="97971" tIns="97971" rIns="97971" bIns="97971" anchor="ctr">
            <a:normAutofit fontScale="100000" lnSpcReduction="0"/>
          </a:bodyPr>
          <a:lstStyle/>
          <a:p>
            <a:pPr lvl="0" defTabSz="457200">
              <a:defRPr sz="2800"/>
            </a:pPr>
          </a:p>
        </p:txBody>
      </p:sp>
      <p:sp>
        <p:nvSpPr>
          <p:cNvPr id="55" name="Shape 55"/>
          <p:cNvSpPr/>
          <p:nvPr/>
        </p:nvSpPr>
        <p:spPr>
          <a:xfrm>
            <a:off x="29311759" y="29575629"/>
            <a:ext cx="14274029" cy="3032201"/>
          </a:xfrm>
          <a:prstGeom prst="rect">
            <a:avLst/>
          </a:prstGeom>
          <a:gradFill>
            <a:gsLst>
              <a:gs pos="0">
                <a:srgbClr val="B2D55A"/>
              </a:gs>
              <a:gs pos="100000">
                <a:srgbClr val="CCE391"/>
              </a:gs>
            </a:gsLst>
            <a:lin ang="5400000"/>
          </a:gradFill>
          <a:ln w="12700">
            <a:miter lim="400000"/>
          </a:ln>
        </p:spPr>
        <p:txBody>
          <a:bodyPr lIns="97971" tIns="97971" rIns="97971" bIns="97971" anchor="ctr">
            <a:normAutofit fontScale="100000" lnSpcReduction="0"/>
          </a:bodyPr>
          <a:lstStyle/>
          <a:p>
            <a:pPr lvl="0" defTabSz="457200">
              <a:defRPr sz="2800"/>
            </a:pPr>
          </a:p>
        </p:txBody>
      </p:sp>
      <p:sp>
        <p:nvSpPr>
          <p:cNvPr id="56" name="Shape 56"/>
          <p:cNvSpPr/>
          <p:nvPr/>
        </p:nvSpPr>
        <p:spPr>
          <a:xfrm>
            <a:off x="287635" y="304489"/>
            <a:ext cx="43315927" cy="2910841"/>
          </a:xfrm>
          <a:prstGeom prst="rect">
            <a:avLst/>
          </a:prstGeom>
          <a:solidFill>
            <a:srgbClr val="7A9F1C"/>
          </a:solidFill>
          <a:ln w="25400">
            <a:solidFill>
              <a:srgbClr val="98C723"/>
            </a:solidFill>
          </a:ln>
        </p:spPr>
        <p:txBody>
          <a:bodyPr lIns="0" tIns="0" rIns="0" bIns="0"/>
          <a:lstStyle/>
          <a:p>
            <a:pPr lvl="0"/>
          </a:p>
        </p:txBody>
      </p:sp>
      <p:sp>
        <p:nvSpPr>
          <p:cNvPr id="57" name="Shape 57"/>
          <p:cNvSpPr/>
          <p:nvPr/>
        </p:nvSpPr>
        <p:spPr>
          <a:xfrm>
            <a:off x="562560" y="521714"/>
            <a:ext cx="4100447" cy="2364665"/>
          </a:xfrm>
          <a:prstGeom prst="rect">
            <a:avLst/>
          </a:prstGeom>
          <a:solidFill>
            <a:srgbClr val="FFFFFF"/>
          </a:solidFill>
          <a:ln w="25400">
            <a:solidFill>
              <a:srgbClr val="98C723"/>
            </a:solidFill>
          </a:ln>
        </p:spPr>
        <p:txBody>
          <a:bodyPr lIns="45719" rIns="45719"/>
          <a:lstStyle/>
          <a:p>
            <a:pPr lvl="0"/>
          </a:p>
        </p:txBody>
      </p:sp>
      <p:sp>
        <p:nvSpPr>
          <p:cNvPr id="58" name="Shape 58"/>
          <p:cNvSpPr/>
          <p:nvPr>
            <p:ph type="body" idx="1"/>
          </p:nvPr>
        </p:nvSpPr>
        <p:spPr>
          <a:xfrm>
            <a:off x="4831226" y="441123"/>
            <a:ext cx="38449338" cy="1051088"/>
          </a:xfrm>
          <a:prstGeom prst="rect">
            <a:avLst/>
          </a:prstGeom>
        </p:spPr>
        <p:txBody>
          <a:bodyPr lIns="97971" tIns="97971" rIns="97971" bIns="97971" anchor="ctr">
            <a:normAutofit fontScale="100000" lnSpcReduction="0"/>
          </a:bodyPr>
          <a:lstStyle>
            <a:lvl1pPr defTabSz="402336">
              <a:spcBef>
                <a:spcPts val="0"/>
              </a:spcBef>
              <a:defRPr sz="4576">
                <a:latin typeface="Arial Black"/>
                <a:ea typeface="Arial Black"/>
                <a:cs typeface="Arial Black"/>
                <a:sym typeface="Arial Black"/>
              </a:defRPr>
            </a:lvl1pPr>
          </a:lstStyle>
          <a:p>
            <a:pPr lvl="0">
              <a:defRPr sz="1800"/>
            </a:pPr>
            <a:r>
              <a:rPr sz="4576"/>
              <a:t>Test-Driven Development and Functionality Improvements to GRNmap, a Gene Regulatory Network Modeling Application</a:t>
            </a:r>
          </a:p>
        </p:txBody>
      </p:sp>
      <p:sp>
        <p:nvSpPr>
          <p:cNvPr id="59" name="Shape 59"/>
          <p:cNvSpPr/>
          <p:nvPr/>
        </p:nvSpPr>
        <p:spPr>
          <a:xfrm>
            <a:off x="901639" y="1395050"/>
            <a:ext cx="42087922" cy="585652"/>
          </a:xfrm>
          <a:prstGeom prst="rect">
            <a:avLst/>
          </a:prstGeom>
          <a:ln w="12700">
            <a:miter lim="400000"/>
          </a:ln>
          <a:extLst>
            <a:ext uri="{C572A759-6A51-4108-AA02-DFA0A04FC94B}">
              <ma14:wrappingTextBoxFlag xmlns:ma14="http://schemas.microsoft.com/office/mac/drawingml/2011/main" val="1"/>
            </a:ext>
          </a:extLst>
        </p:spPr>
        <p:txBody>
          <a:bodyPr lIns="26125" tIns="26125" rIns="26125" bIns="26125">
            <a:spAutoFit/>
          </a:bodyPr>
          <a:lstStyle/>
          <a:p>
            <a:pPr lvl="0" algn="ctr" defTabSz="1254034">
              <a:defRPr sz="1800"/>
            </a:pPr>
            <a:r>
              <a:rPr b="1" sz="3600">
                <a:latin typeface="Calibri"/>
                <a:ea typeface="Calibri"/>
                <a:cs typeface="Calibri"/>
                <a:sym typeface="Calibri"/>
              </a:rPr>
              <a:t>Trixie Anne Roque</a:t>
            </a:r>
            <a:r>
              <a:rPr b="1" baseline="30000" sz="3600">
                <a:latin typeface="Calibri"/>
                <a:ea typeface="Calibri"/>
                <a:cs typeface="Calibri"/>
                <a:sym typeface="Calibri"/>
              </a:rPr>
              <a:t>1</a:t>
            </a:r>
            <a:r>
              <a:rPr b="1" sz="3600">
                <a:latin typeface="Calibri"/>
                <a:ea typeface="Calibri"/>
                <a:cs typeface="Calibri"/>
                <a:sym typeface="Calibri"/>
              </a:rPr>
              <a:t>, Kam D. Dahlquist</a:t>
            </a:r>
            <a:r>
              <a:rPr b="1" baseline="30000" sz="3600">
                <a:latin typeface="Calibri"/>
                <a:ea typeface="Calibri"/>
                <a:cs typeface="Calibri"/>
                <a:sym typeface="Calibri"/>
              </a:rPr>
              <a:t>2</a:t>
            </a:r>
            <a:r>
              <a:rPr b="1" sz="3600">
                <a:latin typeface="Calibri"/>
                <a:ea typeface="Calibri"/>
                <a:cs typeface="Calibri"/>
                <a:sym typeface="Calibri"/>
              </a:rPr>
              <a:t>, Ben G. Fitzpatrick</a:t>
            </a:r>
            <a:r>
              <a:rPr b="1" baseline="30000" sz="3600">
                <a:latin typeface="Calibri"/>
                <a:ea typeface="Calibri"/>
                <a:cs typeface="Calibri"/>
                <a:sym typeface="Calibri"/>
              </a:rPr>
              <a:t>3 </a:t>
            </a:r>
            <a:r>
              <a:rPr b="1" sz="3600">
                <a:latin typeface="Calibri"/>
                <a:ea typeface="Calibri"/>
                <a:cs typeface="Calibri"/>
                <a:sym typeface="Calibri"/>
              </a:rPr>
              <a:t>, and Dr. John David N. Dionisio</a:t>
            </a:r>
            <a:r>
              <a:rPr b="1" baseline="30000" sz="3600">
                <a:latin typeface="Calibri"/>
                <a:ea typeface="Calibri"/>
                <a:cs typeface="Calibri"/>
                <a:sym typeface="Calibri"/>
              </a:rPr>
              <a:t>1</a:t>
            </a:r>
          </a:p>
        </p:txBody>
      </p:sp>
      <p:sp>
        <p:nvSpPr>
          <p:cNvPr id="60" name="Shape 60"/>
          <p:cNvSpPr/>
          <p:nvPr/>
        </p:nvSpPr>
        <p:spPr>
          <a:xfrm>
            <a:off x="787142" y="2029863"/>
            <a:ext cx="42316913" cy="992052"/>
          </a:xfrm>
          <a:prstGeom prst="rect">
            <a:avLst/>
          </a:prstGeom>
          <a:ln w="12700">
            <a:miter lim="400000"/>
          </a:ln>
          <a:extLst>
            <a:ext uri="{C572A759-6A51-4108-AA02-DFA0A04FC94B}">
              <ma14:wrappingTextBoxFlag xmlns:ma14="http://schemas.microsoft.com/office/mac/drawingml/2011/main" val="1"/>
            </a:ext>
          </a:extLst>
        </p:spPr>
        <p:txBody>
          <a:bodyPr lIns="26125" tIns="26125" rIns="26125" bIns="26125">
            <a:spAutoFit/>
          </a:bodyPr>
          <a:lstStyle/>
          <a:p>
            <a:pPr lvl="0" algn="ctr" defTabSz="1254034">
              <a:defRPr sz="1800"/>
            </a:pPr>
            <a:r>
              <a:rPr baseline="29750" sz="3200">
                <a:latin typeface="Calibri"/>
                <a:ea typeface="Calibri"/>
                <a:cs typeface="Calibri"/>
                <a:sym typeface="Calibri"/>
              </a:rPr>
              <a:t>1</a:t>
            </a:r>
            <a:r>
              <a:rPr sz="3200">
                <a:latin typeface="Calibri"/>
                <a:ea typeface="Calibri"/>
                <a:cs typeface="Calibri"/>
                <a:sym typeface="Calibri"/>
              </a:rPr>
              <a:t>Department of Electrical Engineering and Computer Science, </a:t>
            </a:r>
            <a:r>
              <a:rPr baseline="29750" sz="3200">
                <a:latin typeface="Calibri"/>
                <a:ea typeface="Calibri"/>
                <a:cs typeface="Calibri"/>
                <a:sym typeface="Calibri"/>
              </a:rPr>
              <a:t>2</a:t>
            </a:r>
            <a:r>
              <a:rPr sz="3200">
                <a:latin typeface="Calibri"/>
                <a:ea typeface="Calibri"/>
                <a:cs typeface="Calibri"/>
                <a:sym typeface="Calibri"/>
              </a:rPr>
              <a:t>Department of Biology, </a:t>
            </a:r>
            <a:r>
              <a:rPr baseline="29750" sz="3200">
                <a:latin typeface="Calibri"/>
                <a:ea typeface="Calibri"/>
                <a:cs typeface="Calibri"/>
                <a:sym typeface="Calibri"/>
              </a:rPr>
              <a:t>3</a:t>
            </a:r>
            <a:r>
              <a:rPr sz="3200">
                <a:latin typeface="Calibri"/>
                <a:ea typeface="Calibri"/>
                <a:cs typeface="Calibri"/>
                <a:sym typeface="Calibri"/>
              </a:rPr>
              <a:t>Department of Mathematics, </a:t>
            </a:r>
            <a:endParaRPr sz="3200">
              <a:latin typeface="Calibri"/>
              <a:ea typeface="Calibri"/>
              <a:cs typeface="Calibri"/>
              <a:sym typeface="Calibri"/>
            </a:endParaRPr>
          </a:p>
          <a:p>
            <a:pPr lvl="0" algn="ctr" defTabSz="1254034">
              <a:defRPr sz="1800"/>
            </a:pPr>
            <a:r>
              <a:rPr sz="3200">
                <a:latin typeface="Calibri"/>
                <a:ea typeface="Calibri"/>
                <a:cs typeface="Calibri"/>
                <a:sym typeface="Calibri"/>
              </a:rPr>
              <a:t>Loyola Marymount University, 1 LMU Drive, Los Angeles, CA 90045 USA </a:t>
            </a:r>
          </a:p>
        </p:txBody>
      </p:sp>
      <p:grpSp>
        <p:nvGrpSpPr>
          <p:cNvPr id="63" name="Group 63"/>
          <p:cNvGrpSpPr/>
          <p:nvPr/>
        </p:nvGrpSpPr>
        <p:grpSpPr>
          <a:xfrm>
            <a:off x="29341674" y="28352165"/>
            <a:ext cx="14274029" cy="1051088"/>
            <a:chOff x="-1663791" y="168693"/>
            <a:chExt cx="14274027" cy="1051087"/>
          </a:xfrm>
        </p:grpSpPr>
        <p:sp>
          <p:nvSpPr>
            <p:cNvPr id="61" name="Shape 61"/>
            <p:cNvSpPr/>
            <p:nvPr/>
          </p:nvSpPr>
          <p:spPr>
            <a:xfrm>
              <a:off x="-1663792" y="168693"/>
              <a:ext cx="14274029" cy="1051088"/>
            </a:xfrm>
            <a:prstGeom prst="rect">
              <a:avLst/>
            </a:prstGeom>
            <a:solidFill>
              <a:srgbClr val="72951A"/>
            </a:solidFill>
            <a:ln w="12700" cap="flat">
              <a:noFill/>
              <a:miter lim="400000"/>
            </a:ln>
            <a:effectLst/>
          </p:spPr>
          <p:txBody>
            <a:bodyPr wrap="square" lIns="0" tIns="0" rIns="0" bIns="0" numCol="1" anchor="ctr">
              <a:noAutofit/>
            </a:bodyPr>
            <a:lstStyle/>
            <a:p>
              <a:pPr lvl="0" algn="ctr" defTabSz="4703762"/>
            </a:p>
          </p:txBody>
        </p:sp>
        <p:sp>
          <p:nvSpPr>
            <p:cNvPr id="62" name="Shape 62"/>
            <p:cNvSpPr/>
            <p:nvPr/>
          </p:nvSpPr>
          <p:spPr>
            <a:xfrm>
              <a:off x="1925560" y="195943"/>
              <a:ext cx="7095326" cy="9965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8580" tIns="68580" rIns="68580" bIns="68580" numCol="1" anchor="ctr">
              <a:noAutofit/>
            </a:bodyPr>
            <a:lstStyle>
              <a:lvl1pPr algn="ctr" defTabSz="4703762">
                <a:defRPr b="1" sz="5700">
                  <a:solidFill>
                    <a:srgbClr val="FFFFFF"/>
                  </a:solidFill>
                  <a:latin typeface="Gill Sans"/>
                  <a:ea typeface="Gill Sans"/>
                  <a:cs typeface="Gill Sans"/>
                  <a:sym typeface="Gill Sans"/>
                </a:defRPr>
              </a:lvl1pPr>
            </a:lstStyle>
            <a:p>
              <a:pPr lvl="0">
                <a:defRPr b="0" sz="1800">
                  <a:solidFill>
                    <a:srgbClr val="000000"/>
                  </a:solidFill>
                </a:defRPr>
              </a:pPr>
              <a:r>
                <a:rPr b="1" sz="5700">
                  <a:solidFill>
                    <a:srgbClr val="FFFFFF"/>
                  </a:solidFill>
                </a:rPr>
                <a:t>Acknowledgments</a:t>
              </a:r>
            </a:p>
          </p:txBody>
        </p:sp>
      </p:grpSp>
      <p:grpSp>
        <p:nvGrpSpPr>
          <p:cNvPr id="72" name="Group 72"/>
          <p:cNvGrpSpPr/>
          <p:nvPr/>
        </p:nvGrpSpPr>
        <p:grpSpPr>
          <a:xfrm>
            <a:off x="299387" y="17410766"/>
            <a:ext cx="46804543" cy="10749739"/>
            <a:chOff x="0" y="0"/>
            <a:chExt cx="46804541" cy="10749738"/>
          </a:xfrm>
        </p:grpSpPr>
        <p:grpSp>
          <p:nvGrpSpPr>
            <p:cNvPr id="66" name="Group 66"/>
            <p:cNvGrpSpPr/>
            <p:nvPr/>
          </p:nvGrpSpPr>
          <p:grpSpPr>
            <a:xfrm>
              <a:off x="59428" y="0"/>
              <a:ext cx="43239513" cy="1049490"/>
              <a:chOff x="-15091371" y="0"/>
              <a:chExt cx="43239512" cy="1049489"/>
            </a:xfrm>
          </p:grpSpPr>
          <p:sp>
            <p:nvSpPr>
              <p:cNvPr id="64" name="Shape 64"/>
              <p:cNvSpPr/>
              <p:nvPr/>
            </p:nvSpPr>
            <p:spPr>
              <a:xfrm>
                <a:off x="-15091372" y="0"/>
                <a:ext cx="43239513" cy="1049490"/>
              </a:xfrm>
              <a:prstGeom prst="rect">
                <a:avLst/>
              </a:prstGeom>
              <a:solidFill>
                <a:srgbClr val="72951A"/>
              </a:solidFill>
              <a:ln w="12700" cap="flat">
                <a:noFill/>
                <a:miter lim="400000"/>
              </a:ln>
              <a:effectLst/>
            </p:spPr>
            <p:txBody>
              <a:bodyPr wrap="square" lIns="0" tIns="0" rIns="0" bIns="0" numCol="1" anchor="ctr">
                <a:noAutofit/>
              </a:bodyPr>
              <a:lstStyle/>
              <a:p>
                <a:pPr lvl="0" algn="ctr" defTabSz="4703762"/>
              </a:p>
            </p:txBody>
          </p:sp>
          <p:sp>
            <p:nvSpPr>
              <p:cNvPr id="65" name="Shape 65"/>
              <p:cNvSpPr/>
              <p:nvPr/>
            </p:nvSpPr>
            <p:spPr>
              <a:xfrm>
                <a:off x="1970452" y="27208"/>
                <a:ext cx="6600960" cy="995073"/>
              </a:xfrm>
              <a:prstGeom prst="rect">
                <a:avLst/>
              </a:prstGeom>
              <a:noFill/>
              <a:ln w="12700" cap="flat">
                <a:noFill/>
                <a:miter lim="400000"/>
              </a:ln>
              <a:effectLst/>
            </p:spPr>
            <p:txBody>
              <a:bodyPr wrap="square" lIns="68580" tIns="68580" rIns="68580" bIns="68580" numCol="1" anchor="ctr">
                <a:noAutofit/>
              </a:bodyPr>
              <a:lstStyle/>
              <a:p>
                <a:pPr lvl="0" algn="ctr" defTabSz="4703762">
                  <a:defRPr sz="5200">
                    <a:latin typeface="Gill Sans"/>
                    <a:ea typeface="Gill Sans"/>
                    <a:cs typeface="Gill Sans"/>
                    <a:sym typeface="Gill Sans"/>
                  </a:defRPr>
                </a:pPr>
              </a:p>
            </p:txBody>
          </p:sp>
        </p:grpSp>
        <p:grpSp>
          <p:nvGrpSpPr>
            <p:cNvPr id="71" name="Group 71"/>
            <p:cNvGrpSpPr/>
            <p:nvPr/>
          </p:nvGrpSpPr>
          <p:grpSpPr>
            <a:xfrm>
              <a:off x="0" y="155718"/>
              <a:ext cx="46804541" cy="10594021"/>
              <a:chOff x="0" y="0"/>
              <a:chExt cx="46804540" cy="10594019"/>
            </a:xfrm>
          </p:grpSpPr>
          <p:sp>
            <p:nvSpPr>
              <p:cNvPr id="67" name="Shape 67"/>
              <p:cNvSpPr/>
              <p:nvPr/>
            </p:nvSpPr>
            <p:spPr>
              <a:xfrm>
                <a:off x="46130" y="1027484"/>
                <a:ext cx="43272866" cy="9566536"/>
              </a:xfrm>
              <a:prstGeom prst="rect">
                <a:avLst/>
              </a:prstGeom>
              <a:gradFill flip="none" rotWithShape="1">
                <a:gsLst>
                  <a:gs pos="0">
                    <a:srgbClr val="B2D55A"/>
                  </a:gs>
                  <a:gs pos="100000">
                    <a:srgbClr val="CCE391"/>
                  </a:gs>
                </a:gsLst>
                <a:lin ang="5400000" scaled="0"/>
              </a:gradFill>
              <a:ln w="12700" cap="flat">
                <a:noFill/>
                <a:miter lim="400000"/>
              </a:ln>
              <a:effectLst/>
            </p:spPr>
            <p:txBody>
              <a:bodyPr wrap="square" lIns="97971" tIns="97971" rIns="97971" bIns="97971" numCol="1" anchor="ctr">
                <a:normAutofit fontScale="100000" lnSpcReduction="0"/>
              </a:bodyPr>
              <a:lstStyle/>
              <a:p>
                <a:pPr lvl="0" defTabSz="457200">
                  <a:defRPr sz="2800"/>
                </a:pPr>
              </a:p>
            </p:txBody>
          </p:sp>
          <p:pic>
            <p:nvPicPr>
              <p:cNvPr id="68" name="Updated GRNmap State Diagram.pdf"/>
              <p:cNvPicPr/>
              <p:nvPr/>
            </p:nvPicPr>
            <p:blipFill>
              <a:blip r:embed="rId2">
                <a:extLst/>
              </a:blip>
              <a:srcRect l="0" t="0" r="0" b="47182"/>
              <a:stretch>
                <a:fillRect/>
              </a:stretch>
            </p:blipFill>
            <p:spPr>
              <a:xfrm>
                <a:off x="0" y="1014784"/>
                <a:ext cx="25389153" cy="9452037"/>
              </a:xfrm>
              <a:prstGeom prst="rect">
                <a:avLst/>
              </a:prstGeom>
              <a:ln w="12700" cap="flat">
                <a:noFill/>
                <a:miter lim="400000"/>
              </a:ln>
              <a:effectLst/>
            </p:spPr>
          </p:pic>
          <p:pic>
            <p:nvPicPr>
              <p:cNvPr id="69" name="Updated GRNmap State Diagram.pdf"/>
              <p:cNvPicPr/>
              <p:nvPr/>
            </p:nvPicPr>
            <p:blipFill>
              <a:blip r:embed="rId2">
                <a:extLst/>
              </a:blip>
              <a:srcRect l="0" t="52672" r="0" b="0"/>
              <a:stretch>
                <a:fillRect/>
              </a:stretch>
            </p:blipFill>
            <p:spPr>
              <a:xfrm>
                <a:off x="21415363" y="1317313"/>
                <a:ext cx="25389178" cy="8469534"/>
              </a:xfrm>
              <a:prstGeom prst="rect">
                <a:avLst/>
              </a:prstGeom>
              <a:ln w="12700" cap="flat">
                <a:noFill/>
                <a:miter lim="400000"/>
              </a:ln>
              <a:effectLst/>
            </p:spPr>
          </p:pic>
          <p:sp>
            <p:nvSpPr>
              <p:cNvPr id="70" name="Shape 70"/>
              <p:cNvSpPr/>
              <p:nvPr/>
            </p:nvSpPr>
            <p:spPr>
              <a:xfrm>
                <a:off x="251540" y="0"/>
                <a:ext cx="42855289" cy="8142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125" tIns="26125" rIns="26125" bIns="26125" numCol="1" anchor="t">
                <a:spAutoFit/>
              </a:bodyPr>
              <a:lstStyle>
                <a:lvl1pPr algn="ctr" defTabSz="1254034">
                  <a:defRPr b="1" sz="5200">
                    <a:solidFill>
                      <a:srgbClr val="FFFFFF"/>
                    </a:solidFill>
                    <a:latin typeface="Gill Sans"/>
                    <a:ea typeface="Gill Sans"/>
                    <a:cs typeface="Gill Sans"/>
                    <a:sym typeface="Gill Sans"/>
                  </a:defRPr>
                </a:lvl1pPr>
              </a:lstStyle>
              <a:p>
                <a:pPr lvl="0">
                  <a:defRPr b="0" sz="1800">
                    <a:solidFill>
                      <a:srgbClr val="000000"/>
                    </a:solidFill>
                  </a:defRPr>
                </a:pPr>
                <a:r>
                  <a:rPr b="1" sz="5200">
                    <a:solidFill>
                      <a:srgbClr val="FFFFFF"/>
                    </a:solidFill>
                  </a:rPr>
                  <a:t>Activity Diagram Shows How Data is Processed by GRNmap</a:t>
                </a:r>
              </a:p>
            </p:txBody>
          </p:sp>
        </p:grpSp>
      </p:grpSp>
      <p:sp>
        <p:nvSpPr>
          <p:cNvPr id="73" name="Shape 73"/>
          <p:cNvSpPr/>
          <p:nvPr/>
        </p:nvSpPr>
        <p:spPr>
          <a:xfrm>
            <a:off x="22235917" y="32961508"/>
            <a:ext cx="10475933" cy="43586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marL="95693" indent="-95693" defTabSz="2194560">
              <a:buSzPct val="100000"/>
              <a:buFont typeface="Arial"/>
              <a:buChar char="•"/>
              <a:defRPr sz="1800"/>
            </a:pPr>
            <a:r>
              <a:rPr sz="2400">
                <a:latin typeface="Calibri"/>
                <a:ea typeface="Calibri"/>
                <a:cs typeface="Calibri"/>
                <a:sym typeface="Calibri"/>
              </a:rPr>
              <a:t>Making GRNmap more accessible by including radio buttons and check boxes in Excel rather than typing values in cells.</a:t>
            </a:r>
            <a:endParaRPr sz="2400">
              <a:latin typeface="Calibri"/>
              <a:ea typeface="Calibri"/>
              <a:cs typeface="Calibri"/>
              <a:sym typeface="Calibri"/>
            </a:endParaRPr>
          </a:p>
          <a:p>
            <a:pPr lvl="0" defTabSz="2194560">
              <a:defRPr sz="1800"/>
            </a:pPr>
            <a:endParaRPr sz="2400">
              <a:latin typeface="Calibri"/>
              <a:ea typeface="Calibri"/>
              <a:cs typeface="Calibri"/>
              <a:sym typeface="Calibri"/>
            </a:endParaRPr>
          </a:p>
          <a:p>
            <a:pPr lvl="0" marL="95693" indent="-95693" defTabSz="2194560">
              <a:buSzPct val="100000"/>
              <a:buFont typeface="Arial"/>
              <a:buChar char="•"/>
              <a:defRPr sz="1800"/>
            </a:pPr>
            <a:r>
              <a:rPr sz="2400">
                <a:latin typeface="Calibri"/>
                <a:ea typeface="Calibri"/>
                <a:cs typeface="Calibri"/>
                <a:sym typeface="Calibri"/>
              </a:rPr>
              <a:t>We will integrate GRNmap with GRNsight (http://dondi.github.io/GRNsight/), a web application and service that is being developed to visualize the results of the GRNmap modeling.</a:t>
            </a:r>
            <a:endParaRPr sz="2400">
              <a:latin typeface="Calibri"/>
              <a:ea typeface="Calibri"/>
              <a:cs typeface="Calibri"/>
              <a:sym typeface="Calibri"/>
            </a:endParaRPr>
          </a:p>
          <a:p>
            <a:pPr lvl="0" marL="342900" indent="-342900" defTabSz="2194560">
              <a:buSzPct val="100000"/>
              <a:buFont typeface="Arial"/>
              <a:buChar char="•"/>
              <a:defRPr sz="1800"/>
            </a:pPr>
            <a:endParaRPr sz="2400">
              <a:latin typeface="Calibri"/>
              <a:ea typeface="Calibri"/>
              <a:cs typeface="Calibri"/>
              <a:sym typeface="Calibri"/>
            </a:endParaRPr>
          </a:p>
          <a:p>
            <a:pPr lvl="0" marL="95693" indent="-95693" defTabSz="2194560">
              <a:buSzPct val="100000"/>
              <a:buFont typeface="Arial"/>
              <a:buChar char="•"/>
              <a:defRPr sz="1800"/>
            </a:pPr>
            <a:r>
              <a:rPr sz="2400">
                <a:latin typeface="Calibri"/>
                <a:ea typeface="Calibri"/>
                <a:cs typeface="Calibri"/>
                <a:sym typeface="Calibri"/>
              </a:rPr>
              <a:t>Implementing the unit testing framework will accelerate model improvement and scientific inquiry by streamlining the verification, validation, and assurance process.</a:t>
            </a:r>
            <a:endParaRPr sz="2400">
              <a:latin typeface="Calibri"/>
              <a:ea typeface="Calibri"/>
              <a:cs typeface="Calibri"/>
              <a:sym typeface="Calibri"/>
            </a:endParaRPr>
          </a:p>
          <a:p>
            <a:pPr lvl="0" marL="342900" indent="-342900" defTabSz="2194560">
              <a:buSzPct val="100000"/>
              <a:buFont typeface="Arial"/>
              <a:buChar char="•"/>
              <a:defRPr sz="1800"/>
            </a:pPr>
            <a:endParaRPr sz="2400">
              <a:latin typeface="Calibri"/>
              <a:ea typeface="Calibri"/>
              <a:cs typeface="Calibri"/>
              <a:sym typeface="Calibri"/>
            </a:endParaRPr>
          </a:p>
        </p:txBody>
      </p:sp>
      <p:grpSp>
        <p:nvGrpSpPr>
          <p:cNvPr id="76" name="Group 76"/>
          <p:cNvGrpSpPr/>
          <p:nvPr/>
        </p:nvGrpSpPr>
        <p:grpSpPr>
          <a:xfrm>
            <a:off x="14711509" y="28364865"/>
            <a:ext cx="14274029" cy="1051088"/>
            <a:chOff x="-3820408" y="0"/>
            <a:chExt cx="14274027" cy="1051087"/>
          </a:xfrm>
        </p:grpSpPr>
        <p:sp>
          <p:nvSpPr>
            <p:cNvPr id="74" name="Shape 74"/>
            <p:cNvSpPr/>
            <p:nvPr/>
          </p:nvSpPr>
          <p:spPr>
            <a:xfrm>
              <a:off x="-3820409" y="0"/>
              <a:ext cx="14274029" cy="1051088"/>
            </a:xfrm>
            <a:prstGeom prst="rect">
              <a:avLst/>
            </a:prstGeom>
            <a:solidFill>
              <a:srgbClr val="72951A"/>
            </a:solidFill>
            <a:ln w="12700" cap="flat">
              <a:noFill/>
              <a:miter lim="400000"/>
            </a:ln>
            <a:effectLst/>
          </p:spPr>
          <p:txBody>
            <a:bodyPr wrap="square" lIns="0" tIns="0" rIns="0" bIns="0" numCol="1" anchor="ctr">
              <a:noAutofit/>
            </a:bodyPr>
            <a:lstStyle/>
            <a:p>
              <a:pPr lvl="0" algn="ctr" defTabSz="4703762"/>
            </a:p>
          </p:txBody>
        </p:sp>
        <p:sp>
          <p:nvSpPr>
            <p:cNvPr id="75" name="Shape 75"/>
            <p:cNvSpPr/>
            <p:nvPr/>
          </p:nvSpPr>
          <p:spPr>
            <a:xfrm>
              <a:off x="791746" y="27250"/>
              <a:ext cx="5049720" cy="9965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8580" tIns="68580" rIns="68580" bIns="68580" numCol="1" anchor="ctr">
              <a:noAutofit/>
            </a:bodyPr>
            <a:lstStyle>
              <a:lvl1pPr algn="ctr" defTabSz="4703762">
                <a:defRPr b="1" sz="5700">
                  <a:solidFill>
                    <a:srgbClr val="FFFFFF"/>
                  </a:solidFill>
                  <a:latin typeface="Gill Sans"/>
                  <a:ea typeface="Gill Sans"/>
                  <a:cs typeface="Gill Sans"/>
                  <a:sym typeface="Gill Sans"/>
                </a:defRPr>
              </a:lvl1pPr>
            </a:lstStyle>
            <a:p>
              <a:pPr lvl="0">
                <a:defRPr b="0" sz="1800">
                  <a:solidFill>
                    <a:srgbClr val="000000"/>
                  </a:solidFill>
                </a:defRPr>
              </a:pPr>
              <a:r>
                <a:rPr b="1" sz="5700">
                  <a:solidFill>
                    <a:srgbClr val="FFFFFF"/>
                  </a:solidFill>
                </a:rPr>
                <a:t>Future Work</a:t>
              </a:r>
            </a:p>
          </p:txBody>
        </p:sp>
      </p:grpSp>
      <p:pic>
        <p:nvPicPr>
          <p:cNvPr id="77" name="McNair Logo 1.pdf"/>
          <p:cNvPicPr/>
          <p:nvPr/>
        </p:nvPicPr>
        <p:blipFill>
          <a:blip r:embed="rId3">
            <a:extLst/>
          </a:blip>
          <a:stretch>
            <a:fillRect/>
          </a:stretch>
        </p:blipFill>
        <p:spPr>
          <a:xfrm>
            <a:off x="697409" y="621271"/>
            <a:ext cx="3849035" cy="2061908"/>
          </a:xfrm>
          <a:prstGeom prst="rect">
            <a:avLst/>
          </a:prstGeom>
          <a:ln w="12700">
            <a:miter lim="400000"/>
          </a:ln>
        </p:spPr>
      </p:pic>
      <p:grpSp>
        <p:nvGrpSpPr>
          <p:cNvPr id="80" name="Group 80"/>
          <p:cNvGrpSpPr/>
          <p:nvPr/>
        </p:nvGrpSpPr>
        <p:grpSpPr>
          <a:xfrm>
            <a:off x="293620" y="3472869"/>
            <a:ext cx="14127712" cy="1040314"/>
            <a:chOff x="-1214635" y="0"/>
            <a:chExt cx="14127711" cy="1040313"/>
          </a:xfrm>
        </p:grpSpPr>
        <p:sp>
          <p:nvSpPr>
            <p:cNvPr id="78" name="Shape 78"/>
            <p:cNvSpPr/>
            <p:nvPr/>
          </p:nvSpPr>
          <p:spPr>
            <a:xfrm>
              <a:off x="-1214636" y="0"/>
              <a:ext cx="14127712" cy="1040314"/>
            </a:xfrm>
            <a:prstGeom prst="rect">
              <a:avLst/>
            </a:prstGeom>
            <a:solidFill>
              <a:srgbClr val="72951A"/>
            </a:solidFill>
            <a:ln w="12700" cap="flat">
              <a:noFill/>
              <a:miter lim="400000"/>
            </a:ln>
            <a:effectLst/>
          </p:spPr>
          <p:txBody>
            <a:bodyPr wrap="square" lIns="0" tIns="0" rIns="0" bIns="0" numCol="1" anchor="ctr">
              <a:noAutofit/>
            </a:bodyPr>
            <a:lstStyle/>
            <a:p>
              <a:pPr lvl="0" algn="ctr" defTabSz="4703762"/>
            </a:p>
          </p:txBody>
        </p:sp>
        <p:sp>
          <p:nvSpPr>
            <p:cNvPr id="79" name="Shape 79"/>
            <p:cNvSpPr/>
            <p:nvPr/>
          </p:nvSpPr>
          <p:spPr>
            <a:xfrm>
              <a:off x="-1058000" y="26971"/>
              <a:ext cx="13783365" cy="9863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8580" tIns="68580" rIns="68580" bIns="68580" numCol="1" anchor="ctr">
              <a:noAutofit/>
            </a:bodyPr>
            <a:lstStyle>
              <a:lvl1pPr algn="ctr" defTabSz="4703762">
                <a:defRPr b="1" sz="5000">
                  <a:solidFill>
                    <a:srgbClr val="FFFFFF"/>
                  </a:solidFill>
                  <a:latin typeface="Gill Sans"/>
                  <a:ea typeface="Gill Sans"/>
                  <a:cs typeface="Gill Sans"/>
                  <a:sym typeface="Gill Sans"/>
                </a:defRPr>
              </a:lvl1pPr>
            </a:lstStyle>
            <a:p>
              <a:pPr lvl="0">
                <a:defRPr b="0" sz="1800">
                  <a:solidFill>
                    <a:srgbClr val="000000"/>
                  </a:solidFill>
                </a:defRPr>
              </a:pPr>
              <a:r>
                <a:rPr b="1" sz="5000">
                  <a:solidFill>
                    <a:srgbClr val="FFFFFF"/>
                  </a:solidFill>
                </a:rPr>
                <a:t>GRNmap Uses ODE to Model Networks</a:t>
              </a:r>
            </a:p>
          </p:txBody>
        </p:sp>
      </p:grpSp>
      <p:sp>
        <p:nvSpPr>
          <p:cNvPr id="81" name="Shape 81"/>
          <p:cNvSpPr/>
          <p:nvPr/>
        </p:nvSpPr>
        <p:spPr>
          <a:xfrm>
            <a:off x="29558752" y="29980884"/>
            <a:ext cx="13762955" cy="2123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a:latin typeface="Calibri"/>
                <a:ea typeface="Calibri"/>
                <a:cs typeface="Calibri"/>
                <a:sym typeface="Calibri"/>
              </a:defRPr>
            </a:lvl1pPr>
          </a:lstStyle>
          <a:p>
            <a:pPr lvl="0">
              <a:defRPr sz="1800"/>
            </a:pPr>
            <a:r>
              <a:rPr sz="2800"/>
              <a:t>We would like to thank Juan Carrillo, Nicholas A. Rohacz, Alondra Vega, Stephanie D. Kuelbs, Nathan C. Wanner, and Erika T. Camacho for previous work on the GRNmap program. This project was supported by the Summer Undergraduate Research Program at Loyola Marymount University (J.S.C.), NSF-DMS award #0921038 (K.D.D., B.G.F., and K.S), and the Clarence Wallen, S.J. Chair in Mathematics (B.G.F.).</a:t>
            </a:r>
          </a:p>
        </p:txBody>
      </p:sp>
      <p:grpSp>
        <p:nvGrpSpPr>
          <p:cNvPr id="84" name="Group 84"/>
          <p:cNvGrpSpPr/>
          <p:nvPr/>
        </p:nvGrpSpPr>
        <p:grpSpPr>
          <a:xfrm>
            <a:off x="14718909" y="3467482"/>
            <a:ext cx="14274029" cy="1051088"/>
            <a:chOff x="-1227215" y="0"/>
            <a:chExt cx="14274027" cy="1051087"/>
          </a:xfrm>
        </p:grpSpPr>
        <p:sp>
          <p:nvSpPr>
            <p:cNvPr id="82" name="Shape 82"/>
            <p:cNvSpPr/>
            <p:nvPr/>
          </p:nvSpPr>
          <p:spPr>
            <a:xfrm>
              <a:off x="-1227216" y="0"/>
              <a:ext cx="14274029" cy="1051088"/>
            </a:xfrm>
            <a:prstGeom prst="rect">
              <a:avLst/>
            </a:prstGeom>
            <a:solidFill>
              <a:srgbClr val="72951A"/>
            </a:solidFill>
            <a:ln w="12700" cap="flat">
              <a:noFill/>
              <a:miter lim="400000"/>
            </a:ln>
            <a:effectLst/>
          </p:spPr>
          <p:txBody>
            <a:bodyPr wrap="square" lIns="0" tIns="0" rIns="0" bIns="0" numCol="1" anchor="ctr">
              <a:noAutofit/>
            </a:bodyPr>
            <a:lstStyle/>
            <a:p>
              <a:pPr lvl="0" algn="ctr" defTabSz="4703762"/>
            </a:p>
          </p:txBody>
        </p:sp>
        <p:sp>
          <p:nvSpPr>
            <p:cNvPr id="83" name="Shape 83"/>
            <p:cNvSpPr/>
            <p:nvPr/>
          </p:nvSpPr>
          <p:spPr>
            <a:xfrm>
              <a:off x="-1101815" y="27250"/>
              <a:ext cx="14037809" cy="9965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8580" tIns="68580" rIns="68580" bIns="68580" numCol="1" anchor="ctr">
              <a:noAutofit/>
            </a:bodyPr>
            <a:lstStyle>
              <a:lvl1pPr algn="ctr" defTabSz="4703762">
                <a:defRPr b="1" sz="5700">
                  <a:solidFill>
                    <a:srgbClr val="FFFFFF"/>
                  </a:solidFill>
                  <a:latin typeface="Gill Sans"/>
                  <a:ea typeface="Gill Sans"/>
                  <a:cs typeface="Gill Sans"/>
                  <a:sym typeface="Gill Sans"/>
                </a:defRPr>
              </a:lvl1pPr>
            </a:lstStyle>
            <a:p>
              <a:pPr lvl="0">
                <a:defRPr b="0" sz="1800">
                  <a:solidFill>
                    <a:srgbClr val="000000"/>
                  </a:solidFill>
                </a:defRPr>
              </a:pPr>
              <a:r>
                <a:rPr b="1" sz="5700">
                  <a:solidFill>
                    <a:srgbClr val="FFFFFF"/>
                  </a:solidFill>
                </a:rPr>
                <a:t>GRNmap Functionality Changes</a:t>
              </a:r>
            </a:p>
          </p:txBody>
        </p:sp>
      </p:grpSp>
      <p:grpSp>
        <p:nvGrpSpPr>
          <p:cNvPr id="87" name="Group 87"/>
          <p:cNvGrpSpPr/>
          <p:nvPr/>
        </p:nvGrpSpPr>
        <p:grpSpPr>
          <a:xfrm>
            <a:off x="29303215" y="3435928"/>
            <a:ext cx="14274029" cy="1051088"/>
            <a:chOff x="-1227215" y="0"/>
            <a:chExt cx="14274027" cy="1051087"/>
          </a:xfrm>
        </p:grpSpPr>
        <p:sp>
          <p:nvSpPr>
            <p:cNvPr id="85" name="Shape 85"/>
            <p:cNvSpPr/>
            <p:nvPr/>
          </p:nvSpPr>
          <p:spPr>
            <a:xfrm>
              <a:off x="-1227216" y="0"/>
              <a:ext cx="14274029" cy="1051088"/>
            </a:xfrm>
            <a:prstGeom prst="rect">
              <a:avLst/>
            </a:prstGeom>
            <a:solidFill>
              <a:srgbClr val="72951A"/>
            </a:solidFill>
            <a:ln w="12700" cap="flat">
              <a:noFill/>
              <a:miter lim="400000"/>
            </a:ln>
            <a:effectLst/>
          </p:spPr>
          <p:txBody>
            <a:bodyPr wrap="square" lIns="0" tIns="0" rIns="0" bIns="0" numCol="1" anchor="ctr">
              <a:noAutofit/>
            </a:bodyPr>
            <a:lstStyle/>
            <a:p>
              <a:pPr lvl="0" algn="ctr" defTabSz="4703762"/>
            </a:p>
          </p:txBody>
        </p:sp>
        <p:sp>
          <p:nvSpPr>
            <p:cNvPr id="86" name="Shape 86"/>
            <p:cNvSpPr/>
            <p:nvPr/>
          </p:nvSpPr>
          <p:spPr>
            <a:xfrm>
              <a:off x="-1058224" y="27250"/>
              <a:ext cx="14054540" cy="9965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8580" tIns="68580" rIns="68580" bIns="68580" numCol="1" anchor="ctr">
              <a:noAutofit/>
            </a:bodyPr>
            <a:lstStyle>
              <a:lvl1pPr algn="ctr" defTabSz="4703762">
                <a:defRPr b="1" sz="5700">
                  <a:solidFill>
                    <a:srgbClr val="FFFFFF"/>
                  </a:solidFill>
                  <a:latin typeface="Gill Sans"/>
                  <a:ea typeface="Gill Sans"/>
                  <a:cs typeface="Gill Sans"/>
                  <a:sym typeface="Gill Sans"/>
                </a:defRPr>
              </a:lvl1pPr>
            </a:lstStyle>
            <a:p>
              <a:pPr lvl="0">
                <a:defRPr b="0" sz="1800">
                  <a:solidFill>
                    <a:srgbClr val="000000"/>
                  </a:solidFill>
                </a:defRPr>
              </a:pPr>
              <a:r>
                <a:rPr b="1" sz="5700">
                  <a:solidFill>
                    <a:srgbClr val="FFFFFF"/>
                  </a:solidFill>
                </a:rPr>
                <a:t>Test-Driven Development Process </a:t>
              </a:r>
            </a:p>
          </p:txBody>
        </p:sp>
      </p:grpSp>
      <p:sp>
        <p:nvSpPr>
          <p:cNvPr id="88" name="Shape 88"/>
          <p:cNvSpPr/>
          <p:nvPr/>
        </p:nvSpPr>
        <p:spPr>
          <a:xfrm>
            <a:off x="14711509" y="29574484"/>
            <a:ext cx="14274029" cy="27584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marL="280736" indent="-280736" defTabSz="2194560">
              <a:buSzPct val="100000"/>
              <a:buChar char="•"/>
              <a:defRPr sz="1800"/>
            </a:pPr>
            <a:r>
              <a:rPr sz="2600">
                <a:latin typeface="Calibri"/>
                <a:ea typeface="Calibri"/>
                <a:cs typeface="Calibri"/>
                <a:sym typeface="Calibri"/>
              </a:rPr>
              <a:t>Complete the testing framework for all current functionality of the code, fixing bugs and refactoring code as needed</a:t>
            </a:r>
            <a:endParaRPr sz="2600">
              <a:latin typeface="Calibri"/>
              <a:ea typeface="Calibri"/>
              <a:cs typeface="Calibri"/>
              <a:sym typeface="Calibri"/>
            </a:endParaRPr>
          </a:p>
          <a:p>
            <a:pPr lvl="0" marL="280736" indent="-280736" defTabSz="2194560">
              <a:buSzPct val="100000"/>
              <a:buChar char="•"/>
              <a:defRPr sz="1800"/>
            </a:pPr>
            <a:r>
              <a:rPr sz="2600">
                <a:latin typeface="Calibri"/>
                <a:ea typeface="Calibri"/>
                <a:cs typeface="Calibri"/>
                <a:sym typeface="Calibri"/>
              </a:rPr>
              <a:t>Clean up the variable names, and how the program discovers which strains are present and which genes are deleted</a:t>
            </a:r>
            <a:endParaRPr sz="2600">
              <a:latin typeface="Calibri"/>
              <a:ea typeface="Calibri"/>
              <a:cs typeface="Calibri"/>
              <a:sym typeface="Calibri"/>
            </a:endParaRPr>
          </a:p>
          <a:p>
            <a:pPr lvl="0" marL="280736" indent="-280736" defTabSz="2194560">
              <a:buSzPct val="100000"/>
              <a:buChar char="•"/>
              <a:defRPr sz="1800"/>
            </a:pPr>
            <a:r>
              <a:rPr sz="2600">
                <a:latin typeface="Calibri"/>
                <a:ea typeface="Calibri"/>
                <a:cs typeface="Calibri"/>
                <a:sym typeface="Calibri"/>
              </a:rPr>
              <a:t>Move the documentation for how to use GRNmap from the wiki to the documentation page of the web site</a:t>
            </a:r>
            <a:endParaRPr sz="2600">
              <a:latin typeface="Calibri"/>
              <a:ea typeface="Calibri"/>
              <a:cs typeface="Calibri"/>
              <a:sym typeface="Calibri"/>
            </a:endParaRPr>
          </a:p>
          <a:p>
            <a:pPr lvl="0" marL="280736" indent="-280736" defTabSz="2194560">
              <a:buSzPct val="100000"/>
              <a:buChar char="•"/>
              <a:defRPr sz="1800"/>
            </a:pPr>
            <a:r>
              <a:rPr sz="2600">
                <a:latin typeface="Calibri"/>
                <a:ea typeface="Calibri"/>
                <a:cs typeface="Calibri"/>
                <a:sym typeface="Calibri"/>
              </a:rPr>
              <a:t>Add functionality so that GRNmap computers the within- and between-strain ANOVA values</a:t>
            </a:r>
          </a:p>
        </p:txBody>
      </p:sp>
      <p:grpSp>
        <p:nvGrpSpPr>
          <p:cNvPr id="91" name="Group 91"/>
          <p:cNvGrpSpPr/>
          <p:nvPr/>
        </p:nvGrpSpPr>
        <p:grpSpPr>
          <a:xfrm>
            <a:off x="330088" y="28353176"/>
            <a:ext cx="14151703" cy="1040315"/>
            <a:chOff x="-3805237" y="0"/>
            <a:chExt cx="14151701" cy="1040313"/>
          </a:xfrm>
        </p:grpSpPr>
        <p:sp>
          <p:nvSpPr>
            <p:cNvPr id="89" name="Shape 89"/>
            <p:cNvSpPr/>
            <p:nvPr/>
          </p:nvSpPr>
          <p:spPr>
            <a:xfrm>
              <a:off x="-3781247" y="0"/>
              <a:ext cx="14127712" cy="1040314"/>
            </a:xfrm>
            <a:prstGeom prst="rect">
              <a:avLst/>
            </a:prstGeom>
            <a:solidFill>
              <a:srgbClr val="72951A"/>
            </a:solidFill>
            <a:ln w="12700" cap="flat">
              <a:noFill/>
              <a:miter lim="400000"/>
            </a:ln>
            <a:effectLst/>
          </p:spPr>
          <p:txBody>
            <a:bodyPr wrap="square" lIns="0" tIns="0" rIns="0" bIns="0" numCol="1" anchor="ctr">
              <a:noAutofit/>
            </a:bodyPr>
            <a:lstStyle/>
            <a:p>
              <a:pPr lvl="0" algn="ctr" defTabSz="4703762"/>
            </a:p>
          </p:txBody>
        </p:sp>
        <p:sp>
          <p:nvSpPr>
            <p:cNvPr id="90" name="Shape 90"/>
            <p:cNvSpPr/>
            <p:nvPr/>
          </p:nvSpPr>
          <p:spPr>
            <a:xfrm>
              <a:off x="-3805238" y="26971"/>
              <a:ext cx="14129854" cy="9863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8580" tIns="68580" rIns="68580" bIns="68580" numCol="1" anchor="ctr">
              <a:noAutofit/>
            </a:bodyPr>
            <a:lstStyle>
              <a:lvl1pPr algn="ctr" defTabSz="4703762">
                <a:defRPr b="1" sz="5700">
                  <a:solidFill>
                    <a:srgbClr val="FFFFFF"/>
                  </a:solidFill>
                  <a:latin typeface="Gill Sans"/>
                  <a:ea typeface="Gill Sans"/>
                  <a:cs typeface="Gill Sans"/>
                  <a:sym typeface="Gill Sans"/>
                </a:defRPr>
              </a:lvl1pPr>
            </a:lstStyle>
            <a:p>
              <a:pPr lvl="0">
                <a:defRPr b="0" sz="1800">
                  <a:solidFill>
                    <a:srgbClr val="000000"/>
                  </a:solidFill>
                </a:defRPr>
              </a:pPr>
              <a:r>
                <a:rPr b="1" sz="5700">
                  <a:solidFill>
                    <a:srgbClr val="FFFFFF"/>
                  </a:solidFill>
                </a:rPr>
                <a:t>References</a:t>
              </a:r>
            </a:p>
          </p:txBody>
        </p:sp>
      </p:grpSp>
      <p:pic>
        <p:nvPicPr>
          <p:cNvPr id="92" name="Process of test-driven development.pdf"/>
          <p:cNvPicPr/>
          <p:nvPr/>
        </p:nvPicPr>
        <p:blipFill>
          <a:blip r:embed="rId4">
            <a:extLst/>
          </a:blip>
          <a:stretch>
            <a:fillRect/>
          </a:stretch>
        </p:blipFill>
        <p:spPr>
          <a:xfrm>
            <a:off x="33296979" y="4663006"/>
            <a:ext cx="6549601" cy="3342641"/>
          </a:xfrm>
          <a:prstGeom prst="rect">
            <a:avLst/>
          </a:prstGeom>
          <a:ln w="12700">
            <a:miter lim="400000"/>
          </a:ln>
        </p:spPr>
      </p:pic>
      <p:sp>
        <p:nvSpPr>
          <p:cNvPr id="93" name="Shape 93"/>
          <p:cNvSpPr/>
          <p:nvPr/>
        </p:nvSpPr>
        <p:spPr>
          <a:xfrm>
            <a:off x="31118544" y="13356582"/>
            <a:ext cx="10643372" cy="30632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defTabSz="2194560">
              <a:defRPr sz="1800"/>
            </a:pPr>
            <a:r>
              <a:rPr sz="2200">
                <a:latin typeface="Consolas"/>
                <a:ea typeface="Consolas"/>
                <a:cs typeface="Consolas"/>
                <a:sym typeface="Consolas"/>
              </a:rPr>
              <a:t>DEFINE main function</a:t>
            </a:r>
            <a:endParaRPr sz="2200">
              <a:latin typeface="Consolas"/>
              <a:ea typeface="Consolas"/>
              <a:cs typeface="Consolas"/>
              <a:sym typeface="Consolas"/>
            </a:endParaRPr>
          </a:p>
          <a:p>
            <a:pPr lvl="0" defTabSz="2194560">
              <a:defRPr sz="1800"/>
            </a:pPr>
            <a:r>
              <a:rPr sz="2200">
                <a:latin typeface="Consolas"/>
                <a:ea typeface="Consolas"/>
                <a:cs typeface="Consolas"/>
                <a:sym typeface="Consolas"/>
              </a:rPr>
              <a:t>    CALL functiontests (localfunctions) to make a tests array</a:t>
            </a:r>
            <a:endParaRPr sz="2200">
              <a:latin typeface="Consolas"/>
              <a:ea typeface="Consolas"/>
              <a:cs typeface="Consolas"/>
              <a:sym typeface="Consolas"/>
            </a:endParaRPr>
          </a:p>
          <a:p>
            <a:pPr lvl="0" defTabSz="2194560">
              <a:defRPr sz="1800"/>
            </a:pPr>
            <a:r>
              <a:rPr sz="2200">
                <a:latin typeface="Consolas"/>
                <a:ea typeface="Consolas"/>
                <a:cs typeface="Consolas"/>
                <a:sym typeface="Consolas"/>
              </a:rPr>
              <a:t>END</a:t>
            </a:r>
            <a:endParaRPr sz="2200">
              <a:latin typeface="Consolas"/>
              <a:ea typeface="Consolas"/>
              <a:cs typeface="Consolas"/>
              <a:sym typeface="Consolas"/>
            </a:endParaRPr>
          </a:p>
          <a:p>
            <a:pPr lvl="0" defTabSz="2194560">
              <a:defRPr sz="1800"/>
            </a:pPr>
            <a:r>
              <a:rPr sz="2200">
                <a:latin typeface="Consolas"/>
                <a:ea typeface="Consolas"/>
                <a:cs typeface="Consolas"/>
                <a:sym typeface="Consolas"/>
              </a:rPr>
              <a:t> </a:t>
            </a:r>
            <a:endParaRPr sz="2200">
              <a:latin typeface="Consolas"/>
              <a:ea typeface="Consolas"/>
              <a:cs typeface="Consolas"/>
              <a:sym typeface="Consolas"/>
            </a:endParaRPr>
          </a:p>
          <a:p>
            <a:pPr lvl="0" defTabSz="2194560">
              <a:defRPr sz="1800"/>
            </a:pPr>
            <a:r>
              <a:rPr sz="2200">
                <a:latin typeface="Consolas"/>
                <a:ea typeface="Consolas"/>
                <a:cs typeface="Consolas"/>
                <a:sym typeface="Consolas"/>
              </a:rPr>
              <a:t>DEFINE function firstTest (testCase)</a:t>
            </a:r>
            <a:endParaRPr sz="2200">
              <a:latin typeface="Consolas"/>
              <a:ea typeface="Consolas"/>
              <a:cs typeface="Consolas"/>
              <a:sym typeface="Consolas"/>
            </a:endParaRPr>
          </a:p>
          <a:p>
            <a:pPr lvl="0" defTabSz="2194560">
              <a:defRPr sz="1800"/>
            </a:pPr>
            <a:r>
              <a:rPr sz="2200">
                <a:latin typeface="Consolas"/>
                <a:ea typeface="Consolas"/>
                <a:cs typeface="Consolas"/>
                <a:sym typeface="Consolas"/>
              </a:rPr>
              <a:t>    actualOutput = evaluate function by using known inputs</a:t>
            </a:r>
            <a:endParaRPr sz="2200">
              <a:latin typeface="Consolas"/>
              <a:ea typeface="Consolas"/>
              <a:cs typeface="Consolas"/>
              <a:sym typeface="Consolas"/>
            </a:endParaRPr>
          </a:p>
          <a:p>
            <a:pPr lvl="0" defTabSz="2194560">
              <a:defRPr sz="1800"/>
            </a:pPr>
            <a:r>
              <a:rPr sz="2200">
                <a:latin typeface="Consolas"/>
                <a:ea typeface="Consolas"/>
                <a:cs typeface="Consolas"/>
                <a:sym typeface="Consolas"/>
              </a:rPr>
              <a:t>    expectedOutput = assign expected results</a:t>
            </a:r>
            <a:endParaRPr sz="2200">
              <a:latin typeface="Consolas"/>
              <a:ea typeface="Consolas"/>
              <a:cs typeface="Consolas"/>
              <a:sym typeface="Consolas"/>
            </a:endParaRPr>
          </a:p>
          <a:p>
            <a:pPr lvl="0" defTabSz="2194560">
              <a:defRPr sz="1800"/>
            </a:pPr>
            <a:r>
              <a:rPr sz="2200">
                <a:latin typeface="Consolas"/>
                <a:ea typeface="Consolas"/>
                <a:cs typeface="Consolas"/>
                <a:sym typeface="Consolas"/>
              </a:rPr>
              <a:t>    VERIFY actualOutput equals expectedOutput</a:t>
            </a:r>
            <a:endParaRPr sz="2200">
              <a:latin typeface="Consolas"/>
              <a:ea typeface="Consolas"/>
              <a:cs typeface="Consolas"/>
              <a:sym typeface="Consolas"/>
            </a:endParaRPr>
          </a:p>
          <a:p>
            <a:pPr lvl="0" defTabSz="2194560">
              <a:defRPr sz="1800"/>
            </a:pPr>
            <a:r>
              <a:rPr sz="2200">
                <a:latin typeface="Consolas"/>
                <a:ea typeface="Consolas"/>
                <a:cs typeface="Consolas"/>
                <a:sym typeface="Consolas"/>
              </a:rPr>
              <a:t>END</a:t>
            </a:r>
          </a:p>
        </p:txBody>
      </p:sp>
      <p:grpSp>
        <p:nvGrpSpPr>
          <p:cNvPr id="96" name="Group 96"/>
          <p:cNvGrpSpPr/>
          <p:nvPr/>
        </p:nvGrpSpPr>
        <p:grpSpPr>
          <a:xfrm>
            <a:off x="5521947" y="5577455"/>
            <a:ext cx="8726039" cy="1190079"/>
            <a:chOff x="0" y="0"/>
            <a:chExt cx="8726037" cy="1190078"/>
          </a:xfrm>
        </p:grpSpPr>
        <p:sp>
          <p:nvSpPr>
            <p:cNvPr id="94" name="Shape 94"/>
            <p:cNvSpPr/>
            <p:nvPr/>
          </p:nvSpPr>
          <p:spPr>
            <a:xfrm>
              <a:off x="-1" y="-1"/>
              <a:ext cx="8726038" cy="1190080"/>
            </a:xfrm>
            <a:prstGeom prst="rect">
              <a:avLst/>
            </a:prstGeom>
            <a:blipFill rotWithShape="1">
              <a:blip r:embed="rId5"/>
              <a:srcRect l="0" t="0" r="0" b="0"/>
              <a:stretch>
                <a:fillRect/>
              </a:stretch>
            </a:blipFill>
            <a:ln w="12700" cap="flat">
              <a:noFill/>
              <a:miter lim="400000"/>
            </a:ln>
            <a:effectLst/>
          </p:spPr>
          <p:txBody>
            <a:bodyPr wrap="square" lIns="50800" tIns="50800" rIns="50800" bIns="50800" numCol="1" anchor="t">
              <a:noAutofit/>
            </a:bodyPr>
            <a:lstStyle/>
            <a:p>
              <a:pPr lvl="0" algn="ctr" defTabSz="584200">
                <a:defRPr sz="3600">
                  <a:latin typeface="Helvetica Light"/>
                  <a:ea typeface="Helvetica Light"/>
                  <a:cs typeface="Helvetica Light"/>
                  <a:sym typeface="Helvetica Light"/>
                </a:defRPr>
              </a:pPr>
            </a:p>
          </p:txBody>
        </p:sp>
        <p:sp>
          <p:nvSpPr>
            <p:cNvPr id="95" name="Shape 95"/>
            <p:cNvSpPr/>
            <p:nvPr/>
          </p:nvSpPr>
          <p:spPr>
            <a:xfrm>
              <a:off x="-1" y="-1"/>
              <a:ext cx="8726038" cy="7199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ctr" defTabSz="584200">
                <a:defRPr sz="3600">
                  <a:latin typeface="Helvetica Light"/>
                  <a:ea typeface="Helvetica Light"/>
                  <a:cs typeface="Helvetica Light"/>
                  <a:sym typeface="Helvetica Light"/>
                </a:defRPr>
              </a:lvl1pPr>
            </a:lstStyle>
            <a:p>
              <a:pPr lvl="0">
                <a:defRPr sz="1800"/>
              </a:pPr>
              <a:r>
                <a:rPr sz="3600"/>
                <a:t> </a:t>
              </a:r>
            </a:p>
          </p:txBody>
        </p:sp>
      </p:grpSp>
      <p:pic>
        <p:nvPicPr>
          <p:cNvPr id="97" name="Screen Shot 2015-09-23 at 1.28.13 PM.png"/>
          <p:cNvPicPr/>
          <p:nvPr/>
        </p:nvPicPr>
        <p:blipFill>
          <a:blip r:embed="rId6">
            <a:extLst/>
          </a:blip>
          <a:stretch>
            <a:fillRect/>
          </a:stretch>
        </p:blipFill>
        <p:spPr>
          <a:xfrm>
            <a:off x="31629414" y="8607588"/>
            <a:ext cx="9808530" cy="3773763"/>
          </a:xfrm>
          <a:prstGeom prst="rect">
            <a:avLst/>
          </a:prstGeom>
          <a:ln w="12700">
            <a:miter lim="400000"/>
          </a:ln>
        </p:spPr>
      </p:pic>
      <p:sp>
        <p:nvSpPr>
          <p:cNvPr id="98" name="Shape 98"/>
          <p:cNvSpPr/>
          <p:nvPr/>
        </p:nvSpPr>
        <p:spPr>
          <a:xfrm>
            <a:off x="710184" y="30133284"/>
            <a:ext cx="13391511" cy="181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2800">
                <a:latin typeface="+mj-lt"/>
                <a:ea typeface="+mj-ea"/>
                <a:cs typeface="+mj-cs"/>
                <a:sym typeface="Helvetica"/>
              </a:defRPr>
            </a:lvl1pPr>
          </a:lstStyle>
          <a:p>
            <a:pPr lvl="0">
              <a:defRPr sz="1800"/>
            </a:pPr>
            <a:r>
              <a:rPr sz="2800"/>
              <a:t>Dahlquist, K.D., Fitzpatrick, B.G., Camacho, E.T., Entzminger, S.D., and Wanner, N.C. (2015) Parameter Estimation for Gene Regulatory Networks from Microarray Data: Cold Shock Response in Saccharomyces cerevisiae. Bulletin of Mathematical Biology, in press.</a:t>
            </a:r>
          </a:p>
        </p:txBody>
      </p:sp>
      <p:sp>
        <p:nvSpPr>
          <p:cNvPr id="99" name="Shape 99"/>
          <p:cNvSpPr/>
          <p:nvPr/>
        </p:nvSpPr>
        <p:spPr>
          <a:xfrm>
            <a:off x="15114591" y="5119695"/>
            <a:ext cx="13506775" cy="1185507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defTabSz="531622">
              <a:defRPr sz="1800"/>
            </a:pPr>
            <a:r>
              <a:rPr sz="2800">
                <a:latin typeface="Calibri"/>
                <a:ea typeface="Calibri"/>
                <a:cs typeface="Calibri"/>
                <a:sym typeface="Calibri"/>
              </a:rPr>
              <a:t>Over the course of its development, we have improved on the functionalities of the software package. Since v1.0.8, changes we have made to the source code include:</a:t>
            </a:r>
            <a:endParaRPr sz="2800">
              <a:latin typeface="Calibri"/>
              <a:ea typeface="Calibri"/>
              <a:cs typeface="Calibri"/>
              <a:sym typeface="Calibri"/>
            </a:endParaRPr>
          </a:p>
          <a:p>
            <a:pPr lvl="0" defTabSz="531622">
              <a:defRPr sz="1800"/>
            </a:pPr>
            <a:endParaRPr sz="2800">
              <a:latin typeface="Calibri"/>
              <a:ea typeface="Calibri"/>
              <a:cs typeface="Calibri"/>
              <a:sym typeface="Calibri"/>
            </a:endParaRPr>
          </a:p>
          <a:p>
            <a:pPr lvl="0" marL="280736" indent="-280736" defTabSz="531622">
              <a:buSzPct val="100000"/>
              <a:buChar char="•"/>
              <a:defRPr sz="1800"/>
            </a:pPr>
            <a:r>
              <a:rPr sz="2800">
                <a:latin typeface="Calibri"/>
                <a:ea typeface="Calibri"/>
                <a:cs typeface="Calibri"/>
                <a:sym typeface="Calibri"/>
              </a:rPr>
              <a:t>New Features:</a:t>
            </a:r>
            <a:endParaRPr sz="2800">
              <a:latin typeface="Calibri"/>
              <a:ea typeface="Calibri"/>
              <a:cs typeface="Calibri"/>
              <a:sym typeface="Calibri"/>
            </a:endParaRPr>
          </a:p>
          <a:p>
            <a:pPr lvl="1" marL="661736" indent="-280736" defTabSz="531622">
              <a:buSzPct val="100000"/>
              <a:buChar char="•"/>
              <a:defRPr sz="1800"/>
            </a:pPr>
            <a:r>
              <a:rPr sz="2800">
                <a:latin typeface="Calibri"/>
                <a:ea typeface="Calibri"/>
                <a:cs typeface="Calibri"/>
                <a:sym typeface="Calibri"/>
              </a:rPr>
              <a:t>Changed the names of the worksheets in the input and output workbooks</a:t>
            </a:r>
            <a:endParaRPr sz="2800">
              <a:latin typeface="Calibri"/>
              <a:ea typeface="Calibri"/>
              <a:cs typeface="Calibri"/>
              <a:sym typeface="Calibri"/>
            </a:endParaRPr>
          </a:p>
          <a:p>
            <a:pPr lvl="1" marL="661736" indent="-280736" defTabSz="531622">
              <a:buSzPct val="100000"/>
              <a:buChar char="•"/>
              <a:defRPr sz="1800"/>
            </a:pPr>
            <a:r>
              <a:rPr sz="2800">
                <a:latin typeface="Calibri"/>
                <a:ea typeface="Calibri"/>
                <a:cs typeface="Calibri"/>
                <a:sym typeface="Calibri"/>
              </a:rPr>
              <a:t>Computed standard deviations</a:t>
            </a:r>
            <a:endParaRPr sz="2800">
              <a:latin typeface="Calibri"/>
              <a:ea typeface="Calibri"/>
              <a:cs typeface="Calibri"/>
              <a:sym typeface="Calibri"/>
            </a:endParaRPr>
          </a:p>
          <a:p>
            <a:pPr lvl="1" marL="661736" indent="-280736" defTabSz="531622">
              <a:buSzPct val="100000"/>
              <a:buChar char="•"/>
              <a:defRPr sz="1800"/>
            </a:pPr>
            <a:r>
              <a:rPr sz="2800">
                <a:latin typeface="Calibri"/>
                <a:ea typeface="Calibri"/>
                <a:cs typeface="Calibri"/>
                <a:sym typeface="Calibri"/>
              </a:rPr>
              <a:t>Optimization diagnostics outputted for each run (contains LSE, penalty term, and iteration count)</a:t>
            </a:r>
            <a:endParaRPr sz="2800">
              <a:latin typeface="Calibri"/>
              <a:ea typeface="Calibri"/>
              <a:cs typeface="Calibri"/>
              <a:sym typeface="Calibri"/>
            </a:endParaRPr>
          </a:p>
          <a:p>
            <a:pPr lvl="1" marL="661736" indent="-280736" defTabSz="531622">
              <a:buSzPct val="100000"/>
              <a:buChar char="•"/>
              <a:defRPr sz="1800"/>
            </a:pPr>
            <a:r>
              <a:rPr sz="2800">
                <a:latin typeface="Calibri"/>
                <a:ea typeface="Calibri"/>
                <a:cs typeface="Calibri"/>
                <a:sym typeface="Calibri"/>
              </a:rPr>
              <a:t>Computed minimum LSE and sum of squares error of individual genes</a:t>
            </a:r>
            <a:endParaRPr sz="2800">
              <a:latin typeface="Calibri"/>
              <a:ea typeface="Calibri"/>
              <a:cs typeface="Calibri"/>
              <a:sym typeface="Calibri"/>
            </a:endParaRPr>
          </a:p>
          <a:p>
            <a:pPr lvl="1" marL="661736" indent="-280736" defTabSz="531622">
              <a:buSzPct val="100000"/>
              <a:buChar char="•"/>
              <a:defRPr sz="1800"/>
            </a:pPr>
            <a:r>
              <a:rPr sz="2800">
                <a:latin typeface="Calibri"/>
                <a:ea typeface="Calibri"/>
                <a:cs typeface="Calibri"/>
                <a:sym typeface="Calibri"/>
              </a:rPr>
              <a:t>Plots are saved according to their gene names</a:t>
            </a:r>
            <a:endParaRPr sz="2800">
              <a:latin typeface="Calibri"/>
              <a:ea typeface="Calibri"/>
              <a:cs typeface="Calibri"/>
              <a:sym typeface="Calibri"/>
            </a:endParaRPr>
          </a:p>
          <a:p>
            <a:pPr lvl="0" marL="280736" indent="-280736" defTabSz="531622">
              <a:buSzPct val="100000"/>
              <a:buChar char="•"/>
              <a:defRPr sz="1800"/>
            </a:pPr>
            <a:r>
              <a:rPr sz="2800">
                <a:latin typeface="Calibri"/>
                <a:ea typeface="Calibri"/>
                <a:cs typeface="Calibri"/>
                <a:sym typeface="Calibri"/>
              </a:rPr>
              <a:t>Bugs fixes: </a:t>
            </a:r>
            <a:endParaRPr sz="2800">
              <a:latin typeface="Calibri"/>
              <a:ea typeface="Calibri"/>
              <a:cs typeface="Calibri"/>
              <a:sym typeface="Calibri"/>
            </a:endParaRPr>
          </a:p>
          <a:p>
            <a:pPr lvl="1" marL="661736" indent="-280736" defTabSz="531622">
              <a:buSzPct val="100000"/>
              <a:buChar char="•"/>
              <a:defRPr sz="1800"/>
            </a:pPr>
            <a:r>
              <a:rPr sz="2800">
                <a:latin typeface="Calibri"/>
                <a:ea typeface="Calibri"/>
                <a:cs typeface="Calibri"/>
                <a:sym typeface="Calibri"/>
              </a:rPr>
              <a:t>Correctly outputting estimated production rates and threshold parameters worksheets</a:t>
            </a:r>
            <a:endParaRPr sz="2800">
              <a:latin typeface="Calibri"/>
              <a:ea typeface="Calibri"/>
              <a:cs typeface="Calibri"/>
              <a:sym typeface="Calibri"/>
            </a:endParaRPr>
          </a:p>
          <a:p>
            <a:pPr lvl="1" marL="661736" indent="-280736" defTabSz="531622">
              <a:buSzPct val="100000"/>
              <a:buChar char="•"/>
              <a:defRPr sz="1800"/>
            </a:pPr>
            <a:r>
              <a:rPr sz="2800">
                <a:latin typeface="Calibri"/>
                <a:ea typeface="Calibri"/>
                <a:cs typeface="Calibri"/>
                <a:sym typeface="Calibri"/>
              </a:rPr>
              <a:t>Corrected computation for threshold for genes with no inputs</a:t>
            </a:r>
            <a:endParaRPr sz="2800">
              <a:latin typeface="Calibri"/>
              <a:ea typeface="Calibri"/>
              <a:cs typeface="Calibri"/>
              <a:sym typeface="Calibri"/>
            </a:endParaRPr>
          </a:p>
          <a:p>
            <a:pPr lvl="1" marL="661736" indent="-280736" defTabSz="531622">
              <a:buSzPct val="100000"/>
              <a:buChar char="•"/>
              <a:defRPr sz="1800"/>
            </a:pPr>
            <a:r>
              <a:rPr sz="2800">
                <a:latin typeface="Calibri"/>
                <a:ea typeface="Calibri"/>
                <a:cs typeface="Calibri"/>
                <a:sym typeface="Calibri"/>
              </a:rPr>
              <a:t>Corrected penalty computation for production rates</a:t>
            </a:r>
            <a:endParaRPr sz="2800">
              <a:latin typeface="Calibri"/>
              <a:ea typeface="Calibri"/>
              <a:cs typeface="Calibri"/>
              <a:sym typeface="Calibri"/>
            </a:endParaRPr>
          </a:p>
          <a:p>
            <a:pPr lvl="0" marL="280736" indent="-280736" defTabSz="531622">
              <a:buSzPct val="100000"/>
              <a:buChar char="•"/>
              <a:defRPr sz="1800"/>
            </a:pPr>
            <a:r>
              <a:rPr sz="2800">
                <a:latin typeface="Calibri"/>
                <a:ea typeface="Calibri"/>
                <a:cs typeface="Calibri"/>
                <a:sym typeface="Calibri"/>
              </a:rPr>
              <a:t>Test-driven development:</a:t>
            </a:r>
            <a:endParaRPr sz="2800">
              <a:latin typeface="Calibri"/>
              <a:ea typeface="Calibri"/>
              <a:cs typeface="Calibri"/>
              <a:sym typeface="Calibri"/>
            </a:endParaRPr>
          </a:p>
          <a:p>
            <a:pPr lvl="1" marL="661736" indent="-280736" defTabSz="531622">
              <a:buSzPct val="100000"/>
              <a:buChar char="•"/>
              <a:defRPr sz="1800"/>
            </a:pPr>
            <a:r>
              <a:rPr sz="2800">
                <a:latin typeface="Calibri"/>
                <a:ea typeface="Calibri"/>
                <a:cs typeface="Calibri"/>
                <a:sym typeface="Calibri"/>
              </a:rPr>
              <a:t>The standard process is shown in Figure 4</a:t>
            </a:r>
            <a:endParaRPr sz="2800">
              <a:latin typeface="Calibri"/>
              <a:ea typeface="Calibri"/>
              <a:cs typeface="Calibri"/>
              <a:sym typeface="Calibri"/>
            </a:endParaRPr>
          </a:p>
          <a:p>
            <a:pPr lvl="1" marL="661736" indent="-280736" defTabSz="531622">
              <a:buSzPct val="100000"/>
              <a:buChar char="•"/>
              <a:defRPr sz="1800"/>
            </a:pPr>
            <a:r>
              <a:rPr sz="2800">
                <a:latin typeface="Calibri"/>
                <a:ea typeface="Calibri"/>
                <a:cs typeface="Calibri"/>
                <a:sym typeface="Calibri"/>
              </a:rPr>
              <a:t>Created 16 manual input test sheets to compare outputs with when running the code. A visual representation of all 16 is shown in Figure 5</a:t>
            </a:r>
            <a:endParaRPr sz="2800">
              <a:latin typeface="Calibri"/>
              <a:ea typeface="Calibri"/>
              <a:cs typeface="Calibri"/>
              <a:sym typeface="Calibri"/>
            </a:endParaRPr>
          </a:p>
          <a:p>
            <a:pPr lvl="1" marL="661736" indent="-280736" defTabSz="531622">
              <a:buSzPct val="100000"/>
              <a:buChar char="•"/>
              <a:defRPr sz="1800"/>
            </a:pPr>
            <a:r>
              <a:rPr sz="2800">
                <a:latin typeface="Calibri"/>
                <a:ea typeface="Calibri"/>
                <a:cs typeface="Calibri"/>
                <a:sym typeface="Calibri"/>
              </a:rPr>
              <a:t>Created some minor unit tests for checking if correct outputs are present. Pseudocode for what the unit tests look like is shown in Figure 6</a:t>
            </a:r>
            <a:endParaRPr sz="2800">
              <a:latin typeface="Calibri"/>
              <a:ea typeface="Calibri"/>
              <a:cs typeface="Calibri"/>
              <a:sym typeface="Calibri"/>
            </a:endParaRPr>
          </a:p>
          <a:p>
            <a:pPr lvl="0" defTabSz="531622">
              <a:defRPr sz="1800"/>
            </a:pPr>
            <a:endParaRPr sz="2800">
              <a:latin typeface="Calibri"/>
              <a:ea typeface="Calibri"/>
              <a:cs typeface="Calibri"/>
              <a:sym typeface="Calibri"/>
            </a:endParaRPr>
          </a:p>
          <a:p>
            <a:pPr lvl="0" defTabSz="531622">
              <a:defRPr sz="1800"/>
            </a:pPr>
            <a:r>
              <a:rPr sz="2800">
                <a:latin typeface="Calibri"/>
                <a:ea typeface="Calibri"/>
                <a:cs typeface="Calibri"/>
                <a:sym typeface="Calibri"/>
              </a:rPr>
              <a:t>These changes have been documented in our external GRNmap website (</a:t>
            </a:r>
            <a:r>
              <a:rPr sz="2800">
                <a:latin typeface="Calibri"/>
                <a:ea typeface="Calibri"/>
                <a:cs typeface="Calibri"/>
                <a:sym typeface="Calibri"/>
                <a:hlinkClick r:id="rId7" invalidUrl="" action="" tgtFrame="" tooltip="" history="1" highlightClick="0" endSnd="0"/>
              </a:rPr>
              <a:t>http://kdahlquist.github.io/GRNmap/index.html</a:t>
            </a:r>
            <a:r>
              <a:rPr sz="2800">
                <a:latin typeface="Calibri"/>
                <a:ea typeface="Calibri"/>
                <a:cs typeface="Calibri"/>
                <a:sym typeface="Calibri"/>
              </a:rPr>
              <a:t>) and GRNmap developer wiki (</a:t>
            </a:r>
            <a:r>
              <a:rPr sz="2800">
                <a:latin typeface="Calibri"/>
                <a:ea typeface="Calibri"/>
                <a:cs typeface="Calibri"/>
                <a:sym typeface="Calibri"/>
                <a:hlinkClick r:id="rId8" invalidUrl="" action="" tgtFrame="" tooltip="" history="1" highlightClick="0" endSnd="0"/>
              </a:rPr>
              <a:t>https://github.com/kdahlquist/GRNmap/wiki</a:t>
            </a:r>
            <a:r>
              <a:rPr sz="2800">
                <a:latin typeface="Calibri"/>
                <a:ea typeface="Calibri"/>
                <a:cs typeface="Calibri"/>
                <a:sym typeface="Calibri"/>
              </a:rPr>
              <a:t>)</a:t>
            </a:r>
          </a:p>
        </p:txBody>
      </p:sp>
      <p:sp>
        <p:nvSpPr>
          <p:cNvPr id="100" name="Shape 100"/>
          <p:cNvSpPr/>
          <p:nvPr/>
        </p:nvSpPr>
        <p:spPr>
          <a:xfrm>
            <a:off x="573674" y="10881130"/>
            <a:ext cx="4474502" cy="44935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i="1" sz="2500"/>
            </a:lvl1pPr>
          </a:lstStyle>
          <a:p>
            <a:pPr lvl="0">
              <a:defRPr i="0" sz="1800"/>
            </a:pPr>
            <a:r>
              <a:rPr i="1" sz="2500"/>
              <a:t>Figure 1: Laboratory data flow</a:t>
            </a:r>
          </a:p>
        </p:txBody>
      </p:sp>
      <p:sp>
        <p:nvSpPr>
          <p:cNvPr id="101" name="Shape 101"/>
          <p:cNvSpPr/>
          <p:nvPr/>
        </p:nvSpPr>
        <p:spPr>
          <a:xfrm>
            <a:off x="604089" y="11677283"/>
            <a:ext cx="13506775" cy="537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defTabSz="584200">
              <a:defRPr sz="1800"/>
            </a:pPr>
            <a:r>
              <a:rPr sz="2800">
                <a:latin typeface="Calibri"/>
                <a:ea typeface="Calibri"/>
                <a:cs typeface="Calibri"/>
                <a:sym typeface="Calibri"/>
              </a:rPr>
              <a:t>GRNmap is a Matlab software that models gene regulatory network dynamics. It accepts laboratory microarray data that is pipelined and processed by our various groups as shown in Figure 1:</a:t>
            </a:r>
            <a:endParaRPr sz="2800">
              <a:latin typeface="Calibri"/>
              <a:ea typeface="Calibri"/>
              <a:cs typeface="Calibri"/>
              <a:sym typeface="Calibri"/>
            </a:endParaRPr>
          </a:p>
          <a:p>
            <a:pPr lvl="0" marL="280736" indent="-280736" defTabSz="584200">
              <a:buSzPct val="100000"/>
              <a:buChar char="•"/>
              <a:defRPr sz="1800"/>
            </a:pPr>
            <a:r>
              <a:rPr sz="2800">
                <a:latin typeface="Calibri"/>
                <a:ea typeface="Calibri"/>
                <a:cs typeface="Calibri"/>
                <a:sym typeface="Calibri"/>
              </a:rPr>
              <a:t>The wet lab generates gene expression data using DNA Microarrays.</a:t>
            </a:r>
            <a:endParaRPr sz="2800">
              <a:latin typeface="Calibri"/>
              <a:ea typeface="Calibri"/>
              <a:cs typeface="Calibri"/>
              <a:sym typeface="Calibri"/>
            </a:endParaRPr>
          </a:p>
          <a:p>
            <a:pPr lvl="0" marL="280736" indent="-280736" defTabSz="584200">
              <a:buSzPct val="100000"/>
              <a:buChar char="•"/>
              <a:defRPr sz="1800"/>
            </a:pPr>
            <a:r>
              <a:rPr sz="2800">
                <a:latin typeface="Calibri"/>
                <a:ea typeface="Calibri"/>
                <a:cs typeface="Calibri"/>
                <a:sym typeface="Calibri"/>
              </a:rPr>
              <a:t>The dry lab works on statistical analysis of the data and generates gene regulatory networks (GRN). The data is presented as an Excel workbook. </a:t>
            </a:r>
            <a:endParaRPr sz="2800">
              <a:latin typeface="Calibri"/>
              <a:ea typeface="Calibri"/>
              <a:cs typeface="Calibri"/>
              <a:sym typeface="Calibri"/>
            </a:endParaRPr>
          </a:p>
          <a:p>
            <a:pPr lvl="0" marL="280736" indent="-280736" defTabSz="584200">
              <a:buSzPct val="100000"/>
              <a:buChar char="•"/>
              <a:defRPr sz="1800"/>
            </a:pPr>
            <a:r>
              <a:rPr sz="2800">
                <a:latin typeface="Calibri"/>
                <a:ea typeface="Calibri"/>
                <a:cs typeface="Calibri"/>
                <a:sym typeface="Calibri"/>
              </a:rPr>
              <a:t>The GRN is run through GRNmap which estimates production rates, weights, and thresholds using 1 of 2 ordinary differential equations (one is shown in Figure 2).</a:t>
            </a:r>
            <a:endParaRPr sz="2800">
              <a:latin typeface="Calibri"/>
              <a:ea typeface="Calibri"/>
              <a:cs typeface="Calibri"/>
              <a:sym typeface="Calibri"/>
            </a:endParaRPr>
          </a:p>
          <a:p>
            <a:pPr lvl="0" marL="280736" indent="-280736" defTabSz="584200">
              <a:buSzPct val="100000"/>
              <a:buChar char="•"/>
              <a:defRPr sz="1800"/>
            </a:pPr>
            <a:r>
              <a:rPr sz="2800">
                <a:latin typeface="Calibri"/>
                <a:ea typeface="Calibri"/>
                <a:cs typeface="Calibri"/>
                <a:sym typeface="Calibri"/>
              </a:rPr>
              <a:t>The data outputted by GRNmap is used by GRNsight to visualize the network. A visual depiction of a GRN is shown in Figure 3:</a:t>
            </a:r>
            <a:endParaRPr sz="2800">
              <a:latin typeface="Calibri"/>
              <a:ea typeface="Calibri"/>
              <a:cs typeface="Calibri"/>
              <a:sym typeface="Calibri"/>
            </a:endParaRPr>
          </a:p>
          <a:p>
            <a:pPr lvl="2" marL="1042797" indent="-280797" defTabSz="584200">
              <a:buSzPct val="100000"/>
              <a:buChar char="•"/>
              <a:defRPr sz="1800"/>
            </a:pPr>
            <a:r>
              <a:rPr sz="2800">
                <a:latin typeface="Calibri"/>
                <a:ea typeface="Calibri"/>
                <a:cs typeface="Calibri"/>
                <a:sym typeface="Calibri"/>
              </a:rPr>
              <a:t>Each node represents a gene</a:t>
            </a:r>
            <a:endParaRPr sz="2800">
              <a:latin typeface="Calibri"/>
              <a:ea typeface="Calibri"/>
              <a:cs typeface="Calibri"/>
              <a:sym typeface="Calibri"/>
            </a:endParaRPr>
          </a:p>
          <a:p>
            <a:pPr lvl="2" marL="1042797" indent="-280797" defTabSz="584200">
              <a:buSzPct val="100000"/>
              <a:buChar char="•"/>
              <a:defRPr sz="1800"/>
            </a:pPr>
            <a:r>
              <a:rPr sz="2800">
                <a:latin typeface="Calibri"/>
                <a:ea typeface="Calibri"/>
                <a:cs typeface="Calibri"/>
                <a:sym typeface="Calibri"/>
              </a:rPr>
              <a:t>Each edge represents a regulatory relationship between the genes</a:t>
            </a:r>
            <a:endParaRPr sz="2800">
              <a:latin typeface="Calibri"/>
              <a:ea typeface="Calibri"/>
              <a:cs typeface="Calibri"/>
              <a:sym typeface="Calibri"/>
            </a:endParaRPr>
          </a:p>
          <a:p>
            <a:pPr lvl="2" marL="1042797" indent="-280797" defTabSz="584200">
              <a:buSzPct val="100000"/>
              <a:buChar char="•"/>
              <a:defRPr sz="1800"/>
            </a:pPr>
            <a:r>
              <a:rPr sz="2800">
                <a:latin typeface="Calibri"/>
                <a:ea typeface="Calibri"/>
                <a:cs typeface="Calibri"/>
                <a:sym typeface="Calibri"/>
              </a:rPr>
              <a:t>The network is represented as an adjacency matrix</a:t>
            </a:r>
          </a:p>
        </p:txBody>
      </p:sp>
      <p:sp>
        <p:nvSpPr>
          <p:cNvPr id="102" name="Shape 102"/>
          <p:cNvSpPr/>
          <p:nvPr/>
        </p:nvSpPr>
        <p:spPr>
          <a:xfrm>
            <a:off x="6494496" y="6811808"/>
            <a:ext cx="6755541" cy="44935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i="1" sz="2500"/>
            </a:lvl1pPr>
          </a:lstStyle>
          <a:p>
            <a:pPr lvl="0">
              <a:defRPr i="0" sz="1800"/>
            </a:pPr>
            <a:r>
              <a:rPr i="1" sz="2500"/>
              <a:t>Figure 2: Sigmoidal model used by GRNmap</a:t>
            </a:r>
          </a:p>
        </p:txBody>
      </p:sp>
      <p:sp>
        <p:nvSpPr>
          <p:cNvPr id="103" name="Shape 103"/>
          <p:cNvSpPr/>
          <p:nvPr/>
        </p:nvSpPr>
        <p:spPr>
          <a:xfrm>
            <a:off x="6021279" y="10830330"/>
            <a:ext cx="7727374" cy="44935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i="1" sz="2500"/>
            </a:lvl1pPr>
          </a:lstStyle>
          <a:p>
            <a:pPr lvl="0">
              <a:defRPr i="0" sz="1800"/>
            </a:pPr>
            <a:r>
              <a:rPr i="1" sz="2500"/>
              <a:t>Figure 3: Example of a gene regulatory network </a:t>
            </a:r>
          </a:p>
        </p:txBody>
      </p:sp>
      <p:sp>
        <p:nvSpPr>
          <p:cNvPr id="104" name="Shape 104"/>
          <p:cNvSpPr/>
          <p:nvPr/>
        </p:nvSpPr>
        <p:spPr>
          <a:xfrm>
            <a:off x="33113976" y="7706266"/>
            <a:ext cx="6755541" cy="44935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i="1" sz="2500"/>
            </a:lvl1pPr>
          </a:lstStyle>
          <a:p>
            <a:pPr lvl="0">
              <a:defRPr i="0" sz="1800"/>
            </a:pPr>
            <a:r>
              <a:rPr i="1" sz="2500"/>
              <a:t>Figure 4: Test-driven development process</a:t>
            </a:r>
          </a:p>
        </p:txBody>
      </p:sp>
      <p:sp>
        <p:nvSpPr>
          <p:cNvPr id="105" name="Shape 105"/>
          <p:cNvSpPr/>
          <p:nvPr/>
        </p:nvSpPr>
        <p:spPr>
          <a:xfrm>
            <a:off x="33202253" y="12420030"/>
            <a:ext cx="6755541" cy="44935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i="1" sz="2500"/>
            </a:lvl1pPr>
          </a:lstStyle>
          <a:p>
            <a:pPr lvl="0">
              <a:defRPr i="0" sz="1800"/>
            </a:pPr>
            <a:r>
              <a:rPr i="1" sz="2500"/>
              <a:t>Figure 5: 16 manual test input sheets</a:t>
            </a:r>
          </a:p>
        </p:txBody>
      </p:sp>
      <p:sp>
        <p:nvSpPr>
          <p:cNvPr id="106" name="Shape 106"/>
          <p:cNvSpPr/>
          <p:nvPr/>
        </p:nvSpPr>
        <p:spPr>
          <a:xfrm>
            <a:off x="33011753" y="16655454"/>
            <a:ext cx="6755541" cy="44935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i="1" sz="2500"/>
            </a:lvl1pPr>
          </a:lstStyle>
          <a:p>
            <a:pPr lvl="0">
              <a:defRPr i="0" sz="1800"/>
            </a:pPr>
            <a:r>
              <a:rPr i="1" sz="2500"/>
              <a:t>Figure 6: Pseudocode for unit tests</a:t>
            </a:r>
          </a:p>
        </p:txBody>
      </p:sp>
      <p:pic>
        <p:nvPicPr>
          <p:cNvPr id="107" name="Dahlquist Lab Data Flow.pdf"/>
          <p:cNvPicPr/>
          <p:nvPr/>
        </p:nvPicPr>
        <p:blipFill>
          <a:blip r:embed="rId9">
            <a:extLst/>
          </a:blip>
          <a:stretch>
            <a:fillRect/>
          </a:stretch>
        </p:blipFill>
        <p:spPr>
          <a:xfrm>
            <a:off x="1690043" y="4869823"/>
            <a:ext cx="2336686" cy="6043151"/>
          </a:xfrm>
          <a:prstGeom prst="rect">
            <a:avLst/>
          </a:prstGeom>
          <a:ln w="12700">
            <a:miter lim="400000"/>
          </a:ln>
        </p:spPr>
      </p:pic>
      <p:pic>
        <p:nvPicPr>
          <p:cNvPr id="108" name="image5.jpg" descr="Sc_EnvironmentalResponseTFNetwork_21genes-50weights.jpg"/>
          <p:cNvPicPr/>
          <p:nvPr/>
        </p:nvPicPr>
        <p:blipFill>
          <a:blip r:embed="rId10">
            <a:extLst/>
          </a:blip>
          <a:stretch>
            <a:fillRect/>
          </a:stretch>
        </p:blipFill>
        <p:spPr>
          <a:xfrm>
            <a:off x="6008579" y="7827576"/>
            <a:ext cx="7727375" cy="2878566"/>
          </a:xfrm>
          <a:prstGeom prst="rect">
            <a:avLst/>
          </a:prstGeom>
          <a:ln w="12700">
            <a:miter lim="400000"/>
          </a:ln>
        </p:spPr>
      </p:pic>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98C723"/>
      </a:accent1>
      <a:accent2>
        <a:srgbClr val="59B0B9"/>
      </a:accent2>
      <a:accent3>
        <a:srgbClr val="DEAE00"/>
      </a:accent3>
      <a:accent4>
        <a:srgbClr val="B77BB4"/>
      </a:accent4>
      <a:accent5>
        <a:srgbClr val="E0773C"/>
      </a:accent5>
      <a:accent6>
        <a:srgbClr val="A98D63"/>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98C723"/>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98C723"/>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98C723"/>
      </a:accent1>
      <a:accent2>
        <a:srgbClr val="59B0B9"/>
      </a:accent2>
      <a:accent3>
        <a:srgbClr val="DEAE00"/>
      </a:accent3>
      <a:accent4>
        <a:srgbClr val="B77BB4"/>
      </a:accent4>
      <a:accent5>
        <a:srgbClr val="E0773C"/>
      </a:accent5>
      <a:accent6>
        <a:srgbClr val="A98D63"/>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98C723"/>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98C723"/>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