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68" r:id="rId7"/>
    <p:sldId id="273" r:id="rId8"/>
    <p:sldId id="269" r:id="rId9"/>
    <p:sldId id="270" r:id="rId10"/>
    <p:sldId id="272" r:id="rId11"/>
    <p:sldId id="281" r:id="rId12"/>
    <p:sldId id="275" r:id="rId13"/>
    <p:sldId id="282" r:id="rId14"/>
    <p:sldId id="261" r:id="rId15"/>
    <p:sldId id="271" r:id="rId16"/>
    <p:sldId id="280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87" autoAdjust="0"/>
  </p:normalViewPr>
  <p:slideViewPr>
    <p:cSldViewPr snapToGrid="0">
      <p:cViewPr varScale="1">
        <p:scale>
          <a:sx n="76" d="100"/>
          <a:sy n="76" d="100"/>
        </p:scale>
        <p:origin x="-4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4" Type="http://schemas.microsoft.com/office/2011/relationships/chartColorStyle" Target="colors1.xml"/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'db5'!$V$1</c:f>
              <c:strCache>
                <c:ptCount val="1"/>
                <c:pt idx="0">
                  <c:v>LSE:minLSE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'db5'!$V$2:$V$33</c:f>
              <c:numCache>
                <c:formatCode>General</c:formatCode>
                <c:ptCount val="32"/>
                <c:pt idx="0">
                  <c:v>1.426289944756905</c:v>
                </c:pt>
                <c:pt idx="1">
                  <c:v>1.452977249603011</c:v>
                </c:pt>
                <c:pt idx="2">
                  <c:v>1.427750444479381</c:v>
                </c:pt>
                <c:pt idx="3">
                  <c:v>1.43020517907254</c:v>
                </c:pt>
                <c:pt idx="4">
                  <c:v>1.493268683665407</c:v>
                </c:pt>
                <c:pt idx="5">
                  <c:v>1.493268683665407</c:v>
                </c:pt>
                <c:pt idx="6">
                  <c:v>1.431296312104373</c:v>
                </c:pt>
                <c:pt idx="7">
                  <c:v>1.520212753072462</c:v>
                </c:pt>
                <c:pt idx="8">
                  <c:v>1.477279394810426</c:v>
                </c:pt>
                <c:pt idx="9">
                  <c:v>1.424704767359427</c:v>
                </c:pt>
                <c:pt idx="10">
                  <c:v>1.49207231759221</c:v>
                </c:pt>
                <c:pt idx="11">
                  <c:v>1.474130371093106</c:v>
                </c:pt>
                <c:pt idx="12">
                  <c:v>1.50802490023544</c:v>
                </c:pt>
                <c:pt idx="13">
                  <c:v>1.437326432858917</c:v>
                </c:pt>
                <c:pt idx="14">
                  <c:v>1.458560319293999</c:v>
                </c:pt>
                <c:pt idx="15">
                  <c:v>1.406274906534285</c:v>
                </c:pt>
                <c:pt idx="16">
                  <c:v>1.416466166703218</c:v>
                </c:pt>
                <c:pt idx="17">
                  <c:v>1.492966168449169</c:v>
                </c:pt>
                <c:pt idx="18">
                  <c:v>1.431848149370314</c:v>
                </c:pt>
                <c:pt idx="19">
                  <c:v>1.430550446590096</c:v>
                </c:pt>
                <c:pt idx="20">
                  <c:v>1.481745890736553</c:v>
                </c:pt>
                <c:pt idx="21">
                  <c:v>1.452774561394551</c:v>
                </c:pt>
                <c:pt idx="22">
                  <c:v>1.48394002901374</c:v>
                </c:pt>
                <c:pt idx="23">
                  <c:v>1.433218457267525</c:v>
                </c:pt>
                <c:pt idx="24">
                  <c:v>1.388008562476062</c:v>
                </c:pt>
                <c:pt idx="25">
                  <c:v>1.44330919874429</c:v>
                </c:pt>
                <c:pt idx="26">
                  <c:v>1.420561799242407</c:v>
                </c:pt>
                <c:pt idx="27">
                  <c:v>1.451985022002058</c:v>
                </c:pt>
                <c:pt idx="28">
                  <c:v>1.431848521648662</c:v>
                </c:pt>
                <c:pt idx="29">
                  <c:v>1.443442644833023</c:v>
                </c:pt>
                <c:pt idx="30">
                  <c:v>1.476084423114706</c:v>
                </c:pt>
                <c:pt idx="31">
                  <c:v>1.500948370377672</c:v>
                </c:pt>
              </c:numCache>
            </c:numRef>
          </c:val>
        </c:ser>
        <c:ser>
          <c:idx val="1"/>
          <c:order val="1"/>
          <c:tx>
            <c:strRef>
              <c:f>'db5'!$Z$18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'db5'!$Z$19:$Z$20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'db5'!$AA$18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'db5'!$AA$19:$AA$20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44062328"/>
        <c:axId val="2144066024"/>
      </c:barChart>
      <c:lineChart>
        <c:grouping val="standard"/>
        <c:varyColors val="0"/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'db5'!$W$2:$W$33</c:f>
              <c:numCache>
                <c:formatCode>General</c:formatCode>
                <c:ptCount val="32"/>
                <c:pt idx="0">
                  <c:v>1.426289944756905</c:v>
                </c:pt>
                <c:pt idx="1">
                  <c:v>1.426289944756905</c:v>
                </c:pt>
                <c:pt idx="2">
                  <c:v>1.426289944756905</c:v>
                </c:pt>
                <c:pt idx="3">
                  <c:v>1.426289944756905</c:v>
                </c:pt>
                <c:pt idx="4">
                  <c:v>1.426289944756905</c:v>
                </c:pt>
                <c:pt idx="5">
                  <c:v>1.426289944756905</c:v>
                </c:pt>
                <c:pt idx="6">
                  <c:v>1.426289944756905</c:v>
                </c:pt>
                <c:pt idx="7">
                  <c:v>1.426289944756905</c:v>
                </c:pt>
                <c:pt idx="8">
                  <c:v>1.426289944756905</c:v>
                </c:pt>
                <c:pt idx="9">
                  <c:v>1.426289944756905</c:v>
                </c:pt>
                <c:pt idx="10">
                  <c:v>1.426289944756905</c:v>
                </c:pt>
                <c:pt idx="11">
                  <c:v>1.426289944756905</c:v>
                </c:pt>
                <c:pt idx="12">
                  <c:v>1.426289944756905</c:v>
                </c:pt>
                <c:pt idx="13">
                  <c:v>1.426289944756905</c:v>
                </c:pt>
                <c:pt idx="14">
                  <c:v>1.426289944756905</c:v>
                </c:pt>
                <c:pt idx="15">
                  <c:v>1.426289944756905</c:v>
                </c:pt>
                <c:pt idx="16">
                  <c:v>1.426289944756905</c:v>
                </c:pt>
                <c:pt idx="17">
                  <c:v>1.426289944756905</c:v>
                </c:pt>
                <c:pt idx="18">
                  <c:v>1.426289944756905</c:v>
                </c:pt>
                <c:pt idx="19">
                  <c:v>1.426289944756905</c:v>
                </c:pt>
                <c:pt idx="20">
                  <c:v>1.426289944756905</c:v>
                </c:pt>
                <c:pt idx="21">
                  <c:v>1.426289944756905</c:v>
                </c:pt>
                <c:pt idx="22">
                  <c:v>1.426289944756905</c:v>
                </c:pt>
                <c:pt idx="23">
                  <c:v>1.426289944756905</c:v>
                </c:pt>
                <c:pt idx="24">
                  <c:v>1.426289944756905</c:v>
                </c:pt>
                <c:pt idx="25">
                  <c:v>1.42628994475691</c:v>
                </c:pt>
                <c:pt idx="26">
                  <c:v>1.42628994475691</c:v>
                </c:pt>
                <c:pt idx="27">
                  <c:v>1.42628994475691</c:v>
                </c:pt>
                <c:pt idx="28">
                  <c:v>1.42628994475691</c:v>
                </c:pt>
                <c:pt idx="29">
                  <c:v>1.42628994475691</c:v>
                </c:pt>
                <c:pt idx="30">
                  <c:v>1.42628994475691</c:v>
                </c:pt>
                <c:pt idx="31">
                  <c:v>1.42628994475691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062328"/>
        <c:axId val="2144066024"/>
      </c:lineChart>
      <c:catAx>
        <c:axId val="2144062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44066024"/>
        <c:crosses val="autoZero"/>
        <c:auto val="1"/>
        <c:lblAlgn val="ctr"/>
        <c:lblOffset val="100"/>
        <c:noMultiLvlLbl val="0"/>
      </c:catAx>
      <c:valAx>
        <c:axId val="2144066024"/>
        <c:scaling>
          <c:orientation val="minMax"/>
          <c:max val="1.525"/>
          <c:min val="1.3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44062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2DA22-695B-8B43-8254-05C11D6C67E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30CBC-980A-C144-93B1-FBDA679DE5C9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Indicates which genes had significant changes in expression at </a:t>
          </a:r>
          <a:r>
            <a:rPr lang="en-US" sz="1600" b="1" i="1" dirty="0" smtClean="0">
              <a:latin typeface="Arial" panose="020B0604020202020204" pitchFamily="34" charset="0"/>
              <a:cs typeface="Arial" panose="020B0604020202020204" pitchFamily="34" charset="0"/>
            </a:rPr>
            <a:t>any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 time point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FB5612-6E80-1C48-8A8D-C7DC1C05CF22}" type="parTrans" cxnId="{B5842A14-E72E-3845-B08A-B5241D7E337E}">
      <dgm:prSet/>
      <dgm:spPr/>
      <dgm:t>
        <a:bodyPr/>
        <a:lstStyle/>
        <a:p>
          <a:endParaRPr lang="en-US"/>
        </a:p>
      </dgm:t>
    </dgm:pt>
    <dgm:pt modelId="{63821400-6F2E-2B40-AE27-B6115A22D618}" type="sibTrans" cxnId="{B5842A14-E72E-3845-B08A-B5241D7E337E}">
      <dgm:prSet/>
      <dgm:spPr/>
      <dgm:t>
        <a:bodyPr/>
        <a:lstStyle/>
        <a:p>
          <a:endParaRPr lang="en-US"/>
        </a:p>
      </dgm:t>
    </dgm:pt>
    <dgm:pt modelId="{145027E7-2CBC-C341-BF54-5A13342B32F4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YEASTRACT Database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268665-FA49-C348-841F-98E5B640071D}" type="parTrans" cxnId="{9A4E3968-247F-9D46-89F3-6313CD10F7FE}">
      <dgm:prSet/>
      <dgm:spPr/>
      <dgm:t>
        <a:bodyPr/>
        <a:lstStyle/>
        <a:p>
          <a:endParaRPr lang="en-US"/>
        </a:p>
      </dgm:t>
    </dgm:pt>
    <dgm:pt modelId="{41CDCF54-43DC-AB43-8C39-55B769088528}" type="sibTrans" cxnId="{9A4E3968-247F-9D46-89F3-6313CD10F7FE}">
      <dgm:prSet/>
      <dgm:spPr/>
      <dgm:t>
        <a:bodyPr/>
        <a:lstStyle/>
        <a:p>
          <a:endParaRPr lang="en-US"/>
        </a:p>
      </dgm:t>
    </dgm:pt>
    <dgm:pt modelId="{F7A1B177-8647-BB47-8819-6C3B6E3301CA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These genes were input into the YEASTRACT database, which returned a list of potential regulatory transcription factors that may regulate those target genes, in order of significance.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0E3173-5694-BC49-9DA4-2528E274EB2F}" type="parTrans" cxnId="{268E5450-6B3E-0B40-8855-8CA1E15F52A7}">
      <dgm:prSet/>
      <dgm:spPr/>
      <dgm:t>
        <a:bodyPr/>
        <a:lstStyle/>
        <a:p>
          <a:endParaRPr lang="en-US"/>
        </a:p>
      </dgm:t>
    </dgm:pt>
    <dgm:pt modelId="{406B8246-72F7-0E47-95AD-5F6CE763B0D0}" type="sibTrans" cxnId="{268E5450-6B3E-0B40-8855-8CA1E15F52A7}">
      <dgm:prSet/>
      <dgm:spPr/>
      <dgm:t>
        <a:bodyPr/>
        <a:lstStyle/>
        <a:p>
          <a:endParaRPr lang="en-US"/>
        </a:p>
      </dgm:t>
    </dgm:pt>
    <dgm:pt modelId="{D8D235F5-E57A-2945-AD09-96C8DABF8968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Within-strain ANOVA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9E6287-4300-A848-BED2-371291F811C9}" type="sibTrans" cxnId="{11C3AEF4-F166-004B-8031-8201367EBAC5}">
      <dgm:prSet/>
      <dgm:spPr/>
      <dgm:t>
        <a:bodyPr/>
        <a:lstStyle/>
        <a:p>
          <a:endParaRPr lang="en-US"/>
        </a:p>
      </dgm:t>
    </dgm:pt>
    <dgm:pt modelId="{D0B4648F-2DCB-5145-B36C-5EAE66D3BCE5}" type="parTrans" cxnId="{11C3AEF4-F166-004B-8031-8201367EBAC5}">
      <dgm:prSet/>
      <dgm:spPr/>
      <dgm:t>
        <a:bodyPr/>
        <a:lstStyle/>
        <a:p>
          <a:endParaRPr lang="en-US"/>
        </a:p>
      </dgm:t>
    </dgm:pt>
    <dgm:pt modelId="{37A99477-FB18-6E4F-8099-617056F06285}">
      <dgm:prSet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Generate “Family” of Related Networks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4D7315-3915-3A4E-83F9-ABEE553CDF64}" type="parTrans" cxnId="{49A2B074-7D6D-C348-B0AE-EF746DD19764}">
      <dgm:prSet/>
      <dgm:spPr/>
      <dgm:t>
        <a:bodyPr/>
        <a:lstStyle/>
        <a:p>
          <a:endParaRPr lang="en-US"/>
        </a:p>
      </dgm:t>
    </dgm:pt>
    <dgm:pt modelId="{6A42F7CB-E248-AF4E-84C9-CE0878800C01}" type="sibTrans" cxnId="{49A2B074-7D6D-C348-B0AE-EF746DD19764}">
      <dgm:prSet/>
      <dgm:spPr/>
      <dgm:t>
        <a:bodyPr/>
        <a:lstStyle/>
        <a:p>
          <a:endParaRPr lang="en-US"/>
        </a:p>
      </dgm:t>
    </dgm:pt>
    <dgm:pt modelId="{47B6D09C-3FAE-5140-B4B3-D666A32038F3}" type="pres">
      <dgm:prSet presAssocID="{9692DA22-695B-8B43-8254-05C11D6C67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128F05-1069-B848-A6BD-0A723861F50C}" type="pres">
      <dgm:prSet presAssocID="{37A99477-FB18-6E4F-8099-617056F06285}" presName="boxAndChildren" presStyleCnt="0"/>
      <dgm:spPr/>
      <dgm:t>
        <a:bodyPr/>
        <a:lstStyle/>
        <a:p>
          <a:endParaRPr lang="en-US"/>
        </a:p>
      </dgm:t>
    </dgm:pt>
    <dgm:pt modelId="{C2B43073-FD16-3F4C-8D00-178A2BAD3ADA}" type="pres">
      <dgm:prSet presAssocID="{37A99477-FB18-6E4F-8099-617056F06285}" presName="parentTextBox" presStyleLbl="node1" presStyleIdx="0" presStyleCnt="3" custScaleY="49132" custLinFactNeighborY="5"/>
      <dgm:spPr/>
      <dgm:t>
        <a:bodyPr/>
        <a:lstStyle/>
        <a:p>
          <a:endParaRPr lang="en-US"/>
        </a:p>
      </dgm:t>
    </dgm:pt>
    <dgm:pt modelId="{0F4BB918-D4F1-484D-83FC-1665141A794C}" type="pres">
      <dgm:prSet presAssocID="{41CDCF54-43DC-AB43-8C39-55B769088528}" presName="sp" presStyleCnt="0"/>
      <dgm:spPr/>
      <dgm:t>
        <a:bodyPr/>
        <a:lstStyle/>
        <a:p>
          <a:endParaRPr lang="en-US"/>
        </a:p>
      </dgm:t>
    </dgm:pt>
    <dgm:pt modelId="{E998315B-126E-CA4E-9230-D9533FE617D0}" type="pres">
      <dgm:prSet presAssocID="{145027E7-2CBC-C341-BF54-5A13342B32F4}" presName="arrowAndChildren" presStyleCnt="0"/>
      <dgm:spPr/>
      <dgm:t>
        <a:bodyPr/>
        <a:lstStyle/>
        <a:p>
          <a:endParaRPr lang="en-US"/>
        </a:p>
      </dgm:t>
    </dgm:pt>
    <dgm:pt modelId="{0ADEEFCC-E739-EF49-AC3E-FAA52D48E822}" type="pres">
      <dgm:prSet presAssocID="{145027E7-2CBC-C341-BF54-5A13342B32F4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78158A1-1AF0-694A-B1B8-010C83DFC58C}" type="pres">
      <dgm:prSet presAssocID="{145027E7-2CBC-C341-BF54-5A13342B32F4}" presName="arrow" presStyleLbl="node1" presStyleIdx="1" presStyleCnt="3" custScaleY="129164" custLinFactNeighborY="-496"/>
      <dgm:spPr/>
      <dgm:t>
        <a:bodyPr/>
        <a:lstStyle/>
        <a:p>
          <a:endParaRPr lang="en-US"/>
        </a:p>
      </dgm:t>
    </dgm:pt>
    <dgm:pt modelId="{681C291D-FED7-BF4F-BC7C-D222423204C0}" type="pres">
      <dgm:prSet presAssocID="{145027E7-2CBC-C341-BF54-5A13342B32F4}" presName="descendantArrow" presStyleCnt="0"/>
      <dgm:spPr/>
      <dgm:t>
        <a:bodyPr/>
        <a:lstStyle/>
        <a:p>
          <a:endParaRPr lang="en-US"/>
        </a:p>
      </dgm:t>
    </dgm:pt>
    <dgm:pt modelId="{98F27397-D812-1546-8508-087552797AA3}" type="pres">
      <dgm:prSet presAssocID="{F7A1B177-8647-BB47-8819-6C3B6E3301CA}" presName="childTextArrow" presStyleLbl="fgAccFollowNode1" presStyleIdx="0" presStyleCnt="2" custScaleY="170643" custLinFactNeighborY="-10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51A35-39BE-C044-95C2-D14D9CF4C645}" type="pres">
      <dgm:prSet presAssocID="{709E6287-4300-A848-BED2-371291F811C9}" presName="sp" presStyleCnt="0"/>
      <dgm:spPr/>
      <dgm:t>
        <a:bodyPr/>
        <a:lstStyle/>
        <a:p>
          <a:endParaRPr lang="en-US"/>
        </a:p>
      </dgm:t>
    </dgm:pt>
    <dgm:pt modelId="{7DB3493A-2229-984B-9365-E8E22B212DFD}" type="pres">
      <dgm:prSet presAssocID="{D8D235F5-E57A-2945-AD09-96C8DABF8968}" presName="arrowAndChildren" presStyleCnt="0"/>
      <dgm:spPr/>
      <dgm:t>
        <a:bodyPr/>
        <a:lstStyle/>
        <a:p>
          <a:endParaRPr lang="en-US"/>
        </a:p>
      </dgm:t>
    </dgm:pt>
    <dgm:pt modelId="{31E9FE8B-0A43-E34D-8D4C-44E661690231}" type="pres">
      <dgm:prSet presAssocID="{D8D235F5-E57A-2945-AD09-96C8DABF896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BCE265D-3E88-F048-912A-B3AD5BFF4366}" type="pres">
      <dgm:prSet presAssocID="{D8D235F5-E57A-2945-AD09-96C8DABF8968}" presName="arrow" presStyleLbl="node1" presStyleIdx="2" presStyleCnt="3" custLinFactNeighborY="-1318"/>
      <dgm:spPr/>
      <dgm:t>
        <a:bodyPr/>
        <a:lstStyle/>
        <a:p>
          <a:endParaRPr lang="en-US"/>
        </a:p>
      </dgm:t>
    </dgm:pt>
    <dgm:pt modelId="{59765410-9208-524E-BA43-D2A2361B7D24}" type="pres">
      <dgm:prSet presAssocID="{D8D235F5-E57A-2945-AD09-96C8DABF8968}" presName="descendantArrow" presStyleCnt="0"/>
      <dgm:spPr/>
      <dgm:t>
        <a:bodyPr/>
        <a:lstStyle/>
        <a:p>
          <a:endParaRPr lang="en-US"/>
        </a:p>
      </dgm:t>
    </dgm:pt>
    <dgm:pt modelId="{8B306027-E9DB-394A-8E88-C21A6F37D707}" type="pres">
      <dgm:prSet presAssocID="{C6830CBC-980A-C144-93B1-FBDA679DE5C9}" presName="childTextArrow" presStyleLbl="fgAccFollowNode1" presStyleIdx="1" presStyleCnt="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A2B074-7D6D-C348-B0AE-EF746DD19764}" srcId="{9692DA22-695B-8B43-8254-05C11D6C67E1}" destId="{37A99477-FB18-6E4F-8099-617056F06285}" srcOrd="2" destOrd="0" parTransId="{F24D7315-3915-3A4E-83F9-ABEE553CDF64}" sibTransId="{6A42F7CB-E248-AF4E-84C9-CE0878800C01}"/>
    <dgm:cxn modelId="{268E5450-6B3E-0B40-8855-8CA1E15F52A7}" srcId="{145027E7-2CBC-C341-BF54-5A13342B32F4}" destId="{F7A1B177-8647-BB47-8819-6C3B6E3301CA}" srcOrd="0" destOrd="0" parTransId="{850E3173-5694-BC49-9DA4-2528E274EB2F}" sibTransId="{406B8246-72F7-0E47-95AD-5F6CE763B0D0}"/>
    <dgm:cxn modelId="{B5842A14-E72E-3845-B08A-B5241D7E337E}" srcId="{D8D235F5-E57A-2945-AD09-96C8DABF8968}" destId="{C6830CBC-980A-C144-93B1-FBDA679DE5C9}" srcOrd="0" destOrd="0" parTransId="{ABFB5612-6E80-1C48-8A8D-C7DC1C05CF22}" sibTransId="{63821400-6F2E-2B40-AE27-B6115A22D618}"/>
    <dgm:cxn modelId="{E5C50BAA-AE09-410E-AA6C-FBB03E8B662F}" type="presOf" srcId="{F7A1B177-8647-BB47-8819-6C3B6E3301CA}" destId="{98F27397-D812-1546-8508-087552797AA3}" srcOrd="0" destOrd="0" presId="urn:microsoft.com/office/officeart/2005/8/layout/process4"/>
    <dgm:cxn modelId="{CA48BBFC-9389-4636-A864-B8B757D45B1A}" type="presOf" srcId="{D8D235F5-E57A-2945-AD09-96C8DABF8968}" destId="{5BCE265D-3E88-F048-912A-B3AD5BFF4366}" srcOrd="1" destOrd="0" presId="urn:microsoft.com/office/officeart/2005/8/layout/process4"/>
    <dgm:cxn modelId="{D5A488D8-C5DF-40C4-A3F1-C5CEBB92F7B8}" type="presOf" srcId="{37A99477-FB18-6E4F-8099-617056F06285}" destId="{C2B43073-FD16-3F4C-8D00-178A2BAD3ADA}" srcOrd="0" destOrd="0" presId="urn:microsoft.com/office/officeart/2005/8/layout/process4"/>
    <dgm:cxn modelId="{9A4E3968-247F-9D46-89F3-6313CD10F7FE}" srcId="{9692DA22-695B-8B43-8254-05C11D6C67E1}" destId="{145027E7-2CBC-C341-BF54-5A13342B32F4}" srcOrd="1" destOrd="0" parTransId="{58268665-FA49-C348-841F-98E5B640071D}" sibTransId="{41CDCF54-43DC-AB43-8C39-55B769088528}"/>
    <dgm:cxn modelId="{258E1934-7C3D-47EA-B100-3930F74AB804}" type="presOf" srcId="{145027E7-2CBC-C341-BF54-5A13342B32F4}" destId="{478158A1-1AF0-694A-B1B8-010C83DFC58C}" srcOrd="1" destOrd="0" presId="urn:microsoft.com/office/officeart/2005/8/layout/process4"/>
    <dgm:cxn modelId="{0C56CD0C-84CA-41C0-B20B-2F0CA079E783}" type="presOf" srcId="{D8D235F5-E57A-2945-AD09-96C8DABF8968}" destId="{31E9FE8B-0A43-E34D-8D4C-44E661690231}" srcOrd="0" destOrd="0" presId="urn:microsoft.com/office/officeart/2005/8/layout/process4"/>
    <dgm:cxn modelId="{11C3AEF4-F166-004B-8031-8201367EBAC5}" srcId="{9692DA22-695B-8B43-8254-05C11D6C67E1}" destId="{D8D235F5-E57A-2945-AD09-96C8DABF8968}" srcOrd="0" destOrd="0" parTransId="{D0B4648F-2DCB-5145-B36C-5EAE66D3BCE5}" sibTransId="{709E6287-4300-A848-BED2-371291F811C9}"/>
    <dgm:cxn modelId="{62BCB931-8EAB-4AD0-A38D-D2B20B1B6E39}" type="presOf" srcId="{9692DA22-695B-8B43-8254-05C11D6C67E1}" destId="{47B6D09C-3FAE-5140-B4B3-D666A32038F3}" srcOrd="0" destOrd="0" presId="urn:microsoft.com/office/officeart/2005/8/layout/process4"/>
    <dgm:cxn modelId="{672226F6-2865-4C97-A397-6D13B5BCD852}" type="presOf" srcId="{C6830CBC-980A-C144-93B1-FBDA679DE5C9}" destId="{8B306027-E9DB-394A-8E88-C21A6F37D707}" srcOrd="0" destOrd="0" presId="urn:microsoft.com/office/officeart/2005/8/layout/process4"/>
    <dgm:cxn modelId="{6E803556-2D40-4B3D-99CB-6D7B97D41B43}" type="presOf" srcId="{145027E7-2CBC-C341-BF54-5A13342B32F4}" destId="{0ADEEFCC-E739-EF49-AC3E-FAA52D48E822}" srcOrd="0" destOrd="0" presId="urn:microsoft.com/office/officeart/2005/8/layout/process4"/>
    <dgm:cxn modelId="{3136DE22-34ED-499D-A477-A15DB6BAC687}" type="presParOf" srcId="{47B6D09C-3FAE-5140-B4B3-D666A32038F3}" destId="{41128F05-1069-B848-A6BD-0A723861F50C}" srcOrd="0" destOrd="0" presId="urn:microsoft.com/office/officeart/2005/8/layout/process4"/>
    <dgm:cxn modelId="{534E5588-5B1D-4ECB-8633-3CC99E0AF51E}" type="presParOf" srcId="{41128F05-1069-B848-A6BD-0A723861F50C}" destId="{C2B43073-FD16-3F4C-8D00-178A2BAD3ADA}" srcOrd="0" destOrd="0" presId="urn:microsoft.com/office/officeart/2005/8/layout/process4"/>
    <dgm:cxn modelId="{88C661F1-356A-4003-A386-00945638D343}" type="presParOf" srcId="{47B6D09C-3FAE-5140-B4B3-D666A32038F3}" destId="{0F4BB918-D4F1-484D-83FC-1665141A794C}" srcOrd="1" destOrd="0" presId="urn:microsoft.com/office/officeart/2005/8/layout/process4"/>
    <dgm:cxn modelId="{17175851-0D61-4F50-BC90-17207EBE5F72}" type="presParOf" srcId="{47B6D09C-3FAE-5140-B4B3-D666A32038F3}" destId="{E998315B-126E-CA4E-9230-D9533FE617D0}" srcOrd="2" destOrd="0" presId="urn:microsoft.com/office/officeart/2005/8/layout/process4"/>
    <dgm:cxn modelId="{13618899-6FEB-4F9F-BF75-E6166E6687F0}" type="presParOf" srcId="{E998315B-126E-CA4E-9230-D9533FE617D0}" destId="{0ADEEFCC-E739-EF49-AC3E-FAA52D48E822}" srcOrd="0" destOrd="0" presId="urn:microsoft.com/office/officeart/2005/8/layout/process4"/>
    <dgm:cxn modelId="{50F95C7B-BA8B-452B-84DC-B59917D4C620}" type="presParOf" srcId="{E998315B-126E-CA4E-9230-D9533FE617D0}" destId="{478158A1-1AF0-694A-B1B8-010C83DFC58C}" srcOrd="1" destOrd="0" presId="urn:microsoft.com/office/officeart/2005/8/layout/process4"/>
    <dgm:cxn modelId="{CAD3C0B6-1360-44DC-A7DA-4785DDAAEB0C}" type="presParOf" srcId="{E998315B-126E-CA4E-9230-D9533FE617D0}" destId="{681C291D-FED7-BF4F-BC7C-D222423204C0}" srcOrd="2" destOrd="0" presId="urn:microsoft.com/office/officeart/2005/8/layout/process4"/>
    <dgm:cxn modelId="{ED8A4D8A-5661-4D49-B647-00031A759BF2}" type="presParOf" srcId="{681C291D-FED7-BF4F-BC7C-D222423204C0}" destId="{98F27397-D812-1546-8508-087552797AA3}" srcOrd="0" destOrd="0" presId="urn:microsoft.com/office/officeart/2005/8/layout/process4"/>
    <dgm:cxn modelId="{5142FFCD-09AD-4495-933E-526506BEC65B}" type="presParOf" srcId="{47B6D09C-3FAE-5140-B4B3-D666A32038F3}" destId="{DBA51A35-39BE-C044-95C2-D14D9CF4C645}" srcOrd="3" destOrd="0" presId="urn:microsoft.com/office/officeart/2005/8/layout/process4"/>
    <dgm:cxn modelId="{CE1E0194-7BDF-4051-91ED-838D5649E9B8}" type="presParOf" srcId="{47B6D09C-3FAE-5140-B4B3-D666A32038F3}" destId="{7DB3493A-2229-984B-9365-E8E22B212DFD}" srcOrd="4" destOrd="0" presId="urn:microsoft.com/office/officeart/2005/8/layout/process4"/>
    <dgm:cxn modelId="{587B06E1-9CA2-4088-84E1-DE40C0944E9E}" type="presParOf" srcId="{7DB3493A-2229-984B-9365-E8E22B212DFD}" destId="{31E9FE8B-0A43-E34D-8D4C-44E661690231}" srcOrd="0" destOrd="0" presId="urn:microsoft.com/office/officeart/2005/8/layout/process4"/>
    <dgm:cxn modelId="{6D236788-B254-49F5-99F8-C6A7339C5690}" type="presParOf" srcId="{7DB3493A-2229-984B-9365-E8E22B212DFD}" destId="{5BCE265D-3E88-F048-912A-B3AD5BFF4366}" srcOrd="1" destOrd="0" presId="urn:microsoft.com/office/officeart/2005/8/layout/process4"/>
    <dgm:cxn modelId="{2A1006AC-D895-4C63-92C0-31E344F8D9B6}" type="presParOf" srcId="{7DB3493A-2229-984B-9365-E8E22B212DFD}" destId="{59765410-9208-524E-BA43-D2A2361B7D24}" srcOrd="2" destOrd="0" presId="urn:microsoft.com/office/officeart/2005/8/layout/process4"/>
    <dgm:cxn modelId="{E3774C9C-DA4C-4F94-8711-CDF45A40B49C}" type="presParOf" srcId="{59765410-9208-524E-BA43-D2A2361B7D24}" destId="{8B306027-E9DB-394A-8E88-C21A6F37D7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43073-FD16-3F4C-8D00-178A2BAD3ADA}">
      <dsp:nvSpPr>
        <dsp:cNvPr id="0" name=""/>
        <dsp:cNvSpPr/>
      </dsp:nvSpPr>
      <dsp:spPr>
        <a:xfrm>
          <a:off x="0" y="3820299"/>
          <a:ext cx="6620933" cy="5366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Generate “Family” of Related Networks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20299"/>
        <a:ext cx="6620933" cy="536625"/>
      </dsp:txXfrm>
    </dsp:sp>
    <dsp:sp modelId="{478158A1-1AF0-694A-B1B8-010C83DFC58C}">
      <dsp:nvSpPr>
        <dsp:cNvPr id="0" name=""/>
        <dsp:cNvSpPr/>
      </dsp:nvSpPr>
      <dsp:spPr>
        <a:xfrm rot="10800000">
          <a:off x="0" y="1658569"/>
          <a:ext cx="6620933" cy="216972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YEASTRACT Database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1658569"/>
        <a:ext cx="6620933" cy="761573"/>
      </dsp:txXfrm>
    </dsp:sp>
    <dsp:sp modelId="{98F27397-D812-1546-8508-087552797AA3}">
      <dsp:nvSpPr>
        <dsp:cNvPr id="0" name=""/>
        <dsp:cNvSpPr/>
      </dsp:nvSpPr>
      <dsp:spPr>
        <a:xfrm>
          <a:off x="0" y="2271214"/>
          <a:ext cx="6620933" cy="857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These genes were input into the YEASTRACT database, which returned a list of potential regulatory transcription factors that may regulate those target genes, in order of significance.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71214"/>
        <a:ext cx="6620933" cy="857083"/>
      </dsp:txXfrm>
    </dsp:sp>
    <dsp:sp modelId="{5BCE265D-3E88-F048-912A-B3AD5BFF4366}">
      <dsp:nvSpPr>
        <dsp:cNvPr id="0" name=""/>
        <dsp:cNvSpPr/>
      </dsp:nvSpPr>
      <dsp:spPr>
        <a:xfrm rot="10800000">
          <a:off x="0" y="0"/>
          <a:ext cx="6620933" cy="167982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Within-strain ANOVA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0"/>
        <a:ext cx="6620933" cy="589617"/>
      </dsp:txXfrm>
    </dsp:sp>
    <dsp:sp modelId="{8B306027-E9DB-394A-8E88-C21A6F37D707}">
      <dsp:nvSpPr>
        <dsp:cNvPr id="0" name=""/>
        <dsp:cNvSpPr/>
      </dsp:nvSpPr>
      <dsp:spPr>
        <a:xfrm>
          <a:off x="0" y="593080"/>
          <a:ext cx="6620933" cy="5022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Indicates which genes had significant changes in expression at </a:t>
          </a:r>
          <a:r>
            <a:rPr lang="en-US" sz="16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any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time point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93080"/>
        <a:ext cx="6620933" cy="502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692B-8293-4742-9A6F-5CB15477C2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544C0-35D3-44ED-98E9-FC27FE80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8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Degradation rates were provided by </a:t>
            </a:r>
            <a:r>
              <a:rPr lang="en-US" dirty="0" err="1" smtClean="0"/>
              <a:t>Neymotin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44C0-35D3-44ED-98E9-FC27FE80C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Closer to the ideal (1)</a:t>
            </a:r>
            <a:r>
              <a:rPr lang="en-US" baseline="0" dirty="0" smtClean="0"/>
              <a:t> means that it was perfect; modeled accurately &amp; all time points fit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44C0-35D3-44ED-98E9-FC27FE80C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5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7" y="401053"/>
            <a:ext cx="12063663" cy="310891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the Regulatory Dynamics of Related Small Gene Regulatory Networks that Control the Cold Shock Response in </a:t>
            </a:r>
            <a:r>
              <a:rPr lang="en-US" sz="4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4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Natalie Williams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Kam D. Dahlquist</a:t>
            </a:r>
            <a:r>
              <a:rPr lang="en-US" baseline="30000" dirty="0" smtClean="0"/>
              <a:t>1</a:t>
            </a:r>
            <a:r>
              <a:rPr lang="en-US" dirty="0" smtClean="0"/>
              <a:t> and Ben G. Fitzpatrick</a:t>
            </a:r>
            <a:r>
              <a:rPr lang="en-US" baseline="30000" dirty="0" smtClean="0"/>
              <a:t>2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Biology Department and </a:t>
            </a:r>
            <a:r>
              <a:rPr lang="en-US" baseline="30000" dirty="0" smtClean="0"/>
              <a:t>2</a:t>
            </a:r>
            <a:r>
              <a:rPr lang="en-US" dirty="0" smtClean="0"/>
              <a:t>Mathematical Department</a:t>
            </a:r>
          </a:p>
          <a:p>
            <a:r>
              <a:rPr lang="en-US" dirty="0" smtClean="0"/>
              <a:t>Loyola Marymount University</a:t>
            </a:r>
          </a:p>
          <a:p>
            <a:r>
              <a:rPr lang="en-US" dirty="0" smtClean="0"/>
              <a:t>March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4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“Family” of 31 Random Networks was Generated from an R Script, using data derived from ∆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hap4.</a:t>
            </a:r>
            <a:endParaRPr lang="en-US" sz="2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958618"/>
            <a:ext cx="8229600" cy="3918182"/>
          </a:xfrm>
        </p:spPr>
        <p:txBody>
          <a:bodyPr>
            <a:no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 was used for comparison to random networks.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have the same number of nodes (15 for db5 network) and the same number of edges (28 for db5 network).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1 – 10 were previously generated, so they were re-run.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an R script, adjacency matrices were generated to pasted into input sheets with identical parameters as db5 network to create random networks 11 – 31.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random networks were all run 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v1.4.4.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0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database, using microarray data.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 random 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Ordinary Differential  Equations to Model the Dynamics of Each Gene in the Network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605"/>
            <a:ext cx="8229600" cy="23622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MATLAB code and executable are available under an open source license at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kdahlquist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gene’s expression level is described using ordinary differential equations with a sigmoidal production function.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Degradation rates calculated using RNA half lives provided by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2014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26368" y="4513096"/>
          <a:ext cx="4800600" cy="118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2870200" imgH="711200" progId="Equation.3">
                  <p:embed/>
                </p:oleObj>
              </mc:Choice>
              <mc:Fallback>
                <p:oleObj name="Equation" r:id="rId4" imgW="287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368" y="4513096"/>
                        <a:ext cx="4800600" cy="11882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824133" y="3801534"/>
            <a:ext cx="35052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8081" y="3656824"/>
            <a:ext cx="240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RNA degradation 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06572" y="4703776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7626706" y="4026156"/>
            <a:ext cx="563688" cy="6776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3680" y="3689932"/>
            <a:ext cx="245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mRNA production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2423" y="4468935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5761465" y="4059264"/>
            <a:ext cx="151092" cy="40967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66319" y="6038079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threshold for each gene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24134" y="5056409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H="1" flipV="1">
            <a:off x="7044268" y="5437771"/>
            <a:ext cx="1223799" cy="60030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7202" y="5790393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 term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determines the level of activation or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5638" y="5056409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4436195" y="5437771"/>
            <a:ext cx="1649577" cy="35262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database, using microarray data.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 random 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5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12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ratio comparison between DB5 network and 31 random networks validates that DB5 network is modeled better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220293"/>
              </p:ext>
            </p:extLst>
          </p:nvPr>
        </p:nvGraphicFramePr>
        <p:xfrm>
          <a:off x="567794" y="1690688"/>
          <a:ext cx="11286836" cy="463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756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84"/>
            <a:ext cx="12192000" cy="1208370"/>
          </a:xfrm>
        </p:spPr>
        <p:txBody>
          <a:bodyPr>
            <a:normAutofit fontScale="90000"/>
          </a:bodyPr>
          <a:lstStyle/>
          <a:p>
            <a:r>
              <a:rPr lang="en-US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visualization highlight the presence of more repressive regulatory relationships in the random networks compared to db5 network</a:t>
            </a:r>
            <a:endParaRPr lang="en-US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8" y="4766986"/>
            <a:ext cx="273111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41" y="4727382"/>
            <a:ext cx="2728166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102" t="19941" r="19474" b="21891"/>
          <a:stretch/>
        </p:blipFill>
        <p:spPr>
          <a:xfrm>
            <a:off x="2959242" y="2188597"/>
            <a:ext cx="281839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0351" t="22280" r="19474" b="21891"/>
          <a:stretch/>
        </p:blipFill>
        <p:spPr>
          <a:xfrm>
            <a:off x="5905193" y="2188597"/>
            <a:ext cx="2921993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94" y="2088334"/>
            <a:ext cx="2731186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63" y="4783914"/>
            <a:ext cx="2894891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175" y="435805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3870" y="435805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7951" y="1722547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64541" y="1770906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3888" y="1717458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22565" y="435805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31</a:t>
            </a:r>
          </a:p>
        </p:txBody>
      </p:sp>
      <p:pic>
        <p:nvPicPr>
          <p:cNvPr id="17" name="Content Placeholder 4" descr="dHAP4 Network--Weighted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100" b="1100"/>
          <a:stretch/>
        </p:blipFill>
        <p:spPr>
          <a:xfrm>
            <a:off x="153070" y="2079870"/>
            <a:ext cx="2802603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734" y="1639056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Unique regulatory relationships appeared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the random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networks, which appeared to have an effect on their modeling.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03158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with better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ratios have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MSE:minMSE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values less than  those of db5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with worse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ratios have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MSE:minMSE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values greater than those of db5 network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46679"/>
              </p:ext>
            </p:extLst>
          </p:nvPr>
        </p:nvGraphicFramePr>
        <p:xfrm>
          <a:off x="2160337" y="344682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842"/>
                <a:gridCol w="22191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Regulatory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Observed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Only in Better </a:t>
                      </a:r>
                      <a:r>
                        <a:rPr lang="en-US" dirty="0" err="1" smtClean="0"/>
                        <a:t>Randoms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between db5 &amp; better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between db5 &amp; worse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amongst </a:t>
                      </a:r>
                      <a:r>
                        <a:rPr lang="en-US" baseline="0" dirty="0" err="1" smtClean="0"/>
                        <a:t>randoms</a:t>
                      </a:r>
                      <a:r>
                        <a:rPr lang="en-US" baseline="0" dirty="0" smtClean="0"/>
                        <a:t> (same regulation)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amongst </a:t>
                      </a:r>
                      <a:r>
                        <a:rPr lang="en-US" dirty="0" err="1" smtClean="0"/>
                        <a:t>randoms</a:t>
                      </a:r>
                      <a:r>
                        <a:rPr lang="en-US" dirty="0" smtClean="0"/>
                        <a:t> (different</a:t>
                      </a:r>
                      <a:r>
                        <a:rPr lang="en-US" baseline="0" dirty="0" smtClean="0"/>
                        <a:t> regulation)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Only in</a:t>
                      </a:r>
                      <a:r>
                        <a:rPr lang="en-US" baseline="0" dirty="0" smtClean="0"/>
                        <a:t> Worse </a:t>
                      </a:r>
                      <a:r>
                        <a:rPr lang="en-US" baseline="0" dirty="0" err="1" smtClean="0"/>
                        <a:t>Randoms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0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21"/>
            <a:ext cx="10515600" cy="6936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695"/>
            <a:ext cx="10515600" cy="5150268"/>
          </a:xfrm>
        </p:spPr>
        <p:txBody>
          <a:bodyPr>
            <a:normAutofit fontScale="77500" lnSpcReduction="20000"/>
          </a:bodyPr>
          <a:lstStyle/>
          <a:p>
            <a:pPr marL="285750" lvl="0" indent="-28575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K., Fitzpatrick, B., Camacho, E.,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S., &amp;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Wanner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N. (2015). Parameter Estimation for Gene Regulatory Networks from Microarray Data: Cold Shock Response in Saccharomyces cerevisiae.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Bulletin Of Mathematical Biology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(8), 1457-1492.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http://dx.doi.org/10.1007/s11538-015-0092-6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Dário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Abdulrehman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Pedro T. Monteiro, Miguel C. Teixeira,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P. Mira,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Lourenço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Sandra C. dos Santos,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Tânia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Cabrito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Alexandre P. Francisco, Sara C. Madeira, Ricardo S. Aires,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Arlindo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L. Oliveira, Isabel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Sá-Correia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Ana T. Freitas (2011). YEASTRACT: providing a programmatic access to curated transcriptional regulatory associations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through a web services 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Nucl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Acids Res., 39: D136-D140, Oxford University Press.</a:t>
            </a:r>
          </a:p>
          <a:p>
            <a:pPr marL="285750" lvl="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Freeman, S. (2002).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Biological science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Upper Saddle River, NJ: Prentice Hall. 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GRNsightt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http://dondi.github.io/GRNsight/ 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github.com/kdahlquit/GRNmap </a:t>
            </a: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Athanasiadou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R., and Gresham D. (2014). Determination of in vivo RNA kinetics using RATE-seq.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20, 1645-1652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8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Microarray data was generated for yeast under cold shock conditions.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 random 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9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23" y="52721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Saccharomyces cerevisiae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Organism for Systems Biology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138" y="1765156"/>
            <a:ext cx="4629048" cy="35958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Budding yeast is used as a model organism due to its small genome size of approximately 6000 genes.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6000 genes are regulated by ~250 transcription factors, which can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regulate gene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Yeast deletion strains and other molecular genetic tools are readily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online such as databases.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" b="474"/>
          <a:stretch/>
        </p:blipFill>
        <p:spPr bwMode="auto">
          <a:xfrm>
            <a:off x="1676400" y="1866530"/>
            <a:ext cx="3905352" cy="343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63380" y="4651938"/>
            <a:ext cx="1593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dirty="0" err="1">
                <a:solidFill>
                  <a:schemeClr val="bg1"/>
                </a:solidFill>
              </a:rPr>
              <a:t>Alberts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et al</a:t>
            </a:r>
            <a:r>
              <a:rPr lang="en-US" altLang="en-US" sz="1200" dirty="0">
                <a:solidFill>
                  <a:schemeClr val="bg1"/>
                </a:solidFill>
              </a:rPr>
              <a:t>. (2004)</a:t>
            </a:r>
          </a:p>
        </p:txBody>
      </p:sp>
    </p:spTree>
    <p:extLst>
      <p:ext uri="{BB962C8B-B14F-4D97-AF65-F5344CB8AC3E}">
        <p14:creationId xmlns:p14="http://schemas.microsoft.com/office/powerpoint/2010/main" val="8032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841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to the Environmental Stress Cold Shock </a:t>
            </a:r>
            <a:b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Well Studied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23502"/>
              </p:ext>
            </p:extLst>
          </p:nvPr>
        </p:nvGraphicFramePr>
        <p:xfrm>
          <a:off x="1816798" y="1841990"/>
          <a:ext cx="8515238" cy="36050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257619"/>
                <a:gridCol w="4257619"/>
              </a:tblGrid>
              <a:tr h="2320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 Shock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Cold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Shock (10-18</a:t>
                      </a: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℃)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denature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 fluidity of membranes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Induction of heat shock proteins that assist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protein folding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Stabilizes DNA and RNA secondary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structures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Conserved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all organisms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Impair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ribosome function and protein synthesis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Decreased Enzymatic activities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0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equivalent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of cold shock proteins that are conserved in all organisms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59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789074"/>
            <a:ext cx="4267200" cy="52505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control gene expression by binding to regulatory DNA sequences.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Activators increase expression and repressors decrease expression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are themselves proteins encoded by genes.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gene regulatory network (GRN) is a set of transcription factors that regulate the expression of genes encoding other transcription factors.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24000" y="31446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the level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25" y="1926968"/>
            <a:ext cx="4106326" cy="308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289688" y="2471746"/>
            <a:ext cx="66628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292985" y="2900734"/>
            <a:ext cx="871466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mRNA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910408" y="4240681"/>
            <a:ext cx="96132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Protein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219200" y="2716068"/>
            <a:ext cx="1646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Transcription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219201" y="4149471"/>
            <a:ext cx="1416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Translation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336661" y="5012455"/>
            <a:ext cx="1298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Freeman (2003)</a:t>
            </a:r>
          </a:p>
        </p:txBody>
      </p:sp>
    </p:spTree>
    <p:extLst>
      <p:ext uri="{BB962C8B-B14F-4D97-AF65-F5344CB8AC3E}">
        <p14:creationId xmlns:p14="http://schemas.microsoft.com/office/powerpoint/2010/main" val="349745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446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Questions the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investigates: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600201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entury Gothic"/>
                <a:cs typeface="Century Gothic"/>
              </a:rPr>
              <a:t>1. Which transcription factors regulate the cold shock response in yeast? </a:t>
            </a:r>
          </a:p>
          <a:p>
            <a:pPr marL="0" indent="0">
              <a:buNone/>
            </a:pPr>
            <a:endParaRPr lang="en-US" sz="20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000" b="1" dirty="0">
                <a:latin typeface="Century Gothic"/>
                <a:cs typeface="Century Gothic"/>
              </a:rPr>
              <a:t>2. What is the indirect effect of other transcription factors?</a:t>
            </a:r>
          </a:p>
          <a:p>
            <a:pPr marL="457200" indent="-457200">
              <a:buAutoNum type="arabicPeriod"/>
            </a:pPr>
            <a:endParaRPr lang="en-US" sz="20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000" b="1" dirty="0">
                <a:latin typeface="Century Gothic"/>
                <a:cs typeface="Century Gothic"/>
              </a:rPr>
              <a:t>3. Can we make predictions based on our understanding of            the network? </a:t>
            </a:r>
          </a:p>
          <a:p>
            <a:pPr marL="0" indent="0" algn="ctr">
              <a:buNone/>
            </a:pPr>
            <a:endParaRPr lang="en-US" sz="20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2000" dirty="0">
              <a:latin typeface="Century Gothic"/>
              <a:cs typeface="Century Gothic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25" y="1191841"/>
            <a:ext cx="4106326" cy="308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94488" y="1736619"/>
            <a:ext cx="66628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97785" y="2165607"/>
            <a:ext cx="871466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mRNA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15208" y="3505554"/>
            <a:ext cx="96132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Protein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24000" y="1980941"/>
            <a:ext cx="1646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Transcription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24001" y="3414344"/>
            <a:ext cx="1416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Translation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41461" y="4277328"/>
            <a:ext cx="1298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Freeman (2003)</a:t>
            </a:r>
          </a:p>
        </p:txBody>
      </p:sp>
    </p:spTree>
    <p:extLst>
      <p:ext uri="{BB962C8B-B14F-4D97-AF65-F5344CB8AC3E}">
        <p14:creationId xmlns:p14="http://schemas.microsoft.com/office/powerpoint/2010/main" val="399331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database, using microarray data.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 random 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3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35"/>
            <a:ext cx="9144000" cy="14133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Microarray Data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Was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Derive a Family of Related GRNs from the YEASTRACT Database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01056"/>
              </p:ext>
            </p:extLst>
          </p:nvPr>
        </p:nvGraphicFramePr>
        <p:xfrm>
          <a:off x="2785533" y="1583268"/>
          <a:ext cx="6620933" cy="436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86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entury Gothic"/>
                <a:cs typeface="Century Gothic"/>
              </a:rPr>
              <a:t>A “Family” of Related Networks Was Created by Paring Down Genes and Edges from the Largest Network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958617"/>
            <a:ext cx="8229600" cy="374171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started with a network of 30-35 genes made up of the most significant regulators.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Transcription factors and edges were removed from the GRN in a stepwise fashion in order of least to most significant until the network was pared down to 14 - 16 genes and 27 - 35 edges.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 ran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smallest model of each databased-derived network 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nomenclature was given to describe this family of related GRNs.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03389"/>
              </p:ext>
            </p:extLst>
          </p:nvPr>
        </p:nvGraphicFramePr>
        <p:xfrm>
          <a:off x="184482" y="4696293"/>
          <a:ext cx="11823035" cy="192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05"/>
                <a:gridCol w="1689005"/>
                <a:gridCol w="1689005"/>
                <a:gridCol w="1689005"/>
                <a:gridCol w="1689005"/>
                <a:gridCol w="1689005"/>
                <a:gridCol w="1689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Previously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dcin5 (14-gene)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dcin5 (17-gene)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dgln3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dhap4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dzap1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derived from </a:t>
                      </a:r>
                      <a:r>
                        <a:rPr lang="en-US" sz="1800" i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∆cin5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∆cin5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gln3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hap4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∆zap1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db1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db2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db3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db4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db5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db6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31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1198</Words>
  <Application>Microsoft Macintosh PowerPoint</Application>
  <PresentationFormat>Custom</PresentationFormat>
  <Paragraphs>164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Comparison of the Regulatory Dynamics of Related Small Gene Regulatory Networks that Control the Cold Shock Response in Saccharomyces cerevisiae </vt:lpstr>
      <vt:lpstr>Overview of Today’s Presentation</vt:lpstr>
      <vt:lpstr>Saccharomyces cerevisiae is a Model Organism for Systems Biology</vt:lpstr>
      <vt:lpstr>The Response to the Environmental Stress Cold Shock  Is Not Well Studied</vt:lpstr>
      <vt:lpstr>Yeast respond to cold shock by changing the level of gene expression</vt:lpstr>
      <vt:lpstr>The Questions the Dahlquist Lab investigates:</vt:lpstr>
      <vt:lpstr>Overview of Today’s Presentation</vt:lpstr>
      <vt:lpstr>The Microarray Data from the Dahlquist Lab Was Used to Derive a Family of Related GRNs from the YEASTRACT Database</vt:lpstr>
      <vt:lpstr>A “Family” of Related Networks Was Created by Paring Down Genes and Edges from the Largest Network</vt:lpstr>
      <vt:lpstr>A “Family” of 31 Random Networks was Generated from an R Script, using data derived from ∆hap4.</vt:lpstr>
      <vt:lpstr>Overview of Today’s Presentation</vt:lpstr>
      <vt:lpstr>GRNmap Uses Ordinary Differential  Equations to Model the Dynamics of Each Gene in the Network</vt:lpstr>
      <vt:lpstr>Overview of Today’s Presentation</vt:lpstr>
      <vt:lpstr>LSE:minLSE ratio comparison between DB5 network and 31 random networks validates that DB5 network is modeled better</vt:lpstr>
      <vt:lpstr>GRNsight visualization highlight the presence of more repressive regulatory relationships in the random networks compared to db5 network</vt:lpstr>
      <vt:lpstr>Unique regulatory relationships appeared only in the random networks, which appeared to have an effect on their modeling.</vt:lpstr>
      <vt:lpstr>References</vt:lpstr>
    </vt:vector>
  </TitlesOfParts>
  <Company>LMU-ITS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Natalie</dc:creator>
  <cp:lastModifiedBy>Natalie Williams</cp:lastModifiedBy>
  <cp:revision>35</cp:revision>
  <dcterms:created xsi:type="dcterms:W3CDTF">2017-03-02T22:36:44Z</dcterms:created>
  <dcterms:modified xsi:type="dcterms:W3CDTF">2017-03-16T23:38:49Z</dcterms:modified>
</cp:coreProperties>
</file>