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71"/>
    <a:srgbClr val="27CACC"/>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945" autoAdjust="0"/>
    <p:restoredTop sz="99409" autoAdjust="0"/>
  </p:normalViewPr>
  <p:slideViewPr>
    <p:cSldViewPr snapToGrid="0" snapToObjects="1">
      <p:cViewPr>
        <p:scale>
          <a:sx n="70" d="100"/>
          <a:sy n="70" d="100"/>
        </p:scale>
        <p:origin x="-10272" y="-1057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Eccentricity </a:t>
            </a:r>
            <a:r>
              <a:rPr lang="en-US" dirty="0"/>
              <a:t>of each </a:t>
            </a:r>
            <a:r>
              <a:rPr lang="en-US" dirty="0" smtClean="0"/>
              <a:t>gene </a:t>
            </a:r>
            <a:r>
              <a:rPr lang="en-US" dirty="0"/>
              <a:t>for each network</a:t>
            </a:r>
          </a:p>
        </c:rich>
      </c:tx>
      <c:layout>
        <c:manualLayout>
          <c:xMode val="edge"/>
          <c:yMode val="edge"/>
          <c:x val="0.10577690574314801"/>
          <c:y val="3.4722222222222199E-3"/>
        </c:manualLayout>
      </c:layout>
      <c:overlay val="0"/>
    </c:title>
    <c:autoTitleDeleted val="0"/>
    <c:plotArea>
      <c:layout/>
      <c:barChart>
        <c:barDir val="col"/>
        <c:grouping val="clustered"/>
        <c:varyColors val="0"/>
        <c:ser>
          <c:idx val="0"/>
          <c:order val="0"/>
          <c:tx>
            <c:strRef>
              <c:f>'Raw Gephi Outputs all db'!$T$2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db'!$T$3:$T$29</c:f>
              <c:numCache>
                <c:formatCode>General</c:formatCode>
                <c:ptCount val="27"/>
                <c:pt idx="0">
                  <c:v>3</c:v>
                </c:pt>
                <c:pt idx="1">
                  <c:v>4</c:v>
                </c:pt>
                <c:pt idx="2">
                  <c:v>0</c:v>
                </c:pt>
                <c:pt idx="3">
                  <c:v>0</c:v>
                </c:pt>
                <c:pt idx="4">
                  <c:v>3</c:v>
                </c:pt>
                <c:pt idx="5">
                  <c:v>2</c:v>
                </c:pt>
                <c:pt idx="8">
                  <c:v>1</c:v>
                </c:pt>
                <c:pt idx="10">
                  <c:v>1</c:v>
                </c:pt>
                <c:pt idx="11">
                  <c:v>2</c:v>
                </c:pt>
                <c:pt idx="12">
                  <c:v>2</c:v>
                </c:pt>
                <c:pt idx="16">
                  <c:v>2</c:v>
                </c:pt>
                <c:pt idx="19">
                  <c:v>0</c:v>
                </c:pt>
                <c:pt idx="21">
                  <c:v>2</c:v>
                </c:pt>
                <c:pt idx="24">
                  <c:v>2</c:v>
                </c:pt>
                <c:pt idx="25">
                  <c:v>0</c:v>
                </c:pt>
                <c:pt idx="26">
                  <c:v>5</c:v>
                </c:pt>
              </c:numCache>
            </c:numRef>
          </c:val>
        </c:ser>
        <c:ser>
          <c:idx val="1"/>
          <c:order val="1"/>
          <c:tx>
            <c:strRef>
              <c:f>'Raw Gephi Outputs all db'!$U$2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db'!$U$3:$U$29</c:f>
              <c:numCache>
                <c:formatCode>General</c:formatCode>
                <c:ptCount val="27"/>
                <c:pt idx="5">
                  <c:v>3</c:v>
                </c:pt>
                <c:pt idx="9">
                  <c:v>4</c:v>
                </c:pt>
                <c:pt idx="10">
                  <c:v>1</c:v>
                </c:pt>
                <c:pt idx="11">
                  <c:v>0</c:v>
                </c:pt>
                <c:pt idx="12">
                  <c:v>4</c:v>
                </c:pt>
                <c:pt idx="15">
                  <c:v>0</c:v>
                </c:pt>
                <c:pt idx="16">
                  <c:v>3</c:v>
                </c:pt>
                <c:pt idx="18">
                  <c:v>0</c:v>
                </c:pt>
                <c:pt idx="19">
                  <c:v>1</c:v>
                </c:pt>
                <c:pt idx="20">
                  <c:v>2</c:v>
                </c:pt>
                <c:pt idx="21">
                  <c:v>3</c:v>
                </c:pt>
                <c:pt idx="22">
                  <c:v>0</c:v>
                </c:pt>
                <c:pt idx="24">
                  <c:v>2</c:v>
                </c:pt>
                <c:pt idx="25">
                  <c:v>0</c:v>
                </c:pt>
              </c:numCache>
            </c:numRef>
          </c:val>
        </c:ser>
        <c:ser>
          <c:idx val="2"/>
          <c:order val="2"/>
          <c:tx>
            <c:strRef>
              <c:f>'Raw Gephi Outputs all db'!$V$2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db'!$V$3:$V$29</c:f>
              <c:numCache>
                <c:formatCode>General</c:formatCode>
                <c:ptCount val="27"/>
                <c:pt idx="1">
                  <c:v>0</c:v>
                </c:pt>
                <c:pt idx="5">
                  <c:v>3</c:v>
                </c:pt>
                <c:pt idx="9">
                  <c:v>4</c:v>
                </c:pt>
                <c:pt idx="10">
                  <c:v>1</c:v>
                </c:pt>
                <c:pt idx="11">
                  <c:v>0</c:v>
                </c:pt>
                <c:pt idx="12">
                  <c:v>4</c:v>
                </c:pt>
                <c:pt idx="14">
                  <c:v>3</c:v>
                </c:pt>
                <c:pt idx="15">
                  <c:v>0</c:v>
                </c:pt>
                <c:pt idx="16">
                  <c:v>3</c:v>
                </c:pt>
                <c:pt idx="18">
                  <c:v>0</c:v>
                </c:pt>
                <c:pt idx="19">
                  <c:v>1</c:v>
                </c:pt>
                <c:pt idx="20">
                  <c:v>2</c:v>
                </c:pt>
                <c:pt idx="21">
                  <c:v>3</c:v>
                </c:pt>
                <c:pt idx="22">
                  <c:v>0</c:v>
                </c:pt>
                <c:pt idx="24">
                  <c:v>2</c:v>
                </c:pt>
                <c:pt idx="25">
                  <c:v>0</c:v>
                </c:pt>
                <c:pt idx="26">
                  <c:v>1</c:v>
                </c:pt>
              </c:numCache>
            </c:numRef>
          </c:val>
        </c:ser>
        <c:ser>
          <c:idx val="3"/>
          <c:order val="3"/>
          <c:tx>
            <c:strRef>
              <c:f>'Raw Gephi Outputs all db'!$W$2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db'!$W$3:$W$29</c:f>
              <c:numCache>
                <c:formatCode>General</c:formatCode>
                <c:ptCount val="27"/>
                <c:pt idx="5">
                  <c:v>3</c:v>
                </c:pt>
                <c:pt idx="7">
                  <c:v>0</c:v>
                </c:pt>
                <c:pt idx="9">
                  <c:v>3</c:v>
                </c:pt>
                <c:pt idx="10">
                  <c:v>0</c:v>
                </c:pt>
                <c:pt idx="11">
                  <c:v>0</c:v>
                </c:pt>
                <c:pt idx="12">
                  <c:v>3</c:v>
                </c:pt>
                <c:pt idx="16">
                  <c:v>2</c:v>
                </c:pt>
                <c:pt idx="17">
                  <c:v>0</c:v>
                </c:pt>
                <c:pt idx="19">
                  <c:v>4</c:v>
                </c:pt>
                <c:pt idx="21">
                  <c:v>2</c:v>
                </c:pt>
                <c:pt idx="22">
                  <c:v>3</c:v>
                </c:pt>
                <c:pt idx="23">
                  <c:v>2</c:v>
                </c:pt>
                <c:pt idx="24">
                  <c:v>1</c:v>
                </c:pt>
                <c:pt idx="25">
                  <c:v>0</c:v>
                </c:pt>
              </c:numCache>
            </c:numRef>
          </c:val>
        </c:ser>
        <c:ser>
          <c:idx val="4"/>
          <c:order val="4"/>
          <c:tx>
            <c:strRef>
              <c:f>'Raw Gephi Outputs all db'!$X$2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db'!$X$3:$X$29</c:f>
              <c:numCache>
                <c:formatCode>General</c:formatCode>
                <c:ptCount val="27"/>
                <c:pt idx="1">
                  <c:v>3</c:v>
                </c:pt>
                <c:pt idx="4">
                  <c:v>2</c:v>
                </c:pt>
                <c:pt idx="5">
                  <c:v>3</c:v>
                </c:pt>
                <c:pt idx="9">
                  <c:v>3</c:v>
                </c:pt>
                <c:pt idx="10">
                  <c:v>0</c:v>
                </c:pt>
                <c:pt idx="11">
                  <c:v>0</c:v>
                </c:pt>
                <c:pt idx="12">
                  <c:v>3</c:v>
                </c:pt>
                <c:pt idx="16">
                  <c:v>2</c:v>
                </c:pt>
                <c:pt idx="19">
                  <c:v>4</c:v>
                </c:pt>
                <c:pt idx="20">
                  <c:v>5</c:v>
                </c:pt>
                <c:pt idx="21">
                  <c:v>2</c:v>
                </c:pt>
                <c:pt idx="22">
                  <c:v>3</c:v>
                </c:pt>
                <c:pt idx="24">
                  <c:v>1</c:v>
                </c:pt>
                <c:pt idx="25">
                  <c:v>0</c:v>
                </c:pt>
                <c:pt idx="26">
                  <c:v>4</c:v>
                </c:pt>
              </c:numCache>
            </c:numRef>
          </c:val>
        </c:ser>
        <c:ser>
          <c:idx val="5"/>
          <c:order val="5"/>
          <c:tx>
            <c:strRef>
              <c:f>'Raw Gephi Outputs all db'!$Y$2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db'!$Y$3:$Y$29</c:f>
              <c:numCache>
                <c:formatCode>General</c:formatCode>
                <c:ptCount val="27"/>
                <c:pt idx="0">
                  <c:v>3</c:v>
                </c:pt>
                <c:pt idx="1">
                  <c:v>0</c:v>
                </c:pt>
                <c:pt idx="5">
                  <c:v>4</c:v>
                </c:pt>
                <c:pt idx="6">
                  <c:v>0</c:v>
                </c:pt>
                <c:pt idx="8">
                  <c:v>2</c:v>
                </c:pt>
                <c:pt idx="9">
                  <c:v>5</c:v>
                </c:pt>
                <c:pt idx="10">
                  <c:v>1</c:v>
                </c:pt>
                <c:pt idx="11">
                  <c:v>3</c:v>
                </c:pt>
                <c:pt idx="12">
                  <c:v>3</c:v>
                </c:pt>
                <c:pt idx="13">
                  <c:v>0</c:v>
                </c:pt>
                <c:pt idx="14">
                  <c:v>5</c:v>
                </c:pt>
                <c:pt idx="15">
                  <c:v>0</c:v>
                </c:pt>
                <c:pt idx="16">
                  <c:v>4</c:v>
                </c:pt>
                <c:pt idx="17">
                  <c:v>0</c:v>
                </c:pt>
                <c:pt idx="21">
                  <c:v>4</c:v>
                </c:pt>
                <c:pt idx="26">
                  <c:v>1</c:v>
                </c:pt>
              </c:numCache>
            </c:numRef>
          </c:val>
        </c:ser>
        <c:dLbls>
          <c:showLegendKey val="0"/>
          <c:showVal val="0"/>
          <c:showCatName val="0"/>
          <c:showSerName val="0"/>
          <c:showPercent val="0"/>
          <c:showBubbleSize val="0"/>
        </c:dLbls>
        <c:gapWidth val="150"/>
        <c:axId val="226321296"/>
        <c:axId val="226162624"/>
      </c:barChart>
      <c:catAx>
        <c:axId val="226321296"/>
        <c:scaling>
          <c:orientation val="minMax"/>
        </c:scaling>
        <c:delete val="0"/>
        <c:axPos val="b"/>
        <c:numFmt formatCode="General" sourceLinked="0"/>
        <c:majorTickMark val="out"/>
        <c:minorTickMark val="none"/>
        <c:tickLblPos val="nextTo"/>
        <c:crossAx val="226162624"/>
        <c:crosses val="autoZero"/>
        <c:auto val="1"/>
        <c:lblAlgn val="ctr"/>
        <c:lblOffset val="100"/>
        <c:noMultiLvlLbl val="0"/>
      </c:catAx>
      <c:valAx>
        <c:axId val="226162624"/>
        <c:scaling>
          <c:orientation val="minMax"/>
        </c:scaling>
        <c:delete val="0"/>
        <c:axPos val="l"/>
        <c:numFmt formatCode="General" sourceLinked="1"/>
        <c:majorTickMark val="out"/>
        <c:minorTickMark val="none"/>
        <c:tickLblPos val="nextTo"/>
        <c:crossAx val="2263212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Closeness of </a:t>
            </a:r>
            <a:r>
              <a:rPr lang="en-US" dirty="0"/>
              <a:t>each gene </a:t>
            </a:r>
            <a:r>
              <a:rPr lang="en-US" dirty="0" smtClean="0"/>
              <a:t>for </a:t>
            </a:r>
            <a:r>
              <a:rPr lang="en-US" dirty="0"/>
              <a:t>each network</a:t>
            </a:r>
          </a:p>
        </c:rich>
      </c:tx>
      <c:layout>
        <c:manualLayout>
          <c:xMode val="edge"/>
          <c:yMode val="edge"/>
          <c:x val="0.10577690574314801"/>
          <c:y val="3.4722222222222199E-3"/>
        </c:manualLayout>
      </c:layout>
      <c:overlay val="0"/>
    </c:title>
    <c:autoTitleDeleted val="0"/>
    <c:plotArea>
      <c:layout/>
      <c:barChart>
        <c:barDir val="col"/>
        <c:grouping val="clustered"/>
        <c:varyColors val="0"/>
        <c:ser>
          <c:idx val="6"/>
          <c:order val="0"/>
          <c:tx>
            <c:strRef>
              <c:f>'Raw Gephi Outputs all db'!$AA$2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db'!$AA$3:$AA$29</c:f>
              <c:numCache>
                <c:formatCode>General</c:formatCode>
                <c:ptCount val="27"/>
                <c:pt idx="0">
                  <c:v>0.56520000000000004</c:v>
                </c:pt>
                <c:pt idx="1">
                  <c:v>0.3846</c:v>
                </c:pt>
                <c:pt idx="2">
                  <c:v>0</c:v>
                </c:pt>
                <c:pt idx="3">
                  <c:v>0</c:v>
                </c:pt>
                <c:pt idx="4">
                  <c:v>0.5</c:v>
                </c:pt>
                <c:pt idx="5">
                  <c:v>0.75</c:v>
                </c:pt>
                <c:pt idx="8">
                  <c:v>1</c:v>
                </c:pt>
                <c:pt idx="10">
                  <c:v>1</c:v>
                </c:pt>
                <c:pt idx="11">
                  <c:v>0.66700000000000004</c:v>
                </c:pt>
                <c:pt idx="12">
                  <c:v>0.66700000000000004</c:v>
                </c:pt>
                <c:pt idx="16">
                  <c:v>0.84609999999999996</c:v>
                </c:pt>
                <c:pt idx="19">
                  <c:v>0</c:v>
                </c:pt>
                <c:pt idx="21">
                  <c:v>0.66669999999999996</c:v>
                </c:pt>
                <c:pt idx="24">
                  <c:v>0.75</c:v>
                </c:pt>
                <c:pt idx="25">
                  <c:v>0</c:v>
                </c:pt>
                <c:pt idx="26">
                  <c:v>0.31580000000000003</c:v>
                </c:pt>
              </c:numCache>
            </c:numRef>
          </c:val>
        </c:ser>
        <c:ser>
          <c:idx val="7"/>
          <c:order val="1"/>
          <c:tx>
            <c:strRef>
              <c:f>'Raw Gephi Outputs all db'!$AB$2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db'!$AB$3:$AB$29</c:f>
              <c:numCache>
                <c:formatCode>General</c:formatCode>
                <c:ptCount val="27"/>
                <c:pt idx="5">
                  <c:v>0.61539999999999995</c:v>
                </c:pt>
                <c:pt idx="9">
                  <c:v>0.4138</c:v>
                </c:pt>
                <c:pt idx="10">
                  <c:v>1</c:v>
                </c:pt>
                <c:pt idx="11">
                  <c:v>0</c:v>
                </c:pt>
                <c:pt idx="12">
                  <c:v>0.48</c:v>
                </c:pt>
                <c:pt idx="15">
                  <c:v>0</c:v>
                </c:pt>
                <c:pt idx="16">
                  <c:v>0.64710000000000001</c:v>
                </c:pt>
                <c:pt idx="18">
                  <c:v>0</c:v>
                </c:pt>
                <c:pt idx="19">
                  <c:v>1</c:v>
                </c:pt>
                <c:pt idx="20">
                  <c:v>0.75</c:v>
                </c:pt>
                <c:pt idx="21">
                  <c:v>0.6</c:v>
                </c:pt>
                <c:pt idx="22">
                  <c:v>0</c:v>
                </c:pt>
                <c:pt idx="24">
                  <c:v>0.75</c:v>
                </c:pt>
                <c:pt idx="25">
                  <c:v>0</c:v>
                </c:pt>
              </c:numCache>
            </c:numRef>
          </c:val>
        </c:ser>
        <c:ser>
          <c:idx val="8"/>
          <c:order val="2"/>
          <c:tx>
            <c:strRef>
              <c:f>'Raw Gephi Outputs all db'!$AC$2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db'!$AC$3:$AC$29</c:f>
              <c:numCache>
                <c:formatCode>General</c:formatCode>
                <c:ptCount val="27"/>
                <c:pt idx="1">
                  <c:v>0</c:v>
                </c:pt>
                <c:pt idx="5">
                  <c:v>0.61539999999999995</c:v>
                </c:pt>
                <c:pt idx="9">
                  <c:v>0.4138</c:v>
                </c:pt>
                <c:pt idx="10">
                  <c:v>1</c:v>
                </c:pt>
                <c:pt idx="11">
                  <c:v>0</c:v>
                </c:pt>
                <c:pt idx="12">
                  <c:v>0.51849999999999996</c:v>
                </c:pt>
                <c:pt idx="14">
                  <c:v>0.64290000000000003</c:v>
                </c:pt>
                <c:pt idx="15">
                  <c:v>0</c:v>
                </c:pt>
                <c:pt idx="16">
                  <c:v>0.64710000000000001</c:v>
                </c:pt>
                <c:pt idx="18">
                  <c:v>0</c:v>
                </c:pt>
                <c:pt idx="19">
                  <c:v>1</c:v>
                </c:pt>
                <c:pt idx="20">
                  <c:v>0.75</c:v>
                </c:pt>
                <c:pt idx="21">
                  <c:v>0.6</c:v>
                </c:pt>
                <c:pt idx="22">
                  <c:v>0</c:v>
                </c:pt>
                <c:pt idx="24">
                  <c:v>0.75</c:v>
                </c:pt>
                <c:pt idx="25">
                  <c:v>1</c:v>
                </c:pt>
                <c:pt idx="26">
                  <c:v>0</c:v>
                </c:pt>
              </c:numCache>
            </c:numRef>
          </c:val>
        </c:ser>
        <c:ser>
          <c:idx val="9"/>
          <c:order val="3"/>
          <c:tx>
            <c:strRef>
              <c:f>'Raw Gephi Outputs all db'!$AD$2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db'!$AD$3:$AD$29</c:f>
              <c:numCache>
                <c:formatCode>General</c:formatCode>
                <c:ptCount val="27"/>
                <c:pt idx="5">
                  <c:v>0.55000000000000004</c:v>
                </c:pt>
                <c:pt idx="7">
                  <c:v>0</c:v>
                </c:pt>
                <c:pt idx="9">
                  <c:v>0.48</c:v>
                </c:pt>
                <c:pt idx="10">
                  <c:v>0</c:v>
                </c:pt>
                <c:pt idx="11">
                  <c:v>0</c:v>
                </c:pt>
                <c:pt idx="12">
                  <c:v>0.63160000000000005</c:v>
                </c:pt>
                <c:pt idx="16">
                  <c:v>0.84619999999999995</c:v>
                </c:pt>
                <c:pt idx="17">
                  <c:v>0</c:v>
                </c:pt>
                <c:pt idx="19">
                  <c:v>0.31430000000000002</c:v>
                </c:pt>
                <c:pt idx="21">
                  <c:v>0.83330000000000004</c:v>
                </c:pt>
                <c:pt idx="22">
                  <c:v>0.42309999999999998</c:v>
                </c:pt>
                <c:pt idx="23">
                  <c:v>0.64700000000000002</c:v>
                </c:pt>
                <c:pt idx="24">
                  <c:v>1</c:v>
                </c:pt>
                <c:pt idx="25">
                  <c:v>0</c:v>
                </c:pt>
              </c:numCache>
            </c:numRef>
          </c:val>
        </c:ser>
        <c:ser>
          <c:idx val="10"/>
          <c:order val="4"/>
          <c:tx>
            <c:strRef>
              <c:f>'Raw Gephi Outputs all db'!$AE$2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db'!$AE$3:$AE$29</c:f>
              <c:numCache>
                <c:formatCode>General</c:formatCode>
                <c:ptCount val="27"/>
                <c:pt idx="1">
                  <c:v>0.5</c:v>
                </c:pt>
                <c:pt idx="4">
                  <c:v>0.66669999999999996</c:v>
                </c:pt>
                <c:pt idx="5">
                  <c:v>0.63639999999999997</c:v>
                </c:pt>
                <c:pt idx="9">
                  <c:v>0.45829999999999999</c:v>
                </c:pt>
                <c:pt idx="10">
                  <c:v>0</c:v>
                </c:pt>
                <c:pt idx="11">
                  <c:v>0</c:v>
                </c:pt>
                <c:pt idx="12">
                  <c:v>0.55000000000000004</c:v>
                </c:pt>
                <c:pt idx="16">
                  <c:v>0.76919999999999999</c:v>
                </c:pt>
                <c:pt idx="19">
                  <c:v>0.4</c:v>
                </c:pt>
                <c:pt idx="20">
                  <c:v>0.375</c:v>
                </c:pt>
                <c:pt idx="21">
                  <c:v>0.8</c:v>
                </c:pt>
                <c:pt idx="22">
                  <c:v>0.5</c:v>
                </c:pt>
                <c:pt idx="24">
                  <c:v>1</c:v>
                </c:pt>
                <c:pt idx="25">
                  <c:v>0</c:v>
                </c:pt>
                <c:pt idx="26">
                  <c:v>0.4</c:v>
                </c:pt>
              </c:numCache>
            </c:numRef>
          </c:val>
        </c:ser>
        <c:ser>
          <c:idx val="11"/>
          <c:order val="5"/>
          <c:tx>
            <c:strRef>
              <c:f>'Raw Gephi Outputs all db'!$AF$2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db'!$AF$3:$AF$29</c:f>
              <c:numCache>
                <c:formatCode>General</c:formatCode>
                <c:ptCount val="27"/>
                <c:pt idx="0">
                  <c:v>0.56520000000000004</c:v>
                </c:pt>
                <c:pt idx="1">
                  <c:v>0</c:v>
                </c:pt>
                <c:pt idx="5">
                  <c:v>0.4</c:v>
                </c:pt>
                <c:pt idx="6">
                  <c:v>0</c:v>
                </c:pt>
                <c:pt idx="8">
                  <c:v>0.66669999999999996</c:v>
                </c:pt>
                <c:pt idx="9">
                  <c:v>0.38090000000000002</c:v>
                </c:pt>
                <c:pt idx="10">
                  <c:v>1</c:v>
                </c:pt>
                <c:pt idx="11">
                  <c:v>0.5</c:v>
                </c:pt>
                <c:pt idx="12">
                  <c:v>0.6875</c:v>
                </c:pt>
                <c:pt idx="13">
                  <c:v>0</c:v>
                </c:pt>
                <c:pt idx="14">
                  <c:v>0.375</c:v>
                </c:pt>
                <c:pt idx="15">
                  <c:v>0</c:v>
                </c:pt>
                <c:pt idx="16">
                  <c:v>0.53849999999999998</c:v>
                </c:pt>
                <c:pt idx="17">
                  <c:v>0</c:v>
                </c:pt>
                <c:pt idx="21">
                  <c:v>0.4</c:v>
                </c:pt>
                <c:pt idx="26">
                  <c:v>1</c:v>
                </c:pt>
              </c:numCache>
            </c:numRef>
          </c:val>
        </c:ser>
        <c:dLbls>
          <c:showLegendKey val="0"/>
          <c:showVal val="0"/>
          <c:showCatName val="0"/>
          <c:showSerName val="0"/>
          <c:showPercent val="0"/>
          <c:showBubbleSize val="0"/>
        </c:dLbls>
        <c:gapWidth val="150"/>
        <c:axId val="226233296"/>
        <c:axId val="226233856"/>
      </c:barChart>
      <c:catAx>
        <c:axId val="226233296"/>
        <c:scaling>
          <c:orientation val="minMax"/>
        </c:scaling>
        <c:delete val="0"/>
        <c:axPos val="b"/>
        <c:numFmt formatCode="General" sourceLinked="0"/>
        <c:majorTickMark val="out"/>
        <c:minorTickMark val="none"/>
        <c:tickLblPos val="nextTo"/>
        <c:crossAx val="226233856"/>
        <c:crosses val="autoZero"/>
        <c:auto val="1"/>
        <c:lblAlgn val="ctr"/>
        <c:lblOffset val="100"/>
        <c:noMultiLvlLbl val="0"/>
      </c:catAx>
      <c:valAx>
        <c:axId val="226233856"/>
        <c:scaling>
          <c:orientation val="minMax"/>
        </c:scaling>
        <c:delete val="0"/>
        <c:axPos val="l"/>
        <c:numFmt formatCode="General" sourceLinked="1"/>
        <c:majorTickMark val="out"/>
        <c:minorTickMark val="none"/>
        <c:tickLblPos val="nextTo"/>
        <c:crossAx val="2262332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err="1"/>
              <a:t>Betweenness</a:t>
            </a:r>
            <a:r>
              <a:rPr lang="en-US" dirty="0"/>
              <a:t> </a:t>
            </a:r>
            <a:r>
              <a:rPr lang="en-US" dirty="0" smtClean="0"/>
              <a:t>of </a:t>
            </a:r>
            <a:r>
              <a:rPr lang="en-US" dirty="0"/>
              <a:t>each gene </a:t>
            </a:r>
            <a:r>
              <a:rPr lang="en-US" dirty="0" smtClean="0"/>
              <a:t>for </a:t>
            </a:r>
            <a:r>
              <a:rPr lang="en-US" dirty="0"/>
              <a:t>each network</a:t>
            </a:r>
          </a:p>
        </c:rich>
      </c:tx>
      <c:layout>
        <c:manualLayout>
          <c:xMode val="edge"/>
          <c:yMode val="edge"/>
          <c:x val="0.10684361019758"/>
          <c:y val="0"/>
        </c:manualLayout>
      </c:layout>
      <c:overlay val="0"/>
    </c:title>
    <c:autoTitleDeleted val="0"/>
    <c:plotArea>
      <c:layout/>
      <c:barChart>
        <c:barDir val="col"/>
        <c:grouping val="clustered"/>
        <c:varyColors val="0"/>
        <c:ser>
          <c:idx val="0"/>
          <c:order val="0"/>
          <c:tx>
            <c:strRef>
              <c:f>'Raw Gephi Outputs all db'!$AN$2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db'!$AN$3:$AN$29</c:f>
              <c:numCache>
                <c:formatCode>General</c:formatCode>
                <c:ptCount val="27"/>
                <c:pt idx="0">
                  <c:v>0</c:v>
                </c:pt>
                <c:pt idx="1">
                  <c:v>5</c:v>
                </c:pt>
                <c:pt idx="2">
                  <c:v>0</c:v>
                </c:pt>
                <c:pt idx="3">
                  <c:v>0</c:v>
                </c:pt>
                <c:pt idx="4">
                  <c:v>8.8332999999999995</c:v>
                </c:pt>
                <c:pt idx="5">
                  <c:v>1</c:v>
                </c:pt>
                <c:pt idx="8">
                  <c:v>2.3332999999999999</c:v>
                </c:pt>
                <c:pt idx="10">
                  <c:v>4</c:v>
                </c:pt>
                <c:pt idx="11">
                  <c:v>3</c:v>
                </c:pt>
                <c:pt idx="12">
                  <c:v>5.3333000000000004</c:v>
                </c:pt>
                <c:pt idx="16">
                  <c:v>5</c:v>
                </c:pt>
                <c:pt idx="19">
                  <c:v>0</c:v>
                </c:pt>
                <c:pt idx="21">
                  <c:v>1.8332999999999999</c:v>
                </c:pt>
                <c:pt idx="24">
                  <c:v>13.666700000000001</c:v>
                </c:pt>
                <c:pt idx="25">
                  <c:v>0</c:v>
                </c:pt>
                <c:pt idx="26">
                  <c:v>0</c:v>
                </c:pt>
              </c:numCache>
            </c:numRef>
          </c:val>
        </c:ser>
        <c:ser>
          <c:idx val="1"/>
          <c:order val="1"/>
          <c:tx>
            <c:strRef>
              <c:f>'Raw Gephi Outputs all db'!$AO$2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db'!$AO$3:$AO$29</c:f>
              <c:numCache>
                <c:formatCode>General</c:formatCode>
                <c:ptCount val="27"/>
                <c:pt idx="5">
                  <c:v>6</c:v>
                </c:pt>
                <c:pt idx="9">
                  <c:v>0</c:v>
                </c:pt>
                <c:pt idx="10">
                  <c:v>6</c:v>
                </c:pt>
                <c:pt idx="11">
                  <c:v>0</c:v>
                </c:pt>
                <c:pt idx="12">
                  <c:v>0</c:v>
                </c:pt>
                <c:pt idx="15">
                  <c:v>0</c:v>
                </c:pt>
                <c:pt idx="16">
                  <c:v>15</c:v>
                </c:pt>
                <c:pt idx="18">
                  <c:v>0</c:v>
                </c:pt>
                <c:pt idx="19">
                  <c:v>5</c:v>
                </c:pt>
                <c:pt idx="20">
                  <c:v>0</c:v>
                </c:pt>
                <c:pt idx="21">
                  <c:v>0</c:v>
                </c:pt>
                <c:pt idx="22">
                  <c:v>0</c:v>
                </c:pt>
                <c:pt idx="24">
                  <c:v>15</c:v>
                </c:pt>
                <c:pt idx="25">
                  <c:v>0</c:v>
                </c:pt>
              </c:numCache>
            </c:numRef>
          </c:val>
        </c:ser>
        <c:ser>
          <c:idx val="2"/>
          <c:order val="2"/>
          <c:tx>
            <c:strRef>
              <c:f>'Raw Gephi Outputs all db'!$AP$2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db'!$AP$3:$AP$29</c:f>
              <c:numCache>
                <c:formatCode>General</c:formatCode>
                <c:ptCount val="27"/>
                <c:pt idx="1">
                  <c:v>0</c:v>
                </c:pt>
                <c:pt idx="5">
                  <c:v>4.8333000000000004</c:v>
                </c:pt>
                <c:pt idx="9">
                  <c:v>0</c:v>
                </c:pt>
                <c:pt idx="10">
                  <c:v>7</c:v>
                </c:pt>
                <c:pt idx="11">
                  <c:v>0</c:v>
                </c:pt>
                <c:pt idx="12">
                  <c:v>0</c:v>
                </c:pt>
                <c:pt idx="14">
                  <c:v>3.8332999999999999</c:v>
                </c:pt>
                <c:pt idx="15">
                  <c:v>0</c:v>
                </c:pt>
                <c:pt idx="16">
                  <c:v>13.333299999999999</c:v>
                </c:pt>
                <c:pt idx="18">
                  <c:v>0</c:v>
                </c:pt>
                <c:pt idx="19">
                  <c:v>4</c:v>
                </c:pt>
                <c:pt idx="20">
                  <c:v>0</c:v>
                </c:pt>
                <c:pt idx="21">
                  <c:v>1</c:v>
                </c:pt>
                <c:pt idx="22">
                  <c:v>0</c:v>
                </c:pt>
                <c:pt idx="24">
                  <c:v>18</c:v>
                </c:pt>
                <c:pt idx="25">
                  <c:v>0</c:v>
                </c:pt>
                <c:pt idx="26">
                  <c:v>0</c:v>
                </c:pt>
              </c:numCache>
            </c:numRef>
          </c:val>
        </c:ser>
        <c:ser>
          <c:idx val="3"/>
          <c:order val="3"/>
          <c:tx>
            <c:strRef>
              <c:f>'Raw Gephi Outputs all db'!$AQ$2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db'!$AQ$3:$AQ$29</c:f>
              <c:numCache>
                <c:formatCode>General</c:formatCode>
                <c:ptCount val="27"/>
                <c:pt idx="5">
                  <c:v>2.8332999999999999</c:v>
                </c:pt>
                <c:pt idx="7">
                  <c:v>0</c:v>
                </c:pt>
                <c:pt idx="9">
                  <c:v>0</c:v>
                </c:pt>
                <c:pt idx="10">
                  <c:v>0</c:v>
                </c:pt>
                <c:pt idx="11">
                  <c:v>0</c:v>
                </c:pt>
                <c:pt idx="12">
                  <c:v>0</c:v>
                </c:pt>
                <c:pt idx="16">
                  <c:v>26.833300000000001</c:v>
                </c:pt>
                <c:pt idx="17">
                  <c:v>0</c:v>
                </c:pt>
                <c:pt idx="19">
                  <c:v>5</c:v>
                </c:pt>
                <c:pt idx="21">
                  <c:v>0</c:v>
                </c:pt>
                <c:pt idx="22">
                  <c:v>10</c:v>
                </c:pt>
                <c:pt idx="23">
                  <c:v>24.333300000000001</c:v>
                </c:pt>
                <c:pt idx="24">
                  <c:v>8</c:v>
                </c:pt>
                <c:pt idx="25">
                  <c:v>0</c:v>
                </c:pt>
              </c:numCache>
            </c:numRef>
          </c:val>
        </c:ser>
        <c:ser>
          <c:idx val="4"/>
          <c:order val="4"/>
          <c:tx>
            <c:strRef>
              <c:f>'Raw Gephi Outputs all db'!$AR$2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db'!$AR$3:$AR$29</c:f>
              <c:numCache>
                <c:formatCode>General</c:formatCode>
                <c:ptCount val="27"/>
                <c:pt idx="1">
                  <c:v>3</c:v>
                </c:pt>
                <c:pt idx="4">
                  <c:v>10</c:v>
                </c:pt>
                <c:pt idx="5">
                  <c:v>5</c:v>
                </c:pt>
                <c:pt idx="9">
                  <c:v>0</c:v>
                </c:pt>
                <c:pt idx="10">
                  <c:v>0</c:v>
                </c:pt>
                <c:pt idx="11">
                  <c:v>0</c:v>
                </c:pt>
                <c:pt idx="12">
                  <c:v>0</c:v>
                </c:pt>
                <c:pt idx="16">
                  <c:v>14</c:v>
                </c:pt>
                <c:pt idx="19">
                  <c:v>9</c:v>
                </c:pt>
                <c:pt idx="20">
                  <c:v>0</c:v>
                </c:pt>
                <c:pt idx="21">
                  <c:v>0</c:v>
                </c:pt>
                <c:pt idx="22">
                  <c:v>7</c:v>
                </c:pt>
                <c:pt idx="24">
                  <c:v>11</c:v>
                </c:pt>
                <c:pt idx="25">
                  <c:v>0</c:v>
                </c:pt>
                <c:pt idx="26">
                  <c:v>0</c:v>
                </c:pt>
              </c:numCache>
            </c:numRef>
          </c:val>
        </c:ser>
        <c:ser>
          <c:idx val="5"/>
          <c:order val="5"/>
          <c:tx>
            <c:strRef>
              <c:f>'Raw Gephi Outputs all db'!$AS$2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db'!$AS$3:$AS$29</c:f>
              <c:numCache>
                <c:formatCode>General</c:formatCode>
                <c:ptCount val="27"/>
                <c:pt idx="0">
                  <c:v>0</c:v>
                </c:pt>
                <c:pt idx="1">
                  <c:v>0</c:v>
                </c:pt>
                <c:pt idx="5">
                  <c:v>0</c:v>
                </c:pt>
                <c:pt idx="6">
                  <c:v>0</c:v>
                </c:pt>
                <c:pt idx="8">
                  <c:v>15</c:v>
                </c:pt>
                <c:pt idx="9">
                  <c:v>0</c:v>
                </c:pt>
                <c:pt idx="10">
                  <c:v>8</c:v>
                </c:pt>
                <c:pt idx="11">
                  <c:v>15</c:v>
                </c:pt>
                <c:pt idx="12">
                  <c:v>7.5</c:v>
                </c:pt>
                <c:pt idx="13">
                  <c:v>0</c:v>
                </c:pt>
                <c:pt idx="14">
                  <c:v>2.5</c:v>
                </c:pt>
                <c:pt idx="15">
                  <c:v>0</c:v>
                </c:pt>
                <c:pt idx="16">
                  <c:v>7.5</c:v>
                </c:pt>
                <c:pt idx="17">
                  <c:v>0</c:v>
                </c:pt>
                <c:pt idx="21">
                  <c:v>4.5</c:v>
                </c:pt>
                <c:pt idx="26">
                  <c:v>0</c:v>
                </c:pt>
              </c:numCache>
            </c:numRef>
          </c:val>
        </c:ser>
        <c:dLbls>
          <c:showLegendKey val="0"/>
          <c:showVal val="0"/>
          <c:showCatName val="0"/>
          <c:showSerName val="0"/>
          <c:showPercent val="0"/>
          <c:showBubbleSize val="0"/>
        </c:dLbls>
        <c:gapWidth val="150"/>
        <c:axId val="226370992"/>
        <c:axId val="226371552"/>
      </c:barChart>
      <c:catAx>
        <c:axId val="226370992"/>
        <c:scaling>
          <c:orientation val="minMax"/>
        </c:scaling>
        <c:delete val="0"/>
        <c:axPos val="b"/>
        <c:numFmt formatCode="General" sourceLinked="0"/>
        <c:majorTickMark val="out"/>
        <c:minorTickMark val="none"/>
        <c:tickLblPos val="nextTo"/>
        <c:crossAx val="226371552"/>
        <c:crosses val="autoZero"/>
        <c:auto val="1"/>
        <c:lblAlgn val="ctr"/>
        <c:lblOffset val="100"/>
        <c:noMultiLvlLbl val="0"/>
      </c:catAx>
      <c:valAx>
        <c:axId val="226371552"/>
        <c:scaling>
          <c:orientation val="minMax"/>
        </c:scaling>
        <c:delete val="0"/>
        <c:axPos val="l"/>
        <c:numFmt formatCode="General" sourceLinked="1"/>
        <c:majorTickMark val="out"/>
        <c:minorTickMark val="none"/>
        <c:tickLblPos val="nextTo"/>
        <c:crossAx val="2263709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Out Degree all 6 dbs</a:t>
            </a:r>
          </a:p>
        </c:rich>
      </c:tx>
      <c:layout/>
      <c:overlay val="0"/>
    </c:title>
    <c:autoTitleDeleted val="0"/>
    <c:plotArea>
      <c:layout/>
      <c:barChart>
        <c:barDir val="col"/>
        <c:grouping val="clustered"/>
        <c:varyColors val="0"/>
        <c:ser>
          <c:idx val="0"/>
          <c:order val="0"/>
          <c:tx>
            <c:strRef>
              <c:f>'Compiled Stats'!$T$2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Stats'!$T$3:$T$29</c:f>
              <c:numCache>
                <c:formatCode>0.0000</c:formatCode>
                <c:ptCount val="27"/>
                <c:pt idx="0">
                  <c:v>0.29512567322395</c:v>
                </c:pt>
                <c:pt idx="1">
                  <c:v>-1.3196370311703449</c:v>
                </c:pt>
                <c:pt idx="2">
                  <c:v>0</c:v>
                </c:pt>
                <c:pt idx="3">
                  <c:v>0</c:v>
                </c:pt>
                <c:pt idx="4">
                  <c:v>-2.6681899216348302</c:v>
                </c:pt>
                <c:pt idx="5">
                  <c:v>0.111940205718532</c:v>
                </c:pt>
                <c:pt idx="8">
                  <c:v>0.43821049110697602</c:v>
                </c:pt>
                <c:pt idx="10">
                  <c:v>0.78770180812213098</c:v>
                </c:pt>
                <c:pt idx="11">
                  <c:v>0.33058851158932001</c:v>
                </c:pt>
                <c:pt idx="12">
                  <c:v>0.33276004499762002</c:v>
                </c:pt>
                <c:pt idx="16">
                  <c:v>0.43245759443157</c:v>
                </c:pt>
                <c:pt idx="19">
                  <c:v>0</c:v>
                </c:pt>
                <c:pt idx="21">
                  <c:v>6.4901637060504697E-2</c:v>
                </c:pt>
                <c:pt idx="24">
                  <c:v>0.50624004966219704</c:v>
                </c:pt>
                <c:pt idx="25">
                  <c:v>0</c:v>
                </c:pt>
                <c:pt idx="26">
                  <c:v>1.2225411520587659</c:v>
                </c:pt>
              </c:numCache>
            </c:numRef>
          </c:val>
        </c:ser>
        <c:ser>
          <c:idx val="1"/>
          <c:order val="1"/>
          <c:tx>
            <c:strRef>
              <c:f>'Compiled Stats'!$U$2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Stats'!$U$3:$U$29</c:f>
              <c:numCache>
                <c:formatCode>General</c:formatCode>
                <c:ptCount val="27"/>
                <c:pt idx="5" formatCode="0.0000">
                  <c:v>-2.0893629994938E-2</c:v>
                </c:pt>
                <c:pt idx="9" formatCode="0.0000">
                  <c:v>-3.207275682548163</c:v>
                </c:pt>
                <c:pt idx="10" formatCode="0.0000">
                  <c:v>5.57952963095069E-2</c:v>
                </c:pt>
                <c:pt idx="11" formatCode="0.0000">
                  <c:v>0</c:v>
                </c:pt>
                <c:pt idx="12" formatCode="0.0000">
                  <c:v>0.34350882763625601</c:v>
                </c:pt>
                <c:pt idx="15" formatCode="0.0000">
                  <c:v>0</c:v>
                </c:pt>
                <c:pt idx="16" formatCode="0.0000">
                  <c:v>-0.48254508344032498</c:v>
                </c:pt>
                <c:pt idx="18" formatCode="0.0000">
                  <c:v>0</c:v>
                </c:pt>
                <c:pt idx="19" formatCode="0.0000">
                  <c:v>-1.635382864957668</c:v>
                </c:pt>
                <c:pt idx="20" formatCode="0.0000">
                  <c:v>-0.85234140888267595</c:v>
                </c:pt>
                <c:pt idx="21" formatCode="0.0000">
                  <c:v>-2.2570792489709079</c:v>
                </c:pt>
                <c:pt idx="22" formatCode="0.0000">
                  <c:v>0</c:v>
                </c:pt>
                <c:pt idx="24" formatCode="0.0000">
                  <c:v>0.64253021599462201</c:v>
                </c:pt>
                <c:pt idx="25" formatCode="0.0000">
                  <c:v>0</c:v>
                </c:pt>
              </c:numCache>
            </c:numRef>
          </c:val>
        </c:ser>
        <c:ser>
          <c:idx val="2"/>
          <c:order val="2"/>
          <c:tx>
            <c:strRef>
              <c:f>'Compiled Stats'!$V$2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Stats'!$V$3:$V$29</c:f>
              <c:numCache>
                <c:formatCode>0.0000</c:formatCode>
                <c:ptCount val="27"/>
                <c:pt idx="1">
                  <c:v>0</c:v>
                </c:pt>
                <c:pt idx="5">
                  <c:v>7.7049420499999993E-2</c:v>
                </c:pt>
                <c:pt idx="9">
                  <c:v>-3.670683607</c:v>
                </c:pt>
                <c:pt idx="10">
                  <c:v>-1.3322621999999999E-2</c:v>
                </c:pt>
                <c:pt idx="11">
                  <c:v>0</c:v>
                </c:pt>
                <c:pt idx="12">
                  <c:v>0.80501807349999999</c:v>
                </c:pt>
                <c:pt idx="14">
                  <c:v>0.8013362342</c:v>
                </c:pt>
                <c:pt idx="15">
                  <c:v>0</c:v>
                </c:pt>
                <c:pt idx="16">
                  <c:v>-0.39525814683333299</c:v>
                </c:pt>
                <c:pt idx="18">
                  <c:v>0</c:v>
                </c:pt>
                <c:pt idx="19">
                  <c:v>-1.7793389319999999</c:v>
                </c:pt>
                <c:pt idx="20">
                  <c:v>-0.42078157649999998</c:v>
                </c:pt>
                <c:pt idx="21">
                  <c:v>-0.78245722566666698</c:v>
                </c:pt>
                <c:pt idx="22">
                  <c:v>0</c:v>
                </c:pt>
                <c:pt idx="24">
                  <c:v>1.3451859020000001</c:v>
                </c:pt>
                <c:pt idx="25">
                  <c:v>0</c:v>
                </c:pt>
                <c:pt idx="26">
                  <c:v>0.75731791500000001</c:v>
                </c:pt>
              </c:numCache>
            </c:numRef>
          </c:val>
        </c:ser>
        <c:ser>
          <c:idx val="3"/>
          <c:order val="3"/>
          <c:tx>
            <c:strRef>
              <c:f>'Compiled Stats'!$W$2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Stats'!$W$3:$W$29</c:f>
              <c:numCache>
                <c:formatCode>General</c:formatCode>
                <c:ptCount val="27"/>
                <c:pt idx="5" formatCode="0.0000">
                  <c:v>0.24092616161666799</c:v>
                </c:pt>
                <c:pt idx="7" formatCode="0.0000">
                  <c:v>0</c:v>
                </c:pt>
                <c:pt idx="9" formatCode="0.0000">
                  <c:v>1.4783345490142741</c:v>
                </c:pt>
                <c:pt idx="10" formatCode="0.0000">
                  <c:v>0</c:v>
                </c:pt>
                <c:pt idx="11" formatCode="0.0000">
                  <c:v>0</c:v>
                </c:pt>
                <c:pt idx="12" formatCode="0.0000">
                  <c:v>0.25814842957640499</c:v>
                </c:pt>
                <c:pt idx="16" formatCode="0.0000">
                  <c:v>-0.16579406044821601</c:v>
                </c:pt>
                <c:pt idx="17" formatCode="0.0000">
                  <c:v>0</c:v>
                </c:pt>
                <c:pt idx="19" formatCode="0.0000">
                  <c:v>-3.445443252704194</c:v>
                </c:pt>
                <c:pt idx="21" formatCode="0.0000">
                  <c:v>-1.5340282579756279</c:v>
                </c:pt>
                <c:pt idx="22" formatCode="0.0000">
                  <c:v>2.123171662283752</c:v>
                </c:pt>
                <c:pt idx="23" formatCode="0.0000">
                  <c:v>0</c:v>
                </c:pt>
                <c:pt idx="24" formatCode="0.0000">
                  <c:v>2.4528540312612739</c:v>
                </c:pt>
                <c:pt idx="25" formatCode="0.0000">
                  <c:v>0</c:v>
                </c:pt>
              </c:numCache>
            </c:numRef>
          </c:val>
        </c:ser>
        <c:ser>
          <c:idx val="4"/>
          <c:order val="4"/>
          <c:tx>
            <c:strRef>
              <c:f>'Compiled Stats'!$X$2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Stats'!$X$3:$X$29</c:f>
              <c:numCache>
                <c:formatCode>0.0000</c:formatCode>
                <c:ptCount val="27"/>
                <c:pt idx="1">
                  <c:v>-0.924280950384747</c:v>
                </c:pt>
                <c:pt idx="4">
                  <c:v>9.69662832984787E-2</c:v>
                </c:pt>
                <c:pt idx="5">
                  <c:v>0.16243909540017501</c:v>
                </c:pt>
                <c:pt idx="9">
                  <c:v>3.216669652003509</c:v>
                </c:pt>
                <c:pt idx="10">
                  <c:v>0</c:v>
                </c:pt>
                <c:pt idx="11">
                  <c:v>-0.33256730640715298</c:v>
                </c:pt>
                <c:pt idx="12">
                  <c:v>0.54534176609947604</c:v>
                </c:pt>
                <c:pt idx="16">
                  <c:v>-0.121178232224834</c:v>
                </c:pt>
                <c:pt idx="19">
                  <c:v>-1.7955887710060601</c:v>
                </c:pt>
                <c:pt idx="20">
                  <c:v>1.626744273316725</c:v>
                </c:pt>
                <c:pt idx="21">
                  <c:v>-1.621976837395368</c:v>
                </c:pt>
                <c:pt idx="22">
                  <c:v>-1.773906097650614</c:v>
                </c:pt>
                <c:pt idx="24">
                  <c:v>1.8063090606027099</c:v>
                </c:pt>
                <c:pt idx="25">
                  <c:v>0</c:v>
                </c:pt>
                <c:pt idx="26">
                  <c:v>0.92708293765514804</c:v>
                </c:pt>
              </c:numCache>
            </c:numRef>
          </c:val>
        </c:ser>
        <c:ser>
          <c:idx val="5"/>
          <c:order val="5"/>
          <c:tx>
            <c:strRef>
              <c:f>'Compiled Stats'!$Y$2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Stats'!$Y$3:$Y$29</c:f>
              <c:numCache>
                <c:formatCode>0.0000</c:formatCode>
                <c:ptCount val="27"/>
                <c:pt idx="0">
                  <c:v>-0.36966416304921301</c:v>
                </c:pt>
                <c:pt idx="1">
                  <c:v>0</c:v>
                </c:pt>
                <c:pt idx="5">
                  <c:v>0.19813148213583201</c:v>
                </c:pt>
                <c:pt idx="6">
                  <c:v>0</c:v>
                </c:pt>
                <c:pt idx="8">
                  <c:v>-2.6038604884906138</c:v>
                </c:pt>
                <c:pt idx="9">
                  <c:v>-2.0571141899006342</c:v>
                </c:pt>
                <c:pt idx="10">
                  <c:v>0.77962168050761305</c:v>
                </c:pt>
                <c:pt idx="11">
                  <c:v>0.241183866991977</c:v>
                </c:pt>
                <c:pt idx="12">
                  <c:v>0.63960892579941897</c:v>
                </c:pt>
                <c:pt idx="13">
                  <c:v>0</c:v>
                </c:pt>
                <c:pt idx="14">
                  <c:v>-0.38262655072304502</c:v>
                </c:pt>
                <c:pt idx="15">
                  <c:v>0</c:v>
                </c:pt>
                <c:pt idx="16">
                  <c:v>-0.73890813819706902</c:v>
                </c:pt>
                <c:pt idx="17">
                  <c:v>0</c:v>
                </c:pt>
                <c:pt idx="21">
                  <c:v>-3.514110188762583</c:v>
                </c:pt>
                <c:pt idx="22">
                  <c:v>0.74122783953336402</c:v>
                </c:pt>
                <c:pt idx="26">
                  <c:v>0.74122783953336402</c:v>
                </c:pt>
              </c:numCache>
            </c:numRef>
          </c:val>
        </c:ser>
        <c:dLbls>
          <c:showLegendKey val="0"/>
          <c:showVal val="0"/>
          <c:showCatName val="0"/>
          <c:showSerName val="0"/>
          <c:showPercent val="0"/>
          <c:showBubbleSize val="0"/>
        </c:dLbls>
        <c:gapWidth val="150"/>
        <c:axId val="226549056"/>
        <c:axId val="226549616"/>
      </c:barChart>
      <c:catAx>
        <c:axId val="226549056"/>
        <c:scaling>
          <c:orientation val="minMax"/>
        </c:scaling>
        <c:delete val="0"/>
        <c:axPos val="b"/>
        <c:numFmt formatCode="General" sourceLinked="0"/>
        <c:majorTickMark val="out"/>
        <c:minorTickMark val="none"/>
        <c:tickLblPos val="nextTo"/>
        <c:txPr>
          <a:bodyPr rot="-5400000" vert="horz"/>
          <a:lstStyle/>
          <a:p>
            <a:pPr>
              <a:defRPr/>
            </a:pPr>
            <a:endParaRPr lang="en-US"/>
          </a:p>
        </c:txPr>
        <c:crossAx val="226549616"/>
        <c:crosses val="autoZero"/>
        <c:auto val="1"/>
        <c:lblAlgn val="ctr"/>
        <c:lblOffset val="100"/>
        <c:noMultiLvlLbl val="0"/>
      </c:catAx>
      <c:valAx>
        <c:axId val="226549616"/>
        <c:scaling>
          <c:orientation val="minMax"/>
        </c:scaling>
        <c:delete val="0"/>
        <c:axPos val="l"/>
        <c:numFmt formatCode="0.0000" sourceLinked="1"/>
        <c:majorTickMark val="out"/>
        <c:minorTickMark val="none"/>
        <c:tickLblPos val="nextTo"/>
        <c:crossAx val="226549056"/>
        <c:crosses val="autoZero"/>
        <c:crossBetween val="between"/>
      </c:valAx>
    </c:plotArea>
    <c:legend>
      <c:legendPos val="r"/>
      <c:layout>
        <c:manualLayout>
          <c:xMode val="edge"/>
          <c:yMode val="edge"/>
          <c:x val="0.91757528631068797"/>
          <c:y val="0.31312597237562501"/>
          <c:w val="6.7084349355659406E-2"/>
          <c:h val="0.36349164499233999"/>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In Degree all 6</a:t>
            </a:r>
            <a:r>
              <a:rPr lang="en-US" baseline="0"/>
              <a:t> dbs</a:t>
            </a:r>
            <a:endParaRPr lang="en-US"/>
          </a:p>
        </c:rich>
      </c:tx>
      <c:layout/>
      <c:overlay val="0"/>
    </c:title>
    <c:autoTitleDeleted val="0"/>
    <c:plotArea>
      <c:layout/>
      <c:barChart>
        <c:barDir val="col"/>
        <c:grouping val="clustered"/>
        <c:varyColors val="0"/>
        <c:ser>
          <c:idx val="0"/>
          <c:order val="0"/>
          <c:tx>
            <c:strRef>
              <c:f>'Compiled Stats'!$N$2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Stats'!$N$3:$N$29</c:f>
              <c:numCache>
                <c:formatCode>0.0000</c:formatCode>
                <c:ptCount val="27"/>
                <c:pt idx="0" formatCode="0">
                  <c:v>0</c:v>
                </c:pt>
                <c:pt idx="1">
                  <c:v>1.2225411520587659</c:v>
                </c:pt>
                <c:pt idx="2">
                  <c:v>5.9423513903235499</c:v>
                </c:pt>
                <c:pt idx="3">
                  <c:v>0.38699468146496402</c:v>
                </c:pt>
                <c:pt idx="4">
                  <c:v>-0.24010205042913499</c:v>
                </c:pt>
                <c:pt idx="5">
                  <c:v>0.63029767701730899</c:v>
                </c:pt>
                <c:pt idx="8">
                  <c:v>0.37001193469182397</c:v>
                </c:pt>
                <c:pt idx="10">
                  <c:v>0.37001193469182397</c:v>
                </c:pt>
                <c:pt idx="11">
                  <c:v>-1.1473208148284499</c:v>
                </c:pt>
                <c:pt idx="12">
                  <c:v>0.24025651236523099</c:v>
                </c:pt>
                <c:pt idx="16">
                  <c:v>0.50976115688775403</c:v>
                </c:pt>
                <c:pt idx="19">
                  <c:v>0.66967686551197403</c:v>
                </c:pt>
                <c:pt idx="21">
                  <c:v>-2.1630411287935969</c:v>
                </c:pt>
                <c:pt idx="24">
                  <c:v>-0.116388514352134</c:v>
                </c:pt>
                <c:pt idx="25">
                  <c:v>0.68467585542391995</c:v>
                </c:pt>
                <c:pt idx="26" formatCode="0">
                  <c:v>0</c:v>
                </c:pt>
              </c:numCache>
            </c:numRef>
          </c:val>
        </c:ser>
        <c:ser>
          <c:idx val="1"/>
          <c:order val="1"/>
          <c:tx>
            <c:strRef>
              <c:f>'Compiled Stats'!$O$2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Stats'!$O$3:$O$29</c:f>
              <c:numCache>
                <c:formatCode>General</c:formatCode>
                <c:ptCount val="27"/>
                <c:pt idx="5" formatCode="0.0000">
                  <c:v>-0.73843833613635401</c:v>
                </c:pt>
                <c:pt idx="9">
                  <c:v>0</c:v>
                </c:pt>
                <c:pt idx="10" formatCode="0.0000">
                  <c:v>0.588715179125193</c:v>
                </c:pt>
                <c:pt idx="11" formatCode="0.0000">
                  <c:v>-0.14503452749215801</c:v>
                </c:pt>
                <c:pt idx="12" formatCode="0.0000">
                  <c:v>0.72970157858028295</c:v>
                </c:pt>
                <c:pt idx="15" formatCode="0.0000">
                  <c:v>5.57952963095069E-2</c:v>
                </c:pt>
                <c:pt idx="16" formatCode="0.0000">
                  <c:v>-1.5060234204141021</c:v>
                </c:pt>
                <c:pt idx="18" formatCode="0.0000">
                  <c:v>0.69634525286405102</c:v>
                </c:pt>
                <c:pt idx="19" formatCode="0.0000">
                  <c:v>-1.026832865067751</c:v>
                </c:pt>
                <c:pt idx="20" formatCode="0.0000">
                  <c:v>-0.21336373795727301</c:v>
                </c:pt>
                <c:pt idx="21" formatCode="0.0000">
                  <c:v>-0.79269093959067705</c:v>
                </c:pt>
                <c:pt idx="22" formatCode="0.0000">
                  <c:v>-1.635382864957668</c:v>
                </c:pt>
                <c:pt idx="24" formatCode="0.0000">
                  <c:v>-1.6905244367964529</c:v>
                </c:pt>
                <c:pt idx="25" formatCode="0.0000">
                  <c:v>-0.45188056822672901</c:v>
                </c:pt>
              </c:numCache>
            </c:numRef>
          </c:val>
        </c:ser>
        <c:ser>
          <c:idx val="2"/>
          <c:order val="2"/>
          <c:tx>
            <c:strRef>
              <c:f>'Compiled Stats'!$P$2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Stats'!$P$3:$P$29</c:f>
              <c:numCache>
                <c:formatCode>0.0000</c:formatCode>
                <c:ptCount val="27"/>
                <c:pt idx="1">
                  <c:v>0.52690610500000001</c:v>
                </c:pt>
                <c:pt idx="5">
                  <c:v>-0.1298423205</c:v>
                </c:pt>
                <c:pt idx="9" formatCode="General">
                  <c:v>0</c:v>
                </c:pt>
                <c:pt idx="10">
                  <c:v>1.557645301</c:v>
                </c:pt>
                <c:pt idx="11">
                  <c:v>1.07675000000018E-4</c:v>
                </c:pt>
                <c:pt idx="12">
                  <c:v>0.76467847700000002</c:v>
                </c:pt>
                <c:pt idx="14">
                  <c:v>3.1560439369999989</c:v>
                </c:pt>
                <c:pt idx="15">
                  <c:v>-1.3322621999999999E-2</c:v>
                </c:pt>
                <c:pt idx="16">
                  <c:v>-1.723584794</c:v>
                </c:pt>
                <c:pt idx="18">
                  <c:v>1.132726503</c:v>
                </c:pt>
                <c:pt idx="19">
                  <c:v>0.74134642500000003</c:v>
                </c:pt>
                <c:pt idx="20">
                  <c:v>-0.23671081899999999</c:v>
                </c:pt>
                <c:pt idx="21">
                  <c:v>-0.67527220300000002</c:v>
                </c:pt>
                <c:pt idx="22">
                  <c:v>-0.46229400999999998</c:v>
                </c:pt>
                <c:pt idx="24">
                  <c:v>-0.27774411300000001</c:v>
                </c:pt>
                <c:pt idx="25">
                  <c:v>-0.24440984725000001</c:v>
                </c:pt>
                <c:pt idx="26" formatCode="General">
                  <c:v>0</c:v>
                </c:pt>
              </c:numCache>
            </c:numRef>
          </c:val>
        </c:ser>
        <c:ser>
          <c:idx val="3"/>
          <c:order val="3"/>
          <c:tx>
            <c:strRef>
              <c:f>'Compiled Stats'!$Q$2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Stats'!$Q$3:$Q$29</c:f>
              <c:numCache>
                <c:formatCode>General</c:formatCode>
                <c:ptCount val="27"/>
                <c:pt idx="5" formatCode="0.0000">
                  <c:v>-0.438639316</c:v>
                </c:pt>
                <c:pt idx="7" formatCode="0.0000">
                  <c:v>0.50397362035493198</c:v>
                </c:pt>
                <c:pt idx="9">
                  <c:v>0</c:v>
                </c:pt>
                <c:pt idx="10" formatCode="0.0000">
                  <c:v>2.4528540312612739</c:v>
                </c:pt>
                <c:pt idx="11" formatCode="0.0000">
                  <c:v>-0.327365146979257</c:v>
                </c:pt>
                <c:pt idx="12" formatCode="0.0000">
                  <c:v>0.78599081624935097</c:v>
                </c:pt>
                <c:pt idx="16" formatCode="0.0000">
                  <c:v>0.43303344748037798</c:v>
                </c:pt>
                <c:pt idx="17" formatCode="0.0000">
                  <c:v>-0.53846615059180702</c:v>
                </c:pt>
                <c:pt idx="19" formatCode="0.0000">
                  <c:v>-4.7757475145941898E-2</c:v>
                </c:pt>
                <c:pt idx="21" formatCode="0.0000">
                  <c:v>0.53162750316257401</c:v>
                </c:pt>
                <c:pt idx="22" formatCode="0.0000">
                  <c:v>-3.445443252704194</c:v>
                </c:pt>
                <c:pt idx="23" formatCode="0.0000">
                  <c:v>-0.29954464381152801</c:v>
                </c:pt>
                <c:pt idx="24" formatCode="0.0000">
                  <c:v>-0.34180365147974501</c:v>
                </c:pt>
                <c:pt idx="25" formatCode="0.0000">
                  <c:v>0.17442494798113201</c:v>
                </c:pt>
              </c:numCache>
            </c:numRef>
          </c:val>
        </c:ser>
        <c:ser>
          <c:idx val="4"/>
          <c:order val="4"/>
          <c:tx>
            <c:strRef>
              <c:f>'Compiled Stats'!$R$2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Stats'!$R$3:$R$29</c:f>
              <c:numCache>
                <c:formatCode>0.0000</c:formatCode>
                <c:ptCount val="27"/>
                <c:pt idx="1">
                  <c:v>0.92708293765514804</c:v>
                </c:pt>
                <c:pt idx="4">
                  <c:v>-1.411660561155881</c:v>
                </c:pt>
                <c:pt idx="5">
                  <c:v>0.55140426117582897</c:v>
                </c:pt>
                <c:pt idx="9" formatCode="General">
                  <c:v>0</c:v>
                </c:pt>
                <c:pt idx="10">
                  <c:v>1.8063090606027099</c:v>
                </c:pt>
                <c:pt idx="11">
                  <c:v>-0.33256730640715298</c:v>
                </c:pt>
                <c:pt idx="12">
                  <c:v>0.54534176609947604</c:v>
                </c:pt>
                <c:pt idx="16">
                  <c:v>1.658339534067262</c:v>
                </c:pt>
                <c:pt idx="19">
                  <c:v>0.19538332020315999</c:v>
                </c:pt>
                <c:pt idx="20">
                  <c:v>-0.23963518052114</c:v>
                </c:pt>
                <c:pt idx="21">
                  <c:v>0.43579796106560498</c:v>
                </c:pt>
                <c:pt idx="22">
                  <c:v>-1.7955887710060601</c:v>
                </c:pt>
                <c:pt idx="24">
                  <c:v>1.39969037792558E-2</c:v>
                </c:pt>
                <c:pt idx="25">
                  <c:v>0.15180162698909899</c:v>
                </c:pt>
                <c:pt idx="26" formatCode="General">
                  <c:v>0</c:v>
                </c:pt>
              </c:numCache>
            </c:numRef>
          </c:val>
        </c:ser>
        <c:ser>
          <c:idx val="5"/>
          <c:order val="5"/>
          <c:tx>
            <c:strRef>
              <c:f>'Compiled Stats'!$S$2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Stats'!$S$3:$S$29</c:f>
              <c:numCache>
                <c:formatCode>0.0000</c:formatCode>
                <c:ptCount val="27"/>
                <c:pt idx="0" formatCode="General">
                  <c:v>0</c:v>
                </c:pt>
                <c:pt idx="1">
                  <c:v>0.51657692441990399</c:v>
                </c:pt>
                <c:pt idx="5">
                  <c:v>-0.95659199772148795</c:v>
                </c:pt>
                <c:pt idx="6">
                  <c:v>0.127567668216365</c:v>
                </c:pt>
                <c:pt idx="8">
                  <c:v>0.413539618437194</c:v>
                </c:pt>
                <c:pt idx="9" formatCode="General">
                  <c:v>0</c:v>
                </c:pt>
                <c:pt idx="10">
                  <c:v>-2.6038604884906138</c:v>
                </c:pt>
                <c:pt idx="11">
                  <c:v>-0.709290526944097</c:v>
                </c:pt>
                <c:pt idx="12">
                  <c:v>-0.141173354321835</c:v>
                </c:pt>
                <c:pt idx="13">
                  <c:v>5.1386772319511498E-2</c:v>
                </c:pt>
                <c:pt idx="14">
                  <c:v>3.7630994467125971</c:v>
                </c:pt>
                <c:pt idx="15">
                  <c:v>-0.69170544432251102</c:v>
                </c:pt>
                <c:pt idx="16">
                  <c:v>-0.92656140451206903</c:v>
                </c:pt>
                <c:pt idx="17">
                  <c:v>0.70194180397094597</c:v>
                </c:pt>
                <c:pt idx="21">
                  <c:v>-1.1120661286174669</c:v>
                </c:pt>
                <c:pt idx="22" formatCode="General">
                  <c:v>0</c:v>
                </c:pt>
                <c:pt idx="26" formatCode="General">
                  <c:v>0</c:v>
                </c:pt>
              </c:numCache>
            </c:numRef>
          </c:val>
        </c:ser>
        <c:dLbls>
          <c:showLegendKey val="0"/>
          <c:showVal val="0"/>
          <c:showCatName val="0"/>
          <c:showSerName val="0"/>
          <c:showPercent val="0"/>
          <c:showBubbleSize val="0"/>
        </c:dLbls>
        <c:gapWidth val="150"/>
        <c:axId val="226653152"/>
        <c:axId val="226653712"/>
      </c:barChart>
      <c:catAx>
        <c:axId val="226653152"/>
        <c:scaling>
          <c:orientation val="minMax"/>
        </c:scaling>
        <c:delete val="0"/>
        <c:axPos val="b"/>
        <c:numFmt formatCode="General" sourceLinked="0"/>
        <c:majorTickMark val="out"/>
        <c:minorTickMark val="none"/>
        <c:tickLblPos val="nextTo"/>
        <c:crossAx val="226653712"/>
        <c:crosses val="autoZero"/>
        <c:auto val="1"/>
        <c:lblAlgn val="ctr"/>
        <c:lblOffset val="100"/>
        <c:noMultiLvlLbl val="0"/>
      </c:catAx>
      <c:valAx>
        <c:axId val="226653712"/>
        <c:scaling>
          <c:orientation val="minMax"/>
        </c:scaling>
        <c:delete val="0"/>
        <c:axPos val="l"/>
        <c:numFmt formatCode="0.0000" sourceLinked="0"/>
        <c:majorTickMark val="out"/>
        <c:minorTickMark val="none"/>
        <c:tickLblPos val="nextTo"/>
        <c:crossAx val="226653152"/>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955C-CF08-9B45-A7CD-E40881BBA60E}" type="datetimeFigureOut">
              <a:rPr lang="en-US" smtClean="0"/>
              <a:t>3/22/2017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2930A-45A3-E84E-8C02-6EA48FA68A4D}" type="slidenum">
              <a:rPr lang="en-US" smtClean="0"/>
              <a:t>‹#›</a:t>
            </a:fld>
            <a:endParaRPr lang="en-US"/>
          </a:p>
        </p:txBody>
      </p:sp>
    </p:spTree>
    <p:extLst>
      <p:ext uri="{BB962C8B-B14F-4D97-AF65-F5344CB8AC3E}">
        <p14:creationId xmlns:p14="http://schemas.microsoft.com/office/powerpoint/2010/main" val="34850378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82930A-45A3-E84E-8C02-6EA48FA68A4D}" type="slidenum">
              <a:rPr lang="en-US" smtClean="0"/>
              <a:t>1</a:t>
            </a:fld>
            <a:endParaRPr lang="en-US"/>
          </a:p>
        </p:txBody>
      </p:sp>
    </p:spTree>
    <p:extLst>
      <p:ext uri="{BB962C8B-B14F-4D97-AF65-F5344CB8AC3E}">
        <p14:creationId xmlns:p14="http://schemas.microsoft.com/office/powerpoint/2010/main" val="104296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3/22/2017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eb.ecs.syr.edu/~pjmcswee/gephi.pdf" TargetMode="External"/><Relationship Id="rId13" Type="http://schemas.openxmlformats.org/officeDocument/2006/relationships/image" Target="../media/image8.png"/><Relationship Id="rId18" Type="http://schemas.openxmlformats.org/officeDocument/2006/relationships/image" Target="../media/image13.jpeg"/><Relationship Id="rId26" Type="http://schemas.openxmlformats.org/officeDocument/2006/relationships/chart" Target="../charts/chart1.xml"/><Relationship Id="rId3" Type="http://schemas.openxmlformats.org/officeDocument/2006/relationships/notesSlide" Target="../notesSlides/notesSlide1.xml"/><Relationship Id="rId21" Type="http://schemas.openxmlformats.org/officeDocument/2006/relationships/oleObject" Target="../embeddings/oleObject2.bin"/><Relationship Id="rId7" Type="http://schemas.openxmlformats.org/officeDocument/2006/relationships/hyperlink" Target="https://github.com/kdahlquist/GRNmap" TargetMode="External"/><Relationship Id="rId12" Type="http://schemas.openxmlformats.org/officeDocument/2006/relationships/image" Target="../media/image7.png"/><Relationship Id="rId17" Type="http://schemas.openxmlformats.org/officeDocument/2006/relationships/image" Target="../media/image12.jpeg"/><Relationship Id="rId25" Type="http://schemas.openxmlformats.org/officeDocument/2006/relationships/image" Target="../media/image16.png"/><Relationship Id="rId2" Type="http://schemas.openxmlformats.org/officeDocument/2006/relationships/slideLayout" Target="../slideLayouts/slideLayout1.xml"/><Relationship Id="rId16" Type="http://schemas.openxmlformats.org/officeDocument/2006/relationships/image" Target="../media/image11.png"/><Relationship Id="rId20" Type="http://schemas.openxmlformats.org/officeDocument/2006/relationships/image" Target="../media/image1.wmf"/><Relationship Id="rId29" Type="http://schemas.openxmlformats.org/officeDocument/2006/relationships/chart" Target="../charts/chart3.xml"/><Relationship Id="rId1" Type="http://schemas.openxmlformats.org/officeDocument/2006/relationships/vmlDrawing" Target="../drawings/vmlDrawing1.vml"/><Relationship Id="rId6" Type="http://schemas.openxmlformats.org/officeDocument/2006/relationships/hyperlink" Target="https://gephi.org/" TargetMode="External"/><Relationship Id="rId11" Type="http://schemas.openxmlformats.org/officeDocument/2006/relationships/image" Target="../media/image6.png"/><Relationship Id="rId24" Type="http://schemas.openxmlformats.org/officeDocument/2006/relationships/image" Target="../media/image15.png"/><Relationship Id="rId32" Type="http://schemas.openxmlformats.org/officeDocument/2006/relationships/chart" Target="../charts/chart5.xml"/><Relationship Id="rId5" Type="http://schemas.openxmlformats.org/officeDocument/2006/relationships/hyperlink" Target="http://dondi.github.io/GRNsight/" TargetMode="Externa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hart" Target="../charts/chart2.xml"/><Relationship Id="rId10" Type="http://schemas.openxmlformats.org/officeDocument/2006/relationships/image" Target="../media/image5.png"/><Relationship Id="rId19" Type="http://schemas.openxmlformats.org/officeDocument/2006/relationships/oleObject" Target="../embeddings/oleObject1.bin"/><Relationship Id="rId31" Type="http://schemas.openxmlformats.org/officeDocument/2006/relationships/chart" Target="../charts/chart4.xml"/><Relationship Id="rId4" Type="http://schemas.openxmlformats.org/officeDocument/2006/relationships/image" Target="../media/image3.jpeg"/><Relationship Id="rId9" Type="http://schemas.openxmlformats.org/officeDocument/2006/relationships/image" Target="../media/image4.jpg"/><Relationship Id="rId14" Type="http://schemas.openxmlformats.org/officeDocument/2006/relationships/image" Target="../media/image9.png"/><Relationship Id="rId22" Type="http://schemas.openxmlformats.org/officeDocument/2006/relationships/image" Target="../media/image2.wmf"/><Relationship Id="rId27" Type="http://schemas.openxmlformats.org/officeDocument/2006/relationships/image" Target="../media/image17.png"/><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2986381" y="20875958"/>
            <a:ext cx="17886906" cy="117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a:t>Using Graph Statistics to Investigate the Properties of Six Candidate Gene </a:t>
            </a:r>
            <a:r>
              <a:rPr lang="en-US" sz="6000" b="1"/>
              <a:t>Regulatory </a:t>
            </a:r>
            <a:r>
              <a:rPr lang="en-US" sz="6000" b="1" smtClean="0"/>
              <a:t>Networks</a:t>
            </a:r>
          </a:p>
          <a:p>
            <a:pPr algn="ctr"/>
            <a:r>
              <a:rPr lang="en-US" sz="6000" b="1" smtClean="0"/>
              <a:t>for </a:t>
            </a:r>
            <a:r>
              <a:rPr lang="en-US" sz="6000" b="1"/>
              <a:t>Controlling </a:t>
            </a:r>
            <a:r>
              <a:rPr lang="en-US" sz="6000" b="1" smtClean="0"/>
              <a:t>the </a:t>
            </a:r>
            <a:r>
              <a:rPr lang="en-US" sz="6000" b="1" dirty="0"/>
              <a:t>Cold Shock Response in </a:t>
            </a:r>
            <a:r>
              <a:rPr lang="en-US" sz="6000" b="1" i="1" dirty="0"/>
              <a:t>Saccharomyces </a:t>
            </a:r>
            <a:r>
              <a:rPr lang="en-US" sz="6000" b="1" i="1" dirty="0" err="1"/>
              <a:t>cerevisiae</a:t>
            </a:r>
            <a:r>
              <a:rPr lang="en-US" sz="6000" b="1" i="1" dirty="0"/>
              <a:t> </a:t>
            </a:r>
            <a:endParaRPr lang="en-US" sz="6000" dirty="0"/>
          </a:p>
          <a:p>
            <a:pPr algn="ctr"/>
            <a:r>
              <a:rPr lang="en-US" sz="4400" b="1" dirty="0" smtClean="0">
                <a:latin typeface="Arial" panose="020B0604020202020204" pitchFamily="34" charset="0"/>
                <a:cs typeface="Arial" panose="020B0604020202020204" pitchFamily="34" charset="0"/>
              </a:rPr>
              <a:t> Margaret J. O’Neil</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Ben G. Fitzpatrick</a:t>
            </a:r>
            <a:r>
              <a:rPr lang="en-US" sz="4400" b="1" baseline="30000" dirty="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and </a:t>
            </a:r>
            <a:r>
              <a:rPr lang="en-US" sz="4400" b="1" dirty="0" err="1" smtClean="0">
                <a:latin typeface="Arial" panose="020B0604020202020204" pitchFamily="34" charset="0"/>
                <a:cs typeface="Arial" panose="020B0604020202020204" pitchFamily="34" charset="0"/>
              </a:rPr>
              <a:t>Kam</a:t>
            </a:r>
            <a:r>
              <a:rPr lang="en-US" sz="4400" b="1" dirty="0" smtClean="0">
                <a:latin typeface="Arial" panose="020B0604020202020204" pitchFamily="34" charset="0"/>
                <a:cs typeface="Arial" panose="020B0604020202020204" pitchFamily="34" charset="0"/>
              </a:rPr>
              <a:t> D. Dahlquist</a:t>
            </a:r>
            <a:r>
              <a:rPr lang="en-US" sz="4400" b="1" baseline="30000" dirty="0" smtClean="0">
                <a:latin typeface="Arial" panose="020B0604020202020204" pitchFamily="34" charset="0"/>
                <a:cs typeface="Arial" panose="020B0604020202020204" pitchFamily="34" charset="0"/>
              </a:rPr>
              <a:t>1</a:t>
            </a: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Biology,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57865"/>
            <a:ext cx="11628074" cy="2747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10866" y="5071965"/>
            <a:ext cx="1159277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 by binding </a:t>
            </a:r>
          </a:p>
          <a:p>
            <a:pPr algn="ctr"/>
            <a:r>
              <a:rPr lang="en-US" sz="2600" b="1" dirty="0" smtClean="0">
                <a:latin typeface="Arial" panose="020B0604020202020204" pitchFamily="34" charset="0"/>
                <a:cs typeface="Arial" panose="020B0604020202020204" pitchFamily="34" charset="0"/>
              </a:rPr>
              <a:t>to regulatory DNA sequences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43683" y="20849469"/>
            <a:ext cx="11930575" cy="11779313"/>
          </a:xfrm>
          <a:prstGeom prst="rect">
            <a:avLst/>
          </a:prstGeom>
          <a:ln w="254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0" name="TextBox 9"/>
          <p:cNvSpPr txBox="1"/>
          <p:nvPr/>
        </p:nvSpPr>
        <p:spPr>
          <a:xfrm>
            <a:off x="31467041" y="27724187"/>
            <a:ext cx="11908133"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13022936" y="5040855"/>
            <a:ext cx="30311481" cy="6295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08049" y="14401754"/>
            <a:ext cx="11603694" cy="892552"/>
          </a:xfrm>
          <a:prstGeom prst="rect">
            <a:avLst/>
          </a:prstGeom>
          <a:solidFill>
            <a:srgbClr val="D9D9D9"/>
          </a:solidFill>
        </p:spPr>
        <p:txBody>
          <a:bodyPr wrap="square" rtlCol="0">
            <a:spAutoFit/>
          </a:bodyPr>
          <a:lstStyle/>
          <a:p>
            <a:pPr algn="ctr"/>
            <a:r>
              <a:rPr lang="en-US" sz="2600" b="1" dirty="0" smtClean="0">
                <a:latin typeface="Arial"/>
                <a:cs typeface="Arial"/>
              </a:rPr>
              <a:t>Microarray data from </a:t>
            </a:r>
            <a:r>
              <a:rPr lang="en-US" sz="2600" b="1" smtClean="0">
                <a:latin typeface="Arial"/>
                <a:cs typeface="Arial"/>
              </a:rPr>
              <a:t>the </a:t>
            </a:r>
            <a:r>
              <a:rPr lang="en-US" sz="2600" b="1" smtClean="0">
                <a:latin typeface="Arial"/>
                <a:cs typeface="Arial"/>
              </a:rPr>
              <a:t>Dahlquist </a:t>
            </a:r>
            <a:r>
              <a:rPr lang="en-US" sz="2600" b="1" dirty="0" smtClean="0">
                <a:latin typeface="Arial"/>
                <a:cs typeface="Arial"/>
              </a:rPr>
              <a:t>lab was </a:t>
            </a:r>
            <a:r>
              <a:rPr lang="en-US" sz="2600" b="1" dirty="0">
                <a:latin typeface="Arial"/>
                <a:cs typeface="Arial"/>
              </a:rPr>
              <a:t>u</a:t>
            </a:r>
            <a:r>
              <a:rPr lang="en-US" sz="2600" b="1" dirty="0" smtClean="0">
                <a:latin typeface="Arial"/>
                <a:cs typeface="Arial"/>
              </a:rPr>
              <a:t>sed </a:t>
            </a:r>
            <a:r>
              <a:rPr lang="en-US" sz="2600" b="1" dirty="0">
                <a:latin typeface="Arial"/>
                <a:cs typeface="Arial"/>
              </a:rPr>
              <a:t>to </a:t>
            </a:r>
            <a:r>
              <a:rPr lang="en-US" sz="2600" b="1" dirty="0" smtClean="0">
                <a:latin typeface="Arial"/>
                <a:cs typeface="Arial"/>
              </a:rPr>
              <a:t>derive </a:t>
            </a:r>
            <a:r>
              <a:rPr lang="en-US" sz="2600" b="1" dirty="0">
                <a:latin typeface="Arial"/>
                <a:cs typeface="Arial"/>
              </a:rPr>
              <a:t>a </a:t>
            </a:r>
            <a:r>
              <a:rPr lang="en-US" sz="2600" b="1" dirty="0" smtClean="0">
                <a:latin typeface="Arial"/>
                <a:cs typeface="Arial"/>
              </a:rPr>
              <a:t>family </a:t>
            </a:r>
            <a:r>
              <a:rPr lang="en-US" sz="2600" b="1" dirty="0">
                <a:latin typeface="Arial"/>
                <a:cs typeface="Arial"/>
              </a:rPr>
              <a:t>of </a:t>
            </a:r>
            <a:r>
              <a:rPr lang="en-US" sz="2600" b="1" dirty="0" smtClean="0">
                <a:latin typeface="Arial"/>
                <a:cs typeface="Arial"/>
              </a:rPr>
              <a:t>related </a:t>
            </a:r>
            <a:r>
              <a:rPr lang="en-US" sz="2600" b="1" dirty="0">
                <a:latin typeface="Arial"/>
                <a:cs typeface="Arial"/>
              </a:rPr>
              <a:t>GRNs from the YEASTRACT </a:t>
            </a:r>
            <a:r>
              <a:rPr lang="en-US" sz="2600" b="1" dirty="0" smtClean="0">
                <a:latin typeface="Arial"/>
                <a:cs typeface="Arial"/>
              </a:rPr>
              <a:t>database</a:t>
            </a:r>
            <a:endParaRPr lang="en-US" sz="2600" b="1" dirty="0">
              <a:latin typeface="Arial"/>
              <a:cs typeface="Arial"/>
            </a:endParaRPr>
          </a:p>
        </p:txBody>
      </p:sp>
      <p:sp>
        <p:nvSpPr>
          <p:cNvPr id="12" name="TextBox 11"/>
          <p:cNvSpPr txBox="1"/>
          <p:nvPr/>
        </p:nvSpPr>
        <p:spPr>
          <a:xfrm>
            <a:off x="31472443" y="20874083"/>
            <a:ext cx="11893845"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t>
            </a:r>
            <a:r>
              <a:rPr lang="en-US" sz="2600" b="1" smtClean="0">
                <a:latin typeface="Arial" panose="020B0604020202020204" pitchFamily="34" charset="0"/>
                <a:cs typeface="Arial" panose="020B0604020202020204" pitchFamily="34" charset="0"/>
              </a:rPr>
              <a:t>and </a:t>
            </a:r>
            <a:r>
              <a:rPr lang="en-US" sz="2600" b="1" smtClean="0">
                <a:latin typeface="Arial" panose="020B0604020202020204" pitchFamily="34" charset="0"/>
                <a:cs typeface="Arial" panose="020B0604020202020204" pitchFamily="34" charset="0"/>
              </a:rPr>
              <a:t>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72444" y="29461760"/>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692190" y="20007300"/>
            <a:ext cx="11607036"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Dynamical systems modeling was used to estimate                          weight parameters for each regulatory relationship</a:t>
            </a:r>
            <a:endParaRPr lang="en-US" sz="2600" b="1" dirty="0">
              <a:latin typeface="Arial" panose="020B0604020202020204" pitchFamily="34" charset="0"/>
              <a:cs typeface="Arial" panose="020B0604020202020204" pitchFamily="34" charset="0"/>
            </a:endParaRPr>
          </a:p>
        </p:txBody>
      </p:sp>
      <p:sp>
        <p:nvSpPr>
          <p:cNvPr id="19" name="TextBox 18"/>
          <p:cNvSpPr txBox="1"/>
          <p:nvPr/>
        </p:nvSpPr>
        <p:spPr>
          <a:xfrm>
            <a:off x="13037217" y="5069660"/>
            <a:ext cx="30298116" cy="523220"/>
          </a:xfrm>
          <a:prstGeom prst="rect">
            <a:avLst/>
          </a:prstGeom>
          <a:solidFill>
            <a:srgbClr val="D9D9D9"/>
          </a:solidFill>
        </p:spPr>
        <p:txBody>
          <a:bodyPr wrap="square" rtlCol="0">
            <a:spAutoFit/>
          </a:bodyPr>
          <a:lstStyle/>
          <a:p>
            <a:pPr algn="ctr"/>
            <a:r>
              <a:rPr lang="en-US" sz="2800" b="1" smtClean="0">
                <a:latin typeface="Arial" panose="020B0604020202020204" pitchFamily="34" charset="0"/>
                <a:cs typeface="Arial" panose="020B0604020202020204" pitchFamily="34" charset="0"/>
              </a:rPr>
              <a:t>Regulatory relationship data (weight parameters) </a:t>
            </a:r>
            <a:r>
              <a:rPr lang="en-US" sz="2800" b="1" dirty="0" smtClean="0">
                <a:latin typeface="Arial" panose="020B0604020202020204" pitchFamily="34" charset="0"/>
                <a:cs typeface="Arial" panose="020B0604020202020204" pitchFamily="34" charset="0"/>
              </a:rPr>
              <a:t>can be visualized </a:t>
            </a:r>
            <a:r>
              <a:rPr lang="en-US" sz="2800" b="1" dirty="0">
                <a:latin typeface="Arial" panose="020B0604020202020204" pitchFamily="34" charset="0"/>
                <a:cs typeface="Arial" panose="020B0604020202020204" pitchFamily="34" charset="0"/>
              </a:rPr>
              <a:t>u</a:t>
            </a:r>
            <a:r>
              <a:rPr lang="en-US" sz="2800" b="1" dirty="0" smtClean="0">
                <a:latin typeface="Arial" panose="020B0604020202020204" pitchFamily="34" charset="0"/>
                <a:cs typeface="Arial" panose="020B0604020202020204" pitchFamily="34" charset="0"/>
              </a:rPr>
              <a:t>sing GRNsight</a:t>
            </a:r>
          </a:p>
        </p:txBody>
      </p:sp>
      <p:sp>
        <p:nvSpPr>
          <p:cNvPr id="22" name="TextBox 21"/>
          <p:cNvSpPr txBox="1"/>
          <p:nvPr/>
        </p:nvSpPr>
        <p:spPr>
          <a:xfrm>
            <a:off x="31641904" y="28261431"/>
            <a:ext cx="1159788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For their work on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code, I</a:t>
            </a:r>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would like to thank Trixie Anne M. </a:t>
            </a:r>
            <a:r>
              <a:rPr lang="en-US" sz="1200" b="1" dirty="0" err="1">
                <a:latin typeface="Arial" panose="020B0604020202020204" pitchFamily="34" charset="0"/>
                <a:cs typeface="Arial" panose="020B0604020202020204" pitchFamily="34" charset="0"/>
              </a:rPr>
              <a:t>Roque</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Chukwuemeka</a:t>
            </a:r>
            <a:r>
              <a:rPr lang="en-US" sz="1200" b="1" dirty="0">
                <a:latin typeface="Arial" panose="020B0604020202020204" pitchFamily="34" charset="0"/>
                <a:cs typeface="Arial" panose="020B0604020202020204" pitchFamily="34" charset="0"/>
              </a:rPr>
              <a:t> E. </a:t>
            </a:r>
            <a:r>
              <a:rPr lang="en-US" sz="1200" b="1" dirty="0" err="1">
                <a:latin typeface="Arial" panose="020B0604020202020204" pitchFamily="34" charset="0"/>
                <a:cs typeface="Arial" panose="020B0604020202020204" pitchFamily="34" charset="0"/>
              </a:rPr>
              <a:t>Azinge</a:t>
            </a:r>
            <a:r>
              <a:rPr lang="en-US" sz="1200" b="1" dirty="0">
                <a:latin typeface="Arial" panose="020B0604020202020204" pitchFamily="34" charset="0"/>
                <a:cs typeface="Arial" panose="020B0604020202020204" pitchFamily="34" charset="0"/>
              </a:rPr>
              <a:t>, and </a:t>
            </a:r>
            <a:r>
              <a:rPr lang="en-US" sz="1200" b="1">
                <a:latin typeface="Arial" panose="020B0604020202020204" pitchFamily="34" charset="0"/>
                <a:cs typeface="Arial" panose="020B0604020202020204" pitchFamily="34" charset="0"/>
              </a:rPr>
              <a:t>Justin </a:t>
            </a:r>
            <a:r>
              <a:rPr lang="en-US" sz="1200" b="1" smtClean="0">
                <a:latin typeface="Arial" panose="020B0604020202020204" pitchFamily="34" charset="0"/>
                <a:cs typeface="Arial" panose="020B0604020202020204" pitchFamily="34" charset="0"/>
              </a:rPr>
              <a:t>Kyle T. </a:t>
            </a:r>
            <a:r>
              <a:rPr lang="en-US" sz="1200" b="1" dirty="0">
                <a:latin typeface="Arial" panose="020B0604020202020204" pitchFamily="34" charset="0"/>
                <a:cs typeface="Arial" panose="020B0604020202020204" pitchFamily="34" charset="0"/>
              </a:rPr>
              <a:t>Torres. I</a:t>
            </a:r>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thank Nicole A. </a:t>
            </a:r>
            <a:r>
              <a:rPr lang="en-US" sz="1200" b="1" dirty="0" err="1">
                <a:latin typeface="Arial" panose="020B0604020202020204" pitchFamily="34" charset="0"/>
                <a:cs typeface="Arial" panose="020B0604020202020204" pitchFamily="34" charset="0"/>
              </a:rPr>
              <a:t>Anguiano</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Anindita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Varshneya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Mihir</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Samdarshi</a:t>
            </a:r>
            <a:r>
              <a:rPr lang="en-US" sz="1200" b="1" dirty="0">
                <a:latin typeface="Arial" panose="020B0604020202020204" pitchFamily="34" charset="0"/>
                <a:cs typeface="Arial" panose="020B0604020202020204" pitchFamily="34" charset="0"/>
              </a:rPr>
              <a:t>, Edward </a:t>
            </a:r>
            <a:r>
              <a:rPr lang="en-US" sz="1200" b="1" dirty="0" err="1">
                <a:latin typeface="Arial" panose="020B0604020202020204" pitchFamily="34" charset="0"/>
                <a:cs typeface="Arial" panose="020B0604020202020204" pitchFamily="34" charset="0"/>
              </a:rPr>
              <a:t>Bachuora</a:t>
            </a:r>
            <a:r>
              <a:rPr lang="en-US" sz="1200" b="1" dirty="0">
                <a:latin typeface="Arial" panose="020B0604020202020204" pitchFamily="34" charset="0"/>
                <a:cs typeface="Arial" panose="020B0604020202020204" pitchFamily="34" charset="0"/>
              </a:rPr>
              <a:t>, Jen Shin, and Eileen </a:t>
            </a:r>
            <a:r>
              <a:rPr lang="en-US" sz="1200" b="1" dirty="0" err="1">
                <a:latin typeface="Arial" panose="020B0604020202020204" pitchFamily="34" charset="0"/>
                <a:cs typeface="Arial" panose="020B0604020202020204" pitchFamily="34" charset="0"/>
              </a:rPr>
              <a:t>Choe</a:t>
            </a:r>
            <a:r>
              <a:rPr lang="en-US" sz="1200" b="1" dirty="0">
                <a:latin typeface="Arial" panose="020B0604020202020204" pitchFamily="34" charset="0"/>
                <a:cs typeface="Arial" panose="020B0604020202020204" pitchFamily="34" charset="0"/>
              </a:rPr>
              <a:t> for their work on the </a:t>
            </a:r>
            <a:r>
              <a:rPr lang="en-US" sz="1200" b="1" dirty="0" err="1">
                <a:latin typeface="Arial" panose="020B0604020202020204" pitchFamily="34" charset="0"/>
                <a:cs typeface="Arial" panose="020B0604020202020204" pitchFamily="34" charset="0"/>
              </a:rPr>
              <a:t>GRNsight</a:t>
            </a:r>
            <a:r>
              <a:rPr lang="en-US" sz="1200" b="1" dirty="0">
                <a:latin typeface="Arial" panose="020B0604020202020204" pitchFamily="34" charset="0"/>
                <a:cs typeface="Arial" panose="020B0604020202020204" pitchFamily="34" charset="0"/>
              </a:rPr>
              <a:t> visualization software. Microarray data were collected by Cybele </a:t>
            </a:r>
            <a:r>
              <a:rPr lang="en-US" sz="1200" b="1" dirty="0" err="1">
                <a:latin typeface="Arial" panose="020B0604020202020204" pitchFamily="34" charset="0"/>
                <a:cs typeface="Arial" panose="020B0604020202020204" pitchFamily="34" charset="0"/>
              </a:rPr>
              <a:t>Arsan</a:t>
            </a:r>
            <a:r>
              <a:rPr lang="en-US" sz="1200" b="1" dirty="0">
                <a:latin typeface="Arial" panose="020B0604020202020204" pitchFamily="34" charset="0"/>
                <a:cs typeface="Arial" panose="020B0604020202020204" pitchFamily="34" charset="0"/>
              </a:rPr>
              <a:t>, Wesley </a:t>
            </a:r>
            <a:r>
              <a:rPr lang="en-US" sz="1200" b="1" dirty="0" err="1">
                <a:latin typeface="Arial" panose="020B0604020202020204" pitchFamily="34" charset="0"/>
                <a:cs typeface="Arial" panose="020B0604020202020204" pitchFamily="34" charset="0"/>
              </a:rPr>
              <a:t>Citti</a:t>
            </a:r>
            <a:r>
              <a:rPr lang="en-US" sz="1200" b="1" dirty="0">
                <a:latin typeface="Arial" panose="020B0604020202020204" pitchFamily="34" charset="0"/>
                <a:cs typeface="Arial" panose="020B0604020202020204" pitchFamily="34" charset="0"/>
              </a:rPr>
              <a:t>, Kevin </a:t>
            </a:r>
            <a:r>
              <a:rPr lang="en-US" sz="1200" b="1" dirty="0" err="1">
                <a:latin typeface="Arial" panose="020B0604020202020204" pitchFamily="34" charset="0"/>
                <a:cs typeface="Arial" panose="020B0604020202020204" pitchFamily="34" charset="0"/>
              </a:rPr>
              <a:t>Entzminger</a:t>
            </a:r>
            <a:r>
              <a:rPr lang="en-US" sz="1200" b="1" dirty="0">
                <a:latin typeface="Arial" panose="020B0604020202020204" pitchFamily="34" charset="0"/>
                <a:cs typeface="Arial" panose="020B0604020202020204" pitchFamily="34" charset="0"/>
              </a:rPr>
              <a:t>, Andrew Herman, Monica Hong, Heather King, Lauren </a:t>
            </a:r>
            <a:r>
              <a:rPr lang="en-US" sz="1200" b="1" dirty="0" err="1">
                <a:latin typeface="Arial" panose="020B0604020202020204" pitchFamily="34" charset="0"/>
                <a:cs typeface="Arial" panose="020B0604020202020204" pitchFamily="34" charset="0"/>
              </a:rPr>
              <a:t>Kubeck</a:t>
            </a:r>
            <a:r>
              <a:rPr lang="en-US" sz="1200" b="1" dirty="0">
                <a:latin typeface="Arial" panose="020B0604020202020204" pitchFamily="34" charset="0"/>
                <a:cs typeface="Arial" panose="020B0604020202020204" pitchFamily="34" charset="0"/>
              </a:rPr>
              <a:t>, Stephanie </a:t>
            </a:r>
            <a:r>
              <a:rPr lang="en-US" sz="1200" b="1" dirty="0" err="1">
                <a:latin typeface="Arial" panose="020B0604020202020204" pitchFamily="34" charset="0"/>
                <a:cs typeface="Arial" panose="020B0604020202020204" pitchFamily="34" charset="0"/>
              </a:rPr>
              <a:t>Kuelbs</a:t>
            </a:r>
            <a:r>
              <a:rPr lang="en-US" sz="1200" b="1" dirty="0">
                <a:latin typeface="Arial" panose="020B0604020202020204" pitchFamily="34" charset="0"/>
                <a:cs typeface="Arial" panose="020B0604020202020204" pitchFamily="34" charset="0"/>
              </a:rPr>
              <a:t>, Elizabeth Liu, Matthew Mejia, Kevin McGee, Kenny Rodriguez, Olivia </a:t>
            </a:r>
            <a:r>
              <a:rPr lang="en-US" sz="1200" b="1" dirty="0" err="1">
                <a:latin typeface="Arial" panose="020B0604020202020204" pitchFamily="34" charset="0"/>
                <a:cs typeface="Arial" panose="020B0604020202020204" pitchFamily="34" charset="0"/>
              </a:rPr>
              <a:t>Sakhon</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Alondra</a:t>
            </a:r>
            <a:r>
              <a:rPr lang="en-US" sz="1200" b="1" dirty="0">
                <a:latin typeface="Arial" panose="020B0604020202020204" pitchFamily="34" charset="0"/>
                <a:cs typeface="Arial" panose="020B0604020202020204" pitchFamily="34" charset="0"/>
              </a:rPr>
              <a:t> Vega, and Kevin Wyllie. Further, </a:t>
            </a:r>
            <a:r>
              <a:rPr lang="en-US" sz="1200" b="1" dirty="0" smtClean="0">
                <a:latin typeface="Arial" panose="020B0604020202020204" pitchFamily="34" charset="0"/>
                <a:cs typeface="Arial" panose="020B0604020202020204" pitchFamily="34" charset="0"/>
              </a:rPr>
              <a:t>I </a:t>
            </a:r>
            <a:r>
              <a:rPr lang="en-US" sz="1200" b="1" dirty="0">
                <a:latin typeface="Arial" panose="020B0604020202020204" pitchFamily="34" charset="0"/>
                <a:cs typeface="Arial" panose="020B0604020202020204" pitchFamily="34" charset="0"/>
              </a:rPr>
              <a:t>would like to </a:t>
            </a:r>
            <a:r>
              <a:rPr lang="en-US" sz="1200" b="1" dirty="0" smtClean="0">
                <a:latin typeface="Arial" panose="020B0604020202020204" pitchFamily="34" charset="0"/>
                <a:cs typeface="Arial" panose="020B0604020202020204" pitchFamily="34" charset="0"/>
              </a:rPr>
              <a:t>thank </a:t>
            </a:r>
            <a:r>
              <a:rPr lang="en-US" sz="1200" b="1" smtClean="0">
                <a:latin typeface="Arial" panose="020B0604020202020204" pitchFamily="34" charset="0"/>
                <a:cs typeface="Arial" panose="020B0604020202020204" pitchFamily="34" charset="0"/>
              </a:rPr>
              <a:t>Kristen </a:t>
            </a:r>
            <a:r>
              <a:rPr lang="en-US" sz="1200" b="1" smtClean="0">
                <a:latin typeface="Arial" panose="020B0604020202020204" pitchFamily="34" charset="0"/>
                <a:cs typeface="Arial" panose="020B0604020202020204" pitchFamily="34" charset="0"/>
              </a:rPr>
              <a:t>M. Horstmann</a:t>
            </a:r>
            <a:r>
              <a:rPr lang="en-US" sz="1200" b="1" dirty="0" smtClean="0">
                <a:latin typeface="Arial" panose="020B0604020202020204" pitchFamily="34" charset="0"/>
                <a:cs typeface="Arial" panose="020B0604020202020204" pitchFamily="34" charset="0"/>
              </a:rPr>
              <a:t>, Natalie E. Williams and Brandon J. Klein </a:t>
            </a:r>
            <a:r>
              <a:rPr lang="en-US" sz="1200" b="1" dirty="0">
                <a:latin typeface="Arial" panose="020B0604020202020204" pitchFamily="34" charset="0"/>
                <a:cs typeface="Arial" panose="020B0604020202020204" pitchFamily="34" charset="0"/>
              </a:rPr>
              <a:t>for their contributions to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data analysis team. </a:t>
            </a:r>
            <a:r>
              <a:rPr lang="en-US" sz="1200" b="1" dirty="0">
                <a:latin typeface="Arial"/>
                <a:ea typeface="Arial"/>
                <a:cs typeface="Arial"/>
                <a:sym typeface="Arial"/>
                <a:rtl val="0"/>
              </a:rPr>
              <a:t>This work is partially supported by NSF award 0921038 (K.D.D., B.G.F</a:t>
            </a:r>
            <a:r>
              <a:rPr lang="en-US" sz="1200" b="1" dirty="0" smtClean="0">
                <a:latin typeface="Arial"/>
                <a:ea typeface="Arial"/>
                <a:cs typeface="Arial"/>
                <a:sym typeface="Arial"/>
                <a:rtl val="0"/>
              </a:rPr>
              <a:t>.) and </a:t>
            </a:r>
            <a:r>
              <a:rPr lang="en-US" sz="1200" b="1" dirty="0">
                <a:latin typeface="Arial"/>
                <a:ea typeface="Arial"/>
                <a:cs typeface="Arial"/>
                <a:sym typeface="Arial"/>
                <a:rtl val="0"/>
              </a:rPr>
              <a:t>a </a:t>
            </a:r>
            <a:r>
              <a:rPr lang="en-US" sz="1200" b="1" dirty="0" err="1">
                <a:latin typeface="Arial"/>
                <a:ea typeface="Arial"/>
                <a:cs typeface="Arial"/>
                <a:sym typeface="Arial"/>
                <a:rtl val="0"/>
              </a:rPr>
              <a:t>Kadner</a:t>
            </a:r>
            <a:r>
              <a:rPr lang="en-US" sz="1200" b="1" dirty="0">
                <a:latin typeface="Arial"/>
                <a:ea typeface="Arial"/>
                <a:cs typeface="Arial"/>
                <a:sym typeface="Arial"/>
                <a:rtl val="0"/>
              </a:rPr>
              <a:t>-Pitts Research Grant (K.D.D</a:t>
            </a:r>
            <a:r>
              <a:rPr lang="en-US" sz="1200" b="1" dirty="0" smtClean="0">
                <a:latin typeface="Arial"/>
                <a:ea typeface="Arial"/>
                <a:cs typeface="Arial"/>
                <a:sym typeface="Arial"/>
                <a:rtl val="0"/>
              </a:rPr>
              <a:t>.)</a:t>
            </a:r>
            <a:r>
              <a:rPr lang="en-US" sz="1200" b="1" dirty="0"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4"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 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sp>
        <p:nvSpPr>
          <p:cNvPr id="75" name="TextBox 74"/>
          <p:cNvSpPr txBox="1"/>
          <p:nvPr/>
        </p:nvSpPr>
        <p:spPr>
          <a:xfrm>
            <a:off x="31617840" y="29945748"/>
            <a:ext cx="11605156" cy="2534540"/>
          </a:xfrm>
          <a:prstGeom prst="rect">
            <a:avLst/>
          </a:prstGeom>
          <a:noFill/>
        </p:spPr>
        <p:txBody>
          <a:bodyPr wrap="square" rtlCol="0">
            <a:spAutoFit/>
          </a:bodyPr>
          <a:lstStyle/>
          <a:p>
            <a:pPr>
              <a:lnSpc>
                <a:spcPct val="80000"/>
              </a:lnSpc>
            </a:pPr>
            <a:r>
              <a:rPr lang="en-US" sz="900" b="1" dirty="0" smtClean="0">
                <a:solidFill>
                  <a:srgbClr val="000000"/>
                </a:solidFill>
                <a:latin typeface="Arial" panose="020B0604020202020204" pitchFamily="34" charset="0"/>
                <a:cs typeface="Arial" panose="020B0604020202020204" pitchFamily="34" charset="0"/>
              </a:rPr>
              <a:t>Dahlquist</a:t>
            </a:r>
            <a:r>
              <a:rPr lang="en-US" sz="900" b="1" dirty="0">
                <a:solidFill>
                  <a:srgbClr val="000000"/>
                </a:solidFill>
                <a:latin typeface="Arial" panose="020B0604020202020204" pitchFamily="34" charset="0"/>
                <a:cs typeface="Arial" panose="020B0604020202020204" pitchFamily="34" charset="0"/>
              </a:rPr>
              <a:t>, K., Fitzpatrick, B., Camacho, E., </a:t>
            </a:r>
            <a:r>
              <a:rPr lang="en-US" sz="900" b="1" dirty="0" err="1">
                <a:solidFill>
                  <a:srgbClr val="000000"/>
                </a:solidFill>
                <a:latin typeface="Arial" panose="020B0604020202020204" pitchFamily="34" charset="0"/>
                <a:cs typeface="Arial" panose="020B0604020202020204" pitchFamily="34" charset="0"/>
              </a:rPr>
              <a:t>Entzminger</a:t>
            </a:r>
            <a:r>
              <a:rPr lang="en-US" sz="900" b="1" dirty="0">
                <a:solidFill>
                  <a:srgbClr val="000000"/>
                </a:solidFill>
                <a:latin typeface="Arial" panose="020B0604020202020204" pitchFamily="34" charset="0"/>
                <a:cs typeface="Arial" panose="020B0604020202020204" pitchFamily="34" charset="0"/>
              </a:rPr>
              <a:t>, S., &amp; </a:t>
            </a:r>
            <a:r>
              <a:rPr lang="en-US" sz="900" b="1" dirty="0" err="1">
                <a:solidFill>
                  <a:srgbClr val="000000"/>
                </a:solidFill>
                <a:latin typeface="Arial" panose="020B0604020202020204" pitchFamily="34" charset="0"/>
                <a:cs typeface="Arial" panose="020B0604020202020204" pitchFamily="34" charset="0"/>
              </a:rPr>
              <a:t>Wanner</a:t>
            </a:r>
            <a:r>
              <a:rPr lang="en-US" sz="900" b="1" dirty="0">
                <a:solidFill>
                  <a:srgbClr val="000000"/>
                </a:solidFill>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900" b="1" i="1" dirty="0">
                <a:solidFill>
                  <a:srgbClr val="000000"/>
                </a:solidFill>
                <a:latin typeface="Arial" panose="020B0604020202020204" pitchFamily="34" charset="0"/>
                <a:cs typeface="Arial" panose="020B0604020202020204" pitchFamily="34" charset="0"/>
              </a:rPr>
              <a:t>Bulletin Of Mathematical Biology</a:t>
            </a:r>
            <a:r>
              <a:rPr lang="en-US" sz="900" b="1" dirty="0">
                <a:solidFill>
                  <a:srgbClr val="000000"/>
                </a:solidFill>
                <a:latin typeface="Arial" panose="020B0604020202020204" pitchFamily="34" charset="0"/>
                <a:cs typeface="Arial" panose="020B0604020202020204" pitchFamily="34" charset="0"/>
              </a:rPr>
              <a:t>, </a:t>
            </a:r>
            <a:r>
              <a:rPr lang="en-US" sz="900" b="1" i="1" dirty="0">
                <a:solidFill>
                  <a:srgbClr val="000000"/>
                </a:solidFill>
                <a:latin typeface="Arial" panose="020B0604020202020204" pitchFamily="34" charset="0"/>
                <a:cs typeface="Arial" panose="020B0604020202020204" pitchFamily="34" charset="0"/>
              </a:rPr>
              <a:t>77</a:t>
            </a:r>
            <a:r>
              <a:rPr lang="en-US" sz="900" b="1" dirty="0">
                <a:solidFill>
                  <a:srgbClr val="000000"/>
                </a:solidFill>
                <a:latin typeface="Arial" panose="020B0604020202020204" pitchFamily="34" charset="0"/>
                <a:cs typeface="Arial" panose="020B0604020202020204" pitchFamily="34" charset="0"/>
              </a:rPr>
              <a:t>(8), 1457-1492. http://</a:t>
            </a:r>
            <a:r>
              <a:rPr lang="en-US" sz="900" b="1" dirty="0" smtClean="0">
                <a:solidFill>
                  <a:srgbClr val="000000"/>
                </a:solidFill>
                <a:latin typeface="Arial" panose="020B0604020202020204" pitchFamily="34" charset="0"/>
                <a:cs typeface="Arial" panose="020B0604020202020204" pitchFamily="34" charset="0"/>
              </a:rPr>
              <a:t>dx.doi.org/10.1007/s11538-015-0092-6.</a:t>
            </a:r>
            <a:br>
              <a:rPr lang="en-US" sz="900" b="1" dirty="0" smtClean="0">
                <a:solidFill>
                  <a:srgbClr val="000000"/>
                </a:solidFill>
                <a:latin typeface="Arial" panose="020B0604020202020204" pitchFamily="34" charset="0"/>
                <a:cs typeface="Arial" panose="020B0604020202020204" pitchFamily="34" charset="0"/>
              </a:rPr>
            </a:b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Dário</a:t>
            </a:r>
            <a:r>
              <a:rPr lang="en-US" sz="900" b="1" dirty="0">
                <a:solidFill>
                  <a:srgbClr val="000000"/>
                </a:solidFill>
                <a:latin typeface="Arial" panose="020B0604020202020204" pitchFamily="34" charset="0"/>
                <a:cs typeface="Arial" panose="020B0604020202020204" pitchFamily="34" charset="0"/>
              </a:rPr>
              <a:t> </a:t>
            </a:r>
            <a:r>
              <a:rPr lang="en-US" sz="900" b="1" dirty="0" err="1">
                <a:solidFill>
                  <a:srgbClr val="000000"/>
                </a:solidFill>
                <a:latin typeface="Arial" panose="020B0604020202020204" pitchFamily="34" charset="0"/>
                <a:cs typeface="Arial" panose="020B0604020202020204" pitchFamily="34" charset="0"/>
              </a:rPr>
              <a:t>Abdulrehman</a:t>
            </a:r>
            <a:r>
              <a:rPr lang="en-US" sz="900" b="1" dirty="0">
                <a:solidFill>
                  <a:srgbClr val="000000"/>
                </a:solidFill>
                <a:latin typeface="Arial" panose="020B0604020202020204" pitchFamily="34" charset="0"/>
                <a:cs typeface="Arial" panose="020B0604020202020204" pitchFamily="34" charset="0"/>
              </a:rPr>
              <a:t>, Pedro T. Monteiro, Miguel C. Teixeira, </a:t>
            </a:r>
            <a:r>
              <a:rPr lang="en-US" sz="900" b="1" dirty="0" err="1">
                <a:solidFill>
                  <a:srgbClr val="000000"/>
                </a:solidFill>
                <a:latin typeface="Arial" panose="020B0604020202020204" pitchFamily="34" charset="0"/>
                <a:cs typeface="Arial" panose="020B0604020202020204" pitchFamily="34" charset="0"/>
              </a:rPr>
              <a:t>Nuno</a:t>
            </a:r>
            <a:r>
              <a:rPr lang="en-US" sz="900" b="1" dirty="0">
                <a:solidFill>
                  <a:srgbClr val="000000"/>
                </a:solidFill>
                <a:latin typeface="Arial" panose="020B0604020202020204" pitchFamily="34" charset="0"/>
                <a:cs typeface="Arial" panose="020B0604020202020204" pitchFamily="34" charset="0"/>
              </a:rPr>
              <a:t> P. Mira, </a:t>
            </a:r>
            <a:r>
              <a:rPr lang="en-US" sz="900" b="1" dirty="0" err="1">
                <a:solidFill>
                  <a:srgbClr val="000000"/>
                </a:solidFill>
                <a:latin typeface="Arial" panose="020B0604020202020204" pitchFamily="34" charset="0"/>
                <a:cs typeface="Arial" panose="020B0604020202020204" pitchFamily="34" charset="0"/>
              </a:rPr>
              <a:t>Artur</a:t>
            </a:r>
            <a:r>
              <a:rPr lang="en-US" sz="900" b="1" dirty="0">
                <a:solidFill>
                  <a:srgbClr val="000000"/>
                </a:solidFill>
                <a:latin typeface="Arial" panose="020B0604020202020204" pitchFamily="34" charset="0"/>
                <a:cs typeface="Arial" panose="020B0604020202020204" pitchFamily="34" charset="0"/>
              </a:rPr>
              <a:t> B. </a:t>
            </a:r>
            <a:r>
              <a:rPr lang="en-US" sz="900" b="1" dirty="0" err="1">
                <a:solidFill>
                  <a:srgbClr val="000000"/>
                </a:solidFill>
                <a:latin typeface="Arial" panose="020B0604020202020204" pitchFamily="34" charset="0"/>
                <a:cs typeface="Arial" panose="020B0604020202020204" pitchFamily="34" charset="0"/>
              </a:rPr>
              <a:t>Lourenço</a:t>
            </a:r>
            <a:r>
              <a:rPr lang="en-US" sz="900" b="1" dirty="0">
                <a:solidFill>
                  <a:srgbClr val="000000"/>
                </a:solidFill>
                <a:latin typeface="Arial" panose="020B0604020202020204" pitchFamily="34" charset="0"/>
                <a:cs typeface="Arial" panose="020B0604020202020204" pitchFamily="34" charset="0"/>
              </a:rPr>
              <a:t>, Sandra C. dos Santos, </a:t>
            </a:r>
            <a:r>
              <a:rPr lang="en-US" sz="900" b="1" dirty="0" err="1">
                <a:solidFill>
                  <a:srgbClr val="000000"/>
                </a:solidFill>
                <a:latin typeface="Arial" panose="020B0604020202020204" pitchFamily="34" charset="0"/>
                <a:cs typeface="Arial" panose="020B0604020202020204" pitchFamily="34" charset="0"/>
              </a:rPr>
              <a:t>Tânia</a:t>
            </a:r>
            <a:r>
              <a:rPr lang="en-US" sz="900" b="1" dirty="0">
                <a:solidFill>
                  <a:srgbClr val="000000"/>
                </a:solidFill>
                <a:latin typeface="Arial" panose="020B0604020202020204" pitchFamily="34" charset="0"/>
                <a:cs typeface="Arial" panose="020B0604020202020204" pitchFamily="34" charset="0"/>
              </a:rPr>
              <a:t> R. </a:t>
            </a:r>
            <a:r>
              <a:rPr lang="en-US" sz="900" b="1" dirty="0" err="1">
                <a:solidFill>
                  <a:srgbClr val="000000"/>
                </a:solidFill>
                <a:latin typeface="Arial" panose="020B0604020202020204" pitchFamily="34" charset="0"/>
                <a:cs typeface="Arial" panose="020B0604020202020204" pitchFamily="34" charset="0"/>
              </a:rPr>
              <a:t>Cabrito</a:t>
            </a:r>
            <a:r>
              <a:rPr lang="en-US" sz="900" b="1" dirty="0">
                <a:solidFill>
                  <a:srgbClr val="000000"/>
                </a:solidFill>
                <a:latin typeface="Arial" panose="020B0604020202020204" pitchFamily="34" charset="0"/>
                <a:cs typeface="Arial" panose="020B0604020202020204" pitchFamily="34" charset="0"/>
              </a:rPr>
              <a:t>, Alexandre P. Francisco, Sara C. Madeira, Ricardo S. Aires, </a:t>
            </a:r>
            <a:r>
              <a:rPr lang="en-US" sz="900" b="1" dirty="0" err="1">
                <a:solidFill>
                  <a:srgbClr val="000000"/>
                </a:solidFill>
                <a:latin typeface="Arial" panose="020B0604020202020204" pitchFamily="34" charset="0"/>
                <a:cs typeface="Arial" panose="020B0604020202020204" pitchFamily="34" charset="0"/>
              </a:rPr>
              <a:t>Arlindo</a:t>
            </a:r>
            <a:r>
              <a:rPr lang="en-US" sz="900" b="1" dirty="0">
                <a:solidFill>
                  <a:srgbClr val="000000"/>
                </a:solidFill>
                <a:latin typeface="Arial" panose="020B0604020202020204" pitchFamily="34" charset="0"/>
                <a:cs typeface="Arial" panose="020B0604020202020204" pitchFamily="34" charset="0"/>
              </a:rPr>
              <a:t> L. Oliveira, Isabel </a:t>
            </a:r>
            <a:r>
              <a:rPr lang="en-US" sz="900" b="1" dirty="0" err="1">
                <a:solidFill>
                  <a:srgbClr val="000000"/>
                </a:solidFill>
                <a:latin typeface="Arial" panose="020B0604020202020204" pitchFamily="34" charset="0"/>
                <a:cs typeface="Arial" panose="020B0604020202020204" pitchFamily="34" charset="0"/>
              </a:rPr>
              <a:t>Sá-Correia</a:t>
            </a:r>
            <a:r>
              <a:rPr lang="en-US" sz="900" b="1" dirty="0">
                <a:solidFill>
                  <a:srgbClr val="000000"/>
                </a:solidFill>
                <a:latin typeface="Arial" panose="020B0604020202020204" pitchFamily="34" charset="0"/>
                <a:cs typeface="Arial" panose="020B0604020202020204" pitchFamily="34" charset="0"/>
              </a:rPr>
              <a:t>, Ana T. Freitas (2011). YEASTRACT: providing a programmatic access to curated transcriptional regulatory associations in </a:t>
            </a:r>
            <a:r>
              <a:rPr lang="en-US" sz="900" b="1" i="1" dirty="0">
                <a:solidFill>
                  <a:srgbClr val="000000"/>
                </a:solidFill>
                <a:latin typeface="Arial" panose="020B0604020202020204" pitchFamily="34" charset="0"/>
                <a:cs typeface="Arial" panose="020B0604020202020204" pitchFamily="34" charset="0"/>
              </a:rPr>
              <a:t>Saccharomyces cerevisiae</a:t>
            </a:r>
            <a:r>
              <a:rPr lang="en-US" sz="900" b="1" dirty="0">
                <a:solidFill>
                  <a:srgbClr val="000000"/>
                </a:solidFill>
                <a:latin typeface="Arial" panose="020B0604020202020204" pitchFamily="34" charset="0"/>
                <a:cs typeface="Arial" panose="020B0604020202020204" pitchFamily="34" charset="0"/>
              </a:rPr>
              <a:t> through a web services interface </a:t>
            </a:r>
            <a:r>
              <a:rPr lang="en-US" sz="900" b="1" dirty="0" err="1">
                <a:solidFill>
                  <a:srgbClr val="000000"/>
                </a:solidFill>
                <a:latin typeface="Arial" panose="020B0604020202020204" pitchFamily="34" charset="0"/>
                <a:cs typeface="Arial" panose="020B0604020202020204" pitchFamily="34" charset="0"/>
              </a:rPr>
              <a:t>Nucl</a:t>
            </a:r>
            <a:r>
              <a:rPr lang="en-US" sz="900" b="1" dirty="0">
                <a:solidFill>
                  <a:srgbClr val="000000"/>
                </a:solidFill>
                <a:latin typeface="Arial" panose="020B0604020202020204" pitchFamily="34" charset="0"/>
                <a:cs typeface="Arial" panose="020B0604020202020204" pitchFamily="34" charset="0"/>
              </a:rPr>
              <a:t>. Acids Res., 39: D136-D140, Oxford University Press</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Freeman, S. (2002). </a:t>
            </a:r>
            <a:r>
              <a:rPr lang="en-US" sz="900" b="1" i="1" dirty="0">
                <a:solidFill>
                  <a:srgbClr val="000000"/>
                </a:solidFill>
                <a:latin typeface="Arial" panose="020B0604020202020204" pitchFamily="34" charset="0"/>
                <a:cs typeface="Arial" panose="020B0604020202020204" pitchFamily="34" charset="0"/>
              </a:rPr>
              <a:t>Biological science</a:t>
            </a:r>
            <a:r>
              <a:rPr lang="en-US" sz="900" b="1" dirty="0">
                <a:solidFill>
                  <a:srgbClr val="000000"/>
                </a:solidFill>
                <a:latin typeface="Arial" panose="020B0604020202020204" pitchFamily="34" charset="0"/>
                <a:cs typeface="Arial" panose="020B0604020202020204" pitchFamily="34" charset="0"/>
              </a:rPr>
              <a:t> (First ed.). Prentice Hall.</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GRNsight - Home. (</a:t>
            </a:r>
            <a:r>
              <a:rPr lang="en-US" sz="900" b="1" dirty="0" err="1">
                <a:solidFill>
                  <a:srgbClr val="000000"/>
                </a:solidFill>
                <a:latin typeface="Arial" panose="020B0604020202020204" pitchFamily="34" charset="0"/>
                <a:cs typeface="Arial" panose="020B0604020202020204" pitchFamily="34" charset="0"/>
              </a:rPr>
              <a:t>n.d.</a:t>
            </a:r>
            <a:r>
              <a:rPr lang="en-US" sz="900" b="1" dirty="0">
                <a:solidFill>
                  <a:srgbClr val="000000"/>
                </a:solidFill>
                <a:latin typeface="Arial" panose="020B0604020202020204" pitchFamily="34" charset="0"/>
                <a:cs typeface="Arial" panose="020B0604020202020204" pitchFamily="34" charset="0"/>
              </a:rPr>
              <a:t>). Retrieved March 10, </a:t>
            </a:r>
            <a:r>
              <a:rPr lang="en-US" sz="900" b="1" dirty="0" smtClean="0">
                <a:solidFill>
                  <a:srgbClr val="000000"/>
                </a:solidFill>
                <a:latin typeface="Arial" panose="020B0604020202020204" pitchFamily="34" charset="0"/>
                <a:cs typeface="Arial" panose="020B0604020202020204" pitchFamily="34" charset="0"/>
              </a:rPr>
              <a:t>2016, from </a:t>
            </a:r>
            <a:r>
              <a:rPr lang="en-US" sz="900" b="1" dirty="0">
                <a:solidFill>
                  <a:srgbClr val="000000"/>
                </a:solidFill>
                <a:latin typeface="Arial" panose="020B0604020202020204" pitchFamily="34" charset="0"/>
                <a:cs typeface="Arial" panose="020B0604020202020204" pitchFamily="34" charset="0"/>
                <a:hlinkClick r:id="rId5"/>
              </a:rPr>
              <a:t>http://dondi.github.io/GRNsight</a:t>
            </a:r>
            <a:r>
              <a:rPr lang="en-US" sz="900" b="1" dirty="0" smtClean="0">
                <a:solidFill>
                  <a:srgbClr val="000000"/>
                </a:solidFill>
                <a:latin typeface="Arial" panose="020B0604020202020204" pitchFamily="34" charset="0"/>
                <a:cs typeface="Arial" panose="020B0604020202020204" pitchFamily="34" charset="0"/>
                <a:hlinkClick r:id="rId5"/>
              </a:rPr>
              <a:t>/</a:t>
            </a:r>
            <a:r>
              <a:rPr lang="en-US" sz="900" b="1" dirty="0" smtClean="0">
                <a:solidFill>
                  <a:srgbClr val="000000"/>
                </a:solidFill>
                <a:latin typeface="Arial" panose="020B0604020202020204" pitchFamily="34" charset="0"/>
                <a:cs typeface="Arial" panose="020B0604020202020204" pitchFamily="34" charset="0"/>
              </a:rPr>
              <a:t>. </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smtClean="0">
                <a:solidFill>
                  <a:srgbClr val="000000"/>
                </a:solidFill>
                <a:latin typeface="Arial" panose="020B0604020202020204" pitchFamily="34" charset="0"/>
                <a:cs typeface="Arial" panose="020B0604020202020204" pitchFamily="34" charset="0"/>
              </a:rPr>
              <a:t>Gephi – Home. (</a:t>
            </a:r>
            <a:r>
              <a:rPr lang="en-US" sz="900" b="1" dirty="0" err="1" smtClean="0">
                <a:solidFill>
                  <a:srgbClr val="000000"/>
                </a:solidFill>
                <a:latin typeface="Arial" panose="020B0604020202020204" pitchFamily="34" charset="0"/>
                <a:cs typeface="Arial" panose="020B0604020202020204" pitchFamily="34" charset="0"/>
              </a:rPr>
              <a:t>n.d.</a:t>
            </a:r>
            <a:r>
              <a:rPr lang="en-US" sz="900" b="1" dirty="0" smtClean="0">
                <a:solidFill>
                  <a:srgbClr val="000000"/>
                </a:solidFill>
                <a:latin typeface="Arial" panose="020B0604020202020204" pitchFamily="34" charset="0"/>
                <a:cs typeface="Arial" panose="020B0604020202020204" pitchFamily="34" charset="0"/>
              </a:rPr>
              <a:t>). </a:t>
            </a:r>
            <a:r>
              <a:rPr lang="en-US" sz="900" b="1" dirty="0">
                <a:solidFill>
                  <a:srgbClr val="000000"/>
                </a:solidFill>
                <a:latin typeface="Arial" panose="020B0604020202020204" pitchFamily="34" charset="0"/>
                <a:cs typeface="Arial" panose="020B0604020202020204" pitchFamily="34" charset="0"/>
              </a:rPr>
              <a:t>Retrieved November 15, 2016, from </a:t>
            </a:r>
            <a:r>
              <a:rPr lang="en-US" sz="900" b="1" dirty="0">
                <a:solidFill>
                  <a:srgbClr val="000000"/>
                </a:solidFill>
                <a:latin typeface="Arial" panose="020B0604020202020204" pitchFamily="34" charset="0"/>
                <a:cs typeface="Arial" panose="020B0604020202020204" pitchFamily="34" charset="0"/>
                <a:hlinkClick r:id="rId6"/>
              </a:rPr>
              <a:t>https://gephi.org</a:t>
            </a:r>
            <a:r>
              <a:rPr lang="en-US" sz="900" b="1" dirty="0" smtClean="0">
                <a:solidFill>
                  <a:srgbClr val="000000"/>
                </a:solidFill>
                <a:latin typeface="Arial" panose="020B0604020202020204" pitchFamily="34" charset="0"/>
                <a:cs typeface="Arial" panose="020B0604020202020204" pitchFamily="34" charset="0"/>
                <a:hlinkClick r:id="rId6"/>
              </a:rPr>
              <a:t>/</a:t>
            </a:r>
            <a:r>
              <a:rPr lang="en-US" sz="900" b="1" dirty="0" smtClean="0">
                <a:solidFill>
                  <a:srgbClr val="000000"/>
                </a:solidFill>
                <a:latin typeface="Arial" panose="020B0604020202020204" pitchFamily="34" charset="0"/>
                <a:cs typeface="Arial" panose="020B0604020202020204" pitchFamily="34" charset="0"/>
              </a:rPr>
              <a:t>. </a:t>
            </a:r>
            <a:br>
              <a:rPr lang="en-US" sz="900" b="1" dirty="0" smtClean="0">
                <a:solidFill>
                  <a:srgbClr val="000000"/>
                </a:solidFill>
                <a:latin typeface="Arial" panose="020B0604020202020204" pitchFamily="34" charset="0"/>
                <a:cs typeface="Arial" panose="020B0604020202020204" pitchFamily="34" charset="0"/>
              </a:rPr>
            </a:b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Kdahlquist</a:t>
            </a:r>
            <a:r>
              <a:rPr lang="en-US" sz="900" b="1" dirty="0">
                <a:solidFill>
                  <a:srgbClr val="000000"/>
                </a:solidFill>
                <a:latin typeface="Arial" panose="020B0604020202020204" pitchFamily="34" charset="0"/>
                <a:cs typeface="Arial" panose="020B0604020202020204" pitchFamily="34" charset="0"/>
              </a:rPr>
              <a:t>/</a:t>
            </a:r>
            <a:r>
              <a:rPr lang="en-US" sz="900" b="1" dirty="0" err="1">
                <a:solidFill>
                  <a:srgbClr val="000000"/>
                </a:solidFill>
                <a:latin typeface="Arial" panose="020B0604020202020204" pitchFamily="34" charset="0"/>
                <a:cs typeface="Arial" panose="020B0604020202020204" pitchFamily="34" charset="0"/>
              </a:rPr>
              <a:t>GRNmap</a:t>
            </a:r>
            <a:r>
              <a:rPr lang="en-US" sz="900" b="1" dirty="0">
                <a:solidFill>
                  <a:srgbClr val="000000"/>
                </a:solidFill>
                <a:latin typeface="Arial" panose="020B0604020202020204" pitchFamily="34" charset="0"/>
                <a:cs typeface="Arial" panose="020B0604020202020204" pitchFamily="34" charset="0"/>
              </a:rPr>
              <a:t>. (</a:t>
            </a:r>
            <a:r>
              <a:rPr lang="en-US" sz="900" b="1" dirty="0" err="1">
                <a:solidFill>
                  <a:srgbClr val="000000"/>
                </a:solidFill>
                <a:latin typeface="Arial" panose="020B0604020202020204" pitchFamily="34" charset="0"/>
                <a:cs typeface="Arial" panose="020B0604020202020204" pitchFamily="34" charset="0"/>
              </a:rPr>
              <a:t>n.d.</a:t>
            </a:r>
            <a:r>
              <a:rPr lang="en-US" sz="900" b="1" dirty="0">
                <a:solidFill>
                  <a:srgbClr val="000000"/>
                </a:solidFill>
                <a:latin typeface="Arial" panose="020B0604020202020204" pitchFamily="34" charset="0"/>
                <a:cs typeface="Arial" panose="020B0604020202020204" pitchFamily="34" charset="0"/>
              </a:rPr>
              <a:t>). Retrieved March </a:t>
            </a:r>
            <a:r>
              <a:rPr lang="en-US" sz="900" b="1" dirty="0" smtClean="0">
                <a:solidFill>
                  <a:srgbClr val="000000"/>
                </a:solidFill>
                <a:latin typeface="Arial" panose="020B0604020202020204" pitchFamily="34" charset="0"/>
                <a:cs typeface="Arial" panose="020B0604020202020204" pitchFamily="34" charset="0"/>
              </a:rPr>
              <a:t>10, 2016</a:t>
            </a:r>
            <a:r>
              <a:rPr lang="en-US" sz="900" b="1" dirty="0">
                <a:solidFill>
                  <a:srgbClr val="000000"/>
                </a:solidFill>
                <a:latin typeface="Arial" panose="020B0604020202020204" pitchFamily="34" charset="0"/>
                <a:cs typeface="Arial" panose="020B0604020202020204" pitchFamily="34" charset="0"/>
              </a:rPr>
              <a:t>, from </a:t>
            </a:r>
            <a:r>
              <a:rPr lang="en-US" sz="900" b="1" dirty="0">
                <a:solidFill>
                  <a:srgbClr val="000000"/>
                </a:solidFill>
                <a:latin typeface="Arial" panose="020B0604020202020204" pitchFamily="34" charset="0"/>
                <a:cs typeface="Arial" panose="020B0604020202020204" pitchFamily="34" charset="0"/>
                <a:hlinkClick r:id="rId7"/>
              </a:rPr>
              <a:t>https://</a:t>
            </a:r>
            <a:r>
              <a:rPr lang="en-US" sz="900" b="1" dirty="0" smtClean="0">
                <a:solidFill>
                  <a:srgbClr val="000000"/>
                </a:solidFill>
                <a:latin typeface="Arial" panose="020B0604020202020204" pitchFamily="34" charset="0"/>
                <a:cs typeface="Arial" panose="020B0604020202020204" pitchFamily="34" charset="0"/>
                <a:hlinkClick r:id="rId7"/>
              </a:rPr>
              <a:t>github.com/kdahlquist/GRNmap</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Ma, H. W., &amp; Zeng, A. P. (2003). The connectivity structure, giant strong component and centrality of metabolic networks. Bioinformatics, 19(11), 1423-1430</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err="1" smtClean="0">
                <a:solidFill>
                  <a:srgbClr val="000000"/>
                </a:solidFill>
                <a:latin typeface="Arial" panose="020B0604020202020204" pitchFamily="34" charset="0"/>
                <a:cs typeface="Arial" panose="020B0604020202020204" pitchFamily="34" charset="0"/>
              </a:rPr>
              <a:t>McSweeney</a:t>
            </a:r>
            <a:r>
              <a:rPr lang="en-US" sz="900" b="1" dirty="0" smtClean="0">
                <a:solidFill>
                  <a:srgbClr val="000000"/>
                </a:solidFill>
                <a:latin typeface="Arial" panose="020B0604020202020204" pitchFamily="34" charset="0"/>
                <a:cs typeface="Arial" panose="020B0604020202020204" pitchFamily="34" charset="0"/>
              </a:rPr>
              <a:t>, Patrick J. (2009). Gephi Network Statistics: Google Summer of Code 2009 </a:t>
            </a:r>
            <a:r>
              <a:rPr lang="en-US" sz="900" b="1" dirty="0">
                <a:solidFill>
                  <a:srgbClr val="000000"/>
                </a:solidFill>
                <a:latin typeface="Arial" panose="020B0604020202020204" pitchFamily="34" charset="0"/>
                <a:cs typeface="Arial" panose="020B0604020202020204" pitchFamily="34" charset="0"/>
              </a:rPr>
              <a:t>Project Proposal. </a:t>
            </a:r>
            <a:r>
              <a:rPr lang="en-US" sz="900" b="1" dirty="0">
                <a:solidFill>
                  <a:srgbClr val="000000"/>
                </a:solidFill>
                <a:latin typeface="Arial" panose="020B0604020202020204" pitchFamily="34" charset="0"/>
                <a:cs typeface="Arial" panose="020B0604020202020204" pitchFamily="34" charset="0"/>
                <a:hlinkClick r:id="rId8"/>
              </a:rPr>
              <a:t>http://web.ecs.syr.edu/~pjmcswee/</a:t>
            </a:r>
            <a:r>
              <a:rPr lang="en-US" sz="900" b="1" dirty="0" smtClean="0">
                <a:solidFill>
                  <a:srgbClr val="000000"/>
                </a:solidFill>
                <a:latin typeface="Arial" panose="020B0604020202020204" pitchFamily="34" charset="0"/>
                <a:cs typeface="Arial" panose="020B0604020202020204" pitchFamily="34" charset="0"/>
                <a:hlinkClick r:id="rId8"/>
              </a:rPr>
              <a:t>gephi.pdf</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Neymotin</a:t>
            </a:r>
            <a:r>
              <a:rPr lang="en-US" sz="900" b="1" dirty="0">
                <a:solidFill>
                  <a:srgbClr val="000000"/>
                </a:solidFill>
                <a:latin typeface="Arial" panose="020B0604020202020204" pitchFamily="34" charset="0"/>
                <a:cs typeface="Arial" panose="020B0604020202020204" pitchFamily="34" charset="0"/>
              </a:rPr>
              <a:t>, B., </a:t>
            </a:r>
            <a:r>
              <a:rPr lang="en-US" sz="900" b="1" dirty="0" err="1">
                <a:solidFill>
                  <a:srgbClr val="000000"/>
                </a:solidFill>
                <a:latin typeface="Arial" panose="020B0604020202020204" pitchFamily="34" charset="0"/>
                <a:cs typeface="Arial" panose="020B0604020202020204" pitchFamily="34" charset="0"/>
              </a:rPr>
              <a:t>Athanasiadou</a:t>
            </a:r>
            <a:r>
              <a:rPr lang="en-US" sz="900" b="1" dirty="0">
                <a:solidFill>
                  <a:srgbClr val="000000"/>
                </a:solidFill>
                <a:latin typeface="Arial" panose="020B0604020202020204" pitchFamily="34" charset="0"/>
                <a:cs typeface="Arial" panose="020B0604020202020204" pitchFamily="34" charset="0"/>
              </a:rPr>
              <a:t>, R., &amp; Gresham, D. (2014). Determination of in vivo RNA kinetics using RATE-seq. </a:t>
            </a:r>
            <a:r>
              <a:rPr lang="en-US" sz="900" b="1" dirty="0" err="1">
                <a:solidFill>
                  <a:srgbClr val="000000"/>
                </a:solidFill>
                <a:latin typeface="Arial" panose="020B0604020202020204" pitchFamily="34" charset="0"/>
                <a:cs typeface="Arial" panose="020B0604020202020204" pitchFamily="34" charset="0"/>
              </a:rPr>
              <a:t>Rna</a:t>
            </a:r>
            <a:r>
              <a:rPr lang="en-US" sz="900" b="1" dirty="0">
                <a:solidFill>
                  <a:srgbClr val="000000"/>
                </a:solidFill>
                <a:latin typeface="Arial" panose="020B0604020202020204" pitchFamily="34" charset="0"/>
                <a:cs typeface="Arial" panose="020B0604020202020204" pitchFamily="34" charset="0"/>
              </a:rPr>
              <a:t>, 20(10), 1645-1652</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Pavlopoulos</a:t>
            </a:r>
            <a:r>
              <a:rPr lang="en-US" sz="900" b="1" dirty="0">
                <a:solidFill>
                  <a:srgbClr val="000000"/>
                </a:solidFill>
                <a:latin typeface="Arial" panose="020B0604020202020204" pitchFamily="34" charset="0"/>
                <a:cs typeface="Arial" panose="020B0604020202020204" pitchFamily="34" charset="0"/>
              </a:rPr>
              <a:t>, G. A., </a:t>
            </a:r>
            <a:r>
              <a:rPr lang="en-US" sz="900" b="1" dirty="0" err="1">
                <a:solidFill>
                  <a:srgbClr val="000000"/>
                </a:solidFill>
                <a:latin typeface="Arial" panose="020B0604020202020204" pitchFamily="34" charset="0"/>
                <a:cs typeface="Arial" panose="020B0604020202020204" pitchFamily="34" charset="0"/>
              </a:rPr>
              <a:t>Secrier</a:t>
            </a:r>
            <a:r>
              <a:rPr lang="en-US" sz="900" b="1" dirty="0">
                <a:solidFill>
                  <a:srgbClr val="000000"/>
                </a:solidFill>
                <a:latin typeface="Arial" panose="020B0604020202020204" pitchFamily="34" charset="0"/>
                <a:cs typeface="Arial" panose="020B0604020202020204" pitchFamily="34" charset="0"/>
              </a:rPr>
              <a:t>, M., </a:t>
            </a:r>
            <a:r>
              <a:rPr lang="en-US" sz="900" b="1" dirty="0" err="1">
                <a:solidFill>
                  <a:srgbClr val="000000"/>
                </a:solidFill>
                <a:latin typeface="Arial" panose="020B0604020202020204" pitchFamily="34" charset="0"/>
                <a:cs typeface="Arial" panose="020B0604020202020204" pitchFamily="34" charset="0"/>
              </a:rPr>
              <a:t>Moschopoulos</a:t>
            </a:r>
            <a:r>
              <a:rPr lang="en-US" sz="900" b="1" dirty="0">
                <a:solidFill>
                  <a:srgbClr val="000000"/>
                </a:solidFill>
                <a:latin typeface="Arial" panose="020B0604020202020204" pitchFamily="34" charset="0"/>
                <a:cs typeface="Arial" panose="020B0604020202020204" pitchFamily="34" charset="0"/>
              </a:rPr>
              <a:t>, C. N., </a:t>
            </a:r>
            <a:r>
              <a:rPr lang="en-US" sz="900" b="1" dirty="0" err="1">
                <a:solidFill>
                  <a:srgbClr val="000000"/>
                </a:solidFill>
                <a:latin typeface="Arial" panose="020B0604020202020204" pitchFamily="34" charset="0"/>
                <a:cs typeface="Arial" panose="020B0604020202020204" pitchFamily="34" charset="0"/>
              </a:rPr>
              <a:t>Soldatos</a:t>
            </a:r>
            <a:r>
              <a:rPr lang="en-US" sz="900" b="1" dirty="0">
                <a:solidFill>
                  <a:srgbClr val="000000"/>
                </a:solidFill>
                <a:latin typeface="Arial" panose="020B0604020202020204" pitchFamily="34" charset="0"/>
                <a:cs typeface="Arial" panose="020B0604020202020204" pitchFamily="34" charset="0"/>
              </a:rPr>
              <a:t>, T. G., </a:t>
            </a:r>
            <a:r>
              <a:rPr lang="en-US" sz="900" b="1" dirty="0" err="1">
                <a:solidFill>
                  <a:srgbClr val="000000"/>
                </a:solidFill>
                <a:latin typeface="Arial" panose="020B0604020202020204" pitchFamily="34" charset="0"/>
                <a:cs typeface="Arial" panose="020B0604020202020204" pitchFamily="34" charset="0"/>
              </a:rPr>
              <a:t>Kossida</a:t>
            </a:r>
            <a:r>
              <a:rPr lang="en-US" sz="900" b="1" dirty="0">
                <a:solidFill>
                  <a:srgbClr val="000000"/>
                </a:solidFill>
                <a:latin typeface="Arial" panose="020B0604020202020204" pitchFamily="34" charset="0"/>
                <a:cs typeface="Arial" panose="020B0604020202020204" pitchFamily="34" charset="0"/>
              </a:rPr>
              <a:t>, S., </a:t>
            </a:r>
            <a:r>
              <a:rPr lang="en-US" sz="900" b="1" dirty="0" err="1">
                <a:solidFill>
                  <a:srgbClr val="000000"/>
                </a:solidFill>
                <a:latin typeface="Arial" panose="020B0604020202020204" pitchFamily="34" charset="0"/>
                <a:cs typeface="Arial" panose="020B0604020202020204" pitchFamily="34" charset="0"/>
              </a:rPr>
              <a:t>Aerts</a:t>
            </a:r>
            <a:r>
              <a:rPr lang="en-US" sz="900" b="1" dirty="0">
                <a:solidFill>
                  <a:srgbClr val="000000"/>
                </a:solidFill>
                <a:latin typeface="Arial" panose="020B0604020202020204" pitchFamily="34" charset="0"/>
                <a:cs typeface="Arial" panose="020B0604020202020204" pitchFamily="34" charset="0"/>
              </a:rPr>
              <a:t>, J., ... &amp; </a:t>
            </a:r>
            <a:r>
              <a:rPr lang="en-US" sz="900" b="1" dirty="0" err="1">
                <a:solidFill>
                  <a:srgbClr val="000000"/>
                </a:solidFill>
                <a:latin typeface="Arial" panose="020B0604020202020204" pitchFamily="34" charset="0"/>
                <a:cs typeface="Arial" panose="020B0604020202020204" pitchFamily="34" charset="0"/>
              </a:rPr>
              <a:t>Bagos</a:t>
            </a:r>
            <a:r>
              <a:rPr lang="en-US" sz="900" b="1" dirty="0">
                <a:solidFill>
                  <a:srgbClr val="000000"/>
                </a:solidFill>
                <a:latin typeface="Arial" panose="020B0604020202020204" pitchFamily="34" charset="0"/>
                <a:cs typeface="Arial" panose="020B0604020202020204" pitchFamily="34" charset="0"/>
              </a:rPr>
              <a:t>, P. G. (2011). Using graph theory to analyze biological networks. </a:t>
            </a:r>
            <a:r>
              <a:rPr lang="en-US" sz="900" b="1" dirty="0" err="1">
                <a:solidFill>
                  <a:srgbClr val="000000"/>
                </a:solidFill>
                <a:latin typeface="Arial" panose="020B0604020202020204" pitchFamily="34" charset="0"/>
                <a:cs typeface="Arial" panose="020B0604020202020204" pitchFamily="34" charset="0"/>
              </a:rPr>
              <a:t>BioData</a:t>
            </a:r>
            <a:r>
              <a:rPr lang="en-US" sz="900" b="1" dirty="0">
                <a:solidFill>
                  <a:srgbClr val="000000"/>
                </a:solidFill>
                <a:latin typeface="Arial" panose="020B0604020202020204" pitchFamily="34" charset="0"/>
                <a:cs typeface="Arial" panose="020B0604020202020204" pitchFamily="34" charset="0"/>
              </a:rPr>
              <a:t> mining, 4(1), 10</a:t>
            </a:r>
            <a:r>
              <a:rPr lang="en-US" sz="900" b="1" dirty="0" smtClean="0">
                <a:solidFill>
                  <a:srgbClr val="000000"/>
                </a:solidFill>
                <a:latin typeface="Arial" panose="020B0604020202020204" pitchFamily="34" charset="0"/>
                <a:cs typeface="Arial" panose="020B0604020202020204" pitchFamily="34" charset="0"/>
              </a:rPr>
              <a:t>.</a:t>
            </a:r>
            <a:endParaRPr lang="en-US" sz="900" b="1" dirty="0">
              <a:solidFill>
                <a:srgbClr val="000000"/>
              </a:solidFill>
              <a:latin typeface="Arial" panose="020B0604020202020204" pitchFamily="34" charset="0"/>
              <a:cs typeface="Arial" panose="020B0604020202020204" pitchFamily="34" charset="0"/>
            </a:endParaRPr>
          </a:p>
        </p:txBody>
      </p:sp>
      <p:sp>
        <p:nvSpPr>
          <p:cNvPr id="83" name="TextBox 82"/>
          <p:cNvSpPr txBox="1"/>
          <p:nvPr/>
        </p:nvSpPr>
        <p:spPr>
          <a:xfrm>
            <a:off x="705853" y="9014128"/>
            <a:ext cx="11605890"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a:t>
            </a:r>
            <a:r>
              <a:rPr lang="en-US" sz="2600" b="1" dirty="0">
                <a:latin typeface="Arial" panose="020B0604020202020204" pitchFamily="34" charset="0"/>
                <a:cs typeface="Arial" panose="020B0604020202020204" pitchFamily="34" charset="0"/>
              </a:rPr>
              <a:t>s</a:t>
            </a:r>
            <a:r>
              <a:rPr lang="en-US" sz="2600" b="1" dirty="0" smtClean="0">
                <a:latin typeface="Arial" panose="020B0604020202020204" pitchFamily="34" charset="0"/>
                <a:cs typeface="Arial" panose="020B0604020202020204" pitchFamily="34" charset="0"/>
              </a:rPr>
              <a:t>hock </a:t>
            </a:r>
          </a:p>
          <a:p>
            <a:pPr algn="ctr"/>
            <a:r>
              <a:rPr lang="en-US" sz="2600" b="1" dirty="0" smtClean="0">
                <a:latin typeface="Arial" panose="020B0604020202020204" pitchFamily="34" charset="0"/>
                <a:cs typeface="Arial" panose="020B0604020202020204" pitchFamily="34" charset="0"/>
              </a:rPr>
              <a:t>by changing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9" name="TextBox 88"/>
          <p:cNvSpPr txBox="1"/>
          <p:nvPr/>
        </p:nvSpPr>
        <p:spPr>
          <a:xfrm>
            <a:off x="888298" y="15444894"/>
            <a:ext cx="10898979" cy="4247317"/>
          </a:xfrm>
          <a:prstGeom prst="rect">
            <a:avLst/>
          </a:prstGeom>
          <a:noFill/>
        </p:spPr>
        <p:txBody>
          <a:bodyPr wrap="square" rtlCol="0">
            <a:spAutoFit/>
          </a:bodyPr>
          <a:lstStyle/>
          <a:p>
            <a:pPr marL="342900" indent="-342900">
              <a:buFont typeface="Arial"/>
              <a:buChar char="•"/>
            </a:pPr>
            <a:r>
              <a:rPr lang="en-US" sz="1800" b="1" dirty="0">
                <a:latin typeface="Arial" panose="020B0604020202020204" pitchFamily="34" charset="0"/>
                <a:cs typeface="Arial" panose="020B0604020202020204" pitchFamily="34" charset="0"/>
              </a:rPr>
              <a:t>DNA microarray data for each of the six strains was analyzed to show which genes exhibited significant changes in expression during cold shock. The criteria for significance was a corrected </a:t>
            </a:r>
            <a:r>
              <a:rPr lang="en-US" sz="1800" b="1" dirty="0" err="1">
                <a:latin typeface="Arial" panose="020B0604020202020204" pitchFamily="34" charset="0"/>
                <a:cs typeface="Arial" panose="020B0604020202020204" pitchFamily="34" charset="0"/>
              </a:rPr>
              <a:t>Benjamini</a:t>
            </a:r>
            <a:r>
              <a:rPr lang="en-US" sz="1800" b="1" dirty="0">
                <a:latin typeface="Arial" panose="020B0604020202020204" pitchFamily="34" charset="0"/>
                <a:cs typeface="Arial" panose="020B0604020202020204" pitchFamily="34" charset="0"/>
              </a:rPr>
              <a:t> &amp; </a:t>
            </a:r>
            <a:r>
              <a:rPr lang="en-US" sz="1800" b="1">
                <a:latin typeface="Arial" panose="020B0604020202020204" pitchFamily="34" charset="0"/>
                <a:cs typeface="Arial" panose="020B0604020202020204" pitchFamily="34" charset="0"/>
              </a:rPr>
              <a:t>Hochberg  </a:t>
            </a:r>
            <a:r>
              <a:rPr lang="en-US" sz="1800" b="1" smtClean="0">
                <a:latin typeface="Arial" panose="020B0604020202020204" pitchFamily="34" charset="0"/>
                <a:cs typeface="Arial" panose="020B0604020202020204" pitchFamily="34" charset="0"/>
              </a:rPr>
              <a:t>ANOVA </a:t>
            </a:r>
            <a:r>
              <a:rPr lang="en-US" sz="1800" b="1" i="1" dirty="0" smtClean="0">
                <a:latin typeface="Arial" panose="020B0604020202020204" pitchFamily="34" charset="0"/>
                <a:cs typeface="Arial" panose="020B0604020202020204" pitchFamily="34" charset="0"/>
              </a:rPr>
              <a:t>p</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value &lt; 0.05.</a:t>
            </a: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The genes with significant expression changes were submitted to the YEASTRACT database, which returned a list of transcription factors that could regulate those targets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for which we had deletion strain microarray data were added to the list of the most significant regulators for each strain to generate six GRNs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and edges were removed from each GRN in a stepwise fashion in order of least to most significant until the network was pared down to have fewer than 20 genes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Each of the pared-down GRNs, labeled db1-db6</a:t>
            </a:r>
            <a:r>
              <a:rPr lang="en-US" sz="1800" b="1" dirty="0" smtClean="0">
                <a:latin typeface="Arial" panose="020B0604020202020204" pitchFamily="34" charset="0"/>
                <a:cs typeface="Arial" panose="020B0604020202020204" pitchFamily="34" charset="0"/>
              </a:rPr>
              <a:t>, were </a:t>
            </a:r>
            <a:r>
              <a:rPr lang="en-US" sz="1800" b="1" dirty="0">
                <a:latin typeface="Arial" panose="020B0604020202020204" pitchFamily="34" charset="0"/>
                <a:cs typeface="Arial" panose="020B0604020202020204" pitchFamily="34" charset="0"/>
              </a:rPr>
              <a:t>input into the Dahlquist lab’s </a:t>
            </a:r>
            <a:r>
              <a:rPr lang="en-US" sz="1800" b="1" dirty="0" err="1">
                <a:latin typeface="Arial" panose="020B0604020202020204" pitchFamily="34" charset="0"/>
                <a:cs typeface="Arial" panose="020B0604020202020204" pitchFamily="34" charset="0"/>
              </a:rPr>
              <a:t>GRNmap</a:t>
            </a:r>
            <a:r>
              <a:rPr lang="en-US" sz="1800" b="1" dirty="0">
                <a:latin typeface="Arial" panose="020B0604020202020204" pitchFamily="34" charset="0"/>
                <a:cs typeface="Arial" panose="020B0604020202020204" pitchFamily="34" charset="0"/>
              </a:rPr>
              <a:t> program to model the dynamics of each gene’s expression in their respective networks.</a:t>
            </a:r>
          </a:p>
        </p:txBody>
      </p:sp>
      <p:sp>
        <p:nvSpPr>
          <p:cNvPr id="51" name="TextBox 50"/>
          <p:cNvSpPr txBox="1"/>
          <p:nvPr/>
        </p:nvSpPr>
        <p:spPr>
          <a:xfrm>
            <a:off x="925846" y="28794549"/>
            <a:ext cx="8359854" cy="2862322"/>
          </a:xfrm>
          <a:prstGeom prst="rect">
            <a:avLst/>
          </a:prstGeom>
          <a:noFill/>
        </p:spPr>
        <p:txBody>
          <a:bodyPr wrap="square" rtlCol="0">
            <a:spAutoFit/>
          </a:bodyPr>
          <a:lstStyle/>
          <a:p>
            <a:pPr marL="342900" indent="-342900">
              <a:buFont typeface="Arial"/>
              <a:buChar char="•"/>
            </a:pPr>
            <a:r>
              <a:rPr lang="en-US" sz="1800" b="1" dirty="0">
                <a:latin typeface="Arial"/>
                <a:cs typeface="Arial"/>
              </a:rPr>
              <a:t>A graph (GRN) is a collection of nodes (genes) that are connected by </a:t>
            </a:r>
            <a:r>
              <a:rPr lang="en-US" sz="1800" b="1" dirty="0" smtClean="0">
                <a:latin typeface="Arial"/>
                <a:cs typeface="Arial"/>
              </a:rPr>
              <a:t>edges, similar to how a social network </a:t>
            </a:r>
            <a:r>
              <a:rPr lang="en-US" sz="1800" b="1" smtClean="0">
                <a:latin typeface="Arial"/>
                <a:cs typeface="Arial"/>
              </a:rPr>
              <a:t>is </a:t>
            </a:r>
            <a:r>
              <a:rPr lang="en-US" sz="1800" b="1" smtClean="0">
                <a:latin typeface="Arial"/>
                <a:cs typeface="Arial"/>
              </a:rPr>
              <a:t>visualized.</a:t>
            </a:r>
            <a:endParaRPr lang="en-US" sz="1800" b="1" dirty="0">
              <a:latin typeface="Arial"/>
              <a:cs typeface="Arial"/>
            </a:endParaRPr>
          </a:p>
          <a:p>
            <a:pPr marL="342900" indent="-342900">
              <a:buFont typeface="Arial"/>
              <a:buChar char="•"/>
            </a:pPr>
            <a:r>
              <a:rPr lang="en-US" sz="1800" b="1" dirty="0" smtClean="0">
                <a:latin typeface="Arial"/>
                <a:cs typeface="Arial"/>
              </a:rPr>
              <a:t>The GRN </a:t>
            </a:r>
            <a:r>
              <a:rPr lang="en-US" sz="1800" b="1" dirty="0">
                <a:latin typeface="Arial"/>
                <a:cs typeface="Arial"/>
              </a:rPr>
              <a:t>graphs </a:t>
            </a:r>
            <a:r>
              <a:rPr lang="en-US" sz="1800" b="1">
                <a:latin typeface="Arial"/>
                <a:cs typeface="Arial"/>
              </a:rPr>
              <a:t>are </a:t>
            </a:r>
            <a:r>
              <a:rPr lang="en-US" sz="1800" b="1" smtClean="0">
                <a:latin typeface="Arial"/>
                <a:cs typeface="Arial"/>
              </a:rPr>
              <a:t>directed</a:t>
            </a:r>
            <a:r>
              <a:rPr lang="en-US" sz="1800" b="1" smtClean="0">
                <a:latin typeface="Arial"/>
                <a:cs typeface="Arial"/>
              </a:rPr>
              <a:t>: </a:t>
            </a:r>
            <a:r>
              <a:rPr lang="en-US" sz="1800" b="1" smtClean="0">
                <a:latin typeface="Arial"/>
                <a:cs typeface="Arial"/>
              </a:rPr>
              <a:t> </a:t>
            </a:r>
            <a:r>
              <a:rPr lang="en-US" sz="1800" b="1" smtClean="0">
                <a:latin typeface="Arial"/>
                <a:cs typeface="Arial"/>
              </a:rPr>
              <a:t>edges</a:t>
            </a:r>
            <a:r>
              <a:rPr lang="en-US" sz="1800" b="1" smtClean="0">
                <a:latin typeface="Arial"/>
                <a:cs typeface="Arial"/>
              </a:rPr>
              <a:t> </a:t>
            </a:r>
            <a:r>
              <a:rPr lang="en-US" sz="1800" b="1" dirty="0" smtClean="0">
                <a:latin typeface="Arial"/>
                <a:cs typeface="Arial"/>
              </a:rPr>
              <a:t>only </a:t>
            </a:r>
            <a:r>
              <a:rPr lang="en-US" sz="1800" b="1" dirty="0">
                <a:latin typeface="Arial"/>
                <a:cs typeface="Arial"/>
              </a:rPr>
              <a:t>go in one direction</a:t>
            </a:r>
            <a:r>
              <a:rPr lang="en-US" sz="1800" b="1">
                <a:latin typeface="Arial"/>
                <a:cs typeface="Arial"/>
              </a:rPr>
              <a:t>. </a:t>
            </a:r>
            <a:endParaRPr lang="en-US" sz="1800" b="1" smtClean="0">
              <a:latin typeface="Arial"/>
              <a:cs typeface="Arial"/>
            </a:endParaRPr>
          </a:p>
          <a:p>
            <a:pPr marL="342900" indent="-342900">
              <a:buFont typeface="Arial"/>
              <a:buChar char="•"/>
            </a:pPr>
            <a:r>
              <a:rPr lang="en-US" sz="1800" b="1" smtClean="0">
                <a:latin typeface="Arial"/>
                <a:cs typeface="Arial"/>
              </a:rPr>
              <a:t>The </a:t>
            </a:r>
            <a:r>
              <a:rPr lang="en-US" sz="1800" b="1" dirty="0">
                <a:latin typeface="Arial"/>
                <a:cs typeface="Arial"/>
              </a:rPr>
              <a:t>edges </a:t>
            </a:r>
            <a:r>
              <a:rPr lang="en-US" sz="1800" b="1" dirty="0" smtClean="0">
                <a:latin typeface="Arial"/>
                <a:cs typeface="Arial"/>
              </a:rPr>
              <a:t>represent activation or repression of other genes in </a:t>
            </a:r>
            <a:r>
              <a:rPr lang="en-US" sz="1800" b="1" smtClean="0">
                <a:latin typeface="Arial"/>
                <a:cs typeface="Arial"/>
              </a:rPr>
              <a:t>the </a:t>
            </a:r>
            <a:r>
              <a:rPr lang="en-US" sz="1800" b="1" smtClean="0">
                <a:latin typeface="Arial"/>
                <a:cs typeface="Arial"/>
              </a:rPr>
              <a:t>network.</a:t>
            </a:r>
            <a:endParaRPr lang="en-US" sz="1800" b="1" dirty="0" smtClean="0">
              <a:latin typeface="Arial"/>
              <a:cs typeface="Arial"/>
            </a:endParaRPr>
          </a:p>
          <a:p>
            <a:pPr marL="342900" indent="-342900">
              <a:buFont typeface="Arial"/>
              <a:buChar char="•"/>
            </a:pPr>
            <a:r>
              <a:rPr lang="en-US" sz="1800" b="1" dirty="0" smtClean="0">
                <a:latin typeface="Arial"/>
                <a:cs typeface="Arial"/>
              </a:rPr>
              <a:t>Positive weights to the edges represent activation, negative weights to edges represent repression</a:t>
            </a:r>
            <a:r>
              <a:rPr lang="en-US" sz="1800" b="1" smtClean="0">
                <a:latin typeface="Arial"/>
                <a:cs typeface="Arial"/>
              </a:rPr>
              <a:t>. </a:t>
            </a:r>
            <a:endParaRPr lang="en-US" sz="1800" b="1" smtClean="0">
              <a:latin typeface="Arial"/>
              <a:cs typeface="Arial"/>
            </a:endParaRPr>
          </a:p>
          <a:p>
            <a:pPr marL="342900" indent="-342900">
              <a:buFont typeface="Arial"/>
              <a:buChar char="•"/>
            </a:pPr>
            <a:r>
              <a:rPr lang="en-US" sz="1800" b="1" smtClean="0">
                <a:latin typeface="Arial"/>
                <a:cs typeface="Arial"/>
              </a:rPr>
              <a:t>The magnitude of the weight parameter represents the strength of the regulatory relationship.</a:t>
            </a:r>
            <a:endParaRPr lang="en-US" sz="1800" b="1" dirty="0" smtClean="0">
              <a:latin typeface="Arial"/>
              <a:cs typeface="Arial"/>
            </a:endParaRPr>
          </a:p>
          <a:p>
            <a:pPr marL="342900" indent="-342900">
              <a:buFont typeface="Arial"/>
              <a:buChar char="•"/>
            </a:pPr>
            <a:endParaRPr lang="en-US" sz="1800" b="1" dirty="0" smtClean="0">
              <a:latin typeface="Arial"/>
              <a:cs typeface="Arial"/>
            </a:endParaRPr>
          </a:p>
        </p:txBody>
      </p:sp>
      <p:pic>
        <p:nvPicPr>
          <p:cNvPr id="14" name="Picture 13" descr="Screen Shot 2016-03-15 at 7.16.16 PM.png"/>
          <p:cNvPicPr>
            <a:picLocks noChangeAspect="1"/>
          </p:cNvPicPr>
          <p:nvPr/>
        </p:nvPicPr>
        <p:blipFill rotWithShape="1">
          <a:blip r:embed="rId10">
            <a:extLst>
              <a:ext uri="{28A0092B-C50C-407E-A947-70E740481C1C}">
                <a14:useLocalDpi xmlns:a14="http://schemas.microsoft.com/office/drawing/2010/main" val="0"/>
              </a:ext>
            </a:extLst>
          </a:blip>
          <a:srcRect r="1819"/>
          <a:stretch/>
        </p:blipFill>
        <p:spPr>
          <a:xfrm>
            <a:off x="1170945" y="2362374"/>
            <a:ext cx="4776126" cy="1871318"/>
          </a:xfrm>
          <a:prstGeom prst="rect">
            <a:avLst/>
          </a:prstGeom>
        </p:spPr>
      </p:pic>
      <p:sp>
        <p:nvSpPr>
          <p:cNvPr id="115" name="TextBox 114"/>
          <p:cNvSpPr txBox="1"/>
          <p:nvPr/>
        </p:nvSpPr>
        <p:spPr>
          <a:xfrm>
            <a:off x="31580487" y="21647253"/>
            <a:ext cx="11621948" cy="6017032"/>
          </a:xfrm>
          <a:prstGeom prst="rect">
            <a:avLst/>
          </a:prstGeom>
          <a:noFill/>
        </p:spPr>
        <p:txBody>
          <a:bodyPr wrap="square" rtlCol="0">
            <a:spAutoFit/>
          </a:bodyPr>
          <a:lstStyle/>
          <a:p>
            <a:pPr marL="342900" indent="-342900">
              <a:buFont typeface="Arial"/>
              <a:buChar char="•"/>
            </a:pPr>
            <a:r>
              <a:rPr lang="en-US" sz="1750" b="1" dirty="0" smtClean="0">
                <a:solidFill>
                  <a:srgbClr val="000000"/>
                </a:solidFill>
                <a:latin typeface="Arial"/>
                <a:cs typeface="Arial"/>
              </a:rPr>
              <a:t>DNA microarray data from all six </a:t>
            </a:r>
            <a:r>
              <a:rPr lang="en-US" sz="1750" b="1" smtClean="0">
                <a:solidFill>
                  <a:srgbClr val="000000"/>
                </a:solidFill>
                <a:latin typeface="Arial"/>
                <a:cs typeface="Arial"/>
              </a:rPr>
              <a:t>strains </a:t>
            </a:r>
            <a:r>
              <a:rPr lang="en-US" sz="1750" b="1" smtClean="0">
                <a:solidFill>
                  <a:srgbClr val="000000"/>
                </a:solidFill>
                <a:latin typeface="Arial"/>
                <a:cs typeface="Arial"/>
              </a:rPr>
              <a:t>subjected </a:t>
            </a:r>
            <a:r>
              <a:rPr lang="en-US" sz="1750" b="1" dirty="0" smtClean="0">
                <a:solidFill>
                  <a:srgbClr val="000000"/>
                </a:solidFill>
                <a:latin typeface="Arial"/>
                <a:cs typeface="Arial"/>
              </a:rPr>
              <a:t>to cold shock was analyzed using an ANOVA test, the YEASTRACT database, and an ordinary differential equations model called GRNmap that modeled the dynamics of each gene in candidate gene regulatory networks. </a:t>
            </a:r>
            <a:r>
              <a:rPr lang="en-US" sz="1750" b="1" smtClean="0">
                <a:solidFill>
                  <a:srgbClr val="000000"/>
                </a:solidFill>
                <a:latin typeface="Arial"/>
                <a:cs typeface="Arial"/>
              </a:rPr>
              <a:t>The </a:t>
            </a:r>
            <a:r>
              <a:rPr lang="en-US" sz="1750" b="1" smtClean="0">
                <a:solidFill>
                  <a:srgbClr val="000000"/>
                </a:solidFill>
                <a:latin typeface="Arial"/>
                <a:cs typeface="Arial"/>
              </a:rPr>
              <a:t>output weight parameters were </a:t>
            </a:r>
            <a:r>
              <a:rPr lang="en-US" sz="1750" b="1" dirty="0" smtClean="0">
                <a:solidFill>
                  <a:srgbClr val="000000"/>
                </a:solidFill>
                <a:latin typeface="Arial"/>
                <a:cs typeface="Arial"/>
              </a:rPr>
              <a:t>visualized using GRNsight.</a:t>
            </a:r>
          </a:p>
          <a:p>
            <a:pPr marL="342900" indent="-342900">
              <a:buFont typeface="Arial"/>
              <a:buChar char="•"/>
            </a:pPr>
            <a:r>
              <a:rPr lang="en-US" sz="1750" b="1" dirty="0" smtClean="0">
                <a:solidFill>
                  <a:srgbClr val="000000"/>
                </a:solidFill>
                <a:latin typeface="Arial"/>
                <a:cs typeface="Arial"/>
              </a:rPr>
              <a:t>The </a:t>
            </a:r>
            <a:r>
              <a:rPr lang="en-US" sz="1750" b="1" dirty="0" err="1" smtClean="0">
                <a:solidFill>
                  <a:srgbClr val="000000"/>
                </a:solidFill>
                <a:latin typeface="Arial"/>
                <a:cs typeface="Arial"/>
              </a:rPr>
              <a:t>Gephi</a:t>
            </a:r>
            <a:r>
              <a:rPr lang="en-US" sz="1750" b="1" dirty="0" smtClean="0">
                <a:solidFill>
                  <a:srgbClr val="000000"/>
                </a:solidFill>
                <a:latin typeface="Arial"/>
                <a:cs typeface="Arial"/>
              </a:rPr>
              <a:t> results showed that many </a:t>
            </a:r>
            <a:r>
              <a:rPr lang="en-US" sz="1750" b="1" smtClean="0">
                <a:solidFill>
                  <a:srgbClr val="000000"/>
                </a:solidFill>
                <a:latin typeface="Arial"/>
                <a:cs typeface="Arial"/>
              </a:rPr>
              <a:t>of </a:t>
            </a:r>
            <a:r>
              <a:rPr lang="en-US" sz="1750" b="1" smtClean="0">
                <a:solidFill>
                  <a:srgbClr val="000000"/>
                </a:solidFill>
                <a:latin typeface="Arial"/>
                <a:cs typeface="Arial"/>
              </a:rPr>
              <a:t>the centrality measures </a:t>
            </a:r>
            <a:r>
              <a:rPr lang="en-US" sz="1750" b="1" dirty="0" smtClean="0">
                <a:solidFill>
                  <a:srgbClr val="000000"/>
                </a:solidFill>
                <a:latin typeface="Arial"/>
                <a:cs typeface="Arial"/>
              </a:rPr>
              <a:t>are consistent with the in-degree, out-degree statistics, where the genes with the highest degree and overall degree measures are also found to have the highest betweenness centrality measures, and those nodes with the lowest degree measures also have the lowest betweenness centrality. The statistics from Gephi provided useful information through which to view the graphs. While MSN2 has the highest betweenness centrality and the highest degree measure, it is tied for the highest eccentricity with SWI4, which shows that high accessibility might not be directly related to high centrality in the networks. </a:t>
            </a:r>
          </a:p>
          <a:p>
            <a:pPr marL="342900" indent="-342900">
              <a:buFont typeface="Arial"/>
              <a:buChar char="•"/>
            </a:pPr>
            <a:r>
              <a:rPr lang="en-US" sz="1750" b="1" dirty="0" smtClean="0">
                <a:solidFill>
                  <a:srgbClr val="000000"/>
                </a:solidFill>
                <a:latin typeface="Arial"/>
                <a:cs typeface="Arial"/>
              </a:rPr>
              <a:t>The </a:t>
            </a:r>
            <a:r>
              <a:rPr lang="en-US" sz="1750" b="1" smtClean="0">
                <a:solidFill>
                  <a:srgbClr val="000000"/>
                </a:solidFill>
                <a:latin typeface="Arial"/>
                <a:cs typeface="Arial"/>
              </a:rPr>
              <a:t>average </a:t>
            </a:r>
            <a:r>
              <a:rPr lang="en-US" sz="1750" b="1" smtClean="0">
                <a:solidFill>
                  <a:srgbClr val="000000"/>
                </a:solidFill>
                <a:latin typeface="Arial"/>
                <a:cs typeface="Arial"/>
              </a:rPr>
              <a:t>in- </a:t>
            </a:r>
            <a:r>
              <a:rPr lang="en-US" sz="1750" b="1" smtClean="0">
                <a:solidFill>
                  <a:srgbClr val="000000"/>
                </a:solidFill>
                <a:latin typeface="Arial"/>
                <a:cs typeface="Arial"/>
              </a:rPr>
              <a:t>and </a:t>
            </a:r>
            <a:r>
              <a:rPr lang="en-US" sz="1750" b="1" smtClean="0">
                <a:solidFill>
                  <a:srgbClr val="000000"/>
                </a:solidFill>
                <a:latin typeface="Arial"/>
                <a:cs typeface="Arial"/>
              </a:rPr>
              <a:t>out-degrees </a:t>
            </a:r>
            <a:r>
              <a:rPr lang="en-US" sz="1750" b="1" dirty="0" smtClean="0">
                <a:solidFill>
                  <a:srgbClr val="000000"/>
                </a:solidFill>
                <a:latin typeface="Arial"/>
                <a:cs typeface="Arial"/>
              </a:rPr>
              <a:t>across all networks reveal trends across the board, such as YOX1 having very </a:t>
            </a:r>
            <a:r>
              <a:rPr lang="en-US" sz="1750" b="1" smtClean="0">
                <a:solidFill>
                  <a:srgbClr val="000000"/>
                </a:solidFill>
                <a:latin typeface="Arial"/>
                <a:cs typeface="Arial"/>
              </a:rPr>
              <a:t>little </a:t>
            </a:r>
            <a:r>
              <a:rPr lang="en-US" sz="1750" b="1" smtClean="0">
                <a:solidFill>
                  <a:srgbClr val="000000"/>
                </a:solidFill>
                <a:latin typeface="Arial"/>
                <a:cs typeface="Arial"/>
              </a:rPr>
              <a:t>activation. YOX1 was also found </a:t>
            </a:r>
            <a:r>
              <a:rPr lang="en-US" sz="1750" b="1" dirty="0" smtClean="0">
                <a:solidFill>
                  <a:srgbClr val="000000"/>
                </a:solidFill>
                <a:latin typeface="Arial"/>
                <a:cs typeface="Arial"/>
              </a:rPr>
              <a:t>to not be regulating any other gene across the board. This is similar to the graph statistics which show YOX1 as being least central on average to all networks. This might suggest that it should not be included in the networks moving forward, and might not play a significant role in regulation in response to cold shock. </a:t>
            </a:r>
          </a:p>
          <a:p>
            <a:pPr marL="342900" indent="-342900">
              <a:buFont typeface="Arial"/>
              <a:buChar char="•"/>
            </a:pPr>
            <a:r>
              <a:rPr lang="en-US" sz="1750" b="1" dirty="0" smtClean="0">
                <a:solidFill>
                  <a:srgbClr val="000000"/>
                </a:solidFill>
                <a:latin typeface="Arial"/>
                <a:cs typeface="Arial"/>
              </a:rPr>
              <a:t>In addition to the above, future directions include comparing the </a:t>
            </a:r>
            <a:r>
              <a:rPr lang="en-US" sz="1750" b="1" dirty="0" err="1" smtClean="0">
                <a:solidFill>
                  <a:srgbClr val="000000"/>
                </a:solidFill>
                <a:latin typeface="Arial"/>
                <a:cs typeface="Arial"/>
              </a:rPr>
              <a:t>Gephi</a:t>
            </a:r>
            <a:r>
              <a:rPr lang="en-US" sz="1750" b="1" dirty="0" smtClean="0">
                <a:solidFill>
                  <a:srgbClr val="000000"/>
                </a:solidFill>
                <a:latin typeface="Arial"/>
                <a:cs typeface="Arial"/>
              </a:rPr>
              <a:t> statistics to the statistics from random networks. Then, comparisons of </a:t>
            </a:r>
            <a:r>
              <a:rPr lang="en-US" sz="1750" b="1" smtClean="0">
                <a:solidFill>
                  <a:srgbClr val="000000"/>
                </a:solidFill>
                <a:latin typeface="Arial"/>
                <a:cs typeface="Arial"/>
              </a:rPr>
              <a:t>the </a:t>
            </a:r>
            <a:r>
              <a:rPr lang="en-US" sz="1750" b="1" smtClean="0">
                <a:solidFill>
                  <a:srgbClr val="000000"/>
                </a:solidFill>
                <a:latin typeface="Arial"/>
                <a:cs typeface="Arial"/>
              </a:rPr>
              <a:t>database-derived</a:t>
            </a:r>
            <a:r>
              <a:rPr lang="en-US" sz="1750" b="1" smtClean="0">
                <a:solidFill>
                  <a:srgbClr val="000000"/>
                </a:solidFill>
                <a:latin typeface="Arial"/>
                <a:cs typeface="Arial"/>
              </a:rPr>
              <a:t> </a:t>
            </a:r>
            <a:r>
              <a:rPr lang="en-US" sz="1750" b="1" dirty="0" smtClean="0">
                <a:solidFill>
                  <a:srgbClr val="000000"/>
                </a:solidFill>
                <a:latin typeface="Arial"/>
                <a:cs typeface="Arial"/>
              </a:rPr>
              <a:t>network statistics to the random networks could </a:t>
            </a:r>
            <a:r>
              <a:rPr lang="en-US" sz="1750" b="1" smtClean="0">
                <a:solidFill>
                  <a:srgbClr val="000000"/>
                </a:solidFill>
                <a:latin typeface="Arial"/>
                <a:cs typeface="Arial"/>
              </a:rPr>
              <a:t>be </a:t>
            </a:r>
            <a:r>
              <a:rPr lang="en-US" sz="1750" b="1" smtClean="0">
                <a:solidFill>
                  <a:srgbClr val="000000"/>
                </a:solidFill>
                <a:latin typeface="Arial"/>
                <a:cs typeface="Arial"/>
              </a:rPr>
              <a:t>performed</a:t>
            </a:r>
            <a:r>
              <a:rPr lang="en-US" sz="1750" b="1" smtClean="0">
                <a:solidFill>
                  <a:srgbClr val="000000"/>
                </a:solidFill>
                <a:latin typeface="Arial"/>
                <a:cs typeface="Arial"/>
              </a:rPr>
              <a:t> </a:t>
            </a:r>
            <a:r>
              <a:rPr lang="en-US" sz="1750" b="1" dirty="0" smtClean="0">
                <a:solidFill>
                  <a:srgbClr val="000000"/>
                </a:solidFill>
                <a:latin typeface="Arial"/>
                <a:cs typeface="Arial"/>
              </a:rPr>
              <a:t>to determine if genes such as MSN2 were deemed to be similarly central and important in those networks. It would also be interesting to run Gephi analysis on networks of larger size in order to see how the centrality of nodes and connections change with the deletion of important nodes and edges</a:t>
            </a:r>
            <a:r>
              <a:rPr lang="en-US" sz="1750" b="1" dirty="0" smtClean="0">
                <a:solidFill>
                  <a:srgbClr val="FF0000"/>
                </a:solidFill>
                <a:latin typeface="Arial"/>
                <a:cs typeface="Arial"/>
              </a:rPr>
              <a:t>.</a:t>
            </a:r>
          </a:p>
        </p:txBody>
      </p:sp>
      <p:sp>
        <p:nvSpPr>
          <p:cNvPr id="77" name="TextBox 76"/>
          <p:cNvSpPr txBox="1"/>
          <p:nvPr/>
        </p:nvSpPr>
        <p:spPr>
          <a:xfrm>
            <a:off x="13012570" y="12034458"/>
            <a:ext cx="17867376"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graph properties of the </a:t>
            </a:r>
            <a:r>
              <a:rPr lang="en-US" sz="2800" b="1" i="1" dirty="0" smtClean="0">
                <a:latin typeface="Arial"/>
                <a:cs typeface="Arial"/>
              </a:rPr>
              <a:t>Δhap4 </a:t>
            </a:r>
            <a:r>
              <a:rPr lang="en-US" sz="2800" b="1" dirty="0" smtClean="0">
                <a:latin typeface="Arial"/>
                <a:cs typeface="Arial"/>
              </a:rPr>
              <a:t>data-</a:t>
            </a:r>
            <a:r>
              <a:rPr lang="en-US" sz="2800" b="1" dirty="0" smtClean="0">
                <a:latin typeface="Arial" panose="020B0604020202020204" pitchFamily="34" charset="0"/>
                <a:cs typeface="Arial" panose="020B0604020202020204" pitchFamily="34" charset="0"/>
              </a:rPr>
              <a:t>derived network </a:t>
            </a:r>
          </a:p>
        </p:txBody>
      </p:sp>
      <p:graphicFrame>
        <p:nvGraphicFramePr>
          <p:cNvPr id="84" name="Table 83"/>
          <p:cNvGraphicFramePr>
            <a:graphicFrameLocks noGrp="1"/>
          </p:cNvGraphicFramePr>
          <p:nvPr>
            <p:extLst>
              <p:ext uri="{D42A27DB-BD31-4B8C-83A1-F6EECF244321}">
                <p14:modId xmlns:p14="http://schemas.microsoft.com/office/powerpoint/2010/main" val="1699132614"/>
              </p:ext>
            </p:extLst>
          </p:nvPr>
        </p:nvGraphicFramePr>
        <p:xfrm>
          <a:off x="3127747" y="16430188"/>
          <a:ext cx="5942973" cy="889000"/>
        </p:xfrm>
        <a:graphic>
          <a:graphicData uri="http://schemas.openxmlformats.org/drawingml/2006/table">
            <a:tbl>
              <a:tblPr firstRow="1" bandRow="1">
                <a:tableStyleId>{2D5ABB26-0587-4C30-8999-92F81FD0307C}</a:tableStyleId>
              </a:tblPr>
              <a:tblGrid>
                <a:gridCol w="1129781"/>
                <a:gridCol w="1129781"/>
                <a:gridCol w="743650"/>
                <a:gridCol w="994020"/>
                <a:gridCol w="994020"/>
                <a:gridCol w="951721"/>
              </a:tblGrid>
              <a:tr h="370840">
                <a:tc>
                  <a:txBody>
                    <a:bodyPr/>
                    <a:lstStyle/>
                    <a:p>
                      <a:pPr algn="ctr"/>
                      <a:r>
                        <a:rPr lang="en-US" sz="1400" b="1" dirty="0" smtClean="0">
                          <a:latin typeface="Arial" panose="020B0604020202020204" pitchFamily="34" charset="0"/>
                          <a:cs typeface="Arial" panose="020B0604020202020204" pitchFamily="34" charset="0"/>
                        </a:rPr>
                        <a:t>Strain</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Wild-type</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∆cin5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∆gln3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∆hap4</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∆zap1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1400" b="1" dirty="0" smtClean="0">
                          <a:latin typeface="Arial" panose="020B0604020202020204" pitchFamily="34" charset="0"/>
                          <a:cs typeface="Arial" panose="020B0604020202020204" pitchFamily="34" charset="0"/>
                        </a:rPr>
                        <a:t>Significant genes</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1936   (31%)</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a:t>
                      </a:r>
                      <a:r>
                        <a:rPr lang="en-US" sz="1400" baseline="0" dirty="0" smtClean="0">
                          <a:latin typeface="Arial" panose="020B0604020202020204" pitchFamily="34" charset="0"/>
                          <a:cs typeface="Arial" panose="020B0604020202020204" pitchFamily="34" charset="0"/>
                        </a:rPr>
                        <a:t>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1794</a:t>
                      </a:r>
                      <a:r>
                        <a:rPr lang="en-US" sz="1400" baseline="0" dirty="0" smtClean="0">
                          <a:latin typeface="Arial" panose="020B0604020202020204" pitchFamily="34" charset="0"/>
                          <a:cs typeface="Arial" panose="020B0604020202020204" pitchFamily="34" charset="0"/>
                        </a:rPr>
                        <a:t> (29%)</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1859 (30%)</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 name="Group 7"/>
          <p:cNvGrpSpPr/>
          <p:nvPr/>
        </p:nvGrpSpPr>
        <p:grpSpPr>
          <a:xfrm>
            <a:off x="13237641" y="6212765"/>
            <a:ext cx="27572498" cy="4115570"/>
            <a:chOff x="13165741" y="5949272"/>
            <a:chExt cx="29892069" cy="4644091"/>
          </a:xfrm>
        </p:grpSpPr>
        <p:sp>
          <p:nvSpPr>
            <p:cNvPr id="85" name="TextBox 84"/>
            <p:cNvSpPr txBox="1"/>
            <p:nvPr/>
          </p:nvSpPr>
          <p:spPr>
            <a:xfrm>
              <a:off x="14111520" y="5949272"/>
              <a:ext cx="3491679" cy="1285014"/>
            </a:xfrm>
            <a:prstGeom prst="rect">
              <a:avLst/>
            </a:prstGeom>
            <a:noFill/>
            <a:ln>
              <a:noFill/>
            </a:ln>
          </p:spPr>
          <p:txBody>
            <a:bodyPr wrap="square" rtlCol="0">
              <a:spAutoFit/>
            </a:bodyPr>
            <a:lstStyle/>
            <a:p>
              <a:pPr algn="ctr"/>
              <a:r>
                <a:rPr lang="en-US" sz="2400" b="1" u="sng" dirty="0" smtClean="0">
                  <a:latin typeface="Arial"/>
                  <a:cs typeface="Arial"/>
                </a:rPr>
                <a:t>1. Network derived from </a:t>
              </a:r>
              <a:r>
                <a:rPr lang="en-US" sz="2400" b="1" u="sng" dirty="0" err="1" smtClean="0">
                  <a:latin typeface="Arial"/>
                  <a:cs typeface="Arial"/>
                </a:rPr>
                <a:t>wt</a:t>
              </a:r>
              <a:r>
                <a:rPr lang="en-US" sz="2400" b="1" u="sng" dirty="0" smtClean="0">
                  <a:latin typeface="Arial"/>
                  <a:cs typeface="Arial"/>
                </a:rPr>
                <a:t> data</a:t>
              </a:r>
            </a:p>
            <a:p>
              <a:pPr algn="ctr"/>
              <a:r>
                <a:rPr lang="en-US" sz="2000" b="1" dirty="0" smtClean="0">
                  <a:latin typeface="Arial"/>
                  <a:cs typeface="Arial"/>
                </a:rPr>
                <a:t> 16 genes, 36 edges</a:t>
              </a:r>
            </a:p>
          </p:txBody>
        </p:sp>
        <p:sp>
          <p:nvSpPr>
            <p:cNvPr id="86" name="TextBox 85"/>
            <p:cNvSpPr txBox="1"/>
            <p:nvPr/>
          </p:nvSpPr>
          <p:spPr>
            <a:xfrm>
              <a:off x="24291058" y="5955094"/>
              <a:ext cx="3247565" cy="1285014"/>
            </a:xfrm>
            <a:prstGeom prst="rect">
              <a:avLst/>
            </a:prstGeom>
            <a:noFill/>
            <a:ln>
              <a:noFill/>
            </a:ln>
          </p:spPr>
          <p:txBody>
            <a:bodyPr wrap="square" rtlCol="0">
              <a:spAutoFit/>
            </a:bodyPr>
            <a:lstStyle/>
            <a:p>
              <a:pPr algn="ctr"/>
              <a:r>
                <a:rPr lang="en-US" sz="2400" b="1" u="sng" dirty="0" smtClean="0">
                  <a:latin typeface="Arial"/>
                  <a:cs typeface="Arial"/>
                </a:rPr>
                <a:t>3. Network derived from </a:t>
              </a:r>
              <a:r>
                <a:rPr lang="en-US" sz="2400" b="1" i="1" u="sng" dirty="0" smtClean="0">
                  <a:latin typeface="Arial"/>
                  <a:cs typeface="Arial"/>
                </a:rPr>
                <a:t>∆cin5</a:t>
              </a:r>
              <a:r>
                <a:rPr lang="en-US" sz="2400" b="1" u="sng" dirty="0" smtClean="0">
                  <a:latin typeface="Arial"/>
                  <a:cs typeface="Arial"/>
                </a:rPr>
                <a:t> data</a:t>
              </a:r>
            </a:p>
            <a:p>
              <a:pPr algn="ctr"/>
              <a:r>
                <a:rPr lang="en-US" sz="2000" b="1" dirty="0" smtClean="0">
                  <a:latin typeface="Arial"/>
                  <a:cs typeface="Arial"/>
                </a:rPr>
                <a:t> 17 genes, 32 edges </a:t>
              </a:r>
            </a:p>
          </p:txBody>
        </p:sp>
        <p:sp>
          <p:nvSpPr>
            <p:cNvPr id="90" name="TextBox 89"/>
            <p:cNvSpPr txBox="1"/>
            <p:nvPr/>
          </p:nvSpPr>
          <p:spPr>
            <a:xfrm>
              <a:off x="18657668" y="5957077"/>
              <a:ext cx="4232986" cy="1285015"/>
            </a:xfrm>
            <a:prstGeom prst="rect">
              <a:avLst/>
            </a:prstGeom>
            <a:noFill/>
            <a:ln>
              <a:noFill/>
            </a:ln>
          </p:spPr>
          <p:txBody>
            <a:bodyPr wrap="square" rtlCol="0">
              <a:spAutoFit/>
            </a:bodyPr>
            <a:lstStyle/>
            <a:p>
              <a:pPr algn="ctr"/>
              <a:r>
                <a:rPr lang="en-US" sz="2400" b="1" u="sng" dirty="0" smtClean="0">
                  <a:latin typeface="Arial"/>
                  <a:cs typeface="Arial"/>
                </a:rPr>
                <a:t>2. Network derived from </a:t>
              </a:r>
              <a:r>
                <a:rPr lang="en-US" sz="2400" b="1" i="1" u="sng" dirty="0" smtClean="0">
                  <a:latin typeface="Arial"/>
                  <a:cs typeface="Arial"/>
                </a:rPr>
                <a:t>∆cin5</a:t>
              </a:r>
              <a:r>
                <a:rPr lang="en-US" sz="2400" b="1" u="sng" dirty="0" smtClean="0">
                  <a:latin typeface="Arial"/>
                  <a:cs typeface="Arial"/>
                </a:rPr>
                <a:t> data</a:t>
              </a:r>
            </a:p>
            <a:p>
              <a:pPr algn="ctr"/>
              <a:r>
                <a:rPr lang="en-US" sz="2000" b="1" dirty="0" smtClean="0">
                  <a:latin typeface="Arial"/>
                  <a:cs typeface="Arial"/>
                </a:rPr>
                <a:t> 14 genes, 25 edges</a:t>
              </a:r>
            </a:p>
          </p:txBody>
        </p:sp>
        <p:sp>
          <p:nvSpPr>
            <p:cNvPr id="91" name="TextBox 90"/>
            <p:cNvSpPr txBox="1"/>
            <p:nvPr/>
          </p:nvSpPr>
          <p:spPr>
            <a:xfrm>
              <a:off x="29263910" y="5955094"/>
              <a:ext cx="3317341" cy="1285014"/>
            </a:xfrm>
            <a:prstGeom prst="rect">
              <a:avLst/>
            </a:prstGeom>
            <a:noFill/>
            <a:ln>
              <a:noFill/>
            </a:ln>
          </p:spPr>
          <p:txBody>
            <a:bodyPr wrap="square" rtlCol="0">
              <a:spAutoFit/>
            </a:bodyPr>
            <a:lstStyle/>
            <a:p>
              <a:pPr algn="ctr"/>
              <a:r>
                <a:rPr lang="en-US" sz="2400" b="1" u="sng" dirty="0" smtClean="0">
                  <a:latin typeface="Arial"/>
                  <a:cs typeface="Arial"/>
                </a:rPr>
                <a:t>4. Network derived from </a:t>
              </a:r>
              <a:r>
                <a:rPr lang="en-US" sz="2400" b="1" i="1" u="sng" dirty="0" smtClean="0">
                  <a:latin typeface="Arial"/>
                  <a:cs typeface="Arial"/>
                </a:rPr>
                <a:t>∆gln3</a:t>
              </a:r>
              <a:r>
                <a:rPr lang="en-US" sz="2400" b="1" u="sng" dirty="0" smtClean="0">
                  <a:latin typeface="Arial"/>
                  <a:cs typeface="Arial"/>
                </a:rPr>
                <a:t> data</a:t>
              </a:r>
              <a:endParaRPr lang="en-US" sz="2400" b="1" dirty="0" smtClean="0">
                <a:latin typeface="Arial"/>
                <a:cs typeface="Arial"/>
              </a:endParaRPr>
            </a:p>
            <a:p>
              <a:pPr algn="ctr"/>
              <a:r>
                <a:rPr lang="en-US" sz="2000" b="1" dirty="0" smtClean="0">
                  <a:latin typeface="Arial"/>
                  <a:cs typeface="Arial"/>
                </a:rPr>
                <a:t>14 genes, 35 edges</a:t>
              </a:r>
            </a:p>
          </p:txBody>
        </p:sp>
        <p:sp>
          <p:nvSpPr>
            <p:cNvPr id="96" name="TextBox 95"/>
            <p:cNvSpPr txBox="1"/>
            <p:nvPr/>
          </p:nvSpPr>
          <p:spPr>
            <a:xfrm>
              <a:off x="34248035" y="5949272"/>
              <a:ext cx="3237626" cy="1285014"/>
            </a:xfrm>
            <a:prstGeom prst="rect">
              <a:avLst/>
            </a:prstGeom>
            <a:noFill/>
            <a:ln>
              <a:noFill/>
            </a:ln>
          </p:spPr>
          <p:txBody>
            <a:bodyPr wrap="square" rtlCol="0">
              <a:spAutoFit/>
            </a:bodyPr>
            <a:lstStyle/>
            <a:p>
              <a:pPr algn="ctr"/>
              <a:r>
                <a:rPr lang="en-US" sz="2400" b="1" u="sng" dirty="0" smtClean="0">
                  <a:latin typeface="Arial"/>
                  <a:cs typeface="Arial"/>
                </a:rPr>
                <a:t>5. Network derived from </a:t>
              </a:r>
              <a:r>
                <a:rPr lang="en-US" sz="2400" b="1" i="1" u="sng" dirty="0" smtClean="0">
                  <a:latin typeface="Arial"/>
                  <a:cs typeface="Arial"/>
                </a:rPr>
                <a:t>∆hap4</a:t>
              </a:r>
              <a:r>
                <a:rPr lang="en-US" sz="2400" b="1" u="sng" dirty="0" smtClean="0">
                  <a:latin typeface="Arial"/>
                  <a:cs typeface="Arial"/>
                </a:rPr>
                <a:t> data</a:t>
              </a:r>
            </a:p>
            <a:p>
              <a:pPr algn="ctr"/>
              <a:r>
                <a:rPr lang="en-US" sz="2000" b="1" dirty="0" smtClean="0">
                  <a:latin typeface="Arial"/>
                  <a:cs typeface="Arial"/>
                </a:rPr>
                <a:t>15 genes, 28 edges</a:t>
              </a:r>
            </a:p>
          </p:txBody>
        </p:sp>
        <p:sp>
          <p:nvSpPr>
            <p:cNvPr id="97" name="TextBox 96"/>
            <p:cNvSpPr txBox="1"/>
            <p:nvPr/>
          </p:nvSpPr>
          <p:spPr>
            <a:xfrm>
              <a:off x="39107417" y="5949272"/>
              <a:ext cx="3254513" cy="1285014"/>
            </a:xfrm>
            <a:prstGeom prst="rect">
              <a:avLst/>
            </a:prstGeom>
            <a:noFill/>
            <a:ln>
              <a:noFill/>
            </a:ln>
          </p:spPr>
          <p:txBody>
            <a:bodyPr wrap="square" rtlCol="0">
              <a:spAutoFit/>
            </a:bodyPr>
            <a:lstStyle/>
            <a:p>
              <a:pPr algn="ctr"/>
              <a:r>
                <a:rPr lang="en-US" sz="2400" b="1" u="sng" dirty="0" smtClean="0">
                  <a:latin typeface="Arial"/>
                  <a:cs typeface="Arial"/>
                </a:rPr>
                <a:t>6. Network derived from </a:t>
              </a:r>
              <a:r>
                <a:rPr lang="en-US" sz="2400" b="1" i="1" u="sng" dirty="0" smtClean="0">
                  <a:latin typeface="Arial"/>
                  <a:cs typeface="Arial"/>
                </a:rPr>
                <a:t>∆zap1</a:t>
              </a:r>
              <a:r>
                <a:rPr lang="en-US" sz="2400" b="1" u="sng" dirty="0" smtClean="0">
                  <a:latin typeface="Arial"/>
                  <a:cs typeface="Arial"/>
                </a:rPr>
                <a:t> data</a:t>
              </a:r>
            </a:p>
            <a:p>
              <a:pPr algn="ctr"/>
              <a:r>
                <a:rPr lang="en-US" sz="2000" b="1" dirty="0" smtClean="0">
                  <a:latin typeface="Arial"/>
                  <a:cs typeface="Arial"/>
                </a:rPr>
                <a:t>16 genes, 27 edges</a:t>
              </a:r>
            </a:p>
          </p:txBody>
        </p:sp>
        <p:pic>
          <p:nvPicPr>
            <p:cNvPr id="101" name="Picture 100"/>
            <p:cNvPicPr>
              <a:picLocks noChangeAspect="1"/>
            </p:cNvPicPr>
            <p:nvPr/>
          </p:nvPicPr>
          <p:blipFill rotWithShape="1">
            <a:blip r:embed="rId11">
              <a:extLst>
                <a:ext uri="{28A0092B-C50C-407E-A947-70E740481C1C}">
                  <a14:useLocalDpi xmlns:a14="http://schemas.microsoft.com/office/drawing/2010/main" val="0"/>
                </a:ext>
              </a:extLst>
            </a:blip>
            <a:srcRect l="5533" t="994" r="5297" b="5577"/>
            <a:stretch/>
          </p:blipFill>
          <p:spPr>
            <a:xfrm>
              <a:off x="13165741" y="7200100"/>
              <a:ext cx="5028412" cy="3308962"/>
            </a:xfrm>
            <a:prstGeom prst="rect">
              <a:avLst/>
            </a:prstGeom>
          </p:spPr>
        </p:pic>
        <p:pic>
          <p:nvPicPr>
            <p:cNvPr id="110" name="Picture 109"/>
            <p:cNvPicPr>
              <a:picLocks noChangeAspect="1"/>
            </p:cNvPicPr>
            <p:nvPr/>
          </p:nvPicPr>
          <p:blipFill rotWithShape="1">
            <a:blip r:embed="rId12">
              <a:extLst>
                <a:ext uri="{28A0092B-C50C-407E-A947-70E740481C1C}">
                  <a14:useLocalDpi xmlns:a14="http://schemas.microsoft.com/office/drawing/2010/main" val="0"/>
                </a:ext>
              </a:extLst>
            </a:blip>
            <a:srcRect l="8083" t="7184" r="6346" b="7604"/>
            <a:stretch/>
          </p:blipFill>
          <p:spPr>
            <a:xfrm>
              <a:off x="18168607" y="7481904"/>
              <a:ext cx="4850747" cy="3027255"/>
            </a:xfrm>
            <a:prstGeom prst="rect">
              <a:avLst/>
            </a:prstGeom>
          </p:spPr>
        </p:pic>
        <p:pic>
          <p:nvPicPr>
            <p:cNvPr id="119" name="Content Placeholder 4" descr="dHAP4 Network--Weighted.png"/>
            <p:cNvPicPr>
              <a:picLocks noChangeAspect="1"/>
            </p:cNvPicPr>
            <p:nvPr/>
          </p:nvPicPr>
          <p:blipFill rotWithShape="1">
            <a:blip r:embed="rId13">
              <a:extLst>
                <a:ext uri="{28A0092B-C50C-407E-A947-70E740481C1C}">
                  <a14:useLocalDpi xmlns:a14="http://schemas.microsoft.com/office/drawing/2010/main" val="0"/>
                </a:ext>
              </a:extLst>
            </a:blip>
            <a:srcRect l="8629" t="1100" r="1512" b="3875"/>
            <a:stretch/>
          </p:blipFill>
          <p:spPr>
            <a:xfrm>
              <a:off x="33380691" y="7259344"/>
              <a:ext cx="4895038" cy="3249816"/>
            </a:xfrm>
            <a:prstGeom prst="rect">
              <a:avLst/>
            </a:prstGeom>
          </p:spPr>
        </p:pic>
        <p:pic>
          <p:nvPicPr>
            <p:cNvPr id="125" name="Content Placeholder 6" descr="dZAP1 Network--Weighted.png"/>
            <p:cNvPicPr>
              <a:picLocks noChangeAspect="1"/>
            </p:cNvPicPr>
            <p:nvPr/>
          </p:nvPicPr>
          <p:blipFill rotWithShape="1">
            <a:blip r:embed="rId14">
              <a:extLst>
                <a:ext uri="{28A0092B-C50C-407E-A947-70E740481C1C}">
                  <a14:useLocalDpi xmlns:a14="http://schemas.microsoft.com/office/drawing/2010/main" val="0"/>
                </a:ext>
              </a:extLst>
            </a:blip>
            <a:srcRect l="6297" t="4866" r="3016" b="5321"/>
            <a:stretch/>
          </p:blipFill>
          <p:spPr>
            <a:xfrm>
              <a:off x="38376981" y="7508622"/>
              <a:ext cx="4680829" cy="3084741"/>
            </a:xfrm>
            <a:prstGeom prst="rect">
              <a:avLst/>
            </a:prstGeom>
          </p:spPr>
        </p:pic>
        <p:pic>
          <p:nvPicPr>
            <p:cNvPr id="130" name="Picture 129"/>
            <p:cNvPicPr>
              <a:picLocks noChangeAspect="1"/>
            </p:cNvPicPr>
            <p:nvPr/>
          </p:nvPicPr>
          <p:blipFill rotWithShape="1">
            <a:blip r:embed="rId15">
              <a:extLst>
                <a:ext uri="{28A0092B-C50C-407E-A947-70E740481C1C}">
                  <a14:useLocalDpi xmlns:a14="http://schemas.microsoft.com/office/drawing/2010/main" val="0"/>
                </a:ext>
              </a:extLst>
            </a:blip>
            <a:srcRect l="2719" t="6636" r="6209" b="11588"/>
            <a:stretch/>
          </p:blipFill>
          <p:spPr>
            <a:xfrm>
              <a:off x="23029409" y="7436496"/>
              <a:ext cx="5445061" cy="3072566"/>
            </a:xfrm>
            <a:prstGeom prst="rect">
              <a:avLst/>
            </a:prstGeom>
          </p:spPr>
        </p:pic>
        <p:pic>
          <p:nvPicPr>
            <p:cNvPr id="136" name="Content Placeholder 6" descr="dGLN3 Network--Weighted.png"/>
            <p:cNvPicPr>
              <a:picLocks noChangeAspect="1"/>
            </p:cNvPicPr>
            <p:nvPr/>
          </p:nvPicPr>
          <p:blipFill rotWithShape="1">
            <a:blip r:embed="rId16">
              <a:extLst>
                <a:ext uri="{28A0092B-C50C-407E-A947-70E740481C1C}">
                  <a14:useLocalDpi xmlns:a14="http://schemas.microsoft.com/office/drawing/2010/main" val="0"/>
                </a:ext>
              </a:extLst>
            </a:blip>
            <a:srcRect l="8945" t="4033" b="1060"/>
            <a:stretch/>
          </p:blipFill>
          <p:spPr>
            <a:xfrm>
              <a:off x="28355782" y="7210952"/>
              <a:ext cx="4991028" cy="3298110"/>
            </a:xfrm>
            <a:prstGeom prst="rect">
              <a:avLst/>
            </a:prstGeom>
          </p:spPr>
        </p:pic>
      </p:grpSp>
      <p:grpSp>
        <p:nvGrpSpPr>
          <p:cNvPr id="141" name="Group 140"/>
          <p:cNvGrpSpPr/>
          <p:nvPr/>
        </p:nvGrpSpPr>
        <p:grpSpPr>
          <a:xfrm>
            <a:off x="40609715" y="1895621"/>
            <a:ext cx="2431734" cy="2338070"/>
            <a:chOff x="40622580" y="1895621"/>
            <a:chExt cx="2431734" cy="2338070"/>
          </a:xfrm>
        </p:grpSpPr>
        <p:pic>
          <p:nvPicPr>
            <p:cNvPr id="142" name="Picture 504" descr="C:\Users\kjohn102\Desktop\hnrs.jpg"/>
            <p:cNvPicPr>
              <a:picLocks noChangeAspect="1" noChangeArrowheads="1"/>
            </p:cNvPicPr>
            <p:nvPr/>
          </p:nvPicPr>
          <p:blipFill rotWithShape="1">
            <a:blip r:embed="rId17">
              <a:extLst>
                <a:ext uri="{28A0092B-C50C-407E-A947-70E740481C1C}">
                  <a14:useLocalDpi xmlns:a14="http://schemas.microsoft.com/office/drawing/2010/main" val="0"/>
                </a:ext>
              </a:extLst>
            </a:blip>
            <a:srcRect l="13307" t="47979" r="15846" b="34811"/>
            <a:stretch/>
          </p:blipFill>
          <p:spPr bwMode="auto">
            <a:xfrm>
              <a:off x="40622580" y="3643019"/>
              <a:ext cx="2431734" cy="590672"/>
            </a:xfrm>
            <a:prstGeom prst="rect">
              <a:avLst/>
            </a:prstGeom>
            <a:noFill/>
            <a:extLst>
              <a:ext uri="{909E8E84-426E-40dd-AFC4-6F175D3DCCD1}">
                <a14:hiddenFill xmlns:a14="http://schemas.microsoft.com/office/drawing/2010/main" xmlns="">
                  <a:solidFill>
                    <a:srgbClr val="FFFFFF"/>
                  </a:solidFill>
                </a14:hiddenFill>
              </a:ext>
            </a:extLst>
          </p:spPr>
        </p:pic>
        <p:pic>
          <p:nvPicPr>
            <p:cNvPr id="143" name="Picture 505" descr="C:\Users\kjohn102\Desktop\imgres.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11789" y="1895621"/>
              <a:ext cx="1747398" cy="174739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47" name="Rectangle 146"/>
          <p:cNvSpPr/>
          <p:nvPr/>
        </p:nvSpPr>
        <p:spPr>
          <a:xfrm>
            <a:off x="13012569" y="11545558"/>
            <a:ext cx="30313877" cy="9084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144" name="TextBox 143"/>
          <p:cNvSpPr txBox="1"/>
          <p:nvPr/>
        </p:nvSpPr>
        <p:spPr>
          <a:xfrm>
            <a:off x="13018541" y="20889379"/>
            <a:ext cx="17842728" cy="523220"/>
          </a:xfrm>
          <a:prstGeom prst="rect">
            <a:avLst/>
          </a:prstGeom>
          <a:solidFill>
            <a:srgbClr val="D9D9D9"/>
          </a:solidFill>
        </p:spPr>
        <p:txBody>
          <a:bodyPr wrap="square" rtlCol="0">
            <a:spAutoFit/>
          </a:bodyPr>
          <a:lstStyle/>
          <a:p>
            <a:pPr algn="ctr"/>
            <a:r>
              <a:rPr lang="en-US" sz="2800" b="1" smtClean="0">
                <a:latin typeface="Arial" panose="020B0604020202020204" pitchFamily="34" charset="0"/>
                <a:cs typeface="Arial" panose="020B0604020202020204" pitchFamily="34" charset="0"/>
              </a:rPr>
              <a:t>Averages of the in- </a:t>
            </a:r>
            <a:r>
              <a:rPr lang="en-US" sz="2800" b="1" smtClean="0">
                <a:latin typeface="Arial" panose="020B0604020202020204" pitchFamily="34" charset="0"/>
                <a:cs typeface="Arial" panose="020B0604020202020204" pitchFamily="34" charset="0"/>
              </a:rPr>
              <a:t>and </a:t>
            </a:r>
            <a:r>
              <a:rPr lang="en-US" sz="2800" b="1" smtClean="0">
                <a:latin typeface="Arial" panose="020B0604020202020204" pitchFamily="34" charset="0"/>
                <a:cs typeface="Arial" panose="020B0604020202020204" pitchFamily="34" charset="0"/>
              </a:rPr>
              <a:t>out-degree of nodes </a:t>
            </a:r>
            <a:r>
              <a:rPr lang="en-US" sz="2800" b="1" dirty="0" smtClean="0">
                <a:latin typeface="Arial" panose="020B0604020202020204" pitchFamily="34" charset="0"/>
                <a:cs typeface="Arial" panose="020B0604020202020204" pitchFamily="34" charset="0"/>
              </a:rPr>
              <a:t>show activation </a:t>
            </a:r>
            <a:r>
              <a:rPr lang="en-US" sz="2800" b="1" smtClean="0">
                <a:latin typeface="Arial" panose="020B0604020202020204" pitchFamily="34" charset="0"/>
                <a:cs typeface="Arial" panose="020B0604020202020204" pitchFamily="34" charset="0"/>
              </a:rPr>
              <a:t>and </a:t>
            </a:r>
            <a:r>
              <a:rPr lang="en-US" sz="2800" b="1" smtClean="0">
                <a:latin typeface="Arial" panose="020B0604020202020204" pitchFamily="34" charset="0"/>
                <a:cs typeface="Arial" panose="020B0604020202020204" pitchFamily="34" charset="0"/>
              </a:rPr>
              <a:t>repression </a:t>
            </a:r>
            <a:r>
              <a:rPr lang="en-US" sz="2800" b="1" dirty="0" smtClean="0">
                <a:latin typeface="Arial" panose="020B0604020202020204" pitchFamily="34" charset="0"/>
                <a:cs typeface="Arial" panose="020B0604020202020204" pitchFamily="34" charset="0"/>
              </a:rPr>
              <a:t>trends across networks </a:t>
            </a:r>
          </a:p>
        </p:txBody>
      </p:sp>
      <p:sp>
        <p:nvSpPr>
          <p:cNvPr id="146" name="TextBox 145"/>
          <p:cNvSpPr txBox="1"/>
          <p:nvPr/>
        </p:nvSpPr>
        <p:spPr>
          <a:xfrm>
            <a:off x="13646358" y="26876811"/>
            <a:ext cx="16451290" cy="3693319"/>
          </a:xfrm>
          <a:prstGeom prst="rect">
            <a:avLst/>
          </a:prstGeom>
          <a:noFill/>
        </p:spPr>
        <p:txBody>
          <a:bodyPr wrap="square" numCol="2" rtlCol="0">
            <a:spAutoFit/>
          </a:bodyPr>
          <a:lstStyle/>
          <a:p>
            <a:pPr marL="342900" indent="-342900">
              <a:buFont typeface="Arial"/>
              <a:buChar char="•"/>
            </a:pPr>
            <a:r>
              <a:rPr lang="en-US" sz="1800" b="1" dirty="0" smtClean="0">
                <a:latin typeface="Arial"/>
                <a:cs typeface="Arial"/>
              </a:rPr>
              <a:t>Average weight of incoming and outgoing edges for each gene were computed.</a:t>
            </a:r>
          </a:p>
          <a:p>
            <a:pPr marL="342900" indent="-342900">
              <a:buFont typeface="Arial"/>
              <a:buChar char="•"/>
            </a:pPr>
            <a:r>
              <a:rPr lang="en-US" sz="1800" b="1" dirty="0" smtClean="0">
                <a:latin typeface="Arial"/>
                <a:cs typeface="Arial"/>
              </a:rPr>
              <a:t>Average weights of the incoming an outgoing edges across all six networks was also found for each gene, in order to identify trends across networks.</a:t>
            </a:r>
          </a:p>
          <a:p>
            <a:pPr marL="342900" indent="-342900">
              <a:buFont typeface="Arial"/>
              <a:buChar char="•"/>
            </a:pPr>
            <a:r>
              <a:rPr lang="en-US" sz="1800" b="1" dirty="0" smtClean="0">
                <a:latin typeface="Arial"/>
                <a:cs typeface="Arial"/>
              </a:rPr>
              <a:t>If the average incoming edge weight is positive, then across networks or for that specific network, </a:t>
            </a:r>
            <a:r>
              <a:rPr lang="en-US" sz="1800" b="1" smtClean="0">
                <a:latin typeface="Arial"/>
                <a:cs typeface="Arial"/>
              </a:rPr>
              <a:t>our </a:t>
            </a:r>
            <a:r>
              <a:rPr lang="en-US" sz="1800" b="1" smtClean="0">
                <a:latin typeface="Arial"/>
                <a:cs typeface="Arial"/>
              </a:rPr>
              <a:t>GRNmap </a:t>
            </a:r>
            <a:r>
              <a:rPr lang="en-US" sz="1800" b="1" dirty="0" smtClean="0">
                <a:latin typeface="Arial"/>
                <a:cs typeface="Arial"/>
              </a:rPr>
              <a:t>model suggests that that gene is mostly being activated in our networks. If a gene has a negative average incoming edge weight, then that means the model is suggesting that gene is mostly </a:t>
            </a:r>
            <a:r>
              <a:rPr lang="en-US" sz="1800" b="1" smtClean="0">
                <a:latin typeface="Arial"/>
                <a:cs typeface="Arial"/>
              </a:rPr>
              <a:t>being </a:t>
            </a:r>
            <a:r>
              <a:rPr lang="en-US" sz="1800" b="1" smtClean="0">
                <a:latin typeface="Arial"/>
                <a:cs typeface="Arial"/>
              </a:rPr>
              <a:t>re</a:t>
            </a:r>
            <a:r>
              <a:rPr lang="en-US" sz="1800" b="1" smtClean="0">
                <a:latin typeface="Arial"/>
                <a:cs typeface="Arial"/>
              </a:rPr>
              <a:t>ppressed </a:t>
            </a:r>
            <a:r>
              <a:rPr lang="en-US" sz="1800" b="1" dirty="0" smtClean="0">
                <a:latin typeface="Arial"/>
                <a:cs typeface="Arial"/>
              </a:rPr>
              <a:t>in the network. An average incoming edge weight of zero means that no other genes in the network are regulating that gene.</a:t>
            </a:r>
          </a:p>
          <a:p>
            <a:endParaRPr lang="en-US" sz="1800" b="1" dirty="0" smtClean="0">
              <a:latin typeface="Arial"/>
              <a:cs typeface="Arial"/>
            </a:endParaRPr>
          </a:p>
          <a:p>
            <a:pPr marL="342900" indent="-342900">
              <a:buFont typeface="Arial"/>
              <a:buChar char="•"/>
            </a:pPr>
            <a:r>
              <a:rPr lang="en-US" sz="1800" b="1" dirty="0" smtClean="0">
                <a:latin typeface="Arial"/>
                <a:cs typeface="Arial"/>
              </a:rPr>
              <a:t>If the average outgoing edge weight is positive, then across all networks or for that specific network, our </a:t>
            </a:r>
            <a:r>
              <a:rPr lang="en-US" sz="1800" b="1" dirty="0" err="1" smtClean="0">
                <a:latin typeface="Arial"/>
                <a:cs typeface="Arial"/>
              </a:rPr>
              <a:t>GRNmap</a:t>
            </a:r>
            <a:r>
              <a:rPr lang="en-US" sz="1800" b="1" dirty="0" smtClean="0">
                <a:latin typeface="Arial"/>
                <a:cs typeface="Arial"/>
              </a:rPr>
              <a:t> model suggests that the gene is mostly activating other genes in the network. If a gene has a negative average outgoing edge weight, then that gene is </a:t>
            </a:r>
            <a:r>
              <a:rPr lang="en-US" sz="1800" b="1" smtClean="0">
                <a:latin typeface="Arial"/>
                <a:cs typeface="Arial"/>
              </a:rPr>
              <a:t>mostly </a:t>
            </a:r>
            <a:r>
              <a:rPr lang="en-US" sz="1800" b="1" smtClean="0">
                <a:latin typeface="Arial"/>
                <a:cs typeface="Arial"/>
              </a:rPr>
              <a:t>re</a:t>
            </a:r>
            <a:r>
              <a:rPr lang="en-US" sz="1800" b="1" smtClean="0">
                <a:latin typeface="Arial"/>
                <a:cs typeface="Arial"/>
              </a:rPr>
              <a:t>ppressing </a:t>
            </a:r>
            <a:r>
              <a:rPr lang="en-US" sz="1800" b="1" dirty="0" smtClean="0">
                <a:latin typeface="Arial"/>
                <a:cs typeface="Arial"/>
              </a:rPr>
              <a:t>other genes in the network. If a gene has an average outgoing edge weight of zero, then that gene is not regulating the production of other genes in any of our networks.</a:t>
            </a:r>
          </a:p>
          <a:p>
            <a:pPr marL="342900" indent="-342900">
              <a:buFont typeface="Arial"/>
              <a:buChar char="•"/>
            </a:pPr>
            <a:r>
              <a:rPr lang="en-US" sz="1800" b="1" dirty="0" smtClean="0">
                <a:latin typeface="Arial"/>
                <a:cs typeface="Arial"/>
              </a:rPr>
              <a:t>For the table below, the </a:t>
            </a:r>
            <a:r>
              <a:rPr lang="en-US" sz="1800" b="1" smtClean="0">
                <a:latin typeface="Arial"/>
                <a:cs typeface="Arial"/>
              </a:rPr>
              <a:t>average </a:t>
            </a:r>
            <a:r>
              <a:rPr lang="en-US" sz="1800" b="1" smtClean="0">
                <a:latin typeface="Arial"/>
                <a:cs typeface="Arial"/>
              </a:rPr>
              <a:t>incoming </a:t>
            </a:r>
            <a:r>
              <a:rPr lang="en-US" sz="1800" b="1" smtClean="0">
                <a:latin typeface="Arial"/>
                <a:cs typeface="Arial"/>
              </a:rPr>
              <a:t>and </a:t>
            </a:r>
            <a:r>
              <a:rPr lang="en-US" sz="1800" b="1" smtClean="0">
                <a:latin typeface="Arial"/>
                <a:cs typeface="Arial"/>
              </a:rPr>
              <a:t>outgoing </a:t>
            </a:r>
            <a:r>
              <a:rPr lang="en-US" sz="1800" b="1" dirty="0" smtClean="0">
                <a:latin typeface="Arial"/>
                <a:cs typeface="Arial"/>
              </a:rPr>
              <a:t>edge weights across all networks for genes found in four or more (the majority) of our networks. This table shows the overall trends in genes that are central to all networks.</a:t>
            </a:r>
          </a:p>
          <a:p>
            <a:pPr marL="342900" indent="-342900">
              <a:buFont typeface="Arial"/>
              <a:buChar char="•"/>
            </a:pPr>
            <a:endParaRPr lang="en-US" sz="1800" b="1" dirty="0" smtClean="0">
              <a:latin typeface="Arial"/>
              <a:cs typeface="Arial"/>
            </a:endParaRPr>
          </a:p>
          <a:p>
            <a:pPr marL="342900" indent="-342900">
              <a:buFont typeface="Arial"/>
              <a:buChar char="•"/>
            </a:pPr>
            <a:endParaRPr lang="en-US" sz="1800" b="1" dirty="0">
              <a:latin typeface="Arial"/>
              <a:cs typeface="Arial"/>
            </a:endParaRPr>
          </a:p>
        </p:txBody>
      </p:sp>
      <p:sp>
        <p:nvSpPr>
          <p:cNvPr id="151" name="TextBox 150"/>
          <p:cNvSpPr txBox="1"/>
          <p:nvPr/>
        </p:nvSpPr>
        <p:spPr>
          <a:xfrm>
            <a:off x="13027364" y="11576984"/>
            <a:ext cx="30283018"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centrality measures of the six networks</a:t>
            </a:r>
          </a:p>
        </p:txBody>
      </p:sp>
      <p:sp>
        <p:nvSpPr>
          <p:cNvPr id="152" name="TextBox 151"/>
          <p:cNvSpPr txBox="1"/>
          <p:nvPr/>
        </p:nvSpPr>
        <p:spPr>
          <a:xfrm>
            <a:off x="710867" y="27901356"/>
            <a:ext cx="11570459"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Statistics based in graph theory were used to analyze each network  </a:t>
            </a:r>
            <a:endParaRPr lang="en-US" sz="2600" b="1" dirty="0">
              <a:latin typeface="Arial" panose="020B0604020202020204" pitchFamily="34" charset="0"/>
              <a:cs typeface="Arial" panose="020B0604020202020204" pitchFamily="34" charset="0"/>
            </a:endParaRPr>
          </a:p>
        </p:txBody>
      </p:sp>
      <p:graphicFrame>
        <p:nvGraphicFramePr>
          <p:cNvPr id="153" name="Object 3"/>
          <p:cNvGraphicFramePr>
            <a:graphicFrameLocks noChangeAspect="1"/>
          </p:cNvGraphicFramePr>
          <p:nvPr>
            <p:extLst>
              <p:ext uri="{D42A27DB-BD31-4B8C-83A1-F6EECF244321}">
                <p14:modId xmlns:p14="http://schemas.microsoft.com/office/powerpoint/2010/main" val="3519438311"/>
              </p:ext>
            </p:extLst>
          </p:nvPr>
        </p:nvGraphicFramePr>
        <p:xfrm>
          <a:off x="1989965" y="25998839"/>
          <a:ext cx="3508801" cy="788004"/>
        </p:xfrm>
        <a:graphic>
          <a:graphicData uri="http://schemas.openxmlformats.org/presentationml/2006/ole">
            <mc:AlternateContent xmlns:mc="http://schemas.openxmlformats.org/markup-compatibility/2006">
              <mc:Choice xmlns:v="urn:schemas-microsoft-com:vml" Requires="v">
                <p:oleObj spid="_x0000_s6846" name="Equation" r:id="rId19" imgW="2108160" imgH="444240" progId="Equation.3">
                  <p:embed/>
                </p:oleObj>
              </mc:Choice>
              <mc:Fallback>
                <p:oleObj name="Equation" r:id="rId19" imgW="2108160" imgH="4442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89965" y="25998839"/>
                        <a:ext cx="3508801" cy="788004"/>
                      </a:xfrm>
                      <a:prstGeom prst="rect">
                        <a:avLst/>
                      </a:prstGeom>
                      <a:noFill/>
                      <a:extLst/>
                    </p:spPr>
                  </p:pic>
                </p:oleObj>
              </mc:Fallback>
            </mc:AlternateContent>
          </a:graphicData>
        </a:graphic>
      </p:graphicFrame>
      <p:graphicFrame>
        <p:nvGraphicFramePr>
          <p:cNvPr id="154" name="Object 153"/>
          <p:cNvGraphicFramePr>
            <a:graphicFrameLocks noChangeAspect="1"/>
          </p:cNvGraphicFramePr>
          <p:nvPr>
            <p:extLst>
              <p:ext uri="{D42A27DB-BD31-4B8C-83A1-F6EECF244321}">
                <p14:modId xmlns:p14="http://schemas.microsoft.com/office/powerpoint/2010/main" val="2722394479"/>
              </p:ext>
            </p:extLst>
          </p:nvPr>
        </p:nvGraphicFramePr>
        <p:xfrm>
          <a:off x="7007932" y="22187371"/>
          <a:ext cx="4766742" cy="1191686"/>
        </p:xfrm>
        <a:graphic>
          <a:graphicData uri="http://schemas.openxmlformats.org/presentationml/2006/ole">
            <mc:AlternateContent xmlns:mc="http://schemas.openxmlformats.org/markup-compatibility/2006">
              <mc:Choice xmlns:v="urn:schemas-microsoft-com:vml" Requires="v">
                <p:oleObj spid="_x0000_s6847" name="Equation" r:id="rId21" imgW="2743200" imgH="685800" progId="Equation.3">
                  <p:embed/>
                </p:oleObj>
              </mc:Choice>
              <mc:Fallback>
                <p:oleObj name="Equation" r:id="rId21" imgW="2743200" imgH="6858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07932" y="22187371"/>
                        <a:ext cx="4766742" cy="1191686"/>
                      </a:xfrm>
                      <a:prstGeom prst="rect">
                        <a:avLst/>
                      </a:prstGeom>
                      <a:noFill/>
                      <a:ln>
                        <a:noFill/>
                      </a:ln>
                      <a:extLst/>
                    </p:spPr>
                  </p:pic>
                </p:oleObj>
              </mc:Fallback>
            </mc:AlternateContent>
          </a:graphicData>
        </a:graphic>
      </p:graphicFrame>
      <p:pic>
        <p:nvPicPr>
          <p:cNvPr id="155" name="Picture 154" descr="Screen Shot 2015-03-07 at 12.55.56 PM.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07933" y="23703504"/>
            <a:ext cx="2533576" cy="2226268"/>
          </a:xfrm>
          <a:prstGeom prst="rect">
            <a:avLst/>
          </a:prstGeom>
        </p:spPr>
      </p:pic>
      <p:grpSp>
        <p:nvGrpSpPr>
          <p:cNvPr id="156" name="Group 1184"/>
          <p:cNvGrpSpPr>
            <a:grpSpLocks/>
          </p:cNvGrpSpPr>
          <p:nvPr/>
        </p:nvGrpSpPr>
        <p:grpSpPr bwMode="auto">
          <a:xfrm>
            <a:off x="9676263" y="25598899"/>
            <a:ext cx="2407300" cy="1913891"/>
            <a:chOff x="666" y="21558"/>
            <a:chExt cx="2496" cy="2112"/>
          </a:xfrm>
        </p:grpSpPr>
        <p:pic>
          <p:nvPicPr>
            <p:cNvPr id="157" name="Picture 46"/>
            <p:cNvPicPr>
              <a:picLocks noChangeAspect="1" noChangeArrowheads="1"/>
            </p:cNvPicPr>
            <p:nvPr/>
          </p:nvPicPr>
          <p:blipFill>
            <a:blip r:embed="rId24"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8"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159" name="TextBox 158"/>
          <p:cNvSpPr txBox="1"/>
          <p:nvPr/>
        </p:nvSpPr>
        <p:spPr>
          <a:xfrm>
            <a:off x="925846" y="22115899"/>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a:t>
            </a:r>
            <a:r>
              <a:rPr lang="en-US" sz="1700" b="1" smtClean="0">
                <a:latin typeface="Arial"/>
                <a:cs typeface="Arial"/>
              </a:rPr>
              <a:t>– </a:t>
            </a:r>
            <a:r>
              <a:rPr lang="en-US" sz="1700" b="1" smtClean="0">
                <a:latin typeface="Arial"/>
                <a:cs typeface="Arial"/>
              </a:rPr>
              <a:t>degradation.</a:t>
            </a:r>
            <a:endParaRPr lang="en-US" sz="1700" b="1" dirty="0" smtClean="0">
              <a:latin typeface="Arial"/>
              <a:cs typeface="Arial"/>
            </a:endParaRPr>
          </a:p>
          <a:p>
            <a:pPr marL="285750" indent="-285750">
              <a:buFont typeface="Arial"/>
              <a:buChar char="•"/>
            </a:pPr>
            <a:r>
              <a:rPr lang="en-US" sz="1700" b="1" dirty="0" smtClean="0">
                <a:latin typeface="Arial"/>
                <a:cs typeface="Arial"/>
              </a:rPr>
              <a:t>Degradation rates for each gene were taken from mRNA half life data from </a:t>
            </a:r>
            <a:r>
              <a:rPr lang="en-US" sz="1700" b="1" dirty="0" err="1" smtClean="0">
                <a:latin typeface="Arial"/>
                <a:cs typeface="Arial"/>
              </a:rPr>
              <a:t>Neymotin</a:t>
            </a:r>
            <a:r>
              <a:rPr lang="en-US" sz="1700" b="1" dirty="0" smtClean="0">
                <a:latin typeface="Arial"/>
                <a:cs typeface="Arial"/>
              </a:rPr>
              <a:t> et al. (</a:t>
            </a:r>
            <a:r>
              <a:rPr lang="en-US" sz="1700" b="1" smtClean="0">
                <a:latin typeface="Arial"/>
                <a:cs typeface="Arial"/>
              </a:rPr>
              <a:t>2014</a:t>
            </a:r>
            <a:r>
              <a:rPr lang="en-US" sz="1700" b="1" smtClean="0">
                <a:latin typeface="Arial"/>
                <a:cs typeface="Arial"/>
              </a:rPr>
              <a:t>).</a:t>
            </a:r>
            <a:endParaRPr lang="en-US" sz="1700" b="1" dirty="0" smtClean="0">
              <a:latin typeface="Arial"/>
              <a:cs typeface="Arial"/>
            </a:endParaRP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160" name="TextBox 159"/>
          <p:cNvSpPr txBox="1"/>
          <p:nvPr/>
        </p:nvSpPr>
        <p:spPr>
          <a:xfrm>
            <a:off x="878365" y="21033209"/>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in </a:t>
            </a:r>
            <a:r>
              <a:rPr lang="en-US" sz="1700" b="1" dirty="0" smtClean="0">
                <a:latin typeface="Arial"/>
                <a:cs typeface="Arial"/>
              </a:rPr>
              <a:t>MATLAB (</a:t>
            </a:r>
            <a:r>
              <a:rPr lang="en-US" sz="1700" b="1" dirty="0" err="1" smtClean="0">
                <a:latin typeface="Arial"/>
                <a:cs typeface="Arial"/>
              </a:rPr>
              <a:t>Dahlquist</a:t>
            </a:r>
            <a:r>
              <a:rPr lang="en-US" sz="1700" b="1" dirty="0" smtClean="0">
                <a:latin typeface="Arial"/>
                <a:cs typeface="Arial"/>
              </a:rPr>
              <a:t> et al. 2015).</a:t>
            </a: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161" name="TextBox 160"/>
          <p:cNvSpPr txBox="1"/>
          <p:nvPr/>
        </p:nvSpPr>
        <p:spPr>
          <a:xfrm>
            <a:off x="878365" y="26913072"/>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sp>
        <p:nvSpPr>
          <p:cNvPr id="162" name="TextBox 161"/>
          <p:cNvSpPr txBox="1"/>
          <p:nvPr/>
        </p:nvSpPr>
        <p:spPr>
          <a:xfrm>
            <a:off x="10579534" y="27489526"/>
            <a:ext cx="1742909" cy="276999"/>
          </a:xfrm>
          <a:prstGeom prst="rect">
            <a:avLst/>
          </a:prstGeom>
          <a:noFill/>
        </p:spPr>
        <p:txBody>
          <a:bodyPr wrap="square" rtlCol="0">
            <a:spAutoFit/>
          </a:bodyPr>
          <a:lstStyle/>
          <a:p>
            <a:r>
              <a:rPr lang="en-US" sz="1200" dirty="0" smtClean="0">
                <a:latin typeface="Arial"/>
                <a:cs typeface="Arial"/>
              </a:rPr>
              <a:t>(Freeman, 2002)</a:t>
            </a:r>
          </a:p>
        </p:txBody>
      </p:sp>
      <p:pic>
        <p:nvPicPr>
          <p:cNvPr id="26" name="Picture 25"/>
          <p:cNvPicPr>
            <a:picLocks noChangeAspect="1"/>
          </p:cNvPicPr>
          <p:nvPr/>
        </p:nvPicPr>
        <p:blipFill>
          <a:blip r:embed="rId25"/>
          <a:stretch>
            <a:fillRect/>
          </a:stretch>
        </p:blipFill>
        <p:spPr>
          <a:xfrm>
            <a:off x="9070720" y="29154180"/>
            <a:ext cx="3088110" cy="2470488"/>
          </a:xfrm>
          <a:prstGeom prst="rect">
            <a:avLst/>
          </a:prstGeom>
        </p:spPr>
      </p:pic>
      <p:sp>
        <p:nvSpPr>
          <p:cNvPr id="163" name="TextBox 162"/>
          <p:cNvSpPr txBox="1"/>
          <p:nvPr/>
        </p:nvSpPr>
        <p:spPr>
          <a:xfrm>
            <a:off x="9245003" y="32089087"/>
            <a:ext cx="3072899" cy="276999"/>
          </a:xfrm>
          <a:prstGeom prst="rect">
            <a:avLst/>
          </a:prstGeom>
          <a:noFill/>
        </p:spPr>
        <p:txBody>
          <a:bodyPr wrap="square" rtlCol="0">
            <a:spAutoFit/>
          </a:bodyPr>
          <a:lstStyle/>
          <a:p>
            <a:r>
              <a:rPr lang="en-US" sz="1200" dirty="0">
                <a:latin typeface="Arial"/>
                <a:cs typeface="Arial"/>
              </a:rPr>
              <a:t>http://</a:t>
            </a:r>
            <a:r>
              <a:rPr lang="en-US" sz="1200" dirty="0" err="1">
                <a:latin typeface="Arial"/>
                <a:cs typeface="Arial"/>
              </a:rPr>
              <a:t>world.mathigon.org</a:t>
            </a:r>
            <a:r>
              <a:rPr lang="en-US" sz="1200" dirty="0">
                <a:latin typeface="Arial"/>
                <a:cs typeface="Arial"/>
              </a:rPr>
              <a:t>/</a:t>
            </a:r>
            <a:r>
              <a:rPr lang="en-US" sz="1200" dirty="0" err="1">
                <a:latin typeface="Arial"/>
                <a:cs typeface="Arial"/>
              </a:rPr>
              <a:t>Graph_Theory</a:t>
            </a:r>
            <a:endParaRPr lang="en-US" sz="1200" dirty="0" smtClean="0">
              <a:latin typeface="Arial"/>
              <a:cs typeface="Arial"/>
            </a:endParaRPr>
          </a:p>
        </p:txBody>
      </p:sp>
      <p:sp>
        <p:nvSpPr>
          <p:cNvPr id="29" name="TextBox 28"/>
          <p:cNvSpPr txBox="1"/>
          <p:nvPr/>
        </p:nvSpPr>
        <p:spPr>
          <a:xfrm>
            <a:off x="10230638" y="28946899"/>
            <a:ext cx="1044230" cy="584776"/>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node</a:t>
            </a:r>
            <a:endParaRPr lang="en-US" sz="3200" b="1" dirty="0">
              <a:solidFill>
                <a:srgbClr val="800000"/>
              </a:solidFill>
              <a:effectLst>
                <a:innerShdw blurRad="63500" dist="50800" dir="16200000">
                  <a:prstClr val="black">
                    <a:alpha val="50000"/>
                  </a:prstClr>
                </a:innerShdw>
              </a:effectLst>
            </a:endParaRPr>
          </a:p>
        </p:txBody>
      </p:sp>
      <p:sp>
        <p:nvSpPr>
          <p:cNvPr id="165" name="TextBox 164"/>
          <p:cNvSpPr txBox="1"/>
          <p:nvPr/>
        </p:nvSpPr>
        <p:spPr>
          <a:xfrm>
            <a:off x="10057418" y="31197912"/>
            <a:ext cx="1005840" cy="914400"/>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edge</a:t>
            </a:r>
            <a:endParaRPr lang="en-US" sz="3200" b="1" dirty="0">
              <a:solidFill>
                <a:srgbClr val="800000"/>
              </a:solidFill>
              <a:effectLst>
                <a:innerShdw blurRad="63500" dist="50800" dir="16200000">
                  <a:prstClr val="black">
                    <a:alpha val="50000"/>
                  </a:prstClr>
                </a:innerShdw>
              </a:effectLst>
            </a:endParaRPr>
          </a:p>
        </p:txBody>
      </p:sp>
      <p:graphicFrame>
        <p:nvGraphicFramePr>
          <p:cNvPr id="166" name="Chart 165"/>
          <p:cNvGraphicFramePr>
            <a:graphicFrameLocks/>
          </p:cNvGraphicFramePr>
          <p:nvPr>
            <p:extLst>
              <p:ext uri="{D42A27DB-BD31-4B8C-83A1-F6EECF244321}">
                <p14:modId xmlns:p14="http://schemas.microsoft.com/office/powerpoint/2010/main" val="248995818"/>
              </p:ext>
            </p:extLst>
          </p:nvPr>
        </p:nvGraphicFramePr>
        <p:xfrm>
          <a:off x="14085871" y="12228732"/>
          <a:ext cx="5835650" cy="2916158"/>
        </p:xfrm>
        <a:graphic>
          <a:graphicData uri="http://schemas.openxmlformats.org/drawingml/2006/chart">
            <c:chart xmlns:c="http://schemas.openxmlformats.org/drawingml/2006/chart" xmlns:r="http://schemas.openxmlformats.org/officeDocument/2006/relationships" r:id="rId26"/>
          </a:graphicData>
        </a:graphic>
      </p:graphicFrame>
      <p:pic>
        <p:nvPicPr>
          <p:cNvPr id="33" name="Picture 32"/>
          <p:cNvPicPr>
            <a:picLocks noChangeAspect="1"/>
          </p:cNvPicPr>
          <p:nvPr/>
        </p:nvPicPr>
        <p:blipFill>
          <a:blip r:embed="rId27"/>
          <a:stretch>
            <a:fillRect/>
          </a:stretch>
        </p:blipFill>
        <p:spPr>
          <a:xfrm>
            <a:off x="30303404" y="16490448"/>
            <a:ext cx="2407075" cy="900037"/>
          </a:xfrm>
          <a:prstGeom prst="rect">
            <a:avLst/>
          </a:prstGeom>
        </p:spPr>
      </p:pic>
      <p:graphicFrame>
        <p:nvGraphicFramePr>
          <p:cNvPr id="167" name="Chart 166"/>
          <p:cNvGraphicFramePr>
            <a:graphicFrameLocks/>
          </p:cNvGraphicFramePr>
          <p:nvPr>
            <p:extLst>
              <p:ext uri="{D42A27DB-BD31-4B8C-83A1-F6EECF244321}">
                <p14:modId xmlns:p14="http://schemas.microsoft.com/office/powerpoint/2010/main" val="3687803739"/>
              </p:ext>
            </p:extLst>
          </p:nvPr>
        </p:nvGraphicFramePr>
        <p:xfrm>
          <a:off x="21477880" y="12228732"/>
          <a:ext cx="5835650" cy="2743200"/>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168" name="Chart 167"/>
          <p:cNvGraphicFramePr>
            <a:graphicFrameLocks/>
          </p:cNvGraphicFramePr>
          <p:nvPr>
            <p:extLst>
              <p:ext uri="{D42A27DB-BD31-4B8C-83A1-F6EECF244321}">
                <p14:modId xmlns:p14="http://schemas.microsoft.com/office/powerpoint/2010/main" val="4281804774"/>
              </p:ext>
            </p:extLst>
          </p:nvPr>
        </p:nvGraphicFramePr>
        <p:xfrm>
          <a:off x="29263910" y="12324553"/>
          <a:ext cx="5822950" cy="2743200"/>
        </p:xfrm>
        <a:graphic>
          <a:graphicData uri="http://schemas.openxmlformats.org/drawingml/2006/chart">
            <c:chart xmlns:c="http://schemas.openxmlformats.org/drawingml/2006/chart" xmlns:r="http://schemas.openxmlformats.org/officeDocument/2006/relationships" r:id="rId29"/>
          </a:graphicData>
        </a:graphic>
      </p:graphicFrame>
      <p:sp>
        <p:nvSpPr>
          <p:cNvPr id="68" name="TextBox 67"/>
          <p:cNvSpPr txBox="1"/>
          <p:nvPr/>
        </p:nvSpPr>
        <p:spPr>
          <a:xfrm>
            <a:off x="13572327" y="15669018"/>
            <a:ext cx="6482911" cy="3970318"/>
          </a:xfrm>
          <a:prstGeom prst="rect">
            <a:avLst/>
          </a:prstGeom>
          <a:noFill/>
        </p:spPr>
        <p:txBody>
          <a:bodyPr wrap="square" rtlCol="0">
            <a:spAutoFit/>
          </a:bodyPr>
          <a:lstStyle/>
          <a:p>
            <a:pPr marL="342900" lvl="0" indent="-342900" algn="just" fontAlgn="base">
              <a:spcBef>
                <a:spcPts val="0"/>
              </a:spcBef>
              <a:buFont typeface="Arial"/>
              <a:buChar char="•"/>
            </a:pPr>
            <a:r>
              <a:rPr lang="en-US" sz="1800" b="1" dirty="0">
                <a:latin typeface="Arial"/>
                <a:cs typeface="Arial"/>
              </a:rPr>
              <a:t>The eccentricity centrality </a:t>
            </a:r>
            <a:r>
              <a:rPr lang="en-US" sz="1800" b="1" dirty="0" smtClean="0">
                <a:latin typeface="Arial"/>
                <a:cs typeface="Arial"/>
              </a:rPr>
              <a:t>of a network shows how easily accessible a node is from other nodes (</a:t>
            </a:r>
            <a:r>
              <a:rPr lang="en-US" sz="1800" b="1" dirty="0" err="1" smtClean="0">
                <a:latin typeface="Arial"/>
                <a:cs typeface="Arial"/>
              </a:rPr>
              <a:t>Pavlopoulos</a:t>
            </a:r>
            <a:r>
              <a:rPr lang="en-US" sz="1800" b="1" dirty="0" smtClean="0">
                <a:latin typeface="Arial"/>
                <a:cs typeface="Arial"/>
              </a:rPr>
              <a:t> et al. </a:t>
            </a:r>
            <a:r>
              <a:rPr lang="en-US" sz="1800" b="1" smtClean="0">
                <a:latin typeface="Arial"/>
                <a:cs typeface="Arial"/>
              </a:rPr>
              <a:t>2011</a:t>
            </a:r>
            <a:r>
              <a:rPr lang="en-US" sz="1800" b="1" smtClean="0">
                <a:latin typeface="Arial"/>
                <a:cs typeface="Arial"/>
              </a:rPr>
              <a:t>).</a:t>
            </a:r>
            <a:endParaRPr lang="en-US" sz="1800" b="1" dirty="0" smtClean="0">
              <a:latin typeface="Arial"/>
              <a:cs typeface="Arial"/>
            </a:endParaRPr>
          </a:p>
          <a:p>
            <a:pPr marL="342900" indent="-342900" algn="just" fontAlgn="base">
              <a:buFont typeface="Arial"/>
              <a:buChar char="•"/>
            </a:pPr>
            <a:r>
              <a:rPr lang="en-US" sz="1800" b="1" dirty="0" smtClean="0">
                <a:latin typeface="Arial"/>
                <a:cs typeface="Arial"/>
              </a:rPr>
              <a:t>The eccentricity is calculated using an algorithm for identifying the </a:t>
            </a:r>
            <a:r>
              <a:rPr lang="en-US" sz="1800" b="1" i="1" dirty="0" smtClean="0">
                <a:latin typeface="Arial"/>
                <a:cs typeface="Arial"/>
              </a:rPr>
              <a:t>max{</a:t>
            </a:r>
            <a:r>
              <a:rPr lang="en-US" sz="1800" b="1" i="1" dirty="0" err="1" smtClean="0">
                <a:latin typeface="Arial"/>
                <a:cs typeface="Arial"/>
              </a:rPr>
              <a:t>dist</a:t>
            </a:r>
            <a:r>
              <a:rPr lang="en-US" sz="1800" b="1" i="1" dirty="0" smtClean="0">
                <a:latin typeface="Arial"/>
                <a:cs typeface="Arial"/>
              </a:rPr>
              <a:t>(</a:t>
            </a:r>
            <a:r>
              <a:rPr lang="en-US" sz="1800" b="1" i="1" dirty="0" err="1">
                <a:latin typeface="Arial"/>
                <a:cs typeface="Arial"/>
              </a:rPr>
              <a:t>i</a:t>
            </a:r>
            <a:r>
              <a:rPr lang="en-US" sz="1800" b="1" i="1" dirty="0" err="1" smtClean="0">
                <a:latin typeface="Arial"/>
                <a:cs typeface="Arial"/>
              </a:rPr>
              <a:t>,j</a:t>
            </a:r>
            <a:r>
              <a:rPr lang="en-US" sz="1800" b="1" i="1" dirty="0" smtClean="0">
                <a:latin typeface="Arial"/>
                <a:cs typeface="Arial"/>
              </a:rPr>
              <a:t>)} </a:t>
            </a:r>
            <a:r>
              <a:rPr lang="en-US" sz="1800" b="1" dirty="0" smtClean="0">
                <a:latin typeface="Arial"/>
                <a:cs typeface="Arial"/>
              </a:rPr>
              <a:t>where </a:t>
            </a:r>
            <a:r>
              <a:rPr lang="en-US" sz="1800" b="1" i="1" dirty="0" err="1" smtClean="0">
                <a:latin typeface="Arial"/>
                <a:cs typeface="Arial"/>
              </a:rPr>
              <a:t>i</a:t>
            </a:r>
            <a:r>
              <a:rPr lang="en-US" sz="1800" b="1" dirty="0" smtClean="0">
                <a:latin typeface="Arial"/>
                <a:cs typeface="Arial"/>
              </a:rPr>
              <a:t> is the node listed in the table and</a:t>
            </a:r>
            <a:r>
              <a:rPr lang="en-US" sz="1800" b="1" i="1" dirty="0" smtClean="0">
                <a:latin typeface="Arial"/>
                <a:cs typeface="Arial"/>
              </a:rPr>
              <a:t> j </a:t>
            </a:r>
            <a:r>
              <a:rPr lang="en-US" sz="1800" b="1" dirty="0" smtClean="0">
                <a:latin typeface="Arial"/>
                <a:cs typeface="Arial"/>
              </a:rPr>
              <a:t>is any other node in the network.</a:t>
            </a:r>
          </a:p>
          <a:p>
            <a:pPr marL="285750" indent="-285750" algn="just" fontAlgn="base">
              <a:buFont typeface="Arial" panose="020B0604020202020204" pitchFamily="34" charset="0"/>
              <a:buChar char="•"/>
            </a:pPr>
            <a:r>
              <a:rPr lang="en-US" sz="1800" b="1" dirty="0">
                <a:latin typeface="Arial"/>
                <a:cs typeface="Arial"/>
              </a:rPr>
              <a:t>Eccentricity centrality is a directional statistic, which only takes a node’s out degree </a:t>
            </a:r>
            <a:r>
              <a:rPr lang="en-US" sz="1800" b="1">
                <a:latin typeface="Arial"/>
                <a:cs typeface="Arial"/>
              </a:rPr>
              <a:t>into </a:t>
            </a:r>
            <a:r>
              <a:rPr lang="en-US" sz="1800" b="1" smtClean="0">
                <a:latin typeface="Arial"/>
                <a:cs typeface="Arial"/>
              </a:rPr>
              <a:t>account. </a:t>
            </a:r>
            <a:endParaRPr lang="en-US" sz="1800" b="1" dirty="0">
              <a:latin typeface="Arial"/>
              <a:cs typeface="Arial"/>
            </a:endParaRPr>
          </a:p>
          <a:p>
            <a:pPr marL="285750" indent="-285750" algn="just" fontAlgn="base">
              <a:buFont typeface="Arial" panose="020B0604020202020204" pitchFamily="34" charset="0"/>
              <a:buChar char="•"/>
            </a:pPr>
            <a:r>
              <a:rPr lang="en-US" sz="1800" b="1" dirty="0">
                <a:latin typeface="Arial"/>
                <a:cs typeface="Arial"/>
              </a:rPr>
              <a:t>To have a high eccentricity centrality means that the gene is connected indirectly to many other genes in the network. This indicates these genes with high eccentricities have a greater impact on other nodes than a node with low eccentricity</a:t>
            </a:r>
            <a:r>
              <a:rPr lang="en-US" sz="1800" b="1" dirty="0" smtClean="0">
                <a:latin typeface="Arial"/>
                <a:cs typeface="Arial"/>
              </a:rPr>
              <a:t>.</a:t>
            </a:r>
          </a:p>
          <a:p>
            <a:pPr marL="342900" indent="-342900" algn="just" fontAlgn="base">
              <a:buFont typeface="Arial"/>
              <a:buChar char="•"/>
            </a:pPr>
            <a:endParaRPr lang="en-US" sz="1800" b="1" dirty="0" smtClean="0">
              <a:latin typeface="Arial"/>
              <a:cs typeface="Arial"/>
            </a:endParaRPr>
          </a:p>
        </p:txBody>
      </p:sp>
      <p:sp>
        <p:nvSpPr>
          <p:cNvPr id="70" name="TextBox 69"/>
          <p:cNvSpPr txBox="1"/>
          <p:nvPr/>
        </p:nvSpPr>
        <p:spPr>
          <a:xfrm>
            <a:off x="20735170" y="15121348"/>
            <a:ext cx="6803453" cy="5724644"/>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Closeness Centrality is a centrality measure that indicates how long it will take for information from a node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reach other nodes in </a:t>
            </a:r>
            <a:r>
              <a:rPr lang="en-US" sz="1700" b="1" smtClean="0">
                <a:latin typeface="Arial" panose="020B0604020202020204" pitchFamily="34" charset="0"/>
                <a:cs typeface="Arial" panose="020B0604020202020204" pitchFamily="34" charset="0"/>
              </a:rPr>
              <a:t>the </a:t>
            </a:r>
            <a:r>
              <a:rPr lang="en-US" sz="1700" b="1" smtClean="0">
                <a:latin typeface="Arial" panose="020B0604020202020204" pitchFamily="34" charset="0"/>
                <a:cs typeface="Arial" panose="020B0604020202020204" pitchFamily="34" charset="0"/>
              </a:rPr>
              <a:t>network </a:t>
            </a:r>
            <a:r>
              <a:rPr lang="en-US" sz="1700" b="1" dirty="0" smtClean="0">
                <a:latin typeface="Arial" panose="020B0604020202020204" pitchFamily="34" charset="0"/>
                <a:cs typeface="Arial" panose="020B0604020202020204" pitchFamily="34" charset="0"/>
              </a:rPr>
              <a:t>(</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a:t>
            </a:r>
            <a:r>
              <a:rPr lang="en-US" sz="1700" b="1" smtClean="0">
                <a:latin typeface="Arial" panose="020B0604020202020204" pitchFamily="34" charset="0"/>
                <a:cs typeface="Arial" panose="020B0604020202020204" pitchFamily="34" charset="0"/>
              </a:rPr>
              <a:t>2009</a:t>
            </a:r>
            <a:r>
              <a:rPr lang="en-US" sz="1700" b="1" smtClean="0">
                <a:latin typeface="Arial" panose="020B0604020202020204" pitchFamily="34" charset="0"/>
                <a:cs typeface="Arial" panose="020B0604020202020204" pitchFamily="34" charset="0"/>
              </a:rPr>
              <a:t>).</a:t>
            </a:r>
            <a:endParaRPr lang="en-US" sz="1700" b="1"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closeness centrality of a node can be determined using the following formula:</a:t>
            </a: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fontAlgn="base"/>
            <a:endParaRPr lang="en-US" sz="1700" b="1" dirty="0">
              <a:latin typeface="Arial" panose="020B0604020202020204" pitchFamily="34" charset="0"/>
              <a:cs typeface="Arial" panose="020B0604020202020204" pitchFamily="34" charset="0"/>
            </a:endParaRPr>
          </a:p>
          <a:p>
            <a:pPr marL="320040" lvl="1" fontAlgn="base"/>
            <a:r>
              <a:rPr lang="en-US" sz="1700" b="1" dirty="0" smtClean="0">
                <a:latin typeface="Arial" panose="020B0604020202020204" pitchFamily="34" charset="0"/>
                <a:cs typeface="Arial" panose="020B0604020202020204" pitchFamily="34" charset="0"/>
              </a:rPr>
              <a:t>which is looking at the average shortest path from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all         </a:t>
            </a:r>
            <a:r>
              <a:rPr lang="en-US" sz="1700" b="1" smtClean="0">
                <a:latin typeface="Arial" panose="020B0604020202020204" pitchFamily="34" charset="0"/>
                <a:cs typeface="Arial" panose="020B0604020202020204" pitchFamily="34" charset="0"/>
              </a:rPr>
              <a:t>other </a:t>
            </a:r>
            <a:r>
              <a:rPr lang="en-US" sz="1700" b="1" smtClean="0">
                <a:latin typeface="Arial" panose="020B0604020202020204" pitchFamily="34" charset="0"/>
                <a:cs typeface="Arial" panose="020B0604020202020204" pitchFamily="34" charset="0"/>
              </a:rPr>
              <a:t>nodes.</a:t>
            </a:r>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800" b="1" dirty="0" smtClean="0">
                <a:latin typeface="Arial"/>
                <a:cs typeface="Arial"/>
              </a:rPr>
              <a:t>Closeness </a:t>
            </a:r>
            <a:r>
              <a:rPr lang="en-US" sz="1800" b="1" dirty="0">
                <a:latin typeface="Arial"/>
                <a:cs typeface="Arial"/>
              </a:rPr>
              <a:t>centrality, like eccentricity centrality is a directional statistic, which only takes a node’s </a:t>
            </a:r>
            <a:r>
              <a:rPr lang="en-US" sz="1800" b="1">
                <a:latin typeface="Arial"/>
                <a:cs typeface="Arial"/>
              </a:rPr>
              <a:t>out </a:t>
            </a:r>
            <a:r>
              <a:rPr lang="en-US" sz="1800" b="1" smtClean="0">
                <a:latin typeface="Arial"/>
                <a:cs typeface="Arial"/>
              </a:rPr>
              <a:t>degree </a:t>
            </a:r>
            <a:r>
              <a:rPr lang="en-US" sz="1800" b="1" dirty="0">
                <a:latin typeface="Arial"/>
                <a:cs typeface="Arial"/>
              </a:rPr>
              <a:t>into account.</a:t>
            </a:r>
          </a:p>
          <a:p>
            <a:pPr marL="285750" indent="-285750" algn="just" fontAlgn="base">
              <a:buFont typeface="Arial" panose="020B0604020202020204" pitchFamily="34" charset="0"/>
              <a:buChar char="•"/>
            </a:pPr>
            <a:r>
              <a:rPr lang="en-US" sz="1800" b="1" dirty="0">
                <a:latin typeface="Arial"/>
                <a:cs typeface="Arial"/>
              </a:rPr>
              <a:t>Nodes with high closeness centralities are the most central nodes in the network. These are the nodes that can communicate the quickest in the network.</a:t>
            </a:r>
          </a:p>
          <a:p>
            <a:pPr marL="285750" indent="-285750" algn="just" fontAlgn="base">
              <a:buFont typeface="Arial" panose="020B0604020202020204" pitchFamily="34" charset="0"/>
              <a:buChar char="•"/>
            </a:pPr>
            <a:r>
              <a:rPr lang="en-US" sz="1800" b="1" dirty="0">
                <a:latin typeface="Arial"/>
                <a:cs typeface="Arial"/>
              </a:rPr>
              <a:t>The directional aspect of the closeness centrality measure means those genes and nodes with no out-degree connections have a closeness centrality of 0. </a:t>
            </a:r>
          </a:p>
          <a:p>
            <a:pPr fontAlgn="base"/>
            <a:endParaRPr lang="en-US" sz="1700" b="1" dirty="0" smtClean="0">
              <a:latin typeface="Arial" panose="020B0604020202020204" pitchFamily="34" charset="0"/>
              <a:cs typeface="Arial" panose="020B0604020202020204" pitchFamily="34" charset="0"/>
            </a:endParaRPr>
          </a:p>
          <a:p>
            <a:pPr fontAlgn="base"/>
            <a:endParaRPr lang="en-US" sz="1700" b="1" dirty="0" smtClean="0">
              <a:latin typeface="Arial" panose="020B0604020202020204" pitchFamily="34" charset="0"/>
              <a:cs typeface="Arial" panose="020B0604020202020204" pitchFamily="34" charset="0"/>
            </a:endParaRPr>
          </a:p>
        </p:txBody>
      </p:sp>
      <p:sp>
        <p:nvSpPr>
          <p:cNvPr id="87" name="TextBox 86"/>
          <p:cNvSpPr txBox="1"/>
          <p:nvPr/>
        </p:nvSpPr>
        <p:spPr>
          <a:xfrm>
            <a:off x="28552112" y="15285974"/>
            <a:ext cx="6803136" cy="480131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is a centrality measure that indicates how often a node is found on a shortest path between two nodes, s </a:t>
            </a:r>
            <a:r>
              <a:rPr lang="en-US" sz="1700" b="1" smtClean="0">
                <a:latin typeface="Arial" panose="020B0604020202020204" pitchFamily="34" charset="0"/>
                <a:cs typeface="Arial" panose="020B0604020202020204" pitchFamily="34" charset="0"/>
              </a:rPr>
              <a:t>and </a:t>
            </a:r>
            <a:r>
              <a:rPr lang="en-US" sz="1700" b="1" smtClean="0">
                <a:latin typeface="Arial" panose="020B0604020202020204" pitchFamily="34" charset="0"/>
                <a:cs typeface="Arial" panose="020B0604020202020204" pitchFamily="34" charset="0"/>
              </a:rPr>
              <a:t>t </a:t>
            </a:r>
            <a:r>
              <a:rPr lang="en-US" sz="1700" b="1" dirty="0" smtClean="0">
                <a:latin typeface="Arial" panose="020B0604020202020204" pitchFamily="34" charset="0"/>
                <a:cs typeface="Arial" panose="020B0604020202020204" pitchFamily="34" charset="0"/>
              </a:rPr>
              <a:t>(</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a:t>
            </a:r>
            <a:r>
              <a:rPr lang="en-US" sz="1700" b="1" smtClean="0">
                <a:latin typeface="Arial" panose="020B0604020202020204" pitchFamily="34" charset="0"/>
                <a:cs typeface="Arial" panose="020B0604020202020204" pitchFamily="34" charset="0"/>
              </a:rPr>
              <a:t>2009</a:t>
            </a:r>
            <a:r>
              <a:rPr lang="en-US" sz="1700" b="1" smtClean="0">
                <a:latin typeface="Arial" panose="020B0604020202020204" pitchFamily="34" charset="0"/>
                <a:cs typeface="Arial" panose="020B0604020202020204" pitchFamily="34" charset="0"/>
              </a:rPr>
              <a:t>).</a:t>
            </a:r>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a:t>
            </a:r>
            <a:r>
              <a:rPr lang="en-US" sz="1700" b="1" dirty="0" err="1" smtClean="0">
                <a:latin typeface="Arial" panose="020B0604020202020204" pitchFamily="34" charset="0"/>
                <a:cs typeface="Arial" panose="020B0604020202020204" pitchFamily="34" charset="0"/>
              </a:rPr>
              <a:t>betweeness</a:t>
            </a:r>
            <a:r>
              <a:rPr lang="en-US" sz="1700" b="1" dirty="0" smtClean="0">
                <a:latin typeface="Arial" panose="020B0604020202020204" pitchFamily="34" charset="0"/>
                <a:cs typeface="Arial" panose="020B0604020202020204" pitchFamily="34" charset="0"/>
              </a:rPr>
              <a:t> centrality of a node can be calculated using the following function:</a:t>
            </a:r>
          </a:p>
          <a:p>
            <a:pPr marL="285750" indent="-285750" algn="just"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algn="just" fontAlgn="base"/>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Without </a:t>
            </a:r>
            <a:r>
              <a:rPr lang="en-US" sz="1700" b="1" dirty="0">
                <a:latin typeface="Arial" panose="020B0604020202020204" pitchFamily="34" charset="0"/>
                <a:cs typeface="Arial" panose="020B0604020202020204" pitchFamily="34" charset="0"/>
              </a:rPr>
              <a:t>these “between” nodes, there would be no way for two separated nodes to communicate.</a:t>
            </a:r>
          </a:p>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Betweenness </a:t>
            </a:r>
            <a:r>
              <a:rPr lang="en-US" sz="1700" b="1" dirty="0" smtClean="0">
                <a:latin typeface="Arial" panose="020B0604020202020204" pitchFamily="34" charset="0"/>
                <a:cs typeface="Arial" panose="020B0604020202020204" pitchFamily="34" charset="0"/>
              </a:rPr>
              <a:t>centrality requires there to be at least one in degree and one out degree in order to be calculated, so in cases where there is either no in degree or no out degree, the betweenness centrality of those nodes is 0.</a:t>
            </a:r>
            <a:endParaRPr lang="en-US" sz="1700" b="1"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Nodes </a:t>
            </a:r>
            <a:r>
              <a:rPr lang="en-US" sz="1700" b="1" dirty="0">
                <a:latin typeface="Arial" panose="020B0604020202020204" pitchFamily="34" charset="0"/>
                <a:cs typeface="Arial" panose="020B0604020202020204" pitchFamily="34" charset="0"/>
              </a:rPr>
              <a:t>with high betweenness centralities are key genes associated with regulating other genes in the network, and are known as “bottlenecks” that must be passed through in the network</a:t>
            </a:r>
            <a:r>
              <a:rPr lang="en-US" sz="1700" b="1" dirty="0" smtClean="0">
                <a:latin typeface="Arial" panose="020B0604020202020204" pitchFamily="34" charset="0"/>
                <a:cs typeface="Arial" panose="020B0604020202020204" pitchFamily="34" charset="0"/>
              </a:rPr>
              <a:t>.</a:t>
            </a:r>
          </a:p>
        </p:txBody>
      </p:sp>
      <p:pic>
        <p:nvPicPr>
          <p:cNvPr id="31" name="Picture 30"/>
          <p:cNvPicPr>
            <a:picLocks noChangeAspect="1"/>
          </p:cNvPicPr>
          <p:nvPr/>
        </p:nvPicPr>
        <p:blipFill>
          <a:blip r:embed="rId30"/>
          <a:stretch>
            <a:fillRect/>
          </a:stretch>
        </p:blipFill>
        <p:spPr>
          <a:xfrm>
            <a:off x="22505602" y="16430188"/>
            <a:ext cx="3122998" cy="786134"/>
          </a:xfrm>
          <a:prstGeom prst="rect">
            <a:avLst/>
          </a:prstGeom>
        </p:spPr>
      </p:pic>
      <p:graphicFrame>
        <p:nvGraphicFramePr>
          <p:cNvPr id="172" name="Chart 171"/>
          <p:cNvGraphicFramePr>
            <a:graphicFrameLocks/>
          </p:cNvGraphicFramePr>
          <p:nvPr>
            <p:extLst>
              <p:ext uri="{D42A27DB-BD31-4B8C-83A1-F6EECF244321}">
                <p14:modId xmlns:p14="http://schemas.microsoft.com/office/powerpoint/2010/main" val="663554794"/>
              </p:ext>
            </p:extLst>
          </p:nvPr>
        </p:nvGraphicFramePr>
        <p:xfrm>
          <a:off x="22479947" y="22095926"/>
          <a:ext cx="7394178" cy="4643956"/>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174" name="Chart 173"/>
          <p:cNvGraphicFramePr>
            <a:graphicFrameLocks noChangeAspect="1"/>
          </p:cNvGraphicFramePr>
          <p:nvPr>
            <p:extLst>
              <p:ext uri="{D42A27DB-BD31-4B8C-83A1-F6EECF244321}">
                <p14:modId xmlns:p14="http://schemas.microsoft.com/office/powerpoint/2010/main" val="226664902"/>
              </p:ext>
            </p:extLst>
          </p:nvPr>
        </p:nvGraphicFramePr>
        <p:xfrm>
          <a:off x="14061760" y="22095926"/>
          <a:ext cx="7305282" cy="4645152"/>
        </p:xfrm>
        <a:graphic>
          <a:graphicData uri="http://schemas.openxmlformats.org/drawingml/2006/chart">
            <c:chart xmlns:c="http://schemas.openxmlformats.org/drawingml/2006/chart" xmlns:r="http://schemas.openxmlformats.org/officeDocument/2006/relationships" r:id="rId32"/>
          </a:graphicData>
        </a:graphic>
      </p:graphicFrame>
      <p:sp>
        <p:nvSpPr>
          <p:cNvPr id="175" name="TextBox 174"/>
          <p:cNvSpPr txBox="1"/>
          <p:nvPr/>
        </p:nvSpPr>
        <p:spPr>
          <a:xfrm>
            <a:off x="35670379" y="12323061"/>
            <a:ext cx="7299172" cy="3231654"/>
          </a:xfrm>
          <a:prstGeom prst="rect">
            <a:avLst/>
          </a:prstGeom>
          <a:noFill/>
        </p:spPr>
        <p:txBody>
          <a:bodyPr wrap="square" rtlCol="0">
            <a:spAutoFit/>
          </a:bodyPr>
          <a:lstStyle/>
          <a:p>
            <a:pPr marL="285750" indent="-285750" fontAlgn="base">
              <a:buFont typeface="Arial"/>
              <a:buChar char="•"/>
            </a:pPr>
            <a:r>
              <a:rPr lang="en-US" sz="1700" b="1" dirty="0" smtClean="0">
                <a:latin typeface="Arial" panose="020B0604020202020204" pitchFamily="34" charset="0"/>
                <a:cs typeface="Arial" panose="020B0604020202020204" pitchFamily="34" charset="0"/>
              </a:rPr>
              <a:t>The average eccentricity, closeness centrality, and </a:t>
            </a: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was calculated for each </a:t>
            </a:r>
            <a:r>
              <a:rPr lang="en-US" sz="1700" b="1" smtClean="0">
                <a:latin typeface="Arial" panose="020B0604020202020204" pitchFamily="34" charset="0"/>
                <a:cs typeface="Arial" panose="020B0604020202020204" pitchFamily="34" charset="0"/>
              </a:rPr>
              <a:t>gene </a:t>
            </a:r>
            <a:r>
              <a:rPr lang="en-US" sz="1700" b="1" smtClean="0">
                <a:latin typeface="Arial" panose="020B0604020202020204" pitchFamily="34" charset="0"/>
                <a:cs typeface="Arial" panose="020B0604020202020204" pitchFamily="34" charset="0"/>
              </a:rPr>
              <a:t>that appeared </a:t>
            </a:r>
            <a:r>
              <a:rPr lang="en-US" sz="1700" b="1" dirty="0" smtClean="0">
                <a:latin typeface="Arial" panose="020B0604020202020204" pitchFamily="34" charset="0"/>
                <a:cs typeface="Arial" panose="020B0604020202020204" pitchFamily="34" charset="0"/>
              </a:rPr>
              <a:t>in 4 or more of the </a:t>
            </a:r>
            <a:r>
              <a:rPr lang="en-US" sz="1700" b="1" smtClean="0">
                <a:latin typeface="Arial" panose="020B0604020202020204" pitchFamily="34" charset="0"/>
                <a:cs typeface="Arial" panose="020B0604020202020204" pitchFamily="34" charset="0"/>
              </a:rPr>
              <a:t>six </a:t>
            </a:r>
            <a:r>
              <a:rPr lang="en-US" sz="1700" b="1" smtClean="0">
                <a:latin typeface="Arial" panose="020B0604020202020204" pitchFamily="34" charset="0"/>
                <a:cs typeface="Arial" panose="020B0604020202020204" pitchFamily="34" charset="0"/>
              </a:rPr>
              <a:t>networks.</a:t>
            </a:r>
            <a:endParaRPr lang="en-US" sz="1700" b="1" dirty="0" smtClean="0">
              <a:latin typeface="Arial" panose="020B0604020202020204" pitchFamily="34" charset="0"/>
              <a:cs typeface="Arial" panose="020B0604020202020204" pitchFamily="34" charset="0"/>
            </a:endParaRP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Genes that have high average eccentricity, closeness centrality, and </a:t>
            </a: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are genes that are central in all 6 networks. </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Genes that have low statistic values are likely more central in some networks than others, or are not central to the networks across all six networks.</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Based on the graph statistics, MSN2 and HMO1 appear to be genes of particular importance due to their appearance in all six networks and their high averages for all centrality measures  </a:t>
            </a:r>
          </a:p>
        </p:txBody>
      </p:sp>
      <p:graphicFrame>
        <p:nvGraphicFramePr>
          <p:cNvPr id="34" name="Table 33"/>
          <p:cNvGraphicFramePr>
            <a:graphicFrameLocks noGrp="1"/>
          </p:cNvGraphicFramePr>
          <p:nvPr>
            <p:extLst>
              <p:ext uri="{D42A27DB-BD31-4B8C-83A1-F6EECF244321}">
                <p14:modId xmlns:p14="http://schemas.microsoft.com/office/powerpoint/2010/main" val="1090733187"/>
              </p:ext>
            </p:extLst>
          </p:nvPr>
        </p:nvGraphicFramePr>
        <p:xfrm>
          <a:off x="35871993" y="15672738"/>
          <a:ext cx="7087430" cy="4557099"/>
        </p:xfrm>
        <a:graphic>
          <a:graphicData uri="http://schemas.openxmlformats.org/drawingml/2006/table">
            <a:tbl>
              <a:tblPr/>
              <a:tblGrid>
                <a:gridCol w="1417486"/>
                <a:gridCol w="1417486"/>
                <a:gridCol w="1417486"/>
                <a:gridCol w="1417486"/>
                <a:gridCol w="1417486"/>
              </a:tblGrid>
              <a:tr h="232643">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no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fontAlgn="b"/>
                      <a:r>
                        <a:rPr lang="en-US" sz="1400" b="1" i="0" u="none" strike="noStrike" dirty="0">
                          <a:solidFill>
                            <a:srgbClr val="000000"/>
                          </a:solidFill>
                          <a:effectLst/>
                          <a:latin typeface="Arial"/>
                          <a:cs typeface="Arial"/>
                        </a:rPr>
                        <a:t>Average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6B9B8"/>
                    </a:solidFill>
                  </a:tcPr>
                </a:tc>
                <a:tc hMerge="1">
                  <a:txBody>
                    <a:bodyPr/>
                    <a:lstStyle/>
                    <a:p>
                      <a:endParaRPr lang="en-US"/>
                    </a:p>
                  </a:txBody>
                  <a:tcPr/>
                </a:tc>
                <a:tc hMerge="1">
                  <a:txBody>
                    <a:bodyPr/>
                    <a:lstStyle/>
                    <a:p>
                      <a:endParaRPr lang="en-US"/>
                    </a:p>
                  </a:txBody>
                  <a:tcPr/>
                </a:tc>
              </a:tr>
              <a:tr h="373631">
                <a:tc>
                  <a:txBody>
                    <a:bodyPr/>
                    <a:lstStyle/>
                    <a:p>
                      <a:pPr algn="ctr" fontAlgn="b"/>
                      <a:r>
                        <a:rPr lang="en-US" sz="1400" b="1" i="0" u="none" strike="noStrike" dirty="0">
                          <a:solidFill>
                            <a:schemeClr val="bg1"/>
                          </a:solidFill>
                          <a:effectLst/>
                          <a:latin typeface="Arial"/>
                          <a:cs typeface="Arial"/>
                        </a:rPr>
                        <a:t>Node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smtClean="0">
                          <a:solidFill>
                            <a:schemeClr val="bg1"/>
                          </a:solidFill>
                          <a:effectLst/>
                          <a:latin typeface="Arial"/>
                          <a:cs typeface="Arial"/>
                        </a:rPr>
                        <a:t>In How</a:t>
                      </a:r>
                      <a:r>
                        <a:rPr lang="en-US" sz="1400" b="1" i="0" u="none" strike="noStrike" baseline="0" dirty="0" smtClean="0">
                          <a:solidFill>
                            <a:schemeClr val="bg1"/>
                          </a:solidFill>
                          <a:effectLst/>
                          <a:latin typeface="Arial"/>
                          <a:cs typeface="Arial"/>
                        </a:rPr>
                        <a:t> Many </a:t>
                      </a:r>
                      <a:r>
                        <a:rPr lang="en-US" sz="1400" b="1" i="0" u="none" strike="noStrike" dirty="0" smtClean="0">
                          <a:solidFill>
                            <a:schemeClr val="bg1"/>
                          </a:solidFill>
                          <a:effectLst/>
                          <a:latin typeface="Arial"/>
                          <a:cs typeface="Arial"/>
                        </a:rPr>
                        <a:t>Networks ?</a:t>
                      </a:r>
                      <a:endParaRPr lang="en-US" sz="1400" b="1" i="0" u="none" strike="noStrike" dirty="0">
                        <a:solidFill>
                          <a:schemeClr val="bg1"/>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a:solidFill>
                            <a:schemeClr val="bg1"/>
                          </a:solidFill>
                          <a:effectLst/>
                          <a:latin typeface="Arial"/>
                          <a:cs typeface="Arial"/>
                        </a:rPr>
                        <a:t>Eccentricity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a:solidFill>
                            <a:schemeClr val="bg1"/>
                          </a:solidFill>
                          <a:effectLst/>
                          <a:latin typeface="Arial"/>
                          <a:cs typeface="Arial"/>
                        </a:rPr>
                        <a:t>Closeness Centrality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err="1">
                          <a:solidFill>
                            <a:schemeClr val="bg1"/>
                          </a:solidFill>
                          <a:effectLst/>
                          <a:latin typeface="Arial"/>
                          <a:cs typeface="Arial"/>
                        </a:rPr>
                        <a:t>Betweenness</a:t>
                      </a:r>
                      <a:r>
                        <a:rPr lang="en-US" sz="1400" b="1" i="0" u="none" strike="noStrike" dirty="0">
                          <a:solidFill>
                            <a:schemeClr val="bg1"/>
                          </a:solidFill>
                          <a:effectLst/>
                          <a:latin typeface="Arial"/>
                          <a:cs typeface="Arial"/>
                        </a:rPr>
                        <a:t> Centrality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r>
              <a:tr h="323753">
                <a:tc>
                  <a:txBody>
                    <a:bodyPr/>
                    <a:lstStyle/>
                    <a:p>
                      <a:pPr algn="ctr" fontAlgn="b"/>
                      <a:r>
                        <a:rPr lang="en-US" sz="1400" b="1" i="0" u="none" strike="noStrike" dirty="0">
                          <a:solidFill>
                            <a:srgbClr val="000000"/>
                          </a:solidFill>
                          <a:effectLst/>
                          <a:latin typeface="Arial"/>
                          <a:cs typeface="Arial"/>
                        </a:rPr>
                        <a:t>ACE2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4</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3.5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400" b="1" i="0" u="none" strike="noStrike" smtClean="0">
                          <a:solidFill>
                            <a:srgbClr val="000000"/>
                          </a:solidFill>
                          <a:effectLst/>
                          <a:latin typeface="Arial"/>
                          <a:cs typeface="Arial"/>
                        </a:rPr>
                        <a:t>0.44</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effectLst/>
                          <a:latin typeface="Arial"/>
                          <a:cs typeface="Arial"/>
                        </a:rPr>
                        <a:t>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r>
              <a:tr h="323753">
                <a:tc>
                  <a:txBody>
                    <a:bodyPr/>
                    <a:lstStyle/>
                    <a:p>
                      <a:pPr algn="ctr" fontAlgn="b"/>
                      <a:r>
                        <a:rPr lang="en-US" sz="1400" b="1" i="0" u="none" strike="noStrike" dirty="0">
                          <a:solidFill>
                            <a:srgbClr val="000000"/>
                          </a:solidFill>
                          <a:effectLst/>
                          <a:latin typeface="Arial"/>
                          <a:cs typeface="Arial"/>
                        </a:rPr>
                        <a:t>CIN5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0.59</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3.93</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GCR2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3.8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0.43</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GLN3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6.25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HAP4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0.58</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HMO1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smtClean="0">
                          <a:solidFill>
                            <a:srgbClr val="000000"/>
                          </a:solidFill>
                          <a:effectLst/>
                          <a:latin typeface="Arial"/>
                          <a:cs typeface="Arial"/>
                        </a:rPr>
                        <a:t>3.17</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0.60</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6.42</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MSN2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smtClean="0">
                          <a:solidFill>
                            <a:srgbClr val="000000"/>
                          </a:solidFill>
                          <a:effectLst/>
                          <a:latin typeface="Arial"/>
                          <a:cs typeface="Arial"/>
                        </a:rPr>
                        <a:t>2.67</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0.72</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13.61</a:t>
                      </a:r>
                      <a:endParaRPr lang="en-US" sz="1400" b="1" i="0" u="none" strike="noStrike">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SFP1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0.68</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5.75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SWI4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smtClean="0">
                          <a:solidFill>
                            <a:srgbClr val="000000"/>
                          </a:solidFill>
                          <a:effectLst/>
                          <a:latin typeface="Arial"/>
                          <a:cs typeface="Arial"/>
                        </a:rPr>
                        <a:t>2.67</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0.65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2.44</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YHP1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1.6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0.85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smtClean="0">
                          <a:solidFill>
                            <a:srgbClr val="000000"/>
                          </a:solidFill>
                          <a:effectLst/>
                          <a:latin typeface="Arial"/>
                          <a:cs typeface="Arial"/>
                        </a:rPr>
                        <a:t>13.13</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YOX1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ZAP1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4</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bg1"/>
                    </a:solidFill>
                  </a:tcPr>
                </a:tc>
                <a:tc>
                  <a:txBody>
                    <a:bodyPr/>
                    <a:lstStyle/>
                    <a:p>
                      <a:pPr algn="ctr" fontAlgn="b"/>
                      <a:r>
                        <a:rPr lang="en-US" sz="1400" b="1" i="0" u="none" strike="noStrike" dirty="0">
                          <a:solidFill>
                            <a:srgbClr val="000000"/>
                          </a:solidFill>
                          <a:effectLst/>
                          <a:latin typeface="Arial"/>
                          <a:cs typeface="Arial"/>
                        </a:rPr>
                        <a:t>2.75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400" b="1" i="0" u="none" strike="noStrike" smtClean="0">
                          <a:solidFill>
                            <a:srgbClr val="000000"/>
                          </a:solidFill>
                          <a:effectLst/>
                          <a:latin typeface="Arial"/>
                          <a:cs typeface="Arial"/>
                        </a:rPr>
                        <a:t>0.57</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236763590"/>
              </p:ext>
            </p:extLst>
          </p:nvPr>
        </p:nvGraphicFramePr>
        <p:xfrm>
          <a:off x="14584127" y="30476754"/>
          <a:ext cx="14575752" cy="1730742"/>
        </p:xfrm>
        <a:graphic>
          <a:graphicData uri="http://schemas.openxmlformats.org/drawingml/2006/table">
            <a:tbl>
              <a:tblPr/>
              <a:tblGrid>
                <a:gridCol w="1727640"/>
                <a:gridCol w="1205156"/>
                <a:gridCol w="1096000"/>
                <a:gridCol w="1096000"/>
                <a:gridCol w="992739"/>
                <a:gridCol w="1096000"/>
                <a:gridCol w="992739"/>
                <a:gridCol w="1096000"/>
                <a:gridCol w="1096000"/>
                <a:gridCol w="1096000"/>
                <a:gridCol w="1096000"/>
                <a:gridCol w="992739"/>
                <a:gridCol w="992739"/>
              </a:tblGrid>
              <a:tr h="576914">
                <a:tc>
                  <a:txBody>
                    <a:bodyPr/>
                    <a:lstStyle/>
                    <a:p>
                      <a:pPr algn="ctr" fontAlgn="b"/>
                      <a:r>
                        <a:rPr lang="en-US" sz="1400" b="1" i="0" u="none" strike="noStrike" dirty="0">
                          <a:solidFill>
                            <a:schemeClr val="bg1"/>
                          </a:solidFill>
                          <a:effectLst/>
                          <a:latin typeface="Arial"/>
                          <a:cs typeface="Arial"/>
                        </a:rPr>
                        <a:t>Gene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ACE2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CIN5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GCR2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GLN3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HAP4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HMO1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MSN2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SFP1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SWI4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YHP1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YOX1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ZAP1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76914">
                <a:tc>
                  <a:txBody>
                    <a:bodyPr/>
                    <a:lstStyle/>
                    <a:p>
                      <a:pPr algn="ctr" fontAlgn="b"/>
                      <a:r>
                        <a:rPr lang="en-US" sz="1400" b="1" i="0" u="none" strike="noStrike" dirty="0">
                          <a:solidFill>
                            <a:schemeClr val="tx1"/>
                          </a:solidFill>
                          <a:effectLst/>
                          <a:latin typeface="Arial"/>
                          <a:cs typeface="Arial"/>
                        </a:rPr>
                        <a:t>In Degree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6B9B8"/>
                    </a:solidFill>
                  </a:tcPr>
                </a:tc>
                <a:tc>
                  <a:txBody>
                    <a:bodyPr/>
                    <a:lstStyle/>
                    <a:p>
                      <a:pPr algn="ctr" fontAlgn="b"/>
                      <a:r>
                        <a:rPr lang="en-US" sz="1400" b="1" i="0" u="none" strike="noStrike" dirty="0">
                          <a:solidFill>
                            <a:srgbClr val="000000"/>
                          </a:solidFill>
                          <a:effectLst/>
                          <a:latin typeface="Arial"/>
                          <a:cs typeface="Arial"/>
                        </a:rPr>
                        <a:t>0.7983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-0.1803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0.6953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-0.4436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0.4875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-0.2592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0.1064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-0.6293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-0.4825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0.0629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r h="576914">
                <a:tc>
                  <a:txBody>
                    <a:bodyPr/>
                    <a:lstStyle/>
                    <a:p>
                      <a:pPr algn="ctr" fontAlgn="b"/>
                      <a:r>
                        <a:rPr lang="en-US" sz="1400" b="1" i="0" u="none" strike="noStrike" dirty="0">
                          <a:solidFill>
                            <a:schemeClr val="tx1"/>
                          </a:solidFill>
                          <a:effectLst/>
                          <a:latin typeface="Arial"/>
                          <a:cs typeface="Arial"/>
                        </a:rPr>
                        <a:t>Out Degree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B9B8"/>
                    </a:solidFill>
                  </a:tcPr>
                </a:tc>
                <a:tc>
                  <a:txBody>
                    <a:bodyPr/>
                    <a:lstStyle/>
                    <a:p>
                      <a:pPr algn="ctr" fontAlgn="b"/>
                      <a:r>
                        <a:rPr lang="en-US" sz="1400" b="1" i="0" u="none" strike="noStrike" dirty="0">
                          <a:solidFill>
                            <a:srgbClr val="000000"/>
                          </a:solidFill>
                          <a:effectLst/>
                          <a:latin typeface="Arial"/>
                          <a:cs typeface="Arial"/>
                        </a:rPr>
                        <a:t>-1.1220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0.1283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-0.8480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0.4024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0.0797</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0.4874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-0.2452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-2.1639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-1.6075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1.3506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0.9120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0" name="Group 19"/>
          <p:cNvGrpSpPr/>
          <p:nvPr/>
        </p:nvGrpSpPr>
        <p:grpSpPr>
          <a:xfrm>
            <a:off x="41297463" y="7854472"/>
            <a:ext cx="2023552" cy="1660350"/>
            <a:chOff x="41394777" y="7105168"/>
            <a:chExt cx="2023552" cy="1660350"/>
          </a:xfrm>
        </p:grpSpPr>
        <p:sp>
          <p:nvSpPr>
            <p:cNvPr id="9" name="TextBox 8"/>
            <p:cNvSpPr txBox="1"/>
            <p:nvPr/>
          </p:nvSpPr>
          <p:spPr>
            <a:xfrm>
              <a:off x="41394777" y="7105168"/>
              <a:ext cx="1807658" cy="338554"/>
            </a:xfrm>
            <a:prstGeom prst="rect">
              <a:avLst/>
            </a:prstGeom>
            <a:noFill/>
          </p:spPr>
          <p:txBody>
            <a:bodyPr wrap="square" rtlCol="0">
              <a:spAutoFit/>
            </a:bodyPr>
            <a:lstStyle/>
            <a:p>
              <a:r>
                <a:rPr lang="en-US" sz="1600" b="1" dirty="0" smtClean="0">
                  <a:solidFill>
                    <a:srgbClr val="000000"/>
                  </a:solidFill>
                  <a:latin typeface="Arial"/>
                  <a:cs typeface="Arial"/>
                </a:rPr>
                <a:t>Network Legend </a:t>
              </a:r>
              <a:endParaRPr lang="en-US" sz="1600" b="1" dirty="0">
                <a:solidFill>
                  <a:srgbClr val="000000"/>
                </a:solidFill>
                <a:latin typeface="Arial"/>
                <a:cs typeface="Arial"/>
              </a:endParaRPr>
            </a:p>
          </p:txBody>
        </p:sp>
        <p:cxnSp>
          <p:nvCxnSpPr>
            <p:cNvPr id="16" name="Straight Arrow Connector 15"/>
            <p:cNvCxnSpPr/>
            <p:nvPr/>
          </p:nvCxnSpPr>
          <p:spPr>
            <a:xfrm>
              <a:off x="41456431" y="7615471"/>
              <a:ext cx="552861" cy="0"/>
            </a:xfrm>
            <a:prstGeom prst="straightConnector1">
              <a:avLst/>
            </a:prstGeom>
            <a:ln>
              <a:solidFill>
                <a:srgbClr val="B70071"/>
              </a:solidFill>
              <a:tailEnd type="arrow"/>
            </a:ln>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42025527" y="7443722"/>
              <a:ext cx="1214260" cy="338554"/>
            </a:xfrm>
            <a:prstGeom prst="rect">
              <a:avLst/>
            </a:prstGeom>
            <a:noFill/>
          </p:spPr>
          <p:txBody>
            <a:bodyPr wrap="square" rtlCol="0">
              <a:spAutoFit/>
            </a:bodyPr>
            <a:lstStyle/>
            <a:p>
              <a:r>
                <a:rPr lang="en-US" sz="1600" b="1" dirty="0" smtClean="0">
                  <a:solidFill>
                    <a:srgbClr val="000000"/>
                  </a:solidFill>
                  <a:latin typeface="Arial"/>
                  <a:cs typeface="Arial"/>
                </a:rPr>
                <a:t>Activation</a:t>
              </a:r>
              <a:endParaRPr lang="en-US" sz="1600" b="1" dirty="0">
                <a:solidFill>
                  <a:srgbClr val="000000"/>
                </a:solidFill>
                <a:latin typeface="Arial"/>
                <a:cs typeface="Arial"/>
              </a:endParaRPr>
            </a:p>
          </p:txBody>
        </p:sp>
        <p:sp>
          <p:nvSpPr>
            <p:cNvPr id="114" name="TextBox 113"/>
            <p:cNvSpPr txBox="1"/>
            <p:nvPr/>
          </p:nvSpPr>
          <p:spPr>
            <a:xfrm>
              <a:off x="42025526" y="7766962"/>
              <a:ext cx="1392803" cy="338554"/>
            </a:xfrm>
            <a:prstGeom prst="rect">
              <a:avLst/>
            </a:prstGeom>
            <a:noFill/>
          </p:spPr>
          <p:txBody>
            <a:bodyPr wrap="square" rtlCol="0">
              <a:spAutoFit/>
            </a:bodyPr>
            <a:lstStyle/>
            <a:p>
              <a:r>
                <a:rPr lang="en-US" sz="1600" b="1" smtClean="0">
                  <a:solidFill>
                    <a:srgbClr val="000000"/>
                  </a:solidFill>
                  <a:latin typeface="Arial"/>
                  <a:cs typeface="Arial"/>
                </a:rPr>
                <a:t>Repression</a:t>
              </a:r>
              <a:endParaRPr lang="en-US" sz="1600" b="1" dirty="0">
                <a:solidFill>
                  <a:srgbClr val="000000"/>
                </a:solidFill>
                <a:latin typeface="Arial"/>
                <a:cs typeface="Arial"/>
              </a:endParaRPr>
            </a:p>
          </p:txBody>
        </p:sp>
        <p:cxnSp>
          <p:nvCxnSpPr>
            <p:cNvPr id="145" name="Straight Arrow Connector 144"/>
            <p:cNvCxnSpPr/>
            <p:nvPr/>
          </p:nvCxnSpPr>
          <p:spPr>
            <a:xfrm>
              <a:off x="41456431" y="7952823"/>
              <a:ext cx="552861" cy="0"/>
            </a:xfrm>
            <a:prstGeom prst="straightConnector1">
              <a:avLst/>
            </a:prstGeom>
            <a:ln w="28575">
              <a:solidFill>
                <a:srgbClr val="27CACC"/>
              </a:solidFill>
              <a:headEnd type="none"/>
              <a:tailEnd type="diamond" w="lg" len="sm"/>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41456431" y="8290174"/>
              <a:ext cx="552861" cy="0"/>
            </a:xfrm>
            <a:prstGeom prst="straightConnector1">
              <a:avLst/>
            </a:prstGeom>
            <a:ln w="76200" cmpd="sng">
              <a:solidFill>
                <a:srgbClr val="27CACC"/>
              </a:solidFill>
              <a:headEnd type="none"/>
              <a:tailEnd type="none" w="lg" len="sm"/>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42012769" y="8094012"/>
              <a:ext cx="1284855" cy="338554"/>
            </a:xfrm>
            <a:prstGeom prst="rect">
              <a:avLst/>
            </a:prstGeom>
            <a:noFill/>
          </p:spPr>
          <p:txBody>
            <a:bodyPr wrap="square" rtlCol="0">
              <a:spAutoFit/>
            </a:bodyPr>
            <a:lstStyle/>
            <a:p>
              <a:r>
                <a:rPr lang="en-US" sz="1600" b="1" dirty="0" smtClean="0">
                  <a:solidFill>
                    <a:srgbClr val="000000"/>
                  </a:solidFill>
                  <a:latin typeface="Arial"/>
                  <a:cs typeface="Arial"/>
                </a:rPr>
                <a:t>Strong</a:t>
              </a:r>
              <a:endParaRPr lang="en-US" sz="1600" b="1" dirty="0">
                <a:solidFill>
                  <a:srgbClr val="000000"/>
                </a:solidFill>
                <a:latin typeface="Arial"/>
                <a:cs typeface="Arial"/>
              </a:endParaRPr>
            </a:p>
          </p:txBody>
        </p:sp>
        <p:cxnSp>
          <p:nvCxnSpPr>
            <p:cNvPr id="150" name="Straight Arrow Connector 149"/>
            <p:cNvCxnSpPr/>
            <p:nvPr/>
          </p:nvCxnSpPr>
          <p:spPr>
            <a:xfrm>
              <a:off x="41472666" y="8602866"/>
              <a:ext cx="552861" cy="0"/>
            </a:xfrm>
            <a:prstGeom prst="straightConnector1">
              <a:avLst/>
            </a:prstGeom>
            <a:ln w="19050" cmpd="sng">
              <a:solidFill>
                <a:schemeClr val="bg1">
                  <a:lumMod val="50000"/>
                </a:schemeClr>
              </a:solidFill>
              <a:headEnd type="none"/>
              <a:tailEnd type="none" w="lg" len="sm"/>
            </a:ln>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42004010" y="8426964"/>
              <a:ext cx="879232" cy="338554"/>
            </a:xfrm>
            <a:prstGeom prst="rect">
              <a:avLst/>
            </a:prstGeom>
            <a:noFill/>
          </p:spPr>
          <p:txBody>
            <a:bodyPr wrap="square" rtlCol="0">
              <a:spAutoFit/>
            </a:bodyPr>
            <a:lstStyle/>
            <a:p>
              <a:r>
                <a:rPr lang="en-US" sz="1600" b="1" dirty="0" smtClean="0">
                  <a:solidFill>
                    <a:srgbClr val="000000"/>
                  </a:solidFill>
                  <a:latin typeface="Arial"/>
                  <a:cs typeface="Arial"/>
                </a:rPr>
                <a:t>Weak</a:t>
              </a:r>
              <a:endParaRPr lang="en-US" sz="1600" b="1" dirty="0">
                <a:solidFill>
                  <a:srgbClr val="000000"/>
                </a:solidFill>
                <a:latin typeface="Arial"/>
                <a:cs typeface="Arial"/>
              </a:endParaRPr>
            </a:p>
          </p:txBody>
        </p:sp>
      </p:grpSp>
      <p:cxnSp>
        <p:nvCxnSpPr>
          <p:cNvPr id="92" name="Straight Arrow Connector 91"/>
          <p:cNvCxnSpPr/>
          <p:nvPr/>
        </p:nvCxnSpPr>
        <p:spPr>
          <a:xfrm>
            <a:off x="41362658" y="8936696"/>
            <a:ext cx="552861" cy="0"/>
          </a:xfrm>
          <a:prstGeom prst="straightConnector1">
            <a:avLst/>
          </a:prstGeom>
          <a:ln w="76200" cmpd="sng">
            <a:solidFill>
              <a:srgbClr val="B70071"/>
            </a:solidFill>
            <a:headEnd type="none"/>
            <a:tailEnd type="none" w="lg"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16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11775</TotalTime>
  <Words>2193</Words>
  <Application>Microsoft Office PowerPoint</Application>
  <PresentationFormat>Custom</PresentationFormat>
  <Paragraphs>253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MS PGothic</vt:lpstr>
      <vt:lpstr>Arial</vt:lpstr>
      <vt:lpstr>Calibri</vt:lpstr>
      <vt:lpstr>Times New Roman</vt:lpstr>
      <vt:lpstr>Office Theme</vt:lpstr>
      <vt:lpstr>Equation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Dahlquist, Kam D.</cp:lastModifiedBy>
  <cp:revision>563</cp:revision>
  <dcterms:created xsi:type="dcterms:W3CDTF">2015-02-26T23:10:39Z</dcterms:created>
  <dcterms:modified xsi:type="dcterms:W3CDTF">2017-03-23T06:17:37Z</dcterms:modified>
</cp:coreProperties>
</file>