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FFAC"/>
    <a:srgbClr val="8CD646"/>
    <a:srgbClr val="FF6E69"/>
    <a:srgbClr val="FFBEB7"/>
    <a:srgbClr val="DEFFD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720" autoAdjust="0"/>
    <p:restoredTop sz="95868" autoAdjust="0"/>
  </p:normalViewPr>
  <p:slideViewPr>
    <p:cSldViewPr snapToGrid="0" snapToObjects="1">
      <p:cViewPr>
        <p:scale>
          <a:sx n="45" d="100"/>
          <a:sy n="45" d="100"/>
        </p:scale>
        <p:origin x="-480" y="7984"/>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45BB78-8367-47C1-BF99-0979F8062E9C}" type="datetimeFigureOut">
              <a:rPr lang="en-US" smtClean="0"/>
              <a:t>3/17/15</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0EAC3C-2878-48CF-A721-FC331672B5F6}" type="slidenum">
              <a:rPr lang="en-US" smtClean="0"/>
              <a:t>‹#›</a:t>
            </a:fld>
            <a:endParaRPr lang="en-US"/>
          </a:p>
        </p:txBody>
      </p:sp>
    </p:spTree>
    <p:extLst>
      <p:ext uri="{BB962C8B-B14F-4D97-AF65-F5344CB8AC3E}">
        <p14:creationId xmlns:p14="http://schemas.microsoft.com/office/powerpoint/2010/main" val="3808196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3A0EAC3C-2878-48CF-A721-FC331672B5F6}" type="slidenum">
              <a:rPr lang="en-US" smtClean="0"/>
              <a:t>1</a:t>
            </a:fld>
            <a:endParaRPr lang="en-US"/>
          </a:p>
        </p:txBody>
      </p:sp>
    </p:spTree>
    <p:extLst>
      <p:ext uri="{BB962C8B-B14F-4D97-AF65-F5344CB8AC3E}">
        <p14:creationId xmlns:p14="http://schemas.microsoft.com/office/powerpoint/2010/main" val="3478408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F6B31B-AD68-2949-9F89-D2E164A9E897}" type="datetimeFigureOut">
              <a:rPr lang="en-US" smtClean="0"/>
              <a:t>3/17/15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186852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6B31B-AD68-2949-9F89-D2E164A9E897}" type="datetimeFigureOut">
              <a:rPr lang="en-US" smtClean="0"/>
              <a:t>3/17/15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2658739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79" y="8432800"/>
            <a:ext cx="35553014" cy="17976088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898132" y="8432800"/>
            <a:ext cx="106110407" cy="17976088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6B31B-AD68-2949-9F89-D2E164A9E897}" type="datetimeFigureOut">
              <a:rPr lang="en-US" smtClean="0"/>
              <a:t>3/17/15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261042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6B31B-AD68-2949-9F89-D2E164A9E897}" type="datetimeFigureOut">
              <a:rPr lang="en-US" smtClean="0"/>
              <a:t>3/17/15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48208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3"/>
            <a:ext cx="27980640" cy="87172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2967"/>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F6B31B-AD68-2949-9F89-D2E164A9E897}" type="datetimeFigureOut">
              <a:rPr lang="en-US" smtClean="0"/>
              <a:t>3/17/15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396540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898132" y="49154080"/>
            <a:ext cx="70831710" cy="13903960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278482" y="49154080"/>
            <a:ext cx="70831710" cy="13903960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F6B31B-AD68-2949-9F89-D2E164A9E897}" type="datetimeFigureOut">
              <a:rPr lang="en-US" smtClean="0"/>
              <a:t>3/17/15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314559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3"/>
            <a:ext cx="29626560" cy="7315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0" y="13919200"/>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9824723"/>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2" y="13919200"/>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F6B31B-AD68-2949-9F89-D2E164A9E897}" type="datetimeFigureOut">
              <a:rPr lang="en-US" smtClean="0"/>
              <a:t>3/17/15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284402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F6B31B-AD68-2949-9F89-D2E164A9E897}" type="datetimeFigureOut">
              <a:rPr lang="en-US" smtClean="0"/>
              <a:t>3/17/15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3629687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6B31B-AD68-2949-9F89-D2E164A9E897}" type="datetimeFigureOut">
              <a:rPr lang="en-US" smtClean="0"/>
              <a:t>3/17/15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147041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7" cy="74371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24"/>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9184644"/>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6B31B-AD68-2949-9F89-D2E164A9E897}" type="datetimeFigureOut">
              <a:rPr lang="en-US" smtClean="0"/>
              <a:t>3/17/15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171439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3"/>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6B31B-AD68-2949-9F89-D2E164A9E897}" type="datetimeFigureOut">
              <a:rPr lang="en-US" smtClean="0"/>
              <a:t>3/17/15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18711872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10241284"/>
            <a:ext cx="29626560" cy="28966163"/>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7F6B31B-AD68-2949-9F89-D2E164A9E897}" type="datetimeFigureOut">
              <a:rPr lang="en-US" smtClean="0"/>
              <a:t>3/17/15</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67B0F6C1-F0DE-2F43-AFA1-2E177465CFD8}" type="slidenum">
              <a:rPr lang="en-US" smtClean="0"/>
              <a:t>‹#›</a:t>
            </a:fld>
            <a:endParaRPr lang="en-US"/>
          </a:p>
        </p:txBody>
      </p:sp>
    </p:spTree>
    <p:extLst>
      <p:ext uri="{BB962C8B-B14F-4D97-AF65-F5344CB8AC3E}">
        <p14:creationId xmlns:p14="http://schemas.microsoft.com/office/powerpoint/2010/main" val="12105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JPG"/><Relationship Id="rId12" Type="http://schemas.openxmlformats.org/officeDocument/2006/relationships/image" Target="../media/image6.JPG"/><Relationship Id="rId13" Type="http://schemas.openxmlformats.org/officeDocument/2006/relationships/image" Target="../media/image7.jpg"/><Relationship Id="rId14" Type="http://schemas.openxmlformats.org/officeDocument/2006/relationships/hyperlink" Target="http://kdahlquist.github.io/GRNmap/" TargetMode="External"/><Relationship Id="rId15"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4.jpeg"/><Relationship Id="rId5" Type="http://schemas.openxmlformats.org/officeDocument/2006/relationships/oleObject" Target="../embeddings/oleObject1.bin"/><Relationship Id="rId6" Type="http://schemas.openxmlformats.org/officeDocument/2006/relationships/image" Target="../media/image1.wmf"/><Relationship Id="rId7" Type="http://schemas.openxmlformats.org/officeDocument/2006/relationships/oleObject" Target="../embeddings/oleObject2.bin"/><Relationship Id="rId8" Type="http://schemas.openxmlformats.org/officeDocument/2006/relationships/image" Target="../media/image2.wmf"/><Relationship Id="rId9" Type="http://schemas.openxmlformats.org/officeDocument/2006/relationships/oleObject" Target="../embeddings/oleObject3.bin"/><Relationship Id="rId10"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Rounded Rectangle 181"/>
          <p:cNvSpPr/>
          <p:nvPr/>
        </p:nvSpPr>
        <p:spPr>
          <a:xfrm>
            <a:off x="22130914" y="18675130"/>
            <a:ext cx="10701840" cy="7957442"/>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ounded Rectangle 131"/>
          <p:cNvSpPr/>
          <p:nvPr/>
        </p:nvSpPr>
        <p:spPr>
          <a:xfrm>
            <a:off x="127658" y="67732"/>
            <a:ext cx="32651356" cy="306770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2" name="Rounded Rectangle 21"/>
          <p:cNvSpPr/>
          <p:nvPr/>
        </p:nvSpPr>
        <p:spPr>
          <a:xfrm>
            <a:off x="243683" y="18320913"/>
            <a:ext cx="11052656" cy="25179427"/>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ounded Rectangle 22"/>
          <p:cNvSpPr/>
          <p:nvPr/>
        </p:nvSpPr>
        <p:spPr>
          <a:xfrm>
            <a:off x="283368" y="18286589"/>
            <a:ext cx="11052656" cy="773627"/>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829043" y="-372533"/>
            <a:ext cx="29687575" cy="1930400"/>
          </a:xfrm>
        </p:spPr>
        <p:txBody>
          <a:bodyPr>
            <a:noAutofit/>
          </a:bodyPr>
          <a:lstStyle/>
          <a:p>
            <a:r>
              <a:rPr lang="en-US" sz="5600" b="1" dirty="0" smtClean="0"/>
              <a:t>GRN Working Title</a:t>
            </a:r>
            <a:endParaRPr lang="en-US" sz="5600" dirty="0"/>
          </a:p>
        </p:txBody>
      </p:sp>
      <p:sp>
        <p:nvSpPr>
          <p:cNvPr id="4" name="TextBox 3"/>
          <p:cNvSpPr txBox="1"/>
          <p:nvPr/>
        </p:nvSpPr>
        <p:spPr>
          <a:xfrm>
            <a:off x="1205086" y="18271081"/>
            <a:ext cx="9429068" cy="707886"/>
          </a:xfrm>
          <a:prstGeom prst="rect">
            <a:avLst/>
          </a:prstGeom>
          <a:noFill/>
        </p:spPr>
        <p:txBody>
          <a:bodyPr wrap="square" rtlCol="0">
            <a:spAutoFit/>
          </a:bodyPr>
          <a:lstStyle/>
          <a:p>
            <a:pPr algn="ctr"/>
            <a:r>
              <a:rPr lang="en-US" sz="4000" b="1" dirty="0" smtClean="0"/>
              <a:t>Mathematical Model</a:t>
            </a:r>
            <a:endParaRPr lang="en-US" sz="4000" b="1" dirty="0"/>
          </a:p>
        </p:txBody>
      </p:sp>
      <p:pic>
        <p:nvPicPr>
          <p:cNvPr id="13" name="Picture 5" descr="Sc_EnvironmentalResponseTFNetwork_21genes-50weights.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08906" y="22928608"/>
            <a:ext cx="8741741" cy="4685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Object 26"/>
          <p:cNvGraphicFramePr>
            <a:graphicFrameLocks noChangeAspect="1"/>
          </p:cNvGraphicFramePr>
          <p:nvPr>
            <p:extLst>
              <p:ext uri="{D42A27DB-BD31-4B8C-83A1-F6EECF244321}">
                <p14:modId xmlns:p14="http://schemas.microsoft.com/office/powerpoint/2010/main" val="2044585815"/>
              </p:ext>
            </p:extLst>
          </p:nvPr>
        </p:nvGraphicFramePr>
        <p:xfrm>
          <a:off x="2501928" y="29140459"/>
          <a:ext cx="3121156" cy="1182766"/>
        </p:xfrm>
        <a:graphic>
          <a:graphicData uri="http://schemas.openxmlformats.org/presentationml/2006/ole">
            <mc:AlternateContent xmlns:mc="http://schemas.openxmlformats.org/markup-compatibility/2006">
              <mc:Choice xmlns:v="urn:schemas-microsoft-com:vml" Requires="v">
                <p:oleObj spid="_x0000_s2342" name="Equation" r:id="rId5" imgW="1091880" imgH="393480" progId="Equation.3">
                  <p:embed/>
                </p:oleObj>
              </mc:Choice>
              <mc:Fallback>
                <p:oleObj name="Equation" r:id="rId5" imgW="1091880" imgH="393480" progId="Equation.3">
                  <p:embed/>
                  <p:pic>
                    <p:nvPicPr>
                      <p:cNvPr id="0" name=""/>
                      <p:cNvPicPr/>
                      <p:nvPr/>
                    </p:nvPicPr>
                    <p:blipFill>
                      <a:blip r:embed="rId6"/>
                      <a:stretch>
                        <a:fillRect/>
                      </a:stretch>
                    </p:blipFill>
                    <p:spPr>
                      <a:xfrm>
                        <a:off x="2501928" y="29140459"/>
                        <a:ext cx="3121156" cy="1182766"/>
                      </a:xfrm>
                      <a:prstGeom prst="rect">
                        <a:avLst/>
                      </a:prstGeom>
                    </p:spPr>
                  </p:pic>
                </p:oleObj>
              </mc:Fallback>
            </mc:AlternateContent>
          </a:graphicData>
        </a:graphic>
      </p:graphicFrame>
      <p:graphicFrame>
        <p:nvGraphicFramePr>
          <p:cNvPr id="35" name="Object 4"/>
          <p:cNvGraphicFramePr>
            <a:graphicFrameLocks noGrp="1" noChangeAspect="1"/>
          </p:cNvGraphicFramePr>
          <p:nvPr>
            <p:extLst>
              <p:ext uri="{D42A27DB-BD31-4B8C-83A1-F6EECF244321}">
                <p14:modId xmlns:p14="http://schemas.microsoft.com/office/powerpoint/2010/main" val="1552629814"/>
              </p:ext>
            </p:extLst>
          </p:nvPr>
        </p:nvGraphicFramePr>
        <p:xfrm>
          <a:off x="869800" y="32489593"/>
          <a:ext cx="3509963" cy="1289267"/>
        </p:xfrm>
        <a:graphic>
          <a:graphicData uri="http://schemas.openxmlformats.org/presentationml/2006/ole">
            <mc:AlternateContent xmlns:mc="http://schemas.openxmlformats.org/markup-compatibility/2006">
              <mc:Choice xmlns:v="urn:schemas-microsoft-com:vml" Requires="v">
                <p:oleObj spid="_x0000_s2343" name="Equation" r:id="rId7" imgW="1930320" imgH="685800" progId="Equation.3">
                  <p:embed/>
                </p:oleObj>
              </mc:Choice>
              <mc:Fallback>
                <p:oleObj name="Equation" r:id="rId7" imgW="1930320" imgH="685800" progId="Equation.3">
                  <p:embed/>
                  <p:pic>
                    <p:nvPicPr>
                      <p:cNvPr id="0" name=""/>
                      <p:cNvPicPr>
                        <a:picLocks noGrp="1" noChangeAspect="1" noChangeArrowheads="1"/>
                      </p:cNvPicPr>
                      <p:nvPr/>
                    </p:nvPicPr>
                    <p:blipFill>
                      <a:blip r:embed="rId8"/>
                      <a:srcRect/>
                      <a:stretch>
                        <a:fillRect/>
                      </a:stretch>
                    </p:blipFill>
                    <p:spPr bwMode="auto">
                      <a:xfrm>
                        <a:off x="869800" y="32489593"/>
                        <a:ext cx="3509963" cy="1289267"/>
                      </a:xfrm>
                      <a:prstGeom prst="rect">
                        <a:avLst/>
                      </a:prstGeom>
                      <a:noFill/>
                      <a:ln>
                        <a:noFill/>
                      </a:ln>
                    </p:spPr>
                  </p:pic>
                </p:oleObj>
              </mc:Fallback>
            </mc:AlternateContent>
          </a:graphicData>
        </a:graphic>
      </p:graphicFrame>
      <p:graphicFrame>
        <p:nvGraphicFramePr>
          <p:cNvPr id="37" name="Object 4"/>
          <p:cNvGraphicFramePr>
            <a:graphicFrameLocks noGrp="1" noChangeAspect="1"/>
          </p:cNvGraphicFramePr>
          <p:nvPr>
            <p:extLst>
              <p:ext uri="{D42A27DB-BD31-4B8C-83A1-F6EECF244321}">
                <p14:modId xmlns:p14="http://schemas.microsoft.com/office/powerpoint/2010/main" val="1465845282"/>
              </p:ext>
            </p:extLst>
          </p:nvPr>
        </p:nvGraphicFramePr>
        <p:xfrm>
          <a:off x="5382330" y="32541123"/>
          <a:ext cx="5470922" cy="1394729"/>
        </p:xfrm>
        <a:graphic>
          <a:graphicData uri="http://schemas.openxmlformats.org/presentationml/2006/ole">
            <mc:AlternateContent xmlns:mc="http://schemas.openxmlformats.org/markup-compatibility/2006">
              <mc:Choice xmlns:v="urn:schemas-microsoft-com:vml" Requires="v">
                <p:oleObj spid="_x0000_s2344" name="Equation" r:id="rId9" imgW="3136680" imgH="736560" progId="Equation.3">
                  <p:embed/>
                </p:oleObj>
              </mc:Choice>
              <mc:Fallback>
                <p:oleObj name="Equation" r:id="rId9" imgW="3136680" imgH="736560" progId="Equation.3">
                  <p:embed/>
                  <p:pic>
                    <p:nvPicPr>
                      <p:cNvPr id="0" name=""/>
                      <p:cNvPicPr>
                        <a:picLocks noGrp="1" noChangeAspect="1" noChangeArrowheads="1"/>
                      </p:cNvPicPr>
                      <p:nvPr/>
                    </p:nvPicPr>
                    <p:blipFill>
                      <a:blip r:embed="rId10"/>
                      <a:srcRect/>
                      <a:stretch>
                        <a:fillRect/>
                      </a:stretch>
                    </p:blipFill>
                    <p:spPr bwMode="auto">
                      <a:xfrm>
                        <a:off x="5382330" y="32541123"/>
                        <a:ext cx="5470922" cy="1394729"/>
                      </a:xfrm>
                      <a:prstGeom prst="rect">
                        <a:avLst/>
                      </a:prstGeom>
                      <a:noFill/>
                      <a:ln>
                        <a:noFill/>
                      </a:ln>
                    </p:spPr>
                  </p:pic>
                </p:oleObj>
              </mc:Fallback>
            </mc:AlternateContent>
          </a:graphicData>
        </a:graphic>
      </p:graphicFrame>
      <p:sp>
        <p:nvSpPr>
          <p:cNvPr id="29" name="TextBox 28"/>
          <p:cNvSpPr txBox="1"/>
          <p:nvPr/>
        </p:nvSpPr>
        <p:spPr>
          <a:xfrm>
            <a:off x="1829043" y="33818549"/>
            <a:ext cx="2028897" cy="477054"/>
          </a:xfrm>
          <a:prstGeom prst="rect">
            <a:avLst/>
          </a:prstGeom>
          <a:noFill/>
        </p:spPr>
        <p:txBody>
          <a:bodyPr wrap="square" rtlCol="0">
            <a:spAutoFit/>
          </a:bodyPr>
          <a:lstStyle/>
          <a:p>
            <a:r>
              <a:rPr lang="en-US" sz="2500" i="1" dirty="0">
                <a:latin typeface="Times New Roman"/>
                <a:cs typeface="Times New Roman"/>
              </a:rPr>
              <a:t>Equation </a:t>
            </a:r>
            <a:r>
              <a:rPr lang="en-US" sz="2500" i="1" dirty="0" smtClean="0">
                <a:latin typeface="Times New Roman"/>
                <a:cs typeface="Times New Roman"/>
              </a:rPr>
              <a:t>2.</a:t>
            </a:r>
          </a:p>
        </p:txBody>
      </p:sp>
      <p:sp>
        <p:nvSpPr>
          <p:cNvPr id="38" name="TextBox 37"/>
          <p:cNvSpPr txBox="1"/>
          <p:nvPr/>
        </p:nvSpPr>
        <p:spPr>
          <a:xfrm>
            <a:off x="7618065" y="33899859"/>
            <a:ext cx="2061670" cy="477054"/>
          </a:xfrm>
          <a:prstGeom prst="rect">
            <a:avLst/>
          </a:prstGeom>
          <a:noFill/>
        </p:spPr>
        <p:txBody>
          <a:bodyPr wrap="square" rtlCol="0">
            <a:spAutoFit/>
          </a:bodyPr>
          <a:lstStyle/>
          <a:p>
            <a:r>
              <a:rPr lang="en-US" sz="2500" i="1" dirty="0">
                <a:latin typeface="Times New Roman"/>
                <a:cs typeface="Times New Roman"/>
              </a:rPr>
              <a:t>Equation </a:t>
            </a:r>
            <a:r>
              <a:rPr lang="en-US" sz="2500" i="1" dirty="0" smtClean="0">
                <a:latin typeface="Times New Roman"/>
                <a:cs typeface="Times New Roman"/>
              </a:rPr>
              <a:t>3.</a:t>
            </a:r>
            <a:endParaRPr lang="en-US" sz="2500" i="1" dirty="0">
              <a:latin typeface="Times New Roman"/>
              <a:cs typeface="Times New Roman"/>
            </a:endParaRPr>
          </a:p>
        </p:txBody>
      </p:sp>
      <p:grpSp>
        <p:nvGrpSpPr>
          <p:cNvPr id="120" name="Group 119"/>
          <p:cNvGrpSpPr/>
          <p:nvPr/>
        </p:nvGrpSpPr>
        <p:grpSpPr>
          <a:xfrm>
            <a:off x="22152256" y="34552161"/>
            <a:ext cx="10626757" cy="4424633"/>
            <a:chOff x="29492868" y="23646804"/>
            <a:chExt cx="14169010" cy="3318475"/>
          </a:xfrm>
        </p:grpSpPr>
        <p:sp>
          <p:nvSpPr>
            <p:cNvPr id="125" name="Rounded Rectangle 124"/>
            <p:cNvSpPr/>
            <p:nvPr/>
          </p:nvSpPr>
          <p:spPr>
            <a:xfrm>
              <a:off x="29492868" y="23914750"/>
              <a:ext cx="14169010" cy="3050529"/>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ounded Rectangle 127"/>
            <p:cNvSpPr/>
            <p:nvPr/>
          </p:nvSpPr>
          <p:spPr>
            <a:xfrm>
              <a:off x="29492871" y="23646804"/>
              <a:ext cx="14169007" cy="908362"/>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9" name="TextBox 128"/>
            <p:cNvSpPr txBox="1"/>
            <p:nvPr/>
          </p:nvSpPr>
          <p:spPr>
            <a:xfrm>
              <a:off x="30757570" y="23646804"/>
              <a:ext cx="11810146" cy="530915"/>
            </a:xfrm>
            <a:prstGeom prst="rect">
              <a:avLst/>
            </a:prstGeom>
            <a:noFill/>
          </p:spPr>
          <p:txBody>
            <a:bodyPr wrap="square" rtlCol="0">
              <a:spAutoFit/>
            </a:bodyPr>
            <a:lstStyle/>
            <a:p>
              <a:pPr algn="ctr"/>
              <a:r>
                <a:rPr lang="en-US" sz="4000" b="1" dirty="0" smtClean="0"/>
                <a:t>Future Work</a:t>
              </a:r>
              <a:endParaRPr lang="en-US" sz="4000" b="1" dirty="0"/>
            </a:p>
          </p:txBody>
        </p:sp>
        <p:sp>
          <p:nvSpPr>
            <p:cNvPr id="96" name="TextBox 95"/>
            <p:cNvSpPr txBox="1"/>
            <p:nvPr/>
          </p:nvSpPr>
          <p:spPr>
            <a:xfrm>
              <a:off x="30138418" y="24719304"/>
              <a:ext cx="12986848" cy="1731243"/>
            </a:xfrm>
            <a:prstGeom prst="rect">
              <a:avLst/>
            </a:prstGeom>
            <a:noFill/>
          </p:spPr>
          <p:txBody>
            <a:bodyPr wrap="square" rtlCol="0">
              <a:spAutoFit/>
            </a:bodyPr>
            <a:lstStyle/>
            <a:p>
              <a:pPr marL="342900" indent="-342900">
                <a:buFont typeface="Arial"/>
                <a:buChar char="•"/>
              </a:pPr>
              <a:r>
                <a:rPr lang="en-US" sz="2400" dirty="0" smtClean="0"/>
                <a:t>Making </a:t>
              </a:r>
              <a:r>
                <a:rPr lang="en-US" sz="2400" dirty="0" err="1" smtClean="0"/>
                <a:t>GRNmap</a:t>
              </a:r>
              <a:r>
                <a:rPr lang="en-US" sz="2400" dirty="0" smtClean="0"/>
                <a:t> more accessible by possibly including radio buttons and check boxes in Excel rather than typing values in cells.</a:t>
              </a:r>
            </a:p>
            <a:p>
              <a:endParaRPr lang="en-US" sz="2400" dirty="0"/>
            </a:p>
            <a:p>
              <a:pPr marL="342900" lvl="0" indent="-342900">
                <a:buFont typeface="Arial"/>
                <a:buChar char="•"/>
              </a:pPr>
              <a:r>
                <a:rPr lang="en-US" sz="2400" dirty="0" smtClean="0"/>
                <a:t>We will integrate </a:t>
              </a:r>
              <a:r>
                <a:rPr lang="en-US" sz="2400" dirty="0" err="1" smtClean="0"/>
                <a:t>GRNmap</a:t>
              </a:r>
              <a:r>
                <a:rPr lang="en-US" sz="2400" dirty="0" smtClean="0"/>
                <a:t> with </a:t>
              </a:r>
              <a:r>
                <a:rPr lang="en-US" sz="2400" dirty="0" err="1"/>
                <a:t>GRNsight</a:t>
              </a:r>
              <a:r>
                <a:rPr lang="en-US" sz="2400" dirty="0"/>
                <a:t> (http://</a:t>
              </a:r>
              <a:r>
                <a:rPr lang="en-US" sz="2400" dirty="0" err="1"/>
                <a:t>dondi.github.io</a:t>
              </a:r>
              <a:r>
                <a:rPr lang="en-US" sz="2400" dirty="0"/>
                <a:t>/</a:t>
              </a:r>
              <a:r>
                <a:rPr lang="en-US" sz="2400" dirty="0" err="1"/>
                <a:t>GRNsight</a:t>
              </a:r>
              <a:r>
                <a:rPr lang="en-US" sz="2400" dirty="0"/>
                <a:t>/), a web application and service that is being developed to visualize the results of the </a:t>
              </a:r>
              <a:r>
                <a:rPr lang="en-US" sz="2400" dirty="0" err="1"/>
                <a:t>GRNmap</a:t>
              </a:r>
              <a:r>
                <a:rPr lang="en-US" sz="2400" dirty="0"/>
                <a:t> modeling</a:t>
              </a:r>
              <a:r>
                <a:rPr lang="en-US" sz="2400" dirty="0" smtClean="0"/>
                <a:t>.</a:t>
              </a:r>
              <a:endParaRPr lang="en-US" sz="2400" dirty="0"/>
            </a:p>
          </p:txBody>
        </p:sp>
      </p:grpSp>
      <p:grpSp>
        <p:nvGrpSpPr>
          <p:cNvPr id="122" name="Group 121"/>
          <p:cNvGrpSpPr/>
          <p:nvPr/>
        </p:nvGrpSpPr>
        <p:grpSpPr>
          <a:xfrm>
            <a:off x="22283197" y="39139710"/>
            <a:ext cx="10495817" cy="4243489"/>
            <a:chOff x="29710928" y="28440382"/>
            <a:chExt cx="13994423" cy="3182617"/>
          </a:xfrm>
        </p:grpSpPr>
        <p:sp>
          <p:nvSpPr>
            <p:cNvPr id="127" name="Rounded Rectangle 126"/>
            <p:cNvSpPr/>
            <p:nvPr/>
          </p:nvSpPr>
          <p:spPr>
            <a:xfrm>
              <a:off x="29710928" y="28465782"/>
              <a:ext cx="13950950" cy="3157217"/>
            </a:xfrm>
            <a:prstGeom prst="roundRect">
              <a:avLst>
                <a:gd name="adj" fmla="val 4586"/>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ounded Rectangle 130"/>
            <p:cNvSpPr/>
            <p:nvPr/>
          </p:nvSpPr>
          <p:spPr>
            <a:xfrm>
              <a:off x="29710928" y="28440382"/>
              <a:ext cx="13994423" cy="908362"/>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0" name="TextBox 129"/>
            <p:cNvSpPr txBox="1"/>
            <p:nvPr/>
          </p:nvSpPr>
          <p:spPr>
            <a:xfrm>
              <a:off x="30757569" y="28542358"/>
              <a:ext cx="11810146" cy="530915"/>
            </a:xfrm>
            <a:prstGeom prst="rect">
              <a:avLst/>
            </a:prstGeom>
            <a:noFill/>
          </p:spPr>
          <p:txBody>
            <a:bodyPr wrap="square" rtlCol="0">
              <a:spAutoFit/>
            </a:bodyPr>
            <a:lstStyle/>
            <a:p>
              <a:pPr algn="ctr"/>
              <a:r>
                <a:rPr lang="en-US" sz="4000" b="1" dirty="0" smtClean="0"/>
                <a:t>Acknowledgments</a:t>
              </a:r>
              <a:endParaRPr lang="en-US" sz="4000" b="1" dirty="0"/>
            </a:p>
          </p:txBody>
        </p:sp>
        <p:sp>
          <p:nvSpPr>
            <p:cNvPr id="146" name="TextBox 145"/>
            <p:cNvSpPr txBox="1"/>
            <p:nvPr/>
          </p:nvSpPr>
          <p:spPr>
            <a:xfrm>
              <a:off x="30138417" y="29538812"/>
              <a:ext cx="12986848" cy="1731243"/>
            </a:xfrm>
            <a:prstGeom prst="rect">
              <a:avLst/>
            </a:prstGeom>
            <a:noFill/>
          </p:spPr>
          <p:txBody>
            <a:bodyPr wrap="square" rtlCol="0">
              <a:spAutoFit/>
            </a:bodyPr>
            <a:lstStyle/>
            <a:p>
              <a:pPr lvl="0" algn="just" defTabSz="914400"/>
              <a:r>
                <a:rPr lang="en-US" sz="2400" dirty="0" smtClean="0">
                  <a:solidFill>
                    <a:prstClr val="black"/>
                  </a:solidFill>
                </a:rPr>
                <a:t>We would like </a:t>
              </a:r>
              <a:r>
                <a:rPr lang="en-US" sz="2400" smtClean="0">
                  <a:solidFill>
                    <a:prstClr val="black"/>
                  </a:solidFill>
                </a:rPr>
                <a:t>to thank Nicholas </a:t>
              </a:r>
              <a:r>
                <a:rPr lang="en-US" sz="2400" dirty="0">
                  <a:solidFill>
                    <a:prstClr val="black"/>
                  </a:solidFill>
                </a:rPr>
                <a:t>A. </a:t>
              </a:r>
              <a:r>
                <a:rPr lang="en-US" sz="2400" dirty="0" err="1">
                  <a:solidFill>
                    <a:prstClr val="black"/>
                  </a:solidFill>
                </a:rPr>
                <a:t>Rohacz</a:t>
              </a:r>
              <a:r>
                <a:rPr lang="en-US" sz="2400" dirty="0">
                  <a:solidFill>
                    <a:prstClr val="black"/>
                  </a:solidFill>
                </a:rPr>
                <a:t>, </a:t>
              </a:r>
              <a:r>
                <a:rPr lang="en-US" sz="2400" dirty="0" smtClean="0">
                  <a:solidFill>
                    <a:prstClr val="black"/>
                  </a:solidFill>
                </a:rPr>
                <a:t>Alondra Vega, Stephanie </a:t>
              </a:r>
              <a:r>
                <a:rPr lang="en-US" sz="2400" dirty="0">
                  <a:solidFill>
                    <a:prstClr val="black"/>
                  </a:solidFill>
                </a:rPr>
                <a:t>D. </a:t>
              </a:r>
              <a:r>
                <a:rPr lang="en-US" sz="2400" dirty="0" err="1">
                  <a:solidFill>
                    <a:prstClr val="black"/>
                  </a:solidFill>
                </a:rPr>
                <a:t>Kuelbs</a:t>
              </a:r>
              <a:r>
                <a:rPr lang="en-US" sz="2400" dirty="0">
                  <a:solidFill>
                    <a:prstClr val="black"/>
                  </a:solidFill>
                </a:rPr>
                <a:t>, Nathan C. </a:t>
              </a:r>
              <a:r>
                <a:rPr lang="en-US" sz="2400" dirty="0" err="1">
                  <a:solidFill>
                    <a:prstClr val="black"/>
                  </a:solidFill>
                </a:rPr>
                <a:t>Wanner</a:t>
              </a:r>
              <a:r>
                <a:rPr lang="en-US" sz="2400" dirty="0">
                  <a:solidFill>
                    <a:prstClr val="black"/>
                  </a:solidFill>
                </a:rPr>
                <a:t>, and Erika T. Camacho for previous work on the </a:t>
              </a:r>
              <a:r>
                <a:rPr lang="en-US" sz="2400" dirty="0" err="1">
                  <a:solidFill>
                    <a:prstClr val="black"/>
                  </a:solidFill>
                </a:rPr>
                <a:t>GRNmap</a:t>
              </a:r>
              <a:r>
                <a:rPr lang="en-US" sz="2400" dirty="0">
                  <a:solidFill>
                    <a:prstClr val="black"/>
                  </a:solidFill>
                </a:rPr>
                <a:t> program. T</a:t>
              </a:r>
              <a:r>
                <a:rPr lang="en-US" sz="2400" dirty="0" smtClean="0">
                  <a:solidFill>
                    <a:prstClr val="black"/>
                  </a:solidFill>
                </a:rPr>
                <a:t>his project </a:t>
              </a:r>
              <a:r>
                <a:rPr lang="en-US" sz="2400" dirty="0">
                  <a:solidFill>
                    <a:prstClr val="black"/>
                  </a:solidFill>
                </a:rPr>
                <a:t>was supported by the Summer Undergraduate Research Program at Loyola Marymount University (N.S.C.), NSF-DMS award #0921038 (K.D.D</a:t>
              </a:r>
              <a:r>
                <a:rPr lang="en-US" sz="2400" dirty="0" smtClean="0">
                  <a:solidFill>
                    <a:prstClr val="black"/>
                  </a:solidFill>
                </a:rPr>
                <a:t>., B.G.F., and K.S)</a:t>
              </a:r>
              <a:r>
                <a:rPr lang="en-US" sz="2400" dirty="0">
                  <a:solidFill>
                    <a:prstClr val="black"/>
                  </a:solidFill>
                </a:rPr>
                <a:t>, and the Clarence </a:t>
              </a:r>
              <a:r>
                <a:rPr lang="en-US" sz="2400" dirty="0" err="1">
                  <a:solidFill>
                    <a:prstClr val="black"/>
                  </a:solidFill>
                </a:rPr>
                <a:t>Wallen</a:t>
              </a:r>
              <a:r>
                <a:rPr lang="en-US" sz="2400" dirty="0">
                  <a:solidFill>
                    <a:prstClr val="black"/>
                  </a:solidFill>
                </a:rPr>
                <a:t>, S.J. Chair in Mathematics (B.G.F.).</a:t>
              </a:r>
            </a:p>
          </p:txBody>
        </p:sp>
      </p:grpSp>
      <p:sp>
        <p:nvSpPr>
          <p:cNvPr id="11" name="TextBox 10"/>
          <p:cNvSpPr txBox="1"/>
          <p:nvPr/>
        </p:nvSpPr>
        <p:spPr>
          <a:xfrm>
            <a:off x="-80702" y="19674225"/>
            <a:ext cx="11208366" cy="3046988"/>
          </a:xfrm>
          <a:prstGeom prst="rect">
            <a:avLst/>
          </a:prstGeom>
          <a:noFill/>
        </p:spPr>
        <p:txBody>
          <a:bodyPr wrap="square" rtlCol="0">
            <a:spAutoFit/>
          </a:bodyPr>
          <a:lstStyle/>
          <a:p>
            <a:pPr marL="800100" lvl="1" indent="-342900">
              <a:buFont typeface="Arial"/>
              <a:buChar char="•"/>
            </a:pPr>
            <a:r>
              <a:rPr lang="en-US" sz="2400" dirty="0"/>
              <a:t>Our group had previously created a deterministic model in MATLAB which modeled the dynamics of how </a:t>
            </a:r>
            <a:r>
              <a:rPr lang="en-US" sz="2400" dirty="0" smtClean="0"/>
              <a:t>a gene </a:t>
            </a:r>
            <a:r>
              <a:rPr lang="en-US" sz="2400" dirty="0"/>
              <a:t>regulatory </a:t>
            </a:r>
            <a:r>
              <a:rPr lang="en-US" sz="2400" dirty="0" smtClean="0"/>
              <a:t>network (GRN) of </a:t>
            </a:r>
            <a:r>
              <a:rPr lang="en-US" sz="2400" i="1" dirty="0" smtClean="0"/>
              <a:t>Saccharomyces </a:t>
            </a:r>
            <a:r>
              <a:rPr lang="en-US" sz="2400" i="1" dirty="0" err="1"/>
              <a:t>cerevisiae</a:t>
            </a:r>
            <a:r>
              <a:rPr lang="en-US" sz="2400" dirty="0"/>
              <a:t>, budding yeast, responds to the environmental stress of cold shock</a:t>
            </a:r>
            <a:r>
              <a:rPr lang="en-US" sz="2400" dirty="0" smtClean="0"/>
              <a:t>.</a:t>
            </a:r>
          </a:p>
          <a:p>
            <a:pPr marL="800100" lvl="1" indent="-342900">
              <a:buFont typeface="Arial"/>
              <a:buChar char="•"/>
            </a:pPr>
            <a:endParaRPr lang="en-US" sz="2400" dirty="0"/>
          </a:p>
          <a:p>
            <a:pPr marL="800100" lvl="1" indent="-342900">
              <a:buFont typeface="Arial"/>
              <a:buChar char="•"/>
            </a:pPr>
            <a:r>
              <a:rPr lang="en-US" sz="2400" dirty="0"/>
              <a:t>The GRN consisted of 21 nodes which represent the genes and </a:t>
            </a:r>
            <a:r>
              <a:rPr lang="en-US" sz="2400" dirty="0" smtClean="0"/>
              <a:t>the transcription </a:t>
            </a:r>
            <a:r>
              <a:rPr lang="en-US" sz="2400" dirty="0"/>
              <a:t>factors they encode.  The edges of the network represent the regulatory relationship, either activation or repression, which depends on the sign of the weight term in the model (Figure 1)</a:t>
            </a:r>
            <a:r>
              <a:rPr lang="en-US" sz="2400" dirty="0" smtClean="0"/>
              <a:t>.</a:t>
            </a:r>
            <a:endParaRPr lang="en-US" sz="2400" dirty="0"/>
          </a:p>
        </p:txBody>
      </p:sp>
      <p:sp>
        <p:nvSpPr>
          <p:cNvPr id="97" name="TextBox 96"/>
          <p:cNvSpPr txBox="1"/>
          <p:nvPr/>
        </p:nvSpPr>
        <p:spPr>
          <a:xfrm>
            <a:off x="-80702" y="28095440"/>
            <a:ext cx="10231349" cy="830997"/>
          </a:xfrm>
          <a:prstGeom prst="rect">
            <a:avLst/>
          </a:prstGeom>
          <a:noFill/>
        </p:spPr>
        <p:txBody>
          <a:bodyPr wrap="square" rtlCol="0">
            <a:spAutoFit/>
          </a:bodyPr>
          <a:lstStyle/>
          <a:p>
            <a:pPr marL="800100" lvl="1" indent="-342900">
              <a:buFont typeface="Arial"/>
              <a:buChar char="•"/>
            </a:pPr>
            <a:r>
              <a:rPr lang="en-US" sz="2400" dirty="0"/>
              <a:t>The rate of change in expression of each gene </a:t>
            </a:r>
            <a:r>
              <a:rPr lang="en-US" sz="2400" i="1" dirty="0">
                <a:latin typeface="Times New Roman"/>
                <a:cs typeface="Times New Roman"/>
              </a:rPr>
              <a:t>(</a:t>
            </a:r>
            <a:r>
              <a:rPr lang="en-US" sz="2400" i="1" dirty="0" smtClean="0">
                <a:latin typeface="Times New Roman"/>
                <a:cs typeface="Times New Roman"/>
              </a:rPr>
              <a:t>x</a:t>
            </a:r>
            <a:r>
              <a:rPr lang="en-US" sz="2400" i="1" baseline="-25000" dirty="0" smtClean="0">
                <a:latin typeface="Times New Roman"/>
                <a:cs typeface="Times New Roman"/>
              </a:rPr>
              <a:t>i</a:t>
            </a:r>
            <a:r>
              <a:rPr lang="en-US" sz="2400" i="1" dirty="0">
                <a:latin typeface="Times New Roman"/>
                <a:cs typeface="Times New Roman"/>
              </a:rPr>
              <a:t>)</a:t>
            </a:r>
            <a:r>
              <a:rPr lang="en-US" sz="2400" dirty="0"/>
              <a:t> in the network is modeled by a differential equation </a:t>
            </a:r>
            <a:r>
              <a:rPr lang="en-US" sz="2400" dirty="0" smtClean="0"/>
              <a:t>(Equation 1) </a:t>
            </a:r>
            <a:endParaRPr lang="en-US" sz="2400" dirty="0"/>
          </a:p>
        </p:txBody>
      </p:sp>
      <p:sp>
        <p:nvSpPr>
          <p:cNvPr id="98" name="TextBox 97"/>
          <p:cNvSpPr txBox="1"/>
          <p:nvPr/>
        </p:nvSpPr>
        <p:spPr>
          <a:xfrm>
            <a:off x="374312" y="31175057"/>
            <a:ext cx="10753351" cy="830997"/>
          </a:xfrm>
          <a:prstGeom prst="rect">
            <a:avLst/>
          </a:prstGeom>
          <a:noFill/>
        </p:spPr>
        <p:txBody>
          <a:bodyPr wrap="square" rtlCol="0">
            <a:spAutoFit/>
          </a:bodyPr>
          <a:lstStyle/>
          <a:p>
            <a:pPr marL="342900" lvl="1" indent="-342900">
              <a:buFont typeface="Arial"/>
              <a:buChar char="•"/>
            </a:pPr>
            <a:r>
              <a:rPr lang="en-US" sz="2400" dirty="0"/>
              <a:t>We model the production </a:t>
            </a:r>
            <a:r>
              <a:rPr lang="en-US" sz="2400" dirty="0" smtClean="0"/>
              <a:t>term, </a:t>
            </a:r>
            <a:r>
              <a:rPr lang="en-US" sz="2400" i="1" dirty="0">
                <a:latin typeface="Times New Roman"/>
                <a:cs typeface="Times New Roman"/>
              </a:rPr>
              <a:t>p</a:t>
            </a:r>
            <a:r>
              <a:rPr lang="en-US" sz="2400" dirty="0">
                <a:latin typeface="Times New Roman"/>
                <a:cs typeface="Times New Roman"/>
              </a:rPr>
              <a:t>(</a:t>
            </a:r>
            <a:r>
              <a:rPr lang="en-US" sz="2400" i="1" dirty="0">
                <a:latin typeface="Times New Roman"/>
                <a:cs typeface="Times New Roman"/>
              </a:rPr>
              <a:t>x</a:t>
            </a:r>
            <a:r>
              <a:rPr lang="en-US" sz="2400" dirty="0">
                <a:latin typeface="Times New Roman"/>
                <a:cs typeface="Times New Roman"/>
              </a:rPr>
              <a:t>)</a:t>
            </a:r>
            <a:r>
              <a:rPr lang="en-US" sz="2400" dirty="0"/>
              <a:t>, using two different models, the sigmoid model </a:t>
            </a:r>
            <a:r>
              <a:rPr lang="en-US" sz="2400" dirty="0" smtClean="0"/>
              <a:t>(Equation </a:t>
            </a:r>
            <a:r>
              <a:rPr lang="en-US" sz="2400" dirty="0"/>
              <a:t>2) and the </a:t>
            </a:r>
            <a:r>
              <a:rPr lang="en-US" sz="2400" dirty="0" err="1"/>
              <a:t>Michaelis-Menten</a:t>
            </a:r>
            <a:r>
              <a:rPr lang="en-US" sz="2400" dirty="0"/>
              <a:t> model </a:t>
            </a:r>
            <a:r>
              <a:rPr lang="en-US" sz="2400" dirty="0" smtClean="0"/>
              <a:t>(Equation </a:t>
            </a:r>
            <a:r>
              <a:rPr lang="en-US" sz="2400" dirty="0"/>
              <a:t>3)</a:t>
            </a:r>
            <a:r>
              <a:rPr lang="en-US" sz="2400" dirty="0" smtClean="0"/>
              <a:t>.</a:t>
            </a:r>
            <a:endParaRPr lang="en-US" sz="2400" dirty="0"/>
          </a:p>
        </p:txBody>
      </p:sp>
      <p:sp>
        <p:nvSpPr>
          <p:cNvPr id="105" name="TextBox 104"/>
          <p:cNvSpPr txBox="1"/>
          <p:nvPr/>
        </p:nvSpPr>
        <p:spPr>
          <a:xfrm>
            <a:off x="3383766" y="27611122"/>
            <a:ext cx="5741605" cy="492443"/>
          </a:xfrm>
          <a:prstGeom prst="rect">
            <a:avLst/>
          </a:prstGeom>
          <a:noFill/>
        </p:spPr>
        <p:txBody>
          <a:bodyPr wrap="square" rtlCol="0">
            <a:spAutoFit/>
          </a:bodyPr>
          <a:lstStyle/>
          <a:p>
            <a:r>
              <a:rPr lang="en-US" sz="2600" i="1" dirty="0" smtClean="0">
                <a:latin typeface="Times New Roman"/>
                <a:cs typeface="Times New Roman"/>
              </a:rPr>
              <a:t>Figure 1. </a:t>
            </a:r>
            <a:r>
              <a:rPr lang="en-US" sz="2600" i="1" dirty="0">
                <a:latin typeface="Times New Roman"/>
                <a:cs typeface="Times New Roman"/>
              </a:rPr>
              <a:t>G</a:t>
            </a:r>
            <a:r>
              <a:rPr lang="en-US" sz="2600" i="1" dirty="0" smtClean="0">
                <a:latin typeface="Times New Roman"/>
                <a:cs typeface="Times New Roman"/>
              </a:rPr>
              <a:t>ene regulatory network</a:t>
            </a:r>
            <a:endParaRPr lang="en-US" sz="2600" i="1" dirty="0">
              <a:latin typeface="Times New Roman"/>
              <a:cs typeface="Times New Roman"/>
            </a:endParaRPr>
          </a:p>
        </p:txBody>
      </p:sp>
      <p:sp>
        <p:nvSpPr>
          <p:cNvPr id="108" name="TextBox 107"/>
          <p:cNvSpPr txBox="1"/>
          <p:nvPr/>
        </p:nvSpPr>
        <p:spPr>
          <a:xfrm>
            <a:off x="598712" y="30220066"/>
            <a:ext cx="10802495" cy="830997"/>
          </a:xfrm>
          <a:prstGeom prst="rect">
            <a:avLst/>
          </a:prstGeom>
          <a:noFill/>
        </p:spPr>
        <p:txBody>
          <a:bodyPr wrap="square" rtlCol="0">
            <a:spAutoFit/>
          </a:bodyPr>
          <a:lstStyle/>
          <a:p>
            <a:r>
              <a:rPr lang="en-US" sz="2400" dirty="0"/>
              <a:t>where </a:t>
            </a:r>
            <a:r>
              <a:rPr lang="en-US" sz="2400" i="1" dirty="0">
                <a:latin typeface="Times New Roman"/>
                <a:cs typeface="Times New Roman"/>
              </a:rPr>
              <a:t>p</a:t>
            </a:r>
            <a:r>
              <a:rPr lang="en-US" sz="2400" dirty="0">
                <a:latin typeface="Times New Roman"/>
                <a:cs typeface="Times New Roman"/>
              </a:rPr>
              <a:t>(</a:t>
            </a:r>
            <a:r>
              <a:rPr lang="en-US" sz="2400" i="1" dirty="0">
                <a:latin typeface="Times New Roman"/>
                <a:cs typeface="Times New Roman"/>
              </a:rPr>
              <a:t>x</a:t>
            </a:r>
            <a:r>
              <a:rPr lang="en-US" sz="2400" dirty="0">
                <a:latin typeface="Times New Roman"/>
                <a:cs typeface="Times New Roman"/>
              </a:rPr>
              <a:t>)</a:t>
            </a:r>
            <a:r>
              <a:rPr lang="en-US" sz="2400" dirty="0"/>
              <a:t> is the production rate of the gene and </a:t>
            </a:r>
            <a:r>
              <a:rPr lang="en-US" sz="2400" i="1" dirty="0" err="1">
                <a:latin typeface="Times New Roman"/>
                <a:cs typeface="Times New Roman"/>
              </a:rPr>
              <a:t>λ</a:t>
            </a:r>
            <a:r>
              <a:rPr lang="en-US" sz="2400" i="1" baseline="-25000" dirty="0" err="1">
                <a:latin typeface="Times New Roman"/>
                <a:cs typeface="Times New Roman"/>
              </a:rPr>
              <a:t>i</a:t>
            </a:r>
            <a:r>
              <a:rPr lang="en-US" sz="2400" dirty="0"/>
              <a:t> is the degradation rate constant and </a:t>
            </a:r>
            <a:r>
              <a:rPr lang="en-US" sz="2400" i="1" dirty="0"/>
              <a:t>x</a:t>
            </a:r>
            <a:r>
              <a:rPr lang="en-US" sz="2400" i="1" baseline="-25000" dirty="0"/>
              <a:t>i</a:t>
            </a:r>
            <a:r>
              <a:rPr lang="en-US" sz="2400" dirty="0"/>
              <a:t> is the expression profile of the </a:t>
            </a:r>
            <a:r>
              <a:rPr lang="en-US" sz="2400" dirty="0" smtClean="0"/>
              <a:t>gene.</a:t>
            </a:r>
            <a:endParaRPr lang="en-US" sz="2400" dirty="0"/>
          </a:p>
        </p:txBody>
      </p:sp>
      <p:sp>
        <p:nvSpPr>
          <p:cNvPr id="150" name="TextBox 149"/>
          <p:cNvSpPr txBox="1"/>
          <p:nvPr/>
        </p:nvSpPr>
        <p:spPr>
          <a:xfrm>
            <a:off x="6074131" y="29533004"/>
            <a:ext cx="3440187" cy="477054"/>
          </a:xfrm>
          <a:prstGeom prst="rect">
            <a:avLst/>
          </a:prstGeom>
          <a:noFill/>
        </p:spPr>
        <p:txBody>
          <a:bodyPr wrap="square" rtlCol="0">
            <a:spAutoFit/>
          </a:bodyPr>
          <a:lstStyle/>
          <a:p>
            <a:r>
              <a:rPr lang="en-US" sz="2500" i="1" dirty="0">
                <a:latin typeface="Times New Roman"/>
                <a:cs typeface="Times New Roman"/>
              </a:rPr>
              <a:t>Equation 1</a:t>
            </a:r>
            <a:r>
              <a:rPr lang="en-US" sz="2500" i="1" dirty="0" smtClean="0">
                <a:latin typeface="Times New Roman"/>
                <a:cs typeface="Times New Roman"/>
              </a:rPr>
              <a:t>.</a:t>
            </a:r>
            <a:endParaRPr lang="en-US" sz="2500" i="1" dirty="0">
              <a:latin typeface="Times New Roman"/>
              <a:cs typeface="Times New Roman"/>
            </a:endParaRPr>
          </a:p>
        </p:txBody>
      </p:sp>
      <p:sp>
        <p:nvSpPr>
          <p:cNvPr id="109" name="TextBox 108"/>
          <p:cNvSpPr txBox="1"/>
          <p:nvPr/>
        </p:nvSpPr>
        <p:spPr>
          <a:xfrm>
            <a:off x="598713" y="34454359"/>
            <a:ext cx="10568636" cy="2308324"/>
          </a:xfrm>
          <a:prstGeom prst="rect">
            <a:avLst/>
          </a:prstGeom>
          <a:noFill/>
        </p:spPr>
        <p:txBody>
          <a:bodyPr wrap="square" rtlCol="0">
            <a:spAutoFit/>
          </a:bodyPr>
          <a:lstStyle/>
          <a:p>
            <a:pPr algn="just"/>
            <a:r>
              <a:rPr lang="en-US" sz="2400" dirty="0" smtClean="0"/>
              <a:t>In the Sigmoid model, </a:t>
            </a:r>
            <a:r>
              <a:rPr lang="en-US" sz="2400" i="1" dirty="0" smtClean="0">
                <a:latin typeface="Times New Roman"/>
                <a:cs typeface="Times New Roman"/>
              </a:rPr>
              <a:t>P</a:t>
            </a:r>
            <a:r>
              <a:rPr lang="en-US" sz="2400" i="1" baseline="-25000" dirty="0" smtClean="0">
                <a:latin typeface="Times New Roman"/>
                <a:cs typeface="Times New Roman"/>
              </a:rPr>
              <a:t>i</a:t>
            </a:r>
            <a:r>
              <a:rPr lang="en-US" sz="2400" i="1" dirty="0" smtClean="0">
                <a:latin typeface="Times New Roman"/>
                <a:cs typeface="Times New Roman"/>
              </a:rPr>
              <a:t> </a:t>
            </a:r>
            <a:r>
              <a:rPr lang="en-US" sz="2400" dirty="0" smtClean="0"/>
              <a:t>is the production rate constant of a particular gene </a:t>
            </a:r>
            <a:r>
              <a:rPr lang="en-US" sz="2400" i="1" dirty="0" err="1" smtClean="0">
                <a:latin typeface="Times New Roman"/>
                <a:cs typeface="Times New Roman"/>
              </a:rPr>
              <a:t>i</a:t>
            </a:r>
            <a:r>
              <a:rPr lang="en-US" sz="2400" dirty="0" smtClean="0">
                <a:latin typeface="Times New Roman"/>
                <a:cs typeface="Times New Roman"/>
              </a:rPr>
              <a:t>, </a:t>
            </a:r>
            <a:r>
              <a:rPr lang="en-US" sz="2400" i="1" dirty="0" err="1" smtClean="0">
                <a:latin typeface="Times New Roman"/>
                <a:cs typeface="Times New Roman"/>
              </a:rPr>
              <a:t>w</a:t>
            </a:r>
            <a:r>
              <a:rPr lang="en-US" sz="2400" i="1" baseline="-25000" dirty="0" err="1" smtClean="0">
                <a:latin typeface="Times New Roman"/>
                <a:cs typeface="Times New Roman"/>
              </a:rPr>
              <a:t>ij</a:t>
            </a:r>
            <a:r>
              <a:rPr lang="en-US" sz="2400" i="1" dirty="0" smtClean="0"/>
              <a:t> </a:t>
            </a:r>
            <a:r>
              <a:rPr lang="en-US" sz="2400" dirty="0" smtClean="0"/>
              <a:t>is the production weight of transcription factor </a:t>
            </a:r>
            <a:r>
              <a:rPr lang="en-US" sz="2400" i="1" dirty="0" smtClean="0">
                <a:latin typeface="Times New Roman"/>
                <a:cs typeface="Times New Roman"/>
              </a:rPr>
              <a:t>j</a:t>
            </a:r>
            <a:r>
              <a:rPr lang="en-US" sz="2400" dirty="0" smtClean="0"/>
              <a:t>, and </a:t>
            </a:r>
            <a:r>
              <a:rPr lang="en-US" sz="2400" i="1" dirty="0" smtClean="0">
                <a:latin typeface="Times New Roman"/>
                <a:cs typeface="Times New Roman"/>
              </a:rPr>
              <a:t>b</a:t>
            </a:r>
            <a:r>
              <a:rPr lang="en-US" sz="2400" i="1" baseline="-25000" dirty="0" smtClean="0">
                <a:latin typeface="Times New Roman"/>
                <a:cs typeface="Times New Roman"/>
              </a:rPr>
              <a:t>i</a:t>
            </a:r>
            <a:r>
              <a:rPr lang="en-US" sz="2400" dirty="0" smtClean="0"/>
              <a:t> is the expression threshold. For the </a:t>
            </a:r>
            <a:r>
              <a:rPr lang="en-US" sz="2400" dirty="0" err="1" smtClean="0"/>
              <a:t>Michaelis-Menten</a:t>
            </a:r>
            <a:r>
              <a:rPr lang="en-US" sz="2400" dirty="0" smtClean="0"/>
              <a:t> model, </a:t>
            </a:r>
            <a:r>
              <a:rPr lang="en-US" sz="2400" i="1" dirty="0" smtClean="0">
                <a:latin typeface="Times New Roman"/>
                <a:cs typeface="Times New Roman"/>
              </a:rPr>
              <a:t>P</a:t>
            </a:r>
            <a:r>
              <a:rPr lang="en-US" sz="2400" i="1" baseline="-25000" dirty="0" smtClean="0">
                <a:latin typeface="Times New Roman"/>
                <a:cs typeface="Times New Roman"/>
              </a:rPr>
              <a:t>i</a:t>
            </a:r>
            <a:r>
              <a:rPr lang="en-US" sz="2400" dirty="0" smtClean="0"/>
              <a:t> is the production rate of the gene, the first bracketed term is the relative weight of a gene </a:t>
            </a:r>
            <a:r>
              <a:rPr lang="en-US" sz="2400" i="1" dirty="0" smtClean="0">
                <a:latin typeface="Times New Roman"/>
                <a:cs typeface="Times New Roman"/>
              </a:rPr>
              <a:t>j</a:t>
            </a:r>
            <a:r>
              <a:rPr lang="en-US" sz="2400" dirty="0" smtClean="0"/>
              <a:t>, the second bracketed term represents the </a:t>
            </a:r>
            <a:r>
              <a:rPr lang="en-US" sz="2400" dirty="0" err="1" smtClean="0"/>
              <a:t>Michaelis-Menten</a:t>
            </a:r>
            <a:r>
              <a:rPr lang="en-US" sz="2400" dirty="0" smtClean="0"/>
              <a:t> reaction rate, and the third term models the effects of repression.</a:t>
            </a:r>
            <a:endParaRPr lang="en-US" sz="2400" dirty="0"/>
          </a:p>
        </p:txBody>
      </p:sp>
      <p:sp>
        <p:nvSpPr>
          <p:cNvPr id="148" name="TextBox 147"/>
          <p:cNvSpPr txBox="1"/>
          <p:nvPr/>
        </p:nvSpPr>
        <p:spPr>
          <a:xfrm>
            <a:off x="283367" y="37120306"/>
            <a:ext cx="10883981" cy="2308324"/>
          </a:xfrm>
          <a:prstGeom prst="rect">
            <a:avLst/>
          </a:prstGeom>
          <a:noFill/>
        </p:spPr>
        <p:txBody>
          <a:bodyPr wrap="square" rtlCol="0">
            <a:spAutoFit/>
          </a:bodyPr>
          <a:lstStyle/>
          <a:p>
            <a:pPr marL="342900" lvl="1" indent="-342900" algn="just">
              <a:buFont typeface="Arial"/>
              <a:buChar char="•"/>
            </a:pPr>
            <a:r>
              <a:rPr lang="en-US" sz="2400" dirty="0" err="1" smtClean="0"/>
              <a:t>GRNmap</a:t>
            </a:r>
            <a:r>
              <a:rPr lang="en-US" sz="2400" dirty="0" smtClean="0"/>
              <a:t> takes as input DNA microarray data which is provided </a:t>
            </a:r>
            <a:r>
              <a:rPr lang="en-US" sz="2400" dirty="0"/>
              <a:t>a</a:t>
            </a:r>
            <a:r>
              <a:rPr lang="en-US" sz="2400" dirty="0" smtClean="0"/>
              <a:t>s log</a:t>
            </a:r>
            <a:r>
              <a:rPr lang="en-US" sz="2400" baseline="-25000" dirty="0" smtClean="0"/>
              <a:t>2</a:t>
            </a:r>
            <a:r>
              <a:rPr lang="en-US" sz="2400" dirty="0" smtClean="0"/>
              <a:t> ratios of expression for each gene in the network.  Written in MATLAB, the </a:t>
            </a:r>
            <a:r>
              <a:rPr lang="en-US" sz="2400" dirty="0" err="1" smtClean="0"/>
              <a:t>GRNmap</a:t>
            </a:r>
            <a:r>
              <a:rPr lang="en-US" sz="2400" dirty="0" smtClean="0"/>
              <a:t> software loads an Excel spreadsheet as input. The software makes heavy use of two MATLAB functions: ODE45 and FMINCON. We used ODE45 to solve the model’s differential equation (Equation 1) and we used FMINCON to estimate the parameters of the model using a penalized least squares fit criterion.</a:t>
            </a:r>
            <a:endParaRPr lang="en-US" sz="2400" dirty="0"/>
          </a:p>
        </p:txBody>
      </p:sp>
      <p:sp>
        <p:nvSpPr>
          <p:cNvPr id="151" name="TextBox 150"/>
          <p:cNvSpPr txBox="1"/>
          <p:nvPr/>
        </p:nvSpPr>
        <p:spPr>
          <a:xfrm>
            <a:off x="406895" y="39669707"/>
            <a:ext cx="9950870" cy="1600437"/>
          </a:xfrm>
          <a:prstGeom prst="rect">
            <a:avLst/>
          </a:prstGeom>
          <a:noFill/>
        </p:spPr>
        <p:txBody>
          <a:bodyPr wrap="square" rtlCol="0">
            <a:spAutoFit/>
          </a:bodyPr>
          <a:lstStyle/>
          <a:p>
            <a:pPr marL="342900" lvl="1" indent="-342900">
              <a:buFont typeface="Arial"/>
              <a:buChar char="•"/>
            </a:pPr>
            <a:r>
              <a:rPr lang="en-US" sz="2400" dirty="0" smtClean="0"/>
              <a:t>The model estimates the production rates, weights, and expression thresholds. The model then performs a forward simulation using those parameters so that model-generated expression data can be compared to the experimental data input to the model.</a:t>
            </a:r>
            <a:endParaRPr lang="en-US" sz="2400" dirty="0"/>
          </a:p>
        </p:txBody>
      </p:sp>
      <p:sp>
        <p:nvSpPr>
          <p:cNvPr id="152" name="TextBox 151"/>
          <p:cNvSpPr txBox="1"/>
          <p:nvPr/>
        </p:nvSpPr>
        <p:spPr>
          <a:xfrm>
            <a:off x="446580" y="41547217"/>
            <a:ext cx="9950870" cy="1600439"/>
          </a:xfrm>
          <a:prstGeom prst="rect">
            <a:avLst/>
          </a:prstGeom>
          <a:noFill/>
        </p:spPr>
        <p:txBody>
          <a:bodyPr wrap="square" rtlCol="0">
            <a:spAutoFit/>
          </a:bodyPr>
          <a:lstStyle/>
          <a:p>
            <a:pPr marL="342900" lvl="1" indent="-342900">
              <a:buFont typeface="Arial"/>
              <a:buChar char="•"/>
            </a:pPr>
            <a:r>
              <a:rPr lang="en-US" sz="2400" dirty="0" err="1" smtClean="0"/>
              <a:t>GRNmap</a:t>
            </a:r>
            <a:r>
              <a:rPr lang="en-US" sz="2400" dirty="0" smtClean="0"/>
              <a:t> outputs an Excel spreadsheet with the optimized parameters and resulting simulated gene expression profiles, a MAT file containing the calculated values, and plots corresponding to each gene in the network showing gene expression over time.</a:t>
            </a:r>
            <a:endParaRPr lang="en-US" sz="2400" dirty="0"/>
          </a:p>
        </p:txBody>
      </p:sp>
      <p:grpSp>
        <p:nvGrpSpPr>
          <p:cNvPr id="10" name="Group 9"/>
          <p:cNvGrpSpPr/>
          <p:nvPr/>
        </p:nvGrpSpPr>
        <p:grpSpPr>
          <a:xfrm>
            <a:off x="11559289" y="18320913"/>
            <a:ext cx="10337734" cy="25179427"/>
            <a:chOff x="29921705" y="2082446"/>
            <a:chExt cx="13783646" cy="17888280"/>
          </a:xfrm>
        </p:grpSpPr>
        <p:sp>
          <p:nvSpPr>
            <p:cNvPr id="12" name="TextBox 11"/>
            <p:cNvSpPr txBox="1"/>
            <p:nvPr/>
          </p:nvSpPr>
          <p:spPr>
            <a:xfrm>
              <a:off x="30757569" y="5162672"/>
              <a:ext cx="11238687" cy="1061829"/>
            </a:xfrm>
            <a:prstGeom prst="rect">
              <a:avLst/>
            </a:prstGeom>
            <a:noFill/>
          </p:spPr>
          <p:txBody>
            <a:bodyPr wrap="square" rtlCol="0">
              <a:spAutoFit/>
            </a:bodyPr>
            <a:lstStyle/>
            <a:p>
              <a:pPr algn="ctr"/>
              <a:r>
                <a:rPr lang="en-US" dirty="0" smtClean="0"/>
                <a:t>Results</a:t>
              </a:r>
              <a:endParaRPr lang="en-US" dirty="0"/>
            </a:p>
          </p:txBody>
        </p:sp>
        <p:sp>
          <p:nvSpPr>
            <p:cNvPr id="40" name="Rounded Rectangle 39"/>
            <p:cNvSpPr/>
            <p:nvPr/>
          </p:nvSpPr>
          <p:spPr>
            <a:xfrm>
              <a:off x="29921705" y="2139479"/>
              <a:ext cx="13783646" cy="17831247"/>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ounded Rectangle 122"/>
            <p:cNvSpPr/>
            <p:nvPr/>
          </p:nvSpPr>
          <p:spPr>
            <a:xfrm>
              <a:off x="29921705" y="2082446"/>
              <a:ext cx="13783646" cy="636681"/>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4" name="TextBox 123"/>
            <p:cNvSpPr txBox="1"/>
            <p:nvPr/>
          </p:nvSpPr>
          <p:spPr>
            <a:xfrm>
              <a:off x="30757569" y="2101140"/>
              <a:ext cx="11810146" cy="530915"/>
            </a:xfrm>
            <a:prstGeom prst="rect">
              <a:avLst/>
            </a:prstGeom>
            <a:noFill/>
          </p:spPr>
          <p:txBody>
            <a:bodyPr wrap="square" rtlCol="0">
              <a:spAutoFit/>
            </a:bodyPr>
            <a:lstStyle/>
            <a:p>
              <a:pPr algn="ctr"/>
              <a:r>
                <a:rPr lang="en-US" sz="4000" b="1" dirty="0" smtClean="0"/>
                <a:t>Running </a:t>
              </a:r>
              <a:r>
                <a:rPr lang="en-US" sz="4000" b="1" dirty="0" err="1" smtClean="0"/>
                <a:t>GRNmap</a:t>
              </a:r>
              <a:endParaRPr lang="en-US" sz="4000" b="1" dirty="0"/>
            </a:p>
          </p:txBody>
        </p:sp>
        <p:sp>
          <p:nvSpPr>
            <p:cNvPr id="16" name="TextBox 15"/>
            <p:cNvSpPr txBox="1"/>
            <p:nvPr/>
          </p:nvSpPr>
          <p:spPr>
            <a:xfrm>
              <a:off x="30138417" y="3058465"/>
              <a:ext cx="13257186" cy="3738991"/>
            </a:xfrm>
            <a:prstGeom prst="rect">
              <a:avLst/>
            </a:prstGeom>
            <a:noFill/>
          </p:spPr>
          <p:txBody>
            <a:bodyPr wrap="square" rtlCol="0">
              <a:spAutoFit/>
            </a:bodyPr>
            <a:lstStyle/>
            <a:p>
              <a:pPr algn="just"/>
              <a:r>
                <a:rPr lang="en-US" sz="2400" dirty="0" err="1" smtClean="0"/>
                <a:t>GRNmap</a:t>
              </a:r>
              <a:r>
                <a:rPr lang="en-US" sz="2400" dirty="0"/>
                <a:t> </a:t>
              </a:r>
              <a:r>
                <a:rPr lang="en-US" sz="2400" dirty="0" smtClean="0"/>
                <a:t>takes in its parameters directly from the spreadsheet. The spreadsheet (Figure 4) is expected to have the following information:</a:t>
              </a:r>
            </a:p>
            <a:p>
              <a:pPr algn="just"/>
              <a:endParaRPr lang="en-US" sz="2400" dirty="0" smtClean="0"/>
            </a:p>
            <a:p>
              <a:pPr marL="1138238" lvl="1" indent="-342900" algn="just">
                <a:buFont typeface="Arial"/>
                <a:buChar char="•"/>
              </a:pPr>
              <a:r>
                <a:rPr lang="en-US" sz="2400" dirty="0" smtClean="0"/>
                <a:t>Production rates – Initial guess</a:t>
              </a:r>
            </a:p>
            <a:p>
              <a:pPr marL="1138238" lvl="1" indent="-342900" algn="just">
                <a:buFont typeface="Arial"/>
                <a:buChar char="•"/>
              </a:pPr>
              <a:r>
                <a:rPr lang="en-US" sz="2400" dirty="0" smtClean="0"/>
                <a:t>Degradation rates – Provided by user from data</a:t>
              </a:r>
            </a:p>
            <a:p>
              <a:pPr marL="1138238" lvl="1" indent="-342900" algn="just">
                <a:buFont typeface="Arial"/>
                <a:buChar char="•"/>
              </a:pPr>
              <a:r>
                <a:rPr lang="en-US" sz="2400" dirty="0" smtClean="0"/>
                <a:t>Expression Thresholds – Initial guess </a:t>
              </a:r>
            </a:p>
            <a:p>
              <a:pPr marL="1138238" lvl="1" indent="-342900" algn="just">
                <a:buFont typeface="Arial"/>
                <a:buChar char="•"/>
              </a:pPr>
              <a:r>
                <a:rPr lang="en-US" sz="2400" dirty="0" smtClean="0"/>
                <a:t>Microarray </a:t>
              </a:r>
              <a:r>
                <a:rPr lang="en-US" sz="2400" dirty="0"/>
                <a:t>data </a:t>
              </a:r>
              <a:r>
                <a:rPr lang="en-US" sz="2400" dirty="0" smtClean="0"/>
                <a:t>- log 2 fold change of expression</a:t>
              </a:r>
              <a:endParaRPr lang="en-US" sz="2400" dirty="0"/>
            </a:p>
            <a:p>
              <a:pPr marL="1138238" lvl="1" indent="-342900" algn="just">
                <a:buFont typeface="Arial"/>
                <a:buChar char="•"/>
              </a:pPr>
              <a:r>
                <a:rPr lang="en-US" sz="2400" dirty="0" smtClean="0"/>
                <a:t>Standard deviation for data</a:t>
              </a:r>
              <a:endParaRPr lang="en-US" sz="2400" dirty="0"/>
            </a:p>
            <a:p>
              <a:pPr marL="1138238" lvl="1" indent="-342900" algn="just">
                <a:buFont typeface="Arial"/>
                <a:buChar char="•"/>
              </a:pPr>
              <a:r>
                <a:rPr lang="en-US" sz="2400" dirty="0"/>
                <a:t>Adjacency matrix to </a:t>
              </a:r>
              <a:r>
                <a:rPr lang="en-US" sz="2400" dirty="0" smtClean="0"/>
                <a:t>describe the graph for the </a:t>
              </a:r>
              <a:r>
                <a:rPr lang="en-US" sz="2400" dirty="0"/>
                <a:t>GRN</a:t>
              </a:r>
            </a:p>
            <a:p>
              <a:pPr marL="1138238" lvl="1" indent="-342900" algn="just">
                <a:buFont typeface="Arial"/>
                <a:buChar char="•"/>
              </a:pPr>
              <a:r>
                <a:rPr lang="en-US" sz="2400" dirty="0"/>
                <a:t>Initial guess for the network weights</a:t>
              </a:r>
            </a:p>
            <a:p>
              <a:pPr marL="1138238" lvl="1" indent="-342900" algn="just">
                <a:buFont typeface="Arial"/>
                <a:buChar char="•"/>
              </a:pPr>
              <a:r>
                <a:rPr lang="en-US" sz="2400" dirty="0"/>
                <a:t>Simulation times</a:t>
              </a:r>
            </a:p>
            <a:p>
              <a:pPr marL="1138238" lvl="1" indent="-342900" algn="just">
                <a:buFont typeface="Arial"/>
                <a:buChar char="•"/>
              </a:pPr>
              <a:r>
                <a:rPr lang="en-US" sz="2400" dirty="0"/>
                <a:t>Optimization parameters, including which model to use, whether or not to perform a forward simulation, whether or not to </a:t>
              </a:r>
              <a:r>
                <a:rPr lang="en-US" sz="2400" dirty="0" smtClean="0"/>
                <a:t>set certain </a:t>
              </a:r>
              <a:r>
                <a:rPr lang="en-US" sz="2400" dirty="0"/>
                <a:t>parameters, and whether or not to include plots for the genes</a:t>
              </a:r>
            </a:p>
          </p:txBody>
        </p:sp>
        <p:pic>
          <p:nvPicPr>
            <p:cNvPr id="20" name="Picture 19" descr="Modify Spreadsheet.JPG"/>
            <p:cNvPicPr>
              <a:picLocks noChangeAspect="1"/>
            </p:cNvPicPr>
            <p:nvPr/>
          </p:nvPicPr>
          <p:blipFill rotWithShape="1">
            <a:blip r:embed="rId11">
              <a:extLst>
                <a:ext uri="{28A0092B-C50C-407E-A947-70E740481C1C}">
                  <a14:useLocalDpi xmlns:a14="http://schemas.microsoft.com/office/drawing/2010/main" val="0"/>
                </a:ext>
              </a:extLst>
            </a:blip>
            <a:srcRect t="25484" r="44749" b="27878"/>
            <a:stretch/>
          </p:blipFill>
          <p:spPr>
            <a:xfrm>
              <a:off x="30231778" y="7042421"/>
              <a:ext cx="5908531" cy="3002500"/>
            </a:xfrm>
            <a:prstGeom prst="rect">
              <a:avLst/>
            </a:prstGeom>
          </p:spPr>
        </p:pic>
        <p:sp>
          <p:nvSpPr>
            <p:cNvPr id="24" name="TextBox 23"/>
            <p:cNvSpPr txBox="1"/>
            <p:nvPr/>
          </p:nvSpPr>
          <p:spPr>
            <a:xfrm>
              <a:off x="30138417" y="11585712"/>
              <a:ext cx="13257186" cy="1454244"/>
            </a:xfrm>
            <a:prstGeom prst="rect">
              <a:avLst/>
            </a:prstGeom>
            <a:noFill/>
          </p:spPr>
          <p:txBody>
            <a:bodyPr wrap="square" rtlCol="0">
              <a:spAutoFit/>
            </a:bodyPr>
            <a:lstStyle/>
            <a:p>
              <a:pPr marL="342900" indent="-342900" algn="just">
                <a:buFont typeface="Arial"/>
                <a:buChar char="•"/>
              </a:pPr>
              <a:r>
                <a:rPr lang="en-US" sz="2400" dirty="0" smtClean="0"/>
                <a:t>When </a:t>
              </a:r>
              <a:r>
                <a:rPr lang="en-US" sz="2400" dirty="0" err="1" smtClean="0"/>
                <a:t>GRNmap</a:t>
              </a:r>
              <a:r>
                <a:rPr lang="en-US" sz="2400" dirty="0" smtClean="0"/>
                <a:t> is run a dialog box will open to allow the user to select the spreadsheet(Figure 5). After </a:t>
              </a:r>
              <a:r>
                <a:rPr lang="en-US" sz="2400" dirty="0" err="1" smtClean="0"/>
                <a:t>GRNmap</a:t>
              </a:r>
              <a:r>
                <a:rPr lang="en-US" sz="2400" dirty="0" smtClean="0"/>
                <a:t> is finished it will output an estimation spreadsheet and .mat file. The estimation workbook contains a sheet with the optimized network weights. </a:t>
              </a:r>
              <a:r>
                <a:rPr lang="en-US" sz="2400" dirty="0" err="1" smtClean="0"/>
                <a:t>GRNmap</a:t>
              </a:r>
              <a:r>
                <a:rPr lang="en-US" sz="2400" dirty="0" smtClean="0"/>
                <a:t> will also output MATLAB figures containing the plots of the gene expression over time for each gene.</a:t>
              </a:r>
              <a:endParaRPr lang="en-US" sz="2400" dirty="0"/>
            </a:p>
          </p:txBody>
        </p:sp>
        <p:sp>
          <p:nvSpPr>
            <p:cNvPr id="137" name="TextBox 136"/>
            <p:cNvSpPr txBox="1"/>
            <p:nvPr/>
          </p:nvSpPr>
          <p:spPr>
            <a:xfrm>
              <a:off x="30392277" y="10331152"/>
              <a:ext cx="5949130" cy="677828"/>
            </a:xfrm>
            <a:prstGeom prst="rect">
              <a:avLst/>
            </a:prstGeom>
            <a:noFill/>
          </p:spPr>
          <p:txBody>
            <a:bodyPr wrap="square" rtlCol="0">
              <a:spAutoFit/>
            </a:bodyPr>
            <a:lstStyle/>
            <a:p>
              <a:r>
                <a:rPr lang="en-US" sz="3000" i="1" dirty="0">
                  <a:latin typeface="Times New Roman"/>
                  <a:cs typeface="Times New Roman"/>
                </a:rPr>
                <a:t>Figu</a:t>
              </a:r>
              <a:r>
                <a:rPr lang="en-US" sz="2600" i="1" dirty="0">
                  <a:latin typeface="Times New Roman"/>
                  <a:cs typeface="Times New Roman"/>
                </a:rPr>
                <a:t>re </a:t>
              </a:r>
              <a:r>
                <a:rPr lang="en-US" sz="2600" i="1" dirty="0">
                  <a:latin typeface="Times New Roman"/>
                  <a:cs typeface="Times New Roman"/>
                </a:rPr>
                <a:t>2</a:t>
              </a:r>
              <a:r>
                <a:rPr lang="en-US" sz="2600" i="1" dirty="0" smtClean="0">
                  <a:latin typeface="Times New Roman"/>
                  <a:cs typeface="Times New Roman"/>
                </a:rPr>
                <a:t>.  </a:t>
              </a:r>
            </a:p>
            <a:p>
              <a:r>
                <a:rPr lang="en-US" sz="2600" i="1" dirty="0" smtClean="0">
                  <a:latin typeface="Times New Roman"/>
                  <a:cs typeface="Times New Roman"/>
                </a:rPr>
                <a:t>Optimization </a:t>
              </a:r>
              <a:r>
                <a:rPr lang="en-US" sz="2600" i="1" dirty="0">
                  <a:latin typeface="Times New Roman"/>
                  <a:cs typeface="Times New Roman"/>
                </a:rPr>
                <a:t>Parameters </a:t>
              </a:r>
              <a:r>
                <a:rPr lang="en-US" sz="2600" i="1" dirty="0" smtClean="0">
                  <a:latin typeface="Times New Roman"/>
                  <a:cs typeface="Times New Roman"/>
                </a:rPr>
                <a:t>Sheet</a:t>
              </a:r>
              <a:endParaRPr lang="en-US" sz="2600" i="1" dirty="0">
                <a:latin typeface="Times New Roman"/>
                <a:cs typeface="Times New Roman"/>
              </a:endParaRPr>
            </a:p>
          </p:txBody>
        </p:sp>
        <p:pic>
          <p:nvPicPr>
            <p:cNvPr id="79" name="Picture 78" descr="Choose Excel Sheet.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889145" y="7042421"/>
              <a:ext cx="6477462" cy="3646521"/>
            </a:xfrm>
            <a:prstGeom prst="rect">
              <a:avLst/>
            </a:prstGeom>
          </p:spPr>
        </p:pic>
        <p:sp>
          <p:nvSpPr>
            <p:cNvPr id="143" name="TextBox 142"/>
            <p:cNvSpPr txBox="1"/>
            <p:nvPr/>
          </p:nvSpPr>
          <p:spPr>
            <a:xfrm>
              <a:off x="36646207" y="10791649"/>
              <a:ext cx="7059144" cy="634098"/>
            </a:xfrm>
            <a:prstGeom prst="rect">
              <a:avLst/>
            </a:prstGeom>
            <a:noFill/>
          </p:spPr>
          <p:txBody>
            <a:bodyPr wrap="square" rtlCol="0">
              <a:spAutoFit/>
            </a:bodyPr>
            <a:lstStyle/>
            <a:p>
              <a:r>
                <a:rPr lang="en-US" sz="2600" i="1" dirty="0">
                  <a:latin typeface="Times New Roman"/>
                  <a:cs typeface="Times New Roman"/>
                </a:rPr>
                <a:t>Figure </a:t>
              </a:r>
              <a:r>
                <a:rPr lang="en-US" sz="2600" i="1" dirty="0" smtClean="0">
                  <a:latin typeface="Times New Roman"/>
                  <a:cs typeface="Times New Roman"/>
                </a:rPr>
                <a:t>3. </a:t>
              </a:r>
            </a:p>
            <a:p>
              <a:r>
                <a:rPr lang="en-US" sz="2600" i="1" dirty="0" smtClean="0">
                  <a:latin typeface="Times New Roman"/>
                  <a:cs typeface="Times New Roman"/>
                </a:rPr>
                <a:t> </a:t>
              </a:r>
              <a:r>
                <a:rPr lang="en-US" sz="2600" i="1" dirty="0">
                  <a:latin typeface="Times New Roman"/>
                  <a:cs typeface="Times New Roman"/>
                </a:rPr>
                <a:t>Dialog Box for </a:t>
              </a:r>
              <a:r>
                <a:rPr lang="en-US" sz="2600" i="1" dirty="0" smtClean="0">
                  <a:latin typeface="Times New Roman"/>
                  <a:cs typeface="Times New Roman"/>
                </a:rPr>
                <a:t>choosing spreadsheet</a:t>
              </a:r>
              <a:endParaRPr lang="en-US" sz="2600" i="1" dirty="0">
                <a:latin typeface="Times New Roman"/>
                <a:cs typeface="Times New Roman"/>
              </a:endParaRPr>
            </a:p>
          </p:txBody>
        </p:sp>
        <p:pic>
          <p:nvPicPr>
            <p:cNvPr id="115" name="Picture 114" descr="figure_1.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508520" y="13138499"/>
              <a:ext cx="7103324" cy="4209598"/>
            </a:xfrm>
            <a:prstGeom prst="rect">
              <a:avLst/>
            </a:prstGeom>
          </p:spPr>
        </p:pic>
        <p:sp>
          <p:nvSpPr>
            <p:cNvPr id="185" name="TextBox 184"/>
            <p:cNvSpPr txBox="1"/>
            <p:nvPr/>
          </p:nvSpPr>
          <p:spPr>
            <a:xfrm>
              <a:off x="33186044" y="17472295"/>
              <a:ext cx="6941832" cy="677828"/>
            </a:xfrm>
            <a:prstGeom prst="rect">
              <a:avLst/>
            </a:prstGeom>
            <a:noFill/>
          </p:spPr>
          <p:txBody>
            <a:bodyPr wrap="square" rtlCol="0">
              <a:spAutoFit/>
            </a:bodyPr>
            <a:lstStyle/>
            <a:p>
              <a:r>
                <a:rPr lang="en-US" sz="3000" i="1" dirty="0">
                  <a:latin typeface="Times New Roman"/>
                  <a:cs typeface="Times New Roman"/>
                </a:rPr>
                <a:t>Figu</a:t>
              </a:r>
              <a:r>
                <a:rPr lang="en-US" sz="2600" i="1" dirty="0">
                  <a:latin typeface="Times New Roman"/>
                  <a:cs typeface="Times New Roman"/>
                </a:rPr>
                <a:t>re </a:t>
              </a:r>
              <a:r>
                <a:rPr lang="en-US" sz="2600" i="1" dirty="0" smtClean="0">
                  <a:latin typeface="Times New Roman"/>
                  <a:cs typeface="Times New Roman"/>
                </a:rPr>
                <a:t>4.  </a:t>
              </a:r>
            </a:p>
            <a:p>
              <a:r>
                <a:rPr lang="en-US" sz="2600" i="1" dirty="0" smtClean="0">
                  <a:latin typeface="Times New Roman"/>
                  <a:cs typeface="Times New Roman"/>
                </a:rPr>
                <a:t>Sample </a:t>
              </a:r>
              <a:r>
                <a:rPr lang="en-US" sz="2600" i="1" dirty="0" smtClean="0">
                  <a:latin typeface="Times New Roman"/>
                  <a:cs typeface="Times New Roman"/>
                </a:rPr>
                <a:t>of plot generated </a:t>
              </a:r>
              <a:r>
                <a:rPr lang="en-US" sz="2600" i="1" dirty="0" smtClean="0">
                  <a:latin typeface="Times New Roman"/>
                  <a:cs typeface="Times New Roman"/>
                </a:rPr>
                <a:t>by </a:t>
              </a:r>
              <a:r>
                <a:rPr lang="en-US" sz="2600" i="1" dirty="0" err="1" smtClean="0">
                  <a:latin typeface="Times New Roman"/>
                  <a:cs typeface="Times New Roman"/>
                </a:rPr>
                <a:t>GRNmap</a:t>
              </a:r>
              <a:r>
                <a:rPr lang="en-US" sz="2600" i="1" dirty="0" smtClean="0">
                  <a:latin typeface="Times New Roman"/>
                  <a:cs typeface="Times New Roman"/>
                </a:rPr>
                <a:t> </a:t>
              </a:r>
              <a:endParaRPr lang="en-US" sz="2600" i="1" dirty="0">
                <a:latin typeface="Times New Roman"/>
                <a:cs typeface="Times New Roman"/>
              </a:endParaRPr>
            </a:p>
          </p:txBody>
        </p:sp>
      </p:grpSp>
      <p:grpSp>
        <p:nvGrpSpPr>
          <p:cNvPr id="186" name="Group 185"/>
          <p:cNvGrpSpPr/>
          <p:nvPr/>
        </p:nvGrpSpPr>
        <p:grpSpPr>
          <a:xfrm>
            <a:off x="22152257" y="26808286"/>
            <a:ext cx="10594161" cy="7547757"/>
            <a:chOff x="29423917" y="21229336"/>
            <a:chExt cx="14125545" cy="5660818"/>
          </a:xfrm>
        </p:grpSpPr>
        <p:sp>
          <p:nvSpPr>
            <p:cNvPr id="187" name="Rounded Rectangle 186"/>
            <p:cNvSpPr/>
            <p:nvPr/>
          </p:nvSpPr>
          <p:spPr>
            <a:xfrm>
              <a:off x="29423917" y="21424374"/>
              <a:ext cx="14125535" cy="5465780"/>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ounded Rectangle 187"/>
            <p:cNvSpPr/>
            <p:nvPr/>
          </p:nvSpPr>
          <p:spPr>
            <a:xfrm>
              <a:off x="29423918" y="21267152"/>
              <a:ext cx="14125544" cy="58996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89" name="TextBox 188"/>
            <p:cNvSpPr txBox="1"/>
            <p:nvPr/>
          </p:nvSpPr>
          <p:spPr>
            <a:xfrm>
              <a:off x="30570590" y="21229336"/>
              <a:ext cx="11810146" cy="530915"/>
            </a:xfrm>
            <a:prstGeom prst="rect">
              <a:avLst/>
            </a:prstGeom>
            <a:noFill/>
          </p:spPr>
          <p:txBody>
            <a:bodyPr wrap="square" rtlCol="0">
              <a:spAutoFit/>
            </a:bodyPr>
            <a:lstStyle/>
            <a:p>
              <a:pPr algn="ctr"/>
              <a:r>
                <a:rPr lang="en-US" sz="4000" b="1" dirty="0" smtClean="0"/>
                <a:t>Summary</a:t>
              </a:r>
              <a:endParaRPr lang="en-US" sz="4000" b="1" dirty="0"/>
            </a:p>
          </p:txBody>
        </p:sp>
        <p:sp>
          <p:nvSpPr>
            <p:cNvPr id="190" name="TextBox 189"/>
            <p:cNvSpPr txBox="1"/>
            <p:nvPr/>
          </p:nvSpPr>
          <p:spPr>
            <a:xfrm>
              <a:off x="30094945" y="22161197"/>
              <a:ext cx="12986848" cy="4270400"/>
            </a:xfrm>
            <a:prstGeom prst="rect">
              <a:avLst/>
            </a:prstGeom>
            <a:noFill/>
          </p:spPr>
          <p:txBody>
            <a:bodyPr wrap="square" rtlCol="0">
              <a:spAutoFit/>
            </a:bodyPr>
            <a:lstStyle/>
            <a:p>
              <a:pPr marL="342900" indent="-342900">
                <a:buFont typeface="Arial"/>
                <a:buChar char="•"/>
              </a:pPr>
              <a:r>
                <a:rPr lang="en-US" sz="2400" dirty="0" err="1" smtClean="0"/>
                <a:t>GRNmap</a:t>
              </a:r>
              <a:r>
                <a:rPr lang="en-US" sz="2400" dirty="0"/>
                <a:t>, a MATLAB </a:t>
              </a:r>
              <a:r>
                <a:rPr lang="en-US" sz="2400" dirty="0" smtClean="0"/>
                <a:t>program </a:t>
              </a:r>
              <a:r>
                <a:rPr lang="en-US" sz="2400" dirty="0"/>
                <a:t>for </a:t>
              </a:r>
              <a:r>
                <a:rPr lang="en-US" sz="2400" dirty="0" smtClean="0"/>
                <a:t>gene regulatory network modeling and parameter estimation, had previously been developed by our group but the code needed to be reevaluated and improved.</a:t>
              </a:r>
            </a:p>
            <a:p>
              <a:pPr marL="342900" indent="-342900">
                <a:buFont typeface="Arial"/>
                <a:buChar char="•"/>
              </a:pPr>
              <a:endParaRPr lang="en-US" sz="2400" dirty="0"/>
            </a:p>
            <a:p>
              <a:pPr marL="342900" indent="-342900">
                <a:buFont typeface="Arial"/>
                <a:buChar char="•"/>
              </a:pPr>
              <a:r>
                <a:rPr lang="en-US" sz="2400" dirty="0" smtClean="0"/>
                <a:t>Unit testing is currently being developed, which will allow future development to be done faster and ensure correctness.</a:t>
              </a:r>
              <a:endParaRPr lang="en-US" sz="2400" dirty="0" smtClean="0"/>
            </a:p>
            <a:p>
              <a:pPr marL="342900" indent="-342900">
                <a:buFont typeface="Arial"/>
                <a:buChar char="•"/>
              </a:pPr>
              <a:endParaRPr lang="en-US" sz="2400" dirty="0"/>
            </a:p>
            <a:p>
              <a:pPr marL="342900" indent="-342900">
                <a:buFont typeface="Arial"/>
                <a:buChar char="•"/>
              </a:pPr>
              <a:r>
                <a:rPr lang="en-US" sz="2400" dirty="0" err="1" smtClean="0"/>
                <a:t>GRNmap</a:t>
              </a:r>
              <a:r>
                <a:rPr lang="en-US" sz="2400" dirty="0" smtClean="0"/>
                <a:t> is user-friendly as it allows users to change parameters for the model without using MATLAB code.</a:t>
              </a:r>
            </a:p>
            <a:p>
              <a:pPr marL="342900" indent="-342900">
                <a:buFont typeface="Arial"/>
                <a:buChar char="•"/>
              </a:pPr>
              <a:endParaRPr lang="en-US" sz="2400" dirty="0"/>
            </a:p>
            <a:p>
              <a:pPr marL="342900" indent="-342900">
                <a:buFont typeface="Arial"/>
                <a:buChar char="•"/>
              </a:pPr>
              <a:r>
                <a:rPr lang="en-US" sz="2400" dirty="0" err="1" smtClean="0"/>
                <a:t>GRNmap</a:t>
              </a:r>
              <a:r>
                <a:rPr lang="en-US" sz="2400" dirty="0" smtClean="0"/>
                <a:t> is accessible as it can be run on any Windows machine with the free MRC library installed.</a:t>
              </a:r>
            </a:p>
            <a:p>
              <a:pPr marL="342900" indent="-342900">
                <a:buFont typeface="Arial"/>
                <a:buChar char="•"/>
              </a:pPr>
              <a:endParaRPr lang="en-US" sz="2400" dirty="0"/>
            </a:p>
            <a:p>
              <a:pPr marL="342900" indent="-342900">
                <a:buFont typeface="Arial"/>
                <a:buChar char="•"/>
              </a:pPr>
              <a:r>
                <a:rPr lang="en-US" sz="2400" dirty="0" smtClean="0"/>
                <a:t>Visit us at </a:t>
              </a:r>
              <a:r>
                <a:rPr lang="en-US" sz="2800" b="1" dirty="0"/>
                <a:t>http://kdahlquist.github.io/GRNmap</a:t>
              </a:r>
            </a:p>
            <a:p>
              <a:pPr marL="342900" indent="-342900">
                <a:buFont typeface="Arial"/>
                <a:buChar char="•"/>
              </a:pPr>
              <a:endParaRPr lang="en-US" sz="2400" dirty="0"/>
            </a:p>
          </p:txBody>
        </p:sp>
      </p:grpSp>
      <p:sp>
        <p:nvSpPr>
          <p:cNvPr id="133" name="TextBox 132"/>
          <p:cNvSpPr txBox="1"/>
          <p:nvPr/>
        </p:nvSpPr>
        <p:spPr>
          <a:xfrm>
            <a:off x="8648900" y="1041459"/>
            <a:ext cx="17907000" cy="646331"/>
          </a:xfrm>
          <a:prstGeom prst="rect">
            <a:avLst/>
          </a:prstGeom>
          <a:noFill/>
        </p:spPr>
        <p:txBody>
          <a:bodyPr wrap="square" rtlCol="0">
            <a:spAutoFit/>
          </a:bodyPr>
          <a:lstStyle/>
          <a:p>
            <a:pPr algn="ctr"/>
            <a:r>
              <a:rPr lang="en-US" sz="3600" b="1" dirty="0">
                <a:latin typeface="+mj-lt"/>
                <a:ea typeface="+mj-ea"/>
                <a:cs typeface="+mj-cs"/>
              </a:rPr>
              <a:t>Juan S. </a:t>
            </a:r>
            <a:r>
              <a:rPr lang="en-US" sz="3600" b="1" dirty="0" smtClean="0">
                <a:latin typeface="+mj-lt"/>
                <a:ea typeface="+mj-ea"/>
                <a:cs typeface="+mj-cs"/>
              </a:rPr>
              <a:t>Carrillo</a:t>
            </a:r>
            <a:r>
              <a:rPr lang="en-US" sz="3600" b="1" baseline="30000" dirty="0" smtClean="0">
                <a:latin typeface="+mj-lt"/>
                <a:ea typeface="+mj-ea"/>
                <a:cs typeface="+mj-cs"/>
              </a:rPr>
              <a:t>1</a:t>
            </a:r>
            <a:r>
              <a:rPr lang="en-US" sz="3600" b="1" dirty="0" smtClean="0">
                <a:latin typeface="+mj-lt"/>
                <a:ea typeface="+mj-ea"/>
                <a:cs typeface="+mj-cs"/>
              </a:rPr>
              <a:t>,Trixie Anne Roque</a:t>
            </a:r>
            <a:r>
              <a:rPr lang="en-US" sz="3600" b="1" baseline="30000" dirty="0" smtClean="0">
                <a:latin typeface="+mj-lt"/>
                <a:ea typeface="+mj-ea"/>
                <a:cs typeface="+mj-cs"/>
              </a:rPr>
              <a:t>1</a:t>
            </a:r>
            <a:r>
              <a:rPr lang="en-US" sz="3600" b="1" dirty="0" smtClean="0">
                <a:latin typeface="+mj-lt"/>
                <a:ea typeface="+mj-ea"/>
                <a:cs typeface="+mj-cs"/>
              </a:rPr>
              <a:t>, </a:t>
            </a:r>
            <a:r>
              <a:rPr lang="en-US" sz="3600" b="1" dirty="0" err="1">
                <a:latin typeface="+mj-lt"/>
                <a:ea typeface="+mj-ea"/>
                <a:cs typeface="+mj-cs"/>
              </a:rPr>
              <a:t>Kam</a:t>
            </a:r>
            <a:r>
              <a:rPr lang="en-US" sz="3600" b="1" dirty="0">
                <a:latin typeface="+mj-lt"/>
                <a:ea typeface="+mj-ea"/>
                <a:cs typeface="+mj-cs"/>
              </a:rPr>
              <a:t> D. </a:t>
            </a:r>
            <a:r>
              <a:rPr lang="en-US" sz="3600" b="1" dirty="0" smtClean="0">
                <a:latin typeface="+mj-lt"/>
                <a:ea typeface="+mj-ea"/>
                <a:cs typeface="+mj-cs"/>
              </a:rPr>
              <a:t>Dahlquist</a:t>
            </a:r>
            <a:r>
              <a:rPr lang="en-US" sz="3600" b="1" baseline="30000" dirty="0">
                <a:latin typeface="+mj-lt"/>
                <a:ea typeface="+mj-ea"/>
                <a:cs typeface="+mj-cs"/>
              </a:rPr>
              <a:t>2</a:t>
            </a:r>
            <a:r>
              <a:rPr lang="en-US" sz="3600" b="1" dirty="0" smtClean="0">
                <a:latin typeface="+mj-lt"/>
                <a:ea typeface="+mj-ea"/>
                <a:cs typeface="+mj-cs"/>
              </a:rPr>
              <a:t>, </a:t>
            </a:r>
            <a:r>
              <a:rPr lang="en-US" sz="3600" b="1" dirty="0">
                <a:latin typeface="+mj-lt"/>
                <a:ea typeface="+mj-ea"/>
                <a:cs typeface="+mj-cs"/>
              </a:rPr>
              <a:t>and Ben G. </a:t>
            </a:r>
            <a:r>
              <a:rPr lang="en-US" sz="3600" b="1" dirty="0" smtClean="0">
                <a:latin typeface="+mj-lt"/>
                <a:ea typeface="+mj-ea"/>
                <a:cs typeface="+mj-cs"/>
              </a:rPr>
              <a:t>Fitzpatrick</a:t>
            </a:r>
            <a:r>
              <a:rPr lang="en-US" sz="3600" b="1" baseline="30000" dirty="0">
                <a:latin typeface="+mj-lt"/>
                <a:ea typeface="+mj-ea"/>
                <a:cs typeface="+mj-cs"/>
              </a:rPr>
              <a:t>3</a:t>
            </a:r>
            <a:r>
              <a:rPr lang="en-US" sz="3600" b="1" dirty="0" smtClean="0">
                <a:latin typeface="+mj-lt"/>
                <a:ea typeface="+mj-ea"/>
                <a:cs typeface="+mj-cs"/>
              </a:rPr>
              <a:t>.</a:t>
            </a:r>
            <a:r>
              <a:rPr lang="en-US" sz="3600" dirty="0" smtClean="0"/>
              <a:t> </a:t>
            </a:r>
            <a:endParaRPr lang="en-US" sz="3600" dirty="0"/>
          </a:p>
        </p:txBody>
      </p:sp>
      <p:sp>
        <p:nvSpPr>
          <p:cNvPr id="191" name="TextBox 190"/>
          <p:cNvSpPr txBox="1"/>
          <p:nvPr/>
        </p:nvSpPr>
        <p:spPr>
          <a:xfrm>
            <a:off x="326771" y="1642561"/>
            <a:ext cx="33841695" cy="1200329"/>
          </a:xfrm>
          <a:prstGeom prst="rect">
            <a:avLst/>
          </a:prstGeom>
          <a:noFill/>
        </p:spPr>
        <p:txBody>
          <a:bodyPr wrap="square" rtlCol="0">
            <a:spAutoFit/>
          </a:bodyPr>
          <a:lstStyle/>
          <a:p>
            <a:pPr algn="ctr"/>
            <a:r>
              <a:rPr lang="en-US" sz="3600" baseline="30000" dirty="0"/>
              <a:t>1</a:t>
            </a:r>
            <a:r>
              <a:rPr lang="en-US" sz="3600" dirty="0"/>
              <a:t>Department of Electrical Engineering and Computer Science, </a:t>
            </a:r>
            <a:r>
              <a:rPr lang="en-US" sz="3600" baseline="30000" dirty="0"/>
              <a:t>2</a:t>
            </a:r>
            <a:r>
              <a:rPr lang="en-US" sz="3600" dirty="0"/>
              <a:t>Department of </a:t>
            </a:r>
            <a:r>
              <a:rPr lang="en-US" sz="3600" dirty="0" smtClean="0"/>
              <a:t>Biology, </a:t>
            </a:r>
            <a:r>
              <a:rPr lang="en-US" sz="3600" baseline="30000" dirty="0"/>
              <a:t>3</a:t>
            </a:r>
            <a:r>
              <a:rPr lang="en-US" sz="3600" dirty="0"/>
              <a:t>Department of </a:t>
            </a:r>
            <a:r>
              <a:rPr lang="en-US" sz="3600" dirty="0" smtClean="0"/>
              <a:t>Mathematics, </a:t>
            </a:r>
          </a:p>
          <a:p>
            <a:pPr algn="ctr"/>
            <a:r>
              <a:rPr lang="en-US" sz="3600" dirty="0" smtClean="0"/>
              <a:t>Loyola </a:t>
            </a:r>
            <a:r>
              <a:rPr lang="en-US" sz="3600" dirty="0"/>
              <a:t>Marymount University, 1 LMU Drive, Los Angeles, CA 90045 USA. </a:t>
            </a:r>
          </a:p>
        </p:txBody>
      </p:sp>
      <p:sp>
        <p:nvSpPr>
          <p:cNvPr id="173" name="Rounded Rectangle 172"/>
          <p:cNvSpPr/>
          <p:nvPr/>
        </p:nvSpPr>
        <p:spPr>
          <a:xfrm>
            <a:off x="22133251" y="18287934"/>
            <a:ext cx="10666898" cy="74086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76" name="TextBox 175"/>
          <p:cNvSpPr txBox="1"/>
          <p:nvPr/>
        </p:nvSpPr>
        <p:spPr>
          <a:xfrm>
            <a:off x="22636419" y="18320913"/>
            <a:ext cx="9429068" cy="707886"/>
          </a:xfrm>
          <a:prstGeom prst="rect">
            <a:avLst/>
          </a:prstGeom>
          <a:noFill/>
        </p:spPr>
        <p:txBody>
          <a:bodyPr wrap="square" rtlCol="0">
            <a:spAutoFit/>
          </a:bodyPr>
          <a:lstStyle/>
          <a:p>
            <a:pPr algn="ctr"/>
            <a:r>
              <a:rPr lang="en-US" sz="4000" b="1" dirty="0" smtClean="0"/>
              <a:t>Unit Testing</a:t>
            </a:r>
            <a:endParaRPr lang="en-US" sz="4000" b="1" dirty="0"/>
          </a:p>
        </p:txBody>
      </p:sp>
      <p:grpSp>
        <p:nvGrpSpPr>
          <p:cNvPr id="28" name="Group 27"/>
          <p:cNvGrpSpPr/>
          <p:nvPr/>
        </p:nvGrpSpPr>
        <p:grpSpPr>
          <a:xfrm>
            <a:off x="-15027727" y="17894302"/>
            <a:ext cx="11053245" cy="9420861"/>
            <a:chOff x="140328" y="2081858"/>
            <a:chExt cx="14737660" cy="7065646"/>
          </a:xfrm>
        </p:grpSpPr>
        <p:sp>
          <p:nvSpPr>
            <p:cNvPr id="7" name="Rounded Rectangle 6"/>
            <p:cNvSpPr/>
            <p:nvPr/>
          </p:nvSpPr>
          <p:spPr>
            <a:xfrm>
              <a:off x="141113" y="2118695"/>
              <a:ext cx="14736875" cy="7028809"/>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140328" y="2081858"/>
              <a:ext cx="14736875" cy="908362"/>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 name="TextBox 2"/>
            <p:cNvSpPr txBox="1"/>
            <p:nvPr/>
          </p:nvSpPr>
          <p:spPr>
            <a:xfrm>
              <a:off x="1370071" y="2156563"/>
              <a:ext cx="12572091" cy="530915"/>
            </a:xfrm>
            <a:prstGeom prst="rect">
              <a:avLst/>
            </a:prstGeom>
            <a:noFill/>
          </p:spPr>
          <p:txBody>
            <a:bodyPr wrap="square" rtlCol="0">
              <a:spAutoFit/>
            </a:bodyPr>
            <a:lstStyle/>
            <a:p>
              <a:pPr algn="ctr"/>
              <a:r>
                <a:rPr lang="en-US" sz="4000" b="1" dirty="0" smtClean="0"/>
                <a:t>Abstract</a:t>
              </a:r>
              <a:endParaRPr lang="en-US" sz="4000" b="1" dirty="0"/>
            </a:p>
          </p:txBody>
        </p:sp>
        <p:sp>
          <p:nvSpPr>
            <p:cNvPr id="6" name="TextBox 5"/>
            <p:cNvSpPr txBox="1"/>
            <p:nvPr/>
          </p:nvSpPr>
          <p:spPr>
            <a:xfrm>
              <a:off x="300364" y="3026334"/>
              <a:ext cx="14307459" cy="5609227"/>
            </a:xfrm>
            <a:prstGeom prst="rect">
              <a:avLst/>
            </a:prstGeom>
            <a:noFill/>
          </p:spPr>
          <p:txBody>
            <a:bodyPr wrap="square" rtlCol="0">
              <a:spAutoFit/>
            </a:bodyPr>
            <a:lstStyle/>
            <a:p>
              <a:pPr algn="just"/>
              <a:r>
                <a:rPr lang="en-US" sz="2400" dirty="0"/>
                <a:t>A gene regulatory network (GRN) consists of genes, transcription factors, and the regulatory connections between them that govern the level of expression of mRNA and proteins from those genes. The dynamics of a GRN is how gene expression in the network changes over time. Over a period of several years, our group has developed a complex MATLAB software package, called </a:t>
              </a:r>
              <a:r>
                <a:rPr lang="en-US" sz="2400" dirty="0" err="1"/>
                <a:t>GRNmap</a:t>
              </a:r>
              <a:r>
                <a:rPr lang="en-US" sz="2400" dirty="0"/>
                <a:t>, that uses ordinary differential equations to model the dynamics of medium-scale GRNs from budding yeast, Saccharomyces </a:t>
              </a:r>
              <a:r>
                <a:rPr lang="en-US" sz="2400" dirty="0" err="1"/>
                <a:t>cerevisiae</a:t>
              </a:r>
              <a:r>
                <a:rPr lang="en-US" sz="2400" dirty="0"/>
                <a:t>. The program estimates production rates, expression thresholds, and regulatory weights for each transcription factor in the network based on DNA microarray data, and then performs a forward simulation of the dynamics of the network. The large number of developers and time span of development led to a code base that was difficult to revise and adjust. We therefore refactored the script-based software with global variables into a function-based package that uses an object to carry relevant information from function to function. This modular approach allows for cleaner, less ambiguous code and increased maintainability. We then used the MATLAB compiler to create an executable file that can be run on any Windows machine without the need of a MATLAB license, increasing the accessibility of our program. The </a:t>
              </a:r>
              <a:r>
                <a:rPr lang="en-US" sz="2400" dirty="0" err="1"/>
                <a:t>GRNmap</a:t>
              </a:r>
              <a:r>
                <a:rPr lang="en-US" sz="2400" dirty="0"/>
                <a:t> code and executable is available from </a:t>
              </a:r>
              <a:r>
                <a:rPr lang="en-US" sz="2400" dirty="0">
                  <a:hlinkClick r:id="rId14"/>
                </a:rPr>
                <a:t>http://kdahlquist.github.io/GRNmap/</a:t>
              </a:r>
              <a:r>
                <a:rPr lang="en-US" sz="2400" dirty="0"/>
                <a:t> under an open source license. We have now adopted a test-driven development framework that will speed debugging and ensure that future modifications to the code preserve correct functionality.</a:t>
              </a:r>
            </a:p>
          </p:txBody>
        </p:sp>
      </p:grpSp>
      <p:grpSp>
        <p:nvGrpSpPr>
          <p:cNvPr id="15" name="Group 14"/>
          <p:cNvGrpSpPr/>
          <p:nvPr/>
        </p:nvGrpSpPr>
        <p:grpSpPr>
          <a:xfrm>
            <a:off x="200453" y="3349382"/>
            <a:ext cx="32545956" cy="14669476"/>
            <a:chOff x="200453" y="2769975"/>
            <a:chExt cx="32545956" cy="14669476"/>
          </a:xfrm>
        </p:grpSpPr>
        <p:sp>
          <p:nvSpPr>
            <p:cNvPr id="192" name="Rounded Rectangle 191"/>
            <p:cNvSpPr/>
            <p:nvPr/>
          </p:nvSpPr>
          <p:spPr>
            <a:xfrm>
              <a:off x="200453" y="2875418"/>
              <a:ext cx="32545956" cy="14564033"/>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ounded Rectangle 40"/>
            <p:cNvSpPr/>
            <p:nvPr/>
          </p:nvSpPr>
          <p:spPr>
            <a:xfrm>
              <a:off x="200454" y="2769975"/>
              <a:ext cx="32545955" cy="1020909"/>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grpSp>
      <p:sp>
        <p:nvSpPr>
          <p:cNvPr id="67" name="TextBox 66"/>
          <p:cNvSpPr txBox="1"/>
          <p:nvPr/>
        </p:nvSpPr>
        <p:spPr>
          <a:xfrm>
            <a:off x="11433812" y="3454825"/>
            <a:ext cx="9429068" cy="707886"/>
          </a:xfrm>
          <a:prstGeom prst="rect">
            <a:avLst/>
          </a:prstGeom>
          <a:noFill/>
        </p:spPr>
        <p:txBody>
          <a:bodyPr wrap="square" rtlCol="0">
            <a:spAutoFit/>
          </a:bodyPr>
          <a:lstStyle/>
          <a:p>
            <a:pPr algn="ctr"/>
            <a:r>
              <a:rPr lang="en-US" sz="4000" b="1" dirty="0" smtClean="0"/>
              <a:t>Activity Diagram for </a:t>
            </a:r>
            <a:r>
              <a:rPr lang="en-US" sz="4000" b="1" dirty="0" err="1" smtClean="0"/>
              <a:t>GRNmap</a:t>
            </a:r>
            <a:endParaRPr lang="en-US" sz="4000" b="1" dirty="0"/>
          </a:p>
        </p:txBody>
      </p:sp>
      <p:sp>
        <p:nvSpPr>
          <p:cNvPr id="5" name="Rectangle 4"/>
          <p:cNvSpPr/>
          <p:nvPr/>
        </p:nvSpPr>
        <p:spPr>
          <a:xfrm>
            <a:off x="22524567" y="22360850"/>
            <a:ext cx="9687878" cy="3160295"/>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descr="Updated GRNmap State Diagram.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624" y="4869251"/>
            <a:ext cx="33088823" cy="12598241"/>
          </a:xfrm>
          <a:prstGeom prst="rect">
            <a:avLst/>
          </a:prstGeom>
        </p:spPr>
      </p:pic>
      <p:sp>
        <p:nvSpPr>
          <p:cNvPr id="9" name="TextBox 8"/>
          <p:cNvSpPr txBox="1"/>
          <p:nvPr/>
        </p:nvSpPr>
        <p:spPr>
          <a:xfrm>
            <a:off x="22524567" y="19256264"/>
            <a:ext cx="10011074" cy="2677656"/>
          </a:xfrm>
          <a:prstGeom prst="rect">
            <a:avLst/>
          </a:prstGeom>
          <a:noFill/>
        </p:spPr>
        <p:txBody>
          <a:bodyPr wrap="square" rtlCol="0">
            <a:spAutoFit/>
          </a:bodyPr>
          <a:lstStyle/>
          <a:p>
            <a:pPr algn="just"/>
            <a:r>
              <a:rPr lang="en-US" sz="2400" dirty="0"/>
              <a:t>In order to efficiently and effectively maintain the MATLAB package, a unit testing framework is created. Unit testing, a method for checking whether individual units of a software program function as intended, ensures that every change we make to the code does not affect its functionality. </a:t>
            </a:r>
            <a:r>
              <a:rPr lang="en-US" sz="2400" dirty="0" smtClean="0"/>
              <a:t>Unit testing allows </a:t>
            </a:r>
            <a:r>
              <a:rPr lang="en-US" sz="2400" dirty="0"/>
              <a:t>for better means of pinpointing specific problems in the program by breaking up its operations into smaller parts and then inputting values to which we know the answer</a:t>
            </a:r>
            <a:r>
              <a:rPr lang="en-US" sz="2400" dirty="0" smtClean="0"/>
              <a:t>.</a:t>
            </a:r>
            <a:endParaRPr lang="en-US" sz="2400" dirty="0" smtClean="0"/>
          </a:p>
        </p:txBody>
      </p:sp>
      <p:sp>
        <p:nvSpPr>
          <p:cNvPr id="8" name="TextBox 7"/>
          <p:cNvSpPr txBox="1"/>
          <p:nvPr/>
        </p:nvSpPr>
        <p:spPr>
          <a:xfrm>
            <a:off x="22524567" y="22375789"/>
            <a:ext cx="9687878" cy="3139321"/>
          </a:xfrm>
          <a:prstGeom prst="rect">
            <a:avLst/>
          </a:prstGeom>
          <a:noFill/>
        </p:spPr>
        <p:txBody>
          <a:bodyPr wrap="square" rtlCol="0">
            <a:spAutoFit/>
          </a:bodyPr>
          <a:lstStyle/>
          <a:p>
            <a:r>
              <a:rPr lang="en-US" sz="2200" dirty="0">
                <a:latin typeface="Consolas"/>
                <a:cs typeface="Consolas"/>
              </a:rPr>
              <a:t>DEFINE main function</a:t>
            </a:r>
          </a:p>
          <a:p>
            <a:r>
              <a:rPr lang="en-US" sz="2200" dirty="0">
                <a:latin typeface="Consolas"/>
                <a:cs typeface="Consolas"/>
              </a:rPr>
              <a:t>    CALL </a:t>
            </a:r>
            <a:r>
              <a:rPr lang="en-US" sz="2200" dirty="0" err="1">
                <a:latin typeface="Consolas"/>
                <a:cs typeface="Consolas"/>
              </a:rPr>
              <a:t>functiontests</a:t>
            </a:r>
            <a:r>
              <a:rPr lang="en-US" sz="2200" dirty="0">
                <a:latin typeface="Consolas"/>
                <a:cs typeface="Consolas"/>
              </a:rPr>
              <a:t> (</a:t>
            </a:r>
            <a:r>
              <a:rPr lang="en-US" sz="2200" dirty="0" err="1">
                <a:latin typeface="Consolas"/>
                <a:cs typeface="Consolas"/>
              </a:rPr>
              <a:t>localfunctions</a:t>
            </a:r>
            <a:r>
              <a:rPr lang="en-US" sz="2200" dirty="0">
                <a:latin typeface="Consolas"/>
                <a:cs typeface="Consolas"/>
              </a:rPr>
              <a:t>) to make a tests array</a:t>
            </a:r>
          </a:p>
          <a:p>
            <a:r>
              <a:rPr lang="en-US" sz="2200" dirty="0">
                <a:latin typeface="Consolas"/>
                <a:cs typeface="Consolas"/>
              </a:rPr>
              <a:t>END</a:t>
            </a:r>
          </a:p>
          <a:p>
            <a:r>
              <a:rPr lang="en-US" sz="2200" dirty="0">
                <a:latin typeface="Consolas"/>
                <a:cs typeface="Consolas"/>
              </a:rPr>
              <a:t> </a:t>
            </a:r>
          </a:p>
          <a:p>
            <a:r>
              <a:rPr lang="en-US" sz="2200" dirty="0">
                <a:latin typeface="Consolas"/>
                <a:cs typeface="Consolas"/>
              </a:rPr>
              <a:t>DEFINE function </a:t>
            </a:r>
            <a:r>
              <a:rPr lang="en-US" sz="2200" dirty="0" err="1">
                <a:latin typeface="Consolas"/>
                <a:cs typeface="Consolas"/>
              </a:rPr>
              <a:t>firstTest</a:t>
            </a:r>
            <a:r>
              <a:rPr lang="en-US" sz="2200" dirty="0">
                <a:latin typeface="Consolas"/>
                <a:cs typeface="Consolas"/>
              </a:rPr>
              <a:t> (</a:t>
            </a:r>
            <a:r>
              <a:rPr lang="en-US" sz="2200" dirty="0" err="1">
                <a:latin typeface="Consolas"/>
                <a:cs typeface="Consolas"/>
              </a:rPr>
              <a:t>testCase</a:t>
            </a:r>
            <a:r>
              <a:rPr lang="en-US" sz="2200" dirty="0">
                <a:latin typeface="Consolas"/>
                <a:cs typeface="Consolas"/>
              </a:rPr>
              <a:t>)</a:t>
            </a:r>
          </a:p>
          <a:p>
            <a:r>
              <a:rPr lang="en-US" sz="2200" dirty="0">
                <a:latin typeface="Consolas"/>
                <a:cs typeface="Consolas"/>
              </a:rPr>
              <a:t>    </a:t>
            </a:r>
            <a:r>
              <a:rPr lang="en-US" sz="2200" dirty="0" err="1">
                <a:latin typeface="Consolas"/>
                <a:cs typeface="Consolas"/>
              </a:rPr>
              <a:t>actualOutput</a:t>
            </a:r>
            <a:r>
              <a:rPr lang="en-US" sz="2200" dirty="0">
                <a:latin typeface="Consolas"/>
                <a:cs typeface="Consolas"/>
              </a:rPr>
              <a:t> = evaluate function by using known inputs</a:t>
            </a:r>
          </a:p>
          <a:p>
            <a:r>
              <a:rPr lang="en-US" sz="2200" dirty="0">
                <a:latin typeface="Consolas"/>
                <a:cs typeface="Consolas"/>
              </a:rPr>
              <a:t>    </a:t>
            </a:r>
            <a:r>
              <a:rPr lang="en-US" sz="2200" dirty="0" err="1">
                <a:latin typeface="Consolas"/>
                <a:cs typeface="Consolas"/>
              </a:rPr>
              <a:t>expectedOutput</a:t>
            </a:r>
            <a:r>
              <a:rPr lang="en-US" sz="2200" dirty="0">
                <a:latin typeface="Consolas"/>
                <a:cs typeface="Consolas"/>
              </a:rPr>
              <a:t> = assign expected results</a:t>
            </a:r>
          </a:p>
          <a:p>
            <a:r>
              <a:rPr lang="en-US" sz="2200" dirty="0">
                <a:latin typeface="Consolas"/>
                <a:cs typeface="Consolas"/>
              </a:rPr>
              <a:t>    VERIFY </a:t>
            </a:r>
            <a:r>
              <a:rPr lang="en-US" sz="2200" dirty="0" err="1">
                <a:latin typeface="Consolas"/>
                <a:cs typeface="Consolas"/>
              </a:rPr>
              <a:t>actualOutput</a:t>
            </a:r>
            <a:r>
              <a:rPr lang="en-US" sz="2200" dirty="0">
                <a:latin typeface="Consolas"/>
                <a:cs typeface="Consolas"/>
              </a:rPr>
              <a:t> equals </a:t>
            </a:r>
            <a:r>
              <a:rPr lang="en-US" sz="2200" dirty="0" err="1">
                <a:latin typeface="Consolas"/>
                <a:cs typeface="Consolas"/>
              </a:rPr>
              <a:t>expectedOutput</a:t>
            </a:r>
            <a:endParaRPr lang="en-US" sz="2200" dirty="0">
              <a:latin typeface="Consolas"/>
              <a:cs typeface="Consolas"/>
            </a:endParaRPr>
          </a:p>
          <a:p>
            <a:r>
              <a:rPr lang="en-US" sz="2200" dirty="0">
                <a:latin typeface="Consolas"/>
                <a:cs typeface="Consolas"/>
              </a:rPr>
              <a:t>END</a:t>
            </a:r>
            <a:endParaRPr lang="en-US" sz="2200" dirty="0">
              <a:latin typeface="Consolas"/>
              <a:cs typeface="Consolas"/>
            </a:endParaRPr>
          </a:p>
        </p:txBody>
      </p:sp>
      <p:sp>
        <p:nvSpPr>
          <p:cNvPr id="18" name="TextBox 17"/>
          <p:cNvSpPr txBox="1"/>
          <p:nvPr/>
        </p:nvSpPr>
        <p:spPr>
          <a:xfrm>
            <a:off x="22493965" y="25685172"/>
            <a:ext cx="10252444" cy="461665"/>
          </a:xfrm>
          <a:prstGeom prst="rect">
            <a:avLst/>
          </a:prstGeom>
          <a:noFill/>
        </p:spPr>
        <p:txBody>
          <a:bodyPr wrap="square" rtlCol="0">
            <a:spAutoFit/>
          </a:bodyPr>
          <a:lstStyle/>
          <a:p>
            <a:r>
              <a:rPr lang="en-US" sz="2400" i="1" dirty="0">
                <a:latin typeface="Times New Roman"/>
                <a:cs typeface="Times New Roman"/>
              </a:rPr>
              <a:t>Figure 5</a:t>
            </a:r>
            <a:r>
              <a:rPr lang="en-US" sz="2400" i="1" dirty="0" smtClean="0">
                <a:latin typeface="Times New Roman"/>
                <a:cs typeface="Times New Roman"/>
              </a:rPr>
              <a:t>. </a:t>
            </a:r>
            <a:r>
              <a:rPr lang="en-US" sz="2400" i="1" dirty="0" err="1">
                <a:latin typeface="Times New Roman"/>
                <a:cs typeface="Times New Roman"/>
              </a:rPr>
              <a:t>Pseudocode</a:t>
            </a:r>
            <a:r>
              <a:rPr lang="en-US" sz="2400" i="1" dirty="0">
                <a:latin typeface="Times New Roman"/>
                <a:cs typeface="Times New Roman"/>
              </a:rPr>
              <a:t> for Unit Testing </a:t>
            </a:r>
            <a:r>
              <a:rPr lang="en-US" sz="2400" i="1" dirty="0" smtClean="0">
                <a:latin typeface="Times New Roman"/>
                <a:cs typeface="Times New Roman"/>
              </a:rPr>
              <a:t>Framewor</a:t>
            </a:r>
            <a:r>
              <a:rPr lang="en-US" sz="2400" i="1" dirty="0">
                <a:latin typeface="Times New Roman"/>
                <a:cs typeface="Times New Roman"/>
              </a:rPr>
              <a:t>k</a:t>
            </a:r>
            <a:endParaRPr lang="en-US" sz="2400" i="1" dirty="0">
              <a:latin typeface="Times New Roman"/>
              <a:cs typeface="Times New Roman"/>
            </a:endParaRPr>
          </a:p>
        </p:txBody>
      </p:sp>
    </p:spTree>
    <p:extLst>
      <p:ext uri="{BB962C8B-B14F-4D97-AF65-F5344CB8AC3E}">
        <p14:creationId xmlns:p14="http://schemas.microsoft.com/office/powerpoint/2010/main" val="321709737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5572</TotalTime>
  <Words>1297</Words>
  <Application>Microsoft Macintosh PowerPoint</Application>
  <PresentationFormat>Custom</PresentationFormat>
  <Paragraphs>71</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GRN Working Title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Carrillo</dc:creator>
  <cp:lastModifiedBy>Juan Carrillo</cp:lastModifiedBy>
  <cp:revision>113</cp:revision>
  <cp:lastPrinted>2014-06-26T18:30:03Z</cp:lastPrinted>
  <dcterms:created xsi:type="dcterms:W3CDTF">2014-06-19T16:57:12Z</dcterms:created>
  <dcterms:modified xsi:type="dcterms:W3CDTF">2015-03-18T05:52:06Z</dcterms:modified>
</cp:coreProperties>
</file>