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4" r:id="rId4"/>
    <p:sldId id="265" r:id="rId5"/>
    <p:sldId id="266" r:id="rId6"/>
    <p:sldId id="267" r:id="rId7"/>
    <p:sldId id="288" r:id="rId8"/>
    <p:sldId id="268" r:id="rId9"/>
    <p:sldId id="285" r:id="rId10"/>
    <p:sldId id="269" r:id="rId11"/>
    <p:sldId id="270" r:id="rId12"/>
    <p:sldId id="289" r:id="rId13"/>
    <p:sldId id="272" r:id="rId14"/>
    <p:sldId id="286" r:id="rId15"/>
    <p:sldId id="292" r:id="rId16"/>
    <p:sldId id="275" r:id="rId17"/>
    <p:sldId id="294" r:id="rId18"/>
    <p:sldId id="291" r:id="rId19"/>
    <p:sldId id="287" r:id="rId20"/>
    <p:sldId id="293" r:id="rId21"/>
    <p:sldId id="261" r:id="rId22"/>
    <p:sldId id="271" r:id="rId23"/>
    <p:sldId id="280" r:id="rId24"/>
    <p:sldId id="296" r:id="rId25"/>
    <p:sldId id="295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4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87" autoAdjust="0"/>
  </p:normalViewPr>
  <p:slideViewPr>
    <p:cSldViewPr snapToGrid="0">
      <p:cViewPr>
        <p:scale>
          <a:sx n="76" d="100"/>
          <a:sy n="76" d="100"/>
        </p:scale>
        <p:origin x="-4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Untitled:Users:Natalie:Downloads:pvalue_MSE_comparison%20(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Untitled:Users:Natalie:Downloads:pvalue_MSE_comparison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LSE:minLSE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Graphs!$A$2:$A$37</c:f>
              <c:strCache>
                <c:ptCount val="36"/>
                <c:pt idx="0">
                  <c:v>db1</c:v>
                </c:pt>
                <c:pt idx="1">
                  <c:v>db2</c:v>
                </c:pt>
                <c:pt idx="2">
                  <c:v>db3</c:v>
                </c:pt>
                <c:pt idx="3">
                  <c:v>db4</c:v>
                </c:pt>
                <c:pt idx="4">
                  <c:v>db6</c:v>
                </c:pt>
                <c:pt idx="5">
                  <c:v>db5</c:v>
                </c:pt>
                <c:pt idx="6">
                  <c:v>rand1</c:v>
                </c:pt>
                <c:pt idx="7">
                  <c:v>rand2</c:v>
                </c:pt>
                <c:pt idx="8">
                  <c:v>rand3</c:v>
                </c:pt>
                <c:pt idx="9">
                  <c:v>rand4</c:v>
                </c:pt>
                <c:pt idx="10">
                  <c:v>rand6</c:v>
                </c:pt>
                <c:pt idx="11">
                  <c:v>rand7</c:v>
                </c:pt>
                <c:pt idx="12">
                  <c:v>rand8</c:v>
                </c:pt>
                <c:pt idx="13">
                  <c:v>rand9</c:v>
                </c:pt>
                <c:pt idx="14">
                  <c:v>rand10</c:v>
                </c:pt>
                <c:pt idx="15">
                  <c:v>rand11</c:v>
                </c:pt>
                <c:pt idx="16">
                  <c:v>rand12</c:v>
                </c:pt>
                <c:pt idx="17">
                  <c:v>rand13</c:v>
                </c:pt>
                <c:pt idx="18">
                  <c:v>rand14</c:v>
                </c:pt>
                <c:pt idx="19">
                  <c:v>rand15</c:v>
                </c:pt>
                <c:pt idx="20">
                  <c:v>rand16</c:v>
                </c:pt>
                <c:pt idx="21">
                  <c:v>rand17</c:v>
                </c:pt>
                <c:pt idx="22">
                  <c:v>rand18</c:v>
                </c:pt>
                <c:pt idx="23">
                  <c:v>rand19</c:v>
                </c:pt>
                <c:pt idx="24">
                  <c:v>rand20</c:v>
                </c:pt>
                <c:pt idx="25">
                  <c:v>rand21</c:v>
                </c:pt>
                <c:pt idx="26">
                  <c:v>rand22</c:v>
                </c:pt>
                <c:pt idx="27">
                  <c:v>rand23</c:v>
                </c:pt>
                <c:pt idx="28">
                  <c:v>rand24</c:v>
                </c:pt>
                <c:pt idx="29">
                  <c:v>rand25</c:v>
                </c:pt>
                <c:pt idx="30">
                  <c:v>rand26</c:v>
                </c:pt>
                <c:pt idx="31">
                  <c:v>rand27</c:v>
                </c:pt>
                <c:pt idx="32">
                  <c:v>rand28</c:v>
                </c:pt>
                <c:pt idx="33">
                  <c:v>rand29</c:v>
                </c:pt>
                <c:pt idx="34">
                  <c:v>rand30</c:v>
                </c:pt>
                <c:pt idx="35">
                  <c:v>rand31</c:v>
                </c:pt>
              </c:strCache>
            </c:strRef>
          </c:cat>
          <c:val>
            <c:numRef>
              <c:f>Graphs!$B$2:$B$37</c:f>
              <c:numCache>
                <c:formatCode>0.0000</c:formatCode>
                <c:ptCount val="36"/>
                <c:pt idx="0" formatCode="General">
                  <c:v>1.4206</c:v>
                </c:pt>
                <c:pt idx="1">
                  <c:v>1.358</c:v>
                </c:pt>
                <c:pt idx="2">
                  <c:v>1.41</c:v>
                </c:pt>
                <c:pt idx="3">
                  <c:v>1.3</c:v>
                </c:pt>
                <c:pt idx="4" formatCode="General">
                  <c:v>1.3973</c:v>
                </c:pt>
                <c:pt idx="5" formatCode="General">
                  <c:v>1.426289944756905</c:v>
                </c:pt>
                <c:pt idx="6" formatCode="General">
                  <c:v>1.452977249603011</c:v>
                </c:pt>
                <c:pt idx="7" formatCode="General">
                  <c:v>1.427750444479381</c:v>
                </c:pt>
                <c:pt idx="8" formatCode="General">
                  <c:v>1.43020517907254</c:v>
                </c:pt>
                <c:pt idx="9" formatCode="General">
                  <c:v>1.493268683665407</c:v>
                </c:pt>
                <c:pt idx="10" formatCode="General">
                  <c:v>1.431296312104372</c:v>
                </c:pt>
                <c:pt idx="11" formatCode="General">
                  <c:v>1.520212753072462</c:v>
                </c:pt>
                <c:pt idx="12" formatCode="General">
                  <c:v>1.477279394810426</c:v>
                </c:pt>
                <c:pt idx="13" formatCode="General">
                  <c:v>1.424704767359427</c:v>
                </c:pt>
                <c:pt idx="14" formatCode="General">
                  <c:v>1.49207231759221</c:v>
                </c:pt>
                <c:pt idx="15" formatCode="General">
                  <c:v>1.474130371093106</c:v>
                </c:pt>
                <c:pt idx="16" formatCode="General">
                  <c:v>1.50802490023544</c:v>
                </c:pt>
                <c:pt idx="17" formatCode="General">
                  <c:v>1.437326432858917</c:v>
                </c:pt>
                <c:pt idx="18" formatCode="General">
                  <c:v>1.458560319293999</c:v>
                </c:pt>
                <c:pt idx="19" formatCode="General">
                  <c:v>1.406274906534285</c:v>
                </c:pt>
                <c:pt idx="20" formatCode="General">
                  <c:v>1.416466166703218</c:v>
                </c:pt>
                <c:pt idx="21" formatCode="General">
                  <c:v>1.492966168449169</c:v>
                </c:pt>
                <c:pt idx="22" formatCode="General">
                  <c:v>1.431848149370314</c:v>
                </c:pt>
                <c:pt idx="23" formatCode="General">
                  <c:v>1.430550446590096</c:v>
                </c:pt>
                <c:pt idx="24" formatCode="General">
                  <c:v>1.481745890736553</c:v>
                </c:pt>
                <c:pt idx="25" formatCode="General">
                  <c:v>1.452774561394551</c:v>
                </c:pt>
                <c:pt idx="26" formatCode="General">
                  <c:v>1.48394002901374</c:v>
                </c:pt>
                <c:pt idx="27" formatCode="General">
                  <c:v>1.433218457267525</c:v>
                </c:pt>
                <c:pt idx="28" formatCode="General">
                  <c:v>1.388008562476062</c:v>
                </c:pt>
                <c:pt idx="29" formatCode="General">
                  <c:v>1.44330919874429</c:v>
                </c:pt>
                <c:pt idx="30" formatCode="General">
                  <c:v>1.420561799242408</c:v>
                </c:pt>
                <c:pt idx="31" formatCode="General">
                  <c:v>1.451985022002058</c:v>
                </c:pt>
                <c:pt idx="32" formatCode="General">
                  <c:v>1.431848521648662</c:v>
                </c:pt>
                <c:pt idx="33" formatCode="General">
                  <c:v>1.443442644833023</c:v>
                </c:pt>
                <c:pt idx="34" formatCode="General">
                  <c:v>1.476084423114706</c:v>
                </c:pt>
                <c:pt idx="35" formatCode="General">
                  <c:v>1.500948370377672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9203320"/>
        <c:axId val="2129183656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Graphs!$C$2:$C$37</c:f>
              <c:numCache>
                <c:formatCode>General</c:formatCode>
                <c:ptCount val="36"/>
                <c:pt idx="0">
                  <c:v>1.426289944756905</c:v>
                </c:pt>
                <c:pt idx="1">
                  <c:v>1.426289944756905</c:v>
                </c:pt>
                <c:pt idx="2">
                  <c:v>1.426289944756905</c:v>
                </c:pt>
                <c:pt idx="3">
                  <c:v>1.426289944756905</c:v>
                </c:pt>
                <c:pt idx="4">
                  <c:v>1.426289944756905</c:v>
                </c:pt>
                <c:pt idx="5">
                  <c:v>1.426289944756905</c:v>
                </c:pt>
                <c:pt idx="6">
                  <c:v>1.426289944756905</c:v>
                </c:pt>
                <c:pt idx="7">
                  <c:v>1.426289944756905</c:v>
                </c:pt>
                <c:pt idx="8">
                  <c:v>1.426289944756905</c:v>
                </c:pt>
                <c:pt idx="9">
                  <c:v>1.426289944756905</c:v>
                </c:pt>
                <c:pt idx="10">
                  <c:v>1.426289944756905</c:v>
                </c:pt>
                <c:pt idx="11">
                  <c:v>1.426289944756905</c:v>
                </c:pt>
                <c:pt idx="12">
                  <c:v>1.426289944756905</c:v>
                </c:pt>
                <c:pt idx="13">
                  <c:v>1.426289944756905</c:v>
                </c:pt>
                <c:pt idx="14">
                  <c:v>1.426289944756905</c:v>
                </c:pt>
                <c:pt idx="15">
                  <c:v>1.426289944756905</c:v>
                </c:pt>
                <c:pt idx="16">
                  <c:v>1.426289944756905</c:v>
                </c:pt>
                <c:pt idx="17">
                  <c:v>1.426289944756905</c:v>
                </c:pt>
                <c:pt idx="18">
                  <c:v>1.426289944756905</c:v>
                </c:pt>
                <c:pt idx="19">
                  <c:v>1.426289944756905</c:v>
                </c:pt>
                <c:pt idx="20">
                  <c:v>1.426289944756905</c:v>
                </c:pt>
                <c:pt idx="21">
                  <c:v>1.426289944756905</c:v>
                </c:pt>
                <c:pt idx="22">
                  <c:v>1.426289944756905</c:v>
                </c:pt>
                <c:pt idx="23">
                  <c:v>1.426289944756905</c:v>
                </c:pt>
                <c:pt idx="24">
                  <c:v>1.426289944756905</c:v>
                </c:pt>
                <c:pt idx="25">
                  <c:v>1.426289944756905</c:v>
                </c:pt>
                <c:pt idx="26">
                  <c:v>1.426289944756905</c:v>
                </c:pt>
                <c:pt idx="27">
                  <c:v>1.426289944756905</c:v>
                </c:pt>
                <c:pt idx="28">
                  <c:v>1.426289944756905</c:v>
                </c:pt>
                <c:pt idx="29">
                  <c:v>1.42628994475691</c:v>
                </c:pt>
                <c:pt idx="30">
                  <c:v>1.42628994475691</c:v>
                </c:pt>
                <c:pt idx="31">
                  <c:v>1.42628994475691</c:v>
                </c:pt>
                <c:pt idx="32">
                  <c:v>1.42628994475691</c:v>
                </c:pt>
                <c:pt idx="33">
                  <c:v>1.42628994475691</c:v>
                </c:pt>
                <c:pt idx="34">
                  <c:v>1.42628994475691</c:v>
                </c:pt>
                <c:pt idx="35">
                  <c:v>1.42628994475691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203320"/>
        <c:axId val="2129183656"/>
      </c:lineChart>
      <c:catAx>
        <c:axId val="212920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83656"/>
        <c:crosses val="autoZero"/>
        <c:auto val="1"/>
        <c:lblAlgn val="ctr"/>
        <c:lblOffset val="100"/>
        <c:noMultiLvlLbl val="0"/>
      </c:catAx>
      <c:valAx>
        <c:axId val="2129183656"/>
        <c:scaling>
          <c:orientation val="minMax"/>
          <c:min val="1.2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203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LSE:minLSE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Graphs!$A$2:$A$37</c:f>
              <c:strCache>
                <c:ptCount val="36"/>
                <c:pt idx="0">
                  <c:v>db1</c:v>
                </c:pt>
                <c:pt idx="1">
                  <c:v>db2</c:v>
                </c:pt>
                <c:pt idx="2">
                  <c:v>db3</c:v>
                </c:pt>
                <c:pt idx="3">
                  <c:v>db4</c:v>
                </c:pt>
                <c:pt idx="4">
                  <c:v>db6</c:v>
                </c:pt>
                <c:pt idx="5">
                  <c:v>db5</c:v>
                </c:pt>
                <c:pt idx="6">
                  <c:v>rand1</c:v>
                </c:pt>
                <c:pt idx="7">
                  <c:v>rand2</c:v>
                </c:pt>
                <c:pt idx="8">
                  <c:v>rand3</c:v>
                </c:pt>
                <c:pt idx="9">
                  <c:v>rand4</c:v>
                </c:pt>
                <c:pt idx="10">
                  <c:v>rand6</c:v>
                </c:pt>
                <c:pt idx="11">
                  <c:v>rand7</c:v>
                </c:pt>
                <c:pt idx="12">
                  <c:v>rand8</c:v>
                </c:pt>
                <c:pt idx="13">
                  <c:v>rand9</c:v>
                </c:pt>
                <c:pt idx="14">
                  <c:v>rand10</c:v>
                </c:pt>
                <c:pt idx="15">
                  <c:v>rand11</c:v>
                </c:pt>
                <c:pt idx="16">
                  <c:v>rand12</c:v>
                </c:pt>
                <c:pt idx="17">
                  <c:v>rand13</c:v>
                </c:pt>
                <c:pt idx="18">
                  <c:v>rand14</c:v>
                </c:pt>
                <c:pt idx="19">
                  <c:v>rand15</c:v>
                </c:pt>
                <c:pt idx="20">
                  <c:v>rand16</c:v>
                </c:pt>
                <c:pt idx="21">
                  <c:v>rand17</c:v>
                </c:pt>
                <c:pt idx="22">
                  <c:v>rand18</c:v>
                </c:pt>
                <c:pt idx="23">
                  <c:v>rand19</c:v>
                </c:pt>
                <c:pt idx="24">
                  <c:v>rand20</c:v>
                </c:pt>
                <c:pt idx="25">
                  <c:v>rand21</c:v>
                </c:pt>
                <c:pt idx="26">
                  <c:v>rand22</c:v>
                </c:pt>
                <c:pt idx="27">
                  <c:v>rand23</c:v>
                </c:pt>
                <c:pt idx="28">
                  <c:v>rand24</c:v>
                </c:pt>
                <c:pt idx="29">
                  <c:v>rand25</c:v>
                </c:pt>
                <c:pt idx="30">
                  <c:v>rand26</c:v>
                </c:pt>
                <c:pt idx="31">
                  <c:v>rand27</c:v>
                </c:pt>
                <c:pt idx="32">
                  <c:v>rand28</c:v>
                </c:pt>
                <c:pt idx="33">
                  <c:v>rand29</c:v>
                </c:pt>
                <c:pt idx="34">
                  <c:v>rand30</c:v>
                </c:pt>
                <c:pt idx="35">
                  <c:v>rand31</c:v>
                </c:pt>
              </c:strCache>
            </c:strRef>
          </c:cat>
          <c:val>
            <c:numRef>
              <c:f>Graphs!$B$2:$B$37</c:f>
              <c:numCache>
                <c:formatCode>0.0000</c:formatCode>
                <c:ptCount val="36"/>
                <c:pt idx="0" formatCode="General">
                  <c:v>1.4206</c:v>
                </c:pt>
                <c:pt idx="1">
                  <c:v>1.358</c:v>
                </c:pt>
                <c:pt idx="2">
                  <c:v>1.41</c:v>
                </c:pt>
                <c:pt idx="3">
                  <c:v>1.3</c:v>
                </c:pt>
                <c:pt idx="4" formatCode="General">
                  <c:v>1.3973</c:v>
                </c:pt>
                <c:pt idx="5" formatCode="General">
                  <c:v>1.426289944756905</c:v>
                </c:pt>
                <c:pt idx="6" formatCode="General">
                  <c:v>1.452977249603011</c:v>
                </c:pt>
                <c:pt idx="7" formatCode="General">
                  <c:v>1.427750444479381</c:v>
                </c:pt>
                <c:pt idx="8" formatCode="General">
                  <c:v>1.43020517907254</c:v>
                </c:pt>
                <c:pt idx="9" formatCode="General">
                  <c:v>1.493268683665407</c:v>
                </c:pt>
                <c:pt idx="10" formatCode="General">
                  <c:v>1.431296312104373</c:v>
                </c:pt>
                <c:pt idx="11" formatCode="General">
                  <c:v>1.520212753072462</c:v>
                </c:pt>
                <c:pt idx="12" formatCode="General">
                  <c:v>1.477279394810426</c:v>
                </c:pt>
                <c:pt idx="13" formatCode="General">
                  <c:v>1.424704767359427</c:v>
                </c:pt>
                <c:pt idx="14" formatCode="General">
                  <c:v>1.49207231759221</c:v>
                </c:pt>
                <c:pt idx="15" formatCode="General">
                  <c:v>1.474130371093106</c:v>
                </c:pt>
                <c:pt idx="16" formatCode="General">
                  <c:v>1.50802490023544</c:v>
                </c:pt>
                <c:pt idx="17" formatCode="General">
                  <c:v>1.437326432858917</c:v>
                </c:pt>
                <c:pt idx="18" formatCode="General">
                  <c:v>1.458560319293999</c:v>
                </c:pt>
                <c:pt idx="19" formatCode="General">
                  <c:v>1.406274906534285</c:v>
                </c:pt>
                <c:pt idx="20" formatCode="General">
                  <c:v>1.416466166703218</c:v>
                </c:pt>
                <c:pt idx="21" formatCode="General">
                  <c:v>1.492966168449169</c:v>
                </c:pt>
                <c:pt idx="22" formatCode="General">
                  <c:v>1.431848149370314</c:v>
                </c:pt>
                <c:pt idx="23" formatCode="General">
                  <c:v>1.430550446590096</c:v>
                </c:pt>
                <c:pt idx="24" formatCode="General">
                  <c:v>1.481745890736553</c:v>
                </c:pt>
                <c:pt idx="25" formatCode="General">
                  <c:v>1.452774561394551</c:v>
                </c:pt>
                <c:pt idx="26" formatCode="General">
                  <c:v>1.48394002901374</c:v>
                </c:pt>
                <c:pt idx="27" formatCode="General">
                  <c:v>1.433218457267525</c:v>
                </c:pt>
                <c:pt idx="28" formatCode="General">
                  <c:v>1.388008562476062</c:v>
                </c:pt>
                <c:pt idx="29" formatCode="General">
                  <c:v>1.44330919874429</c:v>
                </c:pt>
                <c:pt idx="30" formatCode="General">
                  <c:v>1.420561799242408</c:v>
                </c:pt>
                <c:pt idx="31" formatCode="General">
                  <c:v>1.451985022002058</c:v>
                </c:pt>
                <c:pt idx="32" formatCode="General">
                  <c:v>1.431848521648662</c:v>
                </c:pt>
                <c:pt idx="33" formatCode="General">
                  <c:v>1.443442644833023</c:v>
                </c:pt>
                <c:pt idx="34" formatCode="General">
                  <c:v>1.476084423114706</c:v>
                </c:pt>
                <c:pt idx="35" formatCode="General">
                  <c:v>1.500948370377672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29300872"/>
        <c:axId val="212930466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Graphs!$C$2:$C$37</c:f>
              <c:numCache>
                <c:formatCode>General</c:formatCode>
                <c:ptCount val="36"/>
                <c:pt idx="0">
                  <c:v>1.426289944756905</c:v>
                </c:pt>
                <c:pt idx="1">
                  <c:v>1.426289944756905</c:v>
                </c:pt>
                <c:pt idx="2">
                  <c:v>1.426289944756905</c:v>
                </c:pt>
                <c:pt idx="3">
                  <c:v>1.426289944756905</c:v>
                </c:pt>
                <c:pt idx="4">
                  <c:v>1.426289944756905</c:v>
                </c:pt>
                <c:pt idx="5">
                  <c:v>1.426289944756905</c:v>
                </c:pt>
                <c:pt idx="6">
                  <c:v>1.426289944756905</c:v>
                </c:pt>
                <c:pt idx="7">
                  <c:v>1.426289944756905</c:v>
                </c:pt>
                <c:pt idx="8">
                  <c:v>1.426289944756905</c:v>
                </c:pt>
                <c:pt idx="9">
                  <c:v>1.426289944756905</c:v>
                </c:pt>
                <c:pt idx="10">
                  <c:v>1.426289944756905</c:v>
                </c:pt>
                <c:pt idx="11">
                  <c:v>1.426289944756905</c:v>
                </c:pt>
                <c:pt idx="12">
                  <c:v>1.426289944756905</c:v>
                </c:pt>
                <c:pt idx="13">
                  <c:v>1.426289944756905</c:v>
                </c:pt>
                <c:pt idx="14">
                  <c:v>1.426289944756905</c:v>
                </c:pt>
                <c:pt idx="15">
                  <c:v>1.426289944756905</c:v>
                </c:pt>
                <c:pt idx="16">
                  <c:v>1.426289944756905</c:v>
                </c:pt>
                <c:pt idx="17">
                  <c:v>1.426289944756905</c:v>
                </c:pt>
                <c:pt idx="18">
                  <c:v>1.426289944756905</c:v>
                </c:pt>
                <c:pt idx="19">
                  <c:v>1.426289944756905</c:v>
                </c:pt>
                <c:pt idx="20">
                  <c:v>1.426289944756905</c:v>
                </c:pt>
                <c:pt idx="21">
                  <c:v>1.426289944756905</c:v>
                </c:pt>
                <c:pt idx="22">
                  <c:v>1.426289944756905</c:v>
                </c:pt>
                <c:pt idx="23">
                  <c:v>1.426289944756905</c:v>
                </c:pt>
                <c:pt idx="24">
                  <c:v>1.426289944756905</c:v>
                </c:pt>
                <c:pt idx="25">
                  <c:v>1.426289944756905</c:v>
                </c:pt>
                <c:pt idx="26">
                  <c:v>1.426289944756905</c:v>
                </c:pt>
                <c:pt idx="27">
                  <c:v>1.426289944756905</c:v>
                </c:pt>
                <c:pt idx="28">
                  <c:v>1.426289944756905</c:v>
                </c:pt>
                <c:pt idx="29">
                  <c:v>1.42628994475691</c:v>
                </c:pt>
                <c:pt idx="30">
                  <c:v>1.42628994475691</c:v>
                </c:pt>
                <c:pt idx="31">
                  <c:v>1.42628994475691</c:v>
                </c:pt>
                <c:pt idx="32">
                  <c:v>1.42628994475691</c:v>
                </c:pt>
                <c:pt idx="33">
                  <c:v>1.42628994475691</c:v>
                </c:pt>
                <c:pt idx="34">
                  <c:v>1.42628994475691</c:v>
                </c:pt>
                <c:pt idx="35">
                  <c:v>1.42628994475691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300872"/>
        <c:axId val="2129304664"/>
      </c:lineChart>
      <c:catAx>
        <c:axId val="212930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304664"/>
        <c:crosses val="autoZero"/>
        <c:auto val="1"/>
        <c:lblAlgn val="ctr"/>
        <c:lblOffset val="100"/>
        <c:noMultiLvlLbl val="0"/>
      </c:catAx>
      <c:valAx>
        <c:axId val="2129304664"/>
        <c:scaling>
          <c:orientation val="minMax"/>
          <c:min val="1.2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300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2DA22-695B-8B43-8254-05C11D6C67E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830CBC-980A-C144-93B1-FBDA679DE5C9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Indicates which genes had significant changes in expression at </a:t>
          </a:r>
          <a:r>
            <a:rPr lang="en-US" sz="1600" b="1" i="1" dirty="0" smtClean="0">
              <a:latin typeface="Arial" panose="020B0604020202020204" pitchFamily="34" charset="0"/>
              <a:cs typeface="Arial" panose="020B0604020202020204" pitchFamily="34" charset="0"/>
            </a:rPr>
            <a:t>any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 time point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FB5612-6E80-1C48-8A8D-C7DC1C05CF22}" type="parTrans" cxnId="{B5842A14-E72E-3845-B08A-B5241D7E337E}">
      <dgm:prSet/>
      <dgm:spPr/>
      <dgm:t>
        <a:bodyPr/>
        <a:lstStyle/>
        <a:p>
          <a:endParaRPr lang="en-US"/>
        </a:p>
      </dgm:t>
    </dgm:pt>
    <dgm:pt modelId="{63821400-6F2E-2B40-AE27-B6115A22D618}" type="sibTrans" cxnId="{B5842A14-E72E-3845-B08A-B5241D7E337E}">
      <dgm:prSet/>
      <dgm:spPr/>
      <dgm:t>
        <a:bodyPr/>
        <a:lstStyle/>
        <a:p>
          <a:endParaRPr lang="en-US"/>
        </a:p>
      </dgm:t>
    </dgm:pt>
    <dgm:pt modelId="{145027E7-2CBC-C341-BF54-5A13342B32F4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YEASTRACT Database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268665-FA49-C348-841F-98E5B640071D}" type="parTrans" cxnId="{9A4E3968-247F-9D46-89F3-6313CD10F7FE}">
      <dgm:prSet/>
      <dgm:spPr/>
      <dgm:t>
        <a:bodyPr/>
        <a:lstStyle/>
        <a:p>
          <a:endParaRPr lang="en-US"/>
        </a:p>
      </dgm:t>
    </dgm:pt>
    <dgm:pt modelId="{41CDCF54-43DC-AB43-8C39-55B769088528}" type="sibTrans" cxnId="{9A4E3968-247F-9D46-89F3-6313CD10F7FE}">
      <dgm:prSet/>
      <dgm:spPr/>
      <dgm:t>
        <a:bodyPr/>
        <a:lstStyle/>
        <a:p>
          <a:endParaRPr lang="en-US"/>
        </a:p>
      </dgm:t>
    </dgm:pt>
    <dgm:pt modelId="{F7A1B177-8647-BB47-8819-6C3B6E3301CA}">
      <dgm:prSet phldrT="[Text]" custT="1"/>
      <dgm:spPr/>
      <dgm:t>
        <a:bodyPr/>
        <a:lstStyle/>
        <a:p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These genes were input into the YEASTRACT database, which returned a list of potential regulatory transcription factors that may regulate those target genes, in order of significance.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0E3173-5694-BC49-9DA4-2528E274EB2F}" type="parTrans" cxnId="{268E5450-6B3E-0B40-8855-8CA1E15F52A7}">
      <dgm:prSet/>
      <dgm:spPr/>
      <dgm:t>
        <a:bodyPr/>
        <a:lstStyle/>
        <a:p>
          <a:endParaRPr lang="en-US"/>
        </a:p>
      </dgm:t>
    </dgm:pt>
    <dgm:pt modelId="{406B8246-72F7-0E47-95AD-5F6CE763B0D0}" type="sibTrans" cxnId="{268E5450-6B3E-0B40-8855-8CA1E15F52A7}">
      <dgm:prSet/>
      <dgm:spPr/>
      <dgm:t>
        <a:bodyPr/>
        <a:lstStyle/>
        <a:p>
          <a:endParaRPr lang="en-US"/>
        </a:p>
      </dgm:t>
    </dgm:pt>
    <dgm:pt modelId="{D8D235F5-E57A-2945-AD09-96C8DABF8968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Within-strain ANOVA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9E6287-4300-A848-BED2-371291F811C9}" type="sibTrans" cxnId="{11C3AEF4-F166-004B-8031-8201367EBAC5}">
      <dgm:prSet/>
      <dgm:spPr/>
      <dgm:t>
        <a:bodyPr/>
        <a:lstStyle/>
        <a:p>
          <a:endParaRPr lang="en-US"/>
        </a:p>
      </dgm:t>
    </dgm:pt>
    <dgm:pt modelId="{D0B4648F-2DCB-5145-B36C-5EAE66D3BCE5}" type="parTrans" cxnId="{11C3AEF4-F166-004B-8031-8201367EBAC5}">
      <dgm:prSet/>
      <dgm:spPr/>
      <dgm:t>
        <a:bodyPr/>
        <a:lstStyle/>
        <a:p>
          <a:endParaRPr lang="en-US"/>
        </a:p>
      </dgm:t>
    </dgm:pt>
    <dgm:pt modelId="{37A99477-FB18-6E4F-8099-617056F06285}">
      <dgm:prSet custT="1"/>
      <dgm:spPr/>
      <dgm:t>
        <a:bodyPr/>
        <a:lstStyle/>
        <a:p>
          <a:r>
            <a:rPr 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Generate “Family” of Related Networks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4D7315-3915-3A4E-83F9-ABEE553CDF64}" type="parTrans" cxnId="{49A2B074-7D6D-C348-B0AE-EF746DD19764}">
      <dgm:prSet/>
      <dgm:spPr/>
      <dgm:t>
        <a:bodyPr/>
        <a:lstStyle/>
        <a:p>
          <a:endParaRPr lang="en-US"/>
        </a:p>
      </dgm:t>
    </dgm:pt>
    <dgm:pt modelId="{6A42F7CB-E248-AF4E-84C9-CE0878800C01}" type="sibTrans" cxnId="{49A2B074-7D6D-C348-B0AE-EF746DD19764}">
      <dgm:prSet/>
      <dgm:spPr/>
      <dgm:t>
        <a:bodyPr/>
        <a:lstStyle/>
        <a:p>
          <a:endParaRPr lang="en-US"/>
        </a:p>
      </dgm:t>
    </dgm:pt>
    <dgm:pt modelId="{47B6D09C-3FAE-5140-B4B3-D666A32038F3}" type="pres">
      <dgm:prSet presAssocID="{9692DA22-695B-8B43-8254-05C11D6C67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128F05-1069-B848-A6BD-0A723861F50C}" type="pres">
      <dgm:prSet presAssocID="{37A99477-FB18-6E4F-8099-617056F06285}" presName="boxAndChildren" presStyleCnt="0"/>
      <dgm:spPr/>
      <dgm:t>
        <a:bodyPr/>
        <a:lstStyle/>
        <a:p>
          <a:endParaRPr lang="en-US"/>
        </a:p>
      </dgm:t>
    </dgm:pt>
    <dgm:pt modelId="{C2B43073-FD16-3F4C-8D00-178A2BAD3ADA}" type="pres">
      <dgm:prSet presAssocID="{37A99477-FB18-6E4F-8099-617056F06285}" presName="parentTextBox" presStyleLbl="node1" presStyleIdx="0" presStyleCnt="3" custScaleY="49132" custLinFactNeighborY="5"/>
      <dgm:spPr/>
      <dgm:t>
        <a:bodyPr/>
        <a:lstStyle/>
        <a:p>
          <a:endParaRPr lang="en-US"/>
        </a:p>
      </dgm:t>
    </dgm:pt>
    <dgm:pt modelId="{0F4BB918-D4F1-484D-83FC-1665141A794C}" type="pres">
      <dgm:prSet presAssocID="{41CDCF54-43DC-AB43-8C39-55B769088528}" presName="sp" presStyleCnt="0"/>
      <dgm:spPr/>
      <dgm:t>
        <a:bodyPr/>
        <a:lstStyle/>
        <a:p>
          <a:endParaRPr lang="en-US"/>
        </a:p>
      </dgm:t>
    </dgm:pt>
    <dgm:pt modelId="{E998315B-126E-CA4E-9230-D9533FE617D0}" type="pres">
      <dgm:prSet presAssocID="{145027E7-2CBC-C341-BF54-5A13342B32F4}" presName="arrowAndChildren" presStyleCnt="0"/>
      <dgm:spPr/>
      <dgm:t>
        <a:bodyPr/>
        <a:lstStyle/>
        <a:p>
          <a:endParaRPr lang="en-US"/>
        </a:p>
      </dgm:t>
    </dgm:pt>
    <dgm:pt modelId="{0ADEEFCC-E739-EF49-AC3E-FAA52D48E822}" type="pres">
      <dgm:prSet presAssocID="{145027E7-2CBC-C341-BF54-5A13342B32F4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78158A1-1AF0-694A-B1B8-010C83DFC58C}" type="pres">
      <dgm:prSet presAssocID="{145027E7-2CBC-C341-BF54-5A13342B32F4}" presName="arrow" presStyleLbl="node1" presStyleIdx="1" presStyleCnt="3" custScaleY="129164" custLinFactNeighborY="-496"/>
      <dgm:spPr/>
      <dgm:t>
        <a:bodyPr/>
        <a:lstStyle/>
        <a:p>
          <a:endParaRPr lang="en-US"/>
        </a:p>
      </dgm:t>
    </dgm:pt>
    <dgm:pt modelId="{681C291D-FED7-BF4F-BC7C-D222423204C0}" type="pres">
      <dgm:prSet presAssocID="{145027E7-2CBC-C341-BF54-5A13342B32F4}" presName="descendantArrow" presStyleCnt="0"/>
      <dgm:spPr/>
      <dgm:t>
        <a:bodyPr/>
        <a:lstStyle/>
        <a:p>
          <a:endParaRPr lang="en-US"/>
        </a:p>
      </dgm:t>
    </dgm:pt>
    <dgm:pt modelId="{98F27397-D812-1546-8508-087552797AA3}" type="pres">
      <dgm:prSet presAssocID="{F7A1B177-8647-BB47-8819-6C3B6E3301CA}" presName="childTextArrow" presStyleLbl="fgAccFollowNode1" presStyleIdx="0" presStyleCnt="2" custScaleY="170643" custLinFactNeighborY="-10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51A35-39BE-C044-95C2-D14D9CF4C645}" type="pres">
      <dgm:prSet presAssocID="{709E6287-4300-A848-BED2-371291F811C9}" presName="sp" presStyleCnt="0"/>
      <dgm:spPr/>
      <dgm:t>
        <a:bodyPr/>
        <a:lstStyle/>
        <a:p>
          <a:endParaRPr lang="en-US"/>
        </a:p>
      </dgm:t>
    </dgm:pt>
    <dgm:pt modelId="{7DB3493A-2229-984B-9365-E8E22B212DFD}" type="pres">
      <dgm:prSet presAssocID="{D8D235F5-E57A-2945-AD09-96C8DABF8968}" presName="arrowAndChildren" presStyleCnt="0"/>
      <dgm:spPr/>
      <dgm:t>
        <a:bodyPr/>
        <a:lstStyle/>
        <a:p>
          <a:endParaRPr lang="en-US"/>
        </a:p>
      </dgm:t>
    </dgm:pt>
    <dgm:pt modelId="{31E9FE8B-0A43-E34D-8D4C-44E661690231}" type="pres">
      <dgm:prSet presAssocID="{D8D235F5-E57A-2945-AD09-96C8DABF896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BCE265D-3E88-F048-912A-B3AD5BFF4366}" type="pres">
      <dgm:prSet presAssocID="{D8D235F5-E57A-2945-AD09-96C8DABF8968}" presName="arrow" presStyleLbl="node1" presStyleIdx="2" presStyleCnt="3" custLinFactNeighborY="-1318"/>
      <dgm:spPr/>
      <dgm:t>
        <a:bodyPr/>
        <a:lstStyle/>
        <a:p>
          <a:endParaRPr lang="en-US"/>
        </a:p>
      </dgm:t>
    </dgm:pt>
    <dgm:pt modelId="{59765410-9208-524E-BA43-D2A2361B7D24}" type="pres">
      <dgm:prSet presAssocID="{D8D235F5-E57A-2945-AD09-96C8DABF8968}" presName="descendantArrow" presStyleCnt="0"/>
      <dgm:spPr/>
      <dgm:t>
        <a:bodyPr/>
        <a:lstStyle/>
        <a:p>
          <a:endParaRPr lang="en-US"/>
        </a:p>
      </dgm:t>
    </dgm:pt>
    <dgm:pt modelId="{8B306027-E9DB-394A-8E88-C21A6F37D707}" type="pres">
      <dgm:prSet presAssocID="{C6830CBC-980A-C144-93B1-FBDA679DE5C9}" presName="childTextArrow" presStyleLbl="fgAccFollowNode1" presStyleIdx="1" presStyleCnt="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A2B074-7D6D-C348-B0AE-EF746DD19764}" srcId="{9692DA22-695B-8B43-8254-05C11D6C67E1}" destId="{37A99477-FB18-6E4F-8099-617056F06285}" srcOrd="2" destOrd="0" parTransId="{F24D7315-3915-3A4E-83F9-ABEE553CDF64}" sibTransId="{6A42F7CB-E248-AF4E-84C9-CE0878800C01}"/>
    <dgm:cxn modelId="{268E5450-6B3E-0B40-8855-8CA1E15F52A7}" srcId="{145027E7-2CBC-C341-BF54-5A13342B32F4}" destId="{F7A1B177-8647-BB47-8819-6C3B6E3301CA}" srcOrd="0" destOrd="0" parTransId="{850E3173-5694-BC49-9DA4-2528E274EB2F}" sibTransId="{406B8246-72F7-0E47-95AD-5F6CE763B0D0}"/>
    <dgm:cxn modelId="{B5842A14-E72E-3845-B08A-B5241D7E337E}" srcId="{D8D235F5-E57A-2945-AD09-96C8DABF8968}" destId="{C6830CBC-980A-C144-93B1-FBDA679DE5C9}" srcOrd="0" destOrd="0" parTransId="{ABFB5612-6E80-1C48-8A8D-C7DC1C05CF22}" sibTransId="{63821400-6F2E-2B40-AE27-B6115A22D618}"/>
    <dgm:cxn modelId="{E5C50BAA-AE09-410E-AA6C-FBB03E8B662F}" type="presOf" srcId="{F7A1B177-8647-BB47-8819-6C3B6E3301CA}" destId="{98F27397-D812-1546-8508-087552797AA3}" srcOrd="0" destOrd="0" presId="urn:microsoft.com/office/officeart/2005/8/layout/process4"/>
    <dgm:cxn modelId="{CA48BBFC-9389-4636-A864-B8B757D45B1A}" type="presOf" srcId="{D8D235F5-E57A-2945-AD09-96C8DABF8968}" destId="{5BCE265D-3E88-F048-912A-B3AD5BFF4366}" srcOrd="1" destOrd="0" presId="urn:microsoft.com/office/officeart/2005/8/layout/process4"/>
    <dgm:cxn modelId="{D5A488D8-C5DF-40C4-A3F1-C5CEBB92F7B8}" type="presOf" srcId="{37A99477-FB18-6E4F-8099-617056F06285}" destId="{C2B43073-FD16-3F4C-8D00-178A2BAD3ADA}" srcOrd="0" destOrd="0" presId="urn:microsoft.com/office/officeart/2005/8/layout/process4"/>
    <dgm:cxn modelId="{9A4E3968-247F-9D46-89F3-6313CD10F7FE}" srcId="{9692DA22-695B-8B43-8254-05C11D6C67E1}" destId="{145027E7-2CBC-C341-BF54-5A13342B32F4}" srcOrd="1" destOrd="0" parTransId="{58268665-FA49-C348-841F-98E5B640071D}" sibTransId="{41CDCF54-43DC-AB43-8C39-55B769088528}"/>
    <dgm:cxn modelId="{258E1934-7C3D-47EA-B100-3930F74AB804}" type="presOf" srcId="{145027E7-2CBC-C341-BF54-5A13342B32F4}" destId="{478158A1-1AF0-694A-B1B8-010C83DFC58C}" srcOrd="1" destOrd="0" presId="urn:microsoft.com/office/officeart/2005/8/layout/process4"/>
    <dgm:cxn modelId="{0C56CD0C-84CA-41C0-B20B-2F0CA079E783}" type="presOf" srcId="{D8D235F5-E57A-2945-AD09-96C8DABF8968}" destId="{31E9FE8B-0A43-E34D-8D4C-44E661690231}" srcOrd="0" destOrd="0" presId="urn:microsoft.com/office/officeart/2005/8/layout/process4"/>
    <dgm:cxn modelId="{11C3AEF4-F166-004B-8031-8201367EBAC5}" srcId="{9692DA22-695B-8B43-8254-05C11D6C67E1}" destId="{D8D235F5-E57A-2945-AD09-96C8DABF8968}" srcOrd="0" destOrd="0" parTransId="{D0B4648F-2DCB-5145-B36C-5EAE66D3BCE5}" sibTransId="{709E6287-4300-A848-BED2-371291F811C9}"/>
    <dgm:cxn modelId="{62BCB931-8EAB-4AD0-A38D-D2B20B1B6E39}" type="presOf" srcId="{9692DA22-695B-8B43-8254-05C11D6C67E1}" destId="{47B6D09C-3FAE-5140-B4B3-D666A32038F3}" srcOrd="0" destOrd="0" presId="urn:microsoft.com/office/officeart/2005/8/layout/process4"/>
    <dgm:cxn modelId="{672226F6-2865-4C97-A397-6D13B5BCD852}" type="presOf" srcId="{C6830CBC-980A-C144-93B1-FBDA679DE5C9}" destId="{8B306027-E9DB-394A-8E88-C21A6F37D707}" srcOrd="0" destOrd="0" presId="urn:microsoft.com/office/officeart/2005/8/layout/process4"/>
    <dgm:cxn modelId="{6E803556-2D40-4B3D-99CB-6D7B97D41B43}" type="presOf" srcId="{145027E7-2CBC-C341-BF54-5A13342B32F4}" destId="{0ADEEFCC-E739-EF49-AC3E-FAA52D48E822}" srcOrd="0" destOrd="0" presId="urn:microsoft.com/office/officeart/2005/8/layout/process4"/>
    <dgm:cxn modelId="{3136DE22-34ED-499D-A477-A15DB6BAC687}" type="presParOf" srcId="{47B6D09C-3FAE-5140-B4B3-D666A32038F3}" destId="{41128F05-1069-B848-A6BD-0A723861F50C}" srcOrd="0" destOrd="0" presId="urn:microsoft.com/office/officeart/2005/8/layout/process4"/>
    <dgm:cxn modelId="{534E5588-5B1D-4ECB-8633-3CC99E0AF51E}" type="presParOf" srcId="{41128F05-1069-B848-A6BD-0A723861F50C}" destId="{C2B43073-FD16-3F4C-8D00-178A2BAD3ADA}" srcOrd="0" destOrd="0" presId="urn:microsoft.com/office/officeart/2005/8/layout/process4"/>
    <dgm:cxn modelId="{88C661F1-356A-4003-A386-00945638D343}" type="presParOf" srcId="{47B6D09C-3FAE-5140-B4B3-D666A32038F3}" destId="{0F4BB918-D4F1-484D-83FC-1665141A794C}" srcOrd="1" destOrd="0" presId="urn:microsoft.com/office/officeart/2005/8/layout/process4"/>
    <dgm:cxn modelId="{17175851-0D61-4F50-BC90-17207EBE5F72}" type="presParOf" srcId="{47B6D09C-3FAE-5140-B4B3-D666A32038F3}" destId="{E998315B-126E-CA4E-9230-D9533FE617D0}" srcOrd="2" destOrd="0" presId="urn:microsoft.com/office/officeart/2005/8/layout/process4"/>
    <dgm:cxn modelId="{13618899-6FEB-4F9F-BF75-E6166E6687F0}" type="presParOf" srcId="{E998315B-126E-CA4E-9230-D9533FE617D0}" destId="{0ADEEFCC-E739-EF49-AC3E-FAA52D48E822}" srcOrd="0" destOrd="0" presId="urn:microsoft.com/office/officeart/2005/8/layout/process4"/>
    <dgm:cxn modelId="{50F95C7B-BA8B-452B-84DC-B59917D4C620}" type="presParOf" srcId="{E998315B-126E-CA4E-9230-D9533FE617D0}" destId="{478158A1-1AF0-694A-B1B8-010C83DFC58C}" srcOrd="1" destOrd="0" presId="urn:microsoft.com/office/officeart/2005/8/layout/process4"/>
    <dgm:cxn modelId="{CAD3C0B6-1360-44DC-A7DA-4785DDAAEB0C}" type="presParOf" srcId="{E998315B-126E-CA4E-9230-D9533FE617D0}" destId="{681C291D-FED7-BF4F-BC7C-D222423204C0}" srcOrd="2" destOrd="0" presId="urn:microsoft.com/office/officeart/2005/8/layout/process4"/>
    <dgm:cxn modelId="{ED8A4D8A-5661-4D49-B647-00031A759BF2}" type="presParOf" srcId="{681C291D-FED7-BF4F-BC7C-D222423204C0}" destId="{98F27397-D812-1546-8508-087552797AA3}" srcOrd="0" destOrd="0" presId="urn:microsoft.com/office/officeart/2005/8/layout/process4"/>
    <dgm:cxn modelId="{5142FFCD-09AD-4495-933E-526506BEC65B}" type="presParOf" srcId="{47B6D09C-3FAE-5140-B4B3-D666A32038F3}" destId="{DBA51A35-39BE-C044-95C2-D14D9CF4C645}" srcOrd="3" destOrd="0" presId="urn:microsoft.com/office/officeart/2005/8/layout/process4"/>
    <dgm:cxn modelId="{CE1E0194-7BDF-4051-91ED-838D5649E9B8}" type="presParOf" srcId="{47B6D09C-3FAE-5140-B4B3-D666A32038F3}" destId="{7DB3493A-2229-984B-9365-E8E22B212DFD}" srcOrd="4" destOrd="0" presId="urn:microsoft.com/office/officeart/2005/8/layout/process4"/>
    <dgm:cxn modelId="{587B06E1-9CA2-4088-84E1-DE40C0944E9E}" type="presParOf" srcId="{7DB3493A-2229-984B-9365-E8E22B212DFD}" destId="{31E9FE8B-0A43-E34D-8D4C-44E661690231}" srcOrd="0" destOrd="0" presId="urn:microsoft.com/office/officeart/2005/8/layout/process4"/>
    <dgm:cxn modelId="{6D236788-B254-49F5-99F8-C6A7339C5690}" type="presParOf" srcId="{7DB3493A-2229-984B-9365-E8E22B212DFD}" destId="{5BCE265D-3E88-F048-912A-B3AD5BFF4366}" srcOrd="1" destOrd="0" presId="urn:microsoft.com/office/officeart/2005/8/layout/process4"/>
    <dgm:cxn modelId="{2A1006AC-D895-4C63-92C0-31E344F8D9B6}" type="presParOf" srcId="{7DB3493A-2229-984B-9365-E8E22B212DFD}" destId="{59765410-9208-524E-BA43-D2A2361B7D24}" srcOrd="2" destOrd="0" presId="urn:microsoft.com/office/officeart/2005/8/layout/process4"/>
    <dgm:cxn modelId="{E3774C9C-DA4C-4F94-8711-CDF45A40B49C}" type="presParOf" srcId="{59765410-9208-524E-BA43-D2A2361B7D24}" destId="{8B306027-E9DB-394A-8E88-C21A6F37D7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43073-FD16-3F4C-8D00-178A2BAD3ADA}">
      <dsp:nvSpPr>
        <dsp:cNvPr id="0" name=""/>
        <dsp:cNvSpPr/>
      </dsp:nvSpPr>
      <dsp:spPr>
        <a:xfrm>
          <a:off x="0" y="3820299"/>
          <a:ext cx="6620933" cy="5366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Generate “Family” of Related Networks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20299"/>
        <a:ext cx="6620933" cy="536625"/>
      </dsp:txXfrm>
    </dsp:sp>
    <dsp:sp modelId="{478158A1-1AF0-694A-B1B8-010C83DFC58C}">
      <dsp:nvSpPr>
        <dsp:cNvPr id="0" name=""/>
        <dsp:cNvSpPr/>
      </dsp:nvSpPr>
      <dsp:spPr>
        <a:xfrm rot="10800000">
          <a:off x="0" y="1658569"/>
          <a:ext cx="6620933" cy="216972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YEASTRACT Database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1658569"/>
        <a:ext cx="6620933" cy="761573"/>
      </dsp:txXfrm>
    </dsp:sp>
    <dsp:sp modelId="{98F27397-D812-1546-8508-087552797AA3}">
      <dsp:nvSpPr>
        <dsp:cNvPr id="0" name=""/>
        <dsp:cNvSpPr/>
      </dsp:nvSpPr>
      <dsp:spPr>
        <a:xfrm>
          <a:off x="0" y="2271214"/>
          <a:ext cx="6620933" cy="857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These genes were input into the YEASTRACT database, which returned a list of potential regulatory transcription factors that may regulate those target genes, in order of significance.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71214"/>
        <a:ext cx="6620933" cy="857083"/>
      </dsp:txXfrm>
    </dsp:sp>
    <dsp:sp modelId="{5BCE265D-3E88-F048-912A-B3AD5BFF4366}">
      <dsp:nvSpPr>
        <dsp:cNvPr id="0" name=""/>
        <dsp:cNvSpPr/>
      </dsp:nvSpPr>
      <dsp:spPr>
        <a:xfrm rot="10800000">
          <a:off x="0" y="0"/>
          <a:ext cx="6620933" cy="167982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Within-strain ANOVA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0"/>
        <a:ext cx="6620933" cy="589617"/>
      </dsp:txXfrm>
    </dsp:sp>
    <dsp:sp modelId="{8B306027-E9DB-394A-8E88-C21A6F37D707}">
      <dsp:nvSpPr>
        <dsp:cNvPr id="0" name=""/>
        <dsp:cNvSpPr/>
      </dsp:nvSpPr>
      <dsp:spPr>
        <a:xfrm>
          <a:off x="0" y="593080"/>
          <a:ext cx="6620933" cy="5022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Indicates which genes had significant changes in expression at </a:t>
          </a:r>
          <a:r>
            <a:rPr lang="en-US" sz="16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any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time point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93080"/>
        <a:ext cx="6620933" cy="502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692B-8293-4742-9A6F-5CB15477C2C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544C0-35D3-44ED-98E9-FC27FE80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Closer to the ideal (1)</a:t>
            </a:r>
            <a:r>
              <a:rPr lang="en-US" baseline="0" dirty="0" smtClean="0"/>
              <a:t> means that it was perfect; modeled accurately &amp; all time points fit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44C0-35D3-44ED-98E9-FC27FE80C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Closer to the ideal (1)</a:t>
            </a:r>
            <a:r>
              <a:rPr lang="en-US" baseline="0" dirty="0" smtClean="0"/>
              <a:t> means that it was perfect; modeled accurately &amp; all time points fit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44C0-35D3-44ED-98E9-FC27FE80C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8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Degradation rates were provided by </a:t>
            </a:r>
            <a:r>
              <a:rPr lang="en-US" dirty="0" err="1" smtClean="0"/>
              <a:t>Neymotin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44C0-35D3-44ED-98E9-FC27FE80C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D8C1A-25AC-C249-B634-9D39F1C373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8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5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0852-9DC4-4D3C-9BDB-DBEA638A27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8EC5-D26E-408A-8BE0-9D762B9C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6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7" y="401053"/>
            <a:ext cx="12063663" cy="228950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the Regulatory Dynamics of Related Small Gene Regulatory Networks that Control the Cold Shock Response in </a:t>
            </a:r>
            <a:r>
              <a:rPr lang="en-US" sz="36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51903"/>
            <a:ext cx="9144000" cy="976925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Natalie Williams</a:t>
            </a:r>
            <a:endParaRPr lang="en-US" sz="3200" baseline="30000" dirty="0" smtClean="0"/>
          </a:p>
          <a:p>
            <a:r>
              <a:rPr lang="en-US" dirty="0" smtClean="0"/>
              <a:t>Biology Department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5342035"/>
            <a:ext cx="9144000" cy="97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Loyola Marymount University: Undergraduate Research Symposium</a:t>
            </a:r>
          </a:p>
          <a:p>
            <a:r>
              <a:rPr lang="en-US" dirty="0" smtClean="0"/>
              <a:t>Saturday March 25, 2017</a:t>
            </a:r>
          </a:p>
        </p:txBody>
      </p:sp>
    </p:spTree>
    <p:extLst>
      <p:ext uri="{BB962C8B-B14F-4D97-AF65-F5344CB8AC3E}">
        <p14:creationId xmlns:p14="http://schemas.microsoft.com/office/powerpoint/2010/main" val="75554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35"/>
            <a:ext cx="9144000" cy="141335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Microarray Data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Derive a Family of Related GRNs from the YEASTRACT Database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82813"/>
              </p:ext>
            </p:extLst>
          </p:nvPr>
        </p:nvGraphicFramePr>
        <p:xfrm>
          <a:off x="696789" y="1583268"/>
          <a:ext cx="6620933" cy="436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18221" r="16667" b="16702"/>
          <a:stretch>
            <a:fillRect/>
          </a:stretch>
        </p:blipFill>
        <p:spPr bwMode="auto">
          <a:xfrm>
            <a:off x="9393053" y="1174026"/>
            <a:ext cx="1602097" cy="16688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 Shot 2017-03-23 at 1.51.16 P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63"/>
          <a:stretch/>
        </p:blipFill>
        <p:spPr>
          <a:xfrm>
            <a:off x="8932598" y="3239779"/>
            <a:ext cx="2513719" cy="1418647"/>
          </a:xfrm>
          <a:prstGeom prst="rect">
            <a:avLst/>
          </a:prstGeom>
        </p:spPr>
      </p:pic>
      <p:pic>
        <p:nvPicPr>
          <p:cNvPr id="6" name="Picture 5" descr="Screen Shot 2017-03-23 at 1.53.20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457" y="4870962"/>
            <a:ext cx="3903863" cy="19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6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90" y="-150417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entury Gothic"/>
                <a:cs typeface="Century Gothic"/>
              </a:rPr>
              <a:t>A “Family” of </a:t>
            </a:r>
            <a:r>
              <a:rPr lang="en-US" sz="2400" b="1" dirty="0" smtClean="0">
                <a:solidFill>
                  <a:srgbClr val="0070C0"/>
                </a:solidFill>
                <a:latin typeface="Century Gothic"/>
                <a:cs typeface="Century Gothic"/>
              </a:rPr>
              <a:t>Candidate Related GRNs </a:t>
            </a:r>
            <a:r>
              <a:rPr lang="en-US" sz="2400" b="1" dirty="0">
                <a:solidFill>
                  <a:srgbClr val="0070C0"/>
                </a:solidFill>
                <a:latin typeface="Century Gothic"/>
                <a:cs typeface="Century Gothic"/>
              </a:rPr>
              <a:t>w</a:t>
            </a:r>
            <a:r>
              <a:rPr lang="en-US" sz="2400" b="1" dirty="0" smtClean="0">
                <a:solidFill>
                  <a:srgbClr val="0070C0"/>
                </a:solidFill>
                <a:latin typeface="Century Gothic"/>
                <a:cs typeface="Century Gothic"/>
              </a:rPr>
              <a:t>as </a:t>
            </a:r>
            <a:r>
              <a:rPr lang="en-US" sz="2400" b="1" dirty="0">
                <a:solidFill>
                  <a:srgbClr val="0070C0"/>
                </a:solidFill>
                <a:latin typeface="Century Gothic"/>
                <a:cs typeface="Century Gothic"/>
              </a:rPr>
              <a:t>Created by Paring Down Genes and Edges from the Largest Network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Content Placeholder 1" descr="wt Network JPE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" b="1056"/>
          <a:stretch>
            <a:fillRect/>
          </a:stretch>
        </p:blipFill>
        <p:spPr>
          <a:xfrm>
            <a:off x="350909" y="1593324"/>
            <a:ext cx="3434643" cy="2130552"/>
          </a:xfrm>
          <a:prstGeom prst="rect">
            <a:avLst/>
          </a:prstGeom>
        </p:spPr>
      </p:pic>
      <p:pic>
        <p:nvPicPr>
          <p:cNvPr id="7" name="Content Placeholder 1" descr="dGLN3 Network JPE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" b="1172"/>
          <a:stretch>
            <a:fillRect/>
          </a:stretch>
        </p:blipFill>
        <p:spPr>
          <a:xfrm>
            <a:off x="354838" y="4479515"/>
            <a:ext cx="3434644" cy="2130552"/>
          </a:xfrm>
          <a:prstGeom prst="rect">
            <a:avLst/>
          </a:prstGeom>
        </p:spPr>
      </p:pic>
      <p:pic>
        <p:nvPicPr>
          <p:cNvPr id="8" name="Content Placeholder 6" descr="dHAP4 Network jpe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" b="896"/>
          <a:stretch>
            <a:fillRect/>
          </a:stretch>
        </p:blipFill>
        <p:spPr>
          <a:xfrm>
            <a:off x="8363281" y="4470795"/>
            <a:ext cx="3434643" cy="2130552"/>
          </a:xfrm>
          <a:prstGeom prst="rect">
            <a:avLst/>
          </a:prstGeom>
        </p:spPr>
      </p:pic>
      <p:pic>
        <p:nvPicPr>
          <p:cNvPr id="9" name="Content Placeholder 4" descr="dZAP1 Network JPE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" b="1178"/>
          <a:stretch>
            <a:fillRect/>
          </a:stretch>
        </p:blipFill>
        <p:spPr>
          <a:xfrm>
            <a:off x="4448887" y="4475435"/>
            <a:ext cx="3434644" cy="2130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236" y="1595660"/>
            <a:ext cx="3370540" cy="2130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11" y="1595660"/>
            <a:ext cx="3418283" cy="21305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688" y="985972"/>
            <a:ext cx="28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Db1: Network derived from </a:t>
            </a:r>
            <a:r>
              <a:rPr lang="en-US" i="1" dirty="0" err="1" smtClean="0"/>
              <a:t>wt</a:t>
            </a:r>
            <a:r>
              <a:rPr lang="en-US" i="1" dirty="0" smtClean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64348" y="987967"/>
            <a:ext cx="28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Db2: Network derived from </a:t>
            </a:r>
            <a:r>
              <a:rPr lang="en-US" i="1" dirty="0" smtClean="0"/>
              <a:t>Δcin5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617" y="989961"/>
            <a:ext cx="28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Db3: Network derived from </a:t>
            </a:r>
            <a:r>
              <a:rPr lang="en-US" i="1" dirty="0" smtClean="0"/>
              <a:t>Δcin5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7720" y="3849633"/>
            <a:ext cx="28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Db4: Network derived from </a:t>
            </a:r>
            <a:r>
              <a:rPr lang="en-US" i="1" dirty="0" smtClean="0"/>
              <a:t>Δgln3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70379" y="3851629"/>
            <a:ext cx="28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Db5: Network derived from </a:t>
            </a:r>
            <a:r>
              <a:rPr lang="en-US" i="1" dirty="0" smtClean="0"/>
              <a:t>Δhap4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32649" y="3836914"/>
            <a:ext cx="28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Db6: Network derived from </a:t>
            </a:r>
            <a:r>
              <a:rPr lang="en-US" i="1" dirty="0" smtClean="0"/>
              <a:t>Δzap1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6018" y="3509418"/>
            <a:ext cx="210545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genes, 36 edges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31448" y="3544837"/>
            <a:ext cx="210545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genes, 25 edges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75256" y="3511414"/>
            <a:ext cx="210545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 genes, 32 edges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70929" y="6488673"/>
            <a:ext cx="210545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genes, 35 edges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00558" y="6488673"/>
            <a:ext cx="210545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genes, 28 edges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77527" y="6488673"/>
            <a:ext cx="210545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genes, 27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1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962"/>
            <a:ext cx="10515600" cy="507400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expression, but which transcription factors remains unknown.</a:t>
            </a:r>
          </a:p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address this, microarray data was generated for yeast under cold shock conditions.</a:t>
            </a:r>
          </a:p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candidate related gene regulatory networks was generated from submitting this data into the YEASTRACT database.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with the same number of nodes and edges were also generated.</a:t>
            </a:r>
          </a:p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each network was modeled using ordinary differential equations.</a:t>
            </a:r>
          </a:p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atabase-derived network was modeled better in comparison to random networks, supporting the evidence that the network explains the biological response to cold shock.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7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“Family” of 30 Random Networks Related to DB5 was Generated from R Script</a:t>
            </a:r>
            <a:endParaRPr lang="en-US" sz="24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941906"/>
            <a:ext cx="8229600" cy="1247306"/>
          </a:xfrm>
        </p:spPr>
        <p:txBody>
          <a:bodyPr>
            <a:no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have the same number of nodes (15) and the same number of edges (28), but with edges randomized.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dZAP1 Network JPE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" b="1178"/>
          <a:stretch>
            <a:fillRect/>
          </a:stretch>
        </p:blipFill>
        <p:spPr>
          <a:xfrm>
            <a:off x="639017" y="3088377"/>
            <a:ext cx="3434644" cy="21305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7609" y="2314167"/>
            <a:ext cx="280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Db5: Network derived from </a:t>
            </a:r>
            <a:r>
              <a:rPr lang="en-US" i="1" dirty="0" smtClean="0"/>
              <a:t>Δhap4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3848" y="5001346"/>
            <a:ext cx="210545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genes, 28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0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1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962"/>
            <a:ext cx="10515600" cy="507400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expression, but which transcription factors remains unknown.</a:t>
            </a:r>
          </a:p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address this, microarray data was generated for yeast under cold shock conditions.</a:t>
            </a:r>
          </a:p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candidate related gene regulatory networks was generated from submitting this data into the YEASTRACT database.</a:t>
            </a:r>
          </a:p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networks with the same number of nodes and edges were also generated.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each gene in each network was modeled using ordinary differential equations.</a:t>
            </a:r>
          </a:p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atabase-derived network was modeled better in comparison to random networks, supporting the evidence that the network explains the biological response to cold shock.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6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057" y="4559005"/>
            <a:ext cx="5508158" cy="185136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The change in expression of one gene is </a:t>
            </a:r>
            <a:r>
              <a:rPr lang="en-US" sz="1800" i="1" dirty="0" smtClean="0">
                <a:latin typeface="Arial"/>
                <a:cs typeface="Arial"/>
              </a:rPr>
              <a:t>production</a:t>
            </a:r>
            <a:r>
              <a:rPr lang="en-US" sz="1800" dirty="0" smtClean="0">
                <a:latin typeface="Arial"/>
                <a:cs typeface="Arial"/>
              </a:rPr>
              <a:t> – </a:t>
            </a:r>
            <a:r>
              <a:rPr lang="en-US" sz="1800" i="1" dirty="0" smtClean="0">
                <a:latin typeface="Arial"/>
                <a:cs typeface="Arial"/>
              </a:rPr>
              <a:t>degradation</a:t>
            </a:r>
            <a:r>
              <a:rPr lang="en-US" sz="1800" dirty="0" smtClean="0">
                <a:latin typeface="Arial"/>
                <a:cs typeface="Arial"/>
              </a:rPr>
              <a:t>. </a:t>
            </a:r>
          </a:p>
          <a:p>
            <a:r>
              <a:rPr lang="en-US" sz="1800" dirty="0" smtClean="0">
                <a:latin typeface="Arial"/>
                <a:cs typeface="Arial"/>
              </a:rPr>
              <a:t>Weight parameter, </a:t>
            </a:r>
            <a:r>
              <a:rPr lang="en-US" sz="1800" i="1" dirty="0" smtClean="0">
                <a:latin typeface="Arial"/>
                <a:cs typeface="Arial"/>
              </a:rPr>
              <a:t>w</a:t>
            </a:r>
            <a:r>
              <a:rPr lang="en-US" sz="1800" dirty="0" smtClean="0">
                <a:latin typeface="Arial"/>
                <a:cs typeface="Arial"/>
              </a:rPr>
              <a:t>, gives the direction (activation or repression) and magnitude of regulatory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70866" y="10179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</p:txBody>
      </p:sp>
      <p:pic>
        <p:nvPicPr>
          <p:cNvPr id="8" name="Picture 2" descr="figure01a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"/>
          <a:stretch/>
        </p:blipFill>
        <p:spPr bwMode="auto">
          <a:xfrm>
            <a:off x="7551808" y="1084247"/>
            <a:ext cx="4487956" cy="273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45019" y="6487264"/>
            <a:ext cx="3429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/>
              <a:t>http://kdahlquist.github.io/GRNmap/</a:t>
            </a:r>
          </a:p>
        </p:txBody>
      </p:sp>
      <p:grpSp>
        <p:nvGrpSpPr>
          <p:cNvPr id="10" name="Group 1184"/>
          <p:cNvGrpSpPr>
            <a:grpSpLocks/>
          </p:cNvGrpSpPr>
          <p:nvPr/>
        </p:nvGrpSpPr>
        <p:grpSpPr bwMode="auto">
          <a:xfrm>
            <a:off x="1339685" y="4307332"/>
            <a:ext cx="3253519" cy="2550668"/>
            <a:chOff x="666" y="21558"/>
            <a:chExt cx="2496" cy="2112"/>
          </a:xfrm>
        </p:grpSpPr>
        <p:pic>
          <p:nvPicPr>
            <p:cNvPr id="11" name="Picture 4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 t="23000" r="28125" b="20000"/>
            <a:stretch>
              <a:fillRect/>
            </a:stretch>
          </p:blipFill>
          <p:spPr bwMode="auto">
            <a:xfrm>
              <a:off x="810" y="21558"/>
              <a:ext cx="23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666" y="23334"/>
              <a:ext cx="288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5720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572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572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572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ea typeface="MS PGothic" pitchFamily="34" charset="-128"/>
              </a:endParaRPr>
            </a:p>
          </p:txBody>
        </p:sp>
      </p:grp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31570" y="6581001"/>
            <a:ext cx="1313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Freeman (2003)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828910"/>
              </p:ext>
            </p:extLst>
          </p:nvPr>
        </p:nvGraphicFramePr>
        <p:xfrm>
          <a:off x="1671563" y="1869048"/>
          <a:ext cx="4800600" cy="118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5" imgW="2870200" imgH="711200" progId="Equation.3">
                  <p:embed/>
                </p:oleObj>
              </mc:Choice>
              <mc:Fallback>
                <p:oleObj name="Equation" r:id="rId5" imgW="287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563" y="1869048"/>
                        <a:ext cx="4800600" cy="11882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33276" y="1012776"/>
            <a:ext cx="259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mRNA degradation 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5771901" y="1382108"/>
            <a:ext cx="659830" cy="6776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1476" y="1011094"/>
            <a:ext cx="245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mRNA production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3889261" y="1380426"/>
            <a:ext cx="151092" cy="40967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11514" y="339403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threshold for each gene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397" y="3146345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 term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determines the level of activation or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stCxn id="22" idx="2"/>
          </p:cNvCxnSpPr>
          <p:nvPr/>
        </p:nvCxnSpPr>
        <p:spPr>
          <a:xfrm>
            <a:off x="1403636" y="1401825"/>
            <a:ext cx="701056" cy="47519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1032493"/>
            <a:ext cx="280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[mRNA] for each gene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Ordinary Differential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Equations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Model the Dynamics of Each Gene in the Network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200028" y="2828513"/>
            <a:ext cx="1223799" cy="60030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91955" y="2828513"/>
            <a:ext cx="1649577" cy="35262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Ordinary Differential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Equations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Model the Dynamics of Each Gene in the Network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605"/>
            <a:ext cx="8229600" cy="23622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MATLAB code and executable are available under an open source license at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kdahlquist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gene’s expression level is described using ordinary differential equations with a sigmoidal production function.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Degradation rates calculated using RNA half lives provided by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2014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26368" y="4513096"/>
          <a:ext cx="4800600" cy="118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4" imgW="2870200" imgH="711200" progId="Equation.3">
                  <p:embed/>
                </p:oleObj>
              </mc:Choice>
              <mc:Fallback>
                <p:oleObj name="Equation" r:id="rId4" imgW="287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368" y="4513096"/>
                        <a:ext cx="4800600" cy="11882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824133" y="3801534"/>
            <a:ext cx="35052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8081" y="3656824"/>
            <a:ext cx="259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mRNA degradation 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06572" y="4703776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7626706" y="4026156"/>
            <a:ext cx="659830" cy="67762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3680" y="3689932"/>
            <a:ext cx="245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mRNA production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2423" y="4468935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5761465" y="4059264"/>
            <a:ext cx="151092" cy="40967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66319" y="6038079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threshold for each gene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24134" y="5056409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H="1" flipV="1">
            <a:off x="7044268" y="5437771"/>
            <a:ext cx="1223799" cy="60030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7202" y="5790393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 term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determines the level of activation or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5638" y="5056409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0"/>
            <a:endCxn id="19" idx="2"/>
          </p:cNvCxnSpPr>
          <p:nvPr/>
        </p:nvCxnSpPr>
        <p:spPr>
          <a:xfrm flipV="1">
            <a:off x="4436195" y="5437771"/>
            <a:ext cx="1649577" cy="35262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22659" y="4504354"/>
            <a:ext cx="440267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258441" y="4045873"/>
            <a:ext cx="701056" cy="47519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54805" y="3676541"/>
            <a:ext cx="280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[mRNA] for each gene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7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248"/>
            <a:ext cx="12192000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 Penalized Least Squares Approach is Used to Estimate Parameters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072215"/>
              </p:ext>
            </p:extLst>
          </p:nvPr>
        </p:nvGraphicFramePr>
        <p:xfrm>
          <a:off x="1426677" y="1596719"/>
          <a:ext cx="4612260" cy="91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2108200" imgH="444500" progId="Equation.3">
                  <p:embed/>
                </p:oleObj>
              </mc:Choice>
              <mc:Fallback>
                <p:oleObj name="Equation" r:id="rId4" imgW="2108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677" y="1596719"/>
                        <a:ext cx="4612260" cy="91089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952424" y="3186610"/>
            <a:ext cx="59498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Plotting the </a:t>
            </a:r>
            <a:r>
              <a:rPr lang="en-US" altLang="en-US" sz="2000" dirty="0">
                <a:latin typeface="Arial"/>
                <a:cs typeface="Arial"/>
              </a:rPr>
              <a:t>least squares error function showed that not all the graphs had clear minima</a:t>
            </a:r>
            <a:r>
              <a:rPr lang="en-US" altLang="en-US" sz="2000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We added alpha and the penalty term to force the function to minimize on a single solution</a:t>
            </a:r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We performed an L-curve analysis to determine the best value to use for alpha. </a:t>
            </a:r>
          </a:p>
        </p:txBody>
      </p:sp>
      <p:pic>
        <p:nvPicPr>
          <p:cNvPr id="12" name="Picture 11" descr="Screen Shot 2016-03-10 at 9.23.1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6" y="2662622"/>
            <a:ext cx="5357811" cy="4141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9695" y="2748680"/>
            <a:ext cx="32684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L-curve for the Smallest Network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80985" y="1826481"/>
            <a:ext cx="246189" cy="4464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1068" y="1182863"/>
            <a:ext cx="948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Penalty Term: combined production rate, weight, and threshold parameters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41269" y="1617628"/>
            <a:ext cx="0" cy="25764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19256" y="1864655"/>
            <a:ext cx="761999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5989" y="1888819"/>
            <a:ext cx="761999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54347" y="2296147"/>
            <a:ext cx="0" cy="2261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267694" y="2266504"/>
            <a:ext cx="10603" cy="19508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75970" y="2435308"/>
            <a:ext cx="139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Theoretical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2708" y="2396363"/>
            <a:ext cx="16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Experimental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790432"/>
            <a:ext cx="723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dirty="0" smtClean="0">
                <a:latin typeface="Arial"/>
                <a:cs typeface="Arial"/>
              </a:rPr>
              <a:t>lpha : determined empirically from the “elbow” of the curve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7423" y="1851497"/>
            <a:ext cx="220133" cy="38136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65534" y="1148074"/>
            <a:ext cx="1422752" cy="74011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9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25"/>
            <a:ext cx="10515600" cy="99168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MSE for Each Gene Shows how Well the Model Fits the Data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Shape 1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74462" y="921939"/>
            <a:ext cx="7286104" cy="550876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6884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1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962"/>
            <a:ext cx="10515600" cy="507400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expression, but which transcription factors remains unknown.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address this, microarray data was generated for yeast under cold shock conditions.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candidate related gene regulatory networks was generated from submitting this data into the YEASTRACT database.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networks with the same number of nodes and edges were also generated.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each network was modeled using ordinary differential equations.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atabase-derived network was modeled better in comparison to random networks, supporting the evidence that the network explains the biological response to cold shock.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6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1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962"/>
            <a:ext cx="10515600" cy="507400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expression, but which transcription factors remains unknown.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address this, microarray data was generated for yeast under cold shock conditions.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family of candidate related gene regulatory networks was generated from submitting this data into the YEASTRACT database.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networks with the same number of nodes and edges were also generated.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each gene in each network was modeled using ordinary differential equations.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atabase-derived network was modeled better in comparison to random networks, supporting the evidence that the network explains the biological response to cold shock.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9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12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ratio comparison between DB5 network and 30 random networks validates that DB5 network is modeled better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549768"/>
              </p:ext>
            </p:extLst>
          </p:nvPr>
        </p:nvGraphicFramePr>
        <p:xfrm>
          <a:off x="434963" y="1078494"/>
          <a:ext cx="10995853" cy="537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16649" y="1200259"/>
            <a:ext cx="254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Average, DB: 1.3853</a:t>
            </a:r>
          </a:p>
          <a:p>
            <a:r>
              <a:rPr lang="en-US" dirty="0" smtClean="0"/>
              <a:t>Average, Rand: 1.4537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412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ratio comparison between DB5 network and 30 random networks validates that DB5 network is modeled better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769657"/>
              </p:ext>
            </p:extLst>
          </p:nvPr>
        </p:nvGraphicFramePr>
        <p:xfrm>
          <a:off x="434963" y="1078494"/>
          <a:ext cx="10995853" cy="5375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16649" y="1200259"/>
            <a:ext cx="254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Average, DB: 1.3853</a:t>
            </a:r>
          </a:p>
          <a:p>
            <a:r>
              <a:rPr lang="en-US" dirty="0" smtClean="0"/>
              <a:t>Average, Rand: 1.4537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043" y="2356328"/>
            <a:ext cx="0" cy="76873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scene3d>
            <a:camera prst="perspectiveFron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77748" y="1069539"/>
            <a:ext cx="16710" cy="417788"/>
          </a:xfrm>
          <a:prstGeom prst="straightConnector1">
            <a:avLst/>
          </a:prstGeom>
          <a:ln w="3810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52312" y="3110344"/>
            <a:ext cx="16710" cy="41778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853091" y="2959939"/>
            <a:ext cx="16710" cy="41778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16814" y="1272073"/>
            <a:ext cx="16710" cy="417788"/>
          </a:xfrm>
          <a:prstGeom prst="straightConnector1">
            <a:avLst/>
          </a:prstGeom>
          <a:ln w="3810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1114129" y="1389055"/>
            <a:ext cx="16710" cy="417788"/>
          </a:xfrm>
          <a:prstGeom prst="straightConnector1">
            <a:avLst/>
          </a:prstGeom>
          <a:ln w="3810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110945" y="3496704"/>
            <a:ext cx="16710" cy="41778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6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80" y="13184"/>
            <a:ext cx="11709192" cy="120837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Repressive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egulatory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elationships in the Random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etworks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ompared to DB5 Network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17" y="4384296"/>
            <a:ext cx="273111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77" y="4344691"/>
            <a:ext cx="2728166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94" y="1514299"/>
            <a:ext cx="2731186" cy="18288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06" y="4401224"/>
            <a:ext cx="2734056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93108" y="397536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4235" y="397536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7951" y="1148512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8526" y="1144686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3888" y="1143423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29355" y="3975360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31</a:t>
            </a:r>
          </a:p>
        </p:txBody>
      </p:sp>
      <p:pic>
        <p:nvPicPr>
          <p:cNvPr id="17" name="Content Placeholder 4" descr="dHAP4 Network--Weighted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100" b="1100"/>
          <a:stretch/>
        </p:blipFill>
        <p:spPr>
          <a:xfrm>
            <a:off x="222664" y="3123574"/>
            <a:ext cx="2802603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4516" y="2647969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550" y="4922800"/>
            <a:ext cx="182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of Weights: </a:t>
            </a:r>
            <a:r>
              <a:rPr lang="en-US" dirty="0"/>
              <a:t>1.2366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57949" y="3300907"/>
            <a:ext cx="29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of Weights: </a:t>
            </a:r>
            <a:r>
              <a:rPr lang="en-US" dirty="0"/>
              <a:t>-15.1608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81101" y="3296751"/>
            <a:ext cx="29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of Weights: </a:t>
            </a:r>
            <a:r>
              <a:rPr lang="en-US" dirty="0"/>
              <a:t>-18.6326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04050" y="3279356"/>
            <a:ext cx="29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of Weights: </a:t>
            </a:r>
            <a:r>
              <a:rPr lang="en-US" dirty="0"/>
              <a:t>5.7721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8559" y="6219120"/>
            <a:ext cx="29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of Weights: -2.1505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52059" y="6249755"/>
            <a:ext cx="29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of Weights: -5.7855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59516" y="6232359"/>
            <a:ext cx="29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of Weights: </a:t>
            </a:r>
            <a:r>
              <a:rPr lang="en-US" dirty="0"/>
              <a:t>-16.4437 </a:t>
            </a:r>
          </a:p>
        </p:txBody>
      </p:sp>
      <p:pic>
        <p:nvPicPr>
          <p:cNvPr id="16" name="Picture 15" descr="random15_weighted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35" y="1517219"/>
            <a:ext cx="2734056" cy="1828800"/>
          </a:xfrm>
          <a:prstGeom prst="rect">
            <a:avLst/>
          </a:prstGeom>
        </p:spPr>
      </p:pic>
      <p:pic>
        <p:nvPicPr>
          <p:cNvPr id="25" name="Picture 24" descr="random_16_weighted.png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73" y="1485739"/>
            <a:ext cx="27340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6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Networks with Edges Similar to DB5 Network Performed Better than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were not Similar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4" descr="dHAP4 Network--Weighte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100" b="1100"/>
          <a:stretch/>
        </p:blipFill>
        <p:spPr>
          <a:xfrm>
            <a:off x="0" y="2558541"/>
            <a:ext cx="3923644" cy="2560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133" y="1934772"/>
            <a:ext cx="189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DB5 Network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21" y="3902231"/>
            <a:ext cx="3925824" cy="2560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3202" y="6455244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31</a:t>
            </a:r>
          </a:p>
        </p:txBody>
      </p:sp>
      <p:pic>
        <p:nvPicPr>
          <p:cNvPr id="11" name="Picture 10" descr="random_16_weight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19" y="1027009"/>
            <a:ext cx="3925824" cy="2560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5465" y="3488546"/>
            <a:ext cx="276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 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0068" y="1324795"/>
            <a:ext cx="208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Nodes shared: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CIN5</a:t>
            </a:r>
            <a:r>
              <a:rPr lang="en-US" sz="1400" dirty="0" smtClean="0">
                <a:sym typeface="Wingdings"/>
              </a:rPr>
              <a:t> SFP1, negligible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ym typeface="Wingdings"/>
              </a:rPr>
              <a:t>HMO1 YOX1, same regulation type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ym typeface="Wingdings"/>
              </a:rPr>
              <a:t>MSN2 CIN5, same regulation type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9471" y="4718013"/>
            <a:ext cx="2106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Nodes shared: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MSN2</a:t>
            </a:r>
            <a:r>
              <a:rPr lang="en-US" sz="1400" dirty="0" smtClean="0">
                <a:sym typeface="Wingdings"/>
              </a:rPr>
              <a:t> SFP1, different regulation type</a:t>
            </a:r>
            <a:endParaRPr lang="en-US" sz="1400" dirty="0"/>
          </a:p>
        </p:txBody>
      </p:sp>
      <p:sp>
        <p:nvSpPr>
          <p:cNvPr id="7" name="Freeform 6"/>
          <p:cNvSpPr/>
          <p:nvPr/>
        </p:nvSpPr>
        <p:spPr>
          <a:xfrm>
            <a:off x="8276711" y="1313845"/>
            <a:ext cx="1894009" cy="1521871"/>
          </a:xfrm>
          <a:custGeom>
            <a:avLst/>
            <a:gdLst>
              <a:gd name="connsiteX0" fmla="*/ 1817373 w 1817373"/>
              <a:gd name="connsiteY0" fmla="*/ 0 h 1324794"/>
              <a:gd name="connsiteX1" fmla="*/ 1718841 w 1817373"/>
              <a:gd name="connsiteY1" fmla="*/ 10948 h 1324794"/>
              <a:gd name="connsiteX2" fmla="*/ 1653152 w 1817373"/>
              <a:gd name="connsiteY2" fmla="*/ 32846 h 1324794"/>
              <a:gd name="connsiteX3" fmla="*/ 1620308 w 1817373"/>
              <a:gd name="connsiteY3" fmla="*/ 43794 h 1324794"/>
              <a:gd name="connsiteX4" fmla="*/ 1565568 w 1817373"/>
              <a:gd name="connsiteY4" fmla="*/ 54743 h 1324794"/>
              <a:gd name="connsiteX5" fmla="*/ 1467036 w 1817373"/>
              <a:gd name="connsiteY5" fmla="*/ 98538 h 1324794"/>
              <a:gd name="connsiteX6" fmla="*/ 1401348 w 1817373"/>
              <a:gd name="connsiteY6" fmla="*/ 120435 h 1324794"/>
              <a:gd name="connsiteX7" fmla="*/ 1335660 w 1817373"/>
              <a:gd name="connsiteY7" fmla="*/ 153282 h 1324794"/>
              <a:gd name="connsiteX8" fmla="*/ 1215231 w 1817373"/>
              <a:gd name="connsiteY8" fmla="*/ 186128 h 1324794"/>
              <a:gd name="connsiteX9" fmla="*/ 1116699 w 1817373"/>
              <a:gd name="connsiteY9" fmla="*/ 240871 h 1324794"/>
              <a:gd name="connsiteX10" fmla="*/ 1105751 w 1817373"/>
              <a:gd name="connsiteY10" fmla="*/ 273717 h 1324794"/>
              <a:gd name="connsiteX11" fmla="*/ 1061959 w 1817373"/>
              <a:gd name="connsiteY11" fmla="*/ 295615 h 1324794"/>
              <a:gd name="connsiteX12" fmla="*/ 1029115 w 1817373"/>
              <a:gd name="connsiteY12" fmla="*/ 317512 h 1324794"/>
              <a:gd name="connsiteX13" fmla="*/ 1007219 w 1817373"/>
              <a:gd name="connsiteY13" fmla="*/ 339410 h 1324794"/>
              <a:gd name="connsiteX14" fmla="*/ 941531 w 1817373"/>
              <a:gd name="connsiteY14" fmla="*/ 361307 h 1324794"/>
              <a:gd name="connsiteX15" fmla="*/ 908686 w 1817373"/>
              <a:gd name="connsiteY15" fmla="*/ 372256 h 1324794"/>
              <a:gd name="connsiteX16" fmla="*/ 842998 w 1817373"/>
              <a:gd name="connsiteY16" fmla="*/ 416051 h 1324794"/>
              <a:gd name="connsiteX17" fmla="*/ 777310 w 1817373"/>
              <a:gd name="connsiteY17" fmla="*/ 437948 h 1324794"/>
              <a:gd name="connsiteX18" fmla="*/ 711622 w 1817373"/>
              <a:gd name="connsiteY18" fmla="*/ 470794 h 1324794"/>
              <a:gd name="connsiteX19" fmla="*/ 689726 w 1817373"/>
              <a:gd name="connsiteY19" fmla="*/ 492692 h 1324794"/>
              <a:gd name="connsiteX20" fmla="*/ 656882 w 1817373"/>
              <a:gd name="connsiteY20" fmla="*/ 514589 h 1324794"/>
              <a:gd name="connsiteX21" fmla="*/ 613090 w 1817373"/>
              <a:gd name="connsiteY21" fmla="*/ 558384 h 1324794"/>
              <a:gd name="connsiteX22" fmla="*/ 558349 w 1817373"/>
              <a:gd name="connsiteY22" fmla="*/ 613127 h 1324794"/>
              <a:gd name="connsiteX23" fmla="*/ 514557 w 1817373"/>
              <a:gd name="connsiteY23" fmla="*/ 678820 h 1324794"/>
              <a:gd name="connsiteX24" fmla="*/ 492661 w 1817373"/>
              <a:gd name="connsiteY24" fmla="*/ 711666 h 1324794"/>
              <a:gd name="connsiteX25" fmla="*/ 459817 w 1817373"/>
              <a:gd name="connsiteY25" fmla="*/ 733563 h 1324794"/>
              <a:gd name="connsiteX26" fmla="*/ 437921 w 1817373"/>
              <a:gd name="connsiteY26" fmla="*/ 755461 h 1324794"/>
              <a:gd name="connsiteX27" fmla="*/ 394129 w 1817373"/>
              <a:gd name="connsiteY27" fmla="*/ 766409 h 1324794"/>
              <a:gd name="connsiteX28" fmla="*/ 372233 w 1817373"/>
              <a:gd name="connsiteY28" fmla="*/ 788307 h 1324794"/>
              <a:gd name="connsiteX29" fmla="*/ 350337 w 1817373"/>
              <a:gd name="connsiteY29" fmla="*/ 821153 h 1324794"/>
              <a:gd name="connsiteX30" fmla="*/ 317493 w 1817373"/>
              <a:gd name="connsiteY30" fmla="*/ 843050 h 1324794"/>
              <a:gd name="connsiteX31" fmla="*/ 273701 w 1817373"/>
              <a:gd name="connsiteY31" fmla="*/ 908743 h 1324794"/>
              <a:gd name="connsiteX32" fmla="*/ 240857 w 1817373"/>
              <a:gd name="connsiteY32" fmla="*/ 974435 h 1324794"/>
              <a:gd name="connsiteX33" fmla="*/ 153272 w 1817373"/>
              <a:gd name="connsiteY33" fmla="*/ 1051076 h 1324794"/>
              <a:gd name="connsiteX34" fmla="*/ 120428 w 1817373"/>
              <a:gd name="connsiteY34" fmla="*/ 1083922 h 1324794"/>
              <a:gd name="connsiteX35" fmla="*/ 109480 w 1817373"/>
              <a:gd name="connsiteY35" fmla="*/ 1116768 h 1324794"/>
              <a:gd name="connsiteX36" fmla="*/ 43792 w 1817373"/>
              <a:gd name="connsiteY36" fmla="*/ 1204358 h 1324794"/>
              <a:gd name="connsiteX37" fmla="*/ 21896 w 1817373"/>
              <a:gd name="connsiteY37" fmla="*/ 1270050 h 1324794"/>
              <a:gd name="connsiteX38" fmla="*/ 10948 w 1817373"/>
              <a:gd name="connsiteY38" fmla="*/ 1302896 h 1324794"/>
              <a:gd name="connsiteX39" fmla="*/ 0 w 1817373"/>
              <a:gd name="connsiteY39" fmla="*/ 1324794 h 13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17373" h="1324794">
                <a:moveTo>
                  <a:pt x="1817373" y="0"/>
                </a:moveTo>
                <a:cubicBezTo>
                  <a:pt x="1784529" y="3649"/>
                  <a:pt x="1751245" y="4467"/>
                  <a:pt x="1718841" y="10948"/>
                </a:cubicBezTo>
                <a:cubicBezTo>
                  <a:pt x="1696208" y="15475"/>
                  <a:pt x="1675048" y="25547"/>
                  <a:pt x="1653152" y="32846"/>
                </a:cubicBezTo>
                <a:cubicBezTo>
                  <a:pt x="1642204" y="36495"/>
                  <a:pt x="1631624" y="41531"/>
                  <a:pt x="1620308" y="43794"/>
                </a:cubicBezTo>
                <a:cubicBezTo>
                  <a:pt x="1602061" y="47444"/>
                  <a:pt x="1583520" y="49846"/>
                  <a:pt x="1565568" y="54743"/>
                </a:cubicBezTo>
                <a:cubicBezTo>
                  <a:pt x="1396832" y="100766"/>
                  <a:pt x="1570715" y="52457"/>
                  <a:pt x="1467036" y="98538"/>
                </a:cubicBezTo>
                <a:cubicBezTo>
                  <a:pt x="1445945" y="107912"/>
                  <a:pt x="1401348" y="120435"/>
                  <a:pt x="1401348" y="120435"/>
                </a:cubicBezTo>
                <a:cubicBezTo>
                  <a:pt x="1369240" y="141842"/>
                  <a:pt x="1371920" y="144217"/>
                  <a:pt x="1335660" y="153282"/>
                </a:cubicBezTo>
                <a:cubicBezTo>
                  <a:pt x="1302752" y="161509"/>
                  <a:pt x="1243420" y="167334"/>
                  <a:pt x="1215231" y="186128"/>
                </a:cubicBezTo>
                <a:cubicBezTo>
                  <a:pt x="1139941" y="236325"/>
                  <a:pt x="1174509" y="221601"/>
                  <a:pt x="1116699" y="240871"/>
                </a:cubicBezTo>
                <a:cubicBezTo>
                  <a:pt x="1113050" y="251820"/>
                  <a:pt x="1113911" y="265556"/>
                  <a:pt x="1105751" y="273717"/>
                </a:cubicBezTo>
                <a:cubicBezTo>
                  <a:pt x="1094211" y="285258"/>
                  <a:pt x="1076129" y="287517"/>
                  <a:pt x="1061959" y="295615"/>
                </a:cubicBezTo>
                <a:cubicBezTo>
                  <a:pt x="1050535" y="302144"/>
                  <a:pt x="1039389" y="309292"/>
                  <a:pt x="1029115" y="317512"/>
                </a:cubicBezTo>
                <a:cubicBezTo>
                  <a:pt x="1021055" y="323961"/>
                  <a:pt x="1016451" y="334793"/>
                  <a:pt x="1007219" y="339410"/>
                </a:cubicBezTo>
                <a:cubicBezTo>
                  <a:pt x="986575" y="349732"/>
                  <a:pt x="963427" y="354008"/>
                  <a:pt x="941531" y="361307"/>
                </a:cubicBezTo>
                <a:cubicBezTo>
                  <a:pt x="930583" y="364957"/>
                  <a:pt x="918288" y="365854"/>
                  <a:pt x="908686" y="372256"/>
                </a:cubicBezTo>
                <a:cubicBezTo>
                  <a:pt x="886790" y="386854"/>
                  <a:pt x="867964" y="407729"/>
                  <a:pt x="842998" y="416051"/>
                </a:cubicBezTo>
                <a:cubicBezTo>
                  <a:pt x="821102" y="423350"/>
                  <a:pt x="796514" y="425145"/>
                  <a:pt x="777310" y="437948"/>
                </a:cubicBezTo>
                <a:cubicBezTo>
                  <a:pt x="734864" y="466247"/>
                  <a:pt x="756949" y="455684"/>
                  <a:pt x="711622" y="470794"/>
                </a:cubicBezTo>
                <a:cubicBezTo>
                  <a:pt x="704323" y="478093"/>
                  <a:pt x="697786" y="486243"/>
                  <a:pt x="689726" y="492692"/>
                </a:cubicBezTo>
                <a:cubicBezTo>
                  <a:pt x="679452" y="500912"/>
                  <a:pt x="665101" y="504314"/>
                  <a:pt x="656882" y="514589"/>
                </a:cubicBezTo>
                <a:cubicBezTo>
                  <a:pt x="614417" y="567673"/>
                  <a:pt x="684749" y="534495"/>
                  <a:pt x="613090" y="558384"/>
                </a:cubicBezTo>
                <a:cubicBezTo>
                  <a:pt x="594843" y="576632"/>
                  <a:pt x="572663" y="591655"/>
                  <a:pt x="558349" y="613127"/>
                </a:cubicBezTo>
                <a:lnTo>
                  <a:pt x="514557" y="678820"/>
                </a:lnTo>
                <a:cubicBezTo>
                  <a:pt x="507258" y="689769"/>
                  <a:pt x="503609" y="704367"/>
                  <a:pt x="492661" y="711666"/>
                </a:cubicBezTo>
                <a:cubicBezTo>
                  <a:pt x="481713" y="718965"/>
                  <a:pt x="470091" y="725343"/>
                  <a:pt x="459817" y="733563"/>
                </a:cubicBezTo>
                <a:cubicBezTo>
                  <a:pt x="451757" y="740012"/>
                  <a:pt x="447153" y="750844"/>
                  <a:pt x="437921" y="755461"/>
                </a:cubicBezTo>
                <a:cubicBezTo>
                  <a:pt x="424463" y="762190"/>
                  <a:pt x="408726" y="762760"/>
                  <a:pt x="394129" y="766409"/>
                </a:cubicBezTo>
                <a:cubicBezTo>
                  <a:pt x="386830" y="773708"/>
                  <a:pt x="378681" y="780246"/>
                  <a:pt x="372233" y="788307"/>
                </a:cubicBezTo>
                <a:cubicBezTo>
                  <a:pt x="364013" y="798582"/>
                  <a:pt x="359641" y="811848"/>
                  <a:pt x="350337" y="821153"/>
                </a:cubicBezTo>
                <a:cubicBezTo>
                  <a:pt x="341033" y="830457"/>
                  <a:pt x="328441" y="835751"/>
                  <a:pt x="317493" y="843050"/>
                </a:cubicBezTo>
                <a:cubicBezTo>
                  <a:pt x="302896" y="864948"/>
                  <a:pt x="282023" y="883776"/>
                  <a:pt x="273701" y="908743"/>
                </a:cubicBezTo>
                <a:cubicBezTo>
                  <a:pt x="263365" y="939753"/>
                  <a:pt x="263713" y="948313"/>
                  <a:pt x="240857" y="974435"/>
                </a:cubicBezTo>
                <a:cubicBezTo>
                  <a:pt x="149010" y="1079409"/>
                  <a:pt x="221763" y="993997"/>
                  <a:pt x="153272" y="1051076"/>
                </a:cubicBezTo>
                <a:cubicBezTo>
                  <a:pt x="141378" y="1060988"/>
                  <a:pt x="131376" y="1072973"/>
                  <a:pt x="120428" y="1083922"/>
                </a:cubicBezTo>
                <a:cubicBezTo>
                  <a:pt x="116779" y="1094871"/>
                  <a:pt x="115417" y="1106872"/>
                  <a:pt x="109480" y="1116768"/>
                </a:cubicBezTo>
                <a:cubicBezTo>
                  <a:pt x="70575" y="1181615"/>
                  <a:pt x="89234" y="1068024"/>
                  <a:pt x="43792" y="1204358"/>
                </a:cubicBezTo>
                <a:lnTo>
                  <a:pt x="21896" y="1270050"/>
                </a:lnTo>
                <a:cubicBezTo>
                  <a:pt x="18247" y="1280999"/>
                  <a:pt x="16109" y="1292573"/>
                  <a:pt x="10948" y="1302896"/>
                </a:cubicBezTo>
                <a:lnTo>
                  <a:pt x="0" y="1324794"/>
                </a:lnTo>
              </a:path>
            </a:pathLst>
          </a:custGeom>
          <a:noFill/>
          <a:ln w="38100" cmpd="sng"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085263" y="2361754"/>
            <a:ext cx="1149684" cy="917965"/>
          </a:xfrm>
          <a:custGeom>
            <a:avLst/>
            <a:gdLst>
              <a:gd name="connsiteX0" fmla="*/ 0 w 1149684"/>
              <a:gd name="connsiteY0" fmla="*/ 0 h 917965"/>
              <a:gd name="connsiteX1" fmla="*/ 22281 w 1149684"/>
              <a:gd name="connsiteY1" fmla="*/ 8913 h 917965"/>
              <a:gd name="connsiteX2" fmla="*/ 49018 w 1149684"/>
              <a:gd name="connsiteY2" fmla="*/ 22281 h 917965"/>
              <a:gd name="connsiteX3" fmla="*/ 62386 w 1149684"/>
              <a:gd name="connsiteY3" fmla="*/ 31193 h 917965"/>
              <a:gd name="connsiteX4" fmla="*/ 93579 w 1149684"/>
              <a:gd name="connsiteY4" fmla="*/ 40106 h 917965"/>
              <a:gd name="connsiteX5" fmla="*/ 120316 w 1149684"/>
              <a:gd name="connsiteY5" fmla="*/ 49018 h 917965"/>
              <a:gd name="connsiteX6" fmla="*/ 160421 w 1149684"/>
              <a:gd name="connsiteY6" fmla="*/ 62386 h 917965"/>
              <a:gd name="connsiteX7" fmla="*/ 173790 w 1149684"/>
              <a:gd name="connsiteY7" fmla="*/ 66842 h 917965"/>
              <a:gd name="connsiteX8" fmla="*/ 240632 w 1149684"/>
              <a:gd name="connsiteY8" fmla="*/ 80211 h 917965"/>
              <a:gd name="connsiteX9" fmla="*/ 254000 w 1149684"/>
              <a:gd name="connsiteY9" fmla="*/ 84667 h 917965"/>
              <a:gd name="connsiteX10" fmla="*/ 267369 w 1149684"/>
              <a:gd name="connsiteY10" fmla="*/ 93579 h 917965"/>
              <a:gd name="connsiteX11" fmla="*/ 271825 w 1149684"/>
              <a:gd name="connsiteY11" fmla="*/ 106948 h 917965"/>
              <a:gd name="connsiteX12" fmla="*/ 298562 w 1149684"/>
              <a:gd name="connsiteY12" fmla="*/ 124772 h 917965"/>
              <a:gd name="connsiteX13" fmla="*/ 325298 w 1149684"/>
              <a:gd name="connsiteY13" fmla="*/ 138141 h 917965"/>
              <a:gd name="connsiteX14" fmla="*/ 334211 w 1149684"/>
              <a:gd name="connsiteY14" fmla="*/ 147053 h 917965"/>
              <a:gd name="connsiteX15" fmla="*/ 343123 w 1149684"/>
              <a:gd name="connsiteY15" fmla="*/ 160421 h 917965"/>
              <a:gd name="connsiteX16" fmla="*/ 369860 w 1149684"/>
              <a:gd name="connsiteY16" fmla="*/ 169334 h 917965"/>
              <a:gd name="connsiteX17" fmla="*/ 383228 w 1149684"/>
              <a:gd name="connsiteY17" fmla="*/ 182702 h 917965"/>
              <a:gd name="connsiteX18" fmla="*/ 409965 w 1149684"/>
              <a:gd name="connsiteY18" fmla="*/ 191614 h 917965"/>
              <a:gd name="connsiteX19" fmla="*/ 432246 w 1149684"/>
              <a:gd name="connsiteY19" fmla="*/ 204983 h 917965"/>
              <a:gd name="connsiteX20" fmla="*/ 458983 w 1149684"/>
              <a:gd name="connsiteY20" fmla="*/ 218351 h 917965"/>
              <a:gd name="connsiteX21" fmla="*/ 467895 w 1149684"/>
              <a:gd name="connsiteY21" fmla="*/ 227264 h 917965"/>
              <a:gd name="connsiteX22" fmla="*/ 494632 w 1149684"/>
              <a:gd name="connsiteY22" fmla="*/ 245088 h 917965"/>
              <a:gd name="connsiteX23" fmla="*/ 521369 w 1149684"/>
              <a:gd name="connsiteY23" fmla="*/ 262913 h 917965"/>
              <a:gd name="connsiteX24" fmla="*/ 534737 w 1149684"/>
              <a:gd name="connsiteY24" fmla="*/ 276281 h 917965"/>
              <a:gd name="connsiteX25" fmla="*/ 548105 w 1149684"/>
              <a:gd name="connsiteY25" fmla="*/ 285193 h 917965"/>
              <a:gd name="connsiteX26" fmla="*/ 534737 w 1149684"/>
              <a:gd name="connsiteY26" fmla="*/ 289650 h 917965"/>
              <a:gd name="connsiteX27" fmla="*/ 570386 w 1149684"/>
              <a:gd name="connsiteY27" fmla="*/ 320842 h 917965"/>
              <a:gd name="connsiteX28" fmla="*/ 579298 w 1149684"/>
              <a:gd name="connsiteY28" fmla="*/ 329755 h 917965"/>
              <a:gd name="connsiteX29" fmla="*/ 606035 w 1149684"/>
              <a:gd name="connsiteY29" fmla="*/ 347579 h 917965"/>
              <a:gd name="connsiteX30" fmla="*/ 628316 w 1149684"/>
              <a:gd name="connsiteY30" fmla="*/ 365404 h 917965"/>
              <a:gd name="connsiteX31" fmla="*/ 650597 w 1149684"/>
              <a:gd name="connsiteY31" fmla="*/ 383228 h 917965"/>
              <a:gd name="connsiteX32" fmla="*/ 686246 w 1149684"/>
              <a:gd name="connsiteY32" fmla="*/ 409965 h 917965"/>
              <a:gd name="connsiteX33" fmla="*/ 699614 w 1149684"/>
              <a:gd name="connsiteY33" fmla="*/ 418878 h 917965"/>
              <a:gd name="connsiteX34" fmla="*/ 717439 w 1149684"/>
              <a:gd name="connsiteY34" fmla="*/ 436702 h 917965"/>
              <a:gd name="connsiteX35" fmla="*/ 726351 w 1149684"/>
              <a:gd name="connsiteY35" fmla="*/ 450071 h 917965"/>
              <a:gd name="connsiteX36" fmla="*/ 730807 w 1149684"/>
              <a:gd name="connsiteY36" fmla="*/ 463439 h 917965"/>
              <a:gd name="connsiteX37" fmla="*/ 744176 w 1149684"/>
              <a:gd name="connsiteY37" fmla="*/ 472351 h 917965"/>
              <a:gd name="connsiteX38" fmla="*/ 766456 w 1149684"/>
              <a:gd name="connsiteY38" fmla="*/ 485720 h 917965"/>
              <a:gd name="connsiteX39" fmla="*/ 775369 w 1149684"/>
              <a:gd name="connsiteY39" fmla="*/ 494632 h 917965"/>
              <a:gd name="connsiteX40" fmla="*/ 788737 w 1149684"/>
              <a:gd name="connsiteY40" fmla="*/ 499088 h 917965"/>
              <a:gd name="connsiteX41" fmla="*/ 793193 w 1149684"/>
              <a:gd name="connsiteY41" fmla="*/ 512457 h 917965"/>
              <a:gd name="connsiteX42" fmla="*/ 806562 w 1149684"/>
              <a:gd name="connsiteY42" fmla="*/ 521369 h 917965"/>
              <a:gd name="connsiteX43" fmla="*/ 811018 w 1149684"/>
              <a:gd name="connsiteY43" fmla="*/ 534737 h 917965"/>
              <a:gd name="connsiteX44" fmla="*/ 824386 w 1149684"/>
              <a:gd name="connsiteY44" fmla="*/ 539193 h 917965"/>
              <a:gd name="connsiteX45" fmla="*/ 851123 w 1149684"/>
              <a:gd name="connsiteY45" fmla="*/ 557018 h 917965"/>
              <a:gd name="connsiteX46" fmla="*/ 877860 w 1149684"/>
              <a:gd name="connsiteY46" fmla="*/ 574842 h 917965"/>
              <a:gd name="connsiteX47" fmla="*/ 891228 w 1149684"/>
              <a:gd name="connsiteY47" fmla="*/ 583755 h 917965"/>
              <a:gd name="connsiteX48" fmla="*/ 900141 w 1149684"/>
              <a:gd name="connsiteY48" fmla="*/ 592667 h 917965"/>
              <a:gd name="connsiteX49" fmla="*/ 917965 w 1149684"/>
              <a:gd name="connsiteY49" fmla="*/ 614948 h 917965"/>
              <a:gd name="connsiteX50" fmla="*/ 922421 w 1149684"/>
              <a:gd name="connsiteY50" fmla="*/ 628316 h 917965"/>
              <a:gd name="connsiteX51" fmla="*/ 940246 w 1149684"/>
              <a:gd name="connsiteY51" fmla="*/ 650597 h 917965"/>
              <a:gd name="connsiteX52" fmla="*/ 958070 w 1149684"/>
              <a:gd name="connsiteY52" fmla="*/ 690702 h 917965"/>
              <a:gd name="connsiteX53" fmla="*/ 975895 w 1149684"/>
              <a:gd name="connsiteY53" fmla="*/ 708527 h 917965"/>
              <a:gd name="connsiteX54" fmla="*/ 984807 w 1149684"/>
              <a:gd name="connsiteY54" fmla="*/ 721895 h 917965"/>
              <a:gd name="connsiteX55" fmla="*/ 998176 w 1149684"/>
              <a:gd name="connsiteY55" fmla="*/ 730807 h 917965"/>
              <a:gd name="connsiteX56" fmla="*/ 1007088 w 1149684"/>
              <a:gd name="connsiteY56" fmla="*/ 739720 h 917965"/>
              <a:gd name="connsiteX57" fmla="*/ 1020456 w 1149684"/>
              <a:gd name="connsiteY57" fmla="*/ 748632 h 917965"/>
              <a:gd name="connsiteX58" fmla="*/ 1038281 w 1149684"/>
              <a:gd name="connsiteY58" fmla="*/ 766457 h 917965"/>
              <a:gd name="connsiteX59" fmla="*/ 1047193 w 1149684"/>
              <a:gd name="connsiteY59" fmla="*/ 779825 h 917965"/>
              <a:gd name="connsiteX60" fmla="*/ 1060562 w 1149684"/>
              <a:gd name="connsiteY60" fmla="*/ 788737 h 917965"/>
              <a:gd name="connsiteX61" fmla="*/ 1082842 w 1149684"/>
              <a:gd name="connsiteY61" fmla="*/ 806562 h 917965"/>
              <a:gd name="connsiteX62" fmla="*/ 1096211 w 1149684"/>
              <a:gd name="connsiteY62" fmla="*/ 828842 h 917965"/>
              <a:gd name="connsiteX63" fmla="*/ 1100667 w 1149684"/>
              <a:gd name="connsiteY63" fmla="*/ 842211 h 917965"/>
              <a:gd name="connsiteX64" fmla="*/ 1109579 w 1149684"/>
              <a:gd name="connsiteY64" fmla="*/ 855579 h 917965"/>
              <a:gd name="connsiteX65" fmla="*/ 1122948 w 1149684"/>
              <a:gd name="connsiteY65" fmla="*/ 886772 h 917965"/>
              <a:gd name="connsiteX66" fmla="*/ 1127404 w 1149684"/>
              <a:gd name="connsiteY66" fmla="*/ 900141 h 917965"/>
              <a:gd name="connsiteX67" fmla="*/ 1149684 w 1149684"/>
              <a:gd name="connsiteY67" fmla="*/ 917965 h 91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9684" h="917965">
                <a:moveTo>
                  <a:pt x="0" y="0"/>
                </a:moveTo>
                <a:cubicBezTo>
                  <a:pt x="7427" y="2971"/>
                  <a:pt x="15126" y="5336"/>
                  <a:pt x="22281" y="8913"/>
                </a:cubicBezTo>
                <a:cubicBezTo>
                  <a:pt x="56828" y="26187"/>
                  <a:pt x="15420" y="11082"/>
                  <a:pt x="49018" y="22281"/>
                </a:cubicBezTo>
                <a:cubicBezTo>
                  <a:pt x="53474" y="25252"/>
                  <a:pt x="57596" y="28798"/>
                  <a:pt x="62386" y="31193"/>
                </a:cubicBezTo>
                <a:cubicBezTo>
                  <a:pt x="69878" y="34939"/>
                  <a:pt x="86434" y="37963"/>
                  <a:pt x="93579" y="40106"/>
                </a:cubicBezTo>
                <a:cubicBezTo>
                  <a:pt x="102577" y="42805"/>
                  <a:pt x="111404" y="46047"/>
                  <a:pt x="120316" y="49018"/>
                </a:cubicBezTo>
                <a:lnTo>
                  <a:pt x="160421" y="62386"/>
                </a:lnTo>
                <a:cubicBezTo>
                  <a:pt x="164877" y="63871"/>
                  <a:pt x="169184" y="65921"/>
                  <a:pt x="173790" y="66842"/>
                </a:cubicBezTo>
                <a:cubicBezTo>
                  <a:pt x="196071" y="71298"/>
                  <a:pt x="219076" y="73026"/>
                  <a:pt x="240632" y="80211"/>
                </a:cubicBezTo>
                <a:cubicBezTo>
                  <a:pt x="245088" y="81696"/>
                  <a:pt x="249799" y="82566"/>
                  <a:pt x="254000" y="84667"/>
                </a:cubicBezTo>
                <a:cubicBezTo>
                  <a:pt x="258790" y="87062"/>
                  <a:pt x="262913" y="90608"/>
                  <a:pt x="267369" y="93579"/>
                </a:cubicBezTo>
                <a:cubicBezTo>
                  <a:pt x="268854" y="98035"/>
                  <a:pt x="268503" y="103626"/>
                  <a:pt x="271825" y="106948"/>
                </a:cubicBezTo>
                <a:cubicBezTo>
                  <a:pt x="279399" y="114522"/>
                  <a:pt x="289650" y="118830"/>
                  <a:pt x="298562" y="124772"/>
                </a:cubicBezTo>
                <a:cubicBezTo>
                  <a:pt x="315841" y="136292"/>
                  <a:pt x="306846" y="131990"/>
                  <a:pt x="325298" y="138141"/>
                </a:cubicBezTo>
                <a:cubicBezTo>
                  <a:pt x="328269" y="141112"/>
                  <a:pt x="331586" y="143772"/>
                  <a:pt x="334211" y="147053"/>
                </a:cubicBezTo>
                <a:cubicBezTo>
                  <a:pt x="337557" y="151235"/>
                  <a:pt x="338582" y="157583"/>
                  <a:pt x="343123" y="160421"/>
                </a:cubicBezTo>
                <a:cubicBezTo>
                  <a:pt x="351089" y="165400"/>
                  <a:pt x="369860" y="169334"/>
                  <a:pt x="369860" y="169334"/>
                </a:cubicBezTo>
                <a:cubicBezTo>
                  <a:pt x="374316" y="173790"/>
                  <a:pt x="377719" y="179642"/>
                  <a:pt x="383228" y="182702"/>
                </a:cubicBezTo>
                <a:cubicBezTo>
                  <a:pt x="391440" y="187264"/>
                  <a:pt x="409965" y="191614"/>
                  <a:pt x="409965" y="191614"/>
                </a:cubicBezTo>
                <a:cubicBezTo>
                  <a:pt x="427371" y="209022"/>
                  <a:pt x="409108" y="193414"/>
                  <a:pt x="432246" y="204983"/>
                </a:cubicBezTo>
                <a:cubicBezTo>
                  <a:pt x="466800" y="222259"/>
                  <a:pt x="425379" y="207150"/>
                  <a:pt x="458983" y="218351"/>
                </a:cubicBezTo>
                <a:cubicBezTo>
                  <a:pt x="461954" y="221322"/>
                  <a:pt x="464534" y="224743"/>
                  <a:pt x="467895" y="227264"/>
                </a:cubicBezTo>
                <a:cubicBezTo>
                  <a:pt x="476464" y="233691"/>
                  <a:pt x="487058" y="237514"/>
                  <a:pt x="494632" y="245088"/>
                </a:cubicBezTo>
                <a:cubicBezTo>
                  <a:pt x="511321" y="261779"/>
                  <a:pt x="502021" y="256464"/>
                  <a:pt x="521369" y="262913"/>
                </a:cubicBezTo>
                <a:cubicBezTo>
                  <a:pt x="525825" y="267369"/>
                  <a:pt x="529896" y="272247"/>
                  <a:pt x="534737" y="276281"/>
                </a:cubicBezTo>
                <a:cubicBezTo>
                  <a:pt x="538851" y="279709"/>
                  <a:pt x="548105" y="279838"/>
                  <a:pt x="548105" y="285193"/>
                </a:cubicBezTo>
                <a:cubicBezTo>
                  <a:pt x="548105" y="289890"/>
                  <a:pt x="539193" y="288164"/>
                  <a:pt x="534737" y="289650"/>
                </a:cubicBezTo>
                <a:cubicBezTo>
                  <a:pt x="559995" y="327536"/>
                  <a:pt x="518384" y="268835"/>
                  <a:pt x="570386" y="320842"/>
                </a:cubicBezTo>
                <a:cubicBezTo>
                  <a:pt x="573357" y="323813"/>
                  <a:pt x="575937" y="327234"/>
                  <a:pt x="579298" y="329755"/>
                </a:cubicBezTo>
                <a:cubicBezTo>
                  <a:pt x="587867" y="336182"/>
                  <a:pt x="598461" y="340005"/>
                  <a:pt x="606035" y="347579"/>
                </a:cubicBezTo>
                <a:cubicBezTo>
                  <a:pt x="618735" y="360279"/>
                  <a:pt x="611452" y="354161"/>
                  <a:pt x="628316" y="365404"/>
                </a:cubicBezTo>
                <a:cubicBezTo>
                  <a:pt x="651520" y="400211"/>
                  <a:pt x="621897" y="361703"/>
                  <a:pt x="650597" y="383228"/>
                </a:cubicBezTo>
                <a:cubicBezTo>
                  <a:pt x="691560" y="413951"/>
                  <a:pt x="656042" y="399898"/>
                  <a:pt x="686246" y="409965"/>
                </a:cubicBezTo>
                <a:cubicBezTo>
                  <a:pt x="690702" y="412936"/>
                  <a:pt x="696268" y="414696"/>
                  <a:pt x="699614" y="418878"/>
                </a:cubicBezTo>
                <a:cubicBezTo>
                  <a:pt x="716897" y="440482"/>
                  <a:pt x="688272" y="426980"/>
                  <a:pt x="717439" y="436702"/>
                </a:cubicBezTo>
                <a:cubicBezTo>
                  <a:pt x="720410" y="441158"/>
                  <a:pt x="723956" y="445281"/>
                  <a:pt x="726351" y="450071"/>
                </a:cubicBezTo>
                <a:cubicBezTo>
                  <a:pt x="728452" y="454272"/>
                  <a:pt x="727873" y="459771"/>
                  <a:pt x="730807" y="463439"/>
                </a:cubicBezTo>
                <a:cubicBezTo>
                  <a:pt x="734153" y="467621"/>
                  <a:pt x="739994" y="469005"/>
                  <a:pt x="744176" y="472351"/>
                </a:cubicBezTo>
                <a:cubicBezTo>
                  <a:pt x="761654" y="486334"/>
                  <a:pt x="743238" y="477981"/>
                  <a:pt x="766456" y="485720"/>
                </a:cubicBezTo>
                <a:cubicBezTo>
                  <a:pt x="769427" y="488691"/>
                  <a:pt x="771766" y="492470"/>
                  <a:pt x="775369" y="494632"/>
                </a:cubicBezTo>
                <a:cubicBezTo>
                  <a:pt x="779397" y="497049"/>
                  <a:pt x="785416" y="495767"/>
                  <a:pt x="788737" y="499088"/>
                </a:cubicBezTo>
                <a:cubicBezTo>
                  <a:pt x="792058" y="502410"/>
                  <a:pt x="790259" y="508789"/>
                  <a:pt x="793193" y="512457"/>
                </a:cubicBezTo>
                <a:cubicBezTo>
                  <a:pt x="796539" y="516639"/>
                  <a:pt x="802106" y="518398"/>
                  <a:pt x="806562" y="521369"/>
                </a:cubicBezTo>
                <a:cubicBezTo>
                  <a:pt x="808047" y="525825"/>
                  <a:pt x="807697" y="531416"/>
                  <a:pt x="811018" y="534737"/>
                </a:cubicBezTo>
                <a:cubicBezTo>
                  <a:pt x="814339" y="538058"/>
                  <a:pt x="820280" y="536912"/>
                  <a:pt x="824386" y="539193"/>
                </a:cubicBezTo>
                <a:cubicBezTo>
                  <a:pt x="833749" y="544395"/>
                  <a:pt x="842211" y="551076"/>
                  <a:pt x="851123" y="557018"/>
                </a:cubicBezTo>
                <a:lnTo>
                  <a:pt x="877860" y="574842"/>
                </a:lnTo>
                <a:cubicBezTo>
                  <a:pt x="882316" y="577813"/>
                  <a:pt x="887441" y="579968"/>
                  <a:pt x="891228" y="583755"/>
                </a:cubicBezTo>
                <a:cubicBezTo>
                  <a:pt x="894199" y="586726"/>
                  <a:pt x="897516" y="589386"/>
                  <a:pt x="900141" y="592667"/>
                </a:cubicBezTo>
                <a:cubicBezTo>
                  <a:pt x="922637" y="620786"/>
                  <a:pt x="896438" y="593418"/>
                  <a:pt x="917965" y="614948"/>
                </a:cubicBezTo>
                <a:cubicBezTo>
                  <a:pt x="919450" y="619404"/>
                  <a:pt x="920320" y="624115"/>
                  <a:pt x="922421" y="628316"/>
                </a:cubicBezTo>
                <a:cubicBezTo>
                  <a:pt x="928044" y="639562"/>
                  <a:pt x="931954" y="642306"/>
                  <a:pt x="940246" y="650597"/>
                </a:cubicBezTo>
                <a:cubicBezTo>
                  <a:pt x="946347" y="668901"/>
                  <a:pt x="946515" y="677221"/>
                  <a:pt x="958070" y="690702"/>
                </a:cubicBezTo>
                <a:cubicBezTo>
                  <a:pt x="963538" y="697082"/>
                  <a:pt x="971234" y="701535"/>
                  <a:pt x="975895" y="708527"/>
                </a:cubicBezTo>
                <a:cubicBezTo>
                  <a:pt x="978866" y="712983"/>
                  <a:pt x="981020" y="718108"/>
                  <a:pt x="984807" y="721895"/>
                </a:cubicBezTo>
                <a:cubicBezTo>
                  <a:pt x="988594" y="725682"/>
                  <a:pt x="993994" y="727461"/>
                  <a:pt x="998176" y="730807"/>
                </a:cubicBezTo>
                <a:cubicBezTo>
                  <a:pt x="1001457" y="733432"/>
                  <a:pt x="1003807" y="737095"/>
                  <a:pt x="1007088" y="739720"/>
                </a:cubicBezTo>
                <a:cubicBezTo>
                  <a:pt x="1011270" y="743066"/>
                  <a:pt x="1016390" y="745147"/>
                  <a:pt x="1020456" y="748632"/>
                </a:cubicBezTo>
                <a:cubicBezTo>
                  <a:pt x="1026836" y="754100"/>
                  <a:pt x="1033620" y="759465"/>
                  <a:pt x="1038281" y="766457"/>
                </a:cubicBezTo>
                <a:cubicBezTo>
                  <a:pt x="1041252" y="770913"/>
                  <a:pt x="1043406" y="776038"/>
                  <a:pt x="1047193" y="779825"/>
                </a:cubicBezTo>
                <a:cubicBezTo>
                  <a:pt x="1050980" y="783612"/>
                  <a:pt x="1056380" y="785391"/>
                  <a:pt x="1060562" y="788737"/>
                </a:cubicBezTo>
                <a:cubicBezTo>
                  <a:pt x="1092317" y="814141"/>
                  <a:pt x="1041687" y="779125"/>
                  <a:pt x="1082842" y="806562"/>
                </a:cubicBezTo>
                <a:cubicBezTo>
                  <a:pt x="1095466" y="844434"/>
                  <a:pt x="1077859" y="798256"/>
                  <a:pt x="1096211" y="828842"/>
                </a:cubicBezTo>
                <a:cubicBezTo>
                  <a:pt x="1098628" y="832870"/>
                  <a:pt x="1098566" y="838010"/>
                  <a:pt x="1100667" y="842211"/>
                </a:cubicBezTo>
                <a:cubicBezTo>
                  <a:pt x="1103062" y="847001"/>
                  <a:pt x="1106608" y="851123"/>
                  <a:pt x="1109579" y="855579"/>
                </a:cubicBezTo>
                <a:cubicBezTo>
                  <a:pt x="1118853" y="892679"/>
                  <a:pt x="1107560" y="855997"/>
                  <a:pt x="1122948" y="886772"/>
                </a:cubicBezTo>
                <a:cubicBezTo>
                  <a:pt x="1125049" y="890973"/>
                  <a:pt x="1124798" y="896233"/>
                  <a:pt x="1127404" y="900141"/>
                </a:cubicBezTo>
                <a:cubicBezTo>
                  <a:pt x="1135262" y="911928"/>
                  <a:pt x="1139277" y="912762"/>
                  <a:pt x="1149684" y="917965"/>
                </a:cubicBezTo>
              </a:path>
            </a:pathLst>
          </a:custGeom>
          <a:ln w="28575" cmpd="sng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732211" y="1336842"/>
            <a:ext cx="589229" cy="935790"/>
          </a:xfrm>
          <a:custGeom>
            <a:avLst/>
            <a:gdLst>
              <a:gd name="connsiteX0" fmla="*/ 0 w 589229"/>
              <a:gd name="connsiteY0" fmla="*/ 935790 h 935790"/>
              <a:gd name="connsiteX1" fmla="*/ 22280 w 589229"/>
              <a:gd name="connsiteY1" fmla="*/ 931333 h 935790"/>
              <a:gd name="connsiteX2" fmla="*/ 26736 w 589229"/>
              <a:gd name="connsiteY2" fmla="*/ 917965 h 935790"/>
              <a:gd name="connsiteX3" fmla="*/ 44561 w 589229"/>
              <a:gd name="connsiteY3" fmla="*/ 900140 h 935790"/>
              <a:gd name="connsiteX4" fmla="*/ 53473 w 589229"/>
              <a:gd name="connsiteY4" fmla="*/ 886772 h 935790"/>
              <a:gd name="connsiteX5" fmla="*/ 66842 w 589229"/>
              <a:gd name="connsiteY5" fmla="*/ 864491 h 935790"/>
              <a:gd name="connsiteX6" fmla="*/ 80210 w 589229"/>
              <a:gd name="connsiteY6" fmla="*/ 860035 h 935790"/>
              <a:gd name="connsiteX7" fmla="*/ 89122 w 589229"/>
              <a:gd name="connsiteY7" fmla="*/ 846667 h 935790"/>
              <a:gd name="connsiteX8" fmla="*/ 98035 w 589229"/>
              <a:gd name="connsiteY8" fmla="*/ 837754 h 935790"/>
              <a:gd name="connsiteX9" fmla="*/ 124771 w 589229"/>
              <a:gd name="connsiteY9" fmla="*/ 802105 h 935790"/>
              <a:gd name="connsiteX10" fmla="*/ 151508 w 589229"/>
              <a:gd name="connsiteY10" fmla="*/ 784281 h 935790"/>
              <a:gd name="connsiteX11" fmla="*/ 182701 w 589229"/>
              <a:gd name="connsiteY11" fmla="*/ 757544 h 935790"/>
              <a:gd name="connsiteX12" fmla="*/ 187157 w 589229"/>
              <a:gd name="connsiteY12" fmla="*/ 744176 h 935790"/>
              <a:gd name="connsiteX13" fmla="*/ 209438 w 589229"/>
              <a:gd name="connsiteY13" fmla="*/ 721895 h 935790"/>
              <a:gd name="connsiteX14" fmla="*/ 218350 w 589229"/>
              <a:gd name="connsiteY14" fmla="*/ 690702 h 935790"/>
              <a:gd name="connsiteX15" fmla="*/ 222807 w 589229"/>
              <a:gd name="connsiteY15" fmla="*/ 677333 h 935790"/>
              <a:gd name="connsiteX16" fmla="*/ 240631 w 589229"/>
              <a:gd name="connsiteY16" fmla="*/ 650597 h 935790"/>
              <a:gd name="connsiteX17" fmla="*/ 258456 w 589229"/>
              <a:gd name="connsiteY17" fmla="*/ 632772 h 935790"/>
              <a:gd name="connsiteX18" fmla="*/ 271824 w 589229"/>
              <a:gd name="connsiteY18" fmla="*/ 606035 h 935790"/>
              <a:gd name="connsiteX19" fmla="*/ 280736 w 589229"/>
              <a:gd name="connsiteY19" fmla="*/ 588211 h 935790"/>
              <a:gd name="connsiteX20" fmla="*/ 298561 w 589229"/>
              <a:gd name="connsiteY20" fmla="*/ 561474 h 935790"/>
              <a:gd name="connsiteX21" fmla="*/ 316385 w 589229"/>
              <a:gd name="connsiteY21" fmla="*/ 534737 h 935790"/>
              <a:gd name="connsiteX22" fmla="*/ 325298 w 589229"/>
              <a:gd name="connsiteY22" fmla="*/ 521369 h 935790"/>
              <a:gd name="connsiteX23" fmla="*/ 347578 w 589229"/>
              <a:gd name="connsiteY23" fmla="*/ 499088 h 935790"/>
              <a:gd name="connsiteX24" fmla="*/ 360947 w 589229"/>
              <a:gd name="connsiteY24" fmla="*/ 454526 h 935790"/>
              <a:gd name="connsiteX25" fmla="*/ 374315 w 589229"/>
              <a:gd name="connsiteY25" fmla="*/ 441158 h 935790"/>
              <a:gd name="connsiteX26" fmla="*/ 387684 w 589229"/>
              <a:gd name="connsiteY26" fmla="*/ 401053 h 935790"/>
              <a:gd name="connsiteX27" fmla="*/ 392140 w 589229"/>
              <a:gd name="connsiteY27" fmla="*/ 387684 h 935790"/>
              <a:gd name="connsiteX28" fmla="*/ 396596 w 589229"/>
              <a:gd name="connsiteY28" fmla="*/ 369860 h 935790"/>
              <a:gd name="connsiteX29" fmla="*/ 405508 w 589229"/>
              <a:gd name="connsiteY29" fmla="*/ 360947 h 935790"/>
              <a:gd name="connsiteX30" fmla="*/ 414421 w 589229"/>
              <a:gd name="connsiteY30" fmla="*/ 347579 h 935790"/>
              <a:gd name="connsiteX31" fmla="*/ 418877 w 589229"/>
              <a:gd name="connsiteY31" fmla="*/ 334211 h 935790"/>
              <a:gd name="connsiteX32" fmla="*/ 441157 w 589229"/>
              <a:gd name="connsiteY32" fmla="*/ 303018 h 935790"/>
              <a:gd name="connsiteX33" fmla="*/ 450070 w 589229"/>
              <a:gd name="connsiteY33" fmla="*/ 285193 h 935790"/>
              <a:gd name="connsiteX34" fmla="*/ 467894 w 589229"/>
              <a:gd name="connsiteY34" fmla="*/ 258456 h 935790"/>
              <a:gd name="connsiteX35" fmla="*/ 476807 w 589229"/>
              <a:gd name="connsiteY35" fmla="*/ 240632 h 935790"/>
              <a:gd name="connsiteX36" fmla="*/ 490175 w 589229"/>
              <a:gd name="connsiteY36" fmla="*/ 209439 h 935790"/>
              <a:gd name="connsiteX37" fmla="*/ 499087 w 589229"/>
              <a:gd name="connsiteY37" fmla="*/ 200526 h 935790"/>
              <a:gd name="connsiteX38" fmla="*/ 503543 w 589229"/>
              <a:gd name="connsiteY38" fmla="*/ 187158 h 935790"/>
              <a:gd name="connsiteX39" fmla="*/ 508000 w 589229"/>
              <a:gd name="connsiteY39" fmla="*/ 160421 h 935790"/>
              <a:gd name="connsiteX40" fmla="*/ 525824 w 589229"/>
              <a:gd name="connsiteY40" fmla="*/ 138140 h 935790"/>
              <a:gd name="connsiteX41" fmla="*/ 543649 w 589229"/>
              <a:gd name="connsiteY41" fmla="*/ 98035 h 935790"/>
              <a:gd name="connsiteX42" fmla="*/ 557017 w 589229"/>
              <a:gd name="connsiteY42" fmla="*/ 57930 h 935790"/>
              <a:gd name="connsiteX43" fmla="*/ 561473 w 589229"/>
              <a:gd name="connsiteY43" fmla="*/ 44562 h 935790"/>
              <a:gd name="connsiteX44" fmla="*/ 570385 w 589229"/>
              <a:gd name="connsiteY44" fmla="*/ 35649 h 935790"/>
              <a:gd name="connsiteX45" fmla="*/ 574842 w 589229"/>
              <a:gd name="connsiteY45" fmla="*/ 22281 h 935790"/>
              <a:gd name="connsiteX46" fmla="*/ 588210 w 589229"/>
              <a:gd name="connsiteY46" fmla="*/ 13369 h 935790"/>
              <a:gd name="connsiteX47" fmla="*/ 588210 w 589229"/>
              <a:gd name="connsiteY47" fmla="*/ 0 h 93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89229" h="935790">
                <a:moveTo>
                  <a:pt x="0" y="935790"/>
                </a:moveTo>
                <a:cubicBezTo>
                  <a:pt x="7427" y="934304"/>
                  <a:pt x="15978" y="935534"/>
                  <a:pt x="22280" y="931333"/>
                </a:cubicBezTo>
                <a:cubicBezTo>
                  <a:pt x="26188" y="928727"/>
                  <a:pt x="24006" y="921787"/>
                  <a:pt x="26736" y="917965"/>
                </a:cubicBezTo>
                <a:cubicBezTo>
                  <a:pt x="31620" y="911127"/>
                  <a:pt x="39900" y="907132"/>
                  <a:pt x="44561" y="900140"/>
                </a:cubicBezTo>
                <a:cubicBezTo>
                  <a:pt x="47532" y="895684"/>
                  <a:pt x="51078" y="891562"/>
                  <a:pt x="53473" y="886772"/>
                </a:cubicBezTo>
                <a:cubicBezTo>
                  <a:pt x="59482" y="874754"/>
                  <a:pt x="54407" y="871952"/>
                  <a:pt x="66842" y="864491"/>
                </a:cubicBezTo>
                <a:cubicBezTo>
                  <a:pt x="70870" y="862074"/>
                  <a:pt x="75754" y="861520"/>
                  <a:pt x="80210" y="860035"/>
                </a:cubicBezTo>
                <a:cubicBezTo>
                  <a:pt x="83181" y="855579"/>
                  <a:pt x="85776" y="850849"/>
                  <a:pt x="89122" y="846667"/>
                </a:cubicBezTo>
                <a:cubicBezTo>
                  <a:pt x="91747" y="843386"/>
                  <a:pt x="95514" y="841115"/>
                  <a:pt x="98035" y="837754"/>
                </a:cubicBezTo>
                <a:cubicBezTo>
                  <a:pt x="105929" y="827229"/>
                  <a:pt x="113095" y="810862"/>
                  <a:pt x="124771" y="802105"/>
                </a:cubicBezTo>
                <a:cubicBezTo>
                  <a:pt x="133340" y="795678"/>
                  <a:pt x="143934" y="791855"/>
                  <a:pt x="151508" y="784281"/>
                </a:cubicBezTo>
                <a:cubicBezTo>
                  <a:pt x="173120" y="762669"/>
                  <a:pt x="162341" y="771117"/>
                  <a:pt x="182701" y="757544"/>
                </a:cubicBezTo>
                <a:cubicBezTo>
                  <a:pt x="184186" y="753088"/>
                  <a:pt x="184339" y="747934"/>
                  <a:pt x="187157" y="744176"/>
                </a:cubicBezTo>
                <a:cubicBezTo>
                  <a:pt x="193459" y="735773"/>
                  <a:pt x="209438" y="721895"/>
                  <a:pt x="209438" y="721895"/>
                </a:cubicBezTo>
                <a:cubicBezTo>
                  <a:pt x="220129" y="689820"/>
                  <a:pt x="207151" y="729897"/>
                  <a:pt x="218350" y="690702"/>
                </a:cubicBezTo>
                <a:cubicBezTo>
                  <a:pt x="219641" y="686185"/>
                  <a:pt x="220526" y="681439"/>
                  <a:pt x="222807" y="677333"/>
                </a:cubicBezTo>
                <a:cubicBezTo>
                  <a:pt x="228009" y="667970"/>
                  <a:pt x="233057" y="658171"/>
                  <a:pt x="240631" y="650597"/>
                </a:cubicBezTo>
                <a:lnTo>
                  <a:pt x="258456" y="632772"/>
                </a:lnTo>
                <a:cubicBezTo>
                  <a:pt x="266625" y="608264"/>
                  <a:pt x="258004" y="630221"/>
                  <a:pt x="271824" y="606035"/>
                </a:cubicBezTo>
                <a:cubicBezTo>
                  <a:pt x="275120" y="600268"/>
                  <a:pt x="277318" y="593907"/>
                  <a:pt x="280736" y="588211"/>
                </a:cubicBezTo>
                <a:cubicBezTo>
                  <a:pt x="286247" y="579026"/>
                  <a:pt x="292619" y="570386"/>
                  <a:pt x="298561" y="561474"/>
                </a:cubicBezTo>
                <a:lnTo>
                  <a:pt x="316385" y="534737"/>
                </a:lnTo>
                <a:cubicBezTo>
                  <a:pt x="319356" y="530281"/>
                  <a:pt x="321511" y="525156"/>
                  <a:pt x="325298" y="521369"/>
                </a:cubicBezTo>
                <a:lnTo>
                  <a:pt x="347578" y="499088"/>
                </a:lnTo>
                <a:cubicBezTo>
                  <a:pt x="349597" y="491012"/>
                  <a:pt x="357333" y="458140"/>
                  <a:pt x="360947" y="454526"/>
                </a:cubicBezTo>
                <a:lnTo>
                  <a:pt x="374315" y="441158"/>
                </a:lnTo>
                <a:lnTo>
                  <a:pt x="387684" y="401053"/>
                </a:lnTo>
                <a:cubicBezTo>
                  <a:pt x="389169" y="396597"/>
                  <a:pt x="391001" y="392241"/>
                  <a:pt x="392140" y="387684"/>
                </a:cubicBezTo>
                <a:cubicBezTo>
                  <a:pt x="393625" y="381743"/>
                  <a:pt x="393857" y="375338"/>
                  <a:pt x="396596" y="369860"/>
                </a:cubicBezTo>
                <a:cubicBezTo>
                  <a:pt x="398475" y="366102"/>
                  <a:pt x="402883" y="364228"/>
                  <a:pt x="405508" y="360947"/>
                </a:cubicBezTo>
                <a:cubicBezTo>
                  <a:pt x="408854" y="356765"/>
                  <a:pt x="411450" y="352035"/>
                  <a:pt x="414421" y="347579"/>
                </a:cubicBezTo>
                <a:cubicBezTo>
                  <a:pt x="415906" y="343123"/>
                  <a:pt x="416776" y="338412"/>
                  <a:pt x="418877" y="334211"/>
                </a:cubicBezTo>
                <a:cubicBezTo>
                  <a:pt x="423593" y="324778"/>
                  <a:pt x="436106" y="311100"/>
                  <a:pt x="441157" y="303018"/>
                </a:cubicBezTo>
                <a:cubicBezTo>
                  <a:pt x="444678" y="297385"/>
                  <a:pt x="446652" y="290889"/>
                  <a:pt x="450070" y="285193"/>
                </a:cubicBezTo>
                <a:cubicBezTo>
                  <a:pt x="455581" y="276008"/>
                  <a:pt x="463103" y="268036"/>
                  <a:pt x="467894" y="258456"/>
                </a:cubicBezTo>
                <a:cubicBezTo>
                  <a:pt x="470865" y="252515"/>
                  <a:pt x="474190" y="246738"/>
                  <a:pt x="476807" y="240632"/>
                </a:cubicBezTo>
                <a:cubicBezTo>
                  <a:pt x="483939" y="223991"/>
                  <a:pt x="478348" y="227180"/>
                  <a:pt x="490175" y="209439"/>
                </a:cubicBezTo>
                <a:cubicBezTo>
                  <a:pt x="492505" y="205943"/>
                  <a:pt x="496116" y="203497"/>
                  <a:pt x="499087" y="200526"/>
                </a:cubicBezTo>
                <a:cubicBezTo>
                  <a:pt x="500572" y="196070"/>
                  <a:pt x="502524" y="191743"/>
                  <a:pt x="503543" y="187158"/>
                </a:cubicBezTo>
                <a:cubicBezTo>
                  <a:pt x="505503" y="178338"/>
                  <a:pt x="505143" y="168993"/>
                  <a:pt x="508000" y="160421"/>
                </a:cubicBezTo>
                <a:cubicBezTo>
                  <a:pt x="510810" y="151990"/>
                  <a:pt x="519740" y="144224"/>
                  <a:pt x="525824" y="138140"/>
                </a:cubicBezTo>
                <a:cubicBezTo>
                  <a:pt x="536430" y="106323"/>
                  <a:pt x="529525" y="119220"/>
                  <a:pt x="543649" y="98035"/>
                </a:cubicBezTo>
                <a:lnTo>
                  <a:pt x="557017" y="57930"/>
                </a:lnTo>
                <a:cubicBezTo>
                  <a:pt x="558502" y="53474"/>
                  <a:pt x="558152" y="47883"/>
                  <a:pt x="561473" y="44562"/>
                </a:cubicBezTo>
                <a:lnTo>
                  <a:pt x="570385" y="35649"/>
                </a:lnTo>
                <a:cubicBezTo>
                  <a:pt x="571871" y="31193"/>
                  <a:pt x="571908" y="25949"/>
                  <a:pt x="574842" y="22281"/>
                </a:cubicBezTo>
                <a:cubicBezTo>
                  <a:pt x="578188" y="18099"/>
                  <a:pt x="585455" y="17961"/>
                  <a:pt x="588210" y="13369"/>
                </a:cubicBezTo>
                <a:cubicBezTo>
                  <a:pt x="590503" y="9548"/>
                  <a:pt x="588210" y="4456"/>
                  <a:pt x="588210" y="0"/>
                </a:cubicBezTo>
              </a:path>
            </a:pathLst>
          </a:custGeom>
          <a:ln w="38100" cmpd="sng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210176" y="5236883"/>
            <a:ext cx="1090706" cy="463177"/>
          </a:xfrm>
          <a:custGeom>
            <a:avLst/>
            <a:gdLst>
              <a:gd name="connsiteX0" fmla="*/ 1090706 w 1090706"/>
              <a:gd name="connsiteY0" fmla="*/ 0 h 463177"/>
              <a:gd name="connsiteX1" fmla="*/ 993589 w 1090706"/>
              <a:gd name="connsiteY1" fmla="*/ 14941 h 463177"/>
              <a:gd name="connsiteX2" fmla="*/ 948765 w 1090706"/>
              <a:gd name="connsiteY2" fmla="*/ 29883 h 463177"/>
              <a:gd name="connsiteX3" fmla="*/ 926353 w 1090706"/>
              <a:gd name="connsiteY3" fmla="*/ 37353 h 463177"/>
              <a:gd name="connsiteX4" fmla="*/ 799353 w 1090706"/>
              <a:gd name="connsiteY4" fmla="*/ 44824 h 463177"/>
              <a:gd name="connsiteX5" fmla="*/ 694765 w 1090706"/>
              <a:gd name="connsiteY5" fmla="*/ 67235 h 463177"/>
              <a:gd name="connsiteX6" fmla="*/ 649942 w 1090706"/>
              <a:gd name="connsiteY6" fmla="*/ 82177 h 463177"/>
              <a:gd name="connsiteX7" fmla="*/ 627530 w 1090706"/>
              <a:gd name="connsiteY7" fmla="*/ 89647 h 463177"/>
              <a:gd name="connsiteX8" fmla="*/ 605118 w 1090706"/>
              <a:gd name="connsiteY8" fmla="*/ 104588 h 463177"/>
              <a:gd name="connsiteX9" fmla="*/ 590177 w 1090706"/>
              <a:gd name="connsiteY9" fmla="*/ 119530 h 463177"/>
              <a:gd name="connsiteX10" fmla="*/ 545353 w 1090706"/>
              <a:gd name="connsiteY10" fmla="*/ 134471 h 463177"/>
              <a:gd name="connsiteX11" fmla="*/ 500530 w 1090706"/>
              <a:gd name="connsiteY11" fmla="*/ 149412 h 463177"/>
              <a:gd name="connsiteX12" fmla="*/ 440765 w 1090706"/>
              <a:gd name="connsiteY12" fmla="*/ 164353 h 463177"/>
              <a:gd name="connsiteX13" fmla="*/ 351118 w 1090706"/>
              <a:gd name="connsiteY13" fmla="*/ 209177 h 463177"/>
              <a:gd name="connsiteX14" fmla="*/ 328706 w 1090706"/>
              <a:gd name="connsiteY14" fmla="*/ 216647 h 463177"/>
              <a:gd name="connsiteX15" fmla="*/ 261471 w 1090706"/>
              <a:gd name="connsiteY15" fmla="*/ 254000 h 463177"/>
              <a:gd name="connsiteX16" fmla="*/ 246530 w 1090706"/>
              <a:gd name="connsiteY16" fmla="*/ 276412 h 463177"/>
              <a:gd name="connsiteX17" fmla="*/ 224118 w 1090706"/>
              <a:gd name="connsiteY17" fmla="*/ 283883 h 463177"/>
              <a:gd name="connsiteX18" fmla="*/ 179295 w 1090706"/>
              <a:gd name="connsiteY18" fmla="*/ 306294 h 463177"/>
              <a:gd name="connsiteX19" fmla="*/ 149412 w 1090706"/>
              <a:gd name="connsiteY19" fmla="*/ 336177 h 463177"/>
              <a:gd name="connsiteX20" fmla="*/ 134471 w 1090706"/>
              <a:gd name="connsiteY20" fmla="*/ 358588 h 463177"/>
              <a:gd name="connsiteX21" fmla="*/ 104589 w 1090706"/>
              <a:gd name="connsiteY21" fmla="*/ 366059 h 463177"/>
              <a:gd name="connsiteX22" fmla="*/ 74706 w 1090706"/>
              <a:gd name="connsiteY22" fmla="*/ 403412 h 463177"/>
              <a:gd name="connsiteX23" fmla="*/ 52295 w 1090706"/>
              <a:gd name="connsiteY23" fmla="*/ 418353 h 463177"/>
              <a:gd name="connsiteX24" fmla="*/ 37353 w 1090706"/>
              <a:gd name="connsiteY24" fmla="*/ 433294 h 463177"/>
              <a:gd name="connsiteX25" fmla="*/ 22412 w 1090706"/>
              <a:gd name="connsiteY25" fmla="*/ 455706 h 463177"/>
              <a:gd name="connsiteX26" fmla="*/ 0 w 1090706"/>
              <a:gd name="connsiteY26" fmla="*/ 463177 h 46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90706" h="463177">
                <a:moveTo>
                  <a:pt x="1090706" y="0"/>
                </a:moveTo>
                <a:cubicBezTo>
                  <a:pt x="1058334" y="4980"/>
                  <a:pt x="1025640" y="8193"/>
                  <a:pt x="993589" y="14941"/>
                </a:cubicBezTo>
                <a:cubicBezTo>
                  <a:pt x="978177" y="18186"/>
                  <a:pt x="963706" y="24903"/>
                  <a:pt x="948765" y="29883"/>
                </a:cubicBezTo>
                <a:cubicBezTo>
                  <a:pt x="941294" y="32373"/>
                  <a:pt x="934214" y="36891"/>
                  <a:pt x="926353" y="37353"/>
                </a:cubicBezTo>
                <a:lnTo>
                  <a:pt x="799353" y="44824"/>
                </a:lnTo>
                <a:cubicBezTo>
                  <a:pt x="735484" y="66114"/>
                  <a:pt x="770158" y="57812"/>
                  <a:pt x="694765" y="67235"/>
                </a:cubicBezTo>
                <a:lnTo>
                  <a:pt x="649942" y="82177"/>
                </a:lnTo>
                <a:lnTo>
                  <a:pt x="627530" y="89647"/>
                </a:lnTo>
                <a:cubicBezTo>
                  <a:pt x="620059" y="94627"/>
                  <a:pt x="612129" y="98979"/>
                  <a:pt x="605118" y="104588"/>
                </a:cubicBezTo>
                <a:cubicBezTo>
                  <a:pt x="599618" y="108988"/>
                  <a:pt x="596477" y="116380"/>
                  <a:pt x="590177" y="119530"/>
                </a:cubicBezTo>
                <a:cubicBezTo>
                  <a:pt x="576090" y="126573"/>
                  <a:pt x="560294" y="129491"/>
                  <a:pt x="545353" y="134471"/>
                </a:cubicBezTo>
                <a:cubicBezTo>
                  <a:pt x="530412" y="139451"/>
                  <a:pt x="515973" y="146323"/>
                  <a:pt x="500530" y="149412"/>
                </a:cubicBezTo>
                <a:cubicBezTo>
                  <a:pt x="455455" y="158427"/>
                  <a:pt x="475223" y="152868"/>
                  <a:pt x="440765" y="164353"/>
                </a:cubicBezTo>
                <a:cubicBezTo>
                  <a:pt x="382841" y="202969"/>
                  <a:pt x="412975" y="188558"/>
                  <a:pt x="351118" y="209177"/>
                </a:cubicBezTo>
                <a:lnTo>
                  <a:pt x="328706" y="216647"/>
                </a:lnTo>
                <a:cubicBezTo>
                  <a:pt x="277331" y="250898"/>
                  <a:pt x="300919" y="240852"/>
                  <a:pt x="261471" y="254000"/>
                </a:cubicBezTo>
                <a:cubicBezTo>
                  <a:pt x="256491" y="261471"/>
                  <a:pt x="253541" y="270803"/>
                  <a:pt x="246530" y="276412"/>
                </a:cubicBezTo>
                <a:cubicBezTo>
                  <a:pt x="240381" y="281331"/>
                  <a:pt x="231161" y="280361"/>
                  <a:pt x="224118" y="283883"/>
                </a:cubicBezTo>
                <a:cubicBezTo>
                  <a:pt x="166195" y="312844"/>
                  <a:pt x="235621" y="287519"/>
                  <a:pt x="179295" y="306294"/>
                </a:cubicBezTo>
                <a:cubicBezTo>
                  <a:pt x="169334" y="316255"/>
                  <a:pt x="157226" y="324456"/>
                  <a:pt x="149412" y="336177"/>
                </a:cubicBezTo>
                <a:cubicBezTo>
                  <a:pt x="144432" y="343647"/>
                  <a:pt x="141941" y="353608"/>
                  <a:pt x="134471" y="358588"/>
                </a:cubicBezTo>
                <a:cubicBezTo>
                  <a:pt x="125928" y="364283"/>
                  <a:pt x="114550" y="363569"/>
                  <a:pt x="104589" y="366059"/>
                </a:cubicBezTo>
                <a:cubicBezTo>
                  <a:pt x="40363" y="408875"/>
                  <a:pt x="115943" y="351865"/>
                  <a:pt x="74706" y="403412"/>
                </a:cubicBezTo>
                <a:cubicBezTo>
                  <a:pt x="69097" y="410423"/>
                  <a:pt x="59306" y="412744"/>
                  <a:pt x="52295" y="418353"/>
                </a:cubicBezTo>
                <a:cubicBezTo>
                  <a:pt x="46795" y="422753"/>
                  <a:pt x="41753" y="427794"/>
                  <a:pt x="37353" y="433294"/>
                </a:cubicBezTo>
                <a:cubicBezTo>
                  <a:pt x="31744" y="440305"/>
                  <a:pt x="29423" y="450097"/>
                  <a:pt x="22412" y="455706"/>
                </a:cubicBezTo>
                <a:cubicBezTo>
                  <a:pt x="16263" y="460625"/>
                  <a:pt x="0" y="463177"/>
                  <a:pt x="0" y="463177"/>
                </a:cubicBezTo>
              </a:path>
            </a:pathLst>
          </a:custGeom>
          <a:ln w="38100" cmpd="sng">
            <a:solidFill>
              <a:schemeClr val="accent4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0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2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E75B6"/>
                </a:solidFill>
                <a:latin typeface="Arial"/>
                <a:cs typeface="Arial"/>
              </a:rPr>
              <a:t>Summary</a:t>
            </a:r>
            <a:endParaRPr lang="en-US" sz="3600" b="1" dirty="0">
              <a:solidFill>
                <a:srgbClr val="2E75B6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412"/>
            <a:ext cx="10515600" cy="47575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Average </a:t>
            </a:r>
            <a:r>
              <a:rPr lang="en-US" sz="2400" dirty="0" err="1" smtClean="0">
                <a:latin typeface="Arial"/>
                <a:cs typeface="Arial"/>
              </a:rPr>
              <a:t>LSE:minLSE</a:t>
            </a:r>
            <a:r>
              <a:rPr lang="en-US" sz="2400" dirty="0" smtClean="0">
                <a:latin typeface="Arial"/>
                <a:cs typeface="Arial"/>
              </a:rPr>
              <a:t> for DB networks was lower than ratio for 30 random networks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err="1" smtClean="0">
                <a:latin typeface="Arial"/>
                <a:cs typeface="Arial"/>
              </a:rPr>
              <a:t>LSE:minLSE</a:t>
            </a:r>
            <a:r>
              <a:rPr lang="en-US" sz="2400" dirty="0" smtClean="0">
                <a:latin typeface="Arial"/>
                <a:cs typeface="Arial"/>
              </a:rPr>
              <a:t> ratio for DB5 network was less than the average </a:t>
            </a:r>
            <a:r>
              <a:rPr lang="en-US" sz="2400" dirty="0" err="1" smtClean="0">
                <a:latin typeface="Arial"/>
                <a:cs typeface="Arial"/>
              </a:rPr>
              <a:t>LSE:minLSE</a:t>
            </a:r>
            <a:r>
              <a:rPr lang="en-US" sz="2400" dirty="0" smtClean="0">
                <a:latin typeface="Arial"/>
                <a:cs typeface="Arial"/>
              </a:rPr>
              <a:t> ratio for 30 random networks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Random networks that performed better in the model shared more regulatory relationships with the DB5 network than those random networks that performed worse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40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837" y="0"/>
            <a:ext cx="10515600" cy="64042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/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Acknowledgments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111"/>
            <a:ext cx="10515600" cy="5100852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Kam</a:t>
            </a:r>
            <a:r>
              <a:rPr lang="en-US" dirty="0" smtClean="0"/>
              <a:t> </a:t>
            </a:r>
            <a:r>
              <a:rPr lang="en-US" dirty="0" err="1" smtClean="0"/>
              <a:t>Dahlquist</a:t>
            </a:r>
            <a:r>
              <a:rPr lang="en-US" dirty="0" smtClean="0"/>
              <a:t> and Dr. Ben Fitzpatrick</a:t>
            </a:r>
          </a:p>
          <a:p>
            <a:r>
              <a:rPr lang="en-US" b="1" dirty="0" err="1" smtClean="0"/>
              <a:t>GRNmap</a:t>
            </a:r>
            <a:r>
              <a:rPr lang="en-US" b="1" dirty="0" smtClean="0"/>
              <a:t> data analysis current team</a:t>
            </a:r>
            <a:r>
              <a:rPr lang="en-US" dirty="0" smtClean="0"/>
              <a:t>: </a:t>
            </a:r>
            <a:r>
              <a:rPr lang="en-US" sz="2400" dirty="0" smtClean="0"/>
              <a:t>Brandon Klein, Kristen </a:t>
            </a:r>
            <a:r>
              <a:rPr lang="en-US" sz="2400" dirty="0" err="1" smtClean="0"/>
              <a:t>Horstmann</a:t>
            </a:r>
            <a:r>
              <a:rPr lang="en-US" sz="2400" dirty="0" smtClean="0"/>
              <a:t>, and Maggie O’Neil</a:t>
            </a:r>
          </a:p>
          <a:p>
            <a:r>
              <a:rPr lang="en-US" b="1" dirty="0" err="1" smtClean="0"/>
              <a:t>GRNmap</a:t>
            </a:r>
            <a:r>
              <a:rPr lang="en-US" b="1" dirty="0" smtClean="0"/>
              <a:t> current coding team</a:t>
            </a:r>
            <a:r>
              <a:rPr lang="en-US" dirty="0" smtClean="0"/>
              <a:t>: </a:t>
            </a:r>
            <a:r>
              <a:rPr lang="en-US" sz="2400" dirty="0" smtClean="0"/>
              <a:t>Trixie A. </a:t>
            </a:r>
            <a:r>
              <a:rPr lang="en-US" sz="2400" dirty="0" err="1" smtClean="0"/>
              <a:t>Roque</a:t>
            </a:r>
            <a:r>
              <a:rPr lang="en-US" sz="2400" dirty="0" smtClean="0"/>
              <a:t>, </a:t>
            </a:r>
            <a:r>
              <a:rPr lang="en-US" sz="2400" dirty="0" err="1" smtClean="0"/>
              <a:t>Chukwuemeka</a:t>
            </a:r>
            <a:r>
              <a:rPr lang="en-US" sz="2400" dirty="0" smtClean="0"/>
              <a:t> (Edward) </a:t>
            </a:r>
            <a:r>
              <a:rPr lang="en-US" sz="2400" dirty="0" err="1" smtClean="0"/>
              <a:t>Azinge</a:t>
            </a:r>
            <a:r>
              <a:rPr lang="en-US" sz="2400" dirty="0" smtClean="0"/>
              <a:t>, and Justin Torres</a:t>
            </a:r>
          </a:p>
          <a:p>
            <a:r>
              <a:rPr lang="en-US" b="1" dirty="0" err="1" smtClean="0"/>
              <a:t>GRNsight</a:t>
            </a:r>
            <a:r>
              <a:rPr lang="en-US" b="1" dirty="0" smtClean="0"/>
              <a:t> current team</a:t>
            </a:r>
            <a:r>
              <a:rPr lang="en-US" dirty="0" smtClean="0"/>
              <a:t>: </a:t>
            </a:r>
            <a:r>
              <a:rPr lang="en-US" sz="2400" dirty="0" err="1" smtClean="0"/>
              <a:t>Anindita</a:t>
            </a:r>
            <a:r>
              <a:rPr lang="en-US" sz="2400" dirty="0" smtClean="0"/>
              <a:t> </a:t>
            </a:r>
            <a:r>
              <a:rPr lang="en-US" sz="2400" dirty="0" err="1" smtClean="0"/>
              <a:t>Varshneya</a:t>
            </a:r>
            <a:r>
              <a:rPr lang="en-US" sz="2400" dirty="0" smtClean="0"/>
              <a:t>, Nicole A. </a:t>
            </a:r>
            <a:r>
              <a:rPr lang="en-US" sz="2400" dirty="0" err="1" smtClean="0"/>
              <a:t>Anguiano</a:t>
            </a:r>
            <a:r>
              <a:rPr lang="en-US" sz="2400" dirty="0" smtClean="0"/>
              <a:t>, </a:t>
            </a:r>
            <a:r>
              <a:rPr lang="en-US" sz="2400" dirty="0" err="1" smtClean="0"/>
              <a:t>Mihir</a:t>
            </a:r>
            <a:r>
              <a:rPr lang="en-US" sz="2400" dirty="0" smtClean="0"/>
              <a:t> </a:t>
            </a:r>
            <a:r>
              <a:rPr lang="en-US" sz="2400" dirty="0" err="1" smtClean="0"/>
              <a:t>Samdarshi</a:t>
            </a:r>
            <a:r>
              <a:rPr lang="en-US" sz="2400" dirty="0" smtClean="0"/>
              <a:t>, Eileen </a:t>
            </a:r>
            <a:r>
              <a:rPr lang="en-US" sz="2400" dirty="0" err="1" smtClean="0"/>
              <a:t>Choe</a:t>
            </a:r>
            <a:r>
              <a:rPr lang="en-US" sz="2400" dirty="0" smtClean="0"/>
              <a:t>, and Edward </a:t>
            </a:r>
            <a:r>
              <a:rPr lang="en-US" sz="2400" dirty="0" err="1" smtClean="0"/>
              <a:t>Bachoura</a:t>
            </a:r>
            <a:r>
              <a:rPr lang="en-US" sz="2400" dirty="0" smtClean="0"/>
              <a:t>, Jen Shin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89" y="4506805"/>
            <a:ext cx="3003998" cy="1624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374" y="3898695"/>
            <a:ext cx="2712328" cy="271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626" y="4304441"/>
            <a:ext cx="2124085" cy="21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85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21"/>
            <a:ext cx="10515600" cy="6936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695"/>
            <a:ext cx="10515600" cy="5150268"/>
          </a:xfrm>
        </p:spPr>
        <p:txBody>
          <a:bodyPr>
            <a:normAutofit fontScale="77500" lnSpcReduction="20000"/>
          </a:bodyPr>
          <a:lstStyle/>
          <a:p>
            <a:pPr marL="285750" lvl="0" indent="-28575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K., Fitzpatrick, B., Camacho, E.,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S., &amp;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Wanner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N. (2015). Parameter Estimation for Gene Regulatory Networks from Microarray Data: Cold Shock Response in Saccharomyces cerevisiae.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Bulletin Of Mathematical Biology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(8), 1457-1492.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http://dx.doi.org/10.1007/s11538-015-0092-6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Dário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Abdulrehman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Pedro T. Monteiro, Miguel C. Teixeira,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P. Mira,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Lourenço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Sandra C. dos Santos,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Tânia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Cabrito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Alexandre P. Francisco, Sara C. Madeira, Ricardo S. Aires,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Arlindo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L. Oliveira, Isabel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Sá-Correia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Ana T. Freitas (2011). YEASTRACT: providing a programmatic access to curated transcriptional regulatory associations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through a web services 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Nucl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Acids Res., 39: D136-D140, Oxford University Press.</a:t>
            </a:r>
          </a:p>
          <a:p>
            <a:pPr marL="285750" lvl="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Freeman, S. (2002).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Biological science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Upper Saddle River, NJ: Prentice Hall. 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GRNsightt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http://dondi.github.io/GRNsight/ </a:t>
            </a:r>
          </a:p>
          <a:p>
            <a:pPr marL="285750" lvl="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github.com/kdahlquit/GRNmap </a:t>
            </a:r>
          </a:p>
          <a:p>
            <a:pPr marL="285750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Athanasiadou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R., and Gresham D. (2014). Determination of in vivo RNA kinetics using RATE-seq.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20, 1645-1652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8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1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962"/>
            <a:ext cx="10515600" cy="507400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expression, but which transcription factors remains unknown.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address this, microarray data was generated for yeast under cold shock conditions.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candidate related gene regulatory networks was generated from submitting this data into the YEASTRACT database.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networks with the same number of nodes and edges were also generated.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each network was modeled using ordinary differential equations.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atabase-derived network was modeled better in comparison to random networks, supporting the evidence that the network explains the biological response to cold shock.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2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568" y="376802"/>
            <a:ext cx="10159651" cy="1143000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Saccharomyces cerevisiae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Ideal Model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Organism for Systems Biology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138" y="1765156"/>
            <a:ext cx="4629048" cy="359587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genome size of approximately 6000 genes.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6000 genes are regulated by ~250 transcription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deletion strains and other molecular genetic tools are readily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online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" b="474"/>
          <a:stretch/>
        </p:blipFill>
        <p:spPr bwMode="auto">
          <a:xfrm>
            <a:off x="1676400" y="1866530"/>
            <a:ext cx="3905352" cy="343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63380" y="4651938"/>
            <a:ext cx="1593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200" dirty="0" err="1">
                <a:solidFill>
                  <a:schemeClr val="bg1"/>
                </a:solidFill>
              </a:rPr>
              <a:t>Alberts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i="1" dirty="0">
                <a:solidFill>
                  <a:schemeClr val="bg1"/>
                </a:solidFill>
              </a:rPr>
              <a:t>et al</a:t>
            </a:r>
            <a:r>
              <a:rPr lang="en-US" altLang="en-US" sz="1200" dirty="0">
                <a:solidFill>
                  <a:schemeClr val="bg1"/>
                </a:solidFill>
              </a:rPr>
              <a:t>. (2004)</a:t>
            </a:r>
          </a:p>
        </p:txBody>
      </p:sp>
    </p:spTree>
    <p:extLst>
      <p:ext uri="{BB962C8B-B14F-4D97-AF65-F5344CB8AC3E}">
        <p14:creationId xmlns:p14="http://schemas.microsoft.com/office/powerpoint/2010/main" val="8032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376" y="199249"/>
            <a:ext cx="9541384" cy="114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to the Environmental Stress Cold Shock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Studied</a:t>
            </a:r>
            <a:endParaRPr lang="en-US" sz="2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70873"/>
              </p:ext>
            </p:extLst>
          </p:nvPr>
        </p:nvGraphicFramePr>
        <p:xfrm>
          <a:off x="1816798" y="1841990"/>
          <a:ext cx="8515238" cy="36050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257619"/>
                <a:gridCol w="4257619"/>
              </a:tblGrid>
              <a:tr h="2320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 Shock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Cold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Shock (10-18</a:t>
                      </a: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℃)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denature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Decreases fluidity of membranes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06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Induction of heat shock proteins that assist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protein folding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Stabilizes DNA and RNA secondary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structures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Conserved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all organisms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Impairs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ribosome function and protein synthesis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0445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Decreased enzymatic activities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72064"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equivalent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of cold shock proteins that are conserved in all organisms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59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24000" y="31446"/>
            <a:ext cx="948786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Cold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hock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of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  <a:endParaRPr lang="en-US" sz="2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3" descr="Figure 7-0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99" y="1060102"/>
            <a:ext cx="7358989" cy="552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06936" y="6452931"/>
            <a:ext cx="17068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smtClean="0"/>
              <a:t>Alberts et al. (2014)</a:t>
            </a:r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349745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2E75B6"/>
                </a:solidFill>
                <a:latin typeface="Arial"/>
                <a:cs typeface="Arial"/>
              </a:rPr>
              <a:t>Transcription Factors Control Gene Expression by Binding to Regulatory DNA Sequences</a:t>
            </a:r>
            <a:endParaRPr lang="en-US" sz="2800" b="1" dirty="0">
              <a:solidFill>
                <a:srgbClr val="2E75B6"/>
              </a:solidFill>
              <a:latin typeface="Arial"/>
              <a:cs typeface="Arial"/>
            </a:endParaRPr>
          </a:p>
        </p:txBody>
      </p:sp>
      <p:pic>
        <p:nvPicPr>
          <p:cNvPr id="4" name="Picture 2" descr="Transcripti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4"/>
          <a:stretch>
            <a:fillRect/>
          </a:stretch>
        </p:blipFill>
        <p:spPr>
          <a:xfrm>
            <a:off x="3048000" y="1662112"/>
            <a:ext cx="9144000" cy="5195888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107" y="1842337"/>
            <a:ext cx="53047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Activators increase expression and repressors decrease expression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are themselves proteins encoded by genes.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23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59" y="415812"/>
            <a:ext cx="11212378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Regulatory Network </a:t>
            </a:r>
            <a:r>
              <a:rPr lang="en-US" sz="2800" b="1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(GRN) is a </a:t>
            </a:r>
            <a:r>
              <a:rPr lang="en-US" sz="2800" b="1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800" b="1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 Factors </a:t>
            </a:r>
            <a:r>
              <a:rPr lang="en-US" sz="2800" b="1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800" b="1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Regulate </a:t>
            </a:r>
            <a:r>
              <a:rPr lang="en-US" sz="2800" b="1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</a:t>
            </a:r>
            <a:r>
              <a:rPr lang="en-US" sz="2800" b="1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 Encoding Other Transcription Factors</a:t>
            </a:r>
            <a:endParaRPr lang="en-US" sz="2800" b="1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755" y="1750606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1. Which transcription factors regulate the cold shock response in yeast? </a:t>
            </a:r>
          </a:p>
          <a:p>
            <a:pPr marL="0" indent="0">
              <a:buNone/>
            </a:pP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2. What is the indirect effect of other transcription factors?</a:t>
            </a:r>
          </a:p>
          <a:p>
            <a:pPr marL="457200" indent="-457200">
              <a:buAutoNum type="arabicPeriod"/>
            </a:pP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3. Can we make predictions based on our understanding of            the network? </a:t>
            </a:r>
          </a:p>
          <a:p>
            <a:pPr marL="0" indent="0" algn="ctr">
              <a:buNone/>
            </a:pP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40" y="2409862"/>
            <a:ext cx="379095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70083" y="6349396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Lee </a:t>
            </a:r>
            <a:r>
              <a:rPr lang="en-US" sz="1600" b="1" i="1" dirty="0" smtClean="0"/>
              <a:t>et al. </a:t>
            </a:r>
            <a:r>
              <a:rPr lang="en-US" sz="1600" b="1" dirty="0" smtClean="0"/>
              <a:t>(2002)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67509" y="1664475"/>
            <a:ext cx="416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Gene Regulatory Network (GRN) </a:t>
            </a:r>
          </a:p>
          <a:p>
            <a:r>
              <a:rPr lang="en-US" dirty="0" smtClean="0"/>
              <a:t>of 106 Transcription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1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1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962"/>
            <a:ext cx="10515600" cy="507400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Yeast respond to cold shock by changing gene expression, but which transcription factors remains unknown.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address this, microarray data was generated for yeast under cold shock conditions.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family of candidate related gene regulatory networks was generated from submitting this data into the YEASTRACT database.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networks with the same number of nodes and edges were also generated.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dynamics of each gene in each network was modeled using ordinary differential equations.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atabase-derived network was modeled better in comparison to random networks, supporting the evidence that the network explains the biological response to cold shock.</a:t>
            </a:r>
          </a:p>
          <a:p>
            <a:endParaRPr lang="en-US" sz="2400" b="1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6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1818</Words>
  <Application>Microsoft Macintosh PowerPoint</Application>
  <PresentationFormat>Custom</PresentationFormat>
  <Paragraphs>203</Paragraphs>
  <Slides>26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Comparison of the Regulatory Dynamics of Related Small Gene Regulatory Networks that Control the Cold Shock Response in Saccharomyces cerevisiae </vt:lpstr>
      <vt:lpstr>Overview</vt:lpstr>
      <vt:lpstr>Overview</vt:lpstr>
      <vt:lpstr>Saccharomyces cerevisiae is an Ideal Model Organism for Systems Biology</vt:lpstr>
      <vt:lpstr>The Response to the Environmental Stress Cold Shock is not Well Studied</vt:lpstr>
      <vt:lpstr>Yeast Respond to Cold Shock by Changing the Level of Gene Expression</vt:lpstr>
      <vt:lpstr>Transcription Factors Control Gene Expression by Binding to Regulatory DNA Sequences</vt:lpstr>
      <vt:lpstr>A Gene Regulatory Network (GRN) is a Set of Transcription Factors that Regulate the Expression of Genes Encoding Other Transcription Factors</vt:lpstr>
      <vt:lpstr>Overview</vt:lpstr>
      <vt:lpstr>The Microarray Data was Used to Derive a Family of Related GRNs from the YEASTRACT Database</vt:lpstr>
      <vt:lpstr>A “Family” of Candidate Related GRNs was Created by Paring Down Genes and Edges from the Largest Network</vt:lpstr>
      <vt:lpstr>Overview</vt:lpstr>
      <vt:lpstr>A “Family” of 30 Random Networks Related to DB5 was Generated from R Script</vt:lpstr>
      <vt:lpstr>Overview</vt:lpstr>
      <vt:lpstr>GRNmap Uses Ordinary Differential Equations to Model the Dynamics of Each Gene in the Network</vt:lpstr>
      <vt:lpstr>GRNmap Uses Ordinary Differential Equations to Model the Dynamics of Each Gene in the Network</vt:lpstr>
      <vt:lpstr>A Penalized Least Squares Approach is Used to Estimate Parameters</vt:lpstr>
      <vt:lpstr>MSE for Each Gene Shows how Well the Model Fits the Data</vt:lpstr>
      <vt:lpstr>Overview</vt:lpstr>
      <vt:lpstr>LSE:minLSE ratio comparison between DB5 network and 30 random networks validates that DB5 network is modeled better</vt:lpstr>
      <vt:lpstr>LSE:minLSE ratio comparison between DB5 network and 30 random networks validates that DB5 network is modeled better</vt:lpstr>
      <vt:lpstr>More Repressive Regulatory Relationships in the Random Networks Compared to DB5 Network</vt:lpstr>
      <vt:lpstr>Random Networks with Edges Similar to DB5 Network Performed Better than Networks that were not Similar</vt:lpstr>
      <vt:lpstr>Summary</vt:lpstr>
      <vt:lpstr> Acknowledgments</vt:lpstr>
      <vt:lpstr>References</vt:lpstr>
    </vt:vector>
  </TitlesOfParts>
  <Company>LMU-ITS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Natalie</dc:creator>
  <cp:lastModifiedBy>Natalie Williams</cp:lastModifiedBy>
  <cp:revision>74</cp:revision>
  <dcterms:created xsi:type="dcterms:W3CDTF">2017-03-02T22:36:44Z</dcterms:created>
  <dcterms:modified xsi:type="dcterms:W3CDTF">2017-03-23T21:00:48Z</dcterms:modified>
</cp:coreProperties>
</file>