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'db5'!$V$1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'db5'!$V$2:$V$33</c:f>
              <c:numCache>
                <c:formatCode>General</c:formatCode>
                <c:ptCount val="32"/>
                <c:pt idx="0">
                  <c:v>1.4262899447569053</c:v>
                </c:pt>
                <c:pt idx="1">
                  <c:v>1.4529772496030113</c:v>
                </c:pt>
                <c:pt idx="2">
                  <c:v>1.4277504444793809</c:v>
                </c:pt>
                <c:pt idx="3">
                  <c:v>1.4302051790725405</c:v>
                </c:pt>
                <c:pt idx="4">
                  <c:v>1.4932686836654068</c:v>
                </c:pt>
                <c:pt idx="5">
                  <c:v>1.4932686836654068</c:v>
                </c:pt>
                <c:pt idx="6">
                  <c:v>1.4312963121043751</c:v>
                </c:pt>
                <c:pt idx="7">
                  <c:v>1.5202127530724623</c:v>
                </c:pt>
                <c:pt idx="8">
                  <c:v>1.4772793948104261</c:v>
                </c:pt>
                <c:pt idx="9">
                  <c:v>1.4247047673594277</c:v>
                </c:pt>
                <c:pt idx="10">
                  <c:v>1.4920723175922099</c:v>
                </c:pt>
                <c:pt idx="11">
                  <c:v>1.4741303710931064</c:v>
                </c:pt>
                <c:pt idx="12">
                  <c:v>1.5080249002354402</c:v>
                </c:pt>
                <c:pt idx="13">
                  <c:v>1.4373264328589175</c:v>
                </c:pt>
                <c:pt idx="14">
                  <c:v>1.4585603192939989</c:v>
                </c:pt>
                <c:pt idx="15">
                  <c:v>1.406274906534285</c:v>
                </c:pt>
                <c:pt idx="16">
                  <c:v>1.4164661667032181</c:v>
                </c:pt>
                <c:pt idx="17">
                  <c:v>1.4929661684491689</c:v>
                </c:pt>
                <c:pt idx="18">
                  <c:v>1.4318481493703141</c:v>
                </c:pt>
                <c:pt idx="19">
                  <c:v>1.4305504465900958</c:v>
                </c:pt>
                <c:pt idx="20">
                  <c:v>1.4817458907365531</c:v>
                </c:pt>
                <c:pt idx="21">
                  <c:v>1.4527745613945509</c:v>
                </c:pt>
                <c:pt idx="22">
                  <c:v>1.4839400290137403</c:v>
                </c:pt>
                <c:pt idx="23">
                  <c:v>1.4332184572675248</c:v>
                </c:pt>
                <c:pt idx="24">
                  <c:v>1.3880085624760619</c:v>
                </c:pt>
                <c:pt idx="25">
                  <c:v>1.4433091987442899</c:v>
                </c:pt>
                <c:pt idx="26">
                  <c:v>1.4205617992424076</c:v>
                </c:pt>
                <c:pt idx="27">
                  <c:v>1.4519850220020576</c:v>
                </c:pt>
                <c:pt idx="28">
                  <c:v>1.4318485216486623</c:v>
                </c:pt>
                <c:pt idx="29">
                  <c:v>1.4434426448330233</c:v>
                </c:pt>
                <c:pt idx="30">
                  <c:v>1.4760844231147061</c:v>
                </c:pt>
                <c:pt idx="31">
                  <c:v>1.5009483703776725</c:v>
                </c:pt>
              </c:numCache>
            </c:numRef>
          </c:val>
        </c:ser>
        <c:ser>
          <c:idx val="1"/>
          <c:order val="1"/>
          <c:tx>
            <c:strRef>
              <c:f>'db5'!$Z$18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'db5'!$Z$19:$Z$20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'db5'!$AA$18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'db5'!$AA$19:$AA$20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36744752"/>
        <c:axId val="236745312"/>
      </c:barChart>
      <c:lineChart>
        <c:grouping val="standard"/>
        <c:varyColors val="0"/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'db5'!$U$2:$U$33</c:f>
              <c:strCache>
                <c:ptCount val="32"/>
                <c:pt idx="0">
                  <c:v>db5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  <c:pt idx="11">
                  <c:v>rand11</c:v>
                </c:pt>
                <c:pt idx="12">
                  <c:v>rand12</c:v>
                </c:pt>
                <c:pt idx="13">
                  <c:v>rand13</c:v>
                </c:pt>
                <c:pt idx="14">
                  <c:v>rand14</c:v>
                </c:pt>
                <c:pt idx="15">
                  <c:v>rand15</c:v>
                </c:pt>
                <c:pt idx="16">
                  <c:v>rand16</c:v>
                </c:pt>
                <c:pt idx="17">
                  <c:v>rand17</c:v>
                </c:pt>
                <c:pt idx="18">
                  <c:v>rand18</c:v>
                </c:pt>
                <c:pt idx="19">
                  <c:v>rand19</c:v>
                </c:pt>
                <c:pt idx="20">
                  <c:v>rand20</c:v>
                </c:pt>
                <c:pt idx="21">
                  <c:v>rand21</c:v>
                </c:pt>
                <c:pt idx="22">
                  <c:v>rand22</c:v>
                </c:pt>
                <c:pt idx="23">
                  <c:v>rand23</c:v>
                </c:pt>
                <c:pt idx="24">
                  <c:v>rand24</c:v>
                </c:pt>
                <c:pt idx="25">
                  <c:v>rand25</c:v>
                </c:pt>
                <c:pt idx="26">
                  <c:v>rand26</c:v>
                </c:pt>
                <c:pt idx="27">
                  <c:v>rand27</c:v>
                </c:pt>
                <c:pt idx="28">
                  <c:v>rand28</c:v>
                </c:pt>
                <c:pt idx="29">
                  <c:v>rand29</c:v>
                </c:pt>
                <c:pt idx="30">
                  <c:v>rand30</c:v>
                </c:pt>
                <c:pt idx="31">
                  <c:v>rand31</c:v>
                </c:pt>
              </c:strCache>
            </c:strRef>
          </c:cat>
          <c:val>
            <c:numRef>
              <c:f>'db5'!$W$2:$W$33</c:f>
              <c:numCache>
                <c:formatCode>General</c:formatCode>
                <c:ptCount val="32"/>
                <c:pt idx="0">
                  <c:v>1.4262899447569053</c:v>
                </c:pt>
                <c:pt idx="1">
                  <c:v>1.4262899447569053</c:v>
                </c:pt>
                <c:pt idx="2">
                  <c:v>1.4262899447569053</c:v>
                </c:pt>
                <c:pt idx="3">
                  <c:v>1.4262899447569053</c:v>
                </c:pt>
                <c:pt idx="4">
                  <c:v>1.4262899447569053</c:v>
                </c:pt>
                <c:pt idx="5">
                  <c:v>1.4262899447569053</c:v>
                </c:pt>
                <c:pt idx="6">
                  <c:v>1.4262899447569053</c:v>
                </c:pt>
                <c:pt idx="7">
                  <c:v>1.4262899447569053</c:v>
                </c:pt>
                <c:pt idx="8">
                  <c:v>1.4262899447569053</c:v>
                </c:pt>
                <c:pt idx="9">
                  <c:v>1.4262899447569053</c:v>
                </c:pt>
                <c:pt idx="10">
                  <c:v>1.4262899447569053</c:v>
                </c:pt>
                <c:pt idx="11">
                  <c:v>1.4262899447569053</c:v>
                </c:pt>
                <c:pt idx="12">
                  <c:v>1.4262899447569053</c:v>
                </c:pt>
                <c:pt idx="13">
                  <c:v>1.4262899447569053</c:v>
                </c:pt>
                <c:pt idx="14">
                  <c:v>1.4262899447569053</c:v>
                </c:pt>
                <c:pt idx="15">
                  <c:v>1.4262899447569053</c:v>
                </c:pt>
                <c:pt idx="16">
                  <c:v>1.4262899447569053</c:v>
                </c:pt>
                <c:pt idx="17">
                  <c:v>1.4262899447569053</c:v>
                </c:pt>
                <c:pt idx="18">
                  <c:v>1.4262899447569053</c:v>
                </c:pt>
                <c:pt idx="19">
                  <c:v>1.4262899447569053</c:v>
                </c:pt>
                <c:pt idx="20">
                  <c:v>1.4262899447569053</c:v>
                </c:pt>
                <c:pt idx="21">
                  <c:v>1.4262899447569053</c:v>
                </c:pt>
                <c:pt idx="22">
                  <c:v>1.4262899447569053</c:v>
                </c:pt>
                <c:pt idx="23">
                  <c:v>1.4262899447569053</c:v>
                </c:pt>
                <c:pt idx="24">
                  <c:v>1.4262899447569053</c:v>
                </c:pt>
                <c:pt idx="25">
                  <c:v>1.42628994475691</c:v>
                </c:pt>
                <c:pt idx="26">
                  <c:v>1.42628994475691</c:v>
                </c:pt>
                <c:pt idx="27">
                  <c:v>1.42628994475691</c:v>
                </c:pt>
                <c:pt idx="28">
                  <c:v>1.42628994475691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744752"/>
        <c:axId val="236745312"/>
      </c:lineChart>
      <c:catAx>
        <c:axId val="23674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6745312"/>
        <c:crosses val="autoZero"/>
        <c:auto val="1"/>
        <c:lblAlgn val="ctr"/>
        <c:lblOffset val="100"/>
        <c:noMultiLvlLbl val="0"/>
      </c:catAx>
      <c:valAx>
        <c:axId val="236745312"/>
        <c:scaling>
          <c:orientation val="minMax"/>
          <c:max val="1.5249999999999999"/>
          <c:min val="1.3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674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852-9DC4-4D3C-9BDB-DBEA638A27CA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Natalie Williams</a:t>
            </a:r>
          </a:p>
          <a:p>
            <a:r>
              <a:rPr lang="en-US" dirty="0" smtClean="0"/>
              <a:t>Kam D. </a:t>
            </a:r>
            <a:r>
              <a:rPr lang="en-US" dirty="0" err="1" smtClean="0"/>
              <a:t>Dahlquist</a:t>
            </a:r>
            <a:r>
              <a:rPr lang="en-US" dirty="0"/>
              <a:t> </a:t>
            </a:r>
            <a:r>
              <a:rPr lang="en-US" dirty="0" smtClean="0"/>
              <a:t>and Ben G. Fitzpatrick</a:t>
            </a:r>
          </a:p>
          <a:p>
            <a:r>
              <a:rPr lang="en-US" dirty="0" smtClean="0"/>
              <a:t>March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Today’s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</a:p>
          <a:p>
            <a:r>
              <a:rPr lang="en-US" dirty="0" err="1" smtClean="0"/>
              <a:t>GRNmap</a:t>
            </a:r>
            <a:r>
              <a:rPr lang="en-US" dirty="0" smtClean="0"/>
              <a:t> &amp; Mathematical modeling of dynamics</a:t>
            </a:r>
          </a:p>
          <a:p>
            <a:r>
              <a:rPr lang="en-US" dirty="0" smtClean="0"/>
              <a:t>Validity of network by comparison to random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7" y="425297"/>
            <a:ext cx="9476509" cy="6345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7537" y="240631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Network 7</a:t>
            </a:r>
          </a:p>
        </p:txBody>
      </p:sp>
    </p:spTree>
    <p:extLst>
      <p:ext uri="{BB962C8B-B14F-4D97-AF65-F5344CB8AC3E}">
        <p14:creationId xmlns:p14="http://schemas.microsoft.com/office/powerpoint/2010/main" val="40730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74" y="627306"/>
            <a:ext cx="8946926" cy="5997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7537" y="240631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Network 12</a:t>
            </a:r>
          </a:p>
        </p:txBody>
      </p:sp>
    </p:spTree>
    <p:extLst>
      <p:ext uri="{BB962C8B-B14F-4D97-AF65-F5344CB8AC3E}">
        <p14:creationId xmlns:p14="http://schemas.microsoft.com/office/powerpoint/2010/main" val="21417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41" t="19941" r="19473" b="21891"/>
          <a:stretch/>
        </p:blipFill>
        <p:spPr>
          <a:xfrm>
            <a:off x="850231" y="593558"/>
            <a:ext cx="9946106" cy="5983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7537" y="240631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Network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7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20" t="17758" r="20702" b="19864"/>
          <a:stretch/>
        </p:blipFill>
        <p:spPr>
          <a:xfrm>
            <a:off x="866274" y="288757"/>
            <a:ext cx="9432758" cy="6416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7537" y="240631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Network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55" y="138401"/>
            <a:ext cx="9745435" cy="6525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046" y="166232"/>
            <a:ext cx="227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Network </a:t>
            </a: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898"/>
            <a:ext cx="9726382" cy="6144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046" y="166232"/>
            <a:ext cx="227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Network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ratio comparison between DB5 network and 31 random networks validates that DB5 network is modeled better via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758368"/>
              </p:ext>
            </p:extLst>
          </p:nvPr>
        </p:nvGraphicFramePr>
        <p:xfrm>
          <a:off x="535709" y="1963405"/>
          <a:ext cx="11286836" cy="463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56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Overview of Today’s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LSE:minLSE ratio comparison between DB5 network and 31 random networks validates that DB5 network is modeled better via GRNmap.</vt:lpstr>
    </vt:vector>
  </TitlesOfParts>
  <Company>LMU-ITS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Natalie</dc:creator>
  <cp:lastModifiedBy>Williams, Natalie</cp:lastModifiedBy>
  <cp:revision>6</cp:revision>
  <dcterms:created xsi:type="dcterms:W3CDTF">2017-03-02T22:36:44Z</dcterms:created>
  <dcterms:modified xsi:type="dcterms:W3CDTF">2017-03-13T23:25:03Z</dcterms:modified>
</cp:coreProperties>
</file>