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45" autoAdjust="0"/>
    <p:restoredTop sz="99409" autoAdjust="0"/>
  </p:normalViewPr>
  <p:slideViewPr>
    <p:cSldViewPr snapToGrid="0" snapToObjects="1">
      <p:cViewPr>
        <p:scale>
          <a:sx n="41" d="100"/>
          <a:sy n="41" d="100"/>
        </p:scale>
        <p:origin x="3072" y="22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Eccentricity </a:t>
            </a:r>
            <a:r>
              <a:rPr lang="en-US" dirty="0"/>
              <a:t>of each gene calculated for 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0"/>
          <c:order val="0"/>
          <c:tx>
            <c:strRef>
              <c:f>'Raw Gephi Outputs all db'!$T$2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db'!$T$3:$T$29</c:f>
              <c:numCache>
                <c:formatCode>General</c:formatCode>
                <c:ptCount val="27"/>
                <c:pt idx="0">
                  <c:v>3.0</c:v>
                </c:pt>
                <c:pt idx="1">
                  <c:v>4.0</c:v>
                </c:pt>
                <c:pt idx="2">
                  <c:v>0.0</c:v>
                </c:pt>
                <c:pt idx="3">
                  <c:v>0.0</c:v>
                </c:pt>
                <c:pt idx="4">
                  <c:v>3.0</c:v>
                </c:pt>
                <c:pt idx="5">
                  <c:v>2.0</c:v>
                </c:pt>
                <c:pt idx="8">
                  <c:v>1.0</c:v>
                </c:pt>
                <c:pt idx="10">
                  <c:v>1.0</c:v>
                </c:pt>
                <c:pt idx="11">
                  <c:v>2.0</c:v>
                </c:pt>
                <c:pt idx="12">
                  <c:v>2.0</c:v>
                </c:pt>
                <c:pt idx="16">
                  <c:v>2.0</c:v>
                </c:pt>
                <c:pt idx="19">
                  <c:v>0.0</c:v>
                </c:pt>
                <c:pt idx="21">
                  <c:v>2.0</c:v>
                </c:pt>
                <c:pt idx="24">
                  <c:v>2.0</c:v>
                </c:pt>
                <c:pt idx="25">
                  <c:v>0.0</c:v>
                </c:pt>
                <c:pt idx="26">
                  <c:v>5.0</c:v>
                </c:pt>
              </c:numCache>
            </c:numRef>
          </c:val>
        </c:ser>
        <c:ser>
          <c:idx val="1"/>
          <c:order val="1"/>
          <c:tx>
            <c:strRef>
              <c:f>'Raw Gephi Outputs all db'!$U$2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db'!$U$3:$U$29</c:f>
              <c:numCache>
                <c:formatCode>General</c:formatCode>
                <c:ptCount val="27"/>
                <c:pt idx="5">
                  <c:v>3.0</c:v>
                </c:pt>
                <c:pt idx="9">
                  <c:v>4.0</c:v>
                </c:pt>
                <c:pt idx="10">
                  <c:v>1.0</c:v>
                </c:pt>
                <c:pt idx="11">
                  <c:v>0.0</c:v>
                </c:pt>
                <c:pt idx="12">
                  <c:v>4.0</c:v>
                </c:pt>
                <c:pt idx="15">
                  <c:v>0.0</c:v>
                </c:pt>
                <c:pt idx="16">
                  <c:v>3.0</c:v>
                </c:pt>
                <c:pt idx="18">
                  <c:v>0.0</c:v>
                </c:pt>
                <c:pt idx="19">
                  <c:v>1.0</c:v>
                </c:pt>
                <c:pt idx="20">
                  <c:v>2.0</c:v>
                </c:pt>
                <c:pt idx="21">
                  <c:v>3.0</c:v>
                </c:pt>
                <c:pt idx="22">
                  <c:v>0.0</c:v>
                </c:pt>
                <c:pt idx="24">
                  <c:v>2.0</c:v>
                </c:pt>
                <c:pt idx="25">
                  <c:v>0.0</c:v>
                </c:pt>
              </c:numCache>
            </c:numRef>
          </c:val>
        </c:ser>
        <c:ser>
          <c:idx val="2"/>
          <c:order val="2"/>
          <c:tx>
            <c:strRef>
              <c:f>'Raw Gephi Outputs all db'!$V$2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db'!$V$3:$V$29</c:f>
              <c:numCache>
                <c:formatCode>General</c:formatCode>
                <c:ptCount val="27"/>
                <c:pt idx="1">
                  <c:v>0.0</c:v>
                </c:pt>
                <c:pt idx="5">
                  <c:v>3.0</c:v>
                </c:pt>
                <c:pt idx="9">
                  <c:v>4.0</c:v>
                </c:pt>
                <c:pt idx="10">
                  <c:v>1.0</c:v>
                </c:pt>
                <c:pt idx="11">
                  <c:v>0.0</c:v>
                </c:pt>
                <c:pt idx="12">
                  <c:v>4.0</c:v>
                </c:pt>
                <c:pt idx="14">
                  <c:v>3.0</c:v>
                </c:pt>
                <c:pt idx="15">
                  <c:v>0.0</c:v>
                </c:pt>
                <c:pt idx="16">
                  <c:v>3.0</c:v>
                </c:pt>
                <c:pt idx="18">
                  <c:v>0.0</c:v>
                </c:pt>
                <c:pt idx="19">
                  <c:v>1.0</c:v>
                </c:pt>
                <c:pt idx="20">
                  <c:v>2.0</c:v>
                </c:pt>
                <c:pt idx="21">
                  <c:v>3.0</c:v>
                </c:pt>
                <c:pt idx="22">
                  <c:v>0.0</c:v>
                </c:pt>
                <c:pt idx="24">
                  <c:v>2.0</c:v>
                </c:pt>
                <c:pt idx="25">
                  <c:v>0.0</c:v>
                </c:pt>
                <c:pt idx="26">
                  <c:v>1.0</c:v>
                </c:pt>
              </c:numCache>
            </c:numRef>
          </c:val>
        </c:ser>
        <c:ser>
          <c:idx val="3"/>
          <c:order val="3"/>
          <c:tx>
            <c:strRef>
              <c:f>'Raw Gephi Outputs all db'!$W$2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db'!$W$3:$W$29</c:f>
              <c:numCache>
                <c:formatCode>General</c:formatCode>
                <c:ptCount val="27"/>
                <c:pt idx="5">
                  <c:v>3.0</c:v>
                </c:pt>
                <c:pt idx="7">
                  <c:v>0.0</c:v>
                </c:pt>
                <c:pt idx="9">
                  <c:v>3.0</c:v>
                </c:pt>
                <c:pt idx="10">
                  <c:v>0.0</c:v>
                </c:pt>
                <c:pt idx="11">
                  <c:v>0.0</c:v>
                </c:pt>
                <c:pt idx="12">
                  <c:v>3.0</c:v>
                </c:pt>
                <c:pt idx="16">
                  <c:v>2.0</c:v>
                </c:pt>
                <c:pt idx="17">
                  <c:v>0.0</c:v>
                </c:pt>
                <c:pt idx="19">
                  <c:v>4.0</c:v>
                </c:pt>
                <c:pt idx="21">
                  <c:v>2.0</c:v>
                </c:pt>
                <c:pt idx="22">
                  <c:v>3.0</c:v>
                </c:pt>
                <c:pt idx="23">
                  <c:v>2.0</c:v>
                </c:pt>
                <c:pt idx="24">
                  <c:v>1.0</c:v>
                </c:pt>
                <c:pt idx="25">
                  <c:v>0.0</c:v>
                </c:pt>
              </c:numCache>
            </c:numRef>
          </c:val>
        </c:ser>
        <c:ser>
          <c:idx val="4"/>
          <c:order val="4"/>
          <c:tx>
            <c:strRef>
              <c:f>'Raw Gephi Outputs all db'!$X$2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db'!$X$3:$X$29</c:f>
              <c:numCache>
                <c:formatCode>General</c:formatCode>
                <c:ptCount val="27"/>
                <c:pt idx="1">
                  <c:v>3.0</c:v>
                </c:pt>
                <c:pt idx="4">
                  <c:v>2.0</c:v>
                </c:pt>
                <c:pt idx="5">
                  <c:v>3.0</c:v>
                </c:pt>
                <c:pt idx="9">
                  <c:v>3.0</c:v>
                </c:pt>
                <c:pt idx="10">
                  <c:v>0.0</c:v>
                </c:pt>
                <c:pt idx="11">
                  <c:v>0.0</c:v>
                </c:pt>
                <c:pt idx="12">
                  <c:v>3.0</c:v>
                </c:pt>
                <c:pt idx="16">
                  <c:v>2.0</c:v>
                </c:pt>
                <c:pt idx="19">
                  <c:v>4.0</c:v>
                </c:pt>
                <c:pt idx="20">
                  <c:v>5.0</c:v>
                </c:pt>
                <c:pt idx="21">
                  <c:v>2.0</c:v>
                </c:pt>
                <c:pt idx="22">
                  <c:v>3.0</c:v>
                </c:pt>
                <c:pt idx="24">
                  <c:v>1.0</c:v>
                </c:pt>
                <c:pt idx="25">
                  <c:v>0.0</c:v>
                </c:pt>
                <c:pt idx="26">
                  <c:v>4.0</c:v>
                </c:pt>
              </c:numCache>
            </c:numRef>
          </c:val>
        </c:ser>
        <c:ser>
          <c:idx val="5"/>
          <c:order val="5"/>
          <c:tx>
            <c:strRef>
              <c:f>'Raw Gephi Outputs all db'!$Y$2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db'!$Y$3:$Y$29</c:f>
              <c:numCache>
                <c:formatCode>General</c:formatCode>
                <c:ptCount val="27"/>
                <c:pt idx="0">
                  <c:v>3.0</c:v>
                </c:pt>
                <c:pt idx="1">
                  <c:v>0.0</c:v>
                </c:pt>
                <c:pt idx="5">
                  <c:v>4.0</c:v>
                </c:pt>
                <c:pt idx="6">
                  <c:v>0.0</c:v>
                </c:pt>
                <c:pt idx="8">
                  <c:v>2.0</c:v>
                </c:pt>
                <c:pt idx="9">
                  <c:v>5.0</c:v>
                </c:pt>
                <c:pt idx="10">
                  <c:v>1.0</c:v>
                </c:pt>
                <c:pt idx="11">
                  <c:v>3.0</c:v>
                </c:pt>
                <c:pt idx="12">
                  <c:v>3.0</c:v>
                </c:pt>
                <c:pt idx="13">
                  <c:v>0.0</c:v>
                </c:pt>
                <c:pt idx="14">
                  <c:v>5.0</c:v>
                </c:pt>
                <c:pt idx="15">
                  <c:v>0.0</c:v>
                </c:pt>
                <c:pt idx="16">
                  <c:v>4.0</c:v>
                </c:pt>
                <c:pt idx="17">
                  <c:v>0.0</c:v>
                </c:pt>
                <c:pt idx="21">
                  <c:v>4.0</c:v>
                </c:pt>
                <c:pt idx="26">
                  <c:v>1.0</c:v>
                </c:pt>
              </c:numCache>
            </c:numRef>
          </c:val>
        </c:ser>
        <c:dLbls>
          <c:showLegendKey val="0"/>
          <c:showVal val="0"/>
          <c:showCatName val="0"/>
          <c:showSerName val="0"/>
          <c:showPercent val="0"/>
          <c:showBubbleSize val="0"/>
        </c:dLbls>
        <c:gapWidth val="150"/>
        <c:axId val="2125701144"/>
        <c:axId val="2125097960"/>
      </c:barChart>
      <c:catAx>
        <c:axId val="2125701144"/>
        <c:scaling>
          <c:orientation val="minMax"/>
        </c:scaling>
        <c:delete val="0"/>
        <c:axPos val="b"/>
        <c:majorTickMark val="out"/>
        <c:minorTickMark val="none"/>
        <c:tickLblPos val="nextTo"/>
        <c:crossAx val="2125097960"/>
        <c:crosses val="autoZero"/>
        <c:auto val="1"/>
        <c:lblAlgn val="ctr"/>
        <c:lblOffset val="100"/>
        <c:noMultiLvlLbl val="0"/>
      </c:catAx>
      <c:valAx>
        <c:axId val="2125097960"/>
        <c:scaling>
          <c:orientation val="minMax"/>
        </c:scaling>
        <c:delete val="0"/>
        <c:axPos val="l"/>
        <c:numFmt formatCode="General" sourceLinked="1"/>
        <c:majorTickMark val="out"/>
        <c:minorTickMark val="none"/>
        <c:tickLblPos val="nextTo"/>
        <c:crossAx val="2125701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Closeness centrality of each gene calculated for 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6"/>
          <c:order val="0"/>
          <c:tx>
            <c:strRef>
              <c:f>'Raw Gephi Outputs all db'!$Z$2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db'!$Z$3:$Z$29</c:f>
              <c:numCache>
                <c:formatCode>General</c:formatCode>
                <c:ptCount val="27"/>
                <c:pt idx="0">
                  <c:v>0.5652</c:v>
                </c:pt>
                <c:pt idx="1">
                  <c:v>0.3846</c:v>
                </c:pt>
                <c:pt idx="2">
                  <c:v>0.0</c:v>
                </c:pt>
                <c:pt idx="3">
                  <c:v>0.0</c:v>
                </c:pt>
                <c:pt idx="4">
                  <c:v>0.5</c:v>
                </c:pt>
                <c:pt idx="5">
                  <c:v>0.75</c:v>
                </c:pt>
                <c:pt idx="8">
                  <c:v>1.0</c:v>
                </c:pt>
                <c:pt idx="10">
                  <c:v>1.0</c:v>
                </c:pt>
                <c:pt idx="11">
                  <c:v>0.667</c:v>
                </c:pt>
                <c:pt idx="12">
                  <c:v>0.667</c:v>
                </c:pt>
                <c:pt idx="16">
                  <c:v>0.8461</c:v>
                </c:pt>
                <c:pt idx="19">
                  <c:v>0.0</c:v>
                </c:pt>
                <c:pt idx="21">
                  <c:v>0.6667</c:v>
                </c:pt>
                <c:pt idx="24">
                  <c:v>0.75</c:v>
                </c:pt>
                <c:pt idx="25">
                  <c:v>0.0</c:v>
                </c:pt>
                <c:pt idx="26">
                  <c:v>0.3158</c:v>
                </c:pt>
              </c:numCache>
            </c:numRef>
          </c:val>
        </c:ser>
        <c:ser>
          <c:idx val="7"/>
          <c:order val="1"/>
          <c:tx>
            <c:strRef>
              <c:f>'Raw Gephi Outputs all db'!$AA$2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db'!$AA$3:$AA$29</c:f>
              <c:numCache>
                <c:formatCode>General</c:formatCode>
                <c:ptCount val="27"/>
                <c:pt idx="5">
                  <c:v>0.6154</c:v>
                </c:pt>
                <c:pt idx="9">
                  <c:v>0.4138</c:v>
                </c:pt>
                <c:pt idx="10">
                  <c:v>1.0</c:v>
                </c:pt>
                <c:pt idx="11">
                  <c:v>0.0</c:v>
                </c:pt>
                <c:pt idx="12">
                  <c:v>0.48</c:v>
                </c:pt>
                <c:pt idx="15">
                  <c:v>0.0</c:v>
                </c:pt>
                <c:pt idx="16">
                  <c:v>0.6471</c:v>
                </c:pt>
                <c:pt idx="18">
                  <c:v>0.0</c:v>
                </c:pt>
                <c:pt idx="19">
                  <c:v>1.0</c:v>
                </c:pt>
                <c:pt idx="20">
                  <c:v>0.75</c:v>
                </c:pt>
                <c:pt idx="21">
                  <c:v>0.6</c:v>
                </c:pt>
                <c:pt idx="22">
                  <c:v>0.0</c:v>
                </c:pt>
                <c:pt idx="24">
                  <c:v>0.75</c:v>
                </c:pt>
                <c:pt idx="25">
                  <c:v>0.0</c:v>
                </c:pt>
              </c:numCache>
            </c:numRef>
          </c:val>
        </c:ser>
        <c:ser>
          <c:idx val="8"/>
          <c:order val="2"/>
          <c:tx>
            <c:strRef>
              <c:f>'Raw Gephi Outputs all db'!$AB$2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db'!$AB$3:$AB$29</c:f>
              <c:numCache>
                <c:formatCode>General</c:formatCode>
                <c:ptCount val="27"/>
                <c:pt idx="1">
                  <c:v>0.0</c:v>
                </c:pt>
                <c:pt idx="5">
                  <c:v>0.6154</c:v>
                </c:pt>
                <c:pt idx="9">
                  <c:v>0.4138</c:v>
                </c:pt>
                <c:pt idx="10">
                  <c:v>1.0</c:v>
                </c:pt>
                <c:pt idx="11">
                  <c:v>0.0</c:v>
                </c:pt>
                <c:pt idx="12">
                  <c:v>0.5185</c:v>
                </c:pt>
                <c:pt idx="14">
                  <c:v>0.6429</c:v>
                </c:pt>
                <c:pt idx="15">
                  <c:v>0.0</c:v>
                </c:pt>
                <c:pt idx="16">
                  <c:v>0.6471</c:v>
                </c:pt>
                <c:pt idx="18">
                  <c:v>0.0</c:v>
                </c:pt>
                <c:pt idx="19">
                  <c:v>1.0</c:v>
                </c:pt>
                <c:pt idx="20">
                  <c:v>0.75</c:v>
                </c:pt>
                <c:pt idx="21">
                  <c:v>0.6</c:v>
                </c:pt>
                <c:pt idx="22">
                  <c:v>0.0</c:v>
                </c:pt>
                <c:pt idx="24">
                  <c:v>0.75</c:v>
                </c:pt>
                <c:pt idx="25">
                  <c:v>1.0</c:v>
                </c:pt>
                <c:pt idx="26">
                  <c:v>0.0</c:v>
                </c:pt>
              </c:numCache>
            </c:numRef>
          </c:val>
        </c:ser>
        <c:ser>
          <c:idx val="9"/>
          <c:order val="3"/>
          <c:tx>
            <c:strRef>
              <c:f>'Raw Gephi Outputs all db'!$AC$2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db'!$AC$3:$AC$29</c:f>
              <c:numCache>
                <c:formatCode>General</c:formatCode>
                <c:ptCount val="27"/>
                <c:pt idx="5">
                  <c:v>0.55</c:v>
                </c:pt>
                <c:pt idx="7">
                  <c:v>0.0</c:v>
                </c:pt>
                <c:pt idx="9">
                  <c:v>0.48</c:v>
                </c:pt>
                <c:pt idx="10">
                  <c:v>0.0</c:v>
                </c:pt>
                <c:pt idx="11">
                  <c:v>0.0</c:v>
                </c:pt>
                <c:pt idx="12">
                  <c:v>0.6316</c:v>
                </c:pt>
                <c:pt idx="16">
                  <c:v>0.8462</c:v>
                </c:pt>
                <c:pt idx="17">
                  <c:v>0.0</c:v>
                </c:pt>
                <c:pt idx="19">
                  <c:v>0.3143</c:v>
                </c:pt>
                <c:pt idx="21">
                  <c:v>0.8333</c:v>
                </c:pt>
                <c:pt idx="22">
                  <c:v>0.4231</c:v>
                </c:pt>
                <c:pt idx="23">
                  <c:v>0.647</c:v>
                </c:pt>
                <c:pt idx="24">
                  <c:v>1.0</c:v>
                </c:pt>
                <c:pt idx="25">
                  <c:v>0.0</c:v>
                </c:pt>
              </c:numCache>
            </c:numRef>
          </c:val>
        </c:ser>
        <c:ser>
          <c:idx val="10"/>
          <c:order val="4"/>
          <c:tx>
            <c:strRef>
              <c:f>'Raw Gephi Outputs all db'!$AD$2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db'!$AD$3:$AD$29</c:f>
              <c:numCache>
                <c:formatCode>General</c:formatCode>
                <c:ptCount val="27"/>
                <c:pt idx="1">
                  <c:v>0.5</c:v>
                </c:pt>
                <c:pt idx="4">
                  <c:v>0.6667</c:v>
                </c:pt>
                <c:pt idx="5">
                  <c:v>0.6364</c:v>
                </c:pt>
                <c:pt idx="9">
                  <c:v>0.4583</c:v>
                </c:pt>
                <c:pt idx="10">
                  <c:v>0.0</c:v>
                </c:pt>
                <c:pt idx="11">
                  <c:v>0.0</c:v>
                </c:pt>
                <c:pt idx="12">
                  <c:v>0.55</c:v>
                </c:pt>
                <c:pt idx="16">
                  <c:v>0.7692</c:v>
                </c:pt>
                <c:pt idx="19">
                  <c:v>0.4</c:v>
                </c:pt>
                <c:pt idx="20">
                  <c:v>0.375</c:v>
                </c:pt>
                <c:pt idx="21">
                  <c:v>0.8</c:v>
                </c:pt>
                <c:pt idx="22">
                  <c:v>0.5</c:v>
                </c:pt>
                <c:pt idx="24">
                  <c:v>1.0</c:v>
                </c:pt>
                <c:pt idx="25">
                  <c:v>0.0</c:v>
                </c:pt>
                <c:pt idx="26">
                  <c:v>0.4</c:v>
                </c:pt>
              </c:numCache>
            </c:numRef>
          </c:val>
        </c:ser>
        <c:ser>
          <c:idx val="11"/>
          <c:order val="5"/>
          <c:tx>
            <c:strRef>
              <c:f>'Raw Gephi Outputs all db'!$AE$2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db'!$AE$3:$AE$29</c:f>
              <c:numCache>
                <c:formatCode>General</c:formatCode>
                <c:ptCount val="27"/>
                <c:pt idx="0">
                  <c:v>0.5652</c:v>
                </c:pt>
                <c:pt idx="1">
                  <c:v>0.0</c:v>
                </c:pt>
                <c:pt idx="5">
                  <c:v>0.4</c:v>
                </c:pt>
                <c:pt idx="6">
                  <c:v>0.0</c:v>
                </c:pt>
                <c:pt idx="8">
                  <c:v>0.6667</c:v>
                </c:pt>
                <c:pt idx="9">
                  <c:v>0.3809</c:v>
                </c:pt>
                <c:pt idx="10">
                  <c:v>1.0</c:v>
                </c:pt>
                <c:pt idx="11">
                  <c:v>0.5</c:v>
                </c:pt>
                <c:pt idx="12">
                  <c:v>0.6875</c:v>
                </c:pt>
                <c:pt idx="13">
                  <c:v>0.0</c:v>
                </c:pt>
                <c:pt idx="14">
                  <c:v>0.375</c:v>
                </c:pt>
                <c:pt idx="15">
                  <c:v>0.0</c:v>
                </c:pt>
                <c:pt idx="16">
                  <c:v>0.5385</c:v>
                </c:pt>
                <c:pt idx="17">
                  <c:v>0.0</c:v>
                </c:pt>
                <c:pt idx="21">
                  <c:v>0.4</c:v>
                </c:pt>
                <c:pt idx="26">
                  <c:v>1.0</c:v>
                </c:pt>
              </c:numCache>
            </c:numRef>
          </c:val>
        </c:ser>
        <c:dLbls>
          <c:showLegendKey val="0"/>
          <c:showVal val="0"/>
          <c:showCatName val="0"/>
          <c:showSerName val="0"/>
          <c:showPercent val="0"/>
          <c:showBubbleSize val="0"/>
        </c:dLbls>
        <c:gapWidth val="150"/>
        <c:axId val="-2076958520"/>
        <c:axId val="-2117450120"/>
      </c:barChart>
      <c:catAx>
        <c:axId val="-2076958520"/>
        <c:scaling>
          <c:orientation val="minMax"/>
        </c:scaling>
        <c:delete val="0"/>
        <c:axPos val="b"/>
        <c:majorTickMark val="out"/>
        <c:minorTickMark val="none"/>
        <c:tickLblPos val="nextTo"/>
        <c:crossAx val="-2117450120"/>
        <c:crosses val="autoZero"/>
        <c:auto val="1"/>
        <c:lblAlgn val="ctr"/>
        <c:lblOffset val="100"/>
        <c:noMultiLvlLbl val="0"/>
      </c:catAx>
      <c:valAx>
        <c:axId val="-2117450120"/>
        <c:scaling>
          <c:orientation val="minMax"/>
        </c:scaling>
        <c:delete val="0"/>
        <c:axPos val="l"/>
        <c:numFmt formatCode="General" sourceLinked="1"/>
        <c:majorTickMark val="out"/>
        <c:minorTickMark val="none"/>
        <c:tickLblPos val="nextTo"/>
        <c:crossAx val="-20769585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Betweenness centrality of each gene calculated for each network</a:t>
            </a:r>
          </a:p>
        </c:rich>
      </c:tx>
      <c:layout>
        <c:manualLayout>
          <c:xMode val="edge"/>
          <c:yMode val="edge"/>
          <c:x val="0.10684361019758"/>
          <c:y val="0.0"/>
        </c:manualLayout>
      </c:layout>
      <c:overlay val="0"/>
    </c:title>
    <c:autoTitleDeleted val="0"/>
    <c:plotArea>
      <c:layout/>
      <c:barChart>
        <c:barDir val="col"/>
        <c:grouping val="clustered"/>
        <c:varyColors val="0"/>
        <c:ser>
          <c:idx val="0"/>
          <c:order val="0"/>
          <c:tx>
            <c:strRef>
              <c:f>'Raw Gephi Outputs all db'!$AL$2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db'!$AL$3:$AL$29</c:f>
              <c:numCache>
                <c:formatCode>General</c:formatCode>
                <c:ptCount val="27"/>
                <c:pt idx="0">
                  <c:v>0.0</c:v>
                </c:pt>
                <c:pt idx="1">
                  <c:v>5.0</c:v>
                </c:pt>
                <c:pt idx="2">
                  <c:v>0.0</c:v>
                </c:pt>
                <c:pt idx="3">
                  <c:v>0.0</c:v>
                </c:pt>
                <c:pt idx="4">
                  <c:v>8.8333</c:v>
                </c:pt>
                <c:pt idx="5">
                  <c:v>1.0</c:v>
                </c:pt>
                <c:pt idx="8">
                  <c:v>2.3333</c:v>
                </c:pt>
                <c:pt idx="10">
                  <c:v>4.0</c:v>
                </c:pt>
                <c:pt idx="11">
                  <c:v>3.0</c:v>
                </c:pt>
                <c:pt idx="12">
                  <c:v>5.3333</c:v>
                </c:pt>
                <c:pt idx="16">
                  <c:v>5.0</c:v>
                </c:pt>
                <c:pt idx="19">
                  <c:v>0.0</c:v>
                </c:pt>
                <c:pt idx="21">
                  <c:v>1.8333</c:v>
                </c:pt>
                <c:pt idx="24">
                  <c:v>13.6667</c:v>
                </c:pt>
                <c:pt idx="25">
                  <c:v>0.0</c:v>
                </c:pt>
                <c:pt idx="26">
                  <c:v>0.0</c:v>
                </c:pt>
              </c:numCache>
            </c:numRef>
          </c:val>
        </c:ser>
        <c:ser>
          <c:idx val="1"/>
          <c:order val="1"/>
          <c:tx>
            <c:strRef>
              <c:f>'Raw Gephi Outputs all db'!$AM$2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db'!$AM$3:$AM$29</c:f>
              <c:numCache>
                <c:formatCode>General</c:formatCode>
                <c:ptCount val="27"/>
                <c:pt idx="5">
                  <c:v>6.0</c:v>
                </c:pt>
                <c:pt idx="9">
                  <c:v>0.0</c:v>
                </c:pt>
                <c:pt idx="10">
                  <c:v>6.0</c:v>
                </c:pt>
                <c:pt idx="11">
                  <c:v>0.0</c:v>
                </c:pt>
                <c:pt idx="12">
                  <c:v>0.0</c:v>
                </c:pt>
                <c:pt idx="15">
                  <c:v>0.0</c:v>
                </c:pt>
                <c:pt idx="16">
                  <c:v>15.0</c:v>
                </c:pt>
                <c:pt idx="18">
                  <c:v>0.0</c:v>
                </c:pt>
                <c:pt idx="19">
                  <c:v>5.0</c:v>
                </c:pt>
                <c:pt idx="20">
                  <c:v>0.0</c:v>
                </c:pt>
                <c:pt idx="21">
                  <c:v>0.0</c:v>
                </c:pt>
                <c:pt idx="22">
                  <c:v>0.0</c:v>
                </c:pt>
                <c:pt idx="24">
                  <c:v>15.0</c:v>
                </c:pt>
                <c:pt idx="25">
                  <c:v>0.0</c:v>
                </c:pt>
              </c:numCache>
            </c:numRef>
          </c:val>
        </c:ser>
        <c:ser>
          <c:idx val="2"/>
          <c:order val="2"/>
          <c:tx>
            <c:strRef>
              <c:f>'Raw Gephi Outputs all db'!$AN$2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db'!$AN$3:$AN$29</c:f>
              <c:numCache>
                <c:formatCode>General</c:formatCode>
                <c:ptCount val="27"/>
                <c:pt idx="1">
                  <c:v>0.0</c:v>
                </c:pt>
                <c:pt idx="5">
                  <c:v>4.8333</c:v>
                </c:pt>
                <c:pt idx="9">
                  <c:v>0.0</c:v>
                </c:pt>
                <c:pt idx="10">
                  <c:v>7.0</c:v>
                </c:pt>
                <c:pt idx="11">
                  <c:v>0.0</c:v>
                </c:pt>
                <c:pt idx="12">
                  <c:v>0.0</c:v>
                </c:pt>
                <c:pt idx="14">
                  <c:v>3.8333</c:v>
                </c:pt>
                <c:pt idx="15">
                  <c:v>0.0</c:v>
                </c:pt>
                <c:pt idx="16">
                  <c:v>13.3333</c:v>
                </c:pt>
                <c:pt idx="18">
                  <c:v>0.0</c:v>
                </c:pt>
                <c:pt idx="19">
                  <c:v>4.0</c:v>
                </c:pt>
                <c:pt idx="20">
                  <c:v>0.0</c:v>
                </c:pt>
                <c:pt idx="21">
                  <c:v>1.0</c:v>
                </c:pt>
                <c:pt idx="22">
                  <c:v>0.0</c:v>
                </c:pt>
                <c:pt idx="24">
                  <c:v>18.0</c:v>
                </c:pt>
                <c:pt idx="25">
                  <c:v>0.0</c:v>
                </c:pt>
                <c:pt idx="26">
                  <c:v>0.0</c:v>
                </c:pt>
              </c:numCache>
            </c:numRef>
          </c:val>
        </c:ser>
        <c:ser>
          <c:idx val="3"/>
          <c:order val="3"/>
          <c:tx>
            <c:strRef>
              <c:f>'Raw Gephi Outputs all db'!$AO$2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db'!$AO$3:$AO$29</c:f>
              <c:numCache>
                <c:formatCode>General</c:formatCode>
                <c:ptCount val="27"/>
                <c:pt idx="5">
                  <c:v>2.8333</c:v>
                </c:pt>
                <c:pt idx="7">
                  <c:v>0.0</c:v>
                </c:pt>
                <c:pt idx="9">
                  <c:v>0.0</c:v>
                </c:pt>
                <c:pt idx="10">
                  <c:v>0.0</c:v>
                </c:pt>
                <c:pt idx="11">
                  <c:v>0.0</c:v>
                </c:pt>
                <c:pt idx="12">
                  <c:v>0.0</c:v>
                </c:pt>
                <c:pt idx="16">
                  <c:v>26.8333</c:v>
                </c:pt>
                <c:pt idx="17">
                  <c:v>0.0</c:v>
                </c:pt>
                <c:pt idx="19">
                  <c:v>5.0</c:v>
                </c:pt>
                <c:pt idx="21">
                  <c:v>0.0</c:v>
                </c:pt>
                <c:pt idx="22">
                  <c:v>10.0</c:v>
                </c:pt>
                <c:pt idx="23">
                  <c:v>24.3333</c:v>
                </c:pt>
                <c:pt idx="24">
                  <c:v>8.0</c:v>
                </c:pt>
                <c:pt idx="25">
                  <c:v>0.0</c:v>
                </c:pt>
              </c:numCache>
            </c:numRef>
          </c:val>
        </c:ser>
        <c:ser>
          <c:idx val="4"/>
          <c:order val="4"/>
          <c:tx>
            <c:strRef>
              <c:f>'Raw Gephi Outputs all db'!$AP$2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db'!$AP$3:$AP$29</c:f>
              <c:numCache>
                <c:formatCode>General</c:formatCode>
                <c:ptCount val="27"/>
                <c:pt idx="1">
                  <c:v>3.0</c:v>
                </c:pt>
                <c:pt idx="4">
                  <c:v>10.0</c:v>
                </c:pt>
                <c:pt idx="5">
                  <c:v>5.0</c:v>
                </c:pt>
                <c:pt idx="9">
                  <c:v>0.0</c:v>
                </c:pt>
                <c:pt idx="10">
                  <c:v>0.0</c:v>
                </c:pt>
                <c:pt idx="11">
                  <c:v>0.0</c:v>
                </c:pt>
                <c:pt idx="12">
                  <c:v>0.0</c:v>
                </c:pt>
                <c:pt idx="16">
                  <c:v>14.0</c:v>
                </c:pt>
                <c:pt idx="19">
                  <c:v>9.0</c:v>
                </c:pt>
                <c:pt idx="20">
                  <c:v>0.0</c:v>
                </c:pt>
                <c:pt idx="21">
                  <c:v>0.0</c:v>
                </c:pt>
                <c:pt idx="22">
                  <c:v>7.0</c:v>
                </c:pt>
                <c:pt idx="24">
                  <c:v>11.0</c:v>
                </c:pt>
                <c:pt idx="25">
                  <c:v>0.0</c:v>
                </c:pt>
                <c:pt idx="26">
                  <c:v>0.0</c:v>
                </c:pt>
              </c:numCache>
            </c:numRef>
          </c:val>
        </c:ser>
        <c:ser>
          <c:idx val="5"/>
          <c:order val="5"/>
          <c:tx>
            <c:strRef>
              <c:f>'Raw Gephi Outputs all db'!$AQ$2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db'!$AQ$3:$AQ$29</c:f>
              <c:numCache>
                <c:formatCode>General</c:formatCode>
                <c:ptCount val="27"/>
                <c:pt idx="0">
                  <c:v>0.0</c:v>
                </c:pt>
                <c:pt idx="1">
                  <c:v>0.0</c:v>
                </c:pt>
                <c:pt idx="5">
                  <c:v>0.0</c:v>
                </c:pt>
                <c:pt idx="6">
                  <c:v>0.0</c:v>
                </c:pt>
                <c:pt idx="8">
                  <c:v>15.0</c:v>
                </c:pt>
                <c:pt idx="9">
                  <c:v>0.0</c:v>
                </c:pt>
                <c:pt idx="10">
                  <c:v>8.0</c:v>
                </c:pt>
                <c:pt idx="11">
                  <c:v>15.0</c:v>
                </c:pt>
                <c:pt idx="12">
                  <c:v>7.5</c:v>
                </c:pt>
                <c:pt idx="13">
                  <c:v>0.0</c:v>
                </c:pt>
                <c:pt idx="14">
                  <c:v>2.5</c:v>
                </c:pt>
                <c:pt idx="15">
                  <c:v>0.0</c:v>
                </c:pt>
                <c:pt idx="16">
                  <c:v>7.5</c:v>
                </c:pt>
                <c:pt idx="17">
                  <c:v>0.0</c:v>
                </c:pt>
                <c:pt idx="21">
                  <c:v>4.5</c:v>
                </c:pt>
                <c:pt idx="26">
                  <c:v>0.0</c:v>
                </c:pt>
              </c:numCache>
            </c:numRef>
          </c:val>
        </c:ser>
        <c:dLbls>
          <c:showLegendKey val="0"/>
          <c:showVal val="0"/>
          <c:showCatName val="0"/>
          <c:showSerName val="0"/>
          <c:showPercent val="0"/>
          <c:showBubbleSize val="0"/>
        </c:dLbls>
        <c:gapWidth val="150"/>
        <c:axId val="-2117451240"/>
        <c:axId val="-2100950808"/>
      </c:barChart>
      <c:catAx>
        <c:axId val="-2117451240"/>
        <c:scaling>
          <c:orientation val="minMax"/>
        </c:scaling>
        <c:delete val="0"/>
        <c:axPos val="b"/>
        <c:majorTickMark val="out"/>
        <c:minorTickMark val="none"/>
        <c:tickLblPos val="nextTo"/>
        <c:crossAx val="-2100950808"/>
        <c:crosses val="autoZero"/>
        <c:auto val="1"/>
        <c:lblAlgn val="ctr"/>
        <c:lblOffset val="100"/>
        <c:noMultiLvlLbl val="0"/>
      </c:catAx>
      <c:valAx>
        <c:axId val="-2100950808"/>
        <c:scaling>
          <c:orientation val="minMax"/>
        </c:scaling>
        <c:delete val="0"/>
        <c:axPos val="l"/>
        <c:numFmt formatCode="General" sourceLinked="1"/>
        <c:majorTickMark val="out"/>
        <c:minorTickMark val="none"/>
        <c:tickLblPos val="nextTo"/>
        <c:crossAx val="-21174512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Eigencentrality of each gene calculated</a:t>
            </a:r>
            <a:r>
              <a:rPr lang="en-US" baseline="0"/>
              <a:t> for each network</a:t>
            </a:r>
            <a:endParaRPr lang="en-US"/>
          </a:p>
        </c:rich>
      </c:tx>
      <c:layout/>
      <c:overlay val="0"/>
    </c:title>
    <c:autoTitleDeleted val="0"/>
    <c:plotArea>
      <c:layout/>
      <c:barChart>
        <c:barDir val="col"/>
        <c:grouping val="clustered"/>
        <c:varyColors val="0"/>
        <c:ser>
          <c:idx val="0"/>
          <c:order val="0"/>
          <c:tx>
            <c:strRef>
              <c:f>'Raw Gephi Outputs all db'!$AR$2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db'!$AR$3:$AR$29</c:f>
              <c:numCache>
                <c:formatCode>General</c:formatCode>
                <c:ptCount val="27"/>
                <c:pt idx="0">
                  <c:v>0.0</c:v>
                </c:pt>
                <c:pt idx="1">
                  <c:v>0.0062</c:v>
                </c:pt>
                <c:pt idx="2">
                  <c:v>0.0879</c:v>
                </c:pt>
                <c:pt idx="3">
                  <c:v>0.7013</c:v>
                </c:pt>
                <c:pt idx="4">
                  <c:v>0.1141</c:v>
                </c:pt>
                <c:pt idx="5">
                  <c:v>0.1897</c:v>
                </c:pt>
                <c:pt idx="8">
                  <c:v>1.0</c:v>
                </c:pt>
                <c:pt idx="10">
                  <c:v>0.9542</c:v>
                </c:pt>
                <c:pt idx="11">
                  <c:v>0.4314</c:v>
                </c:pt>
                <c:pt idx="12">
                  <c:v>0.1079</c:v>
                </c:pt>
                <c:pt idx="16">
                  <c:v>0.1018</c:v>
                </c:pt>
                <c:pt idx="19">
                  <c:v>0.249</c:v>
                </c:pt>
                <c:pt idx="21">
                  <c:v>0.0942</c:v>
                </c:pt>
                <c:pt idx="24">
                  <c:v>0.4452</c:v>
                </c:pt>
                <c:pt idx="25">
                  <c:v>0.2766</c:v>
                </c:pt>
                <c:pt idx="26">
                  <c:v>0.0</c:v>
                </c:pt>
              </c:numCache>
            </c:numRef>
          </c:val>
        </c:ser>
        <c:ser>
          <c:idx val="1"/>
          <c:order val="1"/>
          <c:tx>
            <c:strRef>
              <c:f>'Raw Gephi Outputs all db'!$AS$2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db'!$AS$3:$AS$29</c:f>
              <c:numCache>
                <c:formatCode>General</c:formatCode>
                <c:ptCount val="27"/>
                <c:pt idx="5">
                  <c:v>0.288</c:v>
                </c:pt>
                <c:pt idx="9">
                  <c:v>0.0</c:v>
                </c:pt>
                <c:pt idx="10">
                  <c:v>0.5674</c:v>
                </c:pt>
                <c:pt idx="11">
                  <c:v>1.0</c:v>
                </c:pt>
                <c:pt idx="12">
                  <c:v>0.1316</c:v>
                </c:pt>
                <c:pt idx="15">
                  <c:v>0.4595</c:v>
                </c:pt>
                <c:pt idx="16">
                  <c:v>0.1406</c:v>
                </c:pt>
                <c:pt idx="18">
                  <c:v>0.5674</c:v>
                </c:pt>
                <c:pt idx="19">
                  <c:v>0.7032</c:v>
                </c:pt>
                <c:pt idx="20">
                  <c:v>0.2878</c:v>
                </c:pt>
                <c:pt idx="21">
                  <c:v>0.1564</c:v>
                </c:pt>
                <c:pt idx="22">
                  <c:v>0.6213</c:v>
                </c:pt>
                <c:pt idx="24">
                  <c:v>0.6094</c:v>
                </c:pt>
                <c:pt idx="25">
                  <c:v>0.4532</c:v>
                </c:pt>
              </c:numCache>
            </c:numRef>
          </c:val>
        </c:ser>
        <c:ser>
          <c:idx val="2"/>
          <c:order val="2"/>
          <c:tx>
            <c:strRef>
              <c:f>'Raw Gephi Outputs all db'!$AT$2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db'!$AT$3:$AT$29</c:f>
              <c:numCache>
                <c:formatCode>General</c:formatCode>
                <c:ptCount val="27"/>
                <c:pt idx="1">
                  <c:v>0.1262</c:v>
                </c:pt>
                <c:pt idx="5">
                  <c:v>0.2582</c:v>
                </c:pt>
                <c:pt idx="9">
                  <c:v>0.0</c:v>
                </c:pt>
                <c:pt idx="10">
                  <c:v>0.6963</c:v>
                </c:pt>
                <c:pt idx="11">
                  <c:v>1.0</c:v>
                </c:pt>
                <c:pt idx="12">
                  <c:v>0.1174</c:v>
                </c:pt>
                <c:pt idx="14">
                  <c:v>0.1174</c:v>
                </c:pt>
                <c:pt idx="15">
                  <c:v>0.154</c:v>
                </c:pt>
                <c:pt idx="16">
                  <c:v>0.1262</c:v>
                </c:pt>
                <c:pt idx="18">
                  <c:v>0.6963</c:v>
                </c:pt>
                <c:pt idx="19">
                  <c:v>0.626</c:v>
                </c:pt>
                <c:pt idx="20">
                  <c:v>0.2566</c:v>
                </c:pt>
                <c:pt idx="21">
                  <c:v>0.2582</c:v>
                </c:pt>
                <c:pt idx="22">
                  <c:v>0.6648</c:v>
                </c:pt>
                <c:pt idx="24">
                  <c:v>0.7714</c:v>
                </c:pt>
                <c:pt idx="25">
                  <c:v>0.6322</c:v>
                </c:pt>
                <c:pt idx="26">
                  <c:v>0.0</c:v>
                </c:pt>
              </c:numCache>
            </c:numRef>
          </c:val>
        </c:ser>
        <c:ser>
          <c:idx val="3"/>
          <c:order val="3"/>
          <c:tx>
            <c:strRef>
              <c:f>'Raw Gephi Outputs all db'!$AU$2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db'!$AU$3:$AU$29</c:f>
              <c:numCache>
                <c:formatCode>General</c:formatCode>
                <c:ptCount val="27"/>
                <c:pt idx="5">
                  <c:v>0.5929</c:v>
                </c:pt>
                <c:pt idx="7">
                  <c:v>0.6432</c:v>
                </c:pt>
                <c:pt idx="9">
                  <c:v>0.0</c:v>
                </c:pt>
                <c:pt idx="10">
                  <c:v>0.4697</c:v>
                </c:pt>
                <c:pt idx="11">
                  <c:v>1.0</c:v>
                </c:pt>
                <c:pt idx="12">
                  <c:v>0.0308</c:v>
                </c:pt>
                <c:pt idx="16">
                  <c:v>0.3926</c:v>
                </c:pt>
                <c:pt idx="17">
                  <c:v>0.2362</c:v>
                </c:pt>
                <c:pt idx="19">
                  <c:v>0.8612</c:v>
                </c:pt>
                <c:pt idx="21">
                  <c:v>0.2053</c:v>
                </c:pt>
                <c:pt idx="22">
                  <c:v>0.414</c:v>
                </c:pt>
                <c:pt idx="23">
                  <c:v>0.7237</c:v>
                </c:pt>
                <c:pt idx="24">
                  <c:v>0.9692</c:v>
                </c:pt>
                <c:pt idx="25">
                  <c:v>0.3441</c:v>
                </c:pt>
              </c:numCache>
            </c:numRef>
          </c:val>
        </c:ser>
        <c:ser>
          <c:idx val="4"/>
          <c:order val="4"/>
          <c:tx>
            <c:strRef>
              <c:f>'Raw Gephi Outputs all db'!$AV$2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db'!$AV$3:$AV$29</c:f>
              <c:numCache>
                <c:formatCode>General</c:formatCode>
                <c:ptCount val="27"/>
                <c:pt idx="1">
                  <c:v>0.0084</c:v>
                </c:pt>
                <c:pt idx="4">
                  <c:v>0.5751</c:v>
                </c:pt>
                <c:pt idx="5">
                  <c:v>0.2496</c:v>
                </c:pt>
                <c:pt idx="9">
                  <c:v>0.0</c:v>
                </c:pt>
                <c:pt idx="10">
                  <c:v>0.8377</c:v>
                </c:pt>
                <c:pt idx="11">
                  <c:v>0.8619</c:v>
                </c:pt>
                <c:pt idx="12">
                  <c:v>0.1135</c:v>
                </c:pt>
                <c:pt idx="16">
                  <c:v>0.1219</c:v>
                </c:pt>
                <c:pt idx="19">
                  <c:v>0.6054</c:v>
                </c:pt>
                <c:pt idx="20">
                  <c:v>0.2481</c:v>
                </c:pt>
                <c:pt idx="21">
                  <c:v>0.1361</c:v>
                </c:pt>
                <c:pt idx="22">
                  <c:v>0.5297</c:v>
                </c:pt>
                <c:pt idx="24">
                  <c:v>1.0</c:v>
                </c:pt>
                <c:pt idx="25">
                  <c:v>0.3926</c:v>
                </c:pt>
                <c:pt idx="26">
                  <c:v>0.0</c:v>
                </c:pt>
              </c:numCache>
            </c:numRef>
          </c:val>
        </c:ser>
        <c:ser>
          <c:idx val="5"/>
          <c:order val="5"/>
          <c:tx>
            <c:strRef>
              <c:f>'Raw Gephi Outputs all db'!$AW$2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db'!$AW$3:$AW$29</c:f>
              <c:numCache>
                <c:formatCode>General</c:formatCode>
                <c:ptCount val="27"/>
                <c:pt idx="0">
                  <c:v>0.0</c:v>
                </c:pt>
                <c:pt idx="1">
                  <c:v>0.1128</c:v>
                </c:pt>
                <c:pt idx="5">
                  <c:v>0.2434</c:v>
                </c:pt>
                <c:pt idx="6">
                  <c:v>0.0065</c:v>
                </c:pt>
                <c:pt idx="8">
                  <c:v>1.0</c:v>
                </c:pt>
                <c:pt idx="9">
                  <c:v>0.0</c:v>
                </c:pt>
                <c:pt idx="10">
                  <c:v>0.6379</c:v>
                </c:pt>
                <c:pt idx="11">
                  <c:v>0.6538</c:v>
                </c:pt>
                <c:pt idx="12">
                  <c:v>0.1282</c:v>
                </c:pt>
                <c:pt idx="13">
                  <c:v>0.1217</c:v>
                </c:pt>
                <c:pt idx="14">
                  <c:v>0.1217</c:v>
                </c:pt>
                <c:pt idx="15">
                  <c:v>0.3755</c:v>
                </c:pt>
                <c:pt idx="16">
                  <c:v>0.1282</c:v>
                </c:pt>
                <c:pt idx="17">
                  <c:v>0.2499</c:v>
                </c:pt>
                <c:pt idx="21">
                  <c:v>0.2346</c:v>
                </c:pt>
                <c:pt idx="26">
                  <c:v>0.0</c:v>
                </c:pt>
              </c:numCache>
            </c:numRef>
          </c:val>
        </c:ser>
        <c:dLbls>
          <c:showLegendKey val="0"/>
          <c:showVal val="0"/>
          <c:showCatName val="0"/>
          <c:showSerName val="0"/>
          <c:showPercent val="0"/>
          <c:showBubbleSize val="0"/>
        </c:dLbls>
        <c:gapWidth val="150"/>
        <c:axId val="-2111574280"/>
        <c:axId val="-2070927112"/>
      </c:barChart>
      <c:catAx>
        <c:axId val="-2111574280"/>
        <c:scaling>
          <c:orientation val="minMax"/>
        </c:scaling>
        <c:delete val="0"/>
        <c:axPos val="b"/>
        <c:majorTickMark val="out"/>
        <c:minorTickMark val="none"/>
        <c:tickLblPos val="nextTo"/>
        <c:crossAx val="-2070927112"/>
        <c:crosses val="autoZero"/>
        <c:auto val="1"/>
        <c:lblAlgn val="ctr"/>
        <c:lblOffset val="100"/>
        <c:noMultiLvlLbl val="0"/>
      </c:catAx>
      <c:valAx>
        <c:axId val="-2070927112"/>
        <c:scaling>
          <c:orientation val="minMax"/>
        </c:scaling>
        <c:delete val="0"/>
        <c:axPos val="l"/>
        <c:numFmt formatCode="General" sourceLinked="1"/>
        <c:majorTickMark val="out"/>
        <c:minorTickMark val="none"/>
        <c:tickLblPos val="nextTo"/>
        <c:crossAx val="-21115742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Out Degree all 6 dbs</a:t>
            </a:r>
          </a:p>
        </c:rich>
      </c:tx>
      <c:layout/>
      <c:overlay val="0"/>
    </c:title>
    <c:autoTitleDeleted val="0"/>
    <c:plotArea>
      <c:layout/>
      <c:barChart>
        <c:barDir val="col"/>
        <c:grouping val="clustered"/>
        <c:varyColors val="0"/>
        <c:ser>
          <c:idx val="0"/>
          <c:order val="0"/>
          <c:tx>
            <c:strRef>
              <c:f>'Compiled Stats'!$T$2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Stats'!$T$3:$T$29</c:f>
              <c:numCache>
                <c:formatCode>0.0000</c:formatCode>
                <c:ptCount val="27"/>
                <c:pt idx="0">
                  <c:v>0.29512567322395</c:v>
                </c:pt>
                <c:pt idx="1">
                  <c:v>-1.319637031170345</c:v>
                </c:pt>
                <c:pt idx="2">
                  <c:v>0.0</c:v>
                </c:pt>
                <c:pt idx="3">
                  <c:v>0.0</c:v>
                </c:pt>
                <c:pt idx="4">
                  <c:v>-2.66818992163483</c:v>
                </c:pt>
                <c:pt idx="5">
                  <c:v>0.111940205718532</c:v>
                </c:pt>
                <c:pt idx="8">
                  <c:v>0.438210491106976</c:v>
                </c:pt>
                <c:pt idx="10">
                  <c:v>0.787701808122131</c:v>
                </c:pt>
                <c:pt idx="11">
                  <c:v>0.33058851158932</c:v>
                </c:pt>
                <c:pt idx="12">
                  <c:v>0.33276004499762</c:v>
                </c:pt>
                <c:pt idx="16">
                  <c:v>0.43245759443157</c:v>
                </c:pt>
                <c:pt idx="19">
                  <c:v>0.0</c:v>
                </c:pt>
                <c:pt idx="21">
                  <c:v>0.0649016370605047</c:v>
                </c:pt>
                <c:pt idx="24">
                  <c:v>0.506240049662197</c:v>
                </c:pt>
                <c:pt idx="25">
                  <c:v>0.0</c:v>
                </c:pt>
                <c:pt idx="26">
                  <c:v>1.222541152058766</c:v>
                </c:pt>
              </c:numCache>
            </c:numRef>
          </c:val>
        </c:ser>
        <c:ser>
          <c:idx val="1"/>
          <c:order val="1"/>
          <c:tx>
            <c:strRef>
              <c:f>'Compiled Stats'!$U$2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Stats'!$U$3:$U$29</c:f>
              <c:numCache>
                <c:formatCode>0.0000</c:formatCode>
                <c:ptCount val="27"/>
                <c:pt idx="5">
                  <c:v>-0.020893629994938</c:v>
                </c:pt>
                <c:pt idx="9">
                  <c:v>-3.207275682548163</c:v>
                </c:pt>
                <c:pt idx="10">
                  <c:v>0.0557952963095069</c:v>
                </c:pt>
                <c:pt idx="11">
                  <c:v>0.0</c:v>
                </c:pt>
                <c:pt idx="12">
                  <c:v>0.343508827636256</c:v>
                </c:pt>
                <c:pt idx="15">
                  <c:v>0.0</c:v>
                </c:pt>
                <c:pt idx="16">
                  <c:v>-0.482545083440325</c:v>
                </c:pt>
                <c:pt idx="18">
                  <c:v>0.0</c:v>
                </c:pt>
                <c:pt idx="19">
                  <c:v>-1.635382864957668</c:v>
                </c:pt>
                <c:pt idx="20">
                  <c:v>-0.852341408882676</c:v>
                </c:pt>
                <c:pt idx="21">
                  <c:v>-2.257079248970908</c:v>
                </c:pt>
                <c:pt idx="22">
                  <c:v>0.0</c:v>
                </c:pt>
                <c:pt idx="24">
                  <c:v>0.642530215994622</c:v>
                </c:pt>
                <c:pt idx="25">
                  <c:v>0.0</c:v>
                </c:pt>
              </c:numCache>
            </c:numRef>
          </c:val>
        </c:ser>
        <c:ser>
          <c:idx val="2"/>
          <c:order val="2"/>
          <c:tx>
            <c:strRef>
              <c:f>'Compiled Stats'!$V$2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Stats'!$V$3:$V$29</c:f>
              <c:numCache>
                <c:formatCode>0.0000</c:formatCode>
                <c:ptCount val="27"/>
                <c:pt idx="1">
                  <c:v>0.0</c:v>
                </c:pt>
                <c:pt idx="5">
                  <c:v>0.0770494205</c:v>
                </c:pt>
                <c:pt idx="9">
                  <c:v>-3.670683607</c:v>
                </c:pt>
                <c:pt idx="10">
                  <c:v>-0.013322622</c:v>
                </c:pt>
                <c:pt idx="11">
                  <c:v>0.0</c:v>
                </c:pt>
                <c:pt idx="12">
                  <c:v>0.8050180735</c:v>
                </c:pt>
                <c:pt idx="14">
                  <c:v>0.8013362342</c:v>
                </c:pt>
                <c:pt idx="15">
                  <c:v>0.0</c:v>
                </c:pt>
                <c:pt idx="16">
                  <c:v>-0.395258146833333</c:v>
                </c:pt>
                <c:pt idx="18">
                  <c:v>0.0</c:v>
                </c:pt>
                <c:pt idx="19">
                  <c:v>-1.779338932</c:v>
                </c:pt>
                <c:pt idx="20">
                  <c:v>-0.4207815765</c:v>
                </c:pt>
                <c:pt idx="21">
                  <c:v>-0.782457225666667</c:v>
                </c:pt>
                <c:pt idx="22">
                  <c:v>0.0</c:v>
                </c:pt>
                <c:pt idx="24">
                  <c:v>1.345185902</c:v>
                </c:pt>
                <c:pt idx="25">
                  <c:v>0.0</c:v>
                </c:pt>
                <c:pt idx="26">
                  <c:v>0.757317915</c:v>
                </c:pt>
              </c:numCache>
            </c:numRef>
          </c:val>
        </c:ser>
        <c:ser>
          <c:idx val="3"/>
          <c:order val="3"/>
          <c:tx>
            <c:strRef>
              <c:f>'Compiled Stats'!$W$2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Stats'!$W$3:$W$29</c:f>
              <c:numCache>
                <c:formatCode>0.0000</c:formatCode>
                <c:ptCount val="27"/>
                <c:pt idx="5">
                  <c:v>0.240926161616668</c:v>
                </c:pt>
                <c:pt idx="7">
                  <c:v>0.0</c:v>
                </c:pt>
                <c:pt idx="9">
                  <c:v>1.478334549014274</c:v>
                </c:pt>
                <c:pt idx="10">
                  <c:v>0.0</c:v>
                </c:pt>
                <c:pt idx="11">
                  <c:v>0.0</c:v>
                </c:pt>
                <c:pt idx="12">
                  <c:v>0.258148429576405</c:v>
                </c:pt>
                <c:pt idx="16">
                  <c:v>-0.165794060448216</c:v>
                </c:pt>
                <c:pt idx="17">
                  <c:v>0.0</c:v>
                </c:pt>
                <c:pt idx="19">
                  <c:v>-3.445443252704194</c:v>
                </c:pt>
                <c:pt idx="21">
                  <c:v>-1.534028257975628</c:v>
                </c:pt>
                <c:pt idx="22">
                  <c:v>2.123171662283752</c:v>
                </c:pt>
                <c:pt idx="23">
                  <c:v>0.0</c:v>
                </c:pt>
                <c:pt idx="24">
                  <c:v>2.452854031261275</c:v>
                </c:pt>
                <c:pt idx="25">
                  <c:v>0.0</c:v>
                </c:pt>
              </c:numCache>
            </c:numRef>
          </c:val>
        </c:ser>
        <c:ser>
          <c:idx val="4"/>
          <c:order val="4"/>
          <c:tx>
            <c:strRef>
              <c:f>'Compiled Stats'!$X$2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Stats'!$X$3:$X$29</c:f>
              <c:numCache>
                <c:formatCode>0.0000</c:formatCode>
                <c:ptCount val="27"/>
                <c:pt idx="1">
                  <c:v>-0.924280950384747</c:v>
                </c:pt>
                <c:pt idx="4">
                  <c:v>0.0969662832984787</c:v>
                </c:pt>
                <c:pt idx="5">
                  <c:v>0.162439095400175</c:v>
                </c:pt>
                <c:pt idx="9">
                  <c:v>3.216669652003509</c:v>
                </c:pt>
                <c:pt idx="10">
                  <c:v>0.0</c:v>
                </c:pt>
                <c:pt idx="11">
                  <c:v>-0.332567306407153</c:v>
                </c:pt>
                <c:pt idx="12">
                  <c:v>0.545341766099476</c:v>
                </c:pt>
                <c:pt idx="16">
                  <c:v>-0.121178232224834</c:v>
                </c:pt>
                <c:pt idx="19">
                  <c:v>-1.79558877100606</c:v>
                </c:pt>
                <c:pt idx="20">
                  <c:v>1.626744273316725</c:v>
                </c:pt>
                <c:pt idx="21">
                  <c:v>-1.621976837395368</c:v>
                </c:pt>
                <c:pt idx="22">
                  <c:v>-1.773906097650614</c:v>
                </c:pt>
                <c:pt idx="24">
                  <c:v>1.80630906060271</c:v>
                </c:pt>
                <c:pt idx="25">
                  <c:v>0.0</c:v>
                </c:pt>
                <c:pt idx="26">
                  <c:v>0.927082937655148</c:v>
                </c:pt>
              </c:numCache>
            </c:numRef>
          </c:val>
        </c:ser>
        <c:ser>
          <c:idx val="5"/>
          <c:order val="5"/>
          <c:tx>
            <c:strRef>
              <c:f>'Compiled Stats'!$Y$2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Stats'!$Y$3:$Y$29</c:f>
              <c:numCache>
                <c:formatCode>0.0000</c:formatCode>
                <c:ptCount val="27"/>
                <c:pt idx="0">
                  <c:v>-0.369664163049213</c:v>
                </c:pt>
                <c:pt idx="1">
                  <c:v>0.0</c:v>
                </c:pt>
                <c:pt idx="5">
                  <c:v>0.198131482135832</c:v>
                </c:pt>
                <c:pt idx="6">
                  <c:v>0.0</c:v>
                </c:pt>
                <c:pt idx="8">
                  <c:v>-2.603860488490614</c:v>
                </c:pt>
                <c:pt idx="9">
                  <c:v>-2.057114189900634</c:v>
                </c:pt>
                <c:pt idx="10">
                  <c:v>0.779621680507613</c:v>
                </c:pt>
                <c:pt idx="11">
                  <c:v>0.241183866991977</c:v>
                </c:pt>
                <c:pt idx="12">
                  <c:v>0.639608925799419</c:v>
                </c:pt>
                <c:pt idx="13">
                  <c:v>0.0</c:v>
                </c:pt>
                <c:pt idx="14">
                  <c:v>-0.382626550723045</c:v>
                </c:pt>
                <c:pt idx="15">
                  <c:v>0.0</c:v>
                </c:pt>
                <c:pt idx="16">
                  <c:v>-0.738908138197069</c:v>
                </c:pt>
                <c:pt idx="17">
                  <c:v>0.0</c:v>
                </c:pt>
                <c:pt idx="21">
                  <c:v>-3.514110188762583</c:v>
                </c:pt>
                <c:pt idx="22">
                  <c:v>0.741227839533364</c:v>
                </c:pt>
                <c:pt idx="26">
                  <c:v>0.741227839533364</c:v>
                </c:pt>
              </c:numCache>
            </c:numRef>
          </c:val>
        </c:ser>
        <c:dLbls>
          <c:showLegendKey val="0"/>
          <c:showVal val="0"/>
          <c:showCatName val="0"/>
          <c:showSerName val="0"/>
          <c:showPercent val="0"/>
          <c:showBubbleSize val="0"/>
        </c:dLbls>
        <c:gapWidth val="150"/>
        <c:axId val="-2097987432"/>
        <c:axId val="-2074546808"/>
      </c:barChart>
      <c:catAx>
        <c:axId val="-2097987432"/>
        <c:scaling>
          <c:orientation val="minMax"/>
        </c:scaling>
        <c:delete val="0"/>
        <c:axPos val="b"/>
        <c:majorTickMark val="out"/>
        <c:minorTickMark val="none"/>
        <c:tickLblPos val="nextTo"/>
        <c:crossAx val="-2074546808"/>
        <c:crosses val="autoZero"/>
        <c:auto val="1"/>
        <c:lblAlgn val="ctr"/>
        <c:lblOffset val="100"/>
        <c:noMultiLvlLbl val="0"/>
      </c:catAx>
      <c:valAx>
        <c:axId val="-2074546808"/>
        <c:scaling>
          <c:orientation val="minMax"/>
        </c:scaling>
        <c:delete val="0"/>
        <c:axPos val="l"/>
        <c:numFmt formatCode="0.0000" sourceLinked="1"/>
        <c:majorTickMark val="out"/>
        <c:minorTickMark val="none"/>
        <c:tickLblPos val="nextTo"/>
        <c:crossAx val="-2097987432"/>
        <c:crosses val="autoZero"/>
        <c:crossBetween val="between"/>
      </c:valAx>
    </c:plotArea>
    <c:legend>
      <c:legendPos val="r"/>
      <c:layout>
        <c:manualLayout>
          <c:xMode val="edge"/>
          <c:yMode val="edge"/>
          <c:x val="0.917575286310688"/>
          <c:y val="0.313125972375625"/>
          <c:w val="0.0670843493556594"/>
          <c:h val="0.36349164499234"/>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In Degree all 6 dbs</a:t>
            </a:r>
          </a:p>
        </c:rich>
      </c:tx>
      <c:layout/>
      <c:overlay val="0"/>
    </c:title>
    <c:autoTitleDeleted val="0"/>
    <c:plotArea>
      <c:layout/>
      <c:barChart>
        <c:barDir val="col"/>
        <c:grouping val="clustered"/>
        <c:varyColors val="0"/>
        <c:ser>
          <c:idx val="0"/>
          <c:order val="0"/>
          <c:tx>
            <c:strRef>
              <c:f>'Compiled Stats'!$T$2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Stats'!$T$3:$T$29</c:f>
              <c:numCache>
                <c:formatCode>0.0000</c:formatCode>
                <c:ptCount val="27"/>
                <c:pt idx="0">
                  <c:v>0.29512567322395</c:v>
                </c:pt>
                <c:pt idx="1">
                  <c:v>-1.319637031170345</c:v>
                </c:pt>
                <c:pt idx="2">
                  <c:v>0.0</c:v>
                </c:pt>
                <c:pt idx="3">
                  <c:v>0.0</c:v>
                </c:pt>
                <c:pt idx="4">
                  <c:v>-2.66818992163483</c:v>
                </c:pt>
                <c:pt idx="5">
                  <c:v>0.111940205718532</c:v>
                </c:pt>
                <c:pt idx="8">
                  <c:v>0.438210491106976</c:v>
                </c:pt>
                <c:pt idx="10">
                  <c:v>0.787701808122131</c:v>
                </c:pt>
                <c:pt idx="11">
                  <c:v>0.33058851158932</c:v>
                </c:pt>
                <c:pt idx="12">
                  <c:v>0.33276004499762</c:v>
                </c:pt>
                <c:pt idx="16">
                  <c:v>0.43245759443157</c:v>
                </c:pt>
                <c:pt idx="19">
                  <c:v>0.0</c:v>
                </c:pt>
                <c:pt idx="21">
                  <c:v>0.0649016370605047</c:v>
                </c:pt>
                <c:pt idx="24">
                  <c:v>0.506240049662197</c:v>
                </c:pt>
                <c:pt idx="25">
                  <c:v>0.0</c:v>
                </c:pt>
                <c:pt idx="26">
                  <c:v>1.222541152058766</c:v>
                </c:pt>
              </c:numCache>
            </c:numRef>
          </c:val>
        </c:ser>
        <c:ser>
          <c:idx val="1"/>
          <c:order val="1"/>
          <c:tx>
            <c:strRef>
              <c:f>'Compiled Stats'!$U$2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Stats'!$U$3:$U$29</c:f>
              <c:numCache>
                <c:formatCode>0.0000</c:formatCode>
                <c:ptCount val="27"/>
                <c:pt idx="5">
                  <c:v>-0.020893629994938</c:v>
                </c:pt>
                <c:pt idx="9">
                  <c:v>-3.207275682548163</c:v>
                </c:pt>
                <c:pt idx="10">
                  <c:v>0.0557952963095069</c:v>
                </c:pt>
                <c:pt idx="11">
                  <c:v>0.0</c:v>
                </c:pt>
                <c:pt idx="12">
                  <c:v>0.343508827636256</c:v>
                </c:pt>
                <c:pt idx="15">
                  <c:v>0.0</c:v>
                </c:pt>
                <c:pt idx="16">
                  <c:v>-0.482545083440325</c:v>
                </c:pt>
                <c:pt idx="18">
                  <c:v>0.0</c:v>
                </c:pt>
                <c:pt idx="19">
                  <c:v>-1.635382864957668</c:v>
                </c:pt>
                <c:pt idx="20">
                  <c:v>-0.852341408882676</c:v>
                </c:pt>
                <c:pt idx="21">
                  <c:v>-2.257079248970908</c:v>
                </c:pt>
                <c:pt idx="22">
                  <c:v>0.0</c:v>
                </c:pt>
                <c:pt idx="24">
                  <c:v>0.642530215994622</c:v>
                </c:pt>
                <c:pt idx="25">
                  <c:v>0.0</c:v>
                </c:pt>
              </c:numCache>
            </c:numRef>
          </c:val>
        </c:ser>
        <c:ser>
          <c:idx val="2"/>
          <c:order val="2"/>
          <c:tx>
            <c:strRef>
              <c:f>'Compiled Stats'!$V$2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Stats'!$V$3:$V$29</c:f>
              <c:numCache>
                <c:formatCode>0.0000</c:formatCode>
                <c:ptCount val="27"/>
                <c:pt idx="1">
                  <c:v>0.0</c:v>
                </c:pt>
                <c:pt idx="5">
                  <c:v>0.0770494205</c:v>
                </c:pt>
                <c:pt idx="9">
                  <c:v>-3.670683607</c:v>
                </c:pt>
                <c:pt idx="10">
                  <c:v>-0.013322622</c:v>
                </c:pt>
                <c:pt idx="11">
                  <c:v>0.0</c:v>
                </c:pt>
                <c:pt idx="12">
                  <c:v>0.8050180735</c:v>
                </c:pt>
                <c:pt idx="14">
                  <c:v>0.8013362342</c:v>
                </c:pt>
                <c:pt idx="15">
                  <c:v>0.0</c:v>
                </c:pt>
                <c:pt idx="16">
                  <c:v>-0.395258146833333</c:v>
                </c:pt>
                <c:pt idx="18">
                  <c:v>0.0</c:v>
                </c:pt>
                <c:pt idx="19">
                  <c:v>-1.779338932</c:v>
                </c:pt>
                <c:pt idx="20">
                  <c:v>-0.4207815765</c:v>
                </c:pt>
                <c:pt idx="21">
                  <c:v>-0.782457225666667</c:v>
                </c:pt>
                <c:pt idx="22">
                  <c:v>0.0</c:v>
                </c:pt>
                <c:pt idx="24">
                  <c:v>1.345185902</c:v>
                </c:pt>
                <c:pt idx="25">
                  <c:v>0.0</c:v>
                </c:pt>
                <c:pt idx="26">
                  <c:v>0.757317915</c:v>
                </c:pt>
              </c:numCache>
            </c:numRef>
          </c:val>
        </c:ser>
        <c:ser>
          <c:idx val="3"/>
          <c:order val="3"/>
          <c:tx>
            <c:strRef>
              <c:f>'Compiled Stats'!$W$2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Stats'!$W$3:$W$29</c:f>
              <c:numCache>
                <c:formatCode>0.0000</c:formatCode>
                <c:ptCount val="27"/>
                <c:pt idx="5">
                  <c:v>0.240926161616668</c:v>
                </c:pt>
                <c:pt idx="7">
                  <c:v>0.0</c:v>
                </c:pt>
                <c:pt idx="9">
                  <c:v>1.478334549014274</c:v>
                </c:pt>
                <c:pt idx="10">
                  <c:v>0.0</c:v>
                </c:pt>
                <c:pt idx="11">
                  <c:v>0.0</c:v>
                </c:pt>
                <c:pt idx="12">
                  <c:v>0.258148429576405</c:v>
                </c:pt>
                <c:pt idx="16">
                  <c:v>-0.165794060448216</c:v>
                </c:pt>
                <c:pt idx="17">
                  <c:v>0.0</c:v>
                </c:pt>
                <c:pt idx="19">
                  <c:v>-3.445443252704194</c:v>
                </c:pt>
                <c:pt idx="21">
                  <c:v>-1.534028257975628</c:v>
                </c:pt>
                <c:pt idx="22">
                  <c:v>2.123171662283752</c:v>
                </c:pt>
                <c:pt idx="23">
                  <c:v>0.0</c:v>
                </c:pt>
                <c:pt idx="24">
                  <c:v>2.452854031261275</c:v>
                </c:pt>
                <c:pt idx="25">
                  <c:v>0.0</c:v>
                </c:pt>
              </c:numCache>
            </c:numRef>
          </c:val>
        </c:ser>
        <c:ser>
          <c:idx val="4"/>
          <c:order val="4"/>
          <c:tx>
            <c:strRef>
              <c:f>'Compiled Stats'!$X$2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Stats'!$X$3:$X$29</c:f>
              <c:numCache>
                <c:formatCode>0.0000</c:formatCode>
                <c:ptCount val="27"/>
                <c:pt idx="1">
                  <c:v>-0.924280950384747</c:v>
                </c:pt>
                <c:pt idx="4">
                  <c:v>0.0969662832984787</c:v>
                </c:pt>
                <c:pt idx="5">
                  <c:v>0.162439095400175</c:v>
                </c:pt>
                <c:pt idx="9">
                  <c:v>3.216669652003509</c:v>
                </c:pt>
                <c:pt idx="10">
                  <c:v>0.0</c:v>
                </c:pt>
                <c:pt idx="11">
                  <c:v>-0.332567306407153</c:v>
                </c:pt>
                <c:pt idx="12">
                  <c:v>0.545341766099476</c:v>
                </c:pt>
                <c:pt idx="16">
                  <c:v>-0.121178232224834</c:v>
                </c:pt>
                <c:pt idx="19">
                  <c:v>-1.79558877100606</c:v>
                </c:pt>
                <c:pt idx="20">
                  <c:v>1.626744273316725</c:v>
                </c:pt>
                <c:pt idx="21">
                  <c:v>-1.621976837395368</c:v>
                </c:pt>
                <c:pt idx="22">
                  <c:v>-1.773906097650614</c:v>
                </c:pt>
                <c:pt idx="24">
                  <c:v>1.80630906060271</c:v>
                </c:pt>
                <c:pt idx="25">
                  <c:v>0.0</c:v>
                </c:pt>
                <c:pt idx="26">
                  <c:v>0.927082937655148</c:v>
                </c:pt>
              </c:numCache>
            </c:numRef>
          </c:val>
        </c:ser>
        <c:ser>
          <c:idx val="5"/>
          <c:order val="5"/>
          <c:tx>
            <c:strRef>
              <c:f>'Compiled Stats'!$Y$2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Stats'!$Y$3:$Y$29</c:f>
              <c:numCache>
                <c:formatCode>0.0000</c:formatCode>
                <c:ptCount val="27"/>
                <c:pt idx="0">
                  <c:v>-0.369664163049213</c:v>
                </c:pt>
                <c:pt idx="1">
                  <c:v>0.0</c:v>
                </c:pt>
                <c:pt idx="5">
                  <c:v>0.198131482135832</c:v>
                </c:pt>
                <c:pt idx="6">
                  <c:v>0.0</c:v>
                </c:pt>
                <c:pt idx="8">
                  <c:v>-2.603860488490614</c:v>
                </c:pt>
                <c:pt idx="9">
                  <c:v>-2.057114189900634</c:v>
                </c:pt>
                <c:pt idx="10">
                  <c:v>0.779621680507613</c:v>
                </c:pt>
                <c:pt idx="11">
                  <c:v>0.241183866991977</c:v>
                </c:pt>
                <c:pt idx="12">
                  <c:v>0.639608925799419</c:v>
                </c:pt>
                <c:pt idx="13">
                  <c:v>0.0</c:v>
                </c:pt>
                <c:pt idx="14">
                  <c:v>-0.382626550723045</c:v>
                </c:pt>
                <c:pt idx="15">
                  <c:v>0.0</c:v>
                </c:pt>
                <c:pt idx="16">
                  <c:v>-0.738908138197069</c:v>
                </c:pt>
                <c:pt idx="17">
                  <c:v>0.0</c:v>
                </c:pt>
                <c:pt idx="21">
                  <c:v>-3.514110188762583</c:v>
                </c:pt>
                <c:pt idx="22">
                  <c:v>0.741227839533364</c:v>
                </c:pt>
                <c:pt idx="26">
                  <c:v>0.741227839533364</c:v>
                </c:pt>
              </c:numCache>
            </c:numRef>
          </c:val>
        </c:ser>
        <c:dLbls>
          <c:showLegendKey val="0"/>
          <c:showVal val="0"/>
          <c:showCatName val="0"/>
          <c:showSerName val="0"/>
          <c:showPercent val="0"/>
          <c:showBubbleSize val="0"/>
        </c:dLbls>
        <c:gapWidth val="150"/>
        <c:axId val="-2105868376"/>
        <c:axId val="-2097535288"/>
      </c:barChart>
      <c:catAx>
        <c:axId val="-2105868376"/>
        <c:scaling>
          <c:orientation val="minMax"/>
        </c:scaling>
        <c:delete val="0"/>
        <c:axPos val="b"/>
        <c:majorTickMark val="out"/>
        <c:minorTickMark val="none"/>
        <c:tickLblPos val="nextTo"/>
        <c:txPr>
          <a:bodyPr rot="-5400000" vert="horz"/>
          <a:lstStyle/>
          <a:p>
            <a:pPr>
              <a:defRPr/>
            </a:pPr>
            <a:endParaRPr lang="en-US"/>
          </a:p>
        </c:txPr>
        <c:crossAx val="-2097535288"/>
        <c:crosses val="autoZero"/>
        <c:auto val="1"/>
        <c:lblAlgn val="ctr"/>
        <c:lblOffset val="100"/>
        <c:noMultiLvlLbl val="0"/>
      </c:catAx>
      <c:valAx>
        <c:axId val="-2097535288"/>
        <c:scaling>
          <c:orientation val="minMax"/>
        </c:scaling>
        <c:delete val="0"/>
        <c:axPos val="l"/>
        <c:numFmt formatCode="0.0000" sourceLinked="0"/>
        <c:majorTickMark val="out"/>
        <c:minorTickMark val="none"/>
        <c:tickLblPos val="nextTo"/>
        <c:crossAx val="-2105868376"/>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955C-CF08-9B45-A7CD-E40881BBA60E}" type="datetimeFigureOut">
              <a:rPr lang="en-US" smtClean="0"/>
              <a:t>3/16/17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2930A-45A3-E84E-8C02-6EA48FA68A4D}" type="slidenum">
              <a:rPr lang="en-US" smtClean="0"/>
              <a:t>‹#›</a:t>
            </a:fld>
            <a:endParaRPr lang="en-US"/>
          </a:p>
        </p:txBody>
      </p:sp>
    </p:spTree>
    <p:extLst>
      <p:ext uri="{BB962C8B-B14F-4D97-AF65-F5344CB8AC3E}">
        <p14:creationId xmlns:p14="http://schemas.microsoft.com/office/powerpoint/2010/main" val="3485037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2930A-45A3-E84E-8C02-6EA48FA68A4D}" type="slidenum">
              <a:rPr lang="en-US" smtClean="0"/>
              <a:t>1</a:t>
            </a:fld>
            <a:endParaRPr lang="en-US"/>
          </a:p>
        </p:txBody>
      </p:sp>
    </p:spTree>
    <p:extLst>
      <p:ext uri="{BB962C8B-B14F-4D97-AF65-F5344CB8AC3E}">
        <p14:creationId xmlns:p14="http://schemas.microsoft.com/office/powerpoint/2010/main" val="104296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3/16/17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20" Type="http://schemas.openxmlformats.org/officeDocument/2006/relationships/oleObject" Target="../embeddings/oleObject2.bin"/><Relationship Id="rId21" Type="http://schemas.openxmlformats.org/officeDocument/2006/relationships/image" Target="../media/image2.wmf"/><Relationship Id="rId22" Type="http://schemas.openxmlformats.org/officeDocument/2006/relationships/image" Target="../media/image14.png"/><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chart" Target="../charts/chart1.xml"/><Relationship Id="rId26" Type="http://schemas.openxmlformats.org/officeDocument/2006/relationships/image" Target="../media/image17.png"/><Relationship Id="rId27" Type="http://schemas.openxmlformats.org/officeDocument/2006/relationships/chart" Target="../charts/chart2.xml"/><Relationship Id="rId28" Type="http://schemas.openxmlformats.org/officeDocument/2006/relationships/chart" Target="../charts/chart3.xml"/><Relationship Id="rId29" Type="http://schemas.openxmlformats.org/officeDocument/2006/relationships/chart" Target="../charts/chart4.xml"/><Relationship Id="rId30" Type="http://schemas.openxmlformats.org/officeDocument/2006/relationships/image" Target="../media/image18.png"/><Relationship Id="rId31" Type="http://schemas.openxmlformats.org/officeDocument/2006/relationships/chart" Target="../charts/chart5.xml"/><Relationship Id="rId32" Type="http://schemas.openxmlformats.org/officeDocument/2006/relationships/chart" Target="../charts/chart6.xm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jpeg"/><Relationship Id="rId17" Type="http://schemas.openxmlformats.org/officeDocument/2006/relationships/image" Target="../media/image13.jpeg"/><Relationship Id="rId18" Type="http://schemas.openxmlformats.org/officeDocument/2006/relationships/oleObject" Target="../embeddings/oleObject1.bin"/><Relationship Id="rId19"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jpeg"/><Relationship Id="rId5" Type="http://schemas.openxmlformats.org/officeDocument/2006/relationships/hyperlink" Target="http://dondi.github.io/GRNsight/" TargetMode="External"/><Relationship Id="rId6" Type="http://schemas.openxmlformats.org/officeDocument/2006/relationships/hyperlink" Target="https://gephi.org/" TargetMode="External"/><Relationship Id="rId7" Type="http://schemas.openxmlformats.org/officeDocument/2006/relationships/hyperlink" Target="https://github.com/kdahlquist/GRNmap" TargetMode="External"/><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2986381" y="20875958"/>
            <a:ext cx="17886906" cy="117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Using Graph Statistics to Investigate the Properties of Six Candidate Gene Regulatory Networks for Controlling the Cold Shock Response in </a:t>
            </a:r>
            <a:r>
              <a:rPr lang="en-US" sz="6000" b="1" i="1" dirty="0"/>
              <a:t>Saccharomyces </a:t>
            </a:r>
            <a:r>
              <a:rPr lang="en-US" sz="6000" b="1" i="1" dirty="0" err="1"/>
              <a:t>cerevisiae</a:t>
            </a:r>
            <a:r>
              <a:rPr lang="en-US" sz="6000" b="1" i="1" dirty="0"/>
              <a:t> </a:t>
            </a:r>
            <a:endParaRPr lang="en-US" sz="6000" dirty="0"/>
          </a:p>
          <a:p>
            <a:pPr algn="ctr"/>
            <a:r>
              <a:rPr lang="en-US" sz="4400" b="1" dirty="0" smtClean="0">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Margaret J. O’Neil</a:t>
            </a:r>
            <a:r>
              <a:rPr lang="en-US" sz="4400" b="1" baseline="30000" dirty="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Ben G. Fitzpatrick</a:t>
            </a:r>
            <a:r>
              <a:rPr lang="en-US" sz="4400" b="1" baseline="30000" dirty="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a:t>
            </a:r>
            <a:r>
              <a:rPr lang="en-US" sz="4400" b="1" dirty="0" err="1" smtClean="0">
                <a:latin typeface="Arial" panose="020B0604020202020204" pitchFamily="34" charset="0"/>
                <a:cs typeface="Arial" panose="020B0604020202020204" pitchFamily="34" charset="0"/>
              </a:rPr>
              <a:t>Kam</a:t>
            </a:r>
            <a:r>
              <a:rPr lang="en-US" sz="4400" b="1" dirty="0" smtClean="0">
                <a:latin typeface="Arial" panose="020B0604020202020204" pitchFamily="34" charset="0"/>
                <a:cs typeface="Arial" panose="020B0604020202020204" pitchFamily="34" charset="0"/>
              </a:rPr>
              <a:t> D. Dahlquist</a:t>
            </a:r>
            <a:r>
              <a:rPr lang="en-US" sz="4400" b="1" baseline="30000" dirty="0" smtClean="0">
                <a:latin typeface="Arial" panose="020B0604020202020204" pitchFamily="34" charset="0"/>
                <a:cs typeface="Arial" panose="020B0604020202020204" pitchFamily="34" charset="0"/>
              </a:rPr>
              <a:t>1</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5786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43683" y="20849469"/>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67041" y="27724187"/>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2936" y="5040855"/>
            <a:ext cx="30311481" cy="6295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Microarray data from the Dahlquist wet lab was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72443" y="20874083"/>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72444" y="29461760"/>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710866" y="20007300"/>
            <a:ext cx="11607036" cy="892552"/>
          </a:xfrm>
          <a:prstGeom prst="rect">
            <a:avLst/>
          </a:prstGeom>
          <a:solidFill>
            <a:srgbClr val="D9D9D9"/>
          </a:solidFill>
        </p:spPr>
        <p:txBody>
          <a:bodyPr wrap="square" rtlCol="0">
            <a:spAutoFit/>
          </a:bodyPr>
          <a:lstStyle/>
          <a:p>
            <a:pPr algn="ctr"/>
            <a:r>
              <a:rPr lang="en-US" sz="2600" b="1" dirty="0" err="1" smtClean="0">
                <a:latin typeface="Arial" panose="020B0604020202020204" pitchFamily="34" charset="0"/>
                <a:cs typeface="Arial" panose="020B0604020202020204" pitchFamily="34" charset="0"/>
              </a:rPr>
              <a:t>GRNmap</a:t>
            </a:r>
            <a:r>
              <a:rPr lang="en-US" sz="2600" b="1" dirty="0" smtClean="0">
                <a:latin typeface="Arial" panose="020B0604020202020204" pitchFamily="34" charset="0"/>
                <a:cs typeface="Arial" panose="020B0604020202020204" pitchFamily="34" charset="0"/>
              </a:rPr>
              <a:t> was used to determine </a:t>
            </a:r>
            <a:r>
              <a:rPr lang="en-US" sz="2600" b="1" dirty="0" smtClean="0">
                <a:latin typeface="Arial" panose="020B0604020202020204" pitchFamily="34" charset="0"/>
                <a:cs typeface="Arial" panose="020B0604020202020204" pitchFamily="34" charset="0"/>
              </a:rPr>
              <a:t>the types of connections between nodes</a:t>
            </a:r>
            <a:endParaRPr lang="en-US" sz="2600" b="1" dirty="0">
              <a:latin typeface="Arial" panose="020B0604020202020204" pitchFamily="34" charset="0"/>
              <a:cs typeface="Arial" panose="020B0604020202020204" pitchFamily="34" charset="0"/>
            </a:endParaRPr>
          </a:p>
        </p:txBody>
      </p:sp>
      <p:sp>
        <p:nvSpPr>
          <p:cNvPr id="19" name="TextBox 18"/>
          <p:cNvSpPr txBox="1"/>
          <p:nvPr/>
        </p:nvSpPr>
        <p:spPr>
          <a:xfrm>
            <a:off x="13037217" y="5069660"/>
            <a:ext cx="30298116"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Relationship d</a:t>
            </a:r>
            <a:r>
              <a:rPr lang="en-US" sz="2800" b="1" dirty="0" smtClean="0">
                <a:latin typeface="Arial" panose="020B0604020202020204" pitchFamily="34" charset="0"/>
                <a:cs typeface="Arial" panose="020B0604020202020204" pitchFamily="34" charset="0"/>
              </a:rPr>
              <a:t>ata can </a:t>
            </a:r>
            <a:r>
              <a:rPr lang="en-US" sz="2800" b="1" dirty="0" smtClean="0">
                <a:latin typeface="Arial" panose="020B0604020202020204" pitchFamily="34" charset="0"/>
                <a:cs typeface="Arial" panose="020B0604020202020204" pitchFamily="34" charset="0"/>
              </a:rPr>
              <a:t>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2" name="TextBox 21"/>
          <p:cNvSpPr txBox="1"/>
          <p:nvPr/>
        </p:nvSpPr>
        <p:spPr>
          <a:xfrm>
            <a:off x="31641904" y="28261431"/>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code, we would like to thank Trixie Anne M. </a:t>
            </a:r>
            <a:r>
              <a:rPr lang="en-US" sz="1200" b="1" dirty="0" err="1">
                <a:latin typeface="Arial" panose="020B0604020202020204" pitchFamily="34" charset="0"/>
                <a:cs typeface="Arial" panose="020B0604020202020204" pitchFamily="34" charset="0"/>
              </a:rPr>
              <a:t>Roque</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and </a:t>
            </a:r>
            <a:r>
              <a:rPr lang="en-US" sz="1200" b="1" dirty="0">
                <a:solidFill>
                  <a:srgbClr val="FF0000"/>
                </a:solidFill>
                <a:latin typeface="Arial" panose="020B0604020202020204" pitchFamily="34" charset="0"/>
                <a:cs typeface="Arial" panose="020B0604020202020204" pitchFamily="34" charset="0"/>
              </a:rPr>
              <a:t>Justin K. Torres. We thank Nicole A. </a:t>
            </a:r>
            <a:r>
              <a:rPr lang="en-US" sz="1200" b="1" dirty="0" err="1">
                <a:solidFill>
                  <a:srgbClr val="FF0000"/>
                </a:solidFill>
                <a:latin typeface="Arial" panose="020B0604020202020204" pitchFamily="34" charset="0"/>
                <a:cs typeface="Arial" panose="020B0604020202020204" pitchFamily="34" charset="0"/>
              </a:rPr>
              <a:t>Anguiano</a:t>
            </a:r>
            <a:r>
              <a:rPr lang="en-US" sz="1200" b="1" dirty="0">
                <a:solidFill>
                  <a:srgbClr val="FF0000"/>
                </a:solidFill>
                <a:latin typeface="Arial" panose="020B0604020202020204" pitchFamily="34" charset="0"/>
                <a:cs typeface="Arial" panose="020B0604020202020204" pitchFamily="34" charset="0"/>
              </a:rPr>
              <a:t>,  </a:t>
            </a:r>
            <a:r>
              <a:rPr lang="en-US" sz="1200" b="1" dirty="0" err="1">
                <a:solidFill>
                  <a:srgbClr val="FF0000"/>
                </a:solidFill>
                <a:latin typeface="Arial" panose="020B0604020202020204" pitchFamily="34" charset="0"/>
                <a:cs typeface="Arial" panose="020B0604020202020204" pitchFamily="34" charset="0"/>
              </a:rPr>
              <a:t>Anindita</a:t>
            </a:r>
            <a:r>
              <a:rPr lang="en-US" sz="1200" b="1" dirty="0">
                <a:solidFill>
                  <a:srgbClr val="FF0000"/>
                </a:solidFill>
                <a:latin typeface="Arial" panose="020B0604020202020204" pitchFamily="34" charset="0"/>
                <a:cs typeface="Arial" panose="020B0604020202020204" pitchFamily="34" charset="0"/>
              </a:rPr>
              <a:t> </a:t>
            </a:r>
            <a:r>
              <a:rPr lang="en-US" sz="1200" b="1" dirty="0" err="1">
                <a:solidFill>
                  <a:srgbClr val="FF0000"/>
                </a:solidFill>
                <a:latin typeface="Arial" panose="020B0604020202020204" pitchFamily="34" charset="0"/>
                <a:cs typeface="Arial" panose="020B0604020202020204" pitchFamily="34" charset="0"/>
              </a:rPr>
              <a:t>Varshneya</a:t>
            </a:r>
            <a:r>
              <a:rPr lang="en-US" sz="1200" b="1" dirty="0">
                <a:solidFill>
                  <a:srgbClr val="FF0000"/>
                </a:solidFill>
                <a:latin typeface="Arial" panose="020B0604020202020204" pitchFamily="34" charset="0"/>
                <a:cs typeface="Arial" panose="020B0604020202020204" pitchFamily="34" charset="0"/>
              </a:rPr>
              <a:t>, </a:t>
            </a:r>
            <a:r>
              <a:rPr lang="en-US" sz="1200" b="1" dirty="0" err="1">
                <a:solidFill>
                  <a:srgbClr val="FF0000"/>
                </a:solidFill>
                <a:latin typeface="Arial" panose="020B0604020202020204" pitchFamily="34" charset="0"/>
                <a:cs typeface="Arial" panose="020B0604020202020204" pitchFamily="34" charset="0"/>
              </a:rPr>
              <a:t>Mihir</a:t>
            </a:r>
            <a:r>
              <a:rPr lang="en-US" sz="1200" b="1" dirty="0">
                <a:solidFill>
                  <a:srgbClr val="FF0000"/>
                </a:solidFill>
                <a:latin typeface="Arial" panose="020B0604020202020204" pitchFamily="34" charset="0"/>
                <a:cs typeface="Arial" panose="020B0604020202020204" pitchFamily="34" charset="0"/>
              </a:rPr>
              <a:t> </a:t>
            </a:r>
            <a:r>
              <a:rPr lang="en-US" sz="1200" b="1" dirty="0" err="1">
                <a:solidFill>
                  <a:srgbClr val="FF0000"/>
                </a:solidFill>
                <a:latin typeface="Arial" panose="020B0604020202020204" pitchFamily="34" charset="0"/>
                <a:cs typeface="Arial" panose="020B0604020202020204" pitchFamily="34" charset="0"/>
              </a:rPr>
              <a:t>Samdarshi</a:t>
            </a:r>
            <a:r>
              <a:rPr lang="en-US" sz="1200" b="1" dirty="0">
                <a:solidFill>
                  <a:srgbClr val="FF0000"/>
                </a:solidFill>
                <a:latin typeface="Arial" panose="020B0604020202020204" pitchFamily="34" charset="0"/>
                <a:cs typeface="Arial" panose="020B0604020202020204" pitchFamily="34" charset="0"/>
              </a:rPr>
              <a:t>, Edward </a:t>
            </a:r>
            <a:r>
              <a:rPr lang="en-US" sz="1200" b="1" dirty="0" err="1">
                <a:solidFill>
                  <a:srgbClr val="FF0000"/>
                </a:solidFill>
                <a:latin typeface="Arial" panose="020B0604020202020204" pitchFamily="34" charset="0"/>
                <a:cs typeface="Arial" panose="020B0604020202020204" pitchFamily="34" charset="0"/>
              </a:rPr>
              <a:t>Bachuora</a:t>
            </a:r>
            <a:r>
              <a:rPr lang="en-US" sz="1200" b="1" dirty="0">
                <a:solidFill>
                  <a:srgbClr val="FF0000"/>
                </a:solidFill>
                <a:latin typeface="Arial" panose="020B0604020202020204" pitchFamily="34" charset="0"/>
                <a:cs typeface="Arial" panose="020B0604020202020204" pitchFamily="34" charset="0"/>
              </a:rPr>
              <a:t>, Jen Shin, and Eileen </a:t>
            </a:r>
            <a:r>
              <a:rPr lang="en-US" sz="1200" b="1" dirty="0" err="1">
                <a:solidFill>
                  <a:srgbClr val="FF0000"/>
                </a:solidFill>
                <a:latin typeface="Arial" panose="020B0604020202020204" pitchFamily="34" charset="0"/>
                <a:cs typeface="Arial" panose="020B0604020202020204" pitchFamily="34" charset="0"/>
              </a:rPr>
              <a:t>Choe</a:t>
            </a:r>
            <a:r>
              <a:rPr lang="en-US" sz="1200" b="1" dirty="0">
                <a:solidFill>
                  <a:srgbClr val="FF0000"/>
                </a:solidFill>
                <a:latin typeface="Arial" panose="020B0604020202020204" pitchFamily="34" charset="0"/>
                <a:cs typeface="Arial" panose="020B0604020202020204" pitchFamily="34" charset="0"/>
              </a:rPr>
              <a:t> for their work on the </a:t>
            </a:r>
            <a:r>
              <a:rPr lang="en-US" sz="1200" b="1" dirty="0" err="1">
                <a:solidFill>
                  <a:srgbClr val="FF0000"/>
                </a:solidFill>
                <a:latin typeface="Arial" panose="020B0604020202020204" pitchFamily="34" charset="0"/>
                <a:cs typeface="Arial" panose="020B0604020202020204" pitchFamily="34" charset="0"/>
              </a:rPr>
              <a:t>GRNsight</a:t>
            </a:r>
            <a:r>
              <a:rPr lang="en-US" sz="1200" b="1" dirty="0">
                <a:solidFill>
                  <a:srgbClr val="FF0000"/>
                </a:solidFill>
                <a:latin typeface="Arial" panose="020B0604020202020204" pitchFamily="34" charset="0"/>
                <a:cs typeface="Arial" panose="020B0604020202020204" pitchFamily="34" charset="0"/>
              </a:rPr>
              <a:t> visualization software. Microarray data were collected by Cybele </a:t>
            </a:r>
            <a:r>
              <a:rPr lang="en-US" sz="1200" b="1" dirty="0" err="1">
                <a:solidFill>
                  <a:srgbClr val="FF0000"/>
                </a:solidFill>
                <a:latin typeface="Arial" panose="020B0604020202020204" pitchFamily="34" charset="0"/>
                <a:cs typeface="Arial" panose="020B0604020202020204" pitchFamily="34" charset="0"/>
              </a:rPr>
              <a:t>Arsan</a:t>
            </a:r>
            <a:r>
              <a:rPr lang="en-US" sz="1200" b="1" dirty="0">
                <a:solidFill>
                  <a:srgbClr val="FF0000"/>
                </a:solidFill>
                <a:latin typeface="Arial" panose="020B0604020202020204" pitchFamily="34" charset="0"/>
                <a:cs typeface="Arial" panose="020B0604020202020204" pitchFamily="34" charset="0"/>
              </a:rPr>
              <a:t>, Wesley </a:t>
            </a:r>
            <a:r>
              <a:rPr lang="en-US" sz="1200" b="1" dirty="0" err="1">
                <a:solidFill>
                  <a:srgbClr val="FF0000"/>
                </a:solidFill>
                <a:latin typeface="Arial" panose="020B0604020202020204" pitchFamily="34" charset="0"/>
                <a:cs typeface="Arial" panose="020B0604020202020204" pitchFamily="34" charset="0"/>
              </a:rPr>
              <a:t>Citti</a:t>
            </a:r>
            <a:r>
              <a:rPr lang="en-US" sz="1200" b="1" dirty="0">
                <a:solidFill>
                  <a:srgbClr val="FF0000"/>
                </a:solidFill>
                <a:latin typeface="Arial" panose="020B0604020202020204" pitchFamily="34" charset="0"/>
                <a:cs typeface="Arial" panose="020B0604020202020204" pitchFamily="34" charset="0"/>
              </a:rPr>
              <a:t>, Kevin </a:t>
            </a:r>
            <a:r>
              <a:rPr lang="en-US" sz="1200" b="1" dirty="0" err="1">
                <a:solidFill>
                  <a:srgbClr val="FF0000"/>
                </a:solidFill>
                <a:latin typeface="Arial" panose="020B0604020202020204" pitchFamily="34" charset="0"/>
                <a:cs typeface="Arial" panose="020B0604020202020204" pitchFamily="34" charset="0"/>
              </a:rPr>
              <a:t>Entzminger</a:t>
            </a:r>
            <a:r>
              <a:rPr lang="en-US" sz="1200" b="1" dirty="0">
                <a:solidFill>
                  <a:srgbClr val="FF0000"/>
                </a:solidFill>
                <a:latin typeface="Arial" panose="020B0604020202020204" pitchFamily="34" charset="0"/>
                <a:cs typeface="Arial" panose="020B0604020202020204" pitchFamily="34" charset="0"/>
              </a:rPr>
              <a:t>, Andrew Herman, Monica Hong, Heather King, Lauren </a:t>
            </a:r>
            <a:r>
              <a:rPr lang="en-US" sz="1200" b="1" dirty="0" err="1">
                <a:solidFill>
                  <a:srgbClr val="FF0000"/>
                </a:solidFill>
                <a:latin typeface="Arial" panose="020B0604020202020204" pitchFamily="34" charset="0"/>
                <a:cs typeface="Arial" panose="020B0604020202020204" pitchFamily="34" charset="0"/>
              </a:rPr>
              <a:t>Kubeck</a:t>
            </a:r>
            <a:r>
              <a:rPr lang="en-US" sz="1200" b="1" dirty="0">
                <a:solidFill>
                  <a:srgbClr val="FF0000"/>
                </a:solidFill>
                <a:latin typeface="Arial" panose="020B0604020202020204" pitchFamily="34" charset="0"/>
                <a:cs typeface="Arial" panose="020B0604020202020204" pitchFamily="34" charset="0"/>
              </a:rPr>
              <a:t>, Stephanie </a:t>
            </a:r>
            <a:r>
              <a:rPr lang="en-US" sz="1200" b="1" dirty="0" err="1">
                <a:solidFill>
                  <a:srgbClr val="FF0000"/>
                </a:solidFill>
                <a:latin typeface="Arial" panose="020B0604020202020204" pitchFamily="34" charset="0"/>
                <a:cs typeface="Arial" panose="020B0604020202020204" pitchFamily="34" charset="0"/>
              </a:rPr>
              <a:t>Kuelbs</a:t>
            </a:r>
            <a:r>
              <a:rPr lang="en-US" sz="1200" b="1" dirty="0">
                <a:solidFill>
                  <a:srgbClr val="FF0000"/>
                </a:solidFill>
                <a:latin typeface="Arial" panose="020B0604020202020204" pitchFamily="34" charset="0"/>
                <a:cs typeface="Arial" panose="020B0604020202020204" pitchFamily="34" charset="0"/>
              </a:rPr>
              <a:t>, Elizabeth Liu, Matthew Mejia, Kevin McGee, Kenny Rodriguez, Olivia </a:t>
            </a:r>
            <a:r>
              <a:rPr lang="en-US" sz="1200" b="1" dirty="0" err="1">
                <a:solidFill>
                  <a:srgbClr val="FF0000"/>
                </a:solidFill>
                <a:latin typeface="Arial" panose="020B0604020202020204" pitchFamily="34" charset="0"/>
                <a:cs typeface="Arial" panose="020B0604020202020204" pitchFamily="34" charset="0"/>
              </a:rPr>
              <a:t>Sakhon</a:t>
            </a:r>
            <a:r>
              <a:rPr lang="en-US" sz="1200" b="1" dirty="0">
                <a:solidFill>
                  <a:srgbClr val="FF0000"/>
                </a:solidFill>
                <a:latin typeface="Arial" panose="020B0604020202020204" pitchFamily="34" charset="0"/>
                <a:cs typeface="Arial" panose="020B0604020202020204" pitchFamily="34" charset="0"/>
              </a:rPr>
              <a:t>, </a:t>
            </a:r>
            <a:r>
              <a:rPr lang="en-US" sz="1200" b="1" dirty="0" err="1">
                <a:solidFill>
                  <a:srgbClr val="FF0000"/>
                </a:solidFill>
                <a:latin typeface="Arial" panose="020B0604020202020204" pitchFamily="34" charset="0"/>
                <a:cs typeface="Arial" panose="020B0604020202020204" pitchFamily="34" charset="0"/>
              </a:rPr>
              <a:t>Alondra</a:t>
            </a:r>
            <a:r>
              <a:rPr lang="en-US" sz="1200" b="1" dirty="0">
                <a:solidFill>
                  <a:srgbClr val="FF0000"/>
                </a:solidFill>
                <a:latin typeface="Arial" panose="020B0604020202020204" pitchFamily="34" charset="0"/>
                <a:cs typeface="Arial" panose="020B0604020202020204" pitchFamily="34" charset="0"/>
              </a:rPr>
              <a:t> Vega, and Kevin Wyllie. Further, we would like to thank </a:t>
            </a:r>
            <a:r>
              <a:rPr lang="en-US" sz="1200" b="1" dirty="0" smtClean="0">
                <a:solidFill>
                  <a:srgbClr val="FF0000"/>
                </a:solidFill>
                <a:latin typeface="Arial" panose="020B0604020202020204" pitchFamily="34" charset="0"/>
                <a:cs typeface="Arial" panose="020B0604020202020204" pitchFamily="34" charset="0"/>
              </a:rPr>
              <a:t>Natalie E. Williams and Brandon J. Klein </a:t>
            </a:r>
            <a:r>
              <a:rPr lang="en-US" sz="1200" b="1" dirty="0">
                <a:solidFill>
                  <a:srgbClr val="FF0000"/>
                </a:solidFill>
                <a:latin typeface="Arial" panose="020B0604020202020204" pitchFamily="34" charset="0"/>
                <a:cs typeface="Arial" panose="020B0604020202020204" pitchFamily="34" charset="0"/>
              </a:rPr>
              <a:t>for their contributions to the </a:t>
            </a:r>
            <a:r>
              <a:rPr lang="en-US" sz="1200" b="1" dirty="0" err="1">
                <a:solidFill>
                  <a:srgbClr val="FF0000"/>
                </a:solidFill>
                <a:latin typeface="Arial" panose="020B0604020202020204" pitchFamily="34" charset="0"/>
                <a:cs typeface="Arial" panose="020B0604020202020204" pitchFamily="34" charset="0"/>
              </a:rPr>
              <a:t>GRNmap</a:t>
            </a:r>
            <a:r>
              <a:rPr lang="en-US" sz="1200" b="1" dirty="0">
                <a:solidFill>
                  <a:srgbClr val="FF0000"/>
                </a:solidFill>
                <a:latin typeface="Arial" panose="020B0604020202020204" pitchFamily="34" charset="0"/>
                <a:cs typeface="Arial" panose="020B0604020202020204" pitchFamily="34" charset="0"/>
              </a:rPr>
              <a:t> data analysis team. </a:t>
            </a:r>
            <a:r>
              <a:rPr lang="en-US" sz="1200" b="1" dirty="0">
                <a:solidFill>
                  <a:srgbClr val="FF0000"/>
                </a:solidFill>
                <a:latin typeface="Arial"/>
                <a:ea typeface="Arial"/>
                <a:cs typeface="Arial"/>
                <a:sym typeface="Arial"/>
                <a:rtl val="0"/>
              </a:rPr>
              <a:t>This work is partially supported by NSF award 0921038 (K.D.D., B.G.F</a:t>
            </a:r>
            <a:r>
              <a:rPr lang="en-US" sz="1200" b="1" dirty="0" smtClean="0">
                <a:solidFill>
                  <a:srgbClr val="FF0000"/>
                </a:solidFill>
                <a:latin typeface="Arial"/>
                <a:ea typeface="Arial"/>
                <a:cs typeface="Arial"/>
                <a:sym typeface="Arial"/>
                <a:rtl val="0"/>
              </a:rPr>
              <a:t>.) and </a:t>
            </a:r>
            <a:r>
              <a:rPr lang="en-US" sz="1200" b="1" dirty="0">
                <a:solidFill>
                  <a:srgbClr val="FF0000"/>
                </a:solidFill>
                <a:latin typeface="Arial"/>
                <a:ea typeface="Arial"/>
                <a:cs typeface="Arial"/>
                <a:sym typeface="Arial"/>
                <a:rtl val="0"/>
              </a:rPr>
              <a:t>a </a:t>
            </a:r>
            <a:r>
              <a:rPr lang="en-US" sz="1200" b="1" dirty="0" err="1">
                <a:solidFill>
                  <a:srgbClr val="FF0000"/>
                </a:solidFill>
                <a:latin typeface="Arial"/>
                <a:ea typeface="Arial"/>
                <a:cs typeface="Arial"/>
                <a:sym typeface="Arial"/>
                <a:rtl val="0"/>
              </a:rPr>
              <a:t>Kadner</a:t>
            </a:r>
            <a:r>
              <a:rPr lang="en-US" sz="1200" b="1" dirty="0">
                <a:solidFill>
                  <a:srgbClr val="FF0000"/>
                </a:solidFill>
                <a:latin typeface="Arial"/>
                <a:ea typeface="Arial"/>
                <a:cs typeface="Arial"/>
                <a:sym typeface="Arial"/>
                <a:rtl val="0"/>
              </a:rPr>
              <a:t>-Pitts Research Grant (K.D.D</a:t>
            </a:r>
            <a:r>
              <a:rPr lang="en-US" sz="1200" b="1" dirty="0" smtClean="0">
                <a:solidFill>
                  <a:srgbClr val="FF0000"/>
                </a:solidFill>
                <a:latin typeface="Arial"/>
                <a:ea typeface="Arial"/>
                <a:cs typeface="Arial"/>
                <a:sym typeface="Arial"/>
                <a:rtl val="0"/>
              </a:rPr>
              <a:t>.)</a:t>
            </a:r>
            <a:r>
              <a:rPr lang="en-US" sz="1200" b="1" dirty="0" smtClean="0">
                <a:solidFill>
                  <a:srgbClr val="FF0000"/>
                </a:solidFill>
                <a:latin typeface="Arial" panose="020B0604020202020204" pitchFamily="34" charset="0"/>
                <a:cs typeface="Arial" panose="020B0604020202020204" pitchFamily="34" charset="0"/>
              </a:rPr>
              <a:t>.</a:t>
            </a:r>
            <a:endParaRPr lang="en-US" sz="1200" b="1" dirty="0">
              <a:solidFill>
                <a:srgbClr val="FF0000"/>
              </a:solidFill>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4"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a:t>
            </a:r>
            <a:r>
              <a:rPr lang="en-US" sz="1700" b="1" i="1" dirty="0" smtClean="0">
                <a:latin typeface="Arial"/>
                <a:cs typeface="Arial"/>
              </a:rPr>
              <a:t>, </a:t>
            </a:r>
            <a:r>
              <a:rPr lang="en-US" sz="1700" b="1" i="1" dirty="0" smtClean="0">
                <a:latin typeface="Arial"/>
                <a:cs typeface="Arial"/>
              </a:rPr>
              <a:t>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sp>
        <p:nvSpPr>
          <p:cNvPr id="75" name="TextBox 74"/>
          <p:cNvSpPr txBox="1"/>
          <p:nvPr/>
        </p:nvSpPr>
        <p:spPr>
          <a:xfrm>
            <a:off x="31617840" y="29945748"/>
            <a:ext cx="11605156" cy="2529923"/>
          </a:xfrm>
          <a:prstGeom prst="rect">
            <a:avLst/>
          </a:prstGeom>
          <a:noFill/>
        </p:spPr>
        <p:txBody>
          <a:bodyPr wrap="square" rtlCol="0">
            <a:spAutoFit/>
          </a:bodyPr>
          <a:lstStyle/>
          <a:p>
            <a:pPr>
              <a:lnSpc>
                <a:spcPct val="80000"/>
              </a:lnSpc>
            </a:pPr>
            <a:r>
              <a:rPr lang="en-US" sz="900" b="1" dirty="0">
                <a:solidFill>
                  <a:srgbClr val="FF0000"/>
                </a:solidFill>
                <a:latin typeface="Arial" panose="020B0604020202020204" pitchFamily="34" charset="0"/>
                <a:cs typeface="Arial" panose="020B0604020202020204" pitchFamily="34" charset="0"/>
              </a:rPr>
              <a:t>Belle, A., </a:t>
            </a:r>
            <a:r>
              <a:rPr lang="en-US" sz="900" b="1" dirty="0" err="1">
                <a:solidFill>
                  <a:srgbClr val="FF0000"/>
                </a:solidFill>
                <a:latin typeface="Arial" panose="020B0604020202020204" pitchFamily="34" charset="0"/>
                <a:cs typeface="Arial" panose="020B0604020202020204" pitchFamily="34" charset="0"/>
              </a:rPr>
              <a:t>Tanay</a:t>
            </a:r>
            <a:r>
              <a:rPr lang="en-US" sz="900" b="1" dirty="0">
                <a:solidFill>
                  <a:srgbClr val="FF0000"/>
                </a:solidFill>
                <a:latin typeface="Arial" panose="020B0604020202020204" pitchFamily="34" charset="0"/>
                <a:cs typeface="Arial" panose="020B0604020202020204" pitchFamily="34" charset="0"/>
              </a:rPr>
              <a:t>, A., </a:t>
            </a:r>
            <a:r>
              <a:rPr lang="en-US" sz="900" b="1" dirty="0" err="1">
                <a:solidFill>
                  <a:srgbClr val="FF0000"/>
                </a:solidFill>
                <a:latin typeface="Arial" panose="020B0604020202020204" pitchFamily="34" charset="0"/>
                <a:cs typeface="Arial" panose="020B0604020202020204" pitchFamily="34" charset="0"/>
              </a:rPr>
              <a:t>Bitincka</a:t>
            </a:r>
            <a:r>
              <a:rPr lang="en-US" sz="900" b="1" dirty="0">
                <a:solidFill>
                  <a:srgbClr val="FF0000"/>
                </a:solidFill>
                <a:latin typeface="Arial" panose="020B0604020202020204" pitchFamily="34" charset="0"/>
                <a:cs typeface="Arial" panose="020B0604020202020204" pitchFamily="34" charset="0"/>
              </a:rPr>
              <a:t>, L., Shamir, R., &amp; O’Shea, E. K. (2006). Quantification of protein half-lives in the budding yeast proteome</a:t>
            </a:r>
            <a:r>
              <a:rPr lang="en-US" sz="900" b="1" dirty="0" smtClean="0">
                <a:solidFill>
                  <a:srgbClr val="FF0000"/>
                </a:solidFill>
                <a:latin typeface="Arial" panose="020B0604020202020204" pitchFamily="34" charset="0"/>
                <a:cs typeface="Arial" panose="020B0604020202020204" pitchFamily="34" charset="0"/>
              </a:rPr>
              <a:t>. </a:t>
            </a:r>
            <a:r>
              <a:rPr lang="en-US" sz="900" b="1" i="1" dirty="0" smtClean="0">
                <a:solidFill>
                  <a:srgbClr val="FF0000"/>
                </a:solidFill>
                <a:latin typeface="Arial" panose="020B0604020202020204" pitchFamily="34" charset="0"/>
                <a:cs typeface="Arial" panose="020B0604020202020204" pitchFamily="34" charset="0"/>
              </a:rPr>
              <a:t>Proceedings </a:t>
            </a:r>
            <a:r>
              <a:rPr lang="en-US" sz="900" b="1" i="1" dirty="0">
                <a:solidFill>
                  <a:srgbClr val="FF0000"/>
                </a:solidFill>
                <a:latin typeface="Arial" panose="020B0604020202020204" pitchFamily="34" charset="0"/>
                <a:cs typeface="Arial" panose="020B0604020202020204" pitchFamily="34" charset="0"/>
              </a:rPr>
              <a:t>of the National Academy of Sciences</a:t>
            </a:r>
            <a:r>
              <a:rPr lang="en-US" sz="900" b="1" dirty="0">
                <a:solidFill>
                  <a:srgbClr val="FF0000"/>
                </a:solidFill>
                <a:latin typeface="Arial" panose="020B0604020202020204" pitchFamily="34" charset="0"/>
                <a:cs typeface="Arial" panose="020B0604020202020204" pitchFamily="34" charset="0"/>
              </a:rPr>
              <a:t>, </a:t>
            </a:r>
            <a:r>
              <a:rPr lang="en-US" sz="900" b="1" i="1" dirty="0">
                <a:solidFill>
                  <a:srgbClr val="FF0000"/>
                </a:solidFill>
                <a:latin typeface="Arial" panose="020B0604020202020204" pitchFamily="34" charset="0"/>
                <a:cs typeface="Arial" panose="020B0604020202020204" pitchFamily="34" charset="0"/>
              </a:rPr>
              <a:t>103</a:t>
            </a:r>
            <a:r>
              <a:rPr lang="en-US" sz="900" b="1" dirty="0">
                <a:solidFill>
                  <a:srgbClr val="FF0000"/>
                </a:solidFill>
                <a:latin typeface="Arial" panose="020B0604020202020204" pitchFamily="34" charset="0"/>
                <a:cs typeface="Arial" panose="020B0604020202020204" pitchFamily="34" charset="0"/>
              </a:rPr>
              <a:t>(35), 13004-13009</a:t>
            </a:r>
            <a:r>
              <a:rPr lang="en-US" sz="900" b="1" dirty="0" smtClean="0">
                <a:solidFill>
                  <a:srgbClr val="FF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FF0000"/>
                </a:solidFill>
                <a:latin typeface="Arial" panose="020B0604020202020204" pitchFamily="34" charset="0"/>
                <a:cs typeface="Arial" panose="020B0604020202020204" pitchFamily="34" charset="0"/>
              </a:rPr>
              <a:t>Dahlquist</a:t>
            </a:r>
            <a:r>
              <a:rPr lang="en-US" sz="900" b="1" dirty="0">
                <a:solidFill>
                  <a:srgbClr val="FF0000"/>
                </a:solidFill>
                <a:latin typeface="Arial" panose="020B0604020202020204" pitchFamily="34" charset="0"/>
                <a:cs typeface="Arial" panose="020B0604020202020204" pitchFamily="34" charset="0"/>
              </a:rPr>
              <a:t>, K., Fitzpatrick, B., Camacho, E., </a:t>
            </a:r>
            <a:r>
              <a:rPr lang="en-US" sz="900" b="1" dirty="0" err="1">
                <a:solidFill>
                  <a:srgbClr val="FF0000"/>
                </a:solidFill>
                <a:latin typeface="Arial" panose="020B0604020202020204" pitchFamily="34" charset="0"/>
                <a:cs typeface="Arial" panose="020B0604020202020204" pitchFamily="34" charset="0"/>
              </a:rPr>
              <a:t>Entzminger</a:t>
            </a:r>
            <a:r>
              <a:rPr lang="en-US" sz="900" b="1" dirty="0">
                <a:solidFill>
                  <a:srgbClr val="FF0000"/>
                </a:solidFill>
                <a:latin typeface="Arial" panose="020B0604020202020204" pitchFamily="34" charset="0"/>
                <a:cs typeface="Arial" panose="020B0604020202020204" pitchFamily="34" charset="0"/>
              </a:rPr>
              <a:t>, S., &amp; </a:t>
            </a:r>
            <a:r>
              <a:rPr lang="en-US" sz="900" b="1" dirty="0" err="1">
                <a:solidFill>
                  <a:srgbClr val="FF0000"/>
                </a:solidFill>
                <a:latin typeface="Arial" panose="020B0604020202020204" pitchFamily="34" charset="0"/>
                <a:cs typeface="Arial" panose="020B0604020202020204" pitchFamily="34" charset="0"/>
              </a:rPr>
              <a:t>Wanner</a:t>
            </a:r>
            <a:r>
              <a:rPr lang="en-US" sz="900" b="1" dirty="0">
                <a:solidFill>
                  <a:srgbClr val="FF0000"/>
                </a:solidFill>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solidFill>
                  <a:srgbClr val="FF0000"/>
                </a:solidFill>
                <a:latin typeface="Arial" panose="020B0604020202020204" pitchFamily="34" charset="0"/>
                <a:cs typeface="Arial" panose="020B0604020202020204" pitchFamily="34" charset="0"/>
              </a:rPr>
              <a:t>Bulletin Of Mathematical Biology</a:t>
            </a:r>
            <a:r>
              <a:rPr lang="en-US" sz="900" b="1" dirty="0">
                <a:solidFill>
                  <a:srgbClr val="FF0000"/>
                </a:solidFill>
                <a:latin typeface="Arial" panose="020B0604020202020204" pitchFamily="34" charset="0"/>
                <a:cs typeface="Arial" panose="020B0604020202020204" pitchFamily="34" charset="0"/>
              </a:rPr>
              <a:t>, </a:t>
            </a:r>
            <a:r>
              <a:rPr lang="en-US" sz="900" b="1" i="1" dirty="0">
                <a:solidFill>
                  <a:srgbClr val="FF0000"/>
                </a:solidFill>
                <a:latin typeface="Arial" panose="020B0604020202020204" pitchFamily="34" charset="0"/>
                <a:cs typeface="Arial" panose="020B0604020202020204" pitchFamily="34" charset="0"/>
              </a:rPr>
              <a:t>77</a:t>
            </a:r>
            <a:r>
              <a:rPr lang="en-US" sz="900" b="1" dirty="0">
                <a:solidFill>
                  <a:srgbClr val="FF0000"/>
                </a:solidFill>
                <a:latin typeface="Arial" panose="020B0604020202020204" pitchFamily="34" charset="0"/>
                <a:cs typeface="Arial" panose="020B0604020202020204" pitchFamily="34" charset="0"/>
              </a:rPr>
              <a:t>(8), 1457-1492. http://</a:t>
            </a:r>
            <a:r>
              <a:rPr lang="en-US" sz="900" b="1" dirty="0" smtClean="0">
                <a:solidFill>
                  <a:srgbClr val="FF0000"/>
                </a:solidFill>
                <a:latin typeface="Arial" panose="020B0604020202020204" pitchFamily="34" charset="0"/>
                <a:cs typeface="Arial" panose="020B0604020202020204" pitchFamily="34" charset="0"/>
              </a:rPr>
              <a:t>dx.doi.org/10.1007/s11538-015-0092-6.</a:t>
            </a:r>
            <a:br>
              <a:rPr lang="en-US" sz="900" b="1" dirty="0" smtClean="0">
                <a:solidFill>
                  <a:srgbClr val="FF0000"/>
                </a:solidFill>
                <a:latin typeface="Arial" panose="020B0604020202020204" pitchFamily="34" charset="0"/>
                <a:cs typeface="Arial" panose="020B0604020202020204" pitchFamily="34" charset="0"/>
              </a:rPr>
            </a:b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r>
              <a:rPr lang="en-US" sz="900" b="1" dirty="0" err="1">
                <a:solidFill>
                  <a:srgbClr val="FF0000"/>
                </a:solidFill>
                <a:latin typeface="Arial" panose="020B0604020202020204" pitchFamily="34" charset="0"/>
                <a:cs typeface="Arial" panose="020B0604020202020204" pitchFamily="34" charset="0"/>
              </a:rPr>
              <a:t>Dário</a:t>
            </a:r>
            <a:r>
              <a:rPr lang="en-US" sz="900" b="1" dirty="0">
                <a:solidFill>
                  <a:srgbClr val="FF0000"/>
                </a:solidFill>
                <a:latin typeface="Arial" panose="020B0604020202020204" pitchFamily="34" charset="0"/>
                <a:cs typeface="Arial" panose="020B0604020202020204" pitchFamily="34" charset="0"/>
              </a:rPr>
              <a:t> </a:t>
            </a:r>
            <a:r>
              <a:rPr lang="en-US" sz="900" b="1" dirty="0" err="1">
                <a:solidFill>
                  <a:srgbClr val="FF0000"/>
                </a:solidFill>
                <a:latin typeface="Arial" panose="020B0604020202020204" pitchFamily="34" charset="0"/>
                <a:cs typeface="Arial" panose="020B0604020202020204" pitchFamily="34" charset="0"/>
              </a:rPr>
              <a:t>Abdulrehman</a:t>
            </a:r>
            <a:r>
              <a:rPr lang="en-US" sz="900" b="1" dirty="0">
                <a:solidFill>
                  <a:srgbClr val="FF0000"/>
                </a:solidFill>
                <a:latin typeface="Arial" panose="020B0604020202020204" pitchFamily="34" charset="0"/>
                <a:cs typeface="Arial" panose="020B0604020202020204" pitchFamily="34" charset="0"/>
              </a:rPr>
              <a:t>, Pedro T. Monteiro, Miguel C. Teixeira, </a:t>
            </a:r>
            <a:r>
              <a:rPr lang="en-US" sz="900" b="1" dirty="0" err="1">
                <a:solidFill>
                  <a:srgbClr val="FF0000"/>
                </a:solidFill>
                <a:latin typeface="Arial" panose="020B0604020202020204" pitchFamily="34" charset="0"/>
                <a:cs typeface="Arial" panose="020B0604020202020204" pitchFamily="34" charset="0"/>
              </a:rPr>
              <a:t>Nuno</a:t>
            </a:r>
            <a:r>
              <a:rPr lang="en-US" sz="900" b="1" dirty="0">
                <a:solidFill>
                  <a:srgbClr val="FF0000"/>
                </a:solidFill>
                <a:latin typeface="Arial" panose="020B0604020202020204" pitchFamily="34" charset="0"/>
                <a:cs typeface="Arial" panose="020B0604020202020204" pitchFamily="34" charset="0"/>
              </a:rPr>
              <a:t> P. Mira, </a:t>
            </a:r>
            <a:r>
              <a:rPr lang="en-US" sz="900" b="1" dirty="0" err="1">
                <a:solidFill>
                  <a:srgbClr val="FF0000"/>
                </a:solidFill>
                <a:latin typeface="Arial" panose="020B0604020202020204" pitchFamily="34" charset="0"/>
                <a:cs typeface="Arial" panose="020B0604020202020204" pitchFamily="34" charset="0"/>
              </a:rPr>
              <a:t>Artur</a:t>
            </a:r>
            <a:r>
              <a:rPr lang="en-US" sz="900" b="1" dirty="0">
                <a:solidFill>
                  <a:srgbClr val="FF0000"/>
                </a:solidFill>
                <a:latin typeface="Arial" panose="020B0604020202020204" pitchFamily="34" charset="0"/>
                <a:cs typeface="Arial" panose="020B0604020202020204" pitchFamily="34" charset="0"/>
              </a:rPr>
              <a:t> B. </a:t>
            </a:r>
            <a:r>
              <a:rPr lang="en-US" sz="900" b="1" dirty="0" err="1">
                <a:solidFill>
                  <a:srgbClr val="FF0000"/>
                </a:solidFill>
                <a:latin typeface="Arial" panose="020B0604020202020204" pitchFamily="34" charset="0"/>
                <a:cs typeface="Arial" panose="020B0604020202020204" pitchFamily="34" charset="0"/>
              </a:rPr>
              <a:t>Lourenço</a:t>
            </a:r>
            <a:r>
              <a:rPr lang="en-US" sz="900" b="1" dirty="0">
                <a:solidFill>
                  <a:srgbClr val="FF0000"/>
                </a:solidFill>
                <a:latin typeface="Arial" panose="020B0604020202020204" pitchFamily="34" charset="0"/>
                <a:cs typeface="Arial" panose="020B0604020202020204" pitchFamily="34" charset="0"/>
              </a:rPr>
              <a:t>, Sandra C. dos Santos, </a:t>
            </a:r>
            <a:r>
              <a:rPr lang="en-US" sz="900" b="1" dirty="0" err="1">
                <a:solidFill>
                  <a:srgbClr val="FF0000"/>
                </a:solidFill>
                <a:latin typeface="Arial" panose="020B0604020202020204" pitchFamily="34" charset="0"/>
                <a:cs typeface="Arial" panose="020B0604020202020204" pitchFamily="34" charset="0"/>
              </a:rPr>
              <a:t>Tânia</a:t>
            </a:r>
            <a:r>
              <a:rPr lang="en-US" sz="900" b="1" dirty="0">
                <a:solidFill>
                  <a:srgbClr val="FF0000"/>
                </a:solidFill>
                <a:latin typeface="Arial" panose="020B0604020202020204" pitchFamily="34" charset="0"/>
                <a:cs typeface="Arial" panose="020B0604020202020204" pitchFamily="34" charset="0"/>
              </a:rPr>
              <a:t> R. </a:t>
            </a:r>
            <a:r>
              <a:rPr lang="en-US" sz="900" b="1" dirty="0" err="1">
                <a:solidFill>
                  <a:srgbClr val="FF0000"/>
                </a:solidFill>
                <a:latin typeface="Arial" panose="020B0604020202020204" pitchFamily="34" charset="0"/>
                <a:cs typeface="Arial" panose="020B0604020202020204" pitchFamily="34" charset="0"/>
              </a:rPr>
              <a:t>Cabrito</a:t>
            </a:r>
            <a:r>
              <a:rPr lang="en-US" sz="900" b="1" dirty="0">
                <a:solidFill>
                  <a:srgbClr val="FF0000"/>
                </a:solidFill>
                <a:latin typeface="Arial" panose="020B0604020202020204" pitchFamily="34" charset="0"/>
                <a:cs typeface="Arial" panose="020B0604020202020204" pitchFamily="34" charset="0"/>
              </a:rPr>
              <a:t>, Alexandre P. Francisco, Sara C. Madeira, Ricardo S. Aires, </a:t>
            </a:r>
            <a:r>
              <a:rPr lang="en-US" sz="900" b="1" dirty="0" err="1">
                <a:solidFill>
                  <a:srgbClr val="FF0000"/>
                </a:solidFill>
                <a:latin typeface="Arial" panose="020B0604020202020204" pitchFamily="34" charset="0"/>
                <a:cs typeface="Arial" panose="020B0604020202020204" pitchFamily="34" charset="0"/>
              </a:rPr>
              <a:t>Arlindo</a:t>
            </a:r>
            <a:r>
              <a:rPr lang="en-US" sz="900" b="1" dirty="0">
                <a:solidFill>
                  <a:srgbClr val="FF0000"/>
                </a:solidFill>
                <a:latin typeface="Arial" panose="020B0604020202020204" pitchFamily="34" charset="0"/>
                <a:cs typeface="Arial" panose="020B0604020202020204" pitchFamily="34" charset="0"/>
              </a:rPr>
              <a:t> L. Oliveira, Isabel </a:t>
            </a:r>
            <a:r>
              <a:rPr lang="en-US" sz="900" b="1" dirty="0" err="1">
                <a:solidFill>
                  <a:srgbClr val="FF0000"/>
                </a:solidFill>
                <a:latin typeface="Arial" panose="020B0604020202020204" pitchFamily="34" charset="0"/>
                <a:cs typeface="Arial" panose="020B0604020202020204" pitchFamily="34" charset="0"/>
              </a:rPr>
              <a:t>Sá-Correia</a:t>
            </a:r>
            <a:r>
              <a:rPr lang="en-US" sz="900" b="1" dirty="0">
                <a:solidFill>
                  <a:srgbClr val="FF0000"/>
                </a:solidFill>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solidFill>
                  <a:srgbClr val="FF0000"/>
                </a:solidFill>
                <a:latin typeface="Arial" panose="020B0604020202020204" pitchFamily="34" charset="0"/>
                <a:cs typeface="Arial" panose="020B0604020202020204" pitchFamily="34" charset="0"/>
              </a:rPr>
              <a:t>Saccharomyces cerevisiae</a:t>
            </a:r>
            <a:r>
              <a:rPr lang="en-US" sz="900" b="1" dirty="0">
                <a:solidFill>
                  <a:srgbClr val="FF0000"/>
                </a:solidFill>
                <a:latin typeface="Arial" panose="020B0604020202020204" pitchFamily="34" charset="0"/>
                <a:cs typeface="Arial" panose="020B0604020202020204" pitchFamily="34" charset="0"/>
              </a:rPr>
              <a:t> through a web services interface </a:t>
            </a:r>
            <a:r>
              <a:rPr lang="en-US" sz="900" b="1" dirty="0" err="1">
                <a:solidFill>
                  <a:srgbClr val="FF0000"/>
                </a:solidFill>
                <a:latin typeface="Arial" panose="020B0604020202020204" pitchFamily="34" charset="0"/>
                <a:cs typeface="Arial" panose="020B0604020202020204" pitchFamily="34" charset="0"/>
              </a:rPr>
              <a:t>Nucl</a:t>
            </a:r>
            <a:r>
              <a:rPr lang="en-US" sz="900" b="1" dirty="0">
                <a:solidFill>
                  <a:srgbClr val="FF0000"/>
                </a:solidFill>
                <a:latin typeface="Arial" panose="020B0604020202020204" pitchFamily="34" charset="0"/>
                <a:cs typeface="Arial" panose="020B0604020202020204" pitchFamily="34" charset="0"/>
              </a:rPr>
              <a:t>. Acids Res., 39: D136-D140, Oxford University Press</a:t>
            </a:r>
            <a:r>
              <a:rPr lang="en-US" sz="900" b="1" dirty="0" smtClean="0">
                <a:solidFill>
                  <a:srgbClr val="FF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r>
              <a:rPr lang="en-US" sz="900" b="1" dirty="0">
                <a:solidFill>
                  <a:srgbClr val="FF0000"/>
                </a:solidFill>
                <a:latin typeface="Arial" panose="020B0604020202020204" pitchFamily="34" charset="0"/>
                <a:cs typeface="Arial" panose="020B0604020202020204" pitchFamily="34" charset="0"/>
              </a:rPr>
              <a:t>Freeman, S. (2002). </a:t>
            </a:r>
            <a:r>
              <a:rPr lang="en-US" sz="900" b="1" i="1" dirty="0">
                <a:solidFill>
                  <a:srgbClr val="FF0000"/>
                </a:solidFill>
                <a:latin typeface="Arial" panose="020B0604020202020204" pitchFamily="34" charset="0"/>
                <a:cs typeface="Arial" panose="020B0604020202020204" pitchFamily="34" charset="0"/>
              </a:rPr>
              <a:t>Biological science</a:t>
            </a:r>
            <a:r>
              <a:rPr lang="en-US" sz="900" b="1" dirty="0">
                <a:solidFill>
                  <a:srgbClr val="FF0000"/>
                </a:solidFill>
                <a:latin typeface="Arial" panose="020B0604020202020204" pitchFamily="34" charset="0"/>
                <a:cs typeface="Arial" panose="020B0604020202020204" pitchFamily="34" charset="0"/>
              </a:rPr>
              <a:t> (First ed.). Prentice Hall.</a:t>
            </a: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endParaRPr lang="en-US" sz="900" b="1" dirty="0">
              <a:solidFill>
                <a:srgbClr val="FF0000"/>
              </a:solidFill>
              <a:latin typeface="Arial" panose="020B0604020202020204" pitchFamily="34" charset="0"/>
              <a:cs typeface="Arial" panose="020B0604020202020204" pitchFamily="34" charset="0"/>
            </a:endParaRPr>
          </a:p>
          <a:p>
            <a:pPr>
              <a:lnSpc>
                <a:spcPct val="80000"/>
              </a:lnSpc>
            </a:pPr>
            <a:r>
              <a:rPr lang="en-US" sz="900" b="1" dirty="0">
                <a:solidFill>
                  <a:srgbClr val="FF0000"/>
                </a:solidFill>
                <a:latin typeface="Arial" panose="020B0604020202020204" pitchFamily="34" charset="0"/>
                <a:cs typeface="Arial" panose="020B0604020202020204" pitchFamily="34" charset="0"/>
              </a:rPr>
              <a:t>GRNsight - Home. (</a:t>
            </a:r>
            <a:r>
              <a:rPr lang="en-US" sz="900" b="1" dirty="0" err="1">
                <a:solidFill>
                  <a:srgbClr val="FF0000"/>
                </a:solidFill>
                <a:latin typeface="Arial" panose="020B0604020202020204" pitchFamily="34" charset="0"/>
                <a:cs typeface="Arial" panose="020B0604020202020204" pitchFamily="34" charset="0"/>
              </a:rPr>
              <a:t>n.d.</a:t>
            </a:r>
            <a:r>
              <a:rPr lang="en-US" sz="900" b="1" dirty="0">
                <a:solidFill>
                  <a:srgbClr val="FF0000"/>
                </a:solidFill>
                <a:latin typeface="Arial" panose="020B0604020202020204" pitchFamily="34" charset="0"/>
                <a:cs typeface="Arial" panose="020B0604020202020204" pitchFamily="34" charset="0"/>
              </a:rPr>
              <a:t>). Retrieved March 10, </a:t>
            </a:r>
            <a:r>
              <a:rPr lang="en-US" sz="900" b="1" dirty="0" smtClean="0">
                <a:solidFill>
                  <a:srgbClr val="FF0000"/>
                </a:solidFill>
                <a:latin typeface="Arial" panose="020B0604020202020204" pitchFamily="34" charset="0"/>
                <a:cs typeface="Arial" panose="020B0604020202020204" pitchFamily="34" charset="0"/>
              </a:rPr>
              <a:t>2016, from </a:t>
            </a:r>
            <a:r>
              <a:rPr lang="en-US" sz="900" b="1" dirty="0">
                <a:solidFill>
                  <a:srgbClr val="FF0000"/>
                </a:solidFill>
                <a:latin typeface="Arial" panose="020B0604020202020204" pitchFamily="34" charset="0"/>
                <a:cs typeface="Arial" panose="020B0604020202020204" pitchFamily="34" charset="0"/>
                <a:hlinkClick r:id="rId5"/>
              </a:rPr>
              <a:t>http://dondi.github.io/GRNsight</a:t>
            </a:r>
            <a:r>
              <a:rPr lang="en-US" sz="900" b="1" dirty="0" smtClean="0">
                <a:solidFill>
                  <a:srgbClr val="FF0000"/>
                </a:solidFill>
                <a:latin typeface="Arial" panose="020B0604020202020204" pitchFamily="34" charset="0"/>
                <a:cs typeface="Arial" panose="020B0604020202020204" pitchFamily="34" charset="0"/>
                <a:hlinkClick r:id="rId5"/>
              </a:rPr>
              <a:t>/</a:t>
            </a:r>
            <a:r>
              <a:rPr lang="en-US" sz="900" b="1" dirty="0" smtClean="0">
                <a:solidFill>
                  <a:srgbClr val="FF0000"/>
                </a:solidFill>
                <a:latin typeface="Arial" panose="020B0604020202020204" pitchFamily="34" charset="0"/>
                <a:cs typeface="Arial" panose="020B0604020202020204" pitchFamily="34" charset="0"/>
              </a:rPr>
              <a:t>. </a:t>
            </a:r>
          </a:p>
          <a:p>
            <a:pPr>
              <a:lnSpc>
                <a:spcPct val="80000"/>
              </a:lnSpc>
            </a:pPr>
            <a:endParaRPr lang="en-US" sz="900" b="1" dirty="0">
              <a:solidFill>
                <a:srgbClr val="FF0000"/>
              </a:solidFill>
              <a:latin typeface="Arial" panose="020B0604020202020204" pitchFamily="34" charset="0"/>
              <a:cs typeface="Arial" panose="020B0604020202020204" pitchFamily="34" charset="0"/>
            </a:endParaRPr>
          </a:p>
          <a:p>
            <a:pPr>
              <a:lnSpc>
                <a:spcPct val="80000"/>
              </a:lnSpc>
            </a:pPr>
            <a:r>
              <a:rPr lang="en-US" sz="900" b="1" dirty="0" smtClean="0">
                <a:solidFill>
                  <a:srgbClr val="FF0000"/>
                </a:solidFill>
                <a:latin typeface="Arial" panose="020B0604020202020204" pitchFamily="34" charset="0"/>
                <a:cs typeface="Arial" panose="020B0604020202020204" pitchFamily="34" charset="0"/>
              </a:rPr>
              <a:t>Gephi – Home. (</a:t>
            </a:r>
            <a:r>
              <a:rPr lang="en-US" sz="900" b="1" dirty="0" err="1" smtClean="0">
                <a:solidFill>
                  <a:srgbClr val="FF0000"/>
                </a:solidFill>
                <a:latin typeface="Arial" panose="020B0604020202020204" pitchFamily="34" charset="0"/>
                <a:cs typeface="Arial" panose="020B0604020202020204" pitchFamily="34" charset="0"/>
              </a:rPr>
              <a:t>n.d.</a:t>
            </a:r>
            <a:r>
              <a:rPr lang="en-US" sz="900" b="1" dirty="0" smtClean="0">
                <a:solidFill>
                  <a:srgbClr val="FF0000"/>
                </a:solidFill>
                <a:latin typeface="Arial" panose="020B0604020202020204" pitchFamily="34" charset="0"/>
                <a:cs typeface="Arial" panose="020B0604020202020204" pitchFamily="34" charset="0"/>
              </a:rPr>
              <a:t>). </a:t>
            </a:r>
            <a:r>
              <a:rPr lang="en-US" sz="900" b="1" dirty="0">
                <a:solidFill>
                  <a:srgbClr val="FF0000"/>
                </a:solidFill>
                <a:latin typeface="Arial" panose="020B0604020202020204" pitchFamily="34" charset="0"/>
                <a:cs typeface="Arial" panose="020B0604020202020204" pitchFamily="34" charset="0"/>
              </a:rPr>
              <a:t>Retrieved November 15, 2016, from </a:t>
            </a:r>
            <a:r>
              <a:rPr lang="en-US" sz="900" b="1" dirty="0">
                <a:solidFill>
                  <a:srgbClr val="FF0000"/>
                </a:solidFill>
                <a:latin typeface="Arial" panose="020B0604020202020204" pitchFamily="34" charset="0"/>
                <a:cs typeface="Arial" panose="020B0604020202020204" pitchFamily="34" charset="0"/>
                <a:hlinkClick r:id="rId6"/>
              </a:rPr>
              <a:t>https://gephi.org</a:t>
            </a:r>
            <a:r>
              <a:rPr lang="en-US" sz="900" b="1" dirty="0" smtClean="0">
                <a:solidFill>
                  <a:srgbClr val="FF0000"/>
                </a:solidFill>
                <a:latin typeface="Arial" panose="020B0604020202020204" pitchFamily="34" charset="0"/>
                <a:cs typeface="Arial" panose="020B0604020202020204" pitchFamily="34" charset="0"/>
                <a:hlinkClick r:id="rId6"/>
              </a:rPr>
              <a:t>/</a:t>
            </a:r>
            <a:r>
              <a:rPr lang="en-US" sz="900" b="1" dirty="0" smtClean="0">
                <a:solidFill>
                  <a:srgbClr val="FF0000"/>
                </a:solidFill>
                <a:latin typeface="Arial" panose="020B0604020202020204" pitchFamily="34" charset="0"/>
                <a:cs typeface="Arial" panose="020B0604020202020204" pitchFamily="34" charset="0"/>
              </a:rPr>
              <a:t>. </a:t>
            </a:r>
            <a:br>
              <a:rPr lang="en-US" sz="900" b="1" dirty="0" smtClean="0">
                <a:solidFill>
                  <a:srgbClr val="FF0000"/>
                </a:solidFill>
                <a:latin typeface="Arial" panose="020B0604020202020204" pitchFamily="34" charset="0"/>
                <a:cs typeface="Arial" panose="020B0604020202020204" pitchFamily="34" charset="0"/>
              </a:rPr>
            </a:b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r>
              <a:rPr lang="en-US" sz="900" b="1" dirty="0" err="1">
                <a:solidFill>
                  <a:srgbClr val="FF0000"/>
                </a:solidFill>
                <a:latin typeface="Arial" panose="020B0604020202020204" pitchFamily="34" charset="0"/>
                <a:cs typeface="Arial" panose="020B0604020202020204" pitchFamily="34" charset="0"/>
              </a:rPr>
              <a:t>Kdahlquist</a:t>
            </a:r>
            <a:r>
              <a:rPr lang="en-US" sz="900" b="1" dirty="0">
                <a:solidFill>
                  <a:srgbClr val="FF0000"/>
                </a:solidFill>
                <a:latin typeface="Arial" panose="020B0604020202020204" pitchFamily="34" charset="0"/>
                <a:cs typeface="Arial" panose="020B0604020202020204" pitchFamily="34" charset="0"/>
              </a:rPr>
              <a:t>/</a:t>
            </a:r>
            <a:r>
              <a:rPr lang="en-US" sz="900" b="1" dirty="0" err="1">
                <a:solidFill>
                  <a:srgbClr val="FF0000"/>
                </a:solidFill>
                <a:latin typeface="Arial" panose="020B0604020202020204" pitchFamily="34" charset="0"/>
                <a:cs typeface="Arial" panose="020B0604020202020204" pitchFamily="34" charset="0"/>
              </a:rPr>
              <a:t>GRNmap</a:t>
            </a:r>
            <a:r>
              <a:rPr lang="en-US" sz="900" b="1" dirty="0">
                <a:solidFill>
                  <a:srgbClr val="FF0000"/>
                </a:solidFill>
                <a:latin typeface="Arial" panose="020B0604020202020204" pitchFamily="34" charset="0"/>
                <a:cs typeface="Arial" panose="020B0604020202020204" pitchFamily="34" charset="0"/>
              </a:rPr>
              <a:t>. (</a:t>
            </a:r>
            <a:r>
              <a:rPr lang="en-US" sz="900" b="1" dirty="0" err="1">
                <a:solidFill>
                  <a:srgbClr val="FF0000"/>
                </a:solidFill>
                <a:latin typeface="Arial" panose="020B0604020202020204" pitchFamily="34" charset="0"/>
                <a:cs typeface="Arial" panose="020B0604020202020204" pitchFamily="34" charset="0"/>
              </a:rPr>
              <a:t>n.d.</a:t>
            </a:r>
            <a:r>
              <a:rPr lang="en-US" sz="900" b="1" dirty="0">
                <a:solidFill>
                  <a:srgbClr val="FF0000"/>
                </a:solidFill>
                <a:latin typeface="Arial" panose="020B0604020202020204" pitchFamily="34" charset="0"/>
                <a:cs typeface="Arial" panose="020B0604020202020204" pitchFamily="34" charset="0"/>
              </a:rPr>
              <a:t>). Retrieved March </a:t>
            </a:r>
            <a:r>
              <a:rPr lang="en-US" sz="900" b="1" dirty="0" smtClean="0">
                <a:solidFill>
                  <a:srgbClr val="FF0000"/>
                </a:solidFill>
                <a:latin typeface="Arial" panose="020B0604020202020204" pitchFamily="34" charset="0"/>
                <a:cs typeface="Arial" panose="020B0604020202020204" pitchFamily="34" charset="0"/>
              </a:rPr>
              <a:t>10, 2016</a:t>
            </a:r>
            <a:r>
              <a:rPr lang="en-US" sz="900" b="1" dirty="0">
                <a:solidFill>
                  <a:srgbClr val="FF0000"/>
                </a:solidFill>
                <a:latin typeface="Arial" panose="020B0604020202020204" pitchFamily="34" charset="0"/>
                <a:cs typeface="Arial" panose="020B0604020202020204" pitchFamily="34" charset="0"/>
              </a:rPr>
              <a:t>, from </a:t>
            </a:r>
            <a:r>
              <a:rPr lang="en-US" sz="900" b="1" dirty="0">
                <a:solidFill>
                  <a:srgbClr val="FF0000"/>
                </a:solidFill>
                <a:latin typeface="Arial" panose="020B0604020202020204" pitchFamily="34" charset="0"/>
                <a:cs typeface="Arial" panose="020B0604020202020204" pitchFamily="34" charset="0"/>
                <a:hlinkClick r:id="rId7"/>
              </a:rPr>
              <a:t>https://</a:t>
            </a:r>
            <a:r>
              <a:rPr lang="en-US" sz="900" b="1" dirty="0" smtClean="0">
                <a:solidFill>
                  <a:srgbClr val="FF0000"/>
                </a:solidFill>
                <a:latin typeface="Arial" panose="020B0604020202020204" pitchFamily="34" charset="0"/>
                <a:cs typeface="Arial" panose="020B0604020202020204" pitchFamily="34" charset="0"/>
                <a:hlinkClick r:id="rId7"/>
              </a:rPr>
              <a:t>github.com/kdahlquist/GRNmap</a:t>
            </a: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endParaRPr lang="en-US" sz="900" b="1" dirty="0">
              <a:solidFill>
                <a:srgbClr val="FF0000"/>
              </a:solidFill>
              <a:latin typeface="Arial" panose="020B0604020202020204" pitchFamily="34" charset="0"/>
              <a:cs typeface="Arial" panose="020B0604020202020204" pitchFamily="34" charset="0"/>
            </a:endParaRPr>
          </a:p>
          <a:p>
            <a:pPr>
              <a:lnSpc>
                <a:spcPct val="80000"/>
              </a:lnSpc>
            </a:pPr>
            <a:r>
              <a:rPr lang="en-US" sz="900" b="1" dirty="0">
                <a:solidFill>
                  <a:srgbClr val="FF0000"/>
                </a:solidFill>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solidFill>
                  <a:srgbClr val="FF0000"/>
                </a:solidFill>
                <a:latin typeface="Arial" panose="020B0604020202020204" pitchFamily="34" charset="0"/>
                <a:cs typeface="Arial" panose="020B0604020202020204" pitchFamily="34" charset="0"/>
              </a:rPr>
              <a:t>.</a:t>
            </a:r>
          </a:p>
          <a:p>
            <a:pPr>
              <a:lnSpc>
                <a:spcPct val="80000"/>
              </a:lnSpc>
            </a:pPr>
            <a:endParaRPr lang="en-US" sz="900" b="1" dirty="0">
              <a:solidFill>
                <a:srgbClr val="FF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FF0000"/>
                </a:solidFill>
                <a:latin typeface="Arial" panose="020B0604020202020204" pitchFamily="34" charset="0"/>
                <a:cs typeface="Arial" panose="020B0604020202020204" pitchFamily="34" charset="0"/>
              </a:rPr>
              <a:t>McSweeney</a:t>
            </a:r>
            <a:r>
              <a:rPr lang="en-US" sz="900" b="1" dirty="0" smtClean="0">
                <a:solidFill>
                  <a:srgbClr val="FF0000"/>
                </a:solidFill>
                <a:latin typeface="Arial" panose="020B0604020202020204" pitchFamily="34" charset="0"/>
                <a:cs typeface="Arial" panose="020B0604020202020204" pitchFamily="34" charset="0"/>
              </a:rPr>
              <a:t>, Patrick J. (2009). Gephi Network Statistics: Google Summer of Code 2009 </a:t>
            </a:r>
            <a:r>
              <a:rPr lang="en-US" sz="900" b="1" dirty="0">
                <a:solidFill>
                  <a:srgbClr val="FF0000"/>
                </a:solidFill>
                <a:latin typeface="Arial" panose="020B0604020202020204" pitchFamily="34" charset="0"/>
                <a:cs typeface="Arial" panose="020B0604020202020204" pitchFamily="34" charset="0"/>
              </a:rPr>
              <a:t>Project Proposal. http://web.ecs.syr.edu/~pjmcswee/gephi.pdf</a:t>
            </a: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endParaRPr lang="en-US" sz="900" b="1" dirty="0" smtClean="0">
              <a:solidFill>
                <a:srgbClr val="FF0000"/>
              </a:solidFill>
              <a:latin typeface="Arial" panose="020B0604020202020204" pitchFamily="34" charset="0"/>
              <a:cs typeface="Arial" panose="020B0604020202020204" pitchFamily="34" charset="0"/>
            </a:endParaRPr>
          </a:p>
          <a:p>
            <a:pPr>
              <a:lnSpc>
                <a:spcPct val="80000"/>
              </a:lnSpc>
            </a:pPr>
            <a:r>
              <a:rPr lang="en-US" sz="900" b="1" dirty="0" err="1">
                <a:solidFill>
                  <a:srgbClr val="FF0000"/>
                </a:solidFill>
                <a:latin typeface="Arial" panose="020B0604020202020204" pitchFamily="34" charset="0"/>
                <a:cs typeface="Arial" panose="020B0604020202020204" pitchFamily="34" charset="0"/>
              </a:rPr>
              <a:t>Pavlopoulos</a:t>
            </a:r>
            <a:r>
              <a:rPr lang="en-US" sz="900" b="1" dirty="0">
                <a:solidFill>
                  <a:srgbClr val="FF0000"/>
                </a:solidFill>
                <a:latin typeface="Arial" panose="020B0604020202020204" pitchFamily="34" charset="0"/>
                <a:cs typeface="Arial" panose="020B0604020202020204" pitchFamily="34" charset="0"/>
              </a:rPr>
              <a:t>, G. A., </a:t>
            </a:r>
            <a:r>
              <a:rPr lang="en-US" sz="900" b="1" dirty="0" err="1">
                <a:solidFill>
                  <a:srgbClr val="FF0000"/>
                </a:solidFill>
                <a:latin typeface="Arial" panose="020B0604020202020204" pitchFamily="34" charset="0"/>
                <a:cs typeface="Arial" panose="020B0604020202020204" pitchFamily="34" charset="0"/>
              </a:rPr>
              <a:t>Secrier</a:t>
            </a:r>
            <a:r>
              <a:rPr lang="en-US" sz="900" b="1" dirty="0">
                <a:solidFill>
                  <a:srgbClr val="FF0000"/>
                </a:solidFill>
                <a:latin typeface="Arial" panose="020B0604020202020204" pitchFamily="34" charset="0"/>
                <a:cs typeface="Arial" panose="020B0604020202020204" pitchFamily="34" charset="0"/>
              </a:rPr>
              <a:t>, M., </a:t>
            </a:r>
            <a:r>
              <a:rPr lang="en-US" sz="900" b="1" dirty="0" err="1">
                <a:solidFill>
                  <a:srgbClr val="FF0000"/>
                </a:solidFill>
                <a:latin typeface="Arial" panose="020B0604020202020204" pitchFamily="34" charset="0"/>
                <a:cs typeface="Arial" panose="020B0604020202020204" pitchFamily="34" charset="0"/>
              </a:rPr>
              <a:t>Moschopoulos</a:t>
            </a:r>
            <a:r>
              <a:rPr lang="en-US" sz="900" b="1" dirty="0">
                <a:solidFill>
                  <a:srgbClr val="FF0000"/>
                </a:solidFill>
                <a:latin typeface="Arial" panose="020B0604020202020204" pitchFamily="34" charset="0"/>
                <a:cs typeface="Arial" panose="020B0604020202020204" pitchFamily="34" charset="0"/>
              </a:rPr>
              <a:t>, C. N., </a:t>
            </a:r>
            <a:r>
              <a:rPr lang="en-US" sz="900" b="1" dirty="0" err="1">
                <a:solidFill>
                  <a:srgbClr val="FF0000"/>
                </a:solidFill>
                <a:latin typeface="Arial" panose="020B0604020202020204" pitchFamily="34" charset="0"/>
                <a:cs typeface="Arial" panose="020B0604020202020204" pitchFamily="34" charset="0"/>
              </a:rPr>
              <a:t>Soldatos</a:t>
            </a:r>
            <a:r>
              <a:rPr lang="en-US" sz="900" b="1" dirty="0">
                <a:solidFill>
                  <a:srgbClr val="FF0000"/>
                </a:solidFill>
                <a:latin typeface="Arial" panose="020B0604020202020204" pitchFamily="34" charset="0"/>
                <a:cs typeface="Arial" panose="020B0604020202020204" pitchFamily="34" charset="0"/>
              </a:rPr>
              <a:t>, T. G., </a:t>
            </a:r>
            <a:r>
              <a:rPr lang="en-US" sz="900" b="1" dirty="0" err="1">
                <a:solidFill>
                  <a:srgbClr val="FF0000"/>
                </a:solidFill>
                <a:latin typeface="Arial" panose="020B0604020202020204" pitchFamily="34" charset="0"/>
                <a:cs typeface="Arial" panose="020B0604020202020204" pitchFamily="34" charset="0"/>
              </a:rPr>
              <a:t>Kossida</a:t>
            </a:r>
            <a:r>
              <a:rPr lang="en-US" sz="900" b="1" dirty="0">
                <a:solidFill>
                  <a:srgbClr val="FF0000"/>
                </a:solidFill>
                <a:latin typeface="Arial" panose="020B0604020202020204" pitchFamily="34" charset="0"/>
                <a:cs typeface="Arial" panose="020B0604020202020204" pitchFamily="34" charset="0"/>
              </a:rPr>
              <a:t>, S., </a:t>
            </a:r>
            <a:r>
              <a:rPr lang="en-US" sz="900" b="1" dirty="0" err="1">
                <a:solidFill>
                  <a:srgbClr val="FF0000"/>
                </a:solidFill>
                <a:latin typeface="Arial" panose="020B0604020202020204" pitchFamily="34" charset="0"/>
                <a:cs typeface="Arial" panose="020B0604020202020204" pitchFamily="34" charset="0"/>
              </a:rPr>
              <a:t>Aerts</a:t>
            </a:r>
            <a:r>
              <a:rPr lang="en-US" sz="900" b="1" dirty="0">
                <a:solidFill>
                  <a:srgbClr val="FF0000"/>
                </a:solidFill>
                <a:latin typeface="Arial" panose="020B0604020202020204" pitchFamily="34" charset="0"/>
                <a:cs typeface="Arial" panose="020B0604020202020204" pitchFamily="34" charset="0"/>
              </a:rPr>
              <a:t>, J., ... &amp; </a:t>
            </a:r>
            <a:r>
              <a:rPr lang="en-US" sz="900" b="1" dirty="0" err="1">
                <a:solidFill>
                  <a:srgbClr val="FF0000"/>
                </a:solidFill>
                <a:latin typeface="Arial" panose="020B0604020202020204" pitchFamily="34" charset="0"/>
                <a:cs typeface="Arial" panose="020B0604020202020204" pitchFamily="34" charset="0"/>
              </a:rPr>
              <a:t>Bagos</a:t>
            </a:r>
            <a:r>
              <a:rPr lang="en-US" sz="900" b="1" dirty="0">
                <a:solidFill>
                  <a:srgbClr val="FF0000"/>
                </a:solidFill>
                <a:latin typeface="Arial" panose="020B0604020202020204" pitchFamily="34" charset="0"/>
                <a:cs typeface="Arial" panose="020B0604020202020204" pitchFamily="34" charset="0"/>
              </a:rPr>
              <a:t>, P. G. (2011). Using graph theory to analyze biological networks. </a:t>
            </a:r>
            <a:r>
              <a:rPr lang="en-US" sz="900" b="1" dirty="0" err="1">
                <a:solidFill>
                  <a:srgbClr val="FF0000"/>
                </a:solidFill>
                <a:latin typeface="Arial" panose="020B0604020202020204" pitchFamily="34" charset="0"/>
                <a:cs typeface="Arial" panose="020B0604020202020204" pitchFamily="34" charset="0"/>
              </a:rPr>
              <a:t>BioData</a:t>
            </a:r>
            <a:r>
              <a:rPr lang="en-US" sz="900" b="1" dirty="0">
                <a:solidFill>
                  <a:srgbClr val="FF0000"/>
                </a:solidFill>
                <a:latin typeface="Arial" panose="020B0604020202020204" pitchFamily="34" charset="0"/>
                <a:cs typeface="Arial" panose="020B0604020202020204" pitchFamily="34" charset="0"/>
              </a:rPr>
              <a:t> mining, 4(1), 10</a:t>
            </a:r>
            <a:r>
              <a:rPr lang="en-US" sz="900" b="1" dirty="0" smtClean="0">
                <a:solidFill>
                  <a:srgbClr val="FF0000"/>
                </a:solidFill>
                <a:latin typeface="Arial" panose="020B0604020202020204" pitchFamily="34" charset="0"/>
                <a:cs typeface="Arial" panose="020B0604020202020204" pitchFamily="34" charset="0"/>
              </a:rPr>
              <a:t>.</a:t>
            </a:r>
            <a:endParaRPr lang="en-US" sz="900" b="1" dirty="0">
              <a:solidFill>
                <a:srgbClr val="FF0000"/>
              </a:solidFill>
              <a:latin typeface="Arial" panose="020B0604020202020204" pitchFamily="34" charset="0"/>
              <a:cs typeface="Arial" panose="020B0604020202020204" pitchFamily="34" charset="0"/>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9" name="TextBox 88"/>
          <p:cNvSpPr txBox="1"/>
          <p:nvPr/>
        </p:nvSpPr>
        <p:spPr>
          <a:xfrm>
            <a:off x="888298" y="15444894"/>
            <a:ext cx="10898979" cy="4247317"/>
          </a:xfrm>
          <a:prstGeom prst="rect">
            <a:avLst/>
          </a:prstGeom>
          <a:noFill/>
        </p:spPr>
        <p:txBody>
          <a:bodyPr wrap="square" rtlCol="0">
            <a:spAutoFit/>
          </a:bodyPr>
          <a:lstStyle/>
          <a:p>
            <a:pPr marL="342900" indent="-342900">
              <a:buFont typeface="Arial"/>
              <a:buChar char="•"/>
            </a:pPr>
            <a:r>
              <a:rPr lang="en-US" sz="1800" b="1" dirty="0">
                <a:latin typeface="Arial" panose="020B0604020202020204" pitchFamily="34" charset="0"/>
                <a:cs typeface="Arial" panose="020B0604020202020204" pitchFamily="34" charset="0"/>
              </a:rPr>
              <a:t>DNA microarray data for each of the six strains was analyzed to show which genes exhibited significant changes in expression during cold shock. The criteria for significance was a corrected </a:t>
            </a:r>
            <a:r>
              <a:rPr lang="en-US" sz="1800" b="1" dirty="0" err="1">
                <a:latin typeface="Arial" panose="020B0604020202020204" pitchFamily="34" charset="0"/>
                <a:cs typeface="Arial" panose="020B0604020202020204" pitchFamily="34" charset="0"/>
              </a:rPr>
              <a:t>Benjamini</a:t>
            </a:r>
            <a:r>
              <a:rPr lang="en-US" sz="1800" b="1" dirty="0">
                <a:latin typeface="Arial" panose="020B0604020202020204" pitchFamily="34" charset="0"/>
                <a:cs typeface="Arial" panose="020B0604020202020204" pitchFamily="34" charset="0"/>
              </a:rPr>
              <a:t> &amp; Hochberg  (B&amp;H) </a:t>
            </a:r>
            <a:r>
              <a:rPr lang="en-US" sz="1800" b="1" i="1" dirty="0">
                <a:latin typeface="Arial" panose="020B0604020202020204" pitchFamily="34" charset="0"/>
                <a:cs typeface="Arial" panose="020B0604020202020204" pitchFamily="34" charset="0"/>
              </a:rPr>
              <a:t>p</a:t>
            </a:r>
            <a:r>
              <a:rPr lang="en-US" sz="1800" b="1" dirty="0">
                <a:latin typeface="Arial" panose="020B0604020202020204" pitchFamily="34" charset="0"/>
                <a:cs typeface="Arial" panose="020B0604020202020204" pitchFamily="34" charset="0"/>
              </a:rPr>
              <a:t> value &lt; 0.05.</a:t>
            </a: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The genes with significant expression changes were submitted to the YEASTRACT database, which returned a list of transcription factors that could regulate those targets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for which we had deletion strain microarray data were added to the list of the most significant regulators for each strain to generate six GRNs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and edges were removed from each GRN in a stepwise fashion in order of least to most significant until the network was pared down to have fewer than 20 genes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Each of the pared-down GRNs, labeled db1-db6,  were input into the Dahlquist lab’s </a:t>
            </a:r>
            <a:r>
              <a:rPr lang="en-US" sz="1800" b="1" dirty="0" err="1">
                <a:latin typeface="Arial" panose="020B0604020202020204" pitchFamily="34" charset="0"/>
                <a:cs typeface="Arial" panose="020B0604020202020204" pitchFamily="34" charset="0"/>
              </a:rPr>
              <a:t>GRNmap</a:t>
            </a:r>
            <a:r>
              <a:rPr lang="en-US" sz="1800" b="1" dirty="0">
                <a:latin typeface="Arial" panose="020B0604020202020204" pitchFamily="34" charset="0"/>
                <a:cs typeface="Arial" panose="020B0604020202020204" pitchFamily="34" charset="0"/>
              </a:rPr>
              <a:t> program to model the dynamics of each gene’s expression in their respective networks.</a:t>
            </a:r>
          </a:p>
        </p:txBody>
      </p:sp>
      <p:sp>
        <p:nvSpPr>
          <p:cNvPr id="51" name="TextBox 50"/>
          <p:cNvSpPr txBox="1"/>
          <p:nvPr/>
        </p:nvSpPr>
        <p:spPr>
          <a:xfrm>
            <a:off x="925846" y="28681657"/>
            <a:ext cx="8359854" cy="3139321"/>
          </a:xfrm>
          <a:prstGeom prst="rect">
            <a:avLst/>
          </a:prstGeom>
          <a:noFill/>
        </p:spPr>
        <p:txBody>
          <a:bodyPr wrap="square" rtlCol="0">
            <a:spAutoFit/>
          </a:bodyPr>
          <a:lstStyle/>
          <a:p>
            <a:pPr marL="342900" indent="-342900">
              <a:buFont typeface="Arial"/>
              <a:buChar char="•"/>
            </a:pPr>
            <a:r>
              <a:rPr lang="en-US" sz="1800" b="1" dirty="0">
                <a:latin typeface="Arial"/>
                <a:cs typeface="Arial"/>
              </a:rPr>
              <a:t>A graph (GRN) is a collection of nodes (genes) that are connected by </a:t>
            </a:r>
            <a:r>
              <a:rPr lang="en-US" sz="1800" b="1" dirty="0" smtClean="0">
                <a:latin typeface="Arial"/>
                <a:cs typeface="Arial"/>
              </a:rPr>
              <a:t>edges, similar to how a social network is visualized</a:t>
            </a:r>
            <a:endParaRPr lang="en-US" sz="1800" b="1" dirty="0">
              <a:latin typeface="Arial"/>
              <a:cs typeface="Arial"/>
            </a:endParaRPr>
          </a:p>
          <a:p>
            <a:pPr marL="342900" indent="-342900">
              <a:buFont typeface="Arial"/>
              <a:buChar char="•"/>
            </a:pPr>
            <a:r>
              <a:rPr lang="en-US" sz="1800" b="1" dirty="0">
                <a:latin typeface="Arial"/>
                <a:cs typeface="Arial"/>
              </a:rPr>
              <a:t>The graphs are directed, and only go in one direction. The edges can either suppress or </a:t>
            </a:r>
            <a:r>
              <a:rPr lang="en-US" sz="1800" b="1" dirty="0" smtClean="0">
                <a:latin typeface="Arial"/>
                <a:cs typeface="Arial"/>
              </a:rPr>
              <a:t>activate other nodes, which go on to regulate other connections in the network.</a:t>
            </a:r>
            <a:endParaRPr lang="en-US" sz="1800" b="1" dirty="0" smtClean="0">
              <a:latin typeface="Arial"/>
              <a:cs typeface="Arial"/>
            </a:endParaRPr>
          </a:p>
          <a:p>
            <a:pPr marL="342900" indent="-342900">
              <a:buFont typeface="Arial"/>
              <a:buChar char="•"/>
            </a:pPr>
            <a:r>
              <a:rPr lang="en-US" sz="1800" b="1" dirty="0" smtClean="0">
                <a:latin typeface="Arial"/>
                <a:cs typeface="Arial"/>
              </a:rPr>
              <a:t>The outputs of the </a:t>
            </a:r>
            <a:r>
              <a:rPr lang="en-US" sz="1800" b="1" dirty="0" err="1" smtClean="0">
                <a:latin typeface="Arial"/>
                <a:cs typeface="Arial"/>
              </a:rPr>
              <a:t>GRNmap</a:t>
            </a:r>
            <a:r>
              <a:rPr lang="en-US" sz="1800" b="1" dirty="0" smtClean="0">
                <a:latin typeface="Arial"/>
                <a:cs typeface="Arial"/>
              </a:rPr>
              <a:t> model for all 6 networks were used to determine the relationships between nodes (genes). The output gave a weight to the edges of the network that represents the strength of the connection, and whether the node is being activated or repressed, or activating or repressing other nodes.</a:t>
            </a:r>
          </a:p>
          <a:p>
            <a:pPr marL="342900" indent="-342900">
              <a:buFont typeface="Arial"/>
              <a:buChar char="•"/>
            </a:pPr>
            <a:endParaRPr lang="en-US" sz="1800" b="1" dirty="0" smtClean="0">
              <a:latin typeface="Arial"/>
              <a:cs typeface="Arial"/>
            </a:endParaRPr>
          </a:p>
        </p:txBody>
      </p:sp>
      <p:pic>
        <p:nvPicPr>
          <p:cNvPr id="14" name="Picture 13" descr="Screen Shot 2016-03-15 at 7.16.16 PM.png"/>
          <p:cNvPicPr>
            <a:picLocks noChangeAspect="1"/>
          </p:cNvPicPr>
          <p:nvPr/>
        </p:nvPicPr>
        <p:blipFill rotWithShape="1">
          <a:blip r:embed="rId9">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115" name="TextBox 114"/>
          <p:cNvSpPr txBox="1"/>
          <p:nvPr/>
        </p:nvSpPr>
        <p:spPr>
          <a:xfrm>
            <a:off x="31617839" y="21497837"/>
            <a:ext cx="11621948" cy="5747727"/>
          </a:xfrm>
          <a:prstGeom prst="rect">
            <a:avLst/>
          </a:prstGeom>
          <a:noFill/>
        </p:spPr>
        <p:txBody>
          <a:bodyPr wrap="square" rtlCol="0">
            <a:spAutoFit/>
          </a:bodyPr>
          <a:lstStyle/>
          <a:p>
            <a:pPr marL="342900" indent="-342900">
              <a:buFont typeface="Arial"/>
              <a:buChar char="•"/>
            </a:pPr>
            <a:r>
              <a:rPr lang="en-US" sz="1750" b="1" dirty="0" smtClean="0">
                <a:solidFill>
                  <a:srgbClr val="FF0000"/>
                </a:solidFill>
                <a:latin typeface="Arial"/>
                <a:cs typeface="Arial"/>
              </a:rPr>
              <a:t>DNA microarray data from the </a:t>
            </a:r>
            <a:r>
              <a:rPr lang="en-US" sz="1750" b="1" i="1" dirty="0" smtClean="0">
                <a:solidFill>
                  <a:srgbClr val="FF0000"/>
                </a:solidFill>
                <a:latin typeface="Arial"/>
                <a:cs typeface="Arial"/>
              </a:rPr>
              <a:t>Δhap4</a:t>
            </a:r>
            <a:r>
              <a:rPr lang="en-US" sz="1750" b="1" dirty="0" smtClean="0">
                <a:solidFill>
                  <a:srgbClr val="FF0000"/>
                </a:solidFill>
                <a:latin typeface="Arial"/>
                <a:cs typeface="Arial"/>
              </a:rPr>
              <a:t>  deletion strain subjected to cold shock was analyzed using an ANOVA test, the YEASTRACT database, and an ordinary differential equations model called GRNmap that modeled the dynamics of each gene in candidate gene regulatory networks. From larger networks, the 15 gene, 28 edges network was determined to be the best candidate for data analysis.</a:t>
            </a:r>
          </a:p>
          <a:p>
            <a:pPr marL="342900" indent="-342900">
              <a:buFont typeface="Arial"/>
              <a:buChar char="•"/>
            </a:pPr>
            <a:r>
              <a:rPr lang="en-US" sz="1750" b="1" dirty="0" smtClean="0">
                <a:solidFill>
                  <a:srgbClr val="FF0000"/>
                </a:solidFill>
                <a:latin typeface="Arial"/>
                <a:cs typeface="Arial"/>
              </a:rPr>
              <a:t>The weighted output network was visualized using GRNsight.</a:t>
            </a:r>
          </a:p>
          <a:p>
            <a:pPr marL="342900" indent="-342900">
              <a:buFont typeface="Arial"/>
              <a:buChar char="•"/>
            </a:pPr>
            <a:r>
              <a:rPr lang="en-US" sz="1750" b="1" dirty="0" smtClean="0">
                <a:solidFill>
                  <a:srgbClr val="FF0000"/>
                </a:solidFill>
                <a:latin typeface="Arial"/>
                <a:cs typeface="Arial"/>
              </a:rPr>
              <a:t>The </a:t>
            </a:r>
            <a:r>
              <a:rPr lang="en-US" sz="1750" b="1" dirty="0" err="1" smtClean="0">
                <a:solidFill>
                  <a:srgbClr val="FF0000"/>
                </a:solidFill>
                <a:latin typeface="Arial"/>
                <a:cs typeface="Arial"/>
              </a:rPr>
              <a:t>Gephi</a:t>
            </a:r>
            <a:r>
              <a:rPr lang="en-US" sz="1750" b="1" dirty="0" smtClean="0">
                <a:solidFill>
                  <a:srgbClr val="FF0000"/>
                </a:solidFill>
                <a:latin typeface="Arial"/>
                <a:cs typeface="Arial"/>
              </a:rPr>
              <a:t> results are consistent with the 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graph. While MSN2 has the highest betweenness centrality and the highest degree measure, it only has the second highest closeness centrality measure, which indicates that while it is a very important node in the graph, SWI4 is more centralized in the graph. </a:t>
            </a:r>
          </a:p>
          <a:p>
            <a:pPr marL="342900" indent="-342900">
              <a:buFont typeface="Arial"/>
              <a:buChar char="•"/>
            </a:pPr>
            <a:r>
              <a:rPr lang="en-US" sz="1750" b="1" dirty="0" smtClean="0">
                <a:solidFill>
                  <a:srgbClr val="FF0000"/>
                </a:solidFill>
                <a:latin typeface="Arial"/>
                <a:cs typeface="Arial"/>
              </a:rPr>
              <a:t>The LSE and the ratio of output LSE to theoretical minimum LSE for the network demonstrated that the model has more errors than a theoretically ideal run. However, this is to be expected for any model run, and the ratio demonstrates a close fit as it was only slightly above 1.</a:t>
            </a:r>
          </a:p>
          <a:p>
            <a:pPr marL="342900" indent="-342900">
              <a:buFont typeface="Arial"/>
              <a:buChar char="•"/>
            </a:pPr>
            <a:r>
              <a:rPr lang="en-US" sz="1750" b="1" dirty="0" smtClean="0">
                <a:solidFill>
                  <a:srgbClr val="FF0000"/>
                </a:solidFill>
                <a:latin typeface="Arial"/>
                <a:cs typeface="Arial"/>
              </a:rPr>
              <a:t>ASH1 had the strongest activation input in the network, from SWI5. This may have affected the size of the production rate and optimized threshold b levels. </a:t>
            </a:r>
          </a:p>
          <a:p>
            <a:pPr marL="342900" indent="-342900">
              <a:buFont typeface="Arial"/>
              <a:buChar char="•"/>
            </a:pPr>
            <a:r>
              <a:rPr lang="en-US" sz="1750" b="1" dirty="0" smtClean="0">
                <a:solidFill>
                  <a:srgbClr val="FF0000"/>
                </a:solidFill>
                <a:latin typeface="Arial"/>
                <a:cs typeface="Arial"/>
              </a:rPr>
              <a:t>In addition to the above, future directions include running Gephi statistical analysis on the other gene family networks. Then, comparisons of the </a:t>
            </a:r>
            <a:r>
              <a:rPr lang="en-US" sz="1750" b="1" i="1" dirty="0" smtClean="0">
                <a:solidFill>
                  <a:srgbClr val="FF0000"/>
                </a:solidFill>
                <a:latin typeface="Arial"/>
                <a:cs typeface="Arial"/>
              </a:rPr>
              <a:t>Δhap4</a:t>
            </a:r>
            <a:r>
              <a:rPr lang="en-US" sz="1750" b="1" dirty="0" smtClean="0">
                <a:solidFill>
                  <a:srgbClr val="FF0000"/>
                </a:solidFill>
                <a:latin typeface="Arial"/>
                <a:cs typeface="Arial"/>
              </a:rPr>
              <a:t> network statistics to the other deletion gene networks could be done. It would also be interesting to run Gephi analysis on networks of larger size in order to see how the centrality of nodes and connections change with the deletion of important nodes and edges.</a:t>
            </a:r>
          </a:p>
        </p:txBody>
      </p:sp>
      <p:sp>
        <p:nvSpPr>
          <p:cNvPr id="77" name="TextBox 76"/>
          <p:cNvSpPr txBox="1"/>
          <p:nvPr/>
        </p:nvSpPr>
        <p:spPr>
          <a:xfrm>
            <a:off x="13012570" y="12034458"/>
            <a:ext cx="17867376"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the </a:t>
            </a:r>
            <a:r>
              <a:rPr lang="en-US" sz="2800" b="1" i="1" dirty="0" smtClean="0">
                <a:latin typeface="Arial"/>
                <a:cs typeface="Arial"/>
              </a:rPr>
              <a:t>Δhap4 </a:t>
            </a:r>
            <a:r>
              <a:rPr lang="en-US" sz="2800" b="1" dirty="0" smtClean="0">
                <a:latin typeface="Arial"/>
                <a:cs typeface="Arial"/>
              </a:rPr>
              <a:t>data-</a:t>
            </a:r>
            <a:r>
              <a:rPr lang="en-US" sz="2800" b="1" dirty="0" smtClean="0">
                <a:latin typeface="Arial" panose="020B0604020202020204" pitchFamily="34" charset="0"/>
                <a:cs typeface="Arial" panose="020B0604020202020204" pitchFamily="34" charset="0"/>
              </a:rPr>
              <a:t>derived network </a:t>
            </a:r>
          </a:p>
        </p:txBody>
      </p:sp>
      <p:graphicFrame>
        <p:nvGraphicFramePr>
          <p:cNvPr id="84" name="Table 83"/>
          <p:cNvGraphicFramePr>
            <a:graphicFrameLocks noGrp="1"/>
          </p:cNvGraphicFramePr>
          <p:nvPr>
            <p:extLst>
              <p:ext uri="{D42A27DB-BD31-4B8C-83A1-F6EECF244321}">
                <p14:modId xmlns:p14="http://schemas.microsoft.com/office/powerpoint/2010/main" val="1699132614"/>
              </p:ext>
            </p:extLst>
          </p:nvPr>
        </p:nvGraphicFramePr>
        <p:xfrm>
          <a:off x="3127747" y="16430188"/>
          <a:ext cx="5942973" cy="888999"/>
        </p:xfrm>
        <a:graphic>
          <a:graphicData uri="http://schemas.openxmlformats.org/drawingml/2006/table">
            <a:tbl>
              <a:tblPr firstRow="1" bandRow="1">
                <a:tableStyleId>{2D5ABB26-0587-4C30-8999-92F81FD0307C}</a:tableStyleId>
              </a:tblPr>
              <a:tblGrid>
                <a:gridCol w="1129781"/>
                <a:gridCol w="1129781"/>
                <a:gridCol w="743650"/>
                <a:gridCol w="994020"/>
                <a:gridCol w="994020"/>
                <a:gridCol w="951721"/>
              </a:tblGrid>
              <a:tr h="370840">
                <a:tc>
                  <a:txBody>
                    <a:bodyPr/>
                    <a:lstStyle/>
                    <a:p>
                      <a:pPr algn="ctr"/>
                      <a:r>
                        <a:rPr lang="en-US" sz="1400" b="1" dirty="0" smtClean="0">
                          <a:latin typeface="Arial" panose="020B0604020202020204" pitchFamily="34" charset="0"/>
                          <a:cs typeface="Arial" panose="020B0604020202020204" pitchFamily="34" charset="0"/>
                        </a:rPr>
                        <a:t>Strain</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Wild-type</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∆cin5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∆gln3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∆hap4</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∆zap1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1400" b="1" dirty="0" smtClean="0">
                          <a:latin typeface="Arial" panose="020B0604020202020204" pitchFamily="34" charset="0"/>
                          <a:cs typeface="Arial" panose="020B0604020202020204" pitchFamily="34" charset="0"/>
                        </a:rPr>
                        <a:t>Significant genes</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1936   (31%)</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a:t>
                      </a:r>
                      <a:r>
                        <a:rPr lang="en-US" sz="1400" baseline="0" dirty="0" smtClean="0">
                          <a:latin typeface="Arial" panose="020B0604020202020204" pitchFamily="34" charset="0"/>
                          <a:cs typeface="Arial" panose="020B0604020202020204" pitchFamily="34" charset="0"/>
                        </a:rPr>
                        <a:t>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1794</a:t>
                      </a:r>
                      <a:r>
                        <a:rPr lang="en-US" sz="1400" baseline="0" dirty="0" smtClean="0">
                          <a:latin typeface="Arial" panose="020B0604020202020204" pitchFamily="34" charset="0"/>
                          <a:cs typeface="Arial" panose="020B0604020202020204" pitchFamily="34" charset="0"/>
                        </a:rPr>
                        <a:t> (29%)</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1859 (30%)</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TextBox 84"/>
          <p:cNvSpPr txBox="1"/>
          <p:nvPr/>
        </p:nvSpPr>
        <p:spPr>
          <a:xfrm>
            <a:off x="14111521" y="5962920"/>
            <a:ext cx="3123602" cy="1138773"/>
          </a:xfrm>
          <a:prstGeom prst="rect">
            <a:avLst/>
          </a:prstGeom>
          <a:noFill/>
          <a:ln>
            <a:noFill/>
          </a:ln>
        </p:spPr>
        <p:txBody>
          <a:bodyPr wrap="square" rtlCol="0">
            <a:spAutoFit/>
          </a:bodyPr>
          <a:lstStyle/>
          <a:p>
            <a:pPr algn="ctr"/>
            <a:r>
              <a:rPr lang="en-US" sz="2400" b="1" u="sng" dirty="0" smtClean="0">
                <a:latin typeface="Arial"/>
                <a:cs typeface="Arial"/>
              </a:rPr>
              <a:t>1. Network derived from </a:t>
            </a:r>
            <a:r>
              <a:rPr lang="en-US" sz="2400" b="1" u="sng" dirty="0" err="1" smtClean="0">
                <a:latin typeface="Arial"/>
                <a:cs typeface="Arial"/>
              </a:rPr>
              <a:t>wt</a:t>
            </a:r>
            <a:r>
              <a:rPr lang="en-US" sz="2400" b="1" u="sng" dirty="0" smtClean="0">
                <a:latin typeface="Arial"/>
                <a:cs typeface="Arial"/>
              </a:rPr>
              <a:t> data</a:t>
            </a:r>
          </a:p>
          <a:p>
            <a:pPr algn="ctr"/>
            <a:r>
              <a:rPr lang="en-US" sz="2000" b="1" dirty="0" smtClean="0">
                <a:latin typeface="Arial"/>
                <a:cs typeface="Arial"/>
              </a:rPr>
              <a:t> 16 genes, 36 edges</a:t>
            </a:r>
          </a:p>
        </p:txBody>
      </p:sp>
      <p:sp>
        <p:nvSpPr>
          <p:cNvPr id="86" name="TextBox 85"/>
          <p:cNvSpPr txBox="1"/>
          <p:nvPr/>
        </p:nvSpPr>
        <p:spPr>
          <a:xfrm>
            <a:off x="24291058" y="5962920"/>
            <a:ext cx="3247565" cy="1138773"/>
          </a:xfrm>
          <a:prstGeom prst="rect">
            <a:avLst/>
          </a:prstGeom>
          <a:noFill/>
          <a:ln>
            <a:noFill/>
          </a:ln>
        </p:spPr>
        <p:txBody>
          <a:bodyPr wrap="square" rtlCol="0">
            <a:spAutoFit/>
          </a:bodyPr>
          <a:lstStyle/>
          <a:p>
            <a:pPr algn="ctr"/>
            <a:r>
              <a:rPr lang="en-US" sz="2400" b="1" u="sng" dirty="0" smtClean="0">
                <a:latin typeface="Arial"/>
                <a:cs typeface="Arial"/>
              </a:rPr>
              <a:t>3. Network derived from ∆cin5 data</a:t>
            </a:r>
          </a:p>
          <a:p>
            <a:pPr algn="ctr"/>
            <a:r>
              <a:rPr lang="en-US" sz="2000" b="1" dirty="0" smtClean="0">
                <a:latin typeface="Arial"/>
                <a:cs typeface="Arial"/>
              </a:rPr>
              <a:t> 17 genes, 32 edges </a:t>
            </a:r>
          </a:p>
        </p:txBody>
      </p:sp>
      <p:sp>
        <p:nvSpPr>
          <p:cNvPr id="90" name="TextBox 89"/>
          <p:cNvSpPr txBox="1"/>
          <p:nvPr/>
        </p:nvSpPr>
        <p:spPr>
          <a:xfrm>
            <a:off x="19155201" y="5976568"/>
            <a:ext cx="3102365" cy="1138773"/>
          </a:xfrm>
          <a:prstGeom prst="rect">
            <a:avLst/>
          </a:prstGeom>
          <a:noFill/>
          <a:ln>
            <a:noFill/>
          </a:ln>
        </p:spPr>
        <p:txBody>
          <a:bodyPr wrap="square" rtlCol="0">
            <a:spAutoFit/>
          </a:bodyPr>
          <a:lstStyle/>
          <a:p>
            <a:pPr algn="ctr"/>
            <a:r>
              <a:rPr lang="en-US" sz="2400" b="1" u="sng" dirty="0" smtClean="0">
                <a:latin typeface="Arial"/>
                <a:cs typeface="Arial"/>
              </a:rPr>
              <a:t>2. Network derived from ∆cin5 data</a:t>
            </a:r>
          </a:p>
          <a:p>
            <a:pPr algn="ctr"/>
            <a:r>
              <a:rPr lang="en-US" sz="2000" b="1" dirty="0" smtClean="0">
                <a:latin typeface="Arial"/>
                <a:cs typeface="Arial"/>
              </a:rPr>
              <a:t> 14 genes, 25 edges</a:t>
            </a:r>
          </a:p>
        </p:txBody>
      </p:sp>
      <p:sp>
        <p:nvSpPr>
          <p:cNvPr id="91" name="TextBox 90"/>
          <p:cNvSpPr txBox="1"/>
          <p:nvPr/>
        </p:nvSpPr>
        <p:spPr>
          <a:xfrm>
            <a:off x="29263910" y="5955094"/>
            <a:ext cx="3317341" cy="1138773"/>
          </a:xfrm>
          <a:prstGeom prst="rect">
            <a:avLst/>
          </a:prstGeom>
          <a:noFill/>
          <a:ln>
            <a:noFill/>
          </a:ln>
        </p:spPr>
        <p:txBody>
          <a:bodyPr wrap="square" rtlCol="0">
            <a:spAutoFit/>
          </a:bodyPr>
          <a:lstStyle/>
          <a:p>
            <a:pPr algn="ctr"/>
            <a:r>
              <a:rPr lang="en-US" sz="2400" b="1" u="sng" dirty="0" smtClean="0">
                <a:latin typeface="Arial"/>
                <a:cs typeface="Arial"/>
              </a:rPr>
              <a:t>4. Network derived from ∆gln3 data</a:t>
            </a:r>
            <a:endParaRPr lang="en-US" sz="2400" b="1" dirty="0" smtClean="0">
              <a:latin typeface="Arial"/>
              <a:cs typeface="Arial"/>
            </a:endParaRPr>
          </a:p>
          <a:p>
            <a:pPr algn="ctr"/>
            <a:r>
              <a:rPr lang="en-US" sz="2000" b="1" dirty="0" smtClean="0">
                <a:latin typeface="Arial"/>
                <a:cs typeface="Arial"/>
              </a:rPr>
              <a:t>14 genes, 35 edges</a:t>
            </a:r>
          </a:p>
        </p:txBody>
      </p:sp>
      <p:sp>
        <p:nvSpPr>
          <p:cNvPr id="96" name="TextBox 95"/>
          <p:cNvSpPr txBox="1"/>
          <p:nvPr/>
        </p:nvSpPr>
        <p:spPr>
          <a:xfrm>
            <a:off x="34248035" y="5962920"/>
            <a:ext cx="3237626" cy="1138773"/>
          </a:xfrm>
          <a:prstGeom prst="rect">
            <a:avLst/>
          </a:prstGeom>
          <a:noFill/>
          <a:ln>
            <a:noFill/>
          </a:ln>
        </p:spPr>
        <p:txBody>
          <a:bodyPr wrap="square" rtlCol="0">
            <a:spAutoFit/>
          </a:bodyPr>
          <a:lstStyle/>
          <a:p>
            <a:pPr algn="ctr"/>
            <a:r>
              <a:rPr lang="en-US" sz="2400" b="1" u="sng" dirty="0" smtClean="0">
                <a:latin typeface="Arial"/>
                <a:cs typeface="Arial"/>
              </a:rPr>
              <a:t>5. Network derived from ∆hap4 data</a:t>
            </a:r>
          </a:p>
          <a:p>
            <a:pPr algn="ctr"/>
            <a:r>
              <a:rPr lang="en-US" sz="2000" b="1" dirty="0" smtClean="0">
                <a:latin typeface="Arial"/>
                <a:cs typeface="Arial"/>
              </a:rPr>
              <a:t>15 genes, 28 edges</a:t>
            </a:r>
          </a:p>
        </p:txBody>
      </p:sp>
      <p:sp>
        <p:nvSpPr>
          <p:cNvPr id="97" name="TextBox 96"/>
          <p:cNvSpPr txBox="1"/>
          <p:nvPr/>
        </p:nvSpPr>
        <p:spPr>
          <a:xfrm>
            <a:off x="39107417" y="5949272"/>
            <a:ext cx="3254513" cy="1138773"/>
          </a:xfrm>
          <a:prstGeom prst="rect">
            <a:avLst/>
          </a:prstGeom>
          <a:noFill/>
          <a:ln>
            <a:noFill/>
          </a:ln>
        </p:spPr>
        <p:txBody>
          <a:bodyPr wrap="square" rtlCol="0">
            <a:spAutoFit/>
          </a:bodyPr>
          <a:lstStyle/>
          <a:p>
            <a:pPr algn="ctr"/>
            <a:r>
              <a:rPr lang="en-US" sz="2400" b="1" u="sng" dirty="0" smtClean="0">
                <a:latin typeface="Arial"/>
                <a:cs typeface="Arial"/>
              </a:rPr>
              <a:t>6. Network derived from ∆zap1 data</a:t>
            </a:r>
          </a:p>
          <a:p>
            <a:pPr algn="ctr"/>
            <a:r>
              <a:rPr lang="en-US" sz="2000" b="1" dirty="0" smtClean="0">
                <a:latin typeface="Arial"/>
                <a:cs typeface="Arial"/>
              </a:rPr>
              <a:t>16 genes, 27 edges</a:t>
            </a:r>
          </a:p>
        </p:txBody>
      </p:sp>
      <p:grpSp>
        <p:nvGrpSpPr>
          <p:cNvPr id="98" name="Group 97"/>
          <p:cNvGrpSpPr/>
          <p:nvPr/>
        </p:nvGrpSpPr>
        <p:grpSpPr>
          <a:xfrm>
            <a:off x="13165741" y="7209620"/>
            <a:ext cx="5028412" cy="3308962"/>
            <a:chOff x="13165741" y="6797564"/>
            <a:chExt cx="5028412" cy="3308962"/>
          </a:xfrm>
        </p:grpSpPr>
        <p:pic>
          <p:nvPicPr>
            <p:cNvPr id="101" name="Picture 100"/>
            <p:cNvPicPr>
              <a:picLocks noChangeAspect="1"/>
            </p:cNvPicPr>
            <p:nvPr/>
          </p:nvPicPr>
          <p:blipFill rotWithShape="1">
            <a:blip r:embed="rId10">
              <a:extLst>
                <a:ext uri="{28A0092B-C50C-407E-A947-70E740481C1C}">
                  <a14:useLocalDpi xmlns:a14="http://schemas.microsoft.com/office/drawing/2010/main" val="0"/>
                </a:ext>
              </a:extLst>
            </a:blip>
            <a:srcRect l="5533" t="994" r="5297" b="5577"/>
            <a:stretch/>
          </p:blipFill>
          <p:spPr>
            <a:xfrm>
              <a:off x="13165741" y="6797564"/>
              <a:ext cx="5028412" cy="3308962"/>
            </a:xfrm>
            <a:prstGeom prst="rect">
              <a:avLst/>
            </a:prstGeom>
          </p:spPr>
        </p:pic>
        <p:sp>
          <p:nvSpPr>
            <p:cNvPr id="103" name="Rectangle 102"/>
            <p:cNvSpPr/>
            <p:nvPr/>
          </p:nvSpPr>
          <p:spPr>
            <a:xfrm>
              <a:off x="14085871" y="9854059"/>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3238875" y="8497582"/>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6813783" y="7808166"/>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720293" y="7103098"/>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18168608" y="7488221"/>
            <a:ext cx="4850747" cy="3027255"/>
            <a:chOff x="8360875" y="1590760"/>
            <a:chExt cx="3429000" cy="2125980"/>
          </a:xfrm>
        </p:grpSpPr>
        <p:pic>
          <p:nvPicPr>
            <p:cNvPr id="110" name="Picture 109"/>
            <p:cNvPicPr>
              <a:picLocks noChangeAspect="1"/>
            </p:cNvPicPr>
            <p:nvPr/>
          </p:nvPicPr>
          <p:blipFill rotWithShape="1">
            <a:blip r:embed="rId11">
              <a:extLst>
                <a:ext uri="{28A0092B-C50C-407E-A947-70E740481C1C}">
                  <a14:useLocalDpi xmlns:a14="http://schemas.microsoft.com/office/drawing/2010/main" val="0"/>
                </a:ext>
              </a:extLst>
            </a:blip>
            <a:srcRect l="8083" t="7184" r="6346" b="7604"/>
            <a:stretch/>
          </p:blipFill>
          <p:spPr>
            <a:xfrm>
              <a:off x="8360875" y="1590760"/>
              <a:ext cx="3429000" cy="2125980"/>
            </a:xfrm>
            <a:prstGeom prst="rect">
              <a:avLst/>
            </a:prstGeom>
          </p:spPr>
        </p:pic>
        <p:sp>
          <p:nvSpPr>
            <p:cNvPr id="111" name="Rectangle 110"/>
            <p:cNvSpPr/>
            <p:nvPr/>
          </p:nvSpPr>
          <p:spPr>
            <a:xfrm>
              <a:off x="8401049" y="256093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1408567" y="1619903"/>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0700204" y="211414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408192" y="355624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33380691" y="7166823"/>
            <a:ext cx="4895038" cy="3249815"/>
            <a:chOff x="4335805" y="4358744"/>
            <a:chExt cx="3429000" cy="2299958"/>
          </a:xfrm>
        </p:grpSpPr>
        <p:pic>
          <p:nvPicPr>
            <p:cNvPr id="119" name="Content Placeholder 4" descr="dHAP4 Network--Weighted.png"/>
            <p:cNvPicPr>
              <a:picLocks noChangeAspect="1"/>
            </p:cNvPicPr>
            <p:nvPr/>
          </p:nvPicPr>
          <p:blipFill rotWithShape="1">
            <a:blip r:embed="rId12">
              <a:extLst>
                <a:ext uri="{28A0092B-C50C-407E-A947-70E740481C1C}">
                  <a14:useLocalDpi xmlns:a14="http://schemas.microsoft.com/office/drawing/2010/main" val="0"/>
                </a:ext>
              </a:extLst>
            </a:blip>
            <a:srcRect l="8629" t="1100" r="1512" b="3875"/>
            <a:stretch/>
          </p:blipFill>
          <p:spPr>
            <a:xfrm>
              <a:off x="4335805" y="4358744"/>
              <a:ext cx="3429000" cy="2299958"/>
            </a:xfrm>
            <a:prstGeom prst="rect">
              <a:avLst/>
            </a:prstGeom>
          </p:spPr>
        </p:pic>
        <p:sp>
          <p:nvSpPr>
            <p:cNvPr id="120" name="Rectangle 119"/>
            <p:cNvSpPr/>
            <p:nvPr/>
          </p:nvSpPr>
          <p:spPr>
            <a:xfrm>
              <a:off x="4378188" y="554111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4959211" y="6495280"/>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6817762" y="507519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433330" y="457081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38376981" y="7341324"/>
            <a:ext cx="4680829" cy="3084741"/>
            <a:chOff x="8183192" y="4453602"/>
            <a:chExt cx="3429000" cy="2160740"/>
          </a:xfrm>
        </p:grpSpPr>
        <p:pic>
          <p:nvPicPr>
            <p:cNvPr id="125" name="Content Placeholder 6" descr="dZAP1 Network--Weighted.png"/>
            <p:cNvPicPr>
              <a:picLocks noChangeAspect="1"/>
            </p:cNvPicPr>
            <p:nvPr/>
          </p:nvPicPr>
          <p:blipFill rotWithShape="1">
            <a:blip r:embed="rId13">
              <a:extLst>
                <a:ext uri="{28A0092B-C50C-407E-A947-70E740481C1C}">
                  <a14:useLocalDpi xmlns:a14="http://schemas.microsoft.com/office/drawing/2010/main" val="0"/>
                </a:ext>
              </a:extLst>
            </a:blip>
            <a:srcRect l="6297" t="4866" r="3016" b="5321"/>
            <a:stretch/>
          </p:blipFill>
          <p:spPr>
            <a:xfrm>
              <a:off x="8183192" y="4453602"/>
              <a:ext cx="3429000" cy="2160740"/>
            </a:xfrm>
            <a:prstGeom prst="rect">
              <a:avLst/>
            </a:prstGeom>
          </p:spPr>
        </p:pic>
        <p:sp>
          <p:nvSpPr>
            <p:cNvPr id="126" name="Rectangle 125"/>
            <p:cNvSpPr/>
            <p:nvPr/>
          </p:nvSpPr>
          <p:spPr>
            <a:xfrm>
              <a:off x="8258257" y="5545879"/>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0654620" y="5059877"/>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1278788" y="4568432"/>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22998814" y="7436496"/>
            <a:ext cx="5445061" cy="3072566"/>
            <a:chOff x="3925601" y="1582215"/>
            <a:chExt cx="3428996" cy="1933891"/>
          </a:xfrm>
        </p:grpSpPr>
        <p:pic>
          <p:nvPicPr>
            <p:cNvPr id="130" name="Picture 129"/>
            <p:cNvPicPr>
              <a:picLocks noChangeAspect="1"/>
            </p:cNvPicPr>
            <p:nvPr/>
          </p:nvPicPr>
          <p:blipFill rotWithShape="1">
            <a:blip r:embed="rId14">
              <a:extLst>
                <a:ext uri="{28A0092B-C50C-407E-A947-70E740481C1C}">
                  <a14:useLocalDpi xmlns:a14="http://schemas.microsoft.com/office/drawing/2010/main" val="0"/>
                </a:ext>
              </a:extLst>
            </a:blip>
            <a:srcRect l="2719" t="6636" r="6209" b="11588"/>
            <a:stretch/>
          </p:blipFill>
          <p:spPr>
            <a:xfrm>
              <a:off x="3925601" y="1582215"/>
              <a:ext cx="3428996" cy="1933891"/>
            </a:xfrm>
            <a:prstGeom prst="rect">
              <a:avLst/>
            </a:prstGeom>
          </p:spPr>
        </p:pic>
        <p:sp>
          <p:nvSpPr>
            <p:cNvPr id="131" name="Rectangle 130"/>
            <p:cNvSpPr/>
            <p:nvPr/>
          </p:nvSpPr>
          <p:spPr>
            <a:xfrm>
              <a:off x="6321543" y="2024618"/>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7005630" y="162228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3993354" y="244200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990975" y="3374419"/>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28355782" y="7211050"/>
            <a:ext cx="4991028" cy="3298110"/>
            <a:chOff x="105638" y="4436510"/>
            <a:chExt cx="3429000" cy="2265062"/>
          </a:xfrm>
        </p:grpSpPr>
        <p:pic>
          <p:nvPicPr>
            <p:cNvPr id="136" name="Content Placeholder 6" descr="dGLN3 Network--Weighted.png"/>
            <p:cNvPicPr>
              <a:picLocks noChangeAspect="1"/>
            </p:cNvPicPr>
            <p:nvPr/>
          </p:nvPicPr>
          <p:blipFill rotWithShape="1">
            <a:blip r:embed="rId15">
              <a:extLst>
                <a:ext uri="{28A0092B-C50C-407E-A947-70E740481C1C}">
                  <a14:useLocalDpi xmlns:a14="http://schemas.microsoft.com/office/drawing/2010/main" val="0"/>
                </a:ext>
              </a:extLst>
            </a:blip>
            <a:srcRect l="8945" t="4033" b="1060"/>
            <a:stretch/>
          </p:blipFill>
          <p:spPr>
            <a:xfrm>
              <a:off x="105638" y="4436510"/>
              <a:ext cx="3429000" cy="2265062"/>
            </a:xfrm>
            <a:prstGeom prst="rect">
              <a:avLst/>
            </a:prstGeom>
          </p:spPr>
        </p:pic>
        <p:sp>
          <p:nvSpPr>
            <p:cNvPr id="137" name="Rectangle 136"/>
            <p:cNvSpPr/>
            <p:nvPr/>
          </p:nvSpPr>
          <p:spPr>
            <a:xfrm>
              <a:off x="3189493" y="4587482"/>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577512" y="5067800"/>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72155" y="5553023"/>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741275" y="646742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40609715" y="1895621"/>
            <a:ext cx="2431734" cy="2338070"/>
            <a:chOff x="40622580" y="1895621"/>
            <a:chExt cx="2431734" cy="2338070"/>
          </a:xfrm>
        </p:grpSpPr>
        <p:pic>
          <p:nvPicPr>
            <p:cNvPr id="142" name="Picture 504" descr="C:\Users\kjohn102\Desktop\hnrs.jpg"/>
            <p:cNvPicPr>
              <a:picLocks noChangeAspect="1" noChangeArrowheads="1"/>
            </p:cNvPicPr>
            <p:nvPr/>
          </p:nvPicPr>
          <p:blipFill rotWithShape="1">
            <a:blip r:embed="rId16">
              <a:extLst>
                <a:ext uri="{28A0092B-C50C-407E-A947-70E740481C1C}">
                  <a14:useLocalDpi xmlns:a14="http://schemas.microsoft.com/office/drawing/2010/main" val="0"/>
                </a:ext>
              </a:extLst>
            </a:blip>
            <a:srcRect l="13307" t="47979" r="15846" b="34811"/>
            <a:stretch/>
          </p:blipFill>
          <p:spPr bwMode="auto">
            <a:xfrm>
              <a:off x="40622580" y="3643019"/>
              <a:ext cx="2431734" cy="59067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505" descr="C:\Users\kjohn102\Desktop\imgres.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11789" y="1895621"/>
              <a:ext cx="1747398" cy="1747398"/>
            </a:xfrm>
            <a:prstGeom prst="rect">
              <a:avLst/>
            </a:prstGeom>
            <a:noFill/>
            <a:extLst>
              <a:ext uri="{909E8E84-426E-40dd-AFC4-6F175D3DCCD1}">
                <a14:hiddenFill xmlns:a14="http://schemas.microsoft.com/office/drawing/2010/main">
                  <a:solidFill>
                    <a:srgbClr val="FFFFFF"/>
                  </a:solidFill>
                </a14:hiddenFill>
              </a:ext>
            </a:extLst>
          </p:spPr>
        </p:pic>
      </p:grpSp>
      <p:sp>
        <p:nvSpPr>
          <p:cNvPr id="147" name="Rectangle 146"/>
          <p:cNvSpPr/>
          <p:nvPr/>
        </p:nvSpPr>
        <p:spPr>
          <a:xfrm>
            <a:off x="13012569" y="11545558"/>
            <a:ext cx="30313877" cy="9084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144" name="TextBox 143"/>
          <p:cNvSpPr txBox="1"/>
          <p:nvPr/>
        </p:nvSpPr>
        <p:spPr>
          <a:xfrm>
            <a:off x="13037217" y="20908056"/>
            <a:ext cx="17842728"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Average in and out degrees show activation and suppression trends across networks </a:t>
            </a:r>
            <a:endParaRPr lang="en-US" sz="2800" b="1" dirty="0" smtClean="0">
              <a:latin typeface="Arial" panose="020B0604020202020204" pitchFamily="34" charset="0"/>
              <a:cs typeface="Arial" panose="020B0604020202020204" pitchFamily="34" charset="0"/>
            </a:endParaRPr>
          </a:p>
        </p:txBody>
      </p:sp>
      <p:sp>
        <p:nvSpPr>
          <p:cNvPr id="146" name="TextBox 145"/>
          <p:cNvSpPr txBox="1"/>
          <p:nvPr/>
        </p:nvSpPr>
        <p:spPr>
          <a:xfrm>
            <a:off x="13471810" y="21899784"/>
            <a:ext cx="8006070" cy="369332"/>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Average weight of in and out degrees was found for each network. </a:t>
            </a:r>
            <a:endParaRPr lang="en-US" sz="1800" b="1" dirty="0">
              <a:latin typeface="Arial"/>
              <a:cs typeface="Arial"/>
            </a:endParaRPr>
          </a:p>
        </p:txBody>
      </p:sp>
      <p:sp>
        <p:nvSpPr>
          <p:cNvPr id="151" name="TextBox 150"/>
          <p:cNvSpPr txBox="1"/>
          <p:nvPr/>
        </p:nvSpPr>
        <p:spPr>
          <a:xfrm>
            <a:off x="13027364" y="11597142"/>
            <a:ext cx="30283018"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a:t>
            </a:r>
            <a:r>
              <a:rPr lang="en-US" sz="2800" b="1" dirty="0" smtClean="0">
                <a:latin typeface="Arial" panose="020B0604020202020204" pitchFamily="34" charset="0"/>
                <a:cs typeface="Arial" panose="020B0604020202020204" pitchFamily="34" charset="0"/>
              </a:rPr>
              <a:t>the six networks</a:t>
            </a:r>
            <a:endParaRPr lang="en-US" sz="2800" b="1" dirty="0" smtClean="0">
              <a:latin typeface="Arial" panose="020B0604020202020204" pitchFamily="34" charset="0"/>
              <a:cs typeface="Arial" panose="020B0604020202020204" pitchFamily="34" charset="0"/>
            </a:endParaRPr>
          </a:p>
        </p:txBody>
      </p:sp>
      <p:sp>
        <p:nvSpPr>
          <p:cNvPr id="152" name="TextBox 151"/>
          <p:cNvSpPr txBox="1"/>
          <p:nvPr/>
        </p:nvSpPr>
        <p:spPr>
          <a:xfrm>
            <a:off x="710866" y="27901356"/>
            <a:ext cx="11607036"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Statistics based in graph theory were used to analyze each network  </a:t>
            </a:r>
            <a:endParaRPr lang="en-US" sz="2600" b="1" dirty="0">
              <a:latin typeface="Arial" panose="020B0604020202020204" pitchFamily="34" charset="0"/>
              <a:cs typeface="Arial" panose="020B0604020202020204" pitchFamily="34" charset="0"/>
            </a:endParaRPr>
          </a:p>
        </p:txBody>
      </p:sp>
      <p:graphicFrame>
        <p:nvGraphicFramePr>
          <p:cNvPr id="153" name="Object 3"/>
          <p:cNvGraphicFramePr>
            <a:graphicFrameLocks noChangeAspect="1"/>
          </p:cNvGraphicFramePr>
          <p:nvPr>
            <p:extLst>
              <p:ext uri="{D42A27DB-BD31-4B8C-83A1-F6EECF244321}">
                <p14:modId xmlns:p14="http://schemas.microsoft.com/office/powerpoint/2010/main" val="3519438311"/>
              </p:ext>
            </p:extLst>
          </p:nvPr>
        </p:nvGraphicFramePr>
        <p:xfrm>
          <a:off x="1989965" y="25998839"/>
          <a:ext cx="3508801" cy="788004"/>
        </p:xfrm>
        <a:graphic>
          <a:graphicData uri="http://schemas.openxmlformats.org/presentationml/2006/ole">
            <mc:AlternateContent xmlns:mc="http://schemas.openxmlformats.org/markup-compatibility/2006">
              <mc:Choice xmlns:v="urn:schemas-microsoft-com:vml" Requires="v">
                <p:oleObj spid="_x0000_s6743" name="Equation" r:id="rId18" imgW="2108160" imgH="444240" progId="Equation.3">
                  <p:embed/>
                </p:oleObj>
              </mc:Choice>
              <mc:Fallback>
                <p:oleObj name="Equation" r:id="rId18" imgW="2108160" imgH="4442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9965" y="25998839"/>
                        <a:ext cx="3508801" cy="788004"/>
                      </a:xfrm>
                      <a:prstGeom prst="rect">
                        <a:avLst/>
                      </a:prstGeom>
                      <a:noFill/>
                      <a:extLst/>
                    </p:spPr>
                  </p:pic>
                </p:oleObj>
              </mc:Fallback>
            </mc:AlternateContent>
          </a:graphicData>
        </a:graphic>
      </p:graphicFrame>
      <p:graphicFrame>
        <p:nvGraphicFramePr>
          <p:cNvPr id="154" name="Object 153"/>
          <p:cNvGraphicFramePr>
            <a:graphicFrameLocks noChangeAspect="1"/>
          </p:cNvGraphicFramePr>
          <p:nvPr>
            <p:extLst>
              <p:ext uri="{D42A27DB-BD31-4B8C-83A1-F6EECF244321}">
                <p14:modId xmlns:p14="http://schemas.microsoft.com/office/powerpoint/2010/main" val="2722394479"/>
              </p:ext>
            </p:extLst>
          </p:nvPr>
        </p:nvGraphicFramePr>
        <p:xfrm>
          <a:off x="7007932" y="22187371"/>
          <a:ext cx="4766742" cy="1191686"/>
        </p:xfrm>
        <a:graphic>
          <a:graphicData uri="http://schemas.openxmlformats.org/presentationml/2006/ole">
            <mc:AlternateContent xmlns:mc="http://schemas.openxmlformats.org/markup-compatibility/2006">
              <mc:Choice xmlns:v="urn:schemas-microsoft-com:vml" Requires="v">
                <p:oleObj spid="_x0000_s6744" name="Equation" r:id="rId20" imgW="2743200" imgH="685800" progId="Equation.3">
                  <p:embed/>
                </p:oleObj>
              </mc:Choice>
              <mc:Fallback>
                <p:oleObj name="Equation" r:id="rId20" imgW="2743200" imgH="685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07932" y="22187371"/>
                        <a:ext cx="4766742" cy="1191686"/>
                      </a:xfrm>
                      <a:prstGeom prst="rect">
                        <a:avLst/>
                      </a:prstGeom>
                      <a:noFill/>
                      <a:ln>
                        <a:noFill/>
                      </a:ln>
                      <a:extLst/>
                    </p:spPr>
                  </p:pic>
                </p:oleObj>
              </mc:Fallback>
            </mc:AlternateContent>
          </a:graphicData>
        </a:graphic>
      </p:graphicFrame>
      <p:pic>
        <p:nvPicPr>
          <p:cNvPr id="155" name="Picture 154" descr="Screen Shot 2015-03-07 at 12.55.56 PM.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07933" y="23703504"/>
            <a:ext cx="2533576" cy="2226268"/>
          </a:xfrm>
          <a:prstGeom prst="rect">
            <a:avLst/>
          </a:prstGeom>
        </p:spPr>
      </p:pic>
      <p:grpSp>
        <p:nvGrpSpPr>
          <p:cNvPr id="156" name="Group 1184"/>
          <p:cNvGrpSpPr>
            <a:grpSpLocks/>
          </p:cNvGrpSpPr>
          <p:nvPr/>
        </p:nvGrpSpPr>
        <p:grpSpPr bwMode="auto">
          <a:xfrm>
            <a:off x="9676263" y="25598899"/>
            <a:ext cx="2407300" cy="1913891"/>
            <a:chOff x="666" y="21558"/>
            <a:chExt cx="2496" cy="2112"/>
          </a:xfrm>
        </p:grpSpPr>
        <p:pic>
          <p:nvPicPr>
            <p:cNvPr id="157" name="Picture 46"/>
            <p:cNvPicPr>
              <a:picLocks noChangeAspect="1" noChangeArrowheads="1"/>
            </p:cNvPicPr>
            <p:nvPr/>
          </p:nvPicPr>
          <p:blipFill>
            <a:blip r:embed="rId23"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159" name="TextBox 158"/>
          <p:cNvSpPr txBox="1"/>
          <p:nvPr/>
        </p:nvSpPr>
        <p:spPr>
          <a:xfrm>
            <a:off x="925846" y="22115899"/>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from protein half life data from Belle et al. (2006)</a:t>
            </a: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160" name="TextBox 159"/>
          <p:cNvSpPr txBox="1"/>
          <p:nvPr/>
        </p:nvSpPr>
        <p:spPr>
          <a:xfrm>
            <a:off x="878365" y="21033209"/>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161" name="TextBox 160"/>
          <p:cNvSpPr txBox="1"/>
          <p:nvPr/>
        </p:nvSpPr>
        <p:spPr>
          <a:xfrm>
            <a:off x="878365" y="26913072"/>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sp>
        <p:nvSpPr>
          <p:cNvPr id="162" name="TextBox 161"/>
          <p:cNvSpPr txBox="1"/>
          <p:nvPr/>
        </p:nvSpPr>
        <p:spPr>
          <a:xfrm>
            <a:off x="10579534" y="27489526"/>
            <a:ext cx="1742909" cy="276999"/>
          </a:xfrm>
          <a:prstGeom prst="rect">
            <a:avLst/>
          </a:prstGeom>
          <a:noFill/>
        </p:spPr>
        <p:txBody>
          <a:bodyPr wrap="square" rtlCol="0">
            <a:spAutoFit/>
          </a:bodyPr>
          <a:lstStyle/>
          <a:p>
            <a:r>
              <a:rPr lang="en-US" sz="1200" dirty="0" smtClean="0">
                <a:latin typeface="Arial"/>
                <a:cs typeface="Arial"/>
              </a:rPr>
              <a:t>(Freeman, 2002)</a:t>
            </a:r>
          </a:p>
        </p:txBody>
      </p:sp>
      <p:pic>
        <p:nvPicPr>
          <p:cNvPr id="26" name="Picture 25"/>
          <p:cNvPicPr>
            <a:picLocks noChangeAspect="1"/>
          </p:cNvPicPr>
          <p:nvPr/>
        </p:nvPicPr>
        <p:blipFill>
          <a:blip r:embed="rId24"/>
          <a:stretch>
            <a:fillRect/>
          </a:stretch>
        </p:blipFill>
        <p:spPr>
          <a:xfrm>
            <a:off x="9070720" y="29154180"/>
            <a:ext cx="3088110" cy="2470488"/>
          </a:xfrm>
          <a:prstGeom prst="rect">
            <a:avLst/>
          </a:prstGeom>
        </p:spPr>
      </p:pic>
      <p:sp>
        <p:nvSpPr>
          <p:cNvPr id="163" name="TextBox 162"/>
          <p:cNvSpPr txBox="1"/>
          <p:nvPr/>
        </p:nvSpPr>
        <p:spPr>
          <a:xfrm>
            <a:off x="9245003" y="32089087"/>
            <a:ext cx="3072899" cy="276999"/>
          </a:xfrm>
          <a:prstGeom prst="rect">
            <a:avLst/>
          </a:prstGeom>
          <a:noFill/>
        </p:spPr>
        <p:txBody>
          <a:bodyPr wrap="square" rtlCol="0">
            <a:spAutoFit/>
          </a:bodyPr>
          <a:lstStyle/>
          <a:p>
            <a:r>
              <a:rPr lang="en-US" sz="1200" dirty="0">
                <a:latin typeface="Arial"/>
                <a:cs typeface="Arial"/>
              </a:rPr>
              <a:t>http://</a:t>
            </a:r>
            <a:r>
              <a:rPr lang="en-US" sz="1200" dirty="0" err="1">
                <a:latin typeface="Arial"/>
                <a:cs typeface="Arial"/>
              </a:rPr>
              <a:t>world.mathigon.org</a:t>
            </a:r>
            <a:r>
              <a:rPr lang="en-US" sz="1200" dirty="0">
                <a:latin typeface="Arial"/>
                <a:cs typeface="Arial"/>
              </a:rPr>
              <a:t>/</a:t>
            </a:r>
            <a:r>
              <a:rPr lang="en-US" sz="1200" dirty="0" err="1">
                <a:latin typeface="Arial"/>
                <a:cs typeface="Arial"/>
              </a:rPr>
              <a:t>Graph_Theory</a:t>
            </a:r>
            <a:endParaRPr lang="en-US" sz="1200" dirty="0" smtClean="0">
              <a:latin typeface="Arial"/>
              <a:cs typeface="Arial"/>
            </a:endParaRPr>
          </a:p>
        </p:txBody>
      </p:sp>
      <p:sp>
        <p:nvSpPr>
          <p:cNvPr id="164" name="TextBox 163"/>
          <p:cNvSpPr txBox="1"/>
          <p:nvPr/>
        </p:nvSpPr>
        <p:spPr>
          <a:xfrm>
            <a:off x="10731934" y="27641926"/>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29" name="TextBox 28"/>
          <p:cNvSpPr txBox="1"/>
          <p:nvPr/>
        </p:nvSpPr>
        <p:spPr>
          <a:xfrm>
            <a:off x="10230638" y="28946899"/>
            <a:ext cx="1044230" cy="584776"/>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node</a:t>
            </a:r>
            <a:endParaRPr lang="en-US" sz="3200" b="1" dirty="0">
              <a:solidFill>
                <a:srgbClr val="800000"/>
              </a:solidFill>
              <a:effectLst>
                <a:innerShdw blurRad="63500" dist="50800" dir="16200000">
                  <a:prstClr val="black">
                    <a:alpha val="50000"/>
                  </a:prstClr>
                </a:innerShdw>
              </a:effectLst>
            </a:endParaRPr>
          </a:p>
        </p:txBody>
      </p:sp>
      <p:sp>
        <p:nvSpPr>
          <p:cNvPr id="165" name="TextBox 164"/>
          <p:cNvSpPr txBox="1"/>
          <p:nvPr/>
        </p:nvSpPr>
        <p:spPr>
          <a:xfrm>
            <a:off x="10057418" y="31197912"/>
            <a:ext cx="1005840" cy="914400"/>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edge</a:t>
            </a:r>
            <a:endParaRPr lang="en-US" sz="3200" b="1" dirty="0">
              <a:solidFill>
                <a:srgbClr val="800000"/>
              </a:solidFill>
              <a:effectLst>
                <a:innerShdw blurRad="63500" dist="50800" dir="16200000">
                  <a:prstClr val="black">
                    <a:alpha val="50000"/>
                  </a:prstClr>
                </a:innerShdw>
              </a:effectLst>
            </a:endParaRPr>
          </a:p>
        </p:txBody>
      </p:sp>
      <p:graphicFrame>
        <p:nvGraphicFramePr>
          <p:cNvPr id="166" name="Chart 165"/>
          <p:cNvGraphicFramePr>
            <a:graphicFrameLocks/>
          </p:cNvGraphicFramePr>
          <p:nvPr>
            <p:extLst>
              <p:ext uri="{D42A27DB-BD31-4B8C-83A1-F6EECF244321}">
                <p14:modId xmlns:p14="http://schemas.microsoft.com/office/powerpoint/2010/main" val="1646486783"/>
              </p:ext>
            </p:extLst>
          </p:nvPr>
        </p:nvGraphicFramePr>
        <p:xfrm>
          <a:off x="14085871" y="12378148"/>
          <a:ext cx="5835650" cy="2743200"/>
        </p:xfrm>
        <a:graphic>
          <a:graphicData uri="http://schemas.openxmlformats.org/drawingml/2006/chart">
            <c:chart xmlns:c="http://schemas.openxmlformats.org/drawingml/2006/chart" xmlns:r="http://schemas.openxmlformats.org/officeDocument/2006/relationships" r:id="rId25"/>
          </a:graphicData>
        </a:graphic>
      </p:graphicFrame>
      <p:pic>
        <p:nvPicPr>
          <p:cNvPr id="33" name="Picture 32"/>
          <p:cNvPicPr>
            <a:picLocks noChangeAspect="1"/>
          </p:cNvPicPr>
          <p:nvPr/>
        </p:nvPicPr>
        <p:blipFill>
          <a:blip r:embed="rId26"/>
          <a:stretch>
            <a:fillRect/>
          </a:stretch>
        </p:blipFill>
        <p:spPr>
          <a:xfrm>
            <a:off x="30303404" y="16490448"/>
            <a:ext cx="2407075" cy="900037"/>
          </a:xfrm>
          <a:prstGeom prst="rect">
            <a:avLst/>
          </a:prstGeom>
        </p:spPr>
      </p:pic>
      <p:graphicFrame>
        <p:nvGraphicFramePr>
          <p:cNvPr id="167" name="Chart 166"/>
          <p:cNvGraphicFramePr>
            <a:graphicFrameLocks/>
          </p:cNvGraphicFramePr>
          <p:nvPr>
            <p:extLst>
              <p:ext uri="{D42A27DB-BD31-4B8C-83A1-F6EECF244321}">
                <p14:modId xmlns:p14="http://schemas.microsoft.com/office/powerpoint/2010/main" val="953985499"/>
              </p:ext>
            </p:extLst>
          </p:nvPr>
        </p:nvGraphicFramePr>
        <p:xfrm>
          <a:off x="21477880" y="12378148"/>
          <a:ext cx="5835650" cy="2743200"/>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168" name="Chart 167"/>
          <p:cNvGraphicFramePr>
            <a:graphicFrameLocks/>
          </p:cNvGraphicFramePr>
          <p:nvPr>
            <p:extLst>
              <p:ext uri="{D42A27DB-BD31-4B8C-83A1-F6EECF244321}">
                <p14:modId xmlns:p14="http://schemas.microsoft.com/office/powerpoint/2010/main" val="3532979894"/>
              </p:ext>
            </p:extLst>
          </p:nvPr>
        </p:nvGraphicFramePr>
        <p:xfrm>
          <a:off x="29263910" y="12473969"/>
          <a:ext cx="5822950" cy="27432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169" name="Chart 168"/>
          <p:cNvGraphicFramePr>
            <a:graphicFrameLocks/>
          </p:cNvGraphicFramePr>
          <p:nvPr>
            <p:extLst>
              <p:ext uri="{D42A27DB-BD31-4B8C-83A1-F6EECF244321}">
                <p14:modId xmlns:p14="http://schemas.microsoft.com/office/powerpoint/2010/main" val="669396541"/>
              </p:ext>
            </p:extLst>
          </p:nvPr>
        </p:nvGraphicFramePr>
        <p:xfrm>
          <a:off x="36949903" y="12378148"/>
          <a:ext cx="5822950" cy="2743200"/>
        </p:xfrm>
        <a:graphic>
          <a:graphicData uri="http://schemas.openxmlformats.org/drawingml/2006/chart">
            <c:chart xmlns:c="http://schemas.openxmlformats.org/drawingml/2006/chart" xmlns:r="http://schemas.openxmlformats.org/officeDocument/2006/relationships" r:id="rId29"/>
          </a:graphicData>
        </a:graphic>
      </p:graphicFrame>
      <p:sp>
        <p:nvSpPr>
          <p:cNvPr id="68" name="TextBox 67"/>
          <p:cNvSpPr txBox="1"/>
          <p:nvPr/>
        </p:nvSpPr>
        <p:spPr>
          <a:xfrm>
            <a:off x="13572327" y="15444894"/>
            <a:ext cx="6482911" cy="3970318"/>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algorithm for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r>
              <a:rPr lang="en-US" sz="1800" b="1" dirty="0" smtClean="0">
                <a:latin typeface="Arial"/>
                <a:cs typeface="Arial"/>
              </a:rPr>
              <a:t>.</a:t>
            </a:r>
          </a:p>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takes a node’s out degree into account </a:t>
            </a:r>
          </a:p>
          <a:p>
            <a:pPr marL="285750" indent="-285750" algn="just" fontAlgn="base">
              <a:buFont typeface="Arial" panose="020B0604020202020204" pitchFamily="34" charset="0"/>
              <a:buChar char="•"/>
            </a:pPr>
            <a:r>
              <a:rPr lang="en-US" sz="1800" b="1" dirty="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r>
              <a:rPr lang="en-US" sz="1800" b="1" dirty="0" smtClean="0">
                <a:latin typeface="Arial"/>
                <a:cs typeface="Arial"/>
              </a:rPr>
              <a:t>.</a:t>
            </a:r>
            <a:endParaRPr lang="en-US" sz="1800" b="1" dirty="0" smtClean="0">
              <a:latin typeface="Arial"/>
              <a:cs typeface="Arial"/>
            </a:endParaRPr>
          </a:p>
          <a:p>
            <a:pPr marL="342900" indent="-342900" algn="just" fontAlgn="base">
              <a:buFont typeface="Arial"/>
              <a:buChar char="•"/>
            </a:pPr>
            <a:endParaRPr lang="en-US" sz="1800" b="1" dirty="0" smtClean="0">
              <a:latin typeface="Arial"/>
              <a:cs typeface="Arial"/>
            </a:endParaRPr>
          </a:p>
        </p:txBody>
      </p:sp>
      <p:sp>
        <p:nvSpPr>
          <p:cNvPr id="70" name="TextBox 69"/>
          <p:cNvSpPr txBox="1"/>
          <p:nvPr/>
        </p:nvSpPr>
        <p:spPr>
          <a:xfrm>
            <a:off x="20735170" y="15121348"/>
            <a:ext cx="6803453" cy="572464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the network.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following formula:</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fontAlgn="base"/>
            <a:endParaRPr lang="en-US" sz="1700" b="1" dirty="0">
              <a:latin typeface="Arial" panose="020B0604020202020204" pitchFamily="34" charset="0"/>
              <a:cs typeface="Arial" panose="020B0604020202020204" pitchFamily="34" charset="0"/>
            </a:endParaRPr>
          </a:p>
          <a:p>
            <a:pPr fontAlgn="base"/>
            <a:r>
              <a:rPr lang="en-US" sz="1700" b="1" dirty="0" smtClean="0">
                <a:latin typeface="Arial" panose="020B0604020202020204" pitchFamily="34" charset="0"/>
                <a:cs typeface="Arial" panose="020B0604020202020204" pitchFamily="34" charset="0"/>
              </a:rPr>
              <a:t>which </a:t>
            </a:r>
            <a:r>
              <a:rPr lang="en-US" sz="1700" b="1" dirty="0" smtClean="0">
                <a:latin typeface="Arial" panose="020B0604020202020204" pitchFamily="34" charset="0"/>
                <a:cs typeface="Arial" panose="020B0604020202020204" pitchFamily="34" charset="0"/>
              </a:rPr>
              <a:t>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a:t>
            </a:r>
            <a:r>
              <a:rPr lang="en-US" sz="1700" b="1" dirty="0" smtClean="0">
                <a:latin typeface="Arial" panose="020B0604020202020204" pitchFamily="34" charset="0"/>
                <a:cs typeface="Arial" panose="020B0604020202020204" pitchFamily="34" charset="0"/>
              </a:rPr>
              <a:t>     other nodes</a:t>
            </a:r>
          </a:p>
          <a:p>
            <a:pPr marL="285750" indent="-285750" algn="just" fontAlgn="base">
              <a:buFont typeface="Arial" panose="020B0604020202020204" pitchFamily="34" charset="0"/>
              <a:buChar char="•"/>
            </a:pPr>
            <a:r>
              <a:rPr lang="en-US" sz="1800" b="1" dirty="0">
                <a:latin typeface="Arial"/>
                <a:cs typeface="Arial"/>
              </a:rPr>
              <a:t>Closeness centrality, like eccentricity centrality is a directional statistic, which only takes a node’s out degrees into account.</a:t>
            </a:r>
          </a:p>
          <a:p>
            <a:pPr marL="285750" indent="-285750" algn="just" fontAlgn="base">
              <a:buFont typeface="Arial" panose="020B0604020202020204" pitchFamily="34" charset="0"/>
              <a:buChar char="•"/>
            </a:pPr>
            <a:r>
              <a:rPr lang="en-US" sz="1800" b="1" dirty="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800" b="1" dirty="0">
                <a:latin typeface="Arial"/>
                <a:cs typeface="Arial"/>
              </a:rPr>
              <a:t>The directional aspect of the closeness centrality measure means those genes and nodes with no out-degree connections have a closeness centrality of 0. </a:t>
            </a:r>
          </a:p>
          <a:p>
            <a:pPr fontAlgn="base"/>
            <a:endParaRPr lang="en-US" sz="1700" b="1" dirty="0" smtClean="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p:txBody>
      </p:sp>
      <p:sp>
        <p:nvSpPr>
          <p:cNvPr id="87" name="TextBox 86"/>
          <p:cNvSpPr txBox="1"/>
          <p:nvPr/>
        </p:nvSpPr>
        <p:spPr>
          <a:xfrm>
            <a:off x="28552112" y="15285974"/>
            <a:ext cx="6803136" cy="48013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is a centrality measure that indicates how often a node is found on a shortest path between two nodes, s and t.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a:t>
            </a:r>
            <a:r>
              <a:rPr lang="en-US" sz="1700" b="1" dirty="0" err="1" smtClean="0">
                <a:latin typeface="Arial" panose="020B0604020202020204" pitchFamily="34" charset="0"/>
                <a:cs typeface="Arial" panose="020B0604020202020204" pitchFamily="34" charset="0"/>
              </a:rPr>
              <a:t>betweeness</a:t>
            </a:r>
            <a:r>
              <a:rPr lang="en-US" sz="1700" b="1" dirty="0" smtClean="0">
                <a:latin typeface="Arial" panose="020B0604020202020204" pitchFamily="34" charset="0"/>
                <a:cs typeface="Arial" panose="020B0604020202020204" pitchFamily="34" charset="0"/>
              </a:rPr>
              <a:t> centrality of a node can be calculated using the following function:</a:t>
            </a:r>
          </a:p>
          <a:p>
            <a:pPr marL="285750" indent="-285750" algn="just"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algn="just" fontAlgn="base"/>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Without </a:t>
            </a:r>
            <a:r>
              <a:rPr lang="en-US" sz="1700" b="1" dirty="0">
                <a:latin typeface="Arial" panose="020B0604020202020204" pitchFamily="34" charset="0"/>
                <a:cs typeface="Arial" panose="020B0604020202020204" pitchFamily="34" charset="0"/>
              </a:rPr>
              <a:t>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is 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pic>
        <p:nvPicPr>
          <p:cNvPr id="31" name="Picture 30"/>
          <p:cNvPicPr>
            <a:picLocks noChangeAspect="1"/>
          </p:cNvPicPr>
          <p:nvPr/>
        </p:nvPicPr>
        <p:blipFill>
          <a:blip r:embed="rId30"/>
          <a:stretch>
            <a:fillRect/>
          </a:stretch>
        </p:blipFill>
        <p:spPr>
          <a:xfrm>
            <a:off x="22505602" y="16430188"/>
            <a:ext cx="3122998" cy="786134"/>
          </a:xfrm>
          <a:prstGeom prst="rect">
            <a:avLst/>
          </a:prstGeom>
        </p:spPr>
      </p:pic>
      <p:graphicFrame>
        <p:nvGraphicFramePr>
          <p:cNvPr id="172" name="Chart 171"/>
          <p:cNvGraphicFramePr>
            <a:graphicFrameLocks/>
          </p:cNvGraphicFramePr>
          <p:nvPr>
            <p:extLst>
              <p:ext uri="{D42A27DB-BD31-4B8C-83A1-F6EECF244321}">
                <p14:modId xmlns:p14="http://schemas.microsoft.com/office/powerpoint/2010/main" val="2014558005"/>
              </p:ext>
            </p:extLst>
          </p:nvPr>
        </p:nvGraphicFramePr>
        <p:xfrm>
          <a:off x="23106402" y="22269116"/>
          <a:ext cx="6623050" cy="4210050"/>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173" name="Chart 172"/>
          <p:cNvGraphicFramePr>
            <a:graphicFrameLocks/>
          </p:cNvGraphicFramePr>
          <p:nvPr>
            <p:extLst>
              <p:ext uri="{D42A27DB-BD31-4B8C-83A1-F6EECF244321}">
                <p14:modId xmlns:p14="http://schemas.microsoft.com/office/powerpoint/2010/main" val="2587390321"/>
              </p:ext>
            </p:extLst>
          </p:nvPr>
        </p:nvGraphicFramePr>
        <p:xfrm>
          <a:off x="23034307" y="27423983"/>
          <a:ext cx="6629400" cy="4215384"/>
        </p:xfrm>
        <a:graphic>
          <a:graphicData uri="http://schemas.openxmlformats.org/drawingml/2006/chart">
            <c:chart xmlns:c="http://schemas.openxmlformats.org/drawingml/2006/chart" xmlns:r="http://schemas.openxmlformats.org/officeDocument/2006/relationships" r:id="rId32"/>
          </a:graphicData>
        </a:graphic>
      </p:graphicFrame>
    </p:spTree>
    <p:extLst>
      <p:ext uri="{BB962C8B-B14F-4D97-AF65-F5344CB8AC3E}">
        <p14:creationId xmlns:p14="http://schemas.microsoft.com/office/powerpoint/2010/main" val="30331613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4513</TotalTime>
  <Words>1816</Words>
  <Application>Microsoft Macintosh PowerPoint</Application>
  <PresentationFormat>Custom</PresentationFormat>
  <Paragraphs>133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Maggie</cp:lastModifiedBy>
  <cp:revision>515</cp:revision>
  <dcterms:created xsi:type="dcterms:W3CDTF">2015-02-26T23:10:39Z</dcterms:created>
  <dcterms:modified xsi:type="dcterms:W3CDTF">2017-03-16T23:49:07Z</dcterms:modified>
</cp:coreProperties>
</file>