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12"/>
  </p:notesMasterIdLst>
  <p:sldIdLst>
    <p:sldId id="256" r:id="rId2"/>
    <p:sldId id="257" r:id="rId3"/>
    <p:sldId id="267" r:id="rId4"/>
    <p:sldId id="258" r:id="rId5"/>
    <p:sldId id="259" r:id="rId6"/>
    <p:sldId id="260" r:id="rId7"/>
    <p:sldId id="261" r:id="rId8"/>
    <p:sldId id="262"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erra Harris" initials="" lastIdx="1" clrIdx="0"/>
  <p:cmAuthor id="1" name="Sierra Harris" initials="SH" lastIdx="2" clrIdx="1">
    <p:extLst>
      <p:ext uri="{19B8F6BF-5375-455C-9EA6-DF929625EA0E}">
        <p15:presenceInfo xmlns:p15="http://schemas.microsoft.com/office/powerpoint/2012/main" userId="82a59f21c33562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F25"/>
    <a:srgbClr val="AC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4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15T02:57:43.529" idx="1">
    <p:pos x="6000" y="0"/>
    <p:text>Update ERD</p:text>
  </p:cm>
</p:cmLst>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A3213-8220-462D-9D90-3A6CF2D261A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3CA0B4D7-316C-42F2-B15B-8F13E2C3365E}">
      <dgm:prSet/>
      <dgm:spPr/>
      <dgm:t>
        <a:bodyPr/>
        <a:lstStyle/>
        <a:p>
          <a:pPr>
            <a:lnSpc>
              <a:spcPct val="100000"/>
            </a:lnSpc>
          </a:pPr>
          <a:r>
            <a:rPr lang="en-US" b="1"/>
            <a:t>Description of preliminary data preprocessing:</a:t>
          </a:r>
          <a:endParaRPr lang="en-US"/>
        </a:p>
      </dgm:t>
    </dgm:pt>
    <dgm:pt modelId="{84859425-8550-49C7-B617-920BE2DC7D92}" type="parTrans" cxnId="{9E68FEA0-D0FB-4A3B-ACD3-76A7BA6903EB}">
      <dgm:prSet/>
      <dgm:spPr/>
      <dgm:t>
        <a:bodyPr/>
        <a:lstStyle/>
        <a:p>
          <a:endParaRPr lang="en-US"/>
        </a:p>
      </dgm:t>
    </dgm:pt>
    <dgm:pt modelId="{B88AEFB9-5E83-49AA-BE5D-398087CB8286}" type="sibTrans" cxnId="{9E68FEA0-D0FB-4A3B-ACD3-76A7BA6903EB}">
      <dgm:prSet/>
      <dgm:spPr/>
      <dgm:t>
        <a:bodyPr/>
        <a:lstStyle/>
        <a:p>
          <a:endParaRPr lang="en-US"/>
        </a:p>
      </dgm:t>
    </dgm:pt>
    <dgm:pt modelId="{C9DA4FA2-BCDD-4580-A479-8109E0EB549C}">
      <dgm:prSet/>
      <dgm:spPr/>
      <dgm:t>
        <a:bodyPr/>
        <a:lstStyle/>
        <a:p>
          <a:pPr>
            <a:lnSpc>
              <a:spcPct val="100000"/>
            </a:lnSpc>
          </a:pPr>
          <a:r>
            <a:rPr lang="en-US"/>
            <a:t>Multiple data sets will be joined using postgres. Unnecessary features will be dropped. Missing data will be removed. Joining will be done along date and location. SQLAlchemy will allow for the data to be used for machine learning models.</a:t>
          </a:r>
        </a:p>
      </dgm:t>
    </dgm:pt>
    <dgm:pt modelId="{D7001225-8B78-40E8-8C8B-D43FA7483EE7}" type="parTrans" cxnId="{7D072E10-EC57-4F04-A5AC-6995FA1AEE2F}">
      <dgm:prSet/>
      <dgm:spPr/>
      <dgm:t>
        <a:bodyPr/>
        <a:lstStyle/>
        <a:p>
          <a:endParaRPr lang="en-US"/>
        </a:p>
      </dgm:t>
    </dgm:pt>
    <dgm:pt modelId="{E447975B-D07B-41C3-9B39-FA26EB3A78C4}" type="sibTrans" cxnId="{7D072E10-EC57-4F04-A5AC-6995FA1AEE2F}">
      <dgm:prSet/>
      <dgm:spPr/>
      <dgm:t>
        <a:bodyPr/>
        <a:lstStyle/>
        <a:p>
          <a:endParaRPr lang="en-US"/>
        </a:p>
      </dgm:t>
    </dgm:pt>
    <dgm:pt modelId="{78766616-12B5-4FF1-9059-D15F5F8AD3F2}">
      <dgm:prSet/>
      <dgm:spPr/>
      <dgm:t>
        <a:bodyPr/>
        <a:lstStyle/>
        <a:p>
          <a:pPr>
            <a:lnSpc>
              <a:spcPct val="100000"/>
            </a:lnSpc>
          </a:pPr>
          <a:r>
            <a:rPr lang="en-US" b="1"/>
            <a:t>Description of preliminary feature engineering and preliminary feature selection, including their decision-making process:</a:t>
          </a:r>
          <a:endParaRPr lang="en-US"/>
        </a:p>
      </dgm:t>
    </dgm:pt>
    <dgm:pt modelId="{6A147216-6DA6-45A7-959B-8DCC37BE67D6}" type="parTrans" cxnId="{E5E4031F-D9CC-4C9B-A629-B595D65DF2A0}">
      <dgm:prSet/>
      <dgm:spPr/>
      <dgm:t>
        <a:bodyPr/>
        <a:lstStyle/>
        <a:p>
          <a:endParaRPr lang="en-US"/>
        </a:p>
      </dgm:t>
    </dgm:pt>
    <dgm:pt modelId="{BC4B8F2B-6EA1-4F5A-95A5-6925BA7857F9}" type="sibTrans" cxnId="{E5E4031F-D9CC-4C9B-A629-B595D65DF2A0}">
      <dgm:prSet/>
      <dgm:spPr/>
      <dgm:t>
        <a:bodyPr/>
        <a:lstStyle/>
        <a:p>
          <a:endParaRPr lang="en-US"/>
        </a:p>
      </dgm:t>
    </dgm:pt>
    <dgm:pt modelId="{C79D97FD-8407-4FCF-B988-CD62A2742031}">
      <dgm:prSet/>
      <dgm:spPr/>
      <dgm:t>
        <a:bodyPr/>
        <a:lstStyle/>
        <a:p>
          <a:pPr>
            <a:lnSpc>
              <a:spcPct val="100000"/>
            </a:lnSpc>
          </a:pPr>
          <a:r>
            <a:rPr lang="en-US"/>
            <a:t>There will be a number of features from the ebird data and the Air quality data. The features vary but will all be relevant to prediction of bird observations.</a:t>
          </a:r>
        </a:p>
      </dgm:t>
    </dgm:pt>
    <dgm:pt modelId="{C33E5E62-C7AD-442F-BFA8-9BE960F7F04A}" type="parTrans" cxnId="{279603D5-7D9C-4B78-BB15-EECB531116A3}">
      <dgm:prSet/>
      <dgm:spPr/>
      <dgm:t>
        <a:bodyPr/>
        <a:lstStyle/>
        <a:p>
          <a:endParaRPr lang="en-US"/>
        </a:p>
      </dgm:t>
    </dgm:pt>
    <dgm:pt modelId="{3701849B-B975-4FA3-8441-3BE28B616B81}" type="sibTrans" cxnId="{279603D5-7D9C-4B78-BB15-EECB531116A3}">
      <dgm:prSet/>
      <dgm:spPr/>
      <dgm:t>
        <a:bodyPr/>
        <a:lstStyle/>
        <a:p>
          <a:endParaRPr lang="en-US"/>
        </a:p>
      </dgm:t>
    </dgm:pt>
    <dgm:pt modelId="{BED812BF-DC8D-4DA2-AE3F-3BD0F1834061}">
      <dgm:prSet/>
      <dgm:spPr/>
      <dgm:t>
        <a:bodyPr/>
        <a:lstStyle/>
        <a:p>
          <a:pPr>
            <a:lnSpc>
              <a:spcPct val="100000"/>
            </a:lnSpc>
          </a:pPr>
          <a:r>
            <a:rPr lang="en-US" b="1"/>
            <a:t>Description of how data was split into training and testing sets:</a:t>
          </a:r>
          <a:endParaRPr lang="en-US"/>
        </a:p>
      </dgm:t>
    </dgm:pt>
    <dgm:pt modelId="{50D44B49-9760-446E-951D-5B4E8EE677DB}" type="parTrans" cxnId="{9D7EA241-553E-4698-A71B-4B6B414FBA5F}">
      <dgm:prSet/>
      <dgm:spPr/>
      <dgm:t>
        <a:bodyPr/>
        <a:lstStyle/>
        <a:p>
          <a:endParaRPr lang="en-US"/>
        </a:p>
      </dgm:t>
    </dgm:pt>
    <dgm:pt modelId="{453CCC09-D045-4467-B96F-666FCF49CEF9}" type="sibTrans" cxnId="{9D7EA241-553E-4698-A71B-4B6B414FBA5F}">
      <dgm:prSet/>
      <dgm:spPr/>
      <dgm:t>
        <a:bodyPr/>
        <a:lstStyle/>
        <a:p>
          <a:endParaRPr lang="en-US"/>
        </a:p>
      </dgm:t>
    </dgm:pt>
    <dgm:pt modelId="{3BD277CD-A539-43AE-B437-9B30BCAD3AA3}">
      <dgm:prSet/>
      <dgm:spPr/>
      <dgm:t>
        <a:bodyPr/>
        <a:lstStyle/>
        <a:p>
          <a:pPr>
            <a:lnSpc>
              <a:spcPct val="100000"/>
            </a:lnSpc>
          </a:pPr>
          <a:r>
            <a:rPr lang="en-US"/>
            <a:t>Data will have the X value as the birds observed and the Y will be the remaining features. Testing and training will be performed using sklearn.model_selection.</a:t>
          </a:r>
        </a:p>
      </dgm:t>
    </dgm:pt>
    <dgm:pt modelId="{D4D55115-1059-46F7-9DFE-E3DFE0CA1489}" type="parTrans" cxnId="{BC639310-2F41-45F6-9C47-1A420C8F8B69}">
      <dgm:prSet/>
      <dgm:spPr/>
      <dgm:t>
        <a:bodyPr/>
        <a:lstStyle/>
        <a:p>
          <a:endParaRPr lang="en-US"/>
        </a:p>
      </dgm:t>
    </dgm:pt>
    <dgm:pt modelId="{54191CD7-62A5-491E-95F8-BED558768CFC}" type="sibTrans" cxnId="{BC639310-2F41-45F6-9C47-1A420C8F8B69}">
      <dgm:prSet/>
      <dgm:spPr/>
      <dgm:t>
        <a:bodyPr/>
        <a:lstStyle/>
        <a:p>
          <a:endParaRPr lang="en-US"/>
        </a:p>
      </dgm:t>
    </dgm:pt>
    <dgm:pt modelId="{F803C74B-7D18-41A7-B758-331F2C4E27FC}">
      <dgm:prSet/>
      <dgm:spPr/>
      <dgm:t>
        <a:bodyPr/>
        <a:lstStyle/>
        <a:p>
          <a:pPr>
            <a:lnSpc>
              <a:spcPct val="100000"/>
            </a:lnSpc>
          </a:pPr>
          <a:r>
            <a:rPr lang="en-US" b="1"/>
            <a:t>Explanation of model choice, including limitations and benefits:</a:t>
          </a:r>
          <a:endParaRPr lang="en-US"/>
        </a:p>
      </dgm:t>
    </dgm:pt>
    <dgm:pt modelId="{52FD203C-8478-4B0E-B711-FEE3BF803515}" type="parTrans" cxnId="{5F3A6D4B-0BC4-4748-A6F3-24F0BC6492CC}">
      <dgm:prSet/>
      <dgm:spPr/>
      <dgm:t>
        <a:bodyPr/>
        <a:lstStyle/>
        <a:p>
          <a:endParaRPr lang="en-US"/>
        </a:p>
      </dgm:t>
    </dgm:pt>
    <dgm:pt modelId="{D9018D27-8B01-4274-B882-7A690DC95ED1}" type="sibTrans" cxnId="{5F3A6D4B-0BC4-4748-A6F3-24F0BC6492CC}">
      <dgm:prSet/>
      <dgm:spPr/>
      <dgm:t>
        <a:bodyPr/>
        <a:lstStyle/>
        <a:p>
          <a:endParaRPr lang="en-US"/>
        </a:p>
      </dgm:t>
    </dgm:pt>
    <dgm:pt modelId="{E6FE0E70-FCA1-497D-BD6A-E6C622A22726}">
      <dgm:prSet/>
      <dgm:spPr/>
      <dgm:t>
        <a:bodyPr/>
        <a:lstStyle/>
        <a:p>
          <a:pPr>
            <a:lnSpc>
              <a:spcPct val="100000"/>
            </a:lnSpc>
          </a:pPr>
          <a:r>
            <a:rPr lang="en-US" dirty="0"/>
            <a:t>Different models have been set up to run the data that has been cleaned. Once Data is ready it will be pulled into the machine learning model and the accuracy scores will show which supervised model will work best. We decided on a supervised machine learning process because we want to classify our results.</a:t>
          </a:r>
        </a:p>
      </dgm:t>
    </dgm:pt>
    <dgm:pt modelId="{0A738346-B383-4D41-B0E7-C07221C29FB2}" type="parTrans" cxnId="{1D44BF3C-6B82-4B62-BDBB-E20B2918F8B2}">
      <dgm:prSet/>
      <dgm:spPr/>
      <dgm:t>
        <a:bodyPr/>
        <a:lstStyle/>
        <a:p>
          <a:endParaRPr lang="en-US"/>
        </a:p>
      </dgm:t>
    </dgm:pt>
    <dgm:pt modelId="{C5FFFF25-4F2F-4790-B5F6-45D96E6388C0}" type="sibTrans" cxnId="{1D44BF3C-6B82-4B62-BDBB-E20B2918F8B2}">
      <dgm:prSet/>
      <dgm:spPr/>
      <dgm:t>
        <a:bodyPr/>
        <a:lstStyle/>
        <a:p>
          <a:endParaRPr lang="en-US"/>
        </a:p>
      </dgm:t>
    </dgm:pt>
    <dgm:pt modelId="{0E50C272-704E-4B01-9CF2-FCA26C1333EB}" type="pres">
      <dgm:prSet presAssocID="{87EA3213-8220-462D-9D90-3A6CF2D261AF}" presName="root" presStyleCnt="0">
        <dgm:presLayoutVars>
          <dgm:dir/>
          <dgm:resizeHandles val="exact"/>
        </dgm:presLayoutVars>
      </dgm:prSet>
      <dgm:spPr/>
    </dgm:pt>
    <dgm:pt modelId="{7FBFA49D-9E5A-4EB5-825B-D7EC0928E3FF}" type="pres">
      <dgm:prSet presAssocID="{3CA0B4D7-316C-42F2-B15B-8F13E2C3365E}" presName="compNode" presStyleCnt="0"/>
      <dgm:spPr/>
    </dgm:pt>
    <dgm:pt modelId="{37BCA566-ABA4-4282-ABE3-134CA0AD04F0}" type="pres">
      <dgm:prSet presAssocID="{3CA0B4D7-316C-42F2-B15B-8F13E2C3365E}" presName="bgRect" presStyleLbl="bgShp" presStyleIdx="0" presStyleCnt="4"/>
      <dgm:spPr/>
    </dgm:pt>
    <dgm:pt modelId="{E5071EE7-769F-42CB-B1CD-5075395AE8AA}" type="pres">
      <dgm:prSet presAssocID="{3CA0B4D7-316C-42F2-B15B-8F13E2C336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18543FA6-7C6F-442C-B82C-6650AA64D3F8}" type="pres">
      <dgm:prSet presAssocID="{3CA0B4D7-316C-42F2-B15B-8F13E2C3365E}" presName="spaceRect" presStyleCnt="0"/>
      <dgm:spPr/>
    </dgm:pt>
    <dgm:pt modelId="{6083E9A9-1F2A-4787-AFB4-669139B43568}" type="pres">
      <dgm:prSet presAssocID="{3CA0B4D7-316C-42F2-B15B-8F13E2C3365E}" presName="parTx" presStyleLbl="revTx" presStyleIdx="0" presStyleCnt="8">
        <dgm:presLayoutVars>
          <dgm:chMax val="0"/>
          <dgm:chPref val="0"/>
        </dgm:presLayoutVars>
      </dgm:prSet>
      <dgm:spPr/>
    </dgm:pt>
    <dgm:pt modelId="{B466EAEC-160A-469C-9942-1494494F6F33}" type="pres">
      <dgm:prSet presAssocID="{3CA0B4D7-316C-42F2-B15B-8F13E2C3365E}" presName="desTx" presStyleLbl="revTx" presStyleIdx="1" presStyleCnt="8">
        <dgm:presLayoutVars/>
      </dgm:prSet>
      <dgm:spPr/>
    </dgm:pt>
    <dgm:pt modelId="{50A687B0-1D11-445F-AA13-D0E029CAC42B}" type="pres">
      <dgm:prSet presAssocID="{B88AEFB9-5E83-49AA-BE5D-398087CB8286}" presName="sibTrans" presStyleCnt="0"/>
      <dgm:spPr/>
    </dgm:pt>
    <dgm:pt modelId="{D97128F5-1091-498C-89A7-12D2E5711F65}" type="pres">
      <dgm:prSet presAssocID="{78766616-12B5-4FF1-9059-D15F5F8AD3F2}" presName="compNode" presStyleCnt="0"/>
      <dgm:spPr/>
    </dgm:pt>
    <dgm:pt modelId="{8F431D67-F474-4875-992A-7925B7A681C7}" type="pres">
      <dgm:prSet presAssocID="{78766616-12B5-4FF1-9059-D15F5F8AD3F2}" presName="bgRect" presStyleLbl="bgShp" presStyleIdx="1" presStyleCnt="4"/>
      <dgm:spPr/>
    </dgm:pt>
    <dgm:pt modelId="{EA0FF59E-5491-4001-A102-8FA912E848D4}" type="pres">
      <dgm:prSet presAssocID="{78766616-12B5-4FF1-9059-D15F5F8AD3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2CE1784E-7498-4771-A4B0-5E2570154966}" type="pres">
      <dgm:prSet presAssocID="{78766616-12B5-4FF1-9059-D15F5F8AD3F2}" presName="spaceRect" presStyleCnt="0"/>
      <dgm:spPr/>
    </dgm:pt>
    <dgm:pt modelId="{B6E8E380-7DBB-4E19-91D5-950F3714834D}" type="pres">
      <dgm:prSet presAssocID="{78766616-12B5-4FF1-9059-D15F5F8AD3F2}" presName="parTx" presStyleLbl="revTx" presStyleIdx="2" presStyleCnt="8">
        <dgm:presLayoutVars>
          <dgm:chMax val="0"/>
          <dgm:chPref val="0"/>
        </dgm:presLayoutVars>
      </dgm:prSet>
      <dgm:spPr/>
    </dgm:pt>
    <dgm:pt modelId="{4EB10BD7-24E4-4767-B662-8085E3757802}" type="pres">
      <dgm:prSet presAssocID="{78766616-12B5-4FF1-9059-D15F5F8AD3F2}" presName="desTx" presStyleLbl="revTx" presStyleIdx="3" presStyleCnt="8">
        <dgm:presLayoutVars/>
      </dgm:prSet>
      <dgm:spPr/>
    </dgm:pt>
    <dgm:pt modelId="{BCE9BD64-5CC4-485C-B2BC-C2878057ED54}" type="pres">
      <dgm:prSet presAssocID="{BC4B8F2B-6EA1-4F5A-95A5-6925BA7857F9}" presName="sibTrans" presStyleCnt="0"/>
      <dgm:spPr/>
    </dgm:pt>
    <dgm:pt modelId="{3CE0A5B8-3C55-442E-9461-ED3001E29382}" type="pres">
      <dgm:prSet presAssocID="{BED812BF-DC8D-4DA2-AE3F-3BD0F1834061}" presName="compNode" presStyleCnt="0"/>
      <dgm:spPr/>
    </dgm:pt>
    <dgm:pt modelId="{1FD2FF0F-0040-4AF6-B6DE-58F1485B7980}" type="pres">
      <dgm:prSet presAssocID="{BED812BF-DC8D-4DA2-AE3F-3BD0F1834061}" presName="bgRect" presStyleLbl="bgShp" presStyleIdx="2" presStyleCnt="4"/>
      <dgm:spPr/>
    </dgm:pt>
    <dgm:pt modelId="{73F53C3A-ADA5-4277-9863-03F033EC46B3}" type="pres">
      <dgm:prSet presAssocID="{BED812BF-DC8D-4DA2-AE3F-3BD0F18340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ck"/>
        </a:ext>
      </dgm:extLst>
    </dgm:pt>
    <dgm:pt modelId="{D4F67CB5-4CE6-48D4-BEB1-6C59DE2DFDFE}" type="pres">
      <dgm:prSet presAssocID="{BED812BF-DC8D-4DA2-AE3F-3BD0F1834061}" presName="spaceRect" presStyleCnt="0"/>
      <dgm:spPr/>
    </dgm:pt>
    <dgm:pt modelId="{EE14B6B1-F9AB-4B2D-A32A-8A0B3531594D}" type="pres">
      <dgm:prSet presAssocID="{BED812BF-DC8D-4DA2-AE3F-3BD0F1834061}" presName="parTx" presStyleLbl="revTx" presStyleIdx="4" presStyleCnt="8">
        <dgm:presLayoutVars>
          <dgm:chMax val="0"/>
          <dgm:chPref val="0"/>
        </dgm:presLayoutVars>
      </dgm:prSet>
      <dgm:spPr/>
    </dgm:pt>
    <dgm:pt modelId="{77723F4C-FE5C-41B0-A690-586E65FDBE95}" type="pres">
      <dgm:prSet presAssocID="{BED812BF-DC8D-4DA2-AE3F-3BD0F1834061}" presName="desTx" presStyleLbl="revTx" presStyleIdx="5" presStyleCnt="8">
        <dgm:presLayoutVars/>
      </dgm:prSet>
      <dgm:spPr/>
    </dgm:pt>
    <dgm:pt modelId="{005DA2C5-ED0F-4070-BA5D-1269844D07BC}" type="pres">
      <dgm:prSet presAssocID="{453CCC09-D045-4467-B96F-666FCF49CEF9}" presName="sibTrans" presStyleCnt="0"/>
      <dgm:spPr/>
    </dgm:pt>
    <dgm:pt modelId="{D271E564-5F3D-4A62-8458-6CCF03AD2681}" type="pres">
      <dgm:prSet presAssocID="{F803C74B-7D18-41A7-B758-331F2C4E27FC}" presName="compNode" presStyleCnt="0"/>
      <dgm:spPr/>
    </dgm:pt>
    <dgm:pt modelId="{E31CFBE7-4162-40AC-826D-316B70E72573}" type="pres">
      <dgm:prSet presAssocID="{F803C74B-7D18-41A7-B758-331F2C4E27FC}" presName="bgRect" presStyleLbl="bgShp" presStyleIdx="3" presStyleCnt="4"/>
      <dgm:spPr/>
    </dgm:pt>
    <dgm:pt modelId="{B661C5E8-647A-473F-B4D1-D1DD25106FB0}" type="pres">
      <dgm:prSet presAssocID="{F803C74B-7D18-41A7-B758-331F2C4E27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E240DE5-B63F-4E7A-8064-EDF8CBC77D1C}" type="pres">
      <dgm:prSet presAssocID="{F803C74B-7D18-41A7-B758-331F2C4E27FC}" presName="spaceRect" presStyleCnt="0"/>
      <dgm:spPr/>
    </dgm:pt>
    <dgm:pt modelId="{4854E949-4AFB-4576-8B90-33AB88335B09}" type="pres">
      <dgm:prSet presAssocID="{F803C74B-7D18-41A7-B758-331F2C4E27FC}" presName="parTx" presStyleLbl="revTx" presStyleIdx="6" presStyleCnt="8">
        <dgm:presLayoutVars>
          <dgm:chMax val="0"/>
          <dgm:chPref val="0"/>
        </dgm:presLayoutVars>
      </dgm:prSet>
      <dgm:spPr/>
    </dgm:pt>
    <dgm:pt modelId="{E3C8645A-765A-4D5C-9717-1C2C15604CF5}" type="pres">
      <dgm:prSet presAssocID="{F803C74B-7D18-41A7-B758-331F2C4E27FC}" presName="desTx" presStyleLbl="revTx" presStyleIdx="7" presStyleCnt="8">
        <dgm:presLayoutVars/>
      </dgm:prSet>
      <dgm:spPr/>
    </dgm:pt>
  </dgm:ptLst>
  <dgm:cxnLst>
    <dgm:cxn modelId="{7D072E10-EC57-4F04-A5AC-6995FA1AEE2F}" srcId="{3CA0B4D7-316C-42F2-B15B-8F13E2C3365E}" destId="{C9DA4FA2-BCDD-4580-A479-8109E0EB549C}" srcOrd="0" destOrd="0" parTransId="{D7001225-8B78-40E8-8C8B-D43FA7483EE7}" sibTransId="{E447975B-D07B-41C3-9B39-FA26EB3A78C4}"/>
    <dgm:cxn modelId="{BC639310-2F41-45F6-9C47-1A420C8F8B69}" srcId="{BED812BF-DC8D-4DA2-AE3F-3BD0F1834061}" destId="{3BD277CD-A539-43AE-B437-9B30BCAD3AA3}" srcOrd="0" destOrd="0" parTransId="{D4D55115-1059-46F7-9DFE-E3DFE0CA1489}" sibTransId="{54191CD7-62A5-491E-95F8-BED558768CFC}"/>
    <dgm:cxn modelId="{E5E4031F-D9CC-4C9B-A629-B595D65DF2A0}" srcId="{87EA3213-8220-462D-9D90-3A6CF2D261AF}" destId="{78766616-12B5-4FF1-9059-D15F5F8AD3F2}" srcOrd="1" destOrd="0" parTransId="{6A147216-6DA6-45A7-959B-8DCC37BE67D6}" sibTransId="{BC4B8F2B-6EA1-4F5A-95A5-6925BA7857F9}"/>
    <dgm:cxn modelId="{1D44BF3C-6B82-4B62-BDBB-E20B2918F8B2}" srcId="{F803C74B-7D18-41A7-B758-331F2C4E27FC}" destId="{E6FE0E70-FCA1-497D-BD6A-E6C622A22726}" srcOrd="0" destOrd="0" parTransId="{0A738346-B383-4D41-B0E7-C07221C29FB2}" sibTransId="{C5FFFF25-4F2F-4790-B5F6-45D96E6388C0}"/>
    <dgm:cxn modelId="{9D7EA241-553E-4698-A71B-4B6B414FBA5F}" srcId="{87EA3213-8220-462D-9D90-3A6CF2D261AF}" destId="{BED812BF-DC8D-4DA2-AE3F-3BD0F1834061}" srcOrd="2" destOrd="0" parTransId="{50D44B49-9760-446E-951D-5B4E8EE677DB}" sibTransId="{453CCC09-D045-4467-B96F-666FCF49CEF9}"/>
    <dgm:cxn modelId="{5FDFC741-1140-401F-A2E8-A7F3D502EF70}" type="presOf" srcId="{E6FE0E70-FCA1-497D-BD6A-E6C622A22726}" destId="{E3C8645A-765A-4D5C-9717-1C2C15604CF5}" srcOrd="0" destOrd="0" presId="urn:microsoft.com/office/officeart/2018/2/layout/IconVerticalSolidList"/>
    <dgm:cxn modelId="{5F3A6D4B-0BC4-4748-A6F3-24F0BC6492CC}" srcId="{87EA3213-8220-462D-9D90-3A6CF2D261AF}" destId="{F803C74B-7D18-41A7-B758-331F2C4E27FC}" srcOrd="3" destOrd="0" parTransId="{52FD203C-8478-4B0E-B711-FEE3BF803515}" sibTransId="{D9018D27-8B01-4274-B882-7A690DC95ED1}"/>
    <dgm:cxn modelId="{B0B2094C-F9A8-49BC-B80E-6C894D454200}" type="presOf" srcId="{C9DA4FA2-BCDD-4580-A479-8109E0EB549C}" destId="{B466EAEC-160A-469C-9942-1494494F6F33}" srcOrd="0" destOrd="0" presId="urn:microsoft.com/office/officeart/2018/2/layout/IconVerticalSolidList"/>
    <dgm:cxn modelId="{F8AA4678-3E83-455F-A8E8-A414608381D9}" type="presOf" srcId="{3CA0B4D7-316C-42F2-B15B-8F13E2C3365E}" destId="{6083E9A9-1F2A-4787-AFB4-669139B43568}" srcOrd="0" destOrd="0" presId="urn:microsoft.com/office/officeart/2018/2/layout/IconVerticalSolidList"/>
    <dgm:cxn modelId="{B508E980-B18E-4E7F-BE13-99FE55779877}" type="presOf" srcId="{BED812BF-DC8D-4DA2-AE3F-3BD0F1834061}" destId="{EE14B6B1-F9AB-4B2D-A32A-8A0B3531594D}" srcOrd="0" destOrd="0" presId="urn:microsoft.com/office/officeart/2018/2/layout/IconVerticalSolidList"/>
    <dgm:cxn modelId="{4B937D9A-D62D-4594-9054-C11AD2F6E15C}" type="presOf" srcId="{78766616-12B5-4FF1-9059-D15F5F8AD3F2}" destId="{B6E8E380-7DBB-4E19-91D5-950F3714834D}" srcOrd="0" destOrd="0" presId="urn:microsoft.com/office/officeart/2018/2/layout/IconVerticalSolidList"/>
    <dgm:cxn modelId="{C3C6669C-F313-4B73-922A-F5CADAAB1742}" type="presOf" srcId="{C79D97FD-8407-4FCF-B988-CD62A2742031}" destId="{4EB10BD7-24E4-4767-B662-8085E3757802}" srcOrd="0" destOrd="0" presId="urn:microsoft.com/office/officeart/2018/2/layout/IconVerticalSolidList"/>
    <dgm:cxn modelId="{9E68FEA0-D0FB-4A3B-ACD3-76A7BA6903EB}" srcId="{87EA3213-8220-462D-9D90-3A6CF2D261AF}" destId="{3CA0B4D7-316C-42F2-B15B-8F13E2C3365E}" srcOrd="0" destOrd="0" parTransId="{84859425-8550-49C7-B617-920BE2DC7D92}" sibTransId="{B88AEFB9-5E83-49AA-BE5D-398087CB8286}"/>
    <dgm:cxn modelId="{B0FC6DB0-E8F3-4D99-A54C-EDE86E0DA613}" type="presOf" srcId="{F803C74B-7D18-41A7-B758-331F2C4E27FC}" destId="{4854E949-4AFB-4576-8B90-33AB88335B09}" srcOrd="0" destOrd="0" presId="urn:microsoft.com/office/officeart/2018/2/layout/IconVerticalSolidList"/>
    <dgm:cxn modelId="{279603D5-7D9C-4B78-BB15-EECB531116A3}" srcId="{78766616-12B5-4FF1-9059-D15F5F8AD3F2}" destId="{C79D97FD-8407-4FCF-B988-CD62A2742031}" srcOrd="0" destOrd="0" parTransId="{C33E5E62-C7AD-442F-BFA8-9BE960F7F04A}" sibTransId="{3701849B-B975-4FA3-8441-3BE28B616B81}"/>
    <dgm:cxn modelId="{76EB4EDD-9A68-4479-B97B-F9C0C4B763D7}" type="presOf" srcId="{3BD277CD-A539-43AE-B437-9B30BCAD3AA3}" destId="{77723F4C-FE5C-41B0-A690-586E65FDBE95}" srcOrd="0" destOrd="0" presId="urn:microsoft.com/office/officeart/2018/2/layout/IconVerticalSolidList"/>
    <dgm:cxn modelId="{FD382CF6-ABB3-44BA-AE4A-60F1CA74B519}" type="presOf" srcId="{87EA3213-8220-462D-9D90-3A6CF2D261AF}" destId="{0E50C272-704E-4B01-9CF2-FCA26C1333EB}" srcOrd="0" destOrd="0" presId="urn:microsoft.com/office/officeart/2018/2/layout/IconVerticalSolidList"/>
    <dgm:cxn modelId="{59B40A63-DF7D-4FD0-82AB-A58BFEE2F390}" type="presParOf" srcId="{0E50C272-704E-4B01-9CF2-FCA26C1333EB}" destId="{7FBFA49D-9E5A-4EB5-825B-D7EC0928E3FF}" srcOrd="0" destOrd="0" presId="urn:microsoft.com/office/officeart/2018/2/layout/IconVerticalSolidList"/>
    <dgm:cxn modelId="{19055DC4-4A76-4523-96B5-77E63155C3CD}" type="presParOf" srcId="{7FBFA49D-9E5A-4EB5-825B-D7EC0928E3FF}" destId="{37BCA566-ABA4-4282-ABE3-134CA0AD04F0}" srcOrd="0" destOrd="0" presId="urn:microsoft.com/office/officeart/2018/2/layout/IconVerticalSolidList"/>
    <dgm:cxn modelId="{F9538638-D54D-4851-96E2-A95F61EB863C}" type="presParOf" srcId="{7FBFA49D-9E5A-4EB5-825B-D7EC0928E3FF}" destId="{E5071EE7-769F-42CB-B1CD-5075395AE8AA}" srcOrd="1" destOrd="0" presId="urn:microsoft.com/office/officeart/2018/2/layout/IconVerticalSolidList"/>
    <dgm:cxn modelId="{3811C8D5-FCCB-4D80-81A1-F62C21FFB2B3}" type="presParOf" srcId="{7FBFA49D-9E5A-4EB5-825B-D7EC0928E3FF}" destId="{18543FA6-7C6F-442C-B82C-6650AA64D3F8}" srcOrd="2" destOrd="0" presId="urn:microsoft.com/office/officeart/2018/2/layout/IconVerticalSolidList"/>
    <dgm:cxn modelId="{D18AAC15-4ECA-48A1-A7B8-69887470FCE5}" type="presParOf" srcId="{7FBFA49D-9E5A-4EB5-825B-D7EC0928E3FF}" destId="{6083E9A9-1F2A-4787-AFB4-669139B43568}" srcOrd="3" destOrd="0" presId="urn:microsoft.com/office/officeart/2018/2/layout/IconVerticalSolidList"/>
    <dgm:cxn modelId="{1FAEDA98-C95B-405C-A49B-2781D32EA66D}" type="presParOf" srcId="{7FBFA49D-9E5A-4EB5-825B-D7EC0928E3FF}" destId="{B466EAEC-160A-469C-9942-1494494F6F33}" srcOrd="4" destOrd="0" presId="urn:microsoft.com/office/officeart/2018/2/layout/IconVerticalSolidList"/>
    <dgm:cxn modelId="{59B02894-100F-4DDD-9CCB-8DE891BB26C9}" type="presParOf" srcId="{0E50C272-704E-4B01-9CF2-FCA26C1333EB}" destId="{50A687B0-1D11-445F-AA13-D0E029CAC42B}" srcOrd="1" destOrd="0" presId="urn:microsoft.com/office/officeart/2018/2/layout/IconVerticalSolidList"/>
    <dgm:cxn modelId="{F8730142-8146-4E40-A434-F8A1D0AE33BD}" type="presParOf" srcId="{0E50C272-704E-4B01-9CF2-FCA26C1333EB}" destId="{D97128F5-1091-498C-89A7-12D2E5711F65}" srcOrd="2" destOrd="0" presId="urn:microsoft.com/office/officeart/2018/2/layout/IconVerticalSolidList"/>
    <dgm:cxn modelId="{F1BDF7E6-58A0-4A84-8FA6-6AC6850A2F02}" type="presParOf" srcId="{D97128F5-1091-498C-89A7-12D2E5711F65}" destId="{8F431D67-F474-4875-992A-7925B7A681C7}" srcOrd="0" destOrd="0" presId="urn:microsoft.com/office/officeart/2018/2/layout/IconVerticalSolidList"/>
    <dgm:cxn modelId="{1E0FE14A-B4A9-46F0-A619-B04AC177ACB0}" type="presParOf" srcId="{D97128F5-1091-498C-89A7-12D2E5711F65}" destId="{EA0FF59E-5491-4001-A102-8FA912E848D4}" srcOrd="1" destOrd="0" presId="urn:microsoft.com/office/officeart/2018/2/layout/IconVerticalSolidList"/>
    <dgm:cxn modelId="{E837A629-9C60-4388-92AA-F985A403201B}" type="presParOf" srcId="{D97128F5-1091-498C-89A7-12D2E5711F65}" destId="{2CE1784E-7498-4771-A4B0-5E2570154966}" srcOrd="2" destOrd="0" presId="urn:microsoft.com/office/officeart/2018/2/layout/IconVerticalSolidList"/>
    <dgm:cxn modelId="{D31C36E5-15B6-4657-A089-8CD87155FA6F}" type="presParOf" srcId="{D97128F5-1091-498C-89A7-12D2E5711F65}" destId="{B6E8E380-7DBB-4E19-91D5-950F3714834D}" srcOrd="3" destOrd="0" presId="urn:microsoft.com/office/officeart/2018/2/layout/IconVerticalSolidList"/>
    <dgm:cxn modelId="{8023593B-B07C-4325-A81A-D661C41D0858}" type="presParOf" srcId="{D97128F5-1091-498C-89A7-12D2E5711F65}" destId="{4EB10BD7-24E4-4767-B662-8085E3757802}" srcOrd="4" destOrd="0" presId="urn:microsoft.com/office/officeart/2018/2/layout/IconVerticalSolidList"/>
    <dgm:cxn modelId="{152E0EAD-11FF-45EE-9F36-97202929AAA3}" type="presParOf" srcId="{0E50C272-704E-4B01-9CF2-FCA26C1333EB}" destId="{BCE9BD64-5CC4-485C-B2BC-C2878057ED54}" srcOrd="3" destOrd="0" presId="urn:microsoft.com/office/officeart/2018/2/layout/IconVerticalSolidList"/>
    <dgm:cxn modelId="{F85ED44B-D5BC-4020-B42F-FA805C0EFF67}" type="presParOf" srcId="{0E50C272-704E-4B01-9CF2-FCA26C1333EB}" destId="{3CE0A5B8-3C55-442E-9461-ED3001E29382}" srcOrd="4" destOrd="0" presId="urn:microsoft.com/office/officeart/2018/2/layout/IconVerticalSolidList"/>
    <dgm:cxn modelId="{B4D23992-CBF7-4F59-97BE-02EE0C02A4AF}" type="presParOf" srcId="{3CE0A5B8-3C55-442E-9461-ED3001E29382}" destId="{1FD2FF0F-0040-4AF6-B6DE-58F1485B7980}" srcOrd="0" destOrd="0" presId="urn:microsoft.com/office/officeart/2018/2/layout/IconVerticalSolidList"/>
    <dgm:cxn modelId="{C96F2044-6B89-415E-8833-FF0F034E27A8}" type="presParOf" srcId="{3CE0A5B8-3C55-442E-9461-ED3001E29382}" destId="{73F53C3A-ADA5-4277-9863-03F033EC46B3}" srcOrd="1" destOrd="0" presId="urn:microsoft.com/office/officeart/2018/2/layout/IconVerticalSolidList"/>
    <dgm:cxn modelId="{F90FF62A-F93D-416C-A542-6A710536B4DA}" type="presParOf" srcId="{3CE0A5B8-3C55-442E-9461-ED3001E29382}" destId="{D4F67CB5-4CE6-48D4-BEB1-6C59DE2DFDFE}" srcOrd="2" destOrd="0" presId="urn:microsoft.com/office/officeart/2018/2/layout/IconVerticalSolidList"/>
    <dgm:cxn modelId="{FBC3AFD6-CB44-44CC-A0F5-9A5089522176}" type="presParOf" srcId="{3CE0A5B8-3C55-442E-9461-ED3001E29382}" destId="{EE14B6B1-F9AB-4B2D-A32A-8A0B3531594D}" srcOrd="3" destOrd="0" presId="urn:microsoft.com/office/officeart/2018/2/layout/IconVerticalSolidList"/>
    <dgm:cxn modelId="{CB286451-2D8C-461A-8226-19F271723A44}" type="presParOf" srcId="{3CE0A5B8-3C55-442E-9461-ED3001E29382}" destId="{77723F4C-FE5C-41B0-A690-586E65FDBE95}" srcOrd="4" destOrd="0" presId="urn:microsoft.com/office/officeart/2018/2/layout/IconVerticalSolidList"/>
    <dgm:cxn modelId="{E0FF44F5-9D03-4384-ABC7-BA9C748EBA82}" type="presParOf" srcId="{0E50C272-704E-4B01-9CF2-FCA26C1333EB}" destId="{005DA2C5-ED0F-4070-BA5D-1269844D07BC}" srcOrd="5" destOrd="0" presId="urn:microsoft.com/office/officeart/2018/2/layout/IconVerticalSolidList"/>
    <dgm:cxn modelId="{15684392-79F6-4F35-B8BE-990073C6261C}" type="presParOf" srcId="{0E50C272-704E-4B01-9CF2-FCA26C1333EB}" destId="{D271E564-5F3D-4A62-8458-6CCF03AD2681}" srcOrd="6" destOrd="0" presId="urn:microsoft.com/office/officeart/2018/2/layout/IconVerticalSolidList"/>
    <dgm:cxn modelId="{F5C0E161-A0F4-4A0B-A668-13D9CDEF912B}" type="presParOf" srcId="{D271E564-5F3D-4A62-8458-6CCF03AD2681}" destId="{E31CFBE7-4162-40AC-826D-316B70E72573}" srcOrd="0" destOrd="0" presId="urn:microsoft.com/office/officeart/2018/2/layout/IconVerticalSolidList"/>
    <dgm:cxn modelId="{D562F1F8-DDE2-42BD-A350-D5E4BC2EB7E6}" type="presParOf" srcId="{D271E564-5F3D-4A62-8458-6CCF03AD2681}" destId="{B661C5E8-647A-473F-B4D1-D1DD25106FB0}" srcOrd="1" destOrd="0" presId="urn:microsoft.com/office/officeart/2018/2/layout/IconVerticalSolidList"/>
    <dgm:cxn modelId="{BA001A15-C0C9-4888-AA54-53CAE36B3E3F}" type="presParOf" srcId="{D271E564-5F3D-4A62-8458-6CCF03AD2681}" destId="{3E240DE5-B63F-4E7A-8064-EDF8CBC77D1C}" srcOrd="2" destOrd="0" presId="urn:microsoft.com/office/officeart/2018/2/layout/IconVerticalSolidList"/>
    <dgm:cxn modelId="{7C13C916-A5DD-4A36-A5BC-9DAF90E9568D}" type="presParOf" srcId="{D271E564-5F3D-4A62-8458-6CCF03AD2681}" destId="{4854E949-4AFB-4576-8B90-33AB88335B09}" srcOrd="3" destOrd="0" presId="urn:microsoft.com/office/officeart/2018/2/layout/IconVerticalSolidList"/>
    <dgm:cxn modelId="{D1E3E3FB-01A5-49F3-A1FA-953758BA5C18}" type="presParOf" srcId="{D271E564-5F3D-4A62-8458-6CCF03AD2681}" destId="{E3C8645A-765A-4D5C-9717-1C2C15604CF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CA566-ABA4-4282-ABE3-134CA0AD04F0}">
      <dsp:nvSpPr>
        <dsp:cNvPr id="0" name=""/>
        <dsp:cNvSpPr/>
      </dsp:nvSpPr>
      <dsp:spPr>
        <a:xfrm>
          <a:off x="0" y="3275"/>
          <a:ext cx="8452089" cy="762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71EE7-769F-42CB-B1CD-5075395AE8AA}">
      <dsp:nvSpPr>
        <dsp:cNvPr id="0" name=""/>
        <dsp:cNvSpPr/>
      </dsp:nvSpPr>
      <dsp:spPr>
        <a:xfrm>
          <a:off x="230602" y="174798"/>
          <a:ext cx="419277" cy="4192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83E9A9-1F2A-4787-AFB4-669139B43568}">
      <dsp:nvSpPr>
        <dsp:cNvPr id="0" name=""/>
        <dsp:cNvSpPr/>
      </dsp:nvSpPr>
      <dsp:spPr>
        <a:xfrm>
          <a:off x="880483" y="3275"/>
          <a:ext cx="3803440"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622300">
            <a:lnSpc>
              <a:spcPct val="100000"/>
            </a:lnSpc>
            <a:spcBef>
              <a:spcPct val="0"/>
            </a:spcBef>
            <a:spcAft>
              <a:spcPct val="35000"/>
            </a:spcAft>
            <a:buNone/>
          </a:pPr>
          <a:r>
            <a:rPr lang="en-US" sz="1400" b="1" kern="1200"/>
            <a:t>Description of preliminary data preprocessing:</a:t>
          </a:r>
          <a:endParaRPr lang="en-US" sz="1400" kern="1200"/>
        </a:p>
      </dsp:txBody>
      <dsp:txXfrm>
        <a:off x="880483" y="3275"/>
        <a:ext cx="3803440" cy="762323"/>
      </dsp:txXfrm>
    </dsp:sp>
    <dsp:sp modelId="{B466EAEC-160A-469C-9942-1494494F6F33}">
      <dsp:nvSpPr>
        <dsp:cNvPr id="0" name=""/>
        <dsp:cNvSpPr/>
      </dsp:nvSpPr>
      <dsp:spPr>
        <a:xfrm>
          <a:off x="4683923" y="3275"/>
          <a:ext cx="3767304"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488950">
            <a:lnSpc>
              <a:spcPct val="100000"/>
            </a:lnSpc>
            <a:spcBef>
              <a:spcPct val="0"/>
            </a:spcBef>
            <a:spcAft>
              <a:spcPct val="35000"/>
            </a:spcAft>
            <a:buNone/>
          </a:pPr>
          <a:r>
            <a:rPr lang="en-US" sz="1100" kern="1200"/>
            <a:t>Multiple data sets will be joined using postgres. Unnecessary features will be dropped. Missing data will be removed. Joining will be done along date and location. SQLAlchemy will allow for the data to be used for machine learning models.</a:t>
          </a:r>
        </a:p>
      </dsp:txBody>
      <dsp:txXfrm>
        <a:off x="4683923" y="3275"/>
        <a:ext cx="3767304" cy="762323"/>
      </dsp:txXfrm>
    </dsp:sp>
    <dsp:sp modelId="{8F431D67-F474-4875-992A-7925B7A681C7}">
      <dsp:nvSpPr>
        <dsp:cNvPr id="0" name=""/>
        <dsp:cNvSpPr/>
      </dsp:nvSpPr>
      <dsp:spPr>
        <a:xfrm>
          <a:off x="0" y="956179"/>
          <a:ext cx="8452089" cy="762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FF59E-5491-4001-A102-8FA912E848D4}">
      <dsp:nvSpPr>
        <dsp:cNvPr id="0" name=""/>
        <dsp:cNvSpPr/>
      </dsp:nvSpPr>
      <dsp:spPr>
        <a:xfrm>
          <a:off x="230602" y="1127702"/>
          <a:ext cx="419277" cy="4192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8E380-7DBB-4E19-91D5-950F3714834D}">
      <dsp:nvSpPr>
        <dsp:cNvPr id="0" name=""/>
        <dsp:cNvSpPr/>
      </dsp:nvSpPr>
      <dsp:spPr>
        <a:xfrm>
          <a:off x="880483" y="956179"/>
          <a:ext cx="3803440"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622300">
            <a:lnSpc>
              <a:spcPct val="100000"/>
            </a:lnSpc>
            <a:spcBef>
              <a:spcPct val="0"/>
            </a:spcBef>
            <a:spcAft>
              <a:spcPct val="35000"/>
            </a:spcAft>
            <a:buNone/>
          </a:pPr>
          <a:r>
            <a:rPr lang="en-US" sz="1400" b="1" kern="1200"/>
            <a:t>Description of preliminary feature engineering and preliminary feature selection, including their decision-making process:</a:t>
          </a:r>
          <a:endParaRPr lang="en-US" sz="1400" kern="1200"/>
        </a:p>
      </dsp:txBody>
      <dsp:txXfrm>
        <a:off x="880483" y="956179"/>
        <a:ext cx="3803440" cy="762323"/>
      </dsp:txXfrm>
    </dsp:sp>
    <dsp:sp modelId="{4EB10BD7-24E4-4767-B662-8085E3757802}">
      <dsp:nvSpPr>
        <dsp:cNvPr id="0" name=""/>
        <dsp:cNvSpPr/>
      </dsp:nvSpPr>
      <dsp:spPr>
        <a:xfrm>
          <a:off x="4683923" y="956179"/>
          <a:ext cx="3767304"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488950">
            <a:lnSpc>
              <a:spcPct val="100000"/>
            </a:lnSpc>
            <a:spcBef>
              <a:spcPct val="0"/>
            </a:spcBef>
            <a:spcAft>
              <a:spcPct val="35000"/>
            </a:spcAft>
            <a:buNone/>
          </a:pPr>
          <a:r>
            <a:rPr lang="en-US" sz="1100" kern="1200"/>
            <a:t>There will be a number of features from the ebird data and the Air quality data. The features vary but will all be relevant to prediction of bird observations.</a:t>
          </a:r>
        </a:p>
      </dsp:txBody>
      <dsp:txXfrm>
        <a:off x="4683923" y="956179"/>
        <a:ext cx="3767304" cy="762323"/>
      </dsp:txXfrm>
    </dsp:sp>
    <dsp:sp modelId="{1FD2FF0F-0040-4AF6-B6DE-58F1485B7980}">
      <dsp:nvSpPr>
        <dsp:cNvPr id="0" name=""/>
        <dsp:cNvSpPr/>
      </dsp:nvSpPr>
      <dsp:spPr>
        <a:xfrm>
          <a:off x="0" y="1909083"/>
          <a:ext cx="8452089" cy="762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53C3A-ADA5-4277-9863-03F033EC46B3}">
      <dsp:nvSpPr>
        <dsp:cNvPr id="0" name=""/>
        <dsp:cNvSpPr/>
      </dsp:nvSpPr>
      <dsp:spPr>
        <a:xfrm>
          <a:off x="230602" y="2080606"/>
          <a:ext cx="419277" cy="4192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14B6B1-F9AB-4B2D-A32A-8A0B3531594D}">
      <dsp:nvSpPr>
        <dsp:cNvPr id="0" name=""/>
        <dsp:cNvSpPr/>
      </dsp:nvSpPr>
      <dsp:spPr>
        <a:xfrm>
          <a:off x="880483" y="1909083"/>
          <a:ext cx="3803440"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622300">
            <a:lnSpc>
              <a:spcPct val="100000"/>
            </a:lnSpc>
            <a:spcBef>
              <a:spcPct val="0"/>
            </a:spcBef>
            <a:spcAft>
              <a:spcPct val="35000"/>
            </a:spcAft>
            <a:buNone/>
          </a:pPr>
          <a:r>
            <a:rPr lang="en-US" sz="1400" b="1" kern="1200"/>
            <a:t>Description of how data was split into training and testing sets:</a:t>
          </a:r>
          <a:endParaRPr lang="en-US" sz="1400" kern="1200"/>
        </a:p>
      </dsp:txBody>
      <dsp:txXfrm>
        <a:off x="880483" y="1909083"/>
        <a:ext cx="3803440" cy="762323"/>
      </dsp:txXfrm>
    </dsp:sp>
    <dsp:sp modelId="{77723F4C-FE5C-41B0-A690-586E65FDBE95}">
      <dsp:nvSpPr>
        <dsp:cNvPr id="0" name=""/>
        <dsp:cNvSpPr/>
      </dsp:nvSpPr>
      <dsp:spPr>
        <a:xfrm>
          <a:off x="4683923" y="1909083"/>
          <a:ext cx="3767304"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488950">
            <a:lnSpc>
              <a:spcPct val="100000"/>
            </a:lnSpc>
            <a:spcBef>
              <a:spcPct val="0"/>
            </a:spcBef>
            <a:spcAft>
              <a:spcPct val="35000"/>
            </a:spcAft>
            <a:buNone/>
          </a:pPr>
          <a:r>
            <a:rPr lang="en-US" sz="1100" kern="1200"/>
            <a:t>Data will have the X value as the birds observed and the Y will be the remaining features. Testing and training will be performed using sklearn.model_selection.</a:t>
          </a:r>
        </a:p>
      </dsp:txBody>
      <dsp:txXfrm>
        <a:off x="4683923" y="1909083"/>
        <a:ext cx="3767304" cy="762323"/>
      </dsp:txXfrm>
    </dsp:sp>
    <dsp:sp modelId="{E31CFBE7-4162-40AC-826D-316B70E72573}">
      <dsp:nvSpPr>
        <dsp:cNvPr id="0" name=""/>
        <dsp:cNvSpPr/>
      </dsp:nvSpPr>
      <dsp:spPr>
        <a:xfrm>
          <a:off x="0" y="2861988"/>
          <a:ext cx="8452089" cy="762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1C5E8-647A-473F-B4D1-D1DD25106FB0}">
      <dsp:nvSpPr>
        <dsp:cNvPr id="0" name=""/>
        <dsp:cNvSpPr/>
      </dsp:nvSpPr>
      <dsp:spPr>
        <a:xfrm>
          <a:off x="230602" y="3033510"/>
          <a:ext cx="419277" cy="4192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54E949-4AFB-4576-8B90-33AB88335B09}">
      <dsp:nvSpPr>
        <dsp:cNvPr id="0" name=""/>
        <dsp:cNvSpPr/>
      </dsp:nvSpPr>
      <dsp:spPr>
        <a:xfrm>
          <a:off x="880483" y="2861988"/>
          <a:ext cx="3803440"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622300">
            <a:lnSpc>
              <a:spcPct val="100000"/>
            </a:lnSpc>
            <a:spcBef>
              <a:spcPct val="0"/>
            </a:spcBef>
            <a:spcAft>
              <a:spcPct val="35000"/>
            </a:spcAft>
            <a:buNone/>
          </a:pPr>
          <a:r>
            <a:rPr lang="en-US" sz="1400" b="1" kern="1200"/>
            <a:t>Explanation of model choice, including limitations and benefits:</a:t>
          </a:r>
          <a:endParaRPr lang="en-US" sz="1400" kern="1200"/>
        </a:p>
      </dsp:txBody>
      <dsp:txXfrm>
        <a:off x="880483" y="2861988"/>
        <a:ext cx="3803440" cy="762323"/>
      </dsp:txXfrm>
    </dsp:sp>
    <dsp:sp modelId="{E3C8645A-765A-4D5C-9717-1C2C15604CF5}">
      <dsp:nvSpPr>
        <dsp:cNvPr id="0" name=""/>
        <dsp:cNvSpPr/>
      </dsp:nvSpPr>
      <dsp:spPr>
        <a:xfrm>
          <a:off x="4683923" y="2861988"/>
          <a:ext cx="3767304" cy="76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79" tIns="80679" rIns="80679" bIns="80679" numCol="1" spcCol="1270" anchor="ctr" anchorCtr="0">
          <a:noAutofit/>
        </a:bodyPr>
        <a:lstStyle/>
        <a:p>
          <a:pPr marL="0" lvl="0" indent="0" algn="l" defTabSz="488950">
            <a:lnSpc>
              <a:spcPct val="100000"/>
            </a:lnSpc>
            <a:spcBef>
              <a:spcPct val="0"/>
            </a:spcBef>
            <a:spcAft>
              <a:spcPct val="35000"/>
            </a:spcAft>
            <a:buNone/>
          </a:pPr>
          <a:r>
            <a:rPr lang="en-US" sz="1100" kern="1200" dirty="0"/>
            <a:t>Different models have been set up to run the data that has been cleaned. Once Data is ready it will be pulled into the machine learning model and the accuracy scores will show which supervised model will work best. We decided on a supervised machine learning process because we want to classify our results.</a:t>
          </a:r>
        </a:p>
      </dsp:txBody>
      <dsp:txXfrm>
        <a:off x="4683923" y="2861988"/>
        <a:ext cx="3767304" cy="7623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1810021e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1810021e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0d4e4dcbd_3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0d4e4dcbd_3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Will transfer actual diagram, rather than copy of image, once diagram is complete.</a:t>
            </a:r>
          </a:p>
        </p:txBody>
      </p:sp>
    </p:spTree>
    <p:extLst>
      <p:ext uri="{BB962C8B-B14F-4D97-AF65-F5344CB8AC3E}">
        <p14:creationId xmlns:p14="http://schemas.microsoft.com/office/powerpoint/2010/main" val="7812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1f3be75a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1f3be75a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1810021e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1810021e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18100244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18100244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1810024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1810024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maybe should be referred to as “features” </a:t>
            </a:r>
            <a:endParaRPr/>
          </a:p>
          <a:p>
            <a:pPr marL="0" lvl="0" indent="0" algn="l" rtl="0">
              <a:spcBef>
                <a:spcPts val="0"/>
              </a:spcBef>
              <a:spcAft>
                <a:spcPts val="0"/>
              </a:spcAft>
              <a:buNone/>
            </a:pPr>
            <a:r>
              <a:rPr lang="en"/>
              <a:t>Include “defining_parameter” (NO2, CO, Ozone, PM2.5, PM10)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1f3be75a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1f3be75a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1810021e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1810021e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that we are doing supervised machine learning models because we are classifying the data and seeing the prediction of hummingbirds being present. </a:t>
            </a:r>
            <a:endParaRPr/>
          </a:p>
          <a:p>
            <a:pPr marL="0" lvl="0" indent="0" algn="l" rtl="0">
              <a:spcBef>
                <a:spcPts val="0"/>
              </a:spcBef>
              <a:spcAft>
                <a:spcPts val="0"/>
              </a:spcAft>
              <a:buNone/>
            </a:pPr>
            <a:r>
              <a:rPr lang="en"/>
              <a:t>We’re not using SQLAlchemy to import data, just pandas sql.</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1671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07176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634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5" name="Google Shape;55;p13"/>
          <p:cNvSpPr txBox="1">
            <a:spLocks noGrp="1"/>
          </p:cNvSpPr>
          <p:nvPr>
            <p:ph type="ctrTitle"/>
          </p:nvPr>
        </p:nvSpPr>
        <p:spPr>
          <a:xfrm>
            <a:off x="822425" y="529275"/>
            <a:ext cx="5788200" cy="265980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rgbClr val="343C44"/>
              </a:buClr>
              <a:buSzPts val="3600"/>
              <a:buNone/>
              <a:defRPr sz="3600" b="1">
                <a:solidFill>
                  <a:srgbClr val="343C44"/>
                </a:solidFill>
              </a:defRPr>
            </a:lvl1pPr>
            <a:lvl2pPr lvl="1" algn="l">
              <a:lnSpc>
                <a:spcPct val="100000"/>
              </a:lnSpc>
              <a:spcBef>
                <a:spcPts val="0"/>
              </a:spcBef>
              <a:spcAft>
                <a:spcPts val="0"/>
              </a:spcAft>
              <a:buClr>
                <a:srgbClr val="343C44"/>
              </a:buClr>
              <a:buSzPts val="3600"/>
              <a:buNone/>
              <a:defRPr sz="3600" b="1">
                <a:solidFill>
                  <a:srgbClr val="343C44"/>
                </a:solidFill>
              </a:defRPr>
            </a:lvl2pPr>
            <a:lvl3pPr lvl="2" algn="l">
              <a:lnSpc>
                <a:spcPct val="100000"/>
              </a:lnSpc>
              <a:spcBef>
                <a:spcPts val="0"/>
              </a:spcBef>
              <a:spcAft>
                <a:spcPts val="0"/>
              </a:spcAft>
              <a:buClr>
                <a:srgbClr val="343C44"/>
              </a:buClr>
              <a:buSzPts val="3600"/>
              <a:buNone/>
              <a:defRPr sz="3600" b="1">
                <a:solidFill>
                  <a:srgbClr val="343C44"/>
                </a:solidFill>
              </a:defRPr>
            </a:lvl3pPr>
            <a:lvl4pPr lvl="3" algn="l">
              <a:lnSpc>
                <a:spcPct val="100000"/>
              </a:lnSpc>
              <a:spcBef>
                <a:spcPts val="0"/>
              </a:spcBef>
              <a:spcAft>
                <a:spcPts val="0"/>
              </a:spcAft>
              <a:buClr>
                <a:srgbClr val="343C44"/>
              </a:buClr>
              <a:buSzPts val="3600"/>
              <a:buNone/>
              <a:defRPr sz="3600" b="1">
                <a:solidFill>
                  <a:srgbClr val="343C44"/>
                </a:solidFill>
              </a:defRPr>
            </a:lvl4pPr>
            <a:lvl5pPr lvl="4" algn="l">
              <a:lnSpc>
                <a:spcPct val="100000"/>
              </a:lnSpc>
              <a:spcBef>
                <a:spcPts val="0"/>
              </a:spcBef>
              <a:spcAft>
                <a:spcPts val="0"/>
              </a:spcAft>
              <a:buClr>
                <a:srgbClr val="343C44"/>
              </a:buClr>
              <a:buSzPts val="3600"/>
              <a:buNone/>
              <a:defRPr sz="3600" b="1">
                <a:solidFill>
                  <a:srgbClr val="343C44"/>
                </a:solidFill>
              </a:defRPr>
            </a:lvl5pPr>
            <a:lvl6pPr lvl="5" algn="l">
              <a:lnSpc>
                <a:spcPct val="100000"/>
              </a:lnSpc>
              <a:spcBef>
                <a:spcPts val="0"/>
              </a:spcBef>
              <a:spcAft>
                <a:spcPts val="0"/>
              </a:spcAft>
              <a:buClr>
                <a:srgbClr val="343C44"/>
              </a:buClr>
              <a:buSzPts val="3600"/>
              <a:buNone/>
              <a:defRPr sz="3600" b="1">
                <a:solidFill>
                  <a:srgbClr val="343C44"/>
                </a:solidFill>
              </a:defRPr>
            </a:lvl6pPr>
            <a:lvl7pPr lvl="6" algn="l">
              <a:lnSpc>
                <a:spcPct val="100000"/>
              </a:lnSpc>
              <a:spcBef>
                <a:spcPts val="0"/>
              </a:spcBef>
              <a:spcAft>
                <a:spcPts val="0"/>
              </a:spcAft>
              <a:buClr>
                <a:srgbClr val="343C44"/>
              </a:buClr>
              <a:buSzPts val="3600"/>
              <a:buNone/>
              <a:defRPr sz="3600" b="1">
                <a:solidFill>
                  <a:srgbClr val="343C44"/>
                </a:solidFill>
              </a:defRPr>
            </a:lvl7pPr>
            <a:lvl8pPr lvl="7" algn="l">
              <a:lnSpc>
                <a:spcPct val="100000"/>
              </a:lnSpc>
              <a:spcBef>
                <a:spcPts val="0"/>
              </a:spcBef>
              <a:spcAft>
                <a:spcPts val="0"/>
              </a:spcAft>
              <a:buClr>
                <a:srgbClr val="343C44"/>
              </a:buClr>
              <a:buSzPts val="3600"/>
              <a:buNone/>
              <a:defRPr sz="3600" b="1">
                <a:solidFill>
                  <a:srgbClr val="343C44"/>
                </a:solidFill>
              </a:defRPr>
            </a:lvl8pPr>
            <a:lvl9pPr lvl="8" algn="l">
              <a:lnSpc>
                <a:spcPct val="100000"/>
              </a:lnSpc>
              <a:spcBef>
                <a:spcPts val="0"/>
              </a:spcBef>
              <a:spcAft>
                <a:spcPts val="0"/>
              </a:spcAft>
              <a:buClr>
                <a:srgbClr val="343C44"/>
              </a:buClr>
              <a:buSzPts val="3600"/>
              <a:buNone/>
              <a:defRPr sz="3600" b="1">
                <a:solidFill>
                  <a:srgbClr val="343C44"/>
                </a:solidFill>
              </a:defRPr>
            </a:lvl9pPr>
          </a:lstStyle>
          <a:p>
            <a:endParaRPr/>
          </a:p>
        </p:txBody>
      </p:sp>
      <p:sp>
        <p:nvSpPr>
          <p:cNvPr id="56" name="Google Shape;56;p13"/>
          <p:cNvSpPr txBox="1">
            <a:spLocks noGrp="1"/>
          </p:cNvSpPr>
          <p:nvPr>
            <p:ph type="subTitle" idx="1"/>
          </p:nvPr>
        </p:nvSpPr>
        <p:spPr>
          <a:xfrm>
            <a:off x="822425" y="3975600"/>
            <a:ext cx="4026600" cy="7698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343C44"/>
              </a:buClr>
              <a:buSzPts val="1600"/>
              <a:buNone/>
              <a:defRPr sz="1600" b="1">
                <a:solidFill>
                  <a:srgbClr val="343C44"/>
                </a:solidFill>
              </a:defRPr>
            </a:lvl1pPr>
            <a:lvl2pPr lvl="1" algn="l">
              <a:lnSpc>
                <a:spcPct val="100000"/>
              </a:lnSpc>
              <a:spcBef>
                <a:spcPts val="0"/>
              </a:spcBef>
              <a:spcAft>
                <a:spcPts val="0"/>
              </a:spcAft>
              <a:buClr>
                <a:srgbClr val="343C44"/>
              </a:buClr>
              <a:buSzPts val="1600"/>
              <a:buNone/>
              <a:defRPr sz="1600" b="1">
                <a:solidFill>
                  <a:srgbClr val="343C44"/>
                </a:solidFill>
              </a:defRPr>
            </a:lvl2pPr>
            <a:lvl3pPr lvl="2" algn="l">
              <a:lnSpc>
                <a:spcPct val="100000"/>
              </a:lnSpc>
              <a:spcBef>
                <a:spcPts val="0"/>
              </a:spcBef>
              <a:spcAft>
                <a:spcPts val="0"/>
              </a:spcAft>
              <a:buClr>
                <a:srgbClr val="343C44"/>
              </a:buClr>
              <a:buSzPts val="1600"/>
              <a:buNone/>
              <a:defRPr sz="1600" b="1">
                <a:solidFill>
                  <a:srgbClr val="343C44"/>
                </a:solidFill>
              </a:defRPr>
            </a:lvl3pPr>
            <a:lvl4pPr lvl="3" algn="l">
              <a:lnSpc>
                <a:spcPct val="100000"/>
              </a:lnSpc>
              <a:spcBef>
                <a:spcPts val="0"/>
              </a:spcBef>
              <a:spcAft>
                <a:spcPts val="0"/>
              </a:spcAft>
              <a:buClr>
                <a:srgbClr val="343C44"/>
              </a:buClr>
              <a:buSzPts val="1600"/>
              <a:buNone/>
              <a:defRPr sz="1600" b="1">
                <a:solidFill>
                  <a:srgbClr val="343C44"/>
                </a:solidFill>
              </a:defRPr>
            </a:lvl4pPr>
            <a:lvl5pPr lvl="4" algn="l">
              <a:lnSpc>
                <a:spcPct val="100000"/>
              </a:lnSpc>
              <a:spcBef>
                <a:spcPts val="0"/>
              </a:spcBef>
              <a:spcAft>
                <a:spcPts val="0"/>
              </a:spcAft>
              <a:buClr>
                <a:srgbClr val="343C44"/>
              </a:buClr>
              <a:buSzPts val="1600"/>
              <a:buNone/>
              <a:defRPr sz="1600" b="1">
                <a:solidFill>
                  <a:srgbClr val="343C44"/>
                </a:solidFill>
              </a:defRPr>
            </a:lvl5pPr>
            <a:lvl6pPr lvl="5" algn="l">
              <a:lnSpc>
                <a:spcPct val="100000"/>
              </a:lnSpc>
              <a:spcBef>
                <a:spcPts val="0"/>
              </a:spcBef>
              <a:spcAft>
                <a:spcPts val="0"/>
              </a:spcAft>
              <a:buClr>
                <a:srgbClr val="343C44"/>
              </a:buClr>
              <a:buSzPts val="1600"/>
              <a:buNone/>
              <a:defRPr sz="1600" b="1">
                <a:solidFill>
                  <a:srgbClr val="343C44"/>
                </a:solidFill>
              </a:defRPr>
            </a:lvl6pPr>
            <a:lvl7pPr lvl="6" algn="l">
              <a:lnSpc>
                <a:spcPct val="100000"/>
              </a:lnSpc>
              <a:spcBef>
                <a:spcPts val="0"/>
              </a:spcBef>
              <a:spcAft>
                <a:spcPts val="0"/>
              </a:spcAft>
              <a:buClr>
                <a:srgbClr val="343C44"/>
              </a:buClr>
              <a:buSzPts val="1600"/>
              <a:buNone/>
              <a:defRPr sz="1600" b="1">
                <a:solidFill>
                  <a:srgbClr val="343C44"/>
                </a:solidFill>
              </a:defRPr>
            </a:lvl7pPr>
            <a:lvl8pPr lvl="7" algn="l">
              <a:lnSpc>
                <a:spcPct val="100000"/>
              </a:lnSpc>
              <a:spcBef>
                <a:spcPts val="0"/>
              </a:spcBef>
              <a:spcAft>
                <a:spcPts val="0"/>
              </a:spcAft>
              <a:buClr>
                <a:srgbClr val="343C44"/>
              </a:buClr>
              <a:buSzPts val="1600"/>
              <a:buNone/>
              <a:defRPr sz="1600" b="1">
                <a:solidFill>
                  <a:srgbClr val="343C44"/>
                </a:solidFill>
              </a:defRPr>
            </a:lvl8pPr>
            <a:lvl9pPr lvl="8" algn="l">
              <a:lnSpc>
                <a:spcPct val="100000"/>
              </a:lnSpc>
              <a:spcBef>
                <a:spcPts val="0"/>
              </a:spcBef>
              <a:spcAft>
                <a:spcPts val="0"/>
              </a:spcAft>
              <a:buClr>
                <a:srgbClr val="343C44"/>
              </a:buClr>
              <a:buSzPts val="1600"/>
              <a:buNone/>
              <a:defRPr sz="1600" b="1">
                <a:solidFill>
                  <a:srgbClr val="343C44"/>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5654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546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1450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3478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149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79142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4254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08743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817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2726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9593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8E36636D-D922-432D-A958-524484B5923D}" type="datetimeFigureOut">
              <a:rPr lang="en-US" smtClean="0"/>
              <a:pPr/>
              <a:t>10/19/2020</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01094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5468/dl.2rhbnh" TargetMode="External"/><Relationship Id="rId7" Type="http://schemas.openxmlformats.org/officeDocument/2006/relationships/hyperlink" Target="https://geo.fcc.gov/api/census/#!/block/get_block_fin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www.ncdc.noaa.gov/stormevents/choosedates.jsp?statefips=6%2CCALIFORNIA" TargetMode="External"/><Relationship Id="rId5" Type="http://schemas.openxmlformats.org/officeDocument/2006/relationships/hyperlink" Target="https://aqs.epa.gov/aqsweb/airdata/download_files.html#Daily" TargetMode="External"/><Relationship Id="rId4" Type="http://schemas.openxmlformats.org/officeDocument/2006/relationships/hyperlink" Target="https://doi.org/10.15468/dl.fsvwgj"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1" name="Rectangle 6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2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342900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7" name="Straight Connector 7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3948079"/>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18" name="Rectangle 73">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75">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196" y="363474"/>
            <a:ext cx="8433027" cy="4410687"/>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4"/>
          <p:cNvSpPr txBox="1">
            <a:spLocks noGrp="1"/>
          </p:cNvSpPr>
          <p:nvPr>
            <p:ph type="ctrTitle"/>
          </p:nvPr>
        </p:nvSpPr>
        <p:spPr>
          <a:xfrm>
            <a:off x="3274017" y="604773"/>
            <a:ext cx="5265560" cy="3922223"/>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300" spc="200">
                <a:solidFill>
                  <a:schemeClr val="tx1">
                    <a:lumMod val="95000"/>
                    <a:lumOff val="5000"/>
                  </a:schemeClr>
                </a:solidFill>
              </a:rPr>
              <a:t>Exploring Relationships In Air Quality and Hummingbird Species Distribution in California</a:t>
            </a:r>
          </a:p>
        </p:txBody>
      </p:sp>
      <p:sp>
        <p:nvSpPr>
          <p:cNvPr id="63" name="Google Shape;63;p14"/>
          <p:cNvSpPr txBox="1">
            <a:spLocks noGrp="1"/>
          </p:cNvSpPr>
          <p:nvPr>
            <p:ph type="subTitle" idx="1"/>
          </p:nvPr>
        </p:nvSpPr>
        <p:spPr>
          <a:xfrm>
            <a:off x="591495" y="604773"/>
            <a:ext cx="2212157" cy="3922223"/>
          </a:xfrm>
          <a:prstGeom prst="rect">
            <a:avLst/>
          </a:prstGeom>
        </p:spPr>
        <p:txBody>
          <a:bodyPr spcFirstLastPara="1" vert="horz" lIns="91440" tIns="45720" rIns="91440" bIns="45720" rtlCol="0" anchor="ctr" anchorCtr="0">
            <a:normAutofit/>
          </a:bodyPr>
          <a:lstStyle/>
          <a:p>
            <a:pPr marL="0" lvl="0" indent="0" algn="r" defTabSz="914400">
              <a:spcAft>
                <a:spcPts val="200"/>
              </a:spcAft>
              <a:buClr>
                <a:schemeClr val="accent1"/>
              </a:buClr>
              <a:buSzPct val="100000"/>
            </a:pPr>
            <a:r>
              <a:rPr lang="en-US" sz="1800">
                <a:solidFill>
                  <a:schemeClr val="tx1">
                    <a:lumMod val="75000"/>
                    <a:lumOff val="25000"/>
                  </a:schemeClr>
                </a:solidFill>
              </a:rPr>
              <a:t>Sierra Harris</a:t>
            </a:r>
          </a:p>
          <a:p>
            <a:pPr marL="0" lvl="0" indent="0" algn="r" defTabSz="914400">
              <a:spcAft>
                <a:spcPts val="200"/>
              </a:spcAft>
              <a:buClr>
                <a:schemeClr val="accent1"/>
              </a:buClr>
              <a:buSzPct val="100000"/>
            </a:pPr>
            <a:r>
              <a:rPr lang="en-US" sz="1800">
                <a:solidFill>
                  <a:schemeClr val="tx1">
                    <a:lumMod val="75000"/>
                    <a:lumOff val="25000"/>
                  </a:schemeClr>
                </a:solidFill>
              </a:rPr>
              <a:t>Catherine Aznoe</a:t>
            </a:r>
          </a:p>
          <a:p>
            <a:pPr marL="0" lvl="0" indent="0" algn="r" defTabSz="914400">
              <a:spcAft>
                <a:spcPts val="200"/>
              </a:spcAft>
              <a:buClr>
                <a:schemeClr val="accent1"/>
              </a:buClr>
              <a:buSzPct val="100000"/>
            </a:pPr>
            <a:r>
              <a:rPr lang="en-US" sz="1800">
                <a:solidFill>
                  <a:schemeClr val="tx1">
                    <a:lumMod val="75000"/>
                    <a:lumOff val="25000"/>
                  </a:schemeClr>
                </a:solidFill>
              </a:rPr>
              <a:t>Cristina Lefemine</a:t>
            </a:r>
          </a:p>
        </p:txBody>
      </p:sp>
      <p:cxnSp>
        <p:nvCxnSpPr>
          <p:cNvPr id="120" name="Straight Connector 77">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4951"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cxnSp>
        <p:nvCxnSpPr>
          <p:cNvPr id="137" name="Straight Connector 12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8" name="Rectangle 125">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23"/>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000" spc="100" dirty="0"/>
              <a:t>Citations</a:t>
            </a:r>
          </a:p>
        </p:txBody>
      </p:sp>
      <p:cxnSp>
        <p:nvCxnSpPr>
          <p:cNvPr id="139" name="Straight Connector 127">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Google Shape;119;p23"/>
          <p:cNvSpPr txBox="1">
            <a:spLocks noGrp="1"/>
          </p:cNvSpPr>
          <p:nvPr>
            <p:ph type="body" idx="1"/>
          </p:nvPr>
        </p:nvSpPr>
        <p:spPr>
          <a:xfrm>
            <a:off x="3749497" y="603249"/>
            <a:ext cx="4693291" cy="3937001"/>
          </a:xfrm>
          <a:prstGeom prst="rect">
            <a:avLst/>
          </a:prstGeom>
        </p:spPr>
        <p:txBody>
          <a:bodyPr spcFirstLastPara="1" vert="horz" lIns="45720" tIns="45720" rIns="45720" bIns="45720" rtlCol="0" anchor="ctr" anchorCtr="0">
            <a:normAutofit/>
          </a:bodyPr>
          <a:lstStyle/>
          <a:p>
            <a:pPr marL="0" lvl="0" indent="0" defTabSz="914400">
              <a:spcBef>
                <a:spcPts val="1000"/>
              </a:spcBef>
              <a:spcAft>
                <a:spcPts val="0"/>
              </a:spcAft>
              <a:buNone/>
            </a:pPr>
            <a:r>
              <a:rPr lang="en-US" sz="1300" dirty="0"/>
              <a:t>Global Biodiversity Information Facility, Citation GBIF.org (10 October 2020) GBIF Occurrence Download </a:t>
            </a:r>
            <a:r>
              <a:rPr lang="en-US" sz="1300" u="sng"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https://doi.org/10.15468/dl.2rhbnh</a:t>
            </a:r>
            <a:endParaRPr lang="en-US" sz="1300" dirty="0">
              <a:solidFill>
                <a:schemeClr val="tx2">
                  <a:lumMod val="60000"/>
                  <a:lumOff val="40000"/>
                </a:schemeClr>
              </a:solidFill>
            </a:endParaRPr>
          </a:p>
          <a:p>
            <a:pPr marL="0" lvl="0" indent="0" defTabSz="914400">
              <a:spcBef>
                <a:spcPts val="1000"/>
              </a:spcBef>
              <a:spcAft>
                <a:spcPts val="0"/>
              </a:spcAft>
              <a:buNone/>
            </a:pPr>
            <a:r>
              <a:rPr lang="en-US" sz="1300" dirty="0"/>
              <a:t>Global Biodiversity Information Facility, Citation GBIF.org (10 October 2020) GBIF Occurrence Download </a:t>
            </a:r>
            <a:r>
              <a:rPr lang="en-US" sz="1300" u="sng" dirty="0">
                <a:solidFill>
                  <a:schemeClr val="tx2">
                    <a:lumMod val="60000"/>
                    <a:lumOff val="40000"/>
                  </a:schemeClr>
                </a:solidFill>
                <a:hlinkClick r:id="rId4">
                  <a:extLst>
                    <a:ext uri="{A12FA001-AC4F-418D-AE19-62706E023703}">
                      <ahyp:hlinkClr xmlns:ahyp="http://schemas.microsoft.com/office/drawing/2018/hyperlinkcolor" val="tx"/>
                    </a:ext>
                  </a:extLst>
                </a:hlinkClick>
              </a:rPr>
              <a:t>https://doi.org/10.15468/dl.fsvwgj</a:t>
            </a:r>
            <a:endParaRPr lang="en-US" sz="1300" dirty="0">
              <a:solidFill>
                <a:schemeClr val="tx2">
                  <a:lumMod val="60000"/>
                  <a:lumOff val="40000"/>
                </a:schemeClr>
              </a:solidFill>
              <a:highlight>
                <a:srgbClr val="FFFFFF"/>
              </a:highlight>
            </a:endParaRPr>
          </a:p>
          <a:p>
            <a:pPr marL="0" lvl="0" indent="0" defTabSz="914400">
              <a:spcBef>
                <a:spcPts val="1000"/>
              </a:spcBef>
              <a:spcAft>
                <a:spcPts val="0"/>
              </a:spcAft>
              <a:buNone/>
            </a:pPr>
            <a:r>
              <a:rPr lang="en-US" sz="1300" dirty="0"/>
              <a:t>Environmental Protection Agency, Daily Summaries, </a:t>
            </a:r>
            <a:r>
              <a:rPr lang="en-US" sz="1300" u="sng" dirty="0">
                <a:solidFill>
                  <a:schemeClr val="tx2">
                    <a:lumMod val="60000"/>
                    <a:lumOff val="40000"/>
                  </a:schemeClr>
                </a:solidFill>
                <a:hlinkClick r:id="rId5">
                  <a:extLst>
                    <a:ext uri="{A12FA001-AC4F-418D-AE19-62706E023703}">
                      <ahyp:hlinkClr xmlns:ahyp="http://schemas.microsoft.com/office/drawing/2018/hyperlinkcolor" val="tx"/>
                    </a:ext>
                  </a:extLst>
                </a:hlinkClick>
              </a:rPr>
              <a:t>https://aqs.epa.gov/aqsweb/airdata/download_files.html#Daily</a:t>
            </a:r>
            <a:endParaRPr lang="en-US" sz="1300" u="sng" dirty="0">
              <a:solidFill>
                <a:schemeClr val="tx2">
                  <a:lumMod val="60000"/>
                  <a:lumOff val="40000"/>
                </a:schemeClr>
              </a:solidFill>
            </a:endParaRPr>
          </a:p>
          <a:p>
            <a:pPr marL="0" lvl="0" indent="0" defTabSz="914400">
              <a:spcBef>
                <a:spcPts val="1000"/>
              </a:spcBef>
              <a:spcAft>
                <a:spcPts val="0"/>
              </a:spcAft>
              <a:buNone/>
            </a:pPr>
            <a:r>
              <a:rPr lang="en-US" sz="1300" dirty="0"/>
              <a:t>National Oceanic and Atmospheric Administration, Storm Events Database, </a:t>
            </a:r>
            <a:r>
              <a:rPr lang="en-US" sz="1300" u="sng" dirty="0">
                <a:solidFill>
                  <a:schemeClr val="tx2">
                    <a:lumMod val="60000"/>
                    <a:lumOff val="40000"/>
                  </a:schemeClr>
                </a:solidFill>
                <a:hlinkClick r:id="rId6">
                  <a:extLst>
                    <a:ext uri="{A12FA001-AC4F-418D-AE19-62706E023703}">
                      <ahyp:hlinkClr xmlns:ahyp="http://schemas.microsoft.com/office/drawing/2018/hyperlinkcolor" val="tx"/>
                    </a:ext>
                  </a:extLst>
                </a:hlinkClick>
              </a:rPr>
              <a:t>https://www.ncdc.noaa.gov/stormevents/choosedates.jsp?statefips=6%2CCALIFORNIA#</a:t>
            </a:r>
            <a:endParaRPr lang="en-US" sz="1300" u="sng" dirty="0">
              <a:solidFill>
                <a:schemeClr val="tx2">
                  <a:lumMod val="60000"/>
                  <a:lumOff val="40000"/>
                </a:schemeClr>
              </a:solidFill>
            </a:endParaRPr>
          </a:p>
          <a:p>
            <a:pPr marL="0" lvl="0" indent="0" defTabSz="914400">
              <a:spcBef>
                <a:spcPts val="1000"/>
              </a:spcBef>
              <a:spcAft>
                <a:spcPts val="0"/>
              </a:spcAft>
              <a:buNone/>
            </a:pPr>
            <a:r>
              <a:rPr lang="en-US" sz="1300" dirty="0"/>
              <a:t>Federal Communication Commission (FCC), Census Block for Developers, </a:t>
            </a:r>
            <a:r>
              <a:rPr lang="en-US" sz="1300" dirty="0">
                <a:solidFill>
                  <a:schemeClr val="tx2">
                    <a:lumMod val="60000"/>
                    <a:lumOff val="40000"/>
                  </a:schemeClr>
                </a:solidFill>
                <a:hlinkClick r:id="rId7">
                  <a:extLst>
                    <a:ext uri="{A12FA001-AC4F-418D-AE19-62706E023703}">
                      <ahyp:hlinkClr xmlns:ahyp="http://schemas.microsoft.com/office/drawing/2018/hyperlinkcolor" val="tx"/>
                    </a:ext>
                  </a:extLst>
                </a:hlinkClick>
              </a:rPr>
              <a:t>https://geo.fcc.gov/api/census/#!/block/get_block_find</a:t>
            </a:r>
            <a:endParaRPr lang="en-US" sz="1300" dirty="0">
              <a:solidFill>
                <a:schemeClr val="tx2">
                  <a:lumMod val="60000"/>
                  <a:lumOff val="40000"/>
                </a:schemeClr>
              </a:solidFill>
            </a:endParaRPr>
          </a:p>
          <a:p>
            <a:pPr marL="0" lvl="0" indent="0" defTabSz="914400">
              <a:spcBef>
                <a:spcPts val="1000"/>
              </a:spcBef>
              <a:spcAft>
                <a:spcPts val="0"/>
              </a:spcAft>
              <a:buNone/>
            </a:pPr>
            <a:r>
              <a:rPr lang="en-US" sz="1300" dirty="0"/>
              <a:t>California Association of Counties, Data and Research, </a:t>
            </a:r>
            <a:r>
              <a:rPr lang="en-US" sz="1300" dirty="0">
                <a:solidFill>
                  <a:schemeClr val="tx2">
                    <a:lumMod val="60000"/>
                    <a:lumOff val="40000"/>
                  </a:schemeClr>
                </a:solidFill>
              </a:rPr>
              <a:t>https://www.counties.org/data-and-research</a:t>
            </a:r>
          </a:p>
          <a:p>
            <a:pPr marL="0" lvl="0" indent="0" defTabSz="914400">
              <a:spcBef>
                <a:spcPts val="1000"/>
              </a:spcBef>
              <a:spcAft>
                <a:spcPts val="1600"/>
              </a:spcAft>
              <a:buNone/>
            </a:pPr>
            <a:endParaRPr lang="en-US"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72" name="Straight Connector 7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73" name="Rectangle 76">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68;p15"/>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000" spc="100"/>
              <a:t>Project Vision</a:t>
            </a:r>
          </a:p>
          <a:p>
            <a:pPr marL="0" lvl="0" indent="0" algn="r" defTabSz="914400">
              <a:spcBef>
                <a:spcPct val="0"/>
              </a:spcBef>
              <a:spcAft>
                <a:spcPts val="0"/>
              </a:spcAft>
            </a:pPr>
            <a:endParaRPr lang="en-US" sz="5000" spc="100"/>
          </a:p>
        </p:txBody>
      </p:sp>
      <p:cxnSp>
        <p:nvCxnSpPr>
          <p:cNvPr id="74" name="Straight Connector 78">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Google Shape;69;p15"/>
          <p:cNvSpPr txBox="1">
            <a:spLocks noGrp="1"/>
          </p:cNvSpPr>
          <p:nvPr>
            <p:ph type="body" idx="1"/>
          </p:nvPr>
        </p:nvSpPr>
        <p:spPr>
          <a:xfrm>
            <a:off x="3749497" y="603249"/>
            <a:ext cx="4693291" cy="3937001"/>
          </a:xfrm>
          <a:prstGeom prst="rect">
            <a:avLst/>
          </a:prstGeom>
        </p:spPr>
        <p:txBody>
          <a:bodyPr spcFirstLastPara="1" vert="horz" lIns="45720" tIns="45720" rIns="45720" bIns="45720" rtlCol="0" anchor="ctr" anchorCtr="0">
            <a:normAutofit/>
          </a:bodyPr>
          <a:lstStyle/>
          <a:p>
            <a:pPr marL="457200" lvl="0" indent="-228600" defTabSz="914400">
              <a:spcBef>
                <a:spcPts val="0"/>
              </a:spcBef>
              <a:spcAft>
                <a:spcPts val="0"/>
              </a:spcAft>
              <a:buSzPts val="1800"/>
              <a:buFont typeface="Arial" panose="020B0604020202020204" pitchFamily="34" charset="0"/>
              <a:buChar char="•"/>
            </a:pPr>
            <a:r>
              <a:rPr lang="en-US"/>
              <a:t>Analyze and explore the relationship between changes in air quality and hummingbird distribution</a:t>
            </a:r>
          </a:p>
          <a:p>
            <a:pPr marL="914400" lvl="1" indent="-228600" defTabSz="914400">
              <a:spcBef>
                <a:spcPts val="0"/>
              </a:spcBef>
              <a:spcAft>
                <a:spcPts val="0"/>
              </a:spcAft>
              <a:buSzPts val="1400"/>
              <a:buFont typeface="Arial" panose="020B0604020202020204" pitchFamily="34" charset="0"/>
              <a:buChar char="•"/>
            </a:pPr>
            <a:r>
              <a:rPr lang="en-US"/>
              <a:t>Analyzing parameters within California for the purpose of this initial analysis project. </a:t>
            </a:r>
          </a:p>
          <a:p>
            <a:pPr marL="914400" lvl="1" indent="-228600" defTabSz="914400">
              <a:spcBef>
                <a:spcPts val="0"/>
              </a:spcBef>
              <a:spcAft>
                <a:spcPts val="0"/>
              </a:spcAft>
              <a:buSzPts val="1400"/>
              <a:buFont typeface="Arial" panose="020B0604020202020204" pitchFamily="34" charset="0"/>
              <a:buChar char="•"/>
            </a:pPr>
            <a:r>
              <a:rPr lang="en-US"/>
              <a:t>We hope our findings will contribute to the Scientific Community’s knowledge of the impacts poor air quality has on non-migratory and migratory bird species. </a:t>
            </a:r>
          </a:p>
          <a:p>
            <a:pPr marL="1371600" lvl="2" indent="-228600" defTabSz="914400">
              <a:spcBef>
                <a:spcPts val="0"/>
              </a:spcBef>
              <a:spcAft>
                <a:spcPts val="0"/>
              </a:spcAft>
              <a:buSzPts val="1400"/>
              <a:buFont typeface="Arial" panose="020B0604020202020204" pitchFamily="34" charset="0"/>
              <a:buChar char="•"/>
            </a:pPr>
            <a:r>
              <a:rPr lang="en-US" u="sng"/>
              <a:t>Ecological resilience</a:t>
            </a:r>
            <a:r>
              <a:rPr lang="en-US"/>
              <a:t> is the inherent ability to absorb various disturbances and reorganize while undergoing state changes to maintain critical functions.</a:t>
            </a:r>
          </a:p>
          <a:p>
            <a:pPr marL="0" lvl="0" indent="-228600" defTabSz="914400">
              <a:spcBef>
                <a:spcPts val="1600"/>
              </a:spcBef>
              <a:spcAft>
                <a:spcPts val="1600"/>
              </a:spcAft>
              <a:buFont typeface="Arial" panose="020B0604020202020204" pitchFamily="34" charset="0"/>
              <a:buChar char="•"/>
            </a:pPr>
            <a:endParaRPr lang="en-US"/>
          </a:p>
        </p:txBody>
      </p:sp>
      <p:sp>
        <p:nvSpPr>
          <p:cNvPr id="70" name="Google Shape;70;p15"/>
          <p:cNvSpPr txBox="1"/>
          <p:nvPr/>
        </p:nvSpPr>
        <p:spPr>
          <a:xfrm>
            <a:off x="237625" y="4288350"/>
            <a:ext cx="4541400" cy="8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052D756A-48FA-444D-A0A4-FE4221BF2700}"/>
              </a:ext>
            </a:extLst>
          </p:cNvPr>
          <p:cNvPicPr>
            <a:picLocks noChangeAspect="1"/>
          </p:cNvPicPr>
          <p:nvPr/>
        </p:nvPicPr>
        <p:blipFill>
          <a:blip r:embed="rId3"/>
          <a:stretch>
            <a:fillRect/>
          </a:stretch>
        </p:blipFill>
        <p:spPr>
          <a:xfrm>
            <a:off x="857956" y="482600"/>
            <a:ext cx="7428087" cy="4178299"/>
          </a:xfrm>
          <a:prstGeom prst="rect">
            <a:avLst/>
          </a:prstGeom>
        </p:spPr>
      </p:pic>
    </p:spTree>
    <p:extLst>
      <p:ext uri="{BB962C8B-B14F-4D97-AF65-F5344CB8AC3E}">
        <p14:creationId xmlns:p14="http://schemas.microsoft.com/office/powerpoint/2010/main" val="246682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6"/>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300" spc="100"/>
              <a:t>Data Exploration	</a:t>
            </a:r>
          </a:p>
        </p:txBody>
      </p:sp>
      <p:cxnSp>
        <p:nvCxnSpPr>
          <p:cNvPr id="85" name="Straight Connector 84">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6" name="Google Shape;76;p16"/>
          <p:cNvSpPr txBox="1">
            <a:spLocks noGrp="1"/>
          </p:cNvSpPr>
          <p:nvPr>
            <p:ph type="body" idx="1"/>
          </p:nvPr>
        </p:nvSpPr>
        <p:spPr>
          <a:xfrm>
            <a:off x="3749497" y="603249"/>
            <a:ext cx="4693291" cy="3937001"/>
          </a:xfrm>
          <a:prstGeom prst="rect">
            <a:avLst/>
          </a:prstGeom>
        </p:spPr>
        <p:txBody>
          <a:bodyPr spcFirstLastPara="1" vert="horz" lIns="45720" tIns="45720" rIns="45720" bIns="45720" rtlCol="0" anchor="ctr" anchorCtr="0">
            <a:normAutofit/>
          </a:bodyPr>
          <a:lstStyle/>
          <a:p>
            <a:pPr marL="0" lvl="0" indent="0" defTabSz="914400">
              <a:spcBef>
                <a:spcPts val="0"/>
              </a:spcBef>
              <a:spcAft>
                <a:spcPts val="0"/>
              </a:spcAft>
              <a:buNone/>
            </a:pPr>
            <a:r>
              <a:rPr lang="en-US"/>
              <a:t>It all started with eBirds…</a:t>
            </a:r>
          </a:p>
          <a:p>
            <a:pPr marL="0" lvl="0" indent="0" defTabSz="914400">
              <a:spcBef>
                <a:spcPts val="1600"/>
              </a:spcBef>
              <a:spcAft>
                <a:spcPts val="0"/>
              </a:spcAft>
              <a:buNone/>
            </a:pPr>
            <a:r>
              <a:rPr lang="en-US"/>
              <a:t>Wanted to know how/what would affect the bird species, that we eventually landed on</a:t>
            </a:r>
          </a:p>
          <a:p>
            <a:pPr marL="0" lvl="0" indent="0" defTabSz="914400">
              <a:spcBef>
                <a:spcPts val="1600"/>
              </a:spcBef>
              <a:spcAft>
                <a:spcPts val="0"/>
              </a:spcAft>
              <a:buNone/>
            </a:pPr>
            <a:r>
              <a:rPr lang="en-US"/>
              <a:t>Wanted to look into environmental </a:t>
            </a:r>
          </a:p>
          <a:p>
            <a:pPr marL="0" lvl="0" indent="0" defTabSz="914400">
              <a:spcBef>
                <a:spcPts val="1600"/>
              </a:spcBef>
              <a:spcAft>
                <a:spcPts val="0"/>
              </a:spcAft>
              <a:buNone/>
            </a:pPr>
            <a:r>
              <a:rPr lang="en-US"/>
              <a:t>Living in CA, and being subject to poor air quality, we chose to </a:t>
            </a:r>
          </a:p>
          <a:p>
            <a:pPr marL="0" lvl="0" indent="0" defTabSz="914400">
              <a:spcBef>
                <a:spcPts val="1600"/>
              </a:spcBef>
              <a:spcAft>
                <a:spcPts val="1600"/>
              </a:spcAft>
              <a:buNone/>
            </a:pPr>
            <a:r>
              <a:rPr lang="en-US"/>
              <a:t>Decided to focus on HB because they seem to be more susceptible to environmental factors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7" name="Straight Connector 86">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9" name="Rectangle 88">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000" spc="100"/>
              <a:t>Database</a:t>
            </a:r>
          </a:p>
        </p:txBody>
      </p:sp>
      <p:cxnSp>
        <p:nvCxnSpPr>
          <p:cNvPr id="91" name="Straight Connector 90">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Google Shape;82;p17"/>
          <p:cNvSpPr txBox="1">
            <a:spLocks noGrp="1"/>
          </p:cNvSpPr>
          <p:nvPr>
            <p:ph type="body" idx="1"/>
          </p:nvPr>
        </p:nvSpPr>
        <p:spPr>
          <a:xfrm>
            <a:off x="3749497" y="603249"/>
            <a:ext cx="4693291" cy="3937001"/>
          </a:xfrm>
          <a:prstGeom prst="rect">
            <a:avLst/>
          </a:prstGeom>
        </p:spPr>
        <p:txBody>
          <a:bodyPr spcFirstLastPara="1" vert="horz" lIns="45720" tIns="45720" rIns="45720" bIns="45720" rtlCol="0" anchor="ctr" anchorCtr="0">
            <a:normAutofit/>
          </a:bodyPr>
          <a:lstStyle/>
          <a:p>
            <a:pPr marL="457200" lvl="0" indent="-279400" defTabSz="914400">
              <a:spcBef>
                <a:spcPts val="300"/>
              </a:spcBef>
              <a:spcAft>
                <a:spcPts val="0"/>
              </a:spcAft>
              <a:buSzPts val="800"/>
              <a:buChar char="●"/>
            </a:pPr>
            <a:r>
              <a:rPr lang="en-US" dirty="0">
                <a:highlight>
                  <a:srgbClr val="FFFFFF"/>
                </a:highlight>
              </a:rPr>
              <a:t>Set up the database in AWS and used pgAdmin to edit tables.</a:t>
            </a:r>
          </a:p>
          <a:p>
            <a:pPr marL="457200" lvl="0" indent="-279400" defTabSz="914400">
              <a:spcBef>
                <a:spcPts val="300"/>
              </a:spcBef>
              <a:spcAft>
                <a:spcPts val="0"/>
              </a:spcAft>
              <a:buSzPts val="800"/>
              <a:buChar char="●"/>
            </a:pPr>
            <a:r>
              <a:rPr lang="en-US" dirty="0">
                <a:highlight>
                  <a:srgbClr val="FFFFFF"/>
                </a:highlight>
              </a:rPr>
              <a:t>Used PySpark in Google Colab to read in the cleaned data from AWS S3</a:t>
            </a:r>
          </a:p>
          <a:p>
            <a:pPr marL="457200" lvl="0" indent="-279400" defTabSz="914400">
              <a:spcBef>
                <a:spcPts val="300"/>
              </a:spcBef>
              <a:spcAft>
                <a:spcPts val="0"/>
              </a:spcAft>
              <a:buSzPts val="800"/>
              <a:buChar char="●"/>
            </a:pPr>
            <a:r>
              <a:rPr lang="en-US" dirty="0">
                <a:highlight>
                  <a:srgbClr val="FFFFFF"/>
                </a:highlight>
              </a:rPr>
              <a:t>Loaded the data into the database on AWS.</a:t>
            </a:r>
          </a:p>
          <a:p>
            <a:pPr marL="457200" lvl="0" indent="-279400" defTabSz="914400">
              <a:spcBef>
                <a:spcPts val="300"/>
              </a:spcBef>
              <a:spcAft>
                <a:spcPts val="300"/>
              </a:spcAft>
              <a:buSzPts val="800"/>
              <a:buChar char="●"/>
            </a:pPr>
            <a:r>
              <a:rPr lang="en-US" dirty="0">
                <a:highlight>
                  <a:srgbClr val="FFFFFF"/>
                </a:highlight>
              </a:rPr>
              <a:t>Further work in the database will be done using pgAdmin including the tables join based on location and date data.</a:t>
            </a:r>
          </a:p>
          <a:p>
            <a:pPr marL="457200" lvl="0" indent="-279400" defTabSz="914400">
              <a:spcBef>
                <a:spcPts val="300"/>
              </a:spcBef>
              <a:spcAft>
                <a:spcPts val="300"/>
              </a:spcAft>
              <a:buSzPts val="800"/>
              <a:buChar char="●"/>
            </a:pPr>
            <a:endParaRPr lang="en-US" dirty="0">
              <a:highlight>
                <a:srgbClr val="FFFFFF"/>
              </a:highlight>
            </a:endParaRPr>
          </a:p>
          <a:p>
            <a:pPr marL="457200" lvl="0" indent="-279400" defTabSz="914400">
              <a:spcBef>
                <a:spcPts val="300"/>
              </a:spcBef>
              <a:spcAft>
                <a:spcPts val="300"/>
              </a:spcAft>
              <a:buSzPts val="800"/>
              <a:buChar char="●"/>
            </a:pPr>
            <a:r>
              <a:rPr lang="en-US" dirty="0">
                <a:solidFill>
                  <a:srgbClr val="AC5252"/>
                </a:solidFill>
                <a:highlight>
                  <a:srgbClr val="FFFFFF"/>
                </a:highlight>
              </a:rPr>
              <a:t>Adding revisions soon…</a:t>
            </a:r>
            <a:endParaRPr lang="en-US" dirty="0">
              <a:solidFill>
                <a:srgbClr val="AC525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Picture 2" descr="Graphical user interface, diagram&#10;&#10;Description automatically generated">
            <a:extLst>
              <a:ext uri="{FF2B5EF4-FFF2-40B4-BE49-F238E27FC236}">
                <a16:creationId xmlns:a16="http://schemas.microsoft.com/office/drawing/2014/main" id="{DC55E6F0-D520-47CA-A522-AC727B3619DA}"/>
              </a:ext>
            </a:extLst>
          </p:cNvPr>
          <p:cNvPicPr>
            <a:picLocks noChangeAspect="1"/>
          </p:cNvPicPr>
          <p:nvPr/>
        </p:nvPicPr>
        <p:blipFill>
          <a:blip r:embed="rId3"/>
          <a:stretch>
            <a:fillRect/>
          </a:stretch>
        </p:blipFill>
        <p:spPr>
          <a:xfrm>
            <a:off x="1557770" y="21575"/>
            <a:ext cx="6028460" cy="5100350"/>
          </a:xfrm>
          <a:prstGeom prst="rect">
            <a:avLst/>
          </a:prstGeom>
          <a:ln w="34925">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features should be considered? </a:t>
            </a:r>
            <a:endParaRPr/>
          </a:p>
        </p:txBody>
      </p:sp>
      <p:sp>
        <p:nvSpPr>
          <p:cNvPr id="93" name="Google Shape;93;p19"/>
          <p:cNvSpPr txBox="1">
            <a:spLocks noGrp="1"/>
          </p:cNvSpPr>
          <p:nvPr>
            <p:ph type="body" idx="1"/>
          </p:nvPr>
        </p:nvSpPr>
        <p:spPr>
          <a:xfrm>
            <a:off x="311700" y="1533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Air Quality</a:t>
            </a:r>
            <a:endParaRPr b="1"/>
          </a:p>
          <a:p>
            <a:pPr marL="0" lvl="0" indent="0" algn="l" rtl="0">
              <a:spcBef>
                <a:spcPts val="1600"/>
              </a:spcBef>
              <a:spcAft>
                <a:spcPts val="0"/>
              </a:spcAft>
              <a:buNone/>
            </a:pPr>
            <a:r>
              <a:rPr lang="en" b="1"/>
              <a:t>“Weather events”</a:t>
            </a:r>
            <a:endParaRPr b="1"/>
          </a:p>
          <a:p>
            <a:pPr marL="914400" lvl="0" indent="-342900" algn="l" rtl="0">
              <a:spcBef>
                <a:spcPts val="1600"/>
              </a:spcBef>
              <a:spcAft>
                <a:spcPts val="0"/>
              </a:spcAft>
              <a:buSzPts val="1800"/>
              <a:buChar char="●"/>
            </a:pPr>
            <a:r>
              <a:rPr lang="en" b="1"/>
              <a:t>High winds</a:t>
            </a:r>
            <a:endParaRPr b="1"/>
          </a:p>
          <a:p>
            <a:pPr marL="914400" lvl="0" indent="-342900" algn="l" rtl="0">
              <a:spcBef>
                <a:spcPts val="0"/>
              </a:spcBef>
              <a:spcAft>
                <a:spcPts val="0"/>
              </a:spcAft>
              <a:buSzPts val="1800"/>
              <a:buChar char="●"/>
            </a:pPr>
            <a:r>
              <a:rPr lang="en" b="1"/>
              <a:t>Heavy rain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a:t>
            </a:r>
            <a:endParaRPr/>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models work best</a:t>
            </a:r>
            <a:endParaRPr/>
          </a:p>
          <a:p>
            <a:pPr marL="0" lvl="0" indent="0" algn="l" rtl="0">
              <a:spcBef>
                <a:spcPts val="1600"/>
              </a:spcBef>
              <a:spcAft>
                <a:spcPts val="0"/>
              </a:spcAft>
              <a:buNone/>
            </a:pPr>
            <a:r>
              <a:rPr lang="en"/>
              <a:t>What scores we got</a:t>
            </a:r>
            <a:endParaRPr/>
          </a:p>
          <a:p>
            <a:pPr marL="0" lvl="0" indent="0" algn="l" rtl="0">
              <a:spcBef>
                <a:spcPts val="1600"/>
              </a:spcBef>
              <a:spcAft>
                <a:spcPts val="1600"/>
              </a:spcAft>
              <a:buNone/>
            </a:pPr>
            <a:r>
              <a:rPr lang="en"/>
              <a:t>Export the ML - HTML</a:t>
            </a:r>
            <a:endParaRPr/>
          </a:p>
        </p:txBody>
      </p:sp>
      <p:sp>
        <p:nvSpPr>
          <p:cNvPr id="100" name="Google Shape;100;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cxnSp>
        <p:nvCxnSpPr>
          <p:cNvPr id="138" name="Straight Connector 12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9" name="Rectangle 131">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2"/>
          <p:cNvSpPr txBox="1">
            <a:spLocks noGrp="1"/>
          </p:cNvSpPr>
          <p:nvPr>
            <p:ph type="title"/>
          </p:nvPr>
        </p:nvSpPr>
        <p:spPr>
          <a:xfrm>
            <a:off x="733459" y="3865011"/>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ts val="1100"/>
            </a:pPr>
            <a:r>
              <a:rPr lang="en-US" sz="5000" kern="1200" cap="all" spc="100" baseline="0" dirty="0">
                <a:solidFill>
                  <a:schemeClr val="tx1">
                    <a:lumMod val="95000"/>
                    <a:lumOff val="5000"/>
                  </a:schemeClr>
                </a:solidFill>
                <a:highlight>
                  <a:srgbClr val="FFFFFF"/>
                </a:highlight>
                <a:latin typeface="+mj-lt"/>
                <a:ea typeface="+mj-ea"/>
                <a:cs typeface="+mj-cs"/>
              </a:rPr>
              <a:t>Machine Learning</a:t>
            </a:r>
            <a:endParaRPr lang="en-US" sz="5000" kern="1200" cap="all" spc="100" baseline="0" dirty="0">
              <a:solidFill>
                <a:schemeClr val="tx1">
                  <a:lumMod val="95000"/>
                  <a:lumOff val="5000"/>
                </a:schemeClr>
              </a:solidFill>
              <a:latin typeface="+mj-lt"/>
              <a:ea typeface="+mj-ea"/>
              <a:cs typeface="+mj-cs"/>
            </a:endParaRPr>
          </a:p>
        </p:txBody>
      </p:sp>
      <p:cxnSp>
        <p:nvCxnSpPr>
          <p:cNvPr id="140" name="Straight Connector 133">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3946602"/>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2" name="Google Shape;113;p22">
            <a:extLst>
              <a:ext uri="{FF2B5EF4-FFF2-40B4-BE49-F238E27FC236}">
                <a16:creationId xmlns:a16="http://schemas.microsoft.com/office/drawing/2014/main" id="{35F414A1-4FBA-4E91-90EE-B345668A26EA}"/>
              </a:ext>
            </a:extLst>
          </p:cNvPr>
          <p:cNvGraphicFramePr/>
          <p:nvPr>
            <p:extLst>
              <p:ext uri="{D42A27DB-BD31-4B8C-83A1-F6EECF244321}">
                <p14:modId xmlns:p14="http://schemas.microsoft.com/office/powerpoint/2010/main" val="2783068122"/>
              </p:ext>
            </p:extLst>
          </p:nvPr>
        </p:nvGraphicFramePr>
        <p:xfrm>
          <a:off x="345955" y="237424"/>
          <a:ext cx="8452089" cy="3627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696</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Exploring Relationships In Air Quality and Hummingbird Species Distribution in California</vt:lpstr>
      <vt:lpstr>Project Vision </vt:lpstr>
      <vt:lpstr>PowerPoint Presentation</vt:lpstr>
      <vt:lpstr>Data Exploration </vt:lpstr>
      <vt:lpstr>Database</vt:lpstr>
      <vt:lpstr>PowerPoint Presentation</vt:lpstr>
      <vt:lpstr>What features should be considered? </vt:lpstr>
      <vt:lpstr>Machine Learning</vt:lpstr>
      <vt:lpstr>Machine Learning</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Relationships In Air Quality and Hummingbird Species Distribution in California</dc:title>
  <dc:creator>Sierra Harris</dc:creator>
  <cp:lastModifiedBy>Sierra Harris</cp:lastModifiedBy>
  <cp:revision>1</cp:revision>
  <dcterms:created xsi:type="dcterms:W3CDTF">2020-10-19T10:07:02Z</dcterms:created>
  <dcterms:modified xsi:type="dcterms:W3CDTF">2020-10-19T10:08:44Z</dcterms:modified>
</cp:coreProperties>
</file>