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1"/>
    <p:restoredTop sz="94666"/>
  </p:normalViewPr>
  <p:slideViewPr>
    <p:cSldViewPr snapToGrid="0">
      <p:cViewPr>
        <p:scale>
          <a:sx n="90" d="100"/>
          <a:sy n="90" d="100"/>
        </p:scale>
        <p:origin x="13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690A-C330-27D4-FCED-F35D1571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0BEEC-BB27-E85E-B155-F35D12A7C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D84F1-E3D5-2370-D531-E20D66E4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AC6D-25A9-3FC9-2762-F84CF956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A6E2F-EBEC-9B38-6F06-5ACC4E81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82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AA3D-9F00-38E1-39FD-E8D1325C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FA1F-C1BB-842E-014F-AD4097AE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8DB8-383F-A389-C3A2-E5561DDE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547E-FCC6-52CC-2FDE-B583CBFC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7631-792C-5869-7435-0AAD545E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79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93101-3ACE-C1BF-18CA-6176D9408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1077D-88E8-29A5-A163-BE7B0D871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ECF5-2BC0-3D33-CEC4-BA8E00DB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F106-E563-7A88-56CD-38A72B61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5BB7-741F-FCE9-4518-BEAB99FE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03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2A10-F4A8-CBB9-08A8-94D29C94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9633A-B4EE-E4B9-9FE1-E30445DFE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0458B-2174-B967-E07E-E6515C50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1B25-5665-6DDB-5E82-01D7727C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2B24-5BC5-BAB9-2B80-BA63D862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303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A9EE-DEF8-0709-9FE4-1C06282C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FF92-82BC-3A6F-8BA9-2245C0503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D788-A771-A422-5E52-EF3C039D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CCB4B-7282-3200-C829-477C25A6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F55BB-798E-7077-6910-0A98EAC8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298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C162-C07C-2E32-B0E9-059D1989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5065-8A20-1F7A-EBB3-7295F4E58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35A67-0A69-A565-5853-94A4A560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3333-B313-AB19-07B8-8EBF0D27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53CF6-7C19-12B9-6488-5A558286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ECE4C-E537-AC61-D0BC-2070E5B4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813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F48F-1364-321F-F19E-EB03230F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4F17E-9F36-9352-A270-2D236C59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A51B1-36EB-9CF2-3D36-73FF5C23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AC187-DBA7-7258-A043-C0B49470A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4B2BA-D099-C048-B9D4-034619AC3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F564E-CB4B-E3C4-C3CB-D3564958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7726F-6BF3-6368-377F-3FDC80DA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97E06-E106-74EA-1E9F-A30977B8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B0A2-18C3-DB11-7545-04ED2B45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50BB6-CD11-09F6-CAD3-8EF5F3F5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2FA96-D5E6-ECF1-3C4E-92CCE34F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CD3F-6275-6549-6F18-CD0D42EA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958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A208C-A042-6ACC-BFDF-399F1BE0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D2032-C7D3-5C11-6744-BEADA1A3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FC1B9-82A2-3D2C-9EAB-0CFC5049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9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3FA6-8F9E-6D63-9656-FCBB5AC4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AAC9-C883-93DA-A742-DB841EB6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4F64E-0331-5382-9746-861E6066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9B08-3CBB-BDA7-590D-DA9E9BBA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B8E67-8285-7D65-DF77-9C733DF0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18EE-0C24-4EA4-FD52-7F2D609D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50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AF56-46A9-7029-3179-8E9AD2EC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DB5AF-2747-B1B0-CECC-23E925434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AB0B-6A2E-D1A0-A94B-1833EA5C0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05C6A-CE21-C6AF-9FAC-065B6C5C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EAB5-756A-7B8C-7E40-C08C2964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48215-CDFA-357E-09A9-7FBD6DD6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68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20320-4448-8460-A627-667C441E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941D-1630-ABE9-D114-20B378CA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9772-C598-2B33-2F42-15F8BEA21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F1EA-E265-194F-9A03-D06754CFD621}" type="datetimeFigureOut">
              <a:rPr lang="en-IE" smtClean="0"/>
              <a:t>08/10/2023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BE15-CB89-1C05-DF23-0731C1C89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6530-62B5-20C9-0F92-DAE40B858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8705-221C-124D-8F2B-65BC49D22F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60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1542-536C-CD91-0443-DE36F8F96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5"/>
                </a:solidFill>
                <a:latin typeface="+mn-lt"/>
              </a:rPr>
              <a:t>Building a Simple Shiny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F242A-B4E0-8964-00F5-9BAF8AEBE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b="1" dirty="0"/>
              <a:t>Calum Walsh</a:t>
            </a:r>
          </a:p>
          <a:p>
            <a:r>
              <a:rPr lang="en-IE" b="1" dirty="0"/>
              <a:t>Doherty Applied Microbial Genomics</a:t>
            </a:r>
          </a:p>
          <a:p>
            <a:r>
              <a:rPr lang="en-IE" b="1" dirty="0" err="1"/>
              <a:t>Stinear</a:t>
            </a:r>
            <a:r>
              <a:rPr lang="en-IE" b="1" dirty="0"/>
              <a:t> Lab Group</a:t>
            </a:r>
          </a:p>
        </p:txBody>
      </p:sp>
    </p:spTree>
    <p:extLst>
      <p:ext uri="{BB962C8B-B14F-4D97-AF65-F5344CB8AC3E}">
        <p14:creationId xmlns:p14="http://schemas.microsoft.com/office/powerpoint/2010/main" val="417468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3A137B-9731-7A9A-CB6A-275E6D57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75"/>
            <a:ext cx="10515600" cy="1325563"/>
          </a:xfrm>
        </p:spPr>
        <p:txBody>
          <a:bodyPr/>
          <a:lstStyle/>
          <a:p>
            <a:r>
              <a:rPr lang="en-IE" b="1" dirty="0">
                <a:solidFill>
                  <a:schemeClr val="accent5"/>
                </a:solidFill>
                <a:latin typeface="+mn-lt"/>
              </a:rPr>
              <a:t>Intro to Shiny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88C136-6FBB-E239-2BAB-7DDF35C8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38"/>
            <a:ext cx="10515600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b="1" dirty="0">
                <a:solidFill>
                  <a:schemeClr val="accent5"/>
                </a:solidFill>
              </a:rPr>
              <a:t>What is Shiny?</a:t>
            </a:r>
          </a:p>
          <a:p>
            <a:r>
              <a:rPr lang="en-IE" dirty="0"/>
              <a:t>A web application framework for R (or python) that allows you to turn your data into an interactive web app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b="1" dirty="0">
                <a:solidFill>
                  <a:schemeClr val="accent5"/>
                </a:solidFill>
              </a:rPr>
              <a:t>Do I need to know some HTML?</a:t>
            </a:r>
          </a:p>
          <a:p>
            <a:r>
              <a:rPr lang="en-IE" dirty="0"/>
              <a:t>No, but knowing a bit of HTML, CSS, or </a:t>
            </a:r>
            <a:r>
              <a:rPr lang="en-IE" dirty="0" err="1"/>
              <a:t>Javascript</a:t>
            </a:r>
            <a:r>
              <a:rPr lang="en-IE" dirty="0"/>
              <a:t> can help</a:t>
            </a:r>
          </a:p>
          <a:p>
            <a:r>
              <a:rPr lang="en-IE" dirty="0"/>
              <a:t>(I know none of these) </a:t>
            </a:r>
          </a:p>
          <a:p>
            <a:endParaRPr lang="en-IE" b="1" dirty="0">
              <a:solidFill>
                <a:schemeClr val="accent5"/>
              </a:solidFill>
            </a:endParaRPr>
          </a:p>
          <a:p>
            <a:r>
              <a:rPr lang="en-IE" b="1" dirty="0">
                <a:solidFill>
                  <a:schemeClr val="accent5"/>
                </a:solidFill>
              </a:rPr>
              <a:t>How does it work?</a:t>
            </a:r>
          </a:p>
          <a:p>
            <a:r>
              <a:rPr lang="en-IE" dirty="0"/>
              <a:t>Shiny apps have two components</a:t>
            </a:r>
          </a:p>
          <a:p>
            <a:pPr lvl="1"/>
            <a:r>
              <a:rPr lang="en-IE" dirty="0"/>
              <a:t>a user interface (UI) script that controls layout and appearance by converting R (or python) to HTML</a:t>
            </a:r>
          </a:p>
          <a:p>
            <a:pPr lvl="1"/>
            <a:r>
              <a:rPr lang="en-IE" dirty="0"/>
              <a:t>a server script to contains the code for the app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192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3A137B-9731-7A9A-CB6A-275E6D57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chemeClr val="accent5"/>
                </a:solidFill>
                <a:latin typeface="+mn-lt"/>
              </a:rPr>
              <a:t>Basic App Layout</a:t>
            </a:r>
          </a:p>
        </p:txBody>
      </p:sp>
      <p:pic>
        <p:nvPicPr>
          <p:cNvPr id="3" name="Content Placeholder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FCE8C2F-37B9-3DCE-C5AF-001EC7C7B0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81502" y="2040626"/>
            <a:ext cx="4470400" cy="40513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3E0A9-F003-9B8A-419F-CE4DFF60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738" y="4959519"/>
            <a:ext cx="4151186" cy="36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800" dirty="0"/>
              <a:t>Panels within main page, typically outputs</a:t>
            </a:r>
          </a:p>
          <a:p>
            <a:pPr marL="0" indent="0">
              <a:buNone/>
            </a:pPr>
            <a:endParaRPr lang="en-IE" sz="1800" dirty="0"/>
          </a:p>
          <a:p>
            <a:pPr marL="0" indent="0">
              <a:buNone/>
            </a:pPr>
            <a:endParaRPr lang="en-IE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EE31CE-16A9-0DB5-48E3-A67E9C1175F9}"/>
              </a:ext>
            </a:extLst>
          </p:cNvPr>
          <p:cNvCxnSpPr>
            <a:cxnSpLocks/>
          </p:cNvCxnSpPr>
          <p:nvPr/>
        </p:nvCxnSpPr>
        <p:spPr>
          <a:xfrm flipH="1">
            <a:off x="6759146" y="1264584"/>
            <a:ext cx="160638" cy="1058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58F652-E59A-0625-0D7F-B2FAEBACCAA9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880708" y="2670167"/>
            <a:ext cx="3039076" cy="329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B348FA-FD81-EE39-F538-953A78812074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4575300" y="2933402"/>
            <a:ext cx="2542192" cy="1540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7E7614-DA9A-1503-73A9-BFE6B484D06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84924" y="3787742"/>
            <a:ext cx="2132568" cy="13564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912580-DDCC-C114-46EF-F40CB167E8F2}"/>
              </a:ext>
            </a:extLst>
          </p:cNvPr>
          <p:cNvCxnSpPr>
            <a:cxnSpLocks/>
          </p:cNvCxnSpPr>
          <p:nvPr/>
        </p:nvCxnSpPr>
        <p:spPr>
          <a:xfrm flipH="1">
            <a:off x="9738908" y="4658104"/>
            <a:ext cx="331849" cy="3951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DB6ADD-CDE6-9183-3F51-86918FEF20E7}"/>
              </a:ext>
            </a:extLst>
          </p:cNvPr>
          <p:cNvSpPr txBox="1"/>
          <p:nvPr/>
        </p:nvSpPr>
        <p:spPr>
          <a:xfrm>
            <a:off x="10070757" y="3779963"/>
            <a:ext cx="21212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E" sz="1800" dirty="0"/>
              <a:t>Function contains code to be run in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48F8F-D80D-C4F2-5FCC-B7198699BF94}"/>
              </a:ext>
            </a:extLst>
          </p:cNvPr>
          <p:cNvSpPr txBox="1"/>
          <p:nvPr/>
        </p:nvSpPr>
        <p:spPr>
          <a:xfrm>
            <a:off x="8297428" y="1548248"/>
            <a:ext cx="2510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E" sz="1800" dirty="0"/>
              <a:t>Title text to be displayed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F2BC3B-C9B6-925F-3DF3-E9A2563127E3}"/>
              </a:ext>
            </a:extLst>
          </p:cNvPr>
          <p:cNvCxnSpPr>
            <a:cxnSpLocks/>
          </p:cNvCxnSpPr>
          <p:nvPr/>
        </p:nvCxnSpPr>
        <p:spPr>
          <a:xfrm flipH="1">
            <a:off x="7638538" y="1775140"/>
            <a:ext cx="522070" cy="4674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E36CD5-1EFF-C2A3-839E-FBA6215C49F9}"/>
              </a:ext>
            </a:extLst>
          </p:cNvPr>
          <p:cNvSpPr txBox="1"/>
          <p:nvPr/>
        </p:nvSpPr>
        <p:spPr>
          <a:xfrm>
            <a:off x="5804893" y="617627"/>
            <a:ext cx="362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E" sz="1800" dirty="0"/>
              <a:t>Allows display to adjust automatically to browser dimensions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9D1189-C52C-6694-1510-FFB0654D47D6}"/>
              </a:ext>
            </a:extLst>
          </p:cNvPr>
          <p:cNvSpPr txBox="1"/>
          <p:nvPr/>
        </p:nvSpPr>
        <p:spPr>
          <a:xfrm>
            <a:off x="833738" y="2676951"/>
            <a:ext cx="3046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E" sz="1800" dirty="0"/>
              <a:t>Defines a specific page layout (</a:t>
            </a:r>
            <a:r>
              <a:rPr lang="en-AU" dirty="0"/>
              <a:t>⅓</a:t>
            </a:r>
            <a:r>
              <a:rPr lang="en-IE" sz="1800" dirty="0"/>
              <a:t> sidebar, </a:t>
            </a:r>
            <a:r>
              <a:rPr lang="en-AU" dirty="0"/>
              <a:t>⅔</a:t>
            </a:r>
            <a:r>
              <a:rPr lang="en-IE" sz="1800" dirty="0"/>
              <a:t> main page)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0BA301-20BC-7D15-48FB-98C98A723D7D}"/>
              </a:ext>
            </a:extLst>
          </p:cNvPr>
          <p:cNvSpPr txBox="1"/>
          <p:nvPr/>
        </p:nvSpPr>
        <p:spPr>
          <a:xfrm>
            <a:off x="833738" y="4288772"/>
            <a:ext cx="374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E" sz="1800" dirty="0"/>
              <a:t>Panels within sidebar, typically inputs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36B1B5-F442-85C3-1A70-5596FA3A28E2}"/>
              </a:ext>
            </a:extLst>
          </p:cNvPr>
          <p:cNvSpPr txBox="1"/>
          <p:nvPr/>
        </p:nvSpPr>
        <p:spPr>
          <a:xfrm>
            <a:off x="1680519" y="6170495"/>
            <a:ext cx="308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E" sz="1800" dirty="0"/>
              <a:t>Create the Shiny App object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2B7F42-F58B-5A5D-71CF-BD08D18CBBF4}"/>
              </a:ext>
            </a:extLst>
          </p:cNvPr>
          <p:cNvCxnSpPr>
            <a:cxnSpLocks/>
          </p:cNvCxnSpPr>
          <p:nvPr/>
        </p:nvCxnSpPr>
        <p:spPr>
          <a:xfrm flipV="1">
            <a:off x="4423719" y="5931810"/>
            <a:ext cx="1087395" cy="423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7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3A137B-9731-7A9A-CB6A-275E6D57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IE" b="1" dirty="0">
                <a:solidFill>
                  <a:schemeClr val="accent5"/>
                </a:solidFill>
                <a:latin typeface="+mn-lt"/>
              </a:rPr>
              <a:t>UI Layout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95080D65-B512-453F-73D2-43CFFCD3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3390090"/>
            <a:ext cx="7772400" cy="3259947"/>
          </a:xfrm>
          <a:prstGeom prst="rect">
            <a:avLst/>
          </a:prstGeom>
        </p:spPr>
      </p:pic>
      <p:pic>
        <p:nvPicPr>
          <p:cNvPr id="23" name="Picture 22" descr="A screen shot of a computer&#10;&#10;Description automatically generated">
            <a:extLst>
              <a:ext uri="{FF2B5EF4-FFF2-40B4-BE49-F238E27FC236}">
                <a16:creationId xmlns:a16="http://schemas.microsoft.com/office/drawing/2014/main" id="{1FD62BF7-0CC5-53F4-204A-D2D9B4F2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512" y="1533526"/>
            <a:ext cx="7772400" cy="16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5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3A137B-9731-7A9A-CB6A-275E6D57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r>
              <a:rPr lang="en-IE" b="1" dirty="0">
                <a:solidFill>
                  <a:schemeClr val="accent5"/>
                </a:solidFill>
                <a:latin typeface="+mn-lt"/>
              </a:rPr>
              <a:t>Problem of the Day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4D7EAC53-04E5-2AE6-6D7E-7F3640FC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38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How many </a:t>
            </a:r>
            <a:r>
              <a:rPr lang="el-GR" dirty="0"/>
              <a:t>μ</a:t>
            </a:r>
            <a:r>
              <a:rPr lang="en-IE" dirty="0"/>
              <a:t>l of extracted DNA and Nuclease Free Water should we add to the PCR reaction for each sample?</a:t>
            </a:r>
          </a:p>
          <a:p>
            <a:r>
              <a:rPr lang="en-IE" dirty="0"/>
              <a:t>Requirements:</a:t>
            </a:r>
          </a:p>
          <a:p>
            <a:pPr lvl="1"/>
            <a:r>
              <a:rPr lang="en-IE" dirty="0"/>
              <a:t>Equal DNA concentration (ng/</a:t>
            </a:r>
            <a:r>
              <a:rPr lang="el-GR" dirty="0"/>
              <a:t>μ</a:t>
            </a:r>
            <a:r>
              <a:rPr lang="en-AU" dirty="0"/>
              <a:t>l</a:t>
            </a:r>
            <a:r>
              <a:rPr lang="en-IE" dirty="0"/>
              <a:t>) per sample </a:t>
            </a:r>
          </a:p>
          <a:p>
            <a:pPr lvl="1"/>
            <a:r>
              <a:rPr lang="en-IE" dirty="0"/>
              <a:t>Equal total volume per sample</a:t>
            </a:r>
          </a:p>
          <a:p>
            <a:pPr lvl="2"/>
            <a:r>
              <a:rPr lang="en-IE" dirty="0"/>
              <a:t>Total volume depends on sample prep method used</a:t>
            </a:r>
          </a:p>
          <a:p>
            <a:pPr lvl="1"/>
            <a:endParaRPr lang="en-IE" dirty="0"/>
          </a:p>
        </p:txBody>
      </p:sp>
      <p:pic>
        <p:nvPicPr>
          <p:cNvPr id="7" name="Picture 6" descr="A screenshot of a data sheet&#10;&#10;Description automatically generated">
            <a:extLst>
              <a:ext uri="{FF2B5EF4-FFF2-40B4-BE49-F238E27FC236}">
                <a16:creationId xmlns:a16="http://schemas.microsoft.com/office/drawing/2014/main" id="{2949462F-A431-1FE1-EB0B-DA68B6BE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406" y="4141373"/>
            <a:ext cx="5945187" cy="25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9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223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Building a Simple Shiny App</vt:lpstr>
      <vt:lpstr>Intro to Shiny</vt:lpstr>
      <vt:lpstr>Basic App Layout</vt:lpstr>
      <vt:lpstr>UI Layout</vt:lpstr>
      <vt:lpstr>Problem of the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Simple Shiny App</dc:title>
  <dc:creator>Calum Walsh</dc:creator>
  <cp:lastModifiedBy>Calum Walsh</cp:lastModifiedBy>
  <cp:revision>9</cp:revision>
  <dcterms:created xsi:type="dcterms:W3CDTF">2023-10-08T02:08:19Z</dcterms:created>
  <dcterms:modified xsi:type="dcterms:W3CDTF">2023-10-08T22:10:39Z</dcterms:modified>
</cp:coreProperties>
</file>