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35"/>
    <p:restoredTop sz="78185"/>
  </p:normalViewPr>
  <p:slideViewPr>
    <p:cSldViewPr snapToGrid="0" snapToObjects="1">
      <p:cViewPr varScale="1">
        <p:scale>
          <a:sx n="83" d="100"/>
          <a:sy n="83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E8BD6-EA15-D843-8B5B-FC9DB08E671D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57E7F-8038-B845-BC9A-1716936E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1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57E7F-8038-B845-BC9A-1716936EBF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0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Note average height depends on if you’re a man or woman!</a:t>
            </a:r>
          </a:p>
          <a:p>
            <a:endParaRPr lang="en-US" dirty="0"/>
          </a:p>
          <a:p>
            <a:r>
              <a:rPr lang="en-US" dirty="0"/>
              <a:t>- Stats Canada doesn’t quickly report CI around their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57E7F-8038-B845-BC9A-1716936EBF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4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57E7F-8038-B845-BC9A-1716936EBF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57E7F-8038-B845-BC9A-1716936EBF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4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cdn2.macworld.co.uk/cmsdata/reviews/3660144/macbook_pro_201700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0DE1-3378-1944-B1B7-26C20FEEB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en-US" dirty="0"/>
              <a:t>Intro To Statistical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FF2C5-FB16-514E-9623-CC0C020BE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03859" y="5566418"/>
            <a:ext cx="6831673" cy="1086237"/>
          </a:xfrm>
        </p:spPr>
        <p:txBody>
          <a:bodyPr/>
          <a:lstStyle/>
          <a:p>
            <a:r>
              <a:rPr lang="en-US" dirty="0"/>
              <a:t>Matthieu Ranger</a:t>
            </a:r>
          </a:p>
        </p:txBody>
      </p:sp>
    </p:spTree>
    <p:extLst>
      <p:ext uri="{BB962C8B-B14F-4D97-AF65-F5344CB8AC3E}">
        <p14:creationId xmlns:p14="http://schemas.microsoft.com/office/powerpoint/2010/main" val="4237853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2F25-23C0-B445-8817-855906E4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655" y="117021"/>
            <a:ext cx="9601200" cy="1485900"/>
          </a:xfrm>
        </p:spPr>
        <p:txBody>
          <a:bodyPr/>
          <a:lstStyle/>
          <a:p>
            <a:r>
              <a:rPr lang="en-US" dirty="0"/>
              <a:t>Sampling example 2: Heights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49958-C8F6-294B-AAAD-D7144E34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55" y="1201411"/>
            <a:ext cx="5838651" cy="4238334"/>
          </a:xfrm>
        </p:spPr>
        <p:txBody>
          <a:bodyPr>
            <a:normAutofit/>
          </a:bodyPr>
          <a:lstStyle/>
          <a:p>
            <a:r>
              <a:rPr lang="en-US" dirty="0"/>
              <a:t>Measure 50 women and 50 men’s heights.</a:t>
            </a:r>
          </a:p>
          <a:p>
            <a:pPr lvl="1"/>
            <a:r>
              <a:rPr lang="en-US" dirty="0"/>
              <a:t>Are men taller than women?</a:t>
            </a:r>
          </a:p>
          <a:p>
            <a:pPr lvl="1"/>
            <a:r>
              <a:rPr lang="en-US" dirty="0"/>
              <a:t>Is the men’s mean &gt; women’s mean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Student’s ”T distribution”: distribution of the sample means given ”normally distributed” data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1E77418-1285-8040-820F-D03D902EC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493" y="668544"/>
            <a:ext cx="4418148" cy="297744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785131-76AC-F346-9E66-A07107B95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074" y="3645992"/>
            <a:ext cx="4323806" cy="28748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E4F141-4E6A-4A44-A05F-5C260353ACCB}"/>
              </a:ext>
            </a:extLst>
          </p:cNvPr>
          <p:cNvSpPr txBox="1"/>
          <p:nvPr/>
        </p:nvSpPr>
        <p:spPr>
          <a:xfrm>
            <a:off x="6807306" y="14182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7D949-547A-2D4D-B56D-51468E532C50}"/>
              </a:ext>
            </a:extLst>
          </p:cNvPr>
          <p:cNvSpPr txBox="1"/>
          <p:nvPr/>
        </p:nvSpPr>
        <p:spPr>
          <a:xfrm>
            <a:off x="6462546" y="4898731"/>
            <a:ext cx="92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Women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5E011D-225E-AB42-84B9-CBA4C3CC2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299" y="4258491"/>
            <a:ext cx="2943425" cy="235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53D1-73FE-104F-BDED-6A4FCC9D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9228"/>
            <a:ext cx="9601200" cy="1485900"/>
          </a:xfrm>
        </p:spPr>
        <p:txBody>
          <a:bodyPr/>
          <a:lstStyle/>
          <a:p>
            <a:r>
              <a:rPr lang="en-US" dirty="0"/>
              <a:t>T-test: difference of two sample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B07A-1D8A-9D4A-A9EE-265287423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248" y="1233351"/>
            <a:ext cx="6048103" cy="451430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Actual test formula: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Actual test P-value: 0.043</a:t>
            </a:r>
          </a:p>
          <a:p>
            <a:endParaRPr lang="en-US" dirty="0"/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F254C549-8857-644E-A23B-5B8064BA2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477" y="1845128"/>
            <a:ext cx="2044700" cy="217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06D7F-5C67-E049-A3C1-09A064BEA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575" y="1309552"/>
            <a:ext cx="5025118" cy="40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7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43D4-25FA-8542-BCCF-077D6D52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7991"/>
            <a:ext cx="9601200" cy="14859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ED4A-A73D-2343-A32A-0FAD922A7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11" y="1813891"/>
            <a:ext cx="6191795" cy="4383157"/>
          </a:xfrm>
        </p:spPr>
        <p:txBody>
          <a:bodyPr/>
          <a:lstStyle/>
          <a:p>
            <a:r>
              <a:rPr lang="en-US" dirty="0"/>
              <a:t>Statistical literacy is one of the most important modern skills</a:t>
            </a:r>
          </a:p>
          <a:p>
            <a:endParaRPr lang="en-US" dirty="0"/>
          </a:p>
          <a:p>
            <a:r>
              <a:rPr lang="en-US" dirty="0"/>
              <a:t>Factual claims are statistical in nature</a:t>
            </a:r>
          </a:p>
          <a:p>
            <a:pPr lvl="1"/>
            <a:r>
              <a:rPr lang="en-US" dirty="0"/>
              <a:t>You need numbers to make decisions</a:t>
            </a:r>
          </a:p>
          <a:p>
            <a:pPr lvl="1"/>
            <a:r>
              <a:rPr lang="en-US" dirty="0"/>
              <a:t>Numbers are inherently uncertain things</a:t>
            </a:r>
          </a:p>
          <a:p>
            <a:pPr lvl="1"/>
            <a:endParaRPr lang="en-US" dirty="0"/>
          </a:p>
          <a:p>
            <a:r>
              <a:rPr lang="en-US" dirty="0"/>
              <a:t>You should be able to reframe numbers into statistical questions (when relevant)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E23AF2C-174E-9D4D-BC00-B109A0E3C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820" y="677849"/>
            <a:ext cx="4939180" cy="49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0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9197-0808-D242-B4F7-9A41CBE1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8259"/>
            <a:ext cx="9601200" cy="1485900"/>
          </a:xfrm>
        </p:spPr>
        <p:txBody>
          <a:bodyPr/>
          <a:lstStyle/>
          <a:p>
            <a:r>
              <a:rPr lang="en-US" dirty="0"/>
              <a:t>All measurements are uncertain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628A6-E23F-0E4C-87A0-E297C4309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269" y="1532164"/>
            <a:ext cx="9601200" cy="3581400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/>
              <a:t>All measurements are statistical quantities</a:t>
            </a:r>
          </a:p>
          <a:p>
            <a:pPr lvl="1"/>
            <a:r>
              <a:rPr lang="en-US" dirty="0"/>
              <a:t>Even the simplest you can think of!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Example: </a:t>
            </a:r>
            <a:r>
              <a:rPr lang="en-US" dirty="0"/>
              <a:t>Measuring a physical object</a:t>
            </a:r>
          </a:p>
          <a:p>
            <a:pPr lvl="1"/>
            <a:r>
              <a:rPr lang="en-US" dirty="0"/>
              <a:t>Changes based on room temperature</a:t>
            </a:r>
          </a:p>
          <a:p>
            <a:pPr lvl="1"/>
            <a:r>
              <a:rPr lang="en-US" dirty="0"/>
              <a:t>Measuring is inaccurate at the </a:t>
            </a:r>
            <a:r>
              <a:rPr lang="el-GR" dirty="0"/>
              <a:t>μ</a:t>
            </a:r>
            <a:r>
              <a:rPr lang="en-US" dirty="0"/>
              <a:t>m level!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MacBook Pro 13-inch (2017) review - Macworld UK">
            <a:extLst>
              <a:ext uri="{FF2B5EF4-FFF2-40B4-BE49-F238E27FC236}">
                <a16:creationId xmlns:a16="http://schemas.microsoft.com/office/drawing/2014/main" id="{01448E8B-FEA6-EB41-BBE8-2B5AEBC8D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02" y="1634159"/>
            <a:ext cx="5198075" cy="292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2D3A1F-12C7-A544-952E-CB4ECB9D6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501" y="4558076"/>
            <a:ext cx="5198075" cy="111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7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B58B-7CBE-3F48-BEA6-ACEE644D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8234"/>
            <a:ext cx="9601200" cy="1485900"/>
          </a:xfrm>
        </p:spPr>
        <p:txBody>
          <a:bodyPr/>
          <a:lstStyle/>
          <a:p>
            <a:r>
              <a:rPr lang="en-US" dirty="0"/>
              <a:t>Statistical quantities are distributions</a:t>
            </a:r>
          </a:p>
        </p:txBody>
      </p:sp>
      <p:pic>
        <p:nvPicPr>
          <p:cNvPr id="8" name="Content Placeholder 7" descr="A picture containing lamp, necklace, drawing&#10;&#10;Description automatically generated">
            <a:extLst>
              <a:ext uri="{FF2B5EF4-FFF2-40B4-BE49-F238E27FC236}">
                <a16:creationId xmlns:a16="http://schemas.microsoft.com/office/drawing/2014/main" id="{6F54C6D8-0068-DB45-91A4-867741F73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4412" y="1198348"/>
            <a:ext cx="8121040" cy="388551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FA6B6A-D008-8F42-A775-7A1CE782FCFE}"/>
              </a:ext>
            </a:extLst>
          </p:cNvPr>
          <p:cNvSpPr txBox="1"/>
          <p:nvPr/>
        </p:nvSpPr>
        <p:spPr>
          <a:xfrm>
            <a:off x="1704412" y="5532316"/>
            <a:ext cx="635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 of the quantity of interest is linked to other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6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B58B-7CBE-3F48-BEA6-ACEE644D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6882"/>
            <a:ext cx="9601200" cy="1485900"/>
          </a:xfrm>
        </p:spPr>
        <p:txBody>
          <a:bodyPr/>
          <a:lstStyle/>
          <a:p>
            <a:r>
              <a:rPr lang="en-US" dirty="0"/>
              <a:t>Fundamental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E52A1-9729-A946-8935-A84A883FA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97" y="1583053"/>
            <a:ext cx="5741504" cy="43251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Ex: “number of COVID cases”</a:t>
            </a:r>
          </a:p>
          <a:p>
            <a:pPr lvl="1"/>
            <a:r>
              <a:rPr lang="en-US" dirty="0"/>
              <a:t>Unclear what “infected” means (test results themselves are a statistic)</a:t>
            </a:r>
          </a:p>
          <a:p>
            <a:pPr lvl="1"/>
            <a:r>
              <a:rPr lang="en-US" dirty="0"/>
              <a:t>Testing is dependent on human behavior</a:t>
            </a:r>
          </a:p>
          <a:p>
            <a:pPr lvl="1"/>
            <a:r>
              <a:rPr lang="en-US" dirty="0"/>
              <a:t>Testing criterion differs by location</a:t>
            </a:r>
          </a:p>
          <a:p>
            <a:endParaRPr lang="en-US" dirty="0"/>
          </a:p>
          <a:p>
            <a:r>
              <a:rPr lang="en-US" dirty="0"/>
              <a:t>Philosophical: at quantum scale, everything is fundamentally random</a:t>
            </a:r>
          </a:p>
          <a:p>
            <a:endParaRPr lang="en-US" dirty="0"/>
          </a:p>
          <a:p>
            <a:r>
              <a:rPr lang="en-US" dirty="0"/>
              <a:t>Why do people talk about fixed numbers?</a:t>
            </a:r>
          </a:p>
          <a:p>
            <a:pPr lvl="1"/>
            <a:r>
              <a:rPr lang="en-US" dirty="0"/>
              <a:t>Statistics is hard</a:t>
            </a:r>
          </a:p>
          <a:p>
            <a:pPr lvl="1"/>
            <a:r>
              <a:rPr lang="en-US" dirty="0"/>
              <a:t>Sometimes precision &lt;&lt; value of interest</a:t>
            </a:r>
          </a:p>
          <a:p>
            <a:pPr lvl="1"/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50B84B6-B92E-A248-B853-0B6F87D96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443" y="1243399"/>
            <a:ext cx="5004486" cy="500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2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CAF6-F4C4-AA4F-9C6A-C8447955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37931"/>
            <a:ext cx="9601200" cy="1485900"/>
          </a:xfrm>
        </p:spPr>
        <p:txBody>
          <a:bodyPr/>
          <a:lstStyle/>
          <a:p>
            <a:r>
              <a:rPr lang="en-US" dirty="0"/>
              <a:t>Measurement (the correct way)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5A958-FA8A-574F-B119-A05A8BBF1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8847"/>
            <a:ext cx="4899991" cy="3581400"/>
          </a:xfrm>
        </p:spPr>
        <p:txBody>
          <a:bodyPr>
            <a:normAutofit/>
          </a:bodyPr>
          <a:lstStyle/>
          <a:p>
            <a:r>
              <a:rPr lang="en-US" dirty="0"/>
              <a:t>A useful measurement contains: </a:t>
            </a:r>
          </a:p>
          <a:p>
            <a:pPr lvl="1"/>
            <a:r>
              <a:rPr lang="en-US" dirty="0"/>
              <a:t>A representative statistic of the distribution</a:t>
            </a:r>
          </a:p>
          <a:p>
            <a:pPr lvl="1"/>
            <a:r>
              <a:rPr lang="en-US" dirty="0"/>
              <a:t>The associated uncertainty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Average height for a Canadian is 178 ± 2 cm</a:t>
            </a:r>
          </a:p>
          <a:p>
            <a:pPr lvl="1"/>
            <a:r>
              <a:rPr lang="en-US" dirty="0"/>
              <a:t>Median income in Canada is $61,400 ± $?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picture containing fence&#10;&#10;Description automatically generated">
            <a:extLst>
              <a:ext uri="{FF2B5EF4-FFF2-40B4-BE49-F238E27FC236}">
                <a16:creationId xmlns:a16="http://schemas.microsoft.com/office/drawing/2014/main" id="{152B361D-5AD7-A349-94F9-D056E7023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974" y="1180970"/>
            <a:ext cx="5078628" cy="477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6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0C5A-C86A-0B4A-BA6D-3A159D1A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1485900"/>
          </a:xfrm>
        </p:spPr>
        <p:txBody>
          <a:bodyPr/>
          <a:lstStyle/>
          <a:p>
            <a:r>
              <a:rPr lang="en-US" dirty="0"/>
              <a:t>Statistical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7CAE-159B-8E4E-86C9-D9823367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543051"/>
            <a:ext cx="6322423" cy="4844686"/>
          </a:xfrm>
        </p:spPr>
        <p:txBody>
          <a:bodyPr>
            <a:normAutofit/>
          </a:bodyPr>
          <a:lstStyle/>
          <a:p>
            <a:r>
              <a:rPr lang="en-US" dirty="0"/>
              <a:t>Given a sample of measurements, what is the probability that a statistic comes from a certain distribution?</a:t>
            </a:r>
          </a:p>
          <a:p>
            <a:pPr lvl="1"/>
            <a:r>
              <a:rPr lang="en-US" dirty="0"/>
              <a:t>A distribution has shape and parameters</a:t>
            </a:r>
          </a:p>
          <a:p>
            <a:endParaRPr lang="en-US" dirty="0"/>
          </a:p>
          <a:p>
            <a:r>
              <a:rPr lang="en-US" dirty="0"/>
              <a:t>Most questions can be reframed:</a:t>
            </a:r>
          </a:p>
          <a:p>
            <a:pPr lvl="1"/>
            <a:r>
              <a:rPr lang="en-US" dirty="0"/>
              <a:t>Given two samples, what is the probability they come from the same distribution?</a:t>
            </a:r>
          </a:p>
          <a:p>
            <a:pPr lvl="2"/>
            <a:r>
              <a:rPr lang="en-US" dirty="0"/>
              <a:t>The difference between two samples is a distribution itself</a:t>
            </a:r>
          </a:p>
          <a:p>
            <a:pPr lvl="1"/>
            <a:r>
              <a:rPr lang="en-US" dirty="0"/>
              <a:t>Given a sample, is the mean different than 0?</a:t>
            </a:r>
          </a:p>
          <a:p>
            <a:pPr lvl="2"/>
            <a:r>
              <a:rPr lang="en-US" dirty="0"/>
              <a:t>Compare with a zero-mean distribution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CAE83384-08FE-4D4D-9F7D-9516B3973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383" y="1451063"/>
            <a:ext cx="4775201" cy="35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2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2F25-23C0-B445-8817-855906E4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18" y="247650"/>
            <a:ext cx="9601200" cy="1485900"/>
          </a:xfrm>
        </p:spPr>
        <p:txBody>
          <a:bodyPr/>
          <a:lstStyle/>
          <a:p>
            <a:r>
              <a:rPr lang="en-US" dirty="0"/>
              <a:t>Sampling example: coinflip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5293954-D4E1-DB45-8109-BA267687C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26" y="1872888"/>
            <a:ext cx="6546388" cy="3251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Question: am I flipping a “fair” coin?</a:t>
            </a:r>
          </a:p>
          <a:p>
            <a:endParaRPr lang="en-US" dirty="0"/>
          </a:p>
          <a:p>
            <a:r>
              <a:rPr lang="en-US" dirty="0"/>
              <a:t>Flip 50 coins, results:</a:t>
            </a:r>
          </a:p>
          <a:p>
            <a:pPr marL="530352" lvl="1" indent="0">
              <a:buNone/>
            </a:pPr>
            <a:r>
              <a:rPr lang="en-US" dirty="0"/>
              <a:t>[1 0 0 0 0 0 1 0 1 0 1 1 0 0 1 1 1 1 1 0 0 1 0 0 1 1 0 1 0 1 0 0 1 1 1 1 0 0 1 0 1 0 0 1 0 0 1 0 0 0]</a:t>
            </a:r>
          </a:p>
          <a:p>
            <a:pPr marL="530352" lvl="1" indent="0">
              <a:buNone/>
            </a:pPr>
            <a:r>
              <a:rPr lang="en-US" dirty="0"/>
              <a:t> (30 heads, 20 tails)</a:t>
            </a:r>
          </a:p>
          <a:p>
            <a:endParaRPr lang="en-US" dirty="0"/>
          </a:p>
          <a:p>
            <a:r>
              <a:rPr lang="en-US" dirty="0"/>
              <a:t>Reframe the question: </a:t>
            </a:r>
          </a:p>
          <a:p>
            <a:pPr marL="530352" lvl="1" indent="0">
              <a:buNone/>
            </a:pPr>
            <a:r>
              <a:rPr lang="en-US" b="1" dirty="0"/>
              <a:t>“How likely is a 60% average on 50 coinflips to be from a coin with a 50% average?”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 descr="A picture containing white&#10;&#10;Description automatically generated">
            <a:extLst>
              <a:ext uri="{FF2B5EF4-FFF2-40B4-BE49-F238E27FC236}">
                <a16:creationId xmlns:a16="http://schemas.microsoft.com/office/drawing/2014/main" id="{F6580150-B7E2-F542-AA3E-75C970AA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535" y="1733550"/>
            <a:ext cx="4461457" cy="300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8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6138-2D0A-E44B-A71F-06F391F4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r>
              <a:rPr lang="en-US" dirty="0"/>
              <a:t>Distribution of 50 coinflip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DC881-CCDB-0C43-AA93-6F6CB15B9F2F}"/>
              </a:ext>
            </a:extLst>
          </p:cNvPr>
          <p:cNvSpPr txBox="1"/>
          <p:nvPr/>
        </p:nvSpPr>
        <p:spPr>
          <a:xfrm>
            <a:off x="925946" y="4484609"/>
            <a:ext cx="5448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Flip 50 coins 5000 times, resulting distribution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Binomial test P-Value for our example:</a:t>
            </a:r>
            <a:r>
              <a:rPr lang="en-US" dirty="0"/>
              <a:t> 0.203</a:t>
            </a:r>
          </a:p>
          <a:p>
            <a:r>
              <a:rPr lang="en-US" dirty="0"/>
              <a:t>Eg. 100 – 20.3 = 79.7% probability that coin is unfair</a:t>
            </a:r>
          </a:p>
          <a:p>
            <a:r>
              <a:rPr lang="en-US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4577BD-C770-6E42-A7A0-59F1784BF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814" y="1335009"/>
            <a:ext cx="4889500" cy="3149600"/>
          </a:xfrm>
        </p:spPr>
      </p:pic>
      <p:pic>
        <p:nvPicPr>
          <p:cNvPr id="11" name="Picture 10" descr="A picture containing lamp&#10;&#10;Description automatically generated">
            <a:extLst>
              <a:ext uri="{FF2B5EF4-FFF2-40B4-BE49-F238E27FC236}">
                <a16:creationId xmlns:a16="http://schemas.microsoft.com/office/drawing/2014/main" id="{0B64E57F-5F15-C94D-AA83-D62C50D88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39" y="1335009"/>
            <a:ext cx="4725069" cy="30410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AAD4E6-4862-FB40-AA9D-DB4E0AACE921}"/>
              </a:ext>
            </a:extLst>
          </p:cNvPr>
          <p:cNvSpPr txBox="1"/>
          <p:nvPr/>
        </p:nvSpPr>
        <p:spPr>
          <a:xfrm>
            <a:off x="6374675" y="4527847"/>
            <a:ext cx="5819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Yellow areas are ”rejection areas” for a given probability</a:t>
            </a:r>
          </a:p>
          <a:p>
            <a:endParaRPr lang="en-US" dirty="0"/>
          </a:p>
          <a:p>
            <a:r>
              <a:rPr lang="en-US" dirty="0"/>
              <a:t>Actual binomial distribution PDF formula: </a:t>
            </a:r>
          </a:p>
        </p:txBody>
      </p:sp>
      <p:pic>
        <p:nvPicPr>
          <p:cNvPr id="15" name="Picture 14" descr="A picture containing meter&#10;&#10;Description automatically generated">
            <a:extLst>
              <a:ext uri="{FF2B5EF4-FFF2-40B4-BE49-F238E27FC236}">
                <a16:creationId xmlns:a16="http://schemas.microsoft.com/office/drawing/2014/main" id="{FF566157-F0F4-7E4B-A7C1-A1A428511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6411" y="4976652"/>
            <a:ext cx="1715589" cy="94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3341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212</TotalTime>
  <Words>523</Words>
  <Application>Microsoft Macintosh PowerPoint</Application>
  <PresentationFormat>Widescreen</PresentationFormat>
  <Paragraphs>106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Franklin Gothic Book</vt:lpstr>
      <vt:lpstr>Crop</vt:lpstr>
      <vt:lpstr>Intro To Statistical Testing</vt:lpstr>
      <vt:lpstr>Introduction</vt:lpstr>
      <vt:lpstr>All measurements are uncertain</vt:lpstr>
      <vt:lpstr>Statistical quantities are distributions</vt:lpstr>
      <vt:lpstr>Fundamental uncertainty</vt:lpstr>
      <vt:lpstr>Measurement (the correct way)</vt:lpstr>
      <vt:lpstr>Statistical testing</vt:lpstr>
      <vt:lpstr>Sampling example: coinflip</vt:lpstr>
      <vt:lpstr>Distribution of 50 coinflip results</vt:lpstr>
      <vt:lpstr>Sampling example 2: Heights</vt:lpstr>
      <vt:lpstr>T-test: difference of two sample means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Statistical Testing</dc:title>
  <dc:creator>Ranger, Matthieu</dc:creator>
  <cp:lastModifiedBy>Ranger, Matthieu</cp:lastModifiedBy>
  <cp:revision>67</cp:revision>
  <dcterms:created xsi:type="dcterms:W3CDTF">2020-04-03T19:00:11Z</dcterms:created>
  <dcterms:modified xsi:type="dcterms:W3CDTF">2020-04-03T22:32:17Z</dcterms:modified>
</cp:coreProperties>
</file>