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0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5" r:id="rId61"/>
    <p:sldId id="324" r:id="rId62"/>
    <p:sldId id="326" r:id="rId63"/>
    <p:sldId id="327" r:id="rId64"/>
    <p:sldId id="328" r:id="rId65"/>
    <p:sldId id="329" r:id="rId66"/>
    <p:sldId id="330" r:id="rId67"/>
    <p:sldId id="331" r:id="rId68"/>
    <p:sldId id="333" r:id="rId69"/>
    <p:sldId id="344" r:id="rId70"/>
    <p:sldId id="332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266" r:id="rId96"/>
    <p:sldId id="267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9ACB5-37EA-416B-8C7E-FD03561A8945}">
          <p14:sldIdLst>
            <p14:sldId id="256"/>
            <p14:sldId id="257"/>
            <p14:sldId id="360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0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  <p14:sldId id="333"/>
            <p14:sldId id="344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9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7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49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5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51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1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1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74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0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1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6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4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9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F83B0D-C9ED-45ED-81F3-562E41B2BB23}" type="datetimeFigureOut">
              <a:rPr lang="en-IN" smtClean="0"/>
              <a:t>03-09-2021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4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engineering.stackexchange.com/questions/33502/rj45-simulate-interface-link-up-stat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pi.stackexchange.com/questions/55928/ssh-the-pi-from-computer-with-a-usb-cable-only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bkali7838" TargetMode="External"/><Relationship Id="rId7" Type="http://schemas.openxmlformats.org/officeDocument/2006/relationships/hyperlink" Target="mailto:bchetan031@gmail.com" TargetMode="External"/><Relationship Id="rId2" Type="http://schemas.openxmlformats.org/officeDocument/2006/relationships/hyperlink" Target="https://in.linkedin.com/in/chetanbansal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.me/+917838177359" TargetMode="External"/><Relationship Id="rId5" Type="http://schemas.openxmlformats.org/officeDocument/2006/relationships/hyperlink" Target="https://github.com/cb-kali/" TargetMode="External"/><Relationship Id="rId4" Type="http://schemas.openxmlformats.org/officeDocument/2006/relationships/hyperlink" Target="instagram.com/i.m.cbkali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ahmil-jmye-albaramij.blogspot.com/2015/07/packet-tracer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85354-text-question-blog-questions-logo-an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BC65-A502-4845-B1D4-3E996B193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44769"/>
            <a:ext cx="8825658" cy="3329581"/>
          </a:xfrm>
        </p:spPr>
        <p:txBody>
          <a:bodyPr/>
          <a:lstStyle/>
          <a:p>
            <a:r>
              <a:rPr lang="en-US" dirty="0"/>
              <a:t>Networking Fundamental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BA0A8-9B0A-4CC2-8D4D-A0734D4CD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Chetan Bansal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4826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6C57-0769-43B2-BAD2-7C486945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Area Network (CAN)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A769-5CF3-4595-BDF6-72159B33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Range: Around 1 to 5 km range</a:t>
            </a:r>
          </a:p>
          <a:p>
            <a:pPr>
              <a:lnSpc>
                <a:spcPct val="250000"/>
              </a:lnSpc>
            </a:pPr>
            <a:r>
              <a:rPr lang="en-IN" dirty="0"/>
              <a:t>Uses: It </a:t>
            </a:r>
            <a:r>
              <a:rPr lang="en-US" dirty="0"/>
              <a:t>is used to inter-connect networks in limited geographical locality.</a:t>
            </a:r>
          </a:p>
          <a:p>
            <a:pPr>
              <a:lnSpc>
                <a:spcPct val="250000"/>
              </a:lnSpc>
            </a:pPr>
            <a:r>
              <a:rPr lang="en-US" dirty="0"/>
              <a:t>Example: University campus, Military bases, Organizational campuses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18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D526-929E-4912-8417-47766F9E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Network (MAN)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BAA1-81D5-47D1-BCDF-C86B1493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Range: 5 to 50 km</a:t>
            </a:r>
          </a:p>
          <a:p>
            <a:pPr>
              <a:lnSpc>
                <a:spcPct val="250000"/>
              </a:lnSpc>
            </a:pPr>
            <a:r>
              <a:rPr lang="en-US" dirty="0"/>
              <a:t>Uses: It is a series of wireless routers distributed across a city.</a:t>
            </a:r>
          </a:p>
          <a:p>
            <a:pPr>
              <a:lnSpc>
                <a:spcPct val="250000"/>
              </a:lnSpc>
            </a:pPr>
            <a:r>
              <a:rPr lang="en-US" dirty="0"/>
              <a:t>Example: In hospital (for communication between doctors, research offices, labs), In airports.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38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9B9D-ABB1-4D25-905E-E084E431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 (WAN)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42FA-442C-498E-AA5E-19801B25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Range: Larger coverage area </a:t>
            </a:r>
          </a:p>
          <a:p>
            <a:pPr>
              <a:lnSpc>
                <a:spcPct val="300000"/>
              </a:lnSpc>
            </a:pPr>
            <a:r>
              <a:rPr lang="en-US" dirty="0"/>
              <a:t>Uses: For connecting computers, a wide geographical area.</a:t>
            </a:r>
          </a:p>
          <a:p>
            <a:pPr>
              <a:lnSpc>
                <a:spcPct val="300000"/>
              </a:lnSpc>
            </a:pPr>
            <a:r>
              <a:rPr lang="en-US" dirty="0"/>
              <a:t>Example: Internet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229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5481-265B-466F-8DAB-01DAF5E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Networking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ED78-575B-447F-986F-916964C8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Open to everyone</a:t>
            </a:r>
          </a:p>
          <a:p>
            <a:pPr>
              <a:lnSpc>
                <a:spcPct val="200000"/>
              </a:lnSpc>
            </a:pPr>
            <a:r>
              <a:rPr lang="en-US" dirty="0"/>
              <a:t>File Sharing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</a:t>
            </a:r>
          </a:p>
          <a:p>
            <a:pPr>
              <a:lnSpc>
                <a:spcPct val="200000"/>
              </a:lnSpc>
            </a:pPr>
            <a:r>
              <a:rPr lang="en-US" dirty="0"/>
              <a:t>Easy to add new devices</a:t>
            </a:r>
          </a:p>
          <a:p>
            <a:pPr>
              <a:lnSpc>
                <a:spcPct val="200000"/>
              </a:lnSpc>
            </a:pPr>
            <a:r>
              <a:rPr lang="en-US" dirty="0"/>
              <a:t>Backup </a:t>
            </a:r>
          </a:p>
          <a:p>
            <a:pPr>
              <a:lnSpc>
                <a:spcPct val="200000"/>
              </a:lnSpc>
            </a:pPr>
            <a:r>
              <a:rPr lang="en-US" dirty="0"/>
              <a:t>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287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2971-D37C-4643-A688-232C2DEC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Networking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ABD1-4751-462C-9AEB-488A0A42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Network Device Required</a:t>
            </a:r>
          </a:p>
          <a:p>
            <a:pPr>
              <a:lnSpc>
                <a:spcPct val="200000"/>
              </a:lnSpc>
            </a:pPr>
            <a:r>
              <a:rPr lang="en-US" dirty="0"/>
              <a:t>Virus Attack</a:t>
            </a:r>
          </a:p>
          <a:p>
            <a:pPr>
              <a:lnSpc>
                <a:spcPct val="200000"/>
              </a:lnSpc>
            </a:pPr>
            <a:r>
              <a:rPr lang="en-US" dirty="0"/>
              <a:t>High speed Internet</a:t>
            </a:r>
          </a:p>
          <a:p>
            <a:pPr>
              <a:lnSpc>
                <a:spcPct val="200000"/>
              </a:lnSpc>
            </a:pPr>
            <a:r>
              <a:rPr lang="en-US" dirty="0"/>
              <a:t>Server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Handler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3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3541-23AD-4F7C-BBF8-F128D366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 Card (NIC)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A2E0-38CB-482E-9CAA-5BB3B552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It is hardware device without which we can’t connect computer to the networking internet.</a:t>
            </a:r>
          </a:p>
          <a:p>
            <a:pPr>
              <a:lnSpc>
                <a:spcPct val="200000"/>
              </a:lnSpc>
            </a:pPr>
            <a:r>
              <a:rPr lang="en-IN" dirty="0"/>
              <a:t>There are Two types: 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Internal Network Card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External Network Card</a:t>
            </a:r>
          </a:p>
          <a:p>
            <a:pPr lvl="1"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530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C7F-3777-4C76-A863-2461C7B7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Network Card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EF42-27CE-4BF1-A8AD-9613DFE6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In this cards the motherboard has a slot for the network card when it can be inserted. It requires a network cables (RJ45) to provide network access.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2F0EA-E95F-40D7-A613-71E8BB30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44503" y="4600574"/>
            <a:ext cx="4705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4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D842-6E40-458A-A394-99C0E59C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Network Card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D12F-2869-4218-8801-E767F1A2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desktop &amp; laptop that don’t have on internal network card.</a:t>
            </a:r>
          </a:p>
          <a:p>
            <a:r>
              <a:rPr lang="en-US" dirty="0"/>
              <a:t>External network interface card are used. </a:t>
            </a:r>
          </a:p>
          <a:p>
            <a:r>
              <a:rPr lang="en-US" dirty="0"/>
              <a:t>It is two types: </a:t>
            </a:r>
          </a:p>
          <a:p>
            <a:pPr lvl="1"/>
            <a:r>
              <a:rPr lang="en-US" dirty="0"/>
              <a:t>Wireless</a:t>
            </a:r>
          </a:p>
          <a:p>
            <a:pPr lvl="1"/>
            <a:r>
              <a:rPr lang="en-US" dirty="0"/>
              <a:t>USB Cables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98DFA-20EC-4CB4-B3EB-EC6891F2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0829" y="3896305"/>
            <a:ext cx="2369024" cy="23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99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8127-8E16-4F57-B702-F681F95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NIC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4874-0698-4CBC-BE9D-318013A5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Allow to connect two network.</a:t>
            </a:r>
          </a:p>
          <a:p>
            <a:pPr>
              <a:lnSpc>
                <a:spcPct val="300000"/>
              </a:lnSpc>
            </a:pPr>
            <a:r>
              <a:rPr lang="en-US" dirty="0"/>
              <a:t>To provide wired and wireless.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have own MAC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25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8C74-326A-42B1-900E-2118E784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NIC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19C8-30D2-4FC5-A6D4-78919DBC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Not secure data.</a:t>
            </a:r>
          </a:p>
          <a:p>
            <a:pPr>
              <a:lnSpc>
                <a:spcPct val="300000"/>
              </a:lnSpc>
            </a:pPr>
            <a:r>
              <a:rPr lang="en-US" dirty="0"/>
              <a:t>Not portable wireless.</a:t>
            </a:r>
          </a:p>
          <a:p>
            <a:pPr>
              <a:lnSpc>
                <a:spcPct val="300000"/>
              </a:lnSpc>
            </a:pPr>
            <a:r>
              <a:rPr lang="en-IN" dirty="0"/>
              <a:t>Not properly configure </a:t>
            </a:r>
          </a:p>
        </p:txBody>
      </p:sp>
    </p:spTree>
    <p:extLst>
      <p:ext uri="{BB962C8B-B14F-4D97-AF65-F5344CB8AC3E}">
        <p14:creationId xmlns:p14="http://schemas.microsoft.com/office/powerpoint/2010/main" val="383587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DA1-A8D3-4428-BDA6-129A2A2C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Chetan Bansal (Cb-Kali)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AA2F-2FDD-4D61-A5CF-44C4A2ED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61032"/>
            <a:ext cx="8946541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60000"/>
              </a:lnSpc>
            </a:pPr>
            <a:r>
              <a:rPr lang="en-US" dirty="0"/>
              <a:t>Certified Ethical Hacker </a:t>
            </a:r>
          </a:p>
          <a:p>
            <a:pPr>
              <a:lnSpc>
                <a:spcPct val="260000"/>
              </a:lnSpc>
            </a:pPr>
            <a:r>
              <a:rPr lang="en-US" dirty="0"/>
              <a:t>Cyber Security Mentor at THE INFOSQUAD.</a:t>
            </a:r>
          </a:p>
          <a:p>
            <a:pPr>
              <a:lnSpc>
                <a:spcPct val="260000"/>
              </a:lnSpc>
            </a:pPr>
            <a:r>
              <a:rPr lang="en-US" dirty="0"/>
              <a:t>Ex Intern in keycybr and </a:t>
            </a:r>
            <a:r>
              <a:rPr lang="en-IN" dirty="0"/>
              <a:t>We are Plymouths</a:t>
            </a:r>
          </a:p>
          <a:p>
            <a:pPr>
              <a:lnSpc>
                <a:spcPct val="260000"/>
              </a:lnSpc>
            </a:pPr>
            <a:r>
              <a:rPr lang="en-US" dirty="0"/>
              <a:t>I have own community (CB-Blackhat).</a:t>
            </a:r>
          </a:p>
          <a:p>
            <a:pPr>
              <a:lnSpc>
                <a:spcPct val="260000"/>
              </a:lnSpc>
            </a:pPr>
            <a:r>
              <a:rPr lang="en-US" sz="2000" dirty="0"/>
              <a:t>I wrote a one book “Cyber Crime and Online Safety” </a:t>
            </a:r>
            <a:r>
              <a:rPr lang="en-US" dirty="0"/>
              <a:t>under Nitin Pandey Sir</a:t>
            </a:r>
            <a:r>
              <a:rPr lang="en-US" sz="2000" dirty="0"/>
              <a:t>.</a:t>
            </a:r>
            <a:endParaRPr lang="en-US" dirty="0"/>
          </a:p>
          <a:p>
            <a:pPr>
              <a:lnSpc>
                <a:spcPct val="260000"/>
              </a:lnSpc>
            </a:pPr>
            <a:r>
              <a:rPr lang="en-US" dirty="0"/>
              <a:t>Pursuing Diploma in Information Technology Enabled Services &amp; Management.</a:t>
            </a:r>
          </a:p>
        </p:txBody>
      </p:sp>
    </p:spTree>
    <p:extLst>
      <p:ext uri="{BB962C8B-B14F-4D97-AF65-F5344CB8AC3E}">
        <p14:creationId xmlns:p14="http://schemas.microsoft.com/office/powerpoint/2010/main" val="34069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3A0A-1C1C-43C8-85D8-6DC14010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Device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8A82-3920-4479-9BAF-27323C4D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Networking hardware, also known as network equipment or computer networking devices, are electronic devices which are required for communication and interaction between devices on a computer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58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27D9-CD9E-4AEE-858C-23C12456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Networking Devices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748-A066-409C-BCDE-3CD12DD4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HUB</a:t>
            </a:r>
          </a:p>
          <a:p>
            <a:pPr>
              <a:lnSpc>
                <a:spcPct val="150000"/>
              </a:lnSpc>
            </a:pPr>
            <a:r>
              <a:rPr lang="en-US" dirty="0"/>
              <a:t>SWITCH</a:t>
            </a:r>
          </a:p>
          <a:p>
            <a:pPr>
              <a:lnSpc>
                <a:spcPct val="150000"/>
              </a:lnSpc>
            </a:pPr>
            <a:r>
              <a:rPr lang="en-US" dirty="0"/>
              <a:t>REPEATER</a:t>
            </a:r>
          </a:p>
          <a:p>
            <a:pPr>
              <a:lnSpc>
                <a:spcPct val="150000"/>
              </a:lnSpc>
            </a:pPr>
            <a:r>
              <a:rPr lang="en-US" dirty="0"/>
              <a:t>BRIDGE</a:t>
            </a:r>
          </a:p>
          <a:p>
            <a:pPr>
              <a:lnSpc>
                <a:spcPct val="150000"/>
              </a:lnSpc>
            </a:pPr>
            <a:r>
              <a:rPr lang="en-US" dirty="0"/>
              <a:t>ROUTER</a:t>
            </a:r>
          </a:p>
          <a:p>
            <a:pPr>
              <a:lnSpc>
                <a:spcPct val="150000"/>
              </a:lnSpc>
            </a:pPr>
            <a:r>
              <a:rPr lang="en-US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99123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C0C-9941-446C-BFA2-CC69C247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462E-D0DE-4E24-95DD-713B5310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connect multiple computer in a network.</a:t>
            </a:r>
          </a:p>
          <a:p>
            <a:pPr>
              <a:lnSpc>
                <a:spcPct val="150000"/>
              </a:lnSpc>
            </a:pPr>
            <a:r>
              <a:rPr lang="en-US" dirty="0"/>
              <a:t>All the information send to the hub is automatically send to each port to every device. </a:t>
            </a:r>
          </a:p>
          <a:p>
            <a:pPr>
              <a:lnSpc>
                <a:spcPct val="150000"/>
              </a:lnSpc>
            </a:pPr>
            <a:r>
              <a:rPr lang="en-US" dirty="0"/>
              <a:t>A hub is less expensive, less intelligence &amp; less complicated. </a:t>
            </a:r>
          </a:p>
          <a:p>
            <a:pPr>
              <a:lnSpc>
                <a:spcPct val="150000"/>
              </a:lnSpc>
            </a:pPr>
            <a:r>
              <a:rPr lang="en-US" dirty="0"/>
              <a:t>Hub generally used to connect computers is a LAN.</a:t>
            </a:r>
          </a:p>
          <a:p>
            <a:pPr>
              <a:lnSpc>
                <a:spcPct val="150000"/>
              </a:lnSpc>
            </a:pPr>
            <a:r>
              <a:rPr lang="en-US" dirty="0"/>
              <a:t>Transmission mode of hub is half-duplex.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78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A019C-79E4-46F4-ABCB-39BFD5F3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95" y="238836"/>
            <a:ext cx="8175009" cy="61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7191-AA06-435B-93D8-394EBCD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508C-0552-4AE0-89FB-46B6C815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The hub can broadcast the message.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less expensive that anyone can use it.</a:t>
            </a:r>
          </a:p>
          <a:p>
            <a:pPr>
              <a:lnSpc>
                <a:spcPct val="300000"/>
              </a:lnSpc>
            </a:pPr>
            <a:r>
              <a:rPr lang="en-US" dirty="0"/>
              <a:t>Easy Installation/Set-up</a:t>
            </a:r>
          </a:p>
          <a:p>
            <a:pPr>
              <a:lnSpc>
                <a:spcPct val="3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23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6BFE-DBC5-4BC9-8CA4-7282A5C8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C95-F586-442E-8F80-74CDC8BF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No secure</a:t>
            </a:r>
          </a:p>
          <a:p>
            <a:pPr>
              <a:lnSpc>
                <a:spcPct val="300000"/>
              </a:lnSpc>
            </a:pPr>
            <a:r>
              <a:rPr lang="en-US" dirty="0"/>
              <a:t>No use for personal/private data sharing</a:t>
            </a:r>
          </a:p>
          <a:p>
            <a:pPr>
              <a:lnSpc>
                <a:spcPct val="300000"/>
              </a:lnSpc>
            </a:pPr>
            <a:r>
              <a:rPr lang="en-US" dirty="0"/>
              <a:t>Don’t support full Duplex transmission mode</a:t>
            </a:r>
          </a:p>
        </p:txBody>
      </p:sp>
    </p:spTree>
    <p:extLst>
      <p:ext uri="{BB962C8B-B14F-4D97-AF65-F5344CB8AC3E}">
        <p14:creationId xmlns:p14="http://schemas.microsoft.com/office/powerpoint/2010/main" val="3109449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3EB6-15CD-4C4B-B16C-F3FE4A7B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6E83-FAAD-4CEA-AD58-DA3F0A02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Connect multiple computer together in the network.</a:t>
            </a:r>
          </a:p>
          <a:p>
            <a:pPr>
              <a:lnSpc>
                <a:spcPct val="250000"/>
              </a:lnSpc>
            </a:pPr>
            <a:r>
              <a:rPr lang="en-US" dirty="0"/>
              <a:t>Use for private message as well as no wasting data.</a:t>
            </a:r>
          </a:p>
          <a:p>
            <a:pPr>
              <a:lnSpc>
                <a:spcPct val="250000"/>
              </a:lnSpc>
            </a:pPr>
            <a:r>
              <a:rPr lang="en-US" dirty="0"/>
              <a:t>It can easily identified that which device is connected with network port by using MAC Address.</a:t>
            </a:r>
          </a:p>
          <a:p>
            <a:pPr>
              <a:lnSpc>
                <a:spcPct val="250000"/>
              </a:lnSpc>
            </a:pPr>
            <a:r>
              <a:rPr lang="en-US" dirty="0"/>
              <a:t>Note: Switch is intelligent devices compare as Hub.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49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1225-C8CA-4F45-BD32-6856F929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Switch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E2E1-3E46-464C-AA13-05859E8A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 is generally used to unicast the message.</a:t>
            </a:r>
          </a:p>
          <a:p>
            <a:pPr>
              <a:lnSpc>
                <a:spcPct val="300000"/>
              </a:lnSpc>
            </a:pPr>
            <a:r>
              <a:rPr lang="en-US" dirty="0"/>
              <a:t>Provide more security than hub.</a:t>
            </a:r>
          </a:p>
          <a:p>
            <a:pPr>
              <a:lnSpc>
                <a:spcPct val="300000"/>
              </a:lnSpc>
            </a:pPr>
            <a:r>
              <a:rPr lang="en-US" dirty="0"/>
              <a:t>It supports full Duplex data transmission mode.</a:t>
            </a:r>
          </a:p>
          <a:p>
            <a:pPr>
              <a:lnSpc>
                <a:spcPct val="300000"/>
              </a:lnSpc>
            </a:pPr>
            <a:r>
              <a:rPr lang="en-US" dirty="0"/>
              <a:t>Send the data packet based on mac address.</a:t>
            </a:r>
          </a:p>
          <a:p>
            <a:pPr>
              <a:lnSpc>
                <a:spcPct val="3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28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2BE1-BBE3-49C5-A7D9-0CFA07B3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Switch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8744-DCC7-4B6A-B05A-4D367D59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More expensive</a:t>
            </a:r>
          </a:p>
          <a:p>
            <a:pPr>
              <a:lnSpc>
                <a:spcPct val="300000"/>
              </a:lnSpc>
            </a:pPr>
            <a:r>
              <a:rPr lang="en-US" dirty="0"/>
              <a:t>Difficult to set up</a:t>
            </a:r>
          </a:p>
          <a:p>
            <a:pPr>
              <a:lnSpc>
                <a:spcPct val="300000"/>
              </a:lnSpc>
            </a:pPr>
            <a:r>
              <a:rPr lang="en-US" dirty="0"/>
              <a:t>If switch is failed then entire network will be failed.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54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C7EC-A9CE-44C1-9487-46842C13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F511-9ADF-46F7-8082-763514E3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It is control a network traffic.</a:t>
            </a:r>
          </a:p>
          <a:p>
            <a:pPr>
              <a:lnSpc>
                <a:spcPct val="200000"/>
              </a:lnSpc>
            </a:pPr>
            <a:r>
              <a:rPr lang="en-US" dirty="0"/>
              <a:t>A main work of router is to choose a free path through which the data packet will travel.</a:t>
            </a:r>
          </a:p>
          <a:p>
            <a:pPr>
              <a:lnSpc>
                <a:spcPct val="200000"/>
              </a:lnSpc>
            </a:pPr>
            <a:r>
              <a:rPr lang="en-US" dirty="0"/>
              <a:t>Connect to different network.</a:t>
            </a:r>
          </a:p>
          <a:p>
            <a:pPr>
              <a:lnSpc>
                <a:spcPct val="200000"/>
              </a:lnSpc>
            </a:pPr>
            <a:r>
              <a:rPr lang="en-US" dirty="0"/>
              <a:t>Router receive data package to the sender, analyze  and forward those data packets than giving the receiver.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855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10D7-6C45-49C4-A519-8B6CC94B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0AB3-A5A4-4B4F-908D-03F759BB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10000"/>
              </a:lnSpc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IN" dirty="0"/>
          </a:p>
          <a:p>
            <a:pPr>
              <a:lnSpc>
                <a:spcPct val="210000"/>
              </a:lnSpc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 </a:t>
            </a:r>
            <a:endParaRPr lang="en-IN" dirty="0"/>
          </a:p>
          <a:p>
            <a:pPr>
              <a:lnSpc>
                <a:spcPct val="210000"/>
              </a:lnSpc>
            </a:pPr>
            <a:r>
              <a:rPr lang="en-IN" dirty="0"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lang="en-IN" dirty="0"/>
          </a:p>
          <a:p>
            <a:pPr>
              <a:lnSpc>
                <a:spcPct val="210000"/>
              </a:lnSpc>
            </a:pP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dirty="0"/>
          </a:p>
          <a:p>
            <a:pPr>
              <a:lnSpc>
                <a:spcPct val="210000"/>
              </a:lnSpc>
            </a:pPr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WhatsApp</a:t>
            </a:r>
            <a:endParaRPr lang="en-IN" dirty="0"/>
          </a:p>
          <a:p>
            <a:pPr>
              <a:lnSpc>
                <a:spcPct val="210000"/>
              </a:lnSpc>
            </a:pPr>
            <a:r>
              <a:rPr lang="en-I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bchetan031@gmail.com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19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6AAC-0455-4AD9-9C96-62C78AD2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router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B4C1-927C-4698-AAF0-D05CAD29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Provide connection between two dis-similar types of network.</a:t>
            </a:r>
          </a:p>
          <a:p>
            <a:pPr>
              <a:lnSpc>
                <a:spcPct val="300000"/>
              </a:lnSpc>
            </a:pPr>
            <a:r>
              <a:rPr lang="en-US" dirty="0"/>
              <a:t>Transmission rate is very high.</a:t>
            </a:r>
          </a:p>
          <a:p>
            <a:pPr>
              <a:lnSpc>
                <a:spcPct val="300000"/>
              </a:lnSpc>
            </a:pPr>
            <a:r>
              <a:rPr lang="en-US" dirty="0"/>
              <a:t>Provides both wired or wireless.</a:t>
            </a:r>
          </a:p>
          <a:p>
            <a:pPr>
              <a:lnSpc>
                <a:spcPct val="300000"/>
              </a:lnSpc>
            </a:pPr>
            <a:r>
              <a:rPr lang="en-US" dirty="0"/>
              <a:t>Internally use some algorithm to find out free path.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350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EF57-9D7D-468D-9008-B3026F0F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router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8D90-F17E-48AB-86AD-BEB09A25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Most expensive.</a:t>
            </a:r>
          </a:p>
          <a:p>
            <a:pPr>
              <a:lnSpc>
                <a:spcPct val="250000"/>
              </a:lnSpc>
            </a:pPr>
            <a:r>
              <a:rPr lang="en-US" dirty="0"/>
              <a:t>Security issue.</a:t>
            </a:r>
          </a:p>
          <a:p>
            <a:pPr>
              <a:lnSpc>
                <a:spcPct val="250000"/>
              </a:lnSpc>
            </a:pPr>
            <a:r>
              <a:rPr lang="en-US" dirty="0"/>
              <a:t>Complex to maintain</a:t>
            </a:r>
          </a:p>
          <a:p>
            <a:pPr>
              <a:lnSpc>
                <a:spcPct val="250000"/>
              </a:lnSpc>
            </a:pPr>
            <a:r>
              <a:rPr lang="en-IN" dirty="0"/>
              <a:t>Only work with routable protocol.</a:t>
            </a:r>
          </a:p>
        </p:txBody>
      </p:sp>
    </p:spTree>
    <p:extLst>
      <p:ext uri="{BB962C8B-B14F-4D97-AF65-F5344CB8AC3E}">
        <p14:creationId xmlns:p14="http://schemas.microsoft.com/office/powerpoint/2010/main" val="1479816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74A-D169-4DB5-84DA-0C1C57F8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BE78-247E-4639-96FC-D7739A92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Bootup the week signals.</a:t>
            </a:r>
          </a:p>
          <a:p>
            <a:pPr>
              <a:lnSpc>
                <a:spcPct val="300000"/>
              </a:lnSpc>
            </a:pPr>
            <a:r>
              <a:rPr lang="en-US" dirty="0"/>
              <a:t>Use in wired and wireless.</a:t>
            </a:r>
          </a:p>
          <a:p>
            <a:pPr>
              <a:lnSpc>
                <a:spcPct val="300000"/>
              </a:lnSpc>
            </a:pPr>
            <a:r>
              <a:rPr lang="en-US" dirty="0"/>
              <a:t>Regenerate the weak signals into fast signals.</a:t>
            </a:r>
          </a:p>
        </p:txBody>
      </p:sp>
    </p:spTree>
    <p:extLst>
      <p:ext uri="{BB962C8B-B14F-4D97-AF65-F5344CB8AC3E}">
        <p14:creationId xmlns:p14="http://schemas.microsoft.com/office/powerpoint/2010/main" val="1287128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7E14-0C2E-46E1-9CF5-4337BEEF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Repeater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92A6-FE25-4297-BF75-79D1121F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Cheaper than other device.</a:t>
            </a:r>
          </a:p>
          <a:p>
            <a:pPr>
              <a:lnSpc>
                <a:spcPct val="250000"/>
              </a:lnSpc>
            </a:pPr>
            <a:r>
              <a:rPr lang="en-US" dirty="0"/>
              <a:t>Increase/maintain the signal performance.</a:t>
            </a:r>
          </a:p>
          <a:p>
            <a:pPr>
              <a:lnSpc>
                <a:spcPct val="250000"/>
              </a:lnSpc>
            </a:pPr>
            <a:r>
              <a:rPr lang="en-IN" dirty="0"/>
              <a:t>Regenerate the weak signals.</a:t>
            </a:r>
          </a:p>
          <a:p>
            <a:pPr>
              <a:lnSpc>
                <a:spcPct val="250000"/>
              </a:lnSpc>
            </a:pPr>
            <a:r>
              <a:rPr lang="en-IN" dirty="0"/>
              <a:t>The ability to extend the length of signal.</a:t>
            </a:r>
          </a:p>
        </p:txBody>
      </p:sp>
    </p:spTree>
    <p:extLst>
      <p:ext uri="{BB962C8B-B14F-4D97-AF65-F5344CB8AC3E}">
        <p14:creationId xmlns:p14="http://schemas.microsoft.com/office/powerpoint/2010/main" val="219961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3E8F-DDF7-4E46-BEB4-09B2F8B4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Repeater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2E59-D0DE-42AA-B5DB-BDCE0BFB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 use small distances.</a:t>
            </a:r>
          </a:p>
          <a:p>
            <a:pPr>
              <a:lnSpc>
                <a:spcPct val="300000"/>
              </a:lnSpc>
            </a:pPr>
            <a:r>
              <a:rPr lang="en-US" dirty="0"/>
              <a:t>Can’t reduce network traffic.</a:t>
            </a:r>
          </a:p>
          <a:p>
            <a:pPr>
              <a:lnSpc>
                <a:spcPct val="300000"/>
              </a:lnSpc>
            </a:pPr>
            <a:r>
              <a:rPr lang="en-US" dirty="0"/>
              <a:t>Can’t connect dis-similar types of network.</a:t>
            </a:r>
          </a:p>
          <a:p>
            <a:pPr>
              <a:lnSpc>
                <a:spcPct val="3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94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A849-F9E5-4B2B-A265-796D252C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5595-7D86-477A-B2CC-04BFC410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Is a network device that is used to separate LAN into number of section.</a:t>
            </a:r>
          </a:p>
          <a:p>
            <a:pPr>
              <a:lnSpc>
                <a:spcPct val="250000"/>
              </a:lnSpc>
            </a:pPr>
            <a:r>
              <a:rPr lang="en-US" dirty="0"/>
              <a:t>It operates both physical and data link layer of OSI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753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1B31-2BBD-4FA7-83FC-E703F2C7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Bridge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A782-9887-4C8F-8329-91D0F449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We extends the network</a:t>
            </a:r>
          </a:p>
          <a:p>
            <a:pPr>
              <a:lnSpc>
                <a:spcPct val="300000"/>
              </a:lnSpc>
            </a:pPr>
            <a:r>
              <a:rPr lang="en-US" dirty="0"/>
              <a:t>Broadcast the data to each node/host like Hub</a:t>
            </a:r>
          </a:p>
          <a:p>
            <a:pPr>
              <a:lnSpc>
                <a:spcPct val="300000"/>
              </a:lnSpc>
            </a:pPr>
            <a:r>
              <a:rPr lang="en-US" dirty="0"/>
              <a:t>Intelligent Device</a:t>
            </a:r>
          </a:p>
        </p:txBody>
      </p:sp>
    </p:spTree>
    <p:extLst>
      <p:ext uri="{BB962C8B-B14F-4D97-AF65-F5344CB8AC3E}">
        <p14:creationId xmlns:p14="http://schemas.microsoft.com/office/powerpoint/2010/main" val="1231003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C1E8-5474-4EAA-9995-69F17937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Bridge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2F6D-C4E3-4C6F-AF31-B86CE36C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 doesn’t stablish two different network</a:t>
            </a:r>
          </a:p>
          <a:p>
            <a:pPr>
              <a:lnSpc>
                <a:spcPct val="300000"/>
              </a:lnSpc>
            </a:pPr>
            <a:r>
              <a:rPr lang="en-US" dirty="0"/>
              <a:t>Once it broadcast the message then can’t stop message.</a:t>
            </a:r>
          </a:p>
          <a:p>
            <a:pPr>
              <a:lnSpc>
                <a:spcPct val="300000"/>
              </a:lnSpc>
            </a:pPr>
            <a:r>
              <a:rPr lang="en-US" dirty="0"/>
              <a:t>More Expensive</a:t>
            </a:r>
          </a:p>
          <a:p>
            <a:pPr>
              <a:lnSpc>
                <a:spcPct val="300000"/>
              </a:lnSpc>
            </a:pPr>
            <a:r>
              <a:rPr lang="en-US" dirty="0"/>
              <a:t>Transmission rate is slower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28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7AC9-090B-4765-80A9-F29B5DBA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836A-151B-4426-BFA5-3E8671EE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Use connect two dis-similar type of network.</a:t>
            </a:r>
          </a:p>
          <a:p>
            <a:pPr>
              <a:lnSpc>
                <a:spcPct val="250000"/>
              </a:lnSpc>
            </a:pPr>
            <a:r>
              <a:rPr lang="en-US" dirty="0"/>
              <a:t>It allow us to send &amp; receive data through the internet even it is LAN network.</a:t>
            </a:r>
          </a:p>
          <a:p>
            <a:pPr>
              <a:lnSpc>
                <a:spcPct val="250000"/>
              </a:lnSpc>
            </a:pPr>
            <a:r>
              <a:rPr lang="en-US" dirty="0"/>
              <a:t>It operates all 7 layers of OSI model,</a:t>
            </a:r>
          </a:p>
        </p:txBody>
      </p:sp>
    </p:spTree>
    <p:extLst>
      <p:ext uri="{BB962C8B-B14F-4D97-AF65-F5344CB8AC3E}">
        <p14:creationId xmlns:p14="http://schemas.microsoft.com/office/powerpoint/2010/main" val="193331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832-FFA9-4002-8D46-85790A5D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96BE-343C-496C-91CB-021928A3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Access the internet</a:t>
            </a:r>
          </a:p>
          <a:p>
            <a:pPr>
              <a:lnSpc>
                <a:spcPct val="250000"/>
              </a:lnSpc>
            </a:pPr>
            <a:r>
              <a:rPr lang="en-IN" dirty="0"/>
              <a:t>Operates all 7 layer in OSI Model</a:t>
            </a:r>
          </a:p>
          <a:p>
            <a:pPr>
              <a:lnSpc>
                <a:spcPct val="250000"/>
              </a:lnSpc>
            </a:pPr>
            <a:r>
              <a:rPr lang="en-IN" dirty="0"/>
              <a:t>Security</a:t>
            </a:r>
          </a:p>
          <a:p>
            <a:pPr>
              <a:lnSpc>
                <a:spcPct val="250000"/>
              </a:lnSpc>
            </a:pPr>
            <a:r>
              <a:rPr lang="en-IN" dirty="0"/>
              <a:t>Provide Logical Address</a:t>
            </a:r>
          </a:p>
        </p:txBody>
      </p:sp>
    </p:spTree>
    <p:extLst>
      <p:ext uri="{BB962C8B-B14F-4D97-AF65-F5344CB8AC3E}">
        <p14:creationId xmlns:p14="http://schemas.microsoft.com/office/powerpoint/2010/main" val="2268136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57DB-968D-48E7-8A8A-8E29E4CF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Computer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A66C-2F0D-4355-A0DB-A1D821D1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group of computer which are connected to each other for the purpose of sharing resources (Information, Data, files) is called computer network.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BDA8D-D590-4E70-8FC6-5E2546013DF8}"/>
              </a:ext>
            </a:extLst>
          </p:cNvPr>
          <p:cNvSpPr/>
          <p:nvPr/>
        </p:nvSpPr>
        <p:spPr>
          <a:xfrm>
            <a:off x="1648496" y="3541690"/>
            <a:ext cx="1751527" cy="9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60DE72-DD7F-4C7D-888F-A6F9165118FC}"/>
              </a:ext>
            </a:extLst>
          </p:cNvPr>
          <p:cNvSpPr/>
          <p:nvPr/>
        </p:nvSpPr>
        <p:spPr>
          <a:xfrm>
            <a:off x="7916215" y="3541690"/>
            <a:ext cx="1751527" cy="9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FF2A0-3A73-4BED-8C4B-6FBF28FFC28E}"/>
              </a:ext>
            </a:extLst>
          </p:cNvPr>
          <p:cNvSpPr/>
          <p:nvPr/>
        </p:nvSpPr>
        <p:spPr>
          <a:xfrm>
            <a:off x="1648495" y="5119214"/>
            <a:ext cx="1751527" cy="9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C718D-D85E-420C-8FB1-E2AC8083D6C7}"/>
              </a:ext>
            </a:extLst>
          </p:cNvPr>
          <p:cNvSpPr/>
          <p:nvPr/>
        </p:nvSpPr>
        <p:spPr>
          <a:xfrm>
            <a:off x="7916215" y="5119214"/>
            <a:ext cx="1751527" cy="9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9514E-2F25-43E6-81CF-B17A534C05D0}"/>
              </a:ext>
            </a:extLst>
          </p:cNvPr>
          <p:cNvCxnSpPr/>
          <p:nvPr/>
        </p:nvCxnSpPr>
        <p:spPr>
          <a:xfrm>
            <a:off x="3657600" y="4024648"/>
            <a:ext cx="390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EE80CE-390D-40C1-998C-AF2308A57651}"/>
              </a:ext>
            </a:extLst>
          </p:cNvPr>
          <p:cNvCxnSpPr/>
          <p:nvPr/>
        </p:nvCxnSpPr>
        <p:spPr>
          <a:xfrm>
            <a:off x="3657600" y="5593586"/>
            <a:ext cx="3902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112665-2DF0-48DB-B836-3525B982CD7A}"/>
              </a:ext>
            </a:extLst>
          </p:cNvPr>
          <p:cNvCxnSpPr/>
          <p:nvPr/>
        </p:nvCxnSpPr>
        <p:spPr>
          <a:xfrm>
            <a:off x="2550017" y="4739425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F4351-C7CE-466A-8289-41A78EF22F7A}"/>
              </a:ext>
            </a:extLst>
          </p:cNvPr>
          <p:cNvCxnSpPr>
            <a:cxnSpLocks/>
          </p:cNvCxnSpPr>
          <p:nvPr/>
        </p:nvCxnSpPr>
        <p:spPr>
          <a:xfrm>
            <a:off x="8794124" y="4739425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5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C37D-7B59-44FF-8617-18B34E6C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E70E-8CA6-4221-B4EF-463E1ADC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Expensive</a:t>
            </a:r>
          </a:p>
          <a:p>
            <a:pPr>
              <a:lnSpc>
                <a:spcPct val="250000"/>
              </a:lnSpc>
            </a:pPr>
            <a:r>
              <a:rPr lang="en-US" dirty="0"/>
              <a:t>Data transmission rate is slow</a:t>
            </a:r>
          </a:p>
          <a:p>
            <a:pPr>
              <a:lnSpc>
                <a:spcPct val="250000"/>
              </a:lnSpc>
            </a:pPr>
            <a:r>
              <a:rPr lang="en-US" dirty="0"/>
              <a:t>Maintain is very complex </a:t>
            </a:r>
          </a:p>
          <a:p>
            <a:pPr>
              <a:lnSpc>
                <a:spcPct val="250000"/>
              </a:lnSpc>
            </a:pPr>
            <a:r>
              <a:rPr lang="en-US" dirty="0"/>
              <a:t>Without gateway we can’t cannot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72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6F92-46C1-45EB-81AB-CFA0D953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766F-8ECE-4257-BB45-6CE9FFD6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Is a “Set of rules”</a:t>
            </a:r>
          </a:p>
          <a:p>
            <a:pPr>
              <a:lnSpc>
                <a:spcPct val="250000"/>
              </a:lnSpc>
            </a:pPr>
            <a:r>
              <a:rPr lang="en-US" dirty="0"/>
              <a:t>In which are used in digital communication to connect network devices and share information b/w them.</a:t>
            </a:r>
          </a:p>
          <a:p>
            <a:pPr>
              <a:lnSpc>
                <a:spcPct val="250000"/>
              </a:lnSpc>
            </a:pPr>
            <a:r>
              <a:rPr lang="en-IN" dirty="0"/>
              <a:t>Example: If we want connect two host or node then we use some protocol to connect. </a:t>
            </a:r>
          </a:p>
        </p:txBody>
      </p:sp>
    </p:spTree>
    <p:extLst>
      <p:ext uri="{BB962C8B-B14F-4D97-AF65-F5344CB8AC3E}">
        <p14:creationId xmlns:p14="http://schemas.microsoft.com/office/powerpoint/2010/main" val="240117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B9A4-DE6F-4E10-9866-27201C14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Protocols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46F-C8FD-42DF-AEC0-C3472A4E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 - Transmission Control Protocol/Internet Protocol</a:t>
            </a:r>
          </a:p>
          <a:p>
            <a:r>
              <a:rPr lang="en-US" dirty="0"/>
              <a:t>HTTP/S - Hypertext Transfer Protocol/Secure</a:t>
            </a:r>
          </a:p>
          <a:p>
            <a:r>
              <a:rPr lang="en-US" dirty="0"/>
              <a:t>SMTP - Simple Mail Transfer Protocol</a:t>
            </a:r>
          </a:p>
          <a:p>
            <a:r>
              <a:rPr lang="en-US" dirty="0"/>
              <a:t>POP - Post Office Protocol</a:t>
            </a:r>
          </a:p>
          <a:p>
            <a:r>
              <a:rPr lang="en-US" dirty="0"/>
              <a:t>IMAP - Internet Message Access Protocol</a:t>
            </a:r>
          </a:p>
          <a:p>
            <a:r>
              <a:rPr lang="en-US" dirty="0"/>
              <a:t>UDP - User Datagram Protocol</a:t>
            </a:r>
          </a:p>
          <a:p>
            <a:r>
              <a:rPr lang="en-US" dirty="0"/>
              <a:t>PPP - point-to-point protocol</a:t>
            </a:r>
          </a:p>
          <a:p>
            <a:r>
              <a:rPr lang="en-US" dirty="0"/>
              <a:t>FTP - File Transfer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97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AF11-17C9-460F-A523-078F20EC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67C5-B5AD-47E2-85BB-82E29C74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Basic Protocols</a:t>
            </a:r>
          </a:p>
          <a:p>
            <a:pPr>
              <a:lnSpc>
                <a:spcPct val="200000"/>
              </a:lnSpc>
            </a:pPr>
            <a:r>
              <a:rPr lang="en-US" dirty="0"/>
              <a:t>TCP is used to transfer the data over the internet, It divided data into small packet and send to the receiver/destination through the network.</a:t>
            </a:r>
          </a:p>
          <a:p>
            <a:pPr>
              <a:lnSpc>
                <a:spcPct val="200000"/>
              </a:lnSpc>
            </a:pPr>
            <a:r>
              <a:rPr lang="en-US" dirty="0"/>
              <a:t>IP is used for logical addressing.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415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3EC5-EB2A-4DA0-A343-A4987986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and UDP difference b/w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97507F-1D8A-488C-B3E2-5483FAAC2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92363"/>
              </p:ext>
            </p:extLst>
          </p:nvPr>
        </p:nvGraphicFramePr>
        <p:xfrm>
          <a:off x="382137" y="2052637"/>
          <a:ext cx="11354938" cy="35838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77469">
                  <a:extLst>
                    <a:ext uri="{9D8B030D-6E8A-4147-A177-3AD203B41FA5}">
                      <a16:colId xmlns:a16="http://schemas.microsoft.com/office/drawing/2014/main" val="1488309223"/>
                    </a:ext>
                  </a:extLst>
                </a:gridCol>
                <a:gridCol w="5677469">
                  <a:extLst>
                    <a:ext uri="{9D8B030D-6E8A-4147-A177-3AD203B41FA5}">
                      <a16:colId xmlns:a16="http://schemas.microsoft.com/office/drawing/2014/main" val="2039963315"/>
                    </a:ext>
                  </a:extLst>
                </a:gridCol>
              </a:tblGrid>
              <a:tr h="532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9820"/>
                  </a:ext>
                </a:extLst>
              </a:tr>
              <a:tr h="532839">
                <a:tc>
                  <a:txBody>
                    <a:bodyPr/>
                    <a:lstStyle/>
                    <a:p>
                      <a:r>
                        <a:rPr lang="en-US" dirty="0"/>
                        <a:t>Connection orient protocol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less protocol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10290"/>
                  </a:ext>
                </a:extLst>
              </a:tr>
              <a:tr h="532839">
                <a:tc>
                  <a:txBody>
                    <a:bodyPr/>
                    <a:lstStyle/>
                    <a:p>
                      <a:r>
                        <a:rPr lang="en-US" dirty="0"/>
                        <a:t>Slower than UDP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than TCP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33209"/>
                  </a:ext>
                </a:extLst>
              </a:tr>
              <a:tr h="532839">
                <a:tc>
                  <a:txBody>
                    <a:bodyPr/>
                    <a:lstStyle/>
                    <a:p>
                      <a:r>
                        <a:rPr lang="en-US" dirty="0"/>
                        <a:t>Reliable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Reliable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16891"/>
                  </a:ext>
                </a:extLst>
              </a:tr>
              <a:tr h="919693">
                <a:tc>
                  <a:txBody>
                    <a:bodyPr/>
                    <a:lstStyle/>
                    <a:p>
                      <a:r>
                        <a:rPr lang="en-US" dirty="0"/>
                        <a:t>Retransmission of lost packets is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Retransmission of lost packets is not possible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54422"/>
                  </a:ext>
                </a:extLst>
              </a:tr>
              <a:tr h="532839">
                <a:tc>
                  <a:txBody>
                    <a:bodyPr/>
                    <a:lstStyle/>
                    <a:p>
                      <a:r>
                        <a:rPr lang="en-US" dirty="0"/>
                        <a:t>Use: HTTP/s, SMTP, FTP, etc.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Use: Videos, DNS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8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960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5072-CA8E-4E88-8013-5B80AE4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6B08-E07E-4591-8EAB-0BEE5A6C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communication endpoint.</a:t>
            </a:r>
          </a:p>
          <a:p>
            <a:r>
              <a:rPr lang="en-US" dirty="0"/>
              <a:t>A port is a number used to uniquely identify a transaction over a network by specifying both the host, and the service.</a:t>
            </a:r>
          </a:p>
          <a:p>
            <a:r>
              <a:rPr lang="en-US" dirty="0"/>
              <a:t>Total No. of Ports -&gt; 0-65,535</a:t>
            </a:r>
          </a:p>
          <a:p>
            <a:r>
              <a:rPr lang="en-IN" dirty="0"/>
              <a:t>Main Ports -&gt; 0-1024</a:t>
            </a:r>
            <a:endParaRPr lang="en-US" dirty="0"/>
          </a:p>
          <a:p>
            <a:r>
              <a:rPr lang="en-US" dirty="0"/>
              <a:t>Normal web connection and Reverse connection ports -&gt; 1025 - 40,000</a:t>
            </a:r>
          </a:p>
          <a:p>
            <a:r>
              <a:rPr lang="en-US" dirty="0"/>
              <a:t>Service Ports used by corporates -&gt; 40,000 -65,535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1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0C16-8C19-447E-B340-0DC044B2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Port name and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82BC-ACAA-4B77-A2A3-232EF7FC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FTP Data – 20</a:t>
            </a:r>
          </a:p>
          <a:p>
            <a:pPr>
              <a:lnSpc>
                <a:spcPct val="120000"/>
              </a:lnSpc>
            </a:pPr>
            <a:r>
              <a:rPr lang="en-IN" dirty="0"/>
              <a:t>FTP – 21</a:t>
            </a:r>
          </a:p>
          <a:p>
            <a:pPr>
              <a:lnSpc>
                <a:spcPct val="120000"/>
              </a:lnSpc>
            </a:pPr>
            <a:r>
              <a:rPr lang="en-IN" dirty="0"/>
              <a:t>SSH – 22</a:t>
            </a:r>
          </a:p>
          <a:p>
            <a:pPr>
              <a:lnSpc>
                <a:spcPct val="120000"/>
              </a:lnSpc>
            </a:pPr>
            <a:r>
              <a:rPr lang="en-IN" dirty="0"/>
              <a:t> SMTP – 25</a:t>
            </a:r>
          </a:p>
          <a:p>
            <a:pPr>
              <a:lnSpc>
                <a:spcPct val="120000"/>
              </a:lnSpc>
            </a:pPr>
            <a:r>
              <a:rPr lang="en-IN" dirty="0"/>
              <a:t>DOMAIN – 53</a:t>
            </a:r>
          </a:p>
          <a:p>
            <a:pPr>
              <a:lnSpc>
                <a:spcPct val="120000"/>
              </a:lnSpc>
            </a:pPr>
            <a:r>
              <a:rPr lang="en-IN" dirty="0"/>
              <a:t>HTTP -  80</a:t>
            </a:r>
          </a:p>
          <a:p>
            <a:pPr>
              <a:lnSpc>
                <a:spcPct val="120000"/>
              </a:lnSpc>
            </a:pPr>
            <a:r>
              <a:rPr lang="en-IN" dirty="0"/>
              <a:t>HTTPS – 443</a:t>
            </a:r>
          </a:p>
          <a:p>
            <a:pPr>
              <a:lnSpc>
                <a:spcPct val="120000"/>
              </a:lnSpc>
            </a:pPr>
            <a:r>
              <a:rPr lang="en-IN" dirty="0"/>
              <a:t>SMTP – 110</a:t>
            </a:r>
          </a:p>
          <a:p>
            <a:pPr>
              <a:lnSpc>
                <a:spcPct val="120000"/>
              </a:lnSpc>
            </a:pPr>
            <a:r>
              <a:rPr lang="en-IN" dirty="0"/>
              <a:t>Windows RPC - 135</a:t>
            </a:r>
          </a:p>
          <a:p>
            <a:pPr>
              <a:lnSpc>
                <a:spcPct val="120000"/>
              </a:lnSpc>
            </a:pPr>
            <a:r>
              <a:rPr lang="en-US" dirty="0"/>
              <a:t>Windows NetBIOS over TCP/IP –- 137-139</a:t>
            </a:r>
          </a:p>
          <a:p>
            <a:pPr>
              <a:lnSpc>
                <a:spcPct val="120000"/>
              </a:lnSpc>
            </a:pPr>
            <a:r>
              <a:rPr lang="en-IN" dirty="0"/>
              <a:t>Microsoft SQL Server - 1434</a:t>
            </a:r>
          </a:p>
        </p:txBody>
      </p:sp>
    </p:spTree>
    <p:extLst>
      <p:ext uri="{BB962C8B-B14F-4D97-AF65-F5344CB8AC3E}">
        <p14:creationId xmlns:p14="http://schemas.microsoft.com/office/powerpoint/2010/main" val="1476052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0E06-C74A-4EE3-9906-ABFCF92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7425-C76F-4A57-89FC-99C856F1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Mainly server is a main host they provides services over the network.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a main computer of any network that fulfills the request of other computers.</a:t>
            </a:r>
          </a:p>
        </p:txBody>
      </p:sp>
    </p:spTree>
    <p:extLst>
      <p:ext uri="{BB962C8B-B14F-4D97-AF65-F5344CB8AC3E}">
        <p14:creationId xmlns:p14="http://schemas.microsoft.com/office/powerpoint/2010/main" val="3988547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DA65-5836-4FD7-8C88-182EA5B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F3A0-13AB-4315-999F-B6ECCED2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Backup</a:t>
            </a:r>
          </a:p>
          <a:p>
            <a:pPr>
              <a:lnSpc>
                <a:spcPct val="250000"/>
              </a:lnSpc>
            </a:pPr>
            <a:r>
              <a:rPr lang="en-US" dirty="0"/>
              <a:t>Security</a:t>
            </a:r>
          </a:p>
          <a:p>
            <a:pPr>
              <a:lnSpc>
                <a:spcPct val="250000"/>
              </a:lnSpc>
            </a:pPr>
            <a:r>
              <a:rPr lang="en-US" dirty="0"/>
              <a:t>Storage</a:t>
            </a:r>
          </a:p>
          <a:p>
            <a:pPr>
              <a:lnSpc>
                <a:spcPct val="250000"/>
              </a:lnSpc>
            </a:pPr>
            <a:r>
              <a:rPr lang="en-US" dirty="0"/>
              <a:t>Provide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1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02AB-50D7-4F7F-9AF6-D0DF0EEA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3C74-EE34-4784-A1F9-F1547877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File Server</a:t>
            </a:r>
          </a:p>
          <a:p>
            <a:pPr>
              <a:lnSpc>
                <a:spcPct val="200000"/>
              </a:lnSpc>
            </a:pPr>
            <a:r>
              <a:rPr lang="en-US" dirty="0"/>
              <a:t>Application Server</a:t>
            </a:r>
          </a:p>
          <a:p>
            <a:pPr>
              <a:lnSpc>
                <a:spcPct val="200000"/>
              </a:lnSpc>
            </a:pPr>
            <a:r>
              <a:rPr lang="en-US" dirty="0"/>
              <a:t>Mail Server</a:t>
            </a:r>
          </a:p>
          <a:p>
            <a:pPr>
              <a:lnSpc>
                <a:spcPct val="200000"/>
              </a:lnSpc>
            </a:pPr>
            <a:r>
              <a:rPr lang="en-IN" dirty="0"/>
              <a:t>Web Server</a:t>
            </a:r>
          </a:p>
          <a:p>
            <a:pPr>
              <a:lnSpc>
                <a:spcPct val="200000"/>
              </a:lnSpc>
            </a:pPr>
            <a:r>
              <a:rPr lang="en-IN" dirty="0"/>
              <a:t>Database Server</a:t>
            </a:r>
          </a:p>
          <a:p>
            <a:pPr>
              <a:lnSpc>
                <a:spcPct val="200000"/>
              </a:lnSpc>
            </a:pPr>
            <a:r>
              <a:rPr lang="en-IN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364392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12AA-D483-4ADB-B82A-84D4214E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DB62-2055-4502-B19E-9885093A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First Computer Network: ARPANET</a:t>
            </a:r>
          </a:p>
          <a:p>
            <a:pPr>
              <a:lnSpc>
                <a:spcPct val="200000"/>
              </a:lnSpc>
            </a:pPr>
            <a:r>
              <a:rPr lang="en-IN" dirty="0"/>
              <a:t>ARPANET: Advanced Research Project Agency Network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010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6050-507E-4E85-8A0B-91B56D0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 Mode and 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7937-534B-4706-8EA9-009F191E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are most important thing and both are different.</a:t>
            </a:r>
          </a:p>
          <a:p>
            <a:pPr>
              <a:lnSpc>
                <a:spcPct val="150000"/>
              </a:lnSpc>
            </a:pPr>
            <a:r>
              <a:rPr lang="en-US" dirty="0"/>
              <a:t>Transmission Mode: It is a process to define the way of transmission and there is two ways to transfer the data.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Simplex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Duplex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HDX (Half Duplex)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FDX (Full Duplex)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21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A55B-09EE-41EC-81A0-B96F8D6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 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0F44-8238-4556-A29A-F5DC56EC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There are two types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Guided media (wired)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Unguided media (wireless)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60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8F06-722F-467D-8CCC-30297B83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957C-28E7-48CC-A8B9-AF070892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Architecture of network, arrangement of networking devices (Physical and Logical).</a:t>
            </a:r>
          </a:p>
          <a:p>
            <a:pPr>
              <a:lnSpc>
                <a:spcPct val="250000"/>
              </a:lnSpc>
            </a:pPr>
            <a:r>
              <a:rPr lang="en-US" dirty="0"/>
              <a:t>There are two types of topology 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Logical 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Physical </a:t>
            </a:r>
          </a:p>
        </p:txBody>
      </p:sp>
    </p:spTree>
    <p:extLst>
      <p:ext uri="{BB962C8B-B14F-4D97-AF65-F5344CB8AC3E}">
        <p14:creationId xmlns:p14="http://schemas.microsoft.com/office/powerpoint/2010/main" val="2747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D9A8-C475-4686-9C62-2C5387E3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and Physical 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7D78E-4AF5-4163-8D70-D1013CBCD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590495"/>
              </p:ext>
            </p:extLst>
          </p:nvPr>
        </p:nvGraphicFramePr>
        <p:xfrm>
          <a:off x="789414" y="1970751"/>
          <a:ext cx="9514646" cy="35292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57323">
                  <a:extLst>
                    <a:ext uri="{9D8B030D-6E8A-4147-A177-3AD203B41FA5}">
                      <a16:colId xmlns:a16="http://schemas.microsoft.com/office/drawing/2014/main" val="558047441"/>
                    </a:ext>
                  </a:extLst>
                </a:gridCol>
                <a:gridCol w="4757323">
                  <a:extLst>
                    <a:ext uri="{9D8B030D-6E8A-4147-A177-3AD203B41FA5}">
                      <a16:colId xmlns:a16="http://schemas.microsoft.com/office/drawing/2014/main" val="4287501870"/>
                    </a:ext>
                  </a:extLst>
                </a:gridCol>
              </a:tblGrid>
              <a:tr h="792734">
                <a:tc>
                  <a:txBody>
                    <a:bodyPr/>
                    <a:lstStyle/>
                    <a:p>
                      <a:r>
                        <a:rPr lang="en-IN" dirty="0"/>
                        <a:t>Logical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53189"/>
                  </a:ext>
                </a:extLst>
              </a:tr>
              <a:tr h="1368281">
                <a:tc>
                  <a:txBody>
                    <a:bodyPr/>
                    <a:lstStyle/>
                    <a:p>
                      <a:r>
                        <a:rPr lang="en-IN" dirty="0"/>
                        <a:t>Show how data behaves b/w network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Represents your network’s physical devices and cables.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75868"/>
                  </a:ext>
                </a:extLst>
              </a:tr>
              <a:tr h="136828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Line represent data flow, not physical cables.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Lines represent cable connections rather than data flow.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4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B72C-3B2B-4C0E-BF70-9C1B72B1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D8D1-4A30-4782-AB95-9F98A0EA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BUS</a:t>
            </a:r>
          </a:p>
          <a:p>
            <a:pPr>
              <a:lnSpc>
                <a:spcPct val="150000"/>
              </a:lnSpc>
            </a:pPr>
            <a:r>
              <a:rPr lang="en-US" dirty="0"/>
              <a:t>RING</a:t>
            </a:r>
          </a:p>
          <a:p>
            <a:pPr>
              <a:lnSpc>
                <a:spcPct val="150000"/>
              </a:lnSpc>
            </a:pPr>
            <a:r>
              <a:rPr lang="en-US" dirty="0"/>
              <a:t>STAR</a:t>
            </a:r>
          </a:p>
          <a:p>
            <a:pPr>
              <a:lnSpc>
                <a:spcPct val="150000"/>
              </a:lnSpc>
            </a:pPr>
            <a:r>
              <a:rPr lang="en-US" dirty="0"/>
              <a:t>DUALRING</a:t>
            </a:r>
          </a:p>
          <a:p>
            <a:pPr>
              <a:lnSpc>
                <a:spcPct val="150000"/>
              </a:lnSpc>
            </a:pPr>
            <a:r>
              <a:rPr lang="en-US" dirty="0"/>
              <a:t>MESH</a:t>
            </a:r>
          </a:p>
          <a:p>
            <a:pPr>
              <a:lnSpc>
                <a:spcPct val="150000"/>
              </a:lnSpc>
            </a:pPr>
            <a:r>
              <a:rPr lang="en-US" dirty="0"/>
              <a:t>TREE</a:t>
            </a:r>
          </a:p>
          <a:p>
            <a:pPr>
              <a:lnSpc>
                <a:spcPct val="150000"/>
              </a:lnSpc>
            </a:pPr>
            <a:r>
              <a:rPr lang="en-US" dirty="0"/>
              <a:t>HYBRIED</a:t>
            </a:r>
          </a:p>
        </p:txBody>
      </p:sp>
    </p:spTree>
    <p:extLst>
      <p:ext uri="{BB962C8B-B14F-4D97-AF65-F5344CB8AC3E}">
        <p14:creationId xmlns:p14="http://schemas.microsoft.com/office/powerpoint/2010/main" val="214709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B41E-D301-45A5-BD2B-A09379AE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Topology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018-FCAB-4231-9298-C37EADB0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All the nodes are connected to a single cable.</a:t>
            </a:r>
          </a:p>
          <a:p>
            <a:pPr>
              <a:lnSpc>
                <a:spcPct val="200000"/>
              </a:lnSpc>
            </a:pPr>
            <a:r>
              <a:rPr lang="en-US" dirty="0"/>
              <a:t>That signal cable known as “</a:t>
            </a:r>
            <a:r>
              <a:rPr lang="en-IN" dirty="0"/>
              <a:t>backbone”.</a:t>
            </a:r>
          </a:p>
          <a:p>
            <a:pPr>
              <a:lnSpc>
                <a:spcPct val="200000"/>
              </a:lnSpc>
            </a:pPr>
            <a:r>
              <a:rPr lang="en-IN" dirty="0"/>
              <a:t>Short cable length and simple wiring layout.</a:t>
            </a:r>
          </a:p>
          <a:p>
            <a:pPr>
              <a:lnSpc>
                <a:spcPct val="200000"/>
              </a:lnSpc>
            </a:pPr>
            <a:r>
              <a:rPr lang="en-IN" dirty="0"/>
              <a:t>Easy to extent.</a:t>
            </a:r>
          </a:p>
          <a:p>
            <a:pPr>
              <a:lnSpc>
                <a:spcPct val="200000"/>
              </a:lnSpc>
            </a:pPr>
            <a:r>
              <a:rPr lang="en-IN" dirty="0"/>
              <a:t>It transmits data only in one direction.</a:t>
            </a:r>
          </a:p>
        </p:txBody>
      </p:sp>
    </p:spTree>
    <p:extLst>
      <p:ext uri="{BB962C8B-B14F-4D97-AF65-F5344CB8AC3E}">
        <p14:creationId xmlns:p14="http://schemas.microsoft.com/office/powerpoint/2010/main" val="2368058571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C78C-11BB-4099-B479-9B2525A4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4983-683F-4793-A1C1-074B2F1C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Short cable length Connectors are use RJ45.</a:t>
            </a:r>
          </a:p>
          <a:p>
            <a:pPr>
              <a:lnSpc>
                <a:spcPct val="250000"/>
              </a:lnSpc>
            </a:pPr>
            <a:r>
              <a:rPr lang="en-US" dirty="0"/>
              <a:t>Data single pass around the ring in own direction.</a:t>
            </a:r>
          </a:p>
          <a:p>
            <a:pPr>
              <a:lnSpc>
                <a:spcPct val="250000"/>
              </a:lnSpc>
            </a:pPr>
            <a:r>
              <a:rPr lang="en-US" dirty="0"/>
              <a:t>It quite rare.</a:t>
            </a:r>
          </a:p>
          <a:p>
            <a:pPr>
              <a:lnSpc>
                <a:spcPct val="250000"/>
              </a:lnSpc>
            </a:pPr>
            <a:r>
              <a:rPr lang="en-US" dirty="0"/>
              <a:t>Each host has equal access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183074909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E055-91D4-415F-8426-DD720790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C9AD-EBD2-498E-9A80-E2838A93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In this topology one centralized node for data transmit. </a:t>
            </a:r>
          </a:p>
          <a:p>
            <a:pPr>
              <a:lnSpc>
                <a:spcPct val="250000"/>
              </a:lnSpc>
            </a:pPr>
            <a:r>
              <a:rPr lang="en-US" dirty="0"/>
              <a:t>No long cable length.</a:t>
            </a:r>
          </a:p>
          <a:p>
            <a:pPr>
              <a:lnSpc>
                <a:spcPct val="250000"/>
              </a:lnSpc>
            </a:pPr>
            <a:r>
              <a:rPr lang="en-US" dirty="0"/>
              <a:t>All host share data through the hub or switch.</a:t>
            </a:r>
          </a:p>
          <a:p>
            <a:pPr>
              <a:lnSpc>
                <a:spcPct val="250000"/>
              </a:lnSpc>
            </a:pPr>
            <a:r>
              <a:rPr lang="en-IN" dirty="0"/>
              <a:t>Ease of service.</a:t>
            </a:r>
          </a:p>
        </p:txBody>
      </p:sp>
    </p:spTree>
    <p:extLst>
      <p:ext uri="{BB962C8B-B14F-4D97-AF65-F5344CB8AC3E}">
        <p14:creationId xmlns:p14="http://schemas.microsoft.com/office/powerpoint/2010/main" val="184685089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8ACC-0DD7-4504-A2BF-7EDEF94D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BC3D-5004-4A9D-87E2-69AE4392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Each connection can carry its own data load.</a:t>
            </a:r>
          </a:p>
          <a:p>
            <a:pPr>
              <a:lnSpc>
                <a:spcPct val="200000"/>
              </a:lnSpc>
            </a:pPr>
            <a:r>
              <a:rPr lang="en-US" dirty="0"/>
              <a:t>Provides security and privacy.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point to point connection to every device on network.</a:t>
            </a:r>
          </a:p>
          <a:p>
            <a:pPr>
              <a:lnSpc>
                <a:spcPct val="200000"/>
              </a:lnSpc>
            </a:pPr>
            <a:r>
              <a:rPr lang="en-US" dirty="0"/>
              <a:t>Supported by serval hardware &amp; software venders.</a:t>
            </a:r>
          </a:p>
        </p:txBody>
      </p:sp>
    </p:spTree>
    <p:extLst>
      <p:ext uri="{BB962C8B-B14F-4D97-AF65-F5344CB8AC3E}">
        <p14:creationId xmlns:p14="http://schemas.microsoft.com/office/powerpoint/2010/main" val="361322463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114-2F48-4B7A-B86D-0D448E3F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F5BB-5611-4D5C-84FE-FE47029C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This topology mixture star, bus, and ring topology.</a:t>
            </a:r>
          </a:p>
          <a:p>
            <a:pPr>
              <a:lnSpc>
                <a:spcPct val="250000"/>
              </a:lnSpc>
            </a:pPr>
            <a:r>
              <a:rPr lang="en-US" dirty="0"/>
              <a:t>Reliable</a:t>
            </a:r>
          </a:p>
          <a:p>
            <a:pPr>
              <a:lnSpc>
                <a:spcPct val="250000"/>
              </a:lnSpc>
            </a:pPr>
            <a:r>
              <a:rPr lang="en-US" dirty="0"/>
              <a:t>Costly</a:t>
            </a:r>
          </a:p>
          <a:p>
            <a:pPr>
              <a:lnSpc>
                <a:spcPct val="200000"/>
              </a:lnSpc>
            </a:pPr>
            <a:r>
              <a:rPr lang="en-US" dirty="0"/>
              <a:t>Its combines characteristic of bus, ring and star topology.</a:t>
            </a:r>
          </a:p>
        </p:txBody>
      </p:sp>
    </p:spTree>
    <p:extLst>
      <p:ext uri="{BB962C8B-B14F-4D97-AF65-F5344CB8AC3E}">
        <p14:creationId xmlns:p14="http://schemas.microsoft.com/office/powerpoint/2010/main" val="23263081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2F54-2AE2-4371-A5E6-CC216877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 of computer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BC89-0CF9-46F7-BD9B-203A29EB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Recourse Sharing </a:t>
            </a:r>
          </a:p>
          <a:p>
            <a:pPr>
              <a:lnSpc>
                <a:spcPct val="150000"/>
              </a:lnSpc>
            </a:pPr>
            <a:r>
              <a:rPr lang="en-IN" dirty="0"/>
              <a:t>Communication Speed</a:t>
            </a:r>
          </a:p>
          <a:p>
            <a:pPr>
              <a:lnSpc>
                <a:spcPct val="150000"/>
              </a:lnSpc>
            </a:pPr>
            <a:r>
              <a:rPr lang="en-IN" dirty="0"/>
              <a:t>Backup </a:t>
            </a:r>
          </a:p>
          <a:p>
            <a:pPr>
              <a:lnSpc>
                <a:spcPct val="150000"/>
              </a:lnSpc>
            </a:pPr>
            <a:r>
              <a:rPr lang="en-IN" dirty="0"/>
              <a:t>Secure</a:t>
            </a:r>
          </a:p>
          <a:p>
            <a:pPr>
              <a:lnSpc>
                <a:spcPct val="150000"/>
              </a:lnSpc>
            </a:pPr>
            <a:r>
              <a:rPr lang="en-IN" dirty="0"/>
              <a:t>Software and Hardware sharing</a:t>
            </a:r>
          </a:p>
          <a:p>
            <a:pPr>
              <a:lnSpc>
                <a:spcPct val="150000"/>
              </a:lnSpc>
            </a:pPr>
            <a:r>
              <a:rPr lang="en-IN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184096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D387-E206-44C1-A09F-DE822AA8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44C6-6583-40A3-BFC5-D2A02EB5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Performance </a:t>
            </a:r>
          </a:p>
          <a:p>
            <a:pPr>
              <a:lnSpc>
                <a:spcPct val="200000"/>
              </a:lnSpc>
            </a:pPr>
            <a:r>
              <a:rPr lang="en-US" dirty="0"/>
              <a:t>Reliable</a:t>
            </a:r>
          </a:p>
          <a:p>
            <a:pPr>
              <a:lnSpc>
                <a:spcPct val="200000"/>
              </a:lnSpc>
            </a:pPr>
            <a:r>
              <a:rPr lang="en-US" dirty="0"/>
              <a:t>Size</a:t>
            </a:r>
          </a:p>
          <a:p>
            <a:pPr>
              <a:lnSpc>
                <a:spcPct val="200000"/>
              </a:lnSpc>
            </a:pPr>
            <a:r>
              <a:rPr lang="en-US" dirty="0"/>
              <a:t>Component</a:t>
            </a:r>
          </a:p>
          <a:p>
            <a:pPr>
              <a:lnSpc>
                <a:spcPct val="200000"/>
              </a:lnSpc>
            </a:pPr>
            <a:r>
              <a:rPr lang="en-US" dirty="0"/>
              <a:t>Communication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Expandability</a:t>
            </a:r>
          </a:p>
        </p:txBody>
      </p:sp>
    </p:spTree>
    <p:extLst>
      <p:ext uri="{BB962C8B-B14F-4D97-AF65-F5344CB8AC3E}">
        <p14:creationId xmlns:p14="http://schemas.microsoft.com/office/powerpoint/2010/main" val="4266338132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A4C78-B835-4B62-B4C3-16ED4145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05032" y="1317008"/>
            <a:ext cx="12402064" cy="45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8431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731A-F7E8-4B56-9733-BF89B5E5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72B1-15C7-447A-811B-31B1422F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 is a private computer network that was uses internet protocols technologies to securely share any part of an organization information or operational system within that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337641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A7A3-E942-423C-9589-A0F7BDB7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BF6-AB1F-4D75-B355-E7577B8F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It is a private network that use Internet protocols, network connectivity. An extranet can be viewed as part of a company’s intranet that is extended to users outside the company, usually via the internet.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966296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891E-0B2F-490B-8369-7206F0D3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C44F-C8A9-43A2-9620-E1D0A253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 is a global system of inter-connected computer networks that uses the standard IP/TCP to server billions of users world wide.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60719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372A-7C65-4A3E-81C3-E94E28CE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5B5C-3337-4A82-BF4A-A1C0EEE4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virtual private network, is an encrypted connection over the internet from a device to a network. </a:t>
            </a:r>
          </a:p>
          <a:p>
            <a:pPr>
              <a:lnSpc>
                <a:spcPct val="200000"/>
              </a:lnSpc>
            </a:pPr>
            <a:r>
              <a:rPr lang="en-US" dirty="0"/>
              <a:t>The encrypted connection helps ensure that sensitive data is safely transmitted.</a:t>
            </a:r>
          </a:p>
          <a:p>
            <a:pPr>
              <a:lnSpc>
                <a:spcPct val="200000"/>
              </a:lnSpc>
            </a:pPr>
            <a:r>
              <a:rPr lang="en-US" dirty="0"/>
              <a:t>VPN Technology is widely used in corporate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824946903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5062-D537-4154-827A-E82D586F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Advantage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20FF-74C1-4746-B0A3-AA40EA99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Control</a:t>
            </a:r>
          </a:p>
          <a:p>
            <a:r>
              <a:rPr lang="en-US" dirty="0"/>
              <a:t>Share files</a:t>
            </a:r>
          </a:p>
          <a:p>
            <a:r>
              <a:rPr lang="en-US" dirty="0"/>
              <a:t>Online Anonymity</a:t>
            </a:r>
          </a:p>
          <a:p>
            <a:r>
              <a:rPr lang="en-US" dirty="0"/>
              <a:t>Unblock website &amp; by pass filters</a:t>
            </a:r>
          </a:p>
          <a:p>
            <a:r>
              <a:rPr lang="en-US" dirty="0"/>
              <a:t>Change Ip address</a:t>
            </a:r>
          </a:p>
          <a:p>
            <a:r>
              <a:rPr lang="en-US" dirty="0"/>
              <a:t>Better performance</a:t>
            </a:r>
          </a:p>
          <a:p>
            <a:r>
              <a:rPr lang="en-US" dirty="0"/>
              <a:t>Reduce Costs</a:t>
            </a:r>
          </a:p>
          <a:p>
            <a:r>
              <a:rPr lang="en-US" dirty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90366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D77E-7C63-4CAD-98BE-2787D496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D601-6338-418C-8B4F-ED6F9AB3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 address known as a logical address </a:t>
            </a:r>
          </a:p>
          <a:p>
            <a:r>
              <a:rPr lang="en-US" dirty="0"/>
              <a:t>It is a string of numbers they assigned to an internet connected devices.</a:t>
            </a:r>
          </a:p>
          <a:p>
            <a:r>
              <a:rPr lang="en-US" dirty="0"/>
              <a:t>There are two version of IP address.</a:t>
            </a:r>
          </a:p>
          <a:p>
            <a:pPr lvl="1"/>
            <a:r>
              <a:rPr lang="en-US" dirty="0"/>
              <a:t>Ip version 4 (Ipv4)</a:t>
            </a:r>
          </a:p>
          <a:p>
            <a:pPr lvl="1"/>
            <a:r>
              <a:rPr lang="en-US" dirty="0"/>
              <a:t>Ip version 6 (Ipv6)</a:t>
            </a:r>
          </a:p>
          <a:p>
            <a:r>
              <a:rPr lang="en-US" dirty="0"/>
              <a:t>There are four types of IP address</a:t>
            </a:r>
          </a:p>
          <a:p>
            <a:pPr lvl="1"/>
            <a:r>
              <a:rPr lang="en-US" dirty="0"/>
              <a:t>Public 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503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E512-6279-486F-AC0D-B0D66C2F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IP address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E294-D7F7-41AC-B544-050130B8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Ip is designed to work over a dynamic network. </a:t>
            </a:r>
          </a:p>
          <a:p>
            <a:pPr>
              <a:lnSpc>
                <a:spcPct val="300000"/>
              </a:lnSpc>
            </a:pPr>
            <a:r>
              <a:rPr lang="en-US" dirty="0"/>
              <a:t>Ip is a connectionless protocol that is datagram oriented, so each packet must contain the source IP address and destination Ip address and other data in the header to be successfully delivered. </a:t>
            </a:r>
          </a:p>
          <a:p>
            <a:pPr>
              <a:lnSpc>
                <a:spcPct val="3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43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5DAB-F200-4A41-8F5D-BDCD30DF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provide IP Address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923C7-EF42-49D6-B1BB-F24EAF30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ISP – Internet service provider</a:t>
            </a:r>
          </a:p>
          <a:p>
            <a:pPr>
              <a:lnSpc>
                <a:spcPct val="300000"/>
              </a:lnSpc>
            </a:pPr>
            <a:r>
              <a:rPr lang="en-US" dirty="0"/>
              <a:t>DHCP – Dynamic Host Configuration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16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585-CC92-40C2-85B6-A561B434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E3EA-2BAD-4C1A-9C41-C102E17A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Personal Area Network (PAN)</a:t>
            </a:r>
          </a:p>
          <a:p>
            <a:pPr>
              <a:lnSpc>
                <a:spcPct val="200000"/>
              </a:lnSpc>
            </a:pPr>
            <a:r>
              <a:rPr lang="en-US" dirty="0"/>
              <a:t>Local Area Network (LAN)</a:t>
            </a:r>
          </a:p>
          <a:p>
            <a:pPr>
              <a:lnSpc>
                <a:spcPct val="200000"/>
              </a:lnSpc>
            </a:pPr>
            <a:r>
              <a:rPr lang="en-US" dirty="0"/>
              <a:t>Campus Area Network (CAN)</a:t>
            </a:r>
          </a:p>
          <a:p>
            <a:pPr>
              <a:lnSpc>
                <a:spcPct val="200000"/>
              </a:lnSpc>
            </a:pPr>
            <a:r>
              <a:rPr lang="en-US" dirty="0"/>
              <a:t>Metropolitan Area Network (MAN)</a:t>
            </a:r>
          </a:p>
          <a:p>
            <a:pPr>
              <a:lnSpc>
                <a:spcPct val="200000"/>
              </a:lnSpc>
            </a:pPr>
            <a:r>
              <a:rPr lang="en-US" dirty="0"/>
              <a:t>Wide Area Network (WAN)</a:t>
            </a:r>
          </a:p>
        </p:txBody>
      </p:sp>
    </p:spTree>
    <p:extLst>
      <p:ext uri="{BB962C8B-B14F-4D97-AF65-F5344CB8AC3E}">
        <p14:creationId xmlns:p14="http://schemas.microsoft.com/office/powerpoint/2010/main" val="2723148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112-1817-4BD3-B563-2B29E86D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version 4 (Ipv4)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4270-DDD1-444A-BEE5-F36A4228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It is decimal number address.</a:t>
            </a:r>
          </a:p>
          <a:p>
            <a:pPr>
              <a:lnSpc>
                <a:spcPct val="200000"/>
              </a:lnSpc>
            </a:pPr>
            <a:r>
              <a:rPr lang="en-US" dirty="0"/>
              <a:t>It is 32 binary number  or 32 bits address.</a:t>
            </a:r>
          </a:p>
          <a:p>
            <a:pPr>
              <a:lnSpc>
                <a:spcPct val="200000"/>
              </a:lnSpc>
            </a:pPr>
            <a:r>
              <a:rPr lang="en-US" dirty="0"/>
              <a:t>It have 4 octets and each octets 8 bit.</a:t>
            </a:r>
          </a:p>
          <a:p>
            <a:pPr>
              <a:lnSpc>
                <a:spcPct val="200000"/>
              </a:lnSpc>
            </a:pPr>
            <a:r>
              <a:rPr lang="en-IN" dirty="0"/>
              <a:t>It start 0 and end 255 (0-255).</a:t>
            </a:r>
          </a:p>
          <a:p>
            <a:pPr>
              <a:lnSpc>
                <a:spcPct val="200000"/>
              </a:lnSpc>
            </a:pPr>
            <a:r>
              <a:rPr lang="en-IN" dirty="0"/>
              <a:t>Example: 10.0.0.1, 172.20.24,102, 192.168.0.101</a:t>
            </a:r>
          </a:p>
        </p:txBody>
      </p:sp>
    </p:spTree>
    <p:extLst>
      <p:ext uri="{BB962C8B-B14F-4D97-AF65-F5344CB8AC3E}">
        <p14:creationId xmlns:p14="http://schemas.microsoft.com/office/powerpoint/2010/main" val="3755495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435A-CD68-461C-8F53-12CDC61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classes (Ipv4 classes)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C7EE-7720-4CCB-AD12-B0FD9679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It divided into five sub-classes. </a:t>
            </a:r>
          </a:p>
          <a:p>
            <a:pPr>
              <a:lnSpc>
                <a:spcPct val="200000"/>
              </a:lnSpc>
            </a:pPr>
            <a:r>
              <a:rPr lang="en-US" dirty="0"/>
              <a:t>Class A</a:t>
            </a:r>
          </a:p>
          <a:p>
            <a:pPr>
              <a:lnSpc>
                <a:spcPct val="200000"/>
              </a:lnSpc>
            </a:pPr>
            <a:r>
              <a:rPr lang="en-US" dirty="0"/>
              <a:t>Class B</a:t>
            </a:r>
          </a:p>
          <a:p>
            <a:pPr>
              <a:lnSpc>
                <a:spcPct val="200000"/>
              </a:lnSpc>
            </a:pPr>
            <a:r>
              <a:rPr lang="en-US" dirty="0"/>
              <a:t>Class C</a:t>
            </a:r>
          </a:p>
          <a:p>
            <a:pPr>
              <a:lnSpc>
                <a:spcPct val="200000"/>
              </a:lnSpc>
            </a:pPr>
            <a:r>
              <a:rPr lang="en-US" dirty="0"/>
              <a:t>Class D</a:t>
            </a:r>
          </a:p>
          <a:p>
            <a:pPr>
              <a:lnSpc>
                <a:spcPct val="200000"/>
              </a:lnSpc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284163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F401-F5E7-4436-BB71-49BE17F0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is divided into two part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5BC8-850C-479C-BE40-E67F84D5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ID</a:t>
            </a:r>
          </a:p>
          <a:p>
            <a:r>
              <a:rPr lang="en-US" dirty="0"/>
              <a:t>Host ID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E3658-D2F5-4F87-B795-221898DD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61493"/>
            <a:ext cx="10162915" cy="38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9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D869-6848-4FBB-BDD3-D1EE182F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Range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7E02C-B07F-4F89-A448-8BD554D3E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182201"/>
              </p:ext>
            </p:extLst>
          </p:nvPr>
        </p:nvGraphicFramePr>
        <p:xfrm>
          <a:off x="646111" y="1853248"/>
          <a:ext cx="10299390" cy="4034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9878">
                  <a:extLst>
                    <a:ext uri="{9D8B030D-6E8A-4147-A177-3AD203B41FA5}">
                      <a16:colId xmlns:a16="http://schemas.microsoft.com/office/drawing/2014/main" val="608473476"/>
                    </a:ext>
                  </a:extLst>
                </a:gridCol>
                <a:gridCol w="2059878">
                  <a:extLst>
                    <a:ext uri="{9D8B030D-6E8A-4147-A177-3AD203B41FA5}">
                      <a16:colId xmlns:a16="http://schemas.microsoft.com/office/drawing/2014/main" val="1833406228"/>
                    </a:ext>
                  </a:extLst>
                </a:gridCol>
                <a:gridCol w="2059878">
                  <a:extLst>
                    <a:ext uri="{9D8B030D-6E8A-4147-A177-3AD203B41FA5}">
                      <a16:colId xmlns:a16="http://schemas.microsoft.com/office/drawing/2014/main" val="4054292004"/>
                    </a:ext>
                  </a:extLst>
                </a:gridCol>
                <a:gridCol w="2059878">
                  <a:extLst>
                    <a:ext uri="{9D8B030D-6E8A-4147-A177-3AD203B41FA5}">
                      <a16:colId xmlns:a16="http://schemas.microsoft.com/office/drawing/2014/main" val="1925107953"/>
                    </a:ext>
                  </a:extLst>
                </a:gridCol>
                <a:gridCol w="2059878">
                  <a:extLst>
                    <a:ext uri="{9D8B030D-6E8A-4147-A177-3AD203B41FA5}">
                      <a16:colId xmlns:a16="http://schemas.microsoft.com/office/drawing/2014/main" val="482987169"/>
                    </a:ext>
                  </a:extLst>
                </a:gridCol>
              </a:tblGrid>
              <a:tr h="67237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CIDR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Subnet Masks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3378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baseline="30000" dirty="0"/>
                        <a:t>24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255.0.0.0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56496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128-191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112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192-223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76828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224-239</a:t>
                      </a:r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--------------------------------------------------------------------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10283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240-255</a:t>
                      </a:r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--------------------------------------------------------------------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082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380785-8F3D-413F-A604-7B2634B6FF65}"/>
              </a:ext>
            </a:extLst>
          </p:cNvPr>
          <p:cNvSpPr txBox="1"/>
          <p:nvPr/>
        </p:nvSpPr>
        <p:spPr>
          <a:xfrm>
            <a:off x="646111" y="6082116"/>
            <a:ext cx="1029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Class A address 127.0.0.0 to 127.255.255.255 can’t used and it is reserved for loopback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911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37AB-137A-4BAF-B2B7-B0671094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CIDR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8BC-80AB-4AD1-BC6A-37938DCE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 stand for </a:t>
            </a:r>
            <a:r>
              <a:rPr lang="en-IN" dirty="0"/>
              <a:t>Classless inter-domain routing .</a:t>
            </a:r>
          </a:p>
          <a:p>
            <a:pPr>
              <a:lnSpc>
                <a:spcPct val="300000"/>
              </a:lnSpc>
            </a:pPr>
            <a:r>
              <a:rPr lang="en-IN" dirty="0"/>
              <a:t>It i</a:t>
            </a:r>
            <a:r>
              <a:rPr lang="en-US" dirty="0"/>
              <a:t>s used to create unique identifiers for networks and individual devices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77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BB4B-44DE-41A1-BDEA-D15F51AE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DFA-65B4-4A84-9C76-A62E697C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127.0.0.0 -&gt; Loopback address</a:t>
            </a:r>
          </a:p>
          <a:p>
            <a:pPr>
              <a:lnSpc>
                <a:spcPct val="300000"/>
              </a:lnSpc>
            </a:pPr>
            <a:r>
              <a:rPr lang="en-US" dirty="0"/>
              <a:t>224.0.0.0 -&gt; Multicast</a:t>
            </a:r>
          </a:p>
          <a:p>
            <a:pPr>
              <a:lnSpc>
                <a:spcPct val="300000"/>
              </a:lnSpc>
            </a:pPr>
            <a:r>
              <a:rPr lang="en-US" dirty="0"/>
              <a:t>255.255.255.255 -&gt; Broadcast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87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FA4A-4A9E-4020-9B88-DFB2F015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1022-8B42-4C7C-819F-795EA17A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10.0.0.1 – 10.255.255.255</a:t>
            </a:r>
          </a:p>
          <a:p>
            <a:pPr>
              <a:lnSpc>
                <a:spcPct val="300000"/>
              </a:lnSpc>
            </a:pPr>
            <a:r>
              <a:rPr lang="en-US" dirty="0"/>
              <a:t>172.16.0.0 – 172.32.255.255</a:t>
            </a:r>
          </a:p>
          <a:p>
            <a:pPr>
              <a:lnSpc>
                <a:spcPct val="300000"/>
              </a:lnSpc>
            </a:pPr>
            <a:r>
              <a:rPr lang="en-US" dirty="0"/>
              <a:t>192.168.0.0 –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5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03D3-08DB-4F65-BC2A-63734F87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version 6 (Ipv6)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AA0E-D67E-4FC9-8461-4335514E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hexadecimal format address. </a:t>
            </a:r>
          </a:p>
          <a:p>
            <a:r>
              <a:rPr lang="en-US" dirty="0"/>
              <a:t>It is 128 bits address.</a:t>
            </a:r>
          </a:p>
          <a:p>
            <a:r>
              <a:rPr lang="en-US" dirty="0"/>
              <a:t>It divided into eight octets and each octets 16 bits block.</a:t>
            </a:r>
          </a:p>
          <a:p>
            <a:r>
              <a:rPr lang="en-US" dirty="0"/>
              <a:t>Large address space (approx. 34*10</a:t>
            </a:r>
            <a:r>
              <a:rPr lang="en-US" baseline="30000" dirty="0"/>
              <a:t>38)</a:t>
            </a:r>
          </a:p>
          <a:p>
            <a:r>
              <a:rPr lang="en-US" dirty="0"/>
              <a:t>End to end connectivity</a:t>
            </a:r>
          </a:p>
          <a:p>
            <a:r>
              <a:rPr lang="en-US" dirty="0"/>
              <a:t>Auto configuration </a:t>
            </a:r>
          </a:p>
          <a:p>
            <a:r>
              <a:rPr lang="en-US" dirty="0"/>
              <a:t>Fast Routing and forwarding</a:t>
            </a:r>
          </a:p>
          <a:p>
            <a:r>
              <a:rPr lang="en-IN" dirty="0"/>
              <a:t>No Broadcast</a:t>
            </a:r>
          </a:p>
          <a:p>
            <a:r>
              <a:rPr lang="en-IN" dirty="0"/>
              <a:t>Ip security </a:t>
            </a:r>
          </a:p>
        </p:txBody>
      </p:sp>
    </p:spTree>
    <p:extLst>
      <p:ext uri="{BB962C8B-B14F-4D97-AF65-F5344CB8AC3E}">
        <p14:creationId xmlns:p14="http://schemas.microsoft.com/office/powerpoint/2010/main" val="1740125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D967F-B393-4748-B692-28FE8A8C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D3B88-11E1-46C7-90CF-51FA0B38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241844-C175-49F4-95F1-254DB2F1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It stand for media access control.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physical address.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used to identify a host world wide.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75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E622-B2C3-4126-895E-6AA2D38B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Area Network (PAN)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52A4-3766-40E0-8312-5F485FD5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Rang: 15-25 mm</a:t>
            </a:r>
          </a:p>
          <a:p>
            <a:pPr>
              <a:lnSpc>
                <a:spcPct val="250000"/>
              </a:lnSpc>
            </a:pPr>
            <a:r>
              <a:rPr lang="en-US" dirty="0"/>
              <a:t>Uses: Small Circles of friends or employee, Small Parties. </a:t>
            </a:r>
          </a:p>
          <a:p>
            <a:pPr>
              <a:lnSpc>
                <a:spcPct val="250000"/>
              </a:lnSpc>
            </a:pPr>
            <a:r>
              <a:rPr lang="en-US" dirty="0"/>
              <a:t>Example: Hotspot, Bluetooth, Wireless keyboards, Wireless mice, Game consoles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86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CCFF-AF6D-4C9B-8AA9-F29EBEA8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provide MAC Address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F8B887-25DB-43F5-82CB-05C03B7D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IEEE + Manufacturers</a:t>
            </a:r>
          </a:p>
          <a:p>
            <a:pPr>
              <a:lnSpc>
                <a:spcPct val="300000"/>
              </a:lnSpc>
            </a:pPr>
            <a:r>
              <a:rPr lang="en-US" dirty="0"/>
              <a:t>IEEE stand for Institute of Electrical and Electronics Engineers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64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D967F-B393-4748-B692-28FE8A8C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FEF5-3A08-4F7F-A417-74E5951A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631D-71E6-48FD-B88C-57B0B990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It stand for Open System Inter-connection.</a:t>
            </a:r>
          </a:p>
          <a:p>
            <a:pPr>
              <a:lnSpc>
                <a:spcPct val="250000"/>
              </a:lnSpc>
            </a:pPr>
            <a:r>
              <a:rPr lang="en-US" dirty="0"/>
              <a:t>This is framework used to describe the function of networking.</a:t>
            </a:r>
          </a:p>
          <a:p>
            <a:pPr>
              <a:lnSpc>
                <a:spcPct val="250000"/>
              </a:lnSpc>
            </a:pPr>
            <a:r>
              <a:rPr lang="en-US" dirty="0"/>
              <a:t>ISO created the OSI reference model as a framework. </a:t>
            </a:r>
          </a:p>
          <a:p>
            <a:pPr>
              <a:lnSpc>
                <a:spcPct val="250000"/>
              </a:lnSpc>
            </a:pPr>
            <a:r>
              <a:rPr lang="en-US" dirty="0"/>
              <a:t>In 1980 OSI model published by ISO.</a:t>
            </a:r>
          </a:p>
          <a:p>
            <a:pPr>
              <a:lnSpc>
                <a:spcPct val="250000"/>
              </a:lnSpc>
            </a:pPr>
            <a:r>
              <a:rPr lang="en-US" dirty="0"/>
              <a:t>It have 7</a:t>
            </a:r>
            <a:r>
              <a:rPr lang="en-US" baseline="30000" dirty="0"/>
              <a:t>th</a:t>
            </a:r>
            <a:r>
              <a:rPr lang="en-US" dirty="0"/>
              <a:t> different layers.</a:t>
            </a:r>
          </a:p>
        </p:txBody>
      </p:sp>
    </p:spTree>
    <p:extLst>
      <p:ext uri="{BB962C8B-B14F-4D97-AF65-F5344CB8AC3E}">
        <p14:creationId xmlns:p14="http://schemas.microsoft.com/office/powerpoint/2010/main" val="263903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67E5-BBF9-4F64-9077-BFBD87C7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layers of OSI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7FDD-D8DD-455A-9D97-67A63C6F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Application Layer</a:t>
            </a:r>
          </a:p>
          <a:p>
            <a:pPr>
              <a:lnSpc>
                <a:spcPct val="150000"/>
              </a:lnSpc>
            </a:pPr>
            <a:r>
              <a:rPr lang="en-US" dirty="0"/>
              <a:t>Presentation Layer</a:t>
            </a:r>
          </a:p>
          <a:p>
            <a:pPr>
              <a:lnSpc>
                <a:spcPct val="150000"/>
              </a:lnSpc>
            </a:pPr>
            <a:r>
              <a:rPr lang="en-US" dirty="0"/>
              <a:t>Session Layer</a:t>
            </a:r>
          </a:p>
          <a:p>
            <a:pPr>
              <a:lnSpc>
                <a:spcPct val="150000"/>
              </a:lnSpc>
            </a:pPr>
            <a:r>
              <a:rPr lang="en-IN" dirty="0"/>
              <a:t>Transport Layer</a:t>
            </a:r>
          </a:p>
          <a:p>
            <a:pPr>
              <a:lnSpc>
                <a:spcPct val="150000"/>
              </a:lnSpc>
            </a:pPr>
            <a:r>
              <a:rPr lang="en-IN" dirty="0"/>
              <a:t>Network Layer</a:t>
            </a:r>
          </a:p>
          <a:p>
            <a:pPr>
              <a:lnSpc>
                <a:spcPct val="150000"/>
              </a:lnSpc>
            </a:pPr>
            <a:r>
              <a:rPr lang="en-IN" dirty="0"/>
              <a:t>Data Link Layer</a:t>
            </a:r>
          </a:p>
          <a:p>
            <a:pPr>
              <a:lnSpc>
                <a:spcPct val="150000"/>
              </a:lnSpc>
            </a:pPr>
            <a:r>
              <a:rPr lang="en-IN" dirty="0"/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2017943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BBC85-0843-4DDA-88BF-DC42DBEAF3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6855" y="402484"/>
            <a:ext cx="9840036" cy="6053031"/>
          </a:xfrm>
        </p:spPr>
      </p:pic>
    </p:spTree>
    <p:extLst>
      <p:ext uri="{BB962C8B-B14F-4D97-AF65-F5344CB8AC3E}">
        <p14:creationId xmlns:p14="http://schemas.microsoft.com/office/powerpoint/2010/main" val="3928442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4BB4-816B-483E-970B-7B78F5BE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18E6-2B39-4E6C-B93A-FBDAB9A9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Provides a User Interface</a:t>
            </a:r>
          </a:p>
          <a:p>
            <a:pPr>
              <a:lnSpc>
                <a:spcPct val="300000"/>
              </a:lnSpc>
            </a:pPr>
            <a:r>
              <a:rPr lang="en-US" dirty="0"/>
              <a:t>End user Layer</a:t>
            </a:r>
          </a:p>
          <a:p>
            <a:pPr>
              <a:lnSpc>
                <a:spcPct val="300000"/>
              </a:lnSpc>
            </a:pPr>
            <a:r>
              <a:rPr lang="en-US" dirty="0"/>
              <a:t>HTTP/S, FTP,IRC,DNS</a:t>
            </a:r>
          </a:p>
        </p:txBody>
      </p:sp>
    </p:spTree>
    <p:extLst>
      <p:ext uri="{BB962C8B-B14F-4D97-AF65-F5344CB8AC3E}">
        <p14:creationId xmlns:p14="http://schemas.microsoft.com/office/powerpoint/2010/main" val="1585080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8BF-7BC9-4D08-B4AF-9F2AA26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99AE-903F-4606-9556-EBB69BC8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Present Data</a:t>
            </a:r>
          </a:p>
          <a:p>
            <a:pPr>
              <a:lnSpc>
                <a:spcPct val="300000"/>
              </a:lnSpc>
            </a:pPr>
            <a:r>
              <a:rPr lang="en-US" dirty="0"/>
              <a:t>Syntax Layer</a:t>
            </a:r>
          </a:p>
          <a:p>
            <a:pPr>
              <a:lnSpc>
                <a:spcPct val="300000"/>
              </a:lnSpc>
            </a:pPr>
            <a:r>
              <a:rPr lang="en-US" dirty="0"/>
              <a:t>Handle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313702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D206-931B-4D61-BDC9-B525BB26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C414-EC16-4873-8C27-CF7AAD2F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Maintains distention b/w data of separate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API, Socket, Win Sock, Cookies</a:t>
            </a:r>
          </a:p>
          <a:p>
            <a:pPr>
              <a:lnSpc>
                <a:spcPct val="300000"/>
              </a:lnSpc>
            </a:pPr>
            <a:r>
              <a:rPr lang="en-IN" dirty="0"/>
              <a:t>Controls the connection b/w computer/host.</a:t>
            </a:r>
          </a:p>
          <a:p>
            <a:pPr>
              <a:lnSpc>
                <a:spcPct val="300000"/>
              </a:lnSpc>
            </a:pPr>
            <a:r>
              <a:rPr lang="en-US" dirty="0"/>
              <a:t>Managing a session between end-user application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61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8CDB-48CB-44E8-85A5-5A603A9F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1535-D76B-4BD7-9E05-4CB0CC4B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dirty="0"/>
              <a:t>Heart of OSI Model.</a:t>
            </a:r>
          </a:p>
          <a:p>
            <a:pPr>
              <a:lnSpc>
                <a:spcPct val="300000"/>
              </a:lnSpc>
            </a:pPr>
            <a:r>
              <a:rPr lang="en-IN" dirty="0"/>
              <a:t>Provide End to end connection</a:t>
            </a:r>
          </a:p>
          <a:p>
            <a:pPr>
              <a:lnSpc>
                <a:spcPct val="300000"/>
              </a:lnSpc>
            </a:pPr>
            <a:r>
              <a:rPr lang="en-IN" dirty="0"/>
              <a:t>Provide reliable or unreliable delivery and flow control</a:t>
            </a:r>
          </a:p>
          <a:p>
            <a:pPr>
              <a:lnSpc>
                <a:spcPct val="300000"/>
              </a:lnSpc>
            </a:pPr>
            <a:r>
              <a:rPr lang="en-IN" dirty="0"/>
              <a:t>TCP/UDP</a:t>
            </a:r>
          </a:p>
        </p:txBody>
      </p:sp>
    </p:spTree>
    <p:extLst>
      <p:ext uri="{BB962C8B-B14F-4D97-AF65-F5344CB8AC3E}">
        <p14:creationId xmlns:p14="http://schemas.microsoft.com/office/powerpoint/2010/main" val="3877192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F72E-6B5B-4D7B-B63A-DB6694A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909D-9EE2-4F15-8963-A6D5B951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Provide Logical Addressing/IP Address.</a:t>
            </a:r>
          </a:p>
          <a:p>
            <a:pPr>
              <a:lnSpc>
                <a:spcPct val="300000"/>
              </a:lnSpc>
            </a:pPr>
            <a:r>
              <a:rPr lang="en-US" dirty="0"/>
              <a:t>Send and received packets.</a:t>
            </a:r>
          </a:p>
          <a:p>
            <a:pPr>
              <a:lnSpc>
                <a:spcPct val="300000"/>
              </a:lnSpc>
            </a:pPr>
            <a:r>
              <a:rPr lang="en-US" dirty="0"/>
              <a:t>Provide path determination using logical addressing.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70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271B-07EC-4594-B1DD-F0E36A1F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Area Network (LAN)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4B66-CAD3-4A07-A0F3-DAE15309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A LAN network is limited to between 100-1000 meters coverage.</a:t>
            </a:r>
          </a:p>
          <a:p>
            <a:pPr>
              <a:lnSpc>
                <a:spcPct val="250000"/>
              </a:lnSpc>
            </a:pPr>
            <a:r>
              <a:rPr lang="en-US" dirty="0"/>
              <a:t>Uses: wired connections to link the computers to each other and to a variety of peripheral devices such as printers.</a:t>
            </a:r>
          </a:p>
          <a:p>
            <a:pPr>
              <a:lnSpc>
                <a:spcPct val="250000"/>
              </a:lnSpc>
            </a:pPr>
            <a:r>
              <a:rPr lang="en-US" dirty="0"/>
              <a:t>Example:  Office, Home,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59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84B0-4146-4419-8CCC-07367B02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5C00-AFFF-4AE8-96A2-B2D78661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Provides media assess and physical addressing.</a:t>
            </a:r>
          </a:p>
          <a:p>
            <a:pPr>
              <a:lnSpc>
                <a:spcPct val="300000"/>
              </a:lnSpc>
            </a:pPr>
            <a:r>
              <a:rPr lang="en-US" dirty="0"/>
              <a:t>Networking devices.</a:t>
            </a:r>
          </a:p>
          <a:p>
            <a:pPr>
              <a:lnSpc>
                <a:spcPct val="300000"/>
              </a:lnSpc>
            </a:pPr>
            <a:r>
              <a:rPr lang="en-US" dirty="0"/>
              <a:t>To deal with transmission errors, regulate the flow of data, and provide a well-defined interface to the network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52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8361-E5E9-4931-924A-B998474C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423"/>
            <a:ext cx="9404723" cy="1400530"/>
          </a:xfrm>
        </p:spPr>
        <p:txBody>
          <a:bodyPr/>
          <a:lstStyle/>
          <a:p>
            <a:r>
              <a:rPr lang="en-US" dirty="0"/>
              <a:t>Physical Layer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ACCF-AFEB-431C-9021-2E9A9657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Converts digital data so that it can be sent over the physical.</a:t>
            </a:r>
          </a:p>
          <a:p>
            <a:pPr>
              <a:lnSpc>
                <a:spcPct val="300000"/>
              </a:lnSpc>
            </a:pPr>
            <a:r>
              <a:rPr lang="en-US" dirty="0"/>
              <a:t>Moves data b/w host.</a:t>
            </a:r>
          </a:p>
          <a:p>
            <a:pPr>
              <a:lnSpc>
                <a:spcPct val="300000"/>
              </a:lnSpc>
            </a:pPr>
            <a:r>
              <a:rPr lang="en-US" dirty="0"/>
              <a:t>Physical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670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8696-676A-4857-A6BD-DB954929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6AC1-03C3-4908-BACC-AD103046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There are 4 protocol layer </a:t>
            </a:r>
          </a:p>
          <a:p>
            <a:pPr>
              <a:lnSpc>
                <a:spcPct val="200000"/>
              </a:lnSpc>
            </a:pPr>
            <a:r>
              <a:rPr lang="en-US" dirty="0"/>
              <a:t>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Transport</a:t>
            </a:r>
          </a:p>
          <a:p>
            <a:pPr>
              <a:lnSpc>
                <a:spcPct val="200000"/>
              </a:lnSpc>
            </a:pPr>
            <a:r>
              <a:rPr lang="en-US" dirty="0"/>
              <a:t>Network</a:t>
            </a:r>
          </a:p>
          <a:p>
            <a:pPr>
              <a:lnSpc>
                <a:spcPct val="200000"/>
              </a:lnSpc>
            </a:pPr>
            <a:r>
              <a:rPr lang="en-US" dirty="0"/>
              <a:t>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960167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CF46A-4DF4-4497-B488-867897FEEFFB}"/>
              </a:ext>
            </a:extLst>
          </p:cNvPr>
          <p:cNvSpPr txBox="1"/>
          <p:nvPr/>
        </p:nvSpPr>
        <p:spPr>
          <a:xfrm>
            <a:off x="1201002" y="1187355"/>
            <a:ext cx="221091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CCA53-3DBC-4134-B4B9-969D7FCAAE7D}"/>
              </a:ext>
            </a:extLst>
          </p:cNvPr>
          <p:cNvSpPr txBox="1"/>
          <p:nvPr/>
        </p:nvSpPr>
        <p:spPr>
          <a:xfrm>
            <a:off x="1201002" y="2422201"/>
            <a:ext cx="22109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Transport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9252-9EF6-4CC5-8F5B-C5187EC0C8E8}"/>
              </a:ext>
            </a:extLst>
          </p:cNvPr>
          <p:cNvSpPr txBox="1"/>
          <p:nvPr/>
        </p:nvSpPr>
        <p:spPr>
          <a:xfrm>
            <a:off x="1201002" y="3657048"/>
            <a:ext cx="221092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Network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E7721-01D8-421A-8440-3ED438CE484D}"/>
              </a:ext>
            </a:extLst>
          </p:cNvPr>
          <p:cNvSpPr txBox="1"/>
          <p:nvPr/>
        </p:nvSpPr>
        <p:spPr>
          <a:xfrm>
            <a:off x="1201003" y="4891895"/>
            <a:ext cx="22109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Network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713EB-B995-4F25-8A06-FE06A97037F2}"/>
              </a:ext>
            </a:extLst>
          </p:cNvPr>
          <p:cNvSpPr txBox="1"/>
          <p:nvPr/>
        </p:nvSpPr>
        <p:spPr>
          <a:xfrm>
            <a:off x="7125111" y="1187355"/>
            <a:ext cx="22109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AFE35-4A3A-4FF9-9F91-61DACCA5FCB7}"/>
              </a:ext>
            </a:extLst>
          </p:cNvPr>
          <p:cNvSpPr txBox="1"/>
          <p:nvPr/>
        </p:nvSpPr>
        <p:spPr>
          <a:xfrm>
            <a:off x="7125111" y="2422201"/>
            <a:ext cx="22109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Transport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8A96D-58CE-417D-8C1A-8B96336B893D}"/>
              </a:ext>
            </a:extLst>
          </p:cNvPr>
          <p:cNvSpPr txBox="1"/>
          <p:nvPr/>
        </p:nvSpPr>
        <p:spPr>
          <a:xfrm>
            <a:off x="7125111" y="3657048"/>
            <a:ext cx="22109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Network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A16AA-27C2-455D-9D2F-4F99FA9E170B}"/>
              </a:ext>
            </a:extLst>
          </p:cNvPr>
          <p:cNvSpPr txBox="1"/>
          <p:nvPr/>
        </p:nvSpPr>
        <p:spPr>
          <a:xfrm>
            <a:off x="7125111" y="4891895"/>
            <a:ext cx="2210930" cy="559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Network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16234-219D-4DB8-B367-E8D091A1E782}"/>
              </a:ext>
            </a:extLst>
          </p:cNvPr>
          <p:cNvCxnSpPr/>
          <p:nvPr/>
        </p:nvCxnSpPr>
        <p:spPr>
          <a:xfrm>
            <a:off x="532263" y="1187355"/>
            <a:ext cx="0" cy="407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A8B3B2-690B-458D-88F1-FDFFF2AE5CE8}"/>
              </a:ext>
            </a:extLst>
          </p:cNvPr>
          <p:cNvCxnSpPr/>
          <p:nvPr/>
        </p:nvCxnSpPr>
        <p:spPr>
          <a:xfrm>
            <a:off x="1323833" y="5923128"/>
            <a:ext cx="784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812EBE-2646-4964-8EAC-4E195BF25EE2}"/>
              </a:ext>
            </a:extLst>
          </p:cNvPr>
          <p:cNvCxnSpPr/>
          <p:nvPr/>
        </p:nvCxnSpPr>
        <p:spPr>
          <a:xfrm flipV="1">
            <a:off x="10249469" y="1187355"/>
            <a:ext cx="0" cy="407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7552D6-7EA5-4907-AFB6-F46B34183F72}"/>
              </a:ext>
            </a:extLst>
          </p:cNvPr>
          <p:cNvSpPr txBox="1"/>
          <p:nvPr/>
        </p:nvSpPr>
        <p:spPr>
          <a:xfrm>
            <a:off x="3998794" y="6318913"/>
            <a:ext cx="272955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I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16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28C53-C309-4358-B535-57A133281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738187"/>
            <a:ext cx="66675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AAFD3-9121-4064-BCFC-8357254E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307" y="347730"/>
            <a:ext cx="10766738" cy="63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122D3-C5B0-4656-8789-12D4F4DC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F2D8D-F11A-4B31-B9AF-0CD20915BE80}"/>
              </a:ext>
            </a:extLst>
          </p:cNvPr>
          <p:cNvSpPr txBox="1"/>
          <p:nvPr/>
        </p:nvSpPr>
        <p:spPr>
          <a:xfrm>
            <a:off x="44823" y="6858000"/>
            <a:ext cx="12102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famvin.org/en/2018/01/28/thank-goes-long-way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26890575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tf78884036_win32</Template>
  <TotalTime>1498</TotalTime>
  <Words>2566</Words>
  <Application>Microsoft Office PowerPoint</Application>
  <PresentationFormat>Widescreen</PresentationFormat>
  <Paragraphs>479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Arial</vt:lpstr>
      <vt:lpstr>Century Gothic</vt:lpstr>
      <vt:lpstr>Wingdings 3</vt:lpstr>
      <vt:lpstr>Ion</vt:lpstr>
      <vt:lpstr>Networking Fundamental </vt:lpstr>
      <vt:lpstr>Who is Chetan Bansal (Cb-Kali)</vt:lpstr>
      <vt:lpstr>Contact Information </vt:lpstr>
      <vt:lpstr>What is Computer Network </vt:lpstr>
      <vt:lpstr>Fact </vt:lpstr>
      <vt:lpstr>Characteristic of computer Network</vt:lpstr>
      <vt:lpstr>Network Types</vt:lpstr>
      <vt:lpstr>Personal Area Network (PAN) </vt:lpstr>
      <vt:lpstr>Local Area Network (LAN) </vt:lpstr>
      <vt:lpstr>Campus Area Network (CAN) </vt:lpstr>
      <vt:lpstr>Metropolitan Area Network (MAN) </vt:lpstr>
      <vt:lpstr>Wide Area Network (WAN) </vt:lpstr>
      <vt:lpstr>Advantage of Networking</vt:lpstr>
      <vt:lpstr>Disadvantage of Networking</vt:lpstr>
      <vt:lpstr>Network Interface Card (NIC)</vt:lpstr>
      <vt:lpstr>Internal Network Card </vt:lpstr>
      <vt:lpstr>External Network Card </vt:lpstr>
      <vt:lpstr>Advantage of NIC</vt:lpstr>
      <vt:lpstr>Disadvantage of NIC </vt:lpstr>
      <vt:lpstr>Network Device </vt:lpstr>
      <vt:lpstr>Types of Networking Devices</vt:lpstr>
      <vt:lpstr>HUB</vt:lpstr>
      <vt:lpstr>PowerPoint Presentation</vt:lpstr>
      <vt:lpstr>Advantage of Hub</vt:lpstr>
      <vt:lpstr>Disadvantage of Hub</vt:lpstr>
      <vt:lpstr>Switch</vt:lpstr>
      <vt:lpstr>Advantage of Switch </vt:lpstr>
      <vt:lpstr>Disadvantage of Switch</vt:lpstr>
      <vt:lpstr>Router</vt:lpstr>
      <vt:lpstr>Advantage of router</vt:lpstr>
      <vt:lpstr>Disadvantage of router</vt:lpstr>
      <vt:lpstr>Repeater</vt:lpstr>
      <vt:lpstr>Advantage of Repeater</vt:lpstr>
      <vt:lpstr>Disadvantage of Repeater</vt:lpstr>
      <vt:lpstr>Bridge</vt:lpstr>
      <vt:lpstr>Advantage of Bridge</vt:lpstr>
      <vt:lpstr>Disadvantage of Bridge</vt:lpstr>
      <vt:lpstr>Gateway</vt:lpstr>
      <vt:lpstr>Advantage of Gateway</vt:lpstr>
      <vt:lpstr>Disadvantage of Gateway</vt:lpstr>
      <vt:lpstr>Network Protocols </vt:lpstr>
      <vt:lpstr>Types of Protocols</vt:lpstr>
      <vt:lpstr>TCP/IP</vt:lpstr>
      <vt:lpstr>TCP and UDP difference b/w </vt:lpstr>
      <vt:lpstr>Network Port </vt:lpstr>
      <vt:lpstr>Important Port name and Number</vt:lpstr>
      <vt:lpstr>Server</vt:lpstr>
      <vt:lpstr>Advantage </vt:lpstr>
      <vt:lpstr>Types of Server</vt:lpstr>
      <vt:lpstr>Data Transmission Mode and Media</vt:lpstr>
      <vt:lpstr>Data Transmission Media</vt:lpstr>
      <vt:lpstr>Network Topology</vt:lpstr>
      <vt:lpstr>Logical and Physical Network</vt:lpstr>
      <vt:lpstr>Types of Topologies</vt:lpstr>
      <vt:lpstr>Bus Topology </vt:lpstr>
      <vt:lpstr>Ring Topology</vt:lpstr>
      <vt:lpstr>Star Topology</vt:lpstr>
      <vt:lpstr>Mesh Topology</vt:lpstr>
      <vt:lpstr>Hybrid Topology</vt:lpstr>
      <vt:lpstr>How to Choose Topology</vt:lpstr>
      <vt:lpstr>PowerPoint Presentation</vt:lpstr>
      <vt:lpstr>Intranet</vt:lpstr>
      <vt:lpstr>Extranet</vt:lpstr>
      <vt:lpstr>Internet </vt:lpstr>
      <vt:lpstr>VPN</vt:lpstr>
      <vt:lpstr>VPN Advantage </vt:lpstr>
      <vt:lpstr>IP Address </vt:lpstr>
      <vt:lpstr>How IP address Work</vt:lpstr>
      <vt:lpstr>Who provide IP Address </vt:lpstr>
      <vt:lpstr>IP version 4 (Ipv4)</vt:lpstr>
      <vt:lpstr>Ip address classes (Ipv4 classes)</vt:lpstr>
      <vt:lpstr>Ipv4 address is divided into two part </vt:lpstr>
      <vt:lpstr>Classes Range </vt:lpstr>
      <vt:lpstr>What is CIDR</vt:lpstr>
      <vt:lpstr>Special Address</vt:lpstr>
      <vt:lpstr>Private Address</vt:lpstr>
      <vt:lpstr>IP version 6 (Ipv6)</vt:lpstr>
      <vt:lpstr>PowerPoint Presentation</vt:lpstr>
      <vt:lpstr>MAC Address</vt:lpstr>
      <vt:lpstr>Who provide MAC Address </vt:lpstr>
      <vt:lpstr>PowerPoint Presentation</vt:lpstr>
      <vt:lpstr>OSI Model</vt:lpstr>
      <vt:lpstr>7 layers of OSI Model </vt:lpstr>
      <vt:lpstr>PowerPoint Presentation</vt:lpstr>
      <vt:lpstr>Application Layer </vt:lpstr>
      <vt:lpstr>Presentation Layer</vt:lpstr>
      <vt:lpstr>Session Layer</vt:lpstr>
      <vt:lpstr>Transport Layer </vt:lpstr>
      <vt:lpstr>Network Layer </vt:lpstr>
      <vt:lpstr>Data Link Layer </vt:lpstr>
      <vt:lpstr>Physical Layer </vt:lpstr>
      <vt:lpstr>TCP/IP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</dc:title>
  <dc:creator>CB KALI</dc:creator>
  <cp:lastModifiedBy>CB KALI</cp:lastModifiedBy>
  <cp:revision>35</cp:revision>
  <dcterms:created xsi:type="dcterms:W3CDTF">2021-08-05T11:11:37Z</dcterms:created>
  <dcterms:modified xsi:type="dcterms:W3CDTF">2021-09-03T05:38:26Z</dcterms:modified>
</cp:coreProperties>
</file>