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Trebuchet MS" panose="020B0603020202020204" pitchFamily="34" charset="0"/>
      <p:regular r:id="rId11"/>
      <p:bold r:id="rId12"/>
      <p:italic r:id="rId13"/>
      <p:boldItalic r:id="rId14"/>
    </p:embeddedFont>
    <p:embeddedFont>
      <p:font typeface="Wingdings 3" panose="05040102010807070707" pitchFamily="18" charset="2"/>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CEAF8-5AEE-9944-0E19-8DDC4A99C24C}" v="1" dt="2023-04-13T22:42:04.148"/>
    <p1510:client id="{B41FCAEE-03BB-4FA2-9499-4B6F5DEAB5B2}" v="2" dt="2023-04-13T23:18:21.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0de125a7e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e0de125a7e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e0de125a7e_0_1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e0de125a7e_0_1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e0de125a7e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e0de125a7e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Need more prey animals, maybe some local to the Gulf Coast area like </a:t>
            </a:r>
            <a:r>
              <a:rPr lang="en-US" dirty="0" err="1"/>
              <a:t>Nutrea</a:t>
            </a:r>
            <a:r>
              <a:rPr lang="en-US" dirty="0"/>
              <a:t> or Birds of Prey like Eagles.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0de125a7e_0_1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0de125a7e_0_1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0de125a7e_0_1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0de125a7e_0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82067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29321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469856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67998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55193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21926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52463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17747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5071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34092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69601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7252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91637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02565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013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35914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99048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5/9/2023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9722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Machine learning group</a:t>
            </a:r>
            <a:endParaRPr/>
          </a:p>
        </p:txBody>
      </p:sp>
      <p:sp>
        <p:nvSpPr>
          <p:cNvPr id="60" name="Google Shape;60;p13"/>
          <p:cNvSpPr txBox="1">
            <a:spLocks noGrp="1"/>
          </p:cNvSpPr>
          <p:nvPr>
            <p:ph type="subTitle" idx="1"/>
          </p:nvPr>
        </p:nvSpPr>
        <p:spPr>
          <a:xfrm>
            <a:off x="824000" y="3221575"/>
            <a:ext cx="4255500" cy="1659900"/>
          </a:xfrm>
          <a:prstGeom prst="rect">
            <a:avLst/>
          </a:prstGeom>
        </p:spPr>
        <p:txBody>
          <a:bodyPr spcFirstLastPara="1" wrap="square" lIns="91425" tIns="91425" rIns="91425" bIns="91425" anchor="t" anchorCtr="0">
            <a:noAutofit/>
          </a:bodyPr>
          <a:lstStyle/>
          <a:p>
            <a:pPr marL="444500" marR="0" lvl="0" indent="-228600" algn="l" rtl="0">
              <a:lnSpc>
                <a:spcPct val="105000"/>
              </a:lnSpc>
              <a:spcBef>
                <a:spcPts val="700"/>
              </a:spcBef>
              <a:spcAft>
                <a:spcPts val="0"/>
              </a:spcAft>
              <a:buClr>
                <a:srgbClr val="2D3B45"/>
              </a:buClr>
              <a:buSzPts val="950"/>
              <a:buFont typeface="Arial"/>
              <a:buNone/>
            </a:pPr>
            <a:r>
              <a:rPr lang="en" sz="950">
                <a:latin typeface="Arial"/>
                <a:ea typeface="Arial"/>
                <a:cs typeface="Arial"/>
                <a:sym typeface="Arial"/>
              </a:rPr>
              <a:t>Crosby Burdon</a:t>
            </a:r>
            <a:endParaRPr sz="950">
              <a:latin typeface="Arial"/>
              <a:ea typeface="Arial"/>
              <a:cs typeface="Arial"/>
              <a:sym typeface="Arial"/>
            </a:endParaRPr>
          </a:p>
          <a:p>
            <a:pPr marL="457200" lvl="0" indent="-228600" algn="l" rtl="0">
              <a:lnSpc>
                <a:spcPct val="105000"/>
              </a:lnSpc>
              <a:spcBef>
                <a:spcPts val="0"/>
              </a:spcBef>
              <a:spcAft>
                <a:spcPts val="0"/>
              </a:spcAft>
              <a:buClr>
                <a:srgbClr val="2D3B45"/>
              </a:buClr>
              <a:buSzPts val="950"/>
              <a:buFont typeface="Arial"/>
              <a:buNone/>
            </a:pPr>
            <a:r>
              <a:rPr lang="en" sz="950">
                <a:latin typeface="Arial"/>
                <a:ea typeface="Arial"/>
                <a:cs typeface="Arial"/>
                <a:sym typeface="Arial"/>
              </a:rPr>
              <a:t>Mason Lee</a:t>
            </a:r>
            <a:endParaRPr sz="950">
              <a:latin typeface="Arial"/>
              <a:ea typeface="Arial"/>
              <a:cs typeface="Arial"/>
              <a:sym typeface="Arial"/>
            </a:endParaRPr>
          </a:p>
          <a:p>
            <a:pPr marL="457200" lvl="0" indent="-228600" algn="l" rtl="0">
              <a:lnSpc>
                <a:spcPct val="105000"/>
              </a:lnSpc>
              <a:spcBef>
                <a:spcPts val="0"/>
              </a:spcBef>
              <a:spcAft>
                <a:spcPts val="0"/>
              </a:spcAft>
              <a:buClr>
                <a:srgbClr val="2D3B45"/>
              </a:buClr>
              <a:buSzPts val="950"/>
              <a:buFont typeface="Arial"/>
              <a:buNone/>
            </a:pPr>
            <a:r>
              <a:rPr lang="en" sz="950">
                <a:latin typeface="Arial"/>
                <a:ea typeface="Arial"/>
                <a:cs typeface="Arial"/>
                <a:sym typeface="Arial"/>
              </a:rPr>
              <a:t>Braxton Long</a:t>
            </a:r>
            <a:endParaRPr sz="950">
              <a:latin typeface="Arial"/>
              <a:ea typeface="Arial"/>
              <a:cs typeface="Arial"/>
              <a:sym typeface="Arial"/>
            </a:endParaRPr>
          </a:p>
          <a:p>
            <a:pPr marL="457200" lvl="0" indent="-228600" algn="l" rtl="0">
              <a:lnSpc>
                <a:spcPct val="105000"/>
              </a:lnSpc>
              <a:spcBef>
                <a:spcPts val="0"/>
              </a:spcBef>
              <a:spcAft>
                <a:spcPts val="0"/>
              </a:spcAft>
              <a:buClr>
                <a:srgbClr val="2D3B45"/>
              </a:buClr>
              <a:buSzPts val="950"/>
              <a:buFont typeface="Arial"/>
              <a:buNone/>
            </a:pPr>
            <a:r>
              <a:rPr lang="en" sz="950">
                <a:latin typeface="Arial"/>
                <a:ea typeface="Arial"/>
                <a:cs typeface="Arial"/>
                <a:sym typeface="Arial"/>
              </a:rPr>
              <a:t>William Lowery</a:t>
            </a:r>
            <a:endParaRPr sz="950">
              <a:latin typeface="Arial"/>
              <a:ea typeface="Arial"/>
              <a:cs typeface="Arial"/>
              <a:sym typeface="Arial"/>
            </a:endParaRPr>
          </a:p>
          <a:p>
            <a:pPr marL="444500" marR="0" lvl="0" indent="-228600" algn="l" rtl="0">
              <a:lnSpc>
                <a:spcPct val="105000"/>
              </a:lnSpc>
              <a:spcBef>
                <a:spcPts val="0"/>
              </a:spcBef>
              <a:spcAft>
                <a:spcPts val="0"/>
              </a:spcAft>
              <a:buClr>
                <a:srgbClr val="2D3B45"/>
              </a:buClr>
              <a:buSzPts val="950"/>
              <a:buFont typeface="Arial"/>
              <a:buNone/>
            </a:pPr>
            <a:r>
              <a:rPr lang="en" sz="950">
                <a:latin typeface="Arial"/>
                <a:ea typeface="Arial"/>
                <a:cs typeface="Arial"/>
                <a:sym typeface="Arial"/>
              </a:rPr>
              <a:t>Brendan Standridge</a:t>
            </a:r>
            <a:endParaRPr sz="950">
              <a:solidFill>
                <a:schemeClr val="hlink"/>
              </a:solidFill>
              <a:latin typeface="Arial"/>
              <a:ea typeface="Arial"/>
              <a:cs typeface="Arial"/>
              <a:sym typeface="Arial"/>
            </a:endParaRPr>
          </a:p>
          <a:p>
            <a:pPr marL="0" lvl="0" indent="0" algn="l" rtl="0">
              <a:lnSpc>
                <a:spcPct val="90000"/>
              </a:lnSpc>
              <a:spcBef>
                <a:spcPts val="1000"/>
              </a:spcBef>
              <a:spcAft>
                <a:spcPts val="0"/>
              </a:spcAft>
              <a:buSzPts val="688"/>
              <a:buNone/>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Concept</a:t>
            </a:r>
            <a:endParaRP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US" dirty="0"/>
              <a:t>By putting together simple behaviors the emergence of a more complex system will happen. Although this is the basic goal this was not fully reached.</a:t>
            </a:r>
          </a:p>
          <a:p>
            <a:pPr marL="0" lvl="0" indent="0" algn="l" rtl="0">
              <a:spcBef>
                <a:spcPts val="1200"/>
              </a:spcBef>
              <a:spcAft>
                <a:spcPts val="1200"/>
              </a:spcAft>
              <a:buNone/>
            </a:pPr>
            <a:r>
              <a:rPr lang="en-US" dirty="0"/>
              <a:t>But what has been made goes to show that this system can be indeed be made.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Technology </a:t>
            </a:r>
            <a:endParaRPr dirty="0"/>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US" dirty="0"/>
              <a:t>Though originally C++, this was scrapped and python with </a:t>
            </a:r>
            <a:r>
              <a:rPr lang="en-US" dirty="0" err="1"/>
              <a:t>pygames</a:t>
            </a:r>
            <a:r>
              <a:rPr lang="en-US" dirty="0"/>
              <a:t> was used instead</a:t>
            </a:r>
          </a:p>
          <a:p>
            <a:pPr marL="0" lvl="0" indent="0" algn="l" rtl="0">
              <a:spcBef>
                <a:spcPts val="1200"/>
              </a:spcBef>
              <a:spcAft>
                <a:spcPts val="1200"/>
              </a:spcAft>
              <a:buNone/>
            </a:pPr>
            <a:r>
              <a:rPr lang="en-US" dirty="0"/>
              <a:t>Much like the start of the project a bit of work had to go into making the graphics of this project operate but unlike before this was done in record time</a:t>
            </a: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68160"/>
    </mc:Choice>
    <mc:Fallback xmlns="">
      <p:transition spd="slow" advTm="6816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“life”</a:t>
            </a:r>
            <a:endParaRPr dirty="0"/>
          </a:p>
        </p:txBody>
      </p:sp>
      <p:sp>
        <p:nvSpPr>
          <p:cNvPr id="79" name="Google Shape;79;p16"/>
          <p:cNvSpPr txBox="1">
            <a:spLocks noGrp="1"/>
          </p:cNvSpPr>
          <p:nvPr>
            <p:ph type="body" idx="1"/>
          </p:nvPr>
        </p:nvSpPr>
        <p:spPr>
          <a:xfrm>
            <a:off x="311700" y="1134428"/>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Rabbits- slightly faster than most and loose energy fast due to factors such as inefficient food sources these stand as the most prominent prey to be hunted.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Boars- slightly slower but more resilient rabbits with a larger reward of energy when they are eaten</a:t>
            </a:r>
          </a:p>
          <a:p>
            <a:pPr marL="0" lvl="0" indent="0" algn="l" rtl="0">
              <a:spcBef>
                <a:spcPts val="0"/>
              </a:spcBef>
              <a:spcAft>
                <a:spcPts val="0"/>
              </a:spcAft>
              <a:buNone/>
            </a:pPr>
            <a:br>
              <a:rPr lang="en-US" dirty="0"/>
            </a:br>
            <a:r>
              <a:rPr lang="en-US" dirty="0"/>
              <a:t>Bears- a slower predator to better represent the difference between mammal predators and those of other orders</a:t>
            </a:r>
          </a:p>
          <a:p>
            <a:pPr marL="0" lvl="0" indent="0" algn="l" rtl="0">
              <a:spcBef>
                <a:spcPts val="0"/>
              </a:spcBef>
              <a:spcAft>
                <a:spcPts val="0"/>
              </a:spcAft>
              <a:buNone/>
            </a:pPr>
            <a:br>
              <a:rPr lang="en-US" dirty="0"/>
            </a:br>
            <a:r>
              <a:rPr lang="en-US" dirty="0"/>
              <a:t>Alligators – a slower reptilian predator that loses energy slower than mammals requiring it to hunt less, it is also split off in that although not implemented it would have had different reproduction requirements</a:t>
            </a:r>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Behavior systems</a:t>
            </a:r>
            <a:endParaRPr dirty="0"/>
          </a:p>
        </p:txBody>
      </p:sp>
      <p:sp>
        <p:nvSpPr>
          <p:cNvPr id="85" name="Google Shape;85;p17"/>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0" lvl="0" indent="0" algn="l" rtl="0">
              <a:spcBef>
                <a:spcPts val="1200"/>
              </a:spcBef>
              <a:spcAft>
                <a:spcPts val="1200"/>
              </a:spcAft>
              <a:buNone/>
            </a:pPr>
            <a:r>
              <a:rPr lang="en-US" dirty="0"/>
              <a:t>Hunger- hunger has two representations in the simulation one being energy and how it relates to the organism using realistic math for how things like energy loss would work hunger was also worked into the unimplemented decision-making system and would press for higher priority the lower energy became</a:t>
            </a:r>
          </a:p>
          <a:p>
            <a:pPr marL="0" lvl="0" indent="0" algn="l" rtl="0">
              <a:spcBef>
                <a:spcPts val="1200"/>
              </a:spcBef>
              <a:spcAft>
                <a:spcPts val="1200"/>
              </a:spcAft>
              <a:buNone/>
            </a:pPr>
            <a:r>
              <a:rPr lang="en-US" dirty="0"/>
              <a:t>Thirst- unlike hunger this system only worried about if the animal has consumed water in the requisite amount of time with that scale being different per animal</a:t>
            </a:r>
          </a:p>
          <a:p>
            <a:pPr marL="0" lvl="0" indent="0" algn="l" rtl="0">
              <a:spcBef>
                <a:spcPts val="1200"/>
              </a:spcBef>
              <a:spcAft>
                <a:spcPts val="1200"/>
              </a:spcAft>
              <a:buNone/>
            </a:pPr>
            <a:r>
              <a:rPr lang="en-US" dirty="0"/>
              <a:t>Walls- these barriers acted as water for the animals and hard boundaries for everything but alligators. This would have been expanded into controlling where animals can exist so that local populations could exist, and differences could be noted. Although for the interest of convince all world boundaries were changed so when walking off the side of the screen, they would appear on the other side of the map</a:t>
            </a:r>
          </a:p>
          <a:p>
            <a:pPr marL="0" lvl="0" indent="0" algn="l" rtl="0">
              <a:spcBef>
                <a:spcPts val="1200"/>
              </a:spcBef>
              <a:spcAft>
                <a:spcPts val="1200"/>
              </a:spcAft>
              <a:buNone/>
            </a:pPr>
            <a:r>
              <a:rPr lang="en-US" dirty="0"/>
              <a:t>Hunting – hunting was partly implemented but mostly worked on for the alligator species as it aside from the rabbit where to two main test animal's</a:t>
            </a:r>
          </a:p>
          <a:p>
            <a:pPr marL="0" lvl="0" indent="0" algn="l" rtl="0">
              <a:spcBef>
                <a:spcPts val="1200"/>
              </a:spcBef>
              <a:spcAft>
                <a:spcPts val="1200"/>
              </a:spcAft>
              <a:buNone/>
            </a:pPr>
            <a:r>
              <a:rPr lang="en-US" dirty="0"/>
              <a:t>Death – although arguable the simplest system in the simulation it is the one with the most criteria and was activated only when an animal starved itself into no longer having health, or not drinking in the proper amount of time.</a:t>
            </a:r>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prototype</a:t>
            </a:r>
            <a:endParaRPr dirty="0"/>
          </a:p>
        </p:txBody>
      </p:sp>
      <p:sp>
        <p:nvSpPr>
          <p:cNvPr id="91" name="Google Shape;91;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Although the project was not finished into its fully completed form with all systems in place enough of the project was made in time to show that a proof of concept is possible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C249-477D-4054-94C0-5A501F523CB6}"/>
              </a:ext>
            </a:extLst>
          </p:cNvPr>
          <p:cNvSpPr>
            <a:spLocks noGrp="1"/>
          </p:cNvSpPr>
          <p:nvPr>
            <p:ph type="title"/>
          </p:nvPr>
        </p:nvSpPr>
        <p:spPr/>
        <p:txBody>
          <a:bodyPr>
            <a:normAutofit/>
          </a:bodyPr>
          <a:lstStyle/>
          <a:p>
            <a:endParaRPr lang="en-US" dirty="0"/>
          </a:p>
        </p:txBody>
      </p:sp>
      <p:sp>
        <p:nvSpPr>
          <p:cNvPr id="3" name="Text Placeholder 2">
            <a:extLst>
              <a:ext uri="{FF2B5EF4-FFF2-40B4-BE49-F238E27FC236}">
                <a16:creationId xmlns:a16="http://schemas.microsoft.com/office/drawing/2014/main" id="{D003ACF9-29A2-FDA9-BE49-B4FB407C0C4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663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2E37-1E3F-0AF9-ED59-C53FE48B8556}"/>
              </a:ext>
            </a:extLst>
          </p:cNvPr>
          <p:cNvSpPr>
            <a:spLocks noGrp="1"/>
          </p:cNvSpPr>
          <p:nvPr>
            <p:ph type="title"/>
          </p:nvPr>
        </p:nvSpPr>
        <p:spPr/>
        <p:txBody>
          <a:bodyPr>
            <a:normAutofit/>
          </a:bodyPr>
          <a:lstStyle/>
          <a:p>
            <a:endParaRPr lang="en-US" dirty="0"/>
          </a:p>
        </p:txBody>
      </p:sp>
      <p:sp>
        <p:nvSpPr>
          <p:cNvPr id="3" name="Text Placeholder 2">
            <a:extLst>
              <a:ext uri="{FF2B5EF4-FFF2-40B4-BE49-F238E27FC236}">
                <a16:creationId xmlns:a16="http://schemas.microsoft.com/office/drawing/2014/main" id="{4C62B8A5-7461-1CD2-F785-C191A7612BDF}"/>
              </a:ext>
            </a:extLst>
          </p:cNvPr>
          <p:cNvSpPr>
            <a:spLocks noGrp="1"/>
          </p:cNvSpPr>
          <p:nvPr>
            <p:ph type="body" idx="1"/>
          </p:nvPr>
        </p:nvSpPr>
        <p:spPr>
          <a:xfrm>
            <a:off x="311700" y="1171600"/>
            <a:ext cx="8448098" cy="1049086"/>
          </a:xfrm>
        </p:spPr>
        <p:txBody>
          <a:bodyPr>
            <a:normAutofit/>
          </a:bodyPr>
          <a:lstStyle/>
          <a:p>
            <a:pPr marL="114300" indent="0">
              <a:buNone/>
            </a:pPr>
            <a:endParaRPr lang="en-US" dirty="0"/>
          </a:p>
        </p:txBody>
      </p:sp>
    </p:spTree>
    <p:extLst>
      <p:ext uri="{BB962C8B-B14F-4D97-AF65-F5344CB8AC3E}">
        <p14:creationId xmlns:p14="http://schemas.microsoft.com/office/powerpoint/2010/main" val="40607484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149</TotalTime>
  <Words>480</Words>
  <Application>Microsoft Office PowerPoint</Application>
  <PresentationFormat>On-screen Show (16:9)</PresentationFormat>
  <Paragraphs>27</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Wingdings 3</vt:lpstr>
      <vt:lpstr>Trebuchet MS</vt:lpstr>
      <vt:lpstr>Facet</vt:lpstr>
      <vt:lpstr>Machine learning group</vt:lpstr>
      <vt:lpstr>Concept</vt:lpstr>
      <vt:lpstr>Technology </vt:lpstr>
      <vt:lpstr>“life”</vt:lpstr>
      <vt:lpstr>Behavior systems</vt:lpstr>
      <vt:lpstr>prototype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group</dc:title>
  <cp:lastModifiedBy>William Lowery</cp:lastModifiedBy>
  <cp:revision>9</cp:revision>
  <dcterms:modified xsi:type="dcterms:W3CDTF">2023-05-09T18:25:44Z</dcterms:modified>
</cp:coreProperties>
</file>