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84" autoAdjust="0"/>
  </p:normalViewPr>
  <p:slideViewPr>
    <p:cSldViewPr>
      <p:cViewPr varScale="1">
        <p:scale>
          <a:sx n="58" d="100"/>
          <a:sy n="58" d="100"/>
        </p:scale>
        <p:origin x="-17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C28E3-FDAA-4CA8-96C2-FC08C218D8B0}" type="datetimeFigureOut">
              <a:rPr lang="pt-BR" smtClean="0"/>
              <a:t>18/03/2015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4A39E-C29A-42B3-8307-1215A28D04F0}" type="slidenum">
              <a:rPr lang="pt-BR" smtClean="0"/>
              <a:t>‹nº›</a:t>
            </a:fld>
            <a:endParaRPr lang="pt-BR"/>
          </a:p>
        </p:txBody>
      </p:sp>
    </p:spTree>
    <p:extLst>
      <p:ext uri="{BB962C8B-B14F-4D97-AF65-F5344CB8AC3E}">
        <p14:creationId xmlns:p14="http://schemas.microsoft.com/office/powerpoint/2010/main" val="1457018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ecs.ucf.edu/~leavens/ComS541Fall97/hw-pages/paradigms/ref_trans.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Ao não permitir efeitos colaterais em funções, a linguagem oferece transparência referencial. </a:t>
            </a:r>
            <a:r>
              <a:rPr lang="pt-BR" smtClean="0"/>
              <a:t>Isso assegura que o resultado da função será o mesmo para um dado conjunto de parâmetros não importando onde, ou quando, seja avaliada.</a:t>
            </a:r>
            <a:endParaRPr lang="pt-BR"/>
          </a:p>
        </p:txBody>
      </p:sp>
      <p:sp>
        <p:nvSpPr>
          <p:cNvPr id="4" name="Espaço Reservado para Número de Slide 3"/>
          <p:cNvSpPr>
            <a:spLocks noGrp="1"/>
          </p:cNvSpPr>
          <p:nvPr>
            <p:ph type="sldNum" sz="quarter" idx="10"/>
          </p:nvPr>
        </p:nvSpPr>
        <p:spPr/>
        <p:txBody>
          <a:bodyPr/>
          <a:lstStyle/>
          <a:p>
            <a:fld id="{F0D4A39E-C29A-42B3-8307-1215A28D04F0}" type="slidenum">
              <a:rPr lang="pt-BR" smtClean="0"/>
              <a:t>4</a:t>
            </a:fld>
            <a:endParaRPr lang="pt-BR"/>
          </a:p>
        </p:txBody>
      </p:sp>
    </p:spTree>
    <p:extLst>
      <p:ext uri="{BB962C8B-B14F-4D97-AF65-F5344CB8AC3E}">
        <p14:creationId xmlns:p14="http://schemas.microsoft.com/office/powerpoint/2010/main" val="234182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Increased readability and maintainability. This is because each function is designed to accomplish a specific task given its arguments. The function does not rely on any external state.</a:t>
            </a:r>
          </a:p>
          <a:p>
            <a:r>
              <a:rPr lang="en-US" dirty="0" smtClean="0"/>
              <a:t>Easier reiterative development. Because the code is easier to refactor, changes to design are often easier to implement. For example, suppose you write a complicated transformation, and then realize that some code is repeated several times in the transformation. If you refactor through a pure method, you can call your pure method at will without worrying about side effects. </a:t>
            </a:r>
          </a:p>
          <a:p>
            <a:r>
              <a:rPr lang="en-US" dirty="0" smtClean="0"/>
              <a:t>Easier testing and debugging. Because pure functions can more easily be tested in isolation, you can write test code that calls the pure function with typical values, valid edge cases, and invalid edge cases.</a:t>
            </a:r>
          </a:p>
          <a:p>
            <a:endParaRPr lang="en-US" dirty="0" smtClean="0"/>
          </a:p>
          <a:p>
            <a:r>
              <a:rPr lang="en-US" dirty="0" smtClean="0"/>
              <a:t>Imperative:</a:t>
            </a:r>
          </a:p>
          <a:p>
            <a:r>
              <a:rPr lang="en-US" b="1" i="1" dirty="0" smtClean="0"/>
              <a:t>Disadvantages</a:t>
            </a:r>
            <a:r>
              <a:rPr lang="en-US" b="1" dirty="0" smtClean="0"/>
              <a:t> The semantics of a program can be complex to understand or prove, because of </a:t>
            </a:r>
            <a:r>
              <a:rPr lang="en-US" b="1" dirty="0" smtClean="0">
                <a:hlinkClick r:id="rId3"/>
              </a:rPr>
              <a:t>referential transparency</a:t>
            </a:r>
            <a:r>
              <a:rPr lang="en-US" b="1" dirty="0" smtClean="0"/>
              <a:t> does not hold(due to side effects) </a:t>
            </a:r>
          </a:p>
          <a:p>
            <a:r>
              <a:rPr lang="en-US" b="1" dirty="0" smtClean="0"/>
              <a:t>Side effects also make debugging harder; </a:t>
            </a:r>
          </a:p>
          <a:p>
            <a:r>
              <a:rPr lang="en-US" b="1" dirty="0" err="1" smtClean="0"/>
              <a:t>Abstration</a:t>
            </a:r>
            <a:r>
              <a:rPr lang="en-US" b="1" dirty="0" smtClean="0"/>
              <a:t> is more </a:t>
            </a:r>
            <a:r>
              <a:rPr lang="en-US" b="1" dirty="0" err="1" smtClean="0"/>
              <a:t>limitted</a:t>
            </a:r>
            <a:r>
              <a:rPr lang="en-US" b="1" dirty="0" smtClean="0"/>
              <a:t> than with some paradigms; </a:t>
            </a:r>
          </a:p>
          <a:p>
            <a:r>
              <a:rPr lang="en-US" b="1" dirty="0" smtClean="0"/>
              <a:t>Order is crucial, which doesn't always suit itself to problems. </a:t>
            </a:r>
          </a:p>
          <a:p>
            <a:endParaRPr lang="en-US" dirty="0" smtClean="0"/>
          </a:p>
          <a:p>
            <a:r>
              <a:rPr lang="en-US" dirty="0" err="1" smtClean="0"/>
              <a:t>Caso</a:t>
            </a:r>
            <a:r>
              <a:rPr lang="en-US" dirty="0" smtClean="0"/>
              <a:t> precise </a:t>
            </a:r>
            <a:r>
              <a:rPr lang="en-US" dirty="0" err="1" smtClean="0"/>
              <a:t>comparar</a:t>
            </a:r>
            <a:r>
              <a:rPr lang="en-US" baseline="0" dirty="0" smtClean="0"/>
              <a:t> ^</a:t>
            </a:r>
            <a:endParaRPr lang="en-US" dirty="0" smtClean="0"/>
          </a:p>
        </p:txBody>
      </p:sp>
      <p:sp>
        <p:nvSpPr>
          <p:cNvPr id="4" name="Espaço Reservado para Número de Slide 3"/>
          <p:cNvSpPr>
            <a:spLocks noGrp="1"/>
          </p:cNvSpPr>
          <p:nvPr>
            <p:ph type="sldNum" sz="quarter" idx="10"/>
          </p:nvPr>
        </p:nvSpPr>
        <p:spPr/>
        <p:txBody>
          <a:bodyPr/>
          <a:lstStyle/>
          <a:p>
            <a:fld id="{F0D4A39E-C29A-42B3-8307-1215A28D04F0}" type="slidenum">
              <a:rPr lang="pt-BR" smtClean="0"/>
              <a:t>5</a:t>
            </a:fld>
            <a:endParaRPr lang="pt-BR"/>
          </a:p>
        </p:txBody>
      </p:sp>
    </p:spTree>
    <p:extLst>
      <p:ext uri="{BB962C8B-B14F-4D97-AF65-F5344CB8AC3E}">
        <p14:creationId xmlns:p14="http://schemas.microsoft.com/office/powerpoint/2010/main" val="246100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6DDC1E39-2797-4D40-94E0-BD425F858E47}" type="datetimeFigureOut">
              <a:rPr lang="pt-BR" smtClean="0"/>
              <a:t>18/03/2015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B8AD2BE-9A16-480B-84DA-8AA7C1974406}" type="slidenum">
              <a:rPr lang="pt-BR" smtClean="0"/>
              <a:t>‹nº›</a:t>
            </a:fld>
            <a:endParaRPr lang="pt-BR"/>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6DDC1E39-2797-4D40-94E0-BD425F858E47}" type="datetimeFigureOut">
              <a:rPr lang="pt-BR" smtClean="0"/>
              <a:t>18/03/2015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6DDC1E39-2797-4D40-94E0-BD425F858E47}" type="datetimeFigureOut">
              <a:rPr lang="pt-BR" smtClean="0"/>
              <a:t>18/03/2015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6DDC1E39-2797-4D40-94E0-BD425F858E47}" type="datetimeFigureOut">
              <a:rPr lang="pt-BR" smtClean="0"/>
              <a:t>18/03/2015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95" name="Title 94"/>
          <p:cNvSpPr>
            <a:spLocks noGrp="1"/>
          </p:cNvSpPr>
          <p:nvPr>
            <p:ph type="title"/>
          </p:nvPr>
        </p:nvSpPr>
        <p:spPr>
          <a:xfrm>
            <a:off x="457200" y="4463568"/>
            <a:ext cx="8305800" cy="1143000"/>
          </a:xfrm>
        </p:spPr>
        <p:txBody>
          <a:bodyPr/>
          <a:lstStyle/>
          <a:p>
            <a:r>
              <a:rPr lang="pt-BR" smtClean="0"/>
              <a:t>Clique para editar o título mestre</a:t>
            </a:r>
            <a:endParaRPr lang="en-US"/>
          </a:p>
        </p:txBody>
      </p:sp>
      <p:sp>
        <p:nvSpPr>
          <p:cNvPr id="2" name="Date Placeholder 1"/>
          <p:cNvSpPr>
            <a:spLocks noGrp="1"/>
          </p:cNvSpPr>
          <p:nvPr>
            <p:ph type="dt" sz="half" idx="10"/>
          </p:nvPr>
        </p:nvSpPr>
        <p:spPr/>
        <p:txBody>
          <a:bodyPr/>
          <a:lstStyle/>
          <a:p>
            <a:fld id="{6DDC1E39-2797-4D40-94E0-BD425F858E47}" type="datetimeFigureOut">
              <a:rPr lang="pt-BR" smtClean="0"/>
              <a:t>18/03/2015</a:t>
            </a:fld>
            <a:endParaRPr lang="pt-BR"/>
          </a:p>
        </p:txBody>
      </p:sp>
      <p:sp>
        <p:nvSpPr>
          <p:cNvPr id="91" name="Footer Placeholder 90"/>
          <p:cNvSpPr>
            <a:spLocks noGrp="1"/>
          </p:cNvSpPr>
          <p:nvPr>
            <p:ph type="ftr" sz="quarter" idx="11"/>
          </p:nvPr>
        </p:nvSpPr>
        <p:spPr/>
        <p:txBody>
          <a:bodyPr/>
          <a:lstStyle/>
          <a:p>
            <a:endParaRPr lang="pt-BR"/>
          </a:p>
        </p:txBody>
      </p:sp>
      <p:sp>
        <p:nvSpPr>
          <p:cNvPr id="92" name="Slide Number Placeholder 91"/>
          <p:cNvSpPr>
            <a:spLocks noGrp="1"/>
          </p:cNvSpPr>
          <p:nvPr>
            <p:ph type="sldNum" sz="quarter" idx="12"/>
          </p:nvPr>
        </p:nvSpPr>
        <p:spPr/>
        <p:txBody>
          <a:bodyPr/>
          <a:lstStyle/>
          <a:p>
            <a:fld id="{DB8AD2BE-9A16-480B-84DA-8AA7C1974406}"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Date Placeholder 4"/>
          <p:cNvSpPr>
            <a:spLocks noGrp="1"/>
          </p:cNvSpPr>
          <p:nvPr>
            <p:ph type="dt" sz="half" idx="10"/>
          </p:nvPr>
        </p:nvSpPr>
        <p:spPr/>
        <p:txBody>
          <a:bodyPr/>
          <a:lstStyle/>
          <a:p>
            <a:fld id="{6DDC1E39-2797-4D40-94E0-BD425F858E47}" type="datetimeFigureOut">
              <a:rPr lang="pt-BR" smtClean="0"/>
              <a:t>18/03/2015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Date Placeholder 6"/>
          <p:cNvSpPr>
            <a:spLocks noGrp="1"/>
          </p:cNvSpPr>
          <p:nvPr>
            <p:ph type="dt" sz="half" idx="10"/>
          </p:nvPr>
        </p:nvSpPr>
        <p:spPr/>
        <p:txBody>
          <a:bodyPr/>
          <a:lstStyle/>
          <a:p>
            <a:fld id="{6DDC1E39-2797-4D40-94E0-BD425F858E47}" type="datetimeFigureOut">
              <a:rPr lang="pt-BR" smtClean="0"/>
              <a:t>18/03/2015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6DDC1E39-2797-4D40-94E0-BD425F858E47}" type="datetimeFigureOut">
              <a:rPr lang="pt-BR" smtClean="0"/>
              <a:t>18/03/2015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C1E39-2797-4D40-94E0-BD425F858E47}" type="datetimeFigureOut">
              <a:rPr lang="pt-BR" smtClean="0"/>
              <a:t>18/03/2015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6DDC1E39-2797-4D40-94E0-BD425F858E47}" type="datetimeFigureOut">
              <a:rPr lang="pt-BR" smtClean="0"/>
              <a:t>18/03/2015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B8AD2BE-9A16-480B-84DA-8AA7C1974406}" type="slidenum">
              <a:rPr lang="pt-BR" smtClean="0"/>
              <a:t>‹nº›</a:t>
            </a:fld>
            <a:endParaRPr lang="pt-BR"/>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5" name="Date Placeholder 4"/>
          <p:cNvSpPr>
            <a:spLocks noGrp="1"/>
          </p:cNvSpPr>
          <p:nvPr>
            <p:ph type="dt" sz="half" idx="10"/>
          </p:nvPr>
        </p:nvSpPr>
        <p:spPr/>
        <p:txBody>
          <a:bodyPr/>
          <a:lstStyle/>
          <a:p>
            <a:fld id="{6DDC1E39-2797-4D40-94E0-BD425F858E47}" type="datetimeFigureOut">
              <a:rPr lang="pt-BR" smtClean="0"/>
              <a:t>18/03/2015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B8AD2BE-9A16-480B-84DA-8AA7C1974406}" type="slidenum">
              <a:rPr lang="pt-BR" smtClean="0"/>
              <a:t>‹nº›</a:t>
            </a:fld>
            <a:endParaRPr lang="pt-BR"/>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6DDC1E39-2797-4D40-94E0-BD425F858E47}" type="datetimeFigureOut">
              <a:rPr lang="pt-BR" smtClean="0"/>
              <a:t>18/03/2015</a:t>
            </a:fld>
            <a:endParaRPr lang="pt-BR"/>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pt-BR"/>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DB8AD2BE-9A16-480B-84DA-8AA7C1974406}" type="slidenum">
              <a:rPr lang="pt-BR" smtClean="0"/>
              <a:t>‹nº›</a:t>
            </a:fld>
            <a:endParaRPr lang="pt-B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PLC</a:t>
            </a:r>
            <a:endParaRPr lang="pt-BR" dirty="0"/>
          </a:p>
        </p:txBody>
      </p:sp>
      <p:sp>
        <p:nvSpPr>
          <p:cNvPr id="3" name="Subtítulo 2"/>
          <p:cNvSpPr>
            <a:spLocks noGrp="1"/>
          </p:cNvSpPr>
          <p:nvPr>
            <p:ph type="subTitle" idx="1"/>
          </p:nvPr>
        </p:nvSpPr>
        <p:spPr/>
        <p:txBody>
          <a:bodyPr/>
          <a:lstStyle/>
          <a:p>
            <a:r>
              <a:rPr lang="pt-BR" dirty="0" smtClean="0"/>
              <a:t>Camila </a:t>
            </a:r>
            <a:r>
              <a:rPr lang="pt-BR" dirty="0" err="1" smtClean="0"/>
              <a:t>Brendel</a:t>
            </a:r>
            <a:endParaRPr lang="pt-BR" dirty="0" smtClean="0"/>
          </a:p>
          <a:p>
            <a:r>
              <a:rPr lang="pt-BR" dirty="0" smtClean="0"/>
              <a:t>Simone Cohen</a:t>
            </a:r>
            <a:endParaRPr lang="pt-BR" dirty="0"/>
          </a:p>
        </p:txBody>
      </p:sp>
    </p:spTree>
    <p:extLst>
      <p:ext uri="{BB962C8B-B14F-4D97-AF65-F5344CB8AC3E}">
        <p14:creationId xmlns:p14="http://schemas.microsoft.com/office/powerpoint/2010/main" val="3185623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Roteiro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O que é um paradigma de linguagem de programação?</a:t>
            </a:r>
          </a:p>
          <a:p>
            <a:pPr marL="0" indent="0">
              <a:buNone/>
            </a:pPr>
            <a:endParaRPr lang="pt-BR" dirty="0" smtClean="0"/>
          </a:p>
          <a:p>
            <a:r>
              <a:rPr lang="pt-BR" dirty="0"/>
              <a:t>Quais </a:t>
            </a:r>
            <a:r>
              <a:rPr lang="pt-BR" dirty="0" smtClean="0"/>
              <a:t>são </a:t>
            </a:r>
            <a:r>
              <a:rPr lang="pt-BR" dirty="0"/>
              <a:t>as </a:t>
            </a:r>
            <a:r>
              <a:rPr lang="pt-BR" dirty="0" smtClean="0"/>
              <a:t>características </a:t>
            </a:r>
            <a:r>
              <a:rPr lang="pt-BR" dirty="0"/>
              <a:t>fundamentais do </a:t>
            </a:r>
            <a:r>
              <a:rPr lang="pt-BR" dirty="0" smtClean="0"/>
              <a:t>paradigma funcional</a:t>
            </a:r>
            <a:r>
              <a:rPr lang="pt-BR" dirty="0"/>
              <a:t>? Como ele se diferencia da </a:t>
            </a:r>
            <a:r>
              <a:rPr lang="pt-BR" dirty="0" smtClean="0"/>
              <a:t>programação imperativa?</a:t>
            </a:r>
            <a:endParaRPr lang="pt-BR" dirty="0"/>
          </a:p>
          <a:p>
            <a:endParaRPr lang="pt-BR" dirty="0"/>
          </a:p>
          <a:p>
            <a:r>
              <a:rPr lang="pt-BR" dirty="0" smtClean="0"/>
              <a:t>Quais são </a:t>
            </a:r>
            <a:r>
              <a:rPr lang="pt-BR" dirty="0"/>
              <a:t>as vantagens do paradigma </a:t>
            </a:r>
            <a:r>
              <a:rPr lang="pt-BR" dirty="0" smtClean="0"/>
              <a:t>funcional </a:t>
            </a:r>
            <a:r>
              <a:rPr lang="pt-BR" dirty="0"/>
              <a:t>em contrapartida com </a:t>
            </a:r>
            <a:r>
              <a:rPr lang="pt-BR" dirty="0" smtClean="0"/>
              <a:t>o paradigma </a:t>
            </a:r>
            <a:r>
              <a:rPr lang="pt-BR" dirty="0"/>
              <a:t>imperativo?</a:t>
            </a:r>
          </a:p>
          <a:p>
            <a:endParaRPr lang="pt-BR" dirty="0"/>
          </a:p>
          <a:p>
            <a:r>
              <a:rPr lang="pt-BR" dirty="0" smtClean="0"/>
              <a:t>Quais são </a:t>
            </a:r>
            <a:r>
              <a:rPr lang="pt-BR" dirty="0"/>
              <a:t>as origens da </a:t>
            </a:r>
            <a:r>
              <a:rPr lang="pt-BR" dirty="0" smtClean="0"/>
              <a:t>programação </a:t>
            </a:r>
            <a:r>
              <a:rPr lang="pt-BR" dirty="0"/>
              <a:t>funcional?</a:t>
            </a:r>
          </a:p>
          <a:p>
            <a:endParaRPr lang="pt-BR" dirty="0"/>
          </a:p>
          <a:p>
            <a:r>
              <a:rPr lang="pt-BR" dirty="0" smtClean="0"/>
              <a:t>Que </a:t>
            </a:r>
            <a:r>
              <a:rPr lang="pt-BR" dirty="0"/>
              <a:t>grandes empresas utilizam esse paradigma? Que tipo de sistema </a:t>
            </a:r>
            <a:r>
              <a:rPr lang="pt-BR" dirty="0" smtClean="0"/>
              <a:t>é desenvolvido </a:t>
            </a:r>
            <a:r>
              <a:rPr lang="pt-BR" dirty="0"/>
              <a:t>usando linguagens funcionais?</a:t>
            </a:r>
          </a:p>
        </p:txBody>
      </p:sp>
    </p:spTree>
    <p:extLst>
      <p:ext uri="{BB962C8B-B14F-4D97-AF65-F5344CB8AC3E}">
        <p14:creationId xmlns:p14="http://schemas.microsoft.com/office/powerpoint/2010/main" val="76528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O que é um paradigma de linguagem de programação?</a:t>
            </a:r>
          </a:p>
        </p:txBody>
      </p:sp>
      <p:sp>
        <p:nvSpPr>
          <p:cNvPr id="3" name="Espaço Reservado para Conteúdo 2"/>
          <p:cNvSpPr>
            <a:spLocks noGrp="1"/>
          </p:cNvSpPr>
          <p:nvPr>
            <p:ph idx="1"/>
          </p:nvPr>
        </p:nvSpPr>
        <p:spPr/>
        <p:txBody>
          <a:bodyPr/>
          <a:lstStyle/>
          <a:p>
            <a:r>
              <a:rPr lang="pt-BR" dirty="0" smtClean="0"/>
              <a:t>Um paradigma de linguagem de programação é um agrupamento de características suportado por um conjunto de linguagens de programação. Essas características estão relacionadas à estruturação e execução do programa.</a:t>
            </a:r>
          </a:p>
          <a:p>
            <a:endParaRPr lang="pt-BR" dirty="0" smtClean="0"/>
          </a:p>
          <a:p>
            <a:r>
              <a:rPr lang="pt-BR" dirty="0" smtClean="0"/>
              <a:t>Existem linguagens que suportam mais de um paradigma, como </a:t>
            </a:r>
            <a:r>
              <a:rPr lang="pt-BR" dirty="0" err="1" smtClean="0"/>
              <a:t>c++</a:t>
            </a:r>
            <a:r>
              <a:rPr lang="pt-BR" dirty="0" smtClean="0"/>
              <a:t> e Python. Outras foram desenvolvidas para suportar um paradigma específico, como </a:t>
            </a:r>
            <a:r>
              <a:rPr lang="pt-BR" dirty="0" err="1" smtClean="0"/>
              <a:t>Haskell</a:t>
            </a:r>
            <a:r>
              <a:rPr lang="pt-BR" dirty="0" smtClean="0"/>
              <a:t> (com o paradigma funcional) e Java (com o paradigma de orientação a objetos).</a:t>
            </a:r>
            <a:endParaRPr lang="pt-BR" dirty="0"/>
          </a:p>
        </p:txBody>
      </p:sp>
    </p:spTree>
    <p:extLst>
      <p:ext uri="{BB962C8B-B14F-4D97-AF65-F5344CB8AC3E}">
        <p14:creationId xmlns:p14="http://schemas.microsoft.com/office/powerpoint/2010/main" val="351482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426170"/>
          </a:xfrm>
        </p:spPr>
        <p:txBody>
          <a:bodyPr>
            <a:normAutofit fontScale="90000"/>
          </a:bodyPr>
          <a:lstStyle/>
          <a:p>
            <a:r>
              <a:rPr lang="pt-BR" dirty="0"/>
              <a:t>Quais são as características fundamentais do paradigma funcional? Como ele se diferencia da programação imperativa</a:t>
            </a:r>
            <a:r>
              <a:rPr lang="pt-BR" dirty="0" smtClean="0"/>
              <a:t>?</a:t>
            </a:r>
            <a:endParaRPr lang="pt-BR" dirty="0"/>
          </a:p>
        </p:txBody>
      </p:sp>
      <p:sp>
        <p:nvSpPr>
          <p:cNvPr id="3" name="Espaço Reservado para Conteúdo 2"/>
          <p:cNvSpPr>
            <a:spLocks noGrp="1"/>
          </p:cNvSpPr>
          <p:nvPr>
            <p:ph idx="1"/>
          </p:nvPr>
        </p:nvSpPr>
        <p:spPr>
          <a:xfrm>
            <a:off x="457200" y="1844824"/>
            <a:ext cx="8229600" cy="4281339"/>
          </a:xfrm>
        </p:spPr>
        <p:txBody>
          <a:bodyPr/>
          <a:lstStyle/>
          <a:p>
            <a:r>
              <a:rPr lang="pt-BR" dirty="0" smtClean="0"/>
              <a:t>Algumas características fundamentais do paradigma funcional são:</a:t>
            </a:r>
          </a:p>
          <a:p>
            <a:pPr lvl="2"/>
            <a:r>
              <a:rPr lang="pt-BR" dirty="0" smtClean="0"/>
              <a:t>Utilização de funções;</a:t>
            </a:r>
          </a:p>
          <a:p>
            <a:pPr lvl="2"/>
            <a:r>
              <a:rPr lang="pt-BR" dirty="0" smtClean="0"/>
              <a:t>Ausência de iterações;</a:t>
            </a:r>
          </a:p>
          <a:p>
            <a:pPr lvl="2"/>
            <a:r>
              <a:rPr lang="pt-BR" dirty="0" smtClean="0"/>
              <a:t>Ausência de variáveis mutáveis.</a:t>
            </a:r>
            <a:endParaRPr lang="pt-BR" dirty="0"/>
          </a:p>
          <a:p>
            <a:r>
              <a:rPr lang="pt-BR" dirty="0" smtClean="0"/>
              <a:t>O paradigma imperativo se baseia no conceito de estados e ações, de forma que os estados são modelados por variáveis. Ou seja, está voltado para o fato de o estado sofrer modificações durante a computação.</a:t>
            </a:r>
          </a:p>
        </p:txBody>
      </p:sp>
    </p:spTree>
    <p:extLst>
      <p:ext uri="{BB962C8B-B14F-4D97-AF65-F5344CB8AC3E}">
        <p14:creationId xmlns:p14="http://schemas.microsoft.com/office/powerpoint/2010/main" val="1689151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354162"/>
          </a:xfrm>
        </p:spPr>
        <p:txBody>
          <a:bodyPr>
            <a:normAutofit fontScale="90000"/>
          </a:bodyPr>
          <a:lstStyle/>
          <a:p>
            <a:r>
              <a:rPr lang="pt-BR" dirty="0"/>
              <a:t>Quais são as vantagens do paradigma funcional em contrapartida com o paradigma imperativo</a:t>
            </a:r>
            <a:r>
              <a:rPr lang="pt-BR" dirty="0" smtClean="0"/>
              <a:t>?</a:t>
            </a:r>
            <a:endParaRPr lang="pt-BR" dirty="0"/>
          </a:p>
        </p:txBody>
      </p:sp>
      <p:sp>
        <p:nvSpPr>
          <p:cNvPr id="3" name="Espaço Reservado para Conteúdo 2"/>
          <p:cNvSpPr>
            <a:spLocks noGrp="1"/>
          </p:cNvSpPr>
          <p:nvPr>
            <p:ph idx="1"/>
          </p:nvPr>
        </p:nvSpPr>
        <p:spPr>
          <a:xfrm>
            <a:off x="467544" y="2132856"/>
            <a:ext cx="8229600" cy="4353347"/>
          </a:xfrm>
        </p:spPr>
        <p:txBody>
          <a:bodyPr/>
          <a:lstStyle/>
          <a:p>
            <a:r>
              <a:rPr lang="pt-BR" dirty="0"/>
              <a:t>O fato de o paradigma funcional ser formado por funções traz uma série de benefícios, pois as funções são autônomas e não </a:t>
            </a:r>
            <a:r>
              <a:rPr lang="pt-BR" dirty="0" smtClean="0"/>
              <a:t>possuem </a:t>
            </a:r>
            <a:r>
              <a:rPr lang="pt-BR" dirty="0"/>
              <a:t>estado. Alguns dos benefícios </a:t>
            </a:r>
            <a:r>
              <a:rPr lang="pt-BR" dirty="0" smtClean="0"/>
              <a:t>são:</a:t>
            </a:r>
          </a:p>
          <a:p>
            <a:pPr lvl="2"/>
            <a:r>
              <a:rPr lang="pt-BR" sz="2400" dirty="0" smtClean="0"/>
              <a:t>legibilidade</a:t>
            </a:r>
            <a:endParaRPr lang="pt-BR" sz="2400" dirty="0"/>
          </a:p>
          <a:p>
            <a:pPr lvl="2"/>
            <a:r>
              <a:rPr lang="pt-BR" sz="2400" dirty="0"/>
              <a:t>facilidade de manutenção</a:t>
            </a:r>
          </a:p>
          <a:p>
            <a:pPr lvl="2"/>
            <a:r>
              <a:rPr lang="pt-BR" sz="2400" dirty="0"/>
              <a:t>facilidade no desenvolvimento baseado em iterações</a:t>
            </a:r>
          </a:p>
          <a:p>
            <a:pPr lvl="2"/>
            <a:r>
              <a:rPr lang="pt-BR" sz="2400" dirty="0"/>
              <a:t>facilidade em testar e </a:t>
            </a:r>
            <a:r>
              <a:rPr lang="pt-BR" sz="2400" dirty="0" err="1"/>
              <a:t>debugar</a:t>
            </a:r>
            <a:endParaRPr lang="pt-BR" sz="2400" dirty="0"/>
          </a:p>
          <a:p>
            <a:pPr lvl="2"/>
            <a:endParaRPr lang="pt-BR" dirty="0"/>
          </a:p>
        </p:txBody>
      </p:sp>
    </p:spTree>
    <p:extLst>
      <p:ext uri="{BB962C8B-B14F-4D97-AF65-F5344CB8AC3E}">
        <p14:creationId xmlns:p14="http://schemas.microsoft.com/office/powerpoint/2010/main" val="3600555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Quais são as origens da programação funcional?</a:t>
            </a:r>
          </a:p>
        </p:txBody>
      </p:sp>
      <p:sp>
        <p:nvSpPr>
          <p:cNvPr id="3" name="Espaço Reservado para Conteúdo 2"/>
          <p:cNvSpPr>
            <a:spLocks noGrp="1"/>
          </p:cNvSpPr>
          <p:nvPr>
            <p:ph idx="1"/>
          </p:nvPr>
        </p:nvSpPr>
        <p:spPr>
          <a:xfrm>
            <a:off x="467544" y="1844824"/>
            <a:ext cx="8229600" cy="4525963"/>
          </a:xfrm>
        </p:spPr>
        <p:txBody>
          <a:bodyPr>
            <a:noAutofit/>
          </a:bodyPr>
          <a:lstStyle/>
          <a:p>
            <a:r>
              <a:rPr lang="pt-BR" sz="2000" dirty="0"/>
              <a:t>A base da maioria das linguagens de programação funcional está no lambda cálculo, um sistema matemático formal que estuda funções recursivas computáveis. A partir dele foi possível o desenvolvimento de ISP, tida como a primeira linguagem funcional. Então, na década de 1960, foi introduzida a linguagem APL, desenvolvida por Kenneth </a:t>
            </a:r>
            <a:r>
              <a:rPr lang="pt-BR" sz="2000" dirty="0" err="1"/>
              <a:t>Iverson</a:t>
            </a:r>
            <a:r>
              <a:rPr lang="pt-BR" sz="2000" dirty="0"/>
              <a:t> e uma grande influência para a linguagem FP de 1977. Seu desenvolvedor, John </a:t>
            </a:r>
            <a:r>
              <a:rPr lang="pt-BR" sz="2000" dirty="0" err="1"/>
              <a:t>Backus</a:t>
            </a:r>
            <a:r>
              <a:rPr lang="pt-BR" sz="2000" dirty="0"/>
              <a:t>, popularizou a pesquisa em programação funcional. Depois, outras foram desenvolvidas como ML, SASL, entre outras. Então, na década de 1980, Martin-</a:t>
            </a:r>
            <a:r>
              <a:rPr lang="pt-BR" sz="2000" dirty="0" err="1"/>
              <a:t>Löf</a:t>
            </a:r>
            <a:r>
              <a:rPr lang="pt-BR" sz="2000" dirty="0"/>
              <a:t> desenvolveu a teoria intuicionista dos tipos que, associando a programação funcional a provas por construção, influenciou o desenvolvimento de várias outras linguagens </a:t>
            </a:r>
            <a:r>
              <a:rPr lang="pt-BR" sz="2000" dirty="0" smtClean="0"/>
              <a:t>funcionais.</a:t>
            </a:r>
            <a:endParaRPr lang="pt-BR" sz="2000" dirty="0"/>
          </a:p>
          <a:p>
            <a:endParaRPr lang="pt-BR" sz="2000" dirty="0"/>
          </a:p>
        </p:txBody>
      </p:sp>
    </p:spTree>
    <p:extLst>
      <p:ext uri="{BB962C8B-B14F-4D97-AF65-F5344CB8AC3E}">
        <p14:creationId xmlns:p14="http://schemas.microsoft.com/office/powerpoint/2010/main" val="363858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354162"/>
          </a:xfrm>
        </p:spPr>
        <p:txBody>
          <a:bodyPr>
            <a:normAutofit fontScale="90000"/>
          </a:bodyPr>
          <a:lstStyle/>
          <a:p>
            <a:r>
              <a:rPr lang="pt-BR" dirty="0"/>
              <a:t>Que grandes empresas utilizam esse paradigma? Que tipo de sistema é desenvolvido usando linguagens funcionais</a:t>
            </a:r>
            <a:r>
              <a:rPr lang="pt-BR" dirty="0" smtClean="0"/>
              <a:t>?</a:t>
            </a:r>
            <a:endParaRPr lang="pt-BR" dirty="0"/>
          </a:p>
        </p:txBody>
      </p:sp>
      <p:sp>
        <p:nvSpPr>
          <p:cNvPr id="3" name="Espaço Reservado para Conteúdo 2"/>
          <p:cNvSpPr>
            <a:spLocks noGrp="1"/>
          </p:cNvSpPr>
          <p:nvPr>
            <p:ph idx="1"/>
          </p:nvPr>
        </p:nvSpPr>
        <p:spPr>
          <a:xfrm>
            <a:off x="467544" y="1916832"/>
            <a:ext cx="8229600" cy="4425355"/>
          </a:xfrm>
        </p:spPr>
        <p:txBody>
          <a:bodyPr/>
          <a:lstStyle/>
          <a:p>
            <a:r>
              <a:rPr lang="pt-BR" dirty="0"/>
              <a:t>Dentre os vários exemplos, temos a Ericsson que desenvolveu a linguagem </a:t>
            </a:r>
            <a:r>
              <a:rPr lang="pt-BR" dirty="0" err="1"/>
              <a:t>Erlang</a:t>
            </a:r>
            <a:r>
              <a:rPr lang="pt-BR" dirty="0"/>
              <a:t> a fim de suportar aplicações distribuídas e tolerantes a falhas para serem executadas em tempo real e ininterrupto; </a:t>
            </a:r>
            <a:r>
              <a:rPr lang="pt-BR" dirty="0" err="1"/>
              <a:t>Wolfram</a:t>
            </a:r>
            <a:r>
              <a:rPr lang="pt-BR" dirty="0"/>
              <a:t> </a:t>
            </a:r>
            <a:r>
              <a:rPr lang="pt-BR" dirty="0" err="1"/>
              <a:t>Research</a:t>
            </a:r>
            <a:r>
              <a:rPr lang="pt-BR" dirty="0"/>
              <a:t> que desenvolveu o software </a:t>
            </a:r>
            <a:r>
              <a:rPr lang="pt-BR" dirty="0" err="1"/>
              <a:t>Mathematica</a:t>
            </a:r>
            <a:r>
              <a:rPr lang="pt-BR" dirty="0"/>
              <a:t> o qual possui recursos para construções em linguagem funcional; Oracle que utiliza Scala, uma linguagem </a:t>
            </a:r>
            <a:r>
              <a:rPr lang="pt-BR" dirty="0" err="1"/>
              <a:t>multiparadigma</a:t>
            </a:r>
            <a:r>
              <a:rPr lang="pt-BR" dirty="0"/>
              <a:t> (orientação a objeto e funcional), a qual é utilizada em aplicações como web </a:t>
            </a:r>
            <a:r>
              <a:rPr lang="pt-BR" dirty="0" err="1"/>
              <a:t>service</a:t>
            </a:r>
            <a:r>
              <a:rPr lang="pt-BR" dirty="0"/>
              <a:t>.</a:t>
            </a:r>
          </a:p>
          <a:p>
            <a:endParaRPr lang="pt-BR" dirty="0"/>
          </a:p>
        </p:txBody>
      </p:sp>
    </p:spTree>
    <p:extLst>
      <p:ext uri="{BB962C8B-B14F-4D97-AF65-F5344CB8AC3E}">
        <p14:creationId xmlns:p14="http://schemas.microsoft.com/office/powerpoint/2010/main" val="2520810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PLC</a:t>
            </a:r>
            <a:endParaRPr lang="pt-BR" dirty="0"/>
          </a:p>
        </p:txBody>
      </p:sp>
      <p:sp>
        <p:nvSpPr>
          <p:cNvPr id="5" name="Subtítulo 4"/>
          <p:cNvSpPr>
            <a:spLocks noGrp="1"/>
          </p:cNvSpPr>
          <p:nvPr>
            <p:ph type="subTitle" idx="1"/>
          </p:nvPr>
        </p:nvSpPr>
        <p:spPr/>
        <p:txBody>
          <a:bodyPr/>
          <a:lstStyle/>
          <a:p>
            <a:r>
              <a:rPr lang="pt-BR" dirty="0" smtClean="0"/>
              <a:t>Camila </a:t>
            </a:r>
            <a:r>
              <a:rPr lang="pt-BR" dirty="0" err="1" smtClean="0"/>
              <a:t>Brendel</a:t>
            </a:r>
            <a:endParaRPr lang="pt-BR" dirty="0"/>
          </a:p>
          <a:p>
            <a:r>
              <a:rPr lang="pt-BR" dirty="0" smtClean="0"/>
              <a:t>Simone Cohen</a:t>
            </a:r>
            <a:endParaRPr lang="pt-BR" dirty="0"/>
          </a:p>
        </p:txBody>
      </p:sp>
    </p:spTree>
    <p:extLst>
      <p:ext uri="{BB962C8B-B14F-4D97-AF65-F5344CB8AC3E}">
        <p14:creationId xmlns:p14="http://schemas.microsoft.com/office/powerpoint/2010/main" val="4049311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olhagem">
  <a:themeElements>
    <a:clrScheme name="Folhagem">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lhagem">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207</TotalTime>
  <Words>764</Words>
  <Application>Microsoft Office PowerPoint</Application>
  <PresentationFormat>Apresentação na tela (4:3)</PresentationFormat>
  <Paragraphs>50</Paragraphs>
  <Slides>8</Slides>
  <Notes>2</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Folhagem</vt:lpstr>
      <vt:lpstr>PLC</vt:lpstr>
      <vt:lpstr>Roteiro</vt:lpstr>
      <vt:lpstr>O que é um paradigma de linguagem de programação?</vt:lpstr>
      <vt:lpstr>Quais são as características fundamentais do paradigma funcional? Como ele se diferencia da programação imperativa?</vt:lpstr>
      <vt:lpstr>Quais são as vantagens do paradigma funcional em contrapartida com o paradigma imperativo?</vt:lpstr>
      <vt:lpstr>Quais são as origens da programação funcional?</vt:lpstr>
      <vt:lpstr>Que grandes empresas utilizam esse paradigma? Que tipo de sistema é desenvolvido usando linguagens funcionais?</vt:lpstr>
      <vt:lpstr>PLC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PLC</dc:title>
  <dc:creator>Camila</dc:creator>
  <cp:lastModifiedBy>Camila</cp:lastModifiedBy>
  <cp:revision>10</cp:revision>
  <dcterms:created xsi:type="dcterms:W3CDTF">2015-03-18T14:04:02Z</dcterms:created>
  <dcterms:modified xsi:type="dcterms:W3CDTF">2015-03-18T23:51:33Z</dcterms:modified>
</cp:coreProperties>
</file>