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6"/>
  </p:notesMasterIdLst>
  <p:sldIdLst>
    <p:sldId id="256" r:id="rId2"/>
    <p:sldId id="257" r:id="rId3"/>
    <p:sldId id="259" r:id="rId4"/>
    <p:sldId id="261" r:id="rId5"/>
    <p:sldId id="260" r:id="rId6"/>
    <p:sldId id="262" r:id="rId7"/>
    <p:sldId id="263" r:id="rId8"/>
    <p:sldId id="266" r:id="rId9"/>
    <p:sldId id="265" r:id="rId10"/>
    <p:sldId id="264"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82" r:id="rId27"/>
    <p:sldId id="284" r:id="rId28"/>
    <p:sldId id="285" r:id="rId29"/>
    <p:sldId id="286" r:id="rId30"/>
    <p:sldId id="287" r:id="rId31"/>
    <p:sldId id="288" r:id="rId32"/>
    <p:sldId id="292" r:id="rId33"/>
    <p:sldId id="290" r:id="rId34"/>
    <p:sldId id="291" r:id="rId35"/>
    <p:sldId id="294" r:id="rId36"/>
    <p:sldId id="295" r:id="rId37"/>
    <p:sldId id="296" r:id="rId38"/>
    <p:sldId id="297" r:id="rId39"/>
    <p:sldId id="301" r:id="rId40"/>
    <p:sldId id="298" r:id="rId41"/>
    <p:sldId id="299" r:id="rId42"/>
    <p:sldId id="300" r:id="rId43"/>
    <p:sldId id="302" r:id="rId44"/>
    <p:sldId id="310" r:id="rId45"/>
    <p:sldId id="303" r:id="rId46"/>
    <p:sldId id="311" r:id="rId47"/>
    <p:sldId id="304" r:id="rId48"/>
    <p:sldId id="305" r:id="rId49"/>
    <p:sldId id="306" r:id="rId50"/>
    <p:sldId id="312" r:id="rId51"/>
    <p:sldId id="309" r:id="rId52"/>
    <p:sldId id="307" r:id="rId53"/>
    <p:sldId id="308"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7" r:id="rId68"/>
    <p:sldId id="326"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2" r:id="rId83"/>
    <p:sldId id="341"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60" r:id="rId97"/>
    <p:sldId id="361" r:id="rId98"/>
    <p:sldId id="362" r:id="rId99"/>
    <p:sldId id="355" r:id="rId100"/>
    <p:sldId id="356" r:id="rId101"/>
    <p:sldId id="357" r:id="rId102"/>
    <p:sldId id="358" r:id="rId103"/>
    <p:sldId id="359" r:id="rId104"/>
    <p:sldId id="363" r:id="rId105"/>
    <p:sldId id="364" r:id="rId106"/>
    <p:sldId id="365" r:id="rId107"/>
    <p:sldId id="368" r:id="rId108"/>
    <p:sldId id="366" r:id="rId109"/>
    <p:sldId id="369" r:id="rId110"/>
    <p:sldId id="367" r:id="rId111"/>
    <p:sldId id="379" r:id="rId112"/>
    <p:sldId id="373" r:id="rId113"/>
    <p:sldId id="370" r:id="rId114"/>
    <p:sldId id="380" r:id="rId115"/>
    <p:sldId id="381" r:id="rId116"/>
    <p:sldId id="372" r:id="rId117"/>
    <p:sldId id="382" r:id="rId118"/>
    <p:sldId id="383" r:id="rId119"/>
    <p:sldId id="384" r:id="rId120"/>
    <p:sldId id="374" r:id="rId121"/>
    <p:sldId id="385" r:id="rId122"/>
    <p:sldId id="386" r:id="rId123"/>
    <p:sldId id="387" r:id="rId124"/>
    <p:sldId id="388" r:id="rId125"/>
    <p:sldId id="389" r:id="rId126"/>
    <p:sldId id="390" r:id="rId127"/>
    <p:sldId id="392" r:id="rId128"/>
    <p:sldId id="393" r:id="rId129"/>
    <p:sldId id="394" r:id="rId130"/>
    <p:sldId id="395" r:id="rId131"/>
    <p:sldId id="396" r:id="rId132"/>
    <p:sldId id="398" r:id="rId133"/>
    <p:sldId id="397" r:id="rId134"/>
    <p:sldId id="399" r:id="rId135"/>
    <p:sldId id="400" r:id="rId136"/>
    <p:sldId id="401" r:id="rId137"/>
    <p:sldId id="402" r:id="rId138"/>
    <p:sldId id="403" r:id="rId139"/>
    <p:sldId id="404" r:id="rId140"/>
    <p:sldId id="405" r:id="rId141"/>
    <p:sldId id="406" r:id="rId142"/>
    <p:sldId id="407" r:id="rId143"/>
    <p:sldId id="408" r:id="rId144"/>
    <p:sldId id="409" r:id="rId145"/>
    <p:sldId id="410" r:id="rId146"/>
    <p:sldId id="411" r:id="rId147"/>
    <p:sldId id="413" r:id="rId148"/>
    <p:sldId id="414" r:id="rId149"/>
    <p:sldId id="415" r:id="rId150"/>
    <p:sldId id="416" r:id="rId151"/>
    <p:sldId id="418" r:id="rId152"/>
    <p:sldId id="419" r:id="rId153"/>
    <p:sldId id="420" r:id="rId154"/>
    <p:sldId id="421" r:id="rId155"/>
    <p:sldId id="422" r:id="rId156"/>
    <p:sldId id="423" r:id="rId157"/>
    <p:sldId id="424" r:id="rId158"/>
    <p:sldId id="425" r:id="rId159"/>
    <p:sldId id="426" r:id="rId160"/>
    <p:sldId id="427" r:id="rId161"/>
    <p:sldId id="428" r:id="rId162"/>
    <p:sldId id="429" r:id="rId163"/>
    <p:sldId id="430" r:id="rId164"/>
    <p:sldId id="431" r:id="rId165"/>
    <p:sldId id="432" r:id="rId166"/>
    <p:sldId id="433" r:id="rId167"/>
    <p:sldId id="434" r:id="rId168"/>
    <p:sldId id="435" r:id="rId169"/>
    <p:sldId id="436" r:id="rId170"/>
    <p:sldId id="437" r:id="rId171"/>
    <p:sldId id="438" r:id="rId172"/>
    <p:sldId id="439" r:id="rId173"/>
    <p:sldId id="440" r:id="rId174"/>
    <p:sldId id="441" r:id="rId1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0694" autoAdjust="0"/>
  </p:normalViewPr>
  <p:slideViewPr>
    <p:cSldViewPr snapToGrid="0">
      <p:cViewPr varScale="1">
        <p:scale>
          <a:sx n="75" d="100"/>
          <a:sy n="75" d="100"/>
        </p:scale>
        <p:origin x="974" y="48"/>
      </p:cViewPr>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presProps" Target="pres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F38BE-9897-4EE0-BA44-86D0D01866FA}" type="datetimeFigureOut">
              <a:rPr lang="en-US" smtClean="0"/>
              <a:t>2/10/2025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A9C70-D352-466B-A9C9-A100407C78AC}" type="slidenum">
              <a:rPr lang="en-US" smtClean="0"/>
              <a:t>‹#›</a:t>
            </a:fld>
            <a:endParaRPr lang="en-US"/>
          </a:p>
        </p:txBody>
      </p:sp>
    </p:spTree>
    <p:extLst>
      <p:ext uri="{BB962C8B-B14F-4D97-AF65-F5344CB8AC3E}">
        <p14:creationId xmlns:p14="http://schemas.microsoft.com/office/powerpoint/2010/main" val="3870464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 operator or power operator</a:t>
            </a:r>
          </a:p>
        </p:txBody>
      </p:sp>
      <p:sp>
        <p:nvSpPr>
          <p:cNvPr id="4" name="Slide Number Placeholder 3"/>
          <p:cNvSpPr>
            <a:spLocks noGrp="1"/>
          </p:cNvSpPr>
          <p:nvPr>
            <p:ph type="sldNum" sz="quarter" idx="10"/>
          </p:nvPr>
        </p:nvSpPr>
        <p:spPr/>
        <p:txBody>
          <a:bodyPr/>
          <a:lstStyle/>
          <a:p>
            <a:fld id="{6D2A9C70-D352-466B-A9C9-A100407C78AC}" type="slidenum">
              <a:rPr lang="en-US" smtClean="0"/>
              <a:t>3</a:t>
            </a:fld>
            <a:endParaRPr lang="en-US"/>
          </a:p>
        </p:txBody>
      </p:sp>
    </p:spTree>
    <p:extLst>
      <p:ext uri="{BB962C8B-B14F-4D97-AF65-F5344CB8AC3E}">
        <p14:creationId xmlns:p14="http://schemas.microsoft.com/office/powerpoint/2010/main" val="4120191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14</a:t>
            </a:fld>
            <a:endParaRPr lang="en-US"/>
          </a:p>
        </p:txBody>
      </p:sp>
    </p:spTree>
    <p:extLst>
      <p:ext uri="{BB962C8B-B14F-4D97-AF65-F5344CB8AC3E}">
        <p14:creationId xmlns:p14="http://schemas.microsoft.com/office/powerpoint/2010/main" val="188654121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flowchart for swordfish.py. The X path will logically never happen, because the</a:t>
            </a:r>
          </a:p>
          <a:p>
            <a:r>
              <a:rPr lang="en-US" sz="1200" b="0" i="0" u="none" strike="noStrike" kern="1200" baseline="0" dirty="0">
                <a:solidFill>
                  <a:schemeClr val="tx1"/>
                </a:solidFill>
                <a:latin typeface="+mn-lt"/>
                <a:ea typeface="+mn-ea"/>
                <a:cs typeface="+mn-cs"/>
              </a:rPr>
              <a:t>loop condition is always </a:t>
            </a:r>
            <a:r>
              <a:rPr lang="en-US" sz="1200" b="0" i="1" u="none" strike="noStrike" kern="1200" baseline="0" dirty="0">
                <a:solidFill>
                  <a:schemeClr val="tx1"/>
                </a:solidFill>
                <a:latin typeface="+mn-lt"/>
                <a:ea typeface="+mn-ea"/>
                <a:cs typeface="+mn-cs"/>
              </a:rPr>
              <a:t>True</a:t>
            </a:r>
            <a:r>
              <a:rPr lang="en-US" sz="1200" b="0" i="0" u="none" strike="noStrike" kern="1200" baseline="0" dirty="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6D2A9C70-D352-466B-A9C9-A100407C78AC}" type="slidenum">
              <a:rPr lang="en-US" smtClean="0"/>
              <a:t>104</a:t>
            </a:fld>
            <a:endParaRPr lang="en-US"/>
          </a:p>
        </p:txBody>
      </p:sp>
    </p:spTree>
    <p:extLst>
      <p:ext uri="{BB962C8B-B14F-4D97-AF65-F5344CB8AC3E}">
        <p14:creationId xmlns:p14="http://schemas.microsoft.com/office/powerpoint/2010/main" val="371208608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105</a:t>
            </a:fld>
            <a:endParaRPr lang="en-US"/>
          </a:p>
        </p:txBody>
      </p:sp>
    </p:spTree>
    <p:extLst>
      <p:ext uri="{BB962C8B-B14F-4D97-AF65-F5344CB8AC3E}">
        <p14:creationId xmlns:p14="http://schemas.microsoft.com/office/powerpoint/2010/main" val="412681820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106</a:t>
            </a:fld>
            <a:endParaRPr lang="en-US"/>
          </a:p>
        </p:txBody>
      </p:sp>
    </p:spTree>
    <p:extLst>
      <p:ext uri="{BB962C8B-B14F-4D97-AF65-F5344CB8AC3E}">
        <p14:creationId xmlns:p14="http://schemas.microsoft.com/office/powerpoint/2010/main" val="131816280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107</a:t>
            </a:fld>
            <a:endParaRPr lang="en-US"/>
          </a:p>
        </p:txBody>
      </p:sp>
    </p:spTree>
    <p:extLst>
      <p:ext uri="{BB962C8B-B14F-4D97-AF65-F5344CB8AC3E}">
        <p14:creationId xmlns:p14="http://schemas.microsoft.com/office/powerpoint/2010/main" val="18422642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while loop keeps looping while its condition is True (which is the</a:t>
            </a:r>
          </a:p>
          <a:p>
            <a:r>
              <a:rPr lang="en-US" sz="1200" dirty="0"/>
              <a:t>reason for its name), </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108</a:t>
            </a:fld>
            <a:endParaRPr lang="en-US"/>
          </a:p>
        </p:txBody>
      </p:sp>
    </p:spTree>
    <p:extLst>
      <p:ext uri="{BB962C8B-B14F-4D97-AF65-F5344CB8AC3E}">
        <p14:creationId xmlns:p14="http://schemas.microsoft.com/office/powerpoint/2010/main" val="28738909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109</a:t>
            </a:fld>
            <a:endParaRPr lang="en-US"/>
          </a:p>
        </p:txBody>
      </p:sp>
    </p:spTree>
    <p:extLst>
      <p:ext uri="{BB962C8B-B14F-4D97-AF65-F5344CB8AC3E}">
        <p14:creationId xmlns:p14="http://schemas.microsoft.com/office/powerpoint/2010/main" val="69313522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create a new program called fiveTimes.py to help you see a for</a:t>
            </a:r>
          </a:p>
          <a:p>
            <a:r>
              <a:rPr lang="en-US" dirty="0"/>
              <a:t>loop in action.</a:t>
            </a:r>
          </a:p>
          <a:p>
            <a:r>
              <a:rPr lang="en-US" dirty="0"/>
              <a:t>You can view the execution of this program at</a:t>
            </a:r>
          </a:p>
          <a:p>
            <a:r>
              <a:rPr lang="en-US" dirty="0"/>
              <a:t>https://autbor.com/fivetimesfor/.</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110</a:t>
            </a:fld>
            <a:endParaRPr lang="en-US"/>
          </a:p>
        </p:txBody>
      </p:sp>
    </p:spTree>
    <p:extLst>
      <p:ext uri="{BB962C8B-B14F-4D97-AF65-F5344CB8AC3E}">
        <p14:creationId xmlns:p14="http://schemas.microsoft.com/office/powerpoint/2010/main" val="205506073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create a new program called fiveTimes.py to help you see a for</a:t>
            </a:r>
          </a:p>
          <a:p>
            <a:r>
              <a:rPr lang="en-US" dirty="0"/>
              <a:t>loop in action.</a:t>
            </a:r>
          </a:p>
          <a:p>
            <a:r>
              <a:rPr lang="en-US" dirty="0"/>
              <a:t>You can view the execution of this program at</a:t>
            </a:r>
          </a:p>
          <a:p>
            <a:r>
              <a:rPr lang="en-US" dirty="0"/>
              <a:t>https://autbor.com/fivetimesfor/.</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111</a:t>
            </a:fld>
            <a:endParaRPr lang="en-US"/>
          </a:p>
        </p:txBody>
      </p:sp>
    </p:spTree>
    <p:extLst>
      <p:ext uri="{BB962C8B-B14F-4D97-AF65-F5344CB8AC3E}">
        <p14:creationId xmlns:p14="http://schemas.microsoft.com/office/powerpoint/2010/main" val="419313354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112</a:t>
            </a:fld>
            <a:endParaRPr lang="en-US"/>
          </a:p>
        </p:txBody>
      </p:sp>
    </p:spTree>
    <p:extLst>
      <p:ext uri="{BB962C8B-B14F-4D97-AF65-F5344CB8AC3E}">
        <p14:creationId xmlns:p14="http://schemas.microsoft.com/office/powerpoint/2010/main" val="306837464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113</a:t>
            </a:fld>
            <a:endParaRPr lang="en-US"/>
          </a:p>
        </p:txBody>
      </p:sp>
    </p:spTree>
    <p:extLst>
      <p:ext uri="{BB962C8B-B14F-4D97-AF65-F5344CB8AC3E}">
        <p14:creationId xmlns:p14="http://schemas.microsoft.com/office/powerpoint/2010/main" val="2532900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15</a:t>
            </a:fld>
            <a:endParaRPr lang="en-US"/>
          </a:p>
        </p:txBody>
      </p:sp>
    </p:spTree>
    <p:extLst>
      <p:ext uri="{BB962C8B-B14F-4D97-AF65-F5344CB8AC3E}">
        <p14:creationId xmlns:p14="http://schemas.microsoft.com/office/powerpoint/2010/main" val="78956075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(Young Gauss figured out a way to solve the problem in seconds.</a:t>
            </a:r>
          </a:p>
          <a:p>
            <a:r>
              <a:rPr lang="en-US" sz="1200" b="0" i="0" u="none" strike="noStrike" kern="1200" baseline="0" dirty="0">
                <a:solidFill>
                  <a:schemeClr val="tx1"/>
                </a:solidFill>
                <a:latin typeface="+mn-lt"/>
                <a:ea typeface="+mn-ea"/>
                <a:cs typeface="+mn-cs"/>
              </a:rPr>
              <a:t>There are 50 pairs of numbers that add up to 101: 1 + 100, 2 + 99, 3 + 98,</a:t>
            </a:r>
          </a:p>
          <a:p>
            <a:r>
              <a:rPr lang="en-US" sz="1200" b="0" i="0" u="none" strike="noStrike" kern="1200" baseline="0" dirty="0">
                <a:solidFill>
                  <a:schemeClr val="tx1"/>
                </a:solidFill>
                <a:latin typeface="+mn-lt"/>
                <a:ea typeface="+mn-ea"/>
                <a:cs typeface="+mn-cs"/>
              </a:rPr>
              <a:t>and so on, until 50 + 51. Since 50 × 101 is 5,050, the sum of all the</a:t>
            </a:r>
          </a:p>
          <a:p>
            <a:r>
              <a:rPr lang="en-US" sz="1200" b="0" i="0" u="none" strike="noStrike" kern="1200" baseline="0" dirty="0">
                <a:solidFill>
                  <a:schemeClr val="tx1"/>
                </a:solidFill>
                <a:latin typeface="+mn-lt"/>
                <a:ea typeface="+mn-ea"/>
                <a:cs typeface="+mn-cs"/>
              </a:rPr>
              <a:t>numbers from 0 to 100 is 5,050. Clever kid!)</a:t>
            </a:r>
          </a:p>
        </p:txBody>
      </p:sp>
      <p:sp>
        <p:nvSpPr>
          <p:cNvPr id="4" name="Slide Number Placeholder 3"/>
          <p:cNvSpPr>
            <a:spLocks noGrp="1"/>
          </p:cNvSpPr>
          <p:nvPr>
            <p:ph type="sldNum" sz="quarter" idx="10"/>
          </p:nvPr>
        </p:nvSpPr>
        <p:spPr/>
        <p:txBody>
          <a:bodyPr/>
          <a:lstStyle/>
          <a:p>
            <a:fld id="{6D2A9C70-D352-466B-A9C9-A100407C78AC}" type="slidenum">
              <a:rPr lang="en-US" smtClean="0"/>
              <a:t>114</a:t>
            </a:fld>
            <a:endParaRPr lang="en-US"/>
          </a:p>
        </p:txBody>
      </p:sp>
    </p:spTree>
    <p:extLst>
      <p:ext uri="{BB962C8B-B14F-4D97-AF65-F5344CB8AC3E}">
        <p14:creationId xmlns:p14="http://schemas.microsoft.com/office/powerpoint/2010/main" val="262511783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115</a:t>
            </a:fld>
            <a:endParaRPr lang="en-US"/>
          </a:p>
        </p:txBody>
      </p:sp>
    </p:spTree>
    <p:extLst>
      <p:ext uri="{BB962C8B-B14F-4D97-AF65-F5344CB8AC3E}">
        <p14:creationId xmlns:p14="http://schemas.microsoft.com/office/powerpoint/2010/main" val="24875110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116</a:t>
            </a:fld>
            <a:endParaRPr lang="en-US"/>
          </a:p>
        </p:txBody>
      </p:sp>
    </p:spTree>
    <p:extLst>
      <p:ext uri="{BB962C8B-B14F-4D97-AF65-F5344CB8AC3E}">
        <p14:creationId xmlns:p14="http://schemas.microsoft.com/office/powerpoint/2010/main" val="400219825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117</a:t>
            </a:fld>
            <a:endParaRPr lang="en-US"/>
          </a:p>
        </p:txBody>
      </p:sp>
    </p:spTree>
    <p:extLst>
      <p:ext uri="{BB962C8B-B14F-4D97-AF65-F5344CB8AC3E}">
        <p14:creationId xmlns:p14="http://schemas.microsoft.com/office/powerpoint/2010/main" val="5299987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118</a:t>
            </a:fld>
            <a:endParaRPr lang="en-US"/>
          </a:p>
        </p:txBody>
      </p:sp>
    </p:spTree>
    <p:extLst>
      <p:ext uri="{BB962C8B-B14F-4D97-AF65-F5344CB8AC3E}">
        <p14:creationId xmlns:p14="http://schemas.microsoft.com/office/powerpoint/2010/main" val="372741780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70C0"/>
                </a:solidFill>
              </a:rPr>
              <a:t>The range() function is flexible in the sequence of numbers it produces for </a:t>
            </a:r>
            <a:r>
              <a:rPr lang="en-US" sz="1200" u="sng" dirty="0" err="1">
                <a:solidFill>
                  <a:srgbClr val="FF0000"/>
                </a:solidFill>
              </a:rPr>
              <a:t>for</a:t>
            </a:r>
            <a:r>
              <a:rPr lang="en-US" sz="1200" dirty="0">
                <a:solidFill>
                  <a:srgbClr val="0070C0"/>
                </a:solidFill>
              </a:rPr>
              <a:t> </a:t>
            </a:r>
            <a:r>
              <a:rPr lang="en-US" sz="1200" dirty="0">
                <a:solidFill>
                  <a:srgbClr val="FF0000"/>
                </a:solidFill>
              </a:rPr>
              <a:t>loops</a:t>
            </a:r>
            <a:r>
              <a:rPr lang="en-US" sz="1200" dirty="0">
                <a:solidFill>
                  <a:srgbClr val="0070C0"/>
                </a:solidFill>
              </a:rPr>
              <a:t>.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119</a:t>
            </a:fld>
            <a:endParaRPr lang="en-US"/>
          </a:p>
        </p:txBody>
      </p:sp>
    </p:spTree>
    <p:extLst>
      <p:ext uri="{BB962C8B-B14F-4D97-AF65-F5344CB8AC3E}">
        <p14:creationId xmlns:p14="http://schemas.microsoft.com/office/powerpoint/2010/main" val="312784043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All Python programs can call a basic set of functions called built-in</a:t>
            </a:r>
          </a:p>
          <a:p>
            <a:r>
              <a:rPr lang="en-US" sz="1200" b="0" i="0" u="none" strike="noStrike" kern="1200" baseline="0" dirty="0">
                <a:solidFill>
                  <a:schemeClr val="tx1"/>
                </a:solidFill>
                <a:latin typeface="+mn-lt"/>
                <a:ea typeface="+mn-ea"/>
                <a:cs typeface="+mn-cs"/>
              </a:rPr>
              <a:t>functions, including the print(), input(), and </a:t>
            </a:r>
            <a:r>
              <a:rPr lang="en-US" sz="1200" b="0" i="0" u="none" strike="noStrike" kern="1200" baseline="0" dirty="0" err="1">
                <a:solidFill>
                  <a:schemeClr val="tx1"/>
                </a:solidFill>
                <a:latin typeface="+mn-lt"/>
                <a:ea typeface="+mn-ea"/>
                <a:cs typeface="+mn-cs"/>
              </a:rPr>
              <a:t>len</a:t>
            </a:r>
            <a:r>
              <a:rPr lang="en-US" sz="1200" b="0" i="0" u="none" strike="noStrike" kern="1200" baseline="0" dirty="0">
                <a:solidFill>
                  <a:schemeClr val="tx1"/>
                </a:solidFill>
                <a:latin typeface="+mn-lt"/>
                <a:ea typeface="+mn-ea"/>
                <a:cs typeface="+mn-cs"/>
              </a:rPr>
              <a:t>() functions you’ve seen</a:t>
            </a:r>
          </a:p>
          <a:p>
            <a:r>
              <a:rPr lang="en-US" sz="1200" b="0" i="0" u="none" strike="noStrike" kern="1200" baseline="0" dirty="0">
                <a:solidFill>
                  <a:schemeClr val="tx1"/>
                </a:solidFill>
                <a:latin typeface="+mn-lt"/>
                <a:ea typeface="+mn-ea"/>
                <a:cs typeface="+mn-cs"/>
              </a:rPr>
              <a:t>before.</a:t>
            </a:r>
          </a:p>
        </p:txBody>
      </p:sp>
      <p:sp>
        <p:nvSpPr>
          <p:cNvPr id="4" name="Slide Number Placeholder 3"/>
          <p:cNvSpPr>
            <a:spLocks noGrp="1"/>
          </p:cNvSpPr>
          <p:nvPr>
            <p:ph type="sldNum" sz="quarter" idx="10"/>
          </p:nvPr>
        </p:nvSpPr>
        <p:spPr/>
        <p:txBody>
          <a:bodyPr/>
          <a:lstStyle/>
          <a:p>
            <a:fld id="{6D2A9C70-D352-466B-A9C9-A100407C78AC}" type="slidenum">
              <a:rPr lang="en-US" smtClean="0"/>
              <a:t>120</a:t>
            </a:fld>
            <a:endParaRPr lang="en-US"/>
          </a:p>
        </p:txBody>
      </p:sp>
    </p:spTree>
    <p:extLst>
      <p:ext uri="{BB962C8B-B14F-4D97-AF65-F5344CB8AC3E}">
        <p14:creationId xmlns:p14="http://schemas.microsoft.com/office/powerpoint/2010/main" val="142639442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121</a:t>
            </a:fld>
            <a:endParaRPr lang="en-US"/>
          </a:p>
        </p:txBody>
      </p:sp>
    </p:spTree>
    <p:extLst>
      <p:ext uri="{BB962C8B-B14F-4D97-AF65-F5344CB8AC3E}">
        <p14:creationId xmlns:p14="http://schemas.microsoft.com/office/powerpoint/2010/main" val="53199572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122</a:t>
            </a:fld>
            <a:endParaRPr lang="en-US"/>
          </a:p>
        </p:txBody>
      </p:sp>
    </p:spTree>
    <p:extLst>
      <p:ext uri="{BB962C8B-B14F-4D97-AF65-F5344CB8AC3E}">
        <p14:creationId xmlns:p14="http://schemas.microsoft.com/office/powerpoint/2010/main" val="367614177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123</a:t>
            </a:fld>
            <a:endParaRPr lang="en-US"/>
          </a:p>
        </p:txBody>
      </p:sp>
    </p:spTree>
    <p:extLst>
      <p:ext uri="{BB962C8B-B14F-4D97-AF65-F5344CB8AC3E}">
        <p14:creationId xmlns:p14="http://schemas.microsoft.com/office/powerpoint/2010/main" val="3272978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Concatenation</a:t>
            </a:r>
            <a:r>
              <a:rPr lang="en-US" sz="1200" b="1" baseline="0" dirty="0"/>
              <a:t>  = joining</a:t>
            </a:r>
          </a:p>
          <a:p>
            <a:r>
              <a:rPr lang="en-US" sz="1200" b="0" i="0" u="none" strike="noStrike" kern="1200" baseline="0" dirty="0">
                <a:solidFill>
                  <a:schemeClr val="tx1"/>
                </a:solidFill>
                <a:latin typeface="+mn-lt"/>
                <a:ea typeface="+mn-ea"/>
                <a:cs typeface="+mn-cs"/>
              </a:rPr>
              <a:t>The error message can only concatenate </a:t>
            </a:r>
            <a:r>
              <a:rPr lang="en-US" sz="1200" b="0" i="0" u="none" strike="noStrike" kern="1200" baseline="0" dirty="0" err="1">
                <a:solidFill>
                  <a:schemeClr val="tx1"/>
                </a:solidFill>
                <a:latin typeface="+mn-lt"/>
                <a:ea typeface="+mn-ea"/>
                <a:cs typeface="+mn-cs"/>
              </a:rPr>
              <a:t>str</a:t>
            </a:r>
            <a:r>
              <a:rPr lang="en-US" sz="1200" b="0" i="0" u="none" strike="noStrike" kern="1200" baseline="0" dirty="0">
                <a:solidFill>
                  <a:schemeClr val="tx1"/>
                </a:solidFill>
                <a:latin typeface="+mn-lt"/>
                <a:ea typeface="+mn-ea"/>
                <a:cs typeface="+mn-cs"/>
              </a:rPr>
              <a:t> (not "</a:t>
            </a:r>
            <a:r>
              <a:rPr lang="en-US" sz="1200" b="0" i="0" u="none" strike="noStrike" kern="1200" baseline="0" dirty="0" err="1">
                <a:solidFill>
                  <a:schemeClr val="tx1"/>
                </a:solidFill>
                <a:latin typeface="+mn-lt"/>
                <a:ea typeface="+mn-ea"/>
                <a:cs typeface="+mn-cs"/>
              </a:rPr>
              <a:t>int</a:t>
            </a:r>
            <a:r>
              <a:rPr lang="en-US" sz="1200" b="0" i="0" u="none" strike="noStrike" kern="1200" baseline="0" dirty="0">
                <a:solidFill>
                  <a:schemeClr val="tx1"/>
                </a:solidFill>
                <a:latin typeface="+mn-lt"/>
                <a:ea typeface="+mn-ea"/>
                <a:cs typeface="+mn-cs"/>
              </a:rPr>
              <a:t>") to </a:t>
            </a:r>
            <a:r>
              <a:rPr lang="en-US" sz="1200" b="0" i="0" u="none" strike="noStrike" kern="1200" baseline="0" dirty="0" err="1">
                <a:solidFill>
                  <a:schemeClr val="tx1"/>
                </a:solidFill>
                <a:latin typeface="+mn-lt"/>
                <a:ea typeface="+mn-ea"/>
                <a:cs typeface="+mn-cs"/>
              </a:rPr>
              <a:t>str</a:t>
            </a:r>
            <a:r>
              <a:rPr lang="en-US" sz="1200" b="0" i="0" u="none" strike="noStrike" kern="1200" baseline="0" dirty="0">
                <a:solidFill>
                  <a:schemeClr val="tx1"/>
                </a:solidFill>
                <a:latin typeface="+mn-lt"/>
                <a:ea typeface="+mn-ea"/>
                <a:cs typeface="+mn-cs"/>
              </a:rPr>
              <a:t> means that</a:t>
            </a:r>
          </a:p>
          <a:p>
            <a:r>
              <a:rPr lang="en-US" sz="1200" b="0" i="0" u="none" strike="noStrike" kern="1200" baseline="0" dirty="0">
                <a:solidFill>
                  <a:schemeClr val="tx1"/>
                </a:solidFill>
                <a:latin typeface="+mn-lt"/>
                <a:ea typeface="+mn-ea"/>
                <a:cs typeface="+mn-cs"/>
              </a:rPr>
              <a:t>Python thought you were trying to concatenate an integer to the string</a:t>
            </a:r>
          </a:p>
          <a:p>
            <a:r>
              <a:rPr lang="en-US" sz="1200" b="0" i="0" u="none" strike="noStrike" kern="1200" baseline="0" dirty="0">
                <a:solidFill>
                  <a:schemeClr val="tx1"/>
                </a:solidFill>
                <a:latin typeface="+mn-lt"/>
                <a:ea typeface="+mn-ea"/>
                <a:cs typeface="+mn-cs"/>
              </a:rPr>
              <a:t>'Alice'. Your code will have to explicitly convert the integer to a string</a:t>
            </a:r>
          </a:p>
          <a:p>
            <a:r>
              <a:rPr lang="en-US" sz="1200" b="0" i="0" u="none" strike="noStrike" kern="1200" baseline="0" dirty="0">
                <a:solidFill>
                  <a:schemeClr val="tx1"/>
                </a:solidFill>
                <a:latin typeface="+mn-lt"/>
                <a:ea typeface="+mn-ea"/>
                <a:cs typeface="+mn-cs"/>
              </a:rPr>
              <a:t>because Python cannot do this automatically. </a:t>
            </a:r>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16</a:t>
            </a:fld>
            <a:endParaRPr lang="en-US"/>
          </a:p>
        </p:txBody>
      </p:sp>
    </p:spTree>
    <p:extLst>
      <p:ext uri="{BB962C8B-B14F-4D97-AF65-F5344CB8AC3E}">
        <p14:creationId xmlns:p14="http://schemas.microsoft.com/office/powerpoint/2010/main" val="370203516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124</a:t>
            </a:fld>
            <a:endParaRPr lang="en-US"/>
          </a:p>
        </p:txBody>
      </p:sp>
    </p:spTree>
    <p:extLst>
      <p:ext uri="{BB962C8B-B14F-4D97-AF65-F5344CB8AC3E}">
        <p14:creationId xmlns:p14="http://schemas.microsoft.com/office/powerpoint/2010/main" val="286906548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125</a:t>
            </a:fld>
            <a:endParaRPr lang="en-US"/>
          </a:p>
        </p:txBody>
      </p:sp>
    </p:spTree>
    <p:extLst>
      <p:ext uri="{BB962C8B-B14F-4D97-AF65-F5344CB8AC3E}">
        <p14:creationId xmlns:p14="http://schemas.microsoft.com/office/powerpoint/2010/main" val="56535797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126</a:t>
            </a:fld>
            <a:endParaRPr lang="en-US"/>
          </a:p>
        </p:txBody>
      </p:sp>
    </p:spTree>
    <p:extLst>
      <p:ext uri="{BB962C8B-B14F-4D97-AF65-F5344CB8AC3E}">
        <p14:creationId xmlns:p14="http://schemas.microsoft.com/office/powerpoint/2010/main" val="214712234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127</a:t>
            </a:fld>
            <a:endParaRPr lang="en-US"/>
          </a:p>
        </p:txBody>
      </p:sp>
    </p:spTree>
    <p:extLst>
      <p:ext uri="{BB962C8B-B14F-4D97-AF65-F5344CB8AC3E}">
        <p14:creationId xmlns:p14="http://schemas.microsoft.com/office/powerpoint/2010/main" val="332978529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a function defined, you would have to copy and</a:t>
            </a:r>
          </a:p>
          <a:p>
            <a:r>
              <a:rPr lang="en-US" dirty="0"/>
              <a:t>paste this code each time, and the program would look like this</a:t>
            </a:r>
          </a:p>
        </p:txBody>
      </p:sp>
      <p:sp>
        <p:nvSpPr>
          <p:cNvPr id="4" name="Slide Number Placeholder 3"/>
          <p:cNvSpPr>
            <a:spLocks noGrp="1"/>
          </p:cNvSpPr>
          <p:nvPr>
            <p:ph type="sldNum" sz="quarter" idx="10"/>
          </p:nvPr>
        </p:nvSpPr>
        <p:spPr/>
        <p:txBody>
          <a:bodyPr/>
          <a:lstStyle/>
          <a:p>
            <a:fld id="{6D2A9C70-D352-466B-A9C9-A100407C78AC}" type="slidenum">
              <a:rPr lang="en-US" smtClean="0"/>
              <a:t>132</a:t>
            </a:fld>
            <a:endParaRPr lang="en-US"/>
          </a:p>
        </p:txBody>
      </p:sp>
    </p:spTree>
    <p:extLst>
      <p:ext uri="{BB962C8B-B14F-4D97-AF65-F5344CB8AC3E}">
        <p14:creationId xmlns:p14="http://schemas.microsoft.com/office/powerpoint/2010/main" val="266968299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 code example to review these terms:</a:t>
            </a:r>
          </a:p>
        </p:txBody>
      </p:sp>
      <p:sp>
        <p:nvSpPr>
          <p:cNvPr id="4" name="Slide Number Placeholder 3"/>
          <p:cNvSpPr>
            <a:spLocks noGrp="1"/>
          </p:cNvSpPr>
          <p:nvPr>
            <p:ph type="sldNum" sz="quarter" idx="10"/>
          </p:nvPr>
        </p:nvSpPr>
        <p:spPr/>
        <p:txBody>
          <a:bodyPr/>
          <a:lstStyle/>
          <a:p>
            <a:fld id="{6D2A9C70-D352-466B-A9C9-A100407C78AC}" type="slidenum">
              <a:rPr lang="en-US" smtClean="0"/>
              <a:t>138</a:t>
            </a:fld>
            <a:endParaRPr lang="en-US"/>
          </a:p>
        </p:txBody>
      </p:sp>
    </p:spTree>
    <p:extLst>
      <p:ext uri="{BB962C8B-B14F-4D97-AF65-F5344CB8AC3E}">
        <p14:creationId xmlns:p14="http://schemas.microsoft.com/office/powerpoint/2010/main" val="383001216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139</a:t>
            </a:fld>
            <a:endParaRPr lang="en-US"/>
          </a:p>
        </p:txBody>
      </p:sp>
    </p:spTree>
    <p:extLst>
      <p:ext uri="{BB962C8B-B14F-4D97-AF65-F5344CB8AC3E}">
        <p14:creationId xmlns:p14="http://schemas.microsoft.com/office/powerpoint/2010/main" val="277442322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execution of this program at</a:t>
            </a:r>
          </a:p>
          <a:p>
            <a:r>
              <a:rPr lang="en-US" dirty="0"/>
              <a:t>https://autbor.com/magic8ball/.</a:t>
            </a:r>
          </a:p>
        </p:txBody>
      </p:sp>
      <p:sp>
        <p:nvSpPr>
          <p:cNvPr id="4" name="Slide Number Placeholder 3"/>
          <p:cNvSpPr>
            <a:spLocks noGrp="1"/>
          </p:cNvSpPr>
          <p:nvPr>
            <p:ph type="sldNum" sz="quarter" idx="10"/>
          </p:nvPr>
        </p:nvSpPr>
        <p:spPr/>
        <p:txBody>
          <a:bodyPr/>
          <a:lstStyle/>
          <a:p>
            <a:fld id="{6D2A9C70-D352-466B-A9C9-A100407C78AC}" type="slidenum">
              <a:rPr lang="en-US" smtClean="0"/>
              <a:t>140</a:t>
            </a:fld>
            <a:endParaRPr lang="en-US"/>
          </a:p>
        </p:txBody>
      </p:sp>
    </p:spTree>
    <p:extLst>
      <p:ext uri="{BB962C8B-B14F-4D97-AF65-F5344CB8AC3E}">
        <p14:creationId xmlns:p14="http://schemas.microsoft.com/office/powerpoint/2010/main" val="429146310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execution of this program at</a:t>
            </a:r>
          </a:p>
          <a:p>
            <a:r>
              <a:rPr lang="en-US"/>
              <a:t>https://autbor.com/magic8ball/.</a:t>
            </a:r>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141</a:t>
            </a:fld>
            <a:endParaRPr lang="en-US"/>
          </a:p>
        </p:txBody>
      </p:sp>
    </p:spTree>
    <p:extLst>
      <p:ext uri="{BB962C8B-B14F-4D97-AF65-F5344CB8AC3E}">
        <p14:creationId xmlns:p14="http://schemas.microsoft.com/office/powerpoint/2010/main" val="47661601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execution of this program at</a:t>
            </a:r>
          </a:p>
          <a:p>
            <a:r>
              <a:rPr lang="en-US"/>
              <a:t>https://autbor.com/magic8ball/.</a:t>
            </a:r>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142</a:t>
            </a:fld>
            <a:endParaRPr lang="en-US"/>
          </a:p>
        </p:txBody>
      </p:sp>
    </p:spTree>
    <p:extLst>
      <p:ext uri="{BB962C8B-B14F-4D97-AF65-F5344CB8AC3E}">
        <p14:creationId xmlns:p14="http://schemas.microsoft.com/office/powerpoint/2010/main" val="2150141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17</a:t>
            </a:fld>
            <a:endParaRPr lang="en-US"/>
          </a:p>
        </p:txBody>
      </p:sp>
    </p:spTree>
    <p:extLst>
      <p:ext uri="{BB962C8B-B14F-4D97-AF65-F5344CB8AC3E}">
        <p14:creationId xmlns:p14="http://schemas.microsoft.com/office/powerpoint/2010/main" val="106828862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execution of this program at</a:t>
            </a:r>
          </a:p>
          <a:p>
            <a:r>
              <a:rPr lang="en-US"/>
              <a:t>https://autbor.com/magic8ball/.</a:t>
            </a:r>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143</a:t>
            </a:fld>
            <a:endParaRPr lang="en-US"/>
          </a:p>
        </p:txBody>
      </p:sp>
    </p:spTree>
    <p:extLst>
      <p:ext uri="{BB962C8B-B14F-4D97-AF65-F5344CB8AC3E}">
        <p14:creationId xmlns:p14="http://schemas.microsoft.com/office/powerpoint/2010/main" val="8193330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execution of this program at</a:t>
            </a:r>
          </a:p>
          <a:p>
            <a:r>
              <a:rPr lang="en-US"/>
              <a:t>https://autbor.com/magic8ball/.</a:t>
            </a:r>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144</a:t>
            </a:fld>
            <a:endParaRPr lang="en-US"/>
          </a:p>
        </p:txBody>
      </p:sp>
    </p:spTree>
    <p:extLst>
      <p:ext uri="{BB962C8B-B14F-4D97-AF65-F5344CB8AC3E}">
        <p14:creationId xmlns:p14="http://schemas.microsoft.com/office/powerpoint/2010/main" val="400178059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execution of this program at</a:t>
            </a:r>
          </a:p>
          <a:p>
            <a:r>
              <a:rPr lang="en-US"/>
              <a:t>https://autbor.com/magic8ball/.</a:t>
            </a:r>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145</a:t>
            </a:fld>
            <a:endParaRPr lang="en-US"/>
          </a:p>
        </p:txBody>
      </p:sp>
    </p:spTree>
    <p:extLst>
      <p:ext uri="{BB962C8B-B14F-4D97-AF65-F5344CB8AC3E}">
        <p14:creationId xmlns:p14="http://schemas.microsoft.com/office/powerpoint/2010/main" val="285310062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execution of this program at</a:t>
            </a:r>
          </a:p>
          <a:p>
            <a:r>
              <a:rPr lang="en-US"/>
              <a:t>https://autbor.com/magic8ball/.</a:t>
            </a:r>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146</a:t>
            </a:fld>
            <a:endParaRPr lang="en-US"/>
          </a:p>
        </p:txBody>
      </p:sp>
    </p:spTree>
    <p:extLst>
      <p:ext uri="{BB962C8B-B14F-4D97-AF65-F5344CB8AC3E}">
        <p14:creationId xmlns:p14="http://schemas.microsoft.com/office/powerpoint/2010/main" val="174669469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147</a:t>
            </a:fld>
            <a:endParaRPr lang="en-US"/>
          </a:p>
        </p:txBody>
      </p:sp>
    </p:spTree>
    <p:extLst>
      <p:ext uri="{BB962C8B-B14F-4D97-AF65-F5344CB8AC3E}">
        <p14:creationId xmlns:p14="http://schemas.microsoft.com/office/powerpoint/2010/main" val="4116592271"/>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the</a:t>
            </a:r>
          </a:p>
          <a:p>
            <a:r>
              <a:rPr lang="en-US" dirty="0"/>
              <a:t>following into the interactive shell:</a:t>
            </a:r>
          </a:p>
        </p:txBody>
      </p:sp>
      <p:sp>
        <p:nvSpPr>
          <p:cNvPr id="4" name="Slide Number Placeholder 3"/>
          <p:cNvSpPr>
            <a:spLocks noGrp="1"/>
          </p:cNvSpPr>
          <p:nvPr>
            <p:ph type="sldNum" sz="quarter" idx="10"/>
          </p:nvPr>
        </p:nvSpPr>
        <p:spPr/>
        <p:txBody>
          <a:bodyPr/>
          <a:lstStyle/>
          <a:p>
            <a:fld id="{6D2A9C70-D352-466B-A9C9-A100407C78AC}" type="slidenum">
              <a:rPr lang="en-US" smtClean="0"/>
              <a:t>148</a:t>
            </a:fld>
            <a:endParaRPr lang="en-US"/>
          </a:p>
        </p:txBody>
      </p:sp>
    </p:spTree>
    <p:extLst>
      <p:ext uri="{BB962C8B-B14F-4D97-AF65-F5344CB8AC3E}">
        <p14:creationId xmlns:p14="http://schemas.microsoft.com/office/powerpoint/2010/main" val="18023157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149</a:t>
            </a:fld>
            <a:endParaRPr lang="en-US"/>
          </a:p>
        </p:txBody>
      </p:sp>
    </p:spTree>
    <p:extLst>
      <p:ext uri="{BB962C8B-B14F-4D97-AF65-F5344CB8AC3E}">
        <p14:creationId xmlns:p14="http://schemas.microsoft.com/office/powerpoint/2010/main" val="320083425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150</a:t>
            </a:fld>
            <a:endParaRPr lang="en-US"/>
          </a:p>
        </p:txBody>
      </p:sp>
    </p:spTree>
    <p:extLst>
      <p:ext uri="{BB962C8B-B14F-4D97-AF65-F5344CB8AC3E}">
        <p14:creationId xmlns:p14="http://schemas.microsoft.com/office/powerpoint/2010/main" val="49569576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151</a:t>
            </a:fld>
            <a:endParaRPr lang="en-US"/>
          </a:p>
        </p:txBody>
      </p:sp>
    </p:spTree>
    <p:extLst>
      <p:ext uri="{BB962C8B-B14F-4D97-AF65-F5344CB8AC3E}">
        <p14:creationId xmlns:p14="http://schemas.microsoft.com/office/powerpoint/2010/main" val="279854676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152</a:t>
            </a:fld>
            <a:endParaRPr lang="en-US"/>
          </a:p>
        </p:txBody>
      </p:sp>
    </p:spTree>
    <p:extLst>
      <p:ext uri="{BB962C8B-B14F-4D97-AF65-F5344CB8AC3E}">
        <p14:creationId xmlns:p14="http://schemas.microsoft.com/office/powerpoint/2010/main" val="3406380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18</a:t>
            </a:fld>
            <a:endParaRPr lang="en-US"/>
          </a:p>
        </p:txBody>
      </p:sp>
    </p:spTree>
    <p:extLst>
      <p:ext uri="{BB962C8B-B14F-4D97-AF65-F5344CB8AC3E}">
        <p14:creationId xmlns:p14="http://schemas.microsoft.com/office/powerpoint/2010/main" val="194417149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153</a:t>
            </a:fld>
            <a:endParaRPr lang="en-US"/>
          </a:p>
        </p:txBody>
      </p:sp>
    </p:spTree>
    <p:extLst>
      <p:ext uri="{BB962C8B-B14F-4D97-AF65-F5344CB8AC3E}">
        <p14:creationId xmlns:p14="http://schemas.microsoft.com/office/powerpoint/2010/main" val="199063577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154</a:t>
            </a:fld>
            <a:endParaRPr lang="en-US"/>
          </a:p>
        </p:txBody>
      </p:sp>
    </p:spTree>
    <p:extLst>
      <p:ext uri="{BB962C8B-B14F-4D97-AF65-F5344CB8AC3E}">
        <p14:creationId xmlns:p14="http://schemas.microsoft.com/office/powerpoint/2010/main" val="180970787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155</a:t>
            </a:fld>
            <a:endParaRPr lang="en-US"/>
          </a:p>
        </p:txBody>
      </p:sp>
    </p:spTree>
    <p:extLst>
      <p:ext uri="{BB962C8B-B14F-4D97-AF65-F5344CB8AC3E}">
        <p14:creationId xmlns:p14="http://schemas.microsoft.com/office/powerpoint/2010/main" val="226393585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156</a:t>
            </a:fld>
            <a:endParaRPr lang="en-US"/>
          </a:p>
        </p:txBody>
      </p:sp>
    </p:spTree>
    <p:extLst>
      <p:ext uri="{BB962C8B-B14F-4D97-AF65-F5344CB8AC3E}">
        <p14:creationId xmlns:p14="http://schemas.microsoft.com/office/powerpoint/2010/main" val="333089241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157</a:t>
            </a:fld>
            <a:endParaRPr lang="en-US"/>
          </a:p>
        </p:txBody>
      </p:sp>
    </p:spTree>
    <p:extLst>
      <p:ext uri="{BB962C8B-B14F-4D97-AF65-F5344CB8AC3E}">
        <p14:creationId xmlns:p14="http://schemas.microsoft.com/office/powerpoint/2010/main" val="294469898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dirty="0"/>
              <a:t>https://autbor.com/otherlocalscopes/.</a:t>
            </a:r>
          </a:p>
        </p:txBody>
      </p:sp>
      <p:sp>
        <p:nvSpPr>
          <p:cNvPr id="4" name="Slide Number Placeholder 3"/>
          <p:cNvSpPr>
            <a:spLocks noGrp="1"/>
          </p:cNvSpPr>
          <p:nvPr>
            <p:ph type="sldNum" sz="quarter" idx="10"/>
          </p:nvPr>
        </p:nvSpPr>
        <p:spPr/>
        <p:txBody>
          <a:bodyPr/>
          <a:lstStyle/>
          <a:p>
            <a:fld id="{6D2A9C70-D352-466B-A9C9-A100407C78AC}" type="slidenum">
              <a:rPr lang="en-US" smtClean="0"/>
              <a:t>158</a:t>
            </a:fld>
            <a:endParaRPr lang="en-US"/>
          </a:p>
        </p:txBody>
      </p:sp>
    </p:spTree>
    <p:extLst>
      <p:ext uri="{BB962C8B-B14F-4D97-AF65-F5344CB8AC3E}">
        <p14:creationId xmlns:p14="http://schemas.microsoft.com/office/powerpoint/2010/main" val="204743232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dirty="0"/>
              <a:t>https://autbor.com/readglobal/.</a:t>
            </a:r>
          </a:p>
        </p:txBody>
      </p:sp>
      <p:sp>
        <p:nvSpPr>
          <p:cNvPr id="4" name="Slide Number Placeholder 3"/>
          <p:cNvSpPr>
            <a:spLocks noGrp="1"/>
          </p:cNvSpPr>
          <p:nvPr>
            <p:ph type="sldNum" sz="quarter" idx="10"/>
          </p:nvPr>
        </p:nvSpPr>
        <p:spPr/>
        <p:txBody>
          <a:bodyPr/>
          <a:lstStyle/>
          <a:p>
            <a:fld id="{6D2A9C70-D352-466B-A9C9-A100407C78AC}" type="slidenum">
              <a:rPr lang="en-US" smtClean="0"/>
              <a:t>159</a:t>
            </a:fld>
            <a:endParaRPr lang="en-US"/>
          </a:p>
        </p:txBody>
      </p:sp>
    </p:spTree>
    <p:extLst>
      <p:ext uri="{BB962C8B-B14F-4D97-AF65-F5344CB8AC3E}">
        <p14:creationId xmlns:p14="http://schemas.microsoft.com/office/powerpoint/2010/main" val="387585773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execution of this program at</a:t>
            </a:r>
          </a:p>
          <a:p>
            <a:r>
              <a:rPr lang="en-US" dirty="0"/>
              <a:t>https://autbor.com/localglobalsamename/.</a:t>
            </a:r>
          </a:p>
        </p:txBody>
      </p:sp>
      <p:sp>
        <p:nvSpPr>
          <p:cNvPr id="4" name="Slide Number Placeholder 3"/>
          <p:cNvSpPr>
            <a:spLocks noGrp="1"/>
          </p:cNvSpPr>
          <p:nvPr>
            <p:ph type="sldNum" sz="quarter" idx="10"/>
          </p:nvPr>
        </p:nvSpPr>
        <p:spPr/>
        <p:txBody>
          <a:bodyPr/>
          <a:lstStyle/>
          <a:p>
            <a:fld id="{6D2A9C70-D352-466B-A9C9-A100407C78AC}" type="slidenum">
              <a:rPr lang="en-US" smtClean="0"/>
              <a:t>160</a:t>
            </a:fld>
            <a:endParaRPr lang="en-US"/>
          </a:p>
        </p:txBody>
      </p:sp>
    </p:spTree>
    <p:extLst>
      <p:ext uri="{BB962C8B-B14F-4D97-AF65-F5344CB8AC3E}">
        <p14:creationId xmlns:p14="http://schemas.microsoft.com/office/powerpoint/2010/main" val="411682421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execution of this program at</a:t>
            </a:r>
          </a:p>
          <a:p>
            <a:r>
              <a:rPr lang="en-US"/>
              <a:t>https://autbor.com/localglobalsamename/.</a:t>
            </a:r>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161</a:t>
            </a:fld>
            <a:endParaRPr lang="en-US"/>
          </a:p>
        </p:txBody>
      </p:sp>
    </p:spTree>
    <p:extLst>
      <p:ext uri="{BB962C8B-B14F-4D97-AF65-F5344CB8AC3E}">
        <p14:creationId xmlns:p14="http://schemas.microsoft.com/office/powerpoint/2010/main" val="81719202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dirty="0"/>
              <a:t>https://autbor.com/globalstatement/.</a:t>
            </a:r>
          </a:p>
        </p:txBody>
      </p:sp>
      <p:sp>
        <p:nvSpPr>
          <p:cNvPr id="4" name="Slide Number Placeholder 3"/>
          <p:cNvSpPr>
            <a:spLocks noGrp="1"/>
          </p:cNvSpPr>
          <p:nvPr>
            <p:ph type="sldNum" sz="quarter" idx="10"/>
          </p:nvPr>
        </p:nvSpPr>
        <p:spPr/>
        <p:txBody>
          <a:bodyPr/>
          <a:lstStyle/>
          <a:p>
            <a:fld id="{6D2A9C70-D352-466B-A9C9-A100407C78AC}" type="slidenum">
              <a:rPr lang="en-US" smtClean="0"/>
              <a:t>162</a:t>
            </a:fld>
            <a:endParaRPr lang="en-US"/>
          </a:p>
        </p:txBody>
      </p:sp>
    </p:spTree>
    <p:extLst>
      <p:ext uri="{BB962C8B-B14F-4D97-AF65-F5344CB8AC3E}">
        <p14:creationId xmlns:p14="http://schemas.microsoft.com/office/powerpoint/2010/main" val="3528499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19</a:t>
            </a:fld>
            <a:endParaRPr lang="en-US"/>
          </a:p>
        </p:txBody>
      </p:sp>
    </p:spTree>
    <p:extLst>
      <p:ext uri="{BB962C8B-B14F-4D97-AF65-F5344CB8AC3E}">
        <p14:creationId xmlns:p14="http://schemas.microsoft.com/office/powerpoint/2010/main" val="3534272704"/>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a:t>https://autbor.com/globalstatement/.</a:t>
            </a:r>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163</a:t>
            </a:fld>
            <a:endParaRPr lang="en-US"/>
          </a:p>
        </p:txBody>
      </p:sp>
    </p:spTree>
    <p:extLst>
      <p:ext uri="{BB962C8B-B14F-4D97-AF65-F5344CB8AC3E}">
        <p14:creationId xmlns:p14="http://schemas.microsoft.com/office/powerpoint/2010/main" val="334151100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a:t>https://autbor.com/globalstatement/.</a:t>
            </a:r>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164</a:t>
            </a:fld>
            <a:endParaRPr lang="en-US"/>
          </a:p>
        </p:txBody>
      </p:sp>
    </p:spTree>
    <p:extLst>
      <p:ext uri="{BB962C8B-B14F-4D97-AF65-F5344CB8AC3E}">
        <p14:creationId xmlns:p14="http://schemas.microsoft.com/office/powerpoint/2010/main" val="330104186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dirty="0"/>
              <a:t>https://autbor.com/sameNameLocalGlobal/.</a:t>
            </a:r>
          </a:p>
        </p:txBody>
      </p:sp>
      <p:sp>
        <p:nvSpPr>
          <p:cNvPr id="4" name="Slide Number Placeholder 3"/>
          <p:cNvSpPr>
            <a:spLocks noGrp="1"/>
          </p:cNvSpPr>
          <p:nvPr>
            <p:ph type="sldNum" sz="quarter" idx="10"/>
          </p:nvPr>
        </p:nvSpPr>
        <p:spPr/>
        <p:txBody>
          <a:bodyPr/>
          <a:lstStyle/>
          <a:p>
            <a:fld id="{6D2A9C70-D352-466B-A9C9-A100407C78AC}" type="slidenum">
              <a:rPr lang="en-US" smtClean="0"/>
              <a:t>165</a:t>
            </a:fld>
            <a:endParaRPr lang="en-US"/>
          </a:p>
        </p:txBody>
      </p:sp>
    </p:spTree>
    <p:extLst>
      <p:ext uri="{BB962C8B-B14F-4D97-AF65-F5344CB8AC3E}">
        <p14:creationId xmlns:p14="http://schemas.microsoft.com/office/powerpoint/2010/main" val="83763946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dirty="0"/>
              <a:t>https://autbor.com/sameNameError/.</a:t>
            </a:r>
          </a:p>
        </p:txBody>
      </p:sp>
      <p:sp>
        <p:nvSpPr>
          <p:cNvPr id="4" name="Slide Number Placeholder 3"/>
          <p:cNvSpPr>
            <a:spLocks noGrp="1"/>
          </p:cNvSpPr>
          <p:nvPr>
            <p:ph type="sldNum" sz="quarter" idx="10"/>
          </p:nvPr>
        </p:nvSpPr>
        <p:spPr/>
        <p:txBody>
          <a:bodyPr/>
          <a:lstStyle/>
          <a:p>
            <a:fld id="{6D2A9C70-D352-466B-A9C9-A100407C78AC}" type="slidenum">
              <a:rPr lang="en-US" smtClean="0"/>
              <a:t>166</a:t>
            </a:fld>
            <a:endParaRPr lang="en-US"/>
          </a:p>
        </p:txBody>
      </p:sp>
    </p:spTree>
    <p:extLst>
      <p:ext uri="{BB962C8B-B14F-4D97-AF65-F5344CB8AC3E}">
        <p14:creationId xmlns:p14="http://schemas.microsoft.com/office/powerpoint/2010/main" val="376261128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a:t>https://autbor.com/sameNameError/.</a:t>
            </a:r>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167</a:t>
            </a:fld>
            <a:endParaRPr lang="en-US"/>
          </a:p>
        </p:txBody>
      </p:sp>
    </p:spTree>
    <p:extLst>
      <p:ext uri="{BB962C8B-B14F-4D97-AF65-F5344CB8AC3E}">
        <p14:creationId xmlns:p14="http://schemas.microsoft.com/office/powerpoint/2010/main" val="1495282791"/>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168</a:t>
            </a:fld>
            <a:endParaRPr lang="en-US"/>
          </a:p>
        </p:txBody>
      </p:sp>
    </p:spTree>
    <p:extLst>
      <p:ext uri="{BB962C8B-B14F-4D97-AF65-F5344CB8AC3E}">
        <p14:creationId xmlns:p14="http://schemas.microsoft.com/office/powerpoint/2010/main" val="1158342022"/>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dirty="0"/>
              <a:t>https://autbor.com/zerodivide/.</a:t>
            </a:r>
          </a:p>
        </p:txBody>
      </p:sp>
      <p:sp>
        <p:nvSpPr>
          <p:cNvPr id="4" name="Slide Number Placeholder 3"/>
          <p:cNvSpPr>
            <a:spLocks noGrp="1"/>
          </p:cNvSpPr>
          <p:nvPr>
            <p:ph type="sldNum" sz="quarter" idx="10"/>
          </p:nvPr>
        </p:nvSpPr>
        <p:spPr/>
        <p:txBody>
          <a:bodyPr/>
          <a:lstStyle/>
          <a:p>
            <a:fld id="{6D2A9C70-D352-466B-A9C9-A100407C78AC}" type="slidenum">
              <a:rPr lang="en-US" smtClean="0"/>
              <a:t>169</a:t>
            </a:fld>
            <a:endParaRPr lang="en-US"/>
          </a:p>
        </p:txBody>
      </p:sp>
    </p:spTree>
    <p:extLst>
      <p:ext uri="{BB962C8B-B14F-4D97-AF65-F5344CB8AC3E}">
        <p14:creationId xmlns:p14="http://schemas.microsoft.com/office/powerpoint/2010/main" val="2737792851"/>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a:t>https://autbor.com/zerodivide/.</a:t>
            </a:r>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170</a:t>
            </a:fld>
            <a:endParaRPr lang="en-US"/>
          </a:p>
        </p:txBody>
      </p:sp>
    </p:spTree>
    <p:extLst>
      <p:ext uri="{BB962C8B-B14F-4D97-AF65-F5344CB8AC3E}">
        <p14:creationId xmlns:p14="http://schemas.microsoft.com/office/powerpoint/2010/main" val="565805317"/>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dirty="0"/>
              <a:t>https://autbor.com/tryexceptzerodivide/.</a:t>
            </a:r>
          </a:p>
        </p:txBody>
      </p:sp>
      <p:sp>
        <p:nvSpPr>
          <p:cNvPr id="4" name="Slide Number Placeholder 3"/>
          <p:cNvSpPr>
            <a:spLocks noGrp="1"/>
          </p:cNvSpPr>
          <p:nvPr>
            <p:ph type="sldNum" sz="quarter" idx="10"/>
          </p:nvPr>
        </p:nvSpPr>
        <p:spPr/>
        <p:txBody>
          <a:bodyPr/>
          <a:lstStyle/>
          <a:p>
            <a:fld id="{6D2A9C70-D352-466B-A9C9-A100407C78AC}" type="slidenum">
              <a:rPr lang="en-US" smtClean="0"/>
              <a:t>171</a:t>
            </a:fld>
            <a:endParaRPr lang="en-US"/>
          </a:p>
        </p:txBody>
      </p:sp>
    </p:spTree>
    <p:extLst>
      <p:ext uri="{BB962C8B-B14F-4D97-AF65-F5344CB8AC3E}">
        <p14:creationId xmlns:p14="http://schemas.microsoft.com/office/powerpoint/2010/main" val="1176025538"/>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dirty="0"/>
              <a:t>https://autbor.com/spamintry/.</a:t>
            </a:r>
          </a:p>
        </p:txBody>
      </p:sp>
      <p:sp>
        <p:nvSpPr>
          <p:cNvPr id="4" name="Slide Number Placeholder 3"/>
          <p:cNvSpPr>
            <a:spLocks noGrp="1"/>
          </p:cNvSpPr>
          <p:nvPr>
            <p:ph type="sldNum" sz="quarter" idx="10"/>
          </p:nvPr>
        </p:nvSpPr>
        <p:spPr/>
        <p:txBody>
          <a:bodyPr/>
          <a:lstStyle/>
          <a:p>
            <a:fld id="{6D2A9C70-D352-466B-A9C9-A100407C78AC}" type="slidenum">
              <a:rPr lang="en-US" smtClean="0"/>
              <a:t>172</a:t>
            </a:fld>
            <a:endParaRPr lang="en-US"/>
          </a:p>
        </p:txBody>
      </p:sp>
    </p:spTree>
    <p:extLst>
      <p:ext uri="{BB962C8B-B14F-4D97-AF65-F5344CB8AC3E}">
        <p14:creationId xmlns:p14="http://schemas.microsoft.com/office/powerpoint/2010/main" val="1673291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20</a:t>
            </a:fld>
            <a:endParaRPr lang="en-US"/>
          </a:p>
        </p:txBody>
      </p:sp>
    </p:spTree>
    <p:extLst>
      <p:ext uri="{BB962C8B-B14F-4D97-AF65-F5344CB8AC3E}">
        <p14:creationId xmlns:p14="http://schemas.microsoft.com/office/powerpoint/2010/main" val="386700784"/>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dirty="0"/>
              <a:t>https://autbor.com/spamintry/.</a:t>
            </a:r>
          </a:p>
        </p:txBody>
      </p:sp>
      <p:sp>
        <p:nvSpPr>
          <p:cNvPr id="4" name="Slide Number Placeholder 3"/>
          <p:cNvSpPr>
            <a:spLocks noGrp="1"/>
          </p:cNvSpPr>
          <p:nvPr>
            <p:ph type="sldNum" sz="quarter" idx="10"/>
          </p:nvPr>
        </p:nvSpPr>
        <p:spPr/>
        <p:txBody>
          <a:bodyPr/>
          <a:lstStyle/>
          <a:p>
            <a:fld id="{6D2A9C70-D352-466B-A9C9-A100407C78AC}" type="slidenum">
              <a:rPr lang="en-US" smtClean="0"/>
              <a:t>173</a:t>
            </a:fld>
            <a:endParaRPr lang="en-US"/>
          </a:p>
        </p:txBody>
      </p:sp>
    </p:spTree>
    <p:extLst>
      <p:ext uri="{BB962C8B-B14F-4D97-AF65-F5344CB8AC3E}">
        <p14:creationId xmlns:p14="http://schemas.microsoft.com/office/powerpoint/2010/main" val="386127264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dirty="0"/>
              <a:t>https://autbor.com/spamintry/.</a:t>
            </a:r>
          </a:p>
        </p:txBody>
      </p:sp>
      <p:sp>
        <p:nvSpPr>
          <p:cNvPr id="4" name="Slide Number Placeholder 3"/>
          <p:cNvSpPr>
            <a:spLocks noGrp="1"/>
          </p:cNvSpPr>
          <p:nvPr>
            <p:ph type="sldNum" sz="quarter" idx="10"/>
          </p:nvPr>
        </p:nvSpPr>
        <p:spPr/>
        <p:txBody>
          <a:bodyPr/>
          <a:lstStyle/>
          <a:p>
            <a:fld id="{6D2A9C70-D352-466B-A9C9-A100407C78AC}" type="slidenum">
              <a:rPr lang="en-US" smtClean="0"/>
              <a:t>174</a:t>
            </a:fld>
            <a:endParaRPr lang="en-US"/>
          </a:p>
        </p:txBody>
      </p:sp>
    </p:spTree>
    <p:extLst>
      <p:ext uri="{BB962C8B-B14F-4D97-AF65-F5344CB8AC3E}">
        <p14:creationId xmlns:p14="http://schemas.microsoft.com/office/powerpoint/2010/main" val="2384760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21</a:t>
            </a:fld>
            <a:endParaRPr lang="en-US"/>
          </a:p>
        </p:txBody>
      </p:sp>
    </p:spTree>
    <p:extLst>
      <p:ext uri="{BB962C8B-B14F-4D97-AF65-F5344CB8AC3E}">
        <p14:creationId xmlns:p14="http://schemas.microsoft.com/office/powerpoint/2010/main" val="1003642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which is why spam evaluated to 42 instead of 40 at the end of the example.</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22</a:t>
            </a:fld>
            <a:endParaRPr lang="en-US"/>
          </a:p>
        </p:txBody>
      </p:sp>
    </p:spTree>
    <p:extLst>
      <p:ext uri="{BB962C8B-B14F-4D97-AF65-F5344CB8AC3E}">
        <p14:creationId xmlns:p14="http://schemas.microsoft.com/office/powerpoint/2010/main" val="3324033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spam variable in this example stores</a:t>
            </a:r>
          </a:p>
          <a:p>
            <a:r>
              <a:rPr lang="en-US" sz="1200" b="0" i="0" u="none" strike="noStrike" kern="1200" baseline="0" dirty="0">
                <a:solidFill>
                  <a:schemeClr val="tx1"/>
                </a:solidFill>
                <a:latin typeface="+mn-lt"/>
                <a:ea typeface="+mn-ea"/>
                <a:cs typeface="+mn-cs"/>
              </a:rPr>
              <a:t>'Hello' until you replace the string with 'Goodbye'.</a:t>
            </a:r>
          </a:p>
        </p:txBody>
      </p:sp>
      <p:sp>
        <p:nvSpPr>
          <p:cNvPr id="4" name="Slide Number Placeholder 3"/>
          <p:cNvSpPr>
            <a:spLocks noGrp="1"/>
          </p:cNvSpPr>
          <p:nvPr>
            <p:ph type="sldNum" sz="quarter" idx="10"/>
          </p:nvPr>
        </p:nvSpPr>
        <p:spPr/>
        <p:txBody>
          <a:bodyPr/>
          <a:lstStyle/>
          <a:p>
            <a:fld id="{6D2A9C70-D352-466B-A9C9-A100407C78AC}" type="slidenum">
              <a:rPr lang="en-US" smtClean="0"/>
              <a:t>23</a:t>
            </a:fld>
            <a:endParaRPr lang="en-US"/>
          </a:p>
        </p:txBody>
      </p:sp>
    </p:spTree>
    <p:extLst>
      <p:ext uri="{BB962C8B-B14F-4D97-AF65-F5344CB8AC3E}">
        <p14:creationId xmlns:p14="http://schemas.microsoft.com/office/powerpoint/2010/main" val="56974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is the Quotient in Python? When two numbers divide with each other, the result is known as the quotient. We can divide two numbers using the '//' operator one can derive the quotient. The remainder is calculated using the '%' operator in Python.</a:t>
            </a:r>
          </a:p>
          <a:p>
            <a:r>
              <a:rPr lang="en-US" sz="1200" b="0" i="0" kern="1200" dirty="0">
                <a:solidFill>
                  <a:schemeClr val="tx1"/>
                </a:solidFill>
                <a:effectLst/>
                <a:latin typeface="+mn-lt"/>
                <a:ea typeface="+mn-ea"/>
                <a:cs typeface="+mn-cs"/>
              </a:rPr>
              <a:t>using the // operator. This operator will divide the first argument by the second and round the result down to the nearest (???) whole number, making it equivalent to the math. floor() function</a:t>
            </a:r>
          </a:p>
          <a:p>
            <a:r>
              <a:rPr lang="en-US" dirty="0"/>
              <a:t>&gt;&gt;&gt; 25/3</a:t>
            </a:r>
          </a:p>
          <a:p>
            <a:r>
              <a:rPr lang="en-US" dirty="0"/>
              <a:t>8.333333333333334</a:t>
            </a:r>
          </a:p>
          <a:p>
            <a:r>
              <a:rPr lang="en-US" dirty="0"/>
              <a:t>&gt;&gt;&gt; 26/3</a:t>
            </a:r>
          </a:p>
          <a:p>
            <a:r>
              <a:rPr lang="en-US" dirty="0"/>
              <a:t>8.666666666666666</a:t>
            </a:r>
          </a:p>
          <a:p>
            <a:r>
              <a:rPr lang="en-US" dirty="0"/>
              <a:t>&gt;&gt;&gt; 25//3</a:t>
            </a:r>
          </a:p>
          <a:p>
            <a:r>
              <a:rPr lang="en-US" dirty="0"/>
              <a:t>8</a:t>
            </a:r>
          </a:p>
          <a:p>
            <a:r>
              <a:rPr lang="en-US" dirty="0"/>
              <a:t>&gt;&gt;&gt; 26//3</a:t>
            </a:r>
          </a:p>
          <a:p>
            <a:r>
              <a:rPr lang="en-US" dirty="0"/>
              <a:t>8</a:t>
            </a:r>
          </a:p>
        </p:txBody>
      </p:sp>
      <p:sp>
        <p:nvSpPr>
          <p:cNvPr id="4" name="Slide Number Placeholder 3"/>
          <p:cNvSpPr>
            <a:spLocks noGrp="1"/>
          </p:cNvSpPr>
          <p:nvPr>
            <p:ph type="sldNum" sz="quarter" idx="10"/>
          </p:nvPr>
        </p:nvSpPr>
        <p:spPr/>
        <p:txBody>
          <a:bodyPr/>
          <a:lstStyle/>
          <a:p>
            <a:fld id="{6D2A9C70-D352-466B-A9C9-A100407C78AC}" type="slidenum">
              <a:rPr lang="en-US" smtClean="0"/>
              <a:t>4</a:t>
            </a:fld>
            <a:endParaRPr lang="en-US"/>
          </a:p>
        </p:txBody>
      </p:sp>
    </p:spTree>
    <p:extLst>
      <p:ext uri="{BB962C8B-B14F-4D97-AF65-F5344CB8AC3E}">
        <p14:creationId xmlns:p14="http://schemas.microsoft.com/office/powerpoint/2010/main" val="651216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24</a:t>
            </a:fld>
            <a:endParaRPr lang="en-US"/>
          </a:p>
        </p:txBody>
      </p:sp>
    </p:spTree>
    <p:extLst>
      <p:ext uri="{BB962C8B-B14F-4D97-AF65-F5344CB8AC3E}">
        <p14:creationId xmlns:p14="http://schemas.microsoft.com/office/powerpoint/2010/main" val="2513198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25</a:t>
            </a:fld>
            <a:endParaRPr lang="en-US"/>
          </a:p>
        </p:txBody>
      </p:sp>
    </p:spTree>
    <p:extLst>
      <p:ext uri="{BB962C8B-B14F-4D97-AF65-F5344CB8AC3E}">
        <p14:creationId xmlns:p14="http://schemas.microsoft.com/office/powerpoint/2010/main" val="493810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(hyphens are not allowed)</a:t>
            </a:r>
          </a:p>
          <a:p>
            <a:r>
              <a:rPr lang="en-US" sz="1200" dirty="0">
                <a:solidFill>
                  <a:srgbClr val="FF0000"/>
                </a:solidFill>
              </a:rPr>
              <a:t>(spaces are not allowed)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(can’t begin with a number)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(can’t begin with a number)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(special characters like $ are not allowed)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(special characters like ' are not allowed)</a:t>
            </a: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26</a:t>
            </a:fld>
            <a:endParaRPr lang="en-US"/>
          </a:p>
        </p:txBody>
      </p:sp>
    </p:spTree>
    <p:extLst>
      <p:ext uri="{BB962C8B-B14F-4D97-AF65-F5344CB8AC3E}">
        <p14:creationId xmlns:p14="http://schemas.microsoft.com/office/powerpoint/2010/main" val="3126483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27</a:t>
            </a:fld>
            <a:endParaRPr lang="en-US"/>
          </a:p>
        </p:txBody>
      </p:sp>
    </p:spTree>
    <p:extLst>
      <p:ext uri="{BB962C8B-B14F-4D97-AF65-F5344CB8AC3E}">
        <p14:creationId xmlns:p14="http://schemas.microsoft.com/office/powerpoint/2010/main" val="1998053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"Terminal" is the usual word in a Linux/Mac context, and "command prompt" on Windows. It's the window where you type in commands to your operating system to run programs, etc.</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28</a:t>
            </a:fld>
            <a:endParaRPr lang="en-US"/>
          </a:p>
        </p:txBody>
      </p:sp>
    </p:spTree>
    <p:extLst>
      <p:ext uri="{BB962C8B-B14F-4D97-AF65-F5344CB8AC3E}">
        <p14:creationId xmlns:p14="http://schemas.microsoft.com/office/powerpoint/2010/main" val="3949335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dirty="0">
                <a:solidFill>
                  <a:schemeClr val="tx1"/>
                </a:solidFill>
              </a:rPr>
              <a:t>That way, if the computer crashes or you accidentally exit Mu, you</a:t>
            </a:r>
          </a:p>
          <a:p>
            <a:r>
              <a:rPr lang="en-US" sz="1200" b="1" dirty="0">
                <a:solidFill>
                  <a:schemeClr val="tx1"/>
                </a:solidFill>
              </a:rPr>
              <a:t>won’t lose the code.</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29</a:t>
            </a:fld>
            <a:endParaRPr lang="en-US"/>
          </a:p>
        </p:txBody>
      </p:sp>
    </p:spTree>
    <p:extLst>
      <p:ext uri="{BB962C8B-B14F-4D97-AF65-F5344CB8AC3E}">
        <p14:creationId xmlns:p14="http://schemas.microsoft.com/office/powerpoint/2010/main" val="4134904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30</a:t>
            </a:fld>
            <a:endParaRPr lang="en-US"/>
          </a:p>
        </p:txBody>
      </p:sp>
    </p:spTree>
    <p:extLst>
      <p:ext uri="{BB962C8B-B14F-4D97-AF65-F5344CB8AC3E}">
        <p14:creationId xmlns:p14="http://schemas.microsoft.com/office/powerpoint/2010/main" val="3278374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31</a:t>
            </a:fld>
            <a:endParaRPr lang="en-US"/>
          </a:p>
        </p:txBody>
      </p:sp>
    </p:spTree>
    <p:extLst>
      <p:ext uri="{BB962C8B-B14F-4D97-AF65-F5344CB8AC3E}">
        <p14:creationId xmlns:p14="http://schemas.microsoft.com/office/powerpoint/2010/main" val="2272251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32</a:t>
            </a:fld>
            <a:endParaRPr lang="en-US"/>
          </a:p>
        </p:txBody>
      </p:sp>
    </p:spTree>
    <p:extLst>
      <p:ext uri="{BB962C8B-B14F-4D97-AF65-F5344CB8AC3E}">
        <p14:creationId xmlns:p14="http://schemas.microsoft.com/office/powerpoint/2010/main" val="3742270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FF0000"/>
                </a:solidFill>
              </a:rPr>
              <a:t>programmers usual</a:t>
            </a:r>
            <a:r>
              <a:rPr lang="en-US" sz="1200" baseline="0" dirty="0">
                <a:solidFill>
                  <a:srgbClr val="FF0000"/>
                </a:solidFill>
              </a:rPr>
              <a:t> practice</a:t>
            </a:r>
          </a:p>
        </p:txBody>
      </p:sp>
      <p:sp>
        <p:nvSpPr>
          <p:cNvPr id="4" name="Slide Number Placeholder 3"/>
          <p:cNvSpPr>
            <a:spLocks noGrp="1"/>
          </p:cNvSpPr>
          <p:nvPr>
            <p:ph type="sldNum" sz="quarter" idx="10"/>
          </p:nvPr>
        </p:nvSpPr>
        <p:spPr/>
        <p:txBody>
          <a:bodyPr/>
          <a:lstStyle/>
          <a:p>
            <a:fld id="{6D2A9C70-D352-466B-A9C9-A100407C78AC}" type="slidenum">
              <a:rPr lang="en-US" smtClean="0"/>
              <a:t>33</a:t>
            </a:fld>
            <a:endParaRPr lang="en-US"/>
          </a:p>
        </p:txBody>
      </p:sp>
    </p:spTree>
    <p:extLst>
      <p:ext uri="{BB962C8B-B14F-4D97-AF65-F5344CB8AC3E}">
        <p14:creationId xmlns:p14="http://schemas.microsoft.com/office/powerpoint/2010/main" val="1849383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7</a:t>
            </a:fld>
            <a:endParaRPr lang="en-US"/>
          </a:p>
        </p:txBody>
      </p:sp>
    </p:spTree>
    <p:extLst>
      <p:ext uri="{BB962C8B-B14F-4D97-AF65-F5344CB8AC3E}">
        <p14:creationId xmlns:p14="http://schemas.microsoft.com/office/powerpoint/2010/main" val="21898523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34</a:t>
            </a:fld>
            <a:endParaRPr lang="en-US"/>
          </a:p>
        </p:txBody>
      </p:sp>
    </p:spTree>
    <p:extLst>
      <p:ext uri="{BB962C8B-B14F-4D97-AF65-F5344CB8AC3E}">
        <p14:creationId xmlns:p14="http://schemas.microsoft.com/office/powerpoint/2010/main" val="20855562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35</a:t>
            </a:fld>
            <a:endParaRPr lang="en-US"/>
          </a:p>
        </p:txBody>
      </p:sp>
    </p:spTree>
    <p:extLst>
      <p:ext uri="{BB962C8B-B14F-4D97-AF65-F5344CB8AC3E}">
        <p14:creationId xmlns:p14="http://schemas.microsoft.com/office/powerpoint/2010/main" val="904209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latin typeface="Arial Narrow" panose="020B0606020202030204" pitchFamily="34" charset="0"/>
              </a:rPr>
              <a:t>Defining the variable not needed</a:t>
            </a:r>
          </a:p>
          <a:p>
            <a:r>
              <a:rPr lang="en-US" sz="1200" dirty="0">
                <a:solidFill>
                  <a:schemeClr val="tx1"/>
                </a:solidFill>
                <a:latin typeface="Arial Narrow" panose="020B0606020202030204" pitchFamily="34" charset="0"/>
              </a:rPr>
              <a:t>If you call input() and see an error message, like </a:t>
            </a:r>
            <a:r>
              <a:rPr lang="en-US" sz="1200" dirty="0" err="1">
                <a:solidFill>
                  <a:schemeClr val="tx1"/>
                </a:solidFill>
                <a:latin typeface="Arial Narrow" panose="020B0606020202030204" pitchFamily="34" charset="0"/>
              </a:rPr>
              <a:t>NameError</a:t>
            </a:r>
            <a:r>
              <a:rPr lang="en-US" sz="1200" dirty="0">
                <a:solidFill>
                  <a:schemeClr val="tx1"/>
                </a:solidFill>
                <a:latin typeface="Arial Narrow" panose="020B0606020202030204" pitchFamily="34" charset="0"/>
              </a:rPr>
              <a:t>: name 'Al' is</a:t>
            </a:r>
          </a:p>
          <a:p>
            <a:r>
              <a:rPr lang="en-US" sz="1200" dirty="0">
                <a:solidFill>
                  <a:schemeClr val="tx1"/>
                </a:solidFill>
                <a:latin typeface="Arial Narrow" panose="020B0606020202030204" pitchFamily="34" charset="0"/>
              </a:rPr>
              <a:t>not defined, the problem is that you’re running the code with Python 2</a:t>
            </a:r>
          </a:p>
          <a:p>
            <a:r>
              <a:rPr lang="en-US" sz="1200" dirty="0">
                <a:solidFill>
                  <a:schemeClr val="tx1"/>
                </a:solidFill>
                <a:latin typeface="Arial Narrow" panose="020B0606020202030204" pitchFamily="34" charset="0"/>
              </a:rPr>
              <a:t>instead of Python 3.</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36</a:t>
            </a:fld>
            <a:endParaRPr lang="en-US"/>
          </a:p>
        </p:txBody>
      </p:sp>
    </p:spTree>
    <p:extLst>
      <p:ext uri="{BB962C8B-B14F-4D97-AF65-F5344CB8AC3E}">
        <p14:creationId xmlns:p14="http://schemas.microsoft.com/office/powerpoint/2010/main" val="787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37</a:t>
            </a:fld>
            <a:endParaRPr lang="en-US"/>
          </a:p>
        </p:txBody>
      </p:sp>
    </p:spTree>
    <p:extLst>
      <p:ext uri="{BB962C8B-B14F-4D97-AF65-F5344CB8AC3E}">
        <p14:creationId xmlns:p14="http://schemas.microsoft.com/office/powerpoint/2010/main" val="34054091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function </a:t>
            </a:r>
            <a:r>
              <a:rPr lang="en-US" sz="1200" b="0" i="0" kern="1200" dirty="0" err="1">
                <a:solidFill>
                  <a:schemeClr val="tx1"/>
                </a:solidFill>
                <a:effectLst/>
                <a:latin typeface="+mn-lt"/>
                <a:ea typeface="+mn-ea"/>
                <a:cs typeface="+mn-cs"/>
              </a:rPr>
              <a:t>len</a:t>
            </a:r>
            <a:r>
              <a:rPr lang="en-US" sz="1200" b="0" i="0" kern="1200" dirty="0">
                <a:solidFill>
                  <a:schemeClr val="tx1"/>
                </a:solidFill>
                <a:effectLst/>
                <a:latin typeface="+mn-lt"/>
                <a:ea typeface="+mn-ea"/>
                <a:cs typeface="+mn-cs"/>
              </a:rPr>
              <a:t>() is one of Python's built-in functions. It returns the length of an object. For example, it can return the number of items in a list. You can use the function with many different data types.</a:t>
            </a:r>
          </a:p>
          <a:p>
            <a:r>
              <a:rPr lang="en-US" sz="1200" b="0" i="0" kern="1200" dirty="0">
                <a:solidFill>
                  <a:schemeClr val="tx1"/>
                </a:solidFill>
                <a:effectLst/>
                <a:latin typeface="+mn-lt"/>
                <a:ea typeface="+mn-ea"/>
                <a:cs typeface="+mn-cs"/>
              </a:rPr>
              <a:t>The integer, float, Boolean, and complex types are examples of built-in data types that you can't use with </a:t>
            </a:r>
            <a:r>
              <a:rPr lang="en-US" sz="1200" b="0" i="0" kern="1200" dirty="0" err="1">
                <a:solidFill>
                  <a:schemeClr val="tx1"/>
                </a:solidFill>
                <a:effectLst/>
                <a:latin typeface="+mn-lt"/>
                <a:ea typeface="+mn-ea"/>
                <a:cs typeface="+mn-cs"/>
              </a:rPr>
              <a:t>len</a:t>
            </a:r>
            <a:r>
              <a:rPr lang="en-US" sz="1200" b="0" i="0" kern="1200" dirty="0">
                <a:solidFill>
                  <a:schemeClr val="tx1"/>
                </a:solidFill>
                <a:effectLst/>
                <a:latin typeface="+mn-lt"/>
                <a:ea typeface="+mn-ea"/>
                <a:cs typeface="+mn-cs"/>
              </a:rPr>
              <a:t>() . The function raises a </a:t>
            </a:r>
            <a:r>
              <a:rPr lang="en-US" sz="1200" b="0" i="0" kern="1200" dirty="0" err="1">
                <a:solidFill>
                  <a:schemeClr val="tx1"/>
                </a:solidFill>
                <a:effectLst/>
                <a:latin typeface="+mn-lt"/>
                <a:ea typeface="+mn-ea"/>
                <a:cs typeface="+mn-cs"/>
              </a:rPr>
              <a:t>TypeError</a:t>
            </a:r>
            <a:r>
              <a:rPr lang="en-US" sz="1200" b="0" i="0" kern="1200" dirty="0">
                <a:solidFill>
                  <a:schemeClr val="tx1"/>
                </a:solidFill>
                <a:effectLst/>
                <a:latin typeface="+mn-lt"/>
                <a:ea typeface="+mn-ea"/>
                <a:cs typeface="+mn-cs"/>
              </a:rPr>
              <a:t> when the argument is an object of a data type that doesn't have a length.</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38</a:t>
            </a:fld>
            <a:endParaRPr lang="en-US"/>
          </a:p>
        </p:txBody>
      </p:sp>
    </p:spTree>
    <p:extLst>
      <p:ext uri="{BB962C8B-B14F-4D97-AF65-F5344CB8AC3E}">
        <p14:creationId xmlns:p14="http://schemas.microsoft.com/office/powerpoint/2010/main" val="307394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39</a:t>
            </a:fld>
            <a:endParaRPr lang="en-US"/>
          </a:p>
        </p:txBody>
      </p:sp>
    </p:spTree>
    <p:extLst>
      <p:ext uri="{BB962C8B-B14F-4D97-AF65-F5344CB8AC3E}">
        <p14:creationId xmlns:p14="http://schemas.microsoft.com/office/powerpoint/2010/main" val="42522849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40</a:t>
            </a:fld>
            <a:endParaRPr lang="en-US"/>
          </a:p>
        </p:txBody>
      </p:sp>
    </p:spTree>
    <p:extLst>
      <p:ext uri="{BB962C8B-B14F-4D97-AF65-F5344CB8AC3E}">
        <p14:creationId xmlns:p14="http://schemas.microsoft.com/office/powerpoint/2010/main" val="32968690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41</a:t>
            </a:fld>
            <a:endParaRPr lang="en-US"/>
          </a:p>
        </p:txBody>
      </p:sp>
    </p:spTree>
    <p:extLst>
      <p:ext uri="{BB962C8B-B14F-4D97-AF65-F5344CB8AC3E}">
        <p14:creationId xmlns:p14="http://schemas.microsoft.com/office/powerpoint/2010/main" val="40432668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because this is ungrammatical in Python.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42</a:t>
            </a:fld>
            <a:endParaRPr lang="en-US"/>
          </a:p>
        </p:txBody>
      </p:sp>
    </p:spTree>
    <p:extLst>
      <p:ext uri="{BB962C8B-B14F-4D97-AF65-F5344CB8AC3E}">
        <p14:creationId xmlns:p14="http://schemas.microsoft.com/office/powerpoint/2010/main" val="28892699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Type casting is a method used to change the variables/ values declared in a certain data type into a different data type to match the operation required to be performed by the code snippet. In python, this feature can be accomplished by using constructor functions like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string(), float(), etc.</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43</a:t>
            </a:fld>
            <a:endParaRPr lang="en-US"/>
          </a:p>
        </p:txBody>
      </p:sp>
    </p:spTree>
    <p:extLst>
      <p:ext uri="{BB962C8B-B14F-4D97-AF65-F5344CB8AC3E}">
        <p14:creationId xmlns:p14="http://schemas.microsoft.com/office/powerpoint/2010/main" val="833862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8</a:t>
            </a:fld>
            <a:endParaRPr lang="en-US"/>
          </a:p>
        </p:txBody>
      </p:sp>
    </p:spTree>
    <p:extLst>
      <p:ext uri="{BB962C8B-B14F-4D97-AF65-F5344CB8AC3E}">
        <p14:creationId xmlns:p14="http://schemas.microsoft.com/office/powerpoint/2010/main" val="11111340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Type casting is a method used to change the variables/ values declared in a certain data type into a different data type to match the operation required to be performed by the code snippet. In python, this feature can be accomplished by using constructor functions like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string(), float(), etc.</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44</a:t>
            </a:fld>
            <a:endParaRPr lang="en-US"/>
          </a:p>
        </p:txBody>
      </p:sp>
    </p:spTree>
    <p:extLst>
      <p:ext uri="{BB962C8B-B14F-4D97-AF65-F5344CB8AC3E}">
        <p14:creationId xmlns:p14="http://schemas.microsoft.com/office/powerpoint/2010/main" val="32980835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because this is ungrammatical in Python.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45</a:t>
            </a:fld>
            <a:endParaRPr lang="en-US"/>
          </a:p>
        </p:txBody>
      </p:sp>
    </p:spTree>
    <p:extLst>
      <p:ext uri="{BB962C8B-B14F-4D97-AF65-F5344CB8AC3E}">
        <p14:creationId xmlns:p14="http://schemas.microsoft.com/office/powerpoint/2010/main" val="13954524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46</a:t>
            </a:fld>
            <a:endParaRPr lang="en-US"/>
          </a:p>
        </p:txBody>
      </p:sp>
    </p:spTree>
    <p:extLst>
      <p:ext uri="{BB962C8B-B14F-4D97-AF65-F5344CB8AC3E}">
        <p14:creationId xmlns:p14="http://schemas.microsoft.com/office/powerpoint/2010/main" val="38263523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47</a:t>
            </a:fld>
            <a:endParaRPr lang="en-US"/>
          </a:p>
        </p:txBody>
      </p:sp>
    </p:spTree>
    <p:extLst>
      <p:ext uri="{BB962C8B-B14F-4D97-AF65-F5344CB8AC3E}">
        <p14:creationId xmlns:p14="http://schemas.microsoft.com/office/powerpoint/2010/main" val="39606173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48</a:t>
            </a:fld>
            <a:endParaRPr lang="en-US"/>
          </a:p>
        </p:txBody>
      </p:sp>
    </p:spTree>
    <p:extLst>
      <p:ext uri="{BB962C8B-B14F-4D97-AF65-F5344CB8AC3E}">
        <p14:creationId xmlns:p14="http://schemas.microsoft.com/office/powerpoint/2010/main" val="22280604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49</a:t>
            </a:fld>
            <a:endParaRPr lang="en-US"/>
          </a:p>
        </p:txBody>
      </p:sp>
    </p:spTree>
    <p:extLst>
      <p:ext uri="{BB962C8B-B14F-4D97-AF65-F5344CB8AC3E}">
        <p14:creationId xmlns:p14="http://schemas.microsoft.com/office/powerpoint/2010/main" val="30205708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50</a:t>
            </a:fld>
            <a:endParaRPr lang="en-US"/>
          </a:p>
        </p:txBody>
      </p:sp>
    </p:spTree>
    <p:extLst>
      <p:ext uri="{BB962C8B-B14F-4D97-AF65-F5344CB8AC3E}">
        <p14:creationId xmlns:p14="http://schemas.microsoft.com/office/powerpoint/2010/main" val="126400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myAge</a:t>
            </a:r>
            <a:r>
              <a:rPr lang="en-US" sz="1200" b="0" i="0" u="none" strike="noStrike" kern="1200" baseline="0" dirty="0">
                <a:solidFill>
                  <a:schemeClr val="tx1"/>
                </a:solidFill>
                <a:latin typeface="+mn-lt"/>
                <a:ea typeface="+mn-ea"/>
                <a:cs typeface="+mn-cs"/>
              </a:rPr>
              <a:t> variable contains the value returned from input(). Because</a:t>
            </a:r>
          </a:p>
          <a:p>
            <a:r>
              <a:rPr lang="en-US" sz="1200" b="0" i="0" u="none" strike="noStrike" kern="1200" baseline="0" dirty="0">
                <a:solidFill>
                  <a:schemeClr val="tx1"/>
                </a:solidFill>
                <a:latin typeface="+mn-lt"/>
                <a:ea typeface="+mn-ea"/>
                <a:cs typeface="+mn-cs"/>
              </a:rPr>
              <a:t>the input() function always returns a string (even if the user typed in a</a:t>
            </a:r>
          </a:p>
          <a:p>
            <a:r>
              <a:rPr lang="en-US" sz="1200" b="0" i="0" u="none" strike="noStrike" kern="1200" baseline="0" dirty="0">
                <a:solidFill>
                  <a:schemeClr val="tx1"/>
                </a:solidFill>
                <a:latin typeface="+mn-lt"/>
                <a:ea typeface="+mn-ea"/>
                <a:cs typeface="+mn-cs"/>
              </a:rPr>
              <a:t>number), you can use the </a:t>
            </a:r>
            <a:r>
              <a:rPr lang="en-US" sz="1200" b="0" i="0" u="none" strike="noStrike" kern="1200" baseline="0" dirty="0" err="1">
                <a:solidFill>
                  <a:schemeClr val="tx1"/>
                </a:solidFill>
                <a:latin typeface="+mn-lt"/>
                <a:ea typeface="+mn-ea"/>
                <a:cs typeface="+mn-cs"/>
              </a:rPr>
              <a:t>int</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myAge</a:t>
            </a:r>
            <a:r>
              <a:rPr lang="en-US" sz="1200" b="0" i="0" u="none" strike="noStrike" kern="1200" baseline="0" dirty="0">
                <a:solidFill>
                  <a:schemeClr val="tx1"/>
                </a:solidFill>
                <a:latin typeface="+mn-lt"/>
                <a:ea typeface="+mn-ea"/>
                <a:cs typeface="+mn-cs"/>
              </a:rPr>
              <a:t>) code to return an integer value of the</a:t>
            </a:r>
          </a:p>
          <a:p>
            <a:r>
              <a:rPr lang="en-US" sz="1200" b="0" i="0" u="none" strike="noStrike" kern="1200" baseline="0" dirty="0">
                <a:solidFill>
                  <a:schemeClr val="tx1"/>
                </a:solidFill>
                <a:latin typeface="+mn-lt"/>
                <a:ea typeface="+mn-ea"/>
                <a:cs typeface="+mn-cs"/>
              </a:rPr>
              <a:t>string in </a:t>
            </a:r>
            <a:r>
              <a:rPr lang="en-US" sz="1200" b="0" i="0" u="none" strike="noStrike" kern="1200" baseline="0" dirty="0" err="1">
                <a:solidFill>
                  <a:schemeClr val="tx1"/>
                </a:solidFill>
                <a:latin typeface="+mn-lt"/>
                <a:ea typeface="+mn-ea"/>
                <a:cs typeface="+mn-cs"/>
              </a:rPr>
              <a:t>myAge</a:t>
            </a:r>
            <a:r>
              <a:rPr lang="en-US" sz="1200" b="0" i="0" u="none" strike="noStrike" kern="1200" baseline="0" dirty="0">
                <a:solidFill>
                  <a:schemeClr val="tx1"/>
                </a:solidFill>
                <a:latin typeface="+mn-lt"/>
                <a:ea typeface="+mn-ea"/>
                <a:cs typeface="+mn-cs"/>
              </a:rPr>
              <a:t>. This integer value is then added to 1 in the expression</a:t>
            </a:r>
          </a:p>
          <a:p>
            <a:r>
              <a:rPr lang="en-US" sz="1200" b="0" i="0" u="none" strike="noStrike" kern="1200" baseline="0" dirty="0" err="1">
                <a:solidFill>
                  <a:schemeClr val="tx1"/>
                </a:solidFill>
                <a:latin typeface="+mn-lt"/>
                <a:ea typeface="+mn-ea"/>
                <a:cs typeface="+mn-cs"/>
              </a:rPr>
              <a:t>int</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myAge</a:t>
            </a:r>
            <a:r>
              <a:rPr lang="en-US" sz="1200" b="0" i="0" u="none" strike="noStrike" kern="1200" baseline="0" dirty="0">
                <a:solidFill>
                  <a:schemeClr val="tx1"/>
                </a:solidFill>
                <a:latin typeface="+mn-lt"/>
                <a:ea typeface="+mn-ea"/>
                <a:cs typeface="+mn-cs"/>
              </a:rPr>
              <a:t>) + 1.</a:t>
            </a:r>
          </a:p>
          <a:p>
            <a:r>
              <a:rPr lang="en-US" sz="1200" b="0" i="0" u="none" strike="noStrike" kern="1200" baseline="0" dirty="0">
                <a:solidFill>
                  <a:schemeClr val="tx1"/>
                </a:solidFill>
                <a:latin typeface="+mn-lt"/>
                <a:ea typeface="+mn-ea"/>
                <a:cs typeface="+mn-cs"/>
              </a:rPr>
              <a:t>The result of this addition is passed to the </a:t>
            </a:r>
            <a:r>
              <a:rPr lang="en-US" sz="1200" b="0" i="0" u="none" strike="noStrike" kern="1200" baseline="0" dirty="0" err="1">
                <a:solidFill>
                  <a:schemeClr val="tx1"/>
                </a:solidFill>
                <a:latin typeface="+mn-lt"/>
                <a:ea typeface="+mn-ea"/>
                <a:cs typeface="+mn-cs"/>
              </a:rPr>
              <a:t>str</a:t>
            </a:r>
            <a:r>
              <a:rPr lang="en-US" sz="1200" b="0" i="0" u="none" strike="noStrike" kern="1200" baseline="0" dirty="0">
                <a:solidFill>
                  <a:schemeClr val="tx1"/>
                </a:solidFill>
                <a:latin typeface="+mn-lt"/>
                <a:ea typeface="+mn-ea"/>
                <a:cs typeface="+mn-cs"/>
              </a:rPr>
              <a:t>() function: </a:t>
            </a:r>
            <a:r>
              <a:rPr lang="en-US" sz="1200" b="0" i="0" u="none" strike="noStrike" kern="1200" baseline="0" dirty="0" err="1">
                <a:solidFill>
                  <a:schemeClr val="tx1"/>
                </a:solidFill>
                <a:latin typeface="+mn-lt"/>
                <a:ea typeface="+mn-ea"/>
                <a:cs typeface="+mn-cs"/>
              </a:rPr>
              <a:t>str</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int</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myAge</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+ 1). The string value returned is then concatenated with the strings 'You</a:t>
            </a:r>
          </a:p>
          <a:p>
            <a:r>
              <a:rPr lang="en-US" sz="1200" b="0" i="0" u="none" strike="noStrike" kern="1200" baseline="0" dirty="0">
                <a:solidFill>
                  <a:schemeClr val="tx1"/>
                </a:solidFill>
                <a:latin typeface="+mn-lt"/>
                <a:ea typeface="+mn-ea"/>
                <a:cs typeface="+mn-cs"/>
              </a:rPr>
              <a:t>will be ' and ' in a year.' to evaluate to one large string value. This large</a:t>
            </a:r>
          </a:p>
          <a:p>
            <a:r>
              <a:rPr lang="en-US" sz="1200" b="0" i="0" u="none" strike="noStrike" kern="1200" baseline="0" dirty="0">
                <a:solidFill>
                  <a:schemeClr val="tx1"/>
                </a:solidFill>
                <a:latin typeface="+mn-lt"/>
                <a:ea typeface="+mn-ea"/>
                <a:cs typeface="+mn-cs"/>
              </a:rPr>
              <a:t>string is finally passed to print() to be displayed on the screen.</a:t>
            </a:r>
          </a:p>
        </p:txBody>
      </p:sp>
      <p:sp>
        <p:nvSpPr>
          <p:cNvPr id="4" name="Slide Number Placeholder 3"/>
          <p:cNvSpPr>
            <a:spLocks noGrp="1"/>
          </p:cNvSpPr>
          <p:nvPr>
            <p:ph type="sldNum" sz="quarter" idx="10"/>
          </p:nvPr>
        </p:nvSpPr>
        <p:spPr/>
        <p:txBody>
          <a:bodyPr/>
          <a:lstStyle/>
          <a:p>
            <a:fld id="{6D2A9C70-D352-466B-A9C9-A100407C78AC}" type="slidenum">
              <a:rPr lang="en-US" smtClean="0"/>
              <a:t>51</a:t>
            </a:fld>
            <a:endParaRPr lang="en-US"/>
          </a:p>
        </p:txBody>
      </p:sp>
    </p:spTree>
    <p:extLst>
      <p:ext uri="{BB962C8B-B14F-4D97-AF65-F5344CB8AC3E}">
        <p14:creationId xmlns:p14="http://schemas.microsoft.com/office/powerpoint/2010/main" val="20877299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52</a:t>
            </a:fld>
            <a:endParaRPr lang="en-US"/>
          </a:p>
        </p:txBody>
      </p:sp>
    </p:spTree>
    <p:extLst>
      <p:ext uri="{BB962C8B-B14F-4D97-AF65-F5344CB8AC3E}">
        <p14:creationId xmlns:p14="http://schemas.microsoft.com/office/powerpoint/2010/main" val="5496533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Errand=a short and quick trip to accomplish a specific purpose, as to buy something, deliver a package, or convey a message, often for someone else.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53</a:t>
            </a:fld>
            <a:endParaRPr lang="en-US"/>
          </a:p>
        </p:txBody>
      </p:sp>
    </p:spTree>
    <p:extLst>
      <p:ext uri="{BB962C8B-B14F-4D97-AF65-F5344CB8AC3E}">
        <p14:creationId xmlns:p14="http://schemas.microsoft.com/office/powerpoint/2010/main" val="3457020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9</a:t>
            </a:fld>
            <a:endParaRPr lang="en-US"/>
          </a:p>
        </p:txBody>
      </p:sp>
    </p:spTree>
    <p:extLst>
      <p:ext uri="{BB962C8B-B14F-4D97-AF65-F5344CB8AC3E}">
        <p14:creationId xmlns:p14="http://schemas.microsoft.com/office/powerpoint/2010/main" val="8320180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54</a:t>
            </a:fld>
            <a:endParaRPr lang="en-US"/>
          </a:p>
        </p:txBody>
      </p:sp>
    </p:spTree>
    <p:extLst>
      <p:ext uri="{BB962C8B-B14F-4D97-AF65-F5344CB8AC3E}">
        <p14:creationId xmlns:p14="http://schemas.microsoft.com/office/powerpoint/2010/main" val="26929435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55</a:t>
            </a:fld>
            <a:endParaRPr lang="en-US"/>
          </a:p>
        </p:txBody>
      </p:sp>
    </p:spTree>
    <p:extLst>
      <p:ext uri="{BB962C8B-B14F-4D97-AF65-F5344CB8AC3E}">
        <p14:creationId xmlns:p14="http://schemas.microsoft.com/office/powerpoint/2010/main" val="13936510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56</a:t>
            </a:fld>
            <a:endParaRPr lang="en-US"/>
          </a:p>
        </p:txBody>
      </p:sp>
    </p:spTree>
    <p:extLst>
      <p:ext uri="{BB962C8B-B14F-4D97-AF65-F5344CB8AC3E}">
        <p14:creationId xmlns:p14="http://schemas.microsoft.com/office/powerpoint/2010/main" val="31009728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57</a:t>
            </a:fld>
            <a:endParaRPr lang="en-US"/>
          </a:p>
        </p:txBody>
      </p:sp>
    </p:spTree>
    <p:extLst>
      <p:ext uri="{BB962C8B-B14F-4D97-AF65-F5344CB8AC3E}">
        <p14:creationId xmlns:p14="http://schemas.microsoft.com/office/powerpoint/2010/main" val="38671467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US" sz="1200" dirty="0">
                <a:solidFill>
                  <a:schemeClr val="tx1"/>
                </a:solidFill>
              </a:rPr>
              <a:t>Note that an integer or floating-point value will always be unequal to a</a:t>
            </a:r>
          </a:p>
          <a:p>
            <a:pPr marL="0" indent="0">
              <a:spcBef>
                <a:spcPts val="0"/>
              </a:spcBef>
              <a:buNone/>
            </a:pPr>
            <a:r>
              <a:rPr lang="en-US" sz="1200" dirty="0">
                <a:solidFill>
                  <a:schemeClr val="tx1"/>
                </a:solidFill>
              </a:rPr>
              <a:t>string value. The expression 42 == '42' ➊ evaluates to </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58</a:t>
            </a:fld>
            <a:endParaRPr lang="en-US"/>
          </a:p>
        </p:txBody>
      </p:sp>
    </p:spTree>
    <p:extLst>
      <p:ext uri="{BB962C8B-B14F-4D97-AF65-F5344CB8AC3E}">
        <p14:creationId xmlns:p14="http://schemas.microsoft.com/office/powerpoint/2010/main" val="11774589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59</a:t>
            </a:fld>
            <a:endParaRPr lang="en-US"/>
          </a:p>
        </p:txBody>
      </p:sp>
    </p:spTree>
    <p:extLst>
      <p:ext uri="{BB962C8B-B14F-4D97-AF65-F5344CB8AC3E}">
        <p14:creationId xmlns:p14="http://schemas.microsoft.com/office/powerpoint/2010/main" val="11721917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60</a:t>
            </a:fld>
            <a:endParaRPr lang="en-US"/>
          </a:p>
        </p:txBody>
      </p:sp>
    </p:spTree>
    <p:extLst>
      <p:ext uri="{BB962C8B-B14F-4D97-AF65-F5344CB8AC3E}">
        <p14:creationId xmlns:p14="http://schemas.microsoft.com/office/powerpoint/2010/main" val="174956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61</a:t>
            </a:fld>
            <a:endParaRPr lang="en-US"/>
          </a:p>
        </p:txBody>
      </p:sp>
    </p:spTree>
    <p:extLst>
      <p:ext uri="{BB962C8B-B14F-4D97-AF65-F5344CB8AC3E}">
        <p14:creationId xmlns:p14="http://schemas.microsoft.com/office/powerpoint/2010/main" val="38149357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62</a:t>
            </a:fld>
            <a:endParaRPr lang="en-US"/>
          </a:p>
        </p:txBody>
      </p:sp>
    </p:spTree>
    <p:extLst>
      <p:ext uri="{BB962C8B-B14F-4D97-AF65-F5344CB8AC3E}">
        <p14:creationId xmlns:p14="http://schemas.microsoft.com/office/powerpoint/2010/main" val="35427386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63</a:t>
            </a:fld>
            <a:endParaRPr lang="en-US"/>
          </a:p>
        </p:txBody>
      </p:sp>
    </p:spTree>
    <p:extLst>
      <p:ext uri="{BB962C8B-B14F-4D97-AF65-F5344CB8AC3E}">
        <p14:creationId xmlns:p14="http://schemas.microsoft.com/office/powerpoint/2010/main" val="17545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10</a:t>
            </a:fld>
            <a:endParaRPr lang="en-US"/>
          </a:p>
        </p:txBody>
      </p:sp>
    </p:spTree>
    <p:extLst>
      <p:ext uri="{BB962C8B-B14F-4D97-AF65-F5344CB8AC3E}">
        <p14:creationId xmlns:p14="http://schemas.microsoft.com/office/powerpoint/2010/main" val="17282947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though there’s never not no reason to do this in real</a:t>
            </a:r>
          </a:p>
          <a:p>
            <a:r>
              <a:rPr lang="en-US" sz="1200" b="0" i="0" u="none" strike="noStrike" kern="1200" baseline="0" dirty="0">
                <a:solidFill>
                  <a:schemeClr val="tx1"/>
                </a:solidFill>
                <a:latin typeface="+mn-lt"/>
                <a:ea typeface="+mn-ea"/>
                <a:cs typeface="+mn-cs"/>
              </a:rPr>
              <a:t>programs.</a:t>
            </a:r>
          </a:p>
        </p:txBody>
      </p:sp>
      <p:sp>
        <p:nvSpPr>
          <p:cNvPr id="4" name="Slide Number Placeholder 3"/>
          <p:cNvSpPr>
            <a:spLocks noGrp="1"/>
          </p:cNvSpPr>
          <p:nvPr>
            <p:ph type="sldNum" sz="quarter" idx="10"/>
          </p:nvPr>
        </p:nvSpPr>
        <p:spPr/>
        <p:txBody>
          <a:bodyPr/>
          <a:lstStyle/>
          <a:p>
            <a:fld id="{6D2A9C70-D352-466B-A9C9-A100407C78AC}" type="slidenum">
              <a:rPr lang="en-US" smtClean="0"/>
              <a:t>64</a:t>
            </a:fld>
            <a:endParaRPr lang="en-US"/>
          </a:p>
        </p:txBody>
      </p:sp>
    </p:spTree>
    <p:extLst>
      <p:ext uri="{BB962C8B-B14F-4D97-AF65-F5344CB8AC3E}">
        <p14:creationId xmlns:p14="http://schemas.microsoft.com/office/powerpoint/2010/main" val="27769269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though there’s never not no reason to do this in real</a:t>
            </a:r>
          </a:p>
          <a:p>
            <a:r>
              <a:rPr lang="en-US" sz="1200" b="0" i="0" u="none" strike="noStrike" kern="1200" baseline="0" dirty="0">
                <a:solidFill>
                  <a:schemeClr val="tx1"/>
                </a:solidFill>
                <a:latin typeface="+mn-lt"/>
                <a:ea typeface="+mn-ea"/>
                <a:cs typeface="+mn-cs"/>
              </a:rPr>
              <a:t>programs.</a:t>
            </a:r>
          </a:p>
        </p:txBody>
      </p:sp>
      <p:sp>
        <p:nvSpPr>
          <p:cNvPr id="4" name="Slide Number Placeholder 3"/>
          <p:cNvSpPr>
            <a:spLocks noGrp="1"/>
          </p:cNvSpPr>
          <p:nvPr>
            <p:ph type="sldNum" sz="quarter" idx="10"/>
          </p:nvPr>
        </p:nvSpPr>
        <p:spPr/>
        <p:txBody>
          <a:bodyPr/>
          <a:lstStyle/>
          <a:p>
            <a:fld id="{6D2A9C70-D352-466B-A9C9-A100407C78AC}" type="slidenum">
              <a:rPr lang="en-US" smtClean="0"/>
              <a:t>65</a:t>
            </a:fld>
            <a:endParaRPr lang="en-US"/>
          </a:p>
        </p:txBody>
      </p:sp>
    </p:spTree>
    <p:extLst>
      <p:ext uri="{BB962C8B-B14F-4D97-AF65-F5344CB8AC3E}">
        <p14:creationId xmlns:p14="http://schemas.microsoft.com/office/powerpoint/2010/main" val="23455846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66</a:t>
            </a:fld>
            <a:endParaRPr lang="en-US"/>
          </a:p>
        </p:txBody>
      </p:sp>
    </p:spTree>
    <p:extLst>
      <p:ext uri="{BB962C8B-B14F-4D97-AF65-F5344CB8AC3E}">
        <p14:creationId xmlns:p14="http://schemas.microsoft.com/office/powerpoint/2010/main" val="5921103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Boolean operators have an order of operations just like the math</a:t>
            </a:r>
          </a:p>
          <a:p>
            <a:r>
              <a:rPr lang="en-US" sz="1200" b="0" i="0" u="none" strike="noStrike" kern="1200" baseline="0" dirty="0">
                <a:solidFill>
                  <a:schemeClr val="tx1"/>
                </a:solidFill>
                <a:latin typeface="+mn-lt"/>
                <a:ea typeface="+mn-ea"/>
                <a:cs typeface="+mn-cs"/>
              </a:rPr>
              <a:t>operators do. After any math and comparison operators evaluate, Python</a:t>
            </a:r>
          </a:p>
          <a:p>
            <a:r>
              <a:rPr lang="en-US" sz="1200" b="0" i="0" u="none" strike="noStrike" kern="1200" baseline="0" dirty="0">
                <a:solidFill>
                  <a:schemeClr val="tx1"/>
                </a:solidFill>
                <a:latin typeface="+mn-lt"/>
                <a:ea typeface="+mn-ea"/>
                <a:cs typeface="+mn-cs"/>
              </a:rPr>
              <a:t>evaluates the not operators first, then the and operators, and then the or</a:t>
            </a:r>
          </a:p>
          <a:p>
            <a:r>
              <a:rPr lang="en-US" sz="1200" b="0" i="0" u="none" strike="noStrike" kern="1200" baseline="0" dirty="0">
                <a:solidFill>
                  <a:schemeClr val="tx1"/>
                </a:solidFill>
                <a:latin typeface="+mn-lt"/>
                <a:ea typeface="+mn-ea"/>
                <a:cs typeface="+mn-cs"/>
              </a:rPr>
              <a:t>operators.</a:t>
            </a:r>
          </a:p>
        </p:txBody>
      </p:sp>
      <p:sp>
        <p:nvSpPr>
          <p:cNvPr id="4" name="Slide Number Placeholder 3"/>
          <p:cNvSpPr>
            <a:spLocks noGrp="1"/>
          </p:cNvSpPr>
          <p:nvPr>
            <p:ph type="sldNum" sz="quarter" idx="10"/>
          </p:nvPr>
        </p:nvSpPr>
        <p:spPr/>
        <p:txBody>
          <a:bodyPr/>
          <a:lstStyle/>
          <a:p>
            <a:fld id="{6D2A9C70-D352-466B-A9C9-A100407C78AC}" type="slidenum">
              <a:rPr lang="en-US" smtClean="0"/>
              <a:t>67</a:t>
            </a:fld>
            <a:endParaRPr lang="en-US"/>
          </a:p>
        </p:txBody>
      </p:sp>
    </p:spTree>
    <p:extLst>
      <p:ext uri="{BB962C8B-B14F-4D97-AF65-F5344CB8AC3E}">
        <p14:creationId xmlns:p14="http://schemas.microsoft.com/office/powerpoint/2010/main" val="33173520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though there’s never not no reason to do this in real</a:t>
            </a:r>
          </a:p>
          <a:p>
            <a:r>
              <a:rPr lang="en-US" sz="1200" b="0" i="0" u="none" strike="noStrike" kern="1200" baseline="0" dirty="0">
                <a:solidFill>
                  <a:schemeClr val="tx1"/>
                </a:solidFill>
                <a:latin typeface="+mn-lt"/>
                <a:ea typeface="+mn-ea"/>
                <a:cs typeface="+mn-cs"/>
              </a:rPr>
              <a:t>programs.</a:t>
            </a:r>
          </a:p>
        </p:txBody>
      </p:sp>
      <p:sp>
        <p:nvSpPr>
          <p:cNvPr id="4" name="Slide Number Placeholder 3"/>
          <p:cNvSpPr>
            <a:spLocks noGrp="1"/>
          </p:cNvSpPr>
          <p:nvPr>
            <p:ph type="sldNum" sz="quarter" idx="10"/>
          </p:nvPr>
        </p:nvSpPr>
        <p:spPr/>
        <p:txBody>
          <a:bodyPr/>
          <a:lstStyle/>
          <a:p>
            <a:fld id="{6D2A9C70-D352-466B-A9C9-A100407C78AC}" type="slidenum">
              <a:rPr lang="en-US" smtClean="0"/>
              <a:t>68</a:t>
            </a:fld>
            <a:endParaRPr lang="en-US"/>
          </a:p>
        </p:txBody>
      </p:sp>
    </p:spTree>
    <p:extLst>
      <p:ext uri="{BB962C8B-B14F-4D97-AF65-F5344CB8AC3E}">
        <p14:creationId xmlns:p14="http://schemas.microsoft.com/office/powerpoint/2010/main" val="23000578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69</a:t>
            </a:fld>
            <a:endParaRPr lang="en-US"/>
          </a:p>
        </p:txBody>
      </p:sp>
    </p:spTree>
    <p:extLst>
      <p:ext uri="{BB962C8B-B14F-4D97-AF65-F5344CB8AC3E}">
        <p14:creationId xmlns:p14="http://schemas.microsoft.com/office/powerpoint/2010/main" val="24292427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70</a:t>
            </a:fld>
            <a:endParaRPr lang="en-US"/>
          </a:p>
        </p:txBody>
      </p:sp>
    </p:spTree>
    <p:extLst>
      <p:ext uri="{BB962C8B-B14F-4D97-AF65-F5344CB8AC3E}">
        <p14:creationId xmlns:p14="http://schemas.microsoft.com/office/powerpoint/2010/main" val="29944646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The most common type of flow control statement is the if statement</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71</a:t>
            </a:fld>
            <a:endParaRPr lang="en-US"/>
          </a:p>
        </p:txBody>
      </p:sp>
    </p:spTree>
    <p:extLst>
      <p:ext uri="{BB962C8B-B14F-4D97-AF65-F5344CB8AC3E}">
        <p14:creationId xmlns:p14="http://schemas.microsoft.com/office/powerpoint/2010/main" val="3439326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72</a:t>
            </a:fld>
            <a:endParaRPr lang="en-US"/>
          </a:p>
        </p:txBody>
      </p:sp>
    </p:spTree>
    <p:extLst>
      <p:ext uri="{BB962C8B-B14F-4D97-AF65-F5344CB8AC3E}">
        <p14:creationId xmlns:p14="http://schemas.microsoft.com/office/powerpoint/2010/main" val="37344855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70C0"/>
                </a:solidFill>
              </a:rPr>
              <a:t>Figure 2-2 shows what a flowchart of this code would</a:t>
            </a:r>
          </a:p>
          <a:p>
            <a:r>
              <a:rPr lang="en-US" sz="1200" dirty="0">
                <a:solidFill>
                  <a:srgbClr val="0070C0"/>
                </a:solidFill>
              </a:rPr>
              <a:t>look like.</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73</a:t>
            </a:fld>
            <a:endParaRPr lang="en-US"/>
          </a:p>
        </p:txBody>
      </p:sp>
    </p:spTree>
    <p:extLst>
      <p:ext uri="{BB962C8B-B14F-4D97-AF65-F5344CB8AC3E}">
        <p14:creationId xmlns:p14="http://schemas.microsoft.com/office/powerpoint/2010/main" val="3690919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11</a:t>
            </a:fld>
            <a:endParaRPr lang="en-US"/>
          </a:p>
        </p:txBody>
      </p:sp>
    </p:spTree>
    <p:extLst>
      <p:ext uri="{BB962C8B-B14F-4D97-AF65-F5344CB8AC3E}">
        <p14:creationId xmlns:p14="http://schemas.microsoft.com/office/powerpoint/2010/main" val="6099575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70C0"/>
                </a:solidFill>
              </a:rPr>
              <a:t>Figure 2-2 shows what a flowchart of this code would</a:t>
            </a:r>
          </a:p>
          <a:p>
            <a:r>
              <a:rPr lang="en-US" sz="1200" dirty="0">
                <a:solidFill>
                  <a:srgbClr val="0070C0"/>
                </a:solidFill>
              </a:rPr>
              <a:t>look like.</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74</a:t>
            </a:fld>
            <a:endParaRPr lang="en-US"/>
          </a:p>
        </p:txBody>
      </p:sp>
    </p:spTree>
    <p:extLst>
      <p:ext uri="{BB962C8B-B14F-4D97-AF65-F5344CB8AC3E}">
        <p14:creationId xmlns:p14="http://schemas.microsoft.com/office/powerpoint/2010/main" val="32821582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Returning to the Alice example, let’s look at some code that uses an</a:t>
            </a:r>
          </a:p>
          <a:p>
            <a:r>
              <a:rPr lang="en-US" sz="1200" b="0" i="0" u="none" strike="noStrike" kern="1200" baseline="0" dirty="0">
                <a:solidFill>
                  <a:schemeClr val="tx1"/>
                </a:solidFill>
                <a:latin typeface="+mn-lt"/>
                <a:ea typeface="+mn-ea"/>
                <a:cs typeface="+mn-cs"/>
              </a:rPr>
              <a:t>else statement to offer a different greeting if the person’s name isn’t Alice.</a:t>
            </a:r>
          </a:p>
        </p:txBody>
      </p:sp>
      <p:sp>
        <p:nvSpPr>
          <p:cNvPr id="4" name="Slide Number Placeholder 3"/>
          <p:cNvSpPr>
            <a:spLocks noGrp="1"/>
          </p:cNvSpPr>
          <p:nvPr>
            <p:ph type="sldNum" sz="quarter" idx="10"/>
          </p:nvPr>
        </p:nvSpPr>
        <p:spPr/>
        <p:txBody>
          <a:bodyPr/>
          <a:lstStyle/>
          <a:p>
            <a:fld id="{6D2A9C70-D352-466B-A9C9-A100407C78AC}" type="slidenum">
              <a:rPr lang="en-US" smtClean="0"/>
              <a:t>75</a:t>
            </a:fld>
            <a:endParaRPr lang="en-US"/>
          </a:p>
        </p:txBody>
      </p:sp>
    </p:spTree>
    <p:extLst>
      <p:ext uri="{BB962C8B-B14F-4D97-AF65-F5344CB8AC3E}">
        <p14:creationId xmlns:p14="http://schemas.microsoft.com/office/powerpoint/2010/main" val="192715960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Returning to the Alice example, let’s look at some code that uses an</a:t>
            </a:r>
          </a:p>
          <a:p>
            <a:r>
              <a:rPr lang="en-US" sz="1200" b="0" i="0" u="none" strike="noStrike" kern="1200" baseline="0">
                <a:solidFill>
                  <a:schemeClr val="tx1"/>
                </a:solidFill>
                <a:latin typeface="+mn-lt"/>
                <a:ea typeface="+mn-ea"/>
                <a:cs typeface="+mn-cs"/>
              </a:rPr>
              <a:t>else statement to offer a different greeting if the person’s name isn’t Alice.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76</a:t>
            </a:fld>
            <a:endParaRPr lang="en-US"/>
          </a:p>
        </p:txBody>
      </p:sp>
    </p:spTree>
    <p:extLst>
      <p:ext uri="{BB962C8B-B14F-4D97-AF65-F5344CB8AC3E}">
        <p14:creationId xmlns:p14="http://schemas.microsoft.com/office/powerpoint/2010/main" val="19228564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While only one of the if or else clauses will execute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77</a:t>
            </a:fld>
            <a:endParaRPr lang="en-US"/>
          </a:p>
        </p:txBody>
      </p:sp>
    </p:spTree>
    <p:extLst>
      <p:ext uri="{BB962C8B-B14F-4D97-AF65-F5344CB8AC3E}">
        <p14:creationId xmlns:p14="http://schemas.microsoft.com/office/powerpoint/2010/main" val="1282434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While only one of the if or else clauses will execute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78</a:t>
            </a:fld>
            <a:endParaRPr lang="en-US"/>
          </a:p>
        </p:txBody>
      </p:sp>
    </p:spTree>
    <p:extLst>
      <p:ext uri="{BB962C8B-B14F-4D97-AF65-F5344CB8AC3E}">
        <p14:creationId xmlns:p14="http://schemas.microsoft.com/office/powerpoint/2010/main" val="28398488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Wingdings" panose="05000000000000000000" pitchFamily="2" charset="2"/>
              <a:buChar char="Ø"/>
            </a:pPr>
            <a:r>
              <a:rPr lang="en-US" sz="1200" dirty="0"/>
              <a:t>open a new file editor window and enter the following code,</a:t>
            </a:r>
          </a:p>
          <a:p>
            <a:pPr marL="457200" indent="-457200">
              <a:buFont typeface="Wingdings" panose="05000000000000000000" pitchFamily="2" charset="2"/>
              <a:buChar char="Ø"/>
            </a:pPr>
            <a:r>
              <a:rPr lang="en-US" sz="1200" dirty="0"/>
              <a:t>saving it as vampire.py</a:t>
            </a:r>
          </a:p>
          <a:p>
            <a:pPr marL="457200" indent="-457200">
              <a:buFont typeface="Wingdings" panose="05000000000000000000" pitchFamily="2" charset="2"/>
              <a:buChar char="Ø"/>
            </a:pPr>
            <a:r>
              <a:rPr lang="en-US" sz="1200" b="0" i="0" u="none" strike="noStrike" kern="1200" baseline="0" dirty="0">
                <a:solidFill>
                  <a:schemeClr val="tx1"/>
                </a:solidFill>
                <a:latin typeface="+mn-lt"/>
                <a:ea typeface="+mn-ea"/>
                <a:cs typeface="+mn-cs"/>
              </a:rPr>
              <a:t>added two more </a:t>
            </a:r>
            <a:r>
              <a:rPr lang="en-US" sz="1200" b="0" i="0" u="none" strike="noStrike" kern="1200" baseline="0" dirty="0" err="1">
                <a:solidFill>
                  <a:schemeClr val="tx1"/>
                </a:solidFill>
                <a:latin typeface="+mn-lt"/>
                <a:ea typeface="+mn-ea"/>
                <a:cs typeface="+mn-cs"/>
              </a:rPr>
              <a:t>elif</a:t>
            </a:r>
            <a:r>
              <a:rPr lang="en-US" sz="1200" b="0" i="0" u="none" strike="noStrike" kern="1200" baseline="0" dirty="0">
                <a:solidFill>
                  <a:schemeClr val="tx1"/>
                </a:solidFill>
                <a:latin typeface="+mn-lt"/>
                <a:ea typeface="+mn-ea"/>
                <a:cs typeface="+mn-cs"/>
              </a:rPr>
              <a:t> statements to</a:t>
            </a:r>
          </a:p>
          <a:p>
            <a:pPr marL="457200" indent="-457200">
              <a:buFont typeface="Wingdings" panose="05000000000000000000" pitchFamily="2" charset="2"/>
              <a:buChar char="Ø"/>
            </a:pPr>
            <a:r>
              <a:rPr lang="en-US" sz="1200" b="0" i="0" u="none" strike="noStrike" kern="1200" baseline="0" dirty="0">
                <a:solidFill>
                  <a:schemeClr val="tx1"/>
                </a:solidFill>
                <a:latin typeface="+mn-lt"/>
                <a:ea typeface="+mn-ea"/>
                <a:cs typeface="+mn-cs"/>
              </a:rPr>
              <a:t>make the name checker greet a person with different answers based on</a:t>
            </a:r>
          </a:p>
          <a:p>
            <a:pPr marL="457200" indent="-457200">
              <a:buFont typeface="Wingdings" panose="05000000000000000000" pitchFamily="2" charset="2"/>
              <a:buChar char="Ø"/>
            </a:pPr>
            <a:r>
              <a:rPr lang="en-US" sz="1200" b="0" i="0" u="none" strike="noStrike" kern="1200" baseline="0" dirty="0">
                <a:solidFill>
                  <a:schemeClr val="tx1"/>
                </a:solidFill>
                <a:latin typeface="+mn-lt"/>
                <a:ea typeface="+mn-ea"/>
                <a:cs typeface="+mn-cs"/>
              </a:rPr>
              <a:t>age.</a:t>
            </a:r>
          </a:p>
        </p:txBody>
      </p:sp>
      <p:sp>
        <p:nvSpPr>
          <p:cNvPr id="4" name="Slide Number Placeholder 3"/>
          <p:cNvSpPr>
            <a:spLocks noGrp="1"/>
          </p:cNvSpPr>
          <p:nvPr>
            <p:ph type="sldNum" sz="quarter" idx="10"/>
          </p:nvPr>
        </p:nvSpPr>
        <p:spPr/>
        <p:txBody>
          <a:bodyPr/>
          <a:lstStyle/>
          <a:p>
            <a:fld id="{6D2A9C70-D352-466B-A9C9-A100407C78AC}" type="slidenum">
              <a:rPr lang="en-US" smtClean="0"/>
              <a:t>79</a:t>
            </a:fld>
            <a:endParaRPr lang="en-US"/>
          </a:p>
        </p:txBody>
      </p:sp>
    </p:spTree>
    <p:extLst>
      <p:ext uri="{BB962C8B-B14F-4D97-AF65-F5344CB8AC3E}">
        <p14:creationId xmlns:p14="http://schemas.microsoft.com/office/powerpoint/2010/main" val="3455313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While only one of the if or else clauses will execute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80</a:t>
            </a:fld>
            <a:endParaRPr lang="en-US"/>
          </a:p>
        </p:txBody>
      </p:sp>
    </p:spTree>
    <p:extLst>
      <p:ext uri="{BB962C8B-B14F-4D97-AF65-F5344CB8AC3E}">
        <p14:creationId xmlns:p14="http://schemas.microsoft.com/office/powerpoint/2010/main" val="16673597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Say the age variable contains the value 3000</a:t>
            </a:r>
          </a:p>
          <a:p>
            <a:r>
              <a:rPr lang="en-US" sz="1200" dirty="0"/>
              <a:t>before this code is executed. You might expect the code to print the string</a:t>
            </a:r>
          </a:p>
          <a:p>
            <a:r>
              <a:rPr lang="en-US" sz="1200" dirty="0"/>
              <a:t>'Unlike you, Alice is not an undead, immortal vampire.'. However, because the</a:t>
            </a:r>
          </a:p>
          <a:p>
            <a:r>
              <a:rPr lang="en-US" sz="1200" dirty="0"/>
              <a:t>age &gt; 100 condition is True (after all, 3,000 is greater than 100) ➊, the string</a:t>
            </a:r>
          </a:p>
          <a:p>
            <a:r>
              <a:rPr lang="en-US" sz="1200" dirty="0"/>
              <a:t>'You are not Alice, grannie.' is printed, and the rest of the </a:t>
            </a:r>
            <a:r>
              <a:rPr lang="en-US" sz="1200" dirty="0" err="1"/>
              <a:t>elif</a:t>
            </a:r>
            <a:r>
              <a:rPr lang="en-US" sz="1200" dirty="0"/>
              <a:t> statements</a:t>
            </a:r>
          </a:p>
          <a:p>
            <a:r>
              <a:rPr lang="en-US" sz="1200" dirty="0"/>
              <a:t>are automatically skipped. Remember that at most only one of the clauses</a:t>
            </a:r>
          </a:p>
          <a:p>
            <a:r>
              <a:rPr lang="en-US" sz="1200" dirty="0"/>
              <a:t>will be executed, and for </a:t>
            </a:r>
            <a:r>
              <a:rPr lang="en-US" sz="1200" dirty="0" err="1"/>
              <a:t>elif</a:t>
            </a:r>
            <a:r>
              <a:rPr lang="en-US" sz="1200" dirty="0"/>
              <a:t> statements, the order matters!</a:t>
            </a:r>
          </a:p>
        </p:txBody>
      </p:sp>
      <p:sp>
        <p:nvSpPr>
          <p:cNvPr id="4" name="Slide Number Placeholder 3"/>
          <p:cNvSpPr>
            <a:spLocks noGrp="1"/>
          </p:cNvSpPr>
          <p:nvPr>
            <p:ph type="sldNum" sz="quarter" idx="10"/>
          </p:nvPr>
        </p:nvSpPr>
        <p:spPr/>
        <p:txBody>
          <a:bodyPr/>
          <a:lstStyle/>
          <a:p>
            <a:fld id="{6D2A9C70-D352-466B-A9C9-A100407C78AC}" type="slidenum">
              <a:rPr lang="en-US" smtClean="0"/>
              <a:t>81</a:t>
            </a:fld>
            <a:endParaRPr lang="en-US"/>
          </a:p>
        </p:txBody>
      </p:sp>
    </p:spTree>
    <p:extLst>
      <p:ext uri="{BB962C8B-B14F-4D97-AF65-F5344CB8AC3E}">
        <p14:creationId xmlns:p14="http://schemas.microsoft.com/office/powerpoint/2010/main" val="32370164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82</a:t>
            </a:fld>
            <a:endParaRPr lang="en-US"/>
          </a:p>
        </p:txBody>
      </p:sp>
    </p:spTree>
    <p:extLst>
      <p:ext uri="{BB962C8B-B14F-4D97-AF65-F5344CB8AC3E}">
        <p14:creationId xmlns:p14="http://schemas.microsoft.com/office/powerpoint/2010/main" val="385211662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While only one of the if or else clauses will execute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83</a:t>
            </a:fld>
            <a:endParaRPr lang="en-US"/>
          </a:p>
        </p:txBody>
      </p:sp>
    </p:spTree>
    <p:extLst>
      <p:ext uri="{BB962C8B-B14F-4D97-AF65-F5344CB8AC3E}">
        <p14:creationId xmlns:p14="http://schemas.microsoft.com/office/powerpoint/2010/main" val="309473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42  </a:t>
            </a:r>
            <a:r>
              <a:rPr lang="en-US" dirty="0" err="1"/>
              <a:t>Int</a:t>
            </a:r>
            <a:r>
              <a:rPr lang="en-US" dirty="0"/>
              <a:t>   42.0   float</a:t>
            </a:r>
          </a:p>
        </p:txBody>
      </p:sp>
      <p:sp>
        <p:nvSpPr>
          <p:cNvPr id="4" name="Slide Number Placeholder 3"/>
          <p:cNvSpPr>
            <a:spLocks noGrp="1"/>
          </p:cNvSpPr>
          <p:nvPr>
            <p:ph type="sldNum" sz="quarter" idx="10"/>
          </p:nvPr>
        </p:nvSpPr>
        <p:spPr/>
        <p:txBody>
          <a:bodyPr/>
          <a:lstStyle/>
          <a:p>
            <a:fld id="{6D2A9C70-D352-466B-A9C9-A100407C78AC}" type="slidenum">
              <a:rPr lang="en-US" smtClean="0"/>
              <a:t>12</a:t>
            </a:fld>
            <a:endParaRPr lang="en-US"/>
          </a:p>
        </p:txBody>
      </p:sp>
    </p:spTree>
    <p:extLst>
      <p:ext uri="{BB962C8B-B14F-4D97-AF65-F5344CB8AC3E}">
        <p14:creationId xmlns:p14="http://schemas.microsoft.com/office/powerpoint/2010/main" val="27546579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While only one of the if or else clauses will execute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84</a:t>
            </a:fld>
            <a:endParaRPr lang="en-US"/>
          </a:p>
        </p:txBody>
      </p:sp>
    </p:spTree>
    <p:extLst>
      <p:ext uri="{BB962C8B-B14F-4D97-AF65-F5344CB8AC3E}">
        <p14:creationId xmlns:p14="http://schemas.microsoft.com/office/powerpoint/2010/main" val="429471360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While only one of the if or else clauses will execute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85</a:t>
            </a:fld>
            <a:endParaRPr lang="en-US"/>
          </a:p>
        </p:txBody>
      </p:sp>
    </p:spTree>
    <p:extLst>
      <p:ext uri="{BB962C8B-B14F-4D97-AF65-F5344CB8AC3E}">
        <p14:creationId xmlns:p14="http://schemas.microsoft.com/office/powerpoint/2010/main" val="19281173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86</a:t>
            </a:fld>
            <a:endParaRPr lang="en-US"/>
          </a:p>
        </p:txBody>
      </p:sp>
    </p:spTree>
    <p:extLst>
      <p:ext uri="{BB962C8B-B14F-4D97-AF65-F5344CB8AC3E}">
        <p14:creationId xmlns:p14="http://schemas.microsoft.com/office/powerpoint/2010/main" val="352864567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an if statement and a while loop that use the same</a:t>
            </a:r>
          </a:p>
          <a:p>
            <a:r>
              <a:rPr lang="en-US" dirty="0"/>
              <a:t>condition and take the same actions based on that condition</a:t>
            </a:r>
          </a:p>
          <a:p>
            <a:r>
              <a:rPr lang="en-US" dirty="0"/>
              <a:t>These statements are similar—both if and while check the value of spam,</a:t>
            </a:r>
          </a:p>
          <a:p>
            <a:r>
              <a:rPr lang="en-US" dirty="0"/>
              <a:t>and if it’s less than 5, they print a message. But when you run these two</a:t>
            </a:r>
          </a:p>
          <a:p>
            <a:r>
              <a:rPr lang="en-US" dirty="0"/>
              <a:t>code snippets, something very different happens for each one. </a:t>
            </a:r>
          </a:p>
          <a:p>
            <a:r>
              <a:rPr lang="en-US" sz="1200" b="0" i="0" u="none" strike="noStrike" kern="1200" baseline="0" dirty="0">
                <a:solidFill>
                  <a:schemeClr val="tx1"/>
                </a:solidFill>
                <a:latin typeface="+mn-lt"/>
                <a:ea typeface="+mn-ea"/>
                <a:cs typeface="+mn-cs"/>
              </a:rPr>
              <a:t>These statements are similar—both if and while check the value of spam,</a:t>
            </a:r>
          </a:p>
          <a:p>
            <a:r>
              <a:rPr lang="en-US" sz="1200" b="0" i="0" u="none" strike="noStrike" kern="1200" baseline="0" dirty="0">
                <a:solidFill>
                  <a:schemeClr val="tx1"/>
                </a:solidFill>
                <a:latin typeface="+mn-lt"/>
                <a:ea typeface="+mn-ea"/>
                <a:cs typeface="+mn-cs"/>
              </a:rPr>
              <a:t>and if it’s less than 5, they print a message. But when you run these two</a:t>
            </a:r>
          </a:p>
          <a:p>
            <a:r>
              <a:rPr lang="en-US" sz="1200" b="0" i="0" u="none" strike="noStrike" kern="1200" baseline="0" dirty="0">
                <a:solidFill>
                  <a:schemeClr val="tx1"/>
                </a:solidFill>
                <a:latin typeface="+mn-lt"/>
                <a:ea typeface="+mn-ea"/>
                <a:cs typeface="+mn-cs"/>
              </a:rPr>
              <a:t>code snippets, something very different happens for each one. For the if</a:t>
            </a:r>
          </a:p>
          <a:p>
            <a:r>
              <a:rPr lang="en-US" sz="1200" b="0" i="0" u="none" strike="noStrike" kern="1200" baseline="0" dirty="0">
                <a:solidFill>
                  <a:schemeClr val="tx1"/>
                </a:solidFill>
                <a:latin typeface="+mn-lt"/>
                <a:ea typeface="+mn-ea"/>
                <a:cs typeface="+mn-cs"/>
              </a:rPr>
              <a:t>statement, the output is simply "Hello, world.". But for the while statement,</a:t>
            </a:r>
          </a:p>
        </p:txBody>
      </p:sp>
      <p:sp>
        <p:nvSpPr>
          <p:cNvPr id="4" name="Slide Number Placeholder 3"/>
          <p:cNvSpPr>
            <a:spLocks noGrp="1"/>
          </p:cNvSpPr>
          <p:nvPr>
            <p:ph type="sldNum" sz="quarter" idx="10"/>
          </p:nvPr>
        </p:nvSpPr>
        <p:spPr/>
        <p:txBody>
          <a:bodyPr/>
          <a:lstStyle/>
          <a:p>
            <a:fld id="{6D2A9C70-D352-466B-A9C9-A100407C78AC}" type="slidenum">
              <a:rPr lang="en-US" smtClean="0"/>
              <a:t>87</a:t>
            </a:fld>
            <a:endParaRPr lang="en-US"/>
          </a:p>
        </p:txBody>
      </p:sp>
    </p:spTree>
    <p:extLst>
      <p:ext uri="{BB962C8B-B14F-4D97-AF65-F5344CB8AC3E}">
        <p14:creationId xmlns:p14="http://schemas.microsoft.com/office/powerpoint/2010/main" val="32747751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88</a:t>
            </a:fld>
            <a:endParaRPr lang="en-US"/>
          </a:p>
        </p:txBody>
      </p:sp>
    </p:spTree>
    <p:extLst>
      <p:ext uri="{BB962C8B-B14F-4D97-AF65-F5344CB8AC3E}">
        <p14:creationId xmlns:p14="http://schemas.microsoft.com/office/powerpoint/2010/main" val="15159840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89</a:t>
            </a:fld>
            <a:endParaRPr lang="en-US"/>
          </a:p>
        </p:txBody>
      </p:sp>
    </p:spTree>
    <p:extLst>
      <p:ext uri="{BB962C8B-B14F-4D97-AF65-F5344CB8AC3E}">
        <p14:creationId xmlns:p14="http://schemas.microsoft.com/office/powerpoint/2010/main" val="228916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code with the </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90</a:t>
            </a:fld>
            <a:endParaRPr lang="en-US"/>
          </a:p>
        </p:txBody>
      </p:sp>
    </p:spTree>
    <p:extLst>
      <p:ext uri="{BB962C8B-B14F-4D97-AF65-F5344CB8AC3E}">
        <p14:creationId xmlns:p14="http://schemas.microsoft.com/office/powerpoint/2010/main" val="242465080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91</a:t>
            </a:fld>
            <a:endParaRPr lang="en-US"/>
          </a:p>
        </p:txBody>
      </p:sp>
    </p:spTree>
    <p:extLst>
      <p:ext uri="{BB962C8B-B14F-4D97-AF65-F5344CB8AC3E}">
        <p14:creationId xmlns:p14="http://schemas.microsoft.com/office/powerpoint/2010/main" val="14203263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Figure 2-10 shows a flowchart for the yourName.py program.</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92</a:t>
            </a:fld>
            <a:endParaRPr lang="en-US"/>
          </a:p>
        </p:txBody>
      </p:sp>
    </p:spTree>
    <p:extLst>
      <p:ext uri="{BB962C8B-B14F-4D97-AF65-F5344CB8AC3E}">
        <p14:creationId xmlns:p14="http://schemas.microsoft.com/office/powerpoint/2010/main" val="7215039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Now, let’s see yourName.py in action. Press F5 to run it, and enter</a:t>
            </a:r>
          </a:p>
          <a:p>
            <a:r>
              <a:rPr lang="en-US" sz="1200" dirty="0"/>
              <a:t>something other than your name a few times before you give the program</a:t>
            </a:r>
          </a:p>
          <a:p>
            <a:r>
              <a:rPr lang="en-US" sz="1200" dirty="0"/>
              <a:t>what it wants.</a:t>
            </a:r>
          </a:p>
        </p:txBody>
      </p:sp>
      <p:sp>
        <p:nvSpPr>
          <p:cNvPr id="4" name="Slide Number Placeholder 3"/>
          <p:cNvSpPr>
            <a:spLocks noGrp="1"/>
          </p:cNvSpPr>
          <p:nvPr>
            <p:ph type="sldNum" sz="quarter" idx="10"/>
          </p:nvPr>
        </p:nvSpPr>
        <p:spPr/>
        <p:txBody>
          <a:bodyPr/>
          <a:lstStyle/>
          <a:p>
            <a:fld id="{6D2A9C70-D352-466B-A9C9-A100407C78AC}" type="slidenum">
              <a:rPr lang="en-US" smtClean="0"/>
              <a:t>93</a:t>
            </a:fld>
            <a:endParaRPr lang="en-US"/>
          </a:p>
        </p:txBody>
      </p:sp>
    </p:spTree>
    <p:extLst>
      <p:ext uri="{BB962C8B-B14F-4D97-AF65-F5344CB8AC3E}">
        <p14:creationId xmlns:p14="http://schemas.microsoft.com/office/powerpoint/2010/main" val="3845541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A9C70-D352-466B-A9C9-A100407C78AC}" type="slidenum">
              <a:rPr lang="en-US" smtClean="0"/>
              <a:t>13</a:t>
            </a:fld>
            <a:endParaRPr lang="en-US"/>
          </a:p>
        </p:txBody>
      </p:sp>
    </p:spTree>
    <p:extLst>
      <p:ext uri="{BB962C8B-B14F-4D97-AF65-F5344CB8AC3E}">
        <p14:creationId xmlns:p14="http://schemas.microsoft.com/office/powerpoint/2010/main" val="35321749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While only one of the if or else clauses will execute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94</a:t>
            </a:fld>
            <a:endParaRPr lang="en-US"/>
          </a:p>
        </p:txBody>
      </p:sp>
    </p:spTree>
    <p:extLst>
      <p:ext uri="{BB962C8B-B14F-4D97-AF65-F5344CB8AC3E}">
        <p14:creationId xmlns:p14="http://schemas.microsoft.com/office/powerpoint/2010/main" val="419714404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While only one of the if or else clauses will execute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95</a:t>
            </a:fld>
            <a:endParaRPr lang="en-US"/>
          </a:p>
        </p:txBody>
      </p:sp>
    </p:spTree>
    <p:extLst>
      <p:ext uri="{BB962C8B-B14F-4D97-AF65-F5344CB8AC3E}">
        <p14:creationId xmlns:p14="http://schemas.microsoft.com/office/powerpoint/2010/main" val="209104137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view the execution of this program at</a:t>
            </a:r>
          </a:p>
          <a:p>
            <a:r>
              <a:rPr lang="en-US" sz="1200" dirty="0"/>
              <a:t>https://autbor.com/yourname2/.</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96</a:t>
            </a:fld>
            <a:endParaRPr lang="en-US"/>
          </a:p>
        </p:txBody>
      </p:sp>
    </p:spTree>
    <p:extLst>
      <p:ext uri="{BB962C8B-B14F-4D97-AF65-F5344CB8AC3E}">
        <p14:creationId xmlns:p14="http://schemas.microsoft.com/office/powerpoint/2010/main" val="174191928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97</a:t>
            </a:fld>
            <a:endParaRPr lang="en-US"/>
          </a:p>
        </p:txBody>
      </p:sp>
    </p:spTree>
    <p:extLst>
      <p:ext uri="{BB962C8B-B14F-4D97-AF65-F5344CB8AC3E}">
        <p14:creationId xmlns:p14="http://schemas.microsoft.com/office/powerpoint/2010/main" val="90145270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view the execution of this program at</a:t>
            </a:r>
          </a:p>
          <a:p>
            <a:r>
              <a:rPr lang="en-US" sz="1200" dirty="0"/>
              <a:t>https://autbor.com/yourname2/.</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98</a:t>
            </a:fld>
            <a:endParaRPr lang="en-US"/>
          </a:p>
        </p:txBody>
      </p:sp>
    </p:spTree>
    <p:extLst>
      <p:ext uri="{BB962C8B-B14F-4D97-AF65-F5344CB8AC3E}">
        <p14:creationId xmlns:p14="http://schemas.microsoft.com/office/powerpoint/2010/main" val="396197723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While only one of the if or else clauses will execute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99</a:t>
            </a:fld>
            <a:endParaRPr lang="en-US"/>
          </a:p>
        </p:txBody>
      </p:sp>
    </p:spTree>
    <p:extLst>
      <p:ext uri="{BB962C8B-B14F-4D97-AF65-F5344CB8AC3E}">
        <p14:creationId xmlns:p14="http://schemas.microsoft.com/office/powerpoint/2010/main" val="172853896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While only one of the if or else clauses will execute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100</a:t>
            </a:fld>
            <a:endParaRPr lang="en-US"/>
          </a:p>
        </p:txBody>
      </p:sp>
    </p:spTree>
    <p:extLst>
      <p:ext uri="{BB962C8B-B14F-4D97-AF65-F5344CB8AC3E}">
        <p14:creationId xmlns:p14="http://schemas.microsoft.com/office/powerpoint/2010/main" val="330577046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While only one of the if or else clauses will execute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101</a:t>
            </a:fld>
            <a:endParaRPr lang="en-US"/>
          </a:p>
        </p:txBody>
      </p:sp>
    </p:spTree>
    <p:extLst>
      <p:ext uri="{BB962C8B-B14F-4D97-AF65-F5344CB8AC3E}">
        <p14:creationId xmlns:p14="http://schemas.microsoft.com/office/powerpoint/2010/main" val="76609481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While only one of the if or else clauses will execute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102</a:t>
            </a:fld>
            <a:endParaRPr lang="en-US"/>
          </a:p>
        </p:txBody>
      </p:sp>
    </p:spTree>
    <p:extLst>
      <p:ext uri="{BB962C8B-B14F-4D97-AF65-F5344CB8AC3E}">
        <p14:creationId xmlns:p14="http://schemas.microsoft.com/office/powerpoint/2010/main" val="386813919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D2A9C70-D352-466B-A9C9-A100407C78AC}" type="slidenum">
              <a:rPr lang="en-US" smtClean="0"/>
              <a:t>103</a:t>
            </a:fld>
            <a:endParaRPr lang="en-US"/>
          </a:p>
        </p:txBody>
      </p:sp>
    </p:spTree>
    <p:extLst>
      <p:ext uri="{BB962C8B-B14F-4D97-AF65-F5344CB8AC3E}">
        <p14:creationId xmlns:p14="http://schemas.microsoft.com/office/powerpoint/2010/main" val="271999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BF92C-9434-56F7-A7E3-1989818983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95F284-DD28-B14C-94F0-618154C196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2EC7CB-F8FB-4205-208D-B13181062867}"/>
              </a:ext>
            </a:extLst>
          </p:cNvPr>
          <p:cNvSpPr>
            <a:spLocks noGrp="1"/>
          </p:cNvSpPr>
          <p:nvPr>
            <p:ph type="dt" sz="half" idx="10"/>
          </p:nvPr>
        </p:nvSpPr>
        <p:spPr/>
        <p:txBody>
          <a:bodyPr/>
          <a:lstStyle/>
          <a:p>
            <a:fld id="{7EDE5225-79CF-4DE1-AAEF-A4EF02C09C64}" type="datetimeFigureOut">
              <a:rPr lang="en-IN" smtClean="0"/>
              <a:t>10-02-2025</a:t>
            </a:fld>
            <a:endParaRPr lang="en-IN"/>
          </a:p>
        </p:txBody>
      </p:sp>
      <p:sp>
        <p:nvSpPr>
          <p:cNvPr id="5" name="Footer Placeholder 4">
            <a:extLst>
              <a:ext uri="{FF2B5EF4-FFF2-40B4-BE49-F238E27FC236}">
                <a16:creationId xmlns:a16="http://schemas.microsoft.com/office/drawing/2014/main" id="{CB837470-3FBF-B330-288B-F99F9C5C27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B5AC6B-6313-371C-29D8-826E27A4804D}"/>
              </a:ext>
            </a:extLst>
          </p:cNvPr>
          <p:cNvSpPr>
            <a:spLocks noGrp="1"/>
          </p:cNvSpPr>
          <p:nvPr>
            <p:ph type="sldNum" sz="quarter" idx="12"/>
          </p:nvPr>
        </p:nvSpPr>
        <p:spPr/>
        <p:txBody>
          <a:bodyPr/>
          <a:lstStyle/>
          <a:p>
            <a:fld id="{05FDF1D2-5E50-47D1-B65D-B01EF66B360B}" type="slidenum">
              <a:rPr lang="en-IN" smtClean="0"/>
              <a:t>‹#›</a:t>
            </a:fld>
            <a:endParaRPr lang="en-IN"/>
          </a:p>
        </p:txBody>
      </p:sp>
    </p:spTree>
    <p:extLst>
      <p:ext uri="{BB962C8B-B14F-4D97-AF65-F5344CB8AC3E}">
        <p14:creationId xmlns:p14="http://schemas.microsoft.com/office/powerpoint/2010/main" val="3070642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EFFB-633E-78FE-3404-D02E871B49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08A8CA-0ED9-7578-0AAC-DD788F060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0672C6-ABD5-BBD6-DFEB-F8D495908DDB}"/>
              </a:ext>
            </a:extLst>
          </p:cNvPr>
          <p:cNvSpPr>
            <a:spLocks noGrp="1"/>
          </p:cNvSpPr>
          <p:nvPr>
            <p:ph type="dt" sz="half" idx="10"/>
          </p:nvPr>
        </p:nvSpPr>
        <p:spPr/>
        <p:txBody>
          <a:bodyPr/>
          <a:lstStyle/>
          <a:p>
            <a:fld id="{7EDE5225-79CF-4DE1-AAEF-A4EF02C09C64}" type="datetimeFigureOut">
              <a:rPr lang="en-IN" smtClean="0"/>
              <a:t>10-02-2025</a:t>
            </a:fld>
            <a:endParaRPr lang="en-IN"/>
          </a:p>
        </p:txBody>
      </p:sp>
      <p:sp>
        <p:nvSpPr>
          <p:cNvPr id="5" name="Footer Placeholder 4">
            <a:extLst>
              <a:ext uri="{FF2B5EF4-FFF2-40B4-BE49-F238E27FC236}">
                <a16:creationId xmlns:a16="http://schemas.microsoft.com/office/drawing/2014/main" id="{9DEFFB08-143A-AB9C-92C1-79CF501C7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FAC3B2-75CE-66F5-225D-96E49ECAEF8B}"/>
              </a:ext>
            </a:extLst>
          </p:cNvPr>
          <p:cNvSpPr>
            <a:spLocks noGrp="1"/>
          </p:cNvSpPr>
          <p:nvPr>
            <p:ph type="sldNum" sz="quarter" idx="12"/>
          </p:nvPr>
        </p:nvSpPr>
        <p:spPr/>
        <p:txBody>
          <a:bodyPr/>
          <a:lstStyle/>
          <a:p>
            <a:fld id="{05FDF1D2-5E50-47D1-B65D-B01EF66B360B}" type="slidenum">
              <a:rPr lang="en-IN" smtClean="0"/>
              <a:t>‹#›</a:t>
            </a:fld>
            <a:endParaRPr lang="en-IN"/>
          </a:p>
        </p:txBody>
      </p:sp>
    </p:spTree>
    <p:extLst>
      <p:ext uri="{BB962C8B-B14F-4D97-AF65-F5344CB8AC3E}">
        <p14:creationId xmlns:p14="http://schemas.microsoft.com/office/powerpoint/2010/main" val="2007350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EFE552-C3FE-594D-5CAC-97F1824331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E04F5C-B8C8-6839-24B0-21A1E681E8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C363F4-6C72-E4C4-3AC7-501909EBB405}"/>
              </a:ext>
            </a:extLst>
          </p:cNvPr>
          <p:cNvSpPr>
            <a:spLocks noGrp="1"/>
          </p:cNvSpPr>
          <p:nvPr>
            <p:ph type="dt" sz="half" idx="10"/>
          </p:nvPr>
        </p:nvSpPr>
        <p:spPr/>
        <p:txBody>
          <a:bodyPr/>
          <a:lstStyle/>
          <a:p>
            <a:fld id="{7EDE5225-79CF-4DE1-AAEF-A4EF02C09C64}" type="datetimeFigureOut">
              <a:rPr lang="en-IN" smtClean="0"/>
              <a:t>10-02-2025</a:t>
            </a:fld>
            <a:endParaRPr lang="en-IN"/>
          </a:p>
        </p:txBody>
      </p:sp>
      <p:sp>
        <p:nvSpPr>
          <p:cNvPr id="5" name="Footer Placeholder 4">
            <a:extLst>
              <a:ext uri="{FF2B5EF4-FFF2-40B4-BE49-F238E27FC236}">
                <a16:creationId xmlns:a16="http://schemas.microsoft.com/office/drawing/2014/main" id="{D520B4D3-7082-CDBF-6D28-DFDEDF9B1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8FEF0E-1503-2BB9-D1BC-345327001107}"/>
              </a:ext>
            </a:extLst>
          </p:cNvPr>
          <p:cNvSpPr>
            <a:spLocks noGrp="1"/>
          </p:cNvSpPr>
          <p:nvPr>
            <p:ph type="sldNum" sz="quarter" idx="12"/>
          </p:nvPr>
        </p:nvSpPr>
        <p:spPr/>
        <p:txBody>
          <a:bodyPr/>
          <a:lstStyle/>
          <a:p>
            <a:fld id="{05FDF1D2-5E50-47D1-B65D-B01EF66B360B}" type="slidenum">
              <a:rPr lang="en-IN" smtClean="0"/>
              <a:t>‹#›</a:t>
            </a:fld>
            <a:endParaRPr lang="en-IN"/>
          </a:p>
        </p:txBody>
      </p:sp>
    </p:spTree>
    <p:extLst>
      <p:ext uri="{BB962C8B-B14F-4D97-AF65-F5344CB8AC3E}">
        <p14:creationId xmlns:p14="http://schemas.microsoft.com/office/powerpoint/2010/main" val="157508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BB32-B2FF-EDFE-4362-C27EA60D68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C26D8E-4E8A-34BB-4916-CA7437CDCB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C0D6AE-DFD5-C1BB-A099-1AA13680AFE7}"/>
              </a:ext>
            </a:extLst>
          </p:cNvPr>
          <p:cNvSpPr>
            <a:spLocks noGrp="1"/>
          </p:cNvSpPr>
          <p:nvPr>
            <p:ph type="dt" sz="half" idx="10"/>
          </p:nvPr>
        </p:nvSpPr>
        <p:spPr/>
        <p:txBody>
          <a:bodyPr/>
          <a:lstStyle/>
          <a:p>
            <a:fld id="{7EDE5225-79CF-4DE1-AAEF-A4EF02C09C64}" type="datetimeFigureOut">
              <a:rPr lang="en-IN" smtClean="0"/>
              <a:t>10-02-2025</a:t>
            </a:fld>
            <a:endParaRPr lang="en-IN"/>
          </a:p>
        </p:txBody>
      </p:sp>
      <p:sp>
        <p:nvSpPr>
          <p:cNvPr id="5" name="Footer Placeholder 4">
            <a:extLst>
              <a:ext uri="{FF2B5EF4-FFF2-40B4-BE49-F238E27FC236}">
                <a16:creationId xmlns:a16="http://schemas.microsoft.com/office/drawing/2014/main" id="{F7583BE4-211A-0138-98EF-9555635DF3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91EA6E-E0DB-705B-8B74-6F5FEC7B8A30}"/>
              </a:ext>
            </a:extLst>
          </p:cNvPr>
          <p:cNvSpPr>
            <a:spLocks noGrp="1"/>
          </p:cNvSpPr>
          <p:nvPr>
            <p:ph type="sldNum" sz="quarter" idx="12"/>
          </p:nvPr>
        </p:nvSpPr>
        <p:spPr/>
        <p:txBody>
          <a:bodyPr/>
          <a:lstStyle/>
          <a:p>
            <a:fld id="{05FDF1D2-5E50-47D1-B65D-B01EF66B360B}" type="slidenum">
              <a:rPr lang="en-IN" smtClean="0"/>
              <a:t>‹#›</a:t>
            </a:fld>
            <a:endParaRPr lang="en-IN"/>
          </a:p>
        </p:txBody>
      </p:sp>
    </p:spTree>
    <p:extLst>
      <p:ext uri="{BB962C8B-B14F-4D97-AF65-F5344CB8AC3E}">
        <p14:creationId xmlns:p14="http://schemas.microsoft.com/office/powerpoint/2010/main" val="92510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3FE8-E54E-E3A8-360F-6632E9274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885A72-F952-BE43-D6C6-B08676123C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22C985-7BD6-C8FE-E1C4-35EAF1E51EE2}"/>
              </a:ext>
            </a:extLst>
          </p:cNvPr>
          <p:cNvSpPr>
            <a:spLocks noGrp="1"/>
          </p:cNvSpPr>
          <p:nvPr>
            <p:ph type="dt" sz="half" idx="10"/>
          </p:nvPr>
        </p:nvSpPr>
        <p:spPr/>
        <p:txBody>
          <a:bodyPr/>
          <a:lstStyle/>
          <a:p>
            <a:fld id="{7EDE5225-79CF-4DE1-AAEF-A4EF02C09C64}" type="datetimeFigureOut">
              <a:rPr lang="en-IN" smtClean="0"/>
              <a:t>10-02-2025</a:t>
            </a:fld>
            <a:endParaRPr lang="en-IN"/>
          </a:p>
        </p:txBody>
      </p:sp>
      <p:sp>
        <p:nvSpPr>
          <p:cNvPr id="5" name="Footer Placeholder 4">
            <a:extLst>
              <a:ext uri="{FF2B5EF4-FFF2-40B4-BE49-F238E27FC236}">
                <a16:creationId xmlns:a16="http://schemas.microsoft.com/office/drawing/2014/main" id="{677FC674-3E58-41F0-179F-F925B925F4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73E046-C774-482A-5D16-47C14A9C67E7}"/>
              </a:ext>
            </a:extLst>
          </p:cNvPr>
          <p:cNvSpPr>
            <a:spLocks noGrp="1"/>
          </p:cNvSpPr>
          <p:nvPr>
            <p:ph type="sldNum" sz="quarter" idx="12"/>
          </p:nvPr>
        </p:nvSpPr>
        <p:spPr/>
        <p:txBody>
          <a:bodyPr/>
          <a:lstStyle/>
          <a:p>
            <a:fld id="{05FDF1D2-5E50-47D1-B65D-B01EF66B360B}" type="slidenum">
              <a:rPr lang="en-IN" smtClean="0"/>
              <a:t>‹#›</a:t>
            </a:fld>
            <a:endParaRPr lang="en-IN"/>
          </a:p>
        </p:txBody>
      </p:sp>
    </p:spTree>
    <p:extLst>
      <p:ext uri="{BB962C8B-B14F-4D97-AF65-F5344CB8AC3E}">
        <p14:creationId xmlns:p14="http://schemas.microsoft.com/office/powerpoint/2010/main" val="158440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4DB3-D0CA-5845-D540-32DDA32E98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A25BF5-6D19-587A-CAED-AE02CE1EE1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BE49E6-11A5-EAD7-1B58-D646D5A8D6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BA31A1-C477-8118-0955-3DB25AE0F076}"/>
              </a:ext>
            </a:extLst>
          </p:cNvPr>
          <p:cNvSpPr>
            <a:spLocks noGrp="1"/>
          </p:cNvSpPr>
          <p:nvPr>
            <p:ph type="dt" sz="half" idx="10"/>
          </p:nvPr>
        </p:nvSpPr>
        <p:spPr/>
        <p:txBody>
          <a:bodyPr/>
          <a:lstStyle/>
          <a:p>
            <a:fld id="{7EDE5225-79CF-4DE1-AAEF-A4EF02C09C64}" type="datetimeFigureOut">
              <a:rPr lang="en-IN" smtClean="0"/>
              <a:t>10-02-2025</a:t>
            </a:fld>
            <a:endParaRPr lang="en-IN"/>
          </a:p>
        </p:txBody>
      </p:sp>
      <p:sp>
        <p:nvSpPr>
          <p:cNvPr id="6" name="Footer Placeholder 5">
            <a:extLst>
              <a:ext uri="{FF2B5EF4-FFF2-40B4-BE49-F238E27FC236}">
                <a16:creationId xmlns:a16="http://schemas.microsoft.com/office/drawing/2014/main" id="{B17DBD2E-7BD6-A88E-39B7-8D30C71CA5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93993C-3B4A-38DB-AB1D-3047FD122906}"/>
              </a:ext>
            </a:extLst>
          </p:cNvPr>
          <p:cNvSpPr>
            <a:spLocks noGrp="1"/>
          </p:cNvSpPr>
          <p:nvPr>
            <p:ph type="sldNum" sz="quarter" idx="12"/>
          </p:nvPr>
        </p:nvSpPr>
        <p:spPr/>
        <p:txBody>
          <a:bodyPr/>
          <a:lstStyle/>
          <a:p>
            <a:fld id="{05FDF1D2-5E50-47D1-B65D-B01EF66B360B}" type="slidenum">
              <a:rPr lang="en-IN" smtClean="0"/>
              <a:t>‹#›</a:t>
            </a:fld>
            <a:endParaRPr lang="en-IN"/>
          </a:p>
        </p:txBody>
      </p:sp>
    </p:spTree>
    <p:extLst>
      <p:ext uri="{BB962C8B-B14F-4D97-AF65-F5344CB8AC3E}">
        <p14:creationId xmlns:p14="http://schemas.microsoft.com/office/powerpoint/2010/main" val="88738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7B5E-A94C-2657-29A9-A1EFF71436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709C1A-428A-5A58-7F1D-90C0F2183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FE8C78-BF46-B6CC-A4BB-E815A55176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F23B09-89E9-CDAF-4252-401853C73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DAD63C-BEE3-D83F-66E9-B1B37BFB2F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F6E276-83C5-0E78-8CC6-1B8BFB783D2A}"/>
              </a:ext>
            </a:extLst>
          </p:cNvPr>
          <p:cNvSpPr>
            <a:spLocks noGrp="1"/>
          </p:cNvSpPr>
          <p:nvPr>
            <p:ph type="dt" sz="half" idx="10"/>
          </p:nvPr>
        </p:nvSpPr>
        <p:spPr/>
        <p:txBody>
          <a:bodyPr/>
          <a:lstStyle/>
          <a:p>
            <a:fld id="{7EDE5225-79CF-4DE1-AAEF-A4EF02C09C64}" type="datetimeFigureOut">
              <a:rPr lang="en-IN" smtClean="0"/>
              <a:t>10-02-2025</a:t>
            </a:fld>
            <a:endParaRPr lang="en-IN"/>
          </a:p>
        </p:txBody>
      </p:sp>
      <p:sp>
        <p:nvSpPr>
          <p:cNvPr id="8" name="Footer Placeholder 7">
            <a:extLst>
              <a:ext uri="{FF2B5EF4-FFF2-40B4-BE49-F238E27FC236}">
                <a16:creationId xmlns:a16="http://schemas.microsoft.com/office/drawing/2014/main" id="{EB41B2DD-59F8-7C15-271C-9104D75DF0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8A4F22-5FD9-8F76-BF68-76E8B09C80AC}"/>
              </a:ext>
            </a:extLst>
          </p:cNvPr>
          <p:cNvSpPr>
            <a:spLocks noGrp="1"/>
          </p:cNvSpPr>
          <p:nvPr>
            <p:ph type="sldNum" sz="quarter" idx="12"/>
          </p:nvPr>
        </p:nvSpPr>
        <p:spPr/>
        <p:txBody>
          <a:bodyPr/>
          <a:lstStyle/>
          <a:p>
            <a:fld id="{05FDF1D2-5E50-47D1-B65D-B01EF66B360B}" type="slidenum">
              <a:rPr lang="en-IN" smtClean="0"/>
              <a:t>‹#›</a:t>
            </a:fld>
            <a:endParaRPr lang="en-IN"/>
          </a:p>
        </p:txBody>
      </p:sp>
    </p:spTree>
    <p:extLst>
      <p:ext uri="{BB962C8B-B14F-4D97-AF65-F5344CB8AC3E}">
        <p14:creationId xmlns:p14="http://schemas.microsoft.com/office/powerpoint/2010/main" val="54440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A360-92E9-1C9C-7F23-790738D058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5D06D6-A999-8D15-CD8F-D59003FED875}"/>
              </a:ext>
            </a:extLst>
          </p:cNvPr>
          <p:cNvSpPr>
            <a:spLocks noGrp="1"/>
          </p:cNvSpPr>
          <p:nvPr>
            <p:ph type="dt" sz="half" idx="10"/>
          </p:nvPr>
        </p:nvSpPr>
        <p:spPr/>
        <p:txBody>
          <a:bodyPr/>
          <a:lstStyle/>
          <a:p>
            <a:fld id="{7EDE5225-79CF-4DE1-AAEF-A4EF02C09C64}" type="datetimeFigureOut">
              <a:rPr lang="en-IN" smtClean="0"/>
              <a:t>10-02-2025</a:t>
            </a:fld>
            <a:endParaRPr lang="en-IN"/>
          </a:p>
        </p:txBody>
      </p:sp>
      <p:sp>
        <p:nvSpPr>
          <p:cNvPr id="4" name="Footer Placeholder 3">
            <a:extLst>
              <a:ext uri="{FF2B5EF4-FFF2-40B4-BE49-F238E27FC236}">
                <a16:creationId xmlns:a16="http://schemas.microsoft.com/office/drawing/2014/main" id="{824D6FDC-70B9-3DF2-C502-AC5B3A610C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684F7E-6840-E9DE-8E8F-FFDB7F711D52}"/>
              </a:ext>
            </a:extLst>
          </p:cNvPr>
          <p:cNvSpPr>
            <a:spLocks noGrp="1"/>
          </p:cNvSpPr>
          <p:nvPr>
            <p:ph type="sldNum" sz="quarter" idx="12"/>
          </p:nvPr>
        </p:nvSpPr>
        <p:spPr/>
        <p:txBody>
          <a:bodyPr/>
          <a:lstStyle/>
          <a:p>
            <a:fld id="{05FDF1D2-5E50-47D1-B65D-B01EF66B360B}" type="slidenum">
              <a:rPr lang="en-IN" smtClean="0"/>
              <a:t>‹#›</a:t>
            </a:fld>
            <a:endParaRPr lang="en-IN"/>
          </a:p>
        </p:txBody>
      </p:sp>
    </p:spTree>
    <p:extLst>
      <p:ext uri="{BB962C8B-B14F-4D97-AF65-F5344CB8AC3E}">
        <p14:creationId xmlns:p14="http://schemas.microsoft.com/office/powerpoint/2010/main" val="144596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7AE72C-AA2E-B3AA-FB61-1C6B49AD98F6}"/>
              </a:ext>
            </a:extLst>
          </p:cNvPr>
          <p:cNvSpPr>
            <a:spLocks noGrp="1"/>
          </p:cNvSpPr>
          <p:nvPr>
            <p:ph type="dt" sz="half" idx="10"/>
          </p:nvPr>
        </p:nvSpPr>
        <p:spPr/>
        <p:txBody>
          <a:bodyPr/>
          <a:lstStyle/>
          <a:p>
            <a:fld id="{7EDE5225-79CF-4DE1-AAEF-A4EF02C09C64}" type="datetimeFigureOut">
              <a:rPr lang="en-IN" smtClean="0"/>
              <a:t>10-02-2025</a:t>
            </a:fld>
            <a:endParaRPr lang="en-IN"/>
          </a:p>
        </p:txBody>
      </p:sp>
      <p:sp>
        <p:nvSpPr>
          <p:cNvPr id="3" name="Footer Placeholder 2">
            <a:extLst>
              <a:ext uri="{FF2B5EF4-FFF2-40B4-BE49-F238E27FC236}">
                <a16:creationId xmlns:a16="http://schemas.microsoft.com/office/drawing/2014/main" id="{221944AD-65C0-ABF2-501F-148D369511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FDEAE0-36AF-C29B-D64B-44FFA737CB18}"/>
              </a:ext>
            </a:extLst>
          </p:cNvPr>
          <p:cNvSpPr>
            <a:spLocks noGrp="1"/>
          </p:cNvSpPr>
          <p:nvPr>
            <p:ph type="sldNum" sz="quarter" idx="12"/>
          </p:nvPr>
        </p:nvSpPr>
        <p:spPr/>
        <p:txBody>
          <a:bodyPr/>
          <a:lstStyle/>
          <a:p>
            <a:fld id="{05FDF1D2-5E50-47D1-B65D-B01EF66B360B}" type="slidenum">
              <a:rPr lang="en-IN" smtClean="0"/>
              <a:t>‹#›</a:t>
            </a:fld>
            <a:endParaRPr lang="en-IN"/>
          </a:p>
        </p:txBody>
      </p:sp>
    </p:spTree>
    <p:extLst>
      <p:ext uri="{BB962C8B-B14F-4D97-AF65-F5344CB8AC3E}">
        <p14:creationId xmlns:p14="http://schemas.microsoft.com/office/powerpoint/2010/main" val="1991731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BB1D-5784-4ACA-7340-3495A8FFF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475181-0F4D-761A-FEA1-BDFDAA2138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3D01D0-AEC2-312D-F1BC-B3E50D0F7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44C97-2821-3065-4FE7-BFF054433BE5}"/>
              </a:ext>
            </a:extLst>
          </p:cNvPr>
          <p:cNvSpPr>
            <a:spLocks noGrp="1"/>
          </p:cNvSpPr>
          <p:nvPr>
            <p:ph type="dt" sz="half" idx="10"/>
          </p:nvPr>
        </p:nvSpPr>
        <p:spPr/>
        <p:txBody>
          <a:bodyPr/>
          <a:lstStyle/>
          <a:p>
            <a:fld id="{7EDE5225-79CF-4DE1-AAEF-A4EF02C09C64}" type="datetimeFigureOut">
              <a:rPr lang="en-IN" smtClean="0"/>
              <a:t>10-02-2025</a:t>
            </a:fld>
            <a:endParaRPr lang="en-IN"/>
          </a:p>
        </p:txBody>
      </p:sp>
      <p:sp>
        <p:nvSpPr>
          <p:cNvPr id="6" name="Footer Placeholder 5">
            <a:extLst>
              <a:ext uri="{FF2B5EF4-FFF2-40B4-BE49-F238E27FC236}">
                <a16:creationId xmlns:a16="http://schemas.microsoft.com/office/drawing/2014/main" id="{791768E0-D186-56A4-8B67-7D75F7C985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409833-0D7E-F995-354A-3A58AD01DEA8}"/>
              </a:ext>
            </a:extLst>
          </p:cNvPr>
          <p:cNvSpPr>
            <a:spLocks noGrp="1"/>
          </p:cNvSpPr>
          <p:nvPr>
            <p:ph type="sldNum" sz="quarter" idx="12"/>
          </p:nvPr>
        </p:nvSpPr>
        <p:spPr/>
        <p:txBody>
          <a:bodyPr/>
          <a:lstStyle/>
          <a:p>
            <a:fld id="{05FDF1D2-5E50-47D1-B65D-B01EF66B360B}" type="slidenum">
              <a:rPr lang="en-IN" smtClean="0"/>
              <a:t>‹#›</a:t>
            </a:fld>
            <a:endParaRPr lang="en-IN"/>
          </a:p>
        </p:txBody>
      </p:sp>
    </p:spTree>
    <p:extLst>
      <p:ext uri="{BB962C8B-B14F-4D97-AF65-F5344CB8AC3E}">
        <p14:creationId xmlns:p14="http://schemas.microsoft.com/office/powerpoint/2010/main" val="650081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D9D3E-08E7-DDC1-E31A-4ECF86D56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F19F6F-50C0-279B-9D8D-C73556FE33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2A1394-7E91-5E3D-D9D8-1AE126DA6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637720-C109-EC22-EB13-66CC722073EF}"/>
              </a:ext>
            </a:extLst>
          </p:cNvPr>
          <p:cNvSpPr>
            <a:spLocks noGrp="1"/>
          </p:cNvSpPr>
          <p:nvPr>
            <p:ph type="dt" sz="half" idx="10"/>
          </p:nvPr>
        </p:nvSpPr>
        <p:spPr/>
        <p:txBody>
          <a:bodyPr/>
          <a:lstStyle/>
          <a:p>
            <a:fld id="{7EDE5225-79CF-4DE1-AAEF-A4EF02C09C64}" type="datetimeFigureOut">
              <a:rPr lang="en-IN" smtClean="0"/>
              <a:t>10-02-2025</a:t>
            </a:fld>
            <a:endParaRPr lang="en-IN"/>
          </a:p>
        </p:txBody>
      </p:sp>
      <p:sp>
        <p:nvSpPr>
          <p:cNvPr id="6" name="Footer Placeholder 5">
            <a:extLst>
              <a:ext uri="{FF2B5EF4-FFF2-40B4-BE49-F238E27FC236}">
                <a16:creationId xmlns:a16="http://schemas.microsoft.com/office/drawing/2014/main" id="{383E000A-3F31-A08C-F232-E4312ED722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002FF0-F4EB-5319-061F-10B4807187B7}"/>
              </a:ext>
            </a:extLst>
          </p:cNvPr>
          <p:cNvSpPr>
            <a:spLocks noGrp="1"/>
          </p:cNvSpPr>
          <p:nvPr>
            <p:ph type="sldNum" sz="quarter" idx="12"/>
          </p:nvPr>
        </p:nvSpPr>
        <p:spPr/>
        <p:txBody>
          <a:bodyPr/>
          <a:lstStyle/>
          <a:p>
            <a:fld id="{05FDF1D2-5E50-47D1-B65D-B01EF66B360B}" type="slidenum">
              <a:rPr lang="en-IN" smtClean="0"/>
              <a:t>‹#›</a:t>
            </a:fld>
            <a:endParaRPr lang="en-IN"/>
          </a:p>
        </p:txBody>
      </p:sp>
    </p:spTree>
    <p:extLst>
      <p:ext uri="{BB962C8B-B14F-4D97-AF65-F5344CB8AC3E}">
        <p14:creationId xmlns:p14="http://schemas.microsoft.com/office/powerpoint/2010/main" val="334555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D4E7A0-DDA5-BFC8-9DDE-A9C6D728F6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6CAEA8-B2F3-F9E2-947A-BF3EE2C535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85BE8C-9203-28A4-14F6-18604C3AC3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E5225-79CF-4DE1-AAEF-A4EF02C09C64}" type="datetimeFigureOut">
              <a:rPr lang="en-IN" smtClean="0"/>
              <a:t>10-02-2025</a:t>
            </a:fld>
            <a:endParaRPr lang="en-IN"/>
          </a:p>
        </p:txBody>
      </p:sp>
      <p:sp>
        <p:nvSpPr>
          <p:cNvPr id="5" name="Footer Placeholder 4">
            <a:extLst>
              <a:ext uri="{FF2B5EF4-FFF2-40B4-BE49-F238E27FC236}">
                <a16:creationId xmlns:a16="http://schemas.microsoft.com/office/drawing/2014/main" id="{820B7B9E-9785-02AA-0BF3-EDB4B72B84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7331DE-47DD-C7F5-7504-F194DE027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DF1D2-5E50-47D1-B65D-B01EF66B360B}" type="slidenum">
              <a:rPr lang="en-IN" smtClean="0"/>
              <a:t>‹#›</a:t>
            </a:fld>
            <a:endParaRPr lang="en-IN"/>
          </a:p>
        </p:txBody>
      </p:sp>
    </p:spTree>
    <p:extLst>
      <p:ext uri="{BB962C8B-B14F-4D97-AF65-F5344CB8AC3E}">
        <p14:creationId xmlns:p14="http://schemas.microsoft.com/office/powerpoint/2010/main" val="110685699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71018"/>
            <a:ext cx="7766936" cy="1646302"/>
          </a:xfrm>
        </p:spPr>
        <p:txBody>
          <a:bodyPr>
            <a:normAutofit/>
          </a:bodyPr>
          <a:lstStyle/>
          <a:p>
            <a:r>
              <a:rPr lang="en-IN" sz="4800" dirty="0"/>
              <a:t>Module1</a:t>
            </a:r>
          </a:p>
        </p:txBody>
      </p:sp>
      <p:sp>
        <p:nvSpPr>
          <p:cNvPr id="3" name="Subtitle 2"/>
          <p:cNvSpPr>
            <a:spLocks noGrp="1"/>
          </p:cNvSpPr>
          <p:nvPr>
            <p:ph type="subTitle" idx="1"/>
          </p:nvPr>
        </p:nvSpPr>
        <p:spPr>
          <a:xfrm>
            <a:off x="1875557" y="2535932"/>
            <a:ext cx="7766936" cy="1096899"/>
          </a:xfrm>
        </p:spPr>
        <p:txBody>
          <a:bodyPr>
            <a:noAutofit/>
          </a:bodyPr>
          <a:lstStyle/>
          <a:p>
            <a:r>
              <a:rPr lang="en-IN" sz="4000" b="1" dirty="0">
                <a:solidFill>
                  <a:srgbClr val="FF0000"/>
                </a:solidFill>
              </a:rPr>
              <a:t>Python  Programming Basics</a:t>
            </a:r>
          </a:p>
          <a:p>
            <a:endParaRPr lang="en-IN" sz="4000" dirty="0"/>
          </a:p>
        </p:txBody>
      </p:sp>
    </p:spTree>
    <p:extLst>
      <p:ext uri="{BB962C8B-B14F-4D97-AF65-F5344CB8AC3E}">
        <p14:creationId xmlns:p14="http://schemas.microsoft.com/office/powerpoint/2010/main" val="720207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The Integer, Floating-Point, and String Data Types</a:t>
            </a:r>
            <a:endParaRPr lang="en-IN" dirty="0"/>
          </a:p>
        </p:txBody>
      </p:sp>
      <p:sp>
        <p:nvSpPr>
          <p:cNvPr id="3" name="Content Placeholder 2"/>
          <p:cNvSpPr>
            <a:spLocks noGrp="1"/>
          </p:cNvSpPr>
          <p:nvPr>
            <p:ph idx="1"/>
          </p:nvPr>
        </p:nvSpPr>
        <p:spPr>
          <a:xfrm>
            <a:off x="425288" y="1067709"/>
            <a:ext cx="11268635" cy="4724681"/>
          </a:xfrm>
        </p:spPr>
        <p:txBody>
          <a:bodyPr>
            <a:noAutofit/>
          </a:bodyPr>
          <a:lstStyle/>
          <a:p>
            <a:r>
              <a:rPr lang="en-US" sz="3200" dirty="0"/>
              <a:t>A </a:t>
            </a:r>
            <a:r>
              <a:rPr lang="en-US" sz="3200" i="1" dirty="0"/>
              <a:t>data type </a:t>
            </a:r>
            <a:r>
              <a:rPr lang="en-US" sz="3200" dirty="0"/>
              <a:t>is a category for values, and </a:t>
            </a:r>
          </a:p>
          <a:p>
            <a:r>
              <a:rPr lang="en-US" sz="3200" dirty="0"/>
              <a:t>Every value belongs to exactly one data type</a:t>
            </a:r>
          </a:p>
          <a:p>
            <a:pPr marL="0" indent="0">
              <a:buNone/>
            </a:pPr>
            <a:r>
              <a:rPr lang="en-US" sz="3200" dirty="0"/>
              <a:t>Most common data types:</a:t>
            </a:r>
          </a:p>
          <a:p>
            <a:pPr marL="0" indent="0">
              <a:buNone/>
            </a:pPr>
            <a:endParaRPr lang="en-IN" sz="3200" dirty="0"/>
          </a:p>
        </p:txBody>
      </p:sp>
      <p:pic>
        <p:nvPicPr>
          <p:cNvPr id="4" name="Picture 3"/>
          <p:cNvPicPr>
            <a:picLocks noChangeAspect="1"/>
          </p:cNvPicPr>
          <p:nvPr/>
        </p:nvPicPr>
        <p:blipFill>
          <a:blip r:embed="rId3"/>
          <a:stretch>
            <a:fillRect/>
          </a:stretch>
        </p:blipFill>
        <p:spPr>
          <a:xfrm>
            <a:off x="425288" y="2952466"/>
            <a:ext cx="11040184" cy="3325504"/>
          </a:xfrm>
          <a:prstGeom prst="rect">
            <a:avLst/>
          </a:prstGeom>
        </p:spPr>
      </p:pic>
    </p:spTree>
    <p:extLst>
      <p:ext uri="{BB962C8B-B14F-4D97-AF65-F5344CB8AC3E}">
        <p14:creationId xmlns:p14="http://schemas.microsoft.com/office/powerpoint/2010/main" val="7907626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TRAPPED IN AN INFINITE LOOP?</a:t>
            </a:r>
            <a:endParaRPr lang="en-IN" dirty="0"/>
          </a:p>
        </p:txBody>
      </p:sp>
      <p:sp>
        <p:nvSpPr>
          <p:cNvPr id="3" name="Rectangle 2"/>
          <p:cNvSpPr/>
          <p:nvPr/>
        </p:nvSpPr>
        <p:spPr>
          <a:xfrm>
            <a:off x="851450" y="1110734"/>
            <a:ext cx="11223320" cy="6124754"/>
          </a:xfrm>
          <a:prstGeom prst="rect">
            <a:avLst/>
          </a:prstGeom>
        </p:spPr>
        <p:txBody>
          <a:bodyPr wrap="square">
            <a:spAutoFit/>
          </a:bodyPr>
          <a:lstStyle/>
          <a:p>
            <a:r>
              <a:rPr lang="en-US" sz="2800" dirty="0"/>
              <a:t>Create a program:       </a:t>
            </a:r>
            <a:r>
              <a:rPr lang="en-US" sz="2800" dirty="0">
                <a:solidFill>
                  <a:srgbClr val="FF0000"/>
                </a:solidFill>
              </a:rPr>
              <a:t>infiniteLoop.py</a:t>
            </a:r>
          </a:p>
          <a:p>
            <a:r>
              <a:rPr lang="en-US" sz="2800" dirty="0">
                <a:solidFill>
                  <a:srgbClr val="FF0000"/>
                </a:solidFill>
              </a:rPr>
              <a:t>while True:</a:t>
            </a:r>
          </a:p>
          <a:p>
            <a:pPr lvl="1"/>
            <a:r>
              <a:rPr lang="en-US" sz="2800" dirty="0">
                <a:solidFill>
                  <a:srgbClr val="FF0000"/>
                </a:solidFill>
              </a:rPr>
              <a:t>print('Hello, world!')</a:t>
            </a:r>
          </a:p>
          <a:p>
            <a:pPr lvl="1"/>
            <a:endParaRPr lang="en-US" sz="2800" dirty="0">
              <a:solidFill>
                <a:srgbClr val="FF0000"/>
              </a:solidFill>
            </a:endParaRPr>
          </a:p>
          <a:p>
            <a:pPr lvl="1" indent="-457200"/>
            <a:r>
              <a:rPr lang="en-US" sz="2800" dirty="0"/>
              <a:t>Press </a:t>
            </a:r>
            <a:r>
              <a:rPr lang="en-US" sz="2800" dirty="0">
                <a:solidFill>
                  <a:srgbClr val="0070C0"/>
                </a:solidFill>
              </a:rPr>
              <a:t>CTRL-C</a:t>
            </a:r>
            <a:r>
              <a:rPr lang="en-US" sz="2800" dirty="0"/>
              <a:t> or</a:t>
            </a:r>
          </a:p>
          <a:p>
            <a:pPr lvl="1" indent="-457200"/>
            <a:r>
              <a:rPr lang="en-US" sz="2800" dirty="0"/>
              <a:t>   select </a:t>
            </a:r>
            <a:r>
              <a:rPr lang="en-US" sz="2800" dirty="0">
                <a:solidFill>
                  <a:srgbClr val="0070C0"/>
                </a:solidFill>
              </a:rPr>
              <a:t>Shell ▸ Restart Shell </a:t>
            </a:r>
            <a:r>
              <a:rPr lang="en-US" sz="2800" dirty="0"/>
              <a:t>from </a:t>
            </a:r>
            <a:r>
              <a:rPr lang="en-US" sz="2800" dirty="0">
                <a:solidFill>
                  <a:srgbClr val="0070C0"/>
                </a:solidFill>
              </a:rPr>
              <a:t>IDLE’s menu</a:t>
            </a:r>
          </a:p>
          <a:p>
            <a:pPr lvl="1" indent="-457200"/>
            <a:endParaRPr lang="en-US" sz="2800" dirty="0">
              <a:solidFill>
                <a:srgbClr val="0070C0"/>
              </a:solidFill>
            </a:endParaRPr>
          </a:p>
          <a:p>
            <a:pPr lvl="1" indent="-457200"/>
            <a:r>
              <a:rPr lang="en-US" sz="2800" dirty="0"/>
              <a:t>This will send a </a:t>
            </a:r>
            <a:r>
              <a:rPr lang="en-US" sz="2800" dirty="0" err="1">
                <a:solidFill>
                  <a:srgbClr val="FF0000"/>
                </a:solidFill>
              </a:rPr>
              <a:t>KeyboardInterrupt</a:t>
            </a:r>
            <a:r>
              <a:rPr lang="en-US" sz="2800" dirty="0">
                <a:solidFill>
                  <a:srgbClr val="FF0000"/>
                </a:solidFill>
              </a:rPr>
              <a:t> </a:t>
            </a:r>
            <a:r>
              <a:rPr lang="en-US" sz="2800" dirty="0"/>
              <a:t>error to your program and cause it to stop immediately.</a:t>
            </a:r>
          </a:p>
          <a:p>
            <a:pPr lvl="1" indent="-457200"/>
            <a:r>
              <a:rPr lang="en-US" sz="2800" dirty="0"/>
              <a:t>When run this program, it will print Hello, world! to screen</a:t>
            </a:r>
          </a:p>
          <a:p>
            <a:pPr lvl="1" indent="-457200"/>
            <a:r>
              <a:rPr lang="en-US" sz="2800" dirty="0"/>
              <a:t>   forever because while statement’s condition is always True. </a:t>
            </a:r>
          </a:p>
          <a:p>
            <a:pPr lvl="1" indent="-457200"/>
            <a:r>
              <a:rPr lang="en-US" sz="2800" dirty="0">
                <a:solidFill>
                  <a:srgbClr val="FF0000"/>
                </a:solidFill>
              </a:rPr>
              <a:t>CTRL-C is also handy if you want to simply terminate your</a:t>
            </a:r>
          </a:p>
          <a:p>
            <a:pPr lvl="1" indent="-457200"/>
            <a:r>
              <a:rPr lang="en-US" sz="2800" dirty="0">
                <a:solidFill>
                  <a:srgbClr val="FF0000"/>
                </a:solidFill>
              </a:rPr>
              <a:t>   program immediately, even if it’s not stuck in infinite loop.</a:t>
            </a:r>
          </a:p>
          <a:p>
            <a:pPr lvl="1"/>
            <a:endParaRPr lang="en-US" sz="2800" dirty="0">
              <a:solidFill>
                <a:srgbClr val="FF0000"/>
              </a:solidFill>
            </a:endParaRPr>
          </a:p>
        </p:txBody>
      </p:sp>
    </p:spTree>
    <p:extLst>
      <p:ext uri="{BB962C8B-B14F-4D97-AF65-F5344CB8AC3E}">
        <p14:creationId xmlns:p14="http://schemas.microsoft.com/office/powerpoint/2010/main" val="14649626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continue Statements</a:t>
            </a:r>
            <a:endParaRPr lang="en-IN" dirty="0"/>
          </a:p>
        </p:txBody>
      </p:sp>
      <p:sp>
        <p:nvSpPr>
          <p:cNvPr id="3" name="Rectangle 2"/>
          <p:cNvSpPr/>
          <p:nvPr/>
        </p:nvSpPr>
        <p:spPr>
          <a:xfrm>
            <a:off x="849127" y="851770"/>
            <a:ext cx="10833415" cy="4832092"/>
          </a:xfrm>
          <a:prstGeom prst="rect">
            <a:avLst/>
          </a:prstGeom>
        </p:spPr>
        <p:txBody>
          <a:bodyPr wrap="none">
            <a:spAutoFit/>
          </a:bodyPr>
          <a:lstStyle/>
          <a:p>
            <a:pPr marL="457200" indent="-457200">
              <a:buFont typeface="Wingdings" panose="05000000000000000000" pitchFamily="2" charset="2"/>
              <a:buChar char="Ø"/>
            </a:pPr>
            <a:r>
              <a:rPr lang="en-US" sz="2800" dirty="0"/>
              <a:t>Continue statements are used inside loops</a:t>
            </a:r>
          </a:p>
          <a:p>
            <a:pPr marL="457200" indent="-457200">
              <a:buFont typeface="Wingdings" panose="05000000000000000000" pitchFamily="2" charset="2"/>
              <a:buChar char="Ø"/>
            </a:pPr>
            <a:r>
              <a:rPr lang="en-US" sz="2800" dirty="0">
                <a:solidFill>
                  <a:srgbClr val="FF0000"/>
                </a:solidFill>
              </a:rPr>
              <a:t>When the program execution reaches a continue statement, </a:t>
            </a:r>
          </a:p>
          <a:p>
            <a:r>
              <a:rPr lang="en-US" sz="2800" dirty="0">
                <a:solidFill>
                  <a:srgbClr val="FF0000"/>
                </a:solidFill>
              </a:rPr>
              <a:t>     the program execution</a:t>
            </a:r>
          </a:p>
          <a:p>
            <a:pPr marL="457200" indent="-457200">
              <a:buFont typeface="Wingdings" panose="05000000000000000000" pitchFamily="2" charset="2"/>
              <a:buChar char="Ø"/>
            </a:pPr>
            <a:r>
              <a:rPr lang="en-US" sz="2800" dirty="0"/>
              <a:t>Immediately jumps back to the start of the loop and </a:t>
            </a:r>
          </a:p>
          <a:p>
            <a:r>
              <a:rPr lang="en-US" sz="2800" dirty="0"/>
              <a:t>     reevaluates the loop’s condition.</a:t>
            </a:r>
          </a:p>
          <a:p>
            <a:pPr marL="457200" indent="-457200">
              <a:buFont typeface="Wingdings" panose="05000000000000000000" pitchFamily="2" charset="2"/>
              <a:buChar char="Ø"/>
            </a:pPr>
            <a:r>
              <a:rPr lang="en-US" sz="2800" dirty="0"/>
              <a:t>(This is also what happens when the execution reaches the end</a:t>
            </a:r>
          </a:p>
          <a:p>
            <a:r>
              <a:rPr lang="en-US" sz="2800" dirty="0"/>
              <a:t>of the loop.)</a:t>
            </a:r>
          </a:p>
          <a:p>
            <a:endParaRPr lang="en-US" sz="2800" dirty="0"/>
          </a:p>
          <a:p>
            <a:pPr marL="457200" indent="-457200">
              <a:buFont typeface="Wingdings" panose="05000000000000000000" pitchFamily="2" charset="2"/>
              <a:buChar char="Ø"/>
            </a:pPr>
            <a:r>
              <a:rPr lang="en-US" sz="2800" dirty="0">
                <a:solidFill>
                  <a:srgbClr val="0070C0"/>
                </a:solidFill>
              </a:rPr>
              <a:t>Consider a program that asks for a name and Password, </a:t>
            </a:r>
          </a:p>
          <a:p>
            <a:r>
              <a:rPr lang="en-US" sz="2800" dirty="0">
                <a:solidFill>
                  <a:srgbClr val="0070C0"/>
                </a:solidFill>
              </a:rPr>
              <a:t>as swordfish.py</a:t>
            </a:r>
          </a:p>
          <a:p>
            <a:endParaRPr lang="en-US" sz="2800" dirty="0"/>
          </a:p>
        </p:txBody>
      </p:sp>
    </p:spTree>
    <p:extLst>
      <p:ext uri="{BB962C8B-B14F-4D97-AF65-F5344CB8AC3E}">
        <p14:creationId xmlns:p14="http://schemas.microsoft.com/office/powerpoint/2010/main" val="28058837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0070C0"/>
                </a:solidFill>
              </a:rPr>
              <a:t>swordfish.py</a:t>
            </a:r>
          </a:p>
        </p:txBody>
      </p:sp>
      <p:sp>
        <p:nvSpPr>
          <p:cNvPr id="3" name="Rectangle 2"/>
          <p:cNvSpPr/>
          <p:nvPr/>
        </p:nvSpPr>
        <p:spPr>
          <a:xfrm>
            <a:off x="1055077" y="954485"/>
            <a:ext cx="10339754" cy="4401205"/>
          </a:xfrm>
          <a:prstGeom prst="rect">
            <a:avLst/>
          </a:prstGeom>
        </p:spPr>
        <p:txBody>
          <a:bodyPr wrap="square">
            <a:spAutoFit/>
          </a:bodyPr>
          <a:lstStyle/>
          <a:p>
            <a:r>
              <a:rPr lang="en-US" sz="2800" dirty="0"/>
              <a:t>  while True:</a:t>
            </a:r>
          </a:p>
          <a:p>
            <a:r>
              <a:rPr lang="en-US" sz="2800" dirty="0"/>
              <a:t>	print('Who are you?')</a:t>
            </a:r>
          </a:p>
          <a:p>
            <a:r>
              <a:rPr lang="en-US" sz="2800" dirty="0"/>
              <a:t>	name = input()</a:t>
            </a:r>
          </a:p>
          <a:p>
            <a:r>
              <a:rPr lang="en-US" sz="2800" dirty="0"/>
              <a:t>	➊ if name != 'Joe':</a:t>
            </a:r>
          </a:p>
          <a:p>
            <a:r>
              <a:rPr lang="en-US" sz="2800" dirty="0"/>
              <a:t>		➋ continue</a:t>
            </a:r>
          </a:p>
          <a:p>
            <a:r>
              <a:rPr lang="en-US" sz="2800" dirty="0"/>
              <a:t>	print('Hello, Joe. What is the password? (It is a fish.)')</a:t>
            </a:r>
          </a:p>
          <a:p>
            <a:r>
              <a:rPr lang="en-US" sz="2800" dirty="0"/>
              <a:t>	➌ password = input()</a:t>
            </a:r>
          </a:p>
          <a:p>
            <a:r>
              <a:rPr lang="en-US" sz="2800" dirty="0"/>
              <a:t>		if password == 'swordfish':</a:t>
            </a:r>
          </a:p>
          <a:p>
            <a:r>
              <a:rPr lang="en-US" sz="2800" dirty="0"/>
              <a:t>			➍ break</a:t>
            </a:r>
          </a:p>
          <a:p>
            <a:r>
              <a:rPr lang="en-US" sz="2800" dirty="0"/>
              <a:t>➎ print('Access granted.')</a:t>
            </a:r>
          </a:p>
        </p:txBody>
      </p:sp>
      <p:sp>
        <p:nvSpPr>
          <p:cNvPr id="4" name="Rectangle 3"/>
          <p:cNvSpPr/>
          <p:nvPr/>
        </p:nvSpPr>
        <p:spPr>
          <a:xfrm>
            <a:off x="6881444" y="4732878"/>
            <a:ext cx="5416063" cy="1938992"/>
          </a:xfrm>
          <a:prstGeom prst="rect">
            <a:avLst/>
          </a:prstGeom>
        </p:spPr>
        <p:txBody>
          <a:bodyPr wrap="square">
            <a:spAutoFit/>
          </a:bodyPr>
          <a:lstStyle/>
          <a:p>
            <a:pPr marL="285750" indent="-285750">
              <a:buFont typeface="Wingdings" panose="05000000000000000000" pitchFamily="2" charset="2"/>
              <a:buChar char="Ø"/>
            </a:pPr>
            <a:r>
              <a:rPr lang="en-US" sz="2400" dirty="0">
                <a:solidFill>
                  <a:srgbClr val="7030A0"/>
                </a:solidFill>
              </a:rPr>
              <a:t>Run this program:</a:t>
            </a:r>
          </a:p>
          <a:p>
            <a:pPr marL="285750" indent="-285750">
              <a:buFont typeface="Wingdings" panose="05000000000000000000" pitchFamily="2" charset="2"/>
              <a:buChar char="Ø"/>
            </a:pPr>
            <a:r>
              <a:rPr lang="en-US" sz="2400" dirty="0">
                <a:solidFill>
                  <a:srgbClr val="7030A0"/>
                </a:solidFill>
              </a:rPr>
              <a:t>Until you claim to be Joe,</a:t>
            </a:r>
          </a:p>
          <a:p>
            <a:r>
              <a:rPr lang="en-US" sz="2400" dirty="0">
                <a:solidFill>
                  <a:srgbClr val="7030A0"/>
                </a:solidFill>
              </a:rPr>
              <a:t>the program shouldn’t ask for a </a:t>
            </a:r>
            <a:r>
              <a:rPr lang="en-US" sz="2400" dirty="0" err="1">
                <a:solidFill>
                  <a:srgbClr val="7030A0"/>
                </a:solidFill>
              </a:rPr>
              <a:t>pwd</a:t>
            </a:r>
            <a:endParaRPr lang="en-US" sz="2400" dirty="0">
              <a:solidFill>
                <a:srgbClr val="7030A0"/>
              </a:solidFill>
            </a:endParaRPr>
          </a:p>
          <a:p>
            <a:pPr marL="285750" indent="-285750">
              <a:buFont typeface="Wingdings" panose="05000000000000000000" pitchFamily="2" charset="2"/>
              <a:buChar char="Ø"/>
            </a:pPr>
            <a:r>
              <a:rPr lang="en-US" sz="2400" dirty="0">
                <a:solidFill>
                  <a:srgbClr val="7030A0"/>
                </a:solidFill>
              </a:rPr>
              <a:t>once you enter correct</a:t>
            </a:r>
          </a:p>
          <a:p>
            <a:r>
              <a:rPr lang="en-US" sz="2400" dirty="0">
                <a:solidFill>
                  <a:srgbClr val="7030A0"/>
                </a:solidFill>
              </a:rPr>
              <a:t>password, it should exit.</a:t>
            </a:r>
          </a:p>
        </p:txBody>
      </p:sp>
    </p:spTree>
    <p:extLst>
      <p:ext uri="{BB962C8B-B14F-4D97-AF65-F5344CB8AC3E}">
        <p14:creationId xmlns:p14="http://schemas.microsoft.com/office/powerpoint/2010/main" val="19410595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break Statements</a:t>
            </a:r>
            <a:endParaRPr lang="en-IN" dirty="0"/>
          </a:p>
        </p:txBody>
      </p:sp>
      <p:sp>
        <p:nvSpPr>
          <p:cNvPr id="3" name="Rectangle 2"/>
          <p:cNvSpPr/>
          <p:nvPr/>
        </p:nvSpPr>
        <p:spPr>
          <a:xfrm>
            <a:off x="386861" y="859478"/>
            <a:ext cx="6764215" cy="6001643"/>
          </a:xfrm>
          <a:prstGeom prst="rect">
            <a:avLst/>
          </a:prstGeom>
        </p:spPr>
        <p:txBody>
          <a:bodyPr wrap="square">
            <a:spAutoFit/>
          </a:bodyPr>
          <a:lstStyle/>
          <a:p>
            <a:pPr marL="342900" indent="-342900">
              <a:buFont typeface="Arial" panose="020B0604020202020204" pitchFamily="34" charset="0"/>
              <a:buChar char="•"/>
            </a:pPr>
            <a:r>
              <a:rPr lang="en-US" sz="2400" dirty="0"/>
              <a:t>If the user enters any name besides Joe ➊, the continue statement ➋ </a:t>
            </a:r>
            <a:r>
              <a:rPr lang="en-US" sz="2400" dirty="0">
                <a:solidFill>
                  <a:srgbClr val="FF0000"/>
                </a:solidFill>
              </a:rPr>
              <a:t>causes the program execution to jump back to the start of the loop. </a:t>
            </a:r>
          </a:p>
          <a:p>
            <a:pPr marL="342900" indent="-342900">
              <a:buFont typeface="Arial" panose="020B0604020202020204" pitchFamily="34" charset="0"/>
              <a:buChar char="•"/>
            </a:pPr>
            <a:r>
              <a:rPr lang="en-US" sz="2400" dirty="0"/>
              <a:t>When the program reevaluates the condition, the execution will always enter the loop, since condition is = value True. </a:t>
            </a:r>
          </a:p>
          <a:p>
            <a:pPr marL="342900" indent="-342900">
              <a:buFont typeface="Arial" panose="020B0604020202020204" pitchFamily="34" charset="0"/>
              <a:buChar char="•"/>
            </a:pPr>
            <a:r>
              <a:rPr lang="en-US" sz="2400" dirty="0">
                <a:solidFill>
                  <a:srgbClr val="FF0000"/>
                </a:solidFill>
              </a:rPr>
              <a:t>Once the user makes it past that if statement, they are asked for a password ➌.</a:t>
            </a:r>
          </a:p>
          <a:p>
            <a:pPr marL="342900" indent="-342900">
              <a:buFont typeface="Arial" panose="020B0604020202020204" pitchFamily="34" charset="0"/>
              <a:buChar char="•"/>
            </a:pPr>
            <a:r>
              <a:rPr lang="en-US" sz="2400" dirty="0"/>
              <a:t>If the password entered is swordfish, then the break statement ➍ is run, and the execution jumps out of the while loop to print Access granted ➎. </a:t>
            </a:r>
          </a:p>
          <a:p>
            <a:pPr marL="342900" indent="-342900">
              <a:buFont typeface="Arial" panose="020B0604020202020204" pitchFamily="34" charset="0"/>
              <a:buChar char="•"/>
            </a:pPr>
            <a:r>
              <a:rPr lang="en-US" sz="2400" dirty="0">
                <a:solidFill>
                  <a:srgbClr val="FF0000"/>
                </a:solidFill>
              </a:rPr>
              <a:t>Otherwise, the execution continues to the end of the while loop, where it then jumps back </a:t>
            </a:r>
            <a:r>
              <a:rPr lang="en-US" sz="2400" dirty="0"/>
              <a:t>to the start of the loop. </a:t>
            </a:r>
          </a:p>
        </p:txBody>
      </p:sp>
      <p:sp>
        <p:nvSpPr>
          <p:cNvPr id="4" name="Rectangle 3"/>
          <p:cNvSpPr/>
          <p:nvPr/>
        </p:nvSpPr>
        <p:spPr>
          <a:xfrm>
            <a:off x="7362090" y="1024824"/>
            <a:ext cx="5662246" cy="3170099"/>
          </a:xfrm>
          <a:prstGeom prst="rect">
            <a:avLst/>
          </a:prstGeom>
        </p:spPr>
        <p:txBody>
          <a:bodyPr wrap="square">
            <a:spAutoFit/>
          </a:bodyPr>
          <a:lstStyle/>
          <a:p>
            <a:r>
              <a:rPr lang="en-US" sz="2000" dirty="0">
                <a:solidFill>
                  <a:srgbClr val="FF0000"/>
                </a:solidFill>
              </a:rPr>
              <a:t>  while True:</a:t>
            </a:r>
          </a:p>
          <a:p>
            <a:r>
              <a:rPr lang="en-US" sz="2000" dirty="0">
                <a:solidFill>
                  <a:srgbClr val="FF0000"/>
                </a:solidFill>
              </a:rPr>
              <a:t>	print('Who are you?')</a:t>
            </a:r>
          </a:p>
          <a:p>
            <a:r>
              <a:rPr lang="en-US" sz="2000" dirty="0">
                <a:solidFill>
                  <a:srgbClr val="FF0000"/>
                </a:solidFill>
              </a:rPr>
              <a:t>	name = input()</a:t>
            </a:r>
          </a:p>
          <a:p>
            <a:r>
              <a:rPr lang="en-US" sz="2000" dirty="0">
                <a:solidFill>
                  <a:srgbClr val="FF0000"/>
                </a:solidFill>
              </a:rPr>
              <a:t>	➊ if name != 'Joe':</a:t>
            </a:r>
          </a:p>
          <a:p>
            <a:r>
              <a:rPr lang="en-US" sz="2000" dirty="0">
                <a:solidFill>
                  <a:srgbClr val="FF0000"/>
                </a:solidFill>
              </a:rPr>
              <a:t>		➋ continue</a:t>
            </a:r>
          </a:p>
          <a:p>
            <a:r>
              <a:rPr lang="en-US" sz="2000" dirty="0">
                <a:solidFill>
                  <a:srgbClr val="FF0000"/>
                </a:solidFill>
              </a:rPr>
              <a:t>	print('Hello, Joe. What is the </a:t>
            </a:r>
            <a:r>
              <a:rPr lang="en-US" sz="2000" dirty="0" err="1">
                <a:solidFill>
                  <a:srgbClr val="FF0000"/>
                </a:solidFill>
              </a:rPr>
              <a:t>pwd</a:t>
            </a:r>
            <a:r>
              <a:rPr lang="en-US" sz="2000" dirty="0">
                <a:solidFill>
                  <a:srgbClr val="FF0000"/>
                </a:solidFill>
              </a:rPr>
              <a:t>?  </a:t>
            </a:r>
          </a:p>
          <a:p>
            <a:r>
              <a:rPr lang="en-US" sz="2000" dirty="0">
                <a:solidFill>
                  <a:srgbClr val="FF0000"/>
                </a:solidFill>
              </a:rPr>
              <a:t>	➌ password = input()</a:t>
            </a:r>
          </a:p>
          <a:p>
            <a:r>
              <a:rPr lang="en-US" sz="2000" dirty="0">
                <a:solidFill>
                  <a:srgbClr val="FF0000"/>
                </a:solidFill>
              </a:rPr>
              <a:t>		if password == 'swordfish':</a:t>
            </a:r>
          </a:p>
          <a:p>
            <a:r>
              <a:rPr lang="en-US" sz="2000" dirty="0">
                <a:solidFill>
                  <a:srgbClr val="FF0000"/>
                </a:solidFill>
              </a:rPr>
              <a:t>			➍ break</a:t>
            </a:r>
          </a:p>
          <a:p>
            <a:r>
              <a:rPr lang="en-US" sz="2000" dirty="0">
                <a:solidFill>
                  <a:srgbClr val="FF0000"/>
                </a:solidFill>
              </a:rPr>
              <a:t>➎ print('Access granted.')</a:t>
            </a:r>
          </a:p>
        </p:txBody>
      </p:sp>
      <p:sp>
        <p:nvSpPr>
          <p:cNvPr id="5" name="Rectangle 4"/>
          <p:cNvSpPr/>
          <p:nvPr/>
        </p:nvSpPr>
        <p:spPr>
          <a:xfrm>
            <a:off x="7069014" y="4533587"/>
            <a:ext cx="5416063" cy="1938992"/>
          </a:xfrm>
          <a:prstGeom prst="rect">
            <a:avLst/>
          </a:prstGeom>
        </p:spPr>
        <p:txBody>
          <a:bodyPr wrap="square">
            <a:spAutoFit/>
          </a:bodyPr>
          <a:lstStyle/>
          <a:p>
            <a:pPr marL="285750" indent="-285750">
              <a:buFont typeface="Wingdings" panose="05000000000000000000" pitchFamily="2" charset="2"/>
              <a:buChar char="Ø"/>
            </a:pPr>
            <a:r>
              <a:rPr lang="en-US" sz="2400" dirty="0">
                <a:solidFill>
                  <a:srgbClr val="7030A0"/>
                </a:solidFill>
              </a:rPr>
              <a:t>Run this program:</a:t>
            </a:r>
          </a:p>
          <a:p>
            <a:pPr marL="285750" indent="-285750">
              <a:buFont typeface="Wingdings" panose="05000000000000000000" pitchFamily="2" charset="2"/>
              <a:buChar char="Ø"/>
            </a:pPr>
            <a:r>
              <a:rPr lang="en-US" sz="2400" dirty="0">
                <a:solidFill>
                  <a:srgbClr val="7030A0"/>
                </a:solidFill>
              </a:rPr>
              <a:t>Until you claim to be Joe,</a:t>
            </a:r>
          </a:p>
          <a:p>
            <a:r>
              <a:rPr lang="en-US" sz="2400" dirty="0">
                <a:solidFill>
                  <a:srgbClr val="7030A0"/>
                </a:solidFill>
              </a:rPr>
              <a:t>the program shouldn’t ask for a </a:t>
            </a:r>
            <a:r>
              <a:rPr lang="en-US" sz="2400" dirty="0" err="1">
                <a:solidFill>
                  <a:srgbClr val="7030A0"/>
                </a:solidFill>
              </a:rPr>
              <a:t>pwd</a:t>
            </a:r>
            <a:endParaRPr lang="en-US" sz="2400" dirty="0">
              <a:solidFill>
                <a:srgbClr val="7030A0"/>
              </a:solidFill>
            </a:endParaRPr>
          </a:p>
          <a:p>
            <a:pPr marL="285750" indent="-285750">
              <a:buFont typeface="Wingdings" panose="05000000000000000000" pitchFamily="2" charset="2"/>
              <a:buChar char="Ø"/>
            </a:pPr>
            <a:r>
              <a:rPr lang="en-US" sz="2400" dirty="0">
                <a:solidFill>
                  <a:srgbClr val="7030A0"/>
                </a:solidFill>
              </a:rPr>
              <a:t>once you enter correct</a:t>
            </a:r>
          </a:p>
          <a:p>
            <a:r>
              <a:rPr lang="en-US" sz="2400" dirty="0">
                <a:solidFill>
                  <a:srgbClr val="7030A0"/>
                </a:solidFill>
              </a:rPr>
              <a:t>password, it should exit.</a:t>
            </a:r>
          </a:p>
        </p:txBody>
      </p:sp>
    </p:spTree>
    <p:extLst>
      <p:ext uri="{BB962C8B-B14F-4D97-AF65-F5344CB8AC3E}">
        <p14:creationId xmlns:p14="http://schemas.microsoft.com/office/powerpoint/2010/main" val="20187502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break Statements</a:t>
            </a:r>
            <a:endParaRPr lang="en-IN" dirty="0"/>
          </a:p>
        </p:txBody>
      </p:sp>
      <p:sp>
        <p:nvSpPr>
          <p:cNvPr id="3" name="Rectangle 2"/>
          <p:cNvSpPr/>
          <p:nvPr/>
        </p:nvSpPr>
        <p:spPr>
          <a:xfrm>
            <a:off x="386861" y="859478"/>
            <a:ext cx="6764215" cy="6001643"/>
          </a:xfrm>
          <a:prstGeom prst="rect">
            <a:avLst/>
          </a:prstGeom>
        </p:spPr>
        <p:txBody>
          <a:bodyPr wrap="square">
            <a:spAutoFit/>
          </a:bodyPr>
          <a:lstStyle/>
          <a:p>
            <a:pPr marL="342900" indent="-342900">
              <a:buFont typeface="Arial" panose="020B0604020202020204" pitchFamily="34" charset="0"/>
              <a:buChar char="•"/>
            </a:pPr>
            <a:r>
              <a:rPr lang="en-US" sz="2400" dirty="0"/>
              <a:t>If the user enters any name besides Joe ➊, the continue statement ➋ </a:t>
            </a:r>
            <a:r>
              <a:rPr lang="en-US" sz="2400" dirty="0">
                <a:solidFill>
                  <a:srgbClr val="FF0000"/>
                </a:solidFill>
              </a:rPr>
              <a:t>causes the program execution to jump back to the start of the loop. </a:t>
            </a:r>
          </a:p>
          <a:p>
            <a:pPr marL="342900" indent="-342900">
              <a:buFont typeface="Arial" panose="020B0604020202020204" pitchFamily="34" charset="0"/>
              <a:buChar char="•"/>
            </a:pPr>
            <a:r>
              <a:rPr lang="en-US" sz="2400" dirty="0"/>
              <a:t>When the program reevaluates the condition, the execution will always enter the loop, since condition is = value True. </a:t>
            </a:r>
          </a:p>
          <a:p>
            <a:pPr marL="342900" indent="-342900">
              <a:buFont typeface="Arial" panose="020B0604020202020204" pitchFamily="34" charset="0"/>
              <a:buChar char="•"/>
            </a:pPr>
            <a:r>
              <a:rPr lang="en-US" sz="2400" dirty="0">
                <a:solidFill>
                  <a:srgbClr val="FF0000"/>
                </a:solidFill>
              </a:rPr>
              <a:t>Once the user makes it past that if statement, they are asked for a password ➌.</a:t>
            </a:r>
          </a:p>
          <a:p>
            <a:pPr marL="342900" indent="-342900">
              <a:buFont typeface="Arial" panose="020B0604020202020204" pitchFamily="34" charset="0"/>
              <a:buChar char="•"/>
            </a:pPr>
            <a:r>
              <a:rPr lang="en-US" sz="2400" dirty="0"/>
              <a:t>If the password entered is swordfish, then the break statement ➍ is run, and the execution jumps out of the while loop to print Access granted ➎. </a:t>
            </a:r>
          </a:p>
          <a:p>
            <a:pPr marL="342900" indent="-342900">
              <a:buFont typeface="Arial" panose="020B0604020202020204" pitchFamily="34" charset="0"/>
              <a:buChar char="•"/>
            </a:pPr>
            <a:r>
              <a:rPr lang="en-US" sz="2400" dirty="0">
                <a:solidFill>
                  <a:srgbClr val="FF0000"/>
                </a:solidFill>
              </a:rPr>
              <a:t>Otherwise, the execution continues to the end of the while loop, where it then jumps back </a:t>
            </a:r>
            <a:r>
              <a:rPr lang="en-US" sz="2400" dirty="0"/>
              <a:t>to the start of the loop. </a:t>
            </a:r>
          </a:p>
        </p:txBody>
      </p:sp>
      <p:pic>
        <p:nvPicPr>
          <p:cNvPr id="5" name="Picture 4"/>
          <p:cNvPicPr>
            <a:picLocks noChangeAspect="1"/>
          </p:cNvPicPr>
          <p:nvPr/>
        </p:nvPicPr>
        <p:blipFill>
          <a:blip r:embed="rId3"/>
          <a:stretch>
            <a:fillRect/>
          </a:stretch>
        </p:blipFill>
        <p:spPr>
          <a:xfrm>
            <a:off x="7151076" y="710922"/>
            <a:ext cx="4497980" cy="6147078"/>
          </a:xfrm>
          <a:prstGeom prst="rect">
            <a:avLst/>
          </a:prstGeom>
        </p:spPr>
      </p:pic>
      <p:sp>
        <p:nvSpPr>
          <p:cNvPr id="6" name="Rectangle 5"/>
          <p:cNvSpPr/>
          <p:nvPr/>
        </p:nvSpPr>
        <p:spPr>
          <a:xfrm>
            <a:off x="8857246" y="170795"/>
            <a:ext cx="1928733" cy="461665"/>
          </a:xfrm>
          <a:prstGeom prst="rect">
            <a:avLst/>
          </a:prstGeom>
        </p:spPr>
        <p:txBody>
          <a:bodyPr wrap="none">
            <a:spAutoFit/>
          </a:bodyPr>
          <a:lstStyle/>
          <a:p>
            <a:r>
              <a:rPr lang="en-US" sz="2400" dirty="0">
                <a:solidFill>
                  <a:srgbClr val="0070C0"/>
                </a:solidFill>
              </a:rPr>
              <a:t>swordfish.py</a:t>
            </a:r>
          </a:p>
        </p:txBody>
      </p:sp>
    </p:spTree>
    <p:extLst>
      <p:ext uri="{BB962C8B-B14F-4D97-AF65-F5344CB8AC3E}">
        <p14:creationId xmlns:p14="http://schemas.microsoft.com/office/powerpoint/2010/main" val="33360918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“TRUTHY” AND “FALSEY” VALUES</a:t>
            </a:r>
            <a:endParaRPr lang="en-IN" dirty="0"/>
          </a:p>
        </p:txBody>
      </p:sp>
      <p:sp>
        <p:nvSpPr>
          <p:cNvPr id="4" name="Rectangle 3"/>
          <p:cNvSpPr/>
          <p:nvPr/>
        </p:nvSpPr>
        <p:spPr>
          <a:xfrm>
            <a:off x="586154" y="851770"/>
            <a:ext cx="11369285" cy="6124754"/>
          </a:xfrm>
          <a:prstGeom prst="rect">
            <a:avLst/>
          </a:prstGeom>
        </p:spPr>
        <p:txBody>
          <a:bodyPr wrap="square">
            <a:spAutoFit/>
          </a:bodyPr>
          <a:lstStyle/>
          <a:p>
            <a:pPr marL="514350" indent="-514350">
              <a:buFont typeface="Wingdings" panose="05000000000000000000" pitchFamily="2" charset="2"/>
              <a:buChar char="Ø"/>
            </a:pPr>
            <a:r>
              <a:rPr lang="en-US" sz="2800" dirty="0"/>
              <a:t>Conditions will consider some values equivalent to True and False.</a:t>
            </a:r>
          </a:p>
          <a:p>
            <a:pPr marL="514350" indent="-514350">
              <a:buFont typeface="Wingdings" panose="05000000000000000000" pitchFamily="2" charset="2"/>
              <a:buChar char="Ø"/>
            </a:pPr>
            <a:r>
              <a:rPr lang="en-US" sz="2800" dirty="0"/>
              <a:t>When used in conditions, </a:t>
            </a:r>
          </a:p>
          <a:p>
            <a:pPr marL="514350" indent="60325">
              <a:buFont typeface="Wingdings" panose="05000000000000000000" pitchFamily="2" charset="2"/>
              <a:buChar char="ü"/>
            </a:pPr>
            <a:r>
              <a:rPr lang="en-US" sz="2800" dirty="0">
                <a:solidFill>
                  <a:srgbClr val="FF0000"/>
                </a:solidFill>
              </a:rPr>
              <a:t>0, 0.0, and ‘’ (the empty string) are considered False, </a:t>
            </a:r>
          </a:p>
          <a:p>
            <a:pPr marL="514350" indent="60325">
              <a:buFont typeface="Wingdings" panose="05000000000000000000" pitchFamily="2" charset="2"/>
              <a:buChar char="ü"/>
            </a:pPr>
            <a:r>
              <a:rPr lang="en-US" sz="2800" dirty="0"/>
              <a:t>all other values are considered True. </a:t>
            </a:r>
          </a:p>
          <a:p>
            <a:pPr marL="514350" indent="-514350">
              <a:buFont typeface="Wingdings" panose="05000000000000000000" pitchFamily="2" charset="2"/>
              <a:buChar char="Ø"/>
            </a:pPr>
            <a:r>
              <a:rPr lang="en-US" sz="2800" dirty="0"/>
              <a:t>Ex, consider program </a:t>
            </a:r>
            <a:r>
              <a:rPr lang="en-US" sz="2800" dirty="0" err="1"/>
              <a:t>howmanyguests</a:t>
            </a:r>
            <a:r>
              <a:rPr lang="en-US" sz="2800" dirty="0"/>
              <a:t>:</a:t>
            </a:r>
          </a:p>
          <a:p>
            <a:r>
              <a:rPr lang="en-US" sz="2800" dirty="0"/>
              <a:t>Name=‘’</a:t>
            </a:r>
          </a:p>
          <a:p>
            <a:r>
              <a:rPr lang="en-US" sz="2800" dirty="0"/>
              <a:t>➊ while not name:</a:t>
            </a:r>
          </a:p>
          <a:p>
            <a:pPr lvl="2"/>
            <a:r>
              <a:rPr lang="en-US" sz="2800" dirty="0"/>
              <a:t>print('Enter your name:')</a:t>
            </a:r>
          </a:p>
          <a:p>
            <a:pPr lvl="2"/>
            <a:r>
              <a:rPr lang="en-US" sz="2800" dirty="0"/>
              <a:t>name = input()</a:t>
            </a:r>
          </a:p>
          <a:p>
            <a:pPr lvl="2" indent="-574675"/>
            <a:r>
              <a:rPr lang="en-US" sz="2800" dirty="0"/>
              <a:t>print('How many guests will you have?')</a:t>
            </a:r>
          </a:p>
          <a:p>
            <a:pPr lvl="2" indent="-574675"/>
            <a:r>
              <a:rPr lang="en-US" sz="2800" dirty="0" err="1"/>
              <a:t>numOfGuests</a:t>
            </a:r>
            <a:r>
              <a:rPr lang="en-US" sz="2800" dirty="0"/>
              <a:t> = </a:t>
            </a:r>
            <a:r>
              <a:rPr lang="en-US" sz="2800" dirty="0" err="1"/>
              <a:t>int</a:t>
            </a:r>
            <a:r>
              <a:rPr lang="en-US" sz="2800" dirty="0"/>
              <a:t>(input())</a:t>
            </a:r>
          </a:p>
          <a:p>
            <a:pPr lvl="2" indent="-574675"/>
            <a:r>
              <a:rPr lang="en-US" sz="2800" dirty="0"/>
              <a:t>➋ if </a:t>
            </a:r>
            <a:r>
              <a:rPr lang="en-US" sz="2800" dirty="0" err="1"/>
              <a:t>numOfGuests</a:t>
            </a:r>
            <a:r>
              <a:rPr lang="en-US" sz="2800" dirty="0"/>
              <a:t>:</a:t>
            </a:r>
          </a:p>
          <a:p>
            <a:pPr lvl="2"/>
            <a:r>
              <a:rPr lang="en-US" sz="2800" dirty="0"/>
              <a:t>➌ print('Be sure to have enough room for all your guests.')</a:t>
            </a:r>
          </a:p>
          <a:p>
            <a:r>
              <a:rPr lang="en-US" sz="2800" dirty="0"/>
              <a:t>print('Done')</a:t>
            </a:r>
          </a:p>
        </p:txBody>
      </p:sp>
      <p:sp>
        <p:nvSpPr>
          <p:cNvPr id="7" name="Rectangle 6"/>
          <p:cNvSpPr/>
          <p:nvPr/>
        </p:nvSpPr>
        <p:spPr>
          <a:xfrm>
            <a:off x="6504208" y="3366681"/>
            <a:ext cx="5451231" cy="830997"/>
          </a:xfrm>
          <a:prstGeom prst="rect">
            <a:avLst/>
          </a:prstGeom>
        </p:spPr>
        <p:txBody>
          <a:bodyPr wrap="square">
            <a:spAutoFit/>
          </a:bodyPr>
          <a:lstStyle/>
          <a:p>
            <a:r>
              <a:rPr lang="en-US" sz="2400" dirty="0">
                <a:solidFill>
                  <a:srgbClr val="FF0000"/>
                </a:solidFill>
              </a:rPr>
              <a:t>View the execution at: https://autbor.com/howmanyguests/.</a:t>
            </a:r>
          </a:p>
        </p:txBody>
      </p:sp>
    </p:spTree>
    <p:extLst>
      <p:ext uri="{BB962C8B-B14F-4D97-AF65-F5344CB8AC3E}">
        <p14:creationId xmlns:p14="http://schemas.microsoft.com/office/powerpoint/2010/main" val="16792513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“TRUTHY” AND “FALSEY” VALUES</a:t>
            </a:r>
            <a:endParaRPr lang="en-IN" dirty="0"/>
          </a:p>
        </p:txBody>
      </p:sp>
      <p:sp>
        <p:nvSpPr>
          <p:cNvPr id="3" name="Rectangle 2"/>
          <p:cNvSpPr/>
          <p:nvPr/>
        </p:nvSpPr>
        <p:spPr>
          <a:xfrm>
            <a:off x="668214" y="973576"/>
            <a:ext cx="4888523" cy="5262979"/>
          </a:xfrm>
          <a:prstGeom prst="rect">
            <a:avLst/>
          </a:prstGeom>
        </p:spPr>
        <p:txBody>
          <a:bodyPr wrap="square">
            <a:spAutoFit/>
          </a:bodyPr>
          <a:lstStyle/>
          <a:p>
            <a:pPr marL="457200" indent="-457200">
              <a:buFont typeface="Wingdings" panose="05000000000000000000" pitchFamily="2" charset="2"/>
              <a:buChar char="Ø"/>
            </a:pPr>
            <a:r>
              <a:rPr lang="en-US" sz="2800" dirty="0"/>
              <a:t>If the user enters a blank string for name, then the while statement’s condition will be True ➊,</a:t>
            </a:r>
          </a:p>
          <a:p>
            <a:r>
              <a:rPr lang="en-US" sz="2800" dirty="0"/>
              <a:t>and program continues to ask for a name. </a:t>
            </a:r>
          </a:p>
          <a:p>
            <a:pPr marL="457200" indent="-457200">
              <a:buFont typeface="Wingdings" panose="05000000000000000000" pitchFamily="2" charset="2"/>
              <a:buChar char="Ø"/>
            </a:pPr>
            <a:r>
              <a:rPr lang="en-US" sz="2800" dirty="0"/>
              <a:t>If the value for  </a:t>
            </a:r>
            <a:r>
              <a:rPr lang="en-US" sz="2800" dirty="0" err="1"/>
              <a:t>numOfGuests</a:t>
            </a:r>
            <a:r>
              <a:rPr lang="en-US" sz="2800" dirty="0"/>
              <a:t> is not 0 ➋, then the condition is considered to be True, &amp; program will print a reminder for user ➌.</a:t>
            </a:r>
          </a:p>
        </p:txBody>
      </p:sp>
      <p:sp>
        <p:nvSpPr>
          <p:cNvPr id="4" name="Rectangle 3"/>
          <p:cNvSpPr/>
          <p:nvPr/>
        </p:nvSpPr>
        <p:spPr>
          <a:xfrm>
            <a:off x="6283569" y="973575"/>
            <a:ext cx="6096000" cy="5262979"/>
          </a:xfrm>
          <a:prstGeom prst="rect">
            <a:avLst/>
          </a:prstGeom>
        </p:spPr>
        <p:txBody>
          <a:bodyPr>
            <a:spAutoFit/>
          </a:bodyPr>
          <a:lstStyle/>
          <a:p>
            <a:r>
              <a:rPr lang="en-US" sz="2800" dirty="0">
                <a:solidFill>
                  <a:srgbClr val="FF0000"/>
                </a:solidFill>
              </a:rPr>
              <a:t>name=‘’</a:t>
            </a:r>
          </a:p>
          <a:p>
            <a:r>
              <a:rPr lang="en-US" sz="2800" dirty="0">
                <a:solidFill>
                  <a:srgbClr val="FF0000"/>
                </a:solidFill>
              </a:rPr>
              <a:t>➊ while not name:</a:t>
            </a:r>
          </a:p>
          <a:p>
            <a:pPr lvl="2"/>
            <a:r>
              <a:rPr lang="en-US" sz="2800" dirty="0">
                <a:solidFill>
                  <a:srgbClr val="FF0000"/>
                </a:solidFill>
              </a:rPr>
              <a:t>print('Enter your name:')</a:t>
            </a:r>
          </a:p>
          <a:p>
            <a:pPr lvl="2"/>
            <a:r>
              <a:rPr lang="en-US" sz="2800" dirty="0">
                <a:solidFill>
                  <a:srgbClr val="FF0000"/>
                </a:solidFill>
              </a:rPr>
              <a:t>name = input()</a:t>
            </a:r>
          </a:p>
          <a:p>
            <a:pPr lvl="2" indent="-574675"/>
            <a:r>
              <a:rPr lang="en-US" sz="2800" dirty="0">
                <a:solidFill>
                  <a:srgbClr val="FF0000"/>
                </a:solidFill>
              </a:rPr>
              <a:t>print('How many guests will you have?')</a:t>
            </a:r>
          </a:p>
          <a:p>
            <a:pPr lvl="2" indent="-574675"/>
            <a:r>
              <a:rPr lang="en-US" sz="2800" dirty="0" err="1">
                <a:solidFill>
                  <a:srgbClr val="FF0000"/>
                </a:solidFill>
              </a:rPr>
              <a:t>numOfGuests</a:t>
            </a:r>
            <a:r>
              <a:rPr lang="en-US" sz="2800" dirty="0">
                <a:solidFill>
                  <a:srgbClr val="FF0000"/>
                </a:solidFill>
              </a:rPr>
              <a:t> = </a:t>
            </a:r>
            <a:r>
              <a:rPr lang="en-US" sz="2800" dirty="0" err="1">
                <a:solidFill>
                  <a:srgbClr val="FF0000"/>
                </a:solidFill>
              </a:rPr>
              <a:t>int</a:t>
            </a:r>
            <a:r>
              <a:rPr lang="en-US" sz="2800" dirty="0">
                <a:solidFill>
                  <a:srgbClr val="FF0000"/>
                </a:solidFill>
              </a:rPr>
              <a:t>(input())</a:t>
            </a:r>
          </a:p>
          <a:p>
            <a:pPr lvl="2" indent="-574675"/>
            <a:r>
              <a:rPr lang="en-US" sz="2800" dirty="0">
                <a:solidFill>
                  <a:srgbClr val="FF0000"/>
                </a:solidFill>
              </a:rPr>
              <a:t>➋ if </a:t>
            </a:r>
            <a:r>
              <a:rPr lang="en-US" sz="2800" dirty="0" err="1">
                <a:solidFill>
                  <a:srgbClr val="FF0000"/>
                </a:solidFill>
              </a:rPr>
              <a:t>numOfGuests</a:t>
            </a:r>
            <a:r>
              <a:rPr lang="en-US" sz="2800" dirty="0">
                <a:solidFill>
                  <a:srgbClr val="FF0000"/>
                </a:solidFill>
              </a:rPr>
              <a:t>:</a:t>
            </a:r>
          </a:p>
          <a:p>
            <a:pPr lvl="2"/>
            <a:r>
              <a:rPr lang="en-US" sz="2800" dirty="0">
                <a:solidFill>
                  <a:srgbClr val="FF0000"/>
                </a:solidFill>
              </a:rPr>
              <a:t>➌ print('Be sure to have enough room for all your guests.')</a:t>
            </a:r>
          </a:p>
          <a:p>
            <a:r>
              <a:rPr lang="en-US" sz="2800" dirty="0">
                <a:solidFill>
                  <a:srgbClr val="FF0000"/>
                </a:solidFill>
              </a:rPr>
              <a:t>print('Done')</a:t>
            </a:r>
          </a:p>
        </p:txBody>
      </p:sp>
    </p:spTree>
    <p:extLst>
      <p:ext uri="{BB962C8B-B14F-4D97-AF65-F5344CB8AC3E}">
        <p14:creationId xmlns:p14="http://schemas.microsoft.com/office/powerpoint/2010/main" val="15321148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“TRUTHY” AND “FALSEY” VALUES</a:t>
            </a:r>
            <a:endParaRPr lang="en-IN" dirty="0"/>
          </a:p>
        </p:txBody>
      </p:sp>
      <p:sp>
        <p:nvSpPr>
          <p:cNvPr id="3" name="Rectangle 2"/>
          <p:cNvSpPr/>
          <p:nvPr/>
        </p:nvSpPr>
        <p:spPr>
          <a:xfrm>
            <a:off x="668214" y="973576"/>
            <a:ext cx="4888523" cy="3970318"/>
          </a:xfrm>
          <a:prstGeom prst="rect">
            <a:avLst/>
          </a:prstGeom>
        </p:spPr>
        <p:txBody>
          <a:bodyPr wrap="square">
            <a:spAutoFit/>
          </a:bodyPr>
          <a:lstStyle/>
          <a:p>
            <a:pPr marL="457200" indent="-457200">
              <a:buFont typeface="Wingdings" panose="05000000000000000000" pitchFamily="2" charset="2"/>
              <a:buChar char="Ø"/>
            </a:pPr>
            <a:r>
              <a:rPr lang="en-US" sz="2800" dirty="0"/>
              <a:t>You could have entered  </a:t>
            </a:r>
            <a:r>
              <a:rPr lang="en-US" sz="2800" dirty="0">
                <a:solidFill>
                  <a:srgbClr val="FF0000"/>
                </a:solidFill>
              </a:rPr>
              <a:t>name != ‘’ </a:t>
            </a:r>
            <a:r>
              <a:rPr lang="en-US" sz="2800" dirty="0"/>
              <a:t>instead of </a:t>
            </a:r>
          </a:p>
          <a:p>
            <a:r>
              <a:rPr lang="en-US" sz="2800" dirty="0">
                <a:solidFill>
                  <a:srgbClr val="FF0000"/>
                </a:solidFill>
              </a:rPr>
              <a:t>    not name</a:t>
            </a:r>
            <a:r>
              <a:rPr lang="en-US" sz="2800" dirty="0"/>
              <a:t>, </a:t>
            </a:r>
          </a:p>
          <a:p>
            <a:endParaRPr lang="en-US" sz="2800" dirty="0"/>
          </a:p>
          <a:p>
            <a:pPr marL="457200" indent="-457200">
              <a:buFont typeface="Wingdings" panose="05000000000000000000" pitchFamily="2" charset="2"/>
              <a:buChar char="Ø"/>
            </a:pPr>
            <a:r>
              <a:rPr lang="en-US" sz="2800" dirty="0" err="1">
                <a:solidFill>
                  <a:srgbClr val="0070C0"/>
                </a:solidFill>
              </a:rPr>
              <a:t>numOfGuests</a:t>
            </a:r>
            <a:r>
              <a:rPr lang="en-US" sz="2800" dirty="0">
                <a:solidFill>
                  <a:srgbClr val="0070C0"/>
                </a:solidFill>
              </a:rPr>
              <a:t> != 0</a:t>
            </a:r>
          </a:p>
          <a:p>
            <a:r>
              <a:rPr lang="en-US" sz="2800" dirty="0"/>
              <a:t>instead of </a:t>
            </a:r>
            <a:r>
              <a:rPr lang="en-US" sz="2800" dirty="0" err="1">
                <a:solidFill>
                  <a:srgbClr val="0070C0"/>
                </a:solidFill>
              </a:rPr>
              <a:t>numOfGuests</a:t>
            </a:r>
            <a:r>
              <a:rPr lang="en-US" sz="2800" dirty="0"/>
              <a:t>, but using the </a:t>
            </a:r>
            <a:r>
              <a:rPr lang="en-US" sz="2800" dirty="0" err="1">
                <a:solidFill>
                  <a:srgbClr val="0070C0"/>
                </a:solidFill>
              </a:rPr>
              <a:t>truthy</a:t>
            </a:r>
            <a:r>
              <a:rPr lang="en-US" sz="2800" dirty="0">
                <a:solidFill>
                  <a:srgbClr val="0070C0"/>
                </a:solidFill>
              </a:rPr>
              <a:t> and </a:t>
            </a:r>
            <a:r>
              <a:rPr lang="en-US" sz="2800" dirty="0" err="1">
                <a:solidFill>
                  <a:srgbClr val="0070C0"/>
                </a:solidFill>
              </a:rPr>
              <a:t>falsey</a:t>
            </a:r>
            <a:r>
              <a:rPr lang="en-US" sz="2800" dirty="0">
                <a:solidFill>
                  <a:srgbClr val="0070C0"/>
                </a:solidFill>
              </a:rPr>
              <a:t> values</a:t>
            </a:r>
            <a:r>
              <a:rPr lang="en-US" sz="2800" dirty="0"/>
              <a:t> can make your code easier to read.</a:t>
            </a:r>
          </a:p>
        </p:txBody>
      </p:sp>
      <p:sp>
        <p:nvSpPr>
          <p:cNvPr id="4" name="Rectangle 3"/>
          <p:cNvSpPr/>
          <p:nvPr/>
        </p:nvSpPr>
        <p:spPr>
          <a:xfrm>
            <a:off x="6283569" y="973575"/>
            <a:ext cx="6096000" cy="5262979"/>
          </a:xfrm>
          <a:prstGeom prst="rect">
            <a:avLst/>
          </a:prstGeom>
        </p:spPr>
        <p:txBody>
          <a:bodyPr>
            <a:spAutoFit/>
          </a:bodyPr>
          <a:lstStyle/>
          <a:p>
            <a:r>
              <a:rPr lang="en-US" sz="2800" dirty="0">
                <a:solidFill>
                  <a:srgbClr val="FF0000"/>
                </a:solidFill>
              </a:rPr>
              <a:t>name=‘’</a:t>
            </a:r>
          </a:p>
          <a:p>
            <a:r>
              <a:rPr lang="en-US" sz="2800" dirty="0">
                <a:solidFill>
                  <a:srgbClr val="FF0000"/>
                </a:solidFill>
              </a:rPr>
              <a:t>➊ while not name:</a:t>
            </a:r>
          </a:p>
          <a:p>
            <a:pPr lvl="2"/>
            <a:r>
              <a:rPr lang="en-US" sz="2800" dirty="0">
                <a:solidFill>
                  <a:srgbClr val="FF0000"/>
                </a:solidFill>
              </a:rPr>
              <a:t>print('Enter your name:')</a:t>
            </a:r>
          </a:p>
          <a:p>
            <a:pPr lvl="2"/>
            <a:r>
              <a:rPr lang="en-US" sz="2800" dirty="0">
                <a:solidFill>
                  <a:srgbClr val="FF0000"/>
                </a:solidFill>
              </a:rPr>
              <a:t>name = input()</a:t>
            </a:r>
          </a:p>
          <a:p>
            <a:pPr lvl="2" indent="-574675"/>
            <a:r>
              <a:rPr lang="en-US" sz="2800" dirty="0">
                <a:solidFill>
                  <a:srgbClr val="FF0000"/>
                </a:solidFill>
              </a:rPr>
              <a:t>print('How many guests will you have?')</a:t>
            </a:r>
          </a:p>
          <a:p>
            <a:pPr lvl="2" indent="-574675"/>
            <a:r>
              <a:rPr lang="en-US" sz="2800" dirty="0" err="1">
                <a:solidFill>
                  <a:srgbClr val="FF0000"/>
                </a:solidFill>
              </a:rPr>
              <a:t>numOfGuests</a:t>
            </a:r>
            <a:r>
              <a:rPr lang="en-US" sz="2800" dirty="0">
                <a:solidFill>
                  <a:srgbClr val="FF0000"/>
                </a:solidFill>
              </a:rPr>
              <a:t> = </a:t>
            </a:r>
            <a:r>
              <a:rPr lang="en-US" sz="2800" dirty="0" err="1">
                <a:solidFill>
                  <a:srgbClr val="FF0000"/>
                </a:solidFill>
              </a:rPr>
              <a:t>int</a:t>
            </a:r>
            <a:r>
              <a:rPr lang="en-US" sz="2800" dirty="0">
                <a:solidFill>
                  <a:srgbClr val="FF0000"/>
                </a:solidFill>
              </a:rPr>
              <a:t>(input())</a:t>
            </a:r>
          </a:p>
          <a:p>
            <a:pPr lvl="2" indent="-574675"/>
            <a:r>
              <a:rPr lang="en-US" sz="2800" dirty="0">
                <a:solidFill>
                  <a:srgbClr val="FF0000"/>
                </a:solidFill>
              </a:rPr>
              <a:t>➋ if </a:t>
            </a:r>
            <a:r>
              <a:rPr lang="en-US" sz="2800" dirty="0" err="1">
                <a:solidFill>
                  <a:srgbClr val="FF0000"/>
                </a:solidFill>
              </a:rPr>
              <a:t>numOfGuests</a:t>
            </a:r>
            <a:r>
              <a:rPr lang="en-US" sz="2800" dirty="0">
                <a:solidFill>
                  <a:srgbClr val="FF0000"/>
                </a:solidFill>
              </a:rPr>
              <a:t>:</a:t>
            </a:r>
          </a:p>
          <a:p>
            <a:pPr lvl="2"/>
            <a:r>
              <a:rPr lang="en-US" sz="2800" dirty="0">
                <a:solidFill>
                  <a:srgbClr val="FF0000"/>
                </a:solidFill>
              </a:rPr>
              <a:t>➌ print('Be sure to have enough room for all your guests.')</a:t>
            </a:r>
          </a:p>
          <a:p>
            <a:r>
              <a:rPr lang="en-US" sz="2800" dirty="0">
                <a:solidFill>
                  <a:srgbClr val="FF0000"/>
                </a:solidFill>
              </a:rPr>
              <a:t>print('Done')</a:t>
            </a:r>
          </a:p>
        </p:txBody>
      </p:sp>
    </p:spTree>
    <p:extLst>
      <p:ext uri="{BB962C8B-B14F-4D97-AF65-F5344CB8AC3E}">
        <p14:creationId xmlns:p14="http://schemas.microsoft.com/office/powerpoint/2010/main" val="371146315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u="sng" dirty="0">
                <a:solidFill>
                  <a:srgbClr val="FF0000"/>
                </a:solidFill>
              </a:rPr>
              <a:t>for</a:t>
            </a:r>
            <a:r>
              <a:rPr lang="en-US" dirty="0">
                <a:solidFill>
                  <a:srgbClr val="FF0000"/>
                </a:solidFill>
              </a:rPr>
              <a:t> Loops and the </a:t>
            </a:r>
            <a:r>
              <a:rPr lang="en-US" u="sng" dirty="0">
                <a:solidFill>
                  <a:srgbClr val="FF0000"/>
                </a:solidFill>
              </a:rPr>
              <a:t>range()</a:t>
            </a:r>
            <a:r>
              <a:rPr lang="en-US" dirty="0">
                <a:solidFill>
                  <a:srgbClr val="FF0000"/>
                </a:solidFill>
              </a:rPr>
              <a:t> function</a:t>
            </a:r>
            <a:endParaRPr lang="en-IN" dirty="0"/>
          </a:p>
        </p:txBody>
      </p:sp>
      <p:sp>
        <p:nvSpPr>
          <p:cNvPr id="3" name="Rectangle 2"/>
          <p:cNvSpPr/>
          <p:nvPr/>
        </p:nvSpPr>
        <p:spPr>
          <a:xfrm>
            <a:off x="668214" y="1030015"/>
            <a:ext cx="11019693" cy="5632311"/>
          </a:xfrm>
          <a:prstGeom prst="rect">
            <a:avLst/>
          </a:prstGeom>
        </p:spPr>
        <p:txBody>
          <a:bodyPr wrap="square">
            <a:spAutoFit/>
          </a:bodyPr>
          <a:lstStyle/>
          <a:p>
            <a:pPr marL="571500" indent="-571500" algn="just">
              <a:buFont typeface="Wingdings" panose="05000000000000000000" pitchFamily="2" charset="2"/>
              <a:buChar char="Ø"/>
            </a:pPr>
            <a:r>
              <a:rPr lang="en-US" sz="4000" dirty="0"/>
              <a:t>The while loop keeps looping while its condition is True (which is the reason for its name).</a:t>
            </a:r>
          </a:p>
          <a:p>
            <a:pPr marL="571500" indent="-571500">
              <a:buFont typeface="Wingdings" panose="05000000000000000000" pitchFamily="2" charset="2"/>
              <a:buChar char="Ø"/>
            </a:pPr>
            <a:endParaRPr lang="en-US" sz="4000" dirty="0"/>
          </a:p>
          <a:p>
            <a:pPr marL="571500" indent="-571500">
              <a:buFont typeface="Wingdings" panose="05000000000000000000" pitchFamily="2" charset="2"/>
              <a:buChar char="Ø"/>
            </a:pPr>
            <a:r>
              <a:rPr lang="en-US" sz="4000" dirty="0">
                <a:solidFill>
                  <a:srgbClr val="FF0000"/>
                </a:solidFill>
              </a:rPr>
              <a:t>What if you want to execute a block of code only a certain number of times? ???????</a:t>
            </a:r>
          </a:p>
          <a:p>
            <a:pPr marL="571500" indent="-571500">
              <a:buFont typeface="Wingdings" panose="05000000000000000000" pitchFamily="2" charset="2"/>
              <a:buChar char="Ø"/>
            </a:pPr>
            <a:endParaRPr lang="en-US" sz="4000" dirty="0"/>
          </a:p>
          <a:p>
            <a:pPr marL="571500" indent="-571500">
              <a:buFont typeface="Wingdings" panose="05000000000000000000" pitchFamily="2" charset="2"/>
              <a:buChar char="Ø"/>
            </a:pPr>
            <a:r>
              <a:rPr lang="en-US" sz="4000" dirty="0"/>
              <a:t>You can do this with a </a:t>
            </a:r>
            <a:r>
              <a:rPr lang="en-US" sz="4000" u="sng" dirty="0">
                <a:solidFill>
                  <a:srgbClr val="FF0000"/>
                </a:solidFill>
              </a:rPr>
              <a:t>for</a:t>
            </a:r>
            <a:r>
              <a:rPr lang="en-US" sz="4000" dirty="0"/>
              <a:t> loop statement and the </a:t>
            </a:r>
            <a:r>
              <a:rPr lang="en-US" sz="4000" u="sng" dirty="0">
                <a:solidFill>
                  <a:srgbClr val="FF0000"/>
                </a:solidFill>
              </a:rPr>
              <a:t>range() </a:t>
            </a:r>
            <a:r>
              <a:rPr lang="en-US" sz="4000" dirty="0"/>
              <a:t>function.</a:t>
            </a:r>
          </a:p>
        </p:txBody>
      </p:sp>
    </p:spTree>
    <p:extLst>
      <p:ext uri="{BB962C8B-B14F-4D97-AF65-F5344CB8AC3E}">
        <p14:creationId xmlns:p14="http://schemas.microsoft.com/office/powerpoint/2010/main" val="14813243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u="sng" dirty="0">
                <a:solidFill>
                  <a:srgbClr val="FF0000"/>
                </a:solidFill>
              </a:rPr>
              <a:t>for</a:t>
            </a:r>
            <a:r>
              <a:rPr lang="en-US" dirty="0">
                <a:solidFill>
                  <a:srgbClr val="FF0000"/>
                </a:solidFill>
              </a:rPr>
              <a:t> Loops and the </a:t>
            </a:r>
            <a:r>
              <a:rPr lang="en-US" u="sng" dirty="0">
                <a:solidFill>
                  <a:srgbClr val="FF0000"/>
                </a:solidFill>
              </a:rPr>
              <a:t>range()</a:t>
            </a:r>
            <a:r>
              <a:rPr lang="en-US" dirty="0">
                <a:solidFill>
                  <a:srgbClr val="FF0000"/>
                </a:solidFill>
              </a:rPr>
              <a:t> function</a:t>
            </a:r>
            <a:endParaRPr lang="en-IN" dirty="0"/>
          </a:p>
        </p:txBody>
      </p:sp>
      <p:sp>
        <p:nvSpPr>
          <p:cNvPr id="4" name="Rectangle 3"/>
          <p:cNvSpPr/>
          <p:nvPr/>
        </p:nvSpPr>
        <p:spPr>
          <a:xfrm>
            <a:off x="1066799" y="1009582"/>
            <a:ext cx="9542585" cy="6494085"/>
          </a:xfrm>
          <a:prstGeom prst="rect">
            <a:avLst/>
          </a:prstGeom>
        </p:spPr>
        <p:txBody>
          <a:bodyPr wrap="square">
            <a:spAutoFit/>
          </a:bodyPr>
          <a:lstStyle/>
          <a:p>
            <a:pPr marL="457200" indent="-457200">
              <a:buFont typeface="Wingdings" panose="05000000000000000000" pitchFamily="2" charset="2"/>
              <a:buChar char="Ø"/>
            </a:pPr>
            <a:r>
              <a:rPr lang="en-US" sz="3200" dirty="0"/>
              <a:t>In code,  for statement looks like:</a:t>
            </a:r>
          </a:p>
          <a:p>
            <a:r>
              <a:rPr lang="en-US" sz="3200" dirty="0"/>
              <a:t> </a:t>
            </a:r>
          </a:p>
          <a:p>
            <a:r>
              <a:rPr lang="en-US" sz="3200" dirty="0">
                <a:solidFill>
                  <a:srgbClr val="FF0000"/>
                </a:solidFill>
              </a:rPr>
              <a:t>for </a:t>
            </a:r>
            <a:r>
              <a:rPr lang="en-US" sz="3200" dirty="0" err="1">
                <a:solidFill>
                  <a:srgbClr val="FF0000"/>
                </a:solidFill>
              </a:rPr>
              <a:t>i</a:t>
            </a:r>
            <a:r>
              <a:rPr lang="en-US" sz="3200" dirty="0">
                <a:solidFill>
                  <a:srgbClr val="FF0000"/>
                </a:solidFill>
              </a:rPr>
              <a:t> in range(5): </a:t>
            </a:r>
          </a:p>
          <a:p>
            <a:endParaRPr lang="en-US" sz="3200" dirty="0"/>
          </a:p>
          <a:p>
            <a:pPr marL="457200" indent="-457200">
              <a:buFont typeface="Wingdings" panose="05000000000000000000" pitchFamily="2" charset="2"/>
              <a:buChar char="Ø"/>
            </a:pPr>
            <a:r>
              <a:rPr lang="en-US" sz="3200" dirty="0"/>
              <a:t>includes the following:</a:t>
            </a:r>
          </a:p>
          <a:p>
            <a:pPr marL="457200" indent="280988">
              <a:buFont typeface="Wingdings" panose="05000000000000000000" pitchFamily="2" charset="2"/>
              <a:buChar char="ü"/>
            </a:pPr>
            <a:r>
              <a:rPr lang="en-US" sz="2800" dirty="0"/>
              <a:t> </a:t>
            </a:r>
            <a:r>
              <a:rPr lang="en-US" sz="2800" dirty="0">
                <a:solidFill>
                  <a:srgbClr val="FF0000"/>
                </a:solidFill>
              </a:rPr>
              <a:t>for</a:t>
            </a:r>
            <a:r>
              <a:rPr lang="en-US" sz="2800" dirty="0"/>
              <a:t> keyword</a:t>
            </a:r>
          </a:p>
          <a:p>
            <a:pPr marL="457200" indent="280988">
              <a:buFont typeface="Wingdings" panose="05000000000000000000" pitchFamily="2" charset="2"/>
              <a:buChar char="ü"/>
            </a:pPr>
            <a:r>
              <a:rPr lang="en-US" sz="2800" dirty="0"/>
              <a:t> A </a:t>
            </a:r>
            <a:r>
              <a:rPr lang="en-US" sz="2800" dirty="0">
                <a:solidFill>
                  <a:srgbClr val="FF0000"/>
                </a:solidFill>
              </a:rPr>
              <a:t>variable</a:t>
            </a:r>
            <a:r>
              <a:rPr lang="en-US" sz="2800" dirty="0"/>
              <a:t> name</a:t>
            </a:r>
          </a:p>
          <a:p>
            <a:pPr marL="457200" indent="280988">
              <a:buFont typeface="Wingdings" panose="05000000000000000000" pitchFamily="2" charset="2"/>
              <a:buChar char="ü"/>
            </a:pPr>
            <a:r>
              <a:rPr lang="en-US" sz="2800" dirty="0"/>
              <a:t> </a:t>
            </a:r>
            <a:r>
              <a:rPr lang="en-US" sz="2800" dirty="0">
                <a:solidFill>
                  <a:srgbClr val="FF0000"/>
                </a:solidFill>
              </a:rPr>
              <a:t>in</a:t>
            </a:r>
            <a:r>
              <a:rPr lang="en-US" sz="2800" dirty="0"/>
              <a:t> keyword</a:t>
            </a:r>
          </a:p>
          <a:p>
            <a:pPr marL="457200" indent="280988">
              <a:buFont typeface="Wingdings" panose="05000000000000000000" pitchFamily="2" charset="2"/>
              <a:buChar char="ü"/>
            </a:pPr>
            <a:r>
              <a:rPr lang="en-US" sz="2800" dirty="0"/>
              <a:t> A call to the </a:t>
            </a:r>
            <a:r>
              <a:rPr lang="en-US" sz="2800" dirty="0">
                <a:solidFill>
                  <a:srgbClr val="FF0000"/>
                </a:solidFill>
              </a:rPr>
              <a:t>range() </a:t>
            </a:r>
            <a:r>
              <a:rPr lang="en-US" sz="2800" dirty="0"/>
              <a:t>method with up to three integers passed to it</a:t>
            </a:r>
          </a:p>
          <a:p>
            <a:pPr marL="457200" indent="280988">
              <a:buFont typeface="Wingdings" panose="05000000000000000000" pitchFamily="2" charset="2"/>
              <a:buChar char="ü"/>
            </a:pPr>
            <a:r>
              <a:rPr lang="en-US" sz="2800" dirty="0"/>
              <a:t> A </a:t>
            </a:r>
            <a:r>
              <a:rPr lang="en-US" sz="2800" dirty="0">
                <a:solidFill>
                  <a:srgbClr val="FF0000"/>
                </a:solidFill>
              </a:rPr>
              <a:t>colon</a:t>
            </a:r>
          </a:p>
          <a:p>
            <a:pPr marL="457200" indent="280988">
              <a:buFont typeface="Wingdings" panose="05000000000000000000" pitchFamily="2" charset="2"/>
              <a:buChar char="ü"/>
            </a:pPr>
            <a:r>
              <a:rPr lang="en-US" sz="2800" dirty="0"/>
              <a:t> Starting on the next line, an </a:t>
            </a:r>
            <a:r>
              <a:rPr lang="en-US" sz="2800" dirty="0">
                <a:solidFill>
                  <a:srgbClr val="FF0000"/>
                </a:solidFill>
              </a:rPr>
              <a:t>indented block of code </a:t>
            </a:r>
            <a:r>
              <a:rPr lang="en-US" sz="2800" dirty="0"/>
              <a:t>(=for clause)</a:t>
            </a:r>
            <a:endParaRPr lang="en-US" sz="3200" dirty="0"/>
          </a:p>
          <a:p>
            <a:endParaRPr lang="en-US" sz="3200" dirty="0"/>
          </a:p>
        </p:txBody>
      </p:sp>
    </p:spTree>
    <p:extLst>
      <p:ext uri="{BB962C8B-B14F-4D97-AF65-F5344CB8AC3E}">
        <p14:creationId xmlns:p14="http://schemas.microsoft.com/office/powerpoint/2010/main" val="43594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The Integer, Floating-Point, and String Data Types</a:t>
            </a:r>
            <a:endParaRPr lang="en-IN" dirty="0"/>
          </a:p>
        </p:txBody>
      </p:sp>
      <p:sp>
        <p:nvSpPr>
          <p:cNvPr id="3" name="Content Placeholder 2"/>
          <p:cNvSpPr>
            <a:spLocks noGrp="1"/>
          </p:cNvSpPr>
          <p:nvPr>
            <p:ph idx="1"/>
          </p:nvPr>
        </p:nvSpPr>
        <p:spPr>
          <a:xfrm>
            <a:off x="589061" y="839109"/>
            <a:ext cx="11268635" cy="4724681"/>
          </a:xfrm>
        </p:spPr>
        <p:txBody>
          <a:bodyPr>
            <a:noAutofit/>
          </a:bodyPr>
          <a:lstStyle/>
          <a:p>
            <a:pPr marL="0" indent="0">
              <a:buNone/>
            </a:pPr>
            <a:r>
              <a:rPr lang="en-US" sz="3200" b="1" dirty="0">
                <a:solidFill>
                  <a:srgbClr val="FF0000"/>
                </a:solidFill>
              </a:rPr>
              <a:t>Integers :</a:t>
            </a:r>
          </a:p>
          <a:p>
            <a:r>
              <a:rPr lang="en-US" sz="3200" dirty="0"/>
              <a:t>An integer is a whole number that can be positive or negative.</a:t>
            </a:r>
          </a:p>
          <a:p>
            <a:r>
              <a:rPr lang="en-US" sz="3200" dirty="0"/>
              <a:t>Ex: </a:t>
            </a:r>
          </a:p>
          <a:p>
            <a:r>
              <a:rPr lang="en-US" sz="3200" dirty="0"/>
              <a:t> There is no limit to how long an integer value can be. It can grow to have as many digits as computer’s memory space allows.</a:t>
            </a:r>
          </a:p>
          <a:p>
            <a:pPr lvl="0"/>
            <a:r>
              <a:rPr lang="en-US" sz="3200" dirty="0"/>
              <a:t>Ex: </a:t>
            </a:r>
            <a:r>
              <a:rPr lang="en-US" altLang="en-US" sz="3200" dirty="0">
                <a:solidFill>
                  <a:srgbClr val="C53929"/>
                </a:solidFill>
                <a:latin typeface="Consolas" panose="020B0609020204030204" pitchFamily="49" charset="0"/>
              </a:rPr>
              <a:t>99999999999999999999999999999999999999999999</a:t>
            </a:r>
            <a:endParaRPr lang="en-US" altLang="en-US" sz="3200" dirty="0">
              <a:solidFill>
                <a:schemeClr val="tx1"/>
              </a:solidFill>
              <a:latin typeface="Arial" panose="020B0604020202020204" pitchFamily="34" charset="0"/>
            </a:endParaRPr>
          </a:p>
          <a:p>
            <a:r>
              <a:rPr lang="en-US" sz="3200" dirty="0">
                <a:solidFill>
                  <a:srgbClr val="191919"/>
                </a:solidFill>
                <a:latin typeface="Segoe UI" panose="020B0502040204020203" pitchFamily="34" charset="0"/>
              </a:rPr>
              <a:t>Normally integers are written in base 10. However, Python allows to write integers in Hexadecimal (base 16),  Octal (base 8), and Binary (base 2) formats.</a:t>
            </a:r>
            <a:endParaRPr lang="en-US" sz="3200" dirty="0"/>
          </a:p>
          <a:p>
            <a:endParaRPr lang="en-IN" sz="3200" dirty="0"/>
          </a:p>
        </p:txBody>
      </p:sp>
      <p:sp>
        <p:nvSpPr>
          <p:cNvPr id="5" name="Rectangle 1"/>
          <p:cNvSpPr>
            <a:spLocks noChangeArrowheads="1"/>
          </p:cNvSpPr>
          <p:nvPr/>
        </p:nvSpPr>
        <p:spPr bwMode="auto">
          <a:xfrm>
            <a:off x="2334428" y="1882910"/>
            <a:ext cx="697787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1E2D35"/>
                </a:solidFill>
                <a:effectLst/>
                <a:latin typeface="Consolas" panose="020B0609020204030204" pitchFamily="49" charset="0"/>
              </a:rPr>
              <a:t> </a:t>
            </a:r>
            <a:r>
              <a:rPr kumimoji="0" lang="en-US" altLang="en-US" sz="3600" b="0" i="0" u="none" strike="noStrike" cap="none" normalizeH="0" baseline="0" dirty="0">
                <a:ln>
                  <a:noFill/>
                </a:ln>
                <a:solidFill>
                  <a:srgbClr val="C53929"/>
                </a:solidFill>
                <a:effectLst/>
                <a:latin typeface="Consolas" panose="020B0609020204030204" pitchFamily="49" charset="0"/>
              </a:rPr>
              <a:t>10    </a:t>
            </a:r>
            <a:r>
              <a:rPr kumimoji="0" lang="en-US" altLang="en-US" sz="3600" b="0" i="0" u="none" strike="noStrike" cap="none" normalizeH="0" baseline="0" dirty="0">
                <a:ln>
                  <a:noFill/>
                </a:ln>
                <a:solidFill>
                  <a:srgbClr val="1E2D35"/>
                </a:solidFill>
                <a:effectLst/>
                <a:latin typeface="Consolas" panose="020B0609020204030204" pitchFamily="49" charset="0"/>
              </a:rPr>
              <a:t> -</a:t>
            </a:r>
            <a:r>
              <a:rPr kumimoji="0" lang="en-US" altLang="en-US" sz="3600" b="0" i="0" u="none" strike="noStrike" cap="none" normalizeH="0" baseline="0" dirty="0">
                <a:ln>
                  <a:noFill/>
                </a:ln>
                <a:solidFill>
                  <a:srgbClr val="C53929"/>
                </a:solidFill>
                <a:effectLst/>
                <a:latin typeface="Consolas" panose="020B0609020204030204" pitchFamily="49" charset="0"/>
              </a:rPr>
              <a:t>10      </a:t>
            </a:r>
            <a:r>
              <a:rPr kumimoji="0" lang="en-US" altLang="en-US" sz="3600" b="0" i="0" u="none" strike="noStrike" cap="none" normalizeH="0" baseline="0" dirty="0">
                <a:ln>
                  <a:noFill/>
                </a:ln>
                <a:solidFill>
                  <a:srgbClr val="1E2D35"/>
                </a:solidFill>
                <a:effectLst/>
                <a:latin typeface="Consolas" panose="020B0609020204030204" pitchFamily="49" charset="0"/>
              </a:rPr>
              <a:t> </a:t>
            </a:r>
            <a:r>
              <a:rPr kumimoji="0" lang="en-US" altLang="en-US" sz="3600" b="0" i="0" u="none" strike="noStrike" cap="none" normalizeH="0" baseline="0" dirty="0">
                <a:ln>
                  <a:noFill/>
                </a:ln>
                <a:solidFill>
                  <a:srgbClr val="C53929"/>
                </a:solidFill>
                <a:effectLst/>
                <a:latin typeface="Consolas" panose="020B0609020204030204" pitchFamily="49" charset="0"/>
              </a:rPr>
              <a:t>123456789</a:t>
            </a:r>
            <a:r>
              <a:rPr kumimoji="0" lang="en-US" altLang="en-US" sz="36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2233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u="sng" dirty="0">
                <a:solidFill>
                  <a:srgbClr val="FF0000"/>
                </a:solidFill>
              </a:rPr>
              <a:t>for</a:t>
            </a:r>
            <a:r>
              <a:rPr lang="en-US" dirty="0">
                <a:solidFill>
                  <a:srgbClr val="FF0000"/>
                </a:solidFill>
              </a:rPr>
              <a:t> Loops and the </a:t>
            </a:r>
            <a:r>
              <a:rPr lang="en-US" u="sng" dirty="0">
                <a:solidFill>
                  <a:srgbClr val="FF0000"/>
                </a:solidFill>
              </a:rPr>
              <a:t>range() </a:t>
            </a:r>
            <a:r>
              <a:rPr lang="en-US" dirty="0">
                <a:solidFill>
                  <a:srgbClr val="FF0000"/>
                </a:solidFill>
              </a:rPr>
              <a:t>Function</a:t>
            </a:r>
            <a:endParaRPr lang="en-IN" dirty="0"/>
          </a:p>
        </p:txBody>
      </p:sp>
      <p:sp>
        <p:nvSpPr>
          <p:cNvPr id="4" name="Rectangle 3"/>
          <p:cNvSpPr/>
          <p:nvPr/>
        </p:nvSpPr>
        <p:spPr>
          <a:xfrm>
            <a:off x="486815" y="851770"/>
            <a:ext cx="5711372" cy="523220"/>
          </a:xfrm>
          <a:prstGeom prst="rect">
            <a:avLst/>
          </a:prstGeom>
        </p:spPr>
        <p:txBody>
          <a:bodyPr wrap="none">
            <a:spAutoFit/>
          </a:bodyPr>
          <a:lstStyle/>
          <a:p>
            <a:r>
              <a:rPr lang="en-US" sz="2800" dirty="0"/>
              <a:t>Consider a </a:t>
            </a:r>
            <a:r>
              <a:rPr lang="en-US" sz="2800" dirty="0">
                <a:solidFill>
                  <a:srgbClr val="FF0000"/>
                </a:solidFill>
              </a:rPr>
              <a:t>program</a:t>
            </a:r>
            <a:r>
              <a:rPr lang="en-US" sz="2800" dirty="0"/>
              <a:t> - </a:t>
            </a:r>
            <a:r>
              <a:rPr lang="en-US" sz="2800" dirty="0">
                <a:solidFill>
                  <a:srgbClr val="FF0000"/>
                </a:solidFill>
              </a:rPr>
              <a:t>fiveTimes.py</a:t>
            </a:r>
          </a:p>
        </p:txBody>
      </p:sp>
      <p:sp>
        <p:nvSpPr>
          <p:cNvPr id="6" name="Rectangle 5"/>
          <p:cNvSpPr/>
          <p:nvPr/>
        </p:nvSpPr>
        <p:spPr>
          <a:xfrm>
            <a:off x="574430" y="1765095"/>
            <a:ext cx="7432432" cy="1384995"/>
          </a:xfrm>
          <a:prstGeom prst="rect">
            <a:avLst/>
          </a:prstGeom>
        </p:spPr>
        <p:txBody>
          <a:bodyPr wrap="square">
            <a:spAutoFit/>
          </a:bodyPr>
          <a:lstStyle/>
          <a:p>
            <a:r>
              <a:rPr lang="en-US" sz="2800" dirty="0">
                <a:solidFill>
                  <a:srgbClr val="FF0000"/>
                </a:solidFill>
              </a:rPr>
              <a:t>print('My name is')</a:t>
            </a:r>
          </a:p>
          <a:p>
            <a:r>
              <a:rPr lang="en-US" sz="2800" dirty="0">
                <a:solidFill>
                  <a:srgbClr val="FF0000"/>
                </a:solidFill>
              </a:rPr>
              <a:t>for </a:t>
            </a:r>
            <a:r>
              <a:rPr lang="en-US" sz="2800" dirty="0" err="1">
                <a:solidFill>
                  <a:srgbClr val="FF0000"/>
                </a:solidFill>
              </a:rPr>
              <a:t>i</a:t>
            </a:r>
            <a:r>
              <a:rPr lang="en-US" sz="2800" dirty="0">
                <a:solidFill>
                  <a:srgbClr val="FF0000"/>
                </a:solidFill>
              </a:rPr>
              <a:t> in range(5):</a:t>
            </a:r>
          </a:p>
          <a:p>
            <a:r>
              <a:rPr lang="en-US" sz="2800" dirty="0">
                <a:solidFill>
                  <a:srgbClr val="FF0000"/>
                </a:solidFill>
              </a:rPr>
              <a:t>	print('Jimmy Five Times (' + </a:t>
            </a:r>
            <a:r>
              <a:rPr lang="en-US" sz="2800" dirty="0" err="1">
                <a:solidFill>
                  <a:srgbClr val="FF0000"/>
                </a:solidFill>
              </a:rPr>
              <a:t>str</a:t>
            </a:r>
            <a:r>
              <a:rPr lang="en-US" sz="2800" dirty="0">
                <a:solidFill>
                  <a:srgbClr val="FF0000"/>
                </a:solidFill>
              </a:rPr>
              <a:t>(</a:t>
            </a:r>
            <a:r>
              <a:rPr lang="en-US" sz="2800" dirty="0" err="1">
                <a:solidFill>
                  <a:srgbClr val="FF0000"/>
                </a:solidFill>
              </a:rPr>
              <a:t>i</a:t>
            </a:r>
            <a:r>
              <a:rPr lang="en-US" sz="2800" dirty="0">
                <a:solidFill>
                  <a:srgbClr val="FF0000"/>
                </a:solidFill>
              </a:rPr>
              <a:t>) + ')')</a:t>
            </a:r>
          </a:p>
        </p:txBody>
      </p:sp>
      <p:sp>
        <p:nvSpPr>
          <p:cNvPr id="7" name="Rectangle 6"/>
          <p:cNvSpPr/>
          <p:nvPr/>
        </p:nvSpPr>
        <p:spPr>
          <a:xfrm>
            <a:off x="486815" y="3115706"/>
            <a:ext cx="12128320" cy="6740307"/>
          </a:xfrm>
          <a:prstGeom prst="rect">
            <a:avLst/>
          </a:prstGeom>
        </p:spPr>
        <p:txBody>
          <a:bodyPr wrap="none">
            <a:spAutoFit/>
          </a:bodyPr>
          <a:lstStyle/>
          <a:p>
            <a:r>
              <a:rPr lang="en-US" sz="2400" dirty="0">
                <a:solidFill>
                  <a:srgbClr val="0070C0"/>
                </a:solidFill>
              </a:rPr>
              <a:t>The code in the for loop’s clause is run five times. </a:t>
            </a:r>
          </a:p>
          <a:p>
            <a:pPr marL="342900" indent="-342900">
              <a:buFont typeface="Arial" panose="020B0604020202020204" pitchFamily="34" charset="0"/>
              <a:buChar char="•"/>
            </a:pPr>
            <a:r>
              <a:rPr lang="en-US" sz="2400" dirty="0">
                <a:solidFill>
                  <a:srgbClr val="0070C0"/>
                </a:solidFill>
              </a:rPr>
              <a:t>1.The first time it is run, the variable </a:t>
            </a:r>
            <a:r>
              <a:rPr lang="en-US" sz="2400" dirty="0" err="1">
                <a:solidFill>
                  <a:srgbClr val="0070C0"/>
                </a:solidFill>
              </a:rPr>
              <a:t>i</a:t>
            </a:r>
            <a:r>
              <a:rPr lang="en-US" sz="2400" dirty="0">
                <a:solidFill>
                  <a:srgbClr val="0070C0"/>
                </a:solidFill>
              </a:rPr>
              <a:t> is set to 0; </a:t>
            </a:r>
            <a:r>
              <a:rPr lang="en-US" sz="2400" dirty="0" err="1">
                <a:solidFill>
                  <a:srgbClr val="0070C0"/>
                </a:solidFill>
              </a:rPr>
              <a:t>i</a:t>
            </a:r>
            <a:r>
              <a:rPr lang="en-US" sz="2400" dirty="0">
                <a:solidFill>
                  <a:srgbClr val="0070C0"/>
                </a:solidFill>
              </a:rPr>
              <a:t>=0</a:t>
            </a:r>
          </a:p>
          <a:p>
            <a:pPr marL="342900" indent="-342900">
              <a:buFont typeface="Arial" panose="020B0604020202020204" pitchFamily="34" charset="0"/>
              <a:buChar char="•"/>
            </a:pPr>
            <a:r>
              <a:rPr lang="en-US" sz="2400" dirty="0">
                <a:solidFill>
                  <a:srgbClr val="0070C0"/>
                </a:solidFill>
              </a:rPr>
              <a:t>For clause is executed: calls print() function -will print  </a:t>
            </a:r>
            <a:r>
              <a:rPr lang="en-US" sz="2400" dirty="0">
                <a:solidFill>
                  <a:srgbClr val="FF0000"/>
                </a:solidFill>
              </a:rPr>
              <a:t>Jimmy Five Times (0)</a:t>
            </a:r>
            <a:r>
              <a:rPr lang="en-US" sz="2400" dirty="0">
                <a:solidFill>
                  <a:srgbClr val="0070C0"/>
                </a:solidFill>
              </a:rPr>
              <a:t> </a:t>
            </a:r>
          </a:p>
          <a:p>
            <a:pPr marL="342900" indent="-342900">
              <a:buFont typeface="Arial" panose="020B0604020202020204" pitchFamily="34" charset="0"/>
              <a:buChar char="•"/>
            </a:pPr>
            <a:r>
              <a:rPr lang="en-US" sz="2400" dirty="0">
                <a:solidFill>
                  <a:srgbClr val="0070C0"/>
                </a:solidFill>
              </a:rPr>
              <a:t>After Python finishes for loop’s clause of </a:t>
            </a:r>
            <a:r>
              <a:rPr lang="en-US" sz="2400" dirty="0">
                <a:solidFill>
                  <a:srgbClr val="FF0000"/>
                </a:solidFill>
              </a:rPr>
              <a:t>first</a:t>
            </a:r>
            <a:r>
              <a:rPr lang="en-US" sz="2400" dirty="0">
                <a:solidFill>
                  <a:srgbClr val="0070C0"/>
                </a:solidFill>
              </a:rPr>
              <a:t> iteration, the execution goes back</a:t>
            </a:r>
          </a:p>
          <a:p>
            <a:r>
              <a:rPr lang="en-US" sz="2400" dirty="0">
                <a:solidFill>
                  <a:srgbClr val="0070C0"/>
                </a:solidFill>
              </a:rPr>
              <a:t>to the top of the loop, and </a:t>
            </a:r>
          </a:p>
          <a:p>
            <a:pPr marL="342900" indent="-342900">
              <a:buFont typeface="Arial" panose="020B0604020202020204" pitchFamily="34" charset="0"/>
              <a:buChar char="•"/>
            </a:pPr>
            <a:r>
              <a:rPr lang="en-US" sz="2400" dirty="0">
                <a:solidFill>
                  <a:srgbClr val="0070C0"/>
                </a:solidFill>
              </a:rPr>
              <a:t>2. for statement increments </a:t>
            </a:r>
            <a:r>
              <a:rPr lang="en-US" sz="2400" dirty="0" err="1">
                <a:solidFill>
                  <a:srgbClr val="0070C0"/>
                </a:solidFill>
              </a:rPr>
              <a:t>i</a:t>
            </a:r>
            <a:r>
              <a:rPr lang="en-US" sz="2400" dirty="0">
                <a:solidFill>
                  <a:srgbClr val="0070C0"/>
                </a:solidFill>
              </a:rPr>
              <a:t> by one. </a:t>
            </a:r>
            <a:r>
              <a:rPr lang="en-US" sz="2400" dirty="0" err="1">
                <a:solidFill>
                  <a:srgbClr val="0070C0"/>
                </a:solidFill>
              </a:rPr>
              <a:t>i</a:t>
            </a:r>
            <a:r>
              <a:rPr lang="en-US" sz="2400" dirty="0">
                <a:solidFill>
                  <a:srgbClr val="0070C0"/>
                </a:solidFill>
              </a:rPr>
              <a:t>=1</a:t>
            </a:r>
          </a:p>
          <a:p>
            <a:pPr marL="342900" indent="-342900">
              <a:buFont typeface="Arial" panose="020B0604020202020204" pitchFamily="34" charset="0"/>
              <a:buChar char="•"/>
            </a:pPr>
            <a:r>
              <a:rPr lang="en-US" sz="2400" dirty="0">
                <a:solidFill>
                  <a:srgbClr val="0070C0"/>
                </a:solidFill>
              </a:rPr>
              <a:t>For clause is executed: calls print() function -will print  </a:t>
            </a:r>
            <a:r>
              <a:rPr lang="en-US" sz="2400" dirty="0">
                <a:solidFill>
                  <a:srgbClr val="FF0000"/>
                </a:solidFill>
              </a:rPr>
              <a:t>Jimmy Five Times (1)</a:t>
            </a:r>
            <a:r>
              <a:rPr lang="en-US" sz="2400" dirty="0">
                <a:solidFill>
                  <a:srgbClr val="0070C0"/>
                </a:solidFill>
              </a:rPr>
              <a:t> </a:t>
            </a:r>
          </a:p>
          <a:p>
            <a:pPr marL="342900" indent="-342900">
              <a:buFont typeface="Arial" panose="020B0604020202020204" pitchFamily="34" charset="0"/>
              <a:buChar char="•"/>
            </a:pPr>
            <a:r>
              <a:rPr lang="en-US" sz="2400" dirty="0">
                <a:solidFill>
                  <a:srgbClr val="0070C0"/>
                </a:solidFill>
              </a:rPr>
              <a:t>After Python finishes for loop’s clause of </a:t>
            </a:r>
            <a:r>
              <a:rPr lang="en-US" sz="2400" dirty="0">
                <a:solidFill>
                  <a:srgbClr val="FF0000"/>
                </a:solidFill>
              </a:rPr>
              <a:t>second</a:t>
            </a:r>
            <a:r>
              <a:rPr lang="en-US" sz="2400" dirty="0">
                <a:solidFill>
                  <a:srgbClr val="0070C0"/>
                </a:solidFill>
              </a:rPr>
              <a:t>  iteration, the execution goes back</a:t>
            </a:r>
          </a:p>
          <a:p>
            <a:r>
              <a:rPr lang="en-US" sz="2400" dirty="0">
                <a:solidFill>
                  <a:srgbClr val="0070C0"/>
                </a:solidFill>
              </a:rPr>
              <a:t>to the top of the loop, and </a:t>
            </a:r>
          </a:p>
          <a:p>
            <a:pPr marL="342900" indent="-342900">
              <a:buFont typeface="Arial" panose="020B0604020202020204" pitchFamily="34" charset="0"/>
              <a:buChar char="•"/>
            </a:pPr>
            <a:r>
              <a:rPr lang="en-US" sz="2400" dirty="0">
                <a:solidFill>
                  <a:srgbClr val="0070C0"/>
                </a:solidFill>
              </a:rPr>
              <a:t>3. for statement increments </a:t>
            </a:r>
            <a:r>
              <a:rPr lang="en-US" sz="2400" dirty="0" err="1">
                <a:solidFill>
                  <a:srgbClr val="0070C0"/>
                </a:solidFill>
              </a:rPr>
              <a:t>i</a:t>
            </a:r>
            <a:r>
              <a:rPr lang="en-US" sz="2400" dirty="0">
                <a:solidFill>
                  <a:srgbClr val="0070C0"/>
                </a:solidFill>
              </a:rPr>
              <a:t> by one. </a:t>
            </a:r>
            <a:r>
              <a:rPr lang="en-US" sz="2400" dirty="0" err="1">
                <a:solidFill>
                  <a:srgbClr val="0070C0"/>
                </a:solidFill>
              </a:rPr>
              <a:t>i</a:t>
            </a:r>
            <a:r>
              <a:rPr lang="en-US" sz="2400" dirty="0">
                <a:solidFill>
                  <a:srgbClr val="0070C0"/>
                </a:solidFill>
              </a:rPr>
              <a:t>=2</a:t>
            </a:r>
          </a:p>
          <a:p>
            <a:endParaRPr lang="en-US" sz="2400" dirty="0">
              <a:solidFill>
                <a:srgbClr val="0070C0"/>
              </a:solidFill>
            </a:endParaRPr>
          </a:p>
          <a:p>
            <a:pPr marL="342900" indent="-342900">
              <a:buFont typeface="Arial" panose="020B0604020202020204" pitchFamily="34" charset="0"/>
              <a:buChar char="•"/>
            </a:pPr>
            <a:endParaRPr lang="en-US" sz="2400" dirty="0">
              <a:solidFill>
                <a:srgbClr val="0070C0"/>
              </a:solidFill>
            </a:endParaRPr>
          </a:p>
          <a:p>
            <a:r>
              <a:rPr lang="en-US" sz="2400" dirty="0">
                <a:solidFill>
                  <a:srgbClr val="0070C0"/>
                </a:solidFill>
              </a:rPr>
              <a:t>This is why range(5) results in five iterations through the clause, </a:t>
            </a:r>
          </a:p>
          <a:p>
            <a:r>
              <a:rPr lang="en-US" sz="2400" dirty="0">
                <a:solidFill>
                  <a:srgbClr val="0070C0"/>
                </a:solidFill>
              </a:rPr>
              <a:t>with </a:t>
            </a:r>
            <a:r>
              <a:rPr lang="en-US" sz="2400" dirty="0" err="1">
                <a:solidFill>
                  <a:srgbClr val="0070C0"/>
                </a:solidFill>
              </a:rPr>
              <a:t>i</a:t>
            </a:r>
            <a:r>
              <a:rPr lang="en-US" sz="2400" dirty="0">
                <a:solidFill>
                  <a:srgbClr val="0070C0"/>
                </a:solidFill>
              </a:rPr>
              <a:t> being set to 0, then 1, then 2, then 3, and then 4. </a:t>
            </a:r>
          </a:p>
          <a:p>
            <a:r>
              <a:rPr lang="en-US" sz="2400" dirty="0">
                <a:solidFill>
                  <a:srgbClr val="0070C0"/>
                </a:solidFill>
              </a:rPr>
              <a:t>The variable </a:t>
            </a:r>
            <a:r>
              <a:rPr lang="en-US" sz="2400" dirty="0" err="1">
                <a:solidFill>
                  <a:srgbClr val="0070C0"/>
                </a:solidFill>
              </a:rPr>
              <a:t>i</a:t>
            </a:r>
            <a:r>
              <a:rPr lang="en-US" sz="2400" dirty="0">
                <a:solidFill>
                  <a:srgbClr val="0070C0"/>
                </a:solidFill>
              </a:rPr>
              <a:t> will go up to, but will not include, the integer passed to range(). </a:t>
            </a:r>
          </a:p>
          <a:p>
            <a:r>
              <a:rPr lang="en-US" sz="2400" dirty="0">
                <a:solidFill>
                  <a:srgbClr val="0070C0"/>
                </a:solidFill>
              </a:rPr>
              <a:t>Figure 2-13 shows a flowchart for the fiveTimes.py program.</a:t>
            </a:r>
          </a:p>
          <a:p>
            <a:r>
              <a:rPr lang="en-US" sz="2400" dirty="0">
                <a:solidFill>
                  <a:srgbClr val="0070C0"/>
                </a:solidFill>
              </a:rPr>
              <a:t>When you run this program, it should print Jimmy Five Times followed</a:t>
            </a:r>
          </a:p>
          <a:p>
            <a:r>
              <a:rPr lang="en-US" sz="2400" dirty="0">
                <a:solidFill>
                  <a:srgbClr val="0070C0"/>
                </a:solidFill>
              </a:rPr>
              <a:t>by the value of </a:t>
            </a:r>
            <a:r>
              <a:rPr lang="en-US" sz="2400" dirty="0" err="1">
                <a:solidFill>
                  <a:srgbClr val="0070C0"/>
                </a:solidFill>
              </a:rPr>
              <a:t>i</a:t>
            </a:r>
            <a:r>
              <a:rPr lang="en-US" sz="2400" dirty="0">
                <a:solidFill>
                  <a:srgbClr val="0070C0"/>
                </a:solidFill>
              </a:rPr>
              <a:t> five times before leaving the for loop.</a:t>
            </a:r>
          </a:p>
        </p:txBody>
      </p:sp>
    </p:spTree>
    <p:extLst>
      <p:ext uri="{BB962C8B-B14F-4D97-AF65-F5344CB8AC3E}">
        <p14:creationId xmlns:p14="http://schemas.microsoft.com/office/powerpoint/2010/main" val="40945780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u="sng" dirty="0">
                <a:solidFill>
                  <a:srgbClr val="FF0000"/>
                </a:solidFill>
              </a:rPr>
              <a:t>for</a:t>
            </a:r>
            <a:r>
              <a:rPr lang="en-US" dirty="0">
                <a:solidFill>
                  <a:srgbClr val="FF0000"/>
                </a:solidFill>
              </a:rPr>
              <a:t> Loops and the </a:t>
            </a:r>
            <a:r>
              <a:rPr lang="en-US" u="sng" dirty="0">
                <a:solidFill>
                  <a:srgbClr val="FF0000"/>
                </a:solidFill>
              </a:rPr>
              <a:t>range() </a:t>
            </a:r>
            <a:r>
              <a:rPr lang="en-US" dirty="0">
                <a:solidFill>
                  <a:srgbClr val="FF0000"/>
                </a:solidFill>
              </a:rPr>
              <a:t>Function</a:t>
            </a:r>
            <a:endParaRPr lang="en-IN" dirty="0"/>
          </a:p>
        </p:txBody>
      </p:sp>
      <p:sp>
        <p:nvSpPr>
          <p:cNvPr id="4" name="Rectangle 3"/>
          <p:cNvSpPr/>
          <p:nvPr/>
        </p:nvSpPr>
        <p:spPr>
          <a:xfrm>
            <a:off x="486815" y="851770"/>
            <a:ext cx="5711372" cy="523220"/>
          </a:xfrm>
          <a:prstGeom prst="rect">
            <a:avLst/>
          </a:prstGeom>
        </p:spPr>
        <p:txBody>
          <a:bodyPr wrap="none">
            <a:spAutoFit/>
          </a:bodyPr>
          <a:lstStyle/>
          <a:p>
            <a:r>
              <a:rPr lang="en-US" sz="2800" dirty="0"/>
              <a:t>Consider a </a:t>
            </a:r>
            <a:r>
              <a:rPr lang="en-US" sz="2800" dirty="0">
                <a:solidFill>
                  <a:srgbClr val="FF0000"/>
                </a:solidFill>
              </a:rPr>
              <a:t>program</a:t>
            </a:r>
            <a:r>
              <a:rPr lang="en-US" sz="2800" dirty="0"/>
              <a:t> - </a:t>
            </a:r>
            <a:r>
              <a:rPr lang="en-US" sz="2800" dirty="0">
                <a:solidFill>
                  <a:srgbClr val="FF0000"/>
                </a:solidFill>
              </a:rPr>
              <a:t>fiveTimes.py</a:t>
            </a:r>
          </a:p>
        </p:txBody>
      </p:sp>
      <p:sp>
        <p:nvSpPr>
          <p:cNvPr id="6" name="Rectangle 5"/>
          <p:cNvSpPr/>
          <p:nvPr/>
        </p:nvSpPr>
        <p:spPr>
          <a:xfrm>
            <a:off x="4414910" y="1374990"/>
            <a:ext cx="7432432" cy="1384995"/>
          </a:xfrm>
          <a:prstGeom prst="rect">
            <a:avLst/>
          </a:prstGeom>
        </p:spPr>
        <p:txBody>
          <a:bodyPr wrap="square">
            <a:spAutoFit/>
          </a:bodyPr>
          <a:lstStyle/>
          <a:p>
            <a:r>
              <a:rPr lang="en-US" sz="2800" dirty="0">
                <a:solidFill>
                  <a:srgbClr val="FF0000"/>
                </a:solidFill>
              </a:rPr>
              <a:t>print('My name is')</a:t>
            </a:r>
          </a:p>
          <a:p>
            <a:r>
              <a:rPr lang="en-US" sz="2800" dirty="0">
                <a:solidFill>
                  <a:srgbClr val="FF0000"/>
                </a:solidFill>
              </a:rPr>
              <a:t>for </a:t>
            </a:r>
            <a:r>
              <a:rPr lang="en-US" sz="2800" dirty="0" err="1">
                <a:solidFill>
                  <a:srgbClr val="FF0000"/>
                </a:solidFill>
              </a:rPr>
              <a:t>i</a:t>
            </a:r>
            <a:r>
              <a:rPr lang="en-US" sz="2800" dirty="0">
                <a:solidFill>
                  <a:srgbClr val="FF0000"/>
                </a:solidFill>
              </a:rPr>
              <a:t> in range(5):</a:t>
            </a:r>
          </a:p>
          <a:p>
            <a:r>
              <a:rPr lang="en-US" sz="2800" dirty="0">
                <a:solidFill>
                  <a:srgbClr val="FF0000"/>
                </a:solidFill>
              </a:rPr>
              <a:t>	print('Jimmy Five Times (' + </a:t>
            </a:r>
            <a:r>
              <a:rPr lang="en-US" sz="2800" dirty="0" err="1">
                <a:solidFill>
                  <a:srgbClr val="FF0000"/>
                </a:solidFill>
              </a:rPr>
              <a:t>str</a:t>
            </a:r>
            <a:r>
              <a:rPr lang="en-US" sz="2800" dirty="0">
                <a:solidFill>
                  <a:srgbClr val="FF0000"/>
                </a:solidFill>
              </a:rPr>
              <a:t>(</a:t>
            </a:r>
            <a:r>
              <a:rPr lang="en-US" sz="2800" dirty="0" err="1">
                <a:solidFill>
                  <a:srgbClr val="FF0000"/>
                </a:solidFill>
              </a:rPr>
              <a:t>i</a:t>
            </a:r>
            <a:r>
              <a:rPr lang="en-US" sz="2800" dirty="0">
                <a:solidFill>
                  <a:srgbClr val="FF0000"/>
                </a:solidFill>
              </a:rPr>
              <a:t>) + ')')</a:t>
            </a:r>
          </a:p>
        </p:txBody>
      </p:sp>
      <p:sp>
        <p:nvSpPr>
          <p:cNvPr id="7" name="Rectangle 6"/>
          <p:cNvSpPr/>
          <p:nvPr/>
        </p:nvSpPr>
        <p:spPr>
          <a:xfrm>
            <a:off x="163773" y="2649400"/>
            <a:ext cx="12930527" cy="3816429"/>
          </a:xfrm>
          <a:prstGeom prst="rect">
            <a:avLst/>
          </a:prstGeom>
        </p:spPr>
        <p:txBody>
          <a:bodyPr wrap="none">
            <a:spAutoFit/>
          </a:bodyPr>
          <a:lstStyle/>
          <a:p>
            <a:r>
              <a:rPr lang="en-US" sz="2400" dirty="0">
                <a:solidFill>
                  <a:srgbClr val="0070C0"/>
                </a:solidFill>
              </a:rPr>
              <a:t>The code in the for loop’s clause is run five times. </a:t>
            </a:r>
          </a:p>
          <a:p>
            <a:pPr marL="342900" indent="-342900">
              <a:buFont typeface="Arial" panose="020B0604020202020204" pitchFamily="34" charset="0"/>
              <a:buChar char="•"/>
            </a:pPr>
            <a:r>
              <a:rPr lang="en-US" sz="2400" dirty="0">
                <a:solidFill>
                  <a:srgbClr val="0070C0"/>
                </a:solidFill>
              </a:rPr>
              <a:t>1.The first time it is run, </a:t>
            </a:r>
            <a:r>
              <a:rPr lang="en-US" sz="2400" dirty="0" err="1">
                <a:solidFill>
                  <a:srgbClr val="0070C0"/>
                </a:solidFill>
              </a:rPr>
              <a:t>i</a:t>
            </a:r>
            <a:r>
              <a:rPr lang="en-US" sz="2400" dirty="0">
                <a:solidFill>
                  <a:srgbClr val="0070C0"/>
                </a:solidFill>
              </a:rPr>
              <a:t>=0;   print  </a:t>
            </a:r>
            <a:r>
              <a:rPr lang="en-US" sz="2400" dirty="0">
                <a:solidFill>
                  <a:srgbClr val="FF0000"/>
                </a:solidFill>
              </a:rPr>
              <a:t>Jimmy Five Times (0)</a:t>
            </a:r>
            <a:r>
              <a:rPr lang="en-US" sz="2400" dirty="0">
                <a:solidFill>
                  <a:srgbClr val="0070C0"/>
                </a:solidFill>
              </a:rPr>
              <a:t> </a:t>
            </a:r>
          </a:p>
          <a:p>
            <a:pPr marL="342900" indent="-342900">
              <a:buFont typeface="Arial" panose="020B0604020202020204" pitchFamily="34" charset="0"/>
              <a:buChar char="•"/>
            </a:pPr>
            <a:r>
              <a:rPr lang="en-US" sz="2400" dirty="0">
                <a:solidFill>
                  <a:srgbClr val="0070C0"/>
                </a:solidFill>
              </a:rPr>
              <a:t>2. for statement increments </a:t>
            </a:r>
            <a:r>
              <a:rPr lang="en-US" sz="2400" dirty="0" err="1">
                <a:solidFill>
                  <a:srgbClr val="0070C0"/>
                </a:solidFill>
              </a:rPr>
              <a:t>i</a:t>
            </a:r>
            <a:r>
              <a:rPr lang="en-US" sz="2400" dirty="0">
                <a:solidFill>
                  <a:srgbClr val="0070C0"/>
                </a:solidFill>
              </a:rPr>
              <a:t> by one. </a:t>
            </a:r>
            <a:r>
              <a:rPr lang="en-US" sz="2400" dirty="0" err="1">
                <a:solidFill>
                  <a:srgbClr val="0070C0"/>
                </a:solidFill>
              </a:rPr>
              <a:t>i</a:t>
            </a:r>
            <a:r>
              <a:rPr lang="en-US" sz="2400" dirty="0">
                <a:solidFill>
                  <a:srgbClr val="0070C0"/>
                </a:solidFill>
              </a:rPr>
              <a:t>=1   will print  </a:t>
            </a:r>
            <a:r>
              <a:rPr lang="en-US" sz="2400" dirty="0">
                <a:solidFill>
                  <a:srgbClr val="FF0000"/>
                </a:solidFill>
              </a:rPr>
              <a:t>Jimmy Five Times (1)</a:t>
            </a:r>
            <a:r>
              <a:rPr lang="en-US" sz="2400" dirty="0">
                <a:solidFill>
                  <a:srgbClr val="0070C0"/>
                </a:solidFill>
              </a:rPr>
              <a:t> </a:t>
            </a:r>
          </a:p>
          <a:p>
            <a:pPr marL="342900" indent="-342900">
              <a:buFont typeface="Arial" panose="020B0604020202020204" pitchFamily="34" charset="0"/>
              <a:buChar char="•"/>
            </a:pPr>
            <a:r>
              <a:rPr lang="en-US" sz="2400" dirty="0">
                <a:solidFill>
                  <a:srgbClr val="0070C0"/>
                </a:solidFill>
              </a:rPr>
              <a:t>3. for statement increments </a:t>
            </a:r>
            <a:r>
              <a:rPr lang="en-US" sz="2400" dirty="0" err="1">
                <a:solidFill>
                  <a:srgbClr val="0070C0"/>
                </a:solidFill>
              </a:rPr>
              <a:t>i</a:t>
            </a:r>
            <a:r>
              <a:rPr lang="en-US" sz="2400" dirty="0">
                <a:solidFill>
                  <a:srgbClr val="0070C0"/>
                </a:solidFill>
              </a:rPr>
              <a:t> by one. </a:t>
            </a:r>
            <a:r>
              <a:rPr lang="en-US" sz="2400" dirty="0" err="1">
                <a:solidFill>
                  <a:srgbClr val="0070C0"/>
                </a:solidFill>
              </a:rPr>
              <a:t>i</a:t>
            </a:r>
            <a:r>
              <a:rPr lang="en-US" sz="2400" dirty="0">
                <a:solidFill>
                  <a:srgbClr val="0070C0"/>
                </a:solidFill>
              </a:rPr>
              <a:t>=2 :   will print  </a:t>
            </a:r>
            <a:r>
              <a:rPr lang="en-US" sz="2400" dirty="0">
                <a:solidFill>
                  <a:srgbClr val="FF0000"/>
                </a:solidFill>
              </a:rPr>
              <a:t>Jimmy Five Times (2)</a:t>
            </a:r>
            <a:r>
              <a:rPr lang="en-US" sz="2400" dirty="0">
                <a:solidFill>
                  <a:srgbClr val="0070C0"/>
                </a:solidFill>
              </a:rPr>
              <a:t> </a:t>
            </a:r>
          </a:p>
          <a:p>
            <a:pPr marL="342900" indent="-342900">
              <a:buFont typeface="Arial" panose="020B0604020202020204" pitchFamily="34" charset="0"/>
              <a:buChar char="•"/>
            </a:pPr>
            <a:r>
              <a:rPr lang="en-US" sz="2400" dirty="0">
                <a:solidFill>
                  <a:srgbClr val="0070C0"/>
                </a:solidFill>
              </a:rPr>
              <a:t>4. for statement increments </a:t>
            </a:r>
            <a:r>
              <a:rPr lang="en-US" sz="2400" dirty="0" err="1">
                <a:solidFill>
                  <a:srgbClr val="0070C0"/>
                </a:solidFill>
              </a:rPr>
              <a:t>i</a:t>
            </a:r>
            <a:r>
              <a:rPr lang="en-US" sz="2400" dirty="0">
                <a:solidFill>
                  <a:srgbClr val="0070C0"/>
                </a:solidFill>
              </a:rPr>
              <a:t> by one. </a:t>
            </a:r>
            <a:r>
              <a:rPr lang="en-US" sz="2400" dirty="0" err="1">
                <a:solidFill>
                  <a:srgbClr val="0070C0"/>
                </a:solidFill>
              </a:rPr>
              <a:t>i</a:t>
            </a:r>
            <a:r>
              <a:rPr lang="en-US" sz="2400" dirty="0">
                <a:solidFill>
                  <a:srgbClr val="0070C0"/>
                </a:solidFill>
              </a:rPr>
              <a:t>=3; will print  </a:t>
            </a:r>
            <a:r>
              <a:rPr lang="en-US" sz="2400" dirty="0">
                <a:solidFill>
                  <a:srgbClr val="FF0000"/>
                </a:solidFill>
              </a:rPr>
              <a:t>Jimmy Five Times (3)</a:t>
            </a:r>
            <a:endParaRPr lang="en-US" sz="2400" dirty="0">
              <a:solidFill>
                <a:srgbClr val="0070C0"/>
              </a:solidFill>
            </a:endParaRPr>
          </a:p>
          <a:p>
            <a:pPr marL="342900" indent="-342900">
              <a:buFont typeface="Arial" panose="020B0604020202020204" pitchFamily="34" charset="0"/>
              <a:buChar char="•"/>
            </a:pPr>
            <a:r>
              <a:rPr lang="en-US" sz="2400" dirty="0">
                <a:solidFill>
                  <a:srgbClr val="0070C0"/>
                </a:solidFill>
              </a:rPr>
              <a:t>4. for statement increments </a:t>
            </a:r>
            <a:r>
              <a:rPr lang="en-US" sz="2400" dirty="0" err="1">
                <a:solidFill>
                  <a:srgbClr val="0070C0"/>
                </a:solidFill>
              </a:rPr>
              <a:t>i</a:t>
            </a:r>
            <a:r>
              <a:rPr lang="en-US" sz="2400" dirty="0">
                <a:solidFill>
                  <a:srgbClr val="0070C0"/>
                </a:solidFill>
              </a:rPr>
              <a:t> by one. </a:t>
            </a:r>
            <a:r>
              <a:rPr lang="en-US" sz="2400" dirty="0" err="1">
                <a:solidFill>
                  <a:srgbClr val="0070C0"/>
                </a:solidFill>
              </a:rPr>
              <a:t>i</a:t>
            </a:r>
            <a:r>
              <a:rPr lang="en-US" sz="2400" dirty="0">
                <a:solidFill>
                  <a:srgbClr val="0070C0"/>
                </a:solidFill>
              </a:rPr>
              <a:t>=4; will print  </a:t>
            </a:r>
            <a:r>
              <a:rPr lang="en-US" sz="2400" dirty="0">
                <a:solidFill>
                  <a:srgbClr val="FF0000"/>
                </a:solidFill>
              </a:rPr>
              <a:t>Jimmy Five Times (4)</a:t>
            </a:r>
            <a:endParaRPr lang="en-US" sz="2400" dirty="0">
              <a:solidFill>
                <a:srgbClr val="0070C0"/>
              </a:solidFill>
            </a:endParaRPr>
          </a:p>
          <a:p>
            <a:pPr marL="342900" indent="-342900">
              <a:buFont typeface="Arial" panose="020B0604020202020204" pitchFamily="34" charset="0"/>
              <a:buChar char="•"/>
            </a:pPr>
            <a:endParaRPr lang="en-US" sz="2400" dirty="0">
              <a:solidFill>
                <a:srgbClr val="0070C0"/>
              </a:solidFill>
            </a:endParaRPr>
          </a:p>
          <a:p>
            <a:r>
              <a:rPr lang="en-US" sz="2400" dirty="0"/>
              <a:t>This is why </a:t>
            </a:r>
            <a:r>
              <a:rPr lang="en-US" sz="2400" dirty="0">
                <a:solidFill>
                  <a:srgbClr val="FF0000"/>
                </a:solidFill>
              </a:rPr>
              <a:t>range(5)</a:t>
            </a:r>
            <a:r>
              <a:rPr lang="en-US" sz="2400" dirty="0"/>
              <a:t> results in five iterations through the clause, </a:t>
            </a:r>
          </a:p>
          <a:p>
            <a:r>
              <a:rPr lang="en-US" sz="2400" dirty="0"/>
              <a:t>with </a:t>
            </a:r>
            <a:r>
              <a:rPr lang="en-US" sz="2400" dirty="0" err="1"/>
              <a:t>i</a:t>
            </a:r>
            <a:r>
              <a:rPr lang="en-US" sz="2400" dirty="0"/>
              <a:t> =0, then 1, then 2, then 3, and then 4. </a:t>
            </a:r>
          </a:p>
          <a:p>
            <a:r>
              <a:rPr lang="en-US" sz="2600" dirty="0">
                <a:solidFill>
                  <a:srgbClr val="FF0000"/>
                </a:solidFill>
              </a:rPr>
              <a:t>Imp: The variable </a:t>
            </a:r>
            <a:r>
              <a:rPr lang="en-US" sz="2600" dirty="0" err="1">
                <a:solidFill>
                  <a:srgbClr val="FF0000"/>
                </a:solidFill>
              </a:rPr>
              <a:t>i</a:t>
            </a:r>
            <a:r>
              <a:rPr lang="en-US" sz="2600" dirty="0">
                <a:solidFill>
                  <a:srgbClr val="FF0000"/>
                </a:solidFill>
              </a:rPr>
              <a:t> will go up to, but will not include, the integer passed to range(). </a:t>
            </a:r>
          </a:p>
        </p:txBody>
      </p:sp>
    </p:spTree>
    <p:extLst>
      <p:ext uri="{BB962C8B-B14F-4D97-AF65-F5344CB8AC3E}">
        <p14:creationId xmlns:p14="http://schemas.microsoft.com/office/powerpoint/2010/main" val="20914015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u="sng" dirty="0">
                <a:solidFill>
                  <a:srgbClr val="FF0000"/>
                </a:solidFill>
              </a:rPr>
              <a:t>for</a:t>
            </a:r>
            <a:r>
              <a:rPr lang="en-US" dirty="0">
                <a:solidFill>
                  <a:srgbClr val="FF0000"/>
                </a:solidFill>
              </a:rPr>
              <a:t> Loops and the </a:t>
            </a:r>
            <a:r>
              <a:rPr lang="en-US" u="sng" dirty="0">
                <a:solidFill>
                  <a:srgbClr val="FF0000"/>
                </a:solidFill>
              </a:rPr>
              <a:t>range() </a:t>
            </a:r>
            <a:r>
              <a:rPr lang="en-US" dirty="0">
                <a:solidFill>
                  <a:srgbClr val="FF0000"/>
                </a:solidFill>
              </a:rPr>
              <a:t>Function</a:t>
            </a:r>
            <a:endParaRPr lang="en-IN" dirty="0"/>
          </a:p>
        </p:txBody>
      </p:sp>
      <p:sp>
        <p:nvSpPr>
          <p:cNvPr id="3" name="Rectangle 2"/>
          <p:cNvSpPr/>
          <p:nvPr/>
        </p:nvSpPr>
        <p:spPr>
          <a:xfrm>
            <a:off x="406640" y="1261668"/>
            <a:ext cx="5701855" cy="2246769"/>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0070C0"/>
                </a:solidFill>
              </a:rPr>
              <a:t>When you run this program, it should print:  </a:t>
            </a:r>
          </a:p>
          <a:p>
            <a:r>
              <a:rPr lang="en-US" sz="2800" dirty="0">
                <a:solidFill>
                  <a:srgbClr val="FF0000"/>
                </a:solidFill>
              </a:rPr>
              <a:t>My name is </a:t>
            </a:r>
          </a:p>
          <a:p>
            <a:r>
              <a:rPr lang="en-US" sz="2800" dirty="0">
                <a:solidFill>
                  <a:srgbClr val="FF0000"/>
                </a:solidFill>
              </a:rPr>
              <a:t>Jimmy Five Times (value of </a:t>
            </a:r>
            <a:r>
              <a:rPr lang="en-US" sz="2800" dirty="0" err="1">
                <a:solidFill>
                  <a:srgbClr val="FF0000"/>
                </a:solidFill>
              </a:rPr>
              <a:t>i</a:t>
            </a:r>
            <a:r>
              <a:rPr lang="en-US" sz="2800" dirty="0">
                <a:solidFill>
                  <a:srgbClr val="FF0000"/>
                </a:solidFill>
              </a:rPr>
              <a:t> )</a:t>
            </a:r>
          </a:p>
          <a:p>
            <a:r>
              <a:rPr lang="en-US" sz="2800" dirty="0">
                <a:solidFill>
                  <a:srgbClr val="0070C0"/>
                </a:solidFill>
              </a:rPr>
              <a:t>5 times before leaving for loop.</a:t>
            </a:r>
          </a:p>
        </p:txBody>
      </p:sp>
      <p:sp>
        <p:nvSpPr>
          <p:cNvPr id="4" name="Rectangle 3"/>
          <p:cNvSpPr/>
          <p:nvPr/>
        </p:nvSpPr>
        <p:spPr>
          <a:xfrm>
            <a:off x="7290937" y="800003"/>
            <a:ext cx="4461542" cy="461665"/>
          </a:xfrm>
          <a:prstGeom prst="rect">
            <a:avLst/>
          </a:prstGeom>
        </p:spPr>
        <p:txBody>
          <a:bodyPr wrap="none">
            <a:spAutoFit/>
          </a:bodyPr>
          <a:lstStyle/>
          <a:p>
            <a:r>
              <a:rPr lang="en-US" sz="2400" dirty="0">
                <a:solidFill>
                  <a:srgbClr val="FF0000"/>
                </a:solidFill>
              </a:rPr>
              <a:t>The flowchart for fiveTimes.py</a:t>
            </a:r>
          </a:p>
        </p:txBody>
      </p:sp>
      <p:pic>
        <p:nvPicPr>
          <p:cNvPr id="5" name="Picture 4"/>
          <p:cNvPicPr>
            <a:picLocks noChangeAspect="1"/>
          </p:cNvPicPr>
          <p:nvPr/>
        </p:nvPicPr>
        <p:blipFill>
          <a:blip r:embed="rId3"/>
          <a:stretch>
            <a:fillRect/>
          </a:stretch>
        </p:blipFill>
        <p:spPr>
          <a:xfrm>
            <a:off x="6311455" y="1527466"/>
            <a:ext cx="5762625" cy="4638675"/>
          </a:xfrm>
          <a:prstGeom prst="rect">
            <a:avLst/>
          </a:prstGeom>
        </p:spPr>
      </p:pic>
      <p:sp>
        <p:nvSpPr>
          <p:cNvPr id="7" name="Rectangle 6"/>
          <p:cNvSpPr/>
          <p:nvPr/>
        </p:nvSpPr>
        <p:spPr>
          <a:xfrm>
            <a:off x="406640" y="3682520"/>
            <a:ext cx="6096000" cy="1938992"/>
          </a:xfrm>
          <a:prstGeom prst="rect">
            <a:avLst/>
          </a:prstGeom>
        </p:spPr>
        <p:txBody>
          <a:bodyPr>
            <a:spAutoFit/>
          </a:bodyPr>
          <a:lstStyle/>
          <a:p>
            <a:r>
              <a:rPr lang="en-US" sz="2000" dirty="0"/>
              <a:t>My name is</a:t>
            </a:r>
          </a:p>
          <a:p>
            <a:r>
              <a:rPr lang="en-US" sz="2000" dirty="0"/>
              <a:t>Jimmy Five Times (0)</a:t>
            </a:r>
          </a:p>
          <a:p>
            <a:r>
              <a:rPr lang="en-US" sz="2000" dirty="0"/>
              <a:t>Jimmy Five Times (1)</a:t>
            </a:r>
          </a:p>
          <a:p>
            <a:r>
              <a:rPr lang="en-US" sz="2000" dirty="0"/>
              <a:t>Jimmy Five Times (2)</a:t>
            </a:r>
          </a:p>
          <a:p>
            <a:r>
              <a:rPr lang="en-US" sz="2000" dirty="0"/>
              <a:t>Jimmy Five Times (3)</a:t>
            </a:r>
          </a:p>
          <a:p>
            <a:r>
              <a:rPr lang="en-US" sz="2000" dirty="0"/>
              <a:t>Jimmy Five Times (4)</a:t>
            </a:r>
          </a:p>
        </p:txBody>
      </p:sp>
    </p:spTree>
    <p:extLst>
      <p:ext uri="{BB962C8B-B14F-4D97-AF65-F5344CB8AC3E}">
        <p14:creationId xmlns:p14="http://schemas.microsoft.com/office/powerpoint/2010/main" val="22303633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u="sng" dirty="0">
                <a:solidFill>
                  <a:srgbClr val="FF0000"/>
                </a:solidFill>
              </a:rPr>
              <a:t>for</a:t>
            </a:r>
            <a:r>
              <a:rPr lang="en-US" dirty="0">
                <a:solidFill>
                  <a:srgbClr val="FF0000"/>
                </a:solidFill>
              </a:rPr>
              <a:t> Loops and the </a:t>
            </a:r>
            <a:r>
              <a:rPr lang="en-US" u="sng" dirty="0">
                <a:solidFill>
                  <a:srgbClr val="FF0000"/>
                </a:solidFill>
              </a:rPr>
              <a:t>range() </a:t>
            </a:r>
            <a:r>
              <a:rPr lang="en-US" dirty="0">
                <a:solidFill>
                  <a:srgbClr val="FF0000"/>
                </a:solidFill>
              </a:rPr>
              <a:t>Function</a:t>
            </a:r>
            <a:endParaRPr lang="en-IN" dirty="0"/>
          </a:p>
        </p:txBody>
      </p:sp>
      <p:sp>
        <p:nvSpPr>
          <p:cNvPr id="3" name="Rectangle 2"/>
          <p:cNvSpPr/>
          <p:nvPr/>
        </p:nvSpPr>
        <p:spPr>
          <a:xfrm>
            <a:off x="949570" y="1146410"/>
            <a:ext cx="11005869" cy="4832092"/>
          </a:xfrm>
          <a:prstGeom prst="rect">
            <a:avLst/>
          </a:prstGeom>
        </p:spPr>
        <p:txBody>
          <a:bodyPr wrap="square">
            <a:spAutoFit/>
          </a:bodyPr>
          <a:lstStyle/>
          <a:p>
            <a:r>
              <a:rPr lang="en-US" sz="2800" dirty="0">
                <a:solidFill>
                  <a:srgbClr val="FF0000"/>
                </a:solidFill>
              </a:rPr>
              <a:t>NOTE:</a:t>
            </a:r>
          </a:p>
          <a:p>
            <a:r>
              <a:rPr lang="en-US" sz="2800" dirty="0"/>
              <a:t> </a:t>
            </a:r>
          </a:p>
          <a:p>
            <a:pPr marL="457200" indent="-457200">
              <a:buFont typeface="Wingdings" panose="05000000000000000000" pitchFamily="2" charset="2"/>
              <a:buChar char="Ø"/>
            </a:pPr>
            <a:r>
              <a:rPr lang="en-US" sz="2800" dirty="0"/>
              <a:t>for loops allow </a:t>
            </a:r>
            <a:r>
              <a:rPr lang="en-US" sz="2800" dirty="0">
                <a:solidFill>
                  <a:srgbClr val="FF0000"/>
                </a:solidFill>
              </a:rPr>
              <a:t>break </a:t>
            </a:r>
            <a:r>
              <a:rPr lang="en-US" sz="2800" dirty="0"/>
              <a:t>and </a:t>
            </a:r>
            <a:r>
              <a:rPr lang="en-US" sz="2800" dirty="0">
                <a:solidFill>
                  <a:srgbClr val="FF0000"/>
                </a:solidFill>
              </a:rPr>
              <a:t>continue</a:t>
            </a:r>
            <a:r>
              <a:rPr lang="en-US" sz="2800" dirty="0"/>
              <a:t> statements as well. </a:t>
            </a:r>
          </a:p>
          <a:p>
            <a:pPr marL="457200" indent="-457200">
              <a:buFont typeface="Wingdings" panose="05000000000000000000" pitchFamily="2" charset="2"/>
              <a:buChar char="Ø"/>
            </a:pPr>
            <a:r>
              <a:rPr lang="en-US" sz="2800" dirty="0"/>
              <a:t>The </a:t>
            </a:r>
            <a:r>
              <a:rPr lang="en-US" sz="2800" dirty="0">
                <a:solidFill>
                  <a:srgbClr val="FF0000"/>
                </a:solidFill>
              </a:rPr>
              <a:t>continue</a:t>
            </a:r>
            <a:r>
              <a:rPr lang="en-US" sz="2800" dirty="0"/>
              <a:t> statement will continue to the next value of the for loop’s counter, as if the program execution had reached the end of the loop and returned to the start. </a:t>
            </a:r>
          </a:p>
          <a:p>
            <a:endParaRPr lang="en-US" sz="2800" dirty="0"/>
          </a:p>
          <a:p>
            <a:pPr marL="457200" indent="-457200">
              <a:buFont typeface="Wingdings" panose="05000000000000000000" pitchFamily="2" charset="2"/>
              <a:buChar char="Ø"/>
            </a:pPr>
            <a:r>
              <a:rPr lang="en-US" sz="2800" dirty="0">
                <a:solidFill>
                  <a:srgbClr val="0070C0"/>
                </a:solidFill>
              </a:rPr>
              <a:t>Use </a:t>
            </a:r>
            <a:r>
              <a:rPr lang="en-US" sz="2800" dirty="0">
                <a:solidFill>
                  <a:srgbClr val="FF0000"/>
                </a:solidFill>
              </a:rPr>
              <a:t>continue</a:t>
            </a:r>
            <a:r>
              <a:rPr lang="en-US" sz="2800" dirty="0">
                <a:solidFill>
                  <a:srgbClr val="0070C0"/>
                </a:solidFill>
              </a:rPr>
              <a:t> and </a:t>
            </a:r>
            <a:r>
              <a:rPr lang="en-US" sz="2800" dirty="0">
                <a:solidFill>
                  <a:srgbClr val="FF0000"/>
                </a:solidFill>
              </a:rPr>
              <a:t>break</a:t>
            </a:r>
            <a:r>
              <a:rPr lang="en-US" sz="2800" dirty="0">
                <a:solidFill>
                  <a:srgbClr val="0070C0"/>
                </a:solidFill>
              </a:rPr>
              <a:t> statements only inside </a:t>
            </a:r>
            <a:r>
              <a:rPr lang="en-US" sz="2800" dirty="0">
                <a:solidFill>
                  <a:srgbClr val="FF0000"/>
                </a:solidFill>
              </a:rPr>
              <a:t>while</a:t>
            </a:r>
            <a:r>
              <a:rPr lang="en-US" sz="2800" dirty="0">
                <a:solidFill>
                  <a:srgbClr val="0070C0"/>
                </a:solidFill>
              </a:rPr>
              <a:t> and</a:t>
            </a:r>
          </a:p>
          <a:p>
            <a:r>
              <a:rPr lang="en-US" sz="2800" dirty="0">
                <a:solidFill>
                  <a:srgbClr val="FF0000"/>
                </a:solidFill>
              </a:rPr>
              <a:t>     for</a:t>
            </a:r>
            <a:r>
              <a:rPr lang="en-US" sz="2800" dirty="0">
                <a:solidFill>
                  <a:srgbClr val="0070C0"/>
                </a:solidFill>
              </a:rPr>
              <a:t> loops. </a:t>
            </a:r>
          </a:p>
          <a:p>
            <a:pPr marL="457200" indent="-457200">
              <a:buFont typeface="Wingdings" panose="05000000000000000000" pitchFamily="2" charset="2"/>
              <a:buChar char="Ø"/>
            </a:pPr>
            <a:r>
              <a:rPr lang="en-US" sz="2800" dirty="0">
                <a:solidFill>
                  <a:srgbClr val="FF0000"/>
                </a:solidFill>
              </a:rPr>
              <a:t>If you try to use these statements elsewhere, Python will give you an error. </a:t>
            </a:r>
          </a:p>
        </p:txBody>
      </p:sp>
    </p:spTree>
    <p:extLst>
      <p:ext uri="{BB962C8B-B14F-4D97-AF65-F5344CB8AC3E}">
        <p14:creationId xmlns:p14="http://schemas.microsoft.com/office/powerpoint/2010/main" val="19742069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u="sng" dirty="0">
                <a:solidFill>
                  <a:srgbClr val="FF0000"/>
                </a:solidFill>
              </a:rPr>
              <a:t>for</a:t>
            </a:r>
            <a:r>
              <a:rPr lang="en-US" dirty="0">
                <a:solidFill>
                  <a:srgbClr val="FF0000"/>
                </a:solidFill>
              </a:rPr>
              <a:t> Loops and the </a:t>
            </a:r>
            <a:r>
              <a:rPr lang="en-US" u="sng" dirty="0">
                <a:solidFill>
                  <a:srgbClr val="FF0000"/>
                </a:solidFill>
              </a:rPr>
              <a:t>range() </a:t>
            </a:r>
            <a:r>
              <a:rPr lang="en-US" dirty="0">
                <a:solidFill>
                  <a:srgbClr val="FF0000"/>
                </a:solidFill>
              </a:rPr>
              <a:t>Function</a:t>
            </a:r>
            <a:endParaRPr lang="en-IN" dirty="0"/>
          </a:p>
        </p:txBody>
      </p:sp>
      <p:sp>
        <p:nvSpPr>
          <p:cNvPr id="6" name="Rectangle 5"/>
          <p:cNvSpPr/>
          <p:nvPr/>
        </p:nvSpPr>
        <p:spPr>
          <a:xfrm>
            <a:off x="504092" y="1117568"/>
            <a:ext cx="11172093" cy="523220"/>
          </a:xfrm>
          <a:prstGeom prst="rect">
            <a:avLst/>
          </a:prstGeom>
        </p:spPr>
        <p:txBody>
          <a:bodyPr wrap="square">
            <a:spAutoFit/>
          </a:bodyPr>
          <a:lstStyle/>
          <a:p>
            <a:r>
              <a:rPr lang="en-US" sz="2800" dirty="0"/>
              <a:t>Example2: to add up all the numbers from 0 to 100, Using </a:t>
            </a:r>
            <a:r>
              <a:rPr lang="en-US" sz="2800" dirty="0">
                <a:solidFill>
                  <a:srgbClr val="FF0000"/>
                </a:solidFill>
              </a:rPr>
              <a:t>for loop.</a:t>
            </a:r>
          </a:p>
        </p:txBody>
      </p:sp>
      <p:sp>
        <p:nvSpPr>
          <p:cNvPr id="8" name="Rectangle 7"/>
          <p:cNvSpPr/>
          <p:nvPr/>
        </p:nvSpPr>
        <p:spPr>
          <a:xfrm>
            <a:off x="750276" y="2113729"/>
            <a:ext cx="6096000" cy="1815882"/>
          </a:xfrm>
          <a:prstGeom prst="rect">
            <a:avLst/>
          </a:prstGeom>
        </p:spPr>
        <p:txBody>
          <a:bodyPr>
            <a:spAutoFit/>
          </a:bodyPr>
          <a:lstStyle/>
          <a:p>
            <a:r>
              <a:rPr lang="en-US" sz="2800" dirty="0"/>
              <a:t>➊ </a:t>
            </a:r>
            <a:r>
              <a:rPr lang="en-US" sz="2800" dirty="0">
                <a:solidFill>
                  <a:srgbClr val="FF0000"/>
                </a:solidFill>
              </a:rPr>
              <a:t>total = 0</a:t>
            </a:r>
          </a:p>
          <a:p>
            <a:r>
              <a:rPr lang="en-US" sz="2800" dirty="0"/>
              <a:t>➋ </a:t>
            </a:r>
            <a:r>
              <a:rPr lang="en-US" sz="2800" dirty="0">
                <a:solidFill>
                  <a:srgbClr val="FF0000"/>
                </a:solidFill>
              </a:rPr>
              <a:t>for </a:t>
            </a:r>
            <a:r>
              <a:rPr lang="en-US" sz="2800" dirty="0" err="1">
                <a:solidFill>
                  <a:srgbClr val="FF0000"/>
                </a:solidFill>
              </a:rPr>
              <a:t>num</a:t>
            </a:r>
            <a:r>
              <a:rPr lang="en-US" sz="2800" dirty="0">
                <a:solidFill>
                  <a:srgbClr val="FF0000"/>
                </a:solidFill>
              </a:rPr>
              <a:t> in range(101):</a:t>
            </a:r>
          </a:p>
          <a:p>
            <a:r>
              <a:rPr lang="en-US" sz="2800" dirty="0">
                <a:solidFill>
                  <a:srgbClr val="FF0000"/>
                </a:solidFill>
              </a:rPr>
              <a:t>	</a:t>
            </a:r>
            <a:r>
              <a:rPr lang="en-US" sz="2800" dirty="0"/>
              <a:t>➌</a:t>
            </a:r>
            <a:r>
              <a:rPr lang="en-US" sz="2800" dirty="0">
                <a:solidFill>
                  <a:srgbClr val="FF0000"/>
                </a:solidFill>
              </a:rPr>
              <a:t> total = total + </a:t>
            </a:r>
            <a:r>
              <a:rPr lang="en-US" sz="2800" dirty="0" err="1">
                <a:solidFill>
                  <a:srgbClr val="FF0000"/>
                </a:solidFill>
              </a:rPr>
              <a:t>num</a:t>
            </a:r>
            <a:endParaRPr lang="en-US" sz="2800" dirty="0">
              <a:solidFill>
                <a:srgbClr val="FF0000"/>
              </a:solidFill>
            </a:endParaRPr>
          </a:p>
          <a:p>
            <a:r>
              <a:rPr lang="en-US" sz="2800" dirty="0"/>
              <a:t>➍ </a:t>
            </a:r>
            <a:r>
              <a:rPr lang="en-US" sz="2800" dirty="0">
                <a:solidFill>
                  <a:srgbClr val="FF0000"/>
                </a:solidFill>
              </a:rPr>
              <a:t>print(total)</a:t>
            </a:r>
          </a:p>
        </p:txBody>
      </p:sp>
      <p:sp>
        <p:nvSpPr>
          <p:cNvPr id="9" name="Rectangle 8"/>
          <p:cNvSpPr/>
          <p:nvPr/>
        </p:nvSpPr>
        <p:spPr>
          <a:xfrm>
            <a:off x="750276" y="4086725"/>
            <a:ext cx="10785232" cy="2677656"/>
          </a:xfrm>
          <a:prstGeom prst="rect">
            <a:avLst/>
          </a:prstGeom>
        </p:spPr>
        <p:txBody>
          <a:bodyPr wrap="square">
            <a:spAutoFit/>
          </a:bodyPr>
          <a:lstStyle/>
          <a:p>
            <a:pPr marL="342900" indent="-342900">
              <a:buFont typeface="Wingdings" panose="05000000000000000000" pitchFamily="2" charset="2"/>
              <a:buChar char="Ø"/>
            </a:pPr>
            <a:r>
              <a:rPr lang="en-US" sz="2400" dirty="0"/>
              <a:t>When the program first starts, the total variable is set to 0 ➊. </a:t>
            </a:r>
          </a:p>
          <a:p>
            <a:pPr marL="342900" indent="-342900">
              <a:buFont typeface="Wingdings" panose="05000000000000000000" pitchFamily="2" charset="2"/>
              <a:buChar char="Ø"/>
            </a:pPr>
            <a:r>
              <a:rPr lang="en-US" sz="2400" dirty="0"/>
              <a:t>The </a:t>
            </a:r>
            <a:r>
              <a:rPr lang="en-US" sz="2400" dirty="0">
                <a:solidFill>
                  <a:srgbClr val="FF0000"/>
                </a:solidFill>
              </a:rPr>
              <a:t>for loop </a:t>
            </a:r>
            <a:r>
              <a:rPr lang="en-US" sz="2400" dirty="0"/>
              <a:t>➋ then executes total = total + </a:t>
            </a:r>
            <a:r>
              <a:rPr lang="en-US" sz="2400" dirty="0" err="1"/>
              <a:t>num</a:t>
            </a:r>
            <a:r>
              <a:rPr lang="en-US" sz="2400" dirty="0"/>
              <a:t> ➌ 100 times. </a:t>
            </a:r>
          </a:p>
          <a:p>
            <a:pPr marL="342900" indent="-342900">
              <a:buFont typeface="Wingdings" panose="05000000000000000000" pitchFamily="2" charset="2"/>
              <a:buChar char="Ø"/>
            </a:pPr>
            <a:r>
              <a:rPr lang="en-US" sz="2400" dirty="0"/>
              <a:t>By the time the loop has finished all of its 100 iterations, every</a:t>
            </a:r>
          </a:p>
          <a:p>
            <a:r>
              <a:rPr lang="en-US" sz="2400" dirty="0"/>
              <a:t>    integer from 0 to 100 will have been added to total. At this point, total is</a:t>
            </a:r>
          </a:p>
          <a:p>
            <a:r>
              <a:rPr lang="en-US" sz="2400" dirty="0"/>
              <a:t>    printed to the screen ➍. </a:t>
            </a:r>
          </a:p>
          <a:p>
            <a:pPr marL="342900" indent="-342900">
              <a:buFont typeface="Wingdings" panose="05000000000000000000" pitchFamily="2" charset="2"/>
              <a:buChar char="Ø"/>
            </a:pPr>
            <a:r>
              <a:rPr lang="en-US" sz="2400" dirty="0">
                <a:solidFill>
                  <a:srgbClr val="FF0000"/>
                </a:solidFill>
              </a:rPr>
              <a:t>The result should be 5,050. </a:t>
            </a:r>
          </a:p>
          <a:p>
            <a:pPr marL="342900" indent="-342900">
              <a:buFont typeface="Wingdings" panose="05000000000000000000" pitchFamily="2" charset="2"/>
              <a:buChar char="Ø"/>
            </a:pPr>
            <a:r>
              <a:rPr lang="en-US" sz="2400" dirty="0"/>
              <a:t>On slowest computers, this program takes less than a second to complete.</a:t>
            </a:r>
          </a:p>
        </p:txBody>
      </p:sp>
    </p:spTree>
    <p:extLst>
      <p:ext uri="{BB962C8B-B14F-4D97-AF65-F5344CB8AC3E}">
        <p14:creationId xmlns:p14="http://schemas.microsoft.com/office/powerpoint/2010/main" val="151197056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u="sng" dirty="0">
                <a:solidFill>
                  <a:srgbClr val="FF0000"/>
                </a:solidFill>
              </a:rPr>
              <a:t>An Equivalent while Loop</a:t>
            </a:r>
            <a:endParaRPr lang="en-IN" dirty="0"/>
          </a:p>
        </p:txBody>
      </p:sp>
      <p:sp>
        <p:nvSpPr>
          <p:cNvPr id="3" name="Rectangle 2"/>
          <p:cNvSpPr/>
          <p:nvPr/>
        </p:nvSpPr>
        <p:spPr>
          <a:xfrm>
            <a:off x="1125414" y="1002213"/>
            <a:ext cx="10914185" cy="523220"/>
          </a:xfrm>
          <a:prstGeom prst="rect">
            <a:avLst/>
          </a:prstGeom>
        </p:spPr>
        <p:txBody>
          <a:bodyPr wrap="square">
            <a:spAutoFit/>
          </a:bodyPr>
          <a:lstStyle/>
          <a:p>
            <a:r>
              <a:rPr lang="en-US" sz="2800" dirty="0"/>
              <a:t>Rewrite fiveTimes.py to use a </a:t>
            </a:r>
            <a:r>
              <a:rPr lang="en-US" sz="2800" dirty="0">
                <a:solidFill>
                  <a:srgbClr val="FF0000"/>
                </a:solidFill>
              </a:rPr>
              <a:t>while loop </a:t>
            </a:r>
            <a:r>
              <a:rPr lang="en-US" sz="2800" dirty="0"/>
              <a:t>equivalent of a </a:t>
            </a:r>
            <a:r>
              <a:rPr lang="en-US" sz="2800" dirty="0">
                <a:solidFill>
                  <a:srgbClr val="FF0000"/>
                </a:solidFill>
              </a:rPr>
              <a:t>for loop</a:t>
            </a:r>
            <a:r>
              <a:rPr lang="en-US" sz="2800" dirty="0"/>
              <a:t>.</a:t>
            </a:r>
          </a:p>
        </p:txBody>
      </p:sp>
      <p:sp>
        <p:nvSpPr>
          <p:cNvPr id="4" name="Rectangle 3"/>
          <p:cNvSpPr/>
          <p:nvPr/>
        </p:nvSpPr>
        <p:spPr>
          <a:xfrm>
            <a:off x="1125414" y="1928336"/>
            <a:ext cx="8276494" cy="2554545"/>
          </a:xfrm>
          <a:prstGeom prst="rect">
            <a:avLst/>
          </a:prstGeom>
        </p:spPr>
        <p:txBody>
          <a:bodyPr wrap="square">
            <a:spAutoFit/>
          </a:bodyPr>
          <a:lstStyle/>
          <a:p>
            <a:r>
              <a:rPr lang="en-US" sz="3200" dirty="0">
                <a:solidFill>
                  <a:srgbClr val="FF0000"/>
                </a:solidFill>
              </a:rPr>
              <a:t>print('My name is')</a:t>
            </a:r>
          </a:p>
          <a:p>
            <a:r>
              <a:rPr lang="en-US" sz="3200" dirty="0" err="1">
                <a:solidFill>
                  <a:srgbClr val="FF0000"/>
                </a:solidFill>
              </a:rPr>
              <a:t>i</a:t>
            </a:r>
            <a:r>
              <a:rPr lang="en-US" sz="3200" dirty="0">
                <a:solidFill>
                  <a:srgbClr val="FF0000"/>
                </a:solidFill>
              </a:rPr>
              <a:t> = 0</a:t>
            </a:r>
          </a:p>
          <a:p>
            <a:r>
              <a:rPr lang="en-US" sz="3200" dirty="0">
                <a:solidFill>
                  <a:srgbClr val="FF0000"/>
                </a:solidFill>
              </a:rPr>
              <a:t>while </a:t>
            </a:r>
            <a:r>
              <a:rPr lang="en-US" sz="3200" dirty="0" err="1">
                <a:solidFill>
                  <a:srgbClr val="FF0000"/>
                </a:solidFill>
              </a:rPr>
              <a:t>i</a:t>
            </a:r>
            <a:r>
              <a:rPr lang="en-US" sz="3200" dirty="0">
                <a:solidFill>
                  <a:srgbClr val="FF0000"/>
                </a:solidFill>
              </a:rPr>
              <a:t> &lt; 5:</a:t>
            </a:r>
          </a:p>
          <a:p>
            <a:r>
              <a:rPr lang="en-US" sz="3200" dirty="0">
                <a:solidFill>
                  <a:srgbClr val="FF0000"/>
                </a:solidFill>
              </a:rPr>
              <a:t>	print('Jimmy Five Times (' + </a:t>
            </a:r>
            <a:r>
              <a:rPr lang="en-US" sz="3200" dirty="0" err="1">
                <a:solidFill>
                  <a:srgbClr val="FF0000"/>
                </a:solidFill>
              </a:rPr>
              <a:t>str</a:t>
            </a:r>
            <a:r>
              <a:rPr lang="en-US" sz="3200" dirty="0">
                <a:solidFill>
                  <a:srgbClr val="FF0000"/>
                </a:solidFill>
              </a:rPr>
              <a:t>(</a:t>
            </a:r>
            <a:r>
              <a:rPr lang="en-US" sz="3200" dirty="0" err="1">
                <a:solidFill>
                  <a:srgbClr val="FF0000"/>
                </a:solidFill>
              </a:rPr>
              <a:t>i</a:t>
            </a:r>
            <a:r>
              <a:rPr lang="en-US" sz="3200" dirty="0">
                <a:solidFill>
                  <a:srgbClr val="FF0000"/>
                </a:solidFill>
              </a:rPr>
              <a:t>) + ')')</a:t>
            </a:r>
          </a:p>
          <a:p>
            <a:r>
              <a:rPr lang="en-US" sz="3200" dirty="0" err="1">
                <a:solidFill>
                  <a:srgbClr val="FF0000"/>
                </a:solidFill>
              </a:rPr>
              <a:t>i</a:t>
            </a:r>
            <a:r>
              <a:rPr lang="en-US" sz="3200" dirty="0">
                <a:solidFill>
                  <a:srgbClr val="FF0000"/>
                </a:solidFill>
              </a:rPr>
              <a:t> = </a:t>
            </a:r>
            <a:r>
              <a:rPr lang="en-US" sz="3200" dirty="0" err="1">
                <a:solidFill>
                  <a:srgbClr val="FF0000"/>
                </a:solidFill>
              </a:rPr>
              <a:t>i</a:t>
            </a:r>
            <a:r>
              <a:rPr lang="en-US" sz="3200" dirty="0">
                <a:solidFill>
                  <a:srgbClr val="FF0000"/>
                </a:solidFill>
              </a:rPr>
              <a:t> + 1</a:t>
            </a:r>
          </a:p>
        </p:txBody>
      </p:sp>
      <p:sp>
        <p:nvSpPr>
          <p:cNvPr id="5" name="Rectangle 4"/>
          <p:cNvSpPr/>
          <p:nvPr/>
        </p:nvSpPr>
        <p:spPr>
          <a:xfrm>
            <a:off x="368052" y="4709938"/>
            <a:ext cx="11383107" cy="2000548"/>
          </a:xfrm>
          <a:prstGeom prst="rect">
            <a:avLst/>
          </a:prstGeom>
        </p:spPr>
        <p:txBody>
          <a:bodyPr wrap="square">
            <a:spAutoFit/>
          </a:bodyPr>
          <a:lstStyle/>
          <a:p>
            <a:r>
              <a:rPr lang="en-US" sz="2800" dirty="0">
                <a:solidFill>
                  <a:srgbClr val="0070C0"/>
                </a:solidFill>
              </a:rPr>
              <a:t>O/P should look same as fiveTimes.py program, which uses a for loop.</a:t>
            </a:r>
          </a:p>
          <a:p>
            <a:endParaRPr lang="en-US" sz="2400" dirty="0"/>
          </a:p>
          <a:p>
            <a:r>
              <a:rPr lang="en-US" sz="2400" dirty="0"/>
              <a:t>View the execution of this program at </a:t>
            </a:r>
          </a:p>
          <a:p>
            <a:r>
              <a:rPr lang="en-US" sz="2400" dirty="0"/>
              <a:t>https://autbor.com/fivetimeswhile/. </a:t>
            </a:r>
          </a:p>
          <a:p>
            <a:endParaRPr lang="en-US" sz="2400" dirty="0"/>
          </a:p>
        </p:txBody>
      </p:sp>
    </p:spTree>
    <p:extLst>
      <p:ext uri="{BB962C8B-B14F-4D97-AF65-F5344CB8AC3E}">
        <p14:creationId xmlns:p14="http://schemas.microsoft.com/office/powerpoint/2010/main" val="20469648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fontScale="90000"/>
          </a:bodyPr>
          <a:lstStyle/>
          <a:p>
            <a:pPr algn="ctr"/>
            <a:r>
              <a:rPr lang="en-US" dirty="0">
                <a:solidFill>
                  <a:srgbClr val="FF0000"/>
                </a:solidFill>
              </a:rPr>
              <a:t>Starting, Stopping, and Stepping Arguments to range()</a:t>
            </a:r>
            <a:endParaRPr lang="en-IN" dirty="0"/>
          </a:p>
        </p:txBody>
      </p:sp>
      <p:sp>
        <p:nvSpPr>
          <p:cNvPr id="3" name="Rectangle 2"/>
          <p:cNvSpPr/>
          <p:nvPr/>
        </p:nvSpPr>
        <p:spPr>
          <a:xfrm>
            <a:off x="303574" y="1150258"/>
            <a:ext cx="12415963" cy="4832092"/>
          </a:xfrm>
          <a:prstGeom prst="rect">
            <a:avLst/>
          </a:prstGeom>
        </p:spPr>
        <p:txBody>
          <a:bodyPr wrap="square">
            <a:spAutoFit/>
          </a:bodyPr>
          <a:lstStyle/>
          <a:p>
            <a:r>
              <a:rPr lang="en-US" sz="2800" dirty="0">
                <a:solidFill>
                  <a:srgbClr val="0070C0"/>
                </a:solidFill>
              </a:rPr>
              <a:t>Some functions can be called with multiple arguments separated by a</a:t>
            </a:r>
          </a:p>
          <a:p>
            <a:r>
              <a:rPr lang="en-US" sz="2800" dirty="0">
                <a:solidFill>
                  <a:srgbClr val="0070C0"/>
                </a:solidFill>
              </a:rPr>
              <a:t>Comma</a:t>
            </a:r>
          </a:p>
          <a:p>
            <a:r>
              <a:rPr lang="en-US" sz="2800" dirty="0">
                <a:solidFill>
                  <a:srgbClr val="0070C0"/>
                </a:solidFill>
              </a:rPr>
              <a:t>Ex: </a:t>
            </a:r>
            <a:r>
              <a:rPr lang="en-US" sz="2800" dirty="0">
                <a:solidFill>
                  <a:srgbClr val="FF0000"/>
                </a:solidFill>
              </a:rPr>
              <a:t>range().</a:t>
            </a:r>
          </a:p>
          <a:p>
            <a:endParaRPr lang="en-US" sz="2800" dirty="0">
              <a:solidFill>
                <a:srgbClr val="FF0000"/>
              </a:solidFill>
            </a:endParaRPr>
          </a:p>
          <a:p>
            <a:r>
              <a:rPr lang="en-US" sz="2800" dirty="0">
                <a:solidFill>
                  <a:srgbClr val="FF0000"/>
                </a:solidFill>
              </a:rPr>
              <a:t>for </a:t>
            </a:r>
            <a:r>
              <a:rPr lang="en-US" sz="2800" dirty="0" err="1">
                <a:solidFill>
                  <a:srgbClr val="FF0000"/>
                </a:solidFill>
              </a:rPr>
              <a:t>i</a:t>
            </a:r>
            <a:r>
              <a:rPr lang="en-US" sz="2800" dirty="0">
                <a:solidFill>
                  <a:srgbClr val="FF0000"/>
                </a:solidFill>
              </a:rPr>
              <a:t> in range(start, stop):</a:t>
            </a:r>
          </a:p>
          <a:p>
            <a:r>
              <a:rPr lang="en-US" sz="2800" dirty="0">
                <a:solidFill>
                  <a:srgbClr val="FF0000"/>
                </a:solidFill>
              </a:rPr>
              <a:t>	print(</a:t>
            </a:r>
            <a:r>
              <a:rPr lang="en-US" sz="2800" dirty="0" err="1">
                <a:solidFill>
                  <a:srgbClr val="FF0000"/>
                </a:solidFill>
              </a:rPr>
              <a:t>i</a:t>
            </a:r>
            <a:r>
              <a:rPr lang="en-US" sz="2800" dirty="0">
                <a:solidFill>
                  <a:srgbClr val="FF0000"/>
                </a:solidFill>
              </a:rPr>
              <a:t>)</a:t>
            </a:r>
          </a:p>
          <a:p>
            <a:endParaRPr lang="en-US" sz="2800" dirty="0">
              <a:solidFill>
                <a:srgbClr val="FF0000"/>
              </a:solidFill>
            </a:endParaRPr>
          </a:p>
          <a:p>
            <a:pPr marL="457200" indent="-457200">
              <a:buFont typeface="Wingdings" panose="05000000000000000000" pitchFamily="2" charset="2"/>
              <a:buChar char="Ø"/>
            </a:pPr>
            <a:r>
              <a:rPr lang="en-US" sz="2800" dirty="0">
                <a:solidFill>
                  <a:srgbClr val="0070C0"/>
                </a:solidFill>
              </a:rPr>
              <a:t>This lets the integer passed to range() to follow any sequence of integers, including starting at a number other than zero</a:t>
            </a:r>
            <a:r>
              <a:rPr lang="en-US" sz="2800" dirty="0">
                <a:solidFill>
                  <a:srgbClr val="FF0000"/>
                </a:solidFill>
              </a:rPr>
              <a:t>. </a:t>
            </a:r>
          </a:p>
          <a:p>
            <a:pPr marL="457200" indent="-457200">
              <a:buFont typeface="Wingdings" panose="05000000000000000000" pitchFamily="2" charset="2"/>
              <a:buChar char="Ø"/>
            </a:pPr>
            <a:r>
              <a:rPr lang="en-US" sz="2800" dirty="0">
                <a:solidFill>
                  <a:srgbClr val="FF0000"/>
                </a:solidFill>
              </a:rPr>
              <a:t>start= loop’s variable starts at this.   (1</a:t>
            </a:r>
            <a:r>
              <a:rPr lang="en-US" sz="2800" baseline="30000" dirty="0">
                <a:solidFill>
                  <a:srgbClr val="FF0000"/>
                </a:solidFill>
              </a:rPr>
              <a:t>st</a:t>
            </a:r>
            <a:r>
              <a:rPr lang="en-US" sz="2800" dirty="0">
                <a:solidFill>
                  <a:srgbClr val="FF0000"/>
                </a:solidFill>
              </a:rPr>
              <a:t> argument)</a:t>
            </a:r>
          </a:p>
          <a:p>
            <a:r>
              <a:rPr lang="en-US" sz="2800" dirty="0">
                <a:solidFill>
                  <a:srgbClr val="0070C0"/>
                </a:solidFill>
              </a:rPr>
              <a:t>end= number to stop at, </a:t>
            </a:r>
            <a:r>
              <a:rPr lang="en-US" sz="2600" dirty="0">
                <a:solidFill>
                  <a:srgbClr val="FF0000"/>
                </a:solidFill>
              </a:rPr>
              <a:t>Imp: will be up to, but not including(2</a:t>
            </a:r>
            <a:r>
              <a:rPr lang="en-US" sz="2600" baseline="30000" dirty="0">
                <a:solidFill>
                  <a:srgbClr val="FF0000"/>
                </a:solidFill>
              </a:rPr>
              <a:t>nd</a:t>
            </a:r>
            <a:r>
              <a:rPr lang="en-US" sz="2600" dirty="0">
                <a:solidFill>
                  <a:srgbClr val="FF0000"/>
                </a:solidFill>
              </a:rPr>
              <a:t> argument)</a:t>
            </a:r>
          </a:p>
        </p:txBody>
      </p:sp>
    </p:spTree>
    <p:extLst>
      <p:ext uri="{BB962C8B-B14F-4D97-AF65-F5344CB8AC3E}">
        <p14:creationId xmlns:p14="http://schemas.microsoft.com/office/powerpoint/2010/main" val="30524095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fontScale="90000"/>
          </a:bodyPr>
          <a:lstStyle/>
          <a:p>
            <a:pPr algn="ctr"/>
            <a:r>
              <a:rPr lang="en-US" dirty="0">
                <a:solidFill>
                  <a:srgbClr val="FF0000"/>
                </a:solidFill>
              </a:rPr>
              <a:t>Starting, Stopping, and Stepping Arguments to range()</a:t>
            </a:r>
            <a:endParaRPr lang="en-IN" dirty="0"/>
          </a:p>
        </p:txBody>
      </p:sp>
      <p:sp>
        <p:nvSpPr>
          <p:cNvPr id="3" name="Rectangle 2"/>
          <p:cNvSpPr/>
          <p:nvPr/>
        </p:nvSpPr>
        <p:spPr>
          <a:xfrm>
            <a:off x="303574" y="1150258"/>
            <a:ext cx="12415963" cy="4832092"/>
          </a:xfrm>
          <a:prstGeom prst="rect">
            <a:avLst/>
          </a:prstGeom>
        </p:spPr>
        <p:txBody>
          <a:bodyPr wrap="square">
            <a:spAutoFit/>
          </a:bodyPr>
          <a:lstStyle/>
          <a:p>
            <a:r>
              <a:rPr lang="en-US" sz="2800" dirty="0">
                <a:solidFill>
                  <a:srgbClr val="0070C0"/>
                </a:solidFill>
              </a:rPr>
              <a:t>for </a:t>
            </a:r>
            <a:r>
              <a:rPr lang="en-US" sz="2800" dirty="0" err="1">
                <a:solidFill>
                  <a:srgbClr val="0070C0"/>
                </a:solidFill>
              </a:rPr>
              <a:t>i</a:t>
            </a:r>
            <a:r>
              <a:rPr lang="en-US" sz="2800" dirty="0">
                <a:solidFill>
                  <a:srgbClr val="0070C0"/>
                </a:solidFill>
              </a:rPr>
              <a:t> in range(start, stop):</a:t>
            </a:r>
          </a:p>
          <a:p>
            <a:r>
              <a:rPr lang="en-US" sz="2800" dirty="0">
                <a:solidFill>
                  <a:srgbClr val="0070C0"/>
                </a:solidFill>
              </a:rPr>
              <a:t>	print(</a:t>
            </a:r>
            <a:r>
              <a:rPr lang="en-US" sz="2800" dirty="0" err="1">
                <a:solidFill>
                  <a:srgbClr val="0070C0"/>
                </a:solidFill>
              </a:rPr>
              <a:t>i</a:t>
            </a:r>
            <a:r>
              <a:rPr lang="en-US" sz="2800" dirty="0">
                <a:solidFill>
                  <a:srgbClr val="0070C0"/>
                </a:solidFill>
              </a:rPr>
              <a:t>)</a:t>
            </a:r>
          </a:p>
          <a:p>
            <a:endParaRPr lang="en-US" sz="2800" dirty="0">
              <a:solidFill>
                <a:srgbClr val="FF0000"/>
              </a:solidFill>
            </a:endParaRPr>
          </a:p>
          <a:p>
            <a:r>
              <a:rPr lang="en-US" sz="2800" dirty="0">
                <a:solidFill>
                  <a:srgbClr val="FF0000"/>
                </a:solidFill>
              </a:rPr>
              <a:t>for </a:t>
            </a:r>
            <a:r>
              <a:rPr lang="en-US" sz="2800" dirty="0" err="1">
                <a:solidFill>
                  <a:srgbClr val="FF0000"/>
                </a:solidFill>
              </a:rPr>
              <a:t>i</a:t>
            </a:r>
            <a:r>
              <a:rPr lang="en-US" sz="2800" dirty="0">
                <a:solidFill>
                  <a:srgbClr val="FF0000"/>
                </a:solidFill>
              </a:rPr>
              <a:t> in range(12, 16):</a:t>
            </a:r>
          </a:p>
          <a:p>
            <a:r>
              <a:rPr lang="en-US" sz="2800" dirty="0">
                <a:solidFill>
                  <a:srgbClr val="FF0000"/>
                </a:solidFill>
              </a:rPr>
              <a:t>	print(</a:t>
            </a:r>
            <a:r>
              <a:rPr lang="en-US" sz="2800" dirty="0" err="1">
                <a:solidFill>
                  <a:srgbClr val="FF0000"/>
                </a:solidFill>
              </a:rPr>
              <a:t>i</a:t>
            </a:r>
            <a:r>
              <a:rPr lang="en-US" sz="2800" dirty="0">
                <a:solidFill>
                  <a:srgbClr val="FF0000"/>
                </a:solidFill>
              </a:rPr>
              <a:t>)</a:t>
            </a:r>
          </a:p>
          <a:p>
            <a:endParaRPr lang="en-US" sz="2800" dirty="0">
              <a:solidFill>
                <a:srgbClr val="FF0000"/>
              </a:solidFill>
            </a:endParaRPr>
          </a:p>
          <a:p>
            <a:r>
              <a:rPr lang="en-US" sz="2800" dirty="0">
                <a:solidFill>
                  <a:srgbClr val="FF0000"/>
                </a:solidFill>
              </a:rPr>
              <a:t>O/P: </a:t>
            </a:r>
          </a:p>
          <a:p>
            <a:r>
              <a:rPr lang="en-US" sz="2800" dirty="0"/>
              <a:t>12</a:t>
            </a:r>
          </a:p>
          <a:p>
            <a:r>
              <a:rPr lang="en-US" sz="2800" dirty="0"/>
              <a:t>13</a:t>
            </a:r>
          </a:p>
          <a:p>
            <a:r>
              <a:rPr lang="en-US" sz="2800" dirty="0"/>
              <a:t>14</a:t>
            </a:r>
          </a:p>
          <a:p>
            <a:r>
              <a:rPr lang="en-US" sz="2800" dirty="0"/>
              <a:t>15</a:t>
            </a:r>
          </a:p>
        </p:txBody>
      </p:sp>
    </p:spTree>
    <p:extLst>
      <p:ext uri="{BB962C8B-B14F-4D97-AF65-F5344CB8AC3E}">
        <p14:creationId xmlns:p14="http://schemas.microsoft.com/office/powerpoint/2010/main" val="42436886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fontScale="90000"/>
          </a:bodyPr>
          <a:lstStyle/>
          <a:p>
            <a:pPr algn="ctr"/>
            <a:r>
              <a:rPr lang="en-US" dirty="0">
                <a:solidFill>
                  <a:srgbClr val="FF0000"/>
                </a:solidFill>
              </a:rPr>
              <a:t>Starting, Stopping, and Stepping Arguments to range()</a:t>
            </a:r>
            <a:endParaRPr lang="en-IN" dirty="0"/>
          </a:p>
        </p:txBody>
      </p:sp>
      <p:sp>
        <p:nvSpPr>
          <p:cNvPr id="3" name="Rectangle 2"/>
          <p:cNvSpPr/>
          <p:nvPr/>
        </p:nvSpPr>
        <p:spPr>
          <a:xfrm>
            <a:off x="303575" y="1150258"/>
            <a:ext cx="11079534" cy="6124754"/>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0070C0"/>
                </a:solidFill>
              </a:rPr>
              <a:t>The range() function can also be called with three arguments. </a:t>
            </a:r>
          </a:p>
          <a:p>
            <a:pPr marL="457200" indent="-457200">
              <a:buFont typeface="Wingdings" panose="05000000000000000000" pitchFamily="2" charset="2"/>
              <a:buChar char="Ø"/>
            </a:pPr>
            <a:r>
              <a:rPr lang="en-US" sz="2800" dirty="0"/>
              <a:t>The first two arguments will be the start and stop values, and the </a:t>
            </a:r>
            <a:r>
              <a:rPr lang="en-US" sz="2800" dirty="0">
                <a:solidFill>
                  <a:srgbClr val="FF0000"/>
                </a:solidFill>
              </a:rPr>
              <a:t>third</a:t>
            </a:r>
            <a:r>
              <a:rPr lang="en-US" sz="2800" dirty="0"/>
              <a:t> will be the </a:t>
            </a:r>
            <a:r>
              <a:rPr lang="en-US" sz="2800" dirty="0">
                <a:solidFill>
                  <a:srgbClr val="FF0000"/>
                </a:solidFill>
              </a:rPr>
              <a:t>step</a:t>
            </a:r>
            <a:r>
              <a:rPr lang="en-US" sz="2800" dirty="0"/>
              <a:t> </a:t>
            </a:r>
            <a:r>
              <a:rPr lang="en-US" sz="2800" dirty="0">
                <a:solidFill>
                  <a:srgbClr val="FF0000"/>
                </a:solidFill>
              </a:rPr>
              <a:t>argument</a:t>
            </a:r>
            <a:r>
              <a:rPr lang="en-US" sz="2800" dirty="0"/>
              <a:t>. </a:t>
            </a:r>
          </a:p>
          <a:p>
            <a:pPr marL="457200" indent="-457200">
              <a:buFont typeface="Wingdings" panose="05000000000000000000" pitchFamily="2" charset="2"/>
              <a:buChar char="Ø"/>
            </a:pPr>
            <a:r>
              <a:rPr lang="en-US" sz="2800" u="sng" dirty="0">
                <a:solidFill>
                  <a:srgbClr val="FF0000"/>
                </a:solidFill>
              </a:rPr>
              <a:t>step</a:t>
            </a:r>
            <a:r>
              <a:rPr lang="en-US" sz="2800" dirty="0">
                <a:solidFill>
                  <a:srgbClr val="0070C0"/>
                </a:solidFill>
              </a:rPr>
              <a:t> is the amount that variable is increased by after each iteration.</a:t>
            </a:r>
          </a:p>
          <a:p>
            <a:pPr marL="457200" indent="-457200">
              <a:buFont typeface="Wingdings" panose="05000000000000000000" pitchFamily="2" charset="2"/>
              <a:buChar char="Ø"/>
            </a:pPr>
            <a:r>
              <a:rPr lang="en-US" sz="2800" dirty="0">
                <a:solidFill>
                  <a:srgbClr val="0070C0"/>
                </a:solidFill>
              </a:rPr>
              <a:t>Syntax:</a:t>
            </a:r>
          </a:p>
          <a:p>
            <a:pPr marL="457200" indent="-457200">
              <a:buFont typeface="Wingdings" panose="05000000000000000000" pitchFamily="2" charset="2"/>
              <a:buChar char="Ø"/>
            </a:pPr>
            <a:endParaRPr lang="en-US" sz="2800" dirty="0">
              <a:solidFill>
                <a:srgbClr val="0070C0"/>
              </a:solidFill>
            </a:endParaRPr>
          </a:p>
          <a:p>
            <a:r>
              <a:rPr lang="en-US" sz="2800" dirty="0">
                <a:solidFill>
                  <a:srgbClr val="0070C0"/>
                </a:solidFill>
              </a:rPr>
              <a:t>for </a:t>
            </a:r>
            <a:r>
              <a:rPr lang="en-US" sz="2800" dirty="0" err="1">
                <a:solidFill>
                  <a:srgbClr val="0070C0"/>
                </a:solidFill>
              </a:rPr>
              <a:t>i</a:t>
            </a:r>
            <a:r>
              <a:rPr lang="en-US" sz="2800" dirty="0">
                <a:solidFill>
                  <a:srgbClr val="0070C0"/>
                </a:solidFill>
              </a:rPr>
              <a:t> in range(start, stop):</a:t>
            </a:r>
          </a:p>
          <a:p>
            <a:r>
              <a:rPr lang="en-US" sz="2800" dirty="0">
                <a:solidFill>
                  <a:srgbClr val="0070C0"/>
                </a:solidFill>
              </a:rPr>
              <a:t>	print(</a:t>
            </a:r>
            <a:r>
              <a:rPr lang="en-US" sz="2800" dirty="0" err="1">
                <a:solidFill>
                  <a:srgbClr val="0070C0"/>
                </a:solidFill>
              </a:rPr>
              <a:t>i</a:t>
            </a:r>
            <a:r>
              <a:rPr lang="en-US" sz="2800" dirty="0">
                <a:solidFill>
                  <a:srgbClr val="0070C0"/>
                </a:solidFill>
              </a:rPr>
              <a:t>)</a:t>
            </a:r>
          </a:p>
          <a:p>
            <a:endParaRPr lang="en-US" sz="2800" dirty="0">
              <a:solidFill>
                <a:srgbClr val="FF0000"/>
              </a:solidFill>
            </a:endParaRPr>
          </a:p>
          <a:p>
            <a:r>
              <a:rPr lang="en-US" sz="2800" dirty="0">
                <a:solidFill>
                  <a:srgbClr val="FF0000"/>
                </a:solidFill>
              </a:rPr>
              <a:t>for </a:t>
            </a:r>
            <a:r>
              <a:rPr lang="en-US" sz="2800" dirty="0" err="1">
                <a:solidFill>
                  <a:srgbClr val="FF0000"/>
                </a:solidFill>
              </a:rPr>
              <a:t>i</a:t>
            </a:r>
            <a:r>
              <a:rPr lang="en-US" sz="2800" dirty="0">
                <a:solidFill>
                  <a:srgbClr val="FF0000"/>
                </a:solidFill>
              </a:rPr>
              <a:t> in range(0, 10, 2):</a:t>
            </a:r>
          </a:p>
          <a:p>
            <a:r>
              <a:rPr lang="en-US" sz="2800" dirty="0">
                <a:solidFill>
                  <a:srgbClr val="FF0000"/>
                </a:solidFill>
              </a:rPr>
              <a:t>	print(</a:t>
            </a:r>
            <a:r>
              <a:rPr lang="en-US" sz="2800" dirty="0" err="1">
                <a:solidFill>
                  <a:srgbClr val="FF0000"/>
                </a:solidFill>
              </a:rPr>
              <a:t>i</a:t>
            </a:r>
            <a:r>
              <a:rPr lang="en-US" sz="2800" dirty="0">
                <a:solidFill>
                  <a:srgbClr val="FF0000"/>
                </a:solidFill>
              </a:rPr>
              <a:t>)</a:t>
            </a:r>
          </a:p>
          <a:p>
            <a:endParaRPr lang="en-US" sz="2800" dirty="0">
              <a:solidFill>
                <a:srgbClr val="0070C0"/>
              </a:solidFill>
            </a:endParaRPr>
          </a:p>
          <a:p>
            <a:pPr marL="457200" indent="-457200">
              <a:buFont typeface="Wingdings" panose="05000000000000000000" pitchFamily="2" charset="2"/>
              <a:buChar char="Ø"/>
            </a:pPr>
            <a:endParaRPr lang="en-US" sz="2800" dirty="0"/>
          </a:p>
        </p:txBody>
      </p:sp>
      <p:sp>
        <p:nvSpPr>
          <p:cNvPr id="4" name="Rectangle 3"/>
          <p:cNvSpPr/>
          <p:nvPr/>
        </p:nvSpPr>
        <p:spPr>
          <a:xfrm>
            <a:off x="6474220" y="4212635"/>
            <a:ext cx="1053494" cy="2677656"/>
          </a:xfrm>
          <a:prstGeom prst="rect">
            <a:avLst/>
          </a:prstGeom>
        </p:spPr>
        <p:txBody>
          <a:bodyPr wrap="none">
            <a:spAutoFit/>
          </a:bodyPr>
          <a:lstStyle/>
          <a:p>
            <a:r>
              <a:rPr lang="en-US" sz="2800" dirty="0">
                <a:solidFill>
                  <a:srgbClr val="FF0000"/>
                </a:solidFill>
              </a:rPr>
              <a:t>O/P: </a:t>
            </a:r>
          </a:p>
          <a:p>
            <a:r>
              <a:rPr lang="en-US" sz="2800" dirty="0">
                <a:solidFill>
                  <a:srgbClr val="0070C0"/>
                </a:solidFill>
              </a:rPr>
              <a:t>0</a:t>
            </a:r>
          </a:p>
          <a:p>
            <a:r>
              <a:rPr lang="en-US" sz="2800" dirty="0">
                <a:solidFill>
                  <a:srgbClr val="0070C0"/>
                </a:solidFill>
              </a:rPr>
              <a:t>2</a:t>
            </a:r>
          </a:p>
          <a:p>
            <a:r>
              <a:rPr lang="en-US" sz="2800" dirty="0">
                <a:solidFill>
                  <a:srgbClr val="0070C0"/>
                </a:solidFill>
              </a:rPr>
              <a:t>4</a:t>
            </a:r>
          </a:p>
          <a:p>
            <a:r>
              <a:rPr lang="en-US" sz="2800" dirty="0">
                <a:solidFill>
                  <a:srgbClr val="0070C0"/>
                </a:solidFill>
              </a:rPr>
              <a:t>6</a:t>
            </a:r>
          </a:p>
          <a:p>
            <a:r>
              <a:rPr lang="en-US" sz="2800" dirty="0">
                <a:solidFill>
                  <a:srgbClr val="0070C0"/>
                </a:solidFill>
              </a:rPr>
              <a:t>8</a:t>
            </a:r>
          </a:p>
        </p:txBody>
      </p:sp>
    </p:spTree>
    <p:extLst>
      <p:ext uri="{BB962C8B-B14F-4D97-AF65-F5344CB8AC3E}">
        <p14:creationId xmlns:p14="http://schemas.microsoft.com/office/powerpoint/2010/main" val="19655511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fontScale="90000"/>
          </a:bodyPr>
          <a:lstStyle/>
          <a:p>
            <a:pPr algn="ctr"/>
            <a:r>
              <a:rPr lang="en-US" dirty="0">
                <a:solidFill>
                  <a:srgbClr val="FF0000"/>
                </a:solidFill>
              </a:rPr>
              <a:t>Starting, Stopping, and Stepping Arguments to range()</a:t>
            </a:r>
            <a:endParaRPr lang="en-IN" dirty="0"/>
          </a:p>
        </p:txBody>
      </p:sp>
      <p:sp>
        <p:nvSpPr>
          <p:cNvPr id="3" name="Rectangle 2"/>
          <p:cNvSpPr/>
          <p:nvPr/>
        </p:nvSpPr>
        <p:spPr>
          <a:xfrm>
            <a:off x="303575" y="1150258"/>
            <a:ext cx="11079534" cy="3539430"/>
          </a:xfrm>
          <a:prstGeom prst="rect">
            <a:avLst/>
          </a:prstGeom>
        </p:spPr>
        <p:txBody>
          <a:bodyPr wrap="square">
            <a:spAutoFit/>
          </a:bodyPr>
          <a:lstStyle/>
          <a:p>
            <a:r>
              <a:rPr lang="en-US" sz="2800" dirty="0">
                <a:solidFill>
                  <a:srgbClr val="FF0000"/>
                </a:solidFill>
              </a:rPr>
              <a:t>for loop </a:t>
            </a:r>
            <a:r>
              <a:rPr lang="en-US" sz="2800" dirty="0">
                <a:solidFill>
                  <a:srgbClr val="0070C0"/>
                </a:solidFill>
              </a:rPr>
              <a:t>takes a negative number </a:t>
            </a:r>
          </a:p>
          <a:p>
            <a:r>
              <a:rPr lang="en-US" sz="2800" dirty="0">
                <a:solidFill>
                  <a:srgbClr val="0070C0"/>
                </a:solidFill>
              </a:rPr>
              <a:t>then for loop counts down instead of up.</a:t>
            </a:r>
          </a:p>
          <a:p>
            <a:endParaRPr lang="en-US" sz="2800" dirty="0">
              <a:solidFill>
                <a:srgbClr val="0070C0"/>
              </a:solidFill>
            </a:endParaRPr>
          </a:p>
          <a:p>
            <a:r>
              <a:rPr lang="en-US" sz="2800" dirty="0">
                <a:solidFill>
                  <a:srgbClr val="0070C0"/>
                </a:solidFill>
              </a:rPr>
              <a:t>Ex:</a:t>
            </a:r>
          </a:p>
          <a:p>
            <a:r>
              <a:rPr lang="en-US" sz="2800" dirty="0">
                <a:solidFill>
                  <a:srgbClr val="FF0000"/>
                </a:solidFill>
              </a:rPr>
              <a:t>for </a:t>
            </a:r>
            <a:r>
              <a:rPr lang="en-US" sz="2800" dirty="0" err="1">
                <a:solidFill>
                  <a:srgbClr val="FF0000"/>
                </a:solidFill>
              </a:rPr>
              <a:t>i</a:t>
            </a:r>
            <a:r>
              <a:rPr lang="en-US" sz="2800" dirty="0">
                <a:solidFill>
                  <a:srgbClr val="FF0000"/>
                </a:solidFill>
              </a:rPr>
              <a:t> in range(5, -1, -1):</a:t>
            </a:r>
          </a:p>
          <a:p>
            <a:r>
              <a:rPr lang="en-US" sz="2800" dirty="0">
                <a:solidFill>
                  <a:srgbClr val="FF0000"/>
                </a:solidFill>
              </a:rPr>
              <a:t>	print(</a:t>
            </a:r>
            <a:r>
              <a:rPr lang="en-US" sz="2800" dirty="0" err="1">
                <a:solidFill>
                  <a:srgbClr val="FF0000"/>
                </a:solidFill>
              </a:rPr>
              <a:t>i</a:t>
            </a:r>
            <a:r>
              <a:rPr lang="en-US" sz="2800" dirty="0">
                <a:solidFill>
                  <a:srgbClr val="FF0000"/>
                </a:solidFill>
              </a:rPr>
              <a:t>)</a:t>
            </a:r>
          </a:p>
          <a:p>
            <a:endParaRPr lang="en-US" sz="2800" dirty="0">
              <a:solidFill>
                <a:srgbClr val="FF0000"/>
              </a:solidFill>
            </a:endParaRPr>
          </a:p>
          <a:p>
            <a:pPr marL="457200" indent="-457200">
              <a:buFont typeface="Wingdings" panose="05000000000000000000" pitchFamily="2" charset="2"/>
              <a:buChar char="Ø"/>
            </a:pPr>
            <a:endParaRPr lang="en-US" sz="2800" dirty="0"/>
          </a:p>
        </p:txBody>
      </p:sp>
      <p:sp>
        <p:nvSpPr>
          <p:cNvPr id="5" name="Rectangle 4"/>
          <p:cNvSpPr/>
          <p:nvPr/>
        </p:nvSpPr>
        <p:spPr>
          <a:xfrm>
            <a:off x="5451231" y="2507122"/>
            <a:ext cx="6096000" cy="3108543"/>
          </a:xfrm>
          <a:prstGeom prst="rect">
            <a:avLst/>
          </a:prstGeom>
        </p:spPr>
        <p:txBody>
          <a:bodyPr>
            <a:spAutoFit/>
          </a:bodyPr>
          <a:lstStyle/>
          <a:p>
            <a:r>
              <a:rPr lang="en-US" sz="2800" dirty="0">
                <a:solidFill>
                  <a:srgbClr val="FF0000"/>
                </a:solidFill>
              </a:rPr>
              <a:t>O/P:</a:t>
            </a:r>
          </a:p>
          <a:p>
            <a:r>
              <a:rPr lang="en-US" sz="2800" dirty="0">
                <a:solidFill>
                  <a:srgbClr val="0070C0"/>
                </a:solidFill>
              </a:rPr>
              <a:t>5</a:t>
            </a:r>
          </a:p>
          <a:p>
            <a:r>
              <a:rPr lang="en-US" sz="2800" dirty="0">
                <a:solidFill>
                  <a:srgbClr val="0070C0"/>
                </a:solidFill>
              </a:rPr>
              <a:t>4</a:t>
            </a:r>
          </a:p>
          <a:p>
            <a:r>
              <a:rPr lang="en-US" sz="2800" dirty="0">
                <a:solidFill>
                  <a:srgbClr val="0070C0"/>
                </a:solidFill>
              </a:rPr>
              <a:t>3</a:t>
            </a:r>
          </a:p>
          <a:p>
            <a:r>
              <a:rPr lang="en-US" sz="2800" dirty="0">
                <a:solidFill>
                  <a:srgbClr val="0070C0"/>
                </a:solidFill>
              </a:rPr>
              <a:t>2</a:t>
            </a:r>
          </a:p>
          <a:p>
            <a:r>
              <a:rPr lang="en-US" sz="2800" dirty="0">
                <a:solidFill>
                  <a:srgbClr val="0070C0"/>
                </a:solidFill>
              </a:rPr>
              <a:t>1</a:t>
            </a:r>
          </a:p>
          <a:p>
            <a:r>
              <a:rPr lang="en-US" sz="2800" dirty="0">
                <a:solidFill>
                  <a:srgbClr val="0070C0"/>
                </a:solidFill>
              </a:rPr>
              <a:t>0</a:t>
            </a:r>
          </a:p>
        </p:txBody>
      </p:sp>
    </p:spTree>
    <p:extLst>
      <p:ext uri="{BB962C8B-B14F-4D97-AF65-F5344CB8AC3E}">
        <p14:creationId xmlns:p14="http://schemas.microsoft.com/office/powerpoint/2010/main" val="4005132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The Integer, Floating-Point, and String Data Types</a:t>
            </a:r>
            <a:endParaRPr lang="en-IN" dirty="0"/>
          </a:p>
        </p:txBody>
      </p:sp>
      <p:sp>
        <p:nvSpPr>
          <p:cNvPr id="3" name="Content Placeholder 2"/>
          <p:cNvSpPr>
            <a:spLocks noGrp="1"/>
          </p:cNvSpPr>
          <p:nvPr>
            <p:ph idx="1"/>
          </p:nvPr>
        </p:nvSpPr>
        <p:spPr>
          <a:xfrm>
            <a:off x="589061" y="839109"/>
            <a:ext cx="11268635" cy="4724681"/>
          </a:xfrm>
        </p:spPr>
        <p:txBody>
          <a:bodyPr>
            <a:noAutofit/>
          </a:bodyPr>
          <a:lstStyle/>
          <a:p>
            <a:pPr marL="0" indent="0">
              <a:buNone/>
            </a:pPr>
            <a:r>
              <a:rPr lang="en-US" sz="3200" b="1" dirty="0">
                <a:solidFill>
                  <a:srgbClr val="FF0000"/>
                </a:solidFill>
              </a:rPr>
              <a:t>Floating-Point Number(Float):</a:t>
            </a:r>
          </a:p>
          <a:p>
            <a:r>
              <a:rPr lang="en-US" sz="3200" dirty="0"/>
              <a:t>Float is a positive or negative number with a fractional part(decimal point).</a:t>
            </a:r>
          </a:p>
          <a:p>
            <a:r>
              <a:rPr lang="en-US" sz="3200" dirty="0"/>
              <a:t>Ex: 10.1   -10.5    1.123456</a:t>
            </a:r>
          </a:p>
          <a:p>
            <a:r>
              <a:rPr lang="en-US" sz="3200" dirty="0">
                <a:solidFill>
                  <a:srgbClr val="191919"/>
                </a:solidFill>
                <a:latin typeface="Segoe UI" panose="020B0502040204020203" pitchFamily="34" charset="0"/>
              </a:rPr>
              <a:t>&gt;&gt;&gt; type(42.0)</a:t>
            </a:r>
          </a:p>
          <a:p>
            <a:pPr marL="0" indent="0">
              <a:buNone/>
            </a:pPr>
            <a:r>
              <a:rPr lang="en-US" sz="3200" dirty="0">
                <a:solidFill>
                  <a:srgbClr val="191919"/>
                </a:solidFill>
                <a:latin typeface="Segoe UI" panose="020B0502040204020203" pitchFamily="34" charset="0"/>
              </a:rPr>
              <a:t>&lt;class 'float'&gt;</a:t>
            </a:r>
          </a:p>
          <a:p>
            <a:r>
              <a:rPr lang="en-US" sz="3200" dirty="0">
                <a:solidFill>
                  <a:srgbClr val="191919"/>
                </a:solidFill>
                <a:latin typeface="Segoe UI" panose="020B0502040204020203" pitchFamily="34" charset="0"/>
              </a:rPr>
              <a:t>&gt;&gt;&gt; type(42)</a:t>
            </a:r>
          </a:p>
          <a:p>
            <a:pPr marL="0" indent="0">
              <a:buNone/>
            </a:pPr>
            <a:r>
              <a:rPr lang="en-US" sz="3200" dirty="0">
                <a:solidFill>
                  <a:srgbClr val="191919"/>
                </a:solidFill>
                <a:latin typeface="Segoe UI" panose="020B0502040204020203" pitchFamily="34" charset="0"/>
              </a:rPr>
              <a:t>&lt;class '</a:t>
            </a:r>
            <a:r>
              <a:rPr lang="en-US" sz="3200" dirty="0" err="1">
                <a:solidFill>
                  <a:srgbClr val="191919"/>
                </a:solidFill>
                <a:latin typeface="Segoe UI" panose="020B0502040204020203" pitchFamily="34" charset="0"/>
              </a:rPr>
              <a:t>int</a:t>
            </a:r>
            <a:r>
              <a:rPr lang="en-US" sz="3200" dirty="0">
                <a:solidFill>
                  <a:srgbClr val="191919"/>
                </a:solidFill>
                <a:latin typeface="Segoe UI" panose="020B0502040204020203" pitchFamily="34" charset="0"/>
              </a:rPr>
              <a:t>'&gt;</a:t>
            </a:r>
            <a:endParaRPr lang="en-IN" sz="3200" dirty="0"/>
          </a:p>
        </p:txBody>
      </p:sp>
    </p:spTree>
    <p:extLst>
      <p:ext uri="{BB962C8B-B14F-4D97-AF65-F5344CB8AC3E}">
        <p14:creationId xmlns:p14="http://schemas.microsoft.com/office/powerpoint/2010/main" val="122642711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Importing </a:t>
            </a:r>
            <a:r>
              <a:rPr lang="en-US" u="sng" dirty="0">
                <a:solidFill>
                  <a:srgbClr val="FF0000"/>
                </a:solidFill>
              </a:rPr>
              <a:t>Modules</a:t>
            </a:r>
            <a:endParaRPr lang="en-IN" dirty="0"/>
          </a:p>
        </p:txBody>
      </p:sp>
      <p:sp>
        <p:nvSpPr>
          <p:cNvPr id="3" name="Rectangle 2"/>
          <p:cNvSpPr/>
          <p:nvPr/>
        </p:nvSpPr>
        <p:spPr>
          <a:xfrm>
            <a:off x="480645" y="978767"/>
            <a:ext cx="11474794" cy="5693866"/>
          </a:xfrm>
          <a:prstGeom prst="rect">
            <a:avLst/>
          </a:prstGeom>
        </p:spPr>
        <p:txBody>
          <a:bodyPr wrap="square">
            <a:spAutoFit/>
          </a:bodyPr>
          <a:lstStyle/>
          <a:p>
            <a:r>
              <a:rPr lang="en-US" sz="2800" dirty="0"/>
              <a:t>built-in functions= basic set of functions. </a:t>
            </a:r>
          </a:p>
          <a:p>
            <a:r>
              <a:rPr lang="en-US" sz="2800" dirty="0"/>
              <a:t>Ex: </a:t>
            </a:r>
            <a:r>
              <a:rPr lang="en-US" sz="2800" dirty="0">
                <a:solidFill>
                  <a:srgbClr val="FF0000"/>
                </a:solidFill>
              </a:rPr>
              <a:t>print(), input(), </a:t>
            </a:r>
            <a:r>
              <a:rPr lang="en-US" sz="2800" dirty="0"/>
              <a:t>and </a:t>
            </a:r>
            <a:r>
              <a:rPr lang="en-US" sz="2800" dirty="0" err="1">
                <a:solidFill>
                  <a:srgbClr val="FF0000"/>
                </a:solidFill>
              </a:rPr>
              <a:t>len</a:t>
            </a:r>
            <a:r>
              <a:rPr lang="en-US" sz="2800" dirty="0">
                <a:solidFill>
                  <a:srgbClr val="FF0000"/>
                </a:solidFill>
              </a:rPr>
              <a:t>() </a:t>
            </a:r>
            <a:r>
              <a:rPr lang="en-US" sz="2800" dirty="0"/>
              <a:t>functions</a:t>
            </a:r>
          </a:p>
          <a:p>
            <a:endParaRPr lang="en-US" sz="2800" dirty="0"/>
          </a:p>
          <a:p>
            <a:r>
              <a:rPr lang="en-US" sz="2800" dirty="0"/>
              <a:t>Python also comes with a set of modules called </a:t>
            </a:r>
            <a:r>
              <a:rPr lang="en-US" sz="2800" u="sng" dirty="0">
                <a:solidFill>
                  <a:srgbClr val="FF0000"/>
                </a:solidFill>
              </a:rPr>
              <a:t>standard library.</a:t>
            </a:r>
          </a:p>
          <a:p>
            <a:endParaRPr lang="en-US" sz="2800" u="sng" dirty="0">
              <a:solidFill>
                <a:srgbClr val="FF0000"/>
              </a:solidFill>
            </a:endParaRPr>
          </a:p>
          <a:p>
            <a:r>
              <a:rPr lang="en-US" sz="2800" dirty="0">
                <a:solidFill>
                  <a:srgbClr val="0070C0"/>
                </a:solidFill>
              </a:rPr>
              <a:t>Each module is a Python program that contains a related group of</a:t>
            </a:r>
          </a:p>
          <a:p>
            <a:r>
              <a:rPr lang="en-US" sz="2800" dirty="0">
                <a:solidFill>
                  <a:srgbClr val="0070C0"/>
                </a:solidFill>
              </a:rPr>
              <a:t>functions that can be embedded in programs</a:t>
            </a:r>
          </a:p>
          <a:p>
            <a:endParaRPr lang="en-US" sz="2800" dirty="0">
              <a:solidFill>
                <a:srgbClr val="0070C0"/>
              </a:solidFill>
            </a:endParaRPr>
          </a:p>
          <a:p>
            <a:r>
              <a:rPr lang="en-US" sz="2800" dirty="0">
                <a:solidFill>
                  <a:srgbClr val="0070C0"/>
                </a:solidFill>
              </a:rPr>
              <a:t>Ex: 1. math module has mathematics-related functions, </a:t>
            </a:r>
          </a:p>
          <a:p>
            <a:r>
              <a:rPr lang="en-US" sz="2800" dirty="0">
                <a:solidFill>
                  <a:srgbClr val="0070C0"/>
                </a:solidFill>
              </a:rPr>
              <a:t>2. random module has random number-related functions, and so on</a:t>
            </a:r>
          </a:p>
          <a:p>
            <a:endParaRPr lang="en-US" sz="2800" dirty="0">
              <a:solidFill>
                <a:srgbClr val="0070C0"/>
              </a:solidFill>
            </a:endParaRPr>
          </a:p>
          <a:p>
            <a:r>
              <a:rPr lang="en-US" sz="2800" dirty="0">
                <a:solidFill>
                  <a:srgbClr val="0070C0"/>
                </a:solidFill>
              </a:rPr>
              <a:t>import the module with an </a:t>
            </a:r>
            <a:r>
              <a:rPr lang="en-US" sz="2800" dirty="0">
                <a:solidFill>
                  <a:srgbClr val="FF0000"/>
                </a:solidFill>
              </a:rPr>
              <a:t>import statement t</a:t>
            </a:r>
            <a:r>
              <a:rPr lang="en-US" sz="2800" dirty="0">
                <a:solidFill>
                  <a:srgbClr val="0070C0"/>
                </a:solidFill>
              </a:rPr>
              <a:t>o use the </a:t>
            </a:r>
            <a:r>
              <a:rPr lang="en-US" sz="2800" dirty="0">
                <a:solidFill>
                  <a:srgbClr val="FF0000"/>
                </a:solidFill>
              </a:rPr>
              <a:t>functions</a:t>
            </a:r>
            <a:r>
              <a:rPr lang="en-US" sz="2800" dirty="0">
                <a:solidFill>
                  <a:srgbClr val="0070C0"/>
                </a:solidFill>
              </a:rPr>
              <a:t> in a module</a:t>
            </a:r>
          </a:p>
        </p:txBody>
      </p:sp>
    </p:spTree>
    <p:extLst>
      <p:ext uri="{BB962C8B-B14F-4D97-AF65-F5344CB8AC3E}">
        <p14:creationId xmlns:p14="http://schemas.microsoft.com/office/powerpoint/2010/main" val="1348183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Importing </a:t>
            </a:r>
            <a:r>
              <a:rPr lang="en-US" u="sng" dirty="0">
                <a:solidFill>
                  <a:srgbClr val="FF0000"/>
                </a:solidFill>
              </a:rPr>
              <a:t>Modules</a:t>
            </a:r>
            <a:endParaRPr lang="en-IN" dirty="0"/>
          </a:p>
        </p:txBody>
      </p:sp>
      <p:sp>
        <p:nvSpPr>
          <p:cNvPr id="3" name="Rectangle 2"/>
          <p:cNvSpPr/>
          <p:nvPr/>
        </p:nvSpPr>
        <p:spPr>
          <a:xfrm>
            <a:off x="890953" y="1159804"/>
            <a:ext cx="11394831" cy="5693866"/>
          </a:xfrm>
          <a:prstGeom prst="rect">
            <a:avLst/>
          </a:prstGeom>
        </p:spPr>
        <p:txBody>
          <a:bodyPr wrap="square">
            <a:spAutoFit/>
          </a:bodyPr>
          <a:lstStyle/>
          <a:p>
            <a:r>
              <a:rPr lang="en-US" sz="2800" dirty="0">
                <a:solidFill>
                  <a:srgbClr val="FF0000"/>
                </a:solidFill>
              </a:rPr>
              <a:t>import statement </a:t>
            </a:r>
            <a:r>
              <a:rPr lang="en-US" sz="2800" dirty="0"/>
              <a:t>consists of following:</a:t>
            </a:r>
          </a:p>
          <a:p>
            <a:endParaRPr lang="en-US" sz="2800" dirty="0"/>
          </a:p>
          <a:p>
            <a:pPr marL="457200" indent="-58738">
              <a:buFont typeface="Wingdings" panose="05000000000000000000" pitchFamily="2" charset="2"/>
              <a:buChar char="ü"/>
            </a:pPr>
            <a:r>
              <a:rPr lang="en-US" sz="2800" dirty="0"/>
              <a:t>The </a:t>
            </a:r>
            <a:r>
              <a:rPr lang="en-US" sz="2800" dirty="0">
                <a:solidFill>
                  <a:srgbClr val="FF0000"/>
                </a:solidFill>
              </a:rPr>
              <a:t>import</a:t>
            </a:r>
            <a:r>
              <a:rPr lang="en-US" sz="2800" dirty="0"/>
              <a:t> keyword</a:t>
            </a:r>
          </a:p>
          <a:p>
            <a:pPr marL="457200" indent="-58738">
              <a:buFont typeface="Wingdings" panose="05000000000000000000" pitchFamily="2" charset="2"/>
              <a:buChar char="ü"/>
            </a:pPr>
            <a:r>
              <a:rPr lang="en-US" sz="2800" dirty="0"/>
              <a:t>The </a:t>
            </a:r>
            <a:r>
              <a:rPr lang="en-US" sz="2800" dirty="0">
                <a:solidFill>
                  <a:srgbClr val="FF0000"/>
                </a:solidFill>
              </a:rPr>
              <a:t>name</a:t>
            </a:r>
            <a:r>
              <a:rPr lang="en-US" sz="2800" dirty="0"/>
              <a:t> of the </a:t>
            </a:r>
            <a:r>
              <a:rPr lang="en-US" sz="2800" dirty="0">
                <a:solidFill>
                  <a:srgbClr val="FF0000"/>
                </a:solidFill>
              </a:rPr>
              <a:t>module</a:t>
            </a:r>
          </a:p>
          <a:p>
            <a:pPr marL="457200" indent="-58738">
              <a:buFont typeface="Wingdings" panose="05000000000000000000" pitchFamily="2" charset="2"/>
              <a:buChar char="ü"/>
            </a:pPr>
            <a:r>
              <a:rPr lang="en-US" sz="2800" dirty="0"/>
              <a:t>Sometimes, more module names, separated by commas</a:t>
            </a:r>
          </a:p>
          <a:p>
            <a:pPr marL="398462"/>
            <a:endParaRPr lang="en-US" sz="2800" dirty="0"/>
          </a:p>
          <a:p>
            <a:pPr marL="396875" indent="-396875"/>
            <a:r>
              <a:rPr lang="en-US" sz="2800" dirty="0"/>
              <a:t>Once you import a module, you can use all the functions of that module.</a:t>
            </a:r>
          </a:p>
          <a:p>
            <a:pPr marL="396875" indent="-396875"/>
            <a:r>
              <a:rPr lang="en-US" sz="2800" dirty="0"/>
              <a:t> </a:t>
            </a:r>
          </a:p>
          <a:p>
            <a:pPr marL="396875" indent="-396875"/>
            <a:r>
              <a:rPr lang="en-US" sz="2800" dirty="0"/>
              <a:t>Ex: import random module, to get access to </a:t>
            </a:r>
            <a:r>
              <a:rPr lang="en-US" sz="2800" dirty="0" err="1"/>
              <a:t>random.randint</a:t>
            </a:r>
            <a:r>
              <a:rPr lang="en-US" sz="2800" dirty="0"/>
              <a:t>() function.</a:t>
            </a:r>
          </a:p>
          <a:p>
            <a:pPr marL="398462"/>
            <a:endParaRPr lang="en-US" sz="2800" dirty="0"/>
          </a:p>
          <a:p>
            <a:pPr marL="398462"/>
            <a:endParaRPr lang="en-US" sz="2800" dirty="0"/>
          </a:p>
        </p:txBody>
      </p:sp>
    </p:spTree>
    <p:extLst>
      <p:ext uri="{BB962C8B-B14F-4D97-AF65-F5344CB8AC3E}">
        <p14:creationId xmlns:p14="http://schemas.microsoft.com/office/powerpoint/2010/main" val="16399820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Importing </a:t>
            </a:r>
            <a:r>
              <a:rPr lang="en-US" u="sng" dirty="0">
                <a:solidFill>
                  <a:srgbClr val="FF0000"/>
                </a:solidFill>
              </a:rPr>
              <a:t>Modules</a:t>
            </a:r>
            <a:endParaRPr lang="en-IN" dirty="0"/>
          </a:p>
        </p:txBody>
      </p:sp>
      <p:sp>
        <p:nvSpPr>
          <p:cNvPr id="3" name="Rectangle 2"/>
          <p:cNvSpPr/>
          <p:nvPr/>
        </p:nvSpPr>
        <p:spPr>
          <a:xfrm>
            <a:off x="750276" y="960512"/>
            <a:ext cx="10937631" cy="3108543"/>
          </a:xfrm>
          <a:prstGeom prst="rect">
            <a:avLst/>
          </a:prstGeom>
        </p:spPr>
        <p:txBody>
          <a:bodyPr wrap="square">
            <a:spAutoFit/>
          </a:bodyPr>
          <a:lstStyle/>
          <a:p>
            <a:r>
              <a:rPr lang="en-US" sz="2800" dirty="0"/>
              <a:t>Consider the program: printRandom.py:</a:t>
            </a:r>
          </a:p>
          <a:p>
            <a:endParaRPr lang="en-US" sz="2800" dirty="0"/>
          </a:p>
          <a:p>
            <a:r>
              <a:rPr lang="en-US" sz="2800" dirty="0">
                <a:solidFill>
                  <a:srgbClr val="FF0000"/>
                </a:solidFill>
              </a:rPr>
              <a:t>import random</a:t>
            </a:r>
          </a:p>
          <a:p>
            <a:r>
              <a:rPr lang="en-US" sz="2800" dirty="0">
                <a:solidFill>
                  <a:srgbClr val="FF0000"/>
                </a:solidFill>
              </a:rPr>
              <a:t>for </a:t>
            </a:r>
            <a:r>
              <a:rPr lang="en-US" sz="2800" dirty="0" err="1">
                <a:solidFill>
                  <a:srgbClr val="FF0000"/>
                </a:solidFill>
              </a:rPr>
              <a:t>i</a:t>
            </a:r>
            <a:r>
              <a:rPr lang="en-US" sz="2800" dirty="0">
                <a:solidFill>
                  <a:srgbClr val="FF0000"/>
                </a:solidFill>
              </a:rPr>
              <a:t> in range(5):</a:t>
            </a:r>
          </a:p>
          <a:p>
            <a:r>
              <a:rPr lang="en-US" sz="2800" dirty="0">
                <a:solidFill>
                  <a:srgbClr val="FF0000"/>
                </a:solidFill>
              </a:rPr>
              <a:t>	print(</a:t>
            </a:r>
            <a:r>
              <a:rPr lang="en-US" sz="2800" dirty="0" err="1">
                <a:solidFill>
                  <a:srgbClr val="FF0000"/>
                </a:solidFill>
              </a:rPr>
              <a:t>random.randint</a:t>
            </a:r>
            <a:r>
              <a:rPr lang="en-US" sz="2800" dirty="0">
                <a:solidFill>
                  <a:srgbClr val="FF0000"/>
                </a:solidFill>
              </a:rPr>
              <a:t>(1, 10))</a:t>
            </a:r>
          </a:p>
          <a:p>
            <a:endParaRPr lang="en-US" sz="2800" dirty="0"/>
          </a:p>
          <a:p>
            <a:r>
              <a:rPr lang="en-US" sz="2800" dirty="0"/>
              <a:t>O/P:</a:t>
            </a:r>
          </a:p>
        </p:txBody>
      </p:sp>
      <p:sp>
        <p:nvSpPr>
          <p:cNvPr id="4" name="Rectangle 3"/>
          <p:cNvSpPr/>
          <p:nvPr/>
        </p:nvSpPr>
        <p:spPr>
          <a:xfrm>
            <a:off x="2025534" y="3654613"/>
            <a:ext cx="6096000" cy="1477328"/>
          </a:xfrm>
          <a:prstGeom prst="rect">
            <a:avLst/>
          </a:prstGeom>
        </p:spPr>
        <p:txBody>
          <a:bodyPr>
            <a:spAutoFit/>
          </a:bodyPr>
          <a:lstStyle/>
          <a:p>
            <a:r>
              <a:rPr lang="en-US" dirty="0"/>
              <a:t>4</a:t>
            </a:r>
          </a:p>
          <a:p>
            <a:r>
              <a:rPr lang="en-US" dirty="0"/>
              <a:t>1</a:t>
            </a:r>
          </a:p>
          <a:p>
            <a:r>
              <a:rPr lang="en-US" dirty="0"/>
              <a:t>8</a:t>
            </a:r>
          </a:p>
          <a:p>
            <a:r>
              <a:rPr lang="en-US" dirty="0"/>
              <a:t>4</a:t>
            </a:r>
          </a:p>
          <a:p>
            <a:r>
              <a:rPr lang="en-US" dirty="0"/>
              <a:t>1</a:t>
            </a:r>
          </a:p>
        </p:txBody>
      </p:sp>
      <p:sp>
        <p:nvSpPr>
          <p:cNvPr id="5" name="Rectangle 4"/>
          <p:cNvSpPr/>
          <p:nvPr/>
        </p:nvSpPr>
        <p:spPr>
          <a:xfrm>
            <a:off x="750276" y="5311865"/>
            <a:ext cx="8269033" cy="646331"/>
          </a:xfrm>
          <a:prstGeom prst="rect">
            <a:avLst/>
          </a:prstGeom>
        </p:spPr>
        <p:txBody>
          <a:bodyPr wrap="square">
            <a:spAutoFit/>
          </a:bodyPr>
          <a:lstStyle/>
          <a:p>
            <a:r>
              <a:rPr lang="en-US" dirty="0"/>
              <a:t>view the execution of this program at</a:t>
            </a:r>
          </a:p>
          <a:p>
            <a:r>
              <a:rPr lang="en-US" dirty="0">
                <a:solidFill>
                  <a:srgbClr val="FF0000"/>
                </a:solidFill>
              </a:rPr>
              <a:t>https://autbor.com/printrandom/.</a:t>
            </a:r>
          </a:p>
        </p:txBody>
      </p:sp>
    </p:spTree>
    <p:extLst>
      <p:ext uri="{BB962C8B-B14F-4D97-AF65-F5344CB8AC3E}">
        <p14:creationId xmlns:p14="http://schemas.microsoft.com/office/powerpoint/2010/main" val="144711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a:solidFill>
                  <a:srgbClr val="FF0000"/>
                </a:solidFill>
              </a:rPr>
              <a:t>DON’T OVERWRITE MODULE NAMES</a:t>
            </a:r>
            <a:endParaRPr lang="en-IN" dirty="0"/>
          </a:p>
        </p:txBody>
      </p:sp>
      <p:sp>
        <p:nvSpPr>
          <p:cNvPr id="3" name="Rectangle 2"/>
          <p:cNvSpPr/>
          <p:nvPr/>
        </p:nvSpPr>
        <p:spPr>
          <a:xfrm>
            <a:off x="461837" y="964868"/>
            <a:ext cx="11493602" cy="7478970"/>
          </a:xfrm>
          <a:prstGeom prst="rect">
            <a:avLst/>
          </a:prstGeom>
        </p:spPr>
        <p:txBody>
          <a:bodyPr wrap="square">
            <a:spAutoFit/>
          </a:bodyPr>
          <a:lstStyle/>
          <a:p>
            <a:pPr marL="457200" indent="-457200">
              <a:buFont typeface="Wingdings" panose="05000000000000000000" pitchFamily="2" charset="2"/>
              <a:buChar char="Ø"/>
            </a:pPr>
            <a:r>
              <a:rPr lang="en-US" sz="3200" dirty="0"/>
              <a:t>Don’t use the names of the Python’s modules to save Python scripts, Ex: don’t use </a:t>
            </a:r>
            <a:r>
              <a:rPr lang="en-US" sz="3200" dirty="0">
                <a:solidFill>
                  <a:srgbClr val="FF0000"/>
                </a:solidFill>
              </a:rPr>
              <a:t>random.py, sys.py, os.py, or math.py.</a:t>
            </a:r>
          </a:p>
          <a:p>
            <a:pPr marL="457200" indent="-457200">
              <a:buFont typeface="Wingdings" panose="05000000000000000000" pitchFamily="2" charset="2"/>
              <a:buChar char="Ø"/>
            </a:pPr>
            <a:r>
              <a:rPr lang="en-US" sz="3200" dirty="0">
                <a:solidFill>
                  <a:srgbClr val="FF0000"/>
                </a:solidFill>
              </a:rPr>
              <a:t>If accidentally name is given, ex: random.py, </a:t>
            </a:r>
          </a:p>
          <a:p>
            <a:r>
              <a:rPr lang="en-US" sz="3200" dirty="0">
                <a:solidFill>
                  <a:srgbClr val="FF0000"/>
                </a:solidFill>
              </a:rPr>
              <a:t>     and use an import random statement in another program, your program would import your random.py file instead of          </a:t>
            </a:r>
          </a:p>
          <a:p>
            <a:r>
              <a:rPr lang="en-US" sz="3200" dirty="0">
                <a:solidFill>
                  <a:srgbClr val="FF0000"/>
                </a:solidFill>
              </a:rPr>
              <a:t>     Python’s random module.</a:t>
            </a:r>
          </a:p>
          <a:p>
            <a:pPr marL="457200" indent="-457200">
              <a:buFont typeface="Wingdings" panose="05000000000000000000" pitchFamily="2" charset="2"/>
              <a:buChar char="Ø"/>
            </a:pPr>
            <a:r>
              <a:rPr lang="en-US" sz="3200" dirty="0"/>
              <a:t>This leads to errors such as </a:t>
            </a:r>
            <a:r>
              <a:rPr lang="en-US" sz="3200" dirty="0" err="1">
                <a:solidFill>
                  <a:srgbClr val="FF0000"/>
                </a:solidFill>
              </a:rPr>
              <a:t>AttributeError</a:t>
            </a:r>
            <a:r>
              <a:rPr lang="en-US" sz="3200" dirty="0">
                <a:solidFill>
                  <a:srgbClr val="FF0000"/>
                </a:solidFill>
              </a:rPr>
              <a:t>: module 'random' has no attribute '</a:t>
            </a:r>
            <a:r>
              <a:rPr lang="en-US" sz="3200" dirty="0" err="1">
                <a:solidFill>
                  <a:srgbClr val="FF0000"/>
                </a:solidFill>
              </a:rPr>
              <a:t>randint</a:t>
            </a:r>
            <a:r>
              <a:rPr lang="en-US" sz="3200" dirty="0">
                <a:solidFill>
                  <a:srgbClr val="FF0000"/>
                </a:solidFill>
              </a:rPr>
              <a:t>', since your random.py </a:t>
            </a:r>
            <a:r>
              <a:rPr lang="en-US" sz="3200" dirty="0"/>
              <a:t>doesn’t have the functions that real random module has. </a:t>
            </a:r>
          </a:p>
          <a:p>
            <a:pPr marL="457200" indent="-457200">
              <a:buFont typeface="Wingdings" panose="05000000000000000000" pitchFamily="2" charset="2"/>
              <a:buChar char="Ø"/>
            </a:pPr>
            <a:r>
              <a:rPr lang="en-US" sz="3200" dirty="0"/>
              <a:t>Don’t use the names of any </a:t>
            </a:r>
            <a:r>
              <a:rPr lang="en-US" sz="3200" dirty="0">
                <a:solidFill>
                  <a:srgbClr val="FF0000"/>
                </a:solidFill>
              </a:rPr>
              <a:t>built-in Python functions</a:t>
            </a:r>
            <a:r>
              <a:rPr lang="en-US" sz="3200" dirty="0"/>
              <a:t> either, such as </a:t>
            </a:r>
            <a:r>
              <a:rPr lang="en-US" sz="3200" dirty="0">
                <a:solidFill>
                  <a:srgbClr val="FF0000"/>
                </a:solidFill>
              </a:rPr>
              <a:t>print() or input().</a:t>
            </a:r>
          </a:p>
          <a:p>
            <a:pPr marL="457200" indent="-457200">
              <a:buFont typeface="Wingdings" panose="05000000000000000000" pitchFamily="2" charset="2"/>
              <a:buChar char="Ø"/>
            </a:pPr>
            <a:endParaRPr lang="en-US" sz="3200" dirty="0">
              <a:solidFill>
                <a:srgbClr val="FF0000"/>
              </a:solidFill>
            </a:endParaRPr>
          </a:p>
          <a:p>
            <a:endParaRPr lang="en-US" sz="3200" dirty="0">
              <a:solidFill>
                <a:srgbClr val="FF0000"/>
              </a:solidFill>
            </a:endParaRPr>
          </a:p>
          <a:p>
            <a:endParaRPr lang="en-US" sz="3200" dirty="0">
              <a:solidFill>
                <a:srgbClr val="FF0000"/>
              </a:solidFill>
            </a:endParaRPr>
          </a:p>
        </p:txBody>
      </p:sp>
    </p:spTree>
    <p:extLst>
      <p:ext uri="{BB962C8B-B14F-4D97-AF65-F5344CB8AC3E}">
        <p14:creationId xmlns:p14="http://schemas.microsoft.com/office/powerpoint/2010/main" val="8459665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Importing </a:t>
            </a:r>
            <a:r>
              <a:rPr lang="en-US" u="sng" dirty="0">
                <a:solidFill>
                  <a:srgbClr val="FF0000"/>
                </a:solidFill>
              </a:rPr>
              <a:t>Modules</a:t>
            </a:r>
            <a:endParaRPr lang="en-IN" dirty="0"/>
          </a:p>
        </p:txBody>
      </p:sp>
      <p:sp>
        <p:nvSpPr>
          <p:cNvPr id="3" name="Rectangle 2"/>
          <p:cNvSpPr/>
          <p:nvPr/>
        </p:nvSpPr>
        <p:spPr>
          <a:xfrm>
            <a:off x="410308" y="1196315"/>
            <a:ext cx="10726616" cy="3416320"/>
          </a:xfrm>
          <a:prstGeom prst="rect">
            <a:avLst/>
          </a:prstGeom>
        </p:spPr>
        <p:txBody>
          <a:bodyPr wrap="square">
            <a:spAutoFit/>
          </a:bodyPr>
          <a:lstStyle/>
          <a:p>
            <a:pPr marL="342900" indent="-342900">
              <a:buFont typeface="Wingdings" panose="05000000000000000000" pitchFamily="2" charset="2"/>
              <a:buChar char="Ø"/>
            </a:pPr>
            <a:r>
              <a:rPr lang="en-US" sz="2400" dirty="0"/>
              <a:t>The </a:t>
            </a:r>
            <a:r>
              <a:rPr lang="en-US" sz="2400" dirty="0" err="1">
                <a:solidFill>
                  <a:srgbClr val="FF0000"/>
                </a:solidFill>
              </a:rPr>
              <a:t>random.randint</a:t>
            </a:r>
            <a:r>
              <a:rPr lang="en-US" sz="2400" dirty="0">
                <a:solidFill>
                  <a:srgbClr val="FF0000"/>
                </a:solidFill>
              </a:rPr>
              <a:t>() </a:t>
            </a:r>
            <a:r>
              <a:rPr lang="en-US" sz="2400" dirty="0" err="1"/>
              <a:t>function:l</a:t>
            </a:r>
            <a:r>
              <a:rPr lang="en-US" sz="2400" dirty="0"/>
              <a:t> evaluates to a random integer value between the two integers that you pass it.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Since </a:t>
            </a:r>
            <a:r>
              <a:rPr lang="en-US" sz="2400" dirty="0" err="1">
                <a:solidFill>
                  <a:srgbClr val="FF0000"/>
                </a:solidFill>
              </a:rPr>
              <a:t>randint</a:t>
            </a:r>
            <a:r>
              <a:rPr lang="en-US" sz="2400" dirty="0">
                <a:solidFill>
                  <a:srgbClr val="FF0000"/>
                </a:solidFill>
              </a:rPr>
              <a:t>() </a:t>
            </a:r>
            <a:r>
              <a:rPr lang="en-US" sz="2400" dirty="0"/>
              <a:t>is in the random module, first type random. in front of</a:t>
            </a:r>
          </a:p>
          <a:p>
            <a:r>
              <a:rPr lang="en-US" sz="2400" dirty="0"/>
              <a:t>   the function name to tell Python to look for this function inside the      </a:t>
            </a:r>
          </a:p>
          <a:p>
            <a:r>
              <a:rPr lang="en-US" sz="2400" dirty="0"/>
              <a:t>   random module.</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Syntax:</a:t>
            </a:r>
          </a:p>
          <a:p>
            <a:r>
              <a:rPr lang="sv-SE" sz="2400" dirty="0">
                <a:solidFill>
                  <a:srgbClr val="FF0000"/>
                </a:solidFill>
              </a:rPr>
              <a:t>    import random, sys, os, math</a:t>
            </a:r>
            <a:endParaRPr lang="en-US" sz="2400" dirty="0">
              <a:solidFill>
                <a:srgbClr val="FF0000"/>
              </a:solidFill>
            </a:endParaRPr>
          </a:p>
        </p:txBody>
      </p:sp>
    </p:spTree>
    <p:extLst>
      <p:ext uri="{BB962C8B-B14F-4D97-AF65-F5344CB8AC3E}">
        <p14:creationId xmlns:p14="http://schemas.microsoft.com/office/powerpoint/2010/main" val="287509935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u="sng" dirty="0">
                <a:solidFill>
                  <a:schemeClr val="tx1"/>
                </a:solidFill>
              </a:rPr>
              <a:t>from import</a:t>
            </a:r>
            <a:r>
              <a:rPr lang="en-US" dirty="0">
                <a:solidFill>
                  <a:schemeClr val="tx1"/>
                </a:solidFill>
              </a:rPr>
              <a:t>  </a:t>
            </a:r>
            <a:r>
              <a:rPr lang="en-US" dirty="0">
                <a:solidFill>
                  <a:srgbClr val="FF0000"/>
                </a:solidFill>
              </a:rPr>
              <a:t>Statements</a:t>
            </a:r>
            <a:endParaRPr lang="en-IN" dirty="0"/>
          </a:p>
        </p:txBody>
      </p:sp>
      <p:sp>
        <p:nvSpPr>
          <p:cNvPr id="3" name="Rectangle 2"/>
          <p:cNvSpPr/>
          <p:nvPr/>
        </p:nvSpPr>
        <p:spPr>
          <a:xfrm>
            <a:off x="914399" y="1248397"/>
            <a:ext cx="10574216" cy="4832092"/>
          </a:xfrm>
          <a:prstGeom prst="rect">
            <a:avLst/>
          </a:prstGeom>
        </p:spPr>
        <p:txBody>
          <a:bodyPr wrap="square">
            <a:spAutoFit/>
          </a:bodyPr>
          <a:lstStyle/>
          <a:p>
            <a:r>
              <a:rPr lang="en-US" sz="2800" dirty="0"/>
              <a:t>An alternative form of the import statement: </a:t>
            </a:r>
          </a:p>
          <a:p>
            <a:pPr marL="457200">
              <a:buFont typeface="Wingdings" panose="05000000000000000000" pitchFamily="2" charset="2"/>
              <a:buChar char="ü"/>
            </a:pPr>
            <a:r>
              <a:rPr lang="en-US" sz="2800" dirty="0">
                <a:solidFill>
                  <a:srgbClr val="FF0000"/>
                </a:solidFill>
              </a:rPr>
              <a:t> from</a:t>
            </a:r>
            <a:r>
              <a:rPr lang="en-US" sz="2800" dirty="0"/>
              <a:t> keyword, </a:t>
            </a:r>
          </a:p>
          <a:p>
            <a:pPr marL="457200">
              <a:buFont typeface="Wingdings" panose="05000000000000000000" pitchFamily="2" charset="2"/>
              <a:buChar char="ü"/>
            </a:pPr>
            <a:r>
              <a:rPr lang="en-US" sz="2800" dirty="0"/>
              <a:t> then the </a:t>
            </a:r>
            <a:r>
              <a:rPr lang="en-US" sz="2800" dirty="0">
                <a:solidFill>
                  <a:srgbClr val="FF0000"/>
                </a:solidFill>
              </a:rPr>
              <a:t>module name</a:t>
            </a:r>
            <a:r>
              <a:rPr lang="en-US" sz="2800" dirty="0"/>
              <a:t>, </a:t>
            </a:r>
          </a:p>
          <a:p>
            <a:pPr marL="457200">
              <a:buFont typeface="Wingdings" panose="05000000000000000000" pitchFamily="2" charset="2"/>
              <a:buChar char="ü"/>
            </a:pPr>
            <a:r>
              <a:rPr lang="en-US" sz="2800" dirty="0"/>
              <a:t> the </a:t>
            </a:r>
            <a:r>
              <a:rPr lang="en-US" sz="2800" dirty="0">
                <a:solidFill>
                  <a:srgbClr val="FF0000"/>
                </a:solidFill>
              </a:rPr>
              <a:t>import</a:t>
            </a:r>
            <a:r>
              <a:rPr lang="en-US" sz="2800" dirty="0"/>
              <a:t> keyword, </a:t>
            </a:r>
          </a:p>
          <a:p>
            <a:pPr marL="457200">
              <a:buFont typeface="Wingdings" panose="05000000000000000000" pitchFamily="2" charset="2"/>
              <a:buChar char="ü"/>
            </a:pPr>
            <a:r>
              <a:rPr lang="en-US" sz="2800" dirty="0"/>
              <a:t> and a </a:t>
            </a:r>
            <a:r>
              <a:rPr lang="en-US" sz="2800" dirty="0">
                <a:solidFill>
                  <a:srgbClr val="FF0000"/>
                </a:solidFill>
              </a:rPr>
              <a:t>star</a:t>
            </a:r>
            <a:r>
              <a:rPr lang="en-US" sz="2800" dirty="0"/>
              <a:t>;</a:t>
            </a:r>
          </a:p>
          <a:p>
            <a:pPr marL="457200">
              <a:buFont typeface="Wingdings" panose="05000000000000000000" pitchFamily="2" charset="2"/>
              <a:buChar char="ü"/>
            </a:pPr>
            <a:r>
              <a:rPr lang="en-US" sz="2800" dirty="0"/>
              <a:t> Ex:    </a:t>
            </a:r>
            <a:r>
              <a:rPr lang="en-US" sz="2800" dirty="0">
                <a:solidFill>
                  <a:srgbClr val="FF0000"/>
                </a:solidFill>
              </a:rPr>
              <a:t>from random import *</a:t>
            </a:r>
          </a:p>
          <a:p>
            <a:endParaRPr lang="en-US" sz="2800" dirty="0">
              <a:solidFill>
                <a:srgbClr val="FF0000"/>
              </a:solidFill>
            </a:endParaRPr>
          </a:p>
          <a:p>
            <a:pPr marL="457200" indent="-457200">
              <a:buFont typeface="Wingdings" panose="05000000000000000000" pitchFamily="2" charset="2"/>
              <a:buChar char="Ø"/>
            </a:pPr>
            <a:r>
              <a:rPr lang="en-US" sz="2800" dirty="0"/>
              <a:t>With this form of </a:t>
            </a:r>
            <a:r>
              <a:rPr lang="en-US" sz="2800" dirty="0">
                <a:solidFill>
                  <a:srgbClr val="FF0000"/>
                </a:solidFill>
              </a:rPr>
              <a:t>import statement</a:t>
            </a:r>
            <a:r>
              <a:rPr lang="en-US" sz="2800" dirty="0"/>
              <a:t>, calls to functions </a:t>
            </a:r>
          </a:p>
          <a:p>
            <a:r>
              <a:rPr lang="en-US" sz="2800" dirty="0"/>
              <a:t>     in random will not need the </a:t>
            </a:r>
            <a:r>
              <a:rPr lang="en-US" sz="2800" dirty="0">
                <a:solidFill>
                  <a:srgbClr val="FF0000"/>
                </a:solidFill>
              </a:rPr>
              <a:t>random</a:t>
            </a:r>
            <a:r>
              <a:rPr lang="en-US" sz="2800" dirty="0"/>
              <a:t> prefix. </a:t>
            </a:r>
          </a:p>
          <a:p>
            <a:pPr marL="457200" indent="-457200">
              <a:buFont typeface="Wingdings" panose="05000000000000000000" pitchFamily="2" charset="2"/>
              <a:buChar char="Ø"/>
            </a:pPr>
            <a:r>
              <a:rPr lang="en-US" sz="2800" dirty="0"/>
              <a:t>But to make it readable code, so it is better to use the </a:t>
            </a:r>
          </a:p>
          <a:p>
            <a:r>
              <a:rPr lang="en-US" sz="2800" dirty="0">
                <a:solidFill>
                  <a:srgbClr val="FF0000"/>
                </a:solidFill>
              </a:rPr>
              <a:t>     import random </a:t>
            </a:r>
            <a:r>
              <a:rPr lang="en-US" sz="2800" dirty="0"/>
              <a:t>form of the statement</a:t>
            </a:r>
          </a:p>
        </p:txBody>
      </p:sp>
    </p:spTree>
    <p:extLst>
      <p:ext uri="{BB962C8B-B14F-4D97-AF65-F5344CB8AC3E}">
        <p14:creationId xmlns:p14="http://schemas.microsoft.com/office/powerpoint/2010/main" val="213722590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Ending a program early with the </a:t>
            </a:r>
            <a:r>
              <a:rPr lang="en-US" dirty="0" err="1">
                <a:solidFill>
                  <a:srgbClr val="FF0000"/>
                </a:solidFill>
              </a:rPr>
              <a:t>sys.exit</a:t>
            </a:r>
            <a:r>
              <a:rPr lang="en-US" dirty="0">
                <a:solidFill>
                  <a:srgbClr val="FF0000"/>
                </a:solidFill>
              </a:rPr>
              <a:t>() function</a:t>
            </a:r>
            <a:endParaRPr lang="en-IN" dirty="0"/>
          </a:p>
        </p:txBody>
      </p:sp>
      <p:sp>
        <p:nvSpPr>
          <p:cNvPr id="3" name="Rectangle 2"/>
          <p:cNvSpPr/>
          <p:nvPr/>
        </p:nvSpPr>
        <p:spPr>
          <a:xfrm>
            <a:off x="1052470" y="1122457"/>
            <a:ext cx="9693679" cy="523220"/>
          </a:xfrm>
          <a:prstGeom prst="rect">
            <a:avLst/>
          </a:prstGeom>
        </p:spPr>
        <p:txBody>
          <a:bodyPr wrap="none">
            <a:spAutoFit/>
          </a:bodyPr>
          <a:lstStyle/>
          <a:p>
            <a:r>
              <a:rPr lang="en-US" sz="2800" dirty="0">
                <a:solidFill>
                  <a:srgbClr val="0070C0"/>
                </a:solidFill>
              </a:rPr>
              <a:t>how to terminate the program before last instruction???????</a:t>
            </a:r>
          </a:p>
        </p:txBody>
      </p:sp>
      <p:sp>
        <p:nvSpPr>
          <p:cNvPr id="4" name="Rectangle 3"/>
          <p:cNvSpPr/>
          <p:nvPr/>
        </p:nvSpPr>
        <p:spPr>
          <a:xfrm>
            <a:off x="1052470" y="1916364"/>
            <a:ext cx="10143068" cy="954107"/>
          </a:xfrm>
          <a:prstGeom prst="rect">
            <a:avLst/>
          </a:prstGeom>
        </p:spPr>
        <p:txBody>
          <a:bodyPr wrap="square">
            <a:spAutoFit/>
          </a:bodyPr>
          <a:lstStyle/>
          <a:p>
            <a:r>
              <a:rPr lang="en-US" sz="2800" dirty="0"/>
              <a:t>Programs always terminate when the execution reaches the bottom of the instructions.</a:t>
            </a:r>
          </a:p>
        </p:txBody>
      </p:sp>
      <p:sp>
        <p:nvSpPr>
          <p:cNvPr id="5" name="Rectangle 4"/>
          <p:cNvSpPr/>
          <p:nvPr/>
        </p:nvSpPr>
        <p:spPr>
          <a:xfrm>
            <a:off x="1052470" y="3141158"/>
            <a:ext cx="9615530" cy="3108543"/>
          </a:xfrm>
          <a:prstGeom prst="rect">
            <a:avLst/>
          </a:prstGeom>
        </p:spPr>
        <p:txBody>
          <a:bodyPr wrap="square">
            <a:spAutoFit/>
          </a:bodyPr>
          <a:lstStyle/>
          <a:p>
            <a:r>
              <a:rPr lang="en-US" sz="2800" dirty="0" err="1">
                <a:solidFill>
                  <a:srgbClr val="FF0000"/>
                </a:solidFill>
              </a:rPr>
              <a:t>sys.exit</a:t>
            </a:r>
            <a:r>
              <a:rPr lang="en-US" sz="2800" dirty="0">
                <a:solidFill>
                  <a:srgbClr val="FF0000"/>
                </a:solidFill>
              </a:rPr>
              <a:t>() function: </a:t>
            </a:r>
            <a:r>
              <a:rPr lang="en-US" sz="2800" dirty="0"/>
              <a:t>when called it causes the program to terminate, or exit, before the last instruction.</a:t>
            </a:r>
          </a:p>
          <a:p>
            <a:endParaRPr lang="en-US" sz="2800" dirty="0"/>
          </a:p>
          <a:p>
            <a:r>
              <a:rPr lang="en-US" sz="2800" dirty="0">
                <a:solidFill>
                  <a:srgbClr val="FF0000"/>
                </a:solidFill>
              </a:rPr>
              <a:t>import sys </a:t>
            </a:r>
            <a:r>
              <a:rPr lang="en-US" sz="2800" dirty="0"/>
              <a:t>before using it.</a:t>
            </a:r>
          </a:p>
          <a:p>
            <a:endParaRPr lang="en-US" sz="2800" dirty="0"/>
          </a:p>
          <a:p>
            <a:r>
              <a:rPr lang="en-US" sz="2800" dirty="0"/>
              <a:t>Ex: </a:t>
            </a:r>
            <a:r>
              <a:rPr lang="en-US" sz="2800" dirty="0">
                <a:solidFill>
                  <a:srgbClr val="FF0000"/>
                </a:solidFill>
              </a:rPr>
              <a:t>exitExample.py:</a:t>
            </a:r>
          </a:p>
          <a:p>
            <a:endParaRPr lang="en-US" sz="2800" dirty="0">
              <a:solidFill>
                <a:srgbClr val="FF0000"/>
              </a:solidFill>
            </a:endParaRPr>
          </a:p>
        </p:txBody>
      </p:sp>
    </p:spTree>
    <p:extLst>
      <p:ext uri="{BB962C8B-B14F-4D97-AF65-F5344CB8AC3E}">
        <p14:creationId xmlns:p14="http://schemas.microsoft.com/office/powerpoint/2010/main" val="413541886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Ending a program early with the </a:t>
            </a:r>
            <a:r>
              <a:rPr lang="en-US" dirty="0" err="1">
                <a:solidFill>
                  <a:srgbClr val="FF0000"/>
                </a:solidFill>
              </a:rPr>
              <a:t>sys.exit</a:t>
            </a:r>
            <a:r>
              <a:rPr lang="en-US" dirty="0">
                <a:solidFill>
                  <a:srgbClr val="FF0000"/>
                </a:solidFill>
              </a:rPr>
              <a:t>() function</a:t>
            </a:r>
            <a:endParaRPr lang="en-IN" dirty="0"/>
          </a:p>
        </p:txBody>
      </p:sp>
      <p:sp>
        <p:nvSpPr>
          <p:cNvPr id="5" name="Rectangle 4"/>
          <p:cNvSpPr/>
          <p:nvPr/>
        </p:nvSpPr>
        <p:spPr>
          <a:xfrm>
            <a:off x="384255" y="851770"/>
            <a:ext cx="9615530" cy="4047262"/>
          </a:xfrm>
          <a:prstGeom prst="rect">
            <a:avLst/>
          </a:prstGeom>
        </p:spPr>
        <p:txBody>
          <a:bodyPr wrap="square">
            <a:spAutoFit/>
          </a:bodyPr>
          <a:lstStyle/>
          <a:p>
            <a:pPr>
              <a:spcAft>
                <a:spcPts val="600"/>
              </a:spcAft>
            </a:pPr>
            <a:r>
              <a:rPr lang="en-US" sz="2800" dirty="0"/>
              <a:t>Ex: </a:t>
            </a:r>
            <a:r>
              <a:rPr lang="en-US" sz="2800" dirty="0">
                <a:solidFill>
                  <a:srgbClr val="0070C0"/>
                </a:solidFill>
              </a:rPr>
              <a:t>exitExample.py:</a:t>
            </a:r>
          </a:p>
          <a:p>
            <a:r>
              <a:rPr lang="en-US" sz="2800" dirty="0">
                <a:solidFill>
                  <a:srgbClr val="FF0000"/>
                </a:solidFill>
              </a:rPr>
              <a:t>import sys</a:t>
            </a:r>
          </a:p>
          <a:p>
            <a:r>
              <a:rPr lang="en-US" sz="2800" dirty="0">
                <a:solidFill>
                  <a:srgbClr val="FF0000"/>
                </a:solidFill>
              </a:rPr>
              <a:t>while True:</a:t>
            </a:r>
          </a:p>
          <a:p>
            <a:r>
              <a:rPr lang="en-US" sz="2800" dirty="0">
                <a:solidFill>
                  <a:srgbClr val="FF0000"/>
                </a:solidFill>
              </a:rPr>
              <a:t>	print('Type exit to exit.')</a:t>
            </a:r>
          </a:p>
          <a:p>
            <a:r>
              <a:rPr lang="en-US" sz="2800" dirty="0">
                <a:solidFill>
                  <a:srgbClr val="FF0000"/>
                </a:solidFill>
              </a:rPr>
              <a:t>	response = input()</a:t>
            </a:r>
          </a:p>
          <a:p>
            <a:r>
              <a:rPr lang="en-US" sz="2800" dirty="0">
                <a:solidFill>
                  <a:srgbClr val="FF0000"/>
                </a:solidFill>
              </a:rPr>
              <a:t>	if response == 'exit':</a:t>
            </a:r>
          </a:p>
          <a:p>
            <a:r>
              <a:rPr lang="en-US" sz="2800" dirty="0">
                <a:solidFill>
                  <a:srgbClr val="FF0000"/>
                </a:solidFill>
              </a:rPr>
              <a:t>		</a:t>
            </a:r>
            <a:r>
              <a:rPr lang="en-US" sz="2800" dirty="0" err="1">
                <a:solidFill>
                  <a:srgbClr val="FF0000"/>
                </a:solidFill>
              </a:rPr>
              <a:t>sys.exit</a:t>
            </a:r>
            <a:r>
              <a:rPr lang="en-US" sz="2800" dirty="0">
                <a:solidFill>
                  <a:srgbClr val="FF0000"/>
                </a:solidFill>
              </a:rPr>
              <a:t>()</a:t>
            </a:r>
          </a:p>
          <a:p>
            <a:r>
              <a:rPr lang="en-US" sz="2800" dirty="0">
                <a:solidFill>
                  <a:srgbClr val="FF0000"/>
                </a:solidFill>
              </a:rPr>
              <a:t>	print('You typed ' + response + '.')</a:t>
            </a:r>
          </a:p>
          <a:p>
            <a:endParaRPr lang="en-US" sz="2800" dirty="0">
              <a:solidFill>
                <a:srgbClr val="FF0000"/>
              </a:solidFill>
            </a:endParaRPr>
          </a:p>
        </p:txBody>
      </p:sp>
      <p:sp>
        <p:nvSpPr>
          <p:cNvPr id="6" name="Rectangle 5"/>
          <p:cNvSpPr/>
          <p:nvPr/>
        </p:nvSpPr>
        <p:spPr>
          <a:xfrm>
            <a:off x="504092" y="4596640"/>
            <a:ext cx="10574216" cy="2308324"/>
          </a:xfrm>
          <a:prstGeom prst="rect">
            <a:avLst/>
          </a:prstGeom>
        </p:spPr>
        <p:txBody>
          <a:bodyPr wrap="square">
            <a:spAutoFit/>
          </a:bodyPr>
          <a:lstStyle/>
          <a:p>
            <a:r>
              <a:rPr lang="en-US" sz="2400" dirty="0"/>
              <a:t>This program has an infinite loop with no break statement inside. </a:t>
            </a:r>
          </a:p>
          <a:p>
            <a:r>
              <a:rPr lang="en-US" sz="2400" dirty="0"/>
              <a:t>The only way this program will end is if the execution reaches the </a:t>
            </a:r>
            <a:r>
              <a:rPr lang="en-US" sz="2400" dirty="0" err="1"/>
              <a:t>sys.exit</a:t>
            </a:r>
            <a:r>
              <a:rPr lang="en-US" sz="2400" dirty="0"/>
              <a:t>() call. </a:t>
            </a:r>
          </a:p>
          <a:p>
            <a:r>
              <a:rPr lang="en-US" sz="2400" dirty="0"/>
              <a:t>When response is equal to exit, the line containing the </a:t>
            </a:r>
            <a:r>
              <a:rPr lang="en-US" sz="2400" dirty="0" err="1"/>
              <a:t>sys.exit</a:t>
            </a:r>
            <a:r>
              <a:rPr lang="en-US" sz="2400" dirty="0"/>
              <a:t>() call is executed. Since the response variable is set by the input() function, the user must enter exit in order to stop the program.</a:t>
            </a:r>
          </a:p>
        </p:txBody>
      </p:sp>
    </p:spTree>
    <p:extLst>
      <p:ext uri="{BB962C8B-B14F-4D97-AF65-F5344CB8AC3E}">
        <p14:creationId xmlns:p14="http://schemas.microsoft.com/office/powerpoint/2010/main" val="16157005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19" y="-246186"/>
            <a:ext cx="8596668" cy="1320800"/>
          </a:xfrm>
        </p:spPr>
        <p:txBody>
          <a:bodyPr/>
          <a:lstStyle/>
          <a:p>
            <a:pPr algn="ctr"/>
            <a:r>
              <a:rPr lang="en-US" b="1" dirty="0"/>
              <a:t>Functions</a:t>
            </a:r>
          </a:p>
        </p:txBody>
      </p:sp>
      <p:sp>
        <p:nvSpPr>
          <p:cNvPr id="3" name="Content Placeholder 2"/>
          <p:cNvSpPr>
            <a:spLocks noGrp="1"/>
          </p:cNvSpPr>
          <p:nvPr>
            <p:ph idx="1"/>
          </p:nvPr>
        </p:nvSpPr>
        <p:spPr>
          <a:xfrm>
            <a:off x="630442" y="1351697"/>
            <a:ext cx="10318912" cy="3880773"/>
          </a:xfrm>
        </p:spPr>
        <p:txBody>
          <a:bodyPr>
            <a:noAutofit/>
          </a:bodyPr>
          <a:lstStyle/>
          <a:p>
            <a:r>
              <a:rPr lang="en-US" sz="2800" dirty="0"/>
              <a:t>built-in functions: </a:t>
            </a:r>
            <a:r>
              <a:rPr lang="en-US" sz="2800" dirty="0">
                <a:solidFill>
                  <a:srgbClr val="FF0000"/>
                </a:solidFill>
              </a:rPr>
              <a:t>print(), input(),</a:t>
            </a:r>
            <a:r>
              <a:rPr lang="en-US" sz="2800" dirty="0"/>
              <a:t> and </a:t>
            </a:r>
            <a:r>
              <a:rPr lang="en-US" sz="2800" dirty="0" err="1">
                <a:solidFill>
                  <a:srgbClr val="FF0000"/>
                </a:solidFill>
              </a:rPr>
              <a:t>len</a:t>
            </a:r>
            <a:r>
              <a:rPr lang="en-US" sz="2800" dirty="0">
                <a:solidFill>
                  <a:srgbClr val="FF0000"/>
                </a:solidFill>
              </a:rPr>
              <a:t>() </a:t>
            </a:r>
            <a:r>
              <a:rPr lang="en-US" sz="2800" dirty="0"/>
              <a:t>functions</a:t>
            </a:r>
          </a:p>
          <a:p>
            <a:r>
              <a:rPr lang="en-US" sz="2800" dirty="0"/>
              <a:t>function: is a </a:t>
            </a:r>
            <a:r>
              <a:rPr lang="en-US" sz="2800" dirty="0" err="1"/>
              <a:t>miniprogram</a:t>
            </a:r>
            <a:r>
              <a:rPr lang="en-US" sz="2800" dirty="0"/>
              <a:t> within a program.</a:t>
            </a:r>
          </a:p>
          <a:p>
            <a:r>
              <a:rPr lang="en-US" sz="2800" dirty="0"/>
              <a:t>Ex: Create a program </a:t>
            </a:r>
            <a:r>
              <a:rPr lang="en-US" sz="2800" dirty="0">
                <a:solidFill>
                  <a:srgbClr val="FF0000"/>
                </a:solidFill>
              </a:rPr>
              <a:t>helloFunc.py</a:t>
            </a:r>
          </a:p>
          <a:p>
            <a:r>
              <a:rPr lang="en-US" sz="2800" dirty="0">
                <a:solidFill>
                  <a:schemeClr val="tx1"/>
                </a:solidFill>
              </a:rPr>
              <a:t>➊</a:t>
            </a:r>
            <a:r>
              <a:rPr lang="en-US" sz="2800" dirty="0">
                <a:solidFill>
                  <a:srgbClr val="FF0000"/>
                </a:solidFill>
              </a:rPr>
              <a:t> </a:t>
            </a:r>
            <a:r>
              <a:rPr lang="en-US" sz="2800" dirty="0" err="1">
                <a:solidFill>
                  <a:srgbClr val="FF0000"/>
                </a:solidFill>
              </a:rPr>
              <a:t>def</a:t>
            </a:r>
            <a:r>
              <a:rPr lang="en-US" sz="2800" dirty="0">
                <a:solidFill>
                  <a:srgbClr val="FF0000"/>
                </a:solidFill>
              </a:rPr>
              <a:t> hello():</a:t>
            </a:r>
          </a:p>
          <a:p>
            <a:pPr marL="457200" lvl="1" indent="0">
              <a:buNone/>
            </a:pPr>
            <a:r>
              <a:rPr lang="en-US" sz="2600" dirty="0">
                <a:solidFill>
                  <a:schemeClr val="tx1"/>
                </a:solidFill>
              </a:rPr>
              <a:t>	➋</a:t>
            </a:r>
            <a:r>
              <a:rPr lang="en-US" sz="2600" dirty="0">
                <a:solidFill>
                  <a:srgbClr val="FF0000"/>
                </a:solidFill>
              </a:rPr>
              <a:t> print('Howdy!')</a:t>
            </a:r>
          </a:p>
          <a:p>
            <a:pPr marL="457200" lvl="1" indent="0">
              <a:buNone/>
            </a:pPr>
            <a:r>
              <a:rPr lang="en-US" sz="2600" dirty="0">
                <a:solidFill>
                  <a:srgbClr val="FF0000"/>
                </a:solidFill>
              </a:rPr>
              <a:t>	print('Howdy!!!')</a:t>
            </a:r>
          </a:p>
          <a:p>
            <a:pPr marL="0" indent="0">
              <a:buNone/>
            </a:pPr>
            <a:r>
              <a:rPr lang="en-US" sz="2800" dirty="0">
                <a:solidFill>
                  <a:srgbClr val="FF0000"/>
                </a:solidFill>
              </a:rPr>
              <a:t>		print('Hello there.')</a:t>
            </a:r>
          </a:p>
          <a:p>
            <a:r>
              <a:rPr lang="en-US" sz="2800" dirty="0">
                <a:solidFill>
                  <a:schemeClr val="tx1"/>
                </a:solidFill>
              </a:rPr>
              <a:t>➌ </a:t>
            </a:r>
            <a:r>
              <a:rPr lang="en-US" sz="2800" dirty="0">
                <a:solidFill>
                  <a:srgbClr val="FF0000"/>
                </a:solidFill>
              </a:rPr>
              <a:t>hello()</a:t>
            </a:r>
          </a:p>
          <a:p>
            <a:pPr marL="0" indent="0">
              <a:buNone/>
            </a:pPr>
            <a:r>
              <a:rPr lang="en-US" sz="2800" dirty="0">
                <a:solidFill>
                  <a:srgbClr val="FF0000"/>
                </a:solidFill>
              </a:rPr>
              <a:t>	hello()</a:t>
            </a:r>
          </a:p>
          <a:p>
            <a:pPr marL="0" indent="0">
              <a:buNone/>
            </a:pPr>
            <a:r>
              <a:rPr lang="en-US" sz="2800" dirty="0">
                <a:solidFill>
                  <a:srgbClr val="FF0000"/>
                </a:solidFill>
              </a:rPr>
              <a:t>	hello()</a:t>
            </a:r>
          </a:p>
        </p:txBody>
      </p:sp>
      <p:sp>
        <p:nvSpPr>
          <p:cNvPr id="4" name="Rectangle 3"/>
          <p:cNvSpPr/>
          <p:nvPr/>
        </p:nvSpPr>
        <p:spPr>
          <a:xfrm>
            <a:off x="7467601" y="3633375"/>
            <a:ext cx="4478215" cy="830997"/>
          </a:xfrm>
          <a:prstGeom prst="rect">
            <a:avLst/>
          </a:prstGeom>
        </p:spPr>
        <p:txBody>
          <a:bodyPr wrap="square">
            <a:spAutoFit/>
          </a:bodyPr>
          <a:lstStyle/>
          <a:p>
            <a:r>
              <a:rPr lang="en-US" sz="2400" dirty="0">
                <a:solidFill>
                  <a:srgbClr val="FF0000"/>
                </a:solidFill>
              </a:rPr>
              <a:t>view at:</a:t>
            </a:r>
          </a:p>
          <a:p>
            <a:r>
              <a:rPr lang="en-US" sz="2400" dirty="0">
                <a:solidFill>
                  <a:srgbClr val="FF0000"/>
                </a:solidFill>
              </a:rPr>
              <a:t>https://autbor.com/hellofunc/</a:t>
            </a:r>
          </a:p>
        </p:txBody>
      </p:sp>
    </p:spTree>
    <p:extLst>
      <p:ext uri="{BB962C8B-B14F-4D97-AF65-F5344CB8AC3E}">
        <p14:creationId xmlns:p14="http://schemas.microsoft.com/office/powerpoint/2010/main" val="34739412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8596668" cy="1320800"/>
          </a:xfrm>
        </p:spPr>
        <p:txBody>
          <a:bodyPr/>
          <a:lstStyle/>
          <a:p>
            <a:pPr algn="ctr"/>
            <a:r>
              <a:rPr lang="en-US" b="1" dirty="0"/>
              <a:t>Functions</a:t>
            </a:r>
          </a:p>
        </p:txBody>
      </p:sp>
      <p:sp>
        <p:nvSpPr>
          <p:cNvPr id="3" name="Content Placeholder 2"/>
          <p:cNvSpPr>
            <a:spLocks noGrp="1"/>
          </p:cNvSpPr>
          <p:nvPr>
            <p:ph idx="1"/>
          </p:nvPr>
        </p:nvSpPr>
        <p:spPr>
          <a:xfrm>
            <a:off x="97566" y="1444207"/>
            <a:ext cx="10318912" cy="3880773"/>
          </a:xfrm>
        </p:spPr>
        <p:txBody>
          <a:bodyPr>
            <a:noAutofit/>
          </a:bodyPr>
          <a:lstStyle/>
          <a:p>
            <a:r>
              <a:rPr lang="en-US" sz="2800" dirty="0">
                <a:solidFill>
                  <a:schemeClr val="tx1"/>
                </a:solidFill>
              </a:rPr>
              <a:t>➊</a:t>
            </a:r>
            <a:r>
              <a:rPr lang="en-US" sz="2800" dirty="0">
                <a:solidFill>
                  <a:srgbClr val="FF0000"/>
                </a:solidFill>
              </a:rPr>
              <a:t> </a:t>
            </a:r>
            <a:r>
              <a:rPr lang="en-US" sz="2800" dirty="0" err="1">
                <a:solidFill>
                  <a:srgbClr val="FF0000"/>
                </a:solidFill>
              </a:rPr>
              <a:t>def</a:t>
            </a:r>
            <a:r>
              <a:rPr lang="en-US" sz="2800" dirty="0">
                <a:solidFill>
                  <a:srgbClr val="FF0000"/>
                </a:solidFill>
              </a:rPr>
              <a:t> hello():</a:t>
            </a:r>
          </a:p>
          <a:p>
            <a:pPr marL="457200" lvl="1" indent="0">
              <a:buNone/>
            </a:pPr>
            <a:r>
              <a:rPr lang="en-US" sz="2600" dirty="0">
                <a:solidFill>
                  <a:schemeClr val="tx1"/>
                </a:solidFill>
              </a:rPr>
              <a:t>	</a:t>
            </a:r>
          </a:p>
          <a:p>
            <a:pPr marL="457200" lvl="1" indent="0">
              <a:buNone/>
            </a:pPr>
            <a:r>
              <a:rPr lang="en-US" sz="2600" dirty="0">
                <a:solidFill>
                  <a:schemeClr val="tx1"/>
                </a:solidFill>
              </a:rPr>
              <a:t> 	➋</a:t>
            </a:r>
            <a:r>
              <a:rPr lang="en-US" sz="2600" dirty="0">
                <a:solidFill>
                  <a:srgbClr val="FF0000"/>
                </a:solidFill>
              </a:rPr>
              <a:t>  print('Howdy!')</a:t>
            </a:r>
          </a:p>
          <a:p>
            <a:pPr marL="457200" lvl="1" indent="0">
              <a:buNone/>
            </a:pPr>
            <a:r>
              <a:rPr lang="en-US" sz="2600" dirty="0">
                <a:solidFill>
                  <a:srgbClr val="FF0000"/>
                </a:solidFill>
              </a:rPr>
              <a:t>		print('Howdy!!!')</a:t>
            </a:r>
          </a:p>
          <a:p>
            <a:pPr marL="0" indent="0">
              <a:buNone/>
            </a:pPr>
            <a:r>
              <a:rPr lang="en-US" sz="2800" dirty="0">
                <a:solidFill>
                  <a:srgbClr val="FF0000"/>
                </a:solidFill>
              </a:rPr>
              <a:t>			print('Hello there.')</a:t>
            </a:r>
          </a:p>
          <a:p>
            <a:pPr marL="0" indent="0">
              <a:buNone/>
            </a:pPr>
            <a:endParaRPr lang="en-US" sz="2800" dirty="0">
              <a:solidFill>
                <a:srgbClr val="FF0000"/>
              </a:solidFill>
            </a:endParaRPr>
          </a:p>
          <a:p>
            <a:pPr marL="0" indent="0">
              <a:buNone/>
            </a:pPr>
            <a:endParaRPr lang="en-US" sz="2800" dirty="0">
              <a:solidFill>
                <a:srgbClr val="FF0000"/>
              </a:solidFill>
            </a:endParaRPr>
          </a:p>
          <a:p>
            <a:r>
              <a:rPr lang="en-US" sz="2800" dirty="0">
                <a:solidFill>
                  <a:schemeClr val="tx1"/>
                </a:solidFill>
              </a:rPr>
              <a:t>➌ </a:t>
            </a:r>
            <a:r>
              <a:rPr lang="en-US" sz="2800" dirty="0">
                <a:solidFill>
                  <a:srgbClr val="FF0000"/>
                </a:solidFill>
              </a:rPr>
              <a:t>hello()</a:t>
            </a:r>
          </a:p>
          <a:p>
            <a:pPr marL="0" indent="0">
              <a:buNone/>
            </a:pPr>
            <a:r>
              <a:rPr lang="en-US" sz="2800" dirty="0">
                <a:solidFill>
                  <a:srgbClr val="FF0000"/>
                </a:solidFill>
              </a:rPr>
              <a:t>	  hello()</a:t>
            </a:r>
          </a:p>
          <a:p>
            <a:pPr marL="0" indent="0">
              <a:buNone/>
            </a:pPr>
            <a:r>
              <a:rPr lang="en-US" sz="2800" dirty="0">
                <a:solidFill>
                  <a:srgbClr val="FF0000"/>
                </a:solidFill>
              </a:rPr>
              <a:t>	  hello()</a:t>
            </a:r>
          </a:p>
        </p:txBody>
      </p:sp>
      <p:sp>
        <p:nvSpPr>
          <p:cNvPr id="5" name="Rectangle 4"/>
          <p:cNvSpPr/>
          <p:nvPr/>
        </p:nvSpPr>
        <p:spPr>
          <a:xfrm>
            <a:off x="4947138" y="1351697"/>
            <a:ext cx="6986953" cy="954107"/>
          </a:xfrm>
          <a:prstGeom prst="rect">
            <a:avLst/>
          </a:prstGeom>
        </p:spPr>
        <p:txBody>
          <a:bodyPr wrap="square">
            <a:spAutoFit/>
          </a:bodyPr>
          <a:lstStyle/>
          <a:p>
            <a:r>
              <a:rPr lang="en-US" sz="2800" dirty="0"/>
              <a:t>The first line is a </a:t>
            </a:r>
            <a:r>
              <a:rPr lang="en-US" sz="2800" dirty="0" err="1"/>
              <a:t>def</a:t>
            </a:r>
            <a:r>
              <a:rPr lang="en-US" sz="2800" dirty="0"/>
              <a:t> statement ➊, which</a:t>
            </a:r>
          </a:p>
          <a:p>
            <a:r>
              <a:rPr lang="en-US" sz="2800" dirty="0"/>
              <a:t>defines a function named hello().</a:t>
            </a:r>
          </a:p>
        </p:txBody>
      </p:sp>
      <p:sp>
        <p:nvSpPr>
          <p:cNvPr id="6" name="Rectangle 5"/>
          <p:cNvSpPr/>
          <p:nvPr/>
        </p:nvSpPr>
        <p:spPr>
          <a:xfrm>
            <a:off x="4947138" y="2430487"/>
            <a:ext cx="6787660" cy="954107"/>
          </a:xfrm>
          <a:prstGeom prst="rect">
            <a:avLst/>
          </a:prstGeom>
        </p:spPr>
        <p:txBody>
          <a:bodyPr wrap="square">
            <a:spAutoFit/>
          </a:bodyPr>
          <a:lstStyle/>
          <a:p>
            <a:r>
              <a:rPr lang="en-US" sz="2800" dirty="0"/>
              <a:t>code in the block that follows the</a:t>
            </a:r>
          </a:p>
          <a:p>
            <a:r>
              <a:rPr lang="en-US" sz="2800" dirty="0" err="1"/>
              <a:t>def</a:t>
            </a:r>
            <a:r>
              <a:rPr lang="en-US" sz="2800" dirty="0"/>
              <a:t> statement ➋ is the body of function</a:t>
            </a:r>
          </a:p>
        </p:txBody>
      </p:sp>
      <p:sp>
        <p:nvSpPr>
          <p:cNvPr id="7" name="Rectangle 6"/>
          <p:cNvSpPr/>
          <p:nvPr/>
        </p:nvSpPr>
        <p:spPr>
          <a:xfrm>
            <a:off x="4947138" y="3740852"/>
            <a:ext cx="6096000" cy="1384995"/>
          </a:xfrm>
          <a:prstGeom prst="rect">
            <a:avLst/>
          </a:prstGeom>
        </p:spPr>
        <p:txBody>
          <a:bodyPr>
            <a:spAutoFit/>
          </a:bodyPr>
          <a:lstStyle/>
          <a:p>
            <a:r>
              <a:rPr lang="en-US" sz="2800" dirty="0">
                <a:solidFill>
                  <a:srgbClr val="0070C0"/>
                </a:solidFill>
              </a:rPr>
              <a:t>This code is executed when</a:t>
            </a:r>
          </a:p>
          <a:p>
            <a:r>
              <a:rPr lang="en-US" sz="2800" dirty="0">
                <a:solidFill>
                  <a:srgbClr val="0070C0"/>
                </a:solidFill>
              </a:rPr>
              <a:t>the function is called, not when the function is first defined</a:t>
            </a:r>
          </a:p>
        </p:txBody>
      </p:sp>
      <p:sp>
        <p:nvSpPr>
          <p:cNvPr id="8" name="Rectangle 7"/>
          <p:cNvSpPr/>
          <p:nvPr/>
        </p:nvSpPr>
        <p:spPr>
          <a:xfrm>
            <a:off x="5044674" y="5324980"/>
            <a:ext cx="5900928" cy="1077218"/>
          </a:xfrm>
          <a:prstGeom prst="rect">
            <a:avLst/>
          </a:prstGeom>
        </p:spPr>
        <p:txBody>
          <a:bodyPr wrap="square">
            <a:spAutoFit/>
          </a:bodyPr>
          <a:lstStyle/>
          <a:p>
            <a:r>
              <a:rPr lang="en-US" sz="3200" dirty="0"/>
              <a:t>The hello() lines after the function ➌ are function calls.</a:t>
            </a:r>
          </a:p>
        </p:txBody>
      </p:sp>
    </p:spTree>
    <p:extLst>
      <p:ext uri="{BB962C8B-B14F-4D97-AF65-F5344CB8AC3E}">
        <p14:creationId xmlns:p14="http://schemas.microsoft.com/office/powerpoint/2010/main" val="279386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The Integer, Floating-Point, and String Data Types</a:t>
            </a:r>
            <a:endParaRPr lang="en-IN" dirty="0"/>
          </a:p>
        </p:txBody>
      </p:sp>
      <p:sp>
        <p:nvSpPr>
          <p:cNvPr id="3" name="Content Placeholder 2"/>
          <p:cNvSpPr>
            <a:spLocks noGrp="1"/>
          </p:cNvSpPr>
          <p:nvPr>
            <p:ph idx="1"/>
          </p:nvPr>
        </p:nvSpPr>
        <p:spPr>
          <a:xfrm>
            <a:off x="316106" y="770870"/>
            <a:ext cx="11875894" cy="4724681"/>
          </a:xfrm>
        </p:spPr>
        <p:txBody>
          <a:bodyPr>
            <a:noAutofit/>
          </a:bodyPr>
          <a:lstStyle/>
          <a:p>
            <a:pPr marL="0" indent="0">
              <a:buNone/>
            </a:pPr>
            <a:r>
              <a:rPr lang="en-US" sz="2800" b="1" dirty="0">
                <a:solidFill>
                  <a:srgbClr val="FF0000"/>
                </a:solidFill>
              </a:rPr>
              <a:t>Strings:</a:t>
            </a:r>
          </a:p>
          <a:p>
            <a:r>
              <a:rPr lang="en-US" sz="2800" dirty="0"/>
              <a:t>Text values used in Python program are called </a:t>
            </a:r>
          </a:p>
          <a:p>
            <a:pPr marL="0" indent="0">
              <a:buNone/>
            </a:pPr>
            <a:r>
              <a:rPr lang="en-US" sz="2800" dirty="0"/>
              <a:t>   </a:t>
            </a:r>
            <a:r>
              <a:rPr lang="en-US" sz="2800" dirty="0">
                <a:solidFill>
                  <a:srgbClr val="FF0000"/>
                </a:solidFill>
              </a:rPr>
              <a:t>strings</a:t>
            </a:r>
            <a:r>
              <a:rPr lang="en-US" sz="2800" dirty="0"/>
              <a:t> or </a:t>
            </a:r>
            <a:r>
              <a:rPr lang="en-US" sz="2800" dirty="0" err="1">
                <a:solidFill>
                  <a:srgbClr val="FF0000"/>
                </a:solidFill>
              </a:rPr>
              <a:t>strs</a:t>
            </a:r>
            <a:endParaRPr lang="en-US" sz="2800" dirty="0">
              <a:solidFill>
                <a:srgbClr val="FF0000"/>
              </a:solidFill>
            </a:endParaRPr>
          </a:p>
          <a:p>
            <a:r>
              <a:rPr lang="en-US" sz="2800" dirty="0"/>
              <a:t>Always surround string in single quote or double quote or triple quote.</a:t>
            </a:r>
          </a:p>
          <a:p>
            <a:r>
              <a:rPr lang="en-US" sz="2800" dirty="0"/>
              <a:t>Ex: 'Hello World‘, “Hello World”, ‘”Hello World”‘</a:t>
            </a:r>
          </a:p>
          <a:p>
            <a:pPr marL="0" indent="0">
              <a:buNone/>
            </a:pPr>
            <a:r>
              <a:rPr lang="en-US" sz="2800" dirty="0"/>
              <a:t>&gt;&gt;&gt; 'Hello World'</a:t>
            </a:r>
          </a:p>
          <a:p>
            <a:pPr marL="0" indent="0">
              <a:buNone/>
            </a:pPr>
            <a:r>
              <a:rPr lang="en-US" sz="2800" dirty="0"/>
              <a:t>'Hello World'</a:t>
            </a:r>
          </a:p>
          <a:p>
            <a:pPr marL="0" indent="0">
              <a:buNone/>
            </a:pPr>
            <a:r>
              <a:rPr lang="en-US" sz="2800" dirty="0"/>
              <a:t>&gt;&gt;&gt; "Hello World"</a:t>
            </a:r>
          </a:p>
          <a:p>
            <a:pPr marL="0" indent="0">
              <a:buNone/>
            </a:pPr>
            <a:r>
              <a:rPr lang="en-US" sz="2800" dirty="0"/>
              <a:t>'Hello World'</a:t>
            </a:r>
          </a:p>
          <a:p>
            <a:pPr marL="0" indent="0">
              <a:buNone/>
            </a:pPr>
            <a:r>
              <a:rPr lang="en-US" sz="2800" dirty="0"/>
              <a:t>&gt;&gt;&gt; "'Hello World'"</a:t>
            </a:r>
          </a:p>
          <a:p>
            <a:pPr marL="0" indent="0">
              <a:buNone/>
            </a:pPr>
            <a:r>
              <a:rPr lang="en-US" sz="2800" dirty="0"/>
              <a:t>"'Hello World'"</a:t>
            </a:r>
          </a:p>
        </p:txBody>
      </p:sp>
    </p:spTree>
    <p:extLst>
      <p:ext uri="{BB962C8B-B14F-4D97-AF65-F5344CB8AC3E}">
        <p14:creationId xmlns:p14="http://schemas.microsoft.com/office/powerpoint/2010/main" val="339929610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8596668" cy="1320800"/>
          </a:xfrm>
        </p:spPr>
        <p:txBody>
          <a:bodyPr/>
          <a:lstStyle/>
          <a:p>
            <a:pPr algn="ctr"/>
            <a:r>
              <a:rPr lang="en-US" b="1" dirty="0"/>
              <a:t>Functions</a:t>
            </a:r>
          </a:p>
        </p:txBody>
      </p:sp>
      <p:sp>
        <p:nvSpPr>
          <p:cNvPr id="3" name="Content Placeholder 2"/>
          <p:cNvSpPr>
            <a:spLocks noGrp="1"/>
          </p:cNvSpPr>
          <p:nvPr>
            <p:ph idx="1"/>
          </p:nvPr>
        </p:nvSpPr>
        <p:spPr>
          <a:xfrm>
            <a:off x="97566" y="1444207"/>
            <a:ext cx="10318912" cy="3880773"/>
          </a:xfrm>
        </p:spPr>
        <p:txBody>
          <a:bodyPr>
            <a:noAutofit/>
          </a:bodyPr>
          <a:lstStyle/>
          <a:p>
            <a:r>
              <a:rPr lang="en-US" sz="2800" dirty="0">
                <a:solidFill>
                  <a:schemeClr val="tx1"/>
                </a:solidFill>
              </a:rPr>
              <a:t>➊</a:t>
            </a:r>
            <a:r>
              <a:rPr lang="en-US" sz="2800" dirty="0">
                <a:solidFill>
                  <a:srgbClr val="FF0000"/>
                </a:solidFill>
              </a:rPr>
              <a:t> </a:t>
            </a:r>
            <a:r>
              <a:rPr lang="en-US" sz="2800" dirty="0" err="1">
                <a:solidFill>
                  <a:srgbClr val="FF0000"/>
                </a:solidFill>
              </a:rPr>
              <a:t>def</a:t>
            </a:r>
            <a:r>
              <a:rPr lang="en-US" sz="2800" dirty="0">
                <a:solidFill>
                  <a:srgbClr val="FF0000"/>
                </a:solidFill>
              </a:rPr>
              <a:t> hello():</a:t>
            </a:r>
          </a:p>
          <a:p>
            <a:pPr marL="457200" lvl="1" indent="0">
              <a:buNone/>
            </a:pPr>
            <a:r>
              <a:rPr lang="en-US" sz="2600" dirty="0">
                <a:solidFill>
                  <a:schemeClr val="tx1"/>
                </a:solidFill>
              </a:rPr>
              <a:t>	</a:t>
            </a:r>
          </a:p>
          <a:p>
            <a:pPr marL="457200" lvl="1" indent="0">
              <a:buNone/>
            </a:pPr>
            <a:r>
              <a:rPr lang="en-US" sz="2600" dirty="0">
                <a:solidFill>
                  <a:schemeClr val="tx1"/>
                </a:solidFill>
              </a:rPr>
              <a:t> 	➋</a:t>
            </a:r>
            <a:r>
              <a:rPr lang="en-US" sz="2600" dirty="0">
                <a:solidFill>
                  <a:srgbClr val="FF0000"/>
                </a:solidFill>
              </a:rPr>
              <a:t>  print('Howdy!')</a:t>
            </a:r>
          </a:p>
          <a:p>
            <a:pPr marL="457200" lvl="1" indent="0">
              <a:buNone/>
            </a:pPr>
            <a:r>
              <a:rPr lang="en-US" sz="2600" dirty="0">
                <a:solidFill>
                  <a:srgbClr val="FF0000"/>
                </a:solidFill>
              </a:rPr>
              <a:t>		print('Howdy!!!')</a:t>
            </a:r>
          </a:p>
          <a:p>
            <a:pPr marL="0" indent="0">
              <a:buNone/>
            </a:pPr>
            <a:r>
              <a:rPr lang="en-US" sz="2800" dirty="0">
                <a:solidFill>
                  <a:srgbClr val="FF0000"/>
                </a:solidFill>
              </a:rPr>
              <a:t>			print('Hello there.')</a:t>
            </a:r>
          </a:p>
          <a:p>
            <a:pPr marL="0" indent="0">
              <a:buNone/>
            </a:pPr>
            <a:endParaRPr lang="en-US" sz="2800" dirty="0">
              <a:solidFill>
                <a:srgbClr val="FF0000"/>
              </a:solidFill>
            </a:endParaRPr>
          </a:p>
          <a:p>
            <a:pPr marL="0" indent="0">
              <a:buNone/>
            </a:pPr>
            <a:endParaRPr lang="en-US" sz="2800" dirty="0">
              <a:solidFill>
                <a:srgbClr val="FF0000"/>
              </a:solidFill>
            </a:endParaRPr>
          </a:p>
          <a:p>
            <a:r>
              <a:rPr lang="en-US" sz="2800" dirty="0">
                <a:solidFill>
                  <a:schemeClr val="tx1"/>
                </a:solidFill>
              </a:rPr>
              <a:t>➌ </a:t>
            </a:r>
            <a:r>
              <a:rPr lang="en-US" sz="2800" dirty="0">
                <a:solidFill>
                  <a:srgbClr val="FF0000"/>
                </a:solidFill>
              </a:rPr>
              <a:t>hello()</a:t>
            </a:r>
          </a:p>
          <a:p>
            <a:pPr marL="0" indent="0">
              <a:buNone/>
            </a:pPr>
            <a:r>
              <a:rPr lang="en-US" sz="2800" dirty="0">
                <a:solidFill>
                  <a:srgbClr val="FF0000"/>
                </a:solidFill>
              </a:rPr>
              <a:t>	  hello()</a:t>
            </a:r>
          </a:p>
          <a:p>
            <a:pPr marL="0" indent="0">
              <a:buNone/>
            </a:pPr>
            <a:r>
              <a:rPr lang="en-US" sz="2800" dirty="0">
                <a:solidFill>
                  <a:srgbClr val="FF0000"/>
                </a:solidFill>
              </a:rPr>
              <a:t>	  hello()</a:t>
            </a:r>
          </a:p>
        </p:txBody>
      </p:sp>
      <p:sp>
        <p:nvSpPr>
          <p:cNvPr id="5" name="Rectangle 4"/>
          <p:cNvSpPr/>
          <p:nvPr/>
        </p:nvSpPr>
        <p:spPr>
          <a:xfrm>
            <a:off x="5257022" y="1007019"/>
            <a:ext cx="6986953" cy="1815882"/>
          </a:xfrm>
          <a:prstGeom prst="rect">
            <a:avLst/>
          </a:prstGeom>
        </p:spPr>
        <p:txBody>
          <a:bodyPr wrap="square">
            <a:spAutoFit/>
          </a:bodyPr>
          <a:lstStyle/>
          <a:p>
            <a:r>
              <a:rPr lang="en-US" sz="2800" dirty="0"/>
              <a:t>In code, a function call is just the function’s name followed by parentheses, sometimes with some number of arguments in between the parentheses.</a:t>
            </a:r>
          </a:p>
        </p:txBody>
      </p:sp>
      <p:sp>
        <p:nvSpPr>
          <p:cNvPr id="4" name="Rectangle 3"/>
          <p:cNvSpPr/>
          <p:nvPr/>
        </p:nvSpPr>
        <p:spPr>
          <a:xfrm>
            <a:off x="5366750" y="3724138"/>
            <a:ext cx="6096000" cy="1815882"/>
          </a:xfrm>
          <a:prstGeom prst="rect">
            <a:avLst/>
          </a:prstGeom>
        </p:spPr>
        <p:txBody>
          <a:bodyPr>
            <a:spAutoFit/>
          </a:bodyPr>
          <a:lstStyle/>
          <a:p>
            <a:r>
              <a:rPr lang="en-US" sz="2800" dirty="0">
                <a:solidFill>
                  <a:srgbClr val="0070C0"/>
                </a:solidFill>
              </a:rPr>
              <a:t>When program execution reaches these calls, it will jump to the top line in function and begin executing code there.</a:t>
            </a:r>
          </a:p>
        </p:txBody>
      </p:sp>
      <p:sp>
        <p:nvSpPr>
          <p:cNvPr id="9" name="Rectangle 8"/>
          <p:cNvSpPr/>
          <p:nvPr/>
        </p:nvSpPr>
        <p:spPr>
          <a:xfrm>
            <a:off x="5257022" y="5162003"/>
            <a:ext cx="6837442" cy="1815882"/>
          </a:xfrm>
          <a:prstGeom prst="rect">
            <a:avLst/>
          </a:prstGeom>
        </p:spPr>
        <p:txBody>
          <a:bodyPr wrap="square">
            <a:spAutoFit/>
          </a:bodyPr>
          <a:lstStyle/>
          <a:p>
            <a:r>
              <a:rPr lang="en-US" sz="2800" dirty="0"/>
              <a:t>When it reaches end of function, execution returns to the line that </a:t>
            </a:r>
          </a:p>
          <a:p>
            <a:r>
              <a:rPr lang="en-US" sz="2800" dirty="0"/>
              <a:t>called the function and continues moving through the code as before.</a:t>
            </a:r>
          </a:p>
        </p:txBody>
      </p:sp>
    </p:spTree>
    <p:extLst>
      <p:ext uri="{BB962C8B-B14F-4D97-AF65-F5344CB8AC3E}">
        <p14:creationId xmlns:p14="http://schemas.microsoft.com/office/powerpoint/2010/main" val="359376946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8596668" cy="1320800"/>
          </a:xfrm>
        </p:spPr>
        <p:txBody>
          <a:bodyPr/>
          <a:lstStyle/>
          <a:p>
            <a:pPr algn="ctr"/>
            <a:r>
              <a:rPr lang="en-US" b="1" dirty="0"/>
              <a:t>Functions</a:t>
            </a:r>
          </a:p>
        </p:txBody>
      </p:sp>
      <p:sp>
        <p:nvSpPr>
          <p:cNvPr id="3" name="Content Placeholder 2"/>
          <p:cNvSpPr>
            <a:spLocks noGrp="1"/>
          </p:cNvSpPr>
          <p:nvPr>
            <p:ph idx="1"/>
          </p:nvPr>
        </p:nvSpPr>
        <p:spPr>
          <a:xfrm>
            <a:off x="97566" y="1444207"/>
            <a:ext cx="10318912" cy="3880773"/>
          </a:xfrm>
        </p:spPr>
        <p:txBody>
          <a:bodyPr>
            <a:noAutofit/>
          </a:bodyPr>
          <a:lstStyle/>
          <a:p>
            <a:r>
              <a:rPr lang="en-US" sz="2800" dirty="0">
                <a:solidFill>
                  <a:schemeClr val="tx1"/>
                </a:solidFill>
              </a:rPr>
              <a:t>➊</a:t>
            </a:r>
            <a:r>
              <a:rPr lang="en-US" sz="2800" dirty="0">
                <a:solidFill>
                  <a:srgbClr val="FF0000"/>
                </a:solidFill>
              </a:rPr>
              <a:t> </a:t>
            </a:r>
            <a:r>
              <a:rPr lang="en-US" sz="2800" dirty="0" err="1">
                <a:solidFill>
                  <a:srgbClr val="FF0000"/>
                </a:solidFill>
              </a:rPr>
              <a:t>def</a:t>
            </a:r>
            <a:r>
              <a:rPr lang="en-US" sz="2800" dirty="0">
                <a:solidFill>
                  <a:srgbClr val="FF0000"/>
                </a:solidFill>
              </a:rPr>
              <a:t> hello():</a:t>
            </a:r>
          </a:p>
          <a:p>
            <a:pPr marL="457200" lvl="1" indent="0">
              <a:buNone/>
            </a:pPr>
            <a:r>
              <a:rPr lang="en-US" sz="2600" dirty="0">
                <a:solidFill>
                  <a:schemeClr val="tx1"/>
                </a:solidFill>
              </a:rPr>
              <a:t> 	➋ </a:t>
            </a:r>
            <a:r>
              <a:rPr lang="en-US" sz="2600" dirty="0">
                <a:solidFill>
                  <a:srgbClr val="FF0000"/>
                </a:solidFill>
              </a:rPr>
              <a:t> print('Howdy!')</a:t>
            </a:r>
          </a:p>
          <a:p>
            <a:pPr marL="457200" lvl="1" indent="0">
              <a:buNone/>
            </a:pPr>
            <a:r>
              <a:rPr lang="en-US" sz="2600" dirty="0">
                <a:solidFill>
                  <a:srgbClr val="FF0000"/>
                </a:solidFill>
              </a:rPr>
              <a:t>		print('Howdy!!!')</a:t>
            </a:r>
          </a:p>
          <a:p>
            <a:pPr marL="0" indent="0">
              <a:buNone/>
            </a:pPr>
            <a:r>
              <a:rPr lang="en-US" sz="2800" dirty="0">
                <a:solidFill>
                  <a:srgbClr val="FF0000"/>
                </a:solidFill>
              </a:rPr>
              <a:t>			print('Hello there.')</a:t>
            </a:r>
          </a:p>
          <a:p>
            <a:r>
              <a:rPr lang="en-US" sz="2800" dirty="0">
                <a:solidFill>
                  <a:schemeClr val="tx1"/>
                </a:solidFill>
              </a:rPr>
              <a:t>➌ </a:t>
            </a:r>
            <a:r>
              <a:rPr lang="en-US" sz="2800" dirty="0">
                <a:solidFill>
                  <a:srgbClr val="FF0000"/>
                </a:solidFill>
              </a:rPr>
              <a:t>hello()</a:t>
            </a:r>
          </a:p>
          <a:p>
            <a:pPr marL="0" indent="0">
              <a:buNone/>
            </a:pPr>
            <a:r>
              <a:rPr lang="en-US" sz="2800" dirty="0">
                <a:solidFill>
                  <a:srgbClr val="FF0000"/>
                </a:solidFill>
              </a:rPr>
              <a:t>	  hello()</a:t>
            </a:r>
          </a:p>
          <a:p>
            <a:pPr marL="0" indent="0">
              <a:buNone/>
            </a:pPr>
            <a:r>
              <a:rPr lang="en-US" sz="2800" dirty="0">
                <a:solidFill>
                  <a:srgbClr val="FF0000"/>
                </a:solidFill>
              </a:rPr>
              <a:t>	  hello()</a:t>
            </a:r>
          </a:p>
        </p:txBody>
      </p:sp>
      <p:sp>
        <p:nvSpPr>
          <p:cNvPr id="5" name="Rectangle 4"/>
          <p:cNvSpPr/>
          <p:nvPr/>
        </p:nvSpPr>
        <p:spPr>
          <a:xfrm>
            <a:off x="5257022" y="1007019"/>
            <a:ext cx="6986953" cy="1384995"/>
          </a:xfrm>
          <a:prstGeom prst="rect">
            <a:avLst/>
          </a:prstGeom>
        </p:spPr>
        <p:txBody>
          <a:bodyPr wrap="square">
            <a:spAutoFit/>
          </a:bodyPr>
          <a:lstStyle/>
          <a:p>
            <a:r>
              <a:rPr lang="en-US" sz="2800"/>
              <a:t>Since this program calls hello() three times, the code in the hello()</a:t>
            </a:r>
          </a:p>
          <a:p>
            <a:r>
              <a:rPr lang="en-US" sz="2800"/>
              <a:t>function is executed three times.</a:t>
            </a:r>
            <a:endParaRPr lang="en-US" sz="2800" dirty="0"/>
          </a:p>
        </p:txBody>
      </p:sp>
      <p:sp>
        <p:nvSpPr>
          <p:cNvPr id="4" name="Rectangle 3"/>
          <p:cNvSpPr/>
          <p:nvPr/>
        </p:nvSpPr>
        <p:spPr>
          <a:xfrm>
            <a:off x="5406533" y="2567592"/>
            <a:ext cx="6096000" cy="523220"/>
          </a:xfrm>
          <a:prstGeom prst="rect">
            <a:avLst/>
          </a:prstGeom>
        </p:spPr>
        <p:txBody>
          <a:bodyPr>
            <a:spAutoFit/>
          </a:bodyPr>
          <a:lstStyle/>
          <a:p>
            <a:r>
              <a:rPr lang="en-US" sz="2800" dirty="0">
                <a:solidFill>
                  <a:srgbClr val="0070C0"/>
                </a:solidFill>
              </a:rPr>
              <a:t>Output:</a:t>
            </a:r>
          </a:p>
        </p:txBody>
      </p:sp>
      <p:sp>
        <p:nvSpPr>
          <p:cNvPr id="9" name="Rectangle 8"/>
          <p:cNvSpPr/>
          <p:nvPr/>
        </p:nvSpPr>
        <p:spPr>
          <a:xfrm>
            <a:off x="5406533" y="3266390"/>
            <a:ext cx="6837442" cy="3416320"/>
          </a:xfrm>
          <a:prstGeom prst="rect">
            <a:avLst/>
          </a:prstGeom>
        </p:spPr>
        <p:txBody>
          <a:bodyPr wrap="square">
            <a:spAutoFit/>
          </a:bodyPr>
          <a:lstStyle/>
          <a:p>
            <a:r>
              <a:rPr lang="en-US" sz="2400" dirty="0"/>
              <a:t>Howdy!</a:t>
            </a:r>
          </a:p>
          <a:p>
            <a:r>
              <a:rPr lang="en-US" sz="2400" dirty="0"/>
              <a:t>Howdy!!!</a:t>
            </a:r>
          </a:p>
          <a:p>
            <a:r>
              <a:rPr lang="en-US" sz="2400" dirty="0"/>
              <a:t>Hello there.</a:t>
            </a:r>
          </a:p>
          <a:p>
            <a:r>
              <a:rPr lang="en-US" sz="2400" dirty="0">
                <a:solidFill>
                  <a:srgbClr val="FF0000"/>
                </a:solidFill>
              </a:rPr>
              <a:t>Howdy!</a:t>
            </a:r>
          </a:p>
          <a:p>
            <a:r>
              <a:rPr lang="en-US" sz="2400" dirty="0">
                <a:solidFill>
                  <a:srgbClr val="FF0000"/>
                </a:solidFill>
              </a:rPr>
              <a:t>Howdy!!!</a:t>
            </a:r>
          </a:p>
          <a:p>
            <a:r>
              <a:rPr lang="en-US" sz="2400" dirty="0">
                <a:solidFill>
                  <a:srgbClr val="FF0000"/>
                </a:solidFill>
              </a:rPr>
              <a:t>Hello there.</a:t>
            </a:r>
          </a:p>
          <a:p>
            <a:r>
              <a:rPr lang="en-US" sz="2400" dirty="0">
                <a:solidFill>
                  <a:srgbClr val="0070C0"/>
                </a:solidFill>
              </a:rPr>
              <a:t>Howdy!</a:t>
            </a:r>
          </a:p>
          <a:p>
            <a:r>
              <a:rPr lang="en-US" sz="2400" dirty="0">
                <a:solidFill>
                  <a:srgbClr val="0070C0"/>
                </a:solidFill>
              </a:rPr>
              <a:t>Howdy!!!</a:t>
            </a:r>
          </a:p>
          <a:p>
            <a:r>
              <a:rPr lang="en-US" sz="2400" dirty="0">
                <a:solidFill>
                  <a:srgbClr val="0070C0"/>
                </a:solidFill>
              </a:rPr>
              <a:t>Hello there.</a:t>
            </a:r>
          </a:p>
        </p:txBody>
      </p:sp>
    </p:spTree>
    <p:extLst>
      <p:ext uri="{BB962C8B-B14F-4D97-AF65-F5344CB8AC3E}">
        <p14:creationId xmlns:p14="http://schemas.microsoft.com/office/powerpoint/2010/main" val="250765693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8596668" cy="1320800"/>
          </a:xfrm>
        </p:spPr>
        <p:txBody>
          <a:bodyPr/>
          <a:lstStyle/>
          <a:p>
            <a:pPr algn="ctr"/>
            <a:r>
              <a:rPr lang="en-US" b="1" dirty="0"/>
              <a:t>Functions</a:t>
            </a:r>
          </a:p>
        </p:txBody>
      </p:sp>
      <p:sp>
        <p:nvSpPr>
          <p:cNvPr id="8" name="Content Placeholder 2"/>
          <p:cNvSpPr>
            <a:spLocks noGrp="1"/>
          </p:cNvSpPr>
          <p:nvPr>
            <p:ph idx="1"/>
          </p:nvPr>
        </p:nvSpPr>
        <p:spPr>
          <a:xfrm>
            <a:off x="97566" y="2183819"/>
            <a:ext cx="4685449" cy="3880773"/>
          </a:xfrm>
        </p:spPr>
        <p:txBody>
          <a:bodyPr>
            <a:noAutofit/>
          </a:bodyPr>
          <a:lstStyle/>
          <a:p>
            <a:pPr marL="0" indent="0">
              <a:buNone/>
            </a:pPr>
            <a:r>
              <a:rPr lang="en-US" sz="2800" dirty="0">
                <a:solidFill>
                  <a:schemeClr val="tx1"/>
                </a:solidFill>
              </a:rPr>
              <a:t>With function</a:t>
            </a:r>
          </a:p>
          <a:p>
            <a:r>
              <a:rPr lang="en-US" sz="2800" dirty="0">
                <a:solidFill>
                  <a:schemeClr val="tx1"/>
                </a:solidFill>
              </a:rPr>
              <a:t>➊</a:t>
            </a:r>
            <a:r>
              <a:rPr lang="en-US" sz="2800" dirty="0">
                <a:solidFill>
                  <a:srgbClr val="FF0000"/>
                </a:solidFill>
              </a:rPr>
              <a:t> </a:t>
            </a:r>
            <a:r>
              <a:rPr lang="en-US" sz="2800" dirty="0" err="1">
                <a:solidFill>
                  <a:srgbClr val="FF0000"/>
                </a:solidFill>
              </a:rPr>
              <a:t>def</a:t>
            </a:r>
            <a:r>
              <a:rPr lang="en-US" sz="2800" dirty="0">
                <a:solidFill>
                  <a:srgbClr val="FF0000"/>
                </a:solidFill>
              </a:rPr>
              <a:t> hello():</a:t>
            </a:r>
          </a:p>
          <a:p>
            <a:pPr marL="457200" lvl="1" indent="0">
              <a:buNone/>
            </a:pPr>
            <a:r>
              <a:rPr lang="en-US" sz="2600" dirty="0">
                <a:solidFill>
                  <a:schemeClr val="tx1"/>
                </a:solidFill>
              </a:rPr>
              <a:t> 	➋ </a:t>
            </a:r>
            <a:r>
              <a:rPr lang="en-US" sz="2600" dirty="0">
                <a:solidFill>
                  <a:srgbClr val="FF0000"/>
                </a:solidFill>
              </a:rPr>
              <a:t> print('Howdy!')</a:t>
            </a:r>
          </a:p>
          <a:p>
            <a:pPr marL="457200" lvl="1" indent="0">
              <a:buNone/>
            </a:pPr>
            <a:r>
              <a:rPr lang="en-US" sz="2600" dirty="0">
                <a:solidFill>
                  <a:srgbClr val="FF0000"/>
                </a:solidFill>
              </a:rPr>
              <a:t>		print('Howdy!!!')</a:t>
            </a:r>
          </a:p>
          <a:p>
            <a:pPr marL="0" indent="0">
              <a:buNone/>
            </a:pPr>
            <a:r>
              <a:rPr lang="en-US" sz="2800" dirty="0">
                <a:solidFill>
                  <a:srgbClr val="FF0000"/>
                </a:solidFill>
              </a:rPr>
              <a:t>			print('Hello there.')</a:t>
            </a:r>
          </a:p>
          <a:p>
            <a:r>
              <a:rPr lang="en-US" sz="2800" dirty="0">
                <a:solidFill>
                  <a:schemeClr val="tx1"/>
                </a:solidFill>
              </a:rPr>
              <a:t>➌ </a:t>
            </a:r>
            <a:r>
              <a:rPr lang="en-US" sz="2800" dirty="0">
                <a:solidFill>
                  <a:srgbClr val="FF0000"/>
                </a:solidFill>
              </a:rPr>
              <a:t>hello()</a:t>
            </a:r>
          </a:p>
          <a:p>
            <a:pPr marL="0" indent="0">
              <a:buNone/>
            </a:pPr>
            <a:r>
              <a:rPr lang="en-US" sz="2800" dirty="0">
                <a:solidFill>
                  <a:srgbClr val="FF0000"/>
                </a:solidFill>
              </a:rPr>
              <a:t>	  hello()</a:t>
            </a:r>
          </a:p>
          <a:p>
            <a:pPr marL="0" indent="0">
              <a:buNone/>
            </a:pPr>
            <a:r>
              <a:rPr lang="en-US" sz="2800" dirty="0">
                <a:solidFill>
                  <a:srgbClr val="FF0000"/>
                </a:solidFill>
              </a:rPr>
              <a:t>	  hello()</a:t>
            </a:r>
          </a:p>
        </p:txBody>
      </p:sp>
      <p:sp>
        <p:nvSpPr>
          <p:cNvPr id="5" name="Rectangle 4"/>
          <p:cNvSpPr/>
          <p:nvPr/>
        </p:nvSpPr>
        <p:spPr>
          <a:xfrm>
            <a:off x="677334" y="600016"/>
            <a:ext cx="10565097" cy="1384995"/>
          </a:xfrm>
          <a:prstGeom prst="rect">
            <a:avLst/>
          </a:prstGeom>
        </p:spPr>
        <p:txBody>
          <a:bodyPr wrap="square">
            <a:spAutoFit/>
          </a:bodyPr>
          <a:lstStyle/>
          <a:p>
            <a:pPr marL="457200" indent="-457200">
              <a:buFont typeface="Wingdings" panose="05000000000000000000" pitchFamily="2" charset="2"/>
              <a:buChar char="Ø"/>
            </a:pPr>
            <a:r>
              <a:rPr lang="en-US" sz="2800" dirty="0"/>
              <a:t>function: is a </a:t>
            </a:r>
            <a:r>
              <a:rPr lang="en-US" sz="2800" dirty="0" err="1"/>
              <a:t>miniprogram</a:t>
            </a:r>
            <a:r>
              <a:rPr lang="en-US" sz="2800" dirty="0"/>
              <a:t> within a program.</a:t>
            </a:r>
          </a:p>
          <a:p>
            <a:pPr marL="457200" indent="-457200">
              <a:buFont typeface="Wingdings" panose="05000000000000000000" pitchFamily="2" charset="2"/>
              <a:buChar char="Ø"/>
            </a:pPr>
            <a:r>
              <a:rPr lang="en-US" sz="2800" dirty="0">
                <a:solidFill>
                  <a:srgbClr val="FF0000"/>
                </a:solidFill>
              </a:rPr>
              <a:t>Purpose of function is to group code that gets executed multiple times. </a:t>
            </a:r>
          </a:p>
        </p:txBody>
      </p:sp>
      <p:sp>
        <p:nvSpPr>
          <p:cNvPr id="7" name="Rectangle 6"/>
          <p:cNvSpPr/>
          <p:nvPr/>
        </p:nvSpPr>
        <p:spPr>
          <a:xfrm>
            <a:off x="5545016" y="2183819"/>
            <a:ext cx="6096000" cy="4401205"/>
          </a:xfrm>
          <a:prstGeom prst="rect">
            <a:avLst/>
          </a:prstGeom>
        </p:spPr>
        <p:txBody>
          <a:bodyPr>
            <a:spAutoFit/>
          </a:bodyPr>
          <a:lstStyle/>
          <a:p>
            <a:r>
              <a:rPr lang="en-US" sz="2800" dirty="0"/>
              <a:t>Without function:</a:t>
            </a:r>
          </a:p>
          <a:p>
            <a:r>
              <a:rPr lang="en-US" sz="2800" dirty="0"/>
              <a:t>print('Howdy!')</a:t>
            </a:r>
          </a:p>
          <a:p>
            <a:r>
              <a:rPr lang="en-US" sz="2800" dirty="0"/>
              <a:t>print('Howdy!!!')</a:t>
            </a:r>
          </a:p>
          <a:p>
            <a:r>
              <a:rPr lang="en-US" sz="2800" dirty="0"/>
              <a:t>print('Hello there.')</a:t>
            </a:r>
          </a:p>
          <a:p>
            <a:r>
              <a:rPr lang="en-US" sz="2800" dirty="0">
                <a:solidFill>
                  <a:srgbClr val="FF0000"/>
                </a:solidFill>
              </a:rPr>
              <a:t>print('Howdy!')</a:t>
            </a:r>
          </a:p>
          <a:p>
            <a:r>
              <a:rPr lang="en-US" sz="2800" dirty="0">
                <a:solidFill>
                  <a:srgbClr val="FF0000"/>
                </a:solidFill>
              </a:rPr>
              <a:t>print('Howdy!!!')</a:t>
            </a:r>
          </a:p>
          <a:p>
            <a:r>
              <a:rPr lang="en-US" sz="2800" dirty="0">
                <a:solidFill>
                  <a:srgbClr val="FF0000"/>
                </a:solidFill>
              </a:rPr>
              <a:t>print('Hello there.')</a:t>
            </a:r>
          </a:p>
          <a:p>
            <a:r>
              <a:rPr lang="en-US" sz="2800" dirty="0">
                <a:solidFill>
                  <a:srgbClr val="0070C0"/>
                </a:solidFill>
              </a:rPr>
              <a:t>print('Howdy!')</a:t>
            </a:r>
          </a:p>
          <a:p>
            <a:r>
              <a:rPr lang="en-US" sz="2800" dirty="0">
                <a:solidFill>
                  <a:srgbClr val="0070C0"/>
                </a:solidFill>
              </a:rPr>
              <a:t>print('Howdy!!!')</a:t>
            </a:r>
          </a:p>
          <a:p>
            <a:r>
              <a:rPr lang="en-US" sz="2800" dirty="0">
                <a:solidFill>
                  <a:srgbClr val="0070C0"/>
                </a:solidFill>
              </a:rPr>
              <a:t>print('Hello there.')</a:t>
            </a:r>
          </a:p>
        </p:txBody>
      </p:sp>
    </p:spTree>
    <p:extLst>
      <p:ext uri="{BB962C8B-B14F-4D97-AF65-F5344CB8AC3E}">
        <p14:creationId xmlns:p14="http://schemas.microsoft.com/office/powerpoint/2010/main" val="306197867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8596668" cy="1320800"/>
          </a:xfrm>
        </p:spPr>
        <p:txBody>
          <a:bodyPr/>
          <a:lstStyle/>
          <a:p>
            <a:pPr algn="ctr"/>
            <a:r>
              <a:rPr lang="en-US" b="1" dirty="0"/>
              <a:t>Functions</a:t>
            </a:r>
          </a:p>
        </p:txBody>
      </p:sp>
      <p:sp>
        <p:nvSpPr>
          <p:cNvPr id="5" name="Rectangle 4"/>
          <p:cNvSpPr/>
          <p:nvPr/>
        </p:nvSpPr>
        <p:spPr>
          <a:xfrm>
            <a:off x="591237" y="1627428"/>
            <a:ext cx="11049777" cy="1815882"/>
          </a:xfrm>
          <a:prstGeom prst="rect">
            <a:avLst/>
          </a:prstGeom>
        </p:spPr>
        <p:txBody>
          <a:bodyPr wrap="square">
            <a:spAutoFit/>
          </a:bodyPr>
          <a:lstStyle/>
          <a:p>
            <a:pPr marL="457200" indent="-457200">
              <a:buFont typeface="Wingdings" panose="05000000000000000000" pitchFamily="2" charset="2"/>
              <a:buChar char="Ø"/>
            </a:pPr>
            <a:r>
              <a:rPr lang="en-US" sz="2800" dirty="0"/>
              <a:t>Avoid duplicating code, Why?????</a:t>
            </a:r>
          </a:p>
          <a:p>
            <a:pPr marL="457200" indent="-457200">
              <a:buFont typeface="Wingdings" panose="05000000000000000000" pitchFamily="2" charset="2"/>
              <a:buChar char="Ø"/>
            </a:pPr>
            <a:r>
              <a:rPr lang="en-US" sz="2800" dirty="0">
                <a:solidFill>
                  <a:srgbClr val="FF0000"/>
                </a:solidFill>
              </a:rPr>
              <a:t>because if you ever decide to update the code—if, for example, you find a bug you need to fix—you’ll have to remember to change the code everywhere you copied it.</a:t>
            </a:r>
          </a:p>
        </p:txBody>
      </p:sp>
      <p:sp>
        <p:nvSpPr>
          <p:cNvPr id="9" name="Rectangle 8"/>
          <p:cNvSpPr/>
          <p:nvPr/>
        </p:nvSpPr>
        <p:spPr>
          <a:xfrm>
            <a:off x="673299" y="3712941"/>
            <a:ext cx="9807132" cy="954107"/>
          </a:xfrm>
          <a:prstGeom prst="rect">
            <a:avLst/>
          </a:prstGeom>
        </p:spPr>
        <p:txBody>
          <a:bodyPr wrap="square">
            <a:spAutoFit/>
          </a:bodyPr>
          <a:lstStyle/>
          <a:p>
            <a:pPr marL="342900" indent="-342900">
              <a:buFont typeface="Wingdings" panose="05000000000000000000" pitchFamily="2" charset="2"/>
              <a:buChar char="Ø"/>
            </a:pPr>
            <a:r>
              <a:rPr lang="en-US" sz="2800" dirty="0"/>
              <a:t>Deduplication makes programs shorter, easier to read, and easier to update.</a:t>
            </a:r>
            <a:endParaRPr lang="en-US" sz="2800" dirty="0">
              <a:solidFill>
                <a:srgbClr val="0070C0"/>
              </a:solidFill>
            </a:endParaRPr>
          </a:p>
        </p:txBody>
      </p:sp>
    </p:spTree>
    <p:extLst>
      <p:ext uri="{BB962C8B-B14F-4D97-AF65-F5344CB8AC3E}">
        <p14:creationId xmlns:p14="http://schemas.microsoft.com/office/powerpoint/2010/main" val="4314205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8596668" cy="1320800"/>
          </a:xfrm>
        </p:spPr>
        <p:txBody>
          <a:bodyPr/>
          <a:lstStyle/>
          <a:p>
            <a:pPr algn="ctr"/>
            <a:r>
              <a:rPr lang="en-US" b="1" dirty="0"/>
              <a:t>Functions</a:t>
            </a:r>
          </a:p>
        </p:txBody>
      </p:sp>
      <p:sp>
        <p:nvSpPr>
          <p:cNvPr id="5" name="Rectangle 4"/>
          <p:cNvSpPr/>
          <p:nvPr/>
        </p:nvSpPr>
        <p:spPr>
          <a:xfrm>
            <a:off x="403667" y="1052998"/>
            <a:ext cx="11049777" cy="1815882"/>
          </a:xfrm>
          <a:prstGeom prst="rect">
            <a:avLst/>
          </a:prstGeom>
        </p:spPr>
        <p:txBody>
          <a:bodyPr wrap="square">
            <a:spAutoFit/>
          </a:bodyPr>
          <a:lstStyle/>
          <a:p>
            <a:pPr marL="457200" indent="-457200">
              <a:buFont typeface="Wingdings" panose="05000000000000000000" pitchFamily="2" charset="2"/>
              <a:buChar char="Ø"/>
            </a:pPr>
            <a:r>
              <a:rPr lang="en-US" sz="2800" dirty="0"/>
              <a:t>function: is a </a:t>
            </a:r>
            <a:r>
              <a:rPr lang="en-US" sz="2800" dirty="0" err="1"/>
              <a:t>miniprogram</a:t>
            </a:r>
            <a:r>
              <a:rPr lang="en-US" sz="2800" dirty="0"/>
              <a:t> within a program</a:t>
            </a:r>
          </a:p>
          <a:p>
            <a:pPr marL="457200" indent="-457200">
              <a:buFont typeface="Wingdings" panose="05000000000000000000" pitchFamily="2" charset="2"/>
              <a:buChar char="Ø"/>
            </a:pPr>
            <a:r>
              <a:rPr lang="en-US" sz="2800" dirty="0">
                <a:solidFill>
                  <a:srgbClr val="FF0000"/>
                </a:solidFill>
              </a:rPr>
              <a:t>Purpose of function is to group code that gets executed multiple times. </a:t>
            </a:r>
          </a:p>
          <a:p>
            <a:pPr marL="457200" indent="-457200">
              <a:buFont typeface="Wingdings" panose="05000000000000000000" pitchFamily="2" charset="2"/>
              <a:buChar char="Ø"/>
            </a:pPr>
            <a:endParaRPr lang="en-US" sz="2800" dirty="0"/>
          </a:p>
        </p:txBody>
      </p:sp>
      <p:sp>
        <p:nvSpPr>
          <p:cNvPr id="9" name="Rectangle 8"/>
          <p:cNvSpPr/>
          <p:nvPr/>
        </p:nvSpPr>
        <p:spPr>
          <a:xfrm>
            <a:off x="485730" y="2505986"/>
            <a:ext cx="9807132" cy="1384995"/>
          </a:xfrm>
          <a:prstGeom prst="rect">
            <a:avLst/>
          </a:prstGeom>
        </p:spPr>
        <p:txBody>
          <a:bodyPr wrap="square">
            <a:spAutoFit/>
          </a:bodyPr>
          <a:lstStyle/>
          <a:p>
            <a:pPr marL="342900" indent="-342900">
              <a:buFont typeface="Wingdings" panose="05000000000000000000" pitchFamily="2" charset="2"/>
              <a:buChar char="Ø"/>
            </a:pPr>
            <a:r>
              <a:rPr lang="en-US" sz="2800" dirty="0"/>
              <a:t>This avoids duplication.</a:t>
            </a:r>
          </a:p>
          <a:p>
            <a:pPr marL="342900" indent="-342900">
              <a:buFont typeface="Wingdings" panose="05000000000000000000" pitchFamily="2" charset="2"/>
              <a:buChar char="Ø"/>
            </a:pPr>
            <a:r>
              <a:rPr lang="en-US" sz="2800" dirty="0"/>
              <a:t>Deduplication makes programs shorter, easier to read, and easier to update.</a:t>
            </a:r>
            <a:endParaRPr lang="en-US" sz="2800" dirty="0">
              <a:solidFill>
                <a:srgbClr val="0070C0"/>
              </a:solidFill>
            </a:endParaRPr>
          </a:p>
        </p:txBody>
      </p:sp>
    </p:spTree>
    <p:extLst>
      <p:ext uri="{BB962C8B-B14F-4D97-AF65-F5344CB8AC3E}">
        <p14:creationId xmlns:p14="http://schemas.microsoft.com/office/powerpoint/2010/main" val="86945158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8596668" cy="1320800"/>
          </a:xfrm>
        </p:spPr>
        <p:txBody>
          <a:bodyPr/>
          <a:lstStyle/>
          <a:p>
            <a:pPr algn="ctr"/>
            <a:r>
              <a:rPr lang="en-US" b="1"/>
              <a:t>def Statements with Parameters</a:t>
            </a:r>
            <a:endParaRPr lang="en-US" b="1" dirty="0"/>
          </a:p>
        </p:txBody>
      </p:sp>
      <p:sp>
        <p:nvSpPr>
          <p:cNvPr id="5" name="Rectangle 4"/>
          <p:cNvSpPr/>
          <p:nvPr/>
        </p:nvSpPr>
        <p:spPr>
          <a:xfrm>
            <a:off x="403667" y="1052998"/>
            <a:ext cx="11049777" cy="1384995"/>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FF0000"/>
                </a:solidFill>
              </a:rPr>
              <a:t>arguments</a:t>
            </a:r>
            <a:r>
              <a:rPr lang="en-US" sz="2800" dirty="0"/>
              <a:t>: values that are passed by typing them between the parentheses when the built-in (Ex: print() or </a:t>
            </a:r>
            <a:r>
              <a:rPr lang="en-US" sz="2800" dirty="0" err="1"/>
              <a:t>len</a:t>
            </a:r>
            <a:r>
              <a:rPr lang="en-US" sz="2800" dirty="0"/>
              <a:t>()) or user defined function is called.</a:t>
            </a:r>
          </a:p>
        </p:txBody>
      </p:sp>
      <p:sp>
        <p:nvSpPr>
          <p:cNvPr id="9" name="Rectangle 8"/>
          <p:cNvSpPr/>
          <p:nvPr/>
        </p:nvSpPr>
        <p:spPr>
          <a:xfrm>
            <a:off x="520897" y="2646663"/>
            <a:ext cx="9807132" cy="523220"/>
          </a:xfrm>
          <a:prstGeom prst="rect">
            <a:avLst/>
          </a:prstGeom>
        </p:spPr>
        <p:txBody>
          <a:bodyPr wrap="square">
            <a:spAutoFit/>
          </a:bodyPr>
          <a:lstStyle/>
          <a:p>
            <a:pPr marL="342900" indent="-342900">
              <a:buFont typeface="Wingdings" panose="05000000000000000000" pitchFamily="2" charset="2"/>
              <a:buChar char="Ø"/>
            </a:pPr>
            <a:r>
              <a:rPr lang="en-US" sz="2800" dirty="0"/>
              <a:t>Create a program:     </a:t>
            </a:r>
            <a:r>
              <a:rPr lang="en-US" sz="2800" dirty="0">
                <a:solidFill>
                  <a:srgbClr val="FF0000"/>
                </a:solidFill>
              </a:rPr>
              <a:t>helloFunc2.py</a:t>
            </a:r>
          </a:p>
        </p:txBody>
      </p:sp>
      <p:sp>
        <p:nvSpPr>
          <p:cNvPr id="3" name="Rectangle 2"/>
          <p:cNvSpPr/>
          <p:nvPr/>
        </p:nvSpPr>
        <p:spPr>
          <a:xfrm>
            <a:off x="762000" y="3602559"/>
            <a:ext cx="6119446" cy="2062103"/>
          </a:xfrm>
          <a:prstGeom prst="rect">
            <a:avLst/>
          </a:prstGeom>
        </p:spPr>
        <p:txBody>
          <a:bodyPr wrap="square">
            <a:spAutoFit/>
          </a:bodyPr>
          <a:lstStyle/>
          <a:p>
            <a:r>
              <a:rPr lang="en-US" sz="3200" dirty="0"/>
              <a:t>➊</a:t>
            </a:r>
            <a:r>
              <a:rPr lang="en-US" sz="3200" dirty="0">
                <a:solidFill>
                  <a:srgbClr val="FF0000"/>
                </a:solidFill>
              </a:rPr>
              <a:t> </a:t>
            </a:r>
            <a:r>
              <a:rPr lang="en-US" sz="3200" dirty="0" err="1">
                <a:solidFill>
                  <a:srgbClr val="FF0000"/>
                </a:solidFill>
              </a:rPr>
              <a:t>def</a:t>
            </a:r>
            <a:r>
              <a:rPr lang="en-US" sz="3200" dirty="0">
                <a:solidFill>
                  <a:srgbClr val="FF0000"/>
                </a:solidFill>
              </a:rPr>
              <a:t> hello(name):</a:t>
            </a:r>
          </a:p>
          <a:p>
            <a:r>
              <a:rPr lang="en-US" sz="3200" dirty="0">
                <a:solidFill>
                  <a:srgbClr val="FF0000"/>
                </a:solidFill>
              </a:rPr>
              <a:t>	</a:t>
            </a:r>
            <a:r>
              <a:rPr lang="en-US" sz="3200" dirty="0"/>
              <a:t>➋</a:t>
            </a:r>
            <a:r>
              <a:rPr lang="en-US" sz="3200" dirty="0">
                <a:solidFill>
                  <a:srgbClr val="FF0000"/>
                </a:solidFill>
              </a:rPr>
              <a:t> print('Hello, ' + name)</a:t>
            </a:r>
          </a:p>
          <a:p>
            <a:r>
              <a:rPr lang="en-US" sz="3200" dirty="0"/>
              <a:t>➌</a:t>
            </a:r>
            <a:r>
              <a:rPr lang="en-US" sz="3200" dirty="0">
                <a:solidFill>
                  <a:srgbClr val="FF0000"/>
                </a:solidFill>
              </a:rPr>
              <a:t> hello('Alice')</a:t>
            </a:r>
          </a:p>
          <a:p>
            <a:r>
              <a:rPr lang="en-US" sz="3200" dirty="0">
                <a:solidFill>
                  <a:srgbClr val="FF0000"/>
                </a:solidFill>
              </a:rPr>
              <a:t>    hello('Bob')</a:t>
            </a:r>
          </a:p>
        </p:txBody>
      </p:sp>
      <p:sp>
        <p:nvSpPr>
          <p:cNvPr id="4" name="Rectangle 3"/>
          <p:cNvSpPr/>
          <p:nvPr/>
        </p:nvSpPr>
        <p:spPr>
          <a:xfrm>
            <a:off x="7969268" y="3301144"/>
            <a:ext cx="1435008" cy="523220"/>
          </a:xfrm>
          <a:prstGeom prst="rect">
            <a:avLst/>
          </a:prstGeom>
        </p:spPr>
        <p:txBody>
          <a:bodyPr wrap="none">
            <a:spAutoFit/>
          </a:bodyPr>
          <a:lstStyle/>
          <a:p>
            <a:r>
              <a:rPr lang="en-US" sz="2800" dirty="0">
                <a:solidFill>
                  <a:srgbClr val="FF0000"/>
                </a:solidFill>
              </a:rPr>
              <a:t>Output:</a:t>
            </a:r>
          </a:p>
        </p:txBody>
      </p:sp>
      <p:sp>
        <p:nvSpPr>
          <p:cNvPr id="6" name="Rectangle 5"/>
          <p:cNvSpPr/>
          <p:nvPr/>
        </p:nvSpPr>
        <p:spPr>
          <a:xfrm>
            <a:off x="7969268" y="4081195"/>
            <a:ext cx="2358761" cy="954107"/>
          </a:xfrm>
          <a:prstGeom prst="rect">
            <a:avLst/>
          </a:prstGeom>
        </p:spPr>
        <p:txBody>
          <a:bodyPr wrap="square">
            <a:spAutoFit/>
          </a:bodyPr>
          <a:lstStyle/>
          <a:p>
            <a:r>
              <a:rPr lang="en-US" sz="2800" dirty="0"/>
              <a:t>Hello, Alice</a:t>
            </a:r>
          </a:p>
          <a:p>
            <a:r>
              <a:rPr lang="en-US" sz="2800" dirty="0"/>
              <a:t>Hello, Bob</a:t>
            </a:r>
          </a:p>
        </p:txBody>
      </p:sp>
      <p:sp>
        <p:nvSpPr>
          <p:cNvPr id="7" name="Rectangle 6"/>
          <p:cNvSpPr/>
          <p:nvPr/>
        </p:nvSpPr>
        <p:spPr>
          <a:xfrm>
            <a:off x="4921268" y="5451007"/>
            <a:ext cx="6096000" cy="830997"/>
          </a:xfrm>
          <a:prstGeom prst="rect">
            <a:avLst/>
          </a:prstGeom>
        </p:spPr>
        <p:txBody>
          <a:bodyPr>
            <a:spAutoFit/>
          </a:bodyPr>
          <a:lstStyle/>
          <a:p>
            <a:r>
              <a:rPr lang="en-US" sz="2400" dirty="0"/>
              <a:t>view at:</a:t>
            </a:r>
          </a:p>
          <a:p>
            <a:r>
              <a:rPr lang="en-US" sz="2400" dirty="0"/>
              <a:t>https://autbor.com/hellofunc2/</a:t>
            </a:r>
          </a:p>
        </p:txBody>
      </p:sp>
    </p:spTree>
    <p:extLst>
      <p:ext uri="{BB962C8B-B14F-4D97-AF65-F5344CB8AC3E}">
        <p14:creationId xmlns:p14="http://schemas.microsoft.com/office/powerpoint/2010/main" val="121610999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8596668" cy="1320800"/>
          </a:xfrm>
        </p:spPr>
        <p:txBody>
          <a:bodyPr/>
          <a:lstStyle/>
          <a:p>
            <a:pPr algn="ctr"/>
            <a:r>
              <a:rPr lang="en-US" b="1"/>
              <a:t>def Statements with Parameters</a:t>
            </a:r>
            <a:endParaRPr lang="en-US" b="1" dirty="0"/>
          </a:p>
        </p:txBody>
      </p:sp>
      <p:sp>
        <p:nvSpPr>
          <p:cNvPr id="3" name="Rectangle 2"/>
          <p:cNvSpPr/>
          <p:nvPr/>
        </p:nvSpPr>
        <p:spPr>
          <a:xfrm>
            <a:off x="6495633" y="1192149"/>
            <a:ext cx="6119446" cy="2062103"/>
          </a:xfrm>
          <a:prstGeom prst="rect">
            <a:avLst/>
          </a:prstGeom>
        </p:spPr>
        <p:txBody>
          <a:bodyPr wrap="square">
            <a:spAutoFit/>
          </a:bodyPr>
          <a:lstStyle/>
          <a:p>
            <a:r>
              <a:rPr lang="en-US" sz="3200" dirty="0"/>
              <a:t>➊</a:t>
            </a:r>
            <a:r>
              <a:rPr lang="en-US" sz="3200" dirty="0">
                <a:solidFill>
                  <a:srgbClr val="FF0000"/>
                </a:solidFill>
              </a:rPr>
              <a:t> </a:t>
            </a:r>
            <a:r>
              <a:rPr lang="en-US" sz="3200" dirty="0" err="1">
                <a:solidFill>
                  <a:srgbClr val="FF0000"/>
                </a:solidFill>
              </a:rPr>
              <a:t>def</a:t>
            </a:r>
            <a:r>
              <a:rPr lang="en-US" sz="3200" dirty="0">
                <a:solidFill>
                  <a:srgbClr val="FF0000"/>
                </a:solidFill>
              </a:rPr>
              <a:t> hello(name):</a:t>
            </a:r>
          </a:p>
          <a:p>
            <a:r>
              <a:rPr lang="en-US" sz="3200" dirty="0">
                <a:solidFill>
                  <a:srgbClr val="FF0000"/>
                </a:solidFill>
              </a:rPr>
              <a:t>	</a:t>
            </a:r>
            <a:r>
              <a:rPr lang="en-US" sz="3200" dirty="0"/>
              <a:t>➋</a:t>
            </a:r>
            <a:r>
              <a:rPr lang="en-US" sz="3200" dirty="0">
                <a:solidFill>
                  <a:srgbClr val="FF0000"/>
                </a:solidFill>
              </a:rPr>
              <a:t> print('Hello, ' + name)</a:t>
            </a:r>
          </a:p>
          <a:p>
            <a:r>
              <a:rPr lang="en-US" sz="3200" dirty="0"/>
              <a:t>➌</a:t>
            </a:r>
            <a:r>
              <a:rPr lang="en-US" sz="3200" dirty="0">
                <a:solidFill>
                  <a:srgbClr val="FF0000"/>
                </a:solidFill>
              </a:rPr>
              <a:t> hello('Alice')</a:t>
            </a:r>
          </a:p>
          <a:p>
            <a:r>
              <a:rPr lang="en-US" sz="3200" dirty="0">
                <a:solidFill>
                  <a:srgbClr val="FF0000"/>
                </a:solidFill>
              </a:rPr>
              <a:t>    hello('Bob')</a:t>
            </a:r>
          </a:p>
        </p:txBody>
      </p:sp>
      <p:sp>
        <p:nvSpPr>
          <p:cNvPr id="4" name="Rectangle 3"/>
          <p:cNvSpPr/>
          <p:nvPr/>
        </p:nvSpPr>
        <p:spPr>
          <a:xfrm>
            <a:off x="6624908" y="4227299"/>
            <a:ext cx="4629246" cy="1815882"/>
          </a:xfrm>
          <a:prstGeom prst="rect">
            <a:avLst/>
          </a:prstGeom>
        </p:spPr>
        <p:txBody>
          <a:bodyPr wrap="square">
            <a:spAutoFit/>
          </a:bodyPr>
          <a:lstStyle/>
          <a:p>
            <a:r>
              <a:rPr lang="en-US" sz="2800" dirty="0"/>
              <a:t>The definition of the hello() function in this</a:t>
            </a:r>
          </a:p>
          <a:p>
            <a:r>
              <a:rPr lang="en-US" sz="2800" dirty="0"/>
              <a:t>program has a parameter called name ➊. </a:t>
            </a:r>
          </a:p>
        </p:txBody>
      </p:sp>
      <p:sp>
        <p:nvSpPr>
          <p:cNvPr id="7" name="Rectangle 6"/>
          <p:cNvSpPr/>
          <p:nvPr/>
        </p:nvSpPr>
        <p:spPr>
          <a:xfrm>
            <a:off x="263066" y="1471977"/>
            <a:ext cx="5703980" cy="4401205"/>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FF0000"/>
                </a:solidFill>
              </a:rPr>
              <a:t>What are Parameters</a:t>
            </a:r>
            <a:r>
              <a:rPr lang="en-US" sz="2800" dirty="0"/>
              <a:t> ?</a:t>
            </a:r>
          </a:p>
          <a:p>
            <a:pPr marL="457200" indent="-457200">
              <a:buFont typeface="Wingdings" panose="05000000000000000000" pitchFamily="2" charset="2"/>
              <a:buChar char="Ø"/>
            </a:pPr>
            <a:r>
              <a:rPr lang="en-US" sz="2800" dirty="0"/>
              <a:t>Parameters are the variables that contain arguments. </a:t>
            </a:r>
          </a:p>
          <a:p>
            <a:pPr marL="457200" indent="-457200">
              <a:buFont typeface="Wingdings" panose="05000000000000000000" pitchFamily="2" charset="2"/>
              <a:buChar char="Ø"/>
            </a:pPr>
            <a:r>
              <a:rPr lang="en-US" sz="2800" dirty="0"/>
              <a:t>These parameters appear between the parentheses in function definition.</a:t>
            </a:r>
          </a:p>
          <a:p>
            <a:pPr marL="457200" indent="-457200">
              <a:buFont typeface="Wingdings" panose="05000000000000000000" pitchFamily="2" charset="2"/>
              <a:buChar char="Ø"/>
            </a:pPr>
            <a:r>
              <a:rPr lang="en-US" sz="2800" dirty="0"/>
              <a:t>When a function is called with arguments, the arguments are stored in </a:t>
            </a:r>
            <a:r>
              <a:rPr lang="en-US" sz="2800" dirty="0">
                <a:solidFill>
                  <a:srgbClr val="FF0000"/>
                </a:solidFill>
              </a:rPr>
              <a:t>parameters in function definition</a:t>
            </a:r>
            <a:r>
              <a:rPr lang="en-US" sz="2800" dirty="0"/>
              <a:t>.</a:t>
            </a:r>
          </a:p>
        </p:txBody>
      </p:sp>
    </p:spTree>
    <p:extLst>
      <p:ext uri="{BB962C8B-B14F-4D97-AF65-F5344CB8AC3E}">
        <p14:creationId xmlns:p14="http://schemas.microsoft.com/office/powerpoint/2010/main" val="166115734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8596668" cy="1320800"/>
          </a:xfrm>
        </p:spPr>
        <p:txBody>
          <a:bodyPr/>
          <a:lstStyle/>
          <a:p>
            <a:pPr algn="ctr"/>
            <a:r>
              <a:rPr lang="en-US" b="1"/>
              <a:t>def Statements with Parameters</a:t>
            </a:r>
            <a:endParaRPr lang="en-US" b="1" dirty="0"/>
          </a:p>
        </p:txBody>
      </p:sp>
      <p:sp>
        <p:nvSpPr>
          <p:cNvPr id="3" name="Rectangle 2"/>
          <p:cNvSpPr/>
          <p:nvPr/>
        </p:nvSpPr>
        <p:spPr>
          <a:xfrm>
            <a:off x="6495633" y="1192149"/>
            <a:ext cx="6119446" cy="2062103"/>
          </a:xfrm>
          <a:prstGeom prst="rect">
            <a:avLst/>
          </a:prstGeom>
        </p:spPr>
        <p:txBody>
          <a:bodyPr wrap="square">
            <a:spAutoFit/>
          </a:bodyPr>
          <a:lstStyle/>
          <a:p>
            <a:r>
              <a:rPr lang="en-US" sz="3200" dirty="0"/>
              <a:t>➊</a:t>
            </a:r>
            <a:r>
              <a:rPr lang="en-US" sz="3200" dirty="0">
                <a:solidFill>
                  <a:srgbClr val="FF0000"/>
                </a:solidFill>
              </a:rPr>
              <a:t> </a:t>
            </a:r>
            <a:r>
              <a:rPr lang="en-US" sz="3200" dirty="0" err="1">
                <a:solidFill>
                  <a:srgbClr val="FF0000"/>
                </a:solidFill>
              </a:rPr>
              <a:t>def</a:t>
            </a:r>
            <a:r>
              <a:rPr lang="en-US" sz="3200" dirty="0">
                <a:solidFill>
                  <a:srgbClr val="FF0000"/>
                </a:solidFill>
              </a:rPr>
              <a:t> hello(name):</a:t>
            </a:r>
          </a:p>
          <a:p>
            <a:r>
              <a:rPr lang="en-US" sz="3200" dirty="0">
                <a:solidFill>
                  <a:srgbClr val="FF0000"/>
                </a:solidFill>
              </a:rPr>
              <a:t>	</a:t>
            </a:r>
            <a:r>
              <a:rPr lang="en-US" sz="3200" dirty="0"/>
              <a:t>➋</a:t>
            </a:r>
            <a:r>
              <a:rPr lang="en-US" sz="3200" dirty="0">
                <a:solidFill>
                  <a:srgbClr val="FF0000"/>
                </a:solidFill>
              </a:rPr>
              <a:t> print('Hello, ' + name)</a:t>
            </a:r>
          </a:p>
          <a:p>
            <a:r>
              <a:rPr lang="en-US" sz="3200" dirty="0"/>
              <a:t>➌</a:t>
            </a:r>
            <a:r>
              <a:rPr lang="en-US" sz="3200" dirty="0">
                <a:solidFill>
                  <a:srgbClr val="FF0000"/>
                </a:solidFill>
              </a:rPr>
              <a:t> hello('Alice')</a:t>
            </a:r>
          </a:p>
          <a:p>
            <a:r>
              <a:rPr lang="en-US" sz="3200" dirty="0">
                <a:solidFill>
                  <a:srgbClr val="FF0000"/>
                </a:solidFill>
              </a:rPr>
              <a:t>    hello('Bob')</a:t>
            </a:r>
          </a:p>
        </p:txBody>
      </p:sp>
      <p:sp>
        <p:nvSpPr>
          <p:cNvPr id="4" name="Rectangle 3"/>
          <p:cNvSpPr/>
          <p:nvPr/>
        </p:nvSpPr>
        <p:spPr>
          <a:xfrm>
            <a:off x="7240733" y="4148185"/>
            <a:ext cx="4629246" cy="1815882"/>
          </a:xfrm>
          <a:prstGeom prst="rect">
            <a:avLst/>
          </a:prstGeom>
        </p:spPr>
        <p:txBody>
          <a:bodyPr wrap="square">
            <a:spAutoFit/>
          </a:bodyPr>
          <a:lstStyle/>
          <a:p>
            <a:r>
              <a:rPr lang="en-US" sz="2800" dirty="0">
                <a:solidFill>
                  <a:srgbClr val="0070C0"/>
                </a:solidFill>
              </a:rPr>
              <a:t>This is similar to how a program’s variables are forgotten when the</a:t>
            </a:r>
          </a:p>
          <a:p>
            <a:r>
              <a:rPr lang="en-US" sz="2800" dirty="0">
                <a:solidFill>
                  <a:srgbClr val="0070C0"/>
                </a:solidFill>
              </a:rPr>
              <a:t>program terminates.</a:t>
            </a:r>
          </a:p>
        </p:txBody>
      </p:sp>
      <p:sp>
        <p:nvSpPr>
          <p:cNvPr id="7" name="Rectangle 6"/>
          <p:cNvSpPr/>
          <p:nvPr/>
        </p:nvSpPr>
        <p:spPr>
          <a:xfrm>
            <a:off x="239619" y="1164134"/>
            <a:ext cx="6256014" cy="5693866"/>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FF0000"/>
                </a:solidFill>
              </a:rPr>
              <a:t>Note</a:t>
            </a:r>
            <a:r>
              <a:rPr lang="en-US" sz="2800" dirty="0"/>
              <a:t>: the value stored in a</a:t>
            </a:r>
          </a:p>
          <a:p>
            <a:r>
              <a:rPr lang="en-US" sz="2800" dirty="0"/>
              <a:t>parameter is forgotten when the function returns.</a:t>
            </a:r>
          </a:p>
          <a:p>
            <a:pPr marL="457200" indent="-457200">
              <a:buFont typeface="Wingdings" panose="05000000000000000000" pitchFamily="2" charset="2"/>
              <a:buChar char="Ø"/>
            </a:pPr>
            <a:r>
              <a:rPr lang="en-US" sz="2800" dirty="0">
                <a:solidFill>
                  <a:srgbClr val="FF0000"/>
                </a:solidFill>
              </a:rPr>
              <a:t>Ex</a:t>
            </a:r>
            <a:r>
              <a:rPr lang="en-US" sz="2800" dirty="0"/>
              <a:t>: if you add </a:t>
            </a:r>
            <a:r>
              <a:rPr lang="en-US" sz="2800" dirty="0">
                <a:solidFill>
                  <a:srgbClr val="FF0000"/>
                </a:solidFill>
              </a:rPr>
              <a:t>print(name)</a:t>
            </a:r>
            <a:r>
              <a:rPr lang="en-US" sz="2800" dirty="0"/>
              <a:t> after hello('Bob') in the previous program, the program</a:t>
            </a:r>
          </a:p>
          <a:p>
            <a:r>
              <a:rPr lang="en-US" sz="2800" dirty="0"/>
              <a:t>    would give a </a:t>
            </a:r>
            <a:r>
              <a:rPr lang="en-US" sz="2800" dirty="0" err="1">
                <a:solidFill>
                  <a:srgbClr val="FF0000"/>
                </a:solidFill>
              </a:rPr>
              <a:t>NameError</a:t>
            </a:r>
            <a:r>
              <a:rPr lang="en-US" sz="2800" dirty="0"/>
              <a:t>         </a:t>
            </a:r>
          </a:p>
          <a:p>
            <a:r>
              <a:rPr lang="en-US" sz="2800" dirty="0"/>
              <a:t>    because there is no variable         </a:t>
            </a:r>
          </a:p>
          <a:p>
            <a:r>
              <a:rPr lang="en-US" sz="2800" dirty="0"/>
              <a:t>    called </a:t>
            </a:r>
            <a:r>
              <a:rPr lang="en-US" sz="2800" dirty="0">
                <a:solidFill>
                  <a:srgbClr val="FF0000"/>
                </a:solidFill>
              </a:rPr>
              <a:t>name</a:t>
            </a:r>
            <a:r>
              <a:rPr lang="en-US" sz="2800" dirty="0"/>
              <a:t>.</a:t>
            </a:r>
          </a:p>
          <a:p>
            <a:pPr marL="457200" indent="-457200">
              <a:buFont typeface="Wingdings" panose="05000000000000000000" pitchFamily="2" charset="2"/>
              <a:buChar char="Ø"/>
            </a:pPr>
            <a:r>
              <a:rPr lang="en-US" sz="2800" dirty="0"/>
              <a:t>This variable is destroyed after the </a:t>
            </a:r>
            <a:r>
              <a:rPr lang="en-US" sz="2800" dirty="0">
                <a:solidFill>
                  <a:srgbClr val="FF0000"/>
                </a:solidFill>
              </a:rPr>
              <a:t>function call hello('Bob') </a:t>
            </a:r>
            <a:r>
              <a:rPr lang="en-US" sz="2800" dirty="0"/>
              <a:t>returns, so print(name) would refer to a name variable that does not exist.</a:t>
            </a:r>
          </a:p>
        </p:txBody>
      </p:sp>
    </p:spTree>
    <p:extLst>
      <p:ext uri="{BB962C8B-B14F-4D97-AF65-F5344CB8AC3E}">
        <p14:creationId xmlns:p14="http://schemas.microsoft.com/office/powerpoint/2010/main" val="146594827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9709312" cy="1320800"/>
          </a:xfrm>
        </p:spPr>
        <p:txBody>
          <a:bodyPr/>
          <a:lstStyle/>
          <a:p>
            <a:pPr algn="ctr"/>
            <a:r>
              <a:rPr lang="en-US" b="1" dirty="0"/>
              <a:t>Define, Call, Pass, Argument, Parameter</a:t>
            </a:r>
          </a:p>
        </p:txBody>
      </p:sp>
      <p:sp>
        <p:nvSpPr>
          <p:cNvPr id="3" name="Rectangle 2"/>
          <p:cNvSpPr/>
          <p:nvPr/>
        </p:nvSpPr>
        <p:spPr>
          <a:xfrm>
            <a:off x="6999725" y="1164134"/>
            <a:ext cx="6119446" cy="2554545"/>
          </a:xfrm>
          <a:prstGeom prst="rect">
            <a:avLst/>
          </a:prstGeom>
        </p:spPr>
        <p:txBody>
          <a:bodyPr wrap="square">
            <a:spAutoFit/>
          </a:bodyPr>
          <a:lstStyle/>
          <a:p>
            <a:r>
              <a:rPr lang="en-US" sz="3200" dirty="0"/>
              <a:t>Code Ex:</a:t>
            </a:r>
          </a:p>
          <a:p>
            <a:r>
              <a:rPr lang="en-US" sz="3200" dirty="0"/>
              <a:t>➊ </a:t>
            </a:r>
            <a:r>
              <a:rPr lang="en-US" sz="3200" dirty="0" err="1">
                <a:solidFill>
                  <a:schemeClr val="accent5"/>
                </a:solidFill>
              </a:rPr>
              <a:t>def</a:t>
            </a:r>
            <a:r>
              <a:rPr lang="en-US" sz="3200" dirty="0">
                <a:solidFill>
                  <a:schemeClr val="accent5"/>
                </a:solidFill>
              </a:rPr>
              <a:t> </a:t>
            </a:r>
            <a:r>
              <a:rPr lang="en-US" sz="3200" dirty="0" err="1">
                <a:solidFill>
                  <a:schemeClr val="accent5"/>
                </a:solidFill>
              </a:rPr>
              <a:t>sayHello</a:t>
            </a:r>
            <a:r>
              <a:rPr lang="en-US" sz="3200" dirty="0">
                <a:solidFill>
                  <a:schemeClr val="accent5"/>
                </a:solidFill>
              </a:rPr>
              <a:t>(name):</a:t>
            </a:r>
          </a:p>
          <a:p>
            <a:r>
              <a:rPr lang="en-US" sz="3200" dirty="0">
                <a:solidFill>
                  <a:schemeClr val="accent5"/>
                </a:solidFill>
              </a:rPr>
              <a:t>	print('Hello, ' + name)</a:t>
            </a:r>
          </a:p>
          <a:p>
            <a:r>
              <a:rPr lang="en-US" sz="3200" dirty="0"/>
              <a:t>➋ </a:t>
            </a:r>
            <a:r>
              <a:rPr lang="en-US" sz="3200" dirty="0" err="1">
                <a:solidFill>
                  <a:schemeClr val="accent5"/>
                </a:solidFill>
              </a:rPr>
              <a:t>sayHello</a:t>
            </a:r>
            <a:r>
              <a:rPr lang="en-US" sz="3200" dirty="0">
                <a:solidFill>
                  <a:schemeClr val="accent5"/>
                </a:solidFill>
              </a:rPr>
              <a:t>('Al')</a:t>
            </a:r>
          </a:p>
          <a:p>
            <a:endParaRPr lang="en-US" sz="3200" dirty="0">
              <a:solidFill>
                <a:srgbClr val="FF0000"/>
              </a:solidFill>
            </a:endParaRPr>
          </a:p>
        </p:txBody>
      </p:sp>
      <p:sp>
        <p:nvSpPr>
          <p:cNvPr id="4" name="Rectangle 3"/>
          <p:cNvSpPr/>
          <p:nvPr/>
        </p:nvSpPr>
        <p:spPr>
          <a:xfrm>
            <a:off x="570302" y="4575411"/>
            <a:ext cx="5596036" cy="1815882"/>
          </a:xfrm>
          <a:prstGeom prst="rect">
            <a:avLst/>
          </a:prstGeom>
        </p:spPr>
        <p:txBody>
          <a:bodyPr wrap="square">
            <a:spAutoFit/>
          </a:bodyPr>
          <a:lstStyle/>
          <a:p>
            <a:r>
              <a:rPr lang="en-US" sz="2800" dirty="0">
                <a:solidFill>
                  <a:srgbClr val="0070C0"/>
                </a:solidFill>
              </a:rPr>
              <a:t>The </a:t>
            </a:r>
            <a:r>
              <a:rPr lang="en-US" sz="2800" dirty="0" err="1">
                <a:solidFill>
                  <a:srgbClr val="0070C0"/>
                </a:solidFill>
              </a:rPr>
              <a:t>sayHello</a:t>
            </a:r>
            <a:r>
              <a:rPr lang="en-US" sz="2800" dirty="0">
                <a:solidFill>
                  <a:srgbClr val="0070C0"/>
                </a:solidFill>
              </a:rPr>
              <a:t>('Al') line </a:t>
            </a:r>
            <a:r>
              <a:rPr lang="en-US" sz="2800" dirty="0"/>
              <a:t>➋</a:t>
            </a:r>
            <a:r>
              <a:rPr lang="en-US" sz="2800" dirty="0">
                <a:solidFill>
                  <a:srgbClr val="0070C0"/>
                </a:solidFill>
              </a:rPr>
              <a:t> calls the now-created function, sending the execution to the definition of the function’s code.</a:t>
            </a:r>
          </a:p>
        </p:txBody>
      </p:sp>
      <p:sp>
        <p:nvSpPr>
          <p:cNvPr id="7" name="Rectangle 6"/>
          <p:cNvSpPr/>
          <p:nvPr/>
        </p:nvSpPr>
        <p:spPr>
          <a:xfrm>
            <a:off x="309958" y="1202853"/>
            <a:ext cx="6583212" cy="3108543"/>
          </a:xfrm>
          <a:prstGeom prst="rect">
            <a:avLst/>
          </a:prstGeom>
        </p:spPr>
        <p:txBody>
          <a:bodyPr wrap="square">
            <a:spAutoFit/>
          </a:bodyPr>
          <a:lstStyle/>
          <a:p>
            <a:r>
              <a:rPr lang="en-US" sz="2800" dirty="0">
                <a:solidFill>
                  <a:srgbClr val="FF0000"/>
                </a:solidFill>
              </a:rPr>
              <a:t>What is defining a function?</a:t>
            </a:r>
          </a:p>
          <a:p>
            <a:pPr marL="457200" indent="-457200">
              <a:buFont typeface="Wingdings" panose="05000000000000000000" pitchFamily="2" charset="2"/>
              <a:buChar char="Ø"/>
            </a:pPr>
            <a:r>
              <a:rPr lang="en-US" sz="2800" dirty="0"/>
              <a:t>To define a function is to create it, just like an assignment statement</a:t>
            </a:r>
          </a:p>
          <a:p>
            <a:r>
              <a:rPr lang="en-US" sz="2800" dirty="0"/>
              <a:t>    like spam = 42 creates the spam      </a:t>
            </a:r>
          </a:p>
          <a:p>
            <a:r>
              <a:rPr lang="en-US" sz="2800" dirty="0"/>
              <a:t>    variable. </a:t>
            </a:r>
          </a:p>
          <a:p>
            <a:pPr marL="457200" indent="-457200">
              <a:buFont typeface="Wingdings" panose="05000000000000000000" pitchFamily="2" charset="2"/>
              <a:buChar char="Ø"/>
            </a:pPr>
            <a:r>
              <a:rPr lang="en-US" sz="2800" dirty="0"/>
              <a:t>The </a:t>
            </a:r>
            <a:r>
              <a:rPr lang="en-US" sz="2800" dirty="0" err="1">
                <a:solidFill>
                  <a:schemeClr val="accent5"/>
                </a:solidFill>
              </a:rPr>
              <a:t>def</a:t>
            </a:r>
            <a:r>
              <a:rPr lang="en-US" sz="2800" dirty="0">
                <a:solidFill>
                  <a:schemeClr val="accent5"/>
                </a:solidFill>
              </a:rPr>
              <a:t> statement </a:t>
            </a:r>
            <a:r>
              <a:rPr lang="en-US" sz="2800" dirty="0"/>
              <a:t>defines(=creates) the </a:t>
            </a:r>
            <a:r>
              <a:rPr lang="en-US" sz="2800" dirty="0" err="1"/>
              <a:t>sayHello</a:t>
            </a:r>
            <a:r>
              <a:rPr lang="en-US" sz="2800" dirty="0"/>
              <a:t>() function ➊.</a:t>
            </a:r>
          </a:p>
        </p:txBody>
      </p:sp>
      <p:sp>
        <p:nvSpPr>
          <p:cNvPr id="5" name="Rectangle 4"/>
          <p:cNvSpPr/>
          <p:nvPr/>
        </p:nvSpPr>
        <p:spPr>
          <a:xfrm>
            <a:off x="6999725" y="3493574"/>
            <a:ext cx="4828860" cy="1384995"/>
          </a:xfrm>
          <a:prstGeom prst="rect">
            <a:avLst/>
          </a:prstGeom>
        </p:spPr>
        <p:txBody>
          <a:bodyPr wrap="square">
            <a:spAutoFit/>
          </a:bodyPr>
          <a:lstStyle/>
          <a:p>
            <a:r>
              <a:rPr lang="en-US" sz="2800" dirty="0"/>
              <a:t>This </a:t>
            </a:r>
            <a:r>
              <a:rPr lang="en-US" sz="2800" dirty="0">
                <a:solidFill>
                  <a:schemeClr val="accent5"/>
                </a:solidFill>
              </a:rPr>
              <a:t>function call </a:t>
            </a:r>
            <a:r>
              <a:rPr lang="en-US" sz="2800" dirty="0"/>
              <a:t>is also known as </a:t>
            </a:r>
            <a:r>
              <a:rPr lang="en-US" sz="2800" dirty="0">
                <a:solidFill>
                  <a:schemeClr val="accent5"/>
                </a:solidFill>
              </a:rPr>
              <a:t>passing the string </a:t>
            </a:r>
            <a:r>
              <a:rPr lang="en-US" sz="2800" dirty="0"/>
              <a:t>value 'Al' to the function.</a:t>
            </a:r>
          </a:p>
        </p:txBody>
      </p:sp>
      <p:sp>
        <p:nvSpPr>
          <p:cNvPr id="6" name="Rectangle 5"/>
          <p:cNvSpPr/>
          <p:nvPr/>
        </p:nvSpPr>
        <p:spPr>
          <a:xfrm>
            <a:off x="6893170" y="5160186"/>
            <a:ext cx="5076092" cy="1384995"/>
          </a:xfrm>
          <a:prstGeom prst="rect">
            <a:avLst/>
          </a:prstGeom>
        </p:spPr>
        <p:txBody>
          <a:bodyPr wrap="square">
            <a:spAutoFit/>
          </a:bodyPr>
          <a:lstStyle/>
          <a:p>
            <a:r>
              <a:rPr lang="en-US" sz="2800" dirty="0">
                <a:solidFill>
                  <a:schemeClr val="accent5"/>
                </a:solidFill>
              </a:rPr>
              <a:t>Variables that have arguments assigned to them are </a:t>
            </a:r>
            <a:r>
              <a:rPr lang="en-US" sz="2800" dirty="0"/>
              <a:t>parameters</a:t>
            </a:r>
            <a:r>
              <a:rPr lang="en-US" sz="2800" dirty="0">
                <a:solidFill>
                  <a:schemeClr val="accent5"/>
                </a:solidFill>
              </a:rPr>
              <a:t>.</a:t>
            </a:r>
          </a:p>
        </p:txBody>
      </p:sp>
    </p:spTree>
    <p:extLst>
      <p:ext uri="{BB962C8B-B14F-4D97-AF65-F5344CB8AC3E}">
        <p14:creationId xmlns:p14="http://schemas.microsoft.com/office/powerpoint/2010/main" val="67076175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9709312" cy="1320800"/>
          </a:xfrm>
        </p:spPr>
        <p:txBody>
          <a:bodyPr/>
          <a:lstStyle/>
          <a:p>
            <a:pPr algn="ctr"/>
            <a:r>
              <a:rPr lang="en-US" b="1"/>
              <a:t>Return Values and return Statements</a:t>
            </a:r>
            <a:endParaRPr lang="en-US" b="1" dirty="0"/>
          </a:p>
        </p:txBody>
      </p:sp>
      <p:sp>
        <p:nvSpPr>
          <p:cNvPr id="3" name="Rectangle 2"/>
          <p:cNvSpPr/>
          <p:nvPr/>
        </p:nvSpPr>
        <p:spPr>
          <a:xfrm>
            <a:off x="6999725" y="1164134"/>
            <a:ext cx="4934367" cy="2677656"/>
          </a:xfrm>
          <a:prstGeom prst="rect">
            <a:avLst/>
          </a:prstGeom>
        </p:spPr>
        <p:txBody>
          <a:bodyPr wrap="square">
            <a:spAutoFit/>
          </a:bodyPr>
          <a:lstStyle/>
          <a:p>
            <a:pPr marL="457200" indent="-457200">
              <a:buFont typeface="Wingdings" panose="05000000000000000000" pitchFamily="2" charset="2"/>
              <a:buChar char="Ø"/>
            </a:pPr>
            <a:r>
              <a:rPr lang="en-US" sz="2800" dirty="0"/>
              <a:t>When creating a function using the </a:t>
            </a:r>
            <a:r>
              <a:rPr lang="en-US" sz="2800" dirty="0" err="1"/>
              <a:t>def</a:t>
            </a:r>
            <a:r>
              <a:rPr lang="en-US" sz="2800" dirty="0"/>
              <a:t> statement, you can specify what the </a:t>
            </a:r>
            <a:r>
              <a:rPr lang="en-US" sz="2800" dirty="0">
                <a:solidFill>
                  <a:srgbClr val="FF0000"/>
                </a:solidFill>
              </a:rPr>
              <a:t>return value </a:t>
            </a:r>
            <a:r>
              <a:rPr lang="en-US" sz="2800" dirty="0"/>
              <a:t>should be with a return statement. </a:t>
            </a:r>
          </a:p>
          <a:p>
            <a:endParaRPr lang="en-US" sz="2800" dirty="0">
              <a:solidFill>
                <a:srgbClr val="FF0000"/>
              </a:solidFill>
            </a:endParaRPr>
          </a:p>
        </p:txBody>
      </p:sp>
      <p:sp>
        <p:nvSpPr>
          <p:cNvPr id="4" name="Rectangle 3"/>
          <p:cNvSpPr/>
          <p:nvPr/>
        </p:nvSpPr>
        <p:spPr>
          <a:xfrm>
            <a:off x="309958" y="4096639"/>
            <a:ext cx="5596036" cy="1384995"/>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0070C0"/>
                </a:solidFill>
              </a:rPr>
              <a:t>the value that a function call evaluates to is called the </a:t>
            </a:r>
            <a:r>
              <a:rPr lang="en-US" sz="2800" dirty="0">
                <a:solidFill>
                  <a:srgbClr val="FF0000"/>
                </a:solidFill>
              </a:rPr>
              <a:t>return value </a:t>
            </a:r>
            <a:r>
              <a:rPr lang="en-US" sz="2800" dirty="0">
                <a:solidFill>
                  <a:srgbClr val="0070C0"/>
                </a:solidFill>
              </a:rPr>
              <a:t>of the function</a:t>
            </a:r>
          </a:p>
        </p:txBody>
      </p:sp>
      <p:sp>
        <p:nvSpPr>
          <p:cNvPr id="7" name="Rectangle 6"/>
          <p:cNvSpPr/>
          <p:nvPr/>
        </p:nvSpPr>
        <p:spPr>
          <a:xfrm>
            <a:off x="121170" y="1308358"/>
            <a:ext cx="5973611" cy="2677656"/>
          </a:xfrm>
          <a:prstGeom prst="rect">
            <a:avLst/>
          </a:prstGeom>
        </p:spPr>
        <p:txBody>
          <a:bodyPr wrap="square">
            <a:spAutoFit/>
          </a:bodyPr>
          <a:lstStyle/>
          <a:p>
            <a:pPr marL="457200" indent="-457200">
              <a:buFont typeface="Wingdings" panose="05000000000000000000" pitchFamily="2" charset="2"/>
              <a:buChar char="Ø"/>
            </a:pPr>
            <a:r>
              <a:rPr lang="en-US" sz="2800" dirty="0"/>
              <a:t>When you call </a:t>
            </a:r>
            <a:r>
              <a:rPr lang="en-US" sz="2800" dirty="0" err="1">
                <a:solidFill>
                  <a:srgbClr val="FF0000"/>
                </a:solidFill>
              </a:rPr>
              <a:t>len</a:t>
            </a:r>
            <a:r>
              <a:rPr lang="en-US" sz="2800" dirty="0">
                <a:solidFill>
                  <a:srgbClr val="FF0000"/>
                </a:solidFill>
              </a:rPr>
              <a:t>() function </a:t>
            </a:r>
            <a:r>
              <a:rPr lang="en-US" sz="2800" dirty="0"/>
              <a:t>and pass it an argument such as 'Hello', the function call evaluates to the integer value 5, which is the length of the string passed to it.</a:t>
            </a:r>
          </a:p>
        </p:txBody>
      </p:sp>
      <p:sp>
        <p:nvSpPr>
          <p:cNvPr id="6" name="Rectangle 5"/>
          <p:cNvSpPr/>
          <p:nvPr/>
        </p:nvSpPr>
        <p:spPr>
          <a:xfrm>
            <a:off x="5905994" y="4140090"/>
            <a:ext cx="6886259" cy="2246769"/>
          </a:xfrm>
          <a:prstGeom prst="rect">
            <a:avLst/>
          </a:prstGeom>
        </p:spPr>
        <p:txBody>
          <a:bodyPr wrap="square">
            <a:spAutoFit/>
          </a:bodyPr>
          <a:lstStyle/>
          <a:p>
            <a:pPr marL="457200" indent="-457200">
              <a:buFont typeface="Wingdings" panose="05000000000000000000" pitchFamily="2" charset="2"/>
              <a:buChar char="Ø"/>
            </a:pPr>
            <a:r>
              <a:rPr lang="en-US" sz="2800" dirty="0"/>
              <a:t>A return statement consists of following:</a:t>
            </a:r>
          </a:p>
          <a:p>
            <a:pPr marL="457200">
              <a:buFont typeface="Wingdings" panose="05000000000000000000" pitchFamily="2" charset="2"/>
              <a:buChar char="ü"/>
            </a:pPr>
            <a:r>
              <a:rPr lang="en-US" sz="2800" dirty="0">
                <a:solidFill>
                  <a:schemeClr val="accent5"/>
                </a:solidFill>
              </a:rPr>
              <a:t>The return keyword</a:t>
            </a:r>
          </a:p>
          <a:p>
            <a:pPr marL="457200">
              <a:buFont typeface="Wingdings" panose="05000000000000000000" pitchFamily="2" charset="2"/>
              <a:buChar char="ü"/>
            </a:pPr>
            <a:r>
              <a:rPr lang="en-US" sz="2800" dirty="0">
                <a:solidFill>
                  <a:schemeClr val="accent5"/>
                </a:solidFill>
              </a:rPr>
              <a:t>The value or expression that </a:t>
            </a:r>
          </a:p>
          <a:p>
            <a:r>
              <a:rPr lang="en-US" sz="2800" dirty="0">
                <a:solidFill>
                  <a:schemeClr val="accent5"/>
                </a:solidFill>
              </a:rPr>
              <a:t>       the function should return</a:t>
            </a:r>
          </a:p>
        </p:txBody>
      </p:sp>
    </p:spTree>
    <p:extLst>
      <p:ext uri="{BB962C8B-B14F-4D97-AF65-F5344CB8AC3E}">
        <p14:creationId xmlns:p14="http://schemas.microsoft.com/office/powerpoint/2010/main" val="3073419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The Integer, Floating-Point, and String Data Types</a:t>
            </a:r>
            <a:endParaRPr lang="en-IN" dirty="0"/>
          </a:p>
        </p:txBody>
      </p:sp>
      <p:sp>
        <p:nvSpPr>
          <p:cNvPr id="3" name="Content Placeholder 2"/>
          <p:cNvSpPr>
            <a:spLocks noGrp="1"/>
          </p:cNvSpPr>
          <p:nvPr>
            <p:ph idx="1"/>
          </p:nvPr>
        </p:nvSpPr>
        <p:spPr>
          <a:xfrm>
            <a:off x="316106" y="770870"/>
            <a:ext cx="11875894" cy="4724681"/>
          </a:xfrm>
        </p:spPr>
        <p:txBody>
          <a:bodyPr>
            <a:noAutofit/>
          </a:bodyPr>
          <a:lstStyle/>
          <a:p>
            <a:pPr marL="0" indent="0">
              <a:buNone/>
            </a:pPr>
            <a:r>
              <a:rPr lang="en-US" sz="2800" b="1" dirty="0">
                <a:solidFill>
                  <a:srgbClr val="FF0000"/>
                </a:solidFill>
              </a:rPr>
              <a:t>Strings:</a:t>
            </a:r>
          </a:p>
          <a:p>
            <a:r>
              <a:rPr lang="en-US" sz="2800" dirty="0"/>
              <a:t>String with no characters in it - </a:t>
            </a:r>
            <a:r>
              <a:rPr lang="en-US" sz="2800" i="1" dirty="0"/>
              <a:t>blank string </a:t>
            </a:r>
            <a:r>
              <a:rPr lang="en-US" sz="2800" dirty="0"/>
              <a:t>or an </a:t>
            </a:r>
            <a:r>
              <a:rPr lang="en-US" sz="2800" i="1" dirty="0"/>
              <a:t>empty string</a:t>
            </a:r>
          </a:p>
          <a:p>
            <a:r>
              <a:rPr lang="en-US" sz="2800" b="1" dirty="0">
                <a:solidFill>
                  <a:srgbClr val="FF0000"/>
                </a:solidFill>
              </a:rPr>
              <a:t>If the error message is :</a:t>
            </a:r>
          </a:p>
          <a:p>
            <a:pPr marL="0" indent="0">
              <a:buNone/>
            </a:pPr>
            <a:r>
              <a:rPr lang="en-US" sz="2800" b="1" dirty="0">
                <a:solidFill>
                  <a:srgbClr val="FF0000"/>
                </a:solidFill>
              </a:rPr>
              <a:t> </a:t>
            </a:r>
            <a:r>
              <a:rPr lang="en-US" sz="2800" b="1" dirty="0" err="1">
                <a:solidFill>
                  <a:srgbClr val="FF0000"/>
                </a:solidFill>
              </a:rPr>
              <a:t>SyntaxError</a:t>
            </a:r>
            <a:r>
              <a:rPr lang="en-US" sz="2800" b="1" dirty="0">
                <a:solidFill>
                  <a:srgbClr val="FF0000"/>
                </a:solidFill>
              </a:rPr>
              <a:t>: EOL while scanning string literal. </a:t>
            </a:r>
          </a:p>
          <a:p>
            <a:pPr marL="0" indent="0">
              <a:buNone/>
            </a:pPr>
            <a:r>
              <a:rPr lang="en-US" sz="2800" b="1" dirty="0">
                <a:solidFill>
                  <a:srgbClr val="FF0000"/>
                </a:solidFill>
              </a:rPr>
              <a:t> </a:t>
            </a:r>
            <a:r>
              <a:rPr lang="en-US" sz="2800" b="1" dirty="0">
                <a:solidFill>
                  <a:schemeClr val="tx1"/>
                </a:solidFill>
              </a:rPr>
              <a:t>Meaning: forgot the final single quote character at the end of</a:t>
            </a:r>
          </a:p>
          <a:p>
            <a:pPr marL="0" indent="0">
              <a:buNone/>
            </a:pPr>
            <a:r>
              <a:rPr lang="en-US" sz="2800" b="1" dirty="0">
                <a:solidFill>
                  <a:schemeClr val="tx1"/>
                </a:solidFill>
              </a:rPr>
              <a:t> the string.</a:t>
            </a:r>
          </a:p>
          <a:p>
            <a:pPr marL="0" indent="0">
              <a:buNone/>
            </a:pPr>
            <a:r>
              <a:rPr lang="en-US" sz="2800" b="1" dirty="0">
                <a:solidFill>
                  <a:srgbClr val="FF0000"/>
                </a:solidFill>
              </a:rPr>
              <a:t> Ex: </a:t>
            </a:r>
            <a:r>
              <a:rPr lang="en-US" sz="2800" b="1" dirty="0">
                <a:solidFill>
                  <a:schemeClr val="tx1"/>
                </a:solidFill>
              </a:rPr>
              <a:t>'Hello World!</a:t>
            </a:r>
          </a:p>
          <a:p>
            <a:pPr marL="0" indent="0">
              <a:buNone/>
            </a:pPr>
            <a:r>
              <a:rPr lang="en-US" sz="2800" b="1" dirty="0" err="1">
                <a:solidFill>
                  <a:srgbClr val="FF0000"/>
                </a:solidFill>
              </a:rPr>
              <a:t>SyntaxError</a:t>
            </a:r>
            <a:r>
              <a:rPr lang="en-US" sz="2800" b="1" dirty="0">
                <a:solidFill>
                  <a:srgbClr val="FF0000"/>
                </a:solidFill>
              </a:rPr>
              <a:t>: EOL while scanning string literal</a:t>
            </a:r>
          </a:p>
        </p:txBody>
      </p:sp>
    </p:spTree>
    <p:extLst>
      <p:ext uri="{BB962C8B-B14F-4D97-AF65-F5344CB8AC3E}">
        <p14:creationId xmlns:p14="http://schemas.microsoft.com/office/powerpoint/2010/main" val="56960312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9709312" cy="1320800"/>
          </a:xfrm>
        </p:spPr>
        <p:txBody>
          <a:bodyPr/>
          <a:lstStyle/>
          <a:p>
            <a:pPr algn="ctr"/>
            <a:r>
              <a:rPr lang="en-US" b="1"/>
              <a:t>Return Values and return Statements</a:t>
            </a:r>
            <a:endParaRPr lang="en-US" b="1" dirty="0"/>
          </a:p>
        </p:txBody>
      </p:sp>
      <p:sp>
        <p:nvSpPr>
          <p:cNvPr id="3" name="Rectangle 2"/>
          <p:cNvSpPr/>
          <p:nvPr/>
        </p:nvSpPr>
        <p:spPr>
          <a:xfrm>
            <a:off x="528032" y="3426643"/>
            <a:ext cx="9366245" cy="1815882"/>
          </a:xfrm>
          <a:prstGeom prst="rect">
            <a:avLst/>
          </a:prstGeom>
        </p:spPr>
        <p:txBody>
          <a:bodyPr wrap="square">
            <a:spAutoFit/>
          </a:bodyPr>
          <a:lstStyle/>
          <a:p>
            <a:pPr marL="457200" indent="-457200">
              <a:buFont typeface="Wingdings" panose="05000000000000000000" pitchFamily="2" charset="2"/>
              <a:buChar char="Ø"/>
            </a:pPr>
            <a:r>
              <a:rPr lang="en-US" sz="2800" dirty="0"/>
              <a:t>Ex:</a:t>
            </a:r>
          </a:p>
          <a:p>
            <a:r>
              <a:rPr lang="en-US" sz="2800" dirty="0">
                <a:solidFill>
                  <a:srgbClr val="FF0000"/>
                </a:solidFill>
              </a:rPr>
              <a:t>Consider a  program, </a:t>
            </a:r>
            <a:r>
              <a:rPr lang="en-US" sz="2800" dirty="0">
                <a:solidFill>
                  <a:srgbClr val="0070C0"/>
                </a:solidFill>
              </a:rPr>
              <a:t>magic8Ball.py</a:t>
            </a:r>
            <a:r>
              <a:rPr lang="en-US" sz="2800" dirty="0">
                <a:solidFill>
                  <a:srgbClr val="FF0000"/>
                </a:solidFill>
              </a:rPr>
              <a:t>  that defines a function that returns a different  string depending on what number it is passed as an  argument.</a:t>
            </a:r>
          </a:p>
        </p:txBody>
      </p:sp>
      <p:sp>
        <p:nvSpPr>
          <p:cNvPr id="7" name="Rectangle 6"/>
          <p:cNvSpPr/>
          <p:nvPr/>
        </p:nvSpPr>
        <p:spPr>
          <a:xfrm>
            <a:off x="121170" y="1308358"/>
            <a:ext cx="6490645" cy="1815882"/>
          </a:xfrm>
          <a:prstGeom prst="rect">
            <a:avLst/>
          </a:prstGeom>
        </p:spPr>
        <p:txBody>
          <a:bodyPr wrap="square">
            <a:spAutoFit/>
          </a:bodyPr>
          <a:lstStyle/>
          <a:p>
            <a:pPr marL="457200" indent="-457200">
              <a:buFont typeface="Wingdings" panose="05000000000000000000" pitchFamily="2" charset="2"/>
              <a:buChar char="Ø"/>
            </a:pPr>
            <a:r>
              <a:rPr lang="en-US" sz="2800" dirty="0"/>
              <a:t>When an expression is used with a </a:t>
            </a:r>
            <a:r>
              <a:rPr lang="en-US" sz="2800" dirty="0">
                <a:solidFill>
                  <a:srgbClr val="FF0000"/>
                </a:solidFill>
              </a:rPr>
              <a:t>return statement</a:t>
            </a:r>
            <a:r>
              <a:rPr lang="en-US" sz="2800" dirty="0"/>
              <a:t>,</a:t>
            </a:r>
          </a:p>
          <a:p>
            <a:r>
              <a:rPr lang="en-US" sz="2800" dirty="0"/>
              <a:t>     the return value =value, expression  </a:t>
            </a:r>
          </a:p>
          <a:p>
            <a:r>
              <a:rPr lang="en-US" sz="2800" dirty="0"/>
              <a:t>                                 evaluates to.</a:t>
            </a:r>
          </a:p>
        </p:txBody>
      </p:sp>
    </p:spTree>
    <p:extLst>
      <p:ext uri="{BB962C8B-B14F-4D97-AF65-F5344CB8AC3E}">
        <p14:creationId xmlns:p14="http://schemas.microsoft.com/office/powerpoint/2010/main" val="182483641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9709312" cy="1320800"/>
          </a:xfrm>
        </p:spPr>
        <p:txBody>
          <a:bodyPr/>
          <a:lstStyle/>
          <a:p>
            <a:pPr algn="ctr"/>
            <a:r>
              <a:rPr lang="en-US" b="1"/>
              <a:t>Return Values and return Statements</a:t>
            </a:r>
            <a:endParaRPr lang="en-US" b="1" dirty="0"/>
          </a:p>
        </p:txBody>
      </p:sp>
      <p:sp>
        <p:nvSpPr>
          <p:cNvPr id="7" name="Rectangle 6"/>
          <p:cNvSpPr/>
          <p:nvPr/>
        </p:nvSpPr>
        <p:spPr>
          <a:xfrm>
            <a:off x="273570" y="1038727"/>
            <a:ext cx="6490645" cy="4893647"/>
          </a:xfrm>
          <a:prstGeom prst="rect">
            <a:avLst/>
          </a:prstGeom>
        </p:spPr>
        <p:txBody>
          <a:bodyPr wrap="square">
            <a:spAutoFit/>
          </a:bodyPr>
          <a:lstStyle/>
          <a:p>
            <a:r>
              <a:rPr lang="en-US" sz="2400" dirty="0"/>
              <a:t>➊ import random</a:t>
            </a:r>
          </a:p>
          <a:p>
            <a:r>
              <a:rPr lang="en-US" sz="2400" dirty="0"/>
              <a:t>➋ </a:t>
            </a:r>
            <a:r>
              <a:rPr lang="en-US" sz="2400" dirty="0" err="1"/>
              <a:t>def</a:t>
            </a:r>
            <a:r>
              <a:rPr lang="en-US" sz="2400" dirty="0"/>
              <a:t> </a:t>
            </a:r>
            <a:r>
              <a:rPr lang="en-US" sz="2400" dirty="0" err="1"/>
              <a:t>getAnswer</a:t>
            </a:r>
            <a:r>
              <a:rPr lang="en-US" sz="2400" dirty="0"/>
              <a:t>(</a:t>
            </a:r>
            <a:r>
              <a:rPr lang="en-US" sz="2400" dirty="0" err="1"/>
              <a:t>answerNumber</a:t>
            </a:r>
            <a:r>
              <a:rPr lang="en-US" sz="2400" dirty="0"/>
              <a:t>):</a:t>
            </a:r>
          </a:p>
          <a:p>
            <a:pPr>
              <a:tabLst>
                <a:tab pos="574675" algn="l"/>
              </a:tabLst>
            </a:pPr>
            <a:r>
              <a:rPr lang="en-US" sz="2400" dirty="0"/>
              <a:t>	➌ if </a:t>
            </a:r>
            <a:r>
              <a:rPr lang="en-US" sz="2400" dirty="0" err="1"/>
              <a:t>answerNumber</a:t>
            </a:r>
            <a:r>
              <a:rPr lang="en-US" sz="2400" dirty="0"/>
              <a:t> == 1:</a:t>
            </a:r>
          </a:p>
          <a:p>
            <a:pPr indent="973138"/>
            <a:r>
              <a:rPr lang="en-US" sz="2400" dirty="0"/>
              <a:t>return 'It is certain'</a:t>
            </a:r>
          </a:p>
          <a:p>
            <a:pPr indent="973138"/>
            <a:r>
              <a:rPr lang="en-US" sz="2400" dirty="0" err="1"/>
              <a:t>elif</a:t>
            </a:r>
            <a:r>
              <a:rPr lang="en-US" sz="2400" dirty="0"/>
              <a:t> </a:t>
            </a:r>
            <a:r>
              <a:rPr lang="en-US" sz="2400" dirty="0" err="1"/>
              <a:t>answerNumber</a:t>
            </a:r>
            <a:r>
              <a:rPr lang="en-US" sz="2400" dirty="0"/>
              <a:t> == 2:</a:t>
            </a:r>
          </a:p>
          <a:p>
            <a:pPr indent="973138"/>
            <a:r>
              <a:rPr lang="en-US" sz="2400" dirty="0"/>
              <a:t>return 'It is decidedly so'</a:t>
            </a:r>
          </a:p>
          <a:p>
            <a:pPr indent="973138"/>
            <a:r>
              <a:rPr lang="en-US" sz="2400" dirty="0" err="1"/>
              <a:t>elif</a:t>
            </a:r>
            <a:r>
              <a:rPr lang="en-US" sz="2400" dirty="0"/>
              <a:t> </a:t>
            </a:r>
            <a:r>
              <a:rPr lang="en-US" sz="2400" dirty="0" err="1"/>
              <a:t>answerNumber</a:t>
            </a:r>
            <a:r>
              <a:rPr lang="en-US" sz="2400" dirty="0"/>
              <a:t> == 3:</a:t>
            </a:r>
          </a:p>
          <a:p>
            <a:pPr indent="973138"/>
            <a:r>
              <a:rPr lang="en-US" sz="2400" dirty="0"/>
              <a:t>return 'Yes'</a:t>
            </a:r>
          </a:p>
          <a:p>
            <a:pPr indent="973138"/>
            <a:r>
              <a:rPr lang="en-US" sz="2400" dirty="0" err="1"/>
              <a:t>elif</a:t>
            </a:r>
            <a:r>
              <a:rPr lang="en-US" sz="2400" dirty="0"/>
              <a:t> </a:t>
            </a:r>
            <a:r>
              <a:rPr lang="en-US" sz="2400" dirty="0" err="1"/>
              <a:t>answerNumber</a:t>
            </a:r>
            <a:r>
              <a:rPr lang="en-US" sz="2400" dirty="0"/>
              <a:t> == 4:</a:t>
            </a:r>
          </a:p>
          <a:p>
            <a:pPr indent="973138"/>
            <a:r>
              <a:rPr lang="en-US" sz="2400" dirty="0"/>
              <a:t>return 'Reply hazy try again'</a:t>
            </a:r>
          </a:p>
          <a:p>
            <a:pPr indent="973138"/>
            <a:r>
              <a:rPr lang="en-US" sz="2400" dirty="0" err="1"/>
              <a:t>elif</a:t>
            </a:r>
            <a:r>
              <a:rPr lang="en-US" sz="2400" dirty="0"/>
              <a:t> </a:t>
            </a:r>
            <a:r>
              <a:rPr lang="en-US" sz="2400" dirty="0" err="1"/>
              <a:t>answerNumber</a:t>
            </a:r>
            <a:r>
              <a:rPr lang="en-US" sz="2400" dirty="0"/>
              <a:t> == 5:</a:t>
            </a:r>
          </a:p>
          <a:p>
            <a:pPr indent="973138"/>
            <a:r>
              <a:rPr lang="en-US" sz="2400" dirty="0"/>
              <a:t>return 'Ask again later'</a:t>
            </a:r>
          </a:p>
          <a:p>
            <a:pPr indent="973138"/>
            <a:r>
              <a:rPr lang="en-US" sz="2400" dirty="0" err="1"/>
              <a:t>elif</a:t>
            </a:r>
            <a:r>
              <a:rPr lang="en-US" sz="2400" dirty="0"/>
              <a:t> </a:t>
            </a:r>
            <a:r>
              <a:rPr lang="en-US" sz="2400" dirty="0" err="1"/>
              <a:t>answerNumber</a:t>
            </a:r>
            <a:r>
              <a:rPr lang="en-US" sz="2400" dirty="0"/>
              <a:t> == 6:</a:t>
            </a:r>
          </a:p>
        </p:txBody>
      </p:sp>
      <p:sp>
        <p:nvSpPr>
          <p:cNvPr id="6" name="Rectangle 5"/>
          <p:cNvSpPr/>
          <p:nvPr/>
        </p:nvSpPr>
        <p:spPr>
          <a:xfrm>
            <a:off x="6604032" y="1746374"/>
            <a:ext cx="5119046" cy="3785652"/>
          </a:xfrm>
          <a:prstGeom prst="rect">
            <a:avLst/>
          </a:prstGeom>
        </p:spPr>
        <p:txBody>
          <a:bodyPr wrap="square">
            <a:spAutoFit/>
          </a:bodyPr>
          <a:lstStyle/>
          <a:p>
            <a:r>
              <a:rPr lang="en-US" sz="2400" dirty="0"/>
              <a:t>return 'Concentrate and ask again'</a:t>
            </a:r>
          </a:p>
          <a:p>
            <a:r>
              <a:rPr lang="en-US" sz="2400" dirty="0" err="1"/>
              <a:t>elif</a:t>
            </a:r>
            <a:r>
              <a:rPr lang="en-US" sz="2400" dirty="0"/>
              <a:t> </a:t>
            </a:r>
            <a:r>
              <a:rPr lang="en-US" sz="2400" dirty="0" err="1"/>
              <a:t>answerNumber</a:t>
            </a:r>
            <a:r>
              <a:rPr lang="en-US" sz="2400" dirty="0"/>
              <a:t> == 7:</a:t>
            </a:r>
          </a:p>
          <a:p>
            <a:r>
              <a:rPr lang="en-US" sz="2400" dirty="0"/>
              <a:t>return 'My reply is no'</a:t>
            </a:r>
          </a:p>
          <a:p>
            <a:r>
              <a:rPr lang="en-US" sz="2400" dirty="0" err="1"/>
              <a:t>elif</a:t>
            </a:r>
            <a:r>
              <a:rPr lang="en-US" sz="2400" dirty="0"/>
              <a:t> </a:t>
            </a:r>
            <a:r>
              <a:rPr lang="en-US" sz="2400" dirty="0" err="1"/>
              <a:t>answerNumber</a:t>
            </a:r>
            <a:r>
              <a:rPr lang="en-US" sz="2400" dirty="0"/>
              <a:t> == 8:</a:t>
            </a:r>
          </a:p>
          <a:p>
            <a:r>
              <a:rPr lang="en-US" sz="2400" dirty="0"/>
              <a:t>return 'Outlook not so good'</a:t>
            </a:r>
          </a:p>
          <a:p>
            <a:r>
              <a:rPr lang="en-US" sz="2400" dirty="0" err="1"/>
              <a:t>elif</a:t>
            </a:r>
            <a:r>
              <a:rPr lang="en-US" sz="2400" dirty="0"/>
              <a:t> </a:t>
            </a:r>
            <a:r>
              <a:rPr lang="en-US" sz="2400" dirty="0" err="1"/>
              <a:t>answerNumber</a:t>
            </a:r>
            <a:r>
              <a:rPr lang="en-US" sz="2400" dirty="0"/>
              <a:t> == 9:</a:t>
            </a:r>
          </a:p>
          <a:p>
            <a:r>
              <a:rPr lang="en-US" sz="2400" dirty="0"/>
              <a:t>return 'Very doubtful'</a:t>
            </a:r>
          </a:p>
          <a:p>
            <a:r>
              <a:rPr lang="en-US" sz="2400" dirty="0"/>
              <a:t>➍ r = </a:t>
            </a:r>
            <a:r>
              <a:rPr lang="en-US" sz="2400" dirty="0" err="1"/>
              <a:t>random.randint</a:t>
            </a:r>
            <a:r>
              <a:rPr lang="en-US" sz="2400" dirty="0"/>
              <a:t>(1, 9)</a:t>
            </a:r>
          </a:p>
          <a:p>
            <a:r>
              <a:rPr lang="en-US" sz="2400" dirty="0"/>
              <a:t>➎ fortune = </a:t>
            </a:r>
            <a:r>
              <a:rPr lang="en-US" sz="2400" dirty="0" err="1"/>
              <a:t>getAnswer</a:t>
            </a:r>
            <a:r>
              <a:rPr lang="en-US" sz="2400" dirty="0"/>
              <a:t>(r)</a:t>
            </a:r>
          </a:p>
          <a:p>
            <a:r>
              <a:rPr lang="en-US" sz="2400" dirty="0"/>
              <a:t>➏ print(fortune)</a:t>
            </a:r>
          </a:p>
        </p:txBody>
      </p:sp>
    </p:spTree>
    <p:extLst>
      <p:ext uri="{BB962C8B-B14F-4D97-AF65-F5344CB8AC3E}">
        <p14:creationId xmlns:p14="http://schemas.microsoft.com/office/powerpoint/2010/main" val="230790846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9709312" cy="1320800"/>
          </a:xfrm>
        </p:spPr>
        <p:txBody>
          <a:bodyPr/>
          <a:lstStyle/>
          <a:p>
            <a:pPr algn="ctr"/>
            <a:r>
              <a:rPr lang="en-US" b="1" dirty="0"/>
              <a:t>Return Values and return Statements</a:t>
            </a:r>
          </a:p>
        </p:txBody>
      </p:sp>
      <p:sp>
        <p:nvSpPr>
          <p:cNvPr id="7" name="Rectangle 6"/>
          <p:cNvSpPr/>
          <p:nvPr/>
        </p:nvSpPr>
        <p:spPr>
          <a:xfrm>
            <a:off x="140694" y="1351697"/>
            <a:ext cx="6490645" cy="5293757"/>
          </a:xfrm>
          <a:prstGeom prst="rect">
            <a:avLst/>
          </a:prstGeom>
        </p:spPr>
        <p:txBody>
          <a:bodyPr wrap="square">
            <a:spAutoFit/>
          </a:bodyPr>
          <a:lstStyle/>
          <a:p>
            <a:r>
              <a:rPr lang="en-US" sz="2600" dirty="0"/>
              <a:t>➊ import random</a:t>
            </a:r>
          </a:p>
          <a:p>
            <a:r>
              <a:rPr lang="en-US" sz="2600" dirty="0"/>
              <a:t>➋ </a:t>
            </a:r>
            <a:r>
              <a:rPr lang="en-US" sz="2600" dirty="0" err="1"/>
              <a:t>def</a:t>
            </a:r>
            <a:r>
              <a:rPr lang="en-US" sz="2600" dirty="0"/>
              <a:t> </a:t>
            </a:r>
            <a:r>
              <a:rPr lang="en-US" sz="2600" dirty="0" err="1"/>
              <a:t>getAnswer</a:t>
            </a:r>
            <a:r>
              <a:rPr lang="en-US" sz="2600" dirty="0"/>
              <a:t>(</a:t>
            </a:r>
            <a:r>
              <a:rPr lang="en-US" sz="2600" dirty="0" err="1"/>
              <a:t>answerNumber</a:t>
            </a:r>
            <a:r>
              <a:rPr lang="en-US" sz="2600" dirty="0"/>
              <a:t>):</a:t>
            </a:r>
          </a:p>
          <a:p>
            <a:pPr>
              <a:tabLst>
                <a:tab pos="574675" algn="l"/>
              </a:tabLst>
            </a:pPr>
            <a:r>
              <a:rPr lang="en-US" sz="2600" dirty="0"/>
              <a:t>	➌ if </a:t>
            </a:r>
            <a:r>
              <a:rPr lang="en-US" sz="2600" dirty="0" err="1"/>
              <a:t>answerNumber</a:t>
            </a:r>
            <a:r>
              <a:rPr lang="en-US" sz="2600" dirty="0"/>
              <a:t> == 1:</a:t>
            </a:r>
          </a:p>
          <a:p>
            <a:pPr indent="973138"/>
            <a:r>
              <a:rPr lang="en-US" sz="2600" dirty="0"/>
              <a:t>return 'It is certain'</a:t>
            </a:r>
          </a:p>
          <a:p>
            <a:pPr indent="973138"/>
            <a:r>
              <a:rPr lang="en-US" sz="2600" dirty="0" err="1"/>
              <a:t>elif</a:t>
            </a:r>
            <a:r>
              <a:rPr lang="en-US" sz="2600" dirty="0"/>
              <a:t> </a:t>
            </a:r>
            <a:r>
              <a:rPr lang="en-US" sz="2600" dirty="0" err="1"/>
              <a:t>answerNumber</a:t>
            </a:r>
            <a:r>
              <a:rPr lang="en-US" sz="2600" dirty="0"/>
              <a:t> == 2:</a:t>
            </a:r>
          </a:p>
          <a:p>
            <a:pPr indent="973138"/>
            <a:r>
              <a:rPr lang="en-US" sz="2600" dirty="0"/>
              <a:t>return 'It is decidedly so'</a:t>
            </a:r>
          </a:p>
          <a:p>
            <a:pPr indent="973138"/>
            <a:r>
              <a:rPr lang="en-US" sz="2600" dirty="0" err="1"/>
              <a:t>elif</a:t>
            </a:r>
            <a:r>
              <a:rPr lang="en-US" sz="2600" dirty="0"/>
              <a:t> </a:t>
            </a:r>
            <a:r>
              <a:rPr lang="en-US" sz="2600" dirty="0" err="1"/>
              <a:t>answerNumber</a:t>
            </a:r>
            <a:r>
              <a:rPr lang="en-US" sz="2600" dirty="0"/>
              <a:t> == 3:</a:t>
            </a:r>
          </a:p>
          <a:p>
            <a:pPr indent="973138"/>
            <a:r>
              <a:rPr lang="en-US" sz="2600" dirty="0"/>
              <a:t>return 'Yes'</a:t>
            </a:r>
          </a:p>
          <a:p>
            <a:pPr indent="973138"/>
            <a:r>
              <a:rPr lang="en-US" sz="2600" dirty="0" err="1"/>
              <a:t>elif</a:t>
            </a:r>
            <a:r>
              <a:rPr lang="en-US" sz="2600" dirty="0"/>
              <a:t> </a:t>
            </a:r>
            <a:r>
              <a:rPr lang="en-US" sz="2600" dirty="0" err="1"/>
              <a:t>answerNumber</a:t>
            </a:r>
            <a:r>
              <a:rPr lang="en-US" sz="2600" dirty="0"/>
              <a:t> == 4:</a:t>
            </a:r>
          </a:p>
          <a:p>
            <a:pPr indent="973138"/>
            <a:r>
              <a:rPr lang="en-US" sz="2600" dirty="0"/>
              <a:t>return 'Reply hazy try again'</a:t>
            </a:r>
          </a:p>
          <a:p>
            <a:pPr indent="973138"/>
            <a:r>
              <a:rPr lang="en-US" sz="2600" dirty="0" err="1"/>
              <a:t>elif</a:t>
            </a:r>
            <a:r>
              <a:rPr lang="en-US" sz="2600" dirty="0"/>
              <a:t> </a:t>
            </a:r>
            <a:r>
              <a:rPr lang="en-US" sz="2600" dirty="0" err="1"/>
              <a:t>answerNumber</a:t>
            </a:r>
            <a:r>
              <a:rPr lang="en-US" sz="2600" dirty="0"/>
              <a:t> == 5:</a:t>
            </a:r>
          </a:p>
          <a:p>
            <a:pPr indent="973138"/>
            <a:r>
              <a:rPr lang="en-US" sz="2600" dirty="0"/>
              <a:t>return 'Ask again later'</a:t>
            </a:r>
          </a:p>
          <a:p>
            <a:pPr indent="973138"/>
            <a:r>
              <a:rPr lang="en-US" sz="2600" dirty="0" err="1"/>
              <a:t>elif</a:t>
            </a:r>
            <a:r>
              <a:rPr lang="en-US" sz="2600" dirty="0"/>
              <a:t> </a:t>
            </a:r>
            <a:r>
              <a:rPr lang="en-US" sz="2600" dirty="0" err="1"/>
              <a:t>answerNumber</a:t>
            </a:r>
            <a:r>
              <a:rPr lang="en-US" sz="2600" dirty="0"/>
              <a:t> == 6:</a:t>
            </a:r>
          </a:p>
        </p:txBody>
      </p:sp>
      <p:sp>
        <p:nvSpPr>
          <p:cNvPr id="6" name="Rectangle 5"/>
          <p:cNvSpPr/>
          <p:nvPr/>
        </p:nvSpPr>
        <p:spPr>
          <a:xfrm>
            <a:off x="5672666" y="1261504"/>
            <a:ext cx="6742071" cy="3108543"/>
          </a:xfrm>
          <a:prstGeom prst="rect">
            <a:avLst/>
          </a:prstGeom>
        </p:spPr>
        <p:txBody>
          <a:bodyPr wrap="square">
            <a:spAutoFit/>
          </a:bodyPr>
          <a:lstStyle/>
          <a:p>
            <a:r>
              <a:rPr lang="en-US" sz="2800" dirty="0">
                <a:solidFill>
                  <a:schemeClr val="accent5"/>
                </a:solidFill>
              </a:rPr>
              <a:t>Python imports the random module ➊.</a:t>
            </a:r>
          </a:p>
          <a:p>
            <a:r>
              <a:rPr lang="en-US" sz="2800" dirty="0">
                <a:solidFill>
                  <a:schemeClr val="accent5"/>
                </a:solidFill>
              </a:rPr>
              <a:t>Then </a:t>
            </a:r>
            <a:r>
              <a:rPr lang="en-US" sz="2800" dirty="0" err="1">
                <a:solidFill>
                  <a:schemeClr val="accent5"/>
                </a:solidFill>
              </a:rPr>
              <a:t>getAnswer</a:t>
            </a:r>
            <a:r>
              <a:rPr lang="en-US" sz="2800" dirty="0">
                <a:solidFill>
                  <a:schemeClr val="accent5"/>
                </a:solidFill>
              </a:rPr>
              <a:t>() function is defined ➋</a:t>
            </a:r>
          </a:p>
          <a:p>
            <a:endParaRPr lang="en-US" sz="2800" dirty="0">
              <a:solidFill>
                <a:srgbClr val="0070C0"/>
              </a:solidFill>
            </a:endParaRPr>
          </a:p>
          <a:p>
            <a:r>
              <a:rPr lang="en-US" sz="2800" dirty="0">
                <a:solidFill>
                  <a:srgbClr val="0070C0"/>
                </a:solidFill>
              </a:rPr>
              <a:t>Because the function is being defined (and not called), the execution skips</a:t>
            </a:r>
          </a:p>
          <a:p>
            <a:r>
              <a:rPr lang="en-US" sz="2800" dirty="0">
                <a:solidFill>
                  <a:srgbClr val="0070C0"/>
                </a:solidFill>
              </a:rPr>
              <a:t>over the code in it.</a:t>
            </a:r>
          </a:p>
          <a:p>
            <a:endParaRPr lang="en-US" sz="2800" dirty="0">
              <a:solidFill>
                <a:srgbClr val="0070C0"/>
              </a:solidFill>
            </a:endParaRPr>
          </a:p>
        </p:txBody>
      </p:sp>
    </p:spTree>
    <p:extLst>
      <p:ext uri="{BB962C8B-B14F-4D97-AF65-F5344CB8AC3E}">
        <p14:creationId xmlns:p14="http://schemas.microsoft.com/office/powerpoint/2010/main" val="142627967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9709312" cy="1320800"/>
          </a:xfrm>
        </p:spPr>
        <p:txBody>
          <a:bodyPr/>
          <a:lstStyle/>
          <a:p>
            <a:pPr algn="ctr"/>
            <a:r>
              <a:rPr lang="en-US" b="1"/>
              <a:t>Return Values and return Statements</a:t>
            </a:r>
            <a:endParaRPr lang="en-US" b="1" dirty="0"/>
          </a:p>
        </p:txBody>
      </p:sp>
      <p:sp>
        <p:nvSpPr>
          <p:cNvPr id="7" name="Rectangle 6"/>
          <p:cNvSpPr/>
          <p:nvPr/>
        </p:nvSpPr>
        <p:spPr>
          <a:xfrm>
            <a:off x="5543714" y="3684589"/>
            <a:ext cx="6179363" cy="1938992"/>
          </a:xfrm>
          <a:prstGeom prst="rect">
            <a:avLst/>
          </a:prstGeom>
        </p:spPr>
        <p:txBody>
          <a:bodyPr wrap="square">
            <a:spAutoFit/>
          </a:bodyPr>
          <a:lstStyle/>
          <a:p>
            <a:r>
              <a:rPr lang="en-US" sz="2400"/>
              <a:t>Next, the </a:t>
            </a:r>
            <a:r>
              <a:rPr lang="en-US" sz="2400">
                <a:solidFill>
                  <a:schemeClr val="accent5"/>
                </a:solidFill>
              </a:rPr>
              <a:t>random.randint() function </a:t>
            </a:r>
          </a:p>
          <a:p>
            <a:r>
              <a:rPr lang="en-US" sz="2400"/>
              <a:t>is called with two arguments: 1 and 9 ➍</a:t>
            </a:r>
          </a:p>
          <a:p>
            <a:r>
              <a:rPr lang="en-US" sz="2400"/>
              <a:t>It evaluates to a random integer between 1 and 9 (</a:t>
            </a:r>
            <a:r>
              <a:rPr lang="en-US" sz="2400">
                <a:solidFill>
                  <a:schemeClr val="accent5"/>
                </a:solidFill>
              </a:rPr>
              <a:t>including 1 and 9 themselves</a:t>
            </a:r>
            <a:r>
              <a:rPr lang="en-US" sz="2400"/>
              <a:t>), and this value is stored in a variable named </a:t>
            </a:r>
            <a:r>
              <a:rPr lang="en-US" sz="2400">
                <a:solidFill>
                  <a:schemeClr val="accent5"/>
                </a:solidFill>
              </a:rPr>
              <a:t>r</a:t>
            </a:r>
            <a:r>
              <a:rPr lang="en-US" sz="2400"/>
              <a:t>.</a:t>
            </a:r>
            <a:endParaRPr lang="en-US" sz="2400" dirty="0"/>
          </a:p>
        </p:txBody>
      </p:sp>
      <p:sp>
        <p:nvSpPr>
          <p:cNvPr id="6" name="Rectangle 5"/>
          <p:cNvSpPr/>
          <p:nvPr/>
        </p:nvSpPr>
        <p:spPr>
          <a:xfrm>
            <a:off x="424668" y="1199297"/>
            <a:ext cx="5119046" cy="3785652"/>
          </a:xfrm>
          <a:prstGeom prst="rect">
            <a:avLst/>
          </a:prstGeom>
        </p:spPr>
        <p:txBody>
          <a:bodyPr wrap="square">
            <a:spAutoFit/>
          </a:bodyPr>
          <a:lstStyle/>
          <a:p>
            <a:r>
              <a:rPr lang="en-US" sz="2400" dirty="0">
                <a:solidFill>
                  <a:schemeClr val="accent5"/>
                </a:solidFill>
              </a:rPr>
              <a:t>return 'Concentrate and ask again'</a:t>
            </a:r>
          </a:p>
          <a:p>
            <a:r>
              <a:rPr lang="en-US" sz="2400" dirty="0" err="1">
                <a:solidFill>
                  <a:schemeClr val="accent5"/>
                </a:solidFill>
              </a:rPr>
              <a:t>elif</a:t>
            </a:r>
            <a:r>
              <a:rPr lang="en-US" sz="2400" dirty="0">
                <a:solidFill>
                  <a:schemeClr val="accent5"/>
                </a:solidFill>
              </a:rPr>
              <a:t> </a:t>
            </a:r>
            <a:r>
              <a:rPr lang="en-US" sz="2400" dirty="0" err="1">
                <a:solidFill>
                  <a:schemeClr val="accent5"/>
                </a:solidFill>
              </a:rPr>
              <a:t>answerNumber</a:t>
            </a:r>
            <a:r>
              <a:rPr lang="en-US" sz="2400" dirty="0">
                <a:solidFill>
                  <a:schemeClr val="accent5"/>
                </a:solidFill>
              </a:rPr>
              <a:t> == 7:</a:t>
            </a:r>
          </a:p>
          <a:p>
            <a:r>
              <a:rPr lang="en-US" sz="2400" dirty="0">
                <a:solidFill>
                  <a:schemeClr val="accent5"/>
                </a:solidFill>
              </a:rPr>
              <a:t>return 'My reply is no'</a:t>
            </a:r>
          </a:p>
          <a:p>
            <a:r>
              <a:rPr lang="en-US" sz="2400" dirty="0" err="1">
                <a:solidFill>
                  <a:schemeClr val="accent5"/>
                </a:solidFill>
              </a:rPr>
              <a:t>elif</a:t>
            </a:r>
            <a:r>
              <a:rPr lang="en-US" sz="2400" dirty="0">
                <a:solidFill>
                  <a:schemeClr val="accent5"/>
                </a:solidFill>
              </a:rPr>
              <a:t> </a:t>
            </a:r>
            <a:r>
              <a:rPr lang="en-US" sz="2400" dirty="0" err="1">
                <a:solidFill>
                  <a:schemeClr val="accent5"/>
                </a:solidFill>
              </a:rPr>
              <a:t>answerNumber</a:t>
            </a:r>
            <a:r>
              <a:rPr lang="en-US" sz="2400" dirty="0">
                <a:solidFill>
                  <a:schemeClr val="accent5"/>
                </a:solidFill>
              </a:rPr>
              <a:t> == 8:</a:t>
            </a:r>
          </a:p>
          <a:p>
            <a:r>
              <a:rPr lang="en-US" sz="2400" dirty="0">
                <a:solidFill>
                  <a:schemeClr val="accent5"/>
                </a:solidFill>
              </a:rPr>
              <a:t>return 'Outlook not so good'</a:t>
            </a:r>
          </a:p>
          <a:p>
            <a:r>
              <a:rPr lang="en-US" sz="2400" dirty="0" err="1">
                <a:solidFill>
                  <a:schemeClr val="accent5"/>
                </a:solidFill>
              </a:rPr>
              <a:t>elif</a:t>
            </a:r>
            <a:r>
              <a:rPr lang="en-US" sz="2400" dirty="0">
                <a:solidFill>
                  <a:schemeClr val="accent5"/>
                </a:solidFill>
              </a:rPr>
              <a:t> </a:t>
            </a:r>
            <a:r>
              <a:rPr lang="en-US" sz="2400" dirty="0" err="1">
                <a:solidFill>
                  <a:schemeClr val="accent5"/>
                </a:solidFill>
              </a:rPr>
              <a:t>answerNumber</a:t>
            </a:r>
            <a:r>
              <a:rPr lang="en-US" sz="2400" dirty="0">
                <a:solidFill>
                  <a:schemeClr val="accent5"/>
                </a:solidFill>
              </a:rPr>
              <a:t> == 9:</a:t>
            </a:r>
          </a:p>
          <a:p>
            <a:r>
              <a:rPr lang="en-US" sz="2400" dirty="0">
                <a:solidFill>
                  <a:schemeClr val="accent5"/>
                </a:solidFill>
              </a:rPr>
              <a:t>return 'Very doubtful'</a:t>
            </a:r>
          </a:p>
          <a:p>
            <a:r>
              <a:rPr lang="en-US" sz="2400" dirty="0">
                <a:solidFill>
                  <a:schemeClr val="accent5"/>
                </a:solidFill>
              </a:rPr>
              <a:t>➍ r = </a:t>
            </a:r>
            <a:r>
              <a:rPr lang="en-US" sz="2400" dirty="0" err="1">
                <a:solidFill>
                  <a:schemeClr val="accent5"/>
                </a:solidFill>
              </a:rPr>
              <a:t>random.randint</a:t>
            </a:r>
            <a:r>
              <a:rPr lang="en-US" sz="2400" dirty="0">
                <a:solidFill>
                  <a:schemeClr val="accent5"/>
                </a:solidFill>
              </a:rPr>
              <a:t>(1, 9)</a:t>
            </a:r>
          </a:p>
          <a:p>
            <a:r>
              <a:rPr lang="en-US" sz="2400" dirty="0">
                <a:solidFill>
                  <a:schemeClr val="accent5"/>
                </a:solidFill>
              </a:rPr>
              <a:t>➎ fortune = </a:t>
            </a:r>
            <a:r>
              <a:rPr lang="en-US" sz="2400" dirty="0" err="1">
                <a:solidFill>
                  <a:schemeClr val="accent5"/>
                </a:solidFill>
              </a:rPr>
              <a:t>getAnswer</a:t>
            </a:r>
            <a:r>
              <a:rPr lang="en-US" sz="2400" dirty="0">
                <a:solidFill>
                  <a:schemeClr val="accent5"/>
                </a:solidFill>
              </a:rPr>
              <a:t>(r)</a:t>
            </a:r>
          </a:p>
          <a:p>
            <a:r>
              <a:rPr lang="en-US" sz="2400" dirty="0">
                <a:solidFill>
                  <a:schemeClr val="accent5"/>
                </a:solidFill>
              </a:rPr>
              <a:t>➏ print(fortune)</a:t>
            </a:r>
          </a:p>
        </p:txBody>
      </p:sp>
    </p:spTree>
    <p:extLst>
      <p:ext uri="{BB962C8B-B14F-4D97-AF65-F5344CB8AC3E}">
        <p14:creationId xmlns:p14="http://schemas.microsoft.com/office/powerpoint/2010/main" val="36094265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9709312" cy="1320800"/>
          </a:xfrm>
        </p:spPr>
        <p:txBody>
          <a:bodyPr/>
          <a:lstStyle/>
          <a:p>
            <a:pPr algn="ctr"/>
            <a:r>
              <a:rPr lang="en-US" b="1"/>
              <a:t>Return Values and return Statements</a:t>
            </a:r>
            <a:endParaRPr lang="en-US" b="1" dirty="0"/>
          </a:p>
        </p:txBody>
      </p:sp>
      <p:sp>
        <p:nvSpPr>
          <p:cNvPr id="7" name="Rectangle 6"/>
          <p:cNvSpPr/>
          <p:nvPr/>
        </p:nvSpPr>
        <p:spPr>
          <a:xfrm>
            <a:off x="5813344" y="842044"/>
            <a:ext cx="6179363" cy="830997"/>
          </a:xfrm>
          <a:prstGeom prst="rect">
            <a:avLst/>
          </a:prstGeom>
        </p:spPr>
        <p:txBody>
          <a:bodyPr wrap="square">
            <a:spAutoFit/>
          </a:bodyPr>
          <a:lstStyle/>
          <a:p>
            <a:pPr marL="342900" indent="-342900">
              <a:buFont typeface="Wingdings" panose="05000000000000000000" pitchFamily="2" charset="2"/>
              <a:buChar char="Ø"/>
            </a:pPr>
            <a:r>
              <a:rPr lang="en-US" sz="2400" dirty="0"/>
              <a:t>The </a:t>
            </a:r>
            <a:r>
              <a:rPr lang="en-US" sz="2400" dirty="0" err="1">
                <a:solidFill>
                  <a:schemeClr val="accent5"/>
                </a:solidFill>
              </a:rPr>
              <a:t>getAnswer</a:t>
            </a:r>
            <a:r>
              <a:rPr lang="en-US" sz="2400" dirty="0">
                <a:solidFill>
                  <a:schemeClr val="accent5"/>
                </a:solidFill>
              </a:rPr>
              <a:t>() function </a:t>
            </a:r>
            <a:r>
              <a:rPr lang="en-US" sz="2400" dirty="0"/>
              <a:t>is called with </a:t>
            </a:r>
          </a:p>
          <a:p>
            <a:r>
              <a:rPr lang="en-US" sz="2400" dirty="0">
                <a:solidFill>
                  <a:schemeClr val="accent5"/>
                </a:solidFill>
              </a:rPr>
              <a:t>r</a:t>
            </a:r>
            <a:r>
              <a:rPr lang="en-US" sz="2400" dirty="0"/>
              <a:t> as the argument ➎.</a:t>
            </a:r>
          </a:p>
        </p:txBody>
      </p:sp>
      <p:sp>
        <p:nvSpPr>
          <p:cNvPr id="6" name="Rectangle 5"/>
          <p:cNvSpPr/>
          <p:nvPr/>
        </p:nvSpPr>
        <p:spPr>
          <a:xfrm>
            <a:off x="424668" y="1023452"/>
            <a:ext cx="5119046" cy="5632311"/>
          </a:xfrm>
          <a:prstGeom prst="rect">
            <a:avLst/>
          </a:prstGeom>
        </p:spPr>
        <p:txBody>
          <a:bodyPr wrap="square">
            <a:spAutoFit/>
          </a:bodyPr>
          <a:lstStyle/>
          <a:p>
            <a:r>
              <a:rPr lang="en-US" sz="2400" dirty="0"/>
              <a:t>➊ import random</a:t>
            </a:r>
          </a:p>
          <a:p>
            <a:r>
              <a:rPr lang="en-US" sz="2400" dirty="0"/>
              <a:t>➋ </a:t>
            </a:r>
            <a:r>
              <a:rPr lang="en-US" sz="2400" dirty="0" err="1"/>
              <a:t>def</a:t>
            </a:r>
            <a:r>
              <a:rPr lang="en-US" sz="2400" dirty="0"/>
              <a:t> </a:t>
            </a:r>
            <a:r>
              <a:rPr lang="en-US" sz="2400" dirty="0" err="1"/>
              <a:t>getAnswer</a:t>
            </a:r>
            <a:r>
              <a:rPr lang="en-US" sz="2400" dirty="0"/>
              <a:t>(</a:t>
            </a:r>
            <a:r>
              <a:rPr lang="en-US" sz="2400" dirty="0" err="1"/>
              <a:t>answerNumber</a:t>
            </a:r>
            <a:r>
              <a:rPr lang="en-US" sz="2400" dirty="0"/>
              <a:t>):</a:t>
            </a:r>
          </a:p>
          <a:p>
            <a:pPr>
              <a:tabLst>
                <a:tab pos="574675" algn="l"/>
              </a:tabLst>
            </a:pPr>
            <a:r>
              <a:rPr lang="en-US" sz="2400" dirty="0"/>
              <a:t>	➌ if </a:t>
            </a:r>
            <a:r>
              <a:rPr lang="en-US" sz="2400" dirty="0" err="1"/>
              <a:t>answerNumber</a:t>
            </a:r>
            <a:r>
              <a:rPr lang="en-US" sz="2400" dirty="0"/>
              <a:t> == 1:</a:t>
            </a:r>
          </a:p>
          <a:p>
            <a:pPr indent="973138"/>
            <a:r>
              <a:rPr lang="en-US" sz="2400" dirty="0"/>
              <a:t>return 'It is certain'</a:t>
            </a:r>
          </a:p>
          <a:p>
            <a:endParaRPr lang="en-US" sz="2400" dirty="0">
              <a:solidFill>
                <a:schemeClr val="accent5"/>
              </a:solidFill>
            </a:endParaRPr>
          </a:p>
          <a:p>
            <a:r>
              <a:rPr lang="en-US" sz="2400" dirty="0">
                <a:solidFill>
                  <a:schemeClr val="accent5"/>
                </a:solidFill>
              </a:rPr>
              <a:t>return 'Concentrate and ask again'</a:t>
            </a:r>
          </a:p>
          <a:p>
            <a:r>
              <a:rPr lang="en-US" sz="2400" dirty="0" err="1">
                <a:solidFill>
                  <a:schemeClr val="accent5"/>
                </a:solidFill>
              </a:rPr>
              <a:t>elif</a:t>
            </a:r>
            <a:r>
              <a:rPr lang="en-US" sz="2400" dirty="0">
                <a:solidFill>
                  <a:schemeClr val="accent5"/>
                </a:solidFill>
              </a:rPr>
              <a:t> </a:t>
            </a:r>
            <a:r>
              <a:rPr lang="en-US" sz="2400" dirty="0" err="1">
                <a:solidFill>
                  <a:schemeClr val="accent5"/>
                </a:solidFill>
              </a:rPr>
              <a:t>answerNumber</a:t>
            </a:r>
            <a:r>
              <a:rPr lang="en-US" sz="2400" dirty="0">
                <a:solidFill>
                  <a:schemeClr val="accent5"/>
                </a:solidFill>
              </a:rPr>
              <a:t> == 7:</a:t>
            </a:r>
          </a:p>
          <a:p>
            <a:r>
              <a:rPr lang="en-US" sz="2400" dirty="0">
                <a:solidFill>
                  <a:schemeClr val="accent5"/>
                </a:solidFill>
              </a:rPr>
              <a:t>return 'My reply is no'</a:t>
            </a:r>
          </a:p>
          <a:p>
            <a:r>
              <a:rPr lang="en-US" sz="2400" dirty="0" err="1">
                <a:solidFill>
                  <a:schemeClr val="accent5"/>
                </a:solidFill>
              </a:rPr>
              <a:t>elif</a:t>
            </a:r>
            <a:r>
              <a:rPr lang="en-US" sz="2400" dirty="0">
                <a:solidFill>
                  <a:schemeClr val="accent5"/>
                </a:solidFill>
              </a:rPr>
              <a:t> </a:t>
            </a:r>
            <a:r>
              <a:rPr lang="en-US" sz="2400" dirty="0" err="1">
                <a:solidFill>
                  <a:schemeClr val="accent5"/>
                </a:solidFill>
              </a:rPr>
              <a:t>answerNumber</a:t>
            </a:r>
            <a:r>
              <a:rPr lang="en-US" sz="2400" dirty="0">
                <a:solidFill>
                  <a:schemeClr val="accent5"/>
                </a:solidFill>
              </a:rPr>
              <a:t> == 8:</a:t>
            </a:r>
          </a:p>
          <a:p>
            <a:r>
              <a:rPr lang="en-US" sz="2400" dirty="0">
                <a:solidFill>
                  <a:schemeClr val="accent5"/>
                </a:solidFill>
              </a:rPr>
              <a:t>return 'Outlook not so good'</a:t>
            </a:r>
          </a:p>
          <a:p>
            <a:r>
              <a:rPr lang="en-US" sz="2400" dirty="0" err="1">
                <a:solidFill>
                  <a:schemeClr val="accent5"/>
                </a:solidFill>
              </a:rPr>
              <a:t>elif</a:t>
            </a:r>
            <a:r>
              <a:rPr lang="en-US" sz="2400" dirty="0">
                <a:solidFill>
                  <a:schemeClr val="accent5"/>
                </a:solidFill>
              </a:rPr>
              <a:t> </a:t>
            </a:r>
            <a:r>
              <a:rPr lang="en-US" sz="2400" dirty="0" err="1">
                <a:solidFill>
                  <a:schemeClr val="accent5"/>
                </a:solidFill>
              </a:rPr>
              <a:t>answerNumber</a:t>
            </a:r>
            <a:r>
              <a:rPr lang="en-US" sz="2400" dirty="0">
                <a:solidFill>
                  <a:schemeClr val="accent5"/>
                </a:solidFill>
              </a:rPr>
              <a:t> == 9:</a:t>
            </a:r>
          </a:p>
          <a:p>
            <a:r>
              <a:rPr lang="en-US" sz="2400" dirty="0">
                <a:solidFill>
                  <a:schemeClr val="accent5"/>
                </a:solidFill>
              </a:rPr>
              <a:t>return 'Very doubtful'</a:t>
            </a:r>
          </a:p>
          <a:p>
            <a:r>
              <a:rPr lang="en-US" sz="2400" dirty="0"/>
              <a:t>➍</a:t>
            </a:r>
            <a:r>
              <a:rPr lang="en-US" sz="2400" dirty="0">
                <a:solidFill>
                  <a:schemeClr val="accent5"/>
                </a:solidFill>
              </a:rPr>
              <a:t> r = </a:t>
            </a:r>
            <a:r>
              <a:rPr lang="en-US" sz="2400" dirty="0" err="1">
                <a:solidFill>
                  <a:schemeClr val="accent5"/>
                </a:solidFill>
              </a:rPr>
              <a:t>random.randint</a:t>
            </a:r>
            <a:r>
              <a:rPr lang="en-US" sz="2400" dirty="0">
                <a:solidFill>
                  <a:schemeClr val="accent5"/>
                </a:solidFill>
              </a:rPr>
              <a:t>(1, 9)</a:t>
            </a:r>
          </a:p>
          <a:p>
            <a:r>
              <a:rPr lang="en-US" sz="2400" dirty="0"/>
              <a:t>➎</a:t>
            </a:r>
            <a:r>
              <a:rPr lang="en-US" sz="2400" dirty="0">
                <a:solidFill>
                  <a:schemeClr val="accent5"/>
                </a:solidFill>
              </a:rPr>
              <a:t> fortune = </a:t>
            </a:r>
            <a:r>
              <a:rPr lang="en-US" sz="2400" dirty="0" err="1">
                <a:solidFill>
                  <a:schemeClr val="accent5"/>
                </a:solidFill>
              </a:rPr>
              <a:t>getAnswer</a:t>
            </a:r>
            <a:r>
              <a:rPr lang="en-US" sz="2400" dirty="0">
                <a:solidFill>
                  <a:schemeClr val="accent5"/>
                </a:solidFill>
              </a:rPr>
              <a:t>(r)</a:t>
            </a:r>
          </a:p>
          <a:p>
            <a:r>
              <a:rPr lang="en-US" sz="2400" dirty="0"/>
              <a:t>➏</a:t>
            </a:r>
            <a:r>
              <a:rPr lang="en-US" sz="2400" dirty="0">
                <a:solidFill>
                  <a:schemeClr val="accent5"/>
                </a:solidFill>
              </a:rPr>
              <a:t> print(fortune)</a:t>
            </a:r>
          </a:p>
        </p:txBody>
      </p:sp>
      <p:sp>
        <p:nvSpPr>
          <p:cNvPr id="3" name="Rectangle 2"/>
          <p:cNvSpPr/>
          <p:nvPr/>
        </p:nvSpPr>
        <p:spPr>
          <a:xfrm>
            <a:off x="5855025" y="1768904"/>
            <a:ext cx="6096000" cy="1569660"/>
          </a:xfrm>
          <a:prstGeom prst="rect">
            <a:avLst/>
          </a:prstGeom>
        </p:spPr>
        <p:txBody>
          <a:bodyPr>
            <a:spAutoFit/>
          </a:bodyPr>
          <a:lstStyle/>
          <a:p>
            <a:pPr marL="342900" indent="-342900">
              <a:buFont typeface="Wingdings" panose="05000000000000000000" pitchFamily="2" charset="2"/>
              <a:buChar char="Ø"/>
            </a:pPr>
            <a:r>
              <a:rPr lang="en-US" sz="2400" dirty="0"/>
              <a:t>The program execution moves to the top of the </a:t>
            </a:r>
            <a:r>
              <a:rPr lang="en-US" sz="2400" dirty="0" err="1">
                <a:solidFill>
                  <a:schemeClr val="accent5"/>
                </a:solidFill>
              </a:rPr>
              <a:t>getAnswer</a:t>
            </a:r>
            <a:r>
              <a:rPr lang="en-US" sz="2400" dirty="0">
                <a:solidFill>
                  <a:schemeClr val="accent5"/>
                </a:solidFill>
              </a:rPr>
              <a:t>() function </a:t>
            </a:r>
            <a:r>
              <a:rPr lang="en-US" sz="2400" dirty="0"/>
              <a:t>➌, and the value </a:t>
            </a:r>
            <a:r>
              <a:rPr lang="en-US" sz="2400" dirty="0">
                <a:solidFill>
                  <a:schemeClr val="accent5"/>
                </a:solidFill>
              </a:rPr>
              <a:t>r</a:t>
            </a:r>
            <a:r>
              <a:rPr lang="en-US" sz="2400" dirty="0"/>
              <a:t> is stored in a parameter named </a:t>
            </a:r>
            <a:r>
              <a:rPr lang="en-US" sz="2400" dirty="0" err="1"/>
              <a:t>answerNumber</a:t>
            </a:r>
            <a:r>
              <a:rPr lang="en-US" sz="2400" dirty="0"/>
              <a:t>.</a:t>
            </a:r>
          </a:p>
        </p:txBody>
      </p:sp>
      <p:sp>
        <p:nvSpPr>
          <p:cNvPr id="4" name="Rectangle 3"/>
          <p:cNvSpPr/>
          <p:nvPr/>
        </p:nvSpPr>
        <p:spPr>
          <a:xfrm>
            <a:off x="5855025" y="3387535"/>
            <a:ext cx="6096000" cy="1200329"/>
          </a:xfrm>
          <a:prstGeom prst="rect">
            <a:avLst/>
          </a:prstGeom>
        </p:spPr>
        <p:txBody>
          <a:bodyPr>
            <a:spAutoFit/>
          </a:bodyPr>
          <a:lstStyle/>
          <a:p>
            <a:pPr marL="342900" indent="-342900">
              <a:buFont typeface="Wingdings" panose="05000000000000000000" pitchFamily="2" charset="2"/>
              <a:buChar char="Ø"/>
            </a:pPr>
            <a:r>
              <a:rPr lang="en-US" sz="2400" dirty="0"/>
              <a:t>Then, depending on the value in </a:t>
            </a:r>
            <a:r>
              <a:rPr lang="en-US" sz="2400" dirty="0" err="1">
                <a:solidFill>
                  <a:schemeClr val="accent5"/>
                </a:solidFill>
              </a:rPr>
              <a:t>answerNumber</a:t>
            </a:r>
            <a:r>
              <a:rPr lang="en-US" sz="2400" dirty="0"/>
              <a:t>, the function </a:t>
            </a:r>
            <a:r>
              <a:rPr lang="en-US" sz="2400" dirty="0">
                <a:solidFill>
                  <a:schemeClr val="accent5"/>
                </a:solidFill>
              </a:rPr>
              <a:t>returns </a:t>
            </a:r>
          </a:p>
          <a:p>
            <a:r>
              <a:rPr lang="en-US" sz="2400" dirty="0"/>
              <a:t>one of many possible </a:t>
            </a:r>
            <a:r>
              <a:rPr lang="en-US" sz="2400" dirty="0">
                <a:solidFill>
                  <a:schemeClr val="accent5"/>
                </a:solidFill>
              </a:rPr>
              <a:t>string values</a:t>
            </a:r>
            <a:r>
              <a:rPr lang="en-US" sz="2400" dirty="0"/>
              <a:t>.</a:t>
            </a:r>
          </a:p>
        </p:txBody>
      </p:sp>
      <p:sp>
        <p:nvSpPr>
          <p:cNvPr id="5" name="Rectangle 4"/>
          <p:cNvSpPr/>
          <p:nvPr/>
        </p:nvSpPr>
        <p:spPr>
          <a:xfrm>
            <a:off x="5855025" y="4601666"/>
            <a:ext cx="5809436" cy="1200329"/>
          </a:xfrm>
          <a:prstGeom prst="rect">
            <a:avLst/>
          </a:prstGeom>
        </p:spPr>
        <p:txBody>
          <a:bodyPr wrap="square">
            <a:spAutoFit/>
          </a:bodyPr>
          <a:lstStyle/>
          <a:p>
            <a:pPr marL="342900" indent="-342900">
              <a:buFont typeface="Wingdings" panose="05000000000000000000" pitchFamily="2" charset="2"/>
              <a:buChar char="Ø"/>
            </a:pPr>
            <a:r>
              <a:rPr lang="en-US" sz="2400" dirty="0"/>
              <a:t>The program execution returns to the line at the bottom of the program that originally called </a:t>
            </a:r>
            <a:r>
              <a:rPr lang="en-US" sz="2400" dirty="0" err="1">
                <a:solidFill>
                  <a:schemeClr val="accent5"/>
                </a:solidFill>
              </a:rPr>
              <a:t>getAnswer</a:t>
            </a:r>
            <a:r>
              <a:rPr lang="en-US" sz="2400" dirty="0">
                <a:solidFill>
                  <a:schemeClr val="accent5"/>
                </a:solidFill>
              </a:rPr>
              <a:t>() </a:t>
            </a:r>
            <a:r>
              <a:rPr lang="en-US" sz="2400" dirty="0"/>
              <a:t>➎.</a:t>
            </a:r>
          </a:p>
        </p:txBody>
      </p:sp>
      <p:sp>
        <p:nvSpPr>
          <p:cNvPr id="8" name="Rectangle 7"/>
          <p:cNvSpPr/>
          <p:nvPr/>
        </p:nvSpPr>
        <p:spPr>
          <a:xfrm>
            <a:off x="4215097" y="5657671"/>
            <a:ext cx="7777610" cy="1200329"/>
          </a:xfrm>
          <a:prstGeom prst="rect">
            <a:avLst/>
          </a:prstGeom>
        </p:spPr>
        <p:txBody>
          <a:bodyPr wrap="square">
            <a:spAutoFit/>
          </a:bodyPr>
          <a:lstStyle/>
          <a:p>
            <a:pPr marL="342900" indent="-342900">
              <a:buFont typeface="Wingdings" panose="05000000000000000000" pitchFamily="2" charset="2"/>
              <a:buChar char="Ø"/>
            </a:pPr>
            <a:r>
              <a:rPr lang="en-US" sz="2400" dirty="0"/>
              <a:t>The returned string is assigned to a variable named fortune, which then gets passed to a print() call ➏ and is printed to the screen.</a:t>
            </a:r>
          </a:p>
        </p:txBody>
      </p:sp>
    </p:spTree>
    <p:extLst>
      <p:ext uri="{BB962C8B-B14F-4D97-AF65-F5344CB8AC3E}">
        <p14:creationId xmlns:p14="http://schemas.microsoft.com/office/powerpoint/2010/main" val="20049212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9709312" cy="1320800"/>
          </a:xfrm>
        </p:spPr>
        <p:txBody>
          <a:bodyPr/>
          <a:lstStyle/>
          <a:p>
            <a:pPr algn="ctr"/>
            <a:r>
              <a:rPr lang="en-US" b="1"/>
              <a:t>Return Values and return Statements</a:t>
            </a:r>
            <a:endParaRPr lang="en-US" b="1" dirty="0"/>
          </a:p>
        </p:txBody>
      </p:sp>
      <p:sp>
        <p:nvSpPr>
          <p:cNvPr id="7" name="Rectangle 6"/>
          <p:cNvSpPr/>
          <p:nvPr/>
        </p:nvSpPr>
        <p:spPr>
          <a:xfrm>
            <a:off x="526267" y="4445188"/>
            <a:ext cx="6179363" cy="1200329"/>
          </a:xfrm>
          <a:prstGeom prst="rect">
            <a:avLst/>
          </a:prstGeom>
        </p:spPr>
        <p:txBody>
          <a:bodyPr wrap="square">
            <a:spAutoFit/>
          </a:bodyPr>
          <a:lstStyle/>
          <a:p>
            <a:r>
              <a:rPr lang="en-US" sz="2400" dirty="0"/>
              <a:t>single equivalent line:</a:t>
            </a:r>
          </a:p>
          <a:p>
            <a:endParaRPr lang="en-US" sz="2400" dirty="0"/>
          </a:p>
          <a:p>
            <a:r>
              <a:rPr lang="en-US" sz="2400" dirty="0">
                <a:solidFill>
                  <a:srgbClr val="FF0000"/>
                </a:solidFill>
              </a:rPr>
              <a:t>print(</a:t>
            </a:r>
            <a:r>
              <a:rPr lang="en-US" sz="2400" dirty="0" err="1">
                <a:solidFill>
                  <a:srgbClr val="FF0000"/>
                </a:solidFill>
              </a:rPr>
              <a:t>getAnswer</a:t>
            </a:r>
            <a:r>
              <a:rPr lang="en-US" sz="2400" dirty="0">
                <a:solidFill>
                  <a:srgbClr val="FF0000"/>
                </a:solidFill>
              </a:rPr>
              <a:t>(</a:t>
            </a:r>
            <a:r>
              <a:rPr lang="en-US" sz="2400" dirty="0" err="1">
                <a:solidFill>
                  <a:srgbClr val="FF0000"/>
                </a:solidFill>
              </a:rPr>
              <a:t>random.randint</a:t>
            </a:r>
            <a:r>
              <a:rPr lang="en-US" sz="2400" dirty="0">
                <a:solidFill>
                  <a:srgbClr val="FF0000"/>
                </a:solidFill>
              </a:rPr>
              <a:t>(1, 9)))</a:t>
            </a:r>
          </a:p>
        </p:txBody>
      </p:sp>
      <p:sp>
        <p:nvSpPr>
          <p:cNvPr id="6" name="Rectangle 5"/>
          <p:cNvSpPr/>
          <p:nvPr/>
        </p:nvSpPr>
        <p:spPr>
          <a:xfrm>
            <a:off x="424667" y="1199297"/>
            <a:ext cx="9446163" cy="2677656"/>
          </a:xfrm>
          <a:prstGeom prst="rect">
            <a:avLst/>
          </a:prstGeom>
        </p:spPr>
        <p:txBody>
          <a:bodyPr wrap="square">
            <a:spAutoFit/>
          </a:bodyPr>
          <a:lstStyle/>
          <a:p>
            <a:r>
              <a:rPr lang="en-US" sz="2400" dirty="0">
                <a:solidFill>
                  <a:schemeClr val="accent5"/>
                </a:solidFill>
              </a:rPr>
              <a:t>Note:</a:t>
            </a:r>
          </a:p>
          <a:p>
            <a:r>
              <a:rPr lang="en-US" sz="2400" dirty="0"/>
              <a:t>you can pass return values as an argument to another</a:t>
            </a:r>
          </a:p>
          <a:p>
            <a:r>
              <a:rPr lang="en-US" sz="2400" dirty="0"/>
              <a:t>function call, you could shorten these three lines as:</a:t>
            </a:r>
          </a:p>
          <a:p>
            <a:endParaRPr lang="en-US" sz="2400" dirty="0"/>
          </a:p>
          <a:p>
            <a:r>
              <a:rPr lang="en-US" sz="2400" dirty="0">
                <a:solidFill>
                  <a:srgbClr val="FF0000"/>
                </a:solidFill>
              </a:rPr>
              <a:t>r = </a:t>
            </a:r>
            <a:r>
              <a:rPr lang="en-US" sz="2400" dirty="0" err="1">
                <a:solidFill>
                  <a:srgbClr val="FF0000"/>
                </a:solidFill>
              </a:rPr>
              <a:t>random.randint</a:t>
            </a:r>
            <a:r>
              <a:rPr lang="en-US" sz="2400" dirty="0">
                <a:solidFill>
                  <a:srgbClr val="FF0000"/>
                </a:solidFill>
              </a:rPr>
              <a:t>(1, 9)</a:t>
            </a:r>
          </a:p>
          <a:p>
            <a:r>
              <a:rPr lang="en-US" sz="2400" dirty="0">
                <a:solidFill>
                  <a:srgbClr val="FF0000"/>
                </a:solidFill>
              </a:rPr>
              <a:t>fortune = </a:t>
            </a:r>
            <a:r>
              <a:rPr lang="en-US" sz="2400" dirty="0" err="1">
                <a:solidFill>
                  <a:srgbClr val="FF0000"/>
                </a:solidFill>
              </a:rPr>
              <a:t>getAnswer</a:t>
            </a:r>
            <a:r>
              <a:rPr lang="en-US" sz="2400" dirty="0">
                <a:solidFill>
                  <a:srgbClr val="FF0000"/>
                </a:solidFill>
              </a:rPr>
              <a:t>(r)</a:t>
            </a:r>
          </a:p>
          <a:p>
            <a:r>
              <a:rPr lang="en-US" sz="2400" dirty="0">
                <a:solidFill>
                  <a:srgbClr val="FF0000"/>
                </a:solidFill>
              </a:rPr>
              <a:t>print(fortune)</a:t>
            </a:r>
          </a:p>
        </p:txBody>
      </p:sp>
      <p:sp>
        <p:nvSpPr>
          <p:cNvPr id="3" name="Rectangle 2"/>
          <p:cNvSpPr/>
          <p:nvPr/>
        </p:nvSpPr>
        <p:spPr>
          <a:xfrm>
            <a:off x="6506307" y="2907457"/>
            <a:ext cx="4419601" cy="2308324"/>
          </a:xfrm>
          <a:prstGeom prst="rect">
            <a:avLst/>
          </a:prstGeom>
        </p:spPr>
        <p:txBody>
          <a:bodyPr wrap="square">
            <a:spAutoFit/>
          </a:bodyPr>
          <a:lstStyle/>
          <a:p>
            <a:r>
              <a:rPr lang="en-US" sz="2400" dirty="0">
                <a:solidFill>
                  <a:srgbClr val="0070C0"/>
                </a:solidFill>
              </a:rPr>
              <a:t>expressions are composed of values and operators. </a:t>
            </a:r>
          </a:p>
          <a:p>
            <a:r>
              <a:rPr lang="en-US" sz="2400" dirty="0">
                <a:solidFill>
                  <a:srgbClr val="0070C0"/>
                </a:solidFill>
              </a:rPr>
              <a:t>A function call can be used in an expression </a:t>
            </a:r>
            <a:r>
              <a:rPr lang="en-US" sz="2400" dirty="0">
                <a:solidFill>
                  <a:schemeClr val="accent5"/>
                </a:solidFill>
              </a:rPr>
              <a:t>as value </a:t>
            </a:r>
            <a:r>
              <a:rPr lang="en-US" sz="2400" dirty="0">
                <a:solidFill>
                  <a:srgbClr val="0070C0"/>
                </a:solidFill>
              </a:rPr>
              <a:t>because the call evaluates to its return value.</a:t>
            </a:r>
          </a:p>
        </p:txBody>
      </p:sp>
    </p:spTree>
    <p:extLst>
      <p:ext uri="{BB962C8B-B14F-4D97-AF65-F5344CB8AC3E}">
        <p14:creationId xmlns:p14="http://schemas.microsoft.com/office/powerpoint/2010/main" val="402497028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9709312" cy="1320800"/>
          </a:xfrm>
        </p:spPr>
        <p:txBody>
          <a:bodyPr/>
          <a:lstStyle/>
          <a:p>
            <a:pPr algn="ctr"/>
            <a:r>
              <a:rPr lang="en-US" b="1"/>
              <a:t>The None Value</a:t>
            </a:r>
            <a:endParaRPr lang="en-US" b="1" dirty="0"/>
          </a:p>
        </p:txBody>
      </p:sp>
      <p:sp>
        <p:nvSpPr>
          <p:cNvPr id="6" name="Rectangle 5"/>
          <p:cNvSpPr/>
          <p:nvPr/>
        </p:nvSpPr>
        <p:spPr>
          <a:xfrm>
            <a:off x="483282" y="1609605"/>
            <a:ext cx="11474256" cy="4524315"/>
          </a:xfrm>
          <a:prstGeom prst="rect">
            <a:avLst/>
          </a:prstGeom>
        </p:spPr>
        <p:txBody>
          <a:bodyPr wrap="square">
            <a:spAutoFit/>
          </a:bodyPr>
          <a:lstStyle/>
          <a:p>
            <a:pPr marL="342900" indent="-342900">
              <a:buFont typeface="Wingdings" panose="05000000000000000000" pitchFamily="2" charset="2"/>
              <a:buChar char="Ø"/>
            </a:pPr>
            <a:r>
              <a:rPr lang="en-US" sz="2400" dirty="0"/>
              <a:t>In Python, there is a value called </a:t>
            </a:r>
            <a:r>
              <a:rPr lang="en-US" sz="2400" dirty="0">
                <a:solidFill>
                  <a:schemeClr val="accent5"/>
                </a:solidFill>
              </a:rPr>
              <a:t>None</a:t>
            </a:r>
            <a:r>
              <a:rPr lang="en-US" sz="2400" dirty="0"/>
              <a:t>, which represents the </a:t>
            </a:r>
          </a:p>
          <a:p>
            <a:r>
              <a:rPr lang="en-US" sz="2400" dirty="0">
                <a:solidFill>
                  <a:schemeClr val="accent5"/>
                </a:solidFill>
              </a:rPr>
              <a:t>    absence of a value.</a:t>
            </a:r>
          </a:p>
          <a:p>
            <a:endParaRPr lang="en-US" sz="2400" dirty="0">
              <a:solidFill>
                <a:schemeClr val="accent5"/>
              </a:solidFill>
            </a:endParaRPr>
          </a:p>
          <a:p>
            <a:pPr marL="342900" indent="-342900">
              <a:buFont typeface="Wingdings" panose="05000000000000000000" pitchFamily="2" charset="2"/>
              <a:buChar char="Ø"/>
            </a:pPr>
            <a:r>
              <a:rPr lang="en-US" sz="2400" dirty="0"/>
              <a:t>The None value is the only value of the </a:t>
            </a:r>
            <a:r>
              <a:rPr lang="en-US" sz="2400" dirty="0" err="1"/>
              <a:t>NoneType</a:t>
            </a:r>
            <a:r>
              <a:rPr lang="en-US" sz="2400" dirty="0"/>
              <a:t> data type.</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(Other programming languages might call this value null, nil, or undefined.)</a:t>
            </a:r>
          </a:p>
          <a:p>
            <a:endParaRPr lang="en-US" sz="2400" dirty="0"/>
          </a:p>
          <a:p>
            <a:pPr marL="342900" indent="-342900">
              <a:buFont typeface="Wingdings" panose="05000000000000000000" pitchFamily="2" charset="2"/>
              <a:buChar char="Ø"/>
            </a:pPr>
            <a:r>
              <a:rPr lang="en-US" sz="2400" dirty="0"/>
              <a:t>Just like the Boolean True and False values, None must be typed </a:t>
            </a:r>
          </a:p>
          <a:p>
            <a:r>
              <a:rPr lang="en-US" sz="2400" dirty="0"/>
              <a:t>    with a capital </a:t>
            </a:r>
            <a:r>
              <a:rPr lang="en-US" sz="2400" dirty="0">
                <a:solidFill>
                  <a:schemeClr val="accent5"/>
                </a:solidFill>
              </a:rPr>
              <a:t>N</a:t>
            </a:r>
            <a:r>
              <a:rPr lang="en-US" sz="2400" dirty="0"/>
              <a:t>.</a:t>
            </a:r>
          </a:p>
          <a:p>
            <a:endParaRPr lang="en-US" sz="2400" dirty="0"/>
          </a:p>
          <a:p>
            <a:pPr marL="342900" indent="-342900">
              <a:buFont typeface="Wingdings" panose="05000000000000000000" pitchFamily="2" charset="2"/>
              <a:buChar char="Ø"/>
            </a:pPr>
            <a:r>
              <a:rPr lang="en-US" sz="2400" dirty="0"/>
              <a:t>This value-without-a-value can be helpful when you need to store</a:t>
            </a:r>
          </a:p>
          <a:p>
            <a:r>
              <a:rPr lang="en-US" sz="2400" dirty="0"/>
              <a:t>something that won’t be confused for a real value in a variable.</a:t>
            </a:r>
          </a:p>
        </p:txBody>
      </p:sp>
    </p:spTree>
    <p:extLst>
      <p:ext uri="{BB962C8B-B14F-4D97-AF65-F5344CB8AC3E}">
        <p14:creationId xmlns:p14="http://schemas.microsoft.com/office/powerpoint/2010/main" val="283714723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9709312" cy="1320800"/>
          </a:xfrm>
        </p:spPr>
        <p:txBody>
          <a:bodyPr/>
          <a:lstStyle/>
          <a:p>
            <a:pPr algn="ctr"/>
            <a:r>
              <a:rPr lang="en-US" b="1"/>
              <a:t>The None Value</a:t>
            </a:r>
            <a:endParaRPr lang="en-US" b="1" dirty="0"/>
          </a:p>
        </p:txBody>
      </p:sp>
      <p:sp>
        <p:nvSpPr>
          <p:cNvPr id="6" name="Rectangle 5"/>
          <p:cNvSpPr/>
          <p:nvPr/>
        </p:nvSpPr>
        <p:spPr>
          <a:xfrm>
            <a:off x="483282" y="1609605"/>
            <a:ext cx="11474256" cy="3416320"/>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dirty="0"/>
              <a:t>One place where None is used is as the </a:t>
            </a:r>
            <a:r>
              <a:rPr lang="en-US" sz="2400" dirty="0">
                <a:solidFill>
                  <a:schemeClr val="accent5"/>
                </a:solidFill>
              </a:rPr>
              <a:t>return value of print().</a:t>
            </a:r>
          </a:p>
          <a:p>
            <a:pPr marL="342900" indent="-342900">
              <a:lnSpc>
                <a:spcPct val="150000"/>
              </a:lnSpc>
              <a:buFont typeface="Wingdings" panose="05000000000000000000" pitchFamily="2" charset="2"/>
              <a:buChar char="Ø"/>
            </a:pPr>
            <a:endParaRPr lang="en-US" sz="2400" dirty="0">
              <a:solidFill>
                <a:schemeClr val="accent5"/>
              </a:solidFill>
            </a:endParaRPr>
          </a:p>
          <a:p>
            <a:pPr marL="342900" indent="-342900">
              <a:buFont typeface="Wingdings" panose="05000000000000000000" pitchFamily="2" charset="2"/>
              <a:buChar char="Ø"/>
            </a:pPr>
            <a:r>
              <a:rPr lang="en-US" sz="2400" dirty="0">
                <a:solidFill>
                  <a:schemeClr val="accent5"/>
                </a:solidFill>
              </a:rPr>
              <a:t>The print() function displays text on the screen, but it doesn’t need to </a:t>
            </a:r>
          </a:p>
          <a:p>
            <a:r>
              <a:rPr lang="en-US" sz="2400" dirty="0">
                <a:solidFill>
                  <a:schemeClr val="accent5"/>
                </a:solidFill>
              </a:rPr>
              <a:t>return anything in the same way </a:t>
            </a:r>
            <a:r>
              <a:rPr lang="en-US" sz="2400" dirty="0" err="1">
                <a:solidFill>
                  <a:schemeClr val="accent5"/>
                </a:solidFill>
              </a:rPr>
              <a:t>len</a:t>
            </a:r>
            <a:r>
              <a:rPr lang="en-US" sz="2400" dirty="0">
                <a:solidFill>
                  <a:schemeClr val="accent5"/>
                </a:solidFill>
              </a:rPr>
              <a:t>() or input() does. </a:t>
            </a:r>
          </a:p>
          <a:p>
            <a:endParaRPr lang="en-US" sz="2400" dirty="0">
              <a:solidFill>
                <a:schemeClr val="accent5"/>
              </a:solidFill>
            </a:endParaRPr>
          </a:p>
          <a:p>
            <a:pPr marL="342900" indent="-342900">
              <a:buFont typeface="Wingdings" panose="05000000000000000000" pitchFamily="2" charset="2"/>
              <a:buChar char="Ø"/>
            </a:pPr>
            <a:r>
              <a:rPr lang="en-US" sz="2400" dirty="0">
                <a:solidFill>
                  <a:schemeClr val="accent5"/>
                </a:solidFill>
              </a:rPr>
              <a:t>But since all function calls need to evaluate to a return value, </a:t>
            </a:r>
          </a:p>
          <a:p>
            <a:r>
              <a:rPr lang="en-US" sz="2400" dirty="0">
                <a:solidFill>
                  <a:schemeClr val="accent5"/>
                </a:solidFill>
              </a:rPr>
              <a:t>    print() returns None.</a:t>
            </a:r>
          </a:p>
          <a:p>
            <a:endParaRPr lang="en-US" sz="2400" dirty="0">
              <a:solidFill>
                <a:schemeClr val="accent5"/>
              </a:solidFill>
            </a:endParaRPr>
          </a:p>
        </p:txBody>
      </p:sp>
    </p:spTree>
    <p:extLst>
      <p:ext uri="{BB962C8B-B14F-4D97-AF65-F5344CB8AC3E}">
        <p14:creationId xmlns:p14="http://schemas.microsoft.com/office/powerpoint/2010/main" val="412809049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8" y="30897"/>
            <a:ext cx="9709312" cy="1320800"/>
          </a:xfrm>
        </p:spPr>
        <p:txBody>
          <a:bodyPr/>
          <a:lstStyle/>
          <a:p>
            <a:pPr algn="ctr"/>
            <a:r>
              <a:rPr lang="en-US" b="1"/>
              <a:t>The None Value</a:t>
            </a:r>
            <a:endParaRPr lang="en-US" b="1" dirty="0"/>
          </a:p>
        </p:txBody>
      </p:sp>
      <p:sp>
        <p:nvSpPr>
          <p:cNvPr id="6" name="Rectangle 5"/>
          <p:cNvSpPr/>
          <p:nvPr/>
        </p:nvSpPr>
        <p:spPr>
          <a:xfrm>
            <a:off x="483282" y="1164129"/>
            <a:ext cx="4780380" cy="2308324"/>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dirty="0">
                <a:solidFill>
                  <a:schemeClr val="accent5"/>
                </a:solidFill>
              </a:rPr>
              <a:t>&gt;&gt;&gt; spam = print('Hello!')</a:t>
            </a:r>
          </a:p>
          <a:p>
            <a:pPr>
              <a:lnSpc>
                <a:spcPct val="150000"/>
              </a:lnSpc>
            </a:pPr>
            <a:r>
              <a:rPr lang="en-US" sz="2400" dirty="0">
                <a:solidFill>
                  <a:schemeClr val="accent5"/>
                </a:solidFill>
              </a:rPr>
              <a:t>Hello!</a:t>
            </a:r>
          </a:p>
          <a:p>
            <a:pPr marL="342900" indent="-342900">
              <a:lnSpc>
                <a:spcPct val="150000"/>
              </a:lnSpc>
              <a:buFont typeface="Wingdings" panose="05000000000000000000" pitchFamily="2" charset="2"/>
              <a:buChar char="Ø"/>
            </a:pPr>
            <a:r>
              <a:rPr lang="en-US" sz="2400" dirty="0">
                <a:solidFill>
                  <a:schemeClr val="accent5"/>
                </a:solidFill>
              </a:rPr>
              <a:t>&gt;&gt;&gt; None == spam</a:t>
            </a:r>
          </a:p>
          <a:p>
            <a:pPr>
              <a:lnSpc>
                <a:spcPct val="150000"/>
              </a:lnSpc>
            </a:pPr>
            <a:r>
              <a:rPr lang="en-US" sz="2400" dirty="0">
                <a:solidFill>
                  <a:schemeClr val="accent5"/>
                </a:solidFill>
              </a:rPr>
              <a:t>True</a:t>
            </a:r>
          </a:p>
        </p:txBody>
      </p:sp>
      <p:sp>
        <p:nvSpPr>
          <p:cNvPr id="3" name="Rectangle 2"/>
          <p:cNvSpPr/>
          <p:nvPr/>
        </p:nvSpPr>
        <p:spPr>
          <a:xfrm>
            <a:off x="1863969" y="3379608"/>
            <a:ext cx="9941169" cy="3539430"/>
          </a:xfrm>
          <a:prstGeom prst="rect">
            <a:avLst/>
          </a:prstGeom>
        </p:spPr>
        <p:txBody>
          <a:bodyPr wrap="square">
            <a:spAutoFit/>
          </a:bodyPr>
          <a:lstStyle/>
          <a:p>
            <a:r>
              <a:rPr lang="en-US" sz="2800" dirty="0"/>
              <a:t>Behind the scenes, Python adds </a:t>
            </a:r>
            <a:r>
              <a:rPr lang="en-US" sz="2800" dirty="0">
                <a:solidFill>
                  <a:schemeClr val="accent5"/>
                </a:solidFill>
              </a:rPr>
              <a:t>return None </a:t>
            </a:r>
            <a:r>
              <a:rPr lang="en-US" sz="2800" dirty="0"/>
              <a:t>to the end of any function definition with no return statement.</a:t>
            </a:r>
          </a:p>
          <a:p>
            <a:endParaRPr lang="en-US" sz="2800" dirty="0"/>
          </a:p>
          <a:p>
            <a:r>
              <a:rPr lang="en-US" sz="2800" dirty="0"/>
              <a:t>Also, if you use a return statement without a value (</a:t>
            </a:r>
            <a:r>
              <a:rPr lang="en-US" sz="2800" dirty="0">
                <a:solidFill>
                  <a:schemeClr val="accent5"/>
                </a:solidFill>
              </a:rPr>
              <a:t>that is, just the return keyword by itself)</a:t>
            </a:r>
            <a:r>
              <a:rPr lang="en-US" sz="2800" dirty="0"/>
              <a:t>, then </a:t>
            </a:r>
            <a:r>
              <a:rPr lang="en-US" sz="2800" dirty="0">
                <a:solidFill>
                  <a:schemeClr val="accent5"/>
                </a:solidFill>
              </a:rPr>
              <a:t>None</a:t>
            </a:r>
            <a:r>
              <a:rPr lang="en-US" sz="2800" dirty="0"/>
              <a:t> is returned.</a:t>
            </a:r>
          </a:p>
          <a:p>
            <a:endParaRPr lang="en-US" sz="2800" dirty="0"/>
          </a:p>
          <a:p>
            <a:r>
              <a:rPr lang="en-US" sz="2800" dirty="0"/>
              <a:t>This is similar to how a </a:t>
            </a:r>
            <a:r>
              <a:rPr lang="en-US" sz="2800" dirty="0">
                <a:solidFill>
                  <a:schemeClr val="accent5"/>
                </a:solidFill>
              </a:rPr>
              <a:t>while</a:t>
            </a:r>
            <a:r>
              <a:rPr lang="en-US" sz="2800" dirty="0"/>
              <a:t> or </a:t>
            </a:r>
            <a:r>
              <a:rPr lang="en-US" sz="2800" dirty="0">
                <a:solidFill>
                  <a:schemeClr val="accent5"/>
                </a:solidFill>
              </a:rPr>
              <a:t>for</a:t>
            </a:r>
            <a:r>
              <a:rPr lang="en-US" sz="2800" dirty="0"/>
              <a:t> loop implicitly ends with a </a:t>
            </a:r>
            <a:r>
              <a:rPr lang="en-US" sz="2800" dirty="0">
                <a:solidFill>
                  <a:schemeClr val="accent5"/>
                </a:solidFill>
              </a:rPr>
              <a:t>continue</a:t>
            </a:r>
            <a:r>
              <a:rPr lang="en-US" sz="2800" dirty="0"/>
              <a:t> statement.</a:t>
            </a:r>
          </a:p>
        </p:txBody>
      </p:sp>
    </p:spTree>
    <p:extLst>
      <p:ext uri="{BB962C8B-B14F-4D97-AF65-F5344CB8AC3E}">
        <p14:creationId xmlns:p14="http://schemas.microsoft.com/office/powerpoint/2010/main" val="19923559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90" y="0"/>
            <a:ext cx="9978943" cy="1320800"/>
          </a:xfrm>
        </p:spPr>
        <p:txBody>
          <a:bodyPr/>
          <a:lstStyle/>
          <a:p>
            <a:pPr algn="ctr"/>
            <a:r>
              <a:rPr lang="en-US" b="1"/>
              <a:t>Keyword Arguments and the print() Function</a:t>
            </a:r>
            <a:endParaRPr lang="en-US" b="1" dirty="0"/>
          </a:p>
        </p:txBody>
      </p:sp>
      <p:sp>
        <p:nvSpPr>
          <p:cNvPr id="6" name="Rectangle 5"/>
          <p:cNvSpPr/>
          <p:nvPr/>
        </p:nvSpPr>
        <p:spPr>
          <a:xfrm>
            <a:off x="483281" y="1164129"/>
            <a:ext cx="10864657" cy="738664"/>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800" dirty="0">
                <a:solidFill>
                  <a:schemeClr val="accent5"/>
                </a:solidFill>
              </a:rPr>
              <a:t>Most arguments are identified by their position in function call.</a:t>
            </a:r>
          </a:p>
        </p:txBody>
      </p:sp>
      <p:sp>
        <p:nvSpPr>
          <p:cNvPr id="3" name="Rectangle 2"/>
          <p:cNvSpPr/>
          <p:nvPr/>
        </p:nvSpPr>
        <p:spPr>
          <a:xfrm>
            <a:off x="483281" y="1902793"/>
            <a:ext cx="11439088" cy="584775"/>
          </a:xfrm>
          <a:prstGeom prst="rect">
            <a:avLst/>
          </a:prstGeom>
        </p:spPr>
        <p:txBody>
          <a:bodyPr wrap="square">
            <a:spAutoFit/>
          </a:bodyPr>
          <a:lstStyle/>
          <a:p>
            <a:pPr marL="457200" indent="-457200">
              <a:buFont typeface="Wingdings" panose="05000000000000000000" pitchFamily="2" charset="2"/>
              <a:buChar char="Ø"/>
            </a:pPr>
            <a:r>
              <a:rPr lang="en-US" sz="2800" dirty="0"/>
              <a:t>Ex: </a:t>
            </a:r>
            <a:r>
              <a:rPr lang="en-US" sz="2800" dirty="0" err="1"/>
              <a:t>random.randint</a:t>
            </a:r>
            <a:r>
              <a:rPr lang="en-US" sz="2800" dirty="0"/>
              <a:t>(1, 10)   </a:t>
            </a:r>
            <a:r>
              <a:rPr lang="en-US" sz="3200" dirty="0"/>
              <a:t>≠</a:t>
            </a:r>
            <a:r>
              <a:rPr lang="en-US" sz="2800" dirty="0"/>
              <a:t>     </a:t>
            </a:r>
            <a:r>
              <a:rPr lang="en-US" sz="2800" dirty="0" err="1"/>
              <a:t>random.randint</a:t>
            </a:r>
            <a:r>
              <a:rPr lang="en-US" sz="2800" dirty="0"/>
              <a:t>(10, 1).</a:t>
            </a:r>
          </a:p>
        </p:txBody>
      </p:sp>
      <p:sp>
        <p:nvSpPr>
          <p:cNvPr id="5" name="Rectangle 4"/>
          <p:cNvSpPr/>
          <p:nvPr/>
        </p:nvSpPr>
        <p:spPr>
          <a:xfrm>
            <a:off x="586154" y="2608563"/>
            <a:ext cx="10761784" cy="4401205"/>
          </a:xfrm>
          <a:prstGeom prst="rect">
            <a:avLst/>
          </a:prstGeom>
        </p:spPr>
        <p:txBody>
          <a:bodyPr wrap="square">
            <a:spAutoFit/>
          </a:bodyPr>
          <a:lstStyle/>
          <a:p>
            <a:pPr marL="457200" indent="-457200">
              <a:buFont typeface="Wingdings" panose="05000000000000000000" pitchFamily="2" charset="2"/>
              <a:buChar char="Ø"/>
            </a:pPr>
            <a:r>
              <a:rPr lang="en-US" sz="2800" dirty="0"/>
              <a:t>The function call </a:t>
            </a:r>
            <a:r>
              <a:rPr lang="en-US" sz="2800" dirty="0" err="1">
                <a:solidFill>
                  <a:schemeClr val="accent5"/>
                </a:solidFill>
              </a:rPr>
              <a:t>random.randint</a:t>
            </a:r>
            <a:r>
              <a:rPr lang="en-US" sz="2800" dirty="0">
                <a:solidFill>
                  <a:schemeClr val="accent5"/>
                </a:solidFill>
              </a:rPr>
              <a:t>(1, 10) </a:t>
            </a:r>
            <a:r>
              <a:rPr lang="en-US" sz="2800" dirty="0"/>
              <a:t>will return a random integer between </a:t>
            </a:r>
            <a:r>
              <a:rPr lang="en-US" sz="2800" dirty="0">
                <a:solidFill>
                  <a:schemeClr val="accent5"/>
                </a:solidFill>
              </a:rPr>
              <a:t>1 and 10 </a:t>
            </a:r>
            <a:r>
              <a:rPr lang="en-US" sz="2800" dirty="0"/>
              <a:t>because the first argument is the low end of the range and the second argument is the high end.</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while </a:t>
            </a:r>
            <a:r>
              <a:rPr lang="en-US" sz="2800" dirty="0" err="1"/>
              <a:t>random.randint</a:t>
            </a:r>
            <a:r>
              <a:rPr lang="en-US" sz="2800" dirty="0"/>
              <a:t>(10, 1) causes an error</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rather than through their position, keyword arguments are</a:t>
            </a:r>
          </a:p>
          <a:p>
            <a:r>
              <a:rPr lang="en-US" sz="2800" dirty="0"/>
              <a:t>    identified by the keyword put before them in the function call.     </a:t>
            </a:r>
          </a:p>
          <a:p>
            <a:r>
              <a:rPr lang="en-US" sz="2800" dirty="0"/>
              <a:t>    Keyword arguments are often used for optional parameters.</a:t>
            </a:r>
          </a:p>
          <a:p>
            <a:endParaRPr lang="en-US" sz="2800" dirty="0"/>
          </a:p>
        </p:txBody>
      </p:sp>
    </p:spTree>
    <p:extLst>
      <p:ext uri="{BB962C8B-B14F-4D97-AF65-F5344CB8AC3E}">
        <p14:creationId xmlns:p14="http://schemas.microsoft.com/office/powerpoint/2010/main" val="4060314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String Concatenation and Replication</a:t>
            </a:r>
            <a:endParaRPr lang="en-IN" dirty="0"/>
          </a:p>
        </p:txBody>
      </p:sp>
      <p:sp>
        <p:nvSpPr>
          <p:cNvPr id="3" name="Content Placeholder 2"/>
          <p:cNvSpPr>
            <a:spLocks noGrp="1"/>
          </p:cNvSpPr>
          <p:nvPr>
            <p:ph idx="1"/>
          </p:nvPr>
        </p:nvSpPr>
        <p:spPr>
          <a:xfrm>
            <a:off x="316106" y="770870"/>
            <a:ext cx="11875894" cy="4724681"/>
          </a:xfrm>
        </p:spPr>
        <p:txBody>
          <a:bodyPr>
            <a:noAutofit/>
          </a:bodyPr>
          <a:lstStyle/>
          <a:p>
            <a:r>
              <a:rPr lang="en-US" sz="2800" b="1" dirty="0">
                <a:solidFill>
                  <a:schemeClr val="tx1"/>
                </a:solidFill>
              </a:rPr>
              <a:t>The meaning of an operator may change based on the data types of the values next to it. </a:t>
            </a:r>
          </a:p>
          <a:p>
            <a:r>
              <a:rPr lang="en-US" sz="2800" b="1" dirty="0">
                <a:solidFill>
                  <a:srgbClr val="FF0000"/>
                </a:solidFill>
              </a:rPr>
              <a:t>Ex: + is the addition operator when it operates on two integers or floats. </a:t>
            </a:r>
          </a:p>
          <a:p>
            <a:pPr marL="0" indent="0">
              <a:buNone/>
            </a:pPr>
            <a:r>
              <a:rPr lang="en-US" sz="2800" b="1" dirty="0"/>
              <a:t>&gt;&gt;&gt; 7+2                                 # addition</a:t>
            </a:r>
          </a:p>
          <a:p>
            <a:pPr marL="0" indent="0">
              <a:buNone/>
            </a:pPr>
            <a:r>
              <a:rPr lang="en-US" sz="2800" b="1" dirty="0"/>
              <a:t>9                                            #Output</a:t>
            </a:r>
          </a:p>
          <a:p>
            <a:r>
              <a:rPr lang="en-US" sz="2800" b="1" dirty="0">
                <a:solidFill>
                  <a:srgbClr val="FF0000"/>
                </a:solidFill>
              </a:rPr>
              <a:t>However, when + is used on two string values, it joins the strings as the string concatenation operator. </a:t>
            </a:r>
          </a:p>
          <a:p>
            <a:pPr marL="0" indent="0">
              <a:buNone/>
            </a:pPr>
            <a:r>
              <a:rPr lang="en-US" sz="2800" b="1" dirty="0">
                <a:solidFill>
                  <a:schemeClr val="tx1"/>
                </a:solidFill>
              </a:rPr>
              <a:t>&gt;&gt;&gt; 'Alice' + 'Bob‘                   # Concatenation</a:t>
            </a:r>
          </a:p>
          <a:p>
            <a:pPr marL="0" indent="0">
              <a:buNone/>
            </a:pPr>
            <a:r>
              <a:rPr lang="en-US" sz="2800" b="1" dirty="0">
                <a:solidFill>
                  <a:schemeClr val="tx1"/>
                </a:solidFill>
              </a:rPr>
              <a:t>'</a:t>
            </a:r>
            <a:r>
              <a:rPr lang="en-US" sz="2800" b="1" dirty="0" err="1">
                <a:solidFill>
                  <a:schemeClr val="tx1"/>
                </a:solidFill>
              </a:rPr>
              <a:t>AliceBob</a:t>
            </a:r>
            <a:r>
              <a:rPr lang="en-US" sz="2800" b="1" dirty="0">
                <a:solidFill>
                  <a:schemeClr val="tx1"/>
                </a:solidFill>
              </a:rPr>
              <a:t>‘</a:t>
            </a:r>
          </a:p>
          <a:p>
            <a:pPr>
              <a:lnSpc>
                <a:spcPts val="3000"/>
              </a:lnSpc>
            </a:pPr>
            <a:r>
              <a:rPr lang="en-US" sz="2800" dirty="0"/>
              <a:t>The expression evaluates down to a single, new string value that</a:t>
            </a:r>
          </a:p>
          <a:p>
            <a:pPr marL="0" indent="0">
              <a:lnSpc>
                <a:spcPts val="3000"/>
              </a:lnSpc>
              <a:buNone/>
            </a:pPr>
            <a:r>
              <a:rPr lang="en-US" sz="2800" dirty="0"/>
              <a:t> combines the text of the two strings.</a:t>
            </a:r>
          </a:p>
          <a:p>
            <a:pPr marL="0" indent="0">
              <a:buNone/>
            </a:pPr>
            <a:endParaRPr lang="en-US" sz="2800" b="1" dirty="0">
              <a:solidFill>
                <a:schemeClr val="tx1"/>
              </a:solidFill>
            </a:endParaRPr>
          </a:p>
        </p:txBody>
      </p:sp>
    </p:spTree>
    <p:extLst>
      <p:ext uri="{BB962C8B-B14F-4D97-AF65-F5344CB8AC3E}">
        <p14:creationId xmlns:p14="http://schemas.microsoft.com/office/powerpoint/2010/main" val="38244203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90" y="0"/>
            <a:ext cx="9978943" cy="1320800"/>
          </a:xfrm>
        </p:spPr>
        <p:txBody>
          <a:bodyPr/>
          <a:lstStyle/>
          <a:p>
            <a:pPr algn="ctr"/>
            <a:r>
              <a:rPr lang="en-US" b="1"/>
              <a:t>Keyword Arguments and the print() Function</a:t>
            </a:r>
            <a:endParaRPr lang="en-US" b="1" dirty="0"/>
          </a:p>
        </p:txBody>
      </p:sp>
      <p:sp>
        <p:nvSpPr>
          <p:cNvPr id="5" name="Rectangle 4"/>
          <p:cNvSpPr/>
          <p:nvPr/>
        </p:nvSpPr>
        <p:spPr>
          <a:xfrm>
            <a:off x="550984" y="779763"/>
            <a:ext cx="10761784" cy="6555641"/>
          </a:xfrm>
          <a:prstGeom prst="rect">
            <a:avLst/>
          </a:prstGeom>
        </p:spPr>
        <p:txBody>
          <a:bodyPr wrap="square">
            <a:spAutoFit/>
          </a:bodyPr>
          <a:lstStyle/>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rather than through their position, </a:t>
            </a:r>
            <a:r>
              <a:rPr lang="en-US" sz="2800" dirty="0">
                <a:solidFill>
                  <a:schemeClr val="accent5"/>
                </a:solidFill>
              </a:rPr>
              <a:t>keyword arguments </a:t>
            </a:r>
            <a:r>
              <a:rPr lang="en-US" sz="2800" dirty="0"/>
              <a:t>are</a:t>
            </a:r>
          </a:p>
          <a:p>
            <a:r>
              <a:rPr lang="en-US" sz="2800" dirty="0"/>
              <a:t>    identified by the keyword put before them in the function call.     </a:t>
            </a:r>
          </a:p>
          <a:p>
            <a:r>
              <a:rPr lang="en-US" sz="2800" dirty="0"/>
              <a:t>    </a:t>
            </a:r>
            <a:r>
              <a:rPr lang="en-US" sz="2800" dirty="0">
                <a:solidFill>
                  <a:schemeClr val="accent5"/>
                </a:solidFill>
              </a:rPr>
              <a:t>Keyword arguments </a:t>
            </a:r>
            <a:r>
              <a:rPr lang="en-US" sz="2800" dirty="0"/>
              <a:t>are often used for optional parameters.</a:t>
            </a:r>
          </a:p>
          <a:p>
            <a:endParaRPr lang="en-US" sz="2800" dirty="0"/>
          </a:p>
          <a:p>
            <a:pPr marL="457200" indent="-457200">
              <a:buFont typeface="Wingdings" panose="05000000000000000000" pitchFamily="2" charset="2"/>
              <a:buChar char="Ø"/>
            </a:pPr>
            <a:r>
              <a:rPr lang="en-US" sz="2800" dirty="0"/>
              <a:t>Ex: the </a:t>
            </a:r>
            <a:r>
              <a:rPr lang="en-US" sz="2800" dirty="0">
                <a:solidFill>
                  <a:schemeClr val="accent5"/>
                </a:solidFill>
              </a:rPr>
              <a:t>print() function </a:t>
            </a:r>
            <a:r>
              <a:rPr lang="en-US" sz="2800" dirty="0"/>
              <a:t>has the optional parameters </a:t>
            </a:r>
            <a:r>
              <a:rPr lang="en-US" sz="2800" dirty="0">
                <a:solidFill>
                  <a:schemeClr val="accent5"/>
                </a:solidFill>
              </a:rPr>
              <a:t>end</a:t>
            </a:r>
            <a:r>
              <a:rPr lang="en-US" sz="2800" dirty="0"/>
              <a:t> and </a:t>
            </a:r>
            <a:r>
              <a:rPr lang="en-US" sz="2800" dirty="0" err="1">
                <a:solidFill>
                  <a:schemeClr val="accent5"/>
                </a:solidFill>
              </a:rPr>
              <a:t>sep</a:t>
            </a:r>
            <a:r>
              <a:rPr lang="en-US" sz="2800" dirty="0">
                <a:solidFill>
                  <a:schemeClr val="accent5"/>
                </a:solidFill>
              </a:rPr>
              <a:t> </a:t>
            </a:r>
            <a:r>
              <a:rPr lang="en-US" sz="2800" dirty="0"/>
              <a:t>to specify what should be printed at end of its arguments and between its arguments (separating them), respectively.</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Program: </a:t>
            </a:r>
          </a:p>
          <a:p>
            <a:r>
              <a:rPr lang="en-US" sz="2800" dirty="0"/>
              <a:t>print('Hello')</a:t>
            </a:r>
          </a:p>
          <a:p>
            <a:r>
              <a:rPr lang="en-US" sz="2800" dirty="0"/>
              <a:t>print('World')</a:t>
            </a:r>
          </a:p>
          <a:p>
            <a:pPr marL="457200" indent="-457200">
              <a:buFont typeface="Wingdings" panose="05000000000000000000" pitchFamily="2" charset="2"/>
              <a:buChar char="Ø"/>
            </a:pPr>
            <a:endParaRPr lang="en-US" sz="2800" dirty="0"/>
          </a:p>
          <a:p>
            <a:endParaRPr lang="en-US" sz="2800" dirty="0"/>
          </a:p>
          <a:p>
            <a:endParaRPr lang="en-US" sz="2800" dirty="0"/>
          </a:p>
        </p:txBody>
      </p:sp>
      <p:sp>
        <p:nvSpPr>
          <p:cNvPr id="4" name="Rectangle 3"/>
          <p:cNvSpPr/>
          <p:nvPr/>
        </p:nvSpPr>
        <p:spPr>
          <a:xfrm>
            <a:off x="4546157" y="4522150"/>
            <a:ext cx="1435008" cy="1815882"/>
          </a:xfrm>
          <a:prstGeom prst="rect">
            <a:avLst/>
          </a:prstGeom>
        </p:spPr>
        <p:txBody>
          <a:bodyPr wrap="none">
            <a:spAutoFit/>
          </a:bodyPr>
          <a:lstStyle/>
          <a:p>
            <a:r>
              <a:rPr lang="en-US" sz="2800" dirty="0"/>
              <a:t>Output</a:t>
            </a:r>
            <a:r>
              <a:rPr lang="en-US" sz="2800" dirty="0">
                <a:solidFill>
                  <a:schemeClr val="accent5"/>
                </a:solidFill>
              </a:rPr>
              <a:t>:</a:t>
            </a:r>
          </a:p>
          <a:p>
            <a:endParaRPr lang="en-US" sz="2800" dirty="0">
              <a:solidFill>
                <a:schemeClr val="accent5"/>
              </a:solidFill>
            </a:endParaRPr>
          </a:p>
          <a:p>
            <a:r>
              <a:rPr lang="en-US" sz="2800" dirty="0">
                <a:solidFill>
                  <a:schemeClr val="accent5"/>
                </a:solidFill>
              </a:rPr>
              <a:t>Hello</a:t>
            </a:r>
          </a:p>
          <a:p>
            <a:r>
              <a:rPr lang="en-US" sz="2800" dirty="0">
                <a:solidFill>
                  <a:schemeClr val="accent5"/>
                </a:solidFill>
              </a:rPr>
              <a:t>World </a:t>
            </a:r>
          </a:p>
        </p:txBody>
      </p:sp>
    </p:spTree>
    <p:extLst>
      <p:ext uri="{BB962C8B-B14F-4D97-AF65-F5344CB8AC3E}">
        <p14:creationId xmlns:p14="http://schemas.microsoft.com/office/powerpoint/2010/main" val="392819217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90" y="0"/>
            <a:ext cx="9978943" cy="1320800"/>
          </a:xfrm>
        </p:spPr>
        <p:txBody>
          <a:bodyPr/>
          <a:lstStyle/>
          <a:p>
            <a:pPr algn="ctr"/>
            <a:r>
              <a:rPr lang="en-US" b="1"/>
              <a:t>Keyword Arguments and the print() Function</a:t>
            </a:r>
            <a:endParaRPr lang="en-US" b="1" dirty="0"/>
          </a:p>
        </p:txBody>
      </p:sp>
      <p:sp>
        <p:nvSpPr>
          <p:cNvPr id="5" name="Rectangle 4"/>
          <p:cNvSpPr/>
          <p:nvPr/>
        </p:nvSpPr>
        <p:spPr>
          <a:xfrm>
            <a:off x="550984" y="779763"/>
            <a:ext cx="10761784" cy="6124754"/>
          </a:xfrm>
          <a:prstGeom prst="rect">
            <a:avLst/>
          </a:prstGeom>
        </p:spPr>
        <p:txBody>
          <a:bodyPr wrap="square">
            <a:spAutoFit/>
          </a:bodyPr>
          <a:lstStyle/>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Program: </a:t>
            </a:r>
          </a:p>
          <a:p>
            <a:r>
              <a:rPr lang="en-US" sz="2800" dirty="0"/>
              <a:t>print('Hello')</a:t>
            </a:r>
          </a:p>
          <a:p>
            <a:r>
              <a:rPr lang="en-US" sz="2800" dirty="0"/>
              <a:t>print('World')</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The two outputted strings appear on </a:t>
            </a:r>
            <a:r>
              <a:rPr lang="en-US" sz="2800" dirty="0">
                <a:solidFill>
                  <a:srgbClr val="FF0000"/>
                </a:solidFill>
              </a:rPr>
              <a:t>separate lines </a:t>
            </a:r>
            <a:r>
              <a:rPr lang="en-US" sz="2800" dirty="0"/>
              <a:t>because the print() function automatically adds a </a:t>
            </a:r>
            <a:r>
              <a:rPr lang="en-US" sz="2800" dirty="0">
                <a:solidFill>
                  <a:srgbClr val="FF0000"/>
                </a:solidFill>
              </a:rPr>
              <a:t>newline</a:t>
            </a:r>
            <a:r>
              <a:rPr lang="en-US" sz="2800" dirty="0"/>
              <a:t> character to the end of the string it is passed.</a:t>
            </a:r>
          </a:p>
          <a:p>
            <a:endParaRPr lang="en-US" sz="2800" dirty="0"/>
          </a:p>
          <a:p>
            <a:pPr marL="457200" indent="-457200">
              <a:buFont typeface="Wingdings" panose="05000000000000000000" pitchFamily="2" charset="2"/>
              <a:buChar char="Ø"/>
            </a:pPr>
            <a:r>
              <a:rPr lang="en-US" sz="2800" dirty="0"/>
              <a:t>You can set the end </a:t>
            </a:r>
            <a:r>
              <a:rPr lang="en-US" sz="2800" dirty="0">
                <a:solidFill>
                  <a:srgbClr val="FF0000"/>
                </a:solidFill>
              </a:rPr>
              <a:t>keyword argument </a:t>
            </a:r>
            <a:r>
              <a:rPr lang="en-US" sz="2800" dirty="0"/>
              <a:t>to change the newline character to a different string.</a:t>
            </a:r>
          </a:p>
          <a:p>
            <a:endParaRPr lang="en-US" sz="2800" dirty="0"/>
          </a:p>
          <a:p>
            <a:pPr marL="514350" indent="-514350">
              <a:buFont typeface="Wingdings" panose="05000000000000000000" pitchFamily="2" charset="2"/>
              <a:buChar char="Ø"/>
            </a:pPr>
            <a:r>
              <a:rPr lang="en-US" sz="2800" dirty="0"/>
              <a:t>Ex:  print('Hello', end='')</a:t>
            </a:r>
          </a:p>
          <a:p>
            <a:r>
              <a:rPr lang="en-US" sz="2800" dirty="0"/>
              <a:t>           print('World')</a:t>
            </a:r>
          </a:p>
        </p:txBody>
      </p:sp>
      <p:sp>
        <p:nvSpPr>
          <p:cNvPr id="4" name="Rectangle 3"/>
          <p:cNvSpPr/>
          <p:nvPr/>
        </p:nvSpPr>
        <p:spPr>
          <a:xfrm>
            <a:off x="4496868" y="1028673"/>
            <a:ext cx="1435008" cy="1815882"/>
          </a:xfrm>
          <a:prstGeom prst="rect">
            <a:avLst/>
          </a:prstGeom>
        </p:spPr>
        <p:txBody>
          <a:bodyPr wrap="none">
            <a:spAutoFit/>
          </a:bodyPr>
          <a:lstStyle/>
          <a:p>
            <a:r>
              <a:rPr lang="en-US" sz="2800" dirty="0"/>
              <a:t>Output</a:t>
            </a:r>
            <a:r>
              <a:rPr lang="en-US" sz="2800" dirty="0">
                <a:solidFill>
                  <a:schemeClr val="accent5"/>
                </a:solidFill>
              </a:rPr>
              <a:t>:</a:t>
            </a:r>
          </a:p>
          <a:p>
            <a:endParaRPr lang="en-US" sz="2800" dirty="0">
              <a:solidFill>
                <a:schemeClr val="accent5"/>
              </a:solidFill>
            </a:endParaRPr>
          </a:p>
          <a:p>
            <a:r>
              <a:rPr lang="en-US" sz="2800" dirty="0">
                <a:solidFill>
                  <a:schemeClr val="accent5"/>
                </a:solidFill>
              </a:rPr>
              <a:t>Hello</a:t>
            </a:r>
          </a:p>
          <a:p>
            <a:r>
              <a:rPr lang="en-US" sz="2800" dirty="0">
                <a:solidFill>
                  <a:schemeClr val="accent5"/>
                </a:solidFill>
              </a:rPr>
              <a:t>World </a:t>
            </a:r>
          </a:p>
        </p:txBody>
      </p:sp>
      <p:sp>
        <p:nvSpPr>
          <p:cNvPr id="6" name="Rectangle 5"/>
          <p:cNvSpPr/>
          <p:nvPr/>
        </p:nvSpPr>
        <p:spPr>
          <a:xfrm>
            <a:off x="7122837" y="5473005"/>
            <a:ext cx="1947521" cy="1384995"/>
          </a:xfrm>
          <a:prstGeom prst="rect">
            <a:avLst/>
          </a:prstGeom>
        </p:spPr>
        <p:txBody>
          <a:bodyPr wrap="none">
            <a:spAutoFit/>
          </a:bodyPr>
          <a:lstStyle/>
          <a:p>
            <a:r>
              <a:rPr lang="en-US" sz="2800" dirty="0"/>
              <a:t>Output</a:t>
            </a:r>
            <a:r>
              <a:rPr lang="en-US" sz="2800" dirty="0">
                <a:solidFill>
                  <a:schemeClr val="accent5"/>
                </a:solidFill>
              </a:rPr>
              <a:t>:</a:t>
            </a:r>
          </a:p>
          <a:p>
            <a:endParaRPr lang="en-US" sz="2800" dirty="0">
              <a:solidFill>
                <a:schemeClr val="accent5"/>
              </a:solidFill>
            </a:endParaRPr>
          </a:p>
          <a:p>
            <a:r>
              <a:rPr lang="en-US" sz="2800" dirty="0" err="1">
                <a:solidFill>
                  <a:schemeClr val="accent5"/>
                </a:solidFill>
              </a:rPr>
              <a:t>HelloWorld</a:t>
            </a:r>
            <a:endParaRPr lang="en-US" sz="2800" dirty="0">
              <a:solidFill>
                <a:schemeClr val="accent5"/>
              </a:solidFill>
            </a:endParaRPr>
          </a:p>
        </p:txBody>
      </p:sp>
    </p:spTree>
    <p:extLst>
      <p:ext uri="{BB962C8B-B14F-4D97-AF65-F5344CB8AC3E}">
        <p14:creationId xmlns:p14="http://schemas.microsoft.com/office/powerpoint/2010/main" val="144486389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90" y="0"/>
            <a:ext cx="9978943" cy="1320800"/>
          </a:xfrm>
        </p:spPr>
        <p:txBody>
          <a:bodyPr/>
          <a:lstStyle/>
          <a:p>
            <a:pPr algn="ctr"/>
            <a:r>
              <a:rPr lang="en-US" b="1"/>
              <a:t>Keyword Arguments and the print() Function</a:t>
            </a:r>
            <a:endParaRPr lang="en-US" b="1" dirty="0"/>
          </a:p>
        </p:txBody>
      </p:sp>
      <p:sp>
        <p:nvSpPr>
          <p:cNvPr id="5" name="Rectangle 4"/>
          <p:cNvSpPr/>
          <p:nvPr/>
        </p:nvSpPr>
        <p:spPr>
          <a:xfrm>
            <a:off x="550984" y="779763"/>
            <a:ext cx="10761784" cy="3539430"/>
          </a:xfrm>
          <a:prstGeom prst="rect">
            <a:avLst/>
          </a:prstGeom>
        </p:spPr>
        <p:txBody>
          <a:bodyPr wrap="square">
            <a:spAutoFit/>
          </a:bodyPr>
          <a:lstStyle/>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Program: </a:t>
            </a:r>
          </a:p>
          <a:p>
            <a:r>
              <a:rPr lang="en-US" sz="2800" dirty="0"/>
              <a:t>print('Hello')</a:t>
            </a:r>
          </a:p>
          <a:p>
            <a:r>
              <a:rPr lang="en-US" sz="2800" dirty="0"/>
              <a:t>print('World')</a:t>
            </a:r>
          </a:p>
          <a:p>
            <a:pPr marL="457200" indent="-457200">
              <a:buFont typeface="Wingdings" panose="05000000000000000000" pitchFamily="2" charset="2"/>
              <a:buChar char="Ø"/>
            </a:pPr>
            <a:endParaRPr lang="en-US" sz="2800" dirty="0"/>
          </a:p>
          <a:p>
            <a:endParaRPr lang="en-US" sz="2800" dirty="0"/>
          </a:p>
          <a:p>
            <a:pPr marL="514350" indent="-514350">
              <a:buFont typeface="Wingdings" panose="05000000000000000000" pitchFamily="2" charset="2"/>
              <a:buChar char="Ø"/>
            </a:pPr>
            <a:r>
              <a:rPr lang="en-US" sz="2800" dirty="0"/>
              <a:t>Ex:  print('Hello', end='')</a:t>
            </a:r>
          </a:p>
          <a:p>
            <a:r>
              <a:rPr lang="en-US" sz="2800" dirty="0"/>
              <a:t>           print('World')</a:t>
            </a:r>
          </a:p>
        </p:txBody>
      </p:sp>
      <p:sp>
        <p:nvSpPr>
          <p:cNvPr id="4" name="Rectangle 3"/>
          <p:cNvSpPr/>
          <p:nvPr/>
        </p:nvSpPr>
        <p:spPr>
          <a:xfrm>
            <a:off x="4496868" y="1028673"/>
            <a:ext cx="1435008" cy="1815882"/>
          </a:xfrm>
          <a:prstGeom prst="rect">
            <a:avLst/>
          </a:prstGeom>
        </p:spPr>
        <p:txBody>
          <a:bodyPr wrap="none">
            <a:spAutoFit/>
          </a:bodyPr>
          <a:lstStyle/>
          <a:p>
            <a:r>
              <a:rPr lang="en-US" sz="2800" dirty="0"/>
              <a:t>Output</a:t>
            </a:r>
            <a:r>
              <a:rPr lang="en-US" sz="2800" dirty="0">
                <a:solidFill>
                  <a:schemeClr val="accent5"/>
                </a:solidFill>
              </a:rPr>
              <a:t>:</a:t>
            </a:r>
          </a:p>
          <a:p>
            <a:endParaRPr lang="en-US" sz="2800" dirty="0">
              <a:solidFill>
                <a:schemeClr val="accent5"/>
              </a:solidFill>
            </a:endParaRPr>
          </a:p>
          <a:p>
            <a:r>
              <a:rPr lang="en-US" sz="2800" dirty="0">
                <a:solidFill>
                  <a:schemeClr val="accent5"/>
                </a:solidFill>
              </a:rPr>
              <a:t>Hello</a:t>
            </a:r>
          </a:p>
          <a:p>
            <a:r>
              <a:rPr lang="en-US" sz="2800" dirty="0">
                <a:solidFill>
                  <a:schemeClr val="accent5"/>
                </a:solidFill>
              </a:rPr>
              <a:t>World </a:t>
            </a:r>
          </a:p>
        </p:txBody>
      </p:sp>
      <p:sp>
        <p:nvSpPr>
          <p:cNvPr id="6" name="Rectangle 5"/>
          <p:cNvSpPr/>
          <p:nvPr/>
        </p:nvSpPr>
        <p:spPr>
          <a:xfrm>
            <a:off x="6337391" y="2934198"/>
            <a:ext cx="1947521" cy="1384995"/>
          </a:xfrm>
          <a:prstGeom prst="rect">
            <a:avLst/>
          </a:prstGeom>
        </p:spPr>
        <p:txBody>
          <a:bodyPr wrap="none">
            <a:spAutoFit/>
          </a:bodyPr>
          <a:lstStyle/>
          <a:p>
            <a:r>
              <a:rPr lang="en-US" sz="2800" dirty="0"/>
              <a:t>Output</a:t>
            </a:r>
            <a:r>
              <a:rPr lang="en-US" sz="2800" dirty="0">
                <a:solidFill>
                  <a:schemeClr val="accent5"/>
                </a:solidFill>
              </a:rPr>
              <a:t>:</a:t>
            </a:r>
          </a:p>
          <a:p>
            <a:endParaRPr lang="en-US" sz="2800" dirty="0">
              <a:solidFill>
                <a:schemeClr val="accent5"/>
              </a:solidFill>
            </a:endParaRPr>
          </a:p>
          <a:p>
            <a:r>
              <a:rPr lang="en-US" sz="2800" dirty="0" err="1">
                <a:solidFill>
                  <a:schemeClr val="accent5"/>
                </a:solidFill>
              </a:rPr>
              <a:t>HelloWorld</a:t>
            </a:r>
            <a:endParaRPr lang="en-US" sz="2800" dirty="0">
              <a:solidFill>
                <a:schemeClr val="accent5"/>
              </a:solidFill>
            </a:endParaRPr>
          </a:p>
        </p:txBody>
      </p:sp>
      <p:sp>
        <p:nvSpPr>
          <p:cNvPr id="3" name="Rectangle 2"/>
          <p:cNvSpPr/>
          <p:nvPr/>
        </p:nvSpPr>
        <p:spPr>
          <a:xfrm>
            <a:off x="550984" y="4632012"/>
            <a:ext cx="9636369" cy="2246769"/>
          </a:xfrm>
          <a:prstGeom prst="rect">
            <a:avLst/>
          </a:prstGeom>
        </p:spPr>
        <p:txBody>
          <a:bodyPr wrap="square">
            <a:spAutoFit/>
          </a:bodyPr>
          <a:lstStyle/>
          <a:p>
            <a:pPr marL="457200" indent="-457200">
              <a:buFont typeface="Wingdings" panose="05000000000000000000" pitchFamily="2" charset="2"/>
              <a:buChar char="Ø"/>
            </a:pPr>
            <a:r>
              <a:rPr lang="en-US" sz="2800" dirty="0"/>
              <a:t>The output is printed on a single line because there is no longer a newline printed after 'Hello'.</a:t>
            </a:r>
          </a:p>
          <a:p>
            <a:pPr marL="457200" indent="-457200">
              <a:buFont typeface="Wingdings" panose="05000000000000000000" pitchFamily="2" charset="2"/>
              <a:buChar char="Ø"/>
            </a:pPr>
            <a:r>
              <a:rPr lang="en-US" sz="2800" dirty="0"/>
              <a:t>Instead, the </a:t>
            </a:r>
            <a:r>
              <a:rPr lang="en-US" sz="2800" dirty="0">
                <a:solidFill>
                  <a:srgbClr val="FF0000"/>
                </a:solidFill>
              </a:rPr>
              <a:t>blank string </a:t>
            </a:r>
            <a:r>
              <a:rPr lang="en-US" sz="2800" dirty="0"/>
              <a:t>is printed.</a:t>
            </a:r>
          </a:p>
          <a:p>
            <a:pPr marL="457200" indent="-457200">
              <a:buFont typeface="Wingdings" panose="05000000000000000000" pitchFamily="2" charset="2"/>
              <a:buChar char="Ø"/>
            </a:pPr>
            <a:r>
              <a:rPr lang="en-US" sz="2800" dirty="0"/>
              <a:t>This is useful if you need to </a:t>
            </a:r>
            <a:r>
              <a:rPr lang="en-US" sz="2800" dirty="0">
                <a:solidFill>
                  <a:srgbClr val="FF0000"/>
                </a:solidFill>
              </a:rPr>
              <a:t>disable the newline </a:t>
            </a:r>
            <a:r>
              <a:rPr lang="en-US" sz="2800" dirty="0"/>
              <a:t>that gets added to the end of every print() function call.</a:t>
            </a:r>
          </a:p>
        </p:txBody>
      </p:sp>
    </p:spTree>
    <p:extLst>
      <p:ext uri="{BB962C8B-B14F-4D97-AF65-F5344CB8AC3E}">
        <p14:creationId xmlns:p14="http://schemas.microsoft.com/office/powerpoint/2010/main" val="375563077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90" y="0"/>
            <a:ext cx="9978943" cy="1320800"/>
          </a:xfrm>
        </p:spPr>
        <p:txBody>
          <a:bodyPr/>
          <a:lstStyle/>
          <a:p>
            <a:pPr algn="ctr"/>
            <a:r>
              <a:rPr lang="en-US" b="1"/>
              <a:t>Keyword Arguments and the print() Function</a:t>
            </a:r>
            <a:endParaRPr lang="en-US" b="1" dirty="0"/>
          </a:p>
        </p:txBody>
      </p:sp>
      <p:sp>
        <p:nvSpPr>
          <p:cNvPr id="7" name="Rectangle 6"/>
          <p:cNvSpPr/>
          <p:nvPr/>
        </p:nvSpPr>
        <p:spPr>
          <a:xfrm>
            <a:off x="515815" y="833736"/>
            <a:ext cx="11007969" cy="6124754"/>
          </a:xfrm>
          <a:prstGeom prst="rect">
            <a:avLst/>
          </a:prstGeom>
        </p:spPr>
        <p:txBody>
          <a:bodyPr wrap="square">
            <a:spAutoFit/>
          </a:bodyPr>
          <a:lstStyle/>
          <a:p>
            <a:r>
              <a:rPr lang="en-US" sz="2800" dirty="0"/>
              <a:t>Similarly, when you </a:t>
            </a:r>
            <a:r>
              <a:rPr lang="en-US" sz="2800" dirty="0">
                <a:solidFill>
                  <a:srgbClr val="FF0000"/>
                </a:solidFill>
              </a:rPr>
              <a:t>pass multiple string values to print(), </a:t>
            </a:r>
            <a:r>
              <a:rPr lang="en-US" sz="2800" dirty="0"/>
              <a:t>the function will automatically separate them with </a:t>
            </a:r>
            <a:r>
              <a:rPr lang="en-US" sz="2800" dirty="0">
                <a:solidFill>
                  <a:srgbClr val="FF0000"/>
                </a:solidFill>
              </a:rPr>
              <a:t>a single space</a:t>
            </a:r>
            <a:r>
              <a:rPr lang="en-US" sz="2800" dirty="0"/>
              <a:t>.</a:t>
            </a:r>
          </a:p>
          <a:p>
            <a:endParaRPr lang="en-US" sz="2800" dirty="0"/>
          </a:p>
          <a:p>
            <a:r>
              <a:rPr lang="en-US" sz="2800" dirty="0">
                <a:solidFill>
                  <a:srgbClr val="FF0000"/>
                </a:solidFill>
              </a:rPr>
              <a:t>&gt;&gt;&gt; print('cats', 'dogs', 'mice')</a:t>
            </a:r>
          </a:p>
          <a:p>
            <a:r>
              <a:rPr lang="en-US" sz="2800" dirty="0">
                <a:solidFill>
                  <a:srgbClr val="FF0000"/>
                </a:solidFill>
              </a:rPr>
              <a:t>cats dogs mice</a:t>
            </a:r>
          </a:p>
          <a:p>
            <a:endParaRPr lang="en-US" sz="2800" dirty="0">
              <a:solidFill>
                <a:srgbClr val="FF0000"/>
              </a:solidFill>
            </a:endParaRPr>
          </a:p>
          <a:p>
            <a:r>
              <a:rPr lang="en-US" sz="2800" dirty="0">
                <a:solidFill>
                  <a:srgbClr val="FF0000"/>
                </a:solidFill>
              </a:rPr>
              <a:t>But you could replace the default separating string by passing the </a:t>
            </a:r>
            <a:r>
              <a:rPr lang="en-US" sz="2800" u="sng" dirty="0" err="1">
                <a:solidFill>
                  <a:srgbClr val="0070C0"/>
                </a:solidFill>
              </a:rPr>
              <a:t>sep</a:t>
            </a:r>
            <a:r>
              <a:rPr lang="en-US" sz="2800" dirty="0">
                <a:solidFill>
                  <a:srgbClr val="0070C0"/>
                </a:solidFill>
              </a:rPr>
              <a:t> </a:t>
            </a:r>
            <a:r>
              <a:rPr lang="en-US" sz="2800" dirty="0">
                <a:solidFill>
                  <a:srgbClr val="FF0000"/>
                </a:solidFill>
              </a:rPr>
              <a:t>keyword argument a different string. </a:t>
            </a:r>
          </a:p>
          <a:p>
            <a:endParaRPr lang="en-US" sz="2800" dirty="0">
              <a:solidFill>
                <a:srgbClr val="FF0000"/>
              </a:solidFill>
            </a:endParaRPr>
          </a:p>
          <a:p>
            <a:r>
              <a:rPr lang="en-US" sz="2800" dirty="0">
                <a:solidFill>
                  <a:srgbClr val="FF0000"/>
                </a:solidFill>
              </a:rPr>
              <a:t>Ex:</a:t>
            </a:r>
          </a:p>
          <a:p>
            <a:r>
              <a:rPr lang="en-US" sz="2800" dirty="0">
                <a:solidFill>
                  <a:srgbClr val="FF0000"/>
                </a:solidFill>
              </a:rPr>
              <a:t>&gt;&gt;&gt; print('cats', 'dogs', 'mice', </a:t>
            </a:r>
            <a:r>
              <a:rPr lang="en-US" sz="2800" dirty="0" err="1">
                <a:solidFill>
                  <a:srgbClr val="FF0000"/>
                </a:solidFill>
              </a:rPr>
              <a:t>sep</a:t>
            </a:r>
            <a:r>
              <a:rPr lang="en-US" sz="2800" dirty="0">
                <a:solidFill>
                  <a:srgbClr val="FF0000"/>
                </a:solidFill>
              </a:rPr>
              <a:t>=',')</a:t>
            </a:r>
          </a:p>
          <a:p>
            <a:r>
              <a:rPr lang="en-US" sz="2800" dirty="0" err="1">
                <a:solidFill>
                  <a:srgbClr val="FF0000"/>
                </a:solidFill>
              </a:rPr>
              <a:t>cats,dogs,mice</a:t>
            </a:r>
            <a:endParaRPr lang="en-US" sz="2800" dirty="0">
              <a:solidFill>
                <a:srgbClr val="FF0000"/>
              </a:solidFill>
            </a:endParaRPr>
          </a:p>
          <a:p>
            <a:r>
              <a:rPr lang="en-US" sz="2800" dirty="0">
                <a:solidFill>
                  <a:srgbClr val="0070C0"/>
                </a:solidFill>
              </a:rPr>
              <a:t>Takeaway</a:t>
            </a:r>
            <a:r>
              <a:rPr lang="en-US" sz="2800" dirty="0">
                <a:solidFill>
                  <a:srgbClr val="FF0000"/>
                </a:solidFill>
              </a:rPr>
              <a:t>: some functions have optional keyword arguments that can be specified when the function is called.</a:t>
            </a:r>
          </a:p>
        </p:txBody>
      </p:sp>
    </p:spTree>
    <p:extLst>
      <p:ext uri="{BB962C8B-B14F-4D97-AF65-F5344CB8AC3E}">
        <p14:creationId xmlns:p14="http://schemas.microsoft.com/office/powerpoint/2010/main" val="108146135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90" y="0"/>
            <a:ext cx="9978943" cy="1320800"/>
          </a:xfrm>
        </p:spPr>
        <p:txBody>
          <a:bodyPr/>
          <a:lstStyle/>
          <a:p>
            <a:pPr algn="ctr"/>
            <a:r>
              <a:rPr lang="en-US" b="1" dirty="0"/>
              <a:t>Local and Global Scope</a:t>
            </a:r>
          </a:p>
        </p:txBody>
      </p:sp>
      <p:sp>
        <p:nvSpPr>
          <p:cNvPr id="7" name="Rectangle 6"/>
          <p:cNvSpPr/>
          <p:nvPr/>
        </p:nvSpPr>
        <p:spPr>
          <a:xfrm>
            <a:off x="515815" y="704783"/>
            <a:ext cx="11769970" cy="3693319"/>
          </a:xfrm>
          <a:prstGeom prst="rect">
            <a:avLst/>
          </a:prstGeom>
        </p:spPr>
        <p:txBody>
          <a:bodyPr wrap="square">
            <a:spAutoFit/>
          </a:bodyPr>
          <a:lstStyle/>
          <a:p>
            <a:r>
              <a:rPr lang="en-US" sz="2600" dirty="0">
                <a:solidFill>
                  <a:srgbClr val="FF0000"/>
                </a:solidFill>
              </a:rPr>
              <a:t>Local Scope</a:t>
            </a:r>
            <a:r>
              <a:rPr lang="en-US" sz="2600" dirty="0"/>
              <a:t>: Parameters and variables that are assigned in a called function are said to exist in that function’s </a:t>
            </a:r>
            <a:r>
              <a:rPr lang="en-US" sz="2600" dirty="0">
                <a:solidFill>
                  <a:srgbClr val="0070C0"/>
                </a:solidFill>
              </a:rPr>
              <a:t>local scope</a:t>
            </a:r>
            <a:r>
              <a:rPr lang="en-US" sz="2600" dirty="0"/>
              <a:t>.</a:t>
            </a:r>
          </a:p>
          <a:p>
            <a:pPr marL="457200" indent="-457200">
              <a:buFont typeface="Arial" panose="020B0604020202020204" pitchFamily="34" charset="0"/>
              <a:buChar char="•"/>
            </a:pPr>
            <a:r>
              <a:rPr lang="en-US" sz="2600" dirty="0">
                <a:solidFill>
                  <a:srgbClr val="FF0000"/>
                </a:solidFill>
              </a:rPr>
              <a:t>A variable that exists in a local scope is called a local variable.</a:t>
            </a:r>
          </a:p>
          <a:p>
            <a:pPr marL="457200" indent="-457200">
              <a:buFont typeface="Arial" panose="020B0604020202020204" pitchFamily="34" charset="0"/>
              <a:buChar char="•"/>
            </a:pPr>
            <a:r>
              <a:rPr lang="en-US" sz="2600" dirty="0"/>
              <a:t>A local scope is created whenever a function is called. </a:t>
            </a:r>
          </a:p>
          <a:p>
            <a:pPr marL="457200" indent="-457200">
              <a:buFont typeface="Arial" panose="020B0604020202020204" pitchFamily="34" charset="0"/>
              <a:buChar char="•"/>
            </a:pPr>
            <a:r>
              <a:rPr lang="en-US" sz="2600" dirty="0">
                <a:solidFill>
                  <a:srgbClr val="FF0000"/>
                </a:solidFill>
              </a:rPr>
              <a:t>Any variables assigned in function exist within function’s local scope.</a:t>
            </a:r>
          </a:p>
          <a:p>
            <a:pPr marL="457200" indent="-457200">
              <a:buFont typeface="Arial" panose="020B0604020202020204" pitchFamily="34" charset="0"/>
              <a:buChar char="•"/>
            </a:pPr>
            <a:r>
              <a:rPr lang="en-US" sz="2600" dirty="0">
                <a:solidFill>
                  <a:srgbClr val="0070C0"/>
                </a:solidFill>
              </a:rPr>
              <a:t>When the function returns, the local scope is destroyed, and these variables are forgotten. </a:t>
            </a:r>
          </a:p>
          <a:p>
            <a:pPr marL="457200" indent="-457200">
              <a:buFont typeface="Arial" panose="020B0604020202020204" pitchFamily="34" charset="0"/>
              <a:buChar char="•"/>
            </a:pPr>
            <a:r>
              <a:rPr lang="en-US" sz="2600" dirty="0"/>
              <a:t>The next time you call the function, the local variables will not</a:t>
            </a:r>
          </a:p>
          <a:p>
            <a:r>
              <a:rPr lang="en-US" sz="2600" dirty="0">
                <a:solidFill>
                  <a:srgbClr val="FF0000"/>
                </a:solidFill>
              </a:rPr>
              <a:t>remember values stored in them from the last time the function was called.</a:t>
            </a:r>
          </a:p>
        </p:txBody>
      </p:sp>
      <p:sp>
        <p:nvSpPr>
          <p:cNvPr id="4" name="Rectangle 3"/>
          <p:cNvSpPr/>
          <p:nvPr/>
        </p:nvSpPr>
        <p:spPr>
          <a:xfrm>
            <a:off x="515815" y="4435219"/>
            <a:ext cx="12109940" cy="2893100"/>
          </a:xfrm>
          <a:prstGeom prst="rect">
            <a:avLst/>
          </a:prstGeom>
        </p:spPr>
        <p:txBody>
          <a:bodyPr wrap="square">
            <a:spAutoFit/>
          </a:bodyPr>
          <a:lstStyle/>
          <a:p>
            <a:r>
              <a:rPr lang="en-US" sz="2600" dirty="0">
                <a:solidFill>
                  <a:srgbClr val="FF0000"/>
                </a:solidFill>
              </a:rPr>
              <a:t>Global Scope</a:t>
            </a:r>
            <a:r>
              <a:rPr lang="en-US" sz="2600" dirty="0"/>
              <a:t>: Variables that are assigned outside all</a:t>
            </a:r>
          </a:p>
          <a:p>
            <a:r>
              <a:rPr lang="en-US" sz="2600" dirty="0"/>
              <a:t>functions are said to exist in the </a:t>
            </a:r>
            <a:r>
              <a:rPr lang="en-US" sz="2600" dirty="0">
                <a:solidFill>
                  <a:srgbClr val="0070C0"/>
                </a:solidFill>
              </a:rPr>
              <a:t>global scope.</a:t>
            </a:r>
          </a:p>
          <a:p>
            <a:pPr marL="457200" indent="-457200">
              <a:buFont typeface="Arial" panose="020B0604020202020204" pitchFamily="34" charset="0"/>
              <a:buChar char="•"/>
            </a:pPr>
            <a:r>
              <a:rPr lang="en-US" sz="2600" dirty="0">
                <a:solidFill>
                  <a:srgbClr val="FF0000"/>
                </a:solidFill>
              </a:rPr>
              <a:t>A variable that exists in the global scope is called a global variable.</a:t>
            </a:r>
          </a:p>
          <a:p>
            <a:pPr marL="457200" indent="-457200">
              <a:buFont typeface="Arial" panose="020B0604020202020204" pitchFamily="34" charset="0"/>
              <a:buChar char="•"/>
            </a:pPr>
            <a:r>
              <a:rPr lang="en-US" sz="2600" dirty="0"/>
              <a:t>There is only one global scope, &amp; it is created when program begins</a:t>
            </a:r>
          </a:p>
          <a:p>
            <a:pPr marL="457200" indent="-457200">
              <a:buFont typeface="Arial" panose="020B0604020202020204" pitchFamily="34" charset="0"/>
              <a:buChar char="•"/>
            </a:pPr>
            <a:r>
              <a:rPr lang="en-US" sz="2600" dirty="0">
                <a:solidFill>
                  <a:srgbClr val="FF0000"/>
                </a:solidFill>
              </a:rPr>
              <a:t>When program terminates, the global scope is destroyed,</a:t>
            </a:r>
          </a:p>
          <a:p>
            <a:r>
              <a:rPr lang="en-US" sz="2600" dirty="0">
                <a:solidFill>
                  <a:srgbClr val="FF0000"/>
                </a:solidFill>
              </a:rPr>
              <a:t>    and all its variables are forgotten.</a:t>
            </a:r>
          </a:p>
          <a:p>
            <a:endParaRPr lang="en-US" sz="2600" dirty="0">
              <a:solidFill>
                <a:srgbClr val="0070C0"/>
              </a:solidFill>
            </a:endParaRPr>
          </a:p>
        </p:txBody>
      </p:sp>
    </p:spTree>
    <p:extLst>
      <p:ext uri="{BB962C8B-B14F-4D97-AF65-F5344CB8AC3E}">
        <p14:creationId xmlns:p14="http://schemas.microsoft.com/office/powerpoint/2010/main" val="360053485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90" y="0"/>
            <a:ext cx="9978943" cy="1320800"/>
          </a:xfrm>
        </p:spPr>
        <p:txBody>
          <a:bodyPr/>
          <a:lstStyle/>
          <a:p>
            <a:pPr algn="ctr"/>
            <a:r>
              <a:rPr lang="en-US" b="1" dirty="0"/>
              <a:t>Local and Global Scope</a:t>
            </a:r>
          </a:p>
        </p:txBody>
      </p:sp>
      <p:sp>
        <p:nvSpPr>
          <p:cNvPr id="5" name="Rectangle 4"/>
          <p:cNvSpPr/>
          <p:nvPr/>
        </p:nvSpPr>
        <p:spPr>
          <a:xfrm>
            <a:off x="386860" y="1091670"/>
            <a:ext cx="11453447" cy="5262979"/>
          </a:xfrm>
          <a:prstGeom prst="rect">
            <a:avLst/>
          </a:prstGeom>
        </p:spPr>
        <p:txBody>
          <a:bodyPr wrap="square">
            <a:spAutoFit/>
          </a:bodyPr>
          <a:lstStyle/>
          <a:p>
            <a:r>
              <a:rPr lang="en-US" sz="2800" dirty="0">
                <a:solidFill>
                  <a:srgbClr val="0070C0"/>
                </a:solidFill>
              </a:rPr>
              <a:t>A variable must be one or the other; It cannot be both local &amp; global.</a:t>
            </a:r>
          </a:p>
          <a:p>
            <a:endParaRPr lang="en-US" sz="2800" dirty="0">
              <a:solidFill>
                <a:srgbClr val="0070C0"/>
              </a:solidFill>
            </a:endParaRPr>
          </a:p>
          <a:p>
            <a:r>
              <a:rPr lang="en-US" sz="2800" dirty="0">
                <a:solidFill>
                  <a:srgbClr val="0070C0"/>
                </a:solidFill>
              </a:rPr>
              <a:t>Scopes matter for several reasons:</a:t>
            </a:r>
          </a:p>
          <a:p>
            <a:endParaRPr lang="en-US" sz="2800" dirty="0">
              <a:solidFill>
                <a:srgbClr val="0070C0"/>
              </a:solidFill>
            </a:endParaRPr>
          </a:p>
          <a:p>
            <a:pPr marL="457200" indent="-457200">
              <a:buFont typeface="Wingdings" panose="05000000000000000000" pitchFamily="2" charset="2"/>
              <a:buChar char="Ø"/>
            </a:pPr>
            <a:r>
              <a:rPr lang="en-US" sz="2800" dirty="0">
                <a:solidFill>
                  <a:srgbClr val="0070C0"/>
                </a:solidFill>
              </a:rPr>
              <a:t>Code in the global scope, outside of all functions, cannot use any</a:t>
            </a:r>
          </a:p>
          <a:p>
            <a:r>
              <a:rPr lang="en-US" sz="2800" dirty="0">
                <a:solidFill>
                  <a:srgbClr val="0070C0"/>
                </a:solidFill>
              </a:rPr>
              <a:t>    local variables.</a:t>
            </a:r>
          </a:p>
          <a:p>
            <a:pPr marL="457200" indent="-457200">
              <a:buFont typeface="Wingdings" panose="05000000000000000000" pitchFamily="2" charset="2"/>
              <a:buChar char="Ø"/>
            </a:pPr>
            <a:r>
              <a:rPr lang="en-US" sz="2800" dirty="0">
                <a:solidFill>
                  <a:schemeClr val="accent5"/>
                </a:solidFill>
              </a:rPr>
              <a:t>However, code in a local scope can access global variables.</a:t>
            </a:r>
          </a:p>
          <a:p>
            <a:r>
              <a:rPr lang="en-US" sz="2800" dirty="0">
                <a:solidFill>
                  <a:srgbClr val="0070C0"/>
                </a:solidFill>
              </a:rPr>
              <a:t>    </a:t>
            </a:r>
            <a:r>
              <a:rPr lang="en-US" sz="2800" dirty="0">
                <a:solidFill>
                  <a:schemeClr val="accent5"/>
                </a:solidFill>
              </a:rPr>
              <a:t>Code in a function’s local scope cannot use variables in any other</a:t>
            </a:r>
          </a:p>
          <a:p>
            <a:r>
              <a:rPr lang="en-US" sz="2800" dirty="0">
                <a:solidFill>
                  <a:schemeClr val="accent5"/>
                </a:solidFill>
              </a:rPr>
              <a:t>    local scope.</a:t>
            </a:r>
          </a:p>
          <a:p>
            <a:pPr marL="457200" indent="-457200">
              <a:buFont typeface="Wingdings" panose="05000000000000000000" pitchFamily="2" charset="2"/>
              <a:buChar char="Ø"/>
            </a:pPr>
            <a:r>
              <a:rPr lang="en-US" sz="2800" dirty="0">
                <a:solidFill>
                  <a:srgbClr val="0070C0"/>
                </a:solidFill>
              </a:rPr>
              <a:t>You can use the same name for different variables if they are in</a:t>
            </a:r>
          </a:p>
          <a:p>
            <a:r>
              <a:rPr lang="en-US" sz="2800" dirty="0">
                <a:solidFill>
                  <a:srgbClr val="0070C0"/>
                </a:solidFill>
              </a:rPr>
              <a:t>different scopes. That is, there can be a local variable named spam and a global variable also named spam.</a:t>
            </a:r>
          </a:p>
        </p:txBody>
      </p:sp>
    </p:spTree>
    <p:extLst>
      <p:ext uri="{BB962C8B-B14F-4D97-AF65-F5344CB8AC3E}">
        <p14:creationId xmlns:p14="http://schemas.microsoft.com/office/powerpoint/2010/main" val="849626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90" y="0"/>
            <a:ext cx="9978943" cy="1320800"/>
          </a:xfrm>
        </p:spPr>
        <p:txBody>
          <a:bodyPr/>
          <a:lstStyle/>
          <a:p>
            <a:pPr algn="ctr"/>
            <a:r>
              <a:rPr lang="en-US" b="1" dirty="0"/>
              <a:t>Local and Global Scope</a:t>
            </a:r>
          </a:p>
        </p:txBody>
      </p:sp>
      <p:sp>
        <p:nvSpPr>
          <p:cNvPr id="5" name="Rectangle 4"/>
          <p:cNvSpPr/>
          <p:nvPr/>
        </p:nvSpPr>
        <p:spPr>
          <a:xfrm>
            <a:off x="274190" y="868932"/>
            <a:ext cx="11999872" cy="6093976"/>
          </a:xfrm>
          <a:prstGeom prst="rect">
            <a:avLst/>
          </a:prstGeom>
        </p:spPr>
        <p:txBody>
          <a:bodyPr wrap="square">
            <a:spAutoFit/>
          </a:bodyPr>
          <a:lstStyle/>
          <a:p>
            <a:r>
              <a:rPr lang="en-US" sz="2600" dirty="0">
                <a:solidFill>
                  <a:schemeClr val="accent5"/>
                </a:solidFill>
              </a:rPr>
              <a:t>Python has different scopes instead of just making everything a global variable. Why?</a:t>
            </a:r>
          </a:p>
          <a:p>
            <a:pPr marL="457200" indent="-457200">
              <a:buFont typeface="Wingdings" panose="05000000000000000000" pitchFamily="2" charset="2"/>
              <a:buChar char="Ø"/>
            </a:pPr>
            <a:r>
              <a:rPr lang="en-US" sz="2600" dirty="0">
                <a:solidFill>
                  <a:srgbClr val="0070C0"/>
                </a:solidFill>
              </a:rPr>
              <a:t>when variables are modified by the code in a particular call to a function, the function interacts with the rest of the program only through its parameters and the return value. </a:t>
            </a:r>
          </a:p>
          <a:p>
            <a:pPr marL="457200" indent="-457200">
              <a:buFont typeface="Wingdings" panose="05000000000000000000" pitchFamily="2" charset="2"/>
              <a:buChar char="Ø"/>
            </a:pPr>
            <a:r>
              <a:rPr lang="en-US" sz="2600" dirty="0">
                <a:solidFill>
                  <a:schemeClr val="accent5"/>
                </a:solidFill>
              </a:rPr>
              <a:t>This narrows down number of lines of code that may be causing a bug. </a:t>
            </a:r>
          </a:p>
          <a:p>
            <a:pPr marL="457200" indent="-457200">
              <a:buFont typeface="Wingdings" panose="05000000000000000000" pitchFamily="2" charset="2"/>
              <a:buChar char="Ø"/>
            </a:pPr>
            <a:r>
              <a:rPr lang="en-US" sz="2600" dirty="0">
                <a:solidFill>
                  <a:srgbClr val="0070C0"/>
                </a:solidFill>
              </a:rPr>
              <a:t>If your program contained nothing but global variables and had a bug because of a variable being set to a bad value, then it would be hard to track down where this bad value was set. </a:t>
            </a:r>
          </a:p>
          <a:p>
            <a:pPr marL="457200" indent="-457200">
              <a:buFont typeface="Wingdings" panose="05000000000000000000" pitchFamily="2" charset="2"/>
              <a:buChar char="Ø"/>
            </a:pPr>
            <a:r>
              <a:rPr lang="en-US" sz="2600" dirty="0">
                <a:solidFill>
                  <a:schemeClr val="accent5"/>
                </a:solidFill>
              </a:rPr>
              <a:t>It could have been set from anywhere in the program, and your program could be hundreds or thousands of lines long! </a:t>
            </a:r>
          </a:p>
          <a:p>
            <a:pPr marL="457200" indent="-457200">
              <a:buFont typeface="Wingdings" panose="05000000000000000000" pitchFamily="2" charset="2"/>
              <a:buChar char="Ø"/>
            </a:pPr>
            <a:r>
              <a:rPr lang="en-US" sz="2600" dirty="0">
                <a:solidFill>
                  <a:srgbClr val="0070C0"/>
                </a:solidFill>
              </a:rPr>
              <a:t>But if the bug is caused by a local variable with a bad value, you know that only the code in that one function could have set it incorrectly.</a:t>
            </a:r>
          </a:p>
          <a:p>
            <a:pPr marL="457200" indent="-457200">
              <a:buFont typeface="Wingdings" panose="05000000000000000000" pitchFamily="2" charset="2"/>
              <a:buChar char="Ø"/>
            </a:pPr>
            <a:r>
              <a:rPr lang="en-US" sz="2600" dirty="0">
                <a:solidFill>
                  <a:srgbClr val="7030A0"/>
                </a:solidFill>
              </a:rPr>
              <a:t>While using global variables in small programs is fine, it is a bad habit</a:t>
            </a:r>
          </a:p>
          <a:p>
            <a:r>
              <a:rPr lang="en-US" sz="2600" dirty="0">
                <a:solidFill>
                  <a:srgbClr val="7030A0"/>
                </a:solidFill>
              </a:rPr>
              <a:t>  to rely on global variables as programs get larger and larger.</a:t>
            </a:r>
          </a:p>
        </p:txBody>
      </p:sp>
    </p:spTree>
    <p:extLst>
      <p:ext uri="{BB962C8B-B14F-4D97-AF65-F5344CB8AC3E}">
        <p14:creationId xmlns:p14="http://schemas.microsoft.com/office/powerpoint/2010/main" val="122112405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90" y="0"/>
            <a:ext cx="10581379" cy="1320800"/>
          </a:xfrm>
        </p:spPr>
        <p:txBody>
          <a:bodyPr/>
          <a:lstStyle/>
          <a:p>
            <a:pPr algn="ctr"/>
            <a:r>
              <a:rPr lang="en-US" b="1" dirty="0"/>
              <a:t>Local Variables Cannot Be Used in Global Scope</a:t>
            </a:r>
          </a:p>
        </p:txBody>
      </p:sp>
      <p:sp>
        <p:nvSpPr>
          <p:cNvPr id="5" name="Rectangle 4"/>
          <p:cNvSpPr/>
          <p:nvPr/>
        </p:nvSpPr>
        <p:spPr>
          <a:xfrm>
            <a:off x="274190" y="911751"/>
            <a:ext cx="11999872" cy="2092881"/>
          </a:xfrm>
          <a:prstGeom prst="rect">
            <a:avLst/>
          </a:prstGeom>
        </p:spPr>
        <p:txBody>
          <a:bodyPr wrap="square">
            <a:spAutoFit/>
          </a:bodyPr>
          <a:lstStyle/>
          <a:p>
            <a:r>
              <a:rPr lang="en-US" sz="2600" dirty="0">
                <a:solidFill>
                  <a:schemeClr val="accent5"/>
                </a:solidFill>
              </a:rPr>
              <a:t>Consider the program:</a:t>
            </a:r>
          </a:p>
          <a:p>
            <a:r>
              <a:rPr lang="en-US" sz="2600" dirty="0" err="1">
                <a:solidFill>
                  <a:srgbClr val="7030A0"/>
                </a:solidFill>
              </a:rPr>
              <a:t>def</a:t>
            </a:r>
            <a:r>
              <a:rPr lang="en-US" sz="2600" dirty="0">
                <a:solidFill>
                  <a:srgbClr val="7030A0"/>
                </a:solidFill>
              </a:rPr>
              <a:t> spam():</a:t>
            </a:r>
          </a:p>
          <a:p>
            <a:r>
              <a:rPr lang="en-US" sz="2600" dirty="0">
                <a:solidFill>
                  <a:srgbClr val="7030A0"/>
                </a:solidFill>
              </a:rPr>
              <a:t>  ➊ eggs = 31337</a:t>
            </a:r>
          </a:p>
          <a:p>
            <a:r>
              <a:rPr lang="en-US" sz="2600" dirty="0">
                <a:solidFill>
                  <a:srgbClr val="7030A0"/>
                </a:solidFill>
              </a:rPr>
              <a:t>spam()</a:t>
            </a:r>
          </a:p>
          <a:p>
            <a:r>
              <a:rPr lang="en-US" sz="2600" dirty="0">
                <a:solidFill>
                  <a:srgbClr val="7030A0"/>
                </a:solidFill>
              </a:rPr>
              <a:t>print(eggs)</a:t>
            </a:r>
          </a:p>
        </p:txBody>
      </p:sp>
      <p:sp>
        <p:nvSpPr>
          <p:cNvPr id="3" name="Rectangle 2"/>
          <p:cNvSpPr/>
          <p:nvPr/>
        </p:nvSpPr>
        <p:spPr>
          <a:xfrm>
            <a:off x="4217032" y="1050251"/>
            <a:ext cx="8291491" cy="1815882"/>
          </a:xfrm>
          <a:prstGeom prst="rect">
            <a:avLst/>
          </a:prstGeom>
        </p:spPr>
        <p:txBody>
          <a:bodyPr wrap="square">
            <a:spAutoFit/>
          </a:bodyPr>
          <a:lstStyle/>
          <a:p>
            <a:r>
              <a:rPr lang="en-US" sz="2800" dirty="0">
                <a:solidFill>
                  <a:schemeClr val="accent5"/>
                </a:solidFill>
              </a:rPr>
              <a:t>Output</a:t>
            </a:r>
          </a:p>
          <a:p>
            <a:r>
              <a:rPr lang="en-US" sz="2800" dirty="0" err="1"/>
              <a:t>Traceback</a:t>
            </a:r>
            <a:r>
              <a:rPr lang="en-US" sz="2800" dirty="0"/>
              <a:t> (most recent call last):</a:t>
            </a:r>
          </a:p>
          <a:p>
            <a:r>
              <a:rPr lang="en-US" sz="2800" dirty="0"/>
              <a:t>File "C:/test1.py", line 4, in &lt;module&gt; print(eggs)</a:t>
            </a:r>
          </a:p>
          <a:p>
            <a:r>
              <a:rPr lang="en-US" sz="2800" dirty="0" err="1"/>
              <a:t>NameError</a:t>
            </a:r>
            <a:r>
              <a:rPr lang="en-US" sz="2800" dirty="0"/>
              <a:t>: name 'eggs' is not defined</a:t>
            </a:r>
          </a:p>
        </p:txBody>
      </p:sp>
      <p:sp>
        <p:nvSpPr>
          <p:cNvPr id="4" name="Rectangle 3"/>
          <p:cNvSpPr/>
          <p:nvPr/>
        </p:nvSpPr>
        <p:spPr>
          <a:xfrm>
            <a:off x="274190" y="3164681"/>
            <a:ext cx="11301047" cy="3693319"/>
          </a:xfrm>
          <a:prstGeom prst="rect">
            <a:avLst/>
          </a:prstGeom>
        </p:spPr>
        <p:txBody>
          <a:bodyPr wrap="square">
            <a:spAutoFit/>
          </a:bodyPr>
          <a:lstStyle/>
          <a:p>
            <a:pPr marL="457200" indent="-457200">
              <a:buFont typeface="Wingdings" panose="05000000000000000000" pitchFamily="2" charset="2"/>
              <a:buChar char="Ø"/>
            </a:pPr>
            <a:r>
              <a:rPr lang="en-US" sz="2600" dirty="0"/>
              <a:t>The error happens because the eggs variable exists only in the local scope which got created when spam() is called ➊.</a:t>
            </a:r>
          </a:p>
          <a:p>
            <a:pPr marL="457200" indent="-457200">
              <a:buFont typeface="Wingdings" panose="05000000000000000000" pitchFamily="2" charset="2"/>
              <a:buChar char="Ø"/>
            </a:pPr>
            <a:r>
              <a:rPr lang="en-US" sz="2600" dirty="0">
                <a:solidFill>
                  <a:srgbClr val="FF0000"/>
                </a:solidFill>
              </a:rPr>
              <a:t>Once the program execution returns from spam, that local scope is destroyed, and there is no longer a variable named eggs.</a:t>
            </a:r>
          </a:p>
          <a:p>
            <a:pPr marL="457200" indent="-457200">
              <a:buFont typeface="Wingdings" panose="05000000000000000000" pitchFamily="2" charset="2"/>
              <a:buChar char="Ø"/>
            </a:pPr>
            <a:r>
              <a:rPr lang="en-US" sz="2600" dirty="0"/>
              <a:t>So when your program tries to run print(eggs), Python gives an error saying that eggs is not defined.</a:t>
            </a:r>
          </a:p>
          <a:p>
            <a:pPr marL="457200" indent="-457200">
              <a:buFont typeface="Wingdings" panose="05000000000000000000" pitchFamily="2" charset="2"/>
              <a:buChar char="Ø"/>
            </a:pPr>
            <a:r>
              <a:rPr lang="en-US" sz="2600" dirty="0">
                <a:solidFill>
                  <a:srgbClr val="FF0000"/>
                </a:solidFill>
              </a:rPr>
              <a:t>When the program execution is in the global scope, no local scopes exist, so there can’t be any local variables. </a:t>
            </a:r>
          </a:p>
          <a:p>
            <a:pPr marL="457200" indent="-457200">
              <a:buFont typeface="Wingdings" panose="05000000000000000000" pitchFamily="2" charset="2"/>
              <a:buChar char="Ø"/>
            </a:pPr>
            <a:r>
              <a:rPr lang="en-US" sz="2600" dirty="0"/>
              <a:t>This is why only global variables can be used in the global scope.</a:t>
            </a:r>
          </a:p>
        </p:txBody>
      </p:sp>
    </p:spTree>
    <p:extLst>
      <p:ext uri="{BB962C8B-B14F-4D97-AF65-F5344CB8AC3E}">
        <p14:creationId xmlns:p14="http://schemas.microsoft.com/office/powerpoint/2010/main" val="335117902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15044"/>
            <a:ext cx="13071230" cy="773252"/>
          </a:xfrm>
        </p:spPr>
        <p:txBody>
          <a:bodyPr>
            <a:normAutofit/>
          </a:bodyPr>
          <a:lstStyle/>
          <a:p>
            <a:pPr algn="ctr"/>
            <a:r>
              <a:rPr lang="en-US" sz="3200" b="1" dirty="0"/>
              <a:t>Local Scopes Cannot Use Variables in Other Local Scopes</a:t>
            </a:r>
          </a:p>
        </p:txBody>
      </p:sp>
      <p:sp>
        <p:nvSpPr>
          <p:cNvPr id="4" name="Rectangle 3"/>
          <p:cNvSpPr/>
          <p:nvPr/>
        </p:nvSpPr>
        <p:spPr>
          <a:xfrm>
            <a:off x="168682" y="788296"/>
            <a:ext cx="11301047" cy="4893647"/>
          </a:xfrm>
          <a:prstGeom prst="rect">
            <a:avLst/>
          </a:prstGeom>
        </p:spPr>
        <p:txBody>
          <a:bodyPr wrap="square">
            <a:spAutoFit/>
          </a:bodyPr>
          <a:lstStyle/>
          <a:p>
            <a:pPr marL="457200" indent="-457200">
              <a:buFont typeface="Wingdings" panose="05000000000000000000" pitchFamily="2" charset="2"/>
              <a:buChar char="Ø"/>
            </a:pPr>
            <a:r>
              <a:rPr lang="en-US" sz="2400" dirty="0"/>
              <a:t>A new local scope is created whenever a function is called, including </a:t>
            </a:r>
            <a:r>
              <a:rPr lang="en-US" sz="2400" dirty="0">
                <a:solidFill>
                  <a:srgbClr val="FF0000"/>
                </a:solidFill>
              </a:rPr>
              <a:t>when a function is called from another function</a:t>
            </a:r>
            <a:r>
              <a:rPr lang="en-US" sz="2400" dirty="0"/>
              <a:t>.</a:t>
            </a:r>
          </a:p>
          <a:p>
            <a:pPr marL="457200" indent="-457200">
              <a:buFont typeface="Wingdings" panose="05000000000000000000" pitchFamily="2" charset="2"/>
              <a:buChar char="Ø"/>
            </a:pPr>
            <a:endParaRPr lang="en-US" sz="2600" dirty="0"/>
          </a:p>
          <a:p>
            <a:pPr marL="457200" indent="-457200">
              <a:buFont typeface="Wingdings" panose="05000000000000000000" pitchFamily="2" charset="2"/>
              <a:buChar char="Ø"/>
            </a:pPr>
            <a:r>
              <a:rPr lang="en-US" sz="2400" dirty="0"/>
              <a:t>Consider this program:</a:t>
            </a:r>
          </a:p>
          <a:p>
            <a:r>
              <a:rPr lang="en-US" sz="2600" dirty="0" err="1"/>
              <a:t>def</a:t>
            </a:r>
            <a:r>
              <a:rPr lang="en-US" sz="2600" dirty="0"/>
              <a:t> spam():</a:t>
            </a:r>
          </a:p>
          <a:p>
            <a:r>
              <a:rPr lang="en-US" sz="2600" dirty="0"/>
              <a:t>	➊ eggs = 99</a:t>
            </a:r>
          </a:p>
          <a:p>
            <a:r>
              <a:rPr lang="en-US" sz="2600" dirty="0"/>
              <a:t>	➋ bacon()</a:t>
            </a:r>
          </a:p>
          <a:p>
            <a:r>
              <a:rPr lang="en-US" sz="2600" dirty="0"/>
              <a:t>	➌ print(eggs)</a:t>
            </a:r>
          </a:p>
          <a:p>
            <a:r>
              <a:rPr lang="en-US" sz="2600" dirty="0" err="1"/>
              <a:t>def</a:t>
            </a:r>
            <a:r>
              <a:rPr lang="en-US" sz="2600" dirty="0"/>
              <a:t> bacon():</a:t>
            </a:r>
          </a:p>
          <a:p>
            <a:r>
              <a:rPr lang="en-US" sz="2600" dirty="0"/>
              <a:t>	    ham = 101</a:t>
            </a:r>
          </a:p>
          <a:p>
            <a:r>
              <a:rPr lang="en-US" sz="2600" dirty="0"/>
              <a:t>	➍ eggs = 0</a:t>
            </a:r>
          </a:p>
          <a:p>
            <a:r>
              <a:rPr lang="en-US" sz="2600" dirty="0"/>
              <a:t>➎ spam()</a:t>
            </a:r>
          </a:p>
        </p:txBody>
      </p:sp>
      <p:sp>
        <p:nvSpPr>
          <p:cNvPr id="6" name="Rectangle 5"/>
          <p:cNvSpPr/>
          <p:nvPr/>
        </p:nvSpPr>
        <p:spPr>
          <a:xfrm>
            <a:off x="3966871" y="1561548"/>
            <a:ext cx="8238718" cy="5755422"/>
          </a:xfrm>
          <a:prstGeom prst="rect">
            <a:avLst/>
          </a:prstGeom>
        </p:spPr>
        <p:txBody>
          <a:bodyPr wrap="square">
            <a:spAutoFit/>
          </a:bodyPr>
          <a:lstStyle/>
          <a:p>
            <a:pPr marL="342900" indent="-342900">
              <a:buFont typeface="Wingdings" panose="05000000000000000000" pitchFamily="2" charset="2"/>
              <a:buChar char="Ø"/>
            </a:pPr>
            <a:r>
              <a:rPr lang="en-US" sz="2300" dirty="0"/>
              <a:t>When the program starts, the spam()</a:t>
            </a:r>
          </a:p>
          <a:p>
            <a:r>
              <a:rPr lang="en-US" sz="2300" dirty="0"/>
              <a:t>function is called ➎, and a local scope is created.</a:t>
            </a:r>
          </a:p>
          <a:p>
            <a:pPr marL="342900" indent="-342900">
              <a:buFont typeface="Wingdings" panose="05000000000000000000" pitchFamily="2" charset="2"/>
              <a:buChar char="Ø"/>
            </a:pPr>
            <a:r>
              <a:rPr lang="en-US" sz="2300" dirty="0">
                <a:solidFill>
                  <a:srgbClr val="FF0000"/>
                </a:solidFill>
              </a:rPr>
              <a:t>The local variable eggs ➊ is set to 99.</a:t>
            </a:r>
          </a:p>
          <a:p>
            <a:pPr marL="342900" indent="-342900">
              <a:buFont typeface="Wingdings" panose="05000000000000000000" pitchFamily="2" charset="2"/>
              <a:buChar char="Ø"/>
            </a:pPr>
            <a:r>
              <a:rPr lang="en-US" sz="2300" dirty="0"/>
              <a:t>Then the bacon() function is called ➋, and a second local scope is created.</a:t>
            </a:r>
          </a:p>
          <a:p>
            <a:pPr marL="342900" indent="-342900">
              <a:buFont typeface="Wingdings" panose="05000000000000000000" pitchFamily="2" charset="2"/>
              <a:buChar char="Ø"/>
            </a:pPr>
            <a:r>
              <a:rPr lang="en-US" sz="2300" dirty="0">
                <a:solidFill>
                  <a:schemeClr val="accent5">
                    <a:lumMod val="75000"/>
                  </a:schemeClr>
                </a:solidFill>
              </a:rPr>
              <a:t>In this new local scope, local variable ham is set to 101, &amp; a local variable eggs—</a:t>
            </a:r>
            <a:r>
              <a:rPr lang="en-US" sz="2300" dirty="0"/>
              <a:t>which is different from one in spam()’s local scope—is also created ➍ &amp; set to 0.</a:t>
            </a:r>
          </a:p>
          <a:p>
            <a:pPr marL="342900" indent="-342900">
              <a:buFont typeface="Wingdings" panose="05000000000000000000" pitchFamily="2" charset="2"/>
              <a:buChar char="Ø"/>
            </a:pPr>
            <a:r>
              <a:rPr lang="en-US" sz="2300" dirty="0"/>
              <a:t>When bacon() returns, the local scope for that call is destroyed, including its eggs variable. The program execution continues in the spam() function to print the value of eggs ➌. </a:t>
            </a:r>
          </a:p>
          <a:p>
            <a:pPr marL="342900" indent="-342900">
              <a:buFont typeface="Wingdings" panose="05000000000000000000" pitchFamily="2" charset="2"/>
              <a:buChar char="Ø"/>
            </a:pPr>
            <a:r>
              <a:rPr lang="en-US" sz="2300" dirty="0">
                <a:solidFill>
                  <a:schemeClr val="accent5">
                    <a:lumMod val="75000"/>
                  </a:schemeClr>
                </a:solidFill>
              </a:rPr>
              <a:t>Since local scope for call to spam() still exists, the only eggs variable is the spam() function’s eggs variable, which was set to 99. This is what program prints.</a:t>
            </a:r>
          </a:p>
          <a:p>
            <a:pPr marL="342900" indent="-342900">
              <a:buFont typeface="Wingdings" panose="05000000000000000000" pitchFamily="2" charset="2"/>
              <a:buChar char="Ø"/>
            </a:pPr>
            <a:endParaRPr lang="en-US" sz="2300" dirty="0"/>
          </a:p>
        </p:txBody>
      </p:sp>
      <p:sp>
        <p:nvSpPr>
          <p:cNvPr id="7" name="Rectangle 6"/>
          <p:cNvSpPr/>
          <p:nvPr/>
        </p:nvSpPr>
        <p:spPr>
          <a:xfrm>
            <a:off x="82149" y="5681943"/>
            <a:ext cx="3798189" cy="1200329"/>
          </a:xfrm>
          <a:prstGeom prst="rect">
            <a:avLst/>
          </a:prstGeom>
        </p:spPr>
        <p:txBody>
          <a:bodyPr wrap="square">
            <a:spAutoFit/>
          </a:bodyPr>
          <a:lstStyle/>
          <a:p>
            <a:r>
              <a:rPr lang="en-US" sz="2400" dirty="0">
                <a:solidFill>
                  <a:schemeClr val="accent5">
                    <a:lumMod val="75000"/>
                  </a:schemeClr>
                </a:solidFill>
              </a:rPr>
              <a:t>Footnote ; Multiple local scopes can exist at the same time.</a:t>
            </a:r>
          </a:p>
        </p:txBody>
      </p:sp>
    </p:spTree>
    <p:extLst>
      <p:ext uri="{BB962C8B-B14F-4D97-AF65-F5344CB8AC3E}">
        <p14:creationId xmlns:p14="http://schemas.microsoft.com/office/powerpoint/2010/main" val="138032424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15044"/>
            <a:ext cx="13071230" cy="773252"/>
          </a:xfrm>
        </p:spPr>
        <p:txBody>
          <a:bodyPr>
            <a:normAutofit/>
          </a:bodyPr>
          <a:lstStyle/>
          <a:p>
            <a:pPr algn="ctr"/>
            <a:r>
              <a:rPr lang="en-US" sz="3200" b="1" dirty="0"/>
              <a:t>Global Variables Can Be Read from a Local Scope</a:t>
            </a:r>
          </a:p>
        </p:txBody>
      </p:sp>
      <p:sp>
        <p:nvSpPr>
          <p:cNvPr id="7" name="Rectangle 6"/>
          <p:cNvSpPr/>
          <p:nvPr/>
        </p:nvSpPr>
        <p:spPr>
          <a:xfrm>
            <a:off x="398672" y="1192005"/>
            <a:ext cx="11488528" cy="5262979"/>
          </a:xfrm>
          <a:prstGeom prst="rect">
            <a:avLst/>
          </a:prstGeom>
        </p:spPr>
        <p:txBody>
          <a:bodyPr wrap="square">
            <a:spAutoFit/>
          </a:bodyPr>
          <a:lstStyle/>
          <a:p>
            <a:r>
              <a:rPr lang="en-US" sz="2800" dirty="0"/>
              <a:t>Consider the following program:</a:t>
            </a:r>
          </a:p>
          <a:p>
            <a:endParaRPr lang="en-US" sz="2800" dirty="0">
              <a:solidFill>
                <a:schemeClr val="accent5">
                  <a:lumMod val="75000"/>
                </a:schemeClr>
              </a:solidFill>
            </a:endParaRPr>
          </a:p>
          <a:p>
            <a:r>
              <a:rPr lang="nb-NO" sz="2800" dirty="0">
                <a:solidFill>
                  <a:schemeClr val="accent5">
                    <a:lumMod val="75000"/>
                  </a:schemeClr>
                </a:solidFill>
              </a:rPr>
              <a:t>def spam():</a:t>
            </a:r>
          </a:p>
          <a:p>
            <a:r>
              <a:rPr lang="nb-NO" sz="2800" dirty="0">
                <a:solidFill>
                  <a:schemeClr val="accent5">
                    <a:lumMod val="75000"/>
                  </a:schemeClr>
                </a:solidFill>
              </a:rPr>
              <a:t>	print(eggs)</a:t>
            </a:r>
          </a:p>
          <a:p>
            <a:r>
              <a:rPr lang="nb-NO" sz="2800" dirty="0">
                <a:solidFill>
                  <a:schemeClr val="accent5">
                    <a:lumMod val="75000"/>
                  </a:schemeClr>
                </a:solidFill>
              </a:rPr>
              <a:t>eggs = 42</a:t>
            </a:r>
          </a:p>
          <a:p>
            <a:r>
              <a:rPr lang="nb-NO" sz="2800" dirty="0">
                <a:solidFill>
                  <a:schemeClr val="accent5">
                    <a:lumMod val="75000"/>
                  </a:schemeClr>
                </a:solidFill>
              </a:rPr>
              <a:t>spam()</a:t>
            </a:r>
          </a:p>
          <a:p>
            <a:r>
              <a:rPr lang="nb-NO" sz="2800" dirty="0">
                <a:solidFill>
                  <a:schemeClr val="accent5">
                    <a:lumMod val="75000"/>
                  </a:schemeClr>
                </a:solidFill>
              </a:rPr>
              <a:t>print(eggs)</a:t>
            </a:r>
          </a:p>
          <a:p>
            <a:endParaRPr lang="nb-NO" sz="2800" dirty="0">
              <a:solidFill>
                <a:schemeClr val="accent5">
                  <a:lumMod val="75000"/>
                </a:schemeClr>
              </a:solidFill>
            </a:endParaRPr>
          </a:p>
          <a:p>
            <a:pPr marL="457200" indent="-457200">
              <a:buFont typeface="Wingdings" panose="05000000000000000000" pitchFamily="2" charset="2"/>
              <a:buChar char="Ø"/>
            </a:pPr>
            <a:r>
              <a:rPr lang="en-US" sz="2800" dirty="0"/>
              <a:t>Since there is no parameter named eggs or any code that assigns eggs a value in the spam() function, when eggs is used in spam(), Python considers it a reference to the global variable eggs. </a:t>
            </a:r>
          </a:p>
          <a:p>
            <a:pPr marL="457200" indent="-457200">
              <a:buFont typeface="Wingdings" panose="05000000000000000000" pitchFamily="2" charset="2"/>
              <a:buChar char="Ø"/>
            </a:pPr>
            <a:r>
              <a:rPr lang="en-US" sz="2800" dirty="0">
                <a:solidFill>
                  <a:schemeClr val="accent5">
                    <a:lumMod val="75000"/>
                  </a:schemeClr>
                </a:solidFill>
              </a:rPr>
              <a:t>This is why 42 is printed when the previous program is run.</a:t>
            </a:r>
          </a:p>
        </p:txBody>
      </p:sp>
    </p:spTree>
    <p:extLst>
      <p:ext uri="{BB962C8B-B14F-4D97-AF65-F5344CB8AC3E}">
        <p14:creationId xmlns:p14="http://schemas.microsoft.com/office/powerpoint/2010/main" val="4294473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String Concatenation and Replication</a:t>
            </a:r>
            <a:endParaRPr lang="en-IN" dirty="0"/>
          </a:p>
        </p:txBody>
      </p:sp>
      <p:sp>
        <p:nvSpPr>
          <p:cNvPr id="3" name="Content Placeholder 2"/>
          <p:cNvSpPr>
            <a:spLocks noGrp="1"/>
          </p:cNvSpPr>
          <p:nvPr>
            <p:ph idx="1"/>
          </p:nvPr>
        </p:nvSpPr>
        <p:spPr>
          <a:xfrm>
            <a:off x="316106" y="770870"/>
            <a:ext cx="11875894" cy="4724681"/>
          </a:xfrm>
        </p:spPr>
        <p:txBody>
          <a:bodyPr>
            <a:noAutofit/>
          </a:bodyPr>
          <a:lstStyle/>
          <a:p>
            <a:pPr marL="0" indent="0">
              <a:buNone/>
            </a:pPr>
            <a:r>
              <a:rPr lang="en-US" sz="2800" b="1" dirty="0">
                <a:solidFill>
                  <a:schemeClr val="tx1"/>
                </a:solidFill>
              </a:rPr>
              <a:t>&gt;&gt;&gt; 'Alice' + 'Bob'</a:t>
            </a:r>
          </a:p>
          <a:p>
            <a:pPr marL="0" indent="0">
              <a:buNone/>
            </a:pPr>
            <a:r>
              <a:rPr lang="en-US" sz="2800" b="1" dirty="0">
                <a:solidFill>
                  <a:schemeClr val="tx1"/>
                </a:solidFill>
              </a:rPr>
              <a:t>'</a:t>
            </a:r>
            <a:r>
              <a:rPr lang="en-US" sz="2800" b="1" dirty="0" err="1">
                <a:solidFill>
                  <a:schemeClr val="tx1"/>
                </a:solidFill>
              </a:rPr>
              <a:t>AliceBob</a:t>
            </a:r>
            <a:r>
              <a:rPr lang="en-US" sz="2800" b="1" dirty="0">
                <a:solidFill>
                  <a:schemeClr val="tx1"/>
                </a:solidFill>
              </a:rPr>
              <a:t>‘</a:t>
            </a:r>
          </a:p>
          <a:p>
            <a:r>
              <a:rPr lang="en-US" sz="2800" dirty="0">
                <a:solidFill>
                  <a:srgbClr val="FF0000"/>
                </a:solidFill>
              </a:rPr>
              <a:t>The expression evaluates down to a single, new string value that</a:t>
            </a:r>
          </a:p>
          <a:p>
            <a:pPr marL="0" indent="0">
              <a:buNone/>
            </a:pPr>
            <a:r>
              <a:rPr lang="en-US" sz="2800" dirty="0">
                <a:solidFill>
                  <a:srgbClr val="FF0000"/>
                </a:solidFill>
              </a:rPr>
              <a:t> combines the text of the two strings.</a:t>
            </a:r>
          </a:p>
          <a:p>
            <a:r>
              <a:rPr lang="en-US" sz="2800" dirty="0"/>
              <a:t>If + operator is used on a string and an integer value:</a:t>
            </a:r>
          </a:p>
          <a:p>
            <a:pPr marL="0" indent="0">
              <a:buNone/>
            </a:pPr>
            <a:r>
              <a:rPr lang="en-US" sz="2800" dirty="0"/>
              <a:t> Python will not know how to handle this, and it will display an error message.</a:t>
            </a:r>
          </a:p>
          <a:p>
            <a:pPr marL="0" indent="0">
              <a:buNone/>
            </a:pPr>
            <a:endParaRPr lang="en-US" sz="2800" b="1" dirty="0">
              <a:solidFill>
                <a:schemeClr val="tx1"/>
              </a:solidFill>
            </a:endParaRPr>
          </a:p>
        </p:txBody>
      </p:sp>
      <p:sp>
        <p:nvSpPr>
          <p:cNvPr id="4" name="Rounded Rectangle 3"/>
          <p:cNvSpPr/>
          <p:nvPr/>
        </p:nvSpPr>
        <p:spPr>
          <a:xfrm>
            <a:off x="2197290" y="4280900"/>
            <a:ext cx="9853684" cy="242930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0000"/>
                </a:solidFill>
              </a:rPr>
              <a:t>&gt;&gt;&gt; 'Alice'+42</a:t>
            </a:r>
          </a:p>
          <a:p>
            <a:r>
              <a:rPr lang="en-US" sz="2800" dirty="0" err="1">
                <a:solidFill>
                  <a:srgbClr val="FF0000"/>
                </a:solidFill>
              </a:rPr>
              <a:t>Traceback</a:t>
            </a:r>
            <a:r>
              <a:rPr lang="en-US" sz="2800" dirty="0">
                <a:solidFill>
                  <a:srgbClr val="FF0000"/>
                </a:solidFill>
              </a:rPr>
              <a:t> (most recent call last):</a:t>
            </a:r>
          </a:p>
          <a:p>
            <a:r>
              <a:rPr lang="en-US" sz="2800" dirty="0">
                <a:solidFill>
                  <a:srgbClr val="FF0000"/>
                </a:solidFill>
              </a:rPr>
              <a:t>File "&lt;pyshell#0&gt;", line 1, in &lt;module&gt;</a:t>
            </a:r>
          </a:p>
          <a:p>
            <a:r>
              <a:rPr lang="en-US" sz="2800" dirty="0">
                <a:solidFill>
                  <a:srgbClr val="FF0000"/>
                </a:solidFill>
              </a:rPr>
              <a:t>'Alice'+42</a:t>
            </a:r>
          </a:p>
          <a:p>
            <a:r>
              <a:rPr lang="en-US" sz="2800" dirty="0" err="1">
                <a:solidFill>
                  <a:srgbClr val="FF0000"/>
                </a:solidFill>
              </a:rPr>
              <a:t>TypeError</a:t>
            </a:r>
            <a:r>
              <a:rPr lang="en-US" sz="2800" dirty="0">
                <a:solidFill>
                  <a:srgbClr val="FF0000"/>
                </a:solidFill>
              </a:rPr>
              <a:t>: can only concatenate </a:t>
            </a:r>
            <a:r>
              <a:rPr lang="en-US" sz="2800" dirty="0" err="1">
                <a:solidFill>
                  <a:srgbClr val="FF0000"/>
                </a:solidFill>
              </a:rPr>
              <a:t>str</a:t>
            </a:r>
            <a:r>
              <a:rPr lang="en-US" sz="2800" dirty="0">
                <a:solidFill>
                  <a:srgbClr val="FF0000"/>
                </a:solidFill>
              </a:rPr>
              <a:t> (not "</a:t>
            </a:r>
            <a:r>
              <a:rPr lang="en-US" sz="2800" dirty="0" err="1">
                <a:solidFill>
                  <a:srgbClr val="FF0000"/>
                </a:solidFill>
              </a:rPr>
              <a:t>int</a:t>
            </a:r>
            <a:r>
              <a:rPr lang="en-US" sz="2800" dirty="0">
                <a:solidFill>
                  <a:srgbClr val="FF0000"/>
                </a:solidFill>
              </a:rPr>
              <a:t>") to </a:t>
            </a:r>
            <a:r>
              <a:rPr lang="en-US" sz="2800" dirty="0" err="1">
                <a:solidFill>
                  <a:srgbClr val="FF0000"/>
                </a:solidFill>
              </a:rPr>
              <a:t>str</a:t>
            </a:r>
            <a:endParaRPr lang="en-US" sz="2800" dirty="0">
              <a:solidFill>
                <a:srgbClr val="FF0000"/>
              </a:solidFill>
            </a:endParaRPr>
          </a:p>
        </p:txBody>
      </p:sp>
    </p:spTree>
    <p:extLst>
      <p:ext uri="{BB962C8B-B14F-4D97-AF65-F5344CB8AC3E}">
        <p14:creationId xmlns:p14="http://schemas.microsoft.com/office/powerpoint/2010/main" val="114000732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15044"/>
            <a:ext cx="13071230" cy="773252"/>
          </a:xfrm>
        </p:spPr>
        <p:txBody>
          <a:bodyPr>
            <a:normAutofit/>
          </a:bodyPr>
          <a:lstStyle/>
          <a:p>
            <a:pPr algn="ctr"/>
            <a:r>
              <a:rPr lang="en-US" sz="3200" b="1"/>
              <a:t>Local and Global Variables with the Same Name</a:t>
            </a:r>
            <a:endParaRPr lang="en-US" sz="3200" b="1" dirty="0"/>
          </a:p>
        </p:txBody>
      </p:sp>
      <p:sp>
        <p:nvSpPr>
          <p:cNvPr id="7" name="Rectangle 6"/>
          <p:cNvSpPr/>
          <p:nvPr/>
        </p:nvSpPr>
        <p:spPr>
          <a:xfrm>
            <a:off x="469011" y="788296"/>
            <a:ext cx="11488528" cy="6586418"/>
          </a:xfrm>
          <a:prstGeom prst="rect">
            <a:avLst/>
          </a:prstGeom>
        </p:spPr>
        <p:txBody>
          <a:bodyPr wrap="square">
            <a:spAutoFit/>
          </a:bodyPr>
          <a:lstStyle/>
          <a:p>
            <a:r>
              <a:rPr lang="en-US" sz="2600" dirty="0"/>
              <a:t>Technically, it’s perfectly acceptable to use the </a:t>
            </a:r>
            <a:r>
              <a:rPr lang="en-US" sz="2600" dirty="0">
                <a:solidFill>
                  <a:schemeClr val="accent5"/>
                </a:solidFill>
              </a:rPr>
              <a:t>same variable name </a:t>
            </a:r>
            <a:r>
              <a:rPr lang="en-US" sz="2600" dirty="0"/>
              <a:t>for </a:t>
            </a:r>
            <a:r>
              <a:rPr lang="en-US" sz="2600" dirty="0">
                <a:solidFill>
                  <a:schemeClr val="accent5"/>
                </a:solidFill>
              </a:rPr>
              <a:t>a global variable </a:t>
            </a:r>
            <a:r>
              <a:rPr lang="en-US" sz="2600" dirty="0"/>
              <a:t>and </a:t>
            </a:r>
            <a:r>
              <a:rPr lang="en-US" sz="2600" dirty="0">
                <a:solidFill>
                  <a:schemeClr val="accent5"/>
                </a:solidFill>
              </a:rPr>
              <a:t>local variables </a:t>
            </a:r>
            <a:r>
              <a:rPr lang="en-US" sz="2600" dirty="0"/>
              <a:t>in different scopes in Python.</a:t>
            </a:r>
          </a:p>
          <a:p>
            <a:r>
              <a:rPr lang="en-US" sz="2600" dirty="0">
                <a:solidFill>
                  <a:schemeClr val="accent5">
                    <a:lumMod val="75000"/>
                  </a:schemeClr>
                </a:solidFill>
              </a:rPr>
              <a:t>But, better avoid doing this, to make job simpler.</a:t>
            </a:r>
          </a:p>
          <a:p>
            <a:r>
              <a:rPr lang="en-US" sz="2600" dirty="0">
                <a:solidFill>
                  <a:schemeClr val="accent5">
                    <a:lumMod val="75000"/>
                  </a:schemeClr>
                </a:solidFill>
              </a:rPr>
              <a:t>Consider a program, </a:t>
            </a:r>
            <a:r>
              <a:rPr lang="en-US" sz="2600" dirty="0">
                <a:solidFill>
                  <a:srgbClr val="0070C0"/>
                </a:solidFill>
              </a:rPr>
              <a:t>localGlobalSameName.py</a:t>
            </a:r>
            <a:r>
              <a:rPr lang="en-US" sz="2600" dirty="0">
                <a:solidFill>
                  <a:schemeClr val="accent5">
                    <a:lumMod val="75000"/>
                  </a:schemeClr>
                </a:solidFill>
              </a:rPr>
              <a:t>:</a:t>
            </a:r>
          </a:p>
          <a:p>
            <a:endParaRPr lang="en-US" sz="2600" dirty="0">
              <a:solidFill>
                <a:schemeClr val="accent5">
                  <a:lumMod val="75000"/>
                </a:schemeClr>
              </a:solidFill>
            </a:endParaRPr>
          </a:p>
          <a:p>
            <a:r>
              <a:rPr lang="en-US" sz="2400" dirty="0" err="1">
                <a:solidFill>
                  <a:schemeClr val="accent5">
                    <a:lumMod val="75000"/>
                  </a:schemeClr>
                </a:solidFill>
              </a:rPr>
              <a:t>def</a:t>
            </a:r>
            <a:r>
              <a:rPr lang="en-US" sz="2400" dirty="0">
                <a:solidFill>
                  <a:schemeClr val="accent5">
                    <a:lumMod val="75000"/>
                  </a:schemeClr>
                </a:solidFill>
              </a:rPr>
              <a:t> spam():</a:t>
            </a:r>
          </a:p>
          <a:p>
            <a:r>
              <a:rPr lang="en-US" sz="2400" dirty="0">
                <a:solidFill>
                  <a:schemeClr val="accent5">
                    <a:lumMod val="75000"/>
                  </a:schemeClr>
                </a:solidFill>
              </a:rPr>
              <a:t>	➊ eggs = 'spam local'</a:t>
            </a:r>
          </a:p>
          <a:p>
            <a:r>
              <a:rPr lang="en-US" sz="2400" dirty="0">
                <a:solidFill>
                  <a:schemeClr val="accent5">
                    <a:lumMod val="75000"/>
                  </a:schemeClr>
                </a:solidFill>
              </a:rPr>
              <a:t>	print(eggs) # prints 'spam local'</a:t>
            </a:r>
          </a:p>
          <a:p>
            <a:r>
              <a:rPr lang="en-US" sz="2400" dirty="0" err="1">
                <a:solidFill>
                  <a:schemeClr val="accent5">
                    <a:lumMod val="75000"/>
                  </a:schemeClr>
                </a:solidFill>
              </a:rPr>
              <a:t>def</a:t>
            </a:r>
            <a:r>
              <a:rPr lang="en-US" sz="2400" dirty="0">
                <a:solidFill>
                  <a:schemeClr val="accent5">
                    <a:lumMod val="75000"/>
                  </a:schemeClr>
                </a:solidFill>
              </a:rPr>
              <a:t> bacon():</a:t>
            </a:r>
          </a:p>
          <a:p>
            <a:r>
              <a:rPr lang="en-US" sz="2400" dirty="0">
                <a:solidFill>
                  <a:schemeClr val="accent5">
                    <a:lumMod val="75000"/>
                  </a:schemeClr>
                </a:solidFill>
              </a:rPr>
              <a:t>	➋ eggs = 'bacon local'</a:t>
            </a:r>
          </a:p>
          <a:p>
            <a:r>
              <a:rPr lang="en-US" sz="2400" dirty="0">
                <a:solidFill>
                  <a:schemeClr val="accent5">
                    <a:lumMod val="75000"/>
                  </a:schemeClr>
                </a:solidFill>
              </a:rPr>
              <a:t>	print(eggs) # prints 'bacon local'</a:t>
            </a:r>
          </a:p>
          <a:p>
            <a:r>
              <a:rPr lang="en-US" sz="2400" dirty="0">
                <a:solidFill>
                  <a:schemeClr val="accent5">
                    <a:lumMod val="75000"/>
                  </a:schemeClr>
                </a:solidFill>
              </a:rPr>
              <a:t>	spam()</a:t>
            </a:r>
          </a:p>
          <a:p>
            <a:r>
              <a:rPr lang="en-US" sz="2400" dirty="0">
                <a:solidFill>
                  <a:schemeClr val="accent5">
                    <a:lumMod val="75000"/>
                  </a:schemeClr>
                </a:solidFill>
              </a:rPr>
              <a:t>	print(eggs) # prints 'bacon local'</a:t>
            </a:r>
          </a:p>
          <a:p>
            <a:r>
              <a:rPr lang="en-US" sz="2400" dirty="0">
                <a:solidFill>
                  <a:schemeClr val="accent5">
                    <a:lumMod val="75000"/>
                  </a:schemeClr>
                </a:solidFill>
              </a:rPr>
              <a:t>➌ eggs = 'global'</a:t>
            </a:r>
          </a:p>
          <a:p>
            <a:r>
              <a:rPr lang="en-US" sz="2400" dirty="0">
                <a:solidFill>
                  <a:schemeClr val="accent5">
                    <a:lumMod val="75000"/>
                  </a:schemeClr>
                </a:solidFill>
              </a:rPr>
              <a:t>bacon()</a:t>
            </a:r>
          </a:p>
          <a:p>
            <a:r>
              <a:rPr lang="en-US" sz="2400" dirty="0">
                <a:solidFill>
                  <a:schemeClr val="accent5">
                    <a:lumMod val="75000"/>
                  </a:schemeClr>
                </a:solidFill>
              </a:rPr>
              <a:t>print(eggs) # prints 'global'</a:t>
            </a:r>
          </a:p>
          <a:p>
            <a:endParaRPr lang="en-US" sz="2800" dirty="0">
              <a:solidFill>
                <a:schemeClr val="accent5">
                  <a:lumMod val="75000"/>
                </a:schemeClr>
              </a:solidFill>
            </a:endParaRPr>
          </a:p>
        </p:txBody>
      </p:sp>
      <p:sp>
        <p:nvSpPr>
          <p:cNvPr id="3" name="Rectangle 2"/>
          <p:cNvSpPr/>
          <p:nvPr/>
        </p:nvSpPr>
        <p:spPr>
          <a:xfrm>
            <a:off x="7549706" y="2742677"/>
            <a:ext cx="2018501" cy="2677656"/>
          </a:xfrm>
          <a:prstGeom prst="rect">
            <a:avLst/>
          </a:prstGeom>
        </p:spPr>
        <p:txBody>
          <a:bodyPr wrap="none">
            <a:spAutoFit/>
          </a:bodyPr>
          <a:lstStyle/>
          <a:p>
            <a:r>
              <a:rPr lang="en-US" sz="2800" dirty="0"/>
              <a:t>Outputs:</a:t>
            </a:r>
          </a:p>
          <a:p>
            <a:endParaRPr lang="en-US" sz="2800" dirty="0"/>
          </a:p>
          <a:p>
            <a:r>
              <a:rPr lang="en-US" sz="2800" dirty="0">
                <a:solidFill>
                  <a:srgbClr val="0070C0"/>
                </a:solidFill>
              </a:rPr>
              <a:t>bacon local</a:t>
            </a:r>
          </a:p>
          <a:p>
            <a:r>
              <a:rPr lang="en-US" sz="2800" dirty="0">
                <a:solidFill>
                  <a:srgbClr val="0070C0"/>
                </a:solidFill>
              </a:rPr>
              <a:t>spam local</a:t>
            </a:r>
          </a:p>
          <a:p>
            <a:r>
              <a:rPr lang="en-US" sz="2800" dirty="0">
                <a:solidFill>
                  <a:srgbClr val="0070C0"/>
                </a:solidFill>
              </a:rPr>
              <a:t>bacon local</a:t>
            </a:r>
          </a:p>
          <a:p>
            <a:r>
              <a:rPr lang="en-US" sz="2800" dirty="0">
                <a:solidFill>
                  <a:srgbClr val="0070C0"/>
                </a:solidFill>
              </a:rPr>
              <a:t>global</a:t>
            </a:r>
          </a:p>
        </p:txBody>
      </p:sp>
    </p:spTree>
    <p:extLst>
      <p:ext uri="{BB962C8B-B14F-4D97-AF65-F5344CB8AC3E}">
        <p14:creationId xmlns:p14="http://schemas.microsoft.com/office/powerpoint/2010/main" val="340306224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15044"/>
            <a:ext cx="13071230" cy="773252"/>
          </a:xfrm>
        </p:spPr>
        <p:txBody>
          <a:bodyPr>
            <a:normAutofit/>
          </a:bodyPr>
          <a:lstStyle/>
          <a:p>
            <a:pPr algn="ctr"/>
            <a:r>
              <a:rPr lang="en-US" sz="3200" b="1"/>
              <a:t>Local and Global Variables with the Same Name</a:t>
            </a:r>
            <a:endParaRPr lang="en-US" sz="3200" b="1" dirty="0"/>
          </a:p>
        </p:txBody>
      </p:sp>
      <p:sp>
        <p:nvSpPr>
          <p:cNvPr id="7" name="Rectangle 6"/>
          <p:cNvSpPr/>
          <p:nvPr/>
        </p:nvSpPr>
        <p:spPr>
          <a:xfrm>
            <a:off x="469011" y="788296"/>
            <a:ext cx="11488528" cy="6694140"/>
          </a:xfrm>
          <a:prstGeom prst="rect">
            <a:avLst/>
          </a:prstGeom>
        </p:spPr>
        <p:txBody>
          <a:bodyPr wrap="square">
            <a:spAutoFit/>
          </a:bodyPr>
          <a:lstStyle/>
          <a:p>
            <a:r>
              <a:rPr lang="en-US" sz="2600" dirty="0"/>
              <a:t>There are actually </a:t>
            </a:r>
            <a:r>
              <a:rPr lang="en-US" sz="2600" dirty="0">
                <a:solidFill>
                  <a:srgbClr val="0070C0"/>
                </a:solidFill>
              </a:rPr>
              <a:t>three different variables </a:t>
            </a:r>
            <a:r>
              <a:rPr lang="en-US" sz="2600" dirty="0"/>
              <a:t>in this program, but confusingly they are all named eggs. </a:t>
            </a:r>
            <a:r>
              <a:rPr lang="en-US" sz="2400" dirty="0">
                <a:solidFill>
                  <a:schemeClr val="accent5">
                    <a:lumMod val="75000"/>
                  </a:schemeClr>
                </a:solidFill>
              </a:rPr>
              <a:t>The variables are as follows:</a:t>
            </a:r>
          </a:p>
          <a:p>
            <a:r>
              <a:rPr lang="en-US" sz="2400" dirty="0">
                <a:solidFill>
                  <a:schemeClr val="accent5">
                    <a:lumMod val="75000"/>
                  </a:schemeClr>
                </a:solidFill>
              </a:rPr>
              <a:t>➊ A variable named eggs that exists in a local scope when spam() is called.</a:t>
            </a:r>
          </a:p>
          <a:p>
            <a:r>
              <a:rPr lang="en-US" sz="2400" dirty="0">
                <a:solidFill>
                  <a:schemeClr val="accent5">
                    <a:lumMod val="75000"/>
                  </a:schemeClr>
                </a:solidFill>
              </a:rPr>
              <a:t>➋ A variable named eggs that exists in a local scope when bacon() is called.</a:t>
            </a:r>
          </a:p>
          <a:p>
            <a:r>
              <a:rPr lang="en-US" sz="2400" dirty="0">
                <a:solidFill>
                  <a:schemeClr val="accent5">
                    <a:lumMod val="75000"/>
                  </a:schemeClr>
                </a:solidFill>
              </a:rPr>
              <a:t>➌ A variable named eggs that exists in the global scope.</a:t>
            </a:r>
          </a:p>
          <a:p>
            <a:endParaRPr lang="en-US" sz="2400" dirty="0">
              <a:solidFill>
                <a:schemeClr val="accent5">
                  <a:lumMod val="75000"/>
                </a:schemeClr>
              </a:solidFill>
            </a:endParaRPr>
          </a:p>
          <a:p>
            <a:r>
              <a:rPr lang="en-US" sz="2200" dirty="0" err="1">
                <a:solidFill>
                  <a:schemeClr val="accent5">
                    <a:lumMod val="75000"/>
                  </a:schemeClr>
                </a:solidFill>
              </a:rPr>
              <a:t>def</a:t>
            </a:r>
            <a:r>
              <a:rPr lang="en-US" sz="2200" dirty="0">
                <a:solidFill>
                  <a:schemeClr val="accent5">
                    <a:lumMod val="75000"/>
                  </a:schemeClr>
                </a:solidFill>
              </a:rPr>
              <a:t> spam():</a:t>
            </a:r>
          </a:p>
          <a:p>
            <a:r>
              <a:rPr lang="en-US" sz="2200" dirty="0">
                <a:solidFill>
                  <a:schemeClr val="accent5">
                    <a:lumMod val="75000"/>
                  </a:schemeClr>
                </a:solidFill>
              </a:rPr>
              <a:t>	➊ eggs = 'spam local'</a:t>
            </a:r>
          </a:p>
          <a:p>
            <a:r>
              <a:rPr lang="en-US" sz="2200" dirty="0">
                <a:solidFill>
                  <a:schemeClr val="accent5">
                    <a:lumMod val="75000"/>
                  </a:schemeClr>
                </a:solidFill>
              </a:rPr>
              <a:t>	print(eggs) # prints 'spam local'</a:t>
            </a:r>
          </a:p>
          <a:p>
            <a:r>
              <a:rPr lang="en-US" sz="2200" dirty="0" err="1">
                <a:solidFill>
                  <a:schemeClr val="accent5">
                    <a:lumMod val="75000"/>
                  </a:schemeClr>
                </a:solidFill>
              </a:rPr>
              <a:t>def</a:t>
            </a:r>
            <a:r>
              <a:rPr lang="en-US" sz="2200" dirty="0">
                <a:solidFill>
                  <a:schemeClr val="accent5">
                    <a:lumMod val="75000"/>
                  </a:schemeClr>
                </a:solidFill>
              </a:rPr>
              <a:t> bacon():</a:t>
            </a:r>
          </a:p>
          <a:p>
            <a:r>
              <a:rPr lang="en-US" sz="2200" dirty="0">
                <a:solidFill>
                  <a:schemeClr val="accent5">
                    <a:lumMod val="75000"/>
                  </a:schemeClr>
                </a:solidFill>
              </a:rPr>
              <a:t>	➋ eggs = 'bacon local'</a:t>
            </a:r>
          </a:p>
          <a:p>
            <a:r>
              <a:rPr lang="en-US" sz="2200" dirty="0">
                <a:solidFill>
                  <a:schemeClr val="accent5">
                    <a:lumMod val="75000"/>
                  </a:schemeClr>
                </a:solidFill>
              </a:rPr>
              <a:t>	print(eggs) # prints 'bacon local'</a:t>
            </a:r>
          </a:p>
          <a:p>
            <a:r>
              <a:rPr lang="en-US" sz="2200" dirty="0">
                <a:solidFill>
                  <a:schemeClr val="accent5">
                    <a:lumMod val="75000"/>
                  </a:schemeClr>
                </a:solidFill>
              </a:rPr>
              <a:t>	spam()</a:t>
            </a:r>
          </a:p>
          <a:p>
            <a:r>
              <a:rPr lang="en-US" sz="2200" dirty="0">
                <a:solidFill>
                  <a:schemeClr val="accent5">
                    <a:lumMod val="75000"/>
                  </a:schemeClr>
                </a:solidFill>
              </a:rPr>
              <a:t>	print(eggs) # prints 'bacon local'</a:t>
            </a:r>
          </a:p>
          <a:p>
            <a:r>
              <a:rPr lang="en-US" sz="2200" dirty="0">
                <a:solidFill>
                  <a:schemeClr val="accent5">
                    <a:lumMod val="75000"/>
                  </a:schemeClr>
                </a:solidFill>
              </a:rPr>
              <a:t>➌ eggs = 'global'</a:t>
            </a:r>
          </a:p>
          <a:p>
            <a:r>
              <a:rPr lang="en-US" sz="2200" dirty="0">
                <a:solidFill>
                  <a:schemeClr val="accent5">
                    <a:lumMod val="75000"/>
                  </a:schemeClr>
                </a:solidFill>
              </a:rPr>
              <a:t>bacon()</a:t>
            </a:r>
          </a:p>
          <a:p>
            <a:r>
              <a:rPr lang="en-US" sz="2200" dirty="0">
                <a:solidFill>
                  <a:schemeClr val="accent5">
                    <a:lumMod val="75000"/>
                  </a:schemeClr>
                </a:solidFill>
              </a:rPr>
              <a:t>print(eggs) # prints 'global'</a:t>
            </a:r>
          </a:p>
          <a:p>
            <a:endParaRPr lang="en-US" sz="2800" dirty="0">
              <a:solidFill>
                <a:schemeClr val="accent5">
                  <a:lumMod val="75000"/>
                </a:schemeClr>
              </a:solidFill>
            </a:endParaRPr>
          </a:p>
        </p:txBody>
      </p:sp>
      <p:sp>
        <p:nvSpPr>
          <p:cNvPr id="3" name="Rectangle 2"/>
          <p:cNvSpPr/>
          <p:nvPr/>
        </p:nvSpPr>
        <p:spPr>
          <a:xfrm>
            <a:off x="6213275" y="3012307"/>
            <a:ext cx="2018501" cy="2677656"/>
          </a:xfrm>
          <a:prstGeom prst="rect">
            <a:avLst/>
          </a:prstGeom>
        </p:spPr>
        <p:txBody>
          <a:bodyPr wrap="none">
            <a:spAutoFit/>
          </a:bodyPr>
          <a:lstStyle/>
          <a:p>
            <a:r>
              <a:rPr lang="en-US" sz="2800" dirty="0"/>
              <a:t>Outputs:</a:t>
            </a:r>
          </a:p>
          <a:p>
            <a:endParaRPr lang="en-US" sz="2800" dirty="0"/>
          </a:p>
          <a:p>
            <a:r>
              <a:rPr lang="en-US" sz="2800" dirty="0">
                <a:solidFill>
                  <a:srgbClr val="0070C0"/>
                </a:solidFill>
              </a:rPr>
              <a:t>bacon local</a:t>
            </a:r>
          </a:p>
          <a:p>
            <a:r>
              <a:rPr lang="en-US" sz="2800" dirty="0">
                <a:solidFill>
                  <a:srgbClr val="0070C0"/>
                </a:solidFill>
              </a:rPr>
              <a:t>spam local</a:t>
            </a:r>
          </a:p>
          <a:p>
            <a:r>
              <a:rPr lang="en-US" sz="2800" dirty="0">
                <a:solidFill>
                  <a:srgbClr val="0070C0"/>
                </a:solidFill>
              </a:rPr>
              <a:t>bacon local</a:t>
            </a:r>
          </a:p>
          <a:p>
            <a:r>
              <a:rPr lang="en-US" sz="2800" dirty="0">
                <a:solidFill>
                  <a:srgbClr val="0070C0"/>
                </a:solidFill>
              </a:rPr>
              <a:t>global</a:t>
            </a:r>
          </a:p>
        </p:txBody>
      </p:sp>
      <p:sp>
        <p:nvSpPr>
          <p:cNvPr id="4" name="Rectangle 3"/>
          <p:cNvSpPr/>
          <p:nvPr/>
        </p:nvSpPr>
        <p:spPr>
          <a:xfrm>
            <a:off x="8513131" y="2703016"/>
            <a:ext cx="3678869" cy="4154984"/>
          </a:xfrm>
          <a:prstGeom prst="rect">
            <a:avLst/>
          </a:prstGeom>
        </p:spPr>
        <p:txBody>
          <a:bodyPr wrap="square">
            <a:spAutoFit/>
          </a:bodyPr>
          <a:lstStyle/>
          <a:p>
            <a:pPr marL="342900" indent="-342900">
              <a:buFont typeface="Wingdings" panose="05000000000000000000" pitchFamily="2" charset="2"/>
              <a:buChar char="Ø"/>
            </a:pPr>
            <a:r>
              <a:rPr lang="en-US" sz="2400" dirty="0">
                <a:solidFill>
                  <a:srgbClr val="7030A0"/>
                </a:solidFill>
              </a:rPr>
              <a:t>Since these three separate variables all have the same name, it can be confusing to keep track of which one is being used at any given time. </a:t>
            </a:r>
          </a:p>
          <a:p>
            <a:pPr marL="342900" indent="-342900">
              <a:buFont typeface="Wingdings" panose="05000000000000000000" pitchFamily="2" charset="2"/>
              <a:buChar char="Ø"/>
            </a:pPr>
            <a:r>
              <a:rPr lang="en-US" sz="2400" dirty="0">
                <a:solidFill>
                  <a:srgbClr val="7030A0"/>
                </a:solidFill>
              </a:rPr>
              <a:t>This is why you should avoid using the same variable name in different scopes.</a:t>
            </a:r>
          </a:p>
        </p:txBody>
      </p:sp>
    </p:spTree>
    <p:extLst>
      <p:ext uri="{BB962C8B-B14F-4D97-AF65-F5344CB8AC3E}">
        <p14:creationId xmlns:p14="http://schemas.microsoft.com/office/powerpoint/2010/main" val="160957743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15044"/>
            <a:ext cx="13071230" cy="773252"/>
          </a:xfrm>
        </p:spPr>
        <p:txBody>
          <a:bodyPr>
            <a:normAutofit/>
          </a:bodyPr>
          <a:lstStyle/>
          <a:p>
            <a:pPr algn="ctr"/>
            <a:r>
              <a:rPr lang="en-US" sz="3200" b="1"/>
              <a:t>The global Statement</a:t>
            </a:r>
            <a:endParaRPr lang="en-US" sz="3200" b="1" dirty="0"/>
          </a:p>
        </p:txBody>
      </p:sp>
      <p:sp>
        <p:nvSpPr>
          <p:cNvPr id="7" name="Rectangle 6"/>
          <p:cNvSpPr/>
          <p:nvPr/>
        </p:nvSpPr>
        <p:spPr>
          <a:xfrm>
            <a:off x="469011" y="788296"/>
            <a:ext cx="11488528" cy="6494085"/>
          </a:xfrm>
          <a:prstGeom prst="rect">
            <a:avLst/>
          </a:prstGeom>
        </p:spPr>
        <p:txBody>
          <a:bodyPr wrap="square">
            <a:spAutoFit/>
          </a:bodyPr>
          <a:lstStyle/>
          <a:p>
            <a:pPr marL="457200" indent="-457200">
              <a:buFont typeface="Wingdings" panose="05000000000000000000" pitchFamily="2" charset="2"/>
              <a:buChar char="Ø"/>
            </a:pPr>
            <a:r>
              <a:rPr lang="en-US" sz="2600" dirty="0"/>
              <a:t>If you need to modify a global variable from within a function, use the</a:t>
            </a:r>
          </a:p>
          <a:p>
            <a:r>
              <a:rPr lang="en-US" sz="2600" dirty="0">
                <a:solidFill>
                  <a:srgbClr val="FF0000"/>
                </a:solidFill>
              </a:rPr>
              <a:t>     global statement.</a:t>
            </a:r>
          </a:p>
          <a:p>
            <a:pPr marL="457200" indent="-457200">
              <a:buFont typeface="Wingdings" panose="05000000000000000000" pitchFamily="2" charset="2"/>
              <a:buChar char="Ø"/>
            </a:pPr>
            <a:r>
              <a:rPr lang="en-US" sz="2800" dirty="0">
                <a:solidFill>
                  <a:srgbClr val="FF0000"/>
                </a:solidFill>
              </a:rPr>
              <a:t>If you have a line such as </a:t>
            </a:r>
            <a:r>
              <a:rPr lang="en-US" sz="2800" dirty="0"/>
              <a:t>global </a:t>
            </a:r>
            <a:r>
              <a:rPr lang="en-US" sz="2800" dirty="0" err="1"/>
              <a:t>variablename</a:t>
            </a:r>
            <a:r>
              <a:rPr lang="en-US" sz="2800" dirty="0"/>
              <a:t> (</a:t>
            </a:r>
            <a:r>
              <a:rPr lang="en-US" sz="2800" dirty="0" err="1"/>
              <a:t>Ex:global</a:t>
            </a:r>
            <a:r>
              <a:rPr lang="en-US" sz="2800" dirty="0"/>
              <a:t> eggs) </a:t>
            </a:r>
            <a:r>
              <a:rPr lang="en-US" sz="2800" dirty="0">
                <a:solidFill>
                  <a:srgbClr val="FF0000"/>
                </a:solidFill>
              </a:rPr>
              <a:t>at the top of a function, it tells Python, </a:t>
            </a:r>
            <a:r>
              <a:rPr lang="en-US" sz="2800" dirty="0"/>
              <a:t>“In this function, eggs refers      to global variable, so don’t create a local variable with this name</a:t>
            </a:r>
            <a:r>
              <a:rPr lang="en-US" sz="2800" dirty="0">
                <a:solidFill>
                  <a:srgbClr val="FF0000"/>
                </a:solidFill>
              </a:rPr>
              <a:t>.”</a:t>
            </a:r>
          </a:p>
          <a:p>
            <a:pPr marL="457200" indent="-457200">
              <a:buFont typeface="Wingdings" panose="05000000000000000000" pitchFamily="2" charset="2"/>
              <a:buChar char="Ø"/>
            </a:pPr>
            <a:r>
              <a:rPr lang="en-US" sz="2800" dirty="0">
                <a:solidFill>
                  <a:srgbClr val="FF0000"/>
                </a:solidFill>
              </a:rPr>
              <a:t>Ex: consider a program, </a:t>
            </a:r>
            <a:r>
              <a:rPr lang="en-US" sz="2800" dirty="0"/>
              <a:t>globalStatement.py:</a:t>
            </a:r>
          </a:p>
          <a:p>
            <a:pPr marL="457200" indent="-457200">
              <a:buFont typeface="Wingdings" panose="05000000000000000000" pitchFamily="2" charset="2"/>
              <a:buChar char="Ø"/>
            </a:pPr>
            <a:endParaRPr lang="en-US" sz="2800" dirty="0"/>
          </a:p>
          <a:p>
            <a:r>
              <a:rPr lang="en-US" sz="2800" dirty="0"/>
              <a:t>    </a:t>
            </a:r>
            <a:r>
              <a:rPr lang="en-US" sz="2800" dirty="0" err="1">
                <a:solidFill>
                  <a:srgbClr val="0070C0"/>
                </a:solidFill>
              </a:rPr>
              <a:t>def</a:t>
            </a:r>
            <a:r>
              <a:rPr lang="en-US" sz="2800" dirty="0">
                <a:solidFill>
                  <a:srgbClr val="0070C0"/>
                </a:solidFill>
              </a:rPr>
              <a:t> spam():</a:t>
            </a:r>
          </a:p>
          <a:p>
            <a:r>
              <a:rPr lang="en-US" sz="2800" dirty="0">
                <a:solidFill>
                  <a:srgbClr val="0070C0"/>
                </a:solidFill>
              </a:rPr>
              <a:t>	➊ global eggs</a:t>
            </a:r>
          </a:p>
          <a:p>
            <a:r>
              <a:rPr lang="en-US" sz="2800" dirty="0">
                <a:solidFill>
                  <a:srgbClr val="0070C0"/>
                </a:solidFill>
              </a:rPr>
              <a:t>	➋ eggs = 'spam'</a:t>
            </a:r>
          </a:p>
          <a:p>
            <a:r>
              <a:rPr lang="en-US" sz="2800" dirty="0">
                <a:solidFill>
                  <a:srgbClr val="0070C0"/>
                </a:solidFill>
              </a:rPr>
              <a:t>    eggs = 'global'</a:t>
            </a:r>
          </a:p>
          <a:p>
            <a:r>
              <a:rPr lang="en-US" sz="2800" dirty="0">
                <a:solidFill>
                  <a:srgbClr val="0070C0"/>
                </a:solidFill>
              </a:rPr>
              <a:t>    spam()</a:t>
            </a:r>
          </a:p>
          <a:p>
            <a:r>
              <a:rPr lang="en-US" sz="2800" dirty="0">
                <a:solidFill>
                  <a:srgbClr val="0070C0"/>
                </a:solidFill>
              </a:rPr>
              <a:t>    print(eggs)</a:t>
            </a:r>
          </a:p>
          <a:p>
            <a:pPr marL="457200" indent="-457200">
              <a:buFont typeface="Wingdings" panose="05000000000000000000" pitchFamily="2" charset="2"/>
              <a:buChar char="Ø"/>
            </a:pPr>
            <a:endParaRPr lang="en-US" sz="2800" dirty="0">
              <a:solidFill>
                <a:srgbClr val="FF0000"/>
              </a:solidFill>
            </a:endParaRPr>
          </a:p>
          <a:p>
            <a:pPr marL="457200" indent="-457200">
              <a:buFont typeface="Wingdings" panose="05000000000000000000" pitchFamily="2" charset="2"/>
              <a:buChar char="Ø"/>
            </a:pPr>
            <a:endParaRPr lang="en-US" sz="2800" dirty="0">
              <a:solidFill>
                <a:srgbClr val="FF0000"/>
              </a:solidFill>
            </a:endParaRPr>
          </a:p>
        </p:txBody>
      </p:sp>
      <p:sp>
        <p:nvSpPr>
          <p:cNvPr id="5" name="Rectangle 4"/>
          <p:cNvSpPr/>
          <p:nvPr/>
        </p:nvSpPr>
        <p:spPr>
          <a:xfrm>
            <a:off x="4686807" y="3666006"/>
            <a:ext cx="1435008" cy="954107"/>
          </a:xfrm>
          <a:prstGeom prst="rect">
            <a:avLst/>
          </a:prstGeom>
        </p:spPr>
        <p:txBody>
          <a:bodyPr wrap="none">
            <a:spAutoFit/>
          </a:bodyPr>
          <a:lstStyle/>
          <a:p>
            <a:r>
              <a:rPr lang="en-US" sz="2800" dirty="0"/>
              <a:t>Output:</a:t>
            </a:r>
          </a:p>
          <a:p>
            <a:r>
              <a:rPr lang="en-US" sz="2800" dirty="0">
                <a:solidFill>
                  <a:srgbClr val="FF0000"/>
                </a:solidFill>
              </a:rPr>
              <a:t>spam</a:t>
            </a:r>
          </a:p>
        </p:txBody>
      </p:sp>
      <p:sp>
        <p:nvSpPr>
          <p:cNvPr id="6" name="Rectangle 5"/>
          <p:cNvSpPr/>
          <p:nvPr/>
        </p:nvSpPr>
        <p:spPr>
          <a:xfrm>
            <a:off x="6787662" y="3414990"/>
            <a:ext cx="4958861" cy="3539430"/>
          </a:xfrm>
          <a:prstGeom prst="rect">
            <a:avLst/>
          </a:prstGeom>
        </p:spPr>
        <p:txBody>
          <a:bodyPr wrap="square">
            <a:spAutoFit/>
          </a:bodyPr>
          <a:lstStyle/>
          <a:p>
            <a:r>
              <a:rPr lang="en-US" sz="2800" dirty="0"/>
              <a:t>Because eggs is declared global at the top</a:t>
            </a:r>
          </a:p>
          <a:p>
            <a:r>
              <a:rPr lang="en-US" sz="2800" dirty="0"/>
              <a:t>of spam() ➊, when eggs is set to 'spam' ➋, this assignment is done to the</a:t>
            </a:r>
          </a:p>
          <a:p>
            <a:r>
              <a:rPr lang="en-US" sz="2800" dirty="0"/>
              <a:t>globally scoped eggs.</a:t>
            </a:r>
          </a:p>
          <a:p>
            <a:r>
              <a:rPr lang="en-US" sz="2800" dirty="0"/>
              <a:t>No local eggs variable is created.</a:t>
            </a:r>
          </a:p>
        </p:txBody>
      </p:sp>
    </p:spTree>
    <p:extLst>
      <p:ext uri="{BB962C8B-B14F-4D97-AF65-F5344CB8AC3E}">
        <p14:creationId xmlns:p14="http://schemas.microsoft.com/office/powerpoint/2010/main" val="401303327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15044"/>
            <a:ext cx="13071230" cy="773252"/>
          </a:xfrm>
        </p:spPr>
        <p:txBody>
          <a:bodyPr>
            <a:normAutofit/>
          </a:bodyPr>
          <a:lstStyle/>
          <a:p>
            <a:pPr algn="ctr"/>
            <a:r>
              <a:rPr lang="en-US" sz="3200" b="1"/>
              <a:t>The global Statement</a:t>
            </a:r>
            <a:endParaRPr lang="en-US" sz="3200" b="1" dirty="0"/>
          </a:p>
        </p:txBody>
      </p:sp>
      <p:sp>
        <p:nvSpPr>
          <p:cNvPr id="7" name="Rectangle 6"/>
          <p:cNvSpPr/>
          <p:nvPr/>
        </p:nvSpPr>
        <p:spPr>
          <a:xfrm>
            <a:off x="469011" y="788296"/>
            <a:ext cx="11488528" cy="954107"/>
          </a:xfrm>
          <a:prstGeom prst="rect">
            <a:avLst/>
          </a:prstGeom>
        </p:spPr>
        <p:txBody>
          <a:bodyPr wrap="square">
            <a:spAutoFit/>
          </a:bodyPr>
          <a:lstStyle/>
          <a:p>
            <a:pPr marL="457200" indent="-457200">
              <a:buFont typeface="Wingdings" panose="05000000000000000000" pitchFamily="2" charset="2"/>
              <a:buChar char="Ø"/>
            </a:pPr>
            <a:endParaRPr lang="en-US" sz="2800" dirty="0">
              <a:solidFill>
                <a:srgbClr val="FF0000"/>
              </a:solidFill>
            </a:endParaRPr>
          </a:p>
          <a:p>
            <a:pPr marL="457200" indent="-457200">
              <a:buFont typeface="Wingdings" panose="05000000000000000000" pitchFamily="2" charset="2"/>
              <a:buChar char="Ø"/>
            </a:pPr>
            <a:endParaRPr lang="en-US" sz="2800" dirty="0">
              <a:solidFill>
                <a:srgbClr val="FF0000"/>
              </a:solidFill>
            </a:endParaRPr>
          </a:p>
        </p:txBody>
      </p:sp>
      <p:sp>
        <p:nvSpPr>
          <p:cNvPr id="6" name="Rectangle 5"/>
          <p:cNvSpPr/>
          <p:nvPr/>
        </p:nvSpPr>
        <p:spPr>
          <a:xfrm>
            <a:off x="1014047" y="578005"/>
            <a:ext cx="10650415" cy="5693866"/>
          </a:xfrm>
          <a:prstGeom prst="rect">
            <a:avLst/>
          </a:prstGeom>
        </p:spPr>
        <p:txBody>
          <a:bodyPr wrap="square">
            <a:spAutoFit/>
          </a:bodyPr>
          <a:lstStyle/>
          <a:p>
            <a:r>
              <a:rPr lang="en-US" sz="2800" dirty="0"/>
              <a:t>There are four rules to tell whether a variable is in a local scope or global scope:</a:t>
            </a:r>
          </a:p>
          <a:p>
            <a:endParaRPr lang="en-US" sz="2800" dirty="0"/>
          </a:p>
          <a:p>
            <a:pPr marL="457200" indent="-457200">
              <a:buFont typeface="Wingdings" panose="05000000000000000000" pitchFamily="2" charset="2"/>
              <a:buChar char="Ø"/>
            </a:pPr>
            <a:r>
              <a:rPr lang="en-US" sz="2800" dirty="0"/>
              <a:t>If a variable is being used in the global scope (that is, outside of all functions), then it is always a global variable.</a:t>
            </a:r>
          </a:p>
          <a:p>
            <a:pPr marL="457200" indent="-457200">
              <a:buFont typeface="Wingdings" panose="05000000000000000000" pitchFamily="2" charset="2"/>
              <a:buChar char="Ø"/>
            </a:pPr>
            <a:r>
              <a:rPr lang="en-US" sz="2800" dirty="0">
                <a:solidFill>
                  <a:srgbClr val="0070C0"/>
                </a:solidFill>
              </a:rPr>
              <a:t>If there is a global statement for that variable in a function, it is a global variable.</a:t>
            </a:r>
          </a:p>
          <a:p>
            <a:pPr marL="457200" indent="-457200">
              <a:buFont typeface="Wingdings" panose="05000000000000000000" pitchFamily="2" charset="2"/>
              <a:buChar char="Ø"/>
            </a:pPr>
            <a:r>
              <a:rPr lang="en-US" sz="2800" dirty="0"/>
              <a:t>Otherwise, if the variable is used in an assignment statement in the function, it is a local variable.</a:t>
            </a:r>
          </a:p>
          <a:p>
            <a:pPr marL="457200" indent="-457200">
              <a:buFont typeface="Wingdings" panose="05000000000000000000" pitchFamily="2" charset="2"/>
              <a:buChar char="Ø"/>
            </a:pPr>
            <a:r>
              <a:rPr lang="en-US" sz="2800" dirty="0">
                <a:solidFill>
                  <a:srgbClr val="FF0000"/>
                </a:solidFill>
              </a:rPr>
              <a:t>But if the variable is not used in an assignment statement, it is a global variable.</a:t>
            </a:r>
          </a:p>
          <a:p>
            <a:pPr marL="457200" indent="-457200">
              <a:buFont typeface="Wingdings" panose="05000000000000000000" pitchFamily="2" charset="2"/>
              <a:buChar char="Ø"/>
            </a:pPr>
            <a:endParaRPr lang="en-US" sz="2800" dirty="0">
              <a:solidFill>
                <a:srgbClr val="FF0000"/>
              </a:solidFill>
            </a:endParaRPr>
          </a:p>
          <a:p>
            <a:pPr marL="457200" indent="-457200">
              <a:buFont typeface="Wingdings" panose="05000000000000000000" pitchFamily="2" charset="2"/>
              <a:buChar char="Ø"/>
            </a:pPr>
            <a:r>
              <a:rPr lang="en-US" sz="2800" dirty="0">
                <a:solidFill>
                  <a:srgbClr val="FF0000"/>
                </a:solidFill>
              </a:rPr>
              <a:t>Example:</a:t>
            </a:r>
          </a:p>
        </p:txBody>
      </p:sp>
    </p:spTree>
    <p:extLst>
      <p:ext uri="{BB962C8B-B14F-4D97-AF65-F5344CB8AC3E}">
        <p14:creationId xmlns:p14="http://schemas.microsoft.com/office/powerpoint/2010/main" val="28281341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15044"/>
            <a:ext cx="13071230" cy="773252"/>
          </a:xfrm>
        </p:spPr>
        <p:txBody>
          <a:bodyPr>
            <a:normAutofit/>
          </a:bodyPr>
          <a:lstStyle/>
          <a:p>
            <a:pPr algn="ctr"/>
            <a:r>
              <a:rPr lang="en-US" sz="3200" b="1"/>
              <a:t>The global Statement</a:t>
            </a:r>
            <a:endParaRPr lang="en-US" sz="3200" b="1" dirty="0"/>
          </a:p>
        </p:txBody>
      </p:sp>
      <p:sp>
        <p:nvSpPr>
          <p:cNvPr id="7" name="Rectangle 6"/>
          <p:cNvSpPr/>
          <p:nvPr/>
        </p:nvSpPr>
        <p:spPr>
          <a:xfrm>
            <a:off x="469011" y="788296"/>
            <a:ext cx="11488528" cy="954107"/>
          </a:xfrm>
          <a:prstGeom prst="rect">
            <a:avLst/>
          </a:prstGeom>
        </p:spPr>
        <p:txBody>
          <a:bodyPr wrap="square">
            <a:spAutoFit/>
          </a:bodyPr>
          <a:lstStyle/>
          <a:p>
            <a:pPr marL="457200" indent="-457200">
              <a:buFont typeface="Wingdings" panose="05000000000000000000" pitchFamily="2" charset="2"/>
              <a:buChar char="Ø"/>
            </a:pPr>
            <a:endParaRPr lang="en-US" sz="2800" dirty="0">
              <a:solidFill>
                <a:srgbClr val="FF0000"/>
              </a:solidFill>
            </a:endParaRPr>
          </a:p>
          <a:p>
            <a:pPr marL="457200" indent="-457200">
              <a:buFont typeface="Wingdings" panose="05000000000000000000" pitchFamily="2" charset="2"/>
              <a:buChar char="Ø"/>
            </a:pPr>
            <a:endParaRPr lang="en-US" sz="2800" dirty="0">
              <a:solidFill>
                <a:srgbClr val="FF0000"/>
              </a:solidFill>
            </a:endParaRPr>
          </a:p>
        </p:txBody>
      </p:sp>
      <p:sp>
        <p:nvSpPr>
          <p:cNvPr id="6" name="Rectangle 5"/>
          <p:cNvSpPr/>
          <p:nvPr/>
        </p:nvSpPr>
        <p:spPr>
          <a:xfrm>
            <a:off x="1014047" y="578005"/>
            <a:ext cx="10650415" cy="5693866"/>
          </a:xfrm>
          <a:prstGeom prst="rect">
            <a:avLst/>
          </a:prstGeom>
        </p:spPr>
        <p:txBody>
          <a:bodyPr wrap="square">
            <a:spAutoFit/>
          </a:bodyPr>
          <a:lstStyle/>
          <a:p>
            <a:r>
              <a:rPr lang="en-US" sz="2800" dirty="0"/>
              <a:t>There are four rules to tell whether a variable is in a local scope or global scope:</a:t>
            </a:r>
          </a:p>
          <a:p>
            <a:endParaRPr lang="en-US" sz="2800" dirty="0"/>
          </a:p>
          <a:p>
            <a:pPr marL="457200" indent="-457200">
              <a:buFont typeface="Wingdings" panose="05000000000000000000" pitchFamily="2" charset="2"/>
              <a:buChar char="Ø"/>
            </a:pPr>
            <a:r>
              <a:rPr lang="en-US" sz="2800" dirty="0"/>
              <a:t>If a variable is being used in the global scope (that is, outside of all functions), then it is always a global variable.</a:t>
            </a:r>
          </a:p>
          <a:p>
            <a:pPr marL="457200" indent="-457200">
              <a:buFont typeface="Wingdings" panose="05000000000000000000" pitchFamily="2" charset="2"/>
              <a:buChar char="Ø"/>
            </a:pPr>
            <a:r>
              <a:rPr lang="en-US" sz="2800" dirty="0">
                <a:solidFill>
                  <a:srgbClr val="0070C0"/>
                </a:solidFill>
              </a:rPr>
              <a:t>If there is a global statement for that variable in a function, it is a global variable.</a:t>
            </a:r>
          </a:p>
          <a:p>
            <a:pPr marL="457200" indent="-457200">
              <a:buFont typeface="Wingdings" panose="05000000000000000000" pitchFamily="2" charset="2"/>
              <a:buChar char="Ø"/>
            </a:pPr>
            <a:r>
              <a:rPr lang="en-US" sz="2800" dirty="0"/>
              <a:t>Otherwise, if the variable is used in an assignment statement in the function, it is a local variable.</a:t>
            </a:r>
          </a:p>
          <a:p>
            <a:pPr marL="457200" indent="-457200">
              <a:buFont typeface="Wingdings" panose="05000000000000000000" pitchFamily="2" charset="2"/>
              <a:buChar char="Ø"/>
            </a:pPr>
            <a:r>
              <a:rPr lang="en-US" sz="2800" dirty="0">
                <a:solidFill>
                  <a:srgbClr val="FF0000"/>
                </a:solidFill>
              </a:rPr>
              <a:t>But if the variable is not used in an assignment statement, it is a global variable.</a:t>
            </a:r>
          </a:p>
          <a:p>
            <a:pPr marL="457200" indent="-457200">
              <a:buFont typeface="Wingdings" panose="05000000000000000000" pitchFamily="2" charset="2"/>
              <a:buChar char="Ø"/>
            </a:pPr>
            <a:endParaRPr lang="en-US" sz="2800" dirty="0">
              <a:solidFill>
                <a:srgbClr val="FF0000"/>
              </a:solidFill>
            </a:endParaRPr>
          </a:p>
          <a:p>
            <a:pPr marL="457200" indent="-457200">
              <a:buFont typeface="Wingdings" panose="05000000000000000000" pitchFamily="2" charset="2"/>
              <a:buChar char="Ø"/>
            </a:pPr>
            <a:r>
              <a:rPr lang="en-US" sz="2800" dirty="0">
                <a:solidFill>
                  <a:srgbClr val="FF0000"/>
                </a:solidFill>
              </a:rPr>
              <a:t>Ex: Consider a program, </a:t>
            </a:r>
            <a:r>
              <a:rPr lang="en-US" sz="2800" dirty="0"/>
              <a:t>sameNameLocalGlobal.py:</a:t>
            </a:r>
            <a:r>
              <a:rPr lang="en-US" sz="2800" dirty="0">
                <a:solidFill>
                  <a:srgbClr val="FF0000"/>
                </a:solidFill>
              </a:rPr>
              <a:t>:</a:t>
            </a:r>
          </a:p>
        </p:txBody>
      </p:sp>
    </p:spTree>
    <p:extLst>
      <p:ext uri="{BB962C8B-B14F-4D97-AF65-F5344CB8AC3E}">
        <p14:creationId xmlns:p14="http://schemas.microsoft.com/office/powerpoint/2010/main" val="401278416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15044"/>
            <a:ext cx="13071230" cy="773252"/>
          </a:xfrm>
        </p:spPr>
        <p:txBody>
          <a:bodyPr>
            <a:normAutofit/>
          </a:bodyPr>
          <a:lstStyle/>
          <a:p>
            <a:pPr algn="ctr"/>
            <a:r>
              <a:rPr lang="en-US" sz="3200" b="1" dirty="0"/>
              <a:t>The global Statement: sameNameLocalGlobal.py:</a:t>
            </a:r>
          </a:p>
        </p:txBody>
      </p:sp>
      <p:sp>
        <p:nvSpPr>
          <p:cNvPr id="7" name="Rectangle 6"/>
          <p:cNvSpPr/>
          <p:nvPr/>
        </p:nvSpPr>
        <p:spPr>
          <a:xfrm>
            <a:off x="469011" y="788296"/>
            <a:ext cx="11488528" cy="954107"/>
          </a:xfrm>
          <a:prstGeom prst="rect">
            <a:avLst/>
          </a:prstGeom>
        </p:spPr>
        <p:txBody>
          <a:bodyPr wrap="square">
            <a:spAutoFit/>
          </a:bodyPr>
          <a:lstStyle/>
          <a:p>
            <a:pPr marL="457200" indent="-457200">
              <a:buFont typeface="Wingdings" panose="05000000000000000000" pitchFamily="2" charset="2"/>
              <a:buChar char="Ø"/>
            </a:pPr>
            <a:endParaRPr lang="en-US" sz="2800" dirty="0">
              <a:solidFill>
                <a:srgbClr val="FF0000"/>
              </a:solidFill>
            </a:endParaRPr>
          </a:p>
          <a:p>
            <a:pPr marL="457200" indent="-457200">
              <a:buFont typeface="Wingdings" panose="05000000000000000000" pitchFamily="2" charset="2"/>
              <a:buChar char="Ø"/>
            </a:pPr>
            <a:endParaRPr lang="en-US" sz="2800" dirty="0">
              <a:solidFill>
                <a:srgbClr val="FF0000"/>
              </a:solidFill>
            </a:endParaRPr>
          </a:p>
        </p:txBody>
      </p:sp>
      <p:sp>
        <p:nvSpPr>
          <p:cNvPr id="6" name="Rectangle 5"/>
          <p:cNvSpPr/>
          <p:nvPr/>
        </p:nvSpPr>
        <p:spPr>
          <a:xfrm>
            <a:off x="647700" y="1021091"/>
            <a:ext cx="6315807" cy="3785652"/>
          </a:xfrm>
          <a:prstGeom prst="rect">
            <a:avLst/>
          </a:prstGeom>
        </p:spPr>
        <p:txBody>
          <a:bodyPr wrap="square">
            <a:spAutoFit/>
          </a:bodyPr>
          <a:lstStyle/>
          <a:p>
            <a:r>
              <a:rPr lang="en-US" sz="2400" dirty="0" err="1"/>
              <a:t>def</a:t>
            </a:r>
            <a:r>
              <a:rPr lang="en-US" sz="2400" dirty="0"/>
              <a:t> spam():</a:t>
            </a:r>
          </a:p>
          <a:p>
            <a:r>
              <a:rPr lang="en-US" sz="2400" dirty="0"/>
              <a:t>	➊ global eggs</a:t>
            </a:r>
          </a:p>
          <a:p>
            <a:r>
              <a:rPr lang="en-US" sz="2400" dirty="0"/>
              <a:t>	eggs = 'spam' # this is the global</a:t>
            </a:r>
          </a:p>
          <a:p>
            <a:r>
              <a:rPr lang="en-US" sz="2400" dirty="0" err="1"/>
              <a:t>def</a:t>
            </a:r>
            <a:r>
              <a:rPr lang="en-US" sz="2400" dirty="0"/>
              <a:t> bacon():</a:t>
            </a:r>
          </a:p>
          <a:p>
            <a:r>
              <a:rPr lang="en-US" sz="2400" dirty="0"/>
              <a:t>	➋ eggs = 'bacon' # this is a local</a:t>
            </a:r>
          </a:p>
          <a:p>
            <a:r>
              <a:rPr lang="en-US" sz="2400" dirty="0" err="1"/>
              <a:t>def</a:t>
            </a:r>
            <a:r>
              <a:rPr lang="en-US" sz="2400" dirty="0"/>
              <a:t> ham():</a:t>
            </a:r>
          </a:p>
          <a:p>
            <a:r>
              <a:rPr lang="en-US" sz="2400" dirty="0">
                <a:solidFill>
                  <a:srgbClr val="FF0000"/>
                </a:solidFill>
              </a:rPr>
              <a:t>	</a:t>
            </a:r>
            <a:r>
              <a:rPr lang="en-US" sz="2400" dirty="0"/>
              <a:t>➌ print(eggs) # this is the global</a:t>
            </a:r>
          </a:p>
          <a:p>
            <a:r>
              <a:rPr lang="en-US" sz="2400" dirty="0">
                <a:solidFill>
                  <a:srgbClr val="FF0000"/>
                </a:solidFill>
              </a:rPr>
              <a:t>eggs = 42 # this is the global</a:t>
            </a:r>
          </a:p>
          <a:p>
            <a:r>
              <a:rPr lang="en-US" sz="2400" dirty="0">
                <a:solidFill>
                  <a:srgbClr val="FF0000"/>
                </a:solidFill>
              </a:rPr>
              <a:t>spam()</a:t>
            </a:r>
          </a:p>
          <a:p>
            <a:r>
              <a:rPr lang="en-US" sz="2400" dirty="0">
                <a:solidFill>
                  <a:srgbClr val="FF0000"/>
                </a:solidFill>
              </a:rPr>
              <a:t>print(eggs)</a:t>
            </a:r>
          </a:p>
        </p:txBody>
      </p:sp>
      <p:sp>
        <p:nvSpPr>
          <p:cNvPr id="5" name="Rectangle 4"/>
          <p:cNvSpPr/>
          <p:nvPr/>
        </p:nvSpPr>
        <p:spPr>
          <a:xfrm>
            <a:off x="7476900" y="788296"/>
            <a:ext cx="1435008" cy="954107"/>
          </a:xfrm>
          <a:prstGeom prst="rect">
            <a:avLst/>
          </a:prstGeom>
        </p:spPr>
        <p:txBody>
          <a:bodyPr wrap="none">
            <a:spAutoFit/>
          </a:bodyPr>
          <a:lstStyle/>
          <a:p>
            <a:r>
              <a:rPr lang="en-US" sz="2800" dirty="0"/>
              <a:t>Output:</a:t>
            </a:r>
          </a:p>
          <a:p>
            <a:r>
              <a:rPr lang="en-US" sz="2800" dirty="0">
                <a:solidFill>
                  <a:srgbClr val="FF0000"/>
                </a:solidFill>
              </a:rPr>
              <a:t>spam</a:t>
            </a:r>
          </a:p>
        </p:txBody>
      </p:sp>
      <p:sp>
        <p:nvSpPr>
          <p:cNvPr id="3" name="Rectangle 2"/>
          <p:cNvSpPr/>
          <p:nvPr/>
        </p:nvSpPr>
        <p:spPr>
          <a:xfrm>
            <a:off x="6963507" y="2220945"/>
            <a:ext cx="5263662" cy="4154984"/>
          </a:xfrm>
          <a:prstGeom prst="rect">
            <a:avLst/>
          </a:prstGeom>
        </p:spPr>
        <p:txBody>
          <a:bodyPr wrap="square">
            <a:spAutoFit/>
          </a:bodyPr>
          <a:lstStyle/>
          <a:p>
            <a:r>
              <a:rPr lang="en-US" sz="2400" dirty="0">
                <a:solidFill>
                  <a:srgbClr val="0070C0"/>
                </a:solidFill>
              </a:rPr>
              <a:t>In the spam() function, eggs is the global eggs variable because there’s a global statement for eggs at the beginning of the function ➊. </a:t>
            </a:r>
          </a:p>
          <a:p>
            <a:r>
              <a:rPr lang="en-US" sz="2400" dirty="0">
                <a:solidFill>
                  <a:srgbClr val="0070C0"/>
                </a:solidFill>
              </a:rPr>
              <a:t>In bacon(), eggs is a local variable because there’s an assignment statement for it in that function ➋. </a:t>
            </a:r>
          </a:p>
          <a:p>
            <a:r>
              <a:rPr lang="en-US" sz="2400" dirty="0">
                <a:solidFill>
                  <a:srgbClr val="0070C0"/>
                </a:solidFill>
              </a:rPr>
              <a:t>In ham() ➌, eggs is the global variable because there is no</a:t>
            </a:r>
          </a:p>
          <a:p>
            <a:r>
              <a:rPr lang="en-US" sz="2400" dirty="0">
                <a:solidFill>
                  <a:srgbClr val="0070C0"/>
                </a:solidFill>
              </a:rPr>
              <a:t>assignment statement or global statement for it in that function.</a:t>
            </a:r>
          </a:p>
        </p:txBody>
      </p:sp>
      <p:sp>
        <p:nvSpPr>
          <p:cNvPr id="4" name="Rectangle 3"/>
          <p:cNvSpPr/>
          <p:nvPr/>
        </p:nvSpPr>
        <p:spPr>
          <a:xfrm>
            <a:off x="281442" y="4919008"/>
            <a:ext cx="6315807" cy="1938992"/>
          </a:xfrm>
          <a:prstGeom prst="rect">
            <a:avLst/>
          </a:prstGeom>
        </p:spPr>
        <p:txBody>
          <a:bodyPr wrap="square">
            <a:spAutoFit/>
          </a:bodyPr>
          <a:lstStyle/>
          <a:p>
            <a:pPr algn="just"/>
            <a:r>
              <a:rPr lang="en-US" sz="2400" dirty="0">
                <a:solidFill>
                  <a:srgbClr val="FF0000"/>
                </a:solidFill>
              </a:rPr>
              <a:t>Imp</a:t>
            </a:r>
            <a:r>
              <a:rPr lang="en-US" sz="2400" dirty="0"/>
              <a:t>: In a function, a variable will </a:t>
            </a:r>
            <a:r>
              <a:rPr lang="en-US" sz="2400" dirty="0">
                <a:solidFill>
                  <a:srgbClr val="FF0000"/>
                </a:solidFill>
              </a:rPr>
              <a:t>either always be global or always be local</a:t>
            </a:r>
            <a:r>
              <a:rPr lang="en-US" sz="2400" dirty="0"/>
              <a:t>. The code in a function can’t use a local variable named eggs and then use the global eggs variable later in that same function.</a:t>
            </a:r>
          </a:p>
        </p:txBody>
      </p:sp>
    </p:spTree>
    <p:extLst>
      <p:ext uri="{BB962C8B-B14F-4D97-AF65-F5344CB8AC3E}">
        <p14:creationId xmlns:p14="http://schemas.microsoft.com/office/powerpoint/2010/main" val="86449044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15044"/>
            <a:ext cx="13071230" cy="773252"/>
          </a:xfrm>
        </p:spPr>
        <p:txBody>
          <a:bodyPr>
            <a:normAutofit/>
          </a:bodyPr>
          <a:lstStyle/>
          <a:p>
            <a:pPr algn="ctr"/>
            <a:r>
              <a:rPr lang="en-US" sz="3200" b="1" dirty="0"/>
              <a:t>The global Statement</a:t>
            </a:r>
          </a:p>
        </p:txBody>
      </p:sp>
      <p:sp>
        <p:nvSpPr>
          <p:cNvPr id="7" name="Rectangle 6"/>
          <p:cNvSpPr/>
          <p:nvPr/>
        </p:nvSpPr>
        <p:spPr>
          <a:xfrm>
            <a:off x="469011" y="788296"/>
            <a:ext cx="11488528" cy="954107"/>
          </a:xfrm>
          <a:prstGeom prst="rect">
            <a:avLst/>
          </a:prstGeom>
        </p:spPr>
        <p:txBody>
          <a:bodyPr wrap="square">
            <a:spAutoFit/>
          </a:bodyPr>
          <a:lstStyle/>
          <a:p>
            <a:pPr marL="457200" indent="-457200">
              <a:buFont typeface="Wingdings" panose="05000000000000000000" pitchFamily="2" charset="2"/>
              <a:buChar char="Ø"/>
            </a:pPr>
            <a:endParaRPr lang="en-US" sz="2800" dirty="0">
              <a:solidFill>
                <a:srgbClr val="FF0000"/>
              </a:solidFill>
            </a:endParaRPr>
          </a:p>
          <a:p>
            <a:pPr marL="457200" indent="-457200">
              <a:buFont typeface="Wingdings" panose="05000000000000000000" pitchFamily="2" charset="2"/>
              <a:buChar char="Ø"/>
            </a:pPr>
            <a:endParaRPr lang="en-US" sz="2800" dirty="0">
              <a:solidFill>
                <a:srgbClr val="FF0000"/>
              </a:solidFill>
            </a:endParaRPr>
          </a:p>
        </p:txBody>
      </p:sp>
      <p:sp>
        <p:nvSpPr>
          <p:cNvPr id="4" name="Rectangle 3"/>
          <p:cNvSpPr/>
          <p:nvPr/>
        </p:nvSpPr>
        <p:spPr>
          <a:xfrm>
            <a:off x="301659" y="1012178"/>
            <a:ext cx="10846987" cy="3785652"/>
          </a:xfrm>
          <a:prstGeom prst="rect">
            <a:avLst/>
          </a:prstGeom>
        </p:spPr>
        <p:txBody>
          <a:bodyPr wrap="square">
            <a:spAutoFit/>
          </a:bodyPr>
          <a:lstStyle/>
          <a:p>
            <a:pPr algn="just"/>
            <a:r>
              <a:rPr lang="en-US" sz="2400" dirty="0"/>
              <a:t> </a:t>
            </a:r>
            <a:r>
              <a:rPr lang="en-US" sz="2400" dirty="0">
                <a:solidFill>
                  <a:srgbClr val="FF0000"/>
                </a:solidFill>
              </a:rPr>
              <a:t>NOTE</a:t>
            </a:r>
            <a:r>
              <a:rPr lang="en-US" sz="2400" dirty="0"/>
              <a:t>: </a:t>
            </a:r>
            <a:r>
              <a:rPr lang="en-US" sz="2400" dirty="0">
                <a:solidFill>
                  <a:srgbClr val="FF0000"/>
                </a:solidFill>
              </a:rPr>
              <a:t>If you ever want to modify the value stored in a global variable from in a function, you must use a global statement on that variable.</a:t>
            </a:r>
          </a:p>
          <a:p>
            <a:pPr algn="just"/>
            <a:endParaRPr lang="en-US" sz="2400" dirty="0">
              <a:solidFill>
                <a:srgbClr val="FF0000"/>
              </a:solidFill>
            </a:endParaRPr>
          </a:p>
          <a:p>
            <a:pPr marL="342900" indent="-342900" algn="just">
              <a:buFont typeface="Wingdings" panose="05000000000000000000" pitchFamily="2" charset="2"/>
              <a:buChar char="Ø"/>
            </a:pPr>
            <a:r>
              <a:rPr lang="en-US" sz="2400" dirty="0"/>
              <a:t>The code in a function can’t use a local variable named eggs and then use the global eggs variable later in that same function.</a:t>
            </a:r>
          </a:p>
          <a:p>
            <a:pPr marL="342900" indent="-342900" algn="just">
              <a:buFont typeface="Wingdings" panose="05000000000000000000" pitchFamily="2" charset="2"/>
              <a:buChar char="Ø"/>
            </a:pPr>
            <a:r>
              <a:rPr lang="en-US" sz="2400" dirty="0"/>
              <a:t>If you try to use a local variable in a function before you assign a value</a:t>
            </a:r>
          </a:p>
          <a:p>
            <a:pPr algn="just"/>
            <a:r>
              <a:rPr lang="en-US" sz="2400" dirty="0"/>
              <a:t>to it, Python will give you an error. Consider a program, </a:t>
            </a:r>
            <a:r>
              <a:rPr lang="en-US" sz="2400" dirty="0">
                <a:solidFill>
                  <a:srgbClr val="FF0000"/>
                </a:solidFill>
              </a:rPr>
              <a:t>sameNameError.py:</a:t>
            </a:r>
            <a:r>
              <a:rPr lang="en-US" sz="2400" dirty="0"/>
              <a:t> </a:t>
            </a:r>
          </a:p>
          <a:p>
            <a:pPr algn="just"/>
            <a:endParaRPr lang="en-US" sz="2400" dirty="0"/>
          </a:p>
          <a:p>
            <a:pPr algn="just"/>
            <a:endParaRPr lang="en-US" sz="2400" dirty="0"/>
          </a:p>
          <a:p>
            <a:pPr algn="just"/>
            <a:endParaRPr lang="en-US" sz="2400" dirty="0"/>
          </a:p>
        </p:txBody>
      </p:sp>
      <p:sp>
        <p:nvSpPr>
          <p:cNvPr id="8" name="Rectangle 7"/>
          <p:cNvSpPr/>
          <p:nvPr/>
        </p:nvSpPr>
        <p:spPr>
          <a:xfrm>
            <a:off x="301659" y="4575437"/>
            <a:ext cx="6096000" cy="1938992"/>
          </a:xfrm>
          <a:prstGeom prst="rect">
            <a:avLst/>
          </a:prstGeom>
        </p:spPr>
        <p:txBody>
          <a:bodyPr>
            <a:spAutoFit/>
          </a:bodyPr>
          <a:lstStyle/>
          <a:p>
            <a:r>
              <a:rPr lang="en-US" sz="2400" dirty="0" err="1">
                <a:solidFill>
                  <a:srgbClr val="0070C0"/>
                </a:solidFill>
              </a:rPr>
              <a:t>def</a:t>
            </a:r>
            <a:r>
              <a:rPr lang="en-US" sz="2400" dirty="0">
                <a:solidFill>
                  <a:srgbClr val="0070C0"/>
                </a:solidFill>
              </a:rPr>
              <a:t> spam():</a:t>
            </a:r>
          </a:p>
          <a:p>
            <a:r>
              <a:rPr lang="en-US" sz="2400" dirty="0">
                <a:solidFill>
                  <a:srgbClr val="0070C0"/>
                </a:solidFill>
              </a:rPr>
              <a:t>	print(eggs)                # ERROR!</a:t>
            </a:r>
          </a:p>
          <a:p>
            <a:r>
              <a:rPr lang="en-US" sz="2400" dirty="0">
                <a:solidFill>
                  <a:srgbClr val="0070C0"/>
                </a:solidFill>
              </a:rPr>
              <a:t>	➊ eggs = 'spam local'</a:t>
            </a:r>
          </a:p>
          <a:p>
            <a:r>
              <a:rPr lang="en-US" sz="2400" dirty="0">
                <a:solidFill>
                  <a:srgbClr val="0070C0"/>
                </a:solidFill>
              </a:rPr>
              <a:t>➋ eggs = 'global'</a:t>
            </a:r>
          </a:p>
          <a:p>
            <a:r>
              <a:rPr lang="en-US" sz="2400" dirty="0">
                <a:solidFill>
                  <a:srgbClr val="0070C0"/>
                </a:solidFill>
              </a:rPr>
              <a:t>spam()</a:t>
            </a:r>
          </a:p>
        </p:txBody>
      </p:sp>
      <p:sp>
        <p:nvSpPr>
          <p:cNvPr id="9" name="Rectangle 8"/>
          <p:cNvSpPr/>
          <p:nvPr/>
        </p:nvSpPr>
        <p:spPr>
          <a:xfrm>
            <a:off x="6213275" y="3828334"/>
            <a:ext cx="5862233" cy="3046988"/>
          </a:xfrm>
          <a:prstGeom prst="rect">
            <a:avLst/>
          </a:prstGeom>
        </p:spPr>
        <p:txBody>
          <a:bodyPr wrap="square">
            <a:spAutoFit/>
          </a:bodyPr>
          <a:lstStyle/>
          <a:p>
            <a:r>
              <a:rPr lang="en-US" sz="2400" dirty="0">
                <a:solidFill>
                  <a:srgbClr val="0070C0"/>
                </a:solidFill>
              </a:rPr>
              <a:t>it produces an error message:</a:t>
            </a:r>
          </a:p>
          <a:p>
            <a:r>
              <a:rPr lang="en-US" sz="2400" dirty="0" err="1">
                <a:solidFill>
                  <a:srgbClr val="FF0000"/>
                </a:solidFill>
              </a:rPr>
              <a:t>Traceback</a:t>
            </a:r>
            <a:r>
              <a:rPr lang="en-US" sz="2400" dirty="0">
                <a:solidFill>
                  <a:srgbClr val="FF0000"/>
                </a:solidFill>
              </a:rPr>
              <a:t> (most recent call last):</a:t>
            </a:r>
          </a:p>
          <a:p>
            <a:r>
              <a:rPr lang="en-US" sz="2400" dirty="0">
                <a:solidFill>
                  <a:srgbClr val="FF0000"/>
                </a:solidFill>
              </a:rPr>
              <a:t>File "C:/sameNameError.py", line 6, in &lt;module&gt; spam()</a:t>
            </a:r>
          </a:p>
          <a:p>
            <a:r>
              <a:rPr lang="en-US" sz="2400" dirty="0">
                <a:solidFill>
                  <a:srgbClr val="FF0000"/>
                </a:solidFill>
              </a:rPr>
              <a:t>File "C:/sameNameError.py", line 2, in spam print(eggs) # ERROR!</a:t>
            </a:r>
          </a:p>
          <a:p>
            <a:r>
              <a:rPr lang="en-US" sz="2400" dirty="0" err="1">
                <a:solidFill>
                  <a:srgbClr val="FF0000"/>
                </a:solidFill>
              </a:rPr>
              <a:t>UnboundLocalError</a:t>
            </a:r>
            <a:r>
              <a:rPr lang="en-US" sz="2400" dirty="0">
                <a:solidFill>
                  <a:srgbClr val="FF0000"/>
                </a:solidFill>
              </a:rPr>
              <a:t>: local variable 'eggs' referenced before assignment</a:t>
            </a:r>
          </a:p>
        </p:txBody>
      </p:sp>
    </p:spTree>
    <p:extLst>
      <p:ext uri="{BB962C8B-B14F-4D97-AF65-F5344CB8AC3E}">
        <p14:creationId xmlns:p14="http://schemas.microsoft.com/office/powerpoint/2010/main" val="139621758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15044"/>
            <a:ext cx="13071230" cy="773252"/>
          </a:xfrm>
        </p:spPr>
        <p:txBody>
          <a:bodyPr>
            <a:normAutofit/>
          </a:bodyPr>
          <a:lstStyle/>
          <a:p>
            <a:pPr algn="ctr"/>
            <a:r>
              <a:rPr lang="en-US" sz="3200" b="1" dirty="0"/>
              <a:t>The global Statement</a:t>
            </a:r>
          </a:p>
        </p:txBody>
      </p:sp>
      <p:sp>
        <p:nvSpPr>
          <p:cNvPr id="7" name="Rectangle 6"/>
          <p:cNvSpPr/>
          <p:nvPr/>
        </p:nvSpPr>
        <p:spPr>
          <a:xfrm>
            <a:off x="469011" y="788296"/>
            <a:ext cx="11488528" cy="954107"/>
          </a:xfrm>
          <a:prstGeom prst="rect">
            <a:avLst/>
          </a:prstGeom>
        </p:spPr>
        <p:txBody>
          <a:bodyPr wrap="square">
            <a:spAutoFit/>
          </a:bodyPr>
          <a:lstStyle/>
          <a:p>
            <a:pPr marL="457200" indent="-457200">
              <a:buFont typeface="Wingdings" panose="05000000000000000000" pitchFamily="2" charset="2"/>
              <a:buChar char="Ø"/>
            </a:pPr>
            <a:endParaRPr lang="en-US" sz="2800" dirty="0">
              <a:solidFill>
                <a:srgbClr val="FF0000"/>
              </a:solidFill>
            </a:endParaRPr>
          </a:p>
          <a:p>
            <a:pPr marL="457200" indent="-457200">
              <a:buFont typeface="Wingdings" panose="05000000000000000000" pitchFamily="2" charset="2"/>
              <a:buChar char="Ø"/>
            </a:pPr>
            <a:endParaRPr lang="en-US" sz="2800" dirty="0">
              <a:solidFill>
                <a:srgbClr val="FF0000"/>
              </a:solidFill>
            </a:endParaRPr>
          </a:p>
        </p:txBody>
      </p:sp>
      <p:sp>
        <p:nvSpPr>
          <p:cNvPr id="4" name="Rectangle 3"/>
          <p:cNvSpPr/>
          <p:nvPr/>
        </p:nvSpPr>
        <p:spPr>
          <a:xfrm>
            <a:off x="301659" y="1012178"/>
            <a:ext cx="10846987" cy="1569660"/>
          </a:xfrm>
          <a:prstGeom prst="rect">
            <a:avLst/>
          </a:prstGeom>
        </p:spPr>
        <p:txBody>
          <a:bodyPr wrap="square">
            <a:spAutoFit/>
          </a:bodyPr>
          <a:lstStyle/>
          <a:p>
            <a:pPr algn="just"/>
            <a:r>
              <a:rPr lang="en-US" sz="2400" dirty="0"/>
              <a:t>Consider a program, </a:t>
            </a:r>
            <a:r>
              <a:rPr lang="en-US" sz="2400" dirty="0">
                <a:solidFill>
                  <a:srgbClr val="FF0000"/>
                </a:solidFill>
              </a:rPr>
              <a:t>sameNameError.py:</a:t>
            </a:r>
            <a:r>
              <a:rPr lang="en-US" sz="2400" dirty="0"/>
              <a:t> </a:t>
            </a:r>
          </a:p>
          <a:p>
            <a:pPr algn="just"/>
            <a:endParaRPr lang="en-US" sz="2400" dirty="0"/>
          </a:p>
          <a:p>
            <a:pPr algn="just"/>
            <a:endParaRPr lang="en-US" sz="2400" dirty="0"/>
          </a:p>
          <a:p>
            <a:pPr algn="just"/>
            <a:endParaRPr lang="en-US" sz="2400" dirty="0"/>
          </a:p>
        </p:txBody>
      </p:sp>
      <p:sp>
        <p:nvSpPr>
          <p:cNvPr id="8" name="Rectangle 7"/>
          <p:cNvSpPr/>
          <p:nvPr/>
        </p:nvSpPr>
        <p:spPr>
          <a:xfrm>
            <a:off x="301659" y="1836224"/>
            <a:ext cx="6096000" cy="1938992"/>
          </a:xfrm>
          <a:prstGeom prst="rect">
            <a:avLst/>
          </a:prstGeom>
        </p:spPr>
        <p:txBody>
          <a:bodyPr>
            <a:spAutoFit/>
          </a:bodyPr>
          <a:lstStyle/>
          <a:p>
            <a:r>
              <a:rPr lang="en-US" sz="2400" dirty="0" err="1">
                <a:solidFill>
                  <a:srgbClr val="0070C0"/>
                </a:solidFill>
              </a:rPr>
              <a:t>def</a:t>
            </a:r>
            <a:r>
              <a:rPr lang="en-US" sz="2400" dirty="0">
                <a:solidFill>
                  <a:srgbClr val="0070C0"/>
                </a:solidFill>
              </a:rPr>
              <a:t> spam():</a:t>
            </a:r>
          </a:p>
          <a:p>
            <a:r>
              <a:rPr lang="en-US" sz="2400" dirty="0">
                <a:solidFill>
                  <a:srgbClr val="0070C0"/>
                </a:solidFill>
              </a:rPr>
              <a:t>	print(eggs)                # ERROR!</a:t>
            </a:r>
          </a:p>
          <a:p>
            <a:r>
              <a:rPr lang="en-US" sz="2400" dirty="0">
                <a:solidFill>
                  <a:srgbClr val="0070C0"/>
                </a:solidFill>
              </a:rPr>
              <a:t>	➊ eggs = 'spam local'</a:t>
            </a:r>
          </a:p>
          <a:p>
            <a:r>
              <a:rPr lang="en-US" sz="2400" dirty="0">
                <a:solidFill>
                  <a:srgbClr val="0070C0"/>
                </a:solidFill>
              </a:rPr>
              <a:t>➋ eggs = 'global'</a:t>
            </a:r>
          </a:p>
          <a:p>
            <a:r>
              <a:rPr lang="en-US" sz="2400" dirty="0">
                <a:solidFill>
                  <a:srgbClr val="0070C0"/>
                </a:solidFill>
              </a:rPr>
              <a:t>spam()</a:t>
            </a:r>
          </a:p>
        </p:txBody>
      </p:sp>
      <p:sp>
        <p:nvSpPr>
          <p:cNvPr id="9" name="Rectangle 8"/>
          <p:cNvSpPr/>
          <p:nvPr/>
        </p:nvSpPr>
        <p:spPr>
          <a:xfrm>
            <a:off x="6318131" y="1058344"/>
            <a:ext cx="5862233" cy="3046988"/>
          </a:xfrm>
          <a:prstGeom prst="rect">
            <a:avLst/>
          </a:prstGeom>
        </p:spPr>
        <p:txBody>
          <a:bodyPr wrap="square">
            <a:spAutoFit/>
          </a:bodyPr>
          <a:lstStyle/>
          <a:p>
            <a:r>
              <a:rPr lang="en-US" sz="2400" dirty="0">
                <a:solidFill>
                  <a:srgbClr val="0070C0"/>
                </a:solidFill>
              </a:rPr>
              <a:t>it produces an error message:</a:t>
            </a:r>
          </a:p>
          <a:p>
            <a:r>
              <a:rPr lang="en-US" sz="2400" dirty="0" err="1">
                <a:solidFill>
                  <a:srgbClr val="FF0000"/>
                </a:solidFill>
              </a:rPr>
              <a:t>Traceback</a:t>
            </a:r>
            <a:r>
              <a:rPr lang="en-US" sz="2400" dirty="0">
                <a:solidFill>
                  <a:srgbClr val="FF0000"/>
                </a:solidFill>
              </a:rPr>
              <a:t> (most recent call last):</a:t>
            </a:r>
          </a:p>
          <a:p>
            <a:r>
              <a:rPr lang="en-US" sz="2400" dirty="0">
                <a:solidFill>
                  <a:srgbClr val="FF0000"/>
                </a:solidFill>
              </a:rPr>
              <a:t>File "C:/sameNameError.py", line 6, in &lt;module&gt; spam()</a:t>
            </a:r>
          </a:p>
          <a:p>
            <a:r>
              <a:rPr lang="en-US" sz="2400" dirty="0">
                <a:solidFill>
                  <a:srgbClr val="FF0000"/>
                </a:solidFill>
              </a:rPr>
              <a:t>File "C:/sameNameError.py", line 2, in spam print(eggs) # ERROR!</a:t>
            </a:r>
          </a:p>
          <a:p>
            <a:r>
              <a:rPr lang="en-US" sz="2400" dirty="0" err="1">
                <a:solidFill>
                  <a:srgbClr val="FF0000"/>
                </a:solidFill>
              </a:rPr>
              <a:t>UnboundLocalError</a:t>
            </a:r>
            <a:r>
              <a:rPr lang="en-US" sz="2400" dirty="0">
                <a:solidFill>
                  <a:srgbClr val="FF0000"/>
                </a:solidFill>
              </a:rPr>
              <a:t>: local variable 'eggs' referenced before assignment</a:t>
            </a:r>
          </a:p>
        </p:txBody>
      </p:sp>
      <p:sp>
        <p:nvSpPr>
          <p:cNvPr id="10" name="Rectangle 9"/>
          <p:cNvSpPr/>
          <p:nvPr/>
        </p:nvSpPr>
        <p:spPr>
          <a:xfrm>
            <a:off x="301658" y="3847810"/>
            <a:ext cx="6990095" cy="3046988"/>
          </a:xfrm>
          <a:prstGeom prst="rect">
            <a:avLst/>
          </a:prstGeom>
        </p:spPr>
        <p:txBody>
          <a:bodyPr wrap="square">
            <a:spAutoFit/>
          </a:bodyPr>
          <a:lstStyle/>
          <a:p>
            <a:r>
              <a:rPr lang="en-US" sz="2400" dirty="0"/>
              <a:t>This error happens because </a:t>
            </a:r>
          </a:p>
          <a:p>
            <a:pPr marL="342900" indent="-342900">
              <a:buFont typeface="Wingdings" panose="05000000000000000000" pitchFamily="2" charset="2"/>
              <a:buChar char="ü"/>
            </a:pPr>
            <a:r>
              <a:rPr lang="en-US" sz="2400" dirty="0"/>
              <a:t>an assignment statement for eggs in  </a:t>
            </a:r>
          </a:p>
          <a:p>
            <a:r>
              <a:rPr lang="en-US" sz="2400" dirty="0"/>
              <a:t>    spam() function ➊  identified.</a:t>
            </a:r>
          </a:p>
          <a:p>
            <a:pPr marL="342900" indent="-342900">
              <a:buFont typeface="Wingdings" panose="05000000000000000000" pitchFamily="2" charset="2"/>
              <a:buChar char="ü"/>
            </a:pPr>
            <a:r>
              <a:rPr lang="en-US" sz="2400" dirty="0"/>
              <a:t>Hence considers eggs to be local. </a:t>
            </a:r>
          </a:p>
          <a:p>
            <a:pPr marL="342900" indent="-342900">
              <a:buFont typeface="Wingdings" panose="05000000000000000000" pitchFamily="2" charset="2"/>
              <a:buChar char="ü"/>
            </a:pPr>
            <a:r>
              <a:rPr lang="en-US" sz="2400" dirty="0"/>
              <a:t>print(eggs) is executed before eggs </a:t>
            </a:r>
          </a:p>
          <a:p>
            <a:r>
              <a:rPr lang="en-US" sz="2400" dirty="0"/>
              <a:t>    is assigned anything,  </a:t>
            </a:r>
          </a:p>
          <a:p>
            <a:pPr marL="342900" indent="-342900">
              <a:buFont typeface="Wingdings" panose="05000000000000000000" pitchFamily="2" charset="2"/>
              <a:buChar char="ü"/>
            </a:pPr>
            <a:r>
              <a:rPr lang="en-US" sz="2400" dirty="0"/>
              <a:t>the local variable eggs doesn’t exist. </a:t>
            </a:r>
          </a:p>
          <a:p>
            <a:pPr marL="342900" indent="-342900">
              <a:buFont typeface="Wingdings" panose="05000000000000000000" pitchFamily="2" charset="2"/>
              <a:buChar char="ü"/>
            </a:pPr>
            <a:r>
              <a:rPr lang="en-US" sz="2400" dirty="0"/>
              <a:t>global eggs variable ➋ will not be considered.</a:t>
            </a:r>
          </a:p>
        </p:txBody>
      </p:sp>
    </p:spTree>
    <p:extLst>
      <p:ext uri="{BB962C8B-B14F-4D97-AF65-F5344CB8AC3E}">
        <p14:creationId xmlns:p14="http://schemas.microsoft.com/office/powerpoint/2010/main" val="51142863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15044"/>
            <a:ext cx="13071230" cy="773252"/>
          </a:xfrm>
        </p:spPr>
        <p:txBody>
          <a:bodyPr>
            <a:normAutofit/>
          </a:bodyPr>
          <a:lstStyle/>
          <a:p>
            <a:pPr algn="ctr"/>
            <a:r>
              <a:rPr lang="en-US" sz="3200" b="1" dirty="0"/>
              <a:t>Exception (=Error) Handling</a:t>
            </a:r>
          </a:p>
        </p:txBody>
      </p:sp>
      <p:sp>
        <p:nvSpPr>
          <p:cNvPr id="7" name="Rectangle 6"/>
          <p:cNvSpPr/>
          <p:nvPr/>
        </p:nvSpPr>
        <p:spPr>
          <a:xfrm>
            <a:off x="469011" y="788296"/>
            <a:ext cx="11488528" cy="954107"/>
          </a:xfrm>
          <a:prstGeom prst="rect">
            <a:avLst/>
          </a:prstGeom>
        </p:spPr>
        <p:txBody>
          <a:bodyPr wrap="square">
            <a:spAutoFit/>
          </a:bodyPr>
          <a:lstStyle/>
          <a:p>
            <a:pPr marL="457200" indent="-457200">
              <a:buFont typeface="Wingdings" panose="05000000000000000000" pitchFamily="2" charset="2"/>
              <a:buChar char="Ø"/>
            </a:pPr>
            <a:endParaRPr lang="en-US" sz="2800" dirty="0">
              <a:solidFill>
                <a:srgbClr val="FF0000"/>
              </a:solidFill>
            </a:endParaRPr>
          </a:p>
          <a:p>
            <a:pPr marL="457200" indent="-457200">
              <a:buFont typeface="Wingdings" panose="05000000000000000000" pitchFamily="2" charset="2"/>
              <a:buChar char="Ø"/>
            </a:pPr>
            <a:endParaRPr lang="en-US" sz="2800" dirty="0">
              <a:solidFill>
                <a:srgbClr val="FF0000"/>
              </a:solidFill>
            </a:endParaRPr>
          </a:p>
        </p:txBody>
      </p:sp>
      <p:sp>
        <p:nvSpPr>
          <p:cNvPr id="10" name="Rectangle 9"/>
          <p:cNvSpPr/>
          <p:nvPr/>
        </p:nvSpPr>
        <p:spPr>
          <a:xfrm>
            <a:off x="469010" y="992161"/>
            <a:ext cx="11722989" cy="3539430"/>
          </a:xfrm>
          <a:prstGeom prst="rect">
            <a:avLst/>
          </a:prstGeom>
        </p:spPr>
        <p:txBody>
          <a:bodyPr wrap="square">
            <a:spAutoFit/>
          </a:bodyPr>
          <a:lstStyle/>
          <a:p>
            <a:pPr marL="457200" indent="-457200">
              <a:buFont typeface="Wingdings" panose="05000000000000000000" pitchFamily="2" charset="2"/>
              <a:buChar char="Ø"/>
            </a:pPr>
            <a:r>
              <a:rPr lang="en-US" sz="2800" dirty="0"/>
              <a:t>If an </a:t>
            </a:r>
            <a:r>
              <a:rPr lang="en-US" sz="2800" dirty="0">
                <a:solidFill>
                  <a:srgbClr val="FF0000"/>
                </a:solidFill>
              </a:rPr>
              <a:t>error (=exception), </a:t>
            </a:r>
            <a:r>
              <a:rPr lang="en-US" sz="2800" dirty="0"/>
              <a:t>is encountered, Python program will crash</a:t>
            </a:r>
          </a:p>
          <a:p>
            <a:pPr marL="457200" indent="-457200">
              <a:buFont typeface="Wingdings" panose="05000000000000000000" pitchFamily="2" charset="2"/>
              <a:buChar char="Ø"/>
            </a:pPr>
            <a:r>
              <a:rPr lang="en-US" sz="2800" dirty="0"/>
              <a:t>This needs to be avoided in real world programs.</a:t>
            </a:r>
          </a:p>
          <a:p>
            <a:pPr marL="457200" indent="-457200">
              <a:buFont typeface="Wingdings" panose="05000000000000000000" pitchFamily="2" charset="2"/>
              <a:buChar char="Ø"/>
            </a:pPr>
            <a:r>
              <a:rPr lang="en-US" sz="2800" dirty="0"/>
              <a:t>Instead, the program should detect errors, handle</a:t>
            </a:r>
          </a:p>
          <a:p>
            <a:r>
              <a:rPr lang="en-US" sz="2800" dirty="0"/>
              <a:t>    them, and then continue to run.</a:t>
            </a:r>
          </a:p>
          <a:p>
            <a:endParaRPr lang="en-US" sz="2800" dirty="0"/>
          </a:p>
          <a:p>
            <a:r>
              <a:rPr lang="en-US" sz="2800" dirty="0"/>
              <a:t>Ex: consider the following program, zeroDivide.py:</a:t>
            </a:r>
          </a:p>
          <a:p>
            <a:endParaRPr lang="en-US" sz="2800" dirty="0"/>
          </a:p>
          <a:p>
            <a:endParaRPr lang="en-US" sz="2800" dirty="0"/>
          </a:p>
        </p:txBody>
      </p:sp>
      <p:sp>
        <p:nvSpPr>
          <p:cNvPr id="3" name="Rectangle 2"/>
          <p:cNvSpPr/>
          <p:nvPr/>
        </p:nvSpPr>
        <p:spPr>
          <a:xfrm>
            <a:off x="609600" y="3858293"/>
            <a:ext cx="4232031" cy="2308324"/>
          </a:xfrm>
          <a:prstGeom prst="rect">
            <a:avLst/>
          </a:prstGeom>
        </p:spPr>
        <p:txBody>
          <a:bodyPr wrap="square">
            <a:spAutoFit/>
          </a:bodyPr>
          <a:lstStyle/>
          <a:p>
            <a:r>
              <a:rPr lang="en-US" sz="2400" dirty="0" err="1"/>
              <a:t>def</a:t>
            </a:r>
            <a:r>
              <a:rPr lang="en-US" sz="2400" dirty="0"/>
              <a:t> spam(</a:t>
            </a:r>
            <a:r>
              <a:rPr lang="en-US" sz="2400" dirty="0" err="1"/>
              <a:t>divideBy</a:t>
            </a:r>
            <a:r>
              <a:rPr lang="en-US" sz="2400" dirty="0"/>
              <a:t>):</a:t>
            </a:r>
          </a:p>
          <a:p>
            <a:r>
              <a:rPr lang="en-US" sz="2400" dirty="0"/>
              <a:t>	return 42 / </a:t>
            </a:r>
            <a:r>
              <a:rPr lang="en-US" sz="2400" dirty="0" err="1"/>
              <a:t>divideBy</a:t>
            </a:r>
            <a:endParaRPr lang="en-US" sz="2400" dirty="0"/>
          </a:p>
          <a:p>
            <a:r>
              <a:rPr lang="en-US" sz="2400" dirty="0">
                <a:solidFill>
                  <a:srgbClr val="FF0000"/>
                </a:solidFill>
              </a:rPr>
              <a:t>print(spam(2))</a:t>
            </a:r>
          </a:p>
          <a:p>
            <a:r>
              <a:rPr lang="en-US" sz="2400" dirty="0">
                <a:solidFill>
                  <a:srgbClr val="FF0000"/>
                </a:solidFill>
              </a:rPr>
              <a:t>print(spam(12))</a:t>
            </a:r>
          </a:p>
          <a:p>
            <a:r>
              <a:rPr lang="en-US" sz="2400" dirty="0">
                <a:solidFill>
                  <a:srgbClr val="FF0000"/>
                </a:solidFill>
              </a:rPr>
              <a:t>print(spam(0))</a:t>
            </a:r>
          </a:p>
          <a:p>
            <a:r>
              <a:rPr lang="en-US" sz="2400" dirty="0">
                <a:solidFill>
                  <a:srgbClr val="FF0000"/>
                </a:solidFill>
              </a:rPr>
              <a:t>print(spam(1))</a:t>
            </a:r>
          </a:p>
        </p:txBody>
      </p:sp>
      <p:sp>
        <p:nvSpPr>
          <p:cNvPr id="5" name="Rectangle 4"/>
          <p:cNvSpPr/>
          <p:nvPr/>
        </p:nvSpPr>
        <p:spPr>
          <a:xfrm>
            <a:off x="5093765" y="3858293"/>
            <a:ext cx="6863774" cy="1569660"/>
          </a:xfrm>
          <a:prstGeom prst="rect">
            <a:avLst/>
          </a:prstGeom>
        </p:spPr>
        <p:txBody>
          <a:bodyPr wrap="square">
            <a:spAutoFit/>
          </a:bodyPr>
          <a:lstStyle/>
          <a:p>
            <a:pPr marL="342900" indent="-342900">
              <a:buFont typeface="Arial" panose="020B0604020202020204" pitchFamily="34" charset="0"/>
              <a:buChar char="•"/>
            </a:pPr>
            <a:r>
              <a:rPr lang="en-US" sz="2400" dirty="0"/>
              <a:t>Defined a </a:t>
            </a:r>
            <a:r>
              <a:rPr lang="en-US" sz="2400" dirty="0">
                <a:solidFill>
                  <a:srgbClr val="FF0000"/>
                </a:solidFill>
              </a:rPr>
              <a:t>function called spam</a:t>
            </a:r>
            <a:r>
              <a:rPr lang="en-US" sz="2400" dirty="0"/>
              <a:t>, </a:t>
            </a:r>
          </a:p>
          <a:p>
            <a:pPr marL="342900" indent="-342900">
              <a:buFont typeface="Arial" panose="020B0604020202020204" pitchFamily="34" charset="0"/>
              <a:buChar char="•"/>
            </a:pPr>
            <a:r>
              <a:rPr lang="en-US" sz="2400" dirty="0"/>
              <a:t>given it a </a:t>
            </a:r>
            <a:r>
              <a:rPr lang="en-US" sz="2400" dirty="0">
                <a:solidFill>
                  <a:srgbClr val="FF0000"/>
                </a:solidFill>
              </a:rPr>
              <a:t>parameter</a:t>
            </a:r>
            <a:r>
              <a:rPr lang="en-US" sz="2400" dirty="0"/>
              <a:t>, and then</a:t>
            </a:r>
          </a:p>
          <a:p>
            <a:pPr marL="342900" indent="-342900">
              <a:buFont typeface="Arial" panose="020B0604020202020204" pitchFamily="34" charset="0"/>
              <a:buChar char="•"/>
            </a:pPr>
            <a:r>
              <a:rPr lang="en-US" sz="2400" dirty="0"/>
              <a:t>printed the value of that function with various parameters to see what happens.</a:t>
            </a:r>
          </a:p>
        </p:txBody>
      </p:sp>
    </p:spTree>
    <p:extLst>
      <p:ext uri="{BB962C8B-B14F-4D97-AF65-F5344CB8AC3E}">
        <p14:creationId xmlns:p14="http://schemas.microsoft.com/office/powerpoint/2010/main" val="348286254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15044"/>
            <a:ext cx="13071230" cy="773252"/>
          </a:xfrm>
        </p:spPr>
        <p:txBody>
          <a:bodyPr>
            <a:normAutofit/>
          </a:bodyPr>
          <a:lstStyle/>
          <a:p>
            <a:pPr algn="ctr"/>
            <a:r>
              <a:rPr lang="en-US" sz="3200" b="1" dirty="0"/>
              <a:t>Exception (=Error) Handling</a:t>
            </a:r>
          </a:p>
        </p:txBody>
      </p:sp>
      <p:sp>
        <p:nvSpPr>
          <p:cNvPr id="7" name="Rectangle 6"/>
          <p:cNvSpPr/>
          <p:nvPr/>
        </p:nvSpPr>
        <p:spPr>
          <a:xfrm>
            <a:off x="469011" y="788296"/>
            <a:ext cx="11488528" cy="954107"/>
          </a:xfrm>
          <a:prstGeom prst="rect">
            <a:avLst/>
          </a:prstGeom>
        </p:spPr>
        <p:txBody>
          <a:bodyPr wrap="square">
            <a:spAutoFit/>
          </a:bodyPr>
          <a:lstStyle/>
          <a:p>
            <a:pPr marL="457200" indent="-457200">
              <a:buFont typeface="Wingdings" panose="05000000000000000000" pitchFamily="2" charset="2"/>
              <a:buChar char="Ø"/>
            </a:pPr>
            <a:endParaRPr lang="en-US" sz="2800" dirty="0">
              <a:solidFill>
                <a:srgbClr val="FF0000"/>
              </a:solidFill>
            </a:endParaRPr>
          </a:p>
          <a:p>
            <a:pPr marL="457200" indent="-457200">
              <a:buFont typeface="Wingdings" panose="05000000000000000000" pitchFamily="2" charset="2"/>
              <a:buChar char="Ø"/>
            </a:pPr>
            <a:endParaRPr lang="en-US" sz="2800" dirty="0">
              <a:solidFill>
                <a:srgbClr val="FF0000"/>
              </a:solidFill>
            </a:endParaRPr>
          </a:p>
        </p:txBody>
      </p:sp>
      <p:sp>
        <p:nvSpPr>
          <p:cNvPr id="10" name="Rectangle 9"/>
          <p:cNvSpPr/>
          <p:nvPr/>
        </p:nvSpPr>
        <p:spPr>
          <a:xfrm>
            <a:off x="351780" y="822883"/>
            <a:ext cx="11722989" cy="1384995"/>
          </a:xfrm>
          <a:prstGeom prst="rect">
            <a:avLst/>
          </a:prstGeom>
        </p:spPr>
        <p:txBody>
          <a:bodyPr wrap="square">
            <a:spAutoFit/>
          </a:bodyPr>
          <a:lstStyle/>
          <a:p>
            <a:r>
              <a:rPr lang="en-US" sz="2800" dirty="0"/>
              <a:t>zeroDivide.py:</a:t>
            </a:r>
          </a:p>
          <a:p>
            <a:endParaRPr lang="en-US" sz="2800" dirty="0"/>
          </a:p>
          <a:p>
            <a:endParaRPr lang="en-US" sz="2800" dirty="0"/>
          </a:p>
        </p:txBody>
      </p:sp>
      <p:sp>
        <p:nvSpPr>
          <p:cNvPr id="3" name="Rectangle 2"/>
          <p:cNvSpPr/>
          <p:nvPr/>
        </p:nvSpPr>
        <p:spPr>
          <a:xfrm>
            <a:off x="345875" y="1684658"/>
            <a:ext cx="4232031" cy="2308324"/>
          </a:xfrm>
          <a:prstGeom prst="rect">
            <a:avLst/>
          </a:prstGeom>
        </p:spPr>
        <p:txBody>
          <a:bodyPr wrap="square">
            <a:spAutoFit/>
          </a:bodyPr>
          <a:lstStyle/>
          <a:p>
            <a:r>
              <a:rPr lang="en-US" sz="2400" dirty="0" err="1"/>
              <a:t>def</a:t>
            </a:r>
            <a:r>
              <a:rPr lang="en-US" sz="2400" dirty="0"/>
              <a:t> spam(</a:t>
            </a:r>
            <a:r>
              <a:rPr lang="en-US" sz="2400" dirty="0" err="1"/>
              <a:t>divideBy</a:t>
            </a:r>
            <a:r>
              <a:rPr lang="en-US" sz="2400" dirty="0"/>
              <a:t>):</a:t>
            </a:r>
          </a:p>
          <a:p>
            <a:r>
              <a:rPr lang="en-US" sz="2400" dirty="0"/>
              <a:t>	return 42 / </a:t>
            </a:r>
            <a:r>
              <a:rPr lang="en-US" sz="2400" dirty="0" err="1"/>
              <a:t>divideBy</a:t>
            </a:r>
            <a:endParaRPr lang="en-US" sz="2400" dirty="0"/>
          </a:p>
          <a:p>
            <a:r>
              <a:rPr lang="en-US" sz="2400" dirty="0">
                <a:solidFill>
                  <a:srgbClr val="FF0000"/>
                </a:solidFill>
              </a:rPr>
              <a:t>print(spam(2))</a:t>
            </a:r>
          </a:p>
          <a:p>
            <a:r>
              <a:rPr lang="en-US" sz="2400" dirty="0">
                <a:solidFill>
                  <a:srgbClr val="FF0000"/>
                </a:solidFill>
              </a:rPr>
              <a:t>print(spam(12))</a:t>
            </a:r>
          </a:p>
          <a:p>
            <a:r>
              <a:rPr lang="en-US" sz="2400" dirty="0">
                <a:solidFill>
                  <a:srgbClr val="FF0000"/>
                </a:solidFill>
              </a:rPr>
              <a:t>print(spam(0))</a:t>
            </a:r>
          </a:p>
          <a:p>
            <a:r>
              <a:rPr lang="en-US" sz="2400" dirty="0">
                <a:solidFill>
                  <a:srgbClr val="FF0000"/>
                </a:solidFill>
              </a:rPr>
              <a:t>print(spam(1))</a:t>
            </a:r>
          </a:p>
        </p:txBody>
      </p:sp>
      <p:sp>
        <p:nvSpPr>
          <p:cNvPr id="5" name="Rectangle 4"/>
          <p:cNvSpPr/>
          <p:nvPr/>
        </p:nvSpPr>
        <p:spPr>
          <a:xfrm>
            <a:off x="5486487" y="822883"/>
            <a:ext cx="6863774" cy="3785652"/>
          </a:xfrm>
          <a:prstGeom prst="rect">
            <a:avLst/>
          </a:prstGeom>
        </p:spPr>
        <p:txBody>
          <a:bodyPr wrap="square">
            <a:spAutoFit/>
          </a:bodyPr>
          <a:lstStyle/>
          <a:p>
            <a:r>
              <a:rPr lang="en-US" sz="2400" u="sng" dirty="0">
                <a:solidFill>
                  <a:srgbClr val="FF0000"/>
                </a:solidFill>
              </a:rPr>
              <a:t>Output:</a:t>
            </a:r>
          </a:p>
          <a:p>
            <a:endParaRPr lang="en-US" sz="2400" dirty="0"/>
          </a:p>
          <a:p>
            <a:r>
              <a:rPr lang="en-US" sz="2400" dirty="0"/>
              <a:t>21.0</a:t>
            </a:r>
          </a:p>
          <a:p>
            <a:r>
              <a:rPr lang="en-US" sz="2400" dirty="0"/>
              <a:t>3.5</a:t>
            </a:r>
          </a:p>
          <a:p>
            <a:r>
              <a:rPr lang="en-US" sz="2400" dirty="0" err="1">
                <a:solidFill>
                  <a:srgbClr val="FF0000"/>
                </a:solidFill>
              </a:rPr>
              <a:t>Traceback</a:t>
            </a:r>
            <a:r>
              <a:rPr lang="en-US" sz="2400" dirty="0">
                <a:solidFill>
                  <a:srgbClr val="FF0000"/>
                </a:solidFill>
              </a:rPr>
              <a:t> (most recent call last):</a:t>
            </a:r>
          </a:p>
          <a:p>
            <a:r>
              <a:rPr lang="en-US" sz="2400" dirty="0">
                <a:solidFill>
                  <a:srgbClr val="FF0000"/>
                </a:solidFill>
              </a:rPr>
              <a:t>File "C:/zeroDivide.py", line 6, in &lt;module&gt;</a:t>
            </a:r>
          </a:p>
          <a:p>
            <a:r>
              <a:rPr lang="en-US" sz="2400" dirty="0">
                <a:solidFill>
                  <a:srgbClr val="FF0000"/>
                </a:solidFill>
              </a:rPr>
              <a:t>print(spam(0))</a:t>
            </a:r>
          </a:p>
          <a:p>
            <a:r>
              <a:rPr lang="en-US" sz="2400" dirty="0">
                <a:solidFill>
                  <a:srgbClr val="FF0000"/>
                </a:solidFill>
              </a:rPr>
              <a:t>File "C:/zeroDivide.py", line 2, in spam</a:t>
            </a:r>
          </a:p>
          <a:p>
            <a:r>
              <a:rPr lang="en-US" sz="2400" dirty="0">
                <a:solidFill>
                  <a:srgbClr val="FF0000"/>
                </a:solidFill>
              </a:rPr>
              <a:t>return 42 / </a:t>
            </a:r>
            <a:r>
              <a:rPr lang="en-US" sz="2400" dirty="0" err="1">
                <a:solidFill>
                  <a:srgbClr val="FF0000"/>
                </a:solidFill>
              </a:rPr>
              <a:t>divideBy</a:t>
            </a:r>
            <a:endParaRPr lang="en-US" sz="2400" dirty="0">
              <a:solidFill>
                <a:srgbClr val="FF0000"/>
              </a:solidFill>
            </a:endParaRPr>
          </a:p>
          <a:p>
            <a:r>
              <a:rPr lang="en-US" sz="2400" dirty="0" err="1">
                <a:solidFill>
                  <a:srgbClr val="FF0000"/>
                </a:solidFill>
              </a:rPr>
              <a:t>ZeroDivisionError</a:t>
            </a:r>
            <a:r>
              <a:rPr lang="en-US" sz="2400" dirty="0">
                <a:solidFill>
                  <a:srgbClr val="FF0000"/>
                </a:solidFill>
              </a:rPr>
              <a:t>: division by zero</a:t>
            </a:r>
          </a:p>
        </p:txBody>
      </p:sp>
      <p:sp>
        <p:nvSpPr>
          <p:cNvPr id="4" name="Rectangle 3"/>
          <p:cNvSpPr/>
          <p:nvPr/>
        </p:nvSpPr>
        <p:spPr>
          <a:xfrm>
            <a:off x="890953" y="4889344"/>
            <a:ext cx="10597662" cy="1569660"/>
          </a:xfrm>
          <a:prstGeom prst="rect">
            <a:avLst/>
          </a:prstGeom>
        </p:spPr>
        <p:txBody>
          <a:bodyPr wrap="square">
            <a:spAutoFit/>
          </a:bodyPr>
          <a:lstStyle/>
          <a:p>
            <a:r>
              <a:rPr lang="en-US" sz="2400" dirty="0"/>
              <a:t>A </a:t>
            </a:r>
            <a:r>
              <a:rPr lang="en-US" sz="2400" dirty="0" err="1">
                <a:solidFill>
                  <a:srgbClr val="FF0000"/>
                </a:solidFill>
              </a:rPr>
              <a:t>ZeroDivisionError</a:t>
            </a:r>
            <a:r>
              <a:rPr lang="en-US" sz="2400" dirty="0">
                <a:solidFill>
                  <a:srgbClr val="FF0000"/>
                </a:solidFill>
              </a:rPr>
              <a:t> </a:t>
            </a:r>
            <a:r>
              <a:rPr lang="en-US" sz="2400" dirty="0"/>
              <a:t>happens whenever you try to divide a number by zero.</a:t>
            </a:r>
          </a:p>
          <a:p>
            <a:endParaRPr lang="en-US" sz="2400" dirty="0"/>
          </a:p>
          <a:p>
            <a:r>
              <a:rPr lang="en-US" sz="2400" dirty="0"/>
              <a:t>From the line number given in the error message, you know that the return statement in </a:t>
            </a:r>
            <a:r>
              <a:rPr lang="en-US" sz="2400" dirty="0">
                <a:solidFill>
                  <a:srgbClr val="FF0000"/>
                </a:solidFill>
              </a:rPr>
              <a:t>spam() </a:t>
            </a:r>
            <a:r>
              <a:rPr lang="en-US" sz="2400" dirty="0"/>
              <a:t>is causing an error.</a:t>
            </a:r>
          </a:p>
        </p:txBody>
      </p:sp>
    </p:spTree>
    <p:extLst>
      <p:ext uri="{BB962C8B-B14F-4D97-AF65-F5344CB8AC3E}">
        <p14:creationId xmlns:p14="http://schemas.microsoft.com/office/powerpoint/2010/main" val="759456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String Concatenation and Replication</a:t>
            </a:r>
            <a:endParaRPr lang="en-IN" dirty="0"/>
          </a:p>
        </p:txBody>
      </p:sp>
      <p:sp>
        <p:nvSpPr>
          <p:cNvPr id="3" name="Content Placeholder 2"/>
          <p:cNvSpPr>
            <a:spLocks noGrp="1"/>
          </p:cNvSpPr>
          <p:nvPr>
            <p:ph idx="1"/>
          </p:nvPr>
        </p:nvSpPr>
        <p:spPr>
          <a:xfrm>
            <a:off x="316106" y="770870"/>
            <a:ext cx="11875894" cy="4724681"/>
          </a:xfrm>
        </p:spPr>
        <p:txBody>
          <a:bodyPr>
            <a:noAutofit/>
          </a:bodyPr>
          <a:lstStyle/>
          <a:p>
            <a:r>
              <a:rPr lang="en-US" sz="2800" b="1" dirty="0">
                <a:solidFill>
                  <a:schemeClr val="tx1"/>
                </a:solidFill>
              </a:rPr>
              <a:t>The * operator multiplies two integer or floating-point values. </a:t>
            </a:r>
          </a:p>
          <a:p>
            <a:r>
              <a:rPr lang="en-US" sz="2800" b="1" dirty="0">
                <a:solidFill>
                  <a:schemeClr val="tx1"/>
                </a:solidFill>
              </a:rPr>
              <a:t>When the * operator is used on one string value and one integer value: </a:t>
            </a:r>
          </a:p>
          <a:p>
            <a:pPr marL="0" indent="0">
              <a:buNone/>
            </a:pPr>
            <a:r>
              <a:rPr lang="en-US" sz="2800" b="1" dirty="0">
                <a:solidFill>
                  <a:schemeClr val="tx1"/>
                </a:solidFill>
              </a:rPr>
              <a:t>    It becomes the </a:t>
            </a:r>
            <a:r>
              <a:rPr lang="en-US" sz="3600" b="1" dirty="0">
                <a:solidFill>
                  <a:srgbClr val="FF0000"/>
                </a:solidFill>
              </a:rPr>
              <a:t>string replication operator</a:t>
            </a:r>
            <a:r>
              <a:rPr lang="en-US" sz="2800" b="1" dirty="0">
                <a:solidFill>
                  <a:srgbClr val="FF0000"/>
                </a:solidFill>
              </a:rPr>
              <a:t>. </a:t>
            </a:r>
          </a:p>
          <a:p>
            <a:r>
              <a:rPr lang="en-US" sz="2800" b="1" dirty="0">
                <a:solidFill>
                  <a:schemeClr val="tx1"/>
                </a:solidFill>
              </a:rPr>
              <a:t>Enter a string multiplied by a number into the interactive shell:</a:t>
            </a:r>
          </a:p>
        </p:txBody>
      </p:sp>
      <p:sp>
        <p:nvSpPr>
          <p:cNvPr id="4" name="Rounded Rectangle 3"/>
          <p:cNvSpPr/>
          <p:nvPr/>
        </p:nvSpPr>
        <p:spPr>
          <a:xfrm>
            <a:off x="982639" y="4110077"/>
            <a:ext cx="9853684" cy="149915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0000"/>
                </a:solidFill>
              </a:rPr>
              <a:t>&gt;&gt;&gt; 'Alice‘ * 3</a:t>
            </a:r>
          </a:p>
          <a:p>
            <a:r>
              <a:rPr lang="en-US" sz="3600" dirty="0">
                <a:solidFill>
                  <a:srgbClr val="FF0000"/>
                </a:solidFill>
              </a:rPr>
              <a:t>'</a:t>
            </a:r>
            <a:r>
              <a:rPr lang="en-US" sz="3600" dirty="0" err="1">
                <a:solidFill>
                  <a:srgbClr val="FF0000"/>
                </a:solidFill>
              </a:rPr>
              <a:t>AliceAliceAlice</a:t>
            </a:r>
            <a:r>
              <a:rPr lang="en-US" sz="3600" dirty="0">
                <a:solidFill>
                  <a:srgbClr val="FF0000"/>
                </a:solidFill>
              </a:rPr>
              <a:t>'</a:t>
            </a:r>
          </a:p>
        </p:txBody>
      </p:sp>
    </p:spTree>
    <p:extLst>
      <p:ext uri="{BB962C8B-B14F-4D97-AF65-F5344CB8AC3E}">
        <p14:creationId xmlns:p14="http://schemas.microsoft.com/office/powerpoint/2010/main" val="173929739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15044"/>
            <a:ext cx="13071230" cy="773252"/>
          </a:xfrm>
        </p:spPr>
        <p:txBody>
          <a:bodyPr>
            <a:normAutofit/>
          </a:bodyPr>
          <a:lstStyle/>
          <a:p>
            <a:pPr algn="ctr"/>
            <a:r>
              <a:rPr lang="en-US" sz="3200" b="1" dirty="0"/>
              <a:t>Exception (=Error) Handling</a:t>
            </a:r>
          </a:p>
        </p:txBody>
      </p:sp>
      <p:sp>
        <p:nvSpPr>
          <p:cNvPr id="7" name="Rectangle 6"/>
          <p:cNvSpPr/>
          <p:nvPr/>
        </p:nvSpPr>
        <p:spPr>
          <a:xfrm>
            <a:off x="469011" y="788296"/>
            <a:ext cx="11488528" cy="954107"/>
          </a:xfrm>
          <a:prstGeom prst="rect">
            <a:avLst/>
          </a:prstGeom>
        </p:spPr>
        <p:txBody>
          <a:bodyPr wrap="square">
            <a:spAutoFit/>
          </a:bodyPr>
          <a:lstStyle/>
          <a:p>
            <a:pPr marL="457200" indent="-457200">
              <a:buFont typeface="Wingdings" panose="05000000000000000000" pitchFamily="2" charset="2"/>
              <a:buChar char="Ø"/>
            </a:pPr>
            <a:endParaRPr lang="en-US" sz="2800" dirty="0">
              <a:solidFill>
                <a:srgbClr val="FF0000"/>
              </a:solidFill>
            </a:endParaRPr>
          </a:p>
          <a:p>
            <a:pPr marL="457200" indent="-457200">
              <a:buFont typeface="Wingdings" panose="05000000000000000000" pitchFamily="2" charset="2"/>
              <a:buChar char="Ø"/>
            </a:pPr>
            <a:endParaRPr lang="en-US" sz="2800" dirty="0">
              <a:solidFill>
                <a:srgbClr val="FF0000"/>
              </a:solidFill>
            </a:endParaRPr>
          </a:p>
        </p:txBody>
      </p:sp>
      <p:sp>
        <p:nvSpPr>
          <p:cNvPr id="6" name="Rectangle 5"/>
          <p:cNvSpPr/>
          <p:nvPr/>
        </p:nvSpPr>
        <p:spPr>
          <a:xfrm>
            <a:off x="691661" y="788296"/>
            <a:ext cx="6096000" cy="3539430"/>
          </a:xfrm>
          <a:prstGeom prst="rect">
            <a:avLst/>
          </a:prstGeom>
        </p:spPr>
        <p:txBody>
          <a:bodyPr>
            <a:spAutoFit/>
          </a:bodyPr>
          <a:lstStyle/>
          <a:p>
            <a:pPr marL="457200" indent="-457200">
              <a:buFont typeface="Wingdings" panose="05000000000000000000" pitchFamily="2" charset="2"/>
              <a:buChar char="Ø"/>
            </a:pPr>
            <a:r>
              <a:rPr lang="en-US" sz="2800" dirty="0"/>
              <a:t>Errors can be handled with try and except statements. </a:t>
            </a:r>
          </a:p>
          <a:p>
            <a:pPr marL="457200" indent="-457200">
              <a:buFont typeface="Wingdings" panose="05000000000000000000" pitchFamily="2" charset="2"/>
              <a:buChar char="Ø"/>
            </a:pPr>
            <a:r>
              <a:rPr lang="en-US" sz="2800" dirty="0">
                <a:solidFill>
                  <a:srgbClr val="0070C0"/>
                </a:solidFill>
              </a:rPr>
              <a:t>The code that could potentially have an error is put in a try clause. </a:t>
            </a:r>
          </a:p>
          <a:p>
            <a:pPr marL="457200" indent="-457200">
              <a:buFont typeface="Wingdings" panose="05000000000000000000" pitchFamily="2" charset="2"/>
              <a:buChar char="Ø"/>
            </a:pPr>
            <a:r>
              <a:rPr lang="en-US" sz="2800" dirty="0"/>
              <a:t>The program execution moves to the start of a following except clause if an error happens.</a:t>
            </a:r>
          </a:p>
        </p:txBody>
      </p:sp>
      <p:sp>
        <p:nvSpPr>
          <p:cNvPr id="8" name="Rectangle 7"/>
          <p:cNvSpPr/>
          <p:nvPr/>
        </p:nvSpPr>
        <p:spPr>
          <a:xfrm>
            <a:off x="7186290" y="788296"/>
            <a:ext cx="4009248" cy="2308324"/>
          </a:xfrm>
          <a:prstGeom prst="rect">
            <a:avLst/>
          </a:prstGeom>
        </p:spPr>
        <p:txBody>
          <a:bodyPr wrap="square">
            <a:spAutoFit/>
          </a:bodyPr>
          <a:lstStyle/>
          <a:p>
            <a:r>
              <a:rPr lang="en-US" sz="2400" dirty="0"/>
              <a:t>put the previous </a:t>
            </a:r>
            <a:r>
              <a:rPr lang="en-US" sz="2400" dirty="0">
                <a:solidFill>
                  <a:srgbClr val="FF0000"/>
                </a:solidFill>
              </a:rPr>
              <a:t>divide-by-zero code </a:t>
            </a:r>
            <a:r>
              <a:rPr lang="en-US" sz="2400" dirty="0"/>
              <a:t>in a </a:t>
            </a:r>
            <a:r>
              <a:rPr lang="en-US" sz="2400" dirty="0">
                <a:solidFill>
                  <a:srgbClr val="FF0000"/>
                </a:solidFill>
              </a:rPr>
              <a:t>try clause </a:t>
            </a:r>
            <a:r>
              <a:rPr lang="en-US" sz="2400" dirty="0"/>
              <a:t>and have an </a:t>
            </a:r>
            <a:r>
              <a:rPr lang="en-US" sz="2400" dirty="0">
                <a:solidFill>
                  <a:srgbClr val="FF0000"/>
                </a:solidFill>
              </a:rPr>
              <a:t>except clause </a:t>
            </a:r>
            <a:r>
              <a:rPr lang="en-US" sz="2400" dirty="0"/>
              <a:t>contain code </a:t>
            </a:r>
            <a:r>
              <a:rPr lang="en-US" sz="2400" dirty="0">
                <a:solidFill>
                  <a:srgbClr val="FF0000"/>
                </a:solidFill>
              </a:rPr>
              <a:t>to handle </a:t>
            </a:r>
            <a:r>
              <a:rPr lang="en-US" sz="2400" dirty="0"/>
              <a:t>what happens when this </a:t>
            </a:r>
            <a:r>
              <a:rPr lang="en-US" sz="2400" dirty="0">
                <a:solidFill>
                  <a:srgbClr val="FF0000"/>
                </a:solidFill>
              </a:rPr>
              <a:t>error occurs.</a:t>
            </a:r>
          </a:p>
        </p:txBody>
      </p:sp>
      <p:sp>
        <p:nvSpPr>
          <p:cNvPr id="9" name="Rectangle 8"/>
          <p:cNvSpPr/>
          <p:nvPr/>
        </p:nvSpPr>
        <p:spPr>
          <a:xfrm>
            <a:off x="6787661" y="3441680"/>
            <a:ext cx="5931877" cy="3416320"/>
          </a:xfrm>
          <a:prstGeom prst="rect">
            <a:avLst/>
          </a:prstGeom>
        </p:spPr>
        <p:txBody>
          <a:bodyPr wrap="square">
            <a:spAutoFit/>
          </a:bodyPr>
          <a:lstStyle/>
          <a:p>
            <a:r>
              <a:rPr lang="en-US" sz="2400" dirty="0" err="1"/>
              <a:t>def</a:t>
            </a:r>
            <a:r>
              <a:rPr lang="en-US" sz="2400" dirty="0"/>
              <a:t> spam(</a:t>
            </a:r>
            <a:r>
              <a:rPr lang="en-US" sz="2400" dirty="0" err="1"/>
              <a:t>divideBy</a:t>
            </a:r>
            <a:r>
              <a:rPr lang="en-US" sz="2400" dirty="0"/>
              <a:t>):</a:t>
            </a:r>
          </a:p>
          <a:p>
            <a:r>
              <a:rPr lang="en-US" sz="2400" dirty="0">
                <a:solidFill>
                  <a:srgbClr val="FF0000"/>
                </a:solidFill>
              </a:rPr>
              <a:t>    try:</a:t>
            </a:r>
          </a:p>
          <a:p>
            <a:r>
              <a:rPr lang="en-US" sz="2400" dirty="0">
                <a:solidFill>
                  <a:srgbClr val="FF0000"/>
                </a:solidFill>
              </a:rPr>
              <a:t>	return 42 / </a:t>
            </a:r>
            <a:r>
              <a:rPr lang="en-US" sz="2400" dirty="0" err="1">
                <a:solidFill>
                  <a:srgbClr val="FF0000"/>
                </a:solidFill>
              </a:rPr>
              <a:t>divideBy</a:t>
            </a:r>
            <a:endParaRPr lang="en-US" sz="2400" dirty="0">
              <a:solidFill>
                <a:srgbClr val="FF0000"/>
              </a:solidFill>
            </a:endParaRPr>
          </a:p>
          <a:p>
            <a:r>
              <a:rPr lang="en-US" sz="2400" dirty="0">
                <a:solidFill>
                  <a:srgbClr val="FF0000"/>
                </a:solidFill>
              </a:rPr>
              <a:t>    except </a:t>
            </a:r>
            <a:r>
              <a:rPr lang="en-US" sz="2400" dirty="0" err="1">
                <a:solidFill>
                  <a:srgbClr val="FF0000"/>
                </a:solidFill>
              </a:rPr>
              <a:t>ZeroDivisionError</a:t>
            </a:r>
            <a:r>
              <a:rPr lang="en-US" sz="2400" dirty="0">
                <a:solidFill>
                  <a:srgbClr val="FF0000"/>
                </a:solidFill>
              </a:rPr>
              <a:t>:</a:t>
            </a:r>
          </a:p>
          <a:p>
            <a:r>
              <a:rPr lang="en-US" sz="2400" dirty="0">
                <a:solidFill>
                  <a:srgbClr val="FF0000"/>
                </a:solidFill>
              </a:rPr>
              <a:t>	print('Error: Invalid argument.')</a:t>
            </a:r>
          </a:p>
          <a:p>
            <a:r>
              <a:rPr lang="en-US" sz="2400" dirty="0"/>
              <a:t>print(spam(2))</a:t>
            </a:r>
          </a:p>
          <a:p>
            <a:r>
              <a:rPr lang="en-US" sz="2400" dirty="0"/>
              <a:t>print(spam(12))</a:t>
            </a:r>
          </a:p>
          <a:p>
            <a:r>
              <a:rPr lang="en-US" sz="2400" dirty="0"/>
              <a:t>print(spam(0))</a:t>
            </a:r>
          </a:p>
          <a:p>
            <a:r>
              <a:rPr lang="en-US" sz="2400" dirty="0"/>
              <a:t>print(spam(1))</a:t>
            </a:r>
          </a:p>
        </p:txBody>
      </p:sp>
      <p:sp>
        <p:nvSpPr>
          <p:cNvPr id="11" name="Rectangle 10"/>
          <p:cNvSpPr/>
          <p:nvPr/>
        </p:nvSpPr>
        <p:spPr>
          <a:xfrm>
            <a:off x="961293" y="4549676"/>
            <a:ext cx="4876799" cy="2308324"/>
          </a:xfrm>
          <a:prstGeom prst="rect">
            <a:avLst/>
          </a:prstGeom>
        </p:spPr>
        <p:txBody>
          <a:bodyPr wrap="square">
            <a:spAutoFit/>
          </a:bodyPr>
          <a:lstStyle/>
          <a:p>
            <a:r>
              <a:rPr lang="en-US" sz="2400" dirty="0"/>
              <a:t>When code in a </a:t>
            </a:r>
            <a:r>
              <a:rPr lang="en-US" sz="2400" dirty="0">
                <a:solidFill>
                  <a:srgbClr val="FF0000"/>
                </a:solidFill>
              </a:rPr>
              <a:t>try clause </a:t>
            </a:r>
            <a:r>
              <a:rPr lang="en-US" sz="2400" dirty="0"/>
              <a:t>causes an error, the program execution</a:t>
            </a:r>
          </a:p>
          <a:p>
            <a:r>
              <a:rPr lang="en-US" sz="2400" dirty="0"/>
              <a:t>immediately moves to the code in the </a:t>
            </a:r>
            <a:r>
              <a:rPr lang="en-US" sz="2400" dirty="0">
                <a:solidFill>
                  <a:srgbClr val="FF0000"/>
                </a:solidFill>
              </a:rPr>
              <a:t>except clause</a:t>
            </a:r>
            <a:r>
              <a:rPr lang="en-US" sz="2400" dirty="0"/>
              <a:t>. </a:t>
            </a:r>
          </a:p>
          <a:p>
            <a:r>
              <a:rPr lang="en-US" sz="2400" dirty="0"/>
              <a:t>After running that code, the execution continues as normal.</a:t>
            </a:r>
          </a:p>
        </p:txBody>
      </p:sp>
    </p:spTree>
    <p:extLst>
      <p:ext uri="{BB962C8B-B14F-4D97-AF65-F5344CB8AC3E}">
        <p14:creationId xmlns:p14="http://schemas.microsoft.com/office/powerpoint/2010/main" val="105299394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15044"/>
            <a:ext cx="13071230" cy="773252"/>
          </a:xfrm>
        </p:spPr>
        <p:txBody>
          <a:bodyPr>
            <a:normAutofit/>
          </a:bodyPr>
          <a:lstStyle/>
          <a:p>
            <a:pPr algn="ctr"/>
            <a:r>
              <a:rPr lang="en-US" sz="3200" b="1" dirty="0"/>
              <a:t>Exception (=Error) Handling</a:t>
            </a:r>
          </a:p>
        </p:txBody>
      </p:sp>
      <p:sp>
        <p:nvSpPr>
          <p:cNvPr id="7" name="Rectangle 6"/>
          <p:cNvSpPr/>
          <p:nvPr/>
        </p:nvSpPr>
        <p:spPr>
          <a:xfrm>
            <a:off x="469011" y="788296"/>
            <a:ext cx="11488528" cy="954107"/>
          </a:xfrm>
          <a:prstGeom prst="rect">
            <a:avLst/>
          </a:prstGeom>
        </p:spPr>
        <p:txBody>
          <a:bodyPr wrap="square">
            <a:spAutoFit/>
          </a:bodyPr>
          <a:lstStyle/>
          <a:p>
            <a:pPr marL="457200" indent="-457200">
              <a:buFont typeface="Wingdings" panose="05000000000000000000" pitchFamily="2" charset="2"/>
              <a:buChar char="Ø"/>
            </a:pPr>
            <a:endParaRPr lang="en-US" sz="2800" dirty="0">
              <a:solidFill>
                <a:srgbClr val="FF0000"/>
              </a:solidFill>
            </a:endParaRPr>
          </a:p>
          <a:p>
            <a:pPr marL="457200" indent="-457200">
              <a:buFont typeface="Wingdings" panose="05000000000000000000" pitchFamily="2" charset="2"/>
              <a:buChar char="Ø"/>
            </a:pPr>
            <a:endParaRPr lang="en-US" sz="2800" dirty="0">
              <a:solidFill>
                <a:srgbClr val="FF0000"/>
              </a:solidFill>
            </a:endParaRPr>
          </a:p>
        </p:txBody>
      </p:sp>
      <p:sp>
        <p:nvSpPr>
          <p:cNvPr id="9" name="Rectangle 8"/>
          <p:cNvSpPr/>
          <p:nvPr/>
        </p:nvSpPr>
        <p:spPr>
          <a:xfrm>
            <a:off x="6576646" y="986354"/>
            <a:ext cx="5931877" cy="3416320"/>
          </a:xfrm>
          <a:prstGeom prst="rect">
            <a:avLst/>
          </a:prstGeom>
        </p:spPr>
        <p:txBody>
          <a:bodyPr wrap="square">
            <a:spAutoFit/>
          </a:bodyPr>
          <a:lstStyle/>
          <a:p>
            <a:r>
              <a:rPr lang="en-US" sz="2400" dirty="0" err="1"/>
              <a:t>def</a:t>
            </a:r>
            <a:r>
              <a:rPr lang="en-US" sz="2400" dirty="0"/>
              <a:t> spam(</a:t>
            </a:r>
            <a:r>
              <a:rPr lang="en-US" sz="2400" dirty="0" err="1"/>
              <a:t>divideBy</a:t>
            </a:r>
            <a:r>
              <a:rPr lang="en-US" sz="2400" dirty="0"/>
              <a:t>):</a:t>
            </a:r>
          </a:p>
          <a:p>
            <a:r>
              <a:rPr lang="en-US" sz="2400" dirty="0">
                <a:solidFill>
                  <a:srgbClr val="FF0000"/>
                </a:solidFill>
              </a:rPr>
              <a:t>    try:</a:t>
            </a:r>
          </a:p>
          <a:p>
            <a:r>
              <a:rPr lang="en-US" sz="2400" dirty="0">
                <a:solidFill>
                  <a:srgbClr val="FF0000"/>
                </a:solidFill>
              </a:rPr>
              <a:t>	return 42 / </a:t>
            </a:r>
            <a:r>
              <a:rPr lang="en-US" sz="2400" dirty="0" err="1">
                <a:solidFill>
                  <a:srgbClr val="FF0000"/>
                </a:solidFill>
              </a:rPr>
              <a:t>divideBy</a:t>
            </a:r>
            <a:endParaRPr lang="en-US" sz="2400" dirty="0">
              <a:solidFill>
                <a:srgbClr val="FF0000"/>
              </a:solidFill>
            </a:endParaRPr>
          </a:p>
          <a:p>
            <a:r>
              <a:rPr lang="en-US" sz="2400" dirty="0">
                <a:solidFill>
                  <a:srgbClr val="FF0000"/>
                </a:solidFill>
              </a:rPr>
              <a:t>    except </a:t>
            </a:r>
            <a:r>
              <a:rPr lang="en-US" sz="2400" dirty="0" err="1">
                <a:solidFill>
                  <a:srgbClr val="FF0000"/>
                </a:solidFill>
              </a:rPr>
              <a:t>ZeroDivisionError</a:t>
            </a:r>
            <a:r>
              <a:rPr lang="en-US" sz="2400" dirty="0">
                <a:solidFill>
                  <a:srgbClr val="FF0000"/>
                </a:solidFill>
              </a:rPr>
              <a:t>:</a:t>
            </a:r>
          </a:p>
          <a:p>
            <a:r>
              <a:rPr lang="en-US" sz="2400" dirty="0">
                <a:solidFill>
                  <a:srgbClr val="FF0000"/>
                </a:solidFill>
              </a:rPr>
              <a:t>	print('Error: Invalid argument.')</a:t>
            </a:r>
          </a:p>
          <a:p>
            <a:r>
              <a:rPr lang="en-US" sz="2400" dirty="0"/>
              <a:t>print(spam(2))</a:t>
            </a:r>
          </a:p>
          <a:p>
            <a:r>
              <a:rPr lang="en-US" sz="2400" dirty="0"/>
              <a:t>print(spam(12))</a:t>
            </a:r>
          </a:p>
          <a:p>
            <a:r>
              <a:rPr lang="en-US" sz="2400" dirty="0"/>
              <a:t>print(spam(0))</a:t>
            </a:r>
          </a:p>
          <a:p>
            <a:r>
              <a:rPr lang="en-US" sz="2400" dirty="0"/>
              <a:t>print(spam(1))</a:t>
            </a:r>
          </a:p>
        </p:txBody>
      </p:sp>
      <p:sp>
        <p:nvSpPr>
          <p:cNvPr id="11" name="Rectangle 10"/>
          <p:cNvSpPr/>
          <p:nvPr/>
        </p:nvSpPr>
        <p:spPr>
          <a:xfrm>
            <a:off x="691662" y="986354"/>
            <a:ext cx="4876799" cy="2308324"/>
          </a:xfrm>
          <a:prstGeom prst="rect">
            <a:avLst/>
          </a:prstGeom>
        </p:spPr>
        <p:txBody>
          <a:bodyPr wrap="square">
            <a:spAutoFit/>
          </a:bodyPr>
          <a:lstStyle/>
          <a:p>
            <a:r>
              <a:rPr lang="en-US" sz="2400" dirty="0"/>
              <a:t>When code in a </a:t>
            </a:r>
            <a:r>
              <a:rPr lang="en-US" sz="2400" dirty="0">
                <a:solidFill>
                  <a:srgbClr val="FF0000"/>
                </a:solidFill>
              </a:rPr>
              <a:t>try clause </a:t>
            </a:r>
            <a:r>
              <a:rPr lang="en-US" sz="2400" dirty="0"/>
              <a:t>causes an error, the program execution</a:t>
            </a:r>
          </a:p>
          <a:p>
            <a:r>
              <a:rPr lang="en-US" sz="2400" dirty="0"/>
              <a:t>immediately moves to the code in the </a:t>
            </a:r>
            <a:r>
              <a:rPr lang="en-US" sz="2400" dirty="0">
                <a:solidFill>
                  <a:srgbClr val="FF0000"/>
                </a:solidFill>
              </a:rPr>
              <a:t>except clause</a:t>
            </a:r>
            <a:r>
              <a:rPr lang="en-US" sz="2400" dirty="0"/>
              <a:t>. </a:t>
            </a:r>
          </a:p>
          <a:p>
            <a:r>
              <a:rPr lang="en-US" sz="2400" dirty="0"/>
              <a:t>After running that code, the execution continues as normal.</a:t>
            </a:r>
          </a:p>
        </p:txBody>
      </p:sp>
      <p:sp>
        <p:nvSpPr>
          <p:cNvPr id="10" name="Rectangle 9"/>
          <p:cNvSpPr/>
          <p:nvPr/>
        </p:nvSpPr>
        <p:spPr>
          <a:xfrm>
            <a:off x="1195841" y="3601252"/>
            <a:ext cx="6863774" cy="2677656"/>
          </a:xfrm>
          <a:prstGeom prst="rect">
            <a:avLst/>
          </a:prstGeom>
        </p:spPr>
        <p:txBody>
          <a:bodyPr wrap="square">
            <a:spAutoFit/>
          </a:bodyPr>
          <a:lstStyle/>
          <a:p>
            <a:r>
              <a:rPr lang="en-US" sz="2400" u="sng" dirty="0">
                <a:solidFill>
                  <a:srgbClr val="FF0000"/>
                </a:solidFill>
              </a:rPr>
              <a:t>Output:</a:t>
            </a:r>
          </a:p>
          <a:p>
            <a:endParaRPr lang="en-US" sz="2400" dirty="0"/>
          </a:p>
          <a:p>
            <a:r>
              <a:rPr lang="en-US" sz="2400" dirty="0"/>
              <a:t>21.0</a:t>
            </a:r>
          </a:p>
          <a:p>
            <a:r>
              <a:rPr lang="en-US" sz="2400" dirty="0"/>
              <a:t>3.5</a:t>
            </a:r>
          </a:p>
          <a:p>
            <a:r>
              <a:rPr lang="en-US" sz="2400" dirty="0"/>
              <a:t>Error: Invalid argument.</a:t>
            </a:r>
          </a:p>
          <a:p>
            <a:r>
              <a:rPr lang="en-US" sz="2400" dirty="0"/>
              <a:t>None</a:t>
            </a:r>
          </a:p>
          <a:p>
            <a:r>
              <a:rPr lang="en-US" sz="2400" dirty="0"/>
              <a:t>42.0</a:t>
            </a:r>
            <a:endParaRPr lang="en-US" sz="2400" dirty="0">
              <a:solidFill>
                <a:srgbClr val="FF0000"/>
              </a:solidFill>
            </a:endParaRPr>
          </a:p>
        </p:txBody>
      </p:sp>
    </p:spTree>
    <p:extLst>
      <p:ext uri="{BB962C8B-B14F-4D97-AF65-F5344CB8AC3E}">
        <p14:creationId xmlns:p14="http://schemas.microsoft.com/office/powerpoint/2010/main" val="63905827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15044"/>
            <a:ext cx="13071230" cy="773252"/>
          </a:xfrm>
        </p:spPr>
        <p:txBody>
          <a:bodyPr>
            <a:normAutofit/>
          </a:bodyPr>
          <a:lstStyle/>
          <a:p>
            <a:pPr algn="ctr"/>
            <a:r>
              <a:rPr lang="en-US" sz="3200" b="1" dirty="0"/>
              <a:t>Exception (=Error) Handling</a:t>
            </a:r>
          </a:p>
        </p:txBody>
      </p:sp>
      <p:sp>
        <p:nvSpPr>
          <p:cNvPr id="7" name="Rectangle 6"/>
          <p:cNvSpPr/>
          <p:nvPr/>
        </p:nvSpPr>
        <p:spPr>
          <a:xfrm>
            <a:off x="469011" y="788296"/>
            <a:ext cx="11488528" cy="954107"/>
          </a:xfrm>
          <a:prstGeom prst="rect">
            <a:avLst/>
          </a:prstGeom>
        </p:spPr>
        <p:txBody>
          <a:bodyPr wrap="square">
            <a:spAutoFit/>
          </a:bodyPr>
          <a:lstStyle/>
          <a:p>
            <a:pPr marL="457200" indent="-457200">
              <a:buFont typeface="Wingdings" panose="05000000000000000000" pitchFamily="2" charset="2"/>
              <a:buChar char="Ø"/>
            </a:pPr>
            <a:endParaRPr lang="en-US" sz="2800" dirty="0">
              <a:solidFill>
                <a:srgbClr val="FF0000"/>
              </a:solidFill>
            </a:endParaRPr>
          </a:p>
          <a:p>
            <a:pPr marL="457200" indent="-457200">
              <a:buFont typeface="Wingdings" panose="05000000000000000000" pitchFamily="2" charset="2"/>
              <a:buChar char="Ø"/>
            </a:pPr>
            <a:endParaRPr lang="en-US" sz="2800" dirty="0">
              <a:solidFill>
                <a:srgbClr val="FF0000"/>
              </a:solidFill>
            </a:endParaRPr>
          </a:p>
        </p:txBody>
      </p:sp>
      <p:sp>
        <p:nvSpPr>
          <p:cNvPr id="9" name="Rectangle 8"/>
          <p:cNvSpPr/>
          <p:nvPr/>
        </p:nvSpPr>
        <p:spPr>
          <a:xfrm>
            <a:off x="469011" y="2713761"/>
            <a:ext cx="5931877" cy="3416320"/>
          </a:xfrm>
          <a:prstGeom prst="rect">
            <a:avLst/>
          </a:prstGeom>
        </p:spPr>
        <p:txBody>
          <a:bodyPr wrap="square">
            <a:spAutoFit/>
          </a:bodyPr>
          <a:lstStyle/>
          <a:p>
            <a:r>
              <a:rPr lang="en-US" sz="2400" dirty="0" err="1">
                <a:solidFill>
                  <a:srgbClr val="FF0000"/>
                </a:solidFill>
              </a:rPr>
              <a:t>def</a:t>
            </a:r>
            <a:r>
              <a:rPr lang="en-US" sz="2400" dirty="0">
                <a:solidFill>
                  <a:srgbClr val="FF0000"/>
                </a:solidFill>
              </a:rPr>
              <a:t> spam(</a:t>
            </a:r>
            <a:r>
              <a:rPr lang="en-US" sz="2400" dirty="0" err="1">
                <a:solidFill>
                  <a:srgbClr val="FF0000"/>
                </a:solidFill>
              </a:rPr>
              <a:t>divideBy</a:t>
            </a:r>
            <a:r>
              <a:rPr lang="en-US" sz="2400" dirty="0">
                <a:solidFill>
                  <a:srgbClr val="FF0000"/>
                </a:solidFill>
              </a:rPr>
              <a:t>):</a:t>
            </a:r>
          </a:p>
          <a:p>
            <a:r>
              <a:rPr lang="en-US" sz="2400" dirty="0"/>
              <a:t>      return 42 / </a:t>
            </a:r>
            <a:r>
              <a:rPr lang="en-US" sz="2400" dirty="0" err="1"/>
              <a:t>divideBy</a:t>
            </a:r>
            <a:endParaRPr lang="en-US" sz="2400" dirty="0"/>
          </a:p>
          <a:p>
            <a:r>
              <a:rPr lang="en-US" sz="2400" dirty="0"/>
              <a:t>try:</a:t>
            </a:r>
          </a:p>
          <a:p>
            <a:pPr indent="574675"/>
            <a:r>
              <a:rPr lang="en-US" sz="2400" dirty="0"/>
              <a:t>print(spam(2))</a:t>
            </a:r>
          </a:p>
          <a:p>
            <a:pPr indent="574675"/>
            <a:r>
              <a:rPr lang="en-US" sz="2400" dirty="0"/>
              <a:t>print(spam(12))</a:t>
            </a:r>
          </a:p>
          <a:p>
            <a:pPr indent="574675"/>
            <a:r>
              <a:rPr lang="en-US" sz="2400" dirty="0"/>
              <a:t>print(spam(0))</a:t>
            </a:r>
          </a:p>
          <a:p>
            <a:pPr indent="574675"/>
            <a:r>
              <a:rPr lang="en-US" sz="2400" dirty="0"/>
              <a:t>print(spam(1))</a:t>
            </a:r>
          </a:p>
          <a:p>
            <a:r>
              <a:rPr lang="en-US" sz="2400" dirty="0"/>
              <a:t>except </a:t>
            </a:r>
            <a:r>
              <a:rPr lang="en-US" sz="2400" dirty="0" err="1"/>
              <a:t>ZeroDivisionError</a:t>
            </a:r>
            <a:r>
              <a:rPr lang="en-US" sz="2400" dirty="0"/>
              <a:t>:</a:t>
            </a:r>
          </a:p>
          <a:p>
            <a:r>
              <a:rPr lang="en-US" sz="2400" dirty="0"/>
              <a:t>print('Error: Invalid argument.')</a:t>
            </a:r>
          </a:p>
        </p:txBody>
      </p:sp>
      <p:sp>
        <p:nvSpPr>
          <p:cNvPr id="11" name="Rectangle 10"/>
          <p:cNvSpPr/>
          <p:nvPr/>
        </p:nvSpPr>
        <p:spPr>
          <a:xfrm>
            <a:off x="293034" y="924745"/>
            <a:ext cx="5767753" cy="1569660"/>
          </a:xfrm>
          <a:prstGeom prst="rect">
            <a:avLst/>
          </a:prstGeom>
        </p:spPr>
        <p:txBody>
          <a:bodyPr wrap="square">
            <a:spAutoFit/>
          </a:bodyPr>
          <a:lstStyle/>
          <a:p>
            <a:pPr marL="342900" indent="-342900">
              <a:buFont typeface="Wingdings" panose="05000000000000000000" pitchFamily="2" charset="2"/>
              <a:buChar char="Ø"/>
            </a:pPr>
            <a:r>
              <a:rPr lang="en-US" sz="2400" dirty="0"/>
              <a:t>Any </a:t>
            </a:r>
            <a:r>
              <a:rPr lang="en-US" sz="2400" dirty="0">
                <a:solidFill>
                  <a:srgbClr val="FF0000"/>
                </a:solidFill>
              </a:rPr>
              <a:t>errors</a:t>
            </a:r>
            <a:r>
              <a:rPr lang="en-US" sz="2400" dirty="0"/>
              <a:t> that occur in </a:t>
            </a:r>
            <a:r>
              <a:rPr lang="en-US" sz="2400" dirty="0">
                <a:solidFill>
                  <a:srgbClr val="FF0000"/>
                </a:solidFill>
              </a:rPr>
              <a:t>function calls </a:t>
            </a:r>
            <a:r>
              <a:rPr lang="en-US" sz="2400" dirty="0"/>
              <a:t>in a </a:t>
            </a:r>
            <a:r>
              <a:rPr lang="en-US" sz="2400" dirty="0">
                <a:solidFill>
                  <a:srgbClr val="FF0000"/>
                </a:solidFill>
              </a:rPr>
              <a:t>try block </a:t>
            </a:r>
            <a:r>
              <a:rPr lang="en-US" sz="2400" dirty="0"/>
              <a:t>will also be caught.</a:t>
            </a:r>
          </a:p>
          <a:p>
            <a:pPr marL="342900" indent="-342900">
              <a:buFont typeface="Wingdings" panose="05000000000000000000" pitchFamily="2" charset="2"/>
              <a:buChar char="Ø"/>
            </a:pPr>
            <a:r>
              <a:rPr lang="en-US" sz="2400" dirty="0"/>
              <a:t>Consider the program: which has the </a:t>
            </a:r>
            <a:r>
              <a:rPr lang="en-US" sz="2400" dirty="0">
                <a:solidFill>
                  <a:srgbClr val="FF0000"/>
                </a:solidFill>
              </a:rPr>
              <a:t>spam() calls </a:t>
            </a:r>
            <a:r>
              <a:rPr lang="en-US" sz="2400" dirty="0"/>
              <a:t>in the </a:t>
            </a:r>
            <a:r>
              <a:rPr lang="en-US" sz="2400" dirty="0">
                <a:solidFill>
                  <a:srgbClr val="FF0000"/>
                </a:solidFill>
              </a:rPr>
              <a:t>try block:</a:t>
            </a:r>
          </a:p>
        </p:txBody>
      </p:sp>
      <p:sp>
        <p:nvSpPr>
          <p:cNvPr id="10" name="Rectangle 9"/>
          <p:cNvSpPr/>
          <p:nvPr/>
        </p:nvSpPr>
        <p:spPr>
          <a:xfrm>
            <a:off x="6975318" y="1102572"/>
            <a:ext cx="6863774" cy="1938992"/>
          </a:xfrm>
          <a:prstGeom prst="rect">
            <a:avLst/>
          </a:prstGeom>
        </p:spPr>
        <p:txBody>
          <a:bodyPr wrap="square">
            <a:spAutoFit/>
          </a:bodyPr>
          <a:lstStyle/>
          <a:p>
            <a:r>
              <a:rPr lang="en-US" sz="2400" u="sng" dirty="0">
                <a:solidFill>
                  <a:srgbClr val="FF0000"/>
                </a:solidFill>
              </a:rPr>
              <a:t>Output:</a:t>
            </a:r>
          </a:p>
          <a:p>
            <a:endParaRPr lang="en-US" sz="2400" dirty="0"/>
          </a:p>
          <a:p>
            <a:r>
              <a:rPr lang="en-US" sz="2400" dirty="0"/>
              <a:t>21.0</a:t>
            </a:r>
          </a:p>
          <a:p>
            <a:r>
              <a:rPr lang="en-US" sz="2400" dirty="0"/>
              <a:t>3.5</a:t>
            </a:r>
          </a:p>
          <a:p>
            <a:r>
              <a:rPr lang="en-US" sz="2400" dirty="0"/>
              <a:t>Error: Invalid argument.</a:t>
            </a:r>
            <a:endParaRPr lang="en-US" sz="2400" dirty="0">
              <a:solidFill>
                <a:srgbClr val="FF0000"/>
              </a:solidFill>
            </a:endParaRPr>
          </a:p>
        </p:txBody>
      </p:sp>
      <p:sp>
        <p:nvSpPr>
          <p:cNvPr id="3" name="Rectangle 2"/>
          <p:cNvSpPr/>
          <p:nvPr/>
        </p:nvSpPr>
        <p:spPr>
          <a:xfrm>
            <a:off x="5375265" y="3260920"/>
            <a:ext cx="6487551" cy="3108543"/>
          </a:xfrm>
          <a:prstGeom prst="rect">
            <a:avLst/>
          </a:prstGeom>
        </p:spPr>
        <p:txBody>
          <a:bodyPr wrap="square">
            <a:spAutoFit/>
          </a:bodyPr>
          <a:lstStyle/>
          <a:p>
            <a:pPr algn="just"/>
            <a:r>
              <a:rPr lang="en-US" sz="2800" dirty="0">
                <a:solidFill>
                  <a:srgbClr val="FF0000"/>
                </a:solidFill>
              </a:rPr>
              <a:t>The reason print(spam(1)) is never executed: </a:t>
            </a:r>
            <a:r>
              <a:rPr lang="en-US" sz="2800" dirty="0"/>
              <a:t>because once the execution jumps to the code in the except clause, it does not return to the try clause. </a:t>
            </a:r>
          </a:p>
          <a:p>
            <a:pPr algn="just"/>
            <a:r>
              <a:rPr lang="en-US" sz="2800" dirty="0"/>
              <a:t>Instead, it just continues moving down the program as normal.</a:t>
            </a:r>
          </a:p>
        </p:txBody>
      </p:sp>
    </p:spTree>
    <p:extLst>
      <p:ext uri="{BB962C8B-B14F-4D97-AF65-F5344CB8AC3E}">
        <p14:creationId xmlns:p14="http://schemas.microsoft.com/office/powerpoint/2010/main" val="8140994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230" y="15044"/>
            <a:ext cx="13071230" cy="773252"/>
          </a:xfrm>
        </p:spPr>
        <p:txBody>
          <a:bodyPr>
            <a:normAutofit/>
          </a:bodyPr>
          <a:lstStyle/>
          <a:p>
            <a:pPr algn="ctr"/>
            <a:r>
              <a:rPr lang="en-US" sz="3200" b="1" dirty="0"/>
              <a:t>A short Program: guess the number.</a:t>
            </a:r>
          </a:p>
        </p:txBody>
      </p:sp>
      <p:sp>
        <p:nvSpPr>
          <p:cNvPr id="7" name="Rectangle 6"/>
          <p:cNvSpPr/>
          <p:nvPr/>
        </p:nvSpPr>
        <p:spPr>
          <a:xfrm>
            <a:off x="469011" y="788296"/>
            <a:ext cx="11488528" cy="954107"/>
          </a:xfrm>
          <a:prstGeom prst="rect">
            <a:avLst/>
          </a:prstGeom>
        </p:spPr>
        <p:txBody>
          <a:bodyPr wrap="square">
            <a:spAutoFit/>
          </a:bodyPr>
          <a:lstStyle/>
          <a:p>
            <a:pPr marL="457200" indent="-457200">
              <a:buFont typeface="Wingdings" panose="05000000000000000000" pitchFamily="2" charset="2"/>
              <a:buChar char="Ø"/>
            </a:pPr>
            <a:endParaRPr lang="en-US" sz="2800" dirty="0">
              <a:solidFill>
                <a:srgbClr val="FF0000"/>
              </a:solidFill>
            </a:endParaRPr>
          </a:p>
          <a:p>
            <a:pPr marL="457200" indent="-457200">
              <a:buFont typeface="Wingdings" panose="05000000000000000000" pitchFamily="2" charset="2"/>
              <a:buChar char="Ø"/>
            </a:pPr>
            <a:endParaRPr lang="en-US" sz="2800" dirty="0">
              <a:solidFill>
                <a:srgbClr val="FF0000"/>
              </a:solidFill>
            </a:endParaRPr>
          </a:p>
        </p:txBody>
      </p:sp>
      <p:sp>
        <p:nvSpPr>
          <p:cNvPr id="14" name="Rectangle 13"/>
          <p:cNvSpPr/>
          <p:nvPr/>
        </p:nvSpPr>
        <p:spPr>
          <a:xfrm>
            <a:off x="152445" y="994856"/>
            <a:ext cx="6096000" cy="5632311"/>
          </a:xfrm>
          <a:prstGeom prst="rect">
            <a:avLst/>
          </a:prstGeom>
        </p:spPr>
        <p:txBody>
          <a:bodyPr>
            <a:spAutoFit/>
          </a:bodyPr>
          <a:lstStyle/>
          <a:p>
            <a:r>
              <a:rPr lang="en-US" sz="2000" dirty="0"/>
              <a:t># This is a guess the number game.</a:t>
            </a:r>
          </a:p>
          <a:p>
            <a:endParaRPr lang="en-US" sz="2000" dirty="0"/>
          </a:p>
          <a:p>
            <a:r>
              <a:rPr lang="en-US" sz="2000" dirty="0">
                <a:solidFill>
                  <a:srgbClr val="0070C0"/>
                </a:solidFill>
              </a:rPr>
              <a:t>import random       </a:t>
            </a:r>
            <a:r>
              <a:rPr lang="en-US" sz="2000" dirty="0"/>
              <a:t>#to generate random number</a:t>
            </a:r>
          </a:p>
          <a:p>
            <a:endParaRPr lang="en-US" sz="2000" dirty="0"/>
          </a:p>
          <a:p>
            <a:r>
              <a:rPr lang="en-US" sz="2000" dirty="0" err="1">
                <a:solidFill>
                  <a:srgbClr val="FF0000"/>
                </a:solidFill>
              </a:rPr>
              <a:t>secretnumber</a:t>
            </a:r>
            <a:r>
              <a:rPr lang="en-US" sz="2000" dirty="0">
                <a:solidFill>
                  <a:srgbClr val="FF0000"/>
                </a:solidFill>
              </a:rPr>
              <a:t>=</a:t>
            </a:r>
            <a:r>
              <a:rPr lang="en-US" sz="2000" dirty="0" err="1">
                <a:solidFill>
                  <a:srgbClr val="FF0000"/>
                </a:solidFill>
              </a:rPr>
              <a:t>random.randint</a:t>
            </a:r>
            <a:r>
              <a:rPr lang="en-US" sz="2000" dirty="0">
                <a:solidFill>
                  <a:srgbClr val="FF0000"/>
                </a:solidFill>
              </a:rPr>
              <a:t>(1,20) print('</a:t>
            </a:r>
            <a:r>
              <a:rPr lang="en-US" sz="2000" dirty="0" err="1">
                <a:solidFill>
                  <a:srgbClr val="FF0000"/>
                </a:solidFill>
              </a:rPr>
              <a:t>i</a:t>
            </a:r>
            <a:r>
              <a:rPr lang="en-US" sz="2000" dirty="0">
                <a:solidFill>
                  <a:srgbClr val="FF0000"/>
                </a:solidFill>
              </a:rPr>
              <a:t> am thinking a number between 1 and 20 ')</a:t>
            </a:r>
          </a:p>
          <a:p>
            <a:endParaRPr lang="en-US" sz="2000" dirty="0"/>
          </a:p>
          <a:p>
            <a:r>
              <a:rPr lang="en-US" sz="2000" dirty="0"/>
              <a:t># Ask the player to guess 6 times.</a:t>
            </a:r>
          </a:p>
          <a:p>
            <a:r>
              <a:rPr lang="en-US" sz="2000" dirty="0">
                <a:solidFill>
                  <a:srgbClr val="0070C0"/>
                </a:solidFill>
              </a:rPr>
              <a:t>for </a:t>
            </a:r>
            <a:r>
              <a:rPr lang="en-US" sz="2000" dirty="0" err="1">
                <a:solidFill>
                  <a:srgbClr val="0070C0"/>
                </a:solidFill>
              </a:rPr>
              <a:t>guessestaken</a:t>
            </a:r>
            <a:r>
              <a:rPr lang="en-US" sz="2000" dirty="0">
                <a:solidFill>
                  <a:srgbClr val="0070C0"/>
                </a:solidFill>
              </a:rPr>
              <a:t> in range(1,7): </a:t>
            </a:r>
          </a:p>
          <a:p>
            <a:r>
              <a:rPr lang="en-US" sz="2000" dirty="0">
                <a:solidFill>
                  <a:srgbClr val="0070C0"/>
                </a:solidFill>
              </a:rPr>
              <a:t>print('Take a guess')</a:t>
            </a:r>
          </a:p>
          <a:p>
            <a:r>
              <a:rPr lang="en-US" sz="2000" dirty="0">
                <a:solidFill>
                  <a:srgbClr val="0070C0"/>
                </a:solidFill>
              </a:rPr>
              <a:t>    guess=</a:t>
            </a:r>
            <a:r>
              <a:rPr lang="en-US" sz="2000" dirty="0" err="1">
                <a:solidFill>
                  <a:srgbClr val="0070C0"/>
                </a:solidFill>
              </a:rPr>
              <a:t>int</a:t>
            </a:r>
            <a:r>
              <a:rPr lang="en-US" sz="2000" dirty="0">
                <a:solidFill>
                  <a:srgbClr val="0070C0"/>
                </a:solidFill>
              </a:rPr>
              <a:t>(input())</a:t>
            </a:r>
          </a:p>
          <a:p>
            <a:r>
              <a:rPr lang="en-US" sz="2000" dirty="0">
                <a:solidFill>
                  <a:srgbClr val="0070C0"/>
                </a:solidFill>
              </a:rPr>
              <a:t>    if guess&lt;</a:t>
            </a:r>
            <a:r>
              <a:rPr lang="en-US" sz="2000" dirty="0" err="1">
                <a:solidFill>
                  <a:srgbClr val="0070C0"/>
                </a:solidFill>
              </a:rPr>
              <a:t>secretnumber</a:t>
            </a:r>
            <a:r>
              <a:rPr lang="en-US" sz="2000" dirty="0">
                <a:solidFill>
                  <a:srgbClr val="0070C0"/>
                </a:solidFill>
              </a:rPr>
              <a:t>:</a:t>
            </a:r>
          </a:p>
          <a:p>
            <a:r>
              <a:rPr lang="en-US" sz="2000" dirty="0">
                <a:solidFill>
                  <a:srgbClr val="0070C0"/>
                </a:solidFill>
              </a:rPr>
              <a:t>        print('your guess is too low')</a:t>
            </a:r>
          </a:p>
          <a:p>
            <a:r>
              <a:rPr lang="en-US" sz="2000" dirty="0">
                <a:solidFill>
                  <a:srgbClr val="0070C0"/>
                </a:solidFill>
              </a:rPr>
              <a:t>    </a:t>
            </a:r>
            <a:r>
              <a:rPr lang="en-US" sz="2000" dirty="0" err="1">
                <a:solidFill>
                  <a:srgbClr val="0070C0"/>
                </a:solidFill>
              </a:rPr>
              <a:t>elif</a:t>
            </a:r>
            <a:r>
              <a:rPr lang="en-US" sz="2000" dirty="0">
                <a:solidFill>
                  <a:srgbClr val="0070C0"/>
                </a:solidFill>
              </a:rPr>
              <a:t> guess&gt; </a:t>
            </a:r>
            <a:r>
              <a:rPr lang="en-US" sz="2000" dirty="0" err="1">
                <a:solidFill>
                  <a:srgbClr val="0070C0"/>
                </a:solidFill>
              </a:rPr>
              <a:t>secretnumber</a:t>
            </a:r>
            <a:r>
              <a:rPr lang="en-US" sz="2000" dirty="0">
                <a:solidFill>
                  <a:srgbClr val="0070C0"/>
                </a:solidFill>
              </a:rPr>
              <a:t>:</a:t>
            </a:r>
          </a:p>
          <a:p>
            <a:r>
              <a:rPr lang="en-US" sz="2000" dirty="0">
                <a:solidFill>
                  <a:srgbClr val="0070C0"/>
                </a:solidFill>
              </a:rPr>
              <a:t>        print('your guess is too high')</a:t>
            </a:r>
          </a:p>
          <a:p>
            <a:r>
              <a:rPr lang="en-US" sz="2000" dirty="0">
                <a:solidFill>
                  <a:srgbClr val="0070C0"/>
                </a:solidFill>
              </a:rPr>
              <a:t>    else:</a:t>
            </a:r>
          </a:p>
          <a:p>
            <a:r>
              <a:rPr lang="en-US" sz="2000" dirty="0">
                <a:solidFill>
                  <a:srgbClr val="0070C0"/>
                </a:solidFill>
              </a:rPr>
              <a:t>        break       #this is the correct guess case</a:t>
            </a:r>
          </a:p>
          <a:p>
            <a:endParaRPr lang="en-US" sz="2000" dirty="0"/>
          </a:p>
        </p:txBody>
      </p:sp>
      <p:sp>
        <p:nvSpPr>
          <p:cNvPr id="15" name="Rectangle 14"/>
          <p:cNvSpPr/>
          <p:nvPr/>
        </p:nvSpPr>
        <p:spPr>
          <a:xfrm>
            <a:off x="6588436" y="1840362"/>
            <a:ext cx="5369103" cy="2554545"/>
          </a:xfrm>
          <a:prstGeom prst="rect">
            <a:avLst/>
          </a:prstGeom>
        </p:spPr>
        <p:txBody>
          <a:bodyPr wrap="square">
            <a:spAutoFit/>
          </a:bodyPr>
          <a:lstStyle/>
          <a:p>
            <a:endParaRPr lang="en-US" sz="2000" dirty="0"/>
          </a:p>
          <a:p>
            <a:r>
              <a:rPr lang="en-US" sz="2000" dirty="0">
                <a:solidFill>
                  <a:srgbClr val="C00000"/>
                </a:solidFill>
              </a:rPr>
              <a:t>if guess==</a:t>
            </a:r>
            <a:r>
              <a:rPr lang="en-US" sz="2000" dirty="0" err="1">
                <a:solidFill>
                  <a:srgbClr val="C00000"/>
                </a:solidFill>
              </a:rPr>
              <a:t>secretnumber</a:t>
            </a:r>
            <a:r>
              <a:rPr lang="en-US" sz="2000" dirty="0">
                <a:solidFill>
                  <a:srgbClr val="C00000"/>
                </a:solidFill>
              </a:rPr>
              <a:t>:</a:t>
            </a:r>
          </a:p>
          <a:p>
            <a:r>
              <a:rPr lang="en-US" sz="2000" dirty="0">
                <a:solidFill>
                  <a:srgbClr val="C00000"/>
                </a:solidFill>
              </a:rPr>
              <a:t>    print('Good job! You guessed the secret   number </a:t>
            </a:r>
            <a:r>
              <a:rPr lang="en-US" sz="2000" dirty="0" err="1">
                <a:solidFill>
                  <a:srgbClr val="C00000"/>
                </a:solidFill>
              </a:rPr>
              <a:t>i</a:t>
            </a:r>
            <a:r>
              <a:rPr lang="en-US" sz="2000" dirty="0">
                <a:solidFill>
                  <a:srgbClr val="C00000"/>
                </a:solidFill>
              </a:rPr>
              <a:t> thought. for this you have taken  '+</a:t>
            </a:r>
            <a:r>
              <a:rPr lang="en-US" sz="2000" dirty="0" err="1">
                <a:solidFill>
                  <a:srgbClr val="C00000"/>
                </a:solidFill>
              </a:rPr>
              <a:t>str</a:t>
            </a:r>
            <a:r>
              <a:rPr lang="en-US" sz="2000" dirty="0">
                <a:solidFill>
                  <a:srgbClr val="C00000"/>
                </a:solidFill>
              </a:rPr>
              <a:t>(</a:t>
            </a:r>
            <a:r>
              <a:rPr lang="en-US" sz="2000" dirty="0" err="1">
                <a:solidFill>
                  <a:srgbClr val="C00000"/>
                </a:solidFill>
              </a:rPr>
              <a:t>guessestaken</a:t>
            </a:r>
            <a:r>
              <a:rPr lang="en-US" sz="2000" dirty="0">
                <a:solidFill>
                  <a:srgbClr val="C00000"/>
                </a:solidFill>
              </a:rPr>
              <a:t>)+' guesses')</a:t>
            </a:r>
          </a:p>
          <a:p>
            <a:r>
              <a:rPr lang="en-US" sz="2000" dirty="0"/>
              <a:t>else:</a:t>
            </a:r>
          </a:p>
          <a:p>
            <a:r>
              <a:rPr lang="en-US" sz="2000" dirty="0"/>
              <a:t>    print('Nope. Number </a:t>
            </a:r>
            <a:r>
              <a:rPr lang="en-US" sz="2000" dirty="0" err="1"/>
              <a:t>i</a:t>
            </a:r>
            <a:r>
              <a:rPr lang="en-US" sz="2000" dirty="0"/>
              <a:t> was thinking of was  ' + </a:t>
            </a:r>
            <a:r>
              <a:rPr lang="en-US" sz="2000" dirty="0" err="1"/>
              <a:t>str</a:t>
            </a:r>
            <a:r>
              <a:rPr lang="en-US" sz="2000" dirty="0"/>
              <a:t>(</a:t>
            </a:r>
            <a:r>
              <a:rPr lang="en-US" sz="2000" dirty="0" err="1"/>
              <a:t>secretnumber</a:t>
            </a:r>
            <a:r>
              <a:rPr lang="en-US" sz="2000" dirty="0"/>
              <a:t>))</a:t>
            </a:r>
          </a:p>
        </p:txBody>
      </p:sp>
    </p:spTree>
    <p:extLst>
      <p:ext uri="{BB962C8B-B14F-4D97-AF65-F5344CB8AC3E}">
        <p14:creationId xmlns:p14="http://schemas.microsoft.com/office/powerpoint/2010/main" val="278016410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7" y="15044"/>
            <a:ext cx="13071230" cy="773252"/>
          </a:xfrm>
        </p:spPr>
        <p:txBody>
          <a:bodyPr>
            <a:normAutofit/>
          </a:bodyPr>
          <a:lstStyle/>
          <a:p>
            <a:pPr algn="ctr"/>
            <a:r>
              <a:rPr lang="en-US" sz="3200" b="1" dirty="0"/>
              <a:t>A short Program: guess the number.</a:t>
            </a:r>
          </a:p>
        </p:txBody>
      </p:sp>
      <p:sp>
        <p:nvSpPr>
          <p:cNvPr id="7" name="Rectangle 6"/>
          <p:cNvSpPr/>
          <p:nvPr/>
        </p:nvSpPr>
        <p:spPr>
          <a:xfrm>
            <a:off x="469011" y="788296"/>
            <a:ext cx="11488528" cy="954107"/>
          </a:xfrm>
          <a:prstGeom prst="rect">
            <a:avLst/>
          </a:prstGeom>
        </p:spPr>
        <p:txBody>
          <a:bodyPr wrap="square">
            <a:spAutoFit/>
          </a:bodyPr>
          <a:lstStyle/>
          <a:p>
            <a:pPr marL="457200" indent="-457200">
              <a:buFont typeface="Wingdings" panose="05000000000000000000" pitchFamily="2" charset="2"/>
              <a:buChar char="Ø"/>
            </a:pPr>
            <a:endParaRPr lang="en-US" sz="2800" dirty="0">
              <a:solidFill>
                <a:srgbClr val="FF0000"/>
              </a:solidFill>
            </a:endParaRPr>
          </a:p>
          <a:p>
            <a:pPr marL="457200" indent="-457200">
              <a:buFont typeface="Wingdings" panose="05000000000000000000" pitchFamily="2" charset="2"/>
              <a:buChar char="Ø"/>
            </a:pPr>
            <a:endParaRPr lang="en-US" sz="2800" dirty="0">
              <a:solidFill>
                <a:srgbClr val="FF0000"/>
              </a:solidFill>
            </a:endParaRPr>
          </a:p>
        </p:txBody>
      </p:sp>
      <p:sp>
        <p:nvSpPr>
          <p:cNvPr id="10" name="Rectangle 9"/>
          <p:cNvSpPr/>
          <p:nvPr/>
        </p:nvSpPr>
        <p:spPr>
          <a:xfrm>
            <a:off x="6693877" y="2703016"/>
            <a:ext cx="5629569" cy="4154984"/>
          </a:xfrm>
          <a:prstGeom prst="rect">
            <a:avLst/>
          </a:prstGeom>
        </p:spPr>
        <p:txBody>
          <a:bodyPr wrap="square">
            <a:spAutoFit/>
          </a:bodyPr>
          <a:lstStyle/>
          <a:p>
            <a:r>
              <a:rPr lang="en-US" sz="2400" b="1" u="sng" dirty="0">
                <a:solidFill>
                  <a:srgbClr val="FF0000"/>
                </a:solidFill>
              </a:rPr>
              <a:t>Output:</a:t>
            </a:r>
          </a:p>
          <a:p>
            <a:endParaRPr lang="en-US" sz="2400" b="1" dirty="0"/>
          </a:p>
          <a:p>
            <a:pPr lvl="0" eaLnBrk="0" fontAlgn="base" hangingPunct="0">
              <a:spcBef>
                <a:spcPct val="0"/>
              </a:spcBef>
              <a:spcAft>
                <a:spcPct val="0"/>
              </a:spcAft>
            </a:pPr>
            <a:r>
              <a:rPr lang="en-US" altLang="en-US" sz="2400" b="1" dirty="0">
                <a:solidFill>
                  <a:srgbClr val="0070C0"/>
                </a:solidFill>
                <a:latin typeface="Courier New" panose="02070309020205020404" pitchFamily="49" charset="0"/>
              </a:rPr>
              <a:t>I am thinking a number </a:t>
            </a:r>
          </a:p>
          <a:p>
            <a:pPr lvl="0" eaLnBrk="0" fontAlgn="base" hangingPunct="0">
              <a:spcBef>
                <a:spcPct val="0"/>
              </a:spcBef>
              <a:spcAft>
                <a:spcPct val="0"/>
              </a:spcAft>
            </a:pPr>
            <a:r>
              <a:rPr lang="en-US" altLang="en-US" sz="2400" b="1" dirty="0">
                <a:solidFill>
                  <a:srgbClr val="0070C0"/>
                </a:solidFill>
                <a:latin typeface="Courier New" panose="02070309020205020404" pitchFamily="49" charset="0"/>
              </a:rPr>
              <a:t>between 1 and 20 Take a guess </a:t>
            </a:r>
          </a:p>
          <a:p>
            <a:pPr lvl="0" eaLnBrk="0" fontAlgn="base" hangingPunct="0">
              <a:spcBef>
                <a:spcPct val="0"/>
              </a:spcBef>
              <a:spcAft>
                <a:spcPct val="0"/>
              </a:spcAft>
            </a:pPr>
            <a:r>
              <a:rPr lang="en-US" altLang="en-US" sz="2400" b="1" dirty="0">
                <a:solidFill>
                  <a:srgbClr val="000000"/>
                </a:solidFill>
                <a:latin typeface="Courier New" panose="02070309020205020404" pitchFamily="49" charset="0"/>
              </a:rPr>
              <a:t>10 </a:t>
            </a:r>
          </a:p>
          <a:p>
            <a:pPr lvl="0" eaLnBrk="0" fontAlgn="base" hangingPunct="0">
              <a:spcBef>
                <a:spcPct val="0"/>
              </a:spcBef>
              <a:spcAft>
                <a:spcPct val="0"/>
              </a:spcAft>
            </a:pPr>
            <a:r>
              <a:rPr lang="en-US" altLang="en-US" sz="2400" b="1" dirty="0">
                <a:solidFill>
                  <a:srgbClr val="0070C0"/>
                </a:solidFill>
                <a:latin typeface="Courier New" panose="02070309020205020404" pitchFamily="49" charset="0"/>
              </a:rPr>
              <a:t>your guess is too high </a:t>
            </a:r>
          </a:p>
          <a:p>
            <a:pPr lvl="0" eaLnBrk="0" fontAlgn="base" hangingPunct="0">
              <a:spcBef>
                <a:spcPct val="0"/>
              </a:spcBef>
              <a:spcAft>
                <a:spcPct val="0"/>
              </a:spcAft>
            </a:pPr>
            <a:r>
              <a:rPr lang="en-US" altLang="en-US" sz="2400" b="1" dirty="0">
                <a:solidFill>
                  <a:srgbClr val="0070C0"/>
                </a:solidFill>
                <a:latin typeface="Courier New" panose="02070309020205020404" pitchFamily="49" charset="0"/>
              </a:rPr>
              <a:t>Take a guess </a:t>
            </a:r>
          </a:p>
          <a:p>
            <a:pPr lvl="0" eaLnBrk="0" fontAlgn="base" hangingPunct="0">
              <a:spcBef>
                <a:spcPct val="0"/>
              </a:spcBef>
              <a:spcAft>
                <a:spcPct val="0"/>
              </a:spcAft>
            </a:pPr>
            <a:r>
              <a:rPr lang="en-US" altLang="en-US" sz="2400" b="1" dirty="0">
                <a:solidFill>
                  <a:srgbClr val="000000"/>
                </a:solidFill>
                <a:latin typeface="Courier New" panose="02070309020205020404" pitchFamily="49" charset="0"/>
              </a:rPr>
              <a:t>5 </a:t>
            </a:r>
          </a:p>
          <a:p>
            <a:pPr lvl="0" eaLnBrk="0" fontAlgn="base" hangingPunct="0">
              <a:spcBef>
                <a:spcPct val="0"/>
              </a:spcBef>
              <a:spcAft>
                <a:spcPct val="0"/>
              </a:spcAft>
            </a:pPr>
            <a:r>
              <a:rPr lang="en-US" altLang="en-US" sz="2400" b="1" dirty="0">
                <a:solidFill>
                  <a:srgbClr val="0070C0"/>
                </a:solidFill>
                <a:latin typeface="Courier New" panose="02070309020205020404" pitchFamily="49" charset="0"/>
              </a:rPr>
              <a:t>Good job! You guessed the secret number </a:t>
            </a:r>
            <a:r>
              <a:rPr lang="en-US" altLang="en-US" sz="2400" b="1" dirty="0" err="1">
                <a:solidFill>
                  <a:srgbClr val="0070C0"/>
                </a:solidFill>
                <a:latin typeface="Courier New" panose="02070309020205020404" pitchFamily="49" charset="0"/>
              </a:rPr>
              <a:t>i</a:t>
            </a:r>
            <a:r>
              <a:rPr lang="en-US" altLang="en-US" sz="2400" b="1" dirty="0">
                <a:solidFill>
                  <a:srgbClr val="0070C0"/>
                </a:solidFill>
                <a:latin typeface="Courier New" panose="02070309020205020404" pitchFamily="49" charset="0"/>
              </a:rPr>
              <a:t> thought. for this you have taken 2 guesses</a:t>
            </a:r>
            <a:r>
              <a:rPr lang="en-US" altLang="en-US" sz="2400" b="1" dirty="0">
                <a:solidFill>
                  <a:srgbClr val="0070C0"/>
                </a:solidFill>
              </a:rPr>
              <a:t> </a:t>
            </a:r>
            <a:endParaRPr lang="en-US" altLang="en-US" sz="4800" b="1" dirty="0">
              <a:solidFill>
                <a:srgbClr val="0070C0"/>
              </a:solidFill>
              <a:latin typeface="Arial" panose="020B0604020202020204" pitchFamily="34" charset="0"/>
            </a:endParaRPr>
          </a:p>
        </p:txBody>
      </p:sp>
      <p:sp>
        <p:nvSpPr>
          <p:cNvPr id="12" name="Rectangle 1"/>
          <p:cNvSpPr>
            <a:spLocks noChangeArrowheads="1"/>
          </p:cNvSpPr>
          <p:nvPr/>
        </p:nvSpPr>
        <p:spPr bwMode="auto">
          <a:xfrm>
            <a:off x="1127760" y="2223454"/>
            <a:ext cx="7694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urier New" panose="02070309020205020404" pitchFamily="49" charset="0"/>
              </a:rPr>
              <a:t>i</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469011" y="641375"/>
            <a:ext cx="6096000" cy="6247864"/>
          </a:xfrm>
          <a:prstGeom prst="rect">
            <a:avLst/>
          </a:prstGeom>
        </p:spPr>
        <p:txBody>
          <a:bodyPr>
            <a:spAutoFit/>
          </a:bodyPr>
          <a:lstStyle/>
          <a:p>
            <a:r>
              <a:rPr lang="en-US" sz="1600" dirty="0"/>
              <a:t># This is a guess the number game.</a:t>
            </a:r>
          </a:p>
          <a:p>
            <a:endParaRPr lang="en-US" sz="1600" dirty="0"/>
          </a:p>
          <a:p>
            <a:r>
              <a:rPr lang="en-US" sz="1600" dirty="0"/>
              <a:t>import random       #to generate random number</a:t>
            </a:r>
          </a:p>
          <a:p>
            <a:endParaRPr lang="en-US" sz="1600" dirty="0"/>
          </a:p>
          <a:p>
            <a:r>
              <a:rPr lang="en-US" sz="1600" dirty="0" err="1"/>
              <a:t>secretnumber</a:t>
            </a:r>
            <a:r>
              <a:rPr lang="en-US" sz="1600" dirty="0"/>
              <a:t>=</a:t>
            </a:r>
            <a:r>
              <a:rPr lang="en-US" sz="1600" dirty="0" err="1"/>
              <a:t>random.randint</a:t>
            </a:r>
            <a:r>
              <a:rPr lang="en-US" sz="1600" dirty="0"/>
              <a:t>(1,20)    #random </a:t>
            </a:r>
            <a:r>
              <a:rPr lang="en-US" sz="1600" dirty="0" err="1"/>
              <a:t>nember</a:t>
            </a:r>
            <a:r>
              <a:rPr lang="en-US" sz="1600" dirty="0"/>
              <a:t> generated between 1, 20 (both inclusive)</a:t>
            </a:r>
          </a:p>
          <a:p>
            <a:r>
              <a:rPr lang="en-US" sz="1600" dirty="0"/>
              <a:t>print('</a:t>
            </a:r>
            <a:r>
              <a:rPr lang="en-US" sz="1600" dirty="0" err="1"/>
              <a:t>i</a:t>
            </a:r>
            <a:r>
              <a:rPr lang="en-US" sz="1600" dirty="0"/>
              <a:t> am thinking a number between 1 and 20 ')</a:t>
            </a:r>
          </a:p>
          <a:p>
            <a:endParaRPr lang="en-US" sz="1600" dirty="0"/>
          </a:p>
          <a:p>
            <a:r>
              <a:rPr lang="en-US" sz="1600" dirty="0"/>
              <a:t># Ask the player to guess 6 times.</a:t>
            </a:r>
          </a:p>
          <a:p>
            <a:r>
              <a:rPr lang="en-US" sz="1600" dirty="0"/>
              <a:t>for </a:t>
            </a:r>
            <a:r>
              <a:rPr lang="en-US" sz="1600" dirty="0" err="1"/>
              <a:t>guessestaken</a:t>
            </a:r>
            <a:r>
              <a:rPr lang="en-US" sz="1600" dirty="0"/>
              <a:t> in range(1,7):    #Change this range and check</a:t>
            </a:r>
          </a:p>
          <a:p>
            <a:r>
              <a:rPr lang="en-US" sz="1600" dirty="0"/>
              <a:t>    print('Take a guess')</a:t>
            </a:r>
          </a:p>
          <a:p>
            <a:r>
              <a:rPr lang="en-US" sz="1600" dirty="0"/>
              <a:t>    guess=</a:t>
            </a:r>
            <a:r>
              <a:rPr lang="en-US" sz="1600" dirty="0" err="1"/>
              <a:t>int</a:t>
            </a:r>
            <a:r>
              <a:rPr lang="en-US" sz="1600" dirty="0"/>
              <a:t>(input())</a:t>
            </a:r>
          </a:p>
          <a:p>
            <a:r>
              <a:rPr lang="en-US" sz="1600" dirty="0"/>
              <a:t>    if guess&lt;</a:t>
            </a:r>
            <a:r>
              <a:rPr lang="en-US" sz="1600" dirty="0" err="1"/>
              <a:t>secretnumber</a:t>
            </a:r>
            <a:r>
              <a:rPr lang="en-US" sz="1600" dirty="0"/>
              <a:t>:</a:t>
            </a:r>
          </a:p>
          <a:p>
            <a:r>
              <a:rPr lang="en-US" sz="1600" dirty="0"/>
              <a:t>        print('your guess is too low')</a:t>
            </a:r>
          </a:p>
          <a:p>
            <a:r>
              <a:rPr lang="en-US" sz="1600" dirty="0"/>
              <a:t>    </a:t>
            </a:r>
            <a:r>
              <a:rPr lang="en-US" sz="1600" dirty="0" err="1"/>
              <a:t>elif</a:t>
            </a:r>
            <a:r>
              <a:rPr lang="en-US" sz="1600" dirty="0"/>
              <a:t> guess&gt; </a:t>
            </a:r>
            <a:r>
              <a:rPr lang="en-US" sz="1600" dirty="0" err="1"/>
              <a:t>secretnumber</a:t>
            </a:r>
            <a:r>
              <a:rPr lang="en-US" sz="1600" dirty="0"/>
              <a:t>:</a:t>
            </a:r>
          </a:p>
          <a:p>
            <a:r>
              <a:rPr lang="en-US" sz="1600" dirty="0"/>
              <a:t>        print('your guess is too high')</a:t>
            </a:r>
          </a:p>
          <a:p>
            <a:r>
              <a:rPr lang="en-US" sz="1600" dirty="0"/>
              <a:t>    else:</a:t>
            </a:r>
          </a:p>
          <a:p>
            <a:r>
              <a:rPr lang="en-US" sz="1600" dirty="0"/>
              <a:t>        break       #this is the correct guess case</a:t>
            </a:r>
          </a:p>
          <a:p>
            <a:endParaRPr lang="en-US" sz="1600" dirty="0"/>
          </a:p>
          <a:p>
            <a:r>
              <a:rPr lang="en-US" sz="1600" dirty="0"/>
              <a:t>if guess==</a:t>
            </a:r>
            <a:r>
              <a:rPr lang="en-US" sz="1600" dirty="0" err="1"/>
              <a:t>secretnumber</a:t>
            </a:r>
            <a:r>
              <a:rPr lang="en-US" sz="1600" dirty="0"/>
              <a:t>:</a:t>
            </a:r>
          </a:p>
          <a:p>
            <a:r>
              <a:rPr lang="en-US" sz="1600" dirty="0"/>
              <a:t>    print('Good job! You guessed the secret number </a:t>
            </a:r>
            <a:r>
              <a:rPr lang="en-US" sz="1600" dirty="0" err="1"/>
              <a:t>i</a:t>
            </a:r>
            <a:r>
              <a:rPr lang="en-US" sz="1600" dirty="0"/>
              <a:t> thought. for this you have taken  '+</a:t>
            </a:r>
            <a:r>
              <a:rPr lang="en-US" sz="1600" dirty="0" err="1"/>
              <a:t>str</a:t>
            </a:r>
            <a:r>
              <a:rPr lang="en-US" sz="1600" dirty="0"/>
              <a:t>(</a:t>
            </a:r>
            <a:r>
              <a:rPr lang="en-US" sz="1600" dirty="0" err="1"/>
              <a:t>guessestaken</a:t>
            </a:r>
            <a:r>
              <a:rPr lang="en-US" sz="1600" dirty="0"/>
              <a:t>)+' guesses')</a:t>
            </a:r>
          </a:p>
          <a:p>
            <a:r>
              <a:rPr lang="en-US" sz="1600" dirty="0"/>
              <a:t>else:</a:t>
            </a:r>
          </a:p>
          <a:p>
            <a:r>
              <a:rPr lang="en-US" sz="1600" dirty="0"/>
              <a:t>    print('Nope. Number </a:t>
            </a:r>
            <a:r>
              <a:rPr lang="en-US" sz="1600" dirty="0" err="1"/>
              <a:t>i</a:t>
            </a:r>
            <a:r>
              <a:rPr lang="en-US" sz="1600" dirty="0"/>
              <a:t> was thinking of was  ' + </a:t>
            </a:r>
            <a:r>
              <a:rPr lang="en-US" sz="1600" dirty="0" err="1"/>
              <a:t>str</a:t>
            </a:r>
            <a:r>
              <a:rPr lang="en-US" sz="1600" dirty="0"/>
              <a:t>(</a:t>
            </a:r>
            <a:r>
              <a:rPr lang="en-US" sz="1600" dirty="0" err="1"/>
              <a:t>secretnumber</a:t>
            </a:r>
            <a:r>
              <a:rPr lang="en-US" sz="1600" dirty="0"/>
              <a:t>))</a:t>
            </a:r>
          </a:p>
        </p:txBody>
      </p:sp>
    </p:spTree>
    <p:extLst>
      <p:ext uri="{BB962C8B-B14F-4D97-AF65-F5344CB8AC3E}">
        <p14:creationId xmlns:p14="http://schemas.microsoft.com/office/powerpoint/2010/main" val="3991035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String Concatenation and Replication</a:t>
            </a:r>
            <a:endParaRPr lang="en-IN" dirty="0"/>
          </a:p>
        </p:txBody>
      </p:sp>
      <p:sp>
        <p:nvSpPr>
          <p:cNvPr id="3" name="Content Placeholder 2"/>
          <p:cNvSpPr>
            <a:spLocks noGrp="1"/>
          </p:cNvSpPr>
          <p:nvPr>
            <p:ph idx="1"/>
          </p:nvPr>
        </p:nvSpPr>
        <p:spPr>
          <a:xfrm>
            <a:off x="316106" y="770870"/>
            <a:ext cx="11875894" cy="4724681"/>
          </a:xfrm>
        </p:spPr>
        <p:txBody>
          <a:bodyPr>
            <a:noAutofit/>
          </a:bodyPr>
          <a:lstStyle/>
          <a:p>
            <a:pPr marL="0" indent="0">
              <a:buNone/>
            </a:pPr>
            <a:r>
              <a:rPr lang="en-US" sz="2800" b="1" dirty="0">
                <a:solidFill>
                  <a:schemeClr val="tx1"/>
                </a:solidFill>
              </a:rPr>
              <a:t>The * operator can be used with </a:t>
            </a:r>
          </a:p>
          <a:p>
            <a:r>
              <a:rPr lang="en-US" sz="2800" b="1" dirty="0">
                <a:solidFill>
                  <a:schemeClr val="tx1"/>
                </a:solidFill>
              </a:rPr>
              <a:t>only two numeric values : for multiplication</a:t>
            </a:r>
          </a:p>
          <a:p>
            <a:r>
              <a:rPr lang="en-US" sz="2800" b="1" dirty="0">
                <a:solidFill>
                  <a:schemeClr val="tx1"/>
                </a:solidFill>
              </a:rPr>
              <a:t>one string and one integer : for string replication. </a:t>
            </a:r>
          </a:p>
          <a:p>
            <a:r>
              <a:rPr lang="en-US" sz="2800" b="1" dirty="0">
                <a:solidFill>
                  <a:schemeClr val="tx1"/>
                </a:solidFill>
              </a:rPr>
              <a:t>Otherwise:???????</a:t>
            </a:r>
          </a:p>
          <a:p>
            <a:r>
              <a:rPr lang="en-US" sz="2800" b="1" dirty="0">
                <a:solidFill>
                  <a:schemeClr val="tx1"/>
                </a:solidFill>
              </a:rPr>
              <a:t>Python will just display an error message:</a:t>
            </a:r>
          </a:p>
        </p:txBody>
      </p:sp>
      <p:sp>
        <p:nvSpPr>
          <p:cNvPr id="4" name="Rounded Rectangle 3"/>
          <p:cNvSpPr/>
          <p:nvPr/>
        </p:nvSpPr>
        <p:spPr>
          <a:xfrm>
            <a:off x="316106" y="3855493"/>
            <a:ext cx="11762163" cy="3002507"/>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FF0000"/>
                </a:solidFill>
              </a:rPr>
              <a:t>&gt;&gt;&gt; 'Alice' * 'Bob'</a:t>
            </a:r>
          </a:p>
          <a:p>
            <a:r>
              <a:rPr lang="en-US" sz="3200" dirty="0" err="1">
                <a:solidFill>
                  <a:srgbClr val="FF0000"/>
                </a:solidFill>
              </a:rPr>
              <a:t>Traceback</a:t>
            </a:r>
            <a:r>
              <a:rPr lang="en-US" sz="3200" dirty="0">
                <a:solidFill>
                  <a:srgbClr val="FF0000"/>
                </a:solidFill>
              </a:rPr>
              <a:t> (most recent call last):</a:t>
            </a:r>
          </a:p>
          <a:p>
            <a:r>
              <a:rPr lang="en-US" sz="3200" dirty="0">
                <a:solidFill>
                  <a:srgbClr val="FF0000"/>
                </a:solidFill>
              </a:rPr>
              <a:t>  File "&lt;pyshell#2&gt;", line 1, in &lt;module&gt;</a:t>
            </a:r>
          </a:p>
          <a:p>
            <a:r>
              <a:rPr lang="en-US" sz="3200" dirty="0">
                <a:solidFill>
                  <a:srgbClr val="FF0000"/>
                </a:solidFill>
              </a:rPr>
              <a:t>    'Alice' * 'Bob'</a:t>
            </a:r>
          </a:p>
          <a:p>
            <a:r>
              <a:rPr lang="en-US" sz="3200" dirty="0" err="1">
                <a:solidFill>
                  <a:srgbClr val="FF0000"/>
                </a:solidFill>
              </a:rPr>
              <a:t>TypeError</a:t>
            </a:r>
            <a:r>
              <a:rPr lang="en-US" sz="3200" dirty="0">
                <a:solidFill>
                  <a:srgbClr val="FF0000"/>
                </a:solidFill>
              </a:rPr>
              <a:t>: can't multiply sequence by non-</a:t>
            </a:r>
            <a:r>
              <a:rPr lang="en-US" sz="3200" dirty="0" err="1">
                <a:solidFill>
                  <a:srgbClr val="FF0000"/>
                </a:solidFill>
              </a:rPr>
              <a:t>int</a:t>
            </a:r>
            <a:r>
              <a:rPr lang="en-US" sz="3200" dirty="0">
                <a:solidFill>
                  <a:srgbClr val="FF0000"/>
                </a:solidFill>
              </a:rPr>
              <a:t> of type '</a:t>
            </a:r>
            <a:r>
              <a:rPr lang="en-US" sz="3200" dirty="0" err="1">
                <a:solidFill>
                  <a:srgbClr val="FF0000"/>
                </a:solidFill>
              </a:rPr>
              <a:t>str</a:t>
            </a:r>
            <a:r>
              <a:rPr lang="en-US" sz="3200" dirty="0">
                <a:solidFill>
                  <a:srgbClr val="FF0000"/>
                </a:solidFill>
              </a:rPr>
              <a:t>'</a:t>
            </a:r>
          </a:p>
        </p:txBody>
      </p:sp>
    </p:spTree>
    <p:extLst>
      <p:ext uri="{BB962C8B-B14F-4D97-AF65-F5344CB8AC3E}">
        <p14:creationId xmlns:p14="http://schemas.microsoft.com/office/powerpoint/2010/main" val="2583947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Storing Values in Variables</a:t>
            </a:r>
            <a:endParaRPr lang="en-IN" dirty="0"/>
          </a:p>
        </p:txBody>
      </p:sp>
      <p:sp>
        <p:nvSpPr>
          <p:cNvPr id="3" name="Content Placeholder 2"/>
          <p:cNvSpPr>
            <a:spLocks noGrp="1"/>
          </p:cNvSpPr>
          <p:nvPr>
            <p:ph idx="1"/>
          </p:nvPr>
        </p:nvSpPr>
        <p:spPr>
          <a:xfrm>
            <a:off x="275163" y="1320800"/>
            <a:ext cx="7040037" cy="4724681"/>
          </a:xfrm>
        </p:spPr>
        <p:txBody>
          <a:bodyPr>
            <a:noAutofit/>
          </a:bodyPr>
          <a:lstStyle/>
          <a:p>
            <a:pPr algn="just"/>
            <a:r>
              <a:rPr lang="en-US" sz="3200" b="1" dirty="0">
                <a:solidFill>
                  <a:schemeClr val="tx1"/>
                </a:solidFill>
              </a:rPr>
              <a:t>A variable is like a box in the computer’s memory which can be used to store a single value.</a:t>
            </a:r>
          </a:p>
          <a:p>
            <a:pPr algn="just"/>
            <a:r>
              <a:rPr lang="en-US" sz="3200" b="1" dirty="0">
                <a:solidFill>
                  <a:srgbClr val="FF0000"/>
                </a:solidFill>
              </a:rPr>
              <a:t>The result of an evaluated expression can be saved inside a variable.</a:t>
            </a:r>
          </a:p>
          <a:p>
            <a:pPr algn="just"/>
            <a:r>
              <a:rPr lang="en-US" sz="3200" b="1" dirty="0">
                <a:solidFill>
                  <a:schemeClr val="tx1"/>
                </a:solidFill>
              </a:rPr>
              <a:t>Values are stored in variables with an </a:t>
            </a:r>
            <a:r>
              <a:rPr lang="en-US" sz="3200" b="1" dirty="0">
                <a:solidFill>
                  <a:srgbClr val="FF0000"/>
                </a:solidFill>
              </a:rPr>
              <a:t>assignment statement</a:t>
            </a:r>
            <a:r>
              <a:rPr lang="en-US" sz="3200" b="1" dirty="0">
                <a:solidFill>
                  <a:schemeClr val="tx1"/>
                </a:solidFill>
              </a:rPr>
              <a:t>. </a:t>
            </a:r>
          </a:p>
        </p:txBody>
      </p:sp>
      <p:pic>
        <p:nvPicPr>
          <p:cNvPr id="5" name="Picture 4"/>
          <p:cNvPicPr>
            <a:picLocks noChangeAspect="1"/>
          </p:cNvPicPr>
          <p:nvPr/>
        </p:nvPicPr>
        <p:blipFill>
          <a:blip r:embed="rId3"/>
          <a:stretch>
            <a:fillRect/>
          </a:stretch>
        </p:blipFill>
        <p:spPr>
          <a:xfrm>
            <a:off x="7903333" y="1525517"/>
            <a:ext cx="2990850" cy="2828925"/>
          </a:xfrm>
          <a:prstGeom prst="rect">
            <a:avLst/>
          </a:prstGeom>
        </p:spPr>
      </p:pic>
    </p:spTree>
    <p:extLst>
      <p:ext uri="{BB962C8B-B14F-4D97-AF65-F5344CB8AC3E}">
        <p14:creationId xmlns:p14="http://schemas.microsoft.com/office/powerpoint/2010/main" val="1666992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77" y="131482"/>
            <a:ext cx="8596668" cy="1320800"/>
          </a:xfrm>
        </p:spPr>
        <p:txBody>
          <a:bodyPr>
            <a:normAutofit/>
          </a:bodyPr>
          <a:lstStyle/>
          <a:p>
            <a:pPr algn="ctr"/>
            <a:r>
              <a:rPr lang="en-IN" sz="4400" dirty="0"/>
              <a:t>Syllabus: Module 1</a:t>
            </a:r>
          </a:p>
        </p:txBody>
      </p:sp>
      <p:sp>
        <p:nvSpPr>
          <p:cNvPr id="3" name="Content Placeholder 2"/>
          <p:cNvSpPr>
            <a:spLocks noGrp="1"/>
          </p:cNvSpPr>
          <p:nvPr>
            <p:ph idx="1"/>
          </p:nvPr>
        </p:nvSpPr>
        <p:spPr>
          <a:xfrm>
            <a:off x="400210" y="1354311"/>
            <a:ext cx="11268635" cy="4724681"/>
          </a:xfrm>
        </p:spPr>
        <p:txBody>
          <a:bodyPr>
            <a:noAutofit/>
          </a:bodyPr>
          <a:lstStyle/>
          <a:p>
            <a:pPr marL="0" indent="0" algn="just">
              <a:buNone/>
            </a:pPr>
            <a:r>
              <a:rPr lang="en-US" sz="2400" b="1" dirty="0"/>
              <a:t>Python Basics</a:t>
            </a:r>
            <a:r>
              <a:rPr lang="en-US" sz="2400" dirty="0"/>
              <a:t>: Entering Expressions into the Interactive Shell, The Integer, Floating-Point, and String Data Types, String Concatenation and Replication, Storing Values in Variables, Your First Program, Dissecting Your Program</a:t>
            </a:r>
          </a:p>
          <a:p>
            <a:pPr marL="0" indent="0" algn="just">
              <a:buNone/>
            </a:pPr>
            <a:r>
              <a:rPr lang="en-US" sz="2400" b="1" dirty="0"/>
              <a:t>Flow control: </a:t>
            </a:r>
            <a:r>
              <a:rPr lang="en-US" sz="2400" dirty="0"/>
              <a:t>Boolean Values, Comparison Operators, Boolean Operators, Mixing Boolean and Comparison Operators, Elements of Flow Control, Program Execution, Flow Control Statements, Importing Modules, Ending a Program Early with </a:t>
            </a:r>
            <a:r>
              <a:rPr lang="en-US" sz="2400" dirty="0" err="1"/>
              <a:t>sys.exit</a:t>
            </a:r>
            <a:r>
              <a:rPr lang="en-US" sz="2400" dirty="0"/>
              <a:t>(), </a:t>
            </a:r>
          </a:p>
          <a:p>
            <a:pPr marL="0" indent="0" algn="just">
              <a:buNone/>
            </a:pPr>
            <a:r>
              <a:rPr lang="en-US" sz="2400" b="1" dirty="0"/>
              <a:t>Functions: </a:t>
            </a:r>
            <a:r>
              <a:rPr lang="en-US" sz="2400" dirty="0" err="1"/>
              <a:t>def</a:t>
            </a:r>
            <a:r>
              <a:rPr lang="en-US" sz="2400" dirty="0"/>
              <a:t> Statements with Parameters, Return Values and return Statements, The None Value, Keyword Arguments and print(), Local and Global Scope, The global Statement, Exception Handling, A Short Program: Guess the Number</a:t>
            </a:r>
          </a:p>
          <a:p>
            <a:pPr marL="0" indent="0">
              <a:buNone/>
            </a:pPr>
            <a:r>
              <a:rPr lang="en-US" sz="2400" b="1" dirty="0"/>
              <a:t>Text Book-”Automate the Boring Stuff with Python” by </a:t>
            </a:r>
            <a:r>
              <a:rPr lang="en-US" sz="2400" dirty="0"/>
              <a:t>Al </a:t>
            </a:r>
            <a:r>
              <a:rPr lang="en-US" sz="2400" dirty="0" err="1"/>
              <a:t>Sweigart</a:t>
            </a:r>
            <a:r>
              <a:rPr lang="en-US" sz="2400" b="1" dirty="0"/>
              <a:t> :Chapters 1 and 2.</a:t>
            </a:r>
            <a:endParaRPr lang="en-IN" sz="2400" dirty="0"/>
          </a:p>
          <a:p>
            <a:pPr marL="0" indent="0">
              <a:buNone/>
            </a:pPr>
            <a:endParaRPr lang="en-IN" sz="2400" dirty="0"/>
          </a:p>
        </p:txBody>
      </p:sp>
    </p:spTree>
    <p:extLst>
      <p:ext uri="{BB962C8B-B14F-4D97-AF65-F5344CB8AC3E}">
        <p14:creationId xmlns:p14="http://schemas.microsoft.com/office/powerpoint/2010/main" val="2567561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Storing Values in Variables: </a:t>
            </a:r>
            <a:r>
              <a:rPr lang="en-US" b="1" dirty="0">
                <a:solidFill>
                  <a:srgbClr val="FF0000"/>
                </a:solidFill>
              </a:rPr>
              <a:t>Assignment statement</a:t>
            </a:r>
            <a:endParaRPr lang="en-IN" dirty="0"/>
          </a:p>
        </p:txBody>
      </p:sp>
      <p:sp>
        <p:nvSpPr>
          <p:cNvPr id="3" name="Content Placeholder 2"/>
          <p:cNvSpPr>
            <a:spLocks noGrp="1"/>
          </p:cNvSpPr>
          <p:nvPr>
            <p:ph idx="1"/>
          </p:nvPr>
        </p:nvSpPr>
        <p:spPr>
          <a:xfrm>
            <a:off x="275163" y="1320800"/>
            <a:ext cx="8882485" cy="4724681"/>
          </a:xfrm>
        </p:spPr>
        <p:txBody>
          <a:bodyPr>
            <a:noAutofit/>
          </a:bodyPr>
          <a:lstStyle/>
          <a:p>
            <a:pPr algn="just"/>
            <a:r>
              <a:rPr lang="en-US" sz="3200" b="1" dirty="0">
                <a:solidFill>
                  <a:srgbClr val="FF0000"/>
                </a:solidFill>
              </a:rPr>
              <a:t>An assignment statement consists of :</a:t>
            </a:r>
          </a:p>
          <a:p>
            <a:pPr marL="0" indent="0" algn="just">
              <a:buNone/>
            </a:pPr>
            <a:r>
              <a:rPr lang="en-US" sz="3200" b="1" dirty="0">
                <a:solidFill>
                  <a:srgbClr val="FF0000"/>
                </a:solidFill>
              </a:rPr>
              <a:t>   a variable name, </a:t>
            </a:r>
          </a:p>
          <a:p>
            <a:pPr marL="0" indent="0" algn="just">
              <a:buNone/>
            </a:pPr>
            <a:r>
              <a:rPr lang="en-US" sz="3200" b="1" dirty="0">
                <a:solidFill>
                  <a:srgbClr val="FF0000"/>
                </a:solidFill>
              </a:rPr>
              <a:t>   an equal sign (</a:t>
            </a:r>
            <a:r>
              <a:rPr lang="en-US" sz="3200" b="1" dirty="0">
                <a:solidFill>
                  <a:schemeClr val="tx1"/>
                </a:solidFill>
              </a:rPr>
              <a:t>called assignment operator</a:t>
            </a:r>
            <a:r>
              <a:rPr lang="en-US" sz="3200" b="1" dirty="0">
                <a:solidFill>
                  <a:srgbClr val="FF0000"/>
                </a:solidFill>
              </a:rPr>
              <a:t>) </a:t>
            </a:r>
          </a:p>
          <a:p>
            <a:pPr marL="0" indent="0" algn="just">
              <a:buNone/>
            </a:pPr>
            <a:r>
              <a:rPr lang="en-US" sz="3200" b="1" dirty="0">
                <a:solidFill>
                  <a:srgbClr val="FF0000"/>
                </a:solidFill>
              </a:rPr>
              <a:t>   the value to be stored. </a:t>
            </a:r>
          </a:p>
          <a:p>
            <a:pPr marL="0" indent="0" algn="just">
              <a:buNone/>
            </a:pPr>
            <a:r>
              <a:rPr lang="en-US" sz="3200" b="1" dirty="0">
                <a:solidFill>
                  <a:srgbClr val="FF0000"/>
                </a:solidFill>
              </a:rPr>
              <a:t>   </a:t>
            </a:r>
            <a:r>
              <a:rPr lang="en-US" sz="3200" b="1" dirty="0">
                <a:solidFill>
                  <a:schemeClr val="tx1"/>
                </a:solidFill>
              </a:rPr>
              <a:t>Ex:  spam = 42</a:t>
            </a:r>
          </a:p>
          <a:p>
            <a:pPr algn="just"/>
            <a:r>
              <a:rPr lang="en-US" sz="3200" b="1" dirty="0">
                <a:solidFill>
                  <a:srgbClr val="FF0000"/>
                </a:solidFill>
              </a:rPr>
              <a:t> </a:t>
            </a:r>
            <a:r>
              <a:rPr lang="en-US" sz="3200" b="1" dirty="0">
                <a:solidFill>
                  <a:srgbClr val="00B050"/>
                </a:solidFill>
              </a:rPr>
              <a:t>A variable named spam will have the</a:t>
            </a:r>
          </a:p>
          <a:p>
            <a:pPr marL="0" indent="0" algn="just">
              <a:buNone/>
            </a:pPr>
            <a:r>
              <a:rPr lang="en-US" sz="3200" b="1" dirty="0">
                <a:solidFill>
                  <a:srgbClr val="00B050"/>
                </a:solidFill>
              </a:rPr>
              <a:t>   integer value 42 stored in it.</a:t>
            </a:r>
          </a:p>
          <a:p>
            <a:pPr algn="just"/>
            <a:r>
              <a:rPr lang="en-US" sz="3200" b="1" dirty="0">
                <a:solidFill>
                  <a:srgbClr val="FF0000"/>
                </a:solidFill>
              </a:rPr>
              <a:t>A variable = a labeled box with a value             </a:t>
            </a:r>
          </a:p>
          <a:p>
            <a:pPr algn="just"/>
            <a:r>
              <a:rPr lang="en-US" sz="3200" b="1" dirty="0">
                <a:solidFill>
                  <a:srgbClr val="FF0000"/>
                </a:solidFill>
              </a:rPr>
              <a:t>                    placed in</a:t>
            </a:r>
          </a:p>
        </p:txBody>
      </p:sp>
      <p:pic>
        <p:nvPicPr>
          <p:cNvPr id="5" name="Picture 4"/>
          <p:cNvPicPr>
            <a:picLocks noChangeAspect="1"/>
          </p:cNvPicPr>
          <p:nvPr/>
        </p:nvPicPr>
        <p:blipFill>
          <a:blip r:embed="rId3"/>
          <a:stretch>
            <a:fillRect/>
          </a:stretch>
        </p:blipFill>
        <p:spPr>
          <a:xfrm>
            <a:off x="8831381" y="1716586"/>
            <a:ext cx="2990850" cy="2828925"/>
          </a:xfrm>
          <a:prstGeom prst="rect">
            <a:avLst/>
          </a:prstGeom>
        </p:spPr>
      </p:pic>
    </p:spTree>
    <p:extLst>
      <p:ext uri="{BB962C8B-B14F-4D97-AF65-F5344CB8AC3E}">
        <p14:creationId xmlns:p14="http://schemas.microsoft.com/office/powerpoint/2010/main" val="2675234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Storing Values in Variables: </a:t>
            </a:r>
            <a:r>
              <a:rPr lang="en-US" b="1" dirty="0">
                <a:solidFill>
                  <a:srgbClr val="FF0000"/>
                </a:solidFill>
              </a:rPr>
              <a:t>Assignment statement</a:t>
            </a:r>
            <a:endParaRPr lang="en-IN" dirty="0"/>
          </a:p>
        </p:txBody>
      </p:sp>
      <p:sp>
        <p:nvSpPr>
          <p:cNvPr id="3" name="Content Placeholder 2"/>
          <p:cNvSpPr>
            <a:spLocks noGrp="1"/>
          </p:cNvSpPr>
          <p:nvPr>
            <p:ph idx="1"/>
          </p:nvPr>
        </p:nvSpPr>
        <p:spPr>
          <a:xfrm>
            <a:off x="916608" y="768707"/>
            <a:ext cx="8882485" cy="4724681"/>
          </a:xfrm>
        </p:spPr>
        <p:txBody>
          <a:bodyPr>
            <a:noAutofit/>
          </a:bodyPr>
          <a:lstStyle/>
          <a:p>
            <a:pPr marL="0" indent="0">
              <a:buNone/>
            </a:pPr>
            <a:r>
              <a:rPr lang="en-US" sz="2800" dirty="0"/>
              <a:t>➊ &gt;&gt;&gt; </a:t>
            </a:r>
            <a:r>
              <a:rPr lang="en-US" sz="2800" b="1" dirty="0"/>
              <a:t>spam = 40</a:t>
            </a:r>
          </a:p>
          <a:p>
            <a:pPr marL="0" indent="0">
              <a:buNone/>
            </a:pPr>
            <a:r>
              <a:rPr lang="en-US" sz="2800" dirty="0"/>
              <a:t>&gt;&gt;&gt; </a:t>
            </a:r>
            <a:r>
              <a:rPr lang="en-US" sz="2800" b="1" dirty="0"/>
              <a:t>spam</a:t>
            </a:r>
          </a:p>
          <a:p>
            <a:pPr marL="0" indent="0">
              <a:buNone/>
            </a:pPr>
            <a:r>
              <a:rPr lang="en-US" sz="2800" dirty="0"/>
              <a:t>40</a:t>
            </a:r>
          </a:p>
          <a:p>
            <a:pPr marL="0" indent="0">
              <a:buNone/>
            </a:pPr>
            <a:r>
              <a:rPr lang="en-US" sz="2800" dirty="0"/>
              <a:t>&gt;&gt;&gt; </a:t>
            </a:r>
            <a:r>
              <a:rPr lang="en-US" sz="2800" b="1" dirty="0"/>
              <a:t>eggs = 2</a:t>
            </a:r>
          </a:p>
          <a:p>
            <a:pPr marL="0" indent="0">
              <a:buNone/>
            </a:pPr>
            <a:r>
              <a:rPr lang="en-US" sz="2800" dirty="0"/>
              <a:t>➋ &gt;&gt;&gt; </a:t>
            </a:r>
            <a:r>
              <a:rPr lang="en-US" sz="2800" b="1" dirty="0"/>
              <a:t>spam + eggs</a:t>
            </a:r>
          </a:p>
          <a:p>
            <a:pPr marL="0" indent="0">
              <a:buNone/>
            </a:pPr>
            <a:r>
              <a:rPr lang="en-US" sz="2800" dirty="0"/>
              <a:t>42</a:t>
            </a:r>
          </a:p>
          <a:p>
            <a:pPr marL="0" indent="0">
              <a:buNone/>
            </a:pPr>
            <a:r>
              <a:rPr lang="en-US" sz="2800" dirty="0"/>
              <a:t>&gt;&gt;&gt; </a:t>
            </a:r>
            <a:r>
              <a:rPr lang="en-US" sz="2800" b="1" dirty="0"/>
              <a:t>spam + eggs + spam</a:t>
            </a:r>
          </a:p>
          <a:p>
            <a:pPr marL="0" indent="0">
              <a:buNone/>
            </a:pPr>
            <a:r>
              <a:rPr lang="en-US" sz="2800" dirty="0"/>
              <a:t>82</a:t>
            </a:r>
          </a:p>
          <a:p>
            <a:pPr marL="0" indent="0">
              <a:buNone/>
            </a:pPr>
            <a:r>
              <a:rPr lang="en-US" sz="2800" dirty="0"/>
              <a:t>➌ &gt;&gt;&gt; </a:t>
            </a:r>
            <a:r>
              <a:rPr lang="en-US" sz="2800" b="1" dirty="0"/>
              <a:t>spam = spam + 2</a:t>
            </a:r>
          </a:p>
          <a:p>
            <a:pPr marL="0" indent="0">
              <a:buNone/>
            </a:pPr>
            <a:r>
              <a:rPr lang="en-US" sz="2800" dirty="0"/>
              <a:t>&gt;&gt;&gt; </a:t>
            </a:r>
            <a:r>
              <a:rPr lang="en-US" sz="2800" b="1" dirty="0"/>
              <a:t>spam</a:t>
            </a:r>
          </a:p>
          <a:p>
            <a:pPr marL="0" indent="0">
              <a:buNone/>
            </a:pPr>
            <a:r>
              <a:rPr lang="en-US" sz="2800" dirty="0"/>
              <a:t>42</a:t>
            </a:r>
            <a:endParaRPr lang="en-US" sz="2800" b="1" dirty="0">
              <a:solidFill>
                <a:srgbClr val="FF0000"/>
              </a:solidFill>
            </a:endParaRPr>
          </a:p>
          <a:p>
            <a:pPr marL="0" indent="0" algn="just">
              <a:buNone/>
            </a:pPr>
            <a:endParaRPr lang="en-US" sz="3200" b="1" dirty="0">
              <a:solidFill>
                <a:srgbClr val="FF0000"/>
              </a:solidFill>
            </a:endParaRPr>
          </a:p>
        </p:txBody>
      </p:sp>
      <p:pic>
        <p:nvPicPr>
          <p:cNvPr id="5" name="Picture 4"/>
          <p:cNvPicPr>
            <a:picLocks noChangeAspect="1"/>
          </p:cNvPicPr>
          <p:nvPr/>
        </p:nvPicPr>
        <p:blipFill>
          <a:blip r:embed="rId3"/>
          <a:stretch>
            <a:fillRect/>
          </a:stretch>
        </p:blipFill>
        <p:spPr>
          <a:xfrm>
            <a:off x="8831381" y="1716586"/>
            <a:ext cx="2990850" cy="2828925"/>
          </a:xfrm>
          <a:prstGeom prst="rect">
            <a:avLst/>
          </a:prstGeom>
        </p:spPr>
      </p:pic>
    </p:spTree>
    <p:extLst>
      <p:ext uri="{BB962C8B-B14F-4D97-AF65-F5344CB8AC3E}">
        <p14:creationId xmlns:p14="http://schemas.microsoft.com/office/powerpoint/2010/main" val="3089172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Storing Values in Variables: </a:t>
            </a:r>
            <a:r>
              <a:rPr lang="en-US" b="1" dirty="0">
                <a:solidFill>
                  <a:srgbClr val="FF0000"/>
                </a:solidFill>
              </a:rPr>
              <a:t>Assignment statement</a:t>
            </a:r>
            <a:endParaRPr lang="en-IN" dirty="0"/>
          </a:p>
        </p:txBody>
      </p:sp>
      <p:sp>
        <p:nvSpPr>
          <p:cNvPr id="3" name="Content Placeholder 2"/>
          <p:cNvSpPr>
            <a:spLocks noGrp="1"/>
          </p:cNvSpPr>
          <p:nvPr>
            <p:ph idx="1"/>
          </p:nvPr>
        </p:nvSpPr>
        <p:spPr>
          <a:xfrm>
            <a:off x="589062" y="768707"/>
            <a:ext cx="8513996" cy="4724681"/>
          </a:xfrm>
        </p:spPr>
        <p:txBody>
          <a:bodyPr>
            <a:noAutofit/>
          </a:bodyPr>
          <a:lstStyle/>
          <a:p>
            <a:r>
              <a:rPr lang="en-US" sz="3200" dirty="0"/>
              <a:t>A variable is </a:t>
            </a:r>
            <a:r>
              <a:rPr lang="en-US" sz="3200" i="1" dirty="0"/>
              <a:t>initialized </a:t>
            </a:r>
            <a:r>
              <a:rPr lang="en-US" sz="3200" dirty="0"/>
              <a:t>(or created) the first time a value is stored in it. </a:t>
            </a:r>
          </a:p>
          <a:p>
            <a:pPr marL="0" indent="0">
              <a:buNone/>
            </a:pPr>
            <a:r>
              <a:rPr lang="en-US" sz="3200" dirty="0"/>
              <a:t>➊ &gt;&gt;&gt; </a:t>
            </a:r>
            <a:r>
              <a:rPr lang="en-US" sz="3200" b="1" dirty="0"/>
              <a:t>spam = 40;   eggs=2     </a:t>
            </a:r>
          </a:p>
          <a:p>
            <a:r>
              <a:rPr lang="en-US" sz="3200" dirty="0"/>
              <a:t>After that, it can be used in expressions </a:t>
            </a:r>
          </a:p>
          <a:p>
            <a:pPr marL="0" indent="0">
              <a:buNone/>
            </a:pPr>
            <a:r>
              <a:rPr lang="en-US" sz="3200" dirty="0"/>
              <a:t>with other variables and values</a:t>
            </a:r>
          </a:p>
          <a:p>
            <a:pPr marL="0" indent="0">
              <a:buNone/>
            </a:pPr>
            <a:r>
              <a:rPr lang="en-US" sz="3200" dirty="0"/>
              <a:t>➋ &gt;&gt;&gt; </a:t>
            </a:r>
            <a:r>
              <a:rPr lang="en-US" sz="3200" b="1" dirty="0"/>
              <a:t>spam + eggs       O/P: 40+2=42</a:t>
            </a:r>
          </a:p>
          <a:p>
            <a:pPr marL="0" indent="0">
              <a:buNone/>
            </a:pPr>
            <a:r>
              <a:rPr lang="en-US" sz="3200" i="1" dirty="0">
                <a:solidFill>
                  <a:srgbClr val="FF0000"/>
                </a:solidFill>
              </a:rPr>
              <a:t>Overwriting </a:t>
            </a:r>
            <a:r>
              <a:rPr lang="en-US" sz="3200" dirty="0">
                <a:solidFill>
                  <a:srgbClr val="FF0000"/>
                </a:solidFill>
              </a:rPr>
              <a:t>the variable</a:t>
            </a:r>
            <a:r>
              <a:rPr lang="en-US" sz="3200" dirty="0"/>
              <a:t>: When a variable is assigned a new value, the old value is forgotten.</a:t>
            </a:r>
          </a:p>
          <a:p>
            <a:pPr marL="0" indent="0">
              <a:buNone/>
            </a:pPr>
            <a:r>
              <a:rPr lang="en-US" sz="3200" dirty="0"/>
              <a:t>➌ &gt;&gt;&gt; </a:t>
            </a:r>
            <a:r>
              <a:rPr lang="en-US" sz="3200" b="1" dirty="0"/>
              <a:t>spam = spam + 2   O/P: 42</a:t>
            </a:r>
          </a:p>
        </p:txBody>
      </p:sp>
      <p:pic>
        <p:nvPicPr>
          <p:cNvPr id="5" name="Picture 4"/>
          <p:cNvPicPr>
            <a:picLocks noChangeAspect="1"/>
          </p:cNvPicPr>
          <p:nvPr/>
        </p:nvPicPr>
        <p:blipFill>
          <a:blip r:embed="rId3"/>
          <a:stretch>
            <a:fillRect/>
          </a:stretch>
        </p:blipFill>
        <p:spPr>
          <a:xfrm>
            <a:off x="8831381" y="1716586"/>
            <a:ext cx="2990850" cy="2828925"/>
          </a:xfrm>
          <a:prstGeom prst="rect">
            <a:avLst/>
          </a:prstGeom>
        </p:spPr>
      </p:pic>
    </p:spTree>
    <p:extLst>
      <p:ext uri="{BB962C8B-B14F-4D97-AF65-F5344CB8AC3E}">
        <p14:creationId xmlns:p14="http://schemas.microsoft.com/office/powerpoint/2010/main" val="2610051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Storing Values in Variables: </a:t>
            </a:r>
            <a:r>
              <a:rPr lang="en-US" b="1" dirty="0">
                <a:solidFill>
                  <a:srgbClr val="FF0000"/>
                </a:solidFill>
              </a:rPr>
              <a:t>Assignment statement</a:t>
            </a:r>
            <a:endParaRPr lang="en-IN" dirty="0"/>
          </a:p>
        </p:txBody>
      </p:sp>
      <p:sp>
        <p:nvSpPr>
          <p:cNvPr id="3" name="Content Placeholder 2"/>
          <p:cNvSpPr>
            <a:spLocks noGrp="1"/>
          </p:cNvSpPr>
          <p:nvPr>
            <p:ph idx="1"/>
          </p:nvPr>
        </p:nvSpPr>
        <p:spPr>
          <a:xfrm>
            <a:off x="534471" y="1546629"/>
            <a:ext cx="8513996" cy="4724681"/>
          </a:xfrm>
        </p:spPr>
        <p:txBody>
          <a:bodyPr>
            <a:noAutofit/>
          </a:bodyPr>
          <a:lstStyle/>
          <a:p>
            <a:pPr marL="0" indent="0">
              <a:buNone/>
            </a:pPr>
            <a:r>
              <a:rPr lang="en-US" sz="3200" dirty="0"/>
              <a:t>&gt;&gt;&gt; </a:t>
            </a:r>
            <a:r>
              <a:rPr lang="en-US" sz="3200" b="1" dirty="0"/>
              <a:t>spam = 'Hello'</a:t>
            </a:r>
          </a:p>
          <a:p>
            <a:pPr marL="0" indent="0">
              <a:buNone/>
            </a:pPr>
            <a:r>
              <a:rPr lang="en-US" sz="3200" dirty="0"/>
              <a:t>&gt;&gt;&gt; </a:t>
            </a:r>
            <a:r>
              <a:rPr lang="en-US" sz="3200" b="1" dirty="0"/>
              <a:t>spam</a:t>
            </a:r>
          </a:p>
          <a:p>
            <a:pPr marL="0" indent="0">
              <a:buNone/>
            </a:pPr>
            <a:r>
              <a:rPr lang="en-US" sz="3200" dirty="0"/>
              <a:t>'Hello'</a:t>
            </a:r>
          </a:p>
          <a:p>
            <a:pPr marL="0" indent="0">
              <a:buNone/>
            </a:pPr>
            <a:r>
              <a:rPr lang="en-US" sz="3200" dirty="0"/>
              <a:t>&gt;&gt;&gt; </a:t>
            </a:r>
            <a:r>
              <a:rPr lang="en-US" sz="3200" b="1" dirty="0"/>
              <a:t>spam = 'Goodbye'</a:t>
            </a:r>
          </a:p>
          <a:p>
            <a:pPr marL="0" indent="0">
              <a:buNone/>
            </a:pPr>
            <a:r>
              <a:rPr lang="en-US" sz="3200" dirty="0"/>
              <a:t>&gt;&gt;&gt; </a:t>
            </a:r>
            <a:r>
              <a:rPr lang="en-US" sz="3200" b="1" dirty="0"/>
              <a:t>spam</a:t>
            </a:r>
          </a:p>
          <a:p>
            <a:pPr marL="0" indent="0">
              <a:buNone/>
            </a:pPr>
            <a:r>
              <a:rPr lang="en-US" sz="3200" dirty="0"/>
              <a:t>'Goodbye'</a:t>
            </a:r>
            <a:endParaRPr lang="en-US" sz="3200" b="1" dirty="0"/>
          </a:p>
        </p:txBody>
      </p:sp>
      <p:pic>
        <p:nvPicPr>
          <p:cNvPr id="6" name="Picture 5"/>
          <p:cNvPicPr>
            <a:picLocks noChangeAspect="1"/>
          </p:cNvPicPr>
          <p:nvPr/>
        </p:nvPicPr>
        <p:blipFill>
          <a:blip r:embed="rId3"/>
          <a:stretch>
            <a:fillRect/>
          </a:stretch>
        </p:blipFill>
        <p:spPr>
          <a:xfrm>
            <a:off x="6668483" y="1184322"/>
            <a:ext cx="4249725" cy="4463763"/>
          </a:xfrm>
          <a:prstGeom prst="rect">
            <a:avLst/>
          </a:prstGeom>
        </p:spPr>
      </p:pic>
    </p:spTree>
    <p:extLst>
      <p:ext uri="{BB962C8B-B14F-4D97-AF65-F5344CB8AC3E}">
        <p14:creationId xmlns:p14="http://schemas.microsoft.com/office/powerpoint/2010/main" val="3634564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Variable Names</a:t>
            </a:r>
            <a:endParaRPr lang="en-IN" dirty="0"/>
          </a:p>
        </p:txBody>
      </p:sp>
      <p:sp>
        <p:nvSpPr>
          <p:cNvPr id="3" name="Content Placeholder 2"/>
          <p:cNvSpPr>
            <a:spLocks noGrp="1"/>
          </p:cNvSpPr>
          <p:nvPr>
            <p:ph idx="1"/>
          </p:nvPr>
        </p:nvSpPr>
        <p:spPr>
          <a:xfrm>
            <a:off x="302459" y="850592"/>
            <a:ext cx="11652980" cy="4724681"/>
          </a:xfrm>
        </p:spPr>
        <p:txBody>
          <a:bodyPr>
            <a:noAutofit/>
          </a:bodyPr>
          <a:lstStyle/>
          <a:p>
            <a:pPr marL="0" indent="0">
              <a:buNone/>
            </a:pPr>
            <a:r>
              <a:rPr lang="en-US" sz="3200" b="1" dirty="0"/>
              <a:t>Rules to be followed while naming a variable:</a:t>
            </a:r>
          </a:p>
          <a:p>
            <a:r>
              <a:rPr lang="en-US" sz="3200" b="1" dirty="0">
                <a:solidFill>
                  <a:srgbClr val="FF0000"/>
                </a:solidFill>
              </a:rPr>
              <a:t>It can be only one word with no spaces.</a:t>
            </a:r>
          </a:p>
          <a:p>
            <a:r>
              <a:rPr lang="en-US" sz="3200" b="1" dirty="0">
                <a:solidFill>
                  <a:srgbClr val="FF0000"/>
                </a:solidFill>
              </a:rPr>
              <a:t>It can use only letters, numbers, and the underscore (_) character.</a:t>
            </a:r>
          </a:p>
          <a:p>
            <a:r>
              <a:rPr lang="en-US" sz="3200" b="1" dirty="0">
                <a:solidFill>
                  <a:srgbClr val="FF0000"/>
                </a:solidFill>
              </a:rPr>
              <a:t>It can’t begin with a number.</a:t>
            </a:r>
          </a:p>
          <a:p>
            <a:pPr marL="0" indent="0">
              <a:buNone/>
            </a:pPr>
            <a:endParaRPr lang="en-US" sz="3200" b="1" dirty="0">
              <a:solidFill>
                <a:srgbClr val="FF0000"/>
              </a:solidFill>
            </a:endParaRPr>
          </a:p>
          <a:p>
            <a:r>
              <a:rPr lang="en-US" sz="3200" b="1" dirty="0">
                <a:solidFill>
                  <a:srgbClr val="0070C0"/>
                </a:solidFill>
              </a:rPr>
              <a:t>Variable names are case-sensitive: </a:t>
            </a:r>
            <a:r>
              <a:rPr lang="en-US" sz="3200" b="1" dirty="0">
                <a:solidFill>
                  <a:srgbClr val="FF0000"/>
                </a:solidFill>
              </a:rPr>
              <a:t>spam, SPAM, Spam, </a:t>
            </a:r>
            <a:r>
              <a:rPr lang="en-US" sz="3200" b="1" dirty="0">
                <a:solidFill>
                  <a:schemeClr val="tx1"/>
                </a:solidFill>
              </a:rPr>
              <a:t>and</a:t>
            </a:r>
            <a:r>
              <a:rPr lang="en-US" sz="3200" b="1" dirty="0">
                <a:solidFill>
                  <a:srgbClr val="FF0000"/>
                </a:solidFill>
              </a:rPr>
              <a:t> </a:t>
            </a:r>
            <a:r>
              <a:rPr lang="en-US" sz="3200" b="1" dirty="0" err="1">
                <a:solidFill>
                  <a:srgbClr val="FF0000"/>
                </a:solidFill>
              </a:rPr>
              <a:t>sPaM</a:t>
            </a:r>
            <a:r>
              <a:rPr lang="en-US" sz="3200" b="1" dirty="0">
                <a:solidFill>
                  <a:srgbClr val="FF0000"/>
                </a:solidFill>
              </a:rPr>
              <a:t> </a:t>
            </a:r>
            <a:r>
              <a:rPr lang="en-US" sz="3200" b="1" dirty="0">
                <a:solidFill>
                  <a:srgbClr val="0070C0"/>
                </a:solidFill>
              </a:rPr>
              <a:t>are four different variables. </a:t>
            </a:r>
          </a:p>
          <a:p>
            <a:r>
              <a:rPr lang="en-US" sz="3200" b="1" dirty="0">
                <a:solidFill>
                  <a:srgbClr val="0070C0"/>
                </a:solidFill>
              </a:rPr>
              <a:t>Usual Python convention :start variables with a lowercase letter.</a:t>
            </a:r>
          </a:p>
        </p:txBody>
      </p:sp>
    </p:spTree>
    <p:extLst>
      <p:ext uri="{BB962C8B-B14F-4D97-AF65-F5344CB8AC3E}">
        <p14:creationId xmlns:p14="http://schemas.microsoft.com/office/powerpoint/2010/main" val="3922822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Variable Names</a:t>
            </a:r>
            <a:endParaRPr lang="en-IN" dirty="0"/>
          </a:p>
        </p:txBody>
      </p:sp>
      <p:sp>
        <p:nvSpPr>
          <p:cNvPr id="3" name="Content Placeholder 2"/>
          <p:cNvSpPr>
            <a:spLocks noGrp="1"/>
          </p:cNvSpPr>
          <p:nvPr>
            <p:ph idx="1"/>
          </p:nvPr>
        </p:nvSpPr>
        <p:spPr>
          <a:xfrm>
            <a:off x="302459" y="850592"/>
            <a:ext cx="5688908" cy="4724681"/>
          </a:xfrm>
        </p:spPr>
        <p:txBody>
          <a:bodyPr>
            <a:noAutofit/>
          </a:bodyPr>
          <a:lstStyle/>
          <a:p>
            <a:pPr algn="just"/>
            <a:r>
              <a:rPr lang="en-US" sz="3200" b="1" dirty="0">
                <a:solidFill>
                  <a:srgbClr val="0070C0"/>
                </a:solidFill>
              </a:rPr>
              <a:t>A good variable name describes the data it contains.</a:t>
            </a:r>
          </a:p>
          <a:p>
            <a:pPr algn="just"/>
            <a:r>
              <a:rPr lang="en-US" sz="3200" b="1" dirty="0">
                <a:solidFill>
                  <a:srgbClr val="FF0000"/>
                </a:solidFill>
              </a:rPr>
              <a:t>Imagine that you moved to a new house and labeled all of the moving boxes as Stuff.</a:t>
            </a:r>
          </a:p>
          <a:p>
            <a:pPr algn="just"/>
            <a:r>
              <a:rPr lang="en-US" sz="3200" b="1" dirty="0">
                <a:solidFill>
                  <a:srgbClr val="0070C0"/>
                </a:solidFill>
              </a:rPr>
              <a:t>One would never find anything!</a:t>
            </a:r>
          </a:p>
          <a:p>
            <a:pPr algn="just"/>
            <a:r>
              <a:rPr lang="en-US" sz="3200" b="1" dirty="0">
                <a:solidFill>
                  <a:srgbClr val="FF0000"/>
                </a:solidFill>
              </a:rPr>
              <a:t>Descriptive name will help make code more readable.</a:t>
            </a:r>
          </a:p>
        </p:txBody>
      </p:sp>
      <p:pic>
        <p:nvPicPr>
          <p:cNvPr id="4" name="Picture 3"/>
          <p:cNvPicPr>
            <a:picLocks noChangeAspect="1"/>
          </p:cNvPicPr>
          <p:nvPr/>
        </p:nvPicPr>
        <p:blipFill>
          <a:blip r:embed="rId3"/>
          <a:stretch>
            <a:fillRect/>
          </a:stretch>
        </p:blipFill>
        <p:spPr>
          <a:xfrm>
            <a:off x="6486383" y="1320800"/>
            <a:ext cx="5457758" cy="3455916"/>
          </a:xfrm>
          <a:prstGeom prst="rect">
            <a:avLst/>
          </a:prstGeom>
        </p:spPr>
      </p:pic>
    </p:spTree>
    <p:extLst>
      <p:ext uri="{BB962C8B-B14F-4D97-AF65-F5344CB8AC3E}">
        <p14:creationId xmlns:p14="http://schemas.microsoft.com/office/powerpoint/2010/main" val="3886939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Variable Names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8482818"/>
              </p:ext>
            </p:extLst>
          </p:nvPr>
        </p:nvGraphicFramePr>
        <p:xfrm>
          <a:off x="163773" y="853440"/>
          <a:ext cx="11888787" cy="6147861"/>
        </p:xfrm>
        <a:graphic>
          <a:graphicData uri="http://schemas.openxmlformats.org/drawingml/2006/table">
            <a:tbl>
              <a:tblPr firstRow="1" bandRow="1">
                <a:tableStyleId>{5C22544A-7EE6-4342-B048-85BDC9FD1C3A}</a:tableStyleId>
              </a:tblPr>
              <a:tblGrid>
                <a:gridCol w="5022376">
                  <a:extLst>
                    <a:ext uri="{9D8B030D-6E8A-4147-A177-3AD203B41FA5}">
                      <a16:colId xmlns:a16="http://schemas.microsoft.com/office/drawing/2014/main" val="20000"/>
                    </a:ext>
                  </a:extLst>
                </a:gridCol>
                <a:gridCol w="6866411">
                  <a:extLst>
                    <a:ext uri="{9D8B030D-6E8A-4147-A177-3AD203B41FA5}">
                      <a16:colId xmlns:a16="http://schemas.microsoft.com/office/drawing/2014/main" val="20001"/>
                    </a:ext>
                  </a:extLst>
                </a:gridCol>
              </a:tblGrid>
              <a:tr h="370840">
                <a:tc>
                  <a:txBody>
                    <a:bodyPr/>
                    <a:lstStyle/>
                    <a:p>
                      <a:r>
                        <a:rPr lang="en-US" sz="3600" dirty="0"/>
                        <a:t>Valid variable names</a:t>
                      </a:r>
                    </a:p>
                  </a:txBody>
                  <a:tcPr/>
                </a:tc>
                <a:tc>
                  <a:txBody>
                    <a:bodyPr/>
                    <a:lstStyle/>
                    <a:p>
                      <a:r>
                        <a:rPr lang="en-US" sz="3600" dirty="0"/>
                        <a:t> Invalid variable names</a:t>
                      </a:r>
                    </a:p>
                  </a:txBody>
                  <a:tcPr/>
                </a:tc>
                <a:extLst>
                  <a:ext uri="{0D108BD9-81ED-4DB2-BD59-A6C34878D82A}">
                    <a16:rowId xmlns:a16="http://schemas.microsoft.com/office/drawing/2014/main" val="10000"/>
                  </a:ext>
                </a:extLst>
              </a:tr>
              <a:tr h="1031316">
                <a:tc>
                  <a:txBody>
                    <a:bodyPr/>
                    <a:lstStyle/>
                    <a:p>
                      <a:r>
                        <a:rPr lang="en-US" sz="3600" dirty="0"/>
                        <a:t>current_balance</a:t>
                      </a:r>
                    </a:p>
                  </a:txBody>
                  <a:tcPr/>
                </a:tc>
                <a:tc>
                  <a:txBody>
                    <a:bodyPr/>
                    <a:lstStyle/>
                    <a:p>
                      <a:r>
                        <a:rPr lang="en-US" sz="3600" dirty="0"/>
                        <a:t>current-balance</a:t>
                      </a:r>
                    </a:p>
                  </a:txBody>
                  <a:tcPr/>
                </a:tc>
                <a:extLst>
                  <a:ext uri="{0D108BD9-81ED-4DB2-BD59-A6C34878D82A}">
                    <a16:rowId xmlns:a16="http://schemas.microsoft.com/office/drawing/2014/main" val="10001"/>
                  </a:ext>
                </a:extLst>
              </a:tr>
              <a:tr h="873457">
                <a:tc>
                  <a:txBody>
                    <a:bodyPr/>
                    <a:lstStyle/>
                    <a:p>
                      <a:r>
                        <a:rPr lang="en-US" sz="3600" dirty="0">
                          <a:solidFill>
                            <a:srgbClr val="FF0000"/>
                          </a:solidFill>
                        </a:rPr>
                        <a:t>currentBalance</a:t>
                      </a:r>
                    </a:p>
                  </a:txBody>
                  <a:tcPr/>
                </a:tc>
                <a:tc>
                  <a:txBody>
                    <a:bodyPr/>
                    <a:lstStyle/>
                    <a:p>
                      <a:r>
                        <a:rPr lang="en-US" sz="3600" dirty="0">
                          <a:solidFill>
                            <a:srgbClr val="FF0000"/>
                          </a:solidFill>
                        </a:rPr>
                        <a:t>current balance</a:t>
                      </a:r>
                    </a:p>
                  </a:txBody>
                  <a:tcPr/>
                </a:tc>
                <a:extLst>
                  <a:ext uri="{0D108BD9-81ED-4DB2-BD59-A6C34878D82A}">
                    <a16:rowId xmlns:a16="http://schemas.microsoft.com/office/drawing/2014/main" val="10002"/>
                  </a:ext>
                </a:extLst>
              </a:tr>
              <a:tr h="1009934">
                <a:tc>
                  <a:txBody>
                    <a:bodyPr/>
                    <a:lstStyle/>
                    <a:p>
                      <a:r>
                        <a:rPr lang="en-US" sz="3600" dirty="0"/>
                        <a:t>account4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600" dirty="0"/>
                        <a:t>4account</a:t>
                      </a:r>
                    </a:p>
                  </a:txBody>
                  <a:tcPr/>
                </a:tc>
                <a:extLst>
                  <a:ext uri="{0D108BD9-81ED-4DB2-BD59-A6C34878D82A}">
                    <a16:rowId xmlns:a16="http://schemas.microsoft.com/office/drawing/2014/main" val="10003"/>
                  </a:ext>
                </a:extLst>
              </a:tr>
              <a:tr h="928048">
                <a:tc>
                  <a:txBody>
                    <a:bodyPr/>
                    <a:lstStyle/>
                    <a:p>
                      <a:r>
                        <a:rPr lang="en-US" sz="3600" dirty="0">
                          <a:solidFill>
                            <a:srgbClr val="FF0000"/>
                          </a:solidFill>
                        </a:rPr>
                        <a:t>_42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600" dirty="0">
                          <a:solidFill>
                            <a:srgbClr val="FF0000"/>
                          </a:solidFill>
                        </a:rPr>
                        <a:t>42</a:t>
                      </a:r>
                    </a:p>
                  </a:txBody>
                  <a:tcPr/>
                </a:tc>
                <a:extLst>
                  <a:ext uri="{0D108BD9-81ED-4DB2-BD59-A6C34878D82A}">
                    <a16:rowId xmlns:a16="http://schemas.microsoft.com/office/drawing/2014/main" val="10004"/>
                  </a:ext>
                </a:extLst>
              </a:tr>
              <a:tr h="832513">
                <a:tc>
                  <a:txBody>
                    <a:bodyPr/>
                    <a:lstStyle/>
                    <a:p>
                      <a:r>
                        <a:rPr lang="en-US" sz="3600" dirty="0"/>
                        <a:t>TOTAL_SUM</a:t>
                      </a:r>
                    </a:p>
                  </a:txBody>
                  <a:tcPr/>
                </a:tc>
                <a:tc>
                  <a:txBody>
                    <a:bodyPr/>
                    <a:lstStyle/>
                    <a:p>
                      <a:r>
                        <a:rPr lang="en-US" sz="3600"/>
                        <a:t>TOTAL_SUM</a:t>
                      </a:r>
                      <a:endParaRPr lang="en-US" sz="3600" dirty="0"/>
                    </a:p>
                  </a:txBody>
                  <a:tcPr/>
                </a:tc>
                <a:extLst>
                  <a:ext uri="{0D108BD9-81ED-4DB2-BD59-A6C34878D82A}">
                    <a16:rowId xmlns:a16="http://schemas.microsoft.com/office/drawing/2014/main" val="10005"/>
                  </a:ext>
                </a:extLst>
              </a:tr>
              <a:tr h="832513">
                <a:tc>
                  <a:txBody>
                    <a:bodyPr/>
                    <a:lstStyle/>
                    <a:p>
                      <a:r>
                        <a:rPr lang="en-US" sz="3600" dirty="0">
                          <a:solidFill>
                            <a:srgbClr val="FF0000"/>
                          </a:solidFill>
                        </a:rPr>
                        <a:t>hello</a:t>
                      </a:r>
                    </a:p>
                  </a:txBody>
                  <a:tcPr/>
                </a:tc>
                <a:tc>
                  <a:txBody>
                    <a:bodyPr/>
                    <a:lstStyle/>
                    <a:p>
                      <a:r>
                        <a:rPr lang="en-US" sz="3600" dirty="0">
                          <a:solidFill>
                            <a:srgbClr val="FF0000"/>
                          </a:solidFill>
                        </a:rPr>
                        <a:t>'hello'</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51978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Your First Program</a:t>
            </a:r>
            <a:endParaRPr lang="en-IN" dirty="0"/>
          </a:p>
        </p:txBody>
      </p:sp>
      <p:sp>
        <p:nvSpPr>
          <p:cNvPr id="3" name="Content Placeholder 2"/>
          <p:cNvSpPr>
            <a:spLocks noGrp="1"/>
          </p:cNvSpPr>
          <p:nvPr>
            <p:ph idx="1"/>
          </p:nvPr>
        </p:nvSpPr>
        <p:spPr>
          <a:xfrm>
            <a:off x="302459" y="850592"/>
            <a:ext cx="11652980" cy="4724681"/>
          </a:xfrm>
        </p:spPr>
        <p:txBody>
          <a:bodyPr>
            <a:noAutofit/>
          </a:bodyPr>
          <a:lstStyle/>
          <a:p>
            <a:r>
              <a:rPr lang="en-US" sz="3200" b="1" dirty="0">
                <a:solidFill>
                  <a:srgbClr val="0070C0"/>
                </a:solidFill>
              </a:rPr>
              <a:t>Interactive shell : runs Python instructions one at a time </a:t>
            </a:r>
          </a:p>
          <a:p>
            <a:r>
              <a:rPr lang="en-US" sz="3200" b="1" dirty="0">
                <a:solidFill>
                  <a:srgbClr val="FF0000"/>
                </a:solidFill>
              </a:rPr>
              <a:t>File editor: To write entire Python program.</a:t>
            </a:r>
          </a:p>
          <a:p>
            <a:pPr marL="0" indent="0">
              <a:buNone/>
            </a:pPr>
            <a:endParaRPr lang="en-US" sz="3200" b="1" dirty="0">
              <a:solidFill>
                <a:srgbClr val="0070C0"/>
              </a:solidFill>
            </a:endParaRPr>
          </a:p>
          <a:p>
            <a:r>
              <a:rPr lang="en-US" sz="3200" b="1" dirty="0">
                <a:solidFill>
                  <a:srgbClr val="0070C0"/>
                </a:solidFill>
              </a:rPr>
              <a:t>The file editor is similar to text editors such as Notepad </a:t>
            </a:r>
          </a:p>
          <a:p>
            <a:pPr marL="0" indent="0">
              <a:buNone/>
            </a:pPr>
            <a:r>
              <a:rPr lang="en-US" sz="3200" b="1" dirty="0">
                <a:solidFill>
                  <a:srgbClr val="0070C0"/>
                </a:solidFill>
              </a:rPr>
              <a:t>but it has some special features for entering source code.</a:t>
            </a:r>
          </a:p>
          <a:p>
            <a:r>
              <a:rPr lang="en-US" sz="3200" b="1" dirty="0">
                <a:solidFill>
                  <a:srgbClr val="FF0000"/>
                </a:solidFill>
              </a:rPr>
              <a:t>To open a new file: click the New button on the top row.</a:t>
            </a:r>
          </a:p>
        </p:txBody>
      </p:sp>
    </p:spTree>
    <p:extLst>
      <p:ext uri="{BB962C8B-B14F-4D97-AF65-F5344CB8AC3E}">
        <p14:creationId xmlns:p14="http://schemas.microsoft.com/office/powerpoint/2010/main" val="1157183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Your First Program</a:t>
            </a:r>
            <a:endParaRPr lang="en-IN" dirty="0"/>
          </a:p>
        </p:txBody>
      </p:sp>
      <p:sp>
        <p:nvSpPr>
          <p:cNvPr id="3" name="Content Placeholder 2"/>
          <p:cNvSpPr>
            <a:spLocks noGrp="1"/>
          </p:cNvSpPr>
          <p:nvPr>
            <p:ph idx="1"/>
          </p:nvPr>
        </p:nvSpPr>
        <p:spPr>
          <a:xfrm>
            <a:off x="302459" y="850592"/>
            <a:ext cx="11652980" cy="4724681"/>
          </a:xfrm>
        </p:spPr>
        <p:txBody>
          <a:bodyPr>
            <a:noAutofit/>
          </a:bodyPr>
          <a:lstStyle/>
          <a:p>
            <a:pPr marL="0" indent="0">
              <a:buNone/>
            </a:pPr>
            <a:r>
              <a:rPr lang="en-US" sz="3200" b="1" dirty="0">
                <a:solidFill>
                  <a:srgbClr val="FF0000"/>
                </a:solidFill>
              </a:rPr>
              <a:t>Difference between :</a:t>
            </a:r>
          </a:p>
          <a:p>
            <a:pPr marL="0" indent="0">
              <a:buNone/>
            </a:pPr>
            <a:endParaRPr lang="en-US" sz="3200" b="1" dirty="0">
              <a:solidFill>
                <a:srgbClr val="FF0000"/>
              </a:solidFill>
            </a:endParaRPr>
          </a:p>
          <a:p>
            <a:pPr marL="0" indent="0">
              <a:buNone/>
            </a:pPr>
            <a:endParaRPr lang="en-US" sz="3200" b="1" dirty="0">
              <a:solidFill>
                <a:srgbClr val="FF0000"/>
              </a:solidFill>
            </a:endParaRPr>
          </a:p>
          <a:p>
            <a:pPr marL="0" indent="0">
              <a:buNone/>
            </a:pPr>
            <a:endParaRPr lang="en-US" sz="3200" b="1" dirty="0">
              <a:solidFill>
                <a:srgbClr val="FF0000"/>
              </a:solidFill>
            </a:endParaRPr>
          </a:p>
          <a:p>
            <a:pPr marL="0" indent="0">
              <a:buNone/>
            </a:pPr>
            <a:endParaRPr lang="en-US" sz="3200" b="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280262067"/>
              </p:ext>
            </p:extLst>
          </p:nvPr>
        </p:nvGraphicFramePr>
        <p:xfrm>
          <a:off x="436726" y="1510781"/>
          <a:ext cx="11518712" cy="5347219"/>
        </p:xfrm>
        <a:graphic>
          <a:graphicData uri="http://schemas.openxmlformats.org/drawingml/2006/table">
            <a:tbl>
              <a:tblPr firstRow="1" bandRow="1">
                <a:tableStyleId>{5C22544A-7EE6-4342-B048-85BDC9FD1C3A}</a:tableStyleId>
              </a:tblPr>
              <a:tblGrid>
                <a:gridCol w="5759356">
                  <a:extLst>
                    <a:ext uri="{9D8B030D-6E8A-4147-A177-3AD203B41FA5}">
                      <a16:colId xmlns:a16="http://schemas.microsoft.com/office/drawing/2014/main" val="20000"/>
                    </a:ext>
                  </a:extLst>
                </a:gridCol>
                <a:gridCol w="5759356">
                  <a:extLst>
                    <a:ext uri="{9D8B030D-6E8A-4147-A177-3AD203B41FA5}">
                      <a16:colId xmlns:a16="http://schemas.microsoft.com/office/drawing/2014/main" val="20001"/>
                    </a:ext>
                  </a:extLst>
                </a:gridCol>
              </a:tblGrid>
              <a:tr h="931713">
                <a:tc>
                  <a:txBody>
                    <a:bodyPr/>
                    <a:lstStyle/>
                    <a:p>
                      <a:r>
                        <a:rPr lang="en-US" sz="3200" b="1" dirty="0">
                          <a:solidFill>
                            <a:srgbClr val="FF0000"/>
                          </a:solidFill>
                        </a:rPr>
                        <a:t>Interactive shell window</a:t>
                      </a:r>
                      <a:endParaRPr lang="en-US" sz="3200" dirty="0"/>
                    </a:p>
                  </a:txBody>
                  <a:tcPr/>
                </a:tc>
                <a:tc>
                  <a:txBody>
                    <a:bodyPr/>
                    <a:lstStyle/>
                    <a:p>
                      <a:r>
                        <a:rPr lang="en-US" sz="3200" b="1" dirty="0">
                          <a:solidFill>
                            <a:srgbClr val="FF0000"/>
                          </a:solidFill>
                        </a:rPr>
                        <a:t>File editor window</a:t>
                      </a:r>
                      <a:endParaRPr lang="en-US" sz="3200" dirty="0"/>
                    </a:p>
                  </a:txBody>
                  <a:tcPr/>
                </a:tc>
                <a:extLst>
                  <a:ext uri="{0D108BD9-81ED-4DB2-BD59-A6C34878D82A}">
                    <a16:rowId xmlns:a16="http://schemas.microsoft.com/office/drawing/2014/main" val="10000"/>
                  </a:ext>
                </a:extLst>
              </a:tr>
              <a:tr h="818866">
                <a:tc>
                  <a:txBody>
                    <a:bodyPr/>
                    <a:lstStyle/>
                    <a:p>
                      <a:r>
                        <a:rPr lang="en-US" sz="3200" b="1" dirty="0">
                          <a:solidFill>
                            <a:schemeClr val="tx1"/>
                          </a:solidFill>
                        </a:rPr>
                        <a:t>Has &gt;&gt;&gt; prompt</a:t>
                      </a:r>
                      <a:endParaRPr lang="en-US" sz="3200" dirty="0">
                        <a:solidFill>
                          <a:schemeClr val="tx1"/>
                        </a:solidFill>
                      </a:endParaRPr>
                    </a:p>
                  </a:txBody>
                  <a:tcPr/>
                </a:tc>
                <a:tc>
                  <a:txBody>
                    <a:bodyPr/>
                    <a:lstStyle/>
                    <a:p>
                      <a:r>
                        <a:rPr lang="en-US" sz="3200" b="1" dirty="0">
                          <a:solidFill>
                            <a:schemeClr val="tx1"/>
                          </a:solidFill>
                        </a:rPr>
                        <a:t>No  &gt;&gt;&gt; prompt</a:t>
                      </a:r>
                      <a:endParaRPr lang="en-US" sz="3200" dirty="0">
                        <a:solidFill>
                          <a:schemeClr val="tx1"/>
                        </a:solidFill>
                      </a:endParaRPr>
                    </a:p>
                  </a:txBody>
                  <a:tcPr/>
                </a:tc>
                <a:extLst>
                  <a:ext uri="{0D108BD9-81ED-4DB2-BD59-A6C34878D82A}">
                    <a16:rowId xmlns:a16="http://schemas.microsoft.com/office/drawing/2014/main" val="10001"/>
                  </a:ext>
                </a:extLst>
              </a:tr>
              <a:tr h="370840">
                <a:tc>
                  <a:txBody>
                    <a:bodyPr/>
                    <a:lstStyle/>
                    <a:p>
                      <a:r>
                        <a:rPr lang="en-US" sz="3200" b="1" dirty="0">
                          <a:solidFill>
                            <a:srgbClr val="0070C0"/>
                          </a:solidFill>
                        </a:rPr>
                        <a:t>Runs Python instructions as soon as you press ENTER</a:t>
                      </a:r>
                      <a:endParaRPr lang="en-US" sz="3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200" b="1" dirty="0">
                          <a:solidFill>
                            <a:srgbClr val="0070C0"/>
                          </a:solidFill>
                        </a:rPr>
                        <a:t>Lets to type in many instructions, save the file, and run the program.</a:t>
                      </a:r>
                    </a:p>
                    <a:p>
                      <a:endParaRPr lang="en-US" sz="3200" dirty="0">
                        <a:solidFill>
                          <a:srgbClr val="0070C0"/>
                        </a:solidFill>
                      </a:endParaRPr>
                    </a:p>
                  </a:txBody>
                  <a:tcPr/>
                </a:tc>
                <a:extLst>
                  <a:ext uri="{0D108BD9-81ED-4DB2-BD59-A6C34878D82A}">
                    <a16:rowId xmlns:a16="http://schemas.microsoft.com/office/drawing/2014/main" val="10002"/>
                  </a:ext>
                </a:extLst>
              </a:tr>
              <a:tr h="370840">
                <a:tc>
                  <a:txBody>
                    <a:bodyPr/>
                    <a:lstStyle/>
                    <a:p>
                      <a:r>
                        <a:rPr lang="en-US" sz="3200" b="0" dirty="0">
                          <a:solidFill>
                            <a:schemeClr val="tx1"/>
                          </a:solidFill>
                        </a:rPr>
                        <a:t>Runs Python instructions one at a time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3200" dirty="0"/>
                        <a:t>Allows to create or edit from existing python files</a:t>
                      </a:r>
                      <a:endParaRPr lang="en-US" sz="3200" b="1" dirty="0">
                        <a:solidFill>
                          <a:srgbClr val="FF0000"/>
                        </a:solidFill>
                      </a:endParaRPr>
                    </a:p>
                    <a:p>
                      <a:endParaRPr lang="en-US" sz="32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36082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Your First Program</a:t>
            </a:r>
            <a:endParaRPr lang="en-IN" dirty="0"/>
          </a:p>
        </p:txBody>
      </p:sp>
      <p:sp>
        <p:nvSpPr>
          <p:cNvPr id="3" name="Content Placeholder 2"/>
          <p:cNvSpPr>
            <a:spLocks noGrp="1"/>
          </p:cNvSpPr>
          <p:nvPr>
            <p:ph idx="1"/>
          </p:nvPr>
        </p:nvSpPr>
        <p:spPr>
          <a:xfrm>
            <a:off x="302459" y="1320800"/>
            <a:ext cx="11652980" cy="4724681"/>
          </a:xfrm>
        </p:spPr>
        <p:txBody>
          <a:bodyPr>
            <a:noAutofit/>
          </a:bodyPr>
          <a:lstStyle/>
          <a:p>
            <a:r>
              <a:rPr lang="en-US" sz="3000" b="1" dirty="0">
                <a:solidFill>
                  <a:schemeClr val="tx1"/>
                </a:solidFill>
              </a:rPr>
              <a:t>How to save the file?</a:t>
            </a:r>
          </a:p>
          <a:p>
            <a:r>
              <a:rPr lang="en-US" sz="3000" b="1" dirty="0">
                <a:solidFill>
                  <a:srgbClr val="FF0000"/>
                </a:solidFill>
              </a:rPr>
              <a:t>Once you’ve entered your source code, Click the Save button in the top row, </a:t>
            </a:r>
          </a:p>
          <a:p>
            <a:pPr marL="0" indent="0">
              <a:buNone/>
            </a:pPr>
            <a:r>
              <a:rPr lang="en-US" sz="3000" b="1" dirty="0">
                <a:solidFill>
                  <a:srgbClr val="FF0000"/>
                </a:solidFill>
              </a:rPr>
              <a:t>   give the File Name as name.py and then click Save.</a:t>
            </a:r>
          </a:p>
          <a:p>
            <a:r>
              <a:rPr lang="en-US" sz="3000" b="1" dirty="0">
                <a:solidFill>
                  <a:schemeClr val="tx1"/>
                </a:solidFill>
              </a:rPr>
              <a:t>.</a:t>
            </a:r>
            <a:r>
              <a:rPr lang="en-US" sz="3000" b="1" dirty="0" err="1">
                <a:solidFill>
                  <a:schemeClr val="tx1"/>
                </a:solidFill>
              </a:rPr>
              <a:t>py</a:t>
            </a:r>
            <a:r>
              <a:rPr lang="en-US" sz="3000" b="1" dirty="0">
                <a:solidFill>
                  <a:schemeClr val="tx1"/>
                </a:solidFill>
              </a:rPr>
              <a:t> is the extension of the Python file.</a:t>
            </a:r>
          </a:p>
          <a:p>
            <a:r>
              <a:rPr lang="en-US" sz="3000" b="1" dirty="0">
                <a:solidFill>
                  <a:srgbClr val="FF0000"/>
                </a:solidFill>
              </a:rPr>
              <a:t>Save program every once in a while as you type them.</a:t>
            </a:r>
          </a:p>
          <a:p>
            <a:r>
              <a:rPr lang="en-US" sz="3000" b="1" dirty="0">
                <a:solidFill>
                  <a:schemeClr val="tx1"/>
                </a:solidFill>
              </a:rPr>
              <a:t>To save : press CTRL-S on Windows </a:t>
            </a:r>
          </a:p>
          <a:p>
            <a:r>
              <a:rPr lang="en-US" sz="3000" b="1" dirty="0">
                <a:solidFill>
                  <a:srgbClr val="FF0000"/>
                </a:solidFill>
              </a:rPr>
              <a:t>To run : Press F5 key</a:t>
            </a:r>
          </a:p>
          <a:p>
            <a:r>
              <a:rPr lang="en-US" sz="3000" b="1" dirty="0">
                <a:solidFill>
                  <a:schemeClr val="tx1"/>
                </a:solidFill>
              </a:rPr>
              <a:t>Program runs in the interactive shell window. Press F5 from the file editor window, not the interactive shell window.</a:t>
            </a:r>
          </a:p>
        </p:txBody>
      </p:sp>
    </p:spTree>
    <p:extLst>
      <p:ext uri="{BB962C8B-B14F-4D97-AF65-F5344CB8AC3E}">
        <p14:creationId xmlns:p14="http://schemas.microsoft.com/office/powerpoint/2010/main" val="86999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77" y="131482"/>
            <a:ext cx="8596668" cy="1320800"/>
          </a:xfrm>
        </p:spPr>
        <p:txBody>
          <a:bodyPr>
            <a:normAutofit/>
          </a:bodyPr>
          <a:lstStyle/>
          <a:p>
            <a:pPr algn="ctr"/>
            <a:r>
              <a:rPr lang="en-IN" sz="4400" dirty="0"/>
              <a:t>Python Basics: </a:t>
            </a:r>
            <a:r>
              <a:rPr lang="en-US" sz="4400" b="1" dirty="0"/>
              <a:t>Expressions</a:t>
            </a:r>
            <a:endParaRPr lang="en-IN" sz="4400" dirty="0"/>
          </a:p>
        </p:txBody>
      </p:sp>
      <p:sp>
        <p:nvSpPr>
          <p:cNvPr id="3" name="Content Placeholder 2"/>
          <p:cNvSpPr>
            <a:spLocks noGrp="1"/>
          </p:cNvSpPr>
          <p:nvPr>
            <p:ph idx="1"/>
          </p:nvPr>
        </p:nvSpPr>
        <p:spPr>
          <a:xfrm>
            <a:off x="577631" y="1026765"/>
            <a:ext cx="11268635" cy="4724681"/>
          </a:xfrm>
        </p:spPr>
        <p:txBody>
          <a:bodyPr>
            <a:noAutofit/>
          </a:bodyPr>
          <a:lstStyle/>
          <a:p>
            <a:pPr marL="0" indent="0">
              <a:buNone/>
            </a:pPr>
            <a:r>
              <a:rPr lang="en-US" sz="2800" b="1" dirty="0"/>
              <a:t>&gt;&gt;&gt; 7+2        # Addition</a:t>
            </a:r>
          </a:p>
          <a:p>
            <a:pPr marL="0" indent="0">
              <a:buNone/>
            </a:pPr>
            <a:r>
              <a:rPr lang="en-US" sz="2800" b="1" dirty="0"/>
              <a:t>9                  #Output</a:t>
            </a:r>
          </a:p>
          <a:p>
            <a:pPr marL="0" indent="0">
              <a:buNone/>
            </a:pPr>
            <a:r>
              <a:rPr lang="en-US" sz="2800" b="1" dirty="0"/>
              <a:t>&gt;&gt;&gt; 7-2        # Subtraction</a:t>
            </a:r>
          </a:p>
          <a:p>
            <a:pPr marL="0" indent="0">
              <a:buNone/>
            </a:pPr>
            <a:r>
              <a:rPr lang="en-US" sz="2800" b="1" dirty="0"/>
              <a:t>5                  </a:t>
            </a:r>
          </a:p>
          <a:p>
            <a:pPr marL="0" indent="0">
              <a:buNone/>
            </a:pPr>
            <a:r>
              <a:rPr lang="en-US" sz="2800" b="1" dirty="0"/>
              <a:t>&gt;&gt;&gt; 7*2        #Multiplication</a:t>
            </a:r>
          </a:p>
          <a:p>
            <a:pPr marL="0" indent="0">
              <a:buNone/>
            </a:pPr>
            <a:r>
              <a:rPr lang="en-US" sz="2800" b="1" dirty="0"/>
              <a:t>14</a:t>
            </a:r>
          </a:p>
          <a:p>
            <a:pPr marL="0" indent="0">
              <a:buNone/>
            </a:pPr>
            <a:r>
              <a:rPr lang="en-US" sz="2800" b="1" dirty="0"/>
              <a:t>&gt;&gt;&gt; 7/2        #Division</a:t>
            </a:r>
          </a:p>
          <a:p>
            <a:pPr marL="0" indent="0">
              <a:buNone/>
            </a:pPr>
            <a:r>
              <a:rPr lang="en-US" sz="2800" b="1" dirty="0"/>
              <a:t>3.5</a:t>
            </a:r>
          </a:p>
          <a:p>
            <a:pPr marL="0" indent="0">
              <a:buNone/>
            </a:pPr>
            <a:r>
              <a:rPr lang="en-US" sz="2800" b="1" dirty="0"/>
              <a:t>&gt;&gt;&gt; 7**2       #Exponentiation  </a:t>
            </a:r>
          </a:p>
          <a:p>
            <a:pPr marL="0" indent="0">
              <a:buNone/>
            </a:pPr>
            <a:r>
              <a:rPr lang="en-US" sz="2800" b="1" dirty="0"/>
              <a:t>49</a:t>
            </a:r>
          </a:p>
          <a:p>
            <a:pPr marL="0" indent="0">
              <a:buNone/>
            </a:pPr>
            <a:endParaRPr lang="en-US" sz="2800" dirty="0"/>
          </a:p>
          <a:p>
            <a:pPr marL="0" indent="0">
              <a:buNone/>
            </a:pPr>
            <a:endParaRPr lang="en-IN" sz="2800" dirty="0"/>
          </a:p>
        </p:txBody>
      </p:sp>
    </p:spTree>
    <p:extLst>
      <p:ext uri="{BB962C8B-B14F-4D97-AF65-F5344CB8AC3E}">
        <p14:creationId xmlns:p14="http://schemas.microsoft.com/office/powerpoint/2010/main" val="4012440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Your First Program</a:t>
            </a:r>
            <a:endParaRPr lang="en-IN" dirty="0"/>
          </a:p>
        </p:txBody>
      </p:sp>
      <p:sp>
        <p:nvSpPr>
          <p:cNvPr id="3" name="Content Placeholder 2"/>
          <p:cNvSpPr>
            <a:spLocks noGrp="1"/>
          </p:cNvSpPr>
          <p:nvPr>
            <p:ph idx="1"/>
          </p:nvPr>
        </p:nvSpPr>
        <p:spPr>
          <a:xfrm>
            <a:off x="302459" y="1320800"/>
            <a:ext cx="11652980" cy="4724681"/>
          </a:xfrm>
        </p:spPr>
        <p:txBody>
          <a:bodyPr>
            <a:noAutofit/>
          </a:bodyPr>
          <a:lstStyle/>
          <a:p>
            <a:r>
              <a:rPr lang="en-US" sz="3000" b="1" dirty="0">
                <a:solidFill>
                  <a:schemeClr val="tx1"/>
                </a:solidFill>
              </a:rPr>
              <a:t>When there are no more lines of code to execute, the Python program terminates; that is, it stops running. (= Python</a:t>
            </a:r>
          </a:p>
          <a:p>
            <a:pPr marL="0" indent="0">
              <a:buNone/>
            </a:pPr>
            <a:r>
              <a:rPr lang="en-US" sz="3000" b="1" dirty="0">
                <a:solidFill>
                  <a:schemeClr val="tx1"/>
                </a:solidFill>
              </a:rPr>
              <a:t>    program exits.)</a:t>
            </a:r>
          </a:p>
          <a:p>
            <a:r>
              <a:rPr lang="en-US" sz="3000" b="1" dirty="0">
                <a:solidFill>
                  <a:srgbClr val="FF0000"/>
                </a:solidFill>
              </a:rPr>
              <a:t>Close the file editor by clicking the X at the top of the</a:t>
            </a:r>
          </a:p>
          <a:p>
            <a:pPr marL="0" indent="0">
              <a:buNone/>
            </a:pPr>
            <a:r>
              <a:rPr lang="en-US" sz="3000" b="1" dirty="0">
                <a:solidFill>
                  <a:srgbClr val="FF0000"/>
                </a:solidFill>
              </a:rPr>
              <a:t>window</a:t>
            </a:r>
            <a:r>
              <a:rPr lang="en-US" sz="3000" b="1" dirty="0">
                <a:solidFill>
                  <a:schemeClr val="tx1"/>
                </a:solidFill>
              </a:rPr>
              <a:t>. </a:t>
            </a:r>
          </a:p>
          <a:p>
            <a:r>
              <a:rPr lang="en-US" sz="3000" b="1" dirty="0">
                <a:solidFill>
                  <a:schemeClr val="tx1"/>
                </a:solidFill>
              </a:rPr>
              <a:t> Reload a saved program: select </a:t>
            </a:r>
            <a:r>
              <a:rPr lang="en-US" sz="3000" b="1" dirty="0" err="1">
                <a:solidFill>
                  <a:schemeClr val="tx1"/>
                </a:solidFill>
              </a:rPr>
              <a:t>File▸Open</a:t>
            </a:r>
            <a:r>
              <a:rPr lang="en-US" sz="3000" b="1" dirty="0">
                <a:solidFill>
                  <a:schemeClr val="tx1"/>
                </a:solidFill>
              </a:rPr>
              <a:t>... from the menu.</a:t>
            </a:r>
          </a:p>
          <a:p>
            <a:r>
              <a:rPr lang="en-US" sz="3000" b="1" dirty="0">
                <a:solidFill>
                  <a:srgbClr val="FF0000"/>
                </a:solidFill>
              </a:rPr>
              <a:t>In the window that appears, choose filename hello.py and click the Open button. Previously saved hello.py program opens in the file editor window.</a:t>
            </a:r>
          </a:p>
          <a:p>
            <a:pPr marL="0" indent="0">
              <a:buNone/>
            </a:pPr>
            <a:endParaRPr lang="en-US" sz="3000" b="1" dirty="0">
              <a:solidFill>
                <a:schemeClr val="tx1"/>
              </a:solidFill>
            </a:endParaRPr>
          </a:p>
        </p:txBody>
      </p:sp>
    </p:spTree>
    <p:extLst>
      <p:ext uri="{BB962C8B-B14F-4D97-AF65-F5344CB8AC3E}">
        <p14:creationId xmlns:p14="http://schemas.microsoft.com/office/powerpoint/2010/main" val="3854219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Your First Program</a:t>
            </a:r>
            <a:endParaRPr lang="en-IN" dirty="0"/>
          </a:p>
        </p:txBody>
      </p:sp>
      <p:sp>
        <p:nvSpPr>
          <p:cNvPr id="3" name="Content Placeholder 2"/>
          <p:cNvSpPr>
            <a:spLocks noGrp="1"/>
          </p:cNvSpPr>
          <p:nvPr>
            <p:ph idx="1"/>
          </p:nvPr>
        </p:nvSpPr>
        <p:spPr>
          <a:xfrm>
            <a:off x="302459" y="1320800"/>
            <a:ext cx="11652980" cy="4724681"/>
          </a:xfrm>
        </p:spPr>
        <p:txBody>
          <a:bodyPr>
            <a:noAutofit/>
          </a:bodyPr>
          <a:lstStyle/>
          <a:p>
            <a:r>
              <a:rPr lang="en-US" sz="3000" b="1" dirty="0">
                <a:solidFill>
                  <a:schemeClr val="tx1"/>
                </a:solidFill>
              </a:rPr>
              <a:t>View the execution of a program using the Python Tutor visualization tool :  </a:t>
            </a:r>
          </a:p>
          <a:p>
            <a:r>
              <a:rPr lang="en-US" sz="3000" b="1" u="sng" dirty="0">
                <a:solidFill>
                  <a:srgbClr val="FF0000"/>
                </a:solidFill>
              </a:rPr>
              <a:t>http://pythontutor.com/</a:t>
            </a:r>
          </a:p>
          <a:p>
            <a:r>
              <a:rPr lang="en-US" sz="3000" b="1" dirty="0">
                <a:solidFill>
                  <a:schemeClr val="tx1"/>
                </a:solidFill>
              </a:rPr>
              <a:t>You can see the execution of this particular program at </a:t>
            </a:r>
            <a:r>
              <a:rPr lang="en-US" sz="3000" b="1" u="sng" dirty="0">
                <a:solidFill>
                  <a:srgbClr val="FF0000"/>
                </a:solidFill>
              </a:rPr>
              <a:t>https://autbor.com/hellopy/</a:t>
            </a:r>
            <a:endParaRPr lang="en-US" sz="3000" b="1" dirty="0">
              <a:solidFill>
                <a:schemeClr val="tx1"/>
              </a:solidFill>
            </a:endParaRPr>
          </a:p>
          <a:p>
            <a:r>
              <a:rPr lang="en-US" sz="3000" b="1" dirty="0">
                <a:solidFill>
                  <a:schemeClr val="tx1"/>
                </a:solidFill>
              </a:rPr>
              <a:t>Click the forward button to move through each step of the program’s execution. </a:t>
            </a:r>
          </a:p>
          <a:p>
            <a:r>
              <a:rPr lang="en-US" sz="3000" b="1" dirty="0">
                <a:solidFill>
                  <a:srgbClr val="FF0000"/>
                </a:solidFill>
              </a:rPr>
              <a:t>You’ll be able to see how the variables’ values and the output change.</a:t>
            </a:r>
          </a:p>
        </p:txBody>
      </p:sp>
    </p:spTree>
    <p:extLst>
      <p:ext uri="{BB962C8B-B14F-4D97-AF65-F5344CB8AC3E}">
        <p14:creationId xmlns:p14="http://schemas.microsoft.com/office/powerpoint/2010/main" val="4121433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1320800"/>
          </a:xfrm>
        </p:spPr>
        <p:txBody>
          <a:bodyPr>
            <a:normAutofit/>
          </a:bodyPr>
          <a:lstStyle/>
          <a:p>
            <a:pPr algn="ctr"/>
            <a:r>
              <a:rPr lang="en-US" b="1" dirty="0"/>
              <a:t>Your First Program</a:t>
            </a:r>
            <a:endParaRPr lang="en-IN" dirty="0"/>
          </a:p>
        </p:txBody>
      </p:sp>
      <p:sp>
        <p:nvSpPr>
          <p:cNvPr id="3" name="Content Placeholder 2"/>
          <p:cNvSpPr>
            <a:spLocks noGrp="1"/>
          </p:cNvSpPr>
          <p:nvPr>
            <p:ph idx="1"/>
          </p:nvPr>
        </p:nvSpPr>
        <p:spPr>
          <a:xfrm>
            <a:off x="539020" y="844811"/>
            <a:ext cx="11652980" cy="4724681"/>
          </a:xfrm>
        </p:spPr>
        <p:txBody>
          <a:bodyPr>
            <a:noAutofit/>
          </a:bodyPr>
          <a:lstStyle/>
          <a:p>
            <a:pPr marL="0" indent="0">
              <a:buNone/>
            </a:pPr>
            <a:r>
              <a:rPr lang="en-US" sz="3200" dirty="0"/>
              <a:t>➊ # This program says hello and asks for my name.</a:t>
            </a:r>
          </a:p>
          <a:p>
            <a:pPr marL="0" indent="0">
              <a:buNone/>
            </a:pPr>
            <a:r>
              <a:rPr lang="en-US" sz="3200" dirty="0"/>
              <a:t>➋ print('Hello, world!')</a:t>
            </a:r>
          </a:p>
          <a:p>
            <a:pPr marL="0" indent="0">
              <a:buNone/>
            </a:pPr>
            <a:r>
              <a:rPr lang="en-US" sz="3200" dirty="0"/>
              <a:t>print('What is your name?') # ask for their name</a:t>
            </a:r>
          </a:p>
          <a:p>
            <a:pPr marL="0" indent="0">
              <a:buNone/>
            </a:pPr>
            <a:r>
              <a:rPr lang="en-US" sz="3200" dirty="0"/>
              <a:t>➌ </a:t>
            </a:r>
            <a:r>
              <a:rPr lang="en-US" sz="3200" dirty="0" err="1"/>
              <a:t>myName</a:t>
            </a:r>
            <a:r>
              <a:rPr lang="en-US" sz="3200" dirty="0"/>
              <a:t> = input()</a:t>
            </a:r>
          </a:p>
          <a:p>
            <a:pPr marL="0" indent="0">
              <a:buNone/>
            </a:pPr>
            <a:r>
              <a:rPr lang="en-US" sz="3200" dirty="0"/>
              <a:t>➍ print('It is good to meet you, ' + </a:t>
            </a:r>
            <a:r>
              <a:rPr lang="en-US" sz="3200" dirty="0" err="1"/>
              <a:t>myName</a:t>
            </a:r>
            <a:r>
              <a:rPr lang="en-US" sz="3200" dirty="0"/>
              <a:t>)</a:t>
            </a:r>
          </a:p>
          <a:p>
            <a:pPr marL="0" indent="0">
              <a:buNone/>
            </a:pPr>
            <a:r>
              <a:rPr lang="en-US" sz="3200" dirty="0"/>
              <a:t>➎ print('The length of your name is:')</a:t>
            </a:r>
          </a:p>
          <a:p>
            <a:pPr marL="0" indent="0">
              <a:buNone/>
            </a:pPr>
            <a:r>
              <a:rPr lang="en-US" sz="3200" dirty="0"/>
              <a:t>print(</a:t>
            </a:r>
            <a:r>
              <a:rPr lang="en-US" sz="3200" dirty="0" err="1"/>
              <a:t>len</a:t>
            </a:r>
            <a:r>
              <a:rPr lang="en-US" sz="3200" dirty="0"/>
              <a:t>(</a:t>
            </a:r>
            <a:r>
              <a:rPr lang="en-US" sz="3200" dirty="0" err="1"/>
              <a:t>myName</a:t>
            </a:r>
            <a:r>
              <a:rPr lang="en-US" sz="3200" dirty="0"/>
              <a:t>))</a:t>
            </a:r>
          </a:p>
          <a:p>
            <a:pPr marL="0" indent="0">
              <a:buNone/>
            </a:pPr>
            <a:r>
              <a:rPr lang="en-US" sz="3200" dirty="0"/>
              <a:t>➏ print('What is your age?') # ask for their age</a:t>
            </a:r>
          </a:p>
          <a:p>
            <a:pPr marL="0" indent="0">
              <a:buNone/>
            </a:pPr>
            <a:r>
              <a:rPr lang="en-US" sz="3200" dirty="0" err="1"/>
              <a:t>myAge</a:t>
            </a:r>
            <a:r>
              <a:rPr lang="en-US" sz="3200" dirty="0"/>
              <a:t> = input()</a:t>
            </a:r>
          </a:p>
          <a:p>
            <a:pPr marL="0" indent="0">
              <a:buNone/>
            </a:pPr>
            <a:r>
              <a:rPr lang="en-US" sz="3200" dirty="0"/>
              <a:t>print('You will be ' + </a:t>
            </a:r>
            <a:r>
              <a:rPr lang="en-US" sz="3200" dirty="0" err="1"/>
              <a:t>str</a:t>
            </a:r>
            <a:r>
              <a:rPr lang="en-US" sz="3200" dirty="0"/>
              <a:t>(</a:t>
            </a:r>
            <a:r>
              <a:rPr lang="en-US" sz="3200" dirty="0" err="1"/>
              <a:t>int</a:t>
            </a:r>
            <a:r>
              <a:rPr lang="en-US" sz="3200" dirty="0"/>
              <a:t>(</a:t>
            </a:r>
            <a:r>
              <a:rPr lang="en-US" sz="3200" dirty="0" err="1"/>
              <a:t>myAge</a:t>
            </a:r>
            <a:r>
              <a:rPr lang="en-US" sz="3200" dirty="0"/>
              <a:t>) + 1) + ' in a year.')</a:t>
            </a:r>
            <a:endParaRPr lang="en-US" sz="3000" b="1" dirty="0">
              <a:solidFill>
                <a:srgbClr val="FF0000"/>
              </a:solidFill>
            </a:endParaRPr>
          </a:p>
        </p:txBody>
      </p:sp>
    </p:spTree>
    <p:extLst>
      <p:ext uri="{BB962C8B-B14F-4D97-AF65-F5344CB8AC3E}">
        <p14:creationId xmlns:p14="http://schemas.microsoft.com/office/powerpoint/2010/main" val="1744881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75156"/>
            <a:ext cx="11791666" cy="1320800"/>
          </a:xfrm>
        </p:spPr>
        <p:txBody>
          <a:bodyPr>
            <a:normAutofit/>
          </a:bodyPr>
          <a:lstStyle/>
          <a:p>
            <a:pPr algn="ctr"/>
            <a:r>
              <a:rPr lang="en-US" b="1" dirty="0"/>
              <a:t>Dissecting Your Program: Comments</a:t>
            </a:r>
            <a:endParaRPr lang="en-IN" dirty="0"/>
          </a:p>
        </p:txBody>
      </p:sp>
      <p:sp>
        <p:nvSpPr>
          <p:cNvPr id="3" name="Content Placeholder 2"/>
          <p:cNvSpPr>
            <a:spLocks noGrp="1"/>
          </p:cNvSpPr>
          <p:nvPr>
            <p:ph idx="1"/>
          </p:nvPr>
        </p:nvSpPr>
        <p:spPr>
          <a:xfrm>
            <a:off x="163773" y="760608"/>
            <a:ext cx="11652980" cy="4724681"/>
          </a:xfrm>
        </p:spPr>
        <p:txBody>
          <a:bodyPr>
            <a:noAutofit/>
          </a:bodyPr>
          <a:lstStyle/>
          <a:p>
            <a:pPr marL="0" indent="0">
              <a:buNone/>
            </a:pPr>
            <a:r>
              <a:rPr lang="en-US" sz="2800" dirty="0"/>
              <a:t>➊ </a:t>
            </a:r>
            <a:r>
              <a:rPr lang="en-US" sz="2800" dirty="0">
                <a:solidFill>
                  <a:srgbClr val="FF0000"/>
                </a:solidFill>
              </a:rPr>
              <a:t># This program says hello and asks for my name.</a:t>
            </a:r>
          </a:p>
          <a:p>
            <a:r>
              <a:rPr lang="en-US" sz="2800" dirty="0">
                <a:solidFill>
                  <a:srgbClr val="FF0000"/>
                </a:solidFill>
              </a:rPr>
              <a:t>Comment</a:t>
            </a:r>
            <a:r>
              <a:rPr lang="en-US" sz="2800" dirty="0">
                <a:solidFill>
                  <a:schemeClr val="tx1"/>
                </a:solidFill>
              </a:rPr>
              <a:t>: the line following a hash mark </a:t>
            </a:r>
            <a:r>
              <a:rPr lang="en-US" sz="2800" dirty="0">
                <a:solidFill>
                  <a:srgbClr val="FF0000"/>
                </a:solidFill>
              </a:rPr>
              <a:t>(#) </a:t>
            </a:r>
          </a:p>
          <a:p>
            <a:r>
              <a:rPr lang="en-US" sz="2800" dirty="0">
                <a:solidFill>
                  <a:srgbClr val="FF0000"/>
                </a:solidFill>
              </a:rPr>
              <a:t>Any text for the rest of the line following a hash mark (#) is part of a comment</a:t>
            </a:r>
          </a:p>
          <a:p>
            <a:r>
              <a:rPr lang="en-US" sz="2800" dirty="0">
                <a:solidFill>
                  <a:schemeClr val="tx1"/>
                </a:solidFill>
              </a:rPr>
              <a:t>Python ignores comments, </a:t>
            </a:r>
          </a:p>
          <a:p>
            <a:endParaRPr lang="en-US" sz="2800" dirty="0">
              <a:solidFill>
                <a:srgbClr val="FF0000"/>
              </a:solidFill>
            </a:endParaRPr>
          </a:p>
          <a:p>
            <a:r>
              <a:rPr lang="en-US" sz="2800" dirty="0">
                <a:solidFill>
                  <a:srgbClr val="FF0000"/>
                </a:solidFill>
              </a:rPr>
              <a:t>Why Comment? </a:t>
            </a:r>
          </a:p>
          <a:p>
            <a:pPr indent="-4763">
              <a:lnSpc>
                <a:spcPts val="2600"/>
              </a:lnSpc>
              <a:buFont typeface="Wingdings" panose="05000000000000000000" pitchFamily="2" charset="2"/>
              <a:buChar char="ü"/>
            </a:pPr>
            <a:r>
              <a:rPr lang="en-US" sz="2600" dirty="0">
                <a:solidFill>
                  <a:schemeClr val="tx1"/>
                </a:solidFill>
              </a:rPr>
              <a:t>use them to write notes or </a:t>
            </a:r>
          </a:p>
          <a:p>
            <a:pPr indent="-4763">
              <a:lnSpc>
                <a:spcPts val="2600"/>
              </a:lnSpc>
              <a:buFont typeface="Wingdings" panose="05000000000000000000" pitchFamily="2" charset="2"/>
              <a:buChar char="ü"/>
            </a:pPr>
            <a:r>
              <a:rPr lang="en-US" sz="2600" dirty="0">
                <a:solidFill>
                  <a:schemeClr val="tx1"/>
                </a:solidFill>
              </a:rPr>
              <a:t>remind yourself what the code is trying to do. </a:t>
            </a:r>
          </a:p>
          <a:p>
            <a:r>
              <a:rPr lang="en-US" sz="2800" dirty="0">
                <a:solidFill>
                  <a:srgbClr val="FF0000"/>
                </a:solidFill>
              </a:rPr>
              <a:t>Commenting out code: </a:t>
            </a:r>
            <a:r>
              <a:rPr lang="en-US" sz="2800" dirty="0">
                <a:solidFill>
                  <a:schemeClr val="tx1"/>
                </a:solidFill>
              </a:rPr>
              <a:t>putting a ‘#’ in front of a line of code to</a:t>
            </a:r>
          </a:p>
          <a:p>
            <a:pPr marL="338137" indent="0">
              <a:buNone/>
            </a:pPr>
            <a:r>
              <a:rPr lang="en-US" sz="2800" dirty="0">
                <a:solidFill>
                  <a:schemeClr val="tx1"/>
                </a:solidFill>
              </a:rPr>
              <a:t>temporarily remove it</a:t>
            </a:r>
            <a:r>
              <a:rPr lang="en-US" sz="2800" dirty="0">
                <a:solidFill>
                  <a:srgbClr val="FF0000"/>
                </a:solidFill>
              </a:rPr>
              <a:t> </a:t>
            </a:r>
            <a:r>
              <a:rPr lang="en-US" sz="2800" dirty="0">
                <a:solidFill>
                  <a:schemeClr val="tx1"/>
                </a:solidFill>
              </a:rPr>
              <a:t>while testing a program. </a:t>
            </a:r>
          </a:p>
          <a:p>
            <a:pPr marL="795337" indent="-457200">
              <a:lnSpc>
                <a:spcPts val="2800"/>
              </a:lnSpc>
              <a:buFont typeface="Wingdings" panose="05000000000000000000" pitchFamily="2" charset="2"/>
              <a:buChar char="ü"/>
            </a:pPr>
            <a:r>
              <a:rPr lang="en-US" sz="2600" dirty="0">
                <a:solidFill>
                  <a:schemeClr val="tx1"/>
                </a:solidFill>
              </a:rPr>
              <a:t>useful when trying to figure out why a program isn’t working. </a:t>
            </a:r>
          </a:p>
          <a:p>
            <a:pPr marL="795337" indent="-457200">
              <a:lnSpc>
                <a:spcPts val="2800"/>
              </a:lnSpc>
              <a:buFont typeface="Wingdings" panose="05000000000000000000" pitchFamily="2" charset="2"/>
              <a:buChar char="ü"/>
            </a:pPr>
            <a:r>
              <a:rPr lang="en-US" sz="2600" dirty="0">
                <a:solidFill>
                  <a:schemeClr val="tx1"/>
                </a:solidFill>
              </a:rPr>
              <a:t>remove the # later when ready to put the line back in.</a:t>
            </a:r>
          </a:p>
          <a:p>
            <a:endParaRPr lang="en-US" sz="2800" dirty="0">
              <a:solidFill>
                <a:srgbClr val="FF0000"/>
              </a:solidFill>
            </a:endParaRPr>
          </a:p>
        </p:txBody>
      </p:sp>
      <p:sp>
        <p:nvSpPr>
          <p:cNvPr id="5" name="Rounded Rectangle 4"/>
          <p:cNvSpPr/>
          <p:nvPr/>
        </p:nvSpPr>
        <p:spPr>
          <a:xfrm>
            <a:off x="5063255" y="2102792"/>
            <a:ext cx="7128745" cy="193541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500" dirty="0"/>
              <a:t>Python also ignores  blank line after comment. Add any number of blank lines to program as you want. This can make your code easier to read, like paragraphs in a book.</a:t>
            </a:r>
          </a:p>
        </p:txBody>
      </p:sp>
    </p:spTree>
    <p:extLst>
      <p:ext uri="{BB962C8B-B14F-4D97-AF65-F5344CB8AC3E}">
        <p14:creationId xmlns:p14="http://schemas.microsoft.com/office/powerpoint/2010/main" val="2732403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The print() Function</a:t>
            </a:r>
            <a:endParaRPr lang="en-IN" dirty="0"/>
          </a:p>
        </p:txBody>
      </p:sp>
      <p:sp>
        <p:nvSpPr>
          <p:cNvPr id="3" name="Content Placeholder 2"/>
          <p:cNvSpPr>
            <a:spLocks noGrp="1"/>
          </p:cNvSpPr>
          <p:nvPr>
            <p:ph idx="1"/>
          </p:nvPr>
        </p:nvSpPr>
        <p:spPr>
          <a:xfrm>
            <a:off x="302459" y="851770"/>
            <a:ext cx="11234012" cy="4724681"/>
          </a:xfrm>
        </p:spPr>
        <p:txBody>
          <a:bodyPr>
            <a:noAutofit/>
          </a:bodyPr>
          <a:lstStyle/>
          <a:p>
            <a:pPr marL="0" indent="0">
              <a:buNone/>
            </a:pPr>
            <a:r>
              <a:rPr lang="en-US" sz="3200" dirty="0"/>
              <a:t>➋ </a:t>
            </a:r>
            <a:r>
              <a:rPr lang="en-US" sz="3200" dirty="0">
                <a:solidFill>
                  <a:srgbClr val="FF0000"/>
                </a:solidFill>
              </a:rPr>
              <a:t>print('Hello, world!')</a:t>
            </a:r>
          </a:p>
          <a:p>
            <a:pPr marL="0" indent="0">
              <a:buNone/>
            </a:pPr>
            <a:r>
              <a:rPr lang="en-US" sz="3200" b="1" dirty="0">
                <a:solidFill>
                  <a:srgbClr val="FF0000"/>
                </a:solidFill>
              </a:rPr>
              <a:t>    </a:t>
            </a:r>
            <a:r>
              <a:rPr lang="en-US" sz="3200" dirty="0">
                <a:solidFill>
                  <a:srgbClr val="FF0000"/>
                </a:solidFill>
              </a:rPr>
              <a:t>print('What is your name?') # ask for their name</a:t>
            </a:r>
          </a:p>
          <a:p>
            <a:r>
              <a:rPr lang="en-US" sz="3200" b="1" dirty="0">
                <a:solidFill>
                  <a:srgbClr val="FF0000"/>
                </a:solidFill>
              </a:rPr>
              <a:t>The print() statement: </a:t>
            </a:r>
            <a:r>
              <a:rPr lang="en-US" sz="3200" b="1" dirty="0">
                <a:solidFill>
                  <a:schemeClr val="tx1"/>
                </a:solidFill>
              </a:rPr>
              <a:t>is a function</a:t>
            </a:r>
          </a:p>
          <a:p>
            <a:r>
              <a:rPr lang="en-US" sz="3200" b="1" dirty="0">
                <a:solidFill>
                  <a:srgbClr val="FF0000"/>
                </a:solidFill>
              </a:rPr>
              <a:t> Purpose: </a:t>
            </a:r>
            <a:r>
              <a:rPr lang="en-US" sz="3200" dirty="0">
                <a:solidFill>
                  <a:schemeClr val="tx1"/>
                </a:solidFill>
                <a:latin typeface="Arial Narrow" panose="020B0606020202030204" pitchFamily="34" charset="0"/>
              </a:rPr>
              <a:t>displays the string value inside its parentheses on the screen.</a:t>
            </a:r>
          </a:p>
          <a:p>
            <a:r>
              <a:rPr lang="en-US" sz="3200" b="1" dirty="0">
                <a:solidFill>
                  <a:srgbClr val="FF0000"/>
                </a:solidFill>
              </a:rPr>
              <a:t>The line print('Hello, world!') means </a:t>
            </a:r>
            <a:r>
              <a:rPr lang="en-US" sz="3200" dirty="0">
                <a:solidFill>
                  <a:schemeClr val="tx1"/>
                </a:solidFill>
                <a:latin typeface="Arial Narrow" panose="020B0606020202030204" pitchFamily="34" charset="0"/>
              </a:rPr>
              <a:t>“Print out the text in the string</a:t>
            </a:r>
          </a:p>
          <a:p>
            <a:r>
              <a:rPr lang="en-US" sz="3200" b="1" dirty="0">
                <a:solidFill>
                  <a:srgbClr val="FF0000"/>
                </a:solidFill>
              </a:rPr>
              <a:t>When Python executes this line, </a:t>
            </a:r>
          </a:p>
          <a:p>
            <a:pPr indent="-55563">
              <a:buFont typeface="Wingdings" panose="05000000000000000000" pitchFamily="2" charset="2"/>
              <a:buChar char="ü"/>
            </a:pPr>
            <a:r>
              <a:rPr lang="en-US" sz="3200" dirty="0">
                <a:solidFill>
                  <a:schemeClr val="tx1"/>
                </a:solidFill>
                <a:latin typeface="Arial Narrow" panose="020B0606020202030204" pitchFamily="34" charset="0"/>
              </a:rPr>
              <a:t>it is calling the print() function and </a:t>
            </a:r>
          </a:p>
          <a:p>
            <a:pPr indent="-55563">
              <a:buFont typeface="Wingdings" panose="05000000000000000000" pitchFamily="2" charset="2"/>
              <a:buChar char="ü"/>
            </a:pPr>
            <a:r>
              <a:rPr lang="en-US" sz="3200" dirty="0">
                <a:solidFill>
                  <a:schemeClr val="tx1"/>
                </a:solidFill>
                <a:latin typeface="Arial Narrow" panose="020B0606020202030204" pitchFamily="34" charset="0"/>
              </a:rPr>
              <a:t>the string value is being passed to the function. </a:t>
            </a:r>
          </a:p>
        </p:txBody>
      </p:sp>
    </p:spTree>
    <p:extLst>
      <p:ext uri="{BB962C8B-B14F-4D97-AF65-F5344CB8AC3E}">
        <p14:creationId xmlns:p14="http://schemas.microsoft.com/office/powerpoint/2010/main" val="3665572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The print() Function</a:t>
            </a:r>
            <a:endParaRPr lang="en-IN" dirty="0"/>
          </a:p>
        </p:txBody>
      </p:sp>
      <p:sp>
        <p:nvSpPr>
          <p:cNvPr id="3" name="Content Placeholder 2"/>
          <p:cNvSpPr>
            <a:spLocks noGrp="1"/>
          </p:cNvSpPr>
          <p:nvPr>
            <p:ph idx="1"/>
          </p:nvPr>
        </p:nvSpPr>
        <p:spPr>
          <a:xfrm>
            <a:off x="302459" y="851770"/>
            <a:ext cx="11652980" cy="4724681"/>
          </a:xfrm>
        </p:spPr>
        <p:txBody>
          <a:bodyPr>
            <a:noAutofit/>
          </a:bodyPr>
          <a:lstStyle/>
          <a:p>
            <a:pPr marL="0" indent="0">
              <a:buNone/>
            </a:pPr>
            <a:r>
              <a:rPr lang="en-US" sz="2800" dirty="0"/>
              <a:t>➋ </a:t>
            </a:r>
            <a:r>
              <a:rPr lang="en-US" sz="2800" dirty="0">
                <a:solidFill>
                  <a:srgbClr val="FF0000"/>
                </a:solidFill>
              </a:rPr>
              <a:t>print('Hello, world!')</a:t>
            </a:r>
          </a:p>
          <a:p>
            <a:pPr marL="0" indent="0">
              <a:buNone/>
            </a:pPr>
            <a:r>
              <a:rPr lang="en-US" sz="3000" b="1" dirty="0">
                <a:solidFill>
                  <a:srgbClr val="FF0000"/>
                </a:solidFill>
              </a:rPr>
              <a:t>    </a:t>
            </a:r>
            <a:r>
              <a:rPr lang="en-US" sz="3000" dirty="0">
                <a:solidFill>
                  <a:srgbClr val="FF0000"/>
                </a:solidFill>
              </a:rPr>
              <a:t>print('What is your name?') # ask for their name</a:t>
            </a:r>
          </a:p>
          <a:p>
            <a:r>
              <a:rPr lang="en-US" sz="3000" b="1" dirty="0">
                <a:solidFill>
                  <a:srgbClr val="FF0000"/>
                </a:solidFill>
              </a:rPr>
              <a:t>Argument:  </a:t>
            </a:r>
            <a:r>
              <a:rPr lang="en-US" sz="3000" dirty="0">
                <a:solidFill>
                  <a:schemeClr val="tx1"/>
                </a:solidFill>
              </a:rPr>
              <a:t>A value that is passed to a function call</a:t>
            </a:r>
            <a:r>
              <a:rPr lang="en-US" sz="3000" b="1" dirty="0">
                <a:solidFill>
                  <a:schemeClr val="tx1"/>
                </a:solidFill>
              </a:rPr>
              <a:t>. </a:t>
            </a:r>
          </a:p>
          <a:p>
            <a:r>
              <a:rPr lang="en-US" sz="3000" dirty="0">
                <a:solidFill>
                  <a:schemeClr val="tx1"/>
                </a:solidFill>
              </a:rPr>
              <a:t>Notice that the quotes are not printed to the screen. They just mark where the string begins and ends; they are not part of the string value.</a:t>
            </a:r>
          </a:p>
          <a:p>
            <a:r>
              <a:rPr lang="en-US" sz="3000" dirty="0">
                <a:solidFill>
                  <a:schemeClr val="tx1"/>
                </a:solidFill>
              </a:rPr>
              <a:t>You can also use this function to </a:t>
            </a:r>
            <a:r>
              <a:rPr lang="en-US" sz="3000" b="1" dirty="0">
                <a:solidFill>
                  <a:srgbClr val="FF0000"/>
                </a:solidFill>
              </a:rPr>
              <a:t>put a blank line </a:t>
            </a:r>
            <a:r>
              <a:rPr lang="en-US" sz="3000" dirty="0">
                <a:solidFill>
                  <a:schemeClr val="tx1"/>
                </a:solidFill>
              </a:rPr>
              <a:t>on the screen; just call print() with nothing in between the parentheses.</a:t>
            </a:r>
          </a:p>
          <a:p>
            <a:r>
              <a:rPr lang="en-US" sz="3000" dirty="0">
                <a:solidFill>
                  <a:schemeClr val="tx1"/>
                </a:solidFill>
              </a:rPr>
              <a:t>When you write a function name, the opening and closing parentheses at the end identify it as the name of a function.</a:t>
            </a:r>
          </a:p>
          <a:p>
            <a:r>
              <a:rPr lang="en-US" sz="3000" dirty="0">
                <a:solidFill>
                  <a:schemeClr val="tx1"/>
                </a:solidFill>
              </a:rPr>
              <a:t> It is </a:t>
            </a:r>
            <a:r>
              <a:rPr lang="en-US" sz="3000" dirty="0">
                <a:solidFill>
                  <a:srgbClr val="FF0000"/>
                </a:solidFill>
              </a:rPr>
              <a:t>print()</a:t>
            </a:r>
            <a:r>
              <a:rPr lang="en-US" sz="3000" dirty="0">
                <a:solidFill>
                  <a:schemeClr val="tx1"/>
                </a:solidFill>
              </a:rPr>
              <a:t> rather than </a:t>
            </a:r>
            <a:r>
              <a:rPr lang="en-US" sz="3000" dirty="0">
                <a:solidFill>
                  <a:srgbClr val="FF0000"/>
                </a:solidFill>
              </a:rPr>
              <a:t>print</a:t>
            </a:r>
            <a:r>
              <a:rPr lang="en-US" sz="3000" dirty="0">
                <a:solidFill>
                  <a:schemeClr val="tx1"/>
                </a:solidFill>
              </a:rPr>
              <a:t>. (If not: error)</a:t>
            </a:r>
          </a:p>
        </p:txBody>
      </p:sp>
    </p:spTree>
    <p:extLst>
      <p:ext uri="{BB962C8B-B14F-4D97-AF65-F5344CB8AC3E}">
        <p14:creationId xmlns:p14="http://schemas.microsoft.com/office/powerpoint/2010/main" val="179903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The input() Function</a:t>
            </a:r>
            <a:endParaRPr lang="en-IN" dirty="0"/>
          </a:p>
        </p:txBody>
      </p:sp>
      <p:sp>
        <p:nvSpPr>
          <p:cNvPr id="3" name="Content Placeholder 2"/>
          <p:cNvSpPr>
            <a:spLocks noGrp="1"/>
          </p:cNvSpPr>
          <p:nvPr>
            <p:ph idx="1"/>
          </p:nvPr>
        </p:nvSpPr>
        <p:spPr>
          <a:xfrm>
            <a:off x="302459" y="1290181"/>
            <a:ext cx="11889541" cy="4724681"/>
          </a:xfrm>
        </p:spPr>
        <p:txBody>
          <a:bodyPr>
            <a:noAutofit/>
          </a:bodyPr>
          <a:lstStyle/>
          <a:p>
            <a:pPr marL="0" indent="0">
              <a:buNone/>
            </a:pPr>
            <a:r>
              <a:rPr lang="en-US" sz="3000" dirty="0"/>
              <a:t> </a:t>
            </a:r>
            <a:r>
              <a:rPr lang="en-US" sz="3000" dirty="0">
                <a:solidFill>
                  <a:schemeClr val="tx1"/>
                </a:solidFill>
              </a:rPr>
              <a:t>➌</a:t>
            </a:r>
            <a:r>
              <a:rPr lang="en-US" sz="3000" dirty="0">
                <a:solidFill>
                  <a:srgbClr val="FF0000"/>
                </a:solidFill>
              </a:rPr>
              <a:t> </a:t>
            </a:r>
            <a:r>
              <a:rPr lang="en-US" sz="3000" dirty="0" err="1">
                <a:solidFill>
                  <a:srgbClr val="FF0000"/>
                </a:solidFill>
              </a:rPr>
              <a:t>myName</a:t>
            </a:r>
            <a:r>
              <a:rPr lang="en-US" sz="3000" dirty="0">
                <a:solidFill>
                  <a:srgbClr val="FF0000"/>
                </a:solidFill>
              </a:rPr>
              <a:t> = input()</a:t>
            </a:r>
          </a:p>
          <a:p>
            <a:r>
              <a:rPr lang="en-US" sz="3000" b="1" dirty="0">
                <a:solidFill>
                  <a:srgbClr val="FF0000"/>
                </a:solidFill>
              </a:rPr>
              <a:t>input() function </a:t>
            </a:r>
            <a:r>
              <a:rPr lang="en-US" sz="3000" dirty="0">
                <a:solidFill>
                  <a:schemeClr val="tx1"/>
                </a:solidFill>
                <a:latin typeface="Arial Narrow" panose="020B0606020202030204" pitchFamily="34" charset="0"/>
              </a:rPr>
              <a:t>waits for the user to type some text on the keyboard and press ENTER.</a:t>
            </a:r>
          </a:p>
          <a:p>
            <a:r>
              <a:rPr lang="en-US" sz="3000" dirty="0">
                <a:solidFill>
                  <a:schemeClr val="tx1"/>
                </a:solidFill>
                <a:latin typeface="Arial Narrow" panose="020B0606020202030204" pitchFamily="34" charset="0"/>
              </a:rPr>
              <a:t>This function call </a:t>
            </a:r>
          </a:p>
          <a:p>
            <a:pPr indent="-4763">
              <a:buFont typeface="Wingdings" panose="05000000000000000000" pitchFamily="2" charset="2"/>
              <a:buChar char="ü"/>
            </a:pPr>
            <a:r>
              <a:rPr lang="en-US" sz="3000" dirty="0">
                <a:solidFill>
                  <a:schemeClr val="tx1"/>
                </a:solidFill>
                <a:latin typeface="Arial Narrow" panose="020B0606020202030204" pitchFamily="34" charset="0"/>
              </a:rPr>
              <a:t> evaluates to a string equal to the user’s text(user’s text=string data type) and </a:t>
            </a:r>
          </a:p>
          <a:p>
            <a:pPr indent="-4763">
              <a:buFont typeface="Wingdings" panose="05000000000000000000" pitchFamily="2" charset="2"/>
              <a:buChar char="ü"/>
            </a:pPr>
            <a:r>
              <a:rPr lang="en-US" sz="3000" dirty="0">
                <a:solidFill>
                  <a:schemeClr val="tx1"/>
                </a:solidFill>
                <a:latin typeface="Arial Narrow" panose="020B0606020202030204" pitchFamily="34" charset="0"/>
              </a:rPr>
              <a:t> The line of code assigns the </a:t>
            </a:r>
            <a:r>
              <a:rPr lang="en-US" sz="3000" dirty="0" err="1">
                <a:solidFill>
                  <a:schemeClr val="tx1"/>
                </a:solidFill>
                <a:latin typeface="Arial Narrow" panose="020B0606020202030204" pitchFamily="34" charset="0"/>
              </a:rPr>
              <a:t>myName</a:t>
            </a:r>
            <a:r>
              <a:rPr lang="en-US" sz="3000" dirty="0">
                <a:solidFill>
                  <a:schemeClr val="tx1"/>
                </a:solidFill>
                <a:latin typeface="Arial Narrow" panose="020B0606020202030204" pitchFamily="34" charset="0"/>
              </a:rPr>
              <a:t> variable to this string value.</a:t>
            </a:r>
          </a:p>
          <a:p>
            <a:r>
              <a:rPr lang="en-US" sz="3000" dirty="0">
                <a:solidFill>
                  <a:srgbClr val="0070C0"/>
                </a:solidFill>
                <a:latin typeface="Arial Narrow" panose="020B0606020202030204" pitchFamily="34" charset="0"/>
              </a:rPr>
              <a:t> Consider input() function call as an expression that evaluates to whatever string the user typed in. </a:t>
            </a:r>
          </a:p>
          <a:p>
            <a:r>
              <a:rPr lang="en-US" sz="3000" dirty="0">
                <a:solidFill>
                  <a:schemeClr val="tx1"/>
                </a:solidFill>
                <a:latin typeface="Arial Narrow" panose="020B0606020202030204" pitchFamily="34" charset="0"/>
              </a:rPr>
              <a:t>If the user entered 'Al', then the expression would evaluate to </a:t>
            </a:r>
            <a:r>
              <a:rPr lang="en-US" sz="3000" dirty="0" err="1">
                <a:solidFill>
                  <a:schemeClr val="tx1"/>
                </a:solidFill>
                <a:latin typeface="Arial Narrow" panose="020B0606020202030204" pitchFamily="34" charset="0"/>
              </a:rPr>
              <a:t>myName</a:t>
            </a:r>
            <a:r>
              <a:rPr lang="en-US" sz="3000" dirty="0">
                <a:solidFill>
                  <a:schemeClr val="tx1"/>
                </a:solidFill>
                <a:latin typeface="Arial Narrow" panose="020B0606020202030204" pitchFamily="34" charset="0"/>
              </a:rPr>
              <a:t> = 'Al'.</a:t>
            </a:r>
          </a:p>
        </p:txBody>
      </p:sp>
    </p:spTree>
    <p:extLst>
      <p:ext uri="{BB962C8B-B14F-4D97-AF65-F5344CB8AC3E}">
        <p14:creationId xmlns:p14="http://schemas.microsoft.com/office/powerpoint/2010/main" val="905584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Printing the User’s Name</a:t>
            </a:r>
            <a:endParaRPr lang="en-IN" dirty="0"/>
          </a:p>
        </p:txBody>
      </p:sp>
      <p:sp>
        <p:nvSpPr>
          <p:cNvPr id="3" name="Content Placeholder 2"/>
          <p:cNvSpPr>
            <a:spLocks noGrp="1"/>
          </p:cNvSpPr>
          <p:nvPr>
            <p:ph idx="1"/>
          </p:nvPr>
        </p:nvSpPr>
        <p:spPr>
          <a:xfrm>
            <a:off x="302459" y="1290181"/>
            <a:ext cx="11889541" cy="4724681"/>
          </a:xfrm>
        </p:spPr>
        <p:txBody>
          <a:bodyPr>
            <a:noAutofit/>
          </a:bodyPr>
          <a:lstStyle/>
          <a:p>
            <a:pPr marL="0" indent="0">
              <a:buNone/>
            </a:pPr>
            <a:r>
              <a:rPr lang="en-US" sz="3200" dirty="0"/>
              <a:t>➍ print('It is good to meet you, ' + </a:t>
            </a:r>
            <a:r>
              <a:rPr lang="en-US" sz="3200" dirty="0" err="1"/>
              <a:t>myName</a:t>
            </a:r>
            <a:r>
              <a:rPr lang="en-US" sz="3200" dirty="0"/>
              <a:t>)</a:t>
            </a:r>
          </a:p>
          <a:p>
            <a:pPr marL="0" indent="0">
              <a:buNone/>
            </a:pPr>
            <a:endParaRPr lang="en-US" sz="3200" dirty="0">
              <a:solidFill>
                <a:srgbClr val="FF0000"/>
              </a:solidFill>
            </a:endParaRPr>
          </a:p>
          <a:p>
            <a:pPr marL="0" indent="0">
              <a:buNone/>
            </a:pPr>
            <a:r>
              <a:rPr lang="en-US" sz="3200" dirty="0">
                <a:solidFill>
                  <a:srgbClr val="FF0000"/>
                </a:solidFill>
              </a:rPr>
              <a:t>Expressions</a:t>
            </a:r>
            <a:r>
              <a:rPr lang="en-US" sz="3200" dirty="0"/>
              <a:t> can always </a:t>
            </a:r>
            <a:r>
              <a:rPr lang="en-US" sz="3200" dirty="0">
                <a:solidFill>
                  <a:srgbClr val="FF0000"/>
                </a:solidFill>
              </a:rPr>
              <a:t>evaluate</a:t>
            </a:r>
            <a:r>
              <a:rPr lang="en-US" sz="3200" dirty="0"/>
              <a:t> to a </a:t>
            </a:r>
            <a:r>
              <a:rPr lang="en-US" sz="3200" dirty="0">
                <a:solidFill>
                  <a:srgbClr val="FF0000"/>
                </a:solidFill>
              </a:rPr>
              <a:t>single value</a:t>
            </a:r>
            <a:r>
              <a:rPr lang="en-US" sz="3200" dirty="0"/>
              <a:t>. </a:t>
            </a:r>
          </a:p>
          <a:p>
            <a:r>
              <a:rPr lang="en-US" sz="3200" dirty="0"/>
              <a:t>If 'Al' is the value stored in </a:t>
            </a:r>
            <a:r>
              <a:rPr lang="en-US" sz="3200" dirty="0" err="1">
                <a:solidFill>
                  <a:srgbClr val="FF0000"/>
                </a:solidFill>
              </a:rPr>
              <a:t>myName</a:t>
            </a:r>
            <a:r>
              <a:rPr lang="en-US" sz="3200" dirty="0">
                <a:solidFill>
                  <a:srgbClr val="FF0000"/>
                </a:solidFill>
              </a:rPr>
              <a:t> </a:t>
            </a:r>
            <a:r>
              <a:rPr lang="en-US" sz="3200" dirty="0"/>
              <a:t>on </a:t>
            </a:r>
            <a:r>
              <a:rPr lang="en-US" sz="3200" dirty="0">
                <a:solidFill>
                  <a:srgbClr val="FF0000"/>
                </a:solidFill>
              </a:rPr>
              <a:t>line</a:t>
            </a:r>
            <a:r>
              <a:rPr lang="en-US" sz="3200" dirty="0"/>
              <a:t> ➌, then this expression evaluates to:</a:t>
            </a:r>
          </a:p>
          <a:p>
            <a:pPr indent="-55563">
              <a:buFont typeface="Wingdings" panose="05000000000000000000" pitchFamily="2" charset="2"/>
              <a:buChar char="ü"/>
            </a:pPr>
            <a:r>
              <a:rPr lang="en-US" sz="3200" dirty="0"/>
              <a:t>   'It is good to meet you, Al'. </a:t>
            </a:r>
          </a:p>
          <a:p>
            <a:r>
              <a:rPr lang="en-US" sz="3200" dirty="0"/>
              <a:t>This single string value is then passed to print(), which prints it on the screen.</a:t>
            </a:r>
          </a:p>
          <a:p>
            <a:pPr marL="0" indent="0">
              <a:buNone/>
            </a:pPr>
            <a:endParaRPr lang="en-US" sz="3200" dirty="0"/>
          </a:p>
          <a:p>
            <a:pPr marL="0" indent="0">
              <a:buNone/>
            </a:pPr>
            <a:endParaRPr lang="en-US" sz="32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1872795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The </a:t>
            </a:r>
            <a:r>
              <a:rPr lang="en-US" b="1" dirty="0" err="1"/>
              <a:t>len</a:t>
            </a:r>
            <a:r>
              <a:rPr lang="en-US" b="1" dirty="0"/>
              <a:t>() Function</a:t>
            </a:r>
            <a:endParaRPr lang="en-IN" dirty="0"/>
          </a:p>
        </p:txBody>
      </p:sp>
      <p:sp>
        <p:nvSpPr>
          <p:cNvPr id="3" name="Content Placeholder 2"/>
          <p:cNvSpPr>
            <a:spLocks noGrp="1"/>
          </p:cNvSpPr>
          <p:nvPr>
            <p:ph idx="1"/>
          </p:nvPr>
        </p:nvSpPr>
        <p:spPr>
          <a:xfrm>
            <a:off x="302459" y="1002082"/>
            <a:ext cx="10833179" cy="4724681"/>
          </a:xfrm>
        </p:spPr>
        <p:txBody>
          <a:bodyPr>
            <a:noAutofit/>
          </a:bodyPr>
          <a:lstStyle/>
          <a:p>
            <a:pPr marL="0" indent="0" algn="just">
              <a:buNone/>
            </a:pPr>
            <a:r>
              <a:rPr lang="en-US" sz="3200" dirty="0"/>
              <a:t>➎ </a:t>
            </a:r>
            <a:r>
              <a:rPr lang="en-US" sz="3200" dirty="0">
                <a:solidFill>
                  <a:srgbClr val="FF0000"/>
                </a:solidFill>
              </a:rPr>
              <a:t>print('The length of your name is:')</a:t>
            </a:r>
          </a:p>
          <a:p>
            <a:pPr marL="0" indent="0" algn="just">
              <a:buNone/>
            </a:pPr>
            <a:r>
              <a:rPr lang="en-US" sz="3200" dirty="0">
                <a:solidFill>
                  <a:srgbClr val="FF0000"/>
                </a:solidFill>
              </a:rPr>
              <a:t>    print(</a:t>
            </a:r>
            <a:r>
              <a:rPr lang="en-US" sz="3200" dirty="0" err="1">
                <a:solidFill>
                  <a:srgbClr val="FF0000"/>
                </a:solidFill>
              </a:rPr>
              <a:t>len</a:t>
            </a:r>
            <a:r>
              <a:rPr lang="en-US" sz="3200" dirty="0">
                <a:solidFill>
                  <a:srgbClr val="FF0000"/>
                </a:solidFill>
              </a:rPr>
              <a:t>(</a:t>
            </a:r>
            <a:r>
              <a:rPr lang="en-US" sz="3200" dirty="0" err="1">
                <a:solidFill>
                  <a:srgbClr val="FF0000"/>
                </a:solidFill>
              </a:rPr>
              <a:t>myName</a:t>
            </a:r>
            <a:r>
              <a:rPr lang="en-US" sz="3200" dirty="0">
                <a:solidFill>
                  <a:srgbClr val="FF0000"/>
                </a:solidFill>
              </a:rPr>
              <a:t>))</a:t>
            </a:r>
          </a:p>
          <a:p>
            <a:pPr algn="just"/>
            <a:r>
              <a:rPr lang="en-US" sz="3200" dirty="0"/>
              <a:t>The </a:t>
            </a:r>
            <a:r>
              <a:rPr lang="en-US" sz="3200" dirty="0" err="1"/>
              <a:t>len</a:t>
            </a:r>
            <a:r>
              <a:rPr lang="en-US" sz="3200" dirty="0"/>
              <a:t>() function takes a string value (or a variable containing a string), and the function evaluates to the </a:t>
            </a:r>
          </a:p>
          <a:p>
            <a:pPr marL="0" indent="0" algn="just">
              <a:buNone/>
            </a:pPr>
            <a:r>
              <a:rPr lang="en-US" sz="3200" dirty="0"/>
              <a:t>   integer value equal to the number of characters in that        </a:t>
            </a:r>
          </a:p>
          <a:p>
            <a:pPr marL="0" indent="0" algn="just">
              <a:buNone/>
            </a:pPr>
            <a:r>
              <a:rPr lang="en-US" sz="3200" dirty="0"/>
              <a:t>   string</a:t>
            </a:r>
          </a:p>
        </p:txBody>
      </p:sp>
      <p:sp>
        <p:nvSpPr>
          <p:cNvPr id="4" name="Rounded Rectangle 3"/>
          <p:cNvSpPr/>
          <p:nvPr/>
        </p:nvSpPr>
        <p:spPr>
          <a:xfrm>
            <a:off x="1579195" y="4774784"/>
            <a:ext cx="9105505" cy="190395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just"/>
            <a:r>
              <a:rPr lang="en-US" sz="3200" dirty="0"/>
              <a:t>Python does not have a character data type, </a:t>
            </a:r>
          </a:p>
          <a:p>
            <a:pPr algn="just"/>
            <a:r>
              <a:rPr lang="en-US" sz="3200" dirty="0"/>
              <a:t>a single character =a string with a length of 1.</a:t>
            </a:r>
          </a:p>
        </p:txBody>
      </p:sp>
    </p:spTree>
    <p:extLst>
      <p:ext uri="{BB962C8B-B14F-4D97-AF65-F5344CB8AC3E}">
        <p14:creationId xmlns:p14="http://schemas.microsoft.com/office/powerpoint/2010/main" val="1421936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The </a:t>
            </a:r>
            <a:r>
              <a:rPr lang="en-US" b="1" dirty="0" err="1"/>
              <a:t>len</a:t>
            </a:r>
            <a:r>
              <a:rPr lang="en-US" b="1" dirty="0"/>
              <a:t>() Function</a:t>
            </a:r>
            <a:endParaRPr lang="en-IN" dirty="0"/>
          </a:p>
        </p:txBody>
      </p:sp>
      <p:sp>
        <p:nvSpPr>
          <p:cNvPr id="3" name="Content Placeholder 2"/>
          <p:cNvSpPr>
            <a:spLocks noGrp="1"/>
          </p:cNvSpPr>
          <p:nvPr>
            <p:ph idx="1"/>
          </p:nvPr>
        </p:nvSpPr>
        <p:spPr>
          <a:xfrm>
            <a:off x="302459" y="964504"/>
            <a:ext cx="11889541" cy="4724681"/>
          </a:xfrm>
        </p:spPr>
        <p:txBody>
          <a:bodyPr>
            <a:noAutofit/>
          </a:bodyPr>
          <a:lstStyle/>
          <a:p>
            <a:pPr marL="0" indent="0">
              <a:buNone/>
            </a:pPr>
            <a:r>
              <a:rPr lang="en-US" sz="3200" dirty="0"/>
              <a:t>➎ </a:t>
            </a:r>
            <a:r>
              <a:rPr lang="en-US" sz="3200" dirty="0">
                <a:solidFill>
                  <a:srgbClr val="FF0000"/>
                </a:solidFill>
              </a:rPr>
              <a:t>print('The length of your name is:')</a:t>
            </a:r>
          </a:p>
          <a:p>
            <a:pPr marL="0" indent="0">
              <a:buNone/>
            </a:pPr>
            <a:r>
              <a:rPr lang="en-US" sz="3200" dirty="0">
                <a:solidFill>
                  <a:srgbClr val="FF0000"/>
                </a:solidFill>
              </a:rPr>
              <a:t>    print(</a:t>
            </a:r>
            <a:r>
              <a:rPr lang="en-US" sz="3200" dirty="0" err="1">
                <a:solidFill>
                  <a:srgbClr val="FF0000"/>
                </a:solidFill>
              </a:rPr>
              <a:t>len</a:t>
            </a:r>
            <a:r>
              <a:rPr lang="en-US" sz="3200" dirty="0">
                <a:solidFill>
                  <a:srgbClr val="FF0000"/>
                </a:solidFill>
              </a:rPr>
              <a:t>(</a:t>
            </a:r>
            <a:r>
              <a:rPr lang="en-US" sz="3200" dirty="0" err="1">
                <a:solidFill>
                  <a:srgbClr val="FF0000"/>
                </a:solidFill>
              </a:rPr>
              <a:t>myName</a:t>
            </a:r>
            <a:r>
              <a:rPr lang="en-US" sz="3200" dirty="0">
                <a:solidFill>
                  <a:srgbClr val="FF0000"/>
                </a:solidFill>
              </a:rPr>
              <a:t>))</a:t>
            </a:r>
          </a:p>
          <a:p>
            <a:r>
              <a:rPr lang="en-US" sz="2800" dirty="0"/>
              <a:t>The </a:t>
            </a:r>
            <a:r>
              <a:rPr lang="en-US" sz="2800" dirty="0" err="1"/>
              <a:t>len</a:t>
            </a:r>
            <a:r>
              <a:rPr lang="en-US" sz="2800" dirty="0"/>
              <a:t>() function takes a string value (or a variable containing a string), and the function evaluates to the integer value equal to the number of characters in that string</a:t>
            </a:r>
          </a:p>
          <a:p>
            <a:pPr marL="0" indent="0">
              <a:buNone/>
            </a:pPr>
            <a:r>
              <a:rPr lang="en-US" sz="2800" dirty="0"/>
              <a:t>&gt;&gt;&gt; </a:t>
            </a:r>
            <a:r>
              <a:rPr lang="en-US" sz="2800" dirty="0" err="1"/>
              <a:t>len</a:t>
            </a:r>
            <a:r>
              <a:rPr lang="en-US" sz="2800" dirty="0"/>
              <a:t>('hello')</a:t>
            </a:r>
          </a:p>
          <a:p>
            <a:pPr marL="0" indent="0">
              <a:buNone/>
            </a:pPr>
            <a:r>
              <a:rPr lang="en-US" sz="2800" dirty="0"/>
              <a:t>5</a:t>
            </a:r>
          </a:p>
          <a:p>
            <a:pPr marL="0" indent="0">
              <a:buNone/>
            </a:pPr>
            <a:r>
              <a:rPr lang="en-US" sz="2800" dirty="0"/>
              <a:t>&gt;&gt;&gt; </a:t>
            </a:r>
            <a:r>
              <a:rPr lang="en-US" sz="2800" dirty="0" err="1"/>
              <a:t>len</a:t>
            </a:r>
            <a:r>
              <a:rPr lang="en-US" sz="2800" dirty="0"/>
              <a:t>('My Name') </a:t>
            </a:r>
          </a:p>
          <a:p>
            <a:pPr marL="0" indent="0">
              <a:buNone/>
            </a:pPr>
            <a:r>
              <a:rPr lang="en-US" sz="2800" dirty="0"/>
              <a:t>7</a:t>
            </a:r>
          </a:p>
          <a:p>
            <a:pPr marL="0" indent="0">
              <a:buNone/>
            </a:pPr>
            <a:r>
              <a:rPr lang="en-US" sz="2800" dirty="0"/>
              <a:t>&gt;&gt;&gt; </a:t>
            </a:r>
            <a:r>
              <a:rPr lang="en-US" sz="2800" dirty="0" err="1"/>
              <a:t>len</a:t>
            </a:r>
            <a:r>
              <a:rPr lang="en-US" sz="2800" dirty="0"/>
              <a:t>('')</a:t>
            </a:r>
          </a:p>
          <a:p>
            <a:pPr marL="0" indent="0">
              <a:buNone/>
            </a:pPr>
            <a:r>
              <a:rPr lang="en-US" sz="2800" dirty="0"/>
              <a:t>0</a:t>
            </a:r>
          </a:p>
          <a:p>
            <a:pPr marL="0" indent="0">
              <a:buNone/>
            </a:pPr>
            <a:endParaRPr lang="en-US" sz="32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307958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77" y="131482"/>
            <a:ext cx="8596668" cy="1320800"/>
          </a:xfrm>
        </p:spPr>
        <p:txBody>
          <a:bodyPr>
            <a:normAutofit/>
          </a:bodyPr>
          <a:lstStyle/>
          <a:p>
            <a:pPr algn="ctr"/>
            <a:r>
              <a:rPr lang="en-IN" sz="4400" dirty="0"/>
              <a:t>Python Basics: </a:t>
            </a:r>
            <a:r>
              <a:rPr lang="en-US" sz="4400" b="1" dirty="0"/>
              <a:t>Expressions</a:t>
            </a:r>
            <a:endParaRPr lang="en-IN" sz="4400" dirty="0"/>
          </a:p>
        </p:txBody>
      </p:sp>
      <p:sp>
        <p:nvSpPr>
          <p:cNvPr id="3" name="Content Placeholder 2"/>
          <p:cNvSpPr>
            <a:spLocks noGrp="1"/>
          </p:cNvSpPr>
          <p:nvPr>
            <p:ph idx="1"/>
          </p:nvPr>
        </p:nvSpPr>
        <p:spPr>
          <a:xfrm>
            <a:off x="577631" y="1199190"/>
            <a:ext cx="11268635" cy="4724681"/>
          </a:xfrm>
        </p:spPr>
        <p:txBody>
          <a:bodyPr>
            <a:noAutofit/>
          </a:bodyPr>
          <a:lstStyle/>
          <a:p>
            <a:pPr marL="0" indent="0">
              <a:buNone/>
            </a:pPr>
            <a:r>
              <a:rPr lang="en-US" sz="2400" b="1" dirty="0"/>
              <a:t>&gt;&gt;&gt; 7/2    #Division     </a:t>
            </a:r>
            <a:r>
              <a:rPr lang="en-US" sz="2800" b="1" dirty="0"/>
              <a:t>(</a:t>
            </a:r>
            <a:r>
              <a:rPr lang="en-US" altLang="en-US" sz="2800" dirty="0">
                <a:solidFill>
                  <a:srgbClr val="FF0000"/>
                </a:solidFill>
                <a:latin typeface="-apple-system"/>
              </a:rPr>
              <a:t>real (floating) division)</a:t>
            </a:r>
            <a:endParaRPr lang="en-US" sz="2800" b="1" dirty="0">
              <a:solidFill>
                <a:srgbClr val="FF0000"/>
              </a:solidFill>
            </a:endParaRPr>
          </a:p>
          <a:p>
            <a:pPr marL="0" indent="0">
              <a:buNone/>
            </a:pPr>
            <a:r>
              <a:rPr lang="en-US" sz="2400" b="1" dirty="0"/>
              <a:t>3.5</a:t>
            </a:r>
          </a:p>
          <a:p>
            <a:pPr marL="0" indent="0">
              <a:buNone/>
            </a:pPr>
            <a:r>
              <a:rPr lang="en-US" sz="2400" b="1" dirty="0"/>
              <a:t>&gt;&gt;&gt; 7//2    #Integer Division. </a:t>
            </a:r>
            <a:r>
              <a:rPr lang="en-US" altLang="en-US" sz="2800" dirty="0">
                <a:solidFill>
                  <a:srgbClr val="FF0000"/>
                </a:solidFill>
                <a:latin typeface="-apple-system"/>
              </a:rPr>
              <a:t>(the integer part of the real division)</a:t>
            </a:r>
            <a:endParaRPr lang="en-US" sz="2800" dirty="0">
              <a:solidFill>
                <a:srgbClr val="FF0000"/>
              </a:solidFill>
              <a:latin typeface="-apple-system"/>
            </a:endParaRPr>
          </a:p>
          <a:p>
            <a:pPr marL="0" indent="0">
              <a:buNone/>
            </a:pPr>
            <a:r>
              <a:rPr lang="en-US" sz="2400" b="1" dirty="0"/>
              <a:t>3</a:t>
            </a:r>
          </a:p>
          <a:p>
            <a:pPr marL="0" indent="0">
              <a:buNone/>
            </a:pPr>
            <a:r>
              <a:rPr lang="en-US" sz="2400" b="1" dirty="0"/>
              <a:t>&gt;&gt;&gt; 7%2</a:t>
            </a:r>
          </a:p>
          <a:p>
            <a:pPr marL="0" indent="0">
              <a:buNone/>
            </a:pPr>
            <a:r>
              <a:rPr lang="en-US" sz="2400" b="1" dirty="0"/>
              <a:t>1</a:t>
            </a:r>
          </a:p>
          <a:p>
            <a:pPr marL="0" indent="0">
              <a:buNone/>
            </a:pPr>
            <a:r>
              <a:rPr lang="en-US" sz="2800" dirty="0">
                <a:solidFill>
                  <a:srgbClr val="FF0000"/>
                </a:solidFill>
              </a:rPr>
              <a:t>What are the Quotient, remainder in Python? </a:t>
            </a:r>
          </a:p>
          <a:p>
            <a:r>
              <a:rPr lang="en-US" sz="2800" dirty="0"/>
              <a:t>When two numbers divide with each other, the result is </a:t>
            </a:r>
            <a:r>
              <a:rPr lang="en-US" sz="3200" b="1" dirty="0">
                <a:solidFill>
                  <a:srgbClr val="FF0000"/>
                </a:solidFill>
              </a:rPr>
              <a:t>quotient</a:t>
            </a:r>
            <a:r>
              <a:rPr lang="en-US" sz="2800" dirty="0"/>
              <a:t>. </a:t>
            </a:r>
          </a:p>
          <a:p>
            <a:r>
              <a:rPr lang="en-US" sz="2800" dirty="0"/>
              <a:t>Divide two numbers using </a:t>
            </a:r>
            <a:r>
              <a:rPr lang="en-US" sz="2800" b="1" dirty="0">
                <a:solidFill>
                  <a:srgbClr val="FF0000"/>
                </a:solidFill>
              </a:rPr>
              <a:t>'//' </a:t>
            </a:r>
            <a:r>
              <a:rPr lang="en-US" sz="2800" dirty="0"/>
              <a:t>operator to get the quotient.</a:t>
            </a:r>
          </a:p>
          <a:p>
            <a:r>
              <a:rPr lang="en-US" sz="2800" dirty="0"/>
              <a:t>The </a:t>
            </a:r>
            <a:r>
              <a:rPr lang="en-US" sz="3200" b="1" dirty="0">
                <a:solidFill>
                  <a:srgbClr val="FF0000"/>
                </a:solidFill>
              </a:rPr>
              <a:t>remainder</a:t>
            </a:r>
            <a:r>
              <a:rPr lang="en-US" sz="2800" dirty="0">
                <a:solidFill>
                  <a:srgbClr val="FF0000"/>
                </a:solidFill>
              </a:rPr>
              <a:t> </a:t>
            </a:r>
            <a:r>
              <a:rPr lang="en-US" sz="2800" dirty="0"/>
              <a:t>is calculated using the </a:t>
            </a:r>
            <a:r>
              <a:rPr lang="en-US" sz="2800" b="1" dirty="0">
                <a:solidFill>
                  <a:srgbClr val="FF0000"/>
                </a:solidFill>
              </a:rPr>
              <a:t>'%'</a:t>
            </a:r>
            <a:r>
              <a:rPr lang="en-US" sz="2800" dirty="0"/>
              <a:t> operator in Python.</a:t>
            </a:r>
          </a:p>
          <a:p>
            <a:pPr marL="0" indent="0">
              <a:buNone/>
            </a:pPr>
            <a:endParaRPr lang="en-IN" sz="2400" dirty="0"/>
          </a:p>
        </p:txBody>
      </p:sp>
    </p:spTree>
    <p:extLst>
      <p:ext uri="{BB962C8B-B14F-4D97-AF65-F5344CB8AC3E}">
        <p14:creationId xmlns:p14="http://schemas.microsoft.com/office/powerpoint/2010/main" val="1963434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45" y="-14514"/>
            <a:ext cx="11791666" cy="851770"/>
          </a:xfrm>
        </p:spPr>
        <p:txBody>
          <a:bodyPr>
            <a:normAutofit/>
          </a:bodyPr>
          <a:lstStyle/>
          <a:p>
            <a:pPr algn="ctr"/>
            <a:r>
              <a:rPr lang="en-US" b="1" dirty="0"/>
              <a:t>The </a:t>
            </a:r>
            <a:r>
              <a:rPr lang="en-US" b="1" dirty="0" err="1"/>
              <a:t>len</a:t>
            </a:r>
            <a:r>
              <a:rPr lang="en-US" b="1" dirty="0"/>
              <a:t>() Function</a:t>
            </a:r>
            <a:endParaRPr lang="en-IN" dirty="0"/>
          </a:p>
        </p:txBody>
      </p:sp>
      <p:sp>
        <p:nvSpPr>
          <p:cNvPr id="3" name="Content Placeholder 2"/>
          <p:cNvSpPr>
            <a:spLocks noGrp="1"/>
          </p:cNvSpPr>
          <p:nvPr>
            <p:ph idx="1"/>
          </p:nvPr>
        </p:nvSpPr>
        <p:spPr>
          <a:xfrm>
            <a:off x="302459" y="1290181"/>
            <a:ext cx="11889541" cy="4724681"/>
          </a:xfrm>
        </p:spPr>
        <p:txBody>
          <a:bodyPr>
            <a:noAutofit/>
          </a:bodyPr>
          <a:lstStyle/>
          <a:p>
            <a:pPr marL="0" indent="0">
              <a:buNone/>
            </a:pPr>
            <a:r>
              <a:rPr lang="en-US" sz="3200" dirty="0"/>
              <a:t>➎ </a:t>
            </a:r>
            <a:r>
              <a:rPr lang="en-US" sz="3200" dirty="0">
                <a:solidFill>
                  <a:srgbClr val="FF0000"/>
                </a:solidFill>
              </a:rPr>
              <a:t>print('The length of your name is:')</a:t>
            </a:r>
          </a:p>
          <a:p>
            <a:pPr marL="0" indent="0">
              <a:buNone/>
            </a:pPr>
            <a:r>
              <a:rPr lang="en-US" sz="3200" dirty="0">
                <a:solidFill>
                  <a:srgbClr val="FF0000"/>
                </a:solidFill>
              </a:rPr>
              <a:t>    print(</a:t>
            </a:r>
            <a:r>
              <a:rPr lang="en-US" sz="3200" dirty="0" err="1">
                <a:solidFill>
                  <a:srgbClr val="FF0000"/>
                </a:solidFill>
              </a:rPr>
              <a:t>len</a:t>
            </a:r>
            <a:r>
              <a:rPr lang="en-US" sz="3200" dirty="0">
                <a:solidFill>
                  <a:srgbClr val="FF0000"/>
                </a:solidFill>
              </a:rPr>
              <a:t>(</a:t>
            </a:r>
            <a:r>
              <a:rPr lang="en-US" sz="3200" dirty="0" err="1">
                <a:solidFill>
                  <a:srgbClr val="FF0000"/>
                </a:solidFill>
              </a:rPr>
              <a:t>myName</a:t>
            </a:r>
            <a:r>
              <a:rPr lang="en-US" sz="3200" dirty="0">
                <a:solidFill>
                  <a:srgbClr val="FF0000"/>
                </a:solidFill>
              </a:rPr>
              <a:t>))</a:t>
            </a:r>
          </a:p>
          <a:p>
            <a:pPr marL="0" indent="0">
              <a:buNone/>
            </a:pPr>
            <a:r>
              <a:rPr lang="en-US" sz="3200" dirty="0"/>
              <a:t>&gt;&gt;&gt; </a:t>
            </a:r>
            <a:r>
              <a:rPr lang="en-US" sz="3200" dirty="0" err="1"/>
              <a:t>len</a:t>
            </a:r>
            <a:r>
              <a:rPr lang="en-US" sz="3200" dirty="0"/>
              <a:t>('My very energetic monster just scarfed nachos.')</a:t>
            </a:r>
          </a:p>
          <a:p>
            <a:pPr marL="0" indent="0">
              <a:buNone/>
            </a:pPr>
            <a:r>
              <a:rPr lang="en-US" sz="3200" dirty="0"/>
              <a:t>46</a:t>
            </a:r>
          </a:p>
          <a:p>
            <a:r>
              <a:rPr lang="en-US" sz="3200" dirty="0">
                <a:solidFill>
                  <a:schemeClr val="tx1"/>
                </a:solidFill>
                <a:latin typeface="Arial Narrow" panose="020B0606020202030204" pitchFamily="34" charset="0"/>
              </a:rPr>
              <a:t> </a:t>
            </a:r>
            <a:r>
              <a:rPr lang="en-US" sz="3200" dirty="0" err="1">
                <a:solidFill>
                  <a:schemeClr val="tx1"/>
                </a:solidFill>
                <a:latin typeface="Arial Narrow" panose="020B0606020202030204" pitchFamily="34" charset="0"/>
              </a:rPr>
              <a:t>len</a:t>
            </a:r>
            <a:r>
              <a:rPr lang="en-US" sz="3200" dirty="0">
                <a:solidFill>
                  <a:schemeClr val="tx1"/>
                </a:solidFill>
                <a:latin typeface="Arial Narrow" panose="020B0606020202030204" pitchFamily="34" charset="0"/>
              </a:rPr>
              <a:t>(</a:t>
            </a:r>
            <a:r>
              <a:rPr lang="en-US" sz="3200" dirty="0" err="1">
                <a:solidFill>
                  <a:schemeClr val="tx1"/>
                </a:solidFill>
                <a:latin typeface="Arial Narrow" panose="020B0606020202030204" pitchFamily="34" charset="0"/>
              </a:rPr>
              <a:t>myName</a:t>
            </a:r>
            <a:r>
              <a:rPr lang="en-US" sz="3200" dirty="0">
                <a:solidFill>
                  <a:schemeClr val="tx1"/>
                </a:solidFill>
                <a:latin typeface="Arial Narrow" panose="020B0606020202030204" pitchFamily="34" charset="0"/>
              </a:rPr>
              <a:t>) </a:t>
            </a:r>
          </a:p>
          <a:p>
            <a:pPr indent="-4763">
              <a:buFont typeface="Wingdings" panose="05000000000000000000" pitchFamily="2" charset="2"/>
              <a:buChar char="ü"/>
            </a:pPr>
            <a:r>
              <a:rPr lang="en-US" sz="3200" dirty="0">
                <a:solidFill>
                  <a:schemeClr val="tx1"/>
                </a:solidFill>
                <a:latin typeface="Arial Narrow" panose="020B0606020202030204" pitchFamily="34" charset="0"/>
              </a:rPr>
              <a:t>evaluates to an integer and </a:t>
            </a:r>
          </a:p>
          <a:p>
            <a:pPr indent="-4763">
              <a:buFont typeface="Wingdings" panose="05000000000000000000" pitchFamily="2" charset="2"/>
              <a:buChar char="ü"/>
            </a:pPr>
            <a:r>
              <a:rPr lang="en-US" sz="3200" dirty="0">
                <a:solidFill>
                  <a:schemeClr val="tx1"/>
                </a:solidFill>
                <a:latin typeface="Arial Narrow" panose="020B0606020202030204" pitchFamily="34" charset="0"/>
              </a:rPr>
              <a:t>It is then passed to print() to be displayed on the screen. </a:t>
            </a:r>
          </a:p>
          <a:p>
            <a:r>
              <a:rPr lang="en-US" sz="3200" dirty="0">
                <a:solidFill>
                  <a:schemeClr val="tx1"/>
                </a:solidFill>
                <a:latin typeface="Arial Narrow" panose="020B0606020202030204" pitchFamily="34" charset="0"/>
              </a:rPr>
              <a:t>The print() function allows you to pass it either integer values or string values, but not this:</a:t>
            </a:r>
          </a:p>
        </p:txBody>
      </p:sp>
    </p:spTree>
    <p:extLst>
      <p:ext uri="{BB962C8B-B14F-4D97-AF65-F5344CB8AC3E}">
        <p14:creationId xmlns:p14="http://schemas.microsoft.com/office/powerpoint/2010/main" val="2161633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endParaRPr lang="en-IN" dirty="0"/>
          </a:p>
        </p:txBody>
      </p:sp>
      <p:sp>
        <p:nvSpPr>
          <p:cNvPr id="3" name="Content Placeholder 2"/>
          <p:cNvSpPr>
            <a:spLocks noGrp="1"/>
          </p:cNvSpPr>
          <p:nvPr>
            <p:ph idx="1"/>
          </p:nvPr>
        </p:nvSpPr>
        <p:spPr>
          <a:xfrm>
            <a:off x="289934" y="1039660"/>
            <a:ext cx="11046122" cy="4724681"/>
          </a:xfrm>
        </p:spPr>
        <p:txBody>
          <a:bodyPr>
            <a:noAutofit/>
          </a:bodyPr>
          <a:lstStyle/>
          <a:p>
            <a:pPr marL="0" indent="0">
              <a:buNone/>
            </a:pPr>
            <a:r>
              <a:rPr lang="en-US" sz="3200" dirty="0">
                <a:solidFill>
                  <a:schemeClr val="tx1"/>
                </a:solidFill>
              </a:rPr>
              <a:t>&gt;&gt;&gt; print('I am ' + 29 + ' years old.')</a:t>
            </a:r>
          </a:p>
          <a:p>
            <a:pPr marL="0" indent="0">
              <a:buNone/>
            </a:pPr>
            <a:r>
              <a:rPr lang="en-US" sz="2400" dirty="0" err="1">
                <a:solidFill>
                  <a:srgbClr val="FF0000"/>
                </a:solidFill>
              </a:rPr>
              <a:t>Traceback</a:t>
            </a:r>
            <a:r>
              <a:rPr lang="en-US" sz="2400" dirty="0">
                <a:solidFill>
                  <a:srgbClr val="FF0000"/>
                </a:solidFill>
              </a:rPr>
              <a:t> (most recent call last):</a:t>
            </a:r>
          </a:p>
          <a:p>
            <a:pPr marL="0" indent="0">
              <a:buNone/>
            </a:pPr>
            <a:r>
              <a:rPr lang="en-US" sz="2400" dirty="0">
                <a:solidFill>
                  <a:srgbClr val="FF0000"/>
                </a:solidFill>
              </a:rPr>
              <a:t>File "&lt;pyshell#6&gt;", line 1, in &lt;module&gt;</a:t>
            </a:r>
          </a:p>
          <a:p>
            <a:pPr marL="0" indent="0">
              <a:buNone/>
            </a:pPr>
            <a:r>
              <a:rPr lang="en-US" sz="2400" dirty="0">
                <a:solidFill>
                  <a:srgbClr val="FF0000"/>
                </a:solidFill>
              </a:rPr>
              <a:t>print('I am ' + 29 + ' years old.')</a:t>
            </a:r>
          </a:p>
          <a:p>
            <a:pPr marL="0" indent="0">
              <a:buNone/>
            </a:pPr>
            <a:r>
              <a:rPr lang="en-US" sz="2400" dirty="0" err="1">
                <a:solidFill>
                  <a:srgbClr val="FF0000"/>
                </a:solidFill>
              </a:rPr>
              <a:t>TypeError</a:t>
            </a:r>
            <a:r>
              <a:rPr lang="en-US" sz="2400" dirty="0">
                <a:solidFill>
                  <a:srgbClr val="FF0000"/>
                </a:solidFill>
              </a:rPr>
              <a:t>: can only concatenate </a:t>
            </a:r>
            <a:r>
              <a:rPr lang="en-US" sz="2400" dirty="0" err="1">
                <a:solidFill>
                  <a:srgbClr val="FF0000"/>
                </a:solidFill>
              </a:rPr>
              <a:t>str</a:t>
            </a:r>
            <a:r>
              <a:rPr lang="en-US" sz="2400" dirty="0">
                <a:solidFill>
                  <a:srgbClr val="FF0000"/>
                </a:solidFill>
              </a:rPr>
              <a:t> (not "</a:t>
            </a:r>
            <a:r>
              <a:rPr lang="en-US" sz="2400" dirty="0" err="1">
                <a:solidFill>
                  <a:srgbClr val="FF0000"/>
                </a:solidFill>
              </a:rPr>
              <a:t>int</a:t>
            </a:r>
            <a:r>
              <a:rPr lang="en-US" sz="2400" dirty="0">
                <a:solidFill>
                  <a:srgbClr val="FF0000"/>
                </a:solidFill>
              </a:rPr>
              <a:t>") to </a:t>
            </a:r>
            <a:r>
              <a:rPr lang="en-US" sz="2400" dirty="0" err="1">
                <a:solidFill>
                  <a:srgbClr val="FF0000"/>
                </a:solidFill>
              </a:rPr>
              <a:t>str</a:t>
            </a:r>
            <a:endParaRPr lang="en-US" sz="2400" dirty="0">
              <a:solidFill>
                <a:srgbClr val="FF0000"/>
              </a:solidFill>
            </a:endParaRPr>
          </a:p>
          <a:p>
            <a:r>
              <a:rPr lang="en-US" sz="2800" dirty="0">
                <a:solidFill>
                  <a:srgbClr val="FF0000"/>
                </a:solidFill>
              </a:rPr>
              <a:t>The print() function isn’t causing that error, but rather it’s the expression you tried to pass to print(). </a:t>
            </a:r>
          </a:p>
          <a:p>
            <a:r>
              <a:rPr lang="en-US" sz="2800" dirty="0">
                <a:solidFill>
                  <a:srgbClr val="FF0000"/>
                </a:solidFill>
              </a:rPr>
              <a:t>You get the same error message if you type the expression into the interactive shell on its own.</a:t>
            </a:r>
          </a:p>
        </p:txBody>
      </p:sp>
    </p:spTree>
    <p:extLst>
      <p:ext uri="{BB962C8B-B14F-4D97-AF65-F5344CB8AC3E}">
        <p14:creationId xmlns:p14="http://schemas.microsoft.com/office/powerpoint/2010/main" val="3896958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endParaRPr lang="en-IN" dirty="0"/>
          </a:p>
        </p:txBody>
      </p:sp>
      <p:sp>
        <p:nvSpPr>
          <p:cNvPr id="3" name="Content Placeholder 2"/>
          <p:cNvSpPr>
            <a:spLocks noGrp="1"/>
          </p:cNvSpPr>
          <p:nvPr>
            <p:ph idx="1"/>
          </p:nvPr>
        </p:nvSpPr>
        <p:spPr>
          <a:xfrm>
            <a:off x="302459" y="851770"/>
            <a:ext cx="11889541" cy="4724681"/>
          </a:xfrm>
        </p:spPr>
        <p:txBody>
          <a:bodyPr>
            <a:noAutofit/>
          </a:bodyPr>
          <a:lstStyle/>
          <a:p>
            <a:pPr marL="0" indent="0">
              <a:buNone/>
            </a:pPr>
            <a:r>
              <a:rPr lang="en-US" sz="3200" dirty="0"/>
              <a:t>➎ </a:t>
            </a:r>
            <a:r>
              <a:rPr lang="en-US" sz="3200" dirty="0">
                <a:solidFill>
                  <a:schemeClr val="tx1"/>
                </a:solidFill>
              </a:rPr>
              <a:t>&gt;&gt;&gt; 'I am ' + 29 + ' years old.'</a:t>
            </a:r>
          </a:p>
          <a:p>
            <a:pPr marL="0" indent="0">
              <a:buNone/>
            </a:pPr>
            <a:r>
              <a:rPr lang="en-US" sz="2400" dirty="0" err="1">
                <a:solidFill>
                  <a:srgbClr val="FF0000"/>
                </a:solidFill>
              </a:rPr>
              <a:t>Traceback</a:t>
            </a:r>
            <a:r>
              <a:rPr lang="en-US" sz="2400" dirty="0">
                <a:solidFill>
                  <a:srgbClr val="FF0000"/>
                </a:solidFill>
              </a:rPr>
              <a:t> (most recent call last):</a:t>
            </a:r>
          </a:p>
          <a:p>
            <a:pPr marL="0" indent="0">
              <a:buNone/>
            </a:pPr>
            <a:r>
              <a:rPr lang="en-US" sz="2400" dirty="0">
                <a:solidFill>
                  <a:srgbClr val="FF0000"/>
                </a:solidFill>
              </a:rPr>
              <a:t>File "&lt;pyshell#7&gt;", line 1, in &lt;module&gt;</a:t>
            </a:r>
          </a:p>
          <a:p>
            <a:pPr marL="0" indent="0">
              <a:buNone/>
            </a:pPr>
            <a:r>
              <a:rPr lang="en-US" sz="2400" dirty="0">
                <a:solidFill>
                  <a:srgbClr val="FF0000"/>
                </a:solidFill>
              </a:rPr>
              <a:t>'I am ' + 29 + ' years old.'</a:t>
            </a:r>
          </a:p>
          <a:p>
            <a:pPr marL="0" indent="0">
              <a:buNone/>
            </a:pPr>
            <a:r>
              <a:rPr lang="en-US" sz="2400" dirty="0" err="1">
                <a:solidFill>
                  <a:srgbClr val="FF0000"/>
                </a:solidFill>
              </a:rPr>
              <a:t>TypeError</a:t>
            </a:r>
            <a:r>
              <a:rPr lang="en-US" sz="2400" dirty="0">
                <a:solidFill>
                  <a:srgbClr val="FF0000"/>
                </a:solidFill>
              </a:rPr>
              <a:t>: can only concatenate </a:t>
            </a:r>
            <a:r>
              <a:rPr lang="en-US" sz="2400" dirty="0" err="1">
                <a:solidFill>
                  <a:srgbClr val="FF0000"/>
                </a:solidFill>
              </a:rPr>
              <a:t>str</a:t>
            </a:r>
            <a:r>
              <a:rPr lang="en-US" sz="2400" dirty="0">
                <a:solidFill>
                  <a:srgbClr val="FF0000"/>
                </a:solidFill>
              </a:rPr>
              <a:t> (not "</a:t>
            </a:r>
            <a:r>
              <a:rPr lang="en-US" sz="2400" dirty="0" err="1">
                <a:solidFill>
                  <a:srgbClr val="FF0000"/>
                </a:solidFill>
              </a:rPr>
              <a:t>int</a:t>
            </a:r>
            <a:r>
              <a:rPr lang="en-US" sz="2400" dirty="0">
                <a:solidFill>
                  <a:srgbClr val="FF0000"/>
                </a:solidFill>
              </a:rPr>
              <a:t>") to </a:t>
            </a:r>
            <a:r>
              <a:rPr lang="en-US" sz="2400" dirty="0" err="1">
                <a:solidFill>
                  <a:srgbClr val="FF0000"/>
                </a:solidFill>
              </a:rPr>
              <a:t>str</a:t>
            </a:r>
            <a:endParaRPr lang="en-US" sz="2400" dirty="0">
              <a:solidFill>
                <a:srgbClr val="FF0000"/>
              </a:solidFill>
            </a:endParaRPr>
          </a:p>
          <a:p>
            <a:r>
              <a:rPr lang="en-US" sz="2800" dirty="0">
                <a:solidFill>
                  <a:schemeClr val="tx1"/>
                </a:solidFill>
              </a:rPr>
              <a:t>Python gives an error because the + operator can only add two integers together or concatenate two strings. </a:t>
            </a:r>
          </a:p>
          <a:p>
            <a:r>
              <a:rPr lang="en-US" sz="2800" dirty="0">
                <a:solidFill>
                  <a:srgbClr val="7030A0"/>
                </a:solidFill>
              </a:rPr>
              <a:t>You can’t add an integer to a string.</a:t>
            </a:r>
          </a:p>
          <a:p>
            <a:r>
              <a:rPr lang="en-US" sz="2800" dirty="0">
                <a:solidFill>
                  <a:schemeClr val="tx1"/>
                </a:solidFill>
              </a:rPr>
              <a:t> Fix this by using a string version of the integer instead.</a:t>
            </a:r>
          </a:p>
        </p:txBody>
      </p:sp>
    </p:spTree>
    <p:extLst>
      <p:ext uri="{BB962C8B-B14F-4D97-AF65-F5344CB8AC3E}">
        <p14:creationId xmlns:p14="http://schemas.microsoft.com/office/powerpoint/2010/main" val="2059928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The </a:t>
            </a:r>
            <a:r>
              <a:rPr lang="en-US" b="1" dirty="0" err="1"/>
              <a:t>str</a:t>
            </a:r>
            <a:r>
              <a:rPr lang="en-US" b="1" dirty="0"/>
              <a:t>(), </a:t>
            </a:r>
            <a:r>
              <a:rPr lang="en-US" b="1" dirty="0" err="1"/>
              <a:t>int</a:t>
            </a:r>
            <a:r>
              <a:rPr lang="en-US" b="1" dirty="0"/>
              <a:t>(), and float() Functions</a:t>
            </a:r>
            <a:endParaRPr lang="en-IN" dirty="0"/>
          </a:p>
        </p:txBody>
      </p:sp>
      <p:sp>
        <p:nvSpPr>
          <p:cNvPr id="3" name="Content Placeholder 2"/>
          <p:cNvSpPr>
            <a:spLocks noGrp="1"/>
          </p:cNvSpPr>
          <p:nvPr>
            <p:ph idx="1"/>
          </p:nvPr>
        </p:nvSpPr>
        <p:spPr>
          <a:xfrm>
            <a:off x="302459" y="851770"/>
            <a:ext cx="11889541" cy="4724681"/>
          </a:xfrm>
        </p:spPr>
        <p:txBody>
          <a:bodyPr>
            <a:noAutofit/>
          </a:bodyPr>
          <a:lstStyle/>
          <a:p>
            <a:r>
              <a:rPr lang="en-US" sz="2800" dirty="0">
                <a:solidFill>
                  <a:schemeClr val="tx1"/>
                </a:solidFill>
              </a:rPr>
              <a:t>To concatenate an integer with a string, convert integer into string </a:t>
            </a:r>
          </a:p>
          <a:p>
            <a:r>
              <a:rPr lang="en-US" sz="2800" dirty="0">
                <a:solidFill>
                  <a:schemeClr val="tx1"/>
                </a:solidFill>
              </a:rPr>
              <a:t>Ex: </a:t>
            </a:r>
            <a:r>
              <a:rPr lang="en-US" sz="2800" dirty="0">
                <a:solidFill>
                  <a:srgbClr val="FF0000"/>
                </a:solidFill>
              </a:rPr>
              <a:t>&gt;&gt;&gt; 'I am ' + 29 + ' years old.‘</a:t>
            </a:r>
          </a:p>
          <a:p>
            <a:r>
              <a:rPr lang="en-US" sz="2800" dirty="0">
                <a:solidFill>
                  <a:schemeClr val="tx1"/>
                </a:solidFill>
              </a:rPr>
              <a:t>First get the value '29', which is the string form of 29.</a:t>
            </a:r>
          </a:p>
          <a:p>
            <a:r>
              <a:rPr lang="en-US" sz="2800" dirty="0">
                <a:solidFill>
                  <a:schemeClr val="tx1"/>
                </a:solidFill>
              </a:rPr>
              <a:t>To get the string form of an integer value, pass it to the </a:t>
            </a:r>
            <a:r>
              <a:rPr lang="en-US" sz="2800" dirty="0" err="1">
                <a:solidFill>
                  <a:schemeClr val="tx1"/>
                </a:solidFill>
              </a:rPr>
              <a:t>str</a:t>
            </a:r>
            <a:r>
              <a:rPr lang="en-US" sz="2800" dirty="0">
                <a:solidFill>
                  <a:schemeClr val="tx1"/>
                </a:solidFill>
              </a:rPr>
              <a:t>() function. This will evaluate to a string value version of the integer. </a:t>
            </a:r>
          </a:p>
          <a:p>
            <a:r>
              <a:rPr lang="en-US" sz="2800" dirty="0">
                <a:solidFill>
                  <a:schemeClr val="tx1"/>
                </a:solidFill>
              </a:rPr>
              <a:t> Ex:</a:t>
            </a:r>
          </a:p>
          <a:p>
            <a:pPr marL="0" indent="0">
              <a:buNone/>
            </a:pPr>
            <a:r>
              <a:rPr lang="en-US" sz="2800" dirty="0">
                <a:solidFill>
                  <a:srgbClr val="FF0000"/>
                </a:solidFill>
              </a:rPr>
              <a:t>&gt;&gt;&gt; </a:t>
            </a:r>
            <a:r>
              <a:rPr lang="en-US" sz="2800" dirty="0" err="1">
                <a:solidFill>
                  <a:srgbClr val="FF0000"/>
                </a:solidFill>
              </a:rPr>
              <a:t>str</a:t>
            </a:r>
            <a:r>
              <a:rPr lang="en-US" sz="2800" dirty="0">
                <a:solidFill>
                  <a:srgbClr val="FF0000"/>
                </a:solidFill>
              </a:rPr>
              <a:t>(29)      </a:t>
            </a:r>
            <a:r>
              <a:rPr lang="en-US" sz="2800" dirty="0">
                <a:solidFill>
                  <a:schemeClr val="tx1"/>
                </a:solidFill>
              </a:rPr>
              <a:t>#converting integer into string(=Type casting)</a:t>
            </a:r>
          </a:p>
          <a:p>
            <a:pPr marL="0" indent="0">
              <a:buNone/>
            </a:pPr>
            <a:r>
              <a:rPr lang="en-US" sz="2800" dirty="0">
                <a:solidFill>
                  <a:schemeClr val="tx1"/>
                </a:solidFill>
              </a:rPr>
              <a:t>'29‘                 # string form of 29</a:t>
            </a:r>
          </a:p>
        </p:txBody>
      </p:sp>
    </p:spTree>
    <p:extLst>
      <p:ext uri="{BB962C8B-B14F-4D97-AF65-F5344CB8AC3E}">
        <p14:creationId xmlns:p14="http://schemas.microsoft.com/office/powerpoint/2010/main" val="2616927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The </a:t>
            </a:r>
            <a:r>
              <a:rPr lang="en-US" b="1" dirty="0" err="1"/>
              <a:t>str</a:t>
            </a:r>
            <a:r>
              <a:rPr lang="en-US" b="1" dirty="0"/>
              <a:t>(), </a:t>
            </a:r>
            <a:r>
              <a:rPr lang="en-US" b="1" dirty="0" err="1"/>
              <a:t>int</a:t>
            </a:r>
            <a:r>
              <a:rPr lang="en-US" b="1" dirty="0"/>
              <a:t>(), and float() Functions</a:t>
            </a:r>
            <a:endParaRPr lang="en-IN" dirty="0"/>
          </a:p>
        </p:txBody>
      </p:sp>
      <p:sp>
        <p:nvSpPr>
          <p:cNvPr id="3" name="Content Placeholder 2"/>
          <p:cNvSpPr>
            <a:spLocks noGrp="1"/>
          </p:cNvSpPr>
          <p:nvPr>
            <p:ph idx="1"/>
          </p:nvPr>
        </p:nvSpPr>
        <p:spPr>
          <a:xfrm>
            <a:off x="302459" y="851770"/>
            <a:ext cx="11889541" cy="4724681"/>
          </a:xfrm>
        </p:spPr>
        <p:txBody>
          <a:bodyPr>
            <a:noAutofit/>
          </a:bodyPr>
          <a:lstStyle/>
          <a:p>
            <a:pPr marL="0" indent="0">
              <a:buNone/>
            </a:pPr>
            <a:r>
              <a:rPr lang="en-US" sz="2800" dirty="0">
                <a:solidFill>
                  <a:srgbClr val="FF0000"/>
                </a:solidFill>
              </a:rPr>
              <a:t>&gt;&gt;&gt; 'I am ' + </a:t>
            </a:r>
            <a:r>
              <a:rPr lang="en-US" sz="2800" dirty="0" err="1">
                <a:solidFill>
                  <a:srgbClr val="FF0000"/>
                </a:solidFill>
              </a:rPr>
              <a:t>str</a:t>
            </a:r>
            <a:r>
              <a:rPr lang="en-US" sz="2800" dirty="0">
                <a:solidFill>
                  <a:srgbClr val="FF0000"/>
                </a:solidFill>
              </a:rPr>
              <a:t>(29) + ' years old.‘   </a:t>
            </a:r>
          </a:p>
          <a:p>
            <a:pPr marL="0" indent="0">
              <a:buNone/>
            </a:pPr>
            <a:r>
              <a:rPr lang="en-US" sz="2800" dirty="0">
                <a:solidFill>
                  <a:schemeClr val="tx1"/>
                </a:solidFill>
              </a:rPr>
              <a:t>I am 29 years old.      #O/P    ??????????????</a:t>
            </a:r>
          </a:p>
          <a:p>
            <a:r>
              <a:rPr lang="en-US" sz="2800" dirty="0" err="1">
                <a:solidFill>
                  <a:schemeClr val="tx1"/>
                </a:solidFill>
              </a:rPr>
              <a:t>str</a:t>
            </a:r>
            <a:r>
              <a:rPr lang="en-US" sz="2800" dirty="0">
                <a:solidFill>
                  <a:schemeClr val="tx1"/>
                </a:solidFill>
              </a:rPr>
              <a:t>(29) evaluates to '29', </a:t>
            </a:r>
          </a:p>
          <a:p>
            <a:r>
              <a:rPr lang="en-US" sz="2800" dirty="0">
                <a:solidFill>
                  <a:schemeClr val="tx1"/>
                </a:solidFill>
              </a:rPr>
              <a:t>The expression 'I am ' + </a:t>
            </a:r>
            <a:r>
              <a:rPr lang="en-US" sz="2800" dirty="0" err="1">
                <a:solidFill>
                  <a:schemeClr val="tx1"/>
                </a:solidFill>
              </a:rPr>
              <a:t>str</a:t>
            </a:r>
            <a:r>
              <a:rPr lang="en-US" sz="2800" dirty="0">
                <a:solidFill>
                  <a:schemeClr val="tx1"/>
                </a:solidFill>
              </a:rPr>
              <a:t>(29) + 'years old.' evaluates to </a:t>
            </a:r>
          </a:p>
          <a:p>
            <a:pPr marL="0" indent="0">
              <a:buNone/>
            </a:pPr>
            <a:r>
              <a:rPr lang="en-US" sz="2800" dirty="0">
                <a:solidFill>
                  <a:schemeClr val="tx1"/>
                </a:solidFill>
              </a:rPr>
              <a:t> 'I am ' + '29' + ' years old.', which in turn evaluates to 'I am 29 years old.'. </a:t>
            </a:r>
          </a:p>
          <a:p>
            <a:r>
              <a:rPr lang="en-US" sz="2800" dirty="0">
                <a:solidFill>
                  <a:srgbClr val="FF0000"/>
                </a:solidFill>
              </a:rPr>
              <a:t>&gt;&gt;&gt; print('I am ' + 29 + ' years old.‘)</a:t>
            </a:r>
          </a:p>
          <a:p>
            <a:r>
              <a:rPr lang="en-US" sz="2800" dirty="0">
                <a:solidFill>
                  <a:schemeClr val="tx1"/>
                </a:solidFill>
              </a:rPr>
              <a:t>The above evaluated value is then passed to the print() function.</a:t>
            </a:r>
          </a:p>
        </p:txBody>
      </p:sp>
    </p:spTree>
    <p:extLst>
      <p:ext uri="{BB962C8B-B14F-4D97-AF65-F5344CB8AC3E}">
        <p14:creationId xmlns:p14="http://schemas.microsoft.com/office/powerpoint/2010/main" val="2581241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The </a:t>
            </a:r>
            <a:r>
              <a:rPr lang="en-US" b="1" dirty="0" err="1"/>
              <a:t>str</a:t>
            </a:r>
            <a:r>
              <a:rPr lang="en-US" b="1" dirty="0"/>
              <a:t>(), </a:t>
            </a:r>
            <a:r>
              <a:rPr lang="en-US" b="1" dirty="0" err="1"/>
              <a:t>int</a:t>
            </a:r>
            <a:r>
              <a:rPr lang="en-US" b="1" dirty="0"/>
              <a:t>(), and float() Functions</a:t>
            </a:r>
            <a:endParaRPr lang="en-IN" dirty="0"/>
          </a:p>
        </p:txBody>
      </p:sp>
      <p:sp>
        <p:nvSpPr>
          <p:cNvPr id="3" name="Content Placeholder 2"/>
          <p:cNvSpPr>
            <a:spLocks noGrp="1"/>
          </p:cNvSpPr>
          <p:nvPr>
            <p:ph idx="1"/>
          </p:nvPr>
        </p:nvSpPr>
        <p:spPr>
          <a:xfrm>
            <a:off x="302459" y="851770"/>
            <a:ext cx="11889541" cy="4724681"/>
          </a:xfrm>
        </p:spPr>
        <p:txBody>
          <a:bodyPr>
            <a:noAutofit/>
          </a:bodyPr>
          <a:lstStyle/>
          <a:p>
            <a:pPr marL="0" indent="0">
              <a:buNone/>
            </a:pPr>
            <a:r>
              <a:rPr lang="en-US" sz="2800" dirty="0" err="1">
                <a:solidFill>
                  <a:schemeClr val="tx1"/>
                </a:solidFill>
              </a:rPr>
              <a:t>str</a:t>
            </a:r>
            <a:r>
              <a:rPr lang="en-US" sz="2800" dirty="0">
                <a:solidFill>
                  <a:schemeClr val="tx1"/>
                </a:solidFill>
              </a:rPr>
              <a:t>(): Evaluates the value you pass to the string data type </a:t>
            </a:r>
          </a:p>
          <a:p>
            <a:pPr marL="0" indent="0">
              <a:buNone/>
            </a:pPr>
            <a:r>
              <a:rPr lang="en-US" sz="2800" dirty="0" err="1">
                <a:solidFill>
                  <a:schemeClr val="tx1"/>
                </a:solidFill>
              </a:rPr>
              <a:t>int</a:t>
            </a:r>
            <a:r>
              <a:rPr lang="en-US" sz="2800" dirty="0">
                <a:solidFill>
                  <a:schemeClr val="tx1"/>
                </a:solidFill>
              </a:rPr>
              <a:t>(): Evaluates the value you pass to the </a:t>
            </a:r>
            <a:r>
              <a:rPr lang="en-US" sz="2800" dirty="0" err="1">
                <a:solidFill>
                  <a:schemeClr val="tx1"/>
                </a:solidFill>
              </a:rPr>
              <a:t>int</a:t>
            </a:r>
            <a:r>
              <a:rPr lang="en-US" sz="2800" dirty="0">
                <a:solidFill>
                  <a:schemeClr val="tx1"/>
                </a:solidFill>
              </a:rPr>
              <a:t> data type </a:t>
            </a:r>
          </a:p>
          <a:p>
            <a:pPr marL="0" indent="0">
              <a:buNone/>
            </a:pPr>
            <a:r>
              <a:rPr lang="en-US" sz="2800" dirty="0">
                <a:solidFill>
                  <a:schemeClr val="tx1"/>
                </a:solidFill>
              </a:rPr>
              <a:t>float(): Evaluates the value you pass to the floating-point data type.</a:t>
            </a:r>
          </a:p>
          <a:p>
            <a:pPr marL="0" indent="0">
              <a:buNone/>
            </a:pPr>
            <a:r>
              <a:rPr lang="en-US" sz="2800" dirty="0">
                <a:solidFill>
                  <a:schemeClr val="tx1"/>
                </a:solidFill>
              </a:rPr>
              <a:t>&gt;&gt;&gt; </a:t>
            </a:r>
            <a:r>
              <a:rPr lang="en-US" sz="2800" dirty="0" err="1">
                <a:solidFill>
                  <a:schemeClr val="tx1"/>
                </a:solidFill>
              </a:rPr>
              <a:t>str</a:t>
            </a:r>
            <a:r>
              <a:rPr lang="en-US" sz="2800" dirty="0">
                <a:solidFill>
                  <a:schemeClr val="tx1"/>
                </a:solidFill>
              </a:rPr>
              <a:t>(0)</a:t>
            </a:r>
          </a:p>
          <a:p>
            <a:pPr marL="0" indent="0">
              <a:buNone/>
            </a:pPr>
            <a:r>
              <a:rPr lang="en-US" sz="2800" dirty="0">
                <a:solidFill>
                  <a:schemeClr val="tx1"/>
                </a:solidFill>
              </a:rPr>
              <a:t>'0'</a:t>
            </a:r>
          </a:p>
          <a:p>
            <a:pPr marL="0" indent="0">
              <a:buNone/>
            </a:pPr>
            <a:r>
              <a:rPr lang="en-US" sz="2800" dirty="0">
                <a:solidFill>
                  <a:schemeClr val="tx1"/>
                </a:solidFill>
              </a:rPr>
              <a:t>&gt;&gt;&gt; </a:t>
            </a:r>
            <a:r>
              <a:rPr lang="en-US" sz="2800" dirty="0" err="1">
                <a:solidFill>
                  <a:schemeClr val="tx1"/>
                </a:solidFill>
              </a:rPr>
              <a:t>str</a:t>
            </a:r>
            <a:r>
              <a:rPr lang="en-US" sz="2800" dirty="0">
                <a:solidFill>
                  <a:schemeClr val="tx1"/>
                </a:solidFill>
              </a:rPr>
              <a:t>(-3.14)</a:t>
            </a:r>
          </a:p>
          <a:p>
            <a:pPr marL="0" indent="0">
              <a:buNone/>
            </a:pPr>
            <a:r>
              <a:rPr lang="en-US" sz="2800" dirty="0">
                <a:solidFill>
                  <a:schemeClr val="tx1"/>
                </a:solidFill>
              </a:rPr>
              <a:t>'-3.14'</a:t>
            </a:r>
          </a:p>
          <a:p>
            <a:pPr marL="0" indent="0">
              <a:buNone/>
            </a:pPr>
            <a:r>
              <a:rPr lang="en-US" sz="2800" dirty="0">
                <a:solidFill>
                  <a:schemeClr val="tx1"/>
                </a:solidFill>
              </a:rPr>
              <a:t>&gt;&gt;&gt; </a:t>
            </a:r>
            <a:r>
              <a:rPr lang="en-US" sz="2800" dirty="0" err="1">
                <a:solidFill>
                  <a:schemeClr val="tx1"/>
                </a:solidFill>
              </a:rPr>
              <a:t>int</a:t>
            </a:r>
            <a:r>
              <a:rPr lang="en-US" sz="2800" dirty="0">
                <a:solidFill>
                  <a:schemeClr val="tx1"/>
                </a:solidFill>
              </a:rPr>
              <a:t>('42')</a:t>
            </a:r>
          </a:p>
          <a:p>
            <a:pPr marL="0" indent="0">
              <a:buNone/>
            </a:pPr>
            <a:r>
              <a:rPr lang="en-US" sz="2800" dirty="0">
                <a:solidFill>
                  <a:schemeClr val="tx1"/>
                </a:solidFill>
              </a:rPr>
              <a:t>42</a:t>
            </a:r>
          </a:p>
          <a:p>
            <a:pPr marL="0" indent="0">
              <a:buNone/>
            </a:pPr>
            <a:r>
              <a:rPr lang="en-US" sz="2800" dirty="0">
                <a:solidFill>
                  <a:schemeClr val="tx1"/>
                </a:solidFill>
              </a:rPr>
              <a:t>&gt;&gt;&gt; </a:t>
            </a:r>
            <a:r>
              <a:rPr lang="en-US" sz="2800" dirty="0" err="1">
                <a:solidFill>
                  <a:schemeClr val="tx1"/>
                </a:solidFill>
              </a:rPr>
              <a:t>int</a:t>
            </a:r>
            <a:r>
              <a:rPr lang="en-US" sz="2800" dirty="0">
                <a:solidFill>
                  <a:schemeClr val="tx1"/>
                </a:solidFill>
              </a:rPr>
              <a:t>('-99')</a:t>
            </a:r>
          </a:p>
          <a:p>
            <a:pPr marL="0" indent="0">
              <a:buNone/>
            </a:pPr>
            <a:r>
              <a:rPr lang="en-US" sz="2800" dirty="0">
                <a:solidFill>
                  <a:schemeClr val="tx1"/>
                </a:solidFill>
              </a:rPr>
              <a:t>-99</a:t>
            </a:r>
          </a:p>
        </p:txBody>
      </p:sp>
    </p:spTree>
    <p:extLst>
      <p:ext uri="{BB962C8B-B14F-4D97-AF65-F5344CB8AC3E}">
        <p14:creationId xmlns:p14="http://schemas.microsoft.com/office/powerpoint/2010/main" val="2812292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The </a:t>
            </a:r>
            <a:r>
              <a:rPr lang="en-US" b="1" dirty="0" err="1"/>
              <a:t>str</a:t>
            </a:r>
            <a:r>
              <a:rPr lang="en-US" b="1" dirty="0"/>
              <a:t>(), </a:t>
            </a:r>
            <a:r>
              <a:rPr lang="en-US" b="1" dirty="0" err="1"/>
              <a:t>int</a:t>
            </a:r>
            <a:r>
              <a:rPr lang="en-US" b="1" dirty="0"/>
              <a:t>(), and float() Functions</a:t>
            </a:r>
            <a:endParaRPr lang="en-IN" dirty="0"/>
          </a:p>
        </p:txBody>
      </p:sp>
      <p:sp>
        <p:nvSpPr>
          <p:cNvPr id="3" name="Content Placeholder 2"/>
          <p:cNvSpPr>
            <a:spLocks noGrp="1"/>
          </p:cNvSpPr>
          <p:nvPr>
            <p:ph idx="1"/>
          </p:nvPr>
        </p:nvSpPr>
        <p:spPr>
          <a:xfrm>
            <a:off x="302459" y="851770"/>
            <a:ext cx="11889541" cy="4724681"/>
          </a:xfrm>
        </p:spPr>
        <p:txBody>
          <a:bodyPr>
            <a:noAutofit/>
          </a:bodyPr>
          <a:lstStyle/>
          <a:p>
            <a:pPr marL="0" indent="0">
              <a:buNone/>
            </a:pPr>
            <a:r>
              <a:rPr lang="en-US" sz="2800" dirty="0" err="1">
                <a:solidFill>
                  <a:schemeClr val="tx1"/>
                </a:solidFill>
              </a:rPr>
              <a:t>str</a:t>
            </a:r>
            <a:r>
              <a:rPr lang="en-US" sz="2800" dirty="0">
                <a:solidFill>
                  <a:schemeClr val="tx1"/>
                </a:solidFill>
              </a:rPr>
              <a:t>(): Evaluates the value you pass to the string data type </a:t>
            </a:r>
          </a:p>
          <a:p>
            <a:pPr marL="0" indent="0">
              <a:buNone/>
            </a:pPr>
            <a:r>
              <a:rPr lang="en-US" sz="2800" dirty="0" err="1">
                <a:solidFill>
                  <a:schemeClr val="tx1"/>
                </a:solidFill>
              </a:rPr>
              <a:t>int</a:t>
            </a:r>
            <a:r>
              <a:rPr lang="en-US" sz="2800" dirty="0">
                <a:solidFill>
                  <a:schemeClr val="tx1"/>
                </a:solidFill>
              </a:rPr>
              <a:t>(): Evaluates the value you pass to the </a:t>
            </a:r>
            <a:r>
              <a:rPr lang="en-US" sz="2800" dirty="0" err="1">
                <a:solidFill>
                  <a:schemeClr val="tx1"/>
                </a:solidFill>
              </a:rPr>
              <a:t>int</a:t>
            </a:r>
            <a:r>
              <a:rPr lang="en-US" sz="2800" dirty="0">
                <a:solidFill>
                  <a:schemeClr val="tx1"/>
                </a:solidFill>
              </a:rPr>
              <a:t> data type </a:t>
            </a:r>
          </a:p>
          <a:p>
            <a:pPr marL="0" indent="0">
              <a:buNone/>
            </a:pPr>
            <a:r>
              <a:rPr lang="en-US" sz="2800" dirty="0">
                <a:solidFill>
                  <a:schemeClr val="tx1"/>
                </a:solidFill>
              </a:rPr>
              <a:t>float(): Evaluates the value you pass to the floating-point data type.</a:t>
            </a:r>
          </a:p>
          <a:p>
            <a:pPr marL="0" indent="0">
              <a:buNone/>
            </a:pPr>
            <a:r>
              <a:rPr lang="en-US" sz="2800" dirty="0">
                <a:solidFill>
                  <a:schemeClr val="tx1"/>
                </a:solidFill>
              </a:rPr>
              <a:t>&gt;&gt;&gt; </a:t>
            </a:r>
            <a:r>
              <a:rPr lang="en-US" sz="2800" dirty="0" err="1">
                <a:solidFill>
                  <a:schemeClr val="tx1"/>
                </a:solidFill>
              </a:rPr>
              <a:t>int</a:t>
            </a:r>
            <a:r>
              <a:rPr lang="en-US" sz="2800" dirty="0">
                <a:solidFill>
                  <a:schemeClr val="tx1"/>
                </a:solidFill>
              </a:rPr>
              <a:t>(1.25)     </a:t>
            </a:r>
          </a:p>
          <a:p>
            <a:pPr marL="0" indent="0">
              <a:buNone/>
            </a:pPr>
            <a:r>
              <a:rPr lang="en-US" sz="2800" dirty="0">
                <a:solidFill>
                  <a:schemeClr val="tx1"/>
                </a:solidFill>
              </a:rPr>
              <a:t>1</a:t>
            </a:r>
          </a:p>
          <a:p>
            <a:pPr marL="0" indent="0">
              <a:buNone/>
            </a:pPr>
            <a:r>
              <a:rPr lang="en-US" sz="2800" dirty="0">
                <a:solidFill>
                  <a:schemeClr val="tx1"/>
                </a:solidFill>
              </a:rPr>
              <a:t>&gt;&gt;&gt; </a:t>
            </a:r>
            <a:r>
              <a:rPr lang="en-US" sz="2800" dirty="0" err="1">
                <a:solidFill>
                  <a:schemeClr val="tx1"/>
                </a:solidFill>
              </a:rPr>
              <a:t>int</a:t>
            </a:r>
            <a:r>
              <a:rPr lang="en-US" sz="2800" dirty="0">
                <a:solidFill>
                  <a:schemeClr val="tx1"/>
                </a:solidFill>
              </a:rPr>
              <a:t>(1.99)</a:t>
            </a:r>
          </a:p>
          <a:p>
            <a:pPr marL="0" indent="0">
              <a:buNone/>
            </a:pPr>
            <a:r>
              <a:rPr lang="en-US" sz="2800" dirty="0">
                <a:solidFill>
                  <a:schemeClr val="tx1"/>
                </a:solidFill>
              </a:rPr>
              <a:t>1</a:t>
            </a:r>
          </a:p>
          <a:p>
            <a:pPr marL="0" indent="0">
              <a:buNone/>
            </a:pPr>
            <a:r>
              <a:rPr lang="en-US" sz="2800" dirty="0">
                <a:solidFill>
                  <a:schemeClr val="tx1"/>
                </a:solidFill>
              </a:rPr>
              <a:t>&gt;&gt;&gt; float('3.14')</a:t>
            </a:r>
          </a:p>
          <a:p>
            <a:pPr marL="0" indent="0">
              <a:buNone/>
            </a:pPr>
            <a:r>
              <a:rPr lang="en-US" sz="2800" dirty="0">
                <a:solidFill>
                  <a:schemeClr val="tx1"/>
                </a:solidFill>
              </a:rPr>
              <a:t>3.14</a:t>
            </a:r>
          </a:p>
          <a:p>
            <a:pPr marL="0" indent="0">
              <a:buNone/>
            </a:pPr>
            <a:r>
              <a:rPr lang="en-US" sz="2800" dirty="0">
                <a:solidFill>
                  <a:schemeClr val="tx1"/>
                </a:solidFill>
              </a:rPr>
              <a:t>&gt;&gt;&gt; float(10)</a:t>
            </a:r>
          </a:p>
          <a:p>
            <a:pPr marL="0" indent="0">
              <a:buNone/>
            </a:pPr>
            <a:r>
              <a:rPr lang="en-US" sz="2800" dirty="0">
                <a:solidFill>
                  <a:schemeClr val="tx1"/>
                </a:solidFill>
              </a:rPr>
              <a:t>10.0</a:t>
            </a:r>
          </a:p>
        </p:txBody>
      </p:sp>
    </p:spTree>
    <p:extLst>
      <p:ext uri="{BB962C8B-B14F-4D97-AF65-F5344CB8AC3E}">
        <p14:creationId xmlns:p14="http://schemas.microsoft.com/office/powerpoint/2010/main" val="1346987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The </a:t>
            </a:r>
            <a:r>
              <a:rPr lang="en-US" b="1" dirty="0" err="1"/>
              <a:t>str</a:t>
            </a:r>
            <a:r>
              <a:rPr lang="en-US" b="1" dirty="0"/>
              <a:t>(), </a:t>
            </a:r>
            <a:r>
              <a:rPr lang="en-US" b="1" dirty="0" err="1"/>
              <a:t>int</a:t>
            </a:r>
            <a:r>
              <a:rPr lang="en-US" b="1" dirty="0"/>
              <a:t>(), and float() Functions</a:t>
            </a:r>
            <a:endParaRPr lang="en-IN" dirty="0"/>
          </a:p>
        </p:txBody>
      </p:sp>
      <p:sp>
        <p:nvSpPr>
          <p:cNvPr id="3" name="Content Placeholder 2"/>
          <p:cNvSpPr>
            <a:spLocks noGrp="1"/>
          </p:cNvSpPr>
          <p:nvPr>
            <p:ph idx="1"/>
          </p:nvPr>
        </p:nvSpPr>
        <p:spPr>
          <a:xfrm>
            <a:off x="302459" y="851770"/>
            <a:ext cx="11889541" cy="4724681"/>
          </a:xfrm>
        </p:spPr>
        <p:txBody>
          <a:bodyPr>
            <a:noAutofit/>
          </a:bodyPr>
          <a:lstStyle/>
          <a:p>
            <a:r>
              <a:rPr lang="en-US" sz="2800" dirty="0">
                <a:solidFill>
                  <a:schemeClr val="tx1"/>
                </a:solidFill>
              </a:rPr>
              <a:t>Call the </a:t>
            </a:r>
            <a:r>
              <a:rPr lang="en-US" sz="2800" dirty="0" err="1">
                <a:solidFill>
                  <a:srgbClr val="FF0000"/>
                </a:solidFill>
              </a:rPr>
              <a:t>str</a:t>
            </a:r>
            <a:r>
              <a:rPr lang="en-US" sz="2800" dirty="0">
                <a:solidFill>
                  <a:srgbClr val="FF0000"/>
                </a:solidFill>
              </a:rPr>
              <a:t>() </a:t>
            </a:r>
            <a:r>
              <a:rPr lang="en-US" sz="2800" dirty="0">
                <a:solidFill>
                  <a:schemeClr val="tx1"/>
                </a:solidFill>
              </a:rPr>
              <a:t>function and pass other data types: to obtain a string  </a:t>
            </a:r>
          </a:p>
          <a:p>
            <a:r>
              <a:rPr lang="en-US" sz="2800" dirty="0">
                <a:solidFill>
                  <a:schemeClr val="tx1"/>
                </a:solidFill>
              </a:rPr>
              <a:t>Call the </a:t>
            </a:r>
            <a:r>
              <a:rPr lang="en-US" sz="2800" dirty="0" err="1">
                <a:solidFill>
                  <a:srgbClr val="FF0000"/>
                </a:solidFill>
              </a:rPr>
              <a:t>int</a:t>
            </a:r>
            <a:r>
              <a:rPr lang="en-US" sz="2800" dirty="0">
                <a:solidFill>
                  <a:srgbClr val="FF0000"/>
                </a:solidFill>
              </a:rPr>
              <a:t>() </a:t>
            </a:r>
            <a:r>
              <a:rPr lang="en-US" sz="2800" dirty="0">
                <a:solidFill>
                  <a:schemeClr val="tx1"/>
                </a:solidFill>
              </a:rPr>
              <a:t>function and pass other data types: to obtain a integer form of passed value.</a:t>
            </a:r>
          </a:p>
          <a:p>
            <a:r>
              <a:rPr lang="en-US" sz="2800" dirty="0">
                <a:solidFill>
                  <a:schemeClr val="tx1"/>
                </a:solidFill>
              </a:rPr>
              <a:t>Call the </a:t>
            </a:r>
            <a:r>
              <a:rPr lang="en-US" sz="2800" dirty="0">
                <a:solidFill>
                  <a:srgbClr val="FF0000"/>
                </a:solidFill>
              </a:rPr>
              <a:t>float() </a:t>
            </a:r>
            <a:r>
              <a:rPr lang="en-US" sz="2800" dirty="0">
                <a:solidFill>
                  <a:schemeClr val="tx1"/>
                </a:solidFill>
              </a:rPr>
              <a:t>function and pass other data types: to obtain a floating-point form of passed value.  </a:t>
            </a:r>
          </a:p>
          <a:p>
            <a:r>
              <a:rPr lang="en-US" sz="2800" dirty="0">
                <a:solidFill>
                  <a:schemeClr val="tx1"/>
                </a:solidFill>
              </a:rPr>
              <a:t>The </a:t>
            </a:r>
            <a:r>
              <a:rPr lang="en-US" sz="2800" dirty="0" err="1">
                <a:solidFill>
                  <a:srgbClr val="FF0000"/>
                </a:solidFill>
              </a:rPr>
              <a:t>str</a:t>
            </a:r>
            <a:r>
              <a:rPr lang="en-US" sz="2800" dirty="0">
                <a:solidFill>
                  <a:srgbClr val="FF0000"/>
                </a:solidFill>
              </a:rPr>
              <a:t>() </a:t>
            </a:r>
            <a:r>
              <a:rPr lang="en-US" sz="2800" dirty="0">
                <a:solidFill>
                  <a:schemeClr val="tx1"/>
                </a:solidFill>
              </a:rPr>
              <a:t>function is handy when an integer or float value has to be concatenated to a string. </a:t>
            </a:r>
          </a:p>
          <a:p>
            <a:r>
              <a:rPr lang="en-US" sz="2800" dirty="0">
                <a:solidFill>
                  <a:schemeClr val="tx1"/>
                </a:solidFill>
              </a:rPr>
              <a:t>The </a:t>
            </a:r>
            <a:r>
              <a:rPr lang="en-US" sz="2800" dirty="0" err="1">
                <a:solidFill>
                  <a:srgbClr val="FF0000"/>
                </a:solidFill>
              </a:rPr>
              <a:t>int</a:t>
            </a:r>
            <a:r>
              <a:rPr lang="en-US" sz="2800" dirty="0">
                <a:solidFill>
                  <a:srgbClr val="FF0000"/>
                </a:solidFill>
              </a:rPr>
              <a:t>() </a:t>
            </a:r>
            <a:r>
              <a:rPr lang="en-US" sz="2800" dirty="0">
                <a:solidFill>
                  <a:schemeClr val="tx1"/>
                </a:solidFill>
              </a:rPr>
              <a:t>function is helpful when a number as a string value to be used in mathematics. </a:t>
            </a:r>
          </a:p>
          <a:p>
            <a:r>
              <a:rPr lang="en-US" sz="3200" b="1" dirty="0">
                <a:solidFill>
                  <a:srgbClr val="7030A0"/>
                </a:solidFill>
                <a:latin typeface="Arial" panose="020B0604020202020204" pitchFamily="34" charset="0"/>
                <a:cs typeface="Arial" panose="020B0604020202020204" pitchFamily="34" charset="0"/>
              </a:rPr>
              <a:t>Ex: </a:t>
            </a:r>
            <a:r>
              <a:rPr lang="en-US" sz="3600" b="1" dirty="0">
                <a:solidFill>
                  <a:srgbClr val="FF0000"/>
                </a:solidFill>
                <a:latin typeface="Arial" panose="020B0604020202020204" pitchFamily="34" charset="0"/>
                <a:cs typeface="Arial" panose="020B0604020202020204" pitchFamily="34" charset="0"/>
              </a:rPr>
              <a:t>input() </a:t>
            </a:r>
            <a:r>
              <a:rPr lang="en-US" sz="3200" b="1" dirty="0">
                <a:solidFill>
                  <a:srgbClr val="7030A0"/>
                </a:solidFill>
                <a:latin typeface="Arial" panose="020B0604020202020204" pitchFamily="34" charset="0"/>
                <a:cs typeface="Arial" panose="020B0604020202020204" pitchFamily="34" charset="0"/>
              </a:rPr>
              <a:t>function always </a:t>
            </a:r>
            <a:r>
              <a:rPr lang="en-US" sz="3600" b="1" dirty="0">
                <a:solidFill>
                  <a:srgbClr val="FF0000"/>
                </a:solidFill>
                <a:latin typeface="Arial" panose="020B0604020202020204" pitchFamily="34" charset="0"/>
                <a:cs typeface="Arial" panose="020B0604020202020204" pitchFamily="34" charset="0"/>
              </a:rPr>
              <a:t>returns a string</a:t>
            </a:r>
            <a:r>
              <a:rPr lang="en-US" sz="3200" b="1" dirty="0">
                <a:solidFill>
                  <a:srgbClr val="7030A0"/>
                </a:solidFill>
                <a:latin typeface="Arial" panose="020B0604020202020204" pitchFamily="34" charset="0"/>
                <a:cs typeface="Arial" panose="020B0604020202020204" pitchFamily="34" charset="0"/>
              </a:rPr>
              <a:t>, even if user enters a number. </a:t>
            </a:r>
          </a:p>
        </p:txBody>
      </p:sp>
    </p:spTree>
    <p:extLst>
      <p:ext uri="{BB962C8B-B14F-4D97-AF65-F5344CB8AC3E}">
        <p14:creationId xmlns:p14="http://schemas.microsoft.com/office/powerpoint/2010/main" val="1705012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The </a:t>
            </a:r>
            <a:r>
              <a:rPr lang="en-US" b="1" dirty="0" err="1"/>
              <a:t>str</a:t>
            </a:r>
            <a:r>
              <a:rPr lang="en-US" b="1" dirty="0"/>
              <a:t>(), </a:t>
            </a:r>
            <a:r>
              <a:rPr lang="en-US" b="1" dirty="0" err="1"/>
              <a:t>int</a:t>
            </a:r>
            <a:r>
              <a:rPr lang="en-US" b="1" dirty="0"/>
              <a:t>(), and float() Functions</a:t>
            </a:r>
            <a:endParaRPr lang="en-IN" dirty="0"/>
          </a:p>
        </p:txBody>
      </p:sp>
      <p:sp>
        <p:nvSpPr>
          <p:cNvPr id="3" name="Content Placeholder 2"/>
          <p:cNvSpPr>
            <a:spLocks noGrp="1"/>
          </p:cNvSpPr>
          <p:nvPr>
            <p:ph idx="1"/>
          </p:nvPr>
        </p:nvSpPr>
        <p:spPr>
          <a:xfrm>
            <a:off x="302459" y="851770"/>
            <a:ext cx="11889541" cy="4724681"/>
          </a:xfrm>
        </p:spPr>
        <p:txBody>
          <a:bodyPr>
            <a:noAutofit/>
          </a:bodyPr>
          <a:lstStyle/>
          <a:p>
            <a:pPr marL="0" indent="0">
              <a:buNone/>
            </a:pPr>
            <a:r>
              <a:rPr lang="en-US" sz="2800" dirty="0">
                <a:solidFill>
                  <a:srgbClr val="FF0000"/>
                </a:solidFill>
              </a:rPr>
              <a:t>&gt;&gt;&gt;</a:t>
            </a:r>
            <a:r>
              <a:rPr lang="en-US" sz="2800" dirty="0">
                <a:solidFill>
                  <a:srgbClr val="FF0000"/>
                </a:solidFill>
                <a:latin typeface="Arial" panose="020B0604020202020204" pitchFamily="34" charset="0"/>
                <a:cs typeface="Arial" panose="020B0604020202020204" pitchFamily="34" charset="0"/>
              </a:rPr>
              <a:t> spam = input() and enter 101 when it waits for your text.</a:t>
            </a:r>
          </a:p>
          <a:p>
            <a:pPr marL="0" indent="0">
              <a:buNone/>
            </a:pPr>
            <a:r>
              <a:rPr lang="en-US" sz="2800" dirty="0">
                <a:solidFill>
                  <a:srgbClr val="FF0000"/>
                </a:solidFill>
              </a:rPr>
              <a:t>&gt;&gt;&gt; print(spam)</a:t>
            </a:r>
          </a:p>
          <a:p>
            <a:pPr marL="0" indent="0">
              <a:buNone/>
            </a:pPr>
            <a:r>
              <a:rPr lang="en-US" sz="2800" dirty="0">
                <a:solidFill>
                  <a:schemeClr val="tx1"/>
                </a:solidFill>
              </a:rPr>
              <a:t>'101'.      #The value stored inside spam isn’t integer 101 but the string </a:t>
            </a:r>
          </a:p>
          <a:p>
            <a:r>
              <a:rPr lang="en-US" sz="2800" dirty="0">
                <a:solidFill>
                  <a:schemeClr val="tx1"/>
                </a:solidFill>
              </a:rPr>
              <a:t>If you want to do mathematic calculation using the value in spam, use the </a:t>
            </a:r>
            <a:r>
              <a:rPr lang="en-US" sz="2800" dirty="0" err="1">
                <a:solidFill>
                  <a:schemeClr val="tx1"/>
                </a:solidFill>
              </a:rPr>
              <a:t>int</a:t>
            </a:r>
            <a:r>
              <a:rPr lang="en-US" sz="2800" dirty="0">
                <a:solidFill>
                  <a:schemeClr val="tx1"/>
                </a:solidFill>
              </a:rPr>
              <a:t>() function to get the integer form of spam and then store this as the new value in spam.</a:t>
            </a:r>
          </a:p>
          <a:p>
            <a:pPr marL="0" indent="0">
              <a:buNone/>
            </a:pPr>
            <a:r>
              <a:rPr lang="en-US" sz="2800" dirty="0">
                <a:solidFill>
                  <a:schemeClr val="tx1"/>
                </a:solidFill>
              </a:rPr>
              <a:t>&gt;&gt;&gt; spam = </a:t>
            </a:r>
            <a:r>
              <a:rPr lang="en-US" sz="2800" dirty="0" err="1">
                <a:solidFill>
                  <a:schemeClr val="tx1"/>
                </a:solidFill>
              </a:rPr>
              <a:t>int</a:t>
            </a:r>
            <a:r>
              <a:rPr lang="en-US" sz="2800" dirty="0">
                <a:solidFill>
                  <a:schemeClr val="tx1"/>
                </a:solidFill>
              </a:rPr>
              <a:t>(spam)</a:t>
            </a:r>
          </a:p>
          <a:p>
            <a:pPr marL="0" indent="0">
              <a:buNone/>
            </a:pPr>
            <a:r>
              <a:rPr lang="en-US" sz="2800" dirty="0">
                <a:solidFill>
                  <a:schemeClr val="tx1"/>
                </a:solidFill>
              </a:rPr>
              <a:t>&gt;&gt;&gt; spam</a:t>
            </a:r>
          </a:p>
          <a:p>
            <a:pPr marL="0" indent="0">
              <a:buNone/>
            </a:pPr>
            <a:r>
              <a:rPr lang="en-US" sz="2800" dirty="0">
                <a:solidFill>
                  <a:schemeClr val="tx1"/>
                </a:solidFill>
              </a:rPr>
              <a:t>101</a:t>
            </a:r>
          </a:p>
          <a:p>
            <a:r>
              <a:rPr lang="en-US" sz="2800" dirty="0">
                <a:solidFill>
                  <a:schemeClr val="tx1"/>
                </a:solidFill>
              </a:rPr>
              <a:t>Now spam variable has an integer value instead of a string.</a:t>
            </a:r>
          </a:p>
          <a:p>
            <a:pPr marL="0" indent="0">
              <a:buNone/>
            </a:pPr>
            <a:endParaRPr lang="en-US" sz="2800" dirty="0">
              <a:solidFill>
                <a:schemeClr val="tx1"/>
              </a:solidFill>
            </a:endParaRPr>
          </a:p>
        </p:txBody>
      </p:sp>
    </p:spTree>
    <p:extLst>
      <p:ext uri="{BB962C8B-B14F-4D97-AF65-F5344CB8AC3E}">
        <p14:creationId xmlns:p14="http://schemas.microsoft.com/office/powerpoint/2010/main" val="3554418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The </a:t>
            </a:r>
            <a:r>
              <a:rPr lang="en-US" b="1" dirty="0" err="1"/>
              <a:t>str</a:t>
            </a:r>
            <a:r>
              <a:rPr lang="en-US" b="1" dirty="0"/>
              <a:t>(), </a:t>
            </a:r>
            <a:r>
              <a:rPr lang="en-US" b="1" dirty="0" err="1"/>
              <a:t>int</a:t>
            </a:r>
            <a:r>
              <a:rPr lang="en-US" b="1" dirty="0"/>
              <a:t>(), and float() Functions</a:t>
            </a:r>
            <a:endParaRPr lang="en-IN" dirty="0"/>
          </a:p>
        </p:txBody>
      </p:sp>
      <p:sp>
        <p:nvSpPr>
          <p:cNvPr id="3" name="Content Placeholder 2"/>
          <p:cNvSpPr>
            <a:spLocks noGrp="1"/>
          </p:cNvSpPr>
          <p:nvPr>
            <p:ph idx="1"/>
          </p:nvPr>
        </p:nvSpPr>
        <p:spPr>
          <a:xfrm>
            <a:off x="302459" y="851770"/>
            <a:ext cx="11889541" cy="4724681"/>
          </a:xfrm>
        </p:spPr>
        <p:txBody>
          <a:bodyPr>
            <a:noAutofit/>
          </a:bodyPr>
          <a:lstStyle/>
          <a:p>
            <a:pPr marL="0" indent="0">
              <a:buNone/>
            </a:pPr>
            <a:r>
              <a:rPr lang="en-US" sz="2800" dirty="0">
                <a:solidFill>
                  <a:srgbClr val="FF0000"/>
                </a:solidFill>
              </a:rPr>
              <a:t>&gt;&gt;&gt; spam * 10 / 5</a:t>
            </a:r>
          </a:p>
          <a:p>
            <a:pPr marL="0" indent="0">
              <a:buNone/>
            </a:pPr>
            <a:r>
              <a:rPr lang="en-US" sz="2800" dirty="0">
                <a:solidFill>
                  <a:schemeClr val="tx1"/>
                </a:solidFill>
              </a:rPr>
              <a:t>202.0         </a:t>
            </a:r>
          </a:p>
          <a:p>
            <a:r>
              <a:rPr lang="en-US" sz="2800" dirty="0">
                <a:solidFill>
                  <a:schemeClr val="tx1"/>
                </a:solidFill>
              </a:rPr>
              <a:t>If you pass a value to </a:t>
            </a:r>
            <a:r>
              <a:rPr lang="en-US" sz="2800" dirty="0" err="1">
                <a:solidFill>
                  <a:schemeClr val="tx1"/>
                </a:solidFill>
              </a:rPr>
              <a:t>int</a:t>
            </a:r>
            <a:r>
              <a:rPr lang="en-US" sz="2800" dirty="0">
                <a:solidFill>
                  <a:schemeClr val="tx1"/>
                </a:solidFill>
              </a:rPr>
              <a:t>() function that Python cannot evaluate as an</a:t>
            </a:r>
          </a:p>
          <a:p>
            <a:pPr marL="0" indent="0">
              <a:buNone/>
            </a:pPr>
            <a:r>
              <a:rPr lang="en-US" sz="2800" dirty="0">
                <a:solidFill>
                  <a:schemeClr val="tx1"/>
                </a:solidFill>
              </a:rPr>
              <a:t>integer, Python will display an error message.</a:t>
            </a:r>
          </a:p>
          <a:p>
            <a:pPr marL="0" indent="0">
              <a:buNone/>
            </a:pPr>
            <a:r>
              <a:rPr lang="en-US" sz="2800" dirty="0">
                <a:solidFill>
                  <a:srgbClr val="FF0000"/>
                </a:solidFill>
              </a:rPr>
              <a:t>&gt;&gt;&gt; </a:t>
            </a:r>
            <a:r>
              <a:rPr lang="en-US" sz="2800" dirty="0" err="1">
                <a:solidFill>
                  <a:srgbClr val="FF0000"/>
                </a:solidFill>
              </a:rPr>
              <a:t>int</a:t>
            </a:r>
            <a:r>
              <a:rPr lang="en-US" sz="2800" dirty="0">
                <a:solidFill>
                  <a:srgbClr val="FF0000"/>
                </a:solidFill>
              </a:rPr>
              <a:t>('99.99')     </a:t>
            </a:r>
            <a:r>
              <a:rPr lang="en-US" sz="2800" dirty="0">
                <a:solidFill>
                  <a:schemeClr val="tx1"/>
                </a:solidFill>
              </a:rPr>
              <a:t># first convert into float else throws an error</a:t>
            </a:r>
          </a:p>
          <a:p>
            <a:pPr marL="0" indent="0">
              <a:buNone/>
            </a:pPr>
            <a:r>
              <a:rPr lang="en-US" sz="2800" dirty="0" err="1">
                <a:solidFill>
                  <a:srgbClr val="7030A0"/>
                </a:solidFill>
              </a:rPr>
              <a:t>Traceback</a:t>
            </a:r>
            <a:r>
              <a:rPr lang="en-US" sz="2800" dirty="0">
                <a:solidFill>
                  <a:srgbClr val="7030A0"/>
                </a:solidFill>
              </a:rPr>
              <a:t> (most recent call last):</a:t>
            </a:r>
          </a:p>
          <a:p>
            <a:pPr marL="0" indent="0">
              <a:buNone/>
            </a:pPr>
            <a:r>
              <a:rPr lang="en-US" sz="2800" dirty="0">
                <a:solidFill>
                  <a:srgbClr val="7030A0"/>
                </a:solidFill>
              </a:rPr>
              <a:t>File "&lt;pyshell#18&gt;", line 1, in &lt;module&gt;</a:t>
            </a:r>
          </a:p>
          <a:p>
            <a:pPr marL="0" indent="0">
              <a:buNone/>
            </a:pPr>
            <a:r>
              <a:rPr lang="en-US" sz="2800" dirty="0" err="1">
                <a:solidFill>
                  <a:srgbClr val="7030A0"/>
                </a:solidFill>
              </a:rPr>
              <a:t>int</a:t>
            </a:r>
            <a:r>
              <a:rPr lang="en-US" sz="2800" dirty="0">
                <a:solidFill>
                  <a:srgbClr val="7030A0"/>
                </a:solidFill>
              </a:rPr>
              <a:t>('99.99')</a:t>
            </a:r>
          </a:p>
          <a:p>
            <a:pPr marL="0" indent="0">
              <a:buNone/>
            </a:pPr>
            <a:r>
              <a:rPr lang="en-US" sz="2800" dirty="0" err="1">
                <a:solidFill>
                  <a:srgbClr val="7030A0"/>
                </a:solidFill>
              </a:rPr>
              <a:t>ValueError</a:t>
            </a:r>
            <a:r>
              <a:rPr lang="en-US" sz="2800" dirty="0">
                <a:solidFill>
                  <a:srgbClr val="7030A0"/>
                </a:solidFill>
              </a:rPr>
              <a:t>: invalid literal for </a:t>
            </a:r>
            <a:r>
              <a:rPr lang="en-US" sz="2800" dirty="0" err="1">
                <a:solidFill>
                  <a:srgbClr val="7030A0"/>
                </a:solidFill>
              </a:rPr>
              <a:t>int</a:t>
            </a:r>
            <a:r>
              <a:rPr lang="en-US" sz="2800" dirty="0">
                <a:solidFill>
                  <a:srgbClr val="7030A0"/>
                </a:solidFill>
              </a:rPr>
              <a:t>() with base 10: '99.99‘</a:t>
            </a:r>
          </a:p>
          <a:p>
            <a:pPr marL="0" indent="0">
              <a:buNone/>
            </a:pPr>
            <a:r>
              <a:rPr lang="en-US" sz="2800" dirty="0">
                <a:solidFill>
                  <a:srgbClr val="FF0000"/>
                </a:solidFill>
              </a:rPr>
              <a:t>&gt;&gt;&gt; </a:t>
            </a:r>
            <a:r>
              <a:rPr lang="en-US" sz="2800" dirty="0" err="1">
                <a:solidFill>
                  <a:srgbClr val="FF0000"/>
                </a:solidFill>
              </a:rPr>
              <a:t>int</a:t>
            </a:r>
            <a:r>
              <a:rPr lang="en-US" sz="2800" dirty="0">
                <a:solidFill>
                  <a:srgbClr val="FF0000"/>
                </a:solidFill>
              </a:rPr>
              <a:t>(float('99.99'))</a:t>
            </a:r>
          </a:p>
          <a:p>
            <a:pPr marL="0" indent="0">
              <a:buNone/>
            </a:pPr>
            <a:r>
              <a:rPr lang="en-US" sz="2800" dirty="0">
                <a:solidFill>
                  <a:srgbClr val="7030A0"/>
                </a:solidFill>
              </a:rPr>
              <a:t>99</a:t>
            </a:r>
          </a:p>
        </p:txBody>
      </p:sp>
    </p:spTree>
    <p:extLst>
      <p:ext uri="{BB962C8B-B14F-4D97-AF65-F5344CB8AC3E}">
        <p14:creationId xmlns:p14="http://schemas.microsoft.com/office/powerpoint/2010/main" val="268291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77" y="131482"/>
            <a:ext cx="8596668" cy="1320800"/>
          </a:xfrm>
        </p:spPr>
        <p:txBody>
          <a:bodyPr>
            <a:normAutofit/>
          </a:bodyPr>
          <a:lstStyle/>
          <a:p>
            <a:pPr algn="ctr"/>
            <a:r>
              <a:rPr lang="en-IN" sz="4400" dirty="0"/>
              <a:t>Python Basics: </a:t>
            </a:r>
            <a:r>
              <a:rPr lang="en-US" sz="4400" b="1" dirty="0"/>
              <a:t>Expressions</a:t>
            </a:r>
            <a:endParaRPr lang="en-IN" sz="4400" dirty="0"/>
          </a:p>
        </p:txBody>
      </p:sp>
      <p:sp>
        <p:nvSpPr>
          <p:cNvPr id="3" name="Content Placeholder 2"/>
          <p:cNvSpPr>
            <a:spLocks noGrp="1"/>
          </p:cNvSpPr>
          <p:nvPr>
            <p:ph idx="1"/>
          </p:nvPr>
        </p:nvSpPr>
        <p:spPr>
          <a:xfrm>
            <a:off x="577631" y="1313368"/>
            <a:ext cx="11268635" cy="4724681"/>
          </a:xfrm>
        </p:spPr>
        <p:txBody>
          <a:bodyPr>
            <a:noAutofit/>
          </a:bodyPr>
          <a:lstStyle/>
          <a:p>
            <a:pPr algn="just"/>
            <a:r>
              <a:rPr lang="en-US" sz="2800" dirty="0"/>
              <a:t>Expression: is the most basic kind of programming instruction in Python. </a:t>
            </a:r>
          </a:p>
          <a:p>
            <a:pPr algn="just"/>
            <a:r>
              <a:rPr lang="en-US" sz="2800" dirty="0">
                <a:solidFill>
                  <a:srgbClr val="FF0000"/>
                </a:solidFill>
              </a:rPr>
              <a:t>Expressions consist of values (Ex:2) and operators (Ex: +), and they can always evaluate (= reduce) down to a single value. </a:t>
            </a:r>
          </a:p>
          <a:p>
            <a:pPr algn="just"/>
            <a:r>
              <a:rPr lang="en-US" sz="2800" dirty="0"/>
              <a:t>Expressions can be used anywhere in Python code where a value could be used.</a:t>
            </a:r>
          </a:p>
          <a:p>
            <a:pPr algn="just"/>
            <a:r>
              <a:rPr lang="en-US" sz="2800" dirty="0">
                <a:solidFill>
                  <a:srgbClr val="FF0000"/>
                </a:solidFill>
              </a:rPr>
              <a:t>A single value with no operators is also considered an expression, though it evaluates only to itself.</a:t>
            </a:r>
          </a:p>
          <a:p>
            <a:pPr algn="just"/>
            <a:r>
              <a:rPr lang="en-US" sz="2800" dirty="0"/>
              <a:t>Ex: </a:t>
            </a:r>
          </a:p>
          <a:p>
            <a:pPr marL="0" indent="0" algn="just">
              <a:buNone/>
            </a:pPr>
            <a:r>
              <a:rPr lang="en-US" sz="2800" dirty="0"/>
              <a:t>&gt;&gt;&gt; 2</a:t>
            </a:r>
          </a:p>
          <a:p>
            <a:pPr marL="0" indent="0" algn="just">
              <a:buNone/>
            </a:pPr>
            <a:r>
              <a:rPr lang="en-US" sz="2800" dirty="0"/>
              <a:t>2</a:t>
            </a:r>
          </a:p>
          <a:p>
            <a:pPr algn="just"/>
            <a:endParaRPr lang="en-US" sz="2800" dirty="0"/>
          </a:p>
          <a:p>
            <a:pPr algn="just"/>
            <a:endParaRPr lang="en-US" sz="2800" dirty="0"/>
          </a:p>
          <a:p>
            <a:pPr algn="just"/>
            <a:endParaRPr lang="en-IN" sz="2800" dirty="0"/>
          </a:p>
        </p:txBody>
      </p:sp>
    </p:spTree>
    <p:extLst>
      <p:ext uri="{BB962C8B-B14F-4D97-AF65-F5344CB8AC3E}">
        <p14:creationId xmlns:p14="http://schemas.microsoft.com/office/powerpoint/2010/main" val="4128905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The </a:t>
            </a:r>
            <a:r>
              <a:rPr lang="en-US" b="1" dirty="0" err="1"/>
              <a:t>str</a:t>
            </a:r>
            <a:r>
              <a:rPr lang="en-US" b="1" dirty="0"/>
              <a:t>(), </a:t>
            </a:r>
            <a:r>
              <a:rPr lang="en-US" b="1" dirty="0" err="1"/>
              <a:t>int</a:t>
            </a:r>
            <a:r>
              <a:rPr lang="en-US" b="1" dirty="0"/>
              <a:t>(), and float() Functions</a:t>
            </a:r>
            <a:endParaRPr lang="en-IN" dirty="0"/>
          </a:p>
        </p:txBody>
      </p:sp>
      <p:sp>
        <p:nvSpPr>
          <p:cNvPr id="3" name="Content Placeholder 2"/>
          <p:cNvSpPr>
            <a:spLocks noGrp="1"/>
          </p:cNvSpPr>
          <p:nvPr>
            <p:ph idx="1"/>
          </p:nvPr>
        </p:nvSpPr>
        <p:spPr>
          <a:xfrm>
            <a:off x="302459" y="851770"/>
            <a:ext cx="11889541" cy="4724681"/>
          </a:xfrm>
        </p:spPr>
        <p:txBody>
          <a:bodyPr>
            <a:noAutofit/>
          </a:bodyPr>
          <a:lstStyle/>
          <a:p>
            <a:pPr marL="0" indent="0">
              <a:buNone/>
            </a:pPr>
            <a:r>
              <a:rPr lang="en-US" sz="2800" dirty="0">
                <a:solidFill>
                  <a:srgbClr val="FF0000"/>
                </a:solidFill>
              </a:rPr>
              <a:t>&gt;&gt;&gt; </a:t>
            </a:r>
            <a:r>
              <a:rPr lang="en-US" sz="2800" dirty="0" err="1">
                <a:solidFill>
                  <a:srgbClr val="FF0000"/>
                </a:solidFill>
              </a:rPr>
              <a:t>int</a:t>
            </a:r>
            <a:r>
              <a:rPr lang="en-US" sz="2800" dirty="0">
                <a:solidFill>
                  <a:srgbClr val="FF0000"/>
                </a:solidFill>
              </a:rPr>
              <a:t>('twelve')</a:t>
            </a:r>
          </a:p>
          <a:p>
            <a:pPr marL="0" indent="0">
              <a:buNone/>
            </a:pPr>
            <a:r>
              <a:rPr lang="en-US" sz="2800" dirty="0" err="1">
                <a:solidFill>
                  <a:srgbClr val="7030A0"/>
                </a:solidFill>
              </a:rPr>
              <a:t>Traceback</a:t>
            </a:r>
            <a:r>
              <a:rPr lang="en-US" sz="2800" dirty="0">
                <a:solidFill>
                  <a:srgbClr val="7030A0"/>
                </a:solidFill>
              </a:rPr>
              <a:t> (most recent call last):</a:t>
            </a:r>
          </a:p>
          <a:p>
            <a:pPr marL="0" indent="0">
              <a:buNone/>
            </a:pPr>
            <a:r>
              <a:rPr lang="en-US" sz="2800" dirty="0">
                <a:solidFill>
                  <a:srgbClr val="7030A0"/>
                </a:solidFill>
              </a:rPr>
              <a:t>File "&lt;pyshell#19&gt;", line 1, in &lt;module&gt;</a:t>
            </a:r>
          </a:p>
          <a:p>
            <a:pPr marL="0" indent="0">
              <a:buNone/>
            </a:pPr>
            <a:r>
              <a:rPr lang="en-US" sz="2800" dirty="0" err="1">
                <a:solidFill>
                  <a:srgbClr val="7030A0"/>
                </a:solidFill>
              </a:rPr>
              <a:t>int</a:t>
            </a:r>
            <a:r>
              <a:rPr lang="en-US" sz="2800" dirty="0">
                <a:solidFill>
                  <a:srgbClr val="7030A0"/>
                </a:solidFill>
              </a:rPr>
              <a:t>('twelve')</a:t>
            </a:r>
          </a:p>
          <a:p>
            <a:pPr marL="0" indent="0">
              <a:buNone/>
            </a:pPr>
            <a:r>
              <a:rPr lang="en-US" sz="2800" dirty="0" err="1">
                <a:solidFill>
                  <a:srgbClr val="7030A0"/>
                </a:solidFill>
              </a:rPr>
              <a:t>ValueError</a:t>
            </a:r>
            <a:r>
              <a:rPr lang="en-US" sz="2800" dirty="0">
                <a:solidFill>
                  <a:srgbClr val="7030A0"/>
                </a:solidFill>
              </a:rPr>
              <a:t>: invalid literal for </a:t>
            </a:r>
            <a:r>
              <a:rPr lang="en-US" sz="2800" dirty="0" err="1">
                <a:solidFill>
                  <a:srgbClr val="7030A0"/>
                </a:solidFill>
              </a:rPr>
              <a:t>int</a:t>
            </a:r>
            <a:r>
              <a:rPr lang="en-US" sz="2800" dirty="0">
                <a:solidFill>
                  <a:srgbClr val="7030A0"/>
                </a:solidFill>
              </a:rPr>
              <a:t>() with base 10: 'twelve‘</a:t>
            </a:r>
          </a:p>
          <a:p>
            <a:pPr marL="0" indent="0">
              <a:buNone/>
            </a:pPr>
            <a:endParaRPr lang="en-US" sz="2800" dirty="0">
              <a:solidFill>
                <a:srgbClr val="7030A0"/>
              </a:solidFill>
            </a:endParaRPr>
          </a:p>
          <a:p>
            <a:r>
              <a:rPr lang="en-US" sz="2800" dirty="0">
                <a:solidFill>
                  <a:schemeClr val="tx1"/>
                </a:solidFill>
              </a:rPr>
              <a:t>The </a:t>
            </a:r>
            <a:r>
              <a:rPr lang="en-US" sz="2800" dirty="0" err="1">
                <a:solidFill>
                  <a:schemeClr val="tx1"/>
                </a:solidFill>
              </a:rPr>
              <a:t>int</a:t>
            </a:r>
            <a:r>
              <a:rPr lang="en-US" sz="2800" dirty="0">
                <a:solidFill>
                  <a:schemeClr val="tx1"/>
                </a:solidFill>
              </a:rPr>
              <a:t>() function is also used to round a floating-point number down.</a:t>
            </a:r>
          </a:p>
          <a:p>
            <a:pPr marL="0" indent="0">
              <a:buNone/>
            </a:pPr>
            <a:r>
              <a:rPr lang="en-US" sz="2800" dirty="0">
                <a:solidFill>
                  <a:srgbClr val="FF0000"/>
                </a:solidFill>
              </a:rPr>
              <a:t>&gt;&gt;&gt; </a:t>
            </a:r>
            <a:r>
              <a:rPr lang="en-US" sz="2800" dirty="0" err="1">
                <a:solidFill>
                  <a:srgbClr val="FF0000"/>
                </a:solidFill>
              </a:rPr>
              <a:t>int</a:t>
            </a:r>
            <a:r>
              <a:rPr lang="en-US" sz="2800" dirty="0">
                <a:solidFill>
                  <a:srgbClr val="FF0000"/>
                </a:solidFill>
              </a:rPr>
              <a:t>(7.7)</a:t>
            </a:r>
          </a:p>
          <a:p>
            <a:pPr marL="0" indent="0">
              <a:buNone/>
            </a:pPr>
            <a:r>
              <a:rPr lang="en-US" sz="2800" dirty="0">
                <a:solidFill>
                  <a:schemeClr val="tx1"/>
                </a:solidFill>
              </a:rPr>
              <a:t>7</a:t>
            </a:r>
          </a:p>
          <a:p>
            <a:pPr marL="0" indent="0">
              <a:buNone/>
            </a:pPr>
            <a:r>
              <a:rPr lang="en-US" sz="2800" dirty="0">
                <a:solidFill>
                  <a:srgbClr val="FF0000"/>
                </a:solidFill>
              </a:rPr>
              <a:t>&gt;&gt;&gt; </a:t>
            </a:r>
            <a:r>
              <a:rPr lang="en-US" sz="2800" dirty="0" err="1">
                <a:solidFill>
                  <a:srgbClr val="FF0000"/>
                </a:solidFill>
              </a:rPr>
              <a:t>int</a:t>
            </a:r>
            <a:r>
              <a:rPr lang="en-US" sz="2800" dirty="0">
                <a:solidFill>
                  <a:srgbClr val="FF0000"/>
                </a:solidFill>
              </a:rPr>
              <a:t>(7.7) + 1</a:t>
            </a:r>
          </a:p>
          <a:p>
            <a:pPr marL="0" indent="0">
              <a:buNone/>
            </a:pPr>
            <a:r>
              <a:rPr lang="en-US" sz="2800" dirty="0">
                <a:solidFill>
                  <a:schemeClr val="tx1"/>
                </a:solidFill>
              </a:rPr>
              <a:t>8</a:t>
            </a:r>
          </a:p>
          <a:p>
            <a:pPr marL="0" indent="0">
              <a:buNone/>
            </a:pPr>
            <a:endParaRPr lang="en-US" sz="2800" dirty="0">
              <a:solidFill>
                <a:srgbClr val="7030A0"/>
              </a:solidFill>
            </a:endParaRPr>
          </a:p>
          <a:p>
            <a:pPr marL="0" indent="0">
              <a:buNone/>
            </a:pPr>
            <a:endParaRPr lang="en-US" sz="2800" dirty="0">
              <a:solidFill>
                <a:srgbClr val="7030A0"/>
              </a:solidFill>
            </a:endParaRPr>
          </a:p>
        </p:txBody>
      </p:sp>
    </p:spTree>
    <p:extLst>
      <p:ext uri="{BB962C8B-B14F-4D97-AF65-F5344CB8AC3E}">
        <p14:creationId xmlns:p14="http://schemas.microsoft.com/office/powerpoint/2010/main" val="3060477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The </a:t>
            </a:r>
            <a:r>
              <a:rPr lang="en-US" b="1" dirty="0" err="1"/>
              <a:t>str</a:t>
            </a:r>
            <a:r>
              <a:rPr lang="en-US" b="1" dirty="0"/>
              <a:t>(), </a:t>
            </a:r>
            <a:r>
              <a:rPr lang="en-US" b="1" dirty="0" err="1"/>
              <a:t>int</a:t>
            </a:r>
            <a:r>
              <a:rPr lang="en-US" b="1" dirty="0"/>
              <a:t>(), and float() Functions</a:t>
            </a:r>
            <a:endParaRPr lang="en-IN" dirty="0"/>
          </a:p>
        </p:txBody>
      </p:sp>
      <p:sp>
        <p:nvSpPr>
          <p:cNvPr id="3" name="Content Placeholder 2"/>
          <p:cNvSpPr>
            <a:spLocks noGrp="1"/>
          </p:cNvSpPr>
          <p:nvPr>
            <p:ph idx="1"/>
          </p:nvPr>
        </p:nvSpPr>
        <p:spPr>
          <a:xfrm>
            <a:off x="454859" y="851770"/>
            <a:ext cx="11889541" cy="4724681"/>
          </a:xfrm>
        </p:spPr>
        <p:txBody>
          <a:bodyPr>
            <a:noAutofit/>
          </a:bodyPr>
          <a:lstStyle/>
          <a:p>
            <a:pPr marL="0" indent="0">
              <a:buNone/>
            </a:pPr>
            <a:r>
              <a:rPr lang="en-US" sz="2800" dirty="0">
                <a:solidFill>
                  <a:srgbClr val="FF0000"/>
                </a:solidFill>
              </a:rPr>
              <a:t>print('What is your age?')  </a:t>
            </a:r>
            <a:r>
              <a:rPr lang="en-US" sz="2800" dirty="0">
                <a:solidFill>
                  <a:schemeClr val="tx1"/>
                </a:solidFill>
              </a:rPr>
              <a:t>              # ask for their age</a:t>
            </a:r>
          </a:p>
          <a:p>
            <a:pPr marL="0" indent="0">
              <a:buNone/>
            </a:pPr>
            <a:r>
              <a:rPr lang="en-US" sz="2800" dirty="0" err="1">
                <a:solidFill>
                  <a:srgbClr val="FF0000"/>
                </a:solidFill>
              </a:rPr>
              <a:t>myAge</a:t>
            </a:r>
            <a:r>
              <a:rPr lang="en-US" sz="2800" dirty="0">
                <a:solidFill>
                  <a:srgbClr val="FF0000"/>
                </a:solidFill>
              </a:rPr>
              <a:t> = input()                             </a:t>
            </a:r>
            <a:r>
              <a:rPr lang="en-US" sz="2800" dirty="0">
                <a:solidFill>
                  <a:schemeClr val="tx1"/>
                </a:solidFill>
              </a:rPr>
              <a:t>#</a:t>
            </a:r>
            <a:r>
              <a:rPr lang="en-US" sz="2800" dirty="0" err="1">
                <a:solidFill>
                  <a:schemeClr val="tx1"/>
                </a:solidFill>
              </a:rPr>
              <a:t>myAge</a:t>
            </a:r>
            <a:r>
              <a:rPr lang="en-US" sz="2800" dirty="0">
                <a:solidFill>
                  <a:schemeClr val="tx1"/>
                </a:solidFill>
              </a:rPr>
              <a:t> has string value.</a:t>
            </a:r>
          </a:p>
          <a:p>
            <a:pPr marL="0" indent="0">
              <a:buNone/>
            </a:pPr>
            <a:r>
              <a:rPr lang="en-US" sz="2800" dirty="0">
                <a:solidFill>
                  <a:srgbClr val="FF0000"/>
                </a:solidFill>
              </a:rPr>
              <a:t>print('You will be ' + </a:t>
            </a:r>
            <a:r>
              <a:rPr lang="en-US" sz="2800" dirty="0" err="1">
                <a:solidFill>
                  <a:srgbClr val="FF0000"/>
                </a:solidFill>
              </a:rPr>
              <a:t>str</a:t>
            </a:r>
            <a:r>
              <a:rPr lang="en-US" sz="2800" dirty="0">
                <a:solidFill>
                  <a:srgbClr val="FF0000"/>
                </a:solidFill>
              </a:rPr>
              <a:t>(</a:t>
            </a:r>
            <a:r>
              <a:rPr lang="en-US" sz="2800" dirty="0" err="1">
                <a:solidFill>
                  <a:srgbClr val="FF0000"/>
                </a:solidFill>
              </a:rPr>
              <a:t>int</a:t>
            </a:r>
            <a:r>
              <a:rPr lang="en-US" sz="2800" dirty="0">
                <a:solidFill>
                  <a:srgbClr val="FF0000"/>
                </a:solidFill>
              </a:rPr>
              <a:t>(</a:t>
            </a:r>
            <a:r>
              <a:rPr lang="en-US" sz="2800" dirty="0" err="1">
                <a:solidFill>
                  <a:srgbClr val="FF0000"/>
                </a:solidFill>
              </a:rPr>
              <a:t>myAge</a:t>
            </a:r>
            <a:r>
              <a:rPr lang="en-US" sz="2800" dirty="0">
                <a:solidFill>
                  <a:srgbClr val="FF0000"/>
                </a:solidFill>
              </a:rPr>
              <a:t>) + 1) + ' in a year.')</a:t>
            </a:r>
          </a:p>
          <a:p>
            <a:pPr marL="0" indent="0">
              <a:buNone/>
            </a:pPr>
            <a:endParaRPr lang="en-US" sz="2800" dirty="0">
              <a:solidFill>
                <a:schemeClr val="tx1"/>
              </a:solidFill>
            </a:endParaRPr>
          </a:p>
          <a:p>
            <a:r>
              <a:rPr lang="en-US" sz="2800" dirty="0">
                <a:solidFill>
                  <a:schemeClr val="tx1"/>
                </a:solidFill>
              </a:rPr>
              <a:t>An integer can be equal to a floating point form of that number. </a:t>
            </a:r>
          </a:p>
          <a:p>
            <a:r>
              <a:rPr lang="en-US" sz="2800" dirty="0">
                <a:solidFill>
                  <a:schemeClr val="tx1"/>
                </a:solidFill>
              </a:rPr>
              <a:t>String value of a number is not = that number</a:t>
            </a:r>
          </a:p>
          <a:p>
            <a:pPr marL="0" indent="0">
              <a:buNone/>
            </a:pPr>
            <a:endParaRPr lang="en-US" sz="2800" dirty="0">
              <a:solidFill>
                <a:schemeClr val="tx1"/>
              </a:solidFill>
            </a:endParaRPr>
          </a:p>
          <a:p>
            <a:pPr marL="0" indent="0">
              <a:spcBef>
                <a:spcPts val="0"/>
              </a:spcBef>
              <a:buNone/>
            </a:pPr>
            <a:r>
              <a:rPr lang="da-DK" sz="2400" dirty="0">
                <a:solidFill>
                  <a:srgbClr val="FF0000"/>
                </a:solidFill>
              </a:rPr>
              <a:t>&gt;&gt;&gt; 42 == '42'</a:t>
            </a:r>
          </a:p>
          <a:p>
            <a:pPr marL="0" indent="0">
              <a:spcBef>
                <a:spcPts val="0"/>
              </a:spcBef>
              <a:buNone/>
            </a:pPr>
            <a:r>
              <a:rPr lang="da-DK" sz="2400" dirty="0">
                <a:solidFill>
                  <a:schemeClr val="tx1"/>
                </a:solidFill>
              </a:rPr>
              <a:t>False</a:t>
            </a:r>
          </a:p>
          <a:p>
            <a:pPr marL="0" indent="0">
              <a:spcBef>
                <a:spcPts val="0"/>
              </a:spcBef>
              <a:buNone/>
            </a:pPr>
            <a:r>
              <a:rPr lang="da-DK" sz="2400" dirty="0">
                <a:solidFill>
                  <a:srgbClr val="FF0000"/>
                </a:solidFill>
              </a:rPr>
              <a:t>&gt;&gt;&gt; 42 == 42.0</a:t>
            </a:r>
          </a:p>
          <a:p>
            <a:pPr marL="0" indent="0">
              <a:spcBef>
                <a:spcPts val="0"/>
              </a:spcBef>
              <a:buNone/>
            </a:pPr>
            <a:r>
              <a:rPr lang="da-DK" sz="2400" dirty="0">
                <a:solidFill>
                  <a:schemeClr val="tx1"/>
                </a:solidFill>
              </a:rPr>
              <a:t>True</a:t>
            </a:r>
          </a:p>
          <a:p>
            <a:pPr marL="0" indent="0">
              <a:spcBef>
                <a:spcPts val="0"/>
              </a:spcBef>
              <a:buNone/>
            </a:pPr>
            <a:r>
              <a:rPr lang="da-DK" sz="2400" dirty="0">
                <a:solidFill>
                  <a:srgbClr val="FF0000"/>
                </a:solidFill>
              </a:rPr>
              <a:t>&gt;&gt;&gt; 42.0 == 0042.000</a:t>
            </a:r>
          </a:p>
          <a:p>
            <a:pPr marL="0" indent="0">
              <a:spcBef>
                <a:spcPts val="0"/>
              </a:spcBef>
              <a:buNone/>
            </a:pPr>
            <a:r>
              <a:rPr lang="da-DK" sz="2400" dirty="0">
                <a:solidFill>
                  <a:schemeClr val="tx1"/>
                </a:solidFill>
              </a:rPr>
              <a:t>True</a:t>
            </a:r>
            <a:endParaRPr lang="en-US" sz="2400" dirty="0">
              <a:solidFill>
                <a:schemeClr val="tx1"/>
              </a:solidFill>
            </a:endParaRPr>
          </a:p>
        </p:txBody>
      </p:sp>
    </p:spTree>
    <p:extLst>
      <p:ext uri="{BB962C8B-B14F-4D97-AF65-F5344CB8AC3E}">
        <p14:creationId xmlns:p14="http://schemas.microsoft.com/office/powerpoint/2010/main" val="4214409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The </a:t>
            </a:r>
            <a:r>
              <a:rPr lang="en-US" b="1" dirty="0" err="1"/>
              <a:t>str</a:t>
            </a:r>
            <a:r>
              <a:rPr lang="en-US" b="1" dirty="0"/>
              <a:t>(), </a:t>
            </a:r>
            <a:r>
              <a:rPr lang="en-US" b="1" dirty="0" err="1"/>
              <a:t>int</a:t>
            </a:r>
            <a:r>
              <a:rPr lang="en-US" b="1" dirty="0"/>
              <a:t>(), and float() Functions</a:t>
            </a:r>
            <a:endParaRPr lang="en-IN" dirty="0"/>
          </a:p>
        </p:txBody>
      </p:sp>
      <p:sp>
        <p:nvSpPr>
          <p:cNvPr id="3" name="Content Placeholder 2"/>
          <p:cNvSpPr>
            <a:spLocks noGrp="1"/>
          </p:cNvSpPr>
          <p:nvPr>
            <p:ph idx="1"/>
          </p:nvPr>
        </p:nvSpPr>
        <p:spPr>
          <a:xfrm>
            <a:off x="302459" y="851770"/>
            <a:ext cx="11889541" cy="4724681"/>
          </a:xfrm>
        </p:spPr>
        <p:txBody>
          <a:bodyPr>
            <a:noAutofit/>
          </a:bodyPr>
          <a:lstStyle/>
          <a:p>
            <a:r>
              <a:rPr lang="en-US" sz="2800" dirty="0">
                <a:solidFill>
                  <a:schemeClr val="tx1"/>
                </a:solidFill>
              </a:rPr>
              <a:t>If user enters the string '4' for </a:t>
            </a:r>
            <a:r>
              <a:rPr lang="en-US" sz="2800" dirty="0" err="1">
                <a:solidFill>
                  <a:schemeClr val="tx1"/>
                </a:solidFill>
              </a:rPr>
              <a:t>myAge</a:t>
            </a:r>
            <a:endParaRPr lang="en-US" sz="2800" dirty="0">
              <a:solidFill>
                <a:schemeClr val="tx1"/>
              </a:solidFill>
            </a:endParaRPr>
          </a:p>
          <a:p>
            <a:endParaRPr lang="en-US" sz="2800" dirty="0">
              <a:solidFill>
                <a:schemeClr val="tx1"/>
              </a:solidFill>
            </a:endParaRPr>
          </a:p>
        </p:txBody>
      </p:sp>
      <p:sp>
        <p:nvSpPr>
          <p:cNvPr id="4" name="Rectangle 3"/>
          <p:cNvSpPr/>
          <p:nvPr/>
        </p:nvSpPr>
        <p:spPr>
          <a:xfrm>
            <a:off x="3048000" y="1997839"/>
            <a:ext cx="6096000" cy="369332"/>
          </a:xfrm>
          <a:prstGeom prst="rect">
            <a:avLst/>
          </a:prstGeom>
        </p:spPr>
        <p:txBody>
          <a:bodyPr>
            <a:spAutoFit/>
          </a:bodyPr>
          <a:lstStyle/>
          <a:p>
            <a:r>
              <a:rPr lang="en-US" dirty="0"/>
              <a:t>'</a:t>
            </a:r>
          </a:p>
        </p:txBody>
      </p:sp>
      <p:pic>
        <p:nvPicPr>
          <p:cNvPr id="5" name="Picture 4"/>
          <p:cNvPicPr>
            <a:picLocks noChangeAspect="1"/>
          </p:cNvPicPr>
          <p:nvPr/>
        </p:nvPicPr>
        <p:blipFill>
          <a:blip r:embed="rId3"/>
          <a:stretch>
            <a:fillRect/>
          </a:stretch>
        </p:blipFill>
        <p:spPr>
          <a:xfrm>
            <a:off x="992066" y="1594704"/>
            <a:ext cx="8022980" cy="5039645"/>
          </a:xfrm>
          <a:prstGeom prst="rect">
            <a:avLst/>
          </a:prstGeom>
        </p:spPr>
      </p:pic>
    </p:spTree>
    <p:extLst>
      <p:ext uri="{BB962C8B-B14F-4D97-AF65-F5344CB8AC3E}">
        <p14:creationId xmlns:p14="http://schemas.microsoft.com/office/powerpoint/2010/main" val="32292983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FLOW CONTROL</a:t>
            </a:r>
            <a:endParaRPr lang="en-IN" dirty="0"/>
          </a:p>
        </p:txBody>
      </p:sp>
      <p:sp>
        <p:nvSpPr>
          <p:cNvPr id="3" name="Content Placeholder 2"/>
          <p:cNvSpPr>
            <a:spLocks noGrp="1"/>
          </p:cNvSpPr>
          <p:nvPr>
            <p:ph idx="1"/>
          </p:nvPr>
        </p:nvSpPr>
        <p:spPr>
          <a:xfrm>
            <a:off x="302459" y="851770"/>
            <a:ext cx="11889541" cy="4724681"/>
          </a:xfrm>
        </p:spPr>
        <p:txBody>
          <a:bodyPr>
            <a:noAutofit/>
          </a:bodyPr>
          <a:lstStyle/>
          <a:p>
            <a:r>
              <a:rPr lang="en-US" sz="2800" dirty="0"/>
              <a:t>Program is just a series of instructions. </a:t>
            </a:r>
          </a:p>
          <a:p>
            <a:r>
              <a:rPr lang="en-US" sz="2800" dirty="0">
                <a:solidFill>
                  <a:srgbClr val="FF0000"/>
                </a:solidFill>
              </a:rPr>
              <a:t>But programming’s real strength isn’t simply executing every line, straight to the end from beginning, just running one instruction after another. </a:t>
            </a:r>
          </a:p>
          <a:p>
            <a:r>
              <a:rPr lang="en-US" sz="2800" dirty="0"/>
              <a:t>Based on how expressions evaluate, a program can decide to skip instructions, repeat them, or choose one of several instructions to run. In fact, you</a:t>
            </a:r>
          </a:p>
          <a:p>
            <a:r>
              <a:rPr lang="en-US" sz="2800" dirty="0">
                <a:solidFill>
                  <a:srgbClr val="FF0000"/>
                </a:solidFill>
              </a:rPr>
              <a:t>Flow control statements </a:t>
            </a:r>
            <a:r>
              <a:rPr lang="en-US" sz="2800" dirty="0"/>
              <a:t>can decide which Python instructions to execute under which conditions. </a:t>
            </a:r>
            <a:endParaRPr lang="en-US" sz="2800" dirty="0">
              <a:solidFill>
                <a:schemeClr val="tx1"/>
              </a:solidFill>
            </a:endParaRPr>
          </a:p>
        </p:txBody>
      </p:sp>
    </p:spTree>
    <p:extLst>
      <p:ext uri="{BB962C8B-B14F-4D97-AF65-F5344CB8AC3E}">
        <p14:creationId xmlns:p14="http://schemas.microsoft.com/office/powerpoint/2010/main" val="4119313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Boolean Values</a:t>
            </a:r>
            <a:endParaRPr lang="en-IN" dirty="0"/>
          </a:p>
        </p:txBody>
      </p:sp>
      <p:sp>
        <p:nvSpPr>
          <p:cNvPr id="3" name="Content Placeholder 2"/>
          <p:cNvSpPr>
            <a:spLocks noGrp="1"/>
          </p:cNvSpPr>
          <p:nvPr>
            <p:ph idx="1"/>
          </p:nvPr>
        </p:nvSpPr>
        <p:spPr>
          <a:xfrm>
            <a:off x="302459" y="851770"/>
            <a:ext cx="11889541" cy="4724681"/>
          </a:xfrm>
        </p:spPr>
        <p:txBody>
          <a:bodyPr>
            <a:noAutofit/>
          </a:bodyPr>
          <a:lstStyle/>
          <a:p>
            <a:r>
              <a:rPr lang="en-US" sz="3200" dirty="0">
                <a:solidFill>
                  <a:schemeClr val="tx1"/>
                </a:solidFill>
              </a:rPr>
              <a:t>Integer, floating-point, and string data types have an unlimited number of possible values, </a:t>
            </a:r>
          </a:p>
          <a:p>
            <a:r>
              <a:rPr lang="en-US" sz="3200" dirty="0">
                <a:solidFill>
                  <a:srgbClr val="0070C0"/>
                </a:solidFill>
              </a:rPr>
              <a:t>Boolean data type has only two values: True and False.</a:t>
            </a:r>
          </a:p>
          <a:p>
            <a:r>
              <a:rPr lang="en-US" sz="3200" dirty="0">
                <a:solidFill>
                  <a:schemeClr val="tx1"/>
                </a:solidFill>
              </a:rPr>
              <a:t>Boolean data type is named after mathematician George Boole</a:t>
            </a:r>
          </a:p>
          <a:p>
            <a:r>
              <a:rPr lang="en-US" sz="3200" dirty="0">
                <a:solidFill>
                  <a:srgbClr val="0070C0"/>
                </a:solidFill>
              </a:rPr>
              <a:t>Don’t use the quotes  for Boolean values True &amp; False in Python code.</a:t>
            </a:r>
          </a:p>
          <a:p>
            <a:r>
              <a:rPr lang="en-US" sz="3200" dirty="0">
                <a:solidFill>
                  <a:schemeClr val="tx1"/>
                </a:solidFill>
              </a:rPr>
              <a:t>They always start with a capital T or F, with rest in lowercase. </a:t>
            </a:r>
          </a:p>
          <a:p>
            <a:endParaRPr lang="en-US" sz="3200" dirty="0">
              <a:solidFill>
                <a:schemeClr val="tx1"/>
              </a:solidFill>
            </a:endParaRPr>
          </a:p>
        </p:txBody>
      </p:sp>
    </p:spTree>
    <p:extLst>
      <p:ext uri="{BB962C8B-B14F-4D97-AF65-F5344CB8AC3E}">
        <p14:creationId xmlns:p14="http://schemas.microsoft.com/office/powerpoint/2010/main" val="34481040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Boolean Values</a:t>
            </a:r>
            <a:endParaRPr lang="en-IN" dirty="0"/>
          </a:p>
        </p:txBody>
      </p:sp>
      <p:sp>
        <p:nvSpPr>
          <p:cNvPr id="3" name="Content Placeholder 2"/>
          <p:cNvSpPr>
            <a:spLocks noGrp="1"/>
          </p:cNvSpPr>
          <p:nvPr>
            <p:ph idx="1"/>
          </p:nvPr>
        </p:nvSpPr>
        <p:spPr>
          <a:xfrm>
            <a:off x="302459" y="851770"/>
            <a:ext cx="11889541" cy="4724681"/>
          </a:xfrm>
        </p:spPr>
        <p:txBody>
          <a:bodyPr>
            <a:noAutofit/>
          </a:bodyPr>
          <a:lstStyle/>
          <a:p>
            <a:pPr marL="0" indent="0">
              <a:buNone/>
            </a:pPr>
            <a:r>
              <a:rPr lang="en-US" sz="3200" dirty="0">
                <a:solidFill>
                  <a:schemeClr val="tx1"/>
                </a:solidFill>
              </a:rPr>
              <a:t>➊ </a:t>
            </a:r>
            <a:r>
              <a:rPr lang="en-US" sz="3200" dirty="0">
                <a:solidFill>
                  <a:srgbClr val="FF0000"/>
                </a:solidFill>
              </a:rPr>
              <a:t>&gt;&gt;&gt; spam = True</a:t>
            </a:r>
          </a:p>
          <a:p>
            <a:pPr marL="0" indent="0">
              <a:buNone/>
            </a:pPr>
            <a:r>
              <a:rPr lang="en-US" sz="3200" dirty="0">
                <a:solidFill>
                  <a:schemeClr val="tx1"/>
                </a:solidFill>
              </a:rPr>
              <a:t>&gt;&gt;&gt; spam</a:t>
            </a:r>
          </a:p>
          <a:p>
            <a:pPr marL="0" indent="0">
              <a:buNone/>
            </a:pPr>
            <a:r>
              <a:rPr lang="en-US" sz="3200" dirty="0">
                <a:solidFill>
                  <a:schemeClr val="tx1"/>
                </a:solidFill>
              </a:rPr>
              <a:t>True</a:t>
            </a:r>
          </a:p>
          <a:p>
            <a:pPr marL="0" indent="0">
              <a:buNone/>
            </a:pPr>
            <a:r>
              <a:rPr lang="en-US" sz="3200" dirty="0">
                <a:solidFill>
                  <a:schemeClr val="tx1"/>
                </a:solidFill>
              </a:rPr>
              <a:t>➋ </a:t>
            </a:r>
            <a:r>
              <a:rPr lang="en-US" sz="3200" dirty="0">
                <a:solidFill>
                  <a:srgbClr val="FF0000"/>
                </a:solidFill>
              </a:rPr>
              <a:t>&gt;&gt;&gt; true</a:t>
            </a:r>
          </a:p>
          <a:p>
            <a:pPr marL="0" indent="0">
              <a:buNone/>
            </a:pPr>
            <a:r>
              <a:rPr lang="en-US" sz="3200" dirty="0" err="1">
                <a:solidFill>
                  <a:schemeClr val="tx1"/>
                </a:solidFill>
              </a:rPr>
              <a:t>Traceback</a:t>
            </a:r>
            <a:r>
              <a:rPr lang="en-US" sz="3200" dirty="0">
                <a:solidFill>
                  <a:schemeClr val="tx1"/>
                </a:solidFill>
              </a:rPr>
              <a:t> (most recent call last):</a:t>
            </a:r>
          </a:p>
          <a:p>
            <a:pPr marL="0" indent="0">
              <a:buNone/>
            </a:pPr>
            <a:r>
              <a:rPr lang="en-US" sz="3200" dirty="0">
                <a:solidFill>
                  <a:schemeClr val="tx1"/>
                </a:solidFill>
              </a:rPr>
              <a:t>File "&lt;pyshell#2&gt;", line 1, in &lt;module&gt; true</a:t>
            </a:r>
          </a:p>
          <a:p>
            <a:pPr marL="0" indent="0">
              <a:buNone/>
            </a:pPr>
            <a:r>
              <a:rPr lang="en-US" sz="3200" dirty="0" err="1">
                <a:solidFill>
                  <a:schemeClr val="tx1"/>
                </a:solidFill>
              </a:rPr>
              <a:t>NameError</a:t>
            </a:r>
            <a:r>
              <a:rPr lang="en-US" sz="3200" dirty="0">
                <a:solidFill>
                  <a:schemeClr val="tx1"/>
                </a:solidFill>
              </a:rPr>
              <a:t>: name 'true' is not defined</a:t>
            </a:r>
          </a:p>
          <a:p>
            <a:pPr marL="0" indent="0">
              <a:buNone/>
            </a:pPr>
            <a:r>
              <a:rPr lang="en-US" sz="3200" dirty="0">
                <a:solidFill>
                  <a:schemeClr val="tx1"/>
                </a:solidFill>
              </a:rPr>
              <a:t>➌ </a:t>
            </a:r>
            <a:r>
              <a:rPr lang="en-US" sz="3200" dirty="0">
                <a:solidFill>
                  <a:srgbClr val="FF0000"/>
                </a:solidFill>
              </a:rPr>
              <a:t>&gt;&gt;&gt; True = 2 + 2</a:t>
            </a:r>
          </a:p>
          <a:p>
            <a:pPr marL="0" indent="0">
              <a:buNone/>
            </a:pPr>
            <a:r>
              <a:rPr lang="en-US" sz="3200" dirty="0" err="1">
                <a:solidFill>
                  <a:schemeClr val="tx1"/>
                </a:solidFill>
              </a:rPr>
              <a:t>SyntaxError</a:t>
            </a:r>
            <a:r>
              <a:rPr lang="en-US" sz="3200" dirty="0">
                <a:solidFill>
                  <a:schemeClr val="tx1"/>
                </a:solidFill>
              </a:rPr>
              <a:t>: can't assign to keyword</a:t>
            </a:r>
          </a:p>
        </p:txBody>
      </p:sp>
    </p:spTree>
    <p:extLst>
      <p:ext uri="{BB962C8B-B14F-4D97-AF65-F5344CB8AC3E}">
        <p14:creationId xmlns:p14="http://schemas.microsoft.com/office/powerpoint/2010/main" val="5204666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Comparison Operators</a:t>
            </a:r>
            <a:endParaRPr lang="en-IN" dirty="0"/>
          </a:p>
        </p:txBody>
      </p:sp>
      <p:sp>
        <p:nvSpPr>
          <p:cNvPr id="3" name="Content Placeholder 2"/>
          <p:cNvSpPr>
            <a:spLocks noGrp="1"/>
          </p:cNvSpPr>
          <p:nvPr>
            <p:ph idx="1"/>
          </p:nvPr>
        </p:nvSpPr>
        <p:spPr>
          <a:xfrm>
            <a:off x="302459" y="851770"/>
            <a:ext cx="11889541" cy="4724681"/>
          </a:xfrm>
        </p:spPr>
        <p:txBody>
          <a:bodyPr>
            <a:noAutofit/>
          </a:bodyPr>
          <a:lstStyle/>
          <a:p>
            <a:r>
              <a:rPr lang="en-IN" sz="2800" dirty="0"/>
              <a:t>Comparison operators compare two values and evaluate down to a single Boolean value</a:t>
            </a:r>
          </a:p>
          <a:p>
            <a:r>
              <a:rPr lang="en-IN" sz="2800" dirty="0"/>
              <a:t>They are also called as relational operators</a:t>
            </a:r>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r>
              <a:rPr lang="en-IN" sz="2800" dirty="0"/>
              <a:t>These operators evaluate to True or False depending on the values entered</a:t>
            </a:r>
          </a:p>
          <a:p>
            <a:endParaRPr lang="en-US" sz="2800" dirty="0">
              <a:solidFill>
                <a:schemeClr val="tx1"/>
              </a:solidFill>
            </a:endParaRPr>
          </a:p>
        </p:txBody>
      </p:sp>
      <p:pic>
        <p:nvPicPr>
          <p:cNvPr id="6" name="Picture 5"/>
          <p:cNvPicPr>
            <a:picLocks noChangeAspect="1"/>
          </p:cNvPicPr>
          <p:nvPr/>
        </p:nvPicPr>
        <p:blipFill>
          <a:blip r:embed="rId3"/>
          <a:stretch>
            <a:fillRect/>
          </a:stretch>
        </p:blipFill>
        <p:spPr>
          <a:xfrm>
            <a:off x="716081" y="2509572"/>
            <a:ext cx="5343525" cy="1743075"/>
          </a:xfrm>
          <a:prstGeom prst="rect">
            <a:avLst/>
          </a:prstGeom>
        </p:spPr>
      </p:pic>
      <p:pic>
        <p:nvPicPr>
          <p:cNvPr id="7" name="Picture 6"/>
          <p:cNvPicPr>
            <a:picLocks noChangeAspect="1"/>
          </p:cNvPicPr>
          <p:nvPr/>
        </p:nvPicPr>
        <p:blipFill>
          <a:blip r:embed="rId4"/>
          <a:stretch>
            <a:fillRect/>
          </a:stretch>
        </p:blipFill>
        <p:spPr>
          <a:xfrm>
            <a:off x="844668" y="3966726"/>
            <a:ext cx="5086350" cy="1609725"/>
          </a:xfrm>
          <a:prstGeom prst="rect">
            <a:avLst/>
          </a:prstGeom>
        </p:spPr>
      </p:pic>
    </p:spTree>
    <p:extLst>
      <p:ext uri="{BB962C8B-B14F-4D97-AF65-F5344CB8AC3E}">
        <p14:creationId xmlns:p14="http://schemas.microsoft.com/office/powerpoint/2010/main" val="146092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Comparison Operators</a:t>
            </a:r>
            <a:endParaRPr lang="en-IN" dirty="0"/>
          </a:p>
        </p:txBody>
      </p:sp>
      <p:sp>
        <p:nvSpPr>
          <p:cNvPr id="3" name="Content Placeholder 2"/>
          <p:cNvSpPr>
            <a:spLocks noGrp="1"/>
          </p:cNvSpPr>
          <p:nvPr>
            <p:ph idx="1"/>
          </p:nvPr>
        </p:nvSpPr>
        <p:spPr>
          <a:xfrm>
            <a:off x="302459" y="686878"/>
            <a:ext cx="11889541" cy="4724681"/>
          </a:xfrm>
        </p:spPr>
        <p:txBody>
          <a:bodyPr>
            <a:noAutofit/>
          </a:bodyPr>
          <a:lstStyle/>
          <a:p>
            <a:pPr marL="0" indent="0">
              <a:spcBef>
                <a:spcPts val="600"/>
              </a:spcBef>
              <a:buNone/>
            </a:pPr>
            <a:r>
              <a:rPr lang="en-IN" sz="2800" dirty="0">
                <a:solidFill>
                  <a:srgbClr val="FF0000"/>
                </a:solidFill>
              </a:rPr>
              <a:t>&gt;&gt;&gt; </a:t>
            </a:r>
            <a:r>
              <a:rPr lang="en-IN" sz="2800" b="1" dirty="0">
                <a:solidFill>
                  <a:srgbClr val="FF0000"/>
                </a:solidFill>
              </a:rPr>
              <a:t>42 == 42</a:t>
            </a:r>
          </a:p>
          <a:p>
            <a:pPr marL="0" indent="0">
              <a:spcBef>
                <a:spcPts val="600"/>
              </a:spcBef>
              <a:buNone/>
            </a:pPr>
            <a:r>
              <a:rPr lang="en-IN" sz="2800" dirty="0"/>
              <a:t>True</a:t>
            </a:r>
          </a:p>
          <a:p>
            <a:pPr marL="0" indent="0">
              <a:spcBef>
                <a:spcPts val="600"/>
              </a:spcBef>
              <a:buNone/>
            </a:pPr>
            <a:r>
              <a:rPr lang="en-IN" sz="2800" dirty="0">
                <a:solidFill>
                  <a:srgbClr val="FF0000"/>
                </a:solidFill>
              </a:rPr>
              <a:t>&gt;&gt;&gt; </a:t>
            </a:r>
            <a:r>
              <a:rPr lang="en-IN" sz="2800" b="1" dirty="0">
                <a:solidFill>
                  <a:srgbClr val="FF0000"/>
                </a:solidFill>
              </a:rPr>
              <a:t>42 == 99</a:t>
            </a:r>
          </a:p>
          <a:p>
            <a:pPr marL="0" indent="0">
              <a:spcBef>
                <a:spcPts val="600"/>
              </a:spcBef>
              <a:buNone/>
            </a:pPr>
            <a:r>
              <a:rPr lang="en-IN" sz="2800" dirty="0"/>
              <a:t>False</a:t>
            </a:r>
          </a:p>
          <a:p>
            <a:pPr marL="0" indent="0">
              <a:spcBef>
                <a:spcPts val="600"/>
              </a:spcBef>
              <a:buNone/>
            </a:pPr>
            <a:r>
              <a:rPr lang="en-IN" sz="2800" dirty="0">
                <a:solidFill>
                  <a:srgbClr val="FF0000"/>
                </a:solidFill>
              </a:rPr>
              <a:t>&gt;&gt;&gt; </a:t>
            </a:r>
            <a:r>
              <a:rPr lang="en-IN" sz="2800" b="1" dirty="0">
                <a:solidFill>
                  <a:srgbClr val="FF0000"/>
                </a:solidFill>
              </a:rPr>
              <a:t>2 != 3</a:t>
            </a:r>
          </a:p>
          <a:p>
            <a:pPr marL="0" indent="0">
              <a:spcBef>
                <a:spcPts val="600"/>
              </a:spcBef>
              <a:buNone/>
            </a:pPr>
            <a:r>
              <a:rPr lang="en-IN" sz="2800" dirty="0"/>
              <a:t>True</a:t>
            </a:r>
          </a:p>
          <a:p>
            <a:pPr marL="0" indent="0">
              <a:spcBef>
                <a:spcPts val="600"/>
              </a:spcBef>
              <a:buNone/>
            </a:pPr>
            <a:r>
              <a:rPr lang="en-IN" sz="2800" dirty="0">
                <a:solidFill>
                  <a:srgbClr val="FF0000"/>
                </a:solidFill>
              </a:rPr>
              <a:t>&gt;&gt;&gt; </a:t>
            </a:r>
            <a:r>
              <a:rPr lang="en-IN" sz="2800" b="1" dirty="0">
                <a:solidFill>
                  <a:srgbClr val="FF0000"/>
                </a:solidFill>
              </a:rPr>
              <a:t>2 != 2</a:t>
            </a:r>
          </a:p>
          <a:p>
            <a:pPr marL="0" indent="0">
              <a:spcBef>
                <a:spcPts val="600"/>
              </a:spcBef>
              <a:buNone/>
            </a:pPr>
            <a:r>
              <a:rPr lang="en-IN" sz="2800" dirty="0"/>
              <a:t>False</a:t>
            </a:r>
          </a:p>
          <a:p>
            <a:r>
              <a:rPr lang="en-US" sz="2600" dirty="0">
                <a:solidFill>
                  <a:schemeClr val="tx1"/>
                </a:solidFill>
              </a:rPr>
              <a:t>== (equal to equal to) evaluates to </a:t>
            </a:r>
            <a:r>
              <a:rPr lang="en-US" sz="2600" dirty="0">
                <a:solidFill>
                  <a:srgbClr val="FF0000"/>
                </a:solidFill>
              </a:rPr>
              <a:t>True</a:t>
            </a:r>
            <a:r>
              <a:rPr lang="en-US" sz="2600" dirty="0">
                <a:solidFill>
                  <a:schemeClr val="tx1"/>
                </a:solidFill>
              </a:rPr>
              <a:t> when the values on</a:t>
            </a:r>
          </a:p>
          <a:p>
            <a:pPr marL="0" indent="0">
              <a:buNone/>
            </a:pPr>
            <a:r>
              <a:rPr lang="en-US" sz="2600" dirty="0">
                <a:solidFill>
                  <a:schemeClr val="tx1"/>
                </a:solidFill>
              </a:rPr>
              <a:t>both sides are the same, </a:t>
            </a:r>
          </a:p>
          <a:p>
            <a:r>
              <a:rPr lang="en-US" sz="2600" dirty="0">
                <a:solidFill>
                  <a:schemeClr val="tx1"/>
                </a:solidFill>
              </a:rPr>
              <a:t> != (not equal to) evaluates to </a:t>
            </a:r>
            <a:r>
              <a:rPr lang="en-US" sz="2600" dirty="0">
                <a:solidFill>
                  <a:srgbClr val="FF0000"/>
                </a:solidFill>
              </a:rPr>
              <a:t>True</a:t>
            </a:r>
            <a:r>
              <a:rPr lang="en-US" sz="2600" dirty="0">
                <a:solidFill>
                  <a:schemeClr val="tx1"/>
                </a:solidFill>
              </a:rPr>
              <a:t> when the two values are different.</a:t>
            </a:r>
          </a:p>
          <a:p>
            <a:r>
              <a:rPr lang="en-US" sz="2600" dirty="0">
                <a:solidFill>
                  <a:schemeClr val="tx1"/>
                </a:solidFill>
              </a:rPr>
              <a:t>The == and != operators can actually work with values of any data type.</a:t>
            </a:r>
          </a:p>
        </p:txBody>
      </p:sp>
    </p:spTree>
    <p:extLst>
      <p:ext uri="{BB962C8B-B14F-4D97-AF65-F5344CB8AC3E}">
        <p14:creationId xmlns:p14="http://schemas.microsoft.com/office/powerpoint/2010/main" val="12819427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Comparison Operators</a:t>
            </a:r>
            <a:endParaRPr lang="en-IN" dirty="0"/>
          </a:p>
        </p:txBody>
      </p:sp>
      <p:sp>
        <p:nvSpPr>
          <p:cNvPr id="3" name="Content Placeholder 2"/>
          <p:cNvSpPr>
            <a:spLocks noGrp="1"/>
          </p:cNvSpPr>
          <p:nvPr>
            <p:ph idx="1"/>
          </p:nvPr>
        </p:nvSpPr>
        <p:spPr>
          <a:xfrm>
            <a:off x="302459" y="686878"/>
            <a:ext cx="11889541" cy="4724681"/>
          </a:xfrm>
        </p:spPr>
        <p:txBody>
          <a:bodyPr>
            <a:noAutofit/>
          </a:bodyPr>
          <a:lstStyle/>
          <a:p>
            <a:pPr marL="0" indent="0">
              <a:spcBef>
                <a:spcPts val="0"/>
              </a:spcBef>
              <a:buNone/>
            </a:pPr>
            <a:r>
              <a:rPr lang="en-US" sz="2400" dirty="0">
                <a:solidFill>
                  <a:srgbClr val="FF0000"/>
                </a:solidFill>
              </a:rPr>
              <a:t>&gt;&gt;&gt; 'hello' == 'hello</a:t>
            </a:r>
            <a:r>
              <a:rPr lang="en-US" sz="2400" dirty="0">
                <a:solidFill>
                  <a:schemeClr val="tx1"/>
                </a:solidFill>
              </a:rPr>
              <a:t>'</a:t>
            </a:r>
          </a:p>
          <a:p>
            <a:pPr marL="0" indent="0">
              <a:spcBef>
                <a:spcPts val="0"/>
              </a:spcBef>
              <a:spcAft>
                <a:spcPts val="600"/>
              </a:spcAft>
              <a:buNone/>
            </a:pPr>
            <a:r>
              <a:rPr lang="en-US" sz="2400" dirty="0">
                <a:solidFill>
                  <a:schemeClr val="tx1"/>
                </a:solidFill>
              </a:rPr>
              <a:t>True</a:t>
            </a:r>
          </a:p>
          <a:p>
            <a:pPr marL="0" indent="0">
              <a:spcBef>
                <a:spcPts val="0"/>
              </a:spcBef>
              <a:buNone/>
            </a:pPr>
            <a:r>
              <a:rPr lang="en-US" sz="2400" dirty="0">
                <a:solidFill>
                  <a:srgbClr val="FF0000"/>
                </a:solidFill>
              </a:rPr>
              <a:t>&gt;&gt;&gt; 'hello' == 'Hello'</a:t>
            </a:r>
          </a:p>
          <a:p>
            <a:pPr marL="0" indent="0">
              <a:spcBef>
                <a:spcPts val="0"/>
              </a:spcBef>
              <a:spcAft>
                <a:spcPts val="600"/>
              </a:spcAft>
              <a:buNone/>
            </a:pPr>
            <a:r>
              <a:rPr lang="en-US" sz="2400" dirty="0">
                <a:solidFill>
                  <a:schemeClr val="tx1"/>
                </a:solidFill>
              </a:rPr>
              <a:t>False</a:t>
            </a:r>
          </a:p>
          <a:p>
            <a:pPr marL="0" indent="0">
              <a:spcBef>
                <a:spcPts val="0"/>
              </a:spcBef>
              <a:buNone/>
            </a:pPr>
            <a:r>
              <a:rPr lang="en-US" sz="2400" dirty="0">
                <a:solidFill>
                  <a:srgbClr val="FF0000"/>
                </a:solidFill>
              </a:rPr>
              <a:t>&gt;&gt;&gt; 'dog' != 'cat'</a:t>
            </a:r>
          </a:p>
          <a:p>
            <a:pPr marL="0" indent="0">
              <a:spcBef>
                <a:spcPts val="0"/>
              </a:spcBef>
              <a:spcAft>
                <a:spcPts val="600"/>
              </a:spcAft>
              <a:buNone/>
            </a:pPr>
            <a:r>
              <a:rPr lang="en-US" sz="2400" dirty="0">
                <a:solidFill>
                  <a:schemeClr val="tx1"/>
                </a:solidFill>
              </a:rPr>
              <a:t>True</a:t>
            </a:r>
          </a:p>
          <a:p>
            <a:pPr marL="0" indent="0">
              <a:spcBef>
                <a:spcPts val="0"/>
              </a:spcBef>
              <a:buNone/>
            </a:pPr>
            <a:r>
              <a:rPr lang="en-US" sz="2400" dirty="0">
                <a:solidFill>
                  <a:srgbClr val="FF0000"/>
                </a:solidFill>
              </a:rPr>
              <a:t>&gt;&gt;&gt; True == True</a:t>
            </a:r>
          </a:p>
          <a:p>
            <a:pPr marL="0" indent="0">
              <a:spcBef>
                <a:spcPts val="0"/>
              </a:spcBef>
              <a:spcAft>
                <a:spcPts val="600"/>
              </a:spcAft>
              <a:buNone/>
            </a:pPr>
            <a:r>
              <a:rPr lang="en-US" sz="2400" dirty="0">
                <a:solidFill>
                  <a:schemeClr val="tx1"/>
                </a:solidFill>
              </a:rPr>
              <a:t>True</a:t>
            </a:r>
          </a:p>
          <a:p>
            <a:pPr marL="0" indent="0">
              <a:spcBef>
                <a:spcPts val="0"/>
              </a:spcBef>
              <a:buNone/>
            </a:pPr>
            <a:r>
              <a:rPr lang="en-US" sz="2400" dirty="0">
                <a:solidFill>
                  <a:srgbClr val="FF0000"/>
                </a:solidFill>
              </a:rPr>
              <a:t>&gt;&gt;&gt; True != False</a:t>
            </a:r>
          </a:p>
          <a:p>
            <a:pPr marL="0" indent="0">
              <a:spcBef>
                <a:spcPts val="0"/>
              </a:spcBef>
              <a:spcAft>
                <a:spcPts val="600"/>
              </a:spcAft>
              <a:buNone/>
            </a:pPr>
            <a:r>
              <a:rPr lang="en-US" sz="2400" dirty="0">
                <a:solidFill>
                  <a:schemeClr val="tx1"/>
                </a:solidFill>
              </a:rPr>
              <a:t>True</a:t>
            </a:r>
          </a:p>
          <a:p>
            <a:pPr marL="0" indent="0">
              <a:spcBef>
                <a:spcPts val="0"/>
              </a:spcBef>
              <a:buNone/>
            </a:pPr>
            <a:r>
              <a:rPr lang="en-US" sz="2400" dirty="0">
                <a:solidFill>
                  <a:srgbClr val="FF0000"/>
                </a:solidFill>
              </a:rPr>
              <a:t>&gt;&gt;&gt; 42 == 42.0</a:t>
            </a:r>
          </a:p>
          <a:p>
            <a:pPr marL="0" indent="0">
              <a:spcBef>
                <a:spcPts val="0"/>
              </a:spcBef>
              <a:spcAft>
                <a:spcPts val="600"/>
              </a:spcAft>
              <a:buNone/>
            </a:pPr>
            <a:r>
              <a:rPr lang="en-US" sz="2400" dirty="0">
                <a:solidFill>
                  <a:schemeClr val="tx1"/>
                </a:solidFill>
              </a:rPr>
              <a:t>True</a:t>
            </a:r>
          </a:p>
          <a:p>
            <a:pPr marL="0" indent="0">
              <a:spcBef>
                <a:spcPts val="0"/>
              </a:spcBef>
              <a:buNone/>
            </a:pPr>
            <a:r>
              <a:rPr lang="en-US" sz="2400" dirty="0">
                <a:solidFill>
                  <a:schemeClr val="tx1"/>
                </a:solidFill>
              </a:rPr>
              <a:t>➊</a:t>
            </a:r>
            <a:r>
              <a:rPr lang="en-US" sz="2400" dirty="0">
                <a:solidFill>
                  <a:srgbClr val="FF0000"/>
                </a:solidFill>
              </a:rPr>
              <a:t> &gt;&gt;&gt; 42 == '42'</a:t>
            </a:r>
          </a:p>
          <a:p>
            <a:pPr marL="0" indent="0">
              <a:spcBef>
                <a:spcPts val="0"/>
              </a:spcBef>
              <a:buNone/>
            </a:pPr>
            <a:r>
              <a:rPr lang="en-US" sz="2400" dirty="0">
                <a:solidFill>
                  <a:schemeClr val="tx1"/>
                </a:solidFill>
              </a:rPr>
              <a:t>False.</a:t>
            </a:r>
          </a:p>
          <a:p>
            <a:pPr>
              <a:spcBef>
                <a:spcPts val="0"/>
              </a:spcBef>
            </a:pPr>
            <a:r>
              <a:rPr lang="en-US" sz="2500" dirty="0">
                <a:solidFill>
                  <a:schemeClr val="tx1"/>
                </a:solidFill>
              </a:rPr>
              <a:t>because Python considers the integer 42 to be different from string '42'.</a:t>
            </a:r>
          </a:p>
        </p:txBody>
      </p:sp>
    </p:spTree>
    <p:extLst>
      <p:ext uri="{BB962C8B-B14F-4D97-AF65-F5344CB8AC3E}">
        <p14:creationId xmlns:p14="http://schemas.microsoft.com/office/powerpoint/2010/main" val="8792445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Comparison Operators</a:t>
            </a:r>
            <a:endParaRPr lang="en-IN" dirty="0"/>
          </a:p>
        </p:txBody>
      </p:sp>
      <p:sp>
        <p:nvSpPr>
          <p:cNvPr id="3" name="Content Placeholder 2"/>
          <p:cNvSpPr>
            <a:spLocks noGrp="1"/>
          </p:cNvSpPr>
          <p:nvPr>
            <p:ph idx="1"/>
          </p:nvPr>
        </p:nvSpPr>
        <p:spPr>
          <a:xfrm>
            <a:off x="302459" y="686878"/>
            <a:ext cx="11889541" cy="4724681"/>
          </a:xfrm>
        </p:spPr>
        <p:txBody>
          <a:bodyPr>
            <a:noAutofit/>
          </a:bodyPr>
          <a:lstStyle/>
          <a:p>
            <a:pPr>
              <a:spcBef>
                <a:spcPts val="0"/>
              </a:spcBef>
            </a:pPr>
            <a:r>
              <a:rPr lang="en-US" sz="2600" dirty="0">
                <a:solidFill>
                  <a:schemeClr val="tx1"/>
                </a:solidFill>
              </a:rPr>
              <a:t>The &lt;, &gt;, &lt;=, and &gt;= operators, work properly only</a:t>
            </a:r>
          </a:p>
          <a:p>
            <a:pPr marL="0" indent="0">
              <a:spcBef>
                <a:spcPts val="0"/>
              </a:spcBef>
              <a:buNone/>
            </a:pPr>
            <a:r>
              <a:rPr lang="en-US" sz="2600" dirty="0">
                <a:solidFill>
                  <a:schemeClr val="tx1"/>
                </a:solidFill>
              </a:rPr>
              <a:t>with integer and floating-point values.</a:t>
            </a:r>
          </a:p>
          <a:p>
            <a:pPr marL="0" indent="0">
              <a:spcBef>
                <a:spcPts val="0"/>
              </a:spcBef>
              <a:buNone/>
            </a:pPr>
            <a:r>
              <a:rPr lang="en-US" sz="2600" dirty="0">
                <a:solidFill>
                  <a:srgbClr val="FF0000"/>
                </a:solidFill>
              </a:rPr>
              <a:t>&gt;&gt;&gt; 42 &lt; 100</a:t>
            </a:r>
          </a:p>
          <a:p>
            <a:pPr marL="0" indent="0">
              <a:spcBef>
                <a:spcPts val="0"/>
              </a:spcBef>
              <a:buNone/>
            </a:pPr>
            <a:r>
              <a:rPr lang="en-US" sz="2600" dirty="0">
                <a:solidFill>
                  <a:schemeClr val="tx1"/>
                </a:solidFill>
              </a:rPr>
              <a:t>True</a:t>
            </a:r>
          </a:p>
          <a:p>
            <a:pPr marL="0" indent="0">
              <a:spcBef>
                <a:spcPts val="0"/>
              </a:spcBef>
              <a:buNone/>
            </a:pPr>
            <a:r>
              <a:rPr lang="en-US" sz="2600" dirty="0">
                <a:solidFill>
                  <a:srgbClr val="FF0000"/>
                </a:solidFill>
              </a:rPr>
              <a:t>&gt;&gt;&gt; 42 &gt; 100</a:t>
            </a:r>
          </a:p>
          <a:p>
            <a:pPr marL="0" indent="0">
              <a:spcBef>
                <a:spcPts val="0"/>
              </a:spcBef>
              <a:buNone/>
            </a:pPr>
            <a:r>
              <a:rPr lang="en-US" sz="2600" dirty="0">
                <a:solidFill>
                  <a:schemeClr val="tx1"/>
                </a:solidFill>
              </a:rPr>
              <a:t>False</a:t>
            </a:r>
          </a:p>
          <a:p>
            <a:pPr marL="0" indent="0">
              <a:spcBef>
                <a:spcPts val="0"/>
              </a:spcBef>
              <a:buNone/>
            </a:pPr>
            <a:r>
              <a:rPr lang="en-US" sz="2600" dirty="0">
                <a:solidFill>
                  <a:srgbClr val="FF0000"/>
                </a:solidFill>
              </a:rPr>
              <a:t>&gt;&gt;&gt; 42 &lt; 42</a:t>
            </a:r>
          </a:p>
          <a:p>
            <a:pPr marL="0" indent="0">
              <a:spcBef>
                <a:spcPts val="0"/>
              </a:spcBef>
              <a:buNone/>
            </a:pPr>
            <a:r>
              <a:rPr lang="en-US" sz="2600" dirty="0">
                <a:solidFill>
                  <a:schemeClr val="tx1"/>
                </a:solidFill>
              </a:rPr>
              <a:t>False</a:t>
            </a:r>
          </a:p>
          <a:p>
            <a:pPr marL="0" indent="0">
              <a:spcBef>
                <a:spcPts val="0"/>
              </a:spcBef>
              <a:buNone/>
            </a:pPr>
            <a:r>
              <a:rPr lang="en-US" sz="2600" dirty="0">
                <a:solidFill>
                  <a:srgbClr val="FF0000"/>
                </a:solidFill>
              </a:rPr>
              <a:t>&gt;&gt;&gt; </a:t>
            </a:r>
            <a:r>
              <a:rPr lang="en-US" sz="2600" dirty="0" err="1">
                <a:solidFill>
                  <a:srgbClr val="FF0000"/>
                </a:solidFill>
              </a:rPr>
              <a:t>eggCount</a:t>
            </a:r>
            <a:r>
              <a:rPr lang="en-US" sz="2600" dirty="0">
                <a:solidFill>
                  <a:srgbClr val="FF0000"/>
                </a:solidFill>
              </a:rPr>
              <a:t> = 42</a:t>
            </a:r>
          </a:p>
          <a:p>
            <a:pPr marL="0" indent="0">
              <a:spcBef>
                <a:spcPts val="0"/>
              </a:spcBef>
              <a:buNone/>
            </a:pPr>
            <a:r>
              <a:rPr lang="en-US" sz="2600" dirty="0">
                <a:solidFill>
                  <a:schemeClr val="tx1"/>
                </a:solidFill>
              </a:rPr>
              <a:t>➊ </a:t>
            </a:r>
            <a:r>
              <a:rPr lang="en-US" sz="2600" dirty="0">
                <a:solidFill>
                  <a:srgbClr val="FF0000"/>
                </a:solidFill>
              </a:rPr>
              <a:t>&gt;&gt;&gt; </a:t>
            </a:r>
            <a:r>
              <a:rPr lang="en-US" sz="2600" dirty="0" err="1">
                <a:solidFill>
                  <a:srgbClr val="FF0000"/>
                </a:solidFill>
              </a:rPr>
              <a:t>eggCount</a:t>
            </a:r>
            <a:r>
              <a:rPr lang="en-US" sz="2600" dirty="0">
                <a:solidFill>
                  <a:srgbClr val="FF0000"/>
                </a:solidFill>
              </a:rPr>
              <a:t> &lt;= 42</a:t>
            </a:r>
          </a:p>
          <a:p>
            <a:pPr marL="0" indent="0">
              <a:spcBef>
                <a:spcPts val="0"/>
              </a:spcBef>
              <a:buNone/>
            </a:pPr>
            <a:r>
              <a:rPr lang="en-US" sz="2600" dirty="0">
                <a:solidFill>
                  <a:schemeClr val="tx1"/>
                </a:solidFill>
              </a:rPr>
              <a:t>True</a:t>
            </a:r>
          </a:p>
          <a:p>
            <a:pPr marL="0" indent="0">
              <a:spcBef>
                <a:spcPts val="0"/>
              </a:spcBef>
              <a:buNone/>
            </a:pPr>
            <a:r>
              <a:rPr lang="en-US" sz="2600" dirty="0">
                <a:solidFill>
                  <a:srgbClr val="FF0000"/>
                </a:solidFill>
              </a:rPr>
              <a:t>&gt;&gt;&gt; </a:t>
            </a:r>
            <a:r>
              <a:rPr lang="en-US" sz="2600" dirty="0" err="1">
                <a:solidFill>
                  <a:srgbClr val="FF0000"/>
                </a:solidFill>
              </a:rPr>
              <a:t>myAge</a:t>
            </a:r>
            <a:r>
              <a:rPr lang="en-US" sz="2600" dirty="0">
                <a:solidFill>
                  <a:srgbClr val="FF0000"/>
                </a:solidFill>
              </a:rPr>
              <a:t> = 29</a:t>
            </a:r>
          </a:p>
          <a:p>
            <a:pPr marL="0" indent="0">
              <a:spcBef>
                <a:spcPts val="0"/>
              </a:spcBef>
              <a:buNone/>
            </a:pPr>
            <a:r>
              <a:rPr lang="en-US" sz="2600" dirty="0">
                <a:solidFill>
                  <a:schemeClr val="tx1"/>
                </a:solidFill>
              </a:rPr>
              <a:t>➋ </a:t>
            </a:r>
            <a:r>
              <a:rPr lang="en-US" sz="2600" dirty="0">
                <a:solidFill>
                  <a:srgbClr val="FF0000"/>
                </a:solidFill>
              </a:rPr>
              <a:t>&gt;&gt;&gt; </a:t>
            </a:r>
            <a:r>
              <a:rPr lang="en-US" sz="2600" dirty="0" err="1">
                <a:solidFill>
                  <a:srgbClr val="FF0000"/>
                </a:solidFill>
              </a:rPr>
              <a:t>myAge</a:t>
            </a:r>
            <a:r>
              <a:rPr lang="en-US" sz="2600" dirty="0">
                <a:solidFill>
                  <a:srgbClr val="FF0000"/>
                </a:solidFill>
              </a:rPr>
              <a:t> &gt;= 10</a:t>
            </a:r>
          </a:p>
          <a:p>
            <a:pPr marL="0" indent="0">
              <a:spcBef>
                <a:spcPts val="0"/>
              </a:spcBef>
              <a:buNone/>
            </a:pPr>
            <a:r>
              <a:rPr lang="en-US" sz="2600" dirty="0">
                <a:solidFill>
                  <a:schemeClr val="tx1"/>
                </a:solidFill>
              </a:rPr>
              <a:t>True</a:t>
            </a:r>
          </a:p>
        </p:txBody>
      </p:sp>
    </p:spTree>
    <p:extLst>
      <p:ext uri="{BB962C8B-B14F-4D97-AF65-F5344CB8AC3E}">
        <p14:creationId xmlns:p14="http://schemas.microsoft.com/office/powerpoint/2010/main" val="316660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77" y="131482"/>
            <a:ext cx="8596668" cy="1320800"/>
          </a:xfrm>
        </p:spPr>
        <p:txBody>
          <a:bodyPr>
            <a:normAutofit/>
          </a:bodyPr>
          <a:lstStyle/>
          <a:p>
            <a:pPr algn="ctr"/>
            <a:r>
              <a:rPr lang="en-IN" sz="4400" dirty="0"/>
              <a:t>Python Basics: </a:t>
            </a:r>
            <a:r>
              <a:rPr lang="en-US" sz="4400" b="1" dirty="0"/>
              <a:t>Expressions</a:t>
            </a:r>
            <a:endParaRPr lang="en-IN" sz="4400" dirty="0"/>
          </a:p>
        </p:txBody>
      </p:sp>
      <p:sp>
        <p:nvSpPr>
          <p:cNvPr id="3" name="Content Placeholder 2"/>
          <p:cNvSpPr>
            <a:spLocks noGrp="1"/>
          </p:cNvSpPr>
          <p:nvPr>
            <p:ph idx="1"/>
          </p:nvPr>
        </p:nvSpPr>
        <p:spPr>
          <a:xfrm>
            <a:off x="577631" y="1313368"/>
            <a:ext cx="11268635" cy="4724681"/>
          </a:xfrm>
        </p:spPr>
        <p:txBody>
          <a:bodyPr>
            <a:noAutofit/>
          </a:bodyPr>
          <a:lstStyle/>
          <a:p>
            <a:pPr algn="just"/>
            <a:r>
              <a:rPr lang="en-US" sz="2800" dirty="0"/>
              <a:t>Precedence of operators: The order of operations of Python math operators</a:t>
            </a:r>
          </a:p>
          <a:p>
            <a:pPr algn="just"/>
            <a:r>
              <a:rPr lang="en-US" sz="2800" dirty="0">
                <a:solidFill>
                  <a:srgbClr val="FF0000"/>
                </a:solidFill>
              </a:rPr>
              <a:t>It is similar to that of mathematics. From left to right</a:t>
            </a:r>
          </a:p>
          <a:p>
            <a:pPr marL="0" indent="0" algn="just">
              <a:buNone/>
            </a:pPr>
            <a:r>
              <a:rPr lang="en-US" sz="2800" dirty="0">
                <a:solidFill>
                  <a:srgbClr val="FF0000"/>
                </a:solidFill>
              </a:rPr>
              <a:t>  1.  ** </a:t>
            </a:r>
          </a:p>
          <a:p>
            <a:pPr marL="0" indent="0" algn="just">
              <a:buNone/>
            </a:pPr>
            <a:r>
              <a:rPr lang="en-US" sz="2800" dirty="0">
                <a:solidFill>
                  <a:srgbClr val="FF0000"/>
                </a:solidFill>
              </a:rPr>
              <a:t>  2. *, /, //, and % </a:t>
            </a:r>
          </a:p>
          <a:p>
            <a:pPr marL="0" indent="0" algn="just">
              <a:buNone/>
            </a:pPr>
            <a:r>
              <a:rPr lang="en-US" sz="2800" dirty="0">
                <a:solidFill>
                  <a:srgbClr val="FF0000"/>
                </a:solidFill>
              </a:rPr>
              <a:t>  3.  + and -</a:t>
            </a:r>
          </a:p>
          <a:p>
            <a:pPr algn="just"/>
            <a:r>
              <a:rPr lang="en-US" sz="2800" dirty="0"/>
              <a:t>Use parentheses to override the usual precedence if needed. </a:t>
            </a:r>
          </a:p>
          <a:p>
            <a:pPr algn="just"/>
            <a:r>
              <a:rPr lang="en-US" sz="2800" dirty="0"/>
              <a:t>Whitespace in between the operators and values doesn’t matter for Python (except for the indentation at the beginning of the line)</a:t>
            </a:r>
          </a:p>
          <a:p>
            <a:pPr algn="just"/>
            <a:endParaRPr lang="en-IN" sz="2800" dirty="0"/>
          </a:p>
        </p:txBody>
      </p:sp>
    </p:spTree>
    <p:extLst>
      <p:ext uri="{BB962C8B-B14F-4D97-AF65-F5344CB8AC3E}">
        <p14:creationId xmlns:p14="http://schemas.microsoft.com/office/powerpoint/2010/main" val="10206434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Comparison Operators</a:t>
            </a:r>
            <a:endParaRPr lang="en-IN" dirty="0"/>
          </a:p>
        </p:txBody>
      </p:sp>
      <p:sp>
        <p:nvSpPr>
          <p:cNvPr id="3" name="Content Placeholder 2"/>
          <p:cNvSpPr>
            <a:spLocks noGrp="1"/>
          </p:cNvSpPr>
          <p:nvPr>
            <p:ph idx="1"/>
          </p:nvPr>
        </p:nvSpPr>
        <p:spPr>
          <a:xfrm>
            <a:off x="302459" y="686878"/>
            <a:ext cx="11889541" cy="4724681"/>
          </a:xfrm>
        </p:spPr>
        <p:txBody>
          <a:bodyPr>
            <a:noAutofit/>
          </a:bodyPr>
          <a:lstStyle/>
          <a:p>
            <a:pPr>
              <a:spcBef>
                <a:spcPts val="0"/>
              </a:spcBef>
            </a:pPr>
            <a:r>
              <a:rPr lang="en-US" sz="2600" dirty="0">
                <a:solidFill>
                  <a:schemeClr val="tx1"/>
                </a:solidFill>
              </a:rPr>
              <a:t>THE DIFFERENCE BETWEEN THE == AND = OPERATORS:</a:t>
            </a:r>
          </a:p>
          <a:p>
            <a:pPr marL="0" indent="0">
              <a:spcBef>
                <a:spcPts val="0"/>
              </a:spcBef>
              <a:buNone/>
            </a:pPr>
            <a:endParaRPr lang="en-US" sz="26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037104271"/>
              </p:ext>
            </p:extLst>
          </p:nvPr>
        </p:nvGraphicFramePr>
        <p:xfrm>
          <a:off x="1192550" y="1348421"/>
          <a:ext cx="9795239" cy="3449930"/>
        </p:xfrm>
        <a:graphic>
          <a:graphicData uri="http://schemas.openxmlformats.org/drawingml/2006/table">
            <a:tbl>
              <a:tblPr firstRow="1" bandRow="1">
                <a:tableStyleId>{5C22544A-7EE6-4342-B048-85BDC9FD1C3A}</a:tableStyleId>
              </a:tblPr>
              <a:tblGrid>
                <a:gridCol w="5391396">
                  <a:extLst>
                    <a:ext uri="{9D8B030D-6E8A-4147-A177-3AD203B41FA5}">
                      <a16:colId xmlns:a16="http://schemas.microsoft.com/office/drawing/2014/main" val="20000"/>
                    </a:ext>
                  </a:extLst>
                </a:gridCol>
                <a:gridCol w="4403843">
                  <a:extLst>
                    <a:ext uri="{9D8B030D-6E8A-4147-A177-3AD203B41FA5}">
                      <a16:colId xmlns:a16="http://schemas.microsoft.com/office/drawing/2014/main" val="20001"/>
                    </a:ext>
                  </a:extLst>
                </a:gridCol>
              </a:tblGrid>
              <a:tr h="615290">
                <a:tc>
                  <a:txBody>
                    <a:bodyPr/>
                    <a:lstStyle/>
                    <a:p>
                      <a:pPr algn="ctr"/>
                      <a:r>
                        <a:rPr lang="en-US" sz="2400" dirty="0">
                          <a:solidFill>
                            <a:schemeClr val="tx1"/>
                          </a:solidFill>
                        </a:rPr>
                        <a:t>== OPERATOR</a:t>
                      </a:r>
                      <a:endParaRPr lang="en-IN" sz="2400" dirty="0"/>
                    </a:p>
                  </a:txBody>
                  <a:tcPr>
                    <a:solidFill>
                      <a:srgbClr val="9BA246"/>
                    </a:solidFill>
                  </a:tcPr>
                </a:tc>
                <a:tc>
                  <a:txBody>
                    <a:bodyPr/>
                    <a:lstStyle/>
                    <a:p>
                      <a:pPr algn="ctr"/>
                      <a:r>
                        <a:rPr lang="en-US" sz="2400" dirty="0">
                          <a:solidFill>
                            <a:schemeClr val="tx1"/>
                          </a:solidFill>
                        </a:rPr>
                        <a:t>= OPERATOR</a:t>
                      </a:r>
                      <a:endParaRPr lang="en-IN" sz="2400" dirty="0"/>
                    </a:p>
                  </a:txBody>
                  <a:tcPr>
                    <a:solidFill>
                      <a:srgbClr val="9BA246"/>
                    </a:solidFill>
                  </a:tcPr>
                </a:tc>
                <a:extLst>
                  <a:ext uri="{0D108BD9-81ED-4DB2-BD59-A6C34878D82A}">
                    <a16:rowId xmlns:a16="http://schemas.microsoft.com/office/drawing/2014/main" val="10000"/>
                  </a:ext>
                </a:extLst>
              </a:tr>
              <a:tr h="370840">
                <a:tc>
                  <a:txBody>
                    <a:bodyPr/>
                    <a:lstStyle/>
                    <a:p>
                      <a:r>
                        <a:rPr lang="en-IN" sz="2400" dirty="0"/>
                        <a:t>This is a comparison</a:t>
                      </a:r>
                      <a:r>
                        <a:rPr lang="en-IN" sz="2400" baseline="0" dirty="0"/>
                        <a:t> operator</a:t>
                      </a:r>
                      <a:endParaRPr lang="en-IN" sz="2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2400" dirty="0"/>
                        <a:t>This is an assignment</a:t>
                      </a:r>
                      <a:r>
                        <a:rPr lang="en-IN" sz="2400" baseline="0" dirty="0"/>
                        <a:t> operator</a:t>
                      </a:r>
                      <a:endParaRPr lang="en-IN" sz="2400" dirty="0"/>
                    </a:p>
                    <a:p>
                      <a:endParaRPr lang="en-IN" sz="2400"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This has two equal signs</a:t>
                      </a:r>
                    </a:p>
                    <a:p>
                      <a:endParaRPr lang="en-IN" sz="2400" dirty="0"/>
                    </a:p>
                  </a:txBody>
                  <a:tcPr/>
                </a:tc>
                <a:tc>
                  <a:txBody>
                    <a:bodyPr/>
                    <a:lstStyle/>
                    <a:p>
                      <a:r>
                        <a:rPr lang="en-US" sz="2400" dirty="0">
                          <a:solidFill>
                            <a:schemeClr val="tx1"/>
                          </a:solidFill>
                        </a:rPr>
                        <a:t>This has just one equal sign</a:t>
                      </a:r>
                      <a:endParaRPr lang="en-IN" sz="2400" dirty="0"/>
                    </a:p>
                  </a:txBody>
                  <a:tcPr/>
                </a:tc>
                <a:extLst>
                  <a:ext uri="{0D108BD9-81ED-4DB2-BD59-A6C34878D82A}">
                    <a16:rowId xmlns:a16="http://schemas.microsoft.com/office/drawing/2014/main" val="10002"/>
                  </a:ext>
                </a:extLst>
              </a:tr>
              <a:tr h="370840">
                <a:tc>
                  <a:txBody>
                    <a:bodyPr/>
                    <a:lstStyle/>
                    <a:p>
                      <a:pPr>
                        <a:spcBef>
                          <a:spcPts val="0"/>
                        </a:spcBef>
                      </a:pPr>
                      <a:r>
                        <a:rPr lang="en-US" sz="2400" dirty="0">
                          <a:solidFill>
                            <a:schemeClr val="tx1"/>
                          </a:solidFill>
                        </a:rPr>
                        <a:t>asks whether two values are the same as each other</a:t>
                      </a:r>
                      <a:endParaRPr lang="en-IN" sz="2400" dirty="0"/>
                    </a:p>
                  </a:txBody>
                  <a:tcPr/>
                </a:tc>
                <a:tc>
                  <a:txBody>
                    <a:bodyPr/>
                    <a:lstStyle/>
                    <a:p>
                      <a:pPr>
                        <a:spcBef>
                          <a:spcPts val="0"/>
                        </a:spcBef>
                      </a:pPr>
                      <a:r>
                        <a:rPr lang="en-US" sz="2400" dirty="0">
                          <a:solidFill>
                            <a:schemeClr val="tx1"/>
                          </a:solidFill>
                        </a:rPr>
                        <a:t>puts the value on the right into the Variable on the left. </a:t>
                      </a:r>
                    </a:p>
                    <a:p>
                      <a:endParaRPr lang="en-IN"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668434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Boolean Operators</a:t>
            </a:r>
            <a:endParaRPr lang="en-IN" dirty="0"/>
          </a:p>
        </p:txBody>
      </p:sp>
      <p:sp>
        <p:nvSpPr>
          <p:cNvPr id="3" name="Content Placeholder 2"/>
          <p:cNvSpPr>
            <a:spLocks noGrp="1"/>
          </p:cNvSpPr>
          <p:nvPr>
            <p:ph idx="1"/>
          </p:nvPr>
        </p:nvSpPr>
        <p:spPr>
          <a:xfrm>
            <a:off x="302459" y="686878"/>
            <a:ext cx="11889541" cy="4724681"/>
          </a:xfrm>
        </p:spPr>
        <p:txBody>
          <a:bodyPr>
            <a:noAutofit/>
          </a:bodyPr>
          <a:lstStyle/>
          <a:p>
            <a:pPr>
              <a:spcBef>
                <a:spcPts val="0"/>
              </a:spcBef>
            </a:pPr>
            <a:r>
              <a:rPr lang="en-US" sz="2600" dirty="0">
                <a:solidFill>
                  <a:schemeClr val="tx1"/>
                </a:solidFill>
              </a:rPr>
              <a:t>The three Boolean operators (and, or, and not) are used to compare</a:t>
            </a:r>
          </a:p>
          <a:p>
            <a:pPr marL="0" indent="0">
              <a:spcBef>
                <a:spcPts val="0"/>
              </a:spcBef>
              <a:buNone/>
            </a:pPr>
            <a:r>
              <a:rPr lang="en-US" sz="2600" dirty="0">
                <a:solidFill>
                  <a:schemeClr val="tx1"/>
                </a:solidFill>
              </a:rPr>
              <a:t>Boolean values. </a:t>
            </a:r>
          </a:p>
          <a:p>
            <a:pPr>
              <a:spcBef>
                <a:spcPts val="0"/>
              </a:spcBef>
            </a:pPr>
            <a:r>
              <a:rPr lang="en-US" sz="2600" dirty="0">
                <a:solidFill>
                  <a:schemeClr val="tx1"/>
                </a:solidFill>
              </a:rPr>
              <a:t>Like comparison operators, they evaluate these</a:t>
            </a:r>
          </a:p>
          <a:p>
            <a:pPr marL="0" indent="0">
              <a:spcBef>
                <a:spcPts val="0"/>
              </a:spcBef>
              <a:buNone/>
            </a:pPr>
            <a:r>
              <a:rPr lang="en-US" sz="2600" dirty="0">
                <a:solidFill>
                  <a:schemeClr val="tx1"/>
                </a:solidFill>
              </a:rPr>
              <a:t>expressions down to a Boolean value.</a:t>
            </a:r>
          </a:p>
          <a:p>
            <a:pPr marL="0" indent="0">
              <a:spcBef>
                <a:spcPts val="0"/>
              </a:spcBef>
              <a:buNone/>
            </a:pPr>
            <a:endParaRPr lang="en-US" sz="2600" dirty="0">
              <a:solidFill>
                <a:schemeClr val="tx1"/>
              </a:solidFill>
            </a:endParaRPr>
          </a:p>
          <a:p>
            <a:pPr>
              <a:spcBef>
                <a:spcPts val="0"/>
              </a:spcBef>
            </a:pPr>
            <a:r>
              <a:rPr lang="en-US" sz="2600" b="1" dirty="0">
                <a:solidFill>
                  <a:srgbClr val="FF0000"/>
                </a:solidFill>
              </a:rPr>
              <a:t>Binary Boolean Operators: </a:t>
            </a:r>
            <a:r>
              <a:rPr lang="en-US" sz="2600" dirty="0">
                <a:solidFill>
                  <a:schemeClr val="tx1"/>
                </a:solidFill>
              </a:rPr>
              <a:t>and,     or operators </a:t>
            </a:r>
          </a:p>
          <a:p>
            <a:pPr>
              <a:spcBef>
                <a:spcPts val="0"/>
              </a:spcBef>
            </a:pPr>
            <a:r>
              <a:rPr lang="en-US" sz="2600" dirty="0">
                <a:solidFill>
                  <a:schemeClr val="tx1"/>
                </a:solidFill>
              </a:rPr>
              <a:t>They always take two Boolean values (or expressions).</a:t>
            </a:r>
          </a:p>
          <a:p>
            <a:pPr>
              <a:spcBef>
                <a:spcPts val="0"/>
              </a:spcBef>
            </a:pPr>
            <a:r>
              <a:rPr lang="en-US" sz="2600" dirty="0">
                <a:solidFill>
                  <a:schemeClr val="tx1"/>
                </a:solidFill>
              </a:rPr>
              <a:t>The </a:t>
            </a:r>
            <a:r>
              <a:rPr lang="en-US" sz="2600" dirty="0">
                <a:solidFill>
                  <a:srgbClr val="FF0000"/>
                </a:solidFill>
              </a:rPr>
              <a:t>and</a:t>
            </a:r>
            <a:r>
              <a:rPr lang="en-US" sz="2600" dirty="0">
                <a:solidFill>
                  <a:schemeClr val="tx1"/>
                </a:solidFill>
              </a:rPr>
              <a:t> operator evaluates an expression to True if both Boolean values are True; otherwise, it evaluates to False. </a:t>
            </a:r>
          </a:p>
          <a:p>
            <a:pPr>
              <a:spcBef>
                <a:spcPts val="0"/>
              </a:spcBef>
            </a:pPr>
            <a:endParaRPr lang="en-US" sz="2600" dirty="0">
              <a:solidFill>
                <a:schemeClr val="tx1"/>
              </a:solidFill>
            </a:endParaRPr>
          </a:p>
          <a:p>
            <a:pPr marL="0" indent="0">
              <a:spcBef>
                <a:spcPts val="0"/>
              </a:spcBef>
              <a:buNone/>
            </a:pPr>
            <a:r>
              <a:rPr lang="en-US" sz="2600">
                <a:solidFill>
                  <a:srgbClr val="FF0000"/>
                </a:solidFill>
              </a:rPr>
              <a:t>&gt;&gt;&gt; True and True</a:t>
            </a:r>
          </a:p>
          <a:p>
            <a:pPr marL="0" indent="0">
              <a:spcBef>
                <a:spcPts val="0"/>
              </a:spcBef>
              <a:spcAft>
                <a:spcPts val="600"/>
              </a:spcAft>
              <a:buNone/>
            </a:pPr>
            <a:r>
              <a:rPr lang="en-US" sz="2600">
                <a:solidFill>
                  <a:schemeClr val="tx1"/>
                </a:solidFill>
              </a:rPr>
              <a:t>True</a:t>
            </a:r>
          </a:p>
          <a:p>
            <a:pPr marL="0" indent="0">
              <a:spcBef>
                <a:spcPts val="0"/>
              </a:spcBef>
              <a:buNone/>
            </a:pPr>
            <a:r>
              <a:rPr lang="en-US" sz="2600">
                <a:solidFill>
                  <a:srgbClr val="FF0000"/>
                </a:solidFill>
              </a:rPr>
              <a:t>&gt;&gt;&gt; True and False</a:t>
            </a:r>
          </a:p>
          <a:p>
            <a:pPr marL="0" indent="0">
              <a:spcBef>
                <a:spcPts val="0"/>
              </a:spcBef>
              <a:buNone/>
            </a:pPr>
            <a:r>
              <a:rPr lang="en-US" sz="2600">
                <a:solidFill>
                  <a:schemeClr val="tx1"/>
                </a:solidFill>
              </a:rPr>
              <a:t>False</a:t>
            </a:r>
            <a:endParaRPr lang="en-US" sz="2600" dirty="0">
              <a:solidFill>
                <a:schemeClr val="tx1"/>
              </a:solidFill>
            </a:endParaRPr>
          </a:p>
        </p:txBody>
      </p:sp>
    </p:spTree>
    <p:extLst>
      <p:ext uri="{BB962C8B-B14F-4D97-AF65-F5344CB8AC3E}">
        <p14:creationId xmlns:p14="http://schemas.microsoft.com/office/powerpoint/2010/main" val="35767555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Boolean Operators</a:t>
            </a:r>
            <a:endParaRPr lang="en-IN" dirty="0"/>
          </a:p>
        </p:txBody>
      </p:sp>
      <p:sp>
        <p:nvSpPr>
          <p:cNvPr id="3" name="Content Placeholder 2"/>
          <p:cNvSpPr>
            <a:spLocks noGrp="1"/>
          </p:cNvSpPr>
          <p:nvPr>
            <p:ph idx="1"/>
          </p:nvPr>
        </p:nvSpPr>
        <p:spPr>
          <a:xfrm>
            <a:off x="302459" y="686878"/>
            <a:ext cx="11889541" cy="4724681"/>
          </a:xfrm>
        </p:spPr>
        <p:txBody>
          <a:bodyPr>
            <a:noAutofit/>
          </a:bodyPr>
          <a:lstStyle/>
          <a:p>
            <a:pPr marL="0" indent="0">
              <a:buNone/>
            </a:pPr>
            <a:r>
              <a:rPr lang="en-US" sz="2800" dirty="0">
                <a:solidFill>
                  <a:srgbClr val="FF0000"/>
                </a:solidFill>
              </a:rPr>
              <a:t>&gt;&gt;&gt; True and True</a:t>
            </a:r>
          </a:p>
          <a:p>
            <a:pPr marL="0" indent="0">
              <a:spcAft>
                <a:spcPts val="600"/>
              </a:spcAft>
              <a:buNone/>
            </a:pPr>
            <a:r>
              <a:rPr lang="en-US" sz="2800" dirty="0"/>
              <a:t>True</a:t>
            </a:r>
          </a:p>
          <a:p>
            <a:pPr marL="0" indent="0">
              <a:buNone/>
            </a:pPr>
            <a:r>
              <a:rPr lang="en-US" sz="2800" dirty="0">
                <a:solidFill>
                  <a:srgbClr val="FF0000"/>
                </a:solidFill>
              </a:rPr>
              <a:t>&gt;&gt;&gt; True and False</a:t>
            </a:r>
          </a:p>
          <a:p>
            <a:pPr marL="0" indent="0">
              <a:buNone/>
            </a:pPr>
            <a:r>
              <a:rPr lang="en-US" sz="2800" dirty="0"/>
              <a:t>False</a:t>
            </a:r>
          </a:p>
          <a:p>
            <a:pPr marL="0" indent="0">
              <a:spcBef>
                <a:spcPts val="0"/>
              </a:spcBef>
              <a:buNone/>
            </a:pPr>
            <a:endParaRPr lang="en-IN" sz="2800" dirty="0"/>
          </a:p>
          <a:p>
            <a:pPr>
              <a:spcBef>
                <a:spcPts val="0"/>
              </a:spcBef>
            </a:pPr>
            <a:r>
              <a:rPr lang="en-IN" sz="2800" dirty="0"/>
              <a:t>and Operator’s Truth Table</a:t>
            </a:r>
          </a:p>
          <a:p>
            <a:pPr>
              <a:spcBef>
                <a:spcPts val="0"/>
              </a:spcBef>
            </a:pPr>
            <a:endParaRPr lang="en-IN" sz="2800" dirty="0"/>
          </a:p>
          <a:p>
            <a:pPr>
              <a:spcBef>
                <a:spcPts val="0"/>
              </a:spcBef>
            </a:pPr>
            <a:endParaRPr lang="en-IN" sz="2800" dirty="0"/>
          </a:p>
          <a:p>
            <a:pPr>
              <a:spcBef>
                <a:spcPts val="0"/>
              </a:spcBef>
            </a:pPr>
            <a:endParaRPr lang="en-IN" sz="2800" dirty="0"/>
          </a:p>
          <a:p>
            <a:pPr>
              <a:spcBef>
                <a:spcPts val="0"/>
              </a:spcBef>
            </a:pPr>
            <a:endParaRPr lang="en-IN" sz="2800" dirty="0"/>
          </a:p>
          <a:p>
            <a:pPr>
              <a:spcBef>
                <a:spcPts val="0"/>
              </a:spcBef>
            </a:pPr>
            <a:endParaRPr lang="en-IN" sz="2800" dirty="0"/>
          </a:p>
          <a:p>
            <a:pPr>
              <a:spcBef>
                <a:spcPts val="0"/>
              </a:spcBef>
            </a:pPr>
            <a:endParaRPr lang="en-IN" sz="2800" dirty="0"/>
          </a:p>
          <a:p>
            <a:pPr>
              <a:spcBef>
                <a:spcPts val="0"/>
              </a:spcBef>
            </a:pPr>
            <a:endParaRPr lang="en-IN" sz="2800" dirty="0"/>
          </a:p>
          <a:p>
            <a:pPr>
              <a:spcBef>
                <a:spcPts val="0"/>
              </a:spcBef>
            </a:pPr>
            <a:endParaRPr lang="en-IN" sz="2800" dirty="0"/>
          </a:p>
          <a:p>
            <a:pPr>
              <a:spcBef>
                <a:spcPts val="0"/>
              </a:spcBef>
            </a:pPr>
            <a:endParaRPr lang="en-US" sz="2600" dirty="0">
              <a:solidFill>
                <a:schemeClr val="tx1"/>
              </a:solidFill>
            </a:endParaRPr>
          </a:p>
        </p:txBody>
      </p:sp>
      <p:pic>
        <p:nvPicPr>
          <p:cNvPr id="5" name="Picture 4"/>
          <p:cNvPicPr>
            <a:picLocks noChangeAspect="1"/>
          </p:cNvPicPr>
          <p:nvPr/>
        </p:nvPicPr>
        <p:blipFill>
          <a:blip r:embed="rId3"/>
          <a:stretch>
            <a:fillRect/>
          </a:stretch>
        </p:blipFill>
        <p:spPr>
          <a:xfrm>
            <a:off x="302459" y="3892104"/>
            <a:ext cx="5039401" cy="2328814"/>
          </a:xfrm>
          <a:prstGeom prst="rect">
            <a:avLst/>
          </a:prstGeom>
        </p:spPr>
      </p:pic>
    </p:spTree>
    <p:extLst>
      <p:ext uri="{BB962C8B-B14F-4D97-AF65-F5344CB8AC3E}">
        <p14:creationId xmlns:p14="http://schemas.microsoft.com/office/powerpoint/2010/main" val="19984604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Boolean Operators</a:t>
            </a:r>
            <a:endParaRPr lang="en-IN" dirty="0"/>
          </a:p>
        </p:txBody>
      </p:sp>
      <p:sp>
        <p:nvSpPr>
          <p:cNvPr id="3" name="Content Placeholder 2"/>
          <p:cNvSpPr>
            <a:spLocks noGrp="1"/>
          </p:cNvSpPr>
          <p:nvPr>
            <p:ph idx="1"/>
          </p:nvPr>
        </p:nvSpPr>
        <p:spPr>
          <a:xfrm>
            <a:off x="302459" y="686878"/>
            <a:ext cx="11889541" cy="4724681"/>
          </a:xfrm>
        </p:spPr>
        <p:txBody>
          <a:bodyPr>
            <a:noAutofit/>
          </a:bodyPr>
          <a:lstStyle/>
          <a:p>
            <a:r>
              <a:rPr lang="en-IN" sz="2800" dirty="0"/>
              <a:t>On the other hand, the or operator evaluates an expression to True if</a:t>
            </a:r>
          </a:p>
          <a:p>
            <a:pPr marL="0" indent="0">
              <a:buNone/>
            </a:pPr>
            <a:r>
              <a:rPr lang="en-IN" sz="2800" dirty="0"/>
              <a:t>either of the two Boolean values is True. </a:t>
            </a:r>
          </a:p>
          <a:p>
            <a:pPr marL="0" indent="0">
              <a:buNone/>
            </a:pPr>
            <a:r>
              <a:rPr lang="en-IN" sz="2800" dirty="0">
                <a:solidFill>
                  <a:srgbClr val="FF0000"/>
                </a:solidFill>
              </a:rPr>
              <a:t>&gt;&gt;&gt; False or True</a:t>
            </a:r>
          </a:p>
          <a:p>
            <a:pPr marL="0" indent="0">
              <a:buNone/>
            </a:pPr>
            <a:r>
              <a:rPr lang="en-IN" sz="2800" dirty="0"/>
              <a:t>True</a:t>
            </a:r>
          </a:p>
          <a:p>
            <a:pPr marL="0" indent="0">
              <a:buNone/>
            </a:pPr>
            <a:r>
              <a:rPr lang="en-IN" sz="2800" dirty="0">
                <a:solidFill>
                  <a:srgbClr val="FF0000"/>
                </a:solidFill>
              </a:rPr>
              <a:t>&gt;&gt;&gt; False or False</a:t>
            </a:r>
          </a:p>
          <a:p>
            <a:pPr marL="0" indent="0">
              <a:buNone/>
            </a:pPr>
            <a:r>
              <a:rPr lang="en-IN" sz="2800" dirty="0"/>
              <a:t>False                     #If both are False, it evaluates to False.</a:t>
            </a:r>
          </a:p>
          <a:p>
            <a:pPr marL="0" indent="0">
              <a:buNone/>
            </a:pPr>
            <a:endParaRPr lang="en-IN" sz="2800" dirty="0"/>
          </a:p>
          <a:p>
            <a:r>
              <a:rPr lang="en-IN" sz="2800" dirty="0"/>
              <a:t>or Operator’s Truth Table</a:t>
            </a:r>
          </a:p>
          <a:p>
            <a:endParaRPr lang="en-IN" sz="2800" dirty="0"/>
          </a:p>
          <a:p>
            <a:pPr>
              <a:spcBef>
                <a:spcPts val="0"/>
              </a:spcBef>
            </a:pPr>
            <a:endParaRPr lang="en-US" sz="2600" dirty="0">
              <a:solidFill>
                <a:schemeClr val="tx1"/>
              </a:solidFill>
            </a:endParaRPr>
          </a:p>
        </p:txBody>
      </p:sp>
      <p:pic>
        <p:nvPicPr>
          <p:cNvPr id="4" name="Picture 3"/>
          <p:cNvPicPr>
            <a:picLocks noChangeAspect="1"/>
          </p:cNvPicPr>
          <p:nvPr/>
        </p:nvPicPr>
        <p:blipFill>
          <a:blip r:embed="rId3"/>
          <a:stretch>
            <a:fillRect/>
          </a:stretch>
        </p:blipFill>
        <p:spPr>
          <a:xfrm>
            <a:off x="5053559" y="4710034"/>
            <a:ext cx="4263337" cy="1870648"/>
          </a:xfrm>
          <a:prstGeom prst="rect">
            <a:avLst/>
          </a:prstGeom>
        </p:spPr>
      </p:pic>
    </p:spTree>
    <p:extLst>
      <p:ext uri="{BB962C8B-B14F-4D97-AF65-F5344CB8AC3E}">
        <p14:creationId xmlns:p14="http://schemas.microsoft.com/office/powerpoint/2010/main" val="10519846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Boolean Operators</a:t>
            </a:r>
            <a:endParaRPr lang="en-IN" dirty="0"/>
          </a:p>
        </p:txBody>
      </p:sp>
      <p:sp>
        <p:nvSpPr>
          <p:cNvPr id="3" name="Content Placeholder 2"/>
          <p:cNvSpPr>
            <a:spLocks noGrp="1"/>
          </p:cNvSpPr>
          <p:nvPr>
            <p:ph idx="1"/>
          </p:nvPr>
        </p:nvSpPr>
        <p:spPr>
          <a:xfrm>
            <a:off x="302459" y="686878"/>
            <a:ext cx="11889541" cy="4724681"/>
          </a:xfrm>
        </p:spPr>
        <p:txBody>
          <a:bodyPr>
            <a:noAutofit/>
          </a:bodyPr>
          <a:lstStyle/>
          <a:p>
            <a:pPr>
              <a:spcBef>
                <a:spcPts val="0"/>
              </a:spcBef>
            </a:pPr>
            <a:r>
              <a:rPr lang="en-US" sz="2600" dirty="0">
                <a:solidFill>
                  <a:srgbClr val="FF0000"/>
                </a:solidFill>
              </a:rPr>
              <a:t>The not Operator:</a:t>
            </a:r>
          </a:p>
          <a:p>
            <a:pPr indent="17463">
              <a:spcBef>
                <a:spcPts val="0"/>
              </a:spcBef>
              <a:buFont typeface="Wingdings" panose="05000000000000000000" pitchFamily="2" charset="2"/>
              <a:buChar char="ü"/>
            </a:pPr>
            <a:r>
              <a:rPr lang="en-US" sz="2600" dirty="0">
                <a:solidFill>
                  <a:schemeClr val="tx1"/>
                </a:solidFill>
              </a:rPr>
              <a:t> not operator operates on only one Boolean value (or expression). </a:t>
            </a:r>
          </a:p>
          <a:p>
            <a:pPr indent="17463">
              <a:spcBef>
                <a:spcPts val="0"/>
              </a:spcBef>
              <a:buFont typeface="Wingdings" panose="05000000000000000000" pitchFamily="2" charset="2"/>
              <a:buChar char="ü"/>
            </a:pPr>
            <a:r>
              <a:rPr lang="en-US" sz="2600" dirty="0">
                <a:solidFill>
                  <a:schemeClr val="tx1"/>
                </a:solidFill>
              </a:rPr>
              <a:t> This makes it a </a:t>
            </a:r>
            <a:r>
              <a:rPr lang="en-US" sz="2600" dirty="0">
                <a:solidFill>
                  <a:srgbClr val="FF0000"/>
                </a:solidFill>
              </a:rPr>
              <a:t>unary operator</a:t>
            </a:r>
            <a:r>
              <a:rPr lang="en-US" sz="2600" dirty="0">
                <a:solidFill>
                  <a:schemeClr val="tx1"/>
                </a:solidFill>
              </a:rPr>
              <a:t>. </a:t>
            </a:r>
          </a:p>
          <a:p>
            <a:pPr indent="17463">
              <a:spcBef>
                <a:spcPts val="0"/>
              </a:spcBef>
              <a:buFont typeface="Wingdings" panose="05000000000000000000" pitchFamily="2" charset="2"/>
              <a:buChar char="ü"/>
            </a:pPr>
            <a:r>
              <a:rPr lang="en-US" sz="2600" dirty="0">
                <a:solidFill>
                  <a:schemeClr val="tx1"/>
                </a:solidFill>
              </a:rPr>
              <a:t> The not operator simply evaluates to the opposite Boolean value.</a:t>
            </a:r>
          </a:p>
          <a:p>
            <a:pPr indent="17463">
              <a:spcBef>
                <a:spcPts val="0"/>
              </a:spcBef>
              <a:buFont typeface="Wingdings" panose="05000000000000000000" pitchFamily="2" charset="2"/>
              <a:buChar char="ü"/>
            </a:pPr>
            <a:endParaRPr lang="en-US" sz="2600" dirty="0">
              <a:solidFill>
                <a:schemeClr val="tx1"/>
              </a:solidFill>
            </a:endParaRPr>
          </a:p>
          <a:p>
            <a:pPr indent="0">
              <a:spcBef>
                <a:spcPts val="0"/>
              </a:spcBef>
              <a:buNone/>
            </a:pPr>
            <a:r>
              <a:rPr lang="en-US" sz="2600" dirty="0">
                <a:solidFill>
                  <a:srgbClr val="FF0000"/>
                </a:solidFill>
              </a:rPr>
              <a:t>&gt;&gt;&gt; not True</a:t>
            </a:r>
          </a:p>
          <a:p>
            <a:pPr indent="0">
              <a:spcBef>
                <a:spcPts val="0"/>
              </a:spcBef>
              <a:buNone/>
            </a:pPr>
            <a:r>
              <a:rPr lang="en-US" sz="2600" dirty="0">
                <a:solidFill>
                  <a:schemeClr val="tx1"/>
                </a:solidFill>
              </a:rPr>
              <a:t>False</a:t>
            </a:r>
          </a:p>
          <a:p>
            <a:pPr indent="0">
              <a:spcBef>
                <a:spcPts val="0"/>
              </a:spcBef>
              <a:buNone/>
            </a:pPr>
            <a:r>
              <a:rPr lang="en-US" sz="2600" dirty="0">
                <a:solidFill>
                  <a:schemeClr val="tx1"/>
                </a:solidFill>
              </a:rPr>
              <a:t>➊ </a:t>
            </a:r>
            <a:r>
              <a:rPr lang="en-US" sz="2600" dirty="0">
                <a:solidFill>
                  <a:srgbClr val="FF0000"/>
                </a:solidFill>
              </a:rPr>
              <a:t>&gt;&gt;&gt;</a:t>
            </a:r>
            <a:r>
              <a:rPr lang="en-US" sz="2600" dirty="0">
                <a:solidFill>
                  <a:schemeClr val="tx1"/>
                </a:solidFill>
              </a:rPr>
              <a:t> </a:t>
            </a:r>
            <a:r>
              <a:rPr lang="en-US" sz="2600" dirty="0">
                <a:solidFill>
                  <a:srgbClr val="FF0000"/>
                </a:solidFill>
              </a:rPr>
              <a:t>not </a:t>
            </a:r>
            <a:r>
              <a:rPr lang="en-US" sz="2600" dirty="0" err="1">
                <a:solidFill>
                  <a:srgbClr val="FF0000"/>
                </a:solidFill>
              </a:rPr>
              <a:t>not</a:t>
            </a:r>
            <a:r>
              <a:rPr lang="en-US" sz="2600" dirty="0">
                <a:solidFill>
                  <a:srgbClr val="FF0000"/>
                </a:solidFill>
              </a:rPr>
              <a:t> </a:t>
            </a:r>
            <a:r>
              <a:rPr lang="en-US" sz="2600" dirty="0" err="1">
                <a:solidFill>
                  <a:srgbClr val="FF0000"/>
                </a:solidFill>
              </a:rPr>
              <a:t>not</a:t>
            </a:r>
            <a:r>
              <a:rPr lang="en-US" sz="2600" dirty="0">
                <a:solidFill>
                  <a:srgbClr val="FF0000"/>
                </a:solidFill>
              </a:rPr>
              <a:t> </a:t>
            </a:r>
            <a:r>
              <a:rPr lang="en-US" sz="2600" dirty="0" err="1">
                <a:solidFill>
                  <a:srgbClr val="FF0000"/>
                </a:solidFill>
              </a:rPr>
              <a:t>not</a:t>
            </a:r>
            <a:r>
              <a:rPr lang="en-US" sz="2600" dirty="0">
                <a:solidFill>
                  <a:srgbClr val="FF0000"/>
                </a:solidFill>
              </a:rPr>
              <a:t> True     </a:t>
            </a:r>
            <a:r>
              <a:rPr lang="en-US" sz="2600" dirty="0">
                <a:solidFill>
                  <a:schemeClr val="tx1"/>
                </a:solidFill>
              </a:rPr>
              <a:t>#nest not operators ➊</a:t>
            </a:r>
          </a:p>
          <a:p>
            <a:pPr indent="0">
              <a:spcBef>
                <a:spcPts val="0"/>
              </a:spcBef>
              <a:buNone/>
            </a:pPr>
            <a:r>
              <a:rPr lang="en-US" sz="2600" dirty="0">
                <a:solidFill>
                  <a:schemeClr val="tx1"/>
                </a:solidFill>
              </a:rPr>
              <a:t>True</a:t>
            </a:r>
          </a:p>
          <a:p>
            <a:pPr indent="0">
              <a:spcBef>
                <a:spcPts val="0"/>
              </a:spcBef>
              <a:buNone/>
            </a:pPr>
            <a:endParaRPr lang="en-US" sz="2600" dirty="0">
              <a:solidFill>
                <a:schemeClr val="tx1"/>
              </a:solidFill>
            </a:endParaRPr>
          </a:p>
          <a:p>
            <a:pPr indent="0">
              <a:spcBef>
                <a:spcPts val="0"/>
              </a:spcBef>
              <a:buNone/>
            </a:pPr>
            <a:r>
              <a:rPr lang="en-US" sz="2600" dirty="0">
                <a:solidFill>
                  <a:srgbClr val="FF0000"/>
                </a:solidFill>
              </a:rPr>
              <a:t>not Operator’s Truth Table:</a:t>
            </a:r>
          </a:p>
          <a:p>
            <a:pPr indent="0">
              <a:spcBef>
                <a:spcPts val="0"/>
              </a:spcBef>
              <a:buNone/>
            </a:pPr>
            <a:endParaRPr lang="en-US" sz="2600" dirty="0">
              <a:solidFill>
                <a:schemeClr val="tx1"/>
              </a:solidFill>
            </a:endParaRPr>
          </a:p>
        </p:txBody>
      </p:sp>
      <p:pic>
        <p:nvPicPr>
          <p:cNvPr id="5" name="Picture 4"/>
          <p:cNvPicPr>
            <a:picLocks noChangeAspect="1"/>
          </p:cNvPicPr>
          <p:nvPr/>
        </p:nvPicPr>
        <p:blipFill>
          <a:blip r:embed="rId3"/>
          <a:stretch>
            <a:fillRect/>
          </a:stretch>
        </p:blipFill>
        <p:spPr>
          <a:xfrm>
            <a:off x="726866" y="5201430"/>
            <a:ext cx="5349903" cy="1656569"/>
          </a:xfrm>
          <a:prstGeom prst="rect">
            <a:avLst/>
          </a:prstGeom>
        </p:spPr>
      </p:pic>
    </p:spTree>
    <p:extLst>
      <p:ext uri="{BB962C8B-B14F-4D97-AF65-F5344CB8AC3E}">
        <p14:creationId xmlns:p14="http://schemas.microsoft.com/office/powerpoint/2010/main" val="32877583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Mixing Boolean and Comparison Operators</a:t>
            </a:r>
            <a:endParaRPr lang="en-IN" dirty="0"/>
          </a:p>
        </p:txBody>
      </p:sp>
      <p:sp>
        <p:nvSpPr>
          <p:cNvPr id="3" name="Content Placeholder 2"/>
          <p:cNvSpPr>
            <a:spLocks noGrp="1"/>
          </p:cNvSpPr>
          <p:nvPr>
            <p:ph idx="1"/>
          </p:nvPr>
        </p:nvSpPr>
        <p:spPr>
          <a:xfrm>
            <a:off x="302459" y="686878"/>
            <a:ext cx="11889541" cy="4724681"/>
          </a:xfrm>
        </p:spPr>
        <p:txBody>
          <a:bodyPr>
            <a:noAutofit/>
          </a:bodyPr>
          <a:lstStyle/>
          <a:p>
            <a:pPr marL="800100" indent="-457200">
              <a:spcBef>
                <a:spcPts val="0"/>
              </a:spcBef>
            </a:pPr>
            <a:r>
              <a:rPr lang="en-US" sz="2600" dirty="0">
                <a:solidFill>
                  <a:schemeClr val="tx1"/>
                </a:solidFill>
              </a:rPr>
              <a:t>Since the comparison operators evaluate to Boolean values, use</a:t>
            </a:r>
          </a:p>
          <a:p>
            <a:pPr indent="0">
              <a:spcBef>
                <a:spcPts val="0"/>
              </a:spcBef>
              <a:buNone/>
            </a:pPr>
            <a:r>
              <a:rPr lang="en-US" sz="2600" dirty="0">
                <a:solidFill>
                  <a:schemeClr val="tx1"/>
                </a:solidFill>
              </a:rPr>
              <a:t>them in expressions with the Boolean operators.</a:t>
            </a:r>
          </a:p>
          <a:p>
            <a:pPr marL="800100" indent="-457200">
              <a:spcBef>
                <a:spcPts val="0"/>
              </a:spcBef>
            </a:pPr>
            <a:r>
              <a:rPr lang="en-US" sz="2600" dirty="0">
                <a:solidFill>
                  <a:srgbClr val="FF0000"/>
                </a:solidFill>
              </a:rPr>
              <a:t>and</a:t>
            </a:r>
            <a:r>
              <a:rPr lang="en-US" sz="2600" dirty="0">
                <a:solidFill>
                  <a:schemeClr val="tx1"/>
                </a:solidFill>
              </a:rPr>
              <a:t>, </a:t>
            </a:r>
            <a:r>
              <a:rPr lang="en-US" sz="2600" dirty="0">
                <a:solidFill>
                  <a:srgbClr val="FF0000"/>
                </a:solidFill>
              </a:rPr>
              <a:t>or</a:t>
            </a:r>
            <a:r>
              <a:rPr lang="en-US" sz="2600" dirty="0">
                <a:solidFill>
                  <a:schemeClr val="tx1"/>
                </a:solidFill>
              </a:rPr>
              <a:t>, and </a:t>
            </a:r>
            <a:r>
              <a:rPr lang="en-US" sz="2600" dirty="0">
                <a:solidFill>
                  <a:srgbClr val="FF0000"/>
                </a:solidFill>
              </a:rPr>
              <a:t>not</a:t>
            </a:r>
            <a:r>
              <a:rPr lang="en-US" sz="2600" dirty="0">
                <a:solidFill>
                  <a:schemeClr val="tx1"/>
                </a:solidFill>
              </a:rPr>
              <a:t> operators are called Boolean operators</a:t>
            </a:r>
          </a:p>
          <a:p>
            <a:pPr indent="0">
              <a:spcBef>
                <a:spcPts val="0"/>
              </a:spcBef>
              <a:buNone/>
            </a:pPr>
            <a:r>
              <a:rPr lang="en-US" sz="2600" dirty="0">
                <a:solidFill>
                  <a:schemeClr val="tx1"/>
                </a:solidFill>
              </a:rPr>
              <a:t>because they always operate on the Boolean values True and False. </a:t>
            </a:r>
          </a:p>
          <a:p>
            <a:pPr marL="800100" indent="-457200">
              <a:spcBef>
                <a:spcPts val="0"/>
              </a:spcBef>
            </a:pPr>
            <a:r>
              <a:rPr lang="en-US" sz="2600" dirty="0">
                <a:solidFill>
                  <a:schemeClr val="tx1"/>
                </a:solidFill>
              </a:rPr>
              <a:t>While expressions like 4 &lt; 5 aren’t Boolean values, they are expressions that evaluate down to Boolean values.</a:t>
            </a:r>
          </a:p>
          <a:p>
            <a:pPr indent="0">
              <a:spcBef>
                <a:spcPts val="0"/>
              </a:spcBef>
              <a:buNone/>
            </a:pPr>
            <a:endParaRPr lang="en-US" sz="2600" dirty="0">
              <a:solidFill>
                <a:schemeClr val="tx1"/>
              </a:solidFill>
            </a:endParaRPr>
          </a:p>
          <a:p>
            <a:pPr indent="0">
              <a:spcBef>
                <a:spcPts val="0"/>
              </a:spcBef>
              <a:buNone/>
            </a:pPr>
            <a:r>
              <a:rPr lang="en-US" sz="2600" dirty="0">
                <a:solidFill>
                  <a:schemeClr val="tx1"/>
                </a:solidFill>
              </a:rPr>
              <a:t>Ex:</a:t>
            </a:r>
          </a:p>
          <a:p>
            <a:pPr indent="0">
              <a:spcBef>
                <a:spcPts val="0"/>
              </a:spcBef>
              <a:buNone/>
            </a:pPr>
            <a:r>
              <a:rPr lang="en-US" sz="2600" dirty="0">
                <a:solidFill>
                  <a:srgbClr val="FF0000"/>
                </a:solidFill>
              </a:rPr>
              <a:t>&gt;&gt;&gt; (4 &lt; 5) and (5 &lt; 6)</a:t>
            </a:r>
          </a:p>
          <a:p>
            <a:pPr indent="0">
              <a:spcBef>
                <a:spcPts val="0"/>
              </a:spcBef>
              <a:buNone/>
            </a:pPr>
            <a:r>
              <a:rPr lang="en-US" sz="2600" dirty="0">
                <a:solidFill>
                  <a:schemeClr val="tx1"/>
                </a:solidFill>
              </a:rPr>
              <a:t>True</a:t>
            </a:r>
          </a:p>
          <a:p>
            <a:pPr indent="0">
              <a:spcBef>
                <a:spcPts val="0"/>
              </a:spcBef>
              <a:buNone/>
            </a:pPr>
            <a:r>
              <a:rPr lang="en-US" sz="2600" dirty="0">
                <a:solidFill>
                  <a:srgbClr val="FF0000"/>
                </a:solidFill>
              </a:rPr>
              <a:t>&gt;&gt;&gt; (4 &lt; 5) and (9 &lt; 6)</a:t>
            </a:r>
          </a:p>
          <a:p>
            <a:pPr indent="0">
              <a:spcBef>
                <a:spcPts val="0"/>
              </a:spcBef>
              <a:buNone/>
            </a:pPr>
            <a:r>
              <a:rPr lang="en-US" sz="2600" dirty="0">
                <a:solidFill>
                  <a:schemeClr val="tx1"/>
                </a:solidFill>
              </a:rPr>
              <a:t>False</a:t>
            </a:r>
          </a:p>
          <a:p>
            <a:pPr indent="0">
              <a:spcBef>
                <a:spcPts val="0"/>
              </a:spcBef>
              <a:buNone/>
            </a:pPr>
            <a:r>
              <a:rPr lang="en-US" sz="2600" dirty="0">
                <a:solidFill>
                  <a:srgbClr val="FF0000"/>
                </a:solidFill>
              </a:rPr>
              <a:t>&gt;&gt;&gt; (1 == 2) or (2 == 2)</a:t>
            </a:r>
          </a:p>
          <a:p>
            <a:pPr indent="0">
              <a:spcBef>
                <a:spcPts val="0"/>
              </a:spcBef>
              <a:buNone/>
            </a:pPr>
            <a:r>
              <a:rPr lang="en-US" sz="2600" dirty="0">
                <a:solidFill>
                  <a:schemeClr val="tx1"/>
                </a:solidFill>
              </a:rPr>
              <a:t>True</a:t>
            </a:r>
          </a:p>
        </p:txBody>
      </p:sp>
    </p:spTree>
    <p:extLst>
      <p:ext uri="{BB962C8B-B14F-4D97-AF65-F5344CB8AC3E}">
        <p14:creationId xmlns:p14="http://schemas.microsoft.com/office/powerpoint/2010/main" val="28549793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Mixing Boolean and Comparison Operators</a:t>
            </a:r>
            <a:endParaRPr lang="en-IN" dirty="0"/>
          </a:p>
        </p:txBody>
      </p:sp>
      <p:sp>
        <p:nvSpPr>
          <p:cNvPr id="3" name="Content Placeholder 2"/>
          <p:cNvSpPr>
            <a:spLocks noGrp="1"/>
          </p:cNvSpPr>
          <p:nvPr>
            <p:ph idx="1"/>
          </p:nvPr>
        </p:nvSpPr>
        <p:spPr>
          <a:xfrm>
            <a:off x="302459" y="686878"/>
            <a:ext cx="11889541" cy="4724681"/>
          </a:xfrm>
        </p:spPr>
        <p:txBody>
          <a:bodyPr>
            <a:noAutofit/>
          </a:bodyPr>
          <a:lstStyle/>
          <a:p>
            <a:pPr marL="800100" indent="-457200">
              <a:spcBef>
                <a:spcPts val="0"/>
              </a:spcBef>
            </a:pPr>
            <a:r>
              <a:rPr lang="en-US" sz="2600" dirty="0">
                <a:solidFill>
                  <a:schemeClr val="tx1"/>
                </a:solidFill>
              </a:rPr>
              <a:t>The computer will evaluate the left expression first, and then it will</a:t>
            </a:r>
          </a:p>
          <a:p>
            <a:pPr indent="0">
              <a:spcBef>
                <a:spcPts val="0"/>
              </a:spcBef>
              <a:buNone/>
            </a:pPr>
            <a:r>
              <a:rPr lang="en-US" sz="2600" dirty="0">
                <a:solidFill>
                  <a:schemeClr val="tx1"/>
                </a:solidFill>
              </a:rPr>
              <a:t>evaluate the right expression. </a:t>
            </a:r>
          </a:p>
          <a:p>
            <a:pPr marL="800100" indent="-457200">
              <a:spcBef>
                <a:spcPts val="0"/>
              </a:spcBef>
            </a:pPr>
            <a:r>
              <a:rPr lang="en-US" sz="2600" dirty="0">
                <a:solidFill>
                  <a:schemeClr val="tx1"/>
                </a:solidFill>
              </a:rPr>
              <a:t>When it knows the Boolean value for each, it will then evaluate the whole expression down to one Boolean value.</a:t>
            </a:r>
          </a:p>
          <a:p>
            <a:pPr indent="0">
              <a:spcBef>
                <a:spcPts val="0"/>
              </a:spcBef>
              <a:buNone/>
            </a:pPr>
            <a:r>
              <a:rPr lang="en-US" sz="2600" dirty="0">
                <a:solidFill>
                  <a:srgbClr val="FF0000"/>
                </a:solidFill>
              </a:rPr>
              <a:t>Ex:</a:t>
            </a:r>
          </a:p>
          <a:p>
            <a:pPr indent="0">
              <a:spcBef>
                <a:spcPts val="0"/>
              </a:spcBef>
              <a:buNone/>
            </a:pPr>
            <a:endParaRPr lang="en-US" sz="2600" dirty="0">
              <a:solidFill>
                <a:schemeClr val="tx1"/>
              </a:solidFill>
            </a:endParaRPr>
          </a:p>
          <a:p>
            <a:pPr indent="0">
              <a:spcBef>
                <a:spcPts val="0"/>
              </a:spcBef>
              <a:buNone/>
            </a:pPr>
            <a:endParaRPr lang="en-US" sz="2600" dirty="0">
              <a:solidFill>
                <a:schemeClr val="tx1"/>
              </a:solidFill>
            </a:endParaRPr>
          </a:p>
        </p:txBody>
      </p:sp>
      <p:pic>
        <p:nvPicPr>
          <p:cNvPr id="4" name="Picture 3"/>
          <p:cNvPicPr>
            <a:picLocks noChangeAspect="1"/>
          </p:cNvPicPr>
          <p:nvPr/>
        </p:nvPicPr>
        <p:blipFill>
          <a:blip r:embed="rId3"/>
          <a:stretch>
            <a:fillRect/>
          </a:stretch>
        </p:blipFill>
        <p:spPr>
          <a:xfrm>
            <a:off x="1717857" y="3049218"/>
            <a:ext cx="3333828" cy="3563747"/>
          </a:xfrm>
          <a:prstGeom prst="rect">
            <a:avLst/>
          </a:prstGeom>
        </p:spPr>
      </p:pic>
    </p:spTree>
    <p:extLst>
      <p:ext uri="{BB962C8B-B14F-4D97-AF65-F5344CB8AC3E}">
        <p14:creationId xmlns:p14="http://schemas.microsoft.com/office/powerpoint/2010/main" val="25054696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Mixing Boolean and Comparison Operators</a:t>
            </a:r>
            <a:endParaRPr lang="en-IN" dirty="0"/>
          </a:p>
        </p:txBody>
      </p:sp>
      <p:sp>
        <p:nvSpPr>
          <p:cNvPr id="3" name="Content Placeholder 2"/>
          <p:cNvSpPr>
            <a:spLocks noGrp="1"/>
          </p:cNvSpPr>
          <p:nvPr>
            <p:ph idx="1"/>
          </p:nvPr>
        </p:nvSpPr>
        <p:spPr>
          <a:xfrm>
            <a:off x="302459" y="686878"/>
            <a:ext cx="11889541" cy="4724681"/>
          </a:xfrm>
        </p:spPr>
        <p:txBody>
          <a:bodyPr>
            <a:noAutofit/>
          </a:bodyPr>
          <a:lstStyle/>
          <a:p>
            <a:pPr marL="800100" indent="-457200">
              <a:spcBef>
                <a:spcPts val="0"/>
              </a:spcBef>
            </a:pPr>
            <a:r>
              <a:rPr lang="en-US" sz="2600" dirty="0">
                <a:solidFill>
                  <a:schemeClr val="tx1"/>
                </a:solidFill>
              </a:rPr>
              <a:t>Multiple Boolean operators can be used in an expression, along</a:t>
            </a:r>
          </a:p>
          <a:p>
            <a:pPr indent="0">
              <a:spcBef>
                <a:spcPts val="0"/>
              </a:spcBef>
              <a:buNone/>
            </a:pPr>
            <a:r>
              <a:rPr lang="en-US" sz="2600" dirty="0">
                <a:solidFill>
                  <a:schemeClr val="tx1"/>
                </a:solidFill>
              </a:rPr>
              <a:t>with the comparison operators</a:t>
            </a:r>
          </a:p>
          <a:p>
            <a:pPr indent="0">
              <a:spcBef>
                <a:spcPts val="0"/>
              </a:spcBef>
              <a:buNone/>
            </a:pPr>
            <a:endParaRPr lang="en-US" sz="2600" dirty="0">
              <a:solidFill>
                <a:schemeClr val="tx1"/>
              </a:solidFill>
            </a:endParaRPr>
          </a:p>
          <a:p>
            <a:pPr indent="0">
              <a:spcBef>
                <a:spcPts val="0"/>
              </a:spcBef>
              <a:buNone/>
            </a:pPr>
            <a:r>
              <a:rPr lang="en-US" sz="2600" dirty="0">
                <a:solidFill>
                  <a:srgbClr val="FF0000"/>
                </a:solidFill>
              </a:rPr>
              <a:t>&gt;&gt;&gt; 2 + 2 == 4 and not 2 + 2 == 5 and 2 * 2 == 2 + 2</a:t>
            </a:r>
          </a:p>
          <a:p>
            <a:pPr indent="0">
              <a:spcBef>
                <a:spcPts val="0"/>
              </a:spcBef>
              <a:buNone/>
            </a:pPr>
            <a:r>
              <a:rPr lang="en-US" sz="2600" dirty="0">
                <a:solidFill>
                  <a:schemeClr val="tx1"/>
                </a:solidFill>
              </a:rPr>
              <a:t>True</a:t>
            </a:r>
          </a:p>
          <a:p>
            <a:pPr indent="0">
              <a:spcBef>
                <a:spcPts val="0"/>
              </a:spcBef>
              <a:buNone/>
            </a:pPr>
            <a:endParaRPr lang="en-US" sz="2600" dirty="0">
              <a:solidFill>
                <a:schemeClr val="tx1"/>
              </a:solidFill>
            </a:endParaRPr>
          </a:p>
          <a:p>
            <a:pPr marL="800100" indent="-457200">
              <a:spcBef>
                <a:spcPts val="0"/>
              </a:spcBef>
            </a:pPr>
            <a:r>
              <a:rPr lang="en-US" sz="2600" dirty="0">
                <a:solidFill>
                  <a:schemeClr val="tx1"/>
                </a:solidFill>
              </a:rPr>
              <a:t>order of operations for the Boolean operators:</a:t>
            </a:r>
          </a:p>
          <a:p>
            <a:pPr marL="857250" indent="-514350">
              <a:spcBef>
                <a:spcPts val="0"/>
              </a:spcBef>
              <a:buFont typeface="Wingdings 3" charset="2"/>
              <a:buAutoNum type="arabicPeriod"/>
            </a:pPr>
            <a:r>
              <a:rPr lang="en-US" sz="2600" dirty="0">
                <a:solidFill>
                  <a:schemeClr val="tx1"/>
                </a:solidFill>
              </a:rPr>
              <a:t>Python evaluates </a:t>
            </a:r>
            <a:r>
              <a:rPr lang="en-US" sz="2600" dirty="0">
                <a:solidFill>
                  <a:srgbClr val="FF0000"/>
                </a:solidFill>
              </a:rPr>
              <a:t>any math and comparison operators</a:t>
            </a:r>
            <a:r>
              <a:rPr lang="en-US" sz="2600" dirty="0">
                <a:solidFill>
                  <a:schemeClr val="tx1"/>
                </a:solidFill>
              </a:rPr>
              <a:t> first, </a:t>
            </a:r>
          </a:p>
          <a:p>
            <a:pPr marL="857250" indent="-514350">
              <a:spcBef>
                <a:spcPts val="0"/>
              </a:spcBef>
              <a:buFont typeface="Wingdings 3" charset="2"/>
              <a:buAutoNum type="arabicPeriod"/>
            </a:pPr>
            <a:r>
              <a:rPr lang="en-US" sz="2600" dirty="0">
                <a:solidFill>
                  <a:schemeClr val="tx1"/>
                </a:solidFill>
              </a:rPr>
              <a:t>Evaluates the </a:t>
            </a:r>
            <a:r>
              <a:rPr lang="en-US" sz="2600" dirty="0">
                <a:solidFill>
                  <a:srgbClr val="FF0000"/>
                </a:solidFill>
              </a:rPr>
              <a:t>not</a:t>
            </a:r>
            <a:r>
              <a:rPr lang="en-US" sz="2600" dirty="0">
                <a:solidFill>
                  <a:schemeClr val="tx1"/>
                </a:solidFill>
              </a:rPr>
              <a:t> operators, </a:t>
            </a:r>
          </a:p>
          <a:p>
            <a:pPr marL="857250" indent="-514350">
              <a:spcBef>
                <a:spcPts val="0"/>
              </a:spcBef>
              <a:buFont typeface="Wingdings 3" charset="2"/>
              <a:buAutoNum type="arabicPeriod"/>
            </a:pPr>
            <a:r>
              <a:rPr lang="en-US" sz="2600" dirty="0">
                <a:solidFill>
                  <a:schemeClr val="tx1"/>
                </a:solidFill>
              </a:rPr>
              <a:t>then the </a:t>
            </a:r>
            <a:r>
              <a:rPr lang="en-US" sz="2600" dirty="0">
                <a:solidFill>
                  <a:srgbClr val="FF0000"/>
                </a:solidFill>
              </a:rPr>
              <a:t>and</a:t>
            </a:r>
            <a:r>
              <a:rPr lang="en-US" sz="2600" dirty="0">
                <a:solidFill>
                  <a:schemeClr val="tx1"/>
                </a:solidFill>
              </a:rPr>
              <a:t> operators, </a:t>
            </a:r>
          </a:p>
          <a:p>
            <a:pPr marL="857250" indent="-514350">
              <a:spcBef>
                <a:spcPts val="0"/>
              </a:spcBef>
              <a:buFont typeface="Wingdings 3" charset="2"/>
              <a:buAutoNum type="arabicPeriod"/>
            </a:pPr>
            <a:r>
              <a:rPr lang="en-US" sz="2600" dirty="0">
                <a:solidFill>
                  <a:schemeClr val="tx1"/>
                </a:solidFill>
              </a:rPr>
              <a:t>then the </a:t>
            </a:r>
            <a:r>
              <a:rPr lang="en-US" sz="2600" dirty="0">
                <a:solidFill>
                  <a:srgbClr val="FF0000"/>
                </a:solidFill>
              </a:rPr>
              <a:t>or</a:t>
            </a:r>
            <a:r>
              <a:rPr lang="en-US" sz="2600" dirty="0">
                <a:solidFill>
                  <a:schemeClr val="tx1"/>
                </a:solidFill>
              </a:rPr>
              <a:t> operators.</a:t>
            </a:r>
          </a:p>
          <a:p>
            <a:pPr indent="0">
              <a:spcBef>
                <a:spcPts val="0"/>
              </a:spcBef>
              <a:buNone/>
            </a:pPr>
            <a:endParaRPr lang="en-US" sz="2600" dirty="0">
              <a:solidFill>
                <a:schemeClr val="tx1"/>
              </a:solidFill>
            </a:endParaRPr>
          </a:p>
        </p:txBody>
      </p:sp>
    </p:spTree>
    <p:extLst>
      <p:ext uri="{BB962C8B-B14F-4D97-AF65-F5344CB8AC3E}">
        <p14:creationId xmlns:p14="http://schemas.microsoft.com/office/powerpoint/2010/main" val="39668808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Elements of Flow Control</a:t>
            </a:r>
            <a:endParaRPr lang="en-IN" dirty="0"/>
          </a:p>
        </p:txBody>
      </p:sp>
      <p:sp>
        <p:nvSpPr>
          <p:cNvPr id="3" name="Content Placeholder 2"/>
          <p:cNvSpPr>
            <a:spLocks noGrp="1"/>
          </p:cNvSpPr>
          <p:nvPr>
            <p:ph idx="1"/>
          </p:nvPr>
        </p:nvSpPr>
        <p:spPr>
          <a:xfrm>
            <a:off x="302459" y="686878"/>
            <a:ext cx="11889541" cy="4724681"/>
          </a:xfrm>
        </p:spPr>
        <p:txBody>
          <a:bodyPr>
            <a:noAutofit/>
          </a:bodyPr>
          <a:lstStyle/>
          <a:p>
            <a:pPr indent="0">
              <a:spcBef>
                <a:spcPts val="0"/>
              </a:spcBef>
              <a:buNone/>
            </a:pPr>
            <a:r>
              <a:rPr lang="en-US" sz="2600" b="1" dirty="0">
                <a:solidFill>
                  <a:schemeClr val="tx1"/>
                </a:solidFill>
              </a:rPr>
              <a:t>Condition: </a:t>
            </a:r>
            <a:r>
              <a:rPr lang="en-US" sz="2600" dirty="0">
                <a:solidFill>
                  <a:srgbClr val="FF0000"/>
                </a:solidFill>
              </a:rPr>
              <a:t>Starting</a:t>
            </a:r>
            <a:r>
              <a:rPr lang="en-US" sz="2600" b="1" dirty="0">
                <a:solidFill>
                  <a:srgbClr val="FF0000"/>
                </a:solidFill>
              </a:rPr>
              <a:t> </a:t>
            </a:r>
            <a:r>
              <a:rPr lang="en-US" sz="2600" dirty="0">
                <a:solidFill>
                  <a:srgbClr val="FF0000"/>
                </a:solidFill>
              </a:rPr>
              <a:t>part </a:t>
            </a:r>
            <a:r>
              <a:rPr lang="en-US" sz="2600" dirty="0">
                <a:solidFill>
                  <a:schemeClr val="tx1"/>
                </a:solidFill>
              </a:rPr>
              <a:t>of </a:t>
            </a:r>
            <a:r>
              <a:rPr lang="en-US" sz="2600" dirty="0">
                <a:solidFill>
                  <a:srgbClr val="FF0000"/>
                </a:solidFill>
              </a:rPr>
              <a:t>Flow Control Statements </a:t>
            </a:r>
          </a:p>
          <a:p>
            <a:pPr indent="0">
              <a:spcBef>
                <a:spcPts val="0"/>
              </a:spcBef>
              <a:buNone/>
            </a:pPr>
            <a:r>
              <a:rPr lang="en-US" sz="2600" b="1" dirty="0">
                <a:solidFill>
                  <a:schemeClr val="tx1"/>
                </a:solidFill>
              </a:rPr>
              <a:t>Clause: </a:t>
            </a:r>
            <a:r>
              <a:rPr lang="en-US" sz="2600" dirty="0">
                <a:solidFill>
                  <a:schemeClr val="tx1"/>
                </a:solidFill>
              </a:rPr>
              <a:t>a block of code following the </a:t>
            </a:r>
            <a:r>
              <a:rPr lang="en-US" sz="2600" dirty="0">
                <a:solidFill>
                  <a:srgbClr val="FF0000"/>
                </a:solidFill>
              </a:rPr>
              <a:t>Condition</a:t>
            </a:r>
            <a:r>
              <a:rPr lang="en-US" sz="2600" dirty="0">
                <a:solidFill>
                  <a:schemeClr val="tx1"/>
                </a:solidFill>
              </a:rPr>
              <a:t>. </a:t>
            </a:r>
          </a:p>
          <a:p>
            <a:pPr indent="0">
              <a:spcBef>
                <a:spcPts val="0"/>
              </a:spcBef>
              <a:buNone/>
            </a:pPr>
            <a:endParaRPr lang="en-US" sz="2600" dirty="0">
              <a:solidFill>
                <a:schemeClr val="tx1"/>
              </a:solidFill>
            </a:endParaRPr>
          </a:p>
          <a:p>
            <a:pPr indent="0">
              <a:spcBef>
                <a:spcPts val="0"/>
              </a:spcBef>
              <a:buNone/>
            </a:pPr>
            <a:r>
              <a:rPr lang="en-US" sz="2600" dirty="0">
                <a:solidFill>
                  <a:srgbClr val="FF0000"/>
                </a:solidFill>
              </a:rPr>
              <a:t>Conditions</a:t>
            </a:r>
            <a:r>
              <a:rPr lang="en-US" sz="2600" dirty="0">
                <a:solidFill>
                  <a:schemeClr val="tx1"/>
                </a:solidFill>
              </a:rPr>
              <a:t>:</a:t>
            </a:r>
          </a:p>
          <a:p>
            <a:pPr marL="800100" indent="-457200">
              <a:spcBef>
                <a:spcPts val="0"/>
              </a:spcBef>
            </a:pPr>
            <a:r>
              <a:rPr lang="en-US" sz="2600" dirty="0">
                <a:solidFill>
                  <a:schemeClr val="tx1"/>
                </a:solidFill>
              </a:rPr>
              <a:t>They are the Boolean expressions, in the context of flow control statements</a:t>
            </a:r>
          </a:p>
          <a:p>
            <a:pPr marL="738188" lvl="6" indent="-457200"/>
            <a:r>
              <a:rPr lang="en-US" sz="2800" dirty="0"/>
              <a:t>Conditions always evaluate down to a Boolean value, True or False</a:t>
            </a:r>
          </a:p>
          <a:p>
            <a:pPr marL="280988" lvl="6" indent="0">
              <a:buNone/>
            </a:pPr>
            <a:endParaRPr lang="en-US" sz="2800" dirty="0"/>
          </a:p>
          <a:p>
            <a:pPr marL="800100" indent="-457200">
              <a:spcBef>
                <a:spcPts val="0"/>
              </a:spcBef>
            </a:pPr>
            <a:r>
              <a:rPr lang="en-US" sz="2600" dirty="0">
                <a:solidFill>
                  <a:schemeClr val="tx1"/>
                </a:solidFill>
              </a:rPr>
              <a:t>Every flow control statement uses a condition and</a:t>
            </a:r>
          </a:p>
          <a:p>
            <a:pPr indent="0">
              <a:spcBef>
                <a:spcPts val="0"/>
              </a:spcBef>
              <a:buNone/>
            </a:pPr>
            <a:r>
              <a:rPr lang="en-US" sz="2600" dirty="0">
                <a:solidFill>
                  <a:schemeClr val="tx1"/>
                </a:solidFill>
              </a:rPr>
              <a:t>Flow control statement decides what to do based on whether </a:t>
            </a:r>
          </a:p>
          <a:p>
            <a:pPr indent="0">
              <a:spcBef>
                <a:spcPts val="0"/>
              </a:spcBef>
              <a:buNone/>
            </a:pPr>
            <a:r>
              <a:rPr lang="en-US" sz="2600" dirty="0">
                <a:solidFill>
                  <a:schemeClr val="tx1"/>
                </a:solidFill>
              </a:rPr>
              <a:t>its condition is True or False.</a:t>
            </a:r>
          </a:p>
          <a:p>
            <a:pPr indent="0">
              <a:spcBef>
                <a:spcPts val="0"/>
              </a:spcBef>
              <a:buNone/>
            </a:pPr>
            <a:endParaRPr lang="en-US" sz="2600" dirty="0">
              <a:solidFill>
                <a:schemeClr val="tx1"/>
              </a:solidFill>
            </a:endParaRPr>
          </a:p>
        </p:txBody>
      </p:sp>
    </p:spTree>
    <p:extLst>
      <p:ext uri="{BB962C8B-B14F-4D97-AF65-F5344CB8AC3E}">
        <p14:creationId xmlns:p14="http://schemas.microsoft.com/office/powerpoint/2010/main" val="118631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Blocks of Code</a:t>
            </a:r>
            <a:endParaRPr lang="en-IN" dirty="0"/>
          </a:p>
        </p:txBody>
      </p:sp>
      <p:sp>
        <p:nvSpPr>
          <p:cNvPr id="3" name="Content Placeholder 2"/>
          <p:cNvSpPr>
            <a:spLocks noGrp="1"/>
          </p:cNvSpPr>
          <p:nvPr>
            <p:ph idx="1"/>
          </p:nvPr>
        </p:nvSpPr>
        <p:spPr>
          <a:xfrm>
            <a:off x="302459" y="686878"/>
            <a:ext cx="11889541" cy="4724681"/>
          </a:xfrm>
        </p:spPr>
        <p:txBody>
          <a:bodyPr>
            <a:noAutofit/>
          </a:bodyPr>
          <a:lstStyle/>
          <a:p>
            <a:pPr indent="0">
              <a:spcBef>
                <a:spcPts val="0"/>
              </a:spcBef>
              <a:buNone/>
            </a:pPr>
            <a:r>
              <a:rPr lang="en-US" sz="2600" dirty="0">
                <a:solidFill>
                  <a:schemeClr val="tx1"/>
                </a:solidFill>
              </a:rPr>
              <a:t>name = 'Mary'</a:t>
            </a:r>
          </a:p>
          <a:p>
            <a:pPr indent="0">
              <a:spcBef>
                <a:spcPts val="0"/>
              </a:spcBef>
              <a:buNone/>
            </a:pPr>
            <a:r>
              <a:rPr lang="en-US" sz="2600" dirty="0">
                <a:solidFill>
                  <a:schemeClr val="tx1"/>
                </a:solidFill>
              </a:rPr>
              <a:t>password = 'swordfish'</a:t>
            </a:r>
          </a:p>
          <a:p>
            <a:pPr indent="0">
              <a:spcBef>
                <a:spcPts val="0"/>
              </a:spcBef>
              <a:buNone/>
            </a:pPr>
            <a:r>
              <a:rPr lang="en-US" sz="2600" dirty="0">
                <a:solidFill>
                  <a:schemeClr val="tx1"/>
                </a:solidFill>
              </a:rPr>
              <a:t>if name == 'Mary':</a:t>
            </a:r>
          </a:p>
          <a:p>
            <a:pPr indent="0">
              <a:spcBef>
                <a:spcPts val="0"/>
              </a:spcBef>
              <a:buNone/>
            </a:pPr>
            <a:r>
              <a:rPr lang="en-US" sz="2600" dirty="0">
                <a:solidFill>
                  <a:schemeClr val="tx1"/>
                </a:solidFill>
              </a:rPr>
              <a:t>		➊ </a:t>
            </a:r>
            <a:r>
              <a:rPr lang="en-US" sz="2600" dirty="0">
                <a:solidFill>
                  <a:srgbClr val="FF0000"/>
                </a:solidFill>
              </a:rPr>
              <a:t>print('Hello, Mary')</a:t>
            </a:r>
          </a:p>
          <a:p>
            <a:pPr indent="0">
              <a:spcBef>
                <a:spcPts val="0"/>
              </a:spcBef>
              <a:buNone/>
            </a:pPr>
            <a:r>
              <a:rPr lang="en-US" sz="2600" dirty="0">
                <a:solidFill>
                  <a:srgbClr val="FF0000"/>
                </a:solidFill>
              </a:rPr>
              <a:t>		    if password == 'swordfish':</a:t>
            </a:r>
          </a:p>
          <a:p>
            <a:pPr indent="0">
              <a:spcBef>
                <a:spcPts val="0"/>
              </a:spcBef>
              <a:buNone/>
            </a:pPr>
            <a:r>
              <a:rPr lang="en-US" sz="2600" dirty="0">
                <a:solidFill>
                  <a:srgbClr val="FF0000"/>
                </a:solidFill>
              </a:rPr>
              <a:t>				</a:t>
            </a:r>
            <a:r>
              <a:rPr lang="en-US" sz="2600" dirty="0">
                <a:solidFill>
                  <a:schemeClr val="tx1"/>
                </a:solidFill>
              </a:rPr>
              <a:t>➋</a:t>
            </a:r>
            <a:r>
              <a:rPr lang="en-US" sz="2600" dirty="0">
                <a:solidFill>
                  <a:srgbClr val="FF0000"/>
                </a:solidFill>
              </a:rPr>
              <a:t> print('Access granted.')</a:t>
            </a:r>
          </a:p>
          <a:p>
            <a:pPr indent="0">
              <a:spcBef>
                <a:spcPts val="0"/>
              </a:spcBef>
              <a:buNone/>
            </a:pPr>
            <a:r>
              <a:rPr lang="en-US" sz="2600" dirty="0">
                <a:solidFill>
                  <a:srgbClr val="FF0000"/>
                </a:solidFill>
              </a:rPr>
              <a:t>			else:</a:t>
            </a:r>
          </a:p>
          <a:p>
            <a:pPr indent="0">
              <a:spcBef>
                <a:spcPts val="0"/>
              </a:spcBef>
              <a:buNone/>
            </a:pPr>
            <a:r>
              <a:rPr lang="en-US" sz="2600" dirty="0">
                <a:solidFill>
                  <a:srgbClr val="FF0000"/>
                </a:solidFill>
              </a:rPr>
              <a:t>				</a:t>
            </a:r>
            <a:r>
              <a:rPr lang="en-US" sz="2600" dirty="0">
                <a:solidFill>
                  <a:schemeClr val="tx1"/>
                </a:solidFill>
              </a:rPr>
              <a:t>➌</a:t>
            </a:r>
            <a:r>
              <a:rPr lang="en-US" sz="2600" dirty="0">
                <a:solidFill>
                  <a:srgbClr val="FF0000"/>
                </a:solidFill>
              </a:rPr>
              <a:t> print('Wrong password.')</a:t>
            </a:r>
          </a:p>
          <a:p>
            <a:pPr indent="0">
              <a:spcBef>
                <a:spcPts val="0"/>
              </a:spcBef>
              <a:buNone/>
            </a:pPr>
            <a:endParaRPr lang="en-US" sz="2600" dirty="0">
              <a:solidFill>
                <a:schemeClr val="tx1"/>
              </a:solidFill>
            </a:endParaRPr>
          </a:p>
          <a:p>
            <a:pPr marL="800100" indent="-457200">
              <a:spcBef>
                <a:spcPts val="0"/>
              </a:spcBef>
            </a:pPr>
            <a:r>
              <a:rPr lang="en-US" sz="2600" dirty="0">
                <a:solidFill>
                  <a:schemeClr val="tx1"/>
                </a:solidFill>
              </a:rPr>
              <a:t>The first block of code ➊ starts at the line print('Hello, Mary') and contains all the lines after it. </a:t>
            </a:r>
          </a:p>
          <a:p>
            <a:pPr marL="800100" indent="-457200">
              <a:spcBef>
                <a:spcPts val="0"/>
              </a:spcBef>
            </a:pPr>
            <a:r>
              <a:rPr lang="en-US" sz="2600" dirty="0">
                <a:solidFill>
                  <a:srgbClr val="FF0000"/>
                </a:solidFill>
              </a:rPr>
              <a:t>Inside this block is another block ➋, which has only a</a:t>
            </a:r>
          </a:p>
          <a:p>
            <a:pPr indent="0">
              <a:spcBef>
                <a:spcPts val="0"/>
              </a:spcBef>
              <a:buNone/>
            </a:pPr>
            <a:r>
              <a:rPr lang="en-US" sz="2600" dirty="0">
                <a:solidFill>
                  <a:schemeClr val="tx1"/>
                </a:solidFill>
              </a:rPr>
              <a:t>     single line in it: print('Access Granted.'). </a:t>
            </a:r>
          </a:p>
          <a:p>
            <a:pPr marL="800100" indent="-457200">
              <a:spcBef>
                <a:spcPts val="0"/>
              </a:spcBef>
            </a:pPr>
            <a:r>
              <a:rPr lang="en-US" sz="2600" dirty="0">
                <a:solidFill>
                  <a:schemeClr val="tx1"/>
                </a:solidFill>
              </a:rPr>
              <a:t>The third block ➌ is also one line long: print('Wrong password.'). </a:t>
            </a:r>
          </a:p>
          <a:p>
            <a:pPr marL="800100" indent="-457200">
              <a:spcBef>
                <a:spcPts val="0"/>
              </a:spcBef>
            </a:pPr>
            <a:r>
              <a:rPr lang="en-US" sz="2600" dirty="0">
                <a:solidFill>
                  <a:srgbClr val="FF0000"/>
                </a:solidFill>
              </a:rPr>
              <a:t>View the execution of this program at https://autbor.com/blocks/.</a:t>
            </a:r>
          </a:p>
          <a:p>
            <a:pPr indent="0">
              <a:spcBef>
                <a:spcPts val="0"/>
              </a:spcBef>
              <a:buNone/>
            </a:pPr>
            <a:endParaRPr lang="en-US" sz="2600" dirty="0">
              <a:solidFill>
                <a:schemeClr val="tx1"/>
              </a:solidFill>
            </a:endParaRPr>
          </a:p>
        </p:txBody>
      </p:sp>
    </p:spTree>
    <p:extLst>
      <p:ext uri="{BB962C8B-B14F-4D97-AF65-F5344CB8AC3E}">
        <p14:creationId xmlns:p14="http://schemas.microsoft.com/office/powerpoint/2010/main" val="3956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77" y="0"/>
            <a:ext cx="8596668" cy="1320800"/>
          </a:xfrm>
        </p:spPr>
        <p:txBody>
          <a:bodyPr>
            <a:normAutofit/>
          </a:bodyPr>
          <a:lstStyle/>
          <a:p>
            <a:pPr algn="ctr"/>
            <a:r>
              <a:rPr lang="en-IN" sz="4400" dirty="0"/>
              <a:t>Python Basics: </a:t>
            </a:r>
            <a:r>
              <a:rPr lang="en-US" sz="4400" b="1" dirty="0"/>
              <a:t>Expressions</a:t>
            </a:r>
            <a:endParaRPr lang="en-IN" sz="4400" dirty="0"/>
          </a:p>
        </p:txBody>
      </p:sp>
      <p:sp>
        <p:nvSpPr>
          <p:cNvPr id="3" name="Content Placeholder 2"/>
          <p:cNvSpPr>
            <a:spLocks noGrp="1"/>
          </p:cNvSpPr>
          <p:nvPr>
            <p:ph idx="1"/>
          </p:nvPr>
        </p:nvSpPr>
        <p:spPr>
          <a:xfrm>
            <a:off x="454802" y="917583"/>
            <a:ext cx="11268635" cy="4724681"/>
          </a:xfrm>
        </p:spPr>
        <p:txBody>
          <a:bodyPr>
            <a:noAutofit/>
          </a:bodyPr>
          <a:lstStyle/>
          <a:p>
            <a:pPr algn="just"/>
            <a:r>
              <a:rPr lang="en-US" sz="2800" dirty="0">
                <a:solidFill>
                  <a:srgbClr val="FF0000"/>
                </a:solidFill>
              </a:rPr>
              <a:t>From left to right</a:t>
            </a:r>
          </a:p>
          <a:p>
            <a:pPr marL="0" indent="0" algn="just">
              <a:buNone/>
            </a:pPr>
            <a:r>
              <a:rPr lang="en-US" sz="2800" dirty="0">
                <a:solidFill>
                  <a:srgbClr val="FF0000"/>
                </a:solidFill>
              </a:rPr>
              <a:t>  1.  **          2. *, /, //, and %             3.  + and -</a:t>
            </a:r>
          </a:p>
          <a:p>
            <a:pPr algn="just"/>
            <a:r>
              <a:rPr lang="en-US" sz="2800" dirty="0"/>
              <a:t>Use parentheses to override the usual precedence if needed. </a:t>
            </a:r>
          </a:p>
          <a:p>
            <a:pPr marL="0" indent="0" algn="just">
              <a:buNone/>
            </a:pPr>
            <a:r>
              <a:rPr lang="en-IN" sz="2800" dirty="0"/>
              <a:t>&gt;&gt;&gt; 2+3*6</a:t>
            </a:r>
          </a:p>
          <a:p>
            <a:pPr marL="0" indent="0" algn="just">
              <a:buNone/>
            </a:pPr>
            <a:r>
              <a:rPr lang="en-IN" sz="2800" dirty="0"/>
              <a:t>20</a:t>
            </a:r>
          </a:p>
          <a:p>
            <a:pPr marL="0" indent="0" algn="just">
              <a:buNone/>
            </a:pPr>
            <a:r>
              <a:rPr lang="en-IN" sz="2800" dirty="0"/>
              <a:t>&gt;&gt;&gt; (2+3)*6</a:t>
            </a:r>
          </a:p>
          <a:p>
            <a:pPr marL="0" indent="0" algn="just">
              <a:buNone/>
            </a:pPr>
            <a:r>
              <a:rPr lang="en-IN" sz="2800" dirty="0"/>
              <a:t>30</a:t>
            </a:r>
          </a:p>
          <a:p>
            <a:pPr marL="0" indent="0">
              <a:buNone/>
            </a:pPr>
            <a:r>
              <a:rPr lang="en-US" sz="2800" dirty="0"/>
              <a:t>&gt;&gt;&gt; </a:t>
            </a:r>
            <a:r>
              <a:rPr lang="en-US" sz="2800" b="1" dirty="0"/>
              <a:t>(5 - 1) * ((7 + 1) / (3 - 1))</a:t>
            </a:r>
          </a:p>
          <a:p>
            <a:pPr marL="0" indent="0">
              <a:buNone/>
            </a:pPr>
            <a:r>
              <a:rPr lang="en-US" sz="2800" dirty="0"/>
              <a:t>16.0</a:t>
            </a:r>
          </a:p>
          <a:p>
            <a:r>
              <a:rPr lang="en-US" sz="2800" dirty="0">
                <a:solidFill>
                  <a:srgbClr val="FF0000"/>
                </a:solidFill>
              </a:rPr>
              <a:t>Python will keep evaluating parts of the expression until it becomes a single value</a:t>
            </a:r>
            <a:endParaRPr lang="en-IN" sz="2800" dirty="0">
              <a:solidFill>
                <a:srgbClr val="FF0000"/>
              </a:solidFill>
            </a:endParaRPr>
          </a:p>
          <a:p>
            <a:pPr marL="0" indent="0" algn="just">
              <a:buNone/>
            </a:pPr>
            <a:endParaRPr lang="en-IN" sz="2800" dirty="0"/>
          </a:p>
          <a:p>
            <a:pPr marL="0" indent="0" algn="just">
              <a:buNone/>
            </a:pPr>
            <a:endParaRPr lang="en-US" sz="2800" dirty="0"/>
          </a:p>
          <a:p>
            <a:pPr marL="0" indent="0" algn="just">
              <a:buNone/>
            </a:pPr>
            <a:endParaRPr lang="en-IN" sz="2800" dirty="0"/>
          </a:p>
        </p:txBody>
      </p:sp>
    </p:spTree>
    <p:extLst>
      <p:ext uri="{BB962C8B-B14F-4D97-AF65-F5344CB8AC3E}">
        <p14:creationId xmlns:p14="http://schemas.microsoft.com/office/powerpoint/2010/main" val="33378889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Program Execution</a:t>
            </a:r>
            <a:endParaRPr lang="en-IN" dirty="0"/>
          </a:p>
        </p:txBody>
      </p:sp>
      <p:sp>
        <p:nvSpPr>
          <p:cNvPr id="3" name="Content Placeholder 2"/>
          <p:cNvSpPr>
            <a:spLocks noGrp="1"/>
          </p:cNvSpPr>
          <p:nvPr>
            <p:ph idx="1"/>
          </p:nvPr>
        </p:nvSpPr>
        <p:spPr>
          <a:xfrm>
            <a:off x="302459" y="768939"/>
            <a:ext cx="11889541" cy="4724681"/>
          </a:xfrm>
        </p:spPr>
        <p:txBody>
          <a:bodyPr>
            <a:noAutofit/>
          </a:bodyPr>
          <a:lstStyle/>
          <a:p>
            <a:pPr marL="800100" indent="-457200">
              <a:spcBef>
                <a:spcPts val="0"/>
              </a:spcBef>
            </a:pPr>
            <a:r>
              <a:rPr lang="en-US" sz="3200" dirty="0">
                <a:solidFill>
                  <a:schemeClr val="tx1"/>
                </a:solidFill>
              </a:rPr>
              <a:t>Python starts executing instructions at the top of the program going down, one after another.</a:t>
            </a:r>
          </a:p>
          <a:p>
            <a:pPr marL="800100" indent="-457200">
              <a:spcBef>
                <a:spcPts val="0"/>
              </a:spcBef>
            </a:pPr>
            <a:r>
              <a:rPr lang="en-US" sz="3200" dirty="0">
                <a:solidFill>
                  <a:srgbClr val="0070C0"/>
                </a:solidFill>
              </a:rPr>
              <a:t>The program execution is a term for the current instruction being executed. </a:t>
            </a:r>
          </a:p>
          <a:p>
            <a:pPr marL="800100" indent="-457200">
              <a:spcBef>
                <a:spcPts val="0"/>
              </a:spcBef>
            </a:pPr>
            <a:r>
              <a:rPr lang="en-US" sz="3200" dirty="0">
                <a:solidFill>
                  <a:schemeClr val="tx1"/>
                </a:solidFill>
              </a:rPr>
              <a:t>If you print the source code on paper and put your finger on each line as it is executed, you can think of your finger as the program execution.</a:t>
            </a:r>
          </a:p>
          <a:p>
            <a:pPr marL="800100" indent="-457200">
              <a:spcBef>
                <a:spcPts val="0"/>
              </a:spcBef>
            </a:pPr>
            <a:r>
              <a:rPr lang="en-US" sz="3200" dirty="0">
                <a:solidFill>
                  <a:srgbClr val="0070C0"/>
                </a:solidFill>
              </a:rPr>
              <a:t>Program with flow control statements: If you use your finger to trace this, you’ll find yourself jumping around the source code based on conditions, and you’ll probably skip entire clauses.</a:t>
            </a:r>
          </a:p>
        </p:txBody>
      </p:sp>
    </p:spTree>
    <p:extLst>
      <p:ext uri="{BB962C8B-B14F-4D97-AF65-F5344CB8AC3E}">
        <p14:creationId xmlns:p14="http://schemas.microsoft.com/office/powerpoint/2010/main" val="35103721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Flow Control Statements</a:t>
            </a:r>
            <a:endParaRPr lang="en-IN" dirty="0"/>
          </a:p>
        </p:txBody>
      </p:sp>
      <p:sp>
        <p:nvSpPr>
          <p:cNvPr id="3" name="Content Placeholder 2"/>
          <p:cNvSpPr>
            <a:spLocks noGrp="1"/>
          </p:cNvSpPr>
          <p:nvPr>
            <p:ph idx="1"/>
          </p:nvPr>
        </p:nvSpPr>
        <p:spPr>
          <a:xfrm>
            <a:off x="302459" y="768939"/>
            <a:ext cx="11889541" cy="4724681"/>
          </a:xfrm>
        </p:spPr>
        <p:txBody>
          <a:bodyPr>
            <a:noAutofit/>
          </a:bodyPr>
          <a:lstStyle/>
          <a:p>
            <a:pPr marL="800100" indent="-457200">
              <a:spcBef>
                <a:spcPts val="0"/>
              </a:spcBef>
            </a:pPr>
            <a:r>
              <a:rPr lang="en-US" sz="3200" dirty="0">
                <a:solidFill>
                  <a:srgbClr val="0070C0"/>
                </a:solidFill>
              </a:rPr>
              <a:t>They are the actual decisions which programs will make.</a:t>
            </a:r>
          </a:p>
          <a:p>
            <a:pPr marL="800100" indent="-457200">
              <a:spcBef>
                <a:spcPts val="0"/>
              </a:spcBef>
            </a:pPr>
            <a:endParaRPr lang="en-US" sz="3200" dirty="0">
              <a:solidFill>
                <a:srgbClr val="0070C0"/>
              </a:solidFill>
            </a:endParaRPr>
          </a:p>
          <a:p>
            <a:pPr indent="0">
              <a:spcBef>
                <a:spcPts val="0"/>
              </a:spcBef>
              <a:buNone/>
            </a:pPr>
            <a:r>
              <a:rPr lang="en-US" sz="3200" u="sng" dirty="0">
                <a:solidFill>
                  <a:srgbClr val="FF0000"/>
                </a:solidFill>
              </a:rPr>
              <a:t>if Statements</a:t>
            </a:r>
          </a:p>
          <a:p>
            <a:pPr marL="800100" indent="-457200">
              <a:spcBef>
                <a:spcPts val="0"/>
              </a:spcBef>
            </a:pPr>
            <a:r>
              <a:rPr lang="en-US" sz="3200" dirty="0">
                <a:solidFill>
                  <a:schemeClr val="tx1"/>
                </a:solidFill>
              </a:rPr>
              <a:t>If statement’s condition is True: An if statement’s clause (=block following the if statement) will execute </a:t>
            </a:r>
          </a:p>
          <a:p>
            <a:pPr marL="800100" indent="-457200">
              <a:spcBef>
                <a:spcPts val="0"/>
              </a:spcBef>
            </a:pPr>
            <a:r>
              <a:rPr lang="en-US" sz="3200" dirty="0">
                <a:solidFill>
                  <a:schemeClr val="tx1"/>
                </a:solidFill>
              </a:rPr>
              <a:t>If statement’s condition is False : The clause is skipped</a:t>
            </a:r>
          </a:p>
          <a:p>
            <a:pPr indent="0">
              <a:spcBef>
                <a:spcPts val="0"/>
              </a:spcBef>
              <a:buNone/>
            </a:pPr>
            <a:endParaRPr lang="en-US" sz="3200" u="sng" dirty="0">
              <a:solidFill>
                <a:schemeClr val="tx1"/>
              </a:solidFill>
            </a:endParaRPr>
          </a:p>
          <a:p>
            <a:pPr marL="800100" indent="-457200">
              <a:spcBef>
                <a:spcPts val="0"/>
              </a:spcBef>
            </a:pPr>
            <a:r>
              <a:rPr lang="en-US" sz="3200" dirty="0">
                <a:solidFill>
                  <a:schemeClr val="tx1"/>
                </a:solidFill>
              </a:rPr>
              <a:t>In plain English, if statement could be read as,</a:t>
            </a:r>
          </a:p>
          <a:p>
            <a:pPr indent="0">
              <a:spcBef>
                <a:spcPts val="0"/>
              </a:spcBef>
              <a:buNone/>
            </a:pPr>
            <a:r>
              <a:rPr lang="en-US" sz="3200" dirty="0">
                <a:solidFill>
                  <a:schemeClr val="tx1"/>
                </a:solidFill>
              </a:rPr>
              <a:t>“If this condition is true, execute the code in the clause.”</a:t>
            </a:r>
          </a:p>
          <a:p>
            <a:pPr indent="0">
              <a:spcBef>
                <a:spcPts val="0"/>
              </a:spcBef>
              <a:buNone/>
            </a:pPr>
            <a:endParaRPr lang="en-US" sz="3200" dirty="0">
              <a:solidFill>
                <a:schemeClr val="tx1"/>
              </a:solidFill>
            </a:endParaRPr>
          </a:p>
          <a:p>
            <a:pPr indent="0">
              <a:spcBef>
                <a:spcPts val="0"/>
              </a:spcBef>
              <a:buNone/>
            </a:pPr>
            <a:endParaRPr lang="en-US" sz="3200" dirty="0">
              <a:solidFill>
                <a:schemeClr val="tx1"/>
              </a:solidFill>
            </a:endParaRPr>
          </a:p>
        </p:txBody>
      </p:sp>
    </p:spTree>
    <p:extLst>
      <p:ext uri="{BB962C8B-B14F-4D97-AF65-F5344CB8AC3E}">
        <p14:creationId xmlns:p14="http://schemas.microsoft.com/office/powerpoint/2010/main" val="22937227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Flow Control Statements</a:t>
            </a:r>
            <a:endParaRPr lang="en-IN" dirty="0"/>
          </a:p>
        </p:txBody>
      </p:sp>
      <p:sp>
        <p:nvSpPr>
          <p:cNvPr id="3" name="Content Placeholder 2"/>
          <p:cNvSpPr>
            <a:spLocks noGrp="1"/>
          </p:cNvSpPr>
          <p:nvPr>
            <p:ph idx="1"/>
          </p:nvPr>
        </p:nvSpPr>
        <p:spPr>
          <a:xfrm>
            <a:off x="302459" y="768939"/>
            <a:ext cx="11889541" cy="4724681"/>
          </a:xfrm>
        </p:spPr>
        <p:txBody>
          <a:bodyPr>
            <a:noAutofit/>
          </a:bodyPr>
          <a:lstStyle/>
          <a:p>
            <a:pPr indent="0">
              <a:spcBef>
                <a:spcPts val="0"/>
              </a:spcBef>
              <a:buNone/>
            </a:pPr>
            <a:endParaRPr lang="en-US" sz="3200" dirty="0">
              <a:solidFill>
                <a:schemeClr val="tx1"/>
              </a:solidFill>
            </a:endParaRPr>
          </a:p>
          <a:p>
            <a:pPr indent="0">
              <a:spcBef>
                <a:spcPts val="0"/>
              </a:spcBef>
              <a:buNone/>
            </a:pPr>
            <a:endParaRPr lang="en-US" sz="3200" dirty="0">
              <a:solidFill>
                <a:schemeClr val="tx1"/>
              </a:solidFill>
            </a:endParaRPr>
          </a:p>
        </p:txBody>
      </p:sp>
      <p:sp>
        <p:nvSpPr>
          <p:cNvPr id="5" name="Rectangle 4"/>
          <p:cNvSpPr/>
          <p:nvPr/>
        </p:nvSpPr>
        <p:spPr>
          <a:xfrm>
            <a:off x="691660" y="768938"/>
            <a:ext cx="10175631" cy="6093976"/>
          </a:xfrm>
          <a:prstGeom prst="rect">
            <a:avLst/>
          </a:prstGeom>
        </p:spPr>
        <p:txBody>
          <a:bodyPr wrap="square">
            <a:spAutoFit/>
          </a:bodyPr>
          <a:lstStyle/>
          <a:p>
            <a:r>
              <a:rPr lang="en-US" sz="3000" dirty="0"/>
              <a:t>if statement consists of the following:</a:t>
            </a:r>
          </a:p>
          <a:p>
            <a:pPr marL="457200" indent="-457200">
              <a:buFont typeface="Wingdings" panose="05000000000000000000" pitchFamily="2" charset="2"/>
              <a:buChar char="Ø"/>
            </a:pPr>
            <a:r>
              <a:rPr lang="en-US" sz="3000" dirty="0">
                <a:solidFill>
                  <a:srgbClr val="0070C0"/>
                </a:solidFill>
              </a:rPr>
              <a:t>The </a:t>
            </a:r>
            <a:r>
              <a:rPr lang="en-US" sz="3000" dirty="0">
                <a:solidFill>
                  <a:srgbClr val="FF0000"/>
                </a:solidFill>
              </a:rPr>
              <a:t>if</a:t>
            </a:r>
            <a:r>
              <a:rPr lang="en-US" sz="3000" dirty="0">
                <a:solidFill>
                  <a:srgbClr val="0070C0"/>
                </a:solidFill>
              </a:rPr>
              <a:t> keyword</a:t>
            </a:r>
          </a:p>
          <a:p>
            <a:pPr marL="457200" indent="-457200">
              <a:buFont typeface="Wingdings" panose="05000000000000000000" pitchFamily="2" charset="2"/>
              <a:buChar char="Ø"/>
            </a:pPr>
            <a:r>
              <a:rPr lang="en-US" sz="3000" dirty="0">
                <a:solidFill>
                  <a:srgbClr val="0070C0"/>
                </a:solidFill>
              </a:rPr>
              <a:t>A condition (an expression that evaluates to True or False)</a:t>
            </a:r>
          </a:p>
          <a:p>
            <a:pPr marL="457200" indent="-457200">
              <a:buFont typeface="Wingdings" panose="05000000000000000000" pitchFamily="2" charset="2"/>
              <a:buChar char="Ø"/>
            </a:pPr>
            <a:r>
              <a:rPr lang="en-US" sz="3000" dirty="0">
                <a:solidFill>
                  <a:srgbClr val="0070C0"/>
                </a:solidFill>
              </a:rPr>
              <a:t>A colon</a:t>
            </a:r>
          </a:p>
          <a:p>
            <a:pPr marL="457200" indent="-457200">
              <a:buFont typeface="Wingdings" panose="05000000000000000000" pitchFamily="2" charset="2"/>
              <a:buChar char="Ø"/>
            </a:pPr>
            <a:r>
              <a:rPr lang="en-US" sz="3000" dirty="0">
                <a:solidFill>
                  <a:srgbClr val="0070C0"/>
                </a:solidFill>
              </a:rPr>
              <a:t>Starting on the next line, an indented block of code (= if clause)</a:t>
            </a:r>
          </a:p>
          <a:p>
            <a:pPr marL="457200" indent="-457200">
              <a:buFont typeface="Wingdings" panose="05000000000000000000" pitchFamily="2" charset="2"/>
              <a:buChar char="Ø"/>
            </a:pPr>
            <a:endParaRPr lang="en-US" sz="3000" dirty="0">
              <a:solidFill>
                <a:srgbClr val="0070C0"/>
              </a:solidFill>
            </a:endParaRPr>
          </a:p>
          <a:p>
            <a:r>
              <a:rPr lang="en-US" sz="3000" dirty="0">
                <a:solidFill>
                  <a:srgbClr val="0070C0"/>
                </a:solidFill>
              </a:rPr>
              <a:t>Ex: Consider a code that checks to see whether</a:t>
            </a:r>
          </a:p>
          <a:p>
            <a:r>
              <a:rPr lang="en-US" sz="3000" dirty="0">
                <a:solidFill>
                  <a:srgbClr val="0070C0"/>
                </a:solidFill>
              </a:rPr>
              <a:t>someone’s name is Alice. </a:t>
            </a:r>
          </a:p>
          <a:p>
            <a:r>
              <a:rPr lang="en-US" sz="3000" dirty="0">
                <a:solidFill>
                  <a:srgbClr val="FF0000"/>
                </a:solidFill>
              </a:rPr>
              <a:t>name=input(‘Enter your name:  ‘)</a:t>
            </a:r>
          </a:p>
          <a:p>
            <a:r>
              <a:rPr lang="en-US" sz="3000" dirty="0">
                <a:solidFill>
                  <a:srgbClr val="FF0000"/>
                </a:solidFill>
              </a:rPr>
              <a:t>If name==‘Alice’:</a:t>
            </a:r>
          </a:p>
          <a:p>
            <a:r>
              <a:rPr lang="en-US" sz="3000" dirty="0">
                <a:solidFill>
                  <a:srgbClr val="FF0000"/>
                </a:solidFill>
              </a:rPr>
              <a:t>	print(‘Hi! Alice’)</a:t>
            </a:r>
          </a:p>
        </p:txBody>
      </p:sp>
    </p:spTree>
    <p:extLst>
      <p:ext uri="{BB962C8B-B14F-4D97-AF65-F5344CB8AC3E}">
        <p14:creationId xmlns:p14="http://schemas.microsoft.com/office/powerpoint/2010/main" val="27823118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dirty="0"/>
              <a:t>Flow Control Statements</a:t>
            </a:r>
            <a:endParaRPr lang="en-IN" dirty="0"/>
          </a:p>
        </p:txBody>
      </p:sp>
      <p:sp>
        <p:nvSpPr>
          <p:cNvPr id="3" name="Content Placeholder 2"/>
          <p:cNvSpPr>
            <a:spLocks noGrp="1"/>
          </p:cNvSpPr>
          <p:nvPr>
            <p:ph idx="1"/>
          </p:nvPr>
        </p:nvSpPr>
        <p:spPr>
          <a:xfrm>
            <a:off x="302459" y="768939"/>
            <a:ext cx="11889541" cy="4724681"/>
          </a:xfrm>
        </p:spPr>
        <p:txBody>
          <a:bodyPr>
            <a:noAutofit/>
          </a:bodyPr>
          <a:lstStyle/>
          <a:p>
            <a:pPr indent="0">
              <a:spcBef>
                <a:spcPts val="0"/>
              </a:spcBef>
              <a:buNone/>
            </a:pPr>
            <a:endParaRPr lang="en-US" sz="3200" dirty="0">
              <a:solidFill>
                <a:schemeClr val="tx1"/>
              </a:solidFill>
            </a:endParaRPr>
          </a:p>
          <a:p>
            <a:pPr indent="0">
              <a:spcBef>
                <a:spcPts val="0"/>
              </a:spcBef>
              <a:buNone/>
            </a:pPr>
            <a:endParaRPr lang="en-US" sz="3200" dirty="0">
              <a:solidFill>
                <a:schemeClr val="tx1"/>
              </a:solidFill>
            </a:endParaRPr>
          </a:p>
        </p:txBody>
      </p:sp>
      <p:sp>
        <p:nvSpPr>
          <p:cNvPr id="5" name="Rectangle 4"/>
          <p:cNvSpPr/>
          <p:nvPr/>
        </p:nvSpPr>
        <p:spPr>
          <a:xfrm>
            <a:off x="691660" y="768938"/>
            <a:ext cx="6611817" cy="5509200"/>
          </a:xfrm>
          <a:prstGeom prst="rect">
            <a:avLst/>
          </a:prstGeom>
        </p:spPr>
        <p:txBody>
          <a:bodyPr wrap="square">
            <a:spAutoFit/>
          </a:bodyPr>
          <a:lstStyle/>
          <a:p>
            <a:r>
              <a:rPr lang="en-US" sz="3200" dirty="0">
                <a:solidFill>
                  <a:srgbClr val="FF0000"/>
                </a:solidFill>
              </a:rPr>
              <a:t>name=input(‘Enter your name:  ‘)</a:t>
            </a:r>
          </a:p>
          <a:p>
            <a:r>
              <a:rPr lang="en-US" sz="3200" dirty="0">
                <a:solidFill>
                  <a:srgbClr val="FF0000"/>
                </a:solidFill>
              </a:rPr>
              <a:t>if name==‘Alice’:</a:t>
            </a:r>
          </a:p>
          <a:p>
            <a:r>
              <a:rPr lang="en-US" sz="3200" dirty="0">
                <a:solidFill>
                  <a:srgbClr val="FF0000"/>
                </a:solidFill>
              </a:rPr>
              <a:t>	print(‘Hi! Alice’)</a:t>
            </a:r>
          </a:p>
          <a:p>
            <a:endParaRPr lang="en-US" sz="3200" dirty="0">
              <a:solidFill>
                <a:srgbClr val="FF0000"/>
              </a:solidFill>
            </a:endParaRPr>
          </a:p>
          <a:p>
            <a:pPr marL="457200" indent="-457200">
              <a:buFont typeface="Arial" panose="020B0604020202020204" pitchFamily="34" charset="0"/>
              <a:buChar char="•"/>
            </a:pPr>
            <a:r>
              <a:rPr lang="en-US" sz="3200" dirty="0">
                <a:solidFill>
                  <a:srgbClr val="0070C0"/>
                </a:solidFill>
              </a:rPr>
              <a:t>All flow control statements end with a colon and </a:t>
            </a:r>
          </a:p>
          <a:p>
            <a:pPr marL="457200" indent="-457200">
              <a:buFont typeface="Arial" panose="020B0604020202020204" pitchFamily="34" charset="0"/>
              <a:buChar char="•"/>
            </a:pPr>
            <a:r>
              <a:rPr lang="en-US" sz="3200" dirty="0">
                <a:solidFill>
                  <a:srgbClr val="0070C0"/>
                </a:solidFill>
              </a:rPr>
              <a:t>They are followed by a new block of code (the clause). </a:t>
            </a:r>
          </a:p>
          <a:p>
            <a:endParaRPr lang="en-US" sz="3200" dirty="0">
              <a:solidFill>
                <a:srgbClr val="0070C0"/>
              </a:solidFill>
            </a:endParaRPr>
          </a:p>
          <a:p>
            <a:r>
              <a:rPr lang="en-US" sz="3200" dirty="0">
                <a:solidFill>
                  <a:srgbClr val="0070C0"/>
                </a:solidFill>
              </a:rPr>
              <a:t>This if statement’s clause:  block with print('Hi, Alice.'). </a:t>
            </a:r>
          </a:p>
        </p:txBody>
      </p:sp>
      <p:pic>
        <p:nvPicPr>
          <p:cNvPr id="4" name="Picture 3"/>
          <p:cNvPicPr>
            <a:picLocks noChangeAspect="1"/>
          </p:cNvPicPr>
          <p:nvPr/>
        </p:nvPicPr>
        <p:blipFill>
          <a:blip r:embed="rId3"/>
          <a:stretch>
            <a:fillRect/>
          </a:stretch>
        </p:blipFill>
        <p:spPr>
          <a:xfrm>
            <a:off x="7456976" y="1096245"/>
            <a:ext cx="4581525" cy="4152900"/>
          </a:xfrm>
          <a:prstGeom prst="rect">
            <a:avLst/>
          </a:prstGeom>
        </p:spPr>
      </p:pic>
    </p:spTree>
    <p:extLst>
      <p:ext uri="{BB962C8B-B14F-4D97-AF65-F5344CB8AC3E}">
        <p14:creationId xmlns:p14="http://schemas.microsoft.com/office/powerpoint/2010/main" val="36297050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u="sng" dirty="0"/>
              <a:t>else</a:t>
            </a:r>
            <a:r>
              <a:rPr lang="en-US" b="1" dirty="0"/>
              <a:t> Statements</a:t>
            </a:r>
            <a:endParaRPr lang="en-IN" dirty="0"/>
          </a:p>
        </p:txBody>
      </p:sp>
      <p:sp>
        <p:nvSpPr>
          <p:cNvPr id="3" name="Content Placeholder 2"/>
          <p:cNvSpPr>
            <a:spLocks noGrp="1"/>
          </p:cNvSpPr>
          <p:nvPr>
            <p:ph idx="1"/>
          </p:nvPr>
        </p:nvSpPr>
        <p:spPr>
          <a:xfrm>
            <a:off x="302459" y="768939"/>
            <a:ext cx="11889541" cy="4724681"/>
          </a:xfrm>
        </p:spPr>
        <p:txBody>
          <a:bodyPr>
            <a:noAutofit/>
          </a:bodyPr>
          <a:lstStyle/>
          <a:p>
            <a:pPr indent="0">
              <a:spcBef>
                <a:spcPts val="0"/>
              </a:spcBef>
              <a:buNone/>
            </a:pPr>
            <a:endParaRPr lang="en-US" sz="3200" dirty="0">
              <a:solidFill>
                <a:schemeClr val="tx1"/>
              </a:solidFill>
            </a:endParaRPr>
          </a:p>
          <a:p>
            <a:pPr indent="0">
              <a:spcBef>
                <a:spcPts val="0"/>
              </a:spcBef>
              <a:buNone/>
            </a:pPr>
            <a:endParaRPr lang="en-US" sz="3200" dirty="0">
              <a:solidFill>
                <a:schemeClr val="tx1"/>
              </a:solidFill>
            </a:endParaRPr>
          </a:p>
        </p:txBody>
      </p:sp>
      <p:sp>
        <p:nvSpPr>
          <p:cNvPr id="5" name="Rectangle 4"/>
          <p:cNvSpPr/>
          <p:nvPr/>
        </p:nvSpPr>
        <p:spPr>
          <a:xfrm>
            <a:off x="691660" y="768938"/>
            <a:ext cx="9577755" cy="5509200"/>
          </a:xfrm>
          <a:prstGeom prst="rect">
            <a:avLst/>
          </a:prstGeom>
        </p:spPr>
        <p:txBody>
          <a:bodyPr wrap="square">
            <a:spAutoFit/>
          </a:bodyPr>
          <a:lstStyle/>
          <a:p>
            <a:pPr marL="457200" indent="-457200">
              <a:buFont typeface="Wingdings" panose="05000000000000000000" pitchFamily="2" charset="2"/>
              <a:buChar char="Ø"/>
            </a:pPr>
            <a:r>
              <a:rPr lang="en-US" sz="3200" dirty="0">
                <a:solidFill>
                  <a:srgbClr val="FF0000"/>
                </a:solidFill>
              </a:rPr>
              <a:t>else </a:t>
            </a:r>
            <a:r>
              <a:rPr lang="en-US" sz="3200" dirty="0"/>
              <a:t>statement optionally follows </a:t>
            </a:r>
            <a:r>
              <a:rPr lang="en-US" sz="3200" dirty="0">
                <a:solidFill>
                  <a:srgbClr val="FF0000"/>
                </a:solidFill>
              </a:rPr>
              <a:t>if</a:t>
            </a:r>
            <a:r>
              <a:rPr lang="en-US" sz="3200" dirty="0"/>
              <a:t> clause</a:t>
            </a:r>
          </a:p>
          <a:p>
            <a:pPr marL="457200" indent="-457200">
              <a:buFont typeface="Wingdings" panose="05000000000000000000" pitchFamily="2" charset="2"/>
              <a:buChar char="Ø"/>
            </a:pPr>
            <a:endParaRPr lang="en-US" sz="3200" dirty="0">
              <a:solidFill>
                <a:srgbClr val="FF0000"/>
              </a:solidFill>
            </a:endParaRPr>
          </a:p>
          <a:p>
            <a:pPr marL="457200" indent="-457200">
              <a:buFont typeface="Wingdings" panose="05000000000000000000" pitchFamily="2" charset="2"/>
              <a:buChar char="Ø"/>
            </a:pPr>
            <a:r>
              <a:rPr lang="en-US" sz="3200" dirty="0">
                <a:solidFill>
                  <a:srgbClr val="FF0000"/>
                </a:solidFill>
              </a:rPr>
              <a:t>Else</a:t>
            </a:r>
            <a:r>
              <a:rPr lang="en-US" sz="3200" dirty="0">
                <a:solidFill>
                  <a:srgbClr val="0070C0"/>
                </a:solidFill>
              </a:rPr>
              <a:t> clause is executed only when the if statement’s condition is False.</a:t>
            </a:r>
          </a:p>
          <a:p>
            <a:pPr marL="457200" indent="-457200">
              <a:buFont typeface="Wingdings" panose="05000000000000000000" pitchFamily="2" charset="2"/>
              <a:buChar char="Ø"/>
            </a:pPr>
            <a:endParaRPr lang="en-US" sz="3200" dirty="0">
              <a:solidFill>
                <a:srgbClr val="0070C0"/>
              </a:solidFill>
            </a:endParaRPr>
          </a:p>
          <a:p>
            <a:pPr marL="457200" indent="-457200">
              <a:buFont typeface="Wingdings" panose="05000000000000000000" pitchFamily="2" charset="2"/>
              <a:buChar char="Ø"/>
            </a:pPr>
            <a:r>
              <a:rPr lang="en-US" sz="3200" dirty="0">
                <a:solidFill>
                  <a:srgbClr val="0070C0"/>
                </a:solidFill>
              </a:rPr>
              <a:t>In plain English, </a:t>
            </a:r>
            <a:r>
              <a:rPr lang="en-US" sz="3200" dirty="0">
                <a:solidFill>
                  <a:srgbClr val="FF0000"/>
                </a:solidFill>
              </a:rPr>
              <a:t>else</a:t>
            </a:r>
            <a:r>
              <a:rPr lang="en-US" sz="3200" dirty="0">
                <a:solidFill>
                  <a:srgbClr val="0070C0"/>
                </a:solidFill>
              </a:rPr>
              <a:t> statement could be read as, “If this condition is true, execute this code. </a:t>
            </a:r>
          </a:p>
          <a:p>
            <a:r>
              <a:rPr lang="en-US" sz="3200" dirty="0">
                <a:solidFill>
                  <a:srgbClr val="FF0000"/>
                </a:solidFill>
              </a:rPr>
              <a:t>    Or else</a:t>
            </a:r>
            <a:r>
              <a:rPr lang="en-US" sz="3200" dirty="0">
                <a:solidFill>
                  <a:srgbClr val="0070C0"/>
                </a:solidFill>
              </a:rPr>
              <a:t>, execute that code.”</a:t>
            </a:r>
          </a:p>
          <a:p>
            <a:pPr marL="457200" indent="-457200">
              <a:buFont typeface="Wingdings" panose="05000000000000000000" pitchFamily="2" charset="2"/>
              <a:buChar char="Ø"/>
            </a:pPr>
            <a:endParaRPr lang="en-US" sz="3200" dirty="0">
              <a:solidFill>
                <a:srgbClr val="0070C0"/>
              </a:solidFill>
            </a:endParaRPr>
          </a:p>
          <a:p>
            <a:pPr marL="457200" indent="-457200">
              <a:buFont typeface="Wingdings" panose="05000000000000000000" pitchFamily="2" charset="2"/>
              <a:buChar char="Ø"/>
            </a:pPr>
            <a:r>
              <a:rPr lang="en-US" sz="3200" dirty="0">
                <a:solidFill>
                  <a:srgbClr val="0070C0"/>
                </a:solidFill>
              </a:rPr>
              <a:t>An else statement doesn’t have a condition</a:t>
            </a:r>
          </a:p>
          <a:p>
            <a:endParaRPr lang="en-US" sz="3200" dirty="0">
              <a:solidFill>
                <a:srgbClr val="0070C0"/>
              </a:solidFill>
            </a:endParaRPr>
          </a:p>
        </p:txBody>
      </p:sp>
    </p:spTree>
    <p:extLst>
      <p:ext uri="{BB962C8B-B14F-4D97-AF65-F5344CB8AC3E}">
        <p14:creationId xmlns:p14="http://schemas.microsoft.com/office/powerpoint/2010/main" val="1350141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u="sng" dirty="0"/>
              <a:t>else</a:t>
            </a:r>
            <a:r>
              <a:rPr lang="en-US" b="1" dirty="0"/>
              <a:t> Statements</a:t>
            </a:r>
            <a:endParaRPr lang="en-IN" dirty="0"/>
          </a:p>
        </p:txBody>
      </p:sp>
      <p:sp>
        <p:nvSpPr>
          <p:cNvPr id="5" name="Rectangle 4"/>
          <p:cNvSpPr/>
          <p:nvPr/>
        </p:nvSpPr>
        <p:spPr>
          <a:xfrm>
            <a:off x="691660" y="768938"/>
            <a:ext cx="9577755" cy="6001643"/>
          </a:xfrm>
          <a:prstGeom prst="rect">
            <a:avLst/>
          </a:prstGeom>
        </p:spPr>
        <p:txBody>
          <a:bodyPr wrap="square">
            <a:spAutoFit/>
          </a:bodyPr>
          <a:lstStyle/>
          <a:p>
            <a:pPr marL="457200" indent="-457200">
              <a:buFont typeface="Wingdings" panose="05000000000000000000" pitchFamily="2" charset="2"/>
              <a:buChar char="Ø"/>
            </a:pPr>
            <a:r>
              <a:rPr lang="en-US" sz="3200" dirty="0">
                <a:solidFill>
                  <a:srgbClr val="0070C0"/>
                </a:solidFill>
              </a:rPr>
              <a:t>An else statement doesn’t have a condition</a:t>
            </a:r>
          </a:p>
          <a:p>
            <a:pPr marL="457200" indent="-457200">
              <a:buFont typeface="Wingdings" panose="05000000000000000000" pitchFamily="2" charset="2"/>
              <a:buChar char="Ø"/>
            </a:pPr>
            <a:endParaRPr lang="en-US" sz="3200" dirty="0">
              <a:solidFill>
                <a:srgbClr val="0070C0"/>
              </a:solidFill>
            </a:endParaRPr>
          </a:p>
          <a:p>
            <a:pPr marL="457200" indent="-457200">
              <a:buFont typeface="Wingdings" panose="05000000000000000000" pitchFamily="2" charset="2"/>
              <a:buChar char="Ø"/>
            </a:pPr>
            <a:r>
              <a:rPr lang="en-US" sz="3200" dirty="0"/>
              <a:t>else statement consists of the following:</a:t>
            </a:r>
          </a:p>
          <a:p>
            <a:pPr marL="457200" indent="234950">
              <a:buFont typeface="Wingdings" panose="05000000000000000000" pitchFamily="2" charset="2"/>
              <a:buChar char="ü"/>
            </a:pPr>
            <a:r>
              <a:rPr lang="en-US" sz="3200" dirty="0">
                <a:solidFill>
                  <a:srgbClr val="FF0000"/>
                </a:solidFill>
              </a:rPr>
              <a:t>The else keyword</a:t>
            </a:r>
          </a:p>
          <a:p>
            <a:pPr marL="457200" indent="234950">
              <a:buFont typeface="Wingdings" panose="05000000000000000000" pitchFamily="2" charset="2"/>
              <a:buChar char="ü"/>
            </a:pPr>
            <a:r>
              <a:rPr lang="en-US" sz="3200" dirty="0">
                <a:solidFill>
                  <a:srgbClr val="FF0000"/>
                </a:solidFill>
              </a:rPr>
              <a:t>A colon</a:t>
            </a:r>
          </a:p>
          <a:p>
            <a:pPr marL="457200" indent="234950">
              <a:buFont typeface="Wingdings" panose="05000000000000000000" pitchFamily="2" charset="2"/>
              <a:buChar char="ü"/>
            </a:pPr>
            <a:r>
              <a:rPr lang="en-US" sz="3200" dirty="0">
                <a:solidFill>
                  <a:srgbClr val="FF0000"/>
                </a:solidFill>
              </a:rPr>
              <a:t>Starting on the next line, an indented block of    </a:t>
            </a:r>
          </a:p>
          <a:p>
            <a:pPr marL="457200"/>
            <a:r>
              <a:rPr lang="en-US" sz="3200" dirty="0">
                <a:solidFill>
                  <a:srgbClr val="FF0000"/>
                </a:solidFill>
              </a:rPr>
              <a:t>   code (=else clause)</a:t>
            </a:r>
          </a:p>
          <a:p>
            <a:pPr marL="457200"/>
            <a:endParaRPr lang="en-US" sz="3200" dirty="0">
              <a:solidFill>
                <a:srgbClr val="FF0000"/>
              </a:solidFill>
            </a:endParaRPr>
          </a:p>
          <a:p>
            <a:r>
              <a:rPr lang="en-US" sz="3200" dirty="0">
                <a:solidFill>
                  <a:srgbClr val="0070C0"/>
                </a:solidFill>
              </a:rPr>
              <a:t>if name == 'Alice':</a:t>
            </a:r>
          </a:p>
          <a:p>
            <a:r>
              <a:rPr lang="en-US" sz="3200" dirty="0">
                <a:solidFill>
                  <a:srgbClr val="0070C0"/>
                </a:solidFill>
              </a:rPr>
              <a:t>	print('Hi, Alice.')</a:t>
            </a:r>
          </a:p>
          <a:p>
            <a:r>
              <a:rPr lang="en-US" sz="3200" dirty="0">
                <a:solidFill>
                  <a:srgbClr val="0070C0"/>
                </a:solidFill>
              </a:rPr>
              <a:t>else:</a:t>
            </a:r>
          </a:p>
          <a:p>
            <a:r>
              <a:rPr lang="en-US" sz="3200" dirty="0">
                <a:solidFill>
                  <a:srgbClr val="0070C0"/>
                </a:solidFill>
              </a:rPr>
              <a:t>	print('Hello, stranger.')</a:t>
            </a:r>
          </a:p>
        </p:txBody>
      </p:sp>
    </p:spTree>
    <p:extLst>
      <p:ext uri="{BB962C8B-B14F-4D97-AF65-F5344CB8AC3E}">
        <p14:creationId xmlns:p14="http://schemas.microsoft.com/office/powerpoint/2010/main" val="23564790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u="sng" dirty="0"/>
              <a:t>else</a:t>
            </a:r>
            <a:r>
              <a:rPr lang="en-US" b="1" dirty="0"/>
              <a:t> Statements</a:t>
            </a:r>
            <a:endParaRPr lang="en-IN" dirty="0"/>
          </a:p>
        </p:txBody>
      </p:sp>
      <p:sp>
        <p:nvSpPr>
          <p:cNvPr id="5" name="Rectangle 4"/>
          <p:cNvSpPr/>
          <p:nvPr/>
        </p:nvSpPr>
        <p:spPr>
          <a:xfrm>
            <a:off x="261212" y="1132353"/>
            <a:ext cx="5545017" cy="2554545"/>
          </a:xfrm>
          <a:prstGeom prst="rect">
            <a:avLst/>
          </a:prstGeom>
        </p:spPr>
        <p:txBody>
          <a:bodyPr wrap="square">
            <a:spAutoFit/>
          </a:bodyPr>
          <a:lstStyle/>
          <a:p>
            <a:pPr marL="457200"/>
            <a:endParaRPr lang="en-US" sz="3200" dirty="0">
              <a:solidFill>
                <a:srgbClr val="FF0000"/>
              </a:solidFill>
            </a:endParaRPr>
          </a:p>
          <a:p>
            <a:r>
              <a:rPr lang="en-US" sz="3200" dirty="0">
                <a:solidFill>
                  <a:srgbClr val="0070C0"/>
                </a:solidFill>
              </a:rPr>
              <a:t>if name == 'Alice':</a:t>
            </a:r>
          </a:p>
          <a:p>
            <a:r>
              <a:rPr lang="en-US" sz="3200" dirty="0">
                <a:solidFill>
                  <a:srgbClr val="0070C0"/>
                </a:solidFill>
              </a:rPr>
              <a:t>	print('Hi, Alice.')</a:t>
            </a:r>
          </a:p>
          <a:p>
            <a:r>
              <a:rPr lang="en-US" sz="3200" dirty="0">
                <a:solidFill>
                  <a:srgbClr val="0070C0"/>
                </a:solidFill>
              </a:rPr>
              <a:t>else:</a:t>
            </a:r>
          </a:p>
          <a:p>
            <a:r>
              <a:rPr lang="en-US" sz="3200" dirty="0">
                <a:solidFill>
                  <a:srgbClr val="0070C0"/>
                </a:solidFill>
              </a:rPr>
              <a:t>	print('Hello, stranger.')</a:t>
            </a:r>
          </a:p>
        </p:txBody>
      </p:sp>
      <p:pic>
        <p:nvPicPr>
          <p:cNvPr id="3" name="Picture 2"/>
          <p:cNvPicPr>
            <a:picLocks noChangeAspect="1"/>
          </p:cNvPicPr>
          <p:nvPr/>
        </p:nvPicPr>
        <p:blipFill>
          <a:blip r:embed="rId3"/>
          <a:stretch>
            <a:fillRect/>
          </a:stretch>
        </p:blipFill>
        <p:spPr>
          <a:xfrm>
            <a:off x="5533292" y="851770"/>
            <a:ext cx="6651925" cy="5553442"/>
          </a:xfrm>
          <a:prstGeom prst="rect">
            <a:avLst/>
          </a:prstGeom>
        </p:spPr>
      </p:pic>
    </p:spTree>
    <p:extLst>
      <p:ext uri="{BB962C8B-B14F-4D97-AF65-F5344CB8AC3E}">
        <p14:creationId xmlns:p14="http://schemas.microsoft.com/office/powerpoint/2010/main" val="40003796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u="sng" dirty="0" err="1"/>
              <a:t>Elif</a:t>
            </a:r>
            <a:r>
              <a:rPr lang="en-US" b="1" dirty="0"/>
              <a:t> Statements</a:t>
            </a:r>
            <a:endParaRPr lang="en-IN" dirty="0"/>
          </a:p>
        </p:txBody>
      </p:sp>
      <p:sp>
        <p:nvSpPr>
          <p:cNvPr id="4" name="Rectangle 3"/>
          <p:cNvSpPr/>
          <p:nvPr/>
        </p:nvSpPr>
        <p:spPr>
          <a:xfrm>
            <a:off x="480646" y="851770"/>
            <a:ext cx="10410092" cy="5693866"/>
          </a:xfrm>
          <a:prstGeom prst="rect">
            <a:avLst/>
          </a:prstGeom>
        </p:spPr>
        <p:txBody>
          <a:bodyPr wrap="square">
            <a:spAutoFit/>
          </a:bodyPr>
          <a:lstStyle/>
          <a:p>
            <a:pPr marL="457200" indent="-457200">
              <a:buFont typeface="Wingdings" panose="05000000000000000000" pitchFamily="2" charset="2"/>
              <a:buChar char="Ø"/>
            </a:pPr>
            <a:r>
              <a:rPr lang="en-US" sz="2800" u="sng" dirty="0" err="1">
                <a:solidFill>
                  <a:srgbClr val="FF0000"/>
                </a:solidFill>
              </a:rPr>
              <a:t>elif</a:t>
            </a:r>
            <a:r>
              <a:rPr lang="en-US" sz="2800" u="sng" dirty="0">
                <a:solidFill>
                  <a:srgbClr val="FF0000"/>
                </a:solidFill>
              </a:rPr>
              <a:t> </a:t>
            </a:r>
            <a:r>
              <a:rPr lang="en-US" sz="2800" dirty="0"/>
              <a:t>statement: use when you want one of many possible clauses to execute.</a:t>
            </a:r>
          </a:p>
          <a:p>
            <a:pPr marL="457200" indent="-457200">
              <a:buFont typeface="Wingdings" panose="05000000000000000000" pitchFamily="2" charset="2"/>
              <a:buChar char="Ø"/>
            </a:pPr>
            <a:r>
              <a:rPr lang="en-US" sz="2800" dirty="0"/>
              <a:t>It is an </a:t>
            </a:r>
            <a:r>
              <a:rPr lang="en-US" sz="2800" dirty="0">
                <a:solidFill>
                  <a:srgbClr val="FF0000"/>
                </a:solidFill>
              </a:rPr>
              <a:t>“else if” </a:t>
            </a:r>
            <a:r>
              <a:rPr lang="en-US" sz="2800" dirty="0"/>
              <a:t>statement. </a:t>
            </a:r>
          </a:p>
          <a:p>
            <a:pPr marL="457200" indent="-457200">
              <a:buFont typeface="Wingdings" panose="05000000000000000000" pitchFamily="2" charset="2"/>
              <a:buChar char="Ø"/>
            </a:pPr>
            <a:r>
              <a:rPr lang="en-US" sz="2800" dirty="0"/>
              <a:t>It always follows an if or another </a:t>
            </a:r>
            <a:r>
              <a:rPr lang="en-US" sz="2800" dirty="0" err="1"/>
              <a:t>elif</a:t>
            </a:r>
            <a:r>
              <a:rPr lang="en-US" sz="2800" dirty="0"/>
              <a:t> statement.</a:t>
            </a:r>
          </a:p>
          <a:p>
            <a:pPr marL="457200" indent="-457200">
              <a:buFont typeface="Wingdings" panose="05000000000000000000" pitchFamily="2" charset="2"/>
              <a:buChar char="Ø"/>
            </a:pPr>
            <a:r>
              <a:rPr lang="en-US" sz="2800" dirty="0">
                <a:solidFill>
                  <a:srgbClr val="0070C0"/>
                </a:solidFill>
              </a:rPr>
              <a:t>It provides another condition that to be checked only if all of the previous conditions were False. </a:t>
            </a:r>
          </a:p>
          <a:p>
            <a:pPr marL="457200" indent="-457200">
              <a:buFont typeface="Wingdings" panose="05000000000000000000" pitchFamily="2" charset="2"/>
              <a:buChar char="Ø"/>
            </a:pPr>
            <a:r>
              <a:rPr lang="en-US" sz="2800" dirty="0" err="1">
                <a:solidFill>
                  <a:srgbClr val="FF0000"/>
                </a:solidFill>
              </a:rPr>
              <a:t>elif</a:t>
            </a:r>
            <a:r>
              <a:rPr lang="en-US" sz="2800" dirty="0"/>
              <a:t> statement always consists of the following:</a:t>
            </a:r>
          </a:p>
          <a:p>
            <a:pPr marL="457200" indent="117475">
              <a:buFont typeface="Wingdings" panose="05000000000000000000" pitchFamily="2" charset="2"/>
              <a:buChar char="ü"/>
            </a:pPr>
            <a:r>
              <a:rPr lang="en-US" sz="2800" dirty="0">
                <a:solidFill>
                  <a:srgbClr val="FF0000"/>
                </a:solidFill>
              </a:rPr>
              <a:t>The </a:t>
            </a:r>
            <a:r>
              <a:rPr lang="en-US" sz="2800" dirty="0" err="1">
                <a:solidFill>
                  <a:srgbClr val="FF0000"/>
                </a:solidFill>
              </a:rPr>
              <a:t>elif</a:t>
            </a:r>
            <a:r>
              <a:rPr lang="en-US" sz="2800" dirty="0">
                <a:solidFill>
                  <a:srgbClr val="FF0000"/>
                </a:solidFill>
              </a:rPr>
              <a:t> keyword</a:t>
            </a:r>
          </a:p>
          <a:p>
            <a:pPr marL="457200" indent="117475">
              <a:buFont typeface="Wingdings" panose="05000000000000000000" pitchFamily="2" charset="2"/>
              <a:buChar char="ü"/>
            </a:pPr>
            <a:r>
              <a:rPr lang="en-US" sz="2800" dirty="0">
                <a:solidFill>
                  <a:srgbClr val="FF0000"/>
                </a:solidFill>
              </a:rPr>
              <a:t>A condition (=an expression that evaluates to True or False)</a:t>
            </a:r>
          </a:p>
          <a:p>
            <a:pPr marL="457200" indent="117475">
              <a:buFont typeface="Wingdings" panose="05000000000000000000" pitchFamily="2" charset="2"/>
              <a:buChar char="ü"/>
            </a:pPr>
            <a:r>
              <a:rPr lang="en-US" sz="2800" dirty="0">
                <a:solidFill>
                  <a:srgbClr val="FF0000"/>
                </a:solidFill>
              </a:rPr>
              <a:t>A colon</a:t>
            </a:r>
          </a:p>
          <a:p>
            <a:pPr marL="457200" indent="117475">
              <a:buFont typeface="Wingdings" panose="05000000000000000000" pitchFamily="2" charset="2"/>
              <a:buChar char="ü"/>
            </a:pPr>
            <a:r>
              <a:rPr lang="en-US" sz="2800" dirty="0">
                <a:solidFill>
                  <a:srgbClr val="FF0000"/>
                </a:solidFill>
              </a:rPr>
              <a:t>Starting on the next line, an indented block of code (= </a:t>
            </a:r>
            <a:r>
              <a:rPr lang="en-US" sz="2800" dirty="0" err="1">
                <a:solidFill>
                  <a:srgbClr val="FF0000"/>
                </a:solidFill>
              </a:rPr>
              <a:t>elif</a:t>
            </a:r>
            <a:r>
              <a:rPr lang="en-US" sz="2800" dirty="0">
                <a:solidFill>
                  <a:srgbClr val="FF0000"/>
                </a:solidFill>
              </a:rPr>
              <a:t> clause)</a:t>
            </a:r>
          </a:p>
          <a:p>
            <a:endParaRPr lang="en-US" sz="2800" dirty="0"/>
          </a:p>
        </p:txBody>
      </p:sp>
    </p:spTree>
    <p:extLst>
      <p:ext uri="{BB962C8B-B14F-4D97-AF65-F5344CB8AC3E}">
        <p14:creationId xmlns:p14="http://schemas.microsoft.com/office/powerpoint/2010/main" val="4714445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u="sng" dirty="0" err="1"/>
              <a:t>elif</a:t>
            </a:r>
            <a:r>
              <a:rPr lang="en-US" b="1" dirty="0"/>
              <a:t> Statements</a:t>
            </a:r>
            <a:endParaRPr lang="en-IN" dirty="0"/>
          </a:p>
        </p:txBody>
      </p:sp>
      <p:sp>
        <p:nvSpPr>
          <p:cNvPr id="3" name="Rectangle 2"/>
          <p:cNvSpPr/>
          <p:nvPr/>
        </p:nvSpPr>
        <p:spPr>
          <a:xfrm>
            <a:off x="504091" y="851770"/>
            <a:ext cx="11451347" cy="6093976"/>
          </a:xfrm>
          <a:prstGeom prst="rect">
            <a:avLst/>
          </a:prstGeom>
        </p:spPr>
        <p:txBody>
          <a:bodyPr wrap="square">
            <a:spAutoFit/>
          </a:bodyPr>
          <a:lstStyle/>
          <a:p>
            <a:r>
              <a:rPr lang="en-US" sz="2600" dirty="0">
                <a:solidFill>
                  <a:srgbClr val="FF0000"/>
                </a:solidFill>
              </a:rPr>
              <a:t>if name == 'Alice':</a:t>
            </a:r>
          </a:p>
          <a:p>
            <a:r>
              <a:rPr lang="en-US" sz="2600" dirty="0">
                <a:solidFill>
                  <a:srgbClr val="FF0000"/>
                </a:solidFill>
              </a:rPr>
              <a:t>	print('Hi, Alice.')</a:t>
            </a:r>
          </a:p>
          <a:p>
            <a:r>
              <a:rPr lang="en-US" sz="2600" dirty="0" err="1">
                <a:solidFill>
                  <a:srgbClr val="FF0000"/>
                </a:solidFill>
              </a:rPr>
              <a:t>elif</a:t>
            </a:r>
            <a:r>
              <a:rPr lang="en-US" sz="2600" dirty="0">
                <a:solidFill>
                  <a:srgbClr val="FF0000"/>
                </a:solidFill>
              </a:rPr>
              <a:t> age &lt; 12:</a:t>
            </a:r>
          </a:p>
          <a:p>
            <a:r>
              <a:rPr lang="en-US" sz="2600" dirty="0">
                <a:solidFill>
                  <a:srgbClr val="FF0000"/>
                </a:solidFill>
              </a:rPr>
              <a:t>	print('You are not Alice, kiddo.')</a:t>
            </a:r>
          </a:p>
          <a:p>
            <a:endParaRPr lang="en-US" sz="2600" dirty="0">
              <a:solidFill>
                <a:srgbClr val="FF0000"/>
              </a:solidFill>
            </a:endParaRPr>
          </a:p>
          <a:p>
            <a:pPr marL="457200" indent="-457200">
              <a:buFont typeface="Wingdings" panose="05000000000000000000" pitchFamily="2" charset="2"/>
              <a:buChar char="Ø"/>
            </a:pPr>
            <a:r>
              <a:rPr lang="en-US" sz="2600" dirty="0">
                <a:solidFill>
                  <a:srgbClr val="FF0000"/>
                </a:solidFill>
              </a:rPr>
              <a:t>Two</a:t>
            </a:r>
            <a:r>
              <a:rPr lang="en-US" sz="2600" dirty="0"/>
              <a:t> conditions are </a:t>
            </a:r>
            <a:r>
              <a:rPr lang="en-US" sz="2600" dirty="0">
                <a:solidFill>
                  <a:srgbClr val="FF0000"/>
                </a:solidFill>
              </a:rPr>
              <a:t>checked</a:t>
            </a:r>
            <a:r>
              <a:rPr lang="en-US" sz="2600" dirty="0"/>
              <a:t> name and person’s age, and the program will tell something different if they’re younger than 12.</a:t>
            </a:r>
          </a:p>
          <a:p>
            <a:pPr marL="457200" indent="-457200">
              <a:buFont typeface="Wingdings" panose="05000000000000000000" pitchFamily="2" charset="2"/>
              <a:buChar char="Ø"/>
            </a:pPr>
            <a:r>
              <a:rPr lang="en-US" sz="2600" dirty="0" err="1">
                <a:solidFill>
                  <a:srgbClr val="FF0000"/>
                </a:solidFill>
              </a:rPr>
              <a:t>elif</a:t>
            </a:r>
            <a:r>
              <a:rPr lang="en-US" sz="2600" dirty="0">
                <a:solidFill>
                  <a:srgbClr val="FF0000"/>
                </a:solidFill>
              </a:rPr>
              <a:t> </a:t>
            </a:r>
            <a:r>
              <a:rPr lang="en-US" sz="2600" dirty="0"/>
              <a:t>clause executes, if </a:t>
            </a:r>
            <a:r>
              <a:rPr lang="en-US" sz="2600" dirty="0">
                <a:solidFill>
                  <a:srgbClr val="FF0000"/>
                </a:solidFill>
              </a:rPr>
              <a:t>age &lt; 12 </a:t>
            </a:r>
            <a:r>
              <a:rPr lang="en-US" sz="2600" dirty="0"/>
              <a:t>is </a:t>
            </a:r>
            <a:r>
              <a:rPr lang="en-US" sz="2600" dirty="0">
                <a:solidFill>
                  <a:srgbClr val="FF0000"/>
                </a:solidFill>
              </a:rPr>
              <a:t>True</a:t>
            </a:r>
            <a:r>
              <a:rPr lang="en-US" sz="2600" dirty="0"/>
              <a:t> &amp; </a:t>
            </a:r>
            <a:r>
              <a:rPr lang="en-US" sz="2600" dirty="0">
                <a:solidFill>
                  <a:srgbClr val="FF0000"/>
                </a:solidFill>
              </a:rPr>
              <a:t>name == 'Alice</a:t>
            </a:r>
            <a:r>
              <a:rPr lang="en-US" sz="2600" dirty="0"/>
              <a:t>' is </a:t>
            </a:r>
            <a:r>
              <a:rPr lang="en-US" sz="2600" dirty="0">
                <a:solidFill>
                  <a:srgbClr val="FF0000"/>
                </a:solidFill>
              </a:rPr>
              <a:t>False</a:t>
            </a:r>
            <a:r>
              <a:rPr lang="en-US" sz="2600" dirty="0"/>
              <a:t>.</a:t>
            </a:r>
          </a:p>
          <a:p>
            <a:pPr marL="457200" indent="-457200">
              <a:buFont typeface="Wingdings" panose="05000000000000000000" pitchFamily="2" charset="2"/>
              <a:buChar char="Ø"/>
            </a:pPr>
            <a:r>
              <a:rPr lang="en-US" sz="2600" dirty="0"/>
              <a:t>However, if </a:t>
            </a:r>
            <a:r>
              <a:rPr lang="en-US" sz="2600" dirty="0">
                <a:solidFill>
                  <a:srgbClr val="FF0000"/>
                </a:solidFill>
              </a:rPr>
              <a:t>both</a:t>
            </a:r>
            <a:r>
              <a:rPr lang="en-US" sz="2600" dirty="0"/>
              <a:t> of the conditions are </a:t>
            </a:r>
            <a:r>
              <a:rPr lang="en-US" sz="2600" dirty="0">
                <a:solidFill>
                  <a:srgbClr val="FF0000"/>
                </a:solidFill>
              </a:rPr>
              <a:t>False</a:t>
            </a:r>
            <a:r>
              <a:rPr lang="en-US" sz="2600" dirty="0"/>
              <a:t>, then </a:t>
            </a:r>
            <a:r>
              <a:rPr lang="en-US" sz="2600" dirty="0">
                <a:solidFill>
                  <a:srgbClr val="FF0000"/>
                </a:solidFill>
              </a:rPr>
              <a:t>both</a:t>
            </a:r>
            <a:r>
              <a:rPr lang="en-US" sz="2600" dirty="0"/>
              <a:t> of the </a:t>
            </a:r>
            <a:r>
              <a:rPr lang="en-US" sz="2600" dirty="0">
                <a:solidFill>
                  <a:srgbClr val="FF0000"/>
                </a:solidFill>
              </a:rPr>
              <a:t>clauses</a:t>
            </a:r>
            <a:r>
              <a:rPr lang="en-US" sz="2600" dirty="0"/>
              <a:t> are </a:t>
            </a:r>
            <a:r>
              <a:rPr lang="en-US" sz="2600" dirty="0">
                <a:solidFill>
                  <a:srgbClr val="FF0000"/>
                </a:solidFill>
              </a:rPr>
              <a:t>skipped</a:t>
            </a:r>
            <a:r>
              <a:rPr lang="en-US" sz="2600" dirty="0"/>
              <a:t>.  </a:t>
            </a:r>
          </a:p>
          <a:p>
            <a:pPr marL="457200" indent="-457200">
              <a:buFont typeface="Wingdings" panose="05000000000000000000" pitchFamily="2" charset="2"/>
              <a:buChar char="Ø"/>
            </a:pPr>
            <a:r>
              <a:rPr lang="en-US" sz="2600" dirty="0"/>
              <a:t>It is not guaranteed that at least one of the clauses will be</a:t>
            </a:r>
          </a:p>
          <a:p>
            <a:r>
              <a:rPr lang="en-US" sz="2600" dirty="0"/>
              <a:t>executed. When there is a chain of </a:t>
            </a:r>
            <a:r>
              <a:rPr lang="en-US" sz="2600" dirty="0" err="1"/>
              <a:t>elif</a:t>
            </a:r>
            <a:r>
              <a:rPr lang="en-US" sz="2600" dirty="0"/>
              <a:t> statements, only one or none of the clauses will be executed. </a:t>
            </a:r>
          </a:p>
          <a:p>
            <a:pPr marL="457200" indent="-457200">
              <a:buFont typeface="Wingdings" panose="05000000000000000000" pitchFamily="2" charset="2"/>
              <a:buChar char="Ø"/>
            </a:pPr>
            <a:r>
              <a:rPr lang="en-US" sz="2600" dirty="0"/>
              <a:t>Once one of the statements’ conditions is found to be True, the rest of the </a:t>
            </a:r>
            <a:r>
              <a:rPr lang="en-US" sz="2600" dirty="0" err="1"/>
              <a:t>elif</a:t>
            </a:r>
            <a:r>
              <a:rPr lang="en-US" sz="2600" dirty="0"/>
              <a:t> clauses are automatically skipped. </a:t>
            </a:r>
          </a:p>
        </p:txBody>
      </p:sp>
    </p:spTree>
    <p:extLst>
      <p:ext uri="{BB962C8B-B14F-4D97-AF65-F5344CB8AC3E}">
        <p14:creationId xmlns:p14="http://schemas.microsoft.com/office/powerpoint/2010/main" val="9255554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u="sng" dirty="0" err="1"/>
              <a:t>elif</a:t>
            </a:r>
            <a:r>
              <a:rPr lang="en-US" b="1" dirty="0"/>
              <a:t> Statements</a:t>
            </a:r>
            <a:endParaRPr lang="en-IN" dirty="0"/>
          </a:p>
        </p:txBody>
      </p:sp>
      <p:sp>
        <p:nvSpPr>
          <p:cNvPr id="3" name="Rectangle 2"/>
          <p:cNvSpPr/>
          <p:nvPr/>
        </p:nvSpPr>
        <p:spPr>
          <a:xfrm>
            <a:off x="539260" y="859360"/>
            <a:ext cx="11934093" cy="6124754"/>
          </a:xfrm>
          <a:prstGeom prst="rect">
            <a:avLst/>
          </a:prstGeom>
        </p:spPr>
        <p:txBody>
          <a:bodyPr wrap="square">
            <a:spAutoFit/>
          </a:bodyPr>
          <a:lstStyle/>
          <a:p>
            <a:pPr marL="457200" indent="-457200">
              <a:buFont typeface="Wingdings" panose="05000000000000000000" pitchFamily="2" charset="2"/>
              <a:buChar char="Ø"/>
            </a:pPr>
            <a:r>
              <a:rPr lang="en-US" sz="2800" dirty="0"/>
              <a:t>Ex: consider a program with name vampire.py</a:t>
            </a:r>
          </a:p>
          <a:p>
            <a:endParaRPr lang="en-US" sz="2800" dirty="0"/>
          </a:p>
          <a:p>
            <a:r>
              <a:rPr lang="en-US" sz="2800" dirty="0">
                <a:solidFill>
                  <a:srgbClr val="FF0000"/>
                </a:solidFill>
              </a:rPr>
              <a:t>name = 'Carol'</a:t>
            </a:r>
          </a:p>
          <a:p>
            <a:r>
              <a:rPr lang="en-US" sz="2800" dirty="0">
                <a:solidFill>
                  <a:srgbClr val="FF0000"/>
                </a:solidFill>
              </a:rPr>
              <a:t>age = 3000</a:t>
            </a:r>
          </a:p>
          <a:p>
            <a:r>
              <a:rPr lang="en-US" sz="2800" dirty="0">
                <a:solidFill>
                  <a:srgbClr val="00B050"/>
                </a:solidFill>
              </a:rPr>
              <a:t>if name == 'Alice':</a:t>
            </a:r>
          </a:p>
          <a:p>
            <a:r>
              <a:rPr lang="en-US" sz="2800" dirty="0">
                <a:solidFill>
                  <a:srgbClr val="00B050"/>
                </a:solidFill>
              </a:rPr>
              <a:t>	print('Hi, Alice.')</a:t>
            </a:r>
          </a:p>
          <a:p>
            <a:r>
              <a:rPr lang="en-US" sz="2800" dirty="0" err="1">
                <a:solidFill>
                  <a:srgbClr val="002060"/>
                </a:solidFill>
              </a:rPr>
              <a:t>elif</a:t>
            </a:r>
            <a:r>
              <a:rPr lang="en-US" sz="2800" dirty="0">
                <a:solidFill>
                  <a:srgbClr val="002060"/>
                </a:solidFill>
              </a:rPr>
              <a:t> age &lt; 12:</a:t>
            </a:r>
          </a:p>
          <a:p>
            <a:r>
              <a:rPr lang="en-US" sz="2800" dirty="0">
                <a:solidFill>
                  <a:srgbClr val="002060"/>
                </a:solidFill>
              </a:rPr>
              <a:t>	print('You are not Alice, kiddo.')</a:t>
            </a:r>
          </a:p>
          <a:p>
            <a:r>
              <a:rPr lang="en-US" sz="2800" dirty="0" err="1">
                <a:solidFill>
                  <a:schemeClr val="accent3">
                    <a:lumMod val="50000"/>
                  </a:schemeClr>
                </a:solidFill>
              </a:rPr>
              <a:t>elif</a:t>
            </a:r>
            <a:r>
              <a:rPr lang="en-US" sz="2800" dirty="0">
                <a:solidFill>
                  <a:schemeClr val="accent3">
                    <a:lumMod val="50000"/>
                  </a:schemeClr>
                </a:solidFill>
              </a:rPr>
              <a:t> age &gt; 2000:</a:t>
            </a:r>
          </a:p>
          <a:p>
            <a:r>
              <a:rPr lang="en-US" sz="2800" dirty="0">
                <a:solidFill>
                  <a:schemeClr val="accent3">
                    <a:lumMod val="50000"/>
                  </a:schemeClr>
                </a:solidFill>
              </a:rPr>
              <a:t>	print('Unlike you, Alice is not an undead, immortal vampire.')</a:t>
            </a:r>
          </a:p>
          <a:p>
            <a:r>
              <a:rPr lang="en-US" sz="2800" dirty="0" err="1">
                <a:solidFill>
                  <a:srgbClr val="FF0000"/>
                </a:solidFill>
              </a:rPr>
              <a:t>elif</a:t>
            </a:r>
            <a:r>
              <a:rPr lang="en-US" sz="2800" dirty="0">
                <a:solidFill>
                  <a:srgbClr val="FF0000"/>
                </a:solidFill>
              </a:rPr>
              <a:t> age &gt; 100:</a:t>
            </a:r>
          </a:p>
          <a:p>
            <a:r>
              <a:rPr lang="en-US" sz="2800" dirty="0">
                <a:solidFill>
                  <a:srgbClr val="FF0000"/>
                </a:solidFill>
              </a:rPr>
              <a:t>	print('You are not Alice, grannie.')</a:t>
            </a:r>
          </a:p>
          <a:p>
            <a:endParaRPr lang="en-US" sz="2800" dirty="0"/>
          </a:p>
          <a:p>
            <a:r>
              <a:rPr lang="en-US" sz="2800" dirty="0"/>
              <a:t>View the execution of this program at   </a:t>
            </a:r>
            <a:r>
              <a:rPr lang="en-US" sz="2800" dirty="0">
                <a:solidFill>
                  <a:srgbClr val="FF0000"/>
                </a:solidFill>
              </a:rPr>
              <a:t>https://autbor.com/vampire/.</a:t>
            </a:r>
          </a:p>
        </p:txBody>
      </p:sp>
    </p:spTree>
    <p:extLst>
      <p:ext uri="{BB962C8B-B14F-4D97-AF65-F5344CB8AC3E}">
        <p14:creationId xmlns:p14="http://schemas.microsoft.com/office/powerpoint/2010/main" val="136301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77" y="0"/>
            <a:ext cx="8596668" cy="1320800"/>
          </a:xfrm>
        </p:spPr>
        <p:txBody>
          <a:bodyPr>
            <a:normAutofit/>
          </a:bodyPr>
          <a:lstStyle/>
          <a:p>
            <a:pPr algn="ctr"/>
            <a:r>
              <a:rPr lang="en-IN" sz="4400" dirty="0"/>
              <a:t>Python Basics: </a:t>
            </a:r>
            <a:r>
              <a:rPr lang="en-US" sz="4400" b="1" dirty="0"/>
              <a:t>Expressions</a:t>
            </a:r>
            <a:endParaRPr lang="en-IN" sz="4400" dirty="0"/>
          </a:p>
        </p:txBody>
      </p:sp>
      <p:sp>
        <p:nvSpPr>
          <p:cNvPr id="3" name="Content Placeholder 2"/>
          <p:cNvSpPr>
            <a:spLocks noGrp="1"/>
          </p:cNvSpPr>
          <p:nvPr>
            <p:ph idx="1"/>
          </p:nvPr>
        </p:nvSpPr>
        <p:spPr>
          <a:xfrm>
            <a:off x="454802" y="917583"/>
            <a:ext cx="11268635" cy="4724681"/>
          </a:xfrm>
        </p:spPr>
        <p:txBody>
          <a:bodyPr>
            <a:noAutofit/>
          </a:bodyPr>
          <a:lstStyle/>
          <a:p>
            <a:pPr algn="just"/>
            <a:r>
              <a:rPr lang="en-US" sz="2800" dirty="0">
                <a:solidFill>
                  <a:srgbClr val="FF0000"/>
                </a:solidFill>
              </a:rPr>
              <a:t>From left to right</a:t>
            </a:r>
          </a:p>
          <a:p>
            <a:pPr marL="0" indent="0" algn="just">
              <a:buNone/>
            </a:pPr>
            <a:r>
              <a:rPr lang="en-US" sz="2800" dirty="0">
                <a:solidFill>
                  <a:srgbClr val="FF0000"/>
                </a:solidFill>
              </a:rPr>
              <a:t>  1.  **          2. *, /, //, and %             3.  + and -</a:t>
            </a:r>
          </a:p>
          <a:p>
            <a:pPr marL="0" indent="0">
              <a:buNone/>
            </a:pPr>
            <a:endParaRPr lang="en-US" sz="2800" dirty="0"/>
          </a:p>
          <a:p>
            <a:pPr marL="0" indent="0">
              <a:buNone/>
            </a:pPr>
            <a:r>
              <a:rPr lang="en-US" sz="2800" dirty="0"/>
              <a:t>&gt;&gt;&gt; </a:t>
            </a:r>
            <a:r>
              <a:rPr lang="en-US" sz="2800" b="1" dirty="0"/>
              <a:t>(5 - 1) * ((7 + 1) / (3 - 1))</a:t>
            </a:r>
          </a:p>
          <a:p>
            <a:pPr marL="0" indent="0">
              <a:buNone/>
            </a:pPr>
            <a:r>
              <a:rPr lang="en-US" sz="2800" b="1" dirty="0">
                <a:solidFill>
                  <a:srgbClr val="FF0000"/>
                </a:solidFill>
              </a:rPr>
              <a:t>4 * ((7 + 1) / (3 - 1))</a:t>
            </a:r>
          </a:p>
          <a:p>
            <a:pPr marL="0" indent="0">
              <a:buNone/>
            </a:pPr>
            <a:r>
              <a:rPr lang="en-US" sz="2800" b="1" dirty="0"/>
              <a:t>4 * (8 / (3 - 1))</a:t>
            </a:r>
          </a:p>
          <a:p>
            <a:pPr marL="0" indent="0">
              <a:buNone/>
            </a:pPr>
            <a:r>
              <a:rPr lang="en-US" sz="2800" b="1" dirty="0">
                <a:solidFill>
                  <a:srgbClr val="FF0000"/>
                </a:solidFill>
              </a:rPr>
              <a:t>4 * (8 / 2)</a:t>
            </a:r>
          </a:p>
          <a:p>
            <a:pPr marL="0" indent="0">
              <a:buNone/>
            </a:pPr>
            <a:r>
              <a:rPr lang="en-US" sz="2800" b="1" dirty="0"/>
              <a:t>4 * 4.0</a:t>
            </a:r>
          </a:p>
          <a:p>
            <a:pPr marL="0" indent="0">
              <a:buNone/>
            </a:pPr>
            <a:r>
              <a:rPr lang="en-US" sz="2800" b="1" dirty="0">
                <a:solidFill>
                  <a:srgbClr val="FF0000"/>
                </a:solidFill>
              </a:rPr>
              <a:t>16.0</a:t>
            </a:r>
          </a:p>
          <a:p>
            <a:pPr marL="0" indent="0">
              <a:buNone/>
            </a:pPr>
            <a:endParaRPr lang="en-US" sz="2800" b="1"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r>
              <a:rPr lang="en-US" sz="2800" dirty="0">
                <a:solidFill>
                  <a:srgbClr val="FF0000"/>
                </a:solidFill>
              </a:rPr>
              <a:t>Python will keep evaluating parts of the expression until it becomes a single value</a:t>
            </a:r>
            <a:endParaRPr lang="en-IN" sz="2800" dirty="0">
              <a:solidFill>
                <a:srgbClr val="FF0000"/>
              </a:solidFill>
            </a:endParaRPr>
          </a:p>
          <a:p>
            <a:pPr marL="0" indent="0" algn="just">
              <a:buNone/>
            </a:pPr>
            <a:endParaRPr lang="en-IN" sz="2800" dirty="0"/>
          </a:p>
          <a:p>
            <a:pPr marL="0" indent="0" algn="just">
              <a:buNone/>
            </a:pPr>
            <a:endParaRPr lang="en-US" sz="2800" dirty="0"/>
          </a:p>
          <a:p>
            <a:pPr marL="0" indent="0" algn="just">
              <a:buNone/>
            </a:pPr>
            <a:endParaRPr lang="en-IN" sz="2800" dirty="0"/>
          </a:p>
        </p:txBody>
      </p:sp>
    </p:spTree>
    <p:extLst>
      <p:ext uri="{BB962C8B-B14F-4D97-AF65-F5344CB8AC3E}">
        <p14:creationId xmlns:p14="http://schemas.microsoft.com/office/powerpoint/2010/main" val="12553438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u="sng" dirty="0" err="1"/>
              <a:t>elif</a:t>
            </a:r>
            <a:r>
              <a:rPr lang="en-US" b="1" dirty="0"/>
              <a:t> Statements</a:t>
            </a:r>
            <a:endParaRPr lang="en-IN" dirty="0"/>
          </a:p>
        </p:txBody>
      </p:sp>
      <p:pic>
        <p:nvPicPr>
          <p:cNvPr id="4" name="Picture 3"/>
          <p:cNvPicPr>
            <a:picLocks noChangeAspect="1"/>
          </p:cNvPicPr>
          <p:nvPr/>
        </p:nvPicPr>
        <p:blipFill>
          <a:blip r:embed="rId3"/>
          <a:stretch>
            <a:fillRect/>
          </a:stretch>
        </p:blipFill>
        <p:spPr>
          <a:xfrm>
            <a:off x="7702438" y="82062"/>
            <a:ext cx="4360609" cy="6775938"/>
          </a:xfrm>
          <a:prstGeom prst="rect">
            <a:avLst/>
          </a:prstGeom>
        </p:spPr>
      </p:pic>
      <p:sp>
        <p:nvSpPr>
          <p:cNvPr id="5" name="Rectangle 4"/>
          <p:cNvSpPr/>
          <p:nvPr/>
        </p:nvSpPr>
        <p:spPr>
          <a:xfrm>
            <a:off x="163773" y="1033405"/>
            <a:ext cx="11148997" cy="4832092"/>
          </a:xfrm>
          <a:prstGeom prst="rect">
            <a:avLst/>
          </a:prstGeom>
        </p:spPr>
        <p:txBody>
          <a:bodyPr wrap="square">
            <a:spAutoFit/>
          </a:bodyPr>
          <a:lstStyle/>
          <a:p>
            <a:r>
              <a:rPr lang="en-US" sz="2800" dirty="0">
                <a:solidFill>
                  <a:srgbClr val="FF0000"/>
                </a:solidFill>
              </a:rPr>
              <a:t>name = 'Carol'</a:t>
            </a:r>
          </a:p>
          <a:p>
            <a:r>
              <a:rPr lang="en-US" sz="2800" dirty="0">
                <a:solidFill>
                  <a:srgbClr val="FF0000"/>
                </a:solidFill>
              </a:rPr>
              <a:t>age = 3000</a:t>
            </a:r>
          </a:p>
          <a:p>
            <a:r>
              <a:rPr lang="en-US" sz="2800" dirty="0">
                <a:solidFill>
                  <a:srgbClr val="00B050"/>
                </a:solidFill>
              </a:rPr>
              <a:t>if name == 'Alice':</a:t>
            </a:r>
          </a:p>
          <a:p>
            <a:r>
              <a:rPr lang="en-US" sz="2800" dirty="0">
                <a:solidFill>
                  <a:srgbClr val="00B050"/>
                </a:solidFill>
              </a:rPr>
              <a:t>	print('Hi, Alice.')</a:t>
            </a:r>
          </a:p>
          <a:p>
            <a:r>
              <a:rPr lang="en-US" sz="2800" dirty="0" err="1">
                <a:solidFill>
                  <a:srgbClr val="002060"/>
                </a:solidFill>
              </a:rPr>
              <a:t>elif</a:t>
            </a:r>
            <a:r>
              <a:rPr lang="en-US" sz="2800" dirty="0">
                <a:solidFill>
                  <a:srgbClr val="002060"/>
                </a:solidFill>
              </a:rPr>
              <a:t> age &lt; 12:</a:t>
            </a:r>
          </a:p>
          <a:p>
            <a:r>
              <a:rPr lang="en-US" sz="2800" dirty="0">
                <a:solidFill>
                  <a:srgbClr val="002060"/>
                </a:solidFill>
              </a:rPr>
              <a:t>	print('You are not Alice, kiddo.')</a:t>
            </a:r>
          </a:p>
          <a:p>
            <a:r>
              <a:rPr lang="en-US" sz="2800" dirty="0" err="1">
                <a:solidFill>
                  <a:schemeClr val="accent3">
                    <a:lumMod val="50000"/>
                  </a:schemeClr>
                </a:solidFill>
              </a:rPr>
              <a:t>elif</a:t>
            </a:r>
            <a:r>
              <a:rPr lang="en-US" sz="2800" dirty="0">
                <a:solidFill>
                  <a:schemeClr val="accent3">
                    <a:lumMod val="50000"/>
                  </a:schemeClr>
                </a:solidFill>
              </a:rPr>
              <a:t> age &gt; 2000:</a:t>
            </a:r>
          </a:p>
          <a:p>
            <a:r>
              <a:rPr lang="en-US" sz="2800" dirty="0">
                <a:solidFill>
                  <a:schemeClr val="accent3">
                    <a:lumMod val="50000"/>
                  </a:schemeClr>
                </a:solidFill>
              </a:rPr>
              <a:t>	print('Unlike you, Alice is not an undead, </a:t>
            </a:r>
          </a:p>
          <a:p>
            <a:r>
              <a:rPr lang="en-US" sz="2800" dirty="0">
                <a:solidFill>
                  <a:schemeClr val="accent3">
                    <a:lumMod val="50000"/>
                  </a:schemeClr>
                </a:solidFill>
              </a:rPr>
              <a:t>                     immortal vampire.')</a:t>
            </a:r>
          </a:p>
          <a:p>
            <a:r>
              <a:rPr lang="en-US" sz="2800" dirty="0" err="1">
                <a:solidFill>
                  <a:srgbClr val="FF0000"/>
                </a:solidFill>
              </a:rPr>
              <a:t>elif</a:t>
            </a:r>
            <a:r>
              <a:rPr lang="en-US" sz="2800" dirty="0">
                <a:solidFill>
                  <a:srgbClr val="FF0000"/>
                </a:solidFill>
              </a:rPr>
              <a:t> age &gt; 100:</a:t>
            </a:r>
          </a:p>
          <a:p>
            <a:r>
              <a:rPr lang="en-US" sz="2800" dirty="0">
                <a:solidFill>
                  <a:srgbClr val="FF0000"/>
                </a:solidFill>
              </a:rPr>
              <a:t>	print('You are not Alice, grannie.')</a:t>
            </a:r>
          </a:p>
        </p:txBody>
      </p:sp>
    </p:spTree>
    <p:extLst>
      <p:ext uri="{BB962C8B-B14F-4D97-AF65-F5344CB8AC3E}">
        <p14:creationId xmlns:p14="http://schemas.microsoft.com/office/powerpoint/2010/main" val="9390800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596" y="-82062"/>
            <a:ext cx="11791666" cy="851770"/>
          </a:xfrm>
        </p:spPr>
        <p:txBody>
          <a:bodyPr>
            <a:normAutofit/>
          </a:bodyPr>
          <a:lstStyle/>
          <a:p>
            <a:pPr algn="ctr"/>
            <a:r>
              <a:rPr lang="en-US" b="1" u="sng" dirty="0" err="1"/>
              <a:t>elif</a:t>
            </a:r>
            <a:r>
              <a:rPr lang="en-US" b="1" dirty="0"/>
              <a:t> Statements</a:t>
            </a:r>
            <a:endParaRPr lang="en-IN" dirty="0"/>
          </a:p>
        </p:txBody>
      </p:sp>
      <p:sp>
        <p:nvSpPr>
          <p:cNvPr id="3" name="Rectangle 2"/>
          <p:cNvSpPr/>
          <p:nvPr/>
        </p:nvSpPr>
        <p:spPr>
          <a:xfrm>
            <a:off x="386861" y="570418"/>
            <a:ext cx="12168553" cy="6124754"/>
          </a:xfrm>
          <a:prstGeom prst="rect">
            <a:avLst/>
          </a:prstGeom>
        </p:spPr>
        <p:txBody>
          <a:bodyPr wrap="square">
            <a:spAutoFit/>
          </a:bodyPr>
          <a:lstStyle/>
          <a:p>
            <a:pPr marL="457200" indent="-457200">
              <a:buFont typeface="Wingdings" panose="05000000000000000000" pitchFamily="2" charset="2"/>
              <a:buChar char="Ø"/>
            </a:pPr>
            <a:r>
              <a:rPr lang="en-US" sz="2800" dirty="0"/>
              <a:t>Order of the </a:t>
            </a:r>
            <a:r>
              <a:rPr lang="en-US" sz="2800" dirty="0" err="1"/>
              <a:t>elif</a:t>
            </a:r>
            <a:r>
              <a:rPr lang="en-US" sz="2800" dirty="0"/>
              <a:t> statements matters?</a:t>
            </a:r>
          </a:p>
          <a:p>
            <a:pPr marL="457200" indent="-457200">
              <a:buFont typeface="Wingdings" panose="05000000000000000000" pitchFamily="2" charset="2"/>
              <a:buChar char="Ø"/>
            </a:pPr>
            <a:r>
              <a:rPr lang="en-US" sz="2800" dirty="0"/>
              <a:t>Rearrange statements in in </a:t>
            </a:r>
            <a:r>
              <a:rPr lang="en-US" sz="2800" dirty="0">
                <a:solidFill>
                  <a:srgbClr val="FF0000"/>
                </a:solidFill>
              </a:rPr>
              <a:t>vampire.py</a:t>
            </a:r>
            <a:r>
              <a:rPr lang="en-US" sz="2800" dirty="0"/>
              <a:t> to introduce a bug.</a:t>
            </a:r>
          </a:p>
          <a:p>
            <a:pPr marL="457200" indent="-457200">
              <a:buFont typeface="Wingdings" panose="05000000000000000000" pitchFamily="2" charset="2"/>
              <a:buChar char="Ø"/>
            </a:pPr>
            <a:r>
              <a:rPr lang="en-US" sz="2800" dirty="0">
                <a:solidFill>
                  <a:srgbClr val="FF0000"/>
                </a:solidFill>
              </a:rPr>
              <a:t>Imp</a:t>
            </a:r>
            <a:r>
              <a:rPr lang="en-US" sz="2800" dirty="0"/>
              <a:t>: rest of the </a:t>
            </a:r>
            <a:r>
              <a:rPr lang="en-US" sz="2800" dirty="0" err="1"/>
              <a:t>elif</a:t>
            </a:r>
            <a:r>
              <a:rPr lang="en-US" sz="2800" dirty="0"/>
              <a:t> clauses are automatically skipped once a True condition has been found.</a:t>
            </a:r>
          </a:p>
          <a:p>
            <a:r>
              <a:rPr lang="en-US" sz="2800" dirty="0">
                <a:solidFill>
                  <a:srgbClr val="FF0000"/>
                </a:solidFill>
              </a:rPr>
              <a:t>name = 'Carol'</a:t>
            </a:r>
          </a:p>
          <a:p>
            <a:r>
              <a:rPr lang="en-US" sz="2800" dirty="0">
                <a:solidFill>
                  <a:srgbClr val="FF0000"/>
                </a:solidFill>
              </a:rPr>
              <a:t>age = 3000</a:t>
            </a:r>
          </a:p>
          <a:p>
            <a:r>
              <a:rPr lang="en-US" sz="2800" dirty="0">
                <a:solidFill>
                  <a:srgbClr val="FF0000"/>
                </a:solidFill>
              </a:rPr>
              <a:t>if name == 'Alice':</a:t>
            </a:r>
          </a:p>
          <a:p>
            <a:r>
              <a:rPr lang="en-US" sz="2800" dirty="0">
                <a:solidFill>
                  <a:srgbClr val="FF0000"/>
                </a:solidFill>
              </a:rPr>
              <a:t>	print('Hi, Alice.')</a:t>
            </a:r>
          </a:p>
          <a:p>
            <a:r>
              <a:rPr lang="en-US" sz="2800" dirty="0" err="1">
                <a:solidFill>
                  <a:srgbClr val="FF0000"/>
                </a:solidFill>
              </a:rPr>
              <a:t>elif</a:t>
            </a:r>
            <a:r>
              <a:rPr lang="en-US" sz="2800" dirty="0">
                <a:solidFill>
                  <a:srgbClr val="FF0000"/>
                </a:solidFill>
              </a:rPr>
              <a:t> age &lt; 12:</a:t>
            </a:r>
          </a:p>
          <a:p>
            <a:r>
              <a:rPr lang="en-US" sz="2800" dirty="0">
                <a:solidFill>
                  <a:srgbClr val="FF0000"/>
                </a:solidFill>
              </a:rPr>
              <a:t>	print('You are not Alice, kiddo.')</a:t>
            </a:r>
          </a:p>
          <a:p>
            <a:r>
              <a:rPr lang="en-US" sz="2800" dirty="0">
                <a:solidFill>
                  <a:srgbClr val="FF0000"/>
                </a:solidFill>
              </a:rPr>
              <a:t>➊ </a:t>
            </a:r>
            <a:r>
              <a:rPr lang="en-US" sz="2800" dirty="0" err="1">
                <a:solidFill>
                  <a:srgbClr val="FF0000"/>
                </a:solidFill>
              </a:rPr>
              <a:t>elif</a:t>
            </a:r>
            <a:r>
              <a:rPr lang="en-US" sz="2800" dirty="0">
                <a:solidFill>
                  <a:srgbClr val="FF0000"/>
                </a:solidFill>
              </a:rPr>
              <a:t> age &gt; 100:</a:t>
            </a:r>
          </a:p>
          <a:p>
            <a:r>
              <a:rPr lang="en-US" sz="2800" dirty="0">
                <a:solidFill>
                  <a:srgbClr val="FF0000"/>
                </a:solidFill>
              </a:rPr>
              <a:t>	print('You are not Alice, grannie.')</a:t>
            </a:r>
          </a:p>
          <a:p>
            <a:r>
              <a:rPr lang="en-US" sz="2800" dirty="0" err="1">
                <a:solidFill>
                  <a:srgbClr val="FF0000"/>
                </a:solidFill>
              </a:rPr>
              <a:t>elif</a:t>
            </a:r>
            <a:r>
              <a:rPr lang="en-US" sz="2800" dirty="0">
                <a:solidFill>
                  <a:srgbClr val="FF0000"/>
                </a:solidFill>
              </a:rPr>
              <a:t> age &gt; 2000:</a:t>
            </a:r>
          </a:p>
          <a:p>
            <a:r>
              <a:rPr lang="en-US" sz="2800" dirty="0">
                <a:solidFill>
                  <a:srgbClr val="FF0000"/>
                </a:solidFill>
              </a:rPr>
              <a:t>	print('Unlike you, Alice is not an undead, immortal vampire.')</a:t>
            </a:r>
          </a:p>
        </p:txBody>
      </p:sp>
      <p:sp>
        <p:nvSpPr>
          <p:cNvPr id="4" name="TextBox 3"/>
          <p:cNvSpPr txBox="1"/>
          <p:nvPr/>
        </p:nvSpPr>
        <p:spPr>
          <a:xfrm>
            <a:off x="6471137" y="2063134"/>
            <a:ext cx="5720863" cy="3139321"/>
          </a:xfrm>
          <a:prstGeom prst="rect">
            <a:avLst/>
          </a:prstGeom>
          <a:noFill/>
        </p:spPr>
        <p:txBody>
          <a:bodyPr wrap="square" rtlCol="0">
            <a:spAutoFit/>
          </a:bodyPr>
          <a:lstStyle/>
          <a:p>
            <a:r>
              <a:rPr lang="en-US" sz="2200" dirty="0">
                <a:solidFill>
                  <a:srgbClr val="0070C0"/>
                </a:solidFill>
              </a:rPr>
              <a:t>age &gt; 100 condition is True (after all, 3,000 is greater than 100) ➊, the string</a:t>
            </a:r>
          </a:p>
          <a:p>
            <a:r>
              <a:rPr lang="en-US" sz="2200" dirty="0">
                <a:solidFill>
                  <a:srgbClr val="0070C0"/>
                </a:solidFill>
              </a:rPr>
              <a:t>'You are not Alice, grannie.' is printed</a:t>
            </a:r>
          </a:p>
          <a:p>
            <a:r>
              <a:rPr lang="en-US" sz="2200" dirty="0">
                <a:solidFill>
                  <a:srgbClr val="0070C0"/>
                </a:solidFill>
              </a:rPr>
              <a:t>Expected o/P: 'Unlike you, Alice is not an     </a:t>
            </a:r>
          </a:p>
          <a:p>
            <a:r>
              <a:rPr lang="en-US" sz="2200" dirty="0">
                <a:solidFill>
                  <a:srgbClr val="0070C0"/>
                </a:solidFill>
              </a:rPr>
              <a:t>                      undead, immortal vampire.'. </a:t>
            </a:r>
          </a:p>
          <a:p>
            <a:r>
              <a:rPr lang="en-US" sz="2200" dirty="0">
                <a:solidFill>
                  <a:srgbClr val="0070C0"/>
                </a:solidFill>
              </a:rPr>
              <a:t>Actual o/P: 'You are not Alice, grannie.' </a:t>
            </a:r>
          </a:p>
          <a:p>
            <a:endParaRPr lang="en-US" sz="2200" dirty="0">
              <a:solidFill>
                <a:srgbClr val="0070C0"/>
              </a:solidFill>
            </a:endParaRPr>
          </a:p>
          <a:p>
            <a:r>
              <a:rPr lang="en-US" sz="2200" dirty="0">
                <a:solidFill>
                  <a:srgbClr val="0070C0"/>
                </a:solidFill>
              </a:rPr>
              <a:t>     view the execution of this program at</a:t>
            </a:r>
          </a:p>
          <a:p>
            <a:r>
              <a:rPr lang="en-US" sz="2200" dirty="0">
                <a:solidFill>
                  <a:srgbClr val="0070C0"/>
                </a:solidFill>
              </a:rPr>
              <a:t>     https://autbor.com/vampire2/.</a:t>
            </a:r>
          </a:p>
        </p:txBody>
      </p:sp>
    </p:spTree>
    <p:extLst>
      <p:ext uri="{BB962C8B-B14F-4D97-AF65-F5344CB8AC3E}">
        <p14:creationId xmlns:p14="http://schemas.microsoft.com/office/powerpoint/2010/main" val="21208887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u="sng" dirty="0" err="1"/>
              <a:t>Elif</a:t>
            </a:r>
            <a:r>
              <a:rPr lang="en-US" b="1" dirty="0"/>
              <a:t> and </a:t>
            </a:r>
            <a:r>
              <a:rPr lang="en-US" b="1" u="sng" dirty="0"/>
              <a:t>else</a:t>
            </a:r>
            <a:r>
              <a:rPr lang="en-US" b="1" dirty="0"/>
              <a:t> Statements</a:t>
            </a:r>
            <a:endParaRPr lang="en-IN" dirty="0"/>
          </a:p>
        </p:txBody>
      </p:sp>
      <p:pic>
        <p:nvPicPr>
          <p:cNvPr id="4" name="Picture 3"/>
          <p:cNvPicPr>
            <a:picLocks noChangeAspect="1"/>
          </p:cNvPicPr>
          <p:nvPr/>
        </p:nvPicPr>
        <p:blipFill>
          <a:blip r:embed="rId3"/>
          <a:stretch>
            <a:fillRect/>
          </a:stretch>
        </p:blipFill>
        <p:spPr>
          <a:xfrm>
            <a:off x="7866454" y="93784"/>
            <a:ext cx="4208315" cy="6543161"/>
          </a:xfrm>
          <a:prstGeom prst="rect">
            <a:avLst/>
          </a:prstGeom>
        </p:spPr>
      </p:pic>
      <p:sp>
        <p:nvSpPr>
          <p:cNvPr id="5" name="Rectangle 4"/>
          <p:cNvSpPr/>
          <p:nvPr/>
        </p:nvSpPr>
        <p:spPr>
          <a:xfrm>
            <a:off x="633047" y="851770"/>
            <a:ext cx="6389076" cy="5262979"/>
          </a:xfrm>
          <a:prstGeom prst="rect">
            <a:avLst/>
          </a:prstGeom>
        </p:spPr>
        <p:txBody>
          <a:bodyPr wrap="square">
            <a:spAutoFit/>
          </a:bodyPr>
          <a:lstStyle/>
          <a:p>
            <a:r>
              <a:rPr lang="en-US" sz="2800" dirty="0">
                <a:solidFill>
                  <a:srgbClr val="FF0000"/>
                </a:solidFill>
              </a:rPr>
              <a:t>Note</a:t>
            </a:r>
            <a:r>
              <a:rPr lang="en-US" sz="2800" dirty="0">
                <a:solidFill>
                  <a:srgbClr val="0070C0"/>
                </a:solidFill>
              </a:rPr>
              <a:t>: how the diamonds for </a:t>
            </a:r>
          </a:p>
          <a:p>
            <a:r>
              <a:rPr lang="en-US" sz="2800" dirty="0">
                <a:solidFill>
                  <a:srgbClr val="0070C0"/>
                </a:solidFill>
              </a:rPr>
              <a:t>age &gt; 100 and age &gt; 2000 are swapped.</a:t>
            </a:r>
          </a:p>
          <a:p>
            <a:endParaRPr lang="en-US" sz="2800" dirty="0"/>
          </a:p>
          <a:p>
            <a:r>
              <a:rPr lang="en-US" sz="2800" dirty="0">
                <a:solidFill>
                  <a:srgbClr val="FF0000"/>
                </a:solidFill>
              </a:rPr>
              <a:t>To ensure that at least one (and only one) of the clauses will be executed :</a:t>
            </a:r>
          </a:p>
          <a:p>
            <a:r>
              <a:rPr lang="en-US" sz="2800" dirty="0"/>
              <a:t>Have an else statement after the last </a:t>
            </a:r>
            <a:r>
              <a:rPr lang="en-US" sz="2800" dirty="0" err="1"/>
              <a:t>elif</a:t>
            </a:r>
            <a:r>
              <a:rPr lang="en-US" sz="2800" dirty="0"/>
              <a:t> statement.</a:t>
            </a:r>
          </a:p>
          <a:p>
            <a:r>
              <a:rPr lang="en-US" sz="2800" dirty="0"/>
              <a:t>In that case, it is guaranteed that: Suppose conditions in every if and </a:t>
            </a:r>
            <a:r>
              <a:rPr lang="en-US" sz="2800" dirty="0" err="1"/>
              <a:t>elif</a:t>
            </a:r>
            <a:r>
              <a:rPr lang="en-US" sz="2800" dirty="0"/>
              <a:t> statement are False,</a:t>
            </a:r>
          </a:p>
          <a:p>
            <a:r>
              <a:rPr lang="en-US" sz="2800" dirty="0">
                <a:solidFill>
                  <a:srgbClr val="FF0000"/>
                </a:solidFill>
              </a:rPr>
              <a:t>then the else clause is executed.</a:t>
            </a:r>
          </a:p>
        </p:txBody>
      </p:sp>
    </p:spTree>
    <p:extLst>
      <p:ext uri="{BB962C8B-B14F-4D97-AF65-F5344CB8AC3E}">
        <p14:creationId xmlns:p14="http://schemas.microsoft.com/office/powerpoint/2010/main" val="11024149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u="sng" dirty="0" err="1"/>
              <a:t>Elif</a:t>
            </a:r>
            <a:r>
              <a:rPr lang="en-US" b="1" u="sng" dirty="0"/>
              <a:t> and else </a:t>
            </a:r>
            <a:r>
              <a:rPr lang="en-US" b="1" dirty="0"/>
              <a:t> Statements</a:t>
            </a:r>
            <a:endParaRPr lang="en-IN" dirty="0"/>
          </a:p>
        </p:txBody>
      </p:sp>
      <p:sp>
        <p:nvSpPr>
          <p:cNvPr id="3" name="Rectangle 2"/>
          <p:cNvSpPr/>
          <p:nvPr/>
        </p:nvSpPr>
        <p:spPr>
          <a:xfrm>
            <a:off x="480647" y="761220"/>
            <a:ext cx="11570676" cy="584775"/>
          </a:xfrm>
          <a:prstGeom prst="rect">
            <a:avLst/>
          </a:prstGeom>
        </p:spPr>
        <p:txBody>
          <a:bodyPr wrap="square">
            <a:spAutoFit/>
          </a:bodyPr>
          <a:lstStyle/>
          <a:p>
            <a:r>
              <a:rPr lang="en-US" sz="3200" dirty="0"/>
              <a:t>Ex: the Alice program to use if, </a:t>
            </a:r>
            <a:r>
              <a:rPr lang="en-US" sz="3200" dirty="0" err="1"/>
              <a:t>elif</a:t>
            </a:r>
            <a:r>
              <a:rPr lang="en-US" sz="3200" dirty="0"/>
              <a:t>, and else clauses:</a:t>
            </a:r>
          </a:p>
        </p:txBody>
      </p:sp>
      <p:sp>
        <p:nvSpPr>
          <p:cNvPr id="4" name="Rectangle 3"/>
          <p:cNvSpPr/>
          <p:nvPr/>
        </p:nvSpPr>
        <p:spPr>
          <a:xfrm>
            <a:off x="480647" y="1612990"/>
            <a:ext cx="9437076" cy="4832092"/>
          </a:xfrm>
          <a:prstGeom prst="rect">
            <a:avLst/>
          </a:prstGeom>
        </p:spPr>
        <p:txBody>
          <a:bodyPr wrap="square">
            <a:spAutoFit/>
          </a:bodyPr>
          <a:lstStyle/>
          <a:p>
            <a:r>
              <a:rPr lang="en-US" sz="2800" dirty="0">
                <a:solidFill>
                  <a:srgbClr val="FF0000"/>
                </a:solidFill>
              </a:rPr>
              <a:t>name = 'Carol'</a:t>
            </a:r>
          </a:p>
          <a:p>
            <a:r>
              <a:rPr lang="en-US" sz="2800" dirty="0">
                <a:solidFill>
                  <a:srgbClr val="FF0000"/>
                </a:solidFill>
              </a:rPr>
              <a:t>age = 3000</a:t>
            </a:r>
          </a:p>
          <a:p>
            <a:r>
              <a:rPr lang="en-US" sz="2800" dirty="0">
                <a:solidFill>
                  <a:srgbClr val="FF0000"/>
                </a:solidFill>
              </a:rPr>
              <a:t>if name == 'Alice':</a:t>
            </a:r>
          </a:p>
          <a:p>
            <a:r>
              <a:rPr lang="en-US" sz="2800" dirty="0">
                <a:solidFill>
                  <a:srgbClr val="FF0000"/>
                </a:solidFill>
              </a:rPr>
              <a:t>	print('Hi, Alice.')</a:t>
            </a:r>
          </a:p>
          <a:p>
            <a:r>
              <a:rPr lang="en-US" sz="2800" dirty="0" err="1">
                <a:solidFill>
                  <a:srgbClr val="FF0000"/>
                </a:solidFill>
              </a:rPr>
              <a:t>elif</a:t>
            </a:r>
            <a:r>
              <a:rPr lang="en-US" sz="2800" dirty="0">
                <a:solidFill>
                  <a:srgbClr val="FF0000"/>
                </a:solidFill>
              </a:rPr>
              <a:t> age &lt; 12:</a:t>
            </a:r>
          </a:p>
          <a:p>
            <a:r>
              <a:rPr lang="en-US" sz="2800" dirty="0">
                <a:solidFill>
                  <a:srgbClr val="FF0000"/>
                </a:solidFill>
              </a:rPr>
              <a:t>	print('You are not Alice, kiddo.')</a:t>
            </a:r>
          </a:p>
          <a:p>
            <a:r>
              <a:rPr lang="en-US" sz="2800" dirty="0">
                <a:solidFill>
                  <a:srgbClr val="FF0000"/>
                </a:solidFill>
              </a:rPr>
              <a:t>else:</a:t>
            </a:r>
          </a:p>
          <a:p>
            <a:r>
              <a:rPr lang="en-US" sz="2800" dirty="0">
                <a:solidFill>
                  <a:srgbClr val="FF0000"/>
                </a:solidFill>
              </a:rPr>
              <a:t>	print('You are neither Alice nor a little kid.')</a:t>
            </a:r>
          </a:p>
          <a:p>
            <a:endParaRPr lang="en-US" sz="2800" dirty="0">
              <a:solidFill>
                <a:srgbClr val="FF0000"/>
              </a:solidFill>
            </a:endParaRPr>
          </a:p>
          <a:p>
            <a:r>
              <a:rPr lang="en-US" sz="2800" dirty="0"/>
              <a:t>View the execution of this program at</a:t>
            </a:r>
          </a:p>
          <a:p>
            <a:r>
              <a:rPr lang="en-US" sz="2800" dirty="0">
                <a:solidFill>
                  <a:srgbClr val="FF0000"/>
                </a:solidFill>
              </a:rPr>
              <a:t>https://autbor.com/littlekid/.</a:t>
            </a:r>
          </a:p>
        </p:txBody>
      </p:sp>
    </p:spTree>
    <p:extLst>
      <p:ext uri="{BB962C8B-B14F-4D97-AF65-F5344CB8AC3E}">
        <p14:creationId xmlns:p14="http://schemas.microsoft.com/office/powerpoint/2010/main" val="3104453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u="sng" dirty="0"/>
              <a:t>else</a:t>
            </a:r>
            <a:r>
              <a:rPr lang="en-US" b="1" dirty="0"/>
              <a:t> Statements</a:t>
            </a:r>
            <a:endParaRPr lang="en-IN" dirty="0"/>
          </a:p>
        </p:txBody>
      </p:sp>
      <p:sp>
        <p:nvSpPr>
          <p:cNvPr id="4" name="Rectangle 3"/>
          <p:cNvSpPr/>
          <p:nvPr/>
        </p:nvSpPr>
        <p:spPr>
          <a:xfrm>
            <a:off x="574429" y="1066019"/>
            <a:ext cx="6670434" cy="5262979"/>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FF0000"/>
                </a:solidFill>
              </a:rPr>
              <a:t>flowchart for this new code, littleKid.py.</a:t>
            </a:r>
          </a:p>
          <a:p>
            <a:pPr marL="457200" indent="-457200">
              <a:buFont typeface="Wingdings" panose="05000000000000000000" pitchFamily="2" charset="2"/>
              <a:buChar char="Ø"/>
            </a:pPr>
            <a:r>
              <a:rPr lang="en-US" sz="2800" dirty="0"/>
              <a:t>In plain English:</a:t>
            </a:r>
          </a:p>
          <a:p>
            <a:pPr marL="457200" indent="-457200">
              <a:buFont typeface="Wingdings" panose="05000000000000000000" pitchFamily="2" charset="2"/>
              <a:buChar char="Ø"/>
            </a:pPr>
            <a:r>
              <a:rPr lang="en-US" sz="2800" dirty="0">
                <a:solidFill>
                  <a:srgbClr val="FF0000"/>
                </a:solidFill>
              </a:rPr>
              <a:t>“If the first condition is true, do this. </a:t>
            </a:r>
          </a:p>
          <a:p>
            <a:pPr marL="457200" indent="-457200">
              <a:buFont typeface="Wingdings" panose="05000000000000000000" pitchFamily="2" charset="2"/>
              <a:buChar char="Ø"/>
            </a:pPr>
            <a:r>
              <a:rPr lang="en-US" sz="2800" dirty="0">
                <a:solidFill>
                  <a:srgbClr val="FF0000"/>
                </a:solidFill>
              </a:rPr>
              <a:t>Else, if the second condition is true, do that. Otherwise, do something else.” </a:t>
            </a:r>
          </a:p>
          <a:p>
            <a:pPr marL="457200" indent="-457200">
              <a:buFont typeface="Wingdings" panose="05000000000000000000" pitchFamily="2" charset="2"/>
              <a:buChar char="Ø"/>
            </a:pPr>
            <a:r>
              <a:rPr lang="en-US" sz="2800" dirty="0">
                <a:solidFill>
                  <a:srgbClr val="FF0000"/>
                </a:solidFill>
              </a:rPr>
              <a:t>Imp: When you use if, </a:t>
            </a:r>
            <a:r>
              <a:rPr lang="en-US" sz="2800" dirty="0" err="1">
                <a:solidFill>
                  <a:srgbClr val="FF0000"/>
                </a:solidFill>
              </a:rPr>
              <a:t>elif</a:t>
            </a:r>
            <a:r>
              <a:rPr lang="en-US" sz="2800" dirty="0">
                <a:solidFill>
                  <a:srgbClr val="FF0000"/>
                </a:solidFill>
              </a:rPr>
              <a:t>, and else</a:t>
            </a:r>
          </a:p>
          <a:p>
            <a:pPr marL="457200" indent="-457200">
              <a:buFont typeface="Wingdings" panose="05000000000000000000" pitchFamily="2" charset="2"/>
              <a:buChar char="Ø"/>
            </a:pPr>
            <a:r>
              <a:rPr lang="en-US" sz="2800" dirty="0">
                <a:solidFill>
                  <a:srgbClr val="FF0000"/>
                </a:solidFill>
              </a:rPr>
              <a:t>statements together, remember these rules about how to order them to avoid bugs like the one in vampire.py. </a:t>
            </a:r>
          </a:p>
        </p:txBody>
      </p:sp>
      <p:pic>
        <p:nvPicPr>
          <p:cNvPr id="6" name="Picture 5"/>
          <p:cNvPicPr>
            <a:picLocks noChangeAspect="1"/>
          </p:cNvPicPr>
          <p:nvPr/>
        </p:nvPicPr>
        <p:blipFill>
          <a:blip r:embed="rId3"/>
          <a:stretch>
            <a:fillRect/>
          </a:stretch>
        </p:blipFill>
        <p:spPr>
          <a:xfrm>
            <a:off x="7244862" y="1022298"/>
            <a:ext cx="4818183" cy="5666834"/>
          </a:xfrm>
          <a:prstGeom prst="rect">
            <a:avLst/>
          </a:prstGeom>
        </p:spPr>
      </p:pic>
    </p:spTree>
    <p:extLst>
      <p:ext uri="{BB962C8B-B14F-4D97-AF65-F5344CB8AC3E}">
        <p14:creationId xmlns:p14="http://schemas.microsoft.com/office/powerpoint/2010/main" val="26985418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u="sng" dirty="0" err="1"/>
              <a:t>Elif</a:t>
            </a:r>
            <a:r>
              <a:rPr lang="en-US" b="1" u="sng" dirty="0"/>
              <a:t> and else </a:t>
            </a:r>
            <a:r>
              <a:rPr lang="en-US" b="1" dirty="0"/>
              <a:t> Statements</a:t>
            </a:r>
            <a:endParaRPr lang="en-IN" dirty="0"/>
          </a:p>
        </p:txBody>
      </p:sp>
      <p:sp>
        <p:nvSpPr>
          <p:cNvPr id="3" name="Rectangle 2"/>
          <p:cNvSpPr/>
          <p:nvPr/>
        </p:nvSpPr>
        <p:spPr>
          <a:xfrm>
            <a:off x="515814" y="1027837"/>
            <a:ext cx="10140463" cy="4524315"/>
          </a:xfrm>
          <a:prstGeom prst="rect">
            <a:avLst/>
          </a:prstGeom>
        </p:spPr>
        <p:txBody>
          <a:bodyPr wrap="square">
            <a:spAutoFit/>
          </a:bodyPr>
          <a:lstStyle/>
          <a:p>
            <a:r>
              <a:rPr lang="en-US" sz="3200" dirty="0">
                <a:solidFill>
                  <a:srgbClr val="FF0000"/>
                </a:solidFill>
              </a:rPr>
              <a:t>Summary:</a:t>
            </a:r>
          </a:p>
          <a:p>
            <a:endParaRPr lang="en-US" sz="3200" dirty="0">
              <a:solidFill>
                <a:srgbClr val="FF0000"/>
              </a:solidFill>
            </a:endParaRPr>
          </a:p>
          <a:p>
            <a:pPr marL="457200" indent="-457200">
              <a:buFont typeface="Wingdings" panose="05000000000000000000" pitchFamily="2" charset="2"/>
              <a:buChar char="Ø"/>
            </a:pPr>
            <a:r>
              <a:rPr lang="en-US" sz="3200" dirty="0">
                <a:solidFill>
                  <a:srgbClr val="FF0000"/>
                </a:solidFill>
              </a:rPr>
              <a:t>First, there is always exactly one if statement. </a:t>
            </a:r>
          </a:p>
          <a:p>
            <a:pPr marL="457200" indent="-457200">
              <a:buFont typeface="Wingdings" panose="05000000000000000000" pitchFamily="2" charset="2"/>
              <a:buChar char="Ø"/>
            </a:pPr>
            <a:endParaRPr lang="en-US" sz="3200" dirty="0">
              <a:solidFill>
                <a:srgbClr val="FF0000"/>
              </a:solidFill>
            </a:endParaRPr>
          </a:p>
          <a:p>
            <a:pPr marL="457200" indent="-457200">
              <a:buFont typeface="Wingdings" panose="05000000000000000000" pitchFamily="2" charset="2"/>
              <a:buChar char="Ø"/>
            </a:pPr>
            <a:r>
              <a:rPr lang="en-US" sz="3200" dirty="0"/>
              <a:t>Any </a:t>
            </a:r>
            <a:r>
              <a:rPr lang="en-US" sz="3200" dirty="0" err="1"/>
              <a:t>elif</a:t>
            </a:r>
            <a:r>
              <a:rPr lang="en-US" sz="3200" dirty="0"/>
              <a:t> statements should follow the if statement.</a:t>
            </a:r>
          </a:p>
          <a:p>
            <a:endParaRPr lang="en-US" sz="3200" dirty="0"/>
          </a:p>
          <a:p>
            <a:pPr marL="457200" indent="-457200">
              <a:buFont typeface="Wingdings" panose="05000000000000000000" pitchFamily="2" charset="2"/>
              <a:buChar char="Ø"/>
            </a:pPr>
            <a:r>
              <a:rPr lang="en-US" sz="3200" dirty="0">
                <a:solidFill>
                  <a:srgbClr val="FF0000"/>
                </a:solidFill>
              </a:rPr>
              <a:t>Second, if you want to be sure that at least one clause is executed, close the structure with an else statement.</a:t>
            </a:r>
          </a:p>
        </p:txBody>
      </p:sp>
    </p:spTree>
    <p:extLst>
      <p:ext uri="{BB962C8B-B14F-4D97-AF65-F5344CB8AC3E}">
        <p14:creationId xmlns:p14="http://schemas.microsoft.com/office/powerpoint/2010/main" val="5194273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u="sng" dirty="0"/>
              <a:t>While</a:t>
            </a:r>
            <a:r>
              <a:rPr lang="en-US" b="1" dirty="0"/>
              <a:t> Loop Statements</a:t>
            </a:r>
            <a:endParaRPr lang="en-IN" dirty="0"/>
          </a:p>
        </p:txBody>
      </p:sp>
      <p:sp>
        <p:nvSpPr>
          <p:cNvPr id="4" name="Rectangle 3"/>
          <p:cNvSpPr/>
          <p:nvPr/>
        </p:nvSpPr>
        <p:spPr>
          <a:xfrm>
            <a:off x="773723" y="1115089"/>
            <a:ext cx="11181716" cy="4401205"/>
          </a:xfrm>
          <a:prstGeom prst="rect">
            <a:avLst/>
          </a:prstGeom>
        </p:spPr>
        <p:txBody>
          <a:bodyPr wrap="square">
            <a:spAutoFit/>
          </a:bodyPr>
          <a:lstStyle/>
          <a:p>
            <a:r>
              <a:rPr lang="en-US" sz="2800" dirty="0">
                <a:solidFill>
                  <a:srgbClr val="FF0000"/>
                </a:solidFill>
              </a:rPr>
              <a:t>Use of While Statement</a:t>
            </a:r>
            <a:r>
              <a:rPr lang="en-US" sz="2800" dirty="0"/>
              <a:t>: To execute a block of code over </a:t>
            </a:r>
          </a:p>
          <a:p>
            <a:r>
              <a:rPr lang="en-US" sz="2800" dirty="0"/>
              <a:t>and over again.</a:t>
            </a:r>
          </a:p>
          <a:p>
            <a:pPr marL="457200" indent="-457200">
              <a:buFont typeface="Wingdings" panose="05000000000000000000" pitchFamily="2" charset="2"/>
              <a:buChar char="Ø"/>
            </a:pPr>
            <a:r>
              <a:rPr lang="en-US" sz="2800" dirty="0"/>
              <a:t>The code in a while clause will be executed as long as </a:t>
            </a:r>
          </a:p>
          <a:p>
            <a:r>
              <a:rPr lang="en-US" sz="2800" dirty="0"/>
              <a:t>the while statement’s condition is True.</a:t>
            </a:r>
          </a:p>
          <a:p>
            <a:pPr marL="457200" indent="-457200">
              <a:buFont typeface="Wingdings" panose="05000000000000000000" pitchFamily="2" charset="2"/>
              <a:buChar char="Ø"/>
            </a:pPr>
            <a:r>
              <a:rPr lang="en-US" sz="2800" dirty="0"/>
              <a:t>Code in a while statement consists of :</a:t>
            </a:r>
          </a:p>
          <a:p>
            <a:pPr marL="514350" indent="-57150">
              <a:buFont typeface="Wingdings" panose="05000000000000000000" pitchFamily="2" charset="2"/>
              <a:buChar char="ü"/>
            </a:pPr>
            <a:r>
              <a:rPr lang="en-US" sz="2800" dirty="0">
                <a:solidFill>
                  <a:srgbClr val="0070C0"/>
                </a:solidFill>
              </a:rPr>
              <a:t>The while keyword</a:t>
            </a:r>
          </a:p>
          <a:p>
            <a:pPr marL="514350" indent="-57150">
              <a:buFont typeface="Wingdings" panose="05000000000000000000" pitchFamily="2" charset="2"/>
              <a:buChar char="ü"/>
            </a:pPr>
            <a:r>
              <a:rPr lang="en-US" sz="2800" dirty="0">
                <a:solidFill>
                  <a:srgbClr val="0070C0"/>
                </a:solidFill>
              </a:rPr>
              <a:t>A condition (=an expression that evaluates to True or False)</a:t>
            </a:r>
          </a:p>
          <a:p>
            <a:pPr marL="514350" indent="-57150">
              <a:buFont typeface="Wingdings" panose="05000000000000000000" pitchFamily="2" charset="2"/>
              <a:buChar char="ü"/>
            </a:pPr>
            <a:r>
              <a:rPr lang="en-US" sz="2800" dirty="0">
                <a:solidFill>
                  <a:srgbClr val="0070C0"/>
                </a:solidFill>
              </a:rPr>
              <a:t>A colon</a:t>
            </a:r>
          </a:p>
          <a:p>
            <a:pPr marL="514350" indent="-57150">
              <a:buFont typeface="Wingdings" panose="05000000000000000000" pitchFamily="2" charset="2"/>
              <a:buChar char="ü"/>
            </a:pPr>
            <a:r>
              <a:rPr lang="en-US" sz="2800" dirty="0">
                <a:solidFill>
                  <a:srgbClr val="0070C0"/>
                </a:solidFill>
              </a:rPr>
              <a:t>Starting on </a:t>
            </a:r>
            <a:r>
              <a:rPr lang="en-US" sz="2800" dirty="0" err="1">
                <a:solidFill>
                  <a:srgbClr val="0070C0"/>
                </a:solidFill>
              </a:rPr>
              <a:t>th</a:t>
            </a:r>
            <a:r>
              <a:rPr lang="en-US" sz="2800" dirty="0">
                <a:solidFill>
                  <a:srgbClr val="0070C0"/>
                </a:solidFill>
              </a:rPr>
              <a:t> next line, an indented block of code (called</a:t>
            </a:r>
          </a:p>
          <a:p>
            <a:pPr marL="457200"/>
            <a:r>
              <a:rPr lang="en-US" sz="2800" dirty="0">
                <a:solidFill>
                  <a:srgbClr val="0070C0"/>
                </a:solidFill>
              </a:rPr>
              <a:t>    while clause)</a:t>
            </a:r>
          </a:p>
        </p:txBody>
      </p:sp>
    </p:spTree>
    <p:extLst>
      <p:ext uri="{BB962C8B-B14F-4D97-AF65-F5344CB8AC3E}">
        <p14:creationId xmlns:p14="http://schemas.microsoft.com/office/powerpoint/2010/main" val="32650189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u="sng" dirty="0"/>
              <a:t>While</a:t>
            </a:r>
            <a:r>
              <a:rPr lang="en-US" b="1" dirty="0"/>
              <a:t> Loop Statements</a:t>
            </a:r>
            <a:endParaRPr lang="en-IN" dirty="0"/>
          </a:p>
        </p:txBody>
      </p:sp>
      <p:sp>
        <p:nvSpPr>
          <p:cNvPr id="3" name="Rectangle 2"/>
          <p:cNvSpPr/>
          <p:nvPr/>
        </p:nvSpPr>
        <p:spPr>
          <a:xfrm>
            <a:off x="738553" y="696578"/>
            <a:ext cx="9589478" cy="1200329"/>
          </a:xfrm>
          <a:prstGeom prst="rect">
            <a:avLst/>
          </a:prstGeom>
        </p:spPr>
        <p:txBody>
          <a:bodyPr wrap="square">
            <a:spAutoFit/>
          </a:bodyPr>
          <a:lstStyle/>
          <a:p>
            <a:pPr marL="285750" indent="-285750">
              <a:buFont typeface="Wingdings" panose="05000000000000000000" pitchFamily="2" charset="2"/>
              <a:buChar char="Ø"/>
            </a:pPr>
            <a:r>
              <a:rPr lang="en-US" sz="2400" dirty="0"/>
              <a:t>a while statement looks similar to an if statement. </a:t>
            </a:r>
          </a:p>
          <a:p>
            <a:pPr marL="285750" indent="-285750">
              <a:buFont typeface="Wingdings" panose="05000000000000000000" pitchFamily="2" charset="2"/>
              <a:buChar char="Ø"/>
            </a:pPr>
            <a:r>
              <a:rPr lang="en-US" sz="2400" dirty="0"/>
              <a:t>The difference is in how they behave.</a:t>
            </a:r>
          </a:p>
          <a:p>
            <a:pPr marL="285750" indent="-285750">
              <a:buFont typeface="Wingdings" panose="05000000000000000000" pitchFamily="2" charset="2"/>
              <a:buChar char="Ø"/>
            </a:pPr>
            <a:r>
              <a:rPr lang="en-US" sz="2400" dirty="0"/>
              <a:t>while clause is often called the while loop or just the loop.</a:t>
            </a:r>
          </a:p>
        </p:txBody>
      </p:sp>
      <p:sp>
        <p:nvSpPr>
          <p:cNvPr id="5" name="Rectangle 4"/>
          <p:cNvSpPr/>
          <p:nvPr/>
        </p:nvSpPr>
        <p:spPr>
          <a:xfrm>
            <a:off x="937846" y="2723889"/>
            <a:ext cx="4443046" cy="4154984"/>
          </a:xfrm>
          <a:prstGeom prst="rect">
            <a:avLst/>
          </a:prstGeom>
        </p:spPr>
        <p:txBody>
          <a:bodyPr wrap="square">
            <a:spAutoFit/>
          </a:bodyPr>
          <a:lstStyle/>
          <a:p>
            <a:r>
              <a:rPr lang="en-US" sz="2400" dirty="0">
                <a:solidFill>
                  <a:srgbClr val="FF0000"/>
                </a:solidFill>
              </a:rPr>
              <a:t>Ex:   if statement:</a:t>
            </a:r>
          </a:p>
          <a:p>
            <a:r>
              <a:rPr lang="en-US" sz="2400" dirty="0"/>
              <a:t>At the end of an if clause, the program execution continues after the if statement. </a:t>
            </a:r>
          </a:p>
          <a:p>
            <a:endParaRPr lang="en-US" sz="2400" dirty="0">
              <a:solidFill>
                <a:srgbClr val="FF0000"/>
              </a:solidFill>
            </a:endParaRPr>
          </a:p>
          <a:p>
            <a:r>
              <a:rPr lang="en-US" sz="2400" dirty="0">
                <a:solidFill>
                  <a:srgbClr val="0070C0"/>
                </a:solidFill>
              </a:rPr>
              <a:t>spam = 0</a:t>
            </a:r>
          </a:p>
          <a:p>
            <a:r>
              <a:rPr lang="en-US" sz="2400" dirty="0">
                <a:solidFill>
                  <a:srgbClr val="0070C0"/>
                </a:solidFill>
              </a:rPr>
              <a:t>if spam &lt; 5:</a:t>
            </a:r>
          </a:p>
          <a:p>
            <a:r>
              <a:rPr lang="en-US" sz="2400" dirty="0">
                <a:solidFill>
                  <a:srgbClr val="0070C0"/>
                </a:solidFill>
              </a:rPr>
              <a:t>	print('Hello, world.')</a:t>
            </a:r>
          </a:p>
          <a:p>
            <a:r>
              <a:rPr lang="en-US" sz="2400" dirty="0">
                <a:solidFill>
                  <a:srgbClr val="0070C0"/>
                </a:solidFill>
              </a:rPr>
              <a:t>spam = spam + 1</a:t>
            </a:r>
          </a:p>
          <a:p>
            <a:endParaRPr lang="en-US" sz="2400" dirty="0">
              <a:solidFill>
                <a:srgbClr val="0070C0"/>
              </a:solidFill>
            </a:endParaRPr>
          </a:p>
          <a:p>
            <a:r>
              <a:rPr lang="en-US" sz="2400" dirty="0">
                <a:solidFill>
                  <a:srgbClr val="FF0000"/>
                </a:solidFill>
              </a:rPr>
              <a:t>O/P : </a:t>
            </a:r>
            <a:r>
              <a:rPr lang="en-US" sz="2400" dirty="0"/>
              <a:t>Hello, world.</a:t>
            </a:r>
            <a:endParaRPr lang="en-US" sz="2400" dirty="0">
              <a:solidFill>
                <a:srgbClr val="0070C0"/>
              </a:solidFill>
            </a:endParaRPr>
          </a:p>
        </p:txBody>
      </p:sp>
      <p:sp>
        <p:nvSpPr>
          <p:cNvPr id="6" name="Rectangle 5"/>
          <p:cNvSpPr/>
          <p:nvPr/>
        </p:nvSpPr>
        <p:spPr>
          <a:xfrm>
            <a:off x="6059605" y="2716301"/>
            <a:ext cx="6015163" cy="4154984"/>
          </a:xfrm>
          <a:prstGeom prst="rect">
            <a:avLst/>
          </a:prstGeom>
        </p:spPr>
        <p:txBody>
          <a:bodyPr wrap="square">
            <a:spAutoFit/>
          </a:bodyPr>
          <a:lstStyle/>
          <a:p>
            <a:r>
              <a:rPr lang="en-US" sz="2400" dirty="0">
                <a:solidFill>
                  <a:srgbClr val="FF0000"/>
                </a:solidFill>
              </a:rPr>
              <a:t>Ex: while statement:</a:t>
            </a:r>
          </a:p>
          <a:p>
            <a:r>
              <a:rPr lang="en-US" sz="2400" dirty="0"/>
              <a:t>at the end of a while clause, the program execution jumps back to the start of the while statement</a:t>
            </a:r>
            <a:endParaRPr lang="en-US" sz="2400" dirty="0">
              <a:solidFill>
                <a:srgbClr val="FF0000"/>
              </a:solidFill>
            </a:endParaRPr>
          </a:p>
          <a:p>
            <a:endParaRPr lang="en-US" sz="2400" dirty="0">
              <a:solidFill>
                <a:srgbClr val="0070C0"/>
              </a:solidFill>
            </a:endParaRPr>
          </a:p>
          <a:p>
            <a:r>
              <a:rPr lang="en-US" sz="2400" dirty="0">
                <a:solidFill>
                  <a:srgbClr val="0070C0"/>
                </a:solidFill>
              </a:rPr>
              <a:t>spam = 0</a:t>
            </a:r>
          </a:p>
          <a:p>
            <a:r>
              <a:rPr lang="en-US" sz="2400" dirty="0">
                <a:solidFill>
                  <a:srgbClr val="0070C0"/>
                </a:solidFill>
              </a:rPr>
              <a:t>while spam &lt; 5:</a:t>
            </a:r>
          </a:p>
          <a:p>
            <a:r>
              <a:rPr lang="en-US" sz="2400" dirty="0">
                <a:solidFill>
                  <a:srgbClr val="0070C0"/>
                </a:solidFill>
              </a:rPr>
              <a:t>	print('Hello, world.')</a:t>
            </a:r>
          </a:p>
          <a:p>
            <a:r>
              <a:rPr lang="en-US" sz="2400" dirty="0">
                <a:solidFill>
                  <a:srgbClr val="0070C0"/>
                </a:solidFill>
              </a:rPr>
              <a:t>spam = spam + 1</a:t>
            </a:r>
          </a:p>
          <a:p>
            <a:endParaRPr lang="en-US" sz="2400" dirty="0">
              <a:solidFill>
                <a:srgbClr val="0070C0"/>
              </a:solidFill>
            </a:endParaRPr>
          </a:p>
          <a:p>
            <a:r>
              <a:rPr lang="en-US" sz="2400" dirty="0">
                <a:solidFill>
                  <a:srgbClr val="FF0000"/>
                </a:solidFill>
              </a:rPr>
              <a:t>O/P : </a:t>
            </a:r>
            <a:r>
              <a:rPr lang="en-US" sz="2400" dirty="0"/>
              <a:t>Hello, world repeated five times! </a:t>
            </a:r>
            <a:endParaRPr lang="en-US" sz="2400" dirty="0">
              <a:solidFill>
                <a:srgbClr val="0070C0"/>
              </a:solidFill>
            </a:endParaRPr>
          </a:p>
        </p:txBody>
      </p:sp>
    </p:spTree>
    <p:extLst>
      <p:ext uri="{BB962C8B-B14F-4D97-AF65-F5344CB8AC3E}">
        <p14:creationId xmlns:p14="http://schemas.microsoft.com/office/powerpoint/2010/main" val="38781791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u="sng" dirty="0"/>
              <a:t>While</a:t>
            </a:r>
            <a:r>
              <a:rPr lang="en-US" b="1" dirty="0"/>
              <a:t> Loop Statements</a:t>
            </a:r>
            <a:endParaRPr lang="en-IN" dirty="0"/>
          </a:p>
        </p:txBody>
      </p:sp>
      <p:sp>
        <p:nvSpPr>
          <p:cNvPr id="3" name="Rectangle 2"/>
          <p:cNvSpPr/>
          <p:nvPr/>
        </p:nvSpPr>
        <p:spPr>
          <a:xfrm>
            <a:off x="-95411" y="617603"/>
            <a:ext cx="5913798" cy="523220"/>
          </a:xfrm>
          <a:prstGeom prst="rect">
            <a:avLst/>
          </a:prstGeom>
        </p:spPr>
        <p:txBody>
          <a:bodyPr wrap="none">
            <a:spAutoFit/>
          </a:bodyPr>
          <a:lstStyle/>
          <a:p>
            <a:r>
              <a:rPr lang="en-US" sz="2800" dirty="0">
                <a:solidFill>
                  <a:srgbClr val="FF0000"/>
                </a:solidFill>
              </a:rPr>
              <a:t>Flowchart for the if statement code</a:t>
            </a:r>
          </a:p>
        </p:txBody>
      </p:sp>
      <p:pic>
        <p:nvPicPr>
          <p:cNvPr id="4" name="Picture 3"/>
          <p:cNvPicPr>
            <a:picLocks noChangeAspect="1"/>
          </p:cNvPicPr>
          <p:nvPr/>
        </p:nvPicPr>
        <p:blipFill>
          <a:blip r:embed="rId3"/>
          <a:stretch>
            <a:fillRect/>
          </a:stretch>
        </p:blipFill>
        <p:spPr>
          <a:xfrm>
            <a:off x="363416" y="1600565"/>
            <a:ext cx="5357446" cy="4929629"/>
          </a:xfrm>
          <a:prstGeom prst="rect">
            <a:avLst/>
          </a:prstGeom>
        </p:spPr>
      </p:pic>
      <p:sp>
        <p:nvSpPr>
          <p:cNvPr id="5" name="Rectangle 4"/>
          <p:cNvSpPr/>
          <p:nvPr/>
        </p:nvSpPr>
        <p:spPr>
          <a:xfrm>
            <a:off x="6287820" y="617603"/>
            <a:ext cx="5904180" cy="523220"/>
          </a:xfrm>
          <a:prstGeom prst="rect">
            <a:avLst/>
          </a:prstGeom>
        </p:spPr>
        <p:txBody>
          <a:bodyPr wrap="none">
            <a:spAutoFit/>
          </a:bodyPr>
          <a:lstStyle/>
          <a:p>
            <a:r>
              <a:rPr lang="en-US" sz="2800" dirty="0">
                <a:solidFill>
                  <a:srgbClr val="0070C0"/>
                </a:solidFill>
              </a:rPr>
              <a:t>flowchart for while statement code</a:t>
            </a:r>
          </a:p>
        </p:txBody>
      </p:sp>
      <p:pic>
        <p:nvPicPr>
          <p:cNvPr id="6" name="Picture 5"/>
          <p:cNvPicPr>
            <a:picLocks noChangeAspect="1"/>
          </p:cNvPicPr>
          <p:nvPr/>
        </p:nvPicPr>
        <p:blipFill>
          <a:blip r:embed="rId4"/>
          <a:stretch>
            <a:fillRect/>
          </a:stretch>
        </p:blipFill>
        <p:spPr>
          <a:xfrm>
            <a:off x="6354709" y="1469373"/>
            <a:ext cx="5600730" cy="5163649"/>
          </a:xfrm>
          <a:prstGeom prst="rect">
            <a:avLst/>
          </a:prstGeom>
        </p:spPr>
      </p:pic>
    </p:spTree>
    <p:extLst>
      <p:ext uri="{BB962C8B-B14F-4D97-AF65-F5344CB8AC3E}">
        <p14:creationId xmlns:p14="http://schemas.microsoft.com/office/powerpoint/2010/main" val="19889130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u="sng" dirty="0"/>
              <a:t>While</a:t>
            </a:r>
            <a:r>
              <a:rPr lang="en-US" b="1" dirty="0"/>
              <a:t> Loop Statements</a:t>
            </a:r>
            <a:endParaRPr lang="en-IN" dirty="0"/>
          </a:p>
        </p:txBody>
      </p:sp>
      <p:sp>
        <p:nvSpPr>
          <p:cNvPr id="3" name="Rectangle 2"/>
          <p:cNvSpPr/>
          <p:nvPr/>
        </p:nvSpPr>
        <p:spPr>
          <a:xfrm>
            <a:off x="1031630" y="851770"/>
            <a:ext cx="10503878" cy="5632311"/>
          </a:xfrm>
          <a:prstGeom prst="rect">
            <a:avLst/>
          </a:prstGeom>
        </p:spPr>
        <p:txBody>
          <a:bodyPr wrap="square">
            <a:spAutoFit/>
          </a:bodyPr>
          <a:lstStyle/>
          <a:p>
            <a:r>
              <a:rPr lang="en-US" sz="2400" dirty="0"/>
              <a:t>if statement checks the condition, and it prints</a:t>
            </a:r>
          </a:p>
          <a:p>
            <a:r>
              <a:rPr lang="en-US" sz="2400" dirty="0"/>
              <a:t>Hello, world. only once if that condition is true. The code with the while</a:t>
            </a:r>
          </a:p>
          <a:p>
            <a:r>
              <a:rPr lang="en-US" sz="2400" dirty="0"/>
              <a:t>loop, on the other hand, will print it five times. The loop stops after five</a:t>
            </a:r>
          </a:p>
          <a:p>
            <a:r>
              <a:rPr lang="en-US" sz="2400" dirty="0"/>
              <a:t>prints because the integer in spam increases by one at the end of each loop</a:t>
            </a:r>
          </a:p>
          <a:p>
            <a:r>
              <a:rPr lang="en-US" sz="2400" dirty="0"/>
              <a:t>iteration, which means that the loop will execute five times before spam &lt; 5</a:t>
            </a:r>
          </a:p>
          <a:p>
            <a:r>
              <a:rPr lang="en-US" sz="2400" dirty="0"/>
              <a:t>is False.</a:t>
            </a:r>
          </a:p>
          <a:p>
            <a:endParaRPr lang="en-US" sz="2400" dirty="0"/>
          </a:p>
          <a:p>
            <a:r>
              <a:rPr lang="en-US" sz="2400" dirty="0"/>
              <a:t>In the while loop, the condition is always checked at the start of each</a:t>
            </a:r>
          </a:p>
          <a:p>
            <a:r>
              <a:rPr lang="en-US" sz="2400" dirty="0"/>
              <a:t>iteration (that is, each time the loop is executed). If the condition is True,</a:t>
            </a:r>
          </a:p>
          <a:p>
            <a:r>
              <a:rPr lang="en-US" sz="2400" dirty="0"/>
              <a:t>then the clause is executed, and afterward, the condition is checked again.</a:t>
            </a:r>
          </a:p>
          <a:p>
            <a:r>
              <a:rPr lang="en-US" sz="2400" dirty="0"/>
              <a:t>The first time the condition is found to be False, the while clause is</a:t>
            </a:r>
          </a:p>
          <a:p>
            <a:r>
              <a:rPr lang="en-US" sz="2400" dirty="0"/>
              <a:t>skipped.</a:t>
            </a:r>
          </a:p>
        </p:txBody>
      </p:sp>
    </p:spTree>
    <p:extLst>
      <p:ext uri="{BB962C8B-B14F-4D97-AF65-F5344CB8AC3E}">
        <p14:creationId xmlns:p14="http://schemas.microsoft.com/office/powerpoint/2010/main" val="374434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77" y="0"/>
            <a:ext cx="8596668" cy="1320800"/>
          </a:xfrm>
        </p:spPr>
        <p:txBody>
          <a:bodyPr>
            <a:normAutofit/>
          </a:bodyPr>
          <a:lstStyle/>
          <a:p>
            <a:pPr algn="ctr"/>
            <a:r>
              <a:rPr lang="en-IN" sz="4400" dirty="0"/>
              <a:t>Python Basics: </a:t>
            </a:r>
            <a:r>
              <a:rPr lang="en-US" sz="4400" b="1" dirty="0"/>
              <a:t>Expressions</a:t>
            </a:r>
            <a:endParaRPr lang="en-IN" sz="4400" dirty="0"/>
          </a:p>
        </p:txBody>
      </p:sp>
      <p:pic>
        <p:nvPicPr>
          <p:cNvPr id="5" name="Picture 4"/>
          <p:cNvPicPr>
            <a:picLocks noChangeAspect="1"/>
          </p:cNvPicPr>
          <p:nvPr/>
        </p:nvPicPr>
        <p:blipFill>
          <a:blip r:embed="rId3"/>
          <a:stretch>
            <a:fillRect/>
          </a:stretch>
        </p:blipFill>
        <p:spPr>
          <a:xfrm>
            <a:off x="446608" y="912884"/>
            <a:ext cx="11305292" cy="5945116"/>
          </a:xfrm>
          <a:prstGeom prst="rect">
            <a:avLst/>
          </a:prstGeom>
        </p:spPr>
      </p:pic>
    </p:spTree>
    <p:extLst>
      <p:ext uri="{BB962C8B-B14F-4D97-AF65-F5344CB8AC3E}">
        <p14:creationId xmlns:p14="http://schemas.microsoft.com/office/powerpoint/2010/main" val="23065105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b="1" u="sng" dirty="0"/>
              <a:t>While</a:t>
            </a:r>
            <a:r>
              <a:rPr lang="en-US" b="1" dirty="0"/>
              <a:t> Loop Statements</a:t>
            </a:r>
            <a:endParaRPr lang="en-IN" dirty="0"/>
          </a:p>
        </p:txBody>
      </p:sp>
      <p:sp>
        <p:nvSpPr>
          <p:cNvPr id="3" name="Rectangle 2"/>
          <p:cNvSpPr/>
          <p:nvPr/>
        </p:nvSpPr>
        <p:spPr>
          <a:xfrm>
            <a:off x="1031630" y="851770"/>
            <a:ext cx="10503878" cy="5262979"/>
          </a:xfrm>
          <a:prstGeom prst="rect">
            <a:avLst/>
          </a:prstGeom>
        </p:spPr>
        <p:txBody>
          <a:bodyPr wrap="square">
            <a:spAutoFit/>
          </a:bodyPr>
          <a:lstStyle/>
          <a:p>
            <a:pPr marL="342900" indent="-342900">
              <a:buFont typeface="Wingdings" panose="05000000000000000000" pitchFamily="2" charset="2"/>
              <a:buChar char="Ø"/>
            </a:pPr>
            <a:r>
              <a:rPr lang="en-US" sz="2400" dirty="0">
                <a:solidFill>
                  <a:srgbClr val="FF0000"/>
                </a:solidFill>
              </a:rPr>
              <a:t>if</a:t>
            </a:r>
            <a:r>
              <a:rPr lang="en-US" sz="2400" dirty="0"/>
              <a:t> statement checks the condition, and it prints Hello, world, only once if that condition is true.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 code with the while loop, will print it five times. </a:t>
            </a:r>
          </a:p>
          <a:p>
            <a:pPr marL="342900" indent="-342900">
              <a:buFont typeface="Wingdings" panose="05000000000000000000" pitchFamily="2" charset="2"/>
              <a:buChar char="Ø"/>
            </a:pPr>
            <a:r>
              <a:rPr lang="en-US" sz="2400" dirty="0">
                <a:solidFill>
                  <a:srgbClr val="0070C0"/>
                </a:solidFill>
              </a:rPr>
              <a:t>The loop stops after five prints because the integer in spam increases by one at the end of each loop iteration, which means that the loop will execute five times before spam &lt; 5 is False.</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In the while loop, the condition is always checked at the start of each</a:t>
            </a:r>
          </a:p>
          <a:p>
            <a:r>
              <a:rPr lang="en-US" sz="2400" dirty="0"/>
              <a:t>    iteration (that is, each time the loop is executed). </a:t>
            </a:r>
          </a:p>
          <a:p>
            <a:pPr marL="342900" indent="-342900">
              <a:buFont typeface="Wingdings" panose="05000000000000000000" pitchFamily="2" charset="2"/>
              <a:buChar char="Ø"/>
            </a:pPr>
            <a:r>
              <a:rPr lang="en-US" sz="2400" dirty="0">
                <a:solidFill>
                  <a:srgbClr val="0070C0"/>
                </a:solidFill>
              </a:rPr>
              <a:t>If the condition is True, then the clause is executed, and afterward, the condition is checked again.</a:t>
            </a:r>
          </a:p>
          <a:p>
            <a:pPr marL="342900" indent="-342900">
              <a:buFont typeface="Wingdings" panose="05000000000000000000" pitchFamily="2" charset="2"/>
              <a:buChar char="Ø"/>
            </a:pPr>
            <a:r>
              <a:rPr lang="en-US" sz="2400" dirty="0"/>
              <a:t>The first time the condition is found to be False, the while clause is</a:t>
            </a:r>
          </a:p>
          <a:p>
            <a:r>
              <a:rPr lang="en-US" sz="2400" dirty="0"/>
              <a:t>    skipped.</a:t>
            </a:r>
          </a:p>
        </p:txBody>
      </p:sp>
    </p:spTree>
    <p:extLst>
      <p:ext uri="{BB962C8B-B14F-4D97-AF65-F5344CB8AC3E}">
        <p14:creationId xmlns:p14="http://schemas.microsoft.com/office/powerpoint/2010/main" val="10940303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Annoying while Loop</a:t>
            </a:r>
            <a:endParaRPr lang="en-IN" dirty="0"/>
          </a:p>
        </p:txBody>
      </p:sp>
      <p:sp>
        <p:nvSpPr>
          <p:cNvPr id="3" name="Rectangle 2"/>
          <p:cNvSpPr/>
          <p:nvPr/>
        </p:nvSpPr>
        <p:spPr>
          <a:xfrm>
            <a:off x="761932" y="851770"/>
            <a:ext cx="10515667" cy="5262979"/>
          </a:xfrm>
          <a:prstGeom prst="rect">
            <a:avLst/>
          </a:prstGeom>
        </p:spPr>
        <p:txBody>
          <a:bodyPr wrap="square">
            <a:spAutoFit/>
          </a:bodyPr>
          <a:lstStyle/>
          <a:p>
            <a:r>
              <a:rPr lang="en-US" sz="2800" dirty="0">
                <a:solidFill>
                  <a:srgbClr val="FF0000"/>
                </a:solidFill>
              </a:rPr>
              <a:t>An Annoying while Loop:</a:t>
            </a:r>
          </a:p>
          <a:p>
            <a:endParaRPr lang="en-US" sz="2800" dirty="0">
              <a:solidFill>
                <a:srgbClr val="FF0000"/>
              </a:solidFill>
            </a:endParaRPr>
          </a:p>
          <a:p>
            <a:r>
              <a:rPr lang="en-US" sz="2800" dirty="0">
                <a:solidFill>
                  <a:srgbClr val="0070C0"/>
                </a:solidFill>
              </a:rPr>
              <a:t>Ex: program that will keep asking to type, your name</a:t>
            </a:r>
            <a:r>
              <a:rPr lang="en-US" sz="2800" dirty="0">
                <a:solidFill>
                  <a:srgbClr val="FF0000"/>
                </a:solidFill>
              </a:rPr>
              <a:t>.</a:t>
            </a:r>
          </a:p>
          <a:p>
            <a:endParaRPr lang="en-US" sz="2800" dirty="0">
              <a:solidFill>
                <a:srgbClr val="FF0000"/>
              </a:solidFill>
            </a:endParaRPr>
          </a:p>
          <a:p>
            <a:r>
              <a:rPr lang="en-US" sz="2800" dirty="0"/>
              <a:t>➊ name = ''</a:t>
            </a:r>
          </a:p>
          <a:p>
            <a:r>
              <a:rPr lang="en-US" sz="2800" dirty="0"/>
              <a:t>➋ while name != 'your name':</a:t>
            </a:r>
          </a:p>
          <a:p>
            <a:r>
              <a:rPr lang="en-US" sz="2800" dirty="0"/>
              <a:t>	 print('Please type your name.')</a:t>
            </a:r>
          </a:p>
          <a:p>
            <a:r>
              <a:rPr lang="en-US" sz="2800" dirty="0"/>
              <a:t>➌	 name = input()</a:t>
            </a:r>
          </a:p>
          <a:p>
            <a:r>
              <a:rPr lang="en-US" sz="2800" dirty="0"/>
              <a:t>➍ print('Thank you!')</a:t>
            </a:r>
          </a:p>
          <a:p>
            <a:endParaRPr lang="en-US" sz="2800" dirty="0"/>
          </a:p>
          <a:p>
            <a:r>
              <a:rPr lang="en-US" sz="2800" dirty="0">
                <a:solidFill>
                  <a:srgbClr val="FF0000"/>
                </a:solidFill>
              </a:rPr>
              <a:t>view the execution of this program at</a:t>
            </a:r>
          </a:p>
          <a:p>
            <a:r>
              <a:rPr lang="en-US" sz="2800" dirty="0">
                <a:solidFill>
                  <a:srgbClr val="FF0000"/>
                </a:solidFill>
              </a:rPr>
              <a:t>https://autbor.com/yourname/.</a:t>
            </a:r>
          </a:p>
        </p:txBody>
      </p:sp>
    </p:spTree>
    <p:extLst>
      <p:ext uri="{BB962C8B-B14F-4D97-AF65-F5344CB8AC3E}">
        <p14:creationId xmlns:p14="http://schemas.microsoft.com/office/powerpoint/2010/main" val="37940931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Annoying while Loop</a:t>
            </a:r>
            <a:endParaRPr lang="en-IN" dirty="0"/>
          </a:p>
        </p:txBody>
      </p:sp>
      <p:sp>
        <p:nvSpPr>
          <p:cNvPr id="3" name="Rectangle 2"/>
          <p:cNvSpPr/>
          <p:nvPr/>
        </p:nvSpPr>
        <p:spPr>
          <a:xfrm>
            <a:off x="257907" y="957498"/>
            <a:ext cx="12227171" cy="5693866"/>
          </a:xfrm>
          <a:prstGeom prst="rect">
            <a:avLst/>
          </a:prstGeom>
        </p:spPr>
        <p:txBody>
          <a:bodyPr wrap="square">
            <a:spAutoFit/>
          </a:bodyPr>
          <a:lstStyle/>
          <a:p>
            <a:pPr marL="457200" indent="-457200">
              <a:buFont typeface="Wingdings" panose="05000000000000000000" pitchFamily="2" charset="2"/>
              <a:buChar char="Ø"/>
            </a:pPr>
            <a:r>
              <a:rPr lang="en-US" sz="2800" dirty="0"/>
              <a:t>First, the program sets the name variable ➊ to an empty string. </a:t>
            </a:r>
          </a:p>
          <a:p>
            <a:pPr marL="457200" indent="-457200">
              <a:buFont typeface="Wingdings" panose="05000000000000000000" pitchFamily="2" charset="2"/>
              <a:buChar char="Ø"/>
            </a:pPr>
            <a:r>
              <a:rPr lang="en-US" sz="2800" dirty="0"/>
              <a:t>This is so that the name != 'your name' condition will</a:t>
            </a:r>
          </a:p>
          <a:p>
            <a:r>
              <a:rPr lang="en-US" sz="2800" dirty="0"/>
              <a:t>     evaluate to True and the program execution will enter the </a:t>
            </a:r>
          </a:p>
          <a:p>
            <a:r>
              <a:rPr lang="en-US" sz="2800" dirty="0"/>
              <a:t>     while loop’s clause ➋.</a:t>
            </a:r>
          </a:p>
          <a:p>
            <a:pPr marL="514350" indent="-514350">
              <a:buFont typeface="Wingdings" panose="05000000000000000000" pitchFamily="2" charset="2"/>
              <a:buChar char="Ø"/>
            </a:pPr>
            <a:r>
              <a:rPr lang="en-US" sz="2800" dirty="0">
                <a:solidFill>
                  <a:srgbClr val="FF0000"/>
                </a:solidFill>
              </a:rPr>
              <a:t>The code inside this clause asks the user to type their name, which is</a:t>
            </a:r>
          </a:p>
          <a:p>
            <a:r>
              <a:rPr lang="en-US" sz="2800" dirty="0">
                <a:solidFill>
                  <a:srgbClr val="FF0000"/>
                </a:solidFill>
              </a:rPr>
              <a:t>assigned to the name variable ➌. Since this is the last line of the block, the execution moves back to the start of the while loop and reevaluates the condition. If the value in name is not equal to the string 'your name', then the condition is True, &amp; execution enters the while clause again.</a:t>
            </a:r>
          </a:p>
          <a:p>
            <a:pPr marL="457200" indent="-457200">
              <a:buFont typeface="Wingdings" panose="05000000000000000000" pitchFamily="2" charset="2"/>
              <a:buChar char="Ø"/>
            </a:pPr>
            <a:r>
              <a:rPr lang="en-US" sz="2800" dirty="0"/>
              <a:t>But once the user types your name, the condition of the while loop will be 'your name' != 'your name', which evaluates to False. The condition is now False, &amp; instead of program execution reentering the while loop’s clause, Python skips past it &amp; continues running rest of program ➍. </a:t>
            </a:r>
          </a:p>
        </p:txBody>
      </p:sp>
    </p:spTree>
    <p:extLst>
      <p:ext uri="{BB962C8B-B14F-4D97-AF65-F5344CB8AC3E}">
        <p14:creationId xmlns:p14="http://schemas.microsoft.com/office/powerpoint/2010/main" val="17301464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Annoying while Loop</a:t>
            </a:r>
            <a:endParaRPr lang="en-IN" dirty="0"/>
          </a:p>
        </p:txBody>
      </p:sp>
      <p:pic>
        <p:nvPicPr>
          <p:cNvPr id="3" name="Picture 2"/>
          <p:cNvPicPr>
            <a:picLocks noChangeAspect="1"/>
          </p:cNvPicPr>
          <p:nvPr/>
        </p:nvPicPr>
        <p:blipFill>
          <a:blip r:embed="rId3"/>
          <a:stretch>
            <a:fillRect/>
          </a:stretch>
        </p:blipFill>
        <p:spPr>
          <a:xfrm>
            <a:off x="6059606" y="990598"/>
            <a:ext cx="5797396" cy="5503985"/>
          </a:xfrm>
          <a:prstGeom prst="rect">
            <a:avLst/>
          </a:prstGeom>
        </p:spPr>
      </p:pic>
      <p:sp>
        <p:nvSpPr>
          <p:cNvPr id="5" name="Rectangle 4"/>
          <p:cNvSpPr/>
          <p:nvPr/>
        </p:nvSpPr>
        <p:spPr>
          <a:xfrm>
            <a:off x="609600" y="1705321"/>
            <a:ext cx="6096000" cy="3970318"/>
          </a:xfrm>
          <a:prstGeom prst="rect">
            <a:avLst/>
          </a:prstGeom>
        </p:spPr>
        <p:txBody>
          <a:bodyPr>
            <a:spAutoFit/>
          </a:bodyPr>
          <a:lstStyle/>
          <a:p>
            <a:r>
              <a:rPr lang="en-US" sz="2800" dirty="0"/>
              <a:t>Please type your name.</a:t>
            </a:r>
          </a:p>
          <a:p>
            <a:r>
              <a:rPr lang="en-US" sz="2800" dirty="0">
                <a:solidFill>
                  <a:srgbClr val="FF0000"/>
                </a:solidFill>
              </a:rPr>
              <a:t>Al</a:t>
            </a:r>
          </a:p>
          <a:p>
            <a:r>
              <a:rPr lang="en-US" sz="2800" dirty="0"/>
              <a:t>Please type your name.</a:t>
            </a:r>
          </a:p>
          <a:p>
            <a:r>
              <a:rPr lang="en-US" sz="2800" dirty="0">
                <a:solidFill>
                  <a:srgbClr val="FF0000"/>
                </a:solidFill>
              </a:rPr>
              <a:t>Albert</a:t>
            </a:r>
          </a:p>
          <a:p>
            <a:r>
              <a:rPr lang="en-US" sz="2800" dirty="0"/>
              <a:t>Please type your name.</a:t>
            </a:r>
          </a:p>
          <a:p>
            <a:r>
              <a:rPr lang="en-US" sz="2800" dirty="0">
                <a:solidFill>
                  <a:srgbClr val="FF0000"/>
                </a:solidFill>
              </a:rPr>
              <a:t>%#@#%*(^&amp;!!!</a:t>
            </a:r>
          </a:p>
          <a:p>
            <a:r>
              <a:rPr lang="en-US" sz="2800" dirty="0"/>
              <a:t>Please type your name.</a:t>
            </a:r>
          </a:p>
          <a:p>
            <a:r>
              <a:rPr lang="en-US" sz="2800" dirty="0"/>
              <a:t>your name</a:t>
            </a:r>
          </a:p>
          <a:p>
            <a:r>
              <a:rPr lang="en-US" sz="2800" dirty="0"/>
              <a:t>Thank you!</a:t>
            </a:r>
          </a:p>
        </p:txBody>
      </p:sp>
    </p:spTree>
    <p:extLst>
      <p:ext uri="{BB962C8B-B14F-4D97-AF65-F5344CB8AC3E}">
        <p14:creationId xmlns:p14="http://schemas.microsoft.com/office/powerpoint/2010/main" val="20957431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Annoying while Loop</a:t>
            </a:r>
            <a:endParaRPr lang="en-IN" dirty="0"/>
          </a:p>
        </p:txBody>
      </p:sp>
      <p:sp>
        <p:nvSpPr>
          <p:cNvPr id="3" name="Rectangle 2"/>
          <p:cNvSpPr/>
          <p:nvPr/>
        </p:nvSpPr>
        <p:spPr>
          <a:xfrm>
            <a:off x="1266092" y="977931"/>
            <a:ext cx="9706707" cy="3970318"/>
          </a:xfrm>
          <a:prstGeom prst="rect">
            <a:avLst/>
          </a:prstGeom>
        </p:spPr>
        <p:txBody>
          <a:bodyPr wrap="square">
            <a:spAutoFit/>
          </a:bodyPr>
          <a:lstStyle/>
          <a:p>
            <a:r>
              <a:rPr lang="en-US" sz="2800" dirty="0"/>
              <a:t>If you never enter </a:t>
            </a:r>
            <a:r>
              <a:rPr lang="en-US" sz="2800" u="sng" dirty="0">
                <a:solidFill>
                  <a:srgbClr val="FF0000"/>
                </a:solidFill>
              </a:rPr>
              <a:t>your name</a:t>
            </a:r>
            <a:r>
              <a:rPr lang="en-US" sz="2800" dirty="0"/>
              <a:t>????</a:t>
            </a:r>
          </a:p>
          <a:p>
            <a:endParaRPr lang="en-US" sz="2800" dirty="0"/>
          </a:p>
          <a:p>
            <a:r>
              <a:rPr lang="en-US" sz="2800" dirty="0"/>
              <a:t>Then the while loop’s condition will never </a:t>
            </a:r>
          </a:p>
          <a:p>
            <a:r>
              <a:rPr lang="en-US" sz="2800" dirty="0"/>
              <a:t>be False, and the program will just keep asking forever. </a:t>
            </a:r>
          </a:p>
          <a:p>
            <a:endParaRPr lang="en-US" sz="2800" dirty="0"/>
          </a:p>
          <a:p>
            <a:r>
              <a:rPr lang="en-US" sz="2800" dirty="0">
                <a:solidFill>
                  <a:srgbClr val="0070C0"/>
                </a:solidFill>
              </a:rPr>
              <a:t>Here, the input() call lets the user enter the right string to make the program move on. </a:t>
            </a:r>
          </a:p>
          <a:p>
            <a:endParaRPr lang="en-US" sz="2800" dirty="0"/>
          </a:p>
          <a:p>
            <a:r>
              <a:rPr lang="en-US" sz="2800" dirty="0"/>
              <a:t>How to </a:t>
            </a:r>
            <a:r>
              <a:rPr lang="en-US" sz="2800" dirty="0">
                <a:solidFill>
                  <a:srgbClr val="FF0000"/>
                </a:solidFill>
              </a:rPr>
              <a:t>break</a:t>
            </a:r>
            <a:r>
              <a:rPr lang="en-US" sz="2800" dirty="0"/>
              <a:t> out of a </a:t>
            </a:r>
            <a:r>
              <a:rPr lang="en-US" sz="2800" dirty="0">
                <a:solidFill>
                  <a:srgbClr val="FF0000"/>
                </a:solidFill>
              </a:rPr>
              <a:t>while loop</a:t>
            </a:r>
            <a:r>
              <a:rPr lang="en-US" sz="2800" dirty="0"/>
              <a:t>???</a:t>
            </a:r>
          </a:p>
        </p:txBody>
      </p:sp>
    </p:spTree>
    <p:extLst>
      <p:ext uri="{BB962C8B-B14F-4D97-AF65-F5344CB8AC3E}">
        <p14:creationId xmlns:p14="http://schemas.microsoft.com/office/powerpoint/2010/main" val="30594992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pPr algn="ctr"/>
            <a:r>
              <a:rPr lang="en-US" dirty="0">
                <a:solidFill>
                  <a:srgbClr val="FF0000"/>
                </a:solidFill>
              </a:rPr>
              <a:t>break Statements</a:t>
            </a:r>
            <a:endParaRPr lang="en-IN" dirty="0"/>
          </a:p>
        </p:txBody>
      </p:sp>
      <p:sp>
        <p:nvSpPr>
          <p:cNvPr id="4" name="Rectangle 3"/>
          <p:cNvSpPr/>
          <p:nvPr/>
        </p:nvSpPr>
        <p:spPr>
          <a:xfrm>
            <a:off x="914399" y="851770"/>
            <a:ext cx="10175631" cy="5693866"/>
          </a:xfrm>
          <a:prstGeom prst="rect">
            <a:avLst/>
          </a:prstGeom>
        </p:spPr>
        <p:txBody>
          <a:bodyPr wrap="square">
            <a:spAutoFit/>
          </a:bodyPr>
          <a:lstStyle/>
          <a:p>
            <a:pPr marL="457200" indent="-457200">
              <a:buFont typeface="Wingdings" panose="05000000000000000000" pitchFamily="2" charset="2"/>
              <a:buChar char="Ø"/>
            </a:pPr>
            <a:r>
              <a:rPr lang="en-US" sz="2800" dirty="0"/>
              <a:t>Break Statement: a shortcut to break out of a </a:t>
            </a:r>
          </a:p>
          <a:p>
            <a:r>
              <a:rPr lang="en-US" sz="2800" dirty="0"/>
              <a:t>while loop’s clause early. </a:t>
            </a:r>
          </a:p>
          <a:p>
            <a:pPr marL="457200" indent="-457200">
              <a:buFont typeface="Wingdings" panose="05000000000000000000" pitchFamily="2" charset="2"/>
              <a:buChar char="Ø"/>
            </a:pPr>
            <a:r>
              <a:rPr lang="en-US" sz="2800" dirty="0"/>
              <a:t>If the execution reaches a break statement, it</a:t>
            </a:r>
          </a:p>
          <a:p>
            <a:r>
              <a:rPr lang="en-US" sz="2800" dirty="0"/>
              <a:t>immediately exits the while loop’s clause. </a:t>
            </a:r>
          </a:p>
          <a:p>
            <a:pPr marL="457200" indent="-457200">
              <a:buFont typeface="Wingdings" panose="05000000000000000000" pitchFamily="2" charset="2"/>
              <a:buChar char="Ø"/>
            </a:pPr>
            <a:r>
              <a:rPr lang="en-US" sz="2800" dirty="0">
                <a:solidFill>
                  <a:srgbClr val="FF0000"/>
                </a:solidFill>
              </a:rPr>
              <a:t>break statement: use keyword in code: </a:t>
            </a:r>
            <a:r>
              <a:rPr lang="en-US" sz="2800" u="sng" dirty="0">
                <a:solidFill>
                  <a:srgbClr val="0070C0"/>
                </a:solidFill>
              </a:rPr>
              <a:t>break</a:t>
            </a:r>
          </a:p>
          <a:p>
            <a:pPr marL="457200" indent="-457200">
              <a:buFont typeface="Wingdings" panose="05000000000000000000" pitchFamily="2" charset="2"/>
              <a:buChar char="Ø"/>
            </a:pPr>
            <a:r>
              <a:rPr lang="en-US" sz="2800" dirty="0">
                <a:solidFill>
                  <a:srgbClr val="0070C0"/>
                </a:solidFill>
              </a:rPr>
              <a:t>Consider a program: Name2.py </a:t>
            </a:r>
          </a:p>
          <a:p>
            <a:pPr marL="457200" indent="-457200">
              <a:buFont typeface="Wingdings" panose="05000000000000000000" pitchFamily="2" charset="2"/>
              <a:buChar char="Ø"/>
            </a:pPr>
            <a:r>
              <a:rPr lang="en-US" sz="2800" dirty="0">
                <a:solidFill>
                  <a:srgbClr val="FF0000"/>
                </a:solidFill>
              </a:rPr>
              <a:t>uses a break statement to escape the loop:</a:t>
            </a:r>
          </a:p>
          <a:p>
            <a:r>
              <a:rPr lang="en-US" sz="2800" dirty="0"/>
              <a:t>➊ while True:</a:t>
            </a:r>
          </a:p>
          <a:p>
            <a:r>
              <a:rPr lang="en-US" sz="2800" dirty="0"/>
              <a:t>	print('Please type your name.')</a:t>
            </a:r>
          </a:p>
          <a:p>
            <a:r>
              <a:rPr lang="en-US" sz="2800" dirty="0"/>
              <a:t>➋ 	name = input()</a:t>
            </a:r>
          </a:p>
          <a:p>
            <a:r>
              <a:rPr lang="en-US" sz="2800" dirty="0"/>
              <a:t>➌ 	if name == 'your name':</a:t>
            </a:r>
          </a:p>
          <a:p>
            <a:r>
              <a:rPr lang="en-US" sz="2800" dirty="0"/>
              <a:t>➍ 		break</a:t>
            </a:r>
          </a:p>
          <a:p>
            <a:r>
              <a:rPr lang="en-US" sz="2800" dirty="0"/>
              <a:t>➎ print('Thank you!')</a:t>
            </a:r>
          </a:p>
        </p:txBody>
      </p:sp>
    </p:spTree>
    <p:extLst>
      <p:ext uri="{BB962C8B-B14F-4D97-AF65-F5344CB8AC3E}">
        <p14:creationId xmlns:p14="http://schemas.microsoft.com/office/powerpoint/2010/main" val="36456105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82062"/>
            <a:ext cx="11791666" cy="851770"/>
          </a:xfrm>
        </p:spPr>
        <p:txBody>
          <a:bodyPr>
            <a:normAutofit/>
          </a:bodyPr>
          <a:lstStyle/>
          <a:p>
            <a:pPr algn="ctr"/>
            <a:r>
              <a:rPr lang="en-US" dirty="0">
                <a:solidFill>
                  <a:srgbClr val="FF0000"/>
                </a:solidFill>
              </a:rPr>
              <a:t>break Statements</a:t>
            </a:r>
            <a:endParaRPr lang="en-IN" dirty="0"/>
          </a:p>
        </p:txBody>
      </p:sp>
      <p:sp>
        <p:nvSpPr>
          <p:cNvPr id="4" name="Rectangle 3"/>
          <p:cNvSpPr/>
          <p:nvPr/>
        </p:nvSpPr>
        <p:spPr>
          <a:xfrm>
            <a:off x="163773" y="1965175"/>
            <a:ext cx="10175631" cy="3108543"/>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0070C0"/>
                </a:solidFill>
              </a:rPr>
              <a:t>Name2.py </a:t>
            </a:r>
          </a:p>
          <a:p>
            <a:r>
              <a:rPr lang="en-US" sz="2800" dirty="0"/>
              <a:t>➊</a:t>
            </a:r>
            <a:r>
              <a:rPr lang="en-US" sz="2800" dirty="0">
                <a:solidFill>
                  <a:srgbClr val="FF0000"/>
                </a:solidFill>
              </a:rPr>
              <a:t> while True:    </a:t>
            </a:r>
            <a:r>
              <a:rPr lang="en-US" sz="2800" dirty="0"/>
              <a:t>#program starts</a:t>
            </a:r>
          </a:p>
          <a:p>
            <a:r>
              <a:rPr lang="en-US" sz="2800" dirty="0">
                <a:solidFill>
                  <a:srgbClr val="FF0000"/>
                </a:solidFill>
              </a:rPr>
              <a:t>	print('Please type your name.')</a:t>
            </a:r>
          </a:p>
          <a:p>
            <a:r>
              <a:rPr lang="en-US" sz="2800" dirty="0"/>
              <a:t>➋</a:t>
            </a:r>
            <a:r>
              <a:rPr lang="en-US" sz="2800" dirty="0">
                <a:solidFill>
                  <a:srgbClr val="FF0000"/>
                </a:solidFill>
              </a:rPr>
              <a:t> 	name = input()</a:t>
            </a:r>
          </a:p>
          <a:p>
            <a:r>
              <a:rPr lang="en-US" sz="2800" dirty="0"/>
              <a:t>➌ </a:t>
            </a:r>
            <a:r>
              <a:rPr lang="en-US" sz="2800" dirty="0">
                <a:solidFill>
                  <a:srgbClr val="FF0000"/>
                </a:solidFill>
              </a:rPr>
              <a:t>	if name == 'your name':</a:t>
            </a:r>
          </a:p>
          <a:p>
            <a:r>
              <a:rPr lang="en-US" sz="2800" dirty="0"/>
              <a:t>➍</a:t>
            </a:r>
            <a:r>
              <a:rPr lang="en-US" sz="2800" dirty="0">
                <a:solidFill>
                  <a:srgbClr val="FF0000"/>
                </a:solidFill>
              </a:rPr>
              <a:t> 		break</a:t>
            </a:r>
          </a:p>
          <a:p>
            <a:r>
              <a:rPr lang="en-US" sz="2800" dirty="0"/>
              <a:t>➎</a:t>
            </a:r>
            <a:r>
              <a:rPr lang="en-US" sz="2800" dirty="0">
                <a:solidFill>
                  <a:srgbClr val="FF0000"/>
                </a:solidFill>
              </a:rPr>
              <a:t> print('Thank you!')      </a:t>
            </a:r>
            <a:r>
              <a:rPr lang="en-US" sz="2800" dirty="0"/>
              <a:t>#ends</a:t>
            </a:r>
          </a:p>
        </p:txBody>
      </p:sp>
      <p:pic>
        <p:nvPicPr>
          <p:cNvPr id="3" name="Picture 2"/>
          <p:cNvPicPr>
            <a:picLocks noChangeAspect="1"/>
          </p:cNvPicPr>
          <p:nvPr/>
        </p:nvPicPr>
        <p:blipFill>
          <a:blip r:embed="rId3"/>
          <a:stretch>
            <a:fillRect/>
          </a:stretch>
        </p:blipFill>
        <p:spPr>
          <a:xfrm>
            <a:off x="6611815" y="648624"/>
            <a:ext cx="5425684" cy="5741647"/>
          </a:xfrm>
          <a:prstGeom prst="rect">
            <a:avLst/>
          </a:prstGeom>
        </p:spPr>
      </p:pic>
      <p:sp>
        <p:nvSpPr>
          <p:cNvPr id="5" name="Rectangle 4"/>
          <p:cNvSpPr/>
          <p:nvPr/>
        </p:nvSpPr>
        <p:spPr>
          <a:xfrm>
            <a:off x="7420707" y="851770"/>
            <a:ext cx="4865077" cy="461665"/>
          </a:xfrm>
          <a:prstGeom prst="rect">
            <a:avLst/>
          </a:prstGeom>
        </p:spPr>
        <p:txBody>
          <a:bodyPr wrap="square">
            <a:spAutoFit/>
          </a:bodyPr>
          <a:lstStyle/>
          <a:p>
            <a:r>
              <a:rPr lang="en-US" sz="2400" dirty="0"/>
              <a:t>https://autbor.com/yourname2/.</a:t>
            </a:r>
          </a:p>
        </p:txBody>
      </p:sp>
    </p:spTree>
    <p:extLst>
      <p:ext uri="{BB962C8B-B14F-4D97-AF65-F5344CB8AC3E}">
        <p14:creationId xmlns:p14="http://schemas.microsoft.com/office/powerpoint/2010/main" val="40771911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82062"/>
            <a:ext cx="11791666" cy="851770"/>
          </a:xfrm>
        </p:spPr>
        <p:txBody>
          <a:bodyPr>
            <a:normAutofit/>
          </a:bodyPr>
          <a:lstStyle/>
          <a:p>
            <a:pPr algn="ctr"/>
            <a:r>
              <a:rPr lang="en-US" dirty="0">
                <a:solidFill>
                  <a:srgbClr val="FF0000"/>
                </a:solidFill>
              </a:rPr>
              <a:t>break Statements</a:t>
            </a:r>
            <a:endParaRPr lang="en-IN" dirty="0"/>
          </a:p>
        </p:txBody>
      </p:sp>
      <p:sp>
        <p:nvSpPr>
          <p:cNvPr id="4" name="Rectangle 3"/>
          <p:cNvSpPr/>
          <p:nvPr/>
        </p:nvSpPr>
        <p:spPr>
          <a:xfrm>
            <a:off x="163773" y="851770"/>
            <a:ext cx="6260473" cy="2893100"/>
          </a:xfrm>
          <a:prstGeom prst="rect">
            <a:avLst/>
          </a:prstGeom>
        </p:spPr>
        <p:txBody>
          <a:bodyPr wrap="square">
            <a:spAutoFit/>
          </a:bodyPr>
          <a:lstStyle/>
          <a:p>
            <a:pPr marL="457200" indent="-457200">
              <a:buFont typeface="Wingdings" panose="05000000000000000000" pitchFamily="2" charset="2"/>
              <a:buChar char="Ø"/>
            </a:pPr>
            <a:r>
              <a:rPr lang="en-US" sz="2600" dirty="0">
                <a:solidFill>
                  <a:srgbClr val="0070C0"/>
                </a:solidFill>
              </a:rPr>
              <a:t>Name2.py </a:t>
            </a:r>
          </a:p>
          <a:p>
            <a:r>
              <a:rPr lang="en-US" sz="2600" dirty="0"/>
              <a:t>➊</a:t>
            </a:r>
            <a:r>
              <a:rPr lang="en-US" sz="2600" dirty="0">
                <a:solidFill>
                  <a:srgbClr val="FF0000"/>
                </a:solidFill>
              </a:rPr>
              <a:t> while True:    </a:t>
            </a:r>
            <a:r>
              <a:rPr lang="en-US" sz="2600" dirty="0"/>
              <a:t>#program starts</a:t>
            </a:r>
          </a:p>
          <a:p>
            <a:r>
              <a:rPr lang="en-US" sz="2600" dirty="0">
                <a:solidFill>
                  <a:srgbClr val="FF0000"/>
                </a:solidFill>
              </a:rPr>
              <a:t>	print('Please type your name.')</a:t>
            </a:r>
          </a:p>
          <a:p>
            <a:r>
              <a:rPr lang="en-US" sz="2600" dirty="0"/>
              <a:t>➋</a:t>
            </a:r>
            <a:r>
              <a:rPr lang="en-US" sz="2600" dirty="0">
                <a:solidFill>
                  <a:srgbClr val="FF0000"/>
                </a:solidFill>
              </a:rPr>
              <a:t> 	name = input()</a:t>
            </a:r>
          </a:p>
          <a:p>
            <a:r>
              <a:rPr lang="en-US" sz="2600" dirty="0"/>
              <a:t>➌ </a:t>
            </a:r>
            <a:r>
              <a:rPr lang="en-US" sz="2600" dirty="0">
                <a:solidFill>
                  <a:srgbClr val="FF0000"/>
                </a:solidFill>
              </a:rPr>
              <a:t>	if name == 'your name':</a:t>
            </a:r>
          </a:p>
          <a:p>
            <a:r>
              <a:rPr lang="en-US" sz="2600" dirty="0"/>
              <a:t>➍</a:t>
            </a:r>
            <a:r>
              <a:rPr lang="en-US" sz="2600" dirty="0">
                <a:solidFill>
                  <a:srgbClr val="FF0000"/>
                </a:solidFill>
              </a:rPr>
              <a:t> 		break</a:t>
            </a:r>
          </a:p>
          <a:p>
            <a:r>
              <a:rPr lang="en-US" sz="2600" dirty="0"/>
              <a:t>➎</a:t>
            </a:r>
            <a:r>
              <a:rPr lang="en-US" sz="2600" dirty="0">
                <a:solidFill>
                  <a:srgbClr val="FF0000"/>
                </a:solidFill>
              </a:rPr>
              <a:t> print('Thank you!')      </a:t>
            </a:r>
            <a:r>
              <a:rPr lang="en-US" sz="2600" dirty="0"/>
              <a:t>#ends</a:t>
            </a:r>
          </a:p>
        </p:txBody>
      </p:sp>
      <p:sp>
        <p:nvSpPr>
          <p:cNvPr id="5" name="Rectangle 4"/>
          <p:cNvSpPr/>
          <p:nvPr/>
        </p:nvSpPr>
        <p:spPr>
          <a:xfrm>
            <a:off x="6576644" y="590159"/>
            <a:ext cx="5533293" cy="3970318"/>
          </a:xfrm>
          <a:prstGeom prst="rect">
            <a:avLst/>
          </a:prstGeom>
        </p:spPr>
        <p:txBody>
          <a:bodyPr wrap="square">
            <a:spAutoFit/>
          </a:bodyPr>
          <a:lstStyle/>
          <a:p>
            <a:endParaRPr lang="en-US" sz="2800" dirty="0"/>
          </a:p>
          <a:p>
            <a:r>
              <a:rPr lang="en-US" sz="2800" dirty="0"/>
              <a:t>The first line ➊ creates an infinite while loop </a:t>
            </a:r>
          </a:p>
          <a:p>
            <a:r>
              <a:rPr lang="en-US" sz="2800" dirty="0"/>
              <a:t>Because condition is always True. </a:t>
            </a:r>
          </a:p>
          <a:p>
            <a:r>
              <a:rPr lang="en-US" sz="2800" dirty="0"/>
              <a:t>(expression </a:t>
            </a:r>
            <a:r>
              <a:rPr lang="en-US" sz="2800" dirty="0">
                <a:solidFill>
                  <a:srgbClr val="FF0000"/>
                </a:solidFill>
              </a:rPr>
              <a:t>True</a:t>
            </a:r>
            <a:r>
              <a:rPr lang="en-US" sz="2800" dirty="0"/>
              <a:t>, always evaluates down to value </a:t>
            </a:r>
            <a:r>
              <a:rPr lang="en-US" sz="2800" dirty="0">
                <a:solidFill>
                  <a:srgbClr val="FF0000"/>
                </a:solidFill>
              </a:rPr>
              <a:t>True</a:t>
            </a:r>
            <a:r>
              <a:rPr lang="en-US" sz="2800" dirty="0"/>
              <a:t>.) (An infinite loop that never exits is a common programming </a:t>
            </a:r>
            <a:r>
              <a:rPr lang="en-US" sz="2800" dirty="0">
                <a:solidFill>
                  <a:srgbClr val="FF0000"/>
                </a:solidFill>
              </a:rPr>
              <a:t>bug</a:t>
            </a:r>
            <a:r>
              <a:rPr lang="en-US" sz="2800" dirty="0"/>
              <a:t>.)</a:t>
            </a:r>
          </a:p>
          <a:p>
            <a:endParaRPr lang="en-US" sz="2800" dirty="0"/>
          </a:p>
        </p:txBody>
      </p:sp>
      <p:sp>
        <p:nvSpPr>
          <p:cNvPr id="6" name="Rectangle 5"/>
          <p:cNvSpPr/>
          <p:nvPr/>
        </p:nvSpPr>
        <p:spPr>
          <a:xfrm>
            <a:off x="415816" y="4560477"/>
            <a:ext cx="11539623" cy="2092881"/>
          </a:xfrm>
          <a:prstGeom prst="rect">
            <a:avLst/>
          </a:prstGeom>
        </p:spPr>
        <p:txBody>
          <a:bodyPr wrap="square">
            <a:spAutoFit/>
          </a:bodyPr>
          <a:lstStyle/>
          <a:p>
            <a:pPr marL="457200" indent="-457200">
              <a:buFont typeface="Wingdings" panose="05000000000000000000" pitchFamily="2" charset="2"/>
              <a:buChar char="Ø"/>
            </a:pPr>
            <a:r>
              <a:rPr lang="en-US" sz="2600" dirty="0"/>
              <a:t>Program asks user to </a:t>
            </a:r>
            <a:r>
              <a:rPr lang="en-US" sz="2600" dirty="0">
                <a:solidFill>
                  <a:srgbClr val="0070C0"/>
                </a:solidFill>
              </a:rPr>
              <a:t>enter your name </a:t>
            </a:r>
            <a:r>
              <a:rPr lang="en-US" sz="2600" dirty="0"/>
              <a:t>➋.  </a:t>
            </a:r>
          </a:p>
          <a:p>
            <a:pPr marL="457200" indent="-457200">
              <a:buFont typeface="Wingdings" panose="05000000000000000000" pitchFamily="2" charset="2"/>
              <a:buChar char="Ø"/>
            </a:pPr>
            <a:r>
              <a:rPr lang="en-US" sz="2600" dirty="0">
                <a:solidFill>
                  <a:srgbClr val="FF0000"/>
                </a:solidFill>
              </a:rPr>
              <a:t>Execution is still inside the while loop, an if statement checks ➌ whether name is equal to 'your name'. </a:t>
            </a:r>
          </a:p>
          <a:p>
            <a:pPr marL="457200" indent="-457200">
              <a:buFont typeface="Wingdings" panose="05000000000000000000" pitchFamily="2" charset="2"/>
              <a:buChar char="Ø"/>
            </a:pPr>
            <a:r>
              <a:rPr lang="en-US" sz="2600" dirty="0"/>
              <a:t>If this condition is True, the break statement is run ➍, and the execution moves out of the loop to print('Thank you!') ➎. </a:t>
            </a:r>
          </a:p>
        </p:txBody>
      </p:sp>
    </p:spTree>
    <p:extLst>
      <p:ext uri="{BB962C8B-B14F-4D97-AF65-F5344CB8AC3E}">
        <p14:creationId xmlns:p14="http://schemas.microsoft.com/office/powerpoint/2010/main" val="22052966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82062"/>
            <a:ext cx="11791666" cy="851770"/>
          </a:xfrm>
        </p:spPr>
        <p:txBody>
          <a:bodyPr>
            <a:normAutofit/>
          </a:bodyPr>
          <a:lstStyle/>
          <a:p>
            <a:pPr algn="ctr"/>
            <a:r>
              <a:rPr lang="en-US" dirty="0">
                <a:solidFill>
                  <a:srgbClr val="FF0000"/>
                </a:solidFill>
              </a:rPr>
              <a:t>break Statements</a:t>
            </a:r>
            <a:endParaRPr lang="en-IN" dirty="0"/>
          </a:p>
        </p:txBody>
      </p:sp>
      <p:sp>
        <p:nvSpPr>
          <p:cNvPr id="4" name="Rectangle 3"/>
          <p:cNvSpPr/>
          <p:nvPr/>
        </p:nvSpPr>
        <p:spPr>
          <a:xfrm>
            <a:off x="6623189" y="1026958"/>
            <a:ext cx="6260473" cy="2893100"/>
          </a:xfrm>
          <a:prstGeom prst="rect">
            <a:avLst/>
          </a:prstGeom>
        </p:spPr>
        <p:txBody>
          <a:bodyPr wrap="square">
            <a:spAutoFit/>
          </a:bodyPr>
          <a:lstStyle/>
          <a:p>
            <a:pPr marL="457200" indent="-457200">
              <a:buFont typeface="Wingdings" panose="05000000000000000000" pitchFamily="2" charset="2"/>
              <a:buChar char="Ø"/>
            </a:pPr>
            <a:r>
              <a:rPr lang="en-US" sz="2600" dirty="0">
                <a:solidFill>
                  <a:srgbClr val="0070C0"/>
                </a:solidFill>
              </a:rPr>
              <a:t>Name2.py </a:t>
            </a:r>
          </a:p>
          <a:p>
            <a:r>
              <a:rPr lang="en-US" sz="2600" dirty="0"/>
              <a:t>➊</a:t>
            </a:r>
            <a:r>
              <a:rPr lang="en-US" sz="2600" dirty="0">
                <a:solidFill>
                  <a:srgbClr val="FF0000"/>
                </a:solidFill>
              </a:rPr>
              <a:t> while True:    </a:t>
            </a:r>
            <a:r>
              <a:rPr lang="en-US" sz="2600" dirty="0"/>
              <a:t>#program starts</a:t>
            </a:r>
          </a:p>
          <a:p>
            <a:r>
              <a:rPr lang="en-US" sz="2600" dirty="0">
                <a:solidFill>
                  <a:srgbClr val="FF0000"/>
                </a:solidFill>
              </a:rPr>
              <a:t>	print('Please type your name.')</a:t>
            </a:r>
          </a:p>
          <a:p>
            <a:r>
              <a:rPr lang="en-US" sz="2600" dirty="0"/>
              <a:t>➋</a:t>
            </a:r>
            <a:r>
              <a:rPr lang="en-US" sz="2600" dirty="0">
                <a:solidFill>
                  <a:srgbClr val="FF0000"/>
                </a:solidFill>
              </a:rPr>
              <a:t> 	name = input()</a:t>
            </a:r>
          </a:p>
          <a:p>
            <a:r>
              <a:rPr lang="en-US" sz="2600" dirty="0"/>
              <a:t>➌ </a:t>
            </a:r>
            <a:r>
              <a:rPr lang="en-US" sz="2600" dirty="0">
                <a:solidFill>
                  <a:srgbClr val="FF0000"/>
                </a:solidFill>
              </a:rPr>
              <a:t>	if name == 'your name':</a:t>
            </a:r>
          </a:p>
          <a:p>
            <a:r>
              <a:rPr lang="en-US" sz="2600" dirty="0"/>
              <a:t>➍</a:t>
            </a:r>
            <a:r>
              <a:rPr lang="en-US" sz="2600" dirty="0">
                <a:solidFill>
                  <a:srgbClr val="FF0000"/>
                </a:solidFill>
              </a:rPr>
              <a:t> 		break</a:t>
            </a:r>
          </a:p>
          <a:p>
            <a:r>
              <a:rPr lang="en-US" sz="2600" dirty="0"/>
              <a:t>➎</a:t>
            </a:r>
            <a:r>
              <a:rPr lang="en-US" sz="2600" dirty="0">
                <a:solidFill>
                  <a:srgbClr val="FF0000"/>
                </a:solidFill>
              </a:rPr>
              <a:t> print('Thank you!')      </a:t>
            </a:r>
            <a:r>
              <a:rPr lang="en-US" sz="2600" dirty="0"/>
              <a:t>#ends</a:t>
            </a:r>
          </a:p>
        </p:txBody>
      </p:sp>
      <p:sp>
        <p:nvSpPr>
          <p:cNvPr id="6" name="Rectangle 5"/>
          <p:cNvSpPr/>
          <p:nvPr/>
        </p:nvSpPr>
        <p:spPr>
          <a:xfrm>
            <a:off x="415816" y="4794938"/>
            <a:ext cx="11539623" cy="2308324"/>
          </a:xfrm>
          <a:prstGeom prst="rect">
            <a:avLst/>
          </a:prstGeom>
        </p:spPr>
        <p:txBody>
          <a:bodyPr wrap="square">
            <a:spAutoFit/>
          </a:bodyPr>
          <a:lstStyle/>
          <a:p>
            <a:pPr marL="342900" indent="-342900">
              <a:buFont typeface="Arial" panose="020B0604020202020204" pitchFamily="34" charset="0"/>
              <a:buChar char="•"/>
            </a:pPr>
            <a:r>
              <a:rPr lang="en-US" sz="2400" dirty="0"/>
              <a:t>Otherwise, the if statement’s clause that contains the break statement is skipped, which puts the execution at the end of the while loop. </a:t>
            </a:r>
          </a:p>
          <a:p>
            <a:pPr marL="342900" indent="-342900">
              <a:buFont typeface="Arial" panose="020B0604020202020204" pitchFamily="34" charset="0"/>
              <a:buChar char="•"/>
            </a:pPr>
            <a:r>
              <a:rPr lang="en-US" sz="2400" dirty="0"/>
              <a:t>At this point, the program execution jumps back to the start of the</a:t>
            </a:r>
          </a:p>
          <a:p>
            <a:r>
              <a:rPr lang="en-US" sz="2400" dirty="0"/>
              <a:t>    while statement ➊ to recheck the condition. </a:t>
            </a:r>
          </a:p>
          <a:p>
            <a:pPr marL="342900" indent="-342900">
              <a:buFont typeface="Arial" panose="020B0604020202020204" pitchFamily="34" charset="0"/>
              <a:buChar char="•"/>
            </a:pPr>
            <a:r>
              <a:rPr lang="en-US" sz="2400" dirty="0"/>
              <a:t>Since this condition is merely  True Boolean value, the execution enters the loop to ask the user to type your name again. </a:t>
            </a:r>
          </a:p>
        </p:txBody>
      </p:sp>
      <p:sp>
        <p:nvSpPr>
          <p:cNvPr id="3" name="Rectangle 2"/>
          <p:cNvSpPr/>
          <p:nvPr/>
        </p:nvSpPr>
        <p:spPr>
          <a:xfrm>
            <a:off x="245835" y="898734"/>
            <a:ext cx="6377354" cy="4154984"/>
          </a:xfrm>
          <a:prstGeom prst="rect">
            <a:avLst/>
          </a:prstGeom>
        </p:spPr>
        <p:txBody>
          <a:bodyPr wrap="square">
            <a:spAutoFit/>
          </a:bodyPr>
          <a:lstStyle/>
          <a:p>
            <a:r>
              <a:rPr lang="en-US" sz="2400" dirty="0"/>
              <a:t>The first line ➊ creates an infinite while loop Because condition is always True. </a:t>
            </a:r>
          </a:p>
          <a:p>
            <a:pPr marL="457200" indent="-457200">
              <a:buFont typeface="Wingdings" panose="05000000000000000000" pitchFamily="2" charset="2"/>
              <a:buChar char="Ø"/>
            </a:pPr>
            <a:r>
              <a:rPr lang="en-US" sz="2400" dirty="0"/>
              <a:t>Program asks user to </a:t>
            </a:r>
            <a:r>
              <a:rPr lang="en-US" sz="2400" dirty="0">
                <a:solidFill>
                  <a:srgbClr val="0070C0"/>
                </a:solidFill>
              </a:rPr>
              <a:t>enter your name </a:t>
            </a:r>
            <a:r>
              <a:rPr lang="en-US" sz="2400" dirty="0"/>
              <a:t>➋.  </a:t>
            </a:r>
          </a:p>
          <a:p>
            <a:pPr marL="457200" indent="-457200">
              <a:buFont typeface="Wingdings" panose="05000000000000000000" pitchFamily="2" charset="2"/>
              <a:buChar char="Ø"/>
            </a:pPr>
            <a:r>
              <a:rPr lang="en-US" sz="2400" dirty="0">
                <a:solidFill>
                  <a:srgbClr val="FF0000"/>
                </a:solidFill>
              </a:rPr>
              <a:t>Execution is still inside the while loop, </a:t>
            </a:r>
          </a:p>
          <a:p>
            <a:r>
              <a:rPr lang="en-US" sz="2400" dirty="0">
                <a:solidFill>
                  <a:srgbClr val="FF0000"/>
                </a:solidFill>
              </a:rPr>
              <a:t>  if statement checks </a:t>
            </a:r>
            <a:r>
              <a:rPr lang="en-US" sz="2400" dirty="0"/>
              <a:t>➌</a:t>
            </a:r>
            <a:r>
              <a:rPr lang="en-US" sz="2400" dirty="0">
                <a:solidFill>
                  <a:srgbClr val="FF0000"/>
                </a:solidFill>
              </a:rPr>
              <a:t> whether name is    </a:t>
            </a:r>
          </a:p>
          <a:p>
            <a:r>
              <a:rPr lang="en-US" sz="2400" dirty="0">
                <a:solidFill>
                  <a:srgbClr val="FF0000"/>
                </a:solidFill>
              </a:rPr>
              <a:t>  equal to 'your name'. </a:t>
            </a:r>
          </a:p>
          <a:p>
            <a:pPr marL="457200" indent="-457200">
              <a:buFont typeface="Wingdings" panose="05000000000000000000" pitchFamily="2" charset="2"/>
              <a:buChar char="Ø"/>
            </a:pPr>
            <a:r>
              <a:rPr lang="en-US" sz="2400" dirty="0"/>
              <a:t>If this condition is True, the break statement is run ➍, and the execution moves out of the loop to print('Thank you!') ➎. </a:t>
            </a:r>
          </a:p>
          <a:p>
            <a:endParaRPr lang="en-US" sz="2400" dirty="0"/>
          </a:p>
        </p:txBody>
      </p:sp>
    </p:spTree>
    <p:extLst>
      <p:ext uri="{BB962C8B-B14F-4D97-AF65-F5344CB8AC3E}">
        <p14:creationId xmlns:p14="http://schemas.microsoft.com/office/powerpoint/2010/main" val="19172963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0"/>
            <a:ext cx="11791666" cy="851770"/>
          </a:xfrm>
        </p:spPr>
        <p:txBody>
          <a:bodyPr>
            <a:normAutofit/>
          </a:bodyPr>
          <a:lstStyle/>
          <a:p>
            <a:r>
              <a:rPr lang="en-US" dirty="0">
                <a:solidFill>
                  <a:srgbClr val="FF0000"/>
                </a:solidFill>
              </a:rPr>
              <a:t>      break Statements</a:t>
            </a:r>
            <a:endParaRPr lang="en-IN" dirty="0"/>
          </a:p>
        </p:txBody>
      </p:sp>
      <p:sp>
        <p:nvSpPr>
          <p:cNvPr id="3" name="Rectangle 2"/>
          <p:cNvSpPr/>
          <p:nvPr/>
        </p:nvSpPr>
        <p:spPr>
          <a:xfrm>
            <a:off x="1066800" y="978767"/>
            <a:ext cx="4431324" cy="5262979"/>
          </a:xfrm>
          <a:prstGeom prst="rect">
            <a:avLst/>
          </a:prstGeom>
        </p:spPr>
        <p:txBody>
          <a:bodyPr wrap="square">
            <a:spAutoFit/>
          </a:bodyPr>
          <a:lstStyle/>
          <a:p>
            <a:pPr marL="457200" indent="-457200">
              <a:buFont typeface="Wingdings" panose="05000000000000000000" pitchFamily="2" charset="2"/>
              <a:buChar char="Ø"/>
            </a:pPr>
            <a:r>
              <a:rPr lang="en-US" sz="2800" dirty="0"/>
              <a:t>Run yourName2.py, and enter the same text you entered for</a:t>
            </a:r>
          </a:p>
          <a:p>
            <a:r>
              <a:rPr lang="en-US" sz="2800" dirty="0"/>
              <a:t>    Your </a:t>
            </a:r>
            <a:r>
              <a:rPr lang="en-US" sz="2800" u="sng" dirty="0">
                <a:solidFill>
                  <a:srgbClr val="FF0000"/>
                </a:solidFill>
              </a:rPr>
              <a:t>Name.py</a:t>
            </a:r>
            <a:endParaRPr lang="en-US" sz="2800" dirty="0"/>
          </a:p>
          <a:p>
            <a:pPr marL="457200" indent="-457200">
              <a:buFont typeface="Wingdings" panose="05000000000000000000" pitchFamily="2" charset="2"/>
              <a:buChar char="Ø"/>
            </a:pPr>
            <a:r>
              <a:rPr lang="en-US" sz="2800" dirty="0">
                <a:solidFill>
                  <a:srgbClr val="FF0000"/>
                </a:solidFill>
              </a:rPr>
              <a:t>The rewritten program should respond in the same way as the original.</a:t>
            </a:r>
          </a:p>
          <a:p>
            <a:pPr marL="457200" indent="-457200">
              <a:buFont typeface="Wingdings" panose="05000000000000000000" pitchFamily="2" charset="2"/>
              <a:buChar char="Ø"/>
            </a:pPr>
            <a:r>
              <a:rPr lang="en-US" sz="2800" dirty="0"/>
              <a:t>Note that the</a:t>
            </a:r>
          </a:p>
          <a:p>
            <a:r>
              <a:rPr lang="en-US" sz="2800" dirty="0"/>
              <a:t>X path will logically never happen, because the loop condition is always True.</a:t>
            </a:r>
          </a:p>
        </p:txBody>
      </p:sp>
      <p:pic>
        <p:nvPicPr>
          <p:cNvPr id="4" name="Picture 3"/>
          <p:cNvPicPr>
            <a:picLocks noChangeAspect="1"/>
          </p:cNvPicPr>
          <p:nvPr/>
        </p:nvPicPr>
        <p:blipFill>
          <a:blip r:embed="rId3"/>
          <a:stretch>
            <a:fillRect/>
          </a:stretch>
        </p:blipFill>
        <p:spPr>
          <a:xfrm>
            <a:off x="5694783" y="286849"/>
            <a:ext cx="6260656" cy="6107297"/>
          </a:xfrm>
          <a:prstGeom prst="rect">
            <a:avLst/>
          </a:prstGeom>
        </p:spPr>
      </p:pic>
    </p:spTree>
    <p:extLst>
      <p:ext uri="{BB962C8B-B14F-4D97-AF65-F5344CB8AC3E}">
        <p14:creationId xmlns:p14="http://schemas.microsoft.com/office/powerpoint/2010/main" val="3299656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27457</TotalTime>
  <Words>18631</Words>
  <Application>Microsoft Office PowerPoint</Application>
  <PresentationFormat>Widescreen</PresentationFormat>
  <Paragraphs>2416</Paragraphs>
  <Slides>174</Slides>
  <Notes>161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174</vt:i4>
      </vt:variant>
    </vt:vector>
  </HeadingPairs>
  <TitlesOfParts>
    <vt:vector size="185" baseType="lpstr">
      <vt:lpstr>-apple-system</vt:lpstr>
      <vt:lpstr>Arial</vt:lpstr>
      <vt:lpstr>Arial Narrow</vt:lpstr>
      <vt:lpstr>Calibri</vt:lpstr>
      <vt:lpstr>Calibri Light</vt:lpstr>
      <vt:lpstr>Consolas</vt:lpstr>
      <vt:lpstr>Courier New</vt:lpstr>
      <vt:lpstr>Segoe UI</vt:lpstr>
      <vt:lpstr>Wingdings</vt:lpstr>
      <vt:lpstr>Wingdings 3</vt:lpstr>
      <vt:lpstr>Office Theme</vt:lpstr>
      <vt:lpstr>Module1</vt:lpstr>
      <vt:lpstr>Syllabus: Module 1</vt:lpstr>
      <vt:lpstr>Python Basics: Expressions</vt:lpstr>
      <vt:lpstr>Python Basics: Expressions</vt:lpstr>
      <vt:lpstr>Python Basics: Expressions</vt:lpstr>
      <vt:lpstr>Python Basics: Expressions</vt:lpstr>
      <vt:lpstr>Python Basics: Expressions</vt:lpstr>
      <vt:lpstr>Python Basics: Expressions</vt:lpstr>
      <vt:lpstr>Python Basics: Expressions</vt:lpstr>
      <vt:lpstr>The Integer, Floating-Point, and String Data Types</vt:lpstr>
      <vt:lpstr>The Integer, Floating-Point, and String Data Types</vt:lpstr>
      <vt:lpstr>The Integer, Floating-Point, and String Data Types</vt:lpstr>
      <vt:lpstr>The Integer, Floating-Point, and String Data Types</vt:lpstr>
      <vt:lpstr>The Integer, Floating-Point, and String Data Types</vt:lpstr>
      <vt:lpstr>String Concatenation and Replication</vt:lpstr>
      <vt:lpstr>String Concatenation and Replication</vt:lpstr>
      <vt:lpstr>String Concatenation and Replication</vt:lpstr>
      <vt:lpstr>String Concatenation and Replication</vt:lpstr>
      <vt:lpstr>Storing Values in Variables</vt:lpstr>
      <vt:lpstr>Storing Values in Variables: Assignment statement</vt:lpstr>
      <vt:lpstr>Storing Values in Variables: Assignment statement</vt:lpstr>
      <vt:lpstr>Storing Values in Variables: Assignment statement</vt:lpstr>
      <vt:lpstr>Storing Values in Variables: Assignment statement</vt:lpstr>
      <vt:lpstr>Variable Names</vt:lpstr>
      <vt:lpstr>Variable Names</vt:lpstr>
      <vt:lpstr>Variable Names</vt:lpstr>
      <vt:lpstr>Your First Program</vt:lpstr>
      <vt:lpstr>Your First Program</vt:lpstr>
      <vt:lpstr>Your First Program</vt:lpstr>
      <vt:lpstr>Your First Program</vt:lpstr>
      <vt:lpstr>Your First Program</vt:lpstr>
      <vt:lpstr>Your First Program</vt:lpstr>
      <vt:lpstr>Dissecting Your Program: Comments</vt:lpstr>
      <vt:lpstr>The print() Function</vt:lpstr>
      <vt:lpstr>The print() Function</vt:lpstr>
      <vt:lpstr>The input() Function</vt:lpstr>
      <vt:lpstr>Printing the User’s Name</vt:lpstr>
      <vt:lpstr>The len() Function</vt:lpstr>
      <vt:lpstr>The len() Function</vt:lpstr>
      <vt:lpstr>The len() Function</vt:lpstr>
      <vt:lpstr>PowerPoint Presentation</vt:lpstr>
      <vt:lpstr>PowerPoint Presentation</vt:lpstr>
      <vt:lpstr>The str(), int(), and float() Functions</vt:lpstr>
      <vt:lpstr>The str(), int(), and float() Functions</vt:lpstr>
      <vt:lpstr>The str(), int(), and float() Functions</vt:lpstr>
      <vt:lpstr>The str(), int(), and float() Functions</vt:lpstr>
      <vt:lpstr>The str(), int(), and float() Functions</vt:lpstr>
      <vt:lpstr>The str(), int(), and float() Functions</vt:lpstr>
      <vt:lpstr>The str(), int(), and float() Functions</vt:lpstr>
      <vt:lpstr>The str(), int(), and float() Functions</vt:lpstr>
      <vt:lpstr>The str(), int(), and float() Functions</vt:lpstr>
      <vt:lpstr>The str(), int(), and float() Functions</vt:lpstr>
      <vt:lpstr>FLOW CONTROL</vt:lpstr>
      <vt:lpstr>Boolean Values</vt:lpstr>
      <vt:lpstr>Boolean Values</vt:lpstr>
      <vt:lpstr>Comparison Operators</vt:lpstr>
      <vt:lpstr>Comparison Operators</vt:lpstr>
      <vt:lpstr>Comparison Operators</vt:lpstr>
      <vt:lpstr>Comparison Operators</vt:lpstr>
      <vt:lpstr>Comparison Operators</vt:lpstr>
      <vt:lpstr>Boolean Operators</vt:lpstr>
      <vt:lpstr>Boolean Operators</vt:lpstr>
      <vt:lpstr>Boolean Operators</vt:lpstr>
      <vt:lpstr>Boolean Operators</vt:lpstr>
      <vt:lpstr>Mixing Boolean and Comparison Operators</vt:lpstr>
      <vt:lpstr>Mixing Boolean and Comparison Operators</vt:lpstr>
      <vt:lpstr>Mixing Boolean and Comparison Operators</vt:lpstr>
      <vt:lpstr>Elements of Flow Control</vt:lpstr>
      <vt:lpstr>Blocks of Code</vt:lpstr>
      <vt:lpstr>Program Execution</vt:lpstr>
      <vt:lpstr>Flow Control Statements</vt:lpstr>
      <vt:lpstr>Flow Control Statements</vt:lpstr>
      <vt:lpstr>Flow Control Statements</vt:lpstr>
      <vt:lpstr>else Statements</vt:lpstr>
      <vt:lpstr>else Statements</vt:lpstr>
      <vt:lpstr>else Statements</vt:lpstr>
      <vt:lpstr>Elif Statements</vt:lpstr>
      <vt:lpstr>elif Statements</vt:lpstr>
      <vt:lpstr>elif Statements</vt:lpstr>
      <vt:lpstr>elif Statements</vt:lpstr>
      <vt:lpstr>elif Statements</vt:lpstr>
      <vt:lpstr>Elif and else Statements</vt:lpstr>
      <vt:lpstr>Elif and else  Statements</vt:lpstr>
      <vt:lpstr>else Statements</vt:lpstr>
      <vt:lpstr>Elif and else  Statements</vt:lpstr>
      <vt:lpstr>While Loop Statements</vt:lpstr>
      <vt:lpstr>While Loop Statements</vt:lpstr>
      <vt:lpstr>While Loop Statements</vt:lpstr>
      <vt:lpstr>While Loop Statements</vt:lpstr>
      <vt:lpstr>While Loop Statements</vt:lpstr>
      <vt:lpstr>Annoying while Loop</vt:lpstr>
      <vt:lpstr>Annoying while Loop</vt:lpstr>
      <vt:lpstr>Annoying while Loop</vt:lpstr>
      <vt:lpstr>Annoying while Loop</vt:lpstr>
      <vt:lpstr>break Statements</vt:lpstr>
      <vt:lpstr>break Statements</vt:lpstr>
      <vt:lpstr>break Statements</vt:lpstr>
      <vt:lpstr>break Statements</vt:lpstr>
      <vt:lpstr>      break Statements</vt:lpstr>
      <vt:lpstr>TRAPPED IN AN INFINITE LOOP?</vt:lpstr>
      <vt:lpstr>continue Statements</vt:lpstr>
      <vt:lpstr>swordfish.py</vt:lpstr>
      <vt:lpstr>break Statements</vt:lpstr>
      <vt:lpstr>break Statements</vt:lpstr>
      <vt:lpstr>“TRUTHY” AND “FALSEY” VALUES</vt:lpstr>
      <vt:lpstr>“TRUTHY” AND “FALSEY” VALUES</vt:lpstr>
      <vt:lpstr>“TRUTHY” AND “FALSEY” VALUES</vt:lpstr>
      <vt:lpstr>for Loops and the range() function</vt:lpstr>
      <vt:lpstr>for Loops and the range() function</vt:lpstr>
      <vt:lpstr>for Loops and the range() Function</vt:lpstr>
      <vt:lpstr>for Loops and the range() Function</vt:lpstr>
      <vt:lpstr>for Loops and the range() Function</vt:lpstr>
      <vt:lpstr>for Loops and the range() Function</vt:lpstr>
      <vt:lpstr>for Loops and the range() Function</vt:lpstr>
      <vt:lpstr>An Equivalent while Loop</vt:lpstr>
      <vt:lpstr>Starting, Stopping, and Stepping Arguments to range()</vt:lpstr>
      <vt:lpstr>Starting, Stopping, and Stepping Arguments to range()</vt:lpstr>
      <vt:lpstr>Starting, Stopping, and Stepping Arguments to range()</vt:lpstr>
      <vt:lpstr>Starting, Stopping, and Stepping Arguments to range()</vt:lpstr>
      <vt:lpstr>Importing Modules</vt:lpstr>
      <vt:lpstr>Importing Modules</vt:lpstr>
      <vt:lpstr>Importing Modules</vt:lpstr>
      <vt:lpstr>DON’T OVERWRITE MODULE NAMES</vt:lpstr>
      <vt:lpstr>Importing Modules</vt:lpstr>
      <vt:lpstr>from import  Statements</vt:lpstr>
      <vt:lpstr>Ending a program early with the sys.exit() function</vt:lpstr>
      <vt:lpstr>Ending a program early with the sys.exit() function</vt:lpstr>
      <vt:lpstr>Functions</vt:lpstr>
      <vt:lpstr>Functions</vt:lpstr>
      <vt:lpstr>Functions</vt:lpstr>
      <vt:lpstr>Functions</vt:lpstr>
      <vt:lpstr>Functions</vt:lpstr>
      <vt:lpstr>Functions</vt:lpstr>
      <vt:lpstr>Functions</vt:lpstr>
      <vt:lpstr>def Statements with Parameters</vt:lpstr>
      <vt:lpstr>def Statements with Parameters</vt:lpstr>
      <vt:lpstr>def Statements with Parameters</vt:lpstr>
      <vt:lpstr>Define, Call, Pass, Argument, Parameter</vt:lpstr>
      <vt:lpstr>Return Values and return Statements</vt:lpstr>
      <vt:lpstr>Return Values and return Statements</vt:lpstr>
      <vt:lpstr>Return Values and return Statements</vt:lpstr>
      <vt:lpstr>Return Values and return Statements</vt:lpstr>
      <vt:lpstr>Return Values and return Statements</vt:lpstr>
      <vt:lpstr>Return Values and return Statements</vt:lpstr>
      <vt:lpstr>Return Values and return Statements</vt:lpstr>
      <vt:lpstr>The None Value</vt:lpstr>
      <vt:lpstr>The None Value</vt:lpstr>
      <vt:lpstr>The None Value</vt:lpstr>
      <vt:lpstr>Keyword Arguments and the print() Function</vt:lpstr>
      <vt:lpstr>Keyword Arguments and the print() Function</vt:lpstr>
      <vt:lpstr>Keyword Arguments and the print() Function</vt:lpstr>
      <vt:lpstr>Keyword Arguments and the print() Function</vt:lpstr>
      <vt:lpstr>Keyword Arguments and the print() Function</vt:lpstr>
      <vt:lpstr>Local and Global Scope</vt:lpstr>
      <vt:lpstr>Local and Global Scope</vt:lpstr>
      <vt:lpstr>Local and Global Scope</vt:lpstr>
      <vt:lpstr>Local Variables Cannot Be Used in Global Scope</vt:lpstr>
      <vt:lpstr>Local Scopes Cannot Use Variables in Other Local Scopes</vt:lpstr>
      <vt:lpstr>Global Variables Can Be Read from a Local Scope</vt:lpstr>
      <vt:lpstr>Local and Global Variables with the Same Name</vt:lpstr>
      <vt:lpstr>Local and Global Variables with the Same Name</vt:lpstr>
      <vt:lpstr>The global Statement</vt:lpstr>
      <vt:lpstr>The global Statement</vt:lpstr>
      <vt:lpstr>The global Statement</vt:lpstr>
      <vt:lpstr>The global Statement: sameNameLocalGlobal.py:</vt:lpstr>
      <vt:lpstr>The global Statement</vt:lpstr>
      <vt:lpstr>The global Statement</vt:lpstr>
      <vt:lpstr>Exception (=Error) Handling</vt:lpstr>
      <vt:lpstr>Exception (=Error) Handling</vt:lpstr>
      <vt:lpstr>Exception (=Error) Handling</vt:lpstr>
      <vt:lpstr>Exception (=Error) Handling</vt:lpstr>
      <vt:lpstr>Exception (=Error) Handling</vt:lpstr>
      <vt:lpstr>A short Program: guess the number.</vt:lpstr>
      <vt:lpstr>A short Program: guess the number.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Chethan B</cp:lastModifiedBy>
  <cp:revision>241</cp:revision>
  <dcterms:created xsi:type="dcterms:W3CDTF">2023-05-05T22:22:42Z</dcterms:created>
  <dcterms:modified xsi:type="dcterms:W3CDTF">2025-02-10T13:21:07Z</dcterms:modified>
</cp:coreProperties>
</file>