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0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5" r:id="rId48"/>
    <p:sldId id="306" r:id="rId49"/>
    <p:sldId id="307" r:id="rId50"/>
    <p:sldId id="308" r:id="rId51"/>
    <p:sldId id="310" r:id="rId52"/>
    <p:sldId id="309"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6" r:id="rId78"/>
    <p:sldId id="335"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4" r:id="rId96"/>
    <p:sldId id="355" r:id="rId97"/>
    <p:sldId id="356" r:id="rId98"/>
    <p:sldId id="357" r:id="rId99"/>
    <p:sldId id="358" r:id="rId100"/>
    <p:sldId id="359" r:id="rId101"/>
    <p:sldId id="360" r:id="rId102"/>
    <p:sldId id="361"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056" autoAdjust="0"/>
  </p:normalViewPr>
  <p:slideViewPr>
    <p:cSldViewPr snapToGrid="0">
      <p:cViewPr varScale="1">
        <p:scale>
          <a:sx n="68" d="100"/>
          <a:sy n="68" d="100"/>
        </p:scale>
        <p:origin x="12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76F35-A9FD-4B7C-A409-14535A5F2F73}"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BBC28-51A1-4571-851F-180EA05671EA}" type="slidenum">
              <a:rPr lang="en-US" smtClean="0"/>
              <a:t>‹#›</a:t>
            </a:fld>
            <a:endParaRPr lang="en-US"/>
          </a:p>
        </p:txBody>
      </p:sp>
    </p:spTree>
    <p:extLst>
      <p:ext uri="{BB962C8B-B14F-4D97-AF65-F5344CB8AC3E}">
        <p14:creationId xmlns:p14="http://schemas.microsoft.com/office/powerpoint/2010/main" val="56756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string values are typed with quote characters to mark</a:t>
            </a:r>
          </a:p>
          <a:p>
            <a:r>
              <a:rPr lang="en-US" dirty="0"/>
              <a:t>where the string begins and ends, a list begins with an opening square</a:t>
            </a:r>
          </a:p>
          <a:p>
            <a:r>
              <a:rPr lang="en-US" dirty="0"/>
              <a:t>bracket and ends with a closing square bracket, [].</a:t>
            </a:r>
          </a:p>
        </p:txBody>
      </p:sp>
      <p:sp>
        <p:nvSpPr>
          <p:cNvPr id="4" name="Slide Number Placeholder 3"/>
          <p:cNvSpPr>
            <a:spLocks noGrp="1"/>
          </p:cNvSpPr>
          <p:nvPr>
            <p:ph type="sldNum" sz="quarter" idx="10"/>
          </p:nvPr>
        </p:nvSpPr>
        <p:spPr/>
        <p:txBody>
          <a:bodyPr/>
          <a:lstStyle/>
          <a:p>
            <a:fld id="{1A5BBC28-51A1-4571-851F-180EA05671EA}" type="slidenum">
              <a:rPr lang="en-US" smtClean="0"/>
              <a:t>3</a:t>
            </a:fld>
            <a:endParaRPr lang="en-US"/>
          </a:p>
        </p:txBody>
      </p:sp>
    </p:spTree>
    <p:extLst>
      <p:ext uri="{BB962C8B-B14F-4D97-AF65-F5344CB8AC3E}">
        <p14:creationId xmlns:p14="http://schemas.microsoft.com/office/powerpoint/2010/main" val="259468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only use one index, the</a:t>
            </a:r>
          </a:p>
          <a:p>
            <a:r>
              <a:rPr lang="en-US" dirty="0"/>
              <a:t>program will print the full list value at that index.</a:t>
            </a:r>
          </a:p>
          <a:p>
            <a:r>
              <a:rPr lang="en-US" dirty="0"/>
              <a:t>Negative Indexes</a:t>
            </a:r>
          </a:p>
        </p:txBody>
      </p:sp>
      <p:sp>
        <p:nvSpPr>
          <p:cNvPr id="4" name="Slide Number Placeholder 3"/>
          <p:cNvSpPr>
            <a:spLocks noGrp="1"/>
          </p:cNvSpPr>
          <p:nvPr>
            <p:ph type="sldNum" sz="quarter" idx="10"/>
          </p:nvPr>
        </p:nvSpPr>
        <p:spPr/>
        <p:txBody>
          <a:bodyPr/>
          <a:lstStyle/>
          <a:p>
            <a:fld id="{1A5BBC28-51A1-4571-851F-180EA05671EA}" type="slidenum">
              <a:rPr lang="en-US" smtClean="0"/>
              <a:t>12</a:t>
            </a:fld>
            <a:endParaRPr lang="en-US"/>
          </a:p>
        </p:txBody>
      </p:sp>
    </p:spTree>
    <p:extLst>
      <p:ext uri="{BB962C8B-B14F-4D97-AF65-F5344CB8AC3E}">
        <p14:creationId xmlns:p14="http://schemas.microsoft.com/office/powerpoint/2010/main" val="108916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only use one index, the</a:t>
            </a:r>
          </a:p>
          <a:p>
            <a:r>
              <a:rPr lang="en-US" dirty="0"/>
              <a:t>program will print the full list value at that index.</a:t>
            </a:r>
          </a:p>
          <a:p>
            <a:r>
              <a:rPr lang="en-US" dirty="0"/>
              <a:t>Negative Indexes</a:t>
            </a:r>
          </a:p>
        </p:txBody>
      </p:sp>
      <p:sp>
        <p:nvSpPr>
          <p:cNvPr id="4" name="Slide Number Placeholder 3"/>
          <p:cNvSpPr>
            <a:spLocks noGrp="1"/>
          </p:cNvSpPr>
          <p:nvPr>
            <p:ph type="sldNum" sz="quarter" idx="10"/>
          </p:nvPr>
        </p:nvSpPr>
        <p:spPr/>
        <p:txBody>
          <a:bodyPr/>
          <a:lstStyle/>
          <a:p>
            <a:fld id="{1A5BBC28-51A1-4571-851F-180EA05671EA}" type="slidenum">
              <a:rPr lang="en-US" smtClean="0"/>
              <a:t>13</a:t>
            </a:fld>
            <a:endParaRPr lang="en-US"/>
          </a:p>
        </p:txBody>
      </p:sp>
    </p:spTree>
    <p:extLst>
      <p:ext uri="{BB962C8B-B14F-4D97-AF65-F5344CB8AC3E}">
        <p14:creationId xmlns:p14="http://schemas.microsoft.com/office/powerpoint/2010/main" val="2779120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only use one index, the</a:t>
            </a:r>
          </a:p>
          <a:p>
            <a:r>
              <a:rPr lang="en-US" dirty="0"/>
              <a:t>program will print the full list value at that index.</a:t>
            </a:r>
          </a:p>
          <a:p>
            <a:r>
              <a:rPr lang="en-US" dirty="0"/>
              <a:t>Negative Indexes</a:t>
            </a:r>
          </a:p>
        </p:txBody>
      </p:sp>
      <p:sp>
        <p:nvSpPr>
          <p:cNvPr id="4" name="Slide Number Placeholder 3"/>
          <p:cNvSpPr>
            <a:spLocks noGrp="1"/>
          </p:cNvSpPr>
          <p:nvPr>
            <p:ph type="sldNum" sz="quarter" idx="10"/>
          </p:nvPr>
        </p:nvSpPr>
        <p:spPr/>
        <p:txBody>
          <a:bodyPr/>
          <a:lstStyle/>
          <a:p>
            <a:fld id="{1A5BBC28-51A1-4571-851F-180EA05671EA}" type="slidenum">
              <a:rPr lang="en-US" smtClean="0"/>
              <a:t>14</a:t>
            </a:fld>
            <a:endParaRPr lang="en-US"/>
          </a:p>
        </p:txBody>
      </p:sp>
    </p:spTree>
    <p:extLst>
      <p:ext uri="{BB962C8B-B14F-4D97-AF65-F5344CB8AC3E}">
        <p14:creationId xmlns:p14="http://schemas.microsoft.com/office/powerpoint/2010/main" val="108561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only use one index, the</a:t>
            </a:r>
          </a:p>
          <a:p>
            <a:r>
              <a:rPr lang="en-US" dirty="0"/>
              <a:t>program will print the full list value at that index.</a:t>
            </a:r>
          </a:p>
          <a:p>
            <a:r>
              <a:rPr lang="en-US" dirty="0"/>
              <a:t>Negative Indexes</a:t>
            </a:r>
          </a:p>
        </p:txBody>
      </p:sp>
      <p:sp>
        <p:nvSpPr>
          <p:cNvPr id="4" name="Slide Number Placeholder 3"/>
          <p:cNvSpPr>
            <a:spLocks noGrp="1"/>
          </p:cNvSpPr>
          <p:nvPr>
            <p:ph type="sldNum" sz="quarter" idx="10"/>
          </p:nvPr>
        </p:nvSpPr>
        <p:spPr/>
        <p:txBody>
          <a:bodyPr/>
          <a:lstStyle/>
          <a:p>
            <a:fld id="{1A5BBC28-51A1-4571-851F-180EA05671EA}" type="slidenum">
              <a:rPr lang="en-US" smtClean="0"/>
              <a:t>15</a:t>
            </a:fld>
            <a:endParaRPr lang="en-US"/>
          </a:p>
        </p:txBody>
      </p:sp>
    </p:spTree>
    <p:extLst>
      <p:ext uri="{BB962C8B-B14F-4D97-AF65-F5344CB8AC3E}">
        <p14:creationId xmlns:p14="http://schemas.microsoft.com/office/powerpoint/2010/main" val="109063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16</a:t>
            </a:fld>
            <a:endParaRPr lang="en-US"/>
          </a:p>
        </p:txBody>
      </p:sp>
    </p:spTree>
    <p:extLst>
      <p:ext uri="{BB962C8B-B14F-4D97-AF65-F5344CB8AC3E}">
        <p14:creationId xmlns:p14="http://schemas.microsoft.com/office/powerpoint/2010/main" val="78476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a variable name goes on the left side of an assignment</a:t>
            </a:r>
          </a:p>
          <a:p>
            <a:r>
              <a:rPr lang="en-US" dirty="0"/>
              <a:t>statement, like spam = 42.</a:t>
            </a:r>
          </a:p>
        </p:txBody>
      </p:sp>
      <p:sp>
        <p:nvSpPr>
          <p:cNvPr id="4" name="Slide Number Placeholder 3"/>
          <p:cNvSpPr>
            <a:spLocks noGrp="1"/>
          </p:cNvSpPr>
          <p:nvPr>
            <p:ph type="sldNum" sz="quarter" idx="10"/>
          </p:nvPr>
        </p:nvSpPr>
        <p:spPr/>
        <p:txBody>
          <a:bodyPr/>
          <a:lstStyle/>
          <a:p>
            <a:fld id="{1A5BBC28-51A1-4571-851F-180EA05671EA}" type="slidenum">
              <a:rPr lang="en-US" smtClean="0"/>
              <a:t>17</a:t>
            </a:fld>
            <a:endParaRPr lang="en-US"/>
          </a:p>
        </p:txBody>
      </p:sp>
    </p:spTree>
    <p:extLst>
      <p:ext uri="{BB962C8B-B14F-4D97-AF65-F5344CB8AC3E}">
        <p14:creationId xmlns:p14="http://schemas.microsoft.com/office/powerpoint/2010/main" val="72670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18</a:t>
            </a:fld>
            <a:endParaRPr lang="en-US"/>
          </a:p>
        </p:txBody>
      </p:sp>
    </p:spTree>
    <p:extLst>
      <p:ext uri="{BB962C8B-B14F-4D97-AF65-F5344CB8AC3E}">
        <p14:creationId xmlns:p14="http://schemas.microsoft.com/office/powerpoint/2010/main" val="119495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19</a:t>
            </a:fld>
            <a:endParaRPr lang="en-US"/>
          </a:p>
        </p:txBody>
      </p:sp>
    </p:spTree>
    <p:extLst>
      <p:ext uri="{BB962C8B-B14F-4D97-AF65-F5344CB8AC3E}">
        <p14:creationId xmlns:p14="http://schemas.microsoft.com/office/powerpoint/2010/main" val="141736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20</a:t>
            </a:fld>
            <a:endParaRPr lang="en-US"/>
          </a:p>
        </p:txBody>
      </p:sp>
    </p:spTree>
    <p:extLst>
      <p:ext uri="{BB962C8B-B14F-4D97-AF65-F5344CB8AC3E}">
        <p14:creationId xmlns:p14="http://schemas.microsoft.com/office/powerpoint/2010/main" val="2434107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these programs at</a:t>
            </a:r>
          </a:p>
          <a:p>
            <a:r>
              <a:rPr lang="en-US" dirty="0"/>
              <a:t>https://autbor.com/allmycats1/ and https://autbor.com/allmycats2/.</a:t>
            </a:r>
          </a:p>
        </p:txBody>
      </p:sp>
      <p:sp>
        <p:nvSpPr>
          <p:cNvPr id="4" name="Slide Number Placeholder 3"/>
          <p:cNvSpPr>
            <a:spLocks noGrp="1"/>
          </p:cNvSpPr>
          <p:nvPr>
            <p:ph type="sldNum" sz="quarter" idx="10"/>
          </p:nvPr>
        </p:nvSpPr>
        <p:spPr/>
        <p:txBody>
          <a:bodyPr/>
          <a:lstStyle/>
          <a:p>
            <a:fld id="{1A5BBC28-51A1-4571-851F-180EA05671EA}" type="slidenum">
              <a:rPr lang="en-US" smtClean="0"/>
              <a:t>21</a:t>
            </a:fld>
            <a:endParaRPr lang="en-US"/>
          </a:p>
        </p:txBody>
      </p:sp>
    </p:spTree>
    <p:extLst>
      <p:ext uri="{BB962C8B-B14F-4D97-AF65-F5344CB8AC3E}">
        <p14:creationId xmlns:p14="http://schemas.microsoft.com/office/powerpoint/2010/main" val="379907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string values are typed with quote characters to mark</a:t>
            </a:r>
          </a:p>
          <a:p>
            <a:r>
              <a:rPr lang="en-US" dirty="0"/>
              <a:t>where the string begins and ends, a list begins with an opening square</a:t>
            </a:r>
          </a:p>
          <a:p>
            <a:r>
              <a:rPr lang="en-US"/>
              <a:t>bracket and ends with a closing square bracket, [].</a:t>
            </a:r>
          </a:p>
        </p:txBody>
      </p:sp>
      <p:sp>
        <p:nvSpPr>
          <p:cNvPr id="4" name="Slide Number Placeholder 3"/>
          <p:cNvSpPr>
            <a:spLocks noGrp="1"/>
          </p:cNvSpPr>
          <p:nvPr>
            <p:ph type="sldNum" sz="quarter" idx="10"/>
          </p:nvPr>
        </p:nvSpPr>
        <p:spPr/>
        <p:txBody>
          <a:bodyPr/>
          <a:lstStyle/>
          <a:p>
            <a:fld id="{1A5BBC28-51A1-4571-851F-180EA05671EA}" type="slidenum">
              <a:rPr lang="en-US" smtClean="0"/>
              <a:t>4</a:t>
            </a:fld>
            <a:endParaRPr lang="en-US"/>
          </a:p>
        </p:txBody>
      </p:sp>
    </p:spTree>
    <p:extLst>
      <p:ext uri="{BB962C8B-B14F-4D97-AF65-F5344CB8AC3E}">
        <p14:creationId xmlns:p14="http://schemas.microsoft.com/office/powerpoint/2010/main" val="3563999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and</a:t>
            </a:r>
          </a:p>
          <a:p>
            <a:r>
              <a:rPr lang="en-US" dirty="0"/>
              <a:t>improved version of the allMyCats1.py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https://autbor.com/allmycats2/. View code</a:t>
            </a:r>
            <a:r>
              <a:rPr lang="en-US" baseline="0" dirty="0"/>
              <a:t> execution</a:t>
            </a:r>
            <a:endParaRPr lang="en-US" dirty="0"/>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22</a:t>
            </a:fld>
            <a:endParaRPr lang="en-US"/>
          </a:p>
        </p:txBody>
      </p:sp>
    </p:spTree>
    <p:extLst>
      <p:ext uri="{BB962C8B-B14F-4D97-AF65-F5344CB8AC3E}">
        <p14:creationId xmlns:p14="http://schemas.microsoft.com/office/powerpoint/2010/main" val="3438098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23</a:t>
            </a:fld>
            <a:endParaRPr lang="en-US"/>
          </a:p>
        </p:txBody>
      </p:sp>
    </p:spTree>
    <p:extLst>
      <p:ext uri="{BB962C8B-B14F-4D97-AF65-F5344CB8AC3E}">
        <p14:creationId xmlns:p14="http://schemas.microsoft.com/office/powerpoint/2010/main" val="2249456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learned about using for loops to execute a block of code</a:t>
            </a:r>
          </a:p>
          <a:p>
            <a:r>
              <a:rPr lang="en-US" dirty="0"/>
              <a:t>a certain number of times.</a:t>
            </a:r>
          </a:p>
          <a:p>
            <a:r>
              <a:rPr lang="en-US" dirty="0"/>
              <a:t>Sequences are described in</a:t>
            </a:r>
          </a:p>
          <a:p>
            <a:r>
              <a:rPr lang="en-US" dirty="0"/>
              <a:t>“Sequence Data Types” on page 93.</a:t>
            </a:r>
          </a:p>
        </p:txBody>
      </p:sp>
      <p:sp>
        <p:nvSpPr>
          <p:cNvPr id="4" name="Slide Number Placeholder 3"/>
          <p:cNvSpPr>
            <a:spLocks noGrp="1"/>
          </p:cNvSpPr>
          <p:nvPr>
            <p:ph type="sldNum" sz="quarter" idx="10"/>
          </p:nvPr>
        </p:nvSpPr>
        <p:spPr/>
        <p:txBody>
          <a:bodyPr/>
          <a:lstStyle/>
          <a:p>
            <a:fld id="{1A5BBC28-51A1-4571-851F-180EA05671EA}" type="slidenum">
              <a:rPr lang="en-US" smtClean="0"/>
              <a:t>24</a:t>
            </a:fld>
            <a:endParaRPr lang="en-US"/>
          </a:p>
        </p:txBody>
      </p:sp>
    </p:spTree>
    <p:extLst>
      <p:ext uri="{BB962C8B-B14F-4D97-AF65-F5344CB8AC3E}">
        <p14:creationId xmlns:p14="http://schemas.microsoft.com/office/powerpoint/2010/main" val="275880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25</a:t>
            </a:fld>
            <a:endParaRPr lang="en-US"/>
          </a:p>
        </p:txBody>
      </p:sp>
    </p:spTree>
    <p:extLst>
      <p:ext uri="{BB962C8B-B14F-4D97-AF65-F5344CB8AC3E}">
        <p14:creationId xmlns:p14="http://schemas.microsoft.com/office/powerpoint/2010/main" val="1658214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26</a:t>
            </a:fld>
            <a:endParaRPr lang="en-US"/>
          </a:p>
        </p:txBody>
      </p:sp>
    </p:spTree>
    <p:extLst>
      <p:ext uri="{BB962C8B-B14F-4D97-AF65-F5344CB8AC3E}">
        <p14:creationId xmlns:p14="http://schemas.microsoft.com/office/powerpoint/2010/main" val="2251378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27</a:t>
            </a:fld>
            <a:endParaRPr lang="en-US"/>
          </a:p>
        </p:txBody>
      </p:sp>
    </p:spTree>
    <p:extLst>
      <p:ext uri="{BB962C8B-B14F-4D97-AF65-F5344CB8AC3E}">
        <p14:creationId xmlns:p14="http://schemas.microsoft.com/office/powerpoint/2010/main" val="1811807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https://autbor.com/mypets/.</a:t>
            </a:r>
          </a:p>
        </p:txBody>
      </p:sp>
      <p:sp>
        <p:nvSpPr>
          <p:cNvPr id="4" name="Slide Number Placeholder 3"/>
          <p:cNvSpPr>
            <a:spLocks noGrp="1"/>
          </p:cNvSpPr>
          <p:nvPr>
            <p:ph type="sldNum" sz="quarter" idx="10"/>
          </p:nvPr>
        </p:nvSpPr>
        <p:spPr/>
        <p:txBody>
          <a:bodyPr/>
          <a:lstStyle/>
          <a:p>
            <a:fld id="{1A5BBC28-51A1-4571-851F-180EA05671EA}" type="slidenum">
              <a:rPr lang="en-US" smtClean="0"/>
              <a:t>28</a:t>
            </a:fld>
            <a:endParaRPr lang="en-US"/>
          </a:p>
        </p:txBody>
      </p:sp>
    </p:spTree>
    <p:extLst>
      <p:ext uri="{BB962C8B-B14F-4D97-AF65-F5344CB8AC3E}">
        <p14:creationId xmlns:p14="http://schemas.microsoft.com/office/powerpoint/2010/main" val="2554583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type this line of code:</a:t>
            </a:r>
          </a:p>
        </p:txBody>
      </p:sp>
      <p:sp>
        <p:nvSpPr>
          <p:cNvPr id="4" name="Slide Number Placeholder 3"/>
          <p:cNvSpPr>
            <a:spLocks noGrp="1"/>
          </p:cNvSpPr>
          <p:nvPr>
            <p:ph type="sldNum" sz="quarter" idx="10"/>
          </p:nvPr>
        </p:nvSpPr>
        <p:spPr/>
        <p:txBody>
          <a:bodyPr/>
          <a:lstStyle/>
          <a:p>
            <a:fld id="{1A5BBC28-51A1-4571-851F-180EA05671EA}" type="slidenum">
              <a:rPr lang="en-US" smtClean="0"/>
              <a:t>29</a:t>
            </a:fld>
            <a:endParaRPr lang="en-US"/>
          </a:p>
        </p:txBody>
      </p:sp>
    </p:spTree>
    <p:extLst>
      <p:ext uri="{BB962C8B-B14F-4D97-AF65-F5344CB8AC3E}">
        <p14:creationId xmlns:p14="http://schemas.microsoft.com/office/powerpoint/2010/main" val="266746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using the range(</a:t>
            </a:r>
            <a:r>
              <a:rPr lang="en-US" dirty="0" err="1"/>
              <a:t>len</a:t>
            </a:r>
            <a:r>
              <a:rPr lang="en-US" dirty="0"/>
              <a:t>(</a:t>
            </a:r>
            <a:r>
              <a:rPr lang="en-US" dirty="0" err="1"/>
              <a:t>someList</a:t>
            </a:r>
            <a:r>
              <a:rPr lang="en-US" dirty="0"/>
              <a:t>)) technique with a for loop to obtain</a:t>
            </a:r>
          </a:p>
          <a:p>
            <a:r>
              <a:rPr lang="en-US" dirty="0"/>
              <a:t>the integer index of the items in the list, you can call the enumerate()</a:t>
            </a:r>
          </a:p>
          <a:p>
            <a:r>
              <a:rPr lang="en-US" dirty="0"/>
              <a:t>function instead.</a:t>
            </a:r>
          </a:p>
        </p:txBody>
      </p:sp>
      <p:sp>
        <p:nvSpPr>
          <p:cNvPr id="4" name="Slide Number Placeholder 3"/>
          <p:cNvSpPr>
            <a:spLocks noGrp="1"/>
          </p:cNvSpPr>
          <p:nvPr>
            <p:ph type="sldNum" sz="quarter" idx="10"/>
          </p:nvPr>
        </p:nvSpPr>
        <p:spPr/>
        <p:txBody>
          <a:bodyPr/>
          <a:lstStyle/>
          <a:p>
            <a:fld id="{1A5BBC28-51A1-4571-851F-180EA05671EA}" type="slidenum">
              <a:rPr lang="en-US" smtClean="0"/>
              <a:t>30</a:t>
            </a:fld>
            <a:endParaRPr lang="en-US"/>
          </a:p>
        </p:txBody>
      </p:sp>
    </p:spTree>
    <p:extLst>
      <p:ext uri="{BB962C8B-B14F-4D97-AF65-F5344CB8AC3E}">
        <p14:creationId xmlns:p14="http://schemas.microsoft.com/office/powerpoint/2010/main" val="1593613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31</a:t>
            </a:fld>
            <a:endParaRPr lang="en-US"/>
          </a:p>
        </p:txBody>
      </p:sp>
    </p:spTree>
    <p:extLst>
      <p:ext uri="{BB962C8B-B14F-4D97-AF65-F5344CB8AC3E}">
        <p14:creationId xmlns:p14="http://schemas.microsoft.com/office/powerpoint/2010/main" val="539108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cap="none" dirty="0">
                <a:latin typeface="Cambria" panose="02040503050406030204" pitchFamily="18" charset="0"/>
                <a:ea typeface="Cambria" panose="02040503050406030204" pitchFamily="18" charset="0"/>
              </a:rPr>
              <a:t>Consider a  </a:t>
            </a:r>
            <a:r>
              <a:rPr lang="en-US" dirty="0"/>
              <a:t>list ['cat', 'bat', 'rat', 'elephant'] stored in a variable</a:t>
            </a:r>
          </a:p>
          <a:p>
            <a:r>
              <a:rPr lang="en-US" dirty="0"/>
              <a:t>named spam.</a:t>
            </a:r>
          </a:p>
          <a:p>
            <a:r>
              <a:rPr lang="en-US" dirty="0"/>
              <a:t>spam[0] would evaluate to 'cat', and spam[1]</a:t>
            </a:r>
          </a:p>
          <a:p>
            <a:r>
              <a:rPr lang="en-US" dirty="0"/>
              <a:t>would evaluate to 'bat', and so on</a:t>
            </a:r>
          </a:p>
          <a:p>
            <a:r>
              <a:rPr lang="en-US" dirty="0"/>
              <a:t>Figure 4-1 shows a list value assigned to spam, along with what the index</a:t>
            </a:r>
          </a:p>
          <a:p>
            <a:r>
              <a:rPr lang="en-US"/>
              <a:t>expressions would evaluate to.</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a:t>
            </a:fld>
            <a:endParaRPr lang="en-US"/>
          </a:p>
        </p:txBody>
      </p:sp>
    </p:spTree>
    <p:extLst>
      <p:ext uri="{BB962C8B-B14F-4D97-AF65-F5344CB8AC3E}">
        <p14:creationId xmlns:p14="http://schemas.microsoft.com/office/powerpoint/2010/main" val="1190818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32</a:t>
            </a:fld>
            <a:endParaRPr lang="en-US"/>
          </a:p>
        </p:txBody>
      </p:sp>
    </p:spTree>
    <p:extLst>
      <p:ext uri="{BB962C8B-B14F-4D97-AF65-F5344CB8AC3E}">
        <p14:creationId xmlns:p14="http://schemas.microsoft.com/office/powerpoint/2010/main" val="2606826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33</a:t>
            </a:fld>
            <a:endParaRPr lang="en-US"/>
          </a:p>
        </p:txBody>
      </p:sp>
    </p:spTree>
    <p:extLst>
      <p:ext uri="{BB962C8B-B14F-4D97-AF65-F5344CB8AC3E}">
        <p14:creationId xmlns:p14="http://schemas.microsoft.com/office/powerpoint/2010/main" val="2704647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34</a:t>
            </a:fld>
            <a:endParaRPr lang="en-US"/>
          </a:p>
        </p:txBody>
      </p:sp>
    </p:spTree>
    <p:extLst>
      <p:ext uri="{BB962C8B-B14F-4D97-AF65-F5344CB8AC3E}">
        <p14:creationId xmlns:p14="http://schemas.microsoft.com/office/powerpoint/2010/main" val="1605112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35</a:t>
            </a:fld>
            <a:endParaRPr lang="en-US"/>
          </a:p>
        </p:txBody>
      </p:sp>
    </p:spTree>
    <p:extLst>
      <p:ext uri="{BB962C8B-B14F-4D97-AF65-F5344CB8AC3E}">
        <p14:creationId xmlns:p14="http://schemas.microsoft.com/office/powerpoint/2010/main" val="1465842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36</a:t>
            </a:fld>
            <a:endParaRPr lang="en-US"/>
          </a:p>
        </p:txBody>
      </p:sp>
    </p:spTree>
    <p:extLst>
      <p:ext uri="{BB962C8B-B14F-4D97-AF65-F5344CB8AC3E}">
        <p14:creationId xmlns:p14="http://schemas.microsoft.com/office/powerpoint/2010/main" val="4003186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37</a:t>
            </a:fld>
            <a:endParaRPr lang="en-US"/>
          </a:p>
        </p:txBody>
      </p:sp>
    </p:spTree>
    <p:extLst>
      <p:ext uri="{BB962C8B-B14F-4D97-AF65-F5344CB8AC3E}">
        <p14:creationId xmlns:p14="http://schemas.microsoft.com/office/powerpoint/2010/main" val="3971866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38</a:t>
            </a:fld>
            <a:endParaRPr lang="en-US"/>
          </a:p>
        </p:txBody>
      </p:sp>
    </p:spTree>
    <p:extLst>
      <p:ext uri="{BB962C8B-B14F-4D97-AF65-F5344CB8AC3E}">
        <p14:creationId xmlns:p14="http://schemas.microsoft.com/office/powerpoint/2010/main" val="3406750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39</a:t>
            </a:fld>
            <a:endParaRPr lang="en-US"/>
          </a:p>
        </p:txBody>
      </p:sp>
    </p:spTree>
    <p:extLst>
      <p:ext uri="{BB962C8B-B14F-4D97-AF65-F5344CB8AC3E}">
        <p14:creationId xmlns:p14="http://schemas.microsoft.com/office/powerpoint/2010/main" val="2167257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40</a:t>
            </a:fld>
            <a:endParaRPr lang="en-US"/>
          </a:p>
        </p:txBody>
      </p:sp>
    </p:spTree>
    <p:extLst>
      <p:ext uri="{BB962C8B-B14F-4D97-AF65-F5344CB8AC3E}">
        <p14:creationId xmlns:p14="http://schemas.microsoft.com/office/powerpoint/2010/main" val="189166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41</a:t>
            </a:fld>
            <a:endParaRPr lang="en-US"/>
          </a:p>
        </p:txBody>
      </p:sp>
    </p:spTree>
    <p:extLst>
      <p:ext uri="{BB962C8B-B14F-4D97-AF65-F5344CB8AC3E}">
        <p14:creationId xmlns:p14="http://schemas.microsoft.com/office/powerpoint/2010/main" val="68852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cap="none" dirty="0">
                <a:latin typeface="Cambria" panose="02040503050406030204" pitchFamily="18" charset="0"/>
                <a:ea typeface="Cambria" panose="02040503050406030204" pitchFamily="18" charset="0"/>
              </a:rPr>
              <a:t>Consider a  </a:t>
            </a:r>
            <a:r>
              <a:rPr lang="en-US" dirty="0"/>
              <a:t>list ['cat', 'bat', 'rat', 'elephant'] stored in a variable</a:t>
            </a:r>
          </a:p>
          <a:p>
            <a:r>
              <a:rPr lang="en-US" dirty="0"/>
              <a:t>named spam.</a:t>
            </a:r>
          </a:p>
          <a:p>
            <a:r>
              <a:rPr lang="en-US" dirty="0"/>
              <a:t>spam[0] would evaluate to 'cat', and spam[1]</a:t>
            </a:r>
          </a:p>
          <a:p>
            <a:r>
              <a:rPr lang="en-US" dirty="0"/>
              <a:t>would evaluate to 'bat', and so on</a:t>
            </a:r>
          </a:p>
          <a:p>
            <a:r>
              <a:rPr lang="en-US" dirty="0"/>
              <a:t>Figure 4-1 shows a list value assigned to spam, along with what the index</a:t>
            </a:r>
          </a:p>
          <a:p>
            <a:r>
              <a:rPr lang="en-US" dirty="0"/>
              <a:t>expressions would evaluate to.</a:t>
            </a:r>
          </a:p>
        </p:txBody>
      </p:sp>
      <p:sp>
        <p:nvSpPr>
          <p:cNvPr id="4" name="Slide Number Placeholder 3"/>
          <p:cNvSpPr>
            <a:spLocks noGrp="1"/>
          </p:cNvSpPr>
          <p:nvPr>
            <p:ph type="sldNum" sz="quarter" idx="10"/>
          </p:nvPr>
        </p:nvSpPr>
        <p:spPr/>
        <p:txBody>
          <a:bodyPr/>
          <a:lstStyle/>
          <a:p>
            <a:fld id="{1A5BBC28-51A1-4571-851F-180EA05671EA}" type="slidenum">
              <a:rPr lang="en-US" smtClean="0"/>
              <a:t>6</a:t>
            </a:fld>
            <a:endParaRPr lang="en-US"/>
          </a:p>
        </p:txBody>
      </p:sp>
    </p:spTree>
    <p:extLst>
      <p:ext uri="{BB962C8B-B14F-4D97-AF65-F5344CB8AC3E}">
        <p14:creationId xmlns:p14="http://schemas.microsoft.com/office/powerpoint/2010/main" val="38890974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42</a:t>
            </a:fld>
            <a:endParaRPr lang="en-US"/>
          </a:p>
        </p:txBody>
      </p:sp>
    </p:spTree>
    <p:extLst>
      <p:ext uri="{BB962C8B-B14F-4D97-AF65-F5344CB8AC3E}">
        <p14:creationId xmlns:p14="http://schemas.microsoft.com/office/powerpoint/2010/main" val="1095518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43</a:t>
            </a:fld>
            <a:endParaRPr lang="en-US"/>
          </a:p>
        </p:txBody>
      </p:sp>
    </p:spTree>
    <p:extLst>
      <p:ext uri="{BB962C8B-B14F-4D97-AF65-F5344CB8AC3E}">
        <p14:creationId xmlns:p14="http://schemas.microsoft.com/office/powerpoint/2010/main" val="2584955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44</a:t>
            </a:fld>
            <a:endParaRPr lang="en-US"/>
          </a:p>
        </p:txBody>
      </p:sp>
    </p:spTree>
    <p:extLst>
      <p:ext uri="{BB962C8B-B14F-4D97-AF65-F5344CB8AC3E}">
        <p14:creationId xmlns:p14="http://schemas.microsoft.com/office/powerpoint/2010/main" val="38037016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45</a:t>
            </a:fld>
            <a:endParaRPr lang="en-US"/>
          </a:p>
        </p:txBody>
      </p:sp>
    </p:spTree>
    <p:extLst>
      <p:ext uri="{BB962C8B-B14F-4D97-AF65-F5344CB8AC3E}">
        <p14:creationId xmlns:p14="http://schemas.microsoft.com/office/powerpoint/2010/main" val="21035791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46</a:t>
            </a:fld>
            <a:endParaRPr lang="en-US"/>
          </a:p>
        </p:txBody>
      </p:sp>
    </p:spTree>
    <p:extLst>
      <p:ext uri="{BB962C8B-B14F-4D97-AF65-F5344CB8AC3E}">
        <p14:creationId xmlns:p14="http://schemas.microsoft.com/office/powerpoint/2010/main" val="28641117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47</a:t>
            </a:fld>
            <a:endParaRPr lang="en-US"/>
          </a:p>
        </p:txBody>
      </p:sp>
    </p:spTree>
    <p:extLst>
      <p:ext uri="{BB962C8B-B14F-4D97-AF65-F5344CB8AC3E}">
        <p14:creationId xmlns:p14="http://schemas.microsoft.com/office/powerpoint/2010/main" val="34934138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48</a:t>
            </a:fld>
            <a:endParaRPr lang="en-US"/>
          </a:p>
        </p:txBody>
      </p:sp>
    </p:spTree>
    <p:extLst>
      <p:ext uri="{BB962C8B-B14F-4D97-AF65-F5344CB8AC3E}">
        <p14:creationId xmlns:p14="http://schemas.microsoft.com/office/powerpoint/2010/main" val="20031652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49</a:t>
            </a:fld>
            <a:endParaRPr lang="en-US"/>
          </a:p>
        </p:txBody>
      </p:sp>
    </p:spTree>
    <p:extLst>
      <p:ext uri="{BB962C8B-B14F-4D97-AF65-F5344CB8AC3E}">
        <p14:creationId xmlns:p14="http://schemas.microsoft.com/office/powerpoint/2010/main" val="712431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50</a:t>
            </a:fld>
            <a:endParaRPr lang="en-US"/>
          </a:p>
        </p:txBody>
      </p:sp>
    </p:spTree>
    <p:extLst>
      <p:ext uri="{BB962C8B-B14F-4D97-AF65-F5344CB8AC3E}">
        <p14:creationId xmlns:p14="http://schemas.microsoft.com/office/powerpoint/2010/main" val="8186913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51</a:t>
            </a:fld>
            <a:endParaRPr lang="en-US"/>
          </a:p>
        </p:txBody>
      </p:sp>
    </p:spTree>
    <p:extLst>
      <p:ext uri="{BB962C8B-B14F-4D97-AF65-F5344CB8AC3E}">
        <p14:creationId xmlns:p14="http://schemas.microsoft.com/office/powerpoint/2010/main" val="320786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cap="none" dirty="0">
                <a:latin typeface="Cambria" panose="02040503050406030204" pitchFamily="18" charset="0"/>
                <a:ea typeface="Cambria" panose="02040503050406030204" pitchFamily="18" charset="0"/>
              </a:rPr>
              <a:t>Consider a  </a:t>
            </a:r>
            <a:r>
              <a:rPr lang="en-US" dirty="0"/>
              <a:t>list ['cat', 'bat', 'rat', 'elephant'] stored in a variable</a:t>
            </a:r>
          </a:p>
          <a:p>
            <a:r>
              <a:rPr lang="en-US" dirty="0"/>
              <a:t>named spam.</a:t>
            </a:r>
          </a:p>
          <a:p>
            <a:r>
              <a:rPr lang="en-US" dirty="0"/>
              <a:t>spam[0] would evaluate to 'cat', and spam[1]</a:t>
            </a:r>
          </a:p>
          <a:p>
            <a:r>
              <a:rPr lang="en-US" dirty="0"/>
              <a:t>would evaluate to 'bat', and so on</a:t>
            </a:r>
          </a:p>
          <a:p>
            <a:r>
              <a:rPr lang="en-US" dirty="0"/>
              <a:t>Figure 4-1 shows a list value assigned to spam, along with what the index</a:t>
            </a:r>
          </a:p>
          <a:p>
            <a:r>
              <a:rPr lang="en-US" dirty="0"/>
              <a:t>expressions would evaluate to.</a:t>
            </a:r>
          </a:p>
        </p:txBody>
      </p:sp>
      <p:sp>
        <p:nvSpPr>
          <p:cNvPr id="4" name="Slide Number Placeholder 3"/>
          <p:cNvSpPr>
            <a:spLocks noGrp="1"/>
          </p:cNvSpPr>
          <p:nvPr>
            <p:ph type="sldNum" sz="quarter" idx="10"/>
          </p:nvPr>
        </p:nvSpPr>
        <p:spPr/>
        <p:txBody>
          <a:bodyPr/>
          <a:lstStyle/>
          <a:p>
            <a:fld id="{1A5BBC28-51A1-4571-851F-180EA05671EA}" type="slidenum">
              <a:rPr lang="en-US" smtClean="0"/>
              <a:t>7</a:t>
            </a:fld>
            <a:endParaRPr lang="en-US"/>
          </a:p>
        </p:txBody>
      </p:sp>
    </p:spTree>
    <p:extLst>
      <p:ext uri="{BB962C8B-B14F-4D97-AF65-F5344CB8AC3E}">
        <p14:creationId xmlns:p14="http://schemas.microsoft.com/office/powerpoint/2010/main" val="1846833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52</a:t>
            </a:fld>
            <a:endParaRPr lang="en-US"/>
          </a:p>
        </p:txBody>
      </p:sp>
    </p:spTree>
    <p:extLst>
      <p:ext uri="{BB962C8B-B14F-4D97-AF65-F5344CB8AC3E}">
        <p14:creationId xmlns:p14="http://schemas.microsoft.com/office/powerpoint/2010/main" val="37026780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53</a:t>
            </a:fld>
            <a:endParaRPr lang="en-US"/>
          </a:p>
        </p:txBody>
      </p:sp>
    </p:spTree>
    <p:extLst>
      <p:ext uri="{BB962C8B-B14F-4D97-AF65-F5344CB8AC3E}">
        <p14:creationId xmlns:p14="http://schemas.microsoft.com/office/powerpoint/2010/main" val="8137484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54</a:t>
            </a:fld>
            <a:endParaRPr lang="en-US"/>
          </a:p>
        </p:txBody>
      </p:sp>
    </p:spTree>
    <p:extLst>
      <p:ext uri="{BB962C8B-B14F-4D97-AF65-F5344CB8AC3E}">
        <p14:creationId xmlns:p14="http://schemas.microsoft.com/office/powerpoint/2010/main" val="16568006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55</a:t>
            </a:fld>
            <a:endParaRPr lang="en-US"/>
          </a:p>
        </p:txBody>
      </p:sp>
    </p:spTree>
    <p:extLst>
      <p:ext uri="{BB962C8B-B14F-4D97-AF65-F5344CB8AC3E}">
        <p14:creationId xmlns:p14="http://schemas.microsoft.com/office/powerpoint/2010/main" val="18354688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56</a:t>
            </a:fld>
            <a:endParaRPr lang="en-US"/>
          </a:p>
        </p:txBody>
      </p:sp>
    </p:spTree>
    <p:extLst>
      <p:ext uri="{BB962C8B-B14F-4D97-AF65-F5344CB8AC3E}">
        <p14:creationId xmlns:p14="http://schemas.microsoft.com/office/powerpoint/2010/main" val="40527342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57</a:t>
            </a:fld>
            <a:endParaRPr lang="en-US"/>
          </a:p>
        </p:txBody>
      </p:sp>
    </p:spTree>
    <p:extLst>
      <p:ext uri="{BB962C8B-B14F-4D97-AF65-F5344CB8AC3E}">
        <p14:creationId xmlns:p14="http://schemas.microsoft.com/office/powerpoint/2010/main" val="1874642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58</a:t>
            </a:fld>
            <a:endParaRPr lang="en-US"/>
          </a:p>
        </p:txBody>
      </p:sp>
    </p:spTree>
    <p:extLst>
      <p:ext uri="{BB962C8B-B14F-4D97-AF65-F5344CB8AC3E}">
        <p14:creationId xmlns:p14="http://schemas.microsoft.com/office/powerpoint/2010/main" val="40307098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59</a:t>
            </a:fld>
            <a:endParaRPr lang="en-US"/>
          </a:p>
        </p:txBody>
      </p:sp>
    </p:spTree>
    <p:extLst>
      <p:ext uri="{BB962C8B-B14F-4D97-AF65-F5344CB8AC3E}">
        <p14:creationId xmlns:p14="http://schemas.microsoft.com/office/powerpoint/2010/main" val="40731640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60</a:t>
            </a:fld>
            <a:endParaRPr lang="en-US"/>
          </a:p>
        </p:txBody>
      </p:sp>
    </p:spTree>
    <p:extLst>
      <p:ext uri="{BB962C8B-B14F-4D97-AF65-F5344CB8AC3E}">
        <p14:creationId xmlns:p14="http://schemas.microsoft.com/office/powerpoint/2010/main" val="12445107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61</a:t>
            </a:fld>
            <a:endParaRPr lang="en-US"/>
          </a:p>
        </p:txBody>
      </p:sp>
    </p:spTree>
    <p:extLst>
      <p:ext uri="{BB962C8B-B14F-4D97-AF65-F5344CB8AC3E}">
        <p14:creationId xmlns:p14="http://schemas.microsoft.com/office/powerpoint/2010/main" val="76857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Notice that the expression 'Hello, ' + spam[0] ➊ evaluates to 'Hello, ' +</a:t>
            </a:r>
          </a:p>
          <a:p>
            <a:r>
              <a:rPr lang="en-US" sz="1200" b="0" i="0" u="none" strike="noStrike" kern="1200" baseline="0" dirty="0">
                <a:solidFill>
                  <a:schemeClr val="tx1"/>
                </a:solidFill>
                <a:latin typeface="+mn-lt"/>
                <a:ea typeface="+mn-ea"/>
                <a:cs typeface="+mn-cs"/>
              </a:rPr>
              <a:t>'cat' because spam[0] evaluates to the string 'cat'. This expression in turn</a:t>
            </a:r>
          </a:p>
          <a:p>
            <a:r>
              <a:rPr lang="en-US" sz="1200" b="0" i="0" u="none" strike="noStrike" kern="1200" baseline="0" dirty="0">
                <a:solidFill>
                  <a:schemeClr val="tx1"/>
                </a:solidFill>
                <a:latin typeface="+mn-lt"/>
                <a:ea typeface="+mn-ea"/>
                <a:cs typeface="+mn-cs"/>
              </a:rPr>
              <a:t>evaluates to the string value 'Hello, cat' ➋.</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a:t>
            </a:fld>
            <a:endParaRPr lang="en-US"/>
          </a:p>
        </p:txBody>
      </p:sp>
    </p:spTree>
    <p:extLst>
      <p:ext uri="{BB962C8B-B14F-4D97-AF65-F5344CB8AC3E}">
        <p14:creationId xmlns:p14="http://schemas.microsoft.com/office/powerpoint/2010/main" val="28926620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reference in spam is copied to cheese. Only a new reference was created and stored in cheese, not a new list. Note how  both references refer to the same list.</a:t>
            </a:r>
          </a:p>
          <a:p>
            <a:r>
              <a:rPr lang="en-US" sz="1200" b="0" i="0" u="none" strike="noStrike" kern="1200" baseline="0" dirty="0">
                <a:solidFill>
                  <a:schemeClr val="tx1"/>
                </a:solidFill>
                <a:latin typeface="+mn-lt"/>
                <a:ea typeface="+mn-ea"/>
                <a:cs typeface="+mn-cs"/>
              </a:rPr>
              <a:t>When you alter the list that cheese refers to, the list that spam refers to is also changed, because both cheese and spam refer to the same list. </a:t>
            </a:r>
          </a:p>
          <a:p>
            <a:r>
              <a:rPr lang="en-US" sz="1200" b="0" i="0" u="none" strike="noStrike" kern="1200" baseline="0" dirty="0">
                <a:solidFill>
                  <a:schemeClr val="tx1"/>
                </a:solidFill>
                <a:latin typeface="+mn-lt"/>
                <a:ea typeface="+mn-ea"/>
                <a:cs typeface="+mn-cs"/>
              </a:rPr>
              <a:t>Although Python variables technically contain references to values,</a:t>
            </a:r>
          </a:p>
          <a:p>
            <a:r>
              <a:rPr lang="en-US" sz="1200" b="0" i="0" u="none" strike="noStrike" kern="1200" baseline="0" dirty="0">
                <a:solidFill>
                  <a:schemeClr val="tx1"/>
                </a:solidFill>
                <a:latin typeface="+mn-lt"/>
                <a:ea typeface="+mn-ea"/>
                <a:cs typeface="+mn-cs"/>
              </a:rPr>
              <a:t>people often casually say that the variable contains the value.</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62</a:t>
            </a:fld>
            <a:endParaRPr lang="en-US"/>
          </a:p>
        </p:txBody>
      </p:sp>
    </p:spTree>
    <p:extLst>
      <p:ext uri="{BB962C8B-B14F-4D97-AF65-F5344CB8AC3E}">
        <p14:creationId xmlns:p14="http://schemas.microsoft.com/office/powerpoint/2010/main" val="1336817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may be wondering why the weird behavior with mutable lists in the previous section doesn’t happen with immutable values like integers or strings. We can use Python’s id() function to understand this.</a:t>
            </a:r>
            <a:endParaRPr lang="en-US" sz="1200" dirty="0">
              <a:solidFill>
                <a:srgbClr val="C00000"/>
              </a:solidFill>
            </a:endParaRP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63</a:t>
            </a:fld>
            <a:endParaRPr lang="en-US"/>
          </a:p>
        </p:txBody>
      </p:sp>
    </p:spTree>
    <p:extLst>
      <p:ext uri="{BB962C8B-B14F-4D97-AF65-F5344CB8AC3E}">
        <p14:creationId xmlns:p14="http://schemas.microsoft.com/office/powerpoint/2010/main" val="31708516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may be wondering why the weird behavior with mutable lists in the previous section doesn’t happen with immutable values like integers or strings. We can use Python’s id() function to understand this.</a:t>
            </a:r>
            <a:endParaRPr lang="en-US" sz="1200" dirty="0">
              <a:solidFill>
                <a:srgbClr val="C00000"/>
              </a:solidFill>
            </a:endParaRP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64</a:t>
            </a:fld>
            <a:endParaRPr lang="en-US"/>
          </a:p>
        </p:txBody>
      </p:sp>
    </p:spTree>
    <p:extLst>
      <p:ext uri="{BB962C8B-B14F-4D97-AF65-F5344CB8AC3E}">
        <p14:creationId xmlns:p14="http://schemas.microsoft.com/office/powerpoint/2010/main" val="4180765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65</a:t>
            </a:fld>
            <a:endParaRPr lang="en-US"/>
          </a:p>
        </p:txBody>
      </p:sp>
    </p:spTree>
    <p:extLst>
      <p:ext uri="{BB962C8B-B14F-4D97-AF65-F5344CB8AC3E}">
        <p14:creationId xmlns:p14="http://schemas.microsoft.com/office/powerpoint/2010/main" val="36468707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worry about how the garbage collector works, which is a good thing: manual</a:t>
            </a:r>
          </a:p>
          <a:p>
            <a:r>
              <a:rPr lang="en-US" dirty="0"/>
              <a:t>memory management in other programming languages is a common source of bugs.</a:t>
            </a:r>
          </a:p>
        </p:txBody>
      </p:sp>
      <p:sp>
        <p:nvSpPr>
          <p:cNvPr id="4" name="Slide Number Placeholder 3"/>
          <p:cNvSpPr>
            <a:spLocks noGrp="1"/>
          </p:cNvSpPr>
          <p:nvPr>
            <p:ph type="sldNum" sz="quarter" idx="10"/>
          </p:nvPr>
        </p:nvSpPr>
        <p:spPr/>
        <p:txBody>
          <a:bodyPr/>
          <a:lstStyle/>
          <a:p>
            <a:fld id="{1A5BBC28-51A1-4571-851F-180EA05671EA}" type="slidenum">
              <a:rPr lang="en-US" smtClean="0"/>
              <a:t>66</a:t>
            </a:fld>
            <a:endParaRPr lang="en-US"/>
          </a:p>
        </p:txBody>
      </p:sp>
    </p:spTree>
    <p:extLst>
      <p:ext uri="{BB962C8B-B14F-4D97-AF65-F5344CB8AC3E}">
        <p14:creationId xmlns:p14="http://schemas.microsoft.com/office/powerpoint/2010/main" val="27618690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67</a:t>
            </a:fld>
            <a:endParaRPr lang="en-US"/>
          </a:p>
        </p:txBody>
      </p:sp>
    </p:spTree>
    <p:extLst>
      <p:ext uri="{BB962C8B-B14F-4D97-AF65-F5344CB8AC3E}">
        <p14:creationId xmlns:p14="http://schemas.microsoft.com/office/powerpoint/2010/main" val="7296873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68</a:t>
            </a:fld>
            <a:endParaRPr lang="en-US"/>
          </a:p>
        </p:txBody>
      </p:sp>
    </p:spTree>
    <p:extLst>
      <p:ext uri="{BB962C8B-B14F-4D97-AF65-F5344CB8AC3E}">
        <p14:creationId xmlns:p14="http://schemas.microsoft.com/office/powerpoint/2010/main" val="6696875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69</a:t>
            </a:fld>
            <a:endParaRPr lang="en-US"/>
          </a:p>
        </p:txBody>
      </p:sp>
    </p:spTree>
    <p:extLst>
      <p:ext uri="{BB962C8B-B14F-4D97-AF65-F5344CB8AC3E}">
        <p14:creationId xmlns:p14="http://schemas.microsoft.com/office/powerpoint/2010/main" val="7338992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70</a:t>
            </a:fld>
            <a:endParaRPr lang="en-US"/>
          </a:p>
        </p:txBody>
      </p:sp>
    </p:spTree>
    <p:extLst>
      <p:ext uri="{BB962C8B-B14F-4D97-AF65-F5344CB8AC3E}">
        <p14:creationId xmlns:p14="http://schemas.microsoft.com/office/powerpoint/2010/main" val="20052306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71</a:t>
            </a:fld>
            <a:endParaRPr lang="en-US"/>
          </a:p>
        </p:txBody>
      </p:sp>
    </p:spTree>
    <p:extLst>
      <p:ext uri="{BB962C8B-B14F-4D97-AF65-F5344CB8AC3E}">
        <p14:creationId xmlns:p14="http://schemas.microsoft.com/office/powerpoint/2010/main" val="38990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a:t>
            </a:fld>
            <a:endParaRPr lang="en-US"/>
          </a:p>
        </p:txBody>
      </p:sp>
    </p:spTree>
    <p:extLst>
      <p:ext uri="{BB962C8B-B14F-4D97-AF65-F5344CB8AC3E}">
        <p14:creationId xmlns:p14="http://schemas.microsoft.com/office/powerpoint/2010/main" val="4169106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through a snippet </a:t>
            </a:r>
            <a:r>
              <a:rPr lang="en-US" dirty="0" err="1"/>
              <a:t>deepcopy</a:t>
            </a:r>
            <a:r>
              <a:rPr lang="en-US" dirty="0"/>
              <a:t> functionality</a:t>
            </a:r>
          </a:p>
        </p:txBody>
      </p:sp>
      <p:sp>
        <p:nvSpPr>
          <p:cNvPr id="4" name="Slide Number Placeholder 3"/>
          <p:cNvSpPr>
            <a:spLocks noGrp="1"/>
          </p:cNvSpPr>
          <p:nvPr>
            <p:ph type="sldNum" sz="quarter" idx="10"/>
          </p:nvPr>
        </p:nvSpPr>
        <p:spPr/>
        <p:txBody>
          <a:bodyPr/>
          <a:lstStyle/>
          <a:p>
            <a:fld id="{1A5BBC28-51A1-4571-851F-180EA05671EA}" type="slidenum">
              <a:rPr lang="en-US" smtClean="0"/>
              <a:t>72</a:t>
            </a:fld>
            <a:endParaRPr lang="en-US"/>
          </a:p>
        </p:txBody>
      </p:sp>
    </p:spTree>
    <p:extLst>
      <p:ext uri="{BB962C8B-B14F-4D97-AF65-F5344CB8AC3E}">
        <p14:creationId xmlns:p14="http://schemas.microsoft.com/office/powerpoint/2010/main" val="20251112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74</a:t>
            </a:fld>
            <a:endParaRPr lang="en-US"/>
          </a:p>
        </p:txBody>
      </p:sp>
    </p:spTree>
    <p:extLst>
      <p:ext uri="{BB962C8B-B14F-4D97-AF65-F5344CB8AC3E}">
        <p14:creationId xmlns:p14="http://schemas.microsoft.com/office/powerpoint/2010/main" val="23782924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75</a:t>
            </a:fld>
            <a:endParaRPr lang="en-US"/>
          </a:p>
        </p:txBody>
      </p:sp>
    </p:spTree>
    <p:extLst>
      <p:ext uri="{BB962C8B-B14F-4D97-AF65-F5344CB8AC3E}">
        <p14:creationId xmlns:p14="http://schemas.microsoft.com/office/powerpoint/2010/main" val="2054167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76</a:t>
            </a:fld>
            <a:endParaRPr lang="en-US"/>
          </a:p>
        </p:txBody>
      </p:sp>
    </p:spTree>
    <p:extLst>
      <p:ext uri="{BB962C8B-B14F-4D97-AF65-F5344CB8AC3E}">
        <p14:creationId xmlns:p14="http://schemas.microsoft.com/office/powerpoint/2010/main" val="16630187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77</a:t>
            </a:fld>
            <a:endParaRPr lang="en-US"/>
          </a:p>
        </p:txBody>
      </p:sp>
    </p:spTree>
    <p:extLst>
      <p:ext uri="{BB962C8B-B14F-4D97-AF65-F5344CB8AC3E}">
        <p14:creationId xmlns:p14="http://schemas.microsoft.com/office/powerpoint/2010/main" val="1523959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78</a:t>
            </a:fld>
            <a:endParaRPr lang="en-US"/>
          </a:p>
        </p:txBody>
      </p:sp>
    </p:spTree>
    <p:extLst>
      <p:ext uri="{BB962C8B-B14F-4D97-AF65-F5344CB8AC3E}">
        <p14:creationId xmlns:p14="http://schemas.microsoft.com/office/powerpoint/2010/main" val="11394544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79</a:t>
            </a:fld>
            <a:endParaRPr lang="en-US"/>
          </a:p>
        </p:txBody>
      </p:sp>
    </p:spTree>
    <p:extLst>
      <p:ext uri="{BB962C8B-B14F-4D97-AF65-F5344CB8AC3E}">
        <p14:creationId xmlns:p14="http://schemas.microsoft.com/office/powerpoint/2010/main" val="32213093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https://autbor.com/bdaydb.</a:t>
            </a:r>
          </a:p>
          <a:p>
            <a:r>
              <a:rPr lang="en-US" dirty="0"/>
              <a:t>You create an initial dictionary and store it in</a:t>
            </a:r>
          </a:p>
          <a:p>
            <a:r>
              <a:rPr lang="en-US" dirty="0"/>
              <a:t>birthdays ➊. You can see if the entered name exists as a key in the</a:t>
            </a:r>
          </a:p>
          <a:p>
            <a:r>
              <a:rPr lang="en-US" dirty="0"/>
              <a:t>dictionary with the in keyword ➋, just as you did for lists. If the name is in</a:t>
            </a:r>
          </a:p>
          <a:p>
            <a:r>
              <a:rPr lang="en-US" dirty="0"/>
              <a:t>the dictionary, you access the associated value using square brackets ➌; if</a:t>
            </a:r>
          </a:p>
          <a:p>
            <a:r>
              <a:rPr lang="en-US" dirty="0"/>
              <a:t>not, you can add it using the same square bracket syntax combined with</a:t>
            </a:r>
          </a:p>
          <a:p>
            <a:r>
              <a:rPr lang="en-US" dirty="0"/>
              <a:t>the assignment operator ➍.</a:t>
            </a:r>
          </a:p>
          <a:p>
            <a:r>
              <a:rPr lang="en-US" sz="1200" b="0" i="0" u="none" strike="noStrike" kern="1200" baseline="0" dirty="0">
                <a:solidFill>
                  <a:schemeClr val="tx1"/>
                </a:solidFill>
                <a:latin typeface="+mn-lt"/>
                <a:ea typeface="+mn-ea"/>
                <a:cs typeface="+mn-cs"/>
              </a:rPr>
              <a:t>Of course, all the data you enter in this program is forgotten when the</a:t>
            </a:r>
          </a:p>
          <a:p>
            <a:r>
              <a:rPr lang="en-US" sz="1200" b="0" i="0" u="none" strike="noStrike" kern="1200" baseline="0" dirty="0">
                <a:solidFill>
                  <a:schemeClr val="tx1"/>
                </a:solidFill>
                <a:latin typeface="+mn-lt"/>
                <a:ea typeface="+mn-ea"/>
                <a:cs typeface="+mn-cs"/>
              </a:rPr>
              <a:t>program terminates.</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80</a:t>
            </a:fld>
            <a:endParaRPr lang="en-US"/>
          </a:p>
        </p:txBody>
      </p:sp>
    </p:spTree>
    <p:extLst>
      <p:ext uri="{BB962C8B-B14F-4D97-AF65-F5344CB8AC3E}">
        <p14:creationId xmlns:p14="http://schemas.microsoft.com/office/powerpoint/2010/main" val="8425492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81</a:t>
            </a:fld>
            <a:endParaRPr lang="en-US"/>
          </a:p>
        </p:txBody>
      </p:sp>
    </p:spTree>
    <p:extLst>
      <p:ext uri="{BB962C8B-B14F-4D97-AF65-F5344CB8AC3E}">
        <p14:creationId xmlns:p14="http://schemas.microsoft.com/office/powerpoint/2010/main" val="9932360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82</a:t>
            </a:fld>
            <a:endParaRPr lang="en-US"/>
          </a:p>
        </p:txBody>
      </p:sp>
    </p:spTree>
    <p:extLst>
      <p:ext uri="{BB962C8B-B14F-4D97-AF65-F5344CB8AC3E}">
        <p14:creationId xmlns:p14="http://schemas.microsoft.com/office/powerpoint/2010/main" val="385331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a:t>
            </a:fld>
            <a:endParaRPr lang="en-US"/>
          </a:p>
        </p:txBody>
      </p:sp>
    </p:spTree>
    <p:extLst>
      <p:ext uri="{BB962C8B-B14F-4D97-AF65-F5344CB8AC3E}">
        <p14:creationId xmlns:p14="http://schemas.microsoft.com/office/powerpoint/2010/main" val="11591691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83</a:t>
            </a:fld>
            <a:endParaRPr lang="en-US"/>
          </a:p>
        </p:txBody>
      </p:sp>
    </p:spTree>
    <p:extLst>
      <p:ext uri="{BB962C8B-B14F-4D97-AF65-F5344CB8AC3E}">
        <p14:creationId xmlns:p14="http://schemas.microsoft.com/office/powerpoint/2010/main" val="10778943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84</a:t>
            </a:fld>
            <a:endParaRPr lang="en-US"/>
          </a:p>
        </p:txBody>
      </p:sp>
    </p:spTree>
    <p:extLst>
      <p:ext uri="{BB962C8B-B14F-4D97-AF65-F5344CB8AC3E}">
        <p14:creationId xmlns:p14="http://schemas.microsoft.com/office/powerpoint/2010/main" val="9978632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85</a:t>
            </a:fld>
            <a:endParaRPr lang="en-US"/>
          </a:p>
        </p:txBody>
      </p:sp>
    </p:spTree>
    <p:extLst>
      <p:ext uri="{BB962C8B-B14F-4D97-AF65-F5344CB8AC3E}">
        <p14:creationId xmlns:p14="http://schemas.microsoft.com/office/powerpoint/2010/main" val="29123722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86</a:t>
            </a:fld>
            <a:endParaRPr lang="en-US"/>
          </a:p>
        </p:txBody>
      </p:sp>
    </p:spTree>
    <p:extLst>
      <p:ext uri="{BB962C8B-B14F-4D97-AF65-F5344CB8AC3E}">
        <p14:creationId xmlns:p14="http://schemas.microsoft.com/office/powerpoint/2010/main" val="15439596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87</a:t>
            </a:fld>
            <a:endParaRPr lang="en-US"/>
          </a:p>
        </p:txBody>
      </p:sp>
    </p:spTree>
    <p:extLst>
      <p:ext uri="{BB962C8B-B14F-4D97-AF65-F5344CB8AC3E}">
        <p14:creationId xmlns:p14="http://schemas.microsoft.com/office/powerpoint/2010/main" val="5307748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88</a:t>
            </a:fld>
            <a:endParaRPr lang="en-US"/>
          </a:p>
        </p:txBody>
      </p:sp>
    </p:spTree>
    <p:extLst>
      <p:ext uri="{BB962C8B-B14F-4D97-AF65-F5344CB8AC3E}">
        <p14:creationId xmlns:p14="http://schemas.microsoft.com/office/powerpoint/2010/main" val="8239969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89</a:t>
            </a:fld>
            <a:endParaRPr lang="en-US"/>
          </a:p>
        </p:txBody>
      </p:sp>
    </p:spTree>
    <p:extLst>
      <p:ext uri="{BB962C8B-B14F-4D97-AF65-F5344CB8AC3E}">
        <p14:creationId xmlns:p14="http://schemas.microsoft.com/office/powerpoint/2010/main" val="21708545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90</a:t>
            </a:fld>
            <a:endParaRPr lang="en-US"/>
          </a:p>
        </p:txBody>
      </p:sp>
    </p:spTree>
    <p:extLst>
      <p:ext uri="{BB962C8B-B14F-4D97-AF65-F5344CB8AC3E}">
        <p14:creationId xmlns:p14="http://schemas.microsoft.com/office/powerpoint/2010/main" val="42760249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91</a:t>
            </a:fld>
            <a:endParaRPr lang="en-US"/>
          </a:p>
        </p:txBody>
      </p:sp>
    </p:spTree>
    <p:extLst>
      <p:ext uri="{BB962C8B-B14F-4D97-AF65-F5344CB8AC3E}">
        <p14:creationId xmlns:p14="http://schemas.microsoft.com/office/powerpoint/2010/main" val="8576374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0000"/>
                </a:solidFill>
              </a:rPr>
              <a:t>setdefault</a:t>
            </a:r>
            <a:r>
              <a:rPr lang="en-US" sz="1200" dirty="0">
                <a:solidFill>
                  <a:srgbClr val="FF0000"/>
                </a:solidFill>
              </a:rPr>
              <a:t>()</a:t>
            </a:r>
            <a:r>
              <a:rPr lang="en-US" sz="1200" dirty="0"/>
              <a:t> method offers a way to do this in one line of code.</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92</a:t>
            </a:fld>
            <a:endParaRPr lang="en-US"/>
          </a:p>
        </p:txBody>
      </p:sp>
    </p:spTree>
    <p:extLst>
      <p:ext uri="{BB962C8B-B14F-4D97-AF65-F5344CB8AC3E}">
        <p14:creationId xmlns:p14="http://schemas.microsoft.com/office/powerpoint/2010/main" val="378717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a:t>
            </a:fld>
            <a:endParaRPr lang="en-US"/>
          </a:p>
        </p:txBody>
      </p:sp>
    </p:spTree>
    <p:extLst>
      <p:ext uri="{BB962C8B-B14F-4D97-AF65-F5344CB8AC3E}">
        <p14:creationId xmlns:p14="http://schemas.microsoft.com/office/powerpoint/2010/main" val="17653148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0000"/>
                </a:solidFill>
              </a:rPr>
              <a:t>setdefault</a:t>
            </a:r>
            <a:r>
              <a:rPr lang="en-US" sz="1200" dirty="0">
                <a:solidFill>
                  <a:srgbClr val="FF0000"/>
                </a:solidFill>
              </a:rPr>
              <a:t>()</a:t>
            </a:r>
            <a:r>
              <a:rPr lang="en-US" sz="1200" dirty="0"/>
              <a:t> method offers a way to do this in one line of code.</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93</a:t>
            </a:fld>
            <a:endParaRPr lang="en-US"/>
          </a:p>
        </p:txBody>
      </p:sp>
    </p:spTree>
    <p:extLst>
      <p:ext uri="{BB962C8B-B14F-4D97-AF65-F5344CB8AC3E}">
        <p14:creationId xmlns:p14="http://schemas.microsoft.com/office/powerpoint/2010/main" val="40992997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https://autbor.com/setdefault.</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94</a:t>
            </a:fld>
            <a:endParaRPr lang="en-US"/>
          </a:p>
        </p:txBody>
      </p:sp>
    </p:spTree>
    <p:extLst>
      <p:ext uri="{BB962C8B-B14F-4D97-AF65-F5344CB8AC3E}">
        <p14:creationId xmlns:p14="http://schemas.microsoft.com/office/powerpoint/2010/main" val="15227907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rgbClr val="FF0000"/>
                </a:solidFill>
              </a:rPr>
              <a:t>https://autbor.com/setdefault.</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95</a:t>
            </a:fld>
            <a:endParaRPr lang="en-US"/>
          </a:p>
        </p:txBody>
      </p:sp>
    </p:spTree>
    <p:extLst>
      <p:ext uri="{BB962C8B-B14F-4D97-AF65-F5344CB8AC3E}">
        <p14:creationId xmlns:p14="http://schemas.microsoft.com/office/powerpoint/2010/main" val="30434347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https://autbor.com/pprint/.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Modify the previous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characterCount.py program and save it as prettyCharacterCount.py.</a:t>
            </a:r>
          </a:p>
        </p:txBody>
      </p:sp>
      <p:sp>
        <p:nvSpPr>
          <p:cNvPr id="4" name="Slide Number Placeholder 3"/>
          <p:cNvSpPr>
            <a:spLocks noGrp="1"/>
          </p:cNvSpPr>
          <p:nvPr>
            <p:ph type="sldNum" sz="quarter" idx="10"/>
          </p:nvPr>
        </p:nvSpPr>
        <p:spPr/>
        <p:txBody>
          <a:bodyPr/>
          <a:lstStyle/>
          <a:p>
            <a:fld id="{1A5BBC28-51A1-4571-851F-180EA05671EA}" type="slidenum">
              <a:rPr lang="en-US" smtClean="0"/>
              <a:t>96</a:t>
            </a:fld>
            <a:endParaRPr lang="en-US"/>
          </a:p>
        </p:txBody>
      </p:sp>
    </p:spTree>
    <p:extLst>
      <p:ext uri="{BB962C8B-B14F-4D97-AF65-F5344CB8AC3E}">
        <p14:creationId xmlns:p14="http://schemas.microsoft.com/office/powerpoint/2010/main" val="34780207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10"/>
          </p:nvPr>
        </p:nvSpPr>
        <p:spPr/>
        <p:txBody>
          <a:bodyPr/>
          <a:lstStyle/>
          <a:p>
            <a:fld id="{1A5BBC28-51A1-4571-851F-180EA05671EA}" type="slidenum">
              <a:rPr lang="en-US" smtClean="0"/>
              <a:t>97</a:t>
            </a:fld>
            <a:endParaRPr lang="en-US"/>
          </a:p>
        </p:txBody>
      </p:sp>
    </p:spTree>
    <p:extLst>
      <p:ext uri="{BB962C8B-B14F-4D97-AF65-F5344CB8AC3E}">
        <p14:creationId xmlns:p14="http://schemas.microsoft.com/office/powerpoint/2010/main" val="11670979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https://autbor.com/guestpicnic/.</a:t>
            </a:r>
          </a:p>
        </p:txBody>
      </p:sp>
      <p:sp>
        <p:nvSpPr>
          <p:cNvPr id="4" name="Slide Number Placeholder 3"/>
          <p:cNvSpPr>
            <a:spLocks noGrp="1"/>
          </p:cNvSpPr>
          <p:nvPr>
            <p:ph type="sldNum" sz="quarter" idx="10"/>
          </p:nvPr>
        </p:nvSpPr>
        <p:spPr/>
        <p:txBody>
          <a:bodyPr/>
          <a:lstStyle/>
          <a:p>
            <a:fld id="{1A5BBC28-51A1-4571-851F-180EA05671EA}" type="slidenum">
              <a:rPr lang="en-US" smtClean="0"/>
              <a:t>98</a:t>
            </a:fld>
            <a:endParaRPr lang="en-US"/>
          </a:p>
        </p:txBody>
      </p:sp>
    </p:spTree>
    <p:extLst>
      <p:ext uri="{BB962C8B-B14F-4D97-AF65-F5344CB8AC3E}">
        <p14:creationId xmlns:p14="http://schemas.microsoft.com/office/powerpoint/2010/main" val="10112413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a:t>https://autbor.com/guestpicnic/.</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99</a:t>
            </a:fld>
            <a:endParaRPr lang="en-US"/>
          </a:p>
        </p:txBody>
      </p:sp>
    </p:spTree>
    <p:extLst>
      <p:ext uri="{BB962C8B-B14F-4D97-AF65-F5344CB8AC3E}">
        <p14:creationId xmlns:p14="http://schemas.microsoft.com/office/powerpoint/2010/main" val="41017147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https://autbor.com/guestpicnic/.</a:t>
            </a:r>
          </a:p>
        </p:txBody>
      </p:sp>
      <p:sp>
        <p:nvSpPr>
          <p:cNvPr id="4" name="Slide Number Placeholder 3"/>
          <p:cNvSpPr>
            <a:spLocks noGrp="1"/>
          </p:cNvSpPr>
          <p:nvPr>
            <p:ph type="sldNum" sz="quarter" idx="10"/>
          </p:nvPr>
        </p:nvSpPr>
        <p:spPr/>
        <p:txBody>
          <a:bodyPr/>
          <a:lstStyle/>
          <a:p>
            <a:fld id="{1A5BBC28-51A1-4571-851F-180EA05671EA}" type="slidenum">
              <a:rPr lang="en-US" smtClean="0"/>
              <a:t>100</a:t>
            </a:fld>
            <a:endParaRPr lang="en-US"/>
          </a:p>
        </p:txBody>
      </p:sp>
    </p:spTree>
    <p:extLst>
      <p:ext uri="{BB962C8B-B14F-4D97-AF65-F5344CB8AC3E}">
        <p14:creationId xmlns:p14="http://schemas.microsoft.com/office/powerpoint/2010/main" val="209217722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the execution of this program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https://autbor.com/guestpicnic/.</a:t>
            </a:r>
          </a:p>
        </p:txBody>
      </p:sp>
      <p:sp>
        <p:nvSpPr>
          <p:cNvPr id="4" name="Slide Number Placeholder 3"/>
          <p:cNvSpPr>
            <a:spLocks noGrp="1"/>
          </p:cNvSpPr>
          <p:nvPr>
            <p:ph type="sldNum" sz="quarter" idx="10"/>
          </p:nvPr>
        </p:nvSpPr>
        <p:spPr/>
        <p:txBody>
          <a:bodyPr/>
          <a:lstStyle/>
          <a:p>
            <a:fld id="{1A5BBC28-51A1-4571-851F-180EA05671EA}" type="slidenum">
              <a:rPr lang="en-US" smtClean="0"/>
              <a:t>101</a:t>
            </a:fld>
            <a:endParaRPr lang="en-US"/>
          </a:p>
        </p:txBody>
      </p:sp>
    </p:spTree>
    <p:extLst>
      <p:ext uri="{BB962C8B-B14F-4D97-AF65-F5344CB8AC3E}">
        <p14:creationId xmlns:p14="http://schemas.microsoft.com/office/powerpoint/2010/main" val="5562458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FF0000"/>
                </a:solidFill>
              </a:rPr>
              <a:t>Sample programs, questions, projects</a:t>
            </a:r>
            <a:endParaRPr lang="en-US" sz="1200" dirty="0">
              <a:solidFill>
                <a:srgbClr val="FF0000"/>
              </a:solidFill>
            </a:endParaRPr>
          </a:p>
        </p:txBody>
      </p:sp>
      <p:sp>
        <p:nvSpPr>
          <p:cNvPr id="4" name="Slide Number Placeholder 3"/>
          <p:cNvSpPr>
            <a:spLocks noGrp="1"/>
          </p:cNvSpPr>
          <p:nvPr>
            <p:ph type="sldNum" sz="quarter" idx="10"/>
          </p:nvPr>
        </p:nvSpPr>
        <p:spPr/>
        <p:txBody>
          <a:bodyPr/>
          <a:lstStyle/>
          <a:p>
            <a:fld id="{1A5BBC28-51A1-4571-851F-180EA05671EA}" type="slidenum">
              <a:rPr lang="en-US" smtClean="0"/>
              <a:t>102</a:t>
            </a:fld>
            <a:endParaRPr lang="en-US"/>
          </a:p>
        </p:txBody>
      </p:sp>
    </p:spTree>
    <p:extLst>
      <p:ext uri="{BB962C8B-B14F-4D97-AF65-F5344CB8AC3E}">
        <p14:creationId xmlns:p14="http://schemas.microsoft.com/office/powerpoint/2010/main" val="118218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E942-3896-B00E-950E-A8BAB965C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D379C1-CADE-11EA-460F-FB5BDD46D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06CD9C-36B9-F16A-578D-69EDC0D72500}"/>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5" name="Footer Placeholder 4">
            <a:extLst>
              <a:ext uri="{FF2B5EF4-FFF2-40B4-BE49-F238E27FC236}">
                <a16:creationId xmlns:a16="http://schemas.microsoft.com/office/drawing/2014/main" id="{D67D3C6B-5984-5E54-50A4-F6D7C0E24A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B50902-955C-B1C7-7FDF-6AC0B6707B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09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6BAA-0B11-3833-3DEE-F4EB419AD5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53F73-185B-133B-195F-3C9F34AAF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AC9A1-9161-03A0-3302-80320DC5A591}"/>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5" name="Footer Placeholder 4">
            <a:extLst>
              <a:ext uri="{FF2B5EF4-FFF2-40B4-BE49-F238E27FC236}">
                <a16:creationId xmlns:a16="http://schemas.microsoft.com/office/drawing/2014/main" id="{D97BB8AE-7155-120E-4979-5F87CEBBE7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A7379-3CA0-3F73-9969-EC93D526E64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529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5C9396-A0A2-6A24-EC36-0F8823DBB1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563FC-57E2-8B49-C71D-05C8713A4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F9A51-34C8-8C81-A115-B13D60F54FE9}"/>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5" name="Footer Placeholder 4">
            <a:extLst>
              <a:ext uri="{FF2B5EF4-FFF2-40B4-BE49-F238E27FC236}">
                <a16:creationId xmlns:a16="http://schemas.microsoft.com/office/drawing/2014/main" id="{53D4F088-6C23-C756-2676-3727F2050B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5EA6D4-BF60-E7C3-2F6F-21E9841A7A6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312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31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8753-31BF-EC17-0AA1-2065D09D6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94B80E-EDB9-9686-C52D-AF47237EC9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EFC6AF-3517-F153-C71A-1A529F86CCCB}"/>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5" name="Footer Placeholder 4">
            <a:extLst>
              <a:ext uri="{FF2B5EF4-FFF2-40B4-BE49-F238E27FC236}">
                <a16:creationId xmlns:a16="http://schemas.microsoft.com/office/drawing/2014/main" id="{FDEAF744-AF1D-7C4A-EA97-251A63947D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1DA7AC-6164-AD4D-AF21-65C539A727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03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387F-8953-BDA4-2DFC-F7ECEC2DD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6A925A-22D6-9DF7-EB03-2BF9E114D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C2E58-9479-96C8-C6C7-873D6A949247}"/>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5" name="Footer Placeholder 4">
            <a:extLst>
              <a:ext uri="{FF2B5EF4-FFF2-40B4-BE49-F238E27FC236}">
                <a16:creationId xmlns:a16="http://schemas.microsoft.com/office/drawing/2014/main" id="{302E8D6F-F8F6-4F9E-192C-9A0413337D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724150-233A-4BA7-5C48-D8B4EFBCD8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19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22D3-0C05-A003-BED7-CAB662FE1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2EE594-0FDD-C19F-EF5A-A796169A4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472147-1D04-D8A4-B283-9426D3D272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D76F94-C4D4-45B2-8A44-CAB703EACBB9}"/>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6" name="Footer Placeholder 5">
            <a:extLst>
              <a:ext uri="{FF2B5EF4-FFF2-40B4-BE49-F238E27FC236}">
                <a16:creationId xmlns:a16="http://schemas.microsoft.com/office/drawing/2014/main" id="{8D607628-3DCA-E59D-8CD7-A98805D8E5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44E1E8-E7F4-B637-7A5B-7F635125686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F2DB-0419-50E8-F24A-901FFE8A1B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19D440-1FFB-2075-6C16-5260F0FF2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CCA2D-F371-CB32-4022-0F0067A18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8BA3E8-7C2A-81B6-B5A2-EE5AB5CC7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7E44C6-DD9A-9D66-ECCB-F9200CA0B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2C0029-64AB-58DF-4A47-9598E6E113AF}"/>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8" name="Footer Placeholder 7">
            <a:extLst>
              <a:ext uri="{FF2B5EF4-FFF2-40B4-BE49-F238E27FC236}">
                <a16:creationId xmlns:a16="http://schemas.microsoft.com/office/drawing/2014/main" id="{6A734934-D7A2-7AC1-0060-144518B12F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134019C-17E2-4730-DF22-E19E16DAD0D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75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BA63-7FAE-DE70-58CE-B116BA1A1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61DF60-62DE-3407-EE6F-05F55E69DF5D}"/>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4" name="Footer Placeholder 3">
            <a:extLst>
              <a:ext uri="{FF2B5EF4-FFF2-40B4-BE49-F238E27FC236}">
                <a16:creationId xmlns:a16="http://schemas.microsoft.com/office/drawing/2014/main" id="{448C4AEC-621C-F101-D700-D39142EBC8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8DB8FC-404E-9A67-5BA1-BDA9D9C97E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48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A4E60-95BA-1989-6A45-6709A9BCB097}"/>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3" name="Footer Placeholder 2">
            <a:extLst>
              <a:ext uri="{FF2B5EF4-FFF2-40B4-BE49-F238E27FC236}">
                <a16:creationId xmlns:a16="http://schemas.microsoft.com/office/drawing/2014/main" id="{900022DE-BEE4-91EC-F271-5BED44831E4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F55051-49A3-250D-397D-8888407DBD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7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5C10-EC61-49F4-1BD2-36B1A4130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645F37-498F-9E09-FC53-86960A3FD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F63EA5-BC62-BCFD-13B8-BA05D6DCE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C9871-E7CC-55AC-A7C4-96165595A103}"/>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6" name="Footer Placeholder 5">
            <a:extLst>
              <a:ext uri="{FF2B5EF4-FFF2-40B4-BE49-F238E27FC236}">
                <a16:creationId xmlns:a16="http://schemas.microsoft.com/office/drawing/2014/main" id="{FBEFF626-5FA5-9ABD-C510-AD5D629AD5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BDD360-DAEB-C678-D374-0D8EF6F04C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807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63E0-CE29-CFF1-B7E8-A605F1926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05A753-9FAB-B678-B14E-748C0D6A7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FF6E72-8752-4CA4-8791-3E9FAD9E0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CF795-323D-729E-D465-5EDF29B3C322}"/>
              </a:ext>
            </a:extLst>
          </p:cNvPr>
          <p:cNvSpPr>
            <a:spLocks noGrp="1"/>
          </p:cNvSpPr>
          <p:nvPr>
            <p:ph type="dt" sz="half" idx="10"/>
          </p:nvPr>
        </p:nvSpPr>
        <p:spPr/>
        <p:txBody>
          <a:bodyPr/>
          <a:lstStyle/>
          <a:p>
            <a:fld id="{B61BEF0D-F0BB-DE4B-95CE-6DB70DBA9567}" type="datetimeFigureOut">
              <a:rPr lang="en-US" smtClean="0"/>
              <a:pPr/>
              <a:t>1/14/2025</a:t>
            </a:fld>
            <a:endParaRPr lang="en-US" dirty="0"/>
          </a:p>
        </p:txBody>
      </p:sp>
      <p:sp>
        <p:nvSpPr>
          <p:cNvPr id="6" name="Footer Placeholder 5">
            <a:extLst>
              <a:ext uri="{FF2B5EF4-FFF2-40B4-BE49-F238E27FC236}">
                <a16:creationId xmlns:a16="http://schemas.microsoft.com/office/drawing/2014/main" id="{27EA4BA9-9FC3-3CBC-BCD1-60E69BAED4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5DA182-603A-E1AB-AC16-77B26646C5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20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FEA64-C86F-4161-0903-D46B13CC8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014FB4-BC1A-D916-DA70-6DA429E5B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1FD00-FE62-3F3A-E69C-A411B8B1B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1/14/2025</a:t>
            </a:fld>
            <a:endParaRPr lang="en-US" dirty="0"/>
          </a:p>
        </p:txBody>
      </p:sp>
      <p:sp>
        <p:nvSpPr>
          <p:cNvPr id="5" name="Footer Placeholder 4">
            <a:extLst>
              <a:ext uri="{FF2B5EF4-FFF2-40B4-BE49-F238E27FC236}">
                <a16:creationId xmlns:a16="http://schemas.microsoft.com/office/drawing/2014/main" id="{A5EBEF63-6E7D-8C6D-97F5-64EA610D7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0EC3EC0-134D-7256-F159-B2EC4BC28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4670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12.xml"/><Relationship Id="rId5" Type="http://schemas.openxmlformats.org/officeDocument/2006/relationships/image" Target="../media/image7.emf"/><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71018"/>
            <a:ext cx="7766936" cy="1646302"/>
          </a:xfrm>
        </p:spPr>
        <p:txBody>
          <a:bodyPr>
            <a:normAutofit/>
          </a:bodyPr>
          <a:lstStyle/>
          <a:p>
            <a:r>
              <a:rPr lang="en-IN" sz="4800" dirty="0"/>
              <a:t>Module 2</a:t>
            </a:r>
          </a:p>
        </p:txBody>
      </p:sp>
      <p:sp>
        <p:nvSpPr>
          <p:cNvPr id="3" name="Subtitle 2"/>
          <p:cNvSpPr>
            <a:spLocks noGrp="1"/>
          </p:cNvSpPr>
          <p:nvPr>
            <p:ph type="subTitle" idx="1"/>
          </p:nvPr>
        </p:nvSpPr>
        <p:spPr>
          <a:xfrm>
            <a:off x="1875557" y="2535932"/>
            <a:ext cx="7766936" cy="1096899"/>
          </a:xfrm>
        </p:spPr>
        <p:txBody>
          <a:bodyPr>
            <a:noAutofit/>
          </a:bodyPr>
          <a:lstStyle/>
          <a:p>
            <a:r>
              <a:rPr lang="en-IN" sz="4000" b="1" dirty="0">
                <a:solidFill>
                  <a:srgbClr val="FF0000"/>
                </a:solidFill>
              </a:rPr>
              <a:t>Python  Programming Basics</a:t>
            </a:r>
          </a:p>
          <a:p>
            <a:endParaRPr lang="en-IN" sz="4000" dirty="0"/>
          </a:p>
        </p:txBody>
      </p:sp>
    </p:spTree>
    <p:extLst>
      <p:ext uri="{BB962C8B-B14F-4D97-AF65-F5344CB8AC3E}">
        <p14:creationId xmlns:p14="http://schemas.microsoft.com/office/powerpoint/2010/main" val="209559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117"/>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7775584" y="-133766"/>
            <a:ext cx="4036667" cy="3562766"/>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600" cap="none" dirty="0" err="1">
                <a:solidFill>
                  <a:srgbClr val="00B050"/>
                </a:solidFill>
                <a:latin typeface="Cambria" panose="02040503050406030204" pitchFamily="18" charset="0"/>
                <a:ea typeface="Cambria" panose="02040503050406030204" pitchFamily="18" charset="0"/>
              </a:rPr>
              <a:t>TypeError</a:t>
            </a:r>
            <a:r>
              <a:rPr lang="en-US" sz="3600" cap="none" dirty="0">
                <a:solidFill>
                  <a:srgbClr val="FF0000"/>
                </a:solidFill>
                <a:latin typeface="Cambria" panose="02040503050406030204" pitchFamily="18" charset="0"/>
                <a:ea typeface="Cambria" panose="02040503050406030204" pitchFamily="18" charset="0"/>
              </a:rPr>
              <a:t> error message : </a:t>
            </a:r>
            <a:r>
              <a:rPr lang="en-US" sz="3600" cap="none" dirty="0">
                <a:solidFill>
                  <a:srgbClr val="0070C0"/>
                </a:solidFill>
                <a:latin typeface="Cambria" panose="02040503050406030204" pitchFamily="18" charset="0"/>
                <a:ea typeface="Cambria" panose="02040503050406030204" pitchFamily="18" charset="0"/>
              </a:rPr>
              <a:t>This error message will be thrown if index not = integer. </a:t>
            </a:r>
            <a:r>
              <a:rPr lang="en-US" sz="3600" cap="none" dirty="0">
                <a:solidFill>
                  <a:srgbClr val="00B050"/>
                </a:solidFill>
                <a:latin typeface="Cambria" panose="02040503050406030204" pitchFamily="18" charset="0"/>
                <a:ea typeface="Cambria" panose="02040503050406030204" pitchFamily="18" charset="0"/>
              </a:rPr>
              <a:t>Indexes can be only integer values, not floats. </a:t>
            </a:r>
          </a:p>
        </p:txBody>
      </p:sp>
      <p:sp>
        <p:nvSpPr>
          <p:cNvPr id="4" name="Rectangle 3"/>
          <p:cNvSpPr/>
          <p:nvPr/>
        </p:nvSpPr>
        <p:spPr>
          <a:xfrm>
            <a:off x="476250" y="1647617"/>
            <a:ext cx="6861810" cy="4832092"/>
          </a:xfrm>
          <a:prstGeom prst="rect">
            <a:avLst/>
          </a:prstGeom>
        </p:spPr>
        <p:txBody>
          <a:bodyPr wrap="square">
            <a:spAutoFit/>
          </a:bodyPr>
          <a:lstStyle/>
          <a:p>
            <a:r>
              <a:rPr lang="en-US" sz="2800" dirty="0">
                <a:solidFill>
                  <a:srgbClr val="FF0000"/>
                </a:solidFill>
              </a:rPr>
              <a:t>&gt;&gt;&gt; </a:t>
            </a:r>
            <a:r>
              <a:rPr lang="en-US" sz="2800" b="1" dirty="0">
                <a:solidFill>
                  <a:srgbClr val="FF0000"/>
                </a:solidFill>
              </a:rPr>
              <a:t>spam = ['cat', 'bat', 'rat', 'elephant']</a:t>
            </a:r>
          </a:p>
          <a:p>
            <a:r>
              <a:rPr lang="en-US" sz="2800" dirty="0">
                <a:solidFill>
                  <a:srgbClr val="FF0000"/>
                </a:solidFill>
              </a:rPr>
              <a:t>&gt;&gt;&gt; </a:t>
            </a:r>
            <a:r>
              <a:rPr lang="en-US" sz="2800" b="1" dirty="0">
                <a:solidFill>
                  <a:srgbClr val="FF0000"/>
                </a:solidFill>
              </a:rPr>
              <a:t>spam[1]</a:t>
            </a:r>
          </a:p>
          <a:p>
            <a:r>
              <a:rPr lang="en-US" sz="2800" dirty="0"/>
              <a:t>'bat'</a:t>
            </a:r>
          </a:p>
          <a:p>
            <a:r>
              <a:rPr lang="en-US" sz="2800" dirty="0">
                <a:solidFill>
                  <a:srgbClr val="FF0000"/>
                </a:solidFill>
              </a:rPr>
              <a:t>&gt;&gt;&gt; </a:t>
            </a:r>
            <a:r>
              <a:rPr lang="en-US" sz="2800" b="1" dirty="0">
                <a:solidFill>
                  <a:srgbClr val="FF0000"/>
                </a:solidFill>
              </a:rPr>
              <a:t>spam[1.0]</a:t>
            </a:r>
          </a:p>
          <a:p>
            <a:r>
              <a:rPr lang="en-US" sz="2800" dirty="0" err="1">
                <a:solidFill>
                  <a:srgbClr val="0070C0"/>
                </a:solidFill>
              </a:rPr>
              <a:t>Traceback</a:t>
            </a:r>
            <a:r>
              <a:rPr lang="en-US" sz="2800" dirty="0">
                <a:solidFill>
                  <a:srgbClr val="0070C0"/>
                </a:solidFill>
              </a:rPr>
              <a:t> (most recent call last):</a:t>
            </a:r>
          </a:p>
          <a:p>
            <a:r>
              <a:rPr lang="en-US" sz="2800" dirty="0">
                <a:solidFill>
                  <a:srgbClr val="0070C0"/>
                </a:solidFill>
              </a:rPr>
              <a:t>File "&lt;pyshell#13&gt;", line 1, in &lt;module&gt;</a:t>
            </a:r>
          </a:p>
          <a:p>
            <a:r>
              <a:rPr lang="en-US" sz="2800" dirty="0">
                <a:solidFill>
                  <a:srgbClr val="0070C0"/>
                </a:solidFill>
              </a:rPr>
              <a:t>spam[1.0]</a:t>
            </a:r>
          </a:p>
          <a:p>
            <a:r>
              <a:rPr lang="en-US" sz="2800" dirty="0" err="1">
                <a:solidFill>
                  <a:srgbClr val="0070C0"/>
                </a:solidFill>
              </a:rPr>
              <a:t>TypeError</a:t>
            </a:r>
            <a:r>
              <a:rPr lang="en-US" sz="2800" dirty="0">
                <a:solidFill>
                  <a:srgbClr val="0070C0"/>
                </a:solidFill>
              </a:rPr>
              <a:t>: list indices must be integers or slices, not float</a:t>
            </a:r>
          </a:p>
          <a:p>
            <a:r>
              <a:rPr lang="en-US" sz="2800" dirty="0">
                <a:solidFill>
                  <a:srgbClr val="FF0000"/>
                </a:solidFill>
              </a:rPr>
              <a:t>&gt;&gt;&gt; </a:t>
            </a:r>
            <a:r>
              <a:rPr lang="en-US" sz="2800" b="1" dirty="0">
                <a:solidFill>
                  <a:srgbClr val="FF0000"/>
                </a:solidFill>
              </a:rPr>
              <a:t>spam[</a:t>
            </a:r>
            <a:r>
              <a:rPr lang="en-US" sz="2800" b="1" dirty="0" err="1">
                <a:solidFill>
                  <a:srgbClr val="FF0000"/>
                </a:solidFill>
              </a:rPr>
              <a:t>int</a:t>
            </a:r>
            <a:r>
              <a:rPr lang="en-US" sz="2800" b="1" dirty="0">
                <a:solidFill>
                  <a:srgbClr val="FF0000"/>
                </a:solidFill>
              </a:rPr>
              <a:t>(1.0)]</a:t>
            </a:r>
          </a:p>
          <a:p>
            <a:r>
              <a:rPr lang="en-US" sz="2800" dirty="0"/>
              <a:t>'bat'</a:t>
            </a:r>
          </a:p>
        </p:txBody>
      </p:sp>
    </p:spTree>
    <p:extLst>
      <p:ext uri="{BB962C8B-B14F-4D97-AF65-F5344CB8AC3E}">
        <p14:creationId xmlns:p14="http://schemas.microsoft.com/office/powerpoint/2010/main" val="17242800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1242" y="-559135"/>
            <a:ext cx="13396435" cy="1596177"/>
          </a:xfrm>
        </p:spPr>
        <p:txBody>
          <a:bodyPr>
            <a:normAutofit/>
          </a:bodyPr>
          <a:lstStyle/>
          <a:p>
            <a:r>
              <a:rPr lang="en-US" sz="3200" b="1" dirty="0">
                <a:solidFill>
                  <a:srgbClr val="7030A0"/>
                </a:solidFill>
              </a:rPr>
              <a:t>		Nested Dictionaries and Lists</a:t>
            </a:r>
            <a:endParaRPr lang="en-US" sz="3200" dirty="0">
              <a:solidFill>
                <a:srgbClr val="7030A0"/>
              </a:solidFill>
            </a:endParaRPr>
          </a:p>
        </p:txBody>
      </p:sp>
      <p:sp>
        <p:nvSpPr>
          <p:cNvPr id="4" name="Rectangle 3"/>
          <p:cNvSpPr/>
          <p:nvPr/>
        </p:nvSpPr>
        <p:spPr>
          <a:xfrm>
            <a:off x="717542" y="733246"/>
            <a:ext cx="11842757" cy="6124754"/>
          </a:xfrm>
          <a:prstGeom prst="rect">
            <a:avLst/>
          </a:prstGeom>
        </p:spPr>
        <p:txBody>
          <a:bodyPr wrap="square">
            <a:spAutoFit/>
          </a:bodyPr>
          <a:lstStyle/>
          <a:p>
            <a:pPr algn="just"/>
            <a:r>
              <a:rPr lang="en-US" sz="2800" dirty="0" err="1"/>
              <a:t>allGuests</a:t>
            </a:r>
            <a:r>
              <a:rPr lang="en-US" sz="2800" dirty="0"/>
              <a:t> = {'Alice': {'apples': 5, 'pretzels': 12},</a:t>
            </a:r>
          </a:p>
          <a:p>
            <a:pPr algn="just"/>
            <a:r>
              <a:rPr lang="en-US" sz="2800" dirty="0"/>
              <a:t>'Bob': {'ham sandwiches': 3, 'apples': 2},</a:t>
            </a:r>
          </a:p>
          <a:p>
            <a:pPr algn="just"/>
            <a:r>
              <a:rPr lang="en-US" sz="2800" dirty="0"/>
              <a:t>'Carol': {'cups': 3, 'apple pies': 1}}</a:t>
            </a:r>
          </a:p>
          <a:p>
            <a:pPr algn="just"/>
            <a:r>
              <a:rPr lang="en-US" sz="2800" dirty="0" err="1"/>
              <a:t>def</a:t>
            </a:r>
            <a:r>
              <a:rPr lang="en-US" sz="2800" dirty="0"/>
              <a:t> </a:t>
            </a:r>
            <a:r>
              <a:rPr lang="en-US" sz="2800" dirty="0" err="1"/>
              <a:t>totalBrought</a:t>
            </a:r>
            <a:r>
              <a:rPr lang="en-US" sz="2800" dirty="0"/>
              <a:t>(guests, item):</a:t>
            </a:r>
          </a:p>
          <a:p>
            <a:pPr algn="just"/>
            <a:r>
              <a:rPr lang="en-US" sz="2800" dirty="0" err="1"/>
              <a:t>numBrought</a:t>
            </a:r>
            <a:r>
              <a:rPr lang="en-US" sz="2800" dirty="0"/>
              <a:t> = 0</a:t>
            </a:r>
          </a:p>
          <a:p>
            <a:pPr algn="just"/>
            <a:r>
              <a:rPr lang="en-US" sz="2800" dirty="0"/>
              <a:t>➊ for k, v in </a:t>
            </a:r>
            <a:r>
              <a:rPr lang="en-US" sz="2800" dirty="0" err="1"/>
              <a:t>guests.items</a:t>
            </a:r>
            <a:r>
              <a:rPr lang="en-US" sz="2800" dirty="0"/>
              <a:t>():</a:t>
            </a:r>
          </a:p>
          <a:p>
            <a:pPr algn="just"/>
            <a:r>
              <a:rPr lang="en-US" sz="2800" dirty="0"/>
              <a:t>➋ </a:t>
            </a:r>
            <a:r>
              <a:rPr lang="en-US" sz="2800" dirty="0" err="1"/>
              <a:t>numBrought</a:t>
            </a:r>
            <a:r>
              <a:rPr lang="en-US" sz="2800" dirty="0"/>
              <a:t> = </a:t>
            </a:r>
            <a:r>
              <a:rPr lang="en-US" sz="2800" dirty="0" err="1"/>
              <a:t>numBrought</a:t>
            </a:r>
            <a:r>
              <a:rPr lang="en-US" sz="2800" dirty="0"/>
              <a:t> + </a:t>
            </a:r>
            <a:r>
              <a:rPr lang="en-US" sz="2800" dirty="0" err="1"/>
              <a:t>v.get</a:t>
            </a:r>
            <a:r>
              <a:rPr lang="en-US" sz="2800" dirty="0"/>
              <a:t>(item, 0)</a:t>
            </a:r>
          </a:p>
          <a:p>
            <a:pPr algn="just"/>
            <a:r>
              <a:rPr lang="en-US" sz="2800" dirty="0"/>
              <a:t>return </a:t>
            </a:r>
            <a:r>
              <a:rPr lang="en-US" sz="2800" dirty="0" err="1"/>
              <a:t>numBrought</a:t>
            </a:r>
            <a:endParaRPr lang="en-US" sz="2800" dirty="0"/>
          </a:p>
          <a:p>
            <a:pPr algn="just"/>
            <a:r>
              <a:rPr lang="en-US" sz="2800" dirty="0"/>
              <a:t>print('Number of things being brought:')</a:t>
            </a:r>
          </a:p>
          <a:p>
            <a:pPr algn="just"/>
            <a:r>
              <a:rPr lang="en-US" sz="2800" dirty="0"/>
              <a:t>print(' - Apples ' + </a:t>
            </a:r>
            <a:r>
              <a:rPr lang="en-US" sz="2800" dirty="0" err="1"/>
              <a:t>str</a:t>
            </a:r>
            <a:r>
              <a:rPr lang="en-US" sz="2800" dirty="0"/>
              <a:t>(</a:t>
            </a:r>
            <a:r>
              <a:rPr lang="en-US" sz="2800" dirty="0" err="1"/>
              <a:t>totalBrought</a:t>
            </a:r>
            <a:r>
              <a:rPr lang="en-US" sz="2800" dirty="0"/>
              <a:t>(</a:t>
            </a:r>
            <a:r>
              <a:rPr lang="en-US" sz="2800" dirty="0" err="1"/>
              <a:t>allGuests</a:t>
            </a:r>
            <a:r>
              <a:rPr lang="en-US" sz="2800" dirty="0"/>
              <a:t>, 'apples')))</a:t>
            </a:r>
          </a:p>
          <a:p>
            <a:pPr algn="just"/>
            <a:r>
              <a:rPr lang="en-US" sz="2800" dirty="0"/>
              <a:t>print(' - Cups ' + </a:t>
            </a:r>
            <a:r>
              <a:rPr lang="en-US" sz="2800" dirty="0" err="1"/>
              <a:t>str</a:t>
            </a:r>
            <a:r>
              <a:rPr lang="en-US" sz="2800" dirty="0"/>
              <a:t>(</a:t>
            </a:r>
            <a:r>
              <a:rPr lang="en-US" sz="2800" dirty="0" err="1"/>
              <a:t>totalBrought</a:t>
            </a:r>
            <a:r>
              <a:rPr lang="en-US" sz="2800" dirty="0"/>
              <a:t>(</a:t>
            </a:r>
            <a:r>
              <a:rPr lang="en-US" sz="2800" dirty="0" err="1"/>
              <a:t>allGuests</a:t>
            </a:r>
            <a:r>
              <a:rPr lang="en-US" sz="2800" dirty="0"/>
              <a:t>, 'cups')))</a:t>
            </a:r>
          </a:p>
          <a:p>
            <a:pPr algn="just"/>
            <a:r>
              <a:rPr lang="en-US" sz="2800" dirty="0"/>
              <a:t>print(' - Cakes ' + </a:t>
            </a:r>
            <a:r>
              <a:rPr lang="en-US" sz="2800" dirty="0" err="1"/>
              <a:t>str</a:t>
            </a:r>
            <a:r>
              <a:rPr lang="en-US" sz="2800" dirty="0"/>
              <a:t>(</a:t>
            </a:r>
            <a:r>
              <a:rPr lang="en-US" sz="2800" dirty="0" err="1"/>
              <a:t>totalBrought</a:t>
            </a:r>
            <a:r>
              <a:rPr lang="en-US" sz="2800" dirty="0"/>
              <a:t>(</a:t>
            </a:r>
            <a:r>
              <a:rPr lang="en-US" sz="2800" dirty="0" err="1"/>
              <a:t>allGuests</a:t>
            </a:r>
            <a:r>
              <a:rPr lang="en-US" sz="2800" dirty="0"/>
              <a:t>, 'cakes')))</a:t>
            </a:r>
          </a:p>
          <a:p>
            <a:pPr algn="just"/>
            <a:r>
              <a:rPr lang="en-US" sz="2800" dirty="0"/>
              <a:t>print(' - Ham Sandwiches ' + </a:t>
            </a:r>
            <a:r>
              <a:rPr lang="en-US" sz="2800" dirty="0" err="1"/>
              <a:t>str</a:t>
            </a:r>
            <a:r>
              <a:rPr lang="en-US" sz="2800" dirty="0"/>
              <a:t>(</a:t>
            </a:r>
            <a:r>
              <a:rPr lang="en-US" sz="2800" dirty="0" err="1"/>
              <a:t>totalBrought</a:t>
            </a:r>
            <a:r>
              <a:rPr lang="en-US" sz="2800" dirty="0"/>
              <a:t>(</a:t>
            </a:r>
            <a:r>
              <a:rPr lang="en-US" sz="2800" dirty="0" err="1"/>
              <a:t>allGuests</a:t>
            </a:r>
            <a:r>
              <a:rPr lang="en-US" sz="2800" dirty="0"/>
              <a:t>, 'ham sandwiches')))</a:t>
            </a:r>
          </a:p>
          <a:p>
            <a:pPr algn="just"/>
            <a:r>
              <a:rPr lang="en-US" sz="2800" dirty="0"/>
              <a:t>print(' - Apple Pies ' + </a:t>
            </a:r>
            <a:r>
              <a:rPr lang="en-US" sz="2800" dirty="0" err="1"/>
              <a:t>str</a:t>
            </a:r>
            <a:r>
              <a:rPr lang="en-US" sz="2800" dirty="0"/>
              <a:t>(</a:t>
            </a:r>
            <a:r>
              <a:rPr lang="en-US" sz="2800" dirty="0" err="1"/>
              <a:t>totalBrought</a:t>
            </a:r>
            <a:r>
              <a:rPr lang="en-US" sz="2800" dirty="0"/>
              <a:t>(</a:t>
            </a:r>
            <a:r>
              <a:rPr lang="en-US" sz="2800" dirty="0" err="1"/>
              <a:t>allGuests</a:t>
            </a:r>
            <a:r>
              <a:rPr lang="en-US" sz="2800" dirty="0"/>
              <a:t>, 'apple pies')))</a:t>
            </a:r>
          </a:p>
        </p:txBody>
      </p:sp>
      <p:sp>
        <p:nvSpPr>
          <p:cNvPr id="3" name="Rectangle 2"/>
          <p:cNvSpPr/>
          <p:nvPr/>
        </p:nvSpPr>
        <p:spPr>
          <a:xfrm>
            <a:off x="7459034" y="1278342"/>
            <a:ext cx="4828886" cy="3108543"/>
          </a:xfrm>
          <a:prstGeom prst="rect">
            <a:avLst/>
          </a:prstGeom>
        </p:spPr>
        <p:txBody>
          <a:bodyPr wrap="none">
            <a:spAutoFit/>
          </a:bodyPr>
          <a:lstStyle/>
          <a:p>
            <a:r>
              <a:rPr lang="en-US" sz="2800" dirty="0"/>
              <a:t>Output</a:t>
            </a:r>
            <a:r>
              <a:rPr lang="en-US" sz="2800" dirty="0">
                <a:solidFill>
                  <a:srgbClr val="FF0000"/>
                </a:solidFill>
              </a:rPr>
              <a:t>:</a:t>
            </a:r>
          </a:p>
          <a:p>
            <a:r>
              <a:rPr lang="en-US" sz="2800" dirty="0">
                <a:solidFill>
                  <a:srgbClr val="FF0000"/>
                </a:solidFill>
              </a:rPr>
              <a:t>Number of things being brought:</a:t>
            </a:r>
          </a:p>
          <a:p>
            <a:r>
              <a:rPr lang="en-US" sz="2800" dirty="0">
                <a:solidFill>
                  <a:srgbClr val="FF0000"/>
                </a:solidFill>
              </a:rPr>
              <a:t>- Apples 7</a:t>
            </a:r>
          </a:p>
          <a:p>
            <a:r>
              <a:rPr lang="en-US" sz="2800" dirty="0">
                <a:solidFill>
                  <a:srgbClr val="FF0000"/>
                </a:solidFill>
              </a:rPr>
              <a:t>- Cups 3</a:t>
            </a:r>
          </a:p>
          <a:p>
            <a:r>
              <a:rPr lang="en-US" sz="2800" dirty="0">
                <a:solidFill>
                  <a:srgbClr val="FF0000"/>
                </a:solidFill>
              </a:rPr>
              <a:t>- Cakes 0</a:t>
            </a:r>
          </a:p>
          <a:p>
            <a:r>
              <a:rPr lang="en-US" sz="2800" dirty="0">
                <a:solidFill>
                  <a:srgbClr val="FF0000"/>
                </a:solidFill>
              </a:rPr>
              <a:t>- Ham Sandwiches 3</a:t>
            </a:r>
          </a:p>
          <a:p>
            <a:r>
              <a:rPr lang="en-US" sz="2800" dirty="0">
                <a:solidFill>
                  <a:srgbClr val="FF0000"/>
                </a:solidFill>
              </a:rPr>
              <a:t>- Apple Pies 1</a:t>
            </a:r>
          </a:p>
        </p:txBody>
      </p:sp>
    </p:spTree>
    <p:extLst>
      <p:ext uri="{BB962C8B-B14F-4D97-AF65-F5344CB8AC3E}">
        <p14:creationId xmlns:p14="http://schemas.microsoft.com/office/powerpoint/2010/main" val="8925656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1242" y="-559135"/>
            <a:ext cx="13396435" cy="1596177"/>
          </a:xfrm>
        </p:spPr>
        <p:txBody>
          <a:bodyPr>
            <a:normAutofit/>
          </a:bodyPr>
          <a:lstStyle/>
          <a:p>
            <a:r>
              <a:rPr lang="en-US" sz="3200" b="1" dirty="0">
                <a:solidFill>
                  <a:srgbClr val="7030A0"/>
                </a:solidFill>
              </a:rPr>
              <a:t>		Nested Dictionaries and Lists</a:t>
            </a:r>
            <a:endParaRPr lang="en-US" sz="3200" dirty="0">
              <a:solidFill>
                <a:srgbClr val="7030A0"/>
              </a:solidFill>
            </a:endParaRPr>
          </a:p>
        </p:txBody>
      </p:sp>
      <p:sp>
        <p:nvSpPr>
          <p:cNvPr id="3" name="Rectangle 2"/>
          <p:cNvSpPr/>
          <p:nvPr/>
        </p:nvSpPr>
        <p:spPr>
          <a:xfrm>
            <a:off x="717575" y="1092449"/>
            <a:ext cx="10828965" cy="5693866"/>
          </a:xfrm>
          <a:prstGeom prst="rect">
            <a:avLst/>
          </a:prstGeom>
        </p:spPr>
        <p:txBody>
          <a:bodyPr wrap="square">
            <a:spAutoFit/>
          </a:bodyPr>
          <a:lstStyle/>
          <a:p>
            <a:pPr marL="457200" indent="-457200">
              <a:buFont typeface="Wingdings" panose="05000000000000000000" pitchFamily="2" charset="2"/>
              <a:buChar char="Ø"/>
            </a:pPr>
            <a:r>
              <a:rPr lang="en-US" sz="2600" dirty="0"/>
              <a:t>This may seem like such a simple thing to model that you may feel no</a:t>
            </a:r>
          </a:p>
          <a:p>
            <a:r>
              <a:rPr lang="en-US" sz="2600" dirty="0"/>
              <a:t>    need to bother with writing a program to do it. </a:t>
            </a:r>
          </a:p>
          <a:p>
            <a:pPr marL="457200" indent="-457200">
              <a:buFont typeface="Wingdings" panose="05000000000000000000" pitchFamily="2" charset="2"/>
              <a:buChar char="Ø"/>
            </a:pPr>
            <a:r>
              <a:rPr lang="en-US" sz="2600" dirty="0"/>
              <a:t>But realize that this same </a:t>
            </a:r>
            <a:r>
              <a:rPr lang="en-US" sz="2600" dirty="0" err="1">
                <a:solidFill>
                  <a:srgbClr val="FF0000"/>
                </a:solidFill>
              </a:rPr>
              <a:t>totalBrought</a:t>
            </a:r>
            <a:r>
              <a:rPr lang="en-US" sz="2600" dirty="0">
                <a:solidFill>
                  <a:srgbClr val="FF0000"/>
                </a:solidFill>
              </a:rPr>
              <a:t>() </a:t>
            </a:r>
            <a:r>
              <a:rPr lang="en-US" sz="2600" dirty="0"/>
              <a:t>function could easily handle a </a:t>
            </a:r>
          </a:p>
          <a:p>
            <a:r>
              <a:rPr lang="en-US" sz="2600" dirty="0"/>
              <a:t>     dictionary that contains </a:t>
            </a:r>
            <a:r>
              <a:rPr lang="en-US" sz="2600" dirty="0">
                <a:solidFill>
                  <a:srgbClr val="FF0000"/>
                </a:solidFill>
              </a:rPr>
              <a:t>thousands of guests</a:t>
            </a:r>
            <a:r>
              <a:rPr lang="en-US" sz="2600" dirty="0"/>
              <a:t>, each bringing</a:t>
            </a:r>
            <a:r>
              <a:rPr lang="en-US" sz="2600" dirty="0">
                <a:solidFill>
                  <a:srgbClr val="FF0000"/>
                </a:solidFill>
              </a:rPr>
              <a:t> thousands of </a:t>
            </a:r>
          </a:p>
          <a:p>
            <a:r>
              <a:rPr lang="en-US" sz="2600" dirty="0">
                <a:solidFill>
                  <a:srgbClr val="FF0000"/>
                </a:solidFill>
              </a:rPr>
              <a:t>     different picnic items</a:t>
            </a:r>
            <a:r>
              <a:rPr lang="en-US" sz="2600" dirty="0"/>
              <a:t>.</a:t>
            </a:r>
          </a:p>
          <a:p>
            <a:pPr marL="457200" indent="-457200">
              <a:buFont typeface="Wingdings" panose="05000000000000000000" pitchFamily="2" charset="2"/>
              <a:buChar char="Ø"/>
            </a:pPr>
            <a:r>
              <a:rPr lang="en-US" sz="2600" dirty="0"/>
              <a:t>Then having this information in a data structure along with the</a:t>
            </a:r>
          </a:p>
          <a:p>
            <a:r>
              <a:rPr lang="en-US" sz="2600" dirty="0">
                <a:solidFill>
                  <a:srgbClr val="FF0000"/>
                </a:solidFill>
              </a:rPr>
              <a:t>     </a:t>
            </a:r>
            <a:r>
              <a:rPr lang="en-US" sz="2600" dirty="0" err="1">
                <a:solidFill>
                  <a:srgbClr val="FF0000"/>
                </a:solidFill>
              </a:rPr>
              <a:t>totalBrought</a:t>
            </a:r>
            <a:r>
              <a:rPr lang="en-US" sz="2600" dirty="0">
                <a:solidFill>
                  <a:srgbClr val="FF0000"/>
                </a:solidFill>
              </a:rPr>
              <a:t>() function </a:t>
            </a:r>
            <a:r>
              <a:rPr lang="en-US" sz="2600" dirty="0"/>
              <a:t>would save you a lot of time!</a:t>
            </a:r>
          </a:p>
          <a:p>
            <a:pPr marL="457200" indent="-457200">
              <a:buFont typeface="Wingdings" panose="05000000000000000000" pitchFamily="2" charset="2"/>
              <a:buChar char="Ø"/>
            </a:pPr>
            <a:r>
              <a:rPr lang="en-US" sz="2600" dirty="0">
                <a:solidFill>
                  <a:srgbClr val="FF0000"/>
                </a:solidFill>
              </a:rPr>
              <a:t>Model things with data structures in whatever way needed, as</a:t>
            </a:r>
          </a:p>
          <a:p>
            <a:r>
              <a:rPr lang="en-US" sz="2600" dirty="0">
                <a:solidFill>
                  <a:srgbClr val="FF0000"/>
                </a:solidFill>
              </a:rPr>
              <a:t>     long as the rest of the code in your program can work with the data</a:t>
            </a:r>
          </a:p>
          <a:p>
            <a:r>
              <a:rPr lang="en-US" sz="2600" dirty="0">
                <a:solidFill>
                  <a:srgbClr val="FF0000"/>
                </a:solidFill>
              </a:rPr>
              <a:t>     model correctly. </a:t>
            </a:r>
          </a:p>
          <a:p>
            <a:pPr marL="457200" indent="-457200">
              <a:buFont typeface="Wingdings" panose="05000000000000000000" pitchFamily="2" charset="2"/>
              <a:buChar char="Ø"/>
            </a:pPr>
            <a:r>
              <a:rPr lang="en-US" sz="2600" dirty="0">
                <a:solidFill>
                  <a:srgbClr val="0070C0"/>
                </a:solidFill>
              </a:rPr>
              <a:t>When you first begin programming, don’t worry so much about the “right” way to model data. </a:t>
            </a:r>
          </a:p>
          <a:p>
            <a:pPr marL="457200" indent="-457200">
              <a:buFont typeface="Wingdings" panose="05000000000000000000" pitchFamily="2" charset="2"/>
              <a:buChar char="Ø"/>
            </a:pPr>
            <a:r>
              <a:rPr lang="en-US" sz="2600" dirty="0">
                <a:solidFill>
                  <a:srgbClr val="0070C0"/>
                </a:solidFill>
              </a:rPr>
              <a:t>As you gain more experience, you may come up with more efficient models.</a:t>
            </a:r>
          </a:p>
          <a:p>
            <a:pPr marL="457200" indent="-457200">
              <a:buFont typeface="Wingdings" panose="05000000000000000000" pitchFamily="2" charset="2"/>
              <a:buChar char="Ø"/>
            </a:pPr>
            <a:r>
              <a:rPr lang="en-US" sz="2600" dirty="0">
                <a:solidFill>
                  <a:srgbClr val="0070C0"/>
                </a:solidFill>
              </a:rPr>
              <a:t>Important thing is that the data model works for your program’s needs.</a:t>
            </a:r>
          </a:p>
        </p:txBody>
      </p:sp>
    </p:spTree>
    <p:extLst>
      <p:ext uri="{BB962C8B-B14F-4D97-AF65-F5344CB8AC3E}">
        <p14:creationId xmlns:p14="http://schemas.microsoft.com/office/powerpoint/2010/main" val="9964162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1242" y="-559135"/>
            <a:ext cx="13396435" cy="1596177"/>
          </a:xfrm>
        </p:spPr>
        <p:txBody>
          <a:bodyPr>
            <a:normAutofit/>
          </a:bodyPr>
          <a:lstStyle/>
          <a:p>
            <a:r>
              <a:rPr lang="en-US" sz="3200" b="1" dirty="0">
                <a:solidFill>
                  <a:srgbClr val="7030A0"/>
                </a:solidFill>
              </a:rPr>
              <a:t>		Summary</a:t>
            </a:r>
            <a:endParaRPr lang="en-US" sz="3200" dirty="0">
              <a:solidFill>
                <a:srgbClr val="7030A0"/>
              </a:solidFill>
            </a:endParaRPr>
          </a:p>
        </p:txBody>
      </p:sp>
      <p:sp>
        <p:nvSpPr>
          <p:cNvPr id="3" name="Rectangle 2"/>
          <p:cNvSpPr/>
          <p:nvPr/>
        </p:nvSpPr>
        <p:spPr>
          <a:xfrm>
            <a:off x="463575" y="1422649"/>
            <a:ext cx="10966425" cy="4832092"/>
          </a:xfrm>
          <a:prstGeom prst="rect">
            <a:avLst/>
          </a:prstGeom>
        </p:spPr>
        <p:txBody>
          <a:bodyPr wrap="square">
            <a:spAutoFit/>
          </a:bodyPr>
          <a:lstStyle/>
          <a:p>
            <a:pPr marL="457200" indent="-457200">
              <a:buFont typeface="Wingdings" panose="05000000000000000000" pitchFamily="2" charset="2"/>
              <a:buChar char="Ø"/>
            </a:pPr>
            <a:r>
              <a:rPr lang="en-US" sz="2800" dirty="0"/>
              <a:t>Lists and dictionaries are values that can contain multiple values, including other lists and dictionaries.</a:t>
            </a:r>
          </a:p>
          <a:p>
            <a:pPr marL="457200" indent="-457200">
              <a:buFont typeface="Wingdings" panose="05000000000000000000" pitchFamily="2" charset="2"/>
              <a:buChar char="Ø"/>
            </a:pPr>
            <a:r>
              <a:rPr lang="en-US" sz="2800" dirty="0">
                <a:solidFill>
                  <a:srgbClr val="0070C0"/>
                </a:solidFill>
              </a:rPr>
              <a:t>Dictionaries are useful because you can map one item (key) to another (value), as opposed to lists, which simply contain a series of values in order</a:t>
            </a:r>
          </a:p>
          <a:p>
            <a:pPr marL="457200" indent="-457200">
              <a:buFont typeface="Wingdings" panose="05000000000000000000" pitchFamily="2" charset="2"/>
              <a:buChar char="Ø"/>
            </a:pPr>
            <a:r>
              <a:rPr lang="en-US" sz="2800" dirty="0">
                <a:solidFill>
                  <a:srgbClr val="FF0000"/>
                </a:solidFill>
              </a:rPr>
              <a:t>Values inside a dictionary are accessed using square brackets just as with lists.</a:t>
            </a:r>
          </a:p>
          <a:p>
            <a:pPr marL="457200" indent="-457200">
              <a:buFont typeface="Wingdings" panose="05000000000000000000" pitchFamily="2" charset="2"/>
              <a:buChar char="Ø"/>
            </a:pPr>
            <a:r>
              <a:rPr lang="en-US" sz="2800" dirty="0">
                <a:solidFill>
                  <a:srgbClr val="0070C0"/>
                </a:solidFill>
              </a:rPr>
              <a:t>Instead of an integer index, dictionaries can have keys of a variety of data types: integers, floats, strings, or tuples.</a:t>
            </a:r>
          </a:p>
          <a:p>
            <a:pPr marL="457200" indent="-457200">
              <a:buFont typeface="Wingdings" panose="05000000000000000000" pitchFamily="2" charset="2"/>
              <a:buChar char="Ø"/>
            </a:pPr>
            <a:r>
              <a:rPr lang="en-US" sz="2800" dirty="0">
                <a:solidFill>
                  <a:srgbClr val="FF0000"/>
                </a:solidFill>
              </a:rPr>
              <a:t>By organizing a program’s values into data structures, you can create</a:t>
            </a:r>
          </a:p>
          <a:p>
            <a:r>
              <a:rPr lang="en-US" sz="2800" dirty="0">
                <a:solidFill>
                  <a:srgbClr val="FF0000"/>
                </a:solidFill>
              </a:rPr>
              <a:t>      representations of real-world objects.</a:t>
            </a:r>
          </a:p>
        </p:txBody>
      </p:sp>
    </p:spTree>
    <p:extLst>
      <p:ext uri="{BB962C8B-B14F-4D97-AF65-F5344CB8AC3E}">
        <p14:creationId xmlns:p14="http://schemas.microsoft.com/office/powerpoint/2010/main" val="421688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0" y="174844"/>
            <a:ext cx="5017770" cy="3562766"/>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600" cap="none" dirty="0">
                <a:solidFill>
                  <a:srgbClr val="00B050"/>
                </a:solidFill>
                <a:latin typeface="Cambria" panose="02040503050406030204" pitchFamily="18" charset="0"/>
                <a:ea typeface="Cambria" panose="02040503050406030204" pitchFamily="18" charset="0"/>
              </a:rPr>
              <a:t>The values in these lists of lists can be accessed using multiple indexes</a:t>
            </a: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Ex: &gt;&gt;&gt;spam[0][1] </a:t>
            </a:r>
            <a:r>
              <a:rPr lang="en-US" sz="3600" cap="none" dirty="0">
                <a:latin typeface="Cambria" panose="02040503050406030204" pitchFamily="18" charset="0"/>
                <a:ea typeface="Cambria" panose="02040503050406030204" pitchFamily="18" charset="0"/>
              </a:rPr>
              <a:t>'bat'</a:t>
            </a:r>
          </a:p>
          <a:p>
            <a:pPr>
              <a:lnSpc>
                <a:spcPct val="100000"/>
              </a:lnSpc>
              <a:buFont typeface="Wingdings" panose="05000000000000000000" pitchFamily="2" charset="2"/>
              <a:buChar char="Ø"/>
            </a:pPr>
            <a:r>
              <a:rPr lang="en-US" sz="3600" cap="none" dirty="0">
                <a:solidFill>
                  <a:srgbClr val="00B050"/>
                </a:solidFill>
                <a:latin typeface="Cambria" panose="02040503050406030204" pitchFamily="18" charset="0"/>
                <a:ea typeface="Cambria" panose="02040503050406030204" pitchFamily="18" charset="0"/>
              </a:rPr>
              <a:t>=the second value in the first list.</a:t>
            </a:r>
          </a:p>
        </p:txBody>
      </p:sp>
      <p:sp>
        <p:nvSpPr>
          <p:cNvPr id="4" name="Rectangle 3"/>
          <p:cNvSpPr/>
          <p:nvPr/>
        </p:nvSpPr>
        <p:spPr>
          <a:xfrm>
            <a:off x="5017770" y="1201847"/>
            <a:ext cx="6861810" cy="3539430"/>
          </a:xfrm>
          <a:prstGeom prst="rect">
            <a:avLst/>
          </a:prstGeom>
        </p:spPr>
        <p:txBody>
          <a:bodyPr wrap="square">
            <a:spAutoFit/>
          </a:bodyPr>
          <a:lstStyle/>
          <a:p>
            <a:r>
              <a:rPr lang="en-US" sz="2800" dirty="0">
                <a:solidFill>
                  <a:srgbClr val="FF0000"/>
                </a:solidFill>
              </a:rPr>
              <a:t>&gt;&gt;&gt; spam = [['cat', 'bat'], [10, 20, 30, 40, 50]]</a:t>
            </a:r>
          </a:p>
          <a:p>
            <a:r>
              <a:rPr lang="en-US" sz="2800" dirty="0">
                <a:solidFill>
                  <a:srgbClr val="FF0000"/>
                </a:solidFill>
              </a:rPr>
              <a:t>&gt;&gt;&gt; spam[0]</a:t>
            </a:r>
          </a:p>
          <a:p>
            <a:r>
              <a:rPr lang="en-US" sz="2800" dirty="0"/>
              <a:t>['cat', 'bat']</a:t>
            </a:r>
          </a:p>
          <a:p>
            <a:r>
              <a:rPr lang="en-US" sz="2800" dirty="0">
                <a:solidFill>
                  <a:srgbClr val="FF0000"/>
                </a:solidFill>
              </a:rPr>
              <a:t>&gt;&gt;&gt; spam[0][1]</a:t>
            </a:r>
          </a:p>
          <a:p>
            <a:r>
              <a:rPr lang="en-US" sz="2800" dirty="0"/>
              <a:t>'bat'</a:t>
            </a:r>
          </a:p>
          <a:p>
            <a:r>
              <a:rPr lang="en-US" sz="2800" dirty="0">
                <a:solidFill>
                  <a:srgbClr val="FF0000"/>
                </a:solidFill>
              </a:rPr>
              <a:t>&gt;&gt;&gt; spam[1][4]</a:t>
            </a:r>
          </a:p>
          <a:p>
            <a:r>
              <a:rPr lang="en-US" sz="2800" dirty="0"/>
              <a:t>50</a:t>
            </a:r>
            <a:endParaRPr lang="en-US" sz="3600" dirty="0"/>
          </a:p>
        </p:txBody>
      </p:sp>
      <p:sp>
        <p:nvSpPr>
          <p:cNvPr id="5" name="Rectangle 4"/>
          <p:cNvSpPr/>
          <p:nvPr/>
        </p:nvSpPr>
        <p:spPr>
          <a:xfrm>
            <a:off x="9014460" y="2872145"/>
            <a:ext cx="2266950" cy="3539430"/>
          </a:xfrm>
          <a:prstGeom prst="rect">
            <a:avLst/>
          </a:prstGeom>
        </p:spPr>
        <p:txBody>
          <a:bodyPr wrap="square">
            <a:spAutoFit/>
          </a:bodyPr>
          <a:lstStyle/>
          <a:p>
            <a:r>
              <a:rPr lang="en-US" sz="2800" dirty="0"/>
              <a:t>The </a:t>
            </a:r>
            <a:r>
              <a:rPr lang="en-US" sz="2800" dirty="0">
                <a:solidFill>
                  <a:srgbClr val="FF0000"/>
                </a:solidFill>
              </a:rPr>
              <a:t>first index </a:t>
            </a:r>
            <a:r>
              <a:rPr lang="en-US" sz="2800" dirty="0"/>
              <a:t>dictates which </a:t>
            </a:r>
            <a:r>
              <a:rPr lang="en-US" sz="2800" dirty="0">
                <a:solidFill>
                  <a:srgbClr val="FF0000"/>
                </a:solidFill>
              </a:rPr>
              <a:t>list value </a:t>
            </a:r>
            <a:r>
              <a:rPr lang="en-US" sz="2800" dirty="0"/>
              <a:t>to use, and the </a:t>
            </a:r>
            <a:r>
              <a:rPr lang="en-US" sz="2800" dirty="0">
                <a:solidFill>
                  <a:srgbClr val="0070C0"/>
                </a:solidFill>
              </a:rPr>
              <a:t>second</a:t>
            </a:r>
          </a:p>
          <a:p>
            <a:r>
              <a:rPr lang="en-US" sz="2800" dirty="0"/>
              <a:t>indicates the </a:t>
            </a:r>
            <a:r>
              <a:rPr lang="en-US" sz="2800" dirty="0">
                <a:solidFill>
                  <a:srgbClr val="0070C0"/>
                </a:solidFill>
              </a:rPr>
              <a:t>value within the list value</a:t>
            </a:r>
            <a:r>
              <a:rPr lang="en-US" sz="2800" dirty="0"/>
              <a:t>.</a:t>
            </a:r>
          </a:p>
        </p:txBody>
      </p:sp>
    </p:spTree>
    <p:extLst>
      <p:ext uri="{BB962C8B-B14F-4D97-AF65-F5344CB8AC3E}">
        <p14:creationId xmlns:p14="http://schemas.microsoft.com/office/powerpoint/2010/main" val="21393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3507104" y="2540675"/>
            <a:ext cx="5017770" cy="3562766"/>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Ex: &gt;&gt;&gt;spam[0]</a:t>
            </a:r>
          </a:p>
          <a:p>
            <a:pPr marL="0" indent="0">
              <a:buNone/>
            </a:pPr>
            <a:r>
              <a:rPr lang="en-US" sz="3600" dirty="0"/>
              <a:t>['cat', 'bat']</a:t>
            </a:r>
          </a:p>
          <a:p>
            <a:pPr>
              <a:lnSpc>
                <a:spcPct val="100000"/>
              </a:lnSpc>
              <a:buFont typeface="Wingdings" panose="05000000000000000000" pitchFamily="2" charset="2"/>
              <a:buChar char="Ø"/>
            </a:pPr>
            <a:r>
              <a:rPr lang="en-US" sz="3600" cap="none" dirty="0">
                <a:solidFill>
                  <a:srgbClr val="00B050"/>
                </a:solidFill>
                <a:latin typeface="Cambria" panose="02040503050406030204" pitchFamily="18" charset="0"/>
                <a:ea typeface="Cambria" panose="02040503050406030204" pitchFamily="18" charset="0"/>
              </a:rPr>
              <a:t>=the full list value at index=0</a:t>
            </a:r>
          </a:p>
        </p:txBody>
      </p:sp>
      <p:sp>
        <p:nvSpPr>
          <p:cNvPr id="4" name="Rectangle 3"/>
          <p:cNvSpPr/>
          <p:nvPr/>
        </p:nvSpPr>
        <p:spPr>
          <a:xfrm>
            <a:off x="340995" y="1644402"/>
            <a:ext cx="6861810" cy="3539430"/>
          </a:xfrm>
          <a:prstGeom prst="rect">
            <a:avLst/>
          </a:prstGeom>
        </p:spPr>
        <p:txBody>
          <a:bodyPr wrap="square">
            <a:spAutoFit/>
          </a:bodyPr>
          <a:lstStyle/>
          <a:p>
            <a:r>
              <a:rPr lang="en-US" sz="2800" dirty="0">
                <a:solidFill>
                  <a:srgbClr val="FF0000"/>
                </a:solidFill>
              </a:rPr>
              <a:t>&gt;&gt;&gt; spam = [['cat', 'bat'], [10, 20, 30, 40, 50]]</a:t>
            </a:r>
          </a:p>
          <a:p>
            <a:r>
              <a:rPr lang="en-US" sz="2800" dirty="0">
                <a:solidFill>
                  <a:srgbClr val="FF0000"/>
                </a:solidFill>
              </a:rPr>
              <a:t>&gt;&gt;&gt; spam[0]</a:t>
            </a:r>
          </a:p>
          <a:p>
            <a:r>
              <a:rPr lang="en-US" sz="2800" dirty="0"/>
              <a:t>['cat', 'bat']</a:t>
            </a:r>
          </a:p>
          <a:p>
            <a:r>
              <a:rPr lang="en-US" sz="2800" dirty="0">
                <a:solidFill>
                  <a:srgbClr val="FF0000"/>
                </a:solidFill>
              </a:rPr>
              <a:t>&gt;&gt;&gt; spam[0][1]</a:t>
            </a:r>
          </a:p>
          <a:p>
            <a:r>
              <a:rPr lang="en-US" sz="2800" dirty="0"/>
              <a:t>'bat'</a:t>
            </a:r>
          </a:p>
          <a:p>
            <a:r>
              <a:rPr lang="en-US" sz="2800" dirty="0">
                <a:solidFill>
                  <a:srgbClr val="FF0000"/>
                </a:solidFill>
              </a:rPr>
              <a:t>&gt;&gt;&gt; spam[1][4]</a:t>
            </a:r>
          </a:p>
          <a:p>
            <a:r>
              <a:rPr lang="en-US" sz="2800" dirty="0"/>
              <a:t>50</a:t>
            </a:r>
            <a:endParaRPr lang="en-US" sz="3600" dirty="0"/>
          </a:p>
        </p:txBody>
      </p:sp>
      <p:sp>
        <p:nvSpPr>
          <p:cNvPr id="5" name="Rectangle 4"/>
          <p:cNvSpPr/>
          <p:nvPr/>
        </p:nvSpPr>
        <p:spPr>
          <a:xfrm>
            <a:off x="8448675" y="2540675"/>
            <a:ext cx="2266950" cy="2677656"/>
          </a:xfrm>
          <a:prstGeom prst="rect">
            <a:avLst/>
          </a:prstGeom>
        </p:spPr>
        <p:txBody>
          <a:bodyPr wrap="square">
            <a:spAutoFit/>
          </a:bodyPr>
          <a:lstStyle/>
          <a:p>
            <a:r>
              <a:rPr lang="en-US" sz="2800" dirty="0"/>
              <a:t>If you only use </a:t>
            </a:r>
            <a:r>
              <a:rPr lang="en-US" sz="2800" dirty="0">
                <a:solidFill>
                  <a:srgbClr val="FF0000"/>
                </a:solidFill>
              </a:rPr>
              <a:t>one index</a:t>
            </a:r>
            <a:r>
              <a:rPr lang="en-US" sz="2800" dirty="0"/>
              <a:t>, the</a:t>
            </a:r>
          </a:p>
          <a:p>
            <a:r>
              <a:rPr lang="en-US" sz="2800" dirty="0"/>
              <a:t>program will print the full list value at that index.</a:t>
            </a:r>
          </a:p>
        </p:txBody>
      </p:sp>
    </p:spTree>
    <p:extLst>
      <p:ext uri="{BB962C8B-B14F-4D97-AF65-F5344CB8AC3E}">
        <p14:creationId xmlns:p14="http://schemas.microsoft.com/office/powerpoint/2010/main" val="72780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dirty="0">
                <a:solidFill>
                  <a:srgbClr val="7030A0"/>
                </a:solidFill>
              </a:rPr>
              <a:t>Getting a List from Another List USING Slices</a:t>
            </a:r>
            <a:endParaRPr lang="en-US" sz="3200" dirty="0">
              <a:solidFill>
                <a:srgbClr val="7030A0"/>
              </a:solidFill>
            </a:endParaRPr>
          </a:p>
        </p:txBody>
      </p:sp>
      <p:sp>
        <p:nvSpPr>
          <p:cNvPr id="3" name="Content Placeholder 2"/>
          <p:cNvSpPr>
            <a:spLocks noGrp="1"/>
          </p:cNvSpPr>
          <p:nvPr>
            <p:ph sz="quarter" idx="13"/>
          </p:nvPr>
        </p:nvSpPr>
        <p:spPr>
          <a:xfrm>
            <a:off x="144780" y="3409355"/>
            <a:ext cx="9159240" cy="3562766"/>
          </a:xfrm>
        </p:spPr>
        <p:txBody>
          <a:bodyPr>
            <a:noAutofit/>
          </a:bodyPr>
          <a:lstStyle/>
          <a:p>
            <a:pPr>
              <a:lnSpc>
                <a:spcPct val="100000"/>
              </a:lnSpc>
              <a:buFont typeface="Wingdings" panose="05000000000000000000" pitchFamily="2" charset="2"/>
              <a:buChar char="Ø"/>
            </a:pPr>
            <a:endParaRPr lang="en-US" sz="32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2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A slice evaluates to a new list value.</a:t>
            </a:r>
          </a:p>
          <a:p>
            <a:pPr>
              <a:lnSpc>
                <a:spcPct val="100000"/>
              </a:lnSpc>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A slice is typed between square brackets, like an index, but it has two integers separated by a colon. </a:t>
            </a:r>
            <a:endParaRPr lang="en-US" sz="3200" cap="none" dirty="0">
              <a:solidFill>
                <a:srgbClr val="00B050"/>
              </a:solidFill>
              <a:latin typeface="Cambria" panose="02040503050406030204" pitchFamily="18" charset="0"/>
              <a:ea typeface="Cambria" panose="02040503050406030204" pitchFamily="18" charset="0"/>
            </a:endParaRPr>
          </a:p>
        </p:txBody>
      </p:sp>
      <p:sp>
        <p:nvSpPr>
          <p:cNvPr id="4" name="Rectangle 3"/>
          <p:cNvSpPr/>
          <p:nvPr/>
        </p:nvSpPr>
        <p:spPr>
          <a:xfrm>
            <a:off x="340995" y="1244352"/>
            <a:ext cx="6861810" cy="3108543"/>
          </a:xfrm>
          <a:prstGeom prst="rect">
            <a:avLst/>
          </a:prstGeom>
        </p:spPr>
        <p:txBody>
          <a:bodyPr wrap="square">
            <a:spAutoFit/>
          </a:bodyPr>
          <a:lstStyle/>
          <a:p>
            <a:r>
              <a:rPr lang="en-US" sz="2800" dirty="0">
                <a:solidFill>
                  <a:srgbClr val="FF0000"/>
                </a:solidFill>
              </a:rPr>
              <a:t>&gt;&gt;&gt; spam = ['cat', 'bat', 'rat', 'elephant']</a:t>
            </a:r>
          </a:p>
          <a:p>
            <a:r>
              <a:rPr lang="en-US" sz="2800" dirty="0">
                <a:solidFill>
                  <a:srgbClr val="FF0000"/>
                </a:solidFill>
              </a:rPr>
              <a:t>&gt;&gt;&gt; spam[0:4]</a:t>
            </a:r>
          </a:p>
          <a:p>
            <a:r>
              <a:rPr lang="en-US" sz="2800" dirty="0"/>
              <a:t>['cat', 'bat', 'rat', 'elephant']</a:t>
            </a:r>
          </a:p>
          <a:p>
            <a:r>
              <a:rPr lang="en-US" sz="2800" dirty="0">
                <a:solidFill>
                  <a:srgbClr val="FF0000"/>
                </a:solidFill>
              </a:rPr>
              <a:t>&gt;&gt;&gt; spam[1:3]</a:t>
            </a:r>
          </a:p>
          <a:p>
            <a:r>
              <a:rPr lang="en-US" sz="2800" dirty="0"/>
              <a:t>['bat', 'rat']</a:t>
            </a:r>
          </a:p>
          <a:p>
            <a:r>
              <a:rPr lang="en-US" sz="2800" dirty="0">
                <a:solidFill>
                  <a:srgbClr val="FF0000"/>
                </a:solidFill>
              </a:rPr>
              <a:t>&gt;&gt;&gt; spam[0:-1]</a:t>
            </a:r>
          </a:p>
          <a:p>
            <a:r>
              <a:rPr lang="en-US" sz="2800" dirty="0"/>
              <a:t>['cat', 'bat', 'rat']</a:t>
            </a:r>
            <a:endParaRPr lang="en-US" sz="3600" dirty="0"/>
          </a:p>
        </p:txBody>
      </p:sp>
      <p:sp>
        <p:nvSpPr>
          <p:cNvPr id="5" name="Rectangle 4"/>
          <p:cNvSpPr/>
          <p:nvPr/>
        </p:nvSpPr>
        <p:spPr>
          <a:xfrm>
            <a:off x="7014836" y="1444228"/>
            <a:ext cx="4183379" cy="2246769"/>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FF0000"/>
                </a:solidFill>
              </a:rPr>
              <a:t>Index gets a single value from a list</a:t>
            </a:r>
          </a:p>
          <a:p>
            <a:pPr marL="457200" indent="-457200">
              <a:buFont typeface="Arial" panose="020B0604020202020204" pitchFamily="34" charset="0"/>
              <a:buChar char="•"/>
            </a:pPr>
            <a:r>
              <a:rPr lang="en-US" sz="2800" dirty="0"/>
              <a:t>Slice gets several values from a list, in the form of a new list.</a:t>
            </a:r>
          </a:p>
        </p:txBody>
      </p:sp>
    </p:spTree>
    <p:extLst>
      <p:ext uri="{BB962C8B-B14F-4D97-AF65-F5344CB8AC3E}">
        <p14:creationId xmlns:p14="http://schemas.microsoft.com/office/powerpoint/2010/main" val="309341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dirty="0">
                <a:solidFill>
                  <a:srgbClr val="7030A0"/>
                </a:solidFill>
              </a:rPr>
              <a:t>Getting a List from Another List USING Slices</a:t>
            </a:r>
            <a:endParaRPr lang="en-US" sz="3200" dirty="0">
              <a:solidFill>
                <a:srgbClr val="7030A0"/>
              </a:solidFill>
            </a:endParaRPr>
          </a:p>
        </p:txBody>
      </p:sp>
      <p:sp>
        <p:nvSpPr>
          <p:cNvPr id="3" name="Content Placeholder 2"/>
          <p:cNvSpPr>
            <a:spLocks noGrp="1"/>
          </p:cNvSpPr>
          <p:nvPr>
            <p:ph sz="quarter" idx="13"/>
          </p:nvPr>
        </p:nvSpPr>
        <p:spPr>
          <a:xfrm>
            <a:off x="224790" y="3752255"/>
            <a:ext cx="10267950" cy="3562766"/>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spam[2] </a:t>
            </a:r>
            <a:r>
              <a:rPr lang="en-US" sz="3600" cap="none" dirty="0">
                <a:latin typeface="Cambria" panose="02040503050406030204" pitchFamily="18" charset="0"/>
                <a:ea typeface="Cambria" panose="02040503050406030204" pitchFamily="18" charset="0"/>
              </a:rPr>
              <a:t>is a list with an index </a:t>
            </a:r>
            <a:r>
              <a:rPr lang="en-US" sz="3600" cap="none" dirty="0">
                <a:solidFill>
                  <a:srgbClr val="FF0000"/>
                </a:solidFill>
                <a:latin typeface="Cambria" panose="02040503050406030204" pitchFamily="18" charset="0"/>
                <a:ea typeface="Cambria" panose="02040503050406030204" pitchFamily="18" charset="0"/>
              </a:rPr>
              <a:t>(one integer).</a:t>
            </a: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spam[1:4] </a:t>
            </a:r>
            <a:r>
              <a:rPr lang="en-US" sz="3600" cap="none" dirty="0">
                <a:latin typeface="Cambria" panose="02040503050406030204" pitchFamily="18" charset="0"/>
                <a:ea typeface="Cambria" panose="02040503050406030204" pitchFamily="18" charset="0"/>
              </a:rPr>
              <a:t>is a list with a slice </a:t>
            </a:r>
            <a:r>
              <a:rPr lang="en-US" sz="3600" cap="none" dirty="0">
                <a:solidFill>
                  <a:srgbClr val="FF0000"/>
                </a:solidFill>
                <a:latin typeface="Cambria" panose="02040503050406030204" pitchFamily="18" charset="0"/>
                <a:ea typeface="Cambria" panose="02040503050406030204" pitchFamily="18" charset="0"/>
              </a:rPr>
              <a:t>(two integers).</a:t>
            </a:r>
            <a:endParaRPr lang="en-US" sz="3600" cap="none" dirty="0">
              <a:solidFill>
                <a:srgbClr val="00B050"/>
              </a:solidFill>
              <a:latin typeface="Cambria" panose="02040503050406030204" pitchFamily="18" charset="0"/>
              <a:ea typeface="Cambria" panose="02040503050406030204" pitchFamily="18" charset="0"/>
            </a:endParaRPr>
          </a:p>
        </p:txBody>
      </p:sp>
      <p:sp>
        <p:nvSpPr>
          <p:cNvPr id="4" name="Rectangle 3"/>
          <p:cNvSpPr/>
          <p:nvPr/>
        </p:nvSpPr>
        <p:spPr>
          <a:xfrm>
            <a:off x="340995" y="1244352"/>
            <a:ext cx="6861810" cy="3108543"/>
          </a:xfrm>
          <a:prstGeom prst="rect">
            <a:avLst/>
          </a:prstGeom>
        </p:spPr>
        <p:txBody>
          <a:bodyPr wrap="square">
            <a:spAutoFit/>
          </a:bodyPr>
          <a:lstStyle/>
          <a:p>
            <a:r>
              <a:rPr lang="en-US" sz="2800" dirty="0">
                <a:solidFill>
                  <a:srgbClr val="FF0000"/>
                </a:solidFill>
              </a:rPr>
              <a:t>&gt;&gt;&gt; spam = ['cat', 'bat', 'rat', 'elephant']</a:t>
            </a:r>
          </a:p>
          <a:p>
            <a:r>
              <a:rPr lang="en-US" sz="2800" dirty="0">
                <a:solidFill>
                  <a:srgbClr val="FF0000"/>
                </a:solidFill>
              </a:rPr>
              <a:t>&gt;&gt;&gt; spam[0:4]</a:t>
            </a:r>
          </a:p>
          <a:p>
            <a:r>
              <a:rPr lang="en-US" sz="2800" dirty="0"/>
              <a:t>['cat', 'bat', 'rat', 'elephant']</a:t>
            </a:r>
          </a:p>
          <a:p>
            <a:r>
              <a:rPr lang="en-US" sz="2800" dirty="0">
                <a:solidFill>
                  <a:srgbClr val="FF0000"/>
                </a:solidFill>
              </a:rPr>
              <a:t>&gt;&gt;&gt; spam[1:3]</a:t>
            </a:r>
          </a:p>
          <a:p>
            <a:r>
              <a:rPr lang="en-US" sz="2800" dirty="0"/>
              <a:t>['bat', 'rat']</a:t>
            </a:r>
          </a:p>
          <a:p>
            <a:r>
              <a:rPr lang="en-US" sz="2800" dirty="0">
                <a:solidFill>
                  <a:srgbClr val="FF0000"/>
                </a:solidFill>
              </a:rPr>
              <a:t>&gt;&gt;&gt; spam[0:-1]</a:t>
            </a:r>
          </a:p>
          <a:p>
            <a:r>
              <a:rPr lang="en-US" sz="2800" dirty="0"/>
              <a:t>['cat', 'bat', 'rat']</a:t>
            </a:r>
            <a:endParaRPr lang="en-US" sz="3600" dirty="0"/>
          </a:p>
        </p:txBody>
      </p:sp>
      <p:sp>
        <p:nvSpPr>
          <p:cNvPr id="5" name="Rectangle 4"/>
          <p:cNvSpPr/>
          <p:nvPr/>
        </p:nvSpPr>
        <p:spPr>
          <a:xfrm>
            <a:off x="7014836" y="1444228"/>
            <a:ext cx="4986664" cy="3108543"/>
          </a:xfrm>
          <a:prstGeom prst="rect">
            <a:avLst/>
          </a:prstGeom>
        </p:spPr>
        <p:txBody>
          <a:bodyPr wrap="square">
            <a:spAutoFit/>
          </a:bodyPr>
          <a:lstStyle/>
          <a:p>
            <a:pPr marL="457200" indent="-457200">
              <a:buFont typeface="Arial" panose="020B0604020202020204" pitchFamily="34" charset="0"/>
              <a:buChar char="•"/>
            </a:pPr>
            <a:r>
              <a:rPr lang="en-US" sz="2800" dirty="0"/>
              <a:t>In a slice, the first integer is the index where slice starts. </a:t>
            </a:r>
          </a:p>
          <a:p>
            <a:pPr marL="457200" indent="-457200">
              <a:buFont typeface="Arial" panose="020B0604020202020204" pitchFamily="34" charset="0"/>
              <a:buChar char="•"/>
            </a:pPr>
            <a:r>
              <a:rPr lang="en-US" sz="2800" dirty="0"/>
              <a:t>The second integer is the index where the slice ends. </a:t>
            </a:r>
          </a:p>
          <a:p>
            <a:pPr marL="457200" indent="-457200">
              <a:buFont typeface="Arial" panose="020B0604020202020204" pitchFamily="34" charset="0"/>
              <a:buChar char="•"/>
            </a:pPr>
            <a:r>
              <a:rPr lang="en-US" sz="2800" dirty="0">
                <a:solidFill>
                  <a:srgbClr val="FF0000"/>
                </a:solidFill>
              </a:rPr>
              <a:t>A slice goes up to, but</a:t>
            </a:r>
          </a:p>
          <a:p>
            <a:r>
              <a:rPr lang="en-US" sz="2800" dirty="0">
                <a:solidFill>
                  <a:srgbClr val="FF0000"/>
                </a:solidFill>
              </a:rPr>
              <a:t>    will not include, the value at     </a:t>
            </a:r>
          </a:p>
          <a:p>
            <a:r>
              <a:rPr lang="en-US" sz="2800" dirty="0">
                <a:solidFill>
                  <a:srgbClr val="FF0000"/>
                </a:solidFill>
              </a:rPr>
              <a:t>    the second index.</a:t>
            </a:r>
            <a:endParaRPr lang="en-US" sz="2800" dirty="0"/>
          </a:p>
        </p:txBody>
      </p:sp>
    </p:spTree>
    <p:extLst>
      <p:ext uri="{BB962C8B-B14F-4D97-AF65-F5344CB8AC3E}">
        <p14:creationId xmlns:p14="http://schemas.microsoft.com/office/powerpoint/2010/main" val="6297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dirty="0">
                <a:solidFill>
                  <a:srgbClr val="7030A0"/>
                </a:solidFill>
              </a:rPr>
              <a:t>Getting a List from Another List USING Slices</a:t>
            </a:r>
            <a:endParaRPr lang="en-US" sz="3200" dirty="0">
              <a:solidFill>
                <a:srgbClr val="7030A0"/>
              </a:solidFill>
            </a:endParaRPr>
          </a:p>
        </p:txBody>
      </p:sp>
      <p:sp>
        <p:nvSpPr>
          <p:cNvPr id="3" name="Content Placeholder 2"/>
          <p:cNvSpPr>
            <a:spLocks noGrp="1"/>
          </p:cNvSpPr>
          <p:nvPr>
            <p:ph sz="quarter" idx="13"/>
          </p:nvPr>
        </p:nvSpPr>
        <p:spPr>
          <a:xfrm>
            <a:off x="224790" y="3752255"/>
            <a:ext cx="10267950" cy="3562766"/>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As a shortcut, you can leave out one or both of the indexes on either side of the colon in the slice.</a:t>
            </a:r>
            <a:endParaRPr lang="en-US" sz="3600" cap="none" dirty="0">
              <a:solidFill>
                <a:srgbClr val="00B050"/>
              </a:solidFill>
              <a:latin typeface="Cambria" panose="02040503050406030204" pitchFamily="18" charset="0"/>
              <a:ea typeface="Cambria" panose="02040503050406030204" pitchFamily="18" charset="0"/>
            </a:endParaRPr>
          </a:p>
        </p:txBody>
      </p:sp>
      <p:sp>
        <p:nvSpPr>
          <p:cNvPr id="4" name="Rectangle 3"/>
          <p:cNvSpPr/>
          <p:nvPr/>
        </p:nvSpPr>
        <p:spPr>
          <a:xfrm>
            <a:off x="340995" y="1244352"/>
            <a:ext cx="6861810" cy="3108543"/>
          </a:xfrm>
          <a:prstGeom prst="rect">
            <a:avLst/>
          </a:prstGeom>
        </p:spPr>
        <p:txBody>
          <a:bodyPr wrap="square">
            <a:spAutoFit/>
          </a:bodyPr>
          <a:lstStyle/>
          <a:p>
            <a:r>
              <a:rPr lang="en-US" sz="2800" dirty="0">
                <a:solidFill>
                  <a:srgbClr val="FF0000"/>
                </a:solidFill>
              </a:rPr>
              <a:t>&gt;&gt;&gt; spam = ['cat', 'bat', 'rat', 'elephant']</a:t>
            </a:r>
          </a:p>
          <a:p>
            <a:r>
              <a:rPr lang="en-US" sz="2800" dirty="0">
                <a:solidFill>
                  <a:srgbClr val="FF0000"/>
                </a:solidFill>
              </a:rPr>
              <a:t>&gt;&gt;&gt; spam[:2]</a:t>
            </a:r>
          </a:p>
          <a:p>
            <a:r>
              <a:rPr lang="en-US" sz="2800" dirty="0"/>
              <a:t>['cat', 'bat']</a:t>
            </a:r>
          </a:p>
          <a:p>
            <a:r>
              <a:rPr lang="en-US" sz="2800" dirty="0">
                <a:solidFill>
                  <a:srgbClr val="FF0000"/>
                </a:solidFill>
              </a:rPr>
              <a:t>&gt;&gt;&gt; spam[1:]</a:t>
            </a:r>
          </a:p>
          <a:p>
            <a:r>
              <a:rPr lang="en-US" sz="2800" dirty="0"/>
              <a:t>['bat', 'rat', 'elephant']</a:t>
            </a:r>
          </a:p>
          <a:p>
            <a:r>
              <a:rPr lang="en-US" sz="2800" dirty="0">
                <a:solidFill>
                  <a:srgbClr val="FF0000"/>
                </a:solidFill>
              </a:rPr>
              <a:t>&gt;&gt;&gt; spam[:]</a:t>
            </a:r>
          </a:p>
          <a:p>
            <a:r>
              <a:rPr lang="en-US" sz="2800" dirty="0"/>
              <a:t>['cat', 'bat', 'rat', 'elephant']</a:t>
            </a:r>
            <a:endParaRPr lang="en-US" sz="3600" dirty="0"/>
          </a:p>
        </p:txBody>
      </p:sp>
      <p:sp>
        <p:nvSpPr>
          <p:cNvPr id="5" name="Rectangle 4"/>
          <p:cNvSpPr/>
          <p:nvPr/>
        </p:nvSpPr>
        <p:spPr>
          <a:xfrm>
            <a:off x="7014836" y="1444228"/>
            <a:ext cx="4986664" cy="2677656"/>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0070C0"/>
                </a:solidFill>
              </a:rPr>
              <a:t>Leaving out the first index is =</a:t>
            </a:r>
          </a:p>
          <a:p>
            <a:r>
              <a:rPr lang="en-US" sz="2800" dirty="0"/>
              <a:t>using 0, or the list starts from beginning of the list.</a:t>
            </a:r>
          </a:p>
          <a:p>
            <a:pPr marL="457200" indent="-457200">
              <a:buFont typeface="Arial" panose="020B0604020202020204" pitchFamily="34" charset="0"/>
              <a:buChar char="•"/>
            </a:pPr>
            <a:r>
              <a:rPr lang="en-US" sz="2800" dirty="0">
                <a:solidFill>
                  <a:srgbClr val="0070C0"/>
                </a:solidFill>
              </a:rPr>
              <a:t>Leaving out the second index </a:t>
            </a:r>
            <a:r>
              <a:rPr lang="en-US" sz="2800" dirty="0"/>
              <a:t>will slice to the end of the list= list ends at the last item</a:t>
            </a:r>
          </a:p>
        </p:txBody>
      </p:sp>
    </p:spTree>
    <p:extLst>
      <p:ext uri="{BB962C8B-B14F-4D97-AF65-F5344CB8AC3E}">
        <p14:creationId xmlns:p14="http://schemas.microsoft.com/office/powerpoint/2010/main" val="281537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Getting a List’s Length with the len() Function</a:t>
            </a:r>
            <a:endParaRPr lang="en-US" sz="3200" dirty="0">
              <a:solidFill>
                <a:srgbClr val="7030A0"/>
              </a:solidFill>
            </a:endParaRPr>
          </a:p>
        </p:txBody>
      </p:sp>
      <p:sp>
        <p:nvSpPr>
          <p:cNvPr id="7" name="Content Placeholder 6"/>
          <p:cNvSpPr>
            <a:spLocks noGrp="1"/>
          </p:cNvSpPr>
          <p:nvPr>
            <p:ph sz="quarter" idx="13"/>
          </p:nvPr>
        </p:nvSpPr>
        <p:spPr>
          <a:xfrm>
            <a:off x="834389" y="1585367"/>
            <a:ext cx="10363826" cy="3424107"/>
          </a:xfrm>
        </p:spPr>
        <p:txBody>
          <a:bodyPr>
            <a:normAutofit/>
          </a:bodyPr>
          <a:lstStyle/>
          <a:p>
            <a:r>
              <a:rPr lang="en-US" sz="2800" cap="none" dirty="0">
                <a:latin typeface="Cambria" panose="02040503050406030204" pitchFamily="18" charset="0"/>
                <a:ea typeface="Cambria" panose="02040503050406030204" pitchFamily="18" charset="0"/>
              </a:rPr>
              <a:t>The </a:t>
            </a:r>
            <a:r>
              <a:rPr lang="en-US" sz="2800" cap="none" dirty="0" err="1">
                <a:latin typeface="Cambria" panose="02040503050406030204" pitchFamily="18" charset="0"/>
                <a:ea typeface="Cambria" panose="02040503050406030204" pitchFamily="18" charset="0"/>
              </a:rPr>
              <a:t>len</a:t>
            </a:r>
            <a:r>
              <a:rPr lang="en-US" sz="2800" cap="none" dirty="0">
                <a:latin typeface="Cambria" panose="02040503050406030204" pitchFamily="18" charset="0"/>
                <a:ea typeface="Cambria" panose="02040503050406030204" pitchFamily="18" charset="0"/>
              </a:rPr>
              <a:t>() function will return the number of items that are in a list value passed to it.</a:t>
            </a:r>
          </a:p>
          <a:p>
            <a:r>
              <a:rPr lang="en-US" sz="2800" cap="none" dirty="0">
                <a:solidFill>
                  <a:srgbClr val="0070C0"/>
                </a:solidFill>
                <a:latin typeface="Cambria" panose="02040503050406030204" pitchFamily="18" charset="0"/>
                <a:ea typeface="Cambria" panose="02040503050406030204" pitchFamily="18" charset="0"/>
              </a:rPr>
              <a:t>The </a:t>
            </a:r>
            <a:r>
              <a:rPr lang="en-US" sz="2800" cap="none" dirty="0" err="1">
                <a:solidFill>
                  <a:srgbClr val="0070C0"/>
                </a:solidFill>
                <a:latin typeface="Cambria" panose="02040503050406030204" pitchFamily="18" charset="0"/>
                <a:ea typeface="Cambria" panose="02040503050406030204" pitchFamily="18" charset="0"/>
              </a:rPr>
              <a:t>len</a:t>
            </a:r>
            <a:r>
              <a:rPr lang="en-US" sz="2800" cap="none" dirty="0">
                <a:solidFill>
                  <a:srgbClr val="0070C0"/>
                </a:solidFill>
                <a:latin typeface="Cambria" panose="02040503050406030204" pitchFamily="18" charset="0"/>
                <a:ea typeface="Cambria" panose="02040503050406030204" pitchFamily="18" charset="0"/>
              </a:rPr>
              <a:t>() function counts the number of characters when string value is passed to it.</a:t>
            </a:r>
          </a:p>
        </p:txBody>
      </p:sp>
      <p:sp>
        <p:nvSpPr>
          <p:cNvPr id="4" name="Rectangle 3"/>
          <p:cNvSpPr/>
          <p:nvPr/>
        </p:nvSpPr>
        <p:spPr>
          <a:xfrm>
            <a:off x="958215" y="4192845"/>
            <a:ext cx="6861810" cy="1384995"/>
          </a:xfrm>
          <a:prstGeom prst="rect">
            <a:avLst/>
          </a:prstGeom>
        </p:spPr>
        <p:txBody>
          <a:bodyPr wrap="square">
            <a:spAutoFit/>
          </a:bodyPr>
          <a:lstStyle/>
          <a:p>
            <a:r>
              <a:rPr lang="en-US" sz="2800" dirty="0">
                <a:solidFill>
                  <a:srgbClr val="FF0000"/>
                </a:solidFill>
              </a:rPr>
              <a:t>&gt;&gt;&gt; spam = ['cat', 'dog', 'moose']</a:t>
            </a:r>
          </a:p>
          <a:p>
            <a:r>
              <a:rPr lang="en-US" sz="2800" dirty="0">
                <a:solidFill>
                  <a:srgbClr val="FF0000"/>
                </a:solidFill>
              </a:rPr>
              <a:t>&gt;&gt;&gt; </a:t>
            </a:r>
            <a:r>
              <a:rPr lang="en-US" sz="2800" dirty="0" err="1">
                <a:solidFill>
                  <a:srgbClr val="FF0000"/>
                </a:solidFill>
              </a:rPr>
              <a:t>len</a:t>
            </a:r>
            <a:r>
              <a:rPr lang="en-US" sz="2800" dirty="0">
                <a:solidFill>
                  <a:srgbClr val="FF0000"/>
                </a:solidFill>
              </a:rPr>
              <a:t>(spam)</a:t>
            </a:r>
          </a:p>
          <a:p>
            <a:r>
              <a:rPr lang="en-US" sz="2800" dirty="0"/>
              <a:t>3</a:t>
            </a:r>
            <a:endParaRPr lang="en-US" sz="3600" dirty="0"/>
          </a:p>
        </p:txBody>
      </p:sp>
    </p:spTree>
    <p:extLst>
      <p:ext uri="{BB962C8B-B14F-4D97-AF65-F5344CB8AC3E}">
        <p14:creationId xmlns:p14="http://schemas.microsoft.com/office/powerpoint/2010/main" val="246342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Getting a List’s Length with the len() Function</a:t>
            </a:r>
            <a:endParaRPr lang="en-US" sz="3200" dirty="0">
              <a:solidFill>
                <a:srgbClr val="7030A0"/>
              </a:solidFill>
            </a:endParaRPr>
          </a:p>
        </p:txBody>
      </p:sp>
      <p:sp>
        <p:nvSpPr>
          <p:cNvPr id="7" name="Content Placeholder 6"/>
          <p:cNvSpPr>
            <a:spLocks noGrp="1"/>
          </p:cNvSpPr>
          <p:nvPr>
            <p:ph sz="quarter" idx="13"/>
          </p:nvPr>
        </p:nvSpPr>
        <p:spPr>
          <a:xfrm>
            <a:off x="424179" y="1496467"/>
            <a:ext cx="5049522" cy="3424107"/>
          </a:xfrm>
        </p:spPr>
        <p:txBody>
          <a:bodyPr>
            <a:normAutofit/>
          </a:bodyPr>
          <a:lstStyle/>
          <a:p>
            <a:r>
              <a:rPr lang="en-US" sz="2800" cap="none" dirty="0">
                <a:latin typeface="Cambria" panose="02040503050406030204" pitchFamily="18" charset="0"/>
                <a:ea typeface="Cambria" panose="02040503050406030204" pitchFamily="18" charset="0"/>
              </a:rPr>
              <a:t>Use an index of a list to change the value at that index.</a:t>
            </a:r>
          </a:p>
          <a:p>
            <a:pPr>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Ex: spam[1] = 'aardvark' means</a:t>
            </a:r>
          </a:p>
          <a:p>
            <a:pPr marL="0" indent="0">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  “Assign the value at index 1 in the list spam to the string 'aardvark'.”</a:t>
            </a:r>
          </a:p>
        </p:txBody>
      </p:sp>
      <p:sp>
        <p:nvSpPr>
          <p:cNvPr id="3" name="Rectangle 2"/>
          <p:cNvSpPr/>
          <p:nvPr/>
        </p:nvSpPr>
        <p:spPr>
          <a:xfrm>
            <a:off x="6210300" y="1247339"/>
            <a:ext cx="5981700" cy="4401205"/>
          </a:xfrm>
          <a:prstGeom prst="rect">
            <a:avLst/>
          </a:prstGeom>
        </p:spPr>
        <p:txBody>
          <a:bodyPr wrap="square">
            <a:spAutoFit/>
          </a:bodyPr>
          <a:lstStyle/>
          <a:p>
            <a:r>
              <a:rPr lang="en-US" sz="2800" dirty="0">
                <a:solidFill>
                  <a:srgbClr val="FF0000"/>
                </a:solidFill>
              </a:rPr>
              <a:t>&gt;&gt;&gt; spam = [cat', 'bat', 'rat', 'elephant']</a:t>
            </a:r>
          </a:p>
          <a:p>
            <a:r>
              <a:rPr lang="en-US" sz="2800" dirty="0">
                <a:solidFill>
                  <a:srgbClr val="FF0000"/>
                </a:solidFill>
              </a:rPr>
              <a:t>&gt;&gt;&gt; spam[1] = 'aardvark'</a:t>
            </a:r>
          </a:p>
          <a:p>
            <a:r>
              <a:rPr lang="en-US" sz="2800" dirty="0">
                <a:solidFill>
                  <a:srgbClr val="FF0000"/>
                </a:solidFill>
              </a:rPr>
              <a:t>&gt;&gt;&gt; spam</a:t>
            </a:r>
          </a:p>
          <a:p>
            <a:r>
              <a:rPr lang="en-US" sz="2800" dirty="0"/>
              <a:t>['cat', 'aardvark', 'rat', 'elephant']</a:t>
            </a:r>
          </a:p>
          <a:p>
            <a:r>
              <a:rPr lang="en-US" sz="2800" dirty="0">
                <a:solidFill>
                  <a:srgbClr val="FF0000"/>
                </a:solidFill>
              </a:rPr>
              <a:t>&gt;&gt;&gt; spam[2] = spam[1]</a:t>
            </a:r>
          </a:p>
          <a:p>
            <a:r>
              <a:rPr lang="en-US" sz="2800" dirty="0">
                <a:solidFill>
                  <a:srgbClr val="FF0000"/>
                </a:solidFill>
              </a:rPr>
              <a:t>&gt;&gt;&gt; spam</a:t>
            </a:r>
          </a:p>
          <a:p>
            <a:r>
              <a:rPr lang="en-US" sz="2800" dirty="0"/>
              <a:t>['cat', 'aardvark', 'aardvark', 'elephant']</a:t>
            </a:r>
          </a:p>
          <a:p>
            <a:r>
              <a:rPr lang="en-US" sz="2800" dirty="0">
                <a:solidFill>
                  <a:srgbClr val="FF0000"/>
                </a:solidFill>
              </a:rPr>
              <a:t>&gt;&gt;&gt; spam[-1] = 12345</a:t>
            </a:r>
          </a:p>
          <a:p>
            <a:r>
              <a:rPr lang="en-US" sz="2800" dirty="0">
                <a:solidFill>
                  <a:srgbClr val="FF0000"/>
                </a:solidFill>
              </a:rPr>
              <a:t>&gt;&gt;&gt; spam</a:t>
            </a:r>
          </a:p>
          <a:p>
            <a:r>
              <a:rPr lang="en-US" sz="2800" dirty="0"/>
              <a:t>['cat', 'aardvark', 'aardvark', 12345]</a:t>
            </a:r>
          </a:p>
        </p:txBody>
      </p:sp>
    </p:spTree>
    <p:extLst>
      <p:ext uri="{BB962C8B-B14F-4D97-AF65-F5344CB8AC3E}">
        <p14:creationId xmlns:p14="http://schemas.microsoft.com/office/powerpoint/2010/main" val="368792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List Concatenation and List Replication</a:t>
            </a:r>
            <a:endParaRPr lang="en-US" sz="3200" dirty="0">
              <a:solidFill>
                <a:srgbClr val="7030A0"/>
              </a:solidFill>
            </a:endParaRPr>
          </a:p>
        </p:txBody>
      </p:sp>
      <p:sp>
        <p:nvSpPr>
          <p:cNvPr id="7" name="Content Placeholder 6"/>
          <p:cNvSpPr>
            <a:spLocks noGrp="1"/>
          </p:cNvSpPr>
          <p:nvPr>
            <p:ph sz="quarter" idx="13"/>
          </p:nvPr>
        </p:nvSpPr>
        <p:spPr>
          <a:xfrm>
            <a:off x="424179" y="1496467"/>
            <a:ext cx="5049522" cy="3424107"/>
          </a:xfrm>
        </p:spPr>
        <p:txBody>
          <a:bodyPr>
            <a:noAutofit/>
          </a:bodyPr>
          <a:lstStyle/>
          <a:p>
            <a:r>
              <a:rPr lang="en-US" sz="2800" cap="none" dirty="0">
                <a:latin typeface="Cambria" panose="02040503050406030204" pitchFamily="18" charset="0"/>
                <a:ea typeface="Cambria" panose="02040503050406030204" pitchFamily="18" charset="0"/>
              </a:rPr>
              <a:t>Lists can be concatenated and replicated just like strings.</a:t>
            </a:r>
          </a:p>
          <a:p>
            <a:r>
              <a:rPr lang="en-US" sz="2800" cap="none" dirty="0">
                <a:solidFill>
                  <a:srgbClr val="0070C0"/>
                </a:solidFill>
                <a:latin typeface="Cambria" panose="02040503050406030204" pitchFamily="18" charset="0"/>
                <a:ea typeface="Cambria" panose="02040503050406030204" pitchFamily="18" charset="0"/>
              </a:rPr>
              <a:t>The + operator =&gt; combines two lists to create a new list value </a:t>
            </a:r>
          </a:p>
          <a:p>
            <a:r>
              <a:rPr lang="en-US" sz="2800" cap="none" dirty="0">
                <a:latin typeface="Cambria" panose="02040503050406030204" pitchFamily="18" charset="0"/>
                <a:ea typeface="Cambria" panose="02040503050406030204" pitchFamily="18" charset="0"/>
              </a:rPr>
              <a:t>the * operator =&gt; replicates integer value times  the given list when used with an integer.</a:t>
            </a:r>
            <a:endParaRPr lang="en-US" sz="2800" cap="none" dirty="0">
              <a:solidFill>
                <a:srgbClr val="0070C0"/>
              </a:solidFill>
              <a:latin typeface="Cambria" panose="02040503050406030204" pitchFamily="18" charset="0"/>
              <a:ea typeface="Cambria" panose="02040503050406030204" pitchFamily="18" charset="0"/>
            </a:endParaRPr>
          </a:p>
        </p:txBody>
      </p:sp>
      <p:sp>
        <p:nvSpPr>
          <p:cNvPr id="3" name="Rectangle 2"/>
          <p:cNvSpPr/>
          <p:nvPr/>
        </p:nvSpPr>
        <p:spPr>
          <a:xfrm>
            <a:off x="6210300" y="1247339"/>
            <a:ext cx="5981700" cy="3539430"/>
          </a:xfrm>
          <a:prstGeom prst="rect">
            <a:avLst/>
          </a:prstGeom>
        </p:spPr>
        <p:txBody>
          <a:bodyPr wrap="square">
            <a:spAutoFit/>
          </a:bodyPr>
          <a:lstStyle/>
          <a:p>
            <a:r>
              <a:rPr lang="en-US" sz="2800" dirty="0">
                <a:solidFill>
                  <a:srgbClr val="FF0000"/>
                </a:solidFill>
              </a:rPr>
              <a:t>&gt;&gt;&gt; </a:t>
            </a:r>
            <a:r>
              <a:rPr lang="en-US" sz="2800" b="1" dirty="0">
                <a:solidFill>
                  <a:srgbClr val="FF0000"/>
                </a:solidFill>
              </a:rPr>
              <a:t>[1, 2, 3] + ['A', 'B', 'C']</a:t>
            </a:r>
          </a:p>
          <a:p>
            <a:r>
              <a:rPr lang="en-US" sz="2800" dirty="0"/>
              <a:t>[1, 2, 3, 'A', 'B', 'C']</a:t>
            </a:r>
          </a:p>
          <a:p>
            <a:r>
              <a:rPr lang="en-US" sz="2800" dirty="0">
                <a:solidFill>
                  <a:srgbClr val="FF0000"/>
                </a:solidFill>
              </a:rPr>
              <a:t>&gt;&gt;&gt; </a:t>
            </a:r>
            <a:r>
              <a:rPr lang="en-US" sz="2800" b="1" dirty="0">
                <a:solidFill>
                  <a:srgbClr val="FF0000"/>
                </a:solidFill>
              </a:rPr>
              <a:t>['X', 'Y', 'Z'] * 3</a:t>
            </a:r>
          </a:p>
          <a:p>
            <a:r>
              <a:rPr lang="en-US" sz="2800" dirty="0"/>
              <a:t>['X', 'Y', 'Z', 'X', 'Y', 'Z', 'X', 'Y', 'Z']</a:t>
            </a:r>
          </a:p>
          <a:p>
            <a:r>
              <a:rPr lang="en-US" sz="2800" dirty="0">
                <a:solidFill>
                  <a:srgbClr val="FF0000"/>
                </a:solidFill>
              </a:rPr>
              <a:t>&gt;&gt;&gt; </a:t>
            </a:r>
            <a:r>
              <a:rPr lang="en-US" sz="2800" b="1" dirty="0">
                <a:solidFill>
                  <a:srgbClr val="FF0000"/>
                </a:solidFill>
              </a:rPr>
              <a:t>spam = [1, 2, 3]</a:t>
            </a:r>
          </a:p>
          <a:p>
            <a:r>
              <a:rPr lang="en-US" sz="2800" dirty="0">
                <a:solidFill>
                  <a:srgbClr val="FF0000"/>
                </a:solidFill>
              </a:rPr>
              <a:t>&gt;&gt;&gt; </a:t>
            </a:r>
            <a:r>
              <a:rPr lang="en-US" sz="2800" b="1" dirty="0">
                <a:solidFill>
                  <a:srgbClr val="FF0000"/>
                </a:solidFill>
              </a:rPr>
              <a:t>spam = spam + ['A', 'B', 'C']</a:t>
            </a:r>
          </a:p>
          <a:p>
            <a:r>
              <a:rPr lang="en-US" sz="2800" dirty="0">
                <a:solidFill>
                  <a:srgbClr val="FF0000"/>
                </a:solidFill>
              </a:rPr>
              <a:t>&gt;&gt;&gt; </a:t>
            </a:r>
            <a:r>
              <a:rPr lang="en-US" sz="2800" b="1" dirty="0">
                <a:solidFill>
                  <a:srgbClr val="FF0000"/>
                </a:solidFill>
              </a:rPr>
              <a:t>spam</a:t>
            </a:r>
          </a:p>
          <a:p>
            <a:r>
              <a:rPr lang="en-US" sz="2800" dirty="0"/>
              <a:t>[1, 2, 3, 'A', 'B', 'C']</a:t>
            </a:r>
          </a:p>
        </p:txBody>
      </p:sp>
    </p:spTree>
    <p:extLst>
      <p:ext uri="{BB962C8B-B14F-4D97-AF65-F5344CB8AC3E}">
        <p14:creationId xmlns:p14="http://schemas.microsoft.com/office/powerpoint/2010/main" val="216915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Removing Values from Lists with del Statements</a:t>
            </a:r>
            <a:endParaRPr lang="en-US" sz="3200" dirty="0">
              <a:solidFill>
                <a:srgbClr val="7030A0"/>
              </a:solidFill>
            </a:endParaRPr>
          </a:p>
        </p:txBody>
      </p:sp>
      <p:sp>
        <p:nvSpPr>
          <p:cNvPr id="7" name="Content Placeholder 6"/>
          <p:cNvSpPr>
            <a:spLocks noGrp="1"/>
          </p:cNvSpPr>
          <p:nvPr>
            <p:ph sz="quarter" idx="13"/>
          </p:nvPr>
        </p:nvSpPr>
        <p:spPr>
          <a:xfrm>
            <a:off x="398778" y="1247339"/>
            <a:ext cx="5125721" cy="3424107"/>
          </a:xfrm>
        </p:spPr>
        <p:txBody>
          <a:bodyPr>
            <a:noAutofit/>
          </a:bodyPr>
          <a:lstStyle/>
          <a:p>
            <a:pPr>
              <a:lnSpc>
                <a:spcPct val="100000"/>
              </a:lnSpc>
              <a:spcBef>
                <a:spcPts val="0"/>
              </a:spcBef>
            </a:pPr>
            <a:r>
              <a:rPr lang="en-US" sz="2800" cap="none" dirty="0">
                <a:latin typeface="Cambria" panose="02040503050406030204" pitchFamily="18" charset="0"/>
                <a:ea typeface="Cambria" panose="02040503050406030204" pitchFamily="18" charset="0"/>
              </a:rPr>
              <a:t>The </a:t>
            </a:r>
            <a:r>
              <a:rPr lang="en-US" sz="2800" cap="none" dirty="0">
                <a:solidFill>
                  <a:srgbClr val="FF0000"/>
                </a:solidFill>
                <a:latin typeface="Cambria" panose="02040503050406030204" pitchFamily="18" charset="0"/>
                <a:ea typeface="Cambria" panose="02040503050406030204" pitchFamily="18" charset="0"/>
              </a:rPr>
              <a:t>del statement </a:t>
            </a:r>
            <a:r>
              <a:rPr lang="en-US" sz="2800" cap="none" dirty="0">
                <a:latin typeface="Cambria" panose="02040503050406030204" pitchFamily="18" charset="0"/>
                <a:ea typeface="Cambria" panose="02040503050406030204" pitchFamily="18" charset="0"/>
              </a:rPr>
              <a:t>will delete values at an index in a list.</a:t>
            </a:r>
          </a:p>
          <a:p>
            <a:pPr>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All of the values in the list after the deleted value will be moved up one index.</a:t>
            </a:r>
          </a:p>
          <a:p>
            <a:pPr>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The del statement can also be used on a simple variable to delete it. </a:t>
            </a:r>
          </a:p>
          <a:p>
            <a:pPr>
              <a:lnSpc>
                <a:spcPct val="100000"/>
              </a:lnSpc>
              <a:spcBef>
                <a:spcPts val="0"/>
              </a:spcBef>
            </a:pPr>
            <a:r>
              <a:rPr lang="en-US" sz="2800" cap="none" dirty="0" err="1">
                <a:solidFill>
                  <a:srgbClr val="0070C0"/>
                </a:solidFill>
                <a:latin typeface="Cambria" panose="02040503050406030204" pitchFamily="18" charset="0"/>
                <a:ea typeface="Cambria" panose="02040503050406030204" pitchFamily="18" charset="0"/>
              </a:rPr>
              <a:t>NameError</a:t>
            </a:r>
            <a:r>
              <a:rPr lang="en-US" sz="2800" cap="none" dirty="0">
                <a:solidFill>
                  <a:srgbClr val="0070C0"/>
                </a:solidFill>
                <a:latin typeface="Cambria" panose="02040503050406030204" pitchFamily="18" charset="0"/>
                <a:ea typeface="Cambria" panose="02040503050406030204" pitchFamily="18" charset="0"/>
              </a:rPr>
              <a:t> error message : will be thrown if the variable is used after deleting it because the variable no longer exists.</a:t>
            </a:r>
          </a:p>
        </p:txBody>
      </p:sp>
      <p:sp>
        <p:nvSpPr>
          <p:cNvPr id="3" name="Rectangle 2"/>
          <p:cNvSpPr/>
          <p:nvPr/>
        </p:nvSpPr>
        <p:spPr>
          <a:xfrm>
            <a:off x="6108700" y="1691839"/>
            <a:ext cx="6273800" cy="3108543"/>
          </a:xfrm>
          <a:prstGeom prst="rect">
            <a:avLst/>
          </a:prstGeom>
        </p:spPr>
        <p:txBody>
          <a:bodyPr wrap="square">
            <a:spAutoFit/>
          </a:bodyPr>
          <a:lstStyle/>
          <a:p>
            <a:r>
              <a:rPr lang="en-US" sz="2800" dirty="0">
                <a:solidFill>
                  <a:srgbClr val="FF0000"/>
                </a:solidFill>
              </a:rPr>
              <a:t>&gt;&gt;&gt; spam = ['cat', 'bat', 'rat', 'elephant']</a:t>
            </a:r>
          </a:p>
          <a:p>
            <a:r>
              <a:rPr lang="en-US" sz="2800" dirty="0">
                <a:solidFill>
                  <a:srgbClr val="FF0000"/>
                </a:solidFill>
              </a:rPr>
              <a:t>&gt;&gt;&gt; del spam[2]</a:t>
            </a:r>
          </a:p>
          <a:p>
            <a:r>
              <a:rPr lang="en-US" sz="2800" dirty="0">
                <a:solidFill>
                  <a:srgbClr val="FF0000"/>
                </a:solidFill>
              </a:rPr>
              <a:t>&gt;&gt;&gt; spam</a:t>
            </a:r>
          </a:p>
          <a:p>
            <a:r>
              <a:rPr lang="en-US" sz="2800" dirty="0"/>
              <a:t>['cat', 'bat', 'elephant']</a:t>
            </a:r>
          </a:p>
          <a:p>
            <a:r>
              <a:rPr lang="en-US" sz="2800" dirty="0">
                <a:solidFill>
                  <a:srgbClr val="FF0000"/>
                </a:solidFill>
              </a:rPr>
              <a:t>&gt;&gt;&gt; del spam[2]</a:t>
            </a:r>
          </a:p>
          <a:p>
            <a:r>
              <a:rPr lang="en-US" sz="2800" dirty="0">
                <a:solidFill>
                  <a:srgbClr val="FF0000"/>
                </a:solidFill>
              </a:rPr>
              <a:t>&gt;&gt;&gt; spam</a:t>
            </a:r>
          </a:p>
          <a:p>
            <a:r>
              <a:rPr lang="en-US" sz="2800" dirty="0"/>
              <a:t>['cat', 'bat']</a:t>
            </a:r>
          </a:p>
        </p:txBody>
      </p:sp>
    </p:spTree>
    <p:extLst>
      <p:ext uri="{BB962C8B-B14F-4D97-AF65-F5344CB8AC3E}">
        <p14:creationId xmlns:p14="http://schemas.microsoft.com/office/powerpoint/2010/main" val="38524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04154"/>
            <a:ext cx="10364451" cy="1596177"/>
          </a:xfrm>
        </p:spPr>
        <p:txBody>
          <a:bodyPr/>
          <a:lstStyle/>
          <a:p>
            <a:r>
              <a:rPr lang="en-US" b="1" dirty="0">
                <a:solidFill>
                  <a:srgbClr val="7030A0"/>
                </a:solidFill>
              </a:rPr>
              <a:t>Lists, Dictionaries and Structuring Data</a:t>
            </a:r>
            <a:endParaRPr lang="en-US" dirty="0">
              <a:solidFill>
                <a:srgbClr val="7030A0"/>
              </a:solidFill>
            </a:endParaRPr>
          </a:p>
        </p:txBody>
      </p:sp>
      <p:sp>
        <p:nvSpPr>
          <p:cNvPr id="3" name="Content Placeholder 2"/>
          <p:cNvSpPr>
            <a:spLocks noGrp="1"/>
          </p:cNvSpPr>
          <p:nvPr>
            <p:ph sz="quarter" idx="13"/>
          </p:nvPr>
        </p:nvSpPr>
        <p:spPr>
          <a:xfrm>
            <a:off x="692548" y="1600177"/>
            <a:ext cx="10363826" cy="3424107"/>
          </a:xfrm>
        </p:spPr>
        <p:txBody>
          <a:bodyPr>
            <a:noAutofit/>
          </a:bodyPr>
          <a:lstStyle/>
          <a:p>
            <a:pPr marL="0" indent="0">
              <a:buNone/>
            </a:pPr>
            <a:r>
              <a:rPr lang="en-US" sz="2800" dirty="0">
                <a:solidFill>
                  <a:srgbClr val="C00000"/>
                </a:solidFill>
              </a:rPr>
              <a:t>Syllabus</a:t>
            </a:r>
            <a:r>
              <a:rPr lang="en-US" sz="2800" dirty="0"/>
              <a:t>: </a:t>
            </a:r>
          </a:p>
          <a:p>
            <a:r>
              <a:rPr lang="en-US" sz="2800" b="1" dirty="0"/>
              <a:t>Lists: </a:t>
            </a:r>
            <a:r>
              <a:rPr lang="en-US" sz="2800" dirty="0"/>
              <a:t>The List Data Type, Working with Lists, Augmented Assignment Operators, Methods, Example Program: Magic 8 Ball with a List, List-like Types: Strings and Tuples, References,</a:t>
            </a:r>
          </a:p>
          <a:p>
            <a:r>
              <a:rPr lang="en-US" sz="2800" b="1" dirty="0">
                <a:solidFill>
                  <a:srgbClr val="0070C0"/>
                </a:solidFill>
              </a:rPr>
              <a:t>Dictionaries and Structuring Data: </a:t>
            </a:r>
            <a:r>
              <a:rPr lang="en-US" sz="2800" dirty="0">
                <a:solidFill>
                  <a:srgbClr val="0070C0"/>
                </a:solidFill>
              </a:rPr>
              <a:t>The Dictionary Data Type, Pretty Printing, Using Data Structures to Model Real-World Things,</a:t>
            </a:r>
          </a:p>
          <a:p>
            <a:r>
              <a:rPr lang="en-US" sz="2800" b="1" dirty="0"/>
              <a:t>Textbook 1: Chapters 4 – 5</a:t>
            </a:r>
            <a:endParaRPr lang="en-US" sz="2800" dirty="0"/>
          </a:p>
        </p:txBody>
      </p:sp>
    </p:spTree>
    <p:extLst>
      <p:ext uri="{BB962C8B-B14F-4D97-AF65-F5344CB8AC3E}">
        <p14:creationId xmlns:p14="http://schemas.microsoft.com/office/powerpoint/2010/main" val="229457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Working with Lists</a:t>
            </a:r>
            <a:endParaRPr lang="en-US" sz="3200" dirty="0">
              <a:solidFill>
                <a:srgbClr val="7030A0"/>
              </a:solidFill>
            </a:endParaRPr>
          </a:p>
        </p:txBody>
      </p:sp>
      <p:sp>
        <p:nvSpPr>
          <p:cNvPr id="7" name="Content Placeholder 6"/>
          <p:cNvSpPr>
            <a:spLocks noGrp="1"/>
          </p:cNvSpPr>
          <p:nvPr>
            <p:ph sz="quarter" idx="13"/>
          </p:nvPr>
        </p:nvSpPr>
        <p:spPr>
          <a:xfrm>
            <a:off x="398778" y="1247339"/>
            <a:ext cx="5125721" cy="3424107"/>
          </a:xfrm>
        </p:spPr>
        <p:txBody>
          <a:bodyPr>
            <a:noAutofit/>
          </a:bodyPr>
          <a:lstStyle/>
          <a:p>
            <a:pPr>
              <a:lnSpc>
                <a:spcPct val="100000"/>
              </a:lnSpc>
              <a:spcBef>
                <a:spcPts val="0"/>
              </a:spcBef>
            </a:pPr>
            <a:r>
              <a:rPr lang="en-US" sz="2800" cap="none" dirty="0">
                <a:latin typeface="Cambria" panose="02040503050406030204" pitchFamily="18" charset="0"/>
                <a:ea typeface="Cambria" panose="02040503050406030204" pitchFamily="18" charset="0"/>
              </a:rPr>
              <a:t>a bad way to write code: to create many individual variables to store a group of similar values</a:t>
            </a:r>
          </a:p>
          <a:p>
            <a:pPr>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if the number of cats changes, this program will  never be able to store more  cats than the number of  variables.</a:t>
            </a:r>
          </a:p>
          <a:p>
            <a:pPr>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These types of programs also have a lot of duplicate or</a:t>
            </a:r>
          </a:p>
          <a:p>
            <a:pPr marL="0" indent="0">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   nearly identical code in them</a:t>
            </a:r>
          </a:p>
        </p:txBody>
      </p:sp>
      <p:sp>
        <p:nvSpPr>
          <p:cNvPr id="3" name="Rectangle 2"/>
          <p:cNvSpPr/>
          <p:nvPr/>
        </p:nvSpPr>
        <p:spPr>
          <a:xfrm>
            <a:off x="6015989" y="1121837"/>
            <a:ext cx="6273800" cy="3539430"/>
          </a:xfrm>
          <a:prstGeom prst="rect">
            <a:avLst/>
          </a:prstGeom>
        </p:spPr>
        <p:txBody>
          <a:bodyPr wrap="square">
            <a:spAutoFit/>
          </a:bodyPr>
          <a:lstStyle/>
          <a:p>
            <a:r>
              <a:rPr lang="en-US" sz="2800" dirty="0">
                <a:solidFill>
                  <a:srgbClr val="FF0000"/>
                </a:solidFill>
              </a:rPr>
              <a:t>Ex: store the names of my cats:</a:t>
            </a:r>
          </a:p>
          <a:p>
            <a:endParaRPr lang="en-US" sz="2800" dirty="0">
              <a:solidFill>
                <a:srgbClr val="FF0000"/>
              </a:solidFill>
            </a:endParaRPr>
          </a:p>
          <a:p>
            <a:r>
              <a:rPr lang="en-US" sz="2800" dirty="0"/>
              <a:t>catName1 = '</a:t>
            </a:r>
            <a:r>
              <a:rPr lang="en-US" sz="2800" dirty="0" err="1"/>
              <a:t>Zophie</a:t>
            </a:r>
            <a:r>
              <a:rPr lang="en-US" sz="2800" dirty="0"/>
              <a:t>'</a:t>
            </a:r>
          </a:p>
          <a:p>
            <a:r>
              <a:rPr lang="en-US" sz="2800" dirty="0">
                <a:solidFill>
                  <a:srgbClr val="FF0000"/>
                </a:solidFill>
              </a:rPr>
              <a:t>catName2 = '</a:t>
            </a:r>
            <a:r>
              <a:rPr lang="en-US" sz="2800" dirty="0" err="1">
                <a:solidFill>
                  <a:srgbClr val="FF0000"/>
                </a:solidFill>
              </a:rPr>
              <a:t>Pooka</a:t>
            </a:r>
            <a:r>
              <a:rPr lang="en-US" sz="2800" dirty="0">
                <a:solidFill>
                  <a:srgbClr val="FF0000"/>
                </a:solidFill>
              </a:rPr>
              <a:t>'</a:t>
            </a:r>
          </a:p>
          <a:p>
            <a:r>
              <a:rPr lang="en-US" sz="2800" dirty="0"/>
              <a:t>catName3 = 'Simon'</a:t>
            </a:r>
          </a:p>
          <a:p>
            <a:r>
              <a:rPr lang="en-US" sz="2800" dirty="0">
                <a:solidFill>
                  <a:srgbClr val="FF0000"/>
                </a:solidFill>
              </a:rPr>
              <a:t>catName4 = 'Lady Macbeth'</a:t>
            </a:r>
          </a:p>
          <a:p>
            <a:r>
              <a:rPr lang="en-US" sz="2800" dirty="0"/>
              <a:t>catName5 = 'Fat-tail'</a:t>
            </a:r>
          </a:p>
          <a:p>
            <a:r>
              <a:rPr lang="en-US" sz="2800" dirty="0">
                <a:solidFill>
                  <a:srgbClr val="FF0000"/>
                </a:solidFill>
              </a:rPr>
              <a:t>catName6 = 'Miss Cleo'</a:t>
            </a:r>
          </a:p>
        </p:txBody>
      </p:sp>
    </p:spTree>
    <p:extLst>
      <p:ext uri="{BB962C8B-B14F-4D97-AF65-F5344CB8AC3E}">
        <p14:creationId xmlns:p14="http://schemas.microsoft.com/office/powerpoint/2010/main" val="353831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Working with Lists</a:t>
            </a:r>
            <a:endParaRPr lang="en-US" sz="3200" dirty="0">
              <a:solidFill>
                <a:srgbClr val="7030A0"/>
              </a:solidFill>
            </a:endParaRPr>
          </a:p>
        </p:txBody>
      </p:sp>
      <p:sp>
        <p:nvSpPr>
          <p:cNvPr id="7" name="Content Placeholder 6"/>
          <p:cNvSpPr>
            <a:spLocks noGrp="1"/>
          </p:cNvSpPr>
          <p:nvPr>
            <p:ph sz="quarter" idx="13"/>
          </p:nvPr>
        </p:nvSpPr>
        <p:spPr>
          <a:xfrm>
            <a:off x="584200" y="993339"/>
            <a:ext cx="5481322" cy="3424107"/>
          </a:xfrm>
        </p:spPr>
        <p:txBody>
          <a:bodyPr>
            <a:noAutofit/>
          </a:bodyPr>
          <a:lstStyle/>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allmycats1.py:</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print('Enter the name of cat 1:')</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catName1 = input()</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print('Enter the name of cat 2:')</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catName2 = input()</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print('Enter the name of cat 3:')</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catName3 = input()</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print('Enter the name of cat 4:')</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catName4 = input()</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print('Enter the name of cat 5:')</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catName5 = input()</a:t>
            </a:r>
            <a:endParaRPr lang="en-US" sz="2400" cap="none" dirty="0">
              <a:solidFill>
                <a:srgbClr val="0070C0"/>
              </a:solidFill>
              <a:latin typeface="Cambria" panose="02040503050406030204" pitchFamily="18" charset="0"/>
              <a:ea typeface="Cambria" panose="02040503050406030204" pitchFamily="18" charset="0"/>
            </a:endParaRPr>
          </a:p>
        </p:txBody>
      </p:sp>
      <p:sp>
        <p:nvSpPr>
          <p:cNvPr id="4" name="Rectangle 3"/>
          <p:cNvSpPr/>
          <p:nvPr/>
        </p:nvSpPr>
        <p:spPr>
          <a:xfrm>
            <a:off x="584200" y="4610438"/>
            <a:ext cx="9537700" cy="2308324"/>
          </a:xfrm>
          <a:prstGeom prst="rect">
            <a:avLst/>
          </a:prstGeom>
        </p:spPr>
        <p:txBody>
          <a:bodyPr wrap="square">
            <a:spAutoFit/>
          </a:bodyPr>
          <a:lstStyle/>
          <a:p>
            <a:endParaRPr lang="en-US" sz="2400" dirty="0">
              <a:latin typeface="Cambria" panose="02040503050406030204" pitchFamily="18" charset="0"/>
              <a:ea typeface="Cambria" panose="02040503050406030204" pitchFamily="18" charset="0"/>
            </a:endParaRPr>
          </a:p>
          <a:p>
            <a:pPr>
              <a:lnSpc>
                <a:spcPct val="100000"/>
              </a:lnSpc>
              <a:spcBef>
                <a:spcPts val="0"/>
              </a:spcBef>
            </a:pPr>
            <a:r>
              <a:rPr lang="en-US" sz="2400" dirty="0">
                <a:latin typeface="Cambria" panose="02040503050406030204" pitchFamily="18" charset="0"/>
                <a:ea typeface="Cambria" panose="02040503050406030204" pitchFamily="18" charset="0"/>
              </a:rPr>
              <a:t>print('Enter the name of cat 6:')</a:t>
            </a:r>
          </a:p>
          <a:p>
            <a:r>
              <a:rPr lang="en-US" sz="2400" dirty="0">
                <a:latin typeface="Cambria" panose="02040503050406030204" pitchFamily="18" charset="0"/>
                <a:ea typeface="Cambria" panose="02040503050406030204" pitchFamily="18" charset="0"/>
              </a:rPr>
              <a:t>catName6 = input()</a:t>
            </a:r>
          </a:p>
          <a:p>
            <a:pPr>
              <a:lnSpc>
                <a:spcPct val="100000"/>
              </a:lnSpc>
              <a:spcBef>
                <a:spcPts val="0"/>
              </a:spcBef>
            </a:pPr>
            <a:r>
              <a:rPr lang="en-US" sz="2400" dirty="0">
                <a:latin typeface="Cambria" panose="02040503050406030204" pitchFamily="18" charset="0"/>
                <a:ea typeface="Cambria" panose="02040503050406030204" pitchFamily="18" charset="0"/>
              </a:rPr>
              <a:t>print('The cat names are:')</a:t>
            </a:r>
          </a:p>
          <a:p>
            <a:pPr>
              <a:lnSpc>
                <a:spcPct val="100000"/>
              </a:lnSpc>
              <a:spcBef>
                <a:spcPts val="0"/>
              </a:spcBef>
            </a:pPr>
            <a:r>
              <a:rPr lang="en-US" sz="2400" dirty="0">
                <a:latin typeface="Cambria" panose="02040503050406030204" pitchFamily="18" charset="0"/>
                <a:ea typeface="Cambria" panose="02040503050406030204" pitchFamily="18" charset="0"/>
              </a:rPr>
              <a:t>print(catName1 + ' ' + catName2 + ' ' + catName3 + ' ' + catName4 + ' ' +</a:t>
            </a:r>
          </a:p>
          <a:p>
            <a:pPr>
              <a:lnSpc>
                <a:spcPct val="100000"/>
              </a:lnSpc>
              <a:spcBef>
                <a:spcPts val="0"/>
              </a:spcBef>
            </a:pPr>
            <a:r>
              <a:rPr lang="en-US" sz="2400" dirty="0">
                <a:latin typeface="Cambria" panose="02040503050406030204" pitchFamily="18" charset="0"/>
                <a:ea typeface="Cambria" panose="02040503050406030204" pitchFamily="18" charset="0"/>
              </a:rPr>
              <a:t>catName5 + ' ' + catName6)</a:t>
            </a:r>
            <a:endParaRPr lang="en-US" sz="2400" dirty="0">
              <a:solidFill>
                <a:srgbClr val="0070C0"/>
              </a:solidFill>
              <a:latin typeface="Cambria" panose="02040503050406030204" pitchFamily="18" charset="0"/>
              <a:ea typeface="Cambria" panose="02040503050406030204" pitchFamily="18" charset="0"/>
            </a:endParaRPr>
          </a:p>
        </p:txBody>
      </p:sp>
      <p:sp>
        <p:nvSpPr>
          <p:cNvPr id="5" name="Rectangle 4"/>
          <p:cNvSpPr/>
          <p:nvPr/>
        </p:nvSpPr>
        <p:spPr>
          <a:xfrm>
            <a:off x="7081522" y="1527309"/>
            <a:ext cx="3675378" cy="2246769"/>
          </a:xfrm>
          <a:prstGeom prst="rect">
            <a:avLst/>
          </a:prstGeom>
        </p:spPr>
        <p:txBody>
          <a:bodyPr wrap="square">
            <a:spAutoFit/>
          </a:bodyPr>
          <a:lstStyle/>
          <a:p>
            <a:r>
              <a:rPr lang="en-US" sz="2800" dirty="0">
                <a:solidFill>
                  <a:srgbClr val="0070C0"/>
                </a:solidFill>
                <a:latin typeface="Cambria" panose="02040503050406030204" pitchFamily="18" charset="0"/>
                <a:ea typeface="Cambria" panose="02040503050406030204" pitchFamily="18" charset="0"/>
              </a:rPr>
              <a:t>Instead of using multiple, repetitive variables, you can use a single variable that contains a list value. </a:t>
            </a:r>
          </a:p>
        </p:txBody>
      </p:sp>
    </p:spTree>
    <p:extLst>
      <p:ext uri="{BB962C8B-B14F-4D97-AF65-F5344CB8AC3E}">
        <p14:creationId xmlns:p14="http://schemas.microsoft.com/office/powerpoint/2010/main" val="108783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Working with Lists</a:t>
            </a:r>
            <a:endParaRPr lang="en-US" sz="3200" dirty="0">
              <a:solidFill>
                <a:srgbClr val="7030A0"/>
              </a:solidFill>
            </a:endParaRPr>
          </a:p>
        </p:txBody>
      </p:sp>
      <p:sp>
        <p:nvSpPr>
          <p:cNvPr id="7" name="Content Placeholder 6"/>
          <p:cNvSpPr>
            <a:spLocks noGrp="1"/>
          </p:cNvSpPr>
          <p:nvPr>
            <p:ph sz="quarter" idx="13"/>
          </p:nvPr>
        </p:nvSpPr>
        <p:spPr>
          <a:xfrm>
            <a:off x="585466" y="954319"/>
            <a:ext cx="12012934" cy="3424107"/>
          </a:xfrm>
        </p:spPr>
        <p:txBody>
          <a:bodyPr>
            <a:noAutofit/>
          </a:bodyPr>
          <a:lstStyle/>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allMyCats2.py:</a:t>
            </a:r>
          </a:p>
          <a:p>
            <a:pPr marL="0" indent="0">
              <a:lnSpc>
                <a:spcPct val="100000"/>
              </a:lnSpc>
              <a:spcBef>
                <a:spcPts val="0"/>
              </a:spcBef>
              <a:buNone/>
            </a:pPr>
            <a:endParaRPr lang="en-US" sz="2400" cap="none" dirty="0">
              <a:solidFill>
                <a:srgbClr val="FF0000"/>
              </a:solidFill>
              <a:latin typeface="Cambria" panose="02040503050406030204" pitchFamily="18" charset="0"/>
              <a:ea typeface="Cambria" panose="02040503050406030204" pitchFamily="18" charset="0"/>
            </a:endParaRPr>
          </a:p>
          <a:p>
            <a:pPr marL="0" indent="0">
              <a:lnSpc>
                <a:spcPct val="100000"/>
              </a:lnSpc>
              <a:spcBef>
                <a:spcPts val="0"/>
              </a:spcBef>
              <a:buNone/>
            </a:pPr>
            <a:r>
              <a:rPr lang="en-US" sz="2400" cap="none" dirty="0" err="1">
                <a:solidFill>
                  <a:srgbClr val="FF0000"/>
                </a:solidFill>
                <a:latin typeface="Cambria" panose="02040503050406030204" pitchFamily="18" charset="0"/>
                <a:ea typeface="Cambria" panose="02040503050406030204" pitchFamily="18" charset="0"/>
              </a:rPr>
              <a:t>catNames</a:t>
            </a:r>
            <a:r>
              <a:rPr lang="en-US" sz="2400" cap="none" dirty="0">
                <a:solidFill>
                  <a:srgbClr val="FF0000"/>
                </a:solidFill>
                <a:latin typeface="Cambria" panose="02040503050406030204" pitchFamily="18" charset="0"/>
                <a:ea typeface="Cambria" panose="02040503050406030204" pitchFamily="18" charset="0"/>
              </a:rPr>
              <a:t> = []</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while True:</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    print('Enter the name of cat ' + </a:t>
            </a:r>
            <a:r>
              <a:rPr lang="en-US" sz="2400" cap="none" dirty="0" err="1">
                <a:solidFill>
                  <a:srgbClr val="FF0000"/>
                </a:solidFill>
                <a:latin typeface="Cambria" panose="02040503050406030204" pitchFamily="18" charset="0"/>
                <a:ea typeface="Cambria" panose="02040503050406030204" pitchFamily="18" charset="0"/>
              </a:rPr>
              <a:t>str</a:t>
            </a:r>
            <a:r>
              <a:rPr lang="en-US" sz="2400" cap="none" dirty="0">
                <a:solidFill>
                  <a:srgbClr val="FF0000"/>
                </a:solidFill>
                <a:latin typeface="Cambria" panose="02040503050406030204" pitchFamily="18" charset="0"/>
                <a:ea typeface="Cambria" panose="02040503050406030204" pitchFamily="18" charset="0"/>
              </a:rPr>
              <a:t>(</a:t>
            </a:r>
            <a:r>
              <a:rPr lang="en-US" sz="2400" cap="none" dirty="0" err="1">
                <a:solidFill>
                  <a:srgbClr val="FF0000"/>
                </a:solidFill>
                <a:latin typeface="Cambria" panose="02040503050406030204" pitchFamily="18" charset="0"/>
                <a:ea typeface="Cambria" panose="02040503050406030204" pitchFamily="18" charset="0"/>
              </a:rPr>
              <a:t>len</a:t>
            </a:r>
            <a:r>
              <a:rPr lang="en-US" sz="2400" cap="none" dirty="0">
                <a:solidFill>
                  <a:srgbClr val="FF0000"/>
                </a:solidFill>
                <a:latin typeface="Cambria" panose="02040503050406030204" pitchFamily="18" charset="0"/>
                <a:ea typeface="Cambria" panose="02040503050406030204" pitchFamily="18" charset="0"/>
              </a:rPr>
              <a:t>(</a:t>
            </a:r>
            <a:r>
              <a:rPr lang="en-US" sz="2400" cap="none" dirty="0" err="1">
                <a:solidFill>
                  <a:srgbClr val="FF0000"/>
                </a:solidFill>
                <a:latin typeface="Cambria" panose="02040503050406030204" pitchFamily="18" charset="0"/>
                <a:ea typeface="Cambria" panose="02040503050406030204" pitchFamily="18" charset="0"/>
              </a:rPr>
              <a:t>catNames</a:t>
            </a:r>
            <a:r>
              <a:rPr lang="en-US" sz="2400" cap="none" dirty="0">
                <a:solidFill>
                  <a:srgbClr val="FF0000"/>
                </a:solidFill>
                <a:latin typeface="Cambria" panose="02040503050406030204" pitchFamily="18" charset="0"/>
                <a:ea typeface="Cambria" panose="02040503050406030204" pitchFamily="18" charset="0"/>
              </a:rPr>
              <a:t>) + 1) + ' (Or enter nothing to stop.):')</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    name = input()</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    if name == '':</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	break</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	</a:t>
            </a:r>
            <a:r>
              <a:rPr lang="en-US" sz="2400" cap="none" dirty="0" err="1">
                <a:solidFill>
                  <a:srgbClr val="FF0000"/>
                </a:solidFill>
                <a:latin typeface="Cambria" panose="02040503050406030204" pitchFamily="18" charset="0"/>
                <a:ea typeface="Cambria" panose="02040503050406030204" pitchFamily="18" charset="0"/>
              </a:rPr>
              <a:t>catNames</a:t>
            </a:r>
            <a:r>
              <a:rPr lang="en-US" sz="2400" cap="none" dirty="0">
                <a:solidFill>
                  <a:srgbClr val="FF0000"/>
                </a:solidFill>
                <a:latin typeface="Cambria" panose="02040503050406030204" pitchFamily="18" charset="0"/>
                <a:ea typeface="Cambria" panose="02040503050406030204" pitchFamily="18" charset="0"/>
              </a:rPr>
              <a:t> = </a:t>
            </a:r>
            <a:r>
              <a:rPr lang="en-US" sz="2400" cap="none" dirty="0" err="1">
                <a:solidFill>
                  <a:srgbClr val="FF0000"/>
                </a:solidFill>
                <a:latin typeface="Cambria" panose="02040503050406030204" pitchFamily="18" charset="0"/>
                <a:ea typeface="Cambria" panose="02040503050406030204" pitchFamily="18" charset="0"/>
              </a:rPr>
              <a:t>catNames</a:t>
            </a:r>
            <a:r>
              <a:rPr lang="en-US" sz="2400" cap="none" dirty="0">
                <a:solidFill>
                  <a:srgbClr val="FF0000"/>
                </a:solidFill>
                <a:latin typeface="Cambria" panose="02040503050406030204" pitchFamily="18" charset="0"/>
                <a:ea typeface="Cambria" panose="02040503050406030204" pitchFamily="18" charset="0"/>
              </a:rPr>
              <a:t> + [name] # list concatenation</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print('The cat names are:')</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for name in </a:t>
            </a:r>
            <a:r>
              <a:rPr lang="en-US" sz="2400" cap="none" dirty="0" err="1">
                <a:solidFill>
                  <a:srgbClr val="FF0000"/>
                </a:solidFill>
                <a:latin typeface="Cambria" panose="02040503050406030204" pitchFamily="18" charset="0"/>
                <a:ea typeface="Cambria" panose="02040503050406030204" pitchFamily="18" charset="0"/>
              </a:rPr>
              <a:t>catNames</a:t>
            </a:r>
            <a:r>
              <a:rPr lang="en-US" sz="2400" cap="none" dirty="0">
                <a:solidFill>
                  <a:srgbClr val="FF0000"/>
                </a:solidFill>
                <a:latin typeface="Cambria" panose="02040503050406030204" pitchFamily="18" charset="0"/>
                <a:ea typeface="Cambria" panose="02040503050406030204" pitchFamily="18" charset="0"/>
              </a:rPr>
              <a:t>:</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     print(' ' + name)</a:t>
            </a:r>
          </a:p>
        </p:txBody>
      </p:sp>
      <p:sp>
        <p:nvSpPr>
          <p:cNvPr id="5" name="Rectangle 4"/>
          <p:cNvSpPr/>
          <p:nvPr/>
        </p:nvSpPr>
        <p:spPr>
          <a:xfrm>
            <a:off x="5240022" y="4611231"/>
            <a:ext cx="3675378" cy="2246769"/>
          </a:xfrm>
          <a:prstGeom prst="rect">
            <a:avLst/>
          </a:prstGeom>
        </p:spPr>
        <p:txBody>
          <a:bodyPr wrap="square">
            <a:spAutoFit/>
          </a:bodyPr>
          <a:lstStyle/>
          <a:p>
            <a:r>
              <a:rPr lang="en-US" sz="2800" dirty="0">
                <a:solidFill>
                  <a:srgbClr val="0070C0"/>
                </a:solidFill>
                <a:latin typeface="Cambria" panose="02040503050406030204" pitchFamily="18" charset="0"/>
                <a:ea typeface="Cambria" panose="02040503050406030204" pitchFamily="18" charset="0"/>
              </a:rPr>
              <a:t>This new version uses a single list and can store any number of cats that the user types in.</a:t>
            </a:r>
          </a:p>
        </p:txBody>
      </p:sp>
    </p:spTree>
    <p:extLst>
      <p:ext uri="{BB962C8B-B14F-4D97-AF65-F5344CB8AC3E}">
        <p14:creationId xmlns:p14="http://schemas.microsoft.com/office/powerpoint/2010/main" val="83775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Working with Lists</a:t>
            </a:r>
            <a:endParaRPr lang="en-US" sz="3200" dirty="0">
              <a:solidFill>
                <a:srgbClr val="7030A0"/>
              </a:solidFill>
            </a:endParaRPr>
          </a:p>
        </p:txBody>
      </p:sp>
      <p:sp>
        <p:nvSpPr>
          <p:cNvPr id="7" name="Content Placeholder 6"/>
          <p:cNvSpPr>
            <a:spLocks noGrp="1"/>
          </p:cNvSpPr>
          <p:nvPr>
            <p:ph sz="quarter" idx="13"/>
          </p:nvPr>
        </p:nvSpPr>
        <p:spPr>
          <a:xfrm>
            <a:off x="483866" y="954319"/>
            <a:ext cx="12012934" cy="3424107"/>
          </a:xfrm>
        </p:spPr>
        <p:txBody>
          <a:bodyPr>
            <a:noAutofit/>
          </a:bodyPr>
          <a:lstStyle/>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allMyCats2.py:  Output:</a:t>
            </a:r>
          </a:p>
          <a:p>
            <a:pPr marL="0" indent="0">
              <a:lnSpc>
                <a:spcPct val="100000"/>
              </a:lnSpc>
              <a:spcBef>
                <a:spcPts val="0"/>
              </a:spcBef>
              <a:buNone/>
            </a:pPr>
            <a:endParaRPr lang="en-US" sz="2400" cap="none" dirty="0">
              <a:solidFill>
                <a:srgbClr val="FF0000"/>
              </a:solidFill>
              <a:latin typeface="Cambria" panose="02040503050406030204" pitchFamily="18" charset="0"/>
              <a:ea typeface="Cambria" panose="02040503050406030204" pitchFamily="18" charset="0"/>
            </a:endParaRP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1 (Or enter nothing to stop.):</a:t>
            </a:r>
          </a:p>
          <a:p>
            <a:pPr marL="0" indent="0">
              <a:lnSpc>
                <a:spcPct val="100000"/>
              </a:lnSpc>
              <a:spcBef>
                <a:spcPts val="0"/>
              </a:spcBef>
              <a:buNone/>
            </a:pPr>
            <a:r>
              <a:rPr lang="en-US" sz="2400" cap="none" dirty="0" err="1">
                <a:latin typeface="Cambria" panose="02040503050406030204" pitchFamily="18" charset="0"/>
                <a:ea typeface="Cambria" panose="02040503050406030204" pitchFamily="18" charset="0"/>
              </a:rPr>
              <a:t>Zophie</a:t>
            </a:r>
            <a:endParaRPr lang="en-US" sz="2400" cap="none" dirty="0">
              <a:latin typeface="Cambria" panose="02040503050406030204" pitchFamily="18" charset="0"/>
              <a:ea typeface="Cambria" panose="02040503050406030204" pitchFamily="18" charset="0"/>
            </a:endParaRP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2 (Or enter nothing to stop.):</a:t>
            </a:r>
          </a:p>
          <a:p>
            <a:pPr marL="0" indent="0">
              <a:lnSpc>
                <a:spcPct val="100000"/>
              </a:lnSpc>
              <a:spcBef>
                <a:spcPts val="0"/>
              </a:spcBef>
              <a:buNone/>
            </a:pPr>
            <a:r>
              <a:rPr lang="en-US" sz="2400" cap="none" dirty="0" err="1">
                <a:latin typeface="Cambria" panose="02040503050406030204" pitchFamily="18" charset="0"/>
                <a:ea typeface="Cambria" panose="02040503050406030204" pitchFamily="18" charset="0"/>
              </a:rPr>
              <a:t>Pooka</a:t>
            </a:r>
            <a:endParaRPr lang="en-US" sz="2400" cap="none" dirty="0">
              <a:latin typeface="Cambria" panose="02040503050406030204" pitchFamily="18" charset="0"/>
              <a:ea typeface="Cambria" panose="02040503050406030204" pitchFamily="18" charset="0"/>
            </a:endParaRP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3 (Or enter nothing to stop.):</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Simon</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4 (Or enter nothing to stop.):</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Lady Macbeth</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5 (Or enter nothing to stop.):</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Fat-tail</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6 (Or enter nothing to stop.):</a:t>
            </a:r>
          </a:p>
          <a:p>
            <a:pPr marL="0" indent="0">
              <a:lnSpc>
                <a:spcPct val="100000"/>
              </a:lnSpc>
              <a:spcBef>
                <a:spcPts val="0"/>
              </a:spcBef>
              <a:buNone/>
            </a:pPr>
            <a:r>
              <a:rPr lang="en-US" sz="2400" cap="none" dirty="0">
                <a:latin typeface="Cambria" panose="02040503050406030204" pitchFamily="18" charset="0"/>
                <a:ea typeface="Cambria" panose="02040503050406030204" pitchFamily="18" charset="0"/>
              </a:rPr>
              <a:t>Miss Cleo</a:t>
            </a:r>
          </a:p>
          <a:p>
            <a:pPr marL="0" indent="0">
              <a:lnSpc>
                <a:spcPct val="100000"/>
              </a:lnSpc>
              <a:spcBef>
                <a:spcPts val="0"/>
              </a:spcBef>
              <a:buNone/>
            </a:pPr>
            <a:r>
              <a:rPr lang="en-US" sz="2400" cap="none" dirty="0">
                <a:solidFill>
                  <a:srgbClr val="FF0000"/>
                </a:solidFill>
                <a:latin typeface="Cambria" panose="02040503050406030204" pitchFamily="18" charset="0"/>
                <a:ea typeface="Cambria" panose="02040503050406030204" pitchFamily="18" charset="0"/>
              </a:rPr>
              <a:t>Enter the name of cat 7 (Or enter nothing to stop.):</a:t>
            </a:r>
          </a:p>
        </p:txBody>
      </p:sp>
      <p:sp>
        <p:nvSpPr>
          <p:cNvPr id="4" name="Rectangle 3"/>
          <p:cNvSpPr/>
          <p:nvPr/>
        </p:nvSpPr>
        <p:spPr>
          <a:xfrm>
            <a:off x="7874000" y="954319"/>
            <a:ext cx="2943215" cy="2677656"/>
          </a:xfrm>
          <a:prstGeom prst="rect">
            <a:avLst/>
          </a:prstGeom>
        </p:spPr>
        <p:txBody>
          <a:bodyPr wrap="square">
            <a:spAutoFit/>
          </a:bodyPr>
          <a:lstStyle/>
          <a:p>
            <a:r>
              <a:rPr lang="en-US" sz="2400" dirty="0">
                <a:solidFill>
                  <a:srgbClr val="FF0000"/>
                </a:solidFill>
                <a:latin typeface="Cambria" panose="02040503050406030204" pitchFamily="18" charset="0"/>
                <a:ea typeface="Cambria" panose="02040503050406030204" pitchFamily="18" charset="0"/>
              </a:rPr>
              <a:t>The cat names are:</a:t>
            </a:r>
          </a:p>
          <a:p>
            <a:r>
              <a:rPr lang="en-US" sz="2400" dirty="0" err="1">
                <a:latin typeface="Cambria" panose="02040503050406030204" pitchFamily="18" charset="0"/>
                <a:ea typeface="Cambria" panose="02040503050406030204" pitchFamily="18" charset="0"/>
              </a:rPr>
              <a:t>Zophie</a:t>
            </a:r>
            <a:endParaRPr lang="en-US" sz="2400" dirty="0">
              <a:latin typeface="Cambria" panose="02040503050406030204" pitchFamily="18" charset="0"/>
              <a:ea typeface="Cambria" panose="02040503050406030204" pitchFamily="18" charset="0"/>
            </a:endParaRPr>
          </a:p>
          <a:p>
            <a:r>
              <a:rPr lang="en-US" sz="2400" dirty="0" err="1">
                <a:latin typeface="Cambria" panose="02040503050406030204" pitchFamily="18" charset="0"/>
                <a:ea typeface="Cambria" panose="02040503050406030204" pitchFamily="18" charset="0"/>
              </a:rPr>
              <a:t>Pooka</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Simon</a:t>
            </a:r>
          </a:p>
          <a:p>
            <a:r>
              <a:rPr lang="en-US" sz="2400" dirty="0">
                <a:latin typeface="Cambria" panose="02040503050406030204" pitchFamily="18" charset="0"/>
                <a:ea typeface="Cambria" panose="02040503050406030204" pitchFamily="18" charset="0"/>
              </a:rPr>
              <a:t>Lady Macbeth</a:t>
            </a:r>
          </a:p>
          <a:p>
            <a:r>
              <a:rPr lang="en-US" sz="2400" dirty="0">
                <a:latin typeface="Cambria" panose="02040503050406030204" pitchFamily="18" charset="0"/>
                <a:ea typeface="Cambria" panose="02040503050406030204" pitchFamily="18" charset="0"/>
              </a:rPr>
              <a:t>Fat-tail</a:t>
            </a:r>
          </a:p>
          <a:p>
            <a:r>
              <a:rPr lang="en-US" sz="2400" dirty="0">
                <a:latin typeface="Cambria" panose="02040503050406030204" pitchFamily="18" charset="0"/>
                <a:ea typeface="Cambria" panose="02040503050406030204" pitchFamily="18" charset="0"/>
              </a:rPr>
              <a:t>Miss Cleo</a:t>
            </a:r>
          </a:p>
        </p:txBody>
      </p:sp>
      <p:sp>
        <p:nvSpPr>
          <p:cNvPr id="6" name="Rectangle 5"/>
          <p:cNvSpPr/>
          <p:nvPr/>
        </p:nvSpPr>
        <p:spPr>
          <a:xfrm>
            <a:off x="8229600" y="3840571"/>
            <a:ext cx="3797300" cy="2677656"/>
          </a:xfrm>
          <a:prstGeom prst="rect">
            <a:avLst/>
          </a:prstGeom>
        </p:spPr>
        <p:txBody>
          <a:bodyPr wrap="square">
            <a:spAutoFit/>
          </a:bodyPr>
          <a:lstStyle/>
          <a:p>
            <a:pPr algn="just"/>
            <a:r>
              <a:rPr lang="en-US" sz="2400" dirty="0">
                <a:solidFill>
                  <a:srgbClr val="002060"/>
                </a:solidFill>
                <a:latin typeface="Cambria" panose="02040503050406030204" pitchFamily="18" charset="0"/>
                <a:ea typeface="Cambria" panose="02040503050406030204" pitchFamily="18" charset="0"/>
              </a:rPr>
              <a:t>The benefit of using a list is that data entered  is in a structure, so such a program is much more flexible in processing the data than it would be with several repetitive variables.</a:t>
            </a:r>
          </a:p>
        </p:txBody>
      </p:sp>
    </p:spTree>
    <p:extLst>
      <p:ext uri="{BB962C8B-B14F-4D97-AF65-F5344CB8AC3E}">
        <p14:creationId xmlns:p14="http://schemas.microsoft.com/office/powerpoint/2010/main" val="383623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Using for Loops with Lists</a:t>
            </a:r>
            <a:endParaRPr lang="en-US" sz="3200" dirty="0">
              <a:solidFill>
                <a:srgbClr val="7030A0"/>
              </a:solidFill>
            </a:endParaRPr>
          </a:p>
        </p:txBody>
      </p:sp>
      <p:sp>
        <p:nvSpPr>
          <p:cNvPr id="7" name="Content Placeholder 6"/>
          <p:cNvSpPr>
            <a:spLocks noGrp="1"/>
          </p:cNvSpPr>
          <p:nvPr>
            <p:ph sz="quarter" idx="13"/>
          </p:nvPr>
        </p:nvSpPr>
        <p:spPr>
          <a:xfrm>
            <a:off x="394966" y="1121837"/>
            <a:ext cx="6463034" cy="3424107"/>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 a for loop repeats the code block</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once for each item in a list value.</a:t>
            </a:r>
          </a:p>
          <a:p>
            <a:pPr marL="0" indent="0">
              <a:lnSpc>
                <a:spcPct val="100000"/>
              </a:lnSpc>
              <a:spcBef>
                <a:spcPts val="0"/>
              </a:spcBef>
              <a:buNone/>
            </a:pPr>
            <a:endParaRPr lang="en-US" sz="3200" cap="none" dirty="0">
              <a:solidFill>
                <a:srgbClr val="FF0000"/>
              </a:solidFill>
              <a:latin typeface="Cambria" panose="02040503050406030204" pitchFamily="18" charset="0"/>
              <a:ea typeface="Cambria" panose="02040503050406030204" pitchFamily="18" charset="0"/>
            </a:endParaRPr>
          </a:p>
          <a:p>
            <a:pPr marL="0" indent="0">
              <a:lnSpc>
                <a:spcPct val="100000"/>
              </a:lnSpc>
              <a:spcBef>
                <a:spcPts val="0"/>
              </a:spcBef>
              <a:buNone/>
            </a:pPr>
            <a:r>
              <a:rPr lang="en-US" sz="3200" cap="none" dirty="0">
                <a:solidFill>
                  <a:srgbClr val="002060"/>
                </a:solidFill>
                <a:latin typeface="Cambria" panose="02040503050406030204" pitchFamily="18" charset="0"/>
                <a:ea typeface="Cambria" panose="02040503050406030204" pitchFamily="18" charset="0"/>
              </a:rPr>
              <a:t>Ex:</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for </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in range(4):</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	print(</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a:t>
            </a:r>
          </a:p>
        </p:txBody>
      </p:sp>
      <p:sp>
        <p:nvSpPr>
          <p:cNvPr id="4" name="Rectangle 3"/>
          <p:cNvSpPr/>
          <p:nvPr/>
        </p:nvSpPr>
        <p:spPr>
          <a:xfrm>
            <a:off x="683268" y="4370619"/>
            <a:ext cx="2943215" cy="1938992"/>
          </a:xfrm>
          <a:prstGeom prst="rect">
            <a:avLst/>
          </a:prstGeom>
        </p:spPr>
        <p:txBody>
          <a:bodyPr wrap="square">
            <a:spAutoFit/>
          </a:bodyPr>
          <a:lstStyle/>
          <a:p>
            <a:r>
              <a:rPr lang="en-US" sz="2400" dirty="0">
                <a:solidFill>
                  <a:srgbClr val="FF0000"/>
                </a:solidFill>
                <a:latin typeface="Cambria" panose="02040503050406030204" pitchFamily="18" charset="0"/>
                <a:ea typeface="Cambria" panose="02040503050406030204" pitchFamily="18" charset="0"/>
              </a:rPr>
              <a:t>Output:</a:t>
            </a:r>
          </a:p>
          <a:p>
            <a:r>
              <a:rPr lang="en-US" sz="2400" dirty="0">
                <a:latin typeface="Cambria" panose="02040503050406030204" pitchFamily="18" charset="0"/>
                <a:ea typeface="Cambria" panose="02040503050406030204" pitchFamily="18" charset="0"/>
              </a:rPr>
              <a:t>0</a:t>
            </a:r>
          </a:p>
          <a:p>
            <a:r>
              <a:rPr lang="en-US" sz="2400" dirty="0">
                <a:latin typeface="Cambria" panose="02040503050406030204" pitchFamily="18" charset="0"/>
                <a:ea typeface="Cambria" panose="02040503050406030204" pitchFamily="18" charset="0"/>
              </a:rPr>
              <a:t>1</a:t>
            </a:r>
          </a:p>
          <a:p>
            <a:r>
              <a:rPr lang="en-US" sz="2400" dirty="0">
                <a:latin typeface="Cambria" panose="02040503050406030204" pitchFamily="18" charset="0"/>
                <a:ea typeface="Cambria" panose="02040503050406030204" pitchFamily="18" charset="0"/>
              </a:rPr>
              <a:t>2</a:t>
            </a:r>
          </a:p>
          <a:p>
            <a:r>
              <a:rPr lang="en-US" sz="2400" dirty="0">
                <a:latin typeface="Cambria" panose="02040503050406030204" pitchFamily="18" charset="0"/>
                <a:ea typeface="Cambria" panose="02040503050406030204" pitchFamily="18" charset="0"/>
              </a:rPr>
              <a:t>3</a:t>
            </a:r>
          </a:p>
        </p:txBody>
      </p:sp>
      <p:sp>
        <p:nvSpPr>
          <p:cNvPr id="6" name="Rectangle 5"/>
          <p:cNvSpPr/>
          <p:nvPr/>
        </p:nvSpPr>
        <p:spPr>
          <a:xfrm>
            <a:off x="7400915" y="1407400"/>
            <a:ext cx="3797300" cy="1384995"/>
          </a:xfrm>
          <a:prstGeom prst="rect">
            <a:avLst/>
          </a:prstGeom>
        </p:spPr>
        <p:txBody>
          <a:bodyPr wrap="square">
            <a:spAutoFit/>
          </a:bodyPr>
          <a:lstStyle/>
          <a:p>
            <a:pPr algn="just"/>
            <a:r>
              <a:rPr lang="en-US" sz="2800" dirty="0">
                <a:solidFill>
                  <a:srgbClr val="002060"/>
                </a:solidFill>
                <a:latin typeface="Cambria" panose="02040503050406030204" pitchFamily="18" charset="0"/>
                <a:ea typeface="Cambria" panose="02040503050406030204" pitchFamily="18" charset="0"/>
              </a:rPr>
              <a:t>the return value from </a:t>
            </a:r>
            <a:r>
              <a:rPr lang="en-US" sz="2800" dirty="0">
                <a:solidFill>
                  <a:srgbClr val="FF0000"/>
                </a:solidFill>
                <a:latin typeface="Cambria" panose="02040503050406030204" pitchFamily="18" charset="0"/>
                <a:ea typeface="Cambria" panose="02040503050406030204" pitchFamily="18" charset="0"/>
              </a:rPr>
              <a:t>range(4) </a:t>
            </a:r>
            <a:r>
              <a:rPr lang="en-US" sz="2800" dirty="0">
                <a:solidFill>
                  <a:srgbClr val="002060"/>
                </a:solidFill>
                <a:latin typeface="Cambria" panose="02040503050406030204" pitchFamily="18" charset="0"/>
                <a:ea typeface="Cambria" panose="02040503050406030204" pitchFamily="18" charset="0"/>
              </a:rPr>
              <a:t>is a sequence value ~ </a:t>
            </a:r>
            <a:r>
              <a:rPr lang="en-US" sz="2800" dirty="0">
                <a:solidFill>
                  <a:srgbClr val="FF0000"/>
                </a:solidFill>
                <a:latin typeface="Cambria" panose="02040503050406030204" pitchFamily="18" charset="0"/>
                <a:ea typeface="Cambria" panose="02040503050406030204" pitchFamily="18" charset="0"/>
              </a:rPr>
              <a:t>[0, 1, 2, 3].</a:t>
            </a:r>
          </a:p>
        </p:txBody>
      </p:sp>
      <p:sp>
        <p:nvSpPr>
          <p:cNvPr id="3" name="Rectangle 2"/>
          <p:cNvSpPr/>
          <p:nvPr/>
        </p:nvSpPr>
        <p:spPr>
          <a:xfrm>
            <a:off x="5749915" y="4211672"/>
            <a:ext cx="6096000" cy="954107"/>
          </a:xfrm>
          <a:prstGeom prst="rect">
            <a:avLst/>
          </a:prstGeom>
        </p:spPr>
        <p:txBody>
          <a:bodyPr>
            <a:spAutoFit/>
          </a:bodyPr>
          <a:lstStyle/>
          <a:p>
            <a:r>
              <a:rPr lang="en-US" sz="2800" dirty="0">
                <a:solidFill>
                  <a:srgbClr val="0070C0"/>
                </a:solidFill>
              </a:rPr>
              <a:t>for </a:t>
            </a:r>
            <a:r>
              <a:rPr lang="en-US" sz="2800" dirty="0" err="1">
                <a:solidFill>
                  <a:srgbClr val="0070C0"/>
                </a:solidFill>
              </a:rPr>
              <a:t>i</a:t>
            </a:r>
            <a:r>
              <a:rPr lang="en-US" sz="2800" dirty="0">
                <a:solidFill>
                  <a:srgbClr val="0070C0"/>
                </a:solidFill>
              </a:rPr>
              <a:t> in [0, 1, 2, 3]:</a:t>
            </a:r>
          </a:p>
          <a:p>
            <a:r>
              <a:rPr lang="en-US" sz="2800" dirty="0">
                <a:solidFill>
                  <a:srgbClr val="0070C0"/>
                </a:solidFill>
              </a:rPr>
              <a:t>	print(</a:t>
            </a:r>
            <a:r>
              <a:rPr lang="en-US" sz="2800" dirty="0" err="1">
                <a:solidFill>
                  <a:srgbClr val="0070C0"/>
                </a:solidFill>
              </a:rPr>
              <a:t>i</a:t>
            </a:r>
            <a:r>
              <a:rPr lang="en-US" sz="2800" dirty="0">
                <a:solidFill>
                  <a:srgbClr val="0070C0"/>
                </a:solidFill>
              </a:rPr>
              <a:t>)</a:t>
            </a:r>
          </a:p>
        </p:txBody>
      </p:sp>
      <p:sp>
        <p:nvSpPr>
          <p:cNvPr id="5" name="Rectangle 4"/>
          <p:cNvSpPr/>
          <p:nvPr/>
        </p:nvSpPr>
        <p:spPr>
          <a:xfrm>
            <a:off x="5422900" y="3077958"/>
            <a:ext cx="6096000" cy="954107"/>
          </a:xfrm>
          <a:prstGeom prst="rect">
            <a:avLst/>
          </a:prstGeom>
        </p:spPr>
        <p:txBody>
          <a:bodyPr>
            <a:spAutoFit/>
          </a:bodyPr>
          <a:lstStyle/>
          <a:p>
            <a:r>
              <a:rPr lang="en-US" sz="2800" dirty="0"/>
              <a:t>The following program has the</a:t>
            </a:r>
          </a:p>
          <a:p>
            <a:r>
              <a:rPr lang="en-US" sz="2800" dirty="0"/>
              <a:t>same output as the previous one:</a:t>
            </a:r>
          </a:p>
        </p:txBody>
      </p:sp>
    </p:spTree>
    <p:extLst>
      <p:ext uri="{BB962C8B-B14F-4D97-AF65-F5344CB8AC3E}">
        <p14:creationId xmlns:p14="http://schemas.microsoft.com/office/powerpoint/2010/main" val="61548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Using for Loops with Lists</a:t>
            </a:r>
            <a:endParaRPr lang="en-US" sz="3200" dirty="0">
              <a:solidFill>
                <a:srgbClr val="7030A0"/>
              </a:solidFill>
            </a:endParaRPr>
          </a:p>
        </p:txBody>
      </p:sp>
      <p:sp>
        <p:nvSpPr>
          <p:cNvPr id="7" name="Content Placeholder 6"/>
          <p:cNvSpPr>
            <a:spLocks noGrp="1"/>
          </p:cNvSpPr>
          <p:nvPr>
            <p:ph sz="quarter" idx="13"/>
          </p:nvPr>
        </p:nvSpPr>
        <p:spPr>
          <a:xfrm>
            <a:off x="394966" y="1121837"/>
            <a:ext cx="11314434" cy="3424107"/>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A common Python technique is to use </a:t>
            </a:r>
            <a:r>
              <a:rPr lang="en-US" sz="3200" cap="none" dirty="0">
                <a:solidFill>
                  <a:srgbClr val="0070C0"/>
                </a:solidFill>
                <a:latin typeface="Cambria" panose="02040503050406030204" pitchFamily="18" charset="0"/>
                <a:ea typeface="Cambria" panose="02040503050406030204" pitchFamily="18" charset="0"/>
              </a:rPr>
              <a:t>range(</a:t>
            </a:r>
            <a:r>
              <a:rPr lang="en-US" sz="3200" cap="none" dirty="0" err="1">
                <a:solidFill>
                  <a:srgbClr val="0070C0"/>
                </a:solidFill>
                <a:latin typeface="Cambria" panose="02040503050406030204" pitchFamily="18" charset="0"/>
                <a:ea typeface="Cambria" panose="02040503050406030204" pitchFamily="18" charset="0"/>
              </a:rPr>
              <a:t>len</a:t>
            </a:r>
            <a:r>
              <a:rPr lang="en-US" sz="3200" cap="none" dirty="0">
                <a:solidFill>
                  <a:srgbClr val="0070C0"/>
                </a:solidFill>
                <a:latin typeface="Cambria" panose="02040503050406030204" pitchFamily="18" charset="0"/>
                <a:ea typeface="Cambria" panose="02040503050406030204" pitchFamily="18" charset="0"/>
              </a:rPr>
              <a:t>(</a:t>
            </a:r>
            <a:r>
              <a:rPr lang="en-US" sz="3200" cap="none" dirty="0" err="1">
                <a:solidFill>
                  <a:srgbClr val="0070C0"/>
                </a:solidFill>
                <a:latin typeface="Cambria" panose="02040503050406030204" pitchFamily="18" charset="0"/>
                <a:ea typeface="Cambria" panose="02040503050406030204" pitchFamily="18" charset="0"/>
              </a:rPr>
              <a:t>someList</a:t>
            </a:r>
            <a:r>
              <a:rPr lang="en-US" sz="3200" cap="none" dirty="0">
                <a:solidFill>
                  <a:srgbClr val="0070C0"/>
                </a:solidFill>
                <a:latin typeface="Cambria" panose="02040503050406030204" pitchFamily="18" charset="0"/>
                <a:ea typeface="Cambria" panose="02040503050406030204" pitchFamily="18" charset="0"/>
              </a:rPr>
              <a:t>)) </a:t>
            </a:r>
            <a:r>
              <a:rPr lang="en-US" sz="3200" cap="none" dirty="0">
                <a:solidFill>
                  <a:srgbClr val="FF0000"/>
                </a:solidFill>
                <a:latin typeface="Cambria" panose="02040503050406030204" pitchFamily="18" charset="0"/>
                <a:ea typeface="Cambria" panose="02040503050406030204" pitchFamily="18" charset="0"/>
              </a:rPr>
              <a:t>with a for loop to iterate over the indexes of a list</a:t>
            </a:r>
          </a:p>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Ex:</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&gt;&gt;&gt; supplies = ['pens', 'staplers', 'flamethrowers', 'binders']</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&gt;&gt;&gt; for </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in range(</a:t>
            </a:r>
            <a:r>
              <a:rPr lang="en-US" sz="3200" cap="none" dirty="0" err="1">
                <a:solidFill>
                  <a:srgbClr val="FF0000"/>
                </a:solidFill>
                <a:latin typeface="Cambria" panose="02040503050406030204" pitchFamily="18" charset="0"/>
                <a:ea typeface="Cambria" panose="02040503050406030204" pitchFamily="18" charset="0"/>
              </a:rPr>
              <a:t>len</a:t>
            </a:r>
            <a:r>
              <a:rPr lang="en-US" sz="3200" cap="none" dirty="0">
                <a:solidFill>
                  <a:srgbClr val="FF0000"/>
                </a:solidFill>
                <a:latin typeface="Cambria" panose="02040503050406030204" pitchFamily="18" charset="0"/>
                <a:ea typeface="Cambria" panose="02040503050406030204" pitchFamily="18" charset="0"/>
              </a:rPr>
              <a:t>(supplies)):   </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 print('Index ' + </a:t>
            </a:r>
            <a:r>
              <a:rPr lang="en-US" sz="3200" cap="none" dirty="0" err="1">
                <a:solidFill>
                  <a:srgbClr val="FF0000"/>
                </a:solidFill>
                <a:latin typeface="Cambria" panose="02040503050406030204" pitchFamily="18" charset="0"/>
                <a:ea typeface="Cambria" panose="02040503050406030204" pitchFamily="18" charset="0"/>
              </a:rPr>
              <a:t>str</a:t>
            </a:r>
            <a:r>
              <a:rPr lang="en-US" sz="3200" cap="none" dirty="0">
                <a:solidFill>
                  <a:srgbClr val="FF0000"/>
                </a:solidFill>
                <a:latin typeface="Cambria" panose="02040503050406030204" pitchFamily="18" charset="0"/>
                <a:ea typeface="Cambria" panose="02040503050406030204" pitchFamily="18" charset="0"/>
              </a:rPr>
              <a:t>(</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 ' in supplies is: ' + supplies[</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a:t>
            </a:r>
          </a:p>
          <a:p>
            <a:pPr>
              <a:lnSpc>
                <a:spcPct val="100000"/>
              </a:lnSpc>
              <a:spcBef>
                <a:spcPts val="0"/>
              </a:spcBef>
              <a:buFont typeface="Wingdings" panose="05000000000000000000" pitchFamily="2" charset="2"/>
              <a:buChar char="Ø"/>
            </a:pPr>
            <a:endParaRPr lang="en-US" sz="3200" cap="none" dirty="0">
              <a:solidFill>
                <a:srgbClr val="FF0000"/>
              </a:solidFill>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0 in supplies is: pens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1 in supplies is: staplers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2 in supplies is: flamethrowers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3 in supplies is: binders</a:t>
            </a:r>
          </a:p>
        </p:txBody>
      </p:sp>
    </p:spTree>
    <p:extLst>
      <p:ext uri="{BB962C8B-B14F-4D97-AF65-F5344CB8AC3E}">
        <p14:creationId xmlns:p14="http://schemas.microsoft.com/office/powerpoint/2010/main" val="249108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Using for Loops with Lists</a:t>
            </a:r>
            <a:endParaRPr lang="en-US" sz="3200" dirty="0">
              <a:solidFill>
                <a:srgbClr val="7030A0"/>
              </a:solidFill>
            </a:endParaRPr>
          </a:p>
        </p:txBody>
      </p:sp>
      <p:sp>
        <p:nvSpPr>
          <p:cNvPr id="7" name="Content Placeholder 6"/>
          <p:cNvSpPr>
            <a:spLocks noGrp="1"/>
          </p:cNvSpPr>
          <p:nvPr>
            <p:ph sz="quarter" idx="13"/>
          </p:nvPr>
        </p:nvSpPr>
        <p:spPr>
          <a:xfrm>
            <a:off x="534666" y="855137"/>
            <a:ext cx="11314434" cy="3424107"/>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Using range(</a:t>
            </a:r>
            <a:r>
              <a:rPr lang="en-US" sz="3200" cap="none" dirty="0" err="1">
                <a:solidFill>
                  <a:srgbClr val="FF0000"/>
                </a:solidFill>
                <a:latin typeface="Cambria" panose="02040503050406030204" pitchFamily="18" charset="0"/>
                <a:ea typeface="Cambria" panose="02040503050406030204" pitchFamily="18" charset="0"/>
              </a:rPr>
              <a:t>len</a:t>
            </a:r>
            <a:r>
              <a:rPr lang="en-US" sz="3200" cap="none" dirty="0">
                <a:solidFill>
                  <a:srgbClr val="FF0000"/>
                </a:solidFill>
                <a:latin typeface="Cambria" panose="02040503050406030204" pitchFamily="18" charset="0"/>
                <a:ea typeface="Cambria" panose="02040503050406030204" pitchFamily="18" charset="0"/>
              </a:rPr>
              <a:t>(supplies)) in for loop is handy because the code in the loop can access the index =</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and the value at that index=as supplies[</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a:t>
            </a:r>
          </a:p>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Ex:</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&gt;&gt;&gt; supplies = ['pens', 'staplers', 'flamethrowers', 'binders']</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&gt;&gt;&gt; for </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in range(</a:t>
            </a:r>
            <a:r>
              <a:rPr lang="en-US" sz="3200" cap="none" dirty="0" err="1">
                <a:solidFill>
                  <a:srgbClr val="FF0000"/>
                </a:solidFill>
                <a:latin typeface="Cambria" panose="02040503050406030204" pitchFamily="18" charset="0"/>
                <a:ea typeface="Cambria" panose="02040503050406030204" pitchFamily="18" charset="0"/>
              </a:rPr>
              <a:t>len</a:t>
            </a:r>
            <a:r>
              <a:rPr lang="en-US" sz="3200" cap="none" dirty="0">
                <a:solidFill>
                  <a:srgbClr val="FF0000"/>
                </a:solidFill>
                <a:latin typeface="Cambria" panose="02040503050406030204" pitchFamily="18" charset="0"/>
                <a:ea typeface="Cambria" panose="02040503050406030204" pitchFamily="18" charset="0"/>
              </a:rPr>
              <a:t>(supplies)):   </a:t>
            </a:r>
          </a:p>
          <a:p>
            <a:pPr marL="0" indent="0">
              <a:lnSpc>
                <a:spcPct val="100000"/>
              </a:lnSpc>
              <a:spcBef>
                <a:spcPts val="0"/>
              </a:spcBef>
              <a:buNone/>
            </a:pPr>
            <a:r>
              <a:rPr lang="en-US" sz="3200" cap="none" dirty="0">
                <a:solidFill>
                  <a:srgbClr val="FF0000"/>
                </a:solidFill>
                <a:latin typeface="Cambria" panose="02040503050406030204" pitchFamily="18" charset="0"/>
                <a:ea typeface="Cambria" panose="02040503050406030204" pitchFamily="18" charset="0"/>
              </a:rPr>
              <a:t>…. print('Index ' + </a:t>
            </a:r>
            <a:r>
              <a:rPr lang="en-US" sz="3200" cap="none" dirty="0" err="1">
                <a:solidFill>
                  <a:srgbClr val="FF0000"/>
                </a:solidFill>
                <a:latin typeface="Cambria" panose="02040503050406030204" pitchFamily="18" charset="0"/>
                <a:ea typeface="Cambria" panose="02040503050406030204" pitchFamily="18" charset="0"/>
              </a:rPr>
              <a:t>str</a:t>
            </a:r>
            <a:r>
              <a:rPr lang="en-US" sz="3200" cap="none" dirty="0">
                <a:solidFill>
                  <a:srgbClr val="FF0000"/>
                </a:solidFill>
                <a:latin typeface="Cambria" panose="02040503050406030204" pitchFamily="18" charset="0"/>
                <a:ea typeface="Cambria" panose="02040503050406030204" pitchFamily="18" charset="0"/>
              </a:rPr>
              <a:t>(</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 ' in supplies is: ' + supplies[</a:t>
            </a:r>
            <a:r>
              <a:rPr lang="en-US" sz="3200" cap="none" dirty="0" err="1">
                <a:solidFill>
                  <a:srgbClr val="FF0000"/>
                </a:solidFill>
                <a:latin typeface="Cambria" panose="02040503050406030204" pitchFamily="18" charset="0"/>
                <a:ea typeface="Cambria" panose="02040503050406030204" pitchFamily="18" charset="0"/>
              </a:rPr>
              <a:t>i</a:t>
            </a:r>
            <a:r>
              <a:rPr lang="en-US" sz="3200" cap="none" dirty="0">
                <a:solidFill>
                  <a:srgbClr val="FF0000"/>
                </a:solidFill>
                <a:latin typeface="Cambria" panose="02040503050406030204" pitchFamily="18" charset="0"/>
                <a:ea typeface="Cambria" panose="02040503050406030204" pitchFamily="18" charset="0"/>
              </a:rPr>
              <a:t>])  ???????</a:t>
            </a:r>
          </a:p>
          <a:p>
            <a:pPr>
              <a:lnSpc>
                <a:spcPct val="100000"/>
              </a:lnSpc>
              <a:spcBef>
                <a:spcPts val="0"/>
              </a:spcBef>
              <a:buFont typeface="Wingdings" panose="05000000000000000000" pitchFamily="2" charset="2"/>
              <a:buChar char="Ø"/>
            </a:pPr>
            <a:endParaRPr lang="en-US" sz="3200" cap="none" dirty="0">
              <a:solidFill>
                <a:srgbClr val="FF0000"/>
              </a:solidFill>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0 in supplies is: pens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1 in supplies is: staplers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2 in supplies is: flamethrowers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Index 3 in supplies is: binders</a:t>
            </a:r>
          </a:p>
        </p:txBody>
      </p:sp>
      <p:sp>
        <p:nvSpPr>
          <p:cNvPr id="3" name="Rectangle 2"/>
          <p:cNvSpPr/>
          <p:nvPr/>
        </p:nvSpPr>
        <p:spPr>
          <a:xfrm>
            <a:off x="7924800" y="4594136"/>
            <a:ext cx="4267200" cy="1692771"/>
          </a:xfrm>
          <a:prstGeom prst="rect">
            <a:avLst/>
          </a:prstGeom>
        </p:spPr>
        <p:txBody>
          <a:bodyPr wrap="square">
            <a:spAutoFit/>
          </a:bodyPr>
          <a:lstStyle/>
          <a:p>
            <a:r>
              <a:rPr lang="en-US" sz="2600" dirty="0"/>
              <a:t>range(</a:t>
            </a:r>
            <a:r>
              <a:rPr lang="en-US" sz="2600" dirty="0" err="1"/>
              <a:t>len</a:t>
            </a:r>
            <a:r>
              <a:rPr lang="en-US" sz="2600" dirty="0"/>
              <a:t>(supplies)) will iterate through all the indexes of supplies, no matter how many items it contains.</a:t>
            </a:r>
          </a:p>
        </p:txBody>
      </p:sp>
    </p:spTree>
    <p:extLst>
      <p:ext uri="{BB962C8B-B14F-4D97-AF65-F5344CB8AC3E}">
        <p14:creationId xmlns:p14="http://schemas.microsoft.com/office/powerpoint/2010/main" val="1413447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The in and not in Operators</a:t>
            </a:r>
            <a:endParaRPr lang="en-US" sz="3200" dirty="0">
              <a:solidFill>
                <a:srgbClr val="7030A0"/>
              </a:solidFill>
            </a:endParaRPr>
          </a:p>
        </p:txBody>
      </p:sp>
      <p:sp>
        <p:nvSpPr>
          <p:cNvPr id="7" name="Content Placeholder 6"/>
          <p:cNvSpPr>
            <a:spLocks noGrp="1"/>
          </p:cNvSpPr>
          <p:nvPr>
            <p:ph sz="quarter" idx="13"/>
          </p:nvPr>
        </p:nvSpPr>
        <p:spPr>
          <a:xfrm>
            <a:off x="394966" y="1630924"/>
            <a:ext cx="5015234" cy="3424107"/>
          </a:xfrm>
        </p:spPr>
        <p:txBody>
          <a:bodyPr>
            <a:noAutofit/>
          </a:bodyPr>
          <a:lstStyle/>
          <a:p>
            <a:pPr>
              <a:lnSpc>
                <a:spcPct val="100000"/>
              </a:lnSpc>
              <a:spcBef>
                <a:spcPts val="0"/>
              </a:spcBef>
              <a:buFont typeface="Wingdings" panose="05000000000000000000" pitchFamily="2" charset="2"/>
              <a:buChar char="Ø"/>
            </a:pPr>
            <a:r>
              <a:rPr lang="en-US" sz="2600" cap="none" dirty="0">
                <a:latin typeface="Cambria" panose="02040503050406030204" pitchFamily="18" charset="0"/>
                <a:ea typeface="Cambria" panose="02040503050406030204" pitchFamily="18" charset="0"/>
              </a:rPr>
              <a:t> in</a:t>
            </a:r>
            <a:r>
              <a:rPr lang="en-US" sz="2600" cap="none" dirty="0">
                <a:solidFill>
                  <a:srgbClr val="FF0000"/>
                </a:solidFill>
                <a:latin typeface="Cambria" panose="02040503050406030204" pitchFamily="18" charset="0"/>
                <a:ea typeface="Cambria" panose="02040503050406030204" pitchFamily="18" charset="0"/>
              </a:rPr>
              <a:t> and </a:t>
            </a:r>
            <a:r>
              <a:rPr lang="en-US" sz="2600" u="sng" cap="none" dirty="0">
                <a:latin typeface="Cambria" panose="02040503050406030204" pitchFamily="18" charset="0"/>
                <a:ea typeface="Cambria" panose="02040503050406030204" pitchFamily="18" charset="0"/>
              </a:rPr>
              <a:t>not in</a:t>
            </a:r>
            <a:r>
              <a:rPr lang="en-US" sz="2600" u="sng" cap="none" dirty="0">
                <a:solidFill>
                  <a:srgbClr val="FF0000"/>
                </a:solidFill>
                <a:latin typeface="Cambria" panose="02040503050406030204" pitchFamily="18" charset="0"/>
                <a:ea typeface="Cambria" panose="02040503050406030204" pitchFamily="18" charset="0"/>
              </a:rPr>
              <a:t> </a:t>
            </a:r>
            <a:r>
              <a:rPr lang="en-US" sz="2600" cap="none" dirty="0">
                <a:solidFill>
                  <a:srgbClr val="FF0000"/>
                </a:solidFill>
                <a:latin typeface="Cambria" panose="02040503050406030204" pitchFamily="18" charset="0"/>
                <a:ea typeface="Cambria" panose="02040503050406030204" pitchFamily="18" charset="0"/>
              </a:rPr>
              <a:t>operators: used to determine whether a value is or isn’t in a list.</a:t>
            </a:r>
          </a:p>
          <a:p>
            <a:pPr>
              <a:lnSpc>
                <a:spcPct val="100000"/>
              </a:lnSpc>
              <a:spcBef>
                <a:spcPts val="0"/>
              </a:spcBef>
              <a:buFont typeface="Wingdings" panose="05000000000000000000" pitchFamily="2" charset="2"/>
              <a:buChar char="Ø"/>
            </a:pPr>
            <a:r>
              <a:rPr lang="en-US" sz="2600" cap="none" dirty="0">
                <a:latin typeface="Cambria" panose="02040503050406030204" pitchFamily="18" charset="0"/>
                <a:ea typeface="Cambria" panose="02040503050406030204" pitchFamily="18" charset="0"/>
              </a:rPr>
              <a:t> Like other operators, </a:t>
            </a:r>
            <a:r>
              <a:rPr lang="en-US" sz="2600" cap="none" dirty="0">
                <a:solidFill>
                  <a:srgbClr val="FF0000"/>
                </a:solidFill>
                <a:latin typeface="Cambria" panose="02040503050406030204" pitchFamily="18" charset="0"/>
                <a:ea typeface="Cambria" panose="02040503050406030204" pitchFamily="18" charset="0"/>
              </a:rPr>
              <a:t>in</a:t>
            </a:r>
            <a:r>
              <a:rPr lang="en-US" sz="2600" cap="none" dirty="0">
                <a:latin typeface="Cambria" panose="02040503050406030204" pitchFamily="18" charset="0"/>
                <a:ea typeface="Cambria" panose="02040503050406030204" pitchFamily="18" charset="0"/>
              </a:rPr>
              <a:t> and </a:t>
            </a:r>
            <a:r>
              <a:rPr lang="en-US" sz="2600" cap="none" dirty="0">
                <a:solidFill>
                  <a:srgbClr val="FF0000"/>
                </a:solidFill>
                <a:latin typeface="Cambria" panose="02040503050406030204" pitchFamily="18" charset="0"/>
                <a:ea typeface="Cambria" panose="02040503050406030204" pitchFamily="18" charset="0"/>
              </a:rPr>
              <a:t>not in </a:t>
            </a:r>
            <a:r>
              <a:rPr lang="en-US" sz="2600" cap="none" dirty="0">
                <a:latin typeface="Cambria" panose="02040503050406030204" pitchFamily="18" charset="0"/>
                <a:ea typeface="Cambria" panose="02040503050406030204" pitchFamily="18" charset="0"/>
              </a:rPr>
              <a:t>are used in expressions</a:t>
            </a:r>
          </a:p>
          <a:p>
            <a:pPr marL="0" indent="0">
              <a:lnSpc>
                <a:spcPct val="100000"/>
              </a:lnSpc>
              <a:spcBef>
                <a:spcPts val="0"/>
              </a:spcBef>
              <a:buNone/>
            </a:pPr>
            <a:r>
              <a:rPr lang="en-US" sz="2600" cap="none" dirty="0">
                <a:latin typeface="Cambria" panose="02040503050406030204" pitchFamily="18" charset="0"/>
                <a:ea typeface="Cambria" panose="02040503050406030204" pitchFamily="18" charset="0"/>
              </a:rPr>
              <a:t>   and connect two values: a value     </a:t>
            </a:r>
          </a:p>
          <a:p>
            <a:pPr marL="0" indent="0">
              <a:lnSpc>
                <a:spcPct val="100000"/>
              </a:lnSpc>
              <a:spcBef>
                <a:spcPts val="0"/>
              </a:spcBef>
              <a:buNone/>
            </a:pPr>
            <a:r>
              <a:rPr lang="en-US" sz="2600" cap="none" dirty="0">
                <a:latin typeface="Cambria" panose="02040503050406030204" pitchFamily="18" charset="0"/>
                <a:ea typeface="Cambria" panose="02040503050406030204" pitchFamily="18" charset="0"/>
              </a:rPr>
              <a:t>   to look for in a list and the list    </a:t>
            </a:r>
          </a:p>
          <a:p>
            <a:pPr marL="0" indent="0">
              <a:lnSpc>
                <a:spcPct val="100000"/>
              </a:lnSpc>
              <a:spcBef>
                <a:spcPts val="0"/>
              </a:spcBef>
              <a:buNone/>
            </a:pPr>
            <a:r>
              <a:rPr lang="en-US" sz="2600" cap="none" dirty="0">
                <a:latin typeface="Cambria" panose="02040503050406030204" pitchFamily="18" charset="0"/>
                <a:ea typeface="Cambria" panose="02040503050406030204" pitchFamily="18" charset="0"/>
              </a:rPr>
              <a:t>   where it may be found.</a:t>
            </a:r>
          </a:p>
          <a:p>
            <a:pPr>
              <a:lnSpc>
                <a:spcPct val="100000"/>
              </a:lnSpc>
              <a:spcBef>
                <a:spcPts val="0"/>
              </a:spcBef>
              <a:buFont typeface="Wingdings" panose="05000000000000000000" pitchFamily="2" charset="2"/>
              <a:buChar char="Ø"/>
            </a:pPr>
            <a:r>
              <a:rPr lang="en-US" sz="2600" cap="none" dirty="0">
                <a:solidFill>
                  <a:srgbClr val="0070C0"/>
                </a:solidFill>
                <a:latin typeface="Cambria" panose="02040503050406030204" pitchFamily="18" charset="0"/>
                <a:ea typeface="Cambria" panose="02040503050406030204" pitchFamily="18" charset="0"/>
              </a:rPr>
              <a:t> These expressions will evaluate to a Boolean value.</a:t>
            </a:r>
          </a:p>
        </p:txBody>
      </p:sp>
      <p:sp>
        <p:nvSpPr>
          <p:cNvPr id="4" name="Rectangle 3"/>
          <p:cNvSpPr/>
          <p:nvPr/>
        </p:nvSpPr>
        <p:spPr>
          <a:xfrm>
            <a:off x="6096000" y="1269379"/>
            <a:ext cx="6096000" cy="3785652"/>
          </a:xfrm>
          <a:prstGeom prst="rect">
            <a:avLst/>
          </a:prstGeom>
        </p:spPr>
        <p:txBody>
          <a:bodyPr>
            <a:spAutoFit/>
          </a:bodyPr>
          <a:lstStyle/>
          <a:p>
            <a:r>
              <a:rPr lang="en-US" sz="2400" dirty="0">
                <a:solidFill>
                  <a:srgbClr val="0070C0"/>
                </a:solidFill>
                <a:latin typeface="Cambria" panose="02040503050406030204" pitchFamily="18" charset="0"/>
                <a:ea typeface="Cambria" panose="02040503050406030204" pitchFamily="18" charset="0"/>
              </a:rPr>
              <a:t>Ex:</a:t>
            </a:r>
          </a:p>
          <a:p>
            <a:r>
              <a:rPr lang="en-US" sz="2400" dirty="0">
                <a:solidFill>
                  <a:srgbClr val="FF0000"/>
                </a:solidFill>
                <a:latin typeface="Cambria" panose="02040503050406030204" pitchFamily="18" charset="0"/>
                <a:ea typeface="Cambria" panose="02040503050406030204" pitchFamily="18" charset="0"/>
              </a:rPr>
              <a:t>&gt;&gt;&gt; 'howdy' in ['hello', 'hi', 'howdy', '</a:t>
            </a:r>
            <a:r>
              <a:rPr lang="en-US" sz="2400" dirty="0" err="1">
                <a:solidFill>
                  <a:srgbClr val="FF0000"/>
                </a:solidFill>
                <a:latin typeface="Cambria" panose="02040503050406030204" pitchFamily="18" charset="0"/>
                <a:ea typeface="Cambria" panose="02040503050406030204" pitchFamily="18" charset="0"/>
              </a:rPr>
              <a:t>heyas</a:t>
            </a:r>
            <a:r>
              <a:rPr lang="en-US" sz="2400" dirty="0">
                <a:solidFill>
                  <a:srgbClr val="FF0000"/>
                </a:solidFill>
                <a:latin typeface="Cambria" panose="02040503050406030204" pitchFamily="18" charset="0"/>
                <a:ea typeface="Cambria" panose="02040503050406030204" pitchFamily="18" charset="0"/>
              </a:rPr>
              <a:t>']</a:t>
            </a:r>
          </a:p>
          <a:p>
            <a:r>
              <a:rPr lang="en-US" sz="2400" dirty="0">
                <a:solidFill>
                  <a:srgbClr val="0070C0"/>
                </a:solidFill>
                <a:latin typeface="Cambria" panose="02040503050406030204" pitchFamily="18" charset="0"/>
                <a:ea typeface="Cambria" panose="02040503050406030204" pitchFamily="18" charset="0"/>
              </a:rPr>
              <a:t>True</a:t>
            </a:r>
          </a:p>
          <a:p>
            <a:r>
              <a:rPr lang="en-US" sz="2400" dirty="0">
                <a:solidFill>
                  <a:srgbClr val="FF0000"/>
                </a:solidFill>
                <a:latin typeface="Cambria" panose="02040503050406030204" pitchFamily="18" charset="0"/>
                <a:ea typeface="Cambria" panose="02040503050406030204" pitchFamily="18" charset="0"/>
              </a:rPr>
              <a:t>&gt;&gt;&gt; spam = ['hello', 'hi', 'howdy', '</a:t>
            </a:r>
            <a:r>
              <a:rPr lang="en-US" sz="2400" dirty="0" err="1">
                <a:solidFill>
                  <a:srgbClr val="FF0000"/>
                </a:solidFill>
                <a:latin typeface="Cambria" panose="02040503050406030204" pitchFamily="18" charset="0"/>
                <a:ea typeface="Cambria" panose="02040503050406030204" pitchFamily="18" charset="0"/>
              </a:rPr>
              <a:t>heyas</a:t>
            </a:r>
            <a:r>
              <a:rPr lang="en-US" sz="2400" dirty="0">
                <a:solidFill>
                  <a:srgbClr val="FF0000"/>
                </a:solidFill>
                <a:latin typeface="Cambria" panose="02040503050406030204" pitchFamily="18" charset="0"/>
                <a:ea typeface="Cambria" panose="02040503050406030204" pitchFamily="18" charset="0"/>
              </a:rPr>
              <a:t>']</a:t>
            </a:r>
          </a:p>
          <a:p>
            <a:r>
              <a:rPr lang="en-US" sz="2400" dirty="0">
                <a:solidFill>
                  <a:srgbClr val="FF0000"/>
                </a:solidFill>
                <a:latin typeface="Cambria" panose="02040503050406030204" pitchFamily="18" charset="0"/>
                <a:ea typeface="Cambria" panose="02040503050406030204" pitchFamily="18" charset="0"/>
              </a:rPr>
              <a:t>&gt;&gt;&gt; 'cat' in spam</a:t>
            </a:r>
          </a:p>
          <a:p>
            <a:r>
              <a:rPr lang="en-US" sz="2400" dirty="0">
                <a:solidFill>
                  <a:srgbClr val="0070C0"/>
                </a:solidFill>
                <a:latin typeface="Cambria" panose="02040503050406030204" pitchFamily="18" charset="0"/>
                <a:ea typeface="Cambria" panose="02040503050406030204" pitchFamily="18" charset="0"/>
              </a:rPr>
              <a:t>False</a:t>
            </a:r>
          </a:p>
          <a:p>
            <a:r>
              <a:rPr lang="en-US" sz="2400" dirty="0">
                <a:solidFill>
                  <a:srgbClr val="FF0000"/>
                </a:solidFill>
                <a:latin typeface="Cambria" panose="02040503050406030204" pitchFamily="18" charset="0"/>
                <a:ea typeface="Cambria" panose="02040503050406030204" pitchFamily="18" charset="0"/>
              </a:rPr>
              <a:t>&gt;&gt;&gt; 'howdy' not in spam</a:t>
            </a:r>
          </a:p>
          <a:p>
            <a:r>
              <a:rPr lang="en-US" sz="2400" dirty="0">
                <a:solidFill>
                  <a:srgbClr val="0070C0"/>
                </a:solidFill>
                <a:latin typeface="Cambria" panose="02040503050406030204" pitchFamily="18" charset="0"/>
                <a:ea typeface="Cambria" panose="02040503050406030204" pitchFamily="18" charset="0"/>
              </a:rPr>
              <a:t>False</a:t>
            </a:r>
          </a:p>
          <a:p>
            <a:r>
              <a:rPr lang="en-US" sz="2400" dirty="0">
                <a:solidFill>
                  <a:srgbClr val="FF0000"/>
                </a:solidFill>
                <a:latin typeface="Cambria" panose="02040503050406030204" pitchFamily="18" charset="0"/>
                <a:ea typeface="Cambria" panose="02040503050406030204" pitchFamily="18" charset="0"/>
              </a:rPr>
              <a:t>&gt;&gt;&gt; 'cat' not in spam</a:t>
            </a:r>
          </a:p>
          <a:p>
            <a:r>
              <a:rPr lang="en-US" sz="2400" dirty="0">
                <a:solidFill>
                  <a:srgbClr val="0070C0"/>
                </a:solidFill>
                <a:latin typeface="Cambria" panose="02040503050406030204" pitchFamily="18" charset="0"/>
                <a:ea typeface="Cambria" panose="02040503050406030204" pitchFamily="18" charset="0"/>
              </a:rPr>
              <a:t>True</a:t>
            </a:r>
          </a:p>
        </p:txBody>
      </p:sp>
    </p:spTree>
    <p:extLst>
      <p:ext uri="{BB962C8B-B14F-4D97-AF65-F5344CB8AC3E}">
        <p14:creationId xmlns:p14="http://schemas.microsoft.com/office/powerpoint/2010/main" val="2259603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The in and not in Operators</a:t>
            </a:r>
            <a:endParaRPr lang="en-US" sz="3200" dirty="0">
              <a:solidFill>
                <a:srgbClr val="7030A0"/>
              </a:solidFill>
            </a:endParaRPr>
          </a:p>
        </p:txBody>
      </p:sp>
      <p:sp>
        <p:nvSpPr>
          <p:cNvPr id="7" name="Content Placeholder 6"/>
          <p:cNvSpPr>
            <a:spLocks noGrp="1"/>
          </p:cNvSpPr>
          <p:nvPr>
            <p:ph sz="quarter" idx="13"/>
          </p:nvPr>
        </p:nvSpPr>
        <p:spPr>
          <a:xfrm>
            <a:off x="394966" y="1630924"/>
            <a:ext cx="5015234" cy="3424107"/>
          </a:xfrm>
        </p:spPr>
        <p:txBody>
          <a:bodyPr>
            <a:noAutofit/>
          </a:bodyPr>
          <a:lstStyle/>
          <a:p>
            <a:pPr>
              <a:lnSpc>
                <a:spcPct val="100000"/>
              </a:lnSpc>
              <a:spcBef>
                <a:spcPts val="0"/>
              </a:spcBef>
              <a:buFont typeface="Wingdings" panose="05000000000000000000" pitchFamily="2" charset="2"/>
              <a:buChar char="Ø"/>
            </a:pPr>
            <a:r>
              <a:rPr lang="en-US" sz="2600" cap="none" dirty="0">
                <a:latin typeface="Cambria" panose="02040503050406030204" pitchFamily="18" charset="0"/>
                <a:ea typeface="Cambria" panose="02040503050406030204" pitchFamily="18" charset="0"/>
              </a:rPr>
              <a:t>Consider a program that lets the user type in a pet name</a:t>
            </a:r>
          </a:p>
          <a:p>
            <a:pPr>
              <a:lnSpc>
                <a:spcPct val="100000"/>
              </a:lnSpc>
              <a:spcBef>
                <a:spcPts val="0"/>
              </a:spcBef>
              <a:buFont typeface="Wingdings" panose="05000000000000000000" pitchFamily="2" charset="2"/>
              <a:buChar char="Ø"/>
            </a:pPr>
            <a:r>
              <a:rPr lang="en-US" sz="2600" cap="none" dirty="0">
                <a:latin typeface="Cambria" panose="02040503050406030204" pitchFamily="18" charset="0"/>
                <a:ea typeface="Cambria" panose="02040503050406030204" pitchFamily="18" charset="0"/>
              </a:rPr>
              <a:t>and then checks to see whether the name is in a list of pets</a:t>
            </a:r>
            <a:endParaRPr lang="en-US" sz="2600" cap="none" dirty="0">
              <a:solidFill>
                <a:srgbClr val="0070C0"/>
              </a:solidFill>
              <a:latin typeface="Cambria" panose="02040503050406030204" pitchFamily="18" charset="0"/>
              <a:ea typeface="Cambria" panose="02040503050406030204" pitchFamily="18" charset="0"/>
            </a:endParaRPr>
          </a:p>
        </p:txBody>
      </p:sp>
      <p:sp>
        <p:nvSpPr>
          <p:cNvPr id="4" name="Rectangle 3"/>
          <p:cNvSpPr/>
          <p:nvPr/>
        </p:nvSpPr>
        <p:spPr>
          <a:xfrm>
            <a:off x="5689600" y="1121837"/>
            <a:ext cx="6705600" cy="3416320"/>
          </a:xfrm>
          <a:prstGeom prst="rect">
            <a:avLst/>
          </a:prstGeom>
        </p:spPr>
        <p:txBody>
          <a:bodyPr wrap="square">
            <a:spAutoFit/>
          </a:bodyPr>
          <a:lstStyle/>
          <a:p>
            <a:r>
              <a:rPr lang="en-US" sz="2400" dirty="0">
                <a:solidFill>
                  <a:srgbClr val="0070C0"/>
                </a:solidFill>
                <a:latin typeface="Cambria" panose="02040503050406030204" pitchFamily="18" charset="0"/>
                <a:ea typeface="Cambria" panose="02040503050406030204" pitchFamily="18" charset="0"/>
              </a:rPr>
              <a:t>myPets.py:</a:t>
            </a:r>
          </a:p>
          <a:p>
            <a:endParaRPr lang="en-US" sz="2400" dirty="0">
              <a:solidFill>
                <a:srgbClr val="0070C0"/>
              </a:solidFill>
              <a:latin typeface="Cambria" panose="02040503050406030204" pitchFamily="18" charset="0"/>
              <a:ea typeface="Cambria" panose="02040503050406030204" pitchFamily="18" charset="0"/>
            </a:endParaRPr>
          </a:p>
          <a:p>
            <a:r>
              <a:rPr lang="en-US" sz="2400" dirty="0" err="1">
                <a:solidFill>
                  <a:srgbClr val="FF0000"/>
                </a:solidFill>
                <a:latin typeface="Cambria" panose="02040503050406030204" pitchFamily="18" charset="0"/>
                <a:ea typeface="Cambria" panose="02040503050406030204" pitchFamily="18" charset="0"/>
              </a:rPr>
              <a:t>myPets</a:t>
            </a:r>
            <a:r>
              <a:rPr lang="en-US" sz="2400" dirty="0">
                <a:solidFill>
                  <a:srgbClr val="FF0000"/>
                </a:solidFill>
                <a:latin typeface="Cambria" panose="02040503050406030204" pitchFamily="18" charset="0"/>
                <a:ea typeface="Cambria" panose="02040503050406030204" pitchFamily="18" charset="0"/>
              </a:rPr>
              <a:t> = ['</a:t>
            </a:r>
            <a:r>
              <a:rPr lang="en-US" sz="2400" dirty="0" err="1">
                <a:solidFill>
                  <a:srgbClr val="FF0000"/>
                </a:solidFill>
                <a:latin typeface="Cambria" panose="02040503050406030204" pitchFamily="18" charset="0"/>
                <a:ea typeface="Cambria" panose="02040503050406030204" pitchFamily="18" charset="0"/>
              </a:rPr>
              <a:t>Zophie</a:t>
            </a:r>
            <a:r>
              <a:rPr lang="en-US" sz="2400" dirty="0">
                <a:solidFill>
                  <a:srgbClr val="FF0000"/>
                </a:solidFill>
                <a:latin typeface="Cambria" panose="02040503050406030204" pitchFamily="18" charset="0"/>
                <a:ea typeface="Cambria" panose="02040503050406030204" pitchFamily="18" charset="0"/>
              </a:rPr>
              <a:t>', '</a:t>
            </a:r>
            <a:r>
              <a:rPr lang="en-US" sz="2400" dirty="0" err="1">
                <a:solidFill>
                  <a:srgbClr val="FF0000"/>
                </a:solidFill>
                <a:latin typeface="Cambria" panose="02040503050406030204" pitchFamily="18" charset="0"/>
                <a:ea typeface="Cambria" panose="02040503050406030204" pitchFamily="18" charset="0"/>
              </a:rPr>
              <a:t>Pooka</a:t>
            </a:r>
            <a:r>
              <a:rPr lang="en-US" sz="2400" dirty="0">
                <a:solidFill>
                  <a:srgbClr val="FF0000"/>
                </a:solidFill>
                <a:latin typeface="Cambria" panose="02040503050406030204" pitchFamily="18" charset="0"/>
                <a:ea typeface="Cambria" panose="02040503050406030204" pitchFamily="18" charset="0"/>
              </a:rPr>
              <a:t>', 'Fat-tail']</a:t>
            </a:r>
          </a:p>
          <a:p>
            <a:r>
              <a:rPr lang="en-US" sz="2400" dirty="0">
                <a:solidFill>
                  <a:srgbClr val="FF0000"/>
                </a:solidFill>
                <a:latin typeface="Cambria" panose="02040503050406030204" pitchFamily="18" charset="0"/>
                <a:ea typeface="Cambria" panose="02040503050406030204" pitchFamily="18" charset="0"/>
              </a:rPr>
              <a:t>print('Enter a pet name:')</a:t>
            </a:r>
          </a:p>
          <a:p>
            <a:r>
              <a:rPr lang="en-US" sz="2400" dirty="0">
                <a:solidFill>
                  <a:srgbClr val="FF0000"/>
                </a:solidFill>
                <a:latin typeface="Cambria" panose="02040503050406030204" pitchFamily="18" charset="0"/>
                <a:ea typeface="Cambria" panose="02040503050406030204" pitchFamily="18" charset="0"/>
              </a:rPr>
              <a:t>name = input()</a:t>
            </a:r>
          </a:p>
          <a:p>
            <a:r>
              <a:rPr lang="en-US" sz="2400" dirty="0">
                <a:solidFill>
                  <a:srgbClr val="FF0000"/>
                </a:solidFill>
                <a:latin typeface="Cambria" panose="02040503050406030204" pitchFamily="18" charset="0"/>
                <a:ea typeface="Cambria" panose="02040503050406030204" pitchFamily="18" charset="0"/>
              </a:rPr>
              <a:t>	if name </a:t>
            </a:r>
            <a:r>
              <a:rPr lang="en-US" sz="2400" dirty="0">
                <a:solidFill>
                  <a:srgbClr val="0070C0"/>
                </a:solidFill>
                <a:latin typeface="Cambria" panose="02040503050406030204" pitchFamily="18" charset="0"/>
                <a:ea typeface="Cambria" panose="02040503050406030204" pitchFamily="18" charset="0"/>
              </a:rPr>
              <a:t>not in </a:t>
            </a:r>
            <a:r>
              <a:rPr lang="en-US" sz="2400" dirty="0" err="1">
                <a:solidFill>
                  <a:srgbClr val="FF0000"/>
                </a:solidFill>
                <a:latin typeface="Cambria" panose="02040503050406030204" pitchFamily="18" charset="0"/>
                <a:ea typeface="Cambria" panose="02040503050406030204" pitchFamily="18" charset="0"/>
              </a:rPr>
              <a:t>myPets</a:t>
            </a:r>
            <a:r>
              <a:rPr lang="en-US" sz="2400" dirty="0">
                <a:solidFill>
                  <a:srgbClr val="FF0000"/>
                </a:solidFill>
                <a:latin typeface="Cambria" panose="02040503050406030204" pitchFamily="18" charset="0"/>
                <a:ea typeface="Cambria" panose="02040503050406030204" pitchFamily="18" charset="0"/>
              </a:rPr>
              <a:t>:</a:t>
            </a:r>
          </a:p>
          <a:p>
            <a:r>
              <a:rPr lang="en-US" sz="2400" dirty="0">
                <a:solidFill>
                  <a:srgbClr val="FF0000"/>
                </a:solidFill>
                <a:latin typeface="Cambria" panose="02040503050406030204" pitchFamily="18" charset="0"/>
                <a:ea typeface="Cambria" panose="02040503050406030204" pitchFamily="18" charset="0"/>
              </a:rPr>
              <a:t>		print('I do not have a pet named ' + name)</a:t>
            </a:r>
          </a:p>
          <a:p>
            <a:r>
              <a:rPr lang="en-US" sz="2400" dirty="0">
                <a:solidFill>
                  <a:srgbClr val="FF0000"/>
                </a:solidFill>
                <a:latin typeface="Cambria" panose="02040503050406030204" pitchFamily="18" charset="0"/>
                <a:ea typeface="Cambria" panose="02040503050406030204" pitchFamily="18" charset="0"/>
              </a:rPr>
              <a:t>	else:</a:t>
            </a:r>
          </a:p>
          <a:p>
            <a:r>
              <a:rPr lang="en-US" sz="2400" dirty="0">
                <a:solidFill>
                  <a:srgbClr val="FF0000"/>
                </a:solidFill>
                <a:latin typeface="Cambria" panose="02040503050406030204" pitchFamily="18" charset="0"/>
                <a:ea typeface="Cambria" panose="02040503050406030204" pitchFamily="18" charset="0"/>
              </a:rPr>
              <a:t>		print(name + ' is my pet.')</a:t>
            </a:r>
            <a:endParaRPr lang="en-US" sz="2400" dirty="0">
              <a:solidFill>
                <a:srgbClr val="0070C0"/>
              </a:solidFill>
              <a:latin typeface="Cambria" panose="02040503050406030204" pitchFamily="18" charset="0"/>
              <a:ea typeface="Cambria" panose="02040503050406030204" pitchFamily="18" charset="0"/>
            </a:endParaRPr>
          </a:p>
        </p:txBody>
      </p:sp>
      <p:sp>
        <p:nvSpPr>
          <p:cNvPr id="5" name="Rectangle 4"/>
          <p:cNvSpPr/>
          <p:nvPr/>
        </p:nvSpPr>
        <p:spPr>
          <a:xfrm>
            <a:off x="677234" y="3853934"/>
            <a:ext cx="6003951" cy="2554545"/>
          </a:xfrm>
          <a:prstGeom prst="rect">
            <a:avLst/>
          </a:prstGeom>
        </p:spPr>
        <p:txBody>
          <a:bodyPr wrap="none">
            <a:spAutoFit/>
          </a:bodyPr>
          <a:lstStyle/>
          <a:p>
            <a:r>
              <a:rPr lang="en-US" sz="3200" dirty="0"/>
              <a:t>Output:</a:t>
            </a:r>
          </a:p>
          <a:p>
            <a:endParaRPr lang="en-US" sz="3200" dirty="0"/>
          </a:p>
          <a:p>
            <a:r>
              <a:rPr lang="en-US" sz="3200" dirty="0">
                <a:solidFill>
                  <a:srgbClr val="0070C0"/>
                </a:solidFill>
              </a:rPr>
              <a:t>Enter a pet name:</a:t>
            </a:r>
          </a:p>
          <a:p>
            <a:r>
              <a:rPr lang="en-US" sz="3200" dirty="0" err="1">
                <a:solidFill>
                  <a:srgbClr val="0070C0"/>
                </a:solidFill>
              </a:rPr>
              <a:t>Footfoot</a:t>
            </a:r>
            <a:endParaRPr lang="en-US" sz="3200" dirty="0">
              <a:solidFill>
                <a:srgbClr val="0070C0"/>
              </a:solidFill>
            </a:endParaRPr>
          </a:p>
          <a:p>
            <a:r>
              <a:rPr lang="en-US" sz="3200" dirty="0">
                <a:solidFill>
                  <a:srgbClr val="0070C0"/>
                </a:solidFill>
              </a:rPr>
              <a:t>I do not have a pet named </a:t>
            </a:r>
            <a:r>
              <a:rPr lang="en-US" sz="3200" dirty="0" err="1">
                <a:solidFill>
                  <a:srgbClr val="0070C0"/>
                </a:solidFill>
              </a:rPr>
              <a:t>Footfoot</a:t>
            </a:r>
            <a:endParaRPr lang="en-US" sz="3200" dirty="0">
              <a:solidFill>
                <a:srgbClr val="0070C0"/>
              </a:solidFill>
            </a:endParaRPr>
          </a:p>
        </p:txBody>
      </p:sp>
    </p:spTree>
    <p:extLst>
      <p:ext uri="{BB962C8B-B14F-4D97-AF65-F5344CB8AC3E}">
        <p14:creationId xmlns:p14="http://schemas.microsoft.com/office/powerpoint/2010/main" val="1653793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The Multiple Assignment Trick</a:t>
            </a:r>
            <a:endParaRPr lang="en-US" sz="3200" dirty="0">
              <a:solidFill>
                <a:srgbClr val="7030A0"/>
              </a:solidFill>
            </a:endParaRPr>
          </a:p>
        </p:txBody>
      </p:sp>
      <p:sp>
        <p:nvSpPr>
          <p:cNvPr id="7" name="Content Placeholder 6"/>
          <p:cNvSpPr>
            <a:spLocks noGrp="1"/>
          </p:cNvSpPr>
          <p:nvPr>
            <p:ph sz="quarter" idx="13"/>
          </p:nvPr>
        </p:nvSpPr>
        <p:spPr>
          <a:xfrm>
            <a:off x="445766" y="1117945"/>
            <a:ext cx="11530334" cy="1206156"/>
          </a:xfrm>
        </p:spPr>
        <p:txBody>
          <a:bodyPr>
            <a:noAutofit/>
          </a:bodyPr>
          <a:lstStyle/>
          <a:p>
            <a:pPr>
              <a:lnSpc>
                <a:spcPct val="100000"/>
              </a:lnSpc>
              <a:spcBef>
                <a:spcPts val="0"/>
              </a:spcBef>
              <a:buFont typeface="Wingdings" panose="05000000000000000000" pitchFamily="2" charset="2"/>
              <a:buChar char="Ø"/>
            </a:pPr>
            <a:r>
              <a:rPr lang="en-US" sz="2600" cap="none" dirty="0">
                <a:latin typeface="Cambria" panose="02040503050406030204" pitchFamily="18" charset="0"/>
                <a:ea typeface="Cambria" panose="02040503050406030204" pitchFamily="18" charset="0"/>
              </a:rPr>
              <a:t>The multiple assignment trick (= tuple unpacking) is a    shortcut that lets to assign multiple variables with the values in a list in one line of code.</a:t>
            </a:r>
          </a:p>
          <a:p>
            <a:pPr>
              <a:lnSpc>
                <a:spcPct val="100000"/>
              </a:lnSpc>
              <a:spcBef>
                <a:spcPts val="0"/>
              </a:spcBef>
              <a:buFont typeface="Wingdings" panose="05000000000000000000" pitchFamily="2" charset="2"/>
              <a:buChar char="Ø"/>
            </a:pPr>
            <a:r>
              <a:rPr lang="en-US" sz="2600" cap="none" dirty="0">
                <a:solidFill>
                  <a:srgbClr val="0070C0"/>
                </a:solidFill>
                <a:latin typeface="Cambria" panose="02040503050406030204" pitchFamily="18" charset="0"/>
                <a:ea typeface="Cambria" panose="02040503050406030204" pitchFamily="18" charset="0"/>
              </a:rPr>
              <a:t>The number of variables and the length of the list must be exactly</a:t>
            </a:r>
          </a:p>
          <a:p>
            <a:pPr marL="0" indent="0">
              <a:lnSpc>
                <a:spcPct val="100000"/>
              </a:lnSpc>
              <a:spcBef>
                <a:spcPts val="0"/>
              </a:spcBef>
              <a:buNone/>
            </a:pPr>
            <a:r>
              <a:rPr lang="en-US" sz="2600" cap="none" dirty="0">
                <a:solidFill>
                  <a:srgbClr val="0070C0"/>
                </a:solidFill>
                <a:latin typeface="Cambria" panose="02040503050406030204" pitchFamily="18" charset="0"/>
                <a:ea typeface="Cambria" panose="02040503050406030204" pitchFamily="18" charset="0"/>
              </a:rPr>
              <a:t>equal, or Python will give a </a:t>
            </a:r>
            <a:r>
              <a:rPr lang="en-US" sz="2600" cap="none" dirty="0" err="1">
                <a:solidFill>
                  <a:srgbClr val="FF0000"/>
                </a:solidFill>
                <a:latin typeface="Cambria" panose="02040503050406030204" pitchFamily="18" charset="0"/>
                <a:ea typeface="Cambria" panose="02040503050406030204" pitchFamily="18" charset="0"/>
              </a:rPr>
              <a:t>ValueError</a:t>
            </a:r>
            <a:r>
              <a:rPr lang="en-US" sz="2600" cap="none" dirty="0">
                <a:solidFill>
                  <a:srgbClr val="FF0000"/>
                </a:solidFill>
                <a:latin typeface="Cambria" panose="02040503050406030204" pitchFamily="18" charset="0"/>
                <a:ea typeface="Cambria" panose="02040503050406030204" pitchFamily="18" charset="0"/>
              </a:rPr>
              <a:t>:</a:t>
            </a:r>
          </a:p>
        </p:txBody>
      </p:sp>
      <p:sp>
        <p:nvSpPr>
          <p:cNvPr id="4" name="Rectangle 3"/>
          <p:cNvSpPr/>
          <p:nvPr/>
        </p:nvSpPr>
        <p:spPr>
          <a:xfrm>
            <a:off x="90166" y="3008445"/>
            <a:ext cx="6705600" cy="1815882"/>
          </a:xfrm>
          <a:prstGeom prst="rect">
            <a:avLst/>
          </a:prstGeom>
        </p:spPr>
        <p:txBody>
          <a:bodyPr wrap="square">
            <a:spAutoFit/>
          </a:bodyPr>
          <a:lstStyle/>
          <a:p>
            <a:r>
              <a:rPr lang="en-US" sz="2800" dirty="0">
                <a:solidFill>
                  <a:srgbClr val="0070C0"/>
                </a:solidFill>
                <a:latin typeface="Cambria" panose="02040503050406030204" pitchFamily="18" charset="0"/>
                <a:ea typeface="Cambria" panose="02040503050406030204" pitchFamily="18" charset="0"/>
              </a:rPr>
              <a:t>&gt;&gt;&gt; cat = ['fat', 'gray', 'loud']</a:t>
            </a:r>
          </a:p>
          <a:p>
            <a:r>
              <a:rPr lang="en-US" sz="2800" dirty="0">
                <a:solidFill>
                  <a:srgbClr val="0070C0"/>
                </a:solidFill>
                <a:latin typeface="Cambria" panose="02040503050406030204" pitchFamily="18" charset="0"/>
                <a:ea typeface="Cambria" panose="02040503050406030204" pitchFamily="18" charset="0"/>
              </a:rPr>
              <a:t>&gt;&gt;&gt; size = cat[0]</a:t>
            </a:r>
          </a:p>
          <a:p>
            <a:r>
              <a:rPr lang="en-US" sz="2800" dirty="0">
                <a:solidFill>
                  <a:srgbClr val="0070C0"/>
                </a:solidFill>
                <a:latin typeface="Cambria" panose="02040503050406030204" pitchFamily="18" charset="0"/>
                <a:ea typeface="Cambria" panose="02040503050406030204" pitchFamily="18" charset="0"/>
              </a:rPr>
              <a:t>&gt;&gt;&gt; color = cat[1]</a:t>
            </a:r>
          </a:p>
          <a:p>
            <a:r>
              <a:rPr lang="en-US" sz="2800" dirty="0">
                <a:solidFill>
                  <a:srgbClr val="0070C0"/>
                </a:solidFill>
                <a:latin typeface="Cambria" panose="02040503050406030204" pitchFamily="18" charset="0"/>
                <a:ea typeface="Cambria" panose="02040503050406030204" pitchFamily="18" charset="0"/>
              </a:rPr>
              <a:t>&gt;&gt;&gt; disposition = cat[2]</a:t>
            </a:r>
          </a:p>
        </p:txBody>
      </p:sp>
      <p:sp>
        <p:nvSpPr>
          <p:cNvPr id="3" name="Rectangle 2"/>
          <p:cNvSpPr/>
          <p:nvPr/>
        </p:nvSpPr>
        <p:spPr>
          <a:xfrm>
            <a:off x="5696583" y="2939195"/>
            <a:ext cx="6096000" cy="1077218"/>
          </a:xfrm>
          <a:prstGeom prst="rect">
            <a:avLst/>
          </a:prstGeom>
        </p:spPr>
        <p:txBody>
          <a:bodyPr>
            <a:spAutoFit/>
          </a:bodyPr>
          <a:lstStyle/>
          <a:p>
            <a:r>
              <a:rPr lang="en-US" sz="3200" dirty="0"/>
              <a:t>&gt;&gt;&gt; cat = ['fat', 'gray', 'loud']</a:t>
            </a:r>
          </a:p>
          <a:p>
            <a:r>
              <a:rPr lang="en-US" sz="3200" dirty="0"/>
              <a:t>&gt;&gt;&gt; size, color, disposition = cat</a:t>
            </a:r>
          </a:p>
        </p:txBody>
      </p:sp>
      <p:sp>
        <p:nvSpPr>
          <p:cNvPr id="6" name="Rectangle 5"/>
          <p:cNvSpPr/>
          <p:nvPr/>
        </p:nvSpPr>
        <p:spPr>
          <a:xfrm>
            <a:off x="4000500" y="4016413"/>
            <a:ext cx="8191500" cy="2492990"/>
          </a:xfrm>
          <a:prstGeom prst="rect">
            <a:avLst/>
          </a:prstGeom>
        </p:spPr>
        <p:txBody>
          <a:bodyPr wrap="square">
            <a:spAutoFit/>
          </a:bodyPr>
          <a:lstStyle/>
          <a:p>
            <a:r>
              <a:rPr lang="en-US" sz="2600" dirty="0">
                <a:solidFill>
                  <a:srgbClr val="FF0000"/>
                </a:solidFill>
              </a:rPr>
              <a:t>&gt;&gt;&gt; cat = ['fat', 'gray', 'loud']</a:t>
            </a:r>
          </a:p>
          <a:p>
            <a:r>
              <a:rPr lang="en-US" sz="2600" dirty="0">
                <a:solidFill>
                  <a:srgbClr val="FF0000"/>
                </a:solidFill>
              </a:rPr>
              <a:t>&gt;&gt;&gt; size, color, disposition, name = cat</a:t>
            </a:r>
          </a:p>
          <a:p>
            <a:r>
              <a:rPr lang="en-US" sz="2600" dirty="0" err="1">
                <a:solidFill>
                  <a:srgbClr val="FF0000"/>
                </a:solidFill>
              </a:rPr>
              <a:t>Traceback</a:t>
            </a:r>
            <a:r>
              <a:rPr lang="en-US" sz="2600" dirty="0">
                <a:solidFill>
                  <a:srgbClr val="FF0000"/>
                </a:solidFill>
              </a:rPr>
              <a:t> (most recent call last):</a:t>
            </a:r>
          </a:p>
          <a:p>
            <a:r>
              <a:rPr lang="en-US" sz="2600" dirty="0">
                <a:solidFill>
                  <a:srgbClr val="FF0000"/>
                </a:solidFill>
              </a:rPr>
              <a:t>File "&lt;pyshell#84&gt;", line 1, in &lt;module&gt;</a:t>
            </a:r>
          </a:p>
          <a:p>
            <a:r>
              <a:rPr lang="en-US" sz="2600" dirty="0">
                <a:solidFill>
                  <a:srgbClr val="FF0000"/>
                </a:solidFill>
              </a:rPr>
              <a:t>size, color, disposition, name = cat</a:t>
            </a:r>
          </a:p>
          <a:p>
            <a:r>
              <a:rPr lang="en-US" sz="2600" dirty="0" err="1">
                <a:solidFill>
                  <a:srgbClr val="FF0000"/>
                </a:solidFill>
              </a:rPr>
              <a:t>ValueError</a:t>
            </a:r>
            <a:r>
              <a:rPr lang="en-US" sz="2600" dirty="0">
                <a:solidFill>
                  <a:srgbClr val="FF0000"/>
                </a:solidFill>
              </a:rPr>
              <a:t>: not enough values to unpack (expected 4, got 3)</a:t>
            </a:r>
          </a:p>
        </p:txBody>
      </p:sp>
    </p:spTree>
    <p:extLst>
      <p:ext uri="{BB962C8B-B14F-4D97-AF65-F5344CB8AC3E}">
        <p14:creationId xmlns:p14="http://schemas.microsoft.com/office/powerpoint/2010/main" val="58736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04154"/>
            <a:ext cx="10364451" cy="1596177"/>
          </a:xfrm>
        </p:spPr>
        <p:txBody>
          <a:bodyPr/>
          <a:lstStyle/>
          <a:p>
            <a:r>
              <a:rPr lang="en-US" b="1" dirty="0">
                <a:solidFill>
                  <a:srgbClr val="7030A0"/>
                </a:solidFill>
              </a:rPr>
              <a:t>The List Data Type</a:t>
            </a:r>
            <a:endParaRPr lang="en-US" dirty="0">
              <a:solidFill>
                <a:srgbClr val="7030A0"/>
              </a:solidFill>
            </a:endParaRPr>
          </a:p>
        </p:txBody>
      </p:sp>
      <p:sp>
        <p:nvSpPr>
          <p:cNvPr id="3" name="Content Placeholder 2"/>
          <p:cNvSpPr>
            <a:spLocks noGrp="1"/>
          </p:cNvSpPr>
          <p:nvPr>
            <p:ph sz="quarter" idx="13"/>
          </p:nvPr>
        </p:nvSpPr>
        <p:spPr>
          <a:xfrm>
            <a:off x="692548" y="1600177"/>
            <a:ext cx="11094068" cy="3424107"/>
          </a:xfrm>
        </p:spPr>
        <p:txBody>
          <a:bodyPr>
            <a:noAutofit/>
          </a:bodyPr>
          <a:lstStyle/>
          <a:p>
            <a:pPr>
              <a:spcBef>
                <a:spcPts val="0"/>
              </a:spcBef>
              <a:spcAft>
                <a:spcPts val="1200"/>
              </a:spcAft>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A list is a value that contains multiple values in an ordered sequence</a:t>
            </a:r>
          </a:p>
          <a:p>
            <a:pPr>
              <a:lnSpc>
                <a:spcPct val="100000"/>
              </a:lnSpc>
              <a:spcBef>
                <a:spcPts val="0"/>
              </a:spcBef>
              <a:buFont typeface="Wingdings" panose="05000000000000000000" pitchFamily="2" charset="2"/>
              <a:buChar char="Ø"/>
            </a:pPr>
            <a:r>
              <a:rPr lang="en-US" sz="2800" cap="none" dirty="0">
                <a:solidFill>
                  <a:srgbClr val="00B050"/>
                </a:solidFill>
                <a:latin typeface="Cambria" panose="02040503050406030204" pitchFamily="18" charset="0"/>
                <a:ea typeface="Cambria" panose="02040503050406030204" pitchFamily="18" charset="0"/>
              </a:rPr>
              <a:t>The term list value refers to the list itself not the values</a:t>
            </a:r>
          </a:p>
          <a:p>
            <a:pPr marL="0" indent="0">
              <a:lnSpc>
                <a:spcPct val="100000"/>
              </a:lnSpc>
              <a:spcBef>
                <a:spcPts val="0"/>
              </a:spcBef>
              <a:spcAft>
                <a:spcPts val="1200"/>
              </a:spcAft>
              <a:buNone/>
            </a:pPr>
            <a:r>
              <a:rPr lang="en-US" sz="2800" cap="none" dirty="0">
                <a:solidFill>
                  <a:srgbClr val="00B050"/>
                </a:solidFill>
                <a:latin typeface="Cambria" panose="02040503050406030204" pitchFamily="18" charset="0"/>
                <a:ea typeface="Cambria" panose="02040503050406030204" pitchFamily="18" charset="0"/>
              </a:rPr>
              <a:t>    inside the list value.</a:t>
            </a:r>
          </a:p>
          <a:p>
            <a:pPr>
              <a:lnSpc>
                <a:spcPct val="100000"/>
              </a:lnSpc>
              <a:spcBef>
                <a:spcPts val="0"/>
              </a:spcBef>
              <a:spcAft>
                <a:spcPts val="1200"/>
              </a:spcAft>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The list value can be stored in a variable or passed to a function like any other value</a:t>
            </a:r>
          </a:p>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Ex: ['cat', 'bat', 'rat', 'elephant'],  </a:t>
            </a:r>
          </a:p>
          <a:p>
            <a:pPr marL="0" indent="0">
              <a:lnSpc>
                <a:spcPct val="100000"/>
              </a:lnSpc>
              <a:spcBef>
                <a:spcPts val="0"/>
              </a:spcBef>
              <a:spcAft>
                <a:spcPts val="1200"/>
              </a:spcAft>
              <a:buNone/>
            </a:pPr>
            <a:r>
              <a:rPr lang="en-US" sz="2800" cap="none" dirty="0">
                <a:solidFill>
                  <a:srgbClr val="FF0000"/>
                </a:solidFill>
                <a:latin typeface="Cambria" panose="02040503050406030204" pitchFamily="18" charset="0"/>
                <a:ea typeface="Cambria" panose="02040503050406030204" pitchFamily="18" charset="0"/>
              </a:rPr>
              <a:t>    [1,2,3,4,5]</a:t>
            </a:r>
          </a:p>
          <a:p>
            <a:pPr>
              <a:lnSpc>
                <a:spcPct val="100000"/>
              </a:lnSpc>
              <a:spcBef>
                <a:spcPts val="0"/>
              </a:spcBef>
              <a:spcAft>
                <a:spcPts val="1200"/>
              </a:spcAft>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A list begins with an opening square bracket and ends with a closing square bracket, [ ]</a:t>
            </a:r>
          </a:p>
        </p:txBody>
      </p:sp>
    </p:spTree>
    <p:extLst>
      <p:ext uri="{BB962C8B-B14F-4D97-AF65-F5344CB8AC3E}">
        <p14:creationId xmlns:p14="http://schemas.microsoft.com/office/powerpoint/2010/main" val="3424737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4" y="-474340"/>
            <a:ext cx="10364451" cy="1596177"/>
          </a:xfrm>
        </p:spPr>
        <p:txBody>
          <a:bodyPr>
            <a:normAutofit/>
          </a:bodyPr>
          <a:lstStyle/>
          <a:p>
            <a:r>
              <a:rPr lang="en-US" sz="3200" b="1">
                <a:solidFill>
                  <a:srgbClr val="7030A0"/>
                </a:solidFill>
              </a:rPr>
              <a:t>Using the enumerate() Function with Lists</a:t>
            </a:r>
            <a:endParaRPr lang="en-US" sz="3200" dirty="0">
              <a:solidFill>
                <a:srgbClr val="7030A0"/>
              </a:solidFill>
            </a:endParaRPr>
          </a:p>
        </p:txBody>
      </p:sp>
      <p:sp>
        <p:nvSpPr>
          <p:cNvPr id="7" name="Content Placeholder 6"/>
          <p:cNvSpPr>
            <a:spLocks noGrp="1"/>
          </p:cNvSpPr>
          <p:nvPr>
            <p:ph sz="quarter" idx="13"/>
          </p:nvPr>
        </p:nvSpPr>
        <p:spPr>
          <a:xfrm>
            <a:off x="250822" y="937564"/>
            <a:ext cx="11530334" cy="1206156"/>
          </a:xfrm>
        </p:spPr>
        <p:txBody>
          <a:bodyPr>
            <a:noAutofit/>
          </a:bodyPr>
          <a:lstStyle/>
          <a:p>
            <a:pPr>
              <a:lnSpc>
                <a:spcPct val="100000"/>
              </a:lnSpc>
              <a:spcBef>
                <a:spcPts val="0"/>
              </a:spcBef>
              <a:buFont typeface="Wingdings" panose="05000000000000000000" pitchFamily="2" charset="2"/>
              <a:buChar char="Ø"/>
            </a:pPr>
            <a:r>
              <a:rPr lang="en-US" sz="2600" cap="none" dirty="0">
                <a:latin typeface="Cambria" panose="02040503050406030204" pitchFamily="18" charset="0"/>
                <a:ea typeface="Cambria" panose="02040503050406030204" pitchFamily="18" charset="0"/>
              </a:rPr>
              <a:t>On each iteration of the loop, </a:t>
            </a:r>
            <a:r>
              <a:rPr lang="en-US" sz="2600" cap="none" dirty="0">
                <a:solidFill>
                  <a:srgbClr val="FF0000"/>
                </a:solidFill>
                <a:latin typeface="Cambria" panose="02040503050406030204" pitchFamily="18" charset="0"/>
                <a:ea typeface="Cambria" panose="02040503050406030204" pitchFamily="18" charset="0"/>
              </a:rPr>
              <a:t>enumerate()</a:t>
            </a:r>
            <a:r>
              <a:rPr lang="en-US" sz="2600" cap="none" dirty="0">
                <a:latin typeface="Cambria" panose="02040503050406030204" pitchFamily="18" charset="0"/>
                <a:ea typeface="Cambria" panose="02040503050406030204" pitchFamily="18" charset="0"/>
              </a:rPr>
              <a:t> will return two</a:t>
            </a:r>
          </a:p>
          <a:p>
            <a:pPr marL="0" indent="0">
              <a:lnSpc>
                <a:spcPct val="100000"/>
              </a:lnSpc>
              <a:spcBef>
                <a:spcPts val="0"/>
              </a:spcBef>
              <a:buNone/>
            </a:pPr>
            <a:r>
              <a:rPr lang="en-US" sz="2600" cap="none" dirty="0">
                <a:latin typeface="Cambria" panose="02040503050406030204" pitchFamily="18" charset="0"/>
                <a:ea typeface="Cambria" panose="02040503050406030204" pitchFamily="18" charset="0"/>
              </a:rPr>
              <a:t>    values: the index of the </a:t>
            </a:r>
            <a:r>
              <a:rPr lang="en-US" sz="2600" cap="none" dirty="0">
                <a:solidFill>
                  <a:srgbClr val="FF0000"/>
                </a:solidFill>
                <a:latin typeface="Cambria" panose="02040503050406030204" pitchFamily="18" charset="0"/>
                <a:ea typeface="Cambria" panose="02040503050406030204" pitchFamily="18" charset="0"/>
              </a:rPr>
              <a:t>item in the list, and the item in the list </a:t>
            </a:r>
            <a:r>
              <a:rPr lang="en-US" sz="2600" cap="none" dirty="0">
                <a:latin typeface="Cambria" panose="02040503050406030204" pitchFamily="18" charset="0"/>
                <a:ea typeface="Cambria" panose="02040503050406030204" pitchFamily="18" charset="0"/>
              </a:rPr>
              <a:t>itself.</a:t>
            </a:r>
            <a:endParaRPr lang="en-US" sz="2600" cap="none"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344166" y="1814645"/>
            <a:ext cx="6705600" cy="4401205"/>
          </a:xfrm>
          <a:prstGeom prst="rect">
            <a:avLst/>
          </a:prstGeom>
        </p:spPr>
        <p:txBody>
          <a:bodyPr wrap="square">
            <a:spAutoFit/>
          </a:bodyPr>
          <a:lstStyle/>
          <a:p>
            <a:r>
              <a:rPr lang="en-US" sz="2800" dirty="0">
                <a:solidFill>
                  <a:srgbClr val="0070C0"/>
                </a:solidFill>
                <a:latin typeface="Cambria" panose="02040503050406030204" pitchFamily="18" charset="0"/>
                <a:ea typeface="Cambria" panose="02040503050406030204" pitchFamily="18" charset="0"/>
              </a:rPr>
              <a:t>Ex:</a:t>
            </a:r>
          </a:p>
          <a:p>
            <a:r>
              <a:rPr lang="en-US" sz="2800" dirty="0">
                <a:solidFill>
                  <a:srgbClr val="FF0000"/>
                </a:solidFill>
                <a:latin typeface="Cambria" panose="02040503050406030204" pitchFamily="18" charset="0"/>
                <a:ea typeface="Cambria" panose="02040503050406030204" pitchFamily="18" charset="0"/>
              </a:rPr>
              <a:t>&gt;&gt;&gt; supplies = ['pens', 'staplers', </a:t>
            </a:r>
            <a:r>
              <a:rPr lang="en-US" sz="2800" dirty="0">
                <a:solidFill>
                  <a:srgbClr val="0070C0"/>
                </a:solidFill>
                <a:latin typeface="Cambria" panose="02040503050406030204" pitchFamily="18" charset="0"/>
                <a:ea typeface="Cambria" panose="02040503050406030204" pitchFamily="18" charset="0"/>
              </a:rPr>
              <a:t>'flamethrowers', 'binders']</a:t>
            </a:r>
          </a:p>
          <a:p>
            <a:r>
              <a:rPr lang="en-US" sz="2800" dirty="0">
                <a:solidFill>
                  <a:srgbClr val="FF0000"/>
                </a:solidFill>
                <a:latin typeface="Cambria" panose="02040503050406030204" pitchFamily="18" charset="0"/>
                <a:ea typeface="Cambria" panose="02040503050406030204" pitchFamily="18" charset="0"/>
              </a:rPr>
              <a:t>&gt;&gt;&gt; for index, item in numerate(supplies):</a:t>
            </a:r>
          </a:p>
          <a:p>
            <a:r>
              <a:rPr lang="en-US" sz="2800" dirty="0">
                <a:solidFill>
                  <a:srgbClr val="0070C0"/>
                </a:solidFill>
                <a:latin typeface="Cambria" panose="02040503050406030204" pitchFamily="18" charset="0"/>
                <a:ea typeface="Cambria" panose="02040503050406030204" pitchFamily="18" charset="0"/>
              </a:rPr>
              <a:t>... print('Index ' + </a:t>
            </a:r>
            <a:r>
              <a:rPr lang="en-US" sz="2800" dirty="0" err="1">
                <a:solidFill>
                  <a:srgbClr val="0070C0"/>
                </a:solidFill>
                <a:latin typeface="Cambria" panose="02040503050406030204" pitchFamily="18" charset="0"/>
                <a:ea typeface="Cambria" panose="02040503050406030204" pitchFamily="18" charset="0"/>
              </a:rPr>
              <a:t>str</a:t>
            </a:r>
            <a:r>
              <a:rPr lang="en-US" sz="2800" dirty="0">
                <a:solidFill>
                  <a:srgbClr val="0070C0"/>
                </a:solidFill>
                <a:latin typeface="Cambria" panose="02040503050406030204" pitchFamily="18" charset="0"/>
                <a:ea typeface="Cambria" panose="02040503050406030204" pitchFamily="18" charset="0"/>
              </a:rPr>
              <a:t>(index) + ' in supplies is: ' + item)</a:t>
            </a:r>
          </a:p>
          <a:p>
            <a:r>
              <a:rPr lang="en-US" sz="2800" dirty="0">
                <a:latin typeface="Cambria" panose="02040503050406030204" pitchFamily="18" charset="0"/>
                <a:ea typeface="Cambria" panose="02040503050406030204" pitchFamily="18" charset="0"/>
              </a:rPr>
              <a:t>Index 0 in supplies is: pens</a:t>
            </a:r>
          </a:p>
          <a:p>
            <a:r>
              <a:rPr lang="en-US" sz="2800" dirty="0">
                <a:latin typeface="Cambria" panose="02040503050406030204" pitchFamily="18" charset="0"/>
                <a:ea typeface="Cambria" panose="02040503050406030204" pitchFamily="18" charset="0"/>
              </a:rPr>
              <a:t>Index 1 in supplies is: staplers</a:t>
            </a:r>
          </a:p>
          <a:p>
            <a:r>
              <a:rPr lang="en-US" sz="2800" dirty="0">
                <a:latin typeface="Cambria" panose="02040503050406030204" pitchFamily="18" charset="0"/>
                <a:ea typeface="Cambria" panose="02040503050406030204" pitchFamily="18" charset="0"/>
              </a:rPr>
              <a:t>Index 2 in supplies is: flamethrowers</a:t>
            </a:r>
          </a:p>
          <a:p>
            <a:r>
              <a:rPr lang="en-US" sz="2800" dirty="0">
                <a:latin typeface="Cambria" panose="02040503050406030204" pitchFamily="18" charset="0"/>
                <a:ea typeface="Cambria" panose="02040503050406030204" pitchFamily="18" charset="0"/>
              </a:rPr>
              <a:t>Index 3 in supplies is: binders</a:t>
            </a:r>
          </a:p>
        </p:txBody>
      </p:sp>
      <p:sp>
        <p:nvSpPr>
          <p:cNvPr id="3" name="Rectangle 2"/>
          <p:cNvSpPr/>
          <p:nvPr/>
        </p:nvSpPr>
        <p:spPr>
          <a:xfrm>
            <a:off x="6697978" y="4153747"/>
            <a:ext cx="5434967" cy="2062103"/>
          </a:xfrm>
          <a:prstGeom prst="rect">
            <a:avLst/>
          </a:prstGeom>
        </p:spPr>
        <p:txBody>
          <a:bodyPr wrap="square">
            <a:spAutoFit/>
          </a:bodyPr>
          <a:lstStyle/>
          <a:p>
            <a:r>
              <a:rPr lang="en-US" sz="3200" dirty="0"/>
              <a:t>The </a:t>
            </a:r>
            <a:r>
              <a:rPr lang="en-US" sz="3200" dirty="0">
                <a:solidFill>
                  <a:srgbClr val="FF0000"/>
                </a:solidFill>
              </a:rPr>
              <a:t>enumerate() function </a:t>
            </a:r>
            <a:r>
              <a:rPr lang="en-US" sz="3200" dirty="0"/>
              <a:t>is useful if both the item and the</a:t>
            </a:r>
          </a:p>
          <a:p>
            <a:r>
              <a:rPr lang="en-US" sz="3200" dirty="0"/>
              <a:t>item’s index in the loop’s block are needed</a:t>
            </a:r>
          </a:p>
        </p:txBody>
      </p:sp>
    </p:spTree>
    <p:extLst>
      <p:ext uri="{BB962C8B-B14F-4D97-AF65-F5344CB8AC3E}">
        <p14:creationId xmlns:p14="http://schemas.microsoft.com/office/powerpoint/2010/main" val="252646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763" y="-220073"/>
            <a:ext cx="10364451" cy="1596177"/>
          </a:xfrm>
        </p:spPr>
        <p:txBody>
          <a:bodyPr>
            <a:normAutofit/>
          </a:bodyPr>
          <a:lstStyle/>
          <a:p>
            <a:r>
              <a:rPr lang="en-US" sz="3200" b="1" dirty="0" err="1">
                <a:solidFill>
                  <a:srgbClr val="7030A0"/>
                </a:solidFill>
              </a:rPr>
              <a:t>random.choice</a:t>
            </a:r>
            <a:r>
              <a:rPr lang="en-US" sz="3200" b="1" dirty="0">
                <a:solidFill>
                  <a:srgbClr val="7030A0"/>
                </a:solidFill>
              </a:rPr>
              <a:t>() and </a:t>
            </a:r>
            <a:r>
              <a:rPr lang="en-US" sz="3200" b="1" dirty="0" err="1">
                <a:solidFill>
                  <a:srgbClr val="7030A0"/>
                </a:solidFill>
              </a:rPr>
              <a:t>random.shuffle</a:t>
            </a:r>
            <a:r>
              <a:rPr lang="en-US" sz="3200" b="1" dirty="0">
                <a:solidFill>
                  <a:srgbClr val="7030A0"/>
                </a:solidFill>
              </a:rPr>
              <a:t>()</a:t>
            </a:r>
            <a:br>
              <a:rPr lang="en-US" sz="3200" b="1" dirty="0">
                <a:solidFill>
                  <a:srgbClr val="7030A0"/>
                </a:solidFill>
              </a:rPr>
            </a:br>
            <a:endParaRPr lang="en-US" sz="3200" dirty="0">
              <a:solidFill>
                <a:srgbClr val="7030A0"/>
              </a:solidFill>
            </a:endParaRPr>
          </a:p>
        </p:txBody>
      </p:sp>
      <p:sp>
        <p:nvSpPr>
          <p:cNvPr id="7" name="Content Placeholder 6"/>
          <p:cNvSpPr>
            <a:spLocks noGrp="1"/>
          </p:cNvSpPr>
          <p:nvPr>
            <p:ph sz="quarter" idx="13"/>
          </p:nvPr>
        </p:nvSpPr>
        <p:spPr>
          <a:xfrm>
            <a:off x="250821" y="937564"/>
            <a:ext cx="11882123" cy="1206156"/>
          </a:xfrm>
        </p:spPr>
        <p:txBody>
          <a:bodyPr>
            <a:noAutofit/>
          </a:bodyPr>
          <a:lstStyle/>
          <a:p>
            <a:pPr>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 random module has a couple functions that accept lists for arguments.</a:t>
            </a:r>
          </a:p>
          <a:p>
            <a:pPr>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 </a:t>
            </a:r>
            <a:r>
              <a:rPr lang="en-US" sz="2800" cap="none" dirty="0" err="1">
                <a:latin typeface="Cambria" panose="02040503050406030204" pitchFamily="18" charset="0"/>
                <a:ea typeface="Cambria" panose="02040503050406030204" pitchFamily="18" charset="0"/>
              </a:rPr>
              <a:t>random.choice</a:t>
            </a:r>
            <a:r>
              <a:rPr lang="en-US" sz="2800" cap="none" dirty="0">
                <a:latin typeface="Cambria" panose="02040503050406030204" pitchFamily="18" charset="0"/>
                <a:ea typeface="Cambria" panose="02040503050406030204" pitchFamily="18" charset="0"/>
              </a:rPr>
              <a:t>() function will return a randomly selected item from list.</a:t>
            </a:r>
          </a:p>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 </a:t>
            </a:r>
            <a:r>
              <a:rPr lang="en-US" sz="2800" cap="none" dirty="0" err="1">
                <a:solidFill>
                  <a:srgbClr val="FF0000"/>
                </a:solidFill>
                <a:latin typeface="Cambria" panose="02040503050406030204" pitchFamily="18" charset="0"/>
                <a:ea typeface="Cambria" panose="02040503050406030204" pitchFamily="18" charset="0"/>
              </a:rPr>
              <a:t>random.shuffle</a:t>
            </a:r>
            <a:r>
              <a:rPr lang="en-US" sz="2800" cap="none" dirty="0">
                <a:solidFill>
                  <a:srgbClr val="FF0000"/>
                </a:solidFill>
                <a:latin typeface="Cambria" panose="02040503050406030204" pitchFamily="18" charset="0"/>
                <a:ea typeface="Cambria" panose="02040503050406030204" pitchFamily="18" charset="0"/>
              </a:rPr>
              <a:t>() function will reorder the items in a list. </a:t>
            </a:r>
          </a:p>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This function modifies the list in place, rather than returning a new list.</a:t>
            </a:r>
          </a:p>
        </p:txBody>
      </p:sp>
      <p:sp>
        <p:nvSpPr>
          <p:cNvPr id="4" name="Rectangle 3"/>
          <p:cNvSpPr/>
          <p:nvPr/>
        </p:nvSpPr>
        <p:spPr>
          <a:xfrm>
            <a:off x="128266" y="2990941"/>
            <a:ext cx="6705600" cy="3539430"/>
          </a:xfrm>
          <a:prstGeom prst="rect">
            <a:avLst/>
          </a:prstGeom>
        </p:spPr>
        <p:txBody>
          <a:bodyPr wrap="square">
            <a:spAutoFit/>
          </a:bodyPr>
          <a:lstStyle/>
          <a:p>
            <a:r>
              <a:rPr lang="en-US" sz="2800" dirty="0">
                <a:solidFill>
                  <a:srgbClr val="0070C0"/>
                </a:solidFill>
                <a:latin typeface="Cambria" panose="02040503050406030204" pitchFamily="18" charset="0"/>
                <a:ea typeface="Cambria" panose="02040503050406030204" pitchFamily="18" charset="0"/>
              </a:rPr>
              <a:t>&gt;&gt;&gt; import random</a:t>
            </a:r>
          </a:p>
          <a:p>
            <a:r>
              <a:rPr lang="en-US" sz="2800" dirty="0">
                <a:solidFill>
                  <a:srgbClr val="0070C0"/>
                </a:solidFill>
                <a:latin typeface="Cambria" panose="02040503050406030204" pitchFamily="18" charset="0"/>
                <a:ea typeface="Cambria" panose="02040503050406030204" pitchFamily="18" charset="0"/>
              </a:rPr>
              <a:t>&gt;&gt;&gt; pets = ['Dog', 'Cat', 'Moose']</a:t>
            </a:r>
          </a:p>
          <a:p>
            <a:r>
              <a:rPr lang="en-US" sz="2800" dirty="0">
                <a:solidFill>
                  <a:srgbClr val="0070C0"/>
                </a:solidFill>
                <a:latin typeface="Cambria" panose="02040503050406030204" pitchFamily="18" charset="0"/>
                <a:ea typeface="Cambria" panose="02040503050406030204" pitchFamily="18" charset="0"/>
              </a:rPr>
              <a:t>&gt;&gt;&gt; </a:t>
            </a:r>
            <a:r>
              <a:rPr lang="en-US" sz="2800" dirty="0" err="1">
                <a:solidFill>
                  <a:srgbClr val="0070C0"/>
                </a:solidFill>
                <a:latin typeface="Cambria" panose="02040503050406030204" pitchFamily="18" charset="0"/>
                <a:ea typeface="Cambria" panose="02040503050406030204" pitchFamily="18" charset="0"/>
              </a:rPr>
              <a:t>random.choice</a:t>
            </a:r>
            <a:r>
              <a:rPr lang="en-US" sz="2800" dirty="0">
                <a:solidFill>
                  <a:srgbClr val="0070C0"/>
                </a:solidFill>
                <a:latin typeface="Cambria" panose="02040503050406030204" pitchFamily="18" charset="0"/>
                <a:ea typeface="Cambria" panose="02040503050406030204" pitchFamily="18" charset="0"/>
              </a:rPr>
              <a:t>(pets)</a:t>
            </a:r>
          </a:p>
          <a:p>
            <a:r>
              <a:rPr lang="en-US" sz="2800" dirty="0">
                <a:solidFill>
                  <a:srgbClr val="0070C0"/>
                </a:solidFill>
                <a:latin typeface="Cambria" panose="02040503050406030204" pitchFamily="18" charset="0"/>
                <a:ea typeface="Cambria" panose="02040503050406030204" pitchFamily="18" charset="0"/>
              </a:rPr>
              <a:t>'Dog'</a:t>
            </a:r>
          </a:p>
          <a:p>
            <a:r>
              <a:rPr lang="en-US" sz="2800" dirty="0">
                <a:solidFill>
                  <a:srgbClr val="0070C0"/>
                </a:solidFill>
                <a:latin typeface="Cambria" panose="02040503050406030204" pitchFamily="18" charset="0"/>
                <a:ea typeface="Cambria" panose="02040503050406030204" pitchFamily="18" charset="0"/>
              </a:rPr>
              <a:t>&gt;&gt;&gt; </a:t>
            </a:r>
            <a:r>
              <a:rPr lang="en-US" sz="2800" dirty="0" err="1">
                <a:solidFill>
                  <a:srgbClr val="0070C0"/>
                </a:solidFill>
                <a:latin typeface="Cambria" panose="02040503050406030204" pitchFamily="18" charset="0"/>
                <a:ea typeface="Cambria" panose="02040503050406030204" pitchFamily="18" charset="0"/>
              </a:rPr>
              <a:t>random.choice</a:t>
            </a:r>
            <a:r>
              <a:rPr lang="en-US" sz="2800" dirty="0">
                <a:solidFill>
                  <a:srgbClr val="0070C0"/>
                </a:solidFill>
                <a:latin typeface="Cambria" panose="02040503050406030204" pitchFamily="18" charset="0"/>
                <a:ea typeface="Cambria" panose="02040503050406030204" pitchFamily="18" charset="0"/>
              </a:rPr>
              <a:t>(pets)</a:t>
            </a:r>
          </a:p>
          <a:p>
            <a:r>
              <a:rPr lang="en-US" sz="2800" dirty="0">
                <a:solidFill>
                  <a:srgbClr val="0070C0"/>
                </a:solidFill>
                <a:latin typeface="Cambria" panose="02040503050406030204" pitchFamily="18" charset="0"/>
                <a:ea typeface="Cambria" panose="02040503050406030204" pitchFamily="18" charset="0"/>
              </a:rPr>
              <a:t>'Cat'</a:t>
            </a:r>
          </a:p>
          <a:p>
            <a:r>
              <a:rPr lang="en-US" sz="2800" dirty="0">
                <a:solidFill>
                  <a:srgbClr val="0070C0"/>
                </a:solidFill>
                <a:latin typeface="Cambria" panose="02040503050406030204" pitchFamily="18" charset="0"/>
                <a:ea typeface="Cambria" panose="02040503050406030204" pitchFamily="18" charset="0"/>
              </a:rPr>
              <a:t>&gt;&gt;&gt; </a:t>
            </a:r>
            <a:r>
              <a:rPr lang="en-US" sz="2800" dirty="0" err="1">
                <a:solidFill>
                  <a:srgbClr val="0070C0"/>
                </a:solidFill>
                <a:latin typeface="Cambria" panose="02040503050406030204" pitchFamily="18" charset="0"/>
                <a:ea typeface="Cambria" panose="02040503050406030204" pitchFamily="18" charset="0"/>
              </a:rPr>
              <a:t>random.choice</a:t>
            </a:r>
            <a:r>
              <a:rPr lang="en-US" sz="2800" dirty="0">
                <a:solidFill>
                  <a:srgbClr val="0070C0"/>
                </a:solidFill>
                <a:latin typeface="Cambria" panose="02040503050406030204" pitchFamily="18" charset="0"/>
                <a:ea typeface="Cambria" panose="02040503050406030204" pitchFamily="18" charset="0"/>
              </a:rPr>
              <a:t>(pets)</a:t>
            </a:r>
          </a:p>
          <a:p>
            <a:r>
              <a:rPr lang="en-US" sz="2800" dirty="0">
                <a:solidFill>
                  <a:srgbClr val="0070C0"/>
                </a:solidFill>
                <a:latin typeface="Cambria" panose="02040503050406030204" pitchFamily="18" charset="0"/>
                <a:ea typeface="Cambria" panose="02040503050406030204" pitchFamily="18" charset="0"/>
              </a:rPr>
              <a:t>'Cat'</a:t>
            </a:r>
            <a:endParaRPr lang="en-US" sz="2800" dirty="0">
              <a:latin typeface="Cambria" panose="02040503050406030204" pitchFamily="18" charset="0"/>
              <a:ea typeface="Cambria" panose="02040503050406030204" pitchFamily="18" charset="0"/>
            </a:endParaRPr>
          </a:p>
        </p:txBody>
      </p:sp>
      <p:sp>
        <p:nvSpPr>
          <p:cNvPr id="3" name="Rectangle 2"/>
          <p:cNvSpPr/>
          <p:nvPr/>
        </p:nvSpPr>
        <p:spPr>
          <a:xfrm>
            <a:off x="5575300" y="2890253"/>
            <a:ext cx="6616700" cy="3539430"/>
          </a:xfrm>
          <a:prstGeom prst="rect">
            <a:avLst/>
          </a:prstGeom>
        </p:spPr>
        <p:txBody>
          <a:bodyPr wrap="square">
            <a:spAutoFit/>
          </a:bodyPr>
          <a:lstStyle/>
          <a:p>
            <a:r>
              <a:rPr lang="en-US" sz="2800" dirty="0">
                <a:solidFill>
                  <a:srgbClr val="FF0000"/>
                </a:solidFill>
              </a:rPr>
              <a:t>&gt;&gt;&gt; import random</a:t>
            </a:r>
          </a:p>
          <a:p>
            <a:r>
              <a:rPr lang="en-US" sz="2800" dirty="0">
                <a:solidFill>
                  <a:srgbClr val="FF0000"/>
                </a:solidFill>
              </a:rPr>
              <a:t>&gt;&gt;&gt; people = ['Alice', 'Bob', 'Carol', 'David']</a:t>
            </a:r>
          </a:p>
          <a:p>
            <a:r>
              <a:rPr lang="en-US" sz="2800" dirty="0">
                <a:solidFill>
                  <a:srgbClr val="FF0000"/>
                </a:solidFill>
              </a:rPr>
              <a:t>&gt;&gt;&gt; </a:t>
            </a:r>
            <a:r>
              <a:rPr lang="en-US" sz="2800" dirty="0" err="1">
                <a:solidFill>
                  <a:srgbClr val="FF0000"/>
                </a:solidFill>
              </a:rPr>
              <a:t>random.shuffle</a:t>
            </a:r>
            <a:r>
              <a:rPr lang="en-US" sz="2800" dirty="0">
                <a:solidFill>
                  <a:srgbClr val="FF0000"/>
                </a:solidFill>
              </a:rPr>
              <a:t>(people)</a:t>
            </a:r>
          </a:p>
          <a:p>
            <a:r>
              <a:rPr lang="en-US" sz="2800" dirty="0">
                <a:solidFill>
                  <a:srgbClr val="FF0000"/>
                </a:solidFill>
              </a:rPr>
              <a:t>&gt;&gt;&gt; people</a:t>
            </a:r>
          </a:p>
          <a:p>
            <a:r>
              <a:rPr lang="en-US" sz="2800" dirty="0"/>
              <a:t>['Carol', 'David', 'Alice', 'Bob']</a:t>
            </a:r>
          </a:p>
          <a:p>
            <a:r>
              <a:rPr lang="en-US" sz="2800" dirty="0">
                <a:solidFill>
                  <a:srgbClr val="FF0000"/>
                </a:solidFill>
              </a:rPr>
              <a:t>&gt;&gt;&gt; </a:t>
            </a:r>
            <a:r>
              <a:rPr lang="en-US" sz="2800" dirty="0" err="1">
                <a:solidFill>
                  <a:srgbClr val="FF0000"/>
                </a:solidFill>
              </a:rPr>
              <a:t>random.shuffle</a:t>
            </a:r>
            <a:r>
              <a:rPr lang="en-US" sz="2800" dirty="0">
                <a:solidFill>
                  <a:srgbClr val="FF0000"/>
                </a:solidFill>
              </a:rPr>
              <a:t>(people)</a:t>
            </a:r>
          </a:p>
          <a:p>
            <a:r>
              <a:rPr lang="en-US" sz="2800" dirty="0">
                <a:solidFill>
                  <a:srgbClr val="FF0000"/>
                </a:solidFill>
              </a:rPr>
              <a:t>&gt;&gt;&gt; people</a:t>
            </a:r>
          </a:p>
          <a:p>
            <a:r>
              <a:rPr lang="en-US" sz="2800" dirty="0"/>
              <a:t>['Alice', 'David', 'Bob', 'Carol']</a:t>
            </a:r>
          </a:p>
        </p:txBody>
      </p:sp>
    </p:spTree>
    <p:extLst>
      <p:ext uri="{BB962C8B-B14F-4D97-AF65-F5344CB8AC3E}">
        <p14:creationId xmlns:p14="http://schemas.microsoft.com/office/powerpoint/2010/main" val="4071214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63" y="-474073"/>
            <a:ext cx="10364451" cy="1596177"/>
          </a:xfrm>
        </p:spPr>
        <p:txBody>
          <a:bodyPr>
            <a:normAutofit/>
          </a:bodyPr>
          <a:lstStyle/>
          <a:p>
            <a:r>
              <a:rPr lang="en-US" sz="3200" b="1">
                <a:solidFill>
                  <a:srgbClr val="7030A0"/>
                </a:solidFill>
              </a:rPr>
              <a:t>Augmented Assignment Operators</a:t>
            </a:r>
            <a:endParaRPr lang="en-US" sz="3200" dirty="0">
              <a:solidFill>
                <a:srgbClr val="7030A0"/>
              </a:solidFill>
            </a:endParaRPr>
          </a:p>
        </p:txBody>
      </p:sp>
      <p:sp>
        <p:nvSpPr>
          <p:cNvPr id="7" name="Content Placeholder 6"/>
          <p:cNvSpPr>
            <a:spLocks noGrp="1"/>
          </p:cNvSpPr>
          <p:nvPr>
            <p:ph sz="quarter" idx="13"/>
          </p:nvPr>
        </p:nvSpPr>
        <p:spPr>
          <a:xfrm>
            <a:off x="250821" y="937564"/>
            <a:ext cx="11882123" cy="1206156"/>
          </a:xfrm>
        </p:spPr>
        <p:txBody>
          <a:bodyPr>
            <a:noAutofit/>
          </a:bodyPr>
          <a:lstStyle/>
          <a:p>
            <a:pPr>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After assigning 42 to the variable spam, code used to increase the value in spam by 1 :</a:t>
            </a:r>
          </a:p>
          <a:p>
            <a:pPr>
              <a:lnSpc>
                <a:spcPct val="100000"/>
              </a:lnSpc>
              <a:spcBef>
                <a:spcPts val="0"/>
              </a:spcBef>
              <a:buFont typeface="Wingdings" panose="05000000000000000000" pitchFamily="2" charset="2"/>
              <a:buChar char="Ø"/>
            </a:pPr>
            <a:endParaRPr lang="en-US" sz="2800" cap="none" dirty="0">
              <a:solidFill>
                <a:srgbClr val="FF0000"/>
              </a:solidFill>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&gt;&gt;&gt; spam = 42</a:t>
            </a:r>
          </a:p>
          <a:p>
            <a:pPr marL="0" indent="0">
              <a:lnSpc>
                <a:spcPct val="100000"/>
              </a:lnSpc>
              <a:spcBef>
                <a:spcPts val="0"/>
              </a:spcBef>
              <a:buNone/>
            </a:pPr>
            <a:r>
              <a:rPr lang="pl-PL" sz="2800" cap="none" dirty="0">
                <a:solidFill>
                  <a:srgbClr val="FF0000"/>
                </a:solidFill>
                <a:latin typeface="Cambria" panose="02040503050406030204" pitchFamily="18" charset="0"/>
                <a:ea typeface="Cambria" panose="02040503050406030204" pitchFamily="18" charset="0"/>
              </a:rPr>
              <a:t>&gt;&gt;&gt; spam = spam + 1</a:t>
            </a:r>
          </a:p>
          <a:p>
            <a:pPr marL="0" indent="0">
              <a:lnSpc>
                <a:spcPct val="100000"/>
              </a:lnSpc>
              <a:spcBef>
                <a:spcPts val="0"/>
              </a:spcBef>
              <a:buNone/>
            </a:pPr>
            <a:r>
              <a:rPr lang="pl-PL" sz="2800" cap="none" dirty="0">
                <a:solidFill>
                  <a:srgbClr val="FF0000"/>
                </a:solidFill>
                <a:latin typeface="Cambria" panose="02040503050406030204" pitchFamily="18" charset="0"/>
                <a:ea typeface="Cambria" panose="02040503050406030204" pitchFamily="18" charset="0"/>
              </a:rPr>
              <a:t>&gt;&gt;&gt; spam</a:t>
            </a:r>
          </a:p>
          <a:p>
            <a:pPr marL="0" indent="0">
              <a:lnSpc>
                <a:spcPct val="100000"/>
              </a:lnSpc>
              <a:spcBef>
                <a:spcPts val="0"/>
              </a:spcBef>
              <a:buNone/>
            </a:pPr>
            <a:r>
              <a:rPr lang="pl-PL" sz="2800" cap="none" dirty="0">
                <a:solidFill>
                  <a:srgbClr val="FF0000"/>
                </a:solidFill>
                <a:latin typeface="Cambria" panose="02040503050406030204" pitchFamily="18" charset="0"/>
                <a:ea typeface="Cambria" panose="02040503050406030204" pitchFamily="18" charset="0"/>
              </a:rPr>
              <a:t>43</a:t>
            </a:r>
            <a:endParaRPr lang="en-US" sz="2800" cap="none" dirty="0">
              <a:solidFill>
                <a:srgbClr val="FF0000"/>
              </a:solidFill>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endParaRPr lang="en-US" sz="2800" cap="none"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419100" y="4300834"/>
            <a:ext cx="11557000" cy="1815882"/>
          </a:xfrm>
          <a:prstGeom prst="rect">
            <a:avLst/>
          </a:prstGeom>
        </p:spPr>
        <p:txBody>
          <a:bodyPr wrap="square">
            <a:spAutoFit/>
          </a:bodyPr>
          <a:lstStyle/>
          <a:p>
            <a:pPr marL="457200" indent="-457200">
              <a:buFont typeface="Arial" panose="020B0604020202020204" pitchFamily="34" charset="0"/>
              <a:buChar char="•"/>
            </a:pPr>
            <a:r>
              <a:rPr lang="en-US" sz="2800" dirty="0"/>
              <a:t>As a shortcut, use the augmented assignment operator += to do the same thing.</a:t>
            </a:r>
          </a:p>
          <a:p>
            <a:pPr marL="457200" indent="-457200">
              <a:buFont typeface="Arial" panose="020B0604020202020204" pitchFamily="34" charset="0"/>
              <a:buChar char="•"/>
            </a:pPr>
            <a:r>
              <a:rPr lang="en-US" sz="2800" dirty="0"/>
              <a:t>There are augmented assignment operators for the +, -, *, /, and %</a:t>
            </a:r>
          </a:p>
          <a:p>
            <a:r>
              <a:rPr lang="en-US" sz="2800" dirty="0"/>
              <a:t>Operators.</a:t>
            </a:r>
          </a:p>
        </p:txBody>
      </p:sp>
      <p:sp>
        <p:nvSpPr>
          <p:cNvPr id="6" name="Rectangle 5"/>
          <p:cNvSpPr/>
          <p:nvPr/>
        </p:nvSpPr>
        <p:spPr>
          <a:xfrm>
            <a:off x="4762500" y="1897828"/>
            <a:ext cx="6096000" cy="2246769"/>
          </a:xfrm>
          <a:prstGeom prst="rect">
            <a:avLst/>
          </a:prstGeom>
        </p:spPr>
        <p:txBody>
          <a:bodyPr>
            <a:spAutoFit/>
          </a:bodyPr>
          <a:lstStyle/>
          <a:p>
            <a:r>
              <a:rPr lang="en-US" sz="2800" dirty="0"/>
              <a:t>Using Augmented Operator:</a:t>
            </a:r>
          </a:p>
          <a:p>
            <a:r>
              <a:rPr lang="en-US" sz="2800" dirty="0"/>
              <a:t>&gt;&gt;&gt; spam = 42</a:t>
            </a:r>
          </a:p>
          <a:p>
            <a:r>
              <a:rPr lang="en-US" sz="2800" dirty="0"/>
              <a:t>&gt;&gt;&gt; spam += 1</a:t>
            </a:r>
          </a:p>
          <a:p>
            <a:r>
              <a:rPr lang="en-US" sz="2800" dirty="0"/>
              <a:t>&gt;&gt;&gt; spam</a:t>
            </a:r>
          </a:p>
          <a:p>
            <a:r>
              <a:rPr lang="en-US" sz="2800" dirty="0"/>
              <a:t>43</a:t>
            </a:r>
          </a:p>
        </p:txBody>
      </p:sp>
    </p:spTree>
    <p:extLst>
      <p:ext uri="{BB962C8B-B14F-4D97-AF65-F5344CB8AC3E}">
        <p14:creationId xmlns:p14="http://schemas.microsoft.com/office/powerpoint/2010/main" val="4044850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63" y="-474073"/>
            <a:ext cx="10364451" cy="1596177"/>
          </a:xfrm>
        </p:spPr>
        <p:txBody>
          <a:bodyPr>
            <a:normAutofit/>
          </a:bodyPr>
          <a:lstStyle/>
          <a:p>
            <a:r>
              <a:rPr lang="en-US" sz="3200" b="1">
                <a:solidFill>
                  <a:srgbClr val="7030A0"/>
                </a:solidFill>
              </a:rPr>
              <a:t>Augmented Assignment Operators</a:t>
            </a:r>
            <a:endParaRPr lang="en-US" sz="3200" dirty="0">
              <a:solidFill>
                <a:srgbClr val="7030A0"/>
              </a:solidFill>
            </a:endParaRPr>
          </a:p>
        </p:txBody>
      </p:sp>
      <p:pic>
        <p:nvPicPr>
          <p:cNvPr id="8" name="Picture 7"/>
          <p:cNvPicPr>
            <a:picLocks noChangeAspect="1"/>
          </p:cNvPicPr>
          <p:nvPr/>
        </p:nvPicPr>
        <p:blipFill>
          <a:blip r:embed="rId3"/>
          <a:stretch>
            <a:fillRect/>
          </a:stretch>
        </p:blipFill>
        <p:spPr>
          <a:xfrm>
            <a:off x="388156" y="1544637"/>
            <a:ext cx="11498005" cy="4310063"/>
          </a:xfrm>
          <a:prstGeom prst="rect">
            <a:avLst/>
          </a:prstGeom>
        </p:spPr>
      </p:pic>
    </p:spTree>
    <p:extLst>
      <p:ext uri="{BB962C8B-B14F-4D97-AF65-F5344CB8AC3E}">
        <p14:creationId xmlns:p14="http://schemas.microsoft.com/office/powerpoint/2010/main" val="1215461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63" y="-474073"/>
            <a:ext cx="10364451" cy="1596177"/>
          </a:xfrm>
        </p:spPr>
        <p:txBody>
          <a:bodyPr>
            <a:normAutofit/>
          </a:bodyPr>
          <a:lstStyle/>
          <a:p>
            <a:r>
              <a:rPr lang="en-US" sz="3200" b="1">
                <a:solidFill>
                  <a:srgbClr val="7030A0"/>
                </a:solidFill>
              </a:rPr>
              <a:t>Augmented Assignment Operators</a:t>
            </a:r>
            <a:endParaRPr lang="en-US" sz="3200" dirty="0">
              <a:solidFill>
                <a:srgbClr val="7030A0"/>
              </a:solidFill>
            </a:endParaRPr>
          </a:p>
        </p:txBody>
      </p:sp>
      <p:sp>
        <p:nvSpPr>
          <p:cNvPr id="7" name="Content Placeholder 6"/>
          <p:cNvSpPr>
            <a:spLocks noGrp="1"/>
          </p:cNvSpPr>
          <p:nvPr>
            <p:ph sz="quarter" idx="13"/>
          </p:nvPr>
        </p:nvSpPr>
        <p:spPr>
          <a:xfrm>
            <a:off x="309877" y="1505313"/>
            <a:ext cx="11882123" cy="1206156"/>
          </a:xfrm>
        </p:spPr>
        <p:txBody>
          <a:bodyPr>
            <a:noAutofit/>
          </a:bodyPr>
          <a:lstStyle/>
          <a:p>
            <a:pPr>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  += operator =&gt; used for string and list concatenation</a:t>
            </a:r>
          </a:p>
          <a:p>
            <a:pPr>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   *= operator =&gt; used for  string and list replication</a:t>
            </a:r>
            <a:endParaRPr lang="en-US" sz="2800" cap="none"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1752600" y="2711469"/>
            <a:ext cx="6096000" cy="3539430"/>
          </a:xfrm>
          <a:prstGeom prst="rect">
            <a:avLst/>
          </a:prstGeom>
        </p:spPr>
        <p:txBody>
          <a:bodyPr>
            <a:spAutoFit/>
          </a:bodyPr>
          <a:lstStyle/>
          <a:p>
            <a:r>
              <a:rPr lang="en-US" sz="2800" dirty="0">
                <a:solidFill>
                  <a:srgbClr val="FF0000"/>
                </a:solidFill>
                <a:latin typeface="UbuntuMono-Regular"/>
              </a:rPr>
              <a:t>&gt;&gt;&gt; </a:t>
            </a:r>
            <a:r>
              <a:rPr lang="en-US" sz="2800" b="1" dirty="0">
                <a:solidFill>
                  <a:srgbClr val="FF0000"/>
                </a:solidFill>
                <a:latin typeface="UbuntuMono-Bold"/>
              </a:rPr>
              <a:t>spam = 'Hello,'</a:t>
            </a:r>
          </a:p>
          <a:p>
            <a:r>
              <a:rPr lang="en-US" sz="2800" dirty="0">
                <a:solidFill>
                  <a:srgbClr val="FF0000"/>
                </a:solidFill>
                <a:latin typeface="UbuntuMono-Regular"/>
              </a:rPr>
              <a:t>&gt;&gt;&gt; </a:t>
            </a:r>
            <a:r>
              <a:rPr lang="en-US" sz="2800" b="1" dirty="0">
                <a:solidFill>
                  <a:srgbClr val="FF0000"/>
                </a:solidFill>
                <a:latin typeface="UbuntuMono-Bold"/>
              </a:rPr>
              <a:t>spam += ' world!'</a:t>
            </a:r>
          </a:p>
          <a:p>
            <a:r>
              <a:rPr lang="en-US" sz="2800" dirty="0">
                <a:solidFill>
                  <a:srgbClr val="FF0000"/>
                </a:solidFill>
                <a:latin typeface="UbuntuMono-Regular"/>
              </a:rPr>
              <a:t>&gt;&gt;&gt; </a:t>
            </a:r>
            <a:r>
              <a:rPr lang="en-US" sz="2800" b="1" dirty="0">
                <a:solidFill>
                  <a:srgbClr val="FF0000"/>
                </a:solidFill>
                <a:latin typeface="UbuntuMono-Bold"/>
              </a:rPr>
              <a:t>spam</a:t>
            </a:r>
          </a:p>
          <a:p>
            <a:r>
              <a:rPr lang="en-US" sz="2800" dirty="0">
                <a:latin typeface="UbuntuMono-Regular"/>
              </a:rPr>
              <a:t>'Hello world!'</a:t>
            </a:r>
          </a:p>
          <a:p>
            <a:r>
              <a:rPr lang="en-US" sz="2800" dirty="0">
                <a:solidFill>
                  <a:srgbClr val="FF0000"/>
                </a:solidFill>
                <a:latin typeface="UbuntuMono-Regular"/>
              </a:rPr>
              <a:t>&gt;&gt;&gt; </a:t>
            </a:r>
            <a:r>
              <a:rPr lang="en-US" sz="2800" b="1" dirty="0">
                <a:solidFill>
                  <a:srgbClr val="FF0000"/>
                </a:solidFill>
                <a:latin typeface="UbuntuMono-Bold"/>
              </a:rPr>
              <a:t>bacon = ['</a:t>
            </a:r>
            <a:r>
              <a:rPr lang="en-US" sz="2800" b="1" dirty="0" err="1">
                <a:solidFill>
                  <a:srgbClr val="FF0000"/>
                </a:solidFill>
                <a:latin typeface="UbuntuMono-Bold"/>
              </a:rPr>
              <a:t>Zophie</a:t>
            </a:r>
            <a:r>
              <a:rPr lang="en-US" sz="2800" b="1" dirty="0">
                <a:solidFill>
                  <a:srgbClr val="FF0000"/>
                </a:solidFill>
                <a:latin typeface="UbuntuMono-Bold"/>
              </a:rPr>
              <a:t>']</a:t>
            </a:r>
          </a:p>
          <a:p>
            <a:r>
              <a:rPr lang="en-US" sz="2800" dirty="0">
                <a:solidFill>
                  <a:srgbClr val="FF0000"/>
                </a:solidFill>
                <a:latin typeface="UbuntuMono-Regular"/>
              </a:rPr>
              <a:t>&gt;&gt;&gt; </a:t>
            </a:r>
            <a:r>
              <a:rPr lang="en-US" sz="2800" b="1" dirty="0">
                <a:solidFill>
                  <a:srgbClr val="FF0000"/>
                </a:solidFill>
                <a:latin typeface="UbuntuMono-Bold"/>
              </a:rPr>
              <a:t>bacon *= 3</a:t>
            </a:r>
          </a:p>
          <a:p>
            <a:r>
              <a:rPr lang="en-US" sz="2800" dirty="0">
                <a:solidFill>
                  <a:srgbClr val="FF0000"/>
                </a:solidFill>
                <a:latin typeface="UbuntuMono-Regular"/>
              </a:rPr>
              <a:t>&gt;&gt;&gt; </a:t>
            </a:r>
            <a:r>
              <a:rPr lang="en-US" sz="2800" b="1" dirty="0">
                <a:solidFill>
                  <a:srgbClr val="FF0000"/>
                </a:solidFill>
                <a:latin typeface="UbuntuMono-Bold"/>
              </a:rPr>
              <a:t>bacon</a:t>
            </a:r>
          </a:p>
          <a:p>
            <a:r>
              <a:rPr lang="en-US" sz="2800" dirty="0">
                <a:latin typeface="UbuntuMono-Regular"/>
              </a:rPr>
              <a:t>['</a:t>
            </a:r>
            <a:r>
              <a:rPr lang="en-US" sz="2800" dirty="0" err="1">
                <a:latin typeface="UbuntuMono-Regular"/>
              </a:rPr>
              <a:t>Zophie</a:t>
            </a:r>
            <a:r>
              <a:rPr lang="en-US" sz="2800" dirty="0">
                <a:latin typeface="UbuntuMono-Regular"/>
              </a:rPr>
              <a:t>', '</a:t>
            </a:r>
            <a:r>
              <a:rPr lang="en-US" sz="2800" dirty="0" err="1">
                <a:latin typeface="UbuntuMono-Regular"/>
              </a:rPr>
              <a:t>Zophie</a:t>
            </a:r>
            <a:r>
              <a:rPr lang="en-US" sz="2800" dirty="0">
                <a:latin typeface="UbuntuMono-Regular"/>
              </a:rPr>
              <a:t>', '</a:t>
            </a:r>
            <a:r>
              <a:rPr lang="en-US" sz="2800" dirty="0" err="1">
                <a:latin typeface="UbuntuMono-Regular"/>
              </a:rPr>
              <a:t>Zophie</a:t>
            </a:r>
            <a:r>
              <a:rPr lang="en-US" sz="2800" dirty="0">
                <a:latin typeface="UbuntuMono-Regular"/>
              </a:rPr>
              <a:t>']</a:t>
            </a:r>
            <a:endParaRPr lang="en-US" sz="2800" dirty="0"/>
          </a:p>
        </p:txBody>
      </p:sp>
    </p:spTree>
    <p:extLst>
      <p:ext uri="{BB962C8B-B14F-4D97-AF65-F5344CB8AC3E}">
        <p14:creationId xmlns:p14="http://schemas.microsoft.com/office/powerpoint/2010/main" val="2864049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63" y="-474073"/>
            <a:ext cx="10364451" cy="1596177"/>
          </a:xfrm>
        </p:spPr>
        <p:txBody>
          <a:bodyPr>
            <a:normAutofit/>
          </a:bodyPr>
          <a:lstStyle/>
          <a:p>
            <a:r>
              <a:rPr lang="en-US" sz="3200" b="1">
                <a:solidFill>
                  <a:srgbClr val="7030A0"/>
                </a:solidFill>
              </a:rPr>
              <a:t>Methods</a:t>
            </a:r>
            <a:endParaRPr lang="en-US" sz="3200" dirty="0">
              <a:solidFill>
                <a:srgbClr val="7030A0"/>
              </a:solidFill>
            </a:endParaRPr>
          </a:p>
        </p:txBody>
      </p:sp>
      <p:sp>
        <p:nvSpPr>
          <p:cNvPr id="7" name="Content Placeholder 6"/>
          <p:cNvSpPr>
            <a:spLocks noGrp="1"/>
          </p:cNvSpPr>
          <p:nvPr>
            <p:ph sz="quarter" idx="13"/>
          </p:nvPr>
        </p:nvSpPr>
        <p:spPr>
          <a:xfrm>
            <a:off x="309877" y="1505313"/>
            <a:ext cx="11882123" cy="1206156"/>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A </a:t>
            </a:r>
            <a:r>
              <a:rPr lang="en-US" sz="3200" cap="none" dirty="0">
                <a:latin typeface="Cambria" panose="02040503050406030204" pitchFamily="18" charset="0"/>
                <a:ea typeface="Cambria" panose="02040503050406030204" pitchFamily="18" charset="0"/>
              </a:rPr>
              <a:t>method</a:t>
            </a:r>
            <a:r>
              <a:rPr lang="en-US" sz="3200" cap="none" dirty="0">
                <a:solidFill>
                  <a:srgbClr val="FF0000"/>
                </a:solidFill>
                <a:latin typeface="Cambria" panose="02040503050406030204" pitchFamily="18" charset="0"/>
                <a:ea typeface="Cambria" panose="02040503050406030204" pitchFamily="18" charset="0"/>
              </a:rPr>
              <a:t> is the same as a function, except it is “called on” a value.</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The method part comes after the value, separated by a period.</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Ex:</a:t>
            </a:r>
            <a:r>
              <a:rPr lang="en-US" sz="3200" cap="none" dirty="0">
                <a:solidFill>
                  <a:srgbClr val="FF0000"/>
                </a:solidFill>
                <a:latin typeface="Cambria" panose="02040503050406030204" pitchFamily="18" charset="0"/>
                <a:ea typeface="Cambria" panose="02040503050406030204" pitchFamily="18" charset="0"/>
              </a:rPr>
              <a:t>  if a list value were stored in spam, call the index() list method on that list :</a:t>
            </a:r>
          </a:p>
          <a:p>
            <a:pPr>
              <a:lnSpc>
                <a:spcPct val="100000"/>
              </a:lnSpc>
              <a:spcBef>
                <a:spcPts val="0"/>
              </a:spcBef>
              <a:buFont typeface="Wingdings" panose="05000000000000000000" pitchFamily="2" charset="2"/>
              <a:buChar char="Ø"/>
            </a:pPr>
            <a:r>
              <a:rPr lang="en-US" sz="3200" cap="none" dirty="0" err="1">
                <a:solidFill>
                  <a:srgbClr val="0070C0"/>
                </a:solidFill>
                <a:latin typeface="Cambria" panose="02040503050406030204" pitchFamily="18" charset="0"/>
                <a:ea typeface="Cambria" panose="02040503050406030204" pitchFamily="18" charset="0"/>
              </a:rPr>
              <a:t>spam.index</a:t>
            </a:r>
            <a:r>
              <a:rPr lang="en-US" sz="3200" cap="none" dirty="0">
                <a:solidFill>
                  <a:srgbClr val="0070C0"/>
                </a:solidFill>
                <a:latin typeface="Cambria" panose="02040503050406030204" pitchFamily="18" charset="0"/>
                <a:ea typeface="Cambria" panose="02040503050406030204" pitchFamily="18" charset="0"/>
              </a:rPr>
              <a:t>('hello').</a:t>
            </a:r>
          </a:p>
          <a:p>
            <a:pPr>
              <a:lnSpc>
                <a:spcPct val="100000"/>
              </a:lnSpc>
              <a:spcBef>
                <a:spcPts val="0"/>
              </a:spcBef>
              <a:buFont typeface="Wingdings" panose="05000000000000000000" pitchFamily="2" charset="2"/>
              <a:buChar char="Ø"/>
            </a:pPr>
            <a:endParaRPr lang="en-US" sz="3200" cap="none" dirty="0">
              <a:solidFill>
                <a:srgbClr val="0070C0"/>
              </a:solidFill>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Each data type has its own set of methods.</a:t>
            </a:r>
          </a:p>
          <a:p>
            <a:pPr>
              <a:lnSpc>
                <a:spcPct val="100000"/>
              </a:lnSpc>
              <a:spcBef>
                <a:spcPts val="0"/>
              </a:spcBef>
              <a:buFont typeface="Wingdings" panose="05000000000000000000" pitchFamily="2" charset="2"/>
              <a:buChar char="Ø"/>
            </a:pPr>
            <a:r>
              <a:rPr lang="en-US" sz="3200" cap="none" dirty="0"/>
              <a:t>Methods belong to a single data type.</a:t>
            </a:r>
            <a:endParaRPr lang="en-US" sz="3200" cap="none" dirty="0">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The list data type, has several useful methods for finding, adding, removing, and manipulating values in a list.</a:t>
            </a:r>
          </a:p>
        </p:txBody>
      </p:sp>
    </p:spTree>
    <p:extLst>
      <p:ext uri="{BB962C8B-B14F-4D97-AF65-F5344CB8AC3E}">
        <p14:creationId xmlns:p14="http://schemas.microsoft.com/office/powerpoint/2010/main" val="1221023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63" y="-474073"/>
            <a:ext cx="10364451" cy="1596177"/>
          </a:xfrm>
        </p:spPr>
        <p:txBody>
          <a:bodyPr>
            <a:normAutofit/>
          </a:bodyPr>
          <a:lstStyle/>
          <a:p>
            <a:r>
              <a:rPr lang="en-US" sz="3200" b="1">
                <a:solidFill>
                  <a:srgbClr val="7030A0"/>
                </a:solidFill>
              </a:rPr>
              <a:t>Finding a Value in a List with the index() Method</a:t>
            </a:r>
            <a:endParaRPr lang="en-US" sz="3200" dirty="0">
              <a:solidFill>
                <a:srgbClr val="7030A0"/>
              </a:solidFill>
            </a:endParaRPr>
          </a:p>
        </p:txBody>
      </p:sp>
      <p:sp>
        <p:nvSpPr>
          <p:cNvPr id="7" name="Content Placeholder 6"/>
          <p:cNvSpPr>
            <a:spLocks noGrp="1"/>
          </p:cNvSpPr>
          <p:nvPr>
            <p:ph sz="quarter" idx="13"/>
          </p:nvPr>
        </p:nvSpPr>
        <p:spPr>
          <a:xfrm>
            <a:off x="309877" y="1505313"/>
            <a:ext cx="5138423" cy="1206156"/>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List values have an </a:t>
            </a:r>
            <a:r>
              <a:rPr lang="en-US" sz="3200" cap="none" dirty="0">
                <a:solidFill>
                  <a:srgbClr val="0070C0"/>
                </a:solidFill>
                <a:latin typeface="Cambria" panose="02040503050406030204" pitchFamily="18" charset="0"/>
                <a:ea typeface="Cambria" panose="02040503050406030204" pitchFamily="18" charset="0"/>
              </a:rPr>
              <a:t>index() method </a:t>
            </a:r>
            <a:r>
              <a:rPr lang="en-US" sz="3200" cap="none" dirty="0">
                <a:solidFill>
                  <a:srgbClr val="FF0000"/>
                </a:solidFill>
                <a:latin typeface="Cambria" panose="02040503050406030204" pitchFamily="18" charset="0"/>
                <a:ea typeface="Cambria" panose="02040503050406030204" pitchFamily="18" charset="0"/>
              </a:rPr>
              <a:t>that can be passed a value, and if that value exists in the list, </a:t>
            </a:r>
            <a:r>
              <a:rPr lang="en-US" sz="3200" cap="none" dirty="0">
                <a:solidFill>
                  <a:srgbClr val="0070C0"/>
                </a:solidFill>
                <a:latin typeface="Cambria" panose="02040503050406030204" pitchFamily="18" charset="0"/>
                <a:ea typeface="Cambria" panose="02040503050406030204" pitchFamily="18" charset="0"/>
              </a:rPr>
              <a:t>the index of the value is returned.</a:t>
            </a:r>
          </a:p>
          <a:p>
            <a:pPr>
              <a:lnSpc>
                <a:spcPct val="100000"/>
              </a:lnSpc>
              <a:spcBef>
                <a:spcPts val="0"/>
              </a:spcBef>
              <a:buFont typeface="Wingdings" panose="05000000000000000000" pitchFamily="2" charset="2"/>
              <a:buChar char="Ø"/>
            </a:pPr>
            <a:r>
              <a:rPr lang="en-US" sz="3200" cap="none" dirty="0">
                <a:solidFill>
                  <a:srgbClr val="0070C0"/>
                </a:solidFill>
                <a:latin typeface="Cambria" panose="02040503050406030204" pitchFamily="18" charset="0"/>
                <a:ea typeface="Cambria" panose="02040503050406030204" pitchFamily="18" charset="0"/>
              </a:rPr>
              <a:t>If the value isn’t in the list, then Python produces a </a:t>
            </a:r>
            <a:r>
              <a:rPr lang="en-US" sz="3200" cap="none" dirty="0" err="1">
                <a:solidFill>
                  <a:srgbClr val="FF0000"/>
                </a:solidFill>
                <a:latin typeface="Cambria" panose="02040503050406030204" pitchFamily="18" charset="0"/>
                <a:ea typeface="Cambria" panose="02040503050406030204" pitchFamily="18" charset="0"/>
              </a:rPr>
              <a:t>ValueError</a:t>
            </a:r>
            <a:r>
              <a:rPr lang="en-US" sz="3200" cap="none" dirty="0">
                <a:solidFill>
                  <a:srgbClr val="0070C0"/>
                </a:solidFill>
                <a:latin typeface="Cambria" panose="02040503050406030204" pitchFamily="18" charset="0"/>
                <a:ea typeface="Cambria" panose="02040503050406030204" pitchFamily="18" charset="0"/>
              </a:rPr>
              <a:t> error.</a:t>
            </a:r>
          </a:p>
          <a:p>
            <a:pPr>
              <a:lnSpc>
                <a:spcPct val="100000"/>
              </a:lnSpc>
              <a:spcBef>
                <a:spcPts val="0"/>
              </a:spcBef>
              <a:buFont typeface="Wingdings" panose="05000000000000000000" pitchFamily="2" charset="2"/>
              <a:buChar char="Ø"/>
            </a:pPr>
            <a:endParaRPr lang="en-US" sz="3200" cap="none" dirty="0">
              <a:solidFill>
                <a:srgbClr val="0070C0"/>
              </a:solidFill>
              <a:latin typeface="Cambria" panose="02040503050406030204" pitchFamily="18" charset="0"/>
              <a:ea typeface="Cambria" panose="02040503050406030204" pitchFamily="18" charset="0"/>
            </a:endParaRPr>
          </a:p>
        </p:txBody>
      </p:sp>
      <p:sp>
        <p:nvSpPr>
          <p:cNvPr id="3" name="Rectangle 2"/>
          <p:cNvSpPr/>
          <p:nvPr/>
        </p:nvSpPr>
        <p:spPr>
          <a:xfrm>
            <a:off x="5829300" y="1505313"/>
            <a:ext cx="6096000" cy="4832092"/>
          </a:xfrm>
          <a:prstGeom prst="rect">
            <a:avLst/>
          </a:prstGeom>
        </p:spPr>
        <p:txBody>
          <a:bodyPr>
            <a:spAutoFit/>
          </a:bodyPr>
          <a:lstStyle/>
          <a:p>
            <a:r>
              <a:rPr lang="en-US" sz="2800" dirty="0">
                <a:solidFill>
                  <a:srgbClr val="FF0000"/>
                </a:solidFill>
              </a:rPr>
              <a:t>&gt;&gt;&gt; spam = ['hello', 'hi', 'howdy', '</a:t>
            </a:r>
            <a:r>
              <a:rPr lang="en-US" sz="2800" dirty="0" err="1">
                <a:solidFill>
                  <a:srgbClr val="FF0000"/>
                </a:solidFill>
              </a:rPr>
              <a:t>heyas</a:t>
            </a:r>
            <a:r>
              <a:rPr lang="en-US" sz="2800" dirty="0">
                <a:solidFill>
                  <a:srgbClr val="FF0000"/>
                </a:solidFill>
              </a:rPr>
              <a:t>']</a:t>
            </a:r>
          </a:p>
          <a:p>
            <a:r>
              <a:rPr lang="en-US" sz="2800" dirty="0">
                <a:solidFill>
                  <a:srgbClr val="FF0000"/>
                </a:solidFill>
              </a:rPr>
              <a:t>&gt;&gt;&gt; </a:t>
            </a:r>
            <a:r>
              <a:rPr lang="en-US" sz="2800" dirty="0" err="1">
                <a:solidFill>
                  <a:srgbClr val="FF0000"/>
                </a:solidFill>
              </a:rPr>
              <a:t>spam.index</a:t>
            </a:r>
            <a:r>
              <a:rPr lang="en-US" sz="2800" dirty="0">
                <a:solidFill>
                  <a:srgbClr val="FF0000"/>
                </a:solidFill>
              </a:rPr>
              <a:t>('hello')</a:t>
            </a:r>
          </a:p>
          <a:p>
            <a:r>
              <a:rPr lang="en-US" sz="2800" dirty="0"/>
              <a:t>0</a:t>
            </a:r>
          </a:p>
          <a:p>
            <a:r>
              <a:rPr lang="en-US" sz="2800" dirty="0">
                <a:solidFill>
                  <a:srgbClr val="FF0000"/>
                </a:solidFill>
              </a:rPr>
              <a:t>&gt;&gt;&gt; </a:t>
            </a:r>
            <a:r>
              <a:rPr lang="en-US" sz="2800" dirty="0" err="1">
                <a:solidFill>
                  <a:srgbClr val="FF0000"/>
                </a:solidFill>
              </a:rPr>
              <a:t>spam.index</a:t>
            </a:r>
            <a:r>
              <a:rPr lang="en-US" sz="2800" dirty="0">
                <a:solidFill>
                  <a:srgbClr val="FF0000"/>
                </a:solidFill>
              </a:rPr>
              <a:t>('</a:t>
            </a:r>
            <a:r>
              <a:rPr lang="en-US" sz="2800" dirty="0" err="1">
                <a:solidFill>
                  <a:srgbClr val="FF0000"/>
                </a:solidFill>
              </a:rPr>
              <a:t>heyas</a:t>
            </a:r>
            <a:r>
              <a:rPr lang="en-US" sz="2800" dirty="0">
                <a:solidFill>
                  <a:srgbClr val="FF0000"/>
                </a:solidFill>
              </a:rPr>
              <a:t>')</a:t>
            </a:r>
          </a:p>
          <a:p>
            <a:r>
              <a:rPr lang="en-US" sz="2800" dirty="0"/>
              <a:t>3</a:t>
            </a:r>
          </a:p>
          <a:p>
            <a:r>
              <a:rPr lang="en-US" sz="2800" dirty="0">
                <a:solidFill>
                  <a:srgbClr val="FF0000"/>
                </a:solidFill>
              </a:rPr>
              <a:t>&gt;&gt;&gt; </a:t>
            </a:r>
            <a:r>
              <a:rPr lang="en-US" sz="2800" dirty="0" err="1">
                <a:solidFill>
                  <a:srgbClr val="FF0000"/>
                </a:solidFill>
              </a:rPr>
              <a:t>spam.index</a:t>
            </a:r>
            <a:r>
              <a:rPr lang="en-US" sz="2800" dirty="0">
                <a:solidFill>
                  <a:srgbClr val="FF0000"/>
                </a:solidFill>
              </a:rPr>
              <a:t>('howdy </a:t>
            </a:r>
            <a:r>
              <a:rPr lang="en-US" sz="2800" dirty="0" err="1">
                <a:solidFill>
                  <a:srgbClr val="FF0000"/>
                </a:solidFill>
              </a:rPr>
              <a:t>howdy</a:t>
            </a:r>
            <a:r>
              <a:rPr lang="en-US" sz="2800" dirty="0">
                <a:solidFill>
                  <a:srgbClr val="FF0000"/>
                </a:solidFill>
              </a:rPr>
              <a:t> howdy')</a:t>
            </a:r>
          </a:p>
          <a:p>
            <a:r>
              <a:rPr lang="en-US" sz="2800" dirty="0" err="1"/>
              <a:t>Traceback</a:t>
            </a:r>
            <a:r>
              <a:rPr lang="en-US" sz="2800" dirty="0"/>
              <a:t> (most recent call last):</a:t>
            </a:r>
          </a:p>
          <a:p>
            <a:r>
              <a:rPr lang="en-US" sz="2800" dirty="0"/>
              <a:t>File "&lt;pyshell#31&gt;", line 1, in &lt;module&gt;</a:t>
            </a:r>
          </a:p>
          <a:p>
            <a:r>
              <a:rPr lang="en-US" sz="2800" dirty="0" err="1"/>
              <a:t>spam.index</a:t>
            </a:r>
            <a:r>
              <a:rPr lang="en-US" sz="2800" dirty="0"/>
              <a:t>('howdy </a:t>
            </a:r>
            <a:r>
              <a:rPr lang="en-US" sz="2800" dirty="0" err="1"/>
              <a:t>howdy</a:t>
            </a:r>
            <a:r>
              <a:rPr lang="en-US" sz="2800" dirty="0"/>
              <a:t> howdy')</a:t>
            </a:r>
          </a:p>
          <a:p>
            <a:r>
              <a:rPr lang="en-US" sz="2800" dirty="0" err="1"/>
              <a:t>ValueError</a:t>
            </a:r>
            <a:r>
              <a:rPr lang="en-US" sz="2800" dirty="0"/>
              <a:t>: 'howdy </a:t>
            </a:r>
            <a:r>
              <a:rPr lang="en-US" sz="2800" dirty="0" err="1"/>
              <a:t>howdy</a:t>
            </a:r>
            <a:r>
              <a:rPr lang="en-US" sz="2800" dirty="0"/>
              <a:t> </a:t>
            </a:r>
            <a:r>
              <a:rPr lang="en-US" sz="2800" dirty="0" err="1"/>
              <a:t>howdy</a:t>
            </a:r>
            <a:r>
              <a:rPr lang="en-US" sz="2800" dirty="0"/>
              <a:t>' is not in list</a:t>
            </a:r>
          </a:p>
        </p:txBody>
      </p:sp>
    </p:spTree>
    <p:extLst>
      <p:ext uri="{BB962C8B-B14F-4D97-AF65-F5344CB8AC3E}">
        <p14:creationId xmlns:p14="http://schemas.microsoft.com/office/powerpoint/2010/main" val="4246870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63" y="-474073"/>
            <a:ext cx="10364451" cy="1596177"/>
          </a:xfrm>
        </p:spPr>
        <p:txBody>
          <a:bodyPr>
            <a:normAutofit/>
          </a:bodyPr>
          <a:lstStyle/>
          <a:p>
            <a:r>
              <a:rPr lang="en-US" sz="3200" b="1">
                <a:solidFill>
                  <a:srgbClr val="7030A0"/>
                </a:solidFill>
              </a:rPr>
              <a:t>Finding a Value in a List with the index() Method</a:t>
            </a:r>
            <a:endParaRPr lang="en-US" sz="3200" dirty="0">
              <a:solidFill>
                <a:srgbClr val="7030A0"/>
              </a:solidFill>
            </a:endParaRPr>
          </a:p>
        </p:txBody>
      </p:sp>
      <p:sp>
        <p:nvSpPr>
          <p:cNvPr id="7" name="Content Placeholder 6"/>
          <p:cNvSpPr>
            <a:spLocks noGrp="1"/>
          </p:cNvSpPr>
          <p:nvPr>
            <p:ph sz="quarter" idx="13"/>
          </p:nvPr>
        </p:nvSpPr>
        <p:spPr>
          <a:xfrm>
            <a:off x="309877" y="1505313"/>
            <a:ext cx="11056623" cy="1206156"/>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When there are duplicates of the value in the list, the index of its </a:t>
            </a:r>
            <a:r>
              <a:rPr lang="en-US" sz="3200" cap="none" dirty="0">
                <a:latin typeface="Cambria" panose="02040503050406030204" pitchFamily="18" charset="0"/>
                <a:ea typeface="Cambria" panose="02040503050406030204" pitchFamily="18" charset="0"/>
              </a:rPr>
              <a:t>first appearance </a:t>
            </a:r>
            <a:r>
              <a:rPr lang="en-US" sz="3200" cap="none" dirty="0">
                <a:solidFill>
                  <a:srgbClr val="FF0000"/>
                </a:solidFill>
                <a:latin typeface="Cambria" panose="02040503050406030204" pitchFamily="18" charset="0"/>
                <a:ea typeface="Cambria" panose="02040503050406030204" pitchFamily="18" charset="0"/>
              </a:rPr>
              <a:t>is returned.</a:t>
            </a:r>
            <a:endParaRPr lang="en-US" sz="3200" cap="none" dirty="0">
              <a:solidFill>
                <a:srgbClr val="0070C0"/>
              </a:solidFill>
              <a:latin typeface="Cambria" panose="02040503050406030204" pitchFamily="18" charset="0"/>
              <a:ea typeface="Cambria" panose="02040503050406030204" pitchFamily="18" charset="0"/>
            </a:endParaRPr>
          </a:p>
        </p:txBody>
      </p:sp>
      <p:sp>
        <p:nvSpPr>
          <p:cNvPr id="3" name="Rectangle 2"/>
          <p:cNvSpPr/>
          <p:nvPr/>
        </p:nvSpPr>
        <p:spPr>
          <a:xfrm>
            <a:off x="2400300" y="4032613"/>
            <a:ext cx="7505700" cy="1384995"/>
          </a:xfrm>
          <a:prstGeom prst="rect">
            <a:avLst/>
          </a:prstGeom>
        </p:spPr>
        <p:txBody>
          <a:bodyPr wrap="square">
            <a:spAutoFit/>
          </a:bodyPr>
          <a:lstStyle/>
          <a:p>
            <a:r>
              <a:rPr lang="en-US" sz="2800" dirty="0">
                <a:solidFill>
                  <a:srgbClr val="FF0000"/>
                </a:solidFill>
              </a:rPr>
              <a:t>&gt;&gt;&gt; spam = ['</a:t>
            </a:r>
            <a:r>
              <a:rPr lang="en-US" sz="2800" dirty="0" err="1">
                <a:solidFill>
                  <a:srgbClr val="FF0000"/>
                </a:solidFill>
              </a:rPr>
              <a:t>Zophie</a:t>
            </a:r>
            <a:r>
              <a:rPr lang="en-US" sz="2800" dirty="0">
                <a:solidFill>
                  <a:srgbClr val="FF0000"/>
                </a:solidFill>
              </a:rPr>
              <a:t>', '</a:t>
            </a:r>
            <a:r>
              <a:rPr lang="en-US" sz="2800" dirty="0" err="1">
                <a:solidFill>
                  <a:srgbClr val="FF0000"/>
                </a:solidFill>
              </a:rPr>
              <a:t>Pooka</a:t>
            </a:r>
            <a:r>
              <a:rPr lang="en-US" sz="2800" dirty="0">
                <a:solidFill>
                  <a:srgbClr val="FF0000"/>
                </a:solidFill>
              </a:rPr>
              <a:t>', 'Fat-tail', '</a:t>
            </a:r>
            <a:r>
              <a:rPr lang="en-US" sz="2800" dirty="0" err="1">
                <a:solidFill>
                  <a:srgbClr val="FF0000"/>
                </a:solidFill>
              </a:rPr>
              <a:t>Pooka</a:t>
            </a:r>
            <a:r>
              <a:rPr lang="en-US" sz="2800" dirty="0">
                <a:solidFill>
                  <a:srgbClr val="FF0000"/>
                </a:solidFill>
              </a:rPr>
              <a:t>']</a:t>
            </a:r>
          </a:p>
          <a:p>
            <a:r>
              <a:rPr lang="en-US" sz="2800" dirty="0">
                <a:solidFill>
                  <a:srgbClr val="FF0000"/>
                </a:solidFill>
              </a:rPr>
              <a:t>&gt;&gt;&gt; </a:t>
            </a:r>
            <a:r>
              <a:rPr lang="en-US" sz="2800" dirty="0" err="1">
                <a:solidFill>
                  <a:srgbClr val="FF0000"/>
                </a:solidFill>
              </a:rPr>
              <a:t>spam.index</a:t>
            </a:r>
            <a:r>
              <a:rPr lang="en-US" sz="2800" dirty="0">
                <a:solidFill>
                  <a:srgbClr val="FF0000"/>
                </a:solidFill>
              </a:rPr>
              <a:t>('</a:t>
            </a:r>
            <a:r>
              <a:rPr lang="en-US" sz="2800" dirty="0" err="1">
                <a:solidFill>
                  <a:srgbClr val="FF0000"/>
                </a:solidFill>
              </a:rPr>
              <a:t>Pooka</a:t>
            </a:r>
            <a:r>
              <a:rPr lang="en-US" sz="2800" dirty="0">
                <a:solidFill>
                  <a:srgbClr val="FF0000"/>
                </a:solidFill>
              </a:rPr>
              <a:t>')</a:t>
            </a:r>
          </a:p>
          <a:p>
            <a:r>
              <a:rPr lang="en-US" sz="2800" dirty="0"/>
              <a:t>1</a:t>
            </a:r>
          </a:p>
        </p:txBody>
      </p:sp>
    </p:spTree>
    <p:extLst>
      <p:ext uri="{BB962C8B-B14F-4D97-AF65-F5344CB8AC3E}">
        <p14:creationId xmlns:p14="http://schemas.microsoft.com/office/powerpoint/2010/main" val="99012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63" y="-232773"/>
            <a:ext cx="10364451" cy="1596177"/>
          </a:xfrm>
        </p:spPr>
        <p:txBody>
          <a:bodyPr>
            <a:normAutofit/>
          </a:bodyPr>
          <a:lstStyle/>
          <a:p>
            <a:r>
              <a:rPr lang="en-US" sz="3200" b="1" dirty="0">
                <a:solidFill>
                  <a:srgbClr val="7030A0"/>
                </a:solidFill>
              </a:rPr>
              <a:t>Adding Values to Lists with the append() and insert() Methods</a:t>
            </a:r>
            <a:endParaRPr lang="en-US" sz="3200" dirty="0">
              <a:solidFill>
                <a:srgbClr val="7030A0"/>
              </a:solidFill>
            </a:endParaRPr>
          </a:p>
        </p:txBody>
      </p:sp>
      <p:sp>
        <p:nvSpPr>
          <p:cNvPr id="7" name="Content Placeholder 6"/>
          <p:cNvSpPr>
            <a:spLocks noGrp="1"/>
          </p:cNvSpPr>
          <p:nvPr>
            <p:ph sz="quarter" idx="13"/>
          </p:nvPr>
        </p:nvSpPr>
        <p:spPr>
          <a:xfrm>
            <a:off x="297177" y="1395517"/>
            <a:ext cx="5989323" cy="1206156"/>
          </a:xfrm>
        </p:spPr>
        <p:txBody>
          <a:bodyPr>
            <a:noAutofit/>
          </a:bodyPr>
          <a:lstStyle/>
          <a:p>
            <a:pPr>
              <a:lnSpc>
                <a:spcPct val="100000"/>
              </a:lnSpc>
              <a:spcBef>
                <a:spcPts val="0"/>
              </a:spcBef>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To add new values to a list, use append( ) and insert( ) methods</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append( ) method call adds the argument to end of the list.</a:t>
            </a:r>
          </a:p>
          <a:p>
            <a:pPr>
              <a:lnSpc>
                <a:spcPct val="100000"/>
              </a:lnSpc>
              <a:spcBef>
                <a:spcPts val="0"/>
              </a:spcBef>
              <a:buFont typeface="Wingdings" panose="05000000000000000000" pitchFamily="2" charset="2"/>
              <a:buChar char="Ø"/>
            </a:pPr>
            <a:endParaRPr lang="en-US" sz="3200" cap="none" dirty="0">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The insert( ) method can insert a value at any index in the list.</a:t>
            </a:r>
          </a:p>
          <a:p>
            <a:pPr>
              <a:lnSpc>
                <a:spcPct val="100000"/>
              </a:lnSpc>
              <a:spcBef>
                <a:spcPts val="0"/>
              </a:spcBef>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The first argument to insert( ) is the index for the new value, and the second argument is the new value to be inserted.</a:t>
            </a:r>
          </a:p>
          <a:p>
            <a:pPr>
              <a:lnSpc>
                <a:spcPct val="100000"/>
              </a:lnSpc>
              <a:spcBef>
                <a:spcPts val="0"/>
              </a:spcBef>
              <a:buFont typeface="Wingdings" panose="05000000000000000000" pitchFamily="2" charset="2"/>
              <a:buChar char="Ø"/>
            </a:pPr>
            <a:endParaRPr lang="en-US" sz="3200" cap="none" dirty="0">
              <a:solidFill>
                <a:srgbClr val="0070C0"/>
              </a:solidFill>
              <a:latin typeface="Cambria" panose="02040503050406030204" pitchFamily="18" charset="0"/>
              <a:ea typeface="Cambria" panose="02040503050406030204" pitchFamily="18" charset="0"/>
            </a:endParaRPr>
          </a:p>
        </p:txBody>
      </p:sp>
      <p:sp>
        <p:nvSpPr>
          <p:cNvPr id="3" name="Rectangle 2"/>
          <p:cNvSpPr/>
          <p:nvPr/>
        </p:nvSpPr>
        <p:spPr>
          <a:xfrm>
            <a:off x="6794500" y="1505313"/>
            <a:ext cx="4826000" cy="1815882"/>
          </a:xfrm>
          <a:prstGeom prst="rect">
            <a:avLst/>
          </a:prstGeom>
        </p:spPr>
        <p:txBody>
          <a:bodyPr wrap="square">
            <a:spAutoFit/>
          </a:bodyPr>
          <a:lstStyle/>
          <a:p>
            <a:r>
              <a:rPr lang="en-US" sz="2800" dirty="0">
                <a:solidFill>
                  <a:srgbClr val="FF0000"/>
                </a:solidFill>
              </a:rPr>
              <a:t>&gt;&gt;&gt; spam = ['cat', 'dog', 'bat']</a:t>
            </a:r>
          </a:p>
          <a:p>
            <a:r>
              <a:rPr lang="en-US" sz="2800" dirty="0">
                <a:solidFill>
                  <a:srgbClr val="0070C0"/>
                </a:solidFill>
              </a:rPr>
              <a:t>&gt;&gt;&gt; </a:t>
            </a:r>
            <a:r>
              <a:rPr lang="en-US" sz="2800" dirty="0" err="1">
                <a:solidFill>
                  <a:srgbClr val="0070C0"/>
                </a:solidFill>
              </a:rPr>
              <a:t>spam.append</a:t>
            </a:r>
            <a:r>
              <a:rPr lang="en-US" sz="2800" dirty="0">
                <a:solidFill>
                  <a:srgbClr val="0070C0"/>
                </a:solidFill>
              </a:rPr>
              <a:t>('moose')</a:t>
            </a:r>
          </a:p>
          <a:p>
            <a:r>
              <a:rPr lang="en-US" sz="2800" dirty="0">
                <a:solidFill>
                  <a:srgbClr val="FF0000"/>
                </a:solidFill>
              </a:rPr>
              <a:t>&gt;&gt;&gt; spam</a:t>
            </a:r>
          </a:p>
          <a:p>
            <a:r>
              <a:rPr lang="en-US" sz="2800" dirty="0"/>
              <a:t>['cat', 'dog', 'bat', 'moose']</a:t>
            </a:r>
          </a:p>
        </p:txBody>
      </p:sp>
      <p:sp>
        <p:nvSpPr>
          <p:cNvPr id="4" name="Rectangle 3"/>
          <p:cNvSpPr/>
          <p:nvPr/>
        </p:nvSpPr>
        <p:spPr>
          <a:xfrm>
            <a:off x="7061200" y="4340136"/>
            <a:ext cx="6096000" cy="1815882"/>
          </a:xfrm>
          <a:prstGeom prst="rect">
            <a:avLst/>
          </a:prstGeom>
        </p:spPr>
        <p:txBody>
          <a:bodyPr>
            <a:spAutoFit/>
          </a:bodyPr>
          <a:lstStyle/>
          <a:p>
            <a:r>
              <a:rPr lang="en-US" sz="2800" dirty="0">
                <a:solidFill>
                  <a:srgbClr val="FF0000"/>
                </a:solidFill>
              </a:rPr>
              <a:t>&gt;&gt;&gt; spam = ['cat', 'dog', 'bat']</a:t>
            </a:r>
          </a:p>
          <a:p>
            <a:r>
              <a:rPr lang="en-US" sz="2800" dirty="0">
                <a:solidFill>
                  <a:srgbClr val="0070C0"/>
                </a:solidFill>
              </a:rPr>
              <a:t>&gt;&gt;&gt; </a:t>
            </a:r>
            <a:r>
              <a:rPr lang="en-US" sz="2800" dirty="0" err="1">
                <a:solidFill>
                  <a:srgbClr val="0070C0"/>
                </a:solidFill>
              </a:rPr>
              <a:t>spam.insert</a:t>
            </a:r>
            <a:r>
              <a:rPr lang="en-US" sz="2800" dirty="0">
                <a:solidFill>
                  <a:srgbClr val="0070C0"/>
                </a:solidFill>
              </a:rPr>
              <a:t>(1, 'chicken')</a:t>
            </a:r>
          </a:p>
          <a:p>
            <a:r>
              <a:rPr lang="en-US" sz="2800" dirty="0">
                <a:solidFill>
                  <a:srgbClr val="FF0000"/>
                </a:solidFill>
              </a:rPr>
              <a:t>&gt;&gt;&gt; spam</a:t>
            </a:r>
          </a:p>
          <a:p>
            <a:r>
              <a:rPr lang="en-US" sz="2800" dirty="0"/>
              <a:t>['cat', 'chicken', 'dog', 'bat']</a:t>
            </a:r>
          </a:p>
        </p:txBody>
      </p:sp>
    </p:spTree>
    <p:extLst>
      <p:ext uri="{BB962C8B-B14F-4D97-AF65-F5344CB8AC3E}">
        <p14:creationId xmlns:p14="http://schemas.microsoft.com/office/powerpoint/2010/main" val="96014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63" y="-186320"/>
            <a:ext cx="10364451" cy="1596177"/>
          </a:xfrm>
        </p:spPr>
        <p:txBody>
          <a:bodyPr>
            <a:normAutofit/>
          </a:bodyPr>
          <a:lstStyle/>
          <a:p>
            <a:r>
              <a:rPr lang="en-US" sz="3200" b="1" dirty="0">
                <a:solidFill>
                  <a:srgbClr val="7030A0"/>
                </a:solidFill>
              </a:rPr>
              <a:t>Adding Values to Lists with the append() and insert() Methods</a:t>
            </a:r>
            <a:endParaRPr lang="en-US" sz="3200" dirty="0">
              <a:solidFill>
                <a:srgbClr val="7030A0"/>
              </a:solidFill>
            </a:endParaRPr>
          </a:p>
        </p:txBody>
      </p:sp>
      <p:sp>
        <p:nvSpPr>
          <p:cNvPr id="7" name="Content Placeholder 6"/>
          <p:cNvSpPr>
            <a:spLocks noGrp="1"/>
          </p:cNvSpPr>
          <p:nvPr>
            <p:ph sz="quarter" idx="13"/>
          </p:nvPr>
        </p:nvSpPr>
        <p:spPr>
          <a:xfrm>
            <a:off x="190820" y="1266308"/>
            <a:ext cx="7056123" cy="1206156"/>
          </a:xfrm>
        </p:spPr>
        <p:txBody>
          <a:bodyPr>
            <a:noAutofit/>
          </a:bodyPr>
          <a:lstStyle/>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code is </a:t>
            </a:r>
            <a:r>
              <a:rPr lang="en-US" sz="2800" cap="none" dirty="0" err="1">
                <a:solidFill>
                  <a:srgbClr val="FF0000"/>
                </a:solidFill>
                <a:latin typeface="Cambria" panose="02040503050406030204" pitchFamily="18" charset="0"/>
                <a:ea typeface="Cambria" panose="02040503050406030204" pitchFamily="18" charset="0"/>
              </a:rPr>
              <a:t>spam.append</a:t>
            </a:r>
            <a:r>
              <a:rPr lang="en-US" sz="2800" cap="none" dirty="0">
                <a:solidFill>
                  <a:srgbClr val="FF0000"/>
                </a:solidFill>
                <a:latin typeface="Cambria" panose="02040503050406030204" pitchFamily="18" charset="0"/>
                <a:ea typeface="Cambria" panose="02040503050406030204" pitchFamily="18" charset="0"/>
              </a:rPr>
              <a:t>('moose') </a:t>
            </a:r>
          </a:p>
          <a:p>
            <a:pPr marL="0" indent="0">
              <a:lnSpc>
                <a:spcPct val="100000"/>
              </a:lnSpc>
              <a:spcBef>
                <a:spcPts val="0"/>
              </a:spcBef>
              <a:buNone/>
            </a:pPr>
            <a:r>
              <a:rPr lang="en-US" sz="2800" cap="none" dirty="0">
                <a:solidFill>
                  <a:srgbClr val="FF0000"/>
                </a:solidFill>
                <a:latin typeface="Cambria" panose="02040503050406030204" pitchFamily="18" charset="0"/>
                <a:ea typeface="Cambria" panose="02040503050406030204" pitchFamily="18" charset="0"/>
              </a:rPr>
              <a:t>    not spam = </a:t>
            </a:r>
            <a:r>
              <a:rPr lang="en-US" sz="2800" cap="none" dirty="0" err="1">
                <a:solidFill>
                  <a:srgbClr val="FF0000"/>
                </a:solidFill>
                <a:latin typeface="Cambria" panose="02040503050406030204" pitchFamily="18" charset="0"/>
                <a:ea typeface="Cambria" panose="02040503050406030204" pitchFamily="18" charset="0"/>
              </a:rPr>
              <a:t>spam.append</a:t>
            </a:r>
            <a:r>
              <a:rPr lang="en-US" sz="2800" cap="none" dirty="0">
                <a:solidFill>
                  <a:srgbClr val="FF0000"/>
                </a:solidFill>
                <a:latin typeface="Cambria" panose="02040503050406030204" pitchFamily="18" charset="0"/>
                <a:ea typeface="Cambria" panose="02040503050406030204" pitchFamily="18" charset="0"/>
              </a:rPr>
              <a:t>('moose') </a:t>
            </a:r>
          </a:p>
          <a:p>
            <a:pPr marL="0" indent="0">
              <a:lnSpc>
                <a:spcPct val="100000"/>
              </a:lnSpc>
              <a:spcBef>
                <a:spcPts val="0"/>
              </a:spcBef>
              <a:buNone/>
            </a:pPr>
            <a:r>
              <a:rPr lang="en-US" sz="2800" cap="none" dirty="0">
                <a:solidFill>
                  <a:srgbClr val="FF0000"/>
                </a:solidFill>
                <a:latin typeface="Cambria" panose="02040503050406030204" pitchFamily="18" charset="0"/>
                <a:ea typeface="Cambria" panose="02040503050406030204" pitchFamily="18" charset="0"/>
              </a:rPr>
              <a:t>    </a:t>
            </a:r>
            <a:r>
              <a:rPr lang="en-US" sz="2800" cap="none" dirty="0" err="1">
                <a:solidFill>
                  <a:srgbClr val="FF0000"/>
                </a:solidFill>
                <a:latin typeface="Cambria" panose="02040503050406030204" pitchFamily="18" charset="0"/>
                <a:ea typeface="Cambria" panose="02040503050406030204" pitchFamily="18" charset="0"/>
              </a:rPr>
              <a:t>spam.insert</a:t>
            </a:r>
            <a:r>
              <a:rPr lang="en-US" sz="2800" cap="none" dirty="0">
                <a:solidFill>
                  <a:srgbClr val="FF0000"/>
                </a:solidFill>
                <a:latin typeface="Cambria" panose="02040503050406030204" pitchFamily="18" charset="0"/>
                <a:ea typeface="Cambria" panose="02040503050406030204" pitchFamily="18" charset="0"/>
              </a:rPr>
              <a:t>(1, 'chicken'),</a:t>
            </a:r>
          </a:p>
          <a:p>
            <a:pPr marL="0" indent="0">
              <a:lnSpc>
                <a:spcPct val="100000"/>
              </a:lnSpc>
              <a:spcBef>
                <a:spcPts val="0"/>
              </a:spcBef>
              <a:buNone/>
            </a:pPr>
            <a:r>
              <a:rPr lang="en-US" sz="2800" cap="none" dirty="0">
                <a:solidFill>
                  <a:srgbClr val="FF0000"/>
                </a:solidFill>
                <a:latin typeface="Cambria" panose="02040503050406030204" pitchFamily="18" charset="0"/>
                <a:ea typeface="Cambria" panose="02040503050406030204" pitchFamily="18" charset="0"/>
              </a:rPr>
              <a:t>    not spam = </a:t>
            </a:r>
            <a:r>
              <a:rPr lang="en-US" sz="2800" cap="none" dirty="0" err="1">
                <a:solidFill>
                  <a:srgbClr val="FF0000"/>
                </a:solidFill>
                <a:latin typeface="Cambria" panose="02040503050406030204" pitchFamily="18" charset="0"/>
                <a:ea typeface="Cambria" panose="02040503050406030204" pitchFamily="18" charset="0"/>
              </a:rPr>
              <a:t>spam.insert</a:t>
            </a:r>
            <a:r>
              <a:rPr lang="en-US" sz="2800" cap="none" dirty="0">
                <a:solidFill>
                  <a:srgbClr val="FF0000"/>
                </a:solidFill>
                <a:latin typeface="Cambria" panose="02040503050406030204" pitchFamily="18" charset="0"/>
                <a:ea typeface="Cambria" panose="02040503050406030204" pitchFamily="18" charset="0"/>
              </a:rPr>
              <a:t>(1, 'chicken') </a:t>
            </a:r>
          </a:p>
          <a:p>
            <a:pPr>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append( ) and insert( ) don’t  return  </a:t>
            </a:r>
          </a:p>
          <a:p>
            <a:pPr marL="0" indent="0">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 new value of spam. Rather, the list is modified in place.</a:t>
            </a:r>
          </a:p>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The return value of append( ) and </a:t>
            </a:r>
          </a:p>
          <a:p>
            <a:pPr marL="0" indent="0">
              <a:lnSpc>
                <a:spcPct val="100000"/>
              </a:lnSpc>
              <a:spcBef>
                <a:spcPts val="0"/>
              </a:spcBef>
              <a:buNone/>
            </a:pPr>
            <a:r>
              <a:rPr lang="en-US" sz="2800" cap="none" dirty="0">
                <a:solidFill>
                  <a:srgbClr val="FF0000"/>
                </a:solidFill>
                <a:latin typeface="Cambria" panose="02040503050406030204" pitchFamily="18" charset="0"/>
                <a:ea typeface="Cambria" panose="02040503050406030204" pitchFamily="18" charset="0"/>
              </a:rPr>
              <a:t> insert( ) is None.</a:t>
            </a:r>
          </a:p>
          <a:p>
            <a:pPr>
              <a:lnSpc>
                <a:spcPct val="100000"/>
              </a:lnSpc>
              <a:spcBef>
                <a:spcPts val="0"/>
              </a:spcBef>
              <a:buFont typeface="Wingdings" panose="05000000000000000000" pitchFamily="2" charset="2"/>
              <a:buChar char="Ø"/>
            </a:pPr>
            <a:r>
              <a:rPr lang="en-US" sz="2800" dirty="0"/>
              <a:t> </a:t>
            </a:r>
            <a:r>
              <a:rPr lang="en-US" sz="2800" cap="none" dirty="0">
                <a:solidFill>
                  <a:srgbClr val="FF0000"/>
                </a:solidFill>
                <a:latin typeface="Cambria" panose="02040503050406030204" pitchFamily="18" charset="0"/>
                <a:ea typeface="Cambria" panose="02040503050406030204" pitchFamily="18" charset="0"/>
              </a:rPr>
              <a:t>append() and insert() methods are list methods and can be called only on list values, not on other values such as </a:t>
            </a:r>
          </a:p>
          <a:p>
            <a:pPr marL="0" indent="0">
              <a:lnSpc>
                <a:spcPct val="100000"/>
              </a:lnSpc>
              <a:spcBef>
                <a:spcPts val="0"/>
              </a:spcBef>
              <a:buNone/>
            </a:pPr>
            <a:r>
              <a:rPr lang="en-US" sz="2800" cap="none" dirty="0">
                <a:solidFill>
                  <a:srgbClr val="FF0000"/>
                </a:solidFill>
                <a:latin typeface="Cambria" panose="02040503050406030204" pitchFamily="18" charset="0"/>
                <a:ea typeface="Cambria" panose="02040503050406030204" pitchFamily="18" charset="0"/>
              </a:rPr>
              <a:t>   strings or integers.</a:t>
            </a:r>
          </a:p>
          <a:p>
            <a:pPr>
              <a:lnSpc>
                <a:spcPct val="100000"/>
              </a:lnSpc>
              <a:spcBef>
                <a:spcPts val="0"/>
              </a:spcBef>
              <a:buFont typeface="Wingdings" panose="05000000000000000000" pitchFamily="2" charset="2"/>
              <a:buChar char="Ø"/>
            </a:pPr>
            <a:endParaRPr lang="en-US" sz="2800" cap="none" dirty="0">
              <a:solidFill>
                <a:srgbClr val="0070C0"/>
              </a:solidFill>
              <a:latin typeface="Cambria" panose="02040503050406030204" pitchFamily="18" charset="0"/>
              <a:ea typeface="Cambria" panose="02040503050406030204" pitchFamily="18" charset="0"/>
            </a:endParaRPr>
          </a:p>
        </p:txBody>
      </p:sp>
      <p:sp>
        <p:nvSpPr>
          <p:cNvPr id="6" name="Rectangle 5"/>
          <p:cNvSpPr/>
          <p:nvPr/>
        </p:nvSpPr>
        <p:spPr>
          <a:xfrm>
            <a:off x="6718300" y="1261804"/>
            <a:ext cx="6096000" cy="5262979"/>
          </a:xfrm>
          <a:prstGeom prst="rect">
            <a:avLst/>
          </a:prstGeom>
        </p:spPr>
        <p:txBody>
          <a:bodyPr>
            <a:spAutoFit/>
          </a:bodyPr>
          <a:lstStyle/>
          <a:p>
            <a:r>
              <a:rPr lang="en-US" sz="2400" dirty="0">
                <a:solidFill>
                  <a:srgbClr val="FF0000"/>
                </a:solidFill>
              </a:rPr>
              <a:t>&gt;&gt;&gt; eggs = 'hello'</a:t>
            </a:r>
          </a:p>
          <a:p>
            <a:r>
              <a:rPr lang="en-US" sz="2400" dirty="0">
                <a:solidFill>
                  <a:srgbClr val="FF0000"/>
                </a:solidFill>
              </a:rPr>
              <a:t>&gt;&gt;&gt; </a:t>
            </a:r>
            <a:r>
              <a:rPr lang="en-US" sz="2400" dirty="0" err="1">
                <a:solidFill>
                  <a:srgbClr val="FF0000"/>
                </a:solidFill>
              </a:rPr>
              <a:t>eggs.append</a:t>
            </a:r>
            <a:r>
              <a:rPr lang="en-US" sz="2400" dirty="0">
                <a:solidFill>
                  <a:srgbClr val="FF0000"/>
                </a:solidFill>
              </a:rPr>
              <a:t>('world')</a:t>
            </a:r>
          </a:p>
          <a:p>
            <a:r>
              <a:rPr lang="en-US" sz="2400" dirty="0" err="1"/>
              <a:t>Traceback</a:t>
            </a:r>
            <a:r>
              <a:rPr lang="en-US" sz="2400" dirty="0"/>
              <a:t> (most recent call last):</a:t>
            </a:r>
          </a:p>
          <a:p>
            <a:r>
              <a:rPr lang="en-US" sz="2400" dirty="0"/>
              <a:t>File "&lt;pyshell#19&gt;", line 1, in &lt;module&gt;</a:t>
            </a:r>
          </a:p>
          <a:p>
            <a:r>
              <a:rPr lang="en-US" sz="2400" dirty="0" err="1"/>
              <a:t>eggs.append</a:t>
            </a:r>
            <a:r>
              <a:rPr lang="en-US" sz="2400" dirty="0"/>
              <a:t>('world')</a:t>
            </a:r>
          </a:p>
          <a:p>
            <a:r>
              <a:rPr lang="en-US" sz="2400" dirty="0" err="1"/>
              <a:t>AttributeError</a:t>
            </a:r>
            <a:r>
              <a:rPr lang="en-US" sz="2400" dirty="0"/>
              <a:t>: '</a:t>
            </a:r>
            <a:r>
              <a:rPr lang="en-US" sz="2400" dirty="0" err="1"/>
              <a:t>str</a:t>
            </a:r>
            <a:r>
              <a:rPr lang="en-US" sz="2400" dirty="0"/>
              <a:t>' object has no attribute 'append'</a:t>
            </a:r>
          </a:p>
          <a:p>
            <a:r>
              <a:rPr lang="en-US" sz="2400" dirty="0">
                <a:solidFill>
                  <a:srgbClr val="FF0000"/>
                </a:solidFill>
              </a:rPr>
              <a:t>&gt;&gt;&gt; bacon = 42</a:t>
            </a:r>
          </a:p>
          <a:p>
            <a:r>
              <a:rPr lang="en-US" sz="2400" dirty="0">
                <a:solidFill>
                  <a:srgbClr val="FF0000"/>
                </a:solidFill>
              </a:rPr>
              <a:t>&gt;&gt;&gt; </a:t>
            </a:r>
            <a:r>
              <a:rPr lang="en-US" sz="2400" dirty="0" err="1">
                <a:solidFill>
                  <a:srgbClr val="FF0000"/>
                </a:solidFill>
              </a:rPr>
              <a:t>bacon.insert</a:t>
            </a:r>
            <a:r>
              <a:rPr lang="en-US" sz="2400" dirty="0">
                <a:solidFill>
                  <a:srgbClr val="FF0000"/>
                </a:solidFill>
              </a:rPr>
              <a:t>(1, 'world')</a:t>
            </a:r>
          </a:p>
          <a:p>
            <a:r>
              <a:rPr lang="en-US" sz="2400" dirty="0" err="1"/>
              <a:t>Traceback</a:t>
            </a:r>
            <a:r>
              <a:rPr lang="en-US" sz="2400" dirty="0"/>
              <a:t> (most recent call last):</a:t>
            </a:r>
          </a:p>
          <a:p>
            <a:r>
              <a:rPr lang="en-US" sz="2400" dirty="0"/>
              <a:t>File "&lt;pyshell#22&gt;", line 1, in &lt;module&gt;</a:t>
            </a:r>
          </a:p>
          <a:p>
            <a:r>
              <a:rPr lang="en-US" sz="2400" dirty="0" err="1"/>
              <a:t>bacon.insert</a:t>
            </a:r>
            <a:r>
              <a:rPr lang="en-US" sz="2400" dirty="0"/>
              <a:t>(1, 'world')</a:t>
            </a:r>
          </a:p>
          <a:p>
            <a:r>
              <a:rPr lang="en-US" sz="2400" dirty="0" err="1"/>
              <a:t>AttributeError</a:t>
            </a:r>
            <a:r>
              <a:rPr lang="en-US" sz="2400" dirty="0"/>
              <a:t>: '</a:t>
            </a:r>
            <a:r>
              <a:rPr lang="en-US" sz="2400" dirty="0" err="1"/>
              <a:t>int</a:t>
            </a:r>
            <a:r>
              <a:rPr lang="en-US" sz="2400" dirty="0"/>
              <a:t>' object has no attribute </a:t>
            </a:r>
          </a:p>
          <a:p>
            <a:r>
              <a:rPr lang="en-US" sz="2400" dirty="0"/>
              <a:t>                                      'insert'</a:t>
            </a:r>
          </a:p>
        </p:txBody>
      </p:sp>
    </p:spTree>
    <p:extLst>
      <p:ext uri="{BB962C8B-B14F-4D97-AF65-F5344CB8AC3E}">
        <p14:creationId xmlns:p14="http://schemas.microsoft.com/office/powerpoint/2010/main" val="313555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04154"/>
            <a:ext cx="10364451" cy="1596177"/>
          </a:xfrm>
        </p:spPr>
        <p:txBody>
          <a:bodyPr/>
          <a:lstStyle/>
          <a:p>
            <a:r>
              <a:rPr lang="en-US" b="1" dirty="0">
                <a:solidFill>
                  <a:srgbClr val="7030A0"/>
                </a:solidFill>
              </a:rPr>
              <a:t>The List Data Type</a:t>
            </a:r>
            <a:endParaRPr lang="en-US" dirty="0">
              <a:solidFill>
                <a:srgbClr val="7030A0"/>
              </a:solidFill>
            </a:endParaRPr>
          </a:p>
        </p:txBody>
      </p:sp>
      <p:sp>
        <p:nvSpPr>
          <p:cNvPr id="3" name="Content Placeholder 2"/>
          <p:cNvSpPr>
            <a:spLocks noGrp="1"/>
          </p:cNvSpPr>
          <p:nvPr>
            <p:ph sz="quarter" idx="13"/>
          </p:nvPr>
        </p:nvSpPr>
        <p:spPr>
          <a:xfrm>
            <a:off x="692548" y="1225273"/>
            <a:ext cx="11094068" cy="3424107"/>
          </a:xfrm>
        </p:spPr>
        <p:txBody>
          <a:bodyPr>
            <a:noAutofit/>
          </a:bodyPr>
          <a:lstStyle/>
          <a:p>
            <a:pPr>
              <a:lnSpc>
                <a:spcPct val="100000"/>
              </a:lnSpc>
              <a:buFont typeface="Wingdings" panose="05000000000000000000" pitchFamily="2" charset="2"/>
              <a:buChar char="Ø"/>
            </a:pPr>
            <a:r>
              <a:rPr lang="en-US" sz="2800" cap="none" dirty="0">
                <a:solidFill>
                  <a:srgbClr val="00B050"/>
                </a:solidFill>
                <a:latin typeface="Cambria" panose="02040503050406030204" pitchFamily="18" charset="0"/>
                <a:ea typeface="Cambria" panose="02040503050406030204" pitchFamily="18" charset="0"/>
              </a:rPr>
              <a:t>Values inside the list are also called items. Items are separated with commas (=they are comma-delimited).</a:t>
            </a:r>
          </a:p>
          <a:p>
            <a:pPr marL="0" indent="0">
              <a:lnSpc>
                <a:spcPct val="100000"/>
              </a:lnSpc>
              <a:buNone/>
            </a:pPr>
            <a:endParaRPr lang="en-US" sz="2800" cap="none" dirty="0">
              <a:latin typeface="Cambria" panose="02040503050406030204" pitchFamily="18" charset="0"/>
              <a:ea typeface="Cambria" panose="02040503050406030204" pitchFamily="18" charset="0"/>
            </a:endParaRPr>
          </a:p>
        </p:txBody>
      </p:sp>
      <p:sp>
        <p:nvSpPr>
          <p:cNvPr id="4" name="Rectangle 3"/>
          <p:cNvSpPr/>
          <p:nvPr/>
        </p:nvSpPr>
        <p:spPr>
          <a:xfrm>
            <a:off x="692548" y="2466465"/>
            <a:ext cx="6096000" cy="4401205"/>
          </a:xfrm>
          <a:prstGeom prst="rect">
            <a:avLst/>
          </a:prstGeom>
        </p:spPr>
        <p:txBody>
          <a:bodyPr>
            <a:spAutoFit/>
          </a:bodyPr>
          <a:lstStyle/>
          <a:p>
            <a:r>
              <a:rPr lang="en-US" sz="2800" dirty="0">
                <a:solidFill>
                  <a:srgbClr val="FF0000"/>
                </a:solidFill>
              </a:rPr>
              <a:t>&gt;&gt;&gt; [1, 2, 3]</a:t>
            </a:r>
          </a:p>
          <a:p>
            <a:r>
              <a:rPr lang="en-US" sz="2800" dirty="0"/>
              <a:t>[1, 2, 3]</a:t>
            </a:r>
          </a:p>
          <a:p>
            <a:r>
              <a:rPr lang="en-US" sz="2800" dirty="0">
                <a:solidFill>
                  <a:srgbClr val="FF0000"/>
                </a:solidFill>
              </a:rPr>
              <a:t>&gt;&gt;&gt; ['cat', 'bat', 'rat', 'elephant']</a:t>
            </a:r>
          </a:p>
          <a:p>
            <a:r>
              <a:rPr lang="en-US" sz="2800" dirty="0"/>
              <a:t>['cat', 'bat', 'rat', 'elephant']</a:t>
            </a:r>
          </a:p>
          <a:p>
            <a:r>
              <a:rPr lang="en-US" sz="2800" dirty="0">
                <a:solidFill>
                  <a:srgbClr val="FF0000"/>
                </a:solidFill>
              </a:rPr>
              <a:t>&gt;&gt;&gt; ['hello', 3.1415, True, None, 42]</a:t>
            </a:r>
          </a:p>
          <a:p>
            <a:r>
              <a:rPr lang="en-US" sz="2800" dirty="0"/>
              <a:t>['hello', 3.1415, True, None, 42]</a:t>
            </a:r>
          </a:p>
          <a:p>
            <a:r>
              <a:rPr lang="en-US" sz="2800" dirty="0"/>
              <a:t>➊ </a:t>
            </a:r>
            <a:r>
              <a:rPr lang="en-US" sz="2800" dirty="0">
                <a:solidFill>
                  <a:srgbClr val="FF0000"/>
                </a:solidFill>
              </a:rPr>
              <a:t>&gt;&gt;&gt; spam = ['cat', 'bat', 'rat', 'elephant']</a:t>
            </a:r>
          </a:p>
          <a:p>
            <a:r>
              <a:rPr lang="en-US" sz="2800" dirty="0">
                <a:solidFill>
                  <a:srgbClr val="FF0000"/>
                </a:solidFill>
              </a:rPr>
              <a:t>&gt;&gt;&gt; spam</a:t>
            </a:r>
          </a:p>
          <a:p>
            <a:r>
              <a:rPr lang="en-US" sz="2800" dirty="0"/>
              <a:t>['cat', 'bat', 'rat', 'elephant']</a:t>
            </a:r>
          </a:p>
        </p:txBody>
      </p:sp>
      <p:sp>
        <p:nvSpPr>
          <p:cNvPr id="5" name="Rectangle 4"/>
          <p:cNvSpPr/>
          <p:nvPr/>
        </p:nvSpPr>
        <p:spPr>
          <a:xfrm>
            <a:off x="7546086" y="2937326"/>
            <a:ext cx="4009644" cy="3539430"/>
          </a:xfrm>
          <a:prstGeom prst="rect">
            <a:avLst/>
          </a:prstGeom>
        </p:spPr>
        <p:txBody>
          <a:bodyPr wrap="square">
            <a:spAutoFit/>
          </a:bodyPr>
          <a:lstStyle/>
          <a:p>
            <a:pPr marL="457200" indent="-457200">
              <a:buFont typeface="Arial" panose="020B0604020202020204" pitchFamily="34" charset="0"/>
              <a:buChar char="•"/>
            </a:pPr>
            <a:r>
              <a:rPr lang="en-US" sz="3200" dirty="0">
                <a:solidFill>
                  <a:srgbClr val="0070C0"/>
                </a:solidFill>
              </a:rPr>
              <a:t>The spam variable ➊ is still assigned only one value: the list value. </a:t>
            </a:r>
          </a:p>
          <a:p>
            <a:pPr marL="457200" indent="-457200">
              <a:buFont typeface="Arial" panose="020B0604020202020204" pitchFamily="34" charset="0"/>
              <a:buChar char="•"/>
            </a:pPr>
            <a:r>
              <a:rPr lang="en-US" sz="3200" dirty="0">
                <a:solidFill>
                  <a:srgbClr val="0070C0"/>
                </a:solidFill>
              </a:rPr>
              <a:t>But the list value itself contains other values.</a:t>
            </a:r>
          </a:p>
        </p:txBody>
      </p:sp>
    </p:spTree>
    <p:extLst>
      <p:ext uri="{BB962C8B-B14F-4D97-AF65-F5344CB8AC3E}">
        <p14:creationId xmlns:p14="http://schemas.microsoft.com/office/powerpoint/2010/main" val="1222333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32" y="-334373"/>
            <a:ext cx="11040737" cy="1596177"/>
          </a:xfrm>
        </p:spPr>
        <p:txBody>
          <a:bodyPr>
            <a:normAutofit/>
          </a:bodyPr>
          <a:lstStyle/>
          <a:p>
            <a:r>
              <a:rPr lang="en-US" sz="3200" b="1" dirty="0">
                <a:solidFill>
                  <a:srgbClr val="7030A0"/>
                </a:solidFill>
              </a:rPr>
              <a:t>Removing Values from Lists with the remove() Method</a:t>
            </a:r>
            <a:endParaRPr lang="en-US" sz="3200" dirty="0">
              <a:solidFill>
                <a:srgbClr val="7030A0"/>
              </a:solidFill>
            </a:endParaRPr>
          </a:p>
        </p:txBody>
      </p:sp>
      <p:sp>
        <p:nvSpPr>
          <p:cNvPr id="7" name="Content Placeholder 6"/>
          <p:cNvSpPr>
            <a:spLocks noGrp="1"/>
          </p:cNvSpPr>
          <p:nvPr>
            <p:ph sz="quarter" idx="13"/>
          </p:nvPr>
        </p:nvSpPr>
        <p:spPr>
          <a:xfrm>
            <a:off x="190821" y="2059827"/>
            <a:ext cx="5333680" cy="1206156"/>
          </a:xfrm>
        </p:spPr>
        <p:txBody>
          <a:bodyPr>
            <a:noAutofit/>
          </a:bodyPr>
          <a:lstStyle/>
          <a:p>
            <a:pPr>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The remove() method is passed the value to be removed from the list it is called on.</a:t>
            </a:r>
          </a:p>
          <a:p>
            <a:pPr>
              <a:lnSpc>
                <a:spcPct val="100000"/>
              </a:lnSpc>
              <a:spcBef>
                <a:spcPts val="0"/>
              </a:spcBef>
              <a:buFont typeface="Wingdings" panose="05000000000000000000" pitchFamily="2" charset="2"/>
              <a:buChar char="Ø"/>
            </a:pPr>
            <a:endParaRPr lang="en-US" sz="2800" cap="none" dirty="0">
              <a:solidFill>
                <a:srgbClr val="0070C0"/>
              </a:solidFill>
              <a:latin typeface="Cambria" panose="02040503050406030204" pitchFamily="18" charset="0"/>
              <a:ea typeface="Cambria" panose="02040503050406030204" pitchFamily="18" charset="0"/>
            </a:endParaRPr>
          </a:p>
          <a:p>
            <a:pPr>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Attempting to delete a value that does not exist in the list will result in a </a:t>
            </a:r>
            <a:r>
              <a:rPr lang="en-US" sz="2800" cap="none" dirty="0" err="1">
                <a:solidFill>
                  <a:srgbClr val="FF0000"/>
                </a:solidFill>
                <a:latin typeface="Cambria" panose="02040503050406030204" pitchFamily="18" charset="0"/>
                <a:ea typeface="Cambria" panose="02040503050406030204" pitchFamily="18" charset="0"/>
              </a:rPr>
              <a:t>ValueError</a:t>
            </a:r>
            <a:r>
              <a:rPr lang="en-US" sz="2800" cap="none" dirty="0">
                <a:solidFill>
                  <a:srgbClr val="0070C0"/>
                </a:solidFill>
                <a:latin typeface="Cambria" panose="02040503050406030204" pitchFamily="18" charset="0"/>
                <a:ea typeface="Cambria" panose="02040503050406030204" pitchFamily="18" charset="0"/>
              </a:rPr>
              <a:t> error.</a:t>
            </a:r>
          </a:p>
        </p:txBody>
      </p:sp>
      <p:sp>
        <p:nvSpPr>
          <p:cNvPr id="6" name="Rectangle 5"/>
          <p:cNvSpPr/>
          <p:nvPr/>
        </p:nvSpPr>
        <p:spPr>
          <a:xfrm>
            <a:off x="6121400" y="1134804"/>
            <a:ext cx="6096000" cy="1815882"/>
          </a:xfrm>
          <a:prstGeom prst="rect">
            <a:avLst/>
          </a:prstGeom>
        </p:spPr>
        <p:txBody>
          <a:bodyPr>
            <a:spAutoFit/>
          </a:bodyPr>
          <a:lstStyle/>
          <a:p>
            <a:r>
              <a:rPr lang="en-US" sz="2800" dirty="0">
                <a:solidFill>
                  <a:srgbClr val="FF0000"/>
                </a:solidFill>
              </a:rPr>
              <a:t>&gt;&gt;&gt; spam = ['cat', 'bat', 'rat', 'elephant']</a:t>
            </a:r>
          </a:p>
          <a:p>
            <a:r>
              <a:rPr lang="en-US" sz="2800" dirty="0">
                <a:solidFill>
                  <a:srgbClr val="FF0000"/>
                </a:solidFill>
              </a:rPr>
              <a:t>&gt;&gt;&gt; </a:t>
            </a:r>
            <a:r>
              <a:rPr lang="en-US" sz="2800" dirty="0" err="1">
                <a:solidFill>
                  <a:srgbClr val="FF0000"/>
                </a:solidFill>
              </a:rPr>
              <a:t>spam.remove</a:t>
            </a:r>
            <a:r>
              <a:rPr lang="en-US" sz="2800" dirty="0">
                <a:solidFill>
                  <a:srgbClr val="FF0000"/>
                </a:solidFill>
              </a:rPr>
              <a:t>('bat')</a:t>
            </a:r>
          </a:p>
          <a:p>
            <a:r>
              <a:rPr lang="en-US" sz="2800" dirty="0">
                <a:solidFill>
                  <a:srgbClr val="FF0000"/>
                </a:solidFill>
              </a:rPr>
              <a:t>&gt;&gt;&gt; spam</a:t>
            </a:r>
          </a:p>
          <a:p>
            <a:r>
              <a:rPr lang="en-US" sz="2800" dirty="0"/>
              <a:t>['cat', 'rat', 'elephant']</a:t>
            </a:r>
          </a:p>
        </p:txBody>
      </p:sp>
      <p:sp>
        <p:nvSpPr>
          <p:cNvPr id="3" name="Rectangle 2"/>
          <p:cNvSpPr/>
          <p:nvPr/>
        </p:nvSpPr>
        <p:spPr>
          <a:xfrm>
            <a:off x="6121400" y="3377337"/>
            <a:ext cx="6096000" cy="2677656"/>
          </a:xfrm>
          <a:prstGeom prst="rect">
            <a:avLst/>
          </a:prstGeom>
        </p:spPr>
        <p:txBody>
          <a:bodyPr>
            <a:spAutoFit/>
          </a:bodyPr>
          <a:lstStyle/>
          <a:p>
            <a:r>
              <a:rPr lang="en-US" sz="2800" dirty="0">
                <a:solidFill>
                  <a:srgbClr val="FF0000"/>
                </a:solidFill>
              </a:rPr>
              <a:t>&gt;&gt;&gt; spam = ['cat', 'bat', 'rat', 'elephant']</a:t>
            </a:r>
          </a:p>
          <a:p>
            <a:r>
              <a:rPr lang="en-US" sz="2800" dirty="0">
                <a:solidFill>
                  <a:srgbClr val="FF0000"/>
                </a:solidFill>
              </a:rPr>
              <a:t>&gt;&gt;&gt; </a:t>
            </a:r>
            <a:r>
              <a:rPr lang="en-US" sz="2800" dirty="0" err="1">
                <a:solidFill>
                  <a:srgbClr val="FF0000"/>
                </a:solidFill>
              </a:rPr>
              <a:t>spam.remove</a:t>
            </a:r>
            <a:r>
              <a:rPr lang="en-US" sz="2800" dirty="0">
                <a:solidFill>
                  <a:srgbClr val="FF0000"/>
                </a:solidFill>
              </a:rPr>
              <a:t>('chicken')</a:t>
            </a:r>
          </a:p>
          <a:p>
            <a:r>
              <a:rPr lang="en-US" sz="2800" dirty="0" err="1"/>
              <a:t>Traceback</a:t>
            </a:r>
            <a:r>
              <a:rPr lang="en-US" sz="2800" dirty="0"/>
              <a:t> (most recent call last):</a:t>
            </a:r>
          </a:p>
          <a:p>
            <a:r>
              <a:rPr lang="en-US" sz="2800" dirty="0"/>
              <a:t>File "&lt;pyshell#11&gt;", line 1, in &lt;module&gt;</a:t>
            </a:r>
          </a:p>
          <a:p>
            <a:r>
              <a:rPr lang="en-US" sz="2800" dirty="0" err="1"/>
              <a:t>spam.remove</a:t>
            </a:r>
            <a:r>
              <a:rPr lang="en-US" sz="2800" dirty="0"/>
              <a:t>('chicken')</a:t>
            </a:r>
          </a:p>
          <a:p>
            <a:r>
              <a:rPr lang="en-US" sz="2800" dirty="0" err="1"/>
              <a:t>ValueError</a:t>
            </a:r>
            <a:r>
              <a:rPr lang="en-US" sz="2800" dirty="0"/>
              <a:t>: </a:t>
            </a:r>
            <a:r>
              <a:rPr lang="en-US" sz="2800" dirty="0" err="1"/>
              <a:t>list.remove</a:t>
            </a:r>
            <a:r>
              <a:rPr lang="en-US" sz="2800" dirty="0"/>
              <a:t>(x): x not in list</a:t>
            </a:r>
          </a:p>
        </p:txBody>
      </p:sp>
    </p:spTree>
    <p:extLst>
      <p:ext uri="{BB962C8B-B14F-4D97-AF65-F5344CB8AC3E}">
        <p14:creationId xmlns:p14="http://schemas.microsoft.com/office/powerpoint/2010/main" val="936291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32" y="-334373"/>
            <a:ext cx="11040737" cy="1596177"/>
          </a:xfrm>
        </p:spPr>
        <p:txBody>
          <a:bodyPr>
            <a:normAutofit/>
          </a:bodyPr>
          <a:lstStyle/>
          <a:p>
            <a:r>
              <a:rPr lang="en-US" sz="3200" b="1" dirty="0">
                <a:solidFill>
                  <a:srgbClr val="7030A0"/>
                </a:solidFill>
              </a:rPr>
              <a:t>Removing Values from Lists with the remove() Method</a:t>
            </a:r>
            <a:endParaRPr lang="en-US" sz="3200" dirty="0">
              <a:solidFill>
                <a:srgbClr val="7030A0"/>
              </a:solidFill>
            </a:endParaRPr>
          </a:p>
        </p:txBody>
      </p:sp>
      <p:sp>
        <p:nvSpPr>
          <p:cNvPr id="7" name="Content Placeholder 6"/>
          <p:cNvSpPr>
            <a:spLocks noGrp="1"/>
          </p:cNvSpPr>
          <p:nvPr>
            <p:ph sz="quarter" idx="13"/>
          </p:nvPr>
        </p:nvSpPr>
        <p:spPr>
          <a:xfrm>
            <a:off x="0" y="2171181"/>
            <a:ext cx="4356100" cy="1206156"/>
          </a:xfrm>
        </p:spPr>
        <p:txBody>
          <a:bodyPr>
            <a:noAutofit/>
          </a:bodyPr>
          <a:lstStyle/>
          <a:p>
            <a:pPr algn="just">
              <a:lnSpc>
                <a:spcPct val="100000"/>
              </a:lnSpc>
              <a:spcBef>
                <a:spcPts val="0"/>
              </a:spcBef>
            </a:pPr>
            <a:r>
              <a:rPr lang="en-US" sz="2800" cap="none" dirty="0"/>
              <a:t>If the value appears multiple times in the list, </a:t>
            </a:r>
            <a:r>
              <a:rPr lang="en-US" sz="2800" cap="none" dirty="0">
                <a:solidFill>
                  <a:srgbClr val="FF0000"/>
                </a:solidFill>
              </a:rPr>
              <a:t>only the first instance of</a:t>
            </a:r>
          </a:p>
          <a:p>
            <a:pPr marL="0" indent="0" algn="just">
              <a:lnSpc>
                <a:spcPct val="100000"/>
              </a:lnSpc>
              <a:spcBef>
                <a:spcPts val="0"/>
              </a:spcBef>
              <a:buNone/>
            </a:pPr>
            <a:r>
              <a:rPr lang="en-US" sz="2800" cap="none" dirty="0">
                <a:solidFill>
                  <a:srgbClr val="FF0000"/>
                </a:solidFill>
              </a:rPr>
              <a:t>   the value</a:t>
            </a:r>
            <a:r>
              <a:rPr lang="en-US" sz="2800" cap="none" dirty="0"/>
              <a:t> will be removed</a:t>
            </a:r>
            <a:endParaRPr lang="en-US" sz="2800" cap="none" dirty="0">
              <a:solidFill>
                <a:srgbClr val="0070C0"/>
              </a:solidFill>
              <a:latin typeface="Cambria" panose="02040503050406030204" pitchFamily="18" charset="0"/>
              <a:ea typeface="Cambria" panose="02040503050406030204" pitchFamily="18" charset="0"/>
            </a:endParaRPr>
          </a:p>
        </p:txBody>
      </p:sp>
      <p:sp>
        <p:nvSpPr>
          <p:cNvPr id="4" name="Rectangle 3"/>
          <p:cNvSpPr/>
          <p:nvPr/>
        </p:nvSpPr>
        <p:spPr>
          <a:xfrm>
            <a:off x="4991100" y="2666355"/>
            <a:ext cx="7708900" cy="1815882"/>
          </a:xfrm>
          <a:prstGeom prst="rect">
            <a:avLst/>
          </a:prstGeom>
        </p:spPr>
        <p:txBody>
          <a:bodyPr wrap="square">
            <a:spAutoFit/>
          </a:bodyPr>
          <a:lstStyle/>
          <a:p>
            <a:r>
              <a:rPr lang="en-US" sz="2800" dirty="0">
                <a:solidFill>
                  <a:srgbClr val="FF0000"/>
                </a:solidFill>
              </a:rPr>
              <a:t>&gt;&gt;&gt; spam = ['cat', 'bat', 'rat', 'cat', 'hat', 'cat']</a:t>
            </a:r>
          </a:p>
          <a:p>
            <a:r>
              <a:rPr lang="en-US" sz="2800" dirty="0">
                <a:solidFill>
                  <a:srgbClr val="FF0000"/>
                </a:solidFill>
              </a:rPr>
              <a:t>&gt;&gt;&gt; </a:t>
            </a:r>
            <a:r>
              <a:rPr lang="en-US" sz="2800" dirty="0" err="1">
                <a:solidFill>
                  <a:srgbClr val="FF0000"/>
                </a:solidFill>
              </a:rPr>
              <a:t>spam.remove</a:t>
            </a:r>
            <a:r>
              <a:rPr lang="en-US" sz="2800" dirty="0">
                <a:solidFill>
                  <a:srgbClr val="FF0000"/>
                </a:solidFill>
              </a:rPr>
              <a:t>('cat')</a:t>
            </a:r>
          </a:p>
          <a:p>
            <a:r>
              <a:rPr lang="en-US" sz="2800" dirty="0">
                <a:solidFill>
                  <a:srgbClr val="FF0000"/>
                </a:solidFill>
              </a:rPr>
              <a:t>&gt;&gt;&gt; spam</a:t>
            </a:r>
          </a:p>
          <a:p>
            <a:r>
              <a:rPr lang="en-US" sz="2800" dirty="0"/>
              <a:t>['bat', 'rat', 'cat', 'hat', 'cat']</a:t>
            </a:r>
          </a:p>
        </p:txBody>
      </p:sp>
      <p:sp>
        <p:nvSpPr>
          <p:cNvPr id="5" name="Rectangle 4"/>
          <p:cNvSpPr/>
          <p:nvPr/>
        </p:nvSpPr>
        <p:spPr>
          <a:xfrm>
            <a:off x="601032" y="5097713"/>
            <a:ext cx="10663868" cy="1815882"/>
          </a:xfrm>
          <a:prstGeom prst="rect">
            <a:avLst/>
          </a:prstGeom>
        </p:spPr>
        <p:txBody>
          <a:bodyPr wrap="square">
            <a:spAutoFit/>
          </a:bodyPr>
          <a:lstStyle/>
          <a:p>
            <a:pPr marL="457200" indent="-457200">
              <a:buFont typeface="Wingdings" panose="05000000000000000000" pitchFamily="2" charset="2"/>
              <a:buChar char="Ø"/>
            </a:pPr>
            <a:r>
              <a:rPr lang="en-US" sz="2800" dirty="0"/>
              <a:t>The del statement is good to use when you know the index of  value</a:t>
            </a:r>
          </a:p>
          <a:p>
            <a:r>
              <a:rPr lang="en-US" sz="2800" dirty="0"/>
              <a:t>     you want to remove from the list. </a:t>
            </a:r>
          </a:p>
          <a:p>
            <a:pPr marL="457200" indent="-457200">
              <a:buFont typeface="Wingdings" panose="05000000000000000000" pitchFamily="2" charset="2"/>
              <a:buChar char="Ø"/>
            </a:pPr>
            <a:r>
              <a:rPr lang="en-US" sz="2800" dirty="0">
                <a:solidFill>
                  <a:srgbClr val="FF0000"/>
                </a:solidFill>
              </a:rPr>
              <a:t>The remove() method is useful when you know the value you want to remove from the list.</a:t>
            </a:r>
          </a:p>
        </p:txBody>
      </p:sp>
    </p:spTree>
    <p:extLst>
      <p:ext uri="{BB962C8B-B14F-4D97-AF65-F5344CB8AC3E}">
        <p14:creationId xmlns:p14="http://schemas.microsoft.com/office/powerpoint/2010/main" val="3077251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32" y="-334373"/>
            <a:ext cx="11040737" cy="1596177"/>
          </a:xfrm>
        </p:spPr>
        <p:txBody>
          <a:bodyPr>
            <a:normAutofit/>
          </a:bodyPr>
          <a:lstStyle/>
          <a:p>
            <a:r>
              <a:rPr lang="en-US" sz="3200" b="1">
                <a:solidFill>
                  <a:srgbClr val="7030A0"/>
                </a:solidFill>
              </a:rPr>
              <a:t>Sorting the Values in a List with the sort() Method</a:t>
            </a:r>
            <a:endParaRPr lang="en-US" sz="3200" dirty="0">
              <a:solidFill>
                <a:srgbClr val="7030A0"/>
              </a:solidFill>
            </a:endParaRPr>
          </a:p>
        </p:txBody>
      </p:sp>
      <p:sp>
        <p:nvSpPr>
          <p:cNvPr id="7" name="Content Placeholder 6"/>
          <p:cNvSpPr>
            <a:spLocks noGrp="1"/>
          </p:cNvSpPr>
          <p:nvPr>
            <p:ph sz="quarter" idx="13"/>
          </p:nvPr>
        </p:nvSpPr>
        <p:spPr>
          <a:xfrm>
            <a:off x="0" y="2171181"/>
            <a:ext cx="4165600" cy="1206156"/>
          </a:xfrm>
        </p:spPr>
        <p:txBody>
          <a:bodyPr>
            <a:noAutofit/>
          </a:bodyPr>
          <a:lstStyle/>
          <a:p>
            <a:pPr algn="just">
              <a:lnSpc>
                <a:spcPct val="100000"/>
              </a:lnSpc>
              <a:spcBef>
                <a:spcPts val="0"/>
              </a:spcBef>
            </a:pPr>
            <a:r>
              <a:rPr lang="en-US" sz="2800" cap="none" dirty="0"/>
              <a:t>List of number values or list of strings can be sorted with the sort() method.</a:t>
            </a:r>
          </a:p>
          <a:p>
            <a:pPr algn="just">
              <a:lnSpc>
                <a:spcPct val="100000"/>
              </a:lnSpc>
              <a:spcBef>
                <a:spcPts val="0"/>
              </a:spcBef>
            </a:pPr>
            <a:endParaRPr lang="en-US" sz="2800" cap="none" dirty="0"/>
          </a:p>
          <a:p>
            <a:pPr algn="just">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Pass True for the </a:t>
            </a:r>
            <a:r>
              <a:rPr lang="en-US" sz="2800" cap="none" dirty="0">
                <a:solidFill>
                  <a:srgbClr val="FF0000"/>
                </a:solidFill>
                <a:latin typeface="Cambria" panose="02040503050406030204" pitchFamily="18" charset="0"/>
                <a:ea typeface="Cambria" panose="02040503050406030204" pitchFamily="18" charset="0"/>
              </a:rPr>
              <a:t>reverse</a:t>
            </a:r>
            <a:r>
              <a:rPr lang="en-US" sz="2800" cap="none" dirty="0">
                <a:solidFill>
                  <a:srgbClr val="0070C0"/>
                </a:solidFill>
                <a:latin typeface="Cambria" panose="02040503050406030204" pitchFamily="18" charset="0"/>
                <a:ea typeface="Cambria" panose="02040503050406030204" pitchFamily="18" charset="0"/>
              </a:rPr>
              <a:t> keyword argument to have sort() sort the values in reverse order.</a:t>
            </a:r>
          </a:p>
        </p:txBody>
      </p:sp>
      <p:sp>
        <p:nvSpPr>
          <p:cNvPr id="4" name="Rectangle 3"/>
          <p:cNvSpPr/>
          <p:nvPr/>
        </p:nvSpPr>
        <p:spPr>
          <a:xfrm>
            <a:off x="5346700" y="1131430"/>
            <a:ext cx="7708900" cy="3970318"/>
          </a:xfrm>
          <a:prstGeom prst="rect">
            <a:avLst/>
          </a:prstGeom>
        </p:spPr>
        <p:txBody>
          <a:bodyPr wrap="square">
            <a:spAutoFit/>
          </a:bodyPr>
          <a:lstStyle/>
          <a:p>
            <a:r>
              <a:rPr lang="en-US" sz="2800" dirty="0">
                <a:solidFill>
                  <a:srgbClr val="FF0000"/>
                </a:solidFill>
              </a:rPr>
              <a:t>&gt;&gt;&gt; spam = [2, 5, 3.14, 1, -7]</a:t>
            </a:r>
          </a:p>
          <a:p>
            <a:r>
              <a:rPr lang="en-US" sz="2800" dirty="0">
                <a:solidFill>
                  <a:srgbClr val="FF0000"/>
                </a:solidFill>
              </a:rPr>
              <a:t>&gt;&gt;&gt; </a:t>
            </a:r>
            <a:r>
              <a:rPr lang="en-US" sz="2800" dirty="0" err="1">
                <a:solidFill>
                  <a:srgbClr val="FF0000"/>
                </a:solidFill>
              </a:rPr>
              <a:t>spam.sort</a:t>
            </a:r>
            <a:r>
              <a:rPr lang="en-US" sz="2800" dirty="0">
                <a:solidFill>
                  <a:srgbClr val="FF0000"/>
                </a:solidFill>
              </a:rPr>
              <a:t>()</a:t>
            </a:r>
          </a:p>
          <a:p>
            <a:r>
              <a:rPr lang="en-US" sz="2800" dirty="0">
                <a:solidFill>
                  <a:srgbClr val="FF0000"/>
                </a:solidFill>
              </a:rPr>
              <a:t>&gt;&gt;&gt; spam</a:t>
            </a:r>
          </a:p>
          <a:p>
            <a:r>
              <a:rPr lang="en-US" sz="2800" dirty="0">
                <a:solidFill>
                  <a:srgbClr val="FF0000"/>
                </a:solidFill>
              </a:rPr>
              <a:t>[-7, 1, 2, 3.14, 5]</a:t>
            </a:r>
          </a:p>
          <a:p>
            <a:r>
              <a:rPr lang="en-US" sz="2800" dirty="0">
                <a:solidFill>
                  <a:srgbClr val="FF0000"/>
                </a:solidFill>
              </a:rPr>
              <a:t>&gt;&gt;&gt; spam = ['ants', 'cats', 'dogs', 'badgers', 'elephants']</a:t>
            </a:r>
          </a:p>
          <a:p>
            <a:r>
              <a:rPr lang="en-US" sz="2800" dirty="0">
                <a:solidFill>
                  <a:srgbClr val="FF0000"/>
                </a:solidFill>
              </a:rPr>
              <a:t>&gt;&gt;&gt; </a:t>
            </a:r>
            <a:r>
              <a:rPr lang="en-US" sz="2800" dirty="0" err="1">
                <a:solidFill>
                  <a:srgbClr val="FF0000"/>
                </a:solidFill>
              </a:rPr>
              <a:t>spam.sort</a:t>
            </a:r>
            <a:r>
              <a:rPr lang="en-US" sz="2800" dirty="0">
                <a:solidFill>
                  <a:srgbClr val="FF0000"/>
                </a:solidFill>
              </a:rPr>
              <a:t>()</a:t>
            </a:r>
          </a:p>
          <a:p>
            <a:r>
              <a:rPr lang="en-US" sz="2800" dirty="0">
                <a:solidFill>
                  <a:srgbClr val="FF0000"/>
                </a:solidFill>
              </a:rPr>
              <a:t>&gt;&gt;&gt; spam</a:t>
            </a:r>
          </a:p>
          <a:p>
            <a:r>
              <a:rPr lang="en-US" sz="2800" dirty="0">
                <a:solidFill>
                  <a:srgbClr val="FF0000"/>
                </a:solidFill>
              </a:rPr>
              <a:t>['ants', 'badgers', 'cats', 'dogs', 'elephants']</a:t>
            </a:r>
            <a:endParaRPr lang="en-US" sz="2800" dirty="0"/>
          </a:p>
        </p:txBody>
      </p:sp>
      <p:sp>
        <p:nvSpPr>
          <p:cNvPr id="3" name="Rectangle 2"/>
          <p:cNvSpPr/>
          <p:nvPr/>
        </p:nvSpPr>
        <p:spPr>
          <a:xfrm>
            <a:off x="4356100" y="5232122"/>
            <a:ext cx="6870700" cy="1384995"/>
          </a:xfrm>
          <a:prstGeom prst="rect">
            <a:avLst/>
          </a:prstGeom>
        </p:spPr>
        <p:txBody>
          <a:bodyPr wrap="square">
            <a:spAutoFit/>
          </a:bodyPr>
          <a:lstStyle/>
          <a:p>
            <a:r>
              <a:rPr lang="en-US" sz="2800" dirty="0"/>
              <a:t>&gt;&gt;&gt; </a:t>
            </a:r>
            <a:r>
              <a:rPr lang="en-US" sz="2800" dirty="0" err="1"/>
              <a:t>spam.sort</a:t>
            </a:r>
            <a:r>
              <a:rPr lang="en-US" sz="2800" dirty="0"/>
              <a:t>(reverse=True)</a:t>
            </a:r>
          </a:p>
          <a:p>
            <a:r>
              <a:rPr lang="en-US" sz="2800" dirty="0"/>
              <a:t>&gt;&gt;&gt; spam</a:t>
            </a:r>
          </a:p>
          <a:p>
            <a:r>
              <a:rPr lang="en-US" sz="2800" dirty="0"/>
              <a:t>['elephants', 'dogs', 'cats', 'badgers', 'ants']</a:t>
            </a:r>
          </a:p>
        </p:txBody>
      </p:sp>
    </p:spTree>
    <p:extLst>
      <p:ext uri="{BB962C8B-B14F-4D97-AF65-F5344CB8AC3E}">
        <p14:creationId xmlns:p14="http://schemas.microsoft.com/office/powerpoint/2010/main" val="2702694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32" y="-334373"/>
            <a:ext cx="11040737" cy="1596177"/>
          </a:xfrm>
        </p:spPr>
        <p:txBody>
          <a:bodyPr>
            <a:normAutofit/>
          </a:bodyPr>
          <a:lstStyle/>
          <a:p>
            <a:r>
              <a:rPr lang="en-US" sz="3200" b="1">
                <a:solidFill>
                  <a:srgbClr val="7030A0"/>
                </a:solidFill>
              </a:rPr>
              <a:t>Sorting the Values in a List with the sort() Method</a:t>
            </a:r>
            <a:endParaRPr lang="en-US" sz="3200" dirty="0">
              <a:solidFill>
                <a:srgbClr val="7030A0"/>
              </a:solidFill>
            </a:endParaRPr>
          </a:p>
        </p:txBody>
      </p:sp>
      <p:sp>
        <p:nvSpPr>
          <p:cNvPr id="7" name="Content Placeholder 6"/>
          <p:cNvSpPr>
            <a:spLocks noGrp="1"/>
          </p:cNvSpPr>
          <p:nvPr>
            <p:ph sz="quarter" idx="13"/>
          </p:nvPr>
        </p:nvSpPr>
        <p:spPr>
          <a:xfrm>
            <a:off x="482600" y="1261804"/>
            <a:ext cx="10947400" cy="1206156"/>
          </a:xfrm>
        </p:spPr>
        <p:txBody>
          <a:bodyPr>
            <a:noAutofit/>
          </a:bodyPr>
          <a:lstStyle/>
          <a:p>
            <a:pPr algn="just">
              <a:lnSpc>
                <a:spcPct val="100000"/>
              </a:lnSpc>
              <a:spcBef>
                <a:spcPts val="0"/>
              </a:spcBef>
            </a:pPr>
            <a:r>
              <a:rPr lang="en-US" sz="2800" cap="none" dirty="0"/>
              <a:t>Three important things about the sort() method:</a:t>
            </a:r>
          </a:p>
          <a:p>
            <a:pPr marL="0" indent="0" algn="just">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1.  sort() method sorts the list in place; don’t try to capture the return</a:t>
            </a:r>
          </a:p>
          <a:p>
            <a:pPr marL="0" indent="0" algn="just">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value by writing code like spam = </a:t>
            </a:r>
            <a:r>
              <a:rPr lang="en-US" sz="2800" cap="none" dirty="0" err="1">
                <a:solidFill>
                  <a:srgbClr val="0070C0"/>
                </a:solidFill>
                <a:latin typeface="Cambria" panose="02040503050406030204" pitchFamily="18" charset="0"/>
                <a:ea typeface="Cambria" panose="02040503050406030204" pitchFamily="18" charset="0"/>
              </a:rPr>
              <a:t>spam.sort</a:t>
            </a:r>
            <a:r>
              <a:rPr lang="en-US" sz="2800" cap="none" dirty="0">
                <a:solidFill>
                  <a:srgbClr val="0070C0"/>
                </a:solidFill>
                <a:latin typeface="Cambria" panose="02040503050406030204" pitchFamily="18" charset="0"/>
                <a:ea typeface="Cambria" panose="02040503050406030204" pitchFamily="18" charset="0"/>
              </a:rPr>
              <a:t>( )</a:t>
            </a:r>
          </a:p>
          <a:p>
            <a:pPr marL="0" indent="0" algn="just">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2. Cannot sort lists that have both number values and string values in them, since Python doesn’t know how to compare these values.</a:t>
            </a:r>
          </a:p>
          <a:p>
            <a:pPr marL="0" indent="0" algn="just">
              <a:lnSpc>
                <a:spcPct val="100000"/>
              </a:lnSpc>
              <a:spcBef>
                <a:spcPts val="0"/>
              </a:spcBef>
              <a:buNone/>
            </a:pPr>
            <a:endParaRPr lang="en-US" sz="2800" cap="none" dirty="0">
              <a:solidFill>
                <a:srgbClr val="0070C0"/>
              </a:solidFill>
              <a:latin typeface="Cambria" panose="02040503050406030204" pitchFamily="18" charset="0"/>
              <a:ea typeface="Cambria" panose="02040503050406030204" pitchFamily="18" charset="0"/>
            </a:endParaRPr>
          </a:p>
        </p:txBody>
      </p:sp>
      <p:sp>
        <p:nvSpPr>
          <p:cNvPr id="3" name="Rectangle 2"/>
          <p:cNvSpPr/>
          <p:nvPr/>
        </p:nvSpPr>
        <p:spPr>
          <a:xfrm>
            <a:off x="1689100" y="3568422"/>
            <a:ext cx="6870700" cy="3108543"/>
          </a:xfrm>
          <a:prstGeom prst="rect">
            <a:avLst/>
          </a:prstGeom>
        </p:spPr>
        <p:txBody>
          <a:bodyPr wrap="square">
            <a:spAutoFit/>
          </a:bodyPr>
          <a:lstStyle/>
          <a:p>
            <a:r>
              <a:rPr lang="en-US" sz="2800" dirty="0">
                <a:solidFill>
                  <a:srgbClr val="FF0000"/>
                </a:solidFill>
              </a:rPr>
              <a:t>&gt;&gt;&gt; spam = [1, 3, 2, 4, 'Alice', 'Bob']</a:t>
            </a:r>
          </a:p>
          <a:p>
            <a:r>
              <a:rPr lang="en-US" sz="2800" dirty="0">
                <a:solidFill>
                  <a:srgbClr val="FF0000"/>
                </a:solidFill>
              </a:rPr>
              <a:t>&gt;&gt;&gt; </a:t>
            </a:r>
            <a:r>
              <a:rPr lang="en-US" sz="2800" dirty="0" err="1">
                <a:solidFill>
                  <a:srgbClr val="FF0000"/>
                </a:solidFill>
              </a:rPr>
              <a:t>spam.sort</a:t>
            </a:r>
            <a:r>
              <a:rPr lang="en-US" sz="2800" dirty="0">
                <a:solidFill>
                  <a:srgbClr val="FF0000"/>
                </a:solidFill>
              </a:rPr>
              <a:t>()</a:t>
            </a:r>
          </a:p>
          <a:p>
            <a:r>
              <a:rPr lang="en-US" sz="2800" dirty="0" err="1"/>
              <a:t>Traceback</a:t>
            </a:r>
            <a:r>
              <a:rPr lang="en-US" sz="2800" dirty="0"/>
              <a:t> (most recent call last):</a:t>
            </a:r>
          </a:p>
          <a:p>
            <a:r>
              <a:rPr lang="en-US" sz="2800" dirty="0"/>
              <a:t>File "&lt;pyshell#70&gt;", line 1, in &lt;module&gt;</a:t>
            </a:r>
          </a:p>
          <a:p>
            <a:r>
              <a:rPr lang="en-US" sz="2800" dirty="0" err="1"/>
              <a:t>spam.sort</a:t>
            </a:r>
            <a:r>
              <a:rPr lang="en-US" sz="2800" dirty="0"/>
              <a:t>()</a:t>
            </a:r>
          </a:p>
          <a:p>
            <a:r>
              <a:rPr lang="en-US" sz="2800" dirty="0" err="1"/>
              <a:t>TypeError</a:t>
            </a:r>
            <a:r>
              <a:rPr lang="en-US" sz="2800" dirty="0"/>
              <a:t>: '&lt;' not supported between instances of '</a:t>
            </a:r>
            <a:r>
              <a:rPr lang="en-US" sz="2800" dirty="0" err="1"/>
              <a:t>str</a:t>
            </a:r>
            <a:r>
              <a:rPr lang="en-US" sz="2800" dirty="0"/>
              <a:t>' and '</a:t>
            </a:r>
            <a:r>
              <a:rPr lang="en-US" sz="2800" dirty="0" err="1"/>
              <a:t>int</a:t>
            </a:r>
            <a:r>
              <a:rPr lang="en-US" sz="2800" dirty="0"/>
              <a:t>'</a:t>
            </a:r>
          </a:p>
        </p:txBody>
      </p:sp>
    </p:spTree>
    <p:extLst>
      <p:ext uri="{BB962C8B-B14F-4D97-AF65-F5344CB8AC3E}">
        <p14:creationId xmlns:p14="http://schemas.microsoft.com/office/powerpoint/2010/main" val="2694888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31" y="-374937"/>
            <a:ext cx="11040737" cy="1596177"/>
          </a:xfrm>
        </p:spPr>
        <p:txBody>
          <a:bodyPr>
            <a:normAutofit/>
          </a:bodyPr>
          <a:lstStyle/>
          <a:p>
            <a:r>
              <a:rPr lang="en-US" sz="3200" b="1">
                <a:solidFill>
                  <a:srgbClr val="7030A0"/>
                </a:solidFill>
              </a:rPr>
              <a:t>Sorting the Values in a List with the sort() Method</a:t>
            </a:r>
            <a:endParaRPr lang="en-US" sz="3200" dirty="0">
              <a:solidFill>
                <a:srgbClr val="7030A0"/>
              </a:solidFill>
            </a:endParaRPr>
          </a:p>
        </p:txBody>
      </p:sp>
      <p:sp>
        <p:nvSpPr>
          <p:cNvPr id="7" name="Content Placeholder 6"/>
          <p:cNvSpPr>
            <a:spLocks noGrp="1"/>
          </p:cNvSpPr>
          <p:nvPr>
            <p:ph sz="quarter" idx="13"/>
          </p:nvPr>
        </p:nvSpPr>
        <p:spPr>
          <a:xfrm>
            <a:off x="88900" y="1261802"/>
            <a:ext cx="5410200" cy="1265497"/>
          </a:xfrm>
        </p:spPr>
        <p:txBody>
          <a:bodyPr>
            <a:noAutofit/>
          </a:bodyPr>
          <a:lstStyle/>
          <a:p>
            <a:pPr marL="0" indent="0" algn="just">
              <a:lnSpc>
                <a:spcPct val="100000"/>
              </a:lnSpc>
              <a:spcBef>
                <a:spcPts val="0"/>
              </a:spcBef>
              <a:buNone/>
            </a:pPr>
            <a:r>
              <a:rPr lang="en-US" sz="2800" cap="none" dirty="0"/>
              <a:t>3. sort() uses “</a:t>
            </a:r>
            <a:r>
              <a:rPr lang="en-US" sz="2800" cap="none" dirty="0" err="1"/>
              <a:t>ASCIIbetical</a:t>
            </a:r>
            <a:r>
              <a:rPr lang="en-US" sz="2800" cap="none" dirty="0"/>
              <a:t> order” rather than actual alphabetical</a:t>
            </a:r>
          </a:p>
          <a:p>
            <a:pPr marL="0" indent="0" algn="just">
              <a:lnSpc>
                <a:spcPct val="100000"/>
              </a:lnSpc>
              <a:spcBef>
                <a:spcPts val="0"/>
              </a:spcBef>
              <a:buNone/>
            </a:pPr>
            <a:r>
              <a:rPr lang="en-US" sz="2800" cap="none" dirty="0"/>
              <a:t>order for sorting strings.</a:t>
            </a:r>
          </a:p>
          <a:p>
            <a:pPr indent="177800" algn="just">
              <a:lnSpc>
                <a:spcPct val="100000"/>
              </a:lnSpc>
              <a:spcBef>
                <a:spcPts val="0"/>
              </a:spcBef>
            </a:pPr>
            <a:r>
              <a:rPr lang="en-US" sz="2800" cap="none" dirty="0">
                <a:solidFill>
                  <a:srgbClr val="0070C0"/>
                </a:solidFill>
                <a:latin typeface="Cambria" panose="02040503050406030204" pitchFamily="18" charset="0"/>
                <a:ea typeface="Cambria" panose="02040503050406030204" pitchFamily="18" charset="0"/>
              </a:rPr>
              <a:t>   This means uppercase letters come before lowercase letters.</a:t>
            </a:r>
          </a:p>
          <a:p>
            <a:pPr indent="177800" algn="just">
              <a:lnSpc>
                <a:spcPct val="100000"/>
              </a:lnSpc>
              <a:spcBef>
                <a:spcPts val="0"/>
              </a:spcBef>
            </a:pPr>
            <a:r>
              <a:rPr lang="en-US" sz="2800" cap="none" dirty="0">
                <a:latin typeface="Cambria" panose="02040503050406030204" pitchFamily="18" charset="0"/>
                <a:ea typeface="Cambria" panose="02040503050406030204" pitchFamily="18" charset="0"/>
              </a:rPr>
              <a:t>   Therefore, the lowercase a is sorted so that it comes after the uppercase Z.</a:t>
            </a:r>
          </a:p>
          <a:p>
            <a:pPr indent="177800" algn="just">
              <a:lnSpc>
                <a:spcPct val="100000"/>
              </a:lnSpc>
              <a:spcBef>
                <a:spcPts val="0"/>
              </a:spcBef>
            </a:pPr>
            <a:r>
              <a:rPr lang="en-US" sz="2800" cap="none" dirty="0">
                <a:solidFill>
                  <a:srgbClr val="FF0000"/>
                </a:solidFill>
                <a:latin typeface="Cambria" panose="02040503050406030204" pitchFamily="18" charset="0"/>
                <a:ea typeface="Cambria" panose="02040503050406030204" pitchFamily="18" charset="0"/>
              </a:rPr>
              <a:t>To sort the values in regular alphabetical order, pass</a:t>
            </a:r>
          </a:p>
          <a:p>
            <a:pPr indent="0" algn="just">
              <a:lnSpc>
                <a:spcPct val="100000"/>
              </a:lnSpc>
              <a:spcBef>
                <a:spcPts val="0"/>
              </a:spcBef>
              <a:buNone/>
            </a:pPr>
            <a:r>
              <a:rPr lang="en-US" sz="2800" cap="none" dirty="0" err="1">
                <a:solidFill>
                  <a:srgbClr val="0070C0"/>
                </a:solidFill>
                <a:latin typeface="Cambria" panose="02040503050406030204" pitchFamily="18" charset="0"/>
                <a:ea typeface="Cambria" panose="02040503050406030204" pitchFamily="18" charset="0"/>
              </a:rPr>
              <a:t>str.lower</a:t>
            </a:r>
            <a:r>
              <a:rPr lang="en-US" sz="2800" cap="none" dirty="0">
                <a:solidFill>
                  <a:srgbClr val="FF0000"/>
                </a:solidFill>
                <a:latin typeface="Cambria" panose="02040503050406030204" pitchFamily="18" charset="0"/>
                <a:ea typeface="Cambria" panose="02040503050406030204" pitchFamily="18" charset="0"/>
              </a:rPr>
              <a:t> for the key keyword argument in the sort() method call.</a:t>
            </a:r>
          </a:p>
          <a:p>
            <a:pPr indent="177800" algn="just">
              <a:lnSpc>
                <a:spcPct val="100000"/>
              </a:lnSpc>
              <a:spcBef>
                <a:spcPts val="0"/>
              </a:spcBef>
            </a:pPr>
            <a:endParaRPr lang="en-US" sz="2800" cap="none" dirty="0">
              <a:solidFill>
                <a:srgbClr val="0070C0"/>
              </a:solidFill>
              <a:latin typeface="Cambria" panose="02040503050406030204" pitchFamily="18" charset="0"/>
              <a:ea typeface="Cambria" panose="02040503050406030204" pitchFamily="18" charset="0"/>
            </a:endParaRPr>
          </a:p>
        </p:txBody>
      </p:sp>
      <p:sp>
        <p:nvSpPr>
          <p:cNvPr id="3" name="Rectangle 2"/>
          <p:cNvSpPr/>
          <p:nvPr/>
        </p:nvSpPr>
        <p:spPr>
          <a:xfrm>
            <a:off x="5791200" y="1460605"/>
            <a:ext cx="6870700" cy="2246769"/>
          </a:xfrm>
          <a:prstGeom prst="rect">
            <a:avLst/>
          </a:prstGeom>
        </p:spPr>
        <p:txBody>
          <a:bodyPr wrap="square">
            <a:spAutoFit/>
          </a:bodyPr>
          <a:lstStyle/>
          <a:p>
            <a:r>
              <a:rPr lang="en-US" sz="2800" dirty="0">
                <a:solidFill>
                  <a:srgbClr val="FF0000"/>
                </a:solidFill>
              </a:rPr>
              <a:t>&gt;&gt;&gt; spam = ['Alice', 'ants', 'Bob', 'badgers', 'Carol', 'cats']</a:t>
            </a:r>
          </a:p>
          <a:p>
            <a:r>
              <a:rPr lang="en-US" sz="2800" dirty="0">
                <a:solidFill>
                  <a:srgbClr val="FF0000"/>
                </a:solidFill>
              </a:rPr>
              <a:t>&gt;&gt;&gt; </a:t>
            </a:r>
            <a:r>
              <a:rPr lang="en-US" sz="2800" dirty="0" err="1">
                <a:solidFill>
                  <a:srgbClr val="FF0000"/>
                </a:solidFill>
              </a:rPr>
              <a:t>spam.sort</a:t>
            </a:r>
            <a:r>
              <a:rPr lang="en-US" sz="2800" dirty="0">
                <a:solidFill>
                  <a:srgbClr val="FF0000"/>
                </a:solidFill>
              </a:rPr>
              <a:t>()</a:t>
            </a:r>
          </a:p>
          <a:p>
            <a:r>
              <a:rPr lang="en-US" sz="2800" dirty="0">
                <a:solidFill>
                  <a:srgbClr val="FF0000"/>
                </a:solidFill>
              </a:rPr>
              <a:t>&gt;&gt;&gt; spam</a:t>
            </a:r>
          </a:p>
          <a:p>
            <a:r>
              <a:rPr lang="en-US" sz="2800" dirty="0"/>
              <a:t>['Alice', 'Bob', 'Carol', 'ants', 'badgers', 'cats']</a:t>
            </a:r>
          </a:p>
        </p:txBody>
      </p:sp>
      <p:sp>
        <p:nvSpPr>
          <p:cNvPr id="6" name="Rectangle 5"/>
          <p:cNvSpPr/>
          <p:nvPr/>
        </p:nvSpPr>
        <p:spPr>
          <a:xfrm>
            <a:off x="6096000" y="4479635"/>
            <a:ext cx="6096000" cy="1815882"/>
          </a:xfrm>
          <a:prstGeom prst="rect">
            <a:avLst/>
          </a:prstGeom>
        </p:spPr>
        <p:txBody>
          <a:bodyPr>
            <a:spAutoFit/>
          </a:bodyPr>
          <a:lstStyle/>
          <a:p>
            <a:r>
              <a:rPr lang="en-US" sz="2800" dirty="0">
                <a:solidFill>
                  <a:srgbClr val="FF0000"/>
                </a:solidFill>
              </a:rPr>
              <a:t>&gt;&gt;&gt; spam = ['a', 'z', 'A', 'Z']</a:t>
            </a:r>
          </a:p>
          <a:p>
            <a:r>
              <a:rPr lang="en-US" sz="2800" dirty="0">
                <a:solidFill>
                  <a:srgbClr val="FF0000"/>
                </a:solidFill>
              </a:rPr>
              <a:t>&gt;&gt;&gt; </a:t>
            </a:r>
            <a:r>
              <a:rPr lang="en-US" sz="2800" dirty="0" err="1">
                <a:solidFill>
                  <a:srgbClr val="FF0000"/>
                </a:solidFill>
              </a:rPr>
              <a:t>spam.sort</a:t>
            </a:r>
            <a:r>
              <a:rPr lang="en-US" sz="2800" dirty="0">
                <a:solidFill>
                  <a:srgbClr val="FF0000"/>
                </a:solidFill>
              </a:rPr>
              <a:t>(key=</a:t>
            </a:r>
            <a:r>
              <a:rPr lang="en-US" sz="2800" dirty="0" err="1">
                <a:solidFill>
                  <a:srgbClr val="FF0000"/>
                </a:solidFill>
              </a:rPr>
              <a:t>str.lower</a:t>
            </a:r>
            <a:r>
              <a:rPr lang="en-US" sz="2800" dirty="0">
                <a:solidFill>
                  <a:srgbClr val="FF0000"/>
                </a:solidFill>
              </a:rPr>
              <a:t>)</a:t>
            </a:r>
          </a:p>
          <a:p>
            <a:r>
              <a:rPr lang="en-US" sz="2800" dirty="0">
                <a:solidFill>
                  <a:srgbClr val="FF0000"/>
                </a:solidFill>
              </a:rPr>
              <a:t>&gt;&gt;&gt; spam</a:t>
            </a:r>
          </a:p>
          <a:p>
            <a:r>
              <a:rPr lang="en-US" sz="2800" dirty="0"/>
              <a:t>['a', 'A', 'z', 'Z']</a:t>
            </a:r>
          </a:p>
        </p:txBody>
      </p:sp>
    </p:spTree>
    <p:extLst>
      <p:ext uri="{BB962C8B-B14F-4D97-AF65-F5344CB8AC3E}">
        <p14:creationId xmlns:p14="http://schemas.microsoft.com/office/powerpoint/2010/main" val="3112404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79073"/>
            <a:ext cx="12484100" cy="1596177"/>
          </a:xfrm>
        </p:spPr>
        <p:txBody>
          <a:bodyPr>
            <a:normAutofit/>
          </a:bodyPr>
          <a:lstStyle/>
          <a:p>
            <a:r>
              <a:rPr lang="en-US" sz="3200" b="1" dirty="0">
                <a:solidFill>
                  <a:srgbClr val="7030A0"/>
                </a:solidFill>
              </a:rPr>
              <a:t>Reversing the Values in a List with reverse() Method</a:t>
            </a:r>
            <a:endParaRPr lang="en-US" sz="3200" dirty="0">
              <a:solidFill>
                <a:srgbClr val="7030A0"/>
              </a:solidFill>
            </a:endParaRPr>
          </a:p>
        </p:txBody>
      </p:sp>
      <p:sp>
        <p:nvSpPr>
          <p:cNvPr id="7" name="Content Placeholder 6"/>
          <p:cNvSpPr>
            <a:spLocks noGrp="1"/>
          </p:cNvSpPr>
          <p:nvPr>
            <p:ph sz="quarter" idx="13"/>
          </p:nvPr>
        </p:nvSpPr>
        <p:spPr>
          <a:xfrm>
            <a:off x="431800" y="1317104"/>
            <a:ext cx="4546600" cy="1265497"/>
          </a:xfrm>
        </p:spPr>
        <p:txBody>
          <a:bodyPr>
            <a:noAutofit/>
          </a:bodyPr>
          <a:lstStyle/>
          <a:p>
            <a:pPr algn="just">
              <a:lnSpc>
                <a:spcPct val="100000"/>
              </a:lnSpc>
              <a:spcBef>
                <a:spcPts val="0"/>
              </a:spcBef>
              <a:buFont typeface="Wingdings" panose="05000000000000000000" pitchFamily="2" charset="2"/>
              <a:buChar char="Ø"/>
            </a:pPr>
            <a:r>
              <a:rPr lang="en-US" sz="2800" cap="none" dirty="0"/>
              <a:t>to quickly reverse the order of the items in a list, call</a:t>
            </a:r>
          </a:p>
          <a:p>
            <a:pPr marL="0" indent="0" algn="just">
              <a:lnSpc>
                <a:spcPct val="100000"/>
              </a:lnSpc>
              <a:spcBef>
                <a:spcPts val="0"/>
              </a:spcBef>
              <a:buNone/>
            </a:pPr>
            <a:r>
              <a:rPr lang="en-US" sz="2800" cap="none" dirty="0"/>
              <a:t>   reverse() list method</a:t>
            </a:r>
          </a:p>
          <a:p>
            <a:pPr>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Like the sort( ) list method, reverse( ) doesn’t return a list.</a:t>
            </a:r>
          </a:p>
          <a:p>
            <a:pPr algn="just">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 This is why you write </a:t>
            </a:r>
            <a:r>
              <a:rPr lang="en-US" sz="2800" cap="none" dirty="0" err="1">
                <a:latin typeface="Cambria" panose="02040503050406030204" pitchFamily="18" charset="0"/>
                <a:ea typeface="Cambria" panose="02040503050406030204" pitchFamily="18" charset="0"/>
              </a:rPr>
              <a:t>spam.reverse</a:t>
            </a:r>
            <a:r>
              <a:rPr lang="en-US" sz="2800" cap="none" dirty="0">
                <a:latin typeface="Cambria" panose="02040503050406030204" pitchFamily="18" charset="0"/>
                <a:ea typeface="Cambria" panose="02040503050406030204" pitchFamily="18" charset="0"/>
              </a:rPr>
              <a:t>( ), instead of spam = </a:t>
            </a:r>
            <a:r>
              <a:rPr lang="en-US" sz="2800" cap="none" dirty="0" err="1">
                <a:latin typeface="Cambria" panose="02040503050406030204" pitchFamily="18" charset="0"/>
                <a:ea typeface="Cambria" panose="02040503050406030204" pitchFamily="18" charset="0"/>
              </a:rPr>
              <a:t>spam.reverse</a:t>
            </a:r>
            <a:r>
              <a:rPr lang="en-US" sz="2800" cap="none" dirty="0">
                <a:latin typeface="Cambria" panose="02040503050406030204" pitchFamily="18" charset="0"/>
                <a:ea typeface="Cambria" panose="02040503050406030204" pitchFamily="18" charset="0"/>
              </a:rPr>
              <a:t>( ).</a:t>
            </a:r>
          </a:p>
        </p:txBody>
      </p:sp>
      <p:sp>
        <p:nvSpPr>
          <p:cNvPr id="3" name="Rectangle 2"/>
          <p:cNvSpPr/>
          <p:nvPr/>
        </p:nvSpPr>
        <p:spPr>
          <a:xfrm>
            <a:off x="6489700" y="2146405"/>
            <a:ext cx="5372100" cy="1815882"/>
          </a:xfrm>
          <a:prstGeom prst="rect">
            <a:avLst/>
          </a:prstGeom>
        </p:spPr>
        <p:txBody>
          <a:bodyPr wrap="square">
            <a:spAutoFit/>
          </a:bodyPr>
          <a:lstStyle/>
          <a:p>
            <a:r>
              <a:rPr lang="en-US" sz="2800" dirty="0">
                <a:solidFill>
                  <a:srgbClr val="FF0000"/>
                </a:solidFill>
              </a:rPr>
              <a:t>&gt;&gt;&gt; spam = ['cat', 'dog', 'moose']</a:t>
            </a:r>
          </a:p>
          <a:p>
            <a:r>
              <a:rPr lang="en-US" sz="2800" dirty="0">
                <a:solidFill>
                  <a:srgbClr val="FF0000"/>
                </a:solidFill>
              </a:rPr>
              <a:t>&gt;&gt;&gt; </a:t>
            </a:r>
            <a:r>
              <a:rPr lang="en-US" sz="2800" dirty="0" err="1">
                <a:solidFill>
                  <a:srgbClr val="FF0000"/>
                </a:solidFill>
              </a:rPr>
              <a:t>spam.reverse</a:t>
            </a:r>
            <a:r>
              <a:rPr lang="en-US" sz="2800" dirty="0">
                <a:solidFill>
                  <a:srgbClr val="FF0000"/>
                </a:solidFill>
              </a:rPr>
              <a:t>()</a:t>
            </a:r>
          </a:p>
          <a:p>
            <a:r>
              <a:rPr lang="en-US" sz="2800" dirty="0">
                <a:solidFill>
                  <a:srgbClr val="FF0000"/>
                </a:solidFill>
              </a:rPr>
              <a:t>&gt;&gt;&gt; spam</a:t>
            </a:r>
          </a:p>
          <a:p>
            <a:r>
              <a:rPr lang="en-US" sz="2800" dirty="0"/>
              <a:t>['moose', 'dog', 'cat']</a:t>
            </a:r>
          </a:p>
        </p:txBody>
      </p:sp>
    </p:spTree>
    <p:extLst>
      <p:ext uri="{BB962C8B-B14F-4D97-AF65-F5344CB8AC3E}">
        <p14:creationId xmlns:p14="http://schemas.microsoft.com/office/powerpoint/2010/main" val="2557171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279073"/>
            <a:ext cx="13396435" cy="1596177"/>
          </a:xfrm>
        </p:spPr>
        <p:txBody>
          <a:bodyPr>
            <a:normAutofit/>
          </a:bodyPr>
          <a:lstStyle/>
          <a:p>
            <a:r>
              <a:rPr lang="en-US" sz="3200" b="1" dirty="0">
                <a:solidFill>
                  <a:srgbClr val="7030A0"/>
                </a:solidFill>
              </a:rPr>
              <a:t>	EXCEPTIONS TO INDENTATION RULES IN PYTHON</a:t>
            </a:r>
            <a:endParaRPr lang="en-US" sz="3200" dirty="0">
              <a:solidFill>
                <a:srgbClr val="7030A0"/>
              </a:solidFill>
            </a:endParaRPr>
          </a:p>
        </p:txBody>
      </p:sp>
      <p:sp>
        <p:nvSpPr>
          <p:cNvPr id="7" name="Content Placeholder 6"/>
          <p:cNvSpPr>
            <a:spLocks noGrp="1"/>
          </p:cNvSpPr>
          <p:nvPr>
            <p:ph sz="quarter" idx="13"/>
          </p:nvPr>
        </p:nvSpPr>
        <p:spPr>
          <a:xfrm>
            <a:off x="431800" y="1317104"/>
            <a:ext cx="5854700" cy="1265497"/>
          </a:xfrm>
        </p:spPr>
        <p:txBody>
          <a:bodyPr>
            <a:noAutofit/>
          </a:bodyPr>
          <a:lstStyle/>
          <a:p>
            <a:pPr algn="just">
              <a:lnSpc>
                <a:spcPct val="100000"/>
              </a:lnSpc>
              <a:spcBef>
                <a:spcPts val="0"/>
              </a:spcBef>
              <a:buFont typeface="Wingdings" panose="05000000000000000000" pitchFamily="2" charset="2"/>
              <a:buChar char="Ø"/>
            </a:pPr>
            <a:r>
              <a:rPr lang="en-US" sz="2800" cap="none" dirty="0"/>
              <a:t>the amount of indentation for a line of code tells Python what block it is in.</a:t>
            </a:r>
          </a:p>
          <a:p>
            <a:pPr algn="just">
              <a:lnSpc>
                <a:spcPct val="100000"/>
              </a:lnSpc>
              <a:spcBef>
                <a:spcPts val="0"/>
              </a:spcBef>
              <a:buFont typeface="Wingdings" panose="05000000000000000000" pitchFamily="2" charset="2"/>
              <a:buChar char="Ø"/>
            </a:pPr>
            <a:endParaRPr lang="en-US" sz="2800" cap="none" dirty="0"/>
          </a:p>
          <a:p>
            <a:pPr algn="just">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There are some exceptions to this rule</a:t>
            </a:r>
          </a:p>
          <a:p>
            <a:pPr algn="just">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Ex: lists can actually span several lines in the source code file.</a:t>
            </a:r>
          </a:p>
          <a:p>
            <a:pPr algn="just">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Indentation of these lines does not matter; Python knows that list is not finished until it sees ending square bracket</a:t>
            </a:r>
          </a:p>
        </p:txBody>
      </p:sp>
      <p:sp>
        <p:nvSpPr>
          <p:cNvPr id="3" name="Rectangle 2"/>
          <p:cNvSpPr/>
          <p:nvPr/>
        </p:nvSpPr>
        <p:spPr>
          <a:xfrm>
            <a:off x="7543800" y="2209905"/>
            <a:ext cx="5372100" cy="2246769"/>
          </a:xfrm>
          <a:prstGeom prst="rect">
            <a:avLst/>
          </a:prstGeom>
        </p:spPr>
        <p:txBody>
          <a:bodyPr wrap="square">
            <a:spAutoFit/>
          </a:bodyPr>
          <a:lstStyle/>
          <a:p>
            <a:r>
              <a:rPr lang="en-US" sz="2800" dirty="0">
                <a:solidFill>
                  <a:srgbClr val="FF0000"/>
                </a:solidFill>
              </a:rPr>
              <a:t>spam = ['apples',</a:t>
            </a:r>
          </a:p>
          <a:p>
            <a:r>
              <a:rPr lang="en-US" sz="2800" dirty="0">
                <a:solidFill>
                  <a:srgbClr val="FF0000"/>
                </a:solidFill>
              </a:rPr>
              <a:t>'oranges',</a:t>
            </a:r>
          </a:p>
          <a:p>
            <a:r>
              <a:rPr lang="en-US" sz="2800" dirty="0">
                <a:solidFill>
                  <a:srgbClr val="FF0000"/>
                </a:solidFill>
              </a:rPr>
              <a:t>'bananas',</a:t>
            </a:r>
          </a:p>
          <a:p>
            <a:r>
              <a:rPr lang="en-US" sz="2800" dirty="0">
                <a:solidFill>
                  <a:srgbClr val="FF0000"/>
                </a:solidFill>
              </a:rPr>
              <a:t>'cats']</a:t>
            </a:r>
          </a:p>
          <a:p>
            <a:r>
              <a:rPr lang="en-US" sz="2800" dirty="0">
                <a:solidFill>
                  <a:srgbClr val="FF0000"/>
                </a:solidFill>
              </a:rPr>
              <a:t>print(spam)</a:t>
            </a:r>
            <a:endParaRPr lang="en-US" sz="2800" dirty="0"/>
          </a:p>
        </p:txBody>
      </p:sp>
    </p:spTree>
    <p:extLst>
      <p:ext uri="{BB962C8B-B14F-4D97-AF65-F5344CB8AC3E}">
        <p14:creationId xmlns:p14="http://schemas.microsoft.com/office/powerpoint/2010/main" val="2404356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279073"/>
            <a:ext cx="13396435" cy="1596177"/>
          </a:xfrm>
        </p:spPr>
        <p:txBody>
          <a:bodyPr>
            <a:normAutofit/>
          </a:bodyPr>
          <a:lstStyle/>
          <a:p>
            <a:r>
              <a:rPr lang="en-US" sz="3200" b="1" dirty="0">
                <a:solidFill>
                  <a:srgbClr val="7030A0"/>
                </a:solidFill>
              </a:rPr>
              <a:t>	EXCEPTIONS TO INDENTATION RULES IN PYTHON</a:t>
            </a:r>
            <a:endParaRPr lang="en-US" sz="3200" dirty="0">
              <a:solidFill>
                <a:srgbClr val="7030A0"/>
              </a:solidFill>
            </a:endParaRPr>
          </a:p>
        </p:txBody>
      </p:sp>
      <p:sp>
        <p:nvSpPr>
          <p:cNvPr id="7" name="Content Placeholder 6"/>
          <p:cNvSpPr>
            <a:spLocks noGrp="1"/>
          </p:cNvSpPr>
          <p:nvPr>
            <p:ph sz="quarter" idx="13"/>
          </p:nvPr>
        </p:nvSpPr>
        <p:spPr>
          <a:xfrm>
            <a:off x="431800" y="1317104"/>
            <a:ext cx="5854700" cy="1265497"/>
          </a:xfrm>
        </p:spPr>
        <p:txBody>
          <a:bodyPr>
            <a:noAutofit/>
          </a:bodyPr>
          <a:lstStyle/>
          <a:p>
            <a:pPr algn="just">
              <a:lnSpc>
                <a:spcPct val="100000"/>
              </a:lnSpc>
              <a:spcBef>
                <a:spcPts val="0"/>
              </a:spcBef>
              <a:buFont typeface="Wingdings" panose="05000000000000000000" pitchFamily="2" charset="2"/>
              <a:buChar char="Ø"/>
            </a:pPr>
            <a:r>
              <a:rPr lang="en-US" sz="2800" cap="none" dirty="0"/>
              <a:t>split up a single instruction across multiple lines using the </a:t>
            </a:r>
            <a:r>
              <a:rPr lang="en-US" sz="2800" cap="none" dirty="0">
                <a:solidFill>
                  <a:srgbClr val="FF0000"/>
                </a:solidFill>
              </a:rPr>
              <a:t>\</a:t>
            </a:r>
            <a:r>
              <a:rPr lang="en-US" sz="2800" cap="none" dirty="0">
                <a:solidFill>
                  <a:srgbClr val="0070C0"/>
                </a:solidFill>
              </a:rPr>
              <a:t> </a:t>
            </a:r>
            <a:r>
              <a:rPr lang="en-US" sz="2800" cap="none" dirty="0"/>
              <a:t>line continuation character at the end.</a:t>
            </a:r>
          </a:p>
          <a:p>
            <a:pPr algn="just">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 = “This instruction continues on the next line.”</a:t>
            </a:r>
          </a:p>
          <a:p>
            <a:pPr algn="just">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The indentation on the line after a \ line continuation is not significant</a:t>
            </a:r>
          </a:p>
          <a:p>
            <a:pPr algn="just">
              <a:lnSpc>
                <a:spcPct val="100000"/>
              </a:lnSpc>
              <a:spcBef>
                <a:spcPts val="0"/>
              </a:spcBef>
              <a:buFont typeface="Wingdings" panose="05000000000000000000" pitchFamily="2" charset="2"/>
              <a:buChar char="Ø"/>
            </a:pPr>
            <a:endParaRPr lang="en-US" sz="2800" cap="none" dirty="0">
              <a:solidFill>
                <a:srgbClr val="FF0000"/>
              </a:solidFill>
              <a:latin typeface="Cambria" panose="02040503050406030204" pitchFamily="18" charset="0"/>
              <a:ea typeface="Cambria" panose="02040503050406030204" pitchFamily="18" charset="0"/>
            </a:endParaRPr>
          </a:p>
          <a:p>
            <a:pPr algn="just">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These tricks are useful to rearrange long lines of Python code to be a bit more readable.</a:t>
            </a:r>
          </a:p>
        </p:txBody>
      </p:sp>
      <p:sp>
        <p:nvSpPr>
          <p:cNvPr id="3" name="Rectangle 2"/>
          <p:cNvSpPr/>
          <p:nvPr/>
        </p:nvSpPr>
        <p:spPr>
          <a:xfrm>
            <a:off x="7198835" y="2273405"/>
            <a:ext cx="5372100" cy="954107"/>
          </a:xfrm>
          <a:prstGeom prst="rect">
            <a:avLst/>
          </a:prstGeom>
        </p:spPr>
        <p:txBody>
          <a:bodyPr wrap="square">
            <a:spAutoFit/>
          </a:bodyPr>
          <a:lstStyle/>
          <a:p>
            <a:r>
              <a:rPr lang="en-US" sz="2800" dirty="0">
                <a:solidFill>
                  <a:srgbClr val="FF0000"/>
                </a:solidFill>
              </a:rPr>
              <a:t>print('Four score and seven ' + \</a:t>
            </a:r>
          </a:p>
          <a:p>
            <a:r>
              <a:rPr lang="en-US" sz="2800" dirty="0">
                <a:solidFill>
                  <a:srgbClr val="FF0000"/>
                </a:solidFill>
              </a:rPr>
              <a:t>'years ago...')</a:t>
            </a:r>
            <a:endParaRPr lang="en-US" sz="2800" dirty="0"/>
          </a:p>
        </p:txBody>
      </p:sp>
    </p:spTree>
    <p:extLst>
      <p:ext uri="{BB962C8B-B14F-4D97-AF65-F5344CB8AC3E}">
        <p14:creationId xmlns:p14="http://schemas.microsoft.com/office/powerpoint/2010/main" val="2382587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335" y="-440372"/>
            <a:ext cx="10462735" cy="1596177"/>
          </a:xfrm>
        </p:spPr>
        <p:txBody>
          <a:bodyPr>
            <a:normAutofit/>
          </a:bodyPr>
          <a:lstStyle/>
          <a:p>
            <a:r>
              <a:rPr lang="en-US" sz="3200" b="1" dirty="0">
                <a:solidFill>
                  <a:srgbClr val="7030A0"/>
                </a:solidFill>
              </a:rPr>
              <a:t>			Sequence Data Types</a:t>
            </a:r>
            <a:endParaRPr lang="en-US" sz="3200" dirty="0">
              <a:solidFill>
                <a:srgbClr val="7030A0"/>
              </a:solidFill>
            </a:endParaRPr>
          </a:p>
        </p:txBody>
      </p:sp>
      <p:sp>
        <p:nvSpPr>
          <p:cNvPr id="7" name="Content Placeholder 6"/>
          <p:cNvSpPr>
            <a:spLocks noGrp="1"/>
          </p:cNvSpPr>
          <p:nvPr>
            <p:ph sz="quarter" idx="13"/>
          </p:nvPr>
        </p:nvSpPr>
        <p:spPr>
          <a:xfrm>
            <a:off x="215900" y="770442"/>
            <a:ext cx="5854700" cy="1265497"/>
          </a:xfrm>
        </p:spPr>
        <p:txBody>
          <a:bodyPr>
            <a:noAutofit/>
          </a:bodyPr>
          <a:lstStyle/>
          <a:p>
            <a:pPr algn="just">
              <a:lnSpc>
                <a:spcPct val="100000"/>
              </a:lnSpc>
              <a:spcBef>
                <a:spcPts val="0"/>
              </a:spcBef>
              <a:buFont typeface="Wingdings" panose="05000000000000000000" pitchFamily="2" charset="2"/>
              <a:buChar char="Ø"/>
            </a:pPr>
            <a:r>
              <a:rPr lang="en-US" sz="2800" cap="none" dirty="0"/>
              <a:t>strings and lists are actually similar if you consider a string to be a “list” of single text characters.</a:t>
            </a:r>
          </a:p>
          <a:p>
            <a:pPr algn="just">
              <a:lnSpc>
                <a:spcPct val="100000"/>
              </a:lnSpc>
              <a:spcBef>
                <a:spcPts val="0"/>
              </a:spcBef>
              <a:buFont typeface="Wingdings" panose="05000000000000000000" pitchFamily="2" charset="2"/>
              <a:buChar char="Ø"/>
            </a:pPr>
            <a:endParaRPr lang="en-US" sz="2800" cap="none" dirty="0"/>
          </a:p>
          <a:p>
            <a:pPr algn="just">
              <a:lnSpc>
                <a:spcPct val="100000"/>
              </a:lnSpc>
              <a:spcBef>
                <a:spcPts val="0"/>
              </a:spcBef>
              <a:buFont typeface="Wingdings" panose="05000000000000000000" pitchFamily="2" charset="2"/>
              <a:buChar char="Ø"/>
            </a:pPr>
            <a:r>
              <a:rPr lang="en-US" sz="2800" cap="none" dirty="0">
                <a:solidFill>
                  <a:srgbClr val="0070C0"/>
                </a:solidFill>
                <a:latin typeface="Cambria" panose="02040503050406030204" pitchFamily="18" charset="0"/>
                <a:ea typeface="Cambria" panose="02040503050406030204" pitchFamily="18" charset="0"/>
              </a:rPr>
              <a:t>The Python sequence data</a:t>
            </a:r>
          </a:p>
          <a:p>
            <a:pPr marL="0" indent="0" algn="just">
              <a:lnSpc>
                <a:spcPct val="100000"/>
              </a:lnSpc>
              <a:spcBef>
                <a:spcPts val="0"/>
              </a:spcBef>
              <a:buNone/>
            </a:pPr>
            <a:r>
              <a:rPr lang="en-US" sz="2800" cap="none" dirty="0">
                <a:solidFill>
                  <a:srgbClr val="0070C0"/>
                </a:solidFill>
                <a:latin typeface="Cambria" panose="02040503050406030204" pitchFamily="18" charset="0"/>
                <a:ea typeface="Cambria" panose="02040503050406030204" pitchFamily="18" charset="0"/>
              </a:rPr>
              <a:t>types include lists, strings, range objects returned by range(), and tuples </a:t>
            </a:r>
          </a:p>
          <a:p>
            <a:pPr algn="just">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Many of the things you can do with lists can also be done with strings and other values of sequence types: </a:t>
            </a:r>
            <a:r>
              <a:rPr lang="en-US" sz="2800" cap="none" dirty="0">
                <a:solidFill>
                  <a:srgbClr val="FF0000"/>
                </a:solidFill>
                <a:latin typeface="Cambria" panose="02040503050406030204" pitchFamily="18" charset="0"/>
                <a:ea typeface="Cambria" panose="02040503050406030204" pitchFamily="18" charset="0"/>
              </a:rPr>
              <a:t>indexing; slicing; </a:t>
            </a:r>
            <a:r>
              <a:rPr lang="en-US" sz="2800" cap="none" dirty="0">
                <a:latin typeface="Cambria" panose="02040503050406030204" pitchFamily="18" charset="0"/>
                <a:ea typeface="Cambria" panose="02040503050406030204" pitchFamily="18" charset="0"/>
              </a:rPr>
              <a:t>using</a:t>
            </a:r>
            <a:r>
              <a:rPr lang="en-US" sz="2800" cap="none" dirty="0">
                <a:solidFill>
                  <a:srgbClr val="FF0000"/>
                </a:solidFill>
                <a:latin typeface="Cambria" panose="02040503050406030204" pitchFamily="18" charset="0"/>
                <a:ea typeface="Cambria" panose="02040503050406030204" pitchFamily="18" charset="0"/>
              </a:rPr>
              <a:t> for loops, </a:t>
            </a:r>
            <a:r>
              <a:rPr lang="en-US" sz="2800" cap="none" dirty="0">
                <a:latin typeface="Cambria" panose="02040503050406030204" pitchFamily="18" charset="0"/>
                <a:ea typeface="Cambria" panose="02040503050406030204" pitchFamily="18" charset="0"/>
              </a:rPr>
              <a:t>with</a:t>
            </a:r>
            <a:r>
              <a:rPr lang="en-US" sz="2800" cap="none" dirty="0">
                <a:solidFill>
                  <a:srgbClr val="FF0000"/>
                </a:solidFill>
                <a:latin typeface="Cambria" panose="02040503050406030204" pitchFamily="18" charset="0"/>
                <a:ea typeface="Cambria" panose="02040503050406030204" pitchFamily="18" charset="0"/>
              </a:rPr>
              <a:t> </a:t>
            </a:r>
            <a:r>
              <a:rPr lang="en-US" sz="2800" cap="none" dirty="0" err="1">
                <a:solidFill>
                  <a:srgbClr val="FF0000"/>
                </a:solidFill>
                <a:latin typeface="Cambria" panose="02040503050406030204" pitchFamily="18" charset="0"/>
                <a:ea typeface="Cambria" panose="02040503050406030204" pitchFamily="18" charset="0"/>
              </a:rPr>
              <a:t>len</a:t>
            </a:r>
            <a:r>
              <a:rPr lang="en-US" sz="2800" cap="none" dirty="0">
                <a:solidFill>
                  <a:srgbClr val="FF0000"/>
                </a:solidFill>
                <a:latin typeface="Cambria" panose="02040503050406030204" pitchFamily="18" charset="0"/>
                <a:ea typeface="Cambria" panose="02040503050406030204" pitchFamily="18" charset="0"/>
              </a:rPr>
              <a:t>(), in</a:t>
            </a:r>
            <a:r>
              <a:rPr lang="en-US" sz="2800" cap="none" dirty="0">
                <a:latin typeface="Cambria" panose="02040503050406030204" pitchFamily="18" charset="0"/>
                <a:ea typeface="Cambria" panose="02040503050406030204" pitchFamily="18" charset="0"/>
              </a:rPr>
              <a:t> and </a:t>
            </a:r>
            <a:r>
              <a:rPr lang="en-US" sz="2800" cap="none" dirty="0">
                <a:solidFill>
                  <a:srgbClr val="FF0000"/>
                </a:solidFill>
                <a:latin typeface="Cambria" panose="02040503050406030204" pitchFamily="18" charset="0"/>
                <a:ea typeface="Cambria" panose="02040503050406030204" pitchFamily="18" charset="0"/>
              </a:rPr>
              <a:t>not in </a:t>
            </a:r>
            <a:r>
              <a:rPr lang="en-US" sz="2800" cap="none" dirty="0">
                <a:latin typeface="Cambria" panose="02040503050406030204" pitchFamily="18" charset="0"/>
                <a:ea typeface="Cambria" panose="02040503050406030204" pitchFamily="18" charset="0"/>
              </a:rPr>
              <a:t>operators.</a:t>
            </a:r>
          </a:p>
        </p:txBody>
      </p:sp>
      <p:sp>
        <p:nvSpPr>
          <p:cNvPr id="3" name="Rectangle 2"/>
          <p:cNvSpPr/>
          <p:nvPr/>
        </p:nvSpPr>
        <p:spPr>
          <a:xfrm>
            <a:off x="6163785" y="639184"/>
            <a:ext cx="5372100" cy="4154984"/>
          </a:xfrm>
          <a:prstGeom prst="rect">
            <a:avLst/>
          </a:prstGeom>
        </p:spPr>
        <p:txBody>
          <a:bodyPr wrap="square">
            <a:spAutoFit/>
          </a:bodyPr>
          <a:lstStyle/>
          <a:p>
            <a:r>
              <a:rPr lang="en-US" sz="2400" dirty="0">
                <a:solidFill>
                  <a:srgbClr val="FF0000"/>
                </a:solidFill>
              </a:rPr>
              <a:t>&gt;&gt;&gt; name = '</a:t>
            </a:r>
            <a:r>
              <a:rPr lang="en-US" sz="2400" dirty="0" err="1">
                <a:solidFill>
                  <a:srgbClr val="FF0000"/>
                </a:solidFill>
              </a:rPr>
              <a:t>Zophie</a:t>
            </a:r>
            <a:r>
              <a:rPr lang="en-US" sz="2400" dirty="0">
                <a:solidFill>
                  <a:srgbClr val="FF0000"/>
                </a:solidFill>
              </a:rPr>
              <a:t>'</a:t>
            </a:r>
          </a:p>
          <a:p>
            <a:r>
              <a:rPr lang="en-US" sz="2400" dirty="0">
                <a:solidFill>
                  <a:srgbClr val="FF0000"/>
                </a:solidFill>
              </a:rPr>
              <a:t>&gt;&gt;&gt; name[0]</a:t>
            </a:r>
          </a:p>
          <a:p>
            <a:r>
              <a:rPr lang="en-US" sz="2400" dirty="0">
                <a:solidFill>
                  <a:srgbClr val="FF0000"/>
                </a:solidFill>
              </a:rPr>
              <a:t>'Z'</a:t>
            </a:r>
          </a:p>
          <a:p>
            <a:r>
              <a:rPr lang="en-US" sz="2400" dirty="0">
                <a:solidFill>
                  <a:srgbClr val="FF0000"/>
                </a:solidFill>
              </a:rPr>
              <a:t>&gt;&gt;&gt; name[-2]</a:t>
            </a:r>
          </a:p>
          <a:p>
            <a:r>
              <a:rPr lang="en-US" sz="2400" dirty="0">
                <a:solidFill>
                  <a:srgbClr val="FF0000"/>
                </a:solidFill>
              </a:rPr>
              <a:t>'</a:t>
            </a:r>
            <a:r>
              <a:rPr lang="en-US" sz="2400" dirty="0" err="1">
                <a:solidFill>
                  <a:srgbClr val="FF0000"/>
                </a:solidFill>
              </a:rPr>
              <a:t>i</a:t>
            </a:r>
            <a:r>
              <a:rPr lang="en-US" sz="2400" dirty="0">
                <a:solidFill>
                  <a:srgbClr val="FF0000"/>
                </a:solidFill>
              </a:rPr>
              <a:t>'</a:t>
            </a:r>
          </a:p>
          <a:p>
            <a:r>
              <a:rPr lang="en-US" sz="2400" dirty="0">
                <a:solidFill>
                  <a:srgbClr val="FF0000"/>
                </a:solidFill>
              </a:rPr>
              <a:t>&gt;&gt;&gt; name[0:4]</a:t>
            </a:r>
          </a:p>
          <a:p>
            <a:r>
              <a:rPr lang="en-US" sz="2400" dirty="0">
                <a:solidFill>
                  <a:srgbClr val="FF0000"/>
                </a:solidFill>
              </a:rPr>
              <a:t>'</a:t>
            </a:r>
            <a:r>
              <a:rPr lang="en-US" sz="2400" dirty="0" err="1">
                <a:solidFill>
                  <a:srgbClr val="FF0000"/>
                </a:solidFill>
              </a:rPr>
              <a:t>Zoph</a:t>
            </a:r>
            <a:r>
              <a:rPr lang="en-US" sz="2400" dirty="0">
                <a:solidFill>
                  <a:srgbClr val="FF0000"/>
                </a:solidFill>
              </a:rPr>
              <a:t>'</a:t>
            </a:r>
          </a:p>
          <a:p>
            <a:r>
              <a:rPr lang="en-US" sz="2400" dirty="0">
                <a:solidFill>
                  <a:srgbClr val="FF0000"/>
                </a:solidFill>
              </a:rPr>
              <a:t>&gt;&gt;&gt; '</a:t>
            </a:r>
            <a:r>
              <a:rPr lang="en-US" sz="2400" dirty="0" err="1">
                <a:solidFill>
                  <a:srgbClr val="FF0000"/>
                </a:solidFill>
              </a:rPr>
              <a:t>Zo</a:t>
            </a:r>
            <a:r>
              <a:rPr lang="en-US" sz="2400" dirty="0">
                <a:solidFill>
                  <a:srgbClr val="FF0000"/>
                </a:solidFill>
              </a:rPr>
              <a:t>' in name</a:t>
            </a:r>
          </a:p>
          <a:p>
            <a:r>
              <a:rPr lang="en-US" sz="2400" dirty="0">
                <a:solidFill>
                  <a:srgbClr val="FF0000"/>
                </a:solidFill>
              </a:rPr>
              <a:t>True</a:t>
            </a:r>
          </a:p>
          <a:p>
            <a:r>
              <a:rPr lang="en-US" sz="2400" dirty="0">
                <a:solidFill>
                  <a:srgbClr val="FF0000"/>
                </a:solidFill>
              </a:rPr>
              <a:t>&gt;&gt;&gt; 'z' in name</a:t>
            </a:r>
          </a:p>
          <a:p>
            <a:r>
              <a:rPr lang="en-US" sz="2400" dirty="0">
                <a:solidFill>
                  <a:srgbClr val="FF0000"/>
                </a:solidFill>
              </a:rPr>
              <a:t>False</a:t>
            </a:r>
          </a:p>
        </p:txBody>
      </p:sp>
      <p:sp>
        <p:nvSpPr>
          <p:cNvPr id="4" name="Rectangle 3"/>
          <p:cNvSpPr/>
          <p:nvPr/>
        </p:nvSpPr>
        <p:spPr>
          <a:xfrm>
            <a:off x="8581070" y="2391539"/>
            <a:ext cx="3610930" cy="3785652"/>
          </a:xfrm>
          <a:prstGeom prst="rect">
            <a:avLst/>
          </a:prstGeom>
        </p:spPr>
        <p:txBody>
          <a:bodyPr wrap="square">
            <a:spAutoFit/>
          </a:bodyPr>
          <a:lstStyle/>
          <a:p>
            <a:r>
              <a:rPr lang="en-US" sz="2400" dirty="0">
                <a:solidFill>
                  <a:srgbClr val="0070C0"/>
                </a:solidFill>
              </a:rPr>
              <a:t>&gt;&gt;&gt; 'p' not in name</a:t>
            </a:r>
          </a:p>
          <a:p>
            <a:r>
              <a:rPr lang="en-US" sz="2400" dirty="0">
                <a:solidFill>
                  <a:srgbClr val="0070C0"/>
                </a:solidFill>
              </a:rPr>
              <a:t>False</a:t>
            </a:r>
          </a:p>
          <a:p>
            <a:r>
              <a:rPr lang="en-US" sz="2400" dirty="0">
                <a:solidFill>
                  <a:srgbClr val="0070C0"/>
                </a:solidFill>
              </a:rPr>
              <a:t>&gt;&gt;&gt; for </a:t>
            </a:r>
            <a:r>
              <a:rPr lang="en-US" sz="2400" dirty="0" err="1">
                <a:solidFill>
                  <a:srgbClr val="0070C0"/>
                </a:solidFill>
              </a:rPr>
              <a:t>i</a:t>
            </a:r>
            <a:r>
              <a:rPr lang="en-US" sz="2400" dirty="0">
                <a:solidFill>
                  <a:srgbClr val="0070C0"/>
                </a:solidFill>
              </a:rPr>
              <a:t> in name:</a:t>
            </a:r>
          </a:p>
          <a:p>
            <a:r>
              <a:rPr lang="en-US" sz="2400" dirty="0">
                <a:solidFill>
                  <a:srgbClr val="0070C0"/>
                </a:solidFill>
              </a:rPr>
              <a:t>... print('* * * ' + </a:t>
            </a:r>
            <a:r>
              <a:rPr lang="en-US" sz="2400" dirty="0" err="1">
                <a:solidFill>
                  <a:srgbClr val="0070C0"/>
                </a:solidFill>
              </a:rPr>
              <a:t>i</a:t>
            </a:r>
            <a:r>
              <a:rPr lang="en-US" sz="2400" dirty="0">
                <a:solidFill>
                  <a:srgbClr val="0070C0"/>
                </a:solidFill>
              </a:rPr>
              <a:t> + ' * * *')</a:t>
            </a:r>
          </a:p>
          <a:p>
            <a:r>
              <a:rPr lang="en-US" sz="2400" dirty="0">
                <a:solidFill>
                  <a:srgbClr val="0070C0"/>
                </a:solidFill>
              </a:rPr>
              <a:t>* * * Z * * *</a:t>
            </a:r>
          </a:p>
          <a:p>
            <a:r>
              <a:rPr lang="en-US" sz="2400" dirty="0">
                <a:solidFill>
                  <a:srgbClr val="0070C0"/>
                </a:solidFill>
              </a:rPr>
              <a:t>* * * o * * *</a:t>
            </a:r>
          </a:p>
          <a:p>
            <a:r>
              <a:rPr lang="en-US" sz="2400" dirty="0">
                <a:solidFill>
                  <a:srgbClr val="0070C0"/>
                </a:solidFill>
              </a:rPr>
              <a:t>* * * p * * *</a:t>
            </a:r>
          </a:p>
          <a:p>
            <a:r>
              <a:rPr lang="en-US" sz="2400" dirty="0">
                <a:solidFill>
                  <a:srgbClr val="0070C0"/>
                </a:solidFill>
              </a:rPr>
              <a:t>* * * h * * *</a:t>
            </a:r>
          </a:p>
          <a:p>
            <a:r>
              <a:rPr lang="en-US" sz="2400" dirty="0">
                <a:solidFill>
                  <a:srgbClr val="0070C0"/>
                </a:solidFill>
              </a:rPr>
              <a:t>* * * </a:t>
            </a:r>
            <a:r>
              <a:rPr lang="en-US" sz="2400" dirty="0" err="1">
                <a:solidFill>
                  <a:srgbClr val="0070C0"/>
                </a:solidFill>
              </a:rPr>
              <a:t>i</a:t>
            </a:r>
            <a:r>
              <a:rPr lang="en-US" sz="2400" dirty="0">
                <a:solidFill>
                  <a:srgbClr val="0070C0"/>
                </a:solidFill>
              </a:rPr>
              <a:t> * * *</a:t>
            </a:r>
          </a:p>
          <a:p>
            <a:r>
              <a:rPr lang="en-US" sz="2400" dirty="0">
                <a:solidFill>
                  <a:srgbClr val="0070C0"/>
                </a:solidFill>
              </a:rPr>
              <a:t>* * * e * * *</a:t>
            </a:r>
          </a:p>
        </p:txBody>
      </p:sp>
    </p:spTree>
    <p:extLst>
      <p:ext uri="{BB962C8B-B14F-4D97-AF65-F5344CB8AC3E}">
        <p14:creationId xmlns:p14="http://schemas.microsoft.com/office/powerpoint/2010/main" val="616530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279073"/>
            <a:ext cx="13396435" cy="1596177"/>
          </a:xfrm>
        </p:spPr>
        <p:txBody>
          <a:bodyPr>
            <a:normAutofit/>
          </a:bodyPr>
          <a:lstStyle/>
          <a:p>
            <a:r>
              <a:rPr lang="en-US" sz="3200" b="1" dirty="0">
                <a:solidFill>
                  <a:srgbClr val="7030A0"/>
                </a:solidFill>
              </a:rPr>
              <a:t> 	Mutable and Immutable Data Types</a:t>
            </a:r>
            <a:endParaRPr lang="en-US" sz="3200" dirty="0">
              <a:solidFill>
                <a:srgbClr val="7030A0"/>
              </a:solidFill>
            </a:endParaRPr>
          </a:p>
        </p:txBody>
      </p:sp>
      <p:sp>
        <p:nvSpPr>
          <p:cNvPr id="7" name="Content Placeholder 6"/>
          <p:cNvSpPr>
            <a:spLocks noGrp="1"/>
          </p:cNvSpPr>
          <p:nvPr>
            <p:ph sz="quarter" idx="13"/>
          </p:nvPr>
        </p:nvSpPr>
        <p:spPr>
          <a:xfrm>
            <a:off x="431800" y="1317104"/>
            <a:ext cx="5854700" cy="1265497"/>
          </a:xfrm>
        </p:spPr>
        <p:txBody>
          <a:bodyPr>
            <a:noAutofit/>
          </a:bodyPr>
          <a:lstStyle/>
          <a:p>
            <a:pPr algn="just">
              <a:lnSpc>
                <a:spcPct val="100000"/>
              </a:lnSpc>
              <a:spcBef>
                <a:spcPts val="0"/>
              </a:spcBef>
              <a:buFont typeface="Wingdings" panose="05000000000000000000" pitchFamily="2" charset="2"/>
              <a:buChar char="Ø"/>
            </a:pPr>
            <a:r>
              <a:rPr lang="en-US" sz="2800" cap="none" dirty="0"/>
              <a:t>Lists and strings are different in an important way.</a:t>
            </a:r>
          </a:p>
          <a:p>
            <a:pPr algn="just">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A list value is a mutable data type: it can have values added, removed, or changed.</a:t>
            </a:r>
          </a:p>
          <a:p>
            <a:pPr algn="just">
              <a:lnSpc>
                <a:spcPct val="100000"/>
              </a:lnSpc>
              <a:spcBef>
                <a:spcPts val="0"/>
              </a:spcBef>
              <a:buFont typeface="Wingdings" panose="05000000000000000000" pitchFamily="2" charset="2"/>
              <a:buChar char="Ø"/>
            </a:pPr>
            <a:r>
              <a:rPr lang="en-US" sz="2800" cap="none" dirty="0">
                <a:solidFill>
                  <a:srgbClr val="FF0000"/>
                </a:solidFill>
                <a:latin typeface="Cambria" panose="02040503050406030204" pitchFamily="18" charset="0"/>
                <a:ea typeface="Cambria" panose="02040503050406030204" pitchFamily="18" charset="0"/>
              </a:rPr>
              <a:t>However, a string is immutable: it cannot be changed.</a:t>
            </a:r>
          </a:p>
          <a:p>
            <a:pPr algn="just">
              <a:lnSpc>
                <a:spcPct val="100000"/>
              </a:lnSpc>
              <a:spcBef>
                <a:spcPts val="0"/>
              </a:spcBef>
              <a:buFont typeface="Wingdings" panose="05000000000000000000" pitchFamily="2" charset="2"/>
              <a:buChar char="Ø"/>
            </a:pPr>
            <a:r>
              <a:rPr lang="en-US" sz="2800" cap="none" dirty="0">
                <a:latin typeface="Cambria" panose="02040503050406030204" pitchFamily="18" charset="0"/>
                <a:ea typeface="Cambria" panose="02040503050406030204" pitchFamily="18" charset="0"/>
              </a:rPr>
              <a:t>Trying to reassign a single character in a string results in a </a:t>
            </a:r>
            <a:r>
              <a:rPr lang="en-US" sz="2800" cap="none" dirty="0" err="1">
                <a:solidFill>
                  <a:srgbClr val="FF0000"/>
                </a:solidFill>
                <a:latin typeface="Cambria" panose="02040503050406030204" pitchFamily="18" charset="0"/>
                <a:ea typeface="Cambria" panose="02040503050406030204" pitchFamily="18" charset="0"/>
              </a:rPr>
              <a:t>TypeError</a:t>
            </a:r>
            <a:r>
              <a:rPr lang="en-US" sz="2800" cap="none" dirty="0">
                <a:latin typeface="Cambria" panose="02040503050406030204" pitchFamily="18" charset="0"/>
                <a:ea typeface="Cambria" panose="02040503050406030204" pitchFamily="18" charset="0"/>
              </a:rPr>
              <a:t> error,</a:t>
            </a:r>
          </a:p>
        </p:txBody>
      </p:sp>
      <p:sp>
        <p:nvSpPr>
          <p:cNvPr id="3" name="Rectangle 2"/>
          <p:cNvSpPr/>
          <p:nvPr/>
        </p:nvSpPr>
        <p:spPr>
          <a:xfrm>
            <a:off x="7198835" y="1317104"/>
            <a:ext cx="5372100" cy="3539430"/>
          </a:xfrm>
          <a:prstGeom prst="rect">
            <a:avLst/>
          </a:prstGeom>
        </p:spPr>
        <p:txBody>
          <a:bodyPr wrap="square">
            <a:spAutoFit/>
          </a:bodyPr>
          <a:lstStyle/>
          <a:p>
            <a:r>
              <a:rPr lang="en-US" sz="2800" dirty="0">
                <a:solidFill>
                  <a:srgbClr val="FF0000"/>
                </a:solidFill>
              </a:rPr>
              <a:t>&gt;&gt;&gt; name = '</a:t>
            </a:r>
            <a:r>
              <a:rPr lang="en-US" sz="2800" dirty="0" err="1">
                <a:solidFill>
                  <a:srgbClr val="FF0000"/>
                </a:solidFill>
              </a:rPr>
              <a:t>Zophie</a:t>
            </a:r>
            <a:r>
              <a:rPr lang="en-US" sz="2800" dirty="0">
                <a:solidFill>
                  <a:srgbClr val="FF0000"/>
                </a:solidFill>
              </a:rPr>
              <a:t> a cat'</a:t>
            </a:r>
          </a:p>
          <a:p>
            <a:r>
              <a:rPr lang="en-US" sz="2800" dirty="0">
                <a:solidFill>
                  <a:srgbClr val="FF0000"/>
                </a:solidFill>
              </a:rPr>
              <a:t>&gt;&gt;&gt; name[7] = 'the'</a:t>
            </a:r>
          </a:p>
          <a:p>
            <a:r>
              <a:rPr lang="en-US" sz="2800" dirty="0" err="1"/>
              <a:t>Traceback</a:t>
            </a:r>
            <a:r>
              <a:rPr lang="en-US" sz="2800" dirty="0"/>
              <a:t> (most recent call last):</a:t>
            </a:r>
          </a:p>
          <a:p>
            <a:r>
              <a:rPr lang="en-US" sz="2800" dirty="0"/>
              <a:t>File "&lt;pyshell#50&gt;", line 1, in &lt;module&gt;</a:t>
            </a:r>
          </a:p>
          <a:p>
            <a:r>
              <a:rPr lang="en-US" sz="2800" dirty="0"/>
              <a:t>name[7] = 'the'</a:t>
            </a:r>
          </a:p>
          <a:p>
            <a:r>
              <a:rPr lang="en-US" sz="2800" dirty="0" err="1"/>
              <a:t>TypeError</a:t>
            </a:r>
            <a:r>
              <a:rPr lang="en-US" sz="2800" dirty="0"/>
              <a:t>: '</a:t>
            </a:r>
            <a:r>
              <a:rPr lang="en-US" sz="2800" dirty="0" err="1"/>
              <a:t>str</a:t>
            </a:r>
            <a:r>
              <a:rPr lang="en-US" sz="2800" dirty="0"/>
              <a:t>' object does not support item assignment</a:t>
            </a:r>
          </a:p>
        </p:txBody>
      </p:sp>
    </p:spTree>
    <p:extLst>
      <p:ext uri="{BB962C8B-B14F-4D97-AF65-F5344CB8AC3E}">
        <p14:creationId xmlns:p14="http://schemas.microsoft.com/office/powerpoint/2010/main" val="228546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117"/>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719980" y="3227809"/>
            <a:ext cx="11094068" cy="3424107"/>
          </a:xfrm>
        </p:spPr>
        <p:txBody>
          <a:bodyPr>
            <a:noAutofit/>
          </a:bodyPr>
          <a:lstStyle/>
          <a:p>
            <a:pPr>
              <a:lnSpc>
                <a:spcPct val="100000"/>
              </a:lnSpc>
              <a:buFont typeface="Wingdings" panose="05000000000000000000" pitchFamily="2" charset="2"/>
              <a:buChar char="Ø"/>
            </a:pPr>
            <a:r>
              <a:rPr lang="en-US" sz="3200" cap="none" dirty="0">
                <a:latin typeface="Cambria" panose="02040503050406030204" pitchFamily="18" charset="0"/>
                <a:ea typeface="Cambria" panose="02040503050406030204" pitchFamily="18" charset="0"/>
              </a:rPr>
              <a:t>Consider a list:             spam= ['cat', 'bat', 'rat', 'elephant'] </a:t>
            </a:r>
          </a:p>
          <a:p>
            <a:pPr>
              <a:lnSpc>
                <a:spcPct val="100000"/>
              </a:lnSpc>
              <a:buFont typeface="Wingdings" panose="05000000000000000000" pitchFamily="2" charset="2"/>
              <a:buChar char="Ø"/>
            </a:pPr>
            <a:r>
              <a:rPr lang="en-US" sz="3200" cap="none" dirty="0">
                <a:solidFill>
                  <a:srgbClr val="00B050"/>
                </a:solidFill>
                <a:latin typeface="Cambria" panose="02040503050406030204" pitchFamily="18" charset="0"/>
                <a:ea typeface="Cambria" panose="02040503050406030204" pitchFamily="18" charset="0"/>
              </a:rPr>
              <a:t> spam[0]= 'cat',    spam[1]= 'bat',   spam[2]= ‘rat',   spam[3]=‘elephant’</a:t>
            </a:r>
          </a:p>
          <a:p>
            <a:pPr>
              <a:lnSpc>
                <a:spcPct val="100000"/>
              </a:lnSpc>
              <a:buFont typeface="Wingdings" panose="05000000000000000000" pitchFamily="2" charset="2"/>
              <a:buChar char="Ø"/>
            </a:pPr>
            <a:r>
              <a:rPr lang="en-US" sz="3200" cap="none" dirty="0">
                <a:solidFill>
                  <a:srgbClr val="FF0000"/>
                </a:solidFill>
                <a:latin typeface="Cambria" panose="02040503050406030204" pitchFamily="18" charset="0"/>
                <a:ea typeface="Cambria" panose="02040503050406030204" pitchFamily="18" charset="0"/>
              </a:rPr>
              <a:t>index: The integer inside square brackets that follows the list</a:t>
            </a:r>
          </a:p>
          <a:p>
            <a:pPr>
              <a:lnSpc>
                <a:spcPct val="100000"/>
              </a:lnSpc>
              <a:buFont typeface="Wingdings" panose="05000000000000000000" pitchFamily="2" charset="2"/>
              <a:buChar char="Ø"/>
            </a:pPr>
            <a:r>
              <a:rPr lang="en-US" sz="3200" cap="none" dirty="0">
                <a:solidFill>
                  <a:srgbClr val="00B050"/>
                </a:solidFill>
                <a:latin typeface="Cambria" panose="02040503050406030204" pitchFamily="18" charset="0"/>
                <a:ea typeface="Cambria" panose="02040503050406030204" pitchFamily="18" charset="0"/>
              </a:rPr>
              <a:t>The first value in the list is at index 0, the second value is at index 1, the third value is at index 2, and so on.</a:t>
            </a:r>
          </a:p>
          <a:p>
            <a:pPr>
              <a:lnSpc>
                <a:spcPct val="100000"/>
              </a:lnSpc>
              <a:buFont typeface="Wingdings" panose="05000000000000000000" pitchFamily="2" charset="2"/>
              <a:buChar char="Ø"/>
            </a:pPr>
            <a:endParaRPr lang="en-US" sz="3200" cap="none" dirty="0">
              <a:solidFill>
                <a:srgbClr val="00B050"/>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3"/>
          <a:stretch>
            <a:fillRect/>
          </a:stretch>
        </p:blipFill>
        <p:spPr>
          <a:xfrm>
            <a:off x="1096654" y="1462814"/>
            <a:ext cx="7126263" cy="1535240"/>
          </a:xfrm>
          <a:prstGeom prst="rect">
            <a:avLst/>
          </a:prstGeom>
        </p:spPr>
      </p:pic>
    </p:spTree>
    <p:extLst>
      <p:ext uri="{BB962C8B-B14F-4D97-AF65-F5344CB8AC3E}">
        <p14:creationId xmlns:p14="http://schemas.microsoft.com/office/powerpoint/2010/main" val="2182602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279073"/>
            <a:ext cx="13396435" cy="1596177"/>
          </a:xfrm>
        </p:spPr>
        <p:txBody>
          <a:bodyPr>
            <a:normAutofit/>
          </a:bodyPr>
          <a:lstStyle/>
          <a:p>
            <a:r>
              <a:rPr lang="en-US" sz="3200" b="1" dirty="0">
                <a:solidFill>
                  <a:srgbClr val="7030A0"/>
                </a:solidFill>
              </a:rPr>
              <a:t>	Mutable and Immutable Data Types</a:t>
            </a:r>
            <a:endParaRPr lang="en-US" sz="3200" dirty="0">
              <a:solidFill>
                <a:srgbClr val="7030A0"/>
              </a:solidFill>
            </a:endParaRPr>
          </a:p>
        </p:txBody>
      </p:sp>
      <p:sp>
        <p:nvSpPr>
          <p:cNvPr id="7" name="Content Placeholder 6"/>
          <p:cNvSpPr>
            <a:spLocks noGrp="1"/>
          </p:cNvSpPr>
          <p:nvPr>
            <p:ph sz="quarter" idx="13"/>
          </p:nvPr>
        </p:nvSpPr>
        <p:spPr>
          <a:xfrm>
            <a:off x="431800" y="1317104"/>
            <a:ext cx="10883900" cy="1265497"/>
          </a:xfrm>
        </p:spPr>
        <p:txBody>
          <a:bodyPr>
            <a:noAutofit/>
          </a:bodyPr>
          <a:lstStyle/>
          <a:p>
            <a:pPr algn="just">
              <a:lnSpc>
                <a:spcPct val="100000"/>
              </a:lnSpc>
              <a:spcBef>
                <a:spcPts val="0"/>
              </a:spcBef>
              <a:buFont typeface="Wingdings" panose="05000000000000000000" pitchFamily="2" charset="2"/>
              <a:buChar char="Ø"/>
            </a:pPr>
            <a:r>
              <a:rPr lang="en-US" sz="2800" cap="none" dirty="0"/>
              <a:t>The proper way to “mutate” a string is to use </a:t>
            </a:r>
            <a:r>
              <a:rPr lang="en-US" sz="2800" cap="none" dirty="0">
                <a:solidFill>
                  <a:srgbClr val="FF0000"/>
                </a:solidFill>
              </a:rPr>
              <a:t>slicing and concatenation </a:t>
            </a:r>
            <a:r>
              <a:rPr lang="en-US" sz="2800" cap="none" dirty="0"/>
              <a:t>to build a new string by copying from parts of the old string.</a:t>
            </a:r>
          </a:p>
          <a:p>
            <a:pPr algn="just">
              <a:lnSpc>
                <a:spcPct val="100000"/>
              </a:lnSpc>
              <a:spcBef>
                <a:spcPts val="0"/>
              </a:spcBef>
              <a:buFont typeface="Wingdings" panose="05000000000000000000" pitchFamily="2" charset="2"/>
              <a:buChar char="Ø"/>
            </a:pPr>
            <a:endParaRPr lang="en-US" sz="2800" cap="none" dirty="0">
              <a:latin typeface="Cambria" panose="02040503050406030204" pitchFamily="18" charset="0"/>
              <a:ea typeface="Cambria" panose="02040503050406030204" pitchFamily="18" charset="0"/>
            </a:endParaRPr>
          </a:p>
        </p:txBody>
      </p:sp>
      <p:sp>
        <p:nvSpPr>
          <p:cNvPr id="3" name="Rectangle 2"/>
          <p:cNvSpPr/>
          <p:nvPr/>
        </p:nvSpPr>
        <p:spPr>
          <a:xfrm>
            <a:off x="734534" y="2582601"/>
            <a:ext cx="8142765" cy="2677656"/>
          </a:xfrm>
          <a:prstGeom prst="rect">
            <a:avLst/>
          </a:prstGeom>
        </p:spPr>
        <p:txBody>
          <a:bodyPr wrap="square">
            <a:spAutoFit/>
          </a:bodyPr>
          <a:lstStyle/>
          <a:p>
            <a:r>
              <a:rPr lang="en-US" sz="2800" dirty="0">
                <a:solidFill>
                  <a:srgbClr val="FF0000"/>
                </a:solidFill>
              </a:rPr>
              <a:t>&gt;&gt;&gt; name = '</a:t>
            </a:r>
            <a:r>
              <a:rPr lang="en-US" sz="2800" dirty="0" err="1">
                <a:solidFill>
                  <a:srgbClr val="FF0000"/>
                </a:solidFill>
              </a:rPr>
              <a:t>Zophie</a:t>
            </a:r>
            <a:r>
              <a:rPr lang="en-US" sz="2800" dirty="0">
                <a:solidFill>
                  <a:srgbClr val="FF0000"/>
                </a:solidFill>
              </a:rPr>
              <a:t> a cat'</a:t>
            </a:r>
          </a:p>
          <a:p>
            <a:r>
              <a:rPr lang="en-US" sz="2800" dirty="0">
                <a:solidFill>
                  <a:srgbClr val="FF0000"/>
                </a:solidFill>
              </a:rPr>
              <a:t>&gt;&gt;&gt; </a:t>
            </a:r>
            <a:r>
              <a:rPr lang="en-US" sz="2800" dirty="0" err="1">
                <a:solidFill>
                  <a:srgbClr val="FF0000"/>
                </a:solidFill>
              </a:rPr>
              <a:t>newName</a:t>
            </a:r>
            <a:r>
              <a:rPr lang="en-US" sz="2800" dirty="0">
                <a:solidFill>
                  <a:srgbClr val="FF0000"/>
                </a:solidFill>
              </a:rPr>
              <a:t> = name[0:7] + 'the' + name[8:12]</a:t>
            </a:r>
          </a:p>
          <a:p>
            <a:r>
              <a:rPr lang="en-US" sz="2800" dirty="0">
                <a:solidFill>
                  <a:srgbClr val="FF0000"/>
                </a:solidFill>
              </a:rPr>
              <a:t>&gt;&gt;&gt; name</a:t>
            </a:r>
          </a:p>
          <a:p>
            <a:r>
              <a:rPr lang="en-US" sz="2800" dirty="0"/>
              <a:t>'</a:t>
            </a:r>
            <a:r>
              <a:rPr lang="en-US" sz="2800" dirty="0" err="1"/>
              <a:t>Zophie</a:t>
            </a:r>
            <a:r>
              <a:rPr lang="en-US" sz="2800" dirty="0"/>
              <a:t> a cat'</a:t>
            </a:r>
          </a:p>
          <a:p>
            <a:r>
              <a:rPr lang="en-US" sz="2800" dirty="0">
                <a:solidFill>
                  <a:srgbClr val="FF0000"/>
                </a:solidFill>
              </a:rPr>
              <a:t>&gt;&gt;&gt; </a:t>
            </a:r>
            <a:r>
              <a:rPr lang="en-US" sz="2800" dirty="0" err="1">
                <a:solidFill>
                  <a:srgbClr val="FF0000"/>
                </a:solidFill>
              </a:rPr>
              <a:t>newName</a:t>
            </a:r>
            <a:endParaRPr lang="en-US" sz="2800" dirty="0">
              <a:solidFill>
                <a:srgbClr val="FF0000"/>
              </a:solidFill>
            </a:endParaRPr>
          </a:p>
          <a:p>
            <a:r>
              <a:rPr lang="en-US" sz="2800" dirty="0"/>
              <a:t>'</a:t>
            </a:r>
            <a:r>
              <a:rPr lang="en-US" sz="2800" dirty="0" err="1"/>
              <a:t>Zophie</a:t>
            </a:r>
            <a:r>
              <a:rPr lang="en-US" sz="2800" dirty="0"/>
              <a:t> the cat'</a:t>
            </a:r>
          </a:p>
        </p:txBody>
      </p:sp>
      <p:sp>
        <p:nvSpPr>
          <p:cNvPr id="4" name="Rectangle 3"/>
          <p:cNvSpPr/>
          <p:nvPr/>
        </p:nvSpPr>
        <p:spPr>
          <a:xfrm>
            <a:off x="4241800" y="4049236"/>
            <a:ext cx="7073900" cy="1815882"/>
          </a:xfrm>
          <a:prstGeom prst="rect">
            <a:avLst/>
          </a:prstGeom>
        </p:spPr>
        <p:txBody>
          <a:bodyPr wrap="square">
            <a:spAutoFit/>
          </a:bodyPr>
          <a:lstStyle/>
          <a:p>
            <a:pPr algn="just"/>
            <a:r>
              <a:rPr lang="en-US" sz="2800" dirty="0"/>
              <a:t>We used </a:t>
            </a:r>
            <a:r>
              <a:rPr lang="en-US" sz="2800" dirty="0">
                <a:solidFill>
                  <a:srgbClr val="FF0000"/>
                </a:solidFill>
              </a:rPr>
              <a:t>[0:7]</a:t>
            </a:r>
            <a:r>
              <a:rPr lang="en-US" sz="2800" dirty="0"/>
              <a:t> and </a:t>
            </a:r>
            <a:r>
              <a:rPr lang="en-US" sz="2800" dirty="0">
                <a:solidFill>
                  <a:srgbClr val="FF0000"/>
                </a:solidFill>
              </a:rPr>
              <a:t>[8:12] </a:t>
            </a:r>
            <a:r>
              <a:rPr lang="en-US" sz="2800" dirty="0"/>
              <a:t>to refer to the characters that we don’t wish to replace. </a:t>
            </a:r>
          </a:p>
          <a:p>
            <a:pPr algn="just"/>
            <a:r>
              <a:rPr lang="en-US" sz="2800" dirty="0"/>
              <a:t>Note that the original '</a:t>
            </a:r>
            <a:r>
              <a:rPr lang="en-US" sz="2800" dirty="0" err="1"/>
              <a:t>Zophie</a:t>
            </a:r>
            <a:r>
              <a:rPr lang="en-US" sz="2800" dirty="0"/>
              <a:t> a cat' string is not modified, </a:t>
            </a:r>
            <a:r>
              <a:rPr lang="en-US" sz="2800" dirty="0">
                <a:solidFill>
                  <a:srgbClr val="FF0000"/>
                </a:solidFill>
              </a:rPr>
              <a:t>because strings are immutable.</a:t>
            </a:r>
          </a:p>
        </p:txBody>
      </p:sp>
    </p:spTree>
    <p:extLst>
      <p:ext uri="{BB962C8B-B14F-4D97-AF65-F5344CB8AC3E}">
        <p14:creationId xmlns:p14="http://schemas.microsoft.com/office/powerpoint/2010/main" val="3828212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279073"/>
            <a:ext cx="13396435" cy="1596177"/>
          </a:xfrm>
        </p:spPr>
        <p:txBody>
          <a:bodyPr>
            <a:normAutofit/>
          </a:bodyPr>
          <a:lstStyle/>
          <a:p>
            <a:r>
              <a:rPr lang="en-US" sz="3200" b="1" dirty="0">
                <a:solidFill>
                  <a:srgbClr val="7030A0"/>
                </a:solidFill>
              </a:rPr>
              <a:t>	Mutable and Immutable Data Types</a:t>
            </a:r>
            <a:endParaRPr lang="en-US" sz="3200" dirty="0">
              <a:solidFill>
                <a:srgbClr val="7030A0"/>
              </a:solidFill>
            </a:endParaRPr>
          </a:p>
        </p:txBody>
      </p:sp>
      <p:pic>
        <p:nvPicPr>
          <p:cNvPr id="6" name="Picture 5"/>
          <p:cNvPicPr>
            <a:picLocks noChangeAspect="1"/>
          </p:cNvPicPr>
          <p:nvPr/>
        </p:nvPicPr>
        <p:blipFill>
          <a:blip r:embed="rId3"/>
          <a:stretch>
            <a:fillRect/>
          </a:stretch>
        </p:blipFill>
        <p:spPr>
          <a:xfrm>
            <a:off x="5325997" y="2115582"/>
            <a:ext cx="6662177" cy="2924696"/>
          </a:xfrm>
          <a:prstGeom prst="rect">
            <a:avLst/>
          </a:prstGeom>
        </p:spPr>
      </p:pic>
      <p:sp>
        <p:nvSpPr>
          <p:cNvPr id="9" name="Content Placeholder 6"/>
          <p:cNvSpPr txBox="1">
            <a:spLocks/>
          </p:cNvSpPr>
          <p:nvPr/>
        </p:nvSpPr>
        <p:spPr>
          <a:xfrm>
            <a:off x="431800" y="1262445"/>
            <a:ext cx="10883900" cy="12654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just">
              <a:lnSpc>
                <a:spcPct val="100000"/>
              </a:lnSpc>
              <a:spcBef>
                <a:spcPts val="0"/>
              </a:spcBef>
              <a:buFont typeface="Wingdings" panose="05000000000000000000" pitchFamily="2" charset="2"/>
              <a:buChar char="Ø"/>
            </a:pPr>
            <a:r>
              <a:rPr lang="en-US" sz="2800" cap="none"/>
              <a:t>Although a list value is mutable, the second line in the following code</a:t>
            </a:r>
          </a:p>
          <a:p>
            <a:pPr marL="0" indent="0" algn="just">
              <a:lnSpc>
                <a:spcPct val="100000"/>
              </a:lnSpc>
              <a:spcBef>
                <a:spcPts val="0"/>
              </a:spcBef>
              <a:buFont typeface="Arial" panose="020B0604020202020204" pitchFamily="34" charset="0"/>
              <a:buNone/>
            </a:pPr>
            <a:r>
              <a:rPr lang="en-US" sz="2800" cap="none"/>
              <a:t>   does not modify the list eggs:</a:t>
            </a:r>
            <a:endParaRPr lang="en-US" sz="2800" cap="none" dirty="0">
              <a:latin typeface="Cambria" panose="02040503050406030204" pitchFamily="18" charset="0"/>
              <a:ea typeface="Cambria" panose="02040503050406030204" pitchFamily="18" charset="0"/>
            </a:endParaRPr>
          </a:p>
        </p:txBody>
      </p:sp>
      <p:sp>
        <p:nvSpPr>
          <p:cNvPr id="10" name="Rectangle 9"/>
          <p:cNvSpPr/>
          <p:nvPr/>
        </p:nvSpPr>
        <p:spPr>
          <a:xfrm>
            <a:off x="0" y="5116287"/>
            <a:ext cx="12192000" cy="1815882"/>
          </a:xfrm>
          <a:prstGeom prst="rect">
            <a:avLst/>
          </a:prstGeom>
        </p:spPr>
        <p:txBody>
          <a:bodyPr wrap="square">
            <a:spAutoFit/>
          </a:bodyPr>
          <a:lstStyle/>
          <a:p>
            <a:pPr marL="228600" indent="-228600" algn="just">
              <a:buFont typeface="Arial" panose="020B0604020202020204" pitchFamily="34" charset="0"/>
              <a:buChar char="•"/>
            </a:pPr>
            <a:r>
              <a:rPr lang="en-US" sz="2800" dirty="0"/>
              <a:t>The list value in eggs isn’t being changed here; rather, an entirely new and different list value ([4, 5, 6]) is overwriting old list value ([1, 2, 3]).</a:t>
            </a:r>
          </a:p>
          <a:p>
            <a:pPr marL="228600" indent="-228600">
              <a:buFont typeface="Arial" panose="020B0604020202020204" pitchFamily="34" charset="0"/>
              <a:buChar char="•"/>
            </a:pPr>
            <a:r>
              <a:rPr lang="en-US" sz="2800" dirty="0">
                <a:solidFill>
                  <a:srgbClr val="FF0000"/>
                </a:solidFill>
              </a:rPr>
              <a:t>Changing a value of a mutable data type (Ex: del statement and append()) changes value in place, since variable’s value is not replaced with a new list value.</a:t>
            </a:r>
          </a:p>
        </p:txBody>
      </p:sp>
      <p:sp>
        <p:nvSpPr>
          <p:cNvPr id="11" name="Rectangle 10"/>
          <p:cNvSpPr/>
          <p:nvPr/>
        </p:nvSpPr>
        <p:spPr>
          <a:xfrm>
            <a:off x="431800" y="2858622"/>
            <a:ext cx="6096000" cy="1569660"/>
          </a:xfrm>
          <a:prstGeom prst="rect">
            <a:avLst/>
          </a:prstGeom>
        </p:spPr>
        <p:txBody>
          <a:bodyPr>
            <a:spAutoFit/>
          </a:bodyPr>
          <a:lstStyle/>
          <a:p>
            <a:r>
              <a:rPr lang="en-US" sz="2400" dirty="0">
                <a:solidFill>
                  <a:srgbClr val="FF0000"/>
                </a:solidFill>
              </a:rPr>
              <a:t>&gt;&gt;&gt; eggs = [1, 2, 3]</a:t>
            </a:r>
          </a:p>
          <a:p>
            <a:r>
              <a:rPr lang="en-US" sz="2400" dirty="0">
                <a:solidFill>
                  <a:srgbClr val="FF0000"/>
                </a:solidFill>
              </a:rPr>
              <a:t>&gt;&gt;&gt; eggs = [4, 5, 6]</a:t>
            </a:r>
          </a:p>
          <a:p>
            <a:r>
              <a:rPr lang="en-US" sz="2400" dirty="0">
                <a:solidFill>
                  <a:srgbClr val="FF0000"/>
                </a:solidFill>
              </a:rPr>
              <a:t>&gt;&gt;&gt; eggs</a:t>
            </a:r>
          </a:p>
          <a:p>
            <a:r>
              <a:rPr lang="en-US" sz="2400" dirty="0">
                <a:solidFill>
                  <a:srgbClr val="FF0000"/>
                </a:solidFill>
              </a:rPr>
              <a:t>[4, 5, 6]</a:t>
            </a:r>
          </a:p>
        </p:txBody>
      </p:sp>
    </p:spTree>
    <p:extLst>
      <p:ext uri="{BB962C8B-B14F-4D97-AF65-F5344CB8AC3E}">
        <p14:creationId xmlns:p14="http://schemas.microsoft.com/office/powerpoint/2010/main" val="1663048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279073"/>
            <a:ext cx="13396435" cy="1596177"/>
          </a:xfrm>
        </p:spPr>
        <p:txBody>
          <a:bodyPr>
            <a:normAutofit/>
          </a:bodyPr>
          <a:lstStyle/>
          <a:p>
            <a:r>
              <a:rPr lang="en-US" sz="3200" b="1" dirty="0">
                <a:solidFill>
                  <a:srgbClr val="7030A0"/>
                </a:solidFill>
              </a:rPr>
              <a:t>	Mutable and Immutable Data Types</a:t>
            </a:r>
            <a:endParaRPr lang="en-US" sz="3200" dirty="0">
              <a:solidFill>
                <a:srgbClr val="7030A0"/>
              </a:solidFill>
            </a:endParaRPr>
          </a:p>
        </p:txBody>
      </p:sp>
      <p:sp>
        <p:nvSpPr>
          <p:cNvPr id="3" name="Rectangle 2"/>
          <p:cNvSpPr/>
          <p:nvPr/>
        </p:nvSpPr>
        <p:spPr>
          <a:xfrm>
            <a:off x="658334" y="2833864"/>
            <a:ext cx="8142765" cy="3970318"/>
          </a:xfrm>
          <a:prstGeom prst="rect">
            <a:avLst/>
          </a:prstGeom>
        </p:spPr>
        <p:txBody>
          <a:bodyPr wrap="square">
            <a:spAutoFit/>
          </a:bodyPr>
          <a:lstStyle/>
          <a:p>
            <a:r>
              <a:rPr lang="en-US" sz="2800" dirty="0">
                <a:solidFill>
                  <a:srgbClr val="FF0000"/>
                </a:solidFill>
              </a:rPr>
              <a:t>&gt;&gt;&gt; eggs = [1, 2, 3]</a:t>
            </a:r>
          </a:p>
          <a:p>
            <a:r>
              <a:rPr lang="en-US" sz="2800" dirty="0">
                <a:solidFill>
                  <a:srgbClr val="FF0000"/>
                </a:solidFill>
              </a:rPr>
              <a:t>&gt;&gt;&gt; del eggs[2]</a:t>
            </a:r>
          </a:p>
          <a:p>
            <a:r>
              <a:rPr lang="en-US" sz="2800" dirty="0">
                <a:solidFill>
                  <a:srgbClr val="FF0000"/>
                </a:solidFill>
              </a:rPr>
              <a:t>&gt;&gt;&gt; del eggs[1]</a:t>
            </a:r>
          </a:p>
          <a:p>
            <a:r>
              <a:rPr lang="en-US" sz="2800" dirty="0">
                <a:solidFill>
                  <a:srgbClr val="FF0000"/>
                </a:solidFill>
              </a:rPr>
              <a:t>&gt;&gt;&gt; del eggs[0]</a:t>
            </a:r>
          </a:p>
          <a:p>
            <a:r>
              <a:rPr lang="en-US" sz="2800" dirty="0">
                <a:solidFill>
                  <a:srgbClr val="0070C0"/>
                </a:solidFill>
              </a:rPr>
              <a:t>&gt;&gt;&gt; </a:t>
            </a:r>
            <a:r>
              <a:rPr lang="en-US" sz="2800" dirty="0" err="1">
                <a:solidFill>
                  <a:srgbClr val="0070C0"/>
                </a:solidFill>
              </a:rPr>
              <a:t>eggs.append</a:t>
            </a:r>
            <a:r>
              <a:rPr lang="en-US" sz="2800" dirty="0">
                <a:solidFill>
                  <a:srgbClr val="0070C0"/>
                </a:solidFill>
              </a:rPr>
              <a:t>(4)</a:t>
            </a:r>
          </a:p>
          <a:p>
            <a:r>
              <a:rPr lang="en-US" sz="2800" dirty="0">
                <a:solidFill>
                  <a:srgbClr val="0070C0"/>
                </a:solidFill>
              </a:rPr>
              <a:t>&gt;&gt;&gt; </a:t>
            </a:r>
            <a:r>
              <a:rPr lang="en-US" sz="2800" dirty="0" err="1">
                <a:solidFill>
                  <a:srgbClr val="0070C0"/>
                </a:solidFill>
              </a:rPr>
              <a:t>eggs.append</a:t>
            </a:r>
            <a:r>
              <a:rPr lang="en-US" sz="2800" dirty="0">
                <a:solidFill>
                  <a:srgbClr val="0070C0"/>
                </a:solidFill>
              </a:rPr>
              <a:t>(5)</a:t>
            </a:r>
          </a:p>
          <a:p>
            <a:r>
              <a:rPr lang="en-US" sz="2800" dirty="0">
                <a:solidFill>
                  <a:srgbClr val="0070C0"/>
                </a:solidFill>
              </a:rPr>
              <a:t>&gt;&gt;&gt; </a:t>
            </a:r>
            <a:r>
              <a:rPr lang="en-US" sz="2800" dirty="0" err="1">
                <a:solidFill>
                  <a:srgbClr val="0070C0"/>
                </a:solidFill>
              </a:rPr>
              <a:t>eggs.append</a:t>
            </a:r>
            <a:r>
              <a:rPr lang="en-US" sz="2800" dirty="0">
                <a:solidFill>
                  <a:srgbClr val="0070C0"/>
                </a:solidFill>
              </a:rPr>
              <a:t>(6)</a:t>
            </a:r>
          </a:p>
          <a:p>
            <a:r>
              <a:rPr lang="en-US" sz="2800" dirty="0">
                <a:solidFill>
                  <a:srgbClr val="0070C0"/>
                </a:solidFill>
              </a:rPr>
              <a:t>&gt;&gt;&gt; eggs</a:t>
            </a:r>
          </a:p>
          <a:p>
            <a:r>
              <a:rPr lang="en-US" sz="2800" dirty="0">
                <a:solidFill>
                  <a:srgbClr val="0070C0"/>
                </a:solidFill>
              </a:rPr>
              <a:t>[4, 5, 6]</a:t>
            </a:r>
          </a:p>
        </p:txBody>
      </p:sp>
      <p:sp>
        <p:nvSpPr>
          <p:cNvPr id="4" name="Rectangle 3"/>
          <p:cNvSpPr/>
          <p:nvPr/>
        </p:nvSpPr>
        <p:spPr>
          <a:xfrm>
            <a:off x="881616" y="1317104"/>
            <a:ext cx="7696200" cy="954107"/>
          </a:xfrm>
          <a:prstGeom prst="rect">
            <a:avLst/>
          </a:prstGeom>
        </p:spPr>
        <p:txBody>
          <a:bodyPr wrap="square">
            <a:spAutoFit/>
          </a:bodyPr>
          <a:lstStyle/>
          <a:p>
            <a:pPr marL="457200" indent="-457200" algn="just">
              <a:buFont typeface="Arial" panose="020B0604020202020204" pitchFamily="34" charset="0"/>
              <a:buChar char="•"/>
            </a:pPr>
            <a:r>
              <a:rPr lang="en-US" sz="2800" dirty="0">
                <a:solidFill>
                  <a:srgbClr val="FF0000"/>
                </a:solidFill>
              </a:rPr>
              <a:t>To actually modify the original list in eggs to contain [4, 5, 6], do something like this:</a:t>
            </a:r>
          </a:p>
        </p:txBody>
      </p:sp>
      <p:pic>
        <p:nvPicPr>
          <p:cNvPr id="10" name="Picture 9"/>
          <p:cNvPicPr>
            <a:picLocks noChangeAspect="1"/>
          </p:cNvPicPr>
          <p:nvPr/>
        </p:nvPicPr>
        <p:blipFill>
          <a:blip r:embed="rId3"/>
          <a:stretch>
            <a:fillRect/>
          </a:stretch>
        </p:blipFill>
        <p:spPr>
          <a:xfrm>
            <a:off x="4729716" y="2481262"/>
            <a:ext cx="7060164" cy="3627438"/>
          </a:xfrm>
          <a:prstGeom prst="rect">
            <a:avLst/>
          </a:prstGeom>
        </p:spPr>
      </p:pic>
    </p:spTree>
    <p:extLst>
      <p:ext uri="{BB962C8B-B14F-4D97-AF65-F5344CB8AC3E}">
        <p14:creationId xmlns:p14="http://schemas.microsoft.com/office/powerpoint/2010/main" val="2825992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The Tuple Data Type</a:t>
            </a:r>
            <a:endParaRPr lang="en-US" sz="3200" dirty="0">
              <a:solidFill>
                <a:srgbClr val="7030A0"/>
              </a:solidFill>
            </a:endParaRPr>
          </a:p>
        </p:txBody>
      </p:sp>
      <p:sp>
        <p:nvSpPr>
          <p:cNvPr id="7" name="Content Placeholder 6"/>
          <p:cNvSpPr>
            <a:spLocks noGrp="1"/>
          </p:cNvSpPr>
          <p:nvPr>
            <p:ph sz="quarter" idx="13"/>
          </p:nvPr>
        </p:nvSpPr>
        <p:spPr>
          <a:xfrm>
            <a:off x="431800" y="1317105"/>
            <a:ext cx="11760200" cy="660636"/>
          </a:xfrm>
        </p:spPr>
        <p:txBody>
          <a:bodyPr>
            <a:noAutofit/>
          </a:bodyPr>
          <a:lstStyle/>
          <a:p>
            <a:pPr marL="0" indent="0" algn="just">
              <a:lnSpc>
                <a:spcPct val="100000"/>
              </a:lnSpc>
              <a:spcBef>
                <a:spcPts val="0"/>
              </a:spcBef>
              <a:buNone/>
            </a:pPr>
            <a:r>
              <a:rPr lang="en-US" sz="2800" cap="none" dirty="0"/>
              <a:t>tuple data type is almost identical to the list data type, except in two ways.</a:t>
            </a:r>
            <a:endParaRPr lang="en-US" sz="2800" cap="none" dirty="0">
              <a:latin typeface="Cambria" panose="02040503050406030204" pitchFamily="18" charset="0"/>
              <a:ea typeface="Cambria" panose="02040503050406030204" pitchFamily="18" charset="0"/>
            </a:endParaRPr>
          </a:p>
        </p:txBody>
      </p:sp>
      <p:sp>
        <p:nvSpPr>
          <p:cNvPr id="3" name="Rectangle 2"/>
          <p:cNvSpPr/>
          <p:nvPr/>
        </p:nvSpPr>
        <p:spPr>
          <a:xfrm>
            <a:off x="431800" y="3489738"/>
            <a:ext cx="8142765" cy="3108543"/>
          </a:xfrm>
          <a:prstGeom prst="rect">
            <a:avLst/>
          </a:prstGeom>
        </p:spPr>
        <p:txBody>
          <a:bodyPr wrap="square">
            <a:spAutoFit/>
          </a:bodyPr>
          <a:lstStyle/>
          <a:p>
            <a:r>
              <a:rPr lang="en-US" sz="2800" dirty="0">
                <a:solidFill>
                  <a:srgbClr val="FF0000"/>
                </a:solidFill>
              </a:rPr>
              <a:t>&gt;&gt;&gt; eggs = ('hello', 42, 0.5)</a:t>
            </a:r>
          </a:p>
          <a:p>
            <a:r>
              <a:rPr lang="en-US" sz="2800" dirty="0">
                <a:solidFill>
                  <a:srgbClr val="FF0000"/>
                </a:solidFill>
              </a:rPr>
              <a:t>&gt;&gt;&gt; eggs[0]</a:t>
            </a:r>
          </a:p>
          <a:p>
            <a:r>
              <a:rPr lang="en-US" sz="2800" dirty="0"/>
              <a:t>'hello'</a:t>
            </a:r>
          </a:p>
          <a:p>
            <a:r>
              <a:rPr lang="en-US" sz="2800" dirty="0">
                <a:solidFill>
                  <a:srgbClr val="FF0000"/>
                </a:solidFill>
              </a:rPr>
              <a:t>&gt;&gt;&gt; eggs[1:3]</a:t>
            </a:r>
          </a:p>
          <a:p>
            <a:r>
              <a:rPr lang="en-US" sz="2800" dirty="0"/>
              <a:t>(42, 0.5)</a:t>
            </a:r>
          </a:p>
          <a:p>
            <a:r>
              <a:rPr lang="en-US" sz="2800" dirty="0">
                <a:solidFill>
                  <a:srgbClr val="FF0000"/>
                </a:solidFill>
              </a:rPr>
              <a:t>&gt;&gt;&gt; </a:t>
            </a:r>
            <a:r>
              <a:rPr lang="en-US" sz="2800" dirty="0" err="1">
                <a:solidFill>
                  <a:srgbClr val="FF0000"/>
                </a:solidFill>
              </a:rPr>
              <a:t>len</a:t>
            </a:r>
            <a:r>
              <a:rPr lang="en-US" sz="2800" dirty="0">
                <a:solidFill>
                  <a:srgbClr val="FF0000"/>
                </a:solidFill>
              </a:rPr>
              <a:t>(eggs)</a:t>
            </a:r>
          </a:p>
          <a:p>
            <a:r>
              <a:rPr lang="en-US" sz="2800" dirty="0"/>
              <a:t>3</a:t>
            </a:r>
          </a:p>
        </p:txBody>
      </p:sp>
      <p:sp>
        <p:nvSpPr>
          <p:cNvPr id="4" name="Rectangle 3"/>
          <p:cNvSpPr/>
          <p:nvPr/>
        </p:nvSpPr>
        <p:spPr>
          <a:xfrm>
            <a:off x="533400" y="2041242"/>
            <a:ext cx="11658600" cy="1384995"/>
          </a:xfrm>
          <a:prstGeom prst="rect">
            <a:avLst/>
          </a:prstGeom>
        </p:spPr>
        <p:txBody>
          <a:bodyPr wrap="square">
            <a:spAutoFit/>
          </a:bodyPr>
          <a:lstStyle/>
          <a:p>
            <a:pPr marL="514350" indent="-514350" algn="just">
              <a:buAutoNum type="arabicPeriod"/>
            </a:pPr>
            <a:r>
              <a:rPr lang="en-US" sz="2800" dirty="0"/>
              <a:t>tuples are typed with parentheses</a:t>
            </a:r>
            <a:r>
              <a:rPr lang="en-US" sz="2800" b="1" dirty="0"/>
              <a:t>, (  ), </a:t>
            </a:r>
            <a:r>
              <a:rPr lang="en-US" sz="2800" dirty="0"/>
              <a:t>instead of square brackets, [  ].</a:t>
            </a:r>
          </a:p>
          <a:p>
            <a:pPr marL="514350" indent="-514350" algn="just">
              <a:buAutoNum type="arabicPeriod"/>
            </a:pPr>
            <a:r>
              <a:rPr lang="en-US" sz="2800" dirty="0">
                <a:solidFill>
                  <a:srgbClr val="FF0000"/>
                </a:solidFill>
              </a:rPr>
              <a:t>tuples, like strings, are immutable, where as lists are mutable. </a:t>
            </a:r>
            <a:r>
              <a:rPr lang="en-US" sz="2800" b="1" dirty="0">
                <a:solidFill>
                  <a:srgbClr val="FF0000"/>
                </a:solidFill>
              </a:rPr>
              <a:t>Tuples cannot have their values modified, appended, or removed.</a:t>
            </a:r>
          </a:p>
        </p:txBody>
      </p:sp>
      <p:sp>
        <p:nvSpPr>
          <p:cNvPr id="5" name="Rectangle 4"/>
          <p:cNvSpPr/>
          <p:nvPr/>
        </p:nvSpPr>
        <p:spPr>
          <a:xfrm>
            <a:off x="5526565" y="3505780"/>
            <a:ext cx="6096000" cy="3108543"/>
          </a:xfrm>
          <a:prstGeom prst="rect">
            <a:avLst/>
          </a:prstGeom>
        </p:spPr>
        <p:txBody>
          <a:bodyPr>
            <a:spAutoFit/>
          </a:bodyPr>
          <a:lstStyle/>
          <a:p>
            <a:r>
              <a:rPr lang="en-US" sz="2800" dirty="0"/>
              <a:t>&gt;&gt;&gt; eggs = ('hello', 42, 0.5)</a:t>
            </a:r>
          </a:p>
          <a:p>
            <a:r>
              <a:rPr lang="en-US" sz="2800" dirty="0"/>
              <a:t>&gt;&gt;&gt; eggs[1] = 99</a:t>
            </a:r>
          </a:p>
          <a:p>
            <a:r>
              <a:rPr lang="en-US" sz="2800" dirty="0" err="1">
                <a:solidFill>
                  <a:srgbClr val="FF0000"/>
                </a:solidFill>
              </a:rPr>
              <a:t>Traceback</a:t>
            </a:r>
            <a:r>
              <a:rPr lang="en-US" sz="2800" dirty="0">
                <a:solidFill>
                  <a:srgbClr val="FF0000"/>
                </a:solidFill>
              </a:rPr>
              <a:t> (most recent call last):</a:t>
            </a:r>
          </a:p>
          <a:p>
            <a:r>
              <a:rPr lang="en-US" sz="2800" dirty="0">
                <a:solidFill>
                  <a:srgbClr val="FF0000"/>
                </a:solidFill>
              </a:rPr>
              <a:t>File "&lt;pyshell#5&gt;", line 1, in &lt;module&gt;</a:t>
            </a:r>
          </a:p>
          <a:p>
            <a:r>
              <a:rPr lang="en-US" sz="2800" dirty="0">
                <a:solidFill>
                  <a:srgbClr val="FF0000"/>
                </a:solidFill>
              </a:rPr>
              <a:t>eggs[1] = 99</a:t>
            </a:r>
          </a:p>
          <a:p>
            <a:r>
              <a:rPr lang="en-US" sz="2800" dirty="0" err="1">
                <a:solidFill>
                  <a:srgbClr val="FF0000"/>
                </a:solidFill>
              </a:rPr>
              <a:t>TypeError</a:t>
            </a:r>
            <a:r>
              <a:rPr lang="en-US" sz="2800" dirty="0">
                <a:solidFill>
                  <a:srgbClr val="FF0000"/>
                </a:solidFill>
              </a:rPr>
              <a:t>: 'tuple' object does not support item assignment</a:t>
            </a:r>
          </a:p>
        </p:txBody>
      </p:sp>
    </p:spTree>
    <p:extLst>
      <p:ext uri="{BB962C8B-B14F-4D97-AF65-F5344CB8AC3E}">
        <p14:creationId xmlns:p14="http://schemas.microsoft.com/office/powerpoint/2010/main" val="1608832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The Tuple Data Type</a:t>
            </a:r>
            <a:endParaRPr lang="en-US" sz="3200" dirty="0">
              <a:solidFill>
                <a:srgbClr val="7030A0"/>
              </a:solidFill>
            </a:endParaRPr>
          </a:p>
        </p:txBody>
      </p:sp>
      <p:sp>
        <p:nvSpPr>
          <p:cNvPr id="7" name="Content Placeholder 6"/>
          <p:cNvSpPr>
            <a:spLocks noGrp="1"/>
          </p:cNvSpPr>
          <p:nvPr>
            <p:ph sz="quarter" idx="13"/>
          </p:nvPr>
        </p:nvSpPr>
        <p:spPr>
          <a:xfrm>
            <a:off x="431800" y="1317105"/>
            <a:ext cx="11760200" cy="660636"/>
          </a:xfrm>
        </p:spPr>
        <p:txBody>
          <a:bodyPr>
            <a:noAutofit/>
          </a:bodyPr>
          <a:lstStyle/>
          <a:p>
            <a:pPr algn="just">
              <a:lnSpc>
                <a:spcPct val="100000"/>
              </a:lnSpc>
              <a:spcBef>
                <a:spcPts val="0"/>
              </a:spcBef>
            </a:pPr>
            <a:r>
              <a:rPr lang="en-US" sz="3200" cap="none" dirty="0"/>
              <a:t>If only one value is present in a tuple, then indicate this by placing </a:t>
            </a:r>
          </a:p>
          <a:p>
            <a:pPr marL="0" indent="0" algn="just">
              <a:lnSpc>
                <a:spcPct val="100000"/>
              </a:lnSpc>
              <a:spcBef>
                <a:spcPts val="0"/>
              </a:spcBef>
              <a:buNone/>
            </a:pPr>
            <a:r>
              <a:rPr lang="en-US" sz="3200" cap="none" dirty="0"/>
              <a:t>a trailing comma after the value inside the parentheses.</a:t>
            </a:r>
          </a:p>
          <a:p>
            <a:pPr algn="just">
              <a:lnSpc>
                <a:spcPct val="100000"/>
              </a:lnSpc>
              <a:spcBef>
                <a:spcPts val="0"/>
              </a:spcBef>
            </a:pPr>
            <a:r>
              <a:rPr lang="en-US" sz="3200" cap="none" dirty="0"/>
              <a:t>Otherwise, Python will think you’ve just typed a value inside regular parentheses.</a:t>
            </a:r>
          </a:p>
          <a:p>
            <a:pPr>
              <a:lnSpc>
                <a:spcPct val="100000"/>
              </a:lnSpc>
              <a:spcBef>
                <a:spcPts val="0"/>
              </a:spcBef>
            </a:pPr>
            <a:r>
              <a:rPr lang="en-US" sz="3200" cap="none" dirty="0"/>
              <a:t>The comma lets Python know this is a tuple value. </a:t>
            </a:r>
          </a:p>
          <a:p>
            <a:pPr>
              <a:lnSpc>
                <a:spcPct val="100000"/>
              </a:lnSpc>
              <a:spcBef>
                <a:spcPts val="0"/>
              </a:spcBef>
            </a:pPr>
            <a:r>
              <a:rPr lang="en-US" sz="3200" cap="none" dirty="0"/>
              <a:t>Ex: type() function</a:t>
            </a:r>
          </a:p>
        </p:txBody>
      </p:sp>
      <p:sp>
        <p:nvSpPr>
          <p:cNvPr id="5" name="Rectangle 4"/>
          <p:cNvSpPr/>
          <p:nvPr/>
        </p:nvSpPr>
        <p:spPr>
          <a:xfrm>
            <a:off x="1181100" y="4505738"/>
            <a:ext cx="3213100" cy="1815882"/>
          </a:xfrm>
          <a:prstGeom prst="rect">
            <a:avLst/>
          </a:prstGeom>
        </p:spPr>
        <p:txBody>
          <a:bodyPr wrap="square">
            <a:spAutoFit/>
          </a:bodyPr>
          <a:lstStyle/>
          <a:p>
            <a:r>
              <a:rPr lang="en-US" sz="2800" dirty="0">
                <a:solidFill>
                  <a:srgbClr val="FF0000"/>
                </a:solidFill>
              </a:rPr>
              <a:t>&gt;&gt;&gt; type(('hello',))</a:t>
            </a:r>
          </a:p>
          <a:p>
            <a:r>
              <a:rPr lang="en-US" sz="2800" dirty="0">
                <a:solidFill>
                  <a:srgbClr val="FF0000"/>
                </a:solidFill>
              </a:rPr>
              <a:t>&lt;class 'tuple'&gt;</a:t>
            </a:r>
          </a:p>
          <a:p>
            <a:r>
              <a:rPr lang="en-US" sz="2800" dirty="0">
                <a:solidFill>
                  <a:srgbClr val="FF0000"/>
                </a:solidFill>
              </a:rPr>
              <a:t>&gt;&gt;&gt; type(('hello'))</a:t>
            </a:r>
          </a:p>
          <a:p>
            <a:r>
              <a:rPr lang="en-US" sz="2800" dirty="0">
                <a:solidFill>
                  <a:srgbClr val="FF0000"/>
                </a:solidFill>
              </a:rPr>
              <a:t>&lt;class 'str'&gt;</a:t>
            </a:r>
          </a:p>
        </p:txBody>
      </p:sp>
    </p:spTree>
    <p:extLst>
      <p:ext uri="{BB962C8B-B14F-4D97-AF65-F5344CB8AC3E}">
        <p14:creationId xmlns:p14="http://schemas.microsoft.com/office/powerpoint/2010/main" val="1311086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The Tuple Data Type</a:t>
            </a:r>
            <a:endParaRPr lang="en-US" sz="3200" dirty="0">
              <a:solidFill>
                <a:srgbClr val="7030A0"/>
              </a:solidFill>
            </a:endParaRPr>
          </a:p>
        </p:txBody>
      </p:sp>
      <p:sp>
        <p:nvSpPr>
          <p:cNvPr id="7" name="Content Placeholder 6"/>
          <p:cNvSpPr>
            <a:spLocks noGrp="1"/>
          </p:cNvSpPr>
          <p:nvPr>
            <p:ph sz="quarter" idx="13"/>
          </p:nvPr>
        </p:nvSpPr>
        <p:spPr>
          <a:xfrm>
            <a:off x="457200" y="1736205"/>
            <a:ext cx="11341100" cy="660636"/>
          </a:xfrm>
        </p:spPr>
        <p:txBody>
          <a:bodyPr>
            <a:noAutofit/>
          </a:bodyPr>
          <a:lstStyle/>
          <a:p>
            <a:pPr algn="just">
              <a:lnSpc>
                <a:spcPct val="100000"/>
              </a:lnSpc>
              <a:spcBef>
                <a:spcPts val="0"/>
              </a:spcBef>
            </a:pPr>
            <a:r>
              <a:rPr lang="en-US" sz="3200" cap="none" dirty="0"/>
              <a:t>Tuples are immutable and their contents don’t change </a:t>
            </a:r>
          </a:p>
          <a:p>
            <a:pPr algn="just">
              <a:lnSpc>
                <a:spcPct val="100000"/>
              </a:lnSpc>
              <a:spcBef>
                <a:spcPts val="0"/>
              </a:spcBef>
            </a:pPr>
            <a:r>
              <a:rPr lang="en-US" sz="3200" cap="none" dirty="0"/>
              <a:t>Use tuples to convey reader that you don’t intend for that sequence</a:t>
            </a:r>
          </a:p>
          <a:p>
            <a:pPr marL="0" indent="0" algn="just">
              <a:lnSpc>
                <a:spcPct val="100000"/>
              </a:lnSpc>
              <a:spcBef>
                <a:spcPts val="0"/>
              </a:spcBef>
              <a:buNone/>
            </a:pPr>
            <a:r>
              <a:rPr lang="en-US" sz="3200" cap="none" dirty="0"/>
              <a:t>of values to change. </a:t>
            </a:r>
          </a:p>
          <a:p>
            <a:pPr algn="just">
              <a:lnSpc>
                <a:spcPct val="100000"/>
              </a:lnSpc>
              <a:spcBef>
                <a:spcPts val="0"/>
              </a:spcBef>
            </a:pPr>
            <a:r>
              <a:rPr lang="en-US" sz="3200" cap="none" dirty="0">
                <a:solidFill>
                  <a:srgbClr val="FF0000"/>
                </a:solidFill>
              </a:rPr>
              <a:t>Uses a tuple</a:t>
            </a:r>
            <a:r>
              <a:rPr lang="en-US" sz="3200" cap="none" dirty="0"/>
              <a:t>:</a:t>
            </a:r>
          </a:p>
          <a:p>
            <a:pPr marL="0" indent="0" algn="just">
              <a:lnSpc>
                <a:spcPct val="100000"/>
              </a:lnSpc>
              <a:spcBef>
                <a:spcPts val="0"/>
              </a:spcBef>
              <a:buNone/>
            </a:pPr>
            <a:r>
              <a:rPr lang="en-US" sz="3200" cap="none" dirty="0"/>
              <a:t>1. </a:t>
            </a:r>
            <a:r>
              <a:rPr lang="en-US" sz="3200" cap="none" dirty="0">
                <a:solidFill>
                  <a:srgbClr val="0070C0"/>
                </a:solidFill>
              </a:rPr>
              <a:t>If you need an ordered sequence of values that never changes. </a:t>
            </a:r>
          </a:p>
          <a:p>
            <a:pPr marL="0" indent="0" algn="just">
              <a:lnSpc>
                <a:spcPct val="100000"/>
              </a:lnSpc>
              <a:spcBef>
                <a:spcPts val="0"/>
              </a:spcBef>
              <a:buNone/>
            </a:pPr>
            <a:r>
              <a:rPr lang="en-US" sz="3200" cap="none" dirty="0">
                <a:solidFill>
                  <a:srgbClr val="0070C0"/>
                </a:solidFill>
              </a:rPr>
              <a:t>2. Since code using tuples run slightly faster than code using lists, can be used to implement some optimizations .</a:t>
            </a:r>
          </a:p>
        </p:txBody>
      </p:sp>
    </p:spTree>
    <p:extLst>
      <p:ext uri="{BB962C8B-B14F-4D97-AF65-F5344CB8AC3E}">
        <p14:creationId xmlns:p14="http://schemas.microsoft.com/office/powerpoint/2010/main" val="950452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Converting Types with the list() and tuple() Functions</a:t>
            </a:r>
            <a:endParaRPr lang="en-US" sz="3200" dirty="0">
              <a:solidFill>
                <a:srgbClr val="7030A0"/>
              </a:solidFill>
            </a:endParaRPr>
          </a:p>
        </p:txBody>
      </p:sp>
      <p:sp>
        <p:nvSpPr>
          <p:cNvPr id="7" name="Content Placeholder 6"/>
          <p:cNvSpPr>
            <a:spLocks noGrp="1"/>
          </p:cNvSpPr>
          <p:nvPr>
            <p:ph sz="quarter" idx="13"/>
          </p:nvPr>
        </p:nvSpPr>
        <p:spPr>
          <a:xfrm>
            <a:off x="457200" y="1736205"/>
            <a:ext cx="11341100" cy="660636"/>
          </a:xfrm>
        </p:spPr>
        <p:txBody>
          <a:bodyPr>
            <a:noAutofit/>
          </a:bodyPr>
          <a:lstStyle/>
          <a:p>
            <a:pPr algn="just">
              <a:lnSpc>
                <a:spcPct val="100000"/>
              </a:lnSpc>
              <a:spcBef>
                <a:spcPts val="0"/>
              </a:spcBef>
            </a:pPr>
            <a:r>
              <a:rPr lang="en-US" sz="3200" cap="none" dirty="0" err="1"/>
              <a:t>str</a:t>
            </a:r>
            <a:r>
              <a:rPr lang="en-US" sz="3200" cap="none" dirty="0"/>
              <a:t>(42) will return '42', the string representation of the integer 42</a:t>
            </a:r>
          </a:p>
          <a:p>
            <a:pPr algn="just">
              <a:lnSpc>
                <a:spcPct val="100000"/>
              </a:lnSpc>
              <a:spcBef>
                <a:spcPts val="0"/>
              </a:spcBef>
            </a:pPr>
            <a:r>
              <a:rPr lang="en-US" sz="3200" cap="none" dirty="0">
                <a:solidFill>
                  <a:srgbClr val="0070C0"/>
                </a:solidFill>
              </a:rPr>
              <a:t>Functions list() and tuple() will return list and tuple versions of the values passed to them.</a:t>
            </a:r>
          </a:p>
          <a:p>
            <a:pPr algn="just">
              <a:lnSpc>
                <a:spcPct val="100000"/>
              </a:lnSpc>
              <a:spcBef>
                <a:spcPts val="0"/>
              </a:spcBef>
            </a:pPr>
            <a:r>
              <a:rPr lang="en-US" sz="3200" cap="none" dirty="0"/>
              <a:t>Note that the return value is of a different data type for the values passed:</a:t>
            </a:r>
          </a:p>
        </p:txBody>
      </p:sp>
      <p:sp>
        <p:nvSpPr>
          <p:cNvPr id="3" name="Rectangle 2"/>
          <p:cNvSpPr/>
          <p:nvPr/>
        </p:nvSpPr>
        <p:spPr>
          <a:xfrm>
            <a:off x="7162800" y="3999637"/>
            <a:ext cx="4635500" cy="2677656"/>
          </a:xfrm>
          <a:prstGeom prst="rect">
            <a:avLst/>
          </a:prstGeom>
        </p:spPr>
        <p:txBody>
          <a:bodyPr wrap="square">
            <a:spAutoFit/>
          </a:bodyPr>
          <a:lstStyle/>
          <a:p>
            <a:pPr algn="just">
              <a:lnSpc>
                <a:spcPct val="100000"/>
              </a:lnSpc>
              <a:spcBef>
                <a:spcPts val="0"/>
              </a:spcBef>
            </a:pPr>
            <a:r>
              <a:rPr lang="en-US" sz="2800" dirty="0">
                <a:solidFill>
                  <a:srgbClr val="FF0000"/>
                </a:solidFill>
              </a:rPr>
              <a:t>&gt;&gt;&gt; tuple(['cat', 'dog', 5])</a:t>
            </a:r>
          </a:p>
          <a:p>
            <a:pPr algn="just">
              <a:lnSpc>
                <a:spcPct val="100000"/>
              </a:lnSpc>
              <a:spcBef>
                <a:spcPts val="0"/>
              </a:spcBef>
            </a:pPr>
            <a:r>
              <a:rPr lang="en-US" sz="2800" dirty="0">
                <a:solidFill>
                  <a:srgbClr val="FF0000"/>
                </a:solidFill>
              </a:rPr>
              <a:t>('cat', 'dog', 5)</a:t>
            </a:r>
          </a:p>
          <a:p>
            <a:pPr algn="just">
              <a:lnSpc>
                <a:spcPct val="100000"/>
              </a:lnSpc>
              <a:spcBef>
                <a:spcPts val="0"/>
              </a:spcBef>
            </a:pPr>
            <a:r>
              <a:rPr lang="en-US" sz="2800" dirty="0">
                <a:solidFill>
                  <a:srgbClr val="FF0000"/>
                </a:solidFill>
              </a:rPr>
              <a:t>&gt;&gt;&gt; list(('cat', 'dog', 5))</a:t>
            </a:r>
          </a:p>
          <a:p>
            <a:pPr algn="just">
              <a:lnSpc>
                <a:spcPct val="100000"/>
              </a:lnSpc>
              <a:spcBef>
                <a:spcPts val="0"/>
              </a:spcBef>
            </a:pPr>
            <a:r>
              <a:rPr lang="en-US" sz="2800" dirty="0">
                <a:solidFill>
                  <a:srgbClr val="FF0000"/>
                </a:solidFill>
              </a:rPr>
              <a:t>['cat', 'dog', 5]</a:t>
            </a:r>
          </a:p>
          <a:p>
            <a:pPr algn="just">
              <a:lnSpc>
                <a:spcPct val="100000"/>
              </a:lnSpc>
              <a:spcBef>
                <a:spcPts val="0"/>
              </a:spcBef>
            </a:pPr>
            <a:r>
              <a:rPr lang="en-US" sz="2800" dirty="0">
                <a:solidFill>
                  <a:srgbClr val="FF0000"/>
                </a:solidFill>
              </a:rPr>
              <a:t>&gt;&gt;&gt; list('hello')</a:t>
            </a:r>
          </a:p>
          <a:p>
            <a:pPr algn="just">
              <a:lnSpc>
                <a:spcPct val="100000"/>
              </a:lnSpc>
              <a:spcBef>
                <a:spcPts val="0"/>
              </a:spcBef>
            </a:pPr>
            <a:r>
              <a:rPr lang="en-US" sz="2800" dirty="0">
                <a:solidFill>
                  <a:srgbClr val="FF0000"/>
                </a:solidFill>
              </a:rPr>
              <a:t>['h', 'e', 'l', 'l', 'o']</a:t>
            </a:r>
          </a:p>
        </p:txBody>
      </p:sp>
      <p:sp>
        <p:nvSpPr>
          <p:cNvPr id="4" name="Rectangle 3"/>
          <p:cNvSpPr/>
          <p:nvPr/>
        </p:nvSpPr>
        <p:spPr>
          <a:xfrm>
            <a:off x="901700" y="4430524"/>
            <a:ext cx="3822700" cy="1815882"/>
          </a:xfrm>
          <a:prstGeom prst="rect">
            <a:avLst/>
          </a:prstGeom>
        </p:spPr>
        <p:txBody>
          <a:bodyPr wrap="square">
            <a:spAutoFit/>
          </a:bodyPr>
          <a:lstStyle/>
          <a:p>
            <a:r>
              <a:rPr lang="en-US" sz="2800" dirty="0">
                <a:solidFill>
                  <a:srgbClr val="0070C0"/>
                </a:solidFill>
              </a:rPr>
              <a:t>Converting a tuple to a list is handy when a mutable version of a tuple value is needed</a:t>
            </a:r>
          </a:p>
        </p:txBody>
      </p:sp>
    </p:spTree>
    <p:extLst>
      <p:ext uri="{BB962C8B-B14F-4D97-AF65-F5344CB8AC3E}">
        <p14:creationId xmlns:p14="http://schemas.microsoft.com/office/powerpoint/2010/main" val="7429267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References</a:t>
            </a:r>
            <a:endParaRPr lang="en-US" sz="3200" dirty="0">
              <a:solidFill>
                <a:srgbClr val="7030A0"/>
              </a:solidFill>
            </a:endParaRPr>
          </a:p>
        </p:txBody>
      </p:sp>
      <p:sp>
        <p:nvSpPr>
          <p:cNvPr id="7" name="Content Placeholder 6"/>
          <p:cNvSpPr>
            <a:spLocks noGrp="1"/>
          </p:cNvSpPr>
          <p:nvPr>
            <p:ph sz="quarter" idx="13"/>
          </p:nvPr>
        </p:nvSpPr>
        <p:spPr>
          <a:xfrm>
            <a:off x="457200" y="1163551"/>
            <a:ext cx="11341100" cy="660636"/>
          </a:xfrm>
        </p:spPr>
        <p:txBody>
          <a:bodyPr>
            <a:noAutofit/>
          </a:bodyPr>
          <a:lstStyle/>
          <a:p>
            <a:pPr algn="just">
              <a:lnSpc>
                <a:spcPct val="100000"/>
              </a:lnSpc>
              <a:spcBef>
                <a:spcPts val="0"/>
              </a:spcBef>
            </a:pPr>
            <a:r>
              <a:rPr lang="en-US" sz="3200" cap="none" dirty="0"/>
              <a:t>Variables “store” strings and integer values.</a:t>
            </a:r>
          </a:p>
          <a:p>
            <a:pPr algn="just">
              <a:lnSpc>
                <a:spcPct val="100000"/>
              </a:lnSpc>
              <a:spcBef>
                <a:spcPts val="0"/>
              </a:spcBef>
            </a:pPr>
            <a:r>
              <a:rPr lang="en-US" sz="3200" cap="none" dirty="0">
                <a:solidFill>
                  <a:srgbClr val="C00000"/>
                </a:solidFill>
              </a:rPr>
              <a:t>This is a simplification explanation of what Python is actually doing</a:t>
            </a:r>
          </a:p>
          <a:p>
            <a:pPr algn="just">
              <a:lnSpc>
                <a:spcPct val="100000"/>
              </a:lnSpc>
              <a:spcBef>
                <a:spcPts val="0"/>
              </a:spcBef>
            </a:pPr>
            <a:r>
              <a:rPr lang="en-US" sz="3200" cap="none" dirty="0"/>
              <a:t>Technically, variables are storing references to the computer memory locations where the values are stored.</a:t>
            </a:r>
          </a:p>
        </p:txBody>
      </p:sp>
      <p:sp>
        <p:nvSpPr>
          <p:cNvPr id="3" name="Rectangle 2"/>
          <p:cNvSpPr/>
          <p:nvPr/>
        </p:nvSpPr>
        <p:spPr>
          <a:xfrm>
            <a:off x="8712200" y="3567837"/>
            <a:ext cx="4635500" cy="3108543"/>
          </a:xfrm>
          <a:prstGeom prst="rect">
            <a:avLst/>
          </a:prstGeom>
        </p:spPr>
        <p:txBody>
          <a:bodyPr wrap="square">
            <a:spAutoFit/>
          </a:bodyPr>
          <a:lstStyle/>
          <a:p>
            <a:r>
              <a:rPr lang="en-US" sz="2800" dirty="0">
                <a:solidFill>
                  <a:srgbClr val="C00000"/>
                </a:solidFill>
              </a:rPr>
              <a:t>&gt;&gt;&gt; </a:t>
            </a:r>
            <a:r>
              <a:rPr lang="en-US" sz="2800" b="1" dirty="0">
                <a:solidFill>
                  <a:srgbClr val="C00000"/>
                </a:solidFill>
              </a:rPr>
              <a:t>spam = 42</a:t>
            </a:r>
          </a:p>
          <a:p>
            <a:r>
              <a:rPr lang="en-US" sz="2800" dirty="0">
                <a:solidFill>
                  <a:srgbClr val="C00000"/>
                </a:solidFill>
              </a:rPr>
              <a:t>&gt;&gt;&gt; </a:t>
            </a:r>
            <a:r>
              <a:rPr lang="en-US" sz="2800" b="1" dirty="0">
                <a:solidFill>
                  <a:srgbClr val="C00000"/>
                </a:solidFill>
              </a:rPr>
              <a:t>cheese = spam</a:t>
            </a:r>
          </a:p>
          <a:p>
            <a:r>
              <a:rPr lang="en-US" sz="2800" dirty="0">
                <a:solidFill>
                  <a:srgbClr val="C00000"/>
                </a:solidFill>
              </a:rPr>
              <a:t>&gt;&gt;&gt; </a:t>
            </a:r>
            <a:r>
              <a:rPr lang="en-US" sz="2800" b="1" dirty="0">
                <a:solidFill>
                  <a:srgbClr val="C00000"/>
                </a:solidFill>
              </a:rPr>
              <a:t>spam = 100</a:t>
            </a:r>
          </a:p>
          <a:p>
            <a:r>
              <a:rPr lang="en-US" sz="2800" dirty="0">
                <a:solidFill>
                  <a:srgbClr val="C00000"/>
                </a:solidFill>
              </a:rPr>
              <a:t>&gt;&gt;&gt; </a:t>
            </a:r>
            <a:r>
              <a:rPr lang="en-US" sz="2800" b="1" dirty="0">
                <a:solidFill>
                  <a:srgbClr val="C00000"/>
                </a:solidFill>
              </a:rPr>
              <a:t>spam</a:t>
            </a:r>
          </a:p>
          <a:p>
            <a:r>
              <a:rPr lang="en-US" sz="2800" dirty="0"/>
              <a:t>100</a:t>
            </a:r>
          </a:p>
          <a:p>
            <a:r>
              <a:rPr lang="en-US" sz="2800" dirty="0">
                <a:solidFill>
                  <a:srgbClr val="C00000"/>
                </a:solidFill>
              </a:rPr>
              <a:t>&gt;&gt;&gt; </a:t>
            </a:r>
            <a:r>
              <a:rPr lang="en-US" sz="2800" b="1" dirty="0">
                <a:solidFill>
                  <a:srgbClr val="C00000"/>
                </a:solidFill>
              </a:rPr>
              <a:t>cheese</a:t>
            </a:r>
          </a:p>
          <a:p>
            <a:r>
              <a:rPr lang="en-US" sz="2800" dirty="0"/>
              <a:t>42</a:t>
            </a:r>
            <a:endParaRPr lang="en-US" sz="2800" dirty="0">
              <a:solidFill>
                <a:srgbClr val="FF0000"/>
              </a:solidFill>
            </a:endParaRPr>
          </a:p>
        </p:txBody>
      </p:sp>
      <p:sp>
        <p:nvSpPr>
          <p:cNvPr id="5" name="Rectangle 4"/>
          <p:cNvSpPr/>
          <p:nvPr/>
        </p:nvSpPr>
        <p:spPr>
          <a:xfrm>
            <a:off x="723900" y="3680131"/>
            <a:ext cx="7454900" cy="3108543"/>
          </a:xfrm>
          <a:prstGeom prst="rect">
            <a:avLst/>
          </a:prstGeom>
        </p:spPr>
        <p:txBody>
          <a:bodyPr wrap="square">
            <a:spAutoFit/>
          </a:bodyPr>
          <a:lstStyle/>
          <a:p>
            <a:pPr marL="457200" indent="-457200">
              <a:buFont typeface="Arial" panose="020B0604020202020204" pitchFamily="34" charset="0"/>
              <a:buChar char="•"/>
            </a:pPr>
            <a:r>
              <a:rPr lang="en-US" sz="2800" dirty="0"/>
              <a:t>When you assign 42 to the spam variable, you are actually creating the 42 value in the computer’s memory and storing a reference to it in the spam </a:t>
            </a:r>
          </a:p>
          <a:p>
            <a:pPr marL="457200" indent="-457200">
              <a:buFont typeface="Arial" panose="020B0604020202020204" pitchFamily="34" charset="0"/>
              <a:buChar char="•"/>
            </a:pPr>
            <a:r>
              <a:rPr lang="en-US" sz="2800" dirty="0">
                <a:solidFill>
                  <a:srgbClr val="C00000"/>
                </a:solidFill>
              </a:rPr>
              <a:t>When you copy the value in spam and assign it to the variable cheese, you are actually copying the reference.</a:t>
            </a:r>
          </a:p>
        </p:txBody>
      </p:sp>
    </p:spTree>
    <p:extLst>
      <p:ext uri="{BB962C8B-B14F-4D97-AF65-F5344CB8AC3E}">
        <p14:creationId xmlns:p14="http://schemas.microsoft.com/office/powerpoint/2010/main" val="71885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References</a:t>
            </a:r>
            <a:endParaRPr lang="en-US" sz="3200" dirty="0">
              <a:solidFill>
                <a:srgbClr val="7030A0"/>
              </a:solidFill>
            </a:endParaRPr>
          </a:p>
        </p:txBody>
      </p:sp>
      <p:sp>
        <p:nvSpPr>
          <p:cNvPr id="3" name="Rectangle 2"/>
          <p:cNvSpPr/>
          <p:nvPr/>
        </p:nvSpPr>
        <p:spPr>
          <a:xfrm>
            <a:off x="8712200" y="2316558"/>
            <a:ext cx="4635500" cy="3108543"/>
          </a:xfrm>
          <a:prstGeom prst="rect">
            <a:avLst/>
          </a:prstGeom>
        </p:spPr>
        <p:txBody>
          <a:bodyPr wrap="square">
            <a:spAutoFit/>
          </a:bodyPr>
          <a:lstStyle/>
          <a:p>
            <a:r>
              <a:rPr lang="en-US" sz="2800" dirty="0">
                <a:solidFill>
                  <a:srgbClr val="C00000"/>
                </a:solidFill>
              </a:rPr>
              <a:t>&gt;&gt;&gt; </a:t>
            </a:r>
            <a:r>
              <a:rPr lang="en-US" sz="2800" b="1" dirty="0">
                <a:solidFill>
                  <a:srgbClr val="C00000"/>
                </a:solidFill>
              </a:rPr>
              <a:t>spam = 42</a:t>
            </a:r>
          </a:p>
          <a:p>
            <a:r>
              <a:rPr lang="en-US" sz="2800" dirty="0">
                <a:solidFill>
                  <a:srgbClr val="C00000"/>
                </a:solidFill>
              </a:rPr>
              <a:t>&gt;&gt;&gt; </a:t>
            </a:r>
            <a:r>
              <a:rPr lang="en-US" sz="2800" b="1" dirty="0">
                <a:solidFill>
                  <a:srgbClr val="C00000"/>
                </a:solidFill>
              </a:rPr>
              <a:t>cheese = spam</a:t>
            </a:r>
          </a:p>
          <a:p>
            <a:r>
              <a:rPr lang="en-US" sz="2800" dirty="0">
                <a:solidFill>
                  <a:srgbClr val="C00000"/>
                </a:solidFill>
              </a:rPr>
              <a:t>&gt;&gt;&gt; </a:t>
            </a:r>
            <a:r>
              <a:rPr lang="en-US" sz="2800" b="1" dirty="0">
                <a:solidFill>
                  <a:srgbClr val="C00000"/>
                </a:solidFill>
              </a:rPr>
              <a:t>spam = 100</a:t>
            </a:r>
          </a:p>
          <a:p>
            <a:r>
              <a:rPr lang="en-US" sz="2800" dirty="0">
                <a:solidFill>
                  <a:srgbClr val="C00000"/>
                </a:solidFill>
              </a:rPr>
              <a:t>&gt;&gt;&gt; </a:t>
            </a:r>
            <a:r>
              <a:rPr lang="en-US" sz="2800" b="1" dirty="0">
                <a:solidFill>
                  <a:srgbClr val="C00000"/>
                </a:solidFill>
              </a:rPr>
              <a:t>spam</a:t>
            </a:r>
          </a:p>
          <a:p>
            <a:r>
              <a:rPr lang="en-US" sz="2800" dirty="0"/>
              <a:t>100</a:t>
            </a:r>
          </a:p>
          <a:p>
            <a:r>
              <a:rPr lang="en-US" sz="2800" dirty="0">
                <a:solidFill>
                  <a:srgbClr val="C00000"/>
                </a:solidFill>
              </a:rPr>
              <a:t>&gt;&gt;&gt; </a:t>
            </a:r>
            <a:r>
              <a:rPr lang="en-US" sz="2800" b="1" dirty="0">
                <a:solidFill>
                  <a:srgbClr val="C00000"/>
                </a:solidFill>
              </a:rPr>
              <a:t>cheese</a:t>
            </a:r>
          </a:p>
          <a:p>
            <a:r>
              <a:rPr lang="en-US" sz="2800" dirty="0"/>
              <a:t>42</a:t>
            </a:r>
            <a:endParaRPr lang="en-US" sz="2800" dirty="0">
              <a:solidFill>
                <a:srgbClr val="FF0000"/>
              </a:solidFill>
            </a:endParaRPr>
          </a:p>
        </p:txBody>
      </p:sp>
      <p:sp>
        <p:nvSpPr>
          <p:cNvPr id="6" name="Rectangle 5"/>
          <p:cNvSpPr/>
          <p:nvPr/>
        </p:nvSpPr>
        <p:spPr>
          <a:xfrm>
            <a:off x="546100" y="1720772"/>
            <a:ext cx="7823200" cy="3970318"/>
          </a:xfrm>
          <a:prstGeom prst="rect">
            <a:avLst/>
          </a:prstGeom>
        </p:spPr>
        <p:txBody>
          <a:bodyPr wrap="square">
            <a:spAutoFit/>
          </a:bodyPr>
          <a:lstStyle/>
          <a:p>
            <a:pPr marL="457200" indent="-457200">
              <a:buFont typeface="Arial" panose="020B0604020202020204" pitchFamily="34" charset="0"/>
              <a:buChar char="•"/>
            </a:pPr>
            <a:r>
              <a:rPr lang="en-US" sz="2800" dirty="0"/>
              <a:t>Both the spam and cheese variables refer to the 42 value in the computer’s memory.</a:t>
            </a:r>
          </a:p>
          <a:p>
            <a:pPr marL="457200" indent="-457200">
              <a:buFont typeface="Arial" panose="020B0604020202020204" pitchFamily="34" charset="0"/>
              <a:buChar char="•"/>
            </a:pPr>
            <a:r>
              <a:rPr lang="en-US" sz="2800" dirty="0">
                <a:solidFill>
                  <a:srgbClr val="C00000"/>
                </a:solidFill>
              </a:rPr>
              <a:t>When you later change the value in spam to 100, you’re creating a new 100 value and storing a reference to it in spam. This doesn’t affect the value in cheese. </a:t>
            </a:r>
          </a:p>
          <a:p>
            <a:pPr marL="457200" indent="-457200">
              <a:buFont typeface="Arial" panose="020B0604020202020204" pitchFamily="34" charset="0"/>
              <a:buChar char="•"/>
            </a:pPr>
            <a:r>
              <a:rPr lang="en-US" sz="2800" dirty="0"/>
              <a:t>Integers are immutable values that don’t change; changing the spam variable is actually making it refer to a completely different value in memory.</a:t>
            </a:r>
          </a:p>
        </p:txBody>
      </p:sp>
    </p:spTree>
    <p:extLst>
      <p:ext uri="{BB962C8B-B14F-4D97-AF65-F5344CB8AC3E}">
        <p14:creationId xmlns:p14="http://schemas.microsoft.com/office/powerpoint/2010/main" val="1504242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References</a:t>
            </a:r>
            <a:endParaRPr lang="en-US" sz="3200" dirty="0">
              <a:solidFill>
                <a:srgbClr val="7030A0"/>
              </a:solidFill>
            </a:endParaRPr>
          </a:p>
        </p:txBody>
      </p:sp>
      <p:sp>
        <p:nvSpPr>
          <p:cNvPr id="3" name="Rectangle 2"/>
          <p:cNvSpPr/>
          <p:nvPr/>
        </p:nvSpPr>
        <p:spPr>
          <a:xfrm>
            <a:off x="5867400" y="1253604"/>
            <a:ext cx="6235700" cy="4832092"/>
          </a:xfrm>
          <a:prstGeom prst="rect">
            <a:avLst/>
          </a:prstGeom>
        </p:spPr>
        <p:txBody>
          <a:bodyPr wrap="square">
            <a:spAutoFit/>
          </a:bodyPr>
          <a:lstStyle/>
          <a:p>
            <a:r>
              <a:rPr lang="en-US" sz="2800" dirty="0">
                <a:solidFill>
                  <a:srgbClr val="C00000"/>
                </a:solidFill>
              </a:rPr>
              <a:t>➊ &gt;&gt;&gt; spam = [0, 1, 2, 3, 4, 5]</a:t>
            </a:r>
          </a:p>
          <a:p>
            <a:r>
              <a:rPr lang="en-US" sz="2800" dirty="0">
                <a:solidFill>
                  <a:srgbClr val="C00000"/>
                </a:solidFill>
              </a:rPr>
              <a:t>➋ &gt;&gt;&gt; cheese = spam # The reference is being copied, not the list.</a:t>
            </a:r>
          </a:p>
          <a:p>
            <a:endParaRPr lang="en-US" sz="2800" dirty="0">
              <a:solidFill>
                <a:srgbClr val="C00000"/>
              </a:solidFill>
            </a:endParaRPr>
          </a:p>
          <a:p>
            <a:r>
              <a:rPr lang="en-US" sz="2800" dirty="0">
                <a:solidFill>
                  <a:srgbClr val="C00000"/>
                </a:solidFill>
              </a:rPr>
              <a:t>➌ &gt;&gt;&gt; cheese[1] = 'Hello!' # This changes the list value.</a:t>
            </a:r>
          </a:p>
          <a:p>
            <a:r>
              <a:rPr lang="en-US" sz="2800" dirty="0">
                <a:solidFill>
                  <a:srgbClr val="C00000"/>
                </a:solidFill>
              </a:rPr>
              <a:t>&gt;&gt;&gt; spam</a:t>
            </a:r>
          </a:p>
          <a:p>
            <a:r>
              <a:rPr lang="en-US" sz="2800" dirty="0"/>
              <a:t>[0, 'Hello!', 2, 3, 4, 5]</a:t>
            </a:r>
          </a:p>
          <a:p>
            <a:r>
              <a:rPr lang="en-US" sz="2800" dirty="0">
                <a:solidFill>
                  <a:srgbClr val="C00000"/>
                </a:solidFill>
              </a:rPr>
              <a:t>&gt;&gt;&gt; cheese # The cheese variable refers to the same list.</a:t>
            </a:r>
          </a:p>
          <a:p>
            <a:r>
              <a:rPr lang="en-US" sz="2800" dirty="0"/>
              <a:t>[0, 'Hello!', 2, 3, 4, 5]</a:t>
            </a:r>
          </a:p>
        </p:txBody>
      </p:sp>
      <p:sp>
        <p:nvSpPr>
          <p:cNvPr id="5" name="Rectangle 4"/>
          <p:cNvSpPr/>
          <p:nvPr/>
        </p:nvSpPr>
        <p:spPr>
          <a:xfrm>
            <a:off x="444500" y="1027837"/>
            <a:ext cx="5143500" cy="3108543"/>
          </a:xfrm>
          <a:prstGeom prst="rect">
            <a:avLst/>
          </a:prstGeom>
        </p:spPr>
        <p:txBody>
          <a:bodyPr wrap="square">
            <a:spAutoFit/>
          </a:bodyPr>
          <a:lstStyle/>
          <a:p>
            <a:pPr marL="457200" indent="-457200">
              <a:buFont typeface="Arial" panose="020B0604020202020204" pitchFamily="34" charset="0"/>
              <a:buChar char="•"/>
            </a:pPr>
            <a:r>
              <a:rPr lang="en-US" sz="2800" dirty="0"/>
              <a:t>Lists don’t work like variables, because lists are mutable, that is, list values can change.</a:t>
            </a:r>
          </a:p>
          <a:p>
            <a:r>
              <a:rPr lang="en-US" sz="2800" dirty="0"/>
              <a:t>Consider the code that will make this distinction easier to understand:</a:t>
            </a:r>
          </a:p>
          <a:p>
            <a:pPr marL="457200" indent="-457200">
              <a:buFont typeface="Arial" panose="020B0604020202020204" pitchFamily="34" charset="0"/>
              <a:buChar char="•"/>
            </a:pPr>
            <a:endParaRPr lang="en-US" sz="2800" dirty="0">
              <a:solidFill>
                <a:srgbClr val="C00000"/>
              </a:solidFill>
            </a:endParaRPr>
          </a:p>
        </p:txBody>
      </p:sp>
      <p:sp>
        <p:nvSpPr>
          <p:cNvPr id="6" name="Rectangle 5"/>
          <p:cNvSpPr/>
          <p:nvPr/>
        </p:nvSpPr>
        <p:spPr>
          <a:xfrm>
            <a:off x="0" y="4043382"/>
            <a:ext cx="5321300" cy="1815882"/>
          </a:xfrm>
          <a:prstGeom prst="rect">
            <a:avLst/>
          </a:prstGeom>
        </p:spPr>
        <p:txBody>
          <a:bodyPr wrap="square">
            <a:spAutoFit/>
          </a:bodyPr>
          <a:lstStyle/>
          <a:p>
            <a:pPr marL="457200" indent="-457200">
              <a:buFont typeface="Arial" panose="020B0604020202020204" pitchFamily="34" charset="0"/>
              <a:buChar char="•"/>
            </a:pPr>
            <a:r>
              <a:rPr lang="en-US" sz="2800" dirty="0"/>
              <a:t>The code touched only the cheese list, but</a:t>
            </a:r>
          </a:p>
          <a:p>
            <a:r>
              <a:rPr lang="en-US" sz="2800" dirty="0"/>
              <a:t>    both the cheese and spam </a:t>
            </a:r>
          </a:p>
          <a:p>
            <a:r>
              <a:rPr lang="en-US" sz="2800" dirty="0"/>
              <a:t>    lists have changed.</a:t>
            </a:r>
          </a:p>
        </p:txBody>
      </p:sp>
    </p:spTree>
    <p:extLst>
      <p:ext uri="{BB962C8B-B14F-4D97-AF65-F5344CB8AC3E}">
        <p14:creationId xmlns:p14="http://schemas.microsoft.com/office/powerpoint/2010/main" val="16311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117"/>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548965" y="2872324"/>
            <a:ext cx="11094068" cy="3424107"/>
          </a:xfrm>
        </p:spPr>
        <p:txBody>
          <a:bodyPr>
            <a:noAutofit/>
          </a:bodyPr>
          <a:lstStyle/>
          <a:p>
            <a:pPr>
              <a:lnSpc>
                <a:spcPct val="100000"/>
              </a:lnSpc>
              <a:buFont typeface="Wingdings" panose="05000000000000000000" pitchFamily="2" charset="2"/>
              <a:buChar char="Ø"/>
            </a:pPr>
            <a:r>
              <a:rPr lang="en-US" sz="3600" cap="none" dirty="0">
                <a:solidFill>
                  <a:srgbClr val="00B050"/>
                </a:solidFill>
                <a:latin typeface="Cambria" panose="02040503050406030204" pitchFamily="18" charset="0"/>
                <a:ea typeface="Cambria" panose="02040503050406030204" pitchFamily="18" charset="0"/>
              </a:rPr>
              <a:t>spam[0]= 'cat',    spam[1]= 'bat',   spam[2]= ‘rat',   spam[3]=‘elephant’</a:t>
            </a: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Note: </a:t>
            </a:r>
          </a:p>
          <a:p>
            <a:pPr>
              <a:lnSpc>
                <a:spcPct val="100000"/>
              </a:lnSpc>
              <a:buFont typeface="Wingdings" panose="05000000000000000000" pitchFamily="2" charset="2"/>
              <a:buChar char="Ø"/>
            </a:pPr>
            <a:r>
              <a:rPr lang="en-US" sz="3600" cap="none" dirty="0">
                <a:latin typeface="Cambria" panose="02040503050406030204" pitchFamily="18" charset="0"/>
                <a:ea typeface="Cambria" panose="02040503050406030204" pitchFamily="18" charset="0"/>
              </a:rPr>
              <a:t>First index is = 0, </a:t>
            </a:r>
          </a:p>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the last index is = size of the list – 1 </a:t>
            </a:r>
          </a:p>
          <a:p>
            <a:pPr marL="0" indent="0">
              <a:lnSpc>
                <a:spcPct val="100000"/>
              </a:lnSpc>
              <a:buNone/>
            </a:pPr>
            <a:r>
              <a:rPr lang="en-US" sz="3600" cap="none" dirty="0">
                <a:solidFill>
                  <a:srgbClr val="FF0000"/>
                </a:solidFill>
                <a:latin typeface="Cambria" panose="02040503050406030204" pitchFamily="18" charset="0"/>
                <a:ea typeface="Cambria" panose="02040503050406030204" pitchFamily="18" charset="0"/>
              </a:rPr>
              <a:t>                                               =  4 - 1=</a:t>
            </a:r>
            <a:r>
              <a:rPr lang="en-US" sz="3600" b="1" cap="none" dirty="0">
                <a:solidFill>
                  <a:srgbClr val="FF0000"/>
                </a:solidFill>
                <a:latin typeface="Cambria" panose="02040503050406030204" pitchFamily="18" charset="0"/>
                <a:ea typeface="Cambria" panose="02040503050406030204" pitchFamily="18" charset="0"/>
              </a:rPr>
              <a:t> 3</a:t>
            </a: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solidFill>
                <a:srgbClr val="00B050"/>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3"/>
          <a:stretch>
            <a:fillRect/>
          </a:stretch>
        </p:blipFill>
        <p:spPr>
          <a:xfrm>
            <a:off x="3279784" y="1337084"/>
            <a:ext cx="7126263" cy="1535240"/>
          </a:xfrm>
          <a:prstGeom prst="rect">
            <a:avLst/>
          </a:prstGeom>
        </p:spPr>
      </p:pic>
    </p:spTree>
    <p:extLst>
      <p:ext uri="{BB962C8B-B14F-4D97-AF65-F5344CB8AC3E}">
        <p14:creationId xmlns:p14="http://schemas.microsoft.com/office/powerpoint/2010/main" val="3447949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References</a:t>
            </a:r>
            <a:endParaRPr lang="en-US" sz="3200" dirty="0">
              <a:solidFill>
                <a:srgbClr val="7030A0"/>
              </a:solidFill>
            </a:endParaRPr>
          </a:p>
        </p:txBody>
      </p:sp>
      <p:sp>
        <p:nvSpPr>
          <p:cNvPr id="3" name="Rectangle 2"/>
          <p:cNvSpPr/>
          <p:nvPr/>
        </p:nvSpPr>
        <p:spPr>
          <a:xfrm>
            <a:off x="5816600" y="1027837"/>
            <a:ext cx="6235700" cy="4832092"/>
          </a:xfrm>
          <a:prstGeom prst="rect">
            <a:avLst/>
          </a:prstGeom>
        </p:spPr>
        <p:txBody>
          <a:bodyPr wrap="square">
            <a:spAutoFit/>
          </a:bodyPr>
          <a:lstStyle/>
          <a:p>
            <a:r>
              <a:rPr lang="en-US" sz="2800" dirty="0">
                <a:solidFill>
                  <a:srgbClr val="C00000"/>
                </a:solidFill>
              </a:rPr>
              <a:t>➊ &gt;&gt;&gt; spam = [0, 1, 2, 3, 4, 5]</a:t>
            </a:r>
          </a:p>
          <a:p>
            <a:r>
              <a:rPr lang="en-US" sz="2800" dirty="0">
                <a:solidFill>
                  <a:srgbClr val="C00000"/>
                </a:solidFill>
              </a:rPr>
              <a:t>➋ &gt;&gt;&gt; cheese = spam # The reference is being copied, not the list.</a:t>
            </a:r>
          </a:p>
          <a:p>
            <a:endParaRPr lang="en-US" sz="2800" dirty="0">
              <a:solidFill>
                <a:srgbClr val="C00000"/>
              </a:solidFill>
            </a:endParaRPr>
          </a:p>
          <a:p>
            <a:r>
              <a:rPr lang="en-US" sz="2800" dirty="0">
                <a:solidFill>
                  <a:srgbClr val="C00000"/>
                </a:solidFill>
              </a:rPr>
              <a:t>➌ &gt;&gt;&gt; cheese[1] = 'Hello!' # This changes the list value.</a:t>
            </a:r>
          </a:p>
          <a:p>
            <a:r>
              <a:rPr lang="en-US" sz="2800" dirty="0">
                <a:solidFill>
                  <a:srgbClr val="C00000"/>
                </a:solidFill>
              </a:rPr>
              <a:t>&gt;&gt;&gt; spam</a:t>
            </a:r>
          </a:p>
          <a:p>
            <a:r>
              <a:rPr lang="en-US" sz="2800" dirty="0"/>
              <a:t>[0, 'Hello!', 2, 3, 4, 5]</a:t>
            </a:r>
          </a:p>
          <a:p>
            <a:r>
              <a:rPr lang="en-US" sz="2800" dirty="0">
                <a:solidFill>
                  <a:srgbClr val="C00000"/>
                </a:solidFill>
              </a:rPr>
              <a:t>&gt;&gt;&gt; cheese # The cheese variable refers to the same list.</a:t>
            </a:r>
          </a:p>
          <a:p>
            <a:r>
              <a:rPr lang="en-US" sz="2800" dirty="0"/>
              <a:t>[0, 'Hello!', 2, 3, 4, 5]</a:t>
            </a:r>
          </a:p>
        </p:txBody>
      </p:sp>
      <p:sp>
        <p:nvSpPr>
          <p:cNvPr id="5" name="Rectangle 4"/>
          <p:cNvSpPr/>
          <p:nvPr/>
        </p:nvSpPr>
        <p:spPr>
          <a:xfrm>
            <a:off x="444500" y="938937"/>
            <a:ext cx="5143500" cy="5262979"/>
          </a:xfrm>
          <a:prstGeom prst="rect">
            <a:avLst/>
          </a:prstGeom>
        </p:spPr>
        <p:txBody>
          <a:bodyPr wrap="square">
            <a:spAutoFit/>
          </a:bodyPr>
          <a:lstStyle/>
          <a:p>
            <a:pPr marL="457200" indent="-457200">
              <a:buFont typeface="Arial" panose="020B0604020202020204" pitchFamily="34" charset="0"/>
              <a:buChar char="•"/>
            </a:pPr>
            <a:r>
              <a:rPr lang="en-US" sz="2800" dirty="0"/>
              <a:t>When you create the list ➊, you assign a reference to it in the spam variable. </a:t>
            </a:r>
          </a:p>
          <a:p>
            <a:pPr marL="457200" indent="-457200">
              <a:buFont typeface="Arial" panose="020B0604020202020204" pitchFamily="34" charset="0"/>
              <a:buChar char="•"/>
            </a:pPr>
            <a:r>
              <a:rPr lang="en-US" sz="2800" dirty="0">
                <a:solidFill>
                  <a:srgbClr val="C00000"/>
                </a:solidFill>
              </a:rPr>
              <a:t>But the next line ➋ copies only the list reference in spam to cheese, not the list value itself.</a:t>
            </a:r>
          </a:p>
          <a:p>
            <a:pPr marL="457200" indent="-457200">
              <a:buFont typeface="Arial" panose="020B0604020202020204" pitchFamily="34" charset="0"/>
              <a:buChar char="•"/>
            </a:pPr>
            <a:r>
              <a:rPr lang="en-US" sz="2800" dirty="0"/>
              <a:t>This means the values stored in spam and cheese now both refer to the same list.</a:t>
            </a:r>
          </a:p>
          <a:p>
            <a:pPr marL="457200" indent="-457200">
              <a:buFont typeface="Arial" panose="020B0604020202020204" pitchFamily="34" charset="0"/>
              <a:buChar char="•"/>
            </a:pPr>
            <a:r>
              <a:rPr lang="en-US" sz="2800" dirty="0">
                <a:solidFill>
                  <a:srgbClr val="C00000"/>
                </a:solidFill>
              </a:rPr>
              <a:t>There is only one underlying list because the list itself was never actually copied.</a:t>
            </a:r>
          </a:p>
        </p:txBody>
      </p:sp>
      <p:sp>
        <p:nvSpPr>
          <p:cNvPr id="4" name="Rectangle 3"/>
          <p:cNvSpPr/>
          <p:nvPr/>
        </p:nvSpPr>
        <p:spPr>
          <a:xfrm>
            <a:off x="120650" y="6001148"/>
            <a:ext cx="11753850" cy="954107"/>
          </a:xfrm>
          <a:prstGeom prst="rect">
            <a:avLst/>
          </a:prstGeom>
        </p:spPr>
        <p:txBody>
          <a:bodyPr wrap="square">
            <a:spAutoFit/>
          </a:bodyPr>
          <a:lstStyle/>
          <a:p>
            <a:r>
              <a:rPr lang="en-US" sz="2800" dirty="0"/>
              <a:t>So when you modify the first element of cheese ➌, you are modifying the same list that spam refers to.</a:t>
            </a:r>
          </a:p>
        </p:txBody>
      </p:sp>
    </p:spTree>
    <p:extLst>
      <p:ext uri="{BB962C8B-B14F-4D97-AF65-F5344CB8AC3E}">
        <p14:creationId xmlns:p14="http://schemas.microsoft.com/office/powerpoint/2010/main" val="3255997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References</a:t>
            </a:r>
            <a:endParaRPr lang="en-US" sz="3200" dirty="0">
              <a:solidFill>
                <a:srgbClr val="7030A0"/>
              </a:solidFill>
            </a:endParaRPr>
          </a:p>
        </p:txBody>
      </p:sp>
      <p:sp>
        <p:nvSpPr>
          <p:cNvPr id="5" name="Rectangle 4"/>
          <p:cNvSpPr/>
          <p:nvPr/>
        </p:nvSpPr>
        <p:spPr>
          <a:xfrm>
            <a:off x="165100" y="1899392"/>
            <a:ext cx="11239500" cy="3046988"/>
          </a:xfrm>
          <a:prstGeom prst="rect">
            <a:avLst/>
          </a:prstGeom>
        </p:spPr>
        <p:txBody>
          <a:bodyPr wrap="square">
            <a:spAutoFit/>
          </a:bodyPr>
          <a:lstStyle/>
          <a:p>
            <a:pPr marL="457200" indent="-457200">
              <a:buFont typeface="Arial" panose="020B0604020202020204" pitchFamily="34" charset="0"/>
              <a:buChar char="•"/>
            </a:pPr>
            <a:r>
              <a:rPr lang="en-US" sz="3200" dirty="0"/>
              <a:t>Variables are like boxes that contain values.</a:t>
            </a:r>
          </a:p>
          <a:p>
            <a:pPr marL="457200" indent="-457200">
              <a:buFont typeface="Arial" panose="020B0604020202020204" pitchFamily="34" charset="0"/>
              <a:buChar char="•"/>
            </a:pPr>
            <a:r>
              <a:rPr lang="en-US" sz="3200" dirty="0">
                <a:solidFill>
                  <a:srgbClr val="C00000"/>
                </a:solidFill>
              </a:rPr>
              <a:t>Lists in boxes aren’t exactly accurate, because list variables don’t actually contain lists—they contain references to lists.</a:t>
            </a:r>
          </a:p>
          <a:p>
            <a:pPr marL="457200" indent="-457200">
              <a:buFont typeface="Arial" panose="020B0604020202020204" pitchFamily="34" charset="0"/>
              <a:buChar char="•"/>
            </a:pPr>
            <a:r>
              <a:rPr lang="en-US" sz="3200" dirty="0"/>
              <a:t>These references will have ID numbers that Python uses internally</a:t>
            </a:r>
          </a:p>
          <a:p>
            <a:pPr marL="457200" indent="-457200">
              <a:buFont typeface="Arial" panose="020B0604020202020204" pitchFamily="34" charset="0"/>
              <a:buChar char="•"/>
            </a:pPr>
            <a:r>
              <a:rPr lang="en-US" sz="3200" dirty="0">
                <a:solidFill>
                  <a:srgbClr val="C00000"/>
                </a:solidFill>
              </a:rPr>
              <a:t>What happens when a list is assigned to the spam variable is visualized using boxes as a metaphor.</a:t>
            </a:r>
          </a:p>
        </p:txBody>
      </p:sp>
    </p:spTree>
    <p:extLst>
      <p:ext uri="{BB962C8B-B14F-4D97-AF65-F5344CB8AC3E}">
        <p14:creationId xmlns:p14="http://schemas.microsoft.com/office/powerpoint/2010/main" val="264111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900" y="-309705"/>
            <a:ext cx="13396435" cy="1596177"/>
          </a:xfrm>
        </p:spPr>
        <p:txBody>
          <a:bodyPr>
            <a:normAutofit/>
          </a:bodyPr>
          <a:lstStyle/>
          <a:p>
            <a:r>
              <a:rPr lang="en-US" sz="3200" b="1" dirty="0">
                <a:solidFill>
                  <a:srgbClr val="7030A0"/>
                </a:solidFill>
              </a:rPr>
              <a:t>			References</a:t>
            </a:r>
            <a:endParaRPr lang="en-US" sz="3200" dirty="0">
              <a:solidFill>
                <a:srgbClr val="7030A0"/>
              </a:solidFill>
            </a:endParaRPr>
          </a:p>
        </p:txBody>
      </p:sp>
      <p:sp>
        <p:nvSpPr>
          <p:cNvPr id="3" name="Rectangle 2"/>
          <p:cNvSpPr/>
          <p:nvPr/>
        </p:nvSpPr>
        <p:spPr>
          <a:xfrm>
            <a:off x="5538311" y="697637"/>
            <a:ext cx="6235700" cy="2554545"/>
          </a:xfrm>
          <a:prstGeom prst="rect">
            <a:avLst/>
          </a:prstGeom>
        </p:spPr>
        <p:txBody>
          <a:bodyPr wrap="square">
            <a:spAutoFit/>
          </a:bodyPr>
          <a:lstStyle/>
          <a:p>
            <a:r>
              <a:rPr lang="en-US" sz="2000" dirty="0">
                <a:solidFill>
                  <a:srgbClr val="C00000"/>
                </a:solidFill>
              </a:rPr>
              <a:t>➊ &gt;&gt;&gt; spam = [0, 1, 2, 3, 4, 5]</a:t>
            </a:r>
          </a:p>
          <a:p>
            <a:r>
              <a:rPr lang="en-US" sz="2000" dirty="0">
                <a:solidFill>
                  <a:srgbClr val="C00000"/>
                </a:solidFill>
              </a:rPr>
              <a:t>➋ &gt;&gt;&gt; cheese = spam # The reference is being copied, not the list.</a:t>
            </a:r>
          </a:p>
          <a:p>
            <a:r>
              <a:rPr lang="en-US" sz="2000" dirty="0">
                <a:solidFill>
                  <a:srgbClr val="C00000"/>
                </a:solidFill>
              </a:rPr>
              <a:t>➌ &gt;&gt;&gt; cheese[1] = 'Hello!' # This changes the list value.</a:t>
            </a:r>
          </a:p>
          <a:p>
            <a:r>
              <a:rPr lang="en-US" sz="2000" dirty="0">
                <a:solidFill>
                  <a:srgbClr val="C00000"/>
                </a:solidFill>
              </a:rPr>
              <a:t>&gt;&gt;&gt; spam</a:t>
            </a:r>
          </a:p>
          <a:p>
            <a:r>
              <a:rPr lang="en-US" sz="2000" dirty="0"/>
              <a:t>[0, 'Hello!', 2, 3, 4, 5]</a:t>
            </a:r>
          </a:p>
          <a:p>
            <a:r>
              <a:rPr lang="en-US" sz="2000" dirty="0">
                <a:solidFill>
                  <a:srgbClr val="C00000"/>
                </a:solidFill>
              </a:rPr>
              <a:t>&gt;&gt;&gt; cheese # The cheese variable refers to the same list.</a:t>
            </a:r>
          </a:p>
          <a:p>
            <a:r>
              <a:rPr lang="en-US" sz="2000" dirty="0"/>
              <a:t>[0, 'Hello!', 2, 3, 4, 5]</a:t>
            </a:r>
          </a:p>
        </p:txBody>
      </p:sp>
      <p:pic>
        <p:nvPicPr>
          <p:cNvPr id="6" name="Picture 5"/>
          <p:cNvPicPr>
            <a:picLocks noChangeAspect="1"/>
          </p:cNvPicPr>
          <p:nvPr/>
        </p:nvPicPr>
        <p:blipFill>
          <a:blip r:embed="rId3"/>
          <a:stretch>
            <a:fillRect/>
          </a:stretch>
        </p:blipFill>
        <p:spPr>
          <a:xfrm>
            <a:off x="393700" y="1766841"/>
            <a:ext cx="4140200" cy="2224491"/>
          </a:xfrm>
          <a:prstGeom prst="rect">
            <a:avLst/>
          </a:prstGeom>
        </p:spPr>
      </p:pic>
      <p:sp>
        <p:nvSpPr>
          <p:cNvPr id="7" name="Rectangle 6"/>
          <p:cNvSpPr/>
          <p:nvPr/>
        </p:nvSpPr>
        <p:spPr>
          <a:xfrm>
            <a:off x="304800" y="935844"/>
            <a:ext cx="5118100" cy="830997"/>
          </a:xfrm>
          <a:prstGeom prst="rect">
            <a:avLst/>
          </a:prstGeom>
        </p:spPr>
        <p:txBody>
          <a:bodyPr wrap="square">
            <a:spAutoFit/>
          </a:bodyPr>
          <a:lstStyle/>
          <a:p>
            <a:r>
              <a:rPr lang="en-US" sz="2400" i="1" dirty="0">
                <a:latin typeface="UbuntuMono-Italic"/>
              </a:rPr>
              <a:t>spam = [0, 1, 2, 3, 4, 5] </a:t>
            </a:r>
            <a:r>
              <a:rPr lang="en-US" sz="2400" dirty="0">
                <a:latin typeface="TradeGothicLTStd-Obl"/>
              </a:rPr>
              <a:t>stores a reference to a list, not the actual list.</a:t>
            </a:r>
            <a:endParaRPr lang="en-US" sz="2400" dirty="0"/>
          </a:p>
        </p:txBody>
      </p:sp>
      <p:pic>
        <p:nvPicPr>
          <p:cNvPr id="8" name="Picture 7"/>
          <p:cNvPicPr>
            <a:picLocks noChangeAspect="1"/>
          </p:cNvPicPr>
          <p:nvPr/>
        </p:nvPicPr>
        <p:blipFill>
          <a:blip r:embed="rId4"/>
          <a:stretch>
            <a:fillRect/>
          </a:stretch>
        </p:blipFill>
        <p:spPr>
          <a:xfrm>
            <a:off x="393700" y="4886253"/>
            <a:ext cx="4505325" cy="2409017"/>
          </a:xfrm>
          <a:prstGeom prst="rect">
            <a:avLst/>
          </a:prstGeom>
        </p:spPr>
      </p:pic>
      <p:sp>
        <p:nvSpPr>
          <p:cNvPr id="9" name="Rectangle 8"/>
          <p:cNvSpPr/>
          <p:nvPr/>
        </p:nvSpPr>
        <p:spPr>
          <a:xfrm>
            <a:off x="480536" y="4219932"/>
            <a:ext cx="4970939" cy="830997"/>
          </a:xfrm>
          <a:prstGeom prst="rect">
            <a:avLst/>
          </a:prstGeom>
        </p:spPr>
        <p:txBody>
          <a:bodyPr wrap="square">
            <a:spAutoFit/>
          </a:bodyPr>
          <a:lstStyle/>
          <a:p>
            <a:r>
              <a:rPr lang="en-US" sz="2400" i="1" dirty="0">
                <a:latin typeface="UbuntuMono-Italic"/>
              </a:rPr>
              <a:t>spam = cheese </a:t>
            </a:r>
            <a:r>
              <a:rPr lang="en-US" sz="2400" dirty="0">
                <a:latin typeface="TradeGothicLTStd-Obl"/>
              </a:rPr>
              <a:t>copies the reference, not the list.</a:t>
            </a:r>
            <a:endParaRPr lang="en-US" sz="2400" dirty="0"/>
          </a:p>
        </p:txBody>
      </p:sp>
      <p:pic>
        <p:nvPicPr>
          <p:cNvPr id="11" name="Picture 10"/>
          <p:cNvPicPr>
            <a:picLocks noChangeAspect="1"/>
          </p:cNvPicPr>
          <p:nvPr/>
        </p:nvPicPr>
        <p:blipFill>
          <a:blip r:embed="rId5"/>
          <a:stretch>
            <a:fillRect/>
          </a:stretch>
        </p:blipFill>
        <p:spPr>
          <a:xfrm>
            <a:off x="5843150" y="4344178"/>
            <a:ext cx="4784174" cy="2513821"/>
          </a:xfrm>
          <a:prstGeom prst="rect">
            <a:avLst/>
          </a:prstGeom>
        </p:spPr>
      </p:pic>
      <p:sp>
        <p:nvSpPr>
          <p:cNvPr id="12" name="Rectangle 11"/>
          <p:cNvSpPr/>
          <p:nvPr/>
        </p:nvSpPr>
        <p:spPr>
          <a:xfrm>
            <a:off x="5843150" y="3575833"/>
            <a:ext cx="5054600" cy="830997"/>
          </a:xfrm>
          <a:prstGeom prst="rect">
            <a:avLst/>
          </a:prstGeom>
        </p:spPr>
        <p:txBody>
          <a:bodyPr wrap="square">
            <a:spAutoFit/>
          </a:bodyPr>
          <a:lstStyle/>
          <a:p>
            <a:r>
              <a:rPr lang="en-US" sz="2400" i="1" dirty="0">
                <a:latin typeface="UbuntuMono-Italic"/>
              </a:rPr>
              <a:t>cheese[1] = 'Hello!' </a:t>
            </a:r>
            <a:r>
              <a:rPr lang="en-US" sz="2400" dirty="0">
                <a:latin typeface="TradeGothicLTStd-Obl"/>
              </a:rPr>
              <a:t>modifies the list that both variables refer to.</a:t>
            </a:r>
            <a:endParaRPr lang="en-US" sz="2400" dirty="0"/>
          </a:p>
        </p:txBody>
      </p:sp>
    </p:spTree>
    <p:extLst>
      <p:ext uri="{BB962C8B-B14F-4D97-AF65-F5344CB8AC3E}">
        <p14:creationId xmlns:p14="http://schemas.microsoft.com/office/powerpoint/2010/main" val="1926028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864" y="-342573"/>
            <a:ext cx="13396435" cy="1596177"/>
          </a:xfrm>
        </p:spPr>
        <p:txBody>
          <a:bodyPr>
            <a:normAutofit/>
          </a:bodyPr>
          <a:lstStyle/>
          <a:p>
            <a:r>
              <a:rPr lang="en-US" sz="3200" b="1">
                <a:solidFill>
                  <a:srgbClr val="7030A0"/>
                </a:solidFill>
              </a:rPr>
              <a:t>Identity and the id() Function</a:t>
            </a:r>
            <a:endParaRPr lang="en-US" sz="3200" dirty="0">
              <a:solidFill>
                <a:srgbClr val="7030A0"/>
              </a:solidFill>
            </a:endParaRPr>
          </a:p>
        </p:txBody>
      </p:sp>
      <p:sp>
        <p:nvSpPr>
          <p:cNvPr id="5" name="Rectangle 4"/>
          <p:cNvSpPr/>
          <p:nvPr/>
        </p:nvSpPr>
        <p:spPr>
          <a:xfrm>
            <a:off x="0" y="1454892"/>
            <a:ext cx="12026900" cy="6001643"/>
          </a:xfrm>
          <a:prstGeom prst="rect">
            <a:avLst/>
          </a:prstGeom>
        </p:spPr>
        <p:txBody>
          <a:bodyPr wrap="square">
            <a:spAutoFit/>
          </a:bodyPr>
          <a:lstStyle/>
          <a:p>
            <a:pPr marL="457200" indent="-457200">
              <a:buFont typeface="Arial" panose="020B0604020202020204" pitchFamily="34" charset="0"/>
              <a:buChar char="•"/>
            </a:pPr>
            <a:r>
              <a:rPr lang="en-US" sz="3200" dirty="0"/>
              <a:t>All values in Python have a unique identity that can be obtained with the </a:t>
            </a:r>
            <a:r>
              <a:rPr lang="en-US" sz="3200" dirty="0">
                <a:solidFill>
                  <a:srgbClr val="0070C0"/>
                </a:solidFill>
              </a:rPr>
              <a:t>id() function</a:t>
            </a:r>
            <a:r>
              <a:rPr lang="en-US" sz="3200" dirty="0"/>
              <a:t>.</a:t>
            </a:r>
          </a:p>
          <a:p>
            <a:pPr marL="457200" indent="-457200">
              <a:buFont typeface="Arial" panose="020B0604020202020204" pitchFamily="34" charset="0"/>
              <a:buChar char="•"/>
            </a:pPr>
            <a:r>
              <a:rPr lang="en-US" sz="3200" dirty="0">
                <a:solidFill>
                  <a:srgbClr val="C00000"/>
                </a:solidFill>
              </a:rPr>
              <a:t>&gt;&gt;&gt; id('Howdy') # returned number depend on machine.</a:t>
            </a:r>
          </a:p>
          <a:p>
            <a:r>
              <a:rPr lang="en-US" sz="3200" dirty="0">
                <a:solidFill>
                  <a:srgbClr val="C00000"/>
                </a:solidFill>
              </a:rPr>
              <a:t>44491136</a:t>
            </a:r>
          </a:p>
          <a:p>
            <a:pPr marL="457200" indent="-457200">
              <a:buFont typeface="Arial" panose="020B0604020202020204" pitchFamily="34" charset="0"/>
              <a:buChar char="•"/>
            </a:pPr>
            <a:r>
              <a:rPr lang="en-US" sz="3200" dirty="0">
                <a:solidFill>
                  <a:srgbClr val="0070C0"/>
                </a:solidFill>
              </a:rPr>
              <a:t>When Python runs id('Howdy'), it creates the 'Howdy' string in the</a:t>
            </a:r>
          </a:p>
          <a:p>
            <a:r>
              <a:rPr lang="en-US" sz="3200" dirty="0">
                <a:solidFill>
                  <a:srgbClr val="0070C0"/>
                </a:solidFill>
              </a:rPr>
              <a:t>computer’s memory.</a:t>
            </a:r>
          </a:p>
          <a:p>
            <a:pPr marL="457200" indent="-457200">
              <a:buFont typeface="Arial" panose="020B0604020202020204" pitchFamily="34" charset="0"/>
              <a:buChar char="•"/>
            </a:pPr>
            <a:r>
              <a:rPr lang="en-US" sz="3200" dirty="0">
                <a:solidFill>
                  <a:srgbClr val="0070C0"/>
                </a:solidFill>
              </a:rPr>
              <a:t>The numeric memory address where the string is stored is returned by the id() function.</a:t>
            </a:r>
          </a:p>
          <a:p>
            <a:pPr marL="457200" indent="-457200">
              <a:buFont typeface="Arial" panose="020B0604020202020204" pitchFamily="34" charset="0"/>
              <a:buChar char="•"/>
            </a:pPr>
            <a:r>
              <a:rPr lang="en-US" sz="3200" dirty="0">
                <a:solidFill>
                  <a:srgbClr val="0070C0"/>
                </a:solidFill>
              </a:rPr>
              <a:t>Python picks this address based on which memory bytes happen to be free on computer at the time, so it’ll be different each time you run this code.</a:t>
            </a:r>
          </a:p>
          <a:p>
            <a:endParaRPr lang="en-US" sz="3200" dirty="0">
              <a:solidFill>
                <a:srgbClr val="C00000"/>
              </a:solidFill>
            </a:endParaRPr>
          </a:p>
        </p:txBody>
      </p:sp>
    </p:spTree>
    <p:extLst>
      <p:ext uri="{BB962C8B-B14F-4D97-AF65-F5344CB8AC3E}">
        <p14:creationId xmlns:p14="http://schemas.microsoft.com/office/powerpoint/2010/main" val="17928603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Identity and the id() Function</a:t>
            </a:r>
            <a:endParaRPr lang="en-US" sz="3200" dirty="0">
              <a:solidFill>
                <a:srgbClr val="7030A0"/>
              </a:solidFill>
            </a:endParaRPr>
          </a:p>
        </p:txBody>
      </p:sp>
      <p:sp>
        <p:nvSpPr>
          <p:cNvPr id="5" name="Rectangle 4"/>
          <p:cNvSpPr/>
          <p:nvPr/>
        </p:nvSpPr>
        <p:spPr>
          <a:xfrm>
            <a:off x="0" y="1454892"/>
            <a:ext cx="12026900" cy="5139869"/>
          </a:xfrm>
          <a:prstGeom prst="rect">
            <a:avLst/>
          </a:prstGeom>
        </p:spPr>
        <p:txBody>
          <a:bodyPr wrap="square">
            <a:spAutoFit/>
          </a:bodyPr>
          <a:lstStyle/>
          <a:p>
            <a:pPr marL="457200" indent="-457200">
              <a:buFont typeface="Arial" panose="020B0604020202020204" pitchFamily="34" charset="0"/>
              <a:buChar char="•"/>
            </a:pPr>
            <a:r>
              <a:rPr lang="en-US" sz="3200" dirty="0"/>
              <a:t>Like all strings, 'Howdy' is immutable and cannot be changed. </a:t>
            </a:r>
          </a:p>
          <a:p>
            <a:pPr marL="457200" indent="-457200">
              <a:buFont typeface="Arial" panose="020B0604020202020204" pitchFamily="34" charset="0"/>
              <a:buChar char="•"/>
            </a:pPr>
            <a:r>
              <a:rPr lang="en-US" sz="3200" dirty="0">
                <a:solidFill>
                  <a:srgbClr val="FF0000"/>
                </a:solidFill>
              </a:rPr>
              <a:t>If you “change” the string in a variable, a new string object is being made at a different place in memory, and the variable refers to this new string.</a:t>
            </a:r>
          </a:p>
          <a:p>
            <a:pPr marL="457200" indent="-457200">
              <a:buFont typeface="Arial" panose="020B0604020202020204" pitchFamily="34" charset="0"/>
              <a:buChar char="•"/>
            </a:pPr>
            <a:r>
              <a:rPr lang="en-US" sz="3200" dirty="0">
                <a:solidFill>
                  <a:srgbClr val="C00000"/>
                </a:solidFill>
              </a:rPr>
              <a:t>Ex:</a:t>
            </a:r>
          </a:p>
          <a:p>
            <a:pPr marL="520700"/>
            <a:r>
              <a:rPr lang="en-US" sz="2800" dirty="0">
                <a:solidFill>
                  <a:srgbClr val="0070C0"/>
                </a:solidFill>
              </a:rPr>
              <a:t>&gt;&gt;&gt; bacon = 'Hello'</a:t>
            </a:r>
          </a:p>
          <a:p>
            <a:pPr marL="520700"/>
            <a:r>
              <a:rPr lang="en-US" sz="2800" dirty="0">
                <a:solidFill>
                  <a:srgbClr val="0070C0"/>
                </a:solidFill>
              </a:rPr>
              <a:t>&gt;&gt;&gt; id(bacon)</a:t>
            </a:r>
          </a:p>
          <a:p>
            <a:pPr marL="520700"/>
            <a:r>
              <a:rPr lang="en-US" sz="2800" dirty="0">
                <a:solidFill>
                  <a:srgbClr val="0070C0"/>
                </a:solidFill>
              </a:rPr>
              <a:t>44491136</a:t>
            </a:r>
          </a:p>
          <a:p>
            <a:pPr marL="520700"/>
            <a:r>
              <a:rPr lang="en-US" sz="2800" dirty="0">
                <a:solidFill>
                  <a:srgbClr val="0070C0"/>
                </a:solidFill>
              </a:rPr>
              <a:t>&gt;&gt;&gt; bacon += ' world!' # A new string is made from 'Hello' and ' world!'.</a:t>
            </a:r>
          </a:p>
          <a:p>
            <a:pPr marL="520700"/>
            <a:r>
              <a:rPr lang="en-US" sz="2800" dirty="0">
                <a:solidFill>
                  <a:srgbClr val="0070C0"/>
                </a:solidFill>
              </a:rPr>
              <a:t>&gt;&gt;&gt; id(bacon) # bacon now refers to a completely different string.</a:t>
            </a:r>
          </a:p>
          <a:p>
            <a:pPr marL="520700"/>
            <a:r>
              <a:rPr lang="en-US" sz="2800" dirty="0">
                <a:solidFill>
                  <a:srgbClr val="0070C0"/>
                </a:solidFill>
              </a:rPr>
              <a:t>44609712</a:t>
            </a:r>
          </a:p>
        </p:txBody>
      </p:sp>
    </p:spTree>
    <p:extLst>
      <p:ext uri="{BB962C8B-B14F-4D97-AF65-F5344CB8AC3E}">
        <p14:creationId xmlns:p14="http://schemas.microsoft.com/office/powerpoint/2010/main" val="32860484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1" y="-342573"/>
            <a:ext cx="13396435" cy="1596177"/>
          </a:xfrm>
        </p:spPr>
        <p:txBody>
          <a:bodyPr>
            <a:normAutofit/>
          </a:bodyPr>
          <a:lstStyle/>
          <a:p>
            <a:r>
              <a:rPr lang="en-US" sz="3200" b="1">
                <a:solidFill>
                  <a:srgbClr val="7030A0"/>
                </a:solidFill>
              </a:rPr>
              <a:t>Identity and the id() Function</a:t>
            </a:r>
            <a:endParaRPr lang="en-US" sz="3200" dirty="0">
              <a:solidFill>
                <a:srgbClr val="7030A0"/>
              </a:solidFill>
            </a:endParaRPr>
          </a:p>
        </p:txBody>
      </p:sp>
      <p:sp>
        <p:nvSpPr>
          <p:cNvPr id="5" name="Rectangle 4"/>
          <p:cNvSpPr/>
          <p:nvPr/>
        </p:nvSpPr>
        <p:spPr>
          <a:xfrm>
            <a:off x="0" y="1454892"/>
            <a:ext cx="3670300" cy="5078313"/>
          </a:xfrm>
          <a:prstGeom prst="rect">
            <a:avLst/>
          </a:prstGeom>
        </p:spPr>
        <p:txBody>
          <a:bodyPr wrap="square">
            <a:spAutoFit/>
          </a:bodyPr>
          <a:lstStyle/>
          <a:p>
            <a:pPr marL="457200" indent="-457200">
              <a:buFont typeface="Arial" panose="020B0604020202020204" pitchFamily="34" charset="0"/>
              <a:buChar char="•"/>
            </a:pPr>
            <a:r>
              <a:rPr lang="en-US" sz="3200" dirty="0"/>
              <a:t>Lists can be modified because they are mutable objects</a:t>
            </a:r>
          </a:p>
          <a:p>
            <a:pPr marL="457200" indent="-457200">
              <a:buFont typeface="Arial" panose="020B0604020202020204" pitchFamily="34" charset="0"/>
              <a:buChar char="•"/>
            </a:pPr>
            <a:r>
              <a:rPr lang="en-US" sz="2800" dirty="0">
                <a:solidFill>
                  <a:srgbClr val="0070C0"/>
                </a:solidFill>
              </a:rPr>
              <a:t>append() method doesn’t create a new list object; it changes existing list object.</a:t>
            </a:r>
          </a:p>
          <a:p>
            <a:pPr marL="457200" indent="-457200">
              <a:buFont typeface="Arial" panose="020B0604020202020204" pitchFamily="34" charset="0"/>
              <a:buChar char="•"/>
            </a:pPr>
            <a:r>
              <a:rPr lang="en-US" sz="2800" dirty="0">
                <a:solidFill>
                  <a:srgbClr val="0070C0"/>
                </a:solidFill>
              </a:rPr>
              <a:t>This is known as “modifying the object in-place.”</a:t>
            </a:r>
          </a:p>
        </p:txBody>
      </p:sp>
      <p:sp>
        <p:nvSpPr>
          <p:cNvPr id="3" name="Rectangle 2"/>
          <p:cNvSpPr/>
          <p:nvPr/>
        </p:nvSpPr>
        <p:spPr>
          <a:xfrm>
            <a:off x="3975100" y="1084238"/>
            <a:ext cx="8216900" cy="5693866"/>
          </a:xfrm>
          <a:prstGeom prst="rect">
            <a:avLst/>
          </a:prstGeom>
        </p:spPr>
        <p:txBody>
          <a:bodyPr wrap="square">
            <a:spAutoFit/>
          </a:bodyPr>
          <a:lstStyle/>
          <a:p>
            <a:r>
              <a:rPr lang="en-US" sz="2800" dirty="0">
                <a:solidFill>
                  <a:srgbClr val="FF0000"/>
                </a:solidFill>
              </a:rPr>
              <a:t>&gt;&gt;&gt; eggs = ['cat', 'dog'] # This creates a new list.</a:t>
            </a:r>
          </a:p>
          <a:p>
            <a:r>
              <a:rPr lang="en-US" sz="2800" dirty="0">
                <a:solidFill>
                  <a:srgbClr val="FF0000"/>
                </a:solidFill>
              </a:rPr>
              <a:t>&gt;&gt;&gt; id(eggs)</a:t>
            </a:r>
          </a:p>
          <a:p>
            <a:r>
              <a:rPr lang="en-US" sz="2800" dirty="0">
                <a:solidFill>
                  <a:srgbClr val="FF0000"/>
                </a:solidFill>
              </a:rPr>
              <a:t>35152584</a:t>
            </a:r>
          </a:p>
          <a:p>
            <a:r>
              <a:rPr lang="en-US" sz="2800" dirty="0">
                <a:solidFill>
                  <a:srgbClr val="FF0000"/>
                </a:solidFill>
              </a:rPr>
              <a:t>&gt;&gt;&gt; </a:t>
            </a:r>
            <a:r>
              <a:rPr lang="en-US" sz="2800" dirty="0" err="1">
                <a:solidFill>
                  <a:srgbClr val="FF0000"/>
                </a:solidFill>
              </a:rPr>
              <a:t>eggs.append</a:t>
            </a:r>
            <a:r>
              <a:rPr lang="en-US" sz="2800" dirty="0">
                <a:solidFill>
                  <a:srgbClr val="FF0000"/>
                </a:solidFill>
              </a:rPr>
              <a:t>('moose') # append() modifies the list  </a:t>
            </a:r>
          </a:p>
          <a:p>
            <a:r>
              <a:rPr lang="en-US" sz="2800" dirty="0">
                <a:solidFill>
                  <a:srgbClr val="FF0000"/>
                </a:solidFill>
              </a:rPr>
              <a:t>                                            "in place".</a:t>
            </a:r>
          </a:p>
          <a:p>
            <a:r>
              <a:rPr lang="en-US" sz="2800" dirty="0">
                <a:solidFill>
                  <a:srgbClr val="FF0000"/>
                </a:solidFill>
              </a:rPr>
              <a:t>&gt;&gt;&gt; id(eggs) # eggs still refers to the same list as </a:t>
            </a:r>
          </a:p>
          <a:p>
            <a:r>
              <a:rPr lang="en-US" sz="2800" dirty="0">
                <a:solidFill>
                  <a:srgbClr val="FF0000"/>
                </a:solidFill>
              </a:rPr>
              <a:t>                        before.</a:t>
            </a:r>
          </a:p>
          <a:p>
            <a:r>
              <a:rPr lang="en-US" sz="2800" dirty="0">
                <a:solidFill>
                  <a:srgbClr val="FF0000"/>
                </a:solidFill>
              </a:rPr>
              <a:t>35152584</a:t>
            </a:r>
          </a:p>
          <a:p>
            <a:r>
              <a:rPr lang="en-US" sz="2800" dirty="0">
                <a:solidFill>
                  <a:srgbClr val="FF0000"/>
                </a:solidFill>
              </a:rPr>
              <a:t>&gt;&gt;&gt; eggs = ['bat', 'rat', 'cow'] # This creates a new list, </a:t>
            </a:r>
          </a:p>
          <a:p>
            <a:r>
              <a:rPr lang="en-US" sz="2800" dirty="0">
                <a:solidFill>
                  <a:srgbClr val="FF0000"/>
                </a:solidFill>
              </a:rPr>
              <a:t>                                             which has a new identity.</a:t>
            </a:r>
          </a:p>
          <a:p>
            <a:r>
              <a:rPr lang="en-US" sz="2800" dirty="0">
                <a:solidFill>
                  <a:srgbClr val="FF0000"/>
                </a:solidFill>
              </a:rPr>
              <a:t>&gt;&gt;&gt; id(eggs) # eggs now refers to a completely </a:t>
            </a:r>
          </a:p>
          <a:p>
            <a:r>
              <a:rPr lang="en-US" sz="2800" dirty="0">
                <a:solidFill>
                  <a:srgbClr val="FF0000"/>
                </a:solidFill>
              </a:rPr>
              <a:t>                                  different list.</a:t>
            </a:r>
          </a:p>
          <a:p>
            <a:r>
              <a:rPr lang="en-US" sz="2800" dirty="0">
                <a:solidFill>
                  <a:srgbClr val="FF0000"/>
                </a:solidFill>
              </a:rPr>
              <a:t>44409800</a:t>
            </a:r>
          </a:p>
        </p:txBody>
      </p:sp>
    </p:spTree>
    <p:extLst>
      <p:ext uri="{BB962C8B-B14F-4D97-AF65-F5344CB8AC3E}">
        <p14:creationId xmlns:p14="http://schemas.microsoft.com/office/powerpoint/2010/main" val="2683895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35" y="-342573"/>
            <a:ext cx="13396435" cy="1596177"/>
          </a:xfrm>
        </p:spPr>
        <p:txBody>
          <a:bodyPr>
            <a:normAutofit/>
          </a:bodyPr>
          <a:lstStyle/>
          <a:p>
            <a:r>
              <a:rPr lang="en-US" sz="3200" b="1" dirty="0">
                <a:solidFill>
                  <a:srgbClr val="7030A0"/>
                </a:solidFill>
              </a:rPr>
              <a:t>	Identity and the id() Function</a:t>
            </a:r>
            <a:endParaRPr lang="en-US" sz="3200" dirty="0">
              <a:solidFill>
                <a:srgbClr val="7030A0"/>
              </a:solidFill>
            </a:endParaRPr>
          </a:p>
        </p:txBody>
      </p:sp>
      <p:sp>
        <p:nvSpPr>
          <p:cNvPr id="5" name="Rectangle 4"/>
          <p:cNvSpPr/>
          <p:nvPr/>
        </p:nvSpPr>
        <p:spPr>
          <a:xfrm>
            <a:off x="0" y="1924792"/>
            <a:ext cx="11633200" cy="3724096"/>
          </a:xfrm>
          <a:prstGeom prst="rect">
            <a:avLst/>
          </a:prstGeom>
        </p:spPr>
        <p:txBody>
          <a:bodyPr wrap="square">
            <a:spAutoFit/>
          </a:bodyPr>
          <a:lstStyle/>
          <a:p>
            <a:pPr marL="457200" indent="-457200">
              <a:buFont typeface="Arial" panose="020B0604020202020204" pitchFamily="34" charset="0"/>
              <a:buChar char="•"/>
            </a:pPr>
            <a:r>
              <a:rPr lang="en-US" sz="3600" dirty="0"/>
              <a:t>If two variables refer to the same list (like spam and cheese in the previous section) and the list value itself changes, both variables are affected because they both refer to same list.</a:t>
            </a:r>
          </a:p>
          <a:p>
            <a:pPr marL="457200" indent="-457200">
              <a:buFont typeface="Arial" panose="020B0604020202020204" pitchFamily="34" charset="0"/>
              <a:buChar char="•"/>
            </a:pPr>
            <a:r>
              <a:rPr lang="en-US" sz="3200" dirty="0">
                <a:solidFill>
                  <a:srgbClr val="0070C0"/>
                </a:solidFill>
              </a:rPr>
              <a:t>The append(), extend(), remove(), sort(), reverse(), and other list methods modify their lists in place.</a:t>
            </a:r>
          </a:p>
          <a:p>
            <a:pPr marL="457200" indent="-457200">
              <a:buFont typeface="Arial" panose="020B0604020202020204" pitchFamily="34" charset="0"/>
              <a:buChar char="•"/>
            </a:pPr>
            <a:r>
              <a:rPr lang="en-US" sz="3200" dirty="0">
                <a:solidFill>
                  <a:srgbClr val="FF0000"/>
                </a:solidFill>
              </a:rPr>
              <a:t>Python’s automatic garbage collector deletes any values not being</a:t>
            </a:r>
          </a:p>
          <a:p>
            <a:r>
              <a:rPr lang="en-US" sz="3200" dirty="0">
                <a:solidFill>
                  <a:srgbClr val="0070C0"/>
                </a:solidFill>
              </a:rPr>
              <a:t>     </a:t>
            </a:r>
            <a:r>
              <a:rPr lang="en-US" sz="3200" dirty="0">
                <a:solidFill>
                  <a:srgbClr val="FF0000"/>
                </a:solidFill>
              </a:rPr>
              <a:t>referred to by any variables to free up memory.</a:t>
            </a:r>
          </a:p>
        </p:txBody>
      </p:sp>
    </p:spTree>
    <p:extLst>
      <p:ext uri="{BB962C8B-B14F-4D97-AF65-F5344CB8AC3E}">
        <p14:creationId xmlns:p14="http://schemas.microsoft.com/office/powerpoint/2010/main" val="10809359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35" y="-519897"/>
            <a:ext cx="13396435" cy="1596177"/>
          </a:xfrm>
        </p:spPr>
        <p:txBody>
          <a:bodyPr>
            <a:normAutofit/>
          </a:bodyPr>
          <a:lstStyle/>
          <a:p>
            <a:r>
              <a:rPr lang="en-US" sz="3200" b="1" dirty="0">
                <a:solidFill>
                  <a:srgbClr val="7030A0"/>
                </a:solidFill>
              </a:rPr>
              <a:t>	Passing References</a:t>
            </a:r>
            <a:endParaRPr lang="en-US" sz="3200" dirty="0">
              <a:solidFill>
                <a:srgbClr val="7030A0"/>
              </a:solidFill>
            </a:endParaRPr>
          </a:p>
        </p:txBody>
      </p:sp>
      <p:sp>
        <p:nvSpPr>
          <p:cNvPr id="5" name="Rectangle 4"/>
          <p:cNvSpPr/>
          <p:nvPr/>
        </p:nvSpPr>
        <p:spPr>
          <a:xfrm>
            <a:off x="0" y="1253604"/>
            <a:ext cx="6362700" cy="5262979"/>
          </a:xfrm>
          <a:prstGeom prst="rect">
            <a:avLst/>
          </a:prstGeom>
        </p:spPr>
        <p:txBody>
          <a:bodyPr wrap="square">
            <a:spAutoFit/>
          </a:bodyPr>
          <a:lstStyle/>
          <a:p>
            <a:pPr marL="457200" indent="-457200">
              <a:buFont typeface="Arial" panose="020B0604020202020204" pitchFamily="34" charset="0"/>
              <a:buChar char="•"/>
            </a:pPr>
            <a:r>
              <a:rPr lang="en-US" sz="3600" dirty="0"/>
              <a:t>References are particularly important for understanding how arguments get passed to functions</a:t>
            </a:r>
          </a:p>
          <a:p>
            <a:pPr marL="457200" indent="-457200">
              <a:buFont typeface="Arial" panose="020B0604020202020204" pitchFamily="34" charset="0"/>
              <a:buChar char="•"/>
            </a:pPr>
            <a:r>
              <a:rPr lang="en-US" sz="3200" dirty="0">
                <a:solidFill>
                  <a:srgbClr val="FF0000"/>
                </a:solidFill>
              </a:rPr>
              <a:t>When a function is called, the values of the arguments are copied to the parameter variables.</a:t>
            </a:r>
          </a:p>
          <a:p>
            <a:pPr marL="457200" indent="-457200">
              <a:buFont typeface="Arial" panose="020B0604020202020204" pitchFamily="34" charset="0"/>
              <a:buChar char="•"/>
            </a:pPr>
            <a:r>
              <a:rPr lang="en-US" sz="3200" dirty="0">
                <a:solidFill>
                  <a:srgbClr val="0070C0"/>
                </a:solidFill>
              </a:rPr>
              <a:t>For lists and dictionaries, this means a copy of the reference is used for the parameter.</a:t>
            </a:r>
          </a:p>
        </p:txBody>
      </p:sp>
      <p:sp>
        <p:nvSpPr>
          <p:cNvPr id="3" name="Rectangle 2"/>
          <p:cNvSpPr/>
          <p:nvPr/>
        </p:nvSpPr>
        <p:spPr>
          <a:xfrm>
            <a:off x="6843234" y="1067566"/>
            <a:ext cx="4642168" cy="3108543"/>
          </a:xfrm>
          <a:prstGeom prst="rect">
            <a:avLst/>
          </a:prstGeom>
        </p:spPr>
        <p:txBody>
          <a:bodyPr wrap="none">
            <a:spAutoFit/>
          </a:bodyPr>
          <a:lstStyle/>
          <a:p>
            <a:r>
              <a:rPr lang="en-US" sz="2800" dirty="0">
                <a:solidFill>
                  <a:srgbClr val="FF0000"/>
                </a:solidFill>
              </a:rPr>
              <a:t>passingReference.py:</a:t>
            </a:r>
          </a:p>
          <a:p>
            <a:endParaRPr lang="en-US" sz="2800" dirty="0">
              <a:solidFill>
                <a:srgbClr val="FF0000"/>
              </a:solidFill>
            </a:endParaRPr>
          </a:p>
          <a:p>
            <a:r>
              <a:rPr lang="en-US" sz="2800" dirty="0" err="1">
                <a:solidFill>
                  <a:srgbClr val="0070C0"/>
                </a:solidFill>
              </a:rPr>
              <a:t>def</a:t>
            </a:r>
            <a:r>
              <a:rPr lang="en-US" sz="2800" dirty="0">
                <a:solidFill>
                  <a:srgbClr val="0070C0"/>
                </a:solidFill>
              </a:rPr>
              <a:t> eggs(</a:t>
            </a:r>
            <a:r>
              <a:rPr lang="en-US" sz="2800" dirty="0" err="1">
                <a:solidFill>
                  <a:srgbClr val="0070C0"/>
                </a:solidFill>
              </a:rPr>
              <a:t>someParameter</a:t>
            </a:r>
            <a:r>
              <a:rPr lang="en-US" sz="2800" dirty="0">
                <a:solidFill>
                  <a:srgbClr val="0070C0"/>
                </a:solidFill>
              </a:rPr>
              <a:t>):</a:t>
            </a:r>
          </a:p>
          <a:p>
            <a:r>
              <a:rPr lang="en-US" sz="2800" dirty="0" err="1">
                <a:solidFill>
                  <a:srgbClr val="0070C0"/>
                </a:solidFill>
              </a:rPr>
              <a:t>someParameter.append</a:t>
            </a:r>
            <a:r>
              <a:rPr lang="en-US" sz="2800" dirty="0">
                <a:solidFill>
                  <a:srgbClr val="0070C0"/>
                </a:solidFill>
              </a:rPr>
              <a:t>('Hello')</a:t>
            </a:r>
          </a:p>
          <a:p>
            <a:r>
              <a:rPr lang="en-US" sz="2800" dirty="0">
                <a:solidFill>
                  <a:srgbClr val="0070C0"/>
                </a:solidFill>
              </a:rPr>
              <a:t>spam = [1, 2, 3]</a:t>
            </a:r>
          </a:p>
          <a:p>
            <a:r>
              <a:rPr lang="en-US" sz="2800" dirty="0">
                <a:solidFill>
                  <a:srgbClr val="0070C0"/>
                </a:solidFill>
              </a:rPr>
              <a:t>eggs(spam)</a:t>
            </a:r>
          </a:p>
          <a:p>
            <a:r>
              <a:rPr lang="en-US" sz="2800" dirty="0">
                <a:solidFill>
                  <a:srgbClr val="0070C0"/>
                </a:solidFill>
              </a:rPr>
              <a:t>print(spam)</a:t>
            </a:r>
          </a:p>
        </p:txBody>
      </p:sp>
      <p:sp>
        <p:nvSpPr>
          <p:cNvPr id="4" name="Rectangle 3"/>
          <p:cNvSpPr/>
          <p:nvPr/>
        </p:nvSpPr>
        <p:spPr>
          <a:xfrm>
            <a:off x="6945866" y="4338935"/>
            <a:ext cx="4436903" cy="1815882"/>
          </a:xfrm>
          <a:prstGeom prst="rect">
            <a:avLst/>
          </a:prstGeom>
        </p:spPr>
        <p:txBody>
          <a:bodyPr wrap="square">
            <a:spAutoFit/>
          </a:bodyPr>
          <a:lstStyle/>
          <a:p>
            <a:pPr algn="just"/>
            <a:r>
              <a:rPr lang="en-US" sz="2800" dirty="0"/>
              <a:t>Note that when eggs() is called, a return value is not used to assign a new value to spam.</a:t>
            </a:r>
          </a:p>
        </p:txBody>
      </p:sp>
    </p:spTree>
    <p:extLst>
      <p:ext uri="{BB962C8B-B14F-4D97-AF65-F5344CB8AC3E}">
        <p14:creationId xmlns:p14="http://schemas.microsoft.com/office/powerpoint/2010/main" val="2095530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35" y="-519897"/>
            <a:ext cx="13396435" cy="1596177"/>
          </a:xfrm>
        </p:spPr>
        <p:txBody>
          <a:bodyPr>
            <a:normAutofit/>
          </a:bodyPr>
          <a:lstStyle/>
          <a:p>
            <a:r>
              <a:rPr lang="en-US" sz="3200" b="1" dirty="0">
                <a:solidFill>
                  <a:srgbClr val="7030A0"/>
                </a:solidFill>
              </a:rPr>
              <a:t>	Passing References</a:t>
            </a:r>
            <a:endParaRPr lang="en-US" sz="3200" dirty="0">
              <a:solidFill>
                <a:srgbClr val="7030A0"/>
              </a:solidFill>
            </a:endParaRPr>
          </a:p>
        </p:txBody>
      </p:sp>
      <p:sp>
        <p:nvSpPr>
          <p:cNvPr id="5" name="Rectangle 4"/>
          <p:cNvSpPr/>
          <p:nvPr/>
        </p:nvSpPr>
        <p:spPr>
          <a:xfrm>
            <a:off x="241300" y="1215504"/>
            <a:ext cx="6553200" cy="5509200"/>
          </a:xfrm>
          <a:prstGeom prst="rect">
            <a:avLst/>
          </a:prstGeom>
        </p:spPr>
        <p:txBody>
          <a:bodyPr wrap="square">
            <a:spAutoFit/>
          </a:bodyPr>
          <a:lstStyle/>
          <a:p>
            <a:pPr marL="457200" indent="-457200" algn="just">
              <a:buFont typeface="Arial" panose="020B0604020202020204" pitchFamily="34" charset="0"/>
              <a:buChar char="•"/>
            </a:pPr>
            <a:r>
              <a:rPr lang="en-US" sz="3200" dirty="0"/>
              <a:t>Note that when eggs() is called, a return value is not used to assign a new value to spam.</a:t>
            </a:r>
          </a:p>
          <a:p>
            <a:pPr marL="457200" indent="-457200" algn="just">
              <a:buFont typeface="Arial" panose="020B0604020202020204" pitchFamily="34" charset="0"/>
              <a:buChar char="•"/>
            </a:pPr>
            <a:r>
              <a:rPr lang="en-US" sz="3200" dirty="0">
                <a:solidFill>
                  <a:srgbClr val="0070C0"/>
                </a:solidFill>
              </a:rPr>
              <a:t>Instead, it modifies the list in place, directly. </a:t>
            </a:r>
          </a:p>
          <a:p>
            <a:pPr marL="457200" indent="-457200" algn="just">
              <a:buFont typeface="Arial" panose="020B0604020202020204" pitchFamily="34" charset="0"/>
              <a:buChar char="•"/>
            </a:pPr>
            <a:r>
              <a:rPr lang="en-US" sz="3200" dirty="0">
                <a:solidFill>
                  <a:srgbClr val="FF0000"/>
                </a:solidFill>
              </a:rPr>
              <a:t>When run, this program produces the following output:</a:t>
            </a:r>
          </a:p>
          <a:p>
            <a:pPr algn="just"/>
            <a:r>
              <a:rPr lang="en-US" sz="3200" dirty="0"/>
              <a:t>[1, 2, 3, 'Hello']</a:t>
            </a:r>
          </a:p>
          <a:p>
            <a:pPr marL="457200" indent="-457200" algn="just">
              <a:buFont typeface="Arial" panose="020B0604020202020204" pitchFamily="34" charset="0"/>
              <a:buChar char="•"/>
            </a:pPr>
            <a:r>
              <a:rPr lang="en-US" sz="3200" dirty="0"/>
              <a:t>Even though </a:t>
            </a:r>
            <a:r>
              <a:rPr lang="en-US" sz="3200" dirty="0">
                <a:solidFill>
                  <a:srgbClr val="0070C0"/>
                </a:solidFill>
              </a:rPr>
              <a:t>spam</a:t>
            </a:r>
            <a:r>
              <a:rPr lang="en-US" sz="3200" dirty="0"/>
              <a:t> &amp; </a:t>
            </a:r>
            <a:r>
              <a:rPr lang="en-US" sz="3200" dirty="0" err="1">
                <a:solidFill>
                  <a:srgbClr val="0070C0"/>
                </a:solidFill>
              </a:rPr>
              <a:t>someParameter</a:t>
            </a:r>
            <a:r>
              <a:rPr lang="en-US" sz="3200" dirty="0">
                <a:solidFill>
                  <a:srgbClr val="0070C0"/>
                </a:solidFill>
              </a:rPr>
              <a:t> </a:t>
            </a:r>
            <a:r>
              <a:rPr lang="en-US" sz="3200" dirty="0"/>
              <a:t>contain separate references, they both refer to same list.</a:t>
            </a:r>
          </a:p>
        </p:txBody>
      </p:sp>
      <p:sp>
        <p:nvSpPr>
          <p:cNvPr id="3" name="Rectangle 2"/>
          <p:cNvSpPr/>
          <p:nvPr/>
        </p:nvSpPr>
        <p:spPr>
          <a:xfrm>
            <a:off x="7363934" y="1076280"/>
            <a:ext cx="4642168" cy="3108543"/>
          </a:xfrm>
          <a:prstGeom prst="rect">
            <a:avLst/>
          </a:prstGeom>
        </p:spPr>
        <p:txBody>
          <a:bodyPr wrap="none">
            <a:spAutoFit/>
          </a:bodyPr>
          <a:lstStyle/>
          <a:p>
            <a:r>
              <a:rPr lang="en-US" sz="2800" dirty="0">
                <a:solidFill>
                  <a:srgbClr val="FF0000"/>
                </a:solidFill>
              </a:rPr>
              <a:t>passingReference.py:</a:t>
            </a:r>
          </a:p>
          <a:p>
            <a:endParaRPr lang="en-US" sz="2800" dirty="0">
              <a:solidFill>
                <a:srgbClr val="FF0000"/>
              </a:solidFill>
            </a:endParaRPr>
          </a:p>
          <a:p>
            <a:r>
              <a:rPr lang="en-US" sz="2800" dirty="0" err="1">
                <a:solidFill>
                  <a:srgbClr val="0070C0"/>
                </a:solidFill>
              </a:rPr>
              <a:t>def</a:t>
            </a:r>
            <a:r>
              <a:rPr lang="en-US" sz="2800" dirty="0">
                <a:solidFill>
                  <a:srgbClr val="0070C0"/>
                </a:solidFill>
              </a:rPr>
              <a:t> eggs(</a:t>
            </a:r>
            <a:r>
              <a:rPr lang="en-US" sz="2800" dirty="0" err="1">
                <a:solidFill>
                  <a:srgbClr val="0070C0"/>
                </a:solidFill>
              </a:rPr>
              <a:t>someParameter</a:t>
            </a:r>
            <a:r>
              <a:rPr lang="en-US" sz="2800" dirty="0">
                <a:solidFill>
                  <a:srgbClr val="0070C0"/>
                </a:solidFill>
              </a:rPr>
              <a:t>):</a:t>
            </a:r>
          </a:p>
          <a:p>
            <a:r>
              <a:rPr lang="en-US" sz="2800" dirty="0" err="1">
                <a:solidFill>
                  <a:srgbClr val="0070C0"/>
                </a:solidFill>
              </a:rPr>
              <a:t>someParameter.append</a:t>
            </a:r>
            <a:r>
              <a:rPr lang="en-US" sz="2800" dirty="0">
                <a:solidFill>
                  <a:srgbClr val="0070C0"/>
                </a:solidFill>
              </a:rPr>
              <a:t>('Hello')</a:t>
            </a:r>
          </a:p>
          <a:p>
            <a:r>
              <a:rPr lang="en-US" sz="2800" dirty="0">
                <a:solidFill>
                  <a:srgbClr val="0070C0"/>
                </a:solidFill>
              </a:rPr>
              <a:t>spam = [1, 2, 3]</a:t>
            </a:r>
          </a:p>
          <a:p>
            <a:r>
              <a:rPr lang="en-US" sz="2800" dirty="0">
                <a:solidFill>
                  <a:srgbClr val="0070C0"/>
                </a:solidFill>
              </a:rPr>
              <a:t>eggs(spam)</a:t>
            </a:r>
          </a:p>
          <a:p>
            <a:r>
              <a:rPr lang="en-US" sz="2800" dirty="0">
                <a:solidFill>
                  <a:srgbClr val="0070C0"/>
                </a:solidFill>
              </a:rPr>
              <a:t>print(spam)</a:t>
            </a:r>
          </a:p>
        </p:txBody>
      </p:sp>
      <p:sp>
        <p:nvSpPr>
          <p:cNvPr id="6" name="Rectangle 5"/>
          <p:cNvSpPr/>
          <p:nvPr/>
        </p:nvSpPr>
        <p:spPr>
          <a:xfrm>
            <a:off x="7480300" y="4442172"/>
            <a:ext cx="4279900" cy="2246769"/>
          </a:xfrm>
          <a:prstGeom prst="rect">
            <a:avLst/>
          </a:prstGeom>
        </p:spPr>
        <p:txBody>
          <a:bodyPr wrap="square">
            <a:spAutoFit/>
          </a:bodyPr>
          <a:lstStyle/>
          <a:p>
            <a:r>
              <a:rPr lang="en-US" sz="2800" dirty="0"/>
              <a:t>This is why the </a:t>
            </a:r>
            <a:r>
              <a:rPr lang="en-US" sz="2800" dirty="0">
                <a:solidFill>
                  <a:srgbClr val="0070C0"/>
                </a:solidFill>
              </a:rPr>
              <a:t>append('Hello') </a:t>
            </a:r>
            <a:r>
              <a:rPr lang="en-US" sz="2800" dirty="0"/>
              <a:t>method call inside the function affects the list even after the function call has returned.</a:t>
            </a:r>
          </a:p>
        </p:txBody>
      </p:sp>
    </p:spTree>
    <p:extLst>
      <p:ext uri="{BB962C8B-B14F-4D97-AF65-F5344CB8AC3E}">
        <p14:creationId xmlns:p14="http://schemas.microsoft.com/office/powerpoint/2010/main" val="1867812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35" y="-519897"/>
            <a:ext cx="13396435" cy="1596177"/>
          </a:xfrm>
        </p:spPr>
        <p:txBody>
          <a:bodyPr>
            <a:normAutofit/>
          </a:bodyPr>
          <a:lstStyle/>
          <a:p>
            <a:r>
              <a:rPr lang="en-US" sz="3200" b="1" dirty="0">
                <a:solidFill>
                  <a:srgbClr val="7030A0"/>
                </a:solidFill>
              </a:rPr>
              <a:t>	copy Module’s copy() and </a:t>
            </a:r>
            <a:r>
              <a:rPr lang="en-US" sz="3200" b="1" dirty="0" err="1">
                <a:solidFill>
                  <a:srgbClr val="7030A0"/>
                </a:solidFill>
              </a:rPr>
              <a:t>deepcopy</a:t>
            </a:r>
            <a:r>
              <a:rPr lang="en-US" sz="3200" b="1" dirty="0">
                <a:solidFill>
                  <a:srgbClr val="7030A0"/>
                </a:solidFill>
              </a:rPr>
              <a:t>() Functions</a:t>
            </a:r>
            <a:endParaRPr lang="en-US" sz="3200" dirty="0">
              <a:solidFill>
                <a:srgbClr val="7030A0"/>
              </a:solidFill>
            </a:endParaRPr>
          </a:p>
        </p:txBody>
      </p:sp>
      <p:sp>
        <p:nvSpPr>
          <p:cNvPr id="5" name="Rectangle 4"/>
          <p:cNvSpPr/>
          <p:nvPr/>
        </p:nvSpPr>
        <p:spPr>
          <a:xfrm>
            <a:off x="241300" y="1215504"/>
            <a:ext cx="11811000" cy="3046988"/>
          </a:xfrm>
          <a:prstGeom prst="rect">
            <a:avLst/>
          </a:prstGeom>
        </p:spPr>
        <p:txBody>
          <a:bodyPr wrap="square">
            <a:spAutoFit/>
          </a:bodyPr>
          <a:lstStyle/>
          <a:p>
            <a:pPr marL="457200" indent="-457200" algn="just">
              <a:buFont typeface="Arial" panose="020B0604020202020204" pitchFamily="34" charset="0"/>
              <a:buChar char="•"/>
            </a:pPr>
            <a:r>
              <a:rPr lang="en-US" sz="3200" dirty="0"/>
              <a:t>Although passing around references is often the handiest way to deal with lists and dictionaries, if the function modifies the list or dictionary that is passed, you may not want these changes in the original list or dictionary value.</a:t>
            </a:r>
          </a:p>
          <a:p>
            <a:pPr marL="457200" indent="-457200" algn="just">
              <a:buFont typeface="Arial" panose="020B0604020202020204" pitchFamily="34" charset="0"/>
              <a:buChar char="•"/>
            </a:pPr>
            <a:r>
              <a:rPr lang="en-US" sz="3200" dirty="0"/>
              <a:t>For this, Python provides a module named copy that provides both</a:t>
            </a:r>
          </a:p>
          <a:p>
            <a:pPr algn="just"/>
            <a:r>
              <a:rPr lang="en-US" sz="3200" dirty="0"/>
              <a:t>    the </a:t>
            </a:r>
            <a:r>
              <a:rPr lang="en-US" sz="3200" dirty="0">
                <a:solidFill>
                  <a:srgbClr val="FF0000"/>
                </a:solidFill>
              </a:rPr>
              <a:t>copy() </a:t>
            </a:r>
            <a:r>
              <a:rPr lang="en-US" sz="3200" dirty="0"/>
              <a:t>and </a:t>
            </a:r>
            <a:r>
              <a:rPr lang="en-US" sz="3200" dirty="0" err="1">
                <a:solidFill>
                  <a:srgbClr val="FF0000"/>
                </a:solidFill>
              </a:rPr>
              <a:t>deepcopy</a:t>
            </a:r>
            <a:r>
              <a:rPr lang="en-US" sz="3200" dirty="0">
                <a:solidFill>
                  <a:srgbClr val="FF0000"/>
                </a:solidFill>
              </a:rPr>
              <a:t>() </a:t>
            </a:r>
            <a:r>
              <a:rPr lang="en-US" sz="3200" dirty="0"/>
              <a:t>functions.</a:t>
            </a:r>
          </a:p>
        </p:txBody>
      </p:sp>
      <p:sp>
        <p:nvSpPr>
          <p:cNvPr id="4" name="Rectangle 3"/>
          <p:cNvSpPr/>
          <p:nvPr/>
        </p:nvSpPr>
        <p:spPr>
          <a:xfrm>
            <a:off x="729217" y="4364656"/>
            <a:ext cx="5036583" cy="2246769"/>
          </a:xfrm>
          <a:prstGeom prst="rect">
            <a:avLst/>
          </a:prstGeom>
        </p:spPr>
        <p:txBody>
          <a:bodyPr wrap="square">
            <a:spAutoFit/>
          </a:bodyPr>
          <a:lstStyle/>
          <a:p>
            <a:pPr marL="457200" indent="-457200">
              <a:buFont typeface="Arial" panose="020B0604020202020204" pitchFamily="34" charset="0"/>
              <a:buChar char="•"/>
            </a:pPr>
            <a:r>
              <a:rPr lang="en-US" sz="2800" dirty="0" err="1">
                <a:solidFill>
                  <a:srgbClr val="FF0000"/>
                </a:solidFill>
              </a:rPr>
              <a:t>copy.copy</a:t>
            </a:r>
            <a:r>
              <a:rPr lang="en-US" sz="2800" dirty="0">
                <a:solidFill>
                  <a:srgbClr val="FF0000"/>
                </a:solidFill>
              </a:rPr>
              <a:t>(), </a:t>
            </a:r>
            <a:r>
              <a:rPr lang="en-US" sz="2800" dirty="0"/>
              <a:t>can be used to make a duplicate copy of a mutable value like a list or dictionary, not just a copy of a reference.</a:t>
            </a:r>
          </a:p>
        </p:txBody>
      </p:sp>
    </p:spTree>
    <p:extLst>
      <p:ext uri="{BB962C8B-B14F-4D97-AF65-F5344CB8AC3E}">
        <p14:creationId xmlns:p14="http://schemas.microsoft.com/office/powerpoint/2010/main" val="394620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117"/>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366085" y="3249514"/>
            <a:ext cx="11094068" cy="3424107"/>
          </a:xfrm>
        </p:spPr>
        <p:txBody>
          <a:bodyPr>
            <a:noAutofit/>
          </a:bodyPr>
          <a:lstStyle/>
          <a:p>
            <a:pPr>
              <a:lnSpc>
                <a:spcPct val="100000"/>
              </a:lnSpc>
              <a:buFont typeface="Wingdings" panose="05000000000000000000" pitchFamily="2" charset="2"/>
              <a:buChar char="Ø"/>
            </a:pPr>
            <a:r>
              <a:rPr lang="en-US" sz="3600" cap="none" dirty="0">
                <a:solidFill>
                  <a:srgbClr val="FF0000"/>
                </a:solidFill>
                <a:latin typeface="Cambria" panose="02040503050406030204" pitchFamily="18" charset="0"/>
                <a:ea typeface="Cambria" panose="02040503050406030204" pitchFamily="18" charset="0"/>
              </a:rPr>
              <a:t>Note: The value [ ] is an empty list that contains no values, similar to '‘(empty string)</a:t>
            </a: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solidFill>
                <a:srgbClr val="00B050"/>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3"/>
          <a:stretch>
            <a:fillRect/>
          </a:stretch>
        </p:blipFill>
        <p:spPr>
          <a:xfrm>
            <a:off x="3199774" y="1233060"/>
            <a:ext cx="7126263" cy="1535240"/>
          </a:xfrm>
          <a:prstGeom prst="rect">
            <a:avLst/>
          </a:prstGeom>
        </p:spPr>
      </p:pic>
    </p:spTree>
    <p:extLst>
      <p:ext uri="{BB962C8B-B14F-4D97-AF65-F5344CB8AC3E}">
        <p14:creationId xmlns:p14="http://schemas.microsoft.com/office/powerpoint/2010/main" val="34208378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35" y="-519897"/>
            <a:ext cx="13396435" cy="1596177"/>
          </a:xfrm>
        </p:spPr>
        <p:txBody>
          <a:bodyPr>
            <a:normAutofit/>
          </a:bodyPr>
          <a:lstStyle/>
          <a:p>
            <a:r>
              <a:rPr lang="en-US" sz="3200" b="1" dirty="0">
                <a:solidFill>
                  <a:srgbClr val="7030A0"/>
                </a:solidFill>
              </a:rPr>
              <a:t>	copy Module’s copy() and </a:t>
            </a:r>
            <a:r>
              <a:rPr lang="en-US" sz="3200" b="1" dirty="0" err="1">
                <a:solidFill>
                  <a:srgbClr val="7030A0"/>
                </a:solidFill>
              </a:rPr>
              <a:t>deepcopy</a:t>
            </a:r>
            <a:r>
              <a:rPr lang="en-US" sz="3200" b="1" dirty="0">
                <a:solidFill>
                  <a:srgbClr val="7030A0"/>
                </a:solidFill>
              </a:rPr>
              <a:t>() Functions</a:t>
            </a:r>
            <a:endParaRPr lang="en-US" sz="3200" dirty="0">
              <a:solidFill>
                <a:srgbClr val="7030A0"/>
              </a:solidFill>
            </a:endParaRPr>
          </a:p>
        </p:txBody>
      </p:sp>
      <p:sp>
        <p:nvSpPr>
          <p:cNvPr id="3" name="Rectangle 2"/>
          <p:cNvSpPr/>
          <p:nvPr/>
        </p:nvSpPr>
        <p:spPr>
          <a:xfrm>
            <a:off x="3927741" y="441249"/>
            <a:ext cx="8467459" cy="6124754"/>
          </a:xfrm>
          <a:prstGeom prst="rect">
            <a:avLst/>
          </a:prstGeom>
        </p:spPr>
        <p:txBody>
          <a:bodyPr wrap="square">
            <a:spAutoFit/>
          </a:bodyPr>
          <a:lstStyle/>
          <a:p>
            <a:endParaRPr lang="en-US" sz="2800" dirty="0">
              <a:solidFill>
                <a:srgbClr val="0070C0"/>
              </a:solidFill>
            </a:endParaRPr>
          </a:p>
          <a:p>
            <a:r>
              <a:rPr lang="en-US" sz="2800" dirty="0">
                <a:solidFill>
                  <a:srgbClr val="FF0000"/>
                </a:solidFill>
              </a:rPr>
              <a:t>&gt;&gt;&gt; import copy</a:t>
            </a:r>
          </a:p>
          <a:p>
            <a:r>
              <a:rPr lang="en-US" sz="2800" dirty="0">
                <a:solidFill>
                  <a:srgbClr val="FF0000"/>
                </a:solidFill>
              </a:rPr>
              <a:t>&gt;&gt;&gt; spam = ['A', 'B', 'C', 'D']</a:t>
            </a:r>
          </a:p>
          <a:p>
            <a:r>
              <a:rPr lang="en-US" sz="2800" dirty="0">
                <a:solidFill>
                  <a:srgbClr val="FF0000"/>
                </a:solidFill>
              </a:rPr>
              <a:t>&gt;&gt;&gt; id(spam)</a:t>
            </a:r>
          </a:p>
          <a:p>
            <a:r>
              <a:rPr lang="en-US" sz="2800" dirty="0">
                <a:solidFill>
                  <a:srgbClr val="0070C0"/>
                </a:solidFill>
              </a:rPr>
              <a:t>44684232</a:t>
            </a:r>
          </a:p>
          <a:p>
            <a:r>
              <a:rPr lang="en-US" sz="2800" dirty="0">
                <a:solidFill>
                  <a:srgbClr val="FF0000"/>
                </a:solidFill>
              </a:rPr>
              <a:t>&gt;&gt;&gt; cheese = </a:t>
            </a:r>
            <a:r>
              <a:rPr lang="en-US" sz="2800" dirty="0" err="1">
                <a:solidFill>
                  <a:srgbClr val="FF0000"/>
                </a:solidFill>
              </a:rPr>
              <a:t>copy.copy</a:t>
            </a:r>
            <a:r>
              <a:rPr lang="en-US" sz="2800" dirty="0">
                <a:solidFill>
                  <a:srgbClr val="FF0000"/>
                </a:solidFill>
              </a:rPr>
              <a:t>(spam)</a:t>
            </a:r>
          </a:p>
          <a:p>
            <a:r>
              <a:rPr lang="en-US" sz="2800" dirty="0">
                <a:solidFill>
                  <a:srgbClr val="FF0000"/>
                </a:solidFill>
              </a:rPr>
              <a:t>&gt;&gt;&gt; id(cheese) # cheese is a different list with different                                        </a:t>
            </a:r>
          </a:p>
          <a:p>
            <a:r>
              <a:rPr lang="en-US" sz="2800" dirty="0">
                <a:solidFill>
                  <a:srgbClr val="FF0000"/>
                </a:solidFill>
              </a:rPr>
              <a:t>                            identity.</a:t>
            </a:r>
          </a:p>
          <a:p>
            <a:r>
              <a:rPr lang="en-US" sz="2800" dirty="0">
                <a:solidFill>
                  <a:srgbClr val="0070C0"/>
                </a:solidFill>
              </a:rPr>
              <a:t>44685832</a:t>
            </a:r>
          </a:p>
          <a:p>
            <a:r>
              <a:rPr lang="en-US" sz="2800" dirty="0">
                <a:solidFill>
                  <a:srgbClr val="FF0000"/>
                </a:solidFill>
              </a:rPr>
              <a:t>&gt;&gt;&gt; cheese[1] = 42</a:t>
            </a:r>
          </a:p>
          <a:p>
            <a:r>
              <a:rPr lang="en-US" sz="2800" dirty="0">
                <a:solidFill>
                  <a:srgbClr val="FF0000"/>
                </a:solidFill>
              </a:rPr>
              <a:t>&gt;&gt;&gt; spam</a:t>
            </a:r>
          </a:p>
          <a:p>
            <a:r>
              <a:rPr lang="en-US" sz="2800" dirty="0">
                <a:solidFill>
                  <a:srgbClr val="0070C0"/>
                </a:solidFill>
              </a:rPr>
              <a:t>['A', 'B', 'C', 'D']</a:t>
            </a:r>
          </a:p>
          <a:p>
            <a:r>
              <a:rPr lang="en-US" sz="2800" dirty="0">
                <a:solidFill>
                  <a:srgbClr val="FF0000"/>
                </a:solidFill>
              </a:rPr>
              <a:t>&gt;&gt;&gt; cheese</a:t>
            </a:r>
          </a:p>
          <a:p>
            <a:r>
              <a:rPr lang="en-US" sz="2800" dirty="0">
                <a:solidFill>
                  <a:srgbClr val="0070C0"/>
                </a:solidFill>
              </a:rPr>
              <a:t>['A', 42, 'C', 'D']</a:t>
            </a:r>
          </a:p>
        </p:txBody>
      </p:sp>
      <p:sp>
        <p:nvSpPr>
          <p:cNvPr id="4" name="Rectangle 3"/>
          <p:cNvSpPr/>
          <p:nvPr/>
        </p:nvSpPr>
        <p:spPr>
          <a:xfrm>
            <a:off x="863600" y="1076280"/>
            <a:ext cx="2425700" cy="3970318"/>
          </a:xfrm>
          <a:prstGeom prst="rect">
            <a:avLst/>
          </a:prstGeom>
        </p:spPr>
        <p:txBody>
          <a:bodyPr wrap="square">
            <a:spAutoFit/>
          </a:bodyPr>
          <a:lstStyle/>
          <a:p>
            <a:r>
              <a:rPr lang="en-US" sz="2800" dirty="0" err="1"/>
              <a:t>copy.copy</a:t>
            </a:r>
            <a:r>
              <a:rPr lang="en-US" sz="2800" dirty="0"/>
              <a:t>(), can be used to make a duplicate copy of a mutable value like a list or dictionary, not just a copy of a reference.</a:t>
            </a:r>
          </a:p>
        </p:txBody>
      </p:sp>
    </p:spTree>
    <p:extLst>
      <p:ext uri="{BB962C8B-B14F-4D97-AF65-F5344CB8AC3E}">
        <p14:creationId xmlns:p14="http://schemas.microsoft.com/office/powerpoint/2010/main" val="4183119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35" y="-519897"/>
            <a:ext cx="13396435" cy="1596177"/>
          </a:xfrm>
        </p:spPr>
        <p:txBody>
          <a:bodyPr>
            <a:normAutofit/>
          </a:bodyPr>
          <a:lstStyle/>
          <a:p>
            <a:r>
              <a:rPr lang="en-US" sz="3200" b="1" dirty="0">
                <a:solidFill>
                  <a:srgbClr val="7030A0"/>
                </a:solidFill>
              </a:rPr>
              <a:t>	copy Module’s copy() and </a:t>
            </a:r>
            <a:r>
              <a:rPr lang="en-US" sz="3200" b="1" dirty="0" err="1">
                <a:solidFill>
                  <a:srgbClr val="7030A0"/>
                </a:solidFill>
              </a:rPr>
              <a:t>deepcopy</a:t>
            </a:r>
            <a:r>
              <a:rPr lang="en-US" sz="3200" b="1" dirty="0">
                <a:solidFill>
                  <a:srgbClr val="7030A0"/>
                </a:solidFill>
              </a:rPr>
              <a:t>() Functions</a:t>
            </a:r>
            <a:endParaRPr lang="en-US" sz="3200" dirty="0">
              <a:solidFill>
                <a:srgbClr val="7030A0"/>
              </a:solidFill>
            </a:endParaRPr>
          </a:p>
        </p:txBody>
      </p:sp>
      <p:sp>
        <p:nvSpPr>
          <p:cNvPr id="5" name="Rectangle 4"/>
          <p:cNvSpPr/>
          <p:nvPr/>
        </p:nvSpPr>
        <p:spPr>
          <a:xfrm>
            <a:off x="368300" y="1329035"/>
            <a:ext cx="4953000" cy="2246769"/>
          </a:xfrm>
          <a:prstGeom prst="rect">
            <a:avLst/>
          </a:prstGeom>
        </p:spPr>
        <p:txBody>
          <a:bodyPr wrap="square">
            <a:spAutoFit/>
          </a:bodyPr>
          <a:lstStyle/>
          <a:p>
            <a:r>
              <a:rPr lang="en-US" sz="2800" dirty="0">
                <a:solidFill>
                  <a:srgbClr val="FF0000"/>
                </a:solidFill>
              </a:rPr>
              <a:t>Now the spam and cheese variables refer to separate lists, which is why only the list in cheese is modified when you assign 42 at index 1.</a:t>
            </a:r>
          </a:p>
        </p:txBody>
      </p:sp>
      <p:sp>
        <p:nvSpPr>
          <p:cNvPr id="6" name="Rectangle 5"/>
          <p:cNvSpPr/>
          <p:nvPr/>
        </p:nvSpPr>
        <p:spPr>
          <a:xfrm>
            <a:off x="303174" y="3757186"/>
            <a:ext cx="4495800" cy="2554545"/>
          </a:xfrm>
          <a:prstGeom prst="rect">
            <a:avLst/>
          </a:prstGeom>
        </p:spPr>
        <p:txBody>
          <a:bodyPr wrap="square">
            <a:spAutoFit/>
          </a:bodyPr>
          <a:lstStyle/>
          <a:p>
            <a:r>
              <a:rPr lang="en-US" sz="3200" dirty="0"/>
              <a:t>reference ID numbers are no </a:t>
            </a:r>
            <a:r>
              <a:rPr lang="en-US" sz="3200" dirty="0">
                <a:solidFill>
                  <a:srgbClr val="FF0000"/>
                </a:solidFill>
              </a:rPr>
              <a:t>longer</a:t>
            </a:r>
            <a:r>
              <a:rPr lang="en-US" sz="3200" dirty="0"/>
              <a:t> the same for both variables because the variables refer to independent lists.</a:t>
            </a:r>
          </a:p>
        </p:txBody>
      </p:sp>
      <p:pic>
        <p:nvPicPr>
          <p:cNvPr id="7" name="Picture 6"/>
          <p:cNvPicPr>
            <a:picLocks noChangeAspect="1"/>
          </p:cNvPicPr>
          <p:nvPr/>
        </p:nvPicPr>
        <p:blipFill>
          <a:blip r:embed="rId3"/>
          <a:stretch>
            <a:fillRect/>
          </a:stretch>
        </p:blipFill>
        <p:spPr>
          <a:xfrm>
            <a:off x="5321300" y="2452419"/>
            <a:ext cx="6561644" cy="3433336"/>
          </a:xfrm>
          <a:prstGeom prst="rect">
            <a:avLst/>
          </a:prstGeom>
        </p:spPr>
      </p:pic>
      <p:sp>
        <p:nvSpPr>
          <p:cNvPr id="8" name="Rectangle 7"/>
          <p:cNvSpPr/>
          <p:nvPr/>
        </p:nvSpPr>
        <p:spPr>
          <a:xfrm>
            <a:off x="5524500" y="1475229"/>
            <a:ext cx="6667500" cy="830997"/>
          </a:xfrm>
          <a:prstGeom prst="rect">
            <a:avLst/>
          </a:prstGeom>
        </p:spPr>
        <p:txBody>
          <a:bodyPr wrap="square">
            <a:spAutoFit/>
          </a:bodyPr>
          <a:lstStyle/>
          <a:p>
            <a:r>
              <a:rPr lang="en-US" sz="2400" i="1" dirty="0">
                <a:latin typeface="UbuntuMono-Italic"/>
              </a:rPr>
              <a:t>cheese = </a:t>
            </a:r>
            <a:r>
              <a:rPr lang="en-US" sz="2400" i="1" dirty="0" err="1">
                <a:latin typeface="UbuntuMono-Italic"/>
              </a:rPr>
              <a:t>copy.copy</a:t>
            </a:r>
            <a:r>
              <a:rPr lang="en-US" sz="2400" i="1" dirty="0">
                <a:latin typeface="UbuntuMono-Italic"/>
              </a:rPr>
              <a:t>(spam) </a:t>
            </a:r>
            <a:r>
              <a:rPr lang="en-US" sz="2400" dirty="0">
                <a:latin typeface="TradeGothicLTStd-Obl"/>
              </a:rPr>
              <a:t>creates a second list that can be modified independently of first.</a:t>
            </a:r>
            <a:endParaRPr lang="en-US" sz="2400" dirty="0"/>
          </a:p>
        </p:txBody>
      </p:sp>
    </p:spTree>
    <p:extLst>
      <p:ext uri="{BB962C8B-B14F-4D97-AF65-F5344CB8AC3E}">
        <p14:creationId xmlns:p14="http://schemas.microsoft.com/office/powerpoint/2010/main" val="31079024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35" y="-519897"/>
            <a:ext cx="13396435" cy="1596177"/>
          </a:xfrm>
        </p:spPr>
        <p:txBody>
          <a:bodyPr>
            <a:normAutofit/>
          </a:bodyPr>
          <a:lstStyle/>
          <a:p>
            <a:r>
              <a:rPr lang="en-US" sz="3200" b="1" dirty="0">
                <a:solidFill>
                  <a:srgbClr val="7030A0"/>
                </a:solidFill>
              </a:rPr>
              <a:t>	copy Module’s copy() and </a:t>
            </a:r>
            <a:r>
              <a:rPr lang="en-US" sz="3200" b="1" dirty="0" err="1">
                <a:solidFill>
                  <a:srgbClr val="7030A0"/>
                </a:solidFill>
              </a:rPr>
              <a:t>deepcopy</a:t>
            </a:r>
            <a:r>
              <a:rPr lang="en-US" sz="3200" b="1" dirty="0">
                <a:solidFill>
                  <a:srgbClr val="7030A0"/>
                </a:solidFill>
              </a:rPr>
              <a:t>() Functions</a:t>
            </a:r>
            <a:endParaRPr lang="en-US" sz="3200" dirty="0">
              <a:solidFill>
                <a:srgbClr val="7030A0"/>
              </a:solidFill>
            </a:endParaRPr>
          </a:p>
        </p:txBody>
      </p:sp>
      <p:sp>
        <p:nvSpPr>
          <p:cNvPr id="3" name="Rectangle 2"/>
          <p:cNvSpPr/>
          <p:nvPr/>
        </p:nvSpPr>
        <p:spPr>
          <a:xfrm>
            <a:off x="896382" y="1482209"/>
            <a:ext cx="8467459" cy="2246769"/>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If the list you need to copy contains lists, then use the </a:t>
            </a:r>
            <a:r>
              <a:rPr lang="en-US" sz="2800" dirty="0" err="1">
                <a:solidFill>
                  <a:srgbClr val="0070C0"/>
                </a:solidFill>
              </a:rPr>
              <a:t>copy.deepcopy</a:t>
            </a:r>
            <a:r>
              <a:rPr lang="en-US" sz="2800" dirty="0">
                <a:solidFill>
                  <a:srgbClr val="0070C0"/>
                </a:solidFill>
              </a:rPr>
              <a:t>() function instead of </a:t>
            </a:r>
            <a:r>
              <a:rPr lang="en-US" sz="2800" dirty="0" err="1">
                <a:solidFill>
                  <a:srgbClr val="0070C0"/>
                </a:solidFill>
              </a:rPr>
              <a:t>copy.copy</a:t>
            </a:r>
            <a:r>
              <a:rPr lang="en-US" sz="2800" dirty="0">
                <a:solidFill>
                  <a:srgbClr val="0070C0"/>
                </a:solidFill>
              </a:rPr>
              <a:t>().</a:t>
            </a:r>
          </a:p>
          <a:p>
            <a:pPr marL="457200" indent="-457200">
              <a:buFont typeface="Wingdings" panose="05000000000000000000" pitchFamily="2" charset="2"/>
              <a:buChar char="Ø"/>
            </a:pPr>
            <a:endParaRPr lang="en-US" sz="2800" dirty="0">
              <a:solidFill>
                <a:srgbClr val="0070C0"/>
              </a:solidFill>
            </a:endParaRPr>
          </a:p>
          <a:p>
            <a:pPr marL="457200" indent="-457200">
              <a:buFont typeface="Wingdings" panose="05000000000000000000" pitchFamily="2" charset="2"/>
              <a:buChar char="Ø"/>
            </a:pPr>
            <a:r>
              <a:rPr lang="en-US" sz="2800" dirty="0">
                <a:solidFill>
                  <a:srgbClr val="FF0000"/>
                </a:solidFill>
              </a:rPr>
              <a:t>The </a:t>
            </a:r>
            <a:r>
              <a:rPr lang="en-US" sz="2800" dirty="0" err="1">
                <a:solidFill>
                  <a:srgbClr val="FF0000"/>
                </a:solidFill>
              </a:rPr>
              <a:t>deepcopy</a:t>
            </a:r>
            <a:r>
              <a:rPr lang="en-US" sz="2800" dirty="0">
                <a:solidFill>
                  <a:srgbClr val="FF0000"/>
                </a:solidFill>
              </a:rPr>
              <a:t>() function will copy these inner lists as well. A Short Program: Conway’s Game</a:t>
            </a:r>
          </a:p>
        </p:txBody>
      </p:sp>
    </p:spTree>
    <p:extLst>
      <p:ext uri="{BB962C8B-B14F-4D97-AF65-F5344CB8AC3E}">
        <p14:creationId xmlns:p14="http://schemas.microsoft.com/office/powerpoint/2010/main" val="21018202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DICTIONARIES </a:t>
            </a:r>
            <a:br>
              <a:rPr lang="en-US" dirty="0"/>
            </a:br>
            <a:r>
              <a:rPr lang="en-US" cap="none" dirty="0"/>
              <a:t>and </a:t>
            </a:r>
            <a:br>
              <a:rPr lang="en-US" dirty="0"/>
            </a:br>
            <a:r>
              <a:rPr lang="en-US" dirty="0"/>
              <a:t>STRUCTURING DATA</a:t>
            </a:r>
          </a:p>
        </p:txBody>
      </p:sp>
    </p:spTree>
    <p:extLst>
      <p:ext uri="{BB962C8B-B14F-4D97-AF65-F5344CB8AC3E}">
        <p14:creationId xmlns:p14="http://schemas.microsoft.com/office/powerpoint/2010/main" val="1710946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Dictionary Data Type</a:t>
            </a:r>
            <a:endParaRPr lang="en-US" sz="3200" dirty="0">
              <a:solidFill>
                <a:srgbClr val="7030A0"/>
              </a:solidFill>
            </a:endParaRPr>
          </a:p>
        </p:txBody>
      </p:sp>
      <p:sp>
        <p:nvSpPr>
          <p:cNvPr id="3" name="Rectangle 2"/>
          <p:cNvSpPr/>
          <p:nvPr/>
        </p:nvSpPr>
        <p:spPr>
          <a:xfrm>
            <a:off x="896381" y="1837809"/>
            <a:ext cx="10178018" cy="4462760"/>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2800" dirty="0">
                <a:solidFill>
                  <a:srgbClr val="0070C0"/>
                </a:solidFill>
              </a:rPr>
              <a:t>Dictionary data type, provides a flexible way to access and organize data</a:t>
            </a:r>
          </a:p>
          <a:p>
            <a:pPr marL="457200" indent="-457200">
              <a:spcAft>
                <a:spcPts val="1800"/>
              </a:spcAft>
              <a:buFont typeface="Wingdings" panose="05000000000000000000" pitchFamily="2" charset="2"/>
              <a:buChar char="Ø"/>
            </a:pPr>
            <a:r>
              <a:rPr lang="en-US" sz="2800" dirty="0">
                <a:solidFill>
                  <a:srgbClr val="FF0000"/>
                </a:solidFill>
              </a:rPr>
              <a:t>Dictionary is a mutable collection of many values</a:t>
            </a:r>
          </a:p>
          <a:p>
            <a:pPr marL="457200" indent="-457200">
              <a:spcAft>
                <a:spcPts val="1800"/>
              </a:spcAft>
              <a:buFont typeface="Wingdings" panose="05000000000000000000" pitchFamily="2" charset="2"/>
              <a:buChar char="Ø"/>
            </a:pPr>
            <a:r>
              <a:rPr lang="en-US" sz="2800" dirty="0"/>
              <a:t>Unlike indexes for lists, indexes for dictionaries can use many different data types, not just integers.</a:t>
            </a:r>
          </a:p>
          <a:p>
            <a:pPr marL="457200" indent="-457200">
              <a:spcAft>
                <a:spcPts val="1800"/>
              </a:spcAft>
              <a:buFont typeface="Wingdings" panose="05000000000000000000" pitchFamily="2" charset="2"/>
              <a:buChar char="Ø"/>
            </a:pPr>
            <a:r>
              <a:rPr lang="en-US" sz="2800" dirty="0">
                <a:solidFill>
                  <a:srgbClr val="00B050"/>
                </a:solidFill>
              </a:rPr>
              <a:t>Indexes for dictionaries are called keys, and a key with its associated value is called a key-value pair.</a:t>
            </a:r>
          </a:p>
          <a:p>
            <a:pPr marL="457200" indent="-457200">
              <a:buFont typeface="Wingdings" panose="05000000000000000000" pitchFamily="2" charset="2"/>
              <a:buChar char="Ø"/>
            </a:pPr>
            <a:r>
              <a:rPr lang="en-US" sz="2800" dirty="0"/>
              <a:t>dictionary is typed with braces, { }.</a:t>
            </a:r>
          </a:p>
        </p:txBody>
      </p:sp>
    </p:spTree>
    <p:extLst>
      <p:ext uri="{BB962C8B-B14F-4D97-AF65-F5344CB8AC3E}">
        <p14:creationId xmlns:p14="http://schemas.microsoft.com/office/powerpoint/2010/main" val="661088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Dictionary Data Type</a:t>
            </a:r>
            <a:endParaRPr lang="en-US" sz="3200" dirty="0">
              <a:solidFill>
                <a:srgbClr val="7030A0"/>
              </a:solidFill>
            </a:endParaRPr>
          </a:p>
        </p:txBody>
      </p:sp>
      <p:sp>
        <p:nvSpPr>
          <p:cNvPr id="3" name="Rectangle 2"/>
          <p:cNvSpPr/>
          <p:nvPr/>
        </p:nvSpPr>
        <p:spPr>
          <a:xfrm>
            <a:off x="337581" y="1545709"/>
            <a:ext cx="10178018" cy="3831818"/>
          </a:xfrm>
          <a:prstGeom prst="rect">
            <a:avLst/>
          </a:prstGeom>
        </p:spPr>
        <p:txBody>
          <a:bodyPr wrap="square">
            <a:spAutoFit/>
          </a:bodyPr>
          <a:lstStyle/>
          <a:p>
            <a:pPr>
              <a:spcAft>
                <a:spcPts val="1800"/>
              </a:spcAft>
            </a:pPr>
            <a:r>
              <a:rPr lang="en-US" sz="2800" dirty="0">
                <a:solidFill>
                  <a:srgbClr val="FF0000"/>
                </a:solidFill>
              </a:rPr>
              <a:t>&gt;&gt;&gt; </a:t>
            </a:r>
            <a:r>
              <a:rPr lang="en-US" sz="2800" dirty="0" err="1">
                <a:solidFill>
                  <a:srgbClr val="FF0000"/>
                </a:solidFill>
              </a:rPr>
              <a:t>myCat</a:t>
            </a:r>
            <a:r>
              <a:rPr lang="en-US" sz="2800" dirty="0">
                <a:solidFill>
                  <a:srgbClr val="FF0000"/>
                </a:solidFill>
              </a:rPr>
              <a:t> = {'size': 'fat', 'color': 'gray', 'disposition': 'loud'}</a:t>
            </a:r>
          </a:p>
          <a:p>
            <a:pPr marL="457200" indent="-457200">
              <a:spcAft>
                <a:spcPts val="1800"/>
              </a:spcAft>
              <a:buFont typeface="Wingdings" panose="05000000000000000000" pitchFamily="2" charset="2"/>
              <a:buChar char="Ø"/>
            </a:pPr>
            <a:r>
              <a:rPr lang="en-US" sz="2800" dirty="0"/>
              <a:t>This assigns a dictionary to the </a:t>
            </a:r>
            <a:r>
              <a:rPr lang="en-US" sz="2800" dirty="0" err="1"/>
              <a:t>myCat</a:t>
            </a:r>
            <a:r>
              <a:rPr lang="en-US" sz="2800" dirty="0"/>
              <a:t> variable</a:t>
            </a:r>
          </a:p>
          <a:p>
            <a:pPr marL="457200" indent="-457200">
              <a:spcAft>
                <a:spcPts val="1800"/>
              </a:spcAft>
              <a:buFont typeface="Wingdings" panose="05000000000000000000" pitchFamily="2" charset="2"/>
              <a:buChar char="Ø"/>
            </a:pPr>
            <a:r>
              <a:rPr lang="en-US" sz="2800" dirty="0">
                <a:solidFill>
                  <a:srgbClr val="00B050"/>
                </a:solidFill>
              </a:rPr>
              <a:t>This dictionary’s keys are 'size', 'color', and 'disposition'.</a:t>
            </a:r>
          </a:p>
          <a:p>
            <a:pPr marL="457200" indent="-457200">
              <a:spcAft>
                <a:spcPts val="1800"/>
              </a:spcAft>
              <a:buFont typeface="Wingdings" panose="05000000000000000000" pitchFamily="2" charset="2"/>
              <a:buChar char="Ø"/>
            </a:pPr>
            <a:r>
              <a:rPr lang="en-US" sz="2800" dirty="0">
                <a:solidFill>
                  <a:srgbClr val="0070C0"/>
                </a:solidFill>
              </a:rPr>
              <a:t>The values for these keys are 'fat', 'gray', and 'loud', respectively.</a:t>
            </a:r>
          </a:p>
          <a:p>
            <a:pPr marL="457200" indent="-457200">
              <a:spcAft>
                <a:spcPts val="1800"/>
              </a:spcAft>
              <a:buFont typeface="Wingdings" panose="05000000000000000000" pitchFamily="2" charset="2"/>
              <a:buChar char="Ø"/>
            </a:pPr>
            <a:r>
              <a:rPr lang="en-US" sz="2800" dirty="0">
                <a:solidFill>
                  <a:srgbClr val="7030A0"/>
                </a:solidFill>
              </a:rPr>
              <a:t>You can access these values through their keys:</a:t>
            </a:r>
          </a:p>
          <a:p>
            <a:pPr marL="457200" indent="-457200">
              <a:spcAft>
                <a:spcPts val="1800"/>
              </a:spcAft>
              <a:buFont typeface="Wingdings" panose="05000000000000000000" pitchFamily="2" charset="2"/>
              <a:buChar char="Ø"/>
            </a:pPr>
            <a:endParaRPr lang="en-US" sz="2800" dirty="0">
              <a:solidFill>
                <a:srgbClr val="7030A0"/>
              </a:solidFill>
            </a:endParaRPr>
          </a:p>
        </p:txBody>
      </p:sp>
      <p:sp>
        <p:nvSpPr>
          <p:cNvPr id="4" name="Rectangle 3"/>
          <p:cNvSpPr/>
          <p:nvPr/>
        </p:nvSpPr>
        <p:spPr>
          <a:xfrm>
            <a:off x="5426590" y="4875515"/>
            <a:ext cx="6502400" cy="1815882"/>
          </a:xfrm>
          <a:prstGeom prst="rect">
            <a:avLst/>
          </a:prstGeom>
        </p:spPr>
        <p:txBody>
          <a:bodyPr wrap="square">
            <a:spAutoFit/>
          </a:bodyPr>
          <a:lstStyle/>
          <a:p>
            <a:r>
              <a:rPr lang="en-US" sz="2800" dirty="0">
                <a:solidFill>
                  <a:srgbClr val="FF0000"/>
                </a:solidFill>
              </a:rPr>
              <a:t>&gt;&gt;&gt; </a:t>
            </a:r>
            <a:r>
              <a:rPr lang="en-US" sz="2800" dirty="0" err="1">
                <a:solidFill>
                  <a:srgbClr val="FF0000"/>
                </a:solidFill>
              </a:rPr>
              <a:t>myCat</a:t>
            </a:r>
            <a:r>
              <a:rPr lang="en-US" sz="2800" dirty="0">
                <a:solidFill>
                  <a:srgbClr val="FF0000"/>
                </a:solidFill>
              </a:rPr>
              <a:t>['size']</a:t>
            </a:r>
          </a:p>
          <a:p>
            <a:r>
              <a:rPr lang="en-US" sz="2800" dirty="0"/>
              <a:t>'fat'</a:t>
            </a:r>
          </a:p>
          <a:p>
            <a:r>
              <a:rPr lang="en-US" sz="2800" dirty="0">
                <a:solidFill>
                  <a:srgbClr val="FF0000"/>
                </a:solidFill>
              </a:rPr>
              <a:t>&gt;&gt;&gt; 'My cat has ' + </a:t>
            </a:r>
            <a:r>
              <a:rPr lang="en-US" sz="2800" dirty="0" err="1">
                <a:solidFill>
                  <a:srgbClr val="FF0000"/>
                </a:solidFill>
              </a:rPr>
              <a:t>myCat</a:t>
            </a:r>
            <a:r>
              <a:rPr lang="en-US" sz="2800" dirty="0">
                <a:solidFill>
                  <a:srgbClr val="FF0000"/>
                </a:solidFill>
              </a:rPr>
              <a:t>['color'] + ' fur.'</a:t>
            </a:r>
          </a:p>
          <a:p>
            <a:r>
              <a:rPr lang="en-US" sz="2800" dirty="0"/>
              <a:t>'My cat has gray fur.'</a:t>
            </a:r>
          </a:p>
        </p:txBody>
      </p:sp>
    </p:spTree>
    <p:extLst>
      <p:ext uri="{BB962C8B-B14F-4D97-AF65-F5344CB8AC3E}">
        <p14:creationId xmlns:p14="http://schemas.microsoft.com/office/powerpoint/2010/main" val="35806284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Dictionary Data Type</a:t>
            </a:r>
            <a:endParaRPr lang="en-US" sz="3200" dirty="0">
              <a:solidFill>
                <a:srgbClr val="7030A0"/>
              </a:solidFill>
            </a:endParaRPr>
          </a:p>
        </p:txBody>
      </p:sp>
      <p:sp>
        <p:nvSpPr>
          <p:cNvPr id="3" name="Rectangle 2"/>
          <p:cNvSpPr/>
          <p:nvPr/>
        </p:nvSpPr>
        <p:spPr>
          <a:xfrm>
            <a:off x="337581" y="1545709"/>
            <a:ext cx="10178018" cy="4031873"/>
          </a:xfrm>
          <a:prstGeom prst="rect">
            <a:avLst/>
          </a:prstGeom>
        </p:spPr>
        <p:txBody>
          <a:bodyPr wrap="square">
            <a:spAutoFit/>
          </a:bodyPr>
          <a:lstStyle/>
          <a:p>
            <a:pPr>
              <a:spcAft>
                <a:spcPts val="1800"/>
              </a:spcAft>
            </a:pPr>
            <a:r>
              <a:rPr lang="en-US" sz="2800" dirty="0">
                <a:solidFill>
                  <a:srgbClr val="FF0000"/>
                </a:solidFill>
              </a:rPr>
              <a:t>Ex:</a:t>
            </a:r>
          </a:p>
          <a:p>
            <a:pPr>
              <a:spcAft>
                <a:spcPts val="1800"/>
              </a:spcAft>
            </a:pPr>
            <a:r>
              <a:rPr lang="en-US" sz="2800" dirty="0">
                <a:solidFill>
                  <a:srgbClr val="FF0000"/>
                </a:solidFill>
              </a:rPr>
              <a:t>&gt;&gt;&gt; </a:t>
            </a:r>
            <a:r>
              <a:rPr lang="en-US" sz="2800" dirty="0" err="1">
                <a:solidFill>
                  <a:srgbClr val="FF0000"/>
                </a:solidFill>
              </a:rPr>
              <a:t>myCat</a:t>
            </a:r>
            <a:r>
              <a:rPr lang="en-US" sz="2800" dirty="0">
                <a:solidFill>
                  <a:srgbClr val="FF0000"/>
                </a:solidFill>
              </a:rPr>
              <a:t> = {'size': 'fat', 'color': 'gray', 'disposition': 'loud'}</a:t>
            </a:r>
          </a:p>
          <a:p>
            <a:pPr>
              <a:spcAft>
                <a:spcPts val="1800"/>
              </a:spcAft>
            </a:pPr>
            <a:endParaRPr lang="en-US" sz="2800" dirty="0">
              <a:solidFill>
                <a:srgbClr val="FF0000"/>
              </a:solidFill>
            </a:endParaRPr>
          </a:p>
          <a:p>
            <a:pPr marL="457200" indent="-457200">
              <a:buFont typeface="Wingdings" panose="05000000000000000000" pitchFamily="2" charset="2"/>
              <a:buChar char="Ø"/>
            </a:pPr>
            <a:r>
              <a:rPr lang="en-US" sz="2800" dirty="0"/>
              <a:t>Dictionaries can still use integer values as keys, just like lists use</a:t>
            </a:r>
          </a:p>
          <a:p>
            <a:r>
              <a:rPr lang="en-US" sz="2800" dirty="0"/>
              <a:t>    integers for indexes, but they do not have to start at 0 and can be  </a:t>
            </a:r>
          </a:p>
          <a:p>
            <a:pPr>
              <a:spcAft>
                <a:spcPts val="1800"/>
              </a:spcAft>
            </a:pPr>
            <a:r>
              <a:rPr lang="en-US" sz="2800" dirty="0"/>
              <a:t>    any number.</a:t>
            </a:r>
          </a:p>
          <a:p>
            <a:pPr>
              <a:spcAft>
                <a:spcPts val="1800"/>
              </a:spcAft>
            </a:pPr>
            <a:r>
              <a:rPr lang="en-US" sz="2800" dirty="0">
                <a:solidFill>
                  <a:srgbClr val="FF0000"/>
                </a:solidFill>
              </a:rPr>
              <a:t>&gt;&gt;&gt; spam = {12345: 'Luggage Combination', 42: 'The Answer'}</a:t>
            </a:r>
          </a:p>
        </p:txBody>
      </p:sp>
    </p:spTree>
    <p:extLst>
      <p:ext uri="{BB962C8B-B14F-4D97-AF65-F5344CB8AC3E}">
        <p14:creationId xmlns:p14="http://schemas.microsoft.com/office/powerpoint/2010/main" val="2400594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Dictionaries vs. Lists</a:t>
            </a:r>
            <a:endParaRPr lang="en-US" sz="3200" dirty="0">
              <a:solidFill>
                <a:srgbClr val="7030A0"/>
              </a:solidFill>
            </a:endParaRPr>
          </a:p>
        </p:txBody>
      </p:sp>
      <p:sp>
        <p:nvSpPr>
          <p:cNvPr id="3" name="Rectangle 2"/>
          <p:cNvSpPr/>
          <p:nvPr/>
        </p:nvSpPr>
        <p:spPr>
          <a:xfrm>
            <a:off x="642381" y="1139780"/>
            <a:ext cx="11168619" cy="2508379"/>
          </a:xfrm>
          <a:prstGeom prst="rect">
            <a:avLst/>
          </a:prstGeom>
        </p:spPr>
        <p:txBody>
          <a:bodyPr wrap="square">
            <a:spAutoFit/>
          </a:bodyPr>
          <a:lstStyle/>
          <a:p>
            <a:pPr>
              <a:spcAft>
                <a:spcPts val="1800"/>
              </a:spcAft>
            </a:pPr>
            <a:r>
              <a:rPr lang="en-US" sz="2800" dirty="0">
                <a:solidFill>
                  <a:srgbClr val="FF0000"/>
                </a:solidFill>
              </a:rPr>
              <a:t>Unlike lists, items in dictionaries are unordered.</a:t>
            </a:r>
          </a:p>
          <a:p>
            <a:pPr>
              <a:spcAft>
                <a:spcPts val="1800"/>
              </a:spcAft>
            </a:pPr>
            <a:r>
              <a:rPr lang="en-US" sz="2800" dirty="0">
                <a:solidFill>
                  <a:srgbClr val="0070C0"/>
                </a:solidFill>
              </a:rPr>
              <a:t>The first item in a list named spam would be spam[0].</a:t>
            </a:r>
          </a:p>
          <a:p>
            <a:pPr>
              <a:spcAft>
                <a:spcPts val="1800"/>
              </a:spcAft>
            </a:pPr>
            <a:r>
              <a:rPr lang="en-US" sz="2800" dirty="0">
                <a:solidFill>
                  <a:srgbClr val="FF0000"/>
                </a:solidFill>
              </a:rPr>
              <a:t>But there is no “first” item in a dictionary.</a:t>
            </a:r>
          </a:p>
          <a:p>
            <a:pPr>
              <a:spcAft>
                <a:spcPts val="1800"/>
              </a:spcAft>
            </a:pPr>
            <a:r>
              <a:rPr lang="en-US" sz="2800" dirty="0">
                <a:solidFill>
                  <a:srgbClr val="00B050"/>
                </a:solidFill>
              </a:rPr>
              <a:t>Order of items matters for determining whether two lists are the same.</a:t>
            </a:r>
          </a:p>
        </p:txBody>
      </p:sp>
      <p:sp>
        <p:nvSpPr>
          <p:cNvPr id="4" name="Rectangle 3"/>
          <p:cNvSpPr/>
          <p:nvPr/>
        </p:nvSpPr>
        <p:spPr>
          <a:xfrm>
            <a:off x="4051300" y="3659138"/>
            <a:ext cx="7941190" cy="3046988"/>
          </a:xfrm>
          <a:prstGeom prst="rect">
            <a:avLst/>
          </a:prstGeom>
        </p:spPr>
        <p:txBody>
          <a:bodyPr wrap="square">
            <a:spAutoFit/>
          </a:bodyPr>
          <a:lstStyle/>
          <a:p>
            <a:r>
              <a:rPr lang="en-US" sz="2400" dirty="0">
                <a:solidFill>
                  <a:srgbClr val="FF0000"/>
                </a:solidFill>
                <a:latin typeface="UbuntuMono-Regular"/>
              </a:rPr>
              <a:t>&gt;&gt;&gt; </a:t>
            </a:r>
            <a:r>
              <a:rPr lang="en-US" sz="2400" b="1" dirty="0">
                <a:solidFill>
                  <a:srgbClr val="FF0000"/>
                </a:solidFill>
                <a:latin typeface="UbuntuMono-Bold"/>
              </a:rPr>
              <a:t>spam = ['cats', 'dogs', 'moose']</a:t>
            </a:r>
          </a:p>
          <a:p>
            <a:r>
              <a:rPr lang="en-US" sz="2400" dirty="0">
                <a:solidFill>
                  <a:srgbClr val="FF0000"/>
                </a:solidFill>
                <a:latin typeface="UbuntuMono-Regular"/>
              </a:rPr>
              <a:t>&gt;&gt;&gt; </a:t>
            </a:r>
            <a:r>
              <a:rPr lang="en-US" sz="2400" b="1" dirty="0">
                <a:solidFill>
                  <a:srgbClr val="FF0000"/>
                </a:solidFill>
                <a:latin typeface="UbuntuMono-Bold"/>
              </a:rPr>
              <a:t>bacon = ['dogs', 'moose', 'cats']</a:t>
            </a:r>
          </a:p>
          <a:p>
            <a:r>
              <a:rPr lang="en-US" sz="2400" dirty="0">
                <a:solidFill>
                  <a:srgbClr val="FF0000"/>
                </a:solidFill>
                <a:latin typeface="UbuntuMono-Regular"/>
              </a:rPr>
              <a:t>&gt;&gt;&gt; </a:t>
            </a:r>
            <a:r>
              <a:rPr lang="en-US" sz="2400" b="1" dirty="0">
                <a:solidFill>
                  <a:srgbClr val="FF0000"/>
                </a:solidFill>
                <a:latin typeface="UbuntuMono-Bold"/>
              </a:rPr>
              <a:t>spam == bacon</a:t>
            </a:r>
          </a:p>
          <a:p>
            <a:r>
              <a:rPr lang="en-US" sz="2400" dirty="0">
                <a:latin typeface="UbuntuMono-Regular"/>
              </a:rPr>
              <a:t>False</a:t>
            </a:r>
          </a:p>
          <a:p>
            <a:r>
              <a:rPr lang="en-US" sz="2400" dirty="0">
                <a:solidFill>
                  <a:srgbClr val="0070C0"/>
                </a:solidFill>
                <a:latin typeface="UbuntuMono-Regular"/>
              </a:rPr>
              <a:t>&gt;&gt;&gt; </a:t>
            </a:r>
            <a:r>
              <a:rPr lang="en-US" sz="2400" b="1" dirty="0">
                <a:solidFill>
                  <a:srgbClr val="0070C0"/>
                </a:solidFill>
                <a:latin typeface="UbuntuMono-Bold"/>
              </a:rPr>
              <a:t>eggs = {'name': '</a:t>
            </a:r>
            <a:r>
              <a:rPr lang="en-US" sz="2400" b="1" dirty="0" err="1">
                <a:solidFill>
                  <a:srgbClr val="0070C0"/>
                </a:solidFill>
                <a:latin typeface="UbuntuMono-Bold"/>
              </a:rPr>
              <a:t>Zophie</a:t>
            </a:r>
            <a:r>
              <a:rPr lang="en-US" sz="2400" b="1" dirty="0">
                <a:solidFill>
                  <a:srgbClr val="0070C0"/>
                </a:solidFill>
                <a:latin typeface="UbuntuMono-Bold"/>
              </a:rPr>
              <a:t>', 'species': 'cat', 'age': '8'}</a:t>
            </a:r>
          </a:p>
          <a:p>
            <a:r>
              <a:rPr lang="en-US" sz="2400" dirty="0">
                <a:solidFill>
                  <a:srgbClr val="0070C0"/>
                </a:solidFill>
                <a:latin typeface="UbuntuMono-Regular"/>
              </a:rPr>
              <a:t>&gt;&gt;&gt; </a:t>
            </a:r>
            <a:r>
              <a:rPr lang="en-US" sz="2400" b="1" dirty="0">
                <a:solidFill>
                  <a:srgbClr val="0070C0"/>
                </a:solidFill>
                <a:latin typeface="UbuntuMono-Bold"/>
              </a:rPr>
              <a:t>ham = {'species': 'cat', 'age': '8', 'name': '</a:t>
            </a:r>
            <a:r>
              <a:rPr lang="en-US" sz="2400" b="1" dirty="0" err="1">
                <a:solidFill>
                  <a:srgbClr val="0070C0"/>
                </a:solidFill>
                <a:latin typeface="UbuntuMono-Bold"/>
              </a:rPr>
              <a:t>Zophie</a:t>
            </a:r>
            <a:r>
              <a:rPr lang="en-US" sz="2400" b="1" dirty="0">
                <a:solidFill>
                  <a:srgbClr val="0070C0"/>
                </a:solidFill>
                <a:latin typeface="UbuntuMono-Bold"/>
              </a:rPr>
              <a:t>'}</a:t>
            </a:r>
          </a:p>
          <a:p>
            <a:r>
              <a:rPr lang="en-US" sz="2400" dirty="0">
                <a:solidFill>
                  <a:srgbClr val="0070C0"/>
                </a:solidFill>
                <a:latin typeface="UbuntuMono-Regular"/>
              </a:rPr>
              <a:t>&gt;&gt;&gt; </a:t>
            </a:r>
            <a:r>
              <a:rPr lang="en-US" sz="2400" b="1" dirty="0">
                <a:solidFill>
                  <a:srgbClr val="0070C0"/>
                </a:solidFill>
                <a:latin typeface="UbuntuMono-Bold"/>
              </a:rPr>
              <a:t>eggs == ham</a:t>
            </a:r>
          </a:p>
          <a:p>
            <a:r>
              <a:rPr lang="en-US" sz="2400" dirty="0">
                <a:latin typeface="UbuntuMono-Regular"/>
              </a:rPr>
              <a:t>True</a:t>
            </a:r>
            <a:endParaRPr lang="en-US" sz="2400" dirty="0"/>
          </a:p>
        </p:txBody>
      </p:sp>
      <p:sp>
        <p:nvSpPr>
          <p:cNvPr id="5" name="Rectangle 4"/>
          <p:cNvSpPr/>
          <p:nvPr/>
        </p:nvSpPr>
        <p:spPr>
          <a:xfrm>
            <a:off x="1" y="3621038"/>
            <a:ext cx="3924300" cy="3339376"/>
          </a:xfrm>
          <a:prstGeom prst="rect">
            <a:avLst/>
          </a:prstGeom>
        </p:spPr>
        <p:txBody>
          <a:bodyPr wrap="square">
            <a:spAutoFit/>
          </a:bodyPr>
          <a:lstStyle/>
          <a:p>
            <a:pPr marL="457200" indent="-457200">
              <a:spcAft>
                <a:spcPts val="1800"/>
              </a:spcAft>
              <a:buFont typeface="Arial" panose="020B0604020202020204" pitchFamily="34" charset="0"/>
              <a:buChar char="•"/>
            </a:pPr>
            <a:r>
              <a:rPr lang="en-US" sz="2800" dirty="0">
                <a:solidFill>
                  <a:srgbClr val="0070C0"/>
                </a:solidFill>
              </a:rPr>
              <a:t>But it does not matter in what order the key-value pairs are typed in a dictionary. </a:t>
            </a:r>
          </a:p>
          <a:p>
            <a:pPr marL="457200" indent="-457200">
              <a:spcAft>
                <a:spcPts val="1800"/>
              </a:spcAft>
              <a:buFont typeface="Arial" panose="020B0604020202020204" pitchFamily="34" charset="0"/>
              <a:buChar char="•"/>
            </a:pPr>
            <a:r>
              <a:rPr lang="en-US" sz="2800" dirty="0">
                <a:solidFill>
                  <a:srgbClr val="0070C0"/>
                </a:solidFill>
              </a:rPr>
              <a:t>Because dictionaries are not ordered, they can’t be sliced like lists.</a:t>
            </a:r>
          </a:p>
        </p:txBody>
      </p:sp>
    </p:spTree>
    <p:extLst>
      <p:ext uri="{BB962C8B-B14F-4D97-AF65-F5344CB8AC3E}">
        <p14:creationId xmlns:p14="http://schemas.microsoft.com/office/powerpoint/2010/main" val="2644602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Dictionaries vs. Lists</a:t>
            </a:r>
            <a:endParaRPr lang="en-US" sz="3200" dirty="0">
              <a:solidFill>
                <a:srgbClr val="7030A0"/>
              </a:solidFill>
            </a:endParaRPr>
          </a:p>
        </p:txBody>
      </p:sp>
      <p:sp>
        <p:nvSpPr>
          <p:cNvPr id="3" name="Rectangle 2"/>
          <p:cNvSpPr/>
          <p:nvPr/>
        </p:nvSpPr>
        <p:spPr>
          <a:xfrm>
            <a:off x="642381" y="1139780"/>
            <a:ext cx="11168619" cy="1615827"/>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2800" dirty="0">
                <a:solidFill>
                  <a:srgbClr val="FF0000"/>
                </a:solidFill>
              </a:rPr>
              <a:t>List’s throws </a:t>
            </a:r>
            <a:r>
              <a:rPr lang="en-US" sz="2800" dirty="0" err="1">
                <a:solidFill>
                  <a:srgbClr val="FF0000"/>
                </a:solidFill>
              </a:rPr>
              <a:t>IndexError</a:t>
            </a:r>
            <a:r>
              <a:rPr lang="en-US" sz="2800" dirty="0">
                <a:solidFill>
                  <a:srgbClr val="FF0000"/>
                </a:solidFill>
              </a:rPr>
              <a:t> error message, when “out-of-range” is encountered</a:t>
            </a:r>
          </a:p>
          <a:p>
            <a:pPr marL="457200" indent="-457200">
              <a:spcAft>
                <a:spcPts val="1800"/>
              </a:spcAft>
              <a:buFont typeface="Wingdings" panose="05000000000000000000" pitchFamily="2" charset="2"/>
              <a:buChar char="Ø"/>
            </a:pPr>
            <a:r>
              <a:rPr lang="en-US" sz="2800" dirty="0">
                <a:solidFill>
                  <a:srgbClr val="0070C0"/>
                </a:solidFill>
              </a:rPr>
              <a:t>Similarly, trying to access a key that does not exist in a dictionary will result in a </a:t>
            </a:r>
            <a:r>
              <a:rPr lang="en-US" sz="2800" dirty="0" err="1">
                <a:solidFill>
                  <a:srgbClr val="0070C0"/>
                </a:solidFill>
              </a:rPr>
              <a:t>KeyError</a:t>
            </a:r>
            <a:r>
              <a:rPr lang="en-US" sz="2800" dirty="0">
                <a:solidFill>
                  <a:srgbClr val="0070C0"/>
                </a:solidFill>
              </a:rPr>
              <a:t> error message.</a:t>
            </a:r>
          </a:p>
        </p:txBody>
      </p:sp>
      <p:sp>
        <p:nvSpPr>
          <p:cNvPr id="4" name="Rectangle 3"/>
          <p:cNvSpPr/>
          <p:nvPr/>
        </p:nvSpPr>
        <p:spPr>
          <a:xfrm>
            <a:off x="4038600" y="3080316"/>
            <a:ext cx="7941190" cy="2308324"/>
          </a:xfrm>
          <a:prstGeom prst="rect">
            <a:avLst/>
          </a:prstGeom>
        </p:spPr>
        <p:txBody>
          <a:bodyPr wrap="square">
            <a:spAutoFit/>
          </a:bodyPr>
          <a:lstStyle/>
          <a:p>
            <a:r>
              <a:rPr lang="en-US" sz="2400" dirty="0">
                <a:solidFill>
                  <a:srgbClr val="0070C0"/>
                </a:solidFill>
                <a:latin typeface="UbuntuMono-Regular"/>
              </a:rPr>
              <a:t>&gt;&gt;&gt; spam = {'name': '</a:t>
            </a:r>
            <a:r>
              <a:rPr lang="en-US" sz="2400" dirty="0" err="1">
                <a:solidFill>
                  <a:srgbClr val="0070C0"/>
                </a:solidFill>
                <a:latin typeface="UbuntuMono-Regular"/>
              </a:rPr>
              <a:t>Zophie</a:t>
            </a:r>
            <a:r>
              <a:rPr lang="en-US" sz="2400" dirty="0">
                <a:solidFill>
                  <a:srgbClr val="0070C0"/>
                </a:solidFill>
                <a:latin typeface="UbuntuMono-Regular"/>
              </a:rPr>
              <a:t>', 'age': 7}</a:t>
            </a:r>
          </a:p>
          <a:p>
            <a:r>
              <a:rPr lang="en-US" sz="2400" dirty="0">
                <a:solidFill>
                  <a:srgbClr val="0070C0"/>
                </a:solidFill>
                <a:latin typeface="UbuntuMono-Regular"/>
              </a:rPr>
              <a:t>&gt;&gt;&gt; spam['color']</a:t>
            </a:r>
          </a:p>
          <a:p>
            <a:r>
              <a:rPr lang="en-US" sz="2400" dirty="0" err="1">
                <a:solidFill>
                  <a:srgbClr val="FF0000"/>
                </a:solidFill>
                <a:latin typeface="UbuntuMono-Regular"/>
              </a:rPr>
              <a:t>Traceback</a:t>
            </a:r>
            <a:r>
              <a:rPr lang="en-US" sz="2400" dirty="0">
                <a:solidFill>
                  <a:srgbClr val="FF0000"/>
                </a:solidFill>
                <a:latin typeface="UbuntuMono-Regular"/>
              </a:rPr>
              <a:t> (most recent call last):</a:t>
            </a:r>
          </a:p>
          <a:p>
            <a:r>
              <a:rPr lang="en-US" sz="2400" dirty="0">
                <a:solidFill>
                  <a:srgbClr val="FF0000"/>
                </a:solidFill>
                <a:latin typeface="UbuntuMono-Regular"/>
              </a:rPr>
              <a:t>File "&lt;pyshell#1&gt;", line 1, in &lt;module&gt;</a:t>
            </a:r>
          </a:p>
          <a:p>
            <a:r>
              <a:rPr lang="en-US" sz="2400" dirty="0">
                <a:solidFill>
                  <a:srgbClr val="FF0000"/>
                </a:solidFill>
                <a:latin typeface="UbuntuMono-Regular"/>
              </a:rPr>
              <a:t>spam['color']</a:t>
            </a:r>
          </a:p>
          <a:p>
            <a:r>
              <a:rPr lang="en-US" sz="2400" dirty="0" err="1">
                <a:solidFill>
                  <a:srgbClr val="FF0000"/>
                </a:solidFill>
                <a:latin typeface="UbuntuMono-Regular"/>
              </a:rPr>
              <a:t>KeyError</a:t>
            </a:r>
            <a:r>
              <a:rPr lang="en-US" sz="2400" dirty="0">
                <a:solidFill>
                  <a:srgbClr val="FF0000"/>
                </a:solidFill>
                <a:latin typeface="UbuntuMono-Regular"/>
              </a:rPr>
              <a:t>: 'color'</a:t>
            </a:r>
            <a:endParaRPr lang="en-US" sz="2400" dirty="0"/>
          </a:p>
        </p:txBody>
      </p:sp>
      <p:sp>
        <p:nvSpPr>
          <p:cNvPr id="5" name="Rectangle 4"/>
          <p:cNvSpPr/>
          <p:nvPr/>
        </p:nvSpPr>
        <p:spPr>
          <a:xfrm>
            <a:off x="489981" y="3880535"/>
            <a:ext cx="2977119" cy="1815882"/>
          </a:xfrm>
          <a:prstGeom prst="rect">
            <a:avLst/>
          </a:prstGeom>
        </p:spPr>
        <p:txBody>
          <a:bodyPr wrap="square">
            <a:spAutoFit/>
          </a:bodyPr>
          <a:lstStyle/>
          <a:p>
            <a:pPr>
              <a:spcAft>
                <a:spcPts val="1800"/>
              </a:spcAft>
            </a:pPr>
            <a:r>
              <a:rPr lang="en-US" sz="2800" dirty="0">
                <a:solidFill>
                  <a:srgbClr val="0070C0"/>
                </a:solidFill>
              </a:rPr>
              <a:t>Error message shows up because there is no </a:t>
            </a:r>
            <a:r>
              <a:rPr lang="en-US" sz="2800" dirty="0">
                <a:solidFill>
                  <a:srgbClr val="FF0000"/>
                </a:solidFill>
              </a:rPr>
              <a:t>'color</a:t>
            </a:r>
            <a:r>
              <a:rPr lang="en-US" sz="2800" dirty="0">
                <a:solidFill>
                  <a:srgbClr val="0070C0"/>
                </a:solidFill>
              </a:rPr>
              <a:t>' key:</a:t>
            </a:r>
          </a:p>
        </p:txBody>
      </p:sp>
    </p:spTree>
    <p:extLst>
      <p:ext uri="{BB962C8B-B14F-4D97-AF65-F5344CB8AC3E}">
        <p14:creationId xmlns:p14="http://schemas.microsoft.com/office/powerpoint/2010/main" val="251197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Dictionaries vs. Lists</a:t>
            </a:r>
            <a:endParaRPr lang="en-US" sz="3200" dirty="0">
              <a:solidFill>
                <a:srgbClr val="7030A0"/>
              </a:solidFill>
            </a:endParaRPr>
          </a:p>
        </p:txBody>
      </p:sp>
      <p:sp>
        <p:nvSpPr>
          <p:cNvPr id="3" name="Rectangle 2"/>
          <p:cNvSpPr/>
          <p:nvPr/>
        </p:nvSpPr>
        <p:spPr>
          <a:xfrm>
            <a:off x="591581" y="1876380"/>
            <a:ext cx="11168619" cy="4231928"/>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dirty="0">
                <a:solidFill>
                  <a:srgbClr val="FF0000"/>
                </a:solidFill>
              </a:rPr>
              <a:t>Though dictionaries are not ordered, the arbitrary values for the keys allows to organize data in powerful ways.</a:t>
            </a:r>
          </a:p>
          <a:p>
            <a:pPr marL="457200" indent="-457200">
              <a:spcAft>
                <a:spcPts val="1800"/>
              </a:spcAft>
              <a:buFont typeface="Wingdings" panose="05000000000000000000" pitchFamily="2" charset="2"/>
              <a:buChar char="Ø"/>
            </a:pPr>
            <a:r>
              <a:rPr lang="en-US" sz="3200" dirty="0"/>
              <a:t>Ex</a:t>
            </a:r>
            <a:r>
              <a:rPr lang="en-US" sz="3200" dirty="0">
                <a:solidFill>
                  <a:srgbClr val="0070C0"/>
                </a:solidFill>
              </a:rPr>
              <a:t>: Consider a program that stores data about friends’ birthdays.</a:t>
            </a:r>
          </a:p>
          <a:p>
            <a:pPr marL="457200" indent="-457200">
              <a:spcAft>
                <a:spcPts val="1800"/>
              </a:spcAft>
              <a:buFont typeface="Wingdings" panose="05000000000000000000" pitchFamily="2" charset="2"/>
              <a:buChar char="Ø"/>
            </a:pPr>
            <a:r>
              <a:rPr lang="en-US" sz="3200" dirty="0">
                <a:solidFill>
                  <a:srgbClr val="0070C0"/>
                </a:solidFill>
              </a:rPr>
              <a:t>Use a dictionary with the </a:t>
            </a:r>
            <a:r>
              <a:rPr lang="en-US" sz="3200" dirty="0">
                <a:solidFill>
                  <a:srgbClr val="FF0000"/>
                </a:solidFill>
              </a:rPr>
              <a:t>names as keys </a:t>
            </a:r>
            <a:r>
              <a:rPr lang="en-US" sz="3200" dirty="0">
                <a:solidFill>
                  <a:srgbClr val="0070C0"/>
                </a:solidFill>
              </a:rPr>
              <a:t>and the </a:t>
            </a:r>
            <a:r>
              <a:rPr lang="en-US" sz="3200" dirty="0">
                <a:solidFill>
                  <a:srgbClr val="FF0000"/>
                </a:solidFill>
              </a:rPr>
              <a:t>birthdays as values</a:t>
            </a:r>
            <a:r>
              <a:rPr lang="en-US" sz="3200" dirty="0">
                <a:solidFill>
                  <a:srgbClr val="0070C0"/>
                </a:solidFill>
              </a:rPr>
              <a:t>.</a:t>
            </a:r>
          </a:p>
          <a:p>
            <a:pPr marL="457200" indent="-457200">
              <a:spcAft>
                <a:spcPts val="1800"/>
              </a:spcAft>
              <a:buFont typeface="Wingdings" panose="05000000000000000000" pitchFamily="2" charset="2"/>
              <a:buChar char="Ø"/>
            </a:pPr>
            <a:r>
              <a:rPr lang="en-US" sz="3200" dirty="0">
                <a:solidFill>
                  <a:srgbClr val="0070C0"/>
                </a:solidFill>
              </a:rPr>
              <a:t>Consider a program: </a:t>
            </a:r>
            <a:r>
              <a:rPr lang="en-US" sz="3200" dirty="0">
                <a:solidFill>
                  <a:srgbClr val="FF0000"/>
                </a:solidFill>
              </a:rPr>
              <a:t>birthdays.py</a:t>
            </a:r>
          </a:p>
        </p:txBody>
      </p:sp>
    </p:spTree>
    <p:extLst>
      <p:ext uri="{BB962C8B-B14F-4D97-AF65-F5344CB8AC3E}">
        <p14:creationId xmlns:p14="http://schemas.microsoft.com/office/powerpoint/2010/main" val="195762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117"/>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366085" y="3249514"/>
            <a:ext cx="11094068" cy="3424107"/>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solidFill>
                <a:srgbClr val="00B050"/>
              </a:solidFill>
              <a:latin typeface="Cambria" panose="02040503050406030204" pitchFamily="18" charset="0"/>
              <a:ea typeface="Cambria" panose="02040503050406030204" pitchFamily="18" charset="0"/>
            </a:endParaRPr>
          </a:p>
        </p:txBody>
      </p:sp>
      <p:sp>
        <p:nvSpPr>
          <p:cNvPr id="4" name="Rectangle 3"/>
          <p:cNvSpPr/>
          <p:nvPr/>
        </p:nvSpPr>
        <p:spPr>
          <a:xfrm>
            <a:off x="1447800" y="856357"/>
            <a:ext cx="6861810" cy="5632311"/>
          </a:xfrm>
          <a:prstGeom prst="rect">
            <a:avLst/>
          </a:prstGeom>
        </p:spPr>
        <p:txBody>
          <a:bodyPr wrap="square">
            <a:spAutoFit/>
          </a:bodyPr>
          <a:lstStyle/>
          <a:p>
            <a:r>
              <a:rPr lang="en-US" sz="2400" dirty="0">
                <a:solidFill>
                  <a:srgbClr val="FF0000"/>
                </a:solidFill>
                <a:latin typeface="UbuntuMono-Regular"/>
              </a:rPr>
              <a:t>&gt;&gt;&gt; </a:t>
            </a:r>
            <a:r>
              <a:rPr lang="en-US" sz="2400" b="1" dirty="0">
                <a:solidFill>
                  <a:srgbClr val="FF0000"/>
                </a:solidFill>
                <a:latin typeface="UbuntuMono-Bold"/>
              </a:rPr>
              <a:t>spam = ['cat', 'bat', 'rat', 'elephant']</a:t>
            </a:r>
          </a:p>
          <a:p>
            <a:r>
              <a:rPr lang="en-US" sz="2400" dirty="0">
                <a:solidFill>
                  <a:srgbClr val="FF0000"/>
                </a:solidFill>
                <a:latin typeface="UbuntuMono-Regular"/>
              </a:rPr>
              <a:t>&gt;&gt;&gt; </a:t>
            </a:r>
            <a:r>
              <a:rPr lang="en-US" sz="2400" b="1" dirty="0">
                <a:solidFill>
                  <a:srgbClr val="FF0000"/>
                </a:solidFill>
                <a:latin typeface="UbuntuMono-Bold"/>
              </a:rPr>
              <a:t>spam[0]</a:t>
            </a:r>
          </a:p>
          <a:p>
            <a:r>
              <a:rPr lang="en-US" sz="2400" dirty="0">
                <a:latin typeface="UbuntuMono-Regular"/>
              </a:rPr>
              <a:t>'cat'</a:t>
            </a:r>
          </a:p>
          <a:p>
            <a:r>
              <a:rPr lang="en-US" sz="2400" dirty="0">
                <a:solidFill>
                  <a:srgbClr val="FF0000"/>
                </a:solidFill>
                <a:latin typeface="UbuntuMono-Regular"/>
              </a:rPr>
              <a:t>&gt;&gt;&gt; </a:t>
            </a:r>
            <a:r>
              <a:rPr lang="en-US" sz="2400" b="1" dirty="0">
                <a:solidFill>
                  <a:srgbClr val="FF0000"/>
                </a:solidFill>
                <a:latin typeface="UbuntuMono-Bold"/>
              </a:rPr>
              <a:t>spam[1]</a:t>
            </a:r>
          </a:p>
          <a:p>
            <a:r>
              <a:rPr lang="en-US" sz="2400" dirty="0">
                <a:latin typeface="UbuntuMono-Regular"/>
              </a:rPr>
              <a:t>'bat'</a:t>
            </a:r>
          </a:p>
          <a:p>
            <a:r>
              <a:rPr lang="en-US" sz="2400" dirty="0">
                <a:solidFill>
                  <a:srgbClr val="FF0000"/>
                </a:solidFill>
                <a:latin typeface="UbuntuMono-Regular"/>
              </a:rPr>
              <a:t>&gt;&gt;&gt; </a:t>
            </a:r>
            <a:r>
              <a:rPr lang="en-US" sz="2400" b="1" dirty="0">
                <a:solidFill>
                  <a:srgbClr val="FF0000"/>
                </a:solidFill>
                <a:latin typeface="UbuntuMono-Bold"/>
              </a:rPr>
              <a:t>spam[2]</a:t>
            </a:r>
          </a:p>
          <a:p>
            <a:r>
              <a:rPr lang="en-US" sz="2400" dirty="0">
                <a:latin typeface="UbuntuMono-Regular"/>
              </a:rPr>
              <a:t>'rat'</a:t>
            </a:r>
          </a:p>
          <a:p>
            <a:r>
              <a:rPr lang="en-US" sz="2400" dirty="0">
                <a:solidFill>
                  <a:srgbClr val="FF0000"/>
                </a:solidFill>
                <a:latin typeface="UbuntuMono-Regular"/>
              </a:rPr>
              <a:t>&gt;&gt;&gt; </a:t>
            </a:r>
            <a:r>
              <a:rPr lang="en-US" sz="2400" b="1" dirty="0">
                <a:solidFill>
                  <a:srgbClr val="FF0000"/>
                </a:solidFill>
                <a:latin typeface="UbuntuMono-Bold"/>
              </a:rPr>
              <a:t>spam[3]</a:t>
            </a:r>
          </a:p>
          <a:p>
            <a:r>
              <a:rPr lang="en-US" sz="2400" dirty="0">
                <a:latin typeface="UbuntuMono-Regular"/>
              </a:rPr>
              <a:t>'elephant'</a:t>
            </a:r>
          </a:p>
          <a:p>
            <a:r>
              <a:rPr lang="en-US" sz="2400" dirty="0">
                <a:solidFill>
                  <a:srgbClr val="FF0000"/>
                </a:solidFill>
                <a:latin typeface="UbuntuMono-Regular"/>
              </a:rPr>
              <a:t>&gt;&gt;&gt; </a:t>
            </a:r>
            <a:r>
              <a:rPr lang="en-US" sz="2400" b="1" dirty="0">
                <a:solidFill>
                  <a:srgbClr val="FF0000"/>
                </a:solidFill>
                <a:latin typeface="UbuntuMono-Bold"/>
              </a:rPr>
              <a:t>['cat', 'bat', 'rat', 'elephant'][3]</a:t>
            </a:r>
          </a:p>
          <a:p>
            <a:r>
              <a:rPr lang="en-US" sz="2400" dirty="0">
                <a:latin typeface="UbuntuMono-Regular"/>
              </a:rPr>
              <a:t>'elephant'</a:t>
            </a:r>
          </a:p>
          <a:p>
            <a:r>
              <a:rPr lang="en-US" sz="2400" dirty="0">
                <a:latin typeface="ArialUnicodeMS"/>
              </a:rPr>
              <a:t>➊ </a:t>
            </a:r>
            <a:r>
              <a:rPr lang="en-US" sz="2400" dirty="0">
                <a:solidFill>
                  <a:srgbClr val="FF0000"/>
                </a:solidFill>
                <a:latin typeface="UbuntuMono-Regular"/>
              </a:rPr>
              <a:t>&gt;&gt;&gt; </a:t>
            </a:r>
            <a:r>
              <a:rPr lang="en-US" sz="2400" b="1" dirty="0">
                <a:solidFill>
                  <a:srgbClr val="FF0000"/>
                </a:solidFill>
                <a:latin typeface="UbuntuMono-Bold"/>
              </a:rPr>
              <a:t>'Hello, ' + spam[0]</a:t>
            </a:r>
          </a:p>
          <a:p>
            <a:r>
              <a:rPr lang="en-US" sz="2400" dirty="0">
                <a:latin typeface="ArialUnicodeMS"/>
              </a:rPr>
              <a:t>➋ </a:t>
            </a:r>
            <a:r>
              <a:rPr lang="en-US" sz="2400" dirty="0">
                <a:latin typeface="UbuntuMono-Regular"/>
              </a:rPr>
              <a:t>'Hello, cat'</a:t>
            </a:r>
          </a:p>
          <a:p>
            <a:r>
              <a:rPr lang="en-US" sz="2400" dirty="0">
                <a:solidFill>
                  <a:srgbClr val="FF0000"/>
                </a:solidFill>
                <a:latin typeface="UbuntuMono-Regular"/>
              </a:rPr>
              <a:t>&gt;&gt;&gt; </a:t>
            </a:r>
            <a:r>
              <a:rPr lang="en-US" sz="2400" b="1" dirty="0">
                <a:solidFill>
                  <a:srgbClr val="FF0000"/>
                </a:solidFill>
                <a:latin typeface="UbuntuMono-Bold"/>
              </a:rPr>
              <a:t>'The ' + spam[1] + ' ate the ' + spam[0] + '.'</a:t>
            </a:r>
          </a:p>
          <a:p>
            <a:r>
              <a:rPr lang="en-US" sz="2400" dirty="0">
                <a:latin typeface="UbuntuMono-Regular"/>
              </a:rPr>
              <a:t>'The bat ate the cat.'</a:t>
            </a:r>
            <a:endParaRPr lang="en-US" sz="2400" dirty="0"/>
          </a:p>
        </p:txBody>
      </p:sp>
    </p:spTree>
    <p:extLst>
      <p:ext uri="{BB962C8B-B14F-4D97-AF65-F5344CB8AC3E}">
        <p14:creationId xmlns:p14="http://schemas.microsoft.com/office/powerpoint/2010/main" val="23799528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Dictionaries vs. Lists</a:t>
            </a:r>
            <a:endParaRPr lang="en-US" sz="3200" dirty="0">
              <a:solidFill>
                <a:srgbClr val="7030A0"/>
              </a:solidFill>
            </a:endParaRPr>
          </a:p>
        </p:txBody>
      </p:sp>
      <p:sp>
        <p:nvSpPr>
          <p:cNvPr id="4" name="Rectangle 3"/>
          <p:cNvSpPr/>
          <p:nvPr/>
        </p:nvSpPr>
        <p:spPr>
          <a:xfrm>
            <a:off x="362981" y="1139780"/>
            <a:ext cx="8382000" cy="5262979"/>
          </a:xfrm>
          <a:prstGeom prst="rect">
            <a:avLst/>
          </a:prstGeom>
        </p:spPr>
        <p:txBody>
          <a:bodyPr wrap="square">
            <a:spAutoFit/>
          </a:bodyPr>
          <a:lstStyle/>
          <a:p>
            <a:r>
              <a:rPr lang="en-US" sz="2400" dirty="0">
                <a:solidFill>
                  <a:srgbClr val="0070C0"/>
                </a:solidFill>
                <a:latin typeface="UbuntuMono-Regular"/>
              </a:rPr>
              <a:t>➊ birthdays = {'Alice': 'Apr 1', 'Bob': 'Dec 12', 'Carol': 'Mar 4'}</a:t>
            </a:r>
          </a:p>
          <a:p>
            <a:r>
              <a:rPr lang="en-US" sz="2400" dirty="0">
                <a:solidFill>
                  <a:srgbClr val="0070C0"/>
                </a:solidFill>
                <a:latin typeface="UbuntuMono-Regular"/>
              </a:rPr>
              <a:t>while True:</a:t>
            </a:r>
          </a:p>
          <a:p>
            <a:r>
              <a:rPr lang="en-US" sz="2400" dirty="0">
                <a:solidFill>
                  <a:srgbClr val="0070C0"/>
                </a:solidFill>
                <a:latin typeface="UbuntuMono-Regular"/>
              </a:rPr>
              <a:t>	print('Enter a name: (blank to quit)')</a:t>
            </a:r>
          </a:p>
          <a:p>
            <a:r>
              <a:rPr lang="en-US" sz="2400" dirty="0">
                <a:solidFill>
                  <a:srgbClr val="0070C0"/>
                </a:solidFill>
                <a:latin typeface="UbuntuMono-Regular"/>
              </a:rPr>
              <a:t>	name = input()</a:t>
            </a:r>
          </a:p>
          <a:p>
            <a:r>
              <a:rPr lang="en-US" sz="2400" dirty="0">
                <a:solidFill>
                  <a:srgbClr val="0070C0"/>
                </a:solidFill>
                <a:latin typeface="UbuntuMono-Regular"/>
              </a:rPr>
              <a:t>	if name == '':</a:t>
            </a:r>
          </a:p>
          <a:p>
            <a:r>
              <a:rPr lang="en-US" sz="2400" dirty="0">
                <a:solidFill>
                  <a:srgbClr val="0070C0"/>
                </a:solidFill>
                <a:latin typeface="UbuntuMono-Regular"/>
              </a:rPr>
              <a:t>	break</a:t>
            </a:r>
          </a:p>
          <a:p>
            <a:r>
              <a:rPr lang="en-US" sz="2400" dirty="0">
                <a:solidFill>
                  <a:srgbClr val="0070C0"/>
                </a:solidFill>
                <a:latin typeface="UbuntuMono-Regular"/>
              </a:rPr>
              <a:t>     ➋ if name in birthdays:</a:t>
            </a:r>
          </a:p>
          <a:p>
            <a:r>
              <a:rPr lang="en-US" sz="2400" dirty="0">
                <a:solidFill>
                  <a:srgbClr val="0070C0"/>
                </a:solidFill>
                <a:latin typeface="UbuntuMono-Regular"/>
              </a:rPr>
              <a:t>		➌ print(birthdays[name] + ' is the birthday of ' + name)</a:t>
            </a:r>
          </a:p>
          <a:p>
            <a:r>
              <a:rPr lang="en-US" sz="2400" dirty="0">
                <a:solidFill>
                  <a:srgbClr val="0070C0"/>
                </a:solidFill>
                <a:latin typeface="UbuntuMono-Regular"/>
              </a:rPr>
              <a:t>	else:</a:t>
            </a:r>
          </a:p>
          <a:p>
            <a:pPr lvl="2"/>
            <a:r>
              <a:rPr lang="en-US" sz="2400" dirty="0">
                <a:solidFill>
                  <a:srgbClr val="0070C0"/>
                </a:solidFill>
                <a:latin typeface="UbuntuMono-Regular"/>
              </a:rPr>
              <a:t>print('I do not have birthday information for ' + name)</a:t>
            </a:r>
          </a:p>
          <a:p>
            <a:pPr lvl="2"/>
            <a:r>
              <a:rPr lang="en-US" sz="2400" dirty="0">
                <a:solidFill>
                  <a:srgbClr val="0070C0"/>
                </a:solidFill>
                <a:latin typeface="UbuntuMono-Regular"/>
              </a:rPr>
              <a:t>print('What is their birthday?')</a:t>
            </a:r>
          </a:p>
          <a:p>
            <a:pPr lvl="2"/>
            <a:r>
              <a:rPr lang="en-US" sz="2400" dirty="0" err="1">
                <a:solidFill>
                  <a:srgbClr val="0070C0"/>
                </a:solidFill>
                <a:latin typeface="UbuntuMono-Regular"/>
              </a:rPr>
              <a:t>bday</a:t>
            </a:r>
            <a:r>
              <a:rPr lang="en-US" sz="2400" dirty="0">
                <a:solidFill>
                  <a:srgbClr val="0070C0"/>
                </a:solidFill>
                <a:latin typeface="UbuntuMono-Regular"/>
              </a:rPr>
              <a:t> = input()</a:t>
            </a:r>
          </a:p>
          <a:p>
            <a:pPr lvl="2"/>
            <a:r>
              <a:rPr lang="en-US" sz="2400" dirty="0">
                <a:solidFill>
                  <a:srgbClr val="0070C0"/>
                </a:solidFill>
                <a:latin typeface="UbuntuMono-Regular"/>
              </a:rPr>
              <a:t>➍ birthdays[name] = </a:t>
            </a:r>
            <a:r>
              <a:rPr lang="en-US" sz="2400" dirty="0" err="1">
                <a:solidFill>
                  <a:srgbClr val="0070C0"/>
                </a:solidFill>
                <a:latin typeface="UbuntuMono-Regular"/>
              </a:rPr>
              <a:t>bday</a:t>
            </a:r>
            <a:endParaRPr lang="en-US" sz="2400" dirty="0">
              <a:solidFill>
                <a:srgbClr val="0070C0"/>
              </a:solidFill>
              <a:latin typeface="UbuntuMono-Regular"/>
            </a:endParaRPr>
          </a:p>
          <a:p>
            <a:pPr lvl="2"/>
            <a:r>
              <a:rPr lang="en-US" sz="2400" dirty="0">
                <a:solidFill>
                  <a:srgbClr val="0070C0"/>
                </a:solidFill>
                <a:latin typeface="UbuntuMono-Regular"/>
              </a:rPr>
              <a:t>print('Birthday database updated.')</a:t>
            </a:r>
            <a:endParaRPr lang="en-US" sz="2400" dirty="0"/>
          </a:p>
        </p:txBody>
      </p:sp>
      <p:sp>
        <p:nvSpPr>
          <p:cNvPr id="5" name="Rectangle 4"/>
          <p:cNvSpPr/>
          <p:nvPr/>
        </p:nvSpPr>
        <p:spPr>
          <a:xfrm>
            <a:off x="8884681" y="787400"/>
            <a:ext cx="3218419" cy="5324535"/>
          </a:xfrm>
          <a:prstGeom prst="rect">
            <a:avLst/>
          </a:prstGeom>
        </p:spPr>
        <p:txBody>
          <a:bodyPr wrap="square">
            <a:spAutoFit/>
          </a:bodyPr>
          <a:lstStyle/>
          <a:p>
            <a:pPr>
              <a:spcAft>
                <a:spcPts val="600"/>
              </a:spcAft>
            </a:pPr>
            <a:r>
              <a:rPr lang="en-US" sz="2000" dirty="0">
                <a:solidFill>
                  <a:srgbClr val="FF0000"/>
                </a:solidFill>
              </a:rPr>
              <a:t>Enter a name: (blank to quit)</a:t>
            </a:r>
          </a:p>
          <a:p>
            <a:pPr>
              <a:spcAft>
                <a:spcPts val="600"/>
              </a:spcAft>
            </a:pPr>
            <a:r>
              <a:rPr lang="en-US" sz="2000" dirty="0">
                <a:solidFill>
                  <a:srgbClr val="FF0000"/>
                </a:solidFill>
              </a:rPr>
              <a:t>Alice</a:t>
            </a:r>
          </a:p>
          <a:p>
            <a:pPr>
              <a:spcAft>
                <a:spcPts val="600"/>
              </a:spcAft>
            </a:pPr>
            <a:r>
              <a:rPr lang="en-US" sz="2000" dirty="0">
                <a:solidFill>
                  <a:srgbClr val="FF0000"/>
                </a:solidFill>
              </a:rPr>
              <a:t>Apr 1 is the birthday of Alice</a:t>
            </a:r>
          </a:p>
          <a:p>
            <a:pPr>
              <a:spcAft>
                <a:spcPts val="600"/>
              </a:spcAft>
            </a:pPr>
            <a:r>
              <a:rPr lang="en-US" sz="2000" dirty="0">
                <a:solidFill>
                  <a:srgbClr val="FF0000"/>
                </a:solidFill>
              </a:rPr>
              <a:t>Enter a name: (blank to quit)</a:t>
            </a:r>
          </a:p>
          <a:p>
            <a:pPr>
              <a:spcAft>
                <a:spcPts val="600"/>
              </a:spcAft>
            </a:pPr>
            <a:r>
              <a:rPr lang="en-US" sz="2000" dirty="0">
                <a:solidFill>
                  <a:srgbClr val="FF0000"/>
                </a:solidFill>
              </a:rPr>
              <a:t>Eve</a:t>
            </a:r>
          </a:p>
          <a:p>
            <a:pPr>
              <a:spcAft>
                <a:spcPts val="600"/>
              </a:spcAft>
            </a:pPr>
            <a:r>
              <a:rPr lang="en-US" sz="2000" dirty="0">
                <a:solidFill>
                  <a:srgbClr val="FF0000"/>
                </a:solidFill>
              </a:rPr>
              <a:t>I do not have birthday information for Eve</a:t>
            </a:r>
          </a:p>
          <a:p>
            <a:pPr>
              <a:spcAft>
                <a:spcPts val="600"/>
              </a:spcAft>
            </a:pPr>
            <a:r>
              <a:rPr lang="en-US" sz="2000" dirty="0">
                <a:solidFill>
                  <a:srgbClr val="FF0000"/>
                </a:solidFill>
              </a:rPr>
              <a:t>What is their birthday?</a:t>
            </a:r>
          </a:p>
          <a:p>
            <a:pPr>
              <a:spcAft>
                <a:spcPts val="600"/>
              </a:spcAft>
            </a:pPr>
            <a:r>
              <a:rPr lang="en-US" sz="2000" dirty="0">
                <a:solidFill>
                  <a:srgbClr val="FF0000"/>
                </a:solidFill>
              </a:rPr>
              <a:t>Dec 5</a:t>
            </a:r>
          </a:p>
          <a:p>
            <a:pPr>
              <a:spcAft>
                <a:spcPts val="600"/>
              </a:spcAft>
            </a:pPr>
            <a:r>
              <a:rPr lang="en-US" sz="2000" dirty="0">
                <a:solidFill>
                  <a:srgbClr val="FF0000"/>
                </a:solidFill>
              </a:rPr>
              <a:t>Birthday database updated.</a:t>
            </a:r>
          </a:p>
          <a:p>
            <a:pPr>
              <a:spcAft>
                <a:spcPts val="600"/>
              </a:spcAft>
            </a:pPr>
            <a:r>
              <a:rPr lang="en-US" sz="2000" dirty="0">
                <a:solidFill>
                  <a:srgbClr val="FF0000"/>
                </a:solidFill>
              </a:rPr>
              <a:t>Enter a name: (blank to quit)</a:t>
            </a:r>
          </a:p>
          <a:p>
            <a:pPr>
              <a:spcAft>
                <a:spcPts val="600"/>
              </a:spcAft>
            </a:pPr>
            <a:r>
              <a:rPr lang="en-US" sz="2000" dirty="0">
                <a:solidFill>
                  <a:srgbClr val="FF0000"/>
                </a:solidFill>
              </a:rPr>
              <a:t>Eve</a:t>
            </a:r>
          </a:p>
          <a:p>
            <a:pPr>
              <a:spcAft>
                <a:spcPts val="600"/>
              </a:spcAft>
            </a:pPr>
            <a:r>
              <a:rPr lang="en-US" sz="2000" dirty="0">
                <a:solidFill>
                  <a:srgbClr val="FF0000"/>
                </a:solidFill>
              </a:rPr>
              <a:t>Dec 5 is the birthday of Eve</a:t>
            </a:r>
          </a:p>
          <a:p>
            <a:pPr>
              <a:spcAft>
                <a:spcPts val="600"/>
              </a:spcAft>
            </a:pPr>
            <a:r>
              <a:rPr lang="en-US" sz="2000" dirty="0">
                <a:solidFill>
                  <a:srgbClr val="FF0000"/>
                </a:solidFill>
              </a:rPr>
              <a:t>Enter a name: (blank to quit)</a:t>
            </a:r>
          </a:p>
        </p:txBody>
      </p:sp>
    </p:spTree>
    <p:extLst>
      <p:ext uri="{BB962C8B-B14F-4D97-AF65-F5344CB8AC3E}">
        <p14:creationId xmlns:p14="http://schemas.microsoft.com/office/powerpoint/2010/main" val="1215463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ORDERED DICTIONARIES IN PYTHON 3.7</a:t>
            </a:r>
            <a:endParaRPr lang="en-US" sz="3200" dirty="0">
              <a:solidFill>
                <a:srgbClr val="7030A0"/>
              </a:solidFill>
            </a:endParaRPr>
          </a:p>
        </p:txBody>
      </p:sp>
      <p:sp>
        <p:nvSpPr>
          <p:cNvPr id="4" name="Rectangle 3"/>
          <p:cNvSpPr/>
          <p:nvPr/>
        </p:nvSpPr>
        <p:spPr>
          <a:xfrm>
            <a:off x="362980" y="1139780"/>
            <a:ext cx="11282919" cy="5078313"/>
          </a:xfrm>
          <a:prstGeom prst="rect">
            <a:avLst/>
          </a:prstGeom>
        </p:spPr>
        <p:txBody>
          <a:bodyPr wrap="square">
            <a:spAutoFit/>
          </a:bodyPr>
          <a:lstStyle/>
          <a:p>
            <a:r>
              <a:rPr lang="en-US" sz="2400" dirty="0">
                <a:solidFill>
                  <a:srgbClr val="0070C0"/>
                </a:solidFill>
                <a:latin typeface="UbuntuMono-Regular"/>
              </a:rPr>
              <a:t>Dictionaries will remember the insertion order of their key-value pairs if you create a sequence value from them</a:t>
            </a:r>
          </a:p>
          <a:p>
            <a:endParaRPr lang="en-US" sz="2400" dirty="0">
              <a:solidFill>
                <a:srgbClr val="0070C0"/>
              </a:solidFill>
              <a:latin typeface="UbuntuMono-Regular"/>
            </a:endParaRPr>
          </a:p>
          <a:p>
            <a:r>
              <a:rPr lang="en-US" sz="2800" dirty="0"/>
              <a:t>Ex: note the order of items in the lists made from the eggs and ham dictionaries matches the order in which they were entered:</a:t>
            </a:r>
          </a:p>
          <a:p>
            <a:endParaRPr lang="en-US" sz="2800" dirty="0"/>
          </a:p>
          <a:p>
            <a:r>
              <a:rPr lang="en-US" sz="2800" dirty="0">
                <a:solidFill>
                  <a:srgbClr val="FF0000"/>
                </a:solidFill>
              </a:rPr>
              <a:t>&gt;&gt;&gt; eggs = {'name': '</a:t>
            </a:r>
            <a:r>
              <a:rPr lang="en-US" sz="2800" dirty="0" err="1">
                <a:solidFill>
                  <a:srgbClr val="FF0000"/>
                </a:solidFill>
              </a:rPr>
              <a:t>Zophie</a:t>
            </a:r>
            <a:r>
              <a:rPr lang="en-US" sz="2800" dirty="0">
                <a:solidFill>
                  <a:srgbClr val="FF0000"/>
                </a:solidFill>
              </a:rPr>
              <a:t>', 'species': 'cat', 'age': '8'}</a:t>
            </a:r>
          </a:p>
          <a:p>
            <a:r>
              <a:rPr lang="en-US" sz="2800" dirty="0">
                <a:solidFill>
                  <a:srgbClr val="FF0000"/>
                </a:solidFill>
              </a:rPr>
              <a:t>&gt;&gt;&gt; list(eggs)</a:t>
            </a:r>
          </a:p>
          <a:p>
            <a:r>
              <a:rPr lang="en-US" sz="2800" dirty="0"/>
              <a:t>['name', 'species', 'age']</a:t>
            </a:r>
          </a:p>
          <a:p>
            <a:r>
              <a:rPr lang="en-US" sz="2800" dirty="0">
                <a:solidFill>
                  <a:srgbClr val="FF0000"/>
                </a:solidFill>
              </a:rPr>
              <a:t>&gt;&gt;&gt; ham = {'species': 'cat', 'age': '8', 'name': '</a:t>
            </a:r>
            <a:r>
              <a:rPr lang="en-US" sz="2800" dirty="0" err="1">
                <a:solidFill>
                  <a:srgbClr val="FF0000"/>
                </a:solidFill>
              </a:rPr>
              <a:t>Zophie</a:t>
            </a:r>
            <a:r>
              <a:rPr lang="en-US" sz="2800" dirty="0">
                <a:solidFill>
                  <a:srgbClr val="FF0000"/>
                </a:solidFill>
              </a:rPr>
              <a:t>'}</a:t>
            </a:r>
          </a:p>
          <a:p>
            <a:r>
              <a:rPr lang="en-US" sz="2800" dirty="0">
                <a:solidFill>
                  <a:srgbClr val="FF0000"/>
                </a:solidFill>
              </a:rPr>
              <a:t>&gt;&gt;&gt; list(ham)</a:t>
            </a:r>
          </a:p>
          <a:p>
            <a:r>
              <a:rPr lang="en-US" sz="2800" dirty="0"/>
              <a:t>['species', 'age', 'name']</a:t>
            </a:r>
          </a:p>
        </p:txBody>
      </p:sp>
    </p:spTree>
    <p:extLst>
      <p:ext uri="{BB962C8B-B14F-4D97-AF65-F5344CB8AC3E}">
        <p14:creationId xmlns:p14="http://schemas.microsoft.com/office/powerpoint/2010/main" val="6793170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keys(), values(), and items() Methods</a:t>
            </a:r>
            <a:endParaRPr lang="en-US" sz="3200" dirty="0">
              <a:solidFill>
                <a:srgbClr val="7030A0"/>
              </a:solidFill>
            </a:endParaRPr>
          </a:p>
        </p:txBody>
      </p:sp>
      <p:sp>
        <p:nvSpPr>
          <p:cNvPr id="4" name="Rectangle 3"/>
          <p:cNvSpPr/>
          <p:nvPr/>
        </p:nvSpPr>
        <p:spPr>
          <a:xfrm>
            <a:off x="343930" y="1458683"/>
            <a:ext cx="11282919" cy="3354765"/>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FF0000"/>
                </a:solidFill>
                <a:latin typeface="UbuntuMono-Regular"/>
              </a:rPr>
              <a:t> keys(), values(), and items():  </a:t>
            </a:r>
            <a:r>
              <a:rPr lang="en-US" sz="2400" dirty="0">
                <a:latin typeface="UbuntuMono-Regular"/>
              </a:rPr>
              <a:t>are three dictionary methods that will return list- </a:t>
            </a:r>
            <a:br>
              <a:rPr lang="en-US" sz="2400" dirty="0">
                <a:latin typeface="UbuntuMono-Regular"/>
              </a:rPr>
            </a:br>
            <a:r>
              <a:rPr lang="en-US" sz="2400" dirty="0">
                <a:latin typeface="UbuntuMono-Regular"/>
              </a:rPr>
              <a:t> like values of the dictionary’s keys, values, or both keys and values.</a:t>
            </a:r>
          </a:p>
          <a:p>
            <a:pPr marL="342900" indent="-342900">
              <a:buFont typeface="Arial" panose="020B0604020202020204" pitchFamily="34" charset="0"/>
              <a:buChar char="•"/>
            </a:pPr>
            <a:endParaRPr lang="en-US" sz="2400" dirty="0">
              <a:latin typeface="UbuntuMono-Regular"/>
            </a:endParaRPr>
          </a:p>
          <a:p>
            <a:pPr marL="457200" indent="-457200">
              <a:buFont typeface="Arial" panose="020B0604020202020204" pitchFamily="34" charset="0"/>
              <a:buChar char="•"/>
            </a:pPr>
            <a:r>
              <a:rPr lang="en-US" sz="2800" dirty="0"/>
              <a:t>The values returned by these methods are not true lists: they cannot be modified and do not have an append() method.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But these data types (</a:t>
            </a:r>
            <a:r>
              <a:rPr lang="en-US" sz="2800" dirty="0" err="1"/>
              <a:t>dict_keys</a:t>
            </a:r>
            <a:r>
              <a:rPr lang="en-US" sz="2800" dirty="0"/>
              <a:t>, </a:t>
            </a:r>
            <a:r>
              <a:rPr lang="en-US" sz="2800" dirty="0" err="1"/>
              <a:t>dict_values</a:t>
            </a:r>
            <a:r>
              <a:rPr lang="en-US" sz="2800" dirty="0"/>
              <a:t>, and </a:t>
            </a:r>
            <a:r>
              <a:rPr lang="en-US" sz="2800" dirty="0" err="1"/>
              <a:t>dict_items</a:t>
            </a:r>
            <a:r>
              <a:rPr lang="en-US" sz="2800" dirty="0"/>
              <a:t>, respectively) can be used in for loops.</a:t>
            </a:r>
          </a:p>
        </p:txBody>
      </p:sp>
      <p:sp>
        <p:nvSpPr>
          <p:cNvPr id="3" name="Rectangle 2"/>
          <p:cNvSpPr/>
          <p:nvPr/>
        </p:nvSpPr>
        <p:spPr>
          <a:xfrm>
            <a:off x="5778500" y="4522331"/>
            <a:ext cx="6096000" cy="2246769"/>
          </a:xfrm>
          <a:prstGeom prst="rect">
            <a:avLst/>
          </a:prstGeom>
        </p:spPr>
        <p:txBody>
          <a:bodyPr>
            <a:spAutoFit/>
          </a:bodyPr>
          <a:lstStyle/>
          <a:p>
            <a:r>
              <a:rPr lang="en-US" sz="2800" dirty="0">
                <a:solidFill>
                  <a:srgbClr val="FF0000"/>
                </a:solidFill>
              </a:rPr>
              <a:t>&gt;&gt;&gt; spam = {'color': 'red', 'age': 42}</a:t>
            </a:r>
          </a:p>
          <a:p>
            <a:r>
              <a:rPr lang="en-US" sz="2800" dirty="0">
                <a:solidFill>
                  <a:srgbClr val="FF0000"/>
                </a:solidFill>
              </a:rPr>
              <a:t>&gt;&gt;&gt; for v in </a:t>
            </a:r>
            <a:r>
              <a:rPr lang="en-US" sz="2800" dirty="0" err="1">
                <a:solidFill>
                  <a:srgbClr val="FF0000"/>
                </a:solidFill>
              </a:rPr>
              <a:t>spam.values</a:t>
            </a:r>
            <a:r>
              <a:rPr lang="en-US" sz="2800" dirty="0">
                <a:solidFill>
                  <a:srgbClr val="FF0000"/>
                </a:solidFill>
              </a:rPr>
              <a:t>():</a:t>
            </a:r>
          </a:p>
          <a:p>
            <a:r>
              <a:rPr lang="en-US" sz="2800" dirty="0">
                <a:solidFill>
                  <a:srgbClr val="FF0000"/>
                </a:solidFill>
              </a:rPr>
              <a:t>...            print(v)</a:t>
            </a:r>
          </a:p>
          <a:p>
            <a:r>
              <a:rPr lang="en-US" sz="2800" dirty="0"/>
              <a:t>red</a:t>
            </a:r>
          </a:p>
          <a:p>
            <a:r>
              <a:rPr lang="en-US" sz="2800" dirty="0"/>
              <a:t>42</a:t>
            </a:r>
          </a:p>
        </p:txBody>
      </p:sp>
      <p:sp>
        <p:nvSpPr>
          <p:cNvPr id="5" name="Rectangle 4"/>
          <p:cNvSpPr/>
          <p:nvPr/>
        </p:nvSpPr>
        <p:spPr>
          <a:xfrm>
            <a:off x="444500" y="5132351"/>
            <a:ext cx="4533900" cy="1384995"/>
          </a:xfrm>
          <a:prstGeom prst="rect">
            <a:avLst/>
          </a:prstGeom>
        </p:spPr>
        <p:txBody>
          <a:bodyPr wrap="square">
            <a:spAutoFit/>
          </a:bodyPr>
          <a:lstStyle/>
          <a:p>
            <a:pPr marL="342900" indent="-342900">
              <a:buFont typeface="Arial" panose="020B0604020202020204" pitchFamily="34" charset="0"/>
              <a:buChar char="•"/>
            </a:pPr>
            <a:r>
              <a:rPr lang="en-US" sz="2800" dirty="0"/>
              <a:t>Here, a for loop iterates over each of the values in the spam dictionary.</a:t>
            </a:r>
          </a:p>
        </p:txBody>
      </p:sp>
    </p:spTree>
    <p:extLst>
      <p:ext uri="{BB962C8B-B14F-4D97-AF65-F5344CB8AC3E}">
        <p14:creationId xmlns:p14="http://schemas.microsoft.com/office/powerpoint/2010/main" val="40516473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keys(), values(), and items() Methods</a:t>
            </a:r>
            <a:endParaRPr lang="en-US" sz="3200" dirty="0">
              <a:solidFill>
                <a:srgbClr val="7030A0"/>
              </a:solidFill>
            </a:endParaRPr>
          </a:p>
        </p:txBody>
      </p:sp>
      <p:sp>
        <p:nvSpPr>
          <p:cNvPr id="4" name="Rectangle 3"/>
          <p:cNvSpPr/>
          <p:nvPr/>
        </p:nvSpPr>
        <p:spPr>
          <a:xfrm>
            <a:off x="289091" y="1155822"/>
            <a:ext cx="11282919" cy="2000548"/>
          </a:xfrm>
          <a:prstGeom prst="rect">
            <a:avLst/>
          </a:prstGeom>
        </p:spPr>
        <p:txBody>
          <a:bodyPr wrap="square">
            <a:spAutoFit/>
          </a:bodyPr>
          <a:lstStyle/>
          <a:p>
            <a:pPr marL="342900" indent="-342900">
              <a:buFont typeface="Wingdings" panose="05000000000000000000" pitchFamily="2" charset="2"/>
              <a:buChar char="Ø"/>
            </a:pPr>
            <a:r>
              <a:rPr lang="en-US" sz="2800" dirty="0"/>
              <a:t>A for loop can also iterate over the keys or both keys and values.</a:t>
            </a:r>
          </a:p>
          <a:p>
            <a:pPr marL="342900" indent="-342900">
              <a:buFont typeface="Wingdings" panose="05000000000000000000" pitchFamily="2" charset="2"/>
              <a:buChar char="Ø"/>
            </a:pPr>
            <a:endParaRPr lang="en-US" sz="2400" dirty="0">
              <a:solidFill>
                <a:srgbClr val="FF0000"/>
              </a:solidFill>
              <a:latin typeface="UbuntuMono-Regular"/>
            </a:endParaRPr>
          </a:p>
          <a:p>
            <a:pPr marL="342900" indent="-342900">
              <a:buFont typeface="Wingdings" panose="05000000000000000000" pitchFamily="2" charset="2"/>
              <a:buChar char="Ø"/>
            </a:pPr>
            <a:r>
              <a:rPr lang="en-US" sz="2400" dirty="0">
                <a:solidFill>
                  <a:srgbClr val="FF0000"/>
                </a:solidFill>
                <a:latin typeface="UbuntuMono-Regular"/>
              </a:rPr>
              <a:t>When you use the keys(), values(), and items() methods, a for loop can</a:t>
            </a:r>
          </a:p>
          <a:p>
            <a:r>
              <a:rPr lang="en-US" sz="2400" dirty="0">
                <a:solidFill>
                  <a:srgbClr val="FF0000"/>
                </a:solidFill>
                <a:latin typeface="UbuntuMono-Regular"/>
              </a:rPr>
              <a:t>    iterate over the keys, values, or key-value pairs in a dictionary, respectively. </a:t>
            </a:r>
          </a:p>
          <a:p>
            <a:pPr marL="342900" indent="-342900">
              <a:buFont typeface="Wingdings" panose="05000000000000000000" pitchFamily="2" charset="2"/>
              <a:buChar char="Ø"/>
            </a:pPr>
            <a:endParaRPr lang="en-US" sz="2400" dirty="0">
              <a:solidFill>
                <a:srgbClr val="FF0000"/>
              </a:solidFill>
              <a:latin typeface="UbuntuMono-Regular"/>
            </a:endParaRPr>
          </a:p>
        </p:txBody>
      </p:sp>
      <p:sp>
        <p:nvSpPr>
          <p:cNvPr id="3" name="Rectangle 2"/>
          <p:cNvSpPr/>
          <p:nvPr/>
        </p:nvSpPr>
        <p:spPr>
          <a:xfrm>
            <a:off x="5867400" y="3009248"/>
            <a:ext cx="6096000" cy="3539430"/>
          </a:xfrm>
          <a:prstGeom prst="rect">
            <a:avLst/>
          </a:prstGeom>
        </p:spPr>
        <p:txBody>
          <a:bodyPr>
            <a:spAutoFit/>
          </a:bodyPr>
          <a:lstStyle/>
          <a:p>
            <a:r>
              <a:rPr lang="en-US" sz="2800" dirty="0">
                <a:solidFill>
                  <a:srgbClr val="FF0000"/>
                </a:solidFill>
              </a:rPr>
              <a:t>&gt;&gt;&gt; for k in </a:t>
            </a:r>
            <a:r>
              <a:rPr lang="en-US" sz="2800" dirty="0" err="1">
                <a:solidFill>
                  <a:srgbClr val="FF0000"/>
                </a:solidFill>
              </a:rPr>
              <a:t>spam.keys</a:t>
            </a:r>
            <a:r>
              <a:rPr lang="en-US" sz="2800" dirty="0">
                <a:solidFill>
                  <a:srgbClr val="FF0000"/>
                </a:solidFill>
              </a:rPr>
              <a:t>():</a:t>
            </a:r>
          </a:p>
          <a:p>
            <a:r>
              <a:rPr lang="en-US" sz="2800" dirty="0">
                <a:solidFill>
                  <a:srgbClr val="FF0000"/>
                </a:solidFill>
              </a:rPr>
              <a:t>... 			print(k)</a:t>
            </a:r>
          </a:p>
          <a:p>
            <a:r>
              <a:rPr lang="en-US" sz="2800" dirty="0"/>
              <a:t>color</a:t>
            </a:r>
          </a:p>
          <a:p>
            <a:r>
              <a:rPr lang="en-US" sz="2800" dirty="0"/>
              <a:t>age</a:t>
            </a:r>
          </a:p>
          <a:p>
            <a:r>
              <a:rPr lang="en-US" sz="2800" dirty="0">
                <a:solidFill>
                  <a:srgbClr val="FF0000"/>
                </a:solidFill>
              </a:rPr>
              <a:t>&gt;&gt;&gt; for </a:t>
            </a:r>
            <a:r>
              <a:rPr lang="en-US" sz="2800" dirty="0" err="1">
                <a:solidFill>
                  <a:srgbClr val="FF0000"/>
                </a:solidFill>
              </a:rPr>
              <a:t>i</a:t>
            </a:r>
            <a:r>
              <a:rPr lang="en-US" sz="2800" dirty="0">
                <a:solidFill>
                  <a:srgbClr val="FF0000"/>
                </a:solidFill>
              </a:rPr>
              <a:t> in </a:t>
            </a:r>
            <a:r>
              <a:rPr lang="en-US" sz="2800" dirty="0" err="1">
                <a:solidFill>
                  <a:srgbClr val="FF0000"/>
                </a:solidFill>
              </a:rPr>
              <a:t>spam.items</a:t>
            </a:r>
            <a:r>
              <a:rPr lang="en-US" sz="2800" dirty="0">
                <a:solidFill>
                  <a:srgbClr val="FF0000"/>
                </a:solidFill>
              </a:rPr>
              <a:t>():</a:t>
            </a:r>
          </a:p>
          <a:p>
            <a:r>
              <a:rPr lang="en-US" sz="2800" dirty="0">
                <a:solidFill>
                  <a:srgbClr val="FF0000"/>
                </a:solidFill>
              </a:rPr>
              <a:t>... 			print(</a:t>
            </a:r>
            <a:r>
              <a:rPr lang="en-US" sz="2800" dirty="0" err="1">
                <a:solidFill>
                  <a:srgbClr val="FF0000"/>
                </a:solidFill>
              </a:rPr>
              <a:t>i</a:t>
            </a:r>
            <a:r>
              <a:rPr lang="en-US" sz="2800" dirty="0">
                <a:solidFill>
                  <a:srgbClr val="FF0000"/>
                </a:solidFill>
              </a:rPr>
              <a:t>)</a:t>
            </a:r>
          </a:p>
          <a:p>
            <a:r>
              <a:rPr lang="en-US" sz="2800" dirty="0"/>
              <a:t>('color', 'red')</a:t>
            </a:r>
          </a:p>
          <a:p>
            <a:r>
              <a:rPr lang="en-US" sz="2800" dirty="0"/>
              <a:t>('age', 42)</a:t>
            </a:r>
          </a:p>
        </p:txBody>
      </p:sp>
      <p:sp>
        <p:nvSpPr>
          <p:cNvPr id="5" name="Rectangle 4"/>
          <p:cNvSpPr/>
          <p:nvPr/>
        </p:nvSpPr>
        <p:spPr>
          <a:xfrm>
            <a:off x="228600" y="3280028"/>
            <a:ext cx="3975100" cy="2677656"/>
          </a:xfrm>
          <a:prstGeom prst="rect">
            <a:avLst/>
          </a:prstGeom>
        </p:spPr>
        <p:txBody>
          <a:bodyPr wrap="square">
            <a:spAutoFit/>
          </a:bodyPr>
          <a:lstStyle/>
          <a:p>
            <a:pPr marL="342900" indent="-342900">
              <a:buFont typeface="Wingdings" panose="05000000000000000000" pitchFamily="2" charset="2"/>
              <a:buChar char="Ø"/>
            </a:pPr>
            <a:r>
              <a:rPr lang="en-US" sz="2800" dirty="0">
                <a:latin typeface="UbuntuMono-Regular"/>
              </a:rPr>
              <a:t>Note that the values in the </a:t>
            </a:r>
            <a:r>
              <a:rPr lang="en-US" sz="2800" dirty="0" err="1">
                <a:latin typeface="UbuntuMono-Regular"/>
              </a:rPr>
              <a:t>dict_items</a:t>
            </a:r>
            <a:r>
              <a:rPr lang="en-US" sz="2800" dirty="0">
                <a:latin typeface="UbuntuMono-Regular"/>
              </a:rPr>
              <a:t> value returned by the items() method are tuples of the key and value.</a:t>
            </a:r>
            <a:endParaRPr lang="en-US" sz="3200" dirty="0"/>
          </a:p>
        </p:txBody>
      </p:sp>
    </p:spTree>
    <p:extLst>
      <p:ext uri="{BB962C8B-B14F-4D97-AF65-F5344CB8AC3E}">
        <p14:creationId xmlns:p14="http://schemas.microsoft.com/office/powerpoint/2010/main" val="12151221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keys(), values(), and items() Methods</a:t>
            </a:r>
            <a:endParaRPr lang="en-US" sz="3200" dirty="0">
              <a:solidFill>
                <a:srgbClr val="7030A0"/>
              </a:solidFill>
            </a:endParaRPr>
          </a:p>
        </p:txBody>
      </p:sp>
      <p:sp>
        <p:nvSpPr>
          <p:cNvPr id="4" name="Rectangle 3"/>
          <p:cNvSpPr/>
          <p:nvPr/>
        </p:nvSpPr>
        <p:spPr>
          <a:xfrm>
            <a:off x="343930" y="1197256"/>
            <a:ext cx="11282919" cy="2123658"/>
          </a:xfrm>
          <a:prstGeom prst="rect">
            <a:avLst/>
          </a:prstGeom>
        </p:spPr>
        <p:txBody>
          <a:bodyPr wrap="square">
            <a:spAutoFit/>
          </a:bodyPr>
          <a:lstStyle/>
          <a:p>
            <a:pPr marL="342900" indent="-342900">
              <a:buFont typeface="Wingdings" panose="05000000000000000000" pitchFamily="2" charset="2"/>
              <a:buChar char="Ø"/>
            </a:pPr>
            <a:r>
              <a:rPr lang="en-US" sz="2800" dirty="0"/>
              <a:t>If you want a true list from one of these methods, pass its list-like</a:t>
            </a:r>
          </a:p>
          <a:p>
            <a:r>
              <a:rPr lang="en-US" sz="2800" dirty="0"/>
              <a:t>    return value to the list() function.</a:t>
            </a:r>
          </a:p>
          <a:p>
            <a:endParaRPr lang="en-US" sz="2800" dirty="0">
              <a:solidFill>
                <a:srgbClr val="FF0000"/>
              </a:solidFill>
              <a:latin typeface="UbuntuMono-Regular"/>
            </a:endParaRPr>
          </a:p>
          <a:p>
            <a:pPr marL="342900" indent="-342900">
              <a:buFont typeface="Wingdings" panose="05000000000000000000" pitchFamily="2" charset="2"/>
              <a:buChar char="Ø"/>
            </a:pPr>
            <a:r>
              <a:rPr lang="en-US" sz="2400" dirty="0">
                <a:solidFill>
                  <a:srgbClr val="FF0000"/>
                </a:solidFill>
                <a:latin typeface="UbuntuMono-Regular"/>
              </a:rPr>
              <a:t>The list(</a:t>
            </a:r>
            <a:r>
              <a:rPr lang="en-US" sz="2400" dirty="0" err="1">
                <a:solidFill>
                  <a:srgbClr val="FF0000"/>
                </a:solidFill>
                <a:latin typeface="UbuntuMono-Regular"/>
              </a:rPr>
              <a:t>spam.keys</a:t>
            </a:r>
            <a:r>
              <a:rPr lang="en-US" sz="2400" dirty="0">
                <a:solidFill>
                  <a:srgbClr val="FF0000"/>
                </a:solidFill>
                <a:latin typeface="UbuntuMono-Regular"/>
              </a:rPr>
              <a:t>()) line takes the </a:t>
            </a:r>
            <a:r>
              <a:rPr lang="en-US" sz="2400" dirty="0" err="1">
                <a:solidFill>
                  <a:srgbClr val="FF0000"/>
                </a:solidFill>
                <a:latin typeface="UbuntuMono-Regular"/>
              </a:rPr>
              <a:t>dict_keys</a:t>
            </a:r>
            <a:r>
              <a:rPr lang="en-US" sz="2400" dirty="0">
                <a:solidFill>
                  <a:srgbClr val="FF0000"/>
                </a:solidFill>
                <a:latin typeface="UbuntuMono-Regular"/>
              </a:rPr>
              <a:t> value returned from keys()</a:t>
            </a:r>
          </a:p>
          <a:p>
            <a:r>
              <a:rPr lang="en-US" sz="2400" dirty="0">
                <a:solidFill>
                  <a:srgbClr val="FF0000"/>
                </a:solidFill>
                <a:latin typeface="UbuntuMono-Regular"/>
              </a:rPr>
              <a:t>and passes it to list(), which then returns a list value of ['color', 'age'].</a:t>
            </a:r>
          </a:p>
        </p:txBody>
      </p:sp>
      <p:sp>
        <p:nvSpPr>
          <p:cNvPr id="3" name="Rectangle 2"/>
          <p:cNvSpPr/>
          <p:nvPr/>
        </p:nvSpPr>
        <p:spPr>
          <a:xfrm>
            <a:off x="2362200" y="3949048"/>
            <a:ext cx="6096000" cy="2246769"/>
          </a:xfrm>
          <a:prstGeom prst="rect">
            <a:avLst/>
          </a:prstGeom>
        </p:spPr>
        <p:txBody>
          <a:bodyPr>
            <a:spAutoFit/>
          </a:bodyPr>
          <a:lstStyle/>
          <a:p>
            <a:r>
              <a:rPr lang="en-US" sz="2800" dirty="0">
                <a:solidFill>
                  <a:srgbClr val="FF0000"/>
                </a:solidFill>
              </a:rPr>
              <a:t>&gt;&gt;&gt; spam = {'color': 'red', 'age': 42}</a:t>
            </a:r>
          </a:p>
          <a:p>
            <a:r>
              <a:rPr lang="en-US" sz="2800" dirty="0">
                <a:solidFill>
                  <a:srgbClr val="FF0000"/>
                </a:solidFill>
              </a:rPr>
              <a:t>&gt;&gt;&gt; </a:t>
            </a:r>
            <a:r>
              <a:rPr lang="en-US" sz="2800" dirty="0" err="1">
                <a:solidFill>
                  <a:srgbClr val="FF0000"/>
                </a:solidFill>
              </a:rPr>
              <a:t>spam.keys</a:t>
            </a:r>
            <a:r>
              <a:rPr lang="en-US" sz="2800" dirty="0">
                <a:solidFill>
                  <a:srgbClr val="FF0000"/>
                </a:solidFill>
              </a:rPr>
              <a:t>()</a:t>
            </a:r>
          </a:p>
          <a:p>
            <a:r>
              <a:rPr lang="en-US" sz="2800" dirty="0" err="1"/>
              <a:t>dict_keys</a:t>
            </a:r>
            <a:r>
              <a:rPr lang="en-US" sz="2800" dirty="0"/>
              <a:t>(['color', 'age'])</a:t>
            </a:r>
          </a:p>
          <a:p>
            <a:r>
              <a:rPr lang="en-US" sz="2800" dirty="0">
                <a:solidFill>
                  <a:srgbClr val="FF0000"/>
                </a:solidFill>
              </a:rPr>
              <a:t>&gt;&gt;&gt; list(</a:t>
            </a:r>
            <a:r>
              <a:rPr lang="en-US" sz="2800" dirty="0" err="1">
                <a:solidFill>
                  <a:srgbClr val="FF0000"/>
                </a:solidFill>
              </a:rPr>
              <a:t>spam.keys</a:t>
            </a:r>
            <a:r>
              <a:rPr lang="en-US" sz="2800" dirty="0">
                <a:solidFill>
                  <a:srgbClr val="FF0000"/>
                </a:solidFill>
              </a:rPr>
              <a:t>())</a:t>
            </a:r>
          </a:p>
          <a:p>
            <a:r>
              <a:rPr lang="en-US" sz="2800" dirty="0"/>
              <a:t>['color', 'age']</a:t>
            </a:r>
          </a:p>
        </p:txBody>
      </p:sp>
    </p:spTree>
    <p:extLst>
      <p:ext uri="{BB962C8B-B14F-4D97-AF65-F5344CB8AC3E}">
        <p14:creationId xmlns:p14="http://schemas.microsoft.com/office/powerpoint/2010/main" val="18329445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7" y="-456397"/>
            <a:ext cx="13396435" cy="1596177"/>
          </a:xfrm>
        </p:spPr>
        <p:txBody>
          <a:bodyPr>
            <a:normAutofit/>
          </a:bodyPr>
          <a:lstStyle/>
          <a:p>
            <a:r>
              <a:rPr lang="en-US" sz="3200" b="1" dirty="0">
                <a:solidFill>
                  <a:srgbClr val="7030A0"/>
                </a:solidFill>
              </a:rPr>
              <a:t>	The keys(), values(), and items() Methods</a:t>
            </a:r>
            <a:endParaRPr lang="en-US" sz="3200" dirty="0">
              <a:solidFill>
                <a:srgbClr val="7030A0"/>
              </a:solidFill>
            </a:endParaRPr>
          </a:p>
        </p:txBody>
      </p:sp>
      <p:sp>
        <p:nvSpPr>
          <p:cNvPr id="4" name="Rectangle 3"/>
          <p:cNvSpPr/>
          <p:nvPr/>
        </p:nvSpPr>
        <p:spPr>
          <a:xfrm>
            <a:off x="343930" y="1988421"/>
            <a:ext cx="11282919" cy="1077218"/>
          </a:xfrm>
          <a:prstGeom prst="rect">
            <a:avLst/>
          </a:prstGeom>
        </p:spPr>
        <p:txBody>
          <a:bodyPr wrap="square">
            <a:spAutoFit/>
          </a:bodyPr>
          <a:lstStyle/>
          <a:p>
            <a:pPr marL="342900" indent="-342900">
              <a:buFont typeface="Wingdings" panose="05000000000000000000" pitchFamily="2" charset="2"/>
              <a:buChar char="Ø"/>
            </a:pPr>
            <a:r>
              <a:rPr lang="en-US" sz="3200" dirty="0"/>
              <a:t>  </a:t>
            </a:r>
            <a:r>
              <a:rPr lang="en-US" sz="3200" dirty="0">
                <a:solidFill>
                  <a:srgbClr val="0070C0"/>
                </a:solidFill>
              </a:rPr>
              <a:t>Use the multiple assignment trick in a for loop to assign</a:t>
            </a:r>
          </a:p>
          <a:p>
            <a:r>
              <a:rPr lang="en-US" sz="3200" dirty="0">
                <a:solidFill>
                  <a:srgbClr val="0070C0"/>
                </a:solidFill>
              </a:rPr>
              <a:t>     the key and value to separate variables.</a:t>
            </a:r>
            <a:endParaRPr lang="en-US" sz="2800" dirty="0">
              <a:solidFill>
                <a:srgbClr val="0070C0"/>
              </a:solidFill>
              <a:latin typeface="UbuntuMono-Regular"/>
            </a:endParaRPr>
          </a:p>
        </p:txBody>
      </p:sp>
      <p:sp>
        <p:nvSpPr>
          <p:cNvPr id="3" name="Rectangle 2"/>
          <p:cNvSpPr/>
          <p:nvPr/>
        </p:nvSpPr>
        <p:spPr>
          <a:xfrm>
            <a:off x="2235200" y="3698397"/>
            <a:ext cx="8216900" cy="2554545"/>
          </a:xfrm>
          <a:prstGeom prst="rect">
            <a:avLst/>
          </a:prstGeom>
        </p:spPr>
        <p:txBody>
          <a:bodyPr wrap="square">
            <a:spAutoFit/>
          </a:bodyPr>
          <a:lstStyle/>
          <a:p>
            <a:r>
              <a:rPr lang="en-US" sz="3200" dirty="0">
                <a:solidFill>
                  <a:srgbClr val="FF0000"/>
                </a:solidFill>
              </a:rPr>
              <a:t>&gt;&gt;&gt; spam = {'color': 'red', 'age': 42}</a:t>
            </a:r>
          </a:p>
          <a:p>
            <a:r>
              <a:rPr lang="en-US" sz="3200" dirty="0">
                <a:solidFill>
                  <a:srgbClr val="FF0000"/>
                </a:solidFill>
              </a:rPr>
              <a:t>&gt;&gt;&gt; for k, v in </a:t>
            </a:r>
            <a:r>
              <a:rPr lang="en-US" sz="3200" dirty="0" err="1">
                <a:solidFill>
                  <a:srgbClr val="FF0000"/>
                </a:solidFill>
              </a:rPr>
              <a:t>spam.items</a:t>
            </a:r>
            <a:r>
              <a:rPr lang="en-US" sz="3200" dirty="0">
                <a:solidFill>
                  <a:srgbClr val="FF0000"/>
                </a:solidFill>
              </a:rPr>
              <a:t>():</a:t>
            </a:r>
          </a:p>
          <a:p>
            <a:r>
              <a:rPr lang="en-US" sz="3200" dirty="0">
                <a:solidFill>
                  <a:srgbClr val="FF0000"/>
                </a:solidFill>
              </a:rPr>
              <a:t>...          print('Key: ' + k + ' Value: ' + </a:t>
            </a:r>
            <a:r>
              <a:rPr lang="en-US" sz="3200" dirty="0" err="1">
                <a:solidFill>
                  <a:srgbClr val="FF0000"/>
                </a:solidFill>
              </a:rPr>
              <a:t>str</a:t>
            </a:r>
            <a:r>
              <a:rPr lang="en-US" sz="3200" dirty="0">
                <a:solidFill>
                  <a:srgbClr val="FF0000"/>
                </a:solidFill>
              </a:rPr>
              <a:t>(v))</a:t>
            </a:r>
          </a:p>
          <a:p>
            <a:r>
              <a:rPr lang="en-US" sz="3200" dirty="0"/>
              <a:t>Key: age Value: 42</a:t>
            </a:r>
          </a:p>
          <a:p>
            <a:r>
              <a:rPr lang="en-US" sz="3200" dirty="0"/>
              <a:t>Key: color Value: red</a:t>
            </a:r>
          </a:p>
        </p:txBody>
      </p:sp>
    </p:spTree>
    <p:extLst>
      <p:ext uri="{BB962C8B-B14F-4D97-AF65-F5344CB8AC3E}">
        <p14:creationId xmlns:p14="http://schemas.microsoft.com/office/powerpoint/2010/main" val="28995634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9" y="75865"/>
            <a:ext cx="13396435" cy="1596177"/>
          </a:xfrm>
        </p:spPr>
        <p:txBody>
          <a:bodyPr>
            <a:normAutofit/>
          </a:bodyPr>
          <a:lstStyle/>
          <a:p>
            <a:r>
              <a:rPr lang="en-US" sz="3200" b="1" dirty="0">
                <a:solidFill>
                  <a:srgbClr val="7030A0"/>
                </a:solidFill>
              </a:rPr>
              <a:t>	Checking Whether a Key or Value Exists in a Dictionary</a:t>
            </a:r>
            <a:endParaRPr lang="en-US" sz="3200" dirty="0">
              <a:solidFill>
                <a:srgbClr val="7030A0"/>
              </a:solidFill>
            </a:endParaRPr>
          </a:p>
        </p:txBody>
      </p:sp>
      <p:sp>
        <p:nvSpPr>
          <p:cNvPr id="4" name="Rectangle 3"/>
          <p:cNvSpPr/>
          <p:nvPr/>
        </p:nvSpPr>
        <p:spPr>
          <a:xfrm>
            <a:off x="305830" y="1469502"/>
            <a:ext cx="4990070" cy="6001643"/>
          </a:xfrm>
          <a:prstGeom prst="rect">
            <a:avLst/>
          </a:prstGeom>
        </p:spPr>
        <p:txBody>
          <a:bodyPr wrap="square">
            <a:spAutoFit/>
          </a:bodyPr>
          <a:lstStyle/>
          <a:p>
            <a:pPr marL="342900" indent="-342900" algn="just">
              <a:buFont typeface="Wingdings" panose="05000000000000000000" pitchFamily="2" charset="2"/>
              <a:buChar char="Ø"/>
            </a:pPr>
            <a:r>
              <a:rPr lang="en-US" sz="3200" dirty="0">
                <a:solidFill>
                  <a:srgbClr val="FF0000"/>
                </a:solidFill>
              </a:rPr>
              <a:t> </a:t>
            </a:r>
            <a:r>
              <a:rPr lang="en-US" sz="3200" dirty="0">
                <a:solidFill>
                  <a:srgbClr val="FF0000"/>
                </a:solidFill>
                <a:latin typeface="UbuntuMono-Regular"/>
              </a:rPr>
              <a:t>in</a:t>
            </a:r>
            <a:r>
              <a:rPr lang="en-US" sz="3200" dirty="0">
                <a:solidFill>
                  <a:srgbClr val="0070C0"/>
                </a:solidFill>
                <a:latin typeface="UbuntuMono-Regular"/>
              </a:rPr>
              <a:t> and </a:t>
            </a:r>
            <a:r>
              <a:rPr lang="en-US" sz="3200" dirty="0">
                <a:solidFill>
                  <a:srgbClr val="FF0000"/>
                </a:solidFill>
                <a:latin typeface="UbuntuMono-Regular"/>
              </a:rPr>
              <a:t>not in </a:t>
            </a:r>
            <a:r>
              <a:rPr lang="en-US" sz="3200" dirty="0">
                <a:solidFill>
                  <a:srgbClr val="0070C0"/>
                </a:solidFill>
                <a:latin typeface="UbuntuMono-Regular"/>
              </a:rPr>
              <a:t>operators are used to check whether a value exists in a list</a:t>
            </a:r>
          </a:p>
          <a:p>
            <a:pPr algn="just"/>
            <a:endParaRPr lang="en-US" sz="3200" dirty="0"/>
          </a:p>
          <a:p>
            <a:pPr marL="457200" indent="-457200" algn="just">
              <a:buFont typeface="Wingdings" panose="05000000000000000000" pitchFamily="2" charset="2"/>
              <a:buChar char="Ø"/>
            </a:pPr>
            <a:r>
              <a:rPr lang="en-US" sz="3200" dirty="0">
                <a:solidFill>
                  <a:srgbClr val="0070C0"/>
                </a:solidFill>
                <a:latin typeface="UbuntuMono-Regular"/>
              </a:rPr>
              <a:t>Similarly use these operators to see whether a certain key or value exists in a dictionary</a:t>
            </a:r>
          </a:p>
          <a:p>
            <a:pPr algn="just"/>
            <a:endParaRPr lang="en-US" sz="3200" dirty="0"/>
          </a:p>
          <a:p>
            <a:pPr marL="342900" indent="-342900" algn="just">
              <a:buFont typeface="Wingdings" panose="05000000000000000000" pitchFamily="2" charset="2"/>
              <a:buChar char="Ø"/>
            </a:pPr>
            <a:endParaRPr lang="en-US" sz="3200" dirty="0">
              <a:solidFill>
                <a:srgbClr val="0070C0"/>
              </a:solidFill>
              <a:latin typeface="UbuntuMono-Regular"/>
            </a:endParaRPr>
          </a:p>
        </p:txBody>
      </p:sp>
      <p:sp>
        <p:nvSpPr>
          <p:cNvPr id="3" name="Rectangle 2"/>
          <p:cNvSpPr/>
          <p:nvPr/>
        </p:nvSpPr>
        <p:spPr>
          <a:xfrm>
            <a:off x="5887476" y="1440404"/>
            <a:ext cx="8216900" cy="5509200"/>
          </a:xfrm>
          <a:prstGeom prst="rect">
            <a:avLst/>
          </a:prstGeom>
        </p:spPr>
        <p:txBody>
          <a:bodyPr wrap="square">
            <a:spAutoFit/>
          </a:bodyPr>
          <a:lstStyle/>
          <a:p>
            <a:r>
              <a:rPr lang="en-US" sz="3200">
                <a:solidFill>
                  <a:srgbClr val="FF0000"/>
                </a:solidFill>
              </a:rPr>
              <a:t>&gt;&gt;&gt; spam = {'name': 'Zophie', 'age': 7}</a:t>
            </a:r>
          </a:p>
          <a:p>
            <a:r>
              <a:rPr lang="en-US" sz="3200">
                <a:solidFill>
                  <a:srgbClr val="FF0000"/>
                </a:solidFill>
              </a:rPr>
              <a:t>&gt;&gt;&gt; 'name' in spam.keys()</a:t>
            </a:r>
          </a:p>
          <a:p>
            <a:r>
              <a:rPr lang="en-US" sz="3200">
                <a:solidFill>
                  <a:srgbClr val="FF0000"/>
                </a:solidFill>
              </a:rPr>
              <a:t>True</a:t>
            </a:r>
          </a:p>
          <a:p>
            <a:r>
              <a:rPr lang="en-US" sz="3200">
                <a:solidFill>
                  <a:srgbClr val="FF0000"/>
                </a:solidFill>
              </a:rPr>
              <a:t>&gt;&gt;&gt; 'Zophie' in spam.values()</a:t>
            </a:r>
          </a:p>
          <a:p>
            <a:r>
              <a:rPr lang="en-US" sz="3200">
                <a:solidFill>
                  <a:srgbClr val="FF0000"/>
                </a:solidFill>
              </a:rPr>
              <a:t>True</a:t>
            </a:r>
          </a:p>
          <a:p>
            <a:r>
              <a:rPr lang="en-US" sz="3200">
                <a:solidFill>
                  <a:srgbClr val="FF0000"/>
                </a:solidFill>
              </a:rPr>
              <a:t>&gt;&gt;&gt; 'color' in spam.keys()</a:t>
            </a:r>
          </a:p>
          <a:p>
            <a:r>
              <a:rPr lang="en-US" sz="3200">
                <a:solidFill>
                  <a:srgbClr val="FF0000"/>
                </a:solidFill>
              </a:rPr>
              <a:t>False</a:t>
            </a:r>
          </a:p>
          <a:p>
            <a:r>
              <a:rPr lang="en-US" sz="3200">
                <a:solidFill>
                  <a:srgbClr val="FF0000"/>
                </a:solidFill>
              </a:rPr>
              <a:t>&gt;&gt;&gt; 'color' not in spam.keys()</a:t>
            </a:r>
          </a:p>
          <a:p>
            <a:r>
              <a:rPr lang="en-US" sz="3200">
                <a:solidFill>
                  <a:srgbClr val="FF0000"/>
                </a:solidFill>
              </a:rPr>
              <a:t>True</a:t>
            </a:r>
          </a:p>
          <a:p>
            <a:r>
              <a:rPr lang="en-US" sz="3200">
                <a:solidFill>
                  <a:srgbClr val="FF0000"/>
                </a:solidFill>
              </a:rPr>
              <a:t>&gt;&gt;&gt; 'color' in spam</a:t>
            </a:r>
          </a:p>
          <a:p>
            <a:r>
              <a:rPr lang="en-US" sz="3200">
                <a:solidFill>
                  <a:srgbClr val="FF0000"/>
                </a:solidFill>
              </a:rPr>
              <a:t>False</a:t>
            </a:r>
            <a:endParaRPr lang="en-US" sz="3200" dirty="0"/>
          </a:p>
        </p:txBody>
      </p:sp>
    </p:spTree>
    <p:extLst>
      <p:ext uri="{BB962C8B-B14F-4D97-AF65-F5344CB8AC3E}">
        <p14:creationId xmlns:p14="http://schemas.microsoft.com/office/powerpoint/2010/main" val="28662519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829" y="75865"/>
            <a:ext cx="13396435" cy="1596177"/>
          </a:xfrm>
        </p:spPr>
        <p:txBody>
          <a:bodyPr>
            <a:normAutofit/>
          </a:bodyPr>
          <a:lstStyle/>
          <a:p>
            <a:r>
              <a:rPr lang="en-US" sz="3200" b="1" dirty="0">
                <a:solidFill>
                  <a:srgbClr val="7030A0"/>
                </a:solidFill>
              </a:rPr>
              <a:t>	Checking Whether a Key or Value Exists in a Dictionary</a:t>
            </a:r>
            <a:endParaRPr lang="en-US" sz="3200" dirty="0">
              <a:solidFill>
                <a:srgbClr val="7030A0"/>
              </a:solidFill>
            </a:endParaRPr>
          </a:p>
        </p:txBody>
      </p:sp>
      <p:sp>
        <p:nvSpPr>
          <p:cNvPr id="4" name="Rectangle 3"/>
          <p:cNvSpPr/>
          <p:nvPr/>
        </p:nvSpPr>
        <p:spPr>
          <a:xfrm>
            <a:off x="305830" y="1099468"/>
            <a:ext cx="4990070" cy="6001643"/>
          </a:xfrm>
          <a:prstGeom prst="rect">
            <a:avLst/>
          </a:prstGeom>
        </p:spPr>
        <p:txBody>
          <a:bodyPr wrap="square">
            <a:spAutoFit/>
          </a:bodyPr>
          <a:lstStyle/>
          <a:p>
            <a:pPr marL="342900" indent="-342900" algn="just">
              <a:buFont typeface="Wingdings" panose="05000000000000000000" pitchFamily="2" charset="2"/>
              <a:buChar char="Ø"/>
            </a:pPr>
            <a:r>
              <a:rPr lang="en-US" sz="3200" dirty="0">
                <a:solidFill>
                  <a:srgbClr val="FF0000"/>
                </a:solidFill>
              </a:rPr>
              <a:t>'color' </a:t>
            </a:r>
            <a:r>
              <a:rPr lang="en-US" sz="3200" dirty="0"/>
              <a:t>in spam is essentially a shorter version of writing </a:t>
            </a:r>
            <a:r>
              <a:rPr lang="en-US" sz="3200" dirty="0">
                <a:solidFill>
                  <a:srgbClr val="FF0000"/>
                </a:solidFill>
              </a:rPr>
              <a:t>'color' in </a:t>
            </a:r>
            <a:r>
              <a:rPr lang="en-US" sz="3200" dirty="0" err="1">
                <a:solidFill>
                  <a:srgbClr val="FF0000"/>
                </a:solidFill>
              </a:rPr>
              <a:t>spam.keys</a:t>
            </a:r>
            <a:r>
              <a:rPr lang="en-US" sz="3200" dirty="0">
                <a:solidFill>
                  <a:srgbClr val="FF0000"/>
                </a:solidFill>
              </a:rPr>
              <a:t>().</a:t>
            </a:r>
          </a:p>
          <a:p>
            <a:pPr marL="342900" indent="-342900" algn="just">
              <a:buFont typeface="Wingdings" panose="05000000000000000000" pitchFamily="2" charset="2"/>
              <a:buChar char="Ø"/>
            </a:pPr>
            <a:r>
              <a:rPr lang="en-US" sz="3200" dirty="0"/>
              <a:t>This is always the case: if you ever want to check whether a value is (or isn’t) a key in the     dictionary, you can       simply use the in (or not   in) keyword with the  dictionary value itself.</a:t>
            </a:r>
          </a:p>
        </p:txBody>
      </p:sp>
      <p:sp>
        <p:nvSpPr>
          <p:cNvPr id="3" name="Rectangle 2"/>
          <p:cNvSpPr/>
          <p:nvPr/>
        </p:nvSpPr>
        <p:spPr>
          <a:xfrm>
            <a:off x="5887476" y="1440404"/>
            <a:ext cx="8216900" cy="5509200"/>
          </a:xfrm>
          <a:prstGeom prst="rect">
            <a:avLst/>
          </a:prstGeom>
        </p:spPr>
        <p:txBody>
          <a:bodyPr wrap="square">
            <a:spAutoFit/>
          </a:bodyPr>
          <a:lstStyle/>
          <a:p>
            <a:r>
              <a:rPr lang="en-US" sz="3200" dirty="0">
                <a:solidFill>
                  <a:srgbClr val="FF0000"/>
                </a:solidFill>
              </a:rPr>
              <a:t>&gt;&gt;&gt; spam = {'name': '</a:t>
            </a:r>
            <a:r>
              <a:rPr lang="en-US" sz="3200" dirty="0" err="1">
                <a:solidFill>
                  <a:srgbClr val="FF0000"/>
                </a:solidFill>
              </a:rPr>
              <a:t>Zophie</a:t>
            </a:r>
            <a:r>
              <a:rPr lang="en-US" sz="3200" dirty="0">
                <a:solidFill>
                  <a:srgbClr val="FF0000"/>
                </a:solidFill>
              </a:rPr>
              <a:t>', 'age': 7}</a:t>
            </a:r>
          </a:p>
          <a:p>
            <a:r>
              <a:rPr lang="en-US" sz="3200" dirty="0">
                <a:solidFill>
                  <a:srgbClr val="FF0000"/>
                </a:solidFill>
              </a:rPr>
              <a:t>&gt;&gt;&gt; 'name' in </a:t>
            </a:r>
            <a:r>
              <a:rPr lang="en-US" sz="3200" dirty="0" err="1">
                <a:solidFill>
                  <a:srgbClr val="FF0000"/>
                </a:solidFill>
              </a:rPr>
              <a:t>spam.keys</a:t>
            </a:r>
            <a:r>
              <a:rPr lang="en-US" sz="3200" dirty="0">
                <a:solidFill>
                  <a:srgbClr val="FF0000"/>
                </a:solidFill>
              </a:rPr>
              <a:t>()</a:t>
            </a:r>
          </a:p>
          <a:p>
            <a:r>
              <a:rPr lang="en-US" sz="3200" dirty="0">
                <a:solidFill>
                  <a:srgbClr val="FF0000"/>
                </a:solidFill>
              </a:rPr>
              <a:t>True</a:t>
            </a:r>
          </a:p>
          <a:p>
            <a:r>
              <a:rPr lang="en-US" sz="3200" dirty="0">
                <a:solidFill>
                  <a:srgbClr val="FF0000"/>
                </a:solidFill>
              </a:rPr>
              <a:t>&gt;&gt;&gt; '</a:t>
            </a:r>
            <a:r>
              <a:rPr lang="en-US" sz="3200" dirty="0" err="1">
                <a:solidFill>
                  <a:srgbClr val="FF0000"/>
                </a:solidFill>
              </a:rPr>
              <a:t>Zophie</a:t>
            </a:r>
            <a:r>
              <a:rPr lang="en-US" sz="3200" dirty="0">
                <a:solidFill>
                  <a:srgbClr val="FF0000"/>
                </a:solidFill>
              </a:rPr>
              <a:t>' in </a:t>
            </a:r>
            <a:r>
              <a:rPr lang="en-US" sz="3200" dirty="0" err="1">
                <a:solidFill>
                  <a:srgbClr val="FF0000"/>
                </a:solidFill>
              </a:rPr>
              <a:t>spam.values</a:t>
            </a:r>
            <a:r>
              <a:rPr lang="en-US" sz="3200" dirty="0">
                <a:solidFill>
                  <a:srgbClr val="FF0000"/>
                </a:solidFill>
              </a:rPr>
              <a:t>()</a:t>
            </a:r>
          </a:p>
          <a:p>
            <a:r>
              <a:rPr lang="en-US" sz="3200" dirty="0">
                <a:solidFill>
                  <a:srgbClr val="FF0000"/>
                </a:solidFill>
              </a:rPr>
              <a:t>True</a:t>
            </a:r>
          </a:p>
          <a:p>
            <a:r>
              <a:rPr lang="en-US" sz="3200" dirty="0">
                <a:solidFill>
                  <a:srgbClr val="FF0000"/>
                </a:solidFill>
              </a:rPr>
              <a:t>&gt;&gt;&gt; 'color' in </a:t>
            </a:r>
            <a:r>
              <a:rPr lang="en-US" sz="3200" dirty="0" err="1">
                <a:solidFill>
                  <a:srgbClr val="FF0000"/>
                </a:solidFill>
              </a:rPr>
              <a:t>spam.keys</a:t>
            </a:r>
            <a:r>
              <a:rPr lang="en-US" sz="3200" dirty="0">
                <a:solidFill>
                  <a:srgbClr val="FF0000"/>
                </a:solidFill>
              </a:rPr>
              <a:t>()</a:t>
            </a:r>
          </a:p>
          <a:p>
            <a:r>
              <a:rPr lang="en-US" sz="3200" dirty="0">
                <a:solidFill>
                  <a:srgbClr val="FF0000"/>
                </a:solidFill>
              </a:rPr>
              <a:t>False</a:t>
            </a:r>
          </a:p>
          <a:p>
            <a:r>
              <a:rPr lang="en-US" sz="3200" dirty="0">
                <a:solidFill>
                  <a:srgbClr val="FF0000"/>
                </a:solidFill>
              </a:rPr>
              <a:t>&gt;&gt;&gt; 'color' not in </a:t>
            </a:r>
            <a:r>
              <a:rPr lang="en-US" sz="3200" dirty="0" err="1">
                <a:solidFill>
                  <a:srgbClr val="FF0000"/>
                </a:solidFill>
              </a:rPr>
              <a:t>spam.keys</a:t>
            </a:r>
            <a:r>
              <a:rPr lang="en-US" sz="3200" dirty="0">
                <a:solidFill>
                  <a:srgbClr val="FF0000"/>
                </a:solidFill>
              </a:rPr>
              <a:t>()</a:t>
            </a:r>
          </a:p>
          <a:p>
            <a:r>
              <a:rPr lang="en-US" sz="3200" dirty="0">
                <a:solidFill>
                  <a:srgbClr val="FF0000"/>
                </a:solidFill>
              </a:rPr>
              <a:t>True</a:t>
            </a:r>
          </a:p>
          <a:p>
            <a:r>
              <a:rPr lang="en-US" sz="3200" dirty="0">
                <a:solidFill>
                  <a:srgbClr val="FF0000"/>
                </a:solidFill>
              </a:rPr>
              <a:t>&gt;&gt;&gt; 'color' in spam</a:t>
            </a:r>
          </a:p>
          <a:p>
            <a:r>
              <a:rPr lang="en-US" sz="3200" dirty="0">
                <a:solidFill>
                  <a:srgbClr val="FF0000"/>
                </a:solidFill>
              </a:rPr>
              <a:t>False</a:t>
            </a:r>
            <a:endParaRPr lang="en-US" sz="3200" dirty="0"/>
          </a:p>
        </p:txBody>
      </p:sp>
    </p:spTree>
    <p:extLst>
      <p:ext uri="{BB962C8B-B14F-4D97-AF65-F5344CB8AC3E}">
        <p14:creationId xmlns:p14="http://schemas.microsoft.com/office/powerpoint/2010/main" val="19086086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get() Method</a:t>
            </a:r>
            <a:endParaRPr lang="en-US" sz="3200" dirty="0">
              <a:solidFill>
                <a:srgbClr val="7030A0"/>
              </a:solidFill>
            </a:endParaRPr>
          </a:p>
        </p:txBody>
      </p:sp>
      <p:sp>
        <p:nvSpPr>
          <p:cNvPr id="4" name="Rectangle 3"/>
          <p:cNvSpPr/>
          <p:nvPr/>
        </p:nvSpPr>
        <p:spPr>
          <a:xfrm>
            <a:off x="0" y="1458408"/>
            <a:ext cx="11886170" cy="2062103"/>
          </a:xfrm>
          <a:prstGeom prst="rect">
            <a:avLst/>
          </a:prstGeom>
        </p:spPr>
        <p:txBody>
          <a:bodyPr wrap="square">
            <a:spAutoFit/>
          </a:bodyPr>
          <a:lstStyle/>
          <a:p>
            <a:pPr marL="342900" indent="-342900" algn="just">
              <a:buFont typeface="Wingdings" panose="05000000000000000000" pitchFamily="2" charset="2"/>
              <a:buChar char="Ø"/>
            </a:pPr>
            <a:r>
              <a:rPr lang="en-US" sz="3200" dirty="0">
                <a:solidFill>
                  <a:srgbClr val="FF0000"/>
                </a:solidFill>
              </a:rPr>
              <a:t>To check whether a key exists in a dictionary before accessing that key’s value, dictionaries have a get() method.</a:t>
            </a:r>
          </a:p>
          <a:p>
            <a:pPr marL="342900" indent="-342900" algn="just">
              <a:buFont typeface="Wingdings" panose="05000000000000000000" pitchFamily="2" charset="2"/>
              <a:buChar char="Ø"/>
            </a:pPr>
            <a:r>
              <a:rPr lang="en-US" sz="3200" dirty="0"/>
              <a:t>It takes two arguments: the key of the value to retrieve and a fallback value to return if that key does not exist.</a:t>
            </a:r>
          </a:p>
        </p:txBody>
      </p:sp>
      <p:sp>
        <p:nvSpPr>
          <p:cNvPr id="3" name="Rectangle 2"/>
          <p:cNvSpPr/>
          <p:nvPr/>
        </p:nvSpPr>
        <p:spPr>
          <a:xfrm>
            <a:off x="487312" y="3977136"/>
            <a:ext cx="10571726" cy="2554545"/>
          </a:xfrm>
          <a:prstGeom prst="rect">
            <a:avLst/>
          </a:prstGeom>
        </p:spPr>
        <p:txBody>
          <a:bodyPr wrap="square">
            <a:spAutoFit/>
          </a:bodyPr>
          <a:lstStyle/>
          <a:p>
            <a:r>
              <a:rPr lang="en-US" sz="3200" dirty="0">
                <a:solidFill>
                  <a:srgbClr val="FF0000"/>
                </a:solidFill>
              </a:rPr>
              <a:t>&gt;&gt;&gt; </a:t>
            </a:r>
            <a:r>
              <a:rPr lang="en-US" sz="3200" dirty="0" err="1">
                <a:solidFill>
                  <a:srgbClr val="FF0000"/>
                </a:solidFill>
              </a:rPr>
              <a:t>picnicItems</a:t>
            </a:r>
            <a:r>
              <a:rPr lang="en-US" sz="3200" dirty="0">
                <a:solidFill>
                  <a:srgbClr val="FF0000"/>
                </a:solidFill>
              </a:rPr>
              <a:t> = {'apples': 5, 'cups': 2}</a:t>
            </a:r>
          </a:p>
          <a:p>
            <a:r>
              <a:rPr lang="en-US" sz="3200" dirty="0">
                <a:solidFill>
                  <a:srgbClr val="FF0000"/>
                </a:solidFill>
              </a:rPr>
              <a:t>&gt;&gt;&gt; 'I am bringing ' + </a:t>
            </a:r>
            <a:r>
              <a:rPr lang="en-US" sz="3200" dirty="0" err="1">
                <a:solidFill>
                  <a:srgbClr val="FF0000"/>
                </a:solidFill>
              </a:rPr>
              <a:t>str</a:t>
            </a:r>
            <a:r>
              <a:rPr lang="en-US" sz="3200" dirty="0">
                <a:solidFill>
                  <a:srgbClr val="FF0000"/>
                </a:solidFill>
              </a:rPr>
              <a:t>(</a:t>
            </a:r>
            <a:r>
              <a:rPr lang="en-US" sz="3200" dirty="0" err="1">
                <a:solidFill>
                  <a:srgbClr val="FF0000"/>
                </a:solidFill>
              </a:rPr>
              <a:t>picnicItems.get</a:t>
            </a:r>
            <a:r>
              <a:rPr lang="en-US" sz="3200" dirty="0">
                <a:solidFill>
                  <a:srgbClr val="FF0000"/>
                </a:solidFill>
              </a:rPr>
              <a:t>('cups', 0)) + ' cups.'</a:t>
            </a:r>
          </a:p>
          <a:p>
            <a:r>
              <a:rPr lang="en-US" sz="3200" dirty="0"/>
              <a:t>'I am bringing 2 cups.'</a:t>
            </a:r>
          </a:p>
          <a:p>
            <a:r>
              <a:rPr lang="en-US" sz="3200" dirty="0">
                <a:solidFill>
                  <a:srgbClr val="FF0000"/>
                </a:solidFill>
              </a:rPr>
              <a:t>&gt;&gt;&gt; 'I am bringing ' + </a:t>
            </a:r>
            <a:r>
              <a:rPr lang="en-US" sz="3200" dirty="0" err="1">
                <a:solidFill>
                  <a:srgbClr val="FF0000"/>
                </a:solidFill>
              </a:rPr>
              <a:t>str</a:t>
            </a:r>
            <a:r>
              <a:rPr lang="en-US" sz="3200" dirty="0">
                <a:solidFill>
                  <a:srgbClr val="FF0000"/>
                </a:solidFill>
              </a:rPr>
              <a:t>(</a:t>
            </a:r>
            <a:r>
              <a:rPr lang="en-US" sz="3200" dirty="0" err="1">
                <a:solidFill>
                  <a:srgbClr val="FF0000"/>
                </a:solidFill>
              </a:rPr>
              <a:t>picnicItems.get</a:t>
            </a:r>
            <a:r>
              <a:rPr lang="en-US" sz="3200" dirty="0">
                <a:solidFill>
                  <a:srgbClr val="FF0000"/>
                </a:solidFill>
              </a:rPr>
              <a:t>('eggs', 0)) + ' eggs.'</a:t>
            </a:r>
          </a:p>
          <a:p>
            <a:r>
              <a:rPr lang="en-US" sz="3200" dirty="0"/>
              <a:t>'I am bringing 0 eggs.'</a:t>
            </a:r>
          </a:p>
        </p:txBody>
      </p:sp>
    </p:spTree>
    <p:extLst>
      <p:ext uri="{BB962C8B-B14F-4D97-AF65-F5344CB8AC3E}">
        <p14:creationId xmlns:p14="http://schemas.microsoft.com/office/powerpoint/2010/main" val="31114251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get() Method</a:t>
            </a:r>
            <a:endParaRPr lang="en-US" sz="3200" dirty="0">
              <a:solidFill>
                <a:srgbClr val="7030A0"/>
              </a:solidFill>
            </a:endParaRPr>
          </a:p>
        </p:txBody>
      </p:sp>
      <p:sp>
        <p:nvSpPr>
          <p:cNvPr id="4" name="Rectangle 3"/>
          <p:cNvSpPr/>
          <p:nvPr/>
        </p:nvSpPr>
        <p:spPr>
          <a:xfrm>
            <a:off x="0" y="1458408"/>
            <a:ext cx="11886170" cy="1569660"/>
          </a:xfrm>
          <a:prstGeom prst="rect">
            <a:avLst/>
          </a:prstGeom>
        </p:spPr>
        <p:txBody>
          <a:bodyPr wrap="square">
            <a:spAutoFit/>
          </a:bodyPr>
          <a:lstStyle/>
          <a:p>
            <a:pPr marL="342900" indent="-342900" algn="just">
              <a:buFont typeface="Wingdings" panose="05000000000000000000" pitchFamily="2" charset="2"/>
              <a:buChar char="Ø"/>
            </a:pPr>
            <a:r>
              <a:rPr lang="en-US" sz="3200" dirty="0"/>
              <a:t>Because there is no 'eggs' key in the </a:t>
            </a:r>
            <a:r>
              <a:rPr lang="en-US" sz="3200" dirty="0" err="1"/>
              <a:t>picnicItems</a:t>
            </a:r>
            <a:r>
              <a:rPr lang="en-US" sz="3200" dirty="0"/>
              <a:t> dictionary, the default</a:t>
            </a:r>
          </a:p>
          <a:p>
            <a:pPr algn="just"/>
            <a:r>
              <a:rPr lang="en-US" sz="3200" dirty="0"/>
              <a:t>   value 0 is returned by the get() method. </a:t>
            </a:r>
          </a:p>
          <a:p>
            <a:pPr marL="342900" indent="-342900" algn="just">
              <a:buFont typeface="Wingdings" panose="05000000000000000000" pitchFamily="2" charset="2"/>
              <a:buChar char="Ø"/>
            </a:pPr>
            <a:r>
              <a:rPr lang="en-US" sz="3200" dirty="0">
                <a:solidFill>
                  <a:srgbClr val="FF0000"/>
                </a:solidFill>
              </a:rPr>
              <a:t>Without using get(), the code would have caused an error message,</a:t>
            </a:r>
          </a:p>
        </p:txBody>
      </p:sp>
      <p:sp>
        <p:nvSpPr>
          <p:cNvPr id="3" name="Rectangle 2"/>
          <p:cNvSpPr/>
          <p:nvPr/>
        </p:nvSpPr>
        <p:spPr>
          <a:xfrm>
            <a:off x="487312" y="3672336"/>
            <a:ext cx="10571726" cy="3046988"/>
          </a:xfrm>
          <a:prstGeom prst="rect">
            <a:avLst/>
          </a:prstGeom>
        </p:spPr>
        <p:txBody>
          <a:bodyPr wrap="square">
            <a:spAutoFit/>
          </a:bodyPr>
          <a:lstStyle/>
          <a:p>
            <a:r>
              <a:rPr lang="en-US" sz="3200" dirty="0">
                <a:solidFill>
                  <a:srgbClr val="FF0000"/>
                </a:solidFill>
              </a:rPr>
              <a:t>&gt;&gt;&gt; </a:t>
            </a:r>
            <a:r>
              <a:rPr lang="en-US" sz="3200" dirty="0" err="1">
                <a:solidFill>
                  <a:srgbClr val="FF0000"/>
                </a:solidFill>
              </a:rPr>
              <a:t>picnicItems</a:t>
            </a:r>
            <a:r>
              <a:rPr lang="en-US" sz="3200" dirty="0">
                <a:solidFill>
                  <a:srgbClr val="FF0000"/>
                </a:solidFill>
              </a:rPr>
              <a:t> = {'apples': 5, 'cups': 2}</a:t>
            </a:r>
          </a:p>
          <a:p>
            <a:r>
              <a:rPr lang="en-US" sz="3200" dirty="0">
                <a:solidFill>
                  <a:srgbClr val="FF0000"/>
                </a:solidFill>
              </a:rPr>
              <a:t>&gt;&gt;&gt; 'I am bringing ' + </a:t>
            </a:r>
            <a:r>
              <a:rPr lang="en-US" sz="3200" dirty="0" err="1">
                <a:solidFill>
                  <a:srgbClr val="FF0000"/>
                </a:solidFill>
              </a:rPr>
              <a:t>str</a:t>
            </a:r>
            <a:r>
              <a:rPr lang="en-US" sz="3200" dirty="0">
                <a:solidFill>
                  <a:srgbClr val="FF0000"/>
                </a:solidFill>
              </a:rPr>
              <a:t>(</a:t>
            </a:r>
            <a:r>
              <a:rPr lang="en-US" sz="3200" dirty="0" err="1">
                <a:solidFill>
                  <a:srgbClr val="FF0000"/>
                </a:solidFill>
              </a:rPr>
              <a:t>picnicItems</a:t>
            </a:r>
            <a:r>
              <a:rPr lang="en-US" sz="3200" dirty="0">
                <a:solidFill>
                  <a:srgbClr val="FF0000"/>
                </a:solidFill>
              </a:rPr>
              <a:t>['eggs']) + ' eggs.'</a:t>
            </a:r>
          </a:p>
          <a:p>
            <a:r>
              <a:rPr lang="en-US" sz="3200" dirty="0" err="1"/>
              <a:t>Traceback</a:t>
            </a:r>
            <a:r>
              <a:rPr lang="en-US" sz="3200" dirty="0"/>
              <a:t> (most recent call last):</a:t>
            </a:r>
          </a:p>
          <a:p>
            <a:r>
              <a:rPr lang="en-US" sz="3200" dirty="0"/>
              <a:t>File "&lt;pyshell#34&gt;", line 1, in &lt;module&gt;</a:t>
            </a:r>
          </a:p>
          <a:p>
            <a:r>
              <a:rPr lang="en-US" sz="3200" dirty="0"/>
              <a:t>'I am bringing ' + </a:t>
            </a:r>
            <a:r>
              <a:rPr lang="en-US" sz="3200" dirty="0" err="1"/>
              <a:t>str</a:t>
            </a:r>
            <a:r>
              <a:rPr lang="en-US" sz="3200" dirty="0"/>
              <a:t>(</a:t>
            </a:r>
            <a:r>
              <a:rPr lang="en-US" sz="3200" dirty="0" err="1"/>
              <a:t>picnicItems</a:t>
            </a:r>
            <a:r>
              <a:rPr lang="en-US" sz="3200" dirty="0"/>
              <a:t>['eggs']) + ' eggs.'</a:t>
            </a:r>
          </a:p>
          <a:p>
            <a:r>
              <a:rPr lang="en-US" sz="3200" dirty="0" err="1"/>
              <a:t>KeyError</a:t>
            </a:r>
            <a:r>
              <a:rPr lang="en-US" sz="3200" dirty="0"/>
              <a:t>: 'eggs'</a:t>
            </a:r>
          </a:p>
        </p:txBody>
      </p:sp>
    </p:spTree>
    <p:extLst>
      <p:ext uri="{BB962C8B-B14F-4D97-AF65-F5344CB8AC3E}">
        <p14:creationId xmlns:p14="http://schemas.microsoft.com/office/powerpoint/2010/main" val="70795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3117"/>
            <a:ext cx="10364451" cy="1596177"/>
          </a:xfrm>
        </p:spPr>
        <p:txBody>
          <a:bodyPr>
            <a:normAutofit/>
          </a:bodyPr>
          <a:lstStyle/>
          <a:p>
            <a:r>
              <a:rPr lang="en-US" sz="3200" b="1">
                <a:solidFill>
                  <a:srgbClr val="7030A0"/>
                </a:solidFill>
              </a:rPr>
              <a:t>Getting Individual Values in a List with Indexes</a:t>
            </a:r>
            <a:endParaRPr lang="en-US" sz="3200" dirty="0">
              <a:solidFill>
                <a:srgbClr val="7030A0"/>
              </a:solidFill>
            </a:endParaRPr>
          </a:p>
        </p:txBody>
      </p:sp>
      <p:sp>
        <p:nvSpPr>
          <p:cNvPr id="3" name="Content Placeholder 2"/>
          <p:cNvSpPr>
            <a:spLocks noGrp="1"/>
          </p:cNvSpPr>
          <p:nvPr>
            <p:ph sz="quarter" idx="13"/>
          </p:nvPr>
        </p:nvSpPr>
        <p:spPr>
          <a:xfrm>
            <a:off x="366085" y="3249514"/>
            <a:ext cx="11094068" cy="3424107"/>
          </a:xfrm>
        </p:spPr>
        <p:txBody>
          <a:bodyPr>
            <a:noAutofit/>
          </a:bodyPr>
          <a:lstStyle/>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endParaRPr lang="en-US" sz="3600" cap="none" dirty="0">
              <a:latin typeface="Cambria" panose="02040503050406030204" pitchFamily="18" charset="0"/>
              <a:ea typeface="Cambria" panose="02040503050406030204" pitchFamily="18" charset="0"/>
            </a:endParaRPr>
          </a:p>
          <a:p>
            <a:pPr>
              <a:lnSpc>
                <a:spcPct val="100000"/>
              </a:lnSpc>
              <a:buFont typeface="Wingdings" panose="05000000000000000000" pitchFamily="2" charset="2"/>
              <a:buChar char="Ø"/>
            </a:pPr>
            <a:r>
              <a:rPr lang="en-US" sz="3600" cap="none" dirty="0" err="1">
                <a:solidFill>
                  <a:srgbClr val="FF0000"/>
                </a:solidFill>
                <a:latin typeface="Cambria" panose="02040503050406030204" pitchFamily="18" charset="0"/>
                <a:ea typeface="Cambria" panose="02040503050406030204" pitchFamily="18" charset="0"/>
              </a:rPr>
              <a:t>IndexError</a:t>
            </a:r>
            <a:r>
              <a:rPr lang="en-US" sz="3600" cap="none" dirty="0">
                <a:solidFill>
                  <a:srgbClr val="FF0000"/>
                </a:solidFill>
                <a:latin typeface="Cambria" panose="02040503050406030204" pitchFamily="18" charset="0"/>
                <a:ea typeface="Cambria" panose="02040503050406030204" pitchFamily="18" charset="0"/>
              </a:rPr>
              <a:t> error message : </a:t>
            </a:r>
            <a:r>
              <a:rPr lang="en-US" sz="3600" cap="none" dirty="0">
                <a:solidFill>
                  <a:srgbClr val="00B050"/>
                </a:solidFill>
                <a:latin typeface="Cambria" panose="02040503050406030204" pitchFamily="18" charset="0"/>
                <a:ea typeface="Cambria" panose="02040503050406030204" pitchFamily="18" charset="0"/>
              </a:rPr>
              <a:t>occurs</a:t>
            </a:r>
            <a:r>
              <a:rPr lang="en-US" sz="3600" cap="none" dirty="0">
                <a:solidFill>
                  <a:srgbClr val="FF0000"/>
                </a:solidFill>
                <a:latin typeface="Cambria" panose="02040503050406030204" pitchFamily="18" charset="0"/>
                <a:ea typeface="Cambria" panose="02040503050406030204" pitchFamily="18" charset="0"/>
              </a:rPr>
              <a:t> </a:t>
            </a:r>
            <a:r>
              <a:rPr lang="en-US" sz="3600" cap="none" dirty="0">
                <a:solidFill>
                  <a:srgbClr val="00B050"/>
                </a:solidFill>
                <a:latin typeface="Cambria" panose="02040503050406030204" pitchFamily="18" charset="0"/>
                <a:ea typeface="Cambria" panose="02040503050406030204" pitchFamily="18" charset="0"/>
              </a:rPr>
              <a:t>if you use an index</a:t>
            </a:r>
          </a:p>
          <a:p>
            <a:pPr marL="0" indent="0">
              <a:lnSpc>
                <a:spcPct val="100000"/>
              </a:lnSpc>
              <a:buNone/>
            </a:pPr>
            <a:r>
              <a:rPr lang="en-US" sz="3600" cap="none" dirty="0">
                <a:solidFill>
                  <a:srgbClr val="00B050"/>
                </a:solidFill>
                <a:latin typeface="Cambria" panose="02040503050406030204" pitchFamily="18" charset="0"/>
                <a:ea typeface="Cambria" panose="02040503050406030204" pitchFamily="18" charset="0"/>
              </a:rPr>
              <a:t>that exceeds the number of values in your list value.</a:t>
            </a:r>
          </a:p>
        </p:txBody>
      </p:sp>
      <p:sp>
        <p:nvSpPr>
          <p:cNvPr id="4" name="Rectangle 3"/>
          <p:cNvSpPr/>
          <p:nvPr/>
        </p:nvSpPr>
        <p:spPr>
          <a:xfrm>
            <a:off x="1447800" y="856357"/>
            <a:ext cx="6861810" cy="2677656"/>
          </a:xfrm>
          <a:prstGeom prst="rect">
            <a:avLst/>
          </a:prstGeom>
        </p:spPr>
        <p:txBody>
          <a:bodyPr wrap="square">
            <a:spAutoFit/>
          </a:bodyPr>
          <a:lstStyle/>
          <a:p>
            <a:r>
              <a:rPr lang="en-US" sz="2800" dirty="0">
                <a:solidFill>
                  <a:srgbClr val="FF0000"/>
                </a:solidFill>
                <a:latin typeface="UbuntuMono-Regular"/>
              </a:rPr>
              <a:t>&gt;&gt;&gt; </a:t>
            </a:r>
            <a:r>
              <a:rPr lang="en-US" sz="2800" b="1" dirty="0">
                <a:solidFill>
                  <a:srgbClr val="FF0000"/>
                </a:solidFill>
                <a:latin typeface="UbuntuMono-Bold"/>
              </a:rPr>
              <a:t>spam = ['cat', 'bat', 'rat', 'elephant']</a:t>
            </a:r>
          </a:p>
          <a:p>
            <a:r>
              <a:rPr lang="en-US" sz="2800" dirty="0">
                <a:solidFill>
                  <a:srgbClr val="FF0000"/>
                </a:solidFill>
                <a:latin typeface="UbuntuMono-Regular"/>
              </a:rPr>
              <a:t>&gt;&gt;&gt; </a:t>
            </a:r>
            <a:r>
              <a:rPr lang="en-US" sz="2800" b="1" dirty="0">
                <a:solidFill>
                  <a:srgbClr val="FF0000"/>
                </a:solidFill>
                <a:latin typeface="UbuntuMono-Bold"/>
              </a:rPr>
              <a:t>spam[10000]</a:t>
            </a:r>
          </a:p>
          <a:p>
            <a:r>
              <a:rPr lang="en-US" sz="2800" dirty="0" err="1"/>
              <a:t>Traceback</a:t>
            </a:r>
            <a:r>
              <a:rPr lang="en-US" sz="2800" dirty="0"/>
              <a:t> (most recent call last):</a:t>
            </a:r>
          </a:p>
          <a:p>
            <a:r>
              <a:rPr lang="en-US" sz="2800" dirty="0"/>
              <a:t>File "&lt;pyshell#9&gt;", line 1, in &lt;module&gt;</a:t>
            </a:r>
          </a:p>
          <a:p>
            <a:r>
              <a:rPr lang="en-US" sz="2800" dirty="0"/>
              <a:t>spam[10000]</a:t>
            </a:r>
          </a:p>
          <a:p>
            <a:r>
              <a:rPr lang="en-US" sz="2800" dirty="0" err="1"/>
              <a:t>IndexError</a:t>
            </a:r>
            <a:r>
              <a:rPr lang="en-US" sz="2800" dirty="0"/>
              <a:t>: list index out of range</a:t>
            </a:r>
          </a:p>
        </p:txBody>
      </p:sp>
    </p:spTree>
    <p:extLst>
      <p:ext uri="{BB962C8B-B14F-4D97-AF65-F5344CB8AC3E}">
        <p14:creationId xmlns:p14="http://schemas.microsoft.com/office/powerpoint/2010/main" val="39289453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a:t>
            </a:r>
            <a:r>
              <a:rPr lang="en-US" sz="3200" b="1" dirty="0" err="1">
                <a:solidFill>
                  <a:srgbClr val="7030A0"/>
                </a:solidFill>
              </a:rPr>
              <a:t>setdefault</a:t>
            </a:r>
            <a:r>
              <a:rPr lang="en-US" sz="3200" b="1" dirty="0">
                <a:solidFill>
                  <a:srgbClr val="7030A0"/>
                </a:solidFill>
              </a:rPr>
              <a:t>() Method</a:t>
            </a:r>
            <a:endParaRPr lang="en-US" sz="3200" dirty="0">
              <a:solidFill>
                <a:srgbClr val="7030A0"/>
              </a:solidFill>
            </a:endParaRPr>
          </a:p>
        </p:txBody>
      </p:sp>
      <p:sp>
        <p:nvSpPr>
          <p:cNvPr id="4" name="Rectangle 3"/>
          <p:cNvSpPr/>
          <p:nvPr/>
        </p:nvSpPr>
        <p:spPr>
          <a:xfrm>
            <a:off x="0" y="1458408"/>
            <a:ext cx="11886170" cy="2062103"/>
          </a:xfrm>
          <a:prstGeom prst="rect">
            <a:avLst/>
          </a:prstGeom>
        </p:spPr>
        <p:txBody>
          <a:bodyPr wrap="square">
            <a:spAutoFit/>
          </a:bodyPr>
          <a:lstStyle/>
          <a:p>
            <a:pPr marL="342900" indent="-342900" algn="just">
              <a:buFont typeface="Wingdings" panose="05000000000000000000" pitchFamily="2" charset="2"/>
              <a:buChar char="Ø"/>
            </a:pPr>
            <a:r>
              <a:rPr lang="en-US" sz="3200" dirty="0"/>
              <a:t> </a:t>
            </a:r>
            <a:r>
              <a:rPr lang="en-US" sz="3200" dirty="0" err="1">
                <a:solidFill>
                  <a:srgbClr val="FF0000"/>
                </a:solidFill>
              </a:rPr>
              <a:t>setdefault</a:t>
            </a:r>
            <a:r>
              <a:rPr lang="en-US" sz="3200" dirty="0">
                <a:solidFill>
                  <a:srgbClr val="FF0000"/>
                </a:solidFill>
              </a:rPr>
              <a:t>() </a:t>
            </a:r>
            <a:r>
              <a:rPr lang="en-US" sz="3200" dirty="0"/>
              <a:t>method is used to set a value in a dictionary for a certain key only if that key does not already have a value.</a:t>
            </a:r>
          </a:p>
          <a:p>
            <a:pPr marL="342900" indent="-342900" algn="just">
              <a:buFont typeface="Wingdings" panose="05000000000000000000" pitchFamily="2" charset="2"/>
              <a:buChar char="Ø"/>
            </a:pPr>
            <a:r>
              <a:rPr lang="en-US" sz="3200" dirty="0"/>
              <a:t> in</a:t>
            </a:r>
            <a:r>
              <a:rPr lang="en-US" sz="3200" dirty="0">
                <a:solidFill>
                  <a:srgbClr val="FF0000"/>
                </a:solidFill>
              </a:rPr>
              <a:t> and </a:t>
            </a:r>
            <a:r>
              <a:rPr lang="en-US" sz="3200" dirty="0"/>
              <a:t>not in </a:t>
            </a:r>
            <a:r>
              <a:rPr lang="en-US" sz="3200" dirty="0">
                <a:solidFill>
                  <a:srgbClr val="FF0000"/>
                </a:solidFill>
              </a:rPr>
              <a:t>are used as follows:    ???????check and put output here</a:t>
            </a:r>
          </a:p>
          <a:p>
            <a:pPr marL="342900" indent="-342900" algn="just">
              <a:buFont typeface="Wingdings" panose="05000000000000000000" pitchFamily="2" charset="2"/>
              <a:buChar char="Ø"/>
            </a:pPr>
            <a:endParaRPr lang="en-US" sz="3200" dirty="0">
              <a:solidFill>
                <a:srgbClr val="FF0000"/>
              </a:solidFill>
            </a:endParaRPr>
          </a:p>
        </p:txBody>
      </p:sp>
      <p:sp>
        <p:nvSpPr>
          <p:cNvPr id="3" name="Rectangle 2"/>
          <p:cNvSpPr/>
          <p:nvPr/>
        </p:nvSpPr>
        <p:spPr>
          <a:xfrm>
            <a:off x="487312" y="3309447"/>
            <a:ext cx="10571726" cy="1569660"/>
          </a:xfrm>
          <a:prstGeom prst="rect">
            <a:avLst/>
          </a:prstGeom>
        </p:spPr>
        <p:txBody>
          <a:bodyPr wrap="square">
            <a:spAutoFit/>
          </a:bodyPr>
          <a:lstStyle/>
          <a:p>
            <a:r>
              <a:rPr lang="en-US" sz="3200" dirty="0">
                <a:solidFill>
                  <a:srgbClr val="FF0000"/>
                </a:solidFill>
              </a:rPr>
              <a:t>spam = {'name': '</a:t>
            </a:r>
            <a:r>
              <a:rPr lang="en-US" sz="3200" dirty="0" err="1">
                <a:solidFill>
                  <a:srgbClr val="FF0000"/>
                </a:solidFill>
              </a:rPr>
              <a:t>Pooka</a:t>
            </a:r>
            <a:r>
              <a:rPr lang="en-US" sz="3200" dirty="0">
                <a:solidFill>
                  <a:srgbClr val="FF0000"/>
                </a:solidFill>
              </a:rPr>
              <a:t>', 'age': 5}</a:t>
            </a:r>
          </a:p>
          <a:p>
            <a:r>
              <a:rPr lang="en-US" sz="3200" dirty="0"/>
              <a:t>if 'color' not in spam:</a:t>
            </a:r>
          </a:p>
          <a:p>
            <a:r>
              <a:rPr lang="en-US" sz="3200" dirty="0">
                <a:solidFill>
                  <a:srgbClr val="FF0000"/>
                </a:solidFill>
              </a:rPr>
              <a:t>spam['color'] = 'black'</a:t>
            </a:r>
            <a:endParaRPr lang="en-US" sz="3200" dirty="0"/>
          </a:p>
        </p:txBody>
      </p:sp>
    </p:spTree>
    <p:extLst>
      <p:ext uri="{BB962C8B-B14F-4D97-AF65-F5344CB8AC3E}">
        <p14:creationId xmlns:p14="http://schemas.microsoft.com/office/powerpoint/2010/main" val="35700890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a:t>
            </a:r>
            <a:r>
              <a:rPr lang="en-US" sz="3200" b="1" dirty="0" err="1">
                <a:solidFill>
                  <a:srgbClr val="7030A0"/>
                </a:solidFill>
              </a:rPr>
              <a:t>setdefault</a:t>
            </a:r>
            <a:r>
              <a:rPr lang="en-US" sz="3200" b="1" dirty="0">
                <a:solidFill>
                  <a:srgbClr val="7030A0"/>
                </a:solidFill>
              </a:rPr>
              <a:t>() Method</a:t>
            </a:r>
            <a:endParaRPr lang="en-US" sz="3200" dirty="0">
              <a:solidFill>
                <a:srgbClr val="7030A0"/>
              </a:solidFill>
            </a:endParaRPr>
          </a:p>
        </p:txBody>
      </p:sp>
      <p:sp>
        <p:nvSpPr>
          <p:cNvPr id="4" name="Rectangle 3"/>
          <p:cNvSpPr/>
          <p:nvPr/>
        </p:nvSpPr>
        <p:spPr>
          <a:xfrm>
            <a:off x="0" y="1458408"/>
            <a:ext cx="11886170" cy="3539430"/>
          </a:xfrm>
          <a:prstGeom prst="rect">
            <a:avLst/>
          </a:prstGeom>
        </p:spPr>
        <p:txBody>
          <a:bodyPr wrap="square">
            <a:spAutoFit/>
          </a:bodyPr>
          <a:lstStyle/>
          <a:p>
            <a:pPr marL="342900" indent="-342900" algn="just">
              <a:buFont typeface="Wingdings" panose="05000000000000000000" pitchFamily="2" charset="2"/>
              <a:buChar char="Ø"/>
            </a:pPr>
            <a:r>
              <a:rPr lang="en-US" sz="3200" dirty="0"/>
              <a:t> </a:t>
            </a:r>
            <a:r>
              <a:rPr lang="en-US" sz="3200" dirty="0" err="1">
                <a:solidFill>
                  <a:srgbClr val="FF0000"/>
                </a:solidFill>
              </a:rPr>
              <a:t>setdefault</a:t>
            </a:r>
            <a:r>
              <a:rPr lang="en-US" sz="3200" dirty="0">
                <a:solidFill>
                  <a:srgbClr val="FF0000"/>
                </a:solidFill>
              </a:rPr>
              <a:t>() </a:t>
            </a:r>
            <a:r>
              <a:rPr lang="en-US" sz="3200" dirty="0"/>
              <a:t>method is used to set a value in a dictionary for a certain key only if that key does not already have a value.</a:t>
            </a:r>
          </a:p>
          <a:p>
            <a:pPr marL="342900" indent="-342900" algn="just">
              <a:buFont typeface="Wingdings" panose="05000000000000000000" pitchFamily="2" charset="2"/>
              <a:buChar char="Ø"/>
            </a:pPr>
            <a:r>
              <a:rPr lang="en-US" sz="3200" dirty="0"/>
              <a:t> </a:t>
            </a:r>
            <a:r>
              <a:rPr lang="en-US" sz="3200" dirty="0" err="1">
                <a:solidFill>
                  <a:srgbClr val="FF0000"/>
                </a:solidFill>
              </a:rPr>
              <a:t>setdefault</a:t>
            </a:r>
            <a:r>
              <a:rPr lang="en-US" sz="3200" dirty="0">
                <a:solidFill>
                  <a:srgbClr val="FF0000"/>
                </a:solidFill>
              </a:rPr>
              <a:t>()</a:t>
            </a:r>
            <a:r>
              <a:rPr lang="en-US" sz="3200" dirty="0"/>
              <a:t> method offers a way to do this in one line of code.</a:t>
            </a:r>
          </a:p>
          <a:p>
            <a:pPr marL="342900" indent="-342900" algn="just">
              <a:buFont typeface="Wingdings" panose="05000000000000000000" pitchFamily="2" charset="2"/>
              <a:buChar char="Ø"/>
            </a:pPr>
            <a:r>
              <a:rPr lang="en-US" sz="3200" dirty="0"/>
              <a:t>The first argument passed to the method is the key to check for, and second argument is value to set at that key if the key does not exist. </a:t>
            </a:r>
          </a:p>
          <a:p>
            <a:pPr marL="342900" indent="-342900" algn="just">
              <a:buFont typeface="Wingdings" panose="05000000000000000000" pitchFamily="2" charset="2"/>
              <a:buChar char="Ø"/>
            </a:pPr>
            <a:r>
              <a:rPr lang="en-US" sz="3200" dirty="0"/>
              <a:t> If the key does exist, the </a:t>
            </a:r>
            <a:r>
              <a:rPr lang="en-US" sz="3200" dirty="0" err="1">
                <a:solidFill>
                  <a:srgbClr val="FF0000"/>
                </a:solidFill>
              </a:rPr>
              <a:t>setdefault</a:t>
            </a:r>
            <a:r>
              <a:rPr lang="en-US" sz="3200" dirty="0">
                <a:solidFill>
                  <a:srgbClr val="FF0000"/>
                </a:solidFill>
              </a:rPr>
              <a:t>() </a:t>
            </a:r>
            <a:r>
              <a:rPr lang="en-US" sz="3200" dirty="0"/>
              <a:t>method returns the key’s value.</a:t>
            </a:r>
          </a:p>
          <a:p>
            <a:pPr marL="342900" indent="-342900" algn="just">
              <a:buFont typeface="Wingdings" panose="05000000000000000000" pitchFamily="2" charset="2"/>
              <a:buChar char="Ø"/>
            </a:pPr>
            <a:endParaRPr lang="en-US" sz="3200" dirty="0">
              <a:solidFill>
                <a:srgbClr val="FF0000"/>
              </a:solidFill>
            </a:endParaRPr>
          </a:p>
        </p:txBody>
      </p:sp>
      <p:sp>
        <p:nvSpPr>
          <p:cNvPr id="3" name="Rectangle 2"/>
          <p:cNvSpPr/>
          <p:nvPr/>
        </p:nvSpPr>
        <p:spPr>
          <a:xfrm>
            <a:off x="487312" y="5072440"/>
            <a:ext cx="10571726" cy="1569660"/>
          </a:xfrm>
          <a:prstGeom prst="rect">
            <a:avLst/>
          </a:prstGeom>
        </p:spPr>
        <p:txBody>
          <a:bodyPr wrap="square">
            <a:spAutoFit/>
          </a:bodyPr>
          <a:lstStyle/>
          <a:p>
            <a:r>
              <a:rPr lang="en-US" sz="3200" dirty="0">
                <a:solidFill>
                  <a:srgbClr val="FF0000"/>
                </a:solidFill>
              </a:rPr>
              <a:t>spam = {'name': '</a:t>
            </a:r>
            <a:r>
              <a:rPr lang="en-US" sz="3200" dirty="0" err="1">
                <a:solidFill>
                  <a:srgbClr val="FF0000"/>
                </a:solidFill>
              </a:rPr>
              <a:t>Pooka</a:t>
            </a:r>
            <a:r>
              <a:rPr lang="en-US" sz="3200" dirty="0">
                <a:solidFill>
                  <a:srgbClr val="FF0000"/>
                </a:solidFill>
              </a:rPr>
              <a:t>', 'age': 5}</a:t>
            </a:r>
          </a:p>
          <a:p>
            <a:r>
              <a:rPr lang="en-US" sz="3200" dirty="0"/>
              <a:t>if 'color' not in spam:</a:t>
            </a:r>
          </a:p>
          <a:p>
            <a:r>
              <a:rPr lang="en-US" sz="3200" dirty="0">
                <a:solidFill>
                  <a:srgbClr val="FF0000"/>
                </a:solidFill>
              </a:rPr>
              <a:t>spam['color'] = 'black'</a:t>
            </a:r>
            <a:endParaRPr lang="en-US" sz="3200" dirty="0"/>
          </a:p>
        </p:txBody>
      </p:sp>
    </p:spTree>
    <p:extLst>
      <p:ext uri="{BB962C8B-B14F-4D97-AF65-F5344CB8AC3E}">
        <p14:creationId xmlns:p14="http://schemas.microsoft.com/office/powerpoint/2010/main" val="12630654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a:t>
            </a:r>
            <a:r>
              <a:rPr lang="en-US" sz="3200" b="1" dirty="0" err="1">
                <a:solidFill>
                  <a:srgbClr val="7030A0"/>
                </a:solidFill>
              </a:rPr>
              <a:t>setdefault</a:t>
            </a:r>
            <a:r>
              <a:rPr lang="en-US" sz="3200" b="1" dirty="0">
                <a:solidFill>
                  <a:srgbClr val="7030A0"/>
                </a:solidFill>
              </a:rPr>
              <a:t>() Method</a:t>
            </a:r>
            <a:endParaRPr lang="en-US" sz="3200" dirty="0">
              <a:solidFill>
                <a:srgbClr val="7030A0"/>
              </a:solidFill>
            </a:endParaRPr>
          </a:p>
        </p:txBody>
      </p:sp>
      <p:sp>
        <p:nvSpPr>
          <p:cNvPr id="4" name="Rectangle 3"/>
          <p:cNvSpPr/>
          <p:nvPr/>
        </p:nvSpPr>
        <p:spPr>
          <a:xfrm>
            <a:off x="0" y="1458408"/>
            <a:ext cx="6083300" cy="6001643"/>
          </a:xfrm>
          <a:prstGeom prst="rect">
            <a:avLst/>
          </a:prstGeom>
        </p:spPr>
        <p:txBody>
          <a:bodyPr wrap="square">
            <a:spAutoFit/>
          </a:bodyPr>
          <a:lstStyle/>
          <a:p>
            <a:pPr marL="342900" indent="-342900" algn="just">
              <a:buFont typeface="Wingdings" panose="05000000000000000000" pitchFamily="2" charset="2"/>
              <a:buChar char="Ø"/>
            </a:pPr>
            <a:r>
              <a:rPr lang="en-US" sz="3200" dirty="0"/>
              <a:t> </a:t>
            </a:r>
            <a:r>
              <a:rPr lang="en-US" sz="3200" dirty="0" err="1">
                <a:solidFill>
                  <a:srgbClr val="FF0000"/>
                </a:solidFill>
              </a:rPr>
              <a:t>setdefault</a:t>
            </a:r>
            <a:r>
              <a:rPr lang="en-US" sz="3200" dirty="0">
                <a:solidFill>
                  <a:srgbClr val="FF0000"/>
                </a:solidFill>
              </a:rPr>
              <a:t>() </a:t>
            </a:r>
            <a:r>
              <a:rPr lang="en-US" sz="3200" dirty="0"/>
              <a:t>method is used to set a value in a dictionary for a certain key </a:t>
            </a:r>
            <a:r>
              <a:rPr lang="en-US" sz="3200" dirty="0">
                <a:solidFill>
                  <a:srgbClr val="FF0000"/>
                </a:solidFill>
              </a:rPr>
              <a:t>only</a:t>
            </a:r>
            <a:r>
              <a:rPr lang="en-US" sz="3200" dirty="0"/>
              <a:t> if that key does not already have a value.</a:t>
            </a:r>
          </a:p>
          <a:p>
            <a:pPr marL="342900" indent="-342900" algn="just">
              <a:buFont typeface="Wingdings" panose="05000000000000000000" pitchFamily="2" charset="2"/>
              <a:buChar char="Ø"/>
            </a:pPr>
            <a:r>
              <a:rPr lang="en-US" sz="3200" dirty="0"/>
              <a:t>The first argument passed to the method is the key to check for, and second argument is value to set at that key if the key does not exist. </a:t>
            </a:r>
          </a:p>
          <a:p>
            <a:pPr marL="342900" indent="-342900" algn="just">
              <a:buFont typeface="Wingdings" panose="05000000000000000000" pitchFamily="2" charset="2"/>
              <a:buChar char="Ø"/>
            </a:pPr>
            <a:r>
              <a:rPr lang="en-US" sz="3200" dirty="0"/>
              <a:t> If the key does exist, </a:t>
            </a:r>
            <a:r>
              <a:rPr lang="en-US" sz="3200" dirty="0" err="1">
                <a:solidFill>
                  <a:srgbClr val="FF0000"/>
                </a:solidFill>
              </a:rPr>
              <a:t>setdefault</a:t>
            </a:r>
            <a:r>
              <a:rPr lang="en-US" sz="3200" dirty="0">
                <a:solidFill>
                  <a:srgbClr val="FF0000"/>
                </a:solidFill>
              </a:rPr>
              <a:t>() </a:t>
            </a:r>
            <a:r>
              <a:rPr lang="en-US" sz="3200" dirty="0"/>
              <a:t>method returns the key’s value.</a:t>
            </a:r>
          </a:p>
          <a:p>
            <a:pPr marL="342900" indent="-342900" algn="just">
              <a:buFont typeface="Wingdings" panose="05000000000000000000" pitchFamily="2" charset="2"/>
              <a:buChar char="Ø"/>
            </a:pPr>
            <a:endParaRPr lang="en-US" sz="3200" dirty="0">
              <a:solidFill>
                <a:srgbClr val="FF0000"/>
              </a:solidFill>
            </a:endParaRPr>
          </a:p>
        </p:txBody>
      </p:sp>
      <p:sp>
        <p:nvSpPr>
          <p:cNvPr id="5" name="Rectangle 4"/>
          <p:cNvSpPr/>
          <p:nvPr/>
        </p:nvSpPr>
        <p:spPr>
          <a:xfrm>
            <a:off x="6324600" y="1796177"/>
            <a:ext cx="6438900" cy="3970318"/>
          </a:xfrm>
          <a:prstGeom prst="rect">
            <a:avLst/>
          </a:prstGeom>
        </p:spPr>
        <p:txBody>
          <a:bodyPr wrap="square">
            <a:spAutoFit/>
          </a:bodyPr>
          <a:lstStyle/>
          <a:p>
            <a:r>
              <a:rPr lang="en-US" sz="2800" dirty="0">
                <a:solidFill>
                  <a:srgbClr val="FF0000"/>
                </a:solidFill>
              </a:rPr>
              <a:t>&gt;&gt;&gt; spam = {'name': '</a:t>
            </a:r>
            <a:r>
              <a:rPr lang="en-US" sz="2800" dirty="0" err="1">
                <a:solidFill>
                  <a:srgbClr val="FF0000"/>
                </a:solidFill>
              </a:rPr>
              <a:t>Pooka</a:t>
            </a:r>
            <a:r>
              <a:rPr lang="en-US" sz="2800" dirty="0">
                <a:solidFill>
                  <a:srgbClr val="FF0000"/>
                </a:solidFill>
              </a:rPr>
              <a:t>', 'age': 5}</a:t>
            </a:r>
          </a:p>
          <a:p>
            <a:r>
              <a:rPr lang="en-US" sz="2800" dirty="0">
                <a:solidFill>
                  <a:srgbClr val="FF0000"/>
                </a:solidFill>
              </a:rPr>
              <a:t>&gt;&gt;&gt; </a:t>
            </a:r>
            <a:r>
              <a:rPr lang="en-US" sz="2800" dirty="0" err="1">
                <a:solidFill>
                  <a:srgbClr val="FF0000"/>
                </a:solidFill>
              </a:rPr>
              <a:t>spam.setdefault</a:t>
            </a:r>
            <a:r>
              <a:rPr lang="en-US" sz="2800" dirty="0">
                <a:solidFill>
                  <a:srgbClr val="FF0000"/>
                </a:solidFill>
              </a:rPr>
              <a:t>('color', 'black')</a:t>
            </a:r>
          </a:p>
          <a:p>
            <a:r>
              <a:rPr lang="en-US" sz="2800" dirty="0"/>
              <a:t>'black'</a:t>
            </a:r>
          </a:p>
          <a:p>
            <a:r>
              <a:rPr lang="en-US" sz="2800" dirty="0">
                <a:solidFill>
                  <a:srgbClr val="FF0000"/>
                </a:solidFill>
              </a:rPr>
              <a:t>&gt;&gt;&gt; spam</a:t>
            </a:r>
          </a:p>
          <a:p>
            <a:r>
              <a:rPr lang="en-US" sz="2800" dirty="0"/>
              <a:t>{'color': 'black', 'age': 5, 'name': '</a:t>
            </a:r>
            <a:r>
              <a:rPr lang="en-US" sz="2800" dirty="0" err="1"/>
              <a:t>Pooka</a:t>
            </a:r>
            <a:r>
              <a:rPr lang="en-US" sz="2800" dirty="0"/>
              <a:t>'}</a:t>
            </a:r>
          </a:p>
          <a:p>
            <a:r>
              <a:rPr lang="en-US" sz="2800" dirty="0">
                <a:solidFill>
                  <a:srgbClr val="FF0000"/>
                </a:solidFill>
              </a:rPr>
              <a:t>&gt;&gt;&gt; </a:t>
            </a:r>
            <a:r>
              <a:rPr lang="en-US" sz="2800" dirty="0" err="1">
                <a:solidFill>
                  <a:srgbClr val="FF0000"/>
                </a:solidFill>
              </a:rPr>
              <a:t>spam.setdefault</a:t>
            </a:r>
            <a:r>
              <a:rPr lang="en-US" sz="2800" dirty="0">
                <a:solidFill>
                  <a:srgbClr val="FF0000"/>
                </a:solidFill>
              </a:rPr>
              <a:t>('color', 'white')</a:t>
            </a:r>
          </a:p>
          <a:p>
            <a:r>
              <a:rPr lang="en-US" sz="2800" dirty="0"/>
              <a:t>'black'</a:t>
            </a:r>
          </a:p>
          <a:p>
            <a:r>
              <a:rPr lang="en-US" sz="2800" dirty="0">
                <a:solidFill>
                  <a:srgbClr val="FF0000"/>
                </a:solidFill>
              </a:rPr>
              <a:t>&gt;&gt;&gt; spam</a:t>
            </a:r>
          </a:p>
          <a:p>
            <a:r>
              <a:rPr lang="en-US" sz="2800" dirty="0"/>
              <a:t>{'color': 'black', 'age': 5, 'name': '</a:t>
            </a:r>
            <a:r>
              <a:rPr lang="en-US" sz="2800" dirty="0" err="1"/>
              <a:t>Pooka</a:t>
            </a:r>
            <a:r>
              <a:rPr lang="en-US" sz="2800" dirty="0"/>
              <a:t>'}</a:t>
            </a:r>
          </a:p>
        </p:txBody>
      </p:sp>
    </p:spTree>
    <p:extLst>
      <p:ext uri="{BB962C8B-B14F-4D97-AF65-F5344CB8AC3E}">
        <p14:creationId xmlns:p14="http://schemas.microsoft.com/office/powerpoint/2010/main" val="28488200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a:t>
            </a:r>
            <a:r>
              <a:rPr lang="en-US" sz="3200" b="1" dirty="0" err="1">
                <a:solidFill>
                  <a:srgbClr val="7030A0"/>
                </a:solidFill>
              </a:rPr>
              <a:t>setdefault</a:t>
            </a:r>
            <a:r>
              <a:rPr lang="en-US" sz="3200" b="1" dirty="0">
                <a:solidFill>
                  <a:srgbClr val="7030A0"/>
                </a:solidFill>
              </a:rPr>
              <a:t>() Method</a:t>
            </a:r>
            <a:endParaRPr lang="en-US" sz="3200" dirty="0">
              <a:solidFill>
                <a:srgbClr val="7030A0"/>
              </a:solidFill>
            </a:endParaRPr>
          </a:p>
        </p:txBody>
      </p:sp>
      <p:sp>
        <p:nvSpPr>
          <p:cNvPr id="4" name="Rectangle 3"/>
          <p:cNvSpPr/>
          <p:nvPr/>
        </p:nvSpPr>
        <p:spPr>
          <a:xfrm>
            <a:off x="0" y="2421834"/>
            <a:ext cx="6184900" cy="4031873"/>
          </a:xfrm>
          <a:prstGeom prst="rect">
            <a:avLst/>
          </a:prstGeom>
        </p:spPr>
        <p:txBody>
          <a:bodyPr wrap="square">
            <a:spAutoFit/>
          </a:bodyPr>
          <a:lstStyle/>
          <a:p>
            <a:pPr marL="342900" indent="-342900" algn="just">
              <a:buFont typeface="Wingdings" panose="05000000000000000000" pitchFamily="2" charset="2"/>
              <a:buChar char="Ø"/>
            </a:pPr>
            <a:r>
              <a:rPr lang="en-US" sz="3200" dirty="0"/>
              <a:t>The method returns value </a:t>
            </a:r>
            <a:r>
              <a:rPr lang="en-US" sz="3200" dirty="0">
                <a:solidFill>
                  <a:srgbClr val="FF0000"/>
                </a:solidFill>
              </a:rPr>
              <a:t>'black</a:t>
            </a:r>
            <a:r>
              <a:rPr lang="en-US" sz="3200" dirty="0"/>
              <a:t>' because this is now the value set for the key </a:t>
            </a:r>
            <a:r>
              <a:rPr lang="en-US" sz="3200" dirty="0">
                <a:solidFill>
                  <a:srgbClr val="FF0000"/>
                </a:solidFill>
              </a:rPr>
              <a:t>'color</a:t>
            </a:r>
            <a:r>
              <a:rPr lang="en-US" sz="3200" dirty="0"/>
              <a:t>'. </a:t>
            </a:r>
          </a:p>
          <a:p>
            <a:pPr marL="342900" indent="-342900" algn="just">
              <a:buFont typeface="Wingdings" panose="05000000000000000000" pitchFamily="2" charset="2"/>
              <a:buChar char="Ø"/>
            </a:pPr>
            <a:r>
              <a:rPr lang="en-US" sz="3200" dirty="0"/>
              <a:t>When </a:t>
            </a:r>
            <a:r>
              <a:rPr lang="en-US" sz="2800" dirty="0" err="1">
                <a:solidFill>
                  <a:srgbClr val="FF0000"/>
                </a:solidFill>
              </a:rPr>
              <a:t>spam.setdefault</a:t>
            </a:r>
            <a:r>
              <a:rPr lang="en-US" sz="2800" dirty="0">
                <a:solidFill>
                  <a:srgbClr val="FF0000"/>
                </a:solidFill>
              </a:rPr>
              <a:t>('color', 'white') </a:t>
            </a:r>
            <a:r>
              <a:rPr lang="en-US" sz="3200" dirty="0"/>
              <a:t>is called next, the value for that key is not changed to </a:t>
            </a:r>
            <a:r>
              <a:rPr lang="en-US" sz="3200" dirty="0">
                <a:solidFill>
                  <a:srgbClr val="FF0000"/>
                </a:solidFill>
              </a:rPr>
              <a:t>'white</a:t>
            </a:r>
            <a:r>
              <a:rPr lang="en-US" sz="3200" dirty="0"/>
              <a:t>', because spam already has a key named 'color'.</a:t>
            </a:r>
            <a:endParaRPr lang="en-US" sz="3200" dirty="0">
              <a:solidFill>
                <a:srgbClr val="FF0000"/>
              </a:solidFill>
            </a:endParaRPr>
          </a:p>
        </p:txBody>
      </p:sp>
      <p:sp>
        <p:nvSpPr>
          <p:cNvPr id="5" name="Rectangle 4"/>
          <p:cNvSpPr/>
          <p:nvPr/>
        </p:nvSpPr>
        <p:spPr>
          <a:xfrm>
            <a:off x="6362700" y="2797204"/>
            <a:ext cx="6438900" cy="3970318"/>
          </a:xfrm>
          <a:prstGeom prst="rect">
            <a:avLst/>
          </a:prstGeom>
        </p:spPr>
        <p:txBody>
          <a:bodyPr wrap="square">
            <a:spAutoFit/>
          </a:bodyPr>
          <a:lstStyle/>
          <a:p>
            <a:r>
              <a:rPr lang="en-US" sz="2800" dirty="0">
                <a:solidFill>
                  <a:srgbClr val="FF0000"/>
                </a:solidFill>
              </a:rPr>
              <a:t>&gt;&gt;&gt; spam = {'name': '</a:t>
            </a:r>
            <a:r>
              <a:rPr lang="en-US" sz="2800" dirty="0" err="1">
                <a:solidFill>
                  <a:srgbClr val="FF0000"/>
                </a:solidFill>
              </a:rPr>
              <a:t>Pooka</a:t>
            </a:r>
            <a:r>
              <a:rPr lang="en-US" sz="2800" dirty="0">
                <a:solidFill>
                  <a:srgbClr val="FF0000"/>
                </a:solidFill>
              </a:rPr>
              <a:t>', 'age': 5}</a:t>
            </a:r>
          </a:p>
          <a:p>
            <a:r>
              <a:rPr lang="en-US" sz="2800" dirty="0">
                <a:solidFill>
                  <a:srgbClr val="FF0000"/>
                </a:solidFill>
              </a:rPr>
              <a:t>&gt;&gt;&gt; </a:t>
            </a:r>
            <a:r>
              <a:rPr lang="en-US" sz="2800" dirty="0" err="1">
                <a:solidFill>
                  <a:srgbClr val="FF0000"/>
                </a:solidFill>
              </a:rPr>
              <a:t>spam.setdefault</a:t>
            </a:r>
            <a:r>
              <a:rPr lang="en-US" sz="2800" dirty="0">
                <a:solidFill>
                  <a:srgbClr val="FF0000"/>
                </a:solidFill>
              </a:rPr>
              <a:t>('color', 'black')</a:t>
            </a:r>
          </a:p>
          <a:p>
            <a:r>
              <a:rPr lang="en-US" sz="2800" dirty="0"/>
              <a:t>'black'</a:t>
            </a:r>
          </a:p>
          <a:p>
            <a:r>
              <a:rPr lang="en-US" sz="2800" dirty="0">
                <a:solidFill>
                  <a:srgbClr val="FF0000"/>
                </a:solidFill>
              </a:rPr>
              <a:t>&gt;&gt;&gt; spam</a:t>
            </a:r>
          </a:p>
          <a:p>
            <a:r>
              <a:rPr lang="en-US" sz="2800" dirty="0"/>
              <a:t>{'color': 'black', 'age': 5, 'name': '</a:t>
            </a:r>
            <a:r>
              <a:rPr lang="en-US" sz="2800" dirty="0" err="1"/>
              <a:t>Pooka</a:t>
            </a:r>
            <a:r>
              <a:rPr lang="en-US" sz="2800" dirty="0"/>
              <a:t>'}</a:t>
            </a:r>
          </a:p>
          <a:p>
            <a:r>
              <a:rPr lang="en-US" sz="2800" dirty="0">
                <a:solidFill>
                  <a:srgbClr val="FF0000"/>
                </a:solidFill>
              </a:rPr>
              <a:t>&gt;&gt;&gt; </a:t>
            </a:r>
            <a:r>
              <a:rPr lang="en-US" sz="2800" dirty="0" err="1">
                <a:solidFill>
                  <a:srgbClr val="FF0000"/>
                </a:solidFill>
              </a:rPr>
              <a:t>spam.setdefault</a:t>
            </a:r>
            <a:r>
              <a:rPr lang="en-US" sz="2800" dirty="0">
                <a:solidFill>
                  <a:srgbClr val="FF0000"/>
                </a:solidFill>
              </a:rPr>
              <a:t>('color', 'white')</a:t>
            </a:r>
          </a:p>
          <a:p>
            <a:r>
              <a:rPr lang="en-US" sz="2800" dirty="0"/>
              <a:t>'black'</a:t>
            </a:r>
          </a:p>
          <a:p>
            <a:r>
              <a:rPr lang="en-US" sz="2800" dirty="0">
                <a:solidFill>
                  <a:srgbClr val="FF0000"/>
                </a:solidFill>
              </a:rPr>
              <a:t>&gt;&gt;&gt; spam</a:t>
            </a:r>
          </a:p>
          <a:p>
            <a:r>
              <a:rPr lang="en-US" sz="2800" dirty="0"/>
              <a:t>{'color': 'black', 'age': 5, 'name': '</a:t>
            </a:r>
            <a:r>
              <a:rPr lang="en-US" sz="2800" dirty="0" err="1"/>
              <a:t>Pooka</a:t>
            </a:r>
            <a:r>
              <a:rPr lang="en-US" sz="2800" dirty="0"/>
              <a:t>'}</a:t>
            </a:r>
          </a:p>
        </p:txBody>
      </p:sp>
      <p:sp>
        <p:nvSpPr>
          <p:cNvPr id="3" name="Rectangle 2"/>
          <p:cNvSpPr/>
          <p:nvPr/>
        </p:nvSpPr>
        <p:spPr>
          <a:xfrm>
            <a:off x="356625" y="1201027"/>
            <a:ext cx="10833100" cy="954107"/>
          </a:xfrm>
          <a:prstGeom prst="rect">
            <a:avLst/>
          </a:prstGeom>
        </p:spPr>
        <p:txBody>
          <a:bodyPr wrap="square">
            <a:spAutoFit/>
          </a:bodyPr>
          <a:lstStyle/>
          <a:p>
            <a:pPr marL="342900" indent="-342900" algn="just">
              <a:buFont typeface="Wingdings" panose="05000000000000000000" pitchFamily="2" charset="2"/>
              <a:buChar char="Ø"/>
            </a:pPr>
            <a:r>
              <a:rPr lang="en-US" sz="2800" dirty="0"/>
              <a:t>The first time </a:t>
            </a:r>
            <a:r>
              <a:rPr lang="en-US" sz="2800" dirty="0" err="1">
                <a:solidFill>
                  <a:srgbClr val="FF0000"/>
                </a:solidFill>
              </a:rPr>
              <a:t>setdefault</a:t>
            </a:r>
            <a:r>
              <a:rPr lang="en-US" sz="2800" dirty="0">
                <a:solidFill>
                  <a:srgbClr val="FF0000"/>
                </a:solidFill>
              </a:rPr>
              <a:t>() </a:t>
            </a:r>
            <a:r>
              <a:rPr lang="en-US" sz="2800" dirty="0"/>
              <a:t>is called, the dictionary in spam changes to</a:t>
            </a:r>
          </a:p>
          <a:p>
            <a:pPr algn="just"/>
            <a:r>
              <a:rPr lang="en-US" sz="2800" dirty="0">
                <a:solidFill>
                  <a:srgbClr val="FF0000"/>
                </a:solidFill>
              </a:rPr>
              <a:t>   {'color': 'black', 'age': 5, 'name': '</a:t>
            </a:r>
            <a:r>
              <a:rPr lang="en-US" sz="2800" dirty="0" err="1">
                <a:solidFill>
                  <a:srgbClr val="FF0000"/>
                </a:solidFill>
              </a:rPr>
              <a:t>Pooka</a:t>
            </a:r>
            <a:r>
              <a:rPr lang="en-US" sz="2800" dirty="0">
                <a:solidFill>
                  <a:srgbClr val="FF0000"/>
                </a:solidFill>
              </a:rPr>
              <a:t>'}. </a:t>
            </a:r>
          </a:p>
        </p:txBody>
      </p:sp>
    </p:spTree>
    <p:extLst>
      <p:ext uri="{BB962C8B-B14F-4D97-AF65-F5344CB8AC3E}">
        <p14:creationId xmlns:p14="http://schemas.microsoft.com/office/powerpoint/2010/main" val="2756251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The </a:t>
            </a:r>
            <a:r>
              <a:rPr lang="en-US" sz="3200" b="1" dirty="0" err="1">
                <a:solidFill>
                  <a:srgbClr val="7030A0"/>
                </a:solidFill>
              </a:rPr>
              <a:t>setdefault</a:t>
            </a:r>
            <a:r>
              <a:rPr lang="en-US" sz="3200" b="1" dirty="0">
                <a:solidFill>
                  <a:srgbClr val="7030A0"/>
                </a:solidFill>
              </a:rPr>
              <a:t>() Method</a:t>
            </a:r>
            <a:endParaRPr lang="en-US" sz="3200" dirty="0">
              <a:solidFill>
                <a:srgbClr val="7030A0"/>
              </a:solidFill>
            </a:endParaRPr>
          </a:p>
        </p:txBody>
      </p:sp>
      <p:sp>
        <p:nvSpPr>
          <p:cNvPr id="4" name="Rectangle 3"/>
          <p:cNvSpPr/>
          <p:nvPr/>
        </p:nvSpPr>
        <p:spPr>
          <a:xfrm>
            <a:off x="431793" y="1227542"/>
            <a:ext cx="11506207" cy="3200876"/>
          </a:xfrm>
          <a:prstGeom prst="rect">
            <a:avLst/>
          </a:prstGeom>
        </p:spPr>
        <p:txBody>
          <a:bodyPr wrap="square">
            <a:spAutoFit/>
          </a:bodyPr>
          <a:lstStyle/>
          <a:p>
            <a:pPr algn="just"/>
            <a:r>
              <a:rPr lang="en-US" sz="2600" dirty="0"/>
              <a:t>characterCount.py:</a:t>
            </a:r>
          </a:p>
          <a:p>
            <a:pPr algn="just"/>
            <a:r>
              <a:rPr lang="en-US" sz="2600" dirty="0">
                <a:solidFill>
                  <a:srgbClr val="FF0000"/>
                </a:solidFill>
              </a:rPr>
              <a:t>message = 'It was a bright cold day in April, and the clocks were striking thirteen.'</a:t>
            </a:r>
          </a:p>
          <a:p>
            <a:pPr algn="just"/>
            <a:r>
              <a:rPr lang="en-US" sz="3000" dirty="0"/>
              <a:t>count = {}</a:t>
            </a:r>
          </a:p>
          <a:p>
            <a:pPr algn="just"/>
            <a:r>
              <a:rPr lang="en-US" sz="3000" dirty="0"/>
              <a:t>for character in message:</a:t>
            </a:r>
          </a:p>
          <a:p>
            <a:pPr algn="just"/>
            <a:r>
              <a:rPr lang="en-US" sz="3000" dirty="0"/>
              <a:t>	➊ </a:t>
            </a:r>
            <a:r>
              <a:rPr lang="en-US" sz="3000" dirty="0" err="1"/>
              <a:t>count.setdefault</a:t>
            </a:r>
            <a:r>
              <a:rPr lang="en-US" sz="3000" dirty="0"/>
              <a:t>(character, 0)</a:t>
            </a:r>
          </a:p>
          <a:p>
            <a:pPr algn="just"/>
            <a:r>
              <a:rPr lang="en-US" sz="3000" dirty="0"/>
              <a:t>	➋ count[character] = count[character] + 1</a:t>
            </a:r>
          </a:p>
          <a:p>
            <a:pPr algn="just"/>
            <a:r>
              <a:rPr lang="en-US" sz="3000" dirty="0"/>
              <a:t>	print(count)</a:t>
            </a:r>
            <a:endParaRPr lang="en-US" sz="3000" dirty="0">
              <a:solidFill>
                <a:srgbClr val="FF0000"/>
              </a:solidFill>
            </a:endParaRPr>
          </a:p>
        </p:txBody>
      </p:sp>
      <p:sp>
        <p:nvSpPr>
          <p:cNvPr id="6" name="Rectangle 5"/>
          <p:cNvSpPr/>
          <p:nvPr/>
        </p:nvSpPr>
        <p:spPr>
          <a:xfrm>
            <a:off x="431793" y="4646880"/>
            <a:ext cx="4864100" cy="1815882"/>
          </a:xfrm>
          <a:prstGeom prst="rect">
            <a:avLst/>
          </a:prstGeom>
        </p:spPr>
        <p:txBody>
          <a:bodyPr wrap="square">
            <a:spAutoFit/>
          </a:bodyPr>
          <a:lstStyle/>
          <a:p>
            <a:r>
              <a:rPr lang="en-US" sz="2800" dirty="0"/>
              <a:t>The program loops over each character in the message variable’s string, counting </a:t>
            </a:r>
            <a:r>
              <a:rPr lang="en-US" sz="2800" dirty="0">
                <a:solidFill>
                  <a:srgbClr val="FF0000"/>
                </a:solidFill>
              </a:rPr>
              <a:t>how often each character appears.</a:t>
            </a:r>
          </a:p>
        </p:txBody>
      </p:sp>
      <p:sp>
        <p:nvSpPr>
          <p:cNvPr id="7" name="Rectangle 6"/>
          <p:cNvSpPr/>
          <p:nvPr/>
        </p:nvSpPr>
        <p:spPr>
          <a:xfrm>
            <a:off x="5887475" y="4003569"/>
            <a:ext cx="5707625" cy="2677656"/>
          </a:xfrm>
          <a:prstGeom prst="rect">
            <a:avLst/>
          </a:prstGeom>
        </p:spPr>
        <p:txBody>
          <a:bodyPr wrap="square">
            <a:spAutoFit/>
          </a:bodyPr>
          <a:lstStyle/>
          <a:p>
            <a:r>
              <a:rPr lang="en-US" sz="2800" dirty="0"/>
              <a:t>The </a:t>
            </a:r>
            <a:r>
              <a:rPr lang="en-US" sz="2800" dirty="0" err="1"/>
              <a:t>setdefault</a:t>
            </a:r>
            <a:r>
              <a:rPr lang="en-US" sz="2800" dirty="0"/>
              <a:t>() method call ➊ ensures that the key is in the count dictionary (with a default value of 0) so the program doesn’t throw a </a:t>
            </a:r>
            <a:r>
              <a:rPr lang="en-US" sz="2800" dirty="0" err="1">
                <a:solidFill>
                  <a:srgbClr val="FF0000"/>
                </a:solidFill>
              </a:rPr>
              <a:t>KeyError</a:t>
            </a:r>
            <a:r>
              <a:rPr lang="en-US" sz="2800" dirty="0">
                <a:solidFill>
                  <a:srgbClr val="FF0000"/>
                </a:solidFill>
              </a:rPr>
              <a:t> error </a:t>
            </a:r>
            <a:r>
              <a:rPr lang="en-US" sz="2800" dirty="0"/>
              <a:t>when count[character] = count[character] + 1 is executed ➋.</a:t>
            </a:r>
          </a:p>
        </p:txBody>
      </p:sp>
    </p:spTree>
    <p:extLst>
      <p:ext uri="{BB962C8B-B14F-4D97-AF65-F5344CB8AC3E}">
        <p14:creationId xmlns:p14="http://schemas.microsoft.com/office/powerpoint/2010/main" val="2537681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Pretty Printing</a:t>
            </a:r>
            <a:endParaRPr lang="en-US" sz="3200" dirty="0">
              <a:solidFill>
                <a:srgbClr val="7030A0"/>
              </a:solidFill>
            </a:endParaRPr>
          </a:p>
        </p:txBody>
      </p:sp>
      <p:sp>
        <p:nvSpPr>
          <p:cNvPr id="4" name="Rectangle 3"/>
          <p:cNvSpPr/>
          <p:nvPr/>
        </p:nvSpPr>
        <p:spPr>
          <a:xfrm>
            <a:off x="431793" y="968517"/>
            <a:ext cx="11506207" cy="3200876"/>
          </a:xfrm>
          <a:prstGeom prst="rect">
            <a:avLst/>
          </a:prstGeom>
        </p:spPr>
        <p:txBody>
          <a:bodyPr wrap="square">
            <a:spAutoFit/>
          </a:bodyPr>
          <a:lstStyle/>
          <a:p>
            <a:pPr algn="just"/>
            <a:r>
              <a:rPr lang="en-US" sz="2600" dirty="0"/>
              <a:t>characterCount.py:</a:t>
            </a:r>
          </a:p>
          <a:p>
            <a:pPr algn="just"/>
            <a:r>
              <a:rPr lang="en-US" sz="2600" dirty="0">
                <a:solidFill>
                  <a:srgbClr val="FF0000"/>
                </a:solidFill>
              </a:rPr>
              <a:t>message = 'It was a bright cold day in April, and the clocks were striking thirteen.'</a:t>
            </a:r>
          </a:p>
          <a:p>
            <a:pPr algn="just"/>
            <a:r>
              <a:rPr lang="en-US" sz="3000" dirty="0"/>
              <a:t>count = {}</a:t>
            </a:r>
          </a:p>
          <a:p>
            <a:pPr algn="just"/>
            <a:r>
              <a:rPr lang="en-US" sz="3000" dirty="0"/>
              <a:t>for character in message:</a:t>
            </a:r>
          </a:p>
          <a:p>
            <a:pPr algn="just"/>
            <a:r>
              <a:rPr lang="en-US" sz="3000" dirty="0"/>
              <a:t>	➊ </a:t>
            </a:r>
            <a:r>
              <a:rPr lang="en-US" sz="3000" dirty="0" err="1"/>
              <a:t>count.setdefault</a:t>
            </a:r>
            <a:r>
              <a:rPr lang="en-US" sz="3000" dirty="0"/>
              <a:t>(character, 0)</a:t>
            </a:r>
          </a:p>
          <a:p>
            <a:pPr algn="just"/>
            <a:r>
              <a:rPr lang="en-US" sz="3000" dirty="0"/>
              <a:t>	➋ count[character] = count[character] + 1</a:t>
            </a:r>
          </a:p>
          <a:p>
            <a:pPr algn="just"/>
            <a:r>
              <a:rPr lang="en-US" sz="3000" dirty="0"/>
              <a:t>	print(count)</a:t>
            </a:r>
            <a:endParaRPr lang="en-US" sz="3000" dirty="0">
              <a:solidFill>
                <a:srgbClr val="FF0000"/>
              </a:solidFill>
            </a:endParaRPr>
          </a:p>
        </p:txBody>
      </p:sp>
      <p:sp>
        <p:nvSpPr>
          <p:cNvPr id="7" name="Rectangle 6"/>
          <p:cNvSpPr/>
          <p:nvPr/>
        </p:nvSpPr>
        <p:spPr>
          <a:xfrm>
            <a:off x="431793" y="4169393"/>
            <a:ext cx="5702307" cy="2677656"/>
          </a:xfrm>
          <a:prstGeom prst="rect">
            <a:avLst/>
          </a:prstGeom>
        </p:spPr>
        <p:txBody>
          <a:bodyPr wrap="square">
            <a:spAutoFit/>
          </a:bodyPr>
          <a:lstStyle/>
          <a:p>
            <a:r>
              <a:rPr lang="en-US" sz="2800" dirty="0"/>
              <a:t>Output:</a:t>
            </a:r>
          </a:p>
          <a:p>
            <a:r>
              <a:rPr lang="en-US" sz="2800" dirty="0"/>
              <a:t>{' ': 13, ',': 1, '.': 1, 'A': 1, 'I': 1, 'a': 4, 'c': 3, 'b': 1, 'e': 5, 'd': 3, 'g': 2,</a:t>
            </a:r>
          </a:p>
          <a:p>
            <a:r>
              <a:rPr lang="en-US" sz="2800" dirty="0"/>
              <a:t>'</a:t>
            </a:r>
            <a:r>
              <a:rPr lang="en-US" sz="2800" dirty="0" err="1"/>
              <a:t>i</a:t>
            </a:r>
            <a:r>
              <a:rPr lang="en-US" sz="2800" dirty="0"/>
              <a:t>': 6, 'h': 3, 'k': 2, 'l': 3, 'o': 2, 'n': 4, 'p': 1, 's': 3, 'r': 5, 't': 6,</a:t>
            </a:r>
          </a:p>
          <a:p>
            <a:r>
              <a:rPr lang="en-US" sz="2800" dirty="0"/>
              <a:t>'w': 2, 'y': 1}</a:t>
            </a:r>
          </a:p>
        </p:txBody>
      </p:sp>
      <p:sp>
        <p:nvSpPr>
          <p:cNvPr id="3" name="Rectangle 2"/>
          <p:cNvSpPr/>
          <p:nvPr/>
        </p:nvSpPr>
        <p:spPr>
          <a:xfrm>
            <a:off x="5946771" y="3626212"/>
            <a:ext cx="6257925" cy="3539430"/>
          </a:xfrm>
          <a:prstGeom prst="rect">
            <a:avLst/>
          </a:prstGeom>
        </p:spPr>
        <p:txBody>
          <a:bodyPr wrap="square">
            <a:spAutoFit/>
          </a:bodyPr>
          <a:lstStyle/>
          <a:p>
            <a:pPr marL="292100" indent="-292100">
              <a:buFont typeface="Arial" panose="020B0604020202020204" pitchFamily="34" charset="0"/>
              <a:buChar char="•"/>
            </a:pPr>
            <a:r>
              <a:rPr lang="en-US" sz="2800" dirty="0">
                <a:solidFill>
                  <a:srgbClr val="0070C0"/>
                </a:solidFill>
              </a:rPr>
              <a:t>In Output, lowercase letter c appears 3 times, space character appears 13 times &amp; uppercase letter A appears 1 time.</a:t>
            </a:r>
          </a:p>
          <a:p>
            <a:pPr marL="292100" indent="-292100">
              <a:buFont typeface="Arial" panose="020B0604020202020204" pitchFamily="34" charset="0"/>
              <a:buChar char="•"/>
            </a:pPr>
            <a:r>
              <a:rPr lang="en-US" sz="2800" dirty="0"/>
              <a:t>This program will work no matter what string is inside the message variable, even if the string is millions of characters long!</a:t>
            </a:r>
          </a:p>
          <a:p>
            <a:pPr marL="457200" indent="-457200">
              <a:buFont typeface="Arial" panose="020B0604020202020204" pitchFamily="34" charset="0"/>
              <a:buChar char="•"/>
            </a:pPr>
            <a:endParaRPr lang="en-US" sz="2800" dirty="0">
              <a:solidFill>
                <a:srgbClr val="0070C0"/>
              </a:solidFill>
            </a:endParaRPr>
          </a:p>
        </p:txBody>
      </p:sp>
    </p:spTree>
    <p:extLst>
      <p:ext uri="{BB962C8B-B14F-4D97-AF65-F5344CB8AC3E}">
        <p14:creationId xmlns:p14="http://schemas.microsoft.com/office/powerpoint/2010/main" val="3488538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Pretty Printing</a:t>
            </a:r>
            <a:endParaRPr lang="en-US" sz="3200" dirty="0">
              <a:solidFill>
                <a:srgbClr val="7030A0"/>
              </a:solidFill>
            </a:endParaRPr>
          </a:p>
        </p:txBody>
      </p:sp>
      <p:sp>
        <p:nvSpPr>
          <p:cNvPr id="4" name="Rectangle 3"/>
          <p:cNvSpPr/>
          <p:nvPr/>
        </p:nvSpPr>
        <p:spPr>
          <a:xfrm>
            <a:off x="247643" y="836170"/>
            <a:ext cx="11163300" cy="1815882"/>
          </a:xfrm>
          <a:prstGeom prst="rect">
            <a:avLst/>
          </a:prstGeom>
        </p:spPr>
        <p:txBody>
          <a:bodyPr wrap="square">
            <a:spAutoFit/>
          </a:bodyPr>
          <a:lstStyle/>
          <a:p>
            <a:pPr marL="457200" indent="-457200" algn="just">
              <a:buFont typeface="Wingdings" panose="05000000000000000000" pitchFamily="2" charset="2"/>
              <a:buChar char="Ø"/>
            </a:pPr>
            <a:r>
              <a:rPr lang="en-US" sz="2800" dirty="0"/>
              <a:t>import </a:t>
            </a:r>
            <a:r>
              <a:rPr lang="en-US" sz="2800" dirty="0" err="1">
                <a:solidFill>
                  <a:srgbClr val="FF0000"/>
                </a:solidFill>
              </a:rPr>
              <a:t>pprint</a:t>
            </a:r>
            <a:r>
              <a:rPr lang="en-US" sz="2800" dirty="0">
                <a:solidFill>
                  <a:srgbClr val="FF0000"/>
                </a:solidFill>
              </a:rPr>
              <a:t> module</a:t>
            </a:r>
            <a:r>
              <a:rPr lang="en-US" sz="2800" dirty="0"/>
              <a:t> into programs, to have access to </a:t>
            </a:r>
            <a:r>
              <a:rPr lang="en-US" sz="2800" dirty="0" err="1">
                <a:solidFill>
                  <a:srgbClr val="FF0000"/>
                </a:solidFill>
              </a:rPr>
              <a:t>pprint</a:t>
            </a:r>
            <a:r>
              <a:rPr lang="en-US" sz="2800" dirty="0">
                <a:solidFill>
                  <a:srgbClr val="FF0000"/>
                </a:solidFill>
              </a:rPr>
              <a:t>() </a:t>
            </a:r>
            <a:r>
              <a:rPr lang="en-US" sz="2800" dirty="0"/>
              <a:t>and </a:t>
            </a:r>
            <a:r>
              <a:rPr lang="en-US" sz="2800" dirty="0" err="1">
                <a:solidFill>
                  <a:srgbClr val="FF0000"/>
                </a:solidFill>
              </a:rPr>
              <a:t>pformat</a:t>
            </a:r>
            <a:r>
              <a:rPr lang="en-US" sz="2800" dirty="0">
                <a:solidFill>
                  <a:srgbClr val="FF0000"/>
                </a:solidFill>
              </a:rPr>
              <a:t>() </a:t>
            </a:r>
            <a:r>
              <a:rPr lang="en-US" sz="2800" dirty="0"/>
              <a:t>functions that will “</a:t>
            </a:r>
            <a:r>
              <a:rPr lang="en-US" sz="2800" dirty="0">
                <a:solidFill>
                  <a:srgbClr val="FF0000"/>
                </a:solidFill>
              </a:rPr>
              <a:t>pretty print</a:t>
            </a:r>
            <a:r>
              <a:rPr lang="en-US" sz="2800" dirty="0"/>
              <a:t>” a dictionary’s values.</a:t>
            </a:r>
          </a:p>
          <a:p>
            <a:pPr marL="457200" indent="-457200" algn="just">
              <a:buFont typeface="Wingdings" panose="05000000000000000000" pitchFamily="2" charset="2"/>
              <a:buChar char="Ø"/>
            </a:pPr>
            <a:r>
              <a:rPr lang="en-US" sz="2800" dirty="0"/>
              <a:t>Helpful when a cleaner display of the items is needed in a dictionary than what </a:t>
            </a:r>
            <a:r>
              <a:rPr lang="en-US" sz="2800" dirty="0">
                <a:solidFill>
                  <a:srgbClr val="FF0000"/>
                </a:solidFill>
              </a:rPr>
              <a:t>print()</a:t>
            </a:r>
            <a:r>
              <a:rPr lang="en-US" sz="2800" dirty="0"/>
              <a:t> provides.</a:t>
            </a:r>
          </a:p>
        </p:txBody>
      </p:sp>
      <p:sp>
        <p:nvSpPr>
          <p:cNvPr id="7" name="Rectangle 6"/>
          <p:cNvSpPr/>
          <p:nvPr/>
        </p:nvSpPr>
        <p:spPr>
          <a:xfrm>
            <a:off x="247643" y="2663094"/>
            <a:ext cx="6559557" cy="3970318"/>
          </a:xfrm>
          <a:prstGeom prst="rect">
            <a:avLst/>
          </a:prstGeom>
        </p:spPr>
        <p:txBody>
          <a:bodyPr wrap="square">
            <a:spAutoFit/>
          </a:bodyPr>
          <a:lstStyle/>
          <a:p>
            <a:r>
              <a:rPr lang="en-US" sz="2800" dirty="0">
                <a:solidFill>
                  <a:srgbClr val="0070C0"/>
                </a:solidFill>
              </a:rPr>
              <a:t>import </a:t>
            </a:r>
            <a:r>
              <a:rPr lang="en-US" sz="2800" dirty="0" err="1">
                <a:solidFill>
                  <a:srgbClr val="0070C0"/>
                </a:solidFill>
              </a:rPr>
              <a:t>pprint</a:t>
            </a:r>
            <a:endParaRPr lang="en-US" sz="2800" dirty="0">
              <a:solidFill>
                <a:srgbClr val="0070C0"/>
              </a:solidFill>
            </a:endParaRPr>
          </a:p>
          <a:p>
            <a:r>
              <a:rPr lang="en-US" sz="2800" dirty="0">
                <a:solidFill>
                  <a:srgbClr val="0070C0"/>
                </a:solidFill>
              </a:rPr>
              <a:t>message = 'It was a bright cold day in April, and the clocks were striking</a:t>
            </a:r>
          </a:p>
          <a:p>
            <a:r>
              <a:rPr lang="en-US" sz="2800" dirty="0">
                <a:solidFill>
                  <a:srgbClr val="0070C0"/>
                </a:solidFill>
              </a:rPr>
              <a:t>thirteen.'</a:t>
            </a:r>
          </a:p>
          <a:p>
            <a:r>
              <a:rPr lang="en-US" sz="2800" dirty="0">
                <a:solidFill>
                  <a:srgbClr val="0070C0"/>
                </a:solidFill>
              </a:rPr>
              <a:t>count = {}</a:t>
            </a:r>
          </a:p>
          <a:p>
            <a:r>
              <a:rPr lang="en-US" sz="2800" dirty="0">
                <a:solidFill>
                  <a:srgbClr val="0070C0"/>
                </a:solidFill>
              </a:rPr>
              <a:t>for character in message:</a:t>
            </a:r>
          </a:p>
          <a:p>
            <a:r>
              <a:rPr lang="en-US" sz="2800" dirty="0">
                <a:solidFill>
                  <a:srgbClr val="FF0000"/>
                </a:solidFill>
              </a:rPr>
              <a:t>	</a:t>
            </a:r>
            <a:r>
              <a:rPr lang="en-US" sz="2800" dirty="0" err="1">
                <a:solidFill>
                  <a:srgbClr val="FF0000"/>
                </a:solidFill>
              </a:rPr>
              <a:t>count.setdefault</a:t>
            </a:r>
            <a:r>
              <a:rPr lang="en-US" sz="2800" dirty="0">
                <a:solidFill>
                  <a:srgbClr val="FF0000"/>
                </a:solidFill>
              </a:rPr>
              <a:t>(character, 0)</a:t>
            </a:r>
          </a:p>
          <a:p>
            <a:r>
              <a:rPr lang="en-US" sz="2800" dirty="0">
                <a:solidFill>
                  <a:srgbClr val="0070C0"/>
                </a:solidFill>
              </a:rPr>
              <a:t>	count[character] = count[character] + 1</a:t>
            </a:r>
          </a:p>
          <a:p>
            <a:r>
              <a:rPr lang="en-US" sz="2800" dirty="0" err="1">
                <a:solidFill>
                  <a:srgbClr val="0070C0"/>
                </a:solidFill>
              </a:rPr>
              <a:t>pprint.pprint</a:t>
            </a:r>
            <a:r>
              <a:rPr lang="en-US" sz="2800" dirty="0">
                <a:solidFill>
                  <a:srgbClr val="0070C0"/>
                </a:solidFill>
              </a:rPr>
              <a:t>(count)</a:t>
            </a:r>
          </a:p>
        </p:txBody>
      </p:sp>
      <p:sp>
        <p:nvSpPr>
          <p:cNvPr id="3" name="Rectangle 2"/>
          <p:cNvSpPr/>
          <p:nvPr/>
        </p:nvSpPr>
        <p:spPr>
          <a:xfrm>
            <a:off x="6535060" y="2614968"/>
            <a:ext cx="6257925" cy="523220"/>
          </a:xfrm>
          <a:prstGeom prst="rect">
            <a:avLst/>
          </a:prstGeom>
        </p:spPr>
        <p:txBody>
          <a:bodyPr wrap="square">
            <a:spAutoFit/>
          </a:bodyPr>
          <a:lstStyle/>
          <a:p>
            <a:pPr marL="292100" indent="-292100">
              <a:buFont typeface="Arial" panose="020B0604020202020204" pitchFamily="34" charset="0"/>
              <a:buChar char="•"/>
            </a:pPr>
            <a:r>
              <a:rPr lang="en-US" sz="2800" dirty="0">
                <a:solidFill>
                  <a:srgbClr val="0070C0"/>
                </a:solidFill>
              </a:rPr>
              <a:t>Consider prettyCharacterCount.py.</a:t>
            </a:r>
          </a:p>
        </p:txBody>
      </p:sp>
      <p:sp>
        <p:nvSpPr>
          <p:cNvPr id="5" name="Rectangle 4"/>
          <p:cNvSpPr/>
          <p:nvPr/>
        </p:nvSpPr>
        <p:spPr>
          <a:xfrm>
            <a:off x="6800850" y="3457069"/>
            <a:ext cx="6096000" cy="3416320"/>
          </a:xfrm>
          <a:prstGeom prst="rect">
            <a:avLst/>
          </a:prstGeom>
        </p:spPr>
        <p:txBody>
          <a:bodyPr>
            <a:spAutoFit/>
          </a:bodyPr>
          <a:lstStyle/>
          <a:p>
            <a:r>
              <a:rPr lang="en-US" sz="2400" dirty="0"/>
              <a:t>{' ': 13,</a:t>
            </a:r>
          </a:p>
          <a:p>
            <a:r>
              <a:rPr lang="en-US" sz="2400" dirty="0"/>
              <a:t>',': 1,</a:t>
            </a:r>
          </a:p>
          <a:p>
            <a:r>
              <a:rPr lang="en-US" sz="2400" dirty="0"/>
              <a:t>'.': 1,</a:t>
            </a:r>
          </a:p>
          <a:p>
            <a:r>
              <a:rPr lang="en-US" sz="2400" dirty="0"/>
              <a:t>'A': 1,</a:t>
            </a:r>
          </a:p>
          <a:p>
            <a:r>
              <a:rPr lang="en-US" sz="2400" dirty="0"/>
              <a:t>'I': 1,</a:t>
            </a:r>
          </a:p>
          <a:p>
            <a:r>
              <a:rPr lang="en-US" sz="2400" dirty="0"/>
              <a:t>--snip--</a:t>
            </a:r>
          </a:p>
          <a:p>
            <a:r>
              <a:rPr lang="en-US" sz="2400" dirty="0"/>
              <a:t>'t': 6,</a:t>
            </a:r>
          </a:p>
          <a:p>
            <a:r>
              <a:rPr lang="en-US" sz="2400" dirty="0"/>
              <a:t>'w': 2,</a:t>
            </a:r>
          </a:p>
          <a:p>
            <a:r>
              <a:rPr lang="en-US" sz="2400" dirty="0"/>
              <a:t>'y': 1}</a:t>
            </a:r>
          </a:p>
        </p:txBody>
      </p:sp>
      <p:sp>
        <p:nvSpPr>
          <p:cNvPr id="6" name="Rectangle 5"/>
          <p:cNvSpPr/>
          <p:nvPr/>
        </p:nvSpPr>
        <p:spPr>
          <a:xfrm>
            <a:off x="8458200" y="3534013"/>
            <a:ext cx="2781300" cy="2677656"/>
          </a:xfrm>
          <a:prstGeom prst="rect">
            <a:avLst/>
          </a:prstGeom>
        </p:spPr>
        <p:txBody>
          <a:bodyPr wrap="square">
            <a:spAutoFit/>
          </a:bodyPr>
          <a:lstStyle/>
          <a:p>
            <a:r>
              <a:rPr lang="en-US" sz="2800" dirty="0"/>
              <a:t>This time, when the program is run, the output</a:t>
            </a:r>
          </a:p>
          <a:p>
            <a:r>
              <a:rPr lang="en-US" sz="2800" dirty="0"/>
              <a:t>looks much </a:t>
            </a:r>
            <a:r>
              <a:rPr lang="en-US" sz="2800" dirty="0">
                <a:solidFill>
                  <a:srgbClr val="FF0000"/>
                </a:solidFill>
              </a:rPr>
              <a:t>cleaner</a:t>
            </a:r>
            <a:r>
              <a:rPr lang="en-US" sz="2800" dirty="0"/>
              <a:t>, with the </a:t>
            </a:r>
            <a:r>
              <a:rPr lang="en-US" sz="2800" dirty="0">
                <a:solidFill>
                  <a:srgbClr val="FF0000"/>
                </a:solidFill>
              </a:rPr>
              <a:t>keys sorted.</a:t>
            </a:r>
          </a:p>
        </p:txBody>
      </p:sp>
    </p:spTree>
    <p:extLst>
      <p:ext uri="{BB962C8B-B14F-4D97-AF65-F5344CB8AC3E}">
        <p14:creationId xmlns:p14="http://schemas.microsoft.com/office/powerpoint/2010/main" val="40203520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042" y="-368635"/>
            <a:ext cx="13396435" cy="1596177"/>
          </a:xfrm>
        </p:spPr>
        <p:txBody>
          <a:bodyPr>
            <a:normAutofit/>
          </a:bodyPr>
          <a:lstStyle/>
          <a:p>
            <a:r>
              <a:rPr lang="en-US" sz="3200" b="1" dirty="0">
                <a:solidFill>
                  <a:srgbClr val="7030A0"/>
                </a:solidFill>
              </a:rPr>
              <a:t>	Nested Dictionaries and Lists</a:t>
            </a:r>
            <a:endParaRPr lang="en-US" sz="3200" dirty="0">
              <a:solidFill>
                <a:srgbClr val="7030A0"/>
              </a:solidFill>
            </a:endParaRPr>
          </a:p>
        </p:txBody>
      </p:sp>
      <p:sp>
        <p:nvSpPr>
          <p:cNvPr id="4" name="Rectangle 3"/>
          <p:cNvSpPr/>
          <p:nvPr/>
        </p:nvSpPr>
        <p:spPr>
          <a:xfrm>
            <a:off x="171442" y="1652403"/>
            <a:ext cx="11842757" cy="4031873"/>
          </a:xfrm>
          <a:prstGeom prst="rect">
            <a:avLst/>
          </a:prstGeom>
        </p:spPr>
        <p:txBody>
          <a:bodyPr wrap="square">
            <a:spAutoFit/>
          </a:bodyPr>
          <a:lstStyle/>
          <a:p>
            <a:pPr marL="457200" indent="-457200" algn="just">
              <a:buFont typeface="Wingdings" panose="05000000000000000000" pitchFamily="2" charset="2"/>
              <a:buChar char="Ø"/>
            </a:pPr>
            <a:r>
              <a:rPr lang="en-US" sz="3200" dirty="0"/>
              <a:t>As you model more complicated things, you may find you need dictionaries and lists that contain other dictionaries and lists. </a:t>
            </a:r>
          </a:p>
          <a:p>
            <a:pPr marL="457200" indent="-457200" algn="just">
              <a:buFont typeface="Wingdings" panose="05000000000000000000" pitchFamily="2" charset="2"/>
              <a:buChar char="Ø"/>
            </a:pPr>
            <a:r>
              <a:rPr lang="en-US" sz="3200" dirty="0"/>
              <a:t>Lists are useful to contain an ordered series of values, and dictionaries are useful for associating keys with values. </a:t>
            </a:r>
          </a:p>
          <a:p>
            <a:pPr marL="457200" indent="-457200" algn="just">
              <a:buFont typeface="Wingdings" panose="05000000000000000000" pitchFamily="2" charset="2"/>
              <a:buChar char="Ø"/>
            </a:pPr>
            <a:r>
              <a:rPr lang="en-US" sz="3200" dirty="0"/>
              <a:t>Ex: Consider a program that uses a dictionary that contains</a:t>
            </a:r>
          </a:p>
          <a:p>
            <a:pPr algn="just"/>
            <a:r>
              <a:rPr lang="en-US" sz="3200" dirty="0"/>
              <a:t>    other dictionaries of ‘</a:t>
            </a:r>
            <a:r>
              <a:rPr lang="en-US" sz="3200" dirty="0">
                <a:solidFill>
                  <a:srgbClr val="FF0000"/>
                </a:solidFill>
              </a:rPr>
              <a:t>what items guests are bringing to a picnic’</a:t>
            </a:r>
            <a:r>
              <a:rPr lang="en-US" sz="3200" dirty="0"/>
              <a:t>.</a:t>
            </a:r>
          </a:p>
          <a:p>
            <a:pPr marL="457200" indent="-457200" algn="just">
              <a:buFont typeface="Wingdings" panose="05000000000000000000" pitchFamily="2" charset="2"/>
              <a:buChar char="Ø"/>
            </a:pPr>
            <a:r>
              <a:rPr lang="en-US" sz="3200" dirty="0"/>
              <a:t>The </a:t>
            </a:r>
            <a:r>
              <a:rPr lang="en-US" sz="3200" dirty="0" err="1">
                <a:solidFill>
                  <a:srgbClr val="FF0000"/>
                </a:solidFill>
              </a:rPr>
              <a:t>totalBrought</a:t>
            </a:r>
            <a:r>
              <a:rPr lang="en-US" sz="3200" dirty="0">
                <a:solidFill>
                  <a:srgbClr val="FF0000"/>
                </a:solidFill>
              </a:rPr>
              <a:t>() </a:t>
            </a:r>
            <a:r>
              <a:rPr lang="en-US" sz="3200" dirty="0"/>
              <a:t>function can read this data structure and </a:t>
            </a:r>
            <a:r>
              <a:rPr lang="en-US" sz="3200" dirty="0">
                <a:solidFill>
                  <a:srgbClr val="FF0000"/>
                </a:solidFill>
              </a:rPr>
              <a:t>calculate the total number of an item being brought by all the guests</a:t>
            </a:r>
            <a:r>
              <a:rPr lang="en-US" sz="3200" dirty="0"/>
              <a:t>.</a:t>
            </a:r>
          </a:p>
        </p:txBody>
      </p:sp>
    </p:spTree>
    <p:extLst>
      <p:ext uri="{BB962C8B-B14F-4D97-AF65-F5344CB8AC3E}">
        <p14:creationId xmlns:p14="http://schemas.microsoft.com/office/powerpoint/2010/main" val="30791699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1242" y="-559135"/>
            <a:ext cx="13396435" cy="1596177"/>
          </a:xfrm>
        </p:spPr>
        <p:txBody>
          <a:bodyPr>
            <a:normAutofit/>
          </a:bodyPr>
          <a:lstStyle/>
          <a:p>
            <a:r>
              <a:rPr lang="en-US" sz="3200" b="1" dirty="0">
                <a:solidFill>
                  <a:srgbClr val="7030A0"/>
                </a:solidFill>
              </a:rPr>
              <a:t>		Nested Dictionaries and Lists</a:t>
            </a:r>
            <a:endParaRPr lang="en-US" sz="3200" dirty="0">
              <a:solidFill>
                <a:srgbClr val="7030A0"/>
              </a:solidFill>
            </a:endParaRPr>
          </a:p>
        </p:txBody>
      </p:sp>
      <p:sp>
        <p:nvSpPr>
          <p:cNvPr id="4" name="Rectangle 3"/>
          <p:cNvSpPr/>
          <p:nvPr/>
        </p:nvSpPr>
        <p:spPr>
          <a:xfrm>
            <a:off x="717542" y="733246"/>
            <a:ext cx="11842757" cy="6124754"/>
          </a:xfrm>
          <a:prstGeom prst="rect">
            <a:avLst/>
          </a:prstGeom>
        </p:spPr>
        <p:txBody>
          <a:bodyPr wrap="square">
            <a:spAutoFit/>
          </a:bodyPr>
          <a:lstStyle/>
          <a:p>
            <a:pPr algn="just"/>
            <a:r>
              <a:rPr lang="en-US" sz="2800" dirty="0" err="1"/>
              <a:t>allGuests</a:t>
            </a:r>
            <a:r>
              <a:rPr lang="en-US" sz="2800" dirty="0"/>
              <a:t> = {'Alice': {'apples': 5, 'pretzels': 12},</a:t>
            </a:r>
          </a:p>
          <a:p>
            <a:pPr algn="just"/>
            <a:r>
              <a:rPr lang="en-US" sz="2800" dirty="0"/>
              <a:t>'Bob': {'ham sandwiches': 3, 'apples': 2},</a:t>
            </a:r>
          </a:p>
          <a:p>
            <a:pPr algn="just"/>
            <a:r>
              <a:rPr lang="en-US" sz="2800" dirty="0"/>
              <a:t>'Carol': {'cups': 3, 'apple pies': 1}}</a:t>
            </a:r>
          </a:p>
          <a:p>
            <a:pPr algn="just"/>
            <a:r>
              <a:rPr lang="en-US" sz="2800" dirty="0" err="1"/>
              <a:t>def</a:t>
            </a:r>
            <a:r>
              <a:rPr lang="en-US" sz="2800" dirty="0"/>
              <a:t> </a:t>
            </a:r>
            <a:r>
              <a:rPr lang="en-US" sz="2800" dirty="0" err="1"/>
              <a:t>totalBrought</a:t>
            </a:r>
            <a:r>
              <a:rPr lang="en-US" sz="2800" dirty="0"/>
              <a:t>(guests, item):</a:t>
            </a:r>
          </a:p>
          <a:p>
            <a:pPr algn="just"/>
            <a:r>
              <a:rPr lang="en-US" sz="2800" dirty="0" err="1"/>
              <a:t>numBrought</a:t>
            </a:r>
            <a:r>
              <a:rPr lang="en-US" sz="2800" dirty="0"/>
              <a:t> = 0</a:t>
            </a:r>
          </a:p>
          <a:p>
            <a:pPr algn="just"/>
            <a:r>
              <a:rPr lang="en-US" sz="2800" dirty="0"/>
              <a:t>➊ for k, v in </a:t>
            </a:r>
            <a:r>
              <a:rPr lang="en-US" sz="2800" dirty="0" err="1"/>
              <a:t>guests.items</a:t>
            </a:r>
            <a:r>
              <a:rPr lang="en-US" sz="2800" dirty="0"/>
              <a:t>():</a:t>
            </a:r>
          </a:p>
          <a:p>
            <a:pPr algn="just"/>
            <a:r>
              <a:rPr lang="en-US" sz="2800" dirty="0"/>
              <a:t>➋ </a:t>
            </a:r>
            <a:r>
              <a:rPr lang="en-US" sz="2800" dirty="0" err="1"/>
              <a:t>numBrought</a:t>
            </a:r>
            <a:r>
              <a:rPr lang="en-US" sz="2800" dirty="0"/>
              <a:t> = </a:t>
            </a:r>
            <a:r>
              <a:rPr lang="en-US" sz="2800" dirty="0" err="1"/>
              <a:t>numBrought</a:t>
            </a:r>
            <a:r>
              <a:rPr lang="en-US" sz="2800" dirty="0"/>
              <a:t> + </a:t>
            </a:r>
            <a:r>
              <a:rPr lang="en-US" sz="2800" dirty="0" err="1"/>
              <a:t>v.get</a:t>
            </a:r>
            <a:r>
              <a:rPr lang="en-US" sz="2800" dirty="0"/>
              <a:t>(item, 0)</a:t>
            </a:r>
          </a:p>
          <a:p>
            <a:pPr algn="just"/>
            <a:r>
              <a:rPr lang="en-US" sz="2800" dirty="0"/>
              <a:t>return </a:t>
            </a:r>
            <a:r>
              <a:rPr lang="en-US" sz="2800" dirty="0" err="1"/>
              <a:t>numBrought</a:t>
            </a:r>
            <a:endParaRPr lang="en-US" sz="2800" dirty="0"/>
          </a:p>
          <a:p>
            <a:pPr algn="just"/>
            <a:r>
              <a:rPr lang="en-US" sz="2800" dirty="0"/>
              <a:t>print('Number of things being brought:')</a:t>
            </a:r>
          </a:p>
          <a:p>
            <a:pPr algn="just"/>
            <a:r>
              <a:rPr lang="en-US" sz="2800" dirty="0"/>
              <a:t>print(' - Apples ' + </a:t>
            </a:r>
            <a:r>
              <a:rPr lang="en-US" sz="2800" dirty="0" err="1"/>
              <a:t>str</a:t>
            </a:r>
            <a:r>
              <a:rPr lang="en-US" sz="2800" dirty="0"/>
              <a:t>(</a:t>
            </a:r>
            <a:r>
              <a:rPr lang="en-US" sz="2800" dirty="0" err="1"/>
              <a:t>totalBrought</a:t>
            </a:r>
            <a:r>
              <a:rPr lang="en-US" sz="2800" dirty="0"/>
              <a:t>(</a:t>
            </a:r>
            <a:r>
              <a:rPr lang="en-US" sz="2800" dirty="0" err="1"/>
              <a:t>allGuests</a:t>
            </a:r>
            <a:r>
              <a:rPr lang="en-US" sz="2800" dirty="0"/>
              <a:t>, 'apples')))</a:t>
            </a:r>
          </a:p>
          <a:p>
            <a:pPr algn="just"/>
            <a:r>
              <a:rPr lang="en-US" sz="2800" dirty="0"/>
              <a:t>print(' - Cups ' + </a:t>
            </a:r>
            <a:r>
              <a:rPr lang="en-US" sz="2800" dirty="0" err="1"/>
              <a:t>str</a:t>
            </a:r>
            <a:r>
              <a:rPr lang="en-US" sz="2800" dirty="0"/>
              <a:t>(</a:t>
            </a:r>
            <a:r>
              <a:rPr lang="en-US" sz="2800" dirty="0" err="1"/>
              <a:t>totalBrought</a:t>
            </a:r>
            <a:r>
              <a:rPr lang="en-US" sz="2800" dirty="0"/>
              <a:t>(</a:t>
            </a:r>
            <a:r>
              <a:rPr lang="en-US" sz="2800" dirty="0" err="1"/>
              <a:t>allGuests</a:t>
            </a:r>
            <a:r>
              <a:rPr lang="en-US" sz="2800" dirty="0"/>
              <a:t>, 'cups')))</a:t>
            </a:r>
          </a:p>
          <a:p>
            <a:pPr algn="just"/>
            <a:r>
              <a:rPr lang="en-US" sz="2800" dirty="0"/>
              <a:t>print(' - Cakes ' + </a:t>
            </a:r>
            <a:r>
              <a:rPr lang="en-US" sz="2800" dirty="0" err="1"/>
              <a:t>str</a:t>
            </a:r>
            <a:r>
              <a:rPr lang="en-US" sz="2800" dirty="0"/>
              <a:t>(</a:t>
            </a:r>
            <a:r>
              <a:rPr lang="en-US" sz="2800" dirty="0" err="1"/>
              <a:t>totalBrought</a:t>
            </a:r>
            <a:r>
              <a:rPr lang="en-US" sz="2800" dirty="0"/>
              <a:t>(</a:t>
            </a:r>
            <a:r>
              <a:rPr lang="en-US" sz="2800" dirty="0" err="1"/>
              <a:t>allGuests</a:t>
            </a:r>
            <a:r>
              <a:rPr lang="en-US" sz="2800" dirty="0"/>
              <a:t>, 'cakes')))</a:t>
            </a:r>
          </a:p>
          <a:p>
            <a:pPr algn="just"/>
            <a:r>
              <a:rPr lang="en-US" sz="2800" dirty="0"/>
              <a:t>print(' - Ham Sandwiches ' + </a:t>
            </a:r>
            <a:r>
              <a:rPr lang="en-US" sz="2800" dirty="0" err="1"/>
              <a:t>str</a:t>
            </a:r>
            <a:r>
              <a:rPr lang="en-US" sz="2800" dirty="0"/>
              <a:t>(</a:t>
            </a:r>
            <a:r>
              <a:rPr lang="en-US" sz="2800" dirty="0" err="1"/>
              <a:t>totalBrought</a:t>
            </a:r>
            <a:r>
              <a:rPr lang="en-US" sz="2800" dirty="0"/>
              <a:t>(</a:t>
            </a:r>
            <a:r>
              <a:rPr lang="en-US" sz="2800" dirty="0" err="1"/>
              <a:t>allGuests</a:t>
            </a:r>
            <a:r>
              <a:rPr lang="en-US" sz="2800" dirty="0"/>
              <a:t>, 'ham sandwiches')))</a:t>
            </a:r>
          </a:p>
          <a:p>
            <a:pPr algn="just"/>
            <a:r>
              <a:rPr lang="en-US" sz="2800" dirty="0"/>
              <a:t>print(' - Apple Pies ' + </a:t>
            </a:r>
            <a:r>
              <a:rPr lang="en-US" sz="2800" dirty="0" err="1"/>
              <a:t>str</a:t>
            </a:r>
            <a:r>
              <a:rPr lang="en-US" sz="2800" dirty="0"/>
              <a:t>(</a:t>
            </a:r>
            <a:r>
              <a:rPr lang="en-US" sz="2800" dirty="0" err="1"/>
              <a:t>totalBrought</a:t>
            </a:r>
            <a:r>
              <a:rPr lang="en-US" sz="2800" dirty="0"/>
              <a:t>(</a:t>
            </a:r>
            <a:r>
              <a:rPr lang="en-US" sz="2800" dirty="0" err="1"/>
              <a:t>allGuests</a:t>
            </a:r>
            <a:r>
              <a:rPr lang="en-US" sz="2800" dirty="0"/>
              <a:t>, 'apple pies')))</a:t>
            </a:r>
          </a:p>
        </p:txBody>
      </p:sp>
    </p:spTree>
    <p:extLst>
      <p:ext uri="{BB962C8B-B14F-4D97-AF65-F5344CB8AC3E}">
        <p14:creationId xmlns:p14="http://schemas.microsoft.com/office/powerpoint/2010/main" val="806464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chemeClr val="bg1">
                <a:shade val="64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1242" y="-559135"/>
            <a:ext cx="13396435" cy="1596177"/>
          </a:xfrm>
        </p:spPr>
        <p:txBody>
          <a:bodyPr>
            <a:normAutofit/>
          </a:bodyPr>
          <a:lstStyle/>
          <a:p>
            <a:r>
              <a:rPr lang="en-US" sz="3200" b="1" dirty="0">
                <a:solidFill>
                  <a:srgbClr val="7030A0"/>
                </a:solidFill>
              </a:rPr>
              <a:t>		Nested Dictionaries and Lists</a:t>
            </a:r>
            <a:endParaRPr lang="en-US" sz="3200" dirty="0">
              <a:solidFill>
                <a:srgbClr val="7030A0"/>
              </a:solidFill>
            </a:endParaRPr>
          </a:p>
        </p:txBody>
      </p:sp>
      <p:sp>
        <p:nvSpPr>
          <p:cNvPr id="4" name="Rectangle 3"/>
          <p:cNvSpPr/>
          <p:nvPr/>
        </p:nvSpPr>
        <p:spPr>
          <a:xfrm>
            <a:off x="704843" y="1584146"/>
            <a:ext cx="10890258" cy="3539430"/>
          </a:xfrm>
          <a:prstGeom prst="rect">
            <a:avLst/>
          </a:prstGeom>
        </p:spPr>
        <p:txBody>
          <a:bodyPr wrap="square">
            <a:spAutoFit/>
          </a:bodyPr>
          <a:lstStyle/>
          <a:p>
            <a:pPr marL="457200" indent="-457200" algn="just">
              <a:buFont typeface="Wingdings" panose="05000000000000000000" pitchFamily="2" charset="2"/>
              <a:buChar char="Ø"/>
            </a:pPr>
            <a:r>
              <a:rPr lang="en-US" sz="2800" dirty="0"/>
              <a:t>Inside the </a:t>
            </a:r>
            <a:r>
              <a:rPr lang="en-US" sz="2800" dirty="0" err="1">
                <a:solidFill>
                  <a:srgbClr val="FF0000"/>
                </a:solidFill>
              </a:rPr>
              <a:t>totalBrought</a:t>
            </a:r>
            <a:r>
              <a:rPr lang="en-US" sz="2800" dirty="0">
                <a:solidFill>
                  <a:srgbClr val="FF0000"/>
                </a:solidFill>
              </a:rPr>
              <a:t>() </a:t>
            </a:r>
            <a:r>
              <a:rPr lang="en-US" sz="2800" dirty="0"/>
              <a:t>function, the for loop iterates over the key-value pairs in guests ➊. </a:t>
            </a:r>
          </a:p>
          <a:p>
            <a:pPr marL="457200" indent="-457200" algn="just">
              <a:buFont typeface="Wingdings" panose="05000000000000000000" pitchFamily="2" charset="2"/>
              <a:buChar char="Ø"/>
            </a:pPr>
            <a:r>
              <a:rPr lang="en-US" sz="2800" dirty="0"/>
              <a:t>Inside the loop, the string of the guest’s name is assigned to k, and the dictionary of picnic items they’re bringing is assigned to v. </a:t>
            </a:r>
          </a:p>
          <a:p>
            <a:pPr marL="457200" indent="-457200" algn="just">
              <a:buFont typeface="Wingdings" panose="05000000000000000000" pitchFamily="2" charset="2"/>
              <a:buChar char="Ø"/>
            </a:pPr>
            <a:r>
              <a:rPr lang="en-US" sz="2800" dirty="0"/>
              <a:t>If the item parameter exists as a key in this dictionary, its value (the quantity) is added to </a:t>
            </a:r>
            <a:r>
              <a:rPr lang="en-US" sz="2800" dirty="0" err="1">
                <a:solidFill>
                  <a:srgbClr val="FF0000"/>
                </a:solidFill>
              </a:rPr>
              <a:t>numBrought</a:t>
            </a:r>
            <a:r>
              <a:rPr lang="en-US" sz="2800" dirty="0"/>
              <a:t> ➋. </a:t>
            </a:r>
          </a:p>
          <a:p>
            <a:pPr marL="457200" indent="-457200" algn="just">
              <a:buFont typeface="Wingdings" panose="05000000000000000000" pitchFamily="2" charset="2"/>
              <a:buChar char="Ø"/>
            </a:pPr>
            <a:r>
              <a:rPr lang="en-US" sz="2800" dirty="0"/>
              <a:t>If it does not exist as a key, the get() method returns 0 to be added to</a:t>
            </a:r>
          </a:p>
          <a:p>
            <a:pPr algn="just"/>
            <a:r>
              <a:rPr lang="en-US" sz="2800" dirty="0"/>
              <a:t>    </a:t>
            </a:r>
            <a:r>
              <a:rPr lang="en-US" sz="2800" dirty="0" err="1">
                <a:solidFill>
                  <a:srgbClr val="FF0000"/>
                </a:solidFill>
              </a:rPr>
              <a:t>numBrought</a:t>
            </a:r>
            <a:r>
              <a:rPr lang="en-US" sz="2800" dirty="0">
                <a:solidFill>
                  <a:srgbClr val="FF0000"/>
                </a:solidFill>
              </a:rPr>
              <a:t>.</a:t>
            </a:r>
          </a:p>
        </p:txBody>
      </p:sp>
    </p:spTree>
    <p:extLst>
      <p:ext uri="{BB962C8B-B14F-4D97-AF65-F5344CB8AC3E}">
        <p14:creationId xmlns:p14="http://schemas.microsoft.com/office/powerpoint/2010/main" val="16540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26484</TotalTime>
  <Words>12419</Words>
  <Application>Microsoft Office PowerPoint</Application>
  <PresentationFormat>Widescreen</PresentationFormat>
  <Paragraphs>1397</Paragraphs>
  <Slides>102</Slides>
  <Notes>99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Arial</vt:lpstr>
      <vt:lpstr>ArialUnicodeMS</vt:lpstr>
      <vt:lpstr>Calibri</vt:lpstr>
      <vt:lpstr>Calibri Light</vt:lpstr>
      <vt:lpstr>Cambria</vt:lpstr>
      <vt:lpstr>TradeGothicLTStd-Obl</vt:lpstr>
      <vt:lpstr>UbuntuMono-Bold</vt:lpstr>
      <vt:lpstr>UbuntuMono-Italic</vt:lpstr>
      <vt:lpstr>UbuntuMono-Regular</vt:lpstr>
      <vt:lpstr>Wingdings</vt:lpstr>
      <vt:lpstr>Office Theme</vt:lpstr>
      <vt:lpstr>Module 2</vt:lpstr>
      <vt:lpstr>Lists, Dictionaries and Structuring Data</vt:lpstr>
      <vt:lpstr>The List Data Type</vt:lpstr>
      <vt:lpstr>The List Data Type</vt:lpstr>
      <vt:lpstr>Getting Individual Values in a List with Indexes</vt:lpstr>
      <vt:lpstr>Getting Individual Values in a List with Indexes</vt:lpstr>
      <vt:lpstr>Getting Individual Values in a List with Indexes</vt:lpstr>
      <vt:lpstr>Getting Individual Values in a List with Indexes</vt:lpstr>
      <vt:lpstr>Getting Individual Values in a List with Indexes</vt:lpstr>
      <vt:lpstr>Getting Individual Values in a List with Indexes</vt:lpstr>
      <vt:lpstr>Getting Individual Values in a List with Indexes</vt:lpstr>
      <vt:lpstr>Getting Individual Values in a List with Indexes</vt:lpstr>
      <vt:lpstr>Getting a List from Another List USING Slices</vt:lpstr>
      <vt:lpstr>Getting a List from Another List USING Slices</vt:lpstr>
      <vt:lpstr>Getting a List from Another List USING Slices</vt:lpstr>
      <vt:lpstr>Getting a List’s Length with the len() Function</vt:lpstr>
      <vt:lpstr>Getting a List’s Length with the len() Function</vt:lpstr>
      <vt:lpstr>List Concatenation and List Replication</vt:lpstr>
      <vt:lpstr>Removing Values from Lists with del Statements</vt:lpstr>
      <vt:lpstr>Working with Lists</vt:lpstr>
      <vt:lpstr>Working with Lists</vt:lpstr>
      <vt:lpstr>Working with Lists</vt:lpstr>
      <vt:lpstr>Working with Lists</vt:lpstr>
      <vt:lpstr>Using for Loops with Lists</vt:lpstr>
      <vt:lpstr>Using for Loops with Lists</vt:lpstr>
      <vt:lpstr>Using for Loops with Lists</vt:lpstr>
      <vt:lpstr>The in and not in Operators</vt:lpstr>
      <vt:lpstr>The in and not in Operators</vt:lpstr>
      <vt:lpstr>The Multiple Assignment Trick</vt:lpstr>
      <vt:lpstr>Using the enumerate() Function with Lists</vt:lpstr>
      <vt:lpstr>random.choice() and random.shuffle() </vt:lpstr>
      <vt:lpstr>Augmented Assignment Operators</vt:lpstr>
      <vt:lpstr>Augmented Assignment Operators</vt:lpstr>
      <vt:lpstr>Augmented Assignment Operators</vt:lpstr>
      <vt:lpstr>Methods</vt:lpstr>
      <vt:lpstr>Finding a Value in a List with the index() Method</vt:lpstr>
      <vt:lpstr>Finding a Value in a List with the index() Method</vt:lpstr>
      <vt:lpstr>Adding Values to Lists with the append() and insert() Methods</vt:lpstr>
      <vt:lpstr>Adding Values to Lists with the append() and insert() Methods</vt:lpstr>
      <vt:lpstr>Removing Values from Lists with the remove() Method</vt:lpstr>
      <vt:lpstr>Removing Values from Lists with the remove() Method</vt:lpstr>
      <vt:lpstr>Sorting the Values in a List with the sort() Method</vt:lpstr>
      <vt:lpstr>Sorting the Values in a List with the sort() Method</vt:lpstr>
      <vt:lpstr>Sorting the Values in a List with the sort() Method</vt:lpstr>
      <vt:lpstr>Reversing the Values in a List with reverse() Method</vt:lpstr>
      <vt:lpstr> EXCEPTIONS TO INDENTATION RULES IN PYTHON</vt:lpstr>
      <vt:lpstr> EXCEPTIONS TO INDENTATION RULES IN PYTHON</vt:lpstr>
      <vt:lpstr>   Sequence Data Types</vt:lpstr>
      <vt:lpstr>  Mutable and Immutable Data Types</vt:lpstr>
      <vt:lpstr> Mutable and Immutable Data Types</vt:lpstr>
      <vt:lpstr> Mutable and Immutable Data Types</vt:lpstr>
      <vt:lpstr> Mutable and Immutable Data Types</vt:lpstr>
      <vt:lpstr> The Tuple Data Type</vt:lpstr>
      <vt:lpstr> The Tuple Data Type</vt:lpstr>
      <vt:lpstr> The Tuple Data Type</vt:lpstr>
      <vt:lpstr> Converting Types with the list() and tuple() Functions</vt:lpstr>
      <vt:lpstr> References</vt:lpstr>
      <vt:lpstr> References</vt:lpstr>
      <vt:lpstr> References</vt:lpstr>
      <vt:lpstr> References</vt:lpstr>
      <vt:lpstr> References</vt:lpstr>
      <vt:lpstr>   References</vt:lpstr>
      <vt:lpstr>Identity and the id() Function</vt:lpstr>
      <vt:lpstr> Identity and the id() Function</vt:lpstr>
      <vt:lpstr>Identity and the id() Function</vt:lpstr>
      <vt:lpstr> Identity and the id() Function</vt:lpstr>
      <vt:lpstr> Passing References</vt:lpstr>
      <vt:lpstr> Passing References</vt:lpstr>
      <vt:lpstr> copy Module’s copy() and deepcopy() Functions</vt:lpstr>
      <vt:lpstr> copy Module’s copy() and deepcopy() Functions</vt:lpstr>
      <vt:lpstr> copy Module’s copy() and deepcopy() Functions</vt:lpstr>
      <vt:lpstr> copy Module’s copy() and deepcopy() Functions</vt:lpstr>
      <vt:lpstr>DICTIONARIES  and  STRUCTURING DATA</vt:lpstr>
      <vt:lpstr> The Dictionary Data Type</vt:lpstr>
      <vt:lpstr> The Dictionary Data Type</vt:lpstr>
      <vt:lpstr> The Dictionary Data Type</vt:lpstr>
      <vt:lpstr> Dictionaries vs. Lists</vt:lpstr>
      <vt:lpstr> Dictionaries vs. Lists</vt:lpstr>
      <vt:lpstr> Dictionaries vs. Lists</vt:lpstr>
      <vt:lpstr> Dictionaries vs. Lists</vt:lpstr>
      <vt:lpstr> ORDERED DICTIONARIES IN PYTHON 3.7</vt:lpstr>
      <vt:lpstr> The keys(), values(), and items() Methods</vt:lpstr>
      <vt:lpstr> The keys(), values(), and items() Methods</vt:lpstr>
      <vt:lpstr> The keys(), values(), and items() Methods</vt:lpstr>
      <vt:lpstr> The keys(), values(), and items() Methods</vt:lpstr>
      <vt:lpstr> Checking Whether a Key or Value Exists in a Dictionary</vt:lpstr>
      <vt:lpstr> Checking Whether a Key or Value Exists in a Dictionary</vt:lpstr>
      <vt:lpstr> The get() Method</vt:lpstr>
      <vt:lpstr> The get() Method</vt:lpstr>
      <vt:lpstr> The setdefault() Method</vt:lpstr>
      <vt:lpstr> The setdefault() Method</vt:lpstr>
      <vt:lpstr> The setdefault() Method</vt:lpstr>
      <vt:lpstr> The setdefault() Method</vt:lpstr>
      <vt:lpstr> The setdefault() Method</vt:lpstr>
      <vt:lpstr> Pretty Printing</vt:lpstr>
      <vt:lpstr> Pretty Printing</vt:lpstr>
      <vt:lpstr> Nested Dictionaries and Lists</vt:lpstr>
      <vt:lpstr>  Nested Dictionaries and Lists</vt:lpstr>
      <vt:lpstr>  Nested Dictionaries and Lists</vt:lpstr>
      <vt:lpstr>  Nested Dictionaries and Lists</vt:lpstr>
      <vt:lpstr>  Nested Dictionaries and Lists</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Microsoft account</dc:creator>
  <cp:lastModifiedBy>Chethan B</cp:lastModifiedBy>
  <cp:revision>109</cp:revision>
  <dcterms:created xsi:type="dcterms:W3CDTF">2023-05-12T00:07:02Z</dcterms:created>
  <dcterms:modified xsi:type="dcterms:W3CDTF">2025-01-14T14:58:12Z</dcterms:modified>
</cp:coreProperties>
</file>