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5" r:id="rId1"/>
  </p:sldMasterIdLst>
  <p:notesMasterIdLst>
    <p:notesMasterId r:id="rId149"/>
  </p:notesMasterIdLst>
  <p:sldIdLst>
    <p:sldId id="259" r:id="rId2"/>
    <p:sldId id="260"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7" r:id="rId58"/>
    <p:sldId id="316"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6" r:id="rId75"/>
    <p:sldId id="337" r:id="rId76"/>
    <p:sldId id="338" r:id="rId77"/>
    <p:sldId id="339" r:id="rId78"/>
    <p:sldId id="340" r:id="rId79"/>
    <p:sldId id="341" r:id="rId80"/>
    <p:sldId id="342" r:id="rId81"/>
    <p:sldId id="343" r:id="rId82"/>
    <p:sldId id="344" r:id="rId83"/>
    <p:sldId id="346" r:id="rId84"/>
    <p:sldId id="345" r:id="rId85"/>
    <p:sldId id="347" r:id="rId86"/>
    <p:sldId id="348" r:id="rId87"/>
    <p:sldId id="349" r:id="rId88"/>
    <p:sldId id="350" r:id="rId89"/>
    <p:sldId id="351" r:id="rId90"/>
    <p:sldId id="352" r:id="rId91"/>
    <p:sldId id="353" r:id="rId92"/>
    <p:sldId id="354" r:id="rId93"/>
    <p:sldId id="355" r:id="rId94"/>
    <p:sldId id="356" r:id="rId95"/>
    <p:sldId id="357" r:id="rId96"/>
    <p:sldId id="358" r:id="rId97"/>
    <p:sldId id="359" r:id="rId98"/>
    <p:sldId id="360" r:id="rId99"/>
    <p:sldId id="361" r:id="rId100"/>
    <p:sldId id="362" r:id="rId101"/>
    <p:sldId id="363" r:id="rId102"/>
    <p:sldId id="364" r:id="rId103"/>
    <p:sldId id="365" r:id="rId104"/>
    <p:sldId id="366" r:id="rId105"/>
    <p:sldId id="367" r:id="rId106"/>
    <p:sldId id="368" r:id="rId107"/>
    <p:sldId id="369" r:id="rId108"/>
    <p:sldId id="370" r:id="rId109"/>
    <p:sldId id="371" r:id="rId110"/>
    <p:sldId id="372" r:id="rId111"/>
    <p:sldId id="374" r:id="rId112"/>
    <p:sldId id="375" r:id="rId113"/>
    <p:sldId id="377" r:id="rId114"/>
    <p:sldId id="378" r:id="rId115"/>
    <p:sldId id="379" r:id="rId116"/>
    <p:sldId id="380" r:id="rId117"/>
    <p:sldId id="381" r:id="rId118"/>
    <p:sldId id="382" r:id="rId119"/>
    <p:sldId id="383" r:id="rId120"/>
    <p:sldId id="384" r:id="rId121"/>
    <p:sldId id="385" r:id="rId122"/>
    <p:sldId id="388" r:id="rId123"/>
    <p:sldId id="389" r:id="rId124"/>
    <p:sldId id="390" r:id="rId125"/>
    <p:sldId id="391" r:id="rId126"/>
    <p:sldId id="392" r:id="rId127"/>
    <p:sldId id="393" r:id="rId128"/>
    <p:sldId id="394" r:id="rId129"/>
    <p:sldId id="395" r:id="rId130"/>
    <p:sldId id="396" r:id="rId131"/>
    <p:sldId id="397" r:id="rId132"/>
    <p:sldId id="398" r:id="rId133"/>
    <p:sldId id="399" r:id="rId134"/>
    <p:sldId id="400" r:id="rId135"/>
    <p:sldId id="401" r:id="rId136"/>
    <p:sldId id="402" r:id="rId137"/>
    <p:sldId id="403" r:id="rId138"/>
    <p:sldId id="404" r:id="rId139"/>
    <p:sldId id="405" r:id="rId140"/>
    <p:sldId id="406" r:id="rId141"/>
    <p:sldId id="407" r:id="rId142"/>
    <p:sldId id="408" r:id="rId143"/>
    <p:sldId id="409" r:id="rId144"/>
    <p:sldId id="410" r:id="rId145"/>
    <p:sldId id="412" r:id="rId146"/>
    <p:sldId id="413" r:id="rId147"/>
    <p:sldId id="414" r:id="rId1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056" autoAdjust="0"/>
  </p:normalViewPr>
  <p:slideViewPr>
    <p:cSldViewPr snapToGrid="0">
      <p:cViewPr varScale="1">
        <p:scale>
          <a:sx n="75" d="100"/>
          <a:sy n="75" d="100"/>
        </p:scale>
        <p:origin x="1134" y="5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notesMaster" Target="notesMasters/notes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A76F35-A9FD-4B7C-A409-14535A5F2F73}"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5BBC28-51A1-4571-851F-180EA05671EA}" type="slidenum">
              <a:rPr lang="en-US" smtClean="0"/>
              <a:t>‹#›</a:t>
            </a:fld>
            <a:endParaRPr lang="en-US"/>
          </a:p>
        </p:txBody>
      </p:sp>
    </p:spTree>
    <p:extLst>
      <p:ext uri="{BB962C8B-B14F-4D97-AF65-F5344CB8AC3E}">
        <p14:creationId xmlns:p14="http://schemas.microsoft.com/office/powerpoint/2010/main" val="567565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Text is one of the most common forms of data your programs will</a:t>
            </a:r>
          </a:p>
          <a:p>
            <a:r>
              <a:rPr lang="en-US" sz="1200" b="0" i="0" u="none" strike="noStrike" kern="1200" baseline="0" dirty="0">
                <a:solidFill>
                  <a:schemeClr val="tx1"/>
                </a:solidFill>
                <a:latin typeface="+mn-lt"/>
                <a:ea typeface="+mn-ea"/>
                <a:cs typeface="+mn-cs"/>
              </a:rPr>
              <a:t>handle. You already know how to concatenate two string values together</a:t>
            </a:r>
          </a:p>
          <a:p>
            <a:r>
              <a:rPr lang="en-US" sz="1200" b="0" i="0" u="none" strike="noStrike" kern="1200" baseline="0" dirty="0">
                <a:solidFill>
                  <a:schemeClr val="tx1"/>
                </a:solidFill>
                <a:latin typeface="+mn-lt"/>
                <a:ea typeface="+mn-ea"/>
                <a:cs typeface="+mn-cs"/>
              </a:rPr>
              <a:t>with the + operator, but you can do much more than that. </a:t>
            </a:r>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a:t>
            </a:fld>
            <a:endParaRPr lang="en-US"/>
          </a:p>
        </p:txBody>
      </p:sp>
    </p:spTree>
    <p:extLst>
      <p:ext uri="{BB962C8B-B14F-4D97-AF65-F5344CB8AC3E}">
        <p14:creationId xmlns:p14="http://schemas.microsoft.com/office/powerpoint/2010/main" val="2594685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10</a:t>
            </a:fld>
            <a:endParaRPr lang="en-US"/>
          </a:p>
        </p:txBody>
      </p:sp>
    </p:spTree>
    <p:extLst>
      <p:ext uri="{BB962C8B-B14F-4D97-AF65-F5344CB8AC3E}">
        <p14:creationId xmlns:p14="http://schemas.microsoft.com/office/powerpoint/2010/main" val="251263757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100</a:t>
            </a:fld>
            <a:endParaRPr lang="en-US"/>
          </a:p>
        </p:txBody>
      </p:sp>
    </p:spTree>
    <p:extLst>
      <p:ext uri="{BB962C8B-B14F-4D97-AF65-F5344CB8AC3E}">
        <p14:creationId xmlns:p14="http://schemas.microsoft.com/office/powerpoint/2010/main" val="173699586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101</a:t>
            </a:fld>
            <a:endParaRPr lang="en-US"/>
          </a:p>
        </p:txBody>
      </p:sp>
    </p:spTree>
    <p:extLst>
      <p:ext uri="{BB962C8B-B14F-4D97-AF65-F5344CB8AC3E}">
        <p14:creationId xmlns:p14="http://schemas.microsoft.com/office/powerpoint/2010/main" val="305934633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Now that you have a File object, you can start reading from it.</a:t>
            </a:r>
          </a:p>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102</a:t>
            </a:fld>
            <a:endParaRPr lang="en-US"/>
          </a:p>
        </p:txBody>
      </p:sp>
    </p:spTree>
    <p:extLst>
      <p:ext uri="{BB962C8B-B14F-4D97-AF65-F5344CB8AC3E}">
        <p14:creationId xmlns:p14="http://schemas.microsoft.com/office/powerpoint/2010/main" val="338827523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t>Now that you have a File object, you can start reading from it.</a:t>
            </a:r>
          </a:p>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103</a:t>
            </a:fld>
            <a:endParaRPr lang="en-US"/>
          </a:p>
        </p:txBody>
      </p:sp>
    </p:spTree>
    <p:extLst>
      <p:ext uri="{BB962C8B-B14F-4D97-AF65-F5344CB8AC3E}">
        <p14:creationId xmlns:p14="http://schemas.microsoft.com/office/powerpoint/2010/main" val="85027727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t>Now that you have a File object, you can start reading from it.</a:t>
            </a:r>
          </a:p>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104</a:t>
            </a:fld>
            <a:endParaRPr lang="en-US"/>
          </a:p>
        </p:txBody>
      </p:sp>
    </p:spTree>
    <p:extLst>
      <p:ext uri="{BB962C8B-B14F-4D97-AF65-F5344CB8AC3E}">
        <p14:creationId xmlns:p14="http://schemas.microsoft.com/office/powerpoint/2010/main" val="403188084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105</a:t>
            </a:fld>
            <a:endParaRPr lang="en-US"/>
          </a:p>
        </p:txBody>
      </p:sp>
    </p:spTree>
    <p:extLst>
      <p:ext uri="{BB962C8B-B14F-4D97-AF65-F5344CB8AC3E}">
        <p14:creationId xmlns:p14="http://schemas.microsoft.com/office/powerpoint/2010/main" val="164055457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106</a:t>
            </a:fld>
            <a:endParaRPr lang="en-US"/>
          </a:p>
        </p:txBody>
      </p:sp>
    </p:spTree>
    <p:extLst>
      <p:ext uri="{BB962C8B-B14F-4D97-AF65-F5344CB8AC3E}">
        <p14:creationId xmlns:p14="http://schemas.microsoft.com/office/powerpoint/2010/main" val="264042892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107</a:t>
            </a:fld>
            <a:endParaRPr lang="en-US"/>
          </a:p>
        </p:txBody>
      </p:sp>
    </p:spTree>
    <p:extLst>
      <p:ext uri="{BB962C8B-B14F-4D97-AF65-F5344CB8AC3E}">
        <p14:creationId xmlns:p14="http://schemas.microsoft.com/office/powerpoint/2010/main" val="309751723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108</a:t>
            </a:fld>
            <a:endParaRPr lang="en-US"/>
          </a:p>
        </p:txBody>
      </p:sp>
    </p:spTree>
    <p:extLst>
      <p:ext uri="{BB962C8B-B14F-4D97-AF65-F5344CB8AC3E}">
        <p14:creationId xmlns:p14="http://schemas.microsoft.com/office/powerpoint/2010/main" val="320932040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109</a:t>
            </a:fld>
            <a:endParaRPr lang="en-US"/>
          </a:p>
        </p:txBody>
      </p:sp>
    </p:spTree>
    <p:extLst>
      <p:ext uri="{BB962C8B-B14F-4D97-AF65-F5344CB8AC3E}">
        <p14:creationId xmlns:p14="http://schemas.microsoft.com/office/powerpoint/2010/main" val="1028783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11</a:t>
            </a:fld>
            <a:endParaRPr lang="en-US"/>
          </a:p>
        </p:txBody>
      </p:sp>
    </p:spTree>
    <p:extLst>
      <p:ext uri="{BB962C8B-B14F-4D97-AF65-F5344CB8AC3E}">
        <p14:creationId xmlns:p14="http://schemas.microsoft.com/office/powerpoint/2010/main" val="384748944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110</a:t>
            </a:fld>
            <a:endParaRPr lang="en-US"/>
          </a:p>
        </p:txBody>
      </p:sp>
    </p:spTree>
    <p:extLst>
      <p:ext uri="{BB962C8B-B14F-4D97-AF65-F5344CB8AC3E}">
        <p14:creationId xmlns:p14="http://schemas.microsoft.com/office/powerpoint/2010/main" val="298810848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111</a:t>
            </a:fld>
            <a:endParaRPr lang="en-US"/>
          </a:p>
        </p:txBody>
      </p:sp>
    </p:spTree>
    <p:extLst>
      <p:ext uri="{BB962C8B-B14F-4D97-AF65-F5344CB8AC3E}">
        <p14:creationId xmlns:p14="http://schemas.microsoft.com/office/powerpoint/2010/main" val="181706960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112</a:t>
            </a:fld>
            <a:endParaRPr lang="en-US"/>
          </a:p>
        </p:txBody>
      </p:sp>
    </p:spTree>
    <p:extLst>
      <p:ext uri="{BB962C8B-B14F-4D97-AF65-F5344CB8AC3E}">
        <p14:creationId xmlns:p14="http://schemas.microsoft.com/office/powerpoint/2010/main" val="23447053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113</a:t>
            </a:fld>
            <a:endParaRPr lang="en-US"/>
          </a:p>
        </p:txBody>
      </p:sp>
    </p:spTree>
    <p:extLst>
      <p:ext uri="{BB962C8B-B14F-4D97-AF65-F5344CB8AC3E}">
        <p14:creationId xmlns:p14="http://schemas.microsoft.com/office/powerpoint/2010/main" val="369299164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114</a:t>
            </a:fld>
            <a:endParaRPr lang="en-US"/>
          </a:p>
        </p:txBody>
      </p:sp>
    </p:spTree>
    <p:extLst>
      <p:ext uri="{BB962C8B-B14F-4D97-AF65-F5344CB8AC3E}">
        <p14:creationId xmlns:p14="http://schemas.microsoft.com/office/powerpoint/2010/main" val="261753092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115</a:t>
            </a:fld>
            <a:endParaRPr lang="en-US"/>
          </a:p>
        </p:txBody>
      </p:sp>
    </p:spTree>
    <p:extLst>
      <p:ext uri="{BB962C8B-B14F-4D97-AF65-F5344CB8AC3E}">
        <p14:creationId xmlns:p14="http://schemas.microsoft.com/office/powerpoint/2010/main" val="315577989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116</a:t>
            </a:fld>
            <a:endParaRPr lang="en-US"/>
          </a:p>
        </p:txBody>
      </p:sp>
    </p:spTree>
    <p:extLst>
      <p:ext uri="{BB962C8B-B14F-4D97-AF65-F5344CB8AC3E}">
        <p14:creationId xmlns:p14="http://schemas.microsoft.com/office/powerpoint/2010/main" val="361874860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117</a:t>
            </a:fld>
            <a:endParaRPr lang="en-US"/>
          </a:p>
        </p:txBody>
      </p:sp>
    </p:spTree>
    <p:extLst>
      <p:ext uri="{BB962C8B-B14F-4D97-AF65-F5344CB8AC3E}">
        <p14:creationId xmlns:p14="http://schemas.microsoft.com/office/powerpoint/2010/main" val="98690581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118</a:t>
            </a:fld>
            <a:endParaRPr lang="en-US"/>
          </a:p>
        </p:txBody>
      </p:sp>
    </p:spTree>
    <p:extLst>
      <p:ext uri="{BB962C8B-B14F-4D97-AF65-F5344CB8AC3E}">
        <p14:creationId xmlns:p14="http://schemas.microsoft.com/office/powerpoint/2010/main" val="322587665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119</a:t>
            </a:fld>
            <a:endParaRPr lang="en-US"/>
          </a:p>
        </p:txBody>
      </p:sp>
    </p:spTree>
    <p:extLst>
      <p:ext uri="{BB962C8B-B14F-4D97-AF65-F5344CB8AC3E}">
        <p14:creationId xmlns:p14="http://schemas.microsoft.com/office/powerpoint/2010/main" val="1370436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12</a:t>
            </a:fld>
            <a:endParaRPr lang="en-US"/>
          </a:p>
        </p:txBody>
      </p:sp>
    </p:spTree>
    <p:extLst>
      <p:ext uri="{BB962C8B-B14F-4D97-AF65-F5344CB8AC3E}">
        <p14:creationId xmlns:p14="http://schemas.microsoft.com/office/powerpoint/2010/main" val="589705202"/>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120</a:t>
            </a:fld>
            <a:endParaRPr lang="en-US"/>
          </a:p>
        </p:txBody>
      </p:sp>
    </p:spTree>
    <p:extLst>
      <p:ext uri="{BB962C8B-B14F-4D97-AF65-F5344CB8AC3E}">
        <p14:creationId xmlns:p14="http://schemas.microsoft.com/office/powerpoint/2010/main" val="86902911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121</a:t>
            </a:fld>
            <a:endParaRPr lang="en-US"/>
          </a:p>
        </p:txBody>
      </p:sp>
    </p:spTree>
    <p:extLst>
      <p:ext uri="{BB962C8B-B14F-4D97-AF65-F5344CB8AC3E}">
        <p14:creationId xmlns:p14="http://schemas.microsoft.com/office/powerpoint/2010/main" val="16738314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122</a:t>
            </a:fld>
            <a:endParaRPr lang="en-US"/>
          </a:p>
        </p:txBody>
      </p:sp>
    </p:spTree>
    <p:extLst>
      <p:ext uri="{BB962C8B-B14F-4D97-AF65-F5344CB8AC3E}">
        <p14:creationId xmlns:p14="http://schemas.microsoft.com/office/powerpoint/2010/main" val="192551082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123</a:t>
            </a:fld>
            <a:endParaRPr lang="en-US"/>
          </a:p>
        </p:txBody>
      </p:sp>
    </p:spTree>
    <p:extLst>
      <p:ext uri="{BB962C8B-B14F-4D97-AF65-F5344CB8AC3E}">
        <p14:creationId xmlns:p14="http://schemas.microsoft.com/office/powerpoint/2010/main" val="133188047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124</a:t>
            </a:fld>
            <a:endParaRPr lang="en-US"/>
          </a:p>
        </p:txBody>
      </p:sp>
    </p:spTree>
    <p:extLst>
      <p:ext uri="{BB962C8B-B14F-4D97-AF65-F5344CB8AC3E}">
        <p14:creationId xmlns:p14="http://schemas.microsoft.com/office/powerpoint/2010/main" val="4252790563"/>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125</a:t>
            </a:fld>
            <a:endParaRPr lang="en-US"/>
          </a:p>
        </p:txBody>
      </p:sp>
    </p:spTree>
    <p:extLst>
      <p:ext uri="{BB962C8B-B14F-4D97-AF65-F5344CB8AC3E}">
        <p14:creationId xmlns:p14="http://schemas.microsoft.com/office/powerpoint/2010/main" val="2543846160"/>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126</a:t>
            </a:fld>
            <a:endParaRPr lang="en-US"/>
          </a:p>
        </p:txBody>
      </p:sp>
    </p:spTree>
    <p:extLst>
      <p:ext uri="{BB962C8B-B14F-4D97-AF65-F5344CB8AC3E}">
        <p14:creationId xmlns:p14="http://schemas.microsoft.com/office/powerpoint/2010/main" val="90944349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127</a:t>
            </a:fld>
            <a:endParaRPr lang="en-US"/>
          </a:p>
        </p:txBody>
      </p:sp>
    </p:spTree>
    <p:extLst>
      <p:ext uri="{BB962C8B-B14F-4D97-AF65-F5344CB8AC3E}">
        <p14:creationId xmlns:p14="http://schemas.microsoft.com/office/powerpoint/2010/main" val="129294750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128</a:t>
            </a:fld>
            <a:endParaRPr lang="en-US"/>
          </a:p>
        </p:txBody>
      </p:sp>
    </p:spTree>
    <p:extLst>
      <p:ext uri="{BB962C8B-B14F-4D97-AF65-F5344CB8AC3E}">
        <p14:creationId xmlns:p14="http://schemas.microsoft.com/office/powerpoint/2010/main" val="75430855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129</a:t>
            </a:fld>
            <a:endParaRPr lang="en-US"/>
          </a:p>
        </p:txBody>
      </p:sp>
    </p:spTree>
    <p:extLst>
      <p:ext uri="{BB962C8B-B14F-4D97-AF65-F5344CB8AC3E}">
        <p14:creationId xmlns:p14="http://schemas.microsoft.com/office/powerpoint/2010/main" val="404629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13</a:t>
            </a:fld>
            <a:endParaRPr lang="en-US"/>
          </a:p>
        </p:txBody>
      </p:sp>
    </p:spTree>
    <p:extLst>
      <p:ext uri="{BB962C8B-B14F-4D97-AF65-F5344CB8AC3E}">
        <p14:creationId xmlns:p14="http://schemas.microsoft.com/office/powerpoint/2010/main" val="211842269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130</a:t>
            </a:fld>
            <a:endParaRPr lang="en-US"/>
          </a:p>
        </p:txBody>
      </p:sp>
    </p:spTree>
    <p:extLst>
      <p:ext uri="{BB962C8B-B14F-4D97-AF65-F5344CB8AC3E}">
        <p14:creationId xmlns:p14="http://schemas.microsoft.com/office/powerpoint/2010/main" val="250216140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131</a:t>
            </a:fld>
            <a:endParaRPr lang="en-US"/>
          </a:p>
        </p:txBody>
      </p:sp>
    </p:spTree>
    <p:extLst>
      <p:ext uri="{BB962C8B-B14F-4D97-AF65-F5344CB8AC3E}">
        <p14:creationId xmlns:p14="http://schemas.microsoft.com/office/powerpoint/2010/main" val="362316010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132</a:t>
            </a:fld>
            <a:endParaRPr lang="en-US"/>
          </a:p>
        </p:txBody>
      </p:sp>
    </p:spTree>
    <p:extLst>
      <p:ext uri="{BB962C8B-B14F-4D97-AF65-F5344CB8AC3E}">
        <p14:creationId xmlns:p14="http://schemas.microsoft.com/office/powerpoint/2010/main" val="209028871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133</a:t>
            </a:fld>
            <a:endParaRPr lang="en-US"/>
          </a:p>
        </p:txBody>
      </p:sp>
    </p:spTree>
    <p:extLst>
      <p:ext uri="{BB962C8B-B14F-4D97-AF65-F5344CB8AC3E}">
        <p14:creationId xmlns:p14="http://schemas.microsoft.com/office/powerpoint/2010/main" val="427073010"/>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134</a:t>
            </a:fld>
            <a:endParaRPr lang="en-US"/>
          </a:p>
        </p:txBody>
      </p:sp>
    </p:spTree>
    <p:extLst>
      <p:ext uri="{BB962C8B-B14F-4D97-AF65-F5344CB8AC3E}">
        <p14:creationId xmlns:p14="http://schemas.microsoft.com/office/powerpoint/2010/main" val="4202238103"/>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135</a:t>
            </a:fld>
            <a:endParaRPr lang="en-US"/>
          </a:p>
        </p:txBody>
      </p:sp>
    </p:spTree>
    <p:extLst>
      <p:ext uri="{BB962C8B-B14F-4D97-AF65-F5344CB8AC3E}">
        <p14:creationId xmlns:p14="http://schemas.microsoft.com/office/powerpoint/2010/main" val="1398780380"/>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136</a:t>
            </a:fld>
            <a:endParaRPr lang="en-US"/>
          </a:p>
        </p:txBody>
      </p:sp>
    </p:spTree>
    <p:extLst>
      <p:ext uri="{BB962C8B-B14F-4D97-AF65-F5344CB8AC3E}">
        <p14:creationId xmlns:p14="http://schemas.microsoft.com/office/powerpoint/2010/main" val="980890398"/>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137</a:t>
            </a:fld>
            <a:endParaRPr lang="en-US"/>
          </a:p>
        </p:txBody>
      </p:sp>
    </p:spTree>
    <p:extLst>
      <p:ext uri="{BB962C8B-B14F-4D97-AF65-F5344CB8AC3E}">
        <p14:creationId xmlns:p14="http://schemas.microsoft.com/office/powerpoint/2010/main" val="173891214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138</a:t>
            </a:fld>
            <a:endParaRPr lang="en-US"/>
          </a:p>
        </p:txBody>
      </p:sp>
    </p:spTree>
    <p:extLst>
      <p:ext uri="{BB962C8B-B14F-4D97-AF65-F5344CB8AC3E}">
        <p14:creationId xmlns:p14="http://schemas.microsoft.com/office/powerpoint/2010/main" val="395532613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139</a:t>
            </a:fld>
            <a:endParaRPr lang="en-US"/>
          </a:p>
        </p:txBody>
      </p:sp>
    </p:spTree>
    <p:extLst>
      <p:ext uri="{BB962C8B-B14F-4D97-AF65-F5344CB8AC3E}">
        <p14:creationId xmlns:p14="http://schemas.microsoft.com/office/powerpoint/2010/main" val="3162002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14</a:t>
            </a:fld>
            <a:endParaRPr lang="en-US"/>
          </a:p>
        </p:txBody>
      </p:sp>
    </p:spTree>
    <p:extLst>
      <p:ext uri="{BB962C8B-B14F-4D97-AF65-F5344CB8AC3E}">
        <p14:creationId xmlns:p14="http://schemas.microsoft.com/office/powerpoint/2010/main" val="1414207000"/>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140</a:t>
            </a:fld>
            <a:endParaRPr lang="en-US"/>
          </a:p>
        </p:txBody>
      </p:sp>
    </p:spTree>
    <p:extLst>
      <p:ext uri="{BB962C8B-B14F-4D97-AF65-F5344CB8AC3E}">
        <p14:creationId xmlns:p14="http://schemas.microsoft.com/office/powerpoint/2010/main" val="1373174681"/>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your code look like the following:</a:t>
            </a:r>
          </a:p>
        </p:txBody>
      </p:sp>
      <p:sp>
        <p:nvSpPr>
          <p:cNvPr id="4" name="Slide Number Placeholder 3"/>
          <p:cNvSpPr>
            <a:spLocks noGrp="1"/>
          </p:cNvSpPr>
          <p:nvPr>
            <p:ph type="sldNum" sz="quarter" idx="10"/>
          </p:nvPr>
        </p:nvSpPr>
        <p:spPr/>
        <p:txBody>
          <a:bodyPr/>
          <a:lstStyle/>
          <a:p>
            <a:fld id="{1A5BBC28-51A1-4571-851F-180EA05671EA}" type="slidenum">
              <a:rPr lang="en-US" smtClean="0"/>
              <a:t>141</a:t>
            </a:fld>
            <a:endParaRPr lang="en-US"/>
          </a:p>
        </p:txBody>
      </p:sp>
    </p:spTree>
    <p:extLst>
      <p:ext uri="{BB962C8B-B14F-4D97-AF65-F5344CB8AC3E}">
        <p14:creationId xmlns:p14="http://schemas.microsoft.com/office/powerpoint/2010/main" val="1327115479"/>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Make your code look like the following:</a:t>
            </a:r>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142</a:t>
            </a:fld>
            <a:endParaRPr lang="en-US"/>
          </a:p>
        </p:txBody>
      </p:sp>
    </p:spTree>
    <p:extLst>
      <p:ext uri="{BB962C8B-B14F-4D97-AF65-F5344CB8AC3E}">
        <p14:creationId xmlns:p14="http://schemas.microsoft.com/office/powerpoint/2010/main" val="214829342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Make your code look like the following:</a:t>
            </a:r>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143</a:t>
            </a:fld>
            <a:endParaRPr lang="en-US"/>
          </a:p>
        </p:txBody>
      </p:sp>
    </p:spTree>
    <p:extLst>
      <p:ext uri="{BB962C8B-B14F-4D97-AF65-F5344CB8AC3E}">
        <p14:creationId xmlns:p14="http://schemas.microsoft.com/office/powerpoint/2010/main" val="548449764"/>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Make your code look like the following:</a:t>
            </a:r>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144</a:t>
            </a:fld>
            <a:endParaRPr lang="en-US"/>
          </a:p>
        </p:txBody>
      </p:sp>
    </p:spTree>
    <p:extLst>
      <p:ext uri="{BB962C8B-B14F-4D97-AF65-F5344CB8AC3E}">
        <p14:creationId xmlns:p14="http://schemas.microsoft.com/office/powerpoint/2010/main" val="3950237817"/>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Make your code look like the following:</a:t>
            </a:r>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145</a:t>
            </a:fld>
            <a:endParaRPr lang="en-US"/>
          </a:p>
        </p:txBody>
      </p:sp>
    </p:spTree>
    <p:extLst>
      <p:ext uri="{BB962C8B-B14F-4D97-AF65-F5344CB8AC3E}">
        <p14:creationId xmlns:p14="http://schemas.microsoft.com/office/powerpoint/2010/main" val="834273063"/>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Make your code look like the following:</a:t>
            </a:r>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146</a:t>
            </a:fld>
            <a:endParaRPr lang="en-US"/>
          </a:p>
        </p:txBody>
      </p:sp>
    </p:spTree>
    <p:extLst>
      <p:ext uri="{BB962C8B-B14F-4D97-AF65-F5344CB8AC3E}">
        <p14:creationId xmlns:p14="http://schemas.microsoft.com/office/powerpoint/2010/main" val="3387273666"/>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Make your code look like the following:</a:t>
            </a:r>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147</a:t>
            </a:fld>
            <a:endParaRPr lang="en-US"/>
          </a:p>
        </p:txBody>
      </p:sp>
    </p:spTree>
    <p:extLst>
      <p:ext uri="{BB962C8B-B14F-4D97-AF65-F5344CB8AC3E}">
        <p14:creationId xmlns:p14="http://schemas.microsoft.com/office/powerpoint/2010/main" val="1480970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similar to how range(5) will cause a for</a:t>
            </a:r>
          </a:p>
          <a:p>
            <a:r>
              <a:rPr lang="en-US" dirty="0"/>
              <a:t>loop to iterate up to, but not including, 5.</a:t>
            </a:r>
          </a:p>
        </p:txBody>
      </p:sp>
      <p:sp>
        <p:nvSpPr>
          <p:cNvPr id="4" name="Slide Number Placeholder 3"/>
          <p:cNvSpPr>
            <a:spLocks noGrp="1"/>
          </p:cNvSpPr>
          <p:nvPr>
            <p:ph type="sldNum" sz="quarter" idx="10"/>
          </p:nvPr>
        </p:nvSpPr>
        <p:spPr/>
        <p:txBody>
          <a:bodyPr/>
          <a:lstStyle/>
          <a:p>
            <a:fld id="{1A5BBC28-51A1-4571-851F-180EA05671EA}" type="slidenum">
              <a:rPr lang="en-US" smtClean="0"/>
              <a:t>15</a:t>
            </a:fld>
            <a:endParaRPr lang="en-US"/>
          </a:p>
        </p:txBody>
      </p:sp>
    </p:spTree>
    <p:extLst>
      <p:ext uri="{BB962C8B-B14F-4D97-AF65-F5344CB8AC3E}">
        <p14:creationId xmlns:p14="http://schemas.microsoft.com/office/powerpoint/2010/main" val="3754388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similar to how range(5) will cause a for</a:t>
            </a:r>
          </a:p>
          <a:p>
            <a:r>
              <a:rPr lang="en-US" dirty="0"/>
              <a:t>loop to iterate up to, but not including, 5.</a:t>
            </a:r>
          </a:p>
        </p:txBody>
      </p:sp>
      <p:sp>
        <p:nvSpPr>
          <p:cNvPr id="4" name="Slide Number Placeholder 3"/>
          <p:cNvSpPr>
            <a:spLocks noGrp="1"/>
          </p:cNvSpPr>
          <p:nvPr>
            <p:ph type="sldNum" sz="quarter" idx="10"/>
          </p:nvPr>
        </p:nvSpPr>
        <p:spPr/>
        <p:txBody>
          <a:bodyPr/>
          <a:lstStyle/>
          <a:p>
            <a:fld id="{1A5BBC28-51A1-4571-851F-180EA05671EA}" type="slidenum">
              <a:rPr lang="en-US" smtClean="0"/>
              <a:t>16</a:t>
            </a:fld>
            <a:endParaRPr lang="en-US"/>
          </a:p>
        </p:txBody>
      </p:sp>
    </p:spTree>
    <p:extLst>
      <p:ext uri="{BB962C8B-B14F-4D97-AF65-F5344CB8AC3E}">
        <p14:creationId xmlns:p14="http://schemas.microsoft.com/office/powerpoint/2010/main" val="716713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17</a:t>
            </a:fld>
            <a:endParaRPr lang="en-US"/>
          </a:p>
        </p:txBody>
      </p:sp>
    </p:spTree>
    <p:extLst>
      <p:ext uri="{BB962C8B-B14F-4D97-AF65-F5344CB8AC3E}">
        <p14:creationId xmlns:p14="http://schemas.microsoft.com/office/powerpoint/2010/main" val="3170178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18</a:t>
            </a:fld>
            <a:endParaRPr lang="en-US"/>
          </a:p>
        </p:txBody>
      </p:sp>
    </p:spTree>
    <p:extLst>
      <p:ext uri="{BB962C8B-B14F-4D97-AF65-F5344CB8AC3E}">
        <p14:creationId xmlns:p14="http://schemas.microsoft.com/office/powerpoint/2010/main" val="3466952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19</a:t>
            </a:fld>
            <a:endParaRPr lang="en-US"/>
          </a:p>
        </p:txBody>
      </p:sp>
    </p:spTree>
    <p:extLst>
      <p:ext uri="{BB962C8B-B14F-4D97-AF65-F5344CB8AC3E}">
        <p14:creationId xmlns:p14="http://schemas.microsoft.com/office/powerpoint/2010/main" val="1920601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you’ll work through two different programming projects: a simple clipboard that stores multiple strings of text and a program to automate the boring chore of formatting pieces of text.</a:t>
            </a:r>
          </a:p>
        </p:txBody>
      </p:sp>
      <p:sp>
        <p:nvSpPr>
          <p:cNvPr id="4" name="Slide Number Placeholder 3"/>
          <p:cNvSpPr>
            <a:spLocks noGrp="1"/>
          </p:cNvSpPr>
          <p:nvPr>
            <p:ph type="sldNum" sz="quarter" idx="10"/>
          </p:nvPr>
        </p:nvSpPr>
        <p:spPr/>
        <p:txBody>
          <a:bodyPr/>
          <a:lstStyle/>
          <a:p>
            <a:fld id="{1A5BBC28-51A1-4571-851F-180EA05671EA}" type="slidenum">
              <a:rPr lang="en-US" smtClean="0"/>
              <a:t>2</a:t>
            </a:fld>
            <a:endParaRPr lang="en-US"/>
          </a:p>
        </p:txBody>
      </p:sp>
    </p:spTree>
    <p:extLst>
      <p:ext uri="{BB962C8B-B14F-4D97-AF65-F5344CB8AC3E}">
        <p14:creationId xmlns:p14="http://schemas.microsoft.com/office/powerpoint/2010/main" val="2951783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20</a:t>
            </a:fld>
            <a:endParaRPr lang="en-US"/>
          </a:p>
        </p:txBody>
      </p:sp>
    </p:spTree>
    <p:extLst>
      <p:ext uri="{BB962C8B-B14F-4D97-AF65-F5344CB8AC3E}">
        <p14:creationId xmlns:p14="http://schemas.microsoft.com/office/powerpoint/2010/main" val="3622603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21</a:t>
            </a:fld>
            <a:endParaRPr lang="en-US"/>
          </a:p>
        </p:txBody>
      </p:sp>
    </p:spTree>
    <p:extLst>
      <p:ext uri="{BB962C8B-B14F-4D97-AF65-F5344CB8AC3E}">
        <p14:creationId xmlns:p14="http://schemas.microsoft.com/office/powerpoint/2010/main" val="2512039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view the execution of this program at</a:t>
            </a:r>
          </a:p>
          <a:p>
            <a:r>
              <a:rPr lang="en-US" dirty="0"/>
              <a:t>https://autbor.com/convertlowercase/.</a:t>
            </a:r>
          </a:p>
        </p:txBody>
      </p:sp>
      <p:sp>
        <p:nvSpPr>
          <p:cNvPr id="4" name="Slide Number Placeholder 3"/>
          <p:cNvSpPr>
            <a:spLocks noGrp="1"/>
          </p:cNvSpPr>
          <p:nvPr>
            <p:ph type="sldNum" sz="quarter" idx="10"/>
          </p:nvPr>
        </p:nvSpPr>
        <p:spPr/>
        <p:txBody>
          <a:bodyPr/>
          <a:lstStyle/>
          <a:p>
            <a:fld id="{1A5BBC28-51A1-4571-851F-180EA05671EA}" type="slidenum">
              <a:rPr lang="en-US" smtClean="0"/>
              <a:t>22</a:t>
            </a:fld>
            <a:endParaRPr lang="en-US"/>
          </a:p>
        </p:txBody>
      </p:sp>
    </p:spTree>
    <p:extLst>
      <p:ext uri="{BB962C8B-B14F-4D97-AF65-F5344CB8AC3E}">
        <p14:creationId xmlns:p14="http://schemas.microsoft.com/office/powerpoint/2010/main" val="3901958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23</a:t>
            </a:fld>
            <a:endParaRPr lang="en-US"/>
          </a:p>
        </p:txBody>
      </p:sp>
    </p:spTree>
    <p:extLst>
      <p:ext uri="{BB962C8B-B14F-4D97-AF65-F5344CB8AC3E}">
        <p14:creationId xmlns:p14="http://schemas.microsoft.com/office/powerpoint/2010/main" val="3419824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24</a:t>
            </a:fld>
            <a:endParaRPr lang="en-US"/>
          </a:p>
        </p:txBody>
      </p:sp>
    </p:spTree>
    <p:extLst>
      <p:ext uri="{BB962C8B-B14F-4D97-AF65-F5344CB8AC3E}">
        <p14:creationId xmlns:p14="http://schemas.microsoft.com/office/powerpoint/2010/main" val="40624354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25</a:t>
            </a:fld>
            <a:endParaRPr lang="en-US"/>
          </a:p>
        </p:txBody>
      </p:sp>
    </p:spTree>
    <p:extLst>
      <p:ext uri="{BB962C8B-B14F-4D97-AF65-F5344CB8AC3E}">
        <p14:creationId xmlns:p14="http://schemas.microsoft.com/office/powerpoint/2010/main" val="1212902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26</a:t>
            </a:fld>
            <a:endParaRPr lang="en-US"/>
          </a:p>
        </p:txBody>
      </p:sp>
    </p:spTree>
    <p:extLst>
      <p:ext uri="{BB962C8B-B14F-4D97-AF65-F5344CB8AC3E}">
        <p14:creationId xmlns:p14="http://schemas.microsoft.com/office/powerpoint/2010/main" val="38833894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27</a:t>
            </a:fld>
            <a:endParaRPr lang="en-US"/>
          </a:p>
        </p:txBody>
      </p:sp>
    </p:spTree>
    <p:extLst>
      <p:ext uri="{BB962C8B-B14F-4D97-AF65-F5344CB8AC3E}">
        <p14:creationId xmlns:p14="http://schemas.microsoft.com/office/powerpoint/2010/main" val="39947662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28</a:t>
            </a:fld>
            <a:endParaRPr lang="en-US"/>
          </a:p>
        </p:txBody>
      </p:sp>
    </p:spTree>
    <p:extLst>
      <p:ext uri="{BB962C8B-B14F-4D97-AF65-F5344CB8AC3E}">
        <p14:creationId xmlns:p14="http://schemas.microsoft.com/office/powerpoint/2010/main" val="25979623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29</a:t>
            </a:fld>
            <a:endParaRPr lang="en-US"/>
          </a:p>
        </p:txBody>
      </p:sp>
    </p:spTree>
    <p:extLst>
      <p:ext uri="{BB962C8B-B14F-4D97-AF65-F5344CB8AC3E}">
        <p14:creationId xmlns:p14="http://schemas.microsoft.com/office/powerpoint/2010/main" val="4179671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3</a:t>
            </a:fld>
            <a:endParaRPr lang="en-US"/>
          </a:p>
        </p:txBody>
      </p:sp>
    </p:spTree>
    <p:extLst>
      <p:ext uri="{BB962C8B-B14F-4D97-AF65-F5344CB8AC3E}">
        <p14:creationId xmlns:p14="http://schemas.microsoft.com/office/powerpoint/2010/main" val="18852550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30</a:t>
            </a:fld>
            <a:endParaRPr lang="en-US"/>
          </a:p>
        </p:txBody>
      </p:sp>
    </p:spTree>
    <p:extLst>
      <p:ext uri="{BB962C8B-B14F-4D97-AF65-F5344CB8AC3E}">
        <p14:creationId xmlns:p14="http://schemas.microsoft.com/office/powerpoint/2010/main" val="3195133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view the execution of this program at</a:t>
            </a:r>
          </a:p>
          <a:p>
            <a:r>
              <a:rPr lang="en-US" dirty="0"/>
              <a:t>https://autbor.com/validateinput/.</a:t>
            </a:r>
          </a:p>
        </p:txBody>
      </p:sp>
      <p:sp>
        <p:nvSpPr>
          <p:cNvPr id="4" name="Slide Number Placeholder 3"/>
          <p:cNvSpPr>
            <a:spLocks noGrp="1"/>
          </p:cNvSpPr>
          <p:nvPr>
            <p:ph type="sldNum" sz="quarter" idx="10"/>
          </p:nvPr>
        </p:nvSpPr>
        <p:spPr/>
        <p:txBody>
          <a:bodyPr/>
          <a:lstStyle/>
          <a:p>
            <a:fld id="{1A5BBC28-51A1-4571-851F-180EA05671EA}" type="slidenum">
              <a:rPr lang="en-US" smtClean="0"/>
              <a:t>31</a:t>
            </a:fld>
            <a:endParaRPr lang="en-US"/>
          </a:p>
        </p:txBody>
      </p:sp>
    </p:spTree>
    <p:extLst>
      <p:ext uri="{BB962C8B-B14F-4D97-AF65-F5344CB8AC3E}">
        <p14:creationId xmlns:p14="http://schemas.microsoft.com/office/powerpoint/2010/main" val="30475703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view the execution of this program at</a:t>
            </a:r>
          </a:p>
          <a:p>
            <a:r>
              <a:rPr lang="en-US"/>
              <a:t>https://autbor.com/validateinput/.</a:t>
            </a:r>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32</a:t>
            </a:fld>
            <a:endParaRPr lang="en-US"/>
          </a:p>
        </p:txBody>
      </p:sp>
    </p:spTree>
    <p:extLst>
      <p:ext uri="{BB962C8B-B14F-4D97-AF65-F5344CB8AC3E}">
        <p14:creationId xmlns:p14="http://schemas.microsoft.com/office/powerpoint/2010/main" val="37174916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view the execution of this program at</a:t>
            </a:r>
          </a:p>
          <a:p>
            <a:r>
              <a:rPr lang="en-US"/>
              <a:t>https://autbor.com/validateinput/.</a:t>
            </a:r>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33</a:t>
            </a:fld>
            <a:endParaRPr lang="en-US"/>
          </a:p>
        </p:txBody>
      </p:sp>
    </p:spTree>
    <p:extLst>
      <p:ext uri="{BB962C8B-B14F-4D97-AF65-F5344CB8AC3E}">
        <p14:creationId xmlns:p14="http://schemas.microsoft.com/office/powerpoint/2010/main" val="40198371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34</a:t>
            </a:fld>
            <a:endParaRPr lang="en-US"/>
          </a:p>
        </p:txBody>
      </p:sp>
    </p:spTree>
    <p:extLst>
      <p:ext uri="{BB962C8B-B14F-4D97-AF65-F5344CB8AC3E}">
        <p14:creationId xmlns:p14="http://schemas.microsoft.com/office/powerpoint/2010/main" val="29590385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35</a:t>
            </a:fld>
            <a:endParaRPr lang="en-US"/>
          </a:p>
        </p:txBody>
      </p:sp>
    </p:spTree>
    <p:extLst>
      <p:ext uri="{BB962C8B-B14F-4D97-AF65-F5344CB8AC3E}">
        <p14:creationId xmlns:p14="http://schemas.microsoft.com/office/powerpoint/2010/main" val="1205741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36</a:t>
            </a:fld>
            <a:endParaRPr lang="en-US"/>
          </a:p>
        </p:txBody>
      </p:sp>
    </p:spTree>
    <p:extLst>
      <p:ext uri="{BB962C8B-B14F-4D97-AF65-F5344CB8AC3E}">
        <p14:creationId xmlns:p14="http://schemas.microsoft.com/office/powerpoint/2010/main" val="33049270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37</a:t>
            </a:fld>
            <a:endParaRPr lang="en-US"/>
          </a:p>
        </p:txBody>
      </p:sp>
    </p:spTree>
    <p:extLst>
      <p:ext uri="{BB962C8B-B14F-4D97-AF65-F5344CB8AC3E}">
        <p14:creationId xmlns:p14="http://schemas.microsoft.com/office/powerpoint/2010/main" val="11766407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38</a:t>
            </a:fld>
            <a:endParaRPr lang="en-US"/>
          </a:p>
        </p:txBody>
      </p:sp>
    </p:spTree>
    <p:extLst>
      <p:ext uri="{BB962C8B-B14F-4D97-AF65-F5344CB8AC3E}">
        <p14:creationId xmlns:p14="http://schemas.microsoft.com/office/powerpoint/2010/main" val="925696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39</a:t>
            </a:fld>
            <a:endParaRPr lang="en-US"/>
          </a:p>
        </p:txBody>
      </p:sp>
    </p:spTree>
    <p:extLst>
      <p:ext uri="{BB962C8B-B14F-4D97-AF65-F5344CB8AC3E}">
        <p14:creationId xmlns:p14="http://schemas.microsoft.com/office/powerpoint/2010/main" val="1189108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4</a:t>
            </a:fld>
            <a:endParaRPr lang="en-US"/>
          </a:p>
        </p:txBody>
      </p:sp>
    </p:spTree>
    <p:extLst>
      <p:ext uri="{BB962C8B-B14F-4D97-AF65-F5344CB8AC3E}">
        <p14:creationId xmlns:p14="http://schemas.microsoft.com/office/powerpoint/2010/main" val="37443816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40</a:t>
            </a:fld>
            <a:endParaRPr lang="en-US"/>
          </a:p>
        </p:txBody>
      </p:sp>
    </p:spTree>
    <p:extLst>
      <p:ext uri="{BB962C8B-B14F-4D97-AF65-F5344CB8AC3E}">
        <p14:creationId xmlns:p14="http://schemas.microsoft.com/office/powerpoint/2010/main" val="35801904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view the execution of this program at</a:t>
            </a:r>
          </a:p>
          <a:p>
            <a:r>
              <a:rPr lang="en-US" dirty="0"/>
              <a:t>https://autbor.com/picnictable/.</a:t>
            </a:r>
          </a:p>
        </p:txBody>
      </p:sp>
      <p:sp>
        <p:nvSpPr>
          <p:cNvPr id="4" name="Slide Number Placeholder 3"/>
          <p:cNvSpPr>
            <a:spLocks noGrp="1"/>
          </p:cNvSpPr>
          <p:nvPr>
            <p:ph type="sldNum" sz="quarter" idx="10"/>
          </p:nvPr>
        </p:nvSpPr>
        <p:spPr/>
        <p:txBody>
          <a:bodyPr/>
          <a:lstStyle/>
          <a:p>
            <a:fld id="{1A5BBC28-51A1-4571-851F-180EA05671EA}" type="slidenum">
              <a:rPr lang="en-US" smtClean="0"/>
              <a:t>41</a:t>
            </a:fld>
            <a:endParaRPr lang="en-US"/>
          </a:p>
        </p:txBody>
      </p:sp>
    </p:spTree>
    <p:extLst>
      <p:ext uri="{BB962C8B-B14F-4D97-AF65-F5344CB8AC3E}">
        <p14:creationId xmlns:p14="http://schemas.microsoft.com/office/powerpoint/2010/main" val="1083666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42</a:t>
            </a:fld>
            <a:endParaRPr lang="en-US"/>
          </a:p>
        </p:txBody>
      </p:sp>
    </p:spTree>
    <p:extLst>
      <p:ext uri="{BB962C8B-B14F-4D97-AF65-F5344CB8AC3E}">
        <p14:creationId xmlns:p14="http://schemas.microsoft.com/office/powerpoint/2010/main" val="31766409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43</a:t>
            </a:fld>
            <a:endParaRPr lang="en-US"/>
          </a:p>
        </p:txBody>
      </p:sp>
    </p:spTree>
    <p:extLst>
      <p:ext uri="{BB962C8B-B14F-4D97-AF65-F5344CB8AC3E}">
        <p14:creationId xmlns:p14="http://schemas.microsoft.com/office/powerpoint/2010/main" val="40446633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44</a:t>
            </a:fld>
            <a:endParaRPr lang="en-US"/>
          </a:p>
        </p:txBody>
      </p:sp>
    </p:spTree>
    <p:extLst>
      <p:ext uri="{BB962C8B-B14F-4D97-AF65-F5344CB8AC3E}">
        <p14:creationId xmlns:p14="http://schemas.microsoft.com/office/powerpoint/2010/main" val="8565351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45</a:t>
            </a:fld>
            <a:endParaRPr lang="en-US"/>
          </a:p>
        </p:txBody>
      </p:sp>
    </p:spTree>
    <p:extLst>
      <p:ext uri="{BB962C8B-B14F-4D97-AF65-F5344CB8AC3E}">
        <p14:creationId xmlns:p14="http://schemas.microsoft.com/office/powerpoint/2010/main" val="27014335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46</a:t>
            </a:fld>
            <a:endParaRPr lang="en-US"/>
          </a:p>
        </p:txBody>
      </p:sp>
    </p:spTree>
    <p:extLst>
      <p:ext uri="{BB962C8B-B14F-4D97-AF65-F5344CB8AC3E}">
        <p14:creationId xmlns:p14="http://schemas.microsoft.com/office/powerpoint/2010/main" val="27435417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47</a:t>
            </a:fld>
            <a:endParaRPr lang="en-US"/>
          </a:p>
        </p:txBody>
      </p:sp>
    </p:spTree>
    <p:extLst>
      <p:ext uri="{BB962C8B-B14F-4D97-AF65-F5344CB8AC3E}">
        <p14:creationId xmlns:p14="http://schemas.microsoft.com/office/powerpoint/2010/main" val="29532761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48</a:t>
            </a:fld>
            <a:endParaRPr lang="en-US"/>
          </a:p>
        </p:txBody>
      </p:sp>
    </p:spTree>
    <p:extLst>
      <p:ext uri="{BB962C8B-B14F-4D97-AF65-F5344CB8AC3E}">
        <p14:creationId xmlns:p14="http://schemas.microsoft.com/office/powerpoint/2010/main" val="1135337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49</a:t>
            </a:fld>
            <a:endParaRPr lang="en-US"/>
          </a:p>
        </p:txBody>
      </p:sp>
    </p:spTree>
    <p:extLst>
      <p:ext uri="{BB962C8B-B14F-4D97-AF65-F5344CB8AC3E}">
        <p14:creationId xmlns:p14="http://schemas.microsoft.com/office/powerpoint/2010/main" val="2716777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5</a:t>
            </a:fld>
            <a:endParaRPr lang="en-US"/>
          </a:p>
        </p:txBody>
      </p:sp>
    </p:spTree>
    <p:extLst>
      <p:ext uri="{BB962C8B-B14F-4D97-AF65-F5344CB8AC3E}">
        <p14:creationId xmlns:p14="http://schemas.microsoft.com/office/powerpoint/2010/main" val="33787507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50</a:t>
            </a:fld>
            <a:endParaRPr lang="en-US"/>
          </a:p>
        </p:txBody>
      </p:sp>
    </p:spTree>
    <p:extLst>
      <p:ext uri="{BB962C8B-B14F-4D97-AF65-F5344CB8AC3E}">
        <p14:creationId xmlns:p14="http://schemas.microsoft.com/office/powerpoint/2010/main" val="24070701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51</a:t>
            </a:fld>
            <a:endParaRPr lang="en-US"/>
          </a:p>
        </p:txBody>
      </p:sp>
    </p:spTree>
    <p:extLst>
      <p:ext uri="{BB962C8B-B14F-4D97-AF65-F5344CB8AC3E}">
        <p14:creationId xmlns:p14="http://schemas.microsoft.com/office/powerpoint/2010/main" val="18526699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52</a:t>
            </a:fld>
            <a:endParaRPr lang="en-US"/>
          </a:p>
        </p:txBody>
      </p:sp>
    </p:spTree>
    <p:extLst>
      <p:ext uri="{BB962C8B-B14F-4D97-AF65-F5344CB8AC3E}">
        <p14:creationId xmlns:p14="http://schemas.microsoft.com/office/powerpoint/2010/main" val="8717799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53</a:t>
            </a:fld>
            <a:endParaRPr lang="en-US"/>
          </a:p>
        </p:txBody>
      </p:sp>
    </p:spTree>
    <p:extLst>
      <p:ext uri="{BB962C8B-B14F-4D97-AF65-F5344CB8AC3E}">
        <p14:creationId xmlns:p14="http://schemas.microsoft.com/office/powerpoint/2010/main" val="41214169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54</a:t>
            </a:fld>
            <a:endParaRPr lang="en-US"/>
          </a:p>
        </p:txBody>
      </p:sp>
    </p:spTree>
    <p:extLst>
      <p:ext uri="{BB962C8B-B14F-4D97-AF65-F5344CB8AC3E}">
        <p14:creationId xmlns:p14="http://schemas.microsoft.com/office/powerpoint/2010/main" val="19349734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55</a:t>
            </a:fld>
            <a:endParaRPr lang="en-US"/>
          </a:p>
        </p:txBody>
      </p:sp>
    </p:spTree>
    <p:extLst>
      <p:ext uri="{BB962C8B-B14F-4D97-AF65-F5344CB8AC3E}">
        <p14:creationId xmlns:p14="http://schemas.microsoft.com/office/powerpoint/2010/main" val="36013608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had called this function on, say, Linux, Path() would have returned a </a:t>
            </a:r>
            <a:r>
              <a:rPr lang="en-US" dirty="0" err="1"/>
              <a:t>PosixPath</a:t>
            </a:r>
            <a:r>
              <a:rPr lang="en-US" dirty="0"/>
              <a:t> object that, when</a:t>
            </a:r>
          </a:p>
          <a:p>
            <a:r>
              <a:rPr lang="en-US" dirty="0"/>
              <a:t>passed to </a:t>
            </a:r>
            <a:r>
              <a:rPr lang="en-US" dirty="0" err="1"/>
              <a:t>str</a:t>
            </a:r>
            <a:r>
              <a:rPr lang="en-US" dirty="0"/>
              <a:t>(), would have returned 'spam/bacon/eggs'. (POSIX is a set of</a:t>
            </a:r>
          </a:p>
          <a:p>
            <a:r>
              <a:rPr lang="en-US" dirty="0"/>
              <a:t>standards for Unix-like operating systems such as Linux.)</a:t>
            </a:r>
          </a:p>
        </p:txBody>
      </p:sp>
      <p:sp>
        <p:nvSpPr>
          <p:cNvPr id="4" name="Slide Number Placeholder 3"/>
          <p:cNvSpPr>
            <a:spLocks noGrp="1"/>
          </p:cNvSpPr>
          <p:nvPr>
            <p:ph type="sldNum" sz="quarter" idx="10"/>
          </p:nvPr>
        </p:nvSpPr>
        <p:spPr/>
        <p:txBody>
          <a:bodyPr/>
          <a:lstStyle/>
          <a:p>
            <a:fld id="{1A5BBC28-51A1-4571-851F-180EA05671EA}" type="slidenum">
              <a:rPr lang="en-US" smtClean="0"/>
              <a:t>56</a:t>
            </a:fld>
            <a:endParaRPr lang="en-US"/>
          </a:p>
        </p:txBody>
      </p:sp>
    </p:spTree>
    <p:extLst>
      <p:ext uri="{BB962C8B-B14F-4D97-AF65-F5344CB8AC3E}">
        <p14:creationId xmlns:p14="http://schemas.microsoft.com/office/powerpoint/2010/main" val="8354790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57</a:t>
            </a:fld>
            <a:endParaRPr lang="en-US"/>
          </a:p>
        </p:txBody>
      </p:sp>
    </p:spTree>
    <p:extLst>
      <p:ext uri="{BB962C8B-B14F-4D97-AF65-F5344CB8AC3E}">
        <p14:creationId xmlns:p14="http://schemas.microsoft.com/office/powerpoint/2010/main" val="24300400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58</a:t>
            </a:fld>
            <a:endParaRPr lang="en-US"/>
          </a:p>
        </p:txBody>
      </p:sp>
    </p:spTree>
    <p:extLst>
      <p:ext uri="{BB962C8B-B14F-4D97-AF65-F5344CB8AC3E}">
        <p14:creationId xmlns:p14="http://schemas.microsoft.com/office/powerpoint/2010/main" val="27806135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operator to add two integer or floating-point</a:t>
            </a:r>
          </a:p>
          <a:p>
            <a:r>
              <a:rPr lang="en-US" dirty="0"/>
              <a:t>numbers, such as in the expression 2 + 2, which evaluates to the integer</a:t>
            </a:r>
          </a:p>
          <a:p>
            <a:r>
              <a:rPr lang="en-US" dirty="0"/>
              <a:t>value 4. But we can also use the + operator to concatenate two string</a:t>
            </a:r>
          </a:p>
          <a:p>
            <a:r>
              <a:rPr lang="en-US" dirty="0"/>
              <a:t>values, like the expression 'Hello' + 'World', which evaluates to the string</a:t>
            </a:r>
          </a:p>
          <a:p>
            <a:r>
              <a:rPr lang="en-US" dirty="0"/>
              <a:t>value '</a:t>
            </a:r>
            <a:r>
              <a:rPr lang="en-US" dirty="0" err="1"/>
              <a:t>HelloWorld</a:t>
            </a:r>
            <a:r>
              <a:rPr lang="en-US" dirty="0"/>
              <a:t>'.</a:t>
            </a:r>
          </a:p>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59</a:t>
            </a:fld>
            <a:endParaRPr lang="en-US"/>
          </a:p>
        </p:txBody>
      </p:sp>
    </p:spTree>
    <p:extLst>
      <p:ext uri="{BB962C8B-B14F-4D97-AF65-F5344CB8AC3E}">
        <p14:creationId xmlns:p14="http://schemas.microsoft.com/office/powerpoint/2010/main" val="2662433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6</a:t>
            </a:fld>
            <a:endParaRPr lang="en-US"/>
          </a:p>
        </p:txBody>
      </p:sp>
    </p:spTree>
    <p:extLst>
      <p:ext uri="{BB962C8B-B14F-4D97-AF65-F5344CB8AC3E}">
        <p14:creationId xmlns:p14="http://schemas.microsoft.com/office/powerpoint/2010/main" val="23932847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60</a:t>
            </a:fld>
            <a:endParaRPr lang="en-US"/>
          </a:p>
        </p:txBody>
      </p:sp>
    </p:spTree>
    <p:extLst>
      <p:ext uri="{BB962C8B-B14F-4D97-AF65-F5344CB8AC3E}">
        <p14:creationId xmlns:p14="http://schemas.microsoft.com/office/powerpoint/2010/main" val="1449606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61</a:t>
            </a:fld>
            <a:endParaRPr lang="en-US"/>
          </a:p>
        </p:txBody>
      </p:sp>
    </p:spTree>
    <p:extLst>
      <p:ext uri="{BB962C8B-B14F-4D97-AF65-F5344CB8AC3E}">
        <p14:creationId xmlns:p14="http://schemas.microsoft.com/office/powerpoint/2010/main" val="36885694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62</a:t>
            </a:fld>
            <a:endParaRPr lang="en-US"/>
          </a:p>
        </p:txBody>
      </p:sp>
    </p:spTree>
    <p:extLst>
      <p:ext uri="{BB962C8B-B14F-4D97-AF65-F5344CB8AC3E}">
        <p14:creationId xmlns:p14="http://schemas.microsoft.com/office/powerpoint/2010/main" val="2489700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63</a:t>
            </a:fld>
            <a:endParaRPr lang="en-US"/>
          </a:p>
        </p:txBody>
      </p:sp>
    </p:spTree>
    <p:extLst>
      <p:ext uri="{BB962C8B-B14F-4D97-AF65-F5344CB8AC3E}">
        <p14:creationId xmlns:p14="http://schemas.microsoft.com/office/powerpoint/2010/main" val="372146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64</a:t>
            </a:fld>
            <a:endParaRPr lang="en-US"/>
          </a:p>
        </p:txBody>
      </p:sp>
    </p:spTree>
    <p:extLst>
      <p:ext uri="{BB962C8B-B14F-4D97-AF65-F5344CB8AC3E}">
        <p14:creationId xmlns:p14="http://schemas.microsoft.com/office/powerpoint/2010/main" val="13297921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65</a:t>
            </a:fld>
            <a:endParaRPr lang="en-US"/>
          </a:p>
        </p:txBody>
      </p:sp>
    </p:spTree>
    <p:extLst>
      <p:ext uri="{BB962C8B-B14F-4D97-AF65-F5344CB8AC3E}">
        <p14:creationId xmlns:p14="http://schemas.microsoft.com/office/powerpoint/2010/main" val="42667743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66</a:t>
            </a:fld>
            <a:endParaRPr lang="en-US"/>
          </a:p>
        </p:txBody>
      </p:sp>
    </p:spTree>
    <p:extLst>
      <p:ext uri="{BB962C8B-B14F-4D97-AF65-F5344CB8AC3E}">
        <p14:creationId xmlns:p14="http://schemas.microsoft.com/office/powerpoint/2010/main" val="30568107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67</a:t>
            </a:fld>
            <a:endParaRPr lang="en-US"/>
          </a:p>
        </p:txBody>
      </p:sp>
    </p:spTree>
    <p:extLst>
      <p:ext uri="{BB962C8B-B14F-4D97-AF65-F5344CB8AC3E}">
        <p14:creationId xmlns:p14="http://schemas.microsoft.com/office/powerpoint/2010/main" val="27095527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68</a:t>
            </a:fld>
            <a:endParaRPr lang="en-US"/>
          </a:p>
        </p:txBody>
      </p:sp>
    </p:spTree>
    <p:extLst>
      <p:ext uri="{BB962C8B-B14F-4D97-AF65-F5344CB8AC3E}">
        <p14:creationId xmlns:p14="http://schemas.microsoft.com/office/powerpoint/2010/main" val="23887936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69</a:t>
            </a:fld>
            <a:endParaRPr lang="en-US"/>
          </a:p>
        </p:txBody>
      </p:sp>
    </p:spTree>
    <p:extLst>
      <p:ext uri="{BB962C8B-B14F-4D97-AF65-F5344CB8AC3E}">
        <p14:creationId xmlns:p14="http://schemas.microsoft.com/office/powerpoint/2010/main" val="698371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7</a:t>
            </a:fld>
            <a:endParaRPr lang="en-US"/>
          </a:p>
        </p:txBody>
      </p:sp>
    </p:spTree>
    <p:extLst>
      <p:ext uri="{BB962C8B-B14F-4D97-AF65-F5344CB8AC3E}">
        <p14:creationId xmlns:p14="http://schemas.microsoft.com/office/powerpoint/2010/main" val="357179763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70</a:t>
            </a:fld>
            <a:endParaRPr lang="en-US"/>
          </a:p>
        </p:txBody>
      </p:sp>
    </p:spTree>
    <p:extLst>
      <p:ext uri="{BB962C8B-B14F-4D97-AF65-F5344CB8AC3E}">
        <p14:creationId xmlns:p14="http://schemas.microsoft.com/office/powerpoint/2010/main" val="328846999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71</a:t>
            </a:fld>
            <a:endParaRPr lang="en-US"/>
          </a:p>
        </p:txBody>
      </p:sp>
    </p:spTree>
    <p:extLst>
      <p:ext uri="{BB962C8B-B14F-4D97-AF65-F5344CB8AC3E}">
        <p14:creationId xmlns:p14="http://schemas.microsoft.com/office/powerpoint/2010/main" val="153641946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72</a:t>
            </a:fld>
            <a:endParaRPr lang="en-US"/>
          </a:p>
        </p:txBody>
      </p:sp>
    </p:spTree>
    <p:extLst>
      <p:ext uri="{BB962C8B-B14F-4D97-AF65-F5344CB8AC3E}">
        <p14:creationId xmlns:p14="http://schemas.microsoft.com/office/powerpoint/2010/main" val="11513211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73</a:t>
            </a:fld>
            <a:endParaRPr lang="en-US"/>
          </a:p>
        </p:txBody>
      </p:sp>
    </p:spTree>
    <p:extLst>
      <p:ext uri="{BB962C8B-B14F-4D97-AF65-F5344CB8AC3E}">
        <p14:creationId xmlns:p14="http://schemas.microsoft.com/office/powerpoint/2010/main" val="27889198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74</a:t>
            </a:fld>
            <a:endParaRPr lang="en-US"/>
          </a:p>
        </p:txBody>
      </p:sp>
    </p:spTree>
    <p:extLst>
      <p:ext uri="{BB962C8B-B14F-4D97-AF65-F5344CB8AC3E}">
        <p14:creationId xmlns:p14="http://schemas.microsoft.com/office/powerpoint/2010/main" val="42348269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75</a:t>
            </a:fld>
            <a:endParaRPr lang="en-US"/>
          </a:p>
        </p:txBody>
      </p:sp>
    </p:spTree>
    <p:extLst>
      <p:ext uri="{BB962C8B-B14F-4D97-AF65-F5344CB8AC3E}">
        <p14:creationId xmlns:p14="http://schemas.microsoft.com/office/powerpoint/2010/main" val="224619236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76</a:t>
            </a:fld>
            <a:endParaRPr lang="en-US"/>
          </a:p>
        </p:txBody>
      </p:sp>
    </p:spTree>
    <p:extLst>
      <p:ext uri="{BB962C8B-B14F-4D97-AF65-F5344CB8AC3E}">
        <p14:creationId xmlns:p14="http://schemas.microsoft.com/office/powerpoint/2010/main" val="220173209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77</a:t>
            </a:fld>
            <a:endParaRPr lang="en-US"/>
          </a:p>
        </p:txBody>
      </p:sp>
    </p:spTree>
    <p:extLst>
      <p:ext uri="{BB962C8B-B14F-4D97-AF65-F5344CB8AC3E}">
        <p14:creationId xmlns:p14="http://schemas.microsoft.com/office/powerpoint/2010/main" val="123568338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78</a:t>
            </a:fld>
            <a:endParaRPr lang="en-US"/>
          </a:p>
        </p:txBody>
      </p:sp>
    </p:spTree>
    <p:extLst>
      <p:ext uri="{BB962C8B-B14F-4D97-AF65-F5344CB8AC3E}">
        <p14:creationId xmlns:p14="http://schemas.microsoft.com/office/powerpoint/2010/main" val="21462733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79</a:t>
            </a:fld>
            <a:endParaRPr lang="en-US"/>
          </a:p>
        </p:txBody>
      </p:sp>
    </p:spTree>
    <p:extLst>
      <p:ext uri="{BB962C8B-B14F-4D97-AF65-F5344CB8AC3E}">
        <p14:creationId xmlns:p14="http://schemas.microsoft.com/office/powerpoint/2010/main" val="4193470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a:t>
            </a:fld>
            <a:endParaRPr lang="en-US"/>
          </a:p>
        </p:txBody>
      </p:sp>
    </p:spTree>
    <p:extLst>
      <p:ext uri="{BB962C8B-B14F-4D97-AF65-F5344CB8AC3E}">
        <p14:creationId xmlns:p14="http://schemas.microsoft.com/office/powerpoint/2010/main" val="256155997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80</a:t>
            </a:fld>
            <a:endParaRPr lang="en-US"/>
          </a:p>
        </p:txBody>
      </p:sp>
    </p:spTree>
    <p:extLst>
      <p:ext uri="{BB962C8B-B14F-4D97-AF65-F5344CB8AC3E}">
        <p14:creationId xmlns:p14="http://schemas.microsoft.com/office/powerpoint/2010/main" val="268569232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81</a:t>
            </a:fld>
            <a:endParaRPr lang="en-US"/>
          </a:p>
        </p:txBody>
      </p:sp>
    </p:spTree>
    <p:extLst>
      <p:ext uri="{BB962C8B-B14F-4D97-AF65-F5344CB8AC3E}">
        <p14:creationId xmlns:p14="http://schemas.microsoft.com/office/powerpoint/2010/main" val="187584806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82</a:t>
            </a:fld>
            <a:endParaRPr lang="en-US"/>
          </a:p>
        </p:txBody>
      </p:sp>
    </p:spTree>
    <p:extLst>
      <p:ext uri="{BB962C8B-B14F-4D97-AF65-F5344CB8AC3E}">
        <p14:creationId xmlns:p14="http://schemas.microsoft.com/office/powerpoint/2010/main" val="13047603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83</a:t>
            </a:fld>
            <a:endParaRPr lang="en-US"/>
          </a:p>
        </p:txBody>
      </p:sp>
    </p:spTree>
    <p:extLst>
      <p:ext uri="{BB962C8B-B14F-4D97-AF65-F5344CB8AC3E}">
        <p14:creationId xmlns:p14="http://schemas.microsoft.com/office/powerpoint/2010/main" val="223897457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84</a:t>
            </a:fld>
            <a:endParaRPr lang="en-US"/>
          </a:p>
        </p:txBody>
      </p:sp>
    </p:spTree>
    <p:extLst>
      <p:ext uri="{BB962C8B-B14F-4D97-AF65-F5344CB8AC3E}">
        <p14:creationId xmlns:p14="http://schemas.microsoft.com/office/powerpoint/2010/main" val="220570675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85</a:t>
            </a:fld>
            <a:endParaRPr lang="en-US"/>
          </a:p>
        </p:txBody>
      </p:sp>
    </p:spTree>
    <p:extLst>
      <p:ext uri="{BB962C8B-B14F-4D97-AF65-F5344CB8AC3E}">
        <p14:creationId xmlns:p14="http://schemas.microsoft.com/office/powerpoint/2010/main" val="89453476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86</a:t>
            </a:fld>
            <a:endParaRPr lang="en-US"/>
          </a:p>
        </p:txBody>
      </p:sp>
    </p:spTree>
    <p:extLst>
      <p:ext uri="{BB962C8B-B14F-4D97-AF65-F5344CB8AC3E}">
        <p14:creationId xmlns:p14="http://schemas.microsoft.com/office/powerpoint/2010/main" val="189260322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87</a:t>
            </a:fld>
            <a:endParaRPr lang="en-US"/>
          </a:p>
        </p:txBody>
      </p:sp>
    </p:spTree>
    <p:extLst>
      <p:ext uri="{BB962C8B-B14F-4D97-AF65-F5344CB8AC3E}">
        <p14:creationId xmlns:p14="http://schemas.microsoft.com/office/powerpoint/2010/main" val="150692198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88</a:t>
            </a:fld>
            <a:endParaRPr lang="en-US"/>
          </a:p>
        </p:txBody>
      </p:sp>
    </p:spTree>
    <p:extLst>
      <p:ext uri="{BB962C8B-B14F-4D97-AF65-F5344CB8AC3E}">
        <p14:creationId xmlns:p14="http://schemas.microsoft.com/office/powerpoint/2010/main" val="214136584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89</a:t>
            </a:fld>
            <a:endParaRPr lang="en-US"/>
          </a:p>
        </p:txBody>
      </p:sp>
    </p:spTree>
    <p:extLst>
      <p:ext uri="{BB962C8B-B14F-4D97-AF65-F5344CB8AC3E}">
        <p14:creationId xmlns:p14="http://schemas.microsoft.com/office/powerpoint/2010/main" val="2564524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9</a:t>
            </a:fld>
            <a:endParaRPr lang="en-US"/>
          </a:p>
        </p:txBody>
      </p:sp>
    </p:spTree>
    <p:extLst>
      <p:ext uri="{BB962C8B-B14F-4D97-AF65-F5344CB8AC3E}">
        <p14:creationId xmlns:p14="http://schemas.microsoft.com/office/powerpoint/2010/main" val="259242159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90</a:t>
            </a:fld>
            <a:endParaRPr lang="en-US"/>
          </a:p>
        </p:txBody>
      </p:sp>
    </p:spTree>
    <p:extLst>
      <p:ext uri="{BB962C8B-B14F-4D97-AF65-F5344CB8AC3E}">
        <p14:creationId xmlns:p14="http://schemas.microsoft.com/office/powerpoint/2010/main" val="324781145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91</a:t>
            </a:fld>
            <a:endParaRPr lang="en-US"/>
          </a:p>
        </p:txBody>
      </p:sp>
    </p:spTree>
    <p:extLst>
      <p:ext uri="{BB962C8B-B14F-4D97-AF65-F5344CB8AC3E}">
        <p14:creationId xmlns:p14="http://schemas.microsoft.com/office/powerpoint/2010/main" val="239441800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92</a:t>
            </a:fld>
            <a:endParaRPr lang="en-US"/>
          </a:p>
        </p:txBody>
      </p:sp>
    </p:spTree>
    <p:extLst>
      <p:ext uri="{BB962C8B-B14F-4D97-AF65-F5344CB8AC3E}">
        <p14:creationId xmlns:p14="http://schemas.microsoft.com/office/powerpoint/2010/main" val="40493092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93</a:t>
            </a:fld>
            <a:endParaRPr lang="en-US"/>
          </a:p>
        </p:txBody>
      </p:sp>
    </p:spTree>
    <p:extLst>
      <p:ext uri="{BB962C8B-B14F-4D97-AF65-F5344CB8AC3E}">
        <p14:creationId xmlns:p14="http://schemas.microsoft.com/office/powerpoint/2010/main" val="398965715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are comfortable working with folders and relative paths, you’ll</a:t>
            </a:r>
          </a:p>
          <a:p>
            <a:r>
              <a:rPr lang="en-US" dirty="0"/>
              <a:t>be able to specify the location of files to read and write. </a:t>
            </a:r>
          </a:p>
        </p:txBody>
      </p:sp>
      <p:sp>
        <p:nvSpPr>
          <p:cNvPr id="4" name="Slide Number Placeholder 3"/>
          <p:cNvSpPr>
            <a:spLocks noGrp="1"/>
          </p:cNvSpPr>
          <p:nvPr>
            <p:ph type="sldNum" sz="quarter" idx="10"/>
          </p:nvPr>
        </p:nvSpPr>
        <p:spPr/>
        <p:txBody>
          <a:bodyPr/>
          <a:lstStyle/>
          <a:p>
            <a:fld id="{1A5BBC28-51A1-4571-851F-180EA05671EA}" type="slidenum">
              <a:rPr lang="en-US" smtClean="0"/>
              <a:t>94</a:t>
            </a:fld>
            <a:endParaRPr lang="en-US"/>
          </a:p>
        </p:txBody>
      </p:sp>
    </p:spTree>
    <p:extLst>
      <p:ext uri="{BB962C8B-B14F-4D97-AF65-F5344CB8AC3E}">
        <p14:creationId xmlns:p14="http://schemas.microsoft.com/office/powerpoint/2010/main" val="139026758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95</a:t>
            </a:fld>
            <a:endParaRPr lang="en-US"/>
          </a:p>
        </p:txBody>
      </p:sp>
    </p:spTree>
    <p:extLst>
      <p:ext uri="{BB962C8B-B14F-4D97-AF65-F5344CB8AC3E}">
        <p14:creationId xmlns:p14="http://schemas.microsoft.com/office/powerpoint/2010/main" val="236501107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every different type of binary file must be handled in its own</a:t>
            </a:r>
          </a:p>
          <a:p>
            <a:r>
              <a:rPr lang="en-US" dirty="0"/>
              <a:t>way, this book will not go into reading and writing raw binary files</a:t>
            </a:r>
          </a:p>
          <a:p>
            <a:r>
              <a:rPr lang="en-US" dirty="0"/>
              <a:t>directly. Fortunately, many modules make working with binary files</a:t>
            </a:r>
          </a:p>
          <a:p>
            <a:r>
              <a:rPr lang="en-US" dirty="0"/>
              <a:t>easier—you will explore one of them, the shelve module, later in this</a:t>
            </a:r>
          </a:p>
          <a:p>
            <a:r>
              <a:rPr lang="en-US" dirty="0"/>
              <a:t>chapter.</a:t>
            </a:r>
          </a:p>
          <a:p>
            <a:r>
              <a:rPr lang="en-US" dirty="0"/>
              <a:t>(You can often disregard this information.)</a:t>
            </a:r>
          </a:p>
        </p:txBody>
      </p:sp>
      <p:sp>
        <p:nvSpPr>
          <p:cNvPr id="4" name="Slide Number Placeholder 3"/>
          <p:cNvSpPr>
            <a:spLocks noGrp="1"/>
          </p:cNvSpPr>
          <p:nvPr>
            <p:ph type="sldNum" sz="quarter" idx="10"/>
          </p:nvPr>
        </p:nvSpPr>
        <p:spPr/>
        <p:txBody>
          <a:bodyPr/>
          <a:lstStyle/>
          <a:p>
            <a:fld id="{1A5BBC28-51A1-4571-851F-180EA05671EA}" type="slidenum">
              <a:rPr lang="en-US" smtClean="0"/>
              <a:t>96</a:t>
            </a:fld>
            <a:endParaRPr lang="en-US"/>
          </a:p>
        </p:txBody>
      </p:sp>
    </p:spTree>
    <p:extLst>
      <p:ext uri="{BB962C8B-B14F-4D97-AF65-F5344CB8AC3E}">
        <p14:creationId xmlns:p14="http://schemas.microsoft.com/office/powerpoint/2010/main" val="253256347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in mind that these Path object methods only provide basic</a:t>
            </a:r>
          </a:p>
          <a:p>
            <a:r>
              <a:rPr lang="en-US" dirty="0"/>
              <a:t>interactions with files.</a:t>
            </a:r>
          </a:p>
        </p:txBody>
      </p:sp>
      <p:sp>
        <p:nvSpPr>
          <p:cNvPr id="4" name="Slide Number Placeholder 3"/>
          <p:cNvSpPr>
            <a:spLocks noGrp="1"/>
          </p:cNvSpPr>
          <p:nvPr>
            <p:ph type="sldNum" sz="quarter" idx="10"/>
          </p:nvPr>
        </p:nvSpPr>
        <p:spPr/>
        <p:txBody>
          <a:bodyPr/>
          <a:lstStyle/>
          <a:p>
            <a:fld id="{1A5BBC28-51A1-4571-851F-180EA05671EA}" type="slidenum">
              <a:rPr lang="en-US" smtClean="0"/>
              <a:t>97</a:t>
            </a:fld>
            <a:endParaRPr lang="en-US"/>
          </a:p>
        </p:txBody>
      </p:sp>
    </p:spTree>
    <p:extLst>
      <p:ext uri="{BB962C8B-B14F-4D97-AF65-F5344CB8AC3E}">
        <p14:creationId xmlns:p14="http://schemas.microsoft.com/office/powerpoint/2010/main" val="172397961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98</a:t>
            </a:fld>
            <a:endParaRPr lang="en-US"/>
          </a:p>
        </p:txBody>
      </p:sp>
    </p:spTree>
    <p:extLst>
      <p:ext uri="{BB962C8B-B14F-4D97-AF65-F5344CB8AC3E}">
        <p14:creationId xmlns:p14="http://schemas.microsoft.com/office/powerpoint/2010/main" val="63816321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99</a:t>
            </a:fld>
            <a:endParaRPr lang="en-US"/>
          </a:p>
        </p:txBody>
      </p:sp>
    </p:spTree>
    <p:extLst>
      <p:ext uri="{BB962C8B-B14F-4D97-AF65-F5344CB8AC3E}">
        <p14:creationId xmlns:p14="http://schemas.microsoft.com/office/powerpoint/2010/main" val="938103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0733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377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658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8093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8306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6911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8401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0081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1887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1670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727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12/9/2024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908311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0" y="500063"/>
            <a:ext cx="10772775" cy="1657350"/>
          </a:xfrm>
        </p:spPr>
        <p:txBody>
          <a:bodyPr>
            <a:normAutofit/>
          </a:bodyPr>
          <a:lstStyle/>
          <a:p>
            <a:r>
              <a:rPr lang="en-IN" sz="4800" dirty="0"/>
              <a:t>Module 3:</a:t>
            </a:r>
          </a:p>
        </p:txBody>
      </p:sp>
      <p:sp>
        <p:nvSpPr>
          <p:cNvPr id="11" name="Subtitle 2"/>
          <p:cNvSpPr txBox="1">
            <a:spLocks/>
          </p:cNvSpPr>
          <p:nvPr/>
        </p:nvSpPr>
        <p:spPr>
          <a:xfrm>
            <a:off x="365760" y="2432694"/>
            <a:ext cx="11438313" cy="1357910"/>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ctr"/>
            <a:r>
              <a:rPr lang="en-US" sz="4800" b="1" dirty="0">
                <a:solidFill>
                  <a:srgbClr val="FF0000"/>
                </a:solidFill>
              </a:rPr>
              <a:t>MANIPULATING STRINGS </a:t>
            </a:r>
          </a:p>
          <a:p>
            <a:pPr algn="ctr"/>
            <a:r>
              <a:rPr lang="en-US" sz="4800" b="1" dirty="0"/>
              <a:t>Reading and Writing Files</a:t>
            </a:r>
            <a:endParaRPr lang="en-IN" sz="4800" dirty="0">
              <a:solidFill>
                <a:srgbClr val="FF0000"/>
              </a:solidFill>
            </a:endParaRPr>
          </a:p>
          <a:p>
            <a:endParaRPr lang="en-IN" sz="4000" dirty="0">
              <a:solidFill>
                <a:srgbClr val="7030A0"/>
              </a:solidFill>
            </a:endParaRPr>
          </a:p>
          <a:p>
            <a:pPr lvl="8"/>
            <a:endParaRPr lang="en-IN" sz="3400" dirty="0">
              <a:solidFill>
                <a:srgbClr val="7030A0"/>
              </a:solidFill>
            </a:endParaRPr>
          </a:p>
        </p:txBody>
      </p:sp>
    </p:spTree>
    <p:extLst>
      <p:ext uri="{BB962C8B-B14F-4D97-AF65-F5344CB8AC3E}">
        <p14:creationId xmlns:p14="http://schemas.microsoft.com/office/powerpoint/2010/main" val="3424737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2591" y="1361115"/>
            <a:ext cx="11421234" cy="2416046"/>
          </a:xfrm>
          <a:prstGeom prst="rect">
            <a:avLst/>
          </a:prstGeom>
        </p:spPr>
        <p:txBody>
          <a:bodyPr wrap="square">
            <a:spAutoFit/>
          </a:bodyPr>
          <a:lstStyle/>
          <a:p>
            <a:pPr marL="457200" indent="-457200" algn="just">
              <a:spcAft>
                <a:spcPts val="1800"/>
              </a:spcAft>
              <a:buFont typeface="Wingdings" panose="05000000000000000000" pitchFamily="2" charset="2"/>
              <a:buChar char="Ø"/>
            </a:pPr>
            <a:r>
              <a:rPr lang="en-US" sz="3600" dirty="0"/>
              <a:t>Use multiline strings instead of using the \n escape character to put a newline into a string.</a:t>
            </a:r>
          </a:p>
          <a:p>
            <a:pPr marL="457200" indent="-457200" algn="just">
              <a:spcAft>
                <a:spcPts val="1800"/>
              </a:spcAft>
              <a:buFont typeface="Wingdings" panose="05000000000000000000" pitchFamily="2" charset="2"/>
              <a:buChar char="Ø"/>
            </a:pPr>
            <a:r>
              <a:rPr lang="en-US" sz="3200" dirty="0">
                <a:solidFill>
                  <a:srgbClr val="C00000"/>
                </a:solidFill>
              </a:rPr>
              <a:t>A multiline string in Python begins and ends with either three single quotes or three double quotes.</a:t>
            </a:r>
          </a:p>
        </p:txBody>
      </p:sp>
      <p:sp>
        <p:nvSpPr>
          <p:cNvPr id="7" name="Rectangle 6"/>
          <p:cNvSpPr/>
          <p:nvPr/>
        </p:nvSpPr>
        <p:spPr>
          <a:xfrm>
            <a:off x="2300748" y="0"/>
            <a:ext cx="7916492" cy="769441"/>
          </a:xfrm>
          <a:prstGeom prst="rect">
            <a:avLst/>
          </a:prstGeom>
        </p:spPr>
        <p:txBody>
          <a:bodyPr wrap="square">
            <a:spAutoFit/>
          </a:bodyPr>
          <a:lstStyle/>
          <a:p>
            <a:pPr algn="ctr"/>
            <a:r>
              <a:rPr lang="en-US" sz="4400" b="1">
                <a:solidFill>
                  <a:schemeClr val="accent6">
                    <a:lumMod val="50000"/>
                  </a:schemeClr>
                </a:solidFill>
              </a:rPr>
              <a:t>Multiline Strings with Triple Quotes</a:t>
            </a:r>
            <a:endParaRPr lang="en-US" sz="4400" b="1" dirty="0">
              <a:solidFill>
                <a:schemeClr val="accent6">
                  <a:lumMod val="50000"/>
                </a:schemeClr>
              </a:solidFill>
            </a:endParaRPr>
          </a:p>
        </p:txBody>
      </p:sp>
      <p:sp>
        <p:nvSpPr>
          <p:cNvPr id="4" name="Rectangle 3"/>
          <p:cNvSpPr/>
          <p:nvPr/>
        </p:nvSpPr>
        <p:spPr>
          <a:xfrm>
            <a:off x="482590" y="3777161"/>
            <a:ext cx="11421235" cy="2416046"/>
          </a:xfrm>
          <a:prstGeom prst="rect">
            <a:avLst/>
          </a:prstGeom>
        </p:spPr>
        <p:txBody>
          <a:bodyPr wrap="square">
            <a:spAutoFit/>
          </a:bodyPr>
          <a:lstStyle/>
          <a:p>
            <a:pPr marL="457200" indent="-457200" algn="just">
              <a:spcAft>
                <a:spcPts val="1800"/>
              </a:spcAft>
              <a:buFont typeface="Wingdings" panose="05000000000000000000" pitchFamily="2" charset="2"/>
              <a:buChar char="Ø"/>
            </a:pPr>
            <a:r>
              <a:rPr lang="en-US" sz="3600" dirty="0"/>
              <a:t>Any quotes, tabs, or newlines in between the “triple quotes” are considered part of the string.</a:t>
            </a:r>
          </a:p>
          <a:p>
            <a:pPr marL="457200" indent="-457200" algn="just">
              <a:spcAft>
                <a:spcPts val="1800"/>
              </a:spcAft>
              <a:buFont typeface="Wingdings" panose="05000000000000000000" pitchFamily="2" charset="2"/>
              <a:buChar char="Ø"/>
            </a:pPr>
            <a:r>
              <a:rPr lang="en-US" sz="3200" dirty="0">
                <a:solidFill>
                  <a:srgbClr val="C00000"/>
                </a:solidFill>
              </a:rPr>
              <a:t>Python’s indentation rules for blocks do not apply to lines inside a multiline string.</a:t>
            </a:r>
          </a:p>
        </p:txBody>
      </p:sp>
    </p:spTree>
    <p:extLst>
      <p:ext uri="{BB962C8B-B14F-4D97-AF65-F5344CB8AC3E}">
        <p14:creationId xmlns:p14="http://schemas.microsoft.com/office/powerpoint/2010/main" val="116011272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7" y="0"/>
            <a:ext cx="8322609" cy="646331"/>
          </a:xfrm>
          <a:prstGeom prst="rect">
            <a:avLst/>
          </a:prstGeom>
        </p:spPr>
        <p:txBody>
          <a:bodyPr wrap="square">
            <a:spAutoFit/>
          </a:bodyPr>
          <a:lstStyle/>
          <a:p>
            <a:pPr algn="ctr"/>
            <a:r>
              <a:rPr lang="en-US" sz="3600" b="1">
                <a:solidFill>
                  <a:schemeClr val="accent6">
                    <a:lumMod val="50000"/>
                  </a:schemeClr>
                </a:solidFill>
              </a:rPr>
              <a:t>Opening Files with the open() Function</a:t>
            </a:r>
            <a:endParaRPr lang="en-US" sz="3600" b="1" dirty="0">
              <a:solidFill>
                <a:schemeClr val="accent6">
                  <a:lumMod val="50000"/>
                </a:schemeClr>
              </a:solidFill>
            </a:endParaRPr>
          </a:p>
        </p:txBody>
      </p:sp>
      <p:sp>
        <p:nvSpPr>
          <p:cNvPr id="2" name="Rectangle 1"/>
          <p:cNvSpPr/>
          <p:nvPr/>
        </p:nvSpPr>
        <p:spPr>
          <a:xfrm>
            <a:off x="378753" y="1186354"/>
            <a:ext cx="11465115" cy="6340197"/>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t>Note that the open() function only accepts Path objects as of Python 3.6.</a:t>
            </a:r>
          </a:p>
          <a:p>
            <a:pPr marL="457200" indent="-457200">
              <a:spcAft>
                <a:spcPts val="1200"/>
              </a:spcAft>
              <a:buFont typeface="Wingdings" panose="05000000000000000000" pitchFamily="2" charset="2"/>
              <a:buChar char="Ø"/>
            </a:pPr>
            <a:r>
              <a:rPr lang="en-US" sz="2800" dirty="0">
                <a:solidFill>
                  <a:srgbClr val="C00000"/>
                </a:solidFill>
              </a:rPr>
              <a:t>In previous versions, you always need to pass a string to open().</a:t>
            </a:r>
          </a:p>
          <a:p>
            <a:pPr marL="457200" indent="-457200">
              <a:spcAft>
                <a:spcPts val="1200"/>
              </a:spcAft>
              <a:buFont typeface="Wingdings" panose="05000000000000000000" pitchFamily="2" charset="2"/>
              <a:buChar char="Ø"/>
            </a:pPr>
            <a:r>
              <a:rPr lang="en-US" sz="2800" dirty="0">
                <a:solidFill>
                  <a:srgbClr val="0070C0"/>
                </a:solidFill>
              </a:rPr>
              <a:t>Both these commands will open the file in “reading plaintext” mode, or read mode for short.</a:t>
            </a:r>
          </a:p>
          <a:p>
            <a:pPr marL="457200" indent="-457200">
              <a:spcAft>
                <a:spcPts val="1200"/>
              </a:spcAft>
              <a:buFont typeface="Wingdings" panose="05000000000000000000" pitchFamily="2" charset="2"/>
              <a:buChar char="Ø"/>
            </a:pPr>
            <a:r>
              <a:rPr lang="en-US" sz="2800" dirty="0">
                <a:solidFill>
                  <a:srgbClr val="C00000"/>
                </a:solidFill>
              </a:rPr>
              <a:t>When a file is opened in read mode, Python lets you only read data from the file; you can’t write or modify it in any way.</a:t>
            </a:r>
          </a:p>
          <a:p>
            <a:pPr marL="457200" indent="-457200">
              <a:spcAft>
                <a:spcPts val="1200"/>
              </a:spcAft>
              <a:buFont typeface="Wingdings" panose="05000000000000000000" pitchFamily="2" charset="2"/>
              <a:buChar char="Ø"/>
            </a:pPr>
            <a:r>
              <a:rPr lang="en-US" sz="2800" dirty="0"/>
              <a:t>Read mode is the default mode for files you open in Python.</a:t>
            </a:r>
          </a:p>
          <a:p>
            <a:pPr marL="457200" indent="-457200">
              <a:spcAft>
                <a:spcPts val="1200"/>
              </a:spcAft>
              <a:buFont typeface="Wingdings" panose="05000000000000000000" pitchFamily="2" charset="2"/>
              <a:buChar char="Ø"/>
            </a:pPr>
            <a:r>
              <a:rPr lang="en-US" sz="2800" dirty="0">
                <a:solidFill>
                  <a:srgbClr val="C00000"/>
                </a:solidFill>
              </a:rPr>
              <a:t>But if you don’t want to rely on Python’s defaults, you can explicitly specify the mode by passing the string value 'r' as a second argument to open(). </a:t>
            </a:r>
          </a:p>
          <a:p>
            <a:pPr marL="457200" indent="-457200">
              <a:spcAft>
                <a:spcPts val="1200"/>
              </a:spcAft>
              <a:buFont typeface="Wingdings" panose="05000000000000000000" pitchFamily="2" charset="2"/>
              <a:buChar char="Ø"/>
            </a:pPr>
            <a:r>
              <a:rPr lang="en-US" sz="2800" dirty="0">
                <a:solidFill>
                  <a:srgbClr val="0070C0"/>
                </a:solidFill>
              </a:rPr>
              <a:t>So open('/Users/Al/hello.txt', 'r') and open('/Users/Al/hello.txt') do the same thing.</a:t>
            </a:r>
          </a:p>
          <a:p>
            <a:pPr>
              <a:spcAft>
                <a:spcPts val="1200"/>
              </a:spcAft>
            </a:pPr>
            <a:endParaRPr lang="en-US" sz="2800" dirty="0">
              <a:solidFill>
                <a:srgbClr val="C00000"/>
              </a:solidFill>
            </a:endParaRPr>
          </a:p>
        </p:txBody>
      </p:sp>
    </p:spTree>
    <p:extLst>
      <p:ext uri="{BB962C8B-B14F-4D97-AF65-F5344CB8AC3E}">
        <p14:creationId xmlns:p14="http://schemas.microsoft.com/office/powerpoint/2010/main" val="30702467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7" y="0"/>
            <a:ext cx="8322609" cy="646331"/>
          </a:xfrm>
          <a:prstGeom prst="rect">
            <a:avLst/>
          </a:prstGeom>
        </p:spPr>
        <p:txBody>
          <a:bodyPr wrap="square">
            <a:spAutoFit/>
          </a:bodyPr>
          <a:lstStyle/>
          <a:p>
            <a:pPr algn="ctr"/>
            <a:r>
              <a:rPr lang="en-US" sz="3600" b="1">
                <a:solidFill>
                  <a:schemeClr val="accent6">
                    <a:lumMod val="50000"/>
                  </a:schemeClr>
                </a:solidFill>
              </a:rPr>
              <a:t>Opening Files with the open() Function</a:t>
            </a:r>
            <a:endParaRPr lang="en-US" sz="3600" b="1" dirty="0">
              <a:solidFill>
                <a:schemeClr val="accent6">
                  <a:lumMod val="50000"/>
                </a:schemeClr>
              </a:solidFill>
            </a:endParaRPr>
          </a:p>
        </p:txBody>
      </p:sp>
      <p:sp>
        <p:nvSpPr>
          <p:cNvPr id="2" name="Rectangle 1"/>
          <p:cNvSpPr/>
          <p:nvPr/>
        </p:nvSpPr>
        <p:spPr>
          <a:xfrm>
            <a:off x="378753" y="1186354"/>
            <a:ext cx="11465115" cy="5539978"/>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600" dirty="0"/>
              <a:t>The call to open() returns a File object.</a:t>
            </a:r>
          </a:p>
          <a:p>
            <a:pPr marL="457200" indent="-457200">
              <a:spcAft>
                <a:spcPts val="1200"/>
              </a:spcAft>
              <a:buFont typeface="Wingdings" panose="05000000000000000000" pitchFamily="2" charset="2"/>
              <a:buChar char="Ø"/>
            </a:pPr>
            <a:r>
              <a:rPr lang="en-US" sz="3600" dirty="0">
                <a:solidFill>
                  <a:srgbClr val="C00000"/>
                </a:solidFill>
              </a:rPr>
              <a:t>A File object represents a file on your computer; it is simply another type of value in Python, much like the lists and dictionaries you’re already familiar with.</a:t>
            </a:r>
          </a:p>
          <a:p>
            <a:pPr marL="457200" indent="-457200">
              <a:spcAft>
                <a:spcPts val="1200"/>
              </a:spcAft>
              <a:buFont typeface="Wingdings" panose="05000000000000000000" pitchFamily="2" charset="2"/>
              <a:buChar char="Ø"/>
            </a:pPr>
            <a:r>
              <a:rPr lang="en-US" sz="3600" dirty="0">
                <a:solidFill>
                  <a:srgbClr val="0070C0"/>
                </a:solidFill>
              </a:rPr>
              <a:t>In the previous example, you stored the File object in the variable </a:t>
            </a:r>
            <a:r>
              <a:rPr lang="en-US" sz="3600" dirty="0" err="1">
                <a:solidFill>
                  <a:srgbClr val="0070C0"/>
                </a:solidFill>
              </a:rPr>
              <a:t>helloFile</a:t>
            </a:r>
            <a:r>
              <a:rPr lang="en-US" sz="3600" dirty="0">
                <a:solidFill>
                  <a:srgbClr val="0070C0"/>
                </a:solidFill>
              </a:rPr>
              <a:t>.</a:t>
            </a:r>
          </a:p>
          <a:p>
            <a:pPr marL="457200" indent="-457200">
              <a:spcAft>
                <a:spcPts val="1200"/>
              </a:spcAft>
              <a:buFont typeface="Wingdings" panose="05000000000000000000" pitchFamily="2" charset="2"/>
              <a:buChar char="Ø"/>
            </a:pPr>
            <a:r>
              <a:rPr lang="en-US" sz="3600" dirty="0">
                <a:solidFill>
                  <a:srgbClr val="C00000"/>
                </a:solidFill>
              </a:rPr>
              <a:t>Now, whenever you want to read from or write to the file, you can do so by calling methods on the File object in </a:t>
            </a:r>
            <a:r>
              <a:rPr lang="en-US" sz="3600" dirty="0" err="1">
                <a:solidFill>
                  <a:srgbClr val="C00000"/>
                </a:solidFill>
              </a:rPr>
              <a:t>helloFile</a:t>
            </a:r>
            <a:r>
              <a:rPr lang="en-US" sz="3600" dirty="0">
                <a:solidFill>
                  <a:srgbClr val="C00000"/>
                </a:solidFill>
              </a:rPr>
              <a:t>.</a:t>
            </a:r>
          </a:p>
        </p:txBody>
      </p:sp>
    </p:spTree>
    <p:extLst>
      <p:ext uri="{BB962C8B-B14F-4D97-AF65-F5344CB8AC3E}">
        <p14:creationId xmlns:p14="http://schemas.microsoft.com/office/powerpoint/2010/main" val="196405360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7" y="0"/>
            <a:ext cx="8322609" cy="646331"/>
          </a:xfrm>
          <a:prstGeom prst="rect">
            <a:avLst/>
          </a:prstGeom>
        </p:spPr>
        <p:txBody>
          <a:bodyPr wrap="square">
            <a:spAutoFit/>
          </a:bodyPr>
          <a:lstStyle/>
          <a:p>
            <a:pPr algn="ctr"/>
            <a:r>
              <a:rPr lang="en-US" sz="3600" b="1">
                <a:solidFill>
                  <a:schemeClr val="accent6">
                    <a:lumMod val="50000"/>
                  </a:schemeClr>
                </a:solidFill>
              </a:rPr>
              <a:t>Reading the Contents of Files</a:t>
            </a:r>
            <a:endParaRPr lang="en-US" sz="3600" b="1" dirty="0">
              <a:solidFill>
                <a:schemeClr val="accent6">
                  <a:lumMod val="50000"/>
                </a:schemeClr>
              </a:solidFill>
            </a:endParaRPr>
          </a:p>
        </p:txBody>
      </p:sp>
      <p:sp>
        <p:nvSpPr>
          <p:cNvPr id="2" name="Rectangle 1"/>
          <p:cNvSpPr/>
          <p:nvPr/>
        </p:nvSpPr>
        <p:spPr>
          <a:xfrm>
            <a:off x="378753" y="1186354"/>
            <a:ext cx="11465115" cy="4985980"/>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600" dirty="0">
                <a:solidFill>
                  <a:srgbClr val="C00000"/>
                </a:solidFill>
              </a:rPr>
              <a:t>If you want to read the entire contents of a file as a string value, use the File object’s read() method.</a:t>
            </a:r>
          </a:p>
          <a:p>
            <a:pPr marL="457200" indent="-457200">
              <a:spcAft>
                <a:spcPts val="1200"/>
              </a:spcAft>
              <a:buFont typeface="Wingdings" panose="05000000000000000000" pitchFamily="2" charset="2"/>
              <a:buChar char="Ø"/>
            </a:pPr>
            <a:r>
              <a:rPr lang="en-US" sz="3600" dirty="0"/>
              <a:t>Let’s continue with the </a:t>
            </a:r>
            <a:r>
              <a:rPr lang="en-US" sz="3600" dirty="0">
                <a:solidFill>
                  <a:srgbClr val="C00000"/>
                </a:solidFill>
              </a:rPr>
              <a:t>hello.txt File </a:t>
            </a:r>
            <a:r>
              <a:rPr lang="en-US" sz="3600" dirty="0"/>
              <a:t>object you stored in </a:t>
            </a:r>
            <a:r>
              <a:rPr lang="en-US" sz="3600" dirty="0" err="1">
                <a:solidFill>
                  <a:srgbClr val="C00000"/>
                </a:solidFill>
              </a:rPr>
              <a:t>helloFile</a:t>
            </a:r>
            <a:r>
              <a:rPr lang="en-US" sz="3600" dirty="0">
                <a:solidFill>
                  <a:srgbClr val="C00000"/>
                </a:solidFill>
              </a:rPr>
              <a:t>.</a:t>
            </a:r>
          </a:p>
          <a:p>
            <a:pPr marL="457200" indent="-457200">
              <a:spcAft>
                <a:spcPts val="1200"/>
              </a:spcAft>
              <a:buFont typeface="Wingdings" panose="05000000000000000000" pitchFamily="2" charset="2"/>
              <a:buChar char="Ø"/>
            </a:pPr>
            <a:r>
              <a:rPr lang="en-US" sz="3600" dirty="0">
                <a:solidFill>
                  <a:srgbClr val="C00000"/>
                </a:solidFill>
              </a:rPr>
              <a:t>Ex:</a:t>
            </a:r>
          </a:p>
          <a:p>
            <a:r>
              <a:rPr lang="en-US" sz="3600" dirty="0">
                <a:solidFill>
                  <a:srgbClr val="C00000"/>
                </a:solidFill>
              </a:rPr>
              <a:t>&gt;&gt;&gt; </a:t>
            </a:r>
            <a:r>
              <a:rPr lang="en-US" sz="3600" dirty="0" err="1">
                <a:solidFill>
                  <a:srgbClr val="C00000"/>
                </a:solidFill>
              </a:rPr>
              <a:t>helloContent</a:t>
            </a:r>
            <a:r>
              <a:rPr lang="en-US" sz="3600" dirty="0">
                <a:solidFill>
                  <a:srgbClr val="C00000"/>
                </a:solidFill>
              </a:rPr>
              <a:t> = </a:t>
            </a:r>
            <a:r>
              <a:rPr lang="en-US" sz="3600" dirty="0" err="1">
                <a:solidFill>
                  <a:srgbClr val="C00000"/>
                </a:solidFill>
              </a:rPr>
              <a:t>helloFile.read</a:t>
            </a:r>
            <a:r>
              <a:rPr lang="en-US" sz="3600" dirty="0">
                <a:solidFill>
                  <a:srgbClr val="C00000"/>
                </a:solidFill>
              </a:rPr>
              <a:t>()</a:t>
            </a:r>
          </a:p>
          <a:p>
            <a:r>
              <a:rPr lang="en-US" sz="3600" dirty="0">
                <a:solidFill>
                  <a:srgbClr val="C00000"/>
                </a:solidFill>
              </a:rPr>
              <a:t>&gt;&gt;&gt; </a:t>
            </a:r>
            <a:r>
              <a:rPr lang="en-US" sz="3600" dirty="0" err="1">
                <a:solidFill>
                  <a:srgbClr val="C00000"/>
                </a:solidFill>
              </a:rPr>
              <a:t>helloContent</a:t>
            </a:r>
            <a:endParaRPr lang="en-US" sz="3600" dirty="0">
              <a:solidFill>
                <a:srgbClr val="C00000"/>
              </a:solidFill>
            </a:endParaRPr>
          </a:p>
          <a:p>
            <a:r>
              <a:rPr lang="en-US" sz="3600" dirty="0">
                <a:solidFill>
                  <a:srgbClr val="C00000"/>
                </a:solidFill>
              </a:rPr>
              <a:t>'Hello, world!'</a:t>
            </a:r>
          </a:p>
        </p:txBody>
      </p:sp>
      <p:sp>
        <p:nvSpPr>
          <p:cNvPr id="3" name="Rectangle 2"/>
          <p:cNvSpPr/>
          <p:nvPr/>
        </p:nvSpPr>
        <p:spPr>
          <a:xfrm>
            <a:off x="7886700" y="3373735"/>
            <a:ext cx="3048000" cy="3108543"/>
          </a:xfrm>
          <a:prstGeom prst="rect">
            <a:avLst/>
          </a:prstGeom>
        </p:spPr>
        <p:txBody>
          <a:bodyPr wrap="square">
            <a:spAutoFit/>
          </a:bodyPr>
          <a:lstStyle/>
          <a:p>
            <a:r>
              <a:rPr lang="en-US" sz="2800" dirty="0">
                <a:solidFill>
                  <a:srgbClr val="0070C0"/>
                </a:solidFill>
              </a:rPr>
              <a:t>If you think of the contents of a file as a single large string value, the read() method returns the string that is stored in the file.</a:t>
            </a:r>
          </a:p>
        </p:txBody>
      </p:sp>
    </p:spTree>
    <p:extLst>
      <p:ext uri="{BB962C8B-B14F-4D97-AF65-F5344CB8AC3E}">
        <p14:creationId xmlns:p14="http://schemas.microsoft.com/office/powerpoint/2010/main" val="273535793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7" y="0"/>
            <a:ext cx="8322609" cy="646331"/>
          </a:xfrm>
          <a:prstGeom prst="rect">
            <a:avLst/>
          </a:prstGeom>
        </p:spPr>
        <p:txBody>
          <a:bodyPr wrap="square">
            <a:spAutoFit/>
          </a:bodyPr>
          <a:lstStyle/>
          <a:p>
            <a:pPr algn="ctr"/>
            <a:r>
              <a:rPr lang="en-US" sz="3600" b="1">
                <a:solidFill>
                  <a:schemeClr val="accent6">
                    <a:lumMod val="50000"/>
                  </a:schemeClr>
                </a:solidFill>
              </a:rPr>
              <a:t>Reading the Contents of Files</a:t>
            </a:r>
            <a:endParaRPr lang="en-US" sz="3600" b="1" dirty="0">
              <a:solidFill>
                <a:schemeClr val="accent6">
                  <a:lumMod val="50000"/>
                </a:schemeClr>
              </a:solidFill>
            </a:endParaRPr>
          </a:p>
        </p:txBody>
      </p:sp>
      <p:sp>
        <p:nvSpPr>
          <p:cNvPr id="2" name="Rectangle 1"/>
          <p:cNvSpPr/>
          <p:nvPr/>
        </p:nvSpPr>
        <p:spPr>
          <a:xfrm>
            <a:off x="378753" y="1186354"/>
            <a:ext cx="11465115" cy="5293757"/>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600" dirty="0">
                <a:solidFill>
                  <a:srgbClr val="C00000"/>
                </a:solidFill>
              </a:rPr>
              <a:t>Alternatively, use the </a:t>
            </a:r>
            <a:r>
              <a:rPr lang="en-US" sz="3600" dirty="0" err="1">
                <a:solidFill>
                  <a:srgbClr val="0070C0"/>
                </a:solidFill>
              </a:rPr>
              <a:t>readlines</a:t>
            </a:r>
            <a:r>
              <a:rPr lang="en-US" sz="3600" dirty="0">
                <a:solidFill>
                  <a:srgbClr val="0070C0"/>
                </a:solidFill>
              </a:rPr>
              <a:t>() </a:t>
            </a:r>
            <a:r>
              <a:rPr lang="en-US" sz="3600" dirty="0">
                <a:solidFill>
                  <a:srgbClr val="C00000"/>
                </a:solidFill>
              </a:rPr>
              <a:t>method to get a list of string values from the file, one string for each line of text.</a:t>
            </a:r>
          </a:p>
          <a:p>
            <a:pPr marL="457200" indent="-457200">
              <a:spcAft>
                <a:spcPts val="1200"/>
              </a:spcAft>
              <a:buFont typeface="Wingdings" panose="05000000000000000000" pitchFamily="2" charset="2"/>
              <a:buChar char="Ø"/>
            </a:pPr>
            <a:r>
              <a:rPr lang="en-US" sz="3600" dirty="0">
                <a:solidFill>
                  <a:srgbClr val="C00000"/>
                </a:solidFill>
              </a:rPr>
              <a:t>Create a file named </a:t>
            </a:r>
            <a:r>
              <a:rPr lang="en-US" sz="3600" dirty="0">
                <a:solidFill>
                  <a:srgbClr val="0070C0"/>
                </a:solidFill>
              </a:rPr>
              <a:t>sonnet29.txt</a:t>
            </a:r>
            <a:r>
              <a:rPr lang="en-US" sz="3600" dirty="0">
                <a:solidFill>
                  <a:srgbClr val="C00000"/>
                </a:solidFill>
              </a:rPr>
              <a:t> in the same directory as hello.txt and write the following text in it:</a:t>
            </a:r>
          </a:p>
          <a:p>
            <a:pPr>
              <a:spcAft>
                <a:spcPts val="1200"/>
              </a:spcAft>
            </a:pPr>
            <a:endParaRPr lang="en-US" sz="3600" dirty="0">
              <a:solidFill>
                <a:srgbClr val="C00000"/>
              </a:solidFill>
            </a:endParaRPr>
          </a:p>
          <a:p>
            <a:pPr indent="520700"/>
            <a:r>
              <a:rPr lang="en-US" sz="3200" dirty="0">
                <a:solidFill>
                  <a:srgbClr val="0070C0"/>
                </a:solidFill>
              </a:rPr>
              <a:t>When, in disgrace with fortune and men's eyes,</a:t>
            </a:r>
          </a:p>
          <a:p>
            <a:pPr indent="520700"/>
            <a:r>
              <a:rPr lang="en-US" sz="3200" dirty="0">
                <a:solidFill>
                  <a:srgbClr val="0070C0"/>
                </a:solidFill>
              </a:rPr>
              <a:t>I all alone </a:t>
            </a:r>
            <a:r>
              <a:rPr lang="en-US" sz="3200" dirty="0" err="1">
                <a:solidFill>
                  <a:srgbClr val="0070C0"/>
                </a:solidFill>
              </a:rPr>
              <a:t>beweep</a:t>
            </a:r>
            <a:r>
              <a:rPr lang="en-US" sz="3200" dirty="0">
                <a:solidFill>
                  <a:srgbClr val="0070C0"/>
                </a:solidFill>
              </a:rPr>
              <a:t> my outcast state,</a:t>
            </a:r>
          </a:p>
          <a:p>
            <a:pPr indent="520700"/>
            <a:r>
              <a:rPr lang="en-US" sz="3200" dirty="0">
                <a:solidFill>
                  <a:srgbClr val="0070C0"/>
                </a:solidFill>
              </a:rPr>
              <a:t>And trouble deaf heaven with my bootless cries,</a:t>
            </a:r>
          </a:p>
          <a:p>
            <a:pPr indent="520700"/>
            <a:r>
              <a:rPr lang="en-US" sz="3200" dirty="0">
                <a:solidFill>
                  <a:srgbClr val="0070C0"/>
                </a:solidFill>
              </a:rPr>
              <a:t>And look upon myself and curse my fate,</a:t>
            </a:r>
          </a:p>
        </p:txBody>
      </p:sp>
    </p:spTree>
    <p:extLst>
      <p:ext uri="{BB962C8B-B14F-4D97-AF65-F5344CB8AC3E}">
        <p14:creationId xmlns:p14="http://schemas.microsoft.com/office/powerpoint/2010/main" val="208734663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7" y="0"/>
            <a:ext cx="8322609" cy="646331"/>
          </a:xfrm>
          <a:prstGeom prst="rect">
            <a:avLst/>
          </a:prstGeom>
        </p:spPr>
        <p:txBody>
          <a:bodyPr wrap="square">
            <a:spAutoFit/>
          </a:bodyPr>
          <a:lstStyle/>
          <a:p>
            <a:pPr algn="ctr"/>
            <a:r>
              <a:rPr lang="en-US" sz="3600" b="1">
                <a:solidFill>
                  <a:schemeClr val="accent6">
                    <a:lumMod val="50000"/>
                  </a:schemeClr>
                </a:solidFill>
              </a:rPr>
              <a:t>Reading the Contents of Files</a:t>
            </a:r>
            <a:endParaRPr lang="en-US" sz="3600" b="1" dirty="0">
              <a:solidFill>
                <a:schemeClr val="accent6">
                  <a:lumMod val="50000"/>
                </a:schemeClr>
              </a:solidFill>
            </a:endParaRPr>
          </a:p>
        </p:txBody>
      </p:sp>
      <p:sp>
        <p:nvSpPr>
          <p:cNvPr id="2" name="Rectangle 1"/>
          <p:cNvSpPr/>
          <p:nvPr/>
        </p:nvSpPr>
        <p:spPr>
          <a:xfrm>
            <a:off x="378753" y="1186354"/>
            <a:ext cx="11465115" cy="5601533"/>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600" dirty="0">
                <a:solidFill>
                  <a:srgbClr val="C00000"/>
                </a:solidFill>
              </a:rPr>
              <a:t>Make sure to separate the four lines with line breaks. Then enter the following into the interactive shell:</a:t>
            </a:r>
          </a:p>
          <a:p>
            <a:pPr indent="520700"/>
            <a:r>
              <a:rPr lang="en-US" sz="3200" dirty="0">
                <a:solidFill>
                  <a:srgbClr val="0070C0"/>
                </a:solidFill>
              </a:rPr>
              <a:t>&gt;&gt;&gt; </a:t>
            </a:r>
            <a:r>
              <a:rPr lang="en-US" sz="3200" dirty="0" err="1">
                <a:solidFill>
                  <a:srgbClr val="0070C0"/>
                </a:solidFill>
              </a:rPr>
              <a:t>sonnetFile</a:t>
            </a:r>
            <a:r>
              <a:rPr lang="en-US" sz="3200" dirty="0">
                <a:solidFill>
                  <a:srgbClr val="0070C0"/>
                </a:solidFill>
              </a:rPr>
              <a:t> = open(</a:t>
            </a:r>
            <a:r>
              <a:rPr lang="en-US" sz="3200" dirty="0" err="1">
                <a:solidFill>
                  <a:srgbClr val="0070C0"/>
                </a:solidFill>
              </a:rPr>
              <a:t>Path.home</a:t>
            </a:r>
            <a:r>
              <a:rPr lang="en-US" sz="3200" dirty="0">
                <a:solidFill>
                  <a:srgbClr val="0070C0"/>
                </a:solidFill>
              </a:rPr>
              <a:t>() / 'sonnet29.txt')</a:t>
            </a:r>
          </a:p>
          <a:p>
            <a:pPr indent="520700"/>
            <a:r>
              <a:rPr lang="en-US" sz="3200" dirty="0">
                <a:solidFill>
                  <a:srgbClr val="0070C0"/>
                </a:solidFill>
              </a:rPr>
              <a:t>&gt;&gt;&gt; </a:t>
            </a:r>
            <a:r>
              <a:rPr lang="en-US" sz="3200" dirty="0" err="1">
                <a:solidFill>
                  <a:srgbClr val="0070C0"/>
                </a:solidFill>
              </a:rPr>
              <a:t>sonnetFile.readlines</a:t>
            </a:r>
            <a:r>
              <a:rPr lang="en-US" sz="3200" dirty="0">
                <a:solidFill>
                  <a:srgbClr val="0070C0"/>
                </a:solidFill>
              </a:rPr>
              <a:t>()</a:t>
            </a:r>
          </a:p>
          <a:p>
            <a:pPr indent="520700"/>
            <a:r>
              <a:rPr lang="en-US" sz="3200" dirty="0">
                <a:solidFill>
                  <a:srgbClr val="0070C0"/>
                </a:solidFill>
              </a:rPr>
              <a:t>[When, in disgrace with fortune and men's eyes,\n', ' I all alone    </a:t>
            </a:r>
          </a:p>
          <a:p>
            <a:pPr indent="520700"/>
            <a:r>
              <a:rPr lang="en-US" sz="3200" dirty="0">
                <a:solidFill>
                  <a:srgbClr val="0070C0"/>
                </a:solidFill>
              </a:rPr>
              <a:t> </a:t>
            </a:r>
            <a:r>
              <a:rPr lang="en-US" sz="3200" dirty="0" err="1">
                <a:solidFill>
                  <a:srgbClr val="0070C0"/>
                </a:solidFill>
              </a:rPr>
              <a:t>beweep</a:t>
            </a:r>
            <a:r>
              <a:rPr lang="en-US" sz="3200" dirty="0">
                <a:solidFill>
                  <a:srgbClr val="0070C0"/>
                </a:solidFill>
              </a:rPr>
              <a:t> my outcast state,\n', And trouble deaf heaven with my  </a:t>
            </a:r>
          </a:p>
          <a:p>
            <a:pPr indent="520700"/>
            <a:r>
              <a:rPr lang="en-US" sz="3200" dirty="0">
                <a:solidFill>
                  <a:srgbClr val="0070C0"/>
                </a:solidFill>
              </a:rPr>
              <a:t> bootless cries,\n', And look upon myself and curse my fate,']</a:t>
            </a:r>
          </a:p>
          <a:p>
            <a:pPr indent="520700"/>
            <a:endParaRPr lang="en-US" sz="3200" dirty="0">
              <a:solidFill>
                <a:srgbClr val="0070C0"/>
              </a:solidFill>
            </a:endParaRPr>
          </a:p>
          <a:p>
            <a:pPr marL="457200" indent="-457200">
              <a:buFont typeface="Wingdings" panose="05000000000000000000" pitchFamily="2" charset="2"/>
              <a:buChar char="Ø"/>
            </a:pPr>
            <a:r>
              <a:rPr lang="en-US" sz="2800" dirty="0">
                <a:solidFill>
                  <a:srgbClr val="C00000"/>
                </a:solidFill>
              </a:rPr>
              <a:t>Note that, except for the last line of the file, each of the string values ends with a newline character \n.</a:t>
            </a:r>
          </a:p>
          <a:p>
            <a:pPr marL="457200" indent="-457200">
              <a:buFont typeface="Wingdings" panose="05000000000000000000" pitchFamily="2" charset="2"/>
              <a:buChar char="Ø"/>
            </a:pPr>
            <a:r>
              <a:rPr lang="en-US" sz="2800" dirty="0">
                <a:solidFill>
                  <a:srgbClr val="C00000"/>
                </a:solidFill>
              </a:rPr>
              <a:t>A list of strings is often easier to work with than a single large string value.</a:t>
            </a:r>
          </a:p>
        </p:txBody>
      </p:sp>
    </p:spTree>
    <p:extLst>
      <p:ext uri="{BB962C8B-B14F-4D97-AF65-F5344CB8AC3E}">
        <p14:creationId xmlns:p14="http://schemas.microsoft.com/office/powerpoint/2010/main" val="131334571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7" y="0"/>
            <a:ext cx="8322609" cy="646331"/>
          </a:xfrm>
          <a:prstGeom prst="rect">
            <a:avLst/>
          </a:prstGeom>
        </p:spPr>
        <p:txBody>
          <a:bodyPr wrap="square">
            <a:spAutoFit/>
          </a:bodyPr>
          <a:lstStyle/>
          <a:p>
            <a:pPr algn="ctr"/>
            <a:r>
              <a:rPr lang="en-US" sz="3600" b="1">
                <a:solidFill>
                  <a:schemeClr val="accent6">
                    <a:lumMod val="50000"/>
                  </a:schemeClr>
                </a:solidFill>
              </a:rPr>
              <a:t>Writing to Files</a:t>
            </a:r>
            <a:endParaRPr lang="en-US" sz="3600" b="1" dirty="0">
              <a:solidFill>
                <a:schemeClr val="accent6">
                  <a:lumMod val="50000"/>
                </a:schemeClr>
              </a:solidFill>
            </a:endParaRPr>
          </a:p>
        </p:txBody>
      </p:sp>
      <p:sp>
        <p:nvSpPr>
          <p:cNvPr id="2" name="Rectangle 1"/>
          <p:cNvSpPr/>
          <p:nvPr/>
        </p:nvSpPr>
        <p:spPr>
          <a:xfrm>
            <a:off x="378753" y="1186354"/>
            <a:ext cx="11465115" cy="5109091"/>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600" dirty="0">
                <a:solidFill>
                  <a:srgbClr val="C00000"/>
                </a:solidFill>
              </a:rPr>
              <a:t>Python allows you to write content to a file in a way similar to how the print() function “writes” strings to the screen.</a:t>
            </a:r>
          </a:p>
          <a:p>
            <a:pPr marL="457200" indent="-457200">
              <a:spcAft>
                <a:spcPts val="1200"/>
              </a:spcAft>
              <a:buFont typeface="Wingdings" panose="05000000000000000000" pitchFamily="2" charset="2"/>
              <a:buChar char="Ø"/>
            </a:pPr>
            <a:r>
              <a:rPr lang="en-US" sz="3200" dirty="0"/>
              <a:t>You can’t write to a file you’ve opened in read mode, though. Instead, you need to open it in “write plaintext” mode or “append plaintext” mode, or write mode and append mode for short.</a:t>
            </a:r>
          </a:p>
          <a:p>
            <a:pPr marL="457200" indent="-457200">
              <a:spcAft>
                <a:spcPts val="1200"/>
              </a:spcAft>
              <a:buFont typeface="Wingdings" panose="05000000000000000000" pitchFamily="2" charset="2"/>
              <a:buChar char="Ø"/>
            </a:pPr>
            <a:r>
              <a:rPr lang="en-US" sz="3200" dirty="0">
                <a:solidFill>
                  <a:srgbClr val="C00000"/>
                </a:solidFill>
              </a:rPr>
              <a:t>Write mode will overwrite the existing file and start from scratch, just like when you overwrite a variable’s value with a new value.</a:t>
            </a:r>
          </a:p>
          <a:p>
            <a:pPr marL="457200" indent="-457200">
              <a:spcAft>
                <a:spcPts val="1200"/>
              </a:spcAft>
              <a:buFont typeface="Wingdings" panose="05000000000000000000" pitchFamily="2" charset="2"/>
              <a:buChar char="Ø"/>
            </a:pPr>
            <a:r>
              <a:rPr lang="en-US" sz="3200" dirty="0"/>
              <a:t>Pass 'w' as the second argument to open() to open the file in write mode.</a:t>
            </a:r>
          </a:p>
        </p:txBody>
      </p:sp>
    </p:spTree>
    <p:extLst>
      <p:ext uri="{BB962C8B-B14F-4D97-AF65-F5344CB8AC3E}">
        <p14:creationId xmlns:p14="http://schemas.microsoft.com/office/powerpoint/2010/main" val="246067878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7" y="0"/>
            <a:ext cx="8322609" cy="646331"/>
          </a:xfrm>
          <a:prstGeom prst="rect">
            <a:avLst/>
          </a:prstGeom>
        </p:spPr>
        <p:txBody>
          <a:bodyPr wrap="square">
            <a:spAutoFit/>
          </a:bodyPr>
          <a:lstStyle/>
          <a:p>
            <a:pPr algn="ctr"/>
            <a:r>
              <a:rPr lang="en-US" sz="3600" b="1">
                <a:solidFill>
                  <a:schemeClr val="accent6">
                    <a:lumMod val="50000"/>
                  </a:schemeClr>
                </a:solidFill>
              </a:rPr>
              <a:t>Writing to Files</a:t>
            </a:r>
            <a:endParaRPr lang="en-US" sz="3600" b="1" dirty="0">
              <a:solidFill>
                <a:schemeClr val="accent6">
                  <a:lumMod val="50000"/>
                </a:schemeClr>
              </a:solidFill>
            </a:endParaRPr>
          </a:p>
        </p:txBody>
      </p:sp>
      <p:sp>
        <p:nvSpPr>
          <p:cNvPr id="2" name="Rectangle 1"/>
          <p:cNvSpPr/>
          <p:nvPr/>
        </p:nvSpPr>
        <p:spPr>
          <a:xfrm>
            <a:off x="1" y="856154"/>
            <a:ext cx="6095999" cy="5878532"/>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solidFill>
                  <a:srgbClr val="C00000"/>
                </a:solidFill>
              </a:rPr>
              <a:t>Append mode, on the other hand, will append text to the end of existing file.</a:t>
            </a:r>
          </a:p>
          <a:p>
            <a:pPr marL="457200" indent="-457200">
              <a:spcAft>
                <a:spcPts val="1200"/>
              </a:spcAft>
              <a:buFont typeface="Wingdings" panose="05000000000000000000" pitchFamily="2" charset="2"/>
              <a:buChar char="Ø"/>
            </a:pPr>
            <a:r>
              <a:rPr lang="en-US" sz="2800" dirty="0"/>
              <a:t>You can think of this as appending to a list in a variable, rather than overwriting the variable altogether.</a:t>
            </a:r>
          </a:p>
          <a:p>
            <a:pPr marL="457200" indent="-457200">
              <a:spcAft>
                <a:spcPts val="1200"/>
              </a:spcAft>
              <a:buFont typeface="Wingdings" panose="05000000000000000000" pitchFamily="2" charset="2"/>
              <a:buChar char="Ø"/>
            </a:pPr>
            <a:r>
              <a:rPr lang="en-US" sz="2800" dirty="0">
                <a:solidFill>
                  <a:srgbClr val="C00000"/>
                </a:solidFill>
              </a:rPr>
              <a:t>Pass 'a' as the second argument to open() to open file in append mode.</a:t>
            </a:r>
          </a:p>
          <a:p>
            <a:pPr marL="457200" indent="-457200">
              <a:spcAft>
                <a:spcPts val="1200"/>
              </a:spcAft>
              <a:buFont typeface="Wingdings" panose="05000000000000000000" pitchFamily="2" charset="2"/>
              <a:buChar char="Ø"/>
            </a:pPr>
            <a:r>
              <a:rPr lang="en-US" sz="2800" dirty="0"/>
              <a:t>If the filename passed to open() does not exist, both write and append mode will create a new, blank file.</a:t>
            </a:r>
          </a:p>
          <a:p>
            <a:pPr marL="457200" indent="-457200">
              <a:spcAft>
                <a:spcPts val="1200"/>
              </a:spcAft>
              <a:buFont typeface="Wingdings" panose="05000000000000000000" pitchFamily="2" charset="2"/>
              <a:buChar char="Ø"/>
            </a:pPr>
            <a:r>
              <a:rPr lang="en-US" sz="2800" dirty="0">
                <a:solidFill>
                  <a:srgbClr val="C00000"/>
                </a:solidFill>
              </a:rPr>
              <a:t>After reading/writing a file, call close() method before opening file again.</a:t>
            </a:r>
          </a:p>
        </p:txBody>
      </p:sp>
      <p:sp>
        <p:nvSpPr>
          <p:cNvPr id="3" name="Rectangle 2"/>
          <p:cNvSpPr/>
          <p:nvPr/>
        </p:nvSpPr>
        <p:spPr>
          <a:xfrm>
            <a:off x="6272116" y="1306607"/>
            <a:ext cx="5919884" cy="5262979"/>
          </a:xfrm>
          <a:prstGeom prst="rect">
            <a:avLst/>
          </a:prstGeom>
        </p:spPr>
        <p:txBody>
          <a:bodyPr wrap="square">
            <a:spAutoFit/>
          </a:bodyPr>
          <a:lstStyle/>
          <a:p>
            <a:r>
              <a:rPr lang="en-US" sz="2400" dirty="0">
                <a:solidFill>
                  <a:srgbClr val="C00000"/>
                </a:solidFill>
              </a:rPr>
              <a:t>&gt;&gt;&gt; </a:t>
            </a:r>
            <a:r>
              <a:rPr lang="en-US" sz="2400" dirty="0" err="1">
                <a:solidFill>
                  <a:srgbClr val="C00000"/>
                </a:solidFill>
              </a:rPr>
              <a:t>baconFile</a:t>
            </a:r>
            <a:r>
              <a:rPr lang="en-US" sz="2400" dirty="0">
                <a:solidFill>
                  <a:srgbClr val="C00000"/>
                </a:solidFill>
              </a:rPr>
              <a:t> = open('bacon.txt', 'w')</a:t>
            </a:r>
          </a:p>
          <a:p>
            <a:r>
              <a:rPr lang="en-US" sz="2400" dirty="0">
                <a:solidFill>
                  <a:srgbClr val="C00000"/>
                </a:solidFill>
              </a:rPr>
              <a:t>&gt;&gt;&gt; </a:t>
            </a:r>
            <a:r>
              <a:rPr lang="en-US" sz="2400" dirty="0" err="1">
                <a:solidFill>
                  <a:srgbClr val="C00000"/>
                </a:solidFill>
              </a:rPr>
              <a:t>baconFile.write</a:t>
            </a:r>
            <a:r>
              <a:rPr lang="en-US" sz="2400" dirty="0">
                <a:solidFill>
                  <a:srgbClr val="C00000"/>
                </a:solidFill>
              </a:rPr>
              <a:t>('Hello, world!\n')</a:t>
            </a:r>
          </a:p>
          <a:p>
            <a:r>
              <a:rPr lang="en-US" sz="2400" dirty="0"/>
              <a:t>13</a:t>
            </a:r>
          </a:p>
          <a:p>
            <a:r>
              <a:rPr lang="en-US" sz="2400" dirty="0">
                <a:solidFill>
                  <a:srgbClr val="C00000"/>
                </a:solidFill>
              </a:rPr>
              <a:t>&gt;&gt;&gt; </a:t>
            </a:r>
            <a:r>
              <a:rPr lang="en-US" sz="2400" dirty="0" err="1">
                <a:solidFill>
                  <a:srgbClr val="C00000"/>
                </a:solidFill>
              </a:rPr>
              <a:t>baconFile.close</a:t>
            </a:r>
            <a:r>
              <a:rPr lang="en-US" sz="2400" dirty="0">
                <a:solidFill>
                  <a:srgbClr val="C00000"/>
                </a:solidFill>
              </a:rPr>
              <a:t>()</a:t>
            </a:r>
          </a:p>
          <a:p>
            <a:r>
              <a:rPr lang="en-US" sz="2400" dirty="0">
                <a:solidFill>
                  <a:srgbClr val="C00000"/>
                </a:solidFill>
              </a:rPr>
              <a:t>&gt;&gt;&gt; </a:t>
            </a:r>
            <a:r>
              <a:rPr lang="en-US" sz="2400" dirty="0" err="1">
                <a:solidFill>
                  <a:srgbClr val="C00000"/>
                </a:solidFill>
              </a:rPr>
              <a:t>baconFile</a:t>
            </a:r>
            <a:r>
              <a:rPr lang="en-US" sz="2400" dirty="0">
                <a:solidFill>
                  <a:srgbClr val="C00000"/>
                </a:solidFill>
              </a:rPr>
              <a:t> = open('bacon.txt', 'a')</a:t>
            </a:r>
          </a:p>
          <a:p>
            <a:r>
              <a:rPr lang="en-US" sz="2400" dirty="0">
                <a:solidFill>
                  <a:srgbClr val="C00000"/>
                </a:solidFill>
              </a:rPr>
              <a:t>&gt;&gt;&gt; </a:t>
            </a:r>
            <a:r>
              <a:rPr lang="en-US" sz="2400" dirty="0" err="1">
                <a:solidFill>
                  <a:srgbClr val="C00000"/>
                </a:solidFill>
              </a:rPr>
              <a:t>baconFile.write</a:t>
            </a:r>
            <a:r>
              <a:rPr lang="en-US" sz="2400" dirty="0">
                <a:solidFill>
                  <a:srgbClr val="C00000"/>
                </a:solidFill>
              </a:rPr>
              <a:t>('Bacon is not a vegetable.')</a:t>
            </a:r>
          </a:p>
          <a:p>
            <a:r>
              <a:rPr lang="en-US" sz="2400" dirty="0"/>
              <a:t>25</a:t>
            </a:r>
          </a:p>
          <a:p>
            <a:r>
              <a:rPr lang="en-US" sz="2400" dirty="0">
                <a:solidFill>
                  <a:srgbClr val="C00000"/>
                </a:solidFill>
              </a:rPr>
              <a:t>&gt;&gt;&gt; </a:t>
            </a:r>
            <a:r>
              <a:rPr lang="en-US" sz="2400" dirty="0" err="1">
                <a:solidFill>
                  <a:srgbClr val="C00000"/>
                </a:solidFill>
              </a:rPr>
              <a:t>baconFile.close</a:t>
            </a:r>
            <a:r>
              <a:rPr lang="en-US" sz="2400" dirty="0">
                <a:solidFill>
                  <a:srgbClr val="C00000"/>
                </a:solidFill>
              </a:rPr>
              <a:t>()</a:t>
            </a:r>
          </a:p>
          <a:p>
            <a:r>
              <a:rPr lang="en-US" sz="2400" dirty="0">
                <a:solidFill>
                  <a:srgbClr val="C00000"/>
                </a:solidFill>
              </a:rPr>
              <a:t>&gt;&gt;&gt; </a:t>
            </a:r>
            <a:r>
              <a:rPr lang="en-US" sz="2400" dirty="0" err="1">
                <a:solidFill>
                  <a:srgbClr val="C00000"/>
                </a:solidFill>
              </a:rPr>
              <a:t>baconFile</a:t>
            </a:r>
            <a:r>
              <a:rPr lang="en-US" sz="2400" dirty="0">
                <a:solidFill>
                  <a:srgbClr val="C00000"/>
                </a:solidFill>
              </a:rPr>
              <a:t> = open('bacon.txt')</a:t>
            </a:r>
          </a:p>
          <a:p>
            <a:r>
              <a:rPr lang="en-US" sz="2400" dirty="0">
                <a:solidFill>
                  <a:srgbClr val="C00000"/>
                </a:solidFill>
              </a:rPr>
              <a:t>&gt;&gt;&gt; content = </a:t>
            </a:r>
            <a:r>
              <a:rPr lang="en-US" sz="2400" dirty="0" err="1">
                <a:solidFill>
                  <a:srgbClr val="C00000"/>
                </a:solidFill>
              </a:rPr>
              <a:t>baconFile.read</a:t>
            </a:r>
            <a:r>
              <a:rPr lang="en-US" sz="2400" dirty="0">
                <a:solidFill>
                  <a:srgbClr val="C00000"/>
                </a:solidFill>
              </a:rPr>
              <a:t>()</a:t>
            </a:r>
          </a:p>
          <a:p>
            <a:r>
              <a:rPr lang="en-US" sz="2400" dirty="0">
                <a:solidFill>
                  <a:srgbClr val="C00000"/>
                </a:solidFill>
              </a:rPr>
              <a:t>&gt;&gt;&gt; </a:t>
            </a:r>
            <a:r>
              <a:rPr lang="en-US" sz="2400" dirty="0" err="1">
                <a:solidFill>
                  <a:srgbClr val="C00000"/>
                </a:solidFill>
              </a:rPr>
              <a:t>baconFile.close</a:t>
            </a:r>
            <a:r>
              <a:rPr lang="en-US" sz="2400" dirty="0">
                <a:solidFill>
                  <a:srgbClr val="C00000"/>
                </a:solidFill>
              </a:rPr>
              <a:t>()</a:t>
            </a:r>
          </a:p>
          <a:p>
            <a:r>
              <a:rPr lang="en-US" sz="2400" dirty="0">
                <a:solidFill>
                  <a:srgbClr val="C00000"/>
                </a:solidFill>
              </a:rPr>
              <a:t>&gt;&gt;&gt; print(content)</a:t>
            </a:r>
          </a:p>
          <a:p>
            <a:r>
              <a:rPr lang="en-US" sz="2400" dirty="0"/>
              <a:t>Hello, world!</a:t>
            </a:r>
          </a:p>
          <a:p>
            <a:r>
              <a:rPr lang="en-US" sz="2400" dirty="0"/>
              <a:t>Bacon is not a vegetable.</a:t>
            </a:r>
          </a:p>
        </p:txBody>
      </p:sp>
    </p:spTree>
    <p:extLst>
      <p:ext uri="{BB962C8B-B14F-4D97-AF65-F5344CB8AC3E}">
        <p14:creationId xmlns:p14="http://schemas.microsoft.com/office/powerpoint/2010/main" val="365527791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7" y="0"/>
            <a:ext cx="8322609" cy="646331"/>
          </a:xfrm>
          <a:prstGeom prst="rect">
            <a:avLst/>
          </a:prstGeom>
        </p:spPr>
        <p:txBody>
          <a:bodyPr wrap="square">
            <a:spAutoFit/>
          </a:bodyPr>
          <a:lstStyle/>
          <a:p>
            <a:pPr algn="ctr"/>
            <a:r>
              <a:rPr lang="en-US" sz="3600" b="1">
                <a:solidFill>
                  <a:schemeClr val="accent6">
                    <a:lumMod val="50000"/>
                  </a:schemeClr>
                </a:solidFill>
              </a:rPr>
              <a:t>Writing to Files</a:t>
            </a:r>
            <a:endParaRPr lang="en-US" sz="3600" b="1" dirty="0">
              <a:solidFill>
                <a:schemeClr val="accent6">
                  <a:lumMod val="50000"/>
                </a:schemeClr>
              </a:solidFill>
            </a:endParaRPr>
          </a:p>
        </p:txBody>
      </p:sp>
      <p:sp>
        <p:nvSpPr>
          <p:cNvPr id="2" name="Rectangle 1"/>
          <p:cNvSpPr/>
          <p:nvPr/>
        </p:nvSpPr>
        <p:spPr>
          <a:xfrm>
            <a:off x="215901" y="1427654"/>
            <a:ext cx="11061699" cy="3354765"/>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200" dirty="0">
                <a:solidFill>
                  <a:srgbClr val="C00000"/>
                </a:solidFill>
              </a:rPr>
              <a:t>Note that the write() method does not automatically add a newline character to the end of the string like the print() function does.</a:t>
            </a:r>
          </a:p>
          <a:p>
            <a:pPr marL="457200" indent="-457200">
              <a:spcAft>
                <a:spcPts val="1200"/>
              </a:spcAft>
              <a:buFont typeface="Wingdings" panose="05000000000000000000" pitchFamily="2" charset="2"/>
              <a:buChar char="Ø"/>
            </a:pPr>
            <a:r>
              <a:rPr lang="en-US" sz="3200" dirty="0"/>
              <a:t>You will have to add this character yourself.</a:t>
            </a:r>
          </a:p>
          <a:p>
            <a:pPr marL="457200" indent="-457200">
              <a:spcAft>
                <a:spcPts val="1200"/>
              </a:spcAft>
              <a:buFont typeface="Wingdings" panose="05000000000000000000" pitchFamily="2" charset="2"/>
              <a:buChar char="Ø"/>
            </a:pPr>
            <a:r>
              <a:rPr lang="en-US" sz="3200" dirty="0">
                <a:solidFill>
                  <a:srgbClr val="0070C0"/>
                </a:solidFill>
              </a:rPr>
              <a:t>As of Python 3.6, you can also pass a Path object to the open() function instead of a string for the filename.</a:t>
            </a:r>
          </a:p>
        </p:txBody>
      </p:sp>
    </p:spTree>
    <p:extLst>
      <p:ext uri="{BB962C8B-B14F-4D97-AF65-F5344CB8AC3E}">
        <p14:creationId xmlns:p14="http://schemas.microsoft.com/office/powerpoint/2010/main" val="18218255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7" y="0"/>
            <a:ext cx="8322609" cy="646331"/>
          </a:xfrm>
          <a:prstGeom prst="rect">
            <a:avLst/>
          </a:prstGeom>
        </p:spPr>
        <p:txBody>
          <a:bodyPr wrap="square">
            <a:spAutoFit/>
          </a:bodyPr>
          <a:lstStyle/>
          <a:p>
            <a:pPr algn="ctr"/>
            <a:r>
              <a:rPr lang="en-US" sz="3600" b="1">
                <a:solidFill>
                  <a:schemeClr val="accent6">
                    <a:lumMod val="50000"/>
                  </a:schemeClr>
                </a:solidFill>
              </a:rPr>
              <a:t>Writing to Files</a:t>
            </a:r>
            <a:endParaRPr lang="en-US" sz="3600" b="1" dirty="0">
              <a:solidFill>
                <a:schemeClr val="accent6">
                  <a:lumMod val="50000"/>
                </a:schemeClr>
              </a:solidFill>
            </a:endParaRPr>
          </a:p>
        </p:txBody>
      </p:sp>
      <p:sp>
        <p:nvSpPr>
          <p:cNvPr id="2" name="Rectangle 1"/>
          <p:cNvSpPr/>
          <p:nvPr/>
        </p:nvSpPr>
        <p:spPr>
          <a:xfrm>
            <a:off x="123261" y="1021254"/>
            <a:ext cx="11976099" cy="5755422"/>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solidFill>
                  <a:srgbClr val="C00000"/>
                </a:solidFill>
              </a:rPr>
              <a:t>First, open bacon.txt in write mode.</a:t>
            </a:r>
          </a:p>
          <a:p>
            <a:pPr marL="457200" indent="-457200">
              <a:spcAft>
                <a:spcPts val="1200"/>
              </a:spcAft>
              <a:buFont typeface="Wingdings" panose="05000000000000000000" pitchFamily="2" charset="2"/>
              <a:buChar char="Ø"/>
            </a:pPr>
            <a:r>
              <a:rPr lang="en-US" sz="2800" dirty="0"/>
              <a:t>Since there isn’t a bacon.txt yet, Python creates one.</a:t>
            </a:r>
          </a:p>
          <a:p>
            <a:pPr marL="457200" indent="-457200">
              <a:spcAft>
                <a:spcPts val="1200"/>
              </a:spcAft>
              <a:buFont typeface="Wingdings" panose="05000000000000000000" pitchFamily="2" charset="2"/>
              <a:buChar char="Ø"/>
            </a:pPr>
            <a:r>
              <a:rPr lang="en-US" sz="2800" dirty="0">
                <a:solidFill>
                  <a:srgbClr val="C00000"/>
                </a:solidFill>
              </a:rPr>
              <a:t>Calling </a:t>
            </a:r>
            <a:r>
              <a:rPr lang="en-US" sz="2800" dirty="0"/>
              <a:t>write() </a:t>
            </a:r>
            <a:r>
              <a:rPr lang="en-US" sz="2800" dirty="0">
                <a:solidFill>
                  <a:srgbClr val="C00000"/>
                </a:solidFill>
              </a:rPr>
              <a:t>on the opened file and passing </a:t>
            </a:r>
            <a:r>
              <a:rPr lang="en-US" sz="2800" dirty="0"/>
              <a:t>write() </a:t>
            </a:r>
            <a:r>
              <a:rPr lang="en-US" sz="2800" dirty="0">
                <a:solidFill>
                  <a:srgbClr val="C00000"/>
                </a:solidFill>
              </a:rPr>
              <a:t>the string argument </a:t>
            </a:r>
            <a:r>
              <a:rPr lang="en-US" sz="2800" dirty="0"/>
              <a:t>'Hello, world! /n' </a:t>
            </a:r>
            <a:r>
              <a:rPr lang="en-US" sz="2800" dirty="0">
                <a:solidFill>
                  <a:srgbClr val="C00000"/>
                </a:solidFill>
              </a:rPr>
              <a:t>writes the string to the file and returns the number of characters written, including the newline.</a:t>
            </a:r>
          </a:p>
          <a:p>
            <a:pPr marL="457200" indent="-457200">
              <a:spcAft>
                <a:spcPts val="1200"/>
              </a:spcAft>
              <a:buFont typeface="Wingdings" panose="05000000000000000000" pitchFamily="2" charset="2"/>
              <a:buChar char="Ø"/>
            </a:pPr>
            <a:r>
              <a:rPr lang="en-US" sz="2800" dirty="0">
                <a:solidFill>
                  <a:srgbClr val="C00000"/>
                </a:solidFill>
              </a:rPr>
              <a:t>Then close the file.</a:t>
            </a:r>
          </a:p>
          <a:p>
            <a:pPr marL="457200" indent="-457200">
              <a:spcAft>
                <a:spcPts val="1200"/>
              </a:spcAft>
              <a:buFont typeface="Wingdings" panose="05000000000000000000" pitchFamily="2" charset="2"/>
              <a:buChar char="Ø"/>
            </a:pPr>
            <a:r>
              <a:rPr lang="en-US" sz="2800" dirty="0"/>
              <a:t>To add text to the existing contents of the file instead of replacing the string we just wrote, we open the file in append mode.</a:t>
            </a:r>
          </a:p>
          <a:p>
            <a:pPr marL="457200" indent="-457200">
              <a:spcAft>
                <a:spcPts val="1200"/>
              </a:spcAft>
              <a:buFont typeface="Wingdings" panose="05000000000000000000" pitchFamily="2" charset="2"/>
              <a:buChar char="Ø"/>
            </a:pPr>
            <a:r>
              <a:rPr lang="en-US" sz="2800" dirty="0">
                <a:solidFill>
                  <a:srgbClr val="C00000"/>
                </a:solidFill>
              </a:rPr>
              <a:t>We write 'Bacon is not a vegetable.' to the file and close it.</a:t>
            </a:r>
          </a:p>
          <a:p>
            <a:pPr marL="457200" indent="-457200">
              <a:spcAft>
                <a:spcPts val="1200"/>
              </a:spcAft>
              <a:buFont typeface="Wingdings" panose="05000000000000000000" pitchFamily="2" charset="2"/>
              <a:buChar char="Ø"/>
            </a:pPr>
            <a:r>
              <a:rPr lang="en-US" sz="2800" dirty="0"/>
              <a:t>Finally, to print file contents to the screen, open file in its default read mode, call read(), store resulting File object in content, close file, and print content.</a:t>
            </a:r>
          </a:p>
        </p:txBody>
      </p:sp>
    </p:spTree>
    <p:extLst>
      <p:ext uri="{BB962C8B-B14F-4D97-AF65-F5344CB8AC3E}">
        <p14:creationId xmlns:p14="http://schemas.microsoft.com/office/powerpoint/2010/main" val="4663043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7" y="0"/>
            <a:ext cx="8322609" cy="646331"/>
          </a:xfrm>
          <a:prstGeom prst="rect">
            <a:avLst/>
          </a:prstGeom>
        </p:spPr>
        <p:txBody>
          <a:bodyPr wrap="square">
            <a:spAutoFit/>
          </a:bodyPr>
          <a:lstStyle/>
          <a:p>
            <a:pPr algn="ctr"/>
            <a:r>
              <a:rPr lang="en-US" sz="3600" b="1">
                <a:solidFill>
                  <a:schemeClr val="accent6">
                    <a:lumMod val="50000"/>
                  </a:schemeClr>
                </a:solidFill>
              </a:rPr>
              <a:t>Writing to Files</a:t>
            </a:r>
            <a:endParaRPr lang="en-US" sz="3600" b="1" dirty="0">
              <a:solidFill>
                <a:schemeClr val="accent6">
                  <a:lumMod val="50000"/>
                </a:schemeClr>
              </a:solidFill>
            </a:endParaRPr>
          </a:p>
        </p:txBody>
      </p:sp>
      <p:sp>
        <p:nvSpPr>
          <p:cNvPr id="2" name="Rectangle 1"/>
          <p:cNvSpPr/>
          <p:nvPr/>
        </p:nvSpPr>
        <p:spPr>
          <a:xfrm>
            <a:off x="618561" y="1338754"/>
            <a:ext cx="10557439" cy="3354765"/>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200" dirty="0">
                <a:solidFill>
                  <a:srgbClr val="C00000"/>
                </a:solidFill>
              </a:rPr>
              <a:t>Note that the write() method does not automatically add a newline character to the end of the string like the print() function does. </a:t>
            </a:r>
          </a:p>
          <a:p>
            <a:pPr marL="457200" indent="-457200">
              <a:spcAft>
                <a:spcPts val="1200"/>
              </a:spcAft>
              <a:buFont typeface="Wingdings" panose="05000000000000000000" pitchFamily="2" charset="2"/>
              <a:buChar char="Ø"/>
            </a:pPr>
            <a:r>
              <a:rPr lang="en-US" sz="3200" dirty="0">
                <a:solidFill>
                  <a:srgbClr val="0070C0"/>
                </a:solidFill>
              </a:rPr>
              <a:t>You will have to add this character yourself.</a:t>
            </a:r>
          </a:p>
          <a:p>
            <a:pPr marL="457200" indent="-457200">
              <a:spcAft>
                <a:spcPts val="1200"/>
              </a:spcAft>
              <a:buFont typeface="Wingdings" panose="05000000000000000000" pitchFamily="2" charset="2"/>
              <a:buChar char="Ø"/>
            </a:pPr>
            <a:r>
              <a:rPr lang="en-US" sz="3200" dirty="0"/>
              <a:t>As of Python 3.6, you can also pass a Path object to the open() function instead of a string for the filename.</a:t>
            </a:r>
          </a:p>
        </p:txBody>
      </p:sp>
    </p:spTree>
    <p:extLst>
      <p:ext uri="{BB962C8B-B14F-4D97-AF65-F5344CB8AC3E}">
        <p14:creationId xmlns:p14="http://schemas.microsoft.com/office/powerpoint/2010/main" val="1497613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2591" y="1007153"/>
            <a:ext cx="11817564" cy="3031599"/>
          </a:xfrm>
          <a:prstGeom prst="rect">
            <a:avLst/>
          </a:prstGeom>
        </p:spPr>
        <p:txBody>
          <a:bodyPr wrap="square">
            <a:spAutoFit/>
          </a:bodyPr>
          <a:lstStyle/>
          <a:p>
            <a:pPr marL="457200" indent="-457200">
              <a:spcAft>
                <a:spcPts val="1800"/>
              </a:spcAft>
              <a:buFont typeface="Wingdings" panose="05000000000000000000" pitchFamily="2" charset="2"/>
              <a:buChar char="Ø"/>
            </a:pPr>
            <a:r>
              <a:rPr lang="en-US" sz="3600" dirty="0"/>
              <a:t>Consider a program :  </a:t>
            </a:r>
            <a:r>
              <a:rPr lang="en-US" sz="3600" dirty="0">
                <a:solidFill>
                  <a:srgbClr val="C00000"/>
                </a:solidFill>
              </a:rPr>
              <a:t>catnapping.py</a:t>
            </a:r>
          </a:p>
          <a:p>
            <a:pPr marL="457200" indent="-457200">
              <a:buFont typeface="Wingdings" panose="05000000000000000000" pitchFamily="2" charset="2"/>
              <a:buChar char="Ø"/>
            </a:pPr>
            <a:r>
              <a:rPr lang="en-US" sz="3600" dirty="0"/>
              <a:t>print('''Dear Alice,</a:t>
            </a:r>
          </a:p>
          <a:p>
            <a:r>
              <a:rPr lang="en-US" sz="3200" dirty="0"/>
              <a:t>Eve's cat has been arrested for catnapping, cat burglary, and extortion.</a:t>
            </a:r>
          </a:p>
          <a:p>
            <a:r>
              <a:rPr lang="en-US" sz="3600" dirty="0"/>
              <a:t>Sincerely,</a:t>
            </a:r>
          </a:p>
          <a:p>
            <a:r>
              <a:rPr lang="en-US" sz="3600" dirty="0"/>
              <a:t>Bob''')</a:t>
            </a:r>
            <a:endParaRPr lang="en-US" sz="3200" dirty="0">
              <a:solidFill>
                <a:srgbClr val="C00000"/>
              </a:solidFill>
            </a:endParaRPr>
          </a:p>
        </p:txBody>
      </p:sp>
      <p:sp>
        <p:nvSpPr>
          <p:cNvPr id="7" name="Rectangle 6"/>
          <p:cNvSpPr/>
          <p:nvPr/>
        </p:nvSpPr>
        <p:spPr>
          <a:xfrm>
            <a:off x="2300748" y="0"/>
            <a:ext cx="7916492" cy="769441"/>
          </a:xfrm>
          <a:prstGeom prst="rect">
            <a:avLst/>
          </a:prstGeom>
        </p:spPr>
        <p:txBody>
          <a:bodyPr wrap="square">
            <a:spAutoFit/>
          </a:bodyPr>
          <a:lstStyle/>
          <a:p>
            <a:pPr algn="ctr"/>
            <a:r>
              <a:rPr lang="en-US" sz="4400" b="1">
                <a:solidFill>
                  <a:schemeClr val="accent6">
                    <a:lumMod val="50000"/>
                  </a:schemeClr>
                </a:solidFill>
              </a:rPr>
              <a:t>Multiline Strings with Triple Quotes</a:t>
            </a:r>
            <a:endParaRPr lang="en-US" sz="4400" b="1" dirty="0">
              <a:solidFill>
                <a:schemeClr val="accent6">
                  <a:lumMod val="50000"/>
                </a:schemeClr>
              </a:solidFill>
            </a:endParaRPr>
          </a:p>
        </p:txBody>
      </p:sp>
      <p:sp>
        <p:nvSpPr>
          <p:cNvPr id="2" name="Rectangle 1"/>
          <p:cNvSpPr/>
          <p:nvPr/>
        </p:nvSpPr>
        <p:spPr>
          <a:xfrm>
            <a:off x="428780" y="4097177"/>
            <a:ext cx="11763220" cy="2554545"/>
          </a:xfrm>
          <a:prstGeom prst="rect">
            <a:avLst/>
          </a:prstGeom>
        </p:spPr>
        <p:txBody>
          <a:bodyPr wrap="none">
            <a:spAutoFit/>
          </a:bodyPr>
          <a:lstStyle/>
          <a:p>
            <a:r>
              <a:rPr lang="en-US" sz="3200" dirty="0">
                <a:solidFill>
                  <a:srgbClr val="C00000"/>
                </a:solidFill>
              </a:rPr>
              <a:t>Output: </a:t>
            </a:r>
          </a:p>
          <a:p>
            <a:r>
              <a:rPr lang="en-US" sz="3200" dirty="0"/>
              <a:t>Dear Alice,</a:t>
            </a:r>
          </a:p>
          <a:p>
            <a:r>
              <a:rPr lang="en-US" sz="3200" dirty="0"/>
              <a:t>Eve's cat has been arrested for catnapping, cat burglary, and extortion.</a:t>
            </a:r>
          </a:p>
          <a:p>
            <a:r>
              <a:rPr lang="en-US" sz="3200" dirty="0"/>
              <a:t>Sincerely,</a:t>
            </a:r>
          </a:p>
          <a:p>
            <a:r>
              <a:rPr lang="en-US" sz="3200" dirty="0"/>
              <a:t>Bob</a:t>
            </a:r>
          </a:p>
        </p:txBody>
      </p:sp>
      <p:sp>
        <p:nvSpPr>
          <p:cNvPr id="3" name="Rectangle 2"/>
          <p:cNvSpPr/>
          <p:nvPr/>
        </p:nvSpPr>
        <p:spPr>
          <a:xfrm>
            <a:off x="4121239" y="3353134"/>
            <a:ext cx="7799211" cy="1077218"/>
          </a:xfrm>
          <a:prstGeom prst="rect">
            <a:avLst/>
          </a:prstGeom>
        </p:spPr>
        <p:txBody>
          <a:bodyPr wrap="square">
            <a:spAutoFit/>
          </a:bodyPr>
          <a:lstStyle/>
          <a:p>
            <a:pPr algn="just"/>
            <a:r>
              <a:rPr lang="en-US" sz="3200" dirty="0">
                <a:solidFill>
                  <a:srgbClr val="C00000"/>
                </a:solidFill>
              </a:rPr>
              <a:t>Note that single quote character in </a:t>
            </a:r>
            <a:r>
              <a:rPr lang="en-US" sz="3200" dirty="0">
                <a:solidFill>
                  <a:srgbClr val="7030A0"/>
                </a:solidFill>
              </a:rPr>
              <a:t>Eve's</a:t>
            </a:r>
            <a:r>
              <a:rPr lang="en-US" sz="3200" dirty="0">
                <a:solidFill>
                  <a:srgbClr val="C00000"/>
                </a:solidFill>
              </a:rPr>
              <a:t> does not need to be escaped.</a:t>
            </a:r>
          </a:p>
        </p:txBody>
      </p:sp>
    </p:spTree>
    <p:extLst>
      <p:ext uri="{BB962C8B-B14F-4D97-AF65-F5344CB8AC3E}">
        <p14:creationId xmlns:p14="http://schemas.microsoft.com/office/powerpoint/2010/main" val="214448535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7" y="0"/>
            <a:ext cx="8322609" cy="646331"/>
          </a:xfrm>
          <a:prstGeom prst="rect">
            <a:avLst/>
          </a:prstGeom>
        </p:spPr>
        <p:txBody>
          <a:bodyPr wrap="square">
            <a:spAutoFit/>
          </a:bodyPr>
          <a:lstStyle/>
          <a:p>
            <a:pPr algn="ctr"/>
            <a:r>
              <a:rPr lang="en-US" sz="3600" b="1">
                <a:solidFill>
                  <a:schemeClr val="accent6">
                    <a:lumMod val="50000"/>
                  </a:schemeClr>
                </a:solidFill>
              </a:rPr>
              <a:t>Saving Variables with the shelve Module</a:t>
            </a:r>
            <a:endParaRPr lang="en-US" sz="3600" b="1" dirty="0">
              <a:solidFill>
                <a:schemeClr val="accent6">
                  <a:lumMod val="50000"/>
                </a:schemeClr>
              </a:solidFill>
            </a:endParaRPr>
          </a:p>
        </p:txBody>
      </p:sp>
      <p:sp>
        <p:nvSpPr>
          <p:cNvPr id="2" name="Rectangle 1"/>
          <p:cNvSpPr/>
          <p:nvPr/>
        </p:nvSpPr>
        <p:spPr>
          <a:xfrm>
            <a:off x="618561" y="1338754"/>
            <a:ext cx="10913039" cy="3570208"/>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solidFill>
                  <a:srgbClr val="C00000"/>
                </a:solidFill>
              </a:rPr>
              <a:t>You can save variables in your Python programs to binary shelf files using the shelve module.</a:t>
            </a:r>
          </a:p>
          <a:p>
            <a:pPr marL="457200" indent="-457200">
              <a:spcAft>
                <a:spcPts val="1200"/>
              </a:spcAft>
              <a:buFont typeface="Wingdings" panose="05000000000000000000" pitchFamily="2" charset="2"/>
              <a:buChar char="Ø"/>
            </a:pPr>
            <a:r>
              <a:rPr lang="en-US" sz="2800" dirty="0"/>
              <a:t>This way, program can restore data to variables from the hard drive.</a:t>
            </a:r>
          </a:p>
          <a:p>
            <a:pPr marL="457200" indent="-457200">
              <a:spcAft>
                <a:spcPts val="1200"/>
              </a:spcAft>
              <a:buFont typeface="Wingdings" panose="05000000000000000000" pitchFamily="2" charset="2"/>
              <a:buChar char="Ø"/>
            </a:pPr>
            <a:r>
              <a:rPr lang="en-US" sz="2800" dirty="0">
                <a:solidFill>
                  <a:srgbClr val="C00000"/>
                </a:solidFill>
              </a:rPr>
              <a:t>The shelve module will let to add Save and Open features to program.</a:t>
            </a:r>
          </a:p>
          <a:p>
            <a:pPr marL="457200" indent="-457200">
              <a:spcAft>
                <a:spcPts val="1200"/>
              </a:spcAft>
              <a:buFont typeface="Wingdings" panose="05000000000000000000" pitchFamily="2" charset="2"/>
              <a:buChar char="Ø"/>
            </a:pPr>
            <a:r>
              <a:rPr lang="en-US" sz="2800" dirty="0"/>
              <a:t>Ex: if you ran a program and entered some configuration settings, you could save those settings to a shelf file and then have the program load them the next time it is run.</a:t>
            </a:r>
          </a:p>
        </p:txBody>
      </p:sp>
      <p:sp>
        <p:nvSpPr>
          <p:cNvPr id="3" name="Rectangle 2"/>
          <p:cNvSpPr/>
          <p:nvPr/>
        </p:nvSpPr>
        <p:spPr>
          <a:xfrm>
            <a:off x="5816600" y="4631889"/>
            <a:ext cx="6096000" cy="1938992"/>
          </a:xfrm>
          <a:prstGeom prst="rect">
            <a:avLst/>
          </a:prstGeom>
        </p:spPr>
        <p:txBody>
          <a:bodyPr>
            <a:spAutoFit/>
          </a:bodyPr>
          <a:lstStyle/>
          <a:p>
            <a:r>
              <a:rPr lang="en-US" sz="2400" dirty="0">
                <a:solidFill>
                  <a:srgbClr val="C00000"/>
                </a:solidFill>
              </a:rPr>
              <a:t>&gt;&gt;&gt; import shelve</a:t>
            </a:r>
          </a:p>
          <a:p>
            <a:r>
              <a:rPr lang="en-US" sz="2400" dirty="0">
                <a:solidFill>
                  <a:srgbClr val="C00000"/>
                </a:solidFill>
              </a:rPr>
              <a:t>&gt;&gt;&gt; </a:t>
            </a:r>
            <a:r>
              <a:rPr lang="en-US" sz="2400" dirty="0" err="1">
                <a:solidFill>
                  <a:srgbClr val="C00000"/>
                </a:solidFill>
              </a:rPr>
              <a:t>shelfFile</a:t>
            </a:r>
            <a:r>
              <a:rPr lang="en-US" sz="2400" dirty="0">
                <a:solidFill>
                  <a:srgbClr val="C00000"/>
                </a:solidFill>
              </a:rPr>
              <a:t> = </a:t>
            </a:r>
            <a:r>
              <a:rPr lang="en-US" sz="2400" dirty="0" err="1">
                <a:solidFill>
                  <a:srgbClr val="C00000"/>
                </a:solidFill>
              </a:rPr>
              <a:t>shelve.open</a:t>
            </a:r>
            <a:r>
              <a:rPr lang="en-US" sz="2400" dirty="0">
                <a:solidFill>
                  <a:srgbClr val="C00000"/>
                </a:solidFill>
              </a:rPr>
              <a:t>('</a:t>
            </a:r>
            <a:r>
              <a:rPr lang="en-US" sz="2400" dirty="0" err="1">
                <a:solidFill>
                  <a:srgbClr val="C00000"/>
                </a:solidFill>
              </a:rPr>
              <a:t>mydata</a:t>
            </a:r>
            <a:r>
              <a:rPr lang="en-US" sz="2400" dirty="0">
                <a:solidFill>
                  <a:srgbClr val="C00000"/>
                </a:solidFill>
              </a:rPr>
              <a:t>')</a:t>
            </a:r>
          </a:p>
          <a:p>
            <a:r>
              <a:rPr lang="en-US" sz="2400" dirty="0">
                <a:solidFill>
                  <a:srgbClr val="C00000"/>
                </a:solidFill>
              </a:rPr>
              <a:t>&gt;&gt;&gt; cats = ['</a:t>
            </a:r>
            <a:r>
              <a:rPr lang="en-US" sz="2400" dirty="0" err="1">
                <a:solidFill>
                  <a:srgbClr val="C00000"/>
                </a:solidFill>
              </a:rPr>
              <a:t>Zophie</a:t>
            </a:r>
            <a:r>
              <a:rPr lang="en-US" sz="2400" dirty="0">
                <a:solidFill>
                  <a:srgbClr val="C00000"/>
                </a:solidFill>
              </a:rPr>
              <a:t>', '</a:t>
            </a:r>
            <a:r>
              <a:rPr lang="en-US" sz="2400" dirty="0" err="1">
                <a:solidFill>
                  <a:srgbClr val="C00000"/>
                </a:solidFill>
              </a:rPr>
              <a:t>Pooka</a:t>
            </a:r>
            <a:r>
              <a:rPr lang="en-US" sz="2400" dirty="0">
                <a:solidFill>
                  <a:srgbClr val="C00000"/>
                </a:solidFill>
              </a:rPr>
              <a:t>', 'Simon']</a:t>
            </a:r>
          </a:p>
          <a:p>
            <a:r>
              <a:rPr lang="en-US" sz="2400" dirty="0">
                <a:solidFill>
                  <a:srgbClr val="C00000"/>
                </a:solidFill>
              </a:rPr>
              <a:t>&gt;&gt;&gt; </a:t>
            </a:r>
            <a:r>
              <a:rPr lang="en-US" sz="2400" dirty="0" err="1">
                <a:solidFill>
                  <a:srgbClr val="C00000"/>
                </a:solidFill>
              </a:rPr>
              <a:t>shelfFile</a:t>
            </a:r>
            <a:r>
              <a:rPr lang="en-US" sz="2400" dirty="0">
                <a:solidFill>
                  <a:srgbClr val="C00000"/>
                </a:solidFill>
              </a:rPr>
              <a:t>['cats'] = cats</a:t>
            </a:r>
          </a:p>
          <a:p>
            <a:r>
              <a:rPr lang="en-US" sz="2400" dirty="0">
                <a:solidFill>
                  <a:srgbClr val="C00000"/>
                </a:solidFill>
              </a:rPr>
              <a:t>&gt;&gt;&gt; </a:t>
            </a:r>
            <a:r>
              <a:rPr lang="en-US" sz="2400" dirty="0" err="1">
                <a:solidFill>
                  <a:srgbClr val="C00000"/>
                </a:solidFill>
              </a:rPr>
              <a:t>shelfFile.close</a:t>
            </a:r>
            <a:r>
              <a:rPr lang="en-US" sz="2400" dirty="0">
                <a:solidFill>
                  <a:srgbClr val="C00000"/>
                </a:solidFill>
              </a:rPr>
              <a:t>()</a:t>
            </a:r>
          </a:p>
        </p:txBody>
      </p:sp>
    </p:spTree>
    <p:extLst>
      <p:ext uri="{BB962C8B-B14F-4D97-AF65-F5344CB8AC3E}">
        <p14:creationId xmlns:p14="http://schemas.microsoft.com/office/powerpoint/2010/main" val="426830447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7" y="0"/>
            <a:ext cx="8322609" cy="646331"/>
          </a:xfrm>
          <a:prstGeom prst="rect">
            <a:avLst/>
          </a:prstGeom>
        </p:spPr>
        <p:txBody>
          <a:bodyPr wrap="square">
            <a:spAutoFit/>
          </a:bodyPr>
          <a:lstStyle/>
          <a:p>
            <a:pPr algn="ctr"/>
            <a:r>
              <a:rPr lang="en-US" sz="3600" b="1" dirty="0">
                <a:solidFill>
                  <a:schemeClr val="accent6">
                    <a:lumMod val="50000"/>
                  </a:schemeClr>
                </a:solidFill>
              </a:rPr>
              <a:t>Saving Variables with the shelve Module</a:t>
            </a:r>
          </a:p>
        </p:txBody>
      </p:sp>
      <p:sp>
        <p:nvSpPr>
          <p:cNvPr id="2" name="Rectangle 1"/>
          <p:cNvSpPr/>
          <p:nvPr/>
        </p:nvSpPr>
        <p:spPr>
          <a:xfrm>
            <a:off x="339161" y="1046654"/>
            <a:ext cx="10913039" cy="5909310"/>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solidFill>
                  <a:srgbClr val="C00000"/>
                </a:solidFill>
              </a:rPr>
              <a:t>To read and write data using the shelve module, you first import shelve.</a:t>
            </a:r>
          </a:p>
          <a:p>
            <a:pPr marL="457200" indent="-457200">
              <a:spcAft>
                <a:spcPts val="1200"/>
              </a:spcAft>
              <a:buFont typeface="Wingdings" panose="05000000000000000000" pitchFamily="2" charset="2"/>
              <a:buChar char="Ø"/>
            </a:pPr>
            <a:r>
              <a:rPr lang="en-US" sz="2800" dirty="0"/>
              <a:t>Call </a:t>
            </a:r>
            <a:r>
              <a:rPr lang="en-US" sz="2800" dirty="0" err="1">
                <a:solidFill>
                  <a:srgbClr val="C00000"/>
                </a:solidFill>
              </a:rPr>
              <a:t>shelve.open</a:t>
            </a:r>
            <a:r>
              <a:rPr lang="en-US" sz="2800" dirty="0">
                <a:solidFill>
                  <a:srgbClr val="C00000"/>
                </a:solidFill>
              </a:rPr>
              <a:t>() </a:t>
            </a:r>
            <a:r>
              <a:rPr lang="en-US" sz="2800" dirty="0"/>
              <a:t>and pass it a filename, and then store the returned shelf value in a variable.</a:t>
            </a:r>
          </a:p>
          <a:p>
            <a:pPr marL="457200" indent="-457200">
              <a:spcAft>
                <a:spcPts val="1200"/>
              </a:spcAft>
              <a:buFont typeface="Wingdings" panose="05000000000000000000" pitchFamily="2" charset="2"/>
              <a:buChar char="Ø"/>
            </a:pPr>
            <a:r>
              <a:rPr lang="en-US" sz="2800" dirty="0"/>
              <a:t>You can make changes to the shelf value as if it were a dictionary. </a:t>
            </a:r>
          </a:p>
          <a:p>
            <a:pPr marL="457200" indent="-457200">
              <a:spcAft>
                <a:spcPts val="1200"/>
              </a:spcAft>
              <a:buFont typeface="Wingdings" panose="05000000000000000000" pitchFamily="2" charset="2"/>
              <a:buChar char="Ø"/>
            </a:pPr>
            <a:r>
              <a:rPr lang="en-US" sz="2800" dirty="0">
                <a:solidFill>
                  <a:srgbClr val="C00000"/>
                </a:solidFill>
              </a:rPr>
              <a:t>When you’re done, call close() on the shelf value.</a:t>
            </a:r>
          </a:p>
          <a:p>
            <a:pPr marL="457200" indent="-457200">
              <a:spcAft>
                <a:spcPts val="1200"/>
              </a:spcAft>
              <a:buFont typeface="Wingdings" panose="05000000000000000000" pitchFamily="2" charset="2"/>
              <a:buChar char="Ø"/>
            </a:pPr>
            <a:r>
              <a:rPr lang="en-US" sz="2800" dirty="0"/>
              <a:t>Here, our shelf value is stored in </a:t>
            </a:r>
            <a:r>
              <a:rPr lang="en-US" sz="2800" dirty="0" err="1"/>
              <a:t>shelfFile</a:t>
            </a:r>
            <a:r>
              <a:rPr lang="en-US" sz="2800" dirty="0"/>
              <a:t>.</a:t>
            </a:r>
          </a:p>
          <a:p>
            <a:pPr marL="457200" indent="-457200">
              <a:spcAft>
                <a:spcPts val="1200"/>
              </a:spcAft>
              <a:buFont typeface="Wingdings" panose="05000000000000000000" pitchFamily="2" charset="2"/>
              <a:buChar char="Ø"/>
            </a:pPr>
            <a:r>
              <a:rPr lang="en-US" sz="2800" dirty="0">
                <a:solidFill>
                  <a:srgbClr val="C00000"/>
                </a:solidFill>
              </a:rPr>
              <a:t>We create a list cats and write </a:t>
            </a:r>
            <a:r>
              <a:rPr lang="en-US" sz="2800" dirty="0" err="1">
                <a:solidFill>
                  <a:srgbClr val="C00000"/>
                </a:solidFill>
              </a:rPr>
              <a:t>shelfFile</a:t>
            </a:r>
            <a:r>
              <a:rPr lang="en-US" sz="2800" dirty="0">
                <a:solidFill>
                  <a:srgbClr val="C00000"/>
                </a:solidFill>
              </a:rPr>
              <a:t>['cats'] = cats to store the list in </a:t>
            </a:r>
            <a:r>
              <a:rPr lang="en-US" sz="2800" dirty="0" err="1">
                <a:solidFill>
                  <a:srgbClr val="C00000"/>
                </a:solidFill>
              </a:rPr>
              <a:t>shelfFile</a:t>
            </a:r>
            <a:r>
              <a:rPr lang="en-US" sz="2800" dirty="0">
                <a:solidFill>
                  <a:srgbClr val="C00000"/>
                </a:solidFill>
              </a:rPr>
              <a:t> as a value associated with the key 'cats' (like in a dictionary).</a:t>
            </a:r>
          </a:p>
          <a:p>
            <a:pPr marL="457200" indent="-457200">
              <a:spcAft>
                <a:spcPts val="1200"/>
              </a:spcAft>
              <a:buFont typeface="Wingdings" panose="05000000000000000000" pitchFamily="2" charset="2"/>
              <a:buChar char="Ø"/>
            </a:pPr>
            <a:r>
              <a:rPr lang="en-US" sz="2800" dirty="0"/>
              <a:t>Then we call close() on </a:t>
            </a:r>
            <a:r>
              <a:rPr lang="en-US" sz="2800" dirty="0" err="1"/>
              <a:t>shelfFile</a:t>
            </a:r>
            <a:r>
              <a:rPr lang="en-US" sz="2800" dirty="0"/>
              <a:t>.</a:t>
            </a:r>
          </a:p>
          <a:p>
            <a:pPr marL="457200" indent="-457200">
              <a:spcAft>
                <a:spcPts val="1200"/>
              </a:spcAft>
              <a:buFont typeface="Wingdings" panose="05000000000000000000" pitchFamily="2" charset="2"/>
              <a:buChar char="Ø"/>
            </a:pPr>
            <a:r>
              <a:rPr lang="en-US" sz="2800" dirty="0">
                <a:solidFill>
                  <a:srgbClr val="C00000"/>
                </a:solidFill>
              </a:rPr>
              <a:t>Note that as of Python 3.7, you have to pass the open() shelf method filenames as strings. You can’t pass it Path object.</a:t>
            </a:r>
          </a:p>
        </p:txBody>
      </p:sp>
    </p:spTree>
    <p:extLst>
      <p:ext uri="{BB962C8B-B14F-4D97-AF65-F5344CB8AC3E}">
        <p14:creationId xmlns:p14="http://schemas.microsoft.com/office/powerpoint/2010/main" val="273855986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7" y="0"/>
            <a:ext cx="8322609" cy="646331"/>
          </a:xfrm>
          <a:prstGeom prst="rect">
            <a:avLst/>
          </a:prstGeom>
        </p:spPr>
        <p:txBody>
          <a:bodyPr wrap="square">
            <a:spAutoFit/>
          </a:bodyPr>
          <a:lstStyle/>
          <a:p>
            <a:pPr algn="ctr"/>
            <a:r>
              <a:rPr lang="en-US" sz="3600" b="1" dirty="0">
                <a:solidFill>
                  <a:schemeClr val="accent6">
                    <a:lumMod val="50000"/>
                  </a:schemeClr>
                </a:solidFill>
              </a:rPr>
              <a:t>Saving Variables with the shelve Module</a:t>
            </a:r>
          </a:p>
        </p:txBody>
      </p:sp>
      <p:sp>
        <p:nvSpPr>
          <p:cNvPr id="2" name="Rectangle 1"/>
          <p:cNvSpPr/>
          <p:nvPr/>
        </p:nvSpPr>
        <p:spPr>
          <a:xfrm>
            <a:off x="339161" y="1046654"/>
            <a:ext cx="10913039" cy="5016758"/>
          </a:xfrm>
          <a:prstGeom prst="rect">
            <a:avLst/>
          </a:prstGeom>
        </p:spPr>
        <p:txBody>
          <a:bodyPr wrap="square">
            <a:spAutoFit/>
          </a:bodyPr>
          <a:lstStyle/>
          <a:p>
            <a:pPr marL="457200" indent="-457200">
              <a:buFont typeface="Wingdings" panose="05000000000000000000" pitchFamily="2" charset="2"/>
              <a:buChar char="Ø"/>
            </a:pPr>
            <a:r>
              <a:rPr lang="en-US" sz="2800" dirty="0">
                <a:solidFill>
                  <a:srgbClr val="C00000"/>
                </a:solidFill>
              </a:rPr>
              <a:t>After running the previous code on Windows, you will see three new</a:t>
            </a:r>
          </a:p>
          <a:p>
            <a:r>
              <a:rPr lang="en-US" sz="2800" dirty="0">
                <a:solidFill>
                  <a:srgbClr val="C00000"/>
                </a:solidFill>
              </a:rPr>
              <a:t>     files in the current working directory: </a:t>
            </a:r>
            <a:r>
              <a:rPr lang="en-US" sz="2800" dirty="0" err="1">
                <a:solidFill>
                  <a:srgbClr val="C00000"/>
                </a:solidFill>
              </a:rPr>
              <a:t>mydata.bak</a:t>
            </a:r>
            <a:r>
              <a:rPr lang="en-US" sz="2800" dirty="0">
                <a:solidFill>
                  <a:srgbClr val="C00000"/>
                </a:solidFill>
              </a:rPr>
              <a:t>, mydata.dat, and     </a:t>
            </a:r>
          </a:p>
          <a:p>
            <a:r>
              <a:rPr lang="en-US" sz="2800" dirty="0">
                <a:solidFill>
                  <a:srgbClr val="C00000"/>
                </a:solidFill>
              </a:rPr>
              <a:t>     </a:t>
            </a:r>
            <a:r>
              <a:rPr lang="en-US" sz="2800" dirty="0" err="1">
                <a:solidFill>
                  <a:srgbClr val="C00000"/>
                </a:solidFill>
              </a:rPr>
              <a:t>mydata.dir</a:t>
            </a:r>
            <a:r>
              <a:rPr lang="en-US" sz="2800" dirty="0">
                <a:solidFill>
                  <a:srgbClr val="C00000"/>
                </a:solidFill>
              </a:rPr>
              <a:t>.</a:t>
            </a:r>
          </a:p>
          <a:p>
            <a:endParaRPr lang="en-US" sz="2800" dirty="0">
              <a:solidFill>
                <a:srgbClr val="C00000"/>
              </a:solidFill>
            </a:endParaRPr>
          </a:p>
          <a:p>
            <a:pPr marL="457200" indent="-457200">
              <a:spcAft>
                <a:spcPts val="1200"/>
              </a:spcAft>
              <a:buFont typeface="Wingdings" panose="05000000000000000000" pitchFamily="2" charset="2"/>
              <a:buChar char="Ø"/>
            </a:pPr>
            <a:r>
              <a:rPr lang="en-US" sz="2800" dirty="0"/>
              <a:t>On </a:t>
            </a:r>
            <a:r>
              <a:rPr lang="en-US" sz="2800" dirty="0" err="1"/>
              <a:t>macOS</a:t>
            </a:r>
            <a:r>
              <a:rPr lang="en-US" sz="2800" dirty="0"/>
              <a:t>, only a single </a:t>
            </a:r>
            <a:r>
              <a:rPr lang="en-US" sz="2800" dirty="0" err="1"/>
              <a:t>mydata.db</a:t>
            </a:r>
            <a:r>
              <a:rPr lang="en-US" sz="2800" dirty="0"/>
              <a:t> file will be created.</a:t>
            </a:r>
          </a:p>
          <a:p>
            <a:pPr marL="457200" indent="-457200">
              <a:spcAft>
                <a:spcPts val="1200"/>
              </a:spcAft>
              <a:buFont typeface="Wingdings" panose="05000000000000000000" pitchFamily="2" charset="2"/>
              <a:buChar char="Ø"/>
            </a:pPr>
            <a:r>
              <a:rPr lang="en-US" sz="2800" dirty="0">
                <a:solidFill>
                  <a:srgbClr val="C00000"/>
                </a:solidFill>
              </a:rPr>
              <a:t>These binary files contain the data you stored in your shelf.</a:t>
            </a:r>
          </a:p>
          <a:p>
            <a:pPr marL="457200" indent="-457200">
              <a:spcAft>
                <a:spcPts val="1200"/>
              </a:spcAft>
              <a:buFont typeface="Wingdings" panose="05000000000000000000" pitchFamily="2" charset="2"/>
              <a:buChar char="Ø"/>
            </a:pPr>
            <a:r>
              <a:rPr lang="en-US" sz="2800" dirty="0"/>
              <a:t>The format of these binary files is not important; you only need to know what the shelve module does, not how it does it.</a:t>
            </a:r>
          </a:p>
          <a:p>
            <a:pPr marL="457200" indent="-457200">
              <a:spcAft>
                <a:spcPts val="1200"/>
              </a:spcAft>
              <a:buFont typeface="Wingdings" panose="05000000000000000000" pitchFamily="2" charset="2"/>
              <a:buChar char="Ø"/>
            </a:pPr>
            <a:r>
              <a:rPr lang="en-US" sz="2800" dirty="0">
                <a:solidFill>
                  <a:srgbClr val="C00000"/>
                </a:solidFill>
              </a:rPr>
              <a:t>The module frees you from worrying about how to store your program’s data to a file.</a:t>
            </a:r>
          </a:p>
        </p:txBody>
      </p:sp>
    </p:spTree>
    <p:extLst>
      <p:ext uri="{BB962C8B-B14F-4D97-AF65-F5344CB8AC3E}">
        <p14:creationId xmlns:p14="http://schemas.microsoft.com/office/powerpoint/2010/main" val="317214867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7" y="0"/>
            <a:ext cx="8322609" cy="646331"/>
          </a:xfrm>
          <a:prstGeom prst="rect">
            <a:avLst/>
          </a:prstGeom>
        </p:spPr>
        <p:txBody>
          <a:bodyPr wrap="square">
            <a:spAutoFit/>
          </a:bodyPr>
          <a:lstStyle/>
          <a:p>
            <a:pPr algn="ctr"/>
            <a:r>
              <a:rPr lang="en-US" sz="3600" b="1" dirty="0">
                <a:solidFill>
                  <a:schemeClr val="accent6">
                    <a:lumMod val="50000"/>
                  </a:schemeClr>
                </a:solidFill>
              </a:rPr>
              <a:t>Saving Variables with the shelve Module</a:t>
            </a:r>
          </a:p>
        </p:txBody>
      </p:sp>
      <p:sp>
        <p:nvSpPr>
          <p:cNvPr id="2" name="Rectangle 1"/>
          <p:cNvSpPr/>
          <p:nvPr/>
        </p:nvSpPr>
        <p:spPr>
          <a:xfrm>
            <a:off x="339161" y="1046654"/>
            <a:ext cx="12157639" cy="3570208"/>
          </a:xfrm>
          <a:prstGeom prst="rect">
            <a:avLst/>
          </a:prstGeom>
        </p:spPr>
        <p:txBody>
          <a:bodyPr wrap="square">
            <a:spAutoFit/>
          </a:bodyPr>
          <a:lstStyle/>
          <a:p>
            <a:pPr marL="457200" indent="-457200">
              <a:buFont typeface="Wingdings" panose="05000000000000000000" pitchFamily="2" charset="2"/>
              <a:buChar char="Ø"/>
            </a:pPr>
            <a:r>
              <a:rPr lang="en-US" sz="2800" dirty="0">
                <a:solidFill>
                  <a:srgbClr val="C00000"/>
                </a:solidFill>
              </a:rPr>
              <a:t>Your programs can use the shelve module to later reopen and retrieve</a:t>
            </a:r>
          </a:p>
          <a:p>
            <a:pPr>
              <a:spcAft>
                <a:spcPts val="1200"/>
              </a:spcAft>
            </a:pPr>
            <a:r>
              <a:rPr lang="en-US" sz="2800" dirty="0">
                <a:solidFill>
                  <a:srgbClr val="C00000"/>
                </a:solidFill>
              </a:rPr>
              <a:t>the data from these shelf files.</a:t>
            </a:r>
          </a:p>
          <a:p>
            <a:pPr marL="457200" indent="-457200">
              <a:spcAft>
                <a:spcPts val="1200"/>
              </a:spcAft>
              <a:buFont typeface="Wingdings" panose="05000000000000000000" pitchFamily="2" charset="2"/>
              <a:buChar char="Ø"/>
            </a:pPr>
            <a:r>
              <a:rPr lang="en-US" sz="2800" dirty="0">
                <a:solidFill>
                  <a:srgbClr val="0070C0"/>
                </a:solidFill>
              </a:rPr>
              <a:t>Shelf values don’t have to be opened in read or write mode—they can do both once opened.</a:t>
            </a:r>
          </a:p>
          <a:p>
            <a:pPr marL="457200" indent="-457200">
              <a:spcAft>
                <a:spcPts val="1200"/>
              </a:spcAft>
              <a:buFont typeface="Wingdings" panose="05000000000000000000" pitchFamily="2" charset="2"/>
              <a:buChar char="Ø"/>
            </a:pPr>
            <a:r>
              <a:rPr lang="en-US" sz="2800" dirty="0">
                <a:solidFill>
                  <a:srgbClr val="C00000"/>
                </a:solidFill>
              </a:rPr>
              <a:t>Here, we open the shelf files to check that our data was stored correctly.</a:t>
            </a:r>
          </a:p>
          <a:p>
            <a:pPr marL="457200" indent="-457200">
              <a:spcAft>
                <a:spcPts val="1200"/>
              </a:spcAft>
              <a:buFont typeface="Wingdings" panose="05000000000000000000" pitchFamily="2" charset="2"/>
              <a:buChar char="Ø"/>
            </a:pPr>
            <a:r>
              <a:rPr lang="en-US" sz="2800" dirty="0">
                <a:solidFill>
                  <a:srgbClr val="0070C0"/>
                </a:solidFill>
              </a:rPr>
              <a:t>Entering </a:t>
            </a:r>
            <a:r>
              <a:rPr lang="en-US" sz="2800" dirty="0" err="1">
                <a:solidFill>
                  <a:srgbClr val="C00000"/>
                </a:solidFill>
              </a:rPr>
              <a:t>shelfFile</a:t>
            </a:r>
            <a:r>
              <a:rPr lang="en-US" sz="2800" dirty="0">
                <a:solidFill>
                  <a:srgbClr val="C00000"/>
                </a:solidFill>
              </a:rPr>
              <a:t>['cats'] </a:t>
            </a:r>
            <a:r>
              <a:rPr lang="en-US" sz="2800" dirty="0">
                <a:solidFill>
                  <a:srgbClr val="0070C0"/>
                </a:solidFill>
              </a:rPr>
              <a:t>returns the same list that we stored earlier, so we know that the list is correctly stored, and we call close().</a:t>
            </a:r>
          </a:p>
        </p:txBody>
      </p:sp>
      <p:sp>
        <p:nvSpPr>
          <p:cNvPr id="3" name="Rectangle 2"/>
          <p:cNvSpPr/>
          <p:nvPr/>
        </p:nvSpPr>
        <p:spPr>
          <a:xfrm>
            <a:off x="5219700" y="4549676"/>
            <a:ext cx="6096000" cy="2308324"/>
          </a:xfrm>
          <a:prstGeom prst="rect">
            <a:avLst/>
          </a:prstGeom>
        </p:spPr>
        <p:txBody>
          <a:bodyPr>
            <a:spAutoFit/>
          </a:bodyPr>
          <a:lstStyle/>
          <a:p>
            <a:r>
              <a:rPr lang="en-US" sz="2400" dirty="0">
                <a:solidFill>
                  <a:srgbClr val="0070C0"/>
                </a:solidFill>
              </a:rPr>
              <a:t>&gt;&gt;&gt; </a:t>
            </a:r>
            <a:r>
              <a:rPr lang="en-US" sz="2400" dirty="0" err="1">
                <a:solidFill>
                  <a:srgbClr val="0070C0"/>
                </a:solidFill>
              </a:rPr>
              <a:t>shelfFile</a:t>
            </a:r>
            <a:r>
              <a:rPr lang="en-US" sz="2400" dirty="0">
                <a:solidFill>
                  <a:srgbClr val="0070C0"/>
                </a:solidFill>
              </a:rPr>
              <a:t> = </a:t>
            </a:r>
            <a:r>
              <a:rPr lang="en-US" sz="2400" dirty="0" err="1">
                <a:solidFill>
                  <a:srgbClr val="0070C0"/>
                </a:solidFill>
              </a:rPr>
              <a:t>shelve.open</a:t>
            </a:r>
            <a:r>
              <a:rPr lang="en-US" sz="2400" dirty="0">
                <a:solidFill>
                  <a:srgbClr val="0070C0"/>
                </a:solidFill>
              </a:rPr>
              <a:t>('</a:t>
            </a:r>
            <a:r>
              <a:rPr lang="en-US" sz="2400" dirty="0" err="1">
                <a:solidFill>
                  <a:srgbClr val="0070C0"/>
                </a:solidFill>
              </a:rPr>
              <a:t>mydata</a:t>
            </a:r>
            <a:r>
              <a:rPr lang="en-US" sz="2400" dirty="0">
                <a:solidFill>
                  <a:srgbClr val="0070C0"/>
                </a:solidFill>
              </a:rPr>
              <a:t>')</a:t>
            </a:r>
          </a:p>
          <a:p>
            <a:r>
              <a:rPr lang="en-US" sz="2400" dirty="0">
                <a:solidFill>
                  <a:srgbClr val="0070C0"/>
                </a:solidFill>
              </a:rPr>
              <a:t>&gt;&gt;&gt; type(</a:t>
            </a:r>
            <a:r>
              <a:rPr lang="en-US" sz="2400" dirty="0" err="1">
                <a:solidFill>
                  <a:srgbClr val="0070C0"/>
                </a:solidFill>
              </a:rPr>
              <a:t>shelfFile</a:t>
            </a:r>
            <a:r>
              <a:rPr lang="en-US" sz="2400" dirty="0">
                <a:solidFill>
                  <a:srgbClr val="0070C0"/>
                </a:solidFill>
              </a:rPr>
              <a:t>)</a:t>
            </a:r>
          </a:p>
          <a:p>
            <a:r>
              <a:rPr lang="en-US" sz="2400" dirty="0"/>
              <a:t>&lt;class '</a:t>
            </a:r>
            <a:r>
              <a:rPr lang="en-US" sz="2400" dirty="0" err="1"/>
              <a:t>shelve.DbfilenameShelf</a:t>
            </a:r>
            <a:r>
              <a:rPr lang="en-US" sz="2400" dirty="0"/>
              <a:t>'&gt;</a:t>
            </a:r>
          </a:p>
          <a:p>
            <a:r>
              <a:rPr lang="en-US" sz="2400" dirty="0">
                <a:solidFill>
                  <a:srgbClr val="0070C0"/>
                </a:solidFill>
              </a:rPr>
              <a:t>&gt;&gt;&gt; </a:t>
            </a:r>
            <a:r>
              <a:rPr lang="en-US" sz="2400" dirty="0" err="1">
                <a:solidFill>
                  <a:srgbClr val="0070C0"/>
                </a:solidFill>
              </a:rPr>
              <a:t>shelfFile</a:t>
            </a:r>
            <a:r>
              <a:rPr lang="en-US" sz="2400" dirty="0">
                <a:solidFill>
                  <a:srgbClr val="0070C0"/>
                </a:solidFill>
              </a:rPr>
              <a:t>['cats']</a:t>
            </a:r>
          </a:p>
          <a:p>
            <a:r>
              <a:rPr lang="en-US" sz="2400" dirty="0"/>
              <a:t>['</a:t>
            </a:r>
            <a:r>
              <a:rPr lang="en-US" sz="2400" dirty="0" err="1"/>
              <a:t>Zophie</a:t>
            </a:r>
            <a:r>
              <a:rPr lang="en-US" sz="2400" dirty="0"/>
              <a:t>', '</a:t>
            </a:r>
            <a:r>
              <a:rPr lang="en-US" sz="2400" dirty="0" err="1"/>
              <a:t>Pooka</a:t>
            </a:r>
            <a:r>
              <a:rPr lang="en-US" sz="2400" dirty="0"/>
              <a:t>', 'Simon']</a:t>
            </a:r>
          </a:p>
          <a:p>
            <a:r>
              <a:rPr lang="en-US" sz="2400" dirty="0">
                <a:solidFill>
                  <a:srgbClr val="0070C0"/>
                </a:solidFill>
              </a:rPr>
              <a:t>&gt;&gt;&gt; </a:t>
            </a:r>
            <a:r>
              <a:rPr lang="en-US" sz="2400" dirty="0" err="1">
                <a:solidFill>
                  <a:srgbClr val="0070C0"/>
                </a:solidFill>
              </a:rPr>
              <a:t>shelfFile.close</a:t>
            </a:r>
            <a:r>
              <a:rPr lang="en-US" sz="2400" dirty="0">
                <a:solidFill>
                  <a:srgbClr val="0070C0"/>
                </a:solidFill>
              </a:rPr>
              <a:t>()</a:t>
            </a:r>
          </a:p>
        </p:txBody>
      </p:sp>
    </p:spTree>
    <p:extLst>
      <p:ext uri="{BB962C8B-B14F-4D97-AF65-F5344CB8AC3E}">
        <p14:creationId xmlns:p14="http://schemas.microsoft.com/office/powerpoint/2010/main" val="176455899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7" y="0"/>
            <a:ext cx="8322609" cy="646331"/>
          </a:xfrm>
          <a:prstGeom prst="rect">
            <a:avLst/>
          </a:prstGeom>
        </p:spPr>
        <p:txBody>
          <a:bodyPr wrap="square">
            <a:spAutoFit/>
          </a:bodyPr>
          <a:lstStyle/>
          <a:p>
            <a:pPr algn="ctr"/>
            <a:r>
              <a:rPr lang="en-US" sz="3600" b="1" dirty="0">
                <a:solidFill>
                  <a:schemeClr val="accent6">
                    <a:lumMod val="50000"/>
                  </a:schemeClr>
                </a:solidFill>
              </a:rPr>
              <a:t>Saving Variables with the shelve Module</a:t>
            </a:r>
          </a:p>
        </p:txBody>
      </p:sp>
      <p:sp>
        <p:nvSpPr>
          <p:cNvPr id="2" name="Rectangle 1"/>
          <p:cNvSpPr/>
          <p:nvPr/>
        </p:nvSpPr>
        <p:spPr>
          <a:xfrm>
            <a:off x="339161" y="1046654"/>
            <a:ext cx="12157639" cy="1969770"/>
          </a:xfrm>
          <a:prstGeom prst="rect">
            <a:avLst/>
          </a:prstGeom>
        </p:spPr>
        <p:txBody>
          <a:bodyPr wrap="square">
            <a:spAutoFit/>
          </a:bodyPr>
          <a:lstStyle/>
          <a:p>
            <a:pPr marL="457200" indent="-457200">
              <a:buFont typeface="Wingdings" panose="05000000000000000000" pitchFamily="2" charset="2"/>
              <a:buChar char="Ø"/>
            </a:pPr>
            <a:r>
              <a:rPr lang="en-US" sz="2800" dirty="0">
                <a:solidFill>
                  <a:srgbClr val="C00000"/>
                </a:solidFill>
              </a:rPr>
              <a:t>Just like dictionaries, shelf values have keys() and values() methods that</a:t>
            </a:r>
          </a:p>
          <a:p>
            <a:pPr>
              <a:spcAft>
                <a:spcPts val="1200"/>
              </a:spcAft>
            </a:pPr>
            <a:r>
              <a:rPr lang="en-US" sz="2800" dirty="0">
                <a:solidFill>
                  <a:srgbClr val="C00000"/>
                </a:solidFill>
              </a:rPr>
              <a:t>     will return list-like values of the keys and values in the shelf.</a:t>
            </a:r>
          </a:p>
          <a:p>
            <a:pPr marL="457200" indent="-457200">
              <a:buFont typeface="Wingdings" panose="05000000000000000000" pitchFamily="2" charset="2"/>
              <a:buChar char="Ø"/>
            </a:pPr>
            <a:r>
              <a:rPr lang="en-US" sz="2800" dirty="0">
                <a:solidFill>
                  <a:srgbClr val="0070C0"/>
                </a:solidFill>
              </a:rPr>
              <a:t>Since these methods return list-like values instead of true lists, you should pass them to the list() function to get them in list form.</a:t>
            </a:r>
          </a:p>
        </p:txBody>
      </p:sp>
      <p:sp>
        <p:nvSpPr>
          <p:cNvPr id="3" name="Rectangle 2"/>
          <p:cNvSpPr/>
          <p:nvPr/>
        </p:nvSpPr>
        <p:spPr>
          <a:xfrm>
            <a:off x="673100" y="3416747"/>
            <a:ext cx="6096000" cy="2308324"/>
          </a:xfrm>
          <a:prstGeom prst="rect">
            <a:avLst/>
          </a:prstGeom>
        </p:spPr>
        <p:txBody>
          <a:bodyPr>
            <a:spAutoFit/>
          </a:bodyPr>
          <a:lstStyle/>
          <a:p>
            <a:r>
              <a:rPr lang="en-US" sz="2400" dirty="0">
                <a:solidFill>
                  <a:srgbClr val="C00000"/>
                </a:solidFill>
              </a:rPr>
              <a:t>&gt;&gt;&gt; </a:t>
            </a:r>
            <a:r>
              <a:rPr lang="en-US" sz="2400" dirty="0" err="1">
                <a:solidFill>
                  <a:srgbClr val="C00000"/>
                </a:solidFill>
              </a:rPr>
              <a:t>shelfFile</a:t>
            </a:r>
            <a:r>
              <a:rPr lang="en-US" sz="2400" dirty="0">
                <a:solidFill>
                  <a:srgbClr val="C00000"/>
                </a:solidFill>
              </a:rPr>
              <a:t> = </a:t>
            </a:r>
            <a:r>
              <a:rPr lang="en-US" sz="2400" dirty="0" err="1">
                <a:solidFill>
                  <a:srgbClr val="C00000"/>
                </a:solidFill>
              </a:rPr>
              <a:t>shelve.open</a:t>
            </a:r>
            <a:r>
              <a:rPr lang="en-US" sz="2400" dirty="0">
                <a:solidFill>
                  <a:srgbClr val="C00000"/>
                </a:solidFill>
              </a:rPr>
              <a:t>('</a:t>
            </a:r>
            <a:r>
              <a:rPr lang="en-US" sz="2400" dirty="0" err="1">
                <a:solidFill>
                  <a:srgbClr val="C00000"/>
                </a:solidFill>
              </a:rPr>
              <a:t>mydata</a:t>
            </a:r>
            <a:r>
              <a:rPr lang="en-US" sz="2400" dirty="0">
                <a:solidFill>
                  <a:srgbClr val="C00000"/>
                </a:solidFill>
              </a:rPr>
              <a:t>')</a:t>
            </a:r>
          </a:p>
          <a:p>
            <a:r>
              <a:rPr lang="en-US" sz="2400" dirty="0">
                <a:solidFill>
                  <a:srgbClr val="C00000"/>
                </a:solidFill>
              </a:rPr>
              <a:t>&gt;&gt;&gt; list(</a:t>
            </a:r>
            <a:r>
              <a:rPr lang="en-US" sz="2400" dirty="0" err="1">
                <a:solidFill>
                  <a:srgbClr val="C00000"/>
                </a:solidFill>
              </a:rPr>
              <a:t>shelfFile.keys</a:t>
            </a:r>
            <a:r>
              <a:rPr lang="en-US" sz="2400" dirty="0">
                <a:solidFill>
                  <a:srgbClr val="C00000"/>
                </a:solidFill>
              </a:rPr>
              <a:t>())</a:t>
            </a:r>
          </a:p>
          <a:p>
            <a:r>
              <a:rPr lang="en-US" sz="2400" dirty="0">
                <a:solidFill>
                  <a:srgbClr val="0070C0"/>
                </a:solidFill>
              </a:rPr>
              <a:t>['cats']</a:t>
            </a:r>
          </a:p>
          <a:p>
            <a:r>
              <a:rPr lang="en-US" sz="2400" dirty="0">
                <a:solidFill>
                  <a:srgbClr val="C00000"/>
                </a:solidFill>
              </a:rPr>
              <a:t>&gt;&gt;&gt; list(</a:t>
            </a:r>
            <a:r>
              <a:rPr lang="en-US" sz="2400" dirty="0" err="1">
                <a:solidFill>
                  <a:srgbClr val="C00000"/>
                </a:solidFill>
              </a:rPr>
              <a:t>shelfFile.values</a:t>
            </a:r>
            <a:r>
              <a:rPr lang="en-US" sz="2400" dirty="0">
                <a:solidFill>
                  <a:srgbClr val="C00000"/>
                </a:solidFill>
              </a:rPr>
              <a:t>())</a:t>
            </a:r>
          </a:p>
          <a:p>
            <a:r>
              <a:rPr lang="en-US" sz="2400" dirty="0">
                <a:solidFill>
                  <a:srgbClr val="0070C0"/>
                </a:solidFill>
              </a:rPr>
              <a:t>[['</a:t>
            </a:r>
            <a:r>
              <a:rPr lang="en-US" sz="2400" dirty="0" err="1">
                <a:solidFill>
                  <a:srgbClr val="0070C0"/>
                </a:solidFill>
              </a:rPr>
              <a:t>Zophie</a:t>
            </a:r>
            <a:r>
              <a:rPr lang="en-US" sz="2400" dirty="0">
                <a:solidFill>
                  <a:srgbClr val="0070C0"/>
                </a:solidFill>
              </a:rPr>
              <a:t>', '</a:t>
            </a:r>
            <a:r>
              <a:rPr lang="en-US" sz="2400" dirty="0" err="1">
                <a:solidFill>
                  <a:srgbClr val="0070C0"/>
                </a:solidFill>
              </a:rPr>
              <a:t>Pooka</a:t>
            </a:r>
            <a:r>
              <a:rPr lang="en-US" sz="2400" dirty="0">
                <a:solidFill>
                  <a:srgbClr val="0070C0"/>
                </a:solidFill>
              </a:rPr>
              <a:t>', 'Simon']]</a:t>
            </a:r>
          </a:p>
          <a:p>
            <a:r>
              <a:rPr lang="en-US" sz="2400" dirty="0">
                <a:solidFill>
                  <a:srgbClr val="C00000"/>
                </a:solidFill>
              </a:rPr>
              <a:t>&gt;&gt;&gt; </a:t>
            </a:r>
            <a:r>
              <a:rPr lang="en-US" sz="2400" dirty="0" err="1">
                <a:solidFill>
                  <a:srgbClr val="C00000"/>
                </a:solidFill>
              </a:rPr>
              <a:t>shelfFile.close</a:t>
            </a:r>
            <a:r>
              <a:rPr lang="en-US" sz="2400" dirty="0">
                <a:solidFill>
                  <a:srgbClr val="C00000"/>
                </a:solidFill>
              </a:rPr>
              <a:t>()</a:t>
            </a:r>
          </a:p>
        </p:txBody>
      </p:sp>
      <p:sp>
        <p:nvSpPr>
          <p:cNvPr id="4" name="Rectangle 3"/>
          <p:cNvSpPr/>
          <p:nvPr/>
        </p:nvSpPr>
        <p:spPr>
          <a:xfrm>
            <a:off x="5524500" y="4061936"/>
            <a:ext cx="6096000" cy="2246769"/>
          </a:xfrm>
          <a:prstGeom prst="rect">
            <a:avLst/>
          </a:prstGeom>
        </p:spPr>
        <p:txBody>
          <a:bodyPr>
            <a:spAutoFit/>
          </a:bodyPr>
          <a:lstStyle/>
          <a:p>
            <a:r>
              <a:rPr lang="en-US" sz="2800" dirty="0">
                <a:solidFill>
                  <a:srgbClr val="C00000"/>
                </a:solidFill>
              </a:rPr>
              <a:t>Plaintext is useful for creating files that you’ll read in a text editor such as Notepad or </a:t>
            </a:r>
            <a:r>
              <a:rPr lang="en-US" sz="2800" dirty="0" err="1">
                <a:solidFill>
                  <a:srgbClr val="C00000"/>
                </a:solidFill>
              </a:rPr>
              <a:t>TextEdit</a:t>
            </a:r>
            <a:r>
              <a:rPr lang="en-US" sz="2800" dirty="0">
                <a:solidFill>
                  <a:srgbClr val="C00000"/>
                </a:solidFill>
              </a:rPr>
              <a:t>, but if you want to save data from your Python programs, use the shelve module.</a:t>
            </a:r>
          </a:p>
        </p:txBody>
      </p:sp>
    </p:spTree>
    <p:extLst>
      <p:ext uri="{BB962C8B-B14F-4D97-AF65-F5344CB8AC3E}">
        <p14:creationId xmlns:p14="http://schemas.microsoft.com/office/powerpoint/2010/main" val="384666099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92183" y="0"/>
            <a:ext cx="10356293" cy="646331"/>
          </a:xfrm>
          <a:prstGeom prst="rect">
            <a:avLst/>
          </a:prstGeom>
        </p:spPr>
        <p:txBody>
          <a:bodyPr wrap="square">
            <a:spAutoFit/>
          </a:bodyPr>
          <a:lstStyle/>
          <a:p>
            <a:pPr algn="ctr"/>
            <a:r>
              <a:rPr lang="en-US" sz="3600" b="1">
                <a:solidFill>
                  <a:schemeClr val="accent6">
                    <a:lumMod val="50000"/>
                  </a:schemeClr>
                </a:solidFill>
              </a:rPr>
              <a:t>Saving Variables with the pprint.pformat() Function</a:t>
            </a:r>
            <a:endParaRPr lang="en-US" sz="3600" b="1" dirty="0">
              <a:solidFill>
                <a:schemeClr val="accent6">
                  <a:lumMod val="50000"/>
                </a:schemeClr>
              </a:solidFill>
            </a:endParaRPr>
          </a:p>
        </p:txBody>
      </p:sp>
      <p:sp>
        <p:nvSpPr>
          <p:cNvPr id="2" name="Rectangle 1"/>
          <p:cNvSpPr/>
          <p:nvPr/>
        </p:nvSpPr>
        <p:spPr>
          <a:xfrm>
            <a:off x="339161" y="1465754"/>
            <a:ext cx="11662339" cy="6309420"/>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err="1"/>
              <a:t>pprint.pprint</a:t>
            </a:r>
            <a:r>
              <a:rPr lang="en-US" sz="2800" dirty="0"/>
              <a:t>() </a:t>
            </a:r>
            <a:r>
              <a:rPr lang="en-US" sz="2800" dirty="0">
                <a:solidFill>
                  <a:srgbClr val="C00000"/>
                </a:solidFill>
              </a:rPr>
              <a:t>function will “pretty print” the contents of a list or dictionary to the screen, while the </a:t>
            </a:r>
            <a:r>
              <a:rPr lang="en-US" sz="2800" dirty="0" err="1"/>
              <a:t>pprint.pformat</a:t>
            </a:r>
            <a:r>
              <a:rPr lang="en-US" sz="2800" dirty="0"/>
              <a:t>() </a:t>
            </a:r>
            <a:r>
              <a:rPr lang="en-US" sz="2800" dirty="0">
                <a:solidFill>
                  <a:srgbClr val="C00000"/>
                </a:solidFill>
              </a:rPr>
              <a:t>function will return this same text as a string instead of printing it.</a:t>
            </a:r>
          </a:p>
          <a:p>
            <a:pPr marL="457200" indent="-457200">
              <a:spcAft>
                <a:spcPts val="1200"/>
              </a:spcAft>
              <a:buFont typeface="Wingdings" panose="05000000000000000000" pitchFamily="2" charset="2"/>
              <a:buChar char="Ø"/>
            </a:pPr>
            <a:r>
              <a:rPr lang="en-US" sz="2800" dirty="0"/>
              <a:t>Not only is this string formatted to be easy to read, but it is also syntactically correct Python code</a:t>
            </a:r>
          </a:p>
          <a:p>
            <a:pPr marL="457200" indent="-457200">
              <a:spcAft>
                <a:spcPts val="1200"/>
              </a:spcAft>
              <a:buFont typeface="Wingdings" panose="05000000000000000000" pitchFamily="2" charset="2"/>
              <a:buChar char="Ø"/>
            </a:pPr>
            <a:r>
              <a:rPr lang="en-US" sz="2800" dirty="0">
                <a:solidFill>
                  <a:srgbClr val="C00000"/>
                </a:solidFill>
              </a:rPr>
              <a:t>Ex: you have a dictionary stored in a variable and you want to save this variable and its contents for future use.</a:t>
            </a:r>
          </a:p>
          <a:p>
            <a:pPr marL="457200" indent="-457200">
              <a:spcAft>
                <a:spcPts val="1200"/>
              </a:spcAft>
              <a:buFont typeface="Wingdings" panose="05000000000000000000" pitchFamily="2" charset="2"/>
              <a:buChar char="Ø"/>
            </a:pPr>
            <a:r>
              <a:rPr lang="en-US" sz="2800" dirty="0">
                <a:solidFill>
                  <a:srgbClr val="C00000"/>
                </a:solidFill>
              </a:rPr>
              <a:t>Using </a:t>
            </a:r>
            <a:r>
              <a:rPr lang="en-US" sz="2800" dirty="0" err="1"/>
              <a:t>pprint.pformat</a:t>
            </a:r>
            <a:r>
              <a:rPr lang="en-US" sz="2800" dirty="0"/>
              <a:t>() </a:t>
            </a:r>
            <a:r>
              <a:rPr lang="en-US" sz="2800" dirty="0">
                <a:solidFill>
                  <a:srgbClr val="C00000"/>
                </a:solidFill>
              </a:rPr>
              <a:t>will give you a string that you can write to a</a:t>
            </a:r>
            <a:r>
              <a:rPr lang="en-US" sz="2800" dirty="0"/>
              <a:t> .</a:t>
            </a:r>
            <a:r>
              <a:rPr lang="en-US" sz="2800" dirty="0" err="1"/>
              <a:t>py</a:t>
            </a:r>
            <a:r>
              <a:rPr lang="en-US" sz="2800" dirty="0"/>
              <a:t>  </a:t>
            </a:r>
            <a:r>
              <a:rPr lang="en-US" sz="2800" dirty="0">
                <a:solidFill>
                  <a:srgbClr val="C00000"/>
                </a:solidFill>
              </a:rPr>
              <a:t>file.</a:t>
            </a:r>
          </a:p>
          <a:p>
            <a:pPr marL="457200" indent="-457200">
              <a:buFont typeface="Wingdings" panose="05000000000000000000" pitchFamily="2" charset="2"/>
              <a:buChar char="Ø"/>
            </a:pPr>
            <a:r>
              <a:rPr lang="en-US" sz="2800" dirty="0"/>
              <a:t>This file will be your very own module that you can import whenever you want to use the variable stored in it.</a:t>
            </a:r>
          </a:p>
          <a:p>
            <a:endParaRPr lang="en-US" sz="2800" dirty="0">
              <a:solidFill>
                <a:srgbClr val="C00000"/>
              </a:solidFill>
            </a:endParaRPr>
          </a:p>
          <a:p>
            <a:pPr marL="457200" indent="-457200">
              <a:buFont typeface="Wingdings" panose="05000000000000000000" pitchFamily="2" charset="2"/>
              <a:buChar char="Ø"/>
            </a:pPr>
            <a:endParaRPr lang="en-US" sz="2800" dirty="0">
              <a:solidFill>
                <a:srgbClr val="C00000"/>
              </a:solidFill>
            </a:endParaRPr>
          </a:p>
          <a:p>
            <a:pPr marL="457200" indent="-457200">
              <a:spcAft>
                <a:spcPts val="1200"/>
              </a:spcAft>
              <a:buFont typeface="Wingdings" panose="05000000000000000000" pitchFamily="2" charset="2"/>
              <a:buChar char="Ø"/>
            </a:pPr>
            <a:endParaRPr lang="en-US" sz="2800" dirty="0">
              <a:solidFill>
                <a:srgbClr val="0070C0"/>
              </a:solidFill>
            </a:endParaRPr>
          </a:p>
        </p:txBody>
      </p:sp>
    </p:spTree>
    <p:extLst>
      <p:ext uri="{BB962C8B-B14F-4D97-AF65-F5344CB8AC3E}">
        <p14:creationId xmlns:p14="http://schemas.microsoft.com/office/powerpoint/2010/main" val="209208747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7" y="0"/>
            <a:ext cx="8322609" cy="646331"/>
          </a:xfrm>
          <a:prstGeom prst="rect">
            <a:avLst/>
          </a:prstGeom>
        </p:spPr>
        <p:txBody>
          <a:bodyPr wrap="square">
            <a:spAutoFit/>
          </a:bodyPr>
          <a:lstStyle/>
          <a:p>
            <a:pPr algn="ctr"/>
            <a:r>
              <a:rPr lang="en-US" sz="3600" b="1" dirty="0">
                <a:solidFill>
                  <a:schemeClr val="accent6">
                    <a:lumMod val="50000"/>
                  </a:schemeClr>
                </a:solidFill>
              </a:rPr>
              <a:t>Saving Variables with the shelve Module</a:t>
            </a:r>
          </a:p>
        </p:txBody>
      </p:sp>
      <p:sp>
        <p:nvSpPr>
          <p:cNvPr id="2" name="Rectangle 1"/>
          <p:cNvSpPr/>
          <p:nvPr/>
        </p:nvSpPr>
        <p:spPr>
          <a:xfrm>
            <a:off x="339161" y="1465754"/>
            <a:ext cx="4905939" cy="4124206"/>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t>Import </a:t>
            </a:r>
            <a:r>
              <a:rPr lang="en-US" sz="2800" dirty="0" err="1"/>
              <a:t>pprint</a:t>
            </a:r>
            <a:r>
              <a:rPr lang="en-US" sz="2800" dirty="0"/>
              <a:t> to let us use </a:t>
            </a:r>
            <a:r>
              <a:rPr lang="en-US" sz="2800" dirty="0" err="1"/>
              <a:t>pprint.pformat</a:t>
            </a:r>
            <a:r>
              <a:rPr lang="en-US" sz="2800" dirty="0"/>
              <a:t>(). We have a list of dictionaries, stored in a variable cats.</a:t>
            </a:r>
          </a:p>
          <a:p>
            <a:pPr marL="457200" indent="-457200">
              <a:spcAft>
                <a:spcPts val="1200"/>
              </a:spcAft>
              <a:buFont typeface="Wingdings" panose="05000000000000000000" pitchFamily="2" charset="2"/>
              <a:buChar char="Ø"/>
            </a:pPr>
            <a:r>
              <a:rPr lang="en-US" sz="2800" dirty="0">
                <a:solidFill>
                  <a:srgbClr val="0070C0"/>
                </a:solidFill>
              </a:rPr>
              <a:t>To keep the list in cats available even after we close the shell, we use </a:t>
            </a:r>
            <a:r>
              <a:rPr lang="en-US" sz="2800" dirty="0" err="1">
                <a:solidFill>
                  <a:srgbClr val="0070C0"/>
                </a:solidFill>
              </a:rPr>
              <a:t>pprint.pformat</a:t>
            </a:r>
            <a:r>
              <a:rPr lang="en-US" sz="2800" dirty="0">
                <a:solidFill>
                  <a:srgbClr val="0070C0"/>
                </a:solidFill>
              </a:rPr>
              <a:t>() to return it as a string.</a:t>
            </a:r>
          </a:p>
        </p:txBody>
      </p:sp>
      <p:sp>
        <p:nvSpPr>
          <p:cNvPr id="3" name="Rectangle 2"/>
          <p:cNvSpPr/>
          <p:nvPr/>
        </p:nvSpPr>
        <p:spPr>
          <a:xfrm>
            <a:off x="5499768" y="1300540"/>
            <a:ext cx="6756400" cy="3785652"/>
          </a:xfrm>
          <a:prstGeom prst="rect">
            <a:avLst/>
          </a:prstGeom>
        </p:spPr>
        <p:txBody>
          <a:bodyPr wrap="square">
            <a:spAutoFit/>
          </a:bodyPr>
          <a:lstStyle/>
          <a:p>
            <a:r>
              <a:rPr lang="en-US" sz="2400" dirty="0">
                <a:solidFill>
                  <a:srgbClr val="C00000"/>
                </a:solidFill>
              </a:rPr>
              <a:t>&gt;&gt;&gt; import </a:t>
            </a:r>
            <a:r>
              <a:rPr lang="en-US" sz="2400" dirty="0" err="1">
                <a:solidFill>
                  <a:srgbClr val="C00000"/>
                </a:solidFill>
              </a:rPr>
              <a:t>pprint</a:t>
            </a:r>
            <a:endParaRPr lang="en-US" sz="2400" dirty="0">
              <a:solidFill>
                <a:srgbClr val="C00000"/>
              </a:solidFill>
            </a:endParaRPr>
          </a:p>
          <a:p>
            <a:r>
              <a:rPr lang="en-US" sz="2400" dirty="0">
                <a:solidFill>
                  <a:srgbClr val="C00000"/>
                </a:solidFill>
              </a:rPr>
              <a:t>&gt;&gt;&gt; cats = [{'name': '</a:t>
            </a:r>
            <a:r>
              <a:rPr lang="en-US" sz="2400" dirty="0" err="1">
                <a:solidFill>
                  <a:srgbClr val="C00000"/>
                </a:solidFill>
              </a:rPr>
              <a:t>Zophie</a:t>
            </a:r>
            <a:r>
              <a:rPr lang="en-US" sz="2400" dirty="0">
                <a:solidFill>
                  <a:srgbClr val="C00000"/>
                </a:solidFill>
              </a:rPr>
              <a:t>', '</a:t>
            </a:r>
            <a:r>
              <a:rPr lang="en-US" sz="2400" dirty="0" err="1">
                <a:solidFill>
                  <a:srgbClr val="C00000"/>
                </a:solidFill>
              </a:rPr>
              <a:t>desc</a:t>
            </a:r>
            <a:r>
              <a:rPr lang="en-US" sz="2400" dirty="0">
                <a:solidFill>
                  <a:srgbClr val="C00000"/>
                </a:solidFill>
              </a:rPr>
              <a:t>': 'chubby'}, </a:t>
            </a:r>
            <a:r>
              <a:rPr lang="en-US" sz="2400" dirty="0"/>
              <a:t>{'name': '</a:t>
            </a:r>
            <a:r>
              <a:rPr lang="en-US" sz="2400" dirty="0" err="1"/>
              <a:t>Pooka</a:t>
            </a:r>
            <a:r>
              <a:rPr lang="en-US" sz="2400" dirty="0"/>
              <a:t>', '</a:t>
            </a:r>
            <a:r>
              <a:rPr lang="en-US" sz="2400" dirty="0" err="1"/>
              <a:t>desc</a:t>
            </a:r>
            <a:r>
              <a:rPr lang="en-US" sz="2400" dirty="0"/>
              <a:t>': 'fluffy'}]</a:t>
            </a:r>
          </a:p>
          <a:p>
            <a:r>
              <a:rPr lang="en-US" sz="2400" dirty="0">
                <a:solidFill>
                  <a:srgbClr val="C00000"/>
                </a:solidFill>
              </a:rPr>
              <a:t>&gt;&gt;&gt; </a:t>
            </a:r>
            <a:r>
              <a:rPr lang="en-US" sz="2400" dirty="0" err="1">
                <a:solidFill>
                  <a:srgbClr val="C00000"/>
                </a:solidFill>
              </a:rPr>
              <a:t>pprint.pformat</a:t>
            </a:r>
            <a:r>
              <a:rPr lang="en-US" sz="2400" dirty="0">
                <a:solidFill>
                  <a:srgbClr val="C00000"/>
                </a:solidFill>
              </a:rPr>
              <a:t>(cats)</a:t>
            </a:r>
          </a:p>
          <a:p>
            <a:r>
              <a:rPr lang="en-US" sz="2400" dirty="0"/>
              <a:t>"[{'</a:t>
            </a:r>
            <a:r>
              <a:rPr lang="en-US" sz="2400" dirty="0" err="1"/>
              <a:t>desc</a:t>
            </a:r>
            <a:r>
              <a:rPr lang="en-US" sz="2400" dirty="0"/>
              <a:t>': 'chubby', 'name': '</a:t>
            </a:r>
            <a:r>
              <a:rPr lang="en-US" sz="2400" dirty="0" err="1"/>
              <a:t>Zophie</a:t>
            </a:r>
            <a:r>
              <a:rPr lang="en-US" sz="2400" dirty="0"/>
              <a:t>'}, {'</a:t>
            </a:r>
            <a:r>
              <a:rPr lang="en-US" sz="2400" dirty="0" err="1"/>
              <a:t>desc</a:t>
            </a:r>
            <a:r>
              <a:rPr lang="en-US" sz="2400" dirty="0"/>
              <a:t>': 'fluffy', 'name': '</a:t>
            </a:r>
            <a:r>
              <a:rPr lang="en-US" sz="2400" dirty="0" err="1"/>
              <a:t>Pooka</a:t>
            </a:r>
            <a:r>
              <a:rPr lang="en-US" sz="2400" dirty="0"/>
              <a:t>'}]"</a:t>
            </a:r>
          </a:p>
          <a:p>
            <a:r>
              <a:rPr lang="en-US" sz="2400" dirty="0">
                <a:solidFill>
                  <a:srgbClr val="C00000"/>
                </a:solidFill>
              </a:rPr>
              <a:t>&gt;&gt;&gt; </a:t>
            </a:r>
            <a:r>
              <a:rPr lang="en-US" sz="2400" dirty="0" err="1">
                <a:solidFill>
                  <a:srgbClr val="C00000"/>
                </a:solidFill>
              </a:rPr>
              <a:t>fileObj</a:t>
            </a:r>
            <a:r>
              <a:rPr lang="en-US" sz="2400" dirty="0">
                <a:solidFill>
                  <a:srgbClr val="C00000"/>
                </a:solidFill>
              </a:rPr>
              <a:t> = open('myCats.py', 'w')</a:t>
            </a:r>
          </a:p>
          <a:p>
            <a:r>
              <a:rPr lang="en-US" sz="2400" dirty="0">
                <a:solidFill>
                  <a:srgbClr val="C00000"/>
                </a:solidFill>
              </a:rPr>
              <a:t>&gt;&gt;&gt; </a:t>
            </a:r>
            <a:r>
              <a:rPr lang="en-US" sz="2400" dirty="0" err="1">
                <a:solidFill>
                  <a:srgbClr val="C00000"/>
                </a:solidFill>
              </a:rPr>
              <a:t>fileObj.write</a:t>
            </a:r>
            <a:r>
              <a:rPr lang="en-US" sz="2400" dirty="0">
                <a:solidFill>
                  <a:srgbClr val="C00000"/>
                </a:solidFill>
              </a:rPr>
              <a:t>('cats = ' + </a:t>
            </a:r>
            <a:r>
              <a:rPr lang="en-US" sz="2400" dirty="0" err="1">
                <a:solidFill>
                  <a:srgbClr val="C00000"/>
                </a:solidFill>
              </a:rPr>
              <a:t>pprint.pformat</a:t>
            </a:r>
            <a:r>
              <a:rPr lang="en-US" sz="2400" dirty="0">
                <a:solidFill>
                  <a:srgbClr val="C00000"/>
                </a:solidFill>
              </a:rPr>
              <a:t>(cats) + '\n'</a:t>
            </a:r>
            <a:r>
              <a:rPr lang="en-US" sz="2400" dirty="0"/>
              <a:t>)</a:t>
            </a:r>
          </a:p>
          <a:p>
            <a:r>
              <a:rPr lang="en-US" sz="2400" dirty="0"/>
              <a:t>83</a:t>
            </a:r>
          </a:p>
          <a:p>
            <a:r>
              <a:rPr lang="en-US" sz="2400" dirty="0">
                <a:solidFill>
                  <a:srgbClr val="C00000"/>
                </a:solidFill>
              </a:rPr>
              <a:t>&gt;&gt;&gt; </a:t>
            </a:r>
            <a:r>
              <a:rPr lang="en-US" sz="2400" dirty="0" err="1">
                <a:solidFill>
                  <a:srgbClr val="C00000"/>
                </a:solidFill>
              </a:rPr>
              <a:t>fileObj.close</a:t>
            </a:r>
            <a:r>
              <a:rPr lang="en-US" sz="2400" dirty="0">
                <a:solidFill>
                  <a:srgbClr val="C00000"/>
                </a:solidFill>
              </a:rPr>
              <a:t>()</a:t>
            </a:r>
          </a:p>
        </p:txBody>
      </p:sp>
      <p:sp>
        <p:nvSpPr>
          <p:cNvPr id="4" name="Rectangle 3"/>
          <p:cNvSpPr/>
          <p:nvPr/>
        </p:nvSpPr>
        <p:spPr>
          <a:xfrm>
            <a:off x="586811" y="5740401"/>
            <a:ext cx="11049000" cy="954107"/>
          </a:xfrm>
          <a:prstGeom prst="rect">
            <a:avLst/>
          </a:prstGeom>
        </p:spPr>
        <p:txBody>
          <a:bodyPr wrap="square">
            <a:spAutoFit/>
          </a:bodyPr>
          <a:lstStyle/>
          <a:p>
            <a:pPr marL="457200" indent="-457200">
              <a:buFont typeface="Wingdings" panose="05000000000000000000" pitchFamily="2" charset="2"/>
              <a:buChar char="Ø"/>
            </a:pPr>
            <a:r>
              <a:rPr lang="en-US" sz="2800" dirty="0"/>
              <a:t>Once we have the data in cats as a string, it’s easy to write the string to a</a:t>
            </a:r>
          </a:p>
          <a:p>
            <a:r>
              <a:rPr lang="en-US" sz="2800" dirty="0"/>
              <a:t>file, which we’ll call myCats.py.</a:t>
            </a:r>
          </a:p>
        </p:txBody>
      </p:sp>
    </p:spTree>
    <p:extLst>
      <p:ext uri="{BB962C8B-B14F-4D97-AF65-F5344CB8AC3E}">
        <p14:creationId xmlns:p14="http://schemas.microsoft.com/office/powerpoint/2010/main" val="278235834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7" y="0"/>
            <a:ext cx="8322609" cy="646331"/>
          </a:xfrm>
          <a:prstGeom prst="rect">
            <a:avLst/>
          </a:prstGeom>
        </p:spPr>
        <p:txBody>
          <a:bodyPr wrap="square">
            <a:spAutoFit/>
          </a:bodyPr>
          <a:lstStyle/>
          <a:p>
            <a:pPr algn="ctr"/>
            <a:r>
              <a:rPr lang="en-US" sz="3600" b="1" dirty="0">
                <a:solidFill>
                  <a:schemeClr val="accent6">
                    <a:lumMod val="50000"/>
                  </a:schemeClr>
                </a:solidFill>
              </a:rPr>
              <a:t>Saving Variables with the shelve Module</a:t>
            </a:r>
          </a:p>
        </p:txBody>
      </p:sp>
      <p:sp>
        <p:nvSpPr>
          <p:cNvPr id="2" name="Rectangle 1"/>
          <p:cNvSpPr/>
          <p:nvPr/>
        </p:nvSpPr>
        <p:spPr>
          <a:xfrm>
            <a:off x="339161" y="1465754"/>
            <a:ext cx="5134539" cy="3693319"/>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t>The modules that an import statement imports are themselves just Python scripts.</a:t>
            </a:r>
          </a:p>
          <a:p>
            <a:pPr marL="457200" indent="-457200">
              <a:spcAft>
                <a:spcPts val="1200"/>
              </a:spcAft>
              <a:buFont typeface="Wingdings" panose="05000000000000000000" pitchFamily="2" charset="2"/>
              <a:buChar char="Ø"/>
            </a:pPr>
            <a:r>
              <a:rPr lang="en-US" sz="2800" dirty="0">
                <a:solidFill>
                  <a:srgbClr val="0070C0"/>
                </a:solidFill>
              </a:rPr>
              <a:t>When the string from </a:t>
            </a:r>
            <a:r>
              <a:rPr lang="en-US" sz="2800" dirty="0" err="1">
                <a:solidFill>
                  <a:srgbClr val="0070C0"/>
                </a:solidFill>
              </a:rPr>
              <a:t>pprint.pformat</a:t>
            </a:r>
            <a:r>
              <a:rPr lang="en-US" sz="2800" dirty="0">
                <a:solidFill>
                  <a:srgbClr val="0070C0"/>
                </a:solidFill>
              </a:rPr>
              <a:t>() is saved to a .</a:t>
            </a:r>
            <a:r>
              <a:rPr lang="en-US" sz="2800" dirty="0" err="1">
                <a:solidFill>
                  <a:srgbClr val="0070C0"/>
                </a:solidFill>
              </a:rPr>
              <a:t>py</a:t>
            </a:r>
            <a:r>
              <a:rPr lang="en-US" sz="2800" dirty="0">
                <a:solidFill>
                  <a:srgbClr val="0070C0"/>
                </a:solidFill>
              </a:rPr>
              <a:t> file, the file is a module that can be imported just like any other.</a:t>
            </a:r>
          </a:p>
        </p:txBody>
      </p:sp>
      <p:sp>
        <p:nvSpPr>
          <p:cNvPr id="3" name="Rectangle 2"/>
          <p:cNvSpPr/>
          <p:nvPr/>
        </p:nvSpPr>
        <p:spPr>
          <a:xfrm>
            <a:off x="5575299" y="1618040"/>
            <a:ext cx="6756400" cy="3046988"/>
          </a:xfrm>
          <a:prstGeom prst="rect">
            <a:avLst/>
          </a:prstGeom>
        </p:spPr>
        <p:txBody>
          <a:bodyPr wrap="square">
            <a:spAutoFit/>
          </a:bodyPr>
          <a:lstStyle/>
          <a:p>
            <a:r>
              <a:rPr lang="en-US" sz="2400" dirty="0">
                <a:solidFill>
                  <a:srgbClr val="C00000"/>
                </a:solidFill>
              </a:rPr>
              <a:t>&gt;&gt;&gt; import </a:t>
            </a:r>
            <a:r>
              <a:rPr lang="en-US" sz="2400" dirty="0" err="1">
                <a:solidFill>
                  <a:srgbClr val="C00000"/>
                </a:solidFill>
              </a:rPr>
              <a:t>myCats</a:t>
            </a:r>
            <a:endParaRPr lang="en-US" sz="2400" dirty="0">
              <a:solidFill>
                <a:srgbClr val="C00000"/>
              </a:solidFill>
            </a:endParaRPr>
          </a:p>
          <a:p>
            <a:r>
              <a:rPr lang="en-US" sz="2400" dirty="0">
                <a:solidFill>
                  <a:srgbClr val="C00000"/>
                </a:solidFill>
              </a:rPr>
              <a:t>&gt;&gt;&gt; </a:t>
            </a:r>
            <a:r>
              <a:rPr lang="en-US" sz="2400" dirty="0" err="1">
                <a:solidFill>
                  <a:srgbClr val="C00000"/>
                </a:solidFill>
              </a:rPr>
              <a:t>myCats.cats</a:t>
            </a:r>
            <a:endParaRPr lang="en-US" sz="2400" dirty="0">
              <a:solidFill>
                <a:srgbClr val="C00000"/>
              </a:solidFill>
            </a:endParaRPr>
          </a:p>
          <a:p>
            <a:r>
              <a:rPr lang="en-US" sz="2400" dirty="0"/>
              <a:t>[{'name': '</a:t>
            </a:r>
            <a:r>
              <a:rPr lang="en-US" sz="2400" dirty="0" err="1"/>
              <a:t>Zophie</a:t>
            </a:r>
            <a:r>
              <a:rPr lang="en-US" sz="2400" dirty="0"/>
              <a:t>', '</a:t>
            </a:r>
            <a:r>
              <a:rPr lang="en-US" sz="2400" dirty="0" err="1"/>
              <a:t>desc</a:t>
            </a:r>
            <a:r>
              <a:rPr lang="en-US" sz="2400" dirty="0"/>
              <a:t>': 'chubby'}, {'name': '</a:t>
            </a:r>
            <a:r>
              <a:rPr lang="en-US" sz="2400" dirty="0" err="1"/>
              <a:t>Pooka</a:t>
            </a:r>
            <a:r>
              <a:rPr lang="en-US" sz="2400" dirty="0"/>
              <a:t>', '</a:t>
            </a:r>
            <a:r>
              <a:rPr lang="en-US" sz="2400" dirty="0" err="1"/>
              <a:t>desc</a:t>
            </a:r>
            <a:r>
              <a:rPr lang="en-US" sz="2400" dirty="0"/>
              <a:t>': 'fluffy'}]</a:t>
            </a:r>
          </a:p>
          <a:p>
            <a:r>
              <a:rPr lang="en-US" sz="2400" dirty="0">
                <a:solidFill>
                  <a:srgbClr val="C00000"/>
                </a:solidFill>
              </a:rPr>
              <a:t>&gt;&gt;&gt; </a:t>
            </a:r>
            <a:r>
              <a:rPr lang="en-US" sz="2400" dirty="0" err="1">
                <a:solidFill>
                  <a:srgbClr val="C00000"/>
                </a:solidFill>
              </a:rPr>
              <a:t>myCats.cats</a:t>
            </a:r>
            <a:r>
              <a:rPr lang="en-US" sz="2400" dirty="0">
                <a:solidFill>
                  <a:srgbClr val="C00000"/>
                </a:solidFill>
              </a:rPr>
              <a:t>[0]</a:t>
            </a:r>
          </a:p>
          <a:p>
            <a:r>
              <a:rPr lang="en-US" sz="2400" dirty="0"/>
              <a:t>{'name': '</a:t>
            </a:r>
            <a:r>
              <a:rPr lang="en-US" sz="2400" dirty="0" err="1"/>
              <a:t>Zophie</a:t>
            </a:r>
            <a:r>
              <a:rPr lang="en-US" sz="2400" dirty="0"/>
              <a:t>', '</a:t>
            </a:r>
            <a:r>
              <a:rPr lang="en-US" sz="2400" dirty="0" err="1"/>
              <a:t>desc</a:t>
            </a:r>
            <a:r>
              <a:rPr lang="en-US" sz="2400" dirty="0"/>
              <a:t>': 'chubby'}</a:t>
            </a:r>
          </a:p>
          <a:p>
            <a:r>
              <a:rPr lang="en-US" sz="2400" dirty="0">
                <a:solidFill>
                  <a:srgbClr val="C00000"/>
                </a:solidFill>
              </a:rPr>
              <a:t>&gt;&gt;&gt; </a:t>
            </a:r>
            <a:r>
              <a:rPr lang="en-US" sz="2400" dirty="0" err="1">
                <a:solidFill>
                  <a:srgbClr val="C00000"/>
                </a:solidFill>
              </a:rPr>
              <a:t>myCats.cats</a:t>
            </a:r>
            <a:r>
              <a:rPr lang="en-US" sz="2400" dirty="0">
                <a:solidFill>
                  <a:srgbClr val="C00000"/>
                </a:solidFill>
              </a:rPr>
              <a:t>[0]['name']</a:t>
            </a:r>
          </a:p>
          <a:p>
            <a:r>
              <a:rPr lang="en-US" sz="2400" dirty="0">
                <a:solidFill>
                  <a:srgbClr val="C00000"/>
                </a:solidFill>
              </a:rPr>
              <a:t>'</a:t>
            </a:r>
            <a:r>
              <a:rPr lang="en-US" sz="2400" dirty="0" err="1">
                <a:solidFill>
                  <a:srgbClr val="C00000"/>
                </a:solidFill>
              </a:rPr>
              <a:t>Zophie</a:t>
            </a:r>
            <a:r>
              <a:rPr lang="en-US" sz="2400" dirty="0">
                <a:solidFill>
                  <a:srgbClr val="C00000"/>
                </a:solidFill>
              </a:rPr>
              <a:t>'</a:t>
            </a:r>
          </a:p>
        </p:txBody>
      </p:sp>
      <p:sp>
        <p:nvSpPr>
          <p:cNvPr id="4" name="Rectangle 3"/>
          <p:cNvSpPr/>
          <p:nvPr/>
        </p:nvSpPr>
        <p:spPr>
          <a:xfrm>
            <a:off x="586810" y="5324287"/>
            <a:ext cx="11744889" cy="1384995"/>
          </a:xfrm>
          <a:prstGeom prst="rect">
            <a:avLst/>
          </a:prstGeom>
        </p:spPr>
        <p:txBody>
          <a:bodyPr wrap="square">
            <a:spAutoFit/>
          </a:bodyPr>
          <a:lstStyle/>
          <a:p>
            <a:pPr marL="457200" indent="-457200">
              <a:buFont typeface="Wingdings" panose="05000000000000000000" pitchFamily="2" charset="2"/>
              <a:buChar char="Ø"/>
            </a:pPr>
            <a:r>
              <a:rPr lang="en-US" sz="2800" dirty="0"/>
              <a:t>since Python scripts are themselves just text files with the .</a:t>
            </a:r>
            <a:r>
              <a:rPr lang="en-US" sz="2800" dirty="0" err="1"/>
              <a:t>py</a:t>
            </a:r>
            <a:r>
              <a:rPr lang="en-US" sz="2800" dirty="0"/>
              <a:t> file extension, your Python programs can even generate other Python programs.</a:t>
            </a:r>
          </a:p>
          <a:p>
            <a:pPr marL="457200" indent="-457200">
              <a:buFont typeface="Wingdings" panose="05000000000000000000" pitchFamily="2" charset="2"/>
              <a:buChar char="Ø"/>
            </a:pPr>
            <a:r>
              <a:rPr lang="en-US" sz="2800" dirty="0">
                <a:solidFill>
                  <a:srgbClr val="C00000"/>
                </a:solidFill>
              </a:rPr>
              <a:t>You can then import these files into scripts.</a:t>
            </a:r>
          </a:p>
        </p:txBody>
      </p:sp>
    </p:spTree>
    <p:extLst>
      <p:ext uri="{BB962C8B-B14F-4D97-AF65-F5344CB8AC3E}">
        <p14:creationId xmlns:p14="http://schemas.microsoft.com/office/powerpoint/2010/main" val="180259871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7" y="0"/>
            <a:ext cx="8322609" cy="646331"/>
          </a:xfrm>
          <a:prstGeom prst="rect">
            <a:avLst/>
          </a:prstGeom>
        </p:spPr>
        <p:txBody>
          <a:bodyPr wrap="square">
            <a:spAutoFit/>
          </a:bodyPr>
          <a:lstStyle/>
          <a:p>
            <a:pPr algn="ctr"/>
            <a:r>
              <a:rPr lang="en-US" sz="3600" b="1" dirty="0">
                <a:solidFill>
                  <a:schemeClr val="accent6">
                    <a:lumMod val="50000"/>
                  </a:schemeClr>
                </a:solidFill>
              </a:rPr>
              <a:t>Saving Variables with the shelve Module</a:t>
            </a:r>
          </a:p>
        </p:txBody>
      </p:sp>
      <p:sp>
        <p:nvSpPr>
          <p:cNvPr id="2" name="Rectangle 1"/>
          <p:cNvSpPr/>
          <p:nvPr/>
        </p:nvSpPr>
        <p:spPr>
          <a:xfrm>
            <a:off x="237561" y="1164134"/>
            <a:ext cx="11370239" cy="5693866"/>
          </a:xfrm>
          <a:prstGeom prst="rect">
            <a:avLst/>
          </a:prstGeom>
        </p:spPr>
        <p:txBody>
          <a:bodyPr wrap="square">
            <a:spAutoFit/>
          </a:bodyPr>
          <a:lstStyle/>
          <a:p>
            <a:pPr marL="457200" indent="-457200">
              <a:buFont typeface="Wingdings" panose="05000000000000000000" pitchFamily="2" charset="2"/>
              <a:buChar char="Ø"/>
            </a:pPr>
            <a:r>
              <a:rPr lang="en-US" sz="2800" dirty="0"/>
              <a:t>The benefit of creating a .</a:t>
            </a:r>
            <a:r>
              <a:rPr lang="en-US" sz="2800" dirty="0" err="1"/>
              <a:t>py</a:t>
            </a:r>
            <a:r>
              <a:rPr lang="en-US" sz="2800" dirty="0"/>
              <a:t> file (as opposed to saving variables with</a:t>
            </a:r>
          </a:p>
          <a:p>
            <a:r>
              <a:rPr lang="en-US" sz="2800" dirty="0"/>
              <a:t>the shelve module) is that because it is a text file, the contents of the file</a:t>
            </a:r>
          </a:p>
          <a:p>
            <a:r>
              <a:rPr lang="en-US" sz="2800" dirty="0"/>
              <a:t>can be read and modified by anyone with a simple text editor.</a:t>
            </a:r>
          </a:p>
          <a:p>
            <a:endParaRPr lang="en-US" sz="2800" dirty="0">
              <a:solidFill>
                <a:srgbClr val="0070C0"/>
              </a:solidFill>
            </a:endParaRPr>
          </a:p>
          <a:p>
            <a:pPr marL="457200" indent="-457200">
              <a:buFont typeface="Wingdings" panose="05000000000000000000" pitchFamily="2" charset="2"/>
              <a:buChar char="Ø"/>
            </a:pPr>
            <a:r>
              <a:rPr lang="en-US" sz="2800" dirty="0">
                <a:solidFill>
                  <a:srgbClr val="FF0000"/>
                </a:solidFill>
              </a:rPr>
              <a:t>For most applications, however, saving data using the shelve module is the preferred way to save variables to a file. For most applications, however, saving data using the shelve module is the preferred way to save variables to a file.</a:t>
            </a:r>
          </a:p>
          <a:p>
            <a:pPr marL="457200" indent="-457200">
              <a:buFont typeface="Wingdings" panose="05000000000000000000" pitchFamily="2" charset="2"/>
              <a:buChar char="Ø"/>
            </a:pPr>
            <a:endParaRPr lang="en-US" sz="2800" dirty="0">
              <a:solidFill>
                <a:srgbClr val="0070C0"/>
              </a:solidFill>
            </a:endParaRPr>
          </a:p>
          <a:p>
            <a:pPr marL="457200" indent="-457200">
              <a:buFont typeface="Wingdings" panose="05000000000000000000" pitchFamily="2" charset="2"/>
              <a:buChar char="Ø"/>
            </a:pPr>
            <a:r>
              <a:rPr lang="en-US" sz="2800" dirty="0">
                <a:solidFill>
                  <a:srgbClr val="0070C0"/>
                </a:solidFill>
              </a:rPr>
              <a:t>Only basic data types such as integers, floats, strings, lists, and dictionaries can be written to a file as simple text.</a:t>
            </a:r>
          </a:p>
          <a:p>
            <a:endParaRPr lang="en-US" sz="2800" dirty="0">
              <a:solidFill>
                <a:srgbClr val="0070C0"/>
              </a:solidFill>
            </a:endParaRPr>
          </a:p>
          <a:p>
            <a:pPr marL="457200" indent="-457200">
              <a:buFont typeface="Wingdings" panose="05000000000000000000" pitchFamily="2" charset="2"/>
              <a:buChar char="Ø"/>
            </a:pPr>
            <a:r>
              <a:rPr lang="en-US" sz="2800" dirty="0"/>
              <a:t>File objects, for example, cannot be encoded as text.</a:t>
            </a:r>
          </a:p>
        </p:txBody>
      </p:sp>
    </p:spTree>
    <p:extLst>
      <p:ext uri="{BB962C8B-B14F-4D97-AF65-F5344CB8AC3E}">
        <p14:creationId xmlns:p14="http://schemas.microsoft.com/office/powerpoint/2010/main" val="113705324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7" y="0"/>
            <a:ext cx="8322609" cy="646331"/>
          </a:xfrm>
          <a:prstGeom prst="rect">
            <a:avLst/>
          </a:prstGeom>
        </p:spPr>
        <p:txBody>
          <a:bodyPr wrap="square">
            <a:spAutoFit/>
          </a:bodyPr>
          <a:lstStyle/>
          <a:p>
            <a:pPr algn="ctr"/>
            <a:r>
              <a:rPr lang="en-US" sz="3600" b="1">
                <a:solidFill>
                  <a:schemeClr val="accent6">
                    <a:lumMod val="50000"/>
                  </a:schemeClr>
                </a:solidFill>
              </a:rPr>
              <a:t>Project: Generating Random Quiz Files</a:t>
            </a:r>
            <a:endParaRPr lang="en-US" sz="3600" b="1" dirty="0">
              <a:solidFill>
                <a:schemeClr val="accent6">
                  <a:lumMod val="50000"/>
                </a:schemeClr>
              </a:solidFill>
            </a:endParaRPr>
          </a:p>
        </p:txBody>
      </p:sp>
      <p:sp>
        <p:nvSpPr>
          <p:cNvPr id="2" name="Rectangle 1"/>
          <p:cNvSpPr/>
          <p:nvPr/>
        </p:nvSpPr>
        <p:spPr>
          <a:xfrm>
            <a:off x="237561" y="1164134"/>
            <a:ext cx="11370239" cy="4524315"/>
          </a:xfrm>
          <a:prstGeom prst="rect">
            <a:avLst/>
          </a:prstGeom>
        </p:spPr>
        <p:txBody>
          <a:bodyPr wrap="square">
            <a:spAutoFit/>
          </a:bodyPr>
          <a:lstStyle/>
          <a:p>
            <a:r>
              <a:rPr lang="en-US" sz="3200" dirty="0"/>
              <a:t>Say you’re a geography teacher with 35 students in your class and you want to give a pop quiz on US state capitals. Alas, your class has a few bad eggs in it, and you can’t trust the students not to cheat. You’d like to randomize the order of questions so that each quiz is unique, making it impossible for anyone to crib answers from anyone else. Of course, doing this by hand would be a lengthy and boring affair. Fortunately, you know some Python.</a:t>
            </a:r>
          </a:p>
          <a:p>
            <a:endParaRPr lang="en-US" sz="3200" dirty="0"/>
          </a:p>
          <a:p>
            <a:r>
              <a:rPr lang="en-US" sz="3200" dirty="0"/>
              <a:t>Here is what the program does:</a:t>
            </a:r>
          </a:p>
        </p:txBody>
      </p:sp>
    </p:spTree>
    <p:extLst>
      <p:ext uri="{BB962C8B-B14F-4D97-AF65-F5344CB8AC3E}">
        <p14:creationId xmlns:p14="http://schemas.microsoft.com/office/powerpoint/2010/main" val="2451779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00748" y="0"/>
            <a:ext cx="7916492" cy="769441"/>
          </a:xfrm>
          <a:prstGeom prst="rect">
            <a:avLst/>
          </a:prstGeom>
        </p:spPr>
        <p:txBody>
          <a:bodyPr wrap="square">
            <a:spAutoFit/>
          </a:bodyPr>
          <a:lstStyle/>
          <a:p>
            <a:pPr algn="ctr"/>
            <a:r>
              <a:rPr lang="en-US" sz="4400" b="1">
                <a:solidFill>
                  <a:schemeClr val="accent6">
                    <a:lumMod val="50000"/>
                  </a:schemeClr>
                </a:solidFill>
              </a:rPr>
              <a:t>Multiline Strings with Triple Quotes</a:t>
            </a:r>
            <a:endParaRPr lang="en-US" sz="4400" b="1" dirty="0">
              <a:solidFill>
                <a:schemeClr val="accent6">
                  <a:lumMod val="50000"/>
                </a:schemeClr>
              </a:solidFill>
            </a:endParaRPr>
          </a:p>
        </p:txBody>
      </p:sp>
      <p:sp>
        <p:nvSpPr>
          <p:cNvPr id="2" name="Rectangle 1"/>
          <p:cNvSpPr/>
          <p:nvPr/>
        </p:nvSpPr>
        <p:spPr>
          <a:xfrm>
            <a:off x="214440" y="5780782"/>
            <a:ext cx="11763220" cy="1077218"/>
          </a:xfrm>
          <a:prstGeom prst="rect">
            <a:avLst/>
          </a:prstGeom>
        </p:spPr>
        <p:txBody>
          <a:bodyPr wrap="square">
            <a:spAutoFit/>
          </a:bodyPr>
          <a:lstStyle/>
          <a:p>
            <a:pPr algn="just"/>
            <a:r>
              <a:rPr lang="en-US" sz="3200" dirty="0">
                <a:solidFill>
                  <a:srgbClr val="7030A0"/>
                </a:solidFill>
              </a:rPr>
              <a:t>print('Dear Alice,\n\</a:t>
            </a:r>
            <a:r>
              <a:rPr lang="en-US" sz="3200" dirty="0" err="1">
                <a:solidFill>
                  <a:srgbClr val="7030A0"/>
                </a:solidFill>
              </a:rPr>
              <a:t>nEve</a:t>
            </a:r>
            <a:r>
              <a:rPr lang="en-US" sz="3200" dirty="0">
                <a:solidFill>
                  <a:srgbClr val="7030A0"/>
                </a:solidFill>
              </a:rPr>
              <a:t>\'s cat has been arrested for catnapping, cat</a:t>
            </a:r>
          </a:p>
          <a:p>
            <a:r>
              <a:rPr lang="en-US" sz="3200" dirty="0">
                <a:solidFill>
                  <a:srgbClr val="7030A0"/>
                </a:solidFill>
              </a:rPr>
              <a:t>burglary, and extortion.\n\</a:t>
            </a:r>
            <a:r>
              <a:rPr lang="en-US" sz="3200" dirty="0" err="1">
                <a:solidFill>
                  <a:srgbClr val="7030A0"/>
                </a:solidFill>
              </a:rPr>
              <a:t>nSincerely</a:t>
            </a:r>
            <a:r>
              <a:rPr lang="en-US" sz="3200" dirty="0">
                <a:solidFill>
                  <a:srgbClr val="7030A0"/>
                </a:solidFill>
              </a:rPr>
              <a:t>,\</a:t>
            </a:r>
            <a:r>
              <a:rPr lang="en-US" sz="3200" dirty="0" err="1">
                <a:solidFill>
                  <a:srgbClr val="7030A0"/>
                </a:solidFill>
              </a:rPr>
              <a:t>nBob</a:t>
            </a:r>
            <a:r>
              <a:rPr lang="en-US" sz="3200" dirty="0">
                <a:solidFill>
                  <a:srgbClr val="7030A0"/>
                </a:solidFill>
              </a:rPr>
              <a:t>')</a:t>
            </a:r>
          </a:p>
        </p:txBody>
      </p:sp>
      <p:sp>
        <p:nvSpPr>
          <p:cNvPr id="3" name="Rectangle 2"/>
          <p:cNvSpPr/>
          <p:nvPr/>
        </p:nvSpPr>
        <p:spPr>
          <a:xfrm>
            <a:off x="214440" y="1136509"/>
            <a:ext cx="11763220" cy="4678204"/>
          </a:xfrm>
          <a:prstGeom prst="rect">
            <a:avLst/>
          </a:prstGeom>
        </p:spPr>
        <p:txBody>
          <a:bodyPr wrap="square">
            <a:spAutoFit/>
          </a:bodyPr>
          <a:lstStyle/>
          <a:p>
            <a:pPr marL="457200" indent="-457200">
              <a:spcAft>
                <a:spcPts val="1800"/>
              </a:spcAft>
              <a:buFont typeface="Wingdings" panose="05000000000000000000" pitchFamily="2" charset="2"/>
              <a:buChar char="Ø"/>
            </a:pPr>
            <a:r>
              <a:rPr lang="en-US" sz="3200" dirty="0">
                <a:solidFill>
                  <a:srgbClr val="C00000"/>
                </a:solidFill>
              </a:rPr>
              <a:t>Note: single quote character in </a:t>
            </a:r>
            <a:r>
              <a:rPr lang="en-US" sz="3200" dirty="0">
                <a:solidFill>
                  <a:srgbClr val="7030A0"/>
                </a:solidFill>
              </a:rPr>
              <a:t>Eve's</a:t>
            </a:r>
            <a:r>
              <a:rPr lang="en-US" sz="3200" dirty="0">
                <a:solidFill>
                  <a:srgbClr val="C00000"/>
                </a:solidFill>
              </a:rPr>
              <a:t> does not need to be escaped.</a:t>
            </a:r>
          </a:p>
          <a:p>
            <a:pPr marL="457200" indent="-457200">
              <a:spcAft>
                <a:spcPts val="1800"/>
              </a:spcAft>
              <a:buFont typeface="Wingdings" panose="05000000000000000000" pitchFamily="2" charset="2"/>
              <a:buChar char="Ø"/>
            </a:pPr>
            <a:r>
              <a:rPr lang="en-US" sz="3200" dirty="0">
                <a:solidFill>
                  <a:srgbClr val="0070C0"/>
                </a:solidFill>
              </a:rPr>
              <a:t>Escaping single and double quotes is optional in multiline strings.</a:t>
            </a:r>
          </a:p>
          <a:p>
            <a:pPr marL="457200" indent="-457200">
              <a:buFont typeface="Wingdings" panose="05000000000000000000" pitchFamily="2" charset="2"/>
              <a:buChar char="Ø"/>
            </a:pPr>
            <a:r>
              <a:rPr lang="en-US" sz="3600" dirty="0"/>
              <a:t>print('''Dear Alice,</a:t>
            </a:r>
          </a:p>
          <a:p>
            <a:r>
              <a:rPr lang="en-US" sz="3200" dirty="0"/>
              <a:t>Eve's cat has been arrested for catnapping, cat burglary, and extortion.</a:t>
            </a:r>
          </a:p>
          <a:p>
            <a:r>
              <a:rPr lang="en-US" sz="3600" dirty="0"/>
              <a:t>Sincerely,</a:t>
            </a:r>
          </a:p>
          <a:p>
            <a:r>
              <a:rPr lang="en-US" sz="3600" dirty="0"/>
              <a:t>Bob''')</a:t>
            </a:r>
            <a:endParaRPr lang="en-US" sz="3200" dirty="0">
              <a:solidFill>
                <a:srgbClr val="C00000"/>
              </a:solidFill>
            </a:endParaRPr>
          </a:p>
          <a:p>
            <a:pPr marL="457200" indent="-457200" algn="just">
              <a:buFont typeface="Wingdings" panose="05000000000000000000" pitchFamily="2" charset="2"/>
              <a:buChar char="Ø"/>
            </a:pPr>
            <a:r>
              <a:rPr lang="en-US" sz="3200" dirty="0">
                <a:solidFill>
                  <a:srgbClr val="C00000"/>
                </a:solidFill>
              </a:rPr>
              <a:t>The following print() call would print identical text but doesn’t use a multiline string:</a:t>
            </a:r>
          </a:p>
        </p:txBody>
      </p:sp>
    </p:spTree>
    <p:extLst>
      <p:ext uri="{BB962C8B-B14F-4D97-AF65-F5344CB8AC3E}">
        <p14:creationId xmlns:p14="http://schemas.microsoft.com/office/powerpoint/2010/main" val="3186935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7" y="0"/>
            <a:ext cx="8322609" cy="646331"/>
          </a:xfrm>
          <a:prstGeom prst="rect">
            <a:avLst/>
          </a:prstGeom>
        </p:spPr>
        <p:txBody>
          <a:bodyPr wrap="square">
            <a:spAutoFit/>
          </a:bodyPr>
          <a:lstStyle/>
          <a:p>
            <a:pPr algn="ctr"/>
            <a:r>
              <a:rPr lang="en-US" sz="3600" b="1">
                <a:solidFill>
                  <a:schemeClr val="accent6">
                    <a:lumMod val="50000"/>
                  </a:schemeClr>
                </a:solidFill>
              </a:rPr>
              <a:t>Project: Generating Random Quiz Files</a:t>
            </a:r>
            <a:endParaRPr lang="en-US" sz="3600" b="1" dirty="0">
              <a:solidFill>
                <a:schemeClr val="accent6">
                  <a:lumMod val="50000"/>
                </a:schemeClr>
              </a:solidFill>
            </a:endParaRPr>
          </a:p>
        </p:txBody>
      </p:sp>
      <p:sp>
        <p:nvSpPr>
          <p:cNvPr id="2" name="Rectangle 1"/>
          <p:cNvSpPr/>
          <p:nvPr/>
        </p:nvSpPr>
        <p:spPr>
          <a:xfrm>
            <a:off x="542361" y="1672134"/>
            <a:ext cx="11370239" cy="3539430"/>
          </a:xfrm>
          <a:prstGeom prst="rect">
            <a:avLst/>
          </a:prstGeom>
        </p:spPr>
        <p:txBody>
          <a:bodyPr wrap="square">
            <a:spAutoFit/>
          </a:bodyPr>
          <a:lstStyle/>
          <a:p>
            <a:r>
              <a:rPr lang="en-US" sz="3200" dirty="0"/>
              <a:t>1. Creates 35 different quizzes</a:t>
            </a:r>
          </a:p>
          <a:p>
            <a:r>
              <a:rPr lang="en-US" sz="3200" dirty="0"/>
              <a:t>2</a:t>
            </a:r>
            <a:r>
              <a:rPr lang="en-US" sz="3200" dirty="0">
                <a:solidFill>
                  <a:srgbClr val="FF0000"/>
                </a:solidFill>
              </a:rPr>
              <a:t>. Creates 50 multiple-choice questions for each quiz, in random order</a:t>
            </a:r>
          </a:p>
          <a:p>
            <a:r>
              <a:rPr lang="en-US" sz="3200" dirty="0"/>
              <a:t>3. Provides the correct answer and three random wrong answers for</a:t>
            </a:r>
          </a:p>
          <a:p>
            <a:r>
              <a:rPr lang="en-US" sz="3200" dirty="0"/>
              <a:t>each question, in random order</a:t>
            </a:r>
          </a:p>
          <a:p>
            <a:r>
              <a:rPr lang="en-US" sz="3200" dirty="0"/>
              <a:t>4. </a:t>
            </a:r>
            <a:r>
              <a:rPr lang="en-US" sz="3200" dirty="0">
                <a:solidFill>
                  <a:srgbClr val="0070C0"/>
                </a:solidFill>
              </a:rPr>
              <a:t>Writes the quizzes to 35 text files</a:t>
            </a:r>
          </a:p>
          <a:p>
            <a:r>
              <a:rPr lang="en-US" sz="3200" dirty="0"/>
              <a:t>5. Writes the answer keys to 35 text files</a:t>
            </a:r>
          </a:p>
        </p:txBody>
      </p:sp>
    </p:spTree>
    <p:extLst>
      <p:ext uri="{BB962C8B-B14F-4D97-AF65-F5344CB8AC3E}">
        <p14:creationId xmlns:p14="http://schemas.microsoft.com/office/powerpoint/2010/main" val="33064951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7" y="0"/>
            <a:ext cx="8322609" cy="646331"/>
          </a:xfrm>
          <a:prstGeom prst="rect">
            <a:avLst/>
          </a:prstGeom>
        </p:spPr>
        <p:txBody>
          <a:bodyPr wrap="square">
            <a:spAutoFit/>
          </a:bodyPr>
          <a:lstStyle/>
          <a:p>
            <a:pPr algn="ctr"/>
            <a:r>
              <a:rPr lang="en-US" sz="3600" b="1">
                <a:solidFill>
                  <a:schemeClr val="accent6">
                    <a:lumMod val="50000"/>
                  </a:schemeClr>
                </a:solidFill>
              </a:rPr>
              <a:t>Project: Generating Random Quiz Files</a:t>
            </a:r>
            <a:endParaRPr lang="en-US" sz="3600" b="1" dirty="0">
              <a:solidFill>
                <a:schemeClr val="accent6">
                  <a:lumMod val="50000"/>
                </a:schemeClr>
              </a:solidFill>
            </a:endParaRPr>
          </a:p>
        </p:txBody>
      </p:sp>
      <p:sp>
        <p:nvSpPr>
          <p:cNvPr id="2" name="Rectangle 1"/>
          <p:cNvSpPr/>
          <p:nvPr/>
        </p:nvSpPr>
        <p:spPr>
          <a:xfrm>
            <a:off x="542361" y="1672134"/>
            <a:ext cx="11154339" cy="3416320"/>
          </a:xfrm>
          <a:prstGeom prst="rect">
            <a:avLst/>
          </a:prstGeom>
        </p:spPr>
        <p:txBody>
          <a:bodyPr wrap="square">
            <a:spAutoFit/>
          </a:bodyPr>
          <a:lstStyle/>
          <a:p>
            <a:r>
              <a:rPr lang="en-US" sz="3600" dirty="0">
                <a:solidFill>
                  <a:srgbClr val="C00000"/>
                </a:solidFill>
              </a:rPr>
              <a:t>This means the code will need to do the following:</a:t>
            </a:r>
          </a:p>
          <a:p>
            <a:r>
              <a:rPr lang="en-US" sz="3600" dirty="0"/>
              <a:t>1. Store the states and their capitals in a dictionary</a:t>
            </a:r>
          </a:p>
          <a:p>
            <a:r>
              <a:rPr lang="en-US" sz="3600" dirty="0">
                <a:solidFill>
                  <a:srgbClr val="0070C0"/>
                </a:solidFill>
              </a:rPr>
              <a:t>2. Call open(), write(), and close() for the quiz and answer key text files</a:t>
            </a:r>
          </a:p>
          <a:p>
            <a:r>
              <a:rPr lang="en-US" sz="3600" dirty="0"/>
              <a:t>3. Use </a:t>
            </a:r>
            <a:r>
              <a:rPr lang="en-US" sz="3600" dirty="0" err="1">
                <a:solidFill>
                  <a:srgbClr val="0070C0"/>
                </a:solidFill>
              </a:rPr>
              <a:t>random.shuffle</a:t>
            </a:r>
            <a:r>
              <a:rPr lang="en-US" sz="3600" dirty="0">
                <a:solidFill>
                  <a:srgbClr val="0070C0"/>
                </a:solidFill>
              </a:rPr>
              <a:t>() </a:t>
            </a:r>
            <a:r>
              <a:rPr lang="en-US" sz="3600" dirty="0"/>
              <a:t>to randomize the order of the questions and multiple-choice options</a:t>
            </a:r>
          </a:p>
        </p:txBody>
      </p:sp>
    </p:spTree>
    <p:extLst>
      <p:ext uri="{BB962C8B-B14F-4D97-AF65-F5344CB8AC3E}">
        <p14:creationId xmlns:p14="http://schemas.microsoft.com/office/powerpoint/2010/main" val="381105188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7" y="0"/>
            <a:ext cx="8322609" cy="646331"/>
          </a:xfrm>
          <a:prstGeom prst="rect">
            <a:avLst/>
          </a:prstGeom>
        </p:spPr>
        <p:txBody>
          <a:bodyPr wrap="square">
            <a:spAutoFit/>
          </a:bodyPr>
          <a:lstStyle/>
          <a:p>
            <a:pPr algn="ctr"/>
            <a:r>
              <a:rPr lang="en-US" sz="3600" b="1">
                <a:solidFill>
                  <a:schemeClr val="accent6">
                    <a:lumMod val="50000"/>
                  </a:schemeClr>
                </a:solidFill>
              </a:rPr>
              <a:t>Project: Generating Random Quiz Files</a:t>
            </a:r>
            <a:endParaRPr lang="en-US" sz="3600" b="1" dirty="0">
              <a:solidFill>
                <a:schemeClr val="accent6">
                  <a:lumMod val="50000"/>
                </a:schemeClr>
              </a:solidFill>
            </a:endParaRPr>
          </a:p>
        </p:txBody>
      </p:sp>
      <p:sp>
        <p:nvSpPr>
          <p:cNvPr id="2" name="Rectangle 1"/>
          <p:cNvSpPr/>
          <p:nvPr/>
        </p:nvSpPr>
        <p:spPr>
          <a:xfrm>
            <a:off x="358581" y="867132"/>
            <a:ext cx="11505459" cy="1292662"/>
          </a:xfrm>
          <a:prstGeom prst="rect">
            <a:avLst/>
          </a:prstGeom>
        </p:spPr>
        <p:txBody>
          <a:bodyPr wrap="square">
            <a:spAutoFit/>
          </a:bodyPr>
          <a:lstStyle/>
          <a:p>
            <a:r>
              <a:rPr lang="en-US" sz="2600" dirty="0">
                <a:solidFill>
                  <a:srgbClr val="C00000"/>
                </a:solidFill>
              </a:rPr>
              <a:t>Step 1: Store the Quiz Data in a Dictionary</a:t>
            </a:r>
          </a:p>
          <a:p>
            <a:r>
              <a:rPr lang="en-US" sz="2600" dirty="0"/>
              <a:t>The first step is to create a skeleton script and fill it with your quiz data:</a:t>
            </a:r>
          </a:p>
          <a:p>
            <a:r>
              <a:rPr lang="en-US" sz="2600" dirty="0"/>
              <a:t>Create a file named randomQuizGenerator.py, and make it look like following:</a:t>
            </a:r>
          </a:p>
        </p:txBody>
      </p:sp>
      <p:sp>
        <p:nvSpPr>
          <p:cNvPr id="3" name="Rectangle 2"/>
          <p:cNvSpPr/>
          <p:nvPr/>
        </p:nvSpPr>
        <p:spPr>
          <a:xfrm>
            <a:off x="553006" y="2058055"/>
            <a:ext cx="10673793" cy="4893647"/>
          </a:xfrm>
          <a:prstGeom prst="rect">
            <a:avLst/>
          </a:prstGeom>
        </p:spPr>
        <p:txBody>
          <a:bodyPr wrap="square">
            <a:spAutoFit/>
          </a:bodyPr>
          <a:lstStyle/>
          <a:p>
            <a:r>
              <a:rPr lang="en-US" sz="2200" dirty="0"/>
              <a:t>#! python3</a:t>
            </a:r>
          </a:p>
          <a:p>
            <a:r>
              <a:rPr lang="en-US" sz="2200" dirty="0"/>
              <a:t># randomQuizGenerator.py - Creates quizzes with questions and answers in</a:t>
            </a:r>
          </a:p>
          <a:p>
            <a:r>
              <a:rPr lang="en-US" sz="2200" dirty="0"/>
              <a:t># random order, along with the answer key.</a:t>
            </a:r>
          </a:p>
          <a:p>
            <a:r>
              <a:rPr lang="en-US" sz="2200" dirty="0"/>
              <a:t>➊ import random</a:t>
            </a:r>
          </a:p>
          <a:p>
            <a:r>
              <a:rPr lang="en-US" sz="2200" dirty="0"/>
              <a:t># The quiz data. Keys are states and values are their capitals.</a:t>
            </a:r>
          </a:p>
          <a:p>
            <a:r>
              <a:rPr lang="en-US" sz="2200" dirty="0"/>
              <a:t>➋ capitals = </a:t>
            </a:r>
            <a:r>
              <a:rPr lang="en-US" sz="2200" dirty="0">
                <a:solidFill>
                  <a:srgbClr val="C00000"/>
                </a:solidFill>
              </a:rPr>
              <a:t>{'Alabama': 'Montgomery', 'Alaska': 'Juneau', 'Arizona': 'Phoenix',</a:t>
            </a:r>
          </a:p>
          <a:p>
            <a:r>
              <a:rPr lang="en-US" dirty="0">
                <a:solidFill>
                  <a:srgbClr val="C00000"/>
                </a:solidFill>
              </a:rPr>
              <a:t>'Arkansas': 'Little Rock', 'California': 'Sacramento', 'Colorado': 'Denver',</a:t>
            </a:r>
          </a:p>
          <a:p>
            <a:r>
              <a:rPr lang="en-US" dirty="0">
                <a:solidFill>
                  <a:srgbClr val="C00000"/>
                </a:solidFill>
              </a:rPr>
              <a:t>'Connecticut': 'Hartford', 'Delaware': 'Dover', 'Florida': 'Tallahassee',</a:t>
            </a:r>
          </a:p>
          <a:p>
            <a:r>
              <a:rPr lang="en-US" dirty="0">
                <a:solidFill>
                  <a:srgbClr val="C00000"/>
                </a:solidFill>
              </a:rPr>
              <a:t>'Georgia': 'Atlanta', 'Hawaii': 'Honolulu', 'Idaho': 'Boise', 'Illinois':</a:t>
            </a:r>
          </a:p>
          <a:p>
            <a:r>
              <a:rPr lang="en-US" dirty="0">
                <a:solidFill>
                  <a:srgbClr val="C00000"/>
                </a:solidFill>
              </a:rPr>
              <a:t>'Springfield', 'Indiana': 'Indianapolis', 'Iowa': 'Des Moines', 'Kansas':</a:t>
            </a:r>
          </a:p>
          <a:p>
            <a:r>
              <a:rPr lang="en-US" dirty="0">
                <a:solidFill>
                  <a:srgbClr val="C00000"/>
                </a:solidFill>
              </a:rPr>
              <a:t>'Topeka', 'Kentucky': 'Frankfort', 'Louisiana': 'Baton Rouge', 'Maine':</a:t>
            </a:r>
          </a:p>
          <a:p>
            <a:r>
              <a:rPr lang="en-US" dirty="0">
                <a:solidFill>
                  <a:srgbClr val="C00000"/>
                </a:solidFill>
              </a:rPr>
              <a:t>'Augusta', 'Maryland': 'Annapolis', 'Massachusetts': 'Boston', 'Michigan':</a:t>
            </a:r>
          </a:p>
          <a:p>
            <a:r>
              <a:rPr lang="en-US" dirty="0">
                <a:solidFill>
                  <a:srgbClr val="C00000"/>
                </a:solidFill>
              </a:rPr>
              <a:t>'Lansing', 'Minnesota': 'Saint Paul', 'Mississippi': 'Jackson', 'Missouri':</a:t>
            </a:r>
          </a:p>
          <a:p>
            <a:r>
              <a:rPr lang="en-US" dirty="0">
                <a:solidFill>
                  <a:srgbClr val="C00000"/>
                </a:solidFill>
              </a:rPr>
              <a:t>'Jefferson City', 'Montana': 'Helena', 'Nebraska': 'Lincoln', 'Nevada':</a:t>
            </a:r>
          </a:p>
          <a:p>
            <a:r>
              <a:rPr lang="en-US" dirty="0">
                <a:solidFill>
                  <a:srgbClr val="C00000"/>
                </a:solidFill>
              </a:rPr>
              <a:t>'Carson City', 'New Hampshire': 'Concord', 'New Jersey': 'Trenton', 'New</a:t>
            </a:r>
          </a:p>
          <a:p>
            <a:r>
              <a:rPr lang="en-US" dirty="0">
                <a:solidFill>
                  <a:srgbClr val="C00000"/>
                </a:solidFill>
              </a:rPr>
              <a:t>Mexico': 'Santa Fe', 'New York': 'Albany',</a:t>
            </a:r>
          </a:p>
        </p:txBody>
      </p:sp>
    </p:spTree>
    <p:extLst>
      <p:ext uri="{BB962C8B-B14F-4D97-AF65-F5344CB8AC3E}">
        <p14:creationId xmlns:p14="http://schemas.microsoft.com/office/powerpoint/2010/main" val="45202833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7" y="0"/>
            <a:ext cx="8322609" cy="646331"/>
          </a:xfrm>
          <a:prstGeom prst="rect">
            <a:avLst/>
          </a:prstGeom>
        </p:spPr>
        <p:txBody>
          <a:bodyPr wrap="square">
            <a:spAutoFit/>
          </a:bodyPr>
          <a:lstStyle/>
          <a:p>
            <a:pPr algn="ctr"/>
            <a:r>
              <a:rPr lang="en-US" sz="3600" b="1">
                <a:solidFill>
                  <a:schemeClr val="accent6">
                    <a:lumMod val="50000"/>
                  </a:schemeClr>
                </a:solidFill>
              </a:rPr>
              <a:t>Project: Generating Random Quiz Files</a:t>
            </a:r>
            <a:endParaRPr lang="en-US" sz="3600" b="1" dirty="0">
              <a:solidFill>
                <a:schemeClr val="accent6">
                  <a:lumMod val="50000"/>
                </a:schemeClr>
              </a:solidFill>
            </a:endParaRPr>
          </a:p>
        </p:txBody>
      </p:sp>
      <p:sp>
        <p:nvSpPr>
          <p:cNvPr id="2" name="Rectangle 1"/>
          <p:cNvSpPr/>
          <p:nvPr/>
        </p:nvSpPr>
        <p:spPr>
          <a:xfrm>
            <a:off x="358581" y="813812"/>
            <a:ext cx="11505459" cy="1292662"/>
          </a:xfrm>
          <a:prstGeom prst="rect">
            <a:avLst/>
          </a:prstGeom>
        </p:spPr>
        <p:txBody>
          <a:bodyPr wrap="square">
            <a:spAutoFit/>
          </a:bodyPr>
          <a:lstStyle/>
          <a:p>
            <a:r>
              <a:rPr lang="en-US" sz="2600" dirty="0">
                <a:solidFill>
                  <a:srgbClr val="C00000"/>
                </a:solidFill>
              </a:rPr>
              <a:t>Step 1: Store the Quiz Data in a Dictionary</a:t>
            </a:r>
          </a:p>
          <a:p>
            <a:r>
              <a:rPr lang="en-US" sz="2600" dirty="0"/>
              <a:t>The first step is to create a skeleton script and fill it with your quiz data:</a:t>
            </a:r>
          </a:p>
          <a:p>
            <a:r>
              <a:rPr lang="en-US" sz="2600" dirty="0"/>
              <a:t>Create a file named randomQuizGenerator.py, and make it look like following:</a:t>
            </a:r>
          </a:p>
        </p:txBody>
      </p:sp>
      <p:sp>
        <p:nvSpPr>
          <p:cNvPr id="3" name="Rectangle 2"/>
          <p:cNvSpPr/>
          <p:nvPr/>
        </p:nvSpPr>
        <p:spPr>
          <a:xfrm>
            <a:off x="239616" y="2333685"/>
            <a:ext cx="12769294" cy="4524315"/>
          </a:xfrm>
          <a:prstGeom prst="rect">
            <a:avLst/>
          </a:prstGeom>
        </p:spPr>
        <p:txBody>
          <a:bodyPr wrap="square">
            <a:spAutoFit/>
          </a:bodyPr>
          <a:lstStyle/>
          <a:p>
            <a:r>
              <a:rPr lang="en-US" sz="2400" dirty="0">
                <a:solidFill>
                  <a:srgbClr val="C00000"/>
                </a:solidFill>
              </a:rPr>
              <a:t>'North Carolina': 'Raleigh', 'North Dakota': </a:t>
            </a:r>
            <a:r>
              <a:rPr lang="en-US" sz="2200" dirty="0">
                <a:solidFill>
                  <a:srgbClr val="C00000"/>
                </a:solidFill>
              </a:rPr>
              <a:t>'Bismarck', 'Ohio': 'Columbus', 'Oklahoma': 'Oklahoma City',</a:t>
            </a:r>
          </a:p>
          <a:p>
            <a:r>
              <a:rPr lang="en-US" sz="2400" dirty="0">
                <a:solidFill>
                  <a:srgbClr val="C00000"/>
                </a:solidFill>
              </a:rPr>
              <a:t>'Oregon': 'Salem', 'Pennsylvania': 'Harrisburg', 'Rhode Island': 'Providence',</a:t>
            </a:r>
          </a:p>
          <a:p>
            <a:r>
              <a:rPr lang="en-US" sz="2400" dirty="0">
                <a:solidFill>
                  <a:srgbClr val="C00000"/>
                </a:solidFill>
              </a:rPr>
              <a:t>'South Carolina': 'Columbia', 'South Dakota': 'Pierre', 'Tennessee':</a:t>
            </a:r>
          </a:p>
          <a:p>
            <a:r>
              <a:rPr lang="en-US" sz="2400" dirty="0">
                <a:solidFill>
                  <a:srgbClr val="C00000"/>
                </a:solidFill>
              </a:rPr>
              <a:t>'Nashville', 'Texas': 'Austin', 'Utah': 'Salt Lake City', 'Vermont':</a:t>
            </a:r>
          </a:p>
          <a:p>
            <a:r>
              <a:rPr lang="en-US" sz="2400" dirty="0">
                <a:solidFill>
                  <a:srgbClr val="C00000"/>
                </a:solidFill>
              </a:rPr>
              <a:t>'Montpelier', 'Virginia': 'Richmond', 'Washington': 'Olympia', 'West</a:t>
            </a:r>
          </a:p>
          <a:p>
            <a:r>
              <a:rPr lang="en-US" sz="2400" dirty="0">
                <a:solidFill>
                  <a:srgbClr val="C00000"/>
                </a:solidFill>
              </a:rPr>
              <a:t>Virginia': 'Charleston', 'Wisconsin': 'Madison', 'Wyoming': 'Cheyenne'}</a:t>
            </a:r>
          </a:p>
          <a:p>
            <a:r>
              <a:rPr lang="en-US" sz="2400" dirty="0"/>
              <a:t># Generate 35 quiz files.</a:t>
            </a:r>
          </a:p>
          <a:p>
            <a:r>
              <a:rPr lang="en-US" sz="2400" dirty="0"/>
              <a:t>➌ for </a:t>
            </a:r>
            <a:r>
              <a:rPr lang="en-US" sz="2400" dirty="0" err="1"/>
              <a:t>quizNum</a:t>
            </a:r>
            <a:r>
              <a:rPr lang="en-US" sz="2400" dirty="0"/>
              <a:t> in range(35):</a:t>
            </a:r>
          </a:p>
          <a:p>
            <a:r>
              <a:rPr lang="en-US" sz="2400" dirty="0"/>
              <a:t># TODO: Create the quiz and answer key files.</a:t>
            </a:r>
          </a:p>
          <a:p>
            <a:r>
              <a:rPr lang="en-US" sz="2400" dirty="0"/>
              <a:t># TODO: Write out the header for the quiz.</a:t>
            </a:r>
          </a:p>
          <a:p>
            <a:r>
              <a:rPr lang="en-US" sz="2400" dirty="0"/>
              <a:t># TODO: Shuffle the order of the states.</a:t>
            </a:r>
          </a:p>
          <a:p>
            <a:r>
              <a:rPr lang="en-US" sz="2400" dirty="0"/>
              <a:t># TODO: Loop through all 50 states, making a question for each.</a:t>
            </a:r>
            <a:endParaRPr lang="en-US" sz="2000" dirty="0"/>
          </a:p>
        </p:txBody>
      </p:sp>
    </p:spTree>
    <p:extLst>
      <p:ext uri="{BB962C8B-B14F-4D97-AF65-F5344CB8AC3E}">
        <p14:creationId xmlns:p14="http://schemas.microsoft.com/office/powerpoint/2010/main" val="221940643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7" y="0"/>
            <a:ext cx="8322609" cy="646331"/>
          </a:xfrm>
          <a:prstGeom prst="rect">
            <a:avLst/>
          </a:prstGeom>
        </p:spPr>
        <p:txBody>
          <a:bodyPr wrap="square">
            <a:spAutoFit/>
          </a:bodyPr>
          <a:lstStyle/>
          <a:p>
            <a:pPr algn="ctr"/>
            <a:r>
              <a:rPr lang="en-US" sz="3600" b="1">
                <a:solidFill>
                  <a:schemeClr val="accent6">
                    <a:lumMod val="50000"/>
                  </a:schemeClr>
                </a:solidFill>
              </a:rPr>
              <a:t>Project: Generating Random Quiz Files</a:t>
            </a:r>
            <a:endParaRPr lang="en-US" sz="3600" b="1" dirty="0">
              <a:solidFill>
                <a:schemeClr val="accent6">
                  <a:lumMod val="50000"/>
                </a:schemeClr>
              </a:solidFill>
            </a:endParaRPr>
          </a:p>
        </p:txBody>
      </p:sp>
      <p:sp>
        <p:nvSpPr>
          <p:cNvPr id="2" name="Rectangle 1"/>
          <p:cNvSpPr/>
          <p:nvPr/>
        </p:nvSpPr>
        <p:spPr>
          <a:xfrm>
            <a:off x="358581" y="813812"/>
            <a:ext cx="11505459" cy="1384995"/>
          </a:xfrm>
          <a:prstGeom prst="rect">
            <a:avLst/>
          </a:prstGeom>
        </p:spPr>
        <p:txBody>
          <a:bodyPr wrap="square">
            <a:spAutoFit/>
          </a:bodyPr>
          <a:lstStyle/>
          <a:p>
            <a:r>
              <a:rPr lang="en-US" sz="2800" dirty="0">
                <a:solidFill>
                  <a:srgbClr val="C00000"/>
                </a:solidFill>
              </a:rPr>
              <a:t>Step 1: Store the Quiz Data in a Dictionary</a:t>
            </a:r>
          </a:p>
          <a:p>
            <a:r>
              <a:rPr lang="en-US" sz="2800" dirty="0"/>
              <a:t>The first step is to create a skeleton script and fill it with your quiz data:</a:t>
            </a:r>
          </a:p>
          <a:p>
            <a:r>
              <a:rPr lang="en-US" sz="2800" dirty="0"/>
              <a:t>Create a file named randomQuizGenerator.py, and make it look like following:</a:t>
            </a:r>
          </a:p>
        </p:txBody>
      </p:sp>
      <p:sp>
        <p:nvSpPr>
          <p:cNvPr id="3" name="Rectangle 2"/>
          <p:cNvSpPr/>
          <p:nvPr/>
        </p:nvSpPr>
        <p:spPr>
          <a:xfrm>
            <a:off x="239616" y="2663885"/>
            <a:ext cx="11406284" cy="3539430"/>
          </a:xfrm>
          <a:prstGeom prst="rect">
            <a:avLst/>
          </a:prstGeom>
        </p:spPr>
        <p:txBody>
          <a:bodyPr wrap="square">
            <a:spAutoFit/>
          </a:bodyPr>
          <a:lstStyle/>
          <a:p>
            <a:r>
              <a:rPr lang="en-US" sz="2800" dirty="0">
                <a:solidFill>
                  <a:srgbClr val="C00000"/>
                </a:solidFill>
              </a:rPr>
              <a:t>Since this program will be randomly ordering the questions and</a:t>
            </a:r>
          </a:p>
          <a:p>
            <a:r>
              <a:rPr lang="en-US" sz="2800" dirty="0">
                <a:solidFill>
                  <a:srgbClr val="C00000"/>
                </a:solidFill>
              </a:rPr>
              <a:t>answers, you’ll need to import the random module </a:t>
            </a:r>
          </a:p>
          <a:p>
            <a:r>
              <a:rPr lang="en-US" sz="2800" dirty="0">
                <a:solidFill>
                  <a:srgbClr val="C00000"/>
                </a:solidFill>
              </a:rPr>
              <a:t>➊ to make use of its functions. </a:t>
            </a:r>
          </a:p>
          <a:p>
            <a:r>
              <a:rPr lang="en-US" sz="2800" dirty="0">
                <a:solidFill>
                  <a:srgbClr val="C00000"/>
                </a:solidFill>
              </a:rPr>
              <a:t>The capitals variable ➋ contains a dictionary with US states as keys and their capitals as values. And since you want to create 35 quizzes, the code that actually generates the quiz and answer key files (marked with TODO comments for now) will go inside a for loop that loops 35 times</a:t>
            </a:r>
          </a:p>
          <a:p>
            <a:r>
              <a:rPr lang="en-US" sz="2800" dirty="0">
                <a:solidFill>
                  <a:srgbClr val="C00000"/>
                </a:solidFill>
              </a:rPr>
              <a:t>➌. (This number can be changed to generate any number of quiz files.)</a:t>
            </a:r>
            <a:endParaRPr lang="en-US" sz="2400" dirty="0"/>
          </a:p>
        </p:txBody>
      </p:sp>
    </p:spTree>
    <p:extLst>
      <p:ext uri="{BB962C8B-B14F-4D97-AF65-F5344CB8AC3E}">
        <p14:creationId xmlns:p14="http://schemas.microsoft.com/office/powerpoint/2010/main" val="353961034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5362" y="0"/>
            <a:ext cx="12956240" cy="646331"/>
          </a:xfrm>
          <a:prstGeom prst="rect">
            <a:avLst/>
          </a:prstGeom>
        </p:spPr>
        <p:txBody>
          <a:bodyPr wrap="square">
            <a:spAutoFit/>
          </a:bodyPr>
          <a:lstStyle/>
          <a:p>
            <a:pPr algn="ctr"/>
            <a:r>
              <a:rPr lang="en-US" sz="3600" b="1" dirty="0">
                <a:solidFill>
                  <a:schemeClr val="accent6">
                    <a:lumMod val="50000"/>
                  </a:schemeClr>
                </a:solidFill>
              </a:rPr>
              <a:t>Step 2: Create the Quiz File and Shuffle the Question Order</a:t>
            </a:r>
          </a:p>
        </p:txBody>
      </p:sp>
      <p:sp>
        <p:nvSpPr>
          <p:cNvPr id="3" name="Rectangle 2"/>
          <p:cNvSpPr/>
          <p:nvPr/>
        </p:nvSpPr>
        <p:spPr>
          <a:xfrm>
            <a:off x="417416" y="1101785"/>
            <a:ext cx="11406284" cy="5509200"/>
          </a:xfrm>
          <a:prstGeom prst="rect">
            <a:avLst/>
          </a:prstGeom>
        </p:spPr>
        <p:txBody>
          <a:bodyPr wrap="square">
            <a:spAutoFit/>
          </a:bodyPr>
          <a:lstStyle/>
          <a:p>
            <a:pPr marL="457200" indent="-457200">
              <a:buFont typeface="Wingdings" panose="05000000000000000000" pitchFamily="2" charset="2"/>
              <a:buChar char="Ø"/>
            </a:pPr>
            <a:r>
              <a:rPr lang="en-US" sz="3200" dirty="0">
                <a:solidFill>
                  <a:srgbClr val="C00000"/>
                </a:solidFill>
              </a:rPr>
              <a:t>Now it’s time to start filling in those TODOs.</a:t>
            </a:r>
          </a:p>
          <a:p>
            <a:pPr marL="457200" indent="-457200">
              <a:buFont typeface="Wingdings" panose="05000000000000000000" pitchFamily="2" charset="2"/>
              <a:buChar char="Ø"/>
            </a:pPr>
            <a:r>
              <a:rPr lang="en-US" sz="3200" dirty="0"/>
              <a:t>The code in the loop will be repeated 35 times—once for each quiz—  so you have to worry about only one quiz at a time within the loop. First</a:t>
            </a:r>
          </a:p>
          <a:p>
            <a:pPr marL="457200" indent="-457200">
              <a:buFont typeface="Wingdings" panose="05000000000000000000" pitchFamily="2" charset="2"/>
              <a:buChar char="Ø"/>
            </a:pPr>
            <a:r>
              <a:rPr lang="en-US" sz="3200" dirty="0">
                <a:solidFill>
                  <a:srgbClr val="C00000"/>
                </a:solidFill>
              </a:rPr>
              <a:t>you’ll create the actual quiz file. </a:t>
            </a:r>
          </a:p>
          <a:p>
            <a:pPr marL="457200" indent="-457200">
              <a:buFont typeface="Wingdings" panose="05000000000000000000" pitchFamily="2" charset="2"/>
              <a:buChar char="Ø"/>
            </a:pPr>
            <a:r>
              <a:rPr lang="en-US" sz="3200" dirty="0"/>
              <a:t>It needs to have a unique filename and should also have some kind of standard header in it, with places for the student to fill in a name, date, and class period. </a:t>
            </a:r>
          </a:p>
          <a:p>
            <a:pPr marL="457200" indent="-457200">
              <a:buFont typeface="Wingdings" panose="05000000000000000000" pitchFamily="2" charset="2"/>
              <a:buChar char="Ø"/>
            </a:pPr>
            <a:r>
              <a:rPr lang="en-US" sz="3200" dirty="0">
                <a:solidFill>
                  <a:srgbClr val="C00000"/>
                </a:solidFill>
              </a:rPr>
              <a:t>Then you’ll need to get a list of states in randomized order, which can be used later to create the questions and answers for the quiz.</a:t>
            </a:r>
            <a:endParaRPr lang="en-US" sz="2800" dirty="0"/>
          </a:p>
        </p:txBody>
      </p:sp>
    </p:spTree>
    <p:extLst>
      <p:ext uri="{BB962C8B-B14F-4D97-AF65-F5344CB8AC3E}">
        <p14:creationId xmlns:p14="http://schemas.microsoft.com/office/powerpoint/2010/main" val="109700260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5362" y="0"/>
            <a:ext cx="12956240" cy="646331"/>
          </a:xfrm>
          <a:prstGeom prst="rect">
            <a:avLst/>
          </a:prstGeom>
        </p:spPr>
        <p:txBody>
          <a:bodyPr wrap="square">
            <a:spAutoFit/>
          </a:bodyPr>
          <a:lstStyle/>
          <a:p>
            <a:pPr algn="ctr"/>
            <a:r>
              <a:rPr lang="en-US" sz="3600" b="1" dirty="0">
                <a:solidFill>
                  <a:schemeClr val="accent6">
                    <a:lumMod val="50000"/>
                  </a:schemeClr>
                </a:solidFill>
              </a:rPr>
              <a:t>Step 2: Create the Quiz File and Shuffle the Question Order</a:t>
            </a:r>
          </a:p>
        </p:txBody>
      </p:sp>
      <p:sp>
        <p:nvSpPr>
          <p:cNvPr id="3" name="Rectangle 2"/>
          <p:cNvSpPr/>
          <p:nvPr/>
        </p:nvSpPr>
        <p:spPr>
          <a:xfrm>
            <a:off x="417416" y="1101785"/>
            <a:ext cx="11406284" cy="1015663"/>
          </a:xfrm>
          <a:prstGeom prst="rect">
            <a:avLst/>
          </a:prstGeom>
        </p:spPr>
        <p:txBody>
          <a:bodyPr wrap="square">
            <a:spAutoFit/>
          </a:bodyPr>
          <a:lstStyle/>
          <a:p>
            <a:pPr marL="457200" indent="-457200">
              <a:buFont typeface="Wingdings" panose="05000000000000000000" pitchFamily="2" charset="2"/>
              <a:buChar char="Ø"/>
            </a:pPr>
            <a:r>
              <a:rPr lang="en-US" sz="3200" dirty="0">
                <a:solidFill>
                  <a:srgbClr val="C00000"/>
                </a:solidFill>
              </a:rPr>
              <a:t>Add the following lines of code to </a:t>
            </a:r>
            <a:r>
              <a:rPr lang="en-US" sz="3200" dirty="0"/>
              <a:t>randomQuizGenerator.py:</a:t>
            </a:r>
          </a:p>
          <a:p>
            <a:pPr marL="457200" indent="-457200">
              <a:buFont typeface="Wingdings" panose="05000000000000000000" pitchFamily="2" charset="2"/>
              <a:buChar char="Ø"/>
            </a:pPr>
            <a:endParaRPr lang="en-US" sz="2800" dirty="0"/>
          </a:p>
        </p:txBody>
      </p:sp>
      <p:sp>
        <p:nvSpPr>
          <p:cNvPr id="2" name="Rectangle 1"/>
          <p:cNvSpPr/>
          <p:nvPr/>
        </p:nvSpPr>
        <p:spPr>
          <a:xfrm>
            <a:off x="635000" y="1906538"/>
            <a:ext cx="11099800" cy="3108543"/>
          </a:xfrm>
          <a:prstGeom prst="rect">
            <a:avLst/>
          </a:prstGeom>
        </p:spPr>
        <p:txBody>
          <a:bodyPr wrap="square">
            <a:spAutoFit/>
          </a:bodyPr>
          <a:lstStyle/>
          <a:p>
            <a:r>
              <a:rPr lang="en-US" sz="2800" dirty="0">
                <a:solidFill>
                  <a:srgbClr val="0070C0"/>
                </a:solidFill>
              </a:rPr>
              <a:t>#! python3</a:t>
            </a:r>
          </a:p>
          <a:p>
            <a:r>
              <a:rPr lang="en-US" sz="2800" dirty="0">
                <a:solidFill>
                  <a:srgbClr val="0070C0"/>
                </a:solidFill>
              </a:rPr>
              <a:t># randomQuizGenerator.py - Creates quizzes with questions and answers in</a:t>
            </a:r>
          </a:p>
          <a:p>
            <a:r>
              <a:rPr lang="en-US" sz="2800" dirty="0">
                <a:solidFill>
                  <a:srgbClr val="0070C0"/>
                </a:solidFill>
              </a:rPr>
              <a:t># random order, along with the answer key.</a:t>
            </a:r>
          </a:p>
          <a:p>
            <a:r>
              <a:rPr lang="en-US" sz="2800" dirty="0">
                <a:solidFill>
                  <a:srgbClr val="0070C0"/>
                </a:solidFill>
              </a:rPr>
              <a:t>--snip--</a:t>
            </a:r>
          </a:p>
          <a:p>
            <a:r>
              <a:rPr lang="en-US" sz="2800" dirty="0">
                <a:solidFill>
                  <a:srgbClr val="0070C0"/>
                </a:solidFill>
              </a:rPr>
              <a:t># Generate 35 quiz files.</a:t>
            </a:r>
          </a:p>
          <a:p>
            <a:r>
              <a:rPr lang="en-US" sz="2800" dirty="0">
                <a:solidFill>
                  <a:srgbClr val="0070C0"/>
                </a:solidFill>
              </a:rPr>
              <a:t>for </a:t>
            </a:r>
            <a:r>
              <a:rPr lang="en-US" sz="2800" dirty="0" err="1">
                <a:solidFill>
                  <a:srgbClr val="0070C0"/>
                </a:solidFill>
              </a:rPr>
              <a:t>quizNum</a:t>
            </a:r>
            <a:r>
              <a:rPr lang="en-US" sz="2800" dirty="0">
                <a:solidFill>
                  <a:srgbClr val="0070C0"/>
                </a:solidFill>
              </a:rPr>
              <a:t> in range(35):</a:t>
            </a:r>
          </a:p>
          <a:p>
            <a:r>
              <a:rPr lang="en-US" sz="2800" dirty="0">
                <a:solidFill>
                  <a:srgbClr val="0070C0"/>
                </a:solidFill>
              </a:rPr>
              <a:t># Create the quiz and answer key files.</a:t>
            </a:r>
          </a:p>
        </p:txBody>
      </p:sp>
    </p:spTree>
    <p:extLst>
      <p:ext uri="{BB962C8B-B14F-4D97-AF65-F5344CB8AC3E}">
        <p14:creationId xmlns:p14="http://schemas.microsoft.com/office/powerpoint/2010/main" val="167828819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5362" y="0"/>
            <a:ext cx="12956240" cy="646331"/>
          </a:xfrm>
          <a:prstGeom prst="rect">
            <a:avLst/>
          </a:prstGeom>
        </p:spPr>
        <p:txBody>
          <a:bodyPr wrap="square">
            <a:spAutoFit/>
          </a:bodyPr>
          <a:lstStyle/>
          <a:p>
            <a:pPr algn="ctr"/>
            <a:r>
              <a:rPr lang="en-US" sz="3600" b="1" dirty="0">
                <a:solidFill>
                  <a:schemeClr val="accent6">
                    <a:lumMod val="50000"/>
                  </a:schemeClr>
                </a:solidFill>
              </a:rPr>
              <a:t>Step 2: Create the Quiz File and Shuffle the Question Order</a:t>
            </a:r>
          </a:p>
        </p:txBody>
      </p:sp>
      <p:sp>
        <p:nvSpPr>
          <p:cNvPr id="3" name="Rectangle 2"/>
          <p:cNvSpPr/>
          <p:nvPr/>
        </p:nvSpPr>
        <p:spPr>
          <a:xfrm>
            <a:off x="417416" y="1101785"/>
            <a:ext cx="11406284" cy="1015663"/>
          </a:xfrm>
          <a:prstGeom prst="rect">
            <a:avLst/>
          </a:prstGeom>
        </p:spPr>
        <p:txBody>
          <a:bodyPr wrap="square">
            <a:spAutoFit/>
          </a:bodyPr>
          <a:lstStyle/>
          <a:p>
            <a:pPr marL="457200" indent="-457200">
              <a:buFont typeface="Wingdings" panose="05000000000000000000" pitchFamily="2" charset="2"/>
              <a:buChar char="Ø"/>
            </a:pPr>
            <a:r>
              <a:rPr lang="en-US" sz="3200" dirty="0">
                <a:solidFill>
                  <a:srgbClr val="C00000"/>
                </a:solidFill>
              </a:rPr>
              <a:t>Add the following lines of code to </a:t>
            </a:r>
            <a:r>
              <a:rPr lang="en-US" sz="3200" dirty="0"/>
              <a:t>randomQuizGenerator.py:</a:t>
            </a:r>
          </a:p>
          <a:p>
            <a:pPr marL="457200" indent="-457200">
              <a:buFont typeface="Wingdings" panose="05000000000000000000" pitchFamily="2" charset="2"/>
              <a:buChar char="Ø"/>
            </a:pPr>
            <a:endParaRPr lang="en-US" sz="2800" dirty="0"/>
          </a:p>
        </p:txBody>
      </p:sp>
      <p:sp>
        <p:nvSpPr>
          <p:cNvPr id="2" name="Rectangle 1"/>
          <p:cNvSpPr/>
          <p:nvPr/>
        </p:nvSpPr>
        <p:spPr>
          <a:xfrm>
            <a:off x="406122" y="1955542"/>
            <a:ext cx="11785878" cy="5016758"/>
          </a:xfrm>
          <a:prstGeom prst="rect">
            <a:avLst/>
          </a:prstGeom>
        </p:spPr>
        <p:txBody>
          <a:bodyPr wrap="square">
            <a:spAutoFit/>
          </a:bodyPr>
          <a:lstStyle/>
          <a:p>
            <a:r>
              <a:rPr lang="en-US" sz="3200">
                <a:solidFill>
                  <a:srgbClr val="0070C0"/>
                </a:solidFill>
              </a:rPr>
              <a:t>➊ quizFile = open(f'capitalsquiz{quizNum + 1}.txt', 'w')</a:t>
            </a:r>
          </a:p>
          <a:p>
            <a:r>
              <a:rPr lang="en-US" sz="3200">
                <a:solidFill>
                  <a:srgbClr val="0070C0"/>
                </a:solidFill>
              </a:rPr>
              <a:t>➋ answerKeyFile = open(f'capitalsquiz_answers{quizNum + 1}.txt', 'w')</a:t>
            </a:r>
          </a:p>
          <a:p>
            <a:r>
              <a:rPr lang="en-US" sz="3200">
                <a:solidFill>
                  <a:srgbClr val="0070C0"/>
                </a:solidFill>
              </a:rPr>
              <a:t># Write out the header for the quiz.</a:t>
            </a:r>
          </a:p>
          <a:p>
            <a:r>
              <a:rPr lang="en-US" sz="3200">
                <a:solidFill>
                  <a:srgbClr val="0070C0"/>
                </a:solidFill>
              </a:rPr>
              <a:t>➌ quizFile.write('Name:\n\nDate:\n\nPeriod:\n\n')</a:t>
            </a:r>
          </a:p>
          <a:p>
            <a:r>
              <a:rPr lang="en-US" sz="3200">
                <a:solidFill>
                  <a:srgbClr val="0070C0"/>
                </a:solidFill>
              </a:rPr>
              <a:t>quizFile.write((' ' * 20) + f'State Capitals Quiz (Form{quizNum + 1})')</a:t>
            </a:r>
          </a:p>
          <a:p>
            <a:r>
              <a:rPr lang="en-US" sz="3200">
                <a:solidFill>
                  <a:srgbClr val="0070C0"/>
                </a:solidFill>
              </a:rPr>
              <a:t>quizFile.write('\n\n')</a:t>
            </a:r>
          </a:p>
          <a:p>
            <a:r>
              <a:rPr lang="en-US" sz="3200">
                <a:solidFill>
                  <a:srgbClr val="0070C0"/>
                </a:solidFill>
              </a:rPr>
              <a:t># Shuffle the order of the states.</a:t>
            </a:r>
          </a:p>
          <a:p>
            <a:r>
              <a:rPr lang="en-US" sz="3200">
                <a:solidFill>
                  <a:srgbClr val="0070C0"/>
                </a:solidFill>
              </a:rPr>
              <a:t>states = list(capitals.keys())</a:t>
            </a:r>
          </a:p>
          <a:p>
            <a:r>
              <a:rPr lang="en-US" sz="3200">
                <a:solidFill>
                  <a:srgbClr val="0070C0"/>
                </a:solidFill>
              </a:rPr>
              <a:t>➍ random.shuffle(states)</a:t>
            </a:r>
          </a:p>
          <a:p>
            <a:r>
              <a:rPr lang="en-US" sz="3200">
                <a:solidFill>
                  <a:srgbClr val="0070C0"/>
                </a:solidFill>
              </a:rPr>
              <a:t># TODO: Loop through all 50 states, making a question for each.</a:t>
            </a:r>
            <a:endParaRPr lang="en-US" sz="3200" dirty="0">
              <a:solidFill>
                <a:srgbClr val="0070C0"/>
              </a:solidFill>
            </a:endParaRPr>
          </a:p>
        </p:txBody>
      </p:sp>
    </p:spTree>
    <p:extLst>
      <p:ext uri="{BB962C8B-B14F-4D97-AF65-F5344CB8AC3E}">
        <p14:creationId xmlns:p14="http://schemas.microsoft.com/office/powerpoint/2010/main" val="29263962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5362" y="0"/>
            <a:ext cx="12956240" cy="646331"/>
          </a:xfrm>
          <a:prstGeom prst="rect">
            <a:avLst/>
          </a:prstGeom>
        </p:spPr>
        <p:txBody>
          <a:bodyPr wrap="square">
            <a:spAutoFit/>
          </a:bodyPr>
          <a:lstStyle/>
          <a:p>
            <a:pPr algn="ctr"/>
            <a:r>
              <a:rPr lang="en-US" sz="3600" b="1">
                <a:solidFill>
                  <a:schemeClr val="accent6">
                    <a:lumMod val="50000"/>
                  </a:schemeClr>
                </a:solidFill>
              </a:rPr>
              <a:t>Step 3: Create the Answer Options</a:t>
            </a:r>
            <a:endParaRPr lang="en-US" sz="3600" b="1" dirty="0">
              <a:solidFill>
                <a:schemeClr val="accent6">
                  <a:lumMod val="50000"/>
                </a:schemeClr>
              </a:solidFill>
            </a:endParaRPr>
          </a:p>
        </p:txBody>
      </p:sp>
      <p:sp>
        <p:nvSpPr>
          <p:cNvPr id="3" name="Rectangle 2"/>
          <p:cNvSpPr/>
          <p:nvPr/>
        </p:nvSpPr>
        <p:spPr>
          <a:xfrm>
            <a:off x="239616" y="1635185"/>
            <a:ext cx="11406284" cy="4154984"/>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200" dirty="0">
                <a:solidFill>
                  <a:srgbClr val="C00000"/>
                </a:solidFill>
              </a:rPr>
              <a:t>Now you need to generate the answer options for each question, which will be multiple choice from A to D. </a:t>
            </a:r>
          </a:p>
          <a:p>
            <a:pPr marL="457200" indent="-457200">
              <a:spcAft>
                <a:spcPts val="1200"/>
              </a:spcAft>
              <a:buFont typeface="Wingdings" panose="05000000000000000000" pitchFamily="2" charset="2"/>
              <a:buChar char="Ø"/>
            </a:pPr>
            <a:r>
              <a:rPr lang="en-US" sz="3200" dirty="0">
                <a:solidFill>
                  <a:srgbClr val="0070C0"/>
                </a:solidFill>
              </a:rPr>
              <a:t>You’ll need to create another for loop—this one to generate the content for each of the 50 questions on the quiz. </a:t>
            </a:r>
          </a:p>
          <a:p>
            <a:pPr marL="457200" indent="-457200">
              <a:spcAft>
                <a:spcPts val="1200"/>
              </a:spcAft>
              <a:buFont typeface="Wingdings" panose="05000000000000000000" pitchFamily="2" charset="2"/>
              <a:buChar char="Ø"/>
            </a:pPr>
            <a:r>
              <a:rPr lang="en-US" sz="3200" dirty="0">
                <a:solidFill>
                  <a:srgbClr val="C00000"/>
                </a:solidFill>
              </a:rPr>
              <a:t>Then there will be a third for loop nested inside to generate the</a:t>
            </a:r>
          </a:p>
          <a:p>
            <a:pPr marL="457200" indent="-457200">
              <a:spcAft>
                <a:spcPts val="1200"/>
              </a:spcAft>
              <a:buFont typeface="Wingdings" panose="05000000000000000000" pitchFamily="2" charset="2"/>
              <a:buChar char="Ø"/>
            </a:pPr>
            <a:r>
              <a:rPr lang="en-US" sz="3200" dirty="0"/>
              <a:t>multiple-choice options for each question. </a:t>
            </a:r>
          </a:p>
          <a:p>
            <a:pPr marL="457200" indent="-457200">
              <a:spcAft>
                <a:spcPts val="1200"/>
              </a:spcAft>
              <a:buFont typeface="Wingdings" panose="05000000000000000000" pitchFamily="2" charset="2"/>
              <a:buChar char="Ø"/>
            </a:pPr>
            <a:r>
              <a:rPr lang="en-US" sz="3200" dirty="0">
                <a:solidFill>
                  <a:srgbClr val="C00000"/>
                </a:solidFill>
              </a:rPr>
              <a:t>Make your code look like the following:</a:t>
            </a:r>
            <a:endParaRPr lang="en-US" sz="2800" dirty="0"/>
          </a:p>
        </p:txBody>
      </p:sp>
    </p:spTree>
    <p:extLst>
      <p:ext uri="{BB962C8B-B14F-4D97-AF65-F5344CB8AC3E}">
        <p14:creationId xmlns:p14="http://schemas.microsoft.com/office/powerpoint/2010/main" val="261112799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5362" y="0"/>
            <a:ext cx="12956240" cy="646331"/>
          </a:xfrm>
          <a:prstGeom prst="rect">
            <a:avLst/>
          </a:prstGeom>
        </p:spPr>
        <p:txBody>
          <a:bodyPr wrap="square">
            <a:spAutoFit/>
          </a:bodyPr>
          <a:lstStyle/>
          <a:p>
            <a:pPr algn="ctr"/>
            <a:r>
              <a:rPr lang="en-US" sz="3600" b="1">
                <a:solidFill>
                  <a:schemeClr val="accent6">
                    <a:lumMod val="50000"/>
                  </a:schemeClr>
                </a:solidFill>
              </a:rPr>
              <a:t>Step 3: Create the Answer Options</a:t>
            </a:r>
            <a:endParaRPr lang="en-US" sz="3600" b="1" dirty="0">
              <a:solidFill>
                <a:schemeClr val="accent6">
                  <a:lumMod val="50000"/>
                </a:schemeClr>
              </a:solidFill>
            </a:endParaRPr>
          </a:p>
        </p:txBody>
      </p:sp>
      <p:sp>
        <p:nvSpPr>
          <p:cNvPr id="3" name="Rectangle 2"/>
          <p:cNvSpPr/>
          <p:nvPr/>
        </p:nvSpPr>
        <p:spPr>
          <a:xfrm>
            <a:off x="239616" y="764024"/>
            <a:ext cx="11406284" cy="6093976"/>
          </a:xfrm>
          <a:prstGeom prst="rect">
            <a:avLst/>
          </a:prstGeom>
        </p:spPr>
        <p:txBody>
          <a:bodyPr wrap="square">
            <a:spAutoFit/>
          </a:bodyPr>
          <a:lstStyle/>
          <a:p>
            <a:r>
              <a:rPr lang="en-US" sz="2600" dirty="0">
                <a:solidFill>
                  <a:srgbClr val="C00000"/>
                </a:solidFill>
              </a:rPr>
              <a:t>#! python3</a:t>
            </a:r>
          </a:p>
          <a:p>
            <a:r>
              <a:rPr lang="en-US" sz="2600" dirty="0">
                <a:solidFill>
                  <a:srgbClr val="C00000"/>
                </a:solidFill>
              </a:rPr>
              <a:t># randomQuizGenerator.py - Creates quizzes with questions and answers in</a:t>
            </a:r>
          </a:p>
          <a:p>
            <a:r>
              <a:rPr lang="en-US" sz="2600" dirty="0">
                <a:solidFill>
                  <a:srgbClr val="C00000"/>
                </a:solidFill>
              </a:rPr>
              <a:t># random order, along with the answer key.</a:t>
            </a:r>
          </a:p>
          <a:p>
            <a:r>
              <a:rPr lang="en-US" sz="2600" dirty="0">
                <a:solidFill>
                  <a:srgbClr val="C00000"/>
                </a:solidFill>
              </a:rPr>
              <a:t>--snip--</a:t>
            </a:r>
          </a:p>
          <a:p>
            <a:r>
              <a:rPr lang="en-US" sz="2600" dirty="0">
                <a:solidFill>
                  <a:srgbClr val="C00000"/>
                </a:solidFill>
              </a:rPr>
              <a:t># Loop through all 50 states, making a question for each.</a:t>
            </a:r>
          </a:p>
          <a:p>
            <a:r>
              <a:rPr lang="en-US" sz="2600" dirty="0">
                <a:solidFill>
                  <a:srgbClr val="C00000"/>
                </a:solidFill>
              </a:rPr>
              <a:t>for </a:t>
            </a:r>
            <a:r>
              <a:rPr lang="en-US" sz="2600" dirty="0" err="1">
                <a:solidFill>
                  <a:srgbClr val="C00000"/>
                </a:solidFill>
              </a:rPr>
              <a:t>questionNum</a:t>
            </a:r>
            <a:r>
              <a:rPr lang="en-US" sz="2600" dirty="0">
                <a:solidFill>
                  <a:srgbClr val="C00000"/>
                </a:solidFill>
              </a:rPr>
              <a:t> in range(50):</a:t>
            </a:r>
          </a:p>
          <a:p>
            <a:r>
              <a:rPr lang="en-US" sz="2600" dirty="0"/>
              <a:t># Get right and wrong answers.</a:t>
            </a:r>
          </a:p>
          <a:p>
            <a:r>
              <a:rPr lang="en-US" sz="2600" dirty="0"/>
              <a:t>➊ </a:t>
            </a:r>
            <a:r>
              <a:rPr lang="en-US" sz="2600" dirty="0" err="1"/>
              <a:t>correctAnswer</a:t>
            </a:r>
            <a:r>
              <a:rPr lang="en-US" sz="2600" dirty="0"/>
              <a:t> = capitals[states[</a:t>
            </a:r>
            <a:r>
              <a:rPr lang="en-US" sz="2600" dirty="0" err="1"/>
              <a:t>questionNum</a:t>
            </a:r>
            <a:r>
              <a:rPr lang="en-US" sz="2600" dirty="0"/>
              <a:t>]]</a:t>
            </a:r>
          </a:p>
          <a:p>
            <a:r>
              <a:rPr lang="en-US" sz="2600" dirty="0"/>
              <a:t>➋ </a:t>
            </a:r>
            <a:r>
              <a:rPr lang="en-US" sz="2600" dirty="0" err="1"/>
              <a:t>wrongAnswers</a:t>
            </a:r>
            <a:r>
              <a:rPr lang="en-US" sz="2600" dirty="0"/>
              <a:t> = list(</a:t>
            </a:r>
            <a:r>
              <a:rPr lang="en-US" sz="2600" dirty="0" err="1"/>
              <a:t>capitals.values</a:t>
            </a:r>
            <a:r>
              <a:rPr lang="en-US" sz="2600" dirty="0"/>
              <a:t>())</a:t>
            </a:r>
          </a:p>
          <a:p>
            <a:r>
              <a:rPr lang="en-US" sz="2600" dirty="0"/>
              <a:t>➌ del </a:t>
            </a:r>
            <a:r>
              <a:rPr lang="en-US" sz="2600" dirty="0" err="1"/>
              <a:t>wrongAnswers</a:t>
            </a:r>
            <a:r>
              <a:rPr lang="en-US" sz="2600" dirty="0"/>
              <a:t>[</a:t>
            </a:r>
            <a:r>
              <a:rPr lang="en-US" sz="2600" dirty="0" err="1"/>
              <a:t>wrongAnswers.index</a:t>
            </a:r>
            <a:r>
              <a:rPr lang="en-US" sz="2600" dirty="0"/>
              <a:t>(</a:t>
            </a:r>
            <a:r>
              <a:rPr lang="en-US" sz="2600" dirty="0" err="1"/>
              <a:t>correctAnswer</a:t>
            </a:r>
            <a:r>
              <a:rPr lang="en-US" sz="2600" dirty="0"/>
              <a:t>)]</a:t>
            </a:r>
          </a:p>
          <a:p>
            <a:r>
              <a:rPr lang="en-US" sz="2600" dirty="0"/>
              <a:t>➍ </a:t>
            </a:r>
            <a:r>
              <a:rPr lang="en-US" sz="2600" dirty="0" err="1"/>
              <a:t>wrongAnswers</a:t>
            </a:r>
            <a:r>
              <a:rPr lang="en-US" sz="2600" dirty="0"/>
              <a:t> = </a:t>
            </a:r>
            <a:r>
              <a:rPr lang="en-US" sz="2600" dirty="0" err="1"/>
              <a:t>random.sample</a:t>
            </a:r>
            <a:r>
              <a:rPr lang="en-US" sz="2600" dirty="0"/>
              <a:t>(</a:t>
            </a:r>
            <a:r>
              <a:rPr lang="en-US" sz="2600" dirty="0" err="1"/>
              <a:t>wrongAnswers</a:t>
            </a:r>
            <a:r>
              <a:rPr lang="en-US" sz="2600" dirty="0"/>
              <a:t>, 3)</a:t>
            </a:r>
          </a:p>
          <a:p>
            <a:r>
              <a:rPr lang="en-US" sz="2600" dirty="0"/>
              <a:t>➎ </a:t>
            </a:r>
            <a:r>
              <a:rPr lang="en-US" sz="2600" dirty="0" err="1"/>
              <a:t>answerOptions</a:t>
            </a:r>
            <a:r>
              <a:rPr lang="en-US" sz="2600" dirty="0"/>
              <a:t> = </a:t>
            </a:r>
            <a:r>
              <a:rPr lang="en-US" sz="2600" dirty="0" err="1"/>
              <a:t>wrongAnswers</a:t>
            </a:r>
            <a:r>
              <a:rPr lang="en-US" sz="2600" dirty="0"/>
              <a:t> + [</a:t>
            </a:r>
            <a:r>
              <a:rPr lang="en-US" sz="2600" dirty="0" err="1"/>
              <a:t>correctAnswer</a:t>
            </a:r>
            <a:r>
              <a:rPr lang="en-US" sz="2600" dirty="0"/>
              <a:t>]</a:t>
            </a:r>
          </a:p>
          <a:p>
            <a:r>
              <a:rPr lang="en-US" sz="2600" dirty="0"/>
              <a:t>➏ </a:t>
            </a:r>
            <a:r>
              <a:rPr lang="en-US" sz="2600" dirty="0" err="1"/>
              <a:t>random.shuffle</a:t>
            </a:r>
            <a:r>
              <a:rPr lang="en-US" sz="2600" dirty="0"/>
              <a:t>(</a:t>
            </a:r>
            <a:r>
              <a:rPr lang="en-US" sz="2600" dirty="0" err="1"/>
              <a:t>answerOptions</a:t>
            </a:r>
            <a:r>
              <a:rPr lang="en-US" sz="2600" dirty="0"/>
              <a:t>)</a:t>
            </a:r>
          </a:p>
          <a:p>
            <a:r>
              <a:rPr lang="en-US" sz="2600" dirty="0">
                <a:solidFill>
                  <a:srgbClr val="C00000"/>
                </a:solidFill>
              </a:rPr>
              <a:t># TODO: Write the question and answer options to the quiz file.</a:t>
            </a:r>
          </a:p>
          <a:p>
            <a:r>
              <a:rPr lang="en-US" sz="2600" dirty="0">
                <a:solidFill>
                  <a:srgbClr val="C00000"/>
                </a:solidFill>
              </a:rPr>
              <a:t># TODO: Write the answer key to a file.</a:t>
            </a:r>
            <a:endParaRPr lang="en-US" sz="2600" dirty="0"/>
          </a:p>
        </p:txBody>
      </p:sp>
    </p:spTree>
    <p:extLst>
      <p:ext uri="{BB962C8B-B14F-4D97-AF65-F5344CB8AC3E}">
        <p14:creationId xmlns:p14="http://schemas.microsoft.com/office/powerpoint/2010/main" val="727787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00748" y="0"/>
            <a:ext cx="7916492" cy="769441"/>
          </a:xfrm>
          <a:prstGeom prst="rect">
            <a:avLst/>
          </a:prstGeom>
        </p:spPr>
        <p:txBody>
          <a:bodyPr wrap="square">
            <a:spAutoFit/>
          </a:bodyPr>
          <a:lstStyle/>
          <a:p>
            <a:pPr algn="ctr"/>
            <a:r>
              <a:rPr lang="en-US" sz="4400" b="1">
                <a:solidFill>
                  <a:schemeClr val="accent6">
                    <a:lumMod val="50000"/>
                  </a:schemeClr>
                </a:solidFill>
              </a:rPr>
              <a:t>Multiline Comments</a:t>
            </a:r>
            <a:endParaRPr lang="en-US" sz="4400" b="1" dirty="0">
              <a:solidFill>
                <a:schemeClr val="accent6">
                  <a:lumMod val="50000"/>
                </a:schemeClr>
              </a:solidFill>
            </a:endParaRPr>
          </a:p>
        </p:txBody>
      </p:sp>
      <p:sp>
        <p:nvSpPr>
          <p:cNvPr id="2" name="Rectangle 1"/>
          <p:cNvSpPr/>
          <p:nvPr/>
        </p:nvSpPr>
        <p:spPr>
          <a:xfrm>
            <a:off x="1365575" y="2713832"/>
            <a:ext cx="11614975" cy="4031873"/>
          </a:xfrm>
          <a:prstGeom prst="rect">
            <a:avLst/>
          </a:prstGeom>
        </p:spPr>
        <p:txBody>
          <a:bodyPr wrap="square">
            <a:spAutoFit/>
          </a:bodyPr>
          <a:lstStyle/>
          <a:p>
            <a:r>
              <a:rPr lang="en-US" sz="3200" dirty="0">
                <a:solidFill>
                  <a:srgbClr val="7030A0"/>
                </a:solidFill>
              </a:rPr>
              <a:t>"""This is a test Python program.</a:t>
            </a:r>
          </a:p>
          <a:p>
            <a:r>
              <a:rPr lang="en-US" sz="3200" dirty="0">
                <a:solidFill>
                  <a:srgbClr val="7030A0"/>
                </a:solidFill>
              </a:rPr>
              <a:t>Written by Al </a:t>
            </a:r>
            <a:r>
              <a:rPr lang="en-US" sz="3200" dirty="0" err="1">
                <a:solidFill>
                  <a:srgbClr val="7030A0"/>
                </a:solidFill>
              </a:rPr>
              <a:t>Sweigart</a:t>
            </a:r>
            <a:r>
              <a:rPr lang="en-US" sz="3200" dirty="0">
                <a:solidFill>
                  <a:srgbClr val="7030A0"/>
                </a:solidFill>
              </a:rPr>
              <a:t> al@inventwithpython.com</a:t>
            </a:r>
          </a:p>
          <a:p>
            <a:r>
              <a:rPr lang="en-US" sz="3200" dirty="0">
                <a:solidFill>
                  <a:srgbClr val="7030A0"/>
                </a:solidFill>
              </a:rPr>
              <a:t>This program was designed for Python 3, not Python 2.</a:t>
            </a:r>
          </a:p>
          <a:p>
            <a:r>
              <a:rPr lang="en-US" sz="3200" dirty="0">
                <a:solidFill>
                  <a:srgbClr val="7030A0"/>
                </a:solidFill>
              </a:rPr>
              <a:t>"""</a:t>
            </a:r>
          </a:p>
          <a:p>
            <a:r>
              <a:rPr lang="en-US" sz="3200" dirty="0">
                <a:solidFill>
                  <a:srgbClr val="7030A0"/>
                </a:solidFill>
              </a:rPr>
              <a:t>def spam():</a:t>
            </a:r>
          </a:p>
          <a:p>
            <a:r>
              <a:rPr lang="en-US" sz="3200" dirty="0">
                <a:solidFill>
                  <a:srgbClr val="7030A0"/>
                </a:solidFill>
              </a:rPr>
              <a:t>	"""This is a multiline comment to help</a:t>
            </a:r>
          </a:p>
          <a:p>
            <a:r>
              <a:rPr lang="en-US" sz="3200" dirty="0">
                <a:solidFill>
                  <a:srgbClr val="7030A0"/>
                </a:solidFill>
              </a:rPr>
              <a:t>	explain what the spam() function does."""</a:t>
            </a:r>
          </a:p>
          <a:p>
            <a:r>
              <a:rPr lang="en-US" sz="3200" dirty="0">
                <a:solidFill>
                  <a:srgbClr val="7030A0"/>
                </a:solidFill>
              </a:rPr>
              <a:t>print('Hello!')</a:t>
            </a:r>
          </a:p>
        </p:txBody>
      </p:sp>
      <p:sp>
        <p:nvSpPr>
          <p:cNvPr id="3" name="Rectangle 2"/>
          <p:cNvSpPr/>
          <p:nvPr/>
        </p:nvSpPr>
        <p:spPr>
          <a:xfrm>
            <a:off x="214440" y="1136509"/>
            <a:ext cx="11763220" cy="2292935"/>
          </a:xfrm>
          <a:prstGeom prst="rect">
            <a:avLst/>
          </a:prstGeom>
        </p:spPr>
        <p:txBody>
          <a:bodyPr wrap="square">
            <a:spAutoFit/>
          </a:bodyPr>
          <a:lstStyle/>
          <a:p>
            <a:pPr marL="457200" indent="-457200" algn="just">
              <a:spcAft>
                <a:spcPts val="1800"/>
              </a:spcAft>
              <a:buFont typeface="Wingdings" panose="05000000000000000000" pitchFamily="2" charset="2"/>
              <a:buChar char="Ø"/>
            </a:pPr>
            <a:r>
              <a:rPr lang="en-US" sz="3200" dirty="0">
                <a:solidFill>
                  <a:srgbClr val="C00000"/>
                </a:solidFill>
              </a:rPr>
              <a:t>While the hash character (#) marks the beginning of a comment for the rest of the line, a multiline string is often used for comments that span multiple lines.</a:t>
            </a:r>
          </a:p>
          <a:p>
            <a:pPr marL="457200" indent="-457200">
              <a:spcAft>
                <a:spcPts val="1800"/>
              </a:spcAft>
              <a:buFont typeface="Wingdings" panose="05000000000000000000" pitchFamily="2" charset="2"/>
              <a:buChar char="Ø"/>
            </a:pPr>
            <a:r>
              <a:rPr lang="en-US" sz="3200" dirty="0">
                <a:solidFill>
                  <a:srgbClr val="C00000"/>
                </a:solidFill>
              </a:rPr>
              <a:t>Ex:</a:t>
            </a:r>
          </a:p>
        </p:txBody>
      </p:sp>
    </p:spTree>
    <p:extLst>
      <p:ext uri="{BB962C8B-B14F-4D97-AF65-F5344CB8AC3E}">
        <p14:creationId xmlns:p14="http://schemas.microsoft.com/office/powerpoint/2010/main" val="280882684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5362" y="0"/>
            <a:ext cx="12956240" cy="646331"/>
          </a:xfrm>
          <a:prstGeom prst="rect">
            <a:avLst/>
          </a:prstGeom>
        </p:spPr>
        <p:txBody>
          <a:bodyPr wrap="square">
            <a:spAutoFit/>
          </a:bodyPr>
          <a:lstStyle/>
          <a:p>
            <a:pPr algn="ctr"/>
            <a:r>
              <a:rPr lang="en-US" sz="3600" b="1">
                <a:solidFill>
                  <a:schemeClr val="accent6">
                    <a:lumMod val="50000"/>
                  </a:schemeClr>
                </a:solidFill>
              </a:rPr>
              <a:t>Step 3: Create the Answer Options</a:t>
            </a:r>
            <a:endParaRPr lang="en-US" sz="3600" b="1" dirty="0">
              <a:solidFill>
                <a:schemeClr val="accent6">
                  <a:lumMod val="50000"/>
                </a:schemeClr>
              </a:solidFill>
            </a:endParaRPr>
          </a:p>
        </p:txBody>
      </p:sp>
      <p:sp>
        <p:nvSpPr>
          <p:cNvPr id="3" name="Rectangle 2"/>
          <p:cNvSpPr/>
          <p:nvPr/>
        </p:nvSpPr>
        <p:spPr>
          <a:xfrm>
            <a:off x="239616" y="1025585"/>
            <a:ext cx="11406284" cy="4985980"/>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200" dirty="0">
                <a:solidFill>
                  <a:srgbClr val="C00000"/>
                </a:solidFill>
              </a:rPr>
              <a:t>The correct answer is easy to get—it’s stored as a value in the capitals dictionary ➊. </a:t>
            </a:r>
          </a:p>
          <a:p>
            <a:pPr marL="457200" indent="-457200">
              <a:spcAft>
                <a:spcPts val="1200"/>
              </a:spcAft>
              <a:buFont typeface="Wingdings" panose="05000000000000000000" pitchFamily="2" charset="2"/>
              <a:buChar char="Ø"/>
            </a:pPr>
            <a:r>
              <a:rPr lang="en-US" sz="3200" dirty="0"/>
              <a:t>This loop will loop through the states in the shuffled </a:t>
            </a:r>
            <a:r>
              <a:rPr lang="en-US" sz="3200" dirty="0" err="1"/>
              <a:t>stateslist</a:t>
            </a:r>
            <a:r>
              <a:rPr lang="en-US" sz="3200" dirty="0"/>
              <a:t>, from states[0] to states[49], find each state in capitals, and store that state’s corresponding capital in </a:t>
            </a:r>
            <a:r>
              <a:rPr lang="en-US" sz="3200" dirty="0" err="1"/>
              <a:t>correctAnswer</a:t>
            </a:r>
            <a:r>
              <a:rPr lang="en-US" sz="3200" dirty="0"/>
              <a:t>.</a:t>
            </a:r>
          </a:p>
          <a:p>
            <a:pPr marL="457200" indent="-457200">
              <a:spcAft>
                <a:spcPts val="1200"/>
              </a:spcAft>
              <a:buFont typeface="Wingdings" panose="05000000000000000000" pitchFamily="2" charset="2"/>
              <a:buChar char="Ø"/>
            </a:pPr>
            <a:r>
              <a:rPr lang="en-US" sz="3200" dirty="0">
                <a:solidFill>
                  <a:srgbClr val="C00000"/>
                </a:solidFill>
              </a:rPr>
              <a:t>The list of possible wrong answers is trickier. </a:t>
            </a:r>
          </a:p>
          <a:p>
            <a:pPr marL="457200" indent="-457200">
              <a:spcAft>
                <a:spcPts val="1200"/>
              </a:spcAft>
              <a:buFont typeface="Wingdings" panose="05000000000000000000" pitchFamily="2" charset="2"/>
              <a:buChar char="Ø"/>
            </a:pPr>
            <a:r>
              <a:rPr lang="en-US" sz="3200" dirty="0"/>
              <a:t>You can get it by duplicating all the values in the capitals dictionary ➋, deleting the correct answer ➌, and selecting three random values from this list ➍. </a:t>
            </a:r>
          </a:p>
        </p:txBody>
      </p:sp>
    </p:spTree>
    <p:extLst>
      <p:ext uri="{BB962C8B-B14F-4D97-AF65-F5344CB8AC3E}">
        <p14:creationId xmlns:p14="http://schemas.microsoft.com/office/powerpoint/2010/main" val="343828275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5362" y="0"/>
            <a:ext cx="12956240" cy="646331"/>
          </a:xfrm>
          <a:prstGeom prst="rect">
            <a:avLst/>
          </a:prstGeom>
        </p:spPr>
        <p:txBody>
          <a:bodyPr wrap="square">
            <a:spAutoFit/>
          </a:bodyPr>
          <a:lstStyle/>
          <a:p>
            <a:pPr algn="ctr"/>
            <a:r>
              <a:rPr lang="en-US" sz="3600" b="1">
                <a:solidFill>
                  <a:schemeClr val="accent6">
                    <a:lumMod val="50000"/>
                  </a:schemeClr>
                </a:solidFill>
              </a:rPr>
              <a:t>Step 3: Create the Answer Options</a:t>
            </a:r>
            <a:endParaRPr lang="en-US" sz="3600" b="1" dirty="0">
              <a:solidFill>
                <a:schemeClr val="accent6">
                  <a:lumMod val="50000"/>
                </a:schemeClr>
              </a:solidFill>
            </a:endParaRPr>
          </a:p>
        </p:txBody>
      </p:sp>
      <p:sp>
        <p:nvSpPr>
          <p:cNvPr id="3" name="Rectangle 2"/>
          <p:cNvSpPr/>
          <p:nvPr/>
        </p:nvSpPr>
        <p:spPr>
          <a:xfrm>
            <a:off x="150716" y="1800285"/>
            <a:ext cx="11406284" cy="4001095"/>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200" dirty="0"/>
              <a:t>The </a:t>
            </a:r>
            <a:r>
              <a:rPr lang="en-US" sz="3200" dirty="0" err="1">
                <a:solidFill>
                  <a:srgbClr val="C00000"/>
                </a:solidFill>
              </a:rPr>
              <a:t>random.sample</a:t>
            </a:r>
            <a:r>
              <a:rPr lang="en-US" sz="3200" dirty="0">
                <a:solidFill>
                  <a:srgbClr val="C00000"/>
                </a:solidFill>
              </a:rPr>
              <a:t>() function </a:t>
            </a:r>
            <a:r>
              <a:rPr lang="en-US" sz="3200" dirty="0"/>
              <a:t>makes it easy to do this selection.</a:t>
            </a:r>
          </a:p>
          <a:p>
            <a:pPr marL="457200" indent="-457200">
              <a:spcAft>
                <a:spcPts val="1200"/>
              </a:spcAft>
              <a:buFont typeface="Wingdings" panose="05000000000000000000" pitchFamily="2" charset="2"/>
              <a:buChar char="Ø"/>
            </a:pPr>
            <a:r>
              <a:rPr lang="en-US" sz="3200" dirty="0">
                <a:solidFill>
                  <a:srgbClr val="C00000"/>
                </a:solidFill>
              </a:rPr>
              <a:t> Its first argument is the list you want to select from; the second argument is the number of values you want to select. </a:t>
            </a:r>
          </a:p>
          <a:p>
            <a:pPr marL="457200" indent="-457200">
              <a:spcAft>
                <a:spcPts val="1200"/>
              </a:spcAft>
              <a:buFont typeface="Wingdings" panose="05000000000000000000" pitchFamily="2" charset="2"/>
              <a:buChar char="Ø"/>
            </a:pPr>
            <a:r>
              <a:rPr lang="en-US" sz="3200" dirty="0"/>
              <a:t>The full list of answer options is the combination of these three wrong answers with the correct answers ➎.</a:t>
            </a:r>
          </a:p>
          <a:p>
            <a:pPr marL="457200" indent="-457200">
              <a:spcAft>
                <a:spcPts val="1200"/>
              </a:spcAft>
              <a:buFont typeface="Wingdings" panose="05000000000000000000" pitchFamily="2" charset="2"/>
              <a:buChar char="Ø"/>
            </a:pPr>
            <a:r>
              <a:rPr lang="en-US" sz="3200" dirty="0">
                <a:solidFill>
                  <a:srgbClr val="C00000"/>
                </a:solidFill>
              </a:rPr>
              <a:t>Finally, the answers need to be randomized ➏ so that the correct  response isn’t always choice D.</a:t>
            </a:r>
          </a:p>
        </p:txBody>
      </p:sp>
    </p:spTree>
    <p:extLst>
      <p:ext uri="{BB962C8B-B14F-4D97-AF65-F5344CB8AC3E}">
        <p14:creationId xmlns:p14="http://schemas.microsoft.com/office/powerpoint/2010/main" val="2554247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5362" y="0"/>
            <a:ext cx="12956240" cy="646331"/>
          </a:xfrm>
          <a:prstGeom prst="rect">
            <a:avLst/>
          </a:prstGeom>
        </p:spPr>
        <p:txBody>
          <a:bodyPr wrap="square">
            <a:spAutoFit/>
          </a:bodyPr>
          <a:lstStyle/>
          <a:p>
            <a:pPr algn="ctr"/>
            <a:r>
              <a:rPr lang="en-US" sz="3600" b="1" dirty="0">
                <a:solidFill>
                  <a:schemeClr val="accent6">
                    <a:lumMod val="50000"/>
                  </a:schemeClr>
                </a:solidFill>
              </a:rPr>
              <a:t>Step 4: Write Content to the Quiz and Answer Key Files</a:t>
            </a:r>
          </a:p>
        </p:txBody>
      </p:sp>
      <p:sp>
        <p:nvSpPr>
          <p:cNvPr id="3" name="Rectangle 2"/>
          <p:cNvSpPr/>
          <p:nvPr/>
        </p:nvSpPr>
        <p:spPr>
          <a:xfrm>
            <a:off x="188816" y="1698685"/>
            <a:ext cx="3075084" cy="3693319"/>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t>Write the question to quiz file and the answer to answer key file. </a:t>
            </a:r>
          </a:p>
          <a:p>
            <a:pPr marL="457200" indent="-457200">
              <a:spcAft>
                <a:spcPts val="1200"/>
              </a:spcAft>
              <a:buFont typeface="Wingdings" panose="05000000000000000000" pitchFamily="2" charset="2"/>
              <a:buChar char="Ø"/>
            </a:pPr>
            <a:r>
              <a:rPr lang="en-US" sz="2800" dirty="0">
                <a:solidFill>
                  <a:srgbClr val="C00000"/>
                </a:solidFill>
              </a:rPr>
              <a:t>Make your code look like the following:</a:t>
            </a:r>
          </a:p>
        </p:txBody>
      </p:sp>
      <p:sp>
        <p:nvSpPr>
          <p:cNvPr id="2" name="Rectangle 1"/>
          <p:cNvSpPr/>
          <p:nvPr/>
        </p:nvSpPr>
        <p:spPr>
          <a:xfrm>
            <a:off x="3860800" y="1698685"/>
            <a:ext cx="7645400" cy="3970318"/>
          </a:xfrm>
          <a:prstGeom prst="rect">
            <a:avLst/>
          </a:prstGeom>
        </p:spPr>
        <p:txBody>
          <a:bodyPr wrap="square">
            <a:spAutoFit/>
          </a:bodyPr>
          <a:lstStyle/>
          <a:p>
            <a:r>
              <a:rPr lang="en-US" sz="2800" dirty="0">
                <a:solidFill>
                  <a:srgbClr val="C00000"/>
                </a:solidFill>
              </a:rPr>
              <a:t>#! python3</a:t>
            </a:r>
          </a:p>
          <a:p>
            <a:r>
              <a:rPr lang="en-US" sz="2800" dirty="0">
                <a:solidFill>
                  <a:srgbClr val="C00000"/>
                </a:solidFill>
              </a:rPr>
              <a:t># randomQuizGenerator.py – Creates  quizzes with questions and answers in</a:t>
            </a:r>
          </a:p>
          <a:p>
            <a:r>
              <a:rPr lang="en-US" sz="2800" dirty="0">
                <a:solidFill>
                  <a:srgbClr val="C00000"/>
                </a:solidFill>
              </a:rPr>
              <a:t># random order, along with the answer key.</a:t>
            </a:r>
          </a:p>
          <a:p>
            <a:r>
              <a:rPr lang="en-US" sz="2800" dirty="0">
                <a:solidFill>
                  <a:srgbClr val="C00000"/>
                </a:solidFill>
              </a:rPr>
              <a:t>--snip--</a:t>
            </a:r>
          </a:p>
          <a:p>
            <a:r>
              <a:rPr lang="en-US" sz="2800" dirty="0">
                <a:solidFill>
                  <a:srgbClr val="C00000"/>
                </a:solidFill>
              </a:rPr>
              <a:t># Loop through all 50 states, making a question for each.</a:t>
            </a:r>
          </a:p>
          <a:p>
            <a:r>
              <a:rPr lang="en-US" sz="2800" dirty="0">
                <a:solidFill>
                  <a:srgbClr val="C00000"/>
                </a:solidFill>
              </a:rPr>
              <a:t>for </a:t>
            </a:r>
            <a:r>
              <a:rPr lang="en-US" sz="2800" dirty="0" err="1">
                <a:solidFill>
                  <a:srgbClr val="C00000"/>
                </a:solidFill>
              </a:rPr>
              <a:t>questionNum</a:t>
            </a:r>
            <a:r>
              <a:rPr lang="en-US" sz="2800" dirty="0">
                <a:solidFill>
                  <a:srgbClr val="C00000"/>
                </a:solidFill>
              </a:rPr>
              <a:t> in range(50):</a:t>
            </a:r>
          </a:p>
          <a:p>
            <a:r>
              <a:rPr lang="en-US" sz="2800" dirty="0">
                <a:solidFill>
                  <a:srgbClr val="C00000"/>
                </a:solidFill>
              </a:rPr>
              <a:t>--snip--</a:t>
            </a:r>
          </a:p>
        </p:txBody>
      </p:sp>
    </p:spTree>
    <p:extLst>
      <p:ext uri="{BB962C8B-B14F-4D97-AF65-F5344CB8AC3E}">
        <p14:creationId xmlns:p14="http://schemas.microsoft.com/office/powerpoint/2010/main" val="216084324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5362" y="0"/>
            <a:ext cx="12956240" cy="646331"/>
          </a:xfrm>
          <a:prstGeom prst="rect">
            <a:avLst/>
          </a:prstGeom>
        </p:spPr>
        <p:txBody>
          <a:bodyPr wrap="square">
            <a:spAutoFit/>
          </a:bodyPr>
          <a:lstStyle/>
          <a:p>
            <a:pPr algn="ctr"/>
            <a:r>
              <a:rPr lang="en-US" sz="3600" b="1" dirty="0">
                <a:solidFill>
                  <a:schemeClr val="accent6">
                    <a:lumMod val="50000"/>
                  </a:schemeClr>
                </a:solidFill>
              </a:rPr>
              <a:t>Step 4: Write Content to the Quiz and Answer Key Files</a:t>
            </a:r>
          </a:p>
        </p:txBody>
      </p:sp>
      <p:sp>
        <p:nvSpPr>
          <p:cNvPr id="3" name="Rectangle 2"/>
          <p:cNvSpPr/>
          <p:nvPr/>
        </p:nvSpPr>
        <p:spPr>
          <a:xfrm>
            <a:off x="188816" y="1698685"/>
            <a:ext cx="3075084" cy="3693319"/>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t>Write the question to quiz file and the answer to answer key file. </a:t>
            </a:r>
          </a:p>
          <a:p>
            <a:pPr marL="457200" indent="-457200">
              <a:spcAft>
                <a:spcPts val="1200"/>
              </a:spcAft>
              <a:buFont typeface="Wingdings" panose="05000000000000000000" pitchFamily="2" charset="2"/>
              <a:buChar char="Ø"/>
            </a:pPr>
            <a:r>
              <a:rPr lang="en-US" sz="2800" dirty="0">
                <a:solidFill>
                  <a:srgbClr val="C00000"/>
                </a:solidFill>
              </a:rPr>
              <a:t>Make your code look like the following:</a:t>
            </a:r>
          </a:p>
        </p:txBody>
      </p:sp>
      <p:sp>
        <p:nvSpPr>
          <p:cNvPr id="2" name="Rectangle 1"/>
          <p:cNvSpPr/>
          <p:nvPr/>
        </p:nvSpPr>
        <p:spPr>
          <a:xfrm>
            <a:off x="3454678" y="1357531"/>
            <a:ext cx="8966200" cy="4832092"/>
          </a:xfrm>
          <a:prstGeom prst="rect">
            <a:avLst/>
          </a:prstGeom>
        </p:spPr>
        <p:txBody>
          <a:bodyPr wrap="square">
            <a:spAutoFit/>
          </a:bodyPr>
          <a:lstStyle/>
          <a:p>
            <a:r>
              <a:rPr lang="en-US" sz="2800" dirty="0">
                <a:solidFill>
                  <a:srgbClr val="C00000"/>
                </a:solidFill>
              </a:rPr>
              <a:t># Write the question and the answer options to the quiz file.</a:t>
            </a:r>
          </a:p>
          <a:p>
            <a:r>
              <a:rPr lang="en-US" sz="2800" dirty="0" err="1">
                <a:solidFill>
                  <a:srgbClr val="C00000"/>
                </a:solidFill>
              </a:rPr>
              <a:t>quizFile.write</a:t>
            </a:r>
            <a:r>
              <a:rPr lang="en-US" sz="2800" dirty="0">
                <a:solidFill>
                  <a:srgbClr val="C00000"/>
                </a:solidFill>
              </a:rPr>
              <a:t>(f'{</a:t>
            </a:r>
            <a:r>
              <a:rPr lang="en-US" sz="2800" dirty="0" err="1">
                <a:solidFill>
                  <a:srgbClr val="C00000"/>
                </a:solidFill>
              </a:rPr>
              <a:t>questionNum</a:t>
            </a:r>
            <a:r>
              <a:rPr lang="en-US" sz="2800" dirty="0">
                <a:solidFill>
                  <a:srgbClr val="C00000"/>
                </a:solidFill>
              </a:rPr>
              <a:t> + 1}. What is the capital of</a:t>
            </a:r>
          </a:p>
          <a:p>
            <a:r>
              <a:rPr lang="en-US" sz="2800" dirty="0">
                <a:solidFill>
                  <a:srgbClr val="C00000"/>
                </a:solidFill>
              </a:rPr>
              <a:t>{states[</a:t>
            </a:r>
            <a:r>
              <a:rPr lang="en-US" sz="2800" dirty="0" err="1">
                <a:solidFill>
                  <a:srgbClr val="C00000"/>
                </a:solidFill>
              </a:rPr>
              <a:t>questionNum</a:t>
            </a:r>
            <a:r>
              <a:rPr lang="en-US" sz="2800" dirty="0">
                <a:solidFill>
                  <a:srgbClr val="C00000"/>
                </a:solidFill>
              </a:rPr>
              <a:t>]}?\n')</a:t>
            </a:r>
          </a:p>
          <a:p>
            <a:r>
              <a:rPr lang="en-US" sz="2800" dirty="0">
                <a:solidFill>
                  <a:srgbClr val="C00000"/>
                </a:solidFill>
              </a:rPr>
              <a:t>➊ for </a:t>
            </a:r>
            <a:r>
              <a:rPr lang="en-US" sz="2800" dirty="0" err="1">
                <a:solidFill>
                  <a:srgbClr val="C00000"/>
                </a:solidFill>
              </a:rPr>
              <a:t>i</a:t>
            </a:r>
            <a:r>
              <a:rPr lang="en-US" sz="2800" dirty="0">
                <a:solidFill>
                  <a:srgbClr val="C00000"/>
                </a:solidFill>
              </a:rPr>
              <a:t> in range(4):</a:t>
            </a:r>
          </a:p>
          <a:p>
            <a:r>
              <a:rPr lang="en-US" sz="2800" dirty="0">
                <a:solidFill>
                  <a:srgbClr val="C00000"/>
                </a:solidFill>
              </a:rPr>
              <a:t>➋ </a:t>
            </a:r>
            <a:r>
              <a:rPr lang="en-US" sz="2800" dirty="0" err="1">
                <a:solidFill>
                  <a:srgbClr val="C00000"/>
                </a:solidFill>
              </a:rPr>
              <a:t>quizFile.write</a:t>
            </a:r>
            <a:r>
              <a:rPr lang="en-US" sz="2800" dirty="0">
                <a:solidFill>
                  <a:srgbClr val="C00000"/>
                </a:solidFill>
              </a:rPr>
              <a:t>(f" {'ABCD'[</a:t>
            </a:r>
            <a:r>
              <a:rPr lang="en-US" sz="2800" dirty="0" err="1">
                <a:solidFill>
                  <a:srgbClr val="C00000"/>
                </a:solidFill>
              </a:rPr>
              <a:t>i</a:t>
            </a:r>
            <a:r>
              <a:rPr lang="en-US" sz="2800" dirty="0">
                <a:solidFill>
                  <a:srgbClr val="C00000"/>
                </a:solidFill>
              </a:rPr>
              <a:t>]}. { </a:t>
            </a:r>
            <a:r>
              <a:rPr lang="en-US" sz="2800" dirty="0" err="1">
                <a:solidFill>
                  <a:srgbClr val="C00000"/>
                </a:solidFill>
              </a:rPr>
              <a:t>answerOptions</a:t>
            </a:r>
            <a:r>
              <a:rPr lang="en-US" sz="2800" dirty="0">
                <a:solidFill>
                  <a:srgbClr val="C00000"/>
                </a:solidFill>
              </a:rPr>
              <a:t>[</a:t>
            </a:r>
            <a:r>
              <a:rPr lang="en-US" sz="2800" dirty="0" err="1">
                <a:solidFill>
                  <a:srgbClr val="C00000"/>
                </a:solidFill>
              </a:rPr>
              <a:t>i</a:t>
            </a:r>
            <a:r>
              <a:rPr lang="en-US" sz="2800" dirty="0">
                <a:solidFill>
                  <a:srgbClr val="C00000"/>
                </a:solidFill>
              </a:rPr>
              <a:t>]}\n")</a:t>
            </a:r>
          </a:p>
          <a:p>
            <a:r>
              <a:rPr lang="en-US" sz="2800" dirty="0" err="1">
                <a:solidFill>
                  <a:srgbClr val="C00000"/>
                </a:solidFill>
              </a:rPr>
              <a:t>quizFile.write</a:t>
            </a:r>
            <a:r>
              <a:rPr lang="en-US" sz="2800" dirty="0">
                <a:solidFill>
                  <a:srgbClr val="C00000"/>
                </a:solidFill>
              </a:rPr>
              <a:t>('\n')</a:t>
            </a:r>
          </a:p>
          <a:p>
            <a:r>
              <a:rPr lang="en-US" sz="2800" dirty="0">
                <a:solidFill>
                  <a:srgbClr val="C00000"/>
                </a:solidFill>
              </a:rPr>
              <a:t># Write the answer key to a file.</a:t>
            </a:r>
          </a:p>
          <a:p>
            <a:r>
              <a:rPr lang="en-US" sz="2800" dirty="0">
                <a:solidFill>
                  <a:srgbClr val="C00000"/>
                </a:solidFill>
              </a:rPr>
              <a:t>➌ </a:t>
            </a:r>
            <a:r>
              <a:rPr lang="en-US" sz="2800" dirty="0" err="1">
                <a:solidFill>
                  <a:srgbClr val="C00000"/>
                </a:solidFill>
              </a:rPr>
              <a:t>answerKeyFile.write</a:t>
            </a:r>
            <a:r>
              <a:rPr lang="en-US" sz="2800" dirty="0">
                <a:solidFill>
                  <a:srgbClr val="C00000"/>
                </a:solidFill>
              </a:rPr>
              <a:t>(f"{</a:t>
            </a:r>
            <a:r>
              <a:rPr lang="en-US" sz="2800" dirty="0" err="1">
                <a:solidFill>
                  <a:srgbClr val="C00000"/>
                </a:solidFill>
              </a:rPr>
              <a:t>questionNum</a:t>
            </a:r>
            <a:r>
              <a:rPr lang="en-US" sz="2800" dirty="0">
                <a:solidFill>
                  <a:srgbClr val="C00000"/>
                </a:solidFill>
              </a:rPr>
              <a:t> + 1}.</a:t>
            </a:r>
          </a:p>
          <a:p>
            <a:r>
              <a:rPr lang="en-US" sz="2800" dirty="0">
                <a:solidFill>
                  <a:srgbClr val="C00000"/>
                </a:solidFill>
              </a:rPr>
              <a:t>{'ABCD'[</a:t>
            </a:r>
            <a:r>
              <a:rPr lang="en-US" sz="2800" dirty="0" err="1">
                <a:solidFill>
                  <a:srgbClr val="C00000"/>
                </a:solidFill>
              </a:rPr>
              <a:t>answerOptions.index</a:t>
            </a:r>
            <a:r>
              <a:rPr lang="en-US" sz="2800" dirty="0">
                <a:solidFill>
                  <a:srgbClr val="C00000"/>
                </a:solidFill>
              </a:rPr>
              <a:t>(</a:t>
            </a:r>
            <a:r>
              <a:rPr lang="en-US" sz="2800" dirty="0" err="1">
                <a:solidFill>
                  <a:srgbClr val="C00000"/>
                </a:solidFill>
              </a:rPr>
              <a:t>correctAnswer</a:t>
            </a:r>
            <a:r>
              <a:rPr lang="en-US" sz="2800" dirty="0">
                <a:solidFill>
                  <a:srgbClr val="C00000"/>
                </a:solidFill>
              </a:rPr>
              <a:t>)]}")</a:t>
            </a:r>
          </a:p>
          <a:p>
            <a:r>
              <a:rPr lang="en-US" sz="2800" dirty="0" err="1">
                <a:solidFill>
                  <a:srgbClr val="C00000"/>
                </a:solidFill>
              </a:rPr>
              <a:t>quizFile.close</a:t>
            </a:r>
            <a:r>
              <a:rPr lang="en-US" sz="2800" dirty="0">
                <a:solidFill>
                  <a:srgbClr val="C00000"/>
                </a:solidFill>
              </a:rPr>
              <a:t>()</a:t>
            </a:r>
          </a:p>
          <a:p>
            <a:r>
              <a:rPr lang="en-US" sz="2800" dirty="0" err="1">
                <a:solidFill>
                  <a:srgbClr val="C00000"/>
                </a:solidFill>
              </a:rPr>
              <a:t>answerKeyFile.close</a:t>
            </a:r>
            <a:r>
              <a:rPr lang="en-US" sz="2800" dirty="0">
                <a:solidFill>
                  <a:srgbClr val="C00000"/>
                </a:solidFill>
              </a:rPr>
              <a:t>()</a:t>
            </a:r>
          </a:p>
        </p:txBody>
      </p:sp>
    </p:spTree>
    <p:extLst>
      <p:ext uri="{BB962C8B-B14F-4D97-AF65-F5344CB8AC3E}">
        <p14:creationId xmlns:p14="http://schemas.microsoft.com/office/powerpoint/2010/main" val="407329020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5362" y="0"/>
            <a:ext cx="12956240" cy="646331"/>
          </a:xfrm>
          <a:prstGeom prst="rect">
            <a:avLst/>
          </a:prstGeom>
        </p:spPr>
        <p:txBody>
          <a:bodyPr wrap="square">
            <a:spAutoFit/>
          </a:bodyPr>
          <a:lstStyle/>
          <a:p>
            <a:pPr algn="ctr"/>
            <a:r>
              <a:rPr lang="en-US" sz="3600" b="1" dirty="0">
                <a:solidFill>
                  <a:schemeClr val="accent6">
                    <a:lumMod val="50000"/>
                  </a:schemeClr>
                </a:solidFill>
              </a:rPr>
              <a:t>Step 4: Write Content to the Quiz and Answer Key Files</a:t>
            </a:r>
          </a:p>
        </p:txBody>
      </p:sp>
      <p:sp>
        <p:nvSpPr>
          <p:cNvPr id="3" name="Rectangle 2"/>
          <p:cNvSpPr/>
          <p:nvPr/>
        </p:nvSpPr>
        <p:spPr>
          <a:xfrm>
            <a:off x="214216" y="1533465"/>
            <a:ext cx="11977784" cy="5324535"/>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200" dirty="0"/>
              <a:t>A for loop that goes through integers 0 to 3 will write the answer options in the </a:t>
            </a:r>
            <a:r>
              <a:rPr lang="en-US" sz="3200" dirty="0" err="1"/>
              <a:t>answerOptions</a:t>
            </a:r>
            <a:r>
              <a:rPr lang="en-US" sz="3200" dirty="0"/>
              <a:t> list ➊. </a:t>
            </a:r>
          </a:p>
          <a:p>
            <a:pPr marL="457200" indent="-457200">
              <a:spcAft>
                <a:spcPts val="1200"/>
              </a:spcAft>
              <a:buFont typeface="Wingdings" panose="05000000000000000000" pitchFamily="2" charset="2"/>
              <a:buChar char="Ø"/>
            </a:pPr>
            <a:r>
              <a:rPr lang="en-US" sz="3200" dirty="0">
                <a:solidFill>
                  <a:srgbClr val="C00000"/>
                </a:solidFill>
              </a:rPr>
              <a:t>The expression 'ABCD'[</a:t>
            </a:r>
            <a:r>
              <a:rPr lang="en-US" sz="3200" dirty="0" err="1">
                <a:solidFill>
                  <a:srgbClr val="C00000"/>
                </a:solidFill>
              </a:rPr>
              <a:t>i</a:t>
            </a:r>
            <a:r>
              <a:rPr lang="en-US" sz="3200" dirty="0">
                <a:solidFill>
                  <a:srgbClr val="C00000"/>
                </a:solidFill>
              </a:rPr>
              <a:t>] at ➋ treats the string 'ABCD' as an array and will evaluate to 'A','B', 'C', and then 'D' on each respective iteration through the loop.</a:t>
            </a:r>
          </a:p>
          <a:p>
            <a:pPr marL="457200" indent="-457200">
              <a:spcAft>
                <a:spcPts val="1200"/>
              </a:spcAft>
              <a:buFont typeface="Wingdings" panose="05000000000000000000" pitchFamily="2" charset="2"/>
              <a:buChar char="Ø"/>
            </a:pPr>
            <a:r>
              <a:rPr lang="en-US" sz="3200" dirty="0"/>
              <a:t>In the final line ➌, the expression </a:t>
            </a:r>
            <a:r>
              <a:rPr lang="en-US" sz="3200" dirty="0" err="1"/>
              <a:t>answerOptions.index</a:t>
            </a:r>
            <a:r>
              <a:rPr lang="en-US" sz="3200" dirty="0"/>
              <a:t> (</a:t>
            </a:r>
            <a:r>
              <a:rPr lang="en-US" sz="3200" dirty="0" err="1"/>
              <a:t>correctAnswer</a:t>
            </a:r>
            <a:r>
              <a:rPr lang="en-US" sz="3200" dirty="0"/>
              <a:t>) will find the integer index of the correct answer in the randomly </a:t>
            </a:r>
            <a:r>
              <a:rPr lang="en-US" sz="3200" dirty="0" err="1">
                <a:solidFill>
                  <a:srgbClr val="C00000"/>
                </a:solidFill>
              </a:rPr>
              <a:t>orderedanswer</a:t>
            </a:r>
            <a:r>
              <a:rPr lang="en-US" sz="3200" dirty="0"/>
              <a:t> options, and 'ABCD'[</a:t>
            </a:r>
            <a:r>
              <a:rPr lang="en-US" sz="3200" dirty="0" err="1"/>
              <a:t>answerOptions.index</a:t>
            </a:r>
            <a:r>
              <a:rPr lang="en-US" sz="3200" dirty="0"/>
              <a:t>(</a:t>
            </a:r>
            <a:r>
              <a:rPr lang="en-US" sz="3200" dirty="0" err="1"/>
              <a:t>correctAnswer</a:t>
            </a:r>
            <a:r>
              <a:rPr lang="en-US" sz="3200" dirty="0"/>
              <a:t>)] will evaluate to the correct answer’s letter to be written to the answer key file.</a:t>
            </a:r>
            <a:endParaRPr lang="en-US" sz="3200" dirty="0">
              <a:solidFill>
                <a:srgbClr val="C00000"/>
              </a:solidFill>
            </a:endParaRPr>
          </a:p>
        </p:txBody>
      </p:sp>
    </p:spTree>
    <p:extLst>
      <p:ext uri="{BB962C8B-B14F-4D97-AF65-F5344CB8AC3E}">
        <p14:creationId xmlns:p14="http://schemas.microsoft.com/office/powerpoint/2010/main" val="59286240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5362" y="0"/>
            <a:ext cx="12956240" cy="646331"/>
          </a:xfrm>
          <a:prstGeom prst="rect">
            <a:avLst/>
          </a:prstGeom>
        </p:spPr>
        <p:txBody>
          <a:bodyPr wrap="square">
            <a:spAutoFit/>
          </a:bodyPr>
          <a:lstStyle/>
          <a:p>
            <a:pPr algn="ctr"/>
            <a:r>
              <a:rPr lang="en-US" sz="3600" b="1" dirty="0">
                <a:solidFill>
                  <a:schemeClr val="accent6">
                    <a:lumMod val="50000"/>
                  </a:schemeClr>
                </a:solidFill>
              </a:rPr>
              <a:t>Step 4: Write Content to the Quiz and Answer Key Files</a:t>
            </a:r>
          </a:p>
        </p:txBody>
      </p:sp>
      <p:sp>
        <p:nvSpPr>
          <p:cNvPr id="3" name="Rectangle 2"/>
          <p:cNvSpPr/>
          <p:nvPr/>
        </p:nvSpPr>
        <p:spPr>
          <a:xfrm>
            <a:off x="214216" y="1533465"/>
            <a:ext cx="4878484" cy="5663089"/>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200" dirty="0"/>
              <a:t>After you run the program, this is how your </a:t>
            </a:r>
            <a:r>
              <a:rPr lang="en-US" sz="3200" dirty="0">
                <a:solidFill>
                  <a:srgbClr val="C00000"/>
                </a:solidFill>
              </a:rPr>
              <a:t>capitalsquiz1.txt</a:t>
            </a:r>
            <a:r>
              <a:rPr lang="en-US" sz="3200" dirty="0"/>
              <a:t> file will look, though of course your questions and answer options may be different from those shown here, depending on the outcome of your </a:t>
            </a:r>
            <a:r>
              <a:rPr lang="en-US" sz="3200" dirty="0" err="1">
                <a:solidFill>
                  <a:srgbClr val="C00000"/>
                </a:solidFill>
              </a:rPr>
              <a:t>random.shuffle</a:t>
            </a:r>
            <a:r>
              <a:rPr lang="en-US" sz="3200" dirty="0">
                <a:solidFill>
                  <a:srgbClr val="C00000"/>
                </a:solidFill>
              </a:rPr>
              <a:t>() </a:t>
            </a:r>
            <a:r>
              <a:rPr lang="en-US" sz="3200" dirty="0"/>
              <a:t>calls:</a:t>
            </a:r>
          </a:p>
          <a:p>
            <a:endParaRPr lang="en-US" sz="3200" dirty="0">
              <a:solidFill>
                <a:srgbClr val="C00000"/>
              </a:solidFill>
            </a:endParaRPr>
          </a:p>
        </p:txBody>
      </p:sp>
      <p:sp>
        <p:nvSpPr>
          <p:cNvPr id="2" name="Rectangle 1"/>
          <p:cNvSpPr/>
          <p:nvPr/>
        </p:nvSpPr>
        <p:spPr>
          <a:xfrm>
            <a:off x="5676900" y="1225689"/>
            <a:ext cx="6096000" cy="5632311"/>
          </a:xfrm>
          <a:prstGeom prst="rect">
            <a:avLst/>
          </a:prstGeom>
        </p:spPr>
        <p:txBody>
          <a:bodyPr>
            <a:spAutoFit/>
          </a:bodyPr>
          <a:lstStyle/>
          <a:p>
            <a:r>
              <a:rPr lang="en-US" sz="2400" dirty="0">
                <a:solidFill>
                  <a:srgbClr val="C00000"/>
                </a:solidFill>
              </a:rPr>
              <a:t>Name:</a:t>
            </a:r>
          </a:p>
          <a:p>
            <a:r>
              <a:rPr lang="en-US" sz="2400" dirty="0">
                <a:solidFill>
                  <a:srgbClr val="C00000"/>
                </a:solidFill>
              </a:rPr>
              <a:t>Date:</a:t>
            </a:r>
          </a:p>
          <a:p>
            <a:r>
              <a:rPr lang="en-US" sz="2400" dirty="0">
                <a:solidFill>
                  <a:srgbClr val="C00000"/>
                </a:solidFill>
              </a:rPr>
              <a:t>Period:</a:t>
            </a:r>
          </a:p>
          <a:p>
            <a:r>
              <a:rPr lang="en-US" sz="2400" dirty="0">
                <a:solidFill>
                  <a:srgbClr val="C00000"/>
                </a:solidFill>
              </a:rPr>
              <a:t>State Capitals Quiz (Form 1)</a:t>
            </a:r>
          </a:p>
          <a:p>
            <a:r>
              <a:rPr lang="en-US" sz="2400" dirty="0">
                <a:solidFill>
                  <a:srgbClr val="C00000"/>
                </a:solidFill>
              </a:rPr>
              <a:t>1. What is the capital of West Virginia?</a:t>
            </a:r>
          </a:p>
          <a:p>
            <a:r>
              <a:rPr lang="en-US" sz="2400" dirty="0">
                <a:solidFill>
                  <a:srgbClr val="C00000"/>
                </a:solidFill>
              </a:rPr>
              <a:t>A. Hartford</a:t>
            </a:r>
          </a:p>
          <a:p>
            <a:r>
              <a:rPr lang="en-US" sz="2400" dirty="0">
                <a:solidFill>
                  <a:srgbClr val="C00000"/>
                </a:solidFill>
              </a:rPr>
              <a:t>B. Santa Fe</a:t>
            </a:r>
          </a:p>
          <a:p>
            <a:r>
              <a:rPr lang="en-US" sz="2400" dirty="0">
                <a:solidFill>
                  <a:srgbClr val="C00000"/>
                </a:solidFill>
              </a:rPr>
              <a:t>C. Harrisburg</a:t>
            </a:r>
          </a:p>
          <a:p>
            <a:r>
              <a:rPr lang="en-US" sz="2400" dirty="0">
                <a:solidFill>
                  <a:srgbClr val="C00000"/>
                </a:solidFill>
              </a:rPr>
              <a:t>D. Charleston</a:t>
            </a:r>
          </a:p>
          <a:p>
            <a:r>
              <a:rPr lang="en-US" sz="2400" dirty="0">
                <a:solidFill>
                  <a:srgbClr val="C00000"/>
                </a:solidFill>
              </a:rPr>
              <a:t>2. What is the capital of Colorado?</a:t>
            </a:r>
          </a:p>
          <a:p>
            <a:r>
              <a:rPr lang="en-US" sz="2400" dirty="0">
                <a:solidFill>
                  <a:srgbClr val="C00000"/>
                </a:solidFill>
              </a:rPr>
              <a:t>A. Raleigh</a:t>
            </a:r>
          </a:p>
          <a:p>
            <a:r>
              <a:rPr lang="en-US" sz="2400" dirty="0">
                <a:solidFill>
                  <a:srgbClr val="C00000"/>
                </a:solidFill>
              </a:rPr>
              <a:t>B. Harrisburg</a:t>
            </a:r>
          </a:p>
          <a:p>
            <a:r>
              <a:rPr lang="en-US" sz="2400" dirty="0">
                <a:solidFill>
                  <a:srgbClr val="C00000"/>
                </a:solidFill>
              </a:rPr>
              <a:t>C. Denver</a:t>
            </a:r>
          </a:p>
          <a:p>
            <a:r>
              <a:rPr lang="en-US" sz="2400" dirty="0">
                <a:solidFill>
                  <a:srgbClr val="C00000"/>
                </a:solidFill>
              </a:rPr>
              <a:t>D. Lincoln</a:t>
            </a:r>
          </a:p>
          <a:p>
            <a:r>
              <a:rPr lang="en-US" sz="2400" dirty="0">
                <a:solidFill>
                  <a:srgbClr val="C00000"/>
                </a:solidFill>
              </a:rPr>
              <a:t>--snip--</a:t>
            </a:r>
            <a:endParaRPr lang="en-US" sz="2400" dirty="0"/>
          </a:p>
        </p:txBody>
      </p:sp>
    </p:spTree>
    <p:extLst>
      <p:ext uri="{BB962C8B-B14F-4D97-AF65-F5344CB8AC3E}">
        <p14:creationId xmlns:p14="http://schemas.microsoft.com/office/powerpoint/2010/main" val="325596976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5362" y="0"/>
            <a:ext cx="12956240" cy="646331"/>
          </a:xfrm>
          <a:prstGeom prst="rect">
            <a:avLst/>
          </a:prstGeom>
        </p:spPr>
        <p:txBody>
          <a:bodyPr wrap="square">
            <a:spAutoFit/>
          </a:bodyPr>
          <a:lstStyle/>
          <a:p>
            <a:pPr algn="ctr"/>
            <a:r>
              <a:rPr lang="en-US" sz="3600" b="1" dirty="0">
                <a:solidFill>
                  <a:schemeClr val="accent6">
                    <a:lumMod val="50000"/>
                  </a:schemeClr>
                </a:solidFill>
              </a:rPr>
              <a:t>Step 4: Write Content to the Quiz and Answer Key Files</a:t>
            </a:r>
          </a:p>
        </p:txBody>
      </p:sp>
      <p:sp>
        <p:nvSpPr>
          <p:cNvPr id="3" name="Rectangle 2"/>
          <p:cNvSpPr/>
          <p:nvPr/>
        </p:nvSpPr>
        <p:spPr>
          <a:xfrm>
            <a:off x="785716" y="1652111"/>
            <a:ext cx="10682384" cy="4308872"/>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200" dirty="0"/>
              <a:t>The corresponding capitalsquiz_answers1.txt text file will look like this:</a:t>
            </a:r>
          </a:p>
          <a:p>
            <a:pPr indent="1028700">
              <a:spcAft>
                <a:spcPts val="1200"/>
              </a:spcAft>
            </a:pPr>
            <a:r>
              <a:rPr lang="it-IT" sz="3200" dirty="0">
                <a:solidFill>
                  <a:srgbClr val="C00000"/>
                </a:solidFill>
              </a:rPr>
              <a:t>1. D</a:t>
            </a:r>
          </a:p>
          <a:p>
            <a:pPr indent="1028700">
              <a:spcAft>
                <a:spcPts val="1200"/>
              </a:spcAft>
            </a:pPr>
            <a:r>
              <a:rPr lang="it-IT" sz="3200" dirty="0">
                <a:solidFill>
                  <a:srgbClr val="C00000"/>
                </a:solidFill>
              </a:rPr>
              <a:t>2. C</a:t>
            </a:r>
          </a:p>
          <a:p>
            <a:pPr indent="1028700">
              <a:spcAft>
                <a:spcPts val="1200"/>
              </a:spcAft>
            </a:pPr>
            <a:r>
              <a:rPr lang="it-IT" sz="3200" dirty="0">
                <a:solidFill>
                  <a:srgbClr val="C00000"/>
                </a:solidFill>
              </a:rPr>
              <a:t>3. A</a:t>
            </a:r>
          </a:p>
          <a:p>
            <a:pPr indent="1028700">
              <a:spcAft>
                <a:spcPts val="1200"/>
              </a:spcAft>
            </a:pPr>
            <a:r>
              <a:rPr lang="it-IT" sz="3200" dirty="0">
                <a:solidFill>
                  <a:srgbClr val="C00000"/>
                </a:solidFill>
              </a:rPr>
              <a:t>4. C</a:t>
            </a:r>
          </a:p>
          <a:p>
            <a:pPr indent="1028700">
              <a:spcAft>
                <a:spcPts val="1200"/>
              </a:spcAft>
            </a:pPr>
            <a:r>
              <a:rPr lang="it-IT" sz="3200" dirty="0">
                <a:solidFill>
                  <a:srgbClr val="C00000"/>
                </a:solidFill>
              </a:rPr>
              <a:t>--snip--</a:t>
            </a:r>
            <a:endParaRPr lang="en-US" sz="3200" dirty="0">
              <a:solidFill>
                <a:srgbClr val="C00000"/>
              </a:solidFill>
            </a:endParaRPr>
          </a:p>
        </p:txBody>
      </p:sp>
    </p:spTree>
    <p:extLst>
      <p:ext uri="{BB962C8B-B14F-4D97-AF65-F5344CB8AC3E}">
        <p14:creationId xmlns:p14="http://schemas.microsoft.com/office/powerpoint/2010/main" val="69874557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5362" y="0"/>
            <a:ext cx="12956240" cy="646331"/>
          </a:xfrm>
          <a:prstGeom prst="rect">
            <a:avLst/>
          </a:prstGeom>
        </p:spPr>
        <p:txBody>
          <a:bodyPr wrap="square">
            <a:spAutoFit/>
          </a:bodyPr>
          <a:lstStyle/>
          <a:p>
            <a:pPr algn="ctr"/>
            <a:r>
              <a:rPr lang="en-US" sz="3600" b="1">
                <a:solidFill>
                  <a:schemeClr val="accent6">
                    <a:lumMod val="50000"/>
                  </a:schemeClr>
                </a:solidFill>
              </a:rPr>
              <a:t>Project: Updatable Multi-Clipboard</a:t>
            </a:r>
            <a:endParaRPr lang="en-US" sz="3600" b="1" dirty="0">
              <a:solidFill>
                <a:schemeClr val="accent6">
                  <a:lumMod val="50000"/>
                </a:schemeClr>
              </a:solidFill>
            </a:endParaRPr>
          </a:p>
        </p:txBody>
      </p:sp>
      <p:sp>
        <p:nvSpPr>
          <p:cNvPr id="3" name="Rectangle 2"/>
          <p:cNvSpPr/>
          <p:nvPr/>
        </p:nvSpPr>
        <p:spPr>
          <a:xfrm>
            <a:off x="785716" y="1652111"/>
            <a:ext cx="10682384" cy="5139869"/>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200" dirty="0"/>
              <a:t>Let’s rewrite the “multi-clipboard” program from Chapter 6 so that it uses the shelve module.</a:t>
            </a:r>
          </a:p>
          <a:p>
            <a:pPr marL="457200" indent="-457200">
              <a:spcAft>
                <a:spcPts val="1200"/>
              </a:spcAft>
              <a:buFont typeface="Wingdings" panose="05000000000000000000" pitchFamily="2" charset="2"/>
              <a:buChar char="Ø"/>
            </a:pPr>
            <a:r>
              <a:rPr lang="en-US" sz="3200" dirty="0">
                <a:solidFill>
                  <a:srgbClr val="C00000"/>
                </a:solidFill>
              </a:rPr>
              <a:t>The user will now be able to save new strings to load to the clipboard without having to modify the source code. </a:t>
            </a:r>
          </a:p>
          <a:p>
            <a:pPr marL="457200" indent="-457200">
              <a:spcAft>
                <a:spcPts val="1200"/>
              </a:spcAft>
              <a:buFont typeface="Wingdings" panose="05000000000000000000" pitchFamily="2" charset="2"/>
              <a:buChar char="Ø"/>
            </a:pPr>
            <a:r>
              <a:rPr lang="en-US" sz="3200" dirty="0">
                <a:solidFill>
                  <a:srgbClr val="0070C0"/>
                </a:solidFill>
              </a:rPr>
              <a:t>We’ll name this new program </a:t>
            </a:r>
            <a:r>
              <a:rPr lang="en-US" sz="3200" dirty="0" err="1">
                <a:solidFill>
                  <a:srgbClr val="0070C0"/>
                </a:solidFill>
              </a:rPr>
              <a:t>mcb.pyw</a:t>
            </a:r>
            <a:r>
              <a:rPr lang="en-US" sz="3200" dirty="0">
                <a:solidFill>
                  <a:srgbClr val="0070C0"/>
                </a:solidFill>
              </a:rPr>
              <a:t> (since “</a:t>
            </a:r>
            <a:r>
              <a:rPr lang="en-US" sz="3200" dirty="0" err="1">
                <a:solidFill>
                  <a:srgbClr val="0070C0"/>
                </a:solidFill>
              </a:rPr>
              <a:t>mcb</a:t>
            </a:r>
            <a:r>
              <a:rPr lang="en-US" sz="3200" dirty="0">
                <a:solidFill>
                  <a:srgbClr val="0070C0"/>
                </a:solidFill>
              </a:rPr>
              <a:t>” is shorter to type than “multi-clipboard”). </a:t>
            </a:r>
          </a:p>
          <a:p>
            <a:pPr marL="457200" indent="-457200">
              <a:spcAft>
                <a:spcPts val="1200"/>
              </a:spcAft>
              <a:buFont typeface="Wingdings" panose="05000000000000000000" pitchFamily="2" charset="2"/>
              <a:buChar char="Ø"/>
            </a:pPr>
            <a:r>
              <a:rPr lang="en-US" sz="3200" dirty="0">
                <a:solidFill>
                  <a:srgbClr val="00B050"/>
                </a:solidFill>
              </a:rPr>
              <a:t>The </a:t>
            </a:r>
            <a:r>
              <a:rPr lang="en-US" sz="3200" dirty="0"/>
              <a:t>.</a:t>
            </a:r>
            <a:r>
              <a:rPr lang="en-US" sz="3200" dirty="0" err="1"/>
              <a:t>pyw</a:t>
            </a:r>
            <a:r>
              <a:rPr lang="en-US" sz="3200" dirty="0"/>
              <a:t> extension </a:t>
            </a:r>
            <a:r>
              <a:rPr lang="en-US" sz="3200" dirty="0">
                <a:solidFill>
                  <a:srgbClr val="00B050"/>
                </a:solidFill>
              </a:rPr>
              <a:t>means that Python won’t show a Terminal window when it runs this program.</a:t>
            </a:r>
          </a:p>
          <a:p>
            <a:pPr marL="457200" indent="-457200">
              <a:spcAft>
                <a:spcPts val="1200"/>
              </a:spcAft>
              <a:buFont typeface="Wingdings" panose="05000000000000000000" pitchFamily="2" charset="2"/>
              <a:buChar char="Ø"/>
            </a:pPr>
            <a:r>
              <a:rPr lang="en-US" sz="3200" dirty="0">
                <a:solidFill>
                  <a:srgbClr val="C00000"/>
                </a:solidFill>
              </a:rPr>
              <a:t> (See Appendix B for more details.)</a:t>
            </a:r>
          </a:p>
        </p:txBody>
      </p:sp>
    </p:spTree>
    <p:extLst>
      <p:ext uri="{BB962C8B-B14F-4D97-AF65-F5344CB8AC3E}">
        <p14:creationId xmlns:p14="http://schemas.microsoft.com/office/powerpoint/2010/main" val="229753703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5362" y="0"/>
            <a:ext cx="12956240" cy="646331"/>
          </a:xfrm>
          <a:prstGeom prst="rect">
            <a:avLst/>
          </a:prstGeom>
        </p:spPr>
        <p:txBody>
          <a:bodyPr wrap="square">
            <a:spAutoFit/>
          </a:bodyPr>
          <a:lstStyle/>
          <a:p>
            <a:pPr algn="ctr"/>
            <a:r>
              <a:rPr lang="en-US" sz="3600" b="1">
                <a:solidFill>
                  <a:schemeClr val="accent6">
                    <a:lumMod val="50000"/>
                  </a:schemeClr>
                </a:solidFill>
              </a:rPr>
              <a:t>Project: Updatable Multi-Clipboard</a:t>
            </a:r>
            <a:endParaRPr lang="en-US" sz="3600" b="1" dirty="0">
              <a:solidFill>
                <a:schemeClr val="accent6">
                  <a:lumMod val="50000"/>
                </a:schemeClr>
              </a:solidFill>
            </a:endParaRPr>
          </a:p>
        </p:txBody>
      </p:sp>
      <p:sp>
        <p:nvSpPr>
          <p:cNvPr id="3" name="Rectangle 2"/>
          <p:cNvSpPr/>
          <p:nvPr/>
        </p:nvSpPr>
        <p:spPr>
          <a:xfrm>
            <a:off x="601566" y="1225689"/>
            <a:ext cx="10682384" cy="5632311"/>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200" dirty="0"/>
              <a:t>The program will save each piece of clipboard text under a keyword.</a:t>
            </a:r>
          </a:p>
          <a:p>
            <a:pPr marL="457200" indent="-457200">
              <a:spcAft>
                <a:spcPts val="1200"/>
              </a:spcAft>
              <a:buFont typeface="Wingdings" panose="05000000000000000000" pitchFamily="2" charset="2"/>
              <a:buChar char="Ø"/>
            </a:pPr>
            <a:r>
              <a:rPr lang="en-US" sz="3200" dirty="0">
                <a:solidFill>
                  <a:srgbClr val="C00000"/>
                </a:solidFill>
              </a:rPr>
              <a:t>Ex: when you run </a:t>
            </a:r>
            <a:r>
              <a:rPr lang="en-US" sz="3200" dirty="0" err="1">
                <a:solidFill>
                  <a:srgbClr val="C00000"/>
                </a:solidFill>
              </a:rPr>
              <a:t>py</a:t>
            </a:r>
            <a:r>
              <a:rPr lang="en-US" sz="3200" dirty="0">
                <a:solidFill>
                  <a:srgbClr val="C00000"/>
                </a:solidFill>
              </a:rPr>
              <a:t> </a:t>
            </a:r>
            <a:r>
              <a:rPr lang="en-US" sz="3200" dirty="0" err="1">
                <a:solidFill>
                  <a:srgbClr val="C00000"/>
                </a:solidFill>
              </a:rPr>
              <a:t>mcb.pyw</a:t>
            </a:r>
            <a:r>
              <a:rPr lang="en-US" sz="3200" dirty="0">
                <a:solidFill>
                  <a:srgbClr val="C00000"/>
                </a:solidFill>
              </a:rPr>
              <a:t> save spam, the current contents of the clipboard will be saved with the keyword spam. </a:t>
            </a:r>
          </a:p>
          <a:p>
            <a:pPr marL="457200" indent="-457200">
              <a:spcAft>
                <a:spcPts val="1200"/>
              </a:spcAft>
              <a:buFont typeface="Wingdings" panose="05000000000000000000" pitchFamily="2" charset="2"/>
              <a:buChar char="Ø"/>
            </a:pPr>
            <a:r>
              <a:rPr lang="en-US" sz="3200" dirty="0"/>
              <a:t>This text can later be loaded to the clipboard again by running </a:t>
            </a:r>
            <a:r>
              <a:rPr lang="en-US" sz="3200" dirty="0" err="1"/>
              <a:t>py</a:t>
            </a:r>
            <a:r>
              <a:rPr lang="en-US" sz="3200" dirty="0"/>
              <a:t> </a:t>
            </a:r>
            <a:r>
              <a:rPr lang="en-US" sz="3200" dirty="0" err="1"/>
              <a:t>mcb.pyw</a:t>
            </a:r>
            <a:r>
              <a:rPr lang="en-US" sz="3200" dirty="0"/>
              <a:t> spam. </a:t>
            </a:r>
          </a:p>
          <a:p>
            <a:pPr marL="457200" indent="-457200">
              <a:spcAft>
                <a:spcPts val="1200"/>
              </a:spcAft>
              <a:buFont typeface="Wingdings" panose="05000000000000000000" pitchFamily="2" charset="2"/>
              <a:buChar char="Ø"/>
            </a:pPr>
            <a:r>
              <a:rPr lang="en-US" sz="3200" dirty="0">
                <a:solidFill>
                  <a:srgbClr val="0070C0"/>
                </a:solidFill>
              </a:rPr>
              <a:t>And if the user forgets what keywords they have, they can run </a:t>
            </a:r>
            <a:r>
              <a:rPr lang="en-US" sz="3200" dirty="0" err="1">
                <a:solidFill>
                  <a:srgbClr val="0070C0"/>
                </a:solidFill>
              </a:rPr>
              <a:t>py</a:t>
            </a:r>
            <a:r>
              <a:rPr lang="en-US" sz="3200" dirty="0">
                <a:solidFill>
                  <a:srgbClr val="0070C0"/>
                </a:solidFill>
              </a:rPr>
              <a:t> </a:t>
            </a:r>
            <a:r>
              <a:rPr lang="en-US" sz="3200" dirty="0" err="1">
                <a:solidFill>
                  <a:srgbClr val="0070C0"/>
                </a:solidFill>
              </a:rPr>
              <a:t>mcb.pyw</a:t>
            </a:r>
            <a:r>
              <a:rPr lang="en-US" sz="3200" dirty="0">
                <a:solidFill>
                  <a:srgbClr val="0070C0"/>
                </a:solidFill>
              </a:rPr>
              <a:t> list to copy a list of all keywords to the clipboard.</a:t>
            </a:r>
          </a:p>
        </p:txBody>
      </p:sp>
    </p:spTree>
    <p:extLst>
      <p:ext uri="{BB962C8B-B14F-4D97-AF65-F5344CB8AC3E}">
        <p14:creationId xmlns:p14="http://schemas.microsoft.com/office/powerpoint/2010/main" val="111916680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5362" y="0"/>
            <a:ext cx="12956240" cy="646331"/>
          </a:xfrm>
          <a:prstGeom prst="rect">
            <a:avLst/>
          </a:prstGeom>
        </p:spPr>
        <p:txBody>
          <a:bodyPr wrap="square">
            <a:spAutoFit/>
          </a:bodyPr>
          <a:lstStyle/>
          <a:p>
            <a:pPr algn="ctr"/>
            <a:r>
              <a:rPr lang="en-US" sz="3600" b="1">
                <a:solidFill>
                  <a:schemeClr val="accent6">
                    <a:lumMod val="50000"/>
                  </a:schemeClr>
                </a:solidFill>
              </a:rPr>
              <a:t>Project: Updatable Multi-Clipboard</a:t>
            </a:r>
            <a:endParaRPr lang="en-US" sz="3600" b="1" dirty="0">
              <a:solidFill>
                <a:schemeClr val="accent6">
                  <a:lumMod val="50000"/>
                </a:schemeClr>
              </a:solidFill>
            </a:endParaRPr>
          </a:p>
        </p:txBody>
      </p:sp>
      <p:sp>
        <p:nvSpPr>
          <p:cNvPr id="3" name="Rectangle 2"/>
          <p:cNvSpPr/>
          <p:nvPr/>
        </p:nvSpPr>
        <p:spPr>
          <a:xfrm>
            <a:off x="601566" y="1225689"/>
            <a:ext cx="10682384" cy="4647426"/>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200" dirty="0"/>
              <a:t>Here’s what the program does:</a:t>
            </a:r>
          </a:p>
          <a:p>
            <a:pPr indent="685800">
              <a:spcAft>
                <a:spcPts val="1200"/>
              </a:spcAft>
            </a:pPr>
            <a:r>
              <a:rPr lang="en-US" sz="3200" dirty="0">
                <a:solidFill>
                  <a:srgbClr val="0070C0"/>
                </a:solidFill>
              </a:rPr>
              <a:t>1. The command line argument for the keyword is checked.</a:t>
            </a:r>
          </a:p>
          <a:p>
            <a:pPr indent="685800">
              <a:spcAft>
                <a:spcPts val="1200"/>
              </a:spcAft>
            </a:pPr>
            <a:r>
              <a:rPr lang="en-US" sz="3200" dirty="0">
                <a:solidFill>
                  <a:srgbClr val="0070C0"/>
                </a:solidFill>
              </a:rPr>
              <a:t>2. If the argument is save, then the clipboard contents are saved to the keyword.</a:t>
            </a:r>
          </a:p>
          <a:p>
            <a:pPr indent="685800">
              <a:spcAft>
                <a:spcPts val="1200"/>
              </a:spcAft>
            </a:pPr>
            <a:r>
              <a:rPr lang="en-US" sz="3200" dirty="0">
                <a:solidFill>
                  <a:srgbClr val="0070C0"/>
                </a:solidFill>
              </a:rPr>
              <a:t>3. If the argument is list, then all the keywords are copied to the clipboard.</a:t>
            </a:r>
          </a:p>
          <a:p>
            <a:pPr indent="685800">
              <a:spcAft>
                <a:spcPts val="1200"/>
              </a:spcAft>
            </a:pPr>
            <a:r>
              <a:rPr lang="en-US" sz="3200" dirty="0">
                <a:solidFill>
                  <a:srgbClr val="0070C0"/>
                </a:solidFill>
              </a:rPr>
              <a:t>4. Otherwise, the text for the keyword is copied to the clipboard.</a:t>
            </a:r>
          </a:p>
        </p:txBody>
      </p:sp>
    </p:spTree>
    <p:extLst>
      <p:ext uri="{BB962C8B-B14F-4D97-AF65-F5344CB8AC3E}">
        <p14:creationId xmlns:p14="http://schemas.microsoft.com/office/powerpoint/2010/main" val="2105379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00748" y="0"/>
            <a:ext cx="7916492" cy="769441"/>
          </a:xfrm>
          <a:prstGeom prst="rect">
            <a:avLst/>
          </a:prstGeom>
        </p:spPr>
        <p:txBody>
          <a:bodyPr wrap="square">
            <a:spAutoFit/>
          </a:bodyPr>
          <a:lstStyle/>
          <a:p>
            <a:pPr algn="ctr"/>
            <a:r>
              <a:rPr lang="en-US" sz="4400" b="1">
                <a:solidFill>
                  <a:schemeClr val="accent6">
                    <a:lumMod val="50000"/>
                  </a:schemeClr>
                </a:solidFill>
              </a:rPr>
              <a:t>Indexing and Slicing Strings</a:t>
            </a:r>
            <a:endParaRPr lang="en-US" sz="4400" b="1" dirty="0">
              <a:solidFill>
                <a:schemeClr val="accent6">
                  <a:lumMod val="50000"/>
                </a:schemeClr>
              </a:solidFill>
            </a:endParaRPr>
          </a:p>
        </p:txBody>
      </p:sp>
      <p:sp>
        <p:nvSpPr>
          <p:cNvPr id="2" name="Rectangle 1"/>
          <p:cNvSpPr/>
          <p:nvPr/>
        </p:nvSpPr>
        <p:spPr>
          <a:xfrm>
            <a:off x="805135" y="4876153"/>
            <a:ext cx="9412105" cy="1200329"/>
          </a:xfrm>
          <a:prstGeom prst="rect">
            <a:avLst/>
          </a:prstGeom>
        </p:spPr>
        <p:txBody>
          <a:bodyPr wrap="square">
            <a:spAutoFit/>
          </a:bodyPr>
          <a:lstStyle/>
          <a:p>
            <a:r>
              <a:rPr lang="pt-BR" sz="3600">
                <a:solidFill>
                  <a:srgbClr val="7030A0"/>
                </a:solidFill>
              </a:rPr>
              <a:t>' 	H 	 e 	  l	  l	 o	  ,	 w	 o	  r	   l	     d	  !	     '</a:t>
            </a:r>
          </a:p>
          <a:p>
            <a:r>
              <a:rPr lang="pt-BR" sz="3600">
                <a:solidFill>
                  <a:srgbClr val="7030A0"/>
                </a:solidFill>
              </a:rPr>
              <a:t>0	 1	 2	 3	 4	 5	 6	 7	 8	 9	 10   11	 12   13</a:t>
            </a:r>
            <a:endParaRPr lang="en-US" sz="3600" dirty="0">
              <a:solidFill>
                <a:srgbClr val="7030A0"/>
              </a:solidFill>
            </a:endParaRPr>
          </a:p>
        </p:txBody>
      </p:sp>
      <p:sp>
        <p:nvSpPr>
          <p:cNvPr id="3" name="Rectangle 2"/>
          <p:cNvSpPr/>
          <p:nvPr/>
        </p:nvSpPr>
        <p:spPr>
          <a:xfrm>
            <a:off x="214440" y="1136509"/>
            <a:ext cx="11763220" cy="3508653"/>
          </a:xfrm>
          <a:prstGeom prst="rect">
            <a:avLst/>
          </a:prstGeom>
        </p:spPr>
        <p:txBody>
          <a:bodyPr wrap="square">
            <a:spAutoFit/>
          </a:bodyPr>
          <a:lstStyle/>
          <a:p>
            <a:pPr marL="457200" indent="-457200">
              <a:spcAft>
                <a:spcPts val="1800"/>
              </a:spcAft>
              <a:buFont typeface="Wingdings" panose="05000000000000000000" pitchFamily="2" charset="2"/>
              <a:buChar char="Ø"/>
            </a:pPr>
            <a:r>
              <a:rPr lang="en-US" sz="3200" dirty="0">
                <a:solidFill>
                  <a:srgbClr val="C00000"/>
                </a:solidFill>
              </a:rPr>
              <a:t>Strings use indexes and slices (the same way lists do)</a:t>
            </a:r>
          </a:p>
          <a:p>
            <a:pPr marL="457200" indent="-457200" algn="just">
              <a:spcAft>
                <a:spcPts val="1800"/>
              </a:spcAft>
              <a:buFont typeface="Wingdings" panose="05000000000000000000" pitchFamily="2" charset="2"/>
              <a:buChar char="Ø"/>
            </a:pPr>
            <a:r>
              <a:rPr lang="en-US" sz="3200" dirty="0">
                <a:solidFill>
                  <a:srgbClr val="0070C0"/>
                </a:solidFill>
              </a:rPr>
              <a:t>think of the string 'Hello, world!' as a list and each character in the string as an item with a corresponding index.</a:t>
            </a:r>
          </a:p>
          <a:p>
            <a:pPr marL="457200" indent="-457200" algn="just">
              <a:spcAft>
                <a:spcPts val="1800"/>
              </a:spcAft>
              <a:buFont typeface="Wingdings" panose="05000000000000000000" pitchFamily="2" charset="2"/>
              <a:buChar char="Ø"/>
            </a:pPr>
            <a:r>
              <a:rPr lang="en-US" sz="3200" dirty="0">
                <a:solidFill>
                  <a:srgbClr val="C00000"/>
                </a:solidFill>
              </a:rPr>
              <a:t>The space and exclamation point are included in the character count, so 'Hello, world!' is 13 characters long,                                 from </a:t>
            </a:r>
            <a:r>
              <a:rPr lang="en-US" sz="3200" dirty="0">
                <a:solidFill>
                  <a:srgbClr val="0070C0"/>
                </a:solidFill>
              </a:rPr>
              <a:t>H at index 0 to ! at index 12</a:t>
            </a:r>
            <a:r>
              <a:rPr lang="en-US" sz="3200" dirty="0">
                <a:solidFill>
                  <a:srgbClr val="C00000"/>
                </a:solidFill>
              </a:rPr>
              <a:t>.</a:t>
            </a:r>
          </a:p>
        </p:txBody>
      </p:sp>
    </p:spTree>
    <p:extLst>
      <p:ext uri="{BB962C8B-B14F-4D97-AF65-F5344CB8AC3E}">
        <p14:creationId xmlns:p14="http://schemas.microsoft.com/office/powerpoint/2010/main" val="36786401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5362" y="0"/>
            <a:ext cx="12956240" cy="646331"/>
          </a:xfrm>
          <a:prstGeom prst="rect">
            <a:avLst/>
          </a:prstGeom>
        </p:spPr>
        <p:txBody>
          <a:bodyPr wrap="square">
            <a:spAutoFit/>
          </a:bodyPr>
          <a:lstStyle/>
          <a:p>
            <a:pPr algn="ctr"/>
            <a:r>
              <a:rPr lang="en-US" sz="3600" b="1">
                <a:solidFill>
                  <a:schemeClr val="accent6">
                    <a:lumMod val="50000"/>
                  </a:schemeClr>
                </a:solidFill>
              </a:rPr>
              <a:t>Project: Updatable Multi-Clipboard</a:t>
            </a:r>
            <a:endParaRPr lang="en-US" sz="3600" b="1" dirty="0">
              <a:solidFill>
                <a:schemeClr val="accent6">
                  <a:lumMod val="50000"/>
                </a:schemeClr>
              </a:solidFill>
            </a:endParaRPr>
          </a:p>
        </p:txBody>
      </p:sp>
      <p:sp>
        <p:nvSpPr>
          <p:cNvPr id="3" name="Rectangle 2"/>
          <p:cNvSpPr/>
          <p:nvPr/>
        </p:nvSpPr>
        <p:spPr>
          <a:xfrm>
            <a:off x="601566" y="1225689"/>
            <a:ext cx="10682384" cy="4801314"/>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200" dirty="0"/>
              <a:t>This means the code will need to do the following:</a:t>
            </a:r>
          </a:p>
          <a:p>
            <a:pPr indent="571500">
              <a:spcAft>
                <a:spcPts val="1200"/>
              </a:spcAft>
            </a:pPr>
            <a:r>
              <a:rPr lang="en-US" sz="3200" dirty="0">
                <a:solidFill>
                  <a:srgbClr val="0070C0"/>
                </a:solidFill>
              </a:rPr>
              <a:t>1. Read the command line arguments from </a:t>
            </a:r>
            <a:r>
              <a:rPr lang="en-US" sz="3200" dirty="0" err="1"/>
              <a:t>sys.argv</a:t>
            </a:r>
            <a:r>
              <a:rPr lang="en-US" sz="3200" dirty="0"/>
              <a:t>.</a:t>
            </a:r>
          </a:p>
          <a:p>
            <a:pPr indent="571500">
              <a:spcAft>
                <a:spcPts val="1200"/>
              </a:spcAft>
            </a:pPr>
            <a:r>
              <a:rPr lang="en-US" sz="3200" dirty="0">
                <a:solidFill>
                  <a:srgbClr val="0070C0"/>
                </a:solidFill>
              </a:rPr>
              <a:t>2. Read and write to the clipboard.</a:t>
            </a:r>
          </a:p>
          <a:p>
            <a:pPr indent="571500">
              <a:spcAft>
                <a:spcPts val="1200"/>
              </a:spcAft>
            </a:pPr>
            <a:r>
              <a:rPr lang="en-US" sz="3200" dirty="0">
                <a:solidFill>
                  <a:srgbClr val="0070C0"/>
                </a:solidFill>
              </a:rPr>
              <a:t>3. Save and load to a shelf file.</a:t>
            </a:r>
          </a:p>
          <a:p>
            <a:pPr>
              <a:spcAft>
                <a:spcPts val="1200"/>
              </a:spcAft>
            </a:pPr>
            <a:r>
              <a:rPr lang="en-US" sz="3200" dirty="0">
                <a:solidFill>
                  <a:srgbClr val="FF0000"/>
                </a:solidFill>
              </a:rPr>
              <a:t>If you use Windows, you can easily run this script from the Run... window by creating a batch file named mcb.bat with the following content:</a:t>
            </a:r>
          </a:p>
          <a:p>
            <a:pPr>
              <a:spcAft>
                <a:spcPts val="1200"/>
              </a:spcAft>
            </a:pPr>
            <a:r>
              <a:rPr lang="en-US" sz="3200" dirty="0"/>
              <a:t>@pyw.exe C:\Python34\mcb.pyw %*</a:t>
            </a:r>
          </a:p>
        </p:txBody>
      </p:sp>
    </p:spTree>
    <p:extLst>
      <p:ext uri="{BB962C8B-B14F-4D97-AF65-F5344CB8AC3E}">
        <p14:creationId xmlns:p14="http://schemas.microsoft.com/office/powerpoint/2010/main" val="333719730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5362" y="0"/>
            <a:ext cx="12956240" cy="646331"/>
          </a:xfrm>
          <a:prstGeom prst="rect">
            <a:avLst/>
          </a:prstGeom>
        </p:spPr>
        <p:txBody>
          <a:bodyPr wrap="square">
            <a:spAutoFit/>
          </a:bodyPr>
          <a:lstStyle/>
          <a:p>
            <a:pPr algn="ctr"/>
            <a:r>
              <a:rPr lang="en-US" sz="3600" b="1">
                <a:solidFill>
                  <a:schemeClr val="accent6">
                    <a:lumMod val="50000"/>
                  </a:schemeClr>
                </a:solidFill>
              </a:rPr>
              <a:t>Step 1: Comments and Shelf Setup</a:t>
            </a:r>
            <a:endParaRPr lang="en-US" sz="3600" b="1" dirty="0">
              <a:solidFill>
                <a:schemeClr val="accent6">
                  <a:lumMod val="50000"/>
                </a:schemeClr>
              </a:solidFill>
            </a:endParaRPr>
          </a:p>
        </p:txBody>
      </p:sp>
      <p:sp>
        <p:nvSpPr>
          <p:cNvPr id="3" name="Rectangle 2"/>
          <p:cNvSpPr/>
          <p:nvPr/>
        </p:nvSpPr>
        <p:spPr>
          <a:xfrm>
            <a:off x="601566" y="1225689"/>
            <a:ext cx="10682384" cy="584775"/>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200" dirty="0"/>
              <a:t>Make a skeleton script with some comments and basic setup.</a:t>
            </a:r>
            <a:endParaRPr lang="en-US" sz="3200" dirty="0">
              <a:solidFill>
                <a:srgbClr val="0070C0"/>
              </a:solidFill>
            </a:endParaRPr>
          </a:p>
        </p:txBody>
      </p:sp>
      <p:sp>
        <p:nvSpPr>
          <p:cNvPr id="2" name="Rectangle 1"/>
          <p:cNvSpPr/>
          <p:nvPr/>
        </p:nvSpPr>
        <p:spPr>
          <a:xfrm>
            <a:off x="601566" y="2191008"/>
            <a:ext cx="11057034" cy="4401205"/>
          </a:xfrm>
          <a:prstGeom prst="rect">
            <a:avLst/>
          </a:prstGeom>
        </p:spPr>
        <p:txBody>
          <a:bodyPr wrap="square">
            <a:spAutoFit/>
          </a:bodyPr>
          <a:lstStyle/>
          <a:p>
            <a:r>
              <a:rPr lang="en-US" sz="2800" dirty="0">
                <a:solidFill>
                  <a:srgbClr val="0070C0"/>
                </a:solidFill>
              </a:rPr>
              <a:t>#! python3</a:t>
            </a:r>
          </a:p>
          <a:p>
            <a:r>
              <a:rPr lang="en-US" sz="2800" dirty="0">
                <a:solidFill>
                  <a:srgbClr val="0070C0"/>
                </a:solidFill>
              </a:rPr>
              <a:t># </a:t>
            </a:r>
            <a:r>
              <a:rPr lang="en-US" sz="2800" dirty="0" err="1">
                <a:solidFill>
                  <a:srgbClr val="0070C0"/>
                </a:solidFill>
              </a:rPr>
              <a:t>mcb.pyw</a:t>
            </a:r>
            <a:r>
              <a:rPr lang="en-US" sz="2800" dirty="0">
                <a:solidFill>
                  <a:srgbClr val="0070C0"/>
                </a:solidFill>
              </a:rPr>
              <a:t> - Saves and loads pieces of text to the clipboard.</a:t>
            </a:r>
          </a:p>
          <a:p>
            <a:r>
              <a:rPr lang="en-US" sz="2800" dirty="0">
                <a:solidFill>
                  <a:srgbClr val="0070C0"/>
                </a:solidFill>
              </a:rPr>
              <a:t>➊ # Usage: py.exe </a:t>
            </a:r>
            <a:r>
              <a:rPr lang="en-US" sz="2800" dirty="0" err="1">
                <a:solidFill>
                  <a:srgbClr val="0070C0"/>
                </a:solidFill>
              </a:rPr>
              <a:t>mcb.pyw</a:t>
            </a:r>
            <a:r>
              <a:rPr lang="en-US" sz="2800" dirty="0">
                <a:solidFill>
                  <a:srgbClr val="0070C0"/>
                </a:solidFill>
              </a:rPr>
              <a:t> save &lt;keyword&gt; - Saves clipboard to keyword.</a:t>
            </a:r>
          </a:p>
          <a:p>
            <a:r>
              <a:rPr lang="en-US" sz="2800" dirty="0">
                <a:solidFill>
                  <a:srgbClr val="0070C0"/>
                </a:solidFill>
              </a:rPr>
              <a:t># py.exe </a:t>
            </a:r>
            <a:r>
              <a:rPr lang="en-US" sz="2800" dirty="0" err="1">
                <a:solidFill>
                  <a:srgbClr val="0070C0"/>
                </a:solidFill>
              </a:rPr>
              <a:t>mcb.pyw</a:t>
            </a:r>
            <a:r>
              <a:rPr lang="en-US" sz="2800" dirty="0">
                <a:solidFill>
                  <a:srgbClr val="0070C0"/>
                </a:solidFill>
              </a:rPr>
              <a:t> &lt;keyword&gt; - Loads keyword to clipboard.</a:t>
            </a:r>
          </a:p>
          <a:p>
            <a:r>
              <a:rPr lang="en-US" sz="2800" dirty="0">
                <a:solidFill>
                  <a:srgbClr val="0070C0"/>
                </a:solidFill>
              </a:rPr>
              <a:t># py.exe </a:t>
            </a:r>
            <a:r>
              <a:rPr lang="en-US" sz="2800" dirty="0" err="1">
                <a:solidFill>
                  <a:srgbClr val="0070C0"/>
                </a:solidFill>
              </a:rPr>
              <a:t>mcb.pyw</a:t>
            </a:r>
            <a:r>
              <a:rPr lang="en-US" sz="2800" dirty="0">
                <a:solidFill>
                  <a:srgbClr val="0070C0"/>
                </a:solidFill>
              </a:rPr>
              <a:t> list - Loads all keywords to clipboard.</a:t>
            </a:r>
          </a:p>
          <a:p>
            <a:r>
              <a:rPr lang="en-US" sz="2800" dirty="0">
                <a:solidFill>
                  <a:srgbClr val="0070C0"/>
                </a:solidFill>
              </a:rPr>
              <a:t>➋ import shelve, </a:t>
            </a:r>
            <a:r>
              <a:rPr lang="en-US" sz="2800" dirty="0" err="1">
                <a:solidFill>
                  <a:srgbClr val="0070C0"/>
                </a:solidFill>
              </a:rPr>
              <a:t>pyperclip</a:t>
            </a:r>
            <a:r>
              <a:rPr lang="en-US" sz="2800" dirty="0">
                <a:solidFill>
                  <a:srgbClr val="0070C0"/>
                </a:solidFill>
              </a:rPr>
              <a:t>, sys</a:t>
            </a:r>
          </a:p>
          <a:p>
            <a:r>
              <a:rPr lang="en-US" sz="2800" dirty="0">
                <a:solidFill>
                  <a:srgbClr val="0070C0"/>
                </a:solidFill>
              </a:rPr>
              <a:t>➌ </a:t>
            </a:r>
            <a:r>
              <a:rPr lang="en-US" sz="2800" dirty="0" err="1">
                <a:solidFill>
                  <a:srgbClr val="0070C0"/>
                </a:solidFill>
              </a:rPr>
              <a:t>mcbShelf</a:t>
            </a:r>
            <a:r>
              <a:rPr lang="en-US" sz="2800" dirty="0">
                <a:solidFill>
                  <a:srgbClr val="0070C0"/>
                </a:solidFill>
              </a:rPr>
              <a:t> = </a:t>
            </a:r>
            <a:r>
              <a:rPr lang="en-US" sz="2800" dirty="0" err="1">
                <a:solidFill>
                  <a:srgbClr val="0070C0"/>
                </a:solidFill>
              </a:rPr>
              <a:t>shelve.open</a:t>
            </a:r>
            <a:r>
              <a:rPr lang="en-US" sz="2800" dirty="0">
                <a:solidFill>
                  <a:srgbClr val="0070C0"/>
                </a:solidFill>
              </a:rPr>
              <a:t>('</a:t>
            </a:r>
            <a:r>
              <a:rPr lang="en-US" sz="2800" dirty="0" err="1">
                <a:solidFill>
                  <a:srgbClr val="0070C0"/>
                </a:solidFill>
              </a:rPr>
              <a:t>mcb</a:t>
            </a:r>
            <a:r>
              <a:rPr lang="en-US" sz="2800" dirty="0">
                <a:solidFill>
                  <a:srgbClr val="0070C0"/>
                </a:solidFill>
              </a:rPr>
              <a:t>')</a:t>
            </a:r>
          </a:p>
          <a:p>
            <a:r>
              <a:rPr lang="en-US" sz="2800" dirty="0">
                <a:solidFill>
                  <a:srgbClr val="0070C0"/>
                </a:solidFill>
              </a:rPr>
              <a:t># TODO: Save clipboard content.</a:t>
            </a:r>
          </a:p>
          <a:p>
            <a:r>
              <a:rPr lang="en-US" sz="2800" dirty="0">
                <a:solidFill>
                  <a:srgbClr val="0070C0"/>
                </a:solidFill>
              </a:rPr>
              <a:t># TODO: List keywords and load content.</a:t>
            </a:r>
          </a:p>
          <a:p>
            <a:r>
              <a:rPr lang="en-US" sz="2800" dirty="0" err="1">
                <a:solidFill>
                  <a:srgbClr val="0070C0"/>
                </a:solidFill>
              </a:rPr>
              <a:t>mcbShelf.close</a:t>
            </a:r>
            <a:r>
              <a:rPr lang="en-US" sz="2800" dirty="0">
                <a:solidFill>
                  <a:srgbClr val="0070C0"/>
                </a:solidFill>
              </a:rPr>
              <a:t>()</a:t>
            </a:r>
          </a:p>
        </p:txBody>
      </p:sp>
    </p:spTree>
    <p:extLst>
      <p:ext uri="{BB962C8B-B14F-4D97-AF65-F5344CB8AC3E}">
        <p14:creationId xmlns:p14="http://schemas.microsoft.com/office/powerpoint/2010/main" val="400782421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5362" y="0"/>
            <a:ext cx="12956240" cy="646331"/>
          </a:xfrm>
          <a:prstGeom prst="rect">
            <a:avLst/>
          </a:prstGeom>
        </p:spPr>
        <p:txBody>
          <a:bodyPr wrap="square">
            <a:spAutoFit/>
          </a:bodyPr>
          <a:lstStyle/>
          <a:p>
            <a:pPr algn="ctr"/>
            <a:r>
              <a:rPr lang="en-US" sz="3600" b="1">
                <a:solidFill>
                  <a:schemeClr val="accent6">
                    <a:lumMod val="50000"/>
                  </a:schemeClr>
                </a:solidFill>
              </a:rPr>
              <a:t>Step 1: Comments and Shelf Setup</a:t>
            </a:r>
            <a:endParaRPr lang="en-US" sz="3600" b="1" dirty="0">
              <a:solidFill>
                <a:schemeClr val="accent6">
                  <a:lumMod val="50000"/>
                </a:schemeClr>
              </a:solidFill>
            </a:endParaRPr>
          </a:p>
        </p:txBody>
      </p:sp>
      <p:sp>
        <p:nvSpPr>
          <p:cNvPr id="3" name="Rectangle 2"/>
          <p:cNvSpPr/>
          <p:nvPr/>
        </p:nvSpPr>
        <p:spPr>
          <a:xfrm>
            <a:off x="601566" y="1225689"/>
            <a:ext cx="11590434" cy="5601533"/>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t>It’s common practice to put general usage information in comments at top of file ➊. </a:t>
            </a:r>
          </a:p>
          <a:p>
            <a:pPr marL="457200" indent="-457200">
              <a:spcAft>
                <a:spcPts val="1200"/>
              </a:spcAft>
              <a:buFont typeface="Wingdings" panose="05000000000000000000" pitchFamily="2" charset="2"/>
              <a:buChar char="Ø"/>
            </a:pPr>
            <a:r>
              <a:rPr lang="en-US" sz="2800" dirty="0">
                <a:solidFill>
                  <a:srgbClr val="C00000"/>
                </a:solidFill>
              </a:rPr>
              <a:t>If you ever forget how to run your script, you can always look at these comments for a reminder. </a:t>
            </a:r>
          </a:p>
          <a:p>
            <a:pPr marL="457200" indent="-457200">
              <a:spcAft>
                <a:spcPts val="1200"/>
              </a:spcAft>
              <a:buFont typeface="Wingdings" panose="05000000000000000000" pitchFamily="2" charset="2"/>
              <a:buChar char="Ø"/>
            </a:pPr>
            <a:r>
              <a:rPr lang="en-US" sz="2800" dirty="0"/>
              <a:t>Then you import your modules ➋. Copying and pasting will require </a:t>
            </a:r>
            <a:r>
              <a:rPr lang="en-US" sz="2800" dirty="0" err="1">
                <a:solidFill>
                  <a:srgbClr val="C00000"/>
                </a:solidFill>
              </a:rPr>
              <a:t>pyperclip</a:t>
            </a:r>
            <a:r>
              <a:rPr lang="en-US" sz="2800" dirty="0">
                <a:solidFill>
                  <a:srgbClr val="C00000"/>
                </a:solidFill>
              </a:rPr>
              <a:t> module</a:t>
            </a:r>
            <a:r>
              <a:rPr lang="en-US" sz="2800" dirty="0"/>
              <a:t>, and reading the command line arguments will require </a:t>
            </a:r>
            <a:r>
              <a:rPr lang="en-US" sz="2800" dirty="0">
                <a:solidFill>
                  <a:srgbClr val="C00000"/>
                </a:solidFill>
              </a:rPr>
              <a:t>sys module. </a:t>
            </a:r>
          </a:p>
          <a:p>
            <a:pPr marL="457200" indent="-457200">
              <a:spcAft>
                <a:spcPts val="1200"/>
              </a:spcAft>
              <a:buFont typeface="Wingdings" panose="05000000000000000000" pitchFamily="2" charset="2"/>
              <a:buChar char="Ø"/>
            </a:pPr>
            <a:r>
              <a:rPr lang="en-US" sz="2800" dirty="0">
                <a:solidFill>
                  <a:srgbClr val="0070C0"/>
                </a:solidFill>
              </a:rPr>
              <a:t>The shelve module will also come in handy: Whenever the user wants to save a new piece of clipboard text, you’ll save it to a shelf file. </a:t>
            </a:r>
          </a:p>
          <a:p>
            <a:pPr marL="457200" indent="-457200">
              <a:spcAft>
                <a:spcPts val="1200"/>
              </a:spcAft>
              <a:buFont typeface="Wingdings" panose="05000000000000000000" pitchFamily="2" charset="2"/>
              <a:buChar char="Ø"/>
            </a:pPr>
            <a:r>
              <a:rPr lang="en-US" sz="2800" dirty="0">
                <a:solidFill>
                  <a:srgbClr val="C00000"/>
                </a:solidFill>
              </a:rPr>
              <a:t>Then, when the user wants to paste the text back to their clipboard, you’ll open the shelf file and load it back into your program. </a:t>
            </a:r>
          </a:p>
          <a:p>
            <a:pPr marL="457200" indent="-457200">
              <a:spcAft>
                <a:spcPts val="1200"/>
              </a:spcAft>
              <a:buFont typeface="Wingdings" panose="05000000000000000000" pitchFamily="2" charset="2"/>
              <a:buChar char="Ø"/>
            </a:pPr>
            <a:r>
              <a:rPr lang="en-US" sz="2800" dirty="0"/>
              <a:t>The shelf file will be named with the prefix </a:t>
            </a:r>
            <a:r>
              <a:rPr lang="en-US" sz="2800" dirty="0" err="1"/>
              <a:t>mcb</a:t>
            </a:r>
            <a:r>
              <a:rPr lang="en-US" sz="2800" dirty="0"/>
              <a:t> ➌.</a:t>
            </a:r>
            <a:endParaRPr lang="en-US" sz="2800" dirty="0">
              <a:solidFill>
                <a:srgbClr val="0070C0"/>
              </a:solidFill>
            </a:endParaRPr>
          </a:p>
        </p:txBody>
      </p:sp>
    </p:spTree>
    <p:extLst>
      <p:ext uri="{BB962C8B-B14F-4D97-AF65-F5344CB8AC3E}">
        <p14:creationId xmlns:p14="http://schemas.microsoft.com/office/powerpoint/2010/main" val="126898485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5362" y="0"/>
            <a:ext cx="12956240" cy="646331"/>
          </a:xfrm>
          <a:prstGeom prst="rect">
            <a:avLst/>
          </a:prstGeom>
        </p:spPr>
        <p:txBody>
          <a:bodyPr wrap="square">
            <a:spAutoFit/>
          </a:bodyPr>
          <a:lstStyle/>
          <a:p>
            <a:pPr algn="ctr"/>
            <a:r>
              <a:rPr lang="en-US" sz="3600" b="1">
                <a:solidFill>
                  <a:schemeClr val="accent6">
                    <a:lumMod val="50000"/>
                  </a:schemeClr>
                </a:solidFill>
              </a:rPr>
              <a:t>Step 2: Save Clipboard Content with a Keyword</a:t>
            </a:r>
            <a:endParaRPr lang="en-US" sz="3600" b="1" dirty="0">
              <a:solidFill>
                <a:schemeClr val="accent6">
                  <a:lumMod val="50000"/>
                </a:schemeClr>
              </a:solidFill>
            </a:endParaRPr>
          </a:p>
        </p:txBody>
      </p:sp>
      <p:sp>
        <p:nvSpPr>
          <p:cNvPr id="3" name="Rectangle 2"/>
          <p:cNvSpPr/>
          <p:nvPr/>
        </p:nvSpPr>
        <p:spPr>
          <a:xfrm>
            <a:off x="372966" y="917912"/>
            <a:ext cx="11590434" cy="1969770"/>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t>The program does different things depending on whether the user wants to save text to a keyword, load text into the clipboard, or list all the existing keywords. Let’s deal with that first case. </a:t>
            </a:r>
          </a:p>
          <a:p>
            <a:pPr marL="457200" indent="-457200">
              <a:spcAft>
                <a:spcPts val="1200"/>
              </a:spcAft>
              <a:buFont typeface="Wingdings" panose="05000000000000000000" pitchFamily="2" charset="2"/>
              <a:buChar char="Ø"/>
            </a:pPr>
            <a:r>
              <a:rPr lang="en-US" sz="2800" dirty="0">
                <a:solidFill>
                  <a:srgbClr val="0070C0"/>
                </a:solidFill>
              </a:rPr>
              <a:t>Make your code look like the following:</a:t>
            </a:r>
          </a:p>
        </p:txBody>
      </p:sp>
      <p:sp>
        <p:nvSpPr>
          <p:cNvPr id="2" name="Rectangle 1"/>
          <p:cNvSpPr/>
          <p:nvPr/>
        </p:nvSpPr>
        <p:spPr>
          <a:xfrm>
            <a:off x="889000" y="2976582"/>
            <a:ext cx="9042400" cy="3970318"/>
          </a:xfrm>
          <a:prstGeom prst="rect">
            <a:avLst/>
          </a:prstGeom>
        </p:spPr>
        <p:txBody>
          <a:bodyPr wrap="square">
            <a:spAutoFit/>
          </a:bodyPr>
          <a:lstStyle/>
          <a:p>
            <a:r>
              <a:rPr lang="en-US" sz="2800" dirty="0">
                <a:solidFill>
                  <a:srgbClr val="C00000"/>
                </a:solidFill>
              </a:rPr>
              <a:t>#! python3</a:t>
            </a:r>
          </a:p>
          <a:p>
            <a:r>
              <a:rPr lang="en-US" sz="2800" dirty="0">
                <a:solidFill>
                  <a:srgbClr val="C00000"/>
                </a:solidFill>
              </a:rPr>
              <a:t># </a:t>
            </a:r>
            <a:r>
              <a:rPr lang="en-US" sz="2800" dirty="0" err="1">
                <a:solidFill>
                  <a:srgbClr val="C00000"/>
                </a:solidFill>
              </a:rPr>
              <a:t>mcb.pyw</a:t>
            </a:r>
            <a:r>
              <a:rPr lang="en-US" sz="2800" dirty="0">
                <a:solidFill>
                  <a:srgbClr val="C00000"/>
                </a:solidFill>
              </a:rPr>
              <a:t> - Saves and loads pieces of text to the clipboard.</a:t>
            </a:r>
          </a:p>
          <a:p>
            <a:r>
              <a:rPr lang="en-US" sz="2800" dirty="0">
                <a:solidFill>
                  <a:srgbClr val="C00000"/>
                </a:solidFill>
              </a:rPr>
              <a:t>--snip--</a:t>
            </a:r>
          </a:p>
          <a:p>
            <a:r>
              <a:rPr lang="en-US" sz="2800" dirty="0">
                <a:solidFill>
                  <a:srgbClr val="C00000"/>
                </a:solidFill>
              </a:rPr>
              <a:t># Save clipboard content.</a:t>
            </a:r>
          </a:p>
          <a:p>
            <a:r>
              <a:rPr lang="en-US" sz="2800" dirty="0">
                <a:solidFill>
                  <a:srgbClr val="C00000"/>
                </a:solidFill>
              </a:rPr>
              <a:t>➊ if </a:t>
            </a:r>
            <a:r>
              <a:rPr lang="en-US" sz="2800" dirty="0" err="1">
                <a:solidFill>
                  <a:srgbClr val="C00000"/>
                </a:solidFill>
              </a:rPr>
              <a:t>len</a:t>
            </a:r>
            <a:r>
              <a:rPr lang="en-US" sz="2800" dirty="0">
                <a:solidFill>
                  <a:srgbClr val="C00000"/>
                </a:solidFill>
              </a:rPr>
              <a:t>(</a:t>
            </a:r>
            <a:r>
              <a:rPr lang="en-US" sz="2800" dirty="0" err="1">
                <a:solidFill>
                  <a:srgbClr val="C00000"/>
                </a:solidFill>
              </a:rPr>
              <a:t>sys.argv</a:t>
            </a:r>
            <a:r>
              <a:rPr lang="en-US" sz="2800" dirty="0">
                <a:solidFill>
                  <a:srgbClr val="C00000"/>
                </a:solidFill>
              </a:rPr>
              <a:t>) == 3 and </a:t>
            </a:r>
            <a:r>
              <a:rPr lang="en-US" sz="2800" dirty="0" err="1">
                <a:solidFill>
                  <a:srgbClr val="C00000"/>
                </a:solidFill>
              </a:rPr>
              <a:t>sys.argv</a:t>
            </a:r>
            <a:r>
              <a:rPr lang="en-US" sz="2800" dirty="0">
                <a:solidFill>
                  <a:srgbClr val="C00000"/>
                </a:solidFill>
              </a:rPr>
              <a:t>[1].lower() == 'save':</a:t>
            </a:r>
          </a:p>
          <a:p>
            <a:r>
              <a:rPr lang="en-US" sz="2800" dirty="0">
                <a:solidFill>
                  <a:srgbClr val="C00000"/>
                </a:solidFill>
              </a:rPr>
              <a:t>➋ </a:t>
            </a:r>
            <a:r>
              <a:rPr lang="en-US" sz="2800" dirty="0" err="1">
                <a:solidFill>
                  <a:srgbClr val="C00000"/>
                </a:solidFill>
              </a:rPr>
              <a:t>mcbShelf</a:t>
            </a:r>
            <a:r>
              <a:rPr lang="en-US" sz="2800" dirty="0">
                <a:solidFill>
                  <a:srgbClr val="C00000"/>
                </a:solidFill>
              </a:rPr>
              <a:t>[</a:t>
            </a:r>
            <a:r>
              <a:rPr lang="en-US" sz="2800" dirty="0" err="1">
                <a:solidFill>
                  <a:srgbClr val="C00000"/>
                </a:solidFill>
              </a:rPr>
              <a:t>sys.argv</a:t>
            </a:r>
            <a:r>
              <a:rPr lang="en-US" sz="2800" dirty="0">
                <a:solidFill>
                  <a:srgbClr val="C00000"/>
                </a:solidFill>
              </a:rPr>
              <a:t>[2]] = </a:t>
            </a:r>
            <a:r>
              <a:rPr lang="en-US" sz="2800" dirty="0" err="1">
                <a:solidFill>
                  <a:srgbClr val="C00000"/>
                </a:solidFill>
              </a:rPr>
              <a:t>pyperclip.paste</a:t>
            </a:r>
            <a:r>
              <a:rPr lang="en-US" sz="2800" dirty="0">
                <a:solidFill>
                  <a:srgbClr val="C00000"/>
                </a:solidFill>
              </a:rPr>
              <a:t>()</a:t>
            </a:r>
          </a:p>
          <a:p>
            <a:r>
              <a:rPr lang="en-US" sz="2800" dirty="0" err="1">
                <a:solidFill>
                  <a:srgbClr val="C00000"/>
                </a:solidFill>
              </a:rPr>
              <a:t>elif</a:t>
            </a:r>
            <a:r>
              <a:rPr lang="en-US" sz="2800" dirty="0">
                <a:solidFill>
                  <a:srgbClr val="C00000"/>
                </a:solidFill>
              </a:rPr>
              <a:t> </a:t>
            </a:r>
            <a:r>
              <a:rPr lang="en-US" sz="2800" dirty="0" err="1">
                <a:solidFill>
                  <a:srgbClr val="C00000"/>
                </a:solidFill>
              </a:rPr>
              <a:t>len</a:t>
            </a:r>
            <a:r>
              <a:rPr lang="en-US" sz="2800" dirty="0">
                <a:solidFill>
                  <a:srgbClr val="C00000"/>
                </a:solidFill>
              </a:rPr>
              <a:t>(</a:t>
            </a:r>
            <a:r>
              <a:rPr lang="en-US" sz="2800" dirty="0" err="1">
                <a:solidFill>
                  <a:srgbClr val="C00000"/>
                </a:solidFill>
              </a:rPr>
              <a:t>sys.argv</a:t>
            </a:r>
            <a:r>
              <a:rPr lang="en-US" sz="2800" dirty="0">
                <a:solidFill>
                  <a:srgbClr val="C00000"/>
                </a:solidFill>
              </a:rPr>
              <a:t>) == 2:</a:t>
            </a:r>
          </a:p>
          <a:p>
            <a:r>
              <a:rPr lang="en-US" sz="2800" dirty="0">
                <a:solidFill>
                  <a:srgbClr val="C00000"/>
                </a:solidFill>
              </a:rPr>
              <a:t>➌ # TODO: List keywords and load content.</a:t>
            </a:r>
          </a:p>
          <a:p>
            <a:r>
              <a:rPr lang="en-US" sz="2800" dirty="0" err="1">
                <a:solidFill>
                  <a:srgbClr val="C00000"/>
                </a:solidFill>
              </a:rPr>
              <a:t>mcbShelf.close</a:t>
            </a:r>
            <a:r>
              <a:rPr lang="en-US" sz="2800" dirty="0">
                <a:solidFill>
                  <a:srgbClr val="C00000"/>
                </a:solidFill>
              </a:rPr>
              <a:t>()</a:t>
            </a:r>
          </a:p>
        </p:txBody>
      </p:sp>
    </p:spTree>
    <p:extLst>
      <p:ext uri="{BB962C8B-B14F-4D97-AF65-F5344CB8AC3E}">
        <p14:creationId xmlns:p14="http://schemas.microsoft.com/office/powerpoint/2010/main" val="75967340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5362" y="0"/>
            <a:ext cx="12956240" cy="646331"/>
          </a:xfrm>
          <a:prstGeom prst="rect">
            <a:avLst/>
          </a:prstGeom>
        </p:spPr>
        <p:txBody>
          <a:bodyPr wrap="square">
            <a:spAutoFit/>
          </a:bodyPr>
          <a:lstStyle/>
          <a:p>
            <a:pPr algn="ctr"/>
            <a:r>
              <a:rPr lang="en-US" sz="3600" b="1">
                <a:solidFill>
                  <a:schemeClr val="accent6">
                    <a:lumMod val="50000"/>
                  </a:schemeClr>
                </a:solidFill>
              </a:rPr>
              <a:t>Step 2: Save Clipboard Content with a Keyword</a:t>
            </a:r>
            <a:endParaRPr lang="en-US" sz="3600" b="1" dirty="0">
              <a:solidFill>
                <a:schemeClr val="accent6">
                  <a:lumMod val="50000"/>
                </a:schemeClr>
              </a:solidFill>
            </a:endParaRPr>
          </a:p>
        </p:txBody>
      </p:sp>
      <p:sp>
        <p:nvSpPr>
          <p:cNvPr id="2" name="Rectangle 1"/>
          <p:cNvSpPr/>
          <p:nvPr/>
        </p:nvSpPr>
        <p:spPr>
          <a:xfrm>
            <a:off x="317500" y="1046182"/>
            <a:ext cx="4914900" cy="5693866"/>
          </a:xfrm>
          <a:prstGeom prst="rect">
            <a:avLst/>
          </a:prstGeom>
        </p:spPr>
        <p:txBody>
          <a:bodyPr wrap="square">
            <a:spAutoFit/>
          </a:bodyPr>
          <a:lstStyle/>
          <a:p>
            <a:r>
              <a:rPr lang="en-US" sz="2800" dirty="0">
                <a:solidFill>
                  <a:srgbClr val="C00000"/>
                </a:solidFill>
              </a:rPr>
              <a:t>#! python3</a:t>
            </a:r>
          </a:p>
          <a:p>
            <a:r>
              <a:rPr lang="en-US" sz="2800" dirty="0">
                <a:solidFill>
                  <a:srgbClr val="C00000"/>
                </a:solidFill>
              </a:rPr>
              <a:t># </a:t>
            </a:r>
            <a:r>
              <a:rPr lang="en-US" sz="2800" dirty="0" err="1">
                <a:solidFill>
                  <a:srgbClr val="C00000"/>
                </a:solidFill>
              </a:rPr>
              <a:t>mcb.pyw</a:t>
            </a:r>
            <a:r>
              <a:rPr lang="en-US" sz="2800" dirty="0">
                <a:solidFill>
                  <a:srgbClr val="C00000"/>
                </a:solidFill>
              </a:rPr>
              <a:t> - Saves and loads pieces of text to the clipboard.</a:t>
            </a:r>
          </a:p>
          <a:p>
            <a:r>
              <a:rPr lang="en-US" sz="2800" dirty="0">
                <a:solidFill>
                  <a:srgbClr val="C00000"/>
                </a:solidFill>
              </a:rPr>
              <a:t>--snip--</a:t>
            </a:r>
          </a:p>
          <a:p>
            <a:r>
              <a:rPr lang="en-US" sz="2800" dirty="0">
                <a:solidFill>
                  <a:srgbClr val="C00000"/>
                </a:solidFill>
              </a:rPr>
              <a:t># Save clipboard content.</a:t>
            </a:r>
          </a:p>
          <a:p>
            <a:r>
              <a:rPr lang="en-US" sz="2800" dirty="0">
                <a:solidFill>
                  <a:srgbClr val="C00000"/>
                </a:solidFill>
              </a:rPr>
              <a:t>➊ if </a:t>
            </a:r>
            <a:r>
              <a:rPr lang="en-US" sz="2800" dirty="0" err="1">
                <a:solidFill>
                  <a:srgbClr val="C00000"/>
                </a:solidFill>
              </a:rPr>
              <a:t>len</a:t>
            </a:r>
            <a:r>
              <a:rPr lang="en-US" sz="2800" dirty="0">
                <a:solidFill>
                  <a:srgbClr val="C00000"/>
                </a:solidFill>
              </a:rPr>
              <a:t>(</a:t>
            </a:r>
            <a:r>
              <a:rPr lang="en-US" sz="2800" dirty="0" err="1">
                <a:solidFill>
                  <a:srgbClr val="C00000"/>
                </a:solidFill>
              </a:rPr>
              <a:t>sys.argv</a:t>
            </a:r>
            <a:r>
              <a:rPr lang="en-US" sz="2800" dirty="0">
                <a:solidFill>
                  <a:srgbClr val="C00000"/>
                </a:solidFill>
              </a:rPr>
              <a:t>) == 3 and </a:t>
            </a:r>
            <a:r>
              <a:rPr lang="en-US" sz="2800" dirty="0" err="1">
                <a:solidFill>
                  <a:srgbClr val="C00000"/>
                </a:solidFill>
              </a:rPr>
              <a:t>sys.argv</a:t>
            </a:r>
            <a:r>
              <a:rPr lang="en-US" sz="2800" dirty="0">
                <a:solidFill>
                  <a:srgbClr val="C00000"/>
                </a:solidFill>
              </a:rPr>
              <a:t>[1].lower() == 'save':</a:t>
            </a:r>
          </a:p>
          <a:p>
            <a:r>
              <a:rPr lang="en-US" sz="2800" dirty="0">
                <a:solidFill>
                  <a:srgbClr val="C00000"/>
                </a:solidFill>
              </a:rPr>
              <a:t>➋ </a:t>
            </a:r>
            <a:r>
              <a:rPr lang="en-US" sz="2800" dirty="0" err="1">
                <a:solidFill>
                  <a:srgbClr val="C00000"/>
                </a:solidFill>
              </a:rPr>
              <a:t>mcbShelf</a:t>
            </a:r>
            <a:r>
              <a:rPr lang="en-US" sz="2800" dirty="0">
                <a:solidFill>
                  <a:srgbClr val="C00000"/>
                </a:solidFill>
              </a:rPr>
              <a:t>[</a:t>
            </a:r>
            <a:r>
              <a:rPr lang="en-US" sz="2800" dirty="0" err="1">
                <a:solidFill>
                  <a:srgbClr val="C00000"/>
                </a:solidFill>
              </a:rPr>
              <a:t>sys.argv</a:t>
            </a:r>
            <a:r>
              <a:rPr lang="en-US" sz="2800" dirty="0">
                <a:solidFill>
                  <a:srgbClr val="C00000"/>
                </a:solidFill>
              </a:rPr>
              <a:t>[2]] = </a:t>
            </a:r>
            <a:r>
              <a:rPr lang="en-US" sz="2800" dirty="0" err="1">
                <a:solidFill>
                  <a:srgbClr val="C00000"/>
                </a:solidFill>
              </a:rPr>
              <a:t>pyperclip.paste</a:t>
            </a:r>
            <a:r>
              <a:rPr lang="en-US" sz="2800" dirty="0">
                <a:solidFill>
                  <a:srgbClr val="C00000"/>
                </a:solidFill>
              </a:rPr>
              <a:t>()</a:t>
            </a:r>
          </a:p>
          <a:p>
            <a:r>
              <a:rPr lang="en-US" sz="2800" dirty="0" err="1">
                <a:solidFill>
                  <a:srgbClr val="C00000"/>
                </a:solidFill>
              </a:rPr>
              <a:t>elif</a:t>
            </a:r>
            <a:r>
              <a:rPr lang="en-US" sz="2800" dirty="0">
                <a:solidFill>
                  <a:srgbClr val="C00000"/>
                </a:solidFill>
              </a:rPr>
              <a:t> </a:t>
            </a:r>
            <a:r>
              <a:rPr lang="en-US" sz="2800" dirty="0" err="1">
                <a:solidFill>
                  <a:srgbClr val="C00000"/>
                </a:solidFill>
              </a:rPr>
              <a:t>len</a:t>
            </a:r>
            <a:r>
              <a:rPr lang="en-US" sz="2800" dirty="0">
                <a:solidFill>
                  <a:srgbClr val="C00000"/>
                </a:solidFill>
              </a:rPr>
              <a:t>(</a:t>
            </a:r>
            <a:r>
              <a:rPr lang="en-US" sz="2800" dirty="0" err="1">
                <a:solidFill>
                  <a:srgbClr val="C00000"/>
                </a:solidFill>
              </a:rPr>
              <a:t>sys.argv</a:t>
            </a:r>
            <a:r>
              <a:rPr lang="en-US" sz="2800" dirty="0">
                <a:solidFill>
                  <a:srgbClr val="C00000"/>
                </a:solidFill>
              </a:rPr>
              <a:t>) == 2:</a:t>
            </a:r>
          </a:p>
          <a:p>
            <a:r>
              <a:rPr lang="en-US" sz="2800" dirty="0">
                <a:solidFill>
                  <a:srgbClr val="C00000"/>
                </a:solidFill>
              </a:rPr>
              <a:t>➌ # TODO: List keywords and load content.</a:t>
            </a:r>
          </a:p>
          <a:p>
            <a:r>
              <a:rPr lang="en-US" sz="2800" dirty="0" err="1">
                <a:solidFill>
                  <a:srgbClr val="C00000"/>
                </a:solidFill>
              </a:rPr>
              <a:t>mcbShelf.close</a:t>
            </a:r>
            <a:r>
              <a:rPr lang="en-US" sz="2800" dirty="0">
                <a:solidFill>
                  <a:srgbClr val="C00000"/>
                </a:solidFill>
              </a:rPr>
              <a:t>()</a:t>
            </a:r>
          </a:p>
        </p:txBody>
      </p:sp>
      <p:sp>
        <p:nvSpPr>
          <p:cNvPr id="4" name="Rectangle 3"/>
          <p:cNvSpPr/>
          <p:nvPr/>
        </p:nvSpPr>
        <p:spPr>
          <a:xfrm>
            <a:off x="5143500" y="1164134"/>
            <a:ext cx="7048500" cy="5693866"/>
          </a:xfrm>
          <a:prstGeom prst="rect">
            <a:avLst/>
          </a:prstGeom>
        </p:spPr>
        <p:txBody>
          <a:bodyPr wrap="square">
            <a:spAutoFit/>
          </a:bodyPr>
          <a:lstStyle/>
          <a:p>
            <a:pPr marL="457200" indent="-457200">
              <a:buFont typeface="Wingdings" panose="05000000000000000000" pitchFamily="2" charset="2"/>
              <a:buChar char="Ø"/>
            </a:pPr>
            <a:r>
              <a:rPr lang="en-US" sz="2800" dirty="0"/>
              <a:t>If the first command line argument (which will always be at index 1 of the </a:t>
            </a:r>
            <a:r>
              <a:rPr lang="en-US" sz="2800" dirty="0" err="1"/>
              <a:t>sys.argv</a:t>
            </a:r>
            <a:r>
              <a:rPr lang="en-US" sz="2800" dirty="0"/>
              <a:t> list) is 'save' ➊, the second command line argument is the keyword for the current content of the clipboard. </a:t>
            </a:r>
          </a:p>
          <a:p>
            <a:pPr marL="457200" indent="-457200">
              <a:buFont typeface="Wingdings" panose="05000000000000000000" pitchFamily="2" charset="2"/>
              <a:buChar char="Ø"/>
            </a:pPr>
            <a:r>
              <a:rPr lang="en-US" sz="2800" dirty="0">
                <a:solidFill>
                  <a:srgbClr val="0070C0"/>
                </a:solidFill>
              </a:rPr>
              <a:t>The keyword will be used as the key for </a:t>
            </a:r>
            <a:r>
              <a:rPr lang="en-US" sz="2800" dirty="0" err="1">
                <a:solidFill>
                  <a:srgbClr val="0070C0"/>
                </a:solidFill>
              </a:rPr>
              <a:t>mcbShelf</a:t>
            </a:r>
            <a:r>
              <a:rPr lang="en-US" sz="2800" dirty="0">
                <a:solidFill>
                  <a:srgbClr val="0070C0"/>
                </a:solidFill>
              </a:rPr>
              <a:t>, and the value will be the text currently on the clipboard ➋.</a:t>
            </a:r>
          </a:p>
          <a:p>
            <a:pPr marL="457200" indent="-457200">
              <a:buFont typeface="Wingdings" panose="05000000000000000000" pitchFamily="2" charset="2"/>
              <a:buChar char="Ø"/>
            </a:pPr>
            <a:r>
              <a:rPr lang="en-US" sz="2800" dirty="0"/>
              <a:t>If there is only one command line argument, you will assume it is either 'list' or a keyword to load content onto clipboard.</a:t>
            </a:r>
          </a:p>
          <a:p>
            <a:pPr marL="457200" indent="-457200">
              <a:buFont typeface="Wingdings" panose="05000000000000000000" pitchFamily="2" charset="2"/>
              <a:buChar char="Ø"/>
            </a:pPr>
            <a:r>
              <a:rPr lang="en-US" sz="2800" dirty="0">
                <a:solidFill>
                  <a:srgbClr val="C00000"/>
                </a:solidFill>
              </a:rPr>
              <a:t>You will implement that code later. For now, just put a TODO comment there ➌.</a:t>
            </a:r>
          </a:p>
        </p:txBody>
      </p:sp>
    </p:spTree>
    <p:extLst>
      <p:ext uri="{BB962C8B-B14F-4D97-AF65-F5344CB8AC3E}">
        <p14:creationId xmlns:p14="http://schemas.microsoft.com/office/powerpoint/2010/main" val="276052740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5362" y="0"/>
            <a:ext cx="12956240" cy="646331"/>
          </a:xfrm>
          <a:prstGeom prst="rect">
            <a:avLst/>
          </a:prstGeom>
        </p:spPr>
        <p:txBody>
          <a:bodyPr wrap="square">
            <a:spAutoFit/>
          </a:bodyPr>
          <a:lstStyle/>
          <a:p>
            <a:pPr algn="ctr"/>
            <a:r>
              <a:rPr lang="en-US" sz="3600" b="1">
                <a:solidFill>
                  <a:schemeClr val="accent6">
                    <a:lumMod val="50000"/>
                  </a:schemeClr>
                </a:solidFill>
              </a:rPr>
              <a:t>Step 3: List Keywords and Load a Keyword’s Content</a:t>
            </a:r>
            <a:endParaRPr lang="en-US" sz="3600" b="1" dirty="0">
              <a:solidFill>
                <a:schemeClr val="accent6">
                  <a:lumMod val="50000"/>
                </a:schemeClr>
              </a:solidFill>
            </a:endParaRPr>
          </a:p>
        </p:txBody>
      </p:sp>
      <p:sp>
        <p:nvSpPr>
          <p:cNvPr id="2" name="Rectangle 1"/>
          <p:cNvSpPr/>
          <p:nvPr/>
        </p:nvSpPr>
        <p:spPr>
          <a:xfrm>
            <a:off x="165100" y="1164134"/>
            <a:ext cx="9207500" cy="5693866"/>
          </a:xfrm>
          <a:prstGeom prst="rect">
            <a:avLst/>
          </a:prstGeom>
        </p:spPr>
        <p:txBody>
          <a:bodyPr wrap="square">
            <a:spAutoFit/>
          </a:bodyPr>
          <a:lstStyle/>
          <a:p>
            <a:r>
              <a:rPr lang="en-US" sz="2800" dirty="0">
                <a:solidFill>
                  <a:srgbClr val="0070C0"/>
                </a:solidFill>
              </a:rPr>
              <a:t>#! python3</a:t>
            </a:r>
          </a:p>
          <a:p>
            <a:r>
              <a:rPr lang="en-US" sz="2800" dirty="0">
                <a:solidFill>
                  <a:srgbClr val="0070C0"/>
                </a:solidFill>
              </a:rPr>
              <a:t># </a:t>
            </a:r>
            <a:r>
              <a:rPr lang="en-US" sz="2800" dirty="0" err="1">
                <a:solidFill>
                  <a:srgbClr val="0070C0"/>
                </a:solidFill>
              </a:rPr>
              <a:t>mcb.pyw</a:t>
            </a:r>
            <a:r>
              <a:rPr lang="en-US" sz="2800" dirty="0">
                <a:solidFill>
                  <a:srgbClr val="0070C0"/>
                </a:solidFill>
              </a:rPr>
              <a:t> - Saves and loads pieces of text to the clipboard.</a:t>
            </a:r>
          </a:p>
          <a:p>
            <a:r>
              <a:rPr lang="en-US" sz="2800" dirty="0">
                <a:solidFill>
                  <a:srgbClr val="0070C0"/>
                </a:solidFill>
              </a:rPr>
              <a:t>--snip--</a:t>
            </a:r>
          </a:p>
          <a:p>
            <a:r>
              <a:rPr lang="en-US" sz="2800" dirty="0">
                <a:solidFill>
                  <a:srgbClr val="0070C0"/>
                </a:solidFill>
              </a:rPr>
              <a:t># Save clipboard content.</a:t>
            </a:r>
          </a:p>
          <a:p>
            <a:r>
              <a:rPr lang="en-US" sz="2800" dirty="0">
                <a:solidFill>
                  <a:srgbClr val="0070C0"/>
                </a:solidFill>
              </a:rPr>
              <a:t>if </a:t>
            </a:r>
            <a:r>
              <a:rPr lang="en-US" sz="2800" dirty="0" err="1">
                <a:solidFill>
                  <a:srgbClr val="0070C0"/>
                </a:solidFill>
              </a:rPr>
              <a:t>len</a:t>
            </a:r>
            <a:r>
              <a:rPr lang="en-US" sz="2800" dirty="0">
                <a:solidFill>
                  <a:srgbClr val="0070C0"/>
                </a:solidFill>
              </a:rPr>
              <a:t>(</a:t>
            </a:r>
            <a:r>
              <a:rPr lang="en-US" sz="2800" dirty="0" err="1">
                <a:solidFill>
                  <a:srgbClr val="0070C0"/>
                </a:solidFill>
              </a:rPr>
              <a:t>sys.argv</a:t>
            </a:r>
            <a:r>
              <a:rPr lang="en-US" sz="2800" dirty="0">
                <a:solidFill>
                  <a:srgbClr val="0070C0"/>
                </a:solidFill>
              </a:rPr>
              <a:t>) == 3 and </a:t>
            </a:r>
            <a:r>
              <a:rPr lang="en-US" sz="2800" dirty="0" err="1">
                <a:solidFill>
                  <a:srgbClr val="0070C0"/>
                </a:solidFill>
              </a:rPr>
              <a:t>sys.argv</a:t>
            </a:r>
            <a:r>
              <a:rPr lang="en-US" sz="2800" dirty="0">
                <a:solidFill>
                  <a:srgbClr val="0070C0"/>
                </a:solidFill>
              </a:rPr>
              <a:t>[1].lower() == 'save':</a:t>
            </a:r>
          </a:p>
          <a:p>
            <a:r>
              <a:rPr lang="en-US" sz="2800" dirty="0" err="1">
                <a:solidFill>
                  <a:srgbClr val="0070C0"/>
                </a:solidFill>
              </a:rPr>
              <a:t>mcbShelf</a:t>
            </a:r>
            <a:r>
              <a:rPr lang="en-US" sz="2800" dirty="0">
                <a:solidFill>
                  <a:srgbClr val="0070C0"/>
                </a:solidFill>
              </a:rPr>
              <a:t>[</a:t>
            </a:r>
            <a:r>
              <a:rPr lang="en-US" sz="2800" dirty="0" err="1">
                <a:solidFill>
                  <a:srgbClr val="0070C0"/>
                </a:solidFill>
              </a:rPr>
              <a:t>sys.argv</a:t>
            </a:r>
            <a:r>
              <a:rPr lang="en-US" sz="2800" dirty="0">
                <a:solidFill>
                  <a:srgbClr val="0070C0"/>
                </a:solidFill>
              </a:rPr>
              <a:t>[2]] = </a:t>
            </a:r>
            <a:r>
              <a:rPr lang="en-US" sz="2800" dirty="0" err="1">
                <a:solidFill>
                  <a:srgbClr val="0070C0"/>
                </a:solidFill>
              </a:rPr>
              <a:t>pyperclip.paste</a:t>
            </a:r>
            <a:r>
              <a:rPr lang="en-US" sz="2800" dirty="0">
                <a:solidFill>
                  <a:srgbClr val="0070C0"/>
                </a:solidFill>
              </a:rPr>
              <a:t>()</a:t>
            </a:r>
          </a:p>
          <a:p>
            <a:r>
              <a:rPr lang="en-US" sz="2800" dirty="0" err="1">
                <a:solidFill>
                  <a:srgbClr val="0070C0"/>
                </a:solidFill>
              </a:rPr>
              <a:t>elif</a:t>
            </a:r>
            <a:r>
              <a:rPr lang="en-US" sz="2800" dirty="0">
                <a:solidFill>
                  <a:srgbClr val="0070C0"/>
                </a:solidFill>
              </a:rPr>
              <a:t> </a:t>
            </a:r>
            <a:r>
              <a:rPr lang="en-US" sz="2800" dirty="0" err="1">
                <a:solidFill>
                  <a:srgbClr val="0070C0"/>
                </a:solidFill>
              </a:rPr>
              <a:t>len</a:t>
            </a:r>
            <a:r>
              <a:rPr lang="en-US" sz="2800" dirty="0">
                <a:solidFill>
                  <a:srgbClr val="0070C0"/>
                </a:solidFill>
              </a:rPr>
              <a:t>(</a:t>
            </a:r>
            <a:r>
              <a:rPr lang="en-US" sz="2800" dirty="0" err="1">
                <a:solidFill>
                  <a:srgbClr val="0070C0"/>
                </a:solidFill>
              </a:rPr>
              <a:t>sys.argv</a:t>
            </a:r>
            <a:r>
              <a:rPr lang="en-US" sz="2800" dirty="0">
                <a:solidFill>
                  <a:srgbClr val="0070C0"/>
                </a:solidFill>
              </a:rPr>
              <a:t>) == 2:</a:t>
            </a:r>
          </a:p>
          <a:p>
            <a:r>
              <a:rPr lang="en-US" sz="2800" dirty="0">
                <a:solidFill>
                  <a:srgbClr val="0070C0"/>
                </a:solidFill>
              </a:rPr>
              <a:t># List keywords and load content.</a:t>
            </a:r>
          </a:p>
          <a:p>
            <a:r>
              <a:rPr lang="en-US" sz="2800" dirty="0">
                <a:solidFill>
                  <a:srgbClr val="0070C0"/>
                </a:solidFill>
              </a:rPr>
              <a:t>➊ if </a:t>
            </a:r>
            <a:r>
              <a:rPr lang="en-US" sz="2800" dirty="0" err="1">
                <a:solidFill>
                  <a:srgbClr val="0070C0"/>
                </a:solidFill>
              </a:rPr>
              <a:t>sys.argv</a:t>
            </a:r>
            <a:r>
              <a:rPr lang="en-US" sz="2800" dirty="0">
                <a:solidFill>
                  <a:srgbClr val="0070C0"/>
                </a:solidFill>
              </a:rPr>
              <a:t>[1].lower() == 'list':</a:t>
            </a:r>
          </a:p>
          <a:p>
            <a:r>
              <a:rPr lang="en-US" sz="2800" dirty="0">
                <a:solidFill>
                  <a:srgbClr val="0070C0"/>
                </a:solidFill>
              </a:rPr>
              <a:t>➋ </a:t>
            </a:r>
            <a:r>
              <a:rPr lang="en-US" sz="2800" dirty="0" err="1">
                <a:solidFill>
                  <a:srgbClr val="0070C0"/>
                </a:solidFill>
              </a:rPr>
              <a:t>pyperclip.copy</a:t>
            </a:r>
            <a:r>
              <a:rPr lang="en-US" sz="2800" dirty="0">
                <a:solidFill>
                  <a:srgbClr val="0070C0"/>
                </a:solidFill>
              </a:rPr>
              <a:t>(</a:t>
            </a:r>
            <a:r>
              <a:rPr lang="en-US" sz="2800" dirty="0" err="1">
                <a:solidFill>
                  <a:srgbClr val="0070C0"/>
                </a:solidFill>
              </a:rPr>
              <a:t>str</a:t>
            </a:r>
            <a:r>
              <a:rPr lang="en-US" sz="2800" dirty="0">
                <a:solidFill>
                  <a:srgbClr val="0070C0"/>
                </a:solidFill>
              </a:rPr>
              <a:t>(list(</a:t>
            </a:r>
            <a:r>
              <a:rPr lang="en-US" sz="2800" dirty="0" err="1">
                <a:solidFill>
                  <a:srgbClr val="0070C0"/>
                </a:solidFill>
              </a:rPr>
              <a:t>mcbShelf.keys</a:t>
            </a:r>
            <a:r>
              <a:rPr lang="en-US" sz="2800" dirty="0">
                <a:solidFill>
                  <a:srgbClr val="0070C0"/>
                </a:solidFill>
              </a:rPr>
              <a:t>())))</a:t>
            </a:r>
          </a:p>
          <a:p>
            <a:r>
              <a:rPr lang="en-US" sz="2800" dirty="0" err="1">
                <a:solidFill>
                  <a:srgbClr val="0070C0"/>
                </a:solidFill>
              </a:rPr>
              <a:t>elif</a:t>
            </a:r>
            <a:r>
              <a:rPr lang="en-US" sz="2800" dirty="0">
                <a:solidFill>
                  <a:srgbClr val="0070C0"/>
                </a:solidFill>
              </a:rPr>
              <a:t> </a:t>
            </a:r>
            <a:r>
              <a:rPr lang="en-US" sz="2800" dirty="0" err="1">
                <a:solidFill>
                  <a:srgbClr val="0070C0"/>
                </a:solidFill>
              </a:rPr>
              <a:t>sys.argv</a:t>
            </a:r>
            <a:r>
              <a:rPr lang="en-US" sz="2800" dirty="0">
                <a:solidFill>
                  <a:srgbClr val="0070C0"/>
                </a:solidFill>
              </a:rPr>
              <a:t>[1] in </a:t>
            </a:r>
            <a:r>
              <a:rPr lang="en-US" sz="2800" dirty="0" err="1">
                <a:solidFill>
                  <a:srgbClr val="0070C0"/>
                </a:solidFill>
              </a:rPr>
              <a:t>mcbShelf</a:t>
            </a:r>
            <a:r>
              <a:rPr lang="en-US" sz="2800" dirty="0">
                <a:solidFill>
                  <a:srgbClr val="0070C0"/>
                </a:solidFill>
              </a:rPr>
              <a:t>:</a:t>
            </a:r>
          </a:p>
          <a:p>
            <a:r>
              <a:rPr lang="en-US" sz="2800" dirty="0">
                <a:solidFill>
                  <a:srgbClr val="0070C0"/>
                </a:solidFill>
              </a:rPr>
              <a:t>➌ </a:t>
            </a:r>
            <a:r>
              <a:rPr lang="en-US" sz="2800" dirty="0" err="1">
                <a:solidFill>
                  <a:srgbClr val="0070C0"/>
                </a:solidFill>
              </a:rPr>
              <a:t>pyperclip.copy</a:t>
            </a:r>
            <a:r>
              <a:rPr lang="en-US" sz="2800" dirty="0">
                <a:solidFill>
                  <a:srgbClr val="0070C0"/>
                </a:solidFill>
              </a:rPr>
              <a:t>(</a:t>
            </a:r>
            <a:r>
              <a:rPr lang="en-US" sz="2800" dirty="0" err="1">
                <a:solidFill>
                  <a:srgbClr val="0070C0"/>
                </a:solidFill>
              </a:rPr>
              <a:t>mcbShelf</a:t>
            </a:r>
            <a:r>
              <a:rPr lang="en-US" sz="2800" dirty="0">
                <a:solidFill>
                  <a:srgbClr val="0070C0"/>
                </a:solidFill>
              </a:rPr>
              <a:t>[</a:t>
            </a:r>
            <a:r>
              <a:rPr lang="en-US" sz="2800" dirty="0" err="1">
                <a:solidFill>
                  <a:srgbClr val="0070C0"/>
                </a:solidFill>
              </a:rPr>
              <a:t>sys.argv</a:t>
            </a:r>
            <a:r>
              <a:rPr lang="en-US" sz="2800" dirty="0">
                <a:solidFill>
                  <a:srgbClr val="0070C0"/>
                </a:solidFill>
              </a:rPr>
              <a:t>[1]])</a:t>
            </a:r>
          </a:p>
          <a:p>
            <a:r>
              <a:rPr lang="en-US" sz="2800" dirty="0" err="1">
                <a:solidFill>
                  <a:srgbClr val="0070C0"/>
                </a:solidFill>
              </a:rPr>
              <a:t>mcbShelf.close</a:t>
            </a:r>
            <a:r>
              <a:rPr lang="en-US" sz="2800" dirty="0">
                <a:solidFill>
                  <a:srgbClr val="0070C0"/>
                </a:solidFill>
              </a:rPr>
              <a:t>()</a:t>
            </a:r>
          </a:p>
        </p:txBody>
      </p:sp>
      <p:sp>
        <p:nvSpPr>
          <p:cNvPr id="4" name="Rectangle 3"/>
          <p:cNvSpPr/>
          <p:nvPr/>
        </p:nvSpPr>
        <p:spPr>
          <a:xfrm>
            <a:off x="6680200" y="3648313"/>
            <a:ext cx="5232400" cy="3108543"/>
          </a:xfrm>
          <a:prstGeom prst="rect">
            <a:avLst/>
          </a:prstGeom>
        </p:spPr>
        <p:txBody>
          <a:bodyPr wrap="square">
            <a:spAutoFit/>
          </a:bodyPr>
          <a:lstStyle/>
          <a:p>
            <a:pPr marL="457200" indent="-457200">
              <a:buFont typeface="Wingdings" panose="05000000000000000000" pitchFamily="2" charset="2"/>
              <a:buChar char="Ø"/>
            </a:pPr>
            <a:r>
              <a:rPr lang="en-US" sz="2800" dirty="0"/>
              <a:t>Finally, let’s implement the two remaining cases: the user wants to load clipboard text in from a keyword, or they want a list of all available keywords. </a:t>
            </a:r>
          </a:p>
          <a:p>
            <a:pPr marL="457200" indent="-457200">
              <a:buFont typeface="Wingdings" panose="05000000000000000000" pitchFamily="2" charset="2"/>
              <a:buChar char="Ø"/>
            </a:pPr>
            <a:r>
              <a:rPr lang="en-US" sz="2800" dirty="0">
                <a:solidFill>
                  <a:srgbClr val="C00000"/>
                </a:solidFill>
              </a:rPr>
              <a:t>Make your code look like the following:</a:t>
            </a:r>
          </a:p>
        </p:txBody>
      </p:sp>
    </p:spTree>
    <p:extLst>
      <p:ext uri="{BB962C8B-B14F-4D97-AF65-F5344CB8AC3E}">
        <p14:creationId xmlns:p14="http://schemas.microsoft.com/office/powerpoint/2010/main" val="218176195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5362" y="0"/>
            <a:ext cx="12956240" cy="646331"/>
          </a:xfrm>
          <a:prstGeom prst="rect">
            <a:avLst/>
          </a:prstGeom>
        </p:spPr>
        <p:txBody>
          <a:bodyPr wrap="square">
            <a:spAutoFit/>
          </a:bodyPr>
          <a:lstStyle/>
          <a:p>
            <a:pPr algn="ctr"/>
            <a:r>
              <a:rPr lang="en-US" sz="3600" b="1">
                <a:solidFill>
                  <a:schemeClr val="accent6">
                    <a:lumMod val="50000"/>
                  </a:schemeClr>
                </a:solidFill>
              </a:rPr>
              <a:t>Step 3: List Keywords and Load a Keyword’s Content</a:t>
            </a:r>
            <a:endParaRPr lang="en-US" sz="3600" b="1" dirty="0">
              <a:solidFill>
                <a:schemeClr val="accent6">
                  <a:lumMod val="50000"/>
                </a:schemeClr>
              </a:solidFill>
            </a:endParaRPr>
          </a:p>
        </p:txBody>
      </p:sp>
      <p:sp>
        <p:nvSpPr>
          <p:cNvPr id="2" name="Rectangle 1"/>
          <p:cNvSpPr/>
          <p:nvPr/>
        </p:nvSpPr>
        <p:spPr>
          <a:xfrm>
            <a:off x="127000" y="1011734"/>
            <a:ext cx="5181600" cy="6001643"/>
          </a:xfrm>
          <a:prstGeom prst="rect">
            <a:avLst/>
          </a:prstGeom>
        </p:spPr>
        <p:txBody>
          <a:bodyPr wrap="square">
            <a:spAutoFit/>
          </a:bodyPr>
          <a:lstStyle/>
          <a:p>
            <a:r>
              <a:rPr lang="en-US" sz="2400" dirty="0">
                <a:solidFill>
                  <a:srgbClr val="0070C0"/>
                </a:solidFill>
              </a:rPr>
              <a:t>#! python3</a:t>
            </a:r>
          </a:p>
          <a:p>
            <a:r>
              <a:rPr lang="en-US" sz="2400" dirty="0">
                <a:solidFill>
                  <a:srgbClr val="0070C0"/>
                </a:solidFill>
              </a:rPr>
              <a:t># </a:t>
            </a:r>
            <a:r>
              <a:rPr lang="en-US" sz="2400" dirty="0" err="1">
                <a:solidFill>
                  <a:srgbClr val="0070C0"/>
                </a:solidFill>
              </a:rPr>
              <a:t>mcb.pyw</a:t>
            </a:r>
            <a:r>
              <a:rPr lang="en-US" sz="2400" dirty="0">
                <a:solidFill>
                  <a:srgbClr val="0070C0"/>
                </a:solidFill>
              </a:rPr>
              <a:t> - Saves and loads pieces of text to the clipboard.</a:t>
            </a:r>
          </a:p>
          <a:p>
            <a:r>
              <a:rPr lang="en-US" sz="2400" dirty="0">
                <a:solidFill>
                  <a:srgbClr val="0070C0"/>
                </a:solidFill>
              </a:rPr>
              <a:t>--snip--</a:t>
            </a:r>
          </a:p>
          <a:p>
            <a:r>
              <a:rPr lang="en-US" sz="2400" dirty="0">
                <a:solidFill>
                  <a:srgbClr val="0070C0"/>
                </a:solidFill>
              </a:rPr>
              <a:t># Save clipboard content.</a:t>
            </a:r>
          </a:p>
          <a:p>
            <a:r>
              <a:rPr lang="en-US" sz="2400" dirty="0">
                <a:solidFill>
                  <a:srgbClr val="0070C0"/>
                </a:solidFill>
              </a:rPr>
              <a:t>if </a:t>
            </a:r>
            <a:r>
              <a:rPr lang="en-US" sz="2400" dirty="0" err="1">
                <a:solidFill>
                  <a:srgbClr val="0070C0"/>
                </a:solidFill>
              </a:rPr>
              <a:t>len</a:t>
            </a:r>
            <a:r>
              <a:rPr lang="en-US" sz="2400" dirty="0">
                <a:solidFill>
                  <a:srgbClr val="0070C0"/>
                </a:solidFill>
              </a:rPr>
              <a:t>(</a:t>
            </a:r>
            <a:r>
              <a:rPr lang="en-US" sz="2400" dirty="0" err="1">
                <a:solidFill>
                  <a:srgbClr val="0070C0"/>
                </a:solidFill>
              </a:rPr>
              <a:t>sys.argv</a:t>
            </a:r>
            <a:r>
              <a:rPr lang="en-US" sz="2400" dirty="0">
                <a:solidFill>
                  <a:srgbClr val="0070C0"/>
                </a:solidFill>
              </a:rPr>
              <a:t>) == 3 and </a:t>
            </a:r>
            <a:r>
              <a:rPr lang="en-US" sz="2400" dirty="0" err="1">
                <a:solidFill>
                  <a:srgbClr val="0070C0"/>
                </a:solidFill>
              </a:rPr>
              <a:t>sys.argv</a:t>
            </a:r>
            <a:r>
              <a:rPr lang="en-US" sz="2400" dirty="0">
                <a:solidFill>
                  <a:srgbClr val="0070C0"/>
                </a:solidFill>
              </a:rPr>
              <a:t>[1].lower() == 'save':</a:t>
            </a:r>
          </a:p>
          <a:p>
            <a:r>
              <a:rPr lang="en-US" sz="2400" dirty="0" err="1">
                <a:solidFill>
                  <a:srgbClr val="0070C0"/>
                </a:solidFill>
              </a:rPr>
              <a:t>mcbShelf</a:t>
            </a:r>
            <a:r>
              <a:rPr lang="en-US" sz="2400" dirty="0">
                <a:solidFill>
                  <a:srgbClr val="0070C0"/>
                </a:solidFill>
              </a:rPr>
              <a:t>[</a:t>
            </a:r>
            <a:r>
              <a:rPr lang="en-US" sz="2400" dirty="0" err="1">
                <a:solidFill>
                  <a:srgbClr val="0070C0"/>
                </a:solidFill>
              </a:rPr>
              <a:t>sys.argv</a:t>
            </a:r>
            <a:r>
              <a:rPr lang="en-US" sz="2400" dirty="0">
                <a:solidFill>
                  <a:srgbClr val="0070C0"/>
                </a:solidFill>
              </a:rPr>
              <a:t>[2]] = </a:t>
            </a:r>
            <a:r>
              <a:rPr lang="en-US" sz="2400" dirty="0" err="1">
                <a:solidFill>
                  <a:srgbClr val="0070C0"/>
                </a:solidFill>
              </a:rPr>
              <a:t>pyperclip.paste</a:t>
            </a:r>
            <a:r>
              <a:rPr lang="en-US" sz="2400" dirty="0">
                <a:solidFill>
                  <a:srgbClr val="0070C0"/>
                </a:solidFill>
              </a:rPr>
              <a:t>()</a:t>
            </a:r>
          </a:p>
          <a:p>
            <a:r>
              <a:rPr lang="en-US" sz="2400" dirty="0" err="1">
                <a:solidFill>
                  <a:srgbClr val="0070C0"/>
                </a:solidFill>
              </a:rPr>
              <a:t>elif</a:t>
            </a:r>
            <a:r>
              <a:rPr lang="en-US" sz="2400" dirty="0">
                <a:solidFill>
                  <a:srgbClr val="0070C0"/>
                </a:solidFill>
              </a:rPr>
              <a:t> </a:t>
            </a:r>
            <a:r>
              <a:rPr lang="en-US" sz="2400" dirty="0" err="1">
                <a:solidFill>
                  <a:srgbClr val="0070C0"/>
                </a:solidFill>
              </a:rPr>
              <a:t>len</a:t>
            </a:r>
            <a:r>
              <a:rPr lang="en-US" sz="2400" dirty="0">
                <a:solidFill>
                  <a:srgbClr val="0070C0"/>
                </a:solidFill>
              </a:rPr>
              <a:t>(</a:t>
            </a:r>
            <a:r>
              <a:rPr lang="en-US" sz="2400" dirty="0" err="1">
                <a:solidFill>
                  <a:srgbClr val="0070C0"/>
                </a:solidFill>
              </a:rPr>
              <a:t>sys.argv</a:t>
            </a:r>
            <a:r>
              <a:rPr lang="en-US" sz="2400" dirty="0">
                <a:solidFill>
                  <a:srgbClr val="0070C0"/>
                </a:solidFill>
              </a:rPr>
              <a:t>) == 2:</a:t>
            </a:r>
          </a:p>
          <a:p>
            <a:r>
              <a:rPr lang="en-US" sz="2400" dirty="0">
                <a:solidFill>
                  <a:srgbClr val="0070C0"/>
                </a:solidFill>
              </a:rPr>
              <a:t># List keywords and load content.</a:t>
            </a:r>
          </a:p>
          <a:p>
            <a:r>
              <a:rPr lang="en-US" sz="2400" dirty="0">
                <a:solidFill>
                  <a:srgbClr val="0070C0"/>
                </a:solidFill>
              </a:rPr>
              <a:t>➊ if </a:t>
            </a:r>
            <a:r>
              <a:rPr lang="en-US" sz="2400" dirty="0" err="1">
                <a:solidFill>
                  <a:srgbClr val="0070C0"/>
                </a:solidFill>
              </a:rPr>
              <a:t>sys.argv</a:t>
            </a:r>
            <a:r>
              <a:rPr lang="en-US" sz="2400" dirty="0">
                <a:solidFill>
                  <a:srgbClr val="0070C0"/>
                </a:solidFill>
              </a:rPr>
              <a:t>[1].lower() == 'list':</a:t>
            </a:r>
          </a:p>
          <a:p>
            <a:r>
              <a:rPr lang="en-US" sz="2400" dirty="0">
                <a:solidFill>
                  <a:srgbClr val="0070C0"/>
                </a:solidFill>
              </a:rPr>
              <a:t>➋ </a:t>
            </a:r>
            <a:r>
              <a:rPr lang="en-US" sz="2400" dirty="0" err="1">
                <a:solidFill>
                  <a:srgbClr val="0070C0"/>
                </a:solidFill>
              </a:rPr>
              <a:t>pyperclip.copy</a:t>
            </a:r>
            <a:r>
              <a:rPr lang="en-US" sz="2400" dirty="0">
                <a:solidFill>
                  <a:srgbClr val="0070C0"/>
                </a:solidFill>
              </a:rPr>
              <a:t>(</a:t>
            </a:r>
            <a:r>
              <a:rPr lang="en-US" sz="2400" dirty="0" err="1">
                <a:solidFill>
                  <a:srgbClr val="0070C0"/>
                </a:solidFill>
              </a:rPr>
              <a:t>str</a:t>
            </a:r>
            <a:r>
              <a:rPr lang="en-US" sz="2400" dirty="0">
                <a:solidFill>
                  <a:srgbClr val="0070C0"/>
                </a:solidFill>
              </a:rPr>
              <a:t>(list(</a:t>
            </a:r>
            <a:r>
              <a:rPr lang="en-US" sz="2400" dirty="0" err="1">
                <a:solidFill>
                  <a:srgbClr val="0070C0"/>
                </a:solidFill>
              </a:rPr>
              <a:t>mcbShelf.keys</a:t>
            </a:r>
            <a:r>
              <a:rPr lang="en-US" sz="2400" dirty="0">
                <a:solidFill>
                  <a:srgbClr val="0070C0"/>
                </a:solidFill>
              </a:rPr>
              <a:t>())))</a:t>
            </a:r>
          </a:p>
          <a:p>
            <a:r>
              <a:rPr lang="en-US" sz="2400" dirty="0" err="1">
                <a:solidFill>
                  <a:srgbClr val="0070C0"/>
                </a:solidFill>
              </a:rPr>
              <a:t>elif</a:t>
            </a:r>
            <a:r>
              <a:rPr lang="en-US" sz="2400" dirty="0">
                <a:solidFill>
                  <a:srgbClr val="0070C0"/>
                </a:solidFill>
              </a:rPr>
              <a:t> </a:t>
            </a:r>
            <a:r>
              <a:rPr lang="en-US" sz="2400" dirty="0" err="1">
                <a:solidFill>
                  <a:srgbClr val="0070C0"/>
                </a:solidFill>
              </a:rPr>
              <a:t>sys.argv</a:t>
            </a:r>
            <a:r>
              <a:rPr lang="en-US" sz="2400" dirty="0">
                <a:solidFill>
                  <a:srgbClr val="0070C0"/>
                </a:solidFill>
              </a:rPr>
              <a:t>[1] in </a:t>
            </a:r>
            <a:r>
              <a:rPr lang="en-US" sz="2400" dirty="0" err="1">
                <a:solidFill>
                  <a:srgbClr val="0070C0"/>
                </a:solidFill>
              </a:rPr>
              <a:t>mcbShelf</a:t>
            </a:r>
            <a:r>
              <a:rPr lang="en-US" sz="2400" dirty="0">
                <a:solidFill>
                  <a:srgbClr val="0070C0"/>
                </a:solidFill>
              </a:rPr>
              <a:t>:</a:t>
            </a:r>
          </a:p>
          <a:p>
            <a:r>
              <a:rPr lang="en-US" sz="2400" dirty="0">
                <a:solidFill>
                  <a:srgbClr val="0070C0"/>
                </a:solidFill>
              </a:rPr>
              <a:t>➌ </a:t>
            </a:r>
            <a:r>
              <a:rPr lang="en-US" sz="2400" dirty="0" err="1">
                <a:solidFill>
                  <a:srgbClr val="0070C0"/>
                </a:solidFill>
              </a:rPr>
              <a:t>pyperclip.copy</a:t>
            </a:r>
            <a:r>
              <a:rPr lang="en-US" sz="2400" dirty="0">
                <a:solidFill>
                  <a:srgbClr val="0070C0"/>
                </a:solidFill>
              </a:rPr>
              <a:t>(</a:t>
            </a:r>
            <a:r>
              <a:rPr lang="en-US" sz="2400" dirty="0" err="1">
                <a:solidFill>
                  <a:srgbClr val="0070C0"/>
                </a:solidFill>
              </a:rPr>
              <a:t>mcbShelf</a:t>
            </a:r>
            <a:r>
              <a:rPr lang="en-US" sz="2400" dirty="0">
                <a:solidFill>
                  <a:srgbClr val="0070C0"/>
                </a:solidFill>
              </a:rPr>
              <a:t>[</a:t>
            </a:r>
            <a:r>
              <a:rPr lang="en-US" sz="2400" dirty="0" err="1">
                <a:solidFill>
                  <a:srgbClr val="0070C0"/>
                </a:solidFill>
              </a:rPr>
              <a:t>sys.argv</a:t>
            </a:r>
            <a:r>
              <a:rPr lang="en-US" sz="2400" dirty="0">
                <a:solidFill>
                  <a:srgbClr val="0070C0"/>
                </a:solidFill>
              </a:rPr>
              <a:t>[1]])</a:t>
            </a:r>
          </a:p>
          <a:p>
            <a:r>
              <a:rPr lang="en-US" sz="2400" dirty="0" err="1">
                <a:solidFill>
                  <a:srgbClr val="0070C0"/>
                </a:solidFill>
              </a:rPr>
              <a:t>mcbShelf.close</a:t>
            </a:r>
            <a:r>
              <a:rPr lang="en-US" sz="2400" dirty="0">
                <a:solidFill>
                  <a:srgbClr val="0070C0"/>
                </a:solidFill>
              </a:rPr>
              <a:t>()</a:t>
            </a:r>
          </a:p>
        </p:txBody>
      </p:sp>
      <p:sp>
        <p:nvSpPr>
          <p:cNvPr id="4" name="Rectangle 3"/>
          <p:cNvSpPr/>
          <p:nvPr/>
        </p:nvSpPr>
        <p:spPr>
          <a:xfrm>
            <a:off x="5448022" y="919401"/>
            <a:ext cx="6578878" cy="6093976"/>
          </a:xfrm>
          <a:prstGeom prst="rect">
            <a:avLst/>
          </a:prstGeom>
        </p:spPr>
        <p:txBody>
          <a:bodyPr wrap="square">
            <a:spAutoFit/>
          </a:bodyPr>
          <a:lstStyle/>
          <a:p>
            <a:pPr marL="457200" indent="-457200">
              <a:buFont typeface="Wingdings" panose="05000000000000000000" pitchFamily="2" charset="2"/>
              <a:buChar char="Ø"/>
            </a:pPr>
            <a:r>
              <a:rPr lang="en-US" sz="2600" dirty="0"/>
              <a:t>If there is only one command line argument, first check whether it’s 'list' ➊. </a:t>
            </a:r>
          </a:p>
          <a:p>
            <a:pPr marL="457200" indent="-457200">
              <a:buFont typeface="Wingdings" panose="05000000000000000000" pitchFamily="2" charset="2"/>
              <a:buChar char="Ø"/>
            </a:pPr>
            <a:r>
              <a:rPr lang="en-US" sz="2600" dirty="0">
                <a:solidFill>
                  <a:srgbClr val="0070C0"/>
                </a:solidFill>
              </a:rPr>
              <a:t>If so, a string representation of the list of shelf keys will be copied to clipboard ➋. </a:t>
            </a:r>
          </a:p>
          <a:p>
            <a:pPr marL="457200" indent="-457200">
              <a:buFont typeface="Wingdings" panose="05000000000000000000" pitchFamily="2" charset="2"/>
              <a:buChar char="Ø"/>
            </a:pPr>
            <a:r>
              <a:rPr lang="en-US" sz="2600" dirty="0">
                <a:solidFill>
                  <a:srgbClr val="C00000"/>
                </a:solidFill>
              </a:rPr>
              <a:t>The user can paste this list into an open text editor to read it.</a:t>
            </a:r>
          </a:p>
          <a:p>
            <a:pPr marL="457200" indent="-457200">
              <a:buFont typeface="Wingdings" panose="05000000000000000000" pitchFamily="2" charset="2"/>
              <a:buChar char="Ø"/>
            </a:pPr>
            <a:r>
              <a:rPr lang="en-US" sz="2600" dirty="0"/>
              <a:t>Otherwise, you can assume the command line argument is a keyword.</a:t>
            </a:r>
          </a:p>
          <a:p>
            <a:pPr marL="457200" indent="-457200">
              <a:buFont typeface="Wingdings" panose="05000000000000000000" pitchFamily="2" charset="2"/>
              <a:buChar char="Ø"/>
            </a:pPr>
            <a:r>
              <a:rPr lang="en-US" sz="2600" dirty="0">
                <a:solidFill>
                  <a:srgbClr val="0070C0"/>
                </a:solidFill>
              </a:rPr>
              <a:t>If this keyword exists in the </a:t>
            </a:r>
            <a:r>
              <a:rPr lang="en-US" sz="2600" dirty="0" err="1">
                <a:solidFill>
                  <a:srgbClr val="0070C0"/>
                </a:solidFill>
              </a:rPr>
              <a:t>mcbShelf</a:t>
            </a:r>
            <a:r>
              <a:rPr lang="en-US" sz="2600" dirty="0">
                <a:solidFill>
                  <a:srgbClr val="0070C0"/>
                </a:solidFill>
              </a:rPr>
              <a:t> shelf as a key, you can load the value onto the clipboard ➌.</a:t>
            </a:r>
          </a:p>
          <a:p>
            <a:pPr marL="457200" indent="-457200">
              <a:buFont typeface="Wingdings" panose="05000000000000000000" pitchFamily="2" charset="2"/>
              <a:buChar char="Ø"/>
            </a:pPr>
            <a:r>
              <a:rPr lang="en-US" sz="2600" dirty="0">
                <a:solidFill>
                  <a:srgbClr val="C00000"/>
                </a:solidFill>
              </a:rPr>
              <a:t>And that’s it! Launching this program has different steps depending on what operating system your computer uses. </a:t>
            </a:r>
          </a:p>
          <a:p>
            <a:pPr marL="457200" indent="-457200">
              <a:buFont typeface="Wingdings" panose="05000000000000000000" pitchFamily="2" charset="2"/>
              <a:buChar char="Ø"/>
            </a:pPr>
            <a:r>
              <a:rPr lang="en-US" sz="2600" dirty="0"/>
              <a:t>See Appendix B for details.</a:t>
            </a:r>
            <a:endParaRPr lang="en-US" sz="2600" dirty="0">
              <a:solidFill>
                <a:srgbClr val="C00000"/>
              </a:solidFill>
            </a:endParaRPr>
          </a:p>
        </p:txBody>
      </p:sp>
    </p:spTree>
    <p:extLst>
      <p:ext uri="{BB962C8B-B14F-4D97-AF65-F5344CB8AC3E}">
        <p14:creationId xmlns:p14="http://schemas.microsoft.com/office/powerpoint/2010/main" val="311910983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5362" y="0"/>
            <a:ext cx="12956240" cy="646331"/>
          </a:xfrm>
          <a:prstGeom prst="rect">
            <a:avLst/>
          </a:prstGeom>
        </p:spPr>
        <p:txBody>
          <a:bodyPr wrap="square">
            <a:spAutoFit/>
          </a:bodyPr>
          <a:lstStyle/>
          <a:p>
            <a:pPr algn="ctr"/>
            <a:r>
              <a:rPr lang="en-US" sz="3600" b="1">
                <a:solidFill>
                  <a:schemeClr val="accent6">
                    <a:lumMod val="50000"/>
                  </a:schemeClr>
                </a:solidFill>
              </a:rPr>
              <a:t>Step 3: List Keywords and Load a Keyword’s Content</a:t>
            </a:r>
            <a:endParaRPr lang="en-US" sz="3600" b="1" dirty="0">
              <a:solidFill>
                <a:schemeClr val="accent6">
                  <a:lumMod val="50000"/>
                </a:schemeClr>
              </a:solidFill>
            </a:endParaRPr>
          </a:p>
        </p:txBody>
      </p:sp>
      <p:sp>
        <p:nvSpPr>
          <p:cNvPr id="2" name="Rectangle 1"/>
          <p:cNvSpPr/>
          <p:nvPr/>
        </p:nvSpPr>
        <p:spPr>
          <a:xfrm>
            <a:off x="127000" y="1011734"/>
            <a:ext cx="5181600" cy="6001643"/>
          </a:xfrm>
          <a:prstGeom prst="rect">
            <a:avLst/>
          </a:prstGeom>
        </p:spPr>
        <p:txBody>
          <a:bodyPr wrap="square">
            <a:spAutoFit/>
          </a:bodyPr>
          <a:lstStyle/>
          <a:p>
            <a:r>
              <a:rPr lang="en-US" sz="2400" dirty="0">
                <a:solidFill>
                  <a:srgbClr val="0070C0"/>
                </a:solidFill>
              </a:rPr>
              <a:t>#! python3</a:t>
            </a:r>
          </a:p>
          <a:p>
            <a:r>
              <a:rPr lang="en-US" sz="2400" dirty="0">
                <a:solidFill>
                  <a:srgbClr val="0070C0"/>
                </a:solidFill>
              </a:rPr>
              <a:t># </a:t>
            </a:r>
            <a:r>
              <a:rPr lang="en-US" sz="2400" dirty="0" err="1">
                <a:solidFill>
                  <a:srgbClr val="0070C0"/>
                </a:solidFill>
              </a:rPr>
              <a:t>mcb.pyw</a:t>
            </a:r>
            <a:r>
              <a:rPr lang="en-US" sz="2400" dirty="0">
                <a:solidFill>
                  <a:srgbClr val="0070C0"/>
                </a:solidFill>
              </a:rPr>
              <a:t> - Saves and loads pieces of text to the clipboard.</a:t>
            </a:r>
          </a:p>
          <a:p>
            <a:r>
              <a:rPr lang="en-US" sz="2400" dirty="0">
                <a:solidFill>
                  <a:srgbClr val="0070C0"/>
                </a:solidFill>
              </a:rPr>
              <a:t>--snip--</a:t>
            </a:r>
          </a:p>
          <a:p>
            <a:r>
              <a:rPr lang="en-US" sz="2400" dirty="0">
                <a:solidFill>
                  <a:srgbClr val="0070C0"/>
                </a:solidFill>
              </a:rPr>
              <a:t># Save clipboard content.</a:t>
            </a:r>
          </a:p>
          <a:p>
            <a:r>
              <a:rPr lang="en-US" sz="2400" dirty="0">
                <a:solidFill>
                  <a:srgbClr val="0070C0"/>
                </a:solidFill>
              </a:rPr>
              <a:t>if </a:t>
            </a:r>
            <a:r>
              <a:rPr lang="en-US" sz="2400" dirty="0" err="1">
                <a:solidFill>
                  <a:srgbClr val="0070C0"/>
                </a:solidFill>
              </a:rPr>
              <a:t>len</a:t>
            </a:r>
            <a:r>
              <a:rPr lang="en-US" sz="2400" dirty="0">
                <a:solidFill>
                  <a:srgbClr val="0070C0"/>
                </a:solidFill>
              </a:rPr>
              <a:t>(</a:t>
            </a:r>
            <a:r>
              <a:rPr lang="en-US" sz="2400" dirty="0" err="1">
                <a:solidFill>
                  <a:srgbClr val="0070C0"/>
                </a:solidFill>
              </a:rPr>
              <a:t>sys.argv</a:t>
            </a:r>
            <a:r>
              <a:rPr lang="en-US" sz="2400" dirty="0">
                <a:solidFill>
                  <a:srgbClr val="0070C0"/>
                </a:solidFill>
              </a:rPr>
              <a:t>) == 3 and </a:t>
            </a:r>
            <a:r>
              <a:rPr lang="en-US" sz="2400" dirty="0" err="1">
                <a:solidFill>
                  <a:srgbClr val="0070C0"/>
                </a:solidFill>
              </a:rPr>
              <a:t>sys.argv</a:t>
            </a:r>
            <a:r>
              <a:rPr lang="en-US" sz="2400" dirty="0">
                <a:solidFill>
                  <a:srgbClr val="0070C0"/>
                </a:solidFill>
              </a:rPr>
              <a:t>[1].lower() == 'save':</a:t>
            </a:r>
          </a:p>
          <a:p>
            <a:r>
              <a:rPr lang="en-US" sz="2400" dirty="0" err="1">
                <a:solidFill>
                  <a:srgbClr val="0070C0"/>
                </a:solidFill>
              </a:rPr>
              <a:t>mcbShelf</a:t>
            </a:r>
            <a:r>
              <a:rPr lang="en-US" sz="2400" dirty="0">
                <a:solidFill>
                  <a:srgbClr val="0070C0"/>
                </a:solidFill>
              </a:rPr>
              <a:t>[</a:t>
            </a:r>
            <a:r>
              <a:rPr lang="en-US" sz="2400" dirty="0" err="1">
                <a:solidFill>
                  <a:srgbClr val="0070C0"/>
                </a:solidFill>
              </a:rPr>
              <a:t>sys.argv</a:t>
            </a:r>
            <a:r>
              <a:rPr lang="en-US" sz="2400" dirty="0">
                <a:solidFill>
                  <a:srgbClr val="0070C0"/>
                </a:solidFill>
              </a:rPr>
              <a:t>[2]] = </a:t>
            </a:r>
            <a:r>
              <a:rPr lang="en-US" sz="2400" dirty="0" err="1">
                <a:solidFill>
                  <a:srgbClr val="0070C0"/>
                </a:solidFill>
              </a:rPr>
              <a:t>pyperclip.paste</a:t>
            </a:r>
            <a:r>
              <a:rPr lang="en-US" sz="2400" dirty="0">
                <a:solidFill>
                  <a:srgbClr val="0070C0"/>
                </a:solidFill>
              </a:rPr>
              <a:t>()</a:t>
            </a:r>
          </a:p>
          <a:p>
            <a:r>
              <a:rPr lang="en-US" sz="2400" dirty="0" err="1">
                <a:solidFill>
                  <a:srgbClr val="0070C0"/>
                </a:solidFill>
              </a:rPr>
              <a:t>elif</a:t>
            </a:r>
            <a:r>
              <a:rPr lang="en-US" sz="2400" dirty="0">
                <a:solidFill>
                  <a:srgbClr val="0070C0"/>
                </a:solidFill>
              </a:rPr>
              <a:t> </a:t>
            </a:r>
            <a:r>
              <a:rPr lang="en-US" sz="2400" dirty="0" err="1">
                <a:solidFill>
                  <a:srgbClr val="0070C0"/>
                </a:solidFill>
              </a:rPr>
              <a:t>len</a:t>
            </a:r>
            <a:r>
              <a:rPr lang="en-US" sz="2400" dirty="0">
                <a:solidFill>
                  <a:srgbClr val="0070C0"/>
                </a:solidFill>
              </a:rPr>
              <a:t>(</a:t>
            </a:r>
            <a:r>
              <a:rPr lang="en-US" sz="2400" dirty="0" err="1">
                <a:solidFill>
                  <a:srgbClr val="0070C0"/>
                </a:solidFill>
              </a:rPr>
              <a:t>sys.argv</a:t>
            </a:r>
            <a:r>
              <a:rPr lang="en-US" sz="2400" dirty="0">
                <a:solidFill>
                  <a:srgbClr val="0070C0"/>
                </a:solidFill>
              </a:rPr>
              <a:t>) == 2:</a:t>
            </a:r>
          </a:p>
          <a:p>
            <a:r>
              <a:rPr lang="en-US" sz="2400" dirty="0">
                <a:solidFill>
                  <a:srgbClr val="0070C0"/>
                </a:solidFill>
              </a:rPr>
              <a:t># List keywords and load content.</a:t>
            </a:r>
          </a:p>
          <a:p>
            <a:r>
              <a:rPr lang="en-US" sz="2400" dirty="0">
                <a:solidFill>
                  <a:srgbClr val="0070C0"/>
                </a:solidFill>
              </a:rPr>
              <a:t>➊ if </a:t>
            </a:r>
            <a:r>
              <a:rPr lang="en-US" sz="2400" dirty="0" err="1">
                <a:solidFill>
                  <a:srgbClr val="0070C0"/>
                </a:solidFill>
              </a:rPr>
              <a:t>sys.argv</a:t>
            </a:r>
            <a:r>
              <a:rPr lang="en-US" sz="2400" dirty="0">
                <a:solidFill>
                  <a:srgbClr val="0070C0"/>
                </a:solidFill>
              </a:rPr>
              <a:t>[1].lower() == 'list':</a:t>
            </a:r>
          </a:p>
          <a:p>
            <a:r>
              <a:rPr lang="en-US" sz="2400" dirty="0">
                <a:solidFill>
                  <a:srgbClr val="0070C0"/>
                </a:solidFill>
              </a:rPr>
              <a:t>➋ </a:t>
            </a:r>
            <a:r>
              <a:rPr lang="en-US" sz="2400" dirty="0" err="1">
                <a:solidFill>
                  <a:srgbClr val="0070C0"/>
                </a:solidFill>
              </a:rPr>
              <a:t>pyperclip.copy</a:t>
            </a:r>
            <a:r>
              <a:rPr lang="en-US" sz="2400" dirty="0">
                <a:solidFill>
                  <a:srgbClr val="0070C0"/>
                </a:solidFill>
              </a:rPr>
              <a:t>(</a:t>
            </a:r>
            <a:r>
              <a:rPr lang="en-US" sz="2400" dirty="0" err="1">
                <a:solidFill>
                  <a:srgbClr val="0070C0"/>
                </a:solidFill>
              </a:rPr>
              <a:t>str</a:t>
            </a:r>
            <a:r>
              <a:rPr lang="en-US" sz="2400" dirty="0">
                <a:solidFill>
                  <a:srgbClr val="0070C0"/>
                </a:solidFill>
              </a:rPr>
              <a:t>(list(</a:t>
            </a:r>
            <a:r>
              <a:rPr lang="en-US" sz="2400" dirty="0" err="1">
                <a:solidFill>
                  <a:srgbClr val="0070C0"/>
                </a:solidFill>
              </a:rPr>
              <a:t>mcbShelf.keys</a:t>
            </a:r>
            <a:r>
              <a:rPr lang="en-US" sz="2400" dirty="0">
                <a:solidFill>
                  <a:srgbClr val="0070C0"/>
                </a:solidFill>
              </a:rPr>
              <a:t>())))</a:t>
            </a:r>
          </a:p>
          <a:p>
            <a:r>
              <a:rPr lang="en-US" sz="2400" dirty="0" err="1">
                <a:solidFill>
                  <a:srgbClr val="0070C0"/>
                </a:solidFill>
              </a:rPr>
              <a:t>elif</a:t>
            </a:r>
            <a:r>
              <a:rPr lang="en-US" sz="2400" dirty="0">
                <a:solidFill>
                  <a:srgbClr val="0070C0"/>
                </a:solidFill>
              </a:rPr>
              <a:t> </a:t>
            </a:r>
            <a:r>
              <a:rPr lang="en-US" sz="2400" dirty="0" err="1">
                <a:solidFill>
                  <a:srgbClr val="0070C0"/>
                </a:solidFill>
              </a:rPr>
              <a:t>sys.argv</a:t>
            </a:r>
            <a:r>
              <a:rPr lang="en-US" sz="2400" dirty="0">
                <a:solidFill>
                  <a:srgbClr val="0070C0"/>
                </a:solidFill>
              </a:rPr>
              <a:t>[1] in </a:t>
            </a:r>
            <a:r>
              <a:rPr lang="en-US" sz="2400" dirty="0" err="1">
                <a:solidFill>
                  <a:srgbClr val="0070C0"/>
                </a:solidFill>
              </a:rPr>
              <a:t>mcbShelf</a:t>
            </a:r>
            <a:r>
              <a:rPr lang="en-US" sz="2400" dirty="0">
                <a:solidFill>
                  <a:srgbClr val="0070C0"/>
                </a:solidFill>
              </a:rPr>
              <a:t>:</a:t>
            </a:r>
          </a:p>
          <a:p>
            <a:r>
              <a:rPr lang="en-US" sz="2400" dirty="0">
                <a:solidFill>
                  <a:srgbClr val="0070C0"/>
                </a:solidFill>
              </a:rPr>
              <a:t>➌ </a:t>
            </a:r>
            <a:r>
              <a:rPr lang="en-US" sz="2400" dirty="0" err="1">
                <a:solidFill>
                  <a:srgbClr val="0070C0"/>
                </a:solidFill>
              </a:rPr>
              <a:t>pyperclip.copy</a:t>
            </a:r>
            <a:r>
              <a:rPr lang="en-US" sz="2400" dirty="0">
                <a:solidFill>
                  <a:srgbClr val="0070C0"/>
                </a:solidFill>
              </a:rPr>
              <a:t>(</a:t>
            </a:r>
            <a:r>
              <a:rPr lang="en-US" sz="2400" dirty="0" err="1">
                <a:solidFill>
                  <a:srgbClr val="0070C0"/>
                </a:solidFill>
              </a:rPr>
              <a:t>mcbShelf</a:t>
            </a:r>
            <a:r>
              <a:rPr lang="en-US" sz="2400" dirty="0">
                <a:solidFill>
                  <a:srgbClr val="0070C0"/>
                </a:solidFill>
              </a:rPr>
              <a:t>[</a:t>
            </a:r>
            <a:r>
              <a:rPr lang="en-US" sz="2400" dirty="0" err="1">
                <a:solidFill>
                  <a:srgbClr val="0070C0"/>
                </a:solidFill>
              </a:rPr>
              <a:t>sys.argv</a:t>
            </a:r>
            <a:r>
              <a:rPr lang="en-US" sz="2400" dirty="0">
                <a:solidFill>
                  <a:srgbClr val="0070C0"/>
                </a:solidFill>
              </a:rPr>
              <a:t>[1]])</a:t>
            </a:r>
          </a:p>
          <a:p>
            <a:r>
              <a:rPr lang="en-US" sz="2400" dirty="0" err="1">
                <a:solidFill>
                  <a:srgbClr val="0070C0"/>
                </a:solidFill>
              </a:rPr>
              <a:t>mcbShelf.close</a:t>
            </a:r>
            <a:r>
              <a:rPr lang="en-US" sz="2400" dirty="0">
                <a:solidFill>
                  <a:srgbClr val="0070C0"/>
                </a:solidFill>
              </a:rPr>
              <a:t>()</a:t>
            </a:r>
          </a:p>
        </p:txBody>
      </p:sp>
      <p:sp>
        <p:nvSpPr>
          <p:cNvPr id="4" name="Rectangle 3"/>
          <p:cNvSpPr/>
          <p:nvPr/>
        </p:nvSpPr>
        <p:spPr>
          <a:xfrm>
            <a:off x="5448022" y="919401"/>
            <a:ext cx="6578878" cy="6093976"/>
          </a:xfrm>
          <a:prstGeom prst="rect">
            <a:avLst/>
          </a:prstGeom>
        </p:spPr>
        <p:txBody>
          <a:bodyPr wrap="square">
            <a:spAutoFit/>
          </a:bodyPr>
          <a:lstStyle/>
          <a:p>
            <a:pPr marL="457200" indent="-457200">
              <a:buFont typeface="Wingdings" panose="05000000000000000000" pitchFamily="2" charset="2"/>
              <a:buChar char="Ø"/>
            </a:pPr>
            <a:r>
              <a:rPr lang="en-US" sz="2600" dirty="0"/>
              <a:t>Recall the password locker program you created in Chapter 6 that stored the passwords in a dictionary. </a:t>
            </a:r>
          </a:p>
          <a:p>
            <a:pPr marL="457200" indent="-457200">
              <a:buFont typeface="Wingdings" panose="05000000000000000000" pitchFamily="2" charset="2"/>
              <a:buChar char="Ø"/>
            </a:pPr>
            <a:r>
              <a:rPr lang="en-US" sz="2600" dirty="0">
                <a:solidFill>
                  <a:srgbClr val="C00000"/>
                </a:solidFill>
              </a:rPr>
              <a:t>Updating the passwords required changing the source code of the program. </a:t>
            </a:r>
          </a:p>
          <a:p>
            <a:pPr marL="457200" indent="-457200">
              <a:buFont typeface="Wingdings" panose="05000000000000000000" pitchFamily="2" charset="2"/>
              <a:buChar char="Ø"/>
            </a:pPr>
            <a:r>
              <a:rPr lang="en-US" sz="2600" dirty="0"/>
              <a:t>This isn’t ideal, because average users don’t feel comfortable changing source code to update their software. </a:t>
            </a:r>
          </a:p>
          <a:p>
            <a:pPr marL="457200" indent="-457200">
              <a:buFont typeface="Wingdings" panose="05000000000000000000" pitchFamily="2" charset="2"/>
              <a:buChar char="Ø"/>
            </a:pPr>
            <a:r>
              <a:rPr lang="en-US" sz="2600" dirty="0">
                <a:solidFill>
                  <a:srgbClr val="C00000"/>
                </a:solidFill>
              </a:rPr>
              <a:t>Also, every time you modify the source code to a program, you run the risk of accidentally introducing new bugs. </a:t>
            </a:r>
          </a:p>
          <a:p>
            <a:pPr marL="457200" indent="-457200">
              <a:buFont typeface="Wingdings" panose="05000000000000000000" pitchFamily="2" charset="2"/>
              <a:buChar char="Ø"/>
            </a:pPr>
            <a:r>
              <a:rPr lang="en-US" sz="2600" dirty="0"/>
              <a:t>By storing the data for a program in a different place than the code, you can make your programs easier for others to use and more resistant to bugs.</a:t>
            </a:r>
            <a:endParaRPr lang="en-US" sz="2600" dirty="0">
              <a:solidFill>
                <a:srgbClr val="C00000"/>
              </a:solidFill>
            </a:endParaRPr>
          </a:p>
        </p:txBody>
      </p:sp>
    </p:spTree>
    <p:extLst>
      <p:ext uri="{BB962C8B-B14F-4D97-AF65-F5344CB8AC3E}">
        <p14:creationId xmlns:p14="http://schemas.microsoft.com/office/powerpoint/2010/main" val="3295677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00748" y="0"/>
            <a:ext cx="7916492" cy="769441"/>
          </a:xfrm>
          <a:prstGeom prst="rect">
            <a:avLst/>
          </a:prstGeom>
        </p:spPr>
        <p:txBody>
          <a:bodyPr wrap="square">
            <a:spAutoFit/>
          </a:bodyPr>
          <a:lstStyle/>
          <a:p>
            <a:pPr algn="ctr"/>
            <a:r>
              <a:rPr lang="en-US" sz="4400" b="1">
                <a:solidFill>
                  <a:schemeClr val="accent6">
                    <a:lumMod val="50000"/>
                  </a:schemeClr>
                </a:solidFill>
              </a:rPr>
              <a:t>Indexing and Slicing Strings</a:t>
            </a:r>
            <a:endParaRPr lang="en-US" sz="4400" b="1" dirty="0">
              <a:solidFill>
                <a:schemeClr val="accent6">
                  <a:lumMod val="50000"/>
                </a:schemeClr>
              </a:solidFill>
            </a:endParaRPr>
          </a:p>
        </p:txBody>
      </p:sp>
      <p:sp>
        <p:nvSpPr>
          <p:cNvPr id="2" name="Rectangle 1"/>
          <p:cNvSpPr/>
          <p:nvPr/>
        </p:nvSpPr>
        <p:spPr>
          <a:xfrm>
            <a:off x="8297315" y="1164134"/>
            <a:ext cx="9412105" cy="5693866"/>
          </a:xfrm>
          <a:prstGeom prst="rect">
            <a:avLst/>
          </a:prstGeom>
        </p:spPr>
        <p:txBody>
          <a:bodyPr wrap="square">
            <a:spAutoFit/>
          </a:bodyPr>
          <a:lstStyle/>
          <a:p>
            <a:r>
              <a:rPr lang="pt-BR" sz="2800" dirty="0">
                <a:solidFill>
                  <a:srgbClr val="FF0000"/>
                </a:solidFill>
              </a:rPr>
              <a:t>&gt;&gt;&gt; spam = 'Hello, world!'</a:t>
            </a:r>
          </a:p>
          <a:p>
            <a:r>
              <a:rPr lang="pt-BR" sz="2800" dirty="0">
                <a:solidFill>
                  <a:srgbClr val="FF0000"/>
                </a:solidFill>
              </a:rPr>
              <a:t>&gt;&gt;&gt; spam[0]</a:t>
            </a:r>
          </a:p>
          <a:p>
            <a:r>
              <a:rPr lang="pt-BR" sz="2800" dirty="0">
                <a:solidFill>
                  <a:srgbClr val="7030A0"/>
                </a:solidFill>
              </a:rPr>
              <a:t>'H'</a:t>
            </a:r>
          </a:p>
          <a:p>
            <a:r>
              <a:rPr lang="pt-BR" sz="2800" dirty="0">
                <a:solidFill>
                  <a:srgbClr val="FF0000"/>
                </a:solidFill>
              </a:rPr>
              <a:t>&gt;&gt;&gt; spam[4]</a:t>
            </a:r>
          </a:p>
          <a:p>
            <a:r>
              <a:rPr lang="pt-BR" sz="2800" dirty="0">
                <a:solidFill>
                  <a:srgbClr val="7030A0"/>
                </a:solidFill>
              </a:rPr>
              <a:t>'o'</a:t>
            </a:r>
          </a:p>
          <a:p>
            <a:r>
              <a:rPr lang="pt-BR" sz="2800" dirty="0">
                <a:solidFill>
                  <a:srgbClr val="FF0000"/>
                </a:solidFill>
              </a:rPr>
              <a:t>&gt;&gt;&gt; spam[-1]</a:t>
            </a:r>
          </a:p>
          <a:p>
            <a:r>
              <a:rPr lang="pt-BR" sz="2800" dirty="0">
                <a:solidFill>
                  <a:srgbClr val="7030A0"/>
                </a:solidFill>
              </a:rPr>
              <a:t>'!'</a:t>
            </a:r>
          </a:p>
          <a:p>
            <a:r>
              <a:rPr lang="pt-BR" sz="2800" dirty="0">
                <a:solidFill>
                  <a:srgbClr val="FF0000"/>
                </a:solidFill>
              </a:rPr>
              <a:t>&gt;&gt;&gt; spam[0:5]</a:t>
            </a:r>
          </a:p>
          <a:p>
            <a:r>
              <a:rPr lang="pt-BR" sz="2800" dirty="0">
                <a:solidFill>
                  <a:srgbClr val="7030A0"/>
                </a:solidFill>
              </a:rPr>
              <a:t>'Hello'</a:t>
            </a:r>
          </a:p>
          <a:p>
            <a:r>
              <a:rPr lang="pt-BR" sz="2800" dirty="0">
                <a:solidFill>
                  <a:srgbClr val="7030A0"/>
                </a:solidFill>
              </a:rPr>
              <a:t>&gt;&gt;&gt; spam[:5]</a:t>
            </a:r>
          </a:p>
          <a:p>
            <a:r>
              <a:rPr lang="pt-BR" sz="2800" dirty="0">
                <a:solidFill>
                  <a:srgbClr val="7030A0"/>
                </a:solidFill>
              </a:rPr>
              <a:t>'Hello'</a:t>
            </a:r>
          </a:p>
          <a:p>
            <a:r>
              <a:rPr lang="pt-BR" sz="2800" dirty="0">
                <a:solidFill>
                  <a:srgbClr val="FF0000"/>
                </a:solidFill>
              </a:rPr>
              <a:t>&gt;&gt;&gt; spam[7:]</a:t>
            </a:r>
          </a:p>
          <a:p>
            <a:r>
              <a:rPr lang="pt-BR" sz="2800" dirty="0">
                <a:solidFill>
                  <a:srgbClr val="7030A0"/>
                </a:solidFill>
              </a:rPr>
              <a:t>'world!'</a:t>
            </a:r>
            <a:endParaRPr lang="en-US" sz="2800" dirty="0">
              <a:solidFill>
                <a:srgbClr val="7030A0"/>
              </a:solidFill>
            </a:endParaRPr>
          </a:p>
        </p:txBody>
      </p:sp>
      <p:sp>
        <p:nvSpPr>
          <p:cNvPr id="3" name="Rectangle 2"/>
          <p:cNvSpPr/>
          <p:nvPr/>
        </p:nvSpPr>
        <p:spPr>
          <a:xfrm>
            <a:off x="214439" y="1136509"/>
            <a:ext cx="7846901" cy="5663089"/>
          </a:xfrm>
          <a:prstGeom prst="rect">
            <a:avLst/>
          </a:prstGeom>
        </p:spPr>
        <p:txBody>
          <a:bodyPr wrap="square">
            <a:spAutoFit/>
          </a:bodyPr>
          <a:lstStyle/>
          <a:p>
            <a:pPr marL="457200" indent="-457200" algn="just">
              <a:spcAft>
                <a:spcPts val="1800"/>
              </a:spcAft>
              <a:buFont typeface="Wingdings" panose="05000000000000000000" pitchFamily="2" charset="2"/>
              <a:buChar char="Ø"/>
            </a:pPr>
            <a:r>
              <a:rPr lang="en-US" sz="3200" dirty="0">
                <a:solidFill>
                  <a:srgbClr val="C00000"/>
                </a:solidFill>
              </a:rPr>
              <a:t>If you specify an index, you’ll get the character at that position in the string.</a:t>
            </a:r>
          </a:p>
          <a:p>
            <a:pPr marL="457200" indent="-457200" algn="just">
              <a:spcAft>
                <a:spcPts val="1800"/>
              </a:spcAft>
              <a:buFont typeface="Wingdings" panose="05000000000000000000" pitchFamily="2" charset="2"/>
              <a:buChar char="Ø"/>
            </a:pPr>
            <a:r>
              <a:rPr lang="en-US" sz="3200" dirty="0">
                <a:solidFill>
                  <a:srgbClr val="002060"/>
                </a:solidFill>
              </a:rPr>
              <a:t>If you specify a range from one index to another, the starting index is included and the ending index is not.</a:t>
            </a:r>
          </a:p>
          <a:p>
            <a:pPr marL="457200" indent="-457200" algn="just">
              <a:spcAft>
                <a:spcPts val="1800"/>
              </a:spcAft>
              <a:buFont typeface="Wingdings" panose="05000000000000000000" pitchFamily="2" charset="2"/>
              <a:buChar char="Ø"/>
            </a:pPr>
            <a:r>
              <a:rPr lang="en-US" sz="3200" dirty="0">
                <a:solidFill>
                  <a:srgbClr val="00B050"/>
                </a:solidFill>
              </a:rPr>
              <a:t>That’s why, if spam is 'Hello, world!', spam[0:5] is 'Hello'.</a:t>
            </a:r>
          </a:p>
          <a:p>
            <a:pPr marL="457200" indent="-457200" algn="just">
              <a:spcAft>
                <a:spcPts val="1800"/>
              </a:spcAft>
              <a:buFont typeface="Wingdings" panose="05000000000000000000" pitchFamily="2" charset="2"/>
              <a:buChar char="Ø"/>
            </a:pPr>
            <a:r>
              <a:rPr lang="en-US" sz="3100" dirty="0"/>
              <a:t>The substring got from spam[0:5] will include everything from spam[0] to spam[4], leaving out comma at index 5 &amp;space at index 6.</a:t>
            </a:r>
          </a:p>
        </p:txBody>
      </p:sp>
    </p:spTree>
    <p:extLst>
      <p:ext uri="{BB962C8B-B14F-4D97-AF65-F5344CB8AC3E}">
        <p14:creationId xmlns:p14="http://schemas.microsoft.com/office/powerpoint/2010/main" val="3299902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00748" y="0"/>
            <a:ext cx="7916492" cy="769441"/>
          </a:xfrm>
          <a:prstGeom prst="rect">
            <a:avLst/>
          </a:prstGeom>
        </p:spPr>
        <p:txBody>
          <a:bodyPr wrap="square">
            <a:spAutoFit/>
          </a:bodyPr>
          <a:lstStyle/>
          <a:p>
            <a:pPr algn="ctr"/>
            <a:r>
              <a:rPr lang="en-US" sz="4400" b="1">
                <a:solidFill>
                  <a:schemeClr val="accent6">
                    <a:lumMod val="50000"/>
                  </a:schemeClr>
                </a:solidFill>
              </a:rPr>
              <a:t>Indexing and Slicing Strings</a:t>
            </a:r>
            <a:endParaRPr lang="en-US" sz="4400" b="1" dirty="0">
              <a:solidFill>
                <a:schemeClr val="accent6">
                  <a:lumMod val="50000"/>
                </a:schemeClr>
              </a:solidFill>
            </a:endParaRPr>
          </a:p>
        </p:txBody>
      </p:sp>
      <p:sp>
        <p:nvSpPr>
          <p:cNvPr id="2" name="Rectangle 1"/>
          <p:cNvSpPr/>
          <p:nvPr/>
        </p:nvSpPr>
        <p:spPr>
          <a:xfrm>
            <a:off x="8269897" y="2476740"/>
            <a:ext cx="3894685" cy="1815882"/>
          </a:xfrm>
          <a:prstGeom prst="rect">
            <a:avLst/>
          </a:prstGeom>
        </p:spPr>
        <p:txBody>
          <a:bodyPr wrap="square">
            <a:spAutoFit/>
          </a:bodyPr>
          <a:lstStyle/>
          <a:p>
            <a:r>
              <a:rPr lang="pt-BR" sz="2800" dirty="0">
                <a:solidFill>
                  <a:srgbClr val="FF0000"/>
                </a:solidFill>
              </a:rPr>
              <a:t>&gt;&gt;&gt; spam = 'Hello, world!'</a:t>
            </a:r>
          </a:p>
          <a:p>
            <a:r>
              <a:rPr lang="pt-BR" sz="2800" dirty="0">
                <a:solidFill>
                  <a:srgbClr val="FF0000"/>
                </a:solidFill>
              </a:rPr>
              <a:t>&gt;&gt;&gt; fizz = spam[0:5]</a:t>
            </a:r>
          </a:p>
          <a:p>
            <a:r>
              <a:rPr lang="pt-BR" sz="2800" dirty="0">
                <a:solidFill>
                  <a:srgbClr val="FF0000"/>
                </a:solidFill>
              </a:rPr>
              <a:t>&gt;&gt;&gt; fizz</a:t>
            </a:r>
          </a:p>
          <a:p>
            <a:r>
              <a:rPr lang="pt-BR" sz="2800" dirty="0">
                <a:solidFill>
                  <a:srgbClr val="FF0000"/>
                </a:solidFill>
              </a:rPr>
              <a:t>'Hello'</a:t>
            </a:r>
            <a:endParaRPr lang="en-US" sz="2800" dirty="0">
              <a:solidFill>
                <a:srgbClr val="7030A0"/>
              </a:solidFill>
            </a:endParaRPr>
          </a:p>
        </p:txBody>
      </p:sp>
      <p:sp>
        <p:nvSpPr>
          <p:cNvPr id="3" name="Rectangle 2"/>
          <p:cNvSpPr/>
          <p:nvPr/>
        </p:nvSpPr>
        <p:spPr>
          <a:xfrm>
            <a:off x="184943" y="1755941"/>
            <a:ext cx="7846901" cy="4401205"/>
          </a:xfrm>
          <a:prstGeom prst="rect">
            <a:avLst/>
          </a:prstGeom>
        </p:spPr>
        <p:txBody>
          <a:bodyPr wrap="square">
            <a:spAutoFit/>
          </a:bodyPr>
          <a:lstStyle/>
          <a:p>
            <a:pPr marL="457200" indent="-457200" algn="just">
              <a:spcAft>
                <a:spcPts val="1800"/>
              </a:spcAft>
              <a:buFont typeface="Wingdings" panose="05000000000000000000" pitchFamily="2" charset="2"/>
              <a:buChar char="Ø"/>
            </a:pPr>
            <a:r>
              <a:rPr lang="en-US" sz="3200" dirty="0">
                <a:solidFill>
                  <a:srgbClr val="C00000"/>
                </a:solidFill>
              </a:rPr>
              <a:t>Note that slicing a string does not modify the original string</a:t>
            </a:r>
          </a:p>
          <a:p>
            <a:pPr marL="457200" indent="-457200" algn="just">
              <a:spcAft>
                <a:spcPts val="1800"/>
              </a:spcAft>
              <a:buFont typeface="Wingdings" panose="05000000000000000000" pitchFamily="2" charset="2"/>
              <a:buChar char="Ø"/>
            </a:pPr>
            <a:r>
              <a:rPr lang="en-US" sz="3100" dirty="0"/>
              <a:t>You can capture a slice from one variable in a separate variable.</a:t>
            </a:r>
          </a:p>
          <a:p>
            <a:pPr marL="457200" indent="-457200" algn="just">
              <a:spcAft>
                <a:spcPts val="1800"/>
              </a:spcAft>
              <a:buFont typeface="Wingdings" panose="05000000000000000000" pitchFamily="2" charset="2"/>
              <a:buChar char="Ø"/>
            </a:pPr>
            <a:r>
              <a:rPr lang="en-US" sz="3100" dirty="0">
                <a:solidFill>
                  <a:srgbClr val="0070C0"/>
                </a:solidFill>
              </a:rPr>
              <a:t>By slicing and storing the resulting substring in another variable, you can have both the whole string and the substring handy for quick, easy access.</a:t>
            </a:r>
          </a:p>
        </p:txBody>
      </p:sp>
    </p:spTree>
    <p:extLst>
      <p:ext uri="{BB962C8B-B14F-4D97-AF65-F5344CB8AC3E}">
        <p14:creationId xmlns:p14="http://schemas.microsoft.com/office/powerpoint/2010/main" val="2051355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5909" y="0"/>
            <a:ext cx="10058400" cy="769441"/>
          </a:xfrm>
          <a:prstGeom prst="rect">
            <a:avLst/>
          </a:prstGeom>
        </p:spPr>
        <p:txBody>
          <a:bodyPr wrap="square">
            <a:spAutoFit/>
          </a:bodyPr>
          <a:lstStyle/>
          <a:p>
            <a:pPr algn="ctr"/>
            <a:r>
              <a:rPr lang="en-US" sz="4400" b="1">
                <a:solidFill>
                  <a:schemeClr val="accent6">
                    <a:lumMod val="50000"/>
                  </a:schemeClr>
                </a:solidFill>
              </a:rPr>
              <a:t>Putting Strings Inside Other Strings</a:t>
            </a:r>
            <a:endParaRPr lang="en-US" sz="4400" b="1" dirty="0">
              <a:solidFill>
                <a:schemeClr val="accent6">
                  <a:lumMod val="50000"/>
                </a:schemeClr>
              </a:solidFill>
            </a:endParaRPr>
          </a:p>
        </p:txBody>
      </p:sp>
      <p:sp>
        <p:nvSpPr>
          <p:cNvPr id="2" name="Rectangle 1"/>
          <p:cNvSpPr/>
          <p:nvPr/>
        </p:nvSpPr>
        <p:spPr>
          <a:xfrm>
            <a:off x="383457" y="5042118"/>
            <a:ext cx="12123175" cy="1815882"/>
          </a:xfrm>
          <a:prstGeom prst="rect">
            <a:avLst/>
          </a:prstGeom>
        </p:spPr>
        <p:txBody>
          <a:bodyPr wrap="square">
            <a:spAutoFit/>
          </a:bodyPr>
          <a:lstStyle/>
          <a:p>
            <a:r>
              <a:rPr lang="en-US" sz="2800" dirty="0">
                <a:solidFill>
                  <a:srgbClr val="C00000"/>
                </a:solidFill>
              </a:rPr>
              <a:t>&gt;&gt;&gt; name = 'Al'</a:t>
            </a:r>
          </a:p>
          <a:p>
            <a:r>
              <a:rPr lang="en-US" sz="2800" dirty="0">
                <a:solidFill>
                  <a:srgbClr val="C00000"/>
                </a:solidFill>
              </a:rPr>
              <a:t>&gt;&gt;&gt; age = 4000</a:t>
            </a:r>
          </a:p>
          <a:p>
            <a:r>
              <a:rPr lang="en-US" sz="2800" dirty="0">
                <a:solidFill>
                  <a:srgbClr val="C00000"/>
                </a:solidFill>
              </a:rPr>
              <a:t>&gt;&gt;&gt; 'Hello, my name is ' + name + '. I am ' + </a:t>
            </a:r>
            <a:r>
              <a:rPr lang="en-US" sz="2800" dirty="0" err="1">
                <a:solidFill>
                  <a:srgbClr val="C00000"/>
                </a:solidFill>
              </a:rPr>
              <a:t>str</a:t>
            </a:r>
            <a:r>
              <a:rPr lang="en-US" sz="2800" dirty="0">
                <a:solidFill>
                  <a:srgbClr val="C00000"/>
                </a:solidFill>
              </a:rPr>
              <a:t>(age) + ' years old.</a:t>
            </a:r>
            <a:r>
              <a:rPr lang="en-US" sz="2800" dirty="0">
                <a:solidFill>
                  <a:srgbClr val="0070C0"/>
                </a:solidFill>
              </a:rPr>
              <a:t>'</a:t>
            </a:r>
          </a:p>
          <a:p>
            <a:r>
              <a:rPr lang="en-US" sz="2800" dirty="0">
                <a:solidFill>
                  <a:srgbClr val="0070C0"/>
                </a:solidFill>
              </a:rPr>
              <a:t>'Hello, my name is Al. I am 4000 years old.'</a:t>
            </a:r>
            <a:endParaRPr lang="en-US" sz="2800" dirty="0">
              <a:solidFill>
                <a:srgbClr val="7030A0"/>
              </a:solidFill>
            </a:endParaRPr>
          </a:p>
        </p:txBody>
      </p:sp>
      <p:sp>
        <p:nvSpPr>
          <p:cNvPr id="3" name="Rectangle 2"/>
          <p:cNvSpPr/>
          <p:nvPr/>
        </p:nvSpPr>
        <p:spPr>
          <a:xfrm>
            <a:off x="85096" y="825579"/>
            <a:ext cx="11951733" cy="4216539"/>
          </a:xfrm>
          <a:prstGeom prst="rect">
            <a:avLst/>
          </a:prstGeom>
        </p:spPr>
        <p:txBody>
          <a:bodyPr wrap="square">
            <a:spAutoFit/>
          </a:bodyPr>
          <a:lstStyle/>
          <a:p>
            <a:pPr marL="457200" indent="-457200" algn="just">
              <a:spcAft>
                <a:spcPts val="1800"/>
              </a:spcAft>
              <a:buFont typeface="Wingdings" panose="05000000000000000000" pitchFamily="2" charset="2"/>
              <a:buChar char="Ø"/>
            </a:pPr>
            <a:r>
              <a:rPr lang="en-US" sz="3200" dirty="0">
                <a:solidFill>
                  <a:srgbClr val="C00000"/>
                </a:solidFill>
              </a:rPr>
              <a:t>Strings can be put inside other strings</a:t>
            </a:r>
            <a:r>
              <a:rPr lang="en-US" sz="3100" dirty="0">
                <a:solidFill>
                  <a:srgbClr val="C00000"/>
                </a:solidFill>
              </a:rPr>
              <a:t> using the + operator and string concatenation</a:t>
            </a:r>
          </a:p>
          <a:p>
            <a:pPr marL="457200" indent="-457200" algn="just">
              <a:spcAft>
                <a:spcPts val="1800"/>
              </a:spcAft>
              <a:buFont typeface="Wingdings" panose="05000000000000000000" pitchFamily="2" charset="2"/>
              <a:buChar char="Ø"/>
            </a:pPr>
            <a:r>
              <a:rPr lang="en-US" sz="3200" dirty="0"/>
              <a:t>This requires a lot of tedious typing. A simpler approach is to use string interpolation.</a:t>
            </a:r>
          </a:p>
          <a:p>
            <a:pPr marL="457200" indent="-457200" algn="just">
              <a:spcAft>
                <a:spcPts val="1800"/>
              </a:spcAft>
              <a:buFont typeface="Wingdings" panose="05000000000000000000" pitchFamily="2" charset="2"/>
              <a:buChar char="Ø"/>
            </a:pPr>
            <a:r>
              <a:rPr lang="en-US" sz="3200" dirty="0">
                <a:solidFill>
                  <a:srgbClr val="0070C0"/>
                </a:solidFill>
              </a:rPr>
              <a:t>In this the %s operator inside the string acts as a marker to be replaced by values following the string.</a:t>
            </a:r>
          </a:p>
          <a:p>
            <a:pPr marL="457200" indent="-457200" algn="just">
              <a:spcAft>
                <a:spcPts val="1800"/>
              </a:spcAft>
              <a:buFont typeface="Wingdings" panose="05000000000000000000" pitchFamily="2" charset="2"/>
              <a:buChar char="Ø"/>
            </a:pPr>
            <a:r>
              <a:rPr lang="en-US" sz="3200" dirty="0">
                <a:solidFill>
                  <a:srgbClr val="C00000"/>
                </a:solidFill>
              </a:rPr>
              <a:t>Benefit</a:t>
            </a:r>
            <a:r>
              <a:rPr lang="en-US" sz="3200" dirty="0"/>
              <a:t>:  Need not call </a:t>
            </a:r>
            <a:r>
              <a:rPr lang="en-US" sz="3200" dirty="0" err="1"/>
              <a:t>str</a:t>
            </a:r>
            <a:r>
              <a:rPr lang="en-US" sz="3200" dirty="0"/>
              <a:t>() to convert values into string.</a:t>
            </a:r>
          </a:p>
        </p:txBody>
      </p:sp>
    </p:spTree>
    <p:extLst>
      <p:ext uri="{BB962C8B-B14F-4D97-AF65-F5344CB8AC3E}">
        <p14:creationId xmlns:p14="http://schemas.microsoft.com/office/powerpoint/2010/main" val="2515198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5909" y="0"/>
            <a:ext cx="10058400" cy="769441"/>
          </a:xfrm>
          <a:prstGeom prst="rect">
            <a:avLst/>
          </a:prstGeom>
        </p:spPr>
        <p:txBody>
          <a:bodyPr wrap="square">
            <a:spAutoFit/>
          </a:bodyPr>
          <a:lstStyle/>
          <a:p>
            <a:pPr algn="ctr"/>
            <a:r>
              <a:rPr lang="en-US" sz="4400" b="1">
                <a:solidFill>
                  <a:schemeClr val="accent6">
                    <a:lumMod val="50000"/>
                  </a:schemeClr>
                </a:solidFill>
              </a:rPr>
              <a:t>Putting Strings Inside Other Strings</a:t>
            </a:r>
            <a:endParaRPr lang="en-US" sz="4400" b="1" dirty="0">
              <a:solidFill>
                <a:schemeClr val="accent6">
                  <a:lumMod val="50000"/>
                </a:schemeClr>
              </a:solidFill>
            </a:endParaRPr>
          </a:p>
        </p:txBody>
      </p:sp>
      <p:sp>
        <p:nvSpPr>
          <p:cNvPr id="2" name="Rectangle 1"/>
          <p:cNvSpPr/>
          <p:nvPr/>
        </p:nvSpPr>
        <p:spPr>
          <a:xfrm>
            <a:off x="4100051" y="5042118"/>
            <a:ext cx="12123175" cy="1815882"/>
          </a:xfrm>
          <a:prstGeom prst="rect">
            <a:avLst/>
          </a:prstGeom>
        </p:spPr>
        <p:txBody>
          <a:bodyPr wrap="square">
            <a:spAutoFit/>
          </a:bodyPr>
          <a:lstStyle/>
          <a:p>
            <a:r>
              <a:rPr lang="en-US" sz="2800" dirty="0">
                <a:solidFill>
                  <a:srgbClr val="C00000"/>
                </a:solidFill>
              </a:rPr>
              <a:t>&gt;&gt;&gt; name = 'Al'</a:t>
            </a:r>
          </a:p>
          <a:p>
            <a:r>
              <a:rPr lang="en-US" sz="2800" dirty="0">
                <a:solidFill>
                  <a:srgbClr val="C00000"/>
                </a:solidFill>
              </a:rPr>
              <a:t>&gt;&gt;&gt; age = 4000</a:t>
            </a:r>
          </a:p>
          <a:p>
            <a:r>
              <a:rPr lang="en-US" sz="2800" dirty="0">
                <a:solidFill>
                  <a:srgbClr val="C00000"/>
                </a:solidFill>
              </a:rPr>
              <a:t>&gt;&gt;&gt; f 'My name is {name}. Next year I will be {age + 1}.'</a:t>
            </a:r>
          </a:p>
          <a:p>
            <a:r>
              <a:rPr lang="en-US" sz="2800" dirty="0"/>
              <a:t>'My name is Al. Next year I will be 4001.'</a:t>
            </a:r>
          </a:p>
        </p:txBody>
      </p:sp>
      <p:sp>
        <p:nvSpPr>
          <p:cNvPr id="3" name="Rectangle 2"/>
          <p:cNvSpPr/>
          <p:nvPr/>
        </p:nvSpPr>
        <p:spPr>
          <a:xfrm>
            <a:off x="85096" y="825579"/>
            <a:ext cx="11951733" cy="4724370"/>
          </a:xfrm>
          <a:prstGeom prst="rect">
            <a:avLst/>
          </a:prstGeom>
        </p:spPr>
        <p:txBody>
          <a:bodyPr wrap="square">
            <a:spAutoFit/>
          </a:bodyPr>
          <a:lstStyle/>
          <a:p>
            <a:pPr marL="457200" indent="-457200" algn="just">
              <a:spcAft>
                <a:spcPts val="1800"/>
              </a:spcAft>
              <a:buFont typeface="Wingdings" panose="05000000000000000000" pitchFamily="2" charset="2"/>
              <a:buChar char="Ø"/>
            </a:pPr>
            <a:r>
              <a:rPr lang="en-US" sz="3200" dirty="0">
                <a:solidFill>
                  <a:srgbClr val="C00000"/>
                </a:solidFill>
              </a:rPr>
              <a:t>Another method is to use </a:t>
            </a:r>
            <a:r>
              <a:rPr lang="en-US" sz="3200" dirty="0">
                <a:solidFill>
                  <a:srgbClr val="002060"/>
                </a:solidFill>
              </a:rPr>
              <a:t>f-strings</a:t>
            </a:r>
            <a:r>
              <a:rPr lang="en-US" sz="3200" dirty="0">
                <a:solidFill>
                  <a:srgbClr val="C00000"/>
                </a:solidFill>
              </a:rPr>
              <a:t>, which is similar to string interpolation except that </a:t>
            </a:r>
            <a:r>
              <a:rPr lang="en-US" sz="3200" dirty="0">
                <a:solidFill>
                  <a:srgbClr val="002060"/>
                </a:solidFill>
              </a:rPr>
              <a:t>braces</a:t>
            </a:r>
            <a:r>
              <a:rPr lang="en-US" sz="3200" dirty="0">
                <a:solidFill>
                  <a:srgbClr val="C00000"/>
                </a:solidFill>
              </a:rPr>
              <a:t> are used </a:t>
            </a:r>
            <a:r>
              <a:rPr lang="en-US" sz="3200" dirty="0">
                <a:solidFill>
                  <a:srgbClr val="002060"/>
                </a:solidFill>
              </a:rPr>
              <a:t>instead of %s, </a:t>
            </a:r>
            <a:r>
              <a:rPr lang="en-US" sz="3200" dirty="0">
                <a:solidFill>
                  <a:srgbClr val="C00000"/>
                </a:solidFill>
              </a:rPr>
              <a:t>with the expressions placed directly inside the braces.</a:t>
            </a:r>
          </a:p>
          <a:p>
            <a:pPr marL="457200" indent="-457200" algn="just">
              <a:spcAft>
                <a:spcPts val="1800"/>
              </a:spcAft>
              <a:buFont typeface="Wingdings" panose="05000000000000000000" pitchFamily="2" charset="2"/>
              <a:buChar char="Ø"/>
            </a:pPr>
            <a:r>
              <a:rPr lang="en-US" sz="3200" dirty="0"/>
              <a:t>Like raw strings, </a:t>
            </a:r>
            <a:r>
              <a:rPr lang="en-US" sz="3200" dirty="0">
                <a:solidFill>
                  <a:srgbClr val="C00000"/>
                </a:solidFill>
              </a:rPr>
              <a:t>f-strings</a:t>
            </a:r>
            <a:r>
              <a:rPr lang="en-US" sz="3200" dirty="0"/>
              <a:t> have an </a:t>
            </a:r>
            <a:r>
              <a:rPr lang="en-US" sz="3200" dirty="0">
                <a:solidFill>
                  <a:srgbClr val="C00000"/>
                </a:solidFill>
              </a:rPr>
              <a:t>f prefix </a:t>
            </a:r>
            <a:r>
              <a:rPr lang="en-US" sz="3200" dirty="0"/>
              <a:t>before the starting quotation mark.</a:t>
            </a:r>
          </a:p>
          <a:p>
            <a:pPr marL="457200" indent="-457200" algn="just">
              <a:spcAft>
                <a:spcPts val="1800"/>
              </a:spcAft>
              <a:buFont typeface="Wingdings" panose="05000000000000000000" pitchFamily="2" charset="2"/>
              <a:buChar char="Ø"/>
            </a:pPr>
            <a:r>
              <a:rPr lang="en-US" sz="3200" dirty="0">
                <a:solidFill>
                  <a:srgbClr val="0070C0"/>
                </a:solidFill>
              </a:rPr>
              <a:t>Available Python 3.6 and onwards</a:t>
            </a:r>
          </a:p>
          <a:p>
            <a:pPr marL="457200" indent="-457200" algn="just">
              <a:spcAft>
                <a:spcPts val="1800"/>
              </a:spcAft>
              <a:buFont typeface="Wingdings" panose="05000000000000000000" pitchFamily="2" charset="2"/>
              <a:buChar char="Ø"/>
            </a:pPr>
            <a:r>
              <a:rPr lang="en-US" sz="3200" dirty="0"/>
              <a:t>Include the f prefix; otherwise, braces and their contents will be a part of string value:</a:t>
            </a:r>
          </a:p>
        </p:txBody>
      </p:sp>
    </p:spTree>
    <p:extLst>
      <p:ext uri="{BB962C8B-B14F-4D97-AF65-F5344CB8AC3E}">
        <p14:creationId xmlns:p14="http://schemas.microsoft.com/office/powerpoint/2010/main" val="1748294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5909" y="0"/>
            <a:ext cx="10058400" cy="769441"/>
          </a:xfrm>
          <a:prstGeom prst="rect">
            <a:avLst/>
          </a:prstGeom>
        </p:spPr>
        <p:txBody>
          <a:bodyPr wrap="square">
            <a:spAutoFit/>
          </a:bodyPr>
          <a:lstStyle/>
          <a:p>
            <a:pPr algn="ctr"/>
            <a:r>
              <a:rPr lang="en-US" sz="4400" b="1">
                <a:solidFill>
                  <a:schemeClr val="accent6">
                    <a:lumMod val="50000"/>
                  </a:schemeClr>
                </a:solidFill>
              </a:rPr>
              <a:t>Useful String Methods</a:t>
            </a:r>
            <a:endParaRPr lang="en-US" sz="4400" b="1" dirty="0">
              <a:solidFill>
                <a:schemeClr val="accent6">
                  <a:lumMod val="50000"/>
                </a:schemeClr>
              </a:solidFill>
            </a:endParaRPr>
          </a:p>
        </p:txBody>
      </p:sp>
      <p:sp>
        <p:nvSpPr>
          <p:cNvPr id="3" name="Rectangle 2"/>
          <p:cNvSpPr/>
          <p:nvPr/>
        </p:nvSpPr>
        <p:spPr>
          <a:xfrm>
            <a:off x="85096" y="958880"/>
            <a:ext cx="11540025" cy="1862048"/>
          </a:xfrm>
          <a:prstGeom prst="rect">
            <a:avLst/>
          </a:prstGeom>
        </p:spPr>
        <p:txBody>
          <a:bodyPr wrap="square">
            <a:spAutoFit/>
          </a:bodyPr>
          <a:lstStyle/>
          <a:p>
            <a:pPr marL="457200" indent="-457200" algn="just">
              <a:spcAft>
                <a:spcPts val="1800"/>
              </a:spcAft>
              <a:buFont typeface="Wingdings" panose="05000000000000000000" pitchFamily="2" charset="2"/>
              <a:buChar char="Ø"/>
            </a:pPr>
            <a:r>
              <a:rPr lang="en-US" sz="3200" dirty="0">
                <a:solidFill>
                  <a:srgbClr val="C00000"/>
                </a:solidFill>
              </a:rPr>
              <a:t>Several string methods analyze strings or create transformed  string values.</a:t>
            </a:r>
          </a:p>
          <a:p>
            <a:pPr marL="457200" indent="-457200">
              <a:spcAft>
                <a:spcPts val="1800"/>
              </a:spcAft>
              <a:buFont typeface="Wingdings" panose="05000000000000000000" pitchFamily="2" charset="2"/>
              <a:buChar char="Ø"/>
            </a:pPr>
            <a:r>
              <a:rPr lang="en-US" sz="3600" b="1" dirty="0"/>
              <a:t>The upper(), lower(), </a:t>
            </a:r>
            <a:r>
              <a:rPr lang="en-US" sz="3600" b="1" dirty="0" err="1"/>
              <a:t>isupper</a:t>
            </a:r>
            <a:r>
              <a:rPr lang="en-US" sz="3600" b="1" dirty="0"/>
              <a:t>(), and </a:t>
            </a:r>
            <a:r>
              <a:rPr lang="en-US" sz="3600" b="1" dirty="0" err="1"/>
              <a:t>islower</a:t>
            </a:r>
            <a:r>
              <a:rPr lang="en-US" sz="3600" b="1" dirty="0"/>
              <a:t>() Methods:</a:t>
            </a:r>
          </a:p>
        </p:txBody>
      </p:sp>
      <p:sp>
        <p:nvSpPr>
          <p:cNvPr id="4" name="Rectangle 3"/>
          <p:cNvSpPr/>
          <p:nvPr/>
        </p:nvSpPr>
        <p:spPr>
          <a:xfrm>
            <a:off x="7688825" y="3010367"/>
            <a:ext cx="6096000" cy="3539430"/>
          </a:xfrm>
          <a:prstGeom prst="rect">
            <a:avLst/>
          </a:prstGeom>
        </p:spPr>
        <p:txBody>
          <a:bodyPr>
            <a:spAutoFit/>
          </a:bodyPr>
          <a:lstStyle/>
          <a:p>
            <a:r>
              <a:rPr lang="en-US" sz="3200" dirty="0">
                <a:solidFill>
                  <a:srgbClr val="FF0000"/>
                </a:solidFill>
              </a:rPr>
              <a:t>&gt;&gt;&gt; spam = 'Hello, world!'</a:t>
            </a:r>
          </a:p>
          <a:p>
            <a:r>
              <a:rPr lang="en-US" sz="3200" dirty="0">
                <a:solidFill>
                  <a:srgbClr val="FF0000"/>
                </a:solidFill>
              </a:rPr>
              <a:t>&gt;&gt;&gt; spam = </a:t>
            </a:r>
            <a:r>
              <a:rPr lang="en-US" sz="3200" dirty="0" err="1">
                <a:solidFill>
                  <a:srgbClr val="FF0000"/>
                </a:solidFill>
              </a:rPr>
              <a:t>spam.upper</a:t>
            </a:r>
            <a:r>
              <a:rPr lang="en-US" sz="3200" dirty="0">
                <a:solidFill>
                  <a:srgbClr val="FF0000"/>
                </a:solidFill>
              </a:rPr>
              <a:t>()</a:t>
            </a:r>
          </a:p>
          <a:p>
            <a:r>
              <a:rPr lang="en-US" sz="3200" dirty="0">
                <a:solidFill>
                  <a:srgbClr val="FF0000"/>
                </a:solidFill>
              </a:rPr>
              <a:t>&gt;&gt;&gt; spam</a:t>
            </a:r>
          </a:p>
          <a:p>
            <a:r>
              <a:rPr lang="en-US" sz="3200" dirty="0"/>
              <a:t>'HELLO, WORLD!'</a:t>
            </a:r>
          </a:p>
          <a:p>
            <a:r>
              <a:rPr lang="en-US" sz="3200" dirty="0">
                <a:solidFill>
                  <a:srgbClr val="FF0000"/>
                </a:solidFill>
              </a:rPr>
              <a:t>&gt;&gt;&gt; spam = </a:t>
            </a:r>
            <a:r>
              <a:rPr lang="en-US" sz="3200" dirty="0" err="1">
                <a:solidFill>
                  <a:srgbClr val="FF0000"/>
                </a:solidFill>
              </a:rPr>
              <a:t>spam.lower</a:t>
            </a:r>
            <a:r>
              <a:rPr lang="en-US" sz="3200" dirty="0">
                <a:solidFill>
                  <a:srgbClr val="FF0000"/>
                </a:solidFill>
              </a:rPr>
              <a:t>()</a:t>
            </a:r>
          </a:p>
          <a:p>
            <a:r>
              <a:rPr lang="en-US" sz="3200" dirty="0">
                <a:solidFill>
                  <a:srgbClr val="FF0000"/>
                </a:solidFill>
              </a:rPr>
              <a:t>&gt;&gt;&gt; spam</a:t>
            </a:r>
          </a:p>
          <a:p>
            <a:r>
              <a:rPr lang="en-US" sz="3200" dirty="0"/>
              <a:t>'hello, world!'</a:t>
            </a:r>
          </a:p>
        </p:txBody>
      </p:sp>
      <p:sp>
        <p:nvSpPr>
          <p:cNvPr id="6" name="Rectangle 5"/>
          <p:cNvSpPr/>
          <p:nvPr/>
        </p:nvSpPr>
        <p:spPr>
          <a:xfrm>
            <a:off x="275304" y="2820928"/>
            <a:ext cx="6892412" cy="4031873"/>
          </a:xfrm>
          <a:prstGeom prst="rect">
            <a:avLst/>
          </a:prstGeom>
        </p:spPr>
        <p:txBody>
          <a:bodyPr wrap="square">
            <a:spAutoFit/>
          </a:bodyPr>
          <a:lstStyle/>
          <a:p>
            <a:pPr marL="342900" indent="-342900" algn="just">
              <a:buFont typeface="Wingdings" panose="05000000000000000000" pitchFamily="2" charset="2"/>
              <a:buChar char="Ø"/>
            </a:pPr>
            <a:r>
              <a:rPr lang="en-US" sz="3200" b="1" dirty="0">
                <a:solidFill>
                  <a:srgbClr val="FF0000"/>
                </a:solidFill>
              </a:rPr>
              <a:t>The upper() and lower() string methods return a new string where all the letters in the original string have been converted to uppercase or lowercase, respectively.</a:t>
            </a:r>
          </a:p>
          <a:p>
            <a:endParaRPr lang="en-US" sz="3200" b="1" dirty="0">
              <a:solidFill>
                <a:srgbClr val="FF0000"/>
              </a:solidFill>
            </a:endParaRPr>
          </a:p>
          <a:p>
            <a:pPr marL="342900" indent="-342900" algn="just">
              <a:buFont typeface="Wingdings" panose="05000000000000000000" pitchFamily="2" charset="2"/>
              <a:buChar char="Ø"/>
            </a:pPr>
            <a:r>
              <a:rPr lang="en-US" sz="3200" dirty="0" err="1"/>
              <a:t>Nonletter</a:t>
            </a:r>
            <a:r>
              <a:rPr lang="en-US" sz="3200" dirty="0"/>
              <a:t> characters in the string remain unchanged. </a:t>
            </a:r>
          </a:p>
        </p:txBody>
      </p:sp>
    </p:spTree>
    <p:extLst>
      <p:ext uri="{BB962C8B-B14F-4D97-AF65-F5344CB8AC3E}">
        <p14:creationId xmlns:p14="http://schemas.microsoft.com/office/powerpoint/2010/main" val="2643874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8258" y="948160"/>
            <a:ext cx="11066207" cy="5509200"/>
          </a:xfrm>
          <a:prstGeom prst="rect">
            <a:avLst/>
          </a:prstGeom>
        </p:spPr>
        <p:txBody>
          <a:bodyPr wrap="square">
            <a:spAutoFit/>
          </a:bodyPr>
          <a:lstStyle/>
          <a:p>
            <a:pPr marL="457200" indent="-457200" algn="just">
              <a:buFont typeface="Wingdings" panose="05000000000000000000" pitchFamily="2" charset="2"/>
              <a:buChar char="Ø"/>
            </a:pPr>
            <a:r>
              <a:rPr lang="en-US" sz="3200" dirty="0"/>
              <a:t>Text is one of the most common forms of data your programs will handle. </a:t>
            </a:r>
          </a:p>
          <a:p>
            <a:pPr marL="457200" indent="-457200" algn="just">
              <a:buFont typeface="Wingdings" panose="05000000000000000000" pitchFamily="2" charset="2"/>
              <a:buChar char="Ø"/>
            </a:pPr>
            <a:r>
              <a:rPr lang="en-US" sz="3200" dirty="0">
                <a:solidFill>
                  <a:srgbClr val="00B050"/>
                </a:solidFill>
              </a:rPr>
              <a:t>How to concatenate two string values together with + operator?</a:t>
            </a:r>
          </a:p>
          <a:p>
            <a:pPr marL="457200" indent="-457200">
              <a:buFont typeface="Wingdings" panose="05000000000000000000" pitchFamily="2" charset="2"/>
              <a:buChar char="Ø"/>
            </a:pPr>
            <a:r>
              <a:rPr lang="en-US" sz="3200" dirty="0">
                <a:solidFill>
                  <a:srgbClr val="0070C0"/>
                </a:solidFill>
              </a:rPr>
              <a:t>What else you can do with strings??</a:t>
            </a:r>
          </a:p>
          <a:p>
            <a:pPr marL="457200" indent="-457200">
              <a:buFont typeface="Wingdings" panose="05000000000000000000" pitchFamily="2" charset="2"/>
              <a:buChar char="Ø"/>
            </a:pPr>
            <a:r>
              <a:rPr lang="en-US" sz="3200" dirty="0"/>
              <a:t> You can </a:t>
            </a:r>
          </a:p>
          <a:p>
            <a:pPr marL="457200" indent="574675">
              <a:buFont typeface="Wingdings" panose="05000000000000000000" pitchFamily="2" charset="2"/>
              <a:buChar char="ü"/>
            </a:pPr>
            <a:r>
              <a:rPr lang="en-US" sz="3200" dirty="0">
                <a:solidFill>
                  <a:srgbClr val="FF0000"/>
                </a:solidFill>
              </a:rPr>
              <a:t>extract partial strings from string values, </a:t>
            </a:r>
          </a:p>
          <a:p>
            <a:pPr marL="457200" indent="574675">
              <a:buFont typeface="Wingdings" panose="05000000000000000000" pitchFamily="2" charset="2"/>
              <a:buChar char="ü"/>
            </a:pPr>
            <a:r>
              <a:rPr lang="en-US" sz="3200" dirty="0">
                <a:solidFill>
                  <a:srgbClr val="FF0000"/>
                </a:solidFill>
              </a:rPr>
              <a:t>add or remove spacing, </a:t>
            </a:r>
          </a:p>
          <a:p>
            <a:pPr marL="457200" indent="574675">
              <a:buFont typeface="Wingdings" panose="05000000000000000000" pitchFamily="2" charset="2"/>
              <a:buChar char="ü"/>
            </a:pPr>
            <a:r>
              <a:rPr lang="en-US" sz="3200" dirty="0">
                <a:solidFill>
                  <a:srgbClr val="FF0000"/>
                </a:solidFill>
              </a:rPr>
              <a:t>convert letters to lowercase or uppercase </a:t>
            </a:r>
          </a:p>
          <a:p>
            <a:pPr marL="457200" indent="574675">
              <a:buFont typeface="Wingdings" panose="05000000000000000000" pitchFamily="2" charset="2"/>
              <a:buChar char="ü"/>
            </a:pPr>
            <a:r>
              <a:rPr lang="en-US" sz="3200" dirty="0">
                <a:solidFill>
                  <a:srgbClr val="FF0000"/>
                </a:solidFill>
              </a:rPr>
              <a:t>check that strings are formatted correctly</a:t>
            </a:r>
          </a:p>
          <a:p>
            <a:pPr marL="457200" indent="574675">
              <a:buFont typeface="Wingdings" panose="05000000000000000000" pitchFamily="2" charset="2"/>
              <a:buChar char="ü"/>
            </a:pPr>
            <a:r>
              <a:rPr lang="en-US" sz="3200" dirty="0">
                <a:solidFill>
                  <a:srgbClr val="FF0000"/>
                </a:solidFill>
              </a:rPr>
              <a:t>access the clipboard for copying and pasting text</a:t>
            </a:r>
          </a:p>
        </p:txBody>
      </p:sp>
      <p:sp>
        <p:nvSpPr>
          <p:cNvPr id="7" name="Rectangle 6"/>
          <p:cNvSpPr/>
          <p:nvPr/>
        </p:nvSpPr>
        <p:spPr>
          <a:xfrm>
            <a:off x="3922848" y="-15056"/>
            <a:ext cx="4773294" cy="769441"/>
          </a:xfrm>
          <a:prstGeom prst="rect">
            <a:avLst/>
          </a:prstGeom>
        </p:spPr>
        <p:txBody>
          <a:bodyPr wrap="none">
            <a:spAutoFit/>
          </a:bodyPr>
          <a:lstStyle/>
          <a:p>
            <a:r>
              <a:rPr lang="en-US" sz="4400" b="1" dirty="0">
                <a:solidFill>
                  <a:schemeClr val="accent6">
                    <a:lumMod val="50000"/>
                  </a:schemeClr>
                </a:solidFill>
              </a:rPr>
              <a:t>Working with Strings</a:t>
            </a:r>
          </a:p>
        </p:txBody>
      </p:sp>
    </p:spTree>
    <p:extLst>
      <p:ext uri="{BB962C8B-B14F-4D97-AF65-F5344CB8AC3E}">
        <p14:creationId xmlns:p14="http://schemas.microsoft.com/office/powerpoint/2010/main" val="3621379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5909" y="0"/>
            <a:ext cx="10058400" cy="769441"/>
          </a:xfrm>
          <a:prstGeom prst="rect">
            <a:avLst/>
          </a:prstGeom>
        </p:spPr>
        <p:txBody>
          <a:bodyPr wrap="square">
            <a:spAutoFit/>
          </a:bodyPr>
          <a:lstStyle/>
          <a:p>
            <a:pPr algn="ctr"/>
            <a:r>
              <a:rPr lang="en-US" sz="4400" b="1" dirty="0">
                <a:solidFill>
                  <a:schemeClr val="accent6">
                    <a:lumMod val="50000"/>
                  </a:schemeClr>
                </a:solidFill>
              </a:rPr>
              <a:t>Useful String Methods: </a:t>
            </a:r>
            <a:r>
              <a:rPr lang="en-US" sz="4400" b="1" dirty="0"/>
              <a:t>The upper(), lower()</a:t>
            </a:r>
            <a:endParaRPr lang="en-US" sz="4400" b="1" dirty="0">
              <a:solidFill>
                <a:schemeClr val="accent6">
                  <a:lumMod val="50000"/>
                </a:schemeClr>
              </a:solidFill>
            </a:endParaRPr>
          </a:p>
        </p:txBody>
      </p:sp>
      <p:sp>
        <p:nvSpPr>
          <p:cNvPr id="3" name="Rectangle 2"/>
          <p:cNvSpPr/>
          <p:nvPr/>
        </p:nvSpPr>
        <p:spPr>
          <a:xfrm>
            <a:off x="103238" y="1180160"/>
            <a:ext cx="11540025" cy="2785378"/>
          </a:xfrm>
          <a:prstGeom prst="rect">
            <a:avLst/>
          </a:prstGeom>
        </p:spPr>
        <p:txBody>
          <a:bodyPr wrap="square">
            <a:spAutoFit/>
          </a:bodyPr>
          <a:lstStyle/>
          <a:p>
            <a:pPr marL="457200" indent="-457200" algn="just">
              <a:spcAft>
                <a:spcPts val="1800"/>
              </a:spcAft>
              <a:buFont typeface="Wingdings" panose="05000000000000000000" pitchFamily="2" charset="2"/>
              <a:buChar char="Ø"/>
            </a:pPr>
            <a:r>
              <a:rPr lang="en-US" sz="3200" dirty="0">
                <a:solidFill>
                  <a:srgbClr val="C00000"/>
                </a:solidFill>
              </a:rPr>
              <a:t>Note that these methods do not change the string itself but return new string values.</a:t>
            </a:r>
          </a:p>
          <a:p>
            <a:pPr marL="457200" indent="-457200" algn="just">
              <a:spcAft>
                <a:spcPts val="1800"/>
              </a:spcAft>
              <a:buFont typeface="Wingdings" panose="05000000000000000000" pitchFamily="2" charset="2"/>
              <a:buChar char="Ø"/>
            </a:pPr>
            <a:r>
              <a:rPr lang="en-US" sz="3200" b="1" dirty="0"/>
              <a:t>If you want to change the original string, you have to call </a:t>
            </a:r>
            <a:r>
              <a:rPr lang="en-US" sz="3200" b="1" dirty="0">
                <a:solidFill>
                  <a:srgbClr val="FF0000"/>
                </a:solidFill>
              </a:rPr>
              <a:t>upper() </a:t>
            </a:r>
            <a:r>
              <a:rPr lang="en-US" sz="3200" b="1" dirty="0"/>
              <a:t>or </a:t>
            </a:r>
            <a:r>
              <a:rPr lang="en-US" sz="3200" b="1" dirty="0">
                <a:solidFill>
                  <a:srgbClr val="FF0000"/>
                </a:solidFill>
              </a:rPr>
              <a:t>lower() </a:t>
            </a:r>
            <a:r>
              <a:rPr lang="en-US" sz="3200" b="1" dirty="0"/>
              <a:t>on the string and then assign the new string to the variable where the original was stored.</a:t>
            </a:r>
          </a:p>
        </p:txBody>
      </p:sp>
      <p:sp>
        <p:nvSpPr>
          <p:cNvPr id="4" name="Rectangle 3"/>
          <p:cNvSpPr/>
          <p:nvPr/>
        </p:nvSpPr>
        <p:spPr>
          <a:xfrm>
            <a:off x="7482347" y="4415675"/>
            <a:ext cx="4709653" cy="2062103"/>
          </a:xfrm>
          <a:prstGeom prst="rect">
            <a:avLst/>
          </a:prstGeom>
        </p:spPr>
        <p:txBody>
          <a:bodyPr wrap="square">
            <a:spAutoFit/>
          </a:bodyPr>
          <a:lstStyle/>
          <a:p>
            <a:r>
              <a:rPr lang="en-US" sz="3200" dirty="0">
                <a:solidFill>
                  <a:srgbClr val="FF0000"/>
                </a:solidFill>
              </a:rPr>
              <a:t>&gt;&gt;&gt; spam = 'Hello, world!'</a:t>
            </a:r>
          </a:p>
          <a:p>
            <a:r>
              <a:rPr lang="en-US" sz="3200" dirty="0">
                <a:solidFill>
                  <a:srgbClr val="FF0000"/>
                </a:solidFill>
              </a:rPr>
              <a:t>&gt;&gt;&gt; spam = </a:t>
            </a:r>
            <a:r>
              <a:rPr lang="en-US" sz="3200" dirty="0" err="1">
                <a:solidFill>
                  <a:srgbClr val="FF0000"/>
                </a:solidFill>
              </a:rPr>
              <a:t>spam.upper</a:t>
            </a:r>
            <a:r>
              <a:rPr lang="en-US" sz="3200" dirty="0">
                <a:solidFill>
                  <a:srgbClr val="FF0000"/>
                </a:solidFill>
              </a:rPr>
              <a:t>()</a:t>
            </a:r>
          </a:p>
          <a:p>
            <a:r>
              <a:rPr lang="en-US" sz="3200" dirty="0">
                <a:solidFill>
                  <a:srgbClr val="FF0000"/>
                </a:solidFill>
              </a:rPr>
              <a:t>&gt;&gt;&gt; spam</a:t>
            </a:r>
          </a:p>
          <a:p>
            <a:r>
              <a:rPr lang="en-US" sz="3200" dirty="0"/>
              <a:t>'HELLO, WORLD!'</a:t>
            </a:r>
          </a:p>
        </p:txBody>
      </p:sp>
      <p:sp>
        <p:nvSpPr>
          <p:cNvPr id="2" name="Rectangle 1"/>
          <p:cNvSpPr/>
          <p:nvPr/>
        </p:nvSpPr>
        <p:spPr>
          <a:xfrm>
            <a:off x="555522" y="4015565"/>
            <a:ext cx="6464711" cy="2862322"/>
          </a:xfrm>
          <a:prstGeom prst="rect">
            <a:avLst/>
          </a:prstGeom>
        </p:spPr>
        <p:txBody>
          <a:bodyPr wrap="square">
            <a:spAutoFit/>
          </a:bodyPr>
          <a:lstStyle/>
          <a:p>
            <a:r>
              <a:rPr lang="en-US" sz="3200" dirty="0"/>
              <a:t>This is why use </a:t>
            </a:r>
            <a:r>
              <a:rPr lang="en-US" sz="3200" dirty="0">
                <a:solidFill>
                  <a:srgbClr val="FF0000"/>
                </a:solidFill>
              </a:rPr>
              <a:t>spam = </a:t>
            </a:r>
            <a:r>
              <a:rPr lang="en-US" sz="3200" dirty="0" err="1">
                <a:solidFill>
                  <a:srgbClr val="FF0000"/>
                </a:solidFill>
              </a:rPr>
              <a:t>spam.upper</a:t>
            </a:r>
            <a:r>
              <a:rPr lang="en-US" sz="3200" dirty="0">
                <a:solidFill>
                  <a:srgbClr val="FF0000"/>
                </a:solidFill>
              </a:rPr>
              <a:t>()</a:t>
            </a:r>
          </a:p>
          <a:p>
            <a:pPr algn="just"/>
            <a:r>
              <a:rPr lang="en-US" sz="3200" dirty="0"/>
              <a:t> to change the string in spam instead </a:t>
            </a:r>
          </a:p>
          <a:p>
            <a:r>
              <a:rPr lang="en-US" sz="3200" dirty="0"/>
              <a:t>of simply </a:t>
            </a:r>
            <a:r>
              <a:rPr lang="en-US" sz="3200" dirty="0" err="1">
                <a:solidFill>
                  <a:srgbClr val="FF0000"/>
                </a:solidFill>
              </a:rPr>
              <a:t>spam.upper</a:t>
            </a:r>
            <a:r>
              <a:rPr lang="en-US" sz="3200" dirty="0">
                <a:solidFill>
                  <a:srgbClr val="FF0000"/>
                </a:solidFill>
              </a:rPr>
              <a:t>().</a:t>
            </a:r>
          </a:p>
          <a:p>
            <a:pPr algn="just"/>
            <a:r>
              <a:rPr lang="en-US" sz="2800" dirty="0">
                <a:solidFill>
                  <a:srgbClr val="FF0000"/>
                </a:solidFill>
              </a:rPr>
              <a:t>This is just like if a variable eggs contains value 10. Writing eggs + 3 does not change value of eggs, but eggs = eggs + 3 does.)</a:t>
            </a:r>
          </a:p>
        </p:txBody>
      </p:sp>
    </p:spTree>
    <p:extLst>
      <p:ext uri="{BB962C8B-B14F-4D97-AF65-F5344CB8AC3E}">
        <p14:creationId xmlns:p14="http://schemas.microsoft.com/office/powerpoint/2010/main" val="3009724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5909" y="0"/>
            <a:ext cx="10058400" cy="769441"/>
          </a:xfrm>
          <a:prstGeom prst="rect">
            <a:avLst/>
          </a:prstGeom>
        </p:spPr>
        <p:txBody>
          <a:bodyPr wrap="square">
            <a:spAutoFit/>
          </a:bodyPr>
          <a:lstStyle/>
          <a:p>
            <a:pPr algn="ctr"/>
            <a:r>
              <a:rPr lang="en-US" sz="4400" b="1" dirty="0">
                <a:solidFill>
                  <a:schemeClr val="accent6">
                    <a:lumMod val="50000"/>
                  </a:schemeClr>
                </a:solidFill>
              </a:rPr>
              <a:t>Useful String Methods: </a:t>
            </a:r>
            <a:r>
              <a:rPr lang="en-US" sz="4400" b="1" dirty="0"/>
              <a:t>The upper(), lower()</a:t>
            </a:r>
            <a:endParaRPr lang="en-US" sz="4400" b="1" dirty="0">
              <a:solidFill>
                <a:schemeClr val="accent6">
                  <a:lumMod val="50000"/>
                </a:schemeClr>
              </a:solidFill>
            </a:endParaRPr>
          </a:p>
        </p:txBody>
      </p:sp>
      <p:sp>
        <p:nvSpPr>
          <p:cNvPr id="3" name="Rectangle 2"/>
          <p:cNvSpPr/>
          <p:nvPr/>
        </p:nvSpPr>
        <p:spPr>
          <a:xfrm>
            <a:off x="103238" y="1180160"/>
            <a:ext cx="11540025" cy="1800493"/>
          </a:xfrm>
          <a:prstGeom prst="rect">
            <a:avLst/>
          </a:prstGeom>
        </p:spPr>
        <p:txBody>
          <a:bodyPr wrap="square">
            <a:spAutoFit/>
          </a:bodyPr>
          <a:lstStyle/>
          <a:p>
            <a:pPr marL="457200" indent="-457200">
              <a:spcAft>
                <a:spcPts val="1800"/>
              </a:spcAft>
              <a:buFont typeface="Wingdings" panose="05000000000000000000" pitchFamily="2" charset="2"/>
              <a:buChar char="Ø"/>
            </a:pPr>
            <a:r>
              <a:rPr lang="en-US" sz="3200" dirty="0">
                <a:solidFill>
                  <a:srgbClr val="C00000"/>
                </a:solidFill>
              </a:rPr>
              <a:t>The upper() and lower() methods are helpful if you need to make a case insensitive comparison.</a:t>
            </a:r>
          </a:p>
          <a:p>
            <a:pPr marL="457200" indent="-457200">
              <a:spcAft>
                <a:spcPts val="1800"/>
              </a:spcAft>
              <a:buFont typeface="Wingdings" panose="05000000000000000000" pitchFamily="2" charset="2"/>
              <a:buChar char="Ø"/>
            </a:pPr>
            <a:r>
              <a:rPr lang="en-US" sz="3200" b="1" dirty="0"/>
              <a:t>Ex: the strings 'great' and '</a:t>
            </a:r>
            <a:r>
              <a:rPr lang="en-US" sz="3200" b="1" dirty="0" err="1"/>
              <a:t>GREat</a:t>
            </a:r>
            <a:r>
              <a:rPr lang="en-US" sz="3200" b="1" dirty="0"/>
              <a:t>' are not equal to each other.</a:t>
            </a:r>
          </a:p>
        </p:txBody>
      </p:sp>
      <p:sp>
        <p:nvSpPr>
          <p:cNvPr id="2" name="Rectangle 1"/>
          <p:cNvSpPr/>
          <p:nvPr/>
        </p:nvSpPr>
        <p:spPr>
          <a:xfrm>
            <a:off x="4967158" y="3244828"/>
            <a:ext cx="7224842" cy="3046988"/>
          </a:xfrm>
          <a:prstGeom prst="rect">
            <a:avLst/>
          </a:prstGeom>
        </p:spPr>
        <p:txBody>
          <a:bodyPr wrap="square">
            <a:spAutoFit/>
          </a:bodyPr>
          <a:lstStyle/>
          <a:p>
            <a:r>
              <a:rPr lang="en-US" sz="3200" dirty="0"/>
              <a:t>print('How are you?')</a:t>
            </a:r>
          </a:p>
          <a:p>
            <a:r>
              <a:rPr lang="en-US" sz="3200" dirty="0"/>
              <a:t>feeling = input()</a:t>
            </a:r>
          </a:p>
          <a:p>
            <a:r>
              <a:rPr lang="en-US" sz="3200" dirty="0"/>
              <a:t>if </a:t>
            </a:r>
            <a:r>
              <a:rPr lang="en-US" sz="3200" dirty="0" err="1"/>
              <a:t>feeling.lower</a:t>
            </a:r>
            <a:r>
              <a:rPr lang="en-US" sz="3200" dirty="0"/>
              <a:t>() == 'great':</a:t>
            </a:r>
          </a:p>
          <a:p>
            <a:r>
              <a:rPr lang="en-US" sz="3200" dirty="0"/>
              <a:t>print('I feel great too.')</a:t>
            </a:r>
          </a:p>
          <a:p>
            <a:r>
              <a:rPr lang="en-US" sz="3200" dirty="0"/>
              <a:t>else:</a:t>
            </a:r>
          </a:p>
          <a:p>
            <a:r>
              <a:rPr lang="en-US" sz="3200" dirty="0"/>
              <a:t>print('I hope the rest of your day is good.')</a:t>
            </a:r>
            <a:endParaRPr lang="en-US" sz="2800" dirty="0">
              <a:solidFill>
                <a:srgbClr val="FF0000"/>
              </a:solidFill>
            </a:endParaRPr>
          </a:p>
        </p:txBody>
      </p:sp>
      <p:sp>
        <p:nvSpPr>
          <p:cNvPr id="5" name="Rectangle 4"/>
          <p:cNvSpPr/>
          <p:nvPr/>
        </p:nvSpPr>
        <p:spPr>
          <a:xfrm>
            <a:off x="103238" y="3244828"/>
            <a:ext cx="4630994" cy="3539430"/>
          </a:xfrm>
          <a:prstGeom prst="rect">
            <a:avLst/>
          </a:prstGeom>
        </p:spPr>
        <p:txBody>
          <a:bodyPr wrap="square">
            <a:spAutoFit/>
          </a:bodyPr>
          <a:lstStyle/>
          <a:p>
            <a:pPr marL="457200" indent="-457200">
              <a:spcAft>
                <a:spcPts val="1800"/>
              </a:spcAft>
              <a:buFont typeface="Wingdings" panose="05000000000000000000" pitchFamily="2" charset="2"/>
              <a:buChar char="Ø"/>
            </a:pPr>
            <a:r>
              <a:rPr lang="en-US" sz="3200" b="1" dirty="0">
                <a:solidFill>
                  <a:srgbClr val="FF0000"/>
                </a:solidFill>
              </a:rPr>
              <a:t>But in the following program, it does not matter whether the user types Great, GREAT, or </a:t>
            </a:r>
            <a:r>
              <a:rPr lang="en-US" sz="3200" b="1" dirty="0" err="1">
                <a:solidFill>
                  <a:srgbClr val="FF0000"/>
                </a:solidFill>
              </a:rPr>
              <a:t>grEAT</a:t>
            </a:r>
            <a:r>
              <a:rPr lang="en-US" sz="3200" b="1" dirty="0">
                <a:solidFill>
                  <a:srgbClr val="FF0000"/>
                </a:solidFill>
              </a:rPr>
              <a:t>, </a:t>
            </a:r>
            <a:r>
              <a:rPr lang="en-US" sz="3200" b="1">
                <a:solidFill>
                  <a:srgbClr val="FF0000"/>
                </a:solidFill>
              </a:rPr>
              <a:t>because the </a:t>
            </a:r>
            <a:r>
              <a:rPr lang="en-US" sz="3200" b="1" dirty="0">
                <a:solidFill>
                  <a:srgbClr val="FF0000"/>
                </a:solidFill>
              </a:rPr>
              <a:t>string is first converted to lowercase.</a:t>
            </a:r>
          </a:p>
        </p:txBody>
      </p:sp>
    </p:spTree>
    <p:extLst>
      <p:ext uri="{BB962C8B-B14F-4D97-AF65-F5344CB8AC3E}">
        <p14:creationId xmlns:p14="http://schemas.microsoft.com/office/powerpoint/2010/main" val="500080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5909" y="0"/>
            <a:ext cx="10058400" cy="769441"/>
          </a:xfrm>
          <a:prstGeom prst="rect">
            <a:avLst/>
          </a:prstGeom>
        </p:spPr>
        <p:txBody>
          <a:bodyPr wrap="square">
            <a:spAutoFit/>
          </a:bodyPr>
          <a:lstStyle/>
          <a:p>
            <a:pPr algn="ctr"/>
            <a:r>
              <a:rPr lang="en-US" sz="4400" b="1" dirty="0">
                <a:solidFill>
                  <a:schemeClr val="accent6">
                    <a:lumMod val="50000"/>
                  </a:schemeClr>
                </a:solidFill>
              </a:rPr>
              <a:t>Useful String Methods: </a:t>
            </a:r>
            <a:r>
              <a:rPr lang="en-US" sz="4400" b="1" dirty="0"/>
              <a:t>The upper(), lower()</a:t>
            </a:r>
            <a:endParaRPr lang="en-US" sz="4400" b="1" dirty="0">
              <a:solidFill>
                <a:schemeClr val="accent6">
                  <a:lumMod val="50000"/>
                </a:schemeClr>
              </a:solidFill>
            </a:endParaRPr>
          </a:p>
        </p:txBody>
      </p:sp>
      <p:sp>
        <p:nvSpPr>
          <p:cNvPr id="3" name="Rectangle 2"/>
          <p:cNvSpPr/>
          <p:nvPr/>
        </p:nvSpPr>
        <p:spPr>
          <a:xfrm>
            <a:off x="85096" y="1201528"/>
            <a:ext cx="11540025" cy="1569660"/>
          </a:xfrm>
          <a:prstGeom prst="rect">
            <a:avLst/>
          </a:prstGeom>
        </p:spPr>
        <p:txBody>
          <a:bodyPr wrap="square">
            <a:spAutoFit/>
          </a:bodyPr>
          <a:lstStyle/>
          <a:p>
            <a:pPr marL="457200" indent="-457200">
              <a:spcAft>
                <a:spcPts val="1800"/>
              </a:spcAft>
              <a:buFont typeface="Wingdings" panose="05000000000000000000" pitchFamily="2" charset="2"/>
              <a:buChar char="Ø"/>
            </a:pPr>
            <a:r>
              <a:rPr lang="en-US" sz="3200" dirty="0">
                <a:solidFill>
                  <a:srgbClr val="C00000"/>
                </a:solidFill>
              </a:rPr>
              <a:t>When you run this program, the question is displayed, and entering a variation on great, such as </a:t>
            </a:r>
            <a:r>
              <a:rPr lang="en-US" sz="3200" dirty="0" err="1">
                <a:solidFill>
                  <a:srgbClr val="C00000"/>
                </a:solidFill>
              </a:rPr>
              <a:t>GREat</a:t>
            </a:r>
            <a:r>
              <a:rPr lang="en-US" sz="3200" dirty="0">
                <a:solidFill>
                  <a:srgbClr val="C00000"/>
                </a:solidFill>
              </a:rPr>
              <a:t>, will still give the output I feel great too.</a:t>
            </a:r>
            <a:endParaRPr lang="en-US" sz="3200" b="1" dirty="0"/>
          </a:p>
        </p:txBody>
      </p:sp>
      <p:sp>
        <p:nvSpPr>
          <p:cNvPr id="2" name="Rectangle 1"/>
          <p:cNvSpPr/>
          <p:nvPr/>
        </p:nvSpPr>
        <p:spPr>
          <a:xfrm>
            <a:off x="4760680" y="3160539"/>
            <a:ext cx="7224842" cy="3046988"/>
          </a:xfrm>
          <a:prstGeom prst="rect">
            <a:avLst/>
          </a:prstGeom>
        </p:spPr>
        <p:txBody>
          <a:bodyPr wrap="square">
            <a:spAutoFit/>
          </a:bodyPr>
          <a:lstStyle/>
          <a:p>
            <a:r>
              <a:rPr lang="en-US" sz="3200" dirty="0"/>
              <a:t>print('How are you?')</a:t>
            </a:r>
          </a:p>
          <a:p>
            <a:r>
              <a:rPr lang="en-US" sz="3200" dirty="0"/>
              <a:t>feeling = input()</a:t>
            </a:r>
          </a:p>
          <a:p>
            <a:r>
              <a:rPr lang="en-US" sz="3200" dirty="0"/>
              <a:t>if </a:t>
            </a:r>
            <a:r>
              <a:rPr lang="en-US" sz="3200" dirty="0" err="1"/>
              <a:t>feeling.lower</a:t>
            </a:r>
            <a:r>
              <a:rPr lang="en-US" sz="3200" dirty="0"/>
              <a:t>() == 'great':</a:t>
            </a:r>
          </a:p>
          <a:p>
            <a:r>
              <a:rPr lang="en-US" sz="3200" dirty="0"/>
              <a:t>print('I feel great too.')</a:t>
            </a:r>
          </a:p>
          <a:p>
            <a:r>
              <a:rPr lang="en-US" sz="3200" dirty="0"/>
              <a:t>else:</a:t>
            </a:r>
          </a:p>
          <a:p>
            <a:r>
              <a:rPr lang="en-US" sz="3200" dirty="0"/>
              <a:t>print('I hope the rest of your day is good.')</a:t>
            </a:r>
            <a:endParaRPr lang="en-US" sz="2800" dirty="0">
              <a:solidFill>
                <a:srgbClr val="FF0000"/>
              </a:solidFill>
            </a:endParaRPr>
          </a:p>
        </p:txBody>
      </p:sp>
      <p:sp>
        <p:nvSpPr>
          <p:cNvPr id="5" name="Rectangle 4"/>
          <p:cNvSpPr/>
          <p:nvPr/>
        </p:nvSpPr>
        <p:spPr>
          <a:xfrm>
            <a:off x="0" y="2826127"/>
            <a:ext cx="4630994" cy="4031873"/>
          </a:xfrm>
          <a:prstGeom prst="rect">
            <a:avLst/>
          </a:prstGeom>
        </p:spPr>
        <p:txBody>
          <a:bodyPr wrap="square">
            <a:spAutoFit/>
          </a:bodyPr>
          <a:lstStyle/>
          <a:p>
            <a:pPr marL="457200" indent="-457200">
              <a:spcAft>
                <a:spcPts val="1800"/>
              </a:spcAft>
              <a:buFont typeface="Wingdings" panose="05000000000000000000" pitchFamily="2" charset="2"/>
              <a:buChar char="Ø"/>
            </a:pPr>
            <a:r>
              <a:rPr lang="en-US" sz="3200" b="1" dirty="0">
                <a:solidFill>
                  <a:srgbClr val="0070C0"/>
                </a:solidFill>
              </a:rPr>
              <a:t>Adding code to your program to handle variations or mistakes in user input, such as inconsistent capitalization, will make your programs easier to use and less likely to fail.</a:t>
            </a:r>
          </a:p>
        </p:txBody>
      </p:sp>
      <p:sp>
        <p:nvSpPr>
          <p:cNvPr id="4" name="Rectangle 3"/>
          <p:cNvSpPr/>
          <p:nvPr/>
        </p:nvSpPr>
        <p:spPr>
          <a:xfrm>
            <a:off x="9611966" y="3201766"/>
            <a:ext cx="3169969" cy="1815882"/>
          </a:xfrm>
          <a:prstGeom prst="rect">
            <a:avLst/>
          </a:prstGeom>
        </p:spPr>
        <p:txBody>
          <a:bodyPr wrap="square">
            <a:spAutoFit/>
          </a:bodyPr>
          <a:lstStyle/>
          <a:p>
            <a:r>
              <a:rPr lang="en-US" sz="2800" dirty="0">
                <a:solidFill>
                  <a:srgbClr val="0070C0"/>
                </a:solidFill>
              </a:rPr>
              <a:t>Output:</a:t>
            </a:r>
          </a:p>
          <a:p>
            <a:r>
              <a:rPr lang="en-US" sz="2800" dirty="0">
                <a:solidFill>
                  <a:srgbClr val="C00000"/>
                </a:solidFill>
              </a:rPr>
              <a:t>How are you?</a:t>
            </a:r>
          </a:p>
          <a:p>
            <a:r>
              <a:rPr lang="en-US" sz="2800" dirty="0" err="1">
                <a:solidFill>
                  <a:srgbClr val="C00000"/>
                </a:solidFill>
              </a:rPr>
              <a:t>GREat</a:t>
            </a:r>
            <a:endParaRPr lang="en-US" sz="2800" dirty="0">
              <a:solidFill>
                <a:srgbClr val="C00000"/>
              </a:solidFill>
            </a:endParaRPr>
          </a:p>
          <a:p>
            <a:r>
              <a:rPr lang="en-US" sz="2800" dirty="0">
                <a:solidFill>
                  <a:srgbClr val="C00000"/>
                </a:solidFill>
              </a:rPr>
              <a:t>I feel great too</a:t>
            </a:r>
            <a:r>
              <a:rPr lang="en-US" sz="2800" dirty="0"/>
              <a:t>.</a:t>
            </a:r>
          </a:p>
        </p:txBody>
      </p:sp>
    </p:spTree>
    <p:extLst>
      <p:ext uri="{BB962C8B-B14F-4D97-AF65-F5344CB8AC3E}">
        <p14:creationId xmlns:p14="http://schemas.microsoft.com/office/powerpoint/2010/main" val="3355128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5909" y="0"/>
            <a:ext cx="10058400" cy="769441"/>
          </a:xfrm>
          <a:prstGeom prst="rect">
            <a:avLst/>
          </a:prstGeom>
        </p:spPr>
        <p:txBody>
          <a:bodyPr wrap="square">
            <a:spAutoFit/>
          </a:bodyPr>
          <a:lstStyle/>
          <a:p>
            <a:pPr algn="ctr"/>
            <a:r>
              <a:rPr lang="en-US" sz="4400" b="1" dirty="0">
                <a:solidFill>
                  <a:schemeClr val="accent6">
                    <a:lumMod val="50000"/>
                  </a:schemeClr>
                </a:solidFill>
              </a:rPr>
              <a:t>Useful String Methods: </a:t>
            </a:r>
            <a:r>
              <a:rPr lang="en-US" sz="4400" b="1" dirty="0"/>
              <a:t>The upper(), lower()</a:t>
            </a:r>
            <a:endParaRPr lang="en-US" sz="4400" b="1" dirty="0">
              <a:solidFill>
                <a:schemeClr val="accent6">
                  <a:lumMod val="50000"/>
                </a:schemeClr>
              </a:solidFill>
            </a:endParaRPr>
          </a:p>
        </p:txBody>
      </p:sp>
      <p:sp>
        <p:nvSpPr>
          <p:cNvPr id="3" name="Rectangle 2"/>
          <p:cNvSpPr/>
          <p:nvPr/>
        </p:nvSpPr>
        <p:spPr>
          <a:xfrm>
            <a:off x="114593" y="1480926"/>
            <a:ext cx="6625420" cy="5016758"/>
          </a:xfrm>
          <a:prstGeom prst="rect">
            <a:avLst/>
          </a:prstGeom>
        </p:spPr>
        <p:txBody>
          <a:bodyPr wrap="square">
            <a:spAutoFit/>
          </a:bodyPr>
          <a:lstStyle/>
          <a:p>
            <a:pPr marL="457200" indent="-457200" algn="just">
              <a:spcAft>
                <a:spcPts val="1800"/>
              </a:spcAft>
              <a:buFont typeface="Wingdings" panose="05000000000000000000" pitchFamily="2" charset="2"/>
              <a:buChar char="Ø"/>
            </a:pPr>
            <a:r>
              <a:rPr lang="en-US" sz="4000" dirty="0">
                <a:solidFill>
                  <a:srgbClr val="C00000"/>
                </a:solidFill>
              </a:rPr>
              <a:t>The </a:t>
            </a:r>
            <a:r>
              <a:rPr lang="en-US" sz="4000" dirty="0" err="1"/>
              <a:t>isupper</a:t>
            </a:r>
            <a:r>
              <a:rPr lang="en-US" sz="4000" dirty="0"/>
              <a:t>()</a:t>
            </a:r>
            <a:r>
              <a:rPr lang="en-US" sz="4000" dirty="0">
                <a:solidFill>
                  <a:srgbClr val="C00000"/>
                </a:solidFill>
              </a:rPr>
              <a:t> and </a:t>
            </a:r>
            <a:r>
              <a:rPr lang="en-US" sz="4000" dirty="0" err="1"/>
              <a:t>islower</a:t>
            </a:r>
            <a:r>
              <a:rPr lang="en-US" sz="4000" dirty="0"/>
              <a:t>() </a:t>
            </a:r>
            <a:r>
              <a:rPr lang="en-US" sz="4000" dirty="0">
                <a:solidFill>
                  <a:srgbClr val="C00000"/>
                </a:solidFill>
              </a:rPr>
              <a:t>methods will </a:t>
            </a:r>
            <a:r>
              <a:rPr lang="en-US" sz="4000" dirty="0"/>
              <a:t>return a Boolean True value </a:t>
            </a:r>
            <a:r>
              <a:rPr lang="en-US" sz="4000" dirty="0">
                <a:solidFill>
                  <a:srgbClr val="C00000"/>
                </a:solidFill>
              </a:rPr>
              <a:t>if the string has at least one letter and </a:t>
            </a:r>
            <a:r>
              <a:rPr lang="en-US" sz="4000" dirty="0"/>
              <a:t>all the letters are uppercase or lowercase,</a:t>
            </a:r>
            <a:r>
              <a:rPr lang="en-US" sz="4000" dirty="0">
                <a:solidFill>
                  <a:srgbClr val="C00000"/>
                </a:solidFill>
              </a:rPr>
              <a:t> respectively. Otherwise, the method </a:t>
            </a:r>
            <a:r>
              <a:rPr lang="en-US" sz="4000" dirty="0"/>
              <a:t>returns False</a:t>
            </a:r>
            <a:r>
              <a:rPr lang="en-US" sz="4000" dirty="0">
                <a:solidFill>
                  <a:srgbClr val="C00000"/>
                </a:solidFill>
              </a:rPr>
              <a:t>.</a:t>
            </a:r>
            <a:endParaRPr lang="en-US" sz="4000" b="1" dirty="0"/>
          </a:p>
        </p:txBody>
      </p:sp>
      <p:sp>
        <p:nvSpPr>
          <p:cNvPr id="2" name="Rectangle 1"/>
          <p:cNvSpPr/>
          <p:nvPr/>
        </p:nvSpPr>
        <p:spPr>
          <a:xfrm>
            <a:off x="7548124" y="1142372"/>
            <a:ext cx="7224842" cy="5693866"/>
          </a:xfrm>
          <a:prstGeom prst="rect">
            <a:avLst/>
          </a:prstGeom>
        </p:spPr>
        <p:txBody>
          <a:bodyPr wrap="square">
            <a:spAutoFit/>
          </a:bodyPr>
          <a:lstStyle/>
          <a:p>
            <a:r>
              <a:rPr lang="en-US" sz="2800" dirty="0">
                <a:solidFill>
                  <a:srgbClr val="C00000"/>
                </a:solidFill>
              </a:rPr>
              <a:t>&gt;&gt;&gt; spam = 'Hello, world!'</a:t>
            </a:r>
          </a:p>
          <a:p>
            <a:r>
              <a:rPr lang="en-US" sz="2800" dirty="0">
                <a:solidFill>
                  <a:srgbClr val="C00000"/>
                </a:solidFill>
              </a:rPr>
              <a:t>&gt;&gt;&gt; </a:t>
            </a:r>
            <a:r>
              <a:rPr lang="en-US" sz="2800" dirty="0" err="1">
                <a:solidFill>
                  <a:srgbClr val="C00000"/>
                </a:solidFill>
              </a:rPr>
              <a:t>spam.islower</a:t>
            </a:r>
            <a:r>
              <a:rPr lang="en-US" sz="2800" dirty="0">
                <a:solidFill>
                  <a:srgbClr val="C00000"/>
                </a:solidFill>
              </a:rPr>
              <a:t>()</a:t>
            </a:r>
          </a:p>
          <a:p>
            <a:r>
              <a:rPr lang="en-US" sz="2800" dirty="0"/>
              <a:t>False</a:t>
            </a:r>
          </a:p>
          <a:p>
            <a:r>
              <a:rPr lang="en-US" sz="2800" dirty="0">
                <a:solidFill>
                  <a:srgbClr val="C00000"/>
                </a:solidFill>
              </a:rPr>
              <a:t>&gt;&gt;&gt; </a:t>
            </a:r>
            <a:r>
              <a:rPr lang="en-US" sz="2800" dirty="0" err="1">
                <a:solidFill>
                  <a:srgbClr val="C00000"/>
                </a:solidFill>
              </a:rPr>
              <a:t>spam.isupper</a:t>
            </a:r>
            <a:r>
              <a:rPr lang="en-US" sz="2800" dirty="0">
                <a:solidFill>
                  <a:srgbClr val="C00000"/>
                </a:solidFill>
              </a:rPr>
              <a:t>()</a:t>
            </a:r>
          </a:p>
          <a:p>
            <a:r>
              <a:rPr lang="en-US" sz="2800" dirty="0"/>
              <a:t>False</a:t>
            </a:r>
          </a:p>
          <a:p>
            <a:r>
              <a:rPr lang="en-US" sz="2800" dirty="0">
                <a:solidFill>
                  <a:srgbClr val="C00000"/>
                </a:solidFill>
              </a:rPr>
              <a:t>&gt;&gt;&gt; 'HELLO'.</a:t>
            </a:r>
            <a:r>
              <a:rPr lang="en-US" sz="2800" dirty="0" err="1">
                <a:solidFill>
                  <a:srgbClr val="C00000"/>
                </a:solidFill>
              </a:rPr>
              <a:t>isupper</a:t>
            </a:r>
            <a:r>
              <a:rPr lang="en-US" sz="2800" dirty="0">
                <a:solidFill>
                  <a:srgbClr val="C00000"/>
                </a:solidFill>
              </a:rPr>
              <a:t>()</a:t>
            </a:r>
          </a:p>
          <a:p>
            <a:r>
              <a:rPr lang="en-US" sz="2800" dirty="0"/>
              <a:t>True</a:t>
            </a:r>
          </a:p>
          <a:p>
            <a:r>
              <a:rPr lang="en-US" sz="2800" dirty="0">
                <a:solidFill>
                  <a:srgbClr val="C00000"/>
                </a:solidFill>
              </a:rPr>
              <a:t>&gt;&gt;&gt; 'abc12345'.islower()</a:t>
            </a:r>
          </a:p>
          <a:p>
            <a:r>
              <a:rPr lang="en-US" sz="2800" dirty="0"/>
              <a:t>True</a:t>
            </a:r>
          </a:p>
          <a:p>
            <a:r>
              <a:rPr lang="en-US" sz="2800" dirty="0">
                <a:solidFill>
                  <a:srgbClr val="C00000"/>
                </a:solidFill>
              </a:rPr>
              <a:t>&gt;&gt;&gt; '12345'.islower()</a:t>
            </a:r>
          </a:p>
          <a:p>
            <a:r>
              <a:rPr lang="en-US" sz="2800" dirty="0"/>
              <a:t>False</a:t>
            </a:r>
          </a:p>
          <a:p>
            <a:r>
              <a:rPr lang="en-US" sz="2800" dirty="0">
                <a:solidFill>
                  <a:srgbClr val="C00000"/>
                </a:solidFill>
              </a:rPr>
              <a:t>&gt;&gt;&gt; '12345'.isupper()</a:t>
            </a:r>
          </a:p>
          <a:p>
            <a:r>
              <a:rPr lang="en-US" sz="2800" dirty="0"/>
              <a:t>False</a:t>
            </a:r>
            <a:endParaRPr lang="en-US" sz="2400" dirty="0">
              <a:solidFill>
                <a:srgbClr val="FF0000"/>
              </a:solidFill>
            </a:endParaRPr>
          </a:p>
        </p:txBody>
      </p:sp>
    </p:spTree>
    <p:extLst>
      <p:ext uri="{BB962C8B-B14F-4D97-AF65-F5344CB8AC3E}">
        <p14:creationId xmlns:p14="http://schemas.microsoft.com/office/powerpoint/2010/main" val="3818819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5909" y="0"/>
            <a:ext cx="10058400" cy="769441"/>
          </a:xfrm>
          <a:prstGeom prst="rect">
            <a:avLst/>
          </a:prstGeom>
        </p:spPr>
        <p:txBody>
          <a:bodyPr wrap="square">
            <a:spAutoFit/>
          </a:bodyPr>
          <a:lstStyle/>
          <a:p>
            <a:pPr algn="ctr"/>
            <a:r>
              <a:rPr lang="en-US" sz="4400" b="1" dirty="0">
                <a:solidFill>
                  <a:schemeClr val="accent6">
                    <a:lumMod val="50000"/>
                  </a:schemeClr>
                </a:solidFill>
              </a:rPr>
              <a:t>Useful String Methods: </a:t>
            </a:r>
            <a:r>
              <a:rPr lang="en-US" sz="4400" b="1" dirty="0"/>
              <a:t>The upper(), lower()</a:t>
            </a:r>
            <a:endParaRPr lang="en-US" sz="4400" b="1" dirty="0">
              <a:solidFill>
                <a:schemeClr val="accent6">
                  <a:lumMod val="50000"/>
                </a:schemeClr>
              </a:solidFill>
            </a:endParaRPr>
          </a:p>
        </p:txBody>
      </p:sp>
      <p:sp>
        <p:nvSpPr>
          <p:cNvPr id="3" name="Rectangle 2"/>
          <p:cNvSpPr/>
          <p:nvPr/>
        </p:nvSpPr>
        <p:spPr>
          <a:xfrm>
            <a:off x="114593" y="1480926"/>
            <a:ext cx="6625420" cy="5247590"/>
          </a:xfrm>
          <a:prstGeom prst="rect">
            <a:avLst/>
          </a:prstGeom>
        </p:spPr>
        <p:txBody>
          <a:bodyPr wrap="square">
            <a:spAutoFit/>
          </a:bodyPr>
          <a:lstStyle/>
          <a:p>
            <a:pPr marL="457200" indent="-457200" algn="just">
              <a:spcAft>
                <a:spcPts val="1800"/>
              </a:spcAft>
              <a:buFont typeface="Wingdings" panose="05000000000000000000" pitchFamily="2" charset="2"/>
              <a:buChar char="Ø"/>
            </a:pPr>
            <a:r>
              <a:rPr lang="en-US" sz="4000" dirty="0">
                <a:solidFill>
                  <a:srgbClr val="C00000"/>
                </a:solidFill>
              </a:rPr>
              <a:t>The upper() and lower() string methods themselves return strings.</a:t>
            </a:r>
          </a:p>
          <a:p>
            <a:pPr marL="457200" indent="-457200" algn="just">
              <a:spcAft>
                <a:spcPts val="1800"/>
              </a:spcAft>
              <a:buFont typeface="Wingdings" panose="05000000000000000000" pitchFamily="2" charset="2"/>
              <a:buChar char="Ø"/>
            </a:pPr>
            <a:r>
              <a:rPr lang="en-US" sz="4000" dirty="0"/>
              <a:t>you can call string methods on those returned string values as well. Expressions that do this will look like a chain of method calls.</a:t>
            </a:r>
            <a:endParaRPr lang="en-US" sz="4000" b="1" dirty="0"/>
          </a:p>
        </p:txBody>
      </p:sp>
      <p:sp>
        <p:nvSpPr>
          <p:cNvPr id="2" name="Rectangle 1"/>
          <p:cNvSpPr/>
          <p:nvPr/>
        </p:nvSpPr>
        <p:spPr>
          <a:xfrm>
            <a:off x="6985819" y="1688063"/>
            <a:ext cx="5206181" cy="4401205"/>
          </a:xfrm>
          <a:prstGeom prst="rect">
            <a:avLst/>
          </a:prstGeom>
        </p:spPr>
        <p:txBody>
          <a:bodyPr wrap="square">
            <a:spAutoFit/>
          </a:bodyPr>
          <a:lstStyle/>
          <a:p>
            <a:r>
              <a:rPr lang="en-US" sz="2800" dirty="0"/>
              <a:t>&gt;&gt;&gt; '</a:t>
            </a:r>
            <a:r>
              <a:rPr lang="en-US" sz="2800" dirty="0" err="1"/>
              <a:t>Hello'.upper</a:t>
            </a:r>
            <a:r>
              <a:rPr lang="en-US" sz="2800" dirty="0"/>
              <a:t>()</a:t>
            </a:r>
          </a:p>
          <a:p>
            <a:r>
              <a:rPr lang="en-US" sz="2800" dirty="0">
                <a:solidFill>
                  <a:srgbClr val="C00000"/>
                </a:solidFill>
              </a:rPr>
              <a:t>'HELLO'</a:t>
            </a:r>
          </a:p>
          <a:p>
            <a:r>
              <a:rPr lang="en-US" sz="2800" dirty="0"/>
              <a:t>&gt;&gt;&gt; '</a:t>
            </a:r>
            <a:r>
              <a:rPr lang="en-US" sz="2800" dirty="0" err="1"/>
              <a:t>Hello'.upper</a:t>
            </a:r>
            <a:r>
              <a:rPr lang="en-US" sz="2800" dirty="0"/>
              <a:t>().lower()</a:t>
            </a:r>
          </a:p>
          <a:p>
            <a:r>
              <a:rPr lang="en-US" sz="2800" dirty="0">
                <a:solidFill>
                  <a:srgbClr val="C00000"/>
                </a:solidFill>
              </a:rPr>
              <a:t>'hello'</a:t>
            </a:r>
          </a:p>
          <a:p>
            <a:r>
              <a:rPr lang="en-US" sz="2800" dirty="0"/>
              <a:t>&gt;&gt;&gt; '</a:t>
            </a:r>
            <a:r>
              <a:rPr lang="en-US" sz="2800" dirty="0" err="1"/>
              <a:t>Hello'.upper</a:t>
            </a:r>
            <a:r>
              <a:rPr lang="en-US" sz="2800" dirty="0"/>
              <a:t>().lower().upper()</a:t>
            </a:r>
          </a:p>
          <a:p>
            <a:r>
              <a:rPr lang="en-US" sz="2800" dirty="0">
                <a:solidFill>
                  <a:srgbClr val="C00000"/>
                </a:solidFill>
              </a:rPr>
              <a:t>'HELLO'</a:t>
            </a:r>
          </a:p>
          <a:p>
            <a:r>
              <a:rPr lang="en-US" sz="2800" dirty="0"/>
              <a:t>&gt;&gt;&gt; '</a:t>
            </a:r>
            <a:r>
              <a:rPr lang="en-US" sz="2800" dirty="0" err="1"/>
              <a:t>HELLO'.lower</a:t>
            </a:r>
            <a:r>
              <a:rPr lang="en-US" sz="2800" dirty="0"/>
              <a:t>()</a:t>
            </a:r>
          </a:p>
          <a:p>
            <a:r>
              <a:rPr lang="en-US" sz="2800" dirty="0">
                <a:solidFill>
                  <a:srgbClr val="C00000"/>
                </a:solidFill>
              </a:rPr>
              <a:t>'hello'</a:t>
            </a:r>
          </a:p>
          <a:p>
            <a:r>
              <a:rPr lang="en-US" sz="2800" dirty="0"/>
              <a:t>&gt;&gt;&gt; '</a:t>
            </a:r>
            <a:r>
              <a:rPr lang="en-US" sz="2800" dirty="0" err="1"/>
              <a:t>HELLO'.lower</a:t>
            </a:r>
            <a:r>
              <a:rPr lang="en-US" sz="2800" dirty="0"/>
              <a:t>().</a:t>
            </a:r>
            <a:r>
              <a:rPr lang="en-US" sz="2800" dirty="0" err="1"/>
              <a:t>islower</a:t>
            </a:r>
            <a:r>
              <a:rPr lang="en-US" sz="2800" dirty="0"/>
              <a:t>()</a:t>
            </a:r>
          </a:p>
          <a:p>
            <a:r>
              <a:rPr lang="en-US" sz="2800" dirty="0">
                <a:solidFill>
                  <a:srgbClr val="C00000"/>
                </a:solidFill>
              </a:rPr>
              <a:t>True</a:t>
            </a:r>
            <a:endParaRPr lang="en-US" sz="2400" dirty="0">
              <a:solidFill>
                <a:srgbClr val="FF0000"/>
              </a:solidFill>
            </a:endParaRPr>
          </a:p>
        </p:txBody>
      </p:sp>
    </p:spTree>
    <p:extLst>
      <p:ext uri="{BB962C8B-B14F-4D97-AF65-F5344CB8AC3E}">
        <p14:creationId xmlns:p14="http://schemas.microsoft.com/office/powerpoint/2010/main" val="3108719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5909" y="0"/>
            <a:ext cx="10058400" cy="769441"/>
          </a:xfrm>
          <a:prstGeom prst="rect">
            <a:avLst/>
          </a:prstGeom>
        </p:spPr>
        <p:txBody>
          <a:bodyPr wrap="square">
            <a:spAutoFit/>
          </a:bodyPr>
          <a:lstStyle/>
          <a:p>
            <a:pPr algn="ctr"/>
            <a:r>
              <a:rPr lang="en-US" sz="4400" b="1" dirty="0">
                <a:solidFill>
                  <a:schemeClr val="accent6">
                    <a:lumMod val="50000"/>
                  </a:schemeClr>
                </a:solidFill>
              </a:rPr>
              <a:t>Useful String Methods: </a:t>
            </a:r>
            <a:r>
              <a:rPr lang="en-US" sz="4400" b="1" dirty="0"/>
              <a:t>The </a:t>
            </a:r>
            <a:r>
              <a:rPr lang="en-US" sz="4400" b="1" dirty="0" err="1"/>
              <a:t>isX</a:t>
            </a:r>
            <a:r>
              <a:rPr lang="en-US" sz="4400" b="1" dirty="0"/>
              <a:t>() Methods</a:t>
            </a:r>
            <a:endParaRPr lang="en-US" sz="4400" b="1" dirty="0">
              <a:solidFill>
                <a:schemeClr val="accent6">
                  <a:lumMod val="50000"/>
                </a:schemeClr>
              </a:solidFill>
            </a:endParaRPr>
          </a:p>
        </p:txBody>
      </p:sp>
      <p:sp>
        <p:nvSpPr>
          <p:cNvPr id="3" name="Rectangle 2"/>
          <p:cNvSpPr/>
          <p:nvPr/>
        </p:nvSpPr>
        <p:spPr>
          <a:xfrm>
            <a:off x="114593" y="1480926"/>
            <a:ext cx="10997907" cy="3708708"/>
          </a:xfrm>
          <a:prstGeom prst="rect">
            <a:avLst/>
          </a:prstGeom>
        </p:spPr>
        <p:txBody>
          <a:bodyPr wrap="square">
            <a:spAutoFit/>
          </a:bodyPr>
          <a:lstStyle/>
          <a:p>
            <a:pPr marL="457200" indent="-457200" algn="just">
              <a:spcAft>
                <a:spcPts val="1800"/>
              </a:spcAft>
              <a:buFont typeface="Wingdings" panose="05000000000000000000" pitchFamily="2" charset="2"/>
              <a:buChar char="Ø"/>
            </a:pPr>
            <a:r>
              <a:rPr lang="en-US" sz="4400" dirty="0">
                <a:solidFill>
                  <a:srgbClr val="C00000"/>
                </a:solidFill>
              </a:rPr>
              <a:t>Along with </a:t>
            </a:r>
            <a:r>
              <a:rPr lang="en-US" sz="4400" dirty="0" err="1"/>
              <a:t>islower</a:t>
            </a:r>
            <a:r>
              <a:rPr lang="en-US" sz="4400" dirty="0"/>
              <a:t>() </a:t>
            </a:r>
            <a:r>
              <a:rPr lang="en-US" sz="4400" dirty="0">
                <a:solidFill>
                  <a:srgbClr val="C00000"/>
                </a:solidFill>
              </a:rPr>
              <a:t>and </a:t>
            </a:r>
            <a:r>
              <a:rPr lang="en-US" sz="4400" dirty="0" err="1"/>
              <a:t>isupper</a:t>
            </a:r>
            <a:r>
              <a:rPr lang="en-US" sz="4400" dirty="0"/>
              <a:t>()</a:t>
            </a:r>
            <a:r>
              <a:rPr lang="en-US" sz="4400" dirty="0">
                <a:solidFill>
                  <a:srgbClr val="C00000"/>
                </a:solidFill>
              </a:rPr>
              <a:t>, there are several other string methods that have names beginning with the word </a:t>
            </a:r>
            <a:r>
              <a:rPr lang="en-US" sz="4400" b="1" u="sng" dirty="0"/>
              <a:t>is</a:t>
            </a:r>
            <a:r>
              <a:rPr lang="en-US" sz="4400" dirty="0">
                <a:solidFill>
                  <a:srgbClr val="C00000"/>
                </a:solidFill>
              </a:rPr>
              <a:t>.</a:t>
            </a:r>
          </a:p>
          <a:p>
            <a:pPr marL="457200" indent="-457200" algn="just">
              <a:spcAft>
                <a:spcPts val="1800"/>
              </a:spcAft>
              <a:buFont typeface="Wingdings" panose="05000000000000000000" pitchFamily="2" charset="2"/>
              <a:buChar char="Ø"/>
            </a:pPr>
            <a:r>
              <a:rPr lang="en-US" sz="4400" b="1" dirty="0"/>
              <a:t>These methods return a Boolean value that describes the nature of the string.</a:t>
            </a:r>
          </a:p>
        </p:txBody>
      </p:sp>
    </p:spTree>
    <p:extLst>
      <p:ext uri="{BB962C8B-B14F-4D97-AF65-F5344CB8AC3E}">
        <p14:creationId xmlns:p14="http://schemas.microsoft.com/office/powerpoint/2010/main" val="400876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5909" y="0"/>
            <a:ext cx="10058400" cy="769441"/>
          </a:xfrm>
          <a:prstGeom prst="rect">
            <a:avLst/>
          </a:prstGeom>
        </p:spPr>
        <p:txBody>
          <a:bodyPr wrap="square">
            <a:spAutoFit/>
          </a:bodyPr>
          <a:lstStyle/>
          <a:p>
            <a:pPr algn="ctr"/>
            <a:r>
              <a:rPr lang="en-US" sz="4400" b="1" dirty="0">
                <a:solidFill>
                  <a:schemeClr val="accent6">
                    <a:lumMod val="50000"/>
                  </a:schemeClr>
                </a:solidFill>
              </a:rPr>
              <a:t>Useful String Methods: </a:t>
            </a:r>
            <a:r>
              <a:rPr lang="en-US" sz="4400" b="1" dirty="0"/>
              <a:t>The </a:t>
            </a:r>
            <a:r>
              <a:rPr lang="en-US" sz="4400" b="1" dirty="0" err="1"/>
              <a:t>isX</a:t>
            </a:r>
            <a:r>
              <a:rPr lang="en-US" sz="4400" b="1" dirty="0"/>
              <a:t>() Methods</a:t>
            </a:r>
            <a:endParaRPr lang="en-US" sz="4400" b="1" dirty="0">
              <a:solidFill>
                <a:schemeClr val="accent6">
                  <a:lumMod val="50000"/>
                </a:schemeClr>
              </a:solidFill>
            </a:endParaRPr>
          </a:p>
        </p:txBody>
      </p:sp>
      <p:sp>
        <p:nvSpPr>
          <p:cNvPr id="3" name="Rectangle 2"/>
          <p:cNvSpPr/>
          <p:nvPr/>
        </p:nvSpPr>
        <p:spPr>
          <a:xfrm>
            <a:off x="152693" y="1214226"/>
            <a:ext cx="10997907" cy="646331"/>
          </a:xfrm>
          <a:prstGeom prst="rect">
            <a:avLst/>
          </a:prstGeom>
        </p:spPr>
        <p:txBody>
          <a:bodyPr wrap="square">
            <a:spAutoFit/>
          </a:bodyPr>
          <a:lstStyle/>
          <a:p>
            <a:pPr algn="just">
              <a:spcAft>
                <a:spcPts val="1800"/>
              </a:spcAft>
            </a:pPr>
            <a:r>
              <a:rPr lang="en-US" sz="3600" dirty="0">
                <a:solidFill>
                  <a:srgbClr val="C00000"/>
                </a:solidFill>
              </a:rPr>
              <a:t>Common </a:t>
            </a:r>
            <a:r>
              <a:rPr lang="en-US" sz="3600" dirty="0" err="1">
                <a:solidFill>
                  <a:srgbClr val="C00000"/>
                </a:solidFill>
              </a:rPr>
              <a:t>isX</a:t>
            </a:r>
            <a:r>
              <a:rPr lang="en-US" sz="3600" dirty="0">
                <a:solidFill>
                  <a:srgbClr val="C00000"/>
                </a:solidFill>
              </a:rPr>
              <a:t> string methods:</a:t>
            </a:r>
            <a:endParaRPr lang="en-US" sz="3600" b="1" dirty="0"/>
          </a:p>
        </p:txBody>
      </p:sp>
      <p:sp>
        <p:nvSpPr>
          <p:cNvPr id="2" name="Rectangle 1"/>
          <p:cNvSpPr/>
          <p:nvPr/>
        </p:nvSpPr>
        <p:spPr>
          <a:xfrm>
            <a:off x="152692" y="1718131"/>
            <a:ext cx="12039307" cy="5139869"/>
          </a:xfrm>
          <a:prstGeom prst="rect">
            <a:avLst/>
          </a:prstGeom>
        </p:spPr>
        <p:txBody>
          <a:bodyPr wrap="square">
            <a:spAutoFit/>
          </a:bodyPr>
          <a:lstStyle/>
          <a:p>
            <a:pPr marL="457200" indent="-457200">
              <a:spcAft>
                <a:spcPts val="1200"/>
              </a:spcAft>
              <a:buFont typeface="Arial" panose="020B0604020202020204" pitchFamily="34" charset="0"/>
              <a:buChar char="•"/>
            </a:pPr>
            <a:r>
              <a:rPr lang="en-US" sz="3200" dirty="0" err="1"/>
              <a:t>isalpha</a:t>
            </a:r>
            <a:r>
              <a:rPr lang="en-US" sz="3200" dirty="0"/>
              <a:t>() Returns True if string consists only of letters and isn’t blank</a:t>
            </a:r>
          </a:p>
          <a:p>
            <a:pPr marL="457200" indent="-457200">
              <a:spcAft>
                <a:spcPts val="1200"/>
              </a:spcAft>
              <a:buFont typeface="Arial" panose="020B0604020202020204" pitchFamily="34" charset="0"/>
              <a:buChar char="•"/>
            </a:pPr>
            <a:r>
              <a:rPr lang="en-US" sz="3200" dirty="0" err="1"/>
              <a:t>isalnum</a:t>
            </a:r>
            <a:r>
              <a:rPr lang="en-US" sz="3200" dirty="0"/>
              <a:t>() Returns True if string consists only of letters and numbers and is not blank</a:t>
            </a:r>
          </a:p>
          <a:p>
            <a:pPr marL="457200" indent="-457200">
              <a:spcAft>
                <a:spcPts val="1200"/>
              </a:spcAft>
              <a:buFont typeface="Arial" panose="020B0604020202020204" pitchFamily="34" charset="0"/>
              <a:buChar char="•"/>
            </a:pPr>
            <a:r>
              <a:rPr lang="en-US" sz="3200" dirty="0" err="1"/>
              <a:t>isdecimal</a:t>
            </a:r>
            <a:r>
              <a:rPr lang="en-US" sz="3200" dirty="0"/>
              <a:t>() Returns True if the string consists only of numeric characters and is not blank</a:t>
            </a:r>
          </a:p>
          <a:p>
            <a:pPr marL="457200" indent="-457200">
              <a:spcAft>
                <a:spcPts val="1200"/>
              </a:spcAft>
              <a:buFont typeface="Arial" panose="020B0604020202020204" pitchFamily="34" charset="0"/>
              <a:buChar char="•"/>
            </a:pPr>
            <a:r>
              <a:rPr lang="en-US" sz="3200" dirty="0" err="1"/>
              <a:t>isspace</a:t>
            </a:r>
            <a:r>
              <a:rPr lang="en-US" sz="3200" dirty="0"/>
              <a:t>() Returns True if the string consists only of spaces, tabs, and newlines and is not blank</a:t>
            </a:r>
          </a:p>
          <a:p>
            <a:pPr marL="457200" indent="-457200">
              <a:buFont typeface="Arial" panose="020B0604020202020204" pitchFamily="34" charset="0"/>
              <a:buChar char="•"/>
            </a:pPr>
            <a:r>
              <a:rPr lang="en-US" sz="3200" dirty="0" err="1"/>
              <a:t>istitle</a:t>
            </a:r>
            <a:r>
              <a:rPr lang="en-US" sz="3200" dirty="0"/>
              <a:t>() Returns True if the string consists only of words that begin with an uppercase letter followed by only lowercase letters</a:t>
            </a:r>
          </a:p>
        </p:txBody>
      </p:sp>
    </p:spTree>
    <p:extLst>
      <p:ext uri="{BB962C8B-B14F-4D97-AF65-F5344CB8AC3E}">
        <p14:creationId xmlns:p14="http://schemas.microsoft.com/office/powerpoint/2010/main" val="3516407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5909" y="0"/>
            <a:ext cx="10058400" cy="769441"/>
          </a:xfrm>
          <a:prstGeom prst="rect">
            <a:avLst/>
          </a:prstGeom>
        </p:spPr>
        <p:txBody>
          <a:bodyPr wrap="square">
            <a:spAutoFit/>
          </a:bodyPr>
          <a:lstStyle/>
          <a:p>
            <a:pPr algn="ctr"/>
            <a:r>
              <a:rPr lang="en-US" sz="4400" b="1" dirty="0">
                <a:solidFill>
                  <a:schemeClr val="accent6">
                    <a:lumMod val="50000"/>
                  </a:schemeClr>
                </a:solidFill>
              </a:rPr>
              <a:t>Useful String Methods: </a:t>
            </a:r>
            <a:r>
              <a:rPr lang="en-US" sz="4400" b="1" dirty="0"/>
              <a:t>The </a:t>
            </a:r>
            <a:r>
              <a:rPr lang="en-US" sz="4400" b="1" dirty="0" err="1"/>
              <a:t>isX</a:t>
            </a:r>
            <a:r>
              <a:rPr lang="en-US" sz="4400" b="1" dirty="0"/>
              <a:t>() Methods</a:t>
            </a:r>
            <a:endParaRPr lang="en-US" sz="4400" b="1" dirty="0">
              <a:solidFill>
                <a:schemeClr val="accent6">
                  <a:lumMod val="50000"/>
                </a:schemeClr>
              </a:solidFill>
            </a:endParaRPr>
          </a:p>
        </p:txBody>
      </p:sp>
      <p:sp>
        <p:nvSpPr>
          <p:cNvPr id="2" name="Rectangle 1"/>
          <p:cNvSpPr/>
          <p:nvPr/>
        </p:nvSpPr>
        <p:spPr>
          <a:xfrm>
            <a:off x="152693" y="1222831"/>
            <a:ext cx="4952707" cy="5016758"/>
          </a:xfrm>
          <a:prstGeom prst="rect">
            <a:avLst/>
          </a:prstGeom>
        </p:spPr>
        <p:txBody>
          <a:bodyPr wrap="square">
            <a:spAutoFit/>
          </a:bodyPr>
          <a:lstStyle/>
          <a:p>
            <a:r>
              <a:rPr lang="en-US" sz="3200" dirty="0">
                <a:solidFill>
                  <a:srgbClr val="C00000"/>
                </a:solidFill>
              </a:rPr>
              <a:t>&gt;&gt;&gt; 'hello'.</a:t>
            </a:r>
            <a:r>
              <a:rPr lang="en-US" sz="3200" dirty="0" err="1">
                <a:solidFill>
                  <a:srgbClr val="C00000"/>
                </a:solidFill>
              </a:rPr>
              <a:t>isalpha</a:t>
            </a:r>
            <a:r>
              <a:rPr lang="en-US" sz="3200" dirty="0">
                <a:solidFill>
                  <a:srgbClr val="C00000"/>
                </a:solidFill>
              </a:rPr>
              <a:t>()</a:t>
            </a:r>
          </a:p>
          <a:p>
            <a:r>
              <a:rPr lang="en-US" sz="3200" dirty="0"/>
              <a:t>True</a:t>
            </a:r>
          </a:p>
          <a:p>
            <a:r>
              <a:rPr lang="en-US" sz="3200" dirty="0">
                <a:solidFill>
                  <a:srgbClr val="C00000"/>
                </a:solidFill>
              </a:rPr>
              <a:t>&gt;&gt;&gt; 'hello123'.isalpha()</a:t>
            </a:r>
          </a:p>
          <a:p>
            <a:r>
              <a:rPr lang="en-US" sz="3200" dirty="0"/>
              <a:t>False</a:t>
            </a:r>
          </a:p>
          <a:p>
            <a:r>
              <a:rPr lang="en-US" sz="3200" dirty="0">
                <a:solidFill>
                  <a:srgbClr val="C00000"/>
                </a:solidFill>
              </a:rPr>
              <a:t>&gt;&gt;&gt; 'hello123'.isalnum()</a:t>
            </a:r>
          </a:p>
          <a:p>
            <a:r>
              <a:rPr lang="en-US" sz="3200" dirty="0"/>
              <a:t>True</a:t>
            </a:r>
          </a:p>
          <a:p>
            <a:r>
              <a:rPr lang="en-US" sz="3200" dirty="0">
                <a:solidFill>
                  <a:srgbClr val="C00000"/>
                </a:solidFill>
              </a:rPr>
              <a:t>&gt;&gt;&gt; 'hello'.</a:t>
            </a:r>
            <a:r>
              <a:rPr lang="en-US" sz="3200" dirty="0" err="1">
                <a:solidFill>
                  <a:srgbClr val="C00000"/>
                </a:solidFill>
              </a:rPr>
              <a:t>isalnum</a:t>
            </a:r>
            <a:r>
              <a:rPr lang="en-US" sz="3200" dirty="0">
                <a:solidFill>
                  <a:srgbClr val="C00000"/>
                </a:solidFill>
              </a:rPr>
              <a:t>()</a:t>
            </a:r>
          </a:p>
          <a:p>
            <a:r>
              <a:rPr lang="en-US" sz="3200" dirty="0"/>
              <a:t>True</a:t>
            </a:r>
          </a:p>
          <a:p>
            <a:r>
              <a:rPr lang="en-US" sz="3200" dirty="0">
                <a:solidFill>
                  <a:srgbClr val="C00000"/>
                </a:solidFill>
              </a:rPr>
              <a:t>&gt;&gt;&gt; '123'.isdecimal()</a:t>
            </a:r>
          </a:p>
          <a:p>
            <a:r>
              <a:rPr lang="en-US" sz="3200" dirty="0"/>
              <a:t>True</a:t>
            </a:r>
          </a:p>
        </p:txBody>
      </p:sp>
      <p:sp>
        <p:nvSpPr>
          <p:cNvPr id="4" name="Rectangle 3"/>
          <p:cNvSpPr/>
          <p:nvPr/>
        </p:nvSpPr>
        <p:spPr>
          <a:xfrm>
            <a:off x="5105400" y="1040110"/>
            <a:ext cx="7302500" cy="5016758"/>
          </a:xfrm>
          <a:prstGeom prst="rect">
            <a:avLst/>
          </a:prstGeom>
        </p:spPr>
        <p:txBody>
          <a:bodyPr wrap="square">
            <a:spAutoFit/>
          </a:bodyPr>
          <a:lstStyle/>
          <a:p>
            <a:r>
              <a:rPr lang="en-US" sz="3200" dirty="0">
                <a:solidFill>
                  <a:srgbClr val="C00000"/>
                </a:solidFill>
              </a:rPr>
              <a:t>&gt;&gt;&gt; ' '.</a:t>
            </a:r>
            <a:r>
              <a:rPr lang="en-US" sz="3200" dirty="0" err="1">
                <a:solidFill>
                  <a:srgbClr val="C00000"/>
                </a:solidFill>
              </a:rPr>
              <a:t>isspace</a:t>
            </a:r>
            <a:r>
              <a:rPr lang="en-US" sz="3200" dirty="0">
                <a:solidFill>
                  <a:srgbClr val="C00000"/>
                </a:solidFill>
              </a:rPr>
              <a:t>()</a:t>
            </a:r>
          </a:p>
          <a:p>
            <a:r>
              <a:rPr lang="en-US" sz="3200" dirty="0"/>
              <a:t>True</a:t>
            </a:r>
          </a:p>
          <a:p>
            <a:r>
              <a:rPr lang="en-US" sz="3200" dirty="0">
                <a:solidFill>
                  <a:srgbClr val="C00000"/>
                </a:solidFill>
              </a:rPr>
              <a:t>&gt;&gt;&gt; 'This Is Title Case'.</a:t>
            </a:r>
            <a:r>
              <a:rPr lang="en-US" sz="3200" dirty="0" err="1">
                <a:solidFill>
                  <a:srgbClr val="C00000"/>
                </a:solidFill>
              </a:rPr>
              <a:t>istitle</a:t>
            </a:r>
            <a:r>
              <a:rPr lang="en-US" sz="3200" dirty="0">
                <a:solidFill>
                  <a:srgbClr val="C00000"/>
                </a:solidFill>
              </a:rPr>
              <a:t>()</a:t>
            </a:r>
          </a:p>
          <a:p>
            <a:r>
              <a:rPr lang="en-US" sz="3200" dirty="0"/>
              <a:t>True</a:t>
            </a:r>
          </a:p>
          <a:p>
            <a:r>
              <a:rPr lang="en-US" sz="3200" dirty="0">
                <a:solidFill>
                  <a:srgbClr val="C00000"/>
                </a:solidFill>
              </a:rPr>
              <a:t>&gt;&gt;&gt; 'This Is Title Case 123'.istitle()</a:t>
            </a:r>
          </a:p>
          <a:p>
            <a:r>
              <a:rPr lang="en-US" sz="3200" dirty="0"/>
              <a:t>True</a:t>
            </a:r>
          </a:p>
          <a:p>
            <a:r>
              <a:rPr lang="en-US" sz="3200" dirty="0">
                <a:solidFill>
                  <a:srgbClr val="C00000"/>
                </a:solidFill>
              </a:rPr>
              <a:t>&gt;&gt;&gt; 'This Is not Title Case'.</a:t>
            </a:r>
            <a:r>
              <a:rPr lang="en-US" sz="3200" dirty="0" err="1">
                <a:solidFill>
                  <a:srgbClr val="C00000"/>
                </a:solidFill>
              </a:rPr>
              <a:t>istitle</a:t>
            </a:r>
            <a:r>
              <a:rPr lang="en-US" sz="3200" dirty="0">
                <a:solidFill>
                  <a:srgbClr val="C00000"/>
                </a:solidFill>
              </a:rPr>
              <a:t>()</a:t>
            </a:r>
          </a:p>
          <a:p>
            <a:r>
              <a:rPr lang="en-US" sz="3200" dirty="0"/>
              <a:t>False</a:t>
            </a:r>
          </a:p>
          <a:p>
            <a:r>
              <a:rPr lang="en-US" sz="3200" dirty="0">
                <a:solidFill>
                  <a:srgbClr val="C00000"/>
                </a:solidFill>
              </a:rPr>
              <a:t>&gt;&gt;&gt; 'This Is NOT Title Case Either'.</a:t>
            </a:r>
            <a:r>
              <a:rPr lang="en-US" sz="3200" dirty="0" err="1">
                <a:solidFill>
                  <a:srgbClr val="C00000"/>
                </a:solidFill>
              </a:rPr>
              <a:t>istitle</a:t>
            </a:r>
            <a:r>
              <a:rPr lang="en-US" sz="3200" dirty="0">
                <a:solidFill>
                  <a:srgbClr val="C00000"/>
                </a:solidFill>
              </a:rPr>
              <a:t>()</a:t>
            </a:r>
          </a:p>
          <a:p>
            <a:r>
              <a:rPr lang="en-US" sz="3200" dirty="0"/>
              <a:t>False</a:t>
            </a:r>
          </a:p>
        </p:txBody>
      </p:sp>
    </p:spTree>
    <p:extLst>
      <p:ext uri="{BB962C8B-B14F-4D97-AF65-F5344CB8AC3E}">
        <p14:creationId xmlns:p14="http://schemas.microsoft.com/office/powerpoint/2010/main" val="3969668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5909" y="0"/>
            <a:ext cx="10058400" cy="769441"/>
          </a:xfrm>
          <a:prstGeom prst="rect">
            <a:avLst/>
          </a:prstGeom>
        </p:spPr>
        <p:txBody>
          <a:bodyPr wrap="square">
            <a:spAutoFit/>
          </a:bodyPr>
          <a:lstStyle/>
          <a:p>
            <a:pPr algn="ctr"/>
            <a:r>
              <a:rPr lang="en-US" sz="4400" b="1" dirty="0">
                <a:solidFill>
                  <a:schemeClr val="accent6">
                    <a:lumMod val="50000"/>
                  </a:schemeClr>
                </a:solidFill>
              </a:rPr>
              <a:t>Useful String Methods: </a:t>
            </a:r>
            <a:r>
              <a:rPr lang="en-US" sz="4400" b="1" dirty="0"/>
              <a:t>The </a:t>
            </a:r>
            <a:r>
              <a:rPr lang="en-US" sz="4400" b="1" dirty="0" err="1"/>
              <a:t>isX</a:t>
            </a:r>
            <a:r>
              <a:rPr lang="en-US" sz="4400" b="1" dirty="0"/>
              <a:t>() Methods</a:t>
            </a:r>
            <a:endParaRPr lang="en-US" sz="4400" b="1" dirty="0">
              <a:solidFill>
                <a:schemeClr val="accent6">
                  <a:lumMod val="50000"/>
                </a:schemeClr>
              </a:solidFill>
            </a:endParaRPr>
          </a:p>
        </p:txBody>
      </p:sp>
      <p:sp>
        <p:nvSpPr>
          <p:cNvPr id="4" name="Rectangle 3"/>
          <p:cNvSpPr/>
          <p:nvPr/>
        </p:nvSpPr>
        <p:spPr>
          <a:xfrm>
            <a:off x="0" y="1040110"/>
            <a:ext cx="3632200" cy="5663089"/>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200" dirty="0">
                <a:solidFill>
                  <a:srgbClr val="C00000"/>
                </a:solidFill>
              </a:rPr>
              <a:t>The </a:t>
            </a:r>
            <a:r>
              <a:rPr lang="en-US" sz="3200" dirty="0" err="1">
                <a:solidFill>
                  <a:srgbClr val="C00000"/>
                </a:solidFill>
              </a:rPr>
              <a:t>isX</a:t>
            </a:r>
            <a:r>
              <a:rPr lang="en-US" sz="3200" dirty="0">
                <a:solidFill>
                  <a:srgbClr val="C00000"/>
                </a:solidFill>
              </a:rPr>
              <a:t>() string methods are helpful to validate user input.</a:t>
            </a:r>
          </a:p>
          <a:p>
            <a:pPr marL="457200" indent="-457200">
              <a:buFont typeface="Wingdings" panose="05000000000000000000" pitchFamily="2" charset="2"/>
              <a:buChar char="Ø"/>
            </a:pPr>
            <a:r>
              <a:rPr lang="en-US" sz="3200" dirty="0"/>
              <a:t>Ex: This program repeatedly asks users for their age and a password until they provide valid input.</a:t>
            </a:r>
          </a:p>
          <a:p>
            <a:pPr marL="457200" indent="-457200">
              <a:buFont typeface="Wingdings" panose="05000000000000000000" pitchFamily="2" charset="2"/>
              <a:buChar char="Ø"/>
            </a:pPr>
            <a:r>
              <a:rPr lang="en-US" sz="3200" dirty="0">
                <a:solidFill>
                  <a:srgbClr val="C00000"/>
                </a:solidFill>
              </a:rPr>
              <a:t>validateInput.py:</a:t>
            </a:r>
          </a:p>
        </p:txBody>
      </p:sp>
      <p:sp>
        <p:nvSpPr>
          <p:cNvPr id="3" name="Rectangle 2"/>
          <p:cNvSpPr/>
          <p:nvPr/>
        </p:nvSpPr>
        <p:spPr>
          <a:xfrm>
            <a:off x="3746500" y="1234488"/>
            <a:ext cx="9055100" cy="5262979"/>
          </a:xfrm>
          <a:prstGeom prst="rect">
            <a:avLst/>
          </a:prstGeom>
        </p:spPr>
        <p:txBody>
          <a:bodyPr wrap="square">
            <a:spAutoFit/>
          </a:bodyPr>
          <a:lstStyle/>
          <a:p>
            <a:r>
              <a:rPr lang="en-US" sz="2800" dirty="0"/>
              <a:t>while True:</a:t>
            </a:r>
          </a:p>
          <a:p>
            <a:pPr lvl="1"/>
            <a:r>
              <a:rPr lang="en-US" sz="2800" dirty="0">
                <a:solidFill>
                  <a:srgbClr val="C00000"/>
                </a:solidFill>
              </a:rPr>
              <a:t>print('Enter your age:')</a:t>
            </a:r>
          </a:p>
          <a:p>
            <a:pPr lvl="1"/>
            <a:r>
              <a:rPr lang="en-US" sz="2800" dirty="0">
                <a:solidFill>
                  <a:srgbClr val="C00000"/>
                </a:solidFill>
              </a:rPr>
              <a:t>age = input()</a:t>
            </a:r>
          </a:p>
          <a:p>
            <a:pPr lvl="1"/>
            <a:r>
              <a:rPr lang="en-US" sz="2800" dirty="0">
                <a:solidFill>
                  <a:srgbClr val="C00000"/>
                </a:solidFill>
              </a:rPr>
              <a:t>if </a:t>
            </a:r>
            <a:r>
              <a:rPr lang="en-US" sz="2800" dirty="0" err="1">
                <a:solidFill>
                  <a:srgbClr val="C00000"/>
                </a:solidFill>
              </a:rPr>
              <a:t>age.isdecimal</a:t>
            </a:r>
            <a:r>
              <a:rPr lang="en-US" sz="2800" dirty="0">
                <a:solidFill>
                  <a:srgbClr val="C00000"/>
                </a:solidFill>
              </a:rPr>
              <a:t>():</a:t>
            </a:r>
          </a:p>
          <a:p>
            <a:pPr lvl="1"/>
            <a:r>
              <a:rPr lang="en-US" sz="2800" dirty="0">
                <a:solidFill>
                  <a:srgbClr val="C00000"/>
                </a:solidFill>
              </a:rPr>
              <a:t>	break</a:t>
            </a:r>
          </a:p>
          <a:p>
            <a:pPr lvl="1"/>
            <a:r>
              <a:rPr lang="en-US" sz="2800" dirty="0">
                <a:solidFill>
                  <a:srgbClr val="C00000"/>
                </a:solidFill>
              </a:rPr>
              <a:t>print('Please enter a number for your age.')</a:t>
            </a:r>
          </a:p>
          <a:p>
            <a:r>
              <a:rPr lang="en-US" sz="2800" dirty="0"/>
              <a:t>while True:</a:t>
            </a:r>
          </a:p>
          <a:p>
            <a:r>
              <a:rPr lang="en-US" sz="2800" dirty="0">
                <a:solidFill>
                  <a:srgbClr val="C00000"/>
                </a:solidFill>
              </a:rPr>
              <a:t>	</a:t>
            </a:r>
            <a:r>
              <a:rPr lang="en-US" sz="2600" dirty="0">
                <a:solidFill>
                  <a:srgbClr val="C00000"/>
                </a:solidFill>
              </a:rPr>
              <a:t>print('Select a new password (letters and numbers only):')</a:t>
            </a:r>
          </a:p>
          <a:p>
            <a:r>
              <a:rPr lang="en-US" sz="2800" dirty="0">
                <a:solidFill>
                  <a:srgbClr val="C00000"/>
                </a:solidFill>
              </a:rPr>
              <a:t>	password = input()</a:t>
            </a:r>
          </a:p>
          <a:p>
            <a:r>
              <a:rPr lang="en-US" sz="2800" dirty="0">
                <a:solidFill>
                  <a:srgbClr val="C00000"/>
                </a:solidFill>
              </a:rPr>
              <a:t>	if </a:t>
            </a:r>
            <a:r>
              <a:rPr lang="en-US" sz="2800" dirty="0" err="1">
                <a:solidFill>
                  <a:srgbClr val="C00000"/>
                </a:solidFill>
              </a:rPr>
              <a:t>password.isalnum</a:t>
            </a:r>
            <a:r>
              <a:rPr lang="en-US" sz="2800" dirty="0">
                <a:solidFill>
                  <a:srgbClr val="C00000"/>
                </a:solidFill>
              </a:rPr>
              <a:t>():</a:t>
            </a:r>
          </a:p>
          <a:p>
            <a:r>
              <a:rPr lang="en-US" sz="2800" dirty="0">
                <a:solidFill>
                  <a:srgbClr val="C00000"/>
                </a:solidFill>
              </a:rPr>
              <a:t>		break</a:t>
            </a:r>
          </a:p>
          <a:p>
            <a:r>
              <a:rPr lang="en-US" sz="2800" dirty="0">
                <a:solidFill>
                  <a:srgbClr val="C00000"/>
                </a:solidFill>
              </a:rPr>
              <a:t>	print('Passwords can only have letters and numbers.')</a:t>
            </a:r>
          </a:p>
        </p:txBody>
      </p:sp>
    </p:spTree>
    <p:extLst>
      <p:ext uri="{BB962C8B-B14F-4D97-AF65-F5344CB8AC3E}">
        <p14:creationId xmlns:p14="http://schemas.microsoft.com/office/powerpoint/2010/main" val="4190965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5909" y="0"/>
            <a:ext cx="10058400" cy="769441"/>
          </a:xfrm>
          <a:prstGeom prst="rect">
            <a:avLst/>
          </a:prstGeom>
        </p:spPr>
        <p:txBody>
          <a:bodyPr wrap="square">
            <a:spAutoFit/>
          </a:bodyPr>
          <a:lstStyle/>
          <a:p>
            <a:pPr algn="ctr"/>
            <a:r>
              <a:rPr lang="en-US" sz="4400" b="1" dirty="0">
                <a:solidFill>
                  <a:schemeClr val="accent6">
                    <a:lumMod val="50000"/>
                  </a:schemeClr>
                </a:solidFill>
              </a:rPr>
              <a:t>Useful String Methods: </a:t>
            </a:r>
            <a:r>
              <a:rPr lang="en-US" sz="4400" b="1" dirty="0"/>
              <a:t>The </a:t>
            </a:r>
            <a:r>
              <a:rPr lang="en-US" sz="4400" b="1" dirty="0" err="1"/>
              <a:t>isX</a:t>
            </a:r>
            <a:r>
              <a:rPr lang="en-US" sz="4400" b="1" dirty="0"/>
              <a:t>() Methods</a:t>
            </a:r>
            <a:endParaRPr lang="en-US" sz="4400" b="1" dirty="0">
              <a:solidFill>
                <a:schemeClr val="accent6">
                  <a:lumMod val="50000"/>
                </a:schemeClr>
              </a:solidFill>
            </a:endParaRPr>
          </a:p>
        </p:txBody>
      </p:sp>
      <p:sp>
        <p:nvSpPr>
          <p:cNvPr id="4" name="Rectangle 3"/>
          <p:cNvSpPr/>
          <p:nvPr/>
        </p:nvSpPr>
        <p:spPr>
          <a:xfrm>
            <a:off x="0" y="1040110"/>
            <a:ext cx="11836400" cy="2708434"/>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200" dirty="0">
                <a:solidFill>
                  <a:srgbClr val="C00000"/>
                </a:solidFill>
              </a:rPr>
              <a:t>First while loop, asks the user for their age and store their input in age. If age is a valid (decimal) value, first while loop break out of this and move on to the second, which asks for a password. </a:t>
            </a:r>
          </a:p>
          <a:p>
            <a:pPr marL="457200" indent="-457200">
              <a:spcAft>
                <a:spcPts val="1200"/>
              </a:spcAft>
              <a:buFont typeface="Wingdings" panose="05000000000000000000" pitchFamily="2" charset="2"/>
              <a:buChar char="Ø"/>
            </a:pPr>
            <a:r>
              <a:rPr lang="en-US" sz="3200" dirty="0"/>
              <a:t>Otherwise, it informs the user that they need to enter a number and again ask them to enter their age. </a:t>
            </a:r>
          </a:p>
        </p:txBody>
      </p:sp>
      <p:sp>
        <p:nvSpPr>
          <p:cNvPr id="3" name="Rectangle 2"/>
          <p:cNvSpPr/>
          <p:nvPr/>
        </p:nvSpPr>
        <p:spPr>
          <a:xfrm>
            <a:off x="2336800" y="3748544"/>
            <a:ext cx="9055100" cy="3046988"/>
          </a:xfrm>
          <a:prstGeom prst="rect">
            <a:avLst/>
          </a:prstGeom>
        </p:spPr>
        <p:txBody>
          <a:bodyPr wrap="square">
            <a:spAutoFit/>
          </a:bodyPr>
          <a:lstStyle/>
          <a:p>
            <a:r>
              <a:rPr lang="en-US" sz="3200" dirty="0"/>
              <a:t>while True:</a:t>
            </a:r>
          </a:p>
          <a:p>
            <a:pPr lvl="1"/>
            <a:r>
              <a:rPr lang="en-US" sz="3200" dirty="0">
                <a:solidFill>
                  <a:srgbClr val="C00000"/>
                </a:solidFill>
              </a:rPr>
              <a:t>print('Enter your age:')</a:t>
            </a:r>
          </a:p>
          <a:p>
            <a:pPr lvl="1"/>
            <a:r>
              <a:rPr lang="en-US" sz="3200" dirty="0">
                <a:solidFill>
                  <a:srgbClr val="C00000"/>
                </a:solidFill>
              </a:rPr>
              <a:t>age = input()</a:t>
            </a:r>
          </a:p>
          <a:p>
            <a:pPr lvl="1"/>
            <a:r>
              <a:rPr lang="en-US" sz="3200" dirty="0">
                <a:solidFill>
                  <a:srgbClr val="C00000"/>
                </a:solidFill>
              </a:rPr>
              <a:t>if </a:t>
            </a:r>
            <a:r>
              <a:rPr lang="en-US" sz="3200" dirty="0" err="1">
                <a:solidFill>
                  <a:srgbClr val="C00000"/>
                </a:solidFill>
              </a:rPr>
              <a:t>age.isdecimal</a:t>
            </a:r>
            <a:r>
              <a:rPr lang="en-US" sz="3200" dirty="0">
                <a:solidFill>
                  <a:srgbClr val="C00000"/>
                </a:solidFill>
              </a:rPr>
              <a:t>():</a:t>
            </a:r>
          </a:p>
          <a:p>
            <a:pPr lvl="1"/>
            <a:r>
              <a:rPr lang="en-US" sz="3200" dirty="0">
                <a:solidFill>
                  <a:srgbClr val="C00000"/>
                </a:solidFill>
              </a:rPr>
              <a:t>	break</a:t>
            </a:r>
          </a:p>
          <a:p>
            <a:pPr lvl="1"/>
            <a:r>
              <a:rPr lang="en-US" sz="3200" dirty="0">
                <a:solidFill>
                  <a:srgbClr val="C00000"/>
                </a:solidFill>
              </a:rPr>
              <a:t>print('Please enter a number for your age.')</a:t>
            </a:r>
          </a:p>
        </p:txBody>
      </p:sp>
    </p:spTree>
    <p:extLst>
      <p:ext uri="{BB962C8B-B14F-4D97-AF65-F5344CB8AC3E}">
        <p14:creationId xmlns:p14="http://schemas.microsoft.com/office/powerpoint/2010/main" val="1362604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73509" y="1493850"/>
            <a:ext cx="11066207" cy="4955203"/>
          </a:xfrm>
          <a:prstGeom prst="rect">
            <a:avLst/>
          </a:prstGeom>
        </p:spPr>
        <p:txBody>
          <a:bodyPr wrap="square">
            <a:spAutoFit/>
          </a:bodyPr>
          <a:lstStyle/>
          <a:p>
            <a:pPr marL="457200" indent="-457200" algn="just">
              <a:spcAft>
                <a:spcPts val="1800"/>
              </a:spcAft>
              <a:buFont typeface="Wingdings" panose="05000000000000000000" pitchFamily="2" charset="2"/>
              <a:buChar char="Ø"/>
            </a:pPr>
            <a:r>
              <a:rPr lang="en-US" sz="3600" dirty="0"/>
              <a:t>String values in Python begin and end with a single quote.</a:t>
            </a:r>
          </a:p>
          <a:p>
            <a:pPr marL="457200" indent="-457200">
              <a:spcAft>
                <a:spcPts val="1800"/>
              </a:spcAft>
              <a:buFont typeface="Wingdings" panose="05000000000000000000" pitchFamily="2" charset="2"/>
              <a:buChar char="Ø"/>
            </a:pPr>
            <a:r>
              <a:rPr lang="en-US" sz="3600" dirty="0">
                <a:solidFill>
                  <a:srgbClr val="FF0000"/>
                </a:solidFill>
              </a:rPr>
              <a:t>How can you use a quote inside a string? </a:t>
            </a:r>
          </a:p>
          <a:p>
            <a:pPr marL="457200" indent="-457200">
              <a:spcAft>
                <a:spcPts val="1800"/>
              </a:spcAft>
              <a:buFont typeface="Wingdings" panose="05000000000000000000" pitchFamily="2" charset="2"/>
              <a:buChar char="Ø"/>
            </a:pPr>
            <a:r>
              <a:rPr lang="en-US" sz="4000" b="1" dirty="0">
                <a:solidFill>
                  <a:srgbClr val="0070C0"/>
                </a:solidFill>
              </a:rPr>
              <a:t>Ex: 'That is Alice's cat.' </a:t>
            </a:r>
          </a:p>
          <a:p>
            <a:pPr marL="457200" indent="-457200" algn="just">
              <a:spcAft>
                <a:spcPts val="1800"/>
              </a:spcAft>
              <a:buFont typeface="Wingdings" panose="05000000000000000000" pitchFamily="2" charset="2"/>
              <a:buChar char="Ø"/>
            </a:pPr>
            <a:r>
              <a:rPr lang="en-US" sz="3600" dirty="0">
                <a:solidFill>
                  <a:srgbClr val="0070C0"/>
                </a:solidFill>
              </a:rPr>
              <a:t>won’t work, because Python thinks the string ends after Alice, and rest (s cat.') is invalid Python code.</a:t>
            </a:r>
          </a:p>
          <a:p>
            <a:pPr marL="457200" indent="-457200">
              <a:spcAft>
                <a:spcPts val="1800"/>
              </a:spcAft>
              <a:buFont typeface="Wingdings" panose="05000000000000000000" pitchFamily="2" charset="2"/>
              <a:buChar char="Ø"/>
            </a:pPr>
            <a:r>
              <a:rPr lang="en-US" sz="3600" dirty="0">
                <a:solidFill>
                  <a:srgbClr val="7030A0"/>
                </a:solidFill>
              </a:rPr>
              <a:t> There are multiple ways to type strings.</a:t>
            </a:r>
          </a:p>
        </p:txBody>
      </p:sp>
      <p:sp>
        <p:nvSpPr>
          <p:cNvPr id="7" name="Rectangle 6"/>
          <p:cNvSpPr/>
          <p:nvPr/>
        </p:nvSpPr>
        <p:spPr>
          <a:xfrm>
            <a:off x="3922848" y="58684"/>
            <a:ext cx="3184974" cy="769441"/>
          </a:xfrm>
          <a:prstGeom prst="rect">
            <a:avLst/>
          </a:prstGeom>
        </p:spPr>
        <p:txBody>
          <a:bodyPr wrap="none">
            <a:spAutoFit/>
          </a:bodyPr>
          <a:lstStyle/>
          <a:p>
            <a:r>
              <a:rPr lang="en-US" sz="4400" b="1">
                <a:solidFill>
                  <a:schemeClr val="accent6">
                    <a:lumMod val="50000"/>
                  </a:schemeClr>
                </a:solidFill>
              </a:rPr>
              <a:t>String Literals</a:t>
            </a:r>
            <a:endParaRPr lang="en-US" sz="4400" b="1" dirty="0">
              <a:solidFill>
                <a:schemeClr val="accent6">
                  <a:lumMod val="50000"/>
                </a:schemeClr>
              </a:solidFill>
            </a:endParaRPr>
          </a:p>
        </p:txBody>
      </p:sp>
    </p:spTree>
    <p:extLst>
      <p:ext uri="{BB962C8B-B14F-4D97-AF65-F5344CB8AC3E}">
        <p14:creationId xmlns:p14="http://schemas.microsoft.com/office/powerpoint/2010/main" val="2008678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5909" y="0"/>
            <a:ext cx="10058400" cy="769441"/>
          </a:xfrm>
          <a:prstGeom prst="rect">
            <a:avLst/>
          </a:prstGeom>
        </p:spPr>
        <p:txBody>
          <a:bodyPr wrap="square">
            <a:spAutoFit/>
          </a:bodyPr>
          <a:lstStyle/>
          <a:p>
            <a:pPr algn="ctr"/>
            <a:r>
              <a:rPr lang="en-US" sz="4400" b="1" dirty="0">
                <a:solidFill>
                  <a:schemeClr val="accent6">
                    <a:lumMod val="50000"/>
                  </a:schemeClr>
                </a:solidFill>
              </a:rPr>
              <a:t>Useful String Methods: </a:t>
            </a:r>
            <a:r>
              <a:rPr lang="en-US" sz="4400" b="1" dirty="0"/>
              <a:t>The </a:t>
            </a:r>
            <a:r>
              <a:rPr lang="en-US" sz="4400" b="1" dirty="0" err="1"/>
              <a:t>isX</a:t>
            </a:r>
            <a:r>
              <a:rPr lang="en-US" sz="4400" b="1" dirty="0"/>
              <a:t>() Methods</a:t>
            </a:r>
            <a:endParaRPr lang="en-US" sz="4400" b="1" dirty="0">
              <a:solidFill>
                <a:schemeClr val="accent6">
                  <a:lumMod val="50000"/>
                </a:schemeClr>
              </a:solidFill>
            </a:endParaRPr>
          </a:p>
        </p:txBody>
      </p:sp>
      <p:sp>
        <p:nvSpPr>
          <p:cNvPr id="4" name="Rectangle 3"/>
          <p:cNvSpPr/>
          <p:nvPr/>
        </p:nvSpPr>
        <p:spPr>
          <a:xfrm>
            <a:off x="203200" y="1078210"/>
            <a:ext cx="11772900" cy="2215991"/>
          </a:xfrm>
          <a:prstGeom prst="rect">
            <a:avLst/>
          </a:prstGeom>
        </p:spPr>
        <p:txBody>
          <a:bodyPr wrap="square">
            <a:spAutoFit/>
          </a:bodyPr>
          <a:lstStyle/>
          <a:p>
            <a:pPr marL="457200" indent="-457200" algn="just">
              <a:spcAft>
                <a:spcPts val="1200"/>
              </a:spcAft>
              <a:buFont typeface="Wingdings" panose="05000000000000000000" pitchFamily="2" charset="2"/>
              <a:buChar char="Ø"/>
            </a:pPr>
            <a:r>
              <a:rPr lang="en-US" sz="3200" dirty="0">
                <a:solidFill>
                  <a:srgbClr val="C00000"/>
                </a:solidFill>
              </a:rPr>
              <a:t>Second while loop, asks for a password, store the user’s input in password, and break out of the loop if the input was alpha numeric.</a:t>
            </a:r>
          </a:p>
          <a:p>
            <a:pPr marL="457200" indent="-457200" algn="just">
              <a:spcAft>
                <a:spcPts val="1200"/>
              </a:spcAft>
              <a:buFont typeface="Wingdings" panose="05000000000000000000" pitchFamily="2" charset="2"/>
              <a:buChar char="Ø"/>
            </a:pPr>
            <a:r>
              <a:rPr lang="en-US" sz="3200" dirty="0"/>
              <a:t>If it wasn’t, it tells the user the password needs to be alphanumeric and again ask them to enter a password.</a:t>
            </a:r>
          </a:p>
        </p:txBody>
      </p:sp>
      <p:sp>
        <p:nvSpPr>
          <p:cNvPr id="3" name="Rectangle 2"/>
          <p:cNvSpPr/>
          <p:nvPr/>
        </p:nvSpPr>
        <p:spPr>
          <a:xfrm>
            <a:off x="1054508" y="3602970"/>
            <a:ext cx="10273891" cy="3046988"/>
          </a:xfrm>
          <a:prstGeom prst="rect">
            <a:avLst/>
          </a:prstGeom>
        </p:spPr>
        <p:txBody>
          <a:bodyPr wrap="square">
            <a:spAutoFit/>
          </a:bodyPr>
          <a:lstStyle/>
          <a:p>
            <a:r>
              <a:rPr lang="en-US" sz="3200" dirty="0"/>
              <a:t>while True:</a:t>
            </a:r>
          </a:p>
          <a:p>
            <a:r>
              <a:rPr lang="en-US" sz="3200" dirty="0">
                <a:solidFill>
                  <a:srgbClr val="C00000"/>
                </a:solidFill>
              </a:rPr>
              <a:t>	print('Select a new password (letters and numbers only):')</a:t>
            </a:r>
          </a:p>
          <a:p>
            <a:r>
              <a:rPr lang="en-US" sz="3200" dirty="0">
                <a:solidFill>
                  <a:srgbClr val="C00000"/>
                </a:solidFill>
              </a:rPr>
              <a:t>	password = input()</a:t>
            </a:r>
          </a:p>
          <a:p>
            <a:r>
              <a:rPr lang="en-US" sz="3200" dirty="0">
                <a:solidFill>
                  <a:srgbClr val="C00000"/>
                </a:solidFill>
              </a:rPr>
              <a:t>	if </a:t>
            </a:r>
            <a:r>
              <a:rPr lang="en-US" sz="3200" dirty="0" err="1">
                <a:solidFill>
                  <a:srgbClr val="C00000"/>
                </a:solidFill>
              </a:rPr>
              <a:t>password.isalnum</a:t>
            </a:r>
            <a:r>
              <a:rPr lang="en-US" sz="3200" dirty="0">
                <a:solidFill>
                  <a:srgbClr val="C00000"/>
                </a:solidFill>
              </a:rPr>
              <a:t>():</a:t>
            </a:r>
          </a:p>
          <a:p>
            <a:r>
              <a:rPr lang="en-US" sz="3200" dirty="0">
                <a:solidFill>
                  <a:srgbClr val="C00000"/>
                </a:solidFill>
              </a:rPr>
              <a:t>		break</a:t>
            </a:r>
          </a:p>
          <a:p>
            <a:r>
              <a:rPr lang="en-US" sz="3200" dirty="0">
                <a:solidFill>
                  <a:srgbClr val="C00000"/>
                </a:solidFill>
              </a:rPr>
              <a:t>	print('Passwords can only have letters and numbers.')</a:t>
            </a:r>
          </a:p>
        </p:txBody>
      </p:sp>
    </p:spTree>
    <p:extLst>
      <p:ext uri="{BB962C8B-B14F-4D97-AF65-F5344CB8AC3E}">
        <p14:creationId xmlns:p14="http://schemas.microsoft.com/office/powerpoint/2010/main" val="1782813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5909" y="0"/>
            <a:ext cx="10058400" cy="769441"/>
          </a:xfrm>
          <a:prstGeom prst="rect">
            <a:avLst/>
          </a:prstGeom>
        </p:spPr>
        <p:txBody>
          <a:bodyPr wrap="square">
            <a:spAutoFit/>
          </a:bodyPr>
          <a:lstStyle/>
          <a:p>
            <a:pPr algn="ctr"/>
            <a:r>
              <a:rPr lang="en-US" sz="4400" b="1" dirty="0">
                <a:solidFill>
                  <a:schemeClr val="accent6">
                    <a:lumMod val="50000"/>
                  </a:schemeClr>
                </a:solidFill>
              </a:rPr>
              <a:t>Useful String Methods: </a:t>
            </a:r>
            <a:r>
              <a:rPr lang="en-US" sz="4400" b="1" dirty="0"/>
              <a:t>The </a:t>
            </a:r>
            <a:r>
              <a:rPr lang="en-US" sz="4400" b="1" dirty="0" err="1"/>
              <a:t>isX</a:t>
            </a:r>
            <a:r>
              <a:rPr lang="en-US" sz="4400" b="1" dirty="0"/>
              <a:t>() Methods</a:t>
            </a:r>
            <a:endParaRPr lang="en-US" sz="4400" b="1" dirty="0">
              <a:solidFill>
                <a:schemeClr val="accent6">
                  <a:lumMod val="50000"/>
                </a:schemeClr>
              </a:solidFill>
            </a:endParaRPr>
          </a:p>
        </p:txBody>
      </p:sp>
      <p:sp>
        <p:nvSpPr>
          <p:cNvPr id="4" name="Rectangle 3"/>
          <p:cNvSpPr/>
          <p:nvPr/>
        </p:nvSpPr>
        <p:spPr>
          <a:xfrm>
            <a:off x="8420100" y="1129010"/>
            <a:ext cx="3632200" cy="5632311"/>
          </a:xfrm>
          <a:prstGeom prst="rect">
            <a:avLst/>
          </a:prstGeom>
        </p:spPr>
        <p:txBody>
          <a:bodyPr wrap="square">
            <a:spAutoFit/>
          </a:bodyPr>
          <a:lstStyle/>
          <a:p>
            <a:r>
              <a:rPr lang="en-US" sz="2400" dirty="0">
                <a:solidFill>
                  <a:srgbClr val="0070C0"/>
                </a:solidFill>
              </a:rPr>
              <a:t>O/P:</a:t>
            </a:r>
          </a:p>
          <a:p>
            <a:r>
              <a:rPr lang="en-US" sz="2400" dirty="0">
                <a:solidFill>
                  <a:srgbClr val="C00000"/>
                </a:solidFill>
              </a:rPr>
              <a:t>Enter your age:</a:t>
            </a:r>
          </a:p>
          <a:p>
            <a:r>
              <a:rPr lang="en-US" sz="2400" dirty="0"/>
              <a:t>forty two</a:t>
            </a:r>
          </a:p>
          <a:p>
            <a:r>
              <a:rPr lang="en-US" sz="2400" dirty="0">
                <a:solidFill>
                  <a:srgbClr val="C00000"/>
                </a:solidFill>
              </a:rPr>
              <a:t>Please enter a number for your age.</a:t>
            </a:r>
          </a:p>
          <a:p>
            <a:r>
              <a:rPr lang="en-US" sz="2400" dirty="0">
                <a:solidFill>
                  <a:srgbClr val="C00000"/>
                </a:solidFill>
              </a:rPr>
              <a:t>Enter your age:</a:t>
            </a:r>
          </a:p>
          <a:p>
            <a:r>
              <a:rPr lang="en-US" sz="2400" dirty="0"/>
              <a:t>42</a:t>
            </a:r>
          </a:p>
          <a:p>
            <a:r>
              <a:rPr lang="en-US" sz="2400" dirty="0">
                <a:solidFill>
                  <a:srgbClr val="C00000"/>
                </a:solidFill>
              </a:rPr>
              <a:t>Select a new password (letters and numbers only):</a:t>
            </a:r>
          </a:p>
          <a:p>
            <a:r>
              <a:rPr lang="en-US" sz="2400" dirty="0"/>
              <a:t>secr3t!</a:t>
            </a:r>
          </a:p>
          <a:p>
            <a:r>
              <a:rPr lang="en-US" sz="2400" dirty="0">
                <a:solidFill>
                  <a:srgbClr val="C00000"/>
                </a:solidFill>
              </a:rPr>
              <a:t>Passwords can only have letters and numbers.</a:t>
            </a:r>
          </a:p>
          <a:p>
            <a:r>
              <a:rPr lang="en-US" sz="2400" dirty="0">
                <a:solidFill>
                  <a:srgbClr val="C00000"/>
                </a:solidFill>
              </a:rPr>
              <a:t>Select a new password (letters and numbers only):</a:t>
            </a:r>
          </a:p>
          <a:p>
            <a:r>
              <a:rPr lang="en-US" sz="2400" dirty="0"/>
              <a:t>secr3t</a:t>
            </a:r>
          </a:p>
        </p:txBody>
      </p:sp>
      <p:sp>
        <p:nvSpPr>
          <p:cNvPr id="3" name="Rectangle 2"/>
          <p:cNvSpPr/>
          <p:nvPr/>
        </p:nvSpPr>
        <p:spPr>
          <a:xfrm>
            <a:off x="101600" y="886410"/>
            <a:ext cx="9055100" cy="5262979"/>
          </a:xfrm>
          <a:prstGeom prst="rect">
            <a:avLst/>
          </a:prstGeom>
        </p:spPr>
        <p:txBody>
          <a:bodyPr wrap="square">
            <a:spAutoFit/>
          </a:bodyPr>
          <a:lstStyle/>
          <a:p>
            <a:r>
              <a:rPr lang="en-US" sz="2800" dirty="0"/>
              <a:t>while True:</a:t>
            </a:r>
          </a:p>
          <a:p>
            <a:pPr lvl="1"/>
            <a:r>
              <a:rPr lang="en-US" sz="2800" dirty="0">
                <a:solidFill>
                  <a:srgbClr val="C00000"/>
                </a:solidFill>
              </a:rPr>
              <a:t>print('Enter your age:')</a:t>
            </a:r>
          </a:p>
          <a:p>
            <a:pPr lvl="1"/>
            <a:r>
              <a:rPr lang="en-US" sz="2800" dirty="0">
                <a:solidFill>
                  <a:srgbClr val="C00000"/>
                </a:solidFill>
              </a:rPr>
              <a:t>age = input()</a:t>
            </a:r>
          </a:p>
          <a:p>
            <a:pPr lvl="1"/>
            <a:r>
              <a:rPr lang="en-US" sz="2800" dirty="0">
                <a:solidFill>
                  <a:srgbClr val="C00000"/>
                </a:solidFill>
              </a:rPr>
              <a:t>if </a:t>
            </a:r>
            <a:r>
              <a:rPr lang="en-US" sz="2800" dirty="0" err="1">
                <a:solidFill>
                  <a:srgbClr val="C00000"/>
                </a:solidFill>
              </a:rPr>
              <a:t>age.isdecimal</a:t>
            </a:r>
            <a:r>
              <a:rPr lang="en-US" sz="2800" dirty="0">
                <a:solidFill>
                  <a:srgbClr val="C00000"/>
                </a:solidFill>
              </a:rPr>
              <a:t>():</a:t>
            </a:r>
          </a:p>
          <a:p>
            <a:pPr lvl="1"/>
            <a:r>
              <a:rPr lang="en-US" sz="2800" dirty="0">
                <a:solidFill>
                  <a:srgbClr val="C00000"/>
                </a:solidFill>
              </a:rPr>
              <a:t>	break</a:t>
            </a:r>
          </a:p>
          <a:p>
            <a:pPr lvl="1"/>
            <a:r>
              <a:rPr lang="en-US" sz="2800" dirty="0">
                <a:solidFill>
                  <a:srgbClr val="C00000"/>
                </a:solidFill>
              </a:rPr>
              <a:t>print('Please enter a number for your age.')</a:t>
            </a:r>
          </a:p>
          <a:p>
            <a:r>
              <a:rPr lang="en-US" sz="2800" dirty="0"/>
              <a:t>while True:</a:t>
            </a:r>
          </a:p>
          <a:p>
            <a:r>
              <a:rPr lang="en-US" sz="2800" dirty="0">
                <a:solidFill>
                  <a:srgbClr val="C00000"/>
                </a:solidFill>
              </a:rPr>
              <a:t>	</a:t>
            </a:r>
            <a:r>
              <a:rPr lang="en-US" sz="2600" dirty="0">
                <a:solidFill>
                  <a:srgbClr val="C00000"/>
                </a:solidFill>
              </a:rPr>
              <a:t>print('Select a new password (letters and numbers only):')</a:t>
            </a:r>
          </a:p>
          <a:p>
            <a:r>
              <a:rPr lang="en-US" sz="2800" dirty="0">
                <a:solidFill>
                  <a:srgbClr val="C00000"/>
                </a:solidFill>
              </a:rPr>
              <a:t>	password = input()</a:t>
            </a:r>
          </a:p>
          <a:p>
            <a:r>
              <a:rPr lang="en-US" sz="2800" dirty="0">
                <a:solidFill>
                  <a:srgbClr val="C00000"/>
                </a:solidFill>
              </a:rPr>
              <a:t>	if </a:t>
            </a:r>
            <a:r>
              <a:rPr lang="en-US" sz="2800" dirty="0" err="1">
                <a:solidFill>
                  <a:srgbClr val="C00000"/>
                </a:solidFill>
              </a:rPr>
              <a:t>password.isalnum</a:t>
            </a:r>
            <a:r>
              <a:rPr lang="en-US" sz="2800" dirty="0">
                <a:solidFill>
                  <a:srgbClr val="C00000"/>
                </a:solidFill>
              </a:rPr>
              <a:t>():</a:t>
            </a:r>
          </a:p>
          <a:p>
            <a:r>
              <a:rPr lang="en-US" sz="2800" dirty="0">
                <a:solidFill>
                  <a:srgbClr val="C00000"/>
                </a:solidFill>
              </a:rPr>
              <a:t>		break</a:t>
            </a:r>
          </a:p>
          <a:p>
            <a:r>
              <a:rPr lang="en-US" sz="2800" dirty="0">
                <a:solidFill>
                  <a:srgbClr val="C00000"/>
                </a:solidFill>
              </a:rPr>
              <a:t>	print('Passwords can only have letters and numbers.')</a:t>
            </a:r>
          </a:p>
        </p:txBody>
      </p:sp>
    </p:spTree>
    <p:extLst>
      <p:ext uri="{BB962C8B-B14F-4D97-AF65-F5344CB8AC3E}">
        <p14:creationId xmlns:p14="http://schemas.microsoft.com/office/powerpoint/2010/main" val="1711224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5909" y="0"/>
            <a:ext cx="10058400" cy="769441"/>
          </a:xfrm>
          <a:prstGeom prst="rect">
            <a:avLst/>
          </a:prstGeom>
        </p:spPr>
        <p:txBody>
          <a:bodyPr wrap="square">
            <a:spAutoFit/>
          </a:bodyPr>
          <a:lstStyle/>
          <a:p>
            <a:pPr algn="ctr"/>
            <a:r>
              <a:rPr lang="en-US" sz="4400" b="1" dirty="0">
                <a:solidFill>
                  <a:schemeClr val="accent6">
                    <a:lumMod val="50000"/>
                  </a:schemeClr>
                </a:solidFill>
              </a:rPr>
              <a:t>Useful String Methods: </a:t>
            </a:r>
            <a:r>
              <a:rPr lang="en-US" sz="4400" b="1" dirty="0"/>
              <a:t>The </a:t>
            </a:r>
            <a:r>
              <a:rPr lang="en-US" sz="4400" b="1" dirty="0" err="1"/>
              <a:t>isX</a:t>
            </a:r>
            <a:r>
              <a:rPr lang="en-US" sz="4400" b="1" dirty="0"/>
              <a:t>() Methods</a:t>
            </a:r>
            <a:endParaRPr lang="en-US" sz="4400" b="1" dirty="0">
              <a:solidFill>
                <a:schemeClr val="accent6">
                  <a:lumMod val="50000"/>
                </a:schemeClr>
              </a:solidFill>
            </a:endParaRPr>
          </a:p>
        </p:txBody>
      </p:sp>
      <p:sp>
        <p:nvSpPr>
          <p:cNvPr id="4" name="Rectangle 3"/>
          <p:cNvSpPr/>
          <p:nvPr/>
        </p:nvSpPr>
        <p:spPr>
          <a:xfrm>
            <a:off x="8382000" y="886410"/>
            <a:ext cx="3632200" cy="4708981"/>
          </a:xfrm>
          <a:prstGeom prst="rect">
            <a:avLst/>
          </a:prstGeom>
        </p:spPr>
        <p:txBody>
          <a:bodyPr wrap="square">
            <a:spAutoFit/>
          </a:bodyPr>
          <a:lstStyle/>
          <a:p>
            <a:r>
              <a:rPr lang="en-US" sz="2000" dirty="0">
                <a:solidFill>
                  <a:srgbClr val="0070C0"/>
                </a:solidFill>
              </a:rPr>
              <a:t>O/P:</a:t>
            </a:r>
          </a:p>
          <a:p>
            <a:r>
              <a:rPr lang="en-US" sz="2000" dirty="0">
                <a:solidFill>
                  <a:srgbClr val="C00000"/>
                </a:solidFill>
              </a:rPr>
              <a:t>Enter your age:</a:t>
            </a:r>
          </a:p>
          <a:p>
            <a:r>
              <a:rPr lang="en-US" sz="2000" dirty="0"/>
              <a:t>forty two</a:t>
            </a:r>
          </a:p>
          <a:p>
            <a:r>
              <a:rPr lang="en-US" sz="2000" dirty="0">
                <a:solidFill>
                  <a:srgbClr val="C00000"/>
                </a:solidFill>
              </a:rPr>
              <a:t>Please enter a number for your age.</a:t>
            </a:r>
          </a:p>
          <a:p>
            <a:r>
              <a:rPr lang="en-US" sz="2000" dirty="0">
                <a:solidFill>
                  <a:srgbClr val="C00000"/>
                </a:solidFill>
              </a:rPr>
              <a:t>Enter your age:</a:t>
            </a:r>
          </a:p>
          <a:p>
            <a:r>
              <a:rPr lang="en-US" sz="2000" dirty="0"/>
              <a:t>42</a:t>
            </a:r>
          </a:p>
          <a:p>
            <a:r>
              <a:rPr lang="en-US" sz="2000" dirty="0">
                <a:solidFill>
                  <a:srgbClr val="C00000"/>
                </a:solidFill>
              </a:rPr>
              <a:t>Select a new password (letters and numbers only):</a:t>
            </a:r>
          </a:p>
          <a:p>
            <a:r>
              <a:rPr lang="en-US" sz="2000" dirty="0"/>
              <a:t>secr3t!</a:t>
            </a:r>
          </a:p>
          <a:p>
            <a:r>
              <a:rPr lang="en-US" sz="2000" dirty="0">
                <a:solidFill>
                  <a:srgbClr val="C00000"/>
                </a:solidFill>
              </a:rPr>
              <a:t>Passwords can only have letters and numbers.</a:t>
            </a:r>
          </a:p>
          <a:p>
            <a:r>
              <a:rPr lang="en-US" sz="2000" dirty="0">
                <a:solidFill>
                  <a:srgbClr val="C00000"/>
                </a:solidFill>
              </a:rPr>
              <a:t>Select a new password (letters and numbers only):</a:t>
            </a:r>
          </a:p>
          <a:p>
            <a:r>
              <a:rPr lang="en-US" sz="2000" dirty="0"/>
              <a:t>secr3t</a:t>
            </a:r>
          </a:p>
        </p:txBody>
      </p:sp>
      <p:sp>
        <p:nvSpPr>
          <p:cNvPr id="3" name="Rectangle 2"/>
          <p:cNvSpPr/>
          <p:nvPr/>
        </p:nvSpPr>
        <p:spPr>
          <a:xfrm>
            <a:off x="101600" y="886410"/>
            <a:ext cx="9055100" cy="4524315"/>
          </a:xfrm>
          <a:prstGeom prst="rect">
            <a:avLst/>
          </a:prstGeom>
        </p:spPr>
        <p:txBody>
          <a:bodyPr wrap="square">
            <a:spAutoFit/>
          </a:bodyPr>
          <a:lstStyle/>
          <a:p>
            <a:r>
              <a:rPr lang="en-US" sz="2400" dirty="0"/>
              <a:t>while True:</a:t>
            </a:r>
          </a:p>
          <a:p>
            <a:pPr lvl="1"/>
            <a:r>
              <a:rPr lang="en-US" sz="2400" dirty="0">
                <a:solidFill>
                  <a:srgbClr val="C00000"/>
                </a:solidFill>
              </a:rPr>
              <a:t>print('Enter your age:')</a:t>
            </a:r>
          </a:p>
          <a:p>
            <a:pPr lvl="1"/>
            <a:r>
              <a:rPr lang="en-US" sz="2400" dirty="0">
                <a:solidFill>
                  <a:srgbClr val="C00000"/>
                </a:solidFill>
              </a:rPr>
              <a:t>age = input()</a:t>
            </a:r>
          </a:p>
          <a:p>
            <a:pPr lvl="1"/>
            <a:r>
              <a:rPr lang="en-US" sz="2400" dirty="0">
                <a:solidFill>
                  <a:srgbClr val="C00000"/>
                </a:solidFill>
              </a:rPr>
              <a:t>if </a:t>
            </a:r>
            <a:r>
              <a:rPr lang="en-US" sz="2400" dirty="0" err="1">
                <a:solidFill>
                  <a:srgbClr val="C00000"/>
                </a:solidFill>
              </a:rPr>
              <a:t>age.isdecimal</a:t>
            </a:r>
            <a:r>
              <a:rPr lang="en-US" sz="2400" dirty="0">
                <a:solidFill>
                  <a:srgbClr val="C00000"/>
                </a:solidFill>
              </a:rPr>
              <a:t>():</a:t>
            </a:r>
          </a:p>
          <a:p>
            <a:pPr lvl="1"/>
            <a:r>
              <a:rPr lang="en-US" sz="2400" dirty="0">
                <a:solidFill>
                  <a:srgbClr val="C00000"/>
                </a:solidFill>
              </a:rPr>
              <a:t>	break</a:t>
            </a:r>
          </a:p>
          <a:p>
            <a:pPr lvl="1"/>
            <a:r>
              <a:rPr lang="en-US" sz="2400" dirty="0">
                <a:solidFill>
                  <a:srgbClr val="C00000"/>
                </a:solidFill>
              </a:rPr>
              <a:t>print('Please enter a number for your age.')</a:t>
            </a:r>
          </a:p>
          <a:p>
            <a:r>
              <a:rPr lang="en-US" sz="2400" dirty="0"/>
              <a:t>while True:</a:t>
            </a:r>
          </a:p>
          <a:p>
            <a:r>
              <a:rPr lang="en-US" sz="2400" dirty="0">
                <a:solidFill>
                  <a:srgbClr val="C00000"/>
                </a:solidFill>
              </a:rPr>
              <a:t>	print('Select a new password (letters and numbers only):')</a:t>
            </a:r>
          </a:p>
          <a:p>
            <a:r>
              <a:rPr lang="en-US" sz="2400" dirty="0">
                <a:solidFill>
                  <a:srgbClr val="C00000"/>
                </a:solidFill>
              </a:rPr>
              <a:t>	password = input()</a:t>
            </a:r>
          </a:p>
          <a:p>
            <a:r>
              <a:rPr lang="en-US" sz="2400" dirty="0">
                <a:solidFill>
                  <a:srgbClr val="C00000"/>
                </a:solidFill>
              </a:rPr>
              <a:t>	if </a:t>
            </a:r>
            <a:r>
              <a:rPr lang="en-US" sz="2400" dirty="0" err="1">
                <a:solidFill>
                  <a:srgbClr val="C00000"/>
                </a:solidFill>
              </a:rPr>
              <a:t>password.isalnum</a:t>
            </a:r>
            <a:r>
              <a:rPr lang="en-US" sz="2400" dirty="0">
                <a:solidFill>
                  <a:srgbClr val="C00000"/>
                </a:solidFill>
              </a:rPr>
              <a:t>():</a:t>
            </a:r>
          </a:p>
          <a:p>
            <a:r>
              <a:rPr lang="en-US" sz="2400" dirty="0">
                <a:solidFill>
                  <a:srgbClr val="C00000"/>
                </a:solidFill>
              </a:rPr>
              <a:t>		break</a:t>
            </a:r>
          </a:p>
          <a:p>
            <a:r>
              <a:rPr lang="en-US" sz="2400" dirty="0">
                <a:solidFill>
                  <a:srgbClr val="C00000"/>
                </a:solidFill>
              </a:rPr>
              <a:t>	print('Passwords can only have letters and numbers.')</a:t>
            </a:r>
          </a:p>
        </p:txBody>
      </p:sp>
      <p:sp>
        <p:nvSpPr>
          <p:cNvPr id="2" name="Rectangle 1"/>
          <p:cNvSpPr/>
          <p:nvPr/>
        </p:nvSpPr>
        <p:spPr>
          <a:xfrm>
            <a:off x="0" y="5527694"/>
            <a:ext cx="12357100" cy="1200329"/>
          </a:xfrm>
          <a:prstGeom prst="rect">
            <a:avLst/>
          </a:prstGeom>
        </p:spPr>
        <p:txBody>
          <a:bodyPr wrap="square">
            <a:spAutoFit/>
          </a:bodyPr>
          <a:lstStyle/>
          <a:p>
            <a:pPr marL="342900" indent="-342900">
              <a:buFont typeface="Arial" panose="020B0604020202020204" pitchFamily="34" charset="0"/>
              <a:buChar char="•"/>
            </a:pPr>
            <a:r>
              <a:rPr lang="en-US" sz="2400" dirty="0"/>
              <a:t>Calling </a:t>
            </a:r>
            <a:r>
              <a:rPr lang="en-US" sz="2400" dirty="0" err="1">
                <a:solidFill>
                  <a:srgbClr val="C00000"/>
                </a:solidFill>
              </a:rPr>
              <a:t>isdecimal</a:t>
            </a:r>
            <a:r>
              <a:rPr lang="en-US" sz="2400" dirty="0"/>
              <a:t>() and </a:t>
            </a:r>
            <a:r>
              <a:rPr lang="en-US" sz="2400" dirty="0" err="1">
                <a:solidFill>
                  <a:srgbClr val="C00000"/>
                </a:solidFill>
              </a:rPr>
              <a:t>isalnum</a:t>
            </a:r>
            <a:r>
              <a:rPr lang="en-US" sz="2400" dirty="0"/>
              <a:t>() on variables, help to test whether the values stored in those variables are decimal or not, alphanumeric or not.</a:t>
            </a:r>
          </a:p>
          <a:p>
            <a:pPr marL="342900" indent="-342900">
              <a:buFont typeface="Arial" panose="020B0604020202020204" pitchFamily="34" charset="0"/>
              <a:buChar char="•"/>
            </a:pPr>
            <a:r>
              <a:rPr lang="en-US" sz="2400" dirty="0"/>
              <a:t>These tests help to reject the input forty two but accept 42, and reject secr3t! but accept secr3t.</a:t>
            </a:r>
          </a:p>
        </p:txBody>
      </p:sp>
    </p:spTree>
    <p:extLst>
      <p:ext uri="{BB962C8B-B14F-4D97-AF65-F5344CB8AC3E}">
        <p14:creationId xmlns:p14="http://schemas.microsoft.com/office/powerpoint/2010/main" val="2677298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5908" y="0"/>
            <a:ext cx="10692991" cy="646331"/>
          </a:xfrm>
          <a:prstGeom prst="rect">
            <a:avLst/>
          </a:prstGeom>
        </p:spPr>
        <p:txBody>
          <a:bodyPr wrap="square">
            <a:spAutoFit/>
          </a:bodyPr>
          <a:lstStyle/>
          <a:p>
            <a:pPr algn="ctr"/>
            <a:r>
              <a:rPr lang="en-US" sz="3600" b="1" dirty="0">
                <a:solidFill>
                  <a:schemeClr val="accent6">
                    <a:lumMod val="50000"/>
                  </a:schemeClr>
                </a:solidFill>
              </a:rPr>
              <a:t>Useful String Methods: </a:t>
            </a:r>
            <a:r>
              <a:rPr lang="en-US" sz="3600" b="1" dirty="0" err="1"/>
              <a:t>startswith</a:t>
            </a:r>
            <a:r>
              <a:rPr lang="en-US" sz="3600" b="1" dirty="0"/>
              <a:t>() &amp; </a:t>
            </a:r>
            <a:r>
              <a:rPr lang="en-US" sz="3600" b="1" dirty="0" err="1"/>
              <a:t>endswith</a:t>
            </a:r>
            <a:r>
              <a:rPr lang="en-US" sz="3600" b="1" dirty="0"/>
              <a:t>() Methods</a:t>
            </a:r>
            <a:endParaRPr lang="en-US" sz="3600" b="1" dirty="0">
              <a:solidFill>
                <a:schemeClr val="accent6">
                  <a:lumMod val="50000"/>
                </a:schemeClr>
              </a:solidFill>
            </a:endParaRPr>
          </a:p>
        </p:txBody>
      </p:sp>
      <p:sp>
        <p:nvSpPr>
          <p:cNvPr id="4" name="Rectangle 3"/>
          <p:cNvSpPr/>
          <p:nvPr/>
        </p:nvSpPr>
        <p:spPr>
          <a:xfrm>
            <a:off x="6477000" y="1262607"/>
            <a:ext cx="5715000" cy="4524315"/>
          </a:xfrm>
          <a:prstGeom prst="rect">
            <a:avLst/>
          </a:prstGeom>
        </p:spPr>
        <p:txBody>
          <a:bodyPr wrap="square">
            <a:spAutoFit/>
          </a:bodyPr>
          <a:lstStyle/>
          <a:p>
            <a:r>
              <a:rPr lang="en-US" sz="2400" dirty="0">
                <a:solidFill>
                  <a:srgbClr val="C00000"/>
                </a:solidFill>
              </a:rPr>
              <a:t>&gt;&gt;&gt; 'Hello, world!'.</a:t>
            </a:r>
            <a:r>
              <a:rPr lang="en-US" sz="2400" dirty="0" err="1">
                <a:solidFill>
                  <a:srgbClr val="C00000"/>
                </a:solidFill>
              </a:rPr>
              <a:t>startswith</a:t>
            </a:r>
            <a:r>
              <a:rPr lang="en-US" sz="2400" dirty="0">
                <a:solidFill>
                  <a:srgbClr val="C00000"/>
                </a:solidFill>
              </a:rPr>
              <a:t>('Hello')</a:t>
            </a:r>
          </a:p>
          <a:p>
            <a:r>
              <a:rPr lang="en-US" sz="2400" dirty="0">
                <a:solidFill>
                  <a:srgbClr val="0070C0"/>
                </a:solidFill>
              </a:rPr>
              <a:t>True</a:t>
            </a:r>
          </a:p>
          <a:p>
            <a:r>
              <a:rPr lang="en-US" sz="2400" dirty="0">
                <a:solidFill>
                  <a:srgbClr val="C00000"/>
                </a:solidFill>
              </a:rPr>
              <a:t>&gt;&gt;&gt; 'Hello, world!'.</a:t>
            </a:r>
            <a:r>
              <a:rPr lang="en-US" sz="2400" dirty="0" err="1">
                <a:solidFill>
                  <a:srgbClr val="C00000"/>
                </a:solidFill>
              </a:rPr>
              <a:t>endswith</a:t>
            </a:r>
            <a:r>
              <a:rPr lang="en-US" sz="2400" dirty="0">
                <a:solidFill>
                  <a:srgbClr val="C00000"/>
                </a:solidFill>
              </a:rPr>
              <a:t>('world!')</a:t>
            </a:r>
          </a:p>
          <a:p>
            <a:r>
              <a:rPr lang="en-US" sz="2400" dirty="0">
                <a:solidFill>
                  <a:srgbClr val="0070C0"/>
                </a:solidFill>
              </a:rPr>
              <a:t>True</a:t>
            </a:r>
          </a:p>
          <a:p>
            <a:r>
              <a:rPr lang="en-US" sz="2400" dirty="0">
                <a:solidFill>
                  <a:srgbClr val="C00000"/>
                </a:solidFill>
              </a:rPr>
              <a:t>&gt;&gt;&gt; 'abc123'.startswith('</a:t>
            </a:r>
            <a:r>
              <a:rPr lang="en-US" sz="2400" dirty="0" err="1">
                <a:solidFill>
                  <a:srgbClr val="C00000"/>
                </a:solidFill>
              </a:rPr>
              <a:t>abcdef</a:t>
            </a:r>
            <a:r>
              <a:rPr lang="en-US" sz="2400" dirty="0">
                <a:solidFill>
                  <a:srgbClr val="C00000"/>
                </a:solidFill>
              </a:rPr>
              <a:t>')</a:t>
            </a:r>
          </a:p>
          <a:p>
            <a:r>
              <a:rPr lang="en-US" sz="2400" dirty="0">
                <a:solidFill>
                  <a:srgbClr val="0070C0"/>
                </a:solidFill>
              </a:rPr>
              <a:t>False</a:t>
            </a:r>
          </a:p>
          <a:p>
            <a:r>
              <a:rPr lang="en-US" sz="2400" dirty="0">
                <a:solidFill>
                  <a:srgbClr val="C00000"/>
                </a:solidFill>
              </a:rPr>
              <a:t>&gt;&gt;&gt; 'abc123'.endswith('12')</a:t>
            </a:r>
          </a:p>
          <a:p>
            <a:r>
              <a:rPr lang="en-US" sz="2400" dirty="0">
                <a:solidFill>
                  <a:srgbClr val="0070C0"/>
                </a:solidFill>
              </a:rPr>
              <a:t>False</a:t>
            </a:r>
          </a:p>
          <a:p>
            <a:r>
              <a:rPr lang="en-US" sz="2400" dirty="0">
                <a:solidFill>
                  <a:srgbClr val="C00000"/>
                </a:solidFill>
              </a:rPr>
              <a:t>&gt;&gt;&gt; 'Hello, world!'.</a:t>
            </a:r>
            <a:r>
              <a:rPr lang="en-US" sz="2400" dirty="0" err="1">
                <a:solidFill>
                  <a:srgbClr val="C00000"/>
                </a:solidFill>
              </a:rPr>
              <a:t>startswith</a:t>
            </a:r>
            <a:r>
              <a:rPr lang="en-US" sz="2400" dirty="0">
                <a:solidFill>
                  <a:srgbClr val="C00000"/>
                </a:solidFill>
              </a:rPr>
              <a:t>('Hello, world!')</a:t>
            </a:r>
          </a:p>
          <a:p>
            <a:r>
              <a:rPr lang="en-US" sz="2400" dirty="0">
                <a:solidFill>
                  <a:srgbClr val="0070C0"/>
                </a:solidFill>
              </a:rPr>
              <a:t>True</a:t>
            </a:r>
          </a:p>
          <a:p>
            <a:r>
              <a:rPr lang="en-US" sz="2400" dirty="0">
                <a:solidFill>
                  <a:srgbClr val="C00000"/>
                </a:solidFill>
              </a:rPr>
              <a:t>&gt;&gt;&gt; 'Hello, world!'.</a:t>
            </a:r>
            <a:r>
              <a:rPr lang="en-US" sz="2400" dirty="0" err="1">
                <a:solidFill>
                  <a:srgbClr val="C00000"/>
                </a:solidFill>
              </a:rPr>
              <a:t>endswith</a:t>
            </a:r>
            <a:r>
              <a:rPr lang="en-US" sz="2400" dirty="0">
                <a:solidFill>
                  <a:srgbClr val="C00000"/>
                </a:solidFill>
              </a:rPr>
              <a:t>('Hello, world!')</a:t>
            </a:r>
          </a:p>
          <a:p>
            <a:r>
              <a:rPr lang="en-US" sz="2400" dirty="0">
                <a:solidFill>
                  <a:srgbClr val="0070C0"/>
                </a:solidFill>
              </a:rPr>
              <a:t>True</a:t>
            </a:r>
            <a:endParaRPr lang="en-US" sz="2400" dirty="0"/>
          </a:p>
        </p:txBody>
      </p:sp>
      <p:sp>
        <p:nvSpPr>
          <p:cNvPr id="3" name="Rectangle 2"/>
          <p:cNvSpPr/>
          <p:nvPr/>
        </p:nvSpPr>
        <p:spPr>
          <a:xfrm>
            <a:off x="0" y="905976"/>
            <a:ext cx="6121400" cy="5693866"/>
          </a:xfrm>
          <a:prstGeom prst="rect">
            <a:avLst/>
          </a:prstGeom>
        </p:spPr>
        <p:txBody>
          <a:bodyPr wrap="square">
            <a:spAutoFit/>
          </a:bodyPr>
          <a:lstStyle/>
          <a:p>
            <a:pPr marL="342900" indent="-342900" algn="just">
              <a:buFont typeface="Wingdings" panose="05000000000000000000" pitchFamily="2" charset="2"/>
              <a:buChar char="Ø"/>
            </a:pPr>
            <a:r>
              <a:rPr lang="en-US" sz="2800" dirty="0"/>
              <a:t>The </a:t>
            </a:r>
            <a:r>
              <a:rPr lang="en-US" sz="2800" dirty="0" err="1">
                <a:solidFill>
                  <a:srgbClr val="0070C0"/>
                </a:solidFill>
              </a:rPr>
              <a:t>startswith</a:t>
            </a:r>
            <a:r>
              <a:rPr lang="en-US" sz="2800" dirty="0">
                <a:solidFill>
                  <a:srgbClr val="0070C0"/>
                </a:solidFill>
              </a:rPr>
              <a:t>() </a:t>
            </a:r>
            <a:r>
              <a:rPr lang="en-US" sz="2800" dirty="0"/>
              <a:t>and </a:t>
            </a:r>
            <a:r>
              <a:rPr lang="en-US" sz="2800" dirty="0" err="1">
                <a:solidFill>
                  <a:srgbClr val="0070C0"/>
                </a:solidFill>
              </a:rPr>
              <a:t>endswith</a:t>
            </a:r>
            <a:r>
              <a:rPr lang="en-US" sz="2800" dirty="0">
                <a:solidFill>
                  <a:srgbClr val="0070C0"/>
                </a:solidFill>
              </a:rPr>
              <a:t>() </a:t>
            </a:r>
            <a:r>
              <a:rPr lang="en-US" sz="2800" dirty="0"/>
              <a:t>methods return True if the string value they are called on begins or ends (respectively) with the string passed to the method;</a:t>
            </a:r>
          </a:p>
          <a:p>
            <a:pPr marL="342900" indent="-342900" algn="just">
              <a:buFont typeface="Wingdings" panose="05000000000000000000" pitchFamily="2" charset="2"/>
              <a:buChar char="Ø"/>
            </a:pPr>
            <a:endParaRPr lang="en-US" sz="2800" dirty="0">
              <a:solidFill>
                <a:srgbClr val="C00000"/>
              </a:solidFill>
            </a:endParaRPr>
          </a:p>
          <a:p>
            <a:pPr marL="342900" indent="-342900" algn="just">
              <a:buFont typeface="Wingdings" panose="05000000000000000000" pitchFamily="2" charset="2"/>
              <a:buChar char="Ø"/>
            </a:pPr>
            <a:r>
              <a:rPr lang="en-US" sz="2800" dirty="0">
                <a:solidFill>
                  <a:srgbClr val="C00000"/>
                </a:solidFill>
              </a:rPr>
              <a:t>otherwise, they return False</a:t>
            </a:r>
          </a:p>
          <a:p>
            <a:pPr marL="342900" indent="-342900" algn="just">
              <a:buFont typeface="Wingdings" panose="05000000000000000000" pitchFamily="2" charset="2"/>
              <a:buChar char="Ø"/>
            </a:pPr>
            <a:endParaRPr lang="en-US" sz="2800" dirty="0">
              <a:solidFill>
                <a:srgbClr val="C00000"/>
              </a:solidFill>
            </a:endParaRPr>
          </a:p>
          <a:p>
            <a:pPr marL="342900" indent="-342900" algn="just">
              <a:buFont typeface="Wingdings" panose="05000000000000000000" pitchFamily="2" charset="2"/>
              <a:buChar char="Ø"/>
            </a:pPr>
            <a:r>
              <a:rPr lang="en-US" sz="2800" dirty="0">
                <a:solidFill>
                  <a:srgbClr val="0070C0"/>
                </a:solidFill>
              </a:rPr>
              <a:t>These methods are useful alternatives to the </a:t>
            </a:r>
            <a:r>
              <a:rPr lang="en-US" sz="2800" dirty="0">
                <a:solidFill>
                  <a:srgbClr val="C00000"/>
                </a:solidFill>
              </a:rPr>
              <a:t>== equals operator </a:t>
            </a:r>
            <a:r>
              <a:rPr lang="en-US" sz="2800" dirty="0">
                <a:solidFill>
                  <a:srgbClr val="0070C0"/>
                </a:solidFill>
              </a:rPr>
              <a:t>if you need to check only whether the first or last part of the string, rather than the whole thing, is equal to another string.</a:t>
            </a:r>
          </a:p>
        </p:txBody>
      </p:sp>
    </p:spTree>
    <p:extLst>
      <p:ext uri="{BB962C8B-B14F-4D97-AF65-F5344CB8AC3E}">
        <p14:creationId xmlns:p14="http://schemas.microsoft.com/office/powerpoint/2010/main" val="2100168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5908" y="0"/>
            <a:ext cx="10692991" cy="646331"/>
          </a:xfrm>
          <a:prstGeom prst="rect">
            <a:avLst/>
          </a:prstGeom>
        </p:spPr>
        <p:txBody>
          <a:bodyPr wrap="square">
            <a:spAutoFit/>
          </a:bodyPr>
          <a:lstStyle/>
          <a:p>
            <a:pPr algn="ctr"/>
            <a:r>
              <a:rPr lang="en-US" sz="3600" b="1" dirty="0">
                <a:solidFill>
                  <a:schemeClr val="accent6">
                    <a:lumMod val="50000"/>
                  </a:schemeClr>
                </a:solidFill>
              </a:rPr>
              <a:t>Useful String Methods: </a:t>
            </a:r>
            <a:r>
              <a:rPr lang="en-US" sz="3600" b="1" dirty="0"/>
              <a:t>The join() and split() Methods</a:t>
            </a:r>
            <a:endParaRPr lang="en-US" sz="3600" b="1" dirty="0">
              <a:solidFill>
                <a:schemeClr val="accent6">
                  <a:lumMod val="50000"/>
                </a:schemeClr>
              </a:solidFill>
            </a:endParaRPr>
          </a:p>
        </p:txBody>
      </p:sp>
      <p:sp>
        <p:nvSpPr>
          <p:cNvPr id="4" name="Rectangle 3"/>
          <p:cNvSpPr/>
          <p:nvPr/>
        </p:nvSpPr>
        <p:spPr>
          <a:xfrm>
            <a:off x="133350" y="3685232"/>
            <a:ext cx="6350000" cy="2677656"/>
          </a:xfrm>
          <a:prstGeom prst="rect">
            <a:avLst/>
          </a:prstGeom>
        </p:spPr>
        <p:txBody>
          <a:bodyPr wrap="square">
            <a:spAutoFit/>
          </a:bodyPr>
          <a:lstStyle/>
          <a:p>
            <a:r>
              <a:rPr lang="en-US" sz="2800" dirty="0">
                <a:solidFill>
                  <a:srgbClr val="C00000"/>
                </a:solidFill>
              </a:rPr>
              <a:t>&gt;&gt;&gt; ', '.join(['cats', 'rats', 'bats'])</a:t>
            </a:r>
          </a:p>
          <a:p>
            <a:r>
              <a:rPr lang="en-US" sz="2800" dirty="0"/>
              <a:t>'cats, rats, bats'</a:t>
            </a:r>
          </a:p>
          <a:p>
            <a:r>
              <a:rPr lang="en-US" sz="2800" dirty="0">
                <a:solidFill>
                  <a:srgbClr val="C00000"/>
                </a:solidFill>
              </a:rPr>
              <a:t>&gt;&gt;&gt; ' '.join(['My', 'name', 'is', 'Simon'])</a:t>
            </a:r>
          </a:p>
          <a:p>
            <a:r>
              <a:rPr lang="en-US" sz="2800" dirty="0"/>
              <a:t>'My name is Simon'</a:t>
            </a:r>
          </a:p>
          <a:p>
            <a:r>
              <a:rPr lang="en-US" sz="2800" dirty="0">
                <a:solidFill>
                  <a:srgbClr val="C00000"/>
                </a:solidFill>
              </a:rPr>
              <a:t>&gt;&gt;&gt; '</a:t>
            </a:r>
            <a:r>
              <a:rPr lang="en-US" sz="2800" dirty="0" err="1">
                <a:solidFill>
                  <a:srgbClr val="C00000"/>
                </a:solidFill>
              </a:rPr>
              <a:t>ABC'.join</a:t>
            </a:r>
            <a:r>
              <a:rPr lang="en-US" sz="2800" dirty="0">
                <a:solidFill>
                  <a:srgbClr val="C00000"/>
                </a:solidFill>
              </a:rPr>
              <a:t>(['My', 'name', 'is', 'Simon'])</a:t>
            </a:r>
          </a:p>
          <a:p>
            <a:r>
              <a:rPr lang="en-US" sz="2800" dirty="0"/>
              <a:t>'</a:t>
            </a:r>
            <a:r>
              <a:rPr lang="en-US" sz="2800" dirty="0" err="1"/>
              <a:t>MyABCnameABCisABCSimon</a:t>
            </a:r>
            <a:r>
              <a:rPr lang="en-US" sz="2800" dirty="0"/>
              <a:t>'</a:t>
            </a:r>
          </a:p>
        </p:txBody>
      </p:sp>
      <p:sp>
        <p:nvSpPr>
          <p:cNvPr id="3" name="Rectangle 2"/>
          <p:cNvSpPr/>
          <p:nvPr/>
        </p:nvSpPr>
        <p:spPr>
          <a:xfrm>
            <a:off x="0" y="905976"/>
            <a:ext cx="11772900" cy="2677656"/>
          </a:xfrm>
          <a:prstGeom prst="rect">
            <a:avLst/>
          </a:prstGeom>
        </p:spPr>
        <p:txBody>
          <a:bodyPr wrap="square">
            <a:spAutoFit/>
          </a:bodyPr>
          <a:lstStyle/>
          <a:p>
            <a:pPr marL="342900" indent="-342900" algn="just">
              <a:buFont typeface="Wingdings" panose="05000000000000000000" pitchFamily="2" charset="2"/>
              <a:buChar char="Ø"/>
            </a:pPr>
            <a:r>
              <a:rPr lang="en-US" sz="2800" dirty="0"/>
              <a:t>The join() method is useful when you have a list of strings that need to be</a:t>
            </a:r>
          </a:p>
          <a:p>
            <a:pPr algn="just"/>
            <a:r>
              <a:rPr lang="en-US" sz="2800" dirty="0"/>
              <a:t>    joined together into a single string value.</a:t>
            </a:r>
          </a:p>
          <a:p>
            <a:pPr marL="457200" indent="-457200" algn="just">
              <a:buFont typeface="Wingdings" panose="05000000000000000000" pitchFamily="2" charset="2"/>
              <a:buChar char="Ø"/>
            </a:pPr>
            <a:r>
              <a:rPr lang="en-US" sz="2800" dirty="0">
                <a:solidFill>
                  <a:srgbClr val="0070C0"/>
                </a:solidFill>
              </a:rPr>
              <a:t>The join() method is called on a string, gets passed a list of strings, and returns a string.</a:t>
            </a:r>
          </a:p>
          <a:p>
            <a:pPr marL="457200" indent="-457200" algn="just">
              <a:buFont typeface="Wingdings" panose="05000000000000000000" pitchFamily="2" charset="2"/>
              <a:buChar char="Ø"/>
            </a:pPr>
            <a:r>
              <a:rPr lang="en-US" sz="2800" dirty="0">
                <a:solidFill>
                  <a:srgbClr val="C00000"/>
                </a:solidFill>
              </a:rPr>
              <a:t>The returned string is the concatenation of each string in the passed-in list.</a:t>
            </a:r>
          </a:p>
          <a:p>
            <a:pPr marL="457200" indent="-457200" algn="just">
              <a:buFont typeface="Wingdings" panose="05000000000000000000" pitchFamily="2" charset="2"/>
              <a:buChar char="Ø"/>
            </a:pPr>
            <a:r>
              <a:rPr lang="en-US" sz="2800" dirty="0">
                <a:solidFill>
                  <a:srgbClr val="0070C0"/>
                </a:solidFill>
              </a:rPr>
              <a:t>Ex: </a:t>
            </a:r>
          </a:p>
        </p:txBody>
      </p:sp>
      <p:sp>
        <p:nvSpPr>
          <p:cNvPr id="2" name="Rectangle 1"/>
          <p:cNvSpPr/>
          <p:nvPr/>
        </p:nvSpPr>
        <p:spPr>
          <a:xfrm>
            <a:off x="6616700" y="3583632"/>
            <a:ext cx="5575300" cy="3108543"/>
          </a:xfrm>
          <a:prstGeom prst="rect">
            <a:avLst/>
          </a:prstGeom>
        </p:spPr>
        <p:txBody>
          <a:bodyPr wrap="square">
            <a:spAutoFit/>
          </a:bodyPr>
          <a:lstStyle/>
          <a:p>
            <a:r>
              <a:rPr lang="en-US" sz="2800" dirty="0"/>
              <a:t>Note that </a:t>
            </a:r>
            <a:r>
              <a:rPr lang="en-US" sz="2800" dirty="0">
                <a:solidFill>
                  <a:srgbClr val="C00000"/>
                </a:solidFill>
              </a:rPr>
              <a:t>string join() </a:t>
            </a:r>
            <a:r>
              <a:rPr lang="en-US" sz="2800" dirty="0"/>
              <a:t>calls on is inserted between each string of list argument.</a:t>
            </a:r>
          </a:p>
          <a:p>
            <a:endParaRPr lang="en-US" sz="2800" dirty="0"/>
          </a:p>
          <a:p>
            <a:r>
              <a:rPr lang="en-US" sz="2800" dirty="0"/>
              <a:t>Ex: </a:t>
            </a:r>
            <a:r>
              <a:rPr lang="en-US" sz="2800" dirty="0">
                <a:solidFill>
                  <a:srgbClr val="C00000"/>
                </a:solidFill>
              </a:rPr>
              <a:t>when </a:t>
            </a:r>
            <a:r>
              <a:rPr lang="en-US" sz="2800" dirty="0"/>
              <a:t> join(['cats', 'rats', 'bats'])</a:t>
            </a:r>
            <a:r>
              <a:rPr lang="en-US" sz="2800" dirty="0">
                <a:solidFill>
                  <a:srgbClr val="C00000"/>
                </a:solidFill>
              </a:rPr>
              <a:t> is called on the ', ' string, the returned string is 'cats, rats, bats'.</a:t>
            </a:r>
          </a:p>
        </p:txBody>
      </p:sp>
    </p:spTree>
    <p:extLst>
      <p:ext uri="{BB962C8B-B14F-4D97-AF65-F5344CB8AC3E}">
        <p14:creationId xmlns:p14="http://schemas.microsoft.com/office/powerpoint/2010/main" val="138651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5908" y="0"/>
            <a:ext cx="10692991" cy="646331"/>
          </a:xfrm>
          <a:prstGeom prst="rect">
            <a:avLst/>
          </a:prstGeom>
        </p:spPr>
        <p:txBody>
          <a:bodyPr wrap="square">
            <a:spAutoFit/>
          </a:bodyPr>
          <a:lstStyle/>
          <a:p>
            <a:pPr algn="ctr"/>
            <a:r>
              <a:rPr lang="en-US" sz="3600" b="1" dirty="0">
                <a:solidFill>
                  <a:schemeClr val="accent6">
                    <a:lumMod val="50000"/>
                  </a:schemeClr>
                </a:solidFill>
              </a:rPr>
              <a:t>Useful String Methods: </a:t>
            </a:r>
            <a:r>
              <a:rPr lang="en-US" sz="3600" b="1" dirty="0"/>
              <a:t>The join() and split() Methods</a:t>
            </a:r>
            <a:endParaRPr lang="en-US" sz="3600" b="1" dirty="0">
              <a:solidFill>
                <a:schemeClr val="accent6">
                  <a:lumMod val="50000"/>
                </a:schemeClr>
              </a:solidFill>
            </a:endParaRPr>
          </a:p>
        </p:txBody>
      </p:sp>
      <p:sp>
        <p:nvSpPr>
          <p:cNvPr id="4" name="Rectangle 3"/>
          <p:cNvSpPr/>
          <p:nvPr/>
        </p:nvSpPr>
        <p:spPr>
          <a:xfrm>
            <a:off x="2841828" y="1874729"/>
            <a:ext cx="6350000" cy="954107"/>
          </a:xfrm>
          <a:prstGeom prst="rect">
            <a:avLst/>
          </a:prstGeom>
        </p:spPr>
        <p:txBody>
          <a:bodyPr wrap="square">
            <a:spAutoFit/>
          </a:bodyPr>
          <a:lstStyle/>
          <a:p>
            <a:r>
              <a:rPr lang="en-US" sz="2800" dirty="0">
                <a:solidFill>
                  <a:srgbClr val="C00000"/>
                </a:solidFill>
              </a:rPr>
              <a:t>&gt;&gt;&gt; 'My name is </a:t>
            </a:r>
            <a:r>
              <a:rPr lang="en-US" sz="2800" dirty="0" err="1">
                <a:solidFill>
                  <a:srgbClr val="C00000"/>
                </a:solidFill>
              </a:rPr>
              <a:t>Simon'.split</a:t>
            </a:r>
            <a:r>
              <a:rPr lang="en-US" sz="2800" dirty="0">
                <a:solidFill>
                  <a:srgbClr val="C00000"/>
                </a:solidFill>
              </a:rPr>
              <a:t>()</a:t>
            </a:r>
          </a:p>
          <a:p>
            <a:r>
              <a:rPr lang="en-US" sz="2800" dirty="0">
                <a:solidFill>
                  <a:srgbClr val="C00000"/>
                </a:solidFill>
              </a:rPr>
              <a:t>['My', 'name', 'is', 'Simon']</a:t>
            </a:r>
            <a:endParaRPr lang="en-US" sz="2800" dirty="0"/>
          </a:p>
        </p:txBody>
      </p:sp>
      <p:sp>
        <p:nvSpPr>
          <p:cNvPr id="3" name="Rectangle 2"/>
          <p:cNvSpPr/>
          <p:nvPr/>
        </p:nvSpPr>
        <p:spPr>
          <a:xfrm>
            <a:off x="285953" y="880184"/>
            <a:ext cx="11772900" cy="1815882"/>
          </a:xfrm>
          <a:prstGeom prst="rect">
            <a:avLst/>
          </a:prstGeom>
        </p:spPr>
        <p:txBody>
          <a:bodyPr wrap="square">
            <a:spAutoFit/>
          </a:bodyPr>
          <a:lstStyle/>
          <a:p>
            <a:pPr marL="342900" indent="-342900" algn="just">
              <a:buFont typeface="Wingdings" panose="05000000000000000000" pitchFamily="2" charset="2"/>
              <a:buChar char="Ø"/>
            </a:pPr>
            <a:r>
              <a:rPr lang="en-US" sz="2800" dirty="0"/>
              <a:t> join() is called on a string value and is passed a list value.</a:t>
            </a:r>
          </a:p>
          <a:p>
            <a:pPr marL="342900" indent="-342900" algn="just">
              <a:buFont typeface="Wingdings" panose="05000000000000000000" pitchFamily="2" charset="2"/>
              <a:buChar char="Ø"/>
            </a:pPr>
            <a:r>
              <a:rPr lang="en-US" sz="2800" dirty="0">
                <a:solidFill>
                  <a:srgbClr val="0070C0"/>
                </a:solidFill>
              </a:rPr>
              <a:t>The split() method does the opposite: It’s called on a string value and returns a list of strings.</a:t>
            </a:r>
          </a:p>
          <a:p>
            <a:pPr marL="342900" indent="-342900" algn="just">
              <a:buFont typeface="Wingdings" panose="05000000000000000000" pitchFamily="2" charset="2"/>
              <a:buChar char="Ø"/>
            </a:pPr>
            <a:endParaRPr lang="en-US" sz="2800" dirty="0">
              <a:solidFill>
                <a:srgbClr val="0070C0"/>
              </a:solidFill>
            </a:endParaRPr>
          </a:p>
        </p:txBody>
      </p:sp>
      <p:sp>
        <p:nvSpPr>
          <p:cNvPr id="2" name="Rectangle 1"/>
          <p:cNvSpPr/>
          <p:nvPr/>
        </p:nvSpPr>
        <p:spPr>
          <a:xfrm>
            <a:off x="285953" y="3279557"/>
            <a:ext cx="11461750" cy="954107"/>
          </a:xfrm>
          <a:prstGeom prst="rect">
            <a:avLst/>
          </a:prstGeom>
        </p:spPr>
        <p:txBody>
          <a:bodyPr wrap="square">
            <a:spAutoFit/>
          </a:bodyPr>
          <a:lstStyle/>
          <a:p>
            <a:pPr marL="457200" indent="-457200">
              <a:buFont typeface="Wingdings" panose="05000000000000000000" pitchFamily="2" charset="2"/>
              <a:buChar char="Ø"/>
            </a:pPr>
            <a:r>
              <a:rPr lang="en-US" sz="2800" dirty="0"/>
              <a:t>By default, the string 'My name is Simon' is split wherever whitespace</a:t>
            </a:r>
          </a:p>
          <a:p>
            <a:r>
              <a:rPr lang="en-US" sz="2800" dirty="0"/>
              <a:t>characters such as the space, tab, or newline characters are found.</a:t>
            </a:r>
          </a:p>
        </p:txBody>
      </p:sp>
      <p:sp>
        <p:nvSpPr>
          <p:cNvPr id="5" name="Rectangle 4"/>
          <p:cNvSpPr/>
          <p:nvPr/>
        </p:nvSpPr>
        <p:spPr>
          <a:xfrm>
            <a:off x="285953" y="4233664"/>
            <a:ext cx="5822747" cy="2677656"/>
          </a:xfrm>
          <a:prstGeom prst="rect">
            <a:avLst/>
          </a:prstGeom>
        </p:spPr>
        <p:txBody>
          <a:bodyPr wrap="square">
            <a:spAutoFit/>
          </a:bodyPr>
          <a:lstStyle/>
          <a:p>
            <a:pPr marL="457200" indent="-457200">
              <a:buFont typeface="Wingdings" panose="05000000000000000000" pitchFamily="2" charset="2"/>
              <a:buChar char="Ø"/>
            </a:pPr>
            <a:r>
              <a:rPr lang="en-US" sz="2800" dirty="0">
                <a:solidFill>
                  <a:srgbClr val="C00000"/>
                </a:solidFill>
              </a:rPr>
              <a:t>These whitespace characters are not included in strings in the returned list.</a:t>
            </a:r>
          </a:p>
          <a:p>
            <a:pPr marL="457200" indent="-457200">
              <a:buFont typeface="Wingdings" panose="05000000000000000000" pitchFamily="2" charset="2"/>
              <a:buChar char="Ø"/>
            </a:pPr>
            <a:r>
              <a:rPr lang="en-US" sz="2800" dirty="0">
                <a:solidFill>
                  <a:srgbClr val="0070C0"/>
                </a:solidFill>
              </a:rPr>
              <a:t>Pass a delimiter string to the split() method to specify a different string to split upon.</a:t>
            </a:r>
          </a:p>
        </p:txBody>
      </p:sp>
      <p:sp>
        <p:nvSpPr>
          <p:cNvPr id="8" name="Rectangle 7"/>
          <p:cNvSpPr/>
          <p:nvPr/>
        </p:nvSpPr>
        <p:spPr>
          <a:xfrm>
            <a:off x="6273801" y="4233664"/>
            <a:ext cx="6096000" cy="1938992"/>
          </a:xfrm>
          <a:prstGeom prst="rect">
            <a:avLst/>
          </a:prstGeom>
        </p:spPr>
        <p:txBody>
          <a:bodyPr>
            <a:spAutoFit/>
          </a:bodyPr>
          <a:lstStyle/>
          <a:p>
            <a:r>
              <a:rPr lang="en-US" sz="2400" dirty="0">
                <a:solidFill>
                  <a:srgbClr val="C00000"/>
                </a:solidFill>
              </a:rPr>
              <a:t>Ex: </a:t>
            </a:r>
          </a:p>
          <a:p>
            <a:r>
              <a:rPr lang="en-US" sz="2400" dirty="0">
                <a:solidFill>
                  <a:srgbClr val="C00000"/>
                </a:solidFill>
              </a:rPr>
              <a:t>&gt;&gt;&gt;'</a:t>
            </a:r>
            <a:r>
              <a:rPr lang="en-US" sz="2400" dirty="0" err="1">
                <a:solidFill>
                  <a:srgbClr val="C00000"/>
                </a:solidFill>
              </a:rPr>
              <a:t>MyABCnameABCisABCSimon</a:t>
            </a:r>
            <a:r>
              <a:rPr lang="en-US" sz="2400" dirty="0">
                <a:solidFill>
                  <a:srgbClr val="C00000"/>
                </a:solidFill>
              </a:rPr>
              <a:t>'.split('ABC')</a:t>
            </a:r>
          </a:p>
          <a:p>
            <a:r>
              <a:rPr lang="en-US" sz="2400" dirty="0"/>
              <a:t>['My', 'name', 'is', 'Simon']</a:t>
            </a:r>
          </a:p>
          <a:p>
            <a:r>
              <a:rPr lang="en-US" sz="2400" dirty="0">
                <a:solidFill>
                  <a:srgbClr val="C00000"/>
                </a:solidFill>
              </a:rPr>
              <a:t>&gt;&gt;&gt; 'My name is </a:t>
            </a:r>
            <a:r>
              <a:rPr lang="en-US" sz="2400" dirty="0" err="1">
                <a:solidFill>
                  <a:srgbClr val="C00000"/>
                </a:solidFill>
              </a:rPr>
              <a:t>Simon'.split</a:t>
            </a:r>
            <a:r>
              <a:rPr lang="en-US" sz="2400" dirty="0">
                <a:solidFill>
                  <a:srgbClr val="C00000"/>
                </a:solidFill>
              </a:rPr>
              <a:t>('m')</a:t>
            </a:r>
          </a:p>
          <a:p>
            <a:r>
              <a:rPr lang="en-US" sz="2400" dirty="0"/>
              <a:t>['My </a:t>
            </a:r>
            <a:r>
              <a:rPr lang="en-US" sz="2400" dirty="0" err="1"/>
              <a:t>na</a:t>
            </a:r>
            <a:r>
              <a:rPr lang="en-US" sz="2400" dirty="0"/>
              <a:t>', 'e is Si', 'on']</a:t>
            </a:r>
          </a:p>
        </p:txBody>
      </p:sp>
    </p:spTree>
    <p:extLst>
      <p:ext uri="{BB962C8B-B14F-4D97-AF65-F5344CB8AC3E}">
        <p14:creationId xmlns:p14="http://schemas.microsoft.com/office/powerpoint/2010/main" val="3795812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5908" y="0"/>
            <a:ext cx="10692991" cy="646331"/>
          </a:xfrm>
          <a:prstGeom prst="rect">
            <a:avLst/>
          </a:prstGeom>
        </p:spPr>
        <p:txBody>
          <a:bodyPr wrap="square">
            <a:spAutoFit/>
          </a:bodyPr>
          <a:lstStyle/>
          <a:p>
            <a:pPr algn="ctr"/>
            <a:r>
              <a:rPr lang="en-US" sz="3600" b="1" dirty="0">
                <a:solidFill>
                  <a:schemeClr val="accent6">
                    <a:lumMod val="50000"/>
                  </a:schemeClr>
                </a:solidFill>
              </a:rPr>
              <a:t>Useful String Methods: </a:t>
            </a:r>
            <a:r>
              <a:rPr lang="en-US" sz="3600" b="1" dirty="0"/>
              <a:t>The join() and split() Methods</a:t>
            </a:r>
            <a:endParaRPr lang="en-US" sz="3600" b="1" dirty="0">
              <a:solidFill>
                <a:schemeClr val="accent6">
                  <a:lumMod val="50000"/>
                </a:schemeClr>
              </a:solidFill>
            </a:endParaRPr>
          </a:p>
        </p:txBody>
      </p:sp>
      <p:sp>
        <p:nvSpPr>
          <p:cNvPr id="3" name="Rectangle 2"/>
          <p:cNvSpPr/>
          <p:nvPr/>
        </p:nvSpPr>
        <p:spPr>
          <a:xfrm>
            <a:off x="285953" y="880184"/>
            <a:ext cx="11772900" cy="954107"/>
          </a:xfrm>
          <a:prstGeom prst="rect">
            <a:avLst/>
          </a:prstGeom>
        </p:spPr>
        <p:txBody>
          <a:bodyPr wrap="square">
            <a:spAutoFit/>
          </a:bodyPr>
          <a:lstStyle/>
          <a:p>
            <a:pPr marL="342900" indent="-342900" algn="just">
              <a:buFont typeface="Wingdings" panose="05000000000000000000" pitchFamily="2" charset="2"/>
              <a:buChar char="Ø"/>
            </a:pPr>
            <a:r>
              <a:rPr lang="en-US" sz="2800" dirty="0"/>
              <a:t>A common use of </a:t>
            </a:r>
            <a:r>
              <a:rPr lang="en-US" sz="2800" dirty="0">
                <a:solidFill>
                  <a:srgbClr val="C00000"/>
                </a:solidFill>
              </a:rPr>
              <a:t>split() </a:t>
            </a:r>
            <a:r>
              <a:rPr lang="en-US" sz="2800" dirty="0"/>
              <a:t>is to split a multiline string along the newline</a:t>
            </a:r>
          </a:p>
          <a:p>
            <a:pPr algn="just"/>
            <a:r>
              <a:rPr lang="en-US" sz="2800" dirty="0"/>
              <a:t>     characters.</a:t>
            </a:r>
            <a:endParaRPr lang="en-US" sz="2800" dirty="0">
              <a:solidFill>
                <a:srgbClr val="0070C0"/>
              </a:solidFill>
            </a:endParaRPr>
          </a:p>
        </p:txBody>
      </p:sp>
      <p:sp>
        <p:nvSpPr>
          <p:cNvPr id="2" name="Rectangle 1"/>
          <p:cNvSpPr/>
          <p:nvPr/>
        </p:nvSpPr>
        <p:spPr>
          <a:xfrm>
            <a:off x="441528" y="1834291"/>
            <a:ext cx="11461750" cy="4832092"/>
          </a:xfrm>
          <a:prstGeom prst="rect">
            <a:avLst/>
          </a:prstGeom>
        </p:spPr>
        <p:txBody>
          <a:bodyPr wrap="square">
            <a:spAutoFit/>
          </a:bodyPr>
          <a:lstStyle/>
          <a:p>
            <a:r>
              <a:rPr lang="en-US" sz="2800" dirty="0">
                <a:solidFill>
                  <a:srgbClr val="C00000"/>
                </a:solidFill>
              </a:rPr>
              <a:t>&gt;&gt;&gt; spam = '''Dear Alice,</a:t>
            </a:r>
          </a:p>
          <a:p>
            <a:r>
              <a:rPr lang="en-US" sz="2800" dirty="0">
                <a:solidFill>
                  <a:srgbClr val="C00000"/>
                </a:solidFill>
              </a:rPr>
              <a:t>How have you been? I am fine.</a:t>
            </a:r>
          </a:p>
          <a:p>
            <a:r>
              <a:rPr lang="en-US" sz="2800" dirty="0">
                <a:solidFill>
                  <a:srgbClr val="C00000"/>
                </a:solidFill>
              </a:rPr>
              <a:t>There is a container in the fridge</a:t>
            </a:r>
          </a:p>
          <a:p>
            <a:r>
              <a:rPr lang="en-US" sz="2800" dirty="0">
                <a:solidFill>
                  <a:srgbClr val="C00000"/>
                </a:solidFill>
              </a:rPr>
              <a:t>that is labeled "Milk Experiment."</a:t>
            </a:r>
          </a:p>
          <a:p>
            <a:r>
              <a:rPr lang="en-US" sz="2800" dirty="0">
                <a:solidFill>
                  <a:srgbClr val="C00000"/>
                </a:solidFill>
              </a:rPr>
              <a:t>Please do not drink it.</a:t>
            </a:r>
          </a:p>
          <a:p>
            <a:r>
              <a:rPr lang="en-US" sz="2800" dirty="0">
                <a:solidFill>
                  <a:srgbClr val="C00000"/>
                </a:solidFill>
              </a:rPr>
              <a:t>Sincerely,</a:t>
            </a:r>
          </a:p>
          <a:p>
            <a:r>
              <a:rPr lang="en-US" sz="2800" dirty="0">
                <a:solidFill>
                  <a:srgbClr val="C00000"/>
                </a:solidFill>
              </a:rPr>
              <a:t>Bob'''</a:t>
            </a:r>
          </a:p>
          <a:p>
            <a:r>
              <a:rPr lang="en-US" sz="2800" dirty="0">
                <a:solidFill>
                  <a:srgbClr val="C00000"/>
                </a:solidFill>
              </a:rPr>
              <a:t>&gt;&gt;&gt; </a:t>
            </a:r>
            <a:r>
              <a:rPr lang="en-US" sz="2800" dirty="0" err="1">
                <a:solidFill>
                  <a:srgbClr val="C00000"/>
                </a:solidFill>
              </a:rPr>
              <a:t>spam.split</a:t>
            </a:r>
            <a:r>
              <a:rPr lang="en-US" sz="2800" dirty="0">
                <a:solidFill>
                  <a:srgbClr val="C00000"/>
                </a:solidFill>
              </a:rPr>
              <a:t>('\n')</a:t>
            </a:r>
          </a:p>
          <a:p>
            <a:r>
              <a:rPr lang="en-US" sz="2800" dirty="0"/>
              <a:t>['Dear Alice,', 'How have you been? I am fine.', 'There is a container in the</a:t>
            </a:r>
          </a:p>
          <a:p>
            <a:r>
              <a:rPr lang="en-US" sz="2800" dirty="0"/>
              <a:t>fridge', 'that is labeled "Milk Experiment."', '', 'Please do not drink it.',</a:t>
            </a:r>
          </a:p>
          <a:p>
            <a:r>
              <a:rPr lang="en-US" sz="2800" dirty="0"/>
              <a:t>'Sincerely,', 'Bob']</a:t>
            </a:r>
          </a:p>
        </p:txBody>
      </p:sp>
      <p:sp>
        <p:nvSpPr>
          <p:cNvPr id="6" name="Rectangle 5"/>
          <p:cNvSpPr/>
          <p:nvPr/>
        </p:nvSpPr>
        <p:spPr>
          <a:xfrm>
            <a:off x="6340677" y="1834291"/>
            <a:ext cx="5178221" cy="2677656"/>
          </a:xfrm>
          <a:prstGeom prst="rect">
            <a:avLst/>
          </a:prstGeom>
        </p:spPr>
        <p:txBody>
          <a:bodyPr wrap="square">
            <a:spAutoFit/>
          </a:bodyPr>
          <a:lstStyle/>
          <a:p>
            <a:r>
              <a:rPr lang="en-US" sz="2800" dirty="0">
                <a:solidFill>
                  <a:srgbClr val="C00000"/>
                </a:solidFill>
              </a:rPr>
              <a:t>Passing </a:t>
            </a:r>
            <a:r>
              <a:rPr lang="en-US" sz="2800" dirty="0">
                <a:solidFill>
                  <a:srgbClr val="0070C0"/>
                </a:solidFill>
              </a:rPr>
              <a:t>split() with </a:t>
            </a:r>
            <a:r>
              <a:rPr lang="en-US" sz="2800" dirty="0">
                <a:solidFill>
                  <a:srgbClr val="C00000"/>
                </a:solidFill>
              </a:rPr>
              <a:t>the argument </a:t>
            </a:r>
            <a:r>
              <a:rPr lang="en-US" sz="2800" dirty="0">
                <a:solidFill>
                  <a:srgbClr val="0070C0"/>
                </a:solidFill>
              </a:rPr>
              <a:t>'\n' </a:t>
            </a:r>
            <a:r>
              <a:rPr lang="en-US" sz="2800" dirty="0">
                <a:solidFill>
                  <a:srgbClr val="C00000"/>
                </a:solidFill>
              </a:rPr>
              <a:t>helps to split the multiline string stored in spam along the newlines and return a list in which each item corresponds to one line of the string.</a:t>
            </a:r>
          </a:p>
        </p:txBody>
      </p:sp>
    </p:spTree>
    <p:extLst>
      <p:ext uri="{BB962C8B-B14F-4D97-AF65-F5344CB8AC3E}">
        <p14:creationId xmlns:p14="http://schemas.microsoft.com/office/powerpoint/2010/main" val="5605047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5907" y="79965"/>
            <a:ext cx="10692991" cy="646331"/>
          </a:xfrm>
          <a:prstGeom prst="rect">
            <a:avLst/>
          </a:prstGeom>
        </p:spPr>
        <p:txBody>
          <a:bodyPr wrap="square">
            <a:spAutoFit/>
          </a:bodyPr>
          <a:lstStyle/>
          <a:p>
            <a:pPr algn="ctr"/>
            <a:r>
              <a:rPr lang="en-US" sz="3600" b="1">
                <a:solidFill>
                  <a:schemeClr val="accent6">
                    <a:lumMod val="50000"/>
                  </a:schemeClr>
                </a:solidFill>
              </a:rPr>
              <a:t>Splitting Strings with the partition() Method</a:t>
            </a:r>
            <a:endParaRPr lang="en-US" sz="3600" b="1" dirty="0">
              <a:solidFill>
                <a:schemeClr val="accent6">
                  <a:lumMod val="50000"/>
                </a:schemeClr>
              </a:solidFill>
            </a:endParaRPr>
          </a:p>
        </p:txBody>
      </p:sp>
      <p:sp>
        <p:nvSpPr>
          <p:cNvPr id="3" name="Rectangle 2"/>
          <p:cNvSpPr/>
          <p:nvPr/>
        </p:nvSpPr>
        <p:spPr>
          <a:xfrm>
            <a:off x="285953" y="880184"/>
            <a:ext cx="11772900" cy="954107"/>
          </a:xfrm>
          <a:prstGeom prst="rect">
            <a:avLst/>
          </a:prstGeom>
        </p:spPr>
        <p:txBody>
          <a:bodyPr wrap="square">
            <a:spAutoFit/>
          </a:bodyPr>
          <a:lstStyle/>
          <a:p>
            <a:pPr marL="342900" indent="-342900" algn="just">
              <a:buFont typeface="Wingdings" panose="05000000000000000000" pitchFamily="2" charset="2"/>
              <a:buChar char="Ø"/>
            </a:pPr>
            <a:r>
              <a:rPr lang="en-US" sz="2800" dirty="0"/>
              <a:t>The partition() string method can split a string into the text before and</a:t>
            </a:r>
          </a:p>
          <a:p>
            <a:pPr algn="just"/>
            <a:r>
              <a:rPr lang="en-US" sz="2800" dirty="0"/>
              <a:t>    after a separator string.</a:t>
            </a:r>
            <a:endParaRPr lang="en-US" sz="2800" dirty="0">
              <a:solidFill>
                <a:srgbClr val="0070C0"/>
              </a:solidFill>
            </a:endParaRPr>
          </a:p>
        </p:txBody>
      </p:sp>
      <p:sp>
        <p:nvSpPr>
          <p:cNvPr id="2" name="Rectangle 1"/>
          <p:cNvSpPr/>
          <p:nvPr/>
        </p:nvSpPr>
        <p:spPr>
          <a:xfrm>
            <a:off x="285953" y="1988179"/>
            <a:ext cx="11461750" cy="3539430"/>
          </a:xfrm>
          <a:prstGeom prst="rect">
            <a:avLst/>
          </a:prstGeom>
        </p:spPr>
        <p:txBody>
          <a:bodyPr wrap="square">
            <a:spAutoFit/>
          </a:bodyPr>
          <a:lstStyle/>
          <a:p>
            <a:pPr marL="457200" indent="-457200">
              <a:buFont typeface="Wingdings" panose="05000000000000000000" pitchFamily="2" charset="2"/>
              <a:buChar char="Ø"/>
            </a:pPr>
            <a:r>
              <a:rPr lang="en-US" sz="2800" dirty="0">
                <a:solidFill>
                  <a:srgbClr val="C00000"/>
                </a:solidFill>
              </a:rPr>
              <a:t>This method searches the string it is called on for the separator string it is passed, and returns a tuple of three substrings for the “before,” “separator,” and “after” substrings.</a:t>
            </a:r>
          </a:p>
          <a:p>
            <a:endParaRPr lang="en-US" sz="2800" dirty="0">
              <a:solidFill>
                <a:srgbClr val="C00000"/>
              </a:solidFill>
            </a:endParaRPr>
          </a:p>
          <a:p>
            <a:r>
              <a:rPr lang="en-US" sz="2800" dirty="0">
                <a:solidFill>
                  <a:srgbClr val="0070C0"/>
                </a:solidFill>
              </a:rPr>
              <a:t>&gt;&gt;&gt; 'Hello, </a:t>
            </a:r>
            <a:r>
              <a:rPr lang="en-US" sz="2800" dirty="0" err="1">
                <a:solidFill>
                  <a:srgbClr val="0070C0"/>
                </a:solidFill>
              </a:rPr>
              <a:t>world!'.partition</a:t>
            </a:r>
            <a:r>
              <a:rPr lang="en-US" sz="2800" dirty="0">
                <a:solidFill>
                  <a:srgbClr val="0070C0"/>
                </a:solidFill>
              </a:rPr>
              <a:t>('w')</a:t>
            </a:r>
          </a:p>
          <a:p>
            <a:r>
              <a:rPr lang="en-US" sz="2800" dirty="0"/>
              <a:t>('Hello, ', 'w', '</a:t>
            </a:r>
            <a:r>
              <a:rPr lang="en-US" sz="2800" dirty="0" err="1"/>
              <a:t>orld</a:t>
            </a:r>
            <a:r>
              <a:rPr lang="en-US" sz="2800" dirty="0"/>
              <a:t>!')</a:t>
            </a:r>
          </a:p>
          <a:p>
            <a:r>
              <a:rPr lang="en-US" sz="2800" dirty="0">
                <a:solidFill>
                  <a:srgbClr val="0070C0"/>
                </a:solidFill>
              </a:rPr>
              <a:t>&gt;&gt;&gt; 'Hello, </a:t>
            </a:r>
            <a:r>
              <a:rPr lang="en-US" sz="2800" dirty="0" err="1">
                <a:solidFill>
                  <a:srgbClr val="0070C0"/>
                </a:solidFill>
              </a:rPr>
              <a:t>world!'.partition</a:t>
            </a:r>
            <a:r>
              <a:rPr lang="en-US" sz="2800" dirty="0">
                <a:solidFill>
                  <a:srgbClr val="0070C0"/>
                </a:solidFill>
              </a:rPr>
              <a:t>('world')</a:t>
            </a:r>
          </a:p>
          <a:p>
            <a:r>
              <a:rPr lang="en-US" sz="2800" dirty="0"/>
              <a:t>('Hello, ', 'world', '!')</a:t>
            </a:r>
          </a:p>
        </p:txBody>
      </p:sp>
      <p:sp>
        <p:nvSpPr>
          <p:cNvPr id="4" name="Rectangle 3"/>
          <p:cNvSpPr/>
          <p:nvPr/>
        </p:nvSpPr>
        <p:spPr>
          <a:xfrm>
            <a:off x="6337300" y="3280840"/>
            <a:ext cx="5181598" cy="2246769"/>
          </a:xfrm>
          <a:prstGeom prst="rect">
            <a:avLst/>
          </a:prstGeom>
        </p:spPr>
        <p:txBody>
          <a:bodyPr wrap="square">
            <a:spAutoFit/>
          </a:bodyPr>
          <a:lstStyle/>
          <a:p>
            <a:r>
              <a:rPr lang="en-US" sz="2800" dirty="0"/>
              <a:t>If the separator string you pass to </a:t>
            </a:r>
            <a:r>
              <a:rPr lang="en-US" sz="2800" dirty="0">
                <a:solidFill>
                  <a:srgbClr val="0070C0"/>
                </a:solidFill>
              </a:rPr>
              <a:t>partition() </a:t>
            </a:r>
            <a:r>
              <a:rPr lang="en-US" sz="2800" dirty="0"/>
              <a:t>occurs multiple times in the string that </a:t>
            </a:r>
            <a:r>
              <a:rPr lang="en-US" sz="2800" dirty="0">
                <a:solidFill>
                  <a:srgbClr val="0070C0"/>
                </a:solidFill>
              </a:rPr>
              <a:t>partition() </a:t>
            </a:r>
            <a:r>
              <a:rPr lang="en-US" sz="2800" dirty="0"/>
              <a:t>calls on, the method splits the string only on the first occurrence:</a:t>
            </a:r>
          </a:p>
        </p:txBody>
      </p:sp>
      <p:sp>
        <p:nvSpPr>
          <p:cNvPr id="5" name="Rectangle 4"/>
          <p:cNvSpPr/>
          <p:nvPr/>
        </p:nvSpPr>
        <p:spPr>
          <a:xfrm>
            <a:off x="3467100" y="5696949"/>
            <a:ext cx="6096000" cy="954107"/>
          </a:xfrm>
          <a:prstGeom prst="rect">
            <a:avLst/>
          </a:prstGeom>
        </p:spPr>
        <p:txBody>
          <a:bodyPr>
            <a:spAutoFit/>
          </a:bodyPr>
          <a:lstStyle/>
          <a:p>
            <a:r>
              <a:rPr lang="en-US" sz="2800" dirty="0">
                <a:solidFill>
                  <a:srgbClr val="0070C0"/>
                </a:solidFill>
              </a:rPr>
              <a:t>&gt;&gt;&gt; 'Hello, </a:t>
            </a:r>
            <a:r>
              <a:rPr lang="en-US" sz="2800" dirty="0" err="1">
                <a:solidFill>
                  <a:srgbClr val="0070C0"/>
                </a:solidFill>
              </a:rPr>
              <a:t>world!'.partition</a:t>
            </a:r>
            <a:r>
              <a:rPr lang="en-US" sz="2800" dirty="0">
                <a:solidFill>
                  <a:srgbClr val="0070C0"/>
                </a:solidFill>
              </a:rPr>
              <a:t>('o')</a:t>
            </a:r>
          </a:p>
          <a:p>
            <a:r>
              <a:rPr lang="en-US" sz="2800" dirty="0"/>
              <a:t>('Hell', 'o', ', world!')</a:t>
            </a:r>
          </a:p>
        </p:txBody>
      </p:sp>
    </p:spTree>
    <p:extLst>
      <p:ext uri="{BB962C8B-B14F-4D97-AF65-F5344CB8AC3E}">
        <p14:creationId xmlns:p14="http://schemas.microsoft.com/office/powerpoint/2010/main" val="3140280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5907" y="79965"/>
            <a:ext cx="10692991" cy="646331"/>
          </a:xfrm>
          <a:prstGeom prst="rect">
            <a:avLst/>
          </a:prstGeom>
        </p:spPr>
        <p:txBody>
          <a:bodyPr wrap="square">
            <a:spAutoFit/>
          </a:bodyPr>
          <a:lstStyle/>
          <a:p>
            <a:pPr algn="ctr"/>
            <a:r>
              <a:rPr lang="en-US" sz="3600" b="1">
                <a:solidFill>
                  <a:schemeClr val="accent6">
                    <a:lumMod val="50000"/>
                  </a:schemeClr>
                </a:solidFill>
              </a:rPr>
              <a:t>Splitting Strings with the partition() Method</a:t>
            </a:r>
            <a:endParaRPr lang="en-US" sz="3600" b="1" dirty="0">
              <a:solidFill>
                <a:schemeClr val="accent6">
                  <a:lumMod val="50000"/>
                </a:schemeClr>
              </a:solidFill>
            </a:endParaRPr>
          </a:p>
        </p:txBody>
      </p:sp>
      <p:sp>
        <p:nvSpPr>
          <p:cNvPr id="3" name="Rectangle 2"/>
          <p:cNvSpPr/>
          <p:nvPr/>
        </p:nvSpPr>
        <p:spPr>
          <a:xfrm>
            <a:off x="285952" y="1286584"/>
            <a:ext cx="11772900" cy="954107"/>
          </a:xfrm>
          <a:prstGeom prst="rect">
            <a:avLst/>
          </a:prstGeom>
        </p:spPr>
        <p:txBody>
          <a:bodyPr wrap="square">
            <a:spAutoFit/>
          </a:bodyPr>
          <a:lstStyle/>
          <a:p>
            <a:pPr marL="342900" indent="-342900" algn="just">
              <a:buFont typeface="Wingdings" panose="05000000000000000000" pitchFamily="2" charset="2"/>
              <a:buChar char="Ø"/>
            </a:pPr>
            <a:r>
              <a:rPr lang="en-US" sz="2800" dirty="0"/>
              <a:t>If the separator string can’t be found, the first string returned in the</a:t>
            </a:r>
          </a:p>
          <a:p>
            <a:pPr algn="just"/>
            <a:r>
              <a:rPr lang="en-US" sz="2800" dirty="0"/>
              <a:t>    tuple will be the entire string, and the other two strings will be empty:</a:t>
            </a:r>
            <a:endParaRPr lang="en-US" sz="2800" dirty="0">
              <a:solidFill>
                <a:srgbClr val="0070C0"/>
              </a:solidFill>
            </a:endParaRPr>
          </a:p>
        </p:txBody>
      </p:sp>
      <p:sp>
        <p:nvSpPr>
          <p:cNvPr id="5" name="Rectangle 4"/>
          <p:cNvSpPr/>
          <p:nvPr/>
        </p:nvSpPr>
        <p:spPr>
          <a:xfrm>
            <a:off x="965200" y="2323925"/>
            <a:ext cx="6096000" cy="954107"/>
          </a:xfrm>
          <a:prstGeom prst="rect">
            <a:avLst/>
          </a:prstGeom>
        </p:spPr>
        <p:txBody>
          <a:bodyPr>
            <a:spAutoFit/>
          </a:bodyPr>
          <a:lstStyle/>
          <a:p>
            <a:r>
              <a:rPr lang="en-US" sz="2800" dirty="0">
                <a:solidFill>
                  <a:srgbClr val="FF0000"/>
                </a:solidFill>
              </a:rPr>
              <a:t>&gt;&gt;&gt; 'Hello, </a:t>
            </a:r>
            <a:r>
              <a:rPr lang="en-US" sz="2800" dirty="0" err="1">
                <a:solidFill>
                  <a:srgbClr val="FF0000"/>
                </a:solidFill>
              </a:rPr>
              <a:t>world!'.partition</a:t>
            </a:r>
            <a:r>
              <a:rPr lang="en-US" sz="2800" dirty="0">
                <a:solidFill>
                  <a:srgbClr val="FF0000"/>
                </a:solidFill>
              </a:rPr>
              <a:t>('XYZ')</a:t>
            </a:r>
          </a:p>
          <a:p>
            <a:r>
              <a:rPr lang="en-US" sz="2800" dirty="0">
                <a:solidFill>
                  <a:srgbClr val="0070C0"/>
                </a:solidFill>
              </a:rPr>
              <a:t>('Hello, world!', '', '')</a:t>
            </a:r>
            <a:endParaRPr lang="en-US" sz="2800" dirty="0"/>
          </a:p>
        </p:txBody>
      </p:sp>
      <p:sp>
        <p:nvSpPr>
          <p:cNvPr id="6" name="Rectangle 5"/>
          <p:cNvSpPr/>
          <p:nvPr/>
        </p:nvSpPr>
        <p:spPr>
          <a:xfrm>
            <a:off x="285952" y="3361266"/>
            <a:ext cx="10877348" cy="3539430"/>
          </a:xfrm>
          <a:prstGeom prst="rect">
            <a:avLst/>
          </a:prstGeom>
        </p:spPr>
        <p:txBody>
          <a:bodyPr wrap="square">
            <a:spAutoFit/>
          </a:bodyPr>
          <a:lstStyle/>
          <a:p>
            <a:pPr marL="285750" indent="-285750">
              <a:buFont typeface="Wingdings" panose="05000000000000000000" pitchFamily="2" charset="2"/>
              <a:buChar char="Ø"/>
            </a:pPr>
            <a:r>
              <a:rPr lang="en-US" sz="2800" dirty="0"/>
              <a:t>You can use the multiple assignment trick to assign the three returned strings to three variables:</a:t>
            </a:r>
          </a:p>
          <a:p>
            <a:pPr marL="285750" indent="-285750">
              <a:buFont typeface="Wingdings" panose="05000000000000000000" pitchFamily="2" charset="2"/>
              <a:buChar char="Ø"/>
            </a:pPr>
            <a:endParaRPr lang="en-US" sz="2800" dirty="0"/>
          </a:p>
          <a:p>
            <a:r>
              <a:rPr lang="en-US" sz="2800" dirty="0">
                <a:solidFill>
                  <a:srgbClr val="FF0000"/>
                </a:solidFill>
              </a:rPr>
              <a:t>&gt;&gt;&gt; before, </a:t>
            </a:r>
            <a:r>
              <a:rPr lang="en-US" sz="2800" dirty="0" err="1">
                <a:solidFill>
                  <a:srgbClr val="FF0000"/>
                </a:solidFill>
              </a:rPr>
              <a:t>sep</a:t>
            </a:r>
            <a:r>
              <a:rPr lang="en-US" sz="2800" dirty="0">
                <a:solidFill>
                  <a:srgbClr val="FF0000"/>
                </a:solidFill>
              </a:rPr>
              <a:t>, after = 'Hello, </a:t>
            </a:r>
            <a:r>
              <a:rPr lang="en-US" sz="2800" dirty="0" err="1">
                <a:solidFill>
                  <a:srgbClr val="FF0000"/>
                </a:solidFill>
              </a:rPr>
              <a:t>world!'.partition</a:t>
            </a:r>
            <a:r>
              <a:rPr lang="en-US" sz="2800" dirty="0">
                <a:solidFill>
                  <a:srgbClr val="FF0000"/>
                </a:solidFill>
              </a:rPr>
              <a:t>(' ')</a:t>
            </a:r>
          </a:p>
          <a:p>
            <a:r>
              <a:rPr lang="en-US" sz="2800" dirty="0">
                <a:solidFill>
                  <a:srgbClr val="FF0000"/>
                </a:solidFill>
              </a:rPr>
              <a:t>&gt;&gt;&gt; before</a:t>
            </a:r>
          </a:p>
          <a:p>
            <a:r>
              <a:rPr lang="en-US" sz="2800" dirty="0"/>
              <a:t>'Hello,'</a:t>
            </a:r>
          </a:p>
          <a:p>
            <a:r>
              <a:rPr lang="en-US" sz="2800" dirty="0">
                <a:solidFill>
                  <a:srgbClr val="FF0000"/>
                </a:solidFill>
              </a:rPr>
              <a:t>&gt;&gt;&gt; after</a:t>
            </a:r>
          </a:p>
          <a:p>
            <a:r>
              <a:rPr lang="en-US" sz="2800" dirty="0"/>
              <a:t>'world!'</a:t>
            </a:r>
          </a:p>
        </p:txBody>
      </p:sp>
      <p:sp>
        <p:nvSpPr>
          <p:cNvPr id="8" name="Rectangle 7"/>
          <p:cNvSpPr/>
          <p:nvPr/>
        </p:nvSpPr>
        <p:spPr>
          <a:xfrm>
            <a:off x="7645400" y="4263936"/>
            <a:ext cx="4546600" cy="2246769"/>
          </a:xfrm>
          <a:prstGeom prst="rect">
            <a:avLst/>
          </a:prstGeom>
        </p:spPr>
        <p:txBody>
          <a:bodyPr wrap="square">
            <a:spAutoFit/>
          </a:bodyPr>
          <a:lstStyle/>
          <a:p>
            <a:r>
              <a:rPr lang="en-US" sz="2800" dirty="0"/>
              <a:t>The </a:t>
            </a:r>
            <a:r>
              <a:rPr lang="en-US" sz="2800" dirty="0">
                <a:solidFill>
                  <a:srgbClr val="FF0000"/>
                </a:solidFill>
              </a:rPr>
              <a:t>partition() method </a:t>
            </a:r>
            <a:r>
              <a:rPr lang="en-US" sz="2800" dirty="0"/>
              <a:t>is useful for splitting a string whenever you need the parts before, including, and after a particular separator string.</a:t>
            </a:r>
          </a:p>
        </p:txBody>
      </p:sp>
    </p:spTree>
    <p:extLst>
      <p:ext uri="{BB962C8B-B14F-4D97-AF65-F5344CB8AC3E}">
        <p14:creationId xmlns:p14="http://schemas.microsoft.com/office/powerpoint/2010/main" val="567109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899" y="79965"/>
            <a:ext cx="12280900" cy="646331"/>
          </a:xfrm>
          <a:prstGeom prst="rect">
            <a:avLst/>
          </a:prstGeom>
        </p:spPr>
        <p:txBody>
          <a:bodyPr wrap="square">
            <a:spAutoFit/>
          </a:bodyPr>
          <a:lstStyle/>
          <a:p>
            <a:pPr algn="ctr"/>
            <a:r>
              <a:rPr lang="en-US" sz="3600" b="1" dirty="0">
                <a:solidFill>
                  <a:schemeClr val="accent6">
                    <a:lumMod val="50000"/>
                  </a:schemeClr>
                </a:solidFill>
              </a:rPr>
              <a:t>Justifying Text with the </a:t>
            </a:r>
            <a:r>
              <a:rPr lang="en-US" sz="3600" b="1" dirty="0" err="1">
                <a:solidFill>
                  <a:schemeClr val="accent6">
                    <a:lumMod val="50000"/>
                  </a:schemeClr>
                </a:solidFill>
              </a:rPr>
              <a:t>rjust</a:t>
            </a:r>
            <a:r>
              <a:rPr lang="en-US" sz="3600" b="1" dirty="0">
                <a:solidFill>
                  <a:schemeClr val="accent6">
                    <a:lumMod val="50000"/>
                  </a:schemeClr>
                </a:solidFill>
              </a:rPr>
              <a:t>(), </a:t>
            </a:r>
            <a:r>
              <a:rPr lang="en-US" sz="3600" b="1" dirty="0" err="1">
                <a:solidFill>
                  <a:schemeClr val="accent6">
                    <a:lumMod val="50000"/>
                  </a:schemeClr>
                </a:solidFill>
              </a:rPr>
              <a:t>ljust</a:t>
            </a:r>
            <a:r>
              <a:rPr lang="en-US" sz="3600" b="1" dirty="0">
                <a:solidFill>
                  <a:schemeClr val="accent6">
                    <a:lumMod val="50000"/>
                  </a:schemeClr>
                </a:solidFill>
              </a:rPr>
              <a:t>(), and center() Methods</a:t>
            </a:r>
          </a:p>
        </p:txBody>
      </p:sp>
      <p:sp>
        <p:nvSpPr>
          <p:cNvPr id="3" name="Rectangle 2"/>
          <p:cNvSpPr/>
          <p:nvPr/>
        </p:nvSpPr>
        <p:spPr>
          <a:xfrm>
            <a:off x="285952" y="1369818"/>
            <a:ext cx="11613948" cy="1384995"/>
          </a:xfrm>
          <a:prstGeom prst="rect">
            <a:avLst/>
          </a:prstGeom>
        </p:spPr>
        <p:txBody>
          <a:bodyPr wrap="square">
            <a:spAutoFit/>
          </a:bodyPr>
          <a:lstStyle/>
          <a:p>
            <a:pPr marL="342900" indent="-342900" algn="just">
              <a:buFont typeface="Wingdings" panose="05000000000000000000" pitchFamily="2" charset="2"/>
              <a:buChar char="Ø"/>
            </a:pPr>
            <a:r>
              <a:rPr lang="en-US" sz="2800" dirty="0"/>
              <a:t>  </a:t>
            </a:r>
            <a:r>
              <a:rPr lang="en-US" sz="2800" dirty="0" err="1"/>
              <a:t>rjust</a:t>
            </a:r>
            <a:r>
              <a:rPr lang="en-US" sz="2800" dirty="0"/>
              <a:t>() and </a:t>
            </a:r>
            <a:r>
              <a:rPr lang="en-US" sz="2800" dirty="0" err="1"/>
              <a:t>ljust</a:t>
            </a:r>
            <a:r>
              <a:rPr lang="en-US" sz="2800" dirty="0"/>
              <a:t>() string methods return a padded version of the</a:t>
            </a:r>
          </a:p>
          <a:p>
            <a:pPr algn="just"/>
            <a:r>
              <a:rPr lang="en-US" sz="2800" dirty="0"/>
              <a:t>    string they are called on, with spaces inserted to justify the text.</a:t>
            </a:r>
          </a:p>
          <a:p>
            <a:pPr marL="457200" indent="-457200" algn="just">
              <a:buFont typeface="Wingdings" panose="05000000000000000000" pitchFamily="2" charset="2"/>
              <a:buChar char="Ø"/>
            </a:pPr>
            <a:r>
              <a:rPr lang="en-US" sz="2800" dirty="0">
                <a:solidFill>
                  <a:srgbClr val="0070C0"/>
                </a:solidFill>
              </a:rPr>
              <a:t>First argument to both methods is an integer length for the justified string.</a:t>
            </a:r>
          </a:p>
        </p:txBody>
      </p:sp>
      <p:sp>
        <p:nvSpPr>
          <p:cNvPr id="6" name="Rectangle 5"/>
          <p:cNvSpPr/>
          <p:nvPr/>
        </p:nvSpPr>
        <p:spPr>
          <a:xfrm>
            <a:off x="374852" y="3069166"/>
            <a:ext cx="4794048" cy="3539430"/>
          </a:xfrm>
          <a:prstGeom prst="rect">
            <a:avLst/>
          </a:prstGeom>
        </p:spPr>
        <p:txBody>
          <a:bodyPr wrap="square">
            <a:spAutoFit/>
          </a:bodyPr>
          <a:lstStyle/>
          <a:p>
            <a:r>
              <a:rPr lang="en-US" sz="2800" dirty="0">
                <a:solidFill>
                  <a:srgbClr val="FF0000"/>
                </a:solidFill>
              </a:rPr>
              <a:t>&gt;&gt;&gt; 'Hello'.</a:t>
            </a:r>
            <a:r>
              <a:rPr lang="en-US" sz="2800" dirty="0" err="1">
                <a:solidFill>
                  <a:srgbClr val="FF0000"/>
                </a:solidFill>
              </a:rPr>
              <a:t>rjust</a:t>
            </a:r>
            <a:r>
              <a:rPr lang="en-US" sz="2800" dirty="0">
                <a:solidFill>
                  <a:srgbClr val="FF0000"/>
                </a:solidFill>
              </a:rPr>
              <a:t>(10)</a:t>
            </a:r>
          </a:p>
          <a:p>
            <a:r>
              <a:rPr lang="en-US" sz="2800" dirty="0"/>
              <a:t>‘     Hello'</a:t>
            </a:r>
          </a:p>
          <a:p>
            <a:r>
              <a:rPr lang="en-US" sz="2800" dirty="0">
                <a:solidFill>
                  <a:srgbClr val="FF0000"/>
                </a:solidFill>
              </a:rPr>
              <a:t>&gt;&gt;&gt; 'Hello'.</a:t>
            </a:r>
            <a:r>
              <a:rPr lang="en-US" sz="2800" dirty="0" err="1">
                <a:solidFill>
                  <a:srgbClr val="FF0000"/>
                </a:solidFill>
              </a:rPr>
              <a:t>rjust</a:t>
            </a:r>
            <a:r>
              <a:rPr lang="en-US" sz="2800" dirty="0">
                <a:solidFill>
                  <a:srgbClr val="FF0000"/>
                </a:solidFill>
              </a:rPr>
              <a:t>(20)</a:t>
            </a:r>
          </a:p>
          <a:p>
            <a:r>
              <a:rPr lang="en-US" sz="2800" dirty="0"/>
              <a:t>'            Hello'</a:t>
            </a:r>
          </a:p>
          <a:p>
            <a:r>
              <a:rPr lang="en-US" sz="2800" dirty="0">
                <a:solidFill>
                  <a:srgbClr val="FF0000"/>
                </a:solidFill>
              </a:rPr>
              <a:t>&gt;&gt;&gt; 'Hello, World'.</a:t>
            </a:r>
            <a:r>
              <a:rPr lang="en-US" sz="2800" dirty="0" err="1">
                <a:solidFill>
                  <a:srgbClr val="FF0000"/>
                </a:solidFill>
              </a:rPr>
              <a:t>rjust</a:t>
            </a:r>
            <a:r>
              <a:rPr lang="en-US" sz="2800" dirty="0">
                <a:solidFill>
                  <a:srgbClr val="FF0000"/>
                </a:solidFill>
              </a:rPr>
              <a:t>(20)</a:t>
            </a:r>
          </a:p>
          <a:p>
            <a:r>
              <a:rPr lang="en-US" sz="2800" dirty="0"/>
              <a:t>'         Hello, World'</a:t>
            </a:r>
          </a:p>
          <a:p>
            <a:r>
              <a:rPr lang="en-US" sz="2800" dirty="0">
                <a:solidFill>
                  <a:srgbClr val="FF0000"/>
                </a:solidFill>
              </a:rPr>
              <a:t>&gt;&gt;&gt; 'Hello'.</a:t>
            </a:r>
            <a:r>
              <a:rPr lang="en-US" sz="2800" dirty="0" err="1">
                <a:solidFill>
                  <a:srgbClr val="FF0000"/>
                </a:solidFill>
              </a:rPr>
              <a:t>ljust</a:t>
            </a:r>
            <a:r>
              <a:rPr lang="en-US" sz="2800" dirty="0">
                <a:solidFill>
                  <a:srgbClr val="FF0000"/>
                </a:solidFill>
              </a:rPr>
              <a:t>(10)</a:t>
            </a:r>
          </a:p>
          <a:p>
            <a:r>
              <a:rPr lang="en-US" sz="2800" dirty="0"/>
              <a:t>'Hello         ‘</a:t>
            </a:r>
          </a:p>
        </p:txBody>
      </p:sp>
      <p:sp>
        <p:nvSpPr>
          <p:cNvPr id="2" name="Rectangle 1"/>
          <p:cNvSpPr/>
          <p:nvPr/>
        </p:nvSpPr>
        <p:spPr>
          <a:xfrm>
            <a:off x="5168900" y="3069166"/>
            <a:ext cx="5168900" cy="3108543"/>
          </a:xfrm>
          <a:prstGeom prst="rect">
            <a:avLst/>
          </a:prstGeom>
        </p:spPr>
        <p:txBody>
          <a:bodyPr wrap="square">
            <a:spAutoFit/>
          </a:bodyPr>
          <a:lstStyle/>
          <a:p>
            <a:r>
              <a:rPr lang="en-US" sz="2800">
                <a:solidFill>
                  <a:srgbClr val="C00000"/>
                </a:solidFill>
              </a:rPr>
              <a:t>'Hello'.</a:t>
            </a:r>
            <a:r>
              <a:rPr lang="en-US" sz="2800" dirty="0" err="1">
                <a:solidFill>
                  <a:srgbClr val="C00000"/>
                </a:solidFill>
              </a:rPr>
              <a:t>rjust</a:t>
            </a:r>
            <a:r>
              <a:rPr lang="en-US" sz="2800" dirty="0">
                <a:solidFill>
                  <a:srgbClr val="C00000"/>
                </a:solidFill>
              </a:rPr>
              <a:t>(10) </a:t>
            </a:r>
            <a:r>
              <a:rPr lang="en-US" sz="2800" dirty="0"/>
              <a:t>says that we want to right-justify </a:t>
            </a:r>
            <a:r>
              <a:rPr lang="en-US" sz="2800" dirty="0">
                <a:solidFill>
                  <a:srgbClr val="C00000"/>
                </a:solidFill>
              </a:rPr>
              <a:t>'Hello</a:t>
            </a:r>
            <a:r>
              <a:rPr lang="en-US" sz="2800" dirty="0"/>
              <a:t>' in a string of total length 10. </a:t>
            </a:r>
            <a:r>
              <a:rPr lang="en-US" sz="2800" dirty="0">
                <a:solidFill>
                  <a:srgbClr val="C00000"/>
                </a:solidFill>
              </a:rPr>
              <a:t>'Hello</a:t>
            </a:r>
            <a:r>
              <a:rPr lang="en-US" sz="2800" dirty="0"/>
              <a:t>' is five characters, so five spaces will be added to its left, giving us a string of 10 characters with </a:t>
            </a:r>
            <a:r>
              <a:rPr lang="en-US" sz="2800" dirty="0">
                <a:solidFill>
                  <a:srgbClr val="C00000"/>
                </a:solidFill>
              </a:rPr>
              <a:t>'Hello</a:t>
            </a:r>
            <a:r>
              <a:rPr lang="en-US" sz="2800" dirty="0"/>
              <a:t>' justified right.</a:t>
            </a:r>
          </a:p>
        </p:txBody>
      </p:sp>
    </p:spTree>
    <p:extLst>
      <p:ext uri="{BB962C8B-B14F-4D97-AF65-F5344CB8AC3E}">
        <p14:creationId xmlns:p14="http://schemas.microsoft.com/office/powerpoint/2010/main" val="827273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58761" y="1260312"/>
            <a:ext cx="11533239" cy="5740033"/>
          </a:xfrm>
          <a:prstGeom prst="rect">
            <a:avLst/>
          </a:prstGeom>
        </p:spPr>
        <p:txBody>
          <a:bodyPr wrap="square">
            <a:spAutoFit/>
          </a:bodyPr>
          <a:lstStyle/>
          <a:p>
            <a:pPr marL="457200" indent="-457200">
              <a:spcAft>
                <a:spcPts val="1800"/>
              </a:spcAft>
              <a:buFont typeface="Wingdings" panose="05000000000000000000" pitchFamily="2" charset="2"/>
              <a:buChar char="Ø"/>
            </a:pPr>
            <a:r>
              <a:rPr lang="en-US" sz="3200" dirty="0"/>
              <a:t>Strings can begin and end with double quotes</a:t>
            </a:r>
          </a:p>
          <a:p>
            <a:pPr marL="457200" indent="-457200" algn="just">
              <a:spcAft>
                <a:spcPts val="1800"/>
              </a:spcAft>
              <a:buFont typeface="Wingdings" panose="05000000000000000000" pitchFamily="2" charset="2"/>
              <a:buChar char="Ø"/>
            </a:pPr>
            <a:r>
              <a:rPr lang="en-US" sz="3200" dirty="0">
                <a:solidFill>
                  <a:srgbClr val="7030A0"/>
                </a:solidFill>
              </a:rPr>
              <a:t>Benefit of using double quotes : </a:t>
            </a:r>
            <a:r>
              <a:rPr lang="en-US" sz="3200" dirty="0">
                <a:solidFill>
                  <a:srgbClr val="0070C0"/>
                </a:solidFill>
              </a:rPr>
              <a:t>string can have a single quote character in it.</a:t>
            </a:r>
          </a:p>
          <a:p>
            <a:pPr marL="457200" indent="-457200">
              <a:spcAft>
                <a:spcPts val="1800"/>
              </a:spcAft>
              <a:buFont typeface="Wingdings" panose="05000000000000000000" pitchFamily="2" charset="2"/>
              <a:buChar char="Ø"/>
            </a:pPr>
            <a:r>
              <a:rPr lang="en-US" sz="3600" dirty="0">
                <a:solidFill>
                  <a:srgbClr val="FF0000"/>
                </a:solidFill>
              </a:rPr>
              <a:t>&gt;&gt;&gt; spam = "That is Alice's cat.“</a:t>
            </a:r>
          </a:p>
          <a:p>
            <a:pPr marL="457200" indent="-457200" algn="just">
              <a:spcAft>
                <a:spcPts val="1800"/>
              </a:spcAft>
              <a:buFont typeface="Wingdings" panose="05000000000000000000" pitchFamily="2" charset="2"/>
              <a:buChar char="Ø"/>
            </a:pPr>
            <a:r>
              <a:rPr lang="en-US" sz="3200" dirty="0"/>
              <a:t>Since the string begins with a double quote, Python knows that single quote is part of the string and not marking end of string.</a:t>
            </a:r>
          </a:p>
          <a:p>
            <a:pPr marL="457200" indent="-457200" algn="just">
              <a:spcAft>
                <a:spcPts val="1800"/>
              </a:spcAft>
              <a:buFont typeface="Wingdings" panose="05000000000000000000" pitchFamily="2" charset="2"/>
              <a:buChar char="Ø"/>
            </a:pPr>
            <a:r>
              <a:rPr lang="en-US" sz="3200" dirty="0">
                <a:solidFill>
                  <a:srgbClr val="FF0000"/>
                </a:solidFill>
              </a:rPr>
              <a:t>What to do, if need to use both single quotes and double quotes in the string???</a:t>
            </a:r>
          </a:p>
          <a:p>
            <a:pPr marL="457200" indent="-457200">
              <a:spcAft>
                <a:spcPts val="1800"/>
              </a:spcAft>
              <a:buFont typeface="Wingdings" panose="05000000000000000000" pitchFamily="2" charset="2"/>
              <a:buChar char="Ø"/>
            </a:pPr>
            <a:r>
              <a:rPr lang="en-US" sz="3200" b="1" dirty="0"/>
              <a:t>use escape characters.</a:t>
            </a:r>
          </a:p>
        </p:txBody>
      </p:sp>
      <p:sp>
        <p:nvSpPr>
          <p:cNvPr id="7" name="Rectangle 6"/>
          <p:cNvSpPr/>
          <p:nvPr/>
        </p:nvSpPr>
        <p:spPr>
          <a:xfrm>
            <a:off x="3922848" y="58684"/>
            <a:ext cx="3515001" cy="769441"/>
          </a:xfrm>
          <a:prstGeom prst="rect">
            <a:avLst/>
          </a:prstGeom>
        </p:spPr>
        <p:txBody>
          <a:bodyPr wrap="none">
            <a:spAutoFit/>
          </a:bodyPr>
          <a:lstStyle/>
          <a:p>
            <a:r>
              <a:rPr lang="en-US" sz="4400" b="1">
                <a:solidFill>
                  <a:schemeClr val="accent6">
                    <a:lumMod val="50000"/>
                  </a:schemeClr>
                </a:solidFill>
              </a:rPr>
              <a:t>Double Quotes</a:t>
            </a:r>
            <a:endParaRPr lang="en-US" sz="4400" b="1" dirty="0">
              <a:solidFill>
                <a:schemeClr val="accent6">
                  <a:lumMod val="50000"/>
                </a:schemeClr>
              </a:solidFill>
            </a:endParaRPr>
          </a:p>
        </p:txBody>
      </p:sp>
    </p:spTree>
    <p:extLst>
      <p:ext uri="{BB962C8B-B14F-4D97-AF65-F5344CB8AC3E}">
        <p14:creationId xmlns:p14="http://schemas.microsoft.com/office/powerpoint/2010/main" val="26595494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899" y="79965"/>
            <a:ext cx="12280900" cy="646331"/>
          </a:xfrm>
          <a:prstGeom prst="rect">
            <a:avLst/>
          </a:prstGeom>
        </p:spPr>
        <p:txBody>
          <a:bodyPr wrap="square">
            <a:spAutoFit/>
          </a:bodyPr>
          <a:lstStyle/>
          <a:p>
            <a:pPr algn="ctr"/>
            <a:r>
              <a:rPr lang="en-US" sz="3600" b="1" dirty="0">
                <a:solidFill>
                  <a:schemeClr val="accent6">
                    <a:lumMod val="50000"/>
                  </a:schemeClr>
                </a:solidFill>
              </a:rPr>
              <a:t>Justifying Text with the </a:t>
            </a:r>
            <a:r>
              <a:rPr lang="en-US" sz="3600" b="1" dirty="0" err="1">
                <a:solidFill>
                  <a:schemeClr val="accent6">
                    <a:lumMod val="50000"/>
                  </a:schemeClr>
                </a:solidFill>
              </a:rPr>
              <a:t>rjust</a:t>
            </a:r>
            <a:r>
              <a:rPr lang="en-US" sz="3600" b="1" dirty="0">
                <a:solidFill>
                  <a:schemeClr val="accent6">
                    <a:lumMod val="50000"/>
                  </a:schemeClr>
                </a:solidFill>
              </a:rPr>
              <a:t>(), </a:t>
            </a:r>
            <a:r>
              <a:rPr lang="en-US" sz="3600" b="1" dirty="0" err="1">
                <a:solidFill>
                  <a:schemeClr val="accent6">
                    <a:lumMod val="50000"/>
                  </a:schemeClr>
                </a:solidFill>
              </a:rPr>
              <a:t>ljust</a:t>
            </a:r>
            <a:r>
              <a:rPr lang="en-US" sz="3600" b="1" dirty="0">
                <a:solidFill>
                  <a:schemeClr val="accent6">
                    <a:lumMod val="50000"/>
                  </a:schemeClr>
                </a:solidFill>
              </a:rPr>
              <a:t>(), and center() Methods</a:t>
            </a:r>
          </a:p>
        </p:txBody>
      </p:sp>
      <p:sp>
        <p:nvSpPr>
          <p:cNvPr id="3" name="Rectangle 2"/>
          <p:cNvSpPr/>
          <p:nvPr/>
        </p:nvSpPr>
        <p:spPr>
          <a:xfrm>
            <a:off x="285952" y="1369818"/>
            <a:ext cx="11613948" cy="954107"/>
          </a:xfrm>
          <a:prstGeom prst="rect">
            <a:avLst/>
          </a:prstGeom>
        </p:spPr>
        <p:txBody>
          <a:bodyPr wrap="square">
            <a:spAutoFit/>
          </a:bodyPr>
          <a:lstStyle/>
          <a:p>
            <a:pPr marL="342900" indent="-342900" algn="just">
              <a:buFont typeface="Wingdings" panose="05000000000000000000" pitchFamily="2" charset="2"/>
              <a:buChar char="Ø"/>
            </a:pPr>
            <a:r>
              <a:rPr lang="en-US" sz="2800" dirty="0"/>
              <a:t>An optional second argument to </a:t>
            </a:r>
            <a:r>
              <a:rPr lang="en-US" sz="2800" dirty="0" err="1"/>
              <a:t>rjust</a:t>
            </a:r>
            <a:r>
              <a:rPr lang="en-US" sz="2800" dirty="0"/>
              <a:t>() and </a:t>
            </a:r>
            <a:r>
              <a:rPr lang="en-US" sz="2800" dirty="0" err="1"/>
              <a:t>ljust</a:t>
            </a:r>
            <a:r>
              <a:rPr lang="en-US" sz="2800" dirty="0"/>
              <a:t>() will specify a fill</a:t>
            </a:r>
          </a:p>
          <a:p>
            <a:pPr algn="just"/>
            <a:r>
              <a:rPr lang="en-US" sz="2800" dirty="0"/>
              <a:t>     character other than a space character.</a:t>
            </a:r>
            <a:endParaRPr lang="en-US" sz="2800" dirty="0">
              <a:solidFill>
                <a:srgbClr val="0070C0"/>
              </a:solidFill>
            </a:endParaRPr>
          </a:p>
        </p:txBody>
      </p:sp>
      <p:sp>
        <p:nvSpPr>
          <p:cNvPr id="4" name="Rectangle 3"/>
          <p:cNvSpPr/>
          <p:nvPr/>
        </p:nvSpPr>
        <p:spPr>
          <a:xfrm>
            <a:off x="685800" y="2498636"/>
            <a:ext cx="6096000" cy="1569660"/>
          </a:xfrm>
          <a:prstGeom prst="rect">
            <a:avLst/>
          </a:prstGeom>
        </p:spPr>
        <p:txBody>
          <a:bodyPr>
            <a:spAutoFit/>
          </a:bodyPr>
          <a:lstStyle/>
          <a:p>
            <a:r>
              <a:rPr lang="en-US" sz="2400" dirty="0">
                <a:solidFill>
                  <a:srgbClr val="C00000"/>
                </a:solidFill>
              </a:rPr>
              <a:t>&gt;&gt;&gt; 'Hello'.</a:t>
            </a:r>
            <a:r>
              <a:rPr lang="en-US" sz="2400" dirty="0" err="1">
                <a:solidFill>
                  <a:srgbClr val="C00000"/>
                </a:solidFill>
              </a:rPr>
              <a:t>rjust</a:t>
            </a:r>
            <a:r>
              <a:rPr lang="en-US" sz="2400" dirty="0">
                <a:solidFill>
                  <a:srgbClr val="C00000"/>
                </a:solidFill>
              </a:rPr>
              <a:t>(20, '*')</a:t>
            </a:r>
          </a:p>
          <a:p>
            <a:r>
              <a:rPr lang="en-US" sz="2400" dirty="0"/>
              <a:t>'***************Hello'</a:t>
            </a:r>
          </a:p>
          <a:p>
            <a:r>
              <a:rPr lang="en-US" sz="2400" dirty="0">
                <a:solidFill>
                  <a:srgbClr val="C00000"/>
                </a:solidFill>
              </a:rPr>
              <a:t>&gt;&gt;&gt; 'Hello'.</a:t>
            </a:r>
            <a:r>
              <a:rPr lang="en-US" sz="2400" dirty="0" err="1">
                <a:solidFill>
                  <a:srgbClr val="C00000"/>
                </a:solidFill>
              </a:rPr>
              <a:t>ljust</a:t>
            </a:r>
            <a:r>
              <a:rPr lang="en-US" sz="2400" dirty="0">
                <a:solidFill>
                  <a:srgbClr val="C00000"/>
                </a:solidFill>
              </a:rPr>
              <a:t>(20, '-')</a:t>
            </a:r>
          </a:p>
          <a:p>
            <a:r>
              <a:rPr lang="en-US" sz="2400" dirty="0"/>
              <a:t>'Hello---------------'</a:t>
            </a:r>
          </a:p>
        </p:txBody>
      </p:sp>
      <p:sp>
        <p:nvSpPr>
          <p:cNvPr id="5" name="Rectangle 4"/>
          <p:cNvSpPr/>
          <p:nvPr/>
        </p:nvSpPr>
        <p:spPr>
          <a:xfrm>
            <a:off x="5803900" y="2498636"/>
            <a:ext cx="6096000" cy="1815882"/>
          </a:xfrm>
          <a:prstGeom prst="rect">
            <a:avLst/>
          </a:prstGeom>
        </p:spPr>
        <p:txBody>
          <a:bodyPr>
            <a:spAutoFit/>
          </a:bodyPr>
          <a:lstStyle/>
          <a:p>
            <a:r>
              <a:rPr lang="en-US" sz="2800" dirty="0"/>
              <a:t>The </a:t>
            </a:r>
            <a:r>
              <a:rPr lang="en-US" sz="2800" dirty="0">
                <a:solidFill>
                  <a:srgbClr val="C00000"/>
                </a:solidFill>
              </a:rPr>
              <a:t>center() </a:t>
            </a:r>
            <a:r>
              <a:rPr lang="en-US" sz="2800" dirty="0"/>
              <a:t>string method works like </a:t>
            </a:r>
            <a:r>
              <a:rPr lang="en-US" sz="2800" dirty="0" err="1">
                <a:solidFill>
                  <a:srgbClr val="C00000"/>
                </a:solidFill>
              </a:rPr>
              <a:t>ljust</a:t>
            </a:r>
            <a:r>
              <a:rPr lang="en-US" sz="2800" dirty="0">
                <a:solidFill>
                  <a:srgbClr val="C00000"/>
                </a:solidFill>
              </a:rPr>
              <a:t>() </a:t>
            </a:r>
            <a:r>
              <a:rPr lang="en-US" sz="2800" dirty="0"/>
              <a:t>and </a:t>
            </a:r>
            <a:r>
              <a:rPr lang="en-US" sz="2800" dirty="0" err="1">
                <a:solidFill>
                  <a:srgbClr val="C00000"/>
                </a:solidFill>
              </a:rPr>
              <a:t>rjust</a:t>
            </a:r>
            <a:r>
              <a:rPr lang="en-US" sz="2800" dirty="0">
                <a:solidFill>
                  <a:srgbClr val="C00000"/>
                </a:solidFill>
              </a:rPr>
              <a:t>() </a:t>
            </a:r>
            <a:r>
              <a:rPr lang="en-US" sz="2800" dirty="0"/>
              <a:t>but centers the text rather than justifying it to the left or right.</a:t>
            </a:r>
          </a:p>
        </p:txBody>
      </p:sp>
      <p:sp>
        <p:nvSpPr>
          <p:cNvPr id="8" name="Rectangle 7"/>
          <p:cNvSpPr/>
          <p:nvPr/>
        </p:nvSpPr>
        <p:spPr>
          <a:xfrm>
            <a:off x="914400" y="4489229"/>
            <a:ext cx="3771900" cy="1569660"/>
          </a:xfrm>
          <a:prstGeom prst="rect">
            <a:avLst/>
          </a:prstGeom>
        </p:spPr>
        <p:txBody>
          <a:bodyPr wrap="square">
            <a:spAutoFit/>
          </a:bodyPr>
          <a:lstStyle/>
          <a:p>
            <a:r>
              <a:rPr lang="en-US" sz="2400" dirty="0">
                <a:solidFill>
                  <a:srgbClr val="C00000"/>
                </a:solidFill>
              </a:rPr>
              <a:t>&gt;&gt;&gt; '</a:t>
            </a:r>
            <a:r>
              <a:rPr lang="en-US" sz="2400" dirty="0" err="1">
                <a:solidFill>
                  <a:srgbClr val="C00000"/>
                </a:solidFill>
              </a:rPr>
              <a:t>Hello'.center</a:t>
            </a:r>
            <a:r>
              <a:rPr lang="en-US" sz="2400" dirty="0">
                <a:solidFill>
                  <a:srgbClr val="C00000"/>
                </a:solidFill>
              </a:rPr>
              <a:t>(20)</a:t>
            </a:r>
          </a:p>
          <a:p>
            <a:r>
              <a:rPr lang="en-US" sz="2400" dirty="0"/>
              <a:t>'               Hello '</a:t>
            </a:r>
          </a:p>
          <a:p>
            <a:r>
              <a:rPr lang="en-US" sz="2400" dirty="0">
                <a:solidFill>
                  <a:srgbClr val="C00000"/>
                </a:solidFill>
              </a:rPr>
              <a:t>&gt;&gt;&gt; '</a:t>
            </a:r>
            <a:r>
              <a:rPr lang="en-US" sz="2400" dirty="0" err="1">
                <a:solidFill>
                  <a:srgbClr val="C00000"/>
                </a:solidFill>
              </a:rPr>
              <a:t>Hello'.center</a:t>
            </a:r>
            <a:r>
              <a:rPr lang="en-US" sz="2400" dirty="0">
                <a:solidFill>
                  <a:srgbClr val="C00000"/>
                </a:solidFill>
              </a:rPr>
              <a:t>(20, '=')</a:t>
            </a:r>
          </a:p>
          <a:p>
            <a:r>
              <a:rPr lang="en-US" sz="2400" dirty="0"/>
              <a:t>'=======Hello========'</a:t>
            </a:r>
          </a:p>
        </p:txBody>
      </p:sp>
      <p:sp>
        <p:nvSpPr>
          <p:cNvPr id="9" name="Rectangle 8"/>
          <p:cNvSpPr/>
          <p:nvPr/>
        </p:nvSpPr>
        <p:spPr>
          <a:xfrm>
            <a:off x="4876800" y="4613090"/>
            <a:ext cx="3086100" cy="1938992"/>
          </a:xfrm>
          <a:prstGeom prst="rect">
            <a:avLst/>
          </a:prstGeom>
        </p:spPr>
        <p:txBody>
          <a:bodyPr wrap="square">
            <a:spAutoFit/>
          </a:bodyPr>
          <a:lstStyle/>
          <a:p>
            <a:r>
              <a:rPr lang="en-US" sz="2400" dirty="0"/>
              <a:t>These methods are especially useful when it is needed to print tabular data that has correct spacing.</a:t>
            </a:r>
          </a:p>
        </p:txBody>
      </p:sp>
    </p:spTree>
    <p:extLst>
      <p:ext uri="{BB962C8B-B14F-4D97-AF65-F5344CB8AC3E}">
        <p14:creationId xmlns:p14="http://schemas.microsoft.com/office/powerpoint/2010/main" val="23308642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899" y="79965"/>
            <a:ext cx="12280900" cy="646331"/>
          </a:xfrm>
          <a:prstGeom prst="rect">
            <a:avLst/>
          </a:prstGeom>
        </p:spPr>
        <p:txBody>
          <a:bodyPr wrap="square">
            <a:spAutoFit/>
          </a:bodyPr>
          <a:lstStyle/>
          <a:p>
            <a:pPr algn="ctr"/>
            <a:r>
              <a:rPr lang="en-US" sz="3600" b="1" dirty="0">
                <a:solidFill>
                  <a:schemeClr val="accent6">
                    <a:lumMod val="50000"/>
                  </a:schemeClr>
                </a:solidFill>
              </a:rPr>
              <a:t>Justifying Text with the </a:t>
            </a:r>
            <a:r>
              <a:rPr lang="en-US" sz="3600" b="1" dirty="0" err="1">
                <a:solidFill>
                  <a:schemeClr val="accent6">
                    <a:lumMod val="50000"/>
                  </a:schemeClr>
                </a:solidFill>
              </a:rPr>
              <a:t>rjust</a:t>
            </a:r>
            <a:r>
              <a:rPr lang="en-US" sz="3600" b="1" dirty="0">
                <a:solidFill>
                  <a:schemeClr val="accent6">
                    <a:lumMod val="50000"/>
                  </a:schemeClr>
                </a:solidFill>
              </a:rPr>
              <a:t>(), </a:t>
            </a:r>
            <a:r>
              <a:rPr lang="en-US" sz="3600" b="1" dirty="0" err="1">
                <a:solidFill>
                  <a:schemeClr val="accent6">
                    <a:lumMod val="50000"/>
                  </a:schemeClr>
                </a:solidFill>
              </a:rPr>
              <a:t>ljust</a:t>
            </a:r>
            <a:r>
              <a:rPr lang="en-US" sz="3600" b="1" dirty="0">
                <a:solidFill>
                  <a:schemeClr val="accent6">
                    <a:lumMod val="50000"/>
                  </a:schemeClr>
                </a:solidFill>
              </a:rPr>
              <a:t>(), and center() Methods</a:t>
            </a:r>
          </a:p>
        </p:txBody>
      </p:sp>
      <p:sp>
        <p:nvSpPr>
          <p:cNvPr id="3" name="Rectangle 2"/>
          <p:cNvSpPr/>
          <p:nvPr/>
        </p:nvSpPr>
        <p:spPr>
          <a:xfrm>
            <a:off x="285952" y="1147229"/>
            <a:ext cx="11613948" cy="523220"/>
          </a:xfrm>
          <a:prstGeom prst="rect">
            <a:avLst/>
          </a:prstGeom>
        </p:spPr>
        <p:txBody>
          <a:bodyPr wrap="square">
            <a:spAutoFit/>
          </a:bodyPr>
          <a:lstStyle/>
          <a:p>
            <a:pPr marL="342900" indent="-342900" algn="just">
              <a:buFont typeface="Wingdings" panose="05000000000000000000" pitchFamily="2" charset="2"/>
              <a:buChar char="Ø"/>
            </a:pPr>
            <a:r>
              <a:rPr lang="en-US" sz="2800" dirty="0">
                <a:solidFill>
                  <a:srgbClr val="C00000"/>
                </a:solidFill>
              </a:rPr>
              <a:t>picnicTable.py:</a:t>
            </a:r>
          </a:p>
        </p:txBody>
      </p:sp>
      <p:sp>
        <p:nvSpPr>
          <p:cNvPr id="5" name="Rectangle 4"/>
          <p:cNvSpPr/>
          <p:nvPr/>
        </p:nvSpPr>
        <p:spPr>
          <a:xfrm>
            <a:off x="5511800" y="1208841"/>
            <a:ext cx="6096000" cy="2062103"/>
          </a:xfrm>
          <a:prstGeom prst="rect">
            <a:avLst/>
          </a:prstGeom>
        </p:spPr>
        <p:txBody>
          <a:bodyPr>
            <a:spAutoFit/>
          </a:bodyPr>
          <a:lstStyle/>
          <a:p>
            <a:r>
              <a:rPr lang="en-US" sz="3200" dirty="0"/>
              <a:t>The </a:t>
            </a:r>
            <a:r>
              <a:rPr lang="en-US" sz="3200" dirty="0">
                <a:solidFill>
                  <a:srgbClr val="C00000"/>
                </a:solidFill>
              </a:rPr>
              <a:t>center() </a:t>
            </a:r>
            <a:r>
              <a:rPr lang="en-US" sz="3200" dirty="0"/>
              <a:t>string method works like </a:t>
            </a:r>
            <a:r>
              <a:rPr lang="en-US" sz="3200" dirty="0" err="1">
                <a:solidFill>
                  <a:srgbClr val="C00000"/>
                </a:solidFill>
              </a:rPr>
              <a:t>ljust</a:t>
            </a:r>
            <a:r>
              <a:rPr lang="en-US" sz="3200" dirty="0">
                <a:solidFill>
                  <a:srgbClr val="C00000"/>
                </a:solidFill>
              </a:rPr>
              <a:t>() </a:t>
            </a:r>
            <a:r>
              <a:rPr lang="en-US" sz="3200" dirty="0"/>
              <a:t>and </a:t>
            </a:r>
            <a:r>
              <a:rPr lang="en-US" sz="3200" dirty="0" err="1">
                <a:solidFill>
                  <a:srgbClr val="C00000"/>
                </a:solidFill>
              </a:rPr>
              <a:t>rjust</a:t>
            </a:r>
            <a:r>
              <a:rPr lang="en-US" sz="3200" dirty="0">
                <a:solidFill>
                  <a:srgbClr val="C00000"/>
                </a:solidFill>
              </a:rPr>
              <a:t>() </a:t>
            </a:r>
            <a:r>
              <a:rPr lang="en-US" sz="3200" dirty="0"/>
              <a:t>but centers the text rather than justifying it to the left or right.</a:t>
            </a:r>
          </a:p>
        </p:txBody>
      </p:sp>
      <p:pic>
        <p:nvPicPr>
          <p:cNvPr id="6" name="Picture 5"/>
          <p:cNvPicPr>
            <a:picLocks noChangeAspect="1"/>
          </p:cNvPicPr>
          <p:nvPr/>
        </p:nvPicPr>
        <p:blipFill>
          <a:blip r:embed="rId3"/>
          <a:stretch>
            <a:fillRect/>
          </a:stretch>
        </p:blipFill>
        <p:spPr>
          <a:xfrm>
            <a:off x="560386" y="3690937"/>
            <a:ext cx="11631309" cy="2976563"/>
          </a:xfrm>
          <a:prstGeom prst="rect">
            <a:avLst/>
          </a:prstGeom>
        </p:spPr>
      </p:pic>
    </p:spTree>
    <p:extLst>
      <p:ext uri="{BB962C8B-B14F-4D97-AF65-F5344CB8AC3E}">
        <p14:creationId xmlns:p14="http://schemas.microsoft.com/office/powerpoint/2010/main" val="35263156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899" y="79965"/>
            <a:ext cx="12280900" cy="646331"/>
          </a:xfrm>
          <a:prstGeom prst="rect">
            <a:avLst/>
          </a:prstGeom>
        </p:spPr>
        <p:txBody>
          <a:bodyPr wrap="square">
            <a:spAutoFit/>
          </a:bodyPr>
          <a:lstStyle/>
          <a:p>
            <a:pPr algn="ctr"/>
            <a:r>
              <a:rPr lang="en-US" sz="3600" b="1" dirty="0">
                <a:solidFill>
                  <a:schemeClr val="accent6">
                    <a:lumMod val="50000"/>
                  </a:schemeClr>
                </a:solidFill>
              </a:rPr>
              <a:t>Justifying Text with the </a:t>
            </a:r>
            <a:r>
              <a:rPr lang="en-US" sz="3600" b="1" dirty="0" err="1">
                <a:solidFill>
                  <a:schemeClr val="accent6">
                    <a:lumMod val="50000"/>
                  </a:schemeClr>
                </a:solidFill>
              </a:rPr>
              <a:t>rjust</a:t>
            </a:r>
            <a:r>
              <a:rPr lang="en-US" sz="3600" b="1" dirty="0">
                <a:solidFill>
                  <a:schemeClr val="accent6">
                    <a:lumMod val="50000"/>
                  </a:schemeClr>
                </a:solidFill>
              </a:rPr>
              <a:t>(), </a:t>
            </a:r>
            <a:r>
              <a:rPr lang="en-US" sz="3600" b="1" dirty="0" err="1">
                <a:solidFill>
                  <a:schemeClr val="accent6">
                    <a:lumMod val="50000"/>
                  </a:schemeClr>
                </a:solidFill>
              </a:rPr>
              <a:t>ljust</a:t>
            </a:r>
            <a:r>
              <a:rPr lang="en-US" sz="3600" b="1" dirty="0">
                <a:solidFill>
                  <a:schemeClr val="accent6">
                    <a:lumMod val="50000"/>
                  </a:schemeClr>
                </a:solidFill>
              </a:rPr>
              <a:t>(), and center() Methods</a:t>
            </a:r>
          </a:p>
        </p:txBody>
      </p:sp>
      <p:sp>
        <p:nvSpPr>
          <p:cNvPr id="5" name="Rectangle 4"/>
          <p:cNvSpPr/>
          <p:nvPr/>
        </p:nvSpPr>
        <p:spPr>
          <a:xfrm>
            <a:off x="450851" y="1336985"/>
            <a:ext cx="11201400" cy="3539430"/>
          </a:xfrm>
          <a:prstGeom prst="rect">
            <a:avLst/>
          </a:prstGeom>
        </p:spPr>
        <p:txBody>
          <a:bodyPr wrap="square">
            <a:spAutoFit/>
          </a:bodyPr>
          <a:lstStyle/>
          <a:p>
            <a:pPr marL="457200" indent="-457200">
              <a:buFont typeface="Wingdings" panose="05000000000000000000" pitchFamily="2" charset="2"/>
              <a:buChar char="Ø"/>
            </a:pPr>
            <a:r>
              <a:rPr lang="en-US" sz="2800" dirty="0"/>
              <a:t>In this program, a </a:t>
            </a:r>
            <a:r>
              <a:rPr lang="en-US" sz="2800" dirty="0">
                <a:solidFill>
                  <a:srgbClr val="C00000"/>
                </a:solidFill>
              </a:rPr>
              <a:t>printPicnic() </a:t>
            </a:r>
            <a:r>
              <a:rPr lang="en-US" sz="2800" dirty="0"/>
              <a:t>method is defined that will take in a dictionary of information and use </a:t>
            </a:r>
            <a:r>
              <a:rPr lang="en-US" sz="2800" dirty="0">
                <a:solidFill>
                  <a:srgbClr val="C00000"/>
                </a:solidFill>
              </a:rPr>
              <a:t>center(), </a:t>
            </a:r>
            <a:r>
              <a:rPr lang="en-US" sz="2800" dirty="0" err="1">
                <a:solidFill>
                  <a:srgbClr val="C00000"/>
                </a:solidFill>
              </a:rPr>
              <a:t>ljust</a:t>
            </a:r>
            <a:r>
              <a:rPr lang="en-US" sz="2800" dirty="0">
                <a:solidFill>
                  <a:srgbClr val="C00000"/>
                </a:solidFill>
              </a:rPr>
              <a:t>(), </a:t>
            </a:r>
            <a:r>
              <a:rPr lang="en-US" sz="2800" dirty="0"/>
              <a:t>and </a:t>
            </a:r>
            <a:r>
              <a:rPr lang="en-US" sz="2800" dirty="0" err="1">
                <a:solidFill>
                  <a:srgbClr val="C00000"/>
                </a:solidFill>
              </a:rPr>
              <a:t>rjust</a:t>
            </a:r>
            <a:r>
              <a:rPr lang="en-US" sz="2800" dirty="0">
                <a:solidFill>
                  <a:srgbClr val="C00000"/>
                </a:solidFill>
              </a:rPr>
              <a:t>() </a:t>
            </a:r>
            <a:r>
              <a:rPr lang="en-US" sz="2800" dirty="0"/>
              <a:t>to display that information in a neatly aligned </a:t>
            </a:r>
            <a:r>
              <a:rPr lang="en-US" sz="2800" dirty="0" err="1"/>
              <a:t>tablelike</a:t>
            </a:r>
            <a:r>
              <a:rPr lang="en-US" sz="2800" dirty="0"/>
              <a:t> format.</a:t>
            </a:r>
          </a:p>
          <a:p>
            <a:pPr marL="457200" indent="-457200">
              <a:buFont typeface="Wingdings" panose="05000000000000000000" pitchFamily="2" charset="2"/>
              <a:buChar char="Ø"/>
            </a:pPr>
            <a:r>
              <a:rPr lang="en-US" sz="2800" dirty="0"/>
              <a:t>The dictionary that was passed to printPicnic() is </a:t>
            </a:r>
            <a:r>
              <a:rPr lang="en-US" sz="2800" dirty="0" err="1"/>
              <a:t>picnicItems</a:t>
            </a:r>
            <a:r>
              <a:rPr lang="en-US" sz="2800" dirty="0"/>
              <a:t>. </a:t>
            </a:r>
          </a:p>
          <a:p>
            <a:pPr marL="457200" indent="-457200">
              <a:buFont typeface="Wingdings" panose="05000000000000000000" pitchFamily="2" charset="2"/>
              <a:buChar char="Ø"/>
            </a:pPr>
            <a:r>
              <a:rPr lang="en-US" sz="2800" dirty="0"/>
              <a:t> </a:t>
            </a:r>
            <a:r>
              <a:rPr lang="en-US" sz="2800" dirty="0" err="1"/>
              <a:t>picnicItems</a:t>
            </a:r>
            <a:r>
              <a:rPr lang="en-US" sz="2800" dirty="0"/>
              <a:t>, has 4 sandwiches, 12 apples, 4 cups, and 8,000 cookies.</a:t>
            </a:r>
          </a:p>
          <a:p>
            <a:pPr marL="457200" indent="-457200">
              <a:buFont typeface="Wingdings" panose="05000000000000000000" pitchFamily="2" charset="2"/>
              <a:buChar char="Ø"/>
            </a:pPr>
            <a:r>
              <a:rPr lang="en-US" sz="2800" dirty="0"/>
              <a:t> This information needs to be organized into two columns, with the name</a:t>
            </a:r>
          </a:p>
          <a:p>
            <a:r>
              <a:rPr lang="en-US" sz="2800" dirty="0"/>
              <a:t>      of the item on the left and the quantity on the right.</a:t>
            </a:r>
          </a:p>
          <a:p>
            <a:endParaRPr lang="en-US" sz="2800" dirty="0"/>
          </a:p>
        </p:txBody>
      </p:sp>
      <p:pic>
        <p:nvPicPr>
          <p:cNvPr id="8" name="Picture 7"/>
          <p:cNvPicPr>
            <a:picLocks noChangeAspect="1"/>
          </p:cNvPicPr>
          <p:nvPr/>
        </p:nvPicPr>
        <p:blipFill>
          <a:blip r:embed="rId3"/>
          <a:stretch>
            <a:fillRect/>
          </a:stretch>
        </p:blipFill>
        <p:spPr>
          <a:xfrm>
            <a:off x="717856" y="4402684"/>
            <a:ext cx="10934395" cy="2798216"/>
          </a:xfrm>
          <a:prstGeom prst="rect">
            <a:avLst/>
          </a:prstGeom>
        </p:spPr>
      </p:pic>
    </p:spTree>
    <p:extLst>
      <p:ext uri="{BB962C8B-B14F-4D97-AF65-F5344CB8AC3E}">
        <p14:creationId xmlns:p14="http://schemas.microsoft.com/office/powerpoint/2010/main" val="1330775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899" y="79965"/>
            <a:ext cx="12280900" cy="646331"/>
          </a:xfrm>
          <a:prstGeom prst="rect">
            <a:avLst/>
          </a:prstGeom>
        </p:spPr>
        <p:txBody>
          <a:bodyPr wrap="square">
            <a:spAutoFit/>
          </a:bodyPr>
          <a:lstStyle/>
          <a:p>
            <a:pPr algn="ctr"/>
            <a:r>
              <a:rPr lang="en-US" sz="3600" b="1" dirty="0">
                <a:solidFill>
                  <a:schemeClr val="accent6">
                    <a:lumMod val="50000"/>
                  </a:schemeClr>
                </a:solidFill>
              </a:rPr>
              <a:t>Justifying Text with the </a:t>
            </a:r>
            <a:r>
              <a:rPr lang="en-US" sz="3600" b="1" dirty="0" err="1">
                <a:solidFill>
                  <a:schemeClr val="accent6">
                    <a:lumMod val="50000"/>
                  </a:schemeClr>
                </a:solidFill>
              </a:rPr>
              <a:t>rjust</a:t>
            </a:r>
            <a:r>
              <a:rPr lang="en-US" sz="3600" b="1" dirty="0">
                <a:solidFill>
                  <a:schemeClr val="accent6">
                    <a:lumMod val="50000"/>
                  </a:schemeClr>
                </a:solidFill>
              </a:rPr>
              <a:t>(), </a:t>
            </a:r>
            <a:r>
              <a:rPr lang="en-US" sz="3600" b="1" dirty="0" err="1">
                <a:solidFill>
                  <a:schemeClr val="accent6">
                    <a:lumMod val="50000"/>
                  </a:schemeClr>
                </a:solidFill>
              </a:rPr>
              <a:t>ljust</a:t>
            </a:r>
            <a:r>
              <a:rPr lang="en-US" sz="3600" b="1" dirty="0">
                <a:solidFill>
                  <a:schemeClr val="accent6">
                    <a:lumMod val="50000"/>
                  </a:schemeClr>
                </a:solidFill>
              </a:rPr>
              <a:t>(), and center() Methods</a:t>
            </a:r>
          </a:p>
        </p:txBody>
      </p:sp>
      <p:sp>
        <p:nvSpPr>
          <p:cNvPr id="5" name="Rectangle 4"/>
          <p:cNvSpPr/>
          <p:nvPr/>
        </p:nvSpPr>
        <p:spPr>
          <a:xfrm>
            <a:off x="450851" y="1336985"/>
            <a:ext cx="11201400" cy="2677656"/>
          </a:xfrm>
          <a:prstGeom prst="rect">
            <a:avLst/>
          </a:prstGeom>
        </p:spPr>
        <p:txBody>
          <a:bodyPr wrap="square">
            <a:spAutoFit/>
          </a:bodyPr>
          <a:lstStyle/>
          <a:p>
            <a:pPr marL="457200" indent="-457200">
              <a:buFont typeface="Wingdings" panose="05000000000000000000" pitchFamily="2" charset="2"/>
              <a:buChar char="Ø"/>
            </a:pPr>
            <a:r>
              <a:rPr lang="en-US" sz="2800" dirty="0"/>
              <a:t>The </a:t>
            </a:r>
            <a:r>
              <a:rPr lang="en-US" sz="2800" dirty="0">
                <a:solidFill>
                  <a:srgbClr val="C00000"/>
                </a:solidFill>
              </a:rPr>
              <a:t>printPicnic() </a:t>
            </a:r>
            <a:r>
              <a:rPr lang="en-US" sz="2800" dirty="0"/>
              <a:t>function takes in a dictionary, a </a:t>
            </a:r>
            <a:r>
              <a:rPr lang="en-US" sz="2800" dirty="0" err="1">
                <a:solidFill>
                  <a:srgbClr val="C00000"/>
                </a:solidFill>
              </a:rPr>
              <a:t>leftWidth</a:t>
            </a:r>
            <a:r>
              <a:rPr lang="en-US" sz="2800" dirty="0">
                <a:solidFill>
                  <a:srgbClr val="C00000"/>
                </a:solidFill>
              </a:rPr>
              <a:t> </a:t>
            </a:r>
            <a:r>
              <a:rPr lang="en-US" sz="2800" dirty="0"/>
              <a:t>for the left</a:t>
            </a:r>
          </a:p>
          <a:p>
            <a:r>
              <a:rPr lang="en-US" sz="2800" dirty="0"/>
              <a:t>column of a table, and a </a:t>
            </a:r>
            <a:r>
              <a:rPr lang="en-US" sz="2800" dirty="0" err="1">
                <a:solidFill>
                  <a:srgbClr val="C00000"/>
                </a:solidFill>
              </a:rPr>
              <a:t>rightWidth</a:t>
            </a:r>
            <a:r>
              <a:rPr lang="en-US" sz="2800" dirty="0">
                <a:solidFill>
                  <a:srgbClr val="C00000"/>
                </a:solidFill>
              </a:rPr>
              <a:t> </a:t>
            </a:r>
            <a:r>
              <a:rPr lang="en-US" sz="2800" dirty="0"/>
              <a:t>for the right column. </a:t>
            </a:r>
          </a:p>
          <a:p>
            <a:pPr marL="457200" indent="-457200">
              <a:buFont typeface="Wingdings" panose="05000000000000000000" pitchFamily="2" charset="2"/>
              <a:buChar char="Ø"/>
            </a:pPr>
            <a:r>
              <a:rPr lang="en-US" sz="2800" dirty="0"/>
              <a:t>It prints a title, </a:t>
            </a:r>
            <a:r>
              <a:rPr lang="en-US" sz="2800" dirty="0">
                <a:solidFill>
                  <a:srgbClr val="C00000"/>
                </a:solidFill>
              </a:rPr>
              <a:t>PICNIC ITEMS</a:t>
            </a:r>
            <a:r>
              <a:rPr lang="en-US" sz="2800" dirty="0"/>
              <a:t>, centered above the table. </a:t>
            </a:r>
          </a:p>
          <a:p>
            <a:pPr marL="457200" indent="-457200">
              <a:buFont typeface="Wingdings" panose="05000000000000000000" pitchFamily="2" charset="2"/>
              <a:buChar char="Ø"/>
            </a:pPr>
            <a:r>
              <a:rPr lang="en-US" sz="2800" dirty="0"/>
              <a:t>Then, it loops through the dictionary, printing each key-value pair on a line with the key justified left and padded by periods, and the value </a:t>
            </a:r>
            <a:r>
              <a:rPr lang="en-US" sz="2800" dirty="0">
                <a:solidFill>
                  <a:srgbClr val="C00000"/>
                </a:solidFill>
              </a:rPr>
              <a:t>justified right and padded by spaces</a:t>
            </a:r>
            <a:r>
              <a:rPr lang="en-US" sz="2800" dirty="0"/>
              <a:t>.</a:t>
            </a:r>
          </a:p>
        </p:txBody>
      </p:sp>
      <p:pic>
        <p:nvPicPr>
          <p:cNvPr id="8" name="Picture 7"/>
          <p:cNvPicPr>
            <a:picLocks noChangeAspect="1"/>
          </p:cNvPicPr>
          <p:nvPr/>
        </p:nvPicPr>
        <p:blipFill>
          <a:blip r:embed="rId3"/>
          <a:stretch>
            <a:fillRect/>
          </a:stretch>
        </p:blipFill>
        <p:spPr>
          <a:xfrm>
            <a:off x="717856" y="4402684"/>
            <a:ext cx="10934395" cy="2798216"/>
          </a:xfrm>
          <a:prstGeom prst="rect">
            <a:avLst/>
          </a:prstGeom>
        </p:spPr>
      </p:pic>
    </p:spTree>
    <p:extLst>
      <p:ext uri="{BB962C8B-B14F-4D97-AF65-F5344CB8AC3E}">
        <p14:creationId xmlns:p14="http://schemas.microsoft.com/office/powerpoint/2010/main" val="37840558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899" y="79965"/>
            <a:ext cx="12280900" cy="646331"/>
          </a:xfrm>
          <a:prstGeom prst="rect">
            <a:avLst/>
          </a:prstGeom>
        </p:spPr>
        <p:txBody>
          <a:bodyPr wrap="square">
            <a:spAutoFit/>
          </a:bodyPr>
          <a:lstStyle/>
          <a:p>
            <a:pPr algn="ctr"/>
            <a:r>
              <a:rPr lang="en-US" sz="3600" b="1" dirty="0">
                <a:solidFill>
                  <a:schemeClr val="accent6">
                    <a:lumMod val="50000"/>
                  </a:schemeClr>
                </a:solidFill>
              </a:rPr>
              <a:t>Justifying Text with the </a:t>
            </a:r>
            <a:r>
              <a:rPr lang="en-US" sz="3600" b="1" dirty="0" err="1">
                <a:solidFill>
                  <a:schemeClr val="accent6">
                    <a:lumMod val="50000"/>
                  </a:schemeClr>
                </a:solidFill>
              </a:rPr>
              <a:t>rjust</a:t>
            </a:r>
            <a:r>
              <a:rPr lang="en-US" sz="3600" b="1" dirty="0">
                <a:solidFill>
                  <a:schemeClr val="accent6">
                    <a:lumMod val="50000"/>
                  </a:schemeClr>
                </a:solidFill>
              </a:rPr>
              <a:t>(), </a:t>
            </a:r>
            <a:r>
              <a:rPr lang="en-US" sz="3600" b="1" dirty="0" err="1">
                <a:solidFill>
                  <a:schemeClr val="accent6">
                    <a:lumMod val="50000"/>
                  </a:schemeClr>
                </a:solidFill>
              </a:rPr>
              <a:t>ljust</a:t>
            </a:r>
            <a:r>
              <a:rPr lang="en-US" sz="3600" b="1" dirty="0">
                <a:solidFill>
                  <a:schemeClr val="accent6">
                    <a:lumMod val="50000"/>
                  </a:schemeClr>
                </a:solidFill>
              </a:rPr>
              <a:t>(), and center() Methods</a:t>
            </a:r>
          </a:p>
        </p:txBody>
      </p:sp>
      <p:sp>
        <p:nvSpPr>
          <p:cNvPr id="5" name="Rectangle 4"/>
          <p:cNvSpPr/>
          <p:nvPr/>
        </p:nvSpPr>
        <p:spPr>
          <a:xfrm>
            <a:off x="450851" y="1336985"/>
            <a:ext cx="11201400" cy="3108543"/>
          </a:xfrm>
          <a:prstGeom prst="rect">
            <a:avLst/>
          </a:prstGeom>
        </p:spPr>
        <p:txBody>
          <a:bodyPr wrap="square">
            <a:spAutoFit/>
          </a:bodyPr>
          <a:lstStyle/>
          <a:p>
            <a:pPr marL="457200" indent="-457200">
              <a:buFont typeface="Wingdings" panose="05000000000000000000" pitchFamily="2" charset="2"/>
              <a:buChar char="Ø"/>
            </a:pPr>
            <a:r>
              <a:rPr lang="en-US" sz="2800" dirty="0"/>
              <a:t>After defining </a:t>
            </a:r>
            <a:r>
              <a:rPr lang="en-US" sz="2800" dirty="0">
                <a:solidFill>
                  <a:srgbClr val="C00000"/>
                </a:solidFill>
              </a:rPr>
              <a:t>printPicnic(), </a:t>
            </a:r>
            <a:r>
              <a:rPr lang="en-US" sz="2800" dirty="0"/>
              <a:t>the dictionary </a:t>
            </a:r>
            <a:r>
              <a:rPr lang="en-US" sz="2800" dirty="0" err="1"/>
              <a:t>picnicItems</a:t>
            </a:r>
            <a:r>
              <a:rPr lang="en-US" sz="2800" dirty="0"/>
              <a:t> is defined and </a:t>
            </a:r>
            <a:r>
              <a:rPr lang="en-US" sz="2800" dirty="0">
                <a:solidFill>
                  <a:srgbClr val="C00000"/>
                </a:solidFill>
              </a:rPr>
              <a:t>printPicnic() </a:t>
            </a:r>
            <a:r>
              <a:rPr lang="en-US" sz="2800" dirty="0"/>
              <a:t>is called twice, passing it different widths for the left and right table columns</a:t>
            </a:r>
          </a:p>
          <a:p>
            <a:pPr marL="457200" indent="-457200">
              <a:buFont typeface="Wingdings" panose="05000000000000000000" pitchFamily="2" charset="2"/>
              <a:buChar char="Ø"/>
            </a:pPr>
            <a:r>
              <a:rPr lang="en-US" sz="2800" dirty="0"/>
              <a:t>When you run this program, the picnic items are displayed twice. </a:t>
            </a:r>
          </a:p>
          <a:p>
            <a:pPr marL="457200" indent="-457200">
              <a:buFont typeface="Wingdings" panose="05000000000000000000" pitchFamily="2" charset="2"/>
              <a:buChar char="Ø"/>
            </a:pPr>
            <a:r>
              <a:rPr lang="en-US" sz="2800" dirty="0"/>
              <a:t>The first time the left column is 12 characters wide, and the right column is 5 characters wide. </a:t>
            </a:r>
          </a:p>
          <a:p>
            <a:pPr marL="457200" indent="-457200">
              <a:buFont typeface="Wingdings" panose="05000000000000000000" pitchFamily="2" charset="2"/>
              <a:buChar char="Ø"/>
            </a:pPr>
            <a:r>
              <a:rPr lang="en-US" sz="2800" dirty="0"/>
              <a:t>The second time they are 20 and 6 characters wide.</a:t>
            </a:r>
          </a:p>
        </p:txBody>
      </p:sp>
      <p:pic>
        <p:nvPicPr>
          <p:cNvPr id="8" name="Picture 7"/>
          <p:cNvPicPr>
            <a:picLocks noChangeAspect="1"/>
          </p:cNvPicPr>
          <p:nvPr/>
        </p:nvPicPr>
        <p:blipFill>
          <a:blip r:embed="rId3"/>
          <a:stretch>
            <a:fillRect/>
          </a:stretch>
        </p:blipFill>
        <p:spPr>
          <a:xfrm>
            <a:off x="717856" y="4402684"/>
            <a:ext cx="10934395" cy="2798216"/>
          </a:xfrm>
          <a:prstGeom prst="rect">
            <a:avLst/>
          </a:prstGeom>
        </p:spPr>
      </p:pic>
    </p:spTree>
    <p:extLst>
      <p:ext uri="{BB962C8B-B14F-4D97-AF65-F5344CB8AC3E}">
        <p14:creationId xmlns:p14="http://schemas.microsoft.com/office/powerpoint/2010/main" val="1187438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899" y="79965"/>
            <a:ext cx="12280900" cy="646331"/>
          </a:xfrm>
          <a:prstGeom prst="rect">
            <a:avLst/>
          </a:prstGeom>
        </p:spPr>
        <p:txBody>
          <a:bodyPr wrap="square">
            <a:spAutoFit/>
          </a:bodyPr>
          <a:lstStyle/>
          <a:p>
            <a:pPr algn="ctr"/>
            <a:r>
              <a:rPr lang="en-US" sz="3600" b="1" dirty="0">
                <a:solidFill>
                  <a:schemeClr val="accent6">
                    <a:lumMod val="50000"/>
                  </a:schemeClr>
                </a:solidFill>
              </a:rPr>
              <a:t>Justifying Text with the </a:t>
            </a:r>
            <a:r>
              <a:rPr lang="en-US" sz="3600" b="1" dirty="0" err="1">
                <a:solidFill>
                  <a:schemeClr val="accent6">
                    <a:lumMod val="50000"/>
                  </a:schemeClr>
                </a:solidFill>
              </a:rPr>
              <a:t>rjust</a:t>
            </a:r>
            <a:r>
              <a:rPr lang="en-US" sz="3600" b="1" dirty="0">
                <a:solidFill>
                  <a:schemeClr val="accent6">
                    <a:lumMod val="50000"/>
                  </a:schemeClr>
                </a:solidFill>
              </a:rPr>
              <a:t>(), </a:t>
            </a:r>
            <a:r>
              <a:rPr lang="en-US" sz="3600" b="1" dirty="0" err="1">
                <a:solidFill>
                  <a:schemeClr val="accent6">
                    <a:lumMod val="50000"/>
                  </a:schemeClr>
                </a:solidFill>
              </a:rPr>
              <a:t>ljust</a:t>
            </a:r>
            <a:r>
              <a:rPr lang="en-US" sz="3600" b="1" dirty="0">
                <a:solidFill>
                  <a:schemeClr val="accent6">
                    <a:lumMod val="50000"/>
                  </a:schemeClr>
                </a:solidFill>
              </a:rPr>
              <a:t>(), and center() Methods</a:t>
            </a:r>
          </a:p>
        </p:txBody>
      </p:sp>
      <p:sp>
        <p:nvSpPr>
          <p:cNvPr id="5" name="Rectangle 4"/>
          <p:cNvSpPr/>
          <p:nvPr/>
        </p:nvSpPr>
        <p:spPr>
          <a:xfrm>
            <a:off x="450851" y="1336985"/>
            <a:ext cx="7194549" cy="2677656"/>
          </a:xfrm>
          <a:prstGeom prst="rect">
            <a:avLst/>
          </a:prstGeom>
        </p:spPr>
        <p:txBody>
          <a:bodyPr wrap="square">
            <a:spAutoFit/>
          </a:bodyPr>
          <a:lstStyle/>
          <a:p>
            <a:pPr marL="457200" indent="-457200">
              <a:buFont typeface="Wingdings" panose="05000000000000000000" pitchFamily="2" charset="2"/>
              <a:buChar char="Ø"/>
            </a:pPr>
            <a:r>
              <a:rPr lang="en-US" sz="2800" dirty="0"/>
              <a:t>When this program is run, the picnic items are displayed twice. </a:t>
            </a:r>
          </a:p>
          <a:p>
            <a:pPr marL="457200" indent="-457200">
              <a:buFont typeface="Wingdings" panose="05000000000000000000" pitchFamily="2" charset="2"/>
              <a:buChar char="Ø"/>
            </a:pPr>
            <a:r>
              <a:rPr lang="en-US" sz="2800" dirty="0"/>
              <a:t>The first time the left column is 12 characters wide, and the right column is 5 characters wide. The second time they are 20 and 6 characters wide respectively.</a:t>
            </a:r>
          </a:p>
        </p:txBody>
      </p:sp>
      <p:pic>
        <p:nvPicPr>
          <p:cNvPr id="8" name="Picture 7"/>
          <p:cNvPicPr>
            <a:picLocks noChangeAspect="1"/>
          </p:cNvPicPr>
          <p:nvPr/>
        </p:nvPicPr>
        <p:blipFill>
          <a:blip r:embed="rId3"/>
          <a:stretch>
            <a:fillRect/>
          </a:stretch>
        </p:blipFill>
        <p:spPr>
          <a:xfrm>
            <a:off x="717856" y="4402684"/>
            <a:ext cx="10934395" cy="2798216"/>
          </a:xfrm>
          <a:prstGeom prst="rect">
            <a:avLst/>
          </a:prstGeom>
        </p:spPr>
      </p:pic>
      <p:sp>
        <p:nvSpPr>
          <p:cNvPr id="2" name="Rectangle 1"/>
          <p:cNvSpPr/>
          <p:nvPr/>
        </p:nvSpPr>
        <p:spPr>
          <a:xfrm>
            <a:off x="8051800" y="901841"/>
            <a:ext cx="3505200" cy="3785652"/>
          </a:xfrm>
          <a:prstGeom prst="rect">
            <a:avLst/>
          </a:prstGeom>
        </p:spPr>
        <p:txBody>
          <a:bodyPr wrap="square">
            <a:spAutoFit/>
          </a:bodyPr>
          <a:lstStyle/>
          <a:p>
            <a:r>
              <a:rPr lang="en-US" sz="2400" dirty="0"/>
              <a:t>---PICNIC ITEMS--</a:t>
            </a:r>
          </a:p>
          <a:p>
            <a:r>
              <a:rPr lang="en-US" sz="2400" dirty="0"/>
              <a:t>sandwiches.. 4</a:t>
            </a:r>
          </a:p>
          <a:p>
            <a:r>
              <a:rPr lang="en-US" sz="2400" dirty="0"/>
              <a:t>apples...... 12</a:t>
            </a:r>
          </a:p>
          <a:p>
            <a:r>
              <a:rPr lang="en-US" sz="2400" dirty="0"/>
              <a:t>cups........ 4</a:t>
            </a:r>
          </a:p>
          <a:p>
            <a:r>
              <a:rPr lang="en-US" sz="2400" dirty="0"/>
              <a:t>cookies..... 8000</a:t>
            </a:r>
          </a:p>
          <a:p>
            <a:r>
              <a:rPr lang="en-US" sz="2400" dirty="0"/>
              <a:t>-------PICNIC ITEMS-------</a:t>
            </a:r>
          </a:p>
          <a:p>
            <a:r>
              <a:rPr lang="en-US" sz="2400" dirty="0"/>
              <a:t>sandwiches.......... 4</a:t>
            </a:r>
          </a:p>
          <a:p>
            <a:r>
              <a:rPr lang="en-US" sz="2400" dirty="0"/>
              <a:t>apples.............. 12</a:t>
            </a:r>
          </a:p>
          <a:p>
            <a:r>
              <a:rPr lang="en-US" sz="2400" dirty="0"/>
              <a:t>cups................ 4</a:t>
            </a:r>
          </a:p>
          <a:p>
            <a:r>
              <a:rPr lang="en-US" sz="2400" dirty="0"/>
              <a:t>cookies............. 8000</a:t>
            </a:r>
          </a:p>
        </p:txBody>
      </p:sp>
    </p:spTree>
    <p:extLst>
      <p:ext uri="{BB962C8B-B14F-4D97-AF65-F5344CB8AC3E}">
        <p14:creationId xmlns:p14="http://schemas.microsoft.com/office/powerpoint/2010/main" val="42351190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899" y="79965"/>
            <a:ext cx="12280900" cy="646331"/>
          </a:xfrm>
          <a:prstGeom prst="rect">
            <a:avLst/>
          </a:prstGeom>
        </p:spPr>
        <p:txBody>
          <a:bodyPr wrap="square">
            <a:spAutoFit/>
          </a:bodyPr>
          <a:lstStyle/>
          <a:p>
            <a:pPr algn="ctr"/>
            <a:r>
              <a:rPr lang="en-US" sz="3600" b="1" dirty="0">
                <a:solidFill>
                  <a:schemeClr val="accent6">
                    <a:lumMod val="50000"/>
                  </a:schemeClr>
                </a:solidFill>
              </a:rPr>
              <a:t>Justifying Text with the </a:t>
            </a:r>
            <a:r>
              <a:rPr lang="en-US" sz="3600" b="1" dirty="0" err="1">
                <a:solidFill>
                  <a:schemeClr val="accent6">
                    <a:lumMod val="50000"/>
                  </a:schemeClr>
                </a:solidFill>
              </a:rPr>
              <a:t>rjust</a:t>
            </a:r>
            <a:r>
              <a:rPr lang="en-US" sz="3600" b="1" dirty="0">
                <a:solidFill>
                  <a:schemeClr val="accent6">
                    <a:lumMod val="50000"/>
                  </a:schemeClr>
                </a:solidFill>
              </a:rPr>
              <a:t>(), </a:t>
            </a:r>
            <a:r>
              <a:rPr lang="en-US" sz="3600" b="1" dirty="0" err="1">
                <a:solidFill>
                  <a:schemeClr val="accent6">
                    <a:lumMod val="50000"/>
                  </a:schemeClr>
                </a:solidFill>
              </a:rPr>
              <a:t>ljust</a:t>
            </a:r>
            <a:r>
              <a:rPr lang="en-US" sz="3600" b="1" dirty="0">
                <a:solidFill>
                  <a:schemeClr val="accent6">
                    <a:lumMod val="50000"/>
                  </a:schemeClr>
                </a:solidFill>
              </a:rPr>
              <a:t>(), and center() Methods</a:t>
            </a:r>
          </a:p>
        </p:txBody>
      </p:sp>
      <p:sp>
        <p:nvSpPr>
          <p:cNvPr id="5" name="Rectangle 4"/>
          <p:cNvSpPr/>
          <p:nvPr/>
        </p:nvSpPr>
        <p:spPr>
          <a:xfrm>
            <a:off x="450851" y="1336985"/>
            <a:ext cx="7194549" cy="1384995"/>
          </a:xfrm>
          <a:prstGeom prst="rect">
            <a:avLst/>
          </a:prstGeom>
        </p:spPr>
        <p:txBody>
          <a:bodyPr wrap="square">
            <a:spAutoFit/>
          </a:bodyPr>
          <a:lstStyle/>
          <a:p>
            <a:pPr marL="457200" indent="-457200">
              <a:buFont typeface="Wingdings" panose="05000000000000000000" pitchFamily="2" charset="2"/>
              <a:buChar char="Ø"/>
            </a:pPr>
            <a:r>
              <a:rPr lang="en-US" sz="2800" dirty="0"/>
              <a:t>Using </a:t>
            </a:r>
            <a:r>
              <a:rPr lang="en-US" sz="2800" dirty="0" err="1">
                <a:solidFill>
                  <a:srgbClr val="C00000"/>
                </a:solidFill>
              </a:rPr>
              <a:t>rjust</a:t>
            </a:r>
            <a:r>
              <a:rPr lang="en-US" sz="2800" dirty="0">
                <a:solidFill>
                  <a:srgbClr val="C00000"/>
                </a:solidFill>
              </a:rPr>
              <a:t>(), </a:t>
            </a:r>
            <a:r>
              <a:rPr lang="en-US" sz="2800" dirty="0" err="1">
                <a:solidFill>
                  <a:srgbClr val="C00000"/>
                </a:solidFill>
              </a:rPr>
              <a:t>ljust</a:t>
            </a:r>
            <a:r>
              <a:rPr lang="en-US" sz="2800" dirty="0">
                <a:solidFill>
                  <a:srgbClr val="C00000"/>
                </a:solidFill>
              </a:rPr>
              <a:t>(), and center() </a:t>
            </a:r>
            <a:r>
              <a:rPr lang="en-US" sz="2800" dirty="0"/>
              <a:t>ensure that strings are neatly aligned, even if it is not sure how many characters long strings are.</a:t>
            </a:r>
          </a:p>
        </p:txBody>
      </p:sp>
      <p:pic>
        <p:nvPicPr>
          <p:cNvPr id="8" name="Picture 7"/>
          <p:cNvPicPr>
            <a:picLocks noChangeAspect="1"/>
          </p:cNvPicPr>
          <p:nvPr/>
        </p:nvPicPr>
        <p:blipFill>
          <a:blip r:embed="rId3"/>
          <a:stretch>
            <a:fillRect/>
          </a:stretch>
        </p:blipFill>
        <p:spPr>
          <a:xfrm>
            <a:off x="717856" y="4402684"/>
            <a:ext cx="10934395" cy="2798216"/>
          </a:xfrm>
          <a:prstGeom prst="rect">
            <a:avLst/>
          </a:prstGeom>
        </p:spPr>
      </p:pic>
      <p:sp>
        <p:nvSpPr>
          <p:cNvPr id="2" name="Rectangle 1"/>
          <p:cNvSpPr/>
          <p:nvPr/>
        </p:nvSpPr>
        <p:spPr>
          <a:xfrm>
            <a:off x="8051800" y="901841"/>
            <a:ext cx="3505200" cy="3785652"/>
          </a:xfrm>
          <a:prstGeom prst="rect">
            <a:avLst/>
          </a:prstGeom>
        </p:spPr>
        <p:txBody>
          <a:bodyPr wrap="square">
            <a:spAutoFit/>
          </a:bodyPr>
          <a:lstStyle/>
          <a:p>
            <a:r>
              <a:rPr lang="en-US" sz="2400" dirty="0"/>
              <a:t>---PICNIC ITEMS--</a:t>
            </a:r>
          </a:p>
          <a:p>
            <a:r>
              <a:rPr lang="en-US" sz="2400" dirty="0"/>
              <a:t>sandwiches.. 4</a:t>
            </a:r>
          </a:p>
          <a:p>
            <a:r>
              <a:rPr lang="en-US" sz="2400" dirty="0"/>
              <a:t>apples...... 12</a:t>
            </a:r>
          </a:p>
          <a:p>
            <a:r>
              <a:rPr lang="en-US" sz="2400" dirty="0"/>
              <a:t>cups........ 4</a:t>
            </a:r>
          </a:p>
          <a:p>
            <a:r>
              <a:rPr lang="en-US" sz="2400" dirty="0"/>
              <a:t>cookies..... 8000</a:t>
            </a:r>
          </a:p>
          <a:p>
            <a:r>
              <a:rPr lang="en-US" sz="2400" dirty="0"/>
              <a:t>-------PICNIC ITEMS-------</a:t>
            </a:r>
          </a:p>
          <a:p>
            <a:r>
              <a:rPr lang="en-US" sz="2400" dirty="0"/>
              <a:t>sandwiches.......... 4</a:t>
            </a:r>
          </a:p>
          <a:p>
            <a:r>
              <a:rPr lang="en-US" sz="2400" dirty="0"/>
              <a:t>apples.............. 12</a:t>
            </a:r>
          </a:p>
          <a:p>
            <a:r>
              <a:rPr lang="en-US" sz="2400" dirty="0"/>
              <a:t>cups................ 4</a:t>
            </a:r>
          </a:p>
          <a:p>
            <a:r>
              <a:rPr lang="en-US" sz="2400" dirty="0"/>
              <a:t>cookies............. 8000</a:t>
            </a:r>
          </a:p>
        </p:txBody>
      </p:sp>
    </p:spTree>
    <p:extLst>
      <p:ext uri="{BB962C8B-B14F-4D97-AF65-F5344CB8AC3E}">
        <p14:creationId xmlns:p14="http://schemas.microsoft.com/office/powerpoint/2010/main" val="12212283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900" y="79965"/>
            <a:ext cx="12788899" cy="584775"/>
          </a:xfrm>
          <a:prstGeom prst="rect">
            <a:avLst/>
          </a:prstGeom>
        </p:spPr>
        <p:txBody>
          <a:bodyPr wrap="square">
            <a:spAutoFit/>
          </a:bodyPr>
          <a:lstStyle/>
          <a:p>
            <a:pPr algn="ctr"/>
            <a:r>
              <a:rPr lang="en-US" sz="3200" b="1" dirty="0">
                <a:solidFill>
                  <a:schemeClr val="accent6">
                    <a:lumMod val="50000"/>
                  </a:schemeClr>
                </a:solidFill>
              </a:rPr>
              <a:t>Removing Whitespace with the strip(), </a:t>
            </a:r>
            <a:r>
              <a:rPr lang="en-US" sz="3200" b="1" dirty="0" err="1">
                <a:solidFill>
                  <a:schemeClr val="accent6">
                    <a:lumMod val="50000"/>
                  </a:schemeClr>
                </a:solidFill>
              </a:rPr>
              <a:t>rstrip</a:t>
            </a:r>
            <a:r>
              <a:rPr lang="en-US" sz="3200" b="1" dirty="0">
                <a:solidFill>
                  <a:schemeClr val="accent6">
                    <a:lumMod val="50000"/>
                  </a:schemeClr>
                </a:solidFill>
              </a:rPr>
              <a:t>(), and </a:t>
            </a:r>
            <a:r>
              <a:rPr lang="en-US" sz="3200" b="1" dirty="0" err="1">
                <a:solidFill>
                  <a:schemeClr val="accent6">
                    <a:lumMod val="50000"/>
                  </a:schemeClr>
                </a:solidFill>
              </a:rPr>
              <a:t>lstrip</a:t>
            </a:r>
            <a:r>
              <a:rPr lang="en-US" sz="3200" b="1" dirty="0">
                <a:solidFill>
                  <a:schemeClr val="accent6">
                    <a:lumMod val="50000"/>
                  </a:schemeClr>
                </a:solidFill>
              </a:rPr>
              <a:t>() Methods</a:t>
            </a:r>
          </a:p>
        </p:txBody>
      </p:sp>
      <p:sp>
        <p:nvSpPr>
          <p:cNvPr id="5" name="Rectangle 4"/>
          <p:cNvSpPr/>
          <p:nvPr/>
        </p:nvSpPr>
        <p:spPr>
          <a:xfrm>
            <a:off x="450851" y="1336985"/>
            <a:ext cx="11258549" cy="3108543"/>
          </a:xfrm>
          <a:prstGeom prst="rect">
            <a:avLst/>
          </a:prstGeom>
        </p:spPr>
        <p:txBody>
          <a:bodyPr wrap="square">
            <a:spAutoFit/>
          </a:bodyPr>
          <a:lstStyle/>
          <a:p>
            <a:pPr marL="457200" indent="-457200">
              <a:buFont typeface="Wingdings" panose="05000000000000000000" pitchFamily="2" charset="2"/>
              <a:buChar char="Ø"/>
            </a:pPr>
            <a:r>
              <a:rPr lang="en-US" sz="2800" dirty="0"/>
              <a:t>Above methods are used to strip off whitespace characters (space, tab, and newline) from the left side, right side, or both sides of a string.</a:t>
            </a:r>
          </a:p>
          <a:p>
            <a:pPr marL="457200" indent="-457200">
              <a:buFont typeface="Wingdings" panose="05000000000000000000" pitchFamily="2" charset="2"/>
              <a:buChar char="Ø"/>
            </a:pPr>
            <a:r>
              <a:rPr lang="en-US" sz="2800" dirty="0">
                <a:solidFill>
                  <a:srgbClr val="C00000"/>
                </a:solidFill>
              </a:rPr>
              <a:t>The strip() string method will return a new string without any whitespace</a:t>
            </a:r>
          </a:p>
          <a:p>
            <a:r>
              <a:rPr lang="en-US" sz="2800" dirty="0">
                <a:solidFill>
                  <a:srgbClr val="C00000"/>
                </a:solidFill>
              </a:rPr>
              <a:t>      characters at the beginning or end.</a:t>
            </a:r>
          </a:p>
          <a:p>
            <a:pPr marL="457200" indent="-457200">
              <a:buFont typeface="Wingdings" panose="05000000000000000000" pitchFamily="2" charset="2"/>
              <a:buChar char="Ø"/>
            </a:pPr>
            <a:r>
              <a:rPr lang="en-US" sz="2800" dirty="0">
                <a:solidFill>
                  <a:srgbClr val="0070C0"/>
                </a:solidFill>
              </a:rPr>
              <a:t>The </a:t>
            </a:r>
            <a:r>
              <a:rPr lang="en-US" sz="2800" dirty="0" err="1">
                <a:solidFill>
                  <a:srgbClr val="0070C0"/>
                </a:solidFill>
              </a:rPr>
              <a:t>lstrip</a:t>
            </a:r>
            <a:r>
              <a:rPr lang="en-US" sz="2800" dirty="0">
                <a:solidFill>
                  <a:srgbClr val="0070C0"/>
                </a:solidFill>
              </a:rPr>
              <a:t>() and </a:t>
            </a:r>
            <a:r>
              <a:rPr lang="en-US" sz="2800" dirty="0" err="1">
                <a:solidFill>
                  <a:srgbClr val="0070C0"/>
                </a:solidFill>
              </a:rPr>
              <a:t>rstrip</a:t>
            </a:r>
            <a:r>
              <a:rPr lang="en-US" sz="2800" dirty="0">
                <a:solidFill>
                  <a:srgbClr val="0070C0"/>
                </a:solidFill>
              </a:rPr>
              <a:t>() methods will remove whitespace characters from the left and right ends</a:t>
            </a:r>
          </a:p>
          <a:p>
            <a:pPr marL="457200" indent="-457200">
              <a:buFont typeface="Wingdings" panose="05000000000000000000" pitchFamily="2" charset="2"/>
              <a:buChar char="Ø"/>
            </a:pPr>
            <a:endParaRPr lang="en-US" sz="2800" dirty="0">
              <a:solidFill>
                <a:srgbClr val="FF0000"/>
              </a:solidFill>
            </a:endParaRPr>
          </a:p>
        </p:txBody>
      </p:sp>
      <p:sp>
        <p:nvSpPr>
          <p:cNvPr id="3" name="Rectangle 2"/>
          <p:cNvSpPr/>
          <p:nvPr/>
        </p:nvSpPr>
        <p:spPr>
          <a:xfrm>
            <a:off x="450851" y="4122362"/>
            <a:ext cx="5734050" cy="1384995"/>
          </a:xfrm>
          <a:prstGeom prst="rect">
            <a:avLst/>
          </a:prstGeom>
        </p:spPr>
        <p:txBody>
          <a:bodyPr wrap="square">
            <a:spAutoFit/>
          </a:bodyPr>
          <a:lstStyle/>
          <a:p>
            <a:pPr marL="457200" indent="-457200">
              <a:buFont typeface="Wingdings" panose="05000000000000000000" pitchFamily="2" charset="2"/>
              <a:buChar char="Ø"/>
            </a:pPr>
            <a:r>
              <a:rPr lang="en-US" sz="2800" dirty="0">
                <a:solidFill>
                  <a:srgbClr val="FF0000"/>
                </a:solidFill>
              </a:rPr>
              <a:t>The </a:t>
            </a:r>
            <a:r>
              <a:rPr lang="en-US" sz="2800" dirty="0" err="1">
                <a:solidFill>
                  <a:srgbClr val="FF0000"/>
                </a:solidFill>
              </a:rPr>
              <a:t>lstrip</a:t>
            </a:r>
            <a:r>
              <a:rPr lang="en-US" sz="2800" dirty="0">
                <a:solidFill>
                  <a:srgbClr val="FF0000"/>
                </a:solidFill>
              </a:rPr>
              <a:t>() and </a:t>
            </a:r>
            <a:r>
              <a:rPr lang="en-US" sz="2800" dirty="0" err="1">
                <a:solidFill>
                  <a:srgbClr val="FF0000"/>
                </a:solidFill>
              </a:rPr>
              <a:t>rstrip</a:t>
            </a:r>
            <a:r>
              <a:rPr lang="en-US" sz="2800" dirty="0">
                <a:solidFill>
                  <a:srgbClr val="FF0000"/>
                </a:solidFill>
              </a:rPr>
              <a:t>() methods will remove whitespace characters from the left and right ends</a:t>
            </a:r>
          </a:p>
        </p:txBody>
      </p:sp>
      <p:sp>
        <p:nvSpPr>
          <p:cNvPr id="4" name="Rectangle 3"/>
          <p:cNvSpPr/>
          <p:nvPr/>
        </p:nvSpPr>
        <p:spPr>
          <a:xfrm>
            <a:off x="6565900" y="3594279"/>
            <a:ext cx="3657600" cy="2677656"/>
          </a:xfrm>
          <a:prstGeom prst="rect">
            <a:avLst/>
          </a:prstGeom>
        </p:spPr>
        <p:txBody>
          <a:bodyPr wrap="square">
            <a:spAutoFit/>
          </a:bodyPr>
          <a:lstStyle/>
          <a:p>
            <a:r>
              <a:rPr lang="en-US" sz="2400" dirty="0">
                <a:solidFill>
                  <a:srgbClr val="FF0000"/>
                </a:solidFill>
              </a:rPr>
              <a:t>&gt;&gt;&gt; spam = ' Hello, World '</a:t>
            </a:r>
          </a:p>
          <a:p>
            <a:r>
              <a:rPr lang="en-US" sz="2400" dirty="0">
                <a:solidFill>
                  <a:srgbClr val="FF0000"/>
                </a:solidFill>
              </a:rPr>
              <a:t>&gt;&gt;&gt; </a:t>
            </a:r>
            <a:r>
              <a:rPr lang="en-US" sz="2400" dirty="0" err="1">
                <a:solidFill>
                  <a:srgbClr val="FF0000"/>
                </a:solidFill>
              </a:rPr>
              <a:t>spam.strip</a:t>
            </a:r>
            <a:r>
              <a:rPr lang="en-US" sz="2400" dirty="0">
                <a:solidFill>
                  <a:srgbClr val="FF0000"/>
                </a:solidFill>
              </a:rPr>
              <a:t>()</a:t>
            </a:r>
          </a:p>
          <a:p>
            <a:r>
              <a:rPr lang="en-US" sz="2400" dirty="0"/>
              <a:t>'Hello, World'</a:t>
            </a:r>
          </a:p>
          <a:p>
            <a:r>
              <a:rPr lang="en-US" sz="2400" dirty="0">
                <a:solidFill>
                  <a:srgbClr val="FF0000"/>
                </a:solidFill>
              </a:rPr>
              <a:t>&gt;&gt;&gt; </a:t>
            </a:r>
            <a:r>
              <a:rPr lang="en-US" sz="2400" dirty="0" err="1">
                <a:solidFill>
                  <a:srgbClr val="FF0000"/>
                </a:solidFill>
              </a:rPr>
              <a:t>spam.lstrip</a:t>
            </a:r>
            <a:r>
              <a:rPr lang="en-US" sz="2400" dirty="0">
                <a:solidFill>
                  <a:srgbClr val="FF0000"/>
                </a:solidFill>
              </a:rPr>
              <a:t>()</a:t>
            </a:r>
          </a:p>
          <a:p>
            <a:r>
              <a:rPr lang="en-US" sz="2400" dirty="0"/>
              <a:t>'Hello, World '</a:t>
            </a:r>
          </a:p>
          <a:p>
            <a:r>
              <a:rPr lang="en-US" sz="2400" dirty="0">
                <a:solidFill>
                  <a:srgbClr val="FF0000"/>
                </a:solidFill>
              </a:rPr>
              <a:t>&gt;&gt;&gt; </a:t>
            </a:r>
            <a:r>
              <a:rPr lang="en-US" sz="2400" dirty="0" err="1">
                <a:solidFill>
                  <a:srgbClr val="FF0000"/>
                </a:solidFill>
              </a:rPr>
              <a:t>spam.rstrip</a:t>
            </a:r>
            <a:r>
              <a:rPr lang="en-US" sz="2400" dirty="0">
                <a:solidFill>
                  <a:srgbClr val="FF0000"/>
                </a:solidFill>
              </a:rPr>
              <a:t>()</a:t>
            </a:r>
          </a:p>
          <a:p>
            <a:r>
              <a:rPr lang="en-US" sz="2400" dirty="0"/>
              <a:t>' Hello, World'</a:t>
            </a:r>
          </a:p>
        </p:txBody>
      </p:sp>
    </p:spTree>
    <p:extLst>
      <p:ext uri="{BB962C8B-B14F-4D97-AF65-F5344CB8AC3E}">
        <p14:creationId xmlns:p14="http://schemas.microsoft.com/office/powerpoint/2010/main" val="14061081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900" y="79965"/>
            <a:ext cx="12788899" cy="584775"/>
          </a:xfrm>
          <a:prstGeom prst="rect">
            <a:avLst/>
          </a:prstGeom>
        </p:spPr>
        <p:txBody>
          <a:bodyPr wrap="square">
            <a:spAutoFit/>
          </a:bodyPr>
          <a:lstStyle/>
          <a:p>
            <a:pPr algn="ctr"/>
            <a:r>
              <a:rPr lang="en-US" sz="3200" b="1" dirty="0">
                <a:solidFill>
                  <a:schemeClr val="accent6">
                    <a:lumMod val="50000"/>
                  </a:schemeClr>
                </a:solidFill>
              </a:rPr>
              <a:t>Removing Whitespace with the strip(), </a:t>
            </a:r>
            <a:r>
              <a:rPr lang="en-US" sz="3200" b="1" dirty="0" err="1">
                <a:solidFill>
                  <a:schemeClr val="accent6">
                    <a:lumMod val="50000"/>
                  </a:schemeClr>
                </a:solidFill>
              </a:rPr>
              <a:t>rstrip</a:t>
            </a:r>
            <a:r>
              <a:rPr lang="en-US" sz="3200" b="1" dirty="0">
                <a:solidFill>
                  <a:schemeClr val="accent6">
                    <a:lumMod val="50000"/>
                  </a:schemeClr>
                </a:solidFill>
              </a:rPr>
              <a:t>(), and </a:t>
            </a:r>
            <a:r>
              <a:rPr lang="en-US" sz="3200" b="1" dirty="0" err="1">
                <a:solidFill>
                  <a:schemeClr val="accent6">
                    <a:lumMod val="50000"/>
                  </a:schemeClr>
                </a:solidFill>
              </a:rPr>
              <a:t>lstrip</a:t>
            </a:r>
            <a:r>
              <a:rPr lang="en-US" sz="3200" b="1" dirty="0">
                <a:solidFill>
                  <a:schemeClr val="accent6">
                    <a:lumMod val="50000"/>
                  </a:schemeClr>
                </a:solidFill>
              </a:rPr>
              <a:t>() Methods</a:t>
            </a:r>
          </a:p>
        </p:txBody>
      </p:sp>
      <p:sp>
        <p:nvSpPr>
          <p:cNvPr id="5" name="Rectangle 4"/>
          <p:cNvSpPr/>
          <p:nvPr/>
        </p:nvSpPr>
        <p:spPr>
          <a:xfrm>
            <a:off x="450851" y="1336985"/>
            <a:ext cx="11258549" cy="954107"/>
          </a:xfrm>
          <a:prstGeom prst="rect">
            <a:avLst/>
          </a:prstGeom>
        </p:spPr>
        <p:txBody>
          <a:bodyPr wrap="square">
            <a:spAutoFit/>
          </a:bodyPr>
          <a:lstStyle/>
          <a:p>
            <a:pPr marL="457200" indent="-457200">
              <a:buFont typeface="Wingdings" panose="05000000000000000000" pitchFamily="2" charset="2"/>
              <a:buChar char="Ø"/>
            </a:pPr>
            <a:r>
              <a:rPr lang="en-US" sz="2800" dirty="0"/>
              <a:t>a string argument will specify which characters on the ends should be stripped. </a:t>
            </a:r>
            <a:endParaRPr lang="en-US" sz="2800" dirty="0">
              <a:solidFill>
                <a:srgbClr val="FF0000"/>
              </a:solidFill>
            </a:endParaRPr>
          </a:p>
        </p:txBody>
      </p:sp>
      <p:sp>
        <p:nvSpPr>
          <p:cNvPr id="3" name="Rectangle 2"/>
          <p:cNvSpPr/>
          <p:nvPr/>
        </p:nvSpPr>
        <p:spPr>
          <a:xfrm>
            <a:off x="450850" y="2445962"/>
            <a:ext cx="8464549" cy="1384995"/>
          </a:xfrm>
          <a:prstGeom prst="rect">
            <a:avLst/>
          </a:prstGeom>
        </p:spPr>
        <p:txBody>
          <a:bodyPr wrap="square">
            <a:spAutoFit/>
          </a:bodyPr>
          <a:lstStyle/>
          <a:p>
            <a:r>
              <a:rPr lang="en-US" sz="2800" dirty="0">
                <a:solidFill>
                  <a:srgbClr val="FF0000"/>
                </a:solidFill>
              </a:rPr>
              <a:t>&gt;&gt;&gt; spam = '</a:t>
            </a:r>
            <a:r>
              <a:rPr lang="en-US" sz="2800" dirty="0" err="1">
                <a:solidFill>
                  <a:srgbClr val="FF0000"/>
                </a:solidFill>
              </a:rPr>
              <a:t>SpamSpamBaconSpamEggsSpamSpam</a:t>
            </a:r>
            <a:r>
              <a:rPr lang="en-US" sz="2800" dirty="0">
                <a:solidFill>
                  <a:srgbClr val="FF0000"/>
                </a:solidFill>
              </a:rPr>
              <a:t>'</a:t>
            </a:r>
          </a:p>
          <a:p>
            <a:r>
              <a:rPr lang="en-US" sz="2800" dirty="0">
                <a:solidFill>
                  <a:srgbClr val="FF0000"/>
                </a:solidFill>
              </a:rPr>
              <a:t>&gt;&gt;&gt; </a:t>
            </a:r>
            <a:r>
              <a:rPr lang="en-US" sz="2800" dirty="0" err="1">
                <a:solidFill>
                  <a:srgbClr val="FF0000"/>
                </a:solidFill>
              </a:rPr>
              <a:t>spam.strip</a:t>
            </a:r>
            <a:r>
              <a:rPr lang="en-US" sz="2800" dirty="0">
                <a:solidFill>
                  <a:srgbClr val="FF0000"/>
                </a:solidFill>
              </a:rPr>
              <a:t>('</a:t>
            </a:r>
            <a:r>
              <a:rPr lang="en-US" sz="2800" dirty="0" err="1">
                <a:solidFill>
                  <a:srgbClr val="FF0000"/>
                </a:solidFill>
              </a:rPr>
              <a:t>ampS</a:t>
            </a:r>
            <a:r>
              <a:rPr lang="en-US" sz="2800" dirty="0">
                <a:solidFill>
                  <a:srgbClr val="FF0000"/>
                </a:solidFill>
              </a:rPr>
              <a:t>')</a:t>
            </a:r>
          </a:p>
          <a:p>
            <a:r>
              <a:rPr lang="en-US" sz="2800" dirty="0"/>
              <a:t>'</a:t>
            </a:r>
            <a:r>
              <a:rPr lang="en-US" sz="2800" dirty="0" err="1"/>
              <a:t>BaconSpamEggs</a:t>
            </a:r>
            <a:r>
              <a:rPr lang="en-US" sz="2800" dirty="0"/>
              <a:t>'</a:t>
            </a:r>
          </a:p>
        </p:txBody>
      </p:sp>
      <p:sp>
        <p:nvSpPr>
          <p:cNvPr id="2" name="Rectangle 1"/>
          <p:cNvSpPr/>
          <p:nvPr/>
        </p:nvSpPr>
        <p:spPr>
          <a:xfrm>
            <a:off x="635000" y="3985827"/>
            <a:ext cx="10287000" cy="2246769"/>
          </a:xfrm>
          <a:prstGeom prst="rect">
            <a:avLst/>
          </a:prstGeom>
        </p:spPr>
        <p:txBody>
          <a:bodyPr wrap="square">
            <a:spAutoFit/>
          </a:bodyPr>
          <a:lstStyle/>
          <a:p>
            <a:pPr marL="457200" indent="-457200">
              <a:buFont typeface="Wingdings" panose="05000000000000000000" pitchFamily="2" charset="2"/>
              <a:buChar char="Ø"/>
            </a:pPr>
            <a:r>
              <a:rPr lang="en-US" sz="2800" dirty="0"/>
              <a:t>Passing strip() the argument '</a:t>
            </a:r>
            <a:r>
              <a:rPr lang="en-US" sz="2800" dirty="0" err="1"/>
              <a:t>ampS</a:t>
            </a:r>
            <a:r>
              <a:rPr lang="en-US" sz="2800" dirty="0"/>
              <a:t>' will tell it to strip occurrences of a, m, p, and capital S from the ends of the string stored in spam.</a:t>
            </a:r>
          </a:p>
          <a:p>
            <a:pPr marL="457200" indent="-457200">
              <a:buFont typeface="Wingdings" panose="05000000000000000000" pitchFamily="2" charset="2"/>
              <a:buChar char="Ø"/>
            </a:pPr>
            <a:r>
              <a:rPr lang="en-US" sz="2800" dirty="0">
                <a:solidFill>
                  <a:srgbClr val="C00000"/>
                </a:solidFill>
              </a:rPr>
              <a:t>The order of the characters in the string passed to strip() does not matter: strip('</a:t>
            </a:r>
            <a:r>
              <a:rPr lang="en-US" sz="2800" dirty="0" err="1">
                <a:solidFill>
                  <a:srgbClr val="C00000"/>
                </a:solidFill>
              </a:rPr>
              <a:t>ampS</a:t>
            </a:r>
            <a:r>
              <a:rPr lang="en-US" sz="2800" dirty="0">
                <a:solidFill>
                  <a:srgbClr val="C00000"/>
                </a:solidFill>
              </a:rPr>
              <a:t>') will do the same thing as strip('</a:t>
            </a:r>
            <a:r>
              <a:rPr lang="en-US" sz="2800" dirty="0" err="1">
                <a:solidFill>
                  <a:srgbClr val="C00000"/>
                </a:solidFill>
              </a:rPr>
              <a:t>mapS</a:t>
            </a:r>
            <a:r>
              <a:rPr lang="en-US" sz="2800" dirty="0">
                <a:solidFill>
                  <a:srgbClr val="C00000"/>
                </a:solidFill>
              </a:rPr>
              <a:t>') or strip('Spam').</a:t>
            </a:r>
          </a:p>
        </p:txBody>
      </p:sp>
    </p:spTree>
    <p:extLst>
      <p:ext uri="{BB962C8B-B14F-4D97-AF65-F5344CB8AC3E}">
        <p14:creationId xmlns:p14="http://schemas.microsoft.com/office/powerpoint/2010/main" val="30720176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44600" y="19887"/>
            <a:ext cx="12788899" cy="584775"/>
          </a:xfrm>
          <a:prstGeom prst="rect">
            <a:avLst/>
          </a:prstGeom>
        </p:spPr>
        <p:txBody>
          <a:bodyPr wrap="square">
            <a:spAutoFit/>
          </a:bodyPr>
          <a:lstStyle/>
          <a:p>
            <a:r>
              <a:rPr lang="en-US" sz="3200" b="1" dirty="0">
                <a:solidFill>
                  <a:schemeClr val="accent6">
                    <a:lumMod val="50000"/>
                  </a:schemeClr>
                </a:solidFill>
              </a:rPr>
              <a:t>Numeric Values of Characters with </a:t>
            </a:r>
            <a:r>
              <a:rPr lang="en-US" sz="3200" b="1" dirty="0" err="1">
                <a:solidFill>
                  <a:schemeClr val="accent6">
                    <a:lumMod val="50000"/>
                  </a:schemeClr>
                </a:solidFill>
              </a:rPr>
              <a:t>ord</a:t>
            </a:r>
            <a:r>
              <a:rPr lang="en-US" sz="3200" b="1" dirty="0">
                <a:solidFill>
                  <a:schemeClr val="accent6">
                    <a:lumMod val="50000"/>
                  </a:schemeClr>
                </a:solidFill>
              </a:rPr>
              <a:t>() and </a:t>
            </a:r>
            <a:r>
              <a:rPr lang="en-US" sz="3200" b="1" dirty="0" err="1">
                <a:solidFill>
                  <a:schemeClr val="accent6">
                    <a:lumMod val="50000"/>
                  </a:schemeClr>
                </a:solidFill>
              </a:rPr>
              <a:t>chr</a:t>
            </a:r>
            <a:r>
              <a:rPr lang="en-US" sz="3200" b="1" dirty="0">
                <a:solidFill>
                  <a:schemeClr val="accent6">
                    <a:lumMod val="50000"/>
                  </a:schemeClr>
                </a:solidFill>
              </a:rPr>
              <a:t>() Functions</a:t>
            </a:r>
          </a:p>
        </p:txBody>
      </p:sp>
      <p:sp>
        <p:nvSpPr>
          <p:cNvPr id="5" name="Rectangle 4"/>
          <p:cNvSpPr/>
          <p:nvPr/>
        </p:nvSpPr>
        <p:spPr>
          <a:xfrm>
            <a:off x="450851" y="1336985"/>
            <a:ext cx="11258549" cy="2677656"/>
          </a:xfrm>
          <a:prstGeom prst="rect">
            <a:avLst/>
          </a:prstGeom>
        </p:spPr>
        <p:txBody>
          <a:bodyPr wrap="square">
            <a:spAutoFit/>
          </a:bodyPr>
          <a:lstStyle/>
          <a:p>
            <a:pPr marL="457200" indent="-457200">
              <a:buFont typeface="Wingdings" panose="05000000000000000000" pitchFamily="2" charset="2"/>
              <a:buChar char="Ø"/>
            </a:pPr>
            <a:r>
              <a:rPr lang="en-US" sz="2800" dirty="0"/>
              <a:t>Computers store information as bytes—strings of binary numbers, which</a:t>
            </a:r>
          </a:p>
          <a:p>
            <a:r>
              <a:rPr lang="en-US" sz="2800" dirty="0"/>
              <a:t>   means we need to be able to convert text to numbers.</a:t>
            </a:r>
          </a:p>
          <a:p>
            <a:pPr marL="457200" indent="-457200">
              <a:buFont typeface="Wingdings" panose="05000000000000000000" pitchFamily="2" charset="2"/>
              <a:buChar char="Ø"/>
            </a:pPr>
            <a:r>
              <a:rPr lang="en-US" sz="2800" dirty="0">
                <a:solidFill>
                  <a:srgbClr val="FF0000"/>
                </a:solidFill>
              </a:rPr>
              <a:t>Because of this, every text character has a corresponding numeric value called a Unicode code point.</a:t>
            </a:r>
          </a:p>
          <a:p>
            <a:pPr marL="457200" indent="-457200">
              <a:buFont typeface="Wingdings" panose="05000000000000000000" pitchFamily="2" charset="2"/>
              <a:buChar char="Ø"/>
            </a:pPr>
            <a:r>
              <a:rPr lang="en-US" sz="2800" dirty="0">
                <a:solidFill>
                  <a:srgbClr val="0070C0"/>
                </a:solidFill>
              </a:rPr>
              <a:t>Ex:      numeric code point is 65 for 'A', 52 for '4', and 33 for '!'.</a:t>
            </a:r>
          </a:p>
          <a:p>
            <a:pPr marL="457200" indent="-457200">
              <a:buFont typeface="Wingdings" panose="05000000000000000000" pitchFamily="2" charset="2"/>
              <a:buChar char="Ø"/>
            </a:pPr>
            <a:endParaRPr lang="en-US" sz="2800" dirty="0"/>
          </a:p>
        </p:txBody>
      </p:sp>
      <p:sp>
        <p:nvSpPr>
          <p:cNvPr id="4" name="Rectangle 3"/>
          <p:cNvSpPr/>
          <p:nvPr/>
        </p:nvSpPr>
        <p:spPr>
          <a:xfrm>
            <a:off x="450851" y="3839023"/>
            <a:ext cx="6019800" cy="1815882"/>
          </a:xfrm>
          <a:prstGeom prst="rect">
            <a:avLst/>
          </a:prstGeom>
        </p:spPr>
        <p:txBody>
          <a:bodyPr wrap="square">
            <a:spAutoFit/>
          </a:bodyPr>
          <a:lstStyle/>
          <a:p>
            <a:r>
              <a:rPr lang="en-US" sz="2800" dirty="0"/>
              <a:t>Use the </a:t>
            </a:r>
            <a:r>
              <a:rPr lang="en-US" sz="2800" dirty="0" err="1">
                <a:solidFill>
                  <a:srgbClr val="C00000"/>
                </a:solidFill>
              </a:rPr>
              <a:t>ord</a:t>
            </a:r>
            <a:r>
              <a:rPr lang="en-US" sz="2800" dirty="0">
                <a:solidFill>
                  <a:srgbClr val="C00000"/>
                </a:solidFill>
              </a:rPr>
              <a:t>() </a:t>
            </a:r>
            <a:r>
              <a:rPr lang="en-US" sz="2800" dirty="0"/>
              <a:t>function to get the code point of a one character string, and the </a:t>
            </a:r>
            <a:r>
              <a:rPr lang="en-US" sz="2800" dirty="0" err="1">
                <a:solidFill>
                  <a:srgbClr val="C00000"/>
                </a:solidFill>
              </a:rPr>
              <a:t>chr</a:t>
            </a:r>
            <a:r>
              <a:rPr lang="en-US" sz="2800" dirty="0">
                <a:solidFill>
                  <a:srgbClr val="C00000"/>
                </a:solidFill>
              </a:rPr>
              <a:t>() </a:t>
            </a:r>
            <a:r>
              <a:rPr lang="en-US" sz="2800" dirty="0"/>
              <a:t>function to get the one-character string of an integer code point.</a:t>
            </a:r>
          </a:p>
        </p:txBody>
      </p:sp>
      <p:sp>
        <p:nvSpPr>
          <p:cNvPr id="6" name="Rectangle 5"/>
          <p:cNvSpPr/>
          <p:nvPr/>
        </p:nvSpPr>
        <p:spPr>
          <a:xfrm>
            <a:off x="7048500" y="3697141"/>
            <a:ext cx="2133600" cy="3046988"/>
          </a:xfrm>
          <a:prstGeom prst="rect">
            <a:avLst/>
          </a:prstGeom>
        </p:spPr>
        <p:txBody>
          <a:bodyPr wrap="square">
            <a:spAutoFit/>
          </a:bodyPr>
          <a:lstStyle/>
          <a:p>
            <a:r>
              <a:rPr lang="en-US" sz="2400" dirty="0">
                <a:solidFill>
                  <a:srgbClr val="C00000"/>
                </a:solidFill>
              </a:rPr>
              <a:t>&gt;&gt;&gt; </a:t>
            </a:r>
            <a:r>
              <a:rPr lang="en-US" sz="2400" dirty="0" err="1">
                <a:solidFill>
                  <a:srgbClr val="C00000"/>
                </a:solidFill>
              </a:rPr>
              <a:t>ord</a:t>
            </a:r>
            <a:r>
              <a:rPr lang="en-US" sz="2400" dirty="0">
                <a:solidFill>
                  <a:srgbClr val="C00000"/>
                </a:solidFill>
              </a:rPr>
              <a:t>('A')</a:t>
            </a:r>
          </a:p>
          <a:p>
            <a:r>
              <a:rPr lang="en-US" sz="2400" dirty="0"/>
              <a:t>65</a:t>
            </a:r>
          </a:p>
          <a:p>
            <a:r>
              <a:rPr lang="en-US" sz="2400" dirty="0">
                <a:solidFill>
                  <a:srgbClr val="C00000"/>
                </a:solidFill>
              </a:rPr>
              <a:t>&gt;&gt;&gt; </a:t>
            </a:r>
            <a:r>
              <a:rPr lang="en-US" sz="2400" dirty="0" err="1">
                <a:solidFill>
                  <a:srgbClr val="C00000"/>
                </a:solidFill>
              </a:rPr>
              <a:t>ord</a:t>
            </a:r>
            <a:r>
              <a:rPr lang="en-US" sz="2400" dirty="0">
                <a:solidFill>
                  <a:srgbClr val="C00000"/>
                </a:solidFill>
              </a:rPr>
              <a:t>('4')</a:t>
            </a:r>
          </a:p>
          <a:p>
            <a:r>
              <a:rPr lang="en-US" sz="2400" dirty="0"/>
              <a:t>52</a:t>
            </a:r>
          </a:p>
          <a:p>
            <a:r>
              <a:rPr lang="en-US" sz="2400" dirty="0">
                <a:solidFill>
                  <a:srgbClr val="C00000"/>
                </a:solidFill>
              </a:rPr>
              <a:t>&gt;&gt;&gt; </a:t>
            </a:r>
            <a:r>
              <a:rPr lang="en-US" sz="2400" dirty="0" err="1">
                <a:solidFill>
                  <a:srgbClr val="C00000"/>
                </a:solidFill>
              </a:rPr>
              <a:t>ord</a:t>
            </a:r>
            <a:r>
              <a:rPr lang="en-US" sz="2400" dirty="0">
                <a:solidFill>
                  <a:srgbClr val="C00000"/>
                </a:solidFill>
              </a:rPr>
              <a:t>('!')</a:t>
            </a:r>
          </a:p>
          <a:p>
            <a:r>
              <a:rPr lang="en-US" sz="2400" dirty="0"/>
              <a:t>33</a:t>
            </a:r>
          </a:p>
          <a:p>
            <a:r>
              <a:rPr lang="en-US" sz="2400" dirty="0">
                <a:solidFill>
                  <a:srgbClr val="C00000"/>
                </a:solidFill>
              </a:rPr>
              <a:t>&gt;&gt;&gt; </a:t>
            </a:r>
            <a:r>
              <a:rPr lang="en-US" sz="2400" dirty="0" err="1">
                <a:solidFill>
                  <a:srgbClr val="C00000"/>
                </a:solidFill>
              </a:rPr>
              <a:t>chr</a:t>
            </a:r>
            <a:r>
              <a:rPr lang="en-US" sz="2400" dirty="0">
                <a:solidFill>
                  <a:srgbClr val="C00000"/>
                </a:solidFill>
              </a:rPr>
              <a:t>(65</a:t>
            </a:r>
            <a:r>
              <a:rPr lang="en-US" sz="2400" dirty="0"/>
              <a:t>)</a:t>
            </a:r>
          </a:p>
          <a:p>
            <a:r>
              <a:rPr lang="en-US" sz="2400" dirty="0"/>
              <a:t>'A'</a:t>
            </a:r>
          </a:p>
        </p:txBody>
      </p:sp>
    </p:spTree>
    <p:extLst>
      <p:ext uri="{BB962C8B-B14F-4D97-AF65-F5344CB8AC3E}">
        <p14:creationId xmlns:p14="http://schemas.microsoft.com/office/powerpoint/2010/main" val="282741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2262" y="1493850"/>
            <a:ext cx="11473709" cy="4662815"/>
          </a:xfrm>
          <a:prstGeom prst="rect">
            <a:avLst/>
          </a:prstGeom>
        </p:spPr>
        <p:txBody>
          <a:bodyPr wrap="square">
            <a:spAutoFit/>
          </a:bodyPr>
          <a:lstStyle/>
          <a:p>
            <a:pPr marL="457200" indent="-457200" algn="just">
              <a:spcAft>
                <a:spcPts val="1800"/>
              </a:spcAft>
              <a:buFont typeface="Wingdings" panose="05000000000000000000" pitchFamily="2" charset="2"/>
              <a:buChar char="Ø"/>
            </a:pPr>
            <a:r>
              <a:rPr lang="en-US" sz="3600" dirty="0"/>
              <a:t>An </a:t>
            </a:r>
            <a:r>
              <a:rPr lang="en-US" sz="3600" dirty="0">
                <a:solidFill>
                  <a:srgbClr val="C00000"/>
                </a:solidFill>
              </a:rPr>
              <a:t>escape character </a:t>
            </a:r>
            <a:r>
              <a:rPr lang="en-US" sz="3600" dirty="0"/>
              <a:t>lets to use characters that are otherwise impossible to put into a string.</a:t>
            </a:r>
          </a:p>
          <a:p>
            <a:pPr marL="457200" indent="-457200" algn="just">
              <a:spcAft>
                <a:spcPts val="1800"/>
              </a:spcAft>
              <a:buFont typeface="Wingdings" panose="05000000000000000000" pitchFamily="2" charset="2"/>
              <a:buChar char="Ø"/>
            </a:pPr>
            <a:r>
              <a:rPr lang="en-US" sz="3600" dirty="0"/>
              <a:t>An </a:t>
            </a:r>
            <a:r>
              <a:rPr lang="en-US" sz="3600" dirty="0">
                <a:solidFill>
                  <a:srgbClr val="C00000"/>
                </a:solidFill>
              </a:rPr>
              <a:t>escape character </a:t>
            </a:r>
            <a:r>
              <a:rPr lang="en-US" sz="3600" dirty="0"/>
              <a:t>consists of a </a:t>
            </a:r>
            <a:r>
              <a:rPr lang="en-US" sz="3600" dirty="0">
                <a:solidFill>
                  <a:srgbClr val="C00000"/>
                </a:solidFill>
              </a:rPr>
              <a:t>backslash (\) </a:t>
            </a:r>
            <a:r>
              <a:rPr lang="en-US" sz="3600" dirty="0"/>
              <a:t>followed by the character you want to add to the string.</a:t>
            </a:r>
          </a:p>
          <a:p>
            <a:pPr marL="457200" indent="-457200" algn="just">
              <a:spcAft>
                <a:spcPts val="1800"/>
              </a:spcAft>
              <a:buFont typeface="Wingdings" panose="05000000000000000000" pitchFamily="2" charset="2"/>
              <a:buChar char="Ø"/>
            </a:pPr>
            <a:r>
              <a:rPr lang="en-US" sz="3600" dirty="0"/>
              <a:t>Ex: the </a:t>
            </a:r>
            <a:r>
              <a:rPr lang="en-US" sz="3600" dirty="0">
                <a:solidFill>
                  <a:srgbClr val="C00000"/>
                </a:solidFill>
              </a:rPr>
              <a:t>escape character </a:t>
            </a:r>
            <a:r>
              <a:rPr lang="en-US" sz="3600" dirty="0"/>
              <a:t>for a single quote is </a:t>
            </a:r>
            <a:r>
              <a:rPr lang="en-US" sz="3600" dirty="0">
                <a:solidFill>
                  <a:srgbClr val="C00000"/>
                </a:solidFill>
              </a:rPr>
              <a:t>\'</a:t>
            </a:r>
            <a:r>
              <a:rPr lang="en-US" sz="3600" dirty="0"/>
              <a:t>.</a:t>
            </a:r>
          </a:p>
          <a:p>
            <a:pPr marL="457200" indent="-457200" algn="just">
              <a:spcAft>
                <a:spcPts val="1800"/>
              </a:spcAft>
              <a:buFont typeface="Wingdings" panose="05000000000000000000" pitchFamily="2" charset="2"/>
              <a:buChar char="Ø"/>
            </a:pPr>
            <a:r>
              <a:rPr lang="en-US" sz="3600" dirty="0"/>
              <a:t>Use this inside a string that begins and ends with single quotes. </a:t>
            </a:r>
          </a:p>
        </p:txBody>
      </p:sp>
      <p:sp>
        <p:nvSpPr>
          <p:cNvPr id="7" name="Rectangle 6"/>
          <p:cNvSpPr/>
          <p:nvPr/>
        </p:nvSpPr>
        <p:spPr>
          <a:xfrm>
            <a:off x="3922848" y="58684"/>
            <a:ext cx="4215193" cy="769441"/>
          </a:xfrm>
          <a:prstGeom prst="rect">
            <a:avLst/>
          </a:prstGeom>
        </p:spPr>
        <p:txBody>
          <a:bodyPr wrap="none">
            <a:spAutoFit/>
          </a:bodyPr>
          <a:lstStyle/>
          <a:p>
            <a:r>
              <a:rPr lang="en-US" sz="4400" b="1">
                <a:solidFill>
                  <a:schemeClr val="accent6">
                    <a:lumMod val="50000"/>
                  </a:schemeClr>
                </a:solidFill>
              </a:rPr>
              <a:t>Escape Characters</a:t>
            </a:r>
            <a:endParaRPr lang="en-US" sz="4400" b="1" dirty="0">
              <a:solidFill>
                <a:schemeClr val="accent6">
                  <a:lumMod val="50000"/>
                </a:schemeClr>
              </a:solidFill>
            </a:endParaRPr>
          </a:p>
        </p:txBody>
      </p:sp>
    </p:spTree>
    <p:extLst>
      <p:ext uri="{BB962C8B-B14F-4D97-AF65-F5344CB8AC3E}">
        <p14:creationId xmlns:p14="http://schemas.microsoft.com/office/powerpoint/2010/main" val="13670623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44600" y="19887"/>
            <a:ext cx="12788899" cy="584775"/>
          </a:xfrm>
          <a:prstGeom prst="rect">
            <a:avLst/>
          </a:prstGeom>
        </p:spPr>
        <p:txBody>
          <a:bodyPr wrap="square">
            <a:spAutoFit/>
          </a:bodyPr>
          <a:lstStyle/>
          <a:p>
            <a:r>
              <a:rPr lang="en-US" sz="3200" b="1" dirty="0">
                <a:solidFill>
                  <a:schemeClr val="accent6">
                    <a:lumMod val="50000"/>
                  </a:schemeClr>
                </a:solidFill>
              </a:rPr>
              <a:t>Numeric Values of Characters with </a:t>
            </a:r>
            <a:r>
              <a:rPr lang="en-US" sz="3200" b="1" dirty="0" err="1">
                <a:solidFill>
                  <a:schemeClr val="accent6">
                    <a:lumMod val="50000"/>
                  </a:schemeClr>
                </a:solidFill>
              </a:rPr>
              <a:t>ord</a:t>
            </a:r>
            <a:r>
              <a:rPr lang="en-US" sz="3200" b="1" dirty="0">
                <a:solidFill>
                  <a:schemeClr val="accent6">
                    <a:lumMod val="50000"/>
                  </a:schemeClr>
                </a:solidFill>
              </a:rPr>
              <a:t>() and </a:t>
            </a:r>
            <a:r>
              <a:rPr lang="en-US" sz="3200" b="1" dirty="0" err="1">
                <a:solidFill>
                  <a:schemeClr val="accent6">
                    <a:lumMod val="50000"/>
                  </a:schemeClr>
                </a:solidFill>
              </a:rPr>
              <a:t>chr</a:t>
            </a:r>
            <a:r>
              <a:rPr lang="en-US" sz="3200" b="1" dirty="0">
                <a:solidFill>
                  <a:schemeClr val="accent6">
                    <a:lumMod val="50000"/>
                  </a:schemeClr>
                </a:solidFill>
              </a:rPr>
              <a:t>() Functions</a:t>
            </a:r>
          </a:p>
        </p:txBody>
      </p:sp>
      <p:sp>
        <p:nvSpPr>
          <p:cNvPr id="4" name="Rectangle 3"/>
          <p:cNvSpPr/>
          <p:nvPr/>
        </p:nvSpPr>
        <p:spPr>
          <a:xfrm>
            <a:off x="387350" y="1242960"/>
            <a:ext cx="10064749" cy="954107"/>
          </a:xfrm>
          <a:prstGeom prst="rect">
            <a:avLst/>
          </a:prstGeom>
        </p:spPr>
        <p:txBody>
          <a:bodyPr wrap="square">
            <a:spAutoFit/>
          </a:bodyPr>
          <a:lstStyle/>
          <a:p>
            <a:r>
              <a:rPr lang="en-US" sz="2800" dirty="0"/>
              <a:t>These functions are useful when you need to do an ordering or</a:t>
            </a:r>
          </a:p>
          <a:p>
            <a:r>
              <a:rPr lang="en-US" sz="2800" dirty="0"/>
              <a:t>mathematical operation on characters:</a:t>
            </a:r>
          </a:p>
        </p:txBody>
      </p:sp>
      <p:sp>
        <p:nvSpPr>
          <p:cNvPr id="2" name="Rectangle 1"/>
          <p:cNvSpPr/>
          <p:nvPr/>
        </p:nvSpPr>
        <p:spPr>
          <a:xfrm>
            <a:off x="736600" y="2542979"/>
            <a:ext cx="6096000" cy="3539430"/>
          </a:xfrm>
          <a:prstGeom prst="rect">
            <a:avLst/>
          </a:prstGeom>
        </p:spPr>
        <p:txBody>
          <a:bodyPr>
            <a:spAutoFit/>
          </a:bodyPr>
          <a:lstStyle/>
          <a:p>
            <a:r>
              <a:rPr lang="en-US" sz="2800" dirty="0">
                <a:solidFill>
                  <a:srgbClr val="C00000"/>
                </a:solidFill>
              </a:rPr>
              <a:t>&gt;&gt;&gt; </a:t>
            </a:r>
            <a:r>
              <a:rPr lang="en-US" sz="2800" dirty="0" err="1">
                <a:solidFill>
                  <a:srgbClr val="C00000"/>
                </a:solidFill>
              </a:rPr>
              <a:t>ord</a:t>
            </a:r>
            <a:r>
              <a:rPr lang="en-US" sz="2800" dirty="0">
                <a:solidFill>
                  <a:srgbClr val="C00000"/>
                </a:solidFill>
              </a:rPr>
              <a:t>('B')</a:t>
            </a:r>
          </a:p>
          <a:p>
            <a:r>
              <a:rPr lang="en-US" sz="2800" dirty="0"/>
              <a:t>66</a:t>
            </a:r>
          </a:p>
          <a:p>
            <a:r>
              <a:rPr lang="en-US" sz="2800" dirty="0">
                <a:solidFill>
                  <a:srgbClr val="C00000"/>
                </a:solidFill>
              </a:rPr>
              <a:t>&gt;&gt;&gt; </a:t>
            </a:r>
            <a:r>
              <a:rPr lang="en-US" sz="2800" dirty="0" err="1">
                <a:solidFill>
                  <a:srgbClr val="C00000"/>
                </a:solidFill>
              </a:rPr>
              <a:t>ord</a:t>
            </a:r>
            <a:r>
              <a:rPr lang="en-US" sz="2800" dirty="0">
                <a:solidFill>
                  <a:srgbClr val="C00000"/>
                </a:solidFill>
              </a:rPr>
              <a:t>('A') &lt; </a:t>
            </a:r>
            <a:r>
              <a:rPr lang="en-US" sz="2800" dirty="0" err="1">
                <a:solidFill>
                  <a:srgbClr val="C00000"/>
                </a:solidFill>
              </a:rPr>
              <a:t>ord</a:t>
            </a:r>
            <a:r>
              <a:rPr lang="en-US" sz="2800" dirty="0">
                <a:solidFill>
                  <a:srgbClr val="C00000"/>
                </a:solidFill>
              </a:rPr>
              <a:t>('B')</a:t>
            </a:r>
          </a:p>
          <a:p>
            <a:r>
              <a:rPr lang="en-US" sz="2800" dirty="0"/>
              <a:t>True</a:t>
            </a:r>
          </a:p>
          <a:p>
            <a:r>
              <a:rPr lang="en-US" sz="2800" dirty="0">
                <a:solidFill>
                  <a:srgbClr val="C00000"/>
                </a:solidFill>
              </a:rPr>
              <a:t>&gt;&gt;&gt; </a:t>
            </a:r>
            <a:r>
              <a:rPr lang="en-US" sz="2800" dirty="0" err="1">
                <a:solidFill>
                  <a:srgbClr val="C00000"/>
                </a:solidFill>
              </a:rPr>
              <a:t>chr</a:t>
            </a:r>
            <a:r>
              <a:rPr lang="en-US" sz="2800" dirty="0">
                <a:solidFill>
                  <a:srgbClr val="C00000"/>
                </a:solidFill>
              </a:rPr>
              <a:t>(</a:t>
            </a:r>
            <a:r>
              <a:rPr lang="en-US" sz="2800" dirty="0" err="1">
                <a:solidFill>
                  <a:srgbClr val="C00000"/>
                </a:solidFill>
              </a:rPr>
              <a:t>ord</a:t>
            </a:r>
            <a:r>
              <a:rPr lang="en-US" sz="2800" dirty="0">
                <a:solidFill>
                  <a:srgbClr val="C00000"/>
                </a:solidFill>
              </a:rPr>
              <a:t>('A'))</a:t>
            </a:r>
          </a:p>
          <a:p>
            <a:r>
              <a:rPr lang="en-US" sz="2800" dirty="0"/>
              <a:t>'A'</a:t>
            </a:r>
          </a:p>
          <a:p>
            <a:r>
              <a:rPr lang="en-US" sz="2800" dirty="0">
                <a:solidFill>
                  <a:srgbClr val="C00000"/>
                </a:solidFill>
              </a:rPr>
              <a:t>&gt;&gt;&gt; </a:t>
            </a:r>
            <a:r>
              <a:rPr lang="en-US" sz="2800" dirty="0" err="1">
                <a:solidFill>
                  <a:srgbClr val="C00000"/>
                </a:solidFill>
              </a:rPr>
              <a:t>chr</a:t>
            </a:r>
            <a:r>
              <a:rPr lang="en-US" sz="2800" dirty="0">
                <a:solidFill>
                  <a:srgbClr val="C00000"/>
                </a:solidFill>
              </a:rPr>
              <a:t>(</a:t>
            </a:r>
            <a:r>
              <a:rPr lang="en-US" sz="2800" dirty="0" err="1">
                <a:solidFill>
                  <a:srgbClr val="C00000"/>
                </a:solidFill>
              </a:rPr>
              <a:t>ord</a:t>
            </a:r>
            <a:r>
              <a:rPr lang="en-US" sz="2800" dirty="0">
                <a:solidFill>
                  <a:srgbClr val="C00000"/>
                </a:solidFill>
              </a:rPr>
              <a:t>('A') + 1)</a:t>
            </a:r>
          </a:p>
          <a:p>
            <a:r>
              <a:rPr lang="en-US" sz="2800" dirty="0"/>
              <a:t>'B'</a:t>
            </a:r>
          </a:p>
        </p:txBody>
      </p:sp>
    </p:spTree>
    <p:extLst>
      <p:ext uri="{BB962C8B-B14F-4D97-AF65-F5344CB8AC3E}">
        <p14:creationId xmlns:p14="http://schemas.microsoft.com/office/powerpoint/2010/main" val="5165876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04900" y="192842"/>
            <a:ext cx="12788899" cy="584775"/>
          </a:xfrm>
          <a:prstGeom prst="rect">
            <a:avLst/>
          </a:prstGeom>
        </p:spPr>
        <p:txBody>
          <a:bodyPr wrap="square">
            <a:spAutoFit/>
          </a:bodyPr>
          <a:lstStyle/>
          <a:p>
            <a:r>
              <a:rPr lang="en-US" sz="3200" b="1" dirty="0">
                <a:solidFill>
                  <a:schemeClr val="accent6">
                    <a:lumMod val="50000"/>
                  </a:schemeClr>
                </a:solidFill>
              </a:rPr>
              <a:t>Copying and Pasting Strings with the </a:t>
            </a:r>
            <a:r>
              <a:rPr lang="en-US" sz="3200" b="1" dirty="0" err="1">
                <a:solidFill>
                  <a:srgbClr val="C00000"/>
                </a:solidFill>
              </a:rPr>
              <a:t>pyperclip</a:t>
            </a:r>
            <a:r>
              <a:rPr lang="en-US" sz="3200" b="1" dirty="0">
                <a:solidFill>
                  <a:srgbClr val="C00000"/>
                </a:solidFill>
              </a:rPr>
              <a:t> </a:t>
            </a:r>
            <a:r>
              <a:rPr lang="en-US" sz="3200" b="1" dirty="0">
                <a:solidFill>
                  <a:schemeClr val="accent6">
                    <a:lumMod val="50000"/>
                  </a:schemeClr>
                </a:solidFill>
              </a:rPr>
              <a:t>Module</a:t>
            </a:r>
          </a:p>
        </p:txBody>
      </p:sp>
      <p:sp>
        <p:nvSpPr>
          <p:cNvPr id="4" name="Rectangle 3"/>
          <p:cNvSpPr/>
          <p:nvPr/>
        </p:nvSpPr>
        <p:spPr>
          <a:xfrm>
            <a:off x="250825" y="1242960"/>
            <a:ext cx="10064749" cy="2677656"/>
          </a:xfrm>
          <a:prstGeom prst="rect">
            <a:avLst/>
          </a:prstGeom>
        </p:spPr>
        <p:txBody>
          <a:bodyPr wrap="square">
            <a:spAutoFit/>
          </a:bodyPr>
          <a:lstStyle/>
          <a:p>
            <a:pPr marL="457200" indent="-457200">
              <a:buFont typeface="Wingdings" panose="05000000000000000000" pitchFamily="2" charset="2"/>
              <a:buChar char="Ø"/>
            </a:pPr>
            <a:r>
              <a:rPr lang="en-US" sz="2800" dirty="0"/>
              <a:t>The </a:t>
            </a:r>
            <a:r>
              <a:rPr lang="en-US" sz="2800" dirty="0" err="1">
                <a:solidFill>
                  <a:srgbClr val="C00000"/>
                </a:solidFill>
              </a:rPr>
              <a:t>pyperclip</a:t>
            </a:r>
            <a:r>
              <a:rPr lang="en-US" sz="2800" dirty="0">
                <a:solidFill>
                  <a:srgbClr val="C00000"/>
                </a:solidFill>
              </a:rPr>
              <a:t> </a:t>
            </a:r>
            <a:r>
              <a:rPr lang="en-US" sz="2800" dirty="0"/>
              <a:t>module has </a:t>
            </a:r>
            <a:r>
              <a:rPr lang="en-US" sz="2800" dirty="0">
                <a:solidFill>
                  <a:srgbClr val="C00000"/>
                </a:solidFill>
              </a:rPr>
              <a:t>copy()</a:t>
            </a:r>
            <a:r>
              <a:rPr lang="en-US" sz="2800" dirty="0"/>
              <a:t> and </a:t>
            </a:r>
            <a:r>
              <a:rPr lang="en-US" sz="2800" dirty="0">
                <a:solidFill>
                  <a:srgbClr val="C00000"/>
                </a:solidFill>
              </a:rPr>
              <a:t>paste() </a:t>
            </a:r>
            <a:r>
              <a:rPr lang="en-US" sz="2800" dirty="0"/>
              <a:t>functions that can send text to and receive text from your computer’s clipboard. </a:t>
            </a:r>
          </a:p>
          <a:p>
            <a:pPr marL="457200" indent="-457200">
              <a:buFont typeface="Wingdings" panose="05000000000000000000" pitchFamily="2" charset="2"/>
              <a:buChar char="Ø"/>
            </a:pPr>
            <a:r>
              <a:rPr lang="en-US" sz="2800" dirty="0">
                <a:solidFill>
                  <a:srgbClr val="C00000"/>
                </a:solidFill>
              </a:rPr>
              <a:t>Sending the output of a program to the clipboard will make it easy to paste it into an email, word processor, or some other software.</a:t>
            </a:r>
          </a:p>
          <a:p>
            <a:pPr marL="457200" indent="-457200">
              <a:buFont typeface="Wingdings" panose="05000000000000000000" pitchFamily="2" charset="2"/>
              <a:buChar char="Ø"/>
            </a:pPr>
            <a:r>
              <a:rPr lang="en-US" sz="2800" dirty="0"/>
              <a:t>The </a:t>
            </a:r>
            <a:r>
              <a:rPr lang="en-US" sz="2800" dirty="0" err="1">
                <a:solidFill>
                  <a:srgbClr val="C00000"/>
                </a:solidFill>
              </a:rPr>
              <a:t>pyperclip</a:t>
            </a:r>
            <a:r>
              <a:rPr lang="en-US" sz="2800" dirty="0">
                <a:solidFill>
                  <a:srgbClr val="C00000"/>
                </a:solidFill>
              </a:rPr>
              <a:t> </a:t>
            </a:r>
            <a:r>
              <a:rPr lang="en-US" sz="2800" dirty="0"/>
              <a:t>module does not come with Python. To install it, from third-party modules.</a:t>
            </a:r>
          </a:p>
        </p:txBody>
      </p:sp>
      <p:sp>
        <p:nvSpPr>
          <p:cNvPr id="3" name="Rectangle 2"/>
          <p:cNvSpPr/>
          <p:nvPr/>
        </p:nvSpPr>
        <p:spPr>
          <a:xfrm>
            <a:off x="6403973" y="3675296"/>
            <a:ext cx="6096000" cy="2062103"/>
          </a:xfrm>
          <a:prstGeom prst="rect">
            <a:avLst/>
          </a:prstGeom>
        </p:spPr>
        <p:txBody>
          <a:bodyPr>
            <a:spAutoFit/>
          </a:bodyPr>
          <a:lstStyle/>
          <a:p>
            <a:r>
              <a:rPr lang="en-US" sz="3200" dirty="0">
                <a:solidFill>
                  <a:srgbClr val="C00000"/>
                </a:solidFill>
              </a:rPr>
              <a:t>&gt;&gt;&gt; import </a:t>
            </a:r>
            <a:r>
              <a:rPr lang="en-US" sz="3200" dirty="0" err="1">
                <a:solidFill>
                  <a:srgbClr val="C00000"/>
                </a:solidFill>
              </a:rPr>
              <a:t>pyperclip</a:t>
            </a:r>
            <a:endParaRPr lang="en-US" sz="3200" dirty="0">
              <a:solidFill>
                <a:srgbClr val="C00000"/>
              </a:solidFill>
            </a:endParaRPr>
          </a:p>
          <a:p>
            <a:r>
              <a:rPr lang="en-US" sz="3200" dirty="0">
                <a:solidFill>
                  <a:srgbClr val="C00000"/>
                </a:solidFill>
              </a:rPr>
              <a:t>&gt;&gt;&gt; </a:t>
            </a:r>
            <a:r>
              <a:rPr lang="en-US" sz="3200" dirty="0" err="1">
                <a:solidFill>
                  <a:srgbClr val="C00000"/>
                </a:solidFill>
              </a:rPr>
              <a:t>pyperclip.copy</a:t>
            </a:r>
            <a:r>
              <a:rPr lang="en-US" sz="3200" dirty="0">
                <a:solidFill>
                  <a:srgbClr val="C00000"/>
                </a:solidFill>
              </a:rPr>
              <a:t>('Hello, world!')</a:t>
            </a:r>
          </a:p>
          <a:p>
            <a:r>
              <a:rPr lang="en-US" sz="3200" dirty="0">
                <a:solidFill>
                  <a:srgbClr val="C00000"/>
                </a:solidFill>
              </a:rPr>
              <a:t>&gt;&gt;&gt; </a:t>
            </a:r>
            <a:r>
              <a:rPr lang="en-US" sz="3200" dirty="0" err="1">
                <a:solidFill>
                  <a:srgbClr val="C00000"/>
                </a:solidFill>
              </a:rPr>
              <a:t>pyperclip.paste</a:t>
            </a:r>
            <a:r>
              <a:rPr lang="en-US" sz="3200" dirty="0">
                <a:solidFill>
                  <a:srgbClr val="C00000"/>
                </a:solidFill>
              </a:rPr>
              <a:t>()</a:t>
            </a:r>
          </a:p>
          <a:p>
            <a:r>
              <a:rPr lang="en-US" sz="3200" dirty="0"/>
              <a:t>'Hello, world!'</a:t>
            </a:r>
          </a:p>
        </p:txBody>
      </p:sp>
      <p:sp>
        <p:nvSpPr>
          <p:cNvPr id="5" name="Rectangle 4"/>
          <p:cNvSpPr/>
          <p:nvPr/>
        </p:nvSpPr>
        <p:spPr>
          <a:xfrm>
            <a:off x="368300" y="4137417"/>
            <a:ext cx="4483100" cy="1569660"/>
          </a:xfrm>
          <a:prstGeom prst="rect">
            <a:avLst/>
          </a:prstGeom>
        </p:spPr>
        <p:txBody>
          <a:bodyPr wrap="square">
            <a:spAutoFit/>
          </a:bodyPr>
          <a:lstStyle/>
          <a:p>
            <a:pPr marL="342900" indent="-342900">
              <a:buFont typeface="Arial" panose="020B0604020202020204" pitchFamily="34" charset="0"/>
              <a:buChar char="•"/>
            </a:pPr>
            <a:r>
              <a:rPr lang="en-US" sz="2400" dirty="0"/>
              <a:t>If something outside of your program changes the clipboard contents, the paste() function will return it.</a:t>
            </a:r>
          </a:p>
        </p:txBody>
      </p:sp>
      <p:sp>
        <p:nvSpPr>
          <p:cNvPr id="6" name="Rectangle 5"/>
          <p:cNvSpPr/>
          <p:nvPr/>
        </p:nvSpPr>
        <p:spPr>
          <a:xfrm>
            <a:off x="1936748" y="5617966"/>
            <a:ext cx="8934450" cy="1200329"/>
          </a:xfrm>
          <a:prstGeom prst="rect">
            <a:avLst/>
          </a:prstGeom>
        </p:spPr>
        <p:txBody>
          <a:bodyPr wrap="square">
            <a:spAutoFit/>
          </a:bodyPr>
          <a:lstStyle/>
          <a:p>
            <a:r>
              <a:rPr lang="en-US" sz="2400" dirty="0">
                <a:solidFill>
                  <a:srgbClr val="C00000"/>
                </a:solidFill>
              </a:rPr>
              <a:t>&gt;&gt;&gt; </a:t>
            </a:r>
            <a:r>
              <a:rPr lang="en-US" sz="2400" dirty="0" err="1">
                <a:solidFill>
                  <a:srgbClr val="C00000"/>
                </a:solidFill>
              </a:rPr>
              <a:t>pyperclip.paste</a:t>
            </a:r>
            <a:r>
              <a:rPr lang="en-US" sz="2400" dirty="0">
                <a:solidFill>
                  <a:srgbClr val="C00000"/>
                </a:solidFill>
              </a:rPr>
              <a:t>()</a:t>
            </a:r>
          </a:p>
          <a:p>
            <a:r>
              <a:rPr lang="en-US" sz="2400" dirty="0"/>
              <a:t>'For example, if I copied this sentence to the clipboard and then called</a:t>
            </a:r>
          </a:p>
          <a:p>
            <a:r>
              <a:rPr lang="en-US" sz="2400" dirty="0"/>
              <a:t>paste(), it would look like this:'</a:t>
            </a:r>
          </a:p>
        </p:txBody>
      </p:sp>
    </p:spTree>
    <p:extLst>
      <p:ext uri="{BB962C8B-B14F-4D97-AF65-F5344CB8AC3E}">
        <p14:creationId xmlns:p14="http://schemas.microsoft.com/office/powerpoint/2010/main" val="26421508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0825" y="101898"/>
            <a:ext cx="12788899" cy="584775"/>
          </a:xfrm>
          <a:prstGeom prst="rect">
            <a:avLst/>
          </a:prstGeom>
        </p:spPr>
        <p:txBody>
          <a:bodyPr wrap="square">
            <a:spAutoFit/>
          </a:bodyPr>
          <a:lstStyle/>
          <a:p>
            <a:pPr algn="ctr"/>
            <a:r>
              <a:rPr lang="en-US" sz="3200" b="1">
                <a:solidFill>
                  <a:schemeClr val="accent6">
                    <a:lumMod val="50000"/>
                  </a:schemeClr>
                </a:solidFill>
              </a:rPr>
              <a:t>READING AND WRITING FILES</a:t>
            </a:r>
            <a:endParaRPr lang="en-US" sz="3200" b="1" dirty="0">
              <a:solidFill>
                <a:schemeClr val="accent6">
                  <a:lumMod val="50000"/>
                </a:schemeClr>
              </a:solidFill>
            </a:endParaRPr>
          </a:p>
        </p:txBody>
      </p:sp>
      <p:sp>
        <p:nvSpPr>
          <p:cNvPr id="4" name="Rectangle 3"/>
          <p:cNvSpPr/>
          <p:nvPr/>
        </p:nvSpPr>
        <p:spPr>
          <a:xfrm>
            <a:off x="250825" y="1242960"/>
            <a:ext cx="11090275" cy="4524315"/>
          </a:xfrm>
          <a:prstGeom prst="rect">
            <a:avLst/>
          </a:prstGeom>
        </p:spPr>
        <p:txBody>
          <a:bodyPr wrap="square">
            <a:spAutoFit/>
          </a:bodyPr>
          <a:lstStyle/>
          <a:p>
            <a:pPr marL="457200" indent="-457200">
              <a:buFont typeface="Wingdings" panose="05000000000000000000" pitchFamily="2" charset="2"/>
              <a:buChar char="Ø"/>
            </a:pPr>
            <a:r>
              <a:rPr lang="en-US" sz="3600" dirty="0"/>
              <a:t>Variables are a fine way to store data while program is running, but if once the program has finished running, if data is needed it needs to be saved to a file.</a:t>
            </a:r>
          </a:p>
          <a:p>
            <a:pPr marL="520700"/>
            <a:endParaRPr lang="en-US" sz="3600" dirty="0"/>
          </a:p>
          <a:p>
            <a:pPr marL="457200" indent="-457200">
              <a:buFont typeface="Wingdings" panose="05000000000000000000" pitchFamily="2" charset="2"/>
              <a:buChar char="Ø"/>
            </a:pPr>
            <a:r>
              <a:rPr lang="en-US" sz="3600" dirty="0">
                <a:solidFill>
                  <a:srgbClr val="FF0000"/>
                </a:solidFill>
              </a:rPr>
              <a:t>How to use Python to create, read, and save files on the hard drive.</a:t>
            </a:r>
          </a:p>
          <a:p>
            <a:pPr marL="457200" indent="-457200">
              <a:buFont typeface="Wingdings" panose="05000000000000000000" pitchFamily="2" charset="2"/>
              <a:buChar char="Ø"/>
            </a:pPr>
            <a:endParaRPr lang="en-US" sz="3600" dirty="0">
              <a:solidFill>
                <a:srgbClr val="FF0000"/>
              </a:solidFill>
            </a:endParaRPr>
          </a:p>
          <a:p>
            <a:endParaRPr lang="en-US" sz="3600" dirty="0">
              <a:solidFill>
                <a:srgbClr val="FF0000"/>
              </a:solidFill>
            </a:endParaRPr>
          </a:p>
        </p:txBody>
      </p:sp>
    </p:spTree>
    <p:extLst>
      <p:ext uri="{BB962C8B-B14F-4D97-AF65-F5344CB8AC3E}">
        <p14:creationId xmlns:p14="http://schemas.microsoft.com/office/powerpoint/2010/main" val="25386049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0825" y="101898"/>
            <a:ext cx="12788899" cy="707886"/>
          </a:xfrm>
          <a:prstGeom prst="rect">
            <a:avLst/>
          </a:prstGeom>
        </p:spPr>
        <p:txBody>
          <a:bodyPr wrap="square">
            <a:spAutoFit/>
          </a:bodyPr>
          <a:lstStyle/>
          <a:p>
            <a:pPr algn="ctr"/>
            <a:r>
              <a:rPr lang="en-US" sz="4000" b="1">
                <a:solidFill>
                  <a:schemeClr val="accent6">
                    <a:lumMod val="50000"/>
                  </a:schemeClr>
                </a:solidFill>
              </a:rPr>
              <a:t>Files and File Paths</a:t>
            </a:r>
            <a:endParaRPr lang="en-US" sz="4000" b="1" dirty="0">
              <a:solidFill>
                <a:schemeClr val="accent6">
                  <a:lumMod val="50000"/>
                </a:schemeClr>
              </a:solidFill>
            </a:endParaRPr>
          </a:p>
        </p:txBody>
      </p:sp>
      <p:sp>
        <p:nvSpPr>
          <p:cNvPr id="4" name="Rectangle 3"/>
          <p:cNvSpPr/>
          <p:nvPr/>
        </p:nvSpPr>
        <p:spPr>
          <a:xfrm>
            <a:off x="250825" y="1560460"/>
            <a:ext cx="11483975" cy="5078313"/>
          </a:xfrm>
          <a:prstGeom prst="rect">
            <a:avLst/>
          </a:prstGeom>
        </p:spPr>
        <p:txBody>
          <a:bodyPr wrap="square">
            <a:spAutoFit/>
          </a:bodyPr>
          <a:lstStyle/>
          <a:p>
            <a:pPr marL="457200" indent="-457200">
              <a:buFont typeface="Wingdings" panose="05000000000000000000" pitchFamily="2" charset="2"/>
              <a:buChar char="Ø"/>
            </a:pPr>
            <a:r>
              <a:rPr lang="en-US" sz="3600" dirty="0"/>
              <a:t>A file has </a:t>
            </a:r>
            <a:r>
              <a:rPr lang="en-US" sz="3600" dirty="0">
                <a:solidFill>
                  <a:srgbClr val="FF0000"/>
                </a:solidFill>
              </a:rPr>
              <a:t>two key properties</a:t>
            </a:r>
            <a:r>
              <a:rPr lang="en-US" sz="3600" dirty="0"/>
              <a:t>: a </a:t>
            </a:r>
            <a:r>
              <a:rPr lang="en-US" sz="3600" dirty="0">
                <a:solidFill>
                  <a:srgbClr val="FF0000"/>
                </a:solidFill>
              </a:rPr>
              <a:t>filename</a:t>
            </a:r>
            <a:r>
              <a:rPr lang="en-US" sz="3600" dirty="0"/>
              <a:t> and a </a:t>
            </a:r>
            <a:r>
              <a:rPr lang="en-US" sz="3600" dirty="0">
                <a:solidFill>
                  <a:srgbClr val="FF0000"/>
                </a:solidFill>
              </a:rPr>
              <a:t>path</a:t>
            </a:r>
            <a:r>
              <a:rPr lang="en-US" sz="3600" dirty="0"/>
              <a:t>.</a:t>
            </a:r>
          </a:p>
          <a:p>
            <a:pPr marL="457200" indent="-457200">
              <a:buFont typeface="Wingdings" panose="05000000000000000000" pitchFamily="2" charset="2"/>
              <a:buChar char="Ø"/>
            </a:pPr>
            <a:r>
              <a:rPr lang="en-US" sz="3600" dirty="0">
                <a:solidFill>
                  <a:srgbClr val="FF0000"/>
                </a:solidFill>
              </a:rPr>
              <a:t>The path specifies the location of a file on the computer.</a:t>
            </a:r>
          </a:p>
          <a:p>
            <a:pPr marL="457200" indent="-457200">
              <a:buFont typeface="Wingdings" panose="05000000000000000000" pitchFamily="2" charset="2"/>
              <a:buChar char="Ø"/>
            </a:pPr>
            <a:r>
              <a:rPr lang="en-US" sz="3600" dirty="0">
                <a:solidFill>
                  <a:srgbClr val="0070C0"/>
                </a:solidFill>
              </a:rPr>
              <a:t>Ex: there is a file on my Windows laptop with the filename</a:t>
            </a:r>
          </a:p>
          <a:p>
            <a:r>
              <a:rPr lang="en-US" sz="3600" dirty="0">
                <a:solidFill>
                  <a:srgbClr val="FF0000"/>
                </a:solidFill>
              </a:rPr>
              <a:t>     project.docx </a:t>
            </a:r>
            <a:r>
              <a:rPr lang="en-US" sz="3600" dirty="0">
                <a:solidFill>
                  <a:srgbClr val="0070C0"/>
                </a:solidFill>
              </a:rPr>
              <a:t>in the path </a:t>
            </a:r>
            <a:r>
              <a:rPr lang="en-US" sz="3600" dirty="0">
                <a:solidFill>
                  <a:srgbClr val="FF0000"/>
                </a:solidFill>
              </a:rPr>
              <a:t>C:\Users\Al\Documents.</a:t>
            </a:r>
          </a:p>
          <a:p>
            <a:pPr marL="571500" indent="-571500">
              <a:buFont typeface="Wingdings" panose="05000000000000000000" pitchFamily="2" charset="2"/>
              <a:buChar char="Ø"/>
            </a:pPr>
            <a:r>
              <a:rPr lang="en-US" sz="3600" dirty="0">
                <a:solidFill>
                  <a:srgbClr val="0070C0"/>
                </a:solidFill>
              </a:rPr>
              <a:t>The part of the filename after the last period is called the file’s extension and tells  file’s type.</a:t>
            </a:r>
          </a:p>
          <a:p>
            <a:pPr marL="571500" indent="-571500">
              <a:buFont typeface="Wingdings" panose="05000000000000000000" pitchFamily="2" charset="2"/>
              <a:buChar char="Ø"/>
            </a:pPr>
            <a:r>
              <a:rPr lang="en-US" sz="3600" dirty="0">
                <a:solidFill>
                  <a:srgbClr val="00B050"/>
                </a:solidFill>
              </a:rPr>
              <a:t>The filename project.docx is a Word document, and Users, Al, and Documents all refer to folders (=directories).</a:t>
            </a:r>
          </a:p>
          <a:p>
            <a:pPr marL="571500" indent="-571500">
              <a:buFont typeface="Wingdings" panose="05000000000000000000" pitchFamily="2" charset="2"/>
              <a:buChar char="Ø"/>
            </a:pPr>
            <a:r>
              <a:rPr lang="en-US" sz="3600" dirty="0">
                <a:solidFill>
                  <a:srgbClr val="FF0000"/>
                </a:solidFill>
              </a:rPr>
              <a:t>Folders can contain files and other folders.</a:t>
            </a:r>
          </a:p>
        </p:txBody>
      </p:sp>
    </p:spTree>
    <p:extLst>
      <p:ext uri="{BB962C8B-B14F-4D97-AF65-F5344CB8AC3E}">
        <p14:creationId xmlns:p14="http://schemas.microsoft.com/office/powerpoint/2010/main" val="16354541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0825" y="101898"/>
            <a:ext cx="12788899" cy="707886"/>
          </a:xfrm>
          <a:prstGeom prst="rect">
            <a:avLst/>
          </a:prstGeom>
        </p:spPr>
        <p:txBody>
          <a:bodyPr wrap="square">
            <a:spAutoFit/>
          </a:bodyPr>
          <a:lstStyle/>
          <a:p>
            <a:pPr algn="ctr"/>
            <a:r>
              <a:rPr lang="en-US" sz="4000" b="1">
                <a:solidFill>
                  <a:schemeClr val="accent6">
                    <a:lumMod val="50000"/>
                  </a:schemeClr>
                </a:solidFill>
              </a:rPr>
              <a:t>Files and File Paths</a:t>
            </a:r>
            <a:endParaRPr lang="en-US" sz="4000" b="1" dirty="0">
              <a:solidFill>
                <a:schemeClr val="accent6">
                  <a:lumMod val="50000"/>
                </a:schemeClr>
              </a:solidFill>
            </a:endParaRPr>
          </a:p>
        </p:txBody>
      </p:sp>
      <p:sp>
        <p:nvSpPr>
          <p:cNvPr id="4" name="Rectangle 3"/>
          <p:cNvSpPr/>
          <p:nvPr/>
        </p:nvSpPr>
        <p:spPr>
          <a:xfrm>
            <a:off x="250825" y="1569733"/>
            <a:ext cx="11483975" cy="1200329"/>
          </a:xfrm>
          <a:prstGeom prst="rect">
            <a:avLst/>
          </a:prstGeom>
        </p:spPr>
        <p:txBody>
          <a:bodyPr wrap="square">
            <a:spAutoFit/>
          </a:bodyPr>
          <a:lstStyle/>
          <a:p>
            <a:pPr marL="457200" indent="-457200">
              <a:buFont typeface="Wingdings" panose="05000000000000000000" pitchFamily="2" charset="2"/>
              <a:buChar char="Ø"/>
            </a:pPr>
            <a:r>
              <a:rPr lang="en-US" sz="3600" dirty="0"/>
              <a:t>Ex: project.docx is in the Documents folder, which is inside the Al folder, which is inside the Users folder</a:t>
            </a:r>
            <a:endParaRPr lang="en-US" sz="3600" dirty="0">
              <a:solidFill>
                <a:srgbClr val="FF0000"/>
              </a:solidFill>
            </a:endParaRPr>
          </a:p>
        </p:txBody>
      </p:sp>
      <p:pic>
        <p:nvPicPr>
          <p:cNvPr id="2" name="Picture 1"/>
          <p:cNvPicPr>
            <a:picLocks noChangeAspect="1"/>
          </p:cNvPicPr>
          <p:nvPr/>
        </p:nvPicPr>
        <p:blipFill>
          <a:blip r:embed="rId3"/>
          <a:stretch>
            <a:fillRect/>
          </a:stretch>
        </p:blipFill>
        <p:spPr>
          <a:xfrm>
            <a:off x="703262" y="2826481"/>
            <a:ext cx="3271838" cy="3217079"/>
          </a:xfrm>
          <a:prstGeom prst="rect">
            <a:avLst/>
          </a:prstGeom>
        </p:spPr>
      </p:pic>
      <p:sp>
        <p:nvSpPr>
          <p:cNvPr id="3" name="Rectangle 2"/>
          <p:cNvSpPr/>
          <p:nvPr/>
        </p:nvSpPr>
        <p:spPr>
          <a:xfrm>
            <a:off x="563562" y="6220926"/>
            <a:ext cx="3762953" cy="461665"/>
          </a:xfrm>
          <a:prstGeom prst="rect">
            <a:avLst/>
          </a:prstGeom>
        </p:spPr>
        <p:txBody>
          <a:bodyPr wrap="none">
            <a:spAutoFit/>
          </a:bodyPr>
          <a:lstStyle/>
          <a:p>
            <a:r>
              <a:rPr lang="en-US" sz="2400" dirty="0">
                <a:solidFill>
                  <a:srgbClr val="FF0000"/>
                </a:solidFill>
              </a:rPr>
              <a:t>A file in a hierarchy of folders</a:t>
            </a:r>
          </a:p>
        </p:txBody>
      </p:sp>
      <p:sp>
        <p:nvSpPr>
          <p:cNvPr id="5" name="Rectangle 4"/>
          <p:cNvSpPr/>
          <p:nvPr/>
        </p:nvSpPr>
        <p:spPr>
          <a:xfrm>
            <a:off x="4326515" y="2770062"/>
            <a:ext cx="7738486" cy="4093428"/>
          </a:xfrm>
          <a:prstGeom prst="rect">
            <a:avLst/>
          </a:prstGeom>
        </p:spPr>
        <p:txBody>
          <a:bodyPr wrap="square">
            <a:spAutoFit/>
          </a:bodyPr>
          <a:lstStyle/>
          <a:p>
            <a:pPr marL="457200" indent="-457200" algn="just">
              <a:buFont typeface="Wingdings" panose="05000000000000000000" pitchFamily="2" charset="2"/>
              <a:buChar char="Ø"/>
            </a:pPr>
            <a:r>
              <a:rPr lang="en-US" sz="2600" dirty="0">
                <a:solidFill>
                  <a:srgbClr val="FF0000"/>
                </a:solidFill>
              </a:rPr>
              <a:t>The C:\ part of the path is the root folder, which contains all other folders. On Windows, the root </a:t>
            </a:r>
          </a:p>
          <a:p>
            <a:pPr algn="just"/>
            <a:r>
              <a:rPr lang="en-US" sz="2600" dirty="0">
                <a:solidFill>
                  <a:srgbClr val="FF0000"/>
                </a:solidFill>
              </a:rPr>
              <a:t>      folder is named C:\ and is also called C: drive.</a:t>
            </a:r>
          </a:p>
          <a:p>
            <a:pPr marL="457200" indent="-457200" algn="just">
              <a:buFont typeface="Wingdings" panose="05000000000000000000" pitchFamily="2" charset="2"/>
              <a:buChar char="Ø"/>
            </a:pPr>
            <a:r>
              <a:rPr lang="en-US" sz="2600" dirty="0"/>
              <a:t>Additional volumes, such as a DVD drive or USB flash drive, will appear differently on different operating systems.</a:t>
            </a:r>
          </a:p>
          <a:p>
            <a:pPr marL="457200" indent="-457200" algn="just">
              <a:buFont typeface="Wingdings" panose="05000000000000000000" pitchFamily="2" charset="2"/>
              <a:buChar char="Ø"/>
            </a:pPr>
            <a:r>
              <a:rPr lang="en-US" sz="2600" dirty="0">
                <a:solidFill>
                  <a:srgbClr val="FF0000"/>
                </a:solidFill>
              </a:rPr>
              <a:t>On Windows, they appear as new, lettered root drives, such as D:\ or E:\.</a:t>
            </a:r>
          </a:p>
          <a:p>
            <a:pPr marL="457200" indent="-457200" algn="just">
              <a:buFont typeface="Wingdings" panose="05000000000000000000" pitchFamily="2" charset="2"/>
              <a:buChar char="Ø"/>
            </a:pPr>
            <a:r>
              <a:rPr lang="en-US" sz="2600" dirty="0">
                <a:solidFill>
                  <a:srgbClr val="0070C0"/>
                </a:solidFill>
              </a:rPr>
              <a:t>Note that folder names and filenames are not case-sensitive on Windows</a:t>
            </a:r>
          </a:p>
        </p:txBody>
      </p:sp>
    </p:spTree>
    <p:extLst>
      <p:ext uri="{BB962C8B-B14F-4D97-AF65-F5344CB8AC3E}">
        <p14:creationId xmlns:p14="http://schemas.microsoft.com/office/powerpoint/2010/main" val="36116731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298"/>
            <a:ext cx="12788899" cy="584775"/>
          </a:xfrm>
          <a:prstGeom prst="rect">
            <a:avLst/>
          </a:prstGeom>
        </p:spPr>
        <p:txBody>
          <a:bodyPr wrap="square">
            <a:spAutoFit/>
          </a:bodyPr>
          <a:lstStyle/>
          <a:p>
            <a:pPr algn="ctr"/>
            <a:r>
              <a:rPr lang="en-US" sz="3200" b="1" dirty="0">
                <a:solidFill>
                  <a:schemeClr val="accent6">
                    <a:lumMod val="50000"/>
                  </a:schemeClr>
                </a:solidFill>
              </a:rPr>
              <a:t>Backslash on Windows &amp; Forward Slash on </a:t>
            </a:r>
            <a:r>
              <a:rPr lang="en-US" sz="3200" b="1" dirty="0" err="1">
                <a:solidFill>
                  <a:schemeClr val="accent6">
                    <a:lumMod val="50000"/>
                  </a:schemeClr>
                </a:solidFill>
              </a:rPr>
              <a:t>macOS</a:t>
            </a:r>
            <a:r>
              <a:rPr lang="en-US" sz="3200" b="1" dirty="0">
                <a:solidFill>
                  <a:schemeClr val="accent6">
                    <a:lumMod val="50000"/>
                  </a:schemeClr>
                </a:solidFill>
              </a:rPr>
              <a:t> and Linux</a:t>
            </a:r>
          </a:p>
        </p:txBody>
      </p:sp>
      <p:sp>
        <p:nvSpPr>
          <p:cNvPr id="4" name="Rectangle 3"/>
          <p:cNvSpPr/>
          <p:nvPr/>
        </p:nvSpPr>
        <p:spPr>
          <a:xfrm>
            <a:off x="250825" y="1239533"/>
            <a:ext cx="11483975" cy="3539430"/>
          </a:xfrm>
          <a:prstGeom prst="rect">
            <a:avLst/>
          </a:prstGeom>
        </p:spPr>
        <p:txBody>
          <a:bodyPr wrap="square">
            <a:spAutoFit/>
          </a:bodyPr>
          <a:lstStyle/>
          <a:p>
            <a:pPr marL="457200" indent="-457200">
              <a:buFont typeface="Wingdings" panose="05000000000000000000" pitchFamily="2" charset="2"/>
              <a:buChar char="Ø"/>
            </a:pPr>
            <a:r>
              <a:rPr lang="en-US" sz="2800" dirty="0"/>
              <a:t>On Windows, paths are written using backslashes </a:t>
            </a:r>
            <a:r>
              <a:rPr lang="en-US" sz="2800" dirty="0">
                <a:solidFill>
                  <a:srgbClr val="FF0000"/>
                </a:solidFill>
              </a:rPr>
              <a:t>(\) </a:t>
            </a:r>
            <a:r>
              <a:rPr lang="en-US" sz="2800" dirty="0"/>
              <a:t>as the separator between folder names.</a:t>
            </a:r>
          </a:p>
          <a:p>
            <a:pPr marL="457200" indent="-457200">
              <a:buFont typeface="Wingdings" panose="05000000000000000000" pitchFamily="2" charset="2"/>
              <a:buChar char="Ø"/>
            </a:pPr>
            <a:r>
              <a:rPr lang="en-US" sz="2800" dirty="0">
                <a:solidFill>
                  <a:srgbClr val="FF0000"/>
                </a:solidFill>
              </a:rPr>
              <a:t>The </a:t>
            </a:r>
            <a:r>
              <a:rPr lang="en-US" sz="2800" dirty="0" err="1">
                <a:solidFill>
                  <a:srgbClr val="FF0000"/>
                </a:solidFill>
              </a:rPr>
              <a:t>macOS</a:t>
            </a:r>
            <a:r>
              <a:rPr lang="en-US" sz="2800" dirty="0">
                <a:solidFill>
                  <a:srgbClr val="FF0000"/>
                </a:solidFill>
              </a:rPr>
              <a:t> and Linux operating systems, use the forward slash</a:t>
            </a:r>
            <a:r>
              <a:rPr lang="en-US" sz="2800" dirty="0"/>
              <a:t> (/) </a:t>
            </a:r>
            <a:r>
              <a:rPr lang="en-US" sz="2800" dirty="0">
                <a:solidFill>
                  <a:srgbClr val="FF0000"/>
                </a:solidFill>
              </a:rPr>
              <a:t>as their path separator</a:t>
            </a:r>
          </a:p>
          <a:p>
            <a:pPr marL="457200" indent="-457200">
              <a:buFont typeface="Wingdings" panose="05000000000000000000" pitchFamily="2" charset="2"/>
              <a:buChar char="Ø"/>
            </a:pPr>
            <a:r>
              <a:rPr lang="en-US" sz="2800" dirty="0"/>
              <a:t>If you want programs to work on all operating systems, you will have to write your Python scripts to handle both cases.</a:t>
            </a:r>
          </a:p>
          <a:p>
            <a:pPr marL="457200" indent="-457200">
              <a:buFont typeface="Wingdings" panose="05000000000000000000" pitchFamily="2" charset="2"/>
              <a:buChar char="Ø"/>
            </a:pPr>
            <a:r>
              <a:rPr lang="en-US" sz="2800" dirty="0"/>
              <a:t>To do this simply use </a:t>
            </a:r>
            <a:r>
              <a:rPr lang="en-US" sz="2800" dirty="0">
                <a:solidFill>
                  <a:srgbClr val="FF0000"/>
                </a:solidFill>
              </a:rPr>
              <a:t>Path() </a:t>
            </a:r>
            <a:r>
              <a:rPr lang="en-US" sz="2800" dirty="0"/>
              <a:t>function in the </a:t>
            </a:r>
            <a:r>
              <a:rPr lang="en-US" sz="2800" dirty="0" err="1">
                <a:solidFill>
                  <a:srgbClr val="FF0000"/>
                </a:solidFill>
              </a:rPr>
              <a:t>pathlib</a:t>
            </a:r>
            <a:r>
              <a:rPr lang="en-US" sz="2800" dirty="0">
                <a:solidFill>
                  <a:srgbClr val="FF0000"/>
                </a:solidFill>
              </a:rPr>
              <a:t> </a:t>
            </a:r>
            <a:r>
              <a:rPr lang="en-US" sz="2800" dirty="0"/>
              <a:t>module.</a:t>
            </a:r>
          </a:p>
          <a:p>
            <a:pPr marL="457200" indent="-457200">
              <a:buFont typeface="Wingdings" panose="05000000000000000000" pitchFamily="2" charset="2"/>
              <a:buChar char="Ø"/>
            </a:pPr>
            <a:endParaRPr lang="en-US" sz="2800" dirty="0"/>
          </a:p>
        </p:txBody>
      </p:sp>
      <p:sp>
        <p:nvSpPr>
          <p:cNvPr id="5" name="Rectangle 4"/>
          <p:cNvSpPr/>
          <p:nvPr/>
        </p:nvSpPr>
        <p:spPr>
          <a:xfrm>
            <a:off x="440315" y="4523819"/>
            <a:ext cx="7738486" cy="2092881"/>
          </a:xfrm>
          <a:prstGeom prst="rect">
            <a:avLst/>
          </a:prstGeom>
        </p:spPr>
        <p:txBody>
          <a:bodyPr wrap="square">
            <a:spAutoFit/>
          </a:bodyPr>
          <a:lstStyle/>
          <a:p>
            <a:pPr algn="just"/>
            <a:r>
              <a:rPr lang="en-US" sz="2600" dirty="0">
                <a:solidFill>
                  <a:srgbClr val="FF0000"/>
                </a:solidFill>
              </a:rPr>
              <a:t>&gt;&gt;&gt; from </a:t>
            </a:r>
            <a:r>
              <a:rPr lang="en-US" sz="2600" dirty="0" err="1"/>
              <a:t>pathlib</a:t>
            </a:r>
            <a:r>
              <a:rPr lang="en-US" sz="2600" dirty="0">
                <a:solidFill>
                  <a:srgbClr val="FF0000"/>
                </a:solidFill>
              </a:rPr>
              <a:t> import </a:t>
            </a:r>
            <a:r>
              <a:rPr lang="en-US" sz="2600" dirty="0"/>
              <a:t>Path</a:t>
            </a:r>
          </a:p>
          <a:p>
            <a:pPr algn="just"/>
            <a:r>
              <a:rPr lang="en-US" sz="2600" dirty="0">
                <a:solidFill>
                  <a:srgbClr val="FF0000"/>
                </a:solidFill>
              </a:rPr>
              <a:t>&gt;&gt;&gt; Path('spam', 'bacon', 'eggs')</a:t>
            </a:r>
          </a:p>
          <a:p>
            <a:pPr algn="just"/>
            <a:r>
              <a:rPr lang="en-US" sz="2600" dirty="0" err="1"/>
              <a:t>WindowsPath</a:t>
            </a:r>
            <a:r>
              <a:rPr lang="en-US" sz="2600" dirty="0"/>
              <a:t>('spam/bacon/eggs')</a:t>
            </a:r>
          </a:p>
          <a:p>
            <a:pPr algn="just"/>
            <a:r>
              <a:rPr lang="en-US" sz="2600" dirty="0">
                <a:solidFill>
                  <a:srgbClr val="FF0000"/>
                </a:solidFill>
              </a:rPr>
              <a:t>&gt;&gt;&gt; </a:t>
            </a:r>
            <a:r>
              <a:rPr lang="en-US" sz="2600" dirty="0" err="1">
                <a:solidFill>
                  <a:srgbClr val="FF0000"/>
                </a:solidFill>
              </a:rPr>
              <a:t>str</a:t>
            </a:r>
            <a:r>
              <a:rPr lang="en-US" sz="2600" dirty="0">
                <a:solidFill>
                  <a:srgbClr val="FF0000"/>
                </a:solidFill>
              </a:rPr>
              <a:t>(Path('spam', 'bacon', 'eggs'))</a:t>
            </a:r>
          </a:p>
          <a:p>
            <a:pPr algn="just"/>
            <a:r>
              <a:rPr lang="en-US" sz="2600" dirty="0"/>
              <a:t>'spam\\bacon\\eggs'</a:t>
            </a:r>
          </a:p>
        </p:txBody>
      </p:sp>
      <p:sp>
        <p:nvSpPr>
          <p:cNvPr id="6" name="Rectangle 5"/>
          <p:cNvSpPr/>
          <p:nvPr/>
        </p:nvSpPr>
        <p:spPr>
          <a:xfrm>
            <a:off x="6096000" y="4523819"/>
            <a:ext cx="6096000" cy="2246769"/>
          </a:xfrm>
          <a:prstGeom prst="rect">
            <a:avLst/>
          </a:prstGeom>
        </p:spPr>
        <p:txBody>
          <a:bodyPr>
            <a:spAutoFit/>
          </a:bodyPr>
          <a:lstStyle/>
          <a:p>
            <a:r>
              <a:rPr lang="en-US" sz="2800" dirty="0"/>
              <a:t>If you pass it the string values of individual file and folder names</a:t>
            </a:r>
          </a:p>
          <a:p>
            <a:r>
              <a:rPr lang="en-US" sz="2800" dirty="0"/>
              <a:t>in your path, </a:t>
            </a:r>
            <a:r>
              <a:rPr lang="en-US" sz="2800" dirty="0">
                <a:solidFill>
                  <a:srgbClr val="FF0000"/>
                </a:solidFill>
              </a:rPr>
              <a:t>Path() </a:t>
            </a:r>
            <a:r>
              <a:rPr lang="en-US" sz="2800" dirty="0"/>
              <a:t>will return a string with </a:t>
            </a:r>
            <a:r>
              <a:rPr lang="en-US" sz="2800" dirty="0">
                <a:solidFill>
                  <a:srgbClr val="FF0000"/>
                </a:solidFill>
              </a:rPr>
              <a:t>a file path </a:t>
            </a:r>
            <a:r>
              <a:rPr lang="en-US" sz="2800" dirty="0"/>
              <a:t>using the </a:t>
            </a:r>
            <a:r>
              <a:rPr lang="en-US" sz="2800" dirty="0">
                <a:solidFill>
                  <a:srgbClr val="FF0000"/>
                </a:solidFill>
              </a:rPr>
              <a:t>correct path separators.</a:t>
            </a:r>
          </a:p>
        </p:txBody>
      </p:sp>
    </p:spTree>
    <p:extLst>
      <p:ext uri="{BB962C8B-B14F-4D97-AF65-F5344CB8AC3E}">
        <p14:creationId xmlns:p14="http://schemas.microsoft.com/office/powerpoint/2010/main" val="8247627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298"/>
            <a:ext cx="12788899" cy="584775"/>
          </a:xfrm>
          <a:prstGeom prst="rect">
            <a:avLst/>
          </a:prstGeom>
        </p:spPr>
        <p:txBody>
          <a:bodyPr wrap="square">
            <a:spAutoFit/>
          </a:bodyPr>
          <a:lstStyle/>
          <a:p>
            <a:pPr algn="ctr"/>
            <a:r>
              <a:rPr lang="en-US" sz="3200" b="1" dirty="0">
                <a:solidFill>
                  <a:schemeClr val="accent6">
                    <a:lumMod val="50000"/>
                  </a:schemeClr>
                </a:solidFill>
              </a:rPr>
              <a:t>Backslash on Windows &amp; Forward Slash on </a:t>
            </a:r>
            <a:r>
              <a:rPr lang="en-US" sz="3200" b="1" dirty="0" err="1">
                <a:solidFill>
                  <a:schemeClr val="accent6">
                    <a:lumMod val="50000"/>
                  </a:schemeClr>
                </a:solidFill>
              </a:rPr>
              <a:t>macOS</a:t>
            </a:r>
            <a:r>
              <a:rPr lang="en-US" sz="3200" b="1" dirty="0">
                <a:solidFill>
                  <a:schemeClr val="accent6">
                    <a:lumMod val="50000"/>
                  </a:schemeClr>
                </a:solidFill>
              </a:rPr>
              <a:t> and Linux</a:t>
            </a:r>
          </a:p>
        </p:txBody>
      </p:sp>
      <p:sp>
        <p:nvSpPr>
          <p:cNvPr id="4" name="Rectangle 3"/>
          <p:cNvSpPr/>
          <p:nvPr/>
        </p:nvSpPr>
        <p:spPr>
          <a:xfrm>
            <a:off x="250825" y="1112533"/>
            <a:ext cx="11483975" cy="3539430"/>
          </a:xfrm>
          <a:prstGeom prst="rect">
            <a:avLst/>
          </a:prstGeom>
        </p:spPr>
        <p:txBody>
          <a:bodyPr wrap="square">
            <a:spAutoFit/>
          </a:bodyPr>
          <a:lstStyle/>
          <a:p>
            <a:pPr marL="457200" indent="-457200">
              <a:buFont typeface="Wingdings" panose="05000000000000000000" pitchFamily="2" charset="2"/>
              <a:buChar char="Ø"/>
            </a:pPr>
            <a:r>
              <a:rPr lang="en-US" sz="2800" dirty="0"/>
              <a:t>Note that the convention for importing </a:t>
            </a:r>
            <a:r>
              <a:rPr lang="en-US" sz="2800" dirty="0" err="1">
                <a:solidFill>
                  <a:srgbClr val="FF0000"/>
                </a:solidFill>
              </a:rPr>
              <a:t>pathlib</a:t>
            </a:r>
            <a:r>
              <a:rPr lang="en-US" sz="2800" dirty="0">
                <a:solidFill>
                  <a:srgbClr val="FF0000"/>
                </a:solidFill>
              </a:rPr>
              <a:t> </a:t>
            </a:r>
            <a:r>
              <a:rPr lang="en-US" sz="2800" dirty="0"/>
              <a:t>is to run </a:t>
            </a:r>
            <a:r>
              <a:rPr lang="en-US" sz="2800" dirty="0">
                <a:solidFill>
                  <a:srgbClr val="FF0000"/>
                </a:solidFill>
              </a:rPr>
              <a:t>from </a:t>
            </a:r>
            <a:r>
              <a:rPr lang="en-US" sz="2800" dirty="0" err="1">
                <a:solidFill>
                  <a:srgbClr val="FF0000"/>
                </a:solidFill>
              </a:rPr>
              <a:t>pathlib</a:t>
            </a:r>
            <a:r>
              <a:rPr lang="en-US" sz="2800" dirty="0">
                <a:solidFill>
                  <a:srgbClr val="FF0000"/>
                </a:solidFill>
              </a:rPr>
              <a:t> </a:t>
            </a:r>
          </a:p>
          <a:p>
            <a:r>
              <a:rPr lang="en-US" sz="2800" dirty="0">
                <a:solidFill>
                  <a:srgbClr val="FF0000"/>
                </a:solidFill>
              </a:rPr>
              <a:t>      import Path</a:t>
            </a:r>
            <a:r>
              <a:rPr lang="en-US" sz="2800" dirty="0"/>
              <a:t>, since otherwise we’d have to enter </a:t>
            </a:r>
            <a:r>
              <a:rPr lang="en-US" sz="2800" dirty="0" err="1">
                <a:solidFill>
                  <a:srgbClr val="FF0000"/>
                </a:solidFill>
              </a:rPr>
              <a:t>pathlib.Path</a:t>
            </a:r>
            <a:r>
              <a:rPr lang="en-US" sz="2800" dirty="0"/>
              <a:t> everywhere    </a:t>
            </a:r>
          </a:p>
          <a:p>
            <a:r>
              <a:rPr lang="en-US" sz="2800" dirty="0"/>
              <a:t>      Path shows up in code</a:t>
            </a:r>
          </a:p>
          <a:p>
            <a:pPr marL="457200" indent="-457200">
              <a:buFont typeface="Wingdings" panose="05000000000000000000" pitchFamily="2" charset="2"/>
              <a:buChar char="Ø"/>
            </a:pPr>
            <a:r>
              <a:rPr lang="en-US" sz="2800" dirty="0"/>
              <a:t>Path('spam', 'bacon', 'eggs') returned a </a:t>
            </a:r>
            <a:r>
              <a:rPr lang="en-US" sz="2800" dirty="0" err="1"/>
              <a:t>WindowsPath</a:t>
            </a:r>
            <a:r>
              <a:rPr lang="en-US" sz="2800" dirty="0"/>
              <a:t> object for the joined path, represented as </a:t>
            </a:r>
            <a:r>
              <a:rPr lang="en-US" sz="2800" dirty="0" err="1"/>
              <a:t>WindowsPath</a:t>
            </a:r>
            <a:r>
              <a:rPr lang="en-US" sz="2800" dirty="0"/>
              <a:t>('spam/bacon/eggs').</a:t>
            </a:r>
          </a:p>
          <a:p>
            <a:pPr marL="457200" indent="-457200">
              <a:buFont typeface="Wingdings" panose="05000000000000000000" pitchFamily="2" charset="2"/>
              <a:buChar char="Ø"/>
            </a:pPr>
            <a:r>
              <a:rPr lang="en-US" sz="2800" dirty="0">
                <a:solidFill>
                  <a:srgbClr val="7030A0"/>
                </a:solidFill>
              </a:rPr>
              <a:t>Even though Windows uses backslashes, the </a:t>
            </a:r>
            <a:r>
              <a:rPr lang="en-US" sz="2800" dirty="0" err="1">
                <a:solidFill>
                  <a:srgbClr val="7030A0"/>
                </a:solidFill>
              </a:rPr>
              <a:t>WindowsPath</a:t>
            </a:r>
            <a:r>
              <a:rPr lang="en-US" sz="2800" dirty="0">
                <a:solidFill>
                  <a:srgbClr val="7030A0"/>
                </a:solidFill>
              </a:rPr>
              <a:t> representation in interactive shell displays them using forward slashes, since open source software developers have historically favored Linux operating system.</a:t>
            </a:r>
          </a:p>
        </p:txBody>
      </p:sp>
      <p:sp>
        <p:nvSpPr>
          <p:cNvPr id="5" name="Rectangle 4"/>
          <p:cNvSpPr/>
          <p:nvPr/>
        </p:nvSpPr>
        <p:spPr>
          <a:xfrm>
            <a:off x="482671" y="4765119"/>
            <a:ext cx="7738486" cy="2092881"/>
          </a:xfrm>
          <a:prstGeom prst="rect">
            <a:avLst/>
          </a:prstGeom>
        </p:spPr>
        <p:txBody>
          <a:bodyPr wrap="square">
            <a:spAutoFit/>
          </a:bodyPr>
          <a:lstStyle/>
          <a:p>
            <a:pPr algn="just"/>
            <a:r>
              <a:rPr lang="en-US" sz="2600" dirty="0">
                <a:solidFill>
                  <a:srgbClr val="FF0000"/>
                </a:solidFill>
              </a:rPr>
              <a:t>&gt;&gt;&gt; from </a:t>
            </a:r>
            <a:r>
              <a:rPr lang="en-US" sz="2600" dirty="0" err="1"/>
              <a:t>pathlib</a:t>
            </a:r>
            <a:r>
              <a:rPr lang="en-US" sz="2600" dirty="0">
                <a:solidFill>
                  <a:srgbClr val="FF0000"/>
                </a:solidFill>
              </a:rPr>
              <a:t> import </a:t>
            </a:r>
            <a:r>
              <a:rPr lang="en-US" sz="2600" dirty="0"/>
              <a:t>Path</a:t>
            </a:r>
          </a:p>
          <a:p>
            <a:pPr algn="just"/>
            <a:r>
              <a:rPr lang="en-US" sz="2600" dirty="0">
                <a:solidFill>
                  <a:srgbClr val="FF0000"/>
                </a:solidFill>
              </a:rPr>
              <a:t>&gt;&gt;&gt; Path('spam', 'bacon', 'eggs')</a:t>
            </a:r>
          </a:p>
          <a:p>
            <a:pPr algn="just"/>
            <a:r>
              <a:rPr lang="en-US" sz="2600" dirty="0" err="1"/>
              <a:t>WindowsPath</a:t>
            </a:r>
            <a:r>
              <a:rPr lang="en-US" sz="2600" dirty="0"/>
              <a:t>('spam/bacon/eggs')</a:t>
            </a:r>
          </a:p>
          <a:p>
            <a:pPr algn="just"/>
            <a:r>
              <a:rPr lang="en-US" sz="2600" dirty="0">
                <a:solidFill>
                  <a:srgbClr val="FF0000"/>
                </a:solidFill>
              </a:rPr>
              <a:t>&gt;&gt;&gt; </a:t>
            </a:r>
            <a:r>
              <a:rPr lang="en-US" sz="2600" dirty="0" err="1">
                <a:solidFill>
                  <a:srgbClr val="FF0000"/>
                </a:solidFill>
              </a:rPr>
              <a:t>str</a:t>
            </a:r>
            <a:r>
              <a:rPr lang="en-US" sz="2600" dirty="0">
                <a:solidFill>
                  <a:srgbClr val="FF0000"/>
                </a:solidFill>
              </a:rPr>
              <a:t>(Path('spam', 'bacon', 'eggs'))</a:t>
            </a:r>
          </a:p>
          <a:p>
            <a:pPr algn="just"/>
            <a:r>
              <a:rPr lang="en-US" sz="2600" dirty="0"/>
              <a:t>'spam\\bacon\\eggs'</a:t>
            </a:r>
          </a:p>
        </p:txBody>
      </p:sp>
      <p:sp>
        <p:nvSpPr>
          <p:cNvPr id="6" name="Rectangle 5"/>
          <p:cNvSpPr/>
          <p:nvPr/>
        </p:nvSpPr>
        <p:spPr>
          <a:xfrm>
            <a:off x="5489646" y="4663519"/>
            <a:ext cx="6702354" cy="2246769"/>
          </a:xfrm>
          <a:prstGeom prst="rect">
            <a:avLst/>
          </a:prstGeom>
        </p:spPr>
        <p:txBody>
          <a:bodyPr wrap="square">
            <a:spAutoFit/>
          </a:bodyPr>
          <a:lstStyle/>
          <a:p>
            <a:pPr marL="457200" indent="-457200">
              <a:buFont typeface="Wingdings" panose="05000000000000000000" pitchFamily="2" charset="2"/>
              <a:buChar char="Ø"/>
            </a:pPr>
            <a:r>
              <a:rPr lang="en-US" sz="2800" dirty="0"/>
              <a:t>pass it to the </a:t>
            </a:r>
            <a:r>
              <a:rPr lang="en-US" sz="2800" dirty="0" err="1"/>
              <a:t>str</a:t>
            </a:r>
            <a:r>
              <a:rPr lang="en-US" sz="2800" dirty="0"/>
              <a:t>() function, which in returns  </a:t>
            </a:r>
            <a:r>
              <a:rPr lang="en-US" sz="2800" dirty="0">
                <a:solidFill>
                  <a:srgbClr val="FF0000"/>
                </a:solidFill>
              </a:rPr>
              <a:t>'spam\\bacon\\eggs'.</a:t>
            </a:r>
          </a:p>
          <a:p>
            <a:pPr marL="457200" indent="-457200">
              <a:buFont typeface="Wingdings" panose="05000000000000000000" pitchFamily="2" charset="2"/>
              <a:buChar char="Ø"/>
            </a:pPr>
            <a:r>
              <a:rPr lang="en-US" sz="2800" dirty="0">
                <a:solidFill>
                  <a:srgbClr val="FF0000"/>
                </a:solidFill>
              </a:rPr>
              <a:t>Note that the backslashes are doubled because each backslash needs to be escaped by another backslash character.)</a:t>
            </a:r>
          </a:p>
        </p:txBody>
      </p:sp>
    </p:spTree>
    <p:extLst>
      <p:ext uri="{BB962C8B-B14F-4D97-AF65-F5344CB8AC3E}">
        <p14:creationId xmlns:p14="http://schemas.microsoft.com/office/powerpoint/2010/main" val="13869656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298"/>
            <a:ext cx="12788899" cy="584775"/>
          </a:xfrm>
          <a:prstGeom prst="rect">
            <a:avLst/>
          </a:prstGeom>
        </p:spPr>
        <p:txBody>
          <a:bodyPr wrap="square">
            <a:spAutoFit/>
          </a:bodyPr>
          <a:lstStyle/>
          <a:p>
            <a:pPr algn="ctr"/>
            <a:r>
              <a:rPr lang="en-US" sz="3200" b="1" dirty="0">
                <a:solidFill>
                  <a:schemeClr val="accent6">
                    <a:lumMod val="50000"/>
                  </a:schemeClr>
                </a:solidFill>
              </a:rPr>
              <a:t>Backslash on Windows &amp; Forward Slash on </a:t>
            </a:r>
            <a:r>
              <a:rPr lang="en-US" sz="3200" b="1" dirty="0" err="1">
                <a:solidFill>
                  <a:schemeClr val="accent6">
                    <a:lumMod val="50000"/>
                  </a:schemeClr>
                </a:solidFill>
              </a:rPr>
              <a:t>macOS</a:t>
            </a:r>
            <a:r>
              <a:rPr lang="en-US" sz="3200" b="1" dirty="0">
                <a:solidFill>
                  <a:schemeClr val="accent6">
                    <a:lumMod val="50000"/>
                  </a:schemeClr>
                </a:solidFill>
              </a:rPr>
              <a:t> and Linux</a:t>
            </a:r>
          </a:p>
        </p:txBody>
      </p:sp>
      <p:sp>
        <p:nvSpPr>
          <p:cNvPr id="4" name="Rectangle 3"/>
          <p:cNvSpPr/>
          <p:nvPr/>
        </p:nvSpPr>
        <p:spPr>
          <a:xfrm>
            <a:off x="250825" y="1112533"/>
            <a:ext cx="11941175" cy="1815882"/>
          </a:xfrm>
          <a:prstGeom prst="rect">
            <a:avLst/>
          </a:prstGeom>
        </p:spPr>
        <p:txBody>
          <a:bodyPr wrap="square">
            <a:spAutoFit/>
          </a:bodyPr>
          <a:lstStyle/>
          <a:p>
            <a:pPr marL="457200" indent="-457200">
              <a:buFont typeface="Wingdings" panose="05000000000000000000" pitchFamily="2" charset="2"/>
              <a:buChar char="Ø"/>
            </a:pPr>
            <a:r>
              <a:rPr lang="en-US" sz="2800" dirty="0"/>
              <a:t>This Path object, </a:t>
            </a:r>
            <a:r>
              <a:rPr lang="en-US" sz="2800" dirty="0" err="1"/>
              <a:t>WindowsPath</a:t>
            </a:r>
            <a:r>
              <a:rPr lang="en-US" sz="2800" dirty="0"/>
              <a:t> can be passed to the file-related functions.</a:t>
            </a:r>
          </a:p>
          <a:p>
            <a:endParaRPr lang="en-US" sz="2800" dirty="0"/>
          </a:p>
          <a:p>
            <a:pPr marL="457200" indent="-457200">
              <a:buFont typeface="Wingdings" panose="05000000000000000000" pitchFamily="2" charset="2"/>
              <a:buChar char="Ø"/>
            </a:pPr>
            <a:r>
              <a:rPr lang="en-US" sz="2800" dirty="0">
                <a:solidFill>
                  <a:srgbClr val="7030A0"/>
                </a:solidFill>
              </a:rPr>
              <a:t>Ex: following code joins names from a list of filenames to the end of a folder’s name:</a:t>
            </a:r>
          </a:p>
        </p:txBody>
      </p:sp>
      <p:sp>
        <p:nvSpPr>
          <p:cNvPr id="5" name="Rectangle 4"/>
          <p:cNvSpPr/>
          <p:nvPr/>
        </p:nvSpPr>
        <p:spPr>
          <a:xfrm>
            <a:off x="609671" y="3472338"/>
            <a:ext cx="7738486" cy="2893100"/>
          </a:xfrm>
          <a:prstGeom prst="rect">
            <a:avLst/>
          </a:prstGeom>
        </p:spPr>
        <p:txBody>
          <a:bodyPr wrap="square">
            <a:spAutoFit/>
          </a:bodyPr>
          <a:lstStyle/>
          <a:p>
            <a:pPr algn="just"/>
            <a:r>
              <a:rPr lang="en-US" sz="2600" dirty="0">
                <a:solidFill>
                  <a:srgbClr val="FF0000"/>
                </a:solidFill>
              </a:rPr>
              <a:t>&gt;&gt;&gt; from </a:t>
            </a:r>
            <a:r>
              <a:rPr lang="en-US" sz="2600" dirty="0" err="1">
                <a:solidFill>
                  <a:srgbClr val="FF0000"/>
                </a:solidFill>
              </a:rPr>
              <a:t>pathlib</a:t>
            </a:r>
            <a:r>
              <a:rPr lang="en-US" sz="2600" dirty="0">
                <a:solidFill>
                  <a:srgbClr val="FF0000"/>
                </a:solidFill>
              </a:rPr>
              <a:t> import Path</a:t>
            </a:r>
          </a:p>
          <a:p>
            <a:pPr algn="just"/>
            <a:r>
              <a:rPr lang="en-US" sz="2600" dirty="0">
                <a:solidFill>
                  <a:srgbClr val="FF0000"/>
                </a:solidFill>
              </a:rPr>
              <a:t>&gt;&gt;&gt; </a:t>
            </a:r>
            <a:r>
              <a:rPr lang="en-US" sz="2600" dirty="0" err="1">
                <a:solidFill>
                  <a:srgbClr val="FF0000"/>
                </a:solidFill>
              </a:rPr>
              <a:t>myFiles</a:t>
            </a:r>
            <a:r>
              <a:rPr lang="en-US" sz="2600" dirty="0">
                <a:solidFill>
                  <a:srgbClr val="FF0000"/>
                </a:solidFill>
              </a:rPr>
              <a:t> = ['accounts.txt', 'details.csv', 'invite.docx']</a:t>
            </a:r>
          </a:p>
          <a:p>
            <a:pPr algn="just"/>
            <a:r>
              <a:rPr lang="en-US" sz="2600" dirty="0">
                <a:solidFill>
                  <a:srgbClr val="FF0000"/>
                </a:solidFill>
              </a:rPr>
              <a:t>&gt;&gt;&gt; for filename in </a:t>
            </a:r>
            <a:r>
              <a:rPr lang="en-US" sz="2600" dirty="0" err="1">
                <a:solidFill>
                  <a:srgbClr val="FF0000"/>
                </a:solidFill>
              </a:rPr>
              <a:t>myFiles</a:t>
            </a:r>
            <a:r>
              <a:rPr lang="en-US" sz="2600" dirty="0">
                <a:solidFill>
                  <a:srgbClr val="FF0000"/>
                </a:solidFill>
              </a:rPr>
              <a:t>:</a:t>
            </a:r>
          </a:p>
          <a:p>
            <a:pPr algn="just"/>
            <a:r>
              <a:rPr lang="en-US" sz="2600" dirty="0"/>
              <a:t>print(Path(</a:t>
            </a:r>
            <a:r>
              <a:rPr lang="en-US" sz="2600" dirty="0" err="1"/>
              <a:t>r'C</a:t>
            </a:r>
            <a:r>
              <a:rPr lang="en-US" sz="2600" dirty="0"/>
              <a:t>:\Users\Al', filename))</a:t>
            </a:r>
          </a:p>
          <a:p>
            <a:pPr algn="just"/>
            <a:r>
              <a:rPr lang="en-US" sz="2600" dirty="0"/>
              <a:t>C:\Users\Al\accounts.txt</a:t>
            </a:r>
          </a:p>
          <a:p>
            <a:pPr algn="just"/>
            <a:r>
              <a:rPr lang="en-US" sz="2600" dirty="0"/>
              <a:t>C:\Users\Al\details.csv</a:t>
            </a:r>
          </a:p>
          <a:p>
            <a:pPr algn="just"/>
            <a:r>
              <a:rPr lang="en-US" sz="2600" dirty="0"/>
              <a:t>C:\Users\Al\invite.docx</a:t>
            </a:r>
          </a:p>
        </p:txBody>
      </p:sp>
    </p:spTree>
    <p:extLst>
      <p:ext uri="{BB962C8B-B14F-4D97-AF65-F5344CB8AC3E}">
        <p14:creationId xmlns:p14="http://schemas.microsoft.com/office/powerpoint/2010/main" val="22537904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298"/>
            <a:ext cx="12788899" cy="584775"/>
          </a:xfrm>
          <a:prstGeom prst="rect">
            <a:avLst/>
          </a:prstGeom>
        </p:spPr>
        <p:txBody>
          <a:bodyPr wrap="square">
            <a:spAutoFit/>
          </a:bodyPr>
          <a:lstStyle/>
          <a:p>
            <a:pPr algn="ctr"/>
            <a:r>
              <a:rPr lang="en-US" sz="3200" b="1" dirty="0">
                <a:solidFill>
                  <a:schemeClr val="accent6">
                    <a:lumMod val="50000"/>
                  </a:schemeClr>
                </a:solidFill>
              </a:rPr>
              <a:t>Backslash on Windows &amp; Forward Slash on </a:t>
            </a:r>
            <a:r>
              <a:rPr lang="en-US" sz="3200" b="1" dirty="0" err="1">
                <a:solidFill>
                  <a:schemeClr val="accent6">
                    <a:lumMod val="50000"/>
                  </a:schemeClr>
                </a:solidFill>
              </a:rPr>
              <a:t>macOS</a:t>
            </a:r>
            <a:r>
              <a:rPr lang="en-US" sz="3200" b="1" dirty="0">
                <a:solidFill>
                  <a:schemeClr val="accent6">
                    <a:lumMod val="50000"/>
                  </a:schemeClr>
                </a:solidFill>
              </a:rPr>
              <a:t> and Linux</a:t>
            </a:r>
          </a:p>
        </p:txBody>
      </p:sp>
      <p:sp>
        <p:nvSpPr>
          <p:cNvPr id="4" name="Rectangle 3"/>
          <p:cNvSpPr/>
          <p:nvPr/>
        </p:nvSpPr>
        <p:spPr>
          <a:xfrm>
            <a:off x="207961" y="1225689"/>
            <a:ext cx="11793539" cy="5632311"/>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200" dirty="0">
                <a:solidFill>
                  <a:srgbClr val="FF0000"/>
                </a:solidFill>
              </a:rPr>
              <a:t>On Windows, backslash separates directories, so can’t be used in filenames.</a:t>
            </a:r>
          </a:p>
          <a:p>
            <a:pPr marL="457200" indent="-457200">
              <a:spcAft>
                <a:spcPts val="1200"/>
              </a:spcAft>
              <a:buFont typeface="Wingdings" panose="05000000000000000000" pitchFamily="2" charset="2"/>
              <a:buChar char="Ø"/>
            </a:pPr>
            <a:r>
              <a:rPr lang="en-US" sz="3200" dirty="0"/>
              <a:t>Backslashes can be used in filenames on </a:t>
            </a:r>
            <a:r>
              <a:rPr lang="en-US" sz="3200" dirty="0" err="1"/>
              <a:t>macOS</a:t>
            </a:r>
            <a:r>
              <a:rPr lang="en-US" sz="3200" dirty="0"/>
              <a:t> and Linux.</a:t>
            </a:r>
          </a:p>
          <a:p>
            <a:pPr marL="457200" indent="-457200">
              <a:spcAft>
                <a:spcPts val="1200"/>
              </a:spcAft>
              <a:buFont typeface="Wingdings" panose="05000000000000000000" pitchFamily="2" charset="2"/>
              <a:buChar char="Ø"/>
            </a:pPr>
            <a:r>
              <a:rPr lang="en-US" sz="3200" dirty="0">
                <a:solidFill>
                  <a:srgbClr val="FF0000"/>
                </a:solidFill>
              </a:rPr>
              <a:t>Path(</a:t>
            </a:r>
            <a:r>
              <a:rPr lang="en-US" sz="3200" dirty="0" err="1">
                <a:solidFill>
                  <a:srgbClr val="FF0000"/>
                </a:solidFill>
              </a:rPr>
              <a:t>r'spam</a:t>
            </a:r>
            <a:r>
              <a:rPr lang="en-US" sz="3200" dirty="0">
                <a:solidFill>
                  <a:srgbClr val="FF0000"/>
                </a:solidFill>
              </a:rPr>
              <a:t>\eggs') refers to two separate folders (or a file eggs in a folder spam) on Windows, the same command would refer to a single folder (or file) named spam\eggs on </a:t>
            </a:r>
            <a:r>
              <a:rPr lang="en-US" sz="3200" dirty="0" err="1">
                <a:solidFill>
                  <a:srgbClr val="FF0000"/>
                </a:solidFill>
              </a:rPr>
              <a:t>macOS</a:t>
            </a:r>
            <a:r>
              <a:rPr lang="en-US" sz="3200" dirty="0">
                <a:solidFill>
                  <a:srgbClr val="FF0000"/>
                </a:solidFill>
              </a:rPr>
              <a:t> and Linux.</a:t>
            </a:r>
          </a:p>
          <a:p>
            <a:pPr marL="457200" indent="-457200">
              <a:spcAft>
                <a:spcPts val="1200"/>
              </a:spcAft>
              <a:buFont typeface="Wingdings" panose="05000000000000000000" pitchFamily="2" charset="2"/>
              <a:buChar char="Ø"/>
            </a:pPr>
            <a:r>
              <a:rPr lang="en-US" sz="3200" dirty="0">
                <a:solidFill>
                  <a:srgbClr val="7030A0"/>
                </a:solidFill>
              </a:rPr>
              <a:t>For this reason, it’s usually a good idea to always use forward slashes in Python code.</a:t>
            </a:r>
          </a:p>
          <a:p>
            <a:pPr marL="457200" indent="-457200">
              <a:spcAft>
                <a:spcPts val="1200"/>
              </a:spcAft>
              <a:buFont typeface="Wingdings" panose="05000000000000000000" pitchFamily="2" charset="2"/>
              <a:buChar char="Ø"/>
            </a:pPr>
            <a:r>
              <a:rPr lang="en-US" sz="3200" dirty="0">
                <a:solidFill>
                  <a:srgbClr val="FF0000"/>
                </a:solidFill>
              </a:rPr>
              <a:t>The </a:t>
            </a:r>
            <a:r>
              <a:rPr lang="en-US" sz="3200" dirty="0" err="1">
                <a:solidFill>
                  <a:srgbClr val="FF0000"/>
                </a:solidFill>
              </a:rPr>
              <a:t>pathlib</a:t>
            </a:r>
            <a:r>
              <a:rPr lang="en-US" sz="3200" dirty="0">
                <a:solidFill>
                  <a:srgbClr val="FF0000"/>
                </a:solidFill>
              </a:rPr>
              <a:t> module will ensure that it always works on all operating systems.</a:t>
            </a:r>
          </a:p>
        </p:txBody>
      </p:sp>
    </p:spTree>
    <p:extLst>
      <p:ext uri="{BB962C8B-B14F-4D97-AF65-F5344CB8AC3E}">
        <p14:creationId xmlns:p14="http://schemas.microsoft.com/office/powerpoint/2010/main" val="39792429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298"/>
            <a:ext cx="12788899" cy="646331"/>
          </a:xfrm>
          <a:prstGeom prst="rect">
            <a:avLst/>
          </a:prstGeom>
        </p:spPr>
        <p:txBody>
          <a:bodyPr wrap="square">
            <a:spAutoFit/>
          </a:bodyPr>
          <a:lstStyle/>
          <a:p>
            <a:pPr algn="ctr"/>
            <a:r>
              <a:rPr lang="en-US" sz="3600" b="1">
                <a:solidFill>
                  <a:schemeClr val="accent6">
                    <a:lumMod val="50000"/>
                  </a:schemeClr>
                </a:solidFill>
              </a:rPr>
              <a:t>Using the / Operator to Join Paths</a:t>
            </a:r>
            <a:endParaRPr lang="en-US" sz="3600" b="1" dirty="0">
              <a:solidFill>
                <a:schemeClr val="accent6">
                  <a:lumMod val="50000"/>
                </a:schemeClr>
              </a:solidFill>
            </a:endParaRPr>
          </a:p>
        </p:txBody>
      </p:sp>
      <p:sp>
        <p:nvSpPr>
          <p:cNvPr id="4" name="Rectangle 3"/>
          <p:cNvSpPr/>
          <p:nvPr/>
        </p:nvSpPr>
        <p:spPr>
          <a:xfrm>
            <a:off x="207961" y="1225689"/>
            <a:ext cx="11793539" cy="2862322"/>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200" dirty="0">
                <a:solidFill>
                  <a:srgbClr val="FF0000"/>
                </a:solidFill>
              </a:rPr>
              <a:t>The / operator used for division can also combine Path objects and strings.</a:t>
            </a:r>
          </a:p>
          <a:p>
            <a:pPr marL="457200" indent="-457200">
              <a:spcAft>
                <a:spcPts val="1200"/>
              </a:spcAft>
              <a:buFont typeface="Wingdings" panose="05000000000000000000" pitchFamily="2" charset="2"/>
              <a:buChar char="Ø"/>
            </a:pPr>
            <a:r>
              <a:rPr lang="en-US" sz="3200" dirty="0"/>
              <a:t>This is helpful for modifying a Path object after creating it with the Path() function. </a:t>
            </a:r>
          </a:p>
          <a:p>
            <a:pPr marL="457200" indent="-457200">
              <a:spcAft>
                <a:spcPts val="1200"/>
              </a:spcAft>
              <a:buFont typeface="Wingdings" panose="05000000000000000000" pitchFamily="2" charset="2"/>
              <a:buChar char="Ø"/>
            </a:pPr>
            <a:r>
              <a:rPr lang="en-US" sz="3200" dirty="0">
                <a:solidFill>
                  <a:srgbClr val="FF0000"/>
                </a:solidFill>
              </a:rPr>
              <a:t>Ex: </a:t>
            </a:r>
          </a:p>
        </p:txBody>
      </p:sp>
      <p:sp>
        <p:nvSpPr>
          <p:cNvPr id="2" name="Rectangle 1"/>
          <p:cNvSpPr/>
          <p:nvPr/>
        </p:nvSpPr>
        <p:spPr>
          <a:xfrm>
            <a:off x="6394449" y="3554611"/>
            <a:ext cx="6096000" cy="3108543"/>
          </a:xfrm>
          <a:prstGeom prst="rect">
            <a:avLst/>
          </a:prstGeom>
        </p:spPr>
        <p:txBody>
          <a:bodyPr>
            <a:spAutoFit/>
          </a:bodyPr>
          <a:lstStyle/>
          <a:p>
            <a:r>
              <a:rPr lang="en-US" sz="2800" dirty="0">
                <a:solidFill>
                  <a:srgbClr val="C00000"/>
                </a:solidFill>
              </a:rPr>
              <a:t>&gt;&gt;&gt; from </a:t>
            </a:r>
            <a:r>
              <a:rPr lang="en-US" sz="2800" dirty="0" err="1">
                <a:solidFill>
                  <a:srgbClr val="C00000"/>
                </a:solidFill>
              </a:rPr>
              <a:t>pathlib</a:t>
            </a:r>
            <a:r>
              <a:rPr lang="en-US" sz="2800" dirty="0">
                <a:solidFill>
                  <a:srgbClr val="C00000"/>
                </a:solidFill>
              </a:rPr>
              <a:t> import Path</a:t>
            </a:r>
          </a:p>
          <a:p>
            <a:r>
              <a:rPr lang="en-US" sz="2800" dirty="0">
                <a:solidFill>
                  <a:srgbClr val="C00000"/>
                </a:solidFill>
              </a:rPr>
              <a:t>&gt;&gt;&gt; Path('spam') / 'bacon' / 'eggs'</a:t>
            </a:r>
          </a:p>
          <a:p>
            <a:r>
              <a:rPr lang="en-US" sz="2800" dirty="0" err="1"/>
              <a:t>WindowsPath</a:t>
            </a:r>
            <a:r>
              <a:rPr lang="en-US" sz="2800" dirty="0"/>
              <a:t>('spam/bacon/eggs')</a:t>
            </a:r>
          </a:p>
          <a:p>
            <a:r>
              <a:rPr lang="en-US" sz="2800" dirty="0">
                <a:solidFill>
                  <a:srgbClr val="C00000"/>
                </a:solidFill>
              </a:rPr>
              <a:t>&gt;&gt;&gt; Path('spam') / Path('bacon/eggs')</a:t>
            </a:r>
          </a:p>
          <a:p>
            <a:r>
              <a:rPr lang="en-US" sz="2800" dirty="0" err="1"/>
              <a:t>WindowsPath</a:t>
            </a:r>
            <a:r>
              <a:rPr lang="en-US" sz="2800" dirty="0"/>
              <a:t>('spam/bacon/eggs')</a:t>
            </a:r>
          </a:p>
          <a:p>
            <a:r>
              <a:rPr lang="en-US" sz="2800" dirty="0">
                <a:solidFill>
                  <a:srgbClr val="C00000"/>
                </a:solidFill>
              </a:rPr>
              <a:t>&gt;&gt;&gt; Path('spam') / Path('bacon', 'eggs')</a:t>
            </a:r>
          </a:p>
          <a:p>
            <a:r>
              <a:rPr lang="en-US" sz="2800" dirty="0" err="1"/>
              <a:t>WindowsPath</a:t>
            </a:r>
            <a:r>
              <a:rPr lang="en-US" sz="2800" dirty="0"/>
              <a:t>('spam/bacon/eggs')</a:t>
            </a:r>
          </a:p>
        </p:txBody>
      </p:sp>
      <p:sp>
        <p:nvSpPr>
          <p:cNvPr id="3" name="Rectangle 2"/>
          <p:cNvSpPr/>
          <p:nvPr/>
        </p:nvSpPr>
        <p:spPr>
          <a:xfrm>
            <a:off x="590552" y="4300835"/>
            <a:ext cx="5207000" cy="2246769"/>
          </a:xfrm>
          <a:prstGeom prst="rect">
            <a:avLst/>
          </a:prstGeom>
        </p:spPr>
        <p:txBody>
          <a:bodyPr wrap="square">
            <a:spAutoFit/>
          </a:bodyPr>
          <a:lstStyle/>
          <a:p>
            <a:r>
              <a:rPr lang="en-US" sz="2800" dirty="0"/>
              <a:t>Using the / operator with Path objects makes joining paths just as easy as string concatenation.</a:t>
            </a:r>
          </a:p>
          <a:p>
            <a:r>
              <a:rPr lang="en-US" sz="2800" dirty="0"/>
              <a:t>It’s also safer than using string concatenation or join() method.</a:t>
            </a:r>
          </a:p>
        </p:txBody>
      </p:sp>
    </p:spTree>
    <p:extLst>
      <p:ext uri="{BB962C8B-B14F-4D97-AF65-F5344CB8AC3E}">
        <p14:creationId xmlns:p14="http://schemas.microsoft.com/office/powerpoint/2010/main" val="3099303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7340" y="1007153"/>
            <a:ext cx="11694660" cy="5816977"/>
          </a:xfrm>
          <a:prstGeom prst="rect">
            <a:avLst/>
          </a:prstGeom>
        </p:spPr>
        <p:txBody>
          <a:bodyPr wrap="square">
            <a:spAutoFit/>
          </a:bodyPr>
          <a:lstStyle/>
          <a:p>
            <a:pPr marL="457200" indent="-457200">
              <a:spcAft>
                <a:spcPts val="1800"/>
              </a:spcAft>
              <a:buFont typeface="Wingdings" panose="05000000000000000000" pitchFamily="2" charset="2"/>
              <a:buChar char="Ø"/>
            </a:pPr>
            <a:r>
              <a:rPr lang="en-US" sz="3600" dirty="0">
                <a:solidFill>
                  <a:srgbClr val="C00000"/>
                </a:solidFill>
              </a:rPr>
              <a:t>&gt;&gt;&gt; spam = 'Say hi to Bob\'s mother.‘</a:t>
            </a:r>
          </a:p>
          <a:p>
            <a:pPr marL="457200" indent="-457200" algn="just">
              <a:spcAft>
                <a:spcPts val="1800"/>
              </a:spcAft>
              <a:buFont typeface="Wingdings" panose="05000000000000000000" pitchFamily="2" charset="2"/>
              <a:buChar char="Ø"/>
            </a:pPr>
            <a:r>
              <a:rPr lang="en-US" sz="3600" dirty="0"/>
              <a:t>Python knows that since the single quote in </a:t>
            </a:r>
            <a:r>
              <a:rPr lang="en-US" sz="3600" dirty="0">
                <a:solidFill>
                  <a:srgbClr val="C00000"/>
                </a:solidFill>
              </a:rPr>
              <a:t>Bob\'s </a:t>
            </a:r>
            <a:r>
              <a:rPr lang="en-US" sz="3600" dirty="0"/>
              <a:t>has a backslash, it is not a single quote meant to end string value.</a:t>
            </a:r>
          </a:p>
          <a:p>
            <a:pPr marL="457200" indent="-457200">
              <a:spcAft>
                <a:spcPts val="1800"/>
              </a:spcAft>
              <a:buFont typeface="Wingdings" panose="05000000000000000000" pitchFamily="2" charset="2"/>
              <a:buChar char="Ø"/>
            </a:pPr>
            <a:r>
              <a:rPr lang="en-US" sz="3600" dirty="0"/>
              <a:t>The escape characters </a:t>
            </a:r>
            <a:r>
              <a:rPr lang="en-US" sz="3600" dirty="0">
                <a:solidFill>
                  <a:srgbClr val="C00000"/>
                </a:solidFill>
              </a:rPr>
              <a:t>\‘</a:t>
            </a:r>
            <a:r>
              <a:rPr lang="en-US" sz="3600" dirty="0"/>
              <a:t> and </a:t>
            </a:r>
            <a:r>
              <a:rPr lang="en-US" sz="3600" dirty="0">
                <a:solidFill>
                  <a:srgbClr val="C00000"/>
                </a:solidFill>
              </a:rPr>
              <a:t>\"</a:t>
            </a:r>
            <a:r>
              <a:rPr lang="en-US" sz="3600" dirty="0"/>
              <a:t> let to put single quotes and double quotes inside strings, respectively.</a:t>
            </a:r>
          </a:p>
          <a:p>
            <a:pPr marL="457200" indent="-457200">
              <a:spcAft>
                <a:spcPts val="1800"/>
              </a:spcAft>
              <a:buFont typeface="Wingdings" panose="05000000000000000000" pitchFamily="2" charset="2"/>
              <a:buChar char="Ø"/>
            </a:pPr>
            <a:r>
              <a:rPr lang="en-US" sz="3600" dirty="0"/>
              <a:t>Ex:  &gt;&gt;&gt; </a:t>
            </a:r>
            <a:r>
              <a:rPr lang="en-US" sz="3400" b="1" dirty="0"/>
              <a:t>print("Hello there!\</a:t>
            </a:r>
            <a:r>
              <a:rPr lang="en-US" sz="3400" b="1" dirty="0" err="1"/>
              <a:t>nHow</a:t>
            </a:r>
            <a:r>
              <a:rPr lang="en-US" sz="3400" b="1" dirty="0"/>
              <a:t> are you?\</a:t>
            </a:r>
            <a:r>
              <a:rPr lang="en-US" sz="3400" b="1" dirty="0" err="1"/>
              <a:t>nI</a:t>
            </a:r>
            <a:r>
              <a:rPr lang="en-US" sz="3400" b="1" dirty="0"/>
              <a:t>\'m doing fine.")</a:t>
            </a:r>
          </a:p>
          <a:p>
            <a:r>
              <a:rPr lang="en-US" sz="3200" dirty="0">
                <a:solidFill>
                  <a:srgbClr val="C00000"/>
                </a:solidFill>
              </a:rPr>
              <a:t>Hello there!</a:t>
            </a:r>
          </a:p>
          <a:p>
            <a:r>
              <a:rPr lang="en-US" sz="3200" dirty="0">
                <a:solidFill>
                  <a:srgbClr val="C00000"/>
                </a:solidFill>
              </a:rPr>
              <a:t>How are you?</a:t>
            </a:r>
          </a:p>
          <a:p>
            <a:r>
              <a:rPr lang="en-US" sz="3200" dirty="0">
                <a:solidFill>
                  <a:srgbClr val="C00000"/>
                </a:solidFill>
              </a:rPr>
              <a:t>I'm doing fine.</a:t>
            </a:r>
          </a:p>
        </p:txBody>
      </p:sp>
      <p:sp>
        <p:nvSpPr>
          <p:cNvPr id="7" name="Rectangle 6"/>
          <p:cNvSpPr/>
          <p:nvPr/>
        </p:nvSpPr>
        <p:spPr>
          <a:xfrm>
            <a:off x="3922848" y="58684"/>
            <a:ext cx="4215193" cy="769441"/>
          </a:xfrm>
          <a:prstGeom prst="rect">
            <a:avLst/>
          </a:prstGeom>
        </p:spPr>
        <p:txBody>
          <a:bodyPr wrap="none">
            <a:spAutoFit/>
          </a:bodyPr>
          <a:lstStyle/>
          <a:p>
            <a:r>
              <a:rPr lang="en-US" sz="4400" b="1">
                <a:solidFill>
                  <a:schemeClr val="accent6">
                    <a:lumMod val="50000"/>
                  </a:schemeClr>
                </a:solidFill>
              </a:rPr>
              <a:t>Escape Characters</a:t>
            </a:r>
            <a:endParaRPr lang="en-US" sz="4400" b="1" dirty="0">
              <a:solidFill>
                <a:schemeClr val="accent6">
                  <a:lumMod val="50000"/>
                </a:schemeClr>
              </a:solidFill>
            </a:endParaRPr>
          </a:p>
        </p:txBody>
      </p:sp>
    </p:spTree>
    <p:extLst>
      <p:ext uri="{BB962C8B-B14F-4D97-AF65-F5344CB8AC3E}">
        <p14:creationId xmlns:p14="http://schemas.microsoft.com/office/powerpoint/2010/main" val="11397132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298"/>
            <a:ext cx="12788899" cy="646331"/>
          </a:xfrm>
          <a:prstGeom prst="rect">
            <a:avLst/>
          </a:prstGeom>
        </p:spPr>
        <p:txBody>
          <a:bodyPr wrap="square">
            <a:spAutoFit/>
          </a:bodyPr>
          <a:lstStyle/>
          <a:p>
            <a:pPr algn="ctr"/>
            <a:r>
              <a:rPr lang="en-US" sz="3600" b="1">
                <a:solidFill>
                  <a:schemeClr val="accent6">
                    <a:lumMod val="50000"/>
                  </a:schemeClr>
                </a:solidFill>
              </a:rPr>
              <a:t>Using the / Operator to Join Paths</a:t>
            </a:r>
            <a:endParaRPr lang="en-US" sz="3600" b="1" dirty="0">
              <a:solidFill>
                <a:schemeClr val="accent6">
                  <a:lumMod val="50000"/>
                </a:schemeClr>
              </a:solidFill>
            </a:endParaRPr>
          </a:p>
        </p:txBody>
      </p:sp>
      <p:sp>
        <p:nvSpPr>
          <p:cNvPr id="4" name="Rectangle 3"/>
          <p:cNvSpPr/>
          <p:nvPr/>
        </p:nvSpPr>
        <p:spPr>
          <a:xfrm>
            <a:off x="207961" y="1225689"/>
            <a:ext cx="11793539" cy="3354765"/>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200" dirty="0">
                <a:solidFill>
                  <a:srgbClr val="FF0000"/>
                </a:solidFill>
              </a:rPr>
              <a:t>A script that uses this code isn’t safe, because its backslashes would only work on Windows.</a:t>
            </a:r>
          </a:p>
          <a:p>
            <a:pPr marL="457200" indent="-457200">
              <a:spcAft>
                <a:spcPts val="1200"/>
              </a:spcAft>
              <a:buFont typeface="Wingdings" panose="05000000000000000000" pitchFamily="2" charset="2"/>
              <a:buChar char="Ø"/>
            </a:pPr>
            <a:r>
              <a:rPr lang="en-US" sz="3200" dirty="0"/>
              <a:t>Use if statement that checks </a:t>
            </a:r>
            <a:r>
              <a:rPr lang="en-US" sz="3200" dirty="0" err="1"/>
              <a:t>sys.platform</a:t>
            </a:r>
            <a:r>
              <a:rPr lang="en-US" sz="3200" dirty="0"/>
              <a:t> (which contains a string describing the computer’s operating system) to decide what kind of slash to use.</a:t>
            </a:r>
          </a:p>
          <a:p>
            <a:pPr marL="457200" indent="-457200">
              <a:spcAft>
                <a:spcPts val="1200"/>
              </a:spcAft>
              <a:buFont typeface="Wingdings" panose="05000000000000000000" pitchFamily="2" charset="2"/>
              <a:buChar char="Ø"/>
            </a:pPr>
            <a:endParaRPr lang="en-US" sz="3200" dirty="0">
              <a:solidFill>
                <a:srgbClr val="FF0000"/>
              </a:solidFill>
            </a:endParaRPr>
          </a:p>
        </p:txBody>
      </p:sp>
      <p:sp>
        <p:nvSpPr>
          <p:cNvPr id="2" name="Rectangle 1"/>
          <p:cNvSpPr/>
          <p:nvPr/>
        </p:nvSpPr>
        <p:spPr>
          <a:xfrm>
            <a:off x="6218239" y="3794314"/>
            <a:ext cx="6096000" cy="2677656"/>
          </a:xfrm>
          <a:prstGeom prst="rect">
            <a:avLst/>
          </a:prstGeom>
        </p:spPr>
        <p:txBody>
          <a:bodyPr>
            <a:spAutoFit/>
          </a:bodyPr>
          <a:lstStyle/>
          <a:p>
            <a:r>
              <a:rPr lang="en-US" sz="2800" dirty="0">
                <a:solidFill>
                  <a:srgbClr val="C00000"/>
                </a:solidFill>
              </a:rPr>
              <a:t>&gt;&gt;&gt; </a:t>
            </a:r>
            <a:r>
              <a:rPr lang="en-US" sz="2800" b="1" dirty="0" err="1">
                <a:solidFill>
                  <a:srgbClr val="C00000"/>
                </a:solidFill>
              </a:rPr>
              <a:t>homeFolder</a:t>
            </a:r>
            <a:r>
              <a:rPr lang="en-US" sz="2800" b="1" dirty="0">
                <a:solidFill>
                  <a:srgbClr val="C00000"/>
                </a:solidFill>
              </a:rPr>
              <a:t> = </a:t>
            </a:r>
            <a:r>
              <a:rPr lang="en-US" sz="2800" b="1" dirty="0" err="1">
                <a:solidFill>
                  <a:srgbClr val="C00000"/>
                </a:solidFill>
              </a:rPr>
              <a:t>r'C</a:t>
            </a:r>
            <a:r>
              <a:rPr lang="en-US" sz="2800" b="1" dirty="0">
                <a:solidFill>
                  <a:srgbClr val="C00000"/>
                </a:solidFill>
              </a:rPr>
              <a:t>:\Users\Al'</a:t>
            </a:r>
          </a:p>
          <a:p>
            <a:r>
              <a:rPr lang="en-US" sz="2800" dirty="0">
                <a:solidFill>
                  <a:srgbClr val="C00000"/>
                </a:solidFill>
              </a:rPr>
              <a:t>&gt;&gt;&gt; </a:t>
            </a:r>
            <a:r>
              <a:rPr lang="en-US" sz="2800" b="1" dirty="0" err="1">
                <a:solidFill>
                  <a:srgbClr val="C00000"/>
                </a:solidFill>
              </a:rPr>
              <a:t>subFolder</a:t>
            </a:r>
            <a:r>
              <a:rPr lang="en-US" sz="2800" b="1" dirty="0">
                <a:solidFill>
                  <a:srgbClr val="C00000"/>
                </a:solidFill>
              </a:rPr>
              <a:t> = 'spam'</a:t>
            </a:r>
          </a:p>
          <a:p>
            <a:r>
              <a:rPr lang="en-US" sz="2800" dirty="0">
                <a:solidFill>
                  <a:srgbClr val="C00000"/>
                </a:solidFill>
              </a:rPr>
              <a:t>&gt;&gt;&gt; </a:t>
            </a:r>
            <a:r>
              <a:rPr lang="en-US" sz="2800" b="1" dirty="0" err="1">
                <a:solidFill>
                  <a:srgbClr val="C00000"/>
                </a:solidFill>
              </a:rPr>
              <a:t>homeFolder</a:t>
            </a:r>
            <a:r>
              <a:rPr lang="en-US" sz="2800" b="1" dirty="0">
                <a:solidFill>
                  <a:srgbClr val="C00000"/>
                </a:solidFill>
              </a:rPr>
              <a:t> + '\\' + </a:t>
            </a:r>
            <a:r>
              <a:rPr lang="en-US" sz="2800" b="1" dirty="0" err="1">
                <a:solidFill>
                  <a:srgbClr val="C00000"/>
                </a:solidFill>
              </a:rPr>
              <a:t>subFolder</a:t>
            </a:r>
            <a:endParaRPr lang="en-US" sz="2800" b="1" dirty="0">
              <a:solidFill>
                <a:srgbClr val="C00000"/>
              </a:solidFill>
            </a:endParaRPr>
          </a:p>
          <a:p>
            <a:r>
              <a:rPr lang="en-US" sz="2800" dirty="0"/>
              <a:t>'C:\\Users\\Al\\spam'</a:t>
            </a:r>
          </a:p>
          <a:p>
            <a:r>
              <a:rPr lang="en-US" sz="2800" dirty="0">
                <a:solidFill>
                  <a:srgbClr val="C00000"/>
                </a:solidFill>
              </a:rPr>
              <a:t>&gt;&gt;&gt; </a:t>
            </a:r>
            <a:r>
              <a:rPr lang="en-US" sz="2800" b="1" dirty="0">
                <a:solidFill>
                  <a:srgbClr val="C00000"/>
                </a:solidFill>
              </a:rPr>
              <a:t>'\\'.join([</a:t>
            </a:r>
            <a:r>
              <a:rPr lang="en-US" sz="2800" b="1" dirty="0" err="1">
                <a:solidFill>
                  <a:srgbClr val="C00000"/>
                </a:solidFill>
              </a:rPr>
              <a:t>homeFolder</a:t>
            </a:r>
            <a:r>
              <a:rPr lang="en-US" sz="2800" b="1" dirty="0">
                <a:solidFill>
                  <a:srgbClr val="C00000"/>
                </a:solidFill>
              </a:rPr>
              <a:t>, </a:t>
            </a:r>
            <a:r>
              <a:rPr lang="en-US" sz="2800" b="1" dirty="0" err="1">
                <a:solidFill>
                  <a:srgbClr val="C00000"/>
                </a:solidFill>
              </a:rPr>
              <a:t>subFolder</a:t>
            </a:r>
            <a:r>
              <a:rPr lang="en-US" sz="2800" b="1" dirty="0">
                <a:solidFill>
                  <a:srgbClr val="C00000"/>
                </a:solidFill>
              </a:rPr>
              <a:t>])</a:t>
            </a:r>
          </a:p>
          <a:p>
            <a:r>
              <a:rPr lang="en-US" sz="2800" dirty="0"/>
              <a:t>'C:\\Users\\Al\\spam'</a:t>
            </a:r>
          </a:p>
        </p:txBody>
      </p:sp>
      <p:sp>
        <p:nvSpPr>
          <p:cNvPr id="3" name="Rectangle 2"/>
          <p:cNvSpPr/>
          <p:nvPr/>
        </p:nvSpPr>
        <p:spPr>
          <a:xfrm>
            <a:off x="520700" y="4300835"/>
            <a:ext cx="5384800" cy="1384995"/>
          </a:xfrm>
          <a:prstGeom prst="rect">
            <a:avLst/>
          </a:prstGeom>
        </p:spPr>
        <p:txBody>
          <a:bodyPr wrap="square">
            <a:spAutoFit/>
          </a:bodyPr>
          <a:lstStyle/>
          <a:p>
            <a:pPr>
              <a:spcAft>
                <a:spcPts val="1200"/>
              </a:spcAft>
            </a:pPr>
            <a:r>
              <a:rPr lang="en-US" sz="2800" dirty="0">
                <a:solidFill>
                  <a:srgbClr val="FF0000"/>
                </a:solidFill>
              </a:rPr>
              <a:t>But applying this custom code everywhere it’s needed can be inconsistent and bug-prone. </a:t>
            </a:r>
          </a:p>
        </p:txBody>
      </p:sp>
    </p:spTree>
    <p:extLst>
      <p:ext uri="{BB962C8B-B14F-4D97-AF65-F5344CB8AC3E}">
        <p14:creationId xmlns:p14="http://schemas.microsoft.com/office/powerpoint/2010/main" val="27250702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298"/>
            <a:ext cx="12788899" cy="646331"/>
          </a:xfrm>
          <a:prstGeom prst="rect">
            <a:avLst/>
          </a:prstGeom>
        </p:spPr>
        <p:txBody>
          <a:bodyPr wrap="square">
            <a:spAutoFit/>
          </a:bodyPr>
          <a:lstStyle/>
          <a:p>
            <a:pPr algn="ctr"/>
            <a:r>
              <a:rPr lang="en-US" sz="3600" b="1">
                <a:solidFill>
                  <a:schemeClr val="accent6">
                    <a:lumMod val="50000"/>
                  </a:schemeClr>
                </a:solidFill>
              </a:rPr>
              <a:t>Using the / Operator to Join Paths</a:t>
            </a:r>
            <a:endParaRPr lang="en-US" sz="3600" b="1" dirty="0">
              <a:solidFill>
                <a:schemeClr val="accent6">
                  <a:lumMod val="50000"/>
                </a:schemeClr>
              </a:solidFill>
            </a:endParaRPr>
          </a:p>
        </p:txBody>
      </p:sp>
      <p:sp>
        <p:nvSpPr>
          <p:cNvPr id="4" name="Rectangle 3"/>
          <p:cNvSpPr/>
          <p:nvPr/>
        </p:nvSpPr>
        <p:spPr>
          <a:xfrm>
            <a:off x="207961" y="1225689"/>
            <a:ext cx="11793539" cy="2708434"/>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200" dirty="0">
                <a:solidFill>
                  <a:srgbClr val="FF0000"/>
                </a:solidFill>
              </a:rPr>
              <a:t>The </a:t>
            </a:r>
            <a:r>
              <a:rPr lang="en-US" sz="3200" dirty="0" err="1">
                <a:solidFill>
                  <a:srgbClr val="FF0000"/>
                </a:solidFill>
              </a:rPr>
              <a:t>pathlib</a:t>
            </a:r>
            <a:r>
              <a:rPr lang="en-US" sz="3200" dirty="0">
                <a:solidFill>
                  <a:srgbClr val="FF0000"/>
                </a:solidFill>
              </a:rPr>
              <a:t> module solves these problems by reusing the / math division operator to join paths correctly, no matter what operating system code is running on.</a:t>
            </a:r>
          </a:p>
          <a:p>
            <a:pPr marL="457200" indent="-457200">
              <a:spcAft>
                <a:spcPts val="1200"/>
              </a:spcAft>
              <a:buFont typeface="Wingdings" panose="05000000000000000000" pitchFamily="2" charset="2"/>
              <a:buChar char="Ø"/>
            </a:pPr>
            <a:r>
              <a:rPr lang="en-US" sz="3200" dirty="0"/>
              <a:t>The following example uses this strategy to join the same paths as in the previous example:</a:t>
            </a:r>
          </a:p>
        </p:txBody>
      </p:sp>
      <p:sp>
        <p:nvSpPr>
          <p:cNvPr id="2" name="Rectangle 1"/>
          <p:cNvSpPr/>
          <p:nvPr/>
        </p:nvSpPr>
        <p:spPr>
          <a:xfrm>
            <a:off x="6218239" y="3794314"/>
            <a:ext cx="6096000" cy="2677656"/>
          </a:xfrm>
          <a:prstGeom prst="rect">
            <a:avLst/>
          </a:prstGeom>
        </p:spPr>
        <p:txBody>
          <a:bodyPr>
            <a:spAutoFit/>
          </a:bodyPr>
          <a:lstStyle/>
          <a:p>
            <a:r>
              <a:rPr lang="en-US" sz="2800" dirty="0">
                <a:solidFill>
                  <a:srgbClr val="C00000"/>
                </a:solidFill>
              </a:rPr>
              <a:t>&gt;&gt;&gt; </a:t>
            </a:r>
            <a:r>
              <a:rPr lang="en-US" sz="2800" dirty="0" err="1">
                <a:solidFill>
                  <a:srgbClr val="C00000"/>
                </a:solidFill>
              </a:rPr>
              <a:t>homeFolder</a:t>
            </a:r>
            <a:r>
              <a:rPr lang="en-US" sz="2800" dirty="0">
                <a:solidFill>
                  <a:srgbClr val="C00000"/>
                </a:solidFill>
              </a:rPr>
              <a:t> = Path('C:/Users/Al')</a:t>
            </a:r>
          </a:p>
          <a:p>
            <a:r>
              <a:rPr lang="en-US" sz="2800" dirty="0">
                <a:solidFill>
                  <a:srgbClr val="C00000"/>
                </a:solidFill>
              </a:rPr>
              <a:t>&gt;&gt;&gt; </a:t>
            </a:r>
            <a:r>
              <a:rPr lang="en-US" sz="2800" dirty="0" err="1">
                <a:solidFill>
                  <a:srgbClr val="C00000"/>
                </a:solidFill>
              </a:rPr>
              <a:t>subFolder</a:t>
            </a:r>
            <a:r>
              <a:rPr lang="en-US" sz="2800" dirty="0">
                <a:solidFill>
                  <a:srgbClr val="C00000"/>
                </a:solidFill>
              </a:rPr>
              <a:t> = Path('spam')</a:t>
            </a:r>
          </a:p>
          <a:p>
            <a:r>
              <a:rPr lang="en-US" sz="2800" dirty="0">
                <a:solidFill>
                  <a:srgbClr val="C00000"/>
                </a:solidFill>
              </a:rPr>
              <a:t>&gt;&gt;&gt; </a:t>
            </a:r>
            <a:r>
              <a:rPr lang="en-US" sz="2800" dirty="0" err="1">
                <a:solidFill>
                  <a:srgbClr val="C00000"/>
                </a:solidFill>
              </a:rPr>
              <a:t>homeFolder</a:t>
            </a:r>
            <a:r>
              <a:rPr lang="en-US" sz="2800" dirty="0">
                <a:solidFill>
                  <a:srgbClr val="C00000"/>
                </a:solidFill>
              </a:rPr>
              <a:t> / </a:t>
            </a:r>
            <a:r>
              <a:rPr lang="en-US" sz="2800" dirty="0" err="1">
                <a:solidFill>
                  <a:srgbClr val="C00000"/>
                </a:solidFill>
              </a:rPr>
              <a:t>subFolder</a:t>
            </a:r>
            <a:endParaRPr lang="en-US" sz="2800" dirty="0">
              <a:solidFill>
                <a:srgbClr val="C00000"/>
              </a:solidFill>
            </a:endParaRPr>
          </a:p>
          <a:p>
            <a:r>
              <a:rPr lang="en-US" sz="2800" dirty="0" err="1"/>
              <a:t>WindowsPath</a:t>
            </a:r>
            <a:r>
              <a:rPr lang="en-US" sz="2800" dirty="0"/>
              <a:t>('C:/Users/Al/spam')</a:t>
            </a:r>
          </a:p>
          <a:p>
            <a:r>
              <a:rPr lang="en-US" sz="2800" dirty="0">
                <a:solidFill>
                  <a:srgbClr val="C00000"/>
                </a:solidFill>
              </a:rPr>
              <a:t>&gt;&gt;&gt; </a:t>
            </a:r>
            <a:r>
              <a:rPr lang="en-US" sz="2800" dirty="0" err="1">
                <a:solidFill>
                  <a:srgbClr val="C00000"/>
                </a:solidFill>
              </a:rPr>
              <a:t>str</a:t>
            </a:r>
            <a:r>
              <a:rPr lang="en-US" sz="2800" dirty="0">
                <a:solidFill>
                  <a:srgbClr val="C00000"/>
                </a:solidFill>
              </a:rPr>
              <a:t>(</a:t>
            </a:r>
            <a:r>
              <a:rPr lang="en-US" sz="2800" dirty="0" err="1">
                <a:solidFill>
                  <a:srgbClr val="C00000"/>
                </a:solidFill>
              </a:rPr>
              <a:t>homeFolder</a:t>
            </a:r>
            <a:r>
              <a:rPr lang="en-US" sz="2800" dirty="0">
                <a:solidFill>
                  <a:srgbClr val="C00000"/>
                </a:solidFill>
              </a:rPr>
              <a:t> / </a:t>
            </a:r>
            <a:r>
              <a:rPr lang="en-US" sz="2800" dirty="0" err="1">
                <a:solidFill>
                  <a:srgbClr val="C00000"/>
                </a:solidFill>
              </a:rPr>
              <a:t>subFolder</a:t>
            </a:r>
            <a:r>
              <a:rPr lang="en-US" sz="2800" dirty="0">
                <a:solidFill>
                  <a:srgbClr val="C00000"/>
                </a:solidFill>
              </a:rPr>
              <a:t>)</a:t>
            </a:r>
          </a:p>
          <a:p>
            <a:r>
              <a:rPr lang="en-US" sz="2800" dirty="0"/>
              <a:t>'C:\\Users\\Al\\spam'</a:t>
            </a:r>
          </a:p>
        </p:txBody>
      </p:sp>
      <p:sp>
        <p:nvSpPr>
          <p:cNvPr id="5" name="Rectangle 4"/>
          <p:cNvSpPr/>
          <p:nvPr/>
        </p:nvSpPr>
        <p:spPr>
          <a:xfrm>
            <a:off x="520700" y="4193770"/>
            <a:ext cx="4940300" cy="1938992"/>
          </a:xfrm>
          <a:prstGeom prst="rect">
            <a:avLst/>
          </a:prstGeom>
        </p:spPr>
        <p:txBody>
          <a:bodyPr wrap="square">
            <a:spAutoFit/>
          </a:bodyPr>
          <a:lstStyle/>
          <a:p>
            <a:r>
              <a:rPr lang="en-US" sz="2400" dirty="0"/>
              <a:t>when using the / operator for joining paths is that one of the first two values must be a Path object.</a:t>
            </a:r>
          </a:p>
          <a:p>
            <a:endParaRPr lang="en-US" sz="2400" dirty="0"/>
          </a:p>
          <a:p>
            <a:r>
              <a:rPr lang="en-US" sz="2400" dirty="0"/>
              <a:t>Else Python will give an error</a:t>
            </a:r>
          </a:p>
        </p:txBody>
      </p:sp>
    </p:spTree>
    <p:extLst>
      <p:ext uri="{BB962C8B-B14F-4D97-AF65-F5344CB8AC3E}">
        <p14:creationId xmlns:p14="http://schemas.microsoft.com/office/powerpoint/2010/main" val="24236670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298"/>
            <a:ext cx="12788899" cy="646331"/>
          </a:xfrm>
          <a:prstGeom prst="rect">
            <a:avLst/>
          </a:prstGeom>
        </p:spPr>
        <p:txBody>
          <a:bodyPr wrap="square">
            <a:spAutoFit/>
          </a:bodyPr>
          <a:lstStyle/>
          <a:p>
            <a:pPr algn="ctr"/>
            <a:r>
              <a:rPr lang="en-US" sz="3600" b="1">
                <a:solidFill>
                  <a:schemeClr val="accent6">
                    <a:lumMod val="50000"/>
                  </a:schemeClr>
                </a:solidFill>
              </a:rPr>
              <a:t>Using the / Operator to Join Paths</a:t>
            </a:r>
            <a:endParaRPr lang="en-US" sz="3600" b="1" dirty="0">
              <a:solidFill>
                <a:schemeClr val="accent6">
                  <a:lumMod val="50000"/>
                </a:schemeClr>
              </a:solidFill>
            </a:endParaRPr>
          </a:p>
        </p:txBody>
      </p:sp>
      <p:sp>
        <p:nvSpPr>
          <p:cNvPr id="4" name="Rectangle 3"/>
          <p:cNvSpPr/>
          <p:nvPr/>
        </p:nvSpPr>
        <p:spPr>
          <a:xfrm>
            <a:off x="207961" y="1225689"/>
            <a:ext cx="11793539" cy="2215991"/>
          </a:xfrm>
          <a:prstGeom prst="rect">
            <a:avLst/>
          </a:prstGeom>
        </p:spPr>
        <p:txBody>
          <a:bodyPr wrap="square">
            <a:spAutoFit/>
          </a:bodyPr>
          <a:lstStyle/>
          <a:p>
            <a:pPr marL="457200" indent="-457200">
              <a:buFont typeface="Wingdings" panose="05000000000000000000" pitchFamily="2" charset="2"/>
              <a:buChar char="Ø"/>
            </a:pPr>
            <a:r>
              <a:rPr lang="en-US" sz="3200" dirty="0"/>
              <a:t>when using the / operator for joining paths is that one of the first two values must be a Path object.</a:t>
            </a:r>
          </a:p>
          <a:p>
            <a:pPr marL="457200" indent="-457200">
              <a:spcAft>
                <a:spcPts val="1200"/>
              </a:spcAft>
              <a:buFont typeface="Wingdings" panose="05000000000000000000" pitchFamily="2" charset="2"/>
              <a:buChar char="Ø"/>
            </a:pPr>
            <a:r>
              <a:rPr lang="en-US" sz="3200" dirty="0"/>
              <a:t>Else Python will give an error</a:t>
            </a:r>
          </a:p>
          <a:p>
            <a:pPr marL="457200" indent="-457200">
              <a:spcAft>
                <a:spcPts val="1200"/>
              </a:spcAft>
              <a:buFont typeface="Wingdings" panose="05000000000000000000" pitchFamily="2" charset="2"/>
              <a:buChar char="Ø"/>
            </a:pPr>
            <a:r>
              <a:rPr lang="en-US" sz="3200" dirty="0"/>
              <a:t>Ex:</a:t>
            </a:r>
          </a:p>
        </p:txBody>
      </p:sp>
      <p:sp>
        <p:nvSpPr>
          <p:cNvPr id="2" name="Rectangle 1"/>
          <p:cNvSpPr/>
          <p:nvPr/>
        </p:nvSpPr>
        <p:spPr>
          <a:xfrm>
            <a:off x="207961" y="3441680"/>
            <a:ext cx="6096000" cy="2246769"/>
          </a:xfrm>
          <a:prstGeom prst="rect">
            <a:avLst/>
          </a:prstGeom>
        </p:spPr>
        <p:txBody>
          <a:bodyPr>
            <a:spAutoFit/>
          </a:bodyPr>
          <a:lstStyle/>
          <a:p>
            <a:r>
              <a:rPr lang="en-US" sz="2800" dirty="0">
                <a:solidFill>
                  <a:srgbClr val="C00000"/>
                </a:solidFill>
              </a:rPr>
              <a:t>&gt;&gt;&gt; 'spam' / 'bacon' / 'eggs'</a:t>
            </a:r>
          </a:p>
          <a:p>
            <a:r>
              <a:rPr lang="en-US" sz="2800" dirty="0" err="1"/>
              <a:t>Traceback</a:t>
            </a:r>
            <a:r>
              <a:rPr lang="en-US" sz="2800" dirty="0"/>
              <a:t> (most recent call last):</a:t>
            </a:r>
          </a:p>
          <a:p>
            <a:r>
              <a:rPr lang="en-US" sz="2800" dirty="0"/>
              <a:t>File "&lt;</a:t>
            </a:r>
            <a:r>
              <a:rPr lang="en-US" sz="2800" dirty="0" err="1"/>
              <a:t>stdin</a:t>
            </a:r>
            <a:r>
              <a:rPr lang="en-US" sz="2800" dirty="0"/>
              <a:t>&gt;", line 1, in &lt;module&gt;</a:t>
            </a:r>
          </a:p>
          <a:p>
            <a:r>
              <a:rPr lang="en-US" sz="2800" dirty="0" err="1"/>
              <a:t>TypeError</a:t>
            </a:r>
            <a:r>
              <a:rPr lang="en-US" sz="2800" dirty="0"/>
              <a:t>: unsupported operand type(s) for /: '</a:t>
            </a:r>
            <a:r>
              <a:rPr lang="en-US" sz="2800" dirty="0" err="1"/>
              <a:t>str</a:t>
            </a:r>
            <a:r>
              <a:rPr lang="en-US" sz="2800" dirty="0"/>
              <a:t>' and '</a:t>
            </a:r>
            <a:r>
              <a:rPr lang="en-US" sz="2800" dirty="0" err="1"/>
              <a:t>str</a:t>
            </a:r>
            <a:r>
              <a:rPr lang="en-US" sz="2800" dirty="0"/>
              <a:t>'</a:t>
            </a:r>
          </a:p>
        </p:txBody>
      </p:sp>
      <p:sp>
        <p:nvSpPr>
          <p:cNvPr id="3" name="Rectangle 2"/>
          <p:cNvSpPr/>
          <p:nvPr/>
        </p:nvSpPr>
        <p:spPr>
          <a:xfrm>
            <a:off x="6648449" y="2672120"/>
            <a:ext cx="5099051" cy="2677656"/>
          </a:xfrm>
          <a:prstGeom prst="rect">
            <a:avLst/>
          </a:prstGeom>
        </p:spPr>
        <p:txBody>
          <a:bodyPr wrap="square">
            <a:spAutoFit/>
          </a:bodyPr>
          <a:lstStyle/>
          <a:p>
            <a:r>
              <a:rPr lang="en-US" sz="2800" dirty="0">
                <a:solidFill>
                  <a:srgbClr val="C00000"/>
                </a:solidFill>
              </a:rPr>
              <a:t>Python evaluates the / operator from left to right and evaluates to a Path object, so either the first or second leftmost value must be a Path object for entire expression to evaluate to a Path object.</a:t>
            </a:r>
          </a:p>
        </p:txBody>
      </p:sp>
    </p:spTree>
    <p:extLst>
      <p:ext uri="{BB962C8B-B14F-4D97-AF65-F5344CB8AC3E}">
        <p14:creationId xmlns:p14="http://schemas.microsoft.com/office/powerpoint/2010/main" val="5649655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298"/>
            <a:ext cx="12788899" cy="646331"/>
          </a:xfrm>
          <a:prstGeom prst="rect">
            <a:avLst/>
          </a:prstGeom>
        </p:spPr>
        <p:txBody>
          <a:bodyPr wrap="square">
            <a:spAutoFit/>
          </a:bodyPr>
          <a:lstStyle/>
          <a:p>
            <a:pPr algn="ctr"/>
            <a:r>
              <a:rPr lang="en-US" sz="3600" b="1">
                <a:solidFill>
                  <a:schemeClr val="accent6">
                    <a:lumMod val="50000"/>
                  </a:schemeClr>
                </a:solidFill>
              </a:rPr>
              <a:t>Using the / Operator to Join Paths</a:t>
            </a:r>
            <a:endParaRPr lang="en-US" sz="3600" b="1" dirty="0">
              <a:solidFill>
                <a:schemeClr val="accent6">
                  <a:lumMod val="50000"/>
                </a:schemeClr>
              </a:solidFill>
            </a:endParaRPr>
          </a:p>
        </p:txBody>
      </p:sp>
      <p:sp>
        <p:nvSpPr>
          <p:cNvPr id="4" name="Rectangle 3"/>
          <p:cNvSpPr/>
          <p:nvPr/>
        </p:nvSpPr>
        <p:spPr>
          <a:xfrm>
            <a:off x="207961" y="1225689"/>
            <a:ext cx="11793539" cy="1077218"/>
          </a:xfrm>
          <a:prstGeom prst="rect">
            <a:avLst/>
          </a:prstGeom>
        </p:spPr>
        <p:txBody>
          <a:bodyPr wrap="square">
            <a:spAutoFit/>
          </a:bodyPr>
          <a:lstStyle/>
          <a:p>
            <a:pPr marL="457200" indent="-457200">
              <a:buFont typeface="Wingdings" panose="05000000000000000000" pitchFamily="2" charset="2"/>
              <a:buChar char="Ø"/>
            </a:pPr>
            <a:r>
              <a:rPr lang="en-US" sz="3200" dirty="0"/>
              <a:t>Here’s how the / operator and a Path object evaluate to the final Path object.   Ex:</a:t>
            </a:r>
          </a:p>
        </p:txBody>
      </p:sp>
      <p:pic>
        <p:nvPicPr>
          <p:cNvPr id="5" name="Picture 4"/>
          <p:cNvPicPr>
            <a:picLocks noChangeAspect="1"/>
          </p:cNvPicPr>
          <p:nvPr/>
        </p:nvPicPr>
        <p:blipFill>
          <a:blip r:embed="rId3"/>
          <a:stretch>
            <a:fillRect/>
          </a:stretch>
        </p:blipFill>
        <p:spPr>
          <a:xfrm>
            <a:off x="409575" y="2754967"/>
            <a:ext cx="5823902" cy="3459163"/>
          </a:xfrm>
          <a:prstGeom prst="rect">
            <a:avLst/>
          </a:prstGeom>
        </p:spPr>
      </p:pic>
      <p:sp>
        <p:nvSpPr>
          <p:cNvPr id="6" name="Rectangle 5"/>
          <p:cNvSpPr/>
          <p:nvPr/>
        </p:nvSpPr>
        <p:spPr>
          <a:xfrm>
            <a:off x="6756400" y="2513667"/>
            <a:ext cx="5156200" cy="4154984"/>
          </a:xfrm>
          <a:prstGeom prst="rect">
            <a:avLst/>
          </a:prstGeom>
        </p:spPr>
        <p:txBody>
          <a:bodyPr wrap="square">
            <a:spAutoFit/>
          </a:bodyPr>
          <a:lstStyle/>
          <a:p>
            <a:r>
              <a:rPr lang="en-US" sz="2400" dirty="0"/>
              <a:t>If you see the </a:t>
            </a:r>
            <a:r>
              <a:rPr lang="en-US" sz="2400" dirty="0" err="1"/>
              <a:t>TypeError</a:t>
            </a:r>
            <a:r>
              <a:rPr lang="en-US" sz="2400" dirty="0"/>
              <a:t>: unsupported operand type(s) for /: '</a:t>
            </a:r>
            <a:r>
              <a:rPr lang="en-US" sz="2400" dirty="0" err="1"/>
              <a:t>str</a:t>
            </a:r>
            <a:r>
              <a:rPr lang="en-US" sz="2400" dirty="0"/>
              <a:t>' and '</a:t>
            </a:r>
            <a:r>
              <a:rPr lang="en-US" sz="2400" dirty="0" err="1"/>
              <a:t>str</a:t>
            </a:r>
            <a:r>
              <a:rPr lang="en-US" sz="2400" dirty="0"/>
              <a:t>'</a:t>
            </a:r>
          </a:p>
          <a:p>
            <a:r>
              <a:rPr lang="en-US" sz="2400" dirty="0"/>
              <a:t>error message shown previously, you need to put a Path object on the left</a:t>
            </a:r>
          </a:p>
          <a:p>
            <a:r>
              <a:rPr lang="en-US" sz="2400" dirty="0"/>
              <a:t>side of the expression.</a:t>
            </a:r>
          </a:p>
          <a:p>
            <a:endParaRPr lang="en-US" sz="2400" dirty="0"/>
          </a:p>
          <a:p>
            <a:r>
              <a:rPr lang="en-US" sz="2400" dirty="0">
                <a:solidFill>
                  <a:srgbClr val="C00000"/>
                </a:solidFill>
              </a:rPr>
              <a:t>The / operator replaces the older </a:t>
            </a:r>
            <a:r>
              <a:rPr lang="en-US" sz="2400" dirty="0" err="1">
                <a:solidFill>
                  <a:srgbClr val="C00000"/>
                </a:solidFill>
              </a:rPr>
              <a:t>os.path.join</a:t>
            </a:r>
            <a:r>
              <a:rPr lang="en-US" sz="2400" dirty="0">
                <a:solidFill>
                  <a:srgbClr val="C00000"/>
                </a:solidFill>
              </a:rPr>
              <a:t>() function, which you</a:t>
            </a:r>
          </a:p>
          <a:p>
            <a:r>
              <a:rPr lang="en-US" sz="2400" dirty="0">
                <a:solidFill>
                  <a:srgbClr val="C00000"/>
                </a:solidFill>
              </a:rPr>
              <a:t>can learn more about from</a:t>
            </a:r>
          </a:p>
          <a:p>
            <a:r>
              <a:rPr lang="en-US" sz="2400" dirty="0">
                <a:solidFill>
                  <a:srgbClr val="C00000"/>
                </a:solidFill>
              </a:rPr>
              <a:t>https://docs.python.org/3/library/os.path.html#os.path.join.</a:t>
            </a:r>
          </a:p>
        </p:txBody>
      </p:sp>
    </p:spTree>
    <p:extLst>
      <p:ext uri="{BB962C8B-B14F-4D97-AF65-F5344CB8AC3E}">
        <p14:creationId xmlns:p14="http://schemas.microsoft.com/office/powerpoint/2010/main" val="5122494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298"/>
            <a:ext cx="12788899" cy="646331"/>
          </a:xfrm>
          <a:prstGeom prst="rect">
            <a:avLst/>
          </a:prstGeom>
        </p:spPr>
        <p:txBody>
          <a:bodyPr wrap="square">
            <a:spAutoFit/>
          </a:bodyPr>
          <a:lstStyle/>
          <a:p>
            <a:pPr algn="ctr"/>
            <a:r>
              <a:rPr lang="en-US" sz="3600" b="1">
                <a:solidFill>
                  <a:schemeClr val="accent6">
                    <a:lumMod val="50000"/>
                  </a:schemeClr>
                </a:solidFill>
              </a:rPr>
              <a:t>The Current Working Directory</a:t>
            </a:r>
            <a:endParaRPr lang="en-US" sz="3600" b="1" dirty="0">
              <a:solidFill>
                <a:schemeClr val="accent6">
                  <a:lumMod val="50000"/>
                </a:schemeClr>
              </a:solidFill>
            </a:endParaRPr>
          </a:p>
        </p:txBody>
      </p:sp>
      <p:sp>
        <p:nvSpPr>
          <p:cNvPr id="4" name="Rectangle 3"/>
          <p:cNvSpPr/>
          <p:nvPr/>
        </p:nvSpPr>
        <p:spPr>
          <a:xfrm>
            <a:off x="123030" y="1225689"/>
            <a:ext cx="11793539" cy="3139321"/>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t>Every program running on computer has a </a:t>
            </a:r>
            <a:r>
              <a:rPr lang="en-US" sz="2800" dirty="0">
                <a:solidFill>
                  <a:srgbClr val="FF0000"/>
                </a:solidFill>
              </a:rPr>
              <a:t>current working directory</a:t>
            </a:r>
            <a:r>
              <a:rPr lang="en-US" sz="2800" dirty="0"/>
              <a:t>, or </a:t>
            </a:r>
            <a:r>
              <a:rPr lang="en-US" sz="2800" dirty="0" err="1">
                <a:solidFill>
                  <a:srgbClr val="FF0000"/>
                </a:solidFill>
              </a:rPr>
              <a:t>cwd</a:t>
            </a:r>
            <a:r>
              <a:rPr lang="en-US" sz="2800" dirty="0">
                <a:solidFill>
                  <a:srgbClr val="FF0000"/>
                </a:solidFill>
              </a:rPr>
              <a:t>.</a:t>
            </a:r>
          </a:p>
          <a:p>
            <a:pPr marL="457200" indent="-457200">
              <a:spcAft>
                <a:spcPts val="1200"/>
              </a:spcAft>
              <a:buFont typeface="Wingdings" panose="05000000000000000000" pitchFamily="2" charset="2"/>
              <a:buChar char="Ø"/>
            </a:pPr>
            <a:r>
              <a:rPr lang="en-US" sz="2800" dirty="0">
                <a:solidFill>
                  <a:srgbClr val="FF0000"/>
                </a:solidFill>
              </a:rPr>
              <a:t>Any filenames or paths that do not begin with the root folder are assumed to be under the </a:t>
            </a:r>
            <a:r>
              <a:rPr lang="en-US" sz="2800" dirty="0"/>
              <a:t>current working directory</a:t>
            </a:r>
            <a:r>
              <a:rPr lang="en-US" sz="2800" dirty="0">
                <a:solidFill>
                  <a:srgbClr val="FF0000"/>
                </a:solidFill>
              </a:rPr>
              <a:t>.</a:t>
            </a:r>
          </a:p>
          <a:p>
            <a:pPr marL="457200" indent="-457200">
              <a:spcAft>
                <a:spcPts val="1200"/>
              </a:spcAft>
              <a:buFont typeface="Wingdings" panose="05000000000000000000" pitchFamily="2" charset="2"/>
              <a:buChar char="Ø"/>
            </a:pPr>
            <a:r>
              <a:rPr lang="en-US" sz="2800" dirty="0">
                <a:solidFill>
                  <a:srgbClr val="FF0000"/>
                </a:solidFill>
              </a:rPr>
              <a:t>get the current working directory as a string value with the </a:t>
            </a:r>
            <a:r>
              <a:rPr lang="en-US" sz="2800" dirty="0" err="1"/>
              <a:t>Path.cwd</a:t>
            </a:r>
            <a:r>
              <a:rPr lang="en-US" sz="2800" dirty="0"/>
              <a:t>()</a:t>
            </a:r>
            <a:r>
              <a:rPr lang="en-US" sz="2800" dirty="0">
                <a:solidFill>
                  <a:srgbClr val="FF0000"/>
                </a:solidFill>
              </a:rPr>
              <a:t> function and change it using </a:t>
            </a:r>
            <a:r>
              <a:rPr lang="en-US" sz="2800" dirty="0" err="1"/>
              <a:t>os.chdir</a:t>
            </a:r>
            <a:r>
              <a:rPr lang="en-US" sz="2800" dirty="0"/>
              <a:t>().</a:t>
            </a:r>
          </a:p>
          <a:p>
            <a:pPr marL="457200" indent="-457200">
              <a:spcAft>
                <a:spcPts val="1200"/>
              </a:spcAft>
              <a:buFont typeface="Wingdings" panose="05000000000000000000" pitchFamily="2" charset="2"/>
              <a:buChar char="Ø"/>
            </a:pPr>
            <a:endParaRPr lang="en-US" sz="2800" dirty="0"/>
          </a:p>
        </p:txBody>
      </p:sp>
      <p:sp>
        <p:nvSpPr>
          <p:cNvPr id="2" name="Rectangle 1"/>
          <p:cNvSpPr/>
          <p:nvPr/>
        </p:nvSpPr>
        <p:spPr>
          <a:xfrm>
            <a:off x="6219030" y="3659138"/>
            <a:ext cx="6096000" cy="3293209"/>
          </a:xfrm>
          <a:prstGeom prst="rect">
            <a:avLst/>
          </a:prstGeom>
        </p:spPr>
        <p:txBody>
          <a:bodyPr>
            <a:spAutoFit/>
          </a:bodyPr>
          <a:lstStyle/>
          <a:p>
            <a:r>
              <a:rPr lang="en-US" sz="2500" dirty="0">
                <a:solidFill>
                  <a:srgbClr val="C00000"/>
                </a:solidFill>
              </a:rPr>
              <a:t>&gt;&gt;&gt; from </a:t>
            </a:r>
            <a:r>
              <a:rPr lang="en-US" sz="2500" dirty="0" err="1">
                <a:solidFill>
                  <a:srgbClr val="C00000"/>
                </a:solidFill>
              </a:rPr>
              <a:t>pathlib</a:t>
            </a:r>
            <a:r>
              <a:rPr lang="en-US" sz="2500" dirty="0">
                <a:solidFill>
                  <a:srgbClr val="C00000"/>
                </a:solidFill>
              </a:rPr>
              <a:t> import Path</a:t>
            </a:r>
          </a:p>
          <a:p>
            <a:r>
              <a:rPr lang="en-US" sz="2500" dirty="0">
                <a:solidFill>
                  <a:srgbClr val="C00000"/>
                </a:solidFill>
              </a:rPr>
              <a:t>&gt;&gt;&gt; import </a:t>
            </a:r>
            <a:r>
              <a:rPr lang="en-US" sz="2500" dirty="0" err="1">
                <a:solidFill>
                  <a:srgbClr val="C00000"/>
                </a:solidFill>
              </a:rPr>
              <a:t>os</a:t>
            </a:r>
            <a:endParaRPr lang="en-US" sz="2500" dirty="0">
              <a:solidFill>
                <a:srgbClr val="C00000"/>
              </a:solidFill>
            </a:endParaRPr>
          </a:p>
          <a:p>
            <a:r>
              <a:rPr lang="en-US" sz="2500" dirty="0">
                <a:solidFill>
                  <a:srgbClr val="C00000"/>
                </a:solidFill>
              </a:rPr>
              <a:t>&gt;&gt;&gt; </a:t>
            </a:r>
            <a:r>
              <a:rPr lang="en-US" sz="2500" dirty="0" err="1">
                <a:solidFill>
                  <a:srgbClr val="C00000"/>
                </a:solidFill>
              </a:rPr>
              <a:t>Path.cwd</a:t>
            </a:r>
            <a:r>
              <a:rPr lang="en-US" sz="2500" dirty="0">
                <a:solidFill>
                  <a:srgbClr val="C00000"/>
                </a:solidFill>
              </a:rPr>
              <a:t>()</a:t>
            </a:r>
          </a:p>
          <a:p>
            <a:r>
              <a:rPr lang="en-US" sz="2500" dirty="0" err="1"/>
              <a:t>WindowsPath</a:t>
            </a:r>
            <a:r>
              <a:rPr lang="en-US" sz="2500" dirty="0"/>
              <a:t>('C:/Users/Al/</a:t>
            </a:r>
            <a:r>
              <a:rPr lang="en-US" sz="2500" dirty="0" err="1"/>
              <a:t>AppData</a:t>
            </a:r>
            <a:r>
              <a:rPr lang="en-US" sz="2500" dirty="0"/>
              <a:t>/Local/Programs/Python/Python37')'</a:t>
            </a:r>
          </a:p>
          <a:p>
            <a:r>
              <a:rPr lang="en-US" sz="2500" dirty="0">
                <a:solidFill>
                  <a:srgbClr val="C00000"/>
                </a:solidFill>
              </a:rPr>
              <a:t>&gt;&gt;&gt; </a:t>
            </a:r>
            <a:r>
              <a:rPr lang="en-US" sz="2500" dirty="0" err="1">
                <a:solidFill>
                  <a:srgbClr val="C00000"/>
                </a:solidFill>
              </a:rPr>
              <a:t>os.chdir</a:t>
            </a:r>
            <a:r>
              <a:rPr lang="en-US" sz="2500" dirty="0">
                <a:solidFill>
                  <a:srgbClr val="C00000"/>
                </a:solidFill>
              </a:rPr>
              <a:t>('C:\\Windows\\System32')</a:t>
            </a:r>
          </a:p>
          <a:p>
            <a:r>
              <a:rPr lang="en-US" sz="2500" dirty="0">
                <a:solidFill>
                  <a:srgbClr val="C00000"/>
                </a:solidFill>
              </a:rPr>
              <a:t>&gt;&gt;&gt; </a:t>
            </a:r>
            <a:r>
              <a:rPr lang="en-US" sz="2500" dirty="0" err="1">
                <a:solidFill>
                  <a:srgbClr val="C00000"/>
                </a:solidFill>
              </a:rPr>
              <a:t>Path.cwd</a:t>
            </a:r>
            <a:r>
              <a:rPr lang="en-US" sz="2500" dirty="0">
                <a:solidFill>
                  <a:srgbClr val="C00000"/>
                </a:solidFill>
              </a:rPr>
              <a:t>()</a:t>
            </a:r>
          </a:p>
          <a:p>
            <a:r>
              <a:rPr lang="en-US" sz="2500" dirty="0" err="1"/>
              <a:t>WindowsPath</a:t>
            </a:r>
            <a:r>
              <a:rPr lang="en-US" sz="2500" dirty="0"/>
              <a:t>('C:/Windows/System32')</a:t>
            </a:r>
          </a:p>
        </p:txBody>
      </p:sp>
      <p:sp>
        <p:nvSpPr>
          <p:cNvPr id="3" name="Rectangle 2"/>
          <p:cNvSpPr/>
          <p:nvPr/>
        </p:nvSpPr>
        <p:spPr>
          <a:xfrm>
            <a:off x="123030" y="3835703"/>
            <a:ext cx="6096000" cy="3139321"/>
          </a:xfrm>
          <a:prstGeom prst="rect">
            <a:avLst/>
          </a:prstGeom>
        </p:spPr>
        <p:txBody>
          <a:bodyPr>
            <a:spAutoFit/>
          </a:bodyPr>
          <a:lstStyle/>
          <a:p>
            <a:r>
              <a:rPr lang="en-US" sz="2200" dirty="0">
                <a:solidFill>
                  <a:srgbClr val="0070C0"/>
                </a:solidFill>
              </a:rPr>
              <a:t>Here, the current working directory is set to</a:t>
            </a:r>
          </a:p>
          <a:p>
            <a:r>
              <a:rPr lang="en-US" sz="2200" dirty="0">
                <a:solidFill>
                  <a:srgbClr val="C00000"/>
                </a:solidFill>
              </a:rPr>
              <a:t>C:\Users\Al\AppData\Local\Programs\Python\</a:t>
            </a:r>
          </a:p>
          <a:p>
            <a:r>
              <a:rPr lang="en-US" sz="2200" dirty="0">
                <a:solidFill>
                  <a:srgbClr val="C00000"/>
                </a:solidFill>
              </a:rPr>
              <a:t>Python37, </a:t>
            </a:r>
          </a:p>
          <a:p>
            <a:r>
              <a:rPr lang="en-US" sz="2200" dirty="0">
                <a:solidFill>
                  <a:srgbClr val="0070C0"/>
                </a:solidFill>
              </a:rPr>
              <a:t>so the filename project.docx refers to</a:t>
            </a:r>
          </a:p>
          <a:p>
            <a:r>
              <a:rPr lang="en-US" sz="2200" dirty="0">
                <a:solidFill>
                  <a:srgbClr val="C00000"/>
                </a:solidFill>
              </a:rPr>
              <a:t>C:\Users\Al\AppData\Local\Programs\Python\</a:t>
            </a:r>
          </a:p>
          <a:p>
            <a:r>
              <a:rPr lang="en-US" sz="2200" dirty="0">
                <a:solidFill>
                  <a:srgbClr val="C00000"/>
                </a:solidFill>
              </a:rPr>
              <a:t>Python37\project.docx.</a:t>
            </a:r>
          </a:p>
          <a:p>
            <a:r>
              <a:rPr lang="en-US" sz="2200" dirty="0">
                <a:solidFill>
                  <a:srgbClr val="0070C0"/>
                </a:solidFill>
              </a:rPr>
              <a:t>When </a:t>
            </a:r>
            <a:r>
              <a:rPr lang="en-US" sz="2200" dirty="0" err="1">
                <a:solidFill>
                  <a:srgbClr val="0070C0"/>
                </a:solidFill>
              </a:rPr>
              <a:t>cwd</a:t>
            </a:r>
            <a:r>
              <a:rPr lang="en-US" sz="2200" dirty="0">
                <a:solidFill>
                  <a:srgbClr val="0070C0"/>
                </a:solidFill>
              </a:rPr>
              <a:t> is changed to </a:t>
            </a:r>
            <a:r>
              <a:rPr lang="en-US" sz="2200" dirty="0">
                <a:solidFill>
                  <a:srgbClr val="C00000"/>
                </a:solidFill>
              </a:rPr>
              <a:t>C:\Windows\System32,</a:t>
            </a:r>
          </a:p>
          <a:p>
            <a:r>
              <a:rPr lang="en-US" sz="2200" dirty="0">
                <a:solidFill>
                  <a:srgbClr val="0070C0"/>
                </a:solidFill>
              </a:rPr>
              <a:t>filename project.docx is interpreted as</a:t>
            </a:r>
          </a:p>
          <a:p>
            <a:r>
              <a:rPr lang="en-US" sz="2200" dirty="0">
                <a:solidFill>
                  <a:srgbClr val="C00000"/>
                </a:solidFill>
              </a:rPr>
              <a:t>C:\Windows\System32\project.docx.</a:t>
            </a:r>
          </a:p>
        </p:txBody>
      </p:sp>
    </p:spTree>
    <p:extLst>
      <p:ext uri="{BB962C8B-B14F-4D97-AF65-F5344CB8AC3E}">
        <p14:creationId xmlns:p14="http://schemas.microsoft.com/office/powerpoint/2010/main" val="18789628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298"/>
            <a:ext cx="12788899" cy="646331"/>
          </a:xfrm>
          <a:prstGeom prst="rect">
            <a:avLst/>
          </a:prstGeom>
        </p:spPr>
        <p:txBody>
          <a:bodyPr wrap="square">
            <a:spAutoFit/>
          </a:bodyPr>
          <a:lstStyle/>
          <a:p>
            <a:pPr algn="ctr"/>
            <a:r>
              <a:rPr lang="en-US" sz="3600" b="1">
                <a:solidFill>
                  <a:schemeClr val="accent6">
                    <a:lumMod val="50000"/>
                  </a:schemeClr>
                </a:solidFill>
              </a:rPr>
              <a:t>The Current Working Directory</a:t>
            </a:r>
            <a:endParaRPr lang="en-US" sz="3600" b="1" dirty="0">
              <a:solidFill>
                <a:schemeClr val="accent6">
                  <a:lumMod val="50000"/>
                </a:schemeClr>
              </a:solidFill>
            </a:endParaRPr>
          </a:p>
        </p:txBody>
      </p:sp>
      <p:sp>
        <p:nvSpPr>
          <p:cNvPr id="4" name="Rectangle 3"/>
          <p:cNvSpPr/>
          <p:nvPr/>
        </p:nvSpPr>
        <p:spPr>
          <a:xfrm>
            <a:off x="123030" y="1225689"/>
            <a:ext cx="11793539" cy="3354765"/>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200" dirty="0"/>
              <a:t>Python will display an error if you try to change to a directory that does not exist.</a:t>
            </a:r>
          </a:p>
          <a:p>
            <a:pPr marL="457200" indent="-457200">
              <a:spcAft>
                <a:spcPts val="1200"/>
              </a:spcAft>
              <a:buFont typeface="Wingdings" panose="05000000000000000000" pitchFamily="2" charset="2"/>
              <a:buChar char="Ø"/>
            </a:pPr>
            <a:r>
              <a:rPr lang="en-US" sz="3200" dirty="0">
                <a:solidFill>
                  <a:srgbClr val="0070C0"/>
                </a:solidFill>
              </a:rPr>
              <a:t>There is no </a:t>
            </a:r>
            <a:r>
              <a:rPr lang="en-US" sz="3200" dirty="0" err="1">
                <a:solidFill>
                  <a:srgbClr val="0070C0"/>
                </a:solidFill>
              </a:rPr>
              <a:t>pathlib</a:t>
            </a:r>
            <a:r>
              <a:rPr lang="en-US" sz="3200" dirty="0">
                <a:solidFill>
                  <a:srgbClr val="0070C0"/>
                </a:solidFill>
              </a:rPr>
              <a:t> function for changing the working directory, because changing the current working directory while a program is running can often lead to subtle bugs.</a:t>
            </a:r>
          </a:p>
          <a:p>
            <a:pPr marL="457200" indent="-457200">
              <a:spcAft>
                <a:spcPts val="1200"/>
              </a:spcAft>
              <a:buFont typeface="Wingdings" panose="05000000000000000000" pitchFamily="2" charset="2"/>
              <a:buChar char="Ø"/>
            </a:pPr>
            <a:endParaRPr lang="en-US" sz="3200" dirty="0"/>
          </a:p>
        </p:txBody>
      </p:sp>
      <p:sp>
        <p:nvSpPr>
          <p:cNvPr id="2" name="Rectangle 1"/>
          <p:cNvSpPr/>
          <p:nvPr/>
        </p:nvSpPr>
        <p:spPr>
          <a:xfrm>
            <a:off x="4802584" y="4167138"/>
            <a:ext cx="7275116" cy="2400657"/>
          </a:xfrm>
          <a:prstGeom prst="rect">
            <a:avLst/>
          </a:prstGeom>
        </p:spPr>
        <p:txBody>
          <a:bodyPr wrap="square">
            <a:spAutoFit/>
          </a:bodyPr>
          <a:lstStyle/>
          <a:p>
            <a:r>
              <a:rPr lang="en-US" sz="2500" dirty="0">
                <a:solidFill>
                  <a:srgbClr val="C00000"/>
                </a:solidFill>
              </a:rPr>
              <a:t>&gt;&gt;&gt; </a:t>
            </a:r>
            <a:r>
              <a:rPr lang="en-US" sz="2500" dirty="0" err="1">
                <a:solidFill>
                  <a:srgbClr val="C00000"/>
                </a:solidFill>
              </a:rPr>
              <a:t>os.chdir</a:t>
            </a:r>
            <a:r>
              <a:rPr lang="en-US" sz="2500" dirty="0">
                <a:solidFill>
                  <a:srgbClr val="C00000"/>
                </a:solidFill>
              </a:rPr>
              <a:t>('C:/</a:t>
            </a:r>
            <a:r>
              <a:rPr lang="en-US" sz="2500" dirty="0" err="1">
                <a:solidFill>
                  <a:srgbClr val="C00000"/>
                </a:solidFill>
              </a:rPr>
              <a:t>ThisFolderDoesNotExist</a:t>
            </a:r>
            <a:r>
              <a:rPr lang="en-US" sz="2500" dirty="0">
                <a:solidFill>
                  <a:srgbClr val="C00000"/>
                </a:solidFill>
              </a:rPr>
              <a:t>')</a:t>
            </a:r>
          </a:p>
          <a:p>
            <a:r>
              <a:rPr lang="en-US" sz="2500" dirty="0" err="1"/>
              <a:t>Traceback</a:t>
            </a:r>
            <a:r>
              <a:rPr lang="en-US" sz="2500" dirty="0"/>
              <a:t> (most recent call last):</a:t>
            </a:r>
          </a:p>
          <a:p>
            <a:r>
              <a:rPr lang="en-US" sz="2500" dirty="0"/>
              <a:t>File "&lt;</a:t>
            </a:r>
            <a:r>
              <a:rPr lang="en-US" sz="2500" dirty="0" err="1"/>
              <a:t>stdin</a:t>
            </a:r>
            <a:r>
              <a:rPr lang="en-US" sz="2500" dirty="0"/>
              <a:t>&gt;", line 1, in &lt;module&gt;</a:t>
            </a:r>
          </a:p>
          <a:p>
            <a:r>
              <a:rPr lang="en-US" sz="2500" dirty="0" err="1"/>
              <a:t>FileNotFoundError</a:t>
            </a:r>
            <a:r>
              <a:rPr lang="en-US" sz="2500" dirty="0"/>
              <a:t>: [</a:t>
            </a:r>
            <a:r>
              <a:rPr lang="en-US" sz="2500" dirty="0" err="1"/>
              <a:t>WinError</a:t>
            </a:r>
            <a:r>
              <a:rPr lang="en-US" sz="2500" dirty="0"/>
              <a:t> 2] The system cannot find the file specified:</a:t>
            </a:r>
          </a:p>
          <a:p>
            <a:r>
              <a:rPr lang="en-US" sz="2500" dirty="0"/>
              <a:t>'C:/</a:t>
            </a:r>
            <a:r>
              <a:rPr lang="en-US" sz="2500" dirty="0" err="1"/>
              <a:t>ThisFolderDoesNotExist</a:t>
            </a:r>
            <a:r>
              <a:rPr lang="en-US" sz="2500" dirty="0"/>
              <a:t>'</a:t>
            </a:r>
          </a:p>
        </p:txBody>
      </p:sp>
      <p:sp>
        <p:nvSpPr>
          <p:cNvPr id="5" name="Rectangle 4"/>
          <p:cNvSpPr/>
          <p:nvPr/>
        </p:nvSpPr>
        <p:spPr>
          <a:xfrm>
            <a:off x="546100" y="4321026"/>
            <a:ext cx="3238500" cy="2246769"/>
          </a:xfrm>
          <a:prstGeom prst="rect">
            <a:avLst/>
          </a:prstGeom>
        </p:spPr>
        <p:txBody>
          <a:bodyPr wrap="square">
            <a:spAutoFit/>
          </a:bodyPr>
          <a:lstStyle/>
          <a:p>
            <a:r>
              <a:rPr lang="en-US" sz="2800" dirty="0">
                <a:solidFill>
                  <a:srgbClr val="C00000"/>
                </a:solidFill>
              </a:rPr>
              <a:t>The </a:t>
            </a:r>
            <a:r>
              <a:rPr lang="en-US" sz="2800" dirty="0" err="1">
                <a:solidFill>
                  <a:srgbClr val="C00000"/>
                </a:solidFill>
              </a:rPr>
              <a:t>os.getcwd</a:t>
            </a:r>
            <a:r>
              <a:rPr lang="en-US" sz="2800" dirty="0">
                <a:solidFill>
                  <a:srgbClr val="C00000"/>
                </a:solidFill>
              </a:rPr>
              <a:t>() function is the older way of getting the current working directory as a string.</a:t>
            </a:r>
          </a:p>
        </p:txBody>
      </p:sp>
    </p:spTree>
    <p:extLst>
      <p:ext uri="{BB962C8B-B14F-4D97-AF65-F5344CB8AC3E}">
        <p14:creationId xmlns:p14="http://schemas.microsoft.com/office/powerpoint/2010/main" val="39194801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298"/>
            <a:ext cx="12788899" cy="646331"/>
          </a:xfrm>
          <a:prstGeom prst="rect">
            <a:avLst/>
          </a:prstGeom>
        </p:spPr>
        <p:txBody>
          <a:bodyPr wrap="square">
            <a:spAutoFit/>
          </a:bodyPr>
          <a:lstStyle/>
          <a:p>
            <a:pPr algn="ctr"/>
            <a:r>
              <a:rPr lang="en-US" sz="3600" b="1">
                <a:solidFill>
                  <a:schemeClr val="accent6">
                    <a:lumMod val="50000"/>
                  </a:schemeClr>
                </a:solidFill>
              </a:rPr>
              <a:t>The Home Directory</a:t>
            </a:r>
            <a:endParaRPr lang="en-US" sz="3600" b="1" dirty="0">
              <a:solidFill>
                <a:schemeClr val="accent6">
                  <a:lumMod val="50000"/>
                </a:schemeClr>
              </a:solidFill>
            </a:endParaRPr>
          </a:p>
        </p:txBody>
      </p:sp>
      <p:sp>
        <p:nvSpPr>
          <p:cNvPr id="4" name="Rectangle 3"/>
          <p:cNvSpPr/>
          <p:nvPr/>
        </p:nvSpPr>
        <p:spPr>
          <a:xfrm>
            <a:off x="123030" y="1225689"/>
            <a:ext cx="11793539" cy="3016210"/>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200" dirty="0"/>
              <a:t>All users have a folder for their own files on the computer called </a:t>
            </a:r>
            <a:r>
              <a:rPr lang="en-US" sz="3200" dirty="0">
                <a:solidFill>
                  <a:srgbClr val="C00000"/>
                </a:solidFill>
              </a:rPr>
              <a:t>home directory </a:t>
            </a:r>
            <a:r>
              <a:rPr lang="en-US" sz="3200" dirty="0"/>
              <a:t>or </a:t>
            </a:r>
            <a:r>
              <a:rPr lang="en-US" sz="3200" dirty="0">
                <a:solidFill>
                  <a:srgbClr val="C00000"/>
                </a:solidFill>
              </a:rPr>
              <a:t>home folder.</a:t>
            </a:r>
          </a:p>
          <a:p>
            <a:pPr marL="457200" indent="-457200">
              <a:spcAft>
                <a:spcPts val="1200"/>
              </a:spcAft>
              <a:buFont typeface="Wingdings" panose="05000000000000000000" pitchFamily="2" charset="2"/>
              <a:buChar char="Ø"/>
            </a:pPr>
            <a:r>
              <a:rPr lang="en-US" sz="3200" dirty="0"/>
              <a:t>Get a Path object of the home folder by calling </a:t>
            </a:r>
            <a:r>
              <a:rPr lang="en-US" sz="3200" dirty="0" err="1"/>
              <a:t>Path.home</a:t>
            </a:r>
            <a:r>
              <a:rPr lang="en-US" sz="3200" dirty="0"/>
              <a:t>():</a:t>
            </a:r>
          </a:p>
          <a:p>
            <a:pPr marL="457200" indent="-457200">
              <a:spcAft>
                <a:spcPts val="1200"/>
              </a:spcAft>
              <a:buFont typeface="Wingdings" panose="05000000000000000000" pitchFamily="2" charset="2"/>
              <a:buChar char="Ø"/>
            </a:pPr>
            <a:endParaRPr lang="en-US" sz="3200" dirty="0"/>
          </a:p>
          <a:p>
            <a:pPr marL="457200" indent="-457200">
              <a:spcAft>
                <a:spcPts val="1200"/>
              </a:spcAft>
              <a:buFont typeface="Wingdings" panose="05000000000000000000" pitchFamily="2" charset="2"/>
              <a:buChar char="Ø"/>
            </a:pPr>
            <a:endParaRPr lang="en-US" sz="3200" dirty="0"/>
          </a:p>
        </p:txBody>
      </p:sp>
      <p:sp>
        <p:nvSpPr>
          <p:cNvPr id="2" name="Rectangle 1"/>
          <p:cNvSpPr/>
          <p:nvPr/>
        </p:nvSpPr>
        <p:spPr>
          <a:xfrm>
            <a:off x="509984" y="2904748"/>
            <a:ext cx="7275116" cy="861774"/>
          </a:xfrm>
          <a:prstGeom prst="rect">
            <a:avLst/>
          </a:prstGeom>
        </p:spPr>
        <p:txBody>
          <a:bodyPr wrap="square">
            <a:spAutoFit/>
          </a:bodyPr>
          <a:lstStyle/>
          <a:p>
            <a:r>
              <a:rPr lang="en-US" sz="2500" dirty="0">
                <a:solidFill>
                  <a:srgbClr val="C00000"/>
                </a:solidFill>
              </a:rPr>
              <a:t>&gt;&gt;&gt; </a:t>
            </a:r>
            <a:r>
              <a:rPr lang="en-US" sz="2500" dirty="0" err="1">
                <a:solidFill>
                  <a:srgbClr val="C00000"/>
                </a:solidFill>
              </a:rPr>
              <a:t>Path.home</a:t>
            </a:r>
            <a:r>
              <a:rPr lang="en-US" sz="2500" dirty="0">
                <a:solidFill>
                  <a:srgbClr val="C00000"/>
                </a:solidFill>
              </a:rPr>
              <a:t>()</a:t>
            </a:r>
          </a:p>
          <a:p>
            <a:r>
              <a:rPr lang="en-US" sz="2500" dirty="0" err="1"/>
              <a:t>WindowsPath</a:t>
            </a:r>
            <a:r>
              <a:rPr lang="en-US" sz="2500" dirty="0"/>
              <a:t>('C:/Users/Al')</a:t>
            </a:r>
          </a:p>
        </p:txBody>
      </p:sp>
      <p:sp>
        <p:nvSpPr>
          <p:cNvPr id="6" name="Rectangle 5"/>
          <p:cNvSpPr/>
          <p:nvPr/>
        </p:nvSpPr>
        <p:spPr>
          <a:xfrm>
            <a:off x="273049" y="4091364"/>
            <a:ext cx="8299452" cy="2708434"/>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solidFill>
                  <a:srgbClr val="C00000"/>
                </a:solidFill>
              </a:rPr>
              <a:t>The home directories are located in a set place depending on your operating system:</a:t>
            </a:r>
          </a:p>
          <a:p>
            <a:pPr marL="457200" indent="114300">
              <a:spcAft>
                <a:spcPts val="1200"/>
              </a:spcAft>
              <a:buFont typeface="Wingdings" panose="05000000000000000000" pitchFamily="2" charset="2"/>
              <a:buChar char="ü"/>
            </a:pPr>
            <a:r>
              <a:rPr lang="en-US" sz="2800" dirty="0"/>
              <a:t>On Windows, home directories are under C:\Users.</a:t>
            </a:r>
          </a:p>
          <a:p>
            <a:pPr marL="457200" indent="114300">
              <a:spcAft>
                <a:spcPts val="1200"/>
              </a:spcAft>
              <a:buFont typeface="Wingdings" panose="05000000000000000000" pitchFamily="2" charset="2"/>
              <a:buChar char="ü"/>
            </a:pPr>
            <a:r>
              <a:rPr lang="en-US" sz="2800" dirty="0"/>
              <a:t>On Mac, home directories are under /Users.</a:t>
            </a:r>
          </a:p>
          <a:p>
            <a:pPr marL="457200" indent="114300">
              <a:spcAft>
                <a:spcPts val="1200"/>
              </a:spcAft>
              <a:buFont typeface="Wingdings" panose="05000000000000000000" pitchFamily="2" charset="2"/>
              <a:buChar char="ü"/>
            </a:pPr>
            <a:r>
              <a:rPr lang="en-US" sz="2800" dirty="0"/>
              <a:t>On Linux, home directories are often under /home.</a:t>
            </a:r>
          </a:p>
        </p:txBody>
      </p:sp>
      <p:sp>
        <p:nvSpPr>
          <p:cNvPr id="8" name="Rectangle 7"/>
          <p:cNvSpPr/>
          <p:nvPr/>
        </p:nvSpPr>
        <p:spPr>
          <a:xfrm>
            <a:off x="8792369" y="3170465"/>
            <a:ext cx="3274219" cy="3046988"/>
          </a:xfrm>
          <a:prstGeom prst="rect">
            <a:avLst/>
          </a:prstGeom>
        </p:spPr>
        <p:txBody>
          <a:bodyPr wrap="square">
            <a:spAutoFit/>
          </a:bodyPr>
          <a:lstStyle/>
          <a:p>
            <a:r>
              <a:rPr lang="en-US" sz="2400" dirty="0">
                <a:solidFill>
                  <a:srgbClr val="C00000"/>
                </a:solidFill>
              </a:rPr>
              <a:t>Your scripts will almost certainly have permissions to read and write the files under home directory, so it’s an ideal place to put the files that your Python programs will work with.</a:t>
            </a:r>
          </a:p>
        </p:txBody>
      </p:sp>
    </p:spTree>
    <p:extLst>
      <p:ext uri="{BB962C8B-B14F-4D97-AF65-F5344CB8AC3E}">
        <p14:creationId xmlns:p14="http://schemas.microsoft.com/office/powerpoint/2010/main" val="34836874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298"/>
            <a:ext cx="12788899" cy="646331"/>
          </a:xfrm>
          <a:prstGeom prst="rect">
            <a:avLst/>
          </a:prstGeom>
        </p:spPr>
        <p:txBody>
          <a:bodyPr wrap="square">
            <a:spAutoFit/>
          </a:bodyPr>
          <a:lstStyle/>
          <a:p>
            <a:pPr algn="ctr"/>
            <a:r>
              <a:rPr lang="en-US" sz="3600" b="1">
                <a:solidFill>
                  <a:schemeClr val="accent6">
                    <a:lumMod val="50000"/>
                  </a:schemeClr>
                </a:solidFill>
              </a:rPr>
              <a:t>Absolute vs. Relative Paths</a:t>
            </a:r>
            <a:endParaRPr lang="en-US" sz="3600" b="1" dirty="0">
              <a:solidFill>
                <a:schemeClr val="accent6">
                  <a:lumMod val="50000"/>
                </a:schemeClr>
              </a:solidFill>
            </a:endParaRPr>
          </a:p>
        </p:txBody>
      </p:sp>
      <p:sp>
        <p:nvSpPr>
          <p:cNvPr id="4" name="Rectangle 3"/>
          <p:cNvSpPr/>
          <p:nvPr/>
        </p:nvSpPr>
        <p:spPr>
          <a:xfrm>
            <a:off x="135730" y="1225689"/>
            <a:ext cx="11793539" cy="5724644"/>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600" dirty="0"/>
              <a:t>There are two ways to specify a file path:</a:t>
            </a:r>
          </a:p>
          <a:p>
            <a:pPr marL="457200">
              <a:spcAft>
                <a:spcPts val="1200"/>
              </a:spcAft>
              <a:buFont typeface="Wingdings" panose="05000000000000000000" pitchFamily="2" charset="2"/>
              <a:buChar char="ü"/>
            </a:pPr>
            <a:r>
              <a:rPr lang="en-US" sz="3200" dirty="0">
                <a:solidFill>
                  <a:srgbClr val="C00000"/>
                </a:solidFill>
              </a:rPr>
              <a:t>An absolute path, which always begins with the root folder</a:t>
            </a:r>
          </a:p>
          <a:p>
            <a:pPr marL="457200">
              <a:spcAft>
                <a:spcPts val="1200"/>
              </a:spcAft>
              <a:buFont typeface="Wingdings" panose="05000000000000000000" pitchFamily="2" charset="2"/>
              <a:buChar char="ü"/>
            </a:pPr>
            <a:r>
              <a:rPr lang="en-US" sz="3200" dirty="0">
                <a:solidFill>
                  <a:srgbClr val="C00000"/>
                </a:solidFill>
              </a:rPr>
              <a:t>A relative path, which is relative to program’s </a:t>
            </a:r>
            <a:r>
              <a:rPr lang="en-US" sz="3200" dirty="0" err="1">
                <a:solidFill>
                  <a:srgbClr val="C00000"/>
                </a:solidFill>
              </a:rPr>
              <a:t>cwd</a:t>
            </a:r>
            <a:r>
              <a:rPr lang="en-US" sz="3200" dirty="0">
                <a:solidFill>
                  <a:srgbClr val="C00000"/>
                </a:solidFill>
              </a:rPr>
              <a:t>.</a:t>
            </a:r>
          </a:p>
          <a:p>
            <a:pPr marL="457200" indent="-457200">
              <a:spcAft>
                <a:spcPts val="1200"/>
              </a:spcAft>
              <a:buFont typeface="Wingdings" panose="05000000000000000000" pitchFamily="2" charset="2"/>
              <a:buChar char="Ø"/>
            </a:pPr>
            <a:r>
              <a:rPr lang="en-US" sz="3200" dirty="0">
                <a:solidFill>
                  <a:srgbClr val="C00000"/>
                </a:solidFill>
              </a:rPr>
              <a:t>There are also the dot (.) and dot-dot (..) folders. </a:t>
            </a:r>
          </a:p>
          <a:p>
            <a:pPr marL="457200" indent="-457200">
              <a:spcAft>
                <a:spcPts val="1200"/>
              </a:spcAft>
              <a:buFont typeface="Wingdings" panose="05000000000000000000" pitchFamily="2" charset="2"/>
              <a:buChar char="Ø"/>
            </a:pPr>
            <a:r>
              <a:rPr lang="en-US" sz="3200" dirty="0"/>
              <a:t>These are not real folders but special names used in a path.</a:t>
            </a:r>
          </a:p>
          <a:p>
            <a:pPr marL="457200" indent="-457200">
              <a:spcAft>
                <a:spcPts val="1200"/>
              </a:spcAft>
              <a:buFont typeface="Wingdings" panose="05000000000000000000" pitchFamily="2" charset="2"/>
              <a:buChar char="Ø"/>
            </a:pPr>
            <a:r>
              <a:rPr lang="en-US" sz="3200" dirty="0">
                <a:solidFill>
                  <a:srgbClr val="0070C0"/>
                </a:solidFill>
              </a:rPr>
              <a:t>A single period (“dot”) for a folder name is shorthand for “this directory.” </a:t>
            </a:r>
          </a:p>
          <a:p>
            <a:pPr marL="457200" indent="-457200">
              <a:spcAft>
                <a:spcPts val="1200"/>
              </a:spcAft>
              <a:buFont typeface="Wingdings" panose="05000000000000000000" pitchFamily="2" charset="2"/>
              <a:buChar char="Ø"/>
            </a:pPr>
            <a:r>
              <a:rPr lang="en-US" sz="3200" dirty="0"/>
              <a:t>Two periods (“dot-dot”) means “the parent folder.”</a:t>
            </a:r>
          </a:p>
          <a:p>
            <a:pPr marL="457200" indent="-457200">
              <a:spcAft>
                <a:spcPts val="1200"/>
              </a:spcAft>
              <a:buFont typeface="Wingdings" panose="05000000000000000000" pitchFamily="2" charset="2"/>
              <a:buChar char="Ø"/>
            </a:pPr>
            <a:endParaRPr lang="en-US" sz="3600" dirty="0"/>
          </a:p>
        </p:txBody>
      </p:sp>
    </p:spTree>
    <p:extLst>
      <p:ext uri="{BB962C8B-B14F-4D97-AF65-F5344CB8AC3E}">
        <p14:creationId xmlns:p14="http://schemas.microsoft.com/office/powerpoint/2010/main" val="28505433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298"/>
            <a:ext cx="12788899" cy="646331"/>
          </a:xfrm>
          <a:prstGeom prst="rect">
            <a:avLst/>
          </a:prstGeom>
        </p:spPr>
        <p:txBody>
          <a:bodyPr wrap="square">
            <a:spAutoFit/>
          </a:bodyPr>
          <a:lstStyle/>
          <a:p>
            <a:pPr algn="ctr"/>
            <a:r>
              <a:rPr lang="en-US" sz="3600" b="1" dirty="0">
                <a:solidFill>
                  <a:schemeClr val="accent6">
                    <a:lumMod val="50000"/>
                  </a:schemeClr>
                </a:solidFill>
              </a:rPr>
              <a:t>Absolute vs. Relative Paths: Ex</a:t>
            </a:r>
          </a:p>
        </p:txBody>
      </p:sp>
      <p:sp>
        <p:nvSpPr>
          <p:cNvPr id="4" name="Rectangle 3"/>
          <p:cNvSpPr/>
          <p:nvPr/>
        </p:nvSpPr>
        <p:spPr>
          <a:xfrm>
            <a:off x="0" y="1225688"/>
            <a:ext cx="12306300" cy="523220"/>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solidFill>
                  <a:srgbClr val="FF0000"/>
                </a:solidFill>
              </a:rPr>
              <a:t>When </a:t>
            </a:r>
            <a:r>
              <a:rPr lang="en-US" sz="2800" dirty="0" err="1">
                <a:solidFill>
                  <a:srgbClr val="FF0000"/>
                </a:solidFill>
              </a:rPr>
              <a:t>cwd</a:t>
            </a:r>
            <a:r>
              <a:rPr lang="en-US" sz="2800" dirty="0">
                <a:solidFill>
                  <a:srgbClr val="FF0000"/>
                </a:solidFill>
              </a:rPr>
              <a:t> is set to C:\bacon, relative paths for other folders &amp; files are set as :</a:t>
            </a:r>
          </a:p>
        </p:txBody>
      </p:sp>
      <p:pic>
        <p:nvPicPr>
          <p:cNvPr id="5" name="Picture 4"/>
          <p:cNvPicPr>
            <a:picLocks noChangeAspect="1"/>
          </p:cNvPicPr>
          <p:nvPr/>
        </p:nvPicPr>
        <p:blipFill>
          <a:blip r:embed="rId3"/>
          <a:stretch>
            <a:fillRect/>
          </a:stretch>
        </p:blipFill>
        <p:spPr>
          <a:xfrm>
            <a:off x="2889845" y="1846262"/>
            <a:ext cx="9209500" cy="4745038"/>
          </a:xfrm>
          <a:prstGeom prst="rect">
            <a:avLst/>
          </a:prstGeom>
        </p:spPr>
      </p:pic>
      <p:sp>
        <p:nvSpPr>
          <p:cNvPr id="8" name="Rectangle 7"/>
          <p:cNvSpPr/>
          <p:nvPr/>
        </p:nvSpPr>
        <p:spPr>
          <a:xfrm>
            <a:off x="298449" y="2293035"/>
            <a:ext cx="2432051" cy="3970318"/>
          </a:xfrm>
          <a:prstGeom prst="rect">
            <a:avLst/>
          </a:prstGeom>
        </p:spPr>
        <p:txBody>
          <a:bodyPr wrap="square">
            <a:spAutoFit/>
          </a:bodyPr>
          <a:lstStyle/>
          <a:p>
            <a:pPr marL="457200" indent="-457200">
              <a:buFont typeface="Wingdings" panose="05000000000000000000" pitchFamily="2" charset="2"/>
              <a:buChar char="Ø"/>
            </a:pPr>
            <a:r>
              <a:rPr lang="en-US" sz="2800" dirty="0">
                <a:solidFill>
                  <a:srgbClr val="0070C0"/>
                </a:solidFill>
              </a:rPr>
              <a:t>The .\ at start of a relative path is optional. </a:t>
            </a:r>
          </a:p>
          <a:p>
            <a:r>
              <a:rPr lang="en-US" sz="2800" dirty="0">
                <a:solidFill>
                  <a:srgbClr val="0070C0"/>
                </a:solidFill>
              </a:rPr>
              <a:t> </a:t>
            </a:r>
          </a:p>
          <a:p>
            <a:pPr marL="457200" indent="-457200">
              <a:buFont typeface="Wingdings" panose="05000000000000000000" pitchFamily="2" charset="2"/>
              <a:buChar char="Ø"/>
            </a:pPr>
            <a:r>
              <a:rPr lang="en-US" sz="2800" dirty="0">
                <a:solidFill>
                  <a:srgbClr val="FF0000"/>
                </a:solidFill>
              </a:rPr>
              <a:t>Ex:</a:t>
            </a:r>
          </a:p>
          <a:p>
            <a:r>
              <a:rPr lang="en-US" sz="2800" dirty="0"/>
              <a:t>.\spam.txt and spam.txt refer to same file.</a:t>
            </a:r>
          </a:p>
        </p:txBody>
      </p:sp>
    </p:spTree>
    <p:extLst>
      <p:ext uri="{BB962C8B-B14F-4D97-AF65-F5344CB8AC3E}">
        <p14:creationId xmlns:p14="http://schemas.microsoft.com/office/powerpoint/2010/main" val="2258245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298"/>
            <a:ext cx="12788899" cy="646331"/>
          </a:xfrm>
          <a:prstGeom prst="rect">
            <a:avLst/>
          </a:prstGeom>
        </p:spPr>
        <p:txBody>
          <a:bodyPr wrap="square">
            <a:spAutoFit/>
          </a:bodyPr>
          <a:lstStyle/>
          <a:p>
            <a:pPr algn="ctr"/>
            <a:r>
              <a:rPr lang="en-US" sz="3600" b="1" dirty="0">
                <a:solidFill>
                  <a:schemeClr val="accent6">
                    <a:lumMod val="50000"/>
                  </a:schemeClr>
                </a:solidFill>
              </a:rPr>
              <a:t>Creating New Folders Using </a:t>
            </a:r>
            <a:r>
              <a:rPr lang="en-US" sz="3600" b="1" dirty="0" err="1">
                <a:solidFill>
                  <a:srgbClr val="FF0000"/>
                </a:solidFill>
              </a:rPr>
              <a:t>os.makedirs</a:t>
            </a:r>
            <a:r>
              <a:rPr lang="en-US" sz="3600" b="1" dirty="0">
                <a:solidFill>
                  <a:srgbClr val="FF0000"/>
                </a:solidFill>
              </a:rPr>
              <a:t>() </a:t>
            </a:r>
            <a:r>
              <a:rPr lang="en-US" sz="3600" b="1" dirty="0">
                <a:solidFill>
                  <a:schemeClr val="accent6">
                    <a:lumMod val="50000"/>
                  </a:schemeClr>
                </a:solidFill>
              </a:rPr>
              <a:t>Function</a:t>
            </a:r>
          </a:p>
        </p:txBody>
      </p:sp>
      <p:pic>
        <p:nvPicPr>
          <p:cNvPr id="2" name="Picture 1"/>
          <p:cNvPicPr>
            <a:picLocks noChangeAspect="1"/>
          </p:cNvPicPr>
          <p:nvPr/>
        </p:nvPicPr>
        <p:blipFill>
          <a:blip r:embed="rId3"/>
          <a:stretch>
            <a:fillRect/>
          </a:stretch>
        </p:blipFill>
        <p:spPr>
          <a:xfrm>
            <a:off x="725487" y="3287513"/>
            <a:ext cx="3629025" cy="3400425"/>
          </a:xfrm>
          <a:prstGeom prst="rect">
            <a:avLst/>
          </a:prstGeom>
        </p:spPr>
      </p:pic>
      <p:sp>
        <p:nvSpPr>
          <p:cNvPr id="3" name="Rectangle 2"/>
          <p:cNvSpPr/>
          <p:nvPr/>
        </p:nvSpPr>
        <p:spPr>
          <a:xfrm>
            <a:off x="317500" y="1394738"/>
            <a:ext cx="11874500" cy="523220"/>
          </a:xfrm>
          <a:prstGeom prst="rect">
            <a:avLst/>
          </a:prstGeom>
        </p:spPr>
        <p:txBody>
          <a:bodyPr wrap="square">
            <a:spAutoFit/>
          </a:bodyPr>
          <a:lstStyle/>
          <a:p>
            <a:pPr marL="285750" indent="-285750">
              <a:buFont typeface="Wingdings" panose="05000000000000000000" pitchFamily="2" charset="2"/>
              <a:buChar char="Ø"/>
            </a:pPr>
            <a:r>
              <a:rPr lang="en-US" sz="2800" dirty="0"/>
              <a:t>programs can create new folders (directories) with </a:t>
            </a:r>
            <a:r>
              <a:rPr lang="en-US" sz="2800" dirty="0" err="1">
                <a:solidFill>
                  <a:srgbClr val="FF0000"/>
                </a:solidFill>
              </a:rPr>
              <a:t>os.makedirs</a:t>
            </a:r>
            <a:r>
              <a:rPr lang="en-US" sz="2800" dirty="0">
                <a:solidFill>
                  <a:srgbClr val="FF0000"/>
                </a:solidFill>
              </a:rPr>
              <a:t>() </a:t>
            </a:r>
            <a:r>
              <a:rPr lang="en-US" sz="2800" dirty="0"/>
              <a:t>function</a:t>
            </a:r>
          </a:p>
        </p:txBody>
      </p:sp>
      <p:sp>
        <p:nvSpPr>
          <p:cNvPr id="5" name="Rectangle 4"/>
          <p:cNvSpPr/>
          <p:nvPr/>
        </p:nvSpPr>
        <p:spPr>
          <a:xfrm>
            <a:off x="546100" y="2074624"/>
            <a:ext cx="6477000" cy="830997"/>
          </a:xfrm>
          <a:prstGeom prst="rect">
            <a:avLst/>
          </a:prstGeom>
        </p:spPr>
        <p:txBody>
          <a:bodyPr wrap="square">
            <a:spAutoFit/>
          </a:bodyPr>
          <a:lstStyle/>
          <a:p>
            <a:r>
              <a:rPr lang="en-US" sz="2400" dirty="0">
                <a:solidFill>
                  <a:srgbClr val="FF0000"/>
                </a:solidFill>
              </a:rPr>
              <a:t>&gt;&gt;&gt; import </a:t>
            </a:r>
            <a:r>
              <a:rPr lang="en-US" sz="2400" dirty="0" err="1">
                <a:solidFill>
                  <a:srgbClr val="FF0000"/>
                </a:solidFill>
              </a:rPr>
              <a:t>os</a:t>
            </a:r>
            <a:endParaRPr lang="en-US" sz="2400" dirty="0">
              <a:solidFill>
                <a:srgbClr val="FF0000"/>
              </a:solidFill>
            </a:endParaRPr>
          </a:p>
          <a:p>
            <a:r>
              <a:rPr lang="en-US" sz="2400" dirty="0">
                <a:solidFill>
                  <a:srgbClr val="FF0000"/>
                </a:solidFill>
              </a:rPr>
              <a:t>&gt;&gt;&gt; </a:t>
            </a:r>
            <a:r>
              <a:rPr lang="en-US" sz="2400" dirty="0" err="1">
                <a:solidFill>
                  <a:srgbClr val="FF0000"/>
                </a:solidFill>
              </a:rPr>
              <a:t>os.makedirs</a:t>
            </a:r>
            <a:r>
              <a:rPr lang="en-US" sz="2400" dirty="0">
                <a:solidFill>
                  <a:srgbClr val="FF0000"/>
                </a:solidFill>
              </a:rPr>
              <a:t>('C:\\delicious\\walnut\\waffles')</a:t>
            </a:r>
          </a:p>
        </p:txBody>
      </p:sp>
      <p:sp>
        <p:nvSpPr>
          <p:cNvPr id="6" name="Rectangle 5"/>
          <p:cNvSpPr/>
          <p:nvPr/>
        </p:nvSpPr>
        <p:spPr>
          <a:xfrm>
            <a:off x="5168900" y="3148508"/>
            <a:ext cx="6845300" cy="3539430"/>
          </a:xfrm>
          <a:prstGeom prst="rect">
            <a:avLst/>
          </a:prstGeom>
        </p:spPr>
        <p:txBody>
          <a:bodyPr wrap="square">
            <a:spAutoFit/>
          </a:bodyPr>
          <a:lstStyle/>
          <a:p>
            <a:pPr marL="457200" indent="-457200">
              <a:buFont typeface="Wingdings" panose="05000000000000000000" pitchFamily="2" charset="2"/>
              <a:buChar char="Ø"/>
            </a:pPr>
            <a:r>
              <a:rPr lang="en-US" sz="2800" dirty="0"/>
              <a:t>This will create not just the C:\delicious folder but also a walnut folder inside C:\delicious and a waffles folder inside C:\delicious\walnut.</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err="1">
                <a:solidFill>
                  <a:srgbClr val="FF0000"/>
                </a:solidFill>
              </a:rPr>
              <a:t>os.makedirs</a:t>
            </a:r>
            <a:r>
              <a:rPr lang="en-US" sz="2800" dirty="0">
                <a:solidFill>
                  <a:srgbClr val="FF0000"/>
                </a:solidFill>
              </a:rPr>
              <a:t>() will create any necessary intermediate folders in order to ensure that the full path exists.</a:t>
            </a:r>
          </a:p>
        </p:txBody>
      </p:sp>
    </p:spTree>
    <p:extLst>
      <p:ext uri="{BB962C8B-B14F-4D97-AF65-F5344CB8AC3E}">
        <p14:creationId xmlns:p14="http://schemas.microsoft.com/office/powerpoint/2010/main" val="2531329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22848" y="58684"/>
            <a:ext cx="4215193" cy="769441"/>
          </a:xfrm>
          <a:prstGeom prst="rect">
            <a:avLst/>
          </a:prstGeom>
        </p:spPr>
        <p:txBody>
          <a:bodyPr wrap="none">
            <a:spAutoFit/>
          </a:bodyPr>
          <a:lstStyle/>
          <a:p>
            <a:r>
              <a:rPr lang="en-US" sz="4400" b="1">
                <a:solidFill>
                  <a:schemeClr val="accent6">
                    <a:lumMod val="50000"/>
                  </a:schemeClr>
                </a:solidFill>
              </a:rPr>
              <a:t>Escape Characters</a:t>
            </a:r>
            <a:endParaRPr lang="en-US" sz="4400" b="1" dirty="0">
              <a:solidFill>
                <a:schemeClr val="accent6">
                  <a:lumMod val="50000"/>
                </a:schemeClr>
              </a:solidFill>
            </a:endParaRPr>
          </a:p>
        </p:txBody>
      </p:sp>
      <p:pic>
        <p:nvPicPr>
          <p:cNvPr id="2" name="Picture 1"/>
          <p:cNvPicPr>
            <a:picLocks noChangeAspect="1"/>
          </p:cNvPicPr>
          <p:nvPr/>
        </p:nvPicPr>
        <p:blipFill>
          <a:blip r:embed="rId3"/>
          <a:stretch>
            <a:fillRect/>
          </a:stretch>
        </p:blipFill>
        <p:spPr>
          <a:xfrm>
            <a:off x="1222511" y="1472074"/>
            <a:ext cx="8142716" cy="4566814"/>
          </a:xfrm>
          <a:prstGeom prst="rect">
            <a:avLst/>
          </a:prstGeom>
        </p:spPr>
      </p:pic>
    </p:spTree>
    <p:extLst>
      <p:ext uri="{BB962C8B-B14F-4D97-AF65-F5344CB8AC3E}">
        <p14:creationId xmlns:p14="http://schemas.microsoft.com/office/powerpoint/2010/main" val="27530509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298"/>
            <a:ext cx="12788899" cy="646331"/>
          </a:xfrm>
          <a:prstGeom prst="rect">
            <a:avLst/>
          </a:prstGeom>
        </p:spPr>
        <p:txBody>
          <a:bodyPr wrap="square">
            <a:spAutoFit/>
          </a:bodyPr>
          <a:lstStyle/>
          <a:p>
            <a:pPr algn="ctr"/>
            <a:r>
              <a:rPr lang="en-US" sz="3600" b="1" dirty="0">
                <a:solidFill>
                  <a:schemeClr val="accent6">
                    <a:lumMod val="50000"/>
                  </a:schemeClr>
                </a:solidFill>
              </a:rPr>
              <a:t>Creating New Folders Using </a:t>
            </a:r>
            <a:r>
              <a:rPr lang="en-US" sz="3600" b="1" dirty="0" err="1">
                <a:solidFill>
                  <a:srgbClr val="FF0000"/>
                </a:solidFill>
              </a:rPr>
              <a:t>os.makedirs</a:t>
            </a:r>
            <a:r>
              <a:rPr lang="en-US" sz="3600" b="1" dirty="0">
                <a:solidFill>
                  <a:srgbClr val="FF0000"/>
                </a:solidFill>
              </a:rPr>
              <a:t>() </a:t>
            </a:r>
            <a:r>
              <a:rPr lang="en-US" sz="3600" b="1" dirty="0">
                <a:solidFill>
                  <a:schemeClr val="accent6">
                    <a:lumMod val="50000"/>
                  </a:schemeClr>
                </a:solidFill>
              </a:rPr>
              <a:t>Function</a:t>
            </a:r>
          </a:p>
        </p:txBody>
      </p:sp>
      <p:sp>
        <p:nvSpPr>
          <p:cNvPr id="3" name="Rectangle 2"/>
          <p:cNvSpPr/>
          <p:nvPr/>
        </p:nvSpPr>
        <p:spPr>
          <a:xfrm>
            <a:off x="317500" y="1744365"/>
            <a:ext cx="11874500" cy="954107"/>
          </a:xfrm>
          <a:prstGeom prst="rect">
            <a:avLst/>
          </a:prstGeom>
        </p:spPr>
        <p:txBody>
          <a:bodyPr wrap="square">
            <a:spAutoFit/>
          </a:bodyPr>
          <a:lstStyle/>
          <a:p>
            <a:pPr marL="285750" indent="-285750">
              <a:buFont typeface="Wingdings" panose="05000000000000000000" pitchFamily="2" charset="2"/>
              <a:buChar char="Ø"/>
            </a:pPr>
            <a:r>
              <a:rPr lang="en-US" sz="2800" dirty="0">
                <a:solidFill>
                  <a:srgbClr val="FF0000"/>
                </a:solidFill>
              </a:rPr>
              <a:t>To make a directory from a Path object, call the </a:t>
            </a:r>
            <a:r>
              <a:rPr lang="en-US" sz="2800" dirty="0" err="1">
                <a:solidFill>
                  <a:srgbClr val="FF0000"/>
                </a:solidFill>
              </a:rPr>
              <a:t>mkdir</a:t>
            </a:r>
            <a:r>
              <a:rPr lang="en-US" sz="2800" dirty="0">
                <a:solidFill>
                  <a:srgbClr val="FF0000"/>
                </a:solidFill>
              </a:rPr>
              <a:t>() method. </a:t>
            </a:r>
          </a:p>
          <a:p>
            <a:pPr marL="285750" indent="-285750">
              <a:buFont typeface="Wingdings" panose="05000000000000000000" pitchFamily="2" charset="2"/>
              <a:buChar char="Ø"/>
            </a:pPr>
            <a:r>
              <a:rPr lang="en-US" sz="2800" dirty="0"/>
              <a:t>Ex:  this code will create a spam folder under home folder on computer:</a:t>
            </a:r>
          </a:p>
        </p:txBody>
      </p:sp>
      <p:sp>
        <p:nvSpPr>
          <p:cNvPr id="5" name="Rectangle 4"/>
          <p:cNvSpPr/>
          <p:nvPr/>
        </p:nvSpPr>
        <p:spPr>
          <a:xfrm>
            <a:off x="203200" y="3505279"/>
            <a:ext cx="6477000" cy="954107"/>
          </a:xfrm>
          <a:prstGeom prst="rect">
            <a:avLst/>
          </a:prstGeom>
        </p:spPr>
        <p:txBody>
          <a:bodyPr wrap="square">
            <a:spAutoFit/>
          </a:bodyPr>
          <a:lstStyle/>
          <a:p>
            <a:r>
              <a:rPr lang="en-US" sz="2800" dirty="0">
                <a:solidFill>
                  <a:srgbClr val="FF0000"/>
                </a:solidFill>
              </a:rPr>
              <a:t>&gt;&gt;&gt; from </a:t>
            </a:r>
            <a:r>
              <a:rPr lang="en-US" sz="2800" dirty="0" err="1">
                <a:solidFill>
                  <a:srgbClr val="FF0000"/>
                </a:solidFill>
              </a:rPr>
              <a:t>pathlib</a:t>
            </a:r>
            <a:r>
              <a:rPr lang="en-US" sz="2800" dirty="0">
                <a:solidFill>
                  <a:srgbClr val="FF0000"/>
                </a:solidFill>
              </a:rPr>
              <a:t> import Path</a:t>
            </a:r>
          </a:p>
          <a:p>
            <a:r>
              <a:rPr lang="en-US" sz="2800" dirty="0">
                <a:solidFill>
                  <a:srgbClr val="FF0000"/>
                </a:solidFill>
              </a:rPr>
              <a:t>&gt;&gt;&gt; Path(</a:t>
            </a:r>
            <a:r>
              <a:rPr lang="en-US" sz="2800" dirty="0" err="1">
                <a:solidFill>
                  <a:srgbClr val="FF0000"/>
                </a:solidFill>
              </a:rPr>
              <a:t>r'C</a:t>
            </a:r>
            <a:r>
              <a:rPr lang="en-US" sz="2800" dirty="0">
                <a:solidFill>
                  <a:srgbClr val="FF0000"/>
                </a:solidFill>
              </a:rPr>
              <a:t>:\Users\Al\spam').</a:t>
            </a:r>
            <a:r>
              <a:rPr lang="en-US" sz="2800" dirty="0" err="1">
                <a:solidFill>
                  <a:srgbClr val="FF0000"/>
                </a:solidFill>
              </a:rPr>
              <a:t>mkdir</a:t>
            </a:r>
            <a:r>
              <a:rPr lang="en-US" sz="2800" dirty="0">
                <a:solidFill>
                  <a:srgbClr val="FF0000"/>
                </a:solidFill>
              </a:rPr>
              <a:t>()</a:t>
            </a:r>
          </a:p>
        </p:txBody>
      </p:sp>
      <p:sp>
        <p:nvSpPr>
          <p:cNvPr id="6" name="Rectangle 5"/>
          <p:cNvSpPr/>
          <p:nvPr/>
        </p:nvSpPr>
        <p:spPr>
          <a:xfrm>
            <a:off x="5943599" y="3336001"/>
            <a:ext cx="6845300" cy="2246769"/>
          </a:xfrm>
          <a:prstGeom prst="rect">
            <a:avLst/>
          </a:prstGeom>
        </p:spPr>
        <p:txBody>
          <a:bodyPr wrap="square">
            <a:spAutoFit/>
          </a:bodyPr>
          <a:lstStyle/>
          <a:p>
            <a:pPr marL="457200" indent="-457200">
              <a:buFont typeface="Wingdings" panose="05000000000000000000" pitchFamily="2" charset="2"/>
              <a:buChar char="Ø"/>
            </a:pPr>
            <a:r>
              <a:rPr lang="en-US" sz="2800" dirty="0"/>
              <a:t>Note that </a:t>
            </a:r>
            <a:r>
              <a:rPr lang="en-US" sz="2800" dirty="0" err="1"/>
              <a:t>mkdir</a:t>
            </a:r>
            <a:r>
              <a:rPr lang="en-US" sz="2800" dirty="0"/>
              <a:t>() can only make one directory at a time; </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it won’t make several subdirectories at once like </a:t>
            </a:r>
            <a:r>
              <a:rPr lang="en-US" sz="2800" dirty="0" err="1"/>
              <a:t>os.makedirs</a:t>
            </a:r>
            <a:r>
              <a:rPr lang="en-US" sz="2800" dirty="0"/>
              <a:t>().</a:t>
            </a:r>
          </a:p>
        </p:txBody>
      </p:sp>
    </p:spTree>
    <p:extLst>
      <p:ext uri="{BB962C8B-B14F-4D97-AF65-F5344CB8AC3E}">
        <p14:creationId xmlns:p14="http://schemas.microsoft.com/office/powerpoint/2010/main" val="23172644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298"/>
            <a:ext cx="12788899" cy="646331"/>
          </a:xfrm>
          <a:prstGeom prst="rect">
            <a:avLst/>
          </a:prstGeom>
        </p:spPr>
        <p:txBody>
          <a:bodyPr wrap="square">
            <a:spAutoFit/>
          </a:bodyPr>
          <a:lstStyle/>
          <a:p>
            <a:pPr algn="ctr"/>
            <a:r>
              <a:rPr lang="en-US" sz="3600" b="1">
                <a:solidFill>
                  <a:schemeClr val="accent6">
                    <a:lumMod val="50000"/>
                  </a:schemeClr>
                </a:solidFill>
              </a:rPr>
              <a:t>Handling Absolute and Relative Paths</a:t>
            </a:r>
            <a:endParaRPr lang="en-US" sz="3600" b="1" dirty="0">
              <a:solidFill>
                <a:schemeClr val="accent6">
                  <a:lumMod val="50000"/>
                </a:schemeClr>
              </a:solidFill>
            </a:endParaRPr>
          </a:p>
        </p:txBody>
      </p:sp>
      <p:sp>
        <p:nvSpPr>
          <p:cNvPr id="3" name="Rectangle 2"/>
          <p:cNvSpPr/>
          <p:nvPr/>
        </p:nvSpPr>
        <p:spPr>
          <a:xfrm>
            <a:off x="317500" y="1655465"/>
            <a:ext cx="11874500" cy="5293757"/>
          </a:xfrm>
          <a:prstGeom prst="rect">
            <a:avLst/>
          </a:prstGeom>
        </p:spPr>
        <p:txBody>
          <a:bodyPr wrap="square">
            <a:spAutoFit/>
          </a:bodyPr>
          <a:lstStyle/>
          <a:p>
            <a:pPr marL="285750" indent="-285750">
              <a:spcAft>
                <a:spcPts val="1200"/>
              </a:spcAft>
              <a:buFont typeface="Wingdings" panose="05000000000000000000" pitchFamily="2" charset="2"/>
              <a:buChar char="Ø"/>
            </a:pPr>
            <a:r>
              <a:rPr lang="en-US" sz="2800" dirty="0"/>
              <a:t>The </a:t>
            </a:r>
            <a:r>
              <a:rPr lang="en-US" sz="2800" dirty="0" err="1">
                <a:solidFill>
                  <a:srgbClr val="FF0000"/>
                </a:solidFill>
              </a:rPr>
              <a:t>pathlib</a:t>
            </a:r>
            <a:r>
              <a:rPr lang="en-US" sz="2800" dirty="0">
                <a:solidFill>
                  <a:srgbClr val="FF0000"/>
                </a:solidFill>
              </a:rPr>
              <a:t> module</a:t>
            </a:r>
            <a:r>
              <a:rPr lang="en-US" sz="2800" dirty="0"/>
              <a:t> provides methods for checking whether a given path  is an absolute path and returning the absolute path of a relative path.</a:t>
            </a:r>
          </a:p>
          <a:p>
            <a:pPr marL="285750" indent="-285750">
              <a:spcAft>
                <a:spcPts val="1200"/>
              </a:spcAft>
              <a:buFont typeface="Wingdings" panose="05000000000000000000" pitchFamily="2" charset="2"/>
              <a:buChar char="Ø"/>
            </a:pPr>
            <a:r>
              <a:rPr lang="en-US" sz="2800" dirty="0"/>
              <a:t>Calling the </a:t>
            </a:r>
            <a:r>
              <a:rPr lang="en-US" sz="2800" dirty="0" err="1">
                <a:solidFill>
                  <a:srgbClr val="FF0000"/>
                </a:solidFill>
              </a:rPr>
              <a:t>is_absolute</a:t>
            </a:r>
            <a:r>
              <a:rPr lang="en-US" sz="2800" dirty="0">
                <a:solidFill>
                  <a:srgbClr val="FF0000"/>
                </a:solidFill>
              </a:rPr>
              <a:t>() </a:t>
            </a:r>
            <a:r>
              <a:rPr lang="en-US" sz="2800" dirty="0"/>
              <a:t>method on a Path object will return </a:t>
            </a:r>
            <a:r>
              <a:rPr lang="en-US" sz="2800" dirty="0">
                <a:solidFill>
                  <a:srgbClr val="FF0000"/>
                </a:solidFill>
              </a:rPr>
              <a:t>True</a:t>
            </a:r>
            <a:r>
              <a:rPr lang="en-US" sz="2800" dirty="0"/>
              <a:t> if it represents an </a:t>
            </a:r>
            <a:r>
              <a:rPr lang="en-US" sz="2800" dirty="0">
                <a:solidFill>
                  <a:srgbClr val="FF0000"/>
                </a:solidFill>
              </a:rPr>
              <a:t>absolute path </a:t>
            </a:r>
            <a:r>
              <a:rPr lang="en-US" sz="2800" dirty="0"/>
              <a:t>or </a:t>
            </a:r>
            <a:r>
              <a:rPr lang="en-US" sz="2800" dirty="0">
                <a:solidFill>
                  <a:srgbClr val="FF0000"/>
                </a:solidFill>
              </a:rPr>
              <a:t>False</a:t>
            </a:r>
            <a:r>
              <a:rPr lang="en-US" sz="2800" dirty="0"/>
              <a:t> if it represents a </a:t>
            </a:r>
            <a:r>
              <a:rPr lang="en-US" sz="2800" dirty="0">
                <a:solidFill>
                  <a:srgbClr val="FF0000"/>
                </a:solidFill>
              </a:rPr>
              <a:t>relative path</a:t>
            </a:r>
            <a:r>
              <a:rPr lang="en-US" sz="2800" dirty="0"/>
              <a:t>.</a:t>
            </a:r>
          </a:p>
          <a:p>
            <a:pPr marL="285750" indent="-285750">
              <a:spcAft>
                <a:spcPts val="1200"/>
              </a:spcAft>
              <a:buFont typeface="Wingdings" panose="05000000000000000000" pitchFamily="2" charset="2"/>
              <a:buChar char="Ø"/>
            </a:pPr>
            <a:r>
              <a:rPr lang="en-US" sz="2800" dirty="0"/>
              <a:t>Ex:</a:t>
            </a:r>
          </a:p>
          <a:p>
            <a:r>
              <a:rPr lang="en-US" sz="2800" dirty="0">
                <a:solidFill>
                  <a:srgbClr val="FF0000"/>
                </a:solidFill>
              </a:rPr>
              <a:t>&gt;&gt;&gt; </a:t>
            </a:r>
            <a:r>
              <a:rPr lang="en-US" sz="2800" dirty="0" err="1">
                <a:solidFill>
                  <a:srgbClr val="FF0000"/>
                </a:solidFill>
              </a:rPr>
              <a:t>Path.cwd</a:t>
            </a:r>
            <a:r>
              <a:rPr lang="en-US" sz="2800" dirty="0">
                <a:solidFill>
                  <a:srgbClr val="FF0000"/>
                </a:solidFill>
              </a:rPr>
              <a:t>()</a:t>
            </a:r>
          </a:p>
          <a:p>
            <a:r>
              <a:rPr lang="en-US" sz="2800" dirty="0" err="1"/>
              <a:t>WindowsPath</a:t>
            </a:r>
            <a:r>
              <a:rPr lang="en-US" sz="2800" dirty="0"/>
              <a:t>('C:/Users/Al/</a:t>
            </a:r>
            <a:r>
              <a:rPr lang="en-US" sz="2800" dirty="0" err="1"/>
              <a:t>AppData</a:t>
            </a:r>
            <a:r>
              <a:rPr lang="en-US" sz="2800" dirty="0"/>
              <a:t>/Local/Programs/Python/Python37')</a:t>
            </a:r>
          </a:p>
          <a:p>
            <a:r>
              <a:rPr lang="en-US" sz="2800" dirty="0">
                <a:solidFill>
                  <a:srgbClr val="FF0000"/>
                </a:solidFill>
              </a:rPr>
              <a:t>&gt;&gt;&gt; </a:t>
            </a:r>
            <a:r>
              <a:rPr lang="en-US" sz="2800" dirty="0" err="1">
                <a:solidFill>
                  <a:srgbClr val="FF0000"/>
                </a:solidFill>
              </a:rPr>
              <a:t>Path.cwd</a:t>
            </a:r>
            <a:r>
              <a:rPr lang="en-US" sz="2800" dirty="0">
                <a:solidFill>
                  <a:srgbClr val="FF0000"/>
                </a:solidFill>
              </a:rPr>
              <a:t>().</a:t>
            </a:r>
            <a:r>
              <a:rPr lang="en-US" sz="2800" dirty="0" err="1">
                <a:solidFill>
                  <a:srgbClr val="FF0000"/>
                </a:solidFill>
              </a:rPr>
              <a:t>is_absolute</a:t>
            </a:r>
            <a:r>
              <a:rPr lang="en-US" sz="2800" dirty="0">
                <a:solidFill>
                  <a:srgbClr val="FF0000"/>
                </a:solidFill>
              </a:rPr>
              <a:t>()</a:t>
            </a:r>
          </a:p>
          <a:p>
            <a:r>
              <a:rPr lang="en-US" sz="2800" dirty="0"/>
              <a:t>True</a:t>
            </a:r>
          </a:p>
          <a:p>
            <a:r>
              <a:rPr lang="en-US" sz="2800" dirty="0">
                <a:solidFill>
                  <a:srgbClr val="FF0000"/>
                </a:solidFill>
              </a:rPr>
              <a:t>&gt;&gt;&gt; Path('spam/bacon/eggs').</a:t>
            </a:r>
            <a:r>
              <a:rPr lang="en-US" sz="2800" dirty="0" err="1">
                <a:solidFill>
                  <a:srgbClr val="FF0000"/>
                </a:solidFill>
              </a:rPr>
              <a:t>is_absolute</a:t>
            </a:r>
            <a:r>
              <a:rPr lang="en-US" sz="2800" dirty="0">
                <a:solidFill>
                  <a:srgbClr val="FF0000"/>
                </a:solidFill>
              </a:rPr>
              <a:t>()</a:t>
            </a:r>
          </a:p>
          <a:p>
            <a:r>
              <a:rPr lang="en-US" sz="2800" dirty="0"/>
              <a:t>False</a:t>
            </a:r>
          </a:p>
        </p:txBody>
      </p:sp>
    </p:spTree>
    <p:extLst>
      <p:ext uri="{BB962C8B-B14F-4D97-AF65-F5344CB8AC3E}">
        <p14:creationId xmlns:p14="http://schemas.microsoft.com/office/powerpoint/2010/main" val="4682223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298"/>
            <a:ext cx="12788899" cy="646331"/>
          </a:xfrm>
          <a:prstGeom prst="rect">
            <a:avLst/>
          </a:prstGeom>
        </p:spPr>
        <p:txBody>
          <a:bodyPr wrap="square">
            <a:spAutoFit/>
          </a:bodyPr>
          <a:lstStyle/>
          <a:p>
            <a:pPr algn="ctr"/>
            <a:r>
              <a:rPr lang="en-US" sz="3600" b="1">
                <a:solidFill>
                  <a:schemeClr val="accent6">
                    <a:lumMod val="50000"/>
                  </a:schemeClr>
                </a:solidFill>
              </a:rPr>
              <a:t>Handling Absolute and Relative Paths</a:t>
            </a:r>
            <a:endParaRPr lang="en-US" sz="3600" b="1" dirty="0">
              <a:solidFill>
                <a:schemeClr val="accent6">
                  <a:lumMod val="50000"/>
                </a:schemeClr>
              </a:solidFill>
            </a:endParaRPr>
          </a:p>
        </p:txBody>
      </p:sp>
      <p:sp>
        <p:nvSpPr>
          <p:cNvPr id="3" name="Rectangle 2"/>
          <p:cNvSpPr/>
          <p:nvPr/>
        </p:nvSpPr>
        <p:spPr>
          <a:xfrm>
            <a:off x="317500" y="1655465"/>
            <a:ext cx="11874500" cy="4524315"/>
          </a:xfrm>
          <a:prstGeom prst="rect">
            <a:avLst/>
          </a:prstGeom>
        </p:spPr>
        <p:txBody>
          <a:bodyPr wrap="square">
            <a:spAutoFit/>
          </a:bodyPr>
          <a:lstStyle/>
          <a:p>
            <a:pPr marL="285750" indent="-285750">
              <a:spcAft>
                <a:spcPts val="1200"/>
              </a:spcAft>
              <a:buFont typeface="Wingdings" panose="05000000000000000000" pitchFamily="2" charset="2"/>
              <a:buChar char="Ø"/>
            </a:pPr>
            <a:r>
              <a:rPr lang="en-US" sz="2800" dirty="0"/>
              <a:t>To get an absolute path from a relative path, you can put </a:t>
            </a:r>
            <a:r>
              <a:rPr lang="en-US" sz="2800" dirty="0" err="1">
                <a:solidFill>
                  <a:srgbClr val="FF0000"/>
                </a:solidFill>
              </a:rPr>
              <a:t>Path.cwd</a:t>
            </a:r>
            <a:r>
              <a:rPr lang="en-US" sz="2800" dirty="0">
                <a:solidFill>
                  <a:srgbClr val="FF0000"/>
                </a:solidFill>
              </a:rPr>
              <a:t>() / </a:t>
            </a:r>
            <a:r>
              <a:rPr lang="en-US" sz="2800" dirty="0"/>
              <a:t>in front of the relative </a:t>
            </a:r>
            <a:r>
              <a:rPr lang="en-US" sz="2800" dirty="0">
                <a:solidFill>
                  <a:srgbClr val="FF0000"/>
                </a:solidFill>
              </a:rPr>
              <a:t>Path object</a:t>
            </a:r>
            <a:r>
              <a:rPr lang="en-US" sz="2800" dirty="0"/>
              <a:t>.</a:t>
            </a:r>
          </a:p>
          <a:p>
            <a:pPr marL="285750" indent="-285750">
              <a:spcAft>
                <a:spcPts val="1200"/>
              </a:spcAft>
              <a:buFont typeface="Wingdings" panose="05000000000000000000" pitchFamily="2" charset="2"/>
              <a:buChar char="Ø"/>
            </a:pPr>
            <a:r>
              <a:rPr lang="en-US" sz="2800" dirty="0"/>
              <a:t>“relative path,” mean a path that is relative to the current working Directory</a:t>
            </a:r>
          </a:p>
          <a:p>
            <a:pPr marL="285750" indent="-285750">
              <a:spcAft>
                <a:spcPts val="1200"/>
              </a:spcAft>
              <a:buFont typeface="Wingdings" panose="05000000000000000000" pitchFamily="2" charset="2"/>
              <a:buChar char="Ø"/>
            </a:pPr>
            <a:r>
              <a:rPr lang="en-US" sz="2800" dirty="0"/>
              <a:t> Ex:</a:t>
            </a:r>
          </a:p>
          <a:p>
            <a:pPr marL="285750" indent="-285750">
              <a:spcAft>
                <a:spcPts val="1200"/>
              </a:spcAft>
              <a:buFont typeface="Wingdings" panose="05000000000000000000" pitchFamily="2" charset="2"/>
              <a:buChar char="Ø"/>
            </a:pPr>
            <a:endParaRPr lang="en-US" sz="2800" dirty="0"/>
          </a:p>
          <a:p>
            <a:r>
              <a:rPr lang="en-US" sz="2800" dirty="0">
                <a:solidFill>
                  <a:srgbClr val="FF0000"/>
                </a:solidFill>
              </a:rPr>
              <a:t>&gt;&gt;&gt; Path('my/relative/path')</a:t>
            </a:r>
          </a:p>
          <a:p>
            <a:r>
              <a:rPr lang="en-US" sz="2800" dirty="0" err="1"/>
              <a:t>WindowsPath</a:t>
            </a:r>
            <a:r>
              <a:rPr lang="en-US" sz="2800" dirty="0"/>
              <a:t>('my/relative/path')</a:t>
            </a:r>
          </a:p>
          <a:p>
            <a:r>
              <a:rPr lang="en-US" sz="2800" dirty="0">
                <a:solidFill>
                  <a:srgbClr val="FF0000"/>
                </a:solidFill>
              </a:rPr>
              <a:t>&gt;&gt;&gt; </a:t>
            </a:r>
            <a:r>
              <a:rPr lang="en-US" sz="2800" dirty="0" err="1">
                <a:solidFill>
                  <a:srgbClr val="FF0000"/>
                </a:solidFill>
              </a:rPr>
              <a:t>Path.cwd</a:t>
            </a:r>
            <a:r>
              <a:rPr lang="en-US" sz="2800" dirty="0">
                <a:solidFill>
                  <a:srgbClr val="FF0000"/>
                </a:solidFill>
              </a:rPr>
              <a:t>() / Path('my/relative/path')</a:t>
            </a:r>
          </a:p>
          <a:p>
            <a:r>
              <a:rPr lang="en-US" sz="2400" dirty="0" err="1"/>
              <a:t>WindowsPath</a:t>
            </a:r>
            <a:r>
              <a:rPr lang="en-US" sz="2400" dirty="0"/>
              <a:t>('C:/Users/Al/</a:t>
            </a:r>
            <a:r>
              <a:rPr lang="en-US" sz="2400" dirty="0" err="1"/>
              <a:t>AppData</a:t>
            </a:r>
            <a:r>
              <a:rPr lang="en-US" sz="2400" dirty="0"/>
              <a:t>/Local/Programs/Python/Python37/my/relative/ path')</a:t>
            </a:r>
          </a:p>
        </p:txBody>
      </p:sp>
    </p:spTree>
    <p:extLst>
      <p:ext uri="{BB962C8B-B14F-4D97-AF65-F5344CB8AC3E}">
        <p14:creationId xmlns:p14="http://schemas.microsoft.com/office/powerpoint/2010/main" val="11901798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298"/>
            <a:ext cx="12788899" cy="646331"/>
          </a:xfrm>
          <a:prstGeom prst="rect">
            <a:avLst/>
          </a:prstGeom>
        </p:spPr>
        <p:txBody>
          <a:bodyPr wrap="square">
            <a:spAutoFit/>
          </a:bodyPr>
          <a:lstStyle/>
          <a:p>
            <a:pPr algn="ctr"/>
            <a:r>
              <a:rPr lang="en-US" sz="3600" b="1">
                <a:solidFill>
                  <a:schemeClr val="accent6">
                    <a:lumMod val="50000"/>
                  </a:schemeClr>
                </a:solidFill>
              </a:rPr>
              <a:t>Handling Absolute and Relative Paths</a:t>
            </a:r>
            <a:endParaRPr lang="en-US" sz="3600" b="1" dirty="0">
              <a:solidFill>
                <a:schemeClr val="accent6">
                  <a:lumMod val="50000"/>
                </a:schemeClr>
              </a:solidFill>
            </a:endParaRPr>
          </a:p>
        </p:txBody>
      </p:sp>
      <p:sp>
        <p:nvSpPr>
          <p:cNvPr id="3" name="Rectangle 2"/>
          <p:cNvSpPr/>
          <p:nvPr/>
        </p:nvSpPr>
        <p:spPr>
          <a:xfrm>
            <a:off x="317500" y="1655465"/>
            <a:ext cx="11874500" cy="4524315"/>
          </a:xfrm>
          <a:prstGeom prst="rect">
            <a:avLst/>
          </a:prstGeom>
        </p:spPr>
        <p:txBody>
          <a:bodyPr wrap="square">
            <a:spAutoFit/>
          </a:bodyPr>
          <a:lstStyle/>
          <a:p>
            <a:pPr marL="285750" indent="-285750">
              <a:spcAft>
                <a:spcPts val="1200"/>
              </a:spcAft>
              <a:buFont typeface="Wingdings" panose="05000000000000000000" pitchFamily="2" charset="2"/>
              <a:buChar char="Ø"/>
            </a:pPr>
            <a:r>
              <a:rPr lang="en-US" sz="2800" dirty="0"/>
              <a:t>If relative path is relative to another path besides the current working directory, just replace </a:t>
            </a:r>
            <a:r>
              <a:rPr lang="en-US" sz="2800" dirty="0" err="1">
                <a:solidFill>
                  <a:srgbClr val="FF0000"/>
                </a:solidFill>
              </a:rPr>
              <a:t>Path.cwd</a:t>
            </a:r>
            <a:r>
              <a:rPr lang="en-US" sz="2800" dirty="0">
                <a:solidFill>
                  <a:srgbClr val="FF0000"/>
                </a:solidFill>
              </a:rPr>
              <a:t>() </a:t>
            </a:r>
            <a:r>
              <a:rPr lang="en-US" sz="2800" dirty="0"/>
              <a:t>with that other path instead</a:t>
            </a:r>
          </a:p>
          <a:p>
            <a:pPr marL="285750" indent="-285750">
              <a:spcAft>
                <a:spcPts val="1200"/>
              </a:spcAft>
              <a:buFont typeface="Wingdings" panose="05000000000000000000" pitchFamily="2" charset="2"/>
              <a:buChar char="Ø"/>
            </a:pPr>
            <a:r>
              <a:rPr lang="en-US" sz="2800" dirty="0"/>
              <a:t> </a:t>
            </a:r>
            <a:r>
              <a:rPr lang="en-US" sz="2800" dirty="0">
                <a:solidFill>
                  <a:srgbClr val="FF0000"/>
                </a:solidFill>
              </a:rPr>
              <a:t>Ex: It  gets an absolute path using the home directory instead of the current working directory</a:t>
            </a:r>
          </a:p>
          <a:p>
            <a:pPr marL="285750" indent="-285750">
              <a:spcAft>
                <a:spcPts val="1200"/>
              </a:spcAft>
              <a:buFont typeface="Wingdings" panose="05000000000000000000" pitchFamily="2" charset="2"/>
              <a:buChar char="Ø"/>
            </a:pPr>
            <a:endParaRPr lang="en-US" sz="2800" dirty="0"/>
          </a:p>
          <a:p>
            <a:r>
              <a:rPr lang="en-US" sz="2800" dirty="0">
                <a:solidFill>
                  <a:srgbClr val="FF0000"/>
                </a:solidFill>
              </a:rPr>
              <a:t>&gt;&gt;&gt; Path('my/relative/path')</a:t>
            </a:r>
          </a:p>
          <a:p>
            <a:r>
              <a:rPr lang="en-US" sz="2800" dirty="0" err="1"/>
              <a:t>WindowsPath</a:t>
            </a:r>
            <a:r>
              <a:rPr lang="en-US" sz="2800" dirty="0"/>
              <a:t>('my/relative/path')</a:t>
            </a:r>
          </a:p>
          <a:p>
            <a:r>
              <a:rPr lang="en-US" sz="2800" dirty="0">
                <a:solidFill>
                  <a:srgbClr val="FF0000"/>
                </a:solidFill>
              </a:rPr>
              <a:t>&gt;&gt;&gt; </a:t>
            </a:r>
            <a:r>
              <a:rPr lang="en-US" sz="2800" dirty="0" err="1">
                <a:solidFill>
                  <a:srgbClr val="FF0000"/>
                </a:solidFill>
              </a:rPr>
              <a:t>Path.home</a:t>
            </a:r>
            <a:r>
              <a:rPr lang="en-US" sz="2800" dirty="0">
                <a:solidFill>
                  <a:srgbClr val="FF0000"/>
                </a:solidFill>
              </a:rPr>
              <a:t>() / Path('my/relative/path')</a:t>
            </a:r>
          </a:p>
          <a:p>
            <a:r>
              <a:rPr lang="en-US" sz="2800" dirty="0" err="1"/>
              <a:t>WindowsPath</a:t>
            </a:r>
            <a:r>
              <a:rPr lang="en-US" sz="2800" dirty="0"/>
              <a:t>('C:/Users/Al/my/relative/path')</a:t>
            </a:r>
            <a:endParaRPr lang="en-US" sz="2400" dirty="0"/>
          </a:p>
        </p:txBody>
      </p:sp>
    </p:spTree>
    <p:extLst>
      <p:ext uri="{BB962C8B-B14F-4D97-AF65-F5344CB8AC3E}">
        <p14:creationId xmlns:p14="http://schemas.microsoft.com/office/powerpoint/2010/main" val="23953890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298"/>
            <a:ext cx="12788899" cy="646331"/>
          </a:xfrm>
          <a:prstGeom prst="rect">
            <a:avLst/>
          </a:prstGeom>
        </p:spPr>
        <p:txBody>
          <a:bodyPr wrap="square">
            <a:spAutoFit/>
          </a:bodyPr>
          <a:lstStyle/>
          <a:p>
            <a:pPr algn="ctr"/>
            <a:r>
              <a:rPr lang="en-US" sz="3600" b="1">
                <a:solidFill>
                  <a:schemeClr val="accent6">
                    <a:lumMod val="50000"/>
                  </a:schemeClr>
                </a:solidFill>
              </a:rPr>
              <a:t>Handling Absolute and Relative Paths</a:t>
            </a:r>
            <a:endParaRPr lang="en-US" sz="3600" b="1" dirty="0">
              <a:solidFill>
                <a:schemeClr val="accent6">
                  <a:lumMod val="50000"/>
                </a:schemeClr>
              </a:solidFill>
            </a:endParaRPr>
          </a:p>
        </p:txBody>
      </p:sp>
      <p:sp>
        <p:nvSpPr>
          <p:cNvPr id="3" name="Rectangle 2"/>
          <p:cNvSpPr/>
          <p:nvPr/>
        </p:nvSpPr>
        <p:spPr>
          <a:xfrm>
            <a:off x="317500" y="1655465"/>
            <a:ext cx="11874500" cy="5016758"/>
          </a:xfrm>
          <a:prstGeom prst="rect">
            <a:avLst/>
          </a:prstGeom>
        </p:spPr>
        <p:txBody>
          <a:bodyPr wrap="square">
            <a:spAutoFit/>
          </a:bodyPr>
          <a:lstStyle/>
          <a:p>
            <a:pPr marL="285750" indent="-285750">
              <a:spcAft>
                <a:spcPts val="1200"/>
              </a:spcAft>
              <a:buFont typeface="Wingdings" panose="05000000000000000000" pitchFamily="2" charset="2"/>
              <a:buChar char="Ø"/>
            </a:pPr>
            <a:r>
              <a:rPr lang="en-US" sz="2800" dirty="0"/>
              <a:t>The </a:t>
            </a:r>
            <a:r>
              <a:rPr lang="en-US" sz="2800" dirty="0" err="1"/>
              <a:t>os.path</a:t>
            </a:r>
            <a:r>
              <a:rPr lang="en-US" sz="2800" dirty="0"/>
              <a:t> module also has some useful functions related to absolute and relative paths:</a:t>
            </a:r>
          </a:p>
          <a:p>
            <a:pPr marL="457200">
              <a:spcAft>
                <a:spcPts val="1200"/>
              </a:spcAft>
              <a:buFont typeface="Wingdings" panose="05000000000000000000" pitchFamily="2" charset="2"/>
              <a:buChar char="ü"/>
            </a:pPr>
            <a:r>
              <a:rPr lang="en-US" sz="2800" dirty="0">
                <a:solidFill>
                  <a:srgbClr val="FF0000"/>
                </a:solidFill>
              </a:rPr>
              <a:t>Calling </a:t>
            </a:r>
            <a:r>
              <a:rPr lang="en-US" sz="2800" dirty="0" err="1">
                <a:solidFill>
                  <a:srgbClr val="FF0000"/>
                </a:solidFill>
              </a:rPr>
              <a:t>os.path.abspath</a:t>
            </a:r>
            <a:r>
              <a:rPr lang="en-US" sz="2800" dirty="0">
                <a:solidFill>
                  <a:srgbClr val="FF0000"/>
                </a:solidFill>
              </a:rPr>
              <a:t>(path) will return a string of the absolute path of the argument. This is an easy way to convert a relative path into an absolute one.</a:t>
            </a:r>
          </a:p>
          <a:p>
            <a:pPr marL="457200">
              <a:spcAft>
                <a:spcPts val="1200"/>
              </a:spcAft>
              <a:buFont typeface="Wingdings" panose="05000000000000000000" pitchFamily="2" charset="2"/>
              <a:buChar char="ü"/>
            </a:pPr>
            <a:r>
              <a:rPr lang="en-US" sz="2800" dirty="0"/>
              <a:t>Calling </a:t>
            </a:r>
            <a:r>
              <a:rPr lang="en-US" sz="2800" dirty="0" err="1"/>
              <a:t>os.path.isabs</a:t>
            </a:r>
            <a:r>
              <a:rPr lang="en-US" sz="2800" dirty="0"/>
              <a:t>(path) will return True if the argument is an absolute path and False if it is a relative path.</a:t>
            </a:r>
          </a:p>
          <a:p>
            <a:pPr marL="457200">
              <a:spcAft>
                <a:spcPts val="1200"/>
              </a:spcAft>
              <a:buFont typeface="Wingdings" panose="05000000000000000000" pitchFamily="2" charset="2"/>
              <a:buChar char="ü"/>
            </a:pPr>
            <a:r>
              <a:rPr lang="en-US" sz="2800" dirty="0">
                <a:solidFill>
                  <a:srgbClr val="FF0000"/>
                </a:solidFill>
              </a:rPr>
              <a:t>Calling </a:t>
            </a:r>
            <a:r>
              <a:rPr lang="en-US" sz="2800" dirty="0" err="1">
                <a:solidFill>
                  <a:srgbClr val="FF0000"/>
                </a:solidFill>
              </a:rPr>
              <a:t>os.path.relpath</a:t>
            </a:r>
            <a:r>
              <a:rPr lang="en-US" sz="2800" dirty="0">
                <a:solidFill>
                  <a:srgbClr val="FF0000"/>
                </a:solidFill>
              </a:rPr>
              <a:t>(path, start) will return a string of a relative path from the start path to path. If start is not provided, the current working directory is used as the start path.</a:t>
            </a:r>
          </a:p>
          <a:p>
            <a:pPr marL="285750" indent="-285750">
              <a:spcAft>
                <a:spcPts val="1200"/>
              </a:spcAft>
              <a:buFont typeface="Wingdings" panose="05000000000000000000" pitchFamily="2" charset="2"/>
              <a:buChar char="Ø"/>
            </a:pPr>
            <a:endParaRPr lang="en-US" sz="2800" dirty="0"/>
          </a:p>
        </p:txBody>
      </p:sp>
    </p:spTree>
    <p:extLst>
      <p:ext uri="{BB962C8B-B14F-4D97-AF65-F5344CB8AC3E}">
        <p14:creationId xmlns:p14="http://schemas.microsoft.com/office/powerpoint/2010/main" val="16908720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298"/>
            <a:ext cx="12788899" cy="646331"/>
          </a:xfrm>
          <a:prstGeom prst="rect">
            <a:avLst/>
          </a:prstGeom>
        </p:spPr>
        <p:txBody>
          <a:bodyPr wrap="square">
            <a:spAutoFit/>
          </a:bodyPr>
          <a:lstStyle/>
          <a:p>
            <a:pPr algn="ctr"/>
            <a:r>
              <a:rPr lang="en-US" sz="3600" b="1">
                <a:solidFill>
                  <a:schemeClr val="accent6">
                    <a:lumMod val="50000"/>
                  </a:schemeClr>
                </a:solidFill>
              </a:rPr>
              <a:t>Handling Absolute and Relative Paths</a:t>
            </a:r>
            <a:endParaRPr lang="en-US" sz="3600" b="1" dirty="0">
              <a:solidFill>
                <a:schemeClr val="accent6">
                  <a:lumMod val="50000"/>
                </a:schemeClr>
              </a:solidFill>
            </a:endParaRPr>
          </a:p>
        </p:txBody>
      </p:sp>
      <p:sp>
        <p:nvSpPr>
          <p:cNvPr id="3" name="Rectangle 2"/>
          <p:cNvSpPr/>
          <p:nvPr/>
        </p:nvSpPr>
        <p:spPr>
          <a:xfrm>
            <a:off x="317500" y="1655465"/>
            <a:ext cx="11874500" cy="5786199"/>
          </a:xfrm>
          <a:prstGeom prst="rect">
            <a:avLst/>
          </a:prstGeom>
        </p:spPr>
        <p:txBody>
          <a:bodyPr wrap="square">
            <a:spAutoFit/>
          </a:bodyPr>
          <a:lstStyle/>
          <a:p>
            <a:pPr marL="285750" indent="-285750">
              <a:spcAft>
                <a:spcPts val="1200"/>
              </a:spcAft>
              <a:buFont typeface="Wingdings" panose="05000000000000000000" pitchFamily="2" charset="2"/>
              <a:buChar char="Ø"/>
            </a:pPr>
            <a:r>
              <a:rPr lang="en-US" sz="2800" dirty="0"/>
              <a:t>Ex:</a:t>
            </a:r>
          </a:p>
          <a:p>
            <a:pPr>
              <a:spcAft>
                <a:spcPts val="1200"/>
              </a:spcAft>
            </a:pPr>
            <a:r>
              <a:rPr lang="en-US" sz="2800" dirty="0">
                <a:solidFill>
                  <a:srgbClr val="FF0000"/>
                </a:solidFill>
              </a:rPr>
              <a:t>&gt;&gt;&gt; </a:t>
            </a:r>
            <a:r>
              <a:rPr lang="en-US" sz="2800" dirty="0" err="1">
                <a:solidFill>
                  <a:srgbClr val="FF0000"/>
                </a:solidFill>
              </a:rPr>
              <a:t>os.path.abspath</a:t>
            </a:r>
            <a:r>
              <a:rPr lang="en-US" sz="2800" dirty="0">
                <a:solidFill>
                  <a:srgbClr val="FF0000"/>
                </a:solidFill>
              </a:rPr>
              <a:t>('.')</a:t>
            </a:r>
          </a:p>
          <a:p>
            <a:pPr>
              <a:spcAft>
                <a:spcPts val="1200"/>
              </a:spcAft>
            </a:pPr>
            <a:r>
              <a:rPr lang="en-US" sz="2800" dirty="0"/>
              <a:t>'C:\\Users\\Al\\</a:t>
            </a:r>
            <a:r>
              <a:rPr lang="en-US" sz="2800" dirty="0" err="1"/>
              <a:t>AppData</a:t>
            </a:r>
            <a:r>
              <a:rPr lang="en-US" sz="2800" dirty="0"/>
              <a:t>\\Local\\Programs\\Python\\Python37'</a:t>
            </a:r>
          </a:p>
          <a:p>
            <a:pPr>
              <a:spcAft>
                <a:spcPts val="1200"/>
              </a:spcAft>
            </a:pPr>
            <a:r>
              <a:rPr lang="en-US" sz="2800" dirty="0">
                <a:solidFill>
                  <a:srgbClr val="FF0000"/>
                </a:solidFill>
              </a:rPr>
              <a:t>&gt;&gt;&gt; </a:t>
            </a:r>
            <a:r>
              <a:rPr lang="en-US" sz="2800" dirty="0" err="1">
                <a:solidFill>
                  <a:srgbClr val="FF0000"/>
                </a:solidFill>
              </a:rPr>
              <a:t>os.path.abspath</a:t>
            </a:r>
            <a:r>
              <a:rPr lang="en-US" sz="2800" dirty="0">
                <a:solidFill>
                  <a:srgbClr val="FF0000"/>
                </a:solidFill>
              </a:rPr>
              <a:t>('.\\Scripts')</a:t>
            </a:r>
          </a:p>
          <a:p>
            <a:pPr>
              <a:spcAft>
                <a:spcPts val="1200"/>
              </a:spcAft>
            </a:pPr>
            <a:r>
              <a:rPr lang="en-US" sz="2800" dirty="0"/>
              <a:t>'C:\\Users\\Al\\</a:t>
            </a:r>
            <a:r>
              <a:rPr lang="en-US" sz="2800" dirty="0" err="1"/>
              <a:t>AppData</a:t>
            </a:r>
            <a:r>
              <a:rPr lang="en-US" sz="2800" dirty="0"/>
              <a:t>\\Local\\Programs\\Python\\Python37\\Scripts'</a:t>
            </a:r>
          </a:p>
          <a:p>
            <a:pPr>
              <a:spcAft>
                <a:spcPts val="1200"/>
              </a:spcAft>
            </a:pPr>
            <a:r>
              <a:rPr lang="en-US" sz="2800" dirty="0">
                <a:solidFill>
                  <a:srgbClr val="FF0000"/>
                </a:solidFill>
              </a:rPr>
              <a:t>&gt;&gt;&gt; </a:t>
            </a:r>
            <a:r>
              <a:rPr lang="en-US" sz="2800" dirty="0" err="1">
                <a:solidFill>
                  <a:srgbClr val="FF0000"/>
                </a:solidFill>
              </a:rPr>
              <a:t>os.path.isabs</a:t>
            </a:r>
            <a:r>
              <a:rPr lang="en-US" sz="2800" dirty="0">
                <a:solidFill>
                  <a:srgbClr val="FF0000"/>
                </a:solidFill>
              </a:rPr>
              <a:t>('.')</a:t>
            </a:r>
          </a:p>
          <a:p>
            <a:pPr>
              <a:spcAft>
                <a:spcPts val="1200"/>
              </a:spcAft>
            </a:pPr>
            <a:r>
              <a:rPr lang="en-US" sz="2800" dirty="0"/>
              <a:t>False</a:t>
            </a:r>
          </a:p>
          <a:p>
            <a:pPr>
              <a:spcAft>
                <a:spcPts val="1200"/>
              </a:spcAft>
            </a:pPr>
            <a:r>
              <a:rPr lang="en-US" sz="2800" dirty="0">
                <a:solidFill>
                  <a:srgbClr val="FF0000"/>
                </a:solidFill>
              </a:rPr>
              <a:t>&gt;&gt;&gt; </a:t>
            </a:r>
            <a:r>
              <a:rPr lang="en-US" sz="2800" dirty="0" err="1">
                <a:solidFill>
                  <a:srgbClr val="FF0000"/>
                </a:solidFill>
              </a:rPr>
              <a:t>os.path.isabs</a:t>
            </a:r>
            <a:r>
              <a:rPr lang="en-US" sz="2800" dirty="0">
                <a:solidFill>
                  <a:srgbClr val="FF0000"/>
                </a:solidFill>
              </a:rPr>
              <a:t>(</a:t>
            </a:r>
            <a:r>
              <a:rPr lang="en-US" sz="2800" dirty="0" err="1">
                <a:solidFill>
                  <a:srgbClr val="FF0000"/>
                </a:solidFill>
              </a:rPr>
              <a:t>os.path.abspath</a:t>
            </a:r>
            <a:r>
              <a:rPr lang="en-US" sz="2800" dirty="0">
                <a:solidFill>
                  <a:srgbClr val="FF0000"/>
                </a:solidFill>
              </a:rPr>
              <a:t>('.'))</a:t>
            </a:r>
          </a:p>
          <a:p>
            <a:pPr>
              <a:spcAft>
                <a:spcPts val="1200"/>
              </a:spcAft>
            </a:pPr>
            <a:r>
              <a:rPr lang="en-US" sz="2800" dirty="0"/>
              <a:t>True</a:t>
            </a:r>
          </a:p>
          <a:p>
            <a:pPr marL="285750" indent="-285750">
              <a:spcAft>
                <a:spcPts val="1200"/>
              </a:spcAft>
              <a:buFont typeface="Wingdings" panose="05000000000000000000" pitchFamily="2" charset="2"/>
              <a:buChar char="Ø"/>
            </a:pPr>
            <a:endParaRPr lang="en-US" sz="2800" dirty="0"/>
          </a:p>
        </p:txBody>
      </p:sp>
    </p:spTree>
    <p:extLst>
      <p:ext uri="{BB962C8B-B14F-4D97-AF65-F5344CB8AC3E}">
        <p14:creationId xmlns:p14="http://schemas.microsoft.com/office/powerpoint/2010/main" val="6919439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298"/>
            <a:ext cx="12788899" cy="646331"/>
          </a:xfrm>
          <a:prstGeom prst="rect">
            <a:avLst/>
          </a:prstGeom>
        </p:spPr>
        <p:txBody>
          <a:bodyPr wrap="square">
            <a:spAutoFit/>
          </a:bodyPr>
          <a:lstStyle/>
          <a:p>
            <a:pPr algn="ctr"/>
            <a:r>
              <a:rPr lang="en-US" sz="3600" b="1">
                <a:solidFill>
                  <a:schemeClr val="accent6">
                    <a:lumMod val="50000"/>
                  </a:schemeClr>
                </a:solidFill>
              </a:rPr>
              <a:t>Handling Absolute and Relative Paths</a:t>
            </a:r>
            <a:endParaRPr lang="en-US" sz="3600" b="1" dirty="0">
              <a:solidFill>
                <a:schemeClr val="accent6">
                  <a:lumMod val="50000"/>
                </a:schemeClr>
              </a:solidFill>
            </a:endParaRPr>
          </a:p>
        </p:txBody>
      </p:sp>
      <p:sp>
        <p:nvSpPr>
          <p:cNvPr id="3" name="Rectangle 2"/>
          <p:cNvSpPr/>
          <p:nvPr/>
        </p:nvSpPr>
        <p:spPr>
          <a:xfrm>
            <a:off x="317500" y="1452265"/>
            <a:ext cx="11874500" cy="5139869"/>
          </a:xfrm>
          <a:prstGeom prst="rect">
            <a:avLst/>
          </a:prstGeom>
        </p:spPr>
        <p:txBody>
          <a:bodyPr wrap="square">
            <a:spAutoFit/>
          </a:bodyPr>
          <a:lstStyle/>
          <a:p>
            <a:pPr marL="285750" indent="-285750">
              <a:spcAft>
                <a:spcPts val="1200"/>
              </a:spcAft>
              <a:buFont typeface="Wingdings" panose="05000000000000000000" pitchFamily="2" charset="2"/>
              <a:buChar char="Ø"/>
            </a:pPr>
            <a:r>
              <a:rPr lang="en-US" sz="2800" dirty="0"/>
              <a:t>Since </a:t>
            </a:r>
            <a:r>
              <a:rPr lang="en-US" sz="2800" dirty="0">
                <a:solidFill>
                  <a:srgbClr val="C00000"/>
                </a:solidFill>
              </a:rPr>
              <a:t>C:\Users\Al\AppData\Local\Programs\Python\Python37 </a:t>
            </a:r>
            <a:r>
              <a:rPr lang="en-US" sz="2800" dirty="0"/>
              <a:t>was the working directory when </a:t>
            </a:r>
            <a:r>
              <a:rPr lang="en-US" sz="2800" dirty="0" err="1">
                <a:solidFill>
                  <a:srgbClr val="C00000"/>
                </a:solidFill>
              </a:rPr>
              <a:t>os.path.abspath</a:t>
            </a:r>
            <a:r>
              <a:rPr lang="en-US" sz="2800" dirty="0">
                <a:solidFill>
                  <a:srgbClr val="C00000"/>
                </a:solidFill>
              </a:rPr>
              <a:t>() </a:t>
            </a:r>
            <a:r>
              <a:rPr lang="en-US" sz="2800" dirty="0"/>
              <a:t>was called, the </a:t>
            </a:r>
            <a:r>
              <a:rPr lang="en-US" sz="2800" dirty="0">
                <a:solidFill>
                  <a:srgbClr val="C00000"/>
                </a:solidFill>
              </a:rPr>
              <a:t>“single-dot” </a:t>
            </a:r>
            <a:r>
              <a:rPr lang="en-US" sz="2800" dirty="0"/>
              <a:t>folder represents the absolute path</a:t>
            </a:r>
          </a:p>
          <a:p>
            <a:pPr marL="285750" indent="-285750">
              <a:spcAft>
                <a:spcPts val="1200"/>
              </a:spcAft>
              <a:buFont typeface="Wingdings" panose="05000000000000000000" pitchFamily="2" charset="2"/>
              <a:buChar char="Ø"/>
            </a:pPr>
            <a:r>
              <a:rPr lang="en-US" sz="2800" dirty="0">
                <a:solidFill>
                  <a:srgbClr val="C00000"/>
                </a:solidFill>
              </a:rPr>
              <a:t>'C:\\Users\\Al\\</a:t>
            </a:r>
            <a:r>
              <a:rPr lang="en-US" sz="2800" dirty="0" err="1">
                <a:solidFill>
                  <a:srgbClr val="C00000"/>
                </a:solidFill>
              </a:rPr>
              <a:t>AppData</a:t>
            </a:r>
            <a:r>
              <a:rPr lang="en-US" sz="2800" dirty="0">
                <a:solidFill>
                  <a:srgbClr val="C00000"/>
                </a:solidFill>
              </a:rPr>
              <a:t>\\Local\\Programs\\Python\\Python37'.</a:t>
            </a:r>
          </a:p>
          <a:p>
            <a:r>
              <a:rPr lang="en-US" sz="2800" dirty="0">
                <a:solidFill>
                  <a:srgbClr val="C00000"/>
                </a:solidFill>
              </a:rPr>
              <a:t>&gt;&gt;&gt; </a:t>
            </a:r>
            <a:r>
              <a:rPr lang="en-US" sz="2800" dirty="0" err="1">
                <a:solidFill>
                  <a:srgbClr val="C00000"/>
                </a:solidFill>
              </a:rPr>
              <a:t>os.path.relpath</a:t>
            </a:r>
            <a:r>
              <a:rPr lang="en-US" sz="2800" dirty="0">
                <a:solidFill>
                  <a:srgbClr val="C00000"/>
                </a:solidFill>
              </a:rPr>
              <a:t>('C:\\Windows', 'C:\\')</a:t>
            </a:r>
          </a:p>
          <a:p>
            <a:r>
              <a:rPr lang="en-US" sz="2800" dirty="0"/>
              <a:t>'Windows'</a:t>
            </a:r>
          </a:p>
          <a:p>
            <a:r>
              <a:rPr lang="en-US" sz="2800" dirty="0">
                <a:solidFill>
                  <a:srgbClr val="C00000"/>
                </a:solidFill>
              </a:rPr>
              <a:t>&gt;&gt;&gt; </a:t>
            </a:r>
            <a:r>
              <a:rPr lang="en-US" sz="2800" dirty="0" err="1">
                <a:solidFill>
                  <a:srgbClr val="C00000"/>
                </a:solidFill>
              </a:rPr>
              <a:t>os.path.relpath</a:t>
            </a:r>
            <a:r>
              <a:rPr lang="en-US" sz="2800" dirty="0">
                <a:solidFill>
                  <a:srgbClr val="C00000"/>
                </a:solidFill>
              </a:rPr>
              <a:t>('C:\\Windows', 'C:\\spam\\eggs')</a:t>
            </a:r>
          </a:p>
          <a:p>
            <a:r>
              <a:rPr lang="en-US" sz="2800" dirty="0"/>
              <a:t>'..\\..\\Windows‘</a:t>
            </a:r>
          </a:p>
          <a:p>
            <a:pPr marL="457200" indent="-457200">
              <a:buFont typeface="Wingdings" panose="05000000000000000000" pitchFamily="2" charset="2"/>
              <a:buChar char="Ø"/>
            </a:pPr>
            <a:r>
              <a:rPr lang="en-US" sz="2800" dirty="0">
                <a:solidFill>
                  <a:srgbClr val="0070C0"/>
                </a:solidFill>
              </a:rPr>
              <a:t>When the relative path is within the same parent folder as the path, but is within subfolders of a different path, such as 'C:\\Windows' and 'C:\\spam\\eggs', use the “dot-dot” notation to return to the parent folder.</a:t>
            </a:r>
          </a:p>
        </p:txBody>
      </p:sp>
    </p:spTree>
    <p:extLst>
      <p:ext uri="{BB962C8B-B14F-4D97-AF65-F5344CB8AC3E}">
        <p14:creationId xmlns:p14="http://schemas.microsoft.com/office/powerpoint/2010/main" val="39711498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127298"/>
            <a:ext cx="12788899" cy="646331"/>
          </a:xfrm>
          <a:prstGeom prst="rect">
            <a:avLst/>
          </a:prstGeom>
        </p:spPr>
        <p:txBody>
          <a:bodyPr wrap="square">
            <a:spAutoFit/>
          </a:bodyPr>
          <a:lstStyle/>
          <a:p>
            <a:pPr algn="ctr"/>
            <a:r>
              <a:rPr lang="en-US" sz="3600" b="1">
                <a:solidFill>
                  <a:schemeClr val="accent6">
                    <a:lumMod val="50000"/>
                  </a:schemeClr>
                </a:solidFill>
              </a:rPr>
              <a:t>Getting the Parts of a File Path</a:t>
            </a:r>
            <a:endParaRPr lang="en-US" sz="3600" b="1" dirty="0">
              <a:solidFill>
                <a:schemeClr val="accent6">
                  <a:lumMod val="50000"/>
                </a:schemeClr>
              </a:solidFill>
            </a:endParaRPr>
          </a:p>
        </p:txBody>
      </p:sp>
      <p:pic>
        <p:nvPicPr>
          <p:cNvPr id="2" name="Picture 1"/>
          <p:cNvPicPr>
            <a:picLocks noChangeAspect="1"/>
          </p:cNvPicPr>
          <p:nvPr/>
        </p:nvPicPr>
        <p:blipFill>
          <a:blip r:embed="rId3"/>
          <a:stretch>
            <a:fillRect/>
          </a:stretch>
        </p:blipFill>
        <p:spPr>
          <a:xfrm>
            <a:off x="8018462" y="2320925"/>
            <a:ext cx="3952875" cy="4248150"/>
          </a:xfrm>
          <a:prstGeom prst="rect">
            <a:avLst/>
          </a:prstGeom>
        </p:spPr>
      </p:pic>
      <p:sp>
        <p:nvSpPr>
          <p:cNvPr id="4" name="Rectangle 3"/>
          <p:cNvSpPr/>
          <p:nvPr/>
        </p:nvSpPr>
        <p:spPr>
          <a:xfrm>
            <a:off x="571500" y="1397595"/>
            <a:ext cx="10807700" cy="2985433"/>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t>Given a Path object, extract the file path’s different parts as strings using several Path object attributes.</a:t>
            </a:r>
          </a:p>
          <a:p>
            <a:pPr marL="457200" indent="-457200">
              <a:spcAft>
                <a:spcPts val="1200"/>
              </a:spcAft>
              <a:buFont typeface="Wingdings" panose="05000000000000000000" pitchFamily="2" charset="2"/>
              <a:buChar char="Ø"/>
            </a:pPr>
            <a:r>
              <a:rPr lang="en-US" sz="2800" dirty="0">
                <a:solidFill>
                  <a:srgbClr val="0070C0"/>
                </a:solidFill>
              </a:rPr>
              <a:t>Given a Path object, you can extract the                                                    file path’s different parts as strings using                                               several Path object attributes.</a:t>
            </a:r>
          </a:p>
          <a:p>
            <a:pPr>
              <a:spcAft>
                <a:spcPts val="1200"/>
              </a:spcAft>
            </a:pPr>
            <a:endParaRPr lang="en-US" sz="2800" dirty="0"/>
          </a:p>
        </p:txBody>
      </p:sp>
      <p:sp>
        <p:nvSpPr>
          <p:cNvPr id="5" name="Rectangle 4"/>
          <p:cNvSpPr/>
          <p:nvPr/>
        </p:nvSpPr>
        <p:spPr>
          <a:xfrm>
            <a:off x="571499" y="4044891"/>
            <a:ext cx="6854825" cy="2246769"/>
          </a:xfrm>
          <a:prstGeom prst="rect">
            <a:avLst/>
          </a:prstGeom>
        </p:spPr>
        <p:txBody>
          <a:bodyPr wrap="square">
            <a:spAutoFit/>
          </a:bodyPr>
          <a:lstStyle/>
          <a:p>
            <a:pPr marL="457200" indent="-457200">
              <a:buFont typeface="Wingdings" panose="05000000000000000000" pitchFamily="2" charset="2"/>
              <a:buChar char="Ø"/>
            </a:pPr>
            <a:r>
              <a:rPr lang="en-US" sz="2800" dirty="0"/>
              <a:t>These can be useful for constructing new file paths based on existing ones.</a:t>
            </a:r>
          </a:p>
          <a:p>
            <a:endParaRPr lang="en-US" sz="2800" dirty="0"/>
          </a:p>
          <a:p>
            <a:pPr marL="457200" indent="-457200">
              <a:buFont typeface="Wingdings" panose="05000000000000000000" pitchFamily="2" charset="2"/>
              <a:buChar char="Ø"/>
            </a:pPr>
            <a:r>
              <a:rPr lang="en-US" sz="2800" dirty="0"/>
              <a:t>The parts of a Windows (top) and </a:t>
            </a:r>
            <a:r>
              <a:rPr lang="en-US" sz="2800" dirty="0" err="1"/>
              <a:t>macOS</a:t>
            </a:r>
            <a:r>
              <a:rPr lang="en-US" sz="2800" dirty="0"/>
              <a:t>/Linux (bottom) file path</a:t>
            </a:r>
          </a:p>
        </p:txBody>
      </p:sp>
    </p:spTree>
    <p:extLst>
      <p:ext uri="{BB962C8B-B14F-4D97-AF65-F5344CB8AC3E}">
        <p14:creationId xmlns:p14="http://schemas.microsoft.com/office/powerpoint/2010/main" val="39874508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3129"/>
            <a:ext cx="12788899" cy="646331"/>
          </a:xfrm>
          <a:prstGeom prst="rect">
            <a:avLst/>
          </a:prstGeom>
        </p:spPr>
        <p:txBody>
          <a:bodyPr wrap="square">
            <a:spAutoFit/>
          </a:bodyPr>
          <a:lstStyle/>
          <a:p>
            <a:pPr algn="ctr"/>
            <a:r>
              <a:rPr lang="en-US" sz="3600" b="1">
                <a:solidFill>
                  <a:schemeClr val="accent6">
                    <a:lumMod val="50000"/>
                  </a:schemeClr>
                </a:solidFill>
              </a:rPr>
              <a:t>Getting the Parts of a File Path</a:t>
            </a:r>
            <a:endParaRPr lang="en-US" sz="3600" b="1" dirty="0">
              <a:solidFill>
                <a:schemeClr val="accent6">
                  <a:lumMod val="50000"/>
                </a:schemeClr>
              </a:solidFill>
            </a:endParaRPr>
          </a:p>
        </p:txBody>
      </p:sp>
      <p:sp>
        <p:nvSpPr>
          <p:cNvPr id="4" name="Rectangle 3"/>
          <p:cNvSpPr/>
          <p:nvPr/>
        </p:nvSpPr>
        <p:spPr>
          <a:xfrm>
            <a:off x="114300" y="1086336"/>
            <a:ext cx="6096000" cy="2769989"/>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400" dirty="0"/>
              <a:t>The parts of a file path include the following:</a:t>
            </a:r>
          </a:p>
          <a:p>
            <a:pPr marL="457200" indent="-279400">
              <a:spcAft>
                <a:spcPts val="1200"/>
              </a:spcAft>
              <a:buFont typeface="Wingdings" panose="05000000000000000000" pitchFamily="2" charset="2"/>
              <a:buChar char="ü"/>
            </a:pPr>
            <a:r>
              <a:rPr lang="en-US" sz="2400" dirty="0">
                <a:solidFill>
                  <a:srgbClr val="C00000"/>
                </a:solidFill>
              </a:rPr>
              <a:t>The anchor, which is the root folder of the file system</a:t>
            </a:r>
          </a:p>
          <a:p>
            <a:pPr marL="457200" indent="-279400">
              <a:spcAft>
                <a:spcPts val="1200"/>
              </a:spcAft>
              <a:buFont typeface="Wingdings" panose="05000000000000000000" pitchFamily="2" charset="2"/>
              <a:buChar char="ü"/>
            </a:pPr>
            <a:r>
              <a:rPr lang="en-US" sz="2400" dirty="0">
                <a:solidFill>
                  <a:srgbClr val="C00000"/>
                </a:solidFill>
              </a:rPr>
              <a:t>On Windows, the drive, which is the single letter that often denotes</a:t>
            </a:r>
          </a:p>
          <a:p>
            <a:pPr marL="457200" indent="-279400">
              <a:spcAft>
                <a:spcPts val="1200"/>
              </a:spcAft>
              <a:buFont typeface="Wingdings" panose="05000000000000000000" pitchFamily="2" charset="2"/>
              <a:buChar char="ü"/>
            </a:pPr>
            <a:r>
              <a:rPr lang="en-US" sz="2400" dirty="0">
                <a:solidFill>
                  <a:srgbClr val="C00000"/>
                </a:solidFill>
              </a:rPr>
              <a:t>a physical hard drive or other storage device</a:t>
            </a:r>
          </a:p>
        </p:txBody>
      </p:sp>
      <p:sp>
        <p:nvSpPr>
          <p:cNvPr id="5" name="Rectangle 4"/>
          <p:cNvSpPr/>
          <p:nvPr/>
        </p:nvSpPr>
        <p:spPr>
          <a:xfrm>
            <a:off x="114300" y="3964513"/>
            <a:ext cx="5905500" cy="2616101"/>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400" dirty="0"/>
              <a:t>Note that Windows Path objects have a drive attribute, but </a:t>
            </a:r>
            <a:r>
              <a:rPr lang="en-US" sz="2400" dirty="0" err="1"/>
              <a:t>macOS</a:t>
            </a:r>
            <a:r>
              <a:rPr lang="en-US" sz="2400" dirty="0"/>
              <a:t> and Linux Path objects don’t. </a:t>
            </a:r>
          </a:p>
          <a:p>
            <a:pPr marL="457200" indent="-457200">
              <a:spcAft>
                <a:spcPts val="1200"/>
              </a:spcAft>
              <a:buFont typeface="Wingdings" panose="05000000000000000000" pitchFamily="2" charset="2"/>
              <a:buChar char="Ø"/>
            </a:pPr>
            <a:r>
              <a:rPr lang="en-US" sz="2400" dirty="0">
                <a:solidFill>
                  <a:srgbClr val="0070C0"/>
                </a:solidFill>
              </a:rPr>
              <a:t>The drive attribute doesn’t include the first backslash.</a:t>
            </a:r>
          </a:p>
          <a:p>
            <a:pPr marL="457200" indent="-457200">
              <a:spcAft>
                <a:spcPts val="1200"/>
              </a:spcAft>
              <a:buFont typeface="Wingdings" panose="05000000000000000000" pitchFamily="2" charset="2"/>
              <a:buChar char="Ø"/>
            </a:pPr>
            <a:r>
              <a:rPr lang="en-US" sz="2400" dirty="0">
                <a:solidFill>
                  <a:srgbClr val="0070C0"/>
                </a:solidFill>
              </a:rPr>
              <a:t>To extract each attribute from file path:</a:t>
            </a:r>
          </a:p>
        </p:txBody>
      </p:sp>
      <p:sp>
        <p:nvSpPr>
          <p:cNvPr id="3" name="Rectangle 2"/>
          <p:cNvSpPr/>
          <p:nvPr/>
        </p:nvSpPr>
        <p:spPr>
          <a:xfrm>
            <a:off x="6210300" y="1722208"/>
            <a:ext cx="6096000" cy="4893647"/>
          </a:xfrm>
          <a:prstGeom prst="rect">
            <a:avLst/>
          </a:prstGeom>
        </p:spPr>
        <p:txBody>
          <a:bodyPr>
            <a:spAutoFit/>
          </a:bodyPr>
          <a:lstStyle/>
          <a:p>
            <a:r>
              <a:rPr lang="en-US" sz="2400" dirty="0">
                <a:solidFill>
                  <a:srgbClr val="C00000"/>
                </a:solidFill>
              </a:rPr>
              <a:t>&gt;&gt;&gt; p = Path('C:/Users/Al/spam.txt')</a:t>
            </a:r>
          </a:p>
          <a:p>
            <a:r>
              <a:rPr lang="en-US" sz="2400" dirty="0">
                <a:solidFill>
                  <a:srgbClr val="C00000"/>
                </a:solidFill>
              </a:rPr>
              <a:t>&gt;&gt;&gt; </a:t>
            </a:r>
            <a:r>
              <a:rPr lang="en-US" sz="2400" dirty="0" err="1">
                <a:solidFill>
                  <a:srgbClr val="C00000"/>
                </a:solidFill>
              </a:rPr>
              <a:t>p.anchor</a:t>
            </a:r>
            <a:endParaRPr lang="en-US" sz="2400" dirty="0">
              <a:solidFill>
                <a:srgbClr val="C00000"/>
              </a:solidFill>
            </a:endParaRPr>
          </a:p>
          <a:p>
            <a:r>
              <a:rPr lang="en-US" sz="2400" dirty="0"/>
              <a:t>'C:\\'</a:t>
            </a:r>
          </a:p>
          <a:p>
            <a:r>
              <a:rPr lang="en-US" sz="2400" dirty="0">
                <a:solidFill>
                  <a:srgbClr val="C00000"/>
                </a:solidFill>
              </a:rPr>
              <a:t>&gt;&gt;&gt; </a:t>
            </a:r>
            <a:r>
              <a:rPr lang="en-US" sz="2400" dirty="0" err="1">
                <a:solidFill>
                  <a:srgbClr val="C00000"/>
                </a:solidFill>
              </a:rPr>
              <a:t>p.parent</a:t>
            </a:r>
            <a:r>
              <a:rPr lang="en-US" sz="2400" dirty="0">
                <a:solidFill>
                  <a:srgbClr val="C00000"/>
                </a:solidFill>
              </a:rPr>
              <a:t> # This is a Path object, not a string</a:t>
            </a:r>
            <a:r>
              <a:rPr lang="en-US" sz="2400" dirty="0"/>
              <a:t>.</a:t>
            </a:r>
          </a:p>
          <a:p>
            <a:r>
              <a:rPr lang="en-US" sz="2400" dirty="0" err="1"/>
              <a:t>WindowsPath</a:t>
            </a:r>
            <a:r>
              <a:rPr lang="en-US" sz="2400" dirty="0"/>
              <a:t>('C:/Users/Al')</a:t>
            </a:r>
          </a:p>
          <a:p>
            <a:r>
              <a:rPr lang="en-US" sz="2400" dirty="0">
                <a:solidFill>
                  <a:srgbClr val="C00000"/>
                </a:solidFill>
              </a:rPr>
              <a:t>&gt;&gt;&gt; p.name</a:t>
            </a:r>
          </a:p>
          <a:p>
            <a:r>
              <a:rPr lang="en-US" sz="2400" dirty="0"/>
              <a:t>'spam.txt'</a:t>
            </a:r>
          </a:p>
          <a:p>
            <a:r>
              <a:rPr lang="en-US" sz="2400" dirty="0">
                <a:solidFill>
                  <a:srgbClr val="C00000"/>
                </a:solidFill>
              </a:rPr>
              <a:t>&gt;&gt;&gt; </a:t>
            </a:r>
            <a:r>
              <a:rPr lang="en-US" sz="2400" dirty="0" err="1">
                <a:solidFill>
                  <a:srgbClr val="C00000"/>
                </a:solidFill>
              </a:rPr>
              <a:t>p.stem</a:t>
            </a:r>
            <a:endParaRPr lang="en-US" sz="2400" dirty="0">
              <a:solidFill>
                <a:srgbClr val="C00000"/>
              </a:solidFill>
            </a:endParaRPr>
          </a:p>
          <a:p>
            <a:r>
              <a:rPr lang="en-US" sz="2400" dirty="0"/>
              <a:t>'spam'</a:t>
            </a:r>
          </a:p>
          <a:p>
            <a:r>
              <a:rPr lang="en-US" sz="2400" dirty="0">
                <a:solidFill>
                  <a:srgbClr val="C00000"/>
                </a:solidFill>
              </a:rPr>
              <a:t>&gt;&gt;&gt; </a:t>
            </a:r>
            <a:r>
              <a:rPr lang="en-US" sz="2400" dirty="0" err="1">
                <a:solidFill>
                  <a:srgbClr val="C00000"/>
                </a:solidFill>
              </a:rPr>
              <a:t>p.suffix</a:t>
            </a:r>
            <a:endParaRPr lang="en-US" sz="2400" dirty="0">
              <a:solidFill>
                <a:srgbClr val="C00000"/>
              </a:solidFill>
            </a:endParaRPr>
          </a:p>
          <a:p>
            <a:r>
              <a:rPr lang="en-US" sz="2400" dirty="0"/>
              <a:t>'.txt'</a:t>
            </a:r>
          </a:p>
          <a:p>
            <a:r>
              <a:rPr lang="en-US" sz="2400" dirty="0">
                <a:solidFill>
                  <a:srgbClr val="C00000"/>
                </a:solidFill>
              </a:rPr>
              <a:t>&gt;&gt;&gt; </a:t>
            </a:r>
            <a:r>
              <a:rPr lang="en-US" sz="2400" dirty="0" err="1">
                <a:solidFill>
                  <a:srgbClr val="C00000"/>
                </a:solidFill>
              </a:rPr>
              <a:t>p.drive</a:t>
            </a:r>
            <a:endParaRPr lang="en-US" sz="2400" dirty="0">
              <a:solidFill>
                <a:srgbClr val="C00000"/>
              </a:solidFill>
            </a:endParaRPr>
          </a:p>
          <a:p>
            <a:r>
              <a:rPr lang="en-US" sz="2400" dirty="0"/>
              <a:t>'C:'</a:t>
            </a:r>
          </a:p>
        </p:txBody>
      </p:sp>
    </p:spTree>
    <p:extLst>
      <p:ext uri="{BB962C8B-B14F-4D97-AF65-F5344CB8AC3E}">
        <p14:creationId xmlns:p14="http://schemas.microsoft.com/office/powerpoint/2010/main" val="7928424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8259" y="0"/>
            <a:ext cx="5944346" cy="646331"/>
          </a:xfrm>
          <a:prstGeom prst="rect">
            <a:avLst/>
          </a:prstGeom>
        </p:spPr>
        <p:txBody>
          <a:bodyPr wrap="square">
            <a:spAutoFit/>
          </a:bodyPr>
          <a:lstStyle/>
          <a:p>
            <a:pPr algn="ctr"/>
            <a:r>
              <a:rPr lang="en-US" sz="3600" b="1" dirty="0">
                <a:solidFill>
                  <a:schemeClr val="accent6">
                    <a:lumMod val="50000"/>
                  </a:schemeClr>
                </a:solidFill>
              </a:rPr>
              <a:t>Getting the Parts of a File Path</a:t>
            </a:r>
          </a:p>
        </p:txBody>
      </p:sp>
      <p:sp>
        <p:nvSpPr>
          <p:cNvPr id="4" name="Rectangle 3"/>
          <p:cNvSpPr/>
          <p:nvPr/>
        </p:nvSpPr>
        <p:spPr>
          <a:xfrm>
            <a:off x="0" y="1162536"/>
            <a:ext cx="3319930" cy="5570756"/>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400" dirty="0"/>
              <a:t>These attributes evaluate to simple string values, except for parent, </a:t>
            </a:r>
            <a:r>
              <a:rPr lang="en-US" sz="2400" dirty="0">
                <a:solidFill>
                  <a:srgbClr val="C00000"/>
                </a:solidFill>
              </a:rPr>
              <a:t>which evaluates to another Path object.</a:t>
            </a:r>
          </a:p>
          <a:p>
            <a:pPr marL="457200" indent="-457200">
              <a:spcAft>
                <a:spcPts val="1200"/>
              </a:spcAft>
              <a:buFont typeface="Wingdings" panose="05000000000000000000" pitchFamily="2" charset="2"/>
              <a:buChar char="Ø"/>
            </a:pPr>
            <a:r>
              <a:rPr lang="en-US" sz="2400" dirty="0">
                <a:solidFill>
                  <a:srgbClr val="0070C0"/>
                </a:solidFill>
              </a:rPr>
              <a:t>The parents attribute (which is different from the parent attribute)</a:t>
            </a:r>
          </a:p>
          <a:p>
            <a:pPr marL="457200" indent="-457200">
              <a:spcAft>
                <a:spcPts val="1200"/>
              </a:spcAft>
              <a:buFont typeface="Wingdings" panose="05000000000000000000" pitchFamily="2" charset="2"/>
              <a:buChar char="Ø"/>
            </a:pPr>
            <a:r>
              <a:rPr lang="en-US" sz="2400" dirty="0">
                <a:solidFill>
                  <a:srgbClr val="C00000"/>
                </a:solidFill>
              </a:rPr>
              <a:t>evaluates to the ancestor folders of a Path object with an integer index:</a:t>
            </a:r>
          </a:p>
        </p:txBody>
      </p:sp>
      <p:sp>
        <p:nvSpPr>
          <p:cNvPr id="3" name="Rectangle 2"/>
          <p:cNvSpPr/>
          <p:nvPr/>
        </p:nvSpPr>
        <p:spPr>
          <a:xfrm>
            <a:off x="3212354" y="947092"/>
            <a:ext cx="9132046" cy="6001643"/>
          </a:xfrm>
          <a:prstGeom prst="rect">
            <a:avLst/>
          </a:prstGeom>
        </p:spPr>
        <p:txBody>
          <a:bodyPr wrap="square">
            <a:spAutoFit/>
          </a:bodyPr>
          <a:lstStyle/>
          <a:p>
            <a:r>
              <a:rPr lang="en-US" sz="2400" dirty="0">
                <a:solidFill>
                  <a:srgbClr val="C00000"/>
                </a:solidFill>
              </a:rPr>
              <a:t>&gt;&gt;&gt; </a:t>
            </a:r>
            <a:r>
              <a:rPr lang="en-US" sz="2400" dirty="0" err="1">
                <a:solidFill>
                  <a:srgbClr val="C00000"/>
                </a:solidFill>
              </a:rPr>
              <a:t>Path.cwd</a:t>
            </a:r>
            <a:r>
              <a:rPr lang="en-US" sz="2400" dirty="0">
                <a:solidFill>
                  <a:srgbClr val="C00000"/>
                </a:solidFill>
              </a:rPr>
              <a:t>()</a:t>
            </a:r>
          </a:p>
          <a:p>
            <a:r>
              <a:rPr lang="en-US" sz="2400" dirty="0" err="1">
                <a:solidFill>
                  <a:srgbClr val="0070C0"/>
                </a:solidFill>
              </a:rPr>
              <a:t>WindowsPath</a:t>
            </a:r>
            <a:r>
              <a:rPr lang="en-US" sz="2400" dirty="0">
                <a:solidFill>
                  <a:srgbClr val="0070C0"/>
                </a:solidFill>
              </a:rPr>
              <a:t>('C:/Users/Al/</a:t>
            </a:r>
            <a:r>
              <a:rPr lang="en-US" sz="2400" dirty="0" err="1">
                <a:solidFill>
                  <a:srgbClr val="0070C0"/>
                </a:solidFill>
              </a:rPr>
              <a:t>AppData</a:t>
            </a:r>
            <a:r>
              <a:rPr lang="en-US" sz="2400" dirty="0">
                <a:solidFill>
                  <a:srgbClr val="0070C0"/>
                </a:solidFill>
              </a:rPr>
              <a:t>/Local/Programs/Python/Python37')</a:t>
            </a:r>
          </a:p>
          <a:p>
            <a:r>
              <a:rPr lang="en-US" sz="2400" dirty="0">
                <a:solidFill>
                  <a:srgbClr val="C00000"/>
                </a:solidFill>
              </a:rPr>
              <a:t>&gt;&gt;&gt; </a:t>
            </a:r>
            <a:r>
              <a:rPr lang="en-US" sz="2400" dirty="0" err="1">
                <a:solidFill>
                  <a:srgbClr val="C00000"/>
                </a:solidFill>
              </a:rPr>
              <a:t>Path.cwd</a:t>
            </a:r>
            <a:r>
              <a:rPr lang="en-US" sz="2400" dirty="0">
                <a:solidFill>
                  <a:srgbClr val="C00000"/>
                </a:solidFill>
              </a:rPr>
              <a:t>().parents[0]</a:t>
            </a:r>
          </a:p>
          <a:p>
            <a:r>
              <a:rPr lang="en-US" sz="2400" dirty="0" err="1">
                <a:solidFill>
                  <a:srgbClr val="0070C0"/>
                </a:solidFill>
              </a:rPr>
              <a:t>WindowsPath</a:t>
            </a:r>
            <a:r>
              <a:rPr lang="en-US" sz="2400" dirty="0">
                <a:solidFill>
                  <a:srgbClr val="0070C0"/>
                </a:solidFill>
              </a:rPr>
              <a:t>('C:/Users/Al/</a:t>
            </a:r>
            <a:r>
              <a:rPr lang="en-US" sz="2400" dirty="0" err="1">
                <a:solidFill>
                  <a:srgbClr val="0070C0"/>
                </a:solidFill>
              </a:rPr>
              <a:t>AppData</a:t>
            </a:r>
            <a:r>
              <a:rPr lang="en-US" sz="2400" dirty="0">
                <a:solidFill>
                  <a:srgbClr val="0070C0"/>
                </a:solidFill>
              </a:rPr>
              <a:t>/Local/Programs/Python')</a:t>
            </a:r>
          </a:p>
          <a:p>
            <a:r>
              <a:rPr lang="en-US" sz="2400" dirty="0">
                <a:solidFill>
                  <a:srgbClr val="C00000"/>
                </a:solidFill>
              </a:rPr>
              <a:t>&gt;&gt;&gt; </a:t>
            </a:r>
            <a:r>
              <a:rPr lang="en-US" sz="2400" dirty="0" err="1">
                <a:solidFill>
                  <a:srgbClr val="C00000"/>
                </a:solidFill>
              </a:rPr>
              <a:t>Path.cwd</a:t>
            </a:r>
            <a:r>
              <a:rPr lang="en-US" sz="2400" dirty="0">
                <a:solidFill>
                  <a:srgbClr val="C00000"/>
                </a:solidFill>
              </a:rPr>
              <a:t>().parents[1]</a:t>
            </a:r>
          </a:p>
          <a:p>
            <a:r>
              <a:rPr lang="en-US" sz="2400" dirty="0" err="1">
                <a:solidFill>
                  <a:srgbClr val="0070C0"/>
                </a:solidFill>
              </a:rPr>
              <a:t>WindowsPath</a:t>
            </a:r>
            <a:r>
              <a:rPr lang="en-US" sz="2400" dirty="0">
                <a:solidFill>
                  <a:srgbClr val="0070C0"/>
                </a:solidFill>
              </a:rPr>
              <a:t>('C:/Users/Al/</a:t>
            </a:r>
            <a:r>
              <a:rPr lang="en-US" sz="2400" dirty="0" err="1">
                <a:solidFill>
                  <a:srgbClr val="0070C0"/>
                </a:solidFill>
              </a:rPr>
              <a:t>AppData</a:t>
            </a:r>
            <a:r>
              <a:rPr lang="en-US" sz="2400" dirty="0">
                <a:solidFill>
                  <a:srgbClr val="0070C0"/>
                </a:solidFill>
              </a:rPr>
              <a:t>/Local/Programs')</a:t>
            </a:r>
          </a:p>
          <a:p>
            <a:r>
              <a:rPr lang="en-US" sz="2400" dirty="0">
                <a:solidFill>
                  <a:srgbClr val="C00000"/>
                </a:solidFill>
              </a:rPr>
              <a:t>&gt;&gt;&gt; </a:t>
            </a:r>
            <a:r>
              <a:rPr lang="en-US" sz="2400" dirty="0" err="1">
                <a:solidFill>
                  <a:srgbClr val="C00000"/>
                </a:solidFill>
              </a:rPr>
              <a:t>Path.cwd</a:t>
            </a:r>
            <a:r>
              <a:rPr lang="en-US" sz="2400" dirty="0">
                <a:solidFill>
                  <a:srgbClr val="C00000"/>
                </a:solidFill>
              </a:rPr>
              <a:t>().parents[2]</a:t>
            </a:r>
          </a:p>
          <a:p>
            <a:r>
              <a:rPr lang="en-US" sz="2400" dirty="0" err="1">
                <a:solidFill>
                  <a:srgbClr val="0070C0"/>
                </a:solidFill>
              </a:rPr>
              <a:t>WindowsPath</a:t>
            </a:r>
            <a:r>
              <a:rPr lang="en-US" sz="2400" dirty="0">
                <a:solidFill>
                  <a:srgbClr val="0070C0"/>
                </a:solidFill>
              </a:rPr>
              <a:t>('C:/Users/Al/</a:t>
            </a:r>
            <a:r>
              <a:rPr lang="en-US" sz="2400" dirty="0" err="1">
                <a:solidFill>
                  <a:srgbClr val="0070C0"/>
                </a:solidFill>
              </a:rPr>
              <a:t>AppData</a:t>
            </a:r>
            <a:r>
              <a:rPr lang="en-US" sz="2400" dirty="0">
                <a:solidFill>
                  <a:srgbClr val="0070C0"/>
                </a:solidFill>
              </a:rPr>
              <a:t>/Local')</a:t>
            </a:r>
          </a:p>
          <a:p>
            <a:r>
              <a:rPr lang="en-US" sz="2400" dirty="0">
                <a:solidFill>
                  <a:srgbClr val="C00000"/>
                </a:solidFill>
              </a:rPr>
              <a:t>&gt;&gt;&gt; </a:t>
            </a:r>
            <a:r>
              <a:rPr lang="en-US" sz="2400" dirty="0" err="1">
                <a:solidFill>
                  <a:srgbClr val="C00000"/>
                </a:solidFill>
              </a:rPr>
              <a:t>Path.cwd</a:t>
            </a:r>
            <a:r>
              <a:rPr lang="en-US" sz="2400" dirty="0">
                <a:solidFill>
                  <a:srgbClr val="C00000"/>
                </a:solidFill>
              </a:rPr>
              <a:t>().parents[3]</a:t>
            </a:r>
          </a:p>
          <a:p>
            <a:r>
              <a:rPr lang="en-US" sz="2400" dirty="0" err="1">
                <a:solidFill>
                  <a:srgbClr val="0070C0"/>
                </a:solidFill>
              </a:rPr>
              <a:t>WindowsPath</a:t>
            </a:r>
            <a:r>
              <a:rPr lang="en-US" sz="2400" dirty="0">
                <a:solidFill>
                  <a:srgbClr val="0070C0"/>
                </a:solidFill>
              </a:rPr>
              <a:t>('C:/Users/Al/</a:t>
            </a:r>
            <a:r>
              <a:rPr lang="en-US" sz="2400" dirty="0" err="1">
                <a:solidFill>
                  <a:srgbClr val="0070C0"/>
                </a:solidFill>
              </a:rPr>
              <a:t>AppData</a:t>
            </a:r>
            <a:r>
              <a:rPr lang="en-US" sz="2400" dirty="0">
                <a:solidFill>
                  <a:srgbClr val="0070C0"/>
                </a:solidFill>
              </a:rPr>
              <a:t>')</a:t>
            </a:r>
          </a:p>
          <a:p>
            <a:r>
              <a:rPr lang="en-US" sz="2400" dirty="0">
                <a:solidFill>
                  <a:srgbClr val="C00000"/>
                </a:solidFill>
              </a:rPr>
              <a:t>&gt;&gt;&gt; </a:t>
            </a:r>
            <a:r>
              <a:rPr lang="en-US" sz="2400" dirty="0" err="1">
                <a:solidFill>
                  <a:srgbClr val="C00000"/>
                </a:solidFill>
              </a:rPr>
              <a:t>Path.cwd</a:t>
            </a:r>
            <a:r>
              <a:rPr lang="en-US" sz="2400" dirty="0">
                <a:solidFill>
                  <a:srgbClr val="C00000"/>
                </a:solidFill>
              </a:rPr>
              <a:t>().parents[4]</a:t>
            </a:r>
          </a:p>
          <a:p>
            <a:r>
              <a:rPr lang="en-US" sz="2400" dirty="0" err="1">
                <a:solidFill>
                  <a:srgbClr val="0070C0"/>
                </a:solidFill>
              </a:rPr>
              <a:t>WindowsPath</a:t>
            </a:r>
            <a:r>
              <a:rPr lang="en-US" sz="2400" dirty="0">
                <a:solidFill>
                  <a:srgbClr val="0070C0"/>
                </a:solidFill>
              </a:rPr>
              <a:t>('C:/Users/Al')</a:t>
            </a:r>
          </a:p>
          <a:p>
            <a:r>
              <a:rPr lang="en-US" sz="2400" dirty="0">
                <a:solidFill>
                  <a:srgbClr val="C00000"/>
                </a:solidFill>
              </a:rPr>
              <a:t>&gt;&gt;&gt; </a:t>
            </a:r>
            <a:r>
              <a:rPr lang="en-US" sz="2400" dirty="0" err="1">
                <a:solidFill>
                  <a:srgbClr val="C00000"/>
                </a:solidFill>
              </a:rPr>
              <a:t>Path.cwd</a:t>
            </a:r>
            <a:r>
              <a:rPr lang="en-US" sz="2400" dirty="0">
                <a:solidFill>
                  <a:srgbClr val="C00000"/>
                </a:solidFill>
              </a:rPr>
              <a:t>().parents[5]</a:t>
            </a:r>
          </a:p>
          <a:p>
            <a:r>
              <a:rPr lang="en-US" sz="2400" dirty="0" err="1">
                <a:solidFill>
                  <a:srgbClr val="0070C0"/>
                </a:solidFill>
              </a:rPr>
              <a:t>WindowsPath</a:t>
            </a:r>
            <a:r>
              <a:rPr lang="en-US" sz="2400" dirty="0">
                <a:solidFill>
                  <a:srgbClr val="0070C0"/>
                </a:solidFill>
              </a:rPr>
              <a:t>('C:/Users')</a:t>
            </a:r>
          </a:p>
          <a:p>
            <a:r>
              <a:rPr lang="en-US" sz="2400" dirty="0">
                <a:solidFill>
                  <a:srgbClr val="C00000"/>
                </a:solidFill>
              </a:rPr>
              <a:t>&gt;&gt;&gt; </a:t>
            </a:r>
            <a:r>
              <a:rPr lang="en-US" sz="2400" dirty="0" err="1">
                <a:solidFill>
                  <a:srgbClr val="C00000"/>
                </a:solidFill>
              </a:rPr>
              <a:t>Path.cwd</a:t>
            </a:r>
            <a:r>
              <a:rPr lang="en-US" sz="2400" dirty="0">
                <a:solidFill>
                  <a:srgbClr val="C00000"/>
                </a:solidFill>
              </a:rPr>
              <a:t>().parents[6]</a:t>
            </a:r>
          </a:p>
          <a:p>
            <a:r>
              <a:rPr lang="en-US" sz="2400" dirty="0" err="1">
                <a:solidFill>
                  <a:srgbClr val="0070C0"/>
                </a:solidFill>
              </a:rPr>
              <a:t>WindowsPath</a:t>
            </a:r>
            <a:r>
              <a:rPr lang="en-US" sz="2400" dirty="0">
                <a:solidFill>
                  <a:srgbClr val="0070C0"/>
                </a:solidFill>
              </a:rPr>
              <a:t>('C:/')</a:t>
            </a:r>
          </a:p>
        </p:txBody>
      </p:sp>
    </p:spTree>
    <p:extLst>
      <p:ext uri="{BB962C8B-B14F-4D97-AF65-F5344CB8AC3E}">
        <p14:creationId xmlns:p14="http://schemas.microsoft.com/office/powerpoint/2010/main" val="2943793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7340" y="1007153"/>
            <a:ext cx="11694660" cy="5463034"/>
          </a:xfrm>
          <a:prstGeom prst="rect">
            <a:avLst/>
          </a:prstGeom>
        </p:spPr>
        <p:txBody>
          <a:bodyPr wrap="square">
            <a:spAutoFit/>
          </a:bodyPr>
          <a:lstStyle/>
          <a:p>
            <a:pPr marL="457200" indent="-457200" algn="just">
              <a:spcAft>
                <a:spcPts val="1800"/>
              </a:spcAft>
              <a:buFont typeface="Wingdings" panose="05000000000000000000" pitchFamily="2" charset="2"/>
              <a:buChar char="Ø"/>
            </a:pPr>
            <a:r>
              <a:rPr lang="en-US" sz="3600" dirty="0">
                <a:solidFill>
                  <a:srgbClr val="C00000"/>
                </a:solidFill>
              </a:rPr>
              <a:t>You can place an </a:t>
            </a:r>
            <a:r>
              <a:rPr lang="en-US" sz="4400" b="1" dirty="0"/>
              <a:t>r</a:t>
            </a:r>
            <a:r>
              <a:rPr lang="en-US" sz="3600" dirty="0">
                <a:solidFill>
                  <a:srgbClr val="C00000"/>
                </a:solidFill>
              </a:rPr>
              <a:t> before the beginning quotation mark of a string to make it a raw string.</a:t>
            </a:r>
          </a:p>
          <a:p>
            <a:pPr marL="457200" indent="-457200" algn="just">
              <a:spcAft>
                <a:spcPts val="1800"/>
              </a:spcAft>
              <a:buFont typeface="Wingdings" panose="05000000000000000000" pitchFamily="2" charset="2"/>
              <a:buChar char="Ø"/>
            </a:pPr>
            <a:r>
              <a:rPr lang="en-US" sz="3200" dirty="0"/>
              <a:t>A raw string completely ignores all escape characters and prints any backslash that appears in the string.</a:t>
            </a:r>
          </a:p>
          <a:p>
            <a:pPr marL="457200" indent="-457200">
              <a:spcAft>
                <a:spcPts val="1800"/>
              </a:spcAft>
              <a:buFont typeface="Wingdings" panose="05000000000000000000" pitchFamily="2" charset="2"/>
              <a:buChar char="Ø"/>
            </a:pPr>
            <a:r>
              <a:rPr lang="en-US" sz="3200" dirty="0">
                <a:solidFill>
                  <a:srgbClr val="C00000"/>
                </a:solidFill>
              </a:rPr>
              <a:t>Ex: &gt;&gt;&gt; print(</a:t>
            </a:r>
            <a:r>
              <a:rPr lang="en-US" sz="3200" dirty="0" err="1">
                <a:solidFill>
                  <a:srgbClr val="C00000"/>
                </a:solidFill>
              </a:rPr>
              <a:t>r'That</a:t>
            </a:r>
            <a:r>
              <a:rPr lang="en-US" sz="3200" dirty="0">
                <a:solidFill>
                  <a:srgbClr val="C00000"/>
                </a:solidFill>
              </a:rPr>
              <a:t> is Carol\'s cat.')</a:t>
            </a:r>
          </a:p>
          <a:p>
            <a:r>
              <a:rPr lang="en-US" sz="3200" dirty="0"/>
              <a:t>That is Carol\'s cat.</a:t>
            </a:r>
          </a:p>
          <a:p>
            <a:endParaRPr lang="en-US" sz="3200" dirty="0"/>
          </a:p>
          <a:p>
            <a:pPr marL="457200" indent="-457200">
              <a:buFont typeface="Arial" panose="020B0604020202020204" pitchFamily="34" charset="0"/>
              <a:buChar char="•"/>
            </a:pPr>
            <a:r>
              <a:rPr lang="en-US" sz="3200" dirty="0"/>
              <a:t>Because this is a raw string, Python considers the backslash as part of the string and not as the start of an escape character.</a:t>
            </a:r>
          </a:p>
        </p:txBody>
      </p:sp>
      <p:sp>
        <p:nvSpPr>
          <p:cNvPr id="7" name="Rectangle 6"/>
          <p:cNvSpPr/>
          <p:nvPr/>
        </p:nvSpPr>
        <p:spPr>
          <a:xfrm>
            <a:off x="3922848" y="58684"/>
            <a:ext cx="2756332" cy="769441"/>
          </a:xfrm>
          <a:prstGeom prst="rect">
            <a:avLst/>
          </a:prstGeom>
        </p:spPr>
        <p:txBody>
          <a:bodyPr wrap="none">
            <a:spAutoFit/>
          </a:bodyPr>
          <a:lstStyle/>
          <a:p>
            <a:r>
              <a:rPr lang="en-US" sz="4400" b="1">
                <a:solidFill>
                  <a:schemeClr val="accent6">
                    <a:lumMod val="50000"/>
                  </a:schemeClr>
                </a:solidFill>
              </a:rPr>
              <a:t>Raw Strings</a:t>
            </a:r>
            <a:endParaRPr lang="en-US" sz="4400" b="1" dirty="0">
              <a:solidFill>
                <a:schemeClr val="accent6">
                  <a:lumMod val="50000"/>
                </a:schemeClr>
              </a:solidFill>
            </a:endParaRPr>
          </a:p>
        </p:txBody>
      </p:sp>
    </p:spTree>
    <p:extLst>
      <p:ext uri="{BB962C8B-B14F-4D97-AF65-F5344CB8AC3E}">
        <p14:creationId xmlns:p14="http://schemas.microsoft.com/office/powerpoint/2010/main" val="31672079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323291" y="106369"/>
            <a:ext cx="5944346" cy="646331"/>
          </a:xfrm>
          <a:prstGeom prst="rect">
            <a:avLst/>
          </a:prstGeom>
        </p:spPr>
        <p:txBody>
          <a:bodyPr wrap="square">
            <a:spAutoFit/>
          </a:bodyPr>
          <a:lstStyle/>
          <a:p>
            <a:pPr algn="ctr"/>
            <a:r>
              <a:rPr lang="en-US" sz="3600" b="1" dirty="0">
                <a:solidFill>
                  <a:schemeClr val="accent6">
                    <a:lumMod val="50000"/>
                  </a:schemeClr>
                </a:solidFill>
              </a:rPr>
              <a:t>Getting the Parts of a File Path</a:t>
            </a:r>
          </a:p>
        </p:txBody>
      </p:sp>
      <p:sp>
        <p:nvSpPr>
          <p:cNvPr id="4" name="Rectangle 3"/>
          <p:cNvSpPr/>
          <p:nvPr/>
        </p:nvSpPr>
        <p:spPr>
          <a:xfrm>
            <a:off x="398929" y="1283559"/>
            <a:ext cx="11793071" cy="2985433"/>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t>The older </a:t>
            </a:r>
            <a:r>
              <a:rPr lang="en-US" sz="2800" dirty="0" err="1">
                <a:solidFill>
                  <a:srgbClr val="FF0000"/>
                </a:solidFill>
              </a:rPr>
              <a:t>os.path</a:t>
            </a:r>
            <a:r>
              <a:rPr lang="en-US" sz="2800" dirty="0">
                <a:solidFill>
                  <a:srgbClr val="FF0000"/>
                </a:solidFill>
              </a:rPr>
              <a:t> module </a:t>
            </a:r>
            <a:r>
              <a:rPr lang="en-US" sz="2800" dirty="0"/>
              <a:t>also has similar functions for getting the different parts of a path written in a string value.</a:t>
            </a:r>
          </a:p>
          <a:p>
            <a:pPr marL="457200" indent="-457200">
              <a:spcAft>
                <a:spcPts val="1200"/>
              </a:spcAft>
              <a:buFont typeface="Wingdings" panose="05000000000000000000" pitchFamily="2" charset="2"/>
              <a:buChar char="Ø"/>
            </a:pPr>
            <a:r>
              <a:rPr lang="en-US" sz="2800" dirty="0">
                <a:solidFill>
                  <a:srgbClr val="C00000"/>
                </a:solidFill>
              </a:rPr>
              <a:t>Calling </a:t>
            </a:r>
            <a:r>
              <a:rPr lang="en-US" sz="2800" dirty="0" err="1"/>
              <a:t>os.path.dirname</a:t>
            </a:r>
            <a:r>
              <a:rPr lang="en-US" sz="2800" dirty="0"/>
              <a:t>(path)</a:t>
            </a:r>
            <a:r>
              <a:rPr lang="en-US" sz="2800" dirty="0">
                <a:solidFill>
                  <a:srgbClr val="C00000"/>
                </a:solidFill>
              </a:rPr>
              <a:t> will return a string of everything that comes before the last slash in the path argument.</a:t>
            </a:r>
          </a:p>
          <a:p>
            <a:pPr marL="457200" indent="-457200">
              <a:spcAft>
                <a:spcPts val="1200"/>
              </a:spcAft>
              <a:buFont typeface="Wingdings" panose="05000000000000000000" pitchFamily="2" charset="2"/>
              <a:buChar char="Ø"/>
            </a:pPr>
            <a:r>
              <a:rPr lang="en-US" sz="2800" dirty="0"/>
              <a:t>Ex: The base name follows the last slash in a path and is the same as the filename. The </a:t>
            </a:r>
            <a:r>
              <a:rPr lang="en-US" sz="2800" dirty="0" err="1">
                <a:solidFill>
                  <a:srgbClr val="C00000"/>
                </a:solidFill>
              </a:rPr>
              <a:t>dir</a:t>
            </a:r>
            <a:r>
              <a:rPr lang="en-US" sz="2800" dirty="0">
                <a:solidFill>
                  <a:srgbClr val="C00000"/>
                </a:solidFill>
              </a:rPr>
              <a:t> name </a:t>
            </a:r>
            <a:r>
              <a:rPr lang="en-US" sz="2800" dirty="0"/>
              <a:t>is everything before the last slash.</a:t>
            </a:r>
          </a:p>
        </p:txBody>
      </p:sp>
      <p:pic>
        <p:nvPicPr>
          <p:cNvPr id="2" name="Picture 1"/>
          <p:cNvPicPr>
            <a:picLocks noChangeAspect="1"/>
          </p:cNvPicPr>
          <p:nvPr/>
        </p:nvPicPr>
        <p:blipFill>
          <a:blip r:embed="rId3"/>
          <a:stretch>
            <a:fillRect/>
          </a:stretch>
        </p:blipFill>
        <p:spPr>
          <a:xfrm>
            <a:off x="1033180" y="4548747"/>
            <a:ext cx="6965867" cy="1892394"/>
          </a:xfrm>
          <a:prstGeom prst="rect">
            <a:avLst/>
          </a:prstGeom>
        </p:spPr>
      </p:pic>
    </p:spTree>
    <p:extLst>
      <p:ext uri="{BB962C8B-B14F-4D97-AF65-F5344CB8AC3E}">
        <p14:creationId xmlns:p14="http://schemas.microsoft.com/office/powerpoint/2010/main" val="19699629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323291" y="106369"/>
            <a:ext cx="5944346" cy="646331"/>
          </a:xfrm>
          <a:prstGeom prst="rect">
            <a:avLst/>
          </a:prstGeom>
        </p:spPr>
        <p:txBody>
          <a:bodyPr wrap="square">
            <a:spAutoFit/>
          </a:bodyPr>
          <a:lstStyle/>
          <a:p>
            <a:pPr algn="ctr"/>
            <a:r>
              <a:rPr lang="en-US" sz="3600" b="1" dirty="0">
                <a:solidFill>
                  <a:schemeClr val="accent6">
                    <a:lumMod val="50000"/>
                  </a:schemeClr>
                </a:solidFill>
              </a:rPr>
              <a:t>Getting the Parts of a File Path</a:t>
            </a:r>
          </a:p>
        </p:txBody>
      </p:sp>
      <p:sp>
        <p:nvSpPr>
          <p:cNvPr id="4" name="Rectangle 3"/>
          <p:cNvSpPr/>
          <p:nvPr/>
        </p:nvSpPr>
        <p:spPr>
          <a:xfrm>
            <a:off x="398928" y="1042259"/>
            <a:ext cx="11793071" cy="5293757"/>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t>Ex:</a:t>
            </a:r>
          </a:p>
          <a:p>
            <a:r>
              <a:rPr lang="en-US" sz="2800" dirty="0">
                <a:solidFill>
                  <a:srgbClr val="C00000"/>
                </a:solidFill>
              </a:rPr>
              <a:t>&gt;&gt;&gt; </a:t>
            </a:r>
            <a:r>
              <a:rPr lang="en-US" sz="2800" dirty="0" err="1">
                <a:solidFill>
                  <a:srgbClr val="C00000"/>
                </a:solidFill>
              </a:rPr>
              <a:t>calcFilePath</a:t>
            </a:r>
            <a:r>
              <a:rPr lang="en-US" sz="2800" dirty="0">
                <a:solidFill>
                  <a:srgbClr val="C00000"/>
                </a:solidFill>
              </a:rPr>
              <a:t> = 'C:\\Windows\\System32\\calc.exe'</a:t>
            </a:r>
          </a:p>
          <a:p>
            <a:r>
              <a:rPr lang="en-US" sz="2800" dirty="0">
                <a:solidFill>
                  <a:srgbClr val="C00000"/>
                </a:solidFill>
              </a:rPr>
              <a:t>&gt;&gt;&gt; </a:t>
            </a:r>
            <a:r>
              <a:rPr lang="en-US" sz="2800" dirty="0" err="1">
                <a:solidFill>
                  <a:srgbClr val="C00000"/>
                </a:solidFill>
              </a:rPr>
              <a:t>os.path.basename</a:t>
            </a:r>
            <a:r>
              <a:rPr lang="en-US" sz="2800" dirty="0">
                <a:solidFill>
                  <a:srgbClr val="C00000"/>
                </a:solidFill>
              </a:rPr>
              <a:t>(</a:t>
            </a:r>
            <a:r>
              <a:rPr lang="en-US" sz="2800" dirty="0" err="1">
                <a:solidFill>
                  <a:srgbClr val="C00000"/>
                </a:solidFill>
              </a:rPr>
              <a:t>calcFilePath</a:t>
            </a:r>
            <a:r>
              <a:rPr lang="en-US" sz="2800" dirty="0">
                <a:solidFill>
                  <a:srgbClr val="C00000"/>
                </a:solidFill>
              </a:rPr>
              <a:t>)</a:t>
            </a:r>
          </a:p>
          <a:p>
            <a:r>
              <a:rPr lang="en-US" sz="2800" dirty="0"/>
              <a:t>'calc.exe'</a:t>
            </a:r>
          </a:p>
          <a:p>
            <a:r>
              <a:rPr lang="en-US" sz="2800" dirty="0">
                <a:solidFill>
                  <a:srgbClr val="C00000"/>
                </a:solidFill>
              </a:rPr>
              <a:t>&gt;&gt;&gt; </a:t>
            </a:r>
            <a:r>
              <a:rPr lang="en-US" sz="2800" dirty="0" err="1">
                <a:solidFill>
                  <a:srgbClr val="C00000"/>
                </a:solidFill>
              </a:rPr>
              <a:t>os.path.dirname</a:t>
            </a:r>
            <a:r>
              <a:rPr lang="en-US" sz="2800" dirty="0">
                <a:solidFill>
                  <a:srgbClr val="C00000"/>
                </a:solidFill>
              </a:rPr>
              <a:t>(</a:t>
            </a:r>
            <a:r>
              <a:rPr lang="en-US" sz="2800" dirty="0" err="1">
                <a:solidFill>
                  <a:srgbClr val="C00000"/>
                </a:solidFill>
              </a:rPr>
              <a:t>calcFilePath</a:t>
            </a:r>
            <a:r>
              <a:rPr lang="en-US" sz="2800" dirty="0">
                <a:solidFill>
                  <a:srgbClr val="C00000"/>
                </a:solidFill>
              </a:rPr>
              <a:t>)</a:t>
            </a:r>
          </a:p>
          <a:p>
            <a:pPr>
              <a:spcAft>
                <a:spcPts val="1200"/>
              </a:spcAft>
            </a:pPr>
            <a:r>
              <a:rPr lang="en-US" sz="2800" dirty="0"/>
              <a:t>'C:\\Windows\\System32‘</a:t>
            </a:r>
          </a:p>
          <a:p>
            <a:pPr marL="457200" indent="-457200">
              <a:spcAft>
                <a:spcPts val="1200"/>
              </a:spcAft>
              <a:buFont typeface="Wingdings" panose="05000000000000000000" pitchFamily="2" charset="2"/>
              <a:buChar char="Ø"/>
            </a:pPr>
            <a:r>
              <a:rPr lang="en-US" sz="2800" dirty="0"/>
              <a:t>If you need a path’s </a:t>
            </a:r>
            <a:r>
              <a:rPr lang="en-US" sz="2800" dirty="0" err="1">
                <a:solidFill>
                  <a:srgbClr val="C00000"/>
                </a:solidFill>
              </a:rPr>
              <a:t>dir</a:t>
            </a:r>
            <a:r>
              <a:rPr lang="en-US" sz="2800" dirty="0">
                <a:solidFill>
                  <a:srgbClr val="C00000"/>
                </a:solidFill>
              </a:rPr>
              <a:t> name </a:t>
            </a:r>
            <a:r>
              <a:rPr lang="en-US" sz="2800" dirty="0"/>
              <a:t>and </a:t>
            </a:r>
            <a:r>
              <a:rPr lang="en-US" sz="2800" dirty="0">
                <a:solidFill>
                  <a:srgbClr val="C00000"/>
                </a:solidFill>
              </a:rPr>
              <a:t>base name </a:t>
            </a:r>
            <a:r>
              <a:rPr lang="en-US" sz="2800" dirty="0"/>
              <a:t>together, you can just call </a:t>
            </a:r>
            <a:r>
              <a:rPr lang="en-US" sz="2800" dirty="0" err="1">
                <a:solidFill>
                  <a:srgbClr val="C00000"/>
                </a:solidFill>
              </a:rPr>
              <a:t>os.path.split</a:t>
            </a:r>
            <a:r>
              <a:rPr lang="en-US" sz="2800" dirty="0">
                <a:solidFill>
                  <a:srgbClr val="C00000"/>
                </a:solidFill>
              </a:rPr>
              <a:t>()</a:t>
            </a:r>
            <a:r>
              <a:rPr lang="en-US" sz="2800" dirty="0"/>
              <a:t> to get a tuple value with these two strings, like:</a:t>
            </a:r>
          </a:p>
          <a:p>
            <a:r>
              <a:rPr lang="en-US" sz="2800" dirty="0">
                <a:solidFill>
                  <a:srgbClr val="C00000"/>
                </a:solidFill>
              </a:rPr>
              <a:t>&gt;&gt;&gt; </a:t>
            </a:r>
            <a:r>
              <a:rPr lang="en-US" sz="2800" dirty="0" err="1">
                <a:solidFill>
                  <a:srgbClr val="C00000"/>
                </a:solidFill>
              </a:rPr>
              <a:t>calcFilePath</a:t>
            </a:r>
            <a:r>
              <a:rPr lang="en-US" sz="2800" dirty="0">
                <a:solidFill>
                  <a:srgbClr val="C00000"/>
                </a:solidFill>
              </a:rPr>
              <a:t> = 'C:\\Windows\\System32\\calc.exe'</a:t>
            </a:r>
          </a:p>
          <a:p>
            <a:r>
              <a:rPr lang="en-US" sz="2800" dirty="0">
                <a:solidFill>
                  <a:srgbClr val="C00000"/>
                </a:solidFill>
              </a:rPr>
              <a:t>&gt;&gt;&gt; </a:t>
            </a:r>
            <a:r>
              <a:rPr lang="en-US" sz="2800" dirty="0" err="1">
                <a:solidFill>
                  <a:srgbClr val="C00000"/>
                </a:solidFill>
              </a:rPr>
              <a:t>os.path.split</a:t>
            </a:r>
            <a:r>
              <a:rPr lang="en-US" sz="2800" dirty="0">
                <a:solidFill>
                  <a:srgbClr val="C00000"/>
                </a:solidFill>
              </a:rPr>
              <a:t>(</a:t>
            </a:r>
            <a:r>
              <a:rPr lang="en-US" sz="2800" dirty="0" err="1">
                <a:solidFill>
                  <a:srgbClr val="C00000"/>
                </a:solidFill>
              </a:rPr>
              <a:t>calcFilePath</a:t>
            </a:r>
            <a:r>
              <a:rPr lang="en-US" sz="2800" dirty="0">
                <a:solidFill>
                  <a:srgbClr val="C00000"/>
                </a:solidFill>
              </a:rPr>
              <a:t>)</a:t>
            </a:r>
          </a:p>
          <a:p>
            <a:r>
              <a:rPr lang="en-US" sz="2800" dirty="0"/>
              <a:t>('C:\\Windows\\System32', 'calc.exe')</a:t>
            </a:r>
          </a:p>
        </p:txBody>
      </p:sp>
    </p:spTree>
    <p:extLst>
      <p:ext uri="{BB962C8B-B14F-4D97-AF65-F5344CB8AC3E}">
        <p14:creationId xmlns:p14="http://schemas.microsoft.com/office/powerpoint/2010/main" val="15022759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323291" y="106369"/>
            <a:ext cx="5944346" cy="646331"/>
          </a:xfrm>
          <a:prstGeom prst="rect">
            <a:avLst/>
          </a:prstGeom>
        </p:spPr>
        <p:txBody>
          <a:bodyPr wrap="square">
            <a:spAutoFit/>
          </a:bodyPr>
          <a:lstStyle/>
          <a:p>
            <a:pPr algn="ctr"/>
            <a:r>
              <a:rPr lang="en-US" sz="3600" b="1" dirty="0">
                <a:solidFill>
                  <a:schemeClr val="accent6">
                    <a:lumMod val="50000"/>
                  </a:schemeClr>
                </a:solidFill>
              </a:rPr>
              <a:t>Getting the Parts of a File Path</a:t>
            </a:r>
          </a:p>
        </p:txBody>
      </p:sp>
      <p:sp>
        <p:nvSpPr>
          <p:cNvPr id="3" name="Rectangle 2"/>
          <p:cNvSpPr/>
          <p:nvPr/>
        </p:nvSpPr>
        <p:spPr>
          <a:xfrm>
            <a:off x="398928" y="1565479"/>
            <a:ext cx="10738972" cy="4985980"/>
          </a:xfrm>
          <a:prstGeom prst="rect">
            <a:avLst/>
          </a:prstGeom>
        </p:spPr>
        <p:txBody>
          <a:bodyPr wrap="square">
            <a:spAutoFit/>
          </a:bodyPr>
          <a:lstStyle/>
          <a:p>
            <a:pPr marL="457200" indent="-457200">
              <a:buFont typeface="Wingdings" panose="05000000000000000000" pitchFamily="2" charset="2"/>
              <a:buChar char="Ø"/>
            </a:pPr>
            <a:r>
              <a:rPr lang="en-US" sz="2800" dirty="0">
                <a:solidFill>
                  <a:srgbClr val="0070C0"/>
                </a:solidFill>
              </a:rPr>
              <a:t>Note that you could create the same tuple by calling </a:t>
            </a:r>
            <a:r>
              <a:rPr lang="en-US" sz="2800" dirty="0" err="1">
                <a:solidFill>
                  <a:srgbClr val="C00000"/>
                </a:solidFill>
              </a:rPr>
              <a:t>os.path.dirname</a:t>
            </a:r>
            <a:r>
              <a:rPr lang="en-US" sz="2800" dirty="0">
                <a:solidFill>
                  <a:srgbClr val="C00000"/>
                </a:solidFill>
              </a:rPr>
              <a:t>() </a:t>
            </a:r>
            <a:r>
              <a:rPr lang="en-US" sz="2800" dirty="0">
                <a:solidFill>
                  <a:srgbClr val="0070C0"/>
                </a:solidFill>
              </a:rPr>
              <a:t>and </a:t>
            </a:r>
            <a:r>
              <a:rPr lang="en-US" sz="2800" dirty="0" err="1">
                <a:solidFill>
                  <a:srgbClr val="C00000"/>
                </a:solidFill>
              </a:rPr>
              <a:t>os.path.basename</a:t>
            </a:r>
            <a:r>
              <a:rPr lang="en-US" sz="2800" dirty="0">
                <a:solidFill>
                  <a:srgbClr val="C00000"/>
                </a:solidFill>
              </a:rPr>
              <a:t>() </a:t>
            </a:r>
            <a:r>
              <a:rPr lang="en-US" sz="2800" dirty="0">
                <a:solidFill>
                  <a:srgbClr val="0070C0"/>
                </a:solidFill>
              </a:rPr>
              <a:t>and placing their return values in a tuple:</a:t>
            </a:r>
          </a:p>
          <a:p>
            <a:pPr marL="457200" indent="-457200">
              <a:buFont typeface="Wingdings" panose="05000000000000000000" pitchFamily="2" charset="2"/>
              <a:buChar char="Ø"/>
            </a:pPr>
            <a:endParaRPr lang="en-US" sz="2800" dirty="0">
              <a:solidFill>
                <a:srgbClr val="0070C0"/>
              </a:solidFill>
            </a:endParaRPr>
          </a:p>
          <a:p>
            <a:r>
              <a:rPr lang="en-US" sz="2800" dirty="0">
                <a:solidFill>
                  <a:srgbClr val="C00000"/>
                </a:solidFill>
              </a:rPr>
              <a:t>&gt;&gt;&gt; (</a:t>
            </a:r>
            <a:r>
              <a:rPr lang="en-US" sz="2800" dirty="0" err="1">
                <a:solidFill>
                  <a:srgbClr val="C00000"/>
                </a:solidFill>
              </a:rPr>
              <a:t>os.path.dirname</a:t>
            </a:r>
            <a:r>
              <a:rPr lang="en-US" sz="2800" dirty="0">
                <a:solidFill>
                  <a:srgbClr val="C00000"/>
                </a:solidFill>
              </a:rPr>
              <a:t>(</a:t>
            </a:r>
            <a:r>
              <a:rPr lang="en-US" sz="2800" dirty="0" err="1">
                <a:solidFill>
                  <a:srgbClr val="C00000"/>
                </a:solidFill>
              </a:rPr>
              <a:t>calcFilePath</a:t>
            </a:r>
            <a:r>
              <a:rPr lang="en-US" sz="2800" dirty="0">
                <a:solidFill>
                  <a:srgbClr val="C00000"/>
                </a:solidFill>
              </a:rPr>
              <a:t>), </a:t>
            </a:r>
            <a:r>
              <a:rPr lang="en-US" sz="2800" dirty="0" err="1">
                <a:solidFill>
                  <a:srgbClr val="C00000"/>
                </a:solidFill>
              </a:rPr>
              <a:t>os.path.basename</a:t>
            </a:r>
            <a:r>
              <a:rPr lang="en-US" sz="2800" dirty="0">
                <a:solidFill>
                  <a:srgbClr val="C00000"/>
                </a:solidFill>
              </a:rPr>
              <a:t>(</a:t>
            </a:r>
            <a:r>
              <a:rPr lang="en-US" sz="2800" dirty="0" err="1">
                <a:solidFill>
                  <a:srgbClr val="C00000"/>
                </a:solidFill>
              </a:rPr>
              <a:t>calcFilePath</a:t>
            </a:r>
            <a:r>
              <a:rPr lang="en-US" sz="2800" dirty="0">
                <a:solidFill>
                  <a:srgbClr val="C00000"/>
                </a:solidFill>
              </a:rPr>
              <a:t>))</a:t>
            </a:r>
          </a:p>
          <a:p>
            <a:r>
              <a:rPr lang="en-US" sz="2800" dirty="0">
                <a:solidFill>
                  <a:srgbClr val="C00000"/>
                </a:solidFill>
              </a:rPr>
              <a:t>('C:\\Windows\\System32', 'calc.exe')</a:t>
            </a:r>
          </a:p>
          <a:p>
            <a:endParaRPr lang="en-US" sz="2800" dirty="0">
              <a:solidFill>
                <a:srgbClr val="C00000"/>
              </a:solidFill>
            </a:endParaRPr>
          </a:p>
          <a:p>
            <a:pPr marL="457200" indent="-457200">
              <a:buFont typeface="Wingdings" panose="05000000000000000000" pitchFamily="2" charset="2"/>
              <a:buChar char="Ø"/>
            </a:pPr>
            <a:r>
              <a:rPr lang="en-US" sz="2800" dirty="0">
                <a:solidFill>
                  <a:srgbClr val="002060"/>
                </a:solidFill>
              </a:rPr>
              <a:t>But </a:t>
            </a:r>
            <a:r>
              <a:rPr lang="en-US" sz="2800" dirty="0" err="1">
                <a:solidFill>
                  <a:srgbClr val="002060"/>
                </a:solidFill>
              </a:rPr>
              <a:t>os.path.split</a:t>
            </a:r>
            <a:r>
              <a:rPr lang="en-US" sz="2800" dirty="0">
                <a:solidFill>
                  <a:srgbClr val="002060"/>
                </a:solidFill>
              </a:rPr>
              <a:t>() is a nice shortcut if you need both values.</a:t>
            </a:r>
          </a:p>
          <a:p>
            <a:pPr marL="457200" indent="-457200">
              <a:buFont typeface="Wingdings" panose="05000000000000000000" pitchFamily="2" charset="2"/>
              <a:buChar char="Ø"/>
            </a:pPr>
            <a:endParaRPr lang="en-US" sz="2800" dirty="0">
              <a:solidFill>
                <a:srgbClr val="002060"/>
              </a:solidFill>
            </a:endParaRPr>
          </a:p>
          <a:p>
            <a:pPr marL="457200" indent="-457200">
              <a:spcAft>
                <a:spcPts val="1200"/>
              </a:spcAft>
              <a:buFont typeface="Wingdings" panose="05000000000000000000" pitchFamily="2" charset="2"/>
              <a:buChar char="Ø"/>
            </a:pPr>
            <a:r>
              <a:rPr lang="en-US" sz="2800" dirty="0">
                <a:solidFill>
                  <a:srgbClr val="002060"/>
                </a:solidFill>
              </a:rPr>
              <a:t>Note that </a:t>
            </a:r>
            <a:r>
              <a:rPr lang="en-US" sz="2800" dirty="0" err="1">
                <a:solidFill>
                  <a:srgbClr val="C00000"/>
                </a:solidFill>
              </a:rPr>
              <a:t>os.path.split</a:t>
            </a:r>
            <a:r>
              <a:rPr lang="en-US" sz="2800" dirty="0">
                <a:solidFill>
                  <a:srgbClr val="C00000"/>
                </a:solidFill>
              </a:rPr>
              <a:t>() </a:t>
            </a:r>
            <a:r>
              <a:rPr lang="en-US" sz="2800" dirty="0">
                <a:solidFill>
                  <a:srgbClr val="002060"/>
                </a:solidFill>
              </a:rPr>
              <a:t>does not take a file path and return a list of strings of each folder.</a:t>
            </a:r>
          </a:p>
          <a:p>
            <a:pPr marL="457200" indent="-457200">
              <a:buFont typeface="Wingdings" panose="05000000000000000000" pitchFamily="2" charset="2"/>
              <a:buChar char="Ø"/>
            </a:pPr>
            <a:r>
              <a:rPr lang="en-US" sz="2800" dirty="0">
                <a:solidFill>
                  <a:srgbClr val="C00000"/>
                </a:solidFill>
              </a:rPr>
              <a:t>For that, use the split() string method and split on the string in </a:t>
            </a:r>
            <a:r>
              <a:rPr lang="en-US" sz="2800" dirty="0" err="1">
                <a:solidFill>
                  <a:srgbClr val="C00000"/>
                </a:solidFill>
              </a:rPr>
              <a:t>os.sep</a:t>
            </a:r>
            <a:r>
              <a:rPr lang="en-US" sz="2800" dirty="0">
                <a:solidFill>
                  <a:srgbClr val="C00000"/>
                </a:solidFill>
              </a:rPr>
              <a:t>.</a:t>
            </a:r>
          </a:p>
        </p:txBody>
      </p:sp>
    </p:spTree>
    <p:extLst>
      <p:ext uri="{BB962C8B-B14F-4D97-AF65-F5344CB8AC3E}">
        <p14:creationId xmlns:p14="http://schemas.microsoft.com/office/powerpoint/2010/main" val="8341960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323291" y="106369"/>
            <a:ext cx="5944346" cy="646331"/>
          </a:xfrm>
          <a:prstGeom prst="rect">
            <a:avLst/>
          </a:prstGeom>
        </p:spPr>
        <p:txBody>
          <a:bodyPr wrap="square">
            <a:spAutoFit/>
          </a:bodyPr>
          <a:lstStyle/>
          <a:p>
            <a:pPr algn="ctr"/>
            <a:r>
              <a:rPr lang="en-US" sz="3600" b="1" dirty="0">
                <a:solidFill>
                  <a:schemeClr val="accent6">
                    <a:lumMod val="50000"/>
                  </a:schemeClr>
                </a:solidFill>
              </a:rPr>
              <a:t>Getting the Parts of a File Path</a:t>
            </a:r>
          </a:p>
        </p:txBody>
      </p:sp>
      <p:sp>
        <p:nvSpPr>
          <p:cNvPr id="3" name="Rectangle 2"/>
          <p:cNvSpPr/>
          <p:nvPr/>
        </p:nvSpPr>
        <p:spPr>
          <a:xfrm>
            <a:off x="500528" y="1247979"/>
            <a:ext cx="10738972" cy="5262979"/>
          </a:xfrm>
          <a:prstGeom prst="rect">
            <a:avLst/>
          </a:prstGeom>
        </p:spPr>
        <p:txBody>
          <a:bodyPr wrap="square">
            <a:spAutoFit/>
          </a:bodyPr>
          <a:lstStyle/>
          <a:p>
            <a:pPr marL="457200" indent="-457200">
              <a:buFont typeface="Wingdings" panose="05000000000000000000" pitchFamily="2" charset="2"/>
              <a:buChar char="Ø"/>
            </a:pPr>
            <a:r>
              <a:rPr lang="en-US" sz="2800" dirty="0">
                <a:solidFill>
                  <a:srgbClr val="0070C0"/>
                </a:solidFill>
              </a:rPr>
              <a:t>The </a:t>
            </a:r>
            <a:r>
              <a:rPr lang="en-US" sz="2800" dirty="0" err="1">
                <a:solidFill>
                  <a:srgbClr val="0070C0"/>
                </a:solidFill>
              </a:rPr>
              <a:t>os.sep</a:t>
            </a:r>
            <a:r>
              <a:rPr lang="en-US" sz="2800" dirty="0">
                <a:solidFill>
                  <a:srgbClr val="0070C0"/>
                </a:solidFill>
              </a:rPr>
              <a:t> variable is set to the correct folder-separating slash for the computer running the program, '\\' on Windows and '/' on </a:t>
            </a:r>
            <a:r>
              <a:rPr lang="en-US" sz="2800" dirty="0" err="1">
                <a:solidFill>
                  <a:srgbClr val="0070C0"/>
                </a:solidFill>
              </a:rPr>
              <a:t>macOS</a:t>
            </a:r>
            <a:r>
              <a:rPr lang="en-US" sz="2800" dirty="0">
                <a:solidFill>
                  <a:srgbClr val="0070C0"/>
                </a:solidFill>
              </a:rPr>
              <a:t> and Linux, and splitting on it will return a list of the individual folders.</a:t>
            </a:r>
          </a:p>
          <a:p>
            <a:pPr marL="457200" indent="-457200">
              <a:buFont typeface="Wingdings" panose="05000000000000000000" pitchFamily="2" charset="2"/>
              <a:buChar char="Ø"/>
            </a:pPr>
            <a:r>
              <a:rPr lang="en-US" sz="2800" dirty="0">
                <a:solidFill>
                  <a:srgbClr val="C00000"/>
                </a:solidFill>
              </a:rPr>
              <a:t>Ex:</a:t>
            </a:r>
          </a:p>
          <a:p>
            <a:r>
              <a:rPr lang="en-US" sz="2800" dirty="0">
                <a:solidFill>
                  <a:srgbClr val="C00000"/>
                </a:solidFill>
              </a:rPr>
              <a:t>&gt;&gt;&gt; </a:t>
            </a:r>
            <a:r>
              <a:rPr lang="en-US" sz="2800" dirty="0" err="1">
                <a:solidFill>
                  <a:srgbClr val="C00000"/>
                </a:solidFill>
              </a:rPr>
              <a:t>calcFilePath.split</a:t>
            </a:r>
            <a:r>
              <a:rPr lang="en-US" sz="2800" dirty="0">
                <a:solidFill>
                  <a:srgbClr val="C00000"/>
                </a:solidFill>
              </a:rPr>
              <a:t>(</a:t>
            </a:r>
            <a:r>
              <a:rPr lang="en-US" sz="2800" dirty="0" err="1">
                <a:solidFill>
                  <a:srgbClr val="C00000"/>
                </a:solidFill>
              </a:rPr>
              <a:t>os.sep</a:t>
            </a:r>
            <a:r>
              <a:rPr lang="en-US" sz="2800" dirty="0">
                <a:solidFill>
                  <a:srgbClr val="C00000"/>
                </a:solidFill>
              </a:rPr>
              <a:t>)</a:t>
            </a:r>
          </a:p>
          <a:p>
            <a:r>
              <a:rPr lang="en-US" sz="2800" dirty="0"/>
              <a:t>['C:', 'Windows', 'System32', 'calc.exe']</a:t>
            </a:r>
          </a:p>
          <a:p>
            <a:endParaRPr lang="en-US" sz="2800" dirty="0"/>
          </a:p>
          <a:p>
            <a:pPr marL="457200" indent="-457200">
              <a:buFont typeface="Wingdings" panose="05000000000000000000" pitchFamily="2" charset="2"/>
              <a:buChar char="Ø"/>
            </a:pPr>
            <a:r>
              <a:rPr lang="en-US" sz="2800" dirty="0"/>
              <a:t>This returns all the parts of the path as strings.</a:t>
            </a:r>
          </a:p>
          <a:p>
            <a:pPr marL="457200" indent="-457200">
              <a:buFont typeface="Wingdings" panose="05000000000000000000" pitchFamily="2" charset="2"/>
              <a:buChar char="Ø"/>
            </a:pPr>
            <a:r>
              <a:rPr lang="en-US" sz="2800" dirty="0"/>
              <a:t>On </a:t>
            </a:r>
            <a:r>
              <a:rPr lang="en-US" sz="2800" dirty="0" err="1"/>
              <a:t>macOS</a:t>
            </a:r>
            <a:r>
              <a:rPr lang="en-US" sz="2800" dirty="0"/>
              <a:t> and Linux systems, the returned list of folders will begin with a blank string, like this:</a:t>
            </a:r>
          </a:p>
          <a:p>
            <a:r>
              <a:rPr lang="en-US" sz="2800" dirty="0">
                <a:solidFill>
                  <a:srgbClr val="C00000"/>
                </a:solidFill>
              </a:rPr>
              <a:t>&gt;&gt;&gt; '/</a:t>
            </a:r>
            <a:r>
              <a:rPr lang="en-US" sz="2800" dirty="0" err="1">
                <a:solidFill>
                  <a:srgbClr val="C00000"/>
                </a:solidFill>
              </a:rPr>
              <a:t>usr</a:t>
            </a:r>
            <a:r>
              <a:rPr lang="en-US" sz="2800" dirty="0">
                <a:solidFill>
                  <a:srgbClr val="C00000"/>
                </a:solidFill>
              </a:rPr>
              <a:t>/</a:t>
            </a:r>
            <a:r>
              <a:rPr lang="en-US" sz="2800" dirty="0" err="1">
                <a:solidFill>
                  <a:srgbClr val="C00000"/>
                </a:solidFill>
              </a:rPr>
              <a:t>bin'.split</a:t>
            </a:r>
            <a:r>
              <a:rPr lang="en-US" sz="2800" dirty="0">
                <a:solidFill>
                  <a:srgbClr val="C00000"/>
                </a:solidFill>
              </a:rPr>
              <a:t>(</a:t>
            </a:r>
            <a:r>
              <a:rPr lang="en-US" sz="2800" dirty="0" err="1">
                <a:solidFill>
                  <a:srgbClr val="C00000"/>
                </a:solidFill>
              </a:rPr>
              <a:t>os</a:t>
            </a:r>
            <a:r>
              <a:rPr lang="en-US" sz="2800" dirty="0">
                <a:solidFill>
                  <a:srgbClr val="C00000"/>
                </a:solidFill>
              </a:rPr>
              <a:t>. </a:t>
            </a:r>
            <a:r>
              <a:rPr lang="en-US" sz="2800" dirty="0" err="1">
                <a:solidFill>
                  <a:srgbClr val="C00000"/>
                </a:solidFill>
              </a:rPr>
              <a:t>sep</a:t>
            </a:r>
            <a:r>
              <a:rPr lang="en-US" sz="2800" dirty="0">
                <a:solidFill>
                  <a:srgbClr val="C00000"/>
                </a:solidFill>
              </a:rPr>
              <a:t>)</a:t>
            </a:r>
          </a:p>
          <a:p>
            <a:r>
              <a:rPr lang="en-US" sz="2800" dirty="0"/>
              <a:t>['', '</a:t>
            </a:r>
            <a:r>
              <a:rPr lang="en-US" sz="2800" dirty="0" err="1"/>
              <a:t>usr</a:t>
            </a:r>
            <a:r>
              <a:rPr lang="en-US" sz="2800" dirty="0"/>
              <a:t>', 'bin']</a:t>
            </a:r>
          </a:p>
        </p:txBody>
      </p:sp>
      <p:sp>
        <p:nvSpPr>
          <p:cNvPr id="2" name="Rectangle 1"/>
          <p:cNvSpPr/>
          <p:nvPr/>
        </p:nvSpPr>
        <p:spPr>
          <a:xfrm>
            <a:off x="4965700" y="5734651"/>
            <a:ext cx="6985000" cy="954107"/>
          </a:xfrm>
          <a:prstGeom prst="rect">
            <a:avLst/>
          </a:prstGeom>
        </p:spPr>
        <p:txBody>
          <a:bodyPr wrap="square">
            <a:spAutoFit/>
          </a:bodyPr>
          <a:lstStyle/>
          <a:p>
            <a:r>
              <a:rPr lang="en-US" sz="2800" dirty="0">
                <a:solidFill>
                  <a:srgbClr val="C00000"/>
                </a:solidFill>
                <a:latin typeface="JansonTextLTStd-Roman"/>
              </a:rPr>
              <a:t>The </a:t>
            </a:r>
            <a:r>
              <a:rPr lang="en-US" sz="2800" dirty="0">
                <a:solidFill>
                  <a:srgbClr val="C00000"/>
                </a:solidFill>
                <a:latin typeface="UbuntuMono-Regular"/>
              </a:rPr>
              <a:t>split() </a:t>
            </a:r>
            <a:r>
              <a:rPr lang="en-US" sz="2800" dirty="0">
                <a:solidFill>
                  <a:srgbClr val="C00000"/>
                </a:solidFill>
                <a:latin typeface="JansonTextLTStd-Roman"/>
              </a:rPr>
              <a:t>string method will work to return a list of each part of path.</a:t>
            </a:r>
            <a:endParaRPr lang="en-US" sz="2800" dirty="0">
              <a:solidFill>
                <a:srgbClr val="C00000"/>
              </a:solidFill>
            </a:endParaRPr>
          </a:p>
        </p:txBody>
      </p:sp>
    </p:spTree>
    <p:extLst>
      <p:ext uri="{BB962C8B-B14F-4D97-AF65-F5344CB8AC3E}">
        <p14:creationId xmlns:p14="http://schemas.microsoft.com/office/powerpoint/2010/main" val="120496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9" y="0"/>
            <a:ext cx="8322609" cy="646331"/>
          </a:xfrm>
          <a:prstGeom prst="rect">
            <a:avLst/>
          </a:prstGeom>
        </p:spPr>
        <p:txBody>
          <a:bodyPr wrap="square">
            <a:spAutoFit/>
          </a:bodyPr>
          <a:lstStyle/>
          <a:p>
            <a:pPr algn="ctr"/>
            <a:r>
              <a:rPr lang="en-US" sz="3600" b="1">
                <a:solidFill>
                  <a:schemeClr val="accent6">
                    <a:lumMod val="50000"/>
                  </a:schemeClr>
                </a:solidFill>
              </a:rPr>
              <a:t>Finding File Sizes and Folder Contents</a:t>
            </a:r>
            <a:endParaRPr lang="en-US" sz="3600" b="1" dirty="0">
              <a:solidFill>
                <a:schemeClr val="accent6">
                  <a:lumMod val="50000"/>
                </a:schemeClr>
              </a:solidFill>
            </a:endParaRPr>
          </a:p>
        </p:txBody>
      </p:sp>
      <p:sp>
        <p:nvSpPr>
          <p:cNvPr id="3" name="Rectangle 2"/>
          <p:cNvSpPr/>
          <p:nvPr/>
        </p:nvSpPr>
        <p:spPr>
          <a:xfrm>
            <a:off x="487828" y="1268631"/>
            <a:ext cx="10738972" cy="3108543"/>
          </a:xfrm>
          <a:prstGeom prst="rect">
            <a:avLst/>
          </a:prstGeom>
        </p:spPr>
        <p:txBody>
          <a:bodyPr wrap="square">
            <a:spAutoFit/>
          </a:bodyPr>
          <a:lstStyle/>
          <a:p>
            <a:pPr marL="457200" indent="-457200">
              <a:buFont typeface="Wingdings" panose="05000000000000000000" pitchFamily="2" charset="2"/>
              <a:buChar char="Ø"/>
            </a:pPr>
            <a:r>
              <a:rPr lang="en-US" sz="2800" dirty="0">
                <a:solidFill>
                  <a:srgbClr val="0070C0"/>
                </a:solidFill>
              </a:rPr>
              <a:t>The </a:t>
            </a:r>
            <a:r>
              <a:rPr lang="en-US" sz="2800" dirty="0" err="1">
                <a:solidFill>
                  <a:srgbClr val="0070C0"/>
                </a:solidFill>
              </a:rPr>
              <a:t>os.path</a:t>
            </a:r>
            <a:r>
              <a:rPr lang="en-US" sz="2800" dirty="0">
                <a:solidFill>
                  <a:srgbClr val="0070C0"/>
                </a:solidFill>
              </a:rPr>
              <a:t> module provides functions for finding the size of a file in bytes and the files and folders inside a given folder.</a:t>
            </a:r>
          </a:p>
          <a:p>
            <a:pPr marL="457200" indent="-457200">
              <a:buFont typeface="Wingdings" panose="05000000000000000000" pitchFamily="2" charset="2"/>
              <a:buChar char="Ø"/>
            </a:pPr>
            <a:r>
              <a:rPr lang="en-US" sz="2800" dirty="0">
                <a:solidFill>
                  <a:srgbClr val="C00000"/>
                </a:solidFill>
              </a:rPr>
              <a:t>Calling </a:t>
            </a:r>
            <a:r>
              <a:rPr lang="en-US" sz="2800" dirty="0" err="1">
                <a:solidFill>
                  <a:srgbClr val="C00000"/>
                </a:solidFill>
              </a:rPr>
              <a:t>os.path.getsize</a:t>
            </a:r>
            <a:r>
              <a:rPr lang="en-US" sz="2800" dirty="0">
                <a:solidFill>
                  <a:srgbClr val="C00000"/>
                </a:solidFill>
              </a:rPr>
              <a:t>(path) will return the size in bytes of the file in</a:t>
            </a:r>
          </a:p>
          <a:p>
            <a:r>
              <a:rPr lang="en-US" sz="2800" dirty="0">
                <a:solidFill>
                  <a:srgbClr val="C00000"/>
                </a:solidFill>
              </a:rPr>
              <a:t>      the path argument.</a:t>
            </a:r>
          </a:p>
          <a:p>
            <a:pPr marL="457200" indent="-457200">
              <a:buFont typeface="Wingdings" panose="05000000000000000000" pitchFamily="2" charset="2"/>
              <a:buChar char="Ø"/>
            </a:pPr>
            <a:r>
              <a:rPr lang="en-US" sz="2800" dirty="0"/>
              <a:t>Calling </a:t>
            </a:r>
            <a:r>
              <a:rPr lang="en-US" sz="2800" dirty="0" err="1">
                <a:solidFill>
                  <a:srgbClr val="C00000"/>
                </a:solidFill>
              </a:rPr>
              <a:t>os.listdir</a:t>
            </a:r>
            <a:r>
              <a:rPr lang="en-US" sz="2800" dirty="0">
                <a:solidFill>
                  <a:srgbClr val="C00000"/>
                </a:solidFill>
              </a:rPr>
              <a:t>(path) </a:t>
            </a:r>
            <a:r>
              <a:rPr lang="en-US" sz="2800" dirty="0"/>
              <a:t>will return a list of filename strings for each file in the path argument. (Note that this function is in the </a:t>
            </a:r>
            <a:r>
              <a:rPr lang="en-US" sz="2800" dirty="0" err="1"/>
              <a:t>os</a:t>
            </a:r>
            <a:r>
              <a:rPr lang="en-US" sz="2800" dirty="0"/>
              <a:t> module, not </a:t>
            </a:r>
            <a:r>
              <a:rPr lang="en-US" sz="2800" dirty="0" err="1">
                <a:solidFill>
                  <a:srgbClr val="C00000"/>
                </a:solidFill>
              </a:rPr>
              <a:t>os.path</a:t>
            </a:r>
            <a:r>
              <a:rPr lang="en-US" sz="2800" dirty="0"/>
              <a:t>.)</a:t>
            </a:r>
          </a:p>
        </p:txBody>
      </p:sp>
      <p:sp>
        <p:nvSpPr>
          <p:cNvPr id="2" name="Rectangle 1"/>
          <p:cNvSpPr/>
          <p:nvPr/>
        </p:nvSpPr>
        <p:spPr>
          <a:xfrm>
            <a:off x="454396" y="4377174"/>
            <a:ext cx="9818222" cy="2308324"/>
          </a:xfrm>
          <a:prstGeom prst="rect">
            <a:avLst/>
          </a:prstGeom>
        </p:spPr>
        <p:txBody>
          <a:bodyPr wrap="square">
            <a:spAutoFit/>
          </a:bodyPr>
          <a:lstStyle/>
          <a:p>
            <a:r>
              <a:rPr lang="en-US" sz="2400" dirty="0">
                <a:solidFill>
                  <a:srgbClr val="C00000"/>
                </a:solidFill>
              </a:rPr>
              <a:t>&gt;&gt;&gt; </a:t>
            </a:r>
            <a:r>
              <a:rPr lang="en-US" sz="2400" dirty="0" err="1">
                <a:solidFill>
                  <a:srgbClr val="C00000"/>
                </a:solidFill>
              </a:rPr>
              <a:t>os.path.getsize</a:t>
            </a:r>
            <a:r>
              <a:rPr lang="en-US" sz="2400" dirty="0">
                <a:solidFill>
                  <a:srgbClr val="C00000"/>
                </a:solidFill>
              </a:rPr>
              <a:t>('C:\\Windows\\System32\\calc.exe')</a:t>
            </a:r>
          </a:p>
          <a:p>
            <a:r>
              <a:rPr lang="en-US" sz="2400" dirty="0"/>
              <a:t>27648</a:t>
            </a:r>
          </a:p>
          <a:p>
            <a:r>
              <a:rPr lang="en-US" sz="2400" dirty="0">
                <a:solidFill>
                  <a:srgbClr val="C00000"/>
                </a:solidFill>
              </a:rPr>
              <a:t>&gt;&gt;&gt; </a:t>
            </a:r>
            <a:r>
              <a:rPr lang="en-US" sz="2400" dirty="0" err="1">
                <a:solidFill>
                  <a:srgbClr val="C00000"/>
                </a:solidFill>
              </a:rPr>
              <a:t>os.listdir</a:t>
            </a:r>
            <a:r>
              <a:rPr lang="en-US" sz="2400" dirty="0">
                <a:solidFill>
                  <a:srgbClr val="C00000"/>
                </a:solidFill>
              </a:rPr>
              <a:t>('C:\\Windows\\System32')</a:t>
            </a:r>
          </a:p>
          <a:p>
            <a:r>
              <a:rPr lang="en-US" sz="2400" dirty="0"/>
              <a:t>['0409', '12520437.cpx', '12520850.cpx', '5U877.ax', 'aaclient.dll',</a:t>
            </a:r>
          </a:p>
          <a:p>
            <a:r>
              <a:rPr lang="en-US" sz="2400" dirty="0"/>
              <a:t>--snip--</a:t>
            </a:r>
          </a:p>
          <a:p>
            <a:r>
              <a:rPr lang="en-US" sz="2400" dirty="0"/>
              <a:t>'xwtpdui.dll', 'xwtpw32.dll', '</a:t>
            </a:r>
            <a:r>
              <a:rPr lang="en-US" sz="2400" dirty="0" err="1"/>
              <a:t>zh</a:t>
            </a:r>
            <a:r>
              <a:rPr lang="en-US" sz="2400" dirty="0"/>
              <a:t>-CN', '</a:t>
            </a:r>
            <a:r>
              <a:rPr lang="en-US" sz="2400" dirty="0" err="1"/>
              <a:t>zh</a:t>
            </a:r>
            <a:r>
              <a:rPr lang="en-US" sz="2400" dirty="0"/>
              <a:t>-HK', '</a:t>
            </a:r>
            <a:r>
              <a:rPr lang="en-US" sz="2400" dirty="0" err="1"/>
              <a:t>zh</a:t>
            </a:r>
            <a:r>
              <a:rPr lang="en-US" sz="2400" dirty="0"/>
              <a:t>-TW', 'zipfldr.dll']</a:t>
            </a:r>
          </a:p>
        </p:txBody>
      </p:sp>
      <p:sp>
        <p:nvSpPr>
          <p:cNvPr id="4" name="Rectangle 3"/>
          <p:cNvSpPr/>
          <p:nvPr/>
        </p:nvSpPr>
        <p:spPr>
          <a:xfrm>
            <a:off x="8648700" y="4029978"/>
            <a:ext cx="3314700" cy="1938992"/>
          </a:xfrm>
          <a:prstGeom prst="rect">
            <a:avLst/>
          </a:prstGeom>
        </p:spPr>
        <p:txBody>
          <a:bodyPr wrap="square">
            <a:spAutoFit/>
          </a:bodyPr>
          <a:lstStyle/>
          <a:p>
            <a:r>
              <a:rPr lang="en-US" sz="2400" dirty="0">
                <a:solidFill>
                  <a:srgbClr val="C00000"/>
                </a:solidFill>
              </a:rPr>
              <a:t>calc.exe program on computer is 27,648 bytes in size, and there are lot of files in C:\Windows\system32.</a:t>
            </a:r>
          </a:p>
        </p:txBody>
      </p:sp>
    </p:spTree>
    <p:extLst>
      <p:ext uri="{BB962C8B-B14F-4D97-AF65-F5344CB8AC3E}">
        <p14:creationId xmlns:p14="http://schemas.microsoft.com/office/powerpoint/2010/main" val="22009382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9" y="0"/>
            <a:ext cx="8322609" cy="646331"/>
          </a:xfrm>
          <a:prstGeom prst="rect">
            <a:avLst/>
          </a:prstGeom>
        </p:spPr>
        <p:txBody>
          <a:bodyPr wrap="square">
            <a:spAutoFit/>
          </a:bodyPr>
          <a:lstStyle/>
          <a:p>
            <a:pPr algn="ctr"/>
            <a:r>
              <a:rPr lang="en-US" sz="3600" b="1">
                <a:solidFill>
                  <a:schemeClr val="accent6">
                    <a:lumMod val="50000"/>
                  </a:schemeClr>
                </a:solidFill>
              </a:rPr>
              <a:t>Finding File Sizes and Folder Contents</a:t>
            </a:r>
            <a:endParaRPr lang="en-US" sz="3600" b="1" dirty="0">
              <a:solidFill>
                <a:schemeClr val="accent6">
                  <a:lumMod val="50000"/>
                </a:schemeClr>
              </a:solidFill>
            </a:endParaRPr>
          </a:p>
        </p:txBody>
      </p:sp>
      <p:sp>
        <p:nvSpPr>
          <p:cNvPr id="3" name="Rectangle 2"/>
          <p:cNvSpPr/>
          <p:nvPr/>
        </p:nvSpPr>
        <p:spPr>
          <a:xfrm>
            <a:off x="487828" y="1268631"/>
            <a:ext cx="10738972" cy="3539430"/>
          </a:xfrm>
          <a:prstGeom prst="rect">
            <a:avLst/>
          </a:prstGeom>
        </p:spPr>
        <p:txBody>
          <a:bodyPr wrap="square">
            <a:spAutoFit/>
          </a:bodyPr>
          <a:lstStyle/>
          <a:p>
            <a:pPr marL="457200" indent="-457200">
              <a:buFont typeface="Wingdings" panose="05000000000000000000" pitchFamily="2" charset="2"/>
              <a:buChar char="Ø"/>
            </a:pPr>
            <a:r>
              <a:rPr lang="en-US" sz="2800" dirty="0">
                <a:solidFill>
                  <a:srgbClr val="0070C0"/>
                </a:solidFill>
              </a:rPr>
              <a:t>If I want to find the total size of all the files in this directory, I can use </a:t>
            </a:r>
            <a:r>
              <a:rPr lang="en-US" sz="2800" dirty="0" err="1">
                <a:solidFill>
                  <a:srgbClr val="0070C0"/>
                </a:solidFill>
              </a:rPr>
              <a:t>os.path.getsize</a:t>
            </a:r>
            <a:r>
              <a:rPr lang="en-US" sz="2800" dirty="0">
                <a:solidFill>
                  <a:srgbClr val="0070C0"/>
                </a:solidFill>
              </a:rPr>
              <a:t>() and </a:t>
            </a:r>
            <a:r>
              <a:rPr lang="en-US" sz="2800" dirty="0" err="1">
                <a:solidFill>
                  <a:srgbClr val="0070C0"/>
                </a:solidFill>
              </a:rPr>
              <a:t>os.listdir</a:t>
            </a:r>
            <a:r>
              <a:rPr lang="en-US" sz="2800" dirty="0">
                <a:solidFill>
                  <a:srgbClr val="0070C0"/>
                </a:solidFill>
              </a:rPr>
              <a:t>() together.</a:t>
            </a:r>
          </a:p>
          <a:p>
            <a:pPr marL="457200" indent="-457200">
              <a:buFont typeface="Wingdings" panose="05000000000000000000" pitchFamily="2" charset="2"/>
              <a:buChar char="Ø"/>
            </a:pPr>
            <a:r>
              <a:rPr lang="en-US" sz="2800" dirty="0"/>
              <a:t>As I loop over each filename in the C:\Windows\System32 folder, the</a:t>
            </a:r>
          </a:p>
          <a:p>
            <a:r>
              <a:rPr lang="en-US" sz="2800" dirty="0"/>
              <a:t>     </a:t>
            </a:r>
            <a:r>
              <a:rPr lang="en-US" sz="2800" dirty="0" err="1"/>
              <a:t>totalSize</a:t>
            </a:r>
            <a:r>
              <a:rPr lang="en-US" sz="2800" dirty="0"/>
              <a:t> variable is incremented by the size of each file.</a:t>
            </a:r>
          </a:p>
          <a:p>
            <a:pPr marL="457200" indent="-457200">
              <a:buFont typeface="Wingdings" panose="05000000000000000000" pitchFamily="2" charset="2"/>
              <a:buChar char="Ø"/>
            </a:pPr>
            <a:r>
              <a:rPr lang="en-US" sz="2800" dirty="0">
                <a:solidFill>
                  <a:srgbClr val="0070C0"/>
                </a:solidFill>
              </a:rPr>
              <a:t>Notice how when I call </a:t>
            </a:r>
            <a:r>
              <a:rPr lang="en-US" sz="2800" dirty="0" err="1">
                <a:solidFill>
                  <a:srgbClr val="0070C0"/>
                </a:solidFill>
              </a:rPr>
              <a:t>os.path.getsize</a:t>
            </a:r>
            <a:r>
              <a:rPr lang="en-US" sz="2800" dirty="0">
                <a:solidFill>
                  <a:srgbClr val="0070C0"/>
                </a:solidFill>
              </a:rPr>
              <a:t>(), I use </a:t>
            </a:r>
            <a:r>
              <a:rPr lang="en-US" sz="2800" dirty="0" err="1">
                <a:solidFill>
                  <a:srgbClr val="0070C0"/>
                </a:solidFill>
              </a:rPr>
              <a:t>os.path.join</a:t>
            </a:r>
            <a:r>
              <a:rPr lang="en-US" sz="2800" dirty="0">
                <a:solidFill>
                  <a:srgbClr val="0070C0"/>
                </a:solidFill>
              </a:rPr>
              <a:t>() to join the folder name with the current filename.</a:t>
            </a:r>
          </a:p>
          <a:p>
            <a:pPr marL="457200" indent="-457200">
              <a:buFont typeface="Wingdings" panose="05000000000000000000" pitchFamily="2" charset="2"/>
              <a:buChar char="Ø"/>
            </a:pPr>
            <a:r>
              <a:rPr lang="en-US" sz="2800" dirty="0"/>
              <a:t>The integer that </a:t>
            </a:r>
            <a:r>
              <a:rPr lang="en-US" sz="2800" dirty="0" err="1"/>
              <a:t>os.path.getsize</a:t>
            </a:r>
            <a:r>
              <a:rPr lang="en-US" sz="2800" dirty="0"/>
              <a:t>() returns is added to value of </a:t>
            </a:r>
            <a:r>
              <a:rPr lang="en-US" sz="2800" dirty="0" err="1"/>
              <a:t>totalSize</a:t>
            </a:r>
            <a:r>
              <a:rPr lang="en-US" sz="2800" dirty="0"/>
              <a:t>.</a:t>
            </a:r>
          </a:p>
          <a:p>
            <a:pPr marL="457200" indent="-457200">
              <a:buFont typeface="Wingdings" panose="05000000000000000000" pitchFamily="2" charset="2"/>
              <a:buChar char="Ø"/>
            </a:pPr>
            <a:endParaRPr lang="en-US" sz="2800" dirty="0"/>
          </a:p>
        </p:txBody>
      </p:sp>
      <p:sp>
        <p:nvSpPr>
          <p:cNvPr id="2" name="Rectangle 1"/>
          <p:cNvSpPr/>
          <p:nvPr/>
        </p:nvSpPr>
        <p:spPr>
          <a:xfrm>
            <a:off x="454396" y="4377174"/>
            <a:ext cx="9818222" cy="2308324"/>
          </a:xfrm>
          <a:prstGeom prst="rect">
            <a:avLst/>
          </a:prstGeom>
        </p:spPr>
        <p:txBody>
          <a:bodyPr wrap="square">
            <a:spAutoFit/>
          </a:bodyPr>
          <a:lstStyle/>
          <a:p>
            <a:r>
              <a:rPr lang="en-US" sz="2400">
                <a:solidFill>
                  <a:srgbClr val="C00000"/>
                </a:solidFill>
              </a:rPr>
              <a:t>&gt;&gt;&gt; totalSize = 0</a:t>
            </a:r>
          </a:p>
          <a:p>
            <a:r>
              <a:rPr lang="en-US" sz="2400">
                <a:solidFill>
                  <a:srgbClr val="C00000"/>
                </a:solidFill>
              </a:rPr>
              <a:t>&gt;&gt;&gt; for filename in os.listdir('C:\\Windows\\System32'):</a:t>
            </a:r>
          </a:p>
          <a:p>
            <a:r>
              <a:rPr lang="en-US" sz="2400">
                <a:solidFill>
                  <a:srgbClr val="C00000"/>
                </a:solidFill>
              </a:rPr>
              <a:t>totalSize = totalSize +</a:t>
            </a:r>
          </a:p>
          <a:p>
            <a:r>
              <a:rPr lang="en-US" sz="2400">
                <a:solidFill>
                  <a:srgbClr val="C00000"/>
                </a:solidFill>
              </a:rPr>
              <a:t>os.path.getsize(os.path.join('C:\\Windows\\System32', filename))</a:t>
            </a:r>
          </a:p>
          <a:p>
            <a:r>
              <a:rPr lang="en-US" sz="2400">
                <a:solidFill>
                  <a:srgbClr val="C00000"/>
                </a:solidFill>
              </a:rPr>
              <a:t>&gt;&gt;&gt; print(totalSize)</a:t>
            </a:r>
          </a:p>
          <a:p>
            <a:r>
              <a:rPr lang="en-US" sz="2400">
                <a:solidFill>
                  <a:srgbClr val="C00000"/>
                </a:solidFill>
              </a:rPr>
              <a:t>2559970473</a:t>
            </a:r>
            <a:endParaRPr lang="en-US" sz="2400" dirty="0"/>
          </a:p>
        </p:txBody>
      </p:sp>
      <p:sp>
        <p:nvSpPr>
          <p:cNvPr id="5" name="Rectangle 4"/>
          <p:cNvSpPr/>
          <p:nvPr/>
        </p:nvSpPr>
        <p:spPr>
          <a:xfrm>
            <a:off x="9078818" y="4435435"/>
            <a:ext cx="2719482" cy="2308324"/>
          </a:xfrm>
          <a:prstGeom prst="rect">
            <a:avLst/>
          </a:prstGeom>
        </p:spPr>
        <p:txBody>
          <a:bodyPr wrap="square">
            <a:spAutoFit/>
          </a:bodyPr>
          <a:lstStyle/>
          <a:p>
            <a:r>
              <a:rPr lang="en-US" sz="2400" dirty="0">
                <a:solidFill>
                  <a:srgbClr val="0070C0"/>
                </a:solidFill>
              </a:rPr>
              <a:t>After looping through all the files, I print </a:t>
            </a:r>
            <a:r>
              <a:rPr lang="en-US" sz="2400" dirty="0" err="1">
                <a:solidFill>
                  <a:srgbClr val="0070C0"/>
                </a:solidFill>
              </a:rPr>
              <a:t>totalSize</a:t>
            </a:r>
            <a:r>
              <a:rPr lang="en-US" sz="2400" dirty="0">
                <a:solidFill>
                  <a:srgbClr val="0070C0"/>
                </a:solidFill>
              </a:rPr>
              <a:t> to see the total size of C:\Windows\System32 folder.</a:t>
            </a:r>
          </a:p>
        </p:txBody>
      </p:sp>
    </p:spTree>
    <p:extLst>
      <p:ext uri="{BB962C8B-B14F-4D97-AF65-F5344CB8AC3E}">
        <p14:creationId xmlns:p14="http://schemas.microsoft.com/office/powerpoint/2010/main" val="17925694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9" y="0"/>
            <a:ext cx="8322609" cy="646331"/>
          </a:xfrm>
          <a:prstGeom prst="rect">
            <a:avLst/>
          </a:prstGeom>
        </p:spPr>
        <p:txBody>
          <a:bodyPr wrap="square">
            <a:spAutoFit/>
          </a:bodyPr>
          <a:lstStyle/>
          <a:p>
            <a:pPr algn="ctr"/>
            <a:r>
              <a:rPr lang="en-US" sz="3600" b="1">
                <a:solidFill>
                  <a:schemeClr val="accent6">
                    <a:lumMod val="50000"/>
                  </a:schemeClr>
                </a:solidFill>
              </a:rPr>
              <a:t>Modifying a List of Files Using Glob Patterns</a:t>
            </a:r>
            <a:endParaRPr lang="en-US" sz="3600" b="1" dirty="0">
              <a:solidFill>
                <a:schemeClr val="accent6">
                  <a:lumMod val="50000"/>
                </a:schemeClr>
              </a:solidFill>
            </a:endParaRPr>
          </a:p>
        </p:txBody>
      </p:sp>
      <p:sp>
        <p:nvSpPr>
          <p:cNvPr id="3" name="Rectangle 2"/>
          <p:cNvSpPr/>
          <p:nvPr/>
        </p:nvSpPr>
        <p:spPr>
          <a:xfrm>
            <a:off x="153145" y="1180478"/>
            <a:ext cx="2818654" cy="3262432"/>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solidFill>
                  <a:srgbClr val="0070C0"/>
                </a:solidFill>
              </a:rPr>
              <a:t>To work on specific files, the glob() method is simpler to use than </a:t>
            </a:r>
            <a:r>
              <a:rPr lang="en-US" sz="2800" dirty="0" err="1">
                <a:solidFill>
                  <a:srgbClr val="0070C0"/>
                </a:solidFill>
              </a:rPr>
              <a:t>listdir</a:t>
            </a:r>
            <a:r>
              <a:rPr lang="en-US" sz="2800" dirty="0">
                <a:solidFill>
                  <a:srgbClr val="0070C0"/>
                </a:solidFill>
              </a:rPr>
              <a:t>().</a:t>
            </a:r>
          </a:p>
          <a:p>
            <a:pPr marL="457200" indent="-457200">
              <a:spcAft>
                <a:spcPts val="1200"/>
              </a:spcAft>
              <a:buFont typeface="Wingdings" panose="05000000000000000000" pitchFamily="2" charset="2"/>
              <a:buChar char="Ø"/>
            </a:pPr>
            <a:endParaRPr lang="en-US" sz="2800" dirty="0"/>
          </a:p>
        </p:txBody>
      </p:sp>
      <p:sp>
        <p:nvSpPr>
          <p:cNvPr id="2" name="Rectangle 1"/>
          <p:cNvSpPr/>
          <p:nvPr/>
        </p:nvSpPr>
        <p:spPr>
          <a:xfrm>
            <a:off x="2971799" y="1079973"/>
            <a:ext cx="9818222" cy="3046988"/>
          </a:xfrm>
          <a:prstGeom prst="rect">
            <a:avLst/>
          </a:prstGeom>
        </p:spPr>
        <p:txBody>
          <a:bodyPr wrap="square">
            <a:spAutoFit/>
          </a:bodyPr>
          <a:lstStyle/>
          <a:p>
            <a:r>
              <a:rPr lang="en-US" sz="2400" dirty="0">
                <a:solidFill>
                  <a:srgbClr val="C00000"/>
                </a:solidFill>
              </a:rPr>
              <a:t>&gt;&gt;&gt; p = Path('C:/Users/Al/Desktop')</a:t>
            </a:r>
          </a:p>
          <a:p>
            <a:r>
              <a:rPr lang="en-US" sz="2400" dirty="0">
                <a:solidFill>
                  <a:srgbClr val="C00000"/>
                </a:solidFill>
              </a:rPr>
              <a:t>&gt;&gt;&gt; </a:t>
            </a:r>
            <a:r>
              <a:rPr lang="en-US" sz="2400" dirty="0" err="1">
                <a:solidFill>
                  <a:srgbClr val="C00000"/>
                </a:solidFill>
              </a:rPr>
              <a:t>p.glob</a:t>
            </a:r>
            <a:r>
              <a:rPr lang="en-US" sz="2400" dirty="0">
                <a:solidFill>
                  <a:srgbClr val="C00000"/>
                </a:solidFill>
              </a:rPr>
              <a:t>('*')</a:t>
            </a:r>
          </a:p>
          <a:p>
            <a:r>
              <a:rPr lang="en-US" sz="2400" dirty="0"/>
              <a:t>&lt;generator object </a:t>
            </a:r>
            <a:r>
              <a:rPr lang="en-US" sz="2400" dirty="0" err="1"/>
              <a:t>Path.glob</a:t>
            </a:r>
            <a:r>
              <a:rPr lang="en-US" sz="2400" dirty="0"/>
              <a:t> at 0x000002A6E389DED0&gt;</a:t>
            </a:r>
          </a:p>
          <a:p>
            <a:r>
              <a:rPr lang="en-US" sz="2400" dirty="0">
                <a:solidFill>
                  <a:srgbClr val="C00000"/>
                </a:solidFill>
              </a:rPr>
              <a:t>&gt;&gt;&gt; list(</a:t>
            </a:r>
            <a:r>
              <a:rPr lang="en-US" sz="2400" dirty="0" err="1">
                <a:solidFill>
                  <a:srgbClr val="C00000"/>
                </a:solidFill>
              </a:rPr>
              <a:t>p.glob</a:t>
            </a:r>
            <a:r>
              <a:rPr lang="en-US" sz="2400" dirty="0">
                <a:solidFill>
                  <a:srgbClr val="C00000"/>
                </a:solidFill>
              </a:rPr>
              <a:t>('*')) # Make a list from the generator.</a:t>
            </a:r>
          </a:p>
          <a:p>
            <a:r>
              <a:rPr lang="en-US" sz="2400" dirty="0"/>
              <a:t>[</a:t>
            </a:r>
            <a:r>
              <a:rPr lang="en-US" sz="2400" dirty="0" err="1"/>
              <a:t>WindowsPath</a:t>
            </a:r>
            <a:r>
              <a:rPr lang="en-US" sz="2400" dirty="0"/>
              <a:t>('C:/Users/Al/Desktop/1.png'), </a:t>
            </a:r>
            <a:r>
              <a:rPr lang="en-US" sz="2400" dirty="0" err="1"/>
              <a:t>WindowsPath</a:t>
            </a:r>
            <a:r>
              <a:rPr lang="en-US" sz="2400" dirty="0"/>
              <a:t>('C:/Users/Al/</a:t>
            </a:r>
          </a:p>
          <a:p>
            <a:r>
              <a:rPr lang="en-US" sz="2400" dirty="0"/>
              <a:t>Desktop/22-ap.pdf'), </a:t>
            </a:r>
            <a:r>
              <a:rPr lang="en-US" sz="2400" dirty="0" err="1"/>
              <a:t>WindowsPath</a:t>
            </a:r>
            <a:r>
              <a:rPr lang="en-US" sz="2400" dirty="0"/>
              <a:t>('C:/Users/Al/Desktop/cat.jpg'),</a:t>
            </a:r>
          </a:p>
          <a:p>
            <a:r>
              <a:rPr lang="en-US" sz="2400" dirty="0"/>
              <a:t>--snip--</a:t>
            </a:r>
          </a:p>
          <a:p>
            <a:r>
              <a:rPr lang="en-US" sz="2400" dirty="0" err="1"/>
              <a:t>WindowsPath</a:t>
            </a:r>
            <a:r>
              <a:rPr lang="en-US" sz="2400" dirty="0"/>
              <a:t>('C:/Users/Al/Desktop/zzz.txt')]</a:t>
            </a:r>
          </a:p>
        </p:txBody>
      </p:sp>
      <p:sp>
        <p:nvSpPr>
          <p:cNvPr id="4" name="Rectangle 3"/>
          <p:cNvSpPr/>
          <p:nvPr/>
        </p:nvSpPr>
        <p:spPr>
          <a:xfrm>
            <a:off x="479610" y="4241899"/>
            <a:ext cx="10668001" cy="2616101"/>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400" dirty="0"/>
              <a:t>Path objects have a glob() method for listing the contents of a folder according to a glob pattern.</a:t>
            </a:r>
          </a:p>
          <a:p>
            <a:pPr marL="457200" indent="-457200">
              <a:spcAft>
                <a:spcPts val="1200"/>
              </a:spcAft>
              <a:buFont typeface="Wingdings" panose="05000000000000000000" pitchFamily="2" charset="2"/>
              <a:buChar char="Ø"/>
            </a:pPr>
            <a:r>
              <a:rPr lang="en-US" sz="2400" dirty="0">
                <a:solidFill>
                  <a:srgbClr val="0070C0"/>
                </a:solidFill>
              </a:rPr>
              <a:t>Glob patterns are like a simplified form of regular expressions often used in command line commands.</a:t>
            </a:r>
          </a:p>
          <a:p>
            <a:pPr marL="457200" indent="-457200">
              <a:spcAft>
                <a:spcPts val="1200"/>
              </a:spcAft>
              <a:buFont typeface="Wingdings" panose="05000000000000000000" pitchFamily="2" charset="2"/>
              <a:buChar char="Ø"/>
            </a:pPr>
            <a:r>
              <a:rPr lang="en-US" sz="2400" dirty="0"/>
              <a:t>The glob() method returns a generator object that you’ll need to pass to list() to easily view in the interactive shell:</a:t>
            </a:r>
          </a:p>
        </p:txBody>
      </p:sp>
    </p:spTree>
    <p:extLst>
      <p:ext uri="{BB962C8B-B14F-4D97-AF65-F5344CB8AC3E}">
        <p14:creationId xmlns:p14="http://schemas.microsoft.com/office/powerpoint/2010/main" val="10898857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9" y="0"/>
            <a:ext cx="8322609" cy="646331"/>
          </a:xfrm>
          <a:prstGeom prst="rect">
            <a:avLst/>
          </a:prstGeom>
        </p:spPr>
        <p:txBody>
          <a:bodyPr wrap="square">
            <a:spAutoFit/>
          </a:bodyPr>
          <a:lstStyle/>
          <a:p>
            <a:pPr algn="ctr"/>
            <a:r>
              <a:rPr lang="en-US" sz="3600" b="1">
                <a:solidFill>
                  <a:schemeClr val="accent6">
                    <a:lumMod val="50000"/>
                  </a:schemeClr>
                </a:solidFill>
              </a:rPr>
              <a:t>Modifying a List of Files Using Glob Patterns</a:t>
            </a:r>
            <a:endParaRPr lang="en-US" sz="3600" b="1" dirty="0">
              <a:solidFill>
                <a:schemeClr val="accent6">
                  <a:lumMod val="50000"/>
                </a:schemeClr>
              </a:solidFill>
            </a:endParaRPr>
          </a:p>
        </p:txBody>
      </p:sp>
      <p:sp>
        <p:nvSpPr>
          <p:cNvPr id="3" name="Rectangle 2"/>
          <p:cNvSpPr/>
          <p:nvPr/>
        </p:nvSpPr>
        <p:spPr>
          <a:xfrm>
            <a:off x="378755" y="1333309"/>
            <a:ext cx="11465115" cy="2985433"/>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solidFill>
                  <a:srgbClr val="0070C0"/>
                </a:solidFill>
              </a:rPr>
              <a:t>The asterisk (*) stands for “multiple of any characters,” so </a:t>
            </a:r>
            <a:r>
              <a:rPr lang="en-US" sz="2800" dirty="0" err="1">
                <a:solidFill>
                  <a:srgbClr val="0070C0"/>
                </a:solidFill>
              </a:rPr>
              <a:t>p.glob</a:t>
            </a:r>
            <a:r>
              <a:rPr lang="en-US" sz="2800" dirty="0">
                <a:solidFill>
                  <a:srgbClr val="0070C0"/>
                </a:solidFill>
              </a:rPr>
              <a:t>('*') returns a generator of all files in the path stored in p.</a:t>
            </a:r>
          </a:p>
          <a:p>
            <a:pPr marL="457200" indent="-457200">
              <a:spcAft>
                <a:spcPts val="1200"/>
              </a:spcAft>
              <a:buFont typeface="Wingdings" panose="05000000000000000000" pitchFamily="2" charset="2"/>
              <a:buChar char="Ø"/>
            </a:pPr>
            <a:r>
              <a:rPr lang="en-US" sz="2800" dirty="0"/>
              <a:t>Like with regexes, you can create complex expressions:</a:t>
            </a:r>
          </a:p>
          <a:p>
            <a:pPr marL="457200" indent="-457200">
              <a:spcAft>
                <a:spcPts val="1200"/>
              </a:spcAft>
              <a:buFont typeface="Wingdings" panose="05000000000000000000" pitchFamily="2" charset="2"/>
              <a:buChar char="Ø"/>
            </a:pPr>
            <a:r>
              <a:rPr lang="en-US" sz="2800" dirty="0">
                <a:solidFill>
                  <a:srgbClr val="C00000"/>
                </a:solidFill>
              </a:rPr>
              <a:t>The glob pattern '*.txt' will return files that start with any combination of characters as long as it ends with the string '.txt', which is the text file extension.</a:t>
            </a:r>
          </a:p>
        </p:txBody>
      </p:sp>
      <p:sp>
        <p:nvSpPr>
          <p:cNvPr id="2" name="Rectangle 1"/>
          <p:cNvSpPr/>
          <p:nvPr/>
        </p:nvSpPr>
        <p:spPr>
          <a:xfrm>
            <a:off x="860609" y="4858596"/>
            <a:ext cx="9818222" cy="1569660"/>
          </a:xfrm>
          <a:prstGeom prst="rect">
            <a:avLst/>
          </a:prstGeom>
        </p:spPr>
        <p:txBody>
          <a:bodyPr wrap="square">
            <a:spAutoFit/>
          </a:bodyPr>
          <a:lstStyle/>
          <a:p>
            <a:r>
              <a:rPr lang="en-US" sz="2400" dirty="0">
                <a:solidFill>
                  <a:srgbClr val="C00000"/>
                </a:solidFill>
              </a:rPr>
              <a:t>&gt;&gt;&gt; list(</a:t>
            </a:r>
            <a:r>
              <a:rPr lang="en-US" sz="2400" dirty="0" err="1">
                <a:solidFill>
                  <a:srgbClr val="C00000"/>
                </a:solidFill>
              </a:rPr>
              <a:t>p.glob</a:t>
            </a:r>
            <a:r>
              <a:rPr lang="en-US" sz="2400" dirty="0">
                <a:solidFill>
                  <a:srgbClr val="C00000"/>
                </a:solidFill>
              </a:rPr>
              <a:t>('*.txt') # Lists all text files.</a:t>
            </a:r>
          </a:p>
          <a:p>
            <a:r>
              <a:rPr lang="en-US" sz="2400" dirty="0">
                <a:solidFill>
                  <a:srgbClr val="002060"/>
                </a:solidFill>
              </a:rPr>
              <a:t>[</a:t>
            </a:r>
            <a:r>
              <a:rPr lang="en-US" sz="2400" dirty="0" err="1">
                <a:solidFill>
                  <a:srgbClr val="002060"/>
                </a:solidFill>
              </a:rPr>
              <a:t>WindowsPath</a:t>
            </a:r>
            <a:r>
              <a:rPr lang="en-US" sz="2400" dirty="0">
                <a:solidFill>
                  <a:srgbClr val="002060"/>
                </a:solidFill>
              </a:rPr>
              <a:t>('C:/Users/Al/Desktop/foo.txt'),</a:t>
            </a:r>
          </a:p>
          <a:p>
            <a:r>
              <a:rPr lang="en-US" sz="2400" dirty="0">
                <a:solidFill>
                  <a:srgbClr val="002060"/>
                </a:solidFill>
              </a:rPr>
              <a:t>--snip--</a:t>
            </a:r>
          </a:p>
          <a:p>
            <a:r>
              <a:rPr lang="en-US" sz="2400" dirty="0" err="1">
                <a:solidFill>
                  <a:srgbClr val="002060"/>
                </a:solidFill>
              </a:rPr>
              <a:t>WindowsPath</a:t>
            </a:r>
            <a:r>
              <a:rPr lang="en-US" sz="2400" dirty="0">
                <a:solidFill>
                  <a:srgbClr val="002060"/>
                </a:solidFill>
              </a:rPr>
              <a:t>('C:/Users/Al/Desktop/zzz.txt')]</a:t>
            </a:r>
          </a:p>
        </p:txBody>
      </p:sp>
    </p:spTree>
    <p:extLst>
      <p:ext uri="{BB962C8B-B14F-4D97-AF65-F5344CB8AC3E}">
        <p14:creationId xmlns:p14="http://schemas.microsoft.com/office/powerpoint/2010/main" val="5560291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9" y="0"/>
            <a:ext cx="8322609" cy="646331"/>
          </a:xfrm>
          <a:prstGeom prst="rect">
            <a:avLst/>
          </a:prstGeom>
        </p:spPr>
        <p:txBody>
          <a:bodyPr wrap="square">
            <a:spAutoFit/>
          </a:bodyPr>
          <a:lstStyle/>
          <a:p>
            <a:pPr algn="ctr"/>
            <a:r>
              <a:rPr lang="en-US" sz="3600" b="1">
                <a:solidFill>
                  <a:schemeClr val="accent6">
                    <a:lumMod val="50000"/>
                  </a:schemeClr>
                </a:solidFill>
              </a:rPr>
              <a:t>Modifying a List of Files Using Glob Patterns</a:t>
            </a:r>
            <a:endParaRPr lang="en-US" sz="3600" b="1" dirty="0">
              <a:solidFill>
                <a:schemeClr val="accent6">
                  <a:lumMod val="50000"/>
                </a:schemeClr>
              </a:solidFill>
            </a:endParaRPr>
          </a:p>
        </p:txBody>
      </p:sp>
      <p:sp>
        <p:nvSpPr>
          <p:cNvPr id="3" name="Rectangle 2"/>
          <p:cNvSpPr/>
          <p:nvPr/>
        </p:nvSpPr>
        <p:spPr>
          <a:xfrm>
            <a:off x="378755" y="1333309"/>
            <a:ext cx="11465115" cy="1077218"/>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200" dirty="0">
                <a:solidFill>
                  <a:srgbClr val="0070C0"/>
                </a:solidFill>
              </a:rPr>
              <a:t>In contrast with the asterisk, the question mark (?) stands for any single character:</a:t>
            </a:r>
            <a:endParaRPr lang="en-US" sz="3200" dirty="0">
              <a:solidFill>
                <a:srgbClr val="C00000"/>
              </a:solidFill>
            </a:endParaRPr>
          </a:p>
        </p:txBody>
      </p:sp>
      <p:sp>
        <p:nvSpPr>
          <p:cNvPr id="2" name="Rectangle 1"/>
          <p:cNvSpPr/>
          <p:nvPr/>
        </p:nvSpPr>
        <p:spPr>
          <a:xfrm>
            <a:off x="670109" y="2572596"/>
            <a:ext cx="9818222" cy="2677656"/>
          </a:xfrm>
          <a:prstGeom prst="rect">
            <a:avLst/>
          </a:prstGeom>
        </p:spPr>
        <p:txBody>
          <a:bodyPr wrap="square">
            <a:spAutoFit/>
          </a:bodyPr>
          <a:lstStyle/>
          <a:p>
            <a:r>
              <a:rPr lang="en-US" sz="2800">
                <a:solidFill>
                  <a:srgbClr val="C00000"/>
                </a:solidFill>
              </a:rPr>
              <a:t>&gt;&gt;&gt; list(p.glob('project?.docx')</a:t>
            </a:r>
          </a:p>
          <a:p>
            <a:r>
              <a:rPr lang="en-US" sz="2800">
                <a:solidFill>
                  <a:srgbClr val="C00000"/>
                </a:solidFill>
              </a:rPr>
              <a:t>[WindowsPath('C:/Users/Al/Desktop/project1.docx'), WindowsPath('C:/Users/Al/</a:t>
            </a:r>
          </a:p>
          <a:p>
            <a:r>
              <a:rPr lang="en-US" sz="2800">
                <a:solidFill>
                  <a:srgbClr val="C00000"/>
                </a:solidFill>
              </a:rPr>
              <a:t>Desktop/project2.docx'),</a:t>
            </a:r>
          </a:p>
          <a:p>
            <a:r>
              <a:rPr lang="en-US" sz="2800">
                <a:solidFill>
                  <a:srgbClr val="C00000"/>
                </a:solidFill>
              </a:rPr>
              <a:t>--snip--</a:t>
            </a:r>
          </a:p>
          <a:p>
            <a:r>
              <a:rPr lang="en-US" sz="2800">
                <a:solidFill>
                  <a:srgbClr val="C00000"/>
                </a:solidFill>
              </a:rPr>
              <a:t>WindowsPath('C:/Users/Al/Desktop/project9.docx')]</a:t>
            </a:r>
            <a:endParaRPr lang="en-US" sz="2800" dirty="0">
              <a:solidFill>
                <a:srgbClr val="002060"/>
              </a:solidFill>
            </a:endParaRPr>
          </a:p>
        </p:txBody>
      </p:sp>
      <p:sp>
        <p:nvSpPr>
          <p:cNvPr id="4" name="Rectangle 3"/>
          <p:cNvSpPr/>
          <p:nvPr/>
        </p:nvSpPr>
        <p:spPr>
          <a:xfrm>
            <a:off x="288362" y="5412321"/>
            <a:ext cx="11903638" cy="1384995"/>
          </a:xfrm>
          <a:prstGeom prst="rect">
            <a:avLst/>
          </a:prstGeom>
        </p:spPr>
        <p:txBody>
          <a:bodyPr wrap="square">
            <a:spAutoFit/>
          </a:bodyPr>
          <a:lstStyle/>
          <a:p>
            <a:pPr marL="457200" indent="-457200">
              <a:buFont typeface="Wingdings" panose="05000000000000000000" pitchFamily="2" charset="2"/>
              <a:buChar char="Ø"/>
            </a:pPr>
            <a:r>
              <a:rPr lang="en-US" sz="2800" dirty="0"/>
              <a:t>The glob expression 'project?.</a:t>
            </a:r>
            <a:r>
              <a:rPr lang="en-US" sz="2800" dirty="0" err="1"/>
              <a:t>docx</a:t>
            </a:r>
            <a:r>
              <a:rPr lang="en-US" sz="2800" dirty="0"/>
              <a:t>' will return 'project1.docx' or 'project5.docx', but it will not return 'project10.docx', because ? Only  matches to one character—so it will not match to the two-character string '10'.</a:t>
            </a:r>
          </a:p>
        </p:txBody>
      </p:sp>
    </p:spTree>
    <p:extLst>
      <p:ext uri="{BB962C8B-B14F-4D97-AF65-F5344CB8AC3E}">
        <p14:creationId xmlns:p14="http://schemas.microsoft.com/office/powerpoint/2010/main" val="15870052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9" y="0"/>
            <a:ext cx="8322609" cy="646331"/>
          </a:xfrm>
          <a:prstGeom prst="rect">
            <a:avLst/>
          </a:prstGeom>
        </p:spPr>
        <p:txBody>
          <a:bodyPr wrap="square">
            <a:spAutoFit/>
          </a:bodyPr>
          <a:lstStyle/>
          <a:p>
            <a:pPr algn="ctr"/>
            <a:r>
              <a:rPr lang="en-US" sz="3600" b="1">
                <a:solidFill>
                  <a:schemeClr val="accent6">
                    <a:lumMod val="50000"/>
                  </a:schemeClr>
                </a:solidFill>
              </a:rPr>
              <a:t>Modifying a List of Files Using Glob Patterns</a:t>
            </a:r>
            <a:endParaRPr lang="en-US" sz="3600" b="1" dirty="0">
              <a:solidFill>
                <a:schemeClr val="accent6">
                  <a:lumMod val="50000"/>
                </a:schemeClr>
              </a:solidFill>
            </a:endParaRPr>
          </a:p>
        </p:txBody>
      </p:sp>
      <p:sp>
        <p:nvSpPr>
          <p:cNvPr id="3" name="Rectangle 2"/>
          <p:cNvSpPr/>
          <p:nvPr/>
        </p:nvSpPr>
        <p:spPr>
          <a:xfrm>
            <a:off x="378755" y="1195395"/>
            <a:ext cx="11465115" cy="1077218"/>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200" dirty="0">
                <a:solidFill>
                  <a:srgbClr val="0070C0"/>
                </a:solidFill>
              </a:rPr>
              <a:t>combine the asterisk and question mark to create even more complex glob expressions</a:t>
            </a:r>
            <a:endParaRPr lang="en-US" sz="3200" dirty="0">
              <a:solidFill>
                <a:srgbClr val="C00000"/>
              </a:solidFill>
            </a:endParaRPr>
          </a:p>
        </p:txBody>
      </p:sp>
      <p:sp>
        <p:nvSpPr>
          <p:cNvPr id="2" name="Rectangle 1"/>
          <p:cNvSpPr/>
          <p:nvPr/>
        </p:nvSpPr>
        <p:spPr>
          <a:xfrm>
            <a:off x="454396" y="2272613"/>
            <a:ext cx="9818222" cy="2677656"/>
          </a:xfrm>
          <a:prstGeom prst="rect">
            <a:avLst/>
          </a:prstGeom>
        </p:spPr>
        <p:txBody>
          <a:bodyPr wrap="square">
            <a:spAutoFit/>
          </a:bodyPr>
          <a:lstStyle/>
          <a:p>
            <a:r>
              <a:rPr lang="en-US" sz="2800" dirty="0">
                <a:solidFill>
                  <a:srgbClr val="C00000"/>
                </a:solidFill>
              </a:rPr>
              <a:t>&gt;&gt;&gt; list(</a:t>
            </a:r>
            <a:r>
              <a:rPr lang="en-US" sz="2800" dirty="0" err="1">
                <a:solidFill>
                  <a:srgbClr val="C00000"/>
                </a:solidFill>
              </a:rPr>
              <a:t>p.glob</a:t>
            </a:r>
            <a:r>
              <a:rPr lang="en-US" sz="2800" dirty="0">
                <a:solidFill>
                  <a:srgbClr val="C00000"/>
                </a:solidFill>
              </a:rPr>
              <a:t>('*.?x?')</a:t>
            </a:r>
          </a:p>
          <a:p>
            <a:r>
              <a:rPr lang="en-US" sz="2800" dirty="0"/>
              <a:t>[</a:t>
            </a:r>
            <a:r>
              <a:rPr lang="en-US" sz="2800" dirty="0" err="1"/>
              <a:t>WindowsPath</a:t>
            </a:r>
            <a:r>
              <a:rPr lang="en-US" sz="2800" dirty="0"/>
              <a:t>('C:/Users/Al/Desktop/calc.exe'), </a:t>
            </a:r>
            <a:r>
              <a:rPr lang="en-US" sz="2800" dirty="0" err="1"/>
              <a:t>WindowsPath</a:t>
            </a:r>
            <a:r>
              <a:rPr lang="en-US" sz="2800" dirty="0"/>
              <a:t>('C:/Users/Al/</a:t>
            </a:r>
          </a:p>
          <a:p>
            <a:r>
              <a:rPr lang="en-US" sz="2800" dirty="0"/>
              <a:t>Desktop/foo.txt'),</a:t>
            </a:r>
          </a:p>
          <a:p>
            <a:r>
              <a:rPr lang="en-US" sz="2800" dirty="0"/>
              <a:t>--snip--</a:t>
            </a:r>
          </a:p>
          <a:p>
            <a:r>
              <a:rPr lang="en-US" sz="2800" dirty="0" err="1"/>
              <a:t>WindowsPath</a:t>
            </a:r>
            <a:r>
              <a:rPr lang="en-US" sz="2800" dirty="0"/>
              <a:t>('C:/Users/Al/Desktop/zzz.txt')]</a:t>
            </a:r>
          </a:p>
        </p:txBody>
      </p:sp>
      <p:sp>
        <p:nvSpPr>
          <p:cNvPr id="4" name="Rectangle 3"/>
          <p:cNvSpPr/>
          <p:nvPr/>
        </p:nvSpPr>
        <p:spPr>
          <a:xfrm>
            <a:off x="0" y="4950269"/>
            <a:ext cx="11903638" cy="1815882"/>
          </a:xfrm>
          <a:prstGeom prst="rect">
            <a:avLst/>
          </a:prstGeom>
        </p:spPr>
        <p:txBody>
          <a:bodyPr wrap="square">
            <a:spAutoFit/>
          </a:bodyPr>
          <a:lstStyle/>
          <a:p>
            <a:pPr marL="457200" indent="-457200">
              <a:buFont typeface="Wingdings" panose="05000000000000000000" pitchFamily="2" charset="2"/>
              <a:buChar char="Ø"/>
            </a:pPr>
            <a:r>
              <a:rPr lang="en-US" sz="2800" dirty="0"/>
              <a:t>The glob expression '*.?x?' will return files with any name and any three-character extension where the middle character is an 'x'.</a:t>
            </a:r>
          </a:p>
          <a:p>
            <a:pPr marL="457200" indent="-457200">
              <a:buFont typeface="Wingdings" panose="05000000000000000000" pitchFamily="2" charset="2"/>
              <a:buChar char="Ø"/>
            </a:pPr>
            <a:r>
              <a:rPr lang="en-US" sz="2800" dirty="0">
                <a:solidFill>
                  <a:srgbClr val="C00000"/>
                </a:solidFill>
              </a:rPr>
              <a:t>By picking out files with specific attributes, the glob() method lets you easily specify the files in a directory you want to perform some operation on.</a:t>
            </a:r>
          </a:p>
        </p:txBody>
      </p:sp>
    </p:spTree>
    <p:extLst>
      <p:ext uri="{BB962C8B-B14F-4D97-AF65-F5344CB8AC3E}">
        <p14:creationId xmlns:p14="http://schemas.microsoft.com/office/powerpoint/2010/main" val="326312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8849" y="2246018"/>
            <a:ext cx="11611355" cy="2308324"/>
          </a:xfrm>
          <a:prstGeom prst="rect">
            <a:avLst/>
          </a:prstGeom>
        </p:spPr>
        <p:txBody>
          <a:bodyPr wrap="square">
            <a:spAutoFit/>
          </a:bodyPr>
          <a:lstStyle/>
          <a:p>
            <a:pPr marL="457200" indent="-457200" algn="just">
              <a:spcAft>
                <a:spcPts val="1800"/>
              </a:spcAft>
              <a:buFont typeface="Wingdings" panose="05000000000000000000" pitchFamily="2" charset="2"/>
              <a:buChar char="Ø"/>
            </a:pPr>
            <a:r>
              <a:rPr lang="en-US" sz="3600" dirty="0"/>
              <a:t>Raw strings are helpful while typing string values that contain many backslashes, such as the strings used for Windows file paths like      </a:t>
            </a:r>
            <a:r>
              <a:rPr lang="en-US" sz="3600" dirty="0" err="1">
                <a:solidFill>
                  <a:srgbClr val="C00000"/>
                </a:solidFill>
              </a:rPr>
              <a:t>r'C</a:t>
            </a:r>
            <a:r>
              <a:rPr lang="en-US" sz="3600" dirty="0">
                <a:solidFill>
                  <a:srgbClr val="C00000"/>
                </a:solidFill>
              </a:rPr>
              <a:t>:\Users\Al\Desktop' </a:t>
            </a:r>
            <a:r>
              <a:rPr lang="en-US" sz="3600" dirty="0"/>
              <a:t>or </a:t>
            </a:r>
            <a:r>
              <a:rPr lang="en-US" sz="3600" dirty="0">
                <a:solidFill>
                  <a:srgbClr val="C00000"/>
                </a:solidFill>
              </a:rPr>
              <a:t>regular expressions</a:t>
            </a:r>
            <a:endParaRPr lang="en-US" sz="3200" dirty="0">
              <a:solidFill>
                <a:srgbClr val="C00000"/>
              </a:solidFill>
            </a:endParaRPr>
          </a:p>
        </p:txBody>
      </p:sp>
      <p:sp>
        <p:nvSpPr>
          <p:cNvPr id="7" name="Rectangle 6"/>
          <p:cNvSpPr/>
          <p:nvPr/>
        </p:nvSpPr>
        <p:spPr>
          <a:xfrm>
            <a:off x="3922848" y="58684"/>
            <a:ext cx="2756332" cy="769441"/>
          </a:xfrm>
          <a:prstGeom prst="rect">
            <a:avLst/>
          </a:prstGeom>
        </p:spPr>
        <p:txBody>
          <a:bodyPr wrap="none">
            <a:spAutoFit/>
          </a:bodyPr>
          <a:lstStyle/>
          <a:p>
            <a:r>
              <a:rPr lang="en-US" sz="4400" b="1">
                <a:solidFill>
                  <a:schemeClr val="accent6">
                    <a:lumMod val="50000"/>
                  </a:schemeClr>
                </a:solidFill>
              </a:rPr>
              <a:t>Raw Strings</a:t>
            </a:r>
            <a:endParaRPr lang="en-US" sz="4400" b="1" dirty="0">
              <a:solidFill>
                <a:schemeClr val="accent6">
                  <a:lumMod val="50000"/>
                </a:schemeClr>
              </a:solidFill>
            </a:endParaRPr>
          </a:p>
        </p:txBody>
      </p:sp>
    </p:spTree>
    <p:extLst>
      <p:ext uri="{BB962C8B-B14F-4D97-AF65-F5344CB8AC3E}">
        <p14:creationId xmlns:p14="http://schemas.microsoft.com/office/powerpoint/2010/main" val="80907397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9" y="0"/>
            <a:ext cx="8322609" cy="646331"/>
          </a:xfrm>
          <a:prstGeom prst="rect">
            <a:avLst/>
          </a:prstGeom>
        </p:spPr>
        <p:txBody>
          <a:bodyPr wrap="square">
            <a:spAutoFit/>
          </a:bodyPr>
          <a:lstStyle/>
          <a:p>
            <a:pPr algn="ctr"/>
            <a:r>
              <a:rPr lang="en-US" sz="3600" b="1">
                <a:solidFill>
                  <a:schemeClr val="accent6">
                    <a:lumMod val="50000"/>
                  </a:schemeClr>
                </a:solidFill>
              </a:rPr>
              <a:t>Modifying a List of Files Using Glob Patterns</a:t>
            </a:r>
            <a:endParaRPr lang="en-US" sz="3600" b="1" dirty="0">
              <a:solidFill>
                <a:schemeClr val="accent6">
                  <a:lumMod val="50000"/>
                </a:schemeClr>
              </a:solidFill>
            </a:endParaRPr>
          </a:p>
        </p:txBody>
      </p:sp>
      <p:sp>
        <p:nvSpPr>
          <p:cNvPr id="3" name="Rectangle 2"/>
          <p:cNvSpPr/>
          <p:nvPr/>
        </p:nvSpPr>
        <p:spPr>
          <a:xfrm>
            <a:off x="378755" y="1195395"/>
            <a:ext cx="11465115" cy="954107"/>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solidFill>
                  <a:srgbClr val="0070C0"/>
                </a:solidFill>
              </a:rPr>
              <a:t>combine the asterisk and question mark to create even more complex glob expressions</a:t>
            </a:r>
            <a:endParaRPr lang="en-US" sz="2800" dirty="0">
              <a:solidFill>
                <a:srgbClr val="C00000"/>
              </a:solidFill>
            </a:endParaRPr>
          </a:p>
        </p:txBody>
      </p:sp>
      <p:sp>
        <p:nvSpPr>
          <p:cNvPr id="4" name="Rectangle 3"/>
          <p:cNvSpPr/>
          <p:nvPr/>
        </p:nvSpPr>
        <p:spPr>
          <a:xfrm>
            <a:off x="288362" y="2203948"/>
            <a:ext cx="11903638" cy="523220"/>
          </a:xfrm>
          <a:prstGeom prst="rect">
            <a:avLst/>
          </a:prstGeom>
        </p:spPr>
        <p:txBody>
          <a:bodyPr wrap="square">
            <a:spAutoFit/>
          </a:bodyPr>
          <a:lstStyle/>
          <a:p>
            <a:pPr marL="457200" indent="-457200">
              <a:buFont typeface="Wingdings" panose="05000000000000000000" pitchFamily="2" charset="2"/>
              <a:buChar char="Ø"/>
            </a:pPr>
            <a:r>
              <a:rPr lang="en-US" sz="2800" dirty="0">
                <a:solidFill>
                  <a:srgbClr val="C00000"/>
                </a:solidFill>
              </a:rPr>
              <a:t>Use a for loop to iterate over the generator that glob() returns:</a:t>
            </a:r>
          </a:p>
        </p:txBody>
      </p:sp>
      <p:sp>
        <p:nvSpPr>
          <p:cNvPr id="5" name="Rectangle 4"/>
          <p:cNvSpPr/>
          <p:nvPr/>
        </p:nvSpPr>
        <p:spPr>
          <a:xfrm>
            <a:off x="546100" y="3049538"/>
            <a:ext cx="7493000" cy="3046988"/>
          </a:xfrm>
          <a:prstGeom prst="rect">
            <a:avLst/>
          </a:prstGeom>
        </p:spPr>
        <p:txBody>
          <a:bodyPr wrap="square">
            <a:spAutoFit/>
          </a:bodyPr>
          <a:lstStyle/>
          <a:p>
            <a:r>
              <a:rPr lang="en-US" sz="2400" dirty="0">
                <a:solidFill>
                  <a:srgbClr val="C00000"/>
                </a:solidFill>
              </a:rPr>
              <a:t>&gt;&gt;&gt; p = Path('C:/Users/Al/Desktop')</a:t>
            </a:r>
          </a:p>
          <a:p>
            <a:r>
              <a:rPr lang="en-US" sz="2400" dirty="0">
                <a:solidFill>
                  <a:srgbClr val="C00000"/>
                </a:solidFill>
              </a:rPr>
              <a:t>&gt;&gt;&gt; for </a:t>
            </a:r>
            <a:r>
              <a:rPr lang="en-US" sz="2400" dirty="0" err="1">
                <a:solidFill>
                  <a:srgbClr val="C00000"/>
                </a:solidFill>
              </a:rPr>
              <a:t>textFilePathObj</a:t>
            </a:r>
            <a:r>
              <a:rPr lang="en-US" sz="2400" dirty="0">
                <a:solidFill>
                  <a:srgbClr val="C00000"/>
                </a:solidFill>
              </a:rPr>
              <a:t> in </a:t>
            </a:r>
            <a:r>
              <a:rPr lang="en-US" sz="2400" dirty="0" err="1">
                <a:solidFill>
                  <a:srgbClr val="C00000"/>
                </a:solidFill>
              </a:rPr>
              <a:t>p.glob</a:t>
            </a:r>
            <a:r>
              <a:rPr lang="en-US" sz="2400" dirty="0">
                <a:solidFill>
                  <a:srgbClr val="C00000"/>
                </a:solidFill>
              </a:rPr>
              <a:t>('*.txt'):</a:t>
            </a:r>
          </a:p>
          <a:p>
            <a:r>
              <a:rPr lang="en-US" sz="2400" dirty="0"/>
              <a:t>... print(</a:t>
            </a:r>
            <a:r>
              <a:rPr lang="en-US" sz="2400" dirty="0" err="1"/>
              <a:t>textFilePathObj</a:t>
            </a:r>
            <a:r>
              <a:rPr lang="en-US" sz="2400" dirty="0"/>
              <a:t>) # Prints the Path object as a string.</a:t>
            </a:r>
          </a:p>
          <a:p>
            <a:r>
              <a:rPr lang="en-US" sz="2400" dirty="0"/>
              <a:t>... # Do something with the text file.</a:t>
            </a:r>
          </a:p>
          <a:p>
            <a:r>
              <a:rPr lang="en-US" sz="2400" dirty="0"/>
              <a:t>...</a:t>
            </a:r>
          </a:p>
          <a:p>
            <a:r>
              <a:rPr lang="en-US" sz="2400" dirty="0"/>
              <a:t>C:\Users\Al\Desktop\foo.txt</a:t>
            </a:r>
          </a:p>
          <a:p>
            <a:r>
              <a:rPr lang="en-US" sz="2400" dirty="0"/>
              <a:t>C:\Users\Al\Desktop\spam.txt</a:t>
            </a:r>
          </a:p>
          <a:p>
            <a:r>
              <a:rPr lang="en-US" sz="2400" dirty="0"/>
              <a:t>C:\Users\Al\Desktop\zzz.txt</a:t>
            </a:r>
          </a:p>
        </p:txBody>
      </p:sp>
      <p:sp>
        <p:nvSpPr>
          <p:cNvPr id="6" name="Rectangle 5"/>
          <p:cNvSpPr/>
          <p:nvPr/>
        </p:nvSpPr>
        <p:spPr>
          <a:xfrm>
            <a:off x="5747870" y="4625370"/>
            <a:ext cx="6096000" cy="1384995"/>
          </a:xfrm>
          <a:prstGeom prst="rect">
            <a:avLst/>
          </a:prstGeom>
        </p:spPr>
        <p:txBody>
          <a:bodyPr>
            <a:spAutoFit/>
          </a:bodyPr>
          <a:lstStyle/>
          <a:p>
            <a:r>
              <a:rPr lang="en-US" sz="2800" dirty="0">
                <a:solidFill>
                  <a:srgbClr val="C00000"/>
                </a:solidFill>
              </a:rPr>
              <a:t>If you want to perform some operation on every file in a directory, use either </a:t>
            </a:r>
            <a:r>
              <a:rPr lang="en-US" sz="2800" dirty="0" err="1">
                <a:solidFill>
                  <a:srgbClr val="C00000"/>
                </a:solidFill>
              </a:rPr>
              <a:t>os.listdir</a:t>
            </a:r>
            <a:r>
              <a:rPr lang="en-US" sz="2800" dirty="0">
                <a:solidFill>
                  <a:srgbClr val="C00000"/>
                </a:solidFill>
              </a:rPr>
              <a:t>(p) or </a:t>
            </a:r>
            <a:r>
              <a:rPr lang="en-US" sz="2800" dirty="0" err="1">
                <a:solidFill>
                  <a:srgbClr val="C00000"/>
                </a:solidFill>
              </a:rPr>
              <a:t>p.glob</a:t>
            </a:r>
            <a:r>
              <a:rPr lang="en-US" sz="2800" dirty="0">
                <a:solidFill>
                  <a:srgbClr val="C00000"/>
                </a:solidFill>
              </a:rPr>
              <a:t>('*').</a:t>
            </a:r>
          </a:p>
        </p:txBody>
      </p:sp>
    </p:spTree>
    <p:extLst>
      <p:ext uri="{BB962C8B-B14F-4D97-AF65-F5344CB8AC3E}">
        <p14:creationId xmlns:p14="http://schemas.microsoft.com/office/powerpoint/2010/main" val="40667174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9" y="0"/>
            <a:ext cx="8322609" cy="646331"/>
          </a:xfrm>
          <a:prstGeom prst="rect">
            <a:avLst/>
          </a:prstGeom>
        </p:spPr>
        <p:txBody>
          <a:bodyPr wrap="square">
            <a:spAutoFit/>
          </a:bodyPr>
          <a:lstStyle/>
          <a:p>
            <a:pPr algn="ctr"/>
            <a:r>
              <a:rPr lang="en-US" sz="3600" b="1">
                <a:solidFill>
                  <a:schemeClr val="accent6">
                    <a:lumMod val="50000"/>
                  </a:schemeClr>
                </a:solidFill>
              </a:rPr>
              <a:t>Checking Path Validity</a:t>
            </a:r>
            <a:endParaRPr lang="en-US" sz="3600" b="1" dirty="0">
              <a:solidFill>
                <a:schemeClr val="accent6">
                  <a:lumMod val="50000"/>
                </a:schemeClr>
              </a:solidFill>
            </a:endParaRPr>
          </a:p>
        </p:txBody>
      </p:sp>
      <p:sp>
        <p:nvSpPr>
          <p:cNvPr id="3" name="Rectangle 2"/>
          <p:cNvSpPr/>
          <p:nvPr/>
        </p:nvSpPr>
        <p:spPr>
          <a:xfrm>
            <a:off x="378755" y="1195395"/>
            <a:ext cx="11465115" cy="2985433"/>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solidFill>
                  <a:srgbClr val="0070C0"/>
                </a:solidFill>
              </a:rPr>
              <a:t>Many Python functions will crash with an error if you supply them with a path that does not exist.</a:t>
            </a:r>
          </a:p>
          <a:p>
            <a:pPr marL="457200" indent="-457200">
              <a:spcAft>
                <a:spcPts val="1200"/>
              </a:spcAft>
              <a:buFont typeface="Wingdings" panose="05000000000000000000" pitchFamily="2" charset="2"/>
              <a:buChar char="Ø"/>
            </a:pPr>
            <a:r>
              <a:rPr lang="en-US" sz="2800" dirty="0">
                <a:solidFill>
                  <a:srgbClr val="C00000"/>
                </a:solidFill>
              </a:rPr>
              <a:t>Path objects have methods to check whether a given path exists and whether it is a file or folder.</a:t>
            </a:r>
          </a:p>
          <a:p>
            <a:pPr marL="457200" indent="-457200">
              <a:spcAft>
                <a:spcPts val="1200"/>
              </a:spcAft>
              <a:buFont typeface="Wingdings" panose="05000000000000000000" pitchFamily="2" charset="2"/>
              <a:buChar char="Ø"/>
            </a:pPr>
            <a:r>
              <a:rPr lang="en-US" sz="2800" dirty="0"/>
              <a:t>Assuming that a variable p holds a Path object, you could expect the following:</a:t>
            </a:r>
          </a:p>
        </p:txBody>
      </p:sp>
      <p:sp>
        <p:nvSpPr>
          <p:cNvPr id="2" name="Rectangle 1"/>
          <p:cNvSpPr/>
          <p:nvPr/>
        </p:nvSpPr>
        <p:spPr>
          <a:xfrm>
            <a:off x="797855" y="4288135"/>
            <a:ext cx="11188700" cy="2677656"/>
          </a:xfrm>
          <a:prstGeom prst="rect">
            <a:avLst/>
          </a:prstGeom>
        </p:spPr>
        <p:txBody>
          <a:bodyPr wrap="square">
            <a:spAutoFit/>
          </a:bodyPr>
          <a:lstStyle/>
          <a:p>
            <a:pPr marL="457200" indent="-457200">
              <a:buFont typeface="Wingdings" panose="05000000000000000000" pitchFamily="2" charset="2"/>
              <a:buChar char="ü"/>
            </a:pPr>
            <a:r>
              <a:rPr lang="en-US" sz="2800" dirty="0"/>
              <a:t>Calling </a:t>
            </a:r>
            <a:r>
              <a:rPr lang="en-US" sz="2800" dirty="0" err="1"/>
              <a:t>p.exists</a:t>
            </a:r>
            <a:r>
              <a:rPr lang="en-US" sz="2800" dirty="0"/>
              <a:t>() returns True if path exists or returns False if it doesn’t exist.</a:t>
            </a:r>
          </a:p>
          <a:p>
            <a:pPr marL="457200" indent="-457200">
              <a:buFont typeface="Wingdings" panose="05000000000000000000" pitchFamily="2" charset="2"/>
              <a:buChar char="ü"/>
            </a:pPr>
            <a:r>
              <a:rPr lang="en-US" sz="2800" dirty="0"/>
              <a:t>Calling </a:t>
            </a:r>
            <a:r>
              <a:rPr lang="en-US" sz="2800" dirty="0" err="1"/>
              <a:t>p.is_file</a:t>
            </a:r>
            <a:r>
              <a:rPr lang="en-US" sz="2800" dirty="0"/>
              <a:t>() returns True if the path exists and is a file, or</a:t>
            </a:r>
          </a:p>
          <a:p>
            <a:r>
              <a:rPr lang="en-US" sz="2800" dirty="0"/>
              <a:t>      returns False otherwise.</a:t>
            </a:r>
          </a:p>
          <a:p>
            <a:pPr marL="457200" indent="-457200">
              <a:buFont typeface="Wingdings" panose="05000000000000000000" pitchFamily="2" charset="2"/>
              <a:buChar char="ü"/>
            </a:pPr>
            <a:r>
              <a:rPr lang="en-US" sz="2800" dirty="0"/>
              <a:t>Calling </a:t>
            </a:r>
            <a:r>
              <a:rPr lang="en-US" sz="2800" dirty="0" err="1"/>
              <a:t>p.is_dir</a:t>
            </a:r>
            <a:r>
              <a:rPr lang="en-US" sz="2800" dirty="0"/>
              <a:t>() returns True if the path exists and is a directory, or</a:t>
            </a:r>
          </a:p>
          <a:p>
            <a:r>
              <a:rPr lang="en-US" sz="2800" dirty="0"/>
              <a:t>returns False otherwise.</a:t>
            </a:r>
          </a:p>
        </p:txBody>
      </p:sp>
    </p:spTree>
    <p:extLst>
      <p:ext uri="{BB962C8B-B14F-4D97-AF65-F5344CB8AC3E}">
        <p14:creationId xmlns:p14="http://schemas.microsoft.com/office/powerpoint/2010/main" val="18854088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9" y="0"/>
            <a:ext cx="8322609" cy="646331"/>
          </a:xfrm>
          <a:prstGeom prst="rect">
            <a:avLst/>
          </a:prstGeom>
        </p:spPr>
        <p:txBody>
          <a:bodyPr wrap="square">
            <a:spAutoFit/>
          </a:bodyPr>
          <a:lstStyle/>
          <a:p>
            <a:pPr algn="ctr"/>
            <a:r>
              <a:rPr lang="en-US" sz="3600" b="1">
                <a:solidFill>
                  <a:schemeClr val="accent6">
                    <a:lumMod val="50000"/>
                  </a:schemeClr>
                </a:solidFill>
              </a:rPr>
              <a:t>Checking Path Validity</a:t>
            </a:r>
            <a:endParaRPr lang="en-US" sz="3600" b="1" dirty="0">
              <a:solidFill>
                <a:schemeClr val="accent6">
                  <a:lumMod val="50000"/>
                </a:schemeClr>
              </a:solidFill>
            </a:endParaRPr>
          </a:p>
        </p:txBody>
      </p:sp>
      <p:sp>
        <p:nvSpPr>
          <p:cNvPr id="3" name="Rectangle 2"/>
          <p:cNvSpPr/>
          <p:nvPr/>
        </p:nvSpPr>
        <p:spPr>
          <a:xfrm>
            <a:off x="378755" y="915995"/>
            <a:ext cx="11465115" cy="6124754"/>
          </a:xfrm>
          <a:prstGeom prst="rect">
            <a:avLst/>
          </a:prstGeom>
        </p:spPr>
        <p:txBody>
          <a:bodyPr wrap="square">
            <a:spAutoFit/>
          </a:bodyPr>
          <a:lstStyle/>
          <a:p>
            <a:r>
              <a:rPr lang="en-US" sz="2800" dirty="0">
                <a:solidFill>
                  <a:srgbClr val="C00000"/>
                </a:solidFill>
              </a:rPr>
              <a:t>&gt;&gt;&gt; </a:t>
            </a:r>
            <a:r>
              <a:rPr lang="en-US" sz="2800" dirty="0" err="1">
                <a:solidFill>
                  <a:srgbClr val="C00000"/>
                </a:solidFill>
              </a:rPr>
              <a:t>winDir</a:t>
            </a:r>
            <a:r>
              <a:rPr lang="en-US" sz="2800" dirty="0">
                <a:solidFill>
                  <a:srgbClr val="C00000"/>
                </a:solidFill>
              </a:rPr>
              <a:t> = Path('C:/Windows')</a:t>
            </a:r>
          </a:p>
          <a:p>
            <a:r>
              <a:rPr lang="en-US" sz="2800" dirty="0">
                <a:solidFill>
                  <a:srgbClr val="C00000"/>
                </a:solidFill>
              </a:rPr>
              <a:t>&gt;&gt;&gt; </a:t>
            </a:r>
            <a:r>
              <a:rPr lang="en-US" sz="2800" dirty="0" err="1">
                <a:solidFill>
                  <a:srgbClr val="C00000"/>
                </a:solidFill>
              </a:rPr>
              <a:t>notExistsDir</a:t>
            </a:r>
            <a:r>
              <a:rPr lang="en-US" sz="2800" dirty="0">
                <a:solidFill>
                  <a:srgbClr val="C00000"/>
                </a:solidFill>
              </a:rPr>
              <a:t> = Path('C:/This/Folder/Does/Not/Exist')</a:t>
            </a:r>
          </a:p>
          <a:p>
            <a:r>
              <a:rPr lang="en-US" sz="2800" dirty="0">
                <a:solidFill>
                  <a:srgbClr val="C00000"/>
                </a:solidFill>
              </a:rPr>
              <a:t>&gt;&gt;&gt; </a:t>
            </a:r>
            <a:r>
              <a:rPr lang="en-US" sz="2800" dirty="0" err="1">
                <a:solidFill>
                  <a:srgbClr val="C00000"/>
                </a:solidFill>
              </a:rPr>
              <a:t>calcFile</a:t>
            </a:r>
            <a:r>
              <a:rPr lang="en-US" sz="2800" dirty="0">
                <a:solidFill>
                  <a:srgbClr val="C00000"/>
                </a:solidFill>
              </a:rPr>
              <a:t> = Path('C:/Windows</a:t>
            </a:r>
          </a:p>
          <a:p>
            <a:r>
              <a:rPr lang="en-US" sz="2800" dirty="0">
                <a:solidFill>
                  <a:srgbClr val="0070C0"/>
                </a:solidFill>
              </a:rPr>
              <a:t>/System32/calc.exe')</a:t>
            </a:r>
          </a:p>
          <a:p>
            <a:r>
              <a:rPr lang="en-US" sz="2800" dirty="0">
                <a:solidFill>
                  <a:srgbClr val="C00000"/>
                </a:solidFill>
              </a:rPr>
              <a:t>&gt;&gt;&gt; </a:t>
            </a:r>
            <a:r>
              <a:rPr lang="en-US" sz="2800" dirty="0" err="1">
                <a:solidFill>
                  <a:srgbClr val="C00000"/>
                </a:solidFill>
              </a:rPr>
              <a:t>winDir.exists</a:t>
            </a:r>
            <a:r>
              <a:rPr lang="en-US" sz="2800" dirty="0">
                <a:solidFill>
                  <a:srgbClr val="C00000"/>
                </a:solidFill>
              </a:rPr>
              <a:t>()</a:t>
            </a:r>
          </a:p>
          <a:p>
            <a:r>
              <a:rPr lang="en-US" sz="2800" dirty="0">
                <a:solidFill>
                  <a:srgbClr val="0070C0"/>
                </a:solidFill>
              </a:rPr>
              <a:t>True</a:t>
            </a:r>
          </a:p>
          <a:p>
            <a:r>
              <a:rPr lang="en-US" sz="2800" dirty="0">
                <a:solidFill>
                  <a:srgbClr val="C00000"/>
                </a:solidFill>
              </a:rPr>
              <a:t>&gt;&gt;&gt; </a:t>
            </a:r>
            <a:r>
              <a:rPr lang="en-US" sz="2800" dirty="0" err="1">
                <a:solidFill>
                  <a:srgbClr val="C00000"/>
                </a:solidFill>
              </a:rPr>
              <a:t>winDir.is_dir</a:t>
            </a:r>
            <a:r>
              <a:rPr lang="en-US" sz="2800" dirty="0">
                <a:solidFill>
                  <a:srgbClr val="C00000"/>
                </a:solidFill>
              </a:rPr>
              <a:t>()</a:t>
            </a:r>
          </a:p>
          <a:p>
            <a:r>
              <a:rPr lang="en-US" sz="2800" dirty="0">
                <a:solidFill>
                  <a:srgbClr val="0070C0"/>
                </a:solidFill>
              </a:rPr>
              <a:t>True</a:t>
            </a:r>
          </a:p>
          <a:p>
            <a:r>
              <a:rPr lang="en-US" sz="2800" dirty="0">
                <a:solidFill>
                  <a:srgbClr val="C00000"/>
                </a:solidFill>
              </a:rPr>
              <a:t>&gt;&gt;&gt; </a:t>
            </a:r>
            <a:r>
              <a:rPr lang="en-US" sz="2800" dirty="0" err="1">
                <a:solidFill>
                  <a:srgbClr val="C00000"/>
                </a:solidFill>
              </a:rPr>
              <a:t>notExistsDir.exists</a:t>
            </a:r>
            <a:r>
              <a:rPr lang="en-US" sz="2800" dirty="0">
                <a:solidFill>
                  <a:srgbClr val="C00000"/>
                </a:solidFill>
              </a:rPr>
              <a:t>()</a:t>
            </a:r>
          </a:p>
          <a:p>
            <a:r>
              <a:rPr lang="en-US" sz="2800" dirty="0">
                <a:solidFill>
                  <a:srgbClr val="0070C0"/>
                </a:solidFill>
              </a:rPr>
              <a:t>False</a:t>
            </a:r>
          </a:p>
          <a:p>
            <a:r>
              <a:rPr lang="en-US" sz="2800" dirty="0">
                <a:solidFill>
                  <a:srgbClr val="C00000"/>
                </a:solidFill>
              </a:rPr>
              <a:t>&gt;&gt;&gt; </a:t>
            </a:r>
            <a:r>
              <a:rPr lang="en-US" sz="2800" dirty="0" err="1">
                <a:solidFill>
                  <a:srgbClr val="C00000"/>
                </a:solidFill>
              </a:rPr>
              <a:t>calcFile.is_file</a:t>
            </a:r>
            <a:r>
              <a:rPr lang="en-US" sz="2800" dirty="0">
                <a:solidFill>
                  <a:srgbClr val="C00000"/>
                </a:solidFill>
              </a:rPr>
              <a:t>()</a:t>
            </a:r>
          </a:p>
          <a:p>
            <a:r>
              <a:rPr lang="en-US" sz="2800" dirty="0">
                <a:solidFill>
                  <a:srgbClr val="0070C0"/>
                </a:solidFill>
              </a:rPr>
              <a:t>True</a:t>
            </a:r>
          </a:p>
          <a:p>
            <a:r>
              <a:rPr lang="en-US" sz="2800" dirty="0">
                <a:solidFill>
                  <a:srgbClr val="C00000"/>
                </a:solidFill>
              </a:rPr>
              <a:t>&gt;&gt;&gt; </a:t>
            </a:r>
            <a:r>
              <a:rPr lang="en-US" sz="2800" dirty="0" err="1">
                <a:solidFill>
                  <a:srgbClr val="C00000"/>
                </a:solidFill>
              </a:rPr>
              <a:t>calcFile.is_dir</a:t>
            </a:r>
            <a:r>
              <a:rPr lang="en-US" sz="2800" dirty="0">
                <a:solidFill>
                  <a:srgbClr val="C00000"/>
                </a:solidFill>
              </a:rPr>
              <a:t>()</a:t>
            </a:r>
          </a:p>
          <a:p>
            <a:r>
              <a:rPr lang="en-US" sz="2800" dirty="0">
                <a:solidFill>
                  <a:srgbClr val="0070C0"/>
                </a:solidFill>
              </a:rPr>
              <a:t>False</a:t>
            </a:r>
            <a:endParaRPr lang="en-US" sz="2800" dirty="0"/>
          </a:p>
        </p:txBody>
      </p:sp>
      <p:sp>
        <p:nvSpPr>
          <p:cNvPr id="4" name="Rectangle 3"/>
          <p:cNvSpPr/>
          <p:nvPr/>
        </p:nvSpPr>
        <p:spPr>
          <a:xfrm>
            <a:off x="5410200" y="2511336"/>
            <a:ext cx="6096000" cy="3416320"/>
          </a:xfrm>
          <a:prstGeom prst="rect">
            <a:avLst/>
          </a:prstGeom>
        </p:spPr>
        <p:txBody>
          <a:bodyPr>
            <a:spAutoFit/>
          </a:bodyPr>
          <a:lstStyle/>
          <a:p>
            <a:pPr marL="342900" indent="-342900">
              <a:buFont typeface="Wingdings" panose="05000000000000000000" pitchFamily="2" charset="2"/>
              <a:buChar char="Ø"/>
            </a:pPr>
            <a:r>
              <a:rPr lang="en-US" sz="2400" dirty="0">
                <a:solidFill>
                  <a:srgbClr val="C00000"/>
                </a:solidFill>
              </a:rPr>
              <a:t>You can determine whether there is a DVD or flash drive currently attached to the computer by checking for it with the exists() method.</a:t>
            </a:r>
          </a:p>
          <a:p>
            <a:pPr marL="342900" indent="-342900">
              <a:buFont typeface="Wingdings" panose="05000000000000000000" pitchFamily="2" charset="2"/>
              <a:buChar char="Ø"/>
            </a:pPr>
            <a:endParaRPr lang="en-US" sz="2400" dirty="0">
              <a:solidFill>
                <a:srgbClr val="C00000"/>
              </a:solidFill>
            </a:endParaRPr>
          </a:p>
          <a:p>
            <a:pPr marL="342900" indent="-342900">
              <a:buFont typeface="Wingdings" panose="05000000000000000000" pitchFamily="2" charset="2"/>
              <a:buChar char="Ø"/>
            </a:pPr>
            <a:r>
              <a:rPr lang="en-US" sz="2400" dirty="0">
                <a:solidFill>
                  <a:srgbClr val="0070C0"/>
                </a:solidFill>
              </a:rPr>
              <a:t>For instance, if I wanted to check for a flash drive with the volume named D:\ on my Windows computer, I could do that with the following:</a:t>
            </a:r>
          </a:p>
        </p:txBody>
      </p:sp>
    </p:spTree>
    <p:extLst>
      <p:ext uri="{BB962C8B-B14F-4D97-AF65-F5344CB8AC3E}">
        <p14:creationId xmlns:p14="http://schemas.microsoft.com/office/powerpoint/2010/main" val="1444952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9" y="0"/>
            <a:ext cx="8322609" cy="646331"/>
          </a:xfrm>
          <a:prstGeom prst="rect">
            <a:avLst/>
          </a:prstGeom>
        </p:spPr>
        <p:txBody>
          <a:bodyPr wrap="square">
            <a:spAutoFit/>
          </a:bodyPr>
          <a:lstStyle/>
          <a:p>
            <a:pPr algn="ctr"/>
            <a:r>
              <a:rPr lang="en-US" sz="3600" b="1" dirty="0">
                <a:solidFill>
                  <a:schemeClr val="accent6">
                    <a:lumMod val="50000"/>
                  </a:schemeClr>
                </a:solidFill>
              </a:rPr>
              <a:t>Checking Path Validity</a:t>
            </a:r>
          </a:p>
        </p:txBody>
      </p:sp>
      <p:sp>
        <p:nvSpPr>
          <p:cNvPr id="3" name="Rectangle 2"/>
          <p:cNvSpPr/>
          <p:nvPr/>
        </p:nvSpPr>
        <p:spPr>
          <a:xfrm>
            <a:off x="378755" y="1081095"/>
            <a:ext cx="11465115" cy="1384995"/>
          </a:xfrm>
          <a:prstGeom prst="rect">
            <a:avLst/>
          </a:prstGeom>
        </p:spPr>
        <p:txBody>
          <a:bodyPr wrap="square">
            <a:spAutoFit/>
          </a:bodyPr>
          <a:lstStyle/>
          <a:p>
            <a:r>
              <a:rPr lang="en-US" sz="2800" dirty="0">
                <a:solidFill>
                  <a:srgbClr val="C00000"/>
                </a:solidFill>
              </a:rPr>
              <a:t>&gt;&gt;&gt; </a:t>
            </a:r>
            <a:r>
              <a:rPr lang="en-US" sz="2800" dirty="0" err="1">
                <a:solidFill>
                  <a:srgbClr val="C00000"/>
                </a:solidFill>
              </a:rPr>
              <a:t>dDrive</a:t>
            </a:r>
            <a:r>
              <a:rPr lang="en-US" sz="2800" dirty="0">
                <a:solidFill>
                  <a:srgbClr val="C00000"/>
                </a:solidFill>
              </a:rPr>
              <a:t> = Path('D:/')</a:t>
            </a:r>
          </a:p>
          <a:p>
            <a:r>
              <a:rPr lang="en-US" sz="2800" dirty="0">
                <a:solidFill>
                  <a:srgbClr val="C00000"/>
                </a:solidFill>
              </a:rPr>
              <a:t>&gt;&gt;&gt; </a:t>
            </a:r>
            <a:r>
              <a:rPr lang="en-US" sz="2800" dirty="0" err="1">
                <a:solidFill>
                  <a:srgbClr val="C00000"/>
                </a:solidFill>
              </a:rPr>
              <a:t>dDrive.exists</a:t>
            </a:r>
            <a:r>
              <a:rPr lang="en-US" sz="2800" dirty="0">
                <a:solidFill>
                  <a:srgbClr val="C00000"/>
                </a:solidFill>
              </a:rPr>
              <a:t>()</a:t>
            </a:r>
          </a:p>
          <a:p>
            <a:r>
              <a:rPr lang="en-US" sz="2800" dirty="0">
                <a:solidFill>
                  <a:srgbClr val="0070C0"/>
                </a:solidFill>
              </a:rPr>
              <a:t>False</a:t>
            </a:r>
          </a:p>
        </p:txBody>
      </p:sp>
      <p:sp>
        <p:nvSpPr>
          <p:cNvPr id="2" name="Rectangle 1"/>
          <p:cNvSpPr/>
          <p:nvPr/>
        </p:nvSpPr>
        <p:spPr>
          <a:xfrm>
            <a:off x="378755" y="2900854"/>
            <a:ext cx="11465115" cy="3262432"/>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t>Oops! It looks like I forgot to plug in my flash drive.</a:t>
            </a:r>
          </a:p>
          <a:p>
            <a:pPr marL="457200" indent="-457200">
              <a:buFont typeface="Wingdings" panose="05000000000000000000" pitchFamily="2" charset="2"/>
              <a:buChar char="Ø"/>
            </a:pPr>
            <a:r>
              <a:rPr lang="en-US" sz="2800" dirty="0"/>
              <a:t>The older </a:t>
            </a:r>
            <a:r>
              <a:rPr lang="en-US" sz="2800" dirty="0" err="1"/>
              <a:t>os.path</a:t>
            </a:r>
            <a:r>
              <a:rPr lang="en-US" sz="2800" dirty="0"/>
              <a:t> module can accomplish the same task with the</a:t>
            </a:r>
          </a:p>
          <a:p>
            <a:r>
              <a:rPr lang="en-US" sz="2800" dirty="0" err="1"/>
              <a:t>os.path.exists</a:t>
            </a:r>
            <a:r>
              <a:rPr lang="en-US" sz="2800" dirty="0"/>
              <a:t>(path), </a:t>
            </a:r>
            <a:r>
              <a:rPr lang="en-US" sz="2800" dirty="0" err="1"/>
              <a:t>os.path.isfile</a:t>
            </a:r>
            <a:r>
              <a:rPr lang="en-US" sz="2800" dirty="0"/>
              <a:t>(path), and </a:t>
            </a:r>
            <a:r>
              <a:rPr lang="en-US" sz="2800" dirty="0" err="1"/>
              <a:t>os.path.isdir</a:t>
            </a:r>
            <a:r>
              <a:rPr lang="en-US" sz="2800" dirty="0"/>
              <a:t>(path) functions,</a:t>
            </a:r>
          </a:p>
          <a:p>
            <a:r>
              <a:rPr lang="en-US" sz="2800" dirty="0"/>
              <a:t>which act just like their Path function counterparts.</a:t>
            </a:r>
          </a:p>
          <a:p>
            <a:endParaRPr lang="en-US" sz="2800" dirty="0"/>
          </a:p>
          <a:p>
            <a:pPr marL="457200" indent="-457200">
              <a:buFont typeface="Wingdings" panose="05000000000000000000" pitchFamily="2" charset="2"/>
              <a:buChar char="Ø"/>
            </a:pPr>
            <a:r>
              <a:rPr lang="en-US" sz="2800" dirty="0"/>
              <a:t>As of Python 3.6, these functions can accept Path objects as well as strings                   of the file paths.</a:t>
            </a:r>
          </a:p>
        </p:txBody>
      </p:sp>
    </p:spTree>
    <p:extLst>
      <p:ext uri="{BB962C8B-B14F-4D97-AF65-F5344CB8AC3E}">
        <p14:creationId xmlns:p14="http://schemas.microsoft.com/office/powerpoint/2010/main" val="2427117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7" y="0"/>
            <a:ext cx="8322609" cy="646331"/>
          </a:xfrm>
          <a:prstGeom prst="rect">
            <a:avLst/>
          </a:prstGeom>
        </p:spPr>
        <p:txBody>
          <a:bodyPr wrap="square">
            <a:spAutoFit/>
          </a:bodyPr>
          <a:lstStyle/>
          <a:p>
            <a:pPr algn="ctr"/>
            <a:r>
              <a:rPr lang="en-US" sz="3600" b="1">
                <a:solidFill>
                  <a:schemeClr val="accent6">
                    <a:lumMod val="50000"/>
                  </a:schemeClr>
                </a:solidFill>
              </a:rPr>
              <a:t>The File Reading/Writing Process</a:t>
            </a:r>
            <a:endParaRPr lang="en-US" sz="3600" b="1" dirty="0">
              <a:solidFill>
                <a:schemeClr val="accent6">
                  <a:lumMod val="50000"/>
                </a:schemeClr>
              </a:solidFill>
            </a:endParaRPr>
          </a:p>
        </p:txBody>
      </p:sp>
      <p:sp>
        <p:nvSpPr>
          <p:cNvPr id="2" name="Rectangle 1"/>
          <p:cNvSpPr/>
          <p:nvPr/>
        </p:nvSpPr>
        <p:spPr>
          <a:xfrm>
            <a:off x="378753" y="1516554"/>
            <a:ext cx="11465115" cy="4585871"/>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t>The functions covered in the next few sections will apply to plaintext files.</a:t>
            </a:r>
          </a:p>
          <a:p>
            <a:pPr marL="457200" indent="-457200">
              <a:spcAft>
                <a:spcPts val="1200"/>
              </a:spcAft>
              <a:buFont typeface="Wingdings" panose="05000000000000000000" pitchFamily="2" charset="2"/>
              <a:buChar char="Ø"/>
            </a:pPr>
            <a:r>
              <a:rPr lang="en-US" sz="2800" dirty="0">
                <a:solidFill>
                  <a:srgbClr val="C00000"/>
                </a:solidFill>
              </a:rPr>
              <a:t>Plaintext files contain only basic text characters and do not include font, size, or color information.</a:t>
            </a:r>
          </a:p>
          <a:p>
            <a:pPr marL="457200" indent="-457200">
              <a:spcAft>
                <a:spcPts val="1200"/>
              </a:spcAft>
              <a:buFont typeface="Wingdings" panose="05000000000000000000" pitchFamily="2" charset="2"/>
              <a:buChar char="Ø"/>
            </a:pPr>
            <a:r>
              <a:rPr lang="en-US" sz="2800" dirty="0"/>
              <a:t>Text files with the </a:t>
            </a:r>
            <a:r>
              <a:rPr lang="en-US" sz="2800" dirty="0">
                <a:solidFill>
                  <a:srgbClr val="C00000"/>
                </a:solidFill>
              </a:rPr>
              <a:t>.txt </a:t>
            </a:r>
            <a:r>
              <a:rPr lang="en-US" sz="2800" dirty="0"/>
              <a:t>extension or Python script files with the </a:t>
            </a:r>
            <a:r>
              <a:rPr lang="en-US" sz="2800" dirty="0">
                <a:solidFill>
                  <a:srgbClr val="C00000"/>
                </a:solidFill>
              </a:rPr>
              <a:t>.</a:t>
            </a:r>
            <a:r>
              <a:rPr lang="en-US" sz="2800" dirty="0" err="1">
                <a:solidFill>
                  <a:srgbClr val="C00000"/>
                </a:solidFill>
              </a:rPr>
              <a:t>py</a:t>
            </a:r>
            <a:r>
              <a:rPr lang="en-US" sz="2800" dirty="0">
                <a:solidFill>
                  <a:srgbClr val="C00000"/>
                </a:solidFill>
              </a:rPr>
              <a:t> </a:t>
            </a:r>
            <a:r>
              <a:rPr lang="en-US" sz="2800" dirty="0"/>
              <a:t>extension are examples of plaintext files.</a:t>
            </a:r>
          </a:p>
          <a:p>
            <a:pPr marL="457200" indent="-457200">
              <a:spcAft>
                <a:spcPts val="1200"/>
              </a:spcAft>
              <a:buFont typeface="Wingdings" panose="05000000000000000000" pitchFamily="2" charset="2"/>
              <a:buChar char="Ø"/>
            </a:pPr>
            <a:r>
              <a:rPr lang="en-US" sz="2800" dirty="0">
                <a:solidFill>
                  <a:srgbClr val="C00000"/>
                </a:solidFill>
              </a:rPr>
              <a:t>These can be opened with Windows’s Notepad or </a:t>
            </a:r>
            <a:r>
              <a:rPr lang="en-US" sz="2800" dirty="0" err="1">
                <a:solidFill>
                  <a:srgbClr val="C00000"/>
                </a:solidFill>
              </a:rPr>
              <a:t>macOS’s</a:t>
            </a:r>
            <a:r>
              <a:rPr lang="en-US" sz="2800" dirty="0">
                <a:solidFill>
                  <a:srgbClr val="C00000"/>
                </a:solidFill>
              </a:rPr>
              <a:t> </a:t>
            </a:r>
            <a:r>
              <a:rPr lang="en-US" sz="2800" dirty="0" err="1">
                <a:solidFill>
                  <a:srgbClr val="C00000"/>
                </a:solidFill>
              </a:rPr>
              <a:t>TextEdit</a:t>
            </a:r>
            <a:r>
              <a:rPr lang="en-US" sz="2800" dirty="0">
                <a:solidFill>
                  <a:srgbClr val="C00000"/>
                </a:solidFill>
              </a:rPr>
              <a:t> application.</a:t>
            </a:r>
          </a:p>
          <a:p>
            <a:pPr marL="457200" indent="-457200">
              <a:spcAft>
                <a:spcPts val="1200"/>
              </a:spcAft>
              <a:buFont typeface="Wingdings" panose="05000000000000000000" pitchFamily="2" charset="2"/>
              <a:buChar char="Ø"/>
            </a:pPr>
            <a:r>
              <a:rPr lang="en-US" sz="2800" dirty="0"/>
              <a:t>Your programs can easily read the contents of plaintext files and treat them as an ordinary string value.</a:t>
            </a:r>
          </a:p>
        </p:txBody>
      </p:sp>
    </p:spTree>
    <p:extLst>
      <p:ext uri="{BB962C8B-B14F-4D97-AF65-F5344CB8AC3E}">
        <p14:creationId xmlns:p14="http://schemas.microsoft.com/office/powerpoint/2010/main" val="7872101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7" y="0"/>
            <a:ext cx="8322609" cy="646331"/>
          </a:xfrm>
          <a:prstGeom prst="rect">
            <a:avLst/>
          </a:prstGeom>
        </p:spPr>
        <p:txBody>
          <a:bodyPr wrap="square">
            <a:spAutoFit/>
          </a:bodyPr>
          <a:lstStyle/>
          <a:p>
            <a:pPr algn="ctr"/>
            <a:r>
              <a:rPr lang="en-US" sz="3600" b="1">
                <a:solidFill>
                  <a:schemeClr val="accent6">
                    <a:lumMod val="50000"/>
                  </a:schemeClr>
                </a:solidFill>
              </a:rPr>
              <a:t>The File Reading/Writing Process</a:t>
            </a:r>
            <a:endParaRPr lang="en-US" sz="3600" b="1" dirty="0">
              <a:solidFill>
                <a:schemeClr val="accent6">
                  <a:lumMod val="50000"/>
                </a:schemeClr>
              </a:solidFill>
            </a:endParaRPr>
          </a:p>
        </p:txBody>
      </p:sp>
      <p:sp>
        <p:nvSpPr>
          <p:cNvPr id="2" name="Rectangle 1"/>
          <p:cNvSpPr/>
          <p:nvPr/>
        </p:nvSpPr>
        <p:spPr>
          <a:xfrm>
            <a:off x="378753" y="1516554"/>
            <a:ext cx="11465115" cy="2554545"/>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t>Binary files are all other file types, such as word processing documents, PDFs, images, spreadsheets, and executable programs.</a:t>
            </a:r>
          </a:p>
          <a:p>
            <a:pPr marL="457200" indent="-457200">
              <a:spcAft>
                <a:spcPts val="1200"/>
              </a:spcAft>
              <a:buFont typeface="Wingdings" panose="05000000000000000000" pitchFamily="2" charset="2"/>
              <a:buChar char="Ø"/>
            </a:pPr>
            <a:r>
              <a:rPr lang="en-US" sz="2800" dirty="0">
                <a:solidFill>
                  <a:srgbClr val="C00000"/>
                </a:solidFill>
              </a:rPr>
              <a:t>If you open a binary file in Notepad or </a:t>
            </a:r>
            <a:r>
              <a:rPr lang="en-US" sz="2800" dirty="0" err="1">
                <a:solidFill>
                  <a:srgbClr val="C00000"/>
                </a:solidFill>
              </a:rPr>
              <a:t>TextEdit</a:t>
            </a:r>
            <a:r>
              <a:rPr lang="en-US" sz="2800" dirty="0">
                <a:solidFill>
                  <a:srgbClr val="C00000"/>
                </a:solidFill>
              </a:rPr>
              <a:t>, it will look like scrambled nonsense, like :</a:t>
            </a:r>
          </a:p>
          <a:p>
            <a:pPr>
              <a:spcAft>
                <a:spcPts val="1200"/>
              </a:spcAft>
            </a:pPr>
            <a:r>
              <a:rPr lang="en-US" sz="2800" dirty="0"/>
              <a:t>               The Windows calc.exe program opened in Notepad</a:t>
            </a:r>
          </a:p>
        </p:txBody>
      </p:sp>
      <p:pic>
        <p:nvPicPr>
          <p:cNvPr id="3" name="Picture 2"/>
          <p:cNvPicPr>
            <a:picLocks noChangeAspect="1"/>
          </p:cNvPicPr>
          <p:nvPr/>
        </p:nvPicPr>
        <p:blipFill>
          <a:blip r:embed="rId3"/>
          <a:stretch>
            <a:fillRect/>
          </a:stretch>
        </p:blipFill>
        <p:spPr>
          <a:xfrm>
            <a:off x="2209800" y="3995512"/>
            <a:ext cx="6243637" cy="2862488"/>
          </a:xfrm>
          <a:prstGeom prst="rect">
            <a:avLst/>
          </a:prstGeom>
        </p:spPr>
      </p:pic>
    </p:spTree>
    <p:extLst>
      <p:ext uri="{BB962C8B-B14F-4D97-AF65-F5344CB8AC3E}">
        <p14:creationId xmlns:p14="http://schemas.microsoft.com/office/powerpoint/2010/main" val="124126504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7" y="0"/>
            <a:ext cx="8322609" cy="646331"/>
          </a:xfrm>
          <a:prstGeom prst="rect">
            <a:avLst/>
          </a:prstGeom>
        </p:spPr>
        <p:txBody>
          <a:bodyPr wrap="square">
            <a:spAutoFit/>
          </a:bodyPr>
          <a:lstStyle/>
          <a:p>
            <a:pPr algn="ctr"/>
            <a:r>
              <a:rPr lang="en-US" sz="3600" b="1">
                <a:solidFill>
                  <a:schemeClr val="accent6">
                    <a:lumMod val="50000"/>
                  </a:schemeClr>
                </a:solidFill>
              </a:rPr>
              <a:t>The File Reading/Writing Process</a:t>
            </a:r>
            <a:endParaRPr lang="en-US" sz="3600" b="1" dirty="0">
              <a:solidFill>
                <a:schemeClr val="accent6">
                  <a:lumMod val="50000"/>
                </a:schemeClr>
              </a:solidFill>
            </a:endParaRPr>
          </a:p>
        </p:txBody>
      </p:sp>
      <p:sp>
        <p:nvSpPr>
          <p:cNvPr id="2" name="Rectangle 1"/>
          <p:cNvSpPr/>
          <p:nvPr/>
        </p:nvSpPr>
        <p:spPr>
          <a:xfrm>
            <a:off x="378753" y="1516554"/>
            <a:ext cx="11465115" cy="1969770"/>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t>The </a:t>
            </a:r>
            <a:r>
              <a:rPr lang="en-US" sz="2800" dirty="0" err="1"/>
              <a:t>pathlib</a:t>
            </a:r>
            <a:r>
              <a:rPr lang="en-US" sz="2800" dirty="0"/>
              <a:t> module’s </a:t>
            </a:r>
            <a:r>
              <a:rPr lang="en-US" sz="2800" dirty="0" err="1"/>
              <a:t>read_text</a:t>
            </a:r>
            <a:r>
              <a:rPr lang="en-US" sz="2800" dirty="0"/>
              <a:t>() method returns a string of the full contents of a text file. Its </a:t>
            </a:r>
            <a:r>
              <a:rPr lang="en-US" sz="2800" dirty="0" err="1"/>
              <a:t>write_text</a:t>
            </a:r>
            <a:r>
              <a:rPr lang="en-US" sz="2800" dirty="0"/>
              <a:t>() method creates a new text file (or overwrites an existing one) with the string passed to it.</a:t>
            </a:r>
          </a:p>
          <a:p>
            <a:pPr marL="457200" indent="-457200">
              <a:spcAft>
                <a:spcPts val="1200"/>
              </a:spcAft>
              <a:buFont typeface="Wingdings" panose="05000000000000000000" pitchFamily="2" charset="2"/>
              <a:buChar char="Ø"/>
            </a:pPr>
            <a:endParaRPr lang="en-US" sz="2800" dirty="0"/>
          </a:p>
        </p:txBody>
      </p:sp>
      <p:sp>
        <p:nvSpPr>
          <p:cNvPr id="3" name="Rectangle 2"/>
          <p:cNvSpPr/>
          <p:nvPr/>
        </p:nvSpPr>
        <p:spPr>
          <a:xfrm>
            <a:off x="927100" y="3047137"/>
            <a:ext cx="6096000" cy="2308324"/>
          </a:xfrm>
          <a:prstGeom prst="rect">
            <a:avLst/>
          </a:prstGeom>
        </p:spPr>
        <p:txBody>
          <a:bodyPr>
            <a:spAutoFit/>
          </a:bodyPr>
          <a:lstStyle/>
          <a:p>
            <a:r>
              <a:rPr lang="en-US" sz="2400" dirty="0">
                <a:solidFill>
                  <a:srgbClr val="C00000"/>
                </a:solidFill>
              </a:rPr>
              <a:t>&gt;&gt;&gt; from </a:t>
            </a:r>
            <a:r>
              <a:rPr lang="en-US" sz="2400" dirty="0" err="1">
                <a:solidFill>
                  <a:srgbClr val="C00000"/>
                </a:solidFill>
              </a:rPr>
              <a:t>pathlib</a:t>
            </a:r>
            <a:r>
              <a:rPr lang="en-US" sz="2400" dirty="0">
                <a:solidFill>
                  <a:srgbClr val="C00000"/>
                </a:solidFill>
              </a:rPr>
              <a:t> import Path</a:t>
            </a:r>
          </a:p>
          <a:p>
            <a:r>
              <a:rPr lang="en-US" sz="2400" dirty="0">
                <a:solidFill>
                  <a:srgbClr val="C00000"/>
                </a:solidFill>
              </a:rPr>
              <a:t>&gt;&gt;&gt; p = Path('spam.txt')</a:t>
            </a:r>
          </a:p>
          <a:p>
            <a:r>
              <a:rPr lang="en-US" sz="2400" dirty="0">
                <a:solidFill>
                  <a:srgbClr val="C00000"/>
                </a:solidFill>
              </a:rPr>
              <a:t>&gt;&gt;&gt; </a:t>
            </a:r>
            <a:r>
              <a:rPr lang="en-US" sz="2400" dirty="0" err="1">
                <a:solidFill>
                  <a:srgbClr val="C00000"/>
                </a:solidFill>
              </a:rPr>
              <a:t>p.write_text</a:t>
            </a:r>
            <a:r>
              <a:rPr lang="en-US" sz="2400" dirty="0">
                <a:solidFill>
                  <a:srgbClr val="C00000"/>
                </a:solidFill>
              </a:rPr>
              <a:t>('Hello, world!')</a:t>
            </a:r>
          </a:p>
          <a:p>
            <a:r>
              <a:rPr lang="en-US" sz="2400" dirty="0"/>
              <a:t>13</a:t>
            </a:r>
          </a:p>
          <a:p>
            <a:r>
              <a:rPr lang="en-US" sz="2400" dirty="0">
                <a:solidFill>
                  <a:srgbClr val="C00000"/>
                </a:solidFill>
              </a:rPr>
              <a:t>&gt;&gt;&gt; </a:t>
            </a:r>
            <a:r>
              <a:rPr lang="en-US" sz="2400" dirty="0" err="1">
                <a:solidFill>
                  <a:srgbClr val="C00000"/>
                </a:solidFill>
              </a:rPr>
              <a:t>p.read_text</a:t>
            </a:r>
            <a:r>
              <a:rPr lang="en-US" sz="2400" dirty="0">
                <a:solidFill>
                  <a:srgbClr val="C00000"/>
                </a:solidFill>
              </a:rPr>
              <a:t>()</a:t>
            </a:r>
          </a:p>
          <a:p>
            <a:r>
              <a:rPr lang="en-US" sz="2400" dirty="0"/>
              <a:t>'Hello, world!'</a:t>
            </a:r>
          </a:p>
        </p:txBody>
      </p:sp>
      <p:sp>
        <p:nvSpPr>
          <p:cNvPr id="4" name="Rectangle 3"/>
          <p:cNvSpPr/>
          <p:nvPr/>
        </p:nvSpPr>
        <p:spPr>
          <a:xfrm>
            <a:off x="478860" y="5551959"/>
            <a:ext cx="11713140" cy="1384995"/>
          </a:xfrm>
          <a:prstGeom prst="rect">
            <a:avLst/>
          </a:prstGeom>
        </p:spPr>
        <p:txBody>
          <a:bodyPr wrap="square">
            <a:spAutoFit/>
          </a:bodyPr>
          <a:lstStyle/>
          <a:p>
            <a:pPr marL="457200" indent="-457200">
              <a:buFont typeface="Wingdings" panose="05000000000000000000" pitchFamily="2" charset="2"/>
              <a:buChar char="Ø"/>
            </a:pPr>
            <a:r>
              <a:rPr lang="en-US" sz="2800" dirty="0">
                <a:solidFill>
                  <a:srgbClr val="002060"/>
                </a:solidFill>
              </a:rPr>
              <a:t>These method calls create a </a:t>
            </a:r>
            <a:r>
              <a:rPr lang="en-US" sz="2800" dirty="0">
                <a:solidFill>
                  <a:srgbClr val="C00000"/>
                </a:solidFill>
              </a:rPr>
              <a:t>spam.txt</a:t>
            </a:r>
            <a:r>
              <a:rPr lang="en-US" sz="2800" dirty="0">
                <a:solidFill>
                  <a:srgbClr val="002060"/>
                </a:solidFill>
              </a:rPr>
              <a:t> file with the content 'Hello, world!'.</a:t>
            </a:r>
          </a:p>
          <a:p>
            <a:pPr marL="457200" indent="-457200">
              <a:buFont typeface="Wingdings" panose="05000000000000000000" pitchFamily="2" charset="2"/>
              <a:buChar char="Ø"/>
            </a:pPr>
            <a:r>
              <a:rPr lang="en-US" sz="2800" dirty="0">
                <a:solidFill>
                  <a:srgbClr val="002060"/>
                </a:solidFill>
              </a:rPr>
              <a:t>The 13 that </a:t>
            </a:r>
            <a:r>
              <a:rPr lang="en-US" sz="2800" dirty="0" err="1">
                <a:solidFill>
                  <a:srgbClr val="C00000"/>
                </a:solidFill>
              </a:rPr>
              <a:t>write_text</a:t>
            </a:r>
            <a:r>
              <a:rPr lang="en-US" sz="2800" dirty="0">
                <a:solidFill>
                  <a:srgbClr val="C00000"/>
                </a:solidFill>
              </a:rPr>
              <a:t>() </a:t>
            </a:r>
            <a:r>
              <a:rPr lang="en-US" sz="2800" dirty="0">
                <a:solidFill>
                  <a:srgbClr val="002060"/>
                </a:solidFill>
              </a:rPr>
              <a:t>returns indicates that 13 characters were written to file.</a:t>
            </a:r>
          </a:p>
        </p:txBody>
      </p:sp>
      <p:sp>
        <p:nvSpPr>
          <p:cNvPr id="5" name="Rectangle 4"/>
          <p:cNvSpPr/>
          <p:nvPr/>
        </p:nvSpPr>
        <p:spPr>
          <a:xfrm>
            <a:off x="5747868" y="3318812"/>
            <a:ext cx="5567832" cy="1384995"/>
          </a:xfrm>
          <a:prstGeom prst="rect">
            <a:avLst/>
          </a:prstGeom>
        </p:spPr>
        <p:txBody>
          <a:bodyPr wrap="square">
            <a:spAutoFit/>
          </a:bodyPr>
          <a:lstStyle/>
          <a:p>
            <a:r>
              <a:rPr lang="en-US" sz="2800" dirty="0"/>
              <a:t>The </a:t>
            </a:r>
            <a:r>
              <a:rPr lang="en-US" sz="2800" dirty="0" err="1">
                <a:solidFill>
                  <a:srgbClr val="C00000"/>
                </a:solidFill>
              </a:rPr>
              <a:t>read_text</a:t>
            </a:r>
            <a:r>
              <a:rPr lang="en-US" sz="2800" dirty="0">
                <a:solidFill>
                  <a:srgbClr val="C00000"/>
                </a:solidFill>
              </a:rPr>
              <a:t>() </a:t>
            </a:r>
            <a:r>
              <a:rPr lang="en-US" sz="2800" dirty="0"/>
              <a:t>call reads and returns the contents of our new file as a string: </a:t>
            </a:r>
            <a:r>
              <a:rPr lang="en-US" sz="2800" dirty="0">
                <a:solidFill>
                  <a:srgbClr val="C00000"/>
                </a:solidFill>
              </a:rPr>
              <a:t>'Hello, world!'.</a:t>
            </a:r>
          </a:p>
        </p:txBody>
      </p:sp>
    </p:spTree>
    <p:extLst>
      <p:ext uri="{BB962C8B-B14F-4D97-AF65-F5344CB8AC3E}">
        <p14:creationId xmlns:p14="http://schemas.microsoft.com/office/powerpoint/2010/main" val="33918369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7" y="0"/>
            <a:ext cx="8322609" cy="646331"/>
          </a:xfrm>
          <a:prstGeom prst="rect">
            <a:avLst/>
          </a:prstGeom>
        </p:spPr>
        <p:txBody>
          <a:bodyPr wrap="square">
            <a:spAutoFit/>
          </a:bodyPr>
          <a:lstStyle/>
          <a:p>
            <a:pPr algn="ctr"/>
            <a:r>
              <a:rPr lang="en-US" sz="3600" b="1">
                <a:solidFill>
                  <a:schemeClr val="accent6">
                    <a:lumMod val="50000"/>
                  </a:schemeClr>
                </a:solidFill>
              </a:rPr>
              <a:t>The File Reading/Writing Process</a:t>
            </a:r>
            <a:endParaRPr lang="en-US" sz="3600" b="1" dirty="0">
              <a:solidFill>
                <a:schemeClr val="accent6">
                  <a:lumMod val="50000"/>
                </a:schemeClr>
              </a:solidFill>
            </a:endParaRPr>
          </a:p>
        </p:txBody>
      </p:sp>
      <p:sp>
        <p:nvSpPr>
          <p:cNvPr id="2" name="Rectangle 1"/>
          <p:cNvSpPr/>
          <p:nvPr/>
        </p:nvSpPr>
        <p:spPr>
          <a:xfrm>
            <a:off x="378753" y="1795954"/>
            <a:ext cx="11465115" cy="4308872"/>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200" dirty="0"/>
              <a:t>The more common way of writing to a file involves using the open() function and file objects.</a:t>
            </a:r>
          </a:p>
          <a:p>
            <a:pPr>
              <a:spcAft>
                <a:spcPts val="1200"/>
              </a:spcAft>
            </a:pPr>
            <a:endParaRPr lang="en-US" sz="3200" dirty="0"/>
          </a:p>
          <a:p>
            <a:pPr marL="457200" indent="-457200">
              <a:spcAft>
                <a:spcPts val="1200"/>
              </a:spcAft>
              <a:buFont typeface="Wingdings" panose="05000000000000000000" pitchFamily="2" charset="2"/>
              <a:buChar char="Ø"/>
            </a:pPr>
            <a:r>
              <a:rPr lang="en-US" sz="3200" dirty="0">
                <a:solidFill>
                  <a:srgbClr val="C00000"/>
                </a:solidFill>
              </a:rPr>
              <a:t>There are three steps to reading or writing files in Python:</a:t>
            </a:r>
          </a:p>
          <a:p>
            <a:pPr indent="571500">
              <a:spcAft>
                <a:spcPts val="1200"/>
              </a:spcAft>
            </a:pPr>
            <a:r>
              <a:rPr lang="en-US" sz="3200" dirty="0"/>
              <a:t>1. </a:t>
            </a:r>
            <a:r>
              <a:rPr lang="en-US" sz="3200" dirty="0">
                <a:solidFill>
                  <a:srgbClr val="0070C0"/>
                </a:solidFill>
              </a:rPr>
              <a:t>Call the open() function to return a File object.</a:t>
            </a:r>
          </a:p>
          <a:p>
            <a:pPr indent="571500">
              <a:spcAft>
                <a:spcPts val="1200"/>
              </a:spcAft>
            </a:pPr>
            <a:r>
              <a:rPr lang="en-US" sz="3200" dirty="0">
                <a:solidFill>
                  <a:srgbClr val="0070C0"/>
                </a:solidFill>
              </a:rPr>
              <a:t>2. Call the read() or write() method on the File object.</a:t>
            </a:r>
          </a:p>
          <a:p>
            <a:pPr indent="571500">
              <a:spcAft>
                <a:spcPts val="1200"/>
              </a:spcAft>
            </a:pPr>
            <a:r>
              <a:rPr lang="en-US" sz="3200" dirty="0">
                <a:solidFill>
                  <a:srgbClr val="0070C0"/>
                </a:solidFill>
              </a:rPr>
              <a:t>3. Close the file by calling the close() method on the File object.</a:t>
            </a:r>
          </a:p>
        </p:txBody>
      </p:sp>
    </p:spTree>
    <p:extLst>
      <p:ext uri="{BB962C8B-B14F-4D97-AF65-F5344CB8AC3E}">
        <p14:creationId xmlns:p14="http://schemas.microsoft.com/office/powerpoint/2010/main" val="220114123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7" y="0"/>
            <a:ext cx="8322609" cy="646331"/>
          </a:xfrm>
          <a:prstGeom prst="rect">
            <a:avLst/>
          </a:prstGeom>
        </p:spPr>
        <p:txBody>
          <a:bodyPr wrap="square">
            <a:spAutoFit/>
          </a:bodyPr>
          <a:lstStyle/>
          <a:p>
            <a:pPr algn="ctr"/>
            <a:r>
              <a:rPr lang="en-US" sz="3600" b="1">
                <a:solidFill>
                  <a:schemeClr val="accent6">
                    <a:lumMod val="50000"/>
                  </a:schemeClr>
                </a:solidFill>
              </a:rPr>
              <a:t>Opening Files with the open() Function</a:t>
            </a:r>
            <a:endParaRPr lang="en-US" sz="3600" b="1" dirty="0">
              <a:solidFill>
                <a:schemeClr val="accent6">
                  <a:lumMod val="50000"/>
                </a:schemeClr>
              </a:solidFill>
            </a:endParaRPr>
          </a:p>
        </p:txBody>
      </p:sp>
      <p:sp>
        <p:nvSpPr>
          <p:cNvPr id="2" name="Rectangle 1"/>
          <p:cNvSpPr/>
          <p:nvPr/>
        </p:nvSpPr>
        <p:spPr>
          <a:xfrm>
            <a:off x="378753" y="1287954"/>
            <a:ext cx="11465115" cy="4801314"/>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200" dirty="0">
                <a:solidFill>
                  <a:srgbClr val="C00000"/>
                </a:solidFill>
              </a:rPr>
              <a:t>To open a file with the open() function, you pass it a string path indicating the file you want to open; </a:t>
            </a:r>
          </a:p>
          <a:p>
            <a:pPr marL="457200" indent="-457200">
              <a:spcAft>
                <a:spcPts val="1200"/>
              </a:spcAft>
              <a:buFont typeface="Wingdings" panose="05000000000000000000" pitchFamily="2" charset="2"/>
              <a:buChar char="Ø"/>
            </a:pPr>
            <a:r>
              <a:rPr lang="en-US" sz="3200" dirty="0"/>
              <a:t>It can be either an absolute or relative path.</a:t>
            </a:r>
          </a:p>
          <a:p>
            <a:pPr marL="457200" indent="-457200">
              <a:spcAft>
                <a:spcPts val="1200"/>
              </a:spcAft>
              <a:buFont typeface="Wingdings" panose="05000000000000000000" pitchFamily="2" charset="2"/>
              <a:buChar char="Ø"/>
            </a:pPr>
            <a:r>
              <a:rPr lang="en-US" sz="3200" dirty="0">
                <a:solidFill>
                  <a:srgbClr val="FF0000"/>
                </a:solidFill>
              </a:rPr>
              <a:t>The open() function returns a File object.</a:t>
            </a:r>
          </a:p>
          <a:p>
            <a:pPr marL="457200" indent="-457200">
              <a:spcAft>
                <a:spcPts val="1200"/>
              </a:spcAft>
              <a:buFont typeface="Wingdings" panose="05000000000000000000" pitchFamily="2" charset="2"/>
              <a:buChar char="Ø"/>
            </a:pPr>
            <a:r>
              <a:rPr lang="en-US" sz="3200" dirty="0"/>
              <a:t>creating a text file named hello.txt using Notepad or </a:t>
            </a:r>
            <a:r>
              <a:rPr lang="en-US" sz="3200" dirty="0" err="1"/>
              <a:t>TextEdit</a:t>
            </a:r>
            <a:r>
              <a:rPr lang="en-US" sz="3200" dirty="0"/>
              <a:t>.</a:t>
            </a:r>
          </a:p>
          <a:p>
            <a:pPr marL="457200" indent="-457200">
              <a:spcAft>
                <a:spcPts val="1200"/>
              </a:spcAft>
              <a:buFont typeface="Wingdings" panose="05000000000000000000" pitchFamily="2" charset="2"/>
              <a:buChar char="Ø"/>
            </a:pPr>
            <a:r>
              <a:rPr lang="en-US" sz="3200" dirty="0">
                <a:solidFill>
                  <a:srgbClr val="FF0000"/>
                </a:solidFill>
              </a:rPr>
              <a:t>Type Hello, world! as the content of this text file and save it in user home folder. </a:t>
            </a:r>
          </a:p>
          <a:p>
            <a:pPr marL="457200" indent="-457200">
              <a:spcAft>
                <a:spcPts val="1200"/>
              </a:spcAft>
              <a:buFont typeface="Wingdings" panose="05000000000000000000" pitchFamily="2" charset="2"/>
              <a:buChar char="Ø"/>
            </a:pPr>
            <a:r>
              <a:rPr lang="en-US" sz="3200" dirty="0"/>
              <a:t>Then enter:    </a:t>
            </a:r>
            <a:r>
              <a:rPr lang="en-US" sz="3200" dirty="0">
                <a:solidFill>
                  <a:srgbClr val="FF0000"/>
                </a:solidFill>
              </a:rPr>
              <a:t> &gt;&gt;&gt; </a:t>
            </a:r>
            <a:r>
              <a:rPr lang="en-US" sz="3200" dirty="0" err="1">
                <a:solidFill>
                  <a:srgbClr val="FF0000"/>
                </a:solidFill>
              </a:rPr>
              <a:t>helloFile</a:t>
            </a:r>
            <a:r>
              <a:rPr lang="en-US" sz="3200" dirty="0">
                <a:solidFill>
                  <a:srgbClr val="FF0000"/>
                </a:solidFill>
              </a:rPr>
              <a:t> = open(</a:t>
            </a:r>
            <a:r>
              <a:rPr lang="en-US" sz="3200" dirty="0" err="1">
                <a:solidFill>
                  <a:srgbClr val="FF0000"/>
                </a:solidFill>
              </a:rPr>
              <a:t>Path.home</a:t>
            </a:r>
            <a:r>
              <a:rPr lang="en-US" sz="3200" dirty="0">
                <a:solidFill>
                  <a:srgbClr val="FF0000"/>
                </a:solidFill>
              </a:rPr>
              <a:t>() / 'hello.txt')</a:t>
            </a:r>
          </a:p>
        </p:txBody>
      </p:sp>
    </p:spTree>
    <p:extLst>
      <p:ext uri="{BB962C8B-B14F-4D97-AF65-F5344CB8AC3E}">
        <p14:creationId xmlns:p14="http://schemas.microsoft.com/office/powerpoint/2010/main" val="184382810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50007" y="0"/>
            <a:ext cx="8322609" cy="646331"/>
          </a:xfrm>
          <a:prstGeom prst="rect">
            <a:avLst/>
          </a:prstGeom>
        </p:spPr>
        <p:txBody>
          <a:bodyPr wrap="square">
            <a:spAutoFit/>
          </a:bodyPr>
          <a:lstStyle/>
          <a:p>
            <a:pPr algn="ctr"/>
            <a:r>
              <a:rPr lang="en-US" sz="3600" b="1">
                <a:solidFill>
                  <a:schemeClr val="accent6">
                    <a:lumMod val="50000"/>
                  </a:schemeClr>
                </a:solidFill>
              </a:rPr>
              <a:t>Opening Files with the open() Function</a:t>
            </a:r>
            <a:endParaRPr lang="en-US" sz="3600" b="1" dirty="0">
              <a:solidFill>
                <a:schemeClr val="accent6">
                  <a:lumMod val="50000"/>
                </a:schemeClr>
              </a:solidFill>
            </a:endParaRPr>
          </a:p>
        </p:txBody>
      </p:sp>
      <p:sp>
        <p:nvSpPr>
          <p:cNvPr id="2" name="Rectangle 1"/>
          <p:cNvSpPr/>
          <p:nvPr/>
        </p:nvSpPr>
        <p:spPr>
          <a:xfrm>
            <a:off x="378753" y="1338754"/>
            <a:ext cx="11465115" cy="6586418"/>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200" dirty="0"/>
              <a:t>The </a:t>
            </a:r>
            <a:r>
              <a:rPr lang="en-US" sz="3200" dirty="0">
                <a:solidFill>
                  <a:srgbClr val="C00000"/>
                </a:solidFill>
              </a:rPr>
              <a:t>open() function </a:t>
            </a:r>
            <a:r>
              <a:rPr lang="en-US" sz="3200" dirty="0"/>
              <a:t>can also accept strings.</a:t>
            </a:r>
          </a:p>
          <a:p>
            <a:pPr marL="457200" indent="-457200">
              <a:buFont typeface="Wingdings" panose="05000000000000000000" pitchFamily="2" charset="2"/>
              <a:buChar char="Ø"/>
            </a:pPr>
            <a:r>
              <a:rPr lang="en-US" sz="3200" dirty="0">
                <a:solidFill>
                  <a:srgbClr val="0070C0"/>
                </a:solidFill>
              </a:rPr>
              <a:t>If you’re using Windows, enter:</a:t>
            </a:r>
          </a:p>
          <a:p>
            <a:pPr>
              <a:spcAft>
                <a:spcPts val="1200"/>
              </a:spcAft>
            </a:pPr>
            <a:r>
              <a:rPr lang="en-US" sz="3200" dirty="0">
                <a:solidFill>
                  <a:srgbClr val="C00000"/>
                </a:solidFill>
              </a:rPr>
              <a:t>&gt;&gt;&gt; </a:t>
            </a:r>
            <a:r>
              <a:rPr lang="en-US" sz="3200" dirty="0" err="1">
                <a:solidFill>
                  <a:srgbClr val="C00000"/>
                </a:solidFill>
              </a:rPr>
              <a:t>helloFile</a:t>
            </a:r>
            <a:r>
              <a:rPr lang="en-US" sz="3200" dirty="0">
                <a:solidFill>
                  <a:srgbClr val="C00000"/>
                </a:solidFill>
              </a:rPr>
              <a:t> = open('C:\\Users\\</a:t>
            </a:r>
            <a:r>
              <a:rPr lang="en-US" sz="3200" dirty="0" err="1">
                <a:solidFill>
                  <a:srgbClr val="C00000"/>
                </a:solidFill>
              </a:rPr>
              <a:t>your_home_folder</a:t>
            </a:r>
            <a:r>
              <a:rPr lang="en-US" sz="3200" dirty="0">
                <a:solidFill>
                  <a:srgbClr val="C00000"/>
                </a:solidFill>
              </a:rPr>
              <a:t>\\hello.txt')</a:t>
            </a:r>
          </a:p>
          <a:p>
            <a:pPr marL="457200" indent="-457200">
              <a:buFont typeface="Wingdings" panose="05000000000000000000" pitchFamily="2" charset="2"/>
              <a:buChar char="Ø"/>
            </a:pPr>
            <a:r>
              <a:rPr lang="en-US" sz="3200" dirty="0">
                <a:solidFill>
                  <a:srgbClr val="0070C0"/>
                </a:solidFill>
              </a:rPr>
              <a:t>If you’re using </a:t>
            </a:r>
            <a:r>
              <a:rPr lang="en-US" sz="3200" dirty="0" err="1">
                <a:solidFill>
                  <a:srgbClr val="0070C0"/>
                </a:solidFill>
              </a:rPr>
              <a:t>macOS</a:t>
            </a:r>
            <a:r>
              <a:rPr lang="en-US" sz="3200" dirty="0">
                <a:solidFill>
                  <a:srgbClr val="0070C0"/>
                </a:solidFill>
              </a:rPr>
              <a:t>, enter:</a:t>
            </a:r>
          </a:p>
          <a:p>
            <a:pPr>
              <a:spcAft>
                <a:spcPts val="1200"/>
              </a:spcAft>
            </a:pPr>
            <a:r>
              <a:rPr lang="en-US" sz="3200" dirty="0">
                <a:solidFill>
                  <a:srgbClr val="C00000"/>
                </a:solidFill>
              </a:rPr>
              <a:t>&gt;&gt;&gt; </a:t>
            </a:r>
            <a:r>
              <a:rPr lang="en-US" sz="3200" dirty="0" err="1">
                <a:solidFill>
                  <a:srgbClr val="C00000"/>
                </a:solidFill>
              </a:rPr>
              <a:t>helloFile</a:t>
            </a:r>
            <a:r>
              <a:rPr lang="en-US" sz="3200" dirty="0">
                <a:solidFill>
                  <a:srgbClr val="C00000"/>
                </a:solidFill>
              </a:rPr>
              <a:t> = open('/Users/</a:t>
            </a:r>
            <a:r>
              <a:rPr lang="en-US" sz="3200" dirty="0" err="1">
                <a:solidFill>
                  <a:srgbClr val="C00000"/>
                </a:solidFill>
              </a:rPr>
              <a:t>your_home_folder</a:t>
            </a:r>
            <a:r>
              <a:rPr lang="en-US" sz="3200" dirty="0">
                <a:solidFill>
                  <a:srgbClr val="C00000"/>
                </a:solidFill>
              </a:rPr>
              <a:t>/hello.txt')</a:t>
            </a:r>
          </a:p>
          <a:p>
            <a:pPr marL="457200" indent="-457200">
              <a:spcAft>
                <a:spcPts val="1200"/>
              </a:spcAft>
              <a:buFont typeface="Wingdings" panose="05000000000000000000" pitchFamily="2" charset="2"/>
              <a:buChar char="Ø"/>
            </a:pPr>
            <a:r>
              <a:rPr lang="en-US" sz="3200" dirty="0">
                <a:solidFill>
                  <a:srgbClr val="C00000"/>
                </a:solidFill>
              </a:rPr>
              <a:t>Make sure to replace </a:t>
            </a:r>
            <a:r>
              <a:rPr lang="en-US" sz="3200" dirty="0" err="1">
                <a:solidFill>
                  <a:srgbClr val="C00000"/>
                </a:solidFill>
              </a:rPr>
              <a:t>your_home_folder</a:t>
            </a:r>
            <a:r>
              <a:rPr lang="en-US" sz="3200" dirty="0">
                <a:solidFill>
                  <a:srgbClr val="C00000"/>
                </a:solidFill>
              </a:rPr>
              <a:t> with your computer username.</a:t>
            </a:r>
          </a:p>
          <a:p>
            <a:pPr marL="457200" indent="-457200">
              <a:spcAft>
                <a:spcPts val="1200"/>
              </a:spcAft>
              <a:buFont typeface="Wingdings" panose="05000000000000000000" pitchFamily="2" charset="2"/>
              <a:buChar char="Ø"/>
            </a:pPr>
            <a:r>
              <a:rPr lang="en-US" sz="3200" dirty="0">
                <a:solidFill>
                  <a:srgbClr val="0070C0"/>
                </a:solidFill>
              </a:rPr>
              <a:t>Ex:  my username is Al, so I’d enter 'C:\\Users\\Al\\hello.txt' on Windows.</a:t>
            </a:r>
          </a:p>
          <a:p>
            <a:pPr>
              <a:spcAft>
                <a:spcPts val="1200"/>
              </a:spcAft>
            </a:pPr>
            <a:endParaRPr lang="en-US" sz="3200" dirty="0">
              <a:solidFill>
                <a:srgbClr val="C00000"/>
              </a:solidFill>
            </a:endParaRPr>
          </a:p>
          <a:p>
            <a:pPr>
              <a:spcAft>
                <a:spcPts val="1200"/>
              </a:spcAft>
            </a:pPr>
            <a:endParaRPr lang="en-US" sz="3200" dirty="0">
              <a:solidFill>
                <a:srgbClr val="C00000"/>
              </a:solidFill>
            </a:endParaRPr>
          </a:p>
        </p:txBody>
      </p:sp>
    </p:spTree>
    <p:extLst>
      <p:ext uri="{BB962C8B-B14F-4D97-AF65-F5344CB8AC3E}">
        <p14:creationId xmlns:p14="http://schemas.microsoft.com/office/powerpoint/2010/main" val="2131220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23704</TotalTime>
  <Words>16104</Words>
  <Application>Microsoft Office PowerPoint</Application>
  <PresentationFormat>Widescreen</PresentationFormat>
  <Paragraphs>1675</Paragraphs>
  <Slides>147</Slides>
  <Notes>147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147</vt:i4>
      </vt:variant>
    </vt:vector>
  </HeadingPairs>
  <TitlesOfParts>
    <vt:vector size="154" baseType="lpstr">
      <vt:lpstr>Arial</vt:lpstr>
      <vt:lpstr>Calibri</vt:lpstr>
      <vt:lpstr>Calibri Light</vt:lpstr>
      <vt:lpstr>JansonTextLTStd-Roman</vt:lpstr>
      <vt:lpstr>UbuntuMono-Regular</vt:lpstr>
      <vt:lpstr>Wingdings</vt:lpstr>
      <vt:lpstr>Office Theme</vt:lpstr>
      <vt:lpstr>Module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Microsoft account</dc:creator>
  <cp:lastModifiedBy>ADMIN</cp:lastModifiedBy>
  <cp:revision>240</cp:revision>
  <dcterms:created xsi:type="dcterms:W3CDTF">2023-05-12T00:07:02Z</dcterms:created>
  <dcterms:modified xsi:type="dcterms:W3CDTF">2024-12-09T11:44:39Z</dcterms:modified>
</cp:coreProperties>
</file>