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9" r:id="rId1"/>
  </p:sldMasterIdLst>
  <p:notesMasterIdLst>
    <p:notesMasterId r:id="rId98"/>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8" r:id="rId46"/>
    <p:sldId id="309" r:id="rId47"/>
    <p:sldId id="305"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3" r:id="rId81"/>
    <p:sldId id="342"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056" autoAdjust="0"/>
  </p:normalViewPr>
  <p:slideViewPr>
    <p:cSldViewPr snapToGrid="0">
      <p:cViewPr varScale="1">
        <p:scale>
          <a:sx n="75" d="100"/>
          <a:sy n="75" d="100"/>
        </p:scale>
        <p:origin x="1134"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76F35-A9FD-4B7C-A409-14535A5F2F73}" type="datetimeFigureOut">
              <a:rPr lang="en-US" smtClean="0"/>
              <a:t>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BBC28-51A1-4571-851F-180EA05671EA}" type="slidenum">
              <a:rPr lang="en-US" smtClean="0"/>
              <a:t>‹#›</a:t>
            </a:fld>
            <a:endParaRPr lang="en-US"/>
          </a:p>
        </p:txBody>
      </p:sp>
    </p:spTree>
    <p:extLst>
      <p:ext uri="{BB962C8B-B14F-4D97-AF65-F5344CB8AC3E}">
        <p14:creationId xmlns:p14="http://schemas.microsoft.com/office/powerpoint/2010/main" val="567565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a:t>
            </a:fld>
            <a:endParaRPr lang="en-US"/>
          </a:p>
        </p:txBody>
      </p:sp>
    </p:spTree>
    <p:extLst>
      <p:ext uri="{BB962C8B-B14F-4D97-AF65-F5344CB8AC3E}">
        <p14:creationId xmlns:p14="http://schemas.microsoft.com/office/powerpoint/2010/main" val="259468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10</a:t>
            </a:fld>
            <a:endParaRPr lang="en-US"/>
          </a:p>
        </p:txBody>
      </p:sp>
    </p:spTree>
    <p:extLst>
      <p:ext uri="{BB962C8B-B14F-4D97-AF65-F5344CB8AC3E}">
        <p14:creationId xmlns:p14="http://schemas.microsoft.com/office/powerpoint/2010/main" val="3669968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11</a:t>
            </a:fld>
            <a:endParaRPr lang="en-US"/>
          </a:p>
        </p:txBody>
      </p:sp>
    </p:spTree>
    <p:extLst>
      <p:ext uri="{BB962C8B-B14F-4D97-AF65-F5344CB8AC3E}">
        <p14:creationId xmlns:p14="http://schemas.microsoft.com/office/powerpoint/2010/main" val="390450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12</a:t>
            </a:fld>
            <a:endParaRPr lang="en-US"/>
          </a:p>
        </p:txBody>
      </p:sp>
    </p:spTree>
    <p:extLst>
      <p:ext uri="{BB962C8B-B14F-4D97-AF65-F5344CB8AC3E}">
        <p14:creationId xmlns:p14="http://schemas.microsoft.com/office/powerpoint/2010/main" val="2738587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13</a:t>
            </a:fld>
            <a:endParaRPr lang="en-US"/>
          </a:p>
        </p:txBody>
      </p:sp>
    </p:spTree>
    <p:extLst>
      <p:ext uri="{BB962C8B-B14F-4D97-AF65-F5344CB8AC3E}">
        <p14:creationId xmlns:p14="http://schemas.microsoft.com/office/powerpoint/2010/main" val="538776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14</a:t>
            </a:fld>
            <a:endParaRPr lang="en-US"/>
          </a:p>
        </p:txBody>
      </p:sp>
    </p:spTree>
    <p:extLst>
      <p:ext uri="{BB962C8B-B14F-4D97-AF65-F5344CB8AC3E}">
        <p14:creationId xmlns:p14="http://schemas.microsoft.com/office/powerpoint/2010/main" val="499698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15</a:t>
            </a:fld>
            <a:endParaRPr lang="en-US"/>
          </a:p>
        </p:txBody>
      </p:sp>
    </p:spTree>
    <p:extLst>
      <p:ext uri="{BB962C8B-B14F-4D97-AF65-F5344CB8AC3E}">
        <p14:creationId xmlns:p14="http://schemas.microsoft.com/office/powerpoint/2010/main" val="2571803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16</a:t>
            </a:fld>
            <a:endParaRPr lang="en-US"/>
          </a:p>
        </p:txBody>
      </p:sp>
    </p:spTree>
    <p:extLst>
      <p:ext uri="{BB962C8B-B14F-4D97-AF65-F5344CB8AC3E}">
        <p14:creationId xmlns:p14="http://schemas.microsoft.com/office/powerpoint/2010/main" val="346649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17</a:t>
            </a:fld>
            <a:endParaRPr lang="en-US"/>
          </a:p>
        </p:txBody>
      </p:sp>
    </p:spTree>
    <p:extLst>
      <p:ext uri="{BB962C8B-B14F-4D97-AF65-F5344CB8AC3E}">
        <p14:creationId xmlns:p14="http://schemas.microsoft.com/office/powerpoint/2010/main" val="1643614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18</a:t>
            </a:fld>
            <a:endParaRPr lang="en-US"/>
          </a:p>
        </p:txBody>
      </p:sp>
    </p:spTree>
    <p:extLst>
      <p:ext uri="{BB962C8B-B14F-4D97-AF65-F5344CB8AC3E}">
        <p14:creationId xmlns:p14="http://schemas.microsoft.com/office/powerpoint/2010/main" val="2541413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19</a:t>
            </a:fld>
            <a:endParaRPr lang="en-US"/>
          </a:p>
        </p:txBody>
      </p:sp>
    </p:spTree>
    <p:extLst>
      <p:ext uri="{BB962C8B-B14F-4D97-AF65-F5344CB8AC3E}">
        <p14:creationId xmlns:p14="http://schemas.microsoft.com/office/powerpoint/2010/main" val="11397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chapter, you learned how to create and write to new files</a:t>
            </a:r>
          </a:p>
          <a:p>
            <a:r>
              <a:rPr lang="en-US" dirty="0"/>
              <a:t>in Python.</a:t>
            </a:r>
          </a:p>
        </p:txBody>
      </p:sp>
      <p:sp>
        <p:nvSpPr>
          <p:cNvPr id="4" name="Slide Number Placeholder 3"/>
          <p:cNvSpPr>
            <a:spLocks noGrp="1"/>
          </p:cNvSpPr>
          <p:nvPr>
            <p:ph type="sldNum" sz="quarter" idx="10"/>
          </p:nvPr>
        </p:nvSpPr>
        <p:spPr/>
        <p:txBody>
          <a:bodyPr/>
          <a:lstStyle/>
          <a:p>
            <a:fld id="{1A5BBC28-51A1-4571-851F-180EA05671EA}" type="slidenum">
              <a:rPr lang="en-US" smtClean="0"/>
              <a:t>2</a:t>
            </a:fld>
            <a:endParaRPr lang="en-US"/>
          </a:p>
        </p:txBody>
      </p:sp>
    </p:spTree>
    <p:extLst>
      <p:ext uri="{BB962C8B-B14F-4D97-AF65-F5344CB8AC3E}">
        <p14:creationId xmlns:p14="http://schemas.microsoft.com/office/powerpoint/2010/main" val="641771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20</a:t>
            </a:fld>
            <a:endParaRPr lang="en-US"/>
          </a:p>
        </p:txBody>
      </p:sp>
    </p:spTree>
    <p:extLst>
      <p:ext uri="{BB962C8B-B14F-4D97-AF65-F5344CB8AC3E}">
        <p14:creationId xmlns:p14="http://schemas.microsoft.com/office/powerpoint/2010/main" val="620269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21</a:t>
            </a:fld>
            <a:endParaRPr lang="en-US"/>
          </a:p>
        </p:txBody>
      </p:sp>
    </p:spTree>
    <p:extLst>
      <p:ext uri="{BB962C8B-B14F-4D97-AF65-F5344CB8AC3E}">
        <p14:creationId xmlns:p14="http://schemas.microsoft.com/office/powerpoint/2010/main" val="2431145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download this ZIP file from</a:t>
            </a:r>
          </a:p>
          <a:p>
            <a:r>
              <a:rPr lang="en-US" dirty="0"/>
              <a:t>https://nostarch.com/automatestuff2/ or just follow along using a ZIP file</a:t>
            </a:r>
          </a:p>
          <a:p>
            <a:r>
              <a:rPr lang="en-US" dirty="0"/>
              <a:t>already on your computer.</a:t>
            </a:r>
          </a:p>
        </p:txBody>
      </p:sp>
      <p:sp>
        <p:nvSpPr>
          <p:cNvPr id="4" name="Slide Number Placeholder 3"/>
          <p:cNvSpPr>
            <a:spLocks noGrp="1"/>
          </p:cNvSpPr>
          <p:nvPr>
            <p:ph type="sldNum" sz="quarter" idx="10"/>
          </p:nvPr>
        </p:nvSpPr>
        <p:spPr/>
        <p:txBody>
          <a:bodyPr/>
          <a:lstStyle/>
          <a:p>
            <a:fld id="{1A5BBC28-51A1-4571-851F-180EA05671EA}" type="slidenum">
              <a:rPr lang="en-US" smtClean="0"/>
              <a:t>22</a:t>
            </a:fld>
            <a:endParaRPr lang="en-US"/>
          </a:p>
        </p:txBody>
      </p:sp>
    </p:spTree>
    <p:extLst>
      <p:ext uri="{BB962C8B-B14F-4D97-AF65-F5344CB8AC3E}">
        <p14:creationId xmlns:p14="http://schemas.microsoft.com/office/powerpoint/2010/main" val="156715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23</a:t>
            </a:fld>
            <a:endParaRPr lang="en-US"/>
          </a:p>
        </p:txBody>
      </p:sp>
    </p:spTree>
    <p:extLst>
      <p:ext uri="{BB962C8B-B14F-4D97-AF65-F5344CB8AC3E}">
        <p14:creationId xmlns:p14="http://schemas.microsoft.com/office/powerpoint/2010/main" val="308400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24</a:t>
            </a:fld>
            <a:endParaRPr lang="en-US"/>
          </a:p>
        </p:txBody>
      </p:sp>
    </p:spTree>
    <p:extLst>
      <p:ext uri="{BB962C8B-B14F-4D97-AF65-F5344CB8AC3E}">
        <p14:creationId xmlns:p14="http://schemas.microsoft.com/office/powerpoint/2010/main" val="2857731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25</a:t>
            </a:fld>
            <a:endParaRPr lang="en-US"/>
          </a:p>
        </p:txBody>
      </p:sp>
    </p:spTree>
    <p:extLst>
      <p:ext uri="{BB962C8B-B14F-4D97-AF65-F5344CB8AC3E}">
        <p14:creationId xmlns:p14="http://schemas.microsoft.com/office/powerpoint/2010/main" val="1833928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26</a:t>
            </a:fld>
            <a:endParaRPr lang="en-US"/>
          </a:p>
        </p:txBody>
      </p:sp>
    </p:spTree>
    <p:extLst>
      <p:ext uri="{BB962C8B-B14F-4D97-AF65-F5344CB8AC3E}">
        <p14:creationId xmlns:p14="http://schemas.microsoft.com/office/powerpoint/2010/main" val="308689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27</a:t>
            </a:fld>
            <a:endParaRPr lang="en-US"/>
          </a:p>
        </p:txBody>
      </p:sp>
    </p:spTree>
    <p:extLst>
      <p:ext uri="{BB962C8B-B14F-4D97-AF65-F5344CB8AC3E}">
        <p14:creationId xmlns:p14="http://schemas.microsoft.com/office/powerpoint/2010/main" val="4127964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28</a:t>
            </a:fld>
            <a:endParaRPr lang="en-US"/>
          </a:p>
        </p:txBody>
      </p:sp>
    </p:spTree>
    <p:extLst>
      <p:ext uri="{BB962C8B-B14F-4D97-AF65-F5344CB8AC3E}">
        <p14:creationId xmlns:p14="http://schemas.microsoft.com/office/powerpoint/2010/main" val="2087715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spcBef>
                <a:spcPts val="0"/>
              </a:spcBef>
              <a:spcAft>
                <a:spcPts val="1200"/>
              </a:spcAft>
              <a:buFont typeface="Wingdings" panose="05000000000000000000" pitchFamily="2" charset="2"/>
              <a:buChar char="Ø"/>
            </a:pPr>
            <a:r>
              <a:rPr lang="en-US" sz="1200" dirty="0">
                <a:solidFill>
                  <a:srgbClr val="C00000"/>
                </a:solidFill>
              </a:rPr>
              <a:t>For this project, open a new file editor window and save your code as</a:t>
            </a:r>
          </a:p>
          <a:p>
            <a:pPr marL="342900" indent="-342900" algn="just">
              <a:spcBef>
                <a:spcPts val="0"/>
              </a:spcBef>
              <a:spcAft>
                <a:spcPts val="1200"/>
              </a:spcAft>
              <a:buFont typeface="Wingdings" panose="05000000000000000000" pitchFamily="2" charset="2"/>
              <a:buChar char="Ø"/>
            </a:pPr>
            <a:r>
              <a:rPr lang="en-US" sz="1200" dirty="0">
                <a:solidFill>
                  <a:srgbClr val="C00000"/>
                </a:solidFill>
              </a:rPr>
              <a:t>renameDates.py.</a:t>
            </a:r>
          </a:p>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29</a:t>
            </a:fld>
            <a:endParaRPr lang="en-US"/>
          </a:p>
        </p:txBody>
      </p:sp>
    </p:spTree>
    <p:extLst>
      <p:ext uri="{BB962C8B-B14F-4D97-AF65-F5344CB8AC3E}">
        <p14:creationId xmlns:p14="http://schemas.microsoft.com/office/powerpoint/2010/main" val="244828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a:t>
            </a:fld>
            <a:endParaRPr lang="en-US"/>
          </a:p>
        </p:txBody>
      </p:sp>
    </p:spTree>
    <p:extLst>
      <p:ext uri="{BB962C8B-B14F-4D97-AF65-F5344CB8AC3E}">
        <p14:creationId xmlns:p14="http://schemas.microsoft.com/office/powerpoint/2010/main" val="4008458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30</a:t>
            </a:fld>
            <a:endParaRPr lang="en-US"/>
          </a:p>
        </p:txBody>
      </p:sp>
    </p:spTree>
    <p:extLst>
      <p:ext uri="{BB962C8B-B14F-4D97-AF65-F5344CB8AC3E}">
        <p14:creationId xmlns:p14="http://schemas.microsoft.com/office/powerpoint/2010/main" val="976138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31</a:t>
            </a:fld>
            <a:endParaRPr lang="en-US"/>
          </a:p>
        </p:txBody>
      </p:sp>
    </p:spTree>
    <p:extLst>
      <p:ext uri="{BB962C8B-B14F-4D97-AF65-F5344CB8AC3E}">
        <p14:creationId xmlns:p14="http://schemas.microsoft.com/office/powerpoint/2010/main" val="2778621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32</a:t>
            </a:fld>
            <a:endParaRPr lang="en-US"/>
          </a:p>
        </p:txBody>
      </p:sp>
    </p:spTree>
    <p:extLst>
      <p:ext uri="{BB962C8B-B14F-4D97-AF65-F5344CB8AC3E}">
        <p14:creationId xmlns:p14="http://schemas.microsoft.com/office/powerpoint/2010/main" val="323363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33</a:t>
            </a:fld>
            <a:endParaRPr lang="en-US"/>
          </a:p>
        </p:txBody>
      </p:sp>
    </p:spTree>
    <p:extLst>
      <p:ext uri="{BB962C8B-B14F-4D97-AF65-F5344CB8AC3E}">
        <p14:creationId xmlns:p14="http://schemas.microsoft.com/office/powerpoint/2010/main" val="1250733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34</a:t>
            </a:fld>
            <a:endParaRPr lang="en-US"/>
          </a:p>
        </p:txBody>
      </p:sp>
    </p:spTree>
    <p:extLst>
      <p:ext uri="{BB962C8B-B14F-4D97-AF65-F5344CB8AC3E}">
        <p14:creationId xmlns:p14="http://schemas.microsoft.com/office/powerpoint/2010/main" val="4210057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35</a:t>
            </a:fld>
            <a:endParaRPr lang="en-US"/>
          </a:p>
        </p:txBody>
      </p:sp>
    </p:spTree>
    <p:extLst>
      <p:ext uri="{BB962C8B-B14F-4D97-AF65-F5344CB8AC3E}">
        <p14:creationId xmlns:p14="http://schemas.microsoft.com/office/powerpoint/2010/main" val="8618881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36</a:t>
            </a:fld>
            <a:endParaRPr lang="en-US"/>
          </a:p>
        </p:txBody>
      </p:sp>
    </p:spTree>
    <p:extLst>
      <p:ext uri="{BB962C8B-B14F-4D97-AF65-F5344CB8AC3E}">
        <p14:creationId xmlns:p14="http://schemas.microsoft.com/office/powerpoint/2010/main" val="13528878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37</a:t>
            </a:fld>
            <a:endParaRPr lang="en-US"/>
          </a:p>
        </p:txBody>
      </p:sp>
    </p:spTree>
    <p:extLst>
      <p:ext uri="{BB962C8B-B14F-4D97-AF65-F5344CB8AC3E}">
        <p14:creationId xmlns:p14="http://schemas.microsoft.com/office/powerpoint/2010/main" val="3295524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38</a:t>
            </a:fld>
            <a:endParaRPr lang="en-US"/>
          </a:p>
        </p:txBody>
      </p:sp>
    </p:spTree>
    <p:extLst>
      <p:ext uri="{BB962C8B-B14F-4D97-AF65-F5344CB8AC3E}">
        <p14:creationId xmlns:p14="http://schemas.microsoft.com/office/powerpoint/2010/main" val="37102786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39</a:t>
            </a:fld>
            <a:endParaRPr lang="en-US"/>
          </a:p>
        </p:txBody>
      </p:sp>
    </p:spTree>
    <p:extLst>
      <p:ext uri="{BB962C8B-B14F-4D97-AF65-F5344CB8AC3E}">
        <p14:creationId xmlns:p14="http://schemas.microsoft.com/office/powerpoint/2010/main" val="2086216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a:t>
            </a:fld>
            <a:endParaRPr lang="en-US"/>
          </a:p>
        </p:txBody>
      </p:sp>
    </p:spTree>
    <p:extLst>
      <p:ext uri="{BB962C8B-B14F-4D97-AF65-F5344CB8AC3E}">
        <p14:creationId xmlns:p14="http://schemas.microsoft.com/office/powerpoint/2010/main" val="16698568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40</a:t>
            </a:fld>
            <a:endParaRPr lang="en-US"/>
          </a:p>
        </p:txBody>
      </p:sp>
    </p:spTree>
    <p:extLst>
      <p:ext uri="{BB962C8B-B14F-4D97-AF65-F5344CB8AC3E}">
        <p14:creationId xmlns:p14="http://schemas.microsoft.com/office/powerpoint/2010/main" val="12617267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Backing Up a Folder into a ZIP File</a:t>
            </a:r>
          </a:p>
        </p:txBody>
      </p:sp>
      <p:sp>
        <p:nvSpPr>
          <p:cNvPr id="4" name="Slide Number Placeholder 3"/>
          <p:cNvSpPr>
            <a:spLocks noGrp="1"/>
          </p:cNvSpPr>
          <p:nvPr>
            <p:ph type="sldNum" sz="quarter" idx="10"/>
          </p:nvPr>
        </p:nvSpPr>
        <p:spPr/>
        <p:txBody>
          <a:bodyPr/>
          <a:lstStyle/>
          <a:p>
            <a:fld id="{1A5BBC28-51A1-4571-851F-180EA05671EA}" type="slidenum">
              <a:rPr lang="en-US" smtClean="0"/>
              <a:t>41</a:t>
            </a:fld>
            <a:endParaRPr lang="en-US"/>
          </a:p>
        </p:txBody>
      </p:sp>
    </p:spTree>
    <p:extLst>
      <p:ext uri="{BB962C8B-B14F-4D97-AF65-F5344CB8AC3E}">
        <p14:creationId xmlns:p14="http://schemas.microsoft.com/office/powerpoint/2010/main" val="16709232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42</a:t>
            </a:fld>
            <a:endParaRPr lang="en-US"/>
          </a:p>
        </p:txBody>
      </p:sp>
    </p:spTree>
    <p:extLst>
      <p:ext uri="{BB962C8B-B14F-4D97-AF65-F5344CB8AC3E}">
        <p14:creationId xmlns:p14="http://schemas.microsoft.com/office/powerpoint/2010/main" val="3944642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43</a:t>
            </a:fld>
            <a:endParaRPr lang="en-US"/>
          </a:p>
        </p:txBody>
      </p:sp>
    </p:spTree>
    <p:extLst>
      <p:ext uri="{BB962C8B-B14F-4D97-AF65-F5344CB8AC3E}">
        <p14:creationId xmlns:p14="http://schemas.microsoft.com/office/powerpoint/2010/main" val="1441124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44</a:t>
            </a:fld>
            <a:endParaRPr lang="en-US"/>
          </a:p>
        </p:txBody>
      </p:sp>
    </p:spTree>
    <p:extLst>
      <p:ext uri="{BB962C8B-B14F-4D97-AF65-F5344CB8AC3E}">
        <p14:creationId xmlns:p14="http://schemas.microsoft.com/office/powerpoint/2010/main" val="30513488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45</a:t>
            </a:fld>
            <a:endParaRPr lang="en-US"/>
          </a:p>
        </p:txBody>
      </p:sp>
    </p:spTree>
    <p:extLst>
      <p:ext uri="{BB962C8B-B14F-4D97-AF65-F5344CB8AC3E}">
        <p14:creationId xmlns:p14="http://schemas.microsoft.com/office/powerpoint/2010/main" val="41258978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46</a:t>
            </a:fld>
            <a:endParaRPr lang="en-US"/>
          </a:p>
        </p:txBody>
      </p:sp>
    </p:spTree>
    <p:extLst>
      <p:ext uri="{BB962C8B-B14F-4D97-AF65-F5344CB8AC3E}">
        <p14:creationId xmlns:p14="http://schemas.microsoft.com/office/powerpoint/2010/main" val="2149609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47</a:t>
            </a:fld>
            <a:endParaRPr lang="en-US"/>
          </a:p>
        </p:txBody>
      </p:sp>
    </p:spTree>
    <p:extLst>
      <p:ext uri="{BB962C8B-B14F-4D97-AF65-F5344CB8AC3E}">
        <p14:creationId xmlns:p14="http://schemas.microsoft.com/office/powerpoint/2010/main" val="4671380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48</a:t>
            </a:fld>
            <a:endParaRPr lang="en-US"/>
          </a:p>
        </p:txBody>
      </p:sp>
    </p:spTree>
    <p:extLst>
      <p:ext uri="{BB962C8B-B14F-4D97-AF65-F5344CB8AC3E}">
        <p14:creationId xmlns:p14="http://schemas.microsoft.com/office/powerpoint/2010/main" val="3698825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49</a:t>
            </a:fld>
            <a:endParaRPr lang="en-US"/>
          </a:p>
        </p:txBody>
      </p:sp>
    </p:spTree>
    <p:extLst>
      <p:ext uri="{BB962C8B-B14F-4D97-AF65-F5344CB8AC3E}">
        <p14:creationId xmlns:p14="http://schemas.microsoft.com/office/powerpoint/2010/main" val="340327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a:t>
            </a:fld>
            <a:endParaRPr lang="en-US"/>
          </a:p>
        </p:txBody>
      </p:sp>
    </p:spTree>
    <p:extLst>
      <p:ext uri="{BB962C8B-B14F-4D97-AF65-F5344CB8AC3E}">
        <p14:creationId xmlns:p14="http://schemas.microsoft.com/office/powerpoint/2010/main" val="18903308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50</a:t>
            </a:fld>
            <a:endParaRPr lang="en-US"/>
          </a:p>
        </p:txBody>
      </p:sp>
    </p:spTree>
    <p:extLst>
      <p:ext uri="{BB962C8B-B14F-4D97-AF65-F5344CB8AC3E}">
        <p14:creationId xmlns:p14="http://schemas.microsoft.com/office/powerpoint/2010/main" val="20712806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execution of this program at https://autbor.com/boxprint. </a:t>
            </a:r>
          </a:p>
        </p:txBody>
      </p:sp>
      <p:sp>
        <p:nvSpPr>
          <p:cNvPr id="4" name="Slide Number Placeholder 3"/>
          <p:cNvSpPr>
            <a:spLocks noGrp="1"/>
          </p:cNvSpPr>
          <p:nvPr>
            <p:ph type="sldNum" sz="quarter" idx="10"/>
          </p:nvPr>
        </p:nvSpPr>
        <p:spPr/>
        <p:txBody>
          <a:bodyPr/>
          <a:lstStyle/>
          <a:p>
            <a:fld id="{1A5BBC28-51A1-4571-851F-180EA05671EA}" type="slidenum">
              <a:rPr lang="en-US" smtClean="0"/>
              <a:t>51</a:t>
            </a:fld>
            <a:endParaRPr lang="en-US"/>
          </a:p>
        </p:txBody>
      </p:sp>
    </p:spTree>
    <p:extLst>
      <p:ext uri="{BB962C8B-B14F-4D97-AF65-F5344CB8AC3E}">
        <p14:creationId xmlns:p14="http://schemas.microsoft.com/office/powerpoint/2010/main" val="7219083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view the execution of this program at https://autbor.com/boxprint. </a:t>
            </a:r>
          </a:p>
        </p:txBody>
      </p:sp>
      <p:sp>
        <p:nvSpPr>
          <p:cNvPr id="4" name="Slide Number Placeholder 3"/>
          <p:cNvSpPr>
            <a:spLocks noGrp="1"/>
          </p:cNvSpPr>
          <p:nvPr>
            <p:ph type="sldNum" sz="quarter" idx="10"/>
          </p:nvPr>
        </p:nvSpPr>
        <p:spPr/>
        <p:txBody>
          <a:bodyPr/>
          <a:lstStyle/>
          <a:p>
            <a:fld id="{1A5BBC28-51A1-4571-851F-180EA05671EA}" type="slidenum">
              <a:rPr lang="en-US" smtClean="0"/>
              <a:t>52</a:t>
            </a:fld>
            <a:endParaRPr lang="en-US"/>
          </a:p>
        </p:txBody>
      </p:sp>
    </p:spTree>
    <p:extLst>
      <p:ext uri="{BB962C8B-B14F-4D97-AF65-F5344CB8AC3E}">
        <p14:creationId xmlns:p14="http://schemas.microsoft.com/office/powerpoint/2010/main" val="28369972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view the execution of this program at https://autbor.com/boxprint. </a:t>
            </a:r>
          </a:p>
        </p:txBody>
      </p:sp>
      <p:sp>
        <p:nvSpPr>
          <p:cNvPr id="4" name="Slide Number Placeholder 3"/>
          <p:cNvSpPr>
            <a:spLocks noGrp="1"/>
          </p:cNvSpPr>
          <p:nvPr>
            <p:ph type="sldNum" sz="quarter" idx="10"/>
          </p:nvPr>
        </p:nvSpPr>
        <p:spPr/>
        <p:txBody>
          <a:bodyPr/>
          <a:lstStyle/>
          <a:p>
            <a:fld id="{1A5BBC28-51A1-4571-851F-180EA05671EA}" type="slidenum">
              <a:rPr lang="en-US" smtClean="0"/>
              <a:t>53</a:t>
            </a:fld>
            <a:endParaRPr lang="en-US"/>
          </a:p>
        </p:txBody>
      </p:sp>
    </p:spTree>
    <p:extLst>
      <p:ext uri="{BB962C8B-B14F-4D97-AF65-F5344CB8AC3E}">
        <p14:creationId xmlns:p14="http://schemas.microsoft.com/office/powerpoint/2010/main" val="23496538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view the execution of this program at https://autbor.com/boxprint. </a:t>
            </a:r>
          </a:p>
        </p:txBody>
      </p:sp>
      <p:sp>
        <p:nvSpPr>
          <p:cNvPr id="4" name="Slide Number Placeholder 3"/>
          <p:cNvSpPr>
            <a:spLocks noGrp="1"/>
          </p:cNvSpPr>
          <p:nvPr>
            <p:ph type="sldNum" sz="quarter" idx="10"/>
          </p:nvPr>
        </p:nvSpPr>
        <p:spPr/>
        <p:txBody>
          <a:bodyPr/>
          <a:lstStyle/>
          <a:p>
            <a:fld id="{1A5BBC28-51A1-4571-851F-180EA05671EA}" type="slidenum">
              <a:rPr lang="en-US" smtClean="0"/>
              <a:t>54</a:t>
            </a:fld>
            <a:endParaRPr lang="en-US"/>
          </a:p>
        </p:txBody>
      </p:sp>
    </p:spTree>
    <p:extLst>
      <p:ext uri="{BB962C8B-B14F-4D97-AF65-F5344CB8AC3E}">
        <p14:creationId xmlns:p14="http://schemas.microsoft.com/office/powerpoint/2010/main" val="15499876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55</a:t>
            </a:fld>
            <a:endParaRPr lang="en-US"/>
          </a:p>
        </p:txBody>
      </p:sp>
    </p:spTree>
    <p:extLst>
      <p:ext uri="{BB962C8B-B14F-4D97-AF65-F5344CB8AC3E}">
        <p14:creationId xmlns:p14="http://schemas.microsoft.com/office/powerpoint/2010/main" val="4839378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56</a:t>
            </a:fld>
            <a:endParaRPr lang="en-US"/>
          </a:p>
        </p:txBody>
      </p:sp>
    </p:spTree>
    <p:extLst>
      <p:ext uri="{BB962C8B-B14F-4D97-AF65-F5344CB8AC3E}">
        <p14:creationId xmlns:p14="http://schemas.microsoft.com/office/powerpoint/2010/main" val="3397874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57</a:t>
            </a:fld>
            <a:endParaRPr lang="en-US"/>
          </a:p>
        </p:txBody>
      </p:sp>
    </p:spTree>
    <p:extLst>
      <p:ext uri="{BB962C8B-B14F-4D97-AF65-F5344CB8AC3E}">
        <p14:creationId xmlns:p14="http://schemas.microsoft.com/office/powerpoint/2010/main" val="17803745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“Logging” on page 255, you’ll learn how to use the logging module,</a:t>
            </a:r>
          </a:p>
          <a:p>
            <a:r>
              <a:rPr lang="en-US" dirty="0"/>
              <a:t>which is more effective than simply writing this error information to text</a:t>
            </a:r>
          </a:p>
          <a:p>
            <a:r>
              <a:rPr lang="en-US" dirty="0"/>
              <a:t>files.</a:t>
            </a:r>
          </a:p>
        </p:txBody>
      </p:sp>
      <p:sp>
        <p:nvSpPr>
          <p:cNvPr id="4" name="Slide Number Placeholder 3"/>
          <p:cNvSpPr>
            <a:spLocks noGrp="1"/>
          </p:cNvSpPr>
          <p:nvPr>
            <p:ph type="sldNum" sz="quarter" idx="10"/>
          </p:nvPr>
        </p:nvSpPr>
        <p:spPr/>
        <p:txBody>
          <a:bodyPr/>
          <a:lstStyle/>
          <a:p>
            <a:fld id="{1A5BBC28-51A1-4571-851F-180EA05671EA}" type="slidenum">
              <a:rPr lang="en-US" smtClean="0"/>
              <a:t>58</a:t>
            </a:fld>
            <a:endParaRPr lang="en-US"/>
          </a:p>
        </p:txBody>
      </p:sp>
    </p:spTree>
    <p:extLst>
      <p:ext uri="{BB962C8B-B14F-4D97-AF65-F5344CB8AC3E}">
        <p14:creationId xmlns:p14="http://schemas.microsoft.com/office/powerpoint/2010/main" val="12132656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59</a:t>
            </a:fld>
            <a:endParaRPr lang="en-US"/>
          </a:p>
        </p:txBody>
      </p:sp>
    </p:spTree>
    <p:extLst>
      <p:ext uri="{BB962C8B-B14F-4D97-AF65-F5344CB8AC3E}">
        <p14:creationId xmlns:p14="http://schemas.microsoft.com/office/powerpoint/2010/main" val="1209515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a:t>
            </a:fld>
            <a:endParaRPr lang="en-US"/>
          </a:p>
        </p:txBody>
      </p:sp>
    </p:spTree>
    <p:extLst>
      <p:ext uri="{BB962C8B-B14F-4D97-AF65-F5344CB8AC3E}">
        <p14:creationId xmlns:p14="http://schemas.microsoft.com/office/powerpoint/2010/main" val="22858593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60</a:t>
            </a:fld>
            <a:endParaRPr lang="en-US"/>
          </a:p>
        </p:txBody>
      </p:sp>
    </p:spTree>
    <p:extLst>
      <p:ext uri="{BB962C8B-B14F-4D97-AF65-F5344CB8AC3E}">
        <p14:creationId xmlns:p14="http://schemas.microsoft.com/office/powerpoint/2010/main" val="11048113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61</a:t>
            </a:fld>
            <a:endParaRPr lang="en-US"/>
          </a:p>
        </p:txBody>
      </p:sp>
    </p:spTree>
    <p:extLst>
      <p:ext uri="{BB962C8B-B14F-4D97-AF65-F5344CB8AC3E}">
        <p14:creationId xmlns:p14="http://schemas.microsoft.com/office/powerpoint/2010/main" val="2072448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62</a:t>
            </a:fld>
            <a:endParaRPr lang="en-US"/>
          </a:p>
        </p:txBody>
      </p:sp>
    </p:spTree>
    <p:extLst>
      <p:ext uri="{BB962C8B-B14F-4D97-AF65-F5344CB8AC3E}">
        <p14:creationId xmlns:p14="http://schemas.microsoft.com/office/powerpoint/2010/main" val="21898980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63</a:t>
            </a:fld>
            <a:endParaRPr lang="en-US"/>
          </a:p>
        </p:txBody>
      </p:sp>
    </p:spTree>
    <p:extLst>
      <p:ext uri="{BB962C8B-B14F-4D97-AF65-F5344CB8AC3E}">
        <p14:creationId xmlns:p14="http://schemas.microsoft.com/office/powerpoint/2010/main" val="1094807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64</a:t>
            </a:fld>
            <a:endParaRPr lang="en-US"/>
          </a:p>
        </p:txBody>
      </p:sp>
    </p:spTree>
    <p:extLst>
      <p:ext uri="{BB962C8B-B14F-4D97-AF65-F5344CB8AC3E}">
        <p14:creationId xmlns:p14="http://schemas.microsoft.com/office/powerpoint/2010/main" val="4060993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65</a:t>
            </a:fld>
            <a:endParaRPr lang="en-US"/>
          </a:p>
        </p:txBody>
      </p:sp>
    </p:spTree>
    <p:extLst>
      <p:ext uri="{BB962C8B-B14F-4D97-AF65-F5344CB8AC3E}">
        <p14:creationId xmlns:p14="http://schemas.microsoft.com/office/powerpoint/2010/main" val="6517962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66</a:t>
            </a:fld>
            <a:endParaRPr lang="en-US"/>
          </a:p>
        </p:txBody>
      </p:sp>
    </p:spTree>
    <p:extLst>
      <p:ext uri="{BB962C8B-B14F-4D97-AF65-F5344CB8AC3E}">
        <p14:creationId xmlns:p14="http://schemas.microsoft.com/office/powerpoint/2010/main" val="27098714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67</a:t>
            </a:fld>
            <a:endParaRPr lang="en-US"/>
          </a:p>
        </p:txBody>
      </p:sp>
    </p:spTree>
    <p:extLst>
      <p:ext uri="{BB962C8B-B14F-4D97-AF65-F5344CB8AC3E}">
        <p14:creationId xmlns:p14="http://schemas.microsoft.com/office/powerpoint/2010/main" val="36475843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68</a:t>
            </a:fld>
            <a:endParaRPr lang="en-US"/>
          </a:p>
        </p:txBody>
      </p:sp>
    </p:spTree>
    <p:extLst>
      <p:ext uri="{BB962C8B-B14F-4D97-AF65-F5344CB8AC3E}">
        <p14:creationId xmlns:p14="http://schemas.microsoft.com/office/powerpoint/2010/main" val="4006208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69</a:t>
            </a:fld>
            <a:endParaRPr lang="en-US"/>
          </a:p>
        </p:txBody>
      </p:sp>
    </p:spTree>
    <p:extLst>
      <p:ext uri="{BB962C8B-B14F-4D97-AF65-F5344CB8AC3E}">
        <p14:creationId xmlns:p14="http://schemas.microsoft.com/office/powerpoint/2010/main" val="220024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now safely backed up your precious, precious spam.</a:t>
            </a:r>
          </a:p>
        </p:txBody>
      </p:sp>
      <p:sp>
        <p:nvSpPr>
          <p:cNvPr id="4" name="Slide Number Placeholder 3"/>
          <p:cNvSpPr>
            <a:spLocks noGrp="1"/>
          </p:cNvSpPr>
          <p:nvPr>
            <p:ph type="sldNum" sz="quarter" idx="10"/>
          </p:nvPr>
        </p:nvSpPr>
        <p:spPr/>
        <p:txBody>
          <a:bodyPr/>
          <a:lstStyle/>
          <a:p>
            <a:fld id="{1A5BBC28-51A1-4571-851F-180EA05671EA}" type="slidenum">
              <a:rPr lang="en-US" smtClean="0"/>
              <a:t>7</a:t>
            </a:fld>
            <a:endParaRPr lang="en-US"/>
          </a:p>
        </p:txBody>
      </p:sp>
    </p:spTree>
    <p:extLst>
      <p:ext uri="{BB962C8B-B14F-4D97-AF65-F5344CB8AC3E}">
        <p14:creationId xmlns:p14="http://schemas.microsoft.com/office/powerpoint/2010/main" val="21805918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70</a:t>
            </a:fld>
            <a:endParaRPr lang="en-US"/>
          </a:p>
        </p:txBody>
      </p:sp>
    </p:spTree>
    <p:extLst>
      <p:ext uri="{BB962C8B-B14F-4D97-AF65-F5344CB8AC3E}">
        <p14:creationId xmlns:p14="http://schemas.microsoft.com/office/powerpoint/2010/main" val="29799695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71</a:t>
            </a:fld>
            <a:endParaRPr lang="en-US"/>
          </a:p>
        </p:txBody>
      </p:sp>
    </p:spTree>
    <p:extLst>
      <p:ext uri="{BB962C8B-B14F-4D97-AF65-F5344CB8AC3E}">
        <p14:creationId xmlns:p14="http://schemas.microsoft.com/office/powerpoint/2010/main" val="25808063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72</a:t>
            </a:fld>
            <a:endParaRPr lang="en-US"/>
          </a:p>
        </p:txBody>
      </p:sp>
    </p:spTree>
    <p:extLst>
      <p:ext uri="{BB962C8B-B14F-4D97-AF65-F5344CB8AC3E}">
        <p14:creationId xmlns:p14="http://schemas.microsoft.com/office/powerpoint/2010/main" val="406317778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73</a:t>
            </a:fld>
            <a:endParaRPr lang="en-US"/>
          </a:p>
        </p:txBody>
      </p:sp>
    </p:spTree>
    <p:extLst>
      <p:ext uri="{BB962C8B-B14F-4D97-AF65-F5344CB8AC3E}">
        <p14:creationId xmlns:p14="http://schemas.microsoft.com/office/powerpoint/2010/main" val="4826486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74</a:t>
            </a:fld>
            <a:endParaRPr lang="en-US"/>
          </a:p>
        </p:txBody>
      </p:sp>
    </p:spTree>
    <p:extLst>
      <p:ext uri="{BB962C8B-B14F-4D97-AF65-F5344CB8AC3E}">
        <p14:creationId xmlns:p14="http://schemas.microsoft.com/office/powerpoint/2010/main" val="11213389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75</a:t>
            </a:fld>
            <a:endParaRPr lang="en-US"/>
          </a:p>
        </p:txBody>
      </p:sp>
    </p:spTree>
    <p:extLst>
      <p:ext uri="{BB962C8B-B14F-4D97-AF65-F5344CB8AC3E}">
        <p14:creationId xmlns:p14="http://schemas.microsoft.com/office/powerpoint/2010/main" val="7911310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76</a:t>
            </a:fld>
            <a:endParaRPr lang="en-US"/>
          </a:p>
        </p:txBody>
      </p:sp>
    </p:spTree>
    <p:extLst>
      <p:ext uri="{BB962C8B-B14F-4D97-AF65-F5344CB8AC3E}">
        <p14:creationId xmlns:p14="http://schemas.microsoft.com/office/powerpoint/2010/main" val="29681326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77</a:t>
            </a:fld>
            <a:endParaRPr lang="en-US"/>
          </a:p>
        </p:txBody>
      </p:sp>
    </p:spTree>
    <p:extLst>
      <p:ext uri="{BB962C8B-B14F-4D97-AF65-F5344CB8AC3E}">
        <p14:creationId xmlns:p14="http://schemas.microsoft.com/office/powerpoint/2010/main" val="24771799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78</a:t>
            </a:fld>
            <a:endParaRPr lang="en-US"/>
          </a:p>
        </p:txBody>
      </p:sp>
    </p:spTree>
    <p:extLst>
      <p:ext uri="{BB962C8B-B14F-4D97-AF65-F5344CB8AC3E}">
        <p14:creationId xmlns:p14="http://schemas.microsoft.com/office/powerpoint/2010/main" val="28109413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79</a:t>
            </a:fld>
            <a:endParaRPr lang="en-US"/>
          </a:p>
        </p:txBody>
      </p:sp>
    </p:spTree>
    <p:extLst>
      <p:ext uri="{BB962C8B-B14F-4D97-AF65-F5344CB8AC3E}">
        <p14:creationId xmlns:p14="http://schemas.microsoft.com/office/powerpoint/2010/main" val="395054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a:t>
            </a:fld>
            <a:endParaRPr lang="en-US"/>
          </a:p>
        </p:txBody>
      </p:sp>
    </p:spTree>
    <p:extLst>
      <p:ext uri="{BB962C8B-B14F-4D97-AF65-F5344CB8AC3E}">
        <p14:creationId xmlns:p14="http://schemas.microsoft.com/office/powerpoint/2010/main" val="351699338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80</a:t>
            </a:fld>
            <a:endParaRPr lang="en-US"/>
          </a:p>
        </p:txBody>
      </p:sp>
    </p:spTree>
    <p:extLst>
      <p:ext uri="{BB962C8B-B14F-4D97-AF65-F5344CB8AC3E}">
        <p14:creationId xmlns:p14="http://schemas.microsoft.com/office/powerpoint/2010/main" val="4836229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81</a:t>
            </a:fld>
            <a:endParaRPr lang="en-US"/>
          </a:p>
        </p:txBody>
      </p:sp>
    </p:spTree>
    <p:extLst>
      <p:ext uri="{BB962C8B-B14F-4D97-AF65-F5344CB8AC3E}">
        <p14:creationId xmlns:p14="http://schemas.microsoft.com/office/powerpoint/2010/main" val="269480539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82</a:t>
            </a:fld>
            <a:endParaRPr lang="en-US"/>
          </a:p>
        </p:txBody>
      </p:sp>
    </p:spTree>
    <p:extLst>
      <p:ext uri="{BB962C8B-B14F-4D97-AF65-F5344CB8AC3E}">
        <p14:creationId xmlns:p14="http://schemas.microsoft.com/office/powerpoint/2010/main" val="132950051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83</a:t>
            </a:fld>
            <a:endParaRPr lang="en-US"/>
          </a:p>
        </p:txBody>
      </p:sp>
    </p:spTree>
    <p:extLst>
      <p:ext uri="{BB962C8B-B14F-4D97-AF65-F5344CB8AC3E}">
        <p14:creationId xmlns:p14="http://schemas.microsoft.com/office/powerpoint/2010/main" val="16924830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84</a:t>
            </a:fld>
            <a:endParaRPr lang="en-US"/>
          </a:p>
        </p:txBody>
      </p:sp>
    </p:spTree>
    <p:extLst>
      <p:ext uri="{BB962C8B-B14F-4D97-AF65-F5344CB8AC3E}">
        <p14:creationId xmlns:p14="http://schemas.microsoft.com/office/powerpoint/2010/main" val="34257761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85</a:t>
            </a:fld>
            <a:endParaRPr lang="en-US"/>
          </a:p>
        </p:txBody>
      </p:sp>
    </p:spTree>
    <p:extLst>
      <p:ext uri="{BB962C8B-B14F-4D97-AF65-F5344CB8AC3E}">
        <p14:creationId xmlns:p14="http://schemas.microsoft.com/office/powerpoint/2010/main" val="23078845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86</a:t>
            </a:fld>
            <a:endParaRPr lang="en-US"/>
          </a:p>
        </p:txBody>
      </p:sp>
    </p:spTree>
    <p:extLst>
      <p:ext uri="{BB962C8B-B14F-4D97-AF65-F5344CB8AC3E}">
        <p14:creationId xmlns:p14="http://schemas.microsoft.com/office/powerpoint/2010/main" val="24754936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87</a:t>
            </a:fld>
            <a:endParaRPr lang="en-US"/>
          </a:p>
        </p:txBody>
      </p:sp>
    </p:spTree>
    <p:extLst>
      <p:ext uri="{BB962C8B-B14F-4D97-AF65-F5344CB8AC3E}">
        <p14:creationId xmlns:p14="http://schemas.microsoft.com/office/powerpoint/2010/main" val="12342095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88</a:t>
            </a:fld>
            <a:endParaRPr lang="en-US"/>
          </a:p>
        </p:txBody>
      </p:sp>
    </p:spTree>
    <p:extLst>
      <p:ext uri="{BB962C8B-B14F-4D97-AF65-F5344CB8AC3E}">
        <p14:creationId xmlns:p14="http://schemas.microsoft.com/office/powerpoint/2010/main" val="17732459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89</a:t>
            </a:fld>
            <a:endParaRPr lang="en-US"/>
          </a:p>
        </p:txBody>
      </p:sp>
    </p:spTree>
    <p:extLst>
      <p:ext uri="{BB962C8B-B14F-4D97-AF65-F5344CB8AC3E}">
        <p14:creationId xmlns:p14="http://schemas.microsoft.com/office/powerpoint/2010/main" val="369124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a:t>
            </a:fld>
            <a:endParaRPr lang="en-US"/>
          </a:p>
        </p:txBody>
      </p:sp>
    </p:spTree>
    <p:extLst>
      <p:ext uri="{BB962C8B-B14F-4D97-AF65-F5344CB8AC3E}">
        <p14:creationId xmlns:p14="http://schemas.microsoft.com/office/powerpoint/2010/main" val="382295987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90</a:t>
            </a:fld>
            <a:endParaRPr lang="en-US"/>
          </a:p>
        </p:txBody>
      </p:sp>
    </p:spTree>
    <p:extLst>
      <p:ext uri="{BB962C8B-B14F-4D97-AF65-F5344CB8AC3E}">
        <p14:creationId xmlns:p14="http://schemas.microsoft.com/office/powerpoint/2010/main" val="16873404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91</a:t>
            </a:fld>
            <a:endParaRPr lang="en-US"/>
          </a:p>
        </p:txBody>
      </p:sp>
    </p:spTree>
    <p:extLst>
      <p:ext uri="{BB962C8B-B14F-4D97-AF65-F5344CB8AC3E}">
        <p14:creationId xmlns:p14="http://schemas.microsoft.com/office/powerpoint/2010/main" val="19490148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92</a:t>
            </a:fld>
            <a:endParaRPr lang="en-US"/>
          </a:p>
        </p:txBody>
      </p:sp>
    </p:spTree>
    <p:extLst>
      <p:ext uri="{BB962C8B-B14F-4D97-AF65-F5344CB8AC3E}">
        <p14:creationId xmlns:p14="http://schemas.microsoft.com/office/powerpoint/2010/main" val="34368202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93</a:t>
            </a:fld>
            <a:endParaRPr lang="en-US"/>
          </a:p>
        </p:txBody>
      </p:sp>
    </p:spTree>
    <p:extLst>
      <p:ext uri="{BB962C8B-B14F-4D97-AF65-F5344CB8AC3E}">
        <p14:creationId xmlns:p14="http://schemas.microsoft.com/office/powerpoint/2010/main" val="83471965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94</a:t>
            </a:fld>
            <a:endParaRPr lang="en-US"/>
          </a:p>
        </p:txBody>
      </p:sp>
    </p:spTree>
    <p:extLst>
      <p:ext uri="{BB962C8B-B14F-4D97-AF65-F5344CB8AC3E}">
        <p14:creationId xmlns:p14="http://schemas.microsoft.com/office/powerpoint/2010/main" val="32301664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95</a:t>
            </a:fld>
            <a:endParaRPr lang="en-US"/>
          </a:p>
        </p:txBody>
      </p:sp>
    </p:spTree>
    <p:extLst>
      <p:ext uri="{BB962C8B-B14F-4D97-AF65-F5344CB8AC3E}">
        <p14:creationId xmlns:p14="http://schemas.microsoft.com/office/powerpoint/2010/main" val="19368026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5BBC28-51A1-4571-851F-180EA05671EA}" type="slidenum">
              <a:rPr lang="en-US" smtClean="0"/>
              <a:t>96</a:t>
            </a:fld>
            <a:endParaRPr lang="en-US"/>
          </a:p>
        </p:txBody>
      </p:sp>
    </p:spTree>
    <p:extLst>
      <p:ext uri="{BB962C8B-B14F-4D97-AF65-F5344CB8AC3E}">
        <p14:creationId xmlns:p14="http://schemas.microsoft.com/office/powerpoint/2010/main" val="194000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0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168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122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89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214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612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31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094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3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0154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58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76455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000"/>
            <a:lum/>
          </a:blip>
          <a:srcRect/>
          <a:tile tx="0" ty="0" sx="100000" sy="100000" flip="none" algn="tl"/>
        </a:blip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IN" sz="4800" dirty="0"/>
              <a:t>Module 4:</a:t>
            </a:r>
          </a:p>
        </p:txBody>
      </p:sp>
      <p:sp>
        <p:nvSpPr>
          <p:cNvPr id="11" name="Subtitle 2"/>
          <p:cNvSpPr txBox="1">
            <a:spLocks/>
          </p:cNvSpPr>
          <p:nvPr/>
        </p:nvSpPr>
        <p:spPr>
          <a:xfrm>
            <a:off x="3114421" y="2157731"/>
            <a:ext cx="8315578" cy="1096899"/>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4800" b="1" dirty="0"/>
              <a:t>Organizing Files and Debugging</a:t>
            </a:r>
            <a:endParaRPr lang="en-IN" sz="4000" dirty="0">
              <a:solidFill>
                <a:srgbClr val="7030A0"/>
              </a:solidFill>
            </a:endParaRPr>
          </a:p>
          <a:p>
            <a:endParaRPr lang="en-IN" sz="4000" dirty="0">
              <a:solidFill>
                <a:srgbClr val="7030A0"/>
              </a:solidFill>
            </a:endParaRPr>
          </a:p>
          <a:p>
            <a:endParaRPr lang="en-IN" sz="4000" dirty="0">
              <a:solidFill>
                <a:srgbClr val="FF0000"/>
              </a:solidFill>
            </a:endParaRPr>
          </a:p>
        </p:txBody>
      </p:sp>
    </p:spTree>
    <p:extLst>
      <p:ext uri="{BB962C8B-B14F-4D97-AF65-F5344CB8AC3E}">
        <p14:creationId xmlns:p14="http://schemas.microsoft.com/office/powerpoint/2010/main" val="342473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Moving and Renaming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1056208"/>
            <a:ext cx="11870754" cy="3766185"/>
          </a:xfrm>
        </p:spPr>
        <p:txBody>
          <a:bodyPr>
            <a:noAutofit/>
          </a:bodyPr>
          <a:lstStyle/>
          <a:p>
            <a:pPr algn="just">
              <a:buFont typeface="Wingdings" panose="05000000000000000000" pitchFamily="2" charset="2"/>
              <a:buChar char="Ø"/>
            </a:pPr>
            <a:r>
              <a:rPr lang="en-US" sz="2800" dirty="0"/>
              <a:t>Both of the previous examples worked under the assumption that there was a folder eggs in the C:\ directory. But if there is no eggs folder, then move() will rename bacon.txt to a file named eggs.</a:t>
            </a:r>
          </a:p>
          <a:p>
            <a:pPr marL="0" indent="0">
              <a:buNone/>
            </a:pPr>
            <a:r>
              <a:rPr lang="en-US" sz="2800" dirty="0">
                <a:solidFill>
                  <a:srgbClr val="C00000"/>
                </a:solidFill>
              </a:rPr>
              <a:t>&gt;&gt;&gt; </a:t>
            </a:r>
            <a:r>
              <a:rPr lang="en-US" sz="2800" dirty="0" err="1">
                <a:solidFill>
                  <a:srgbClr val="C00000"/>
                </a:solidFill>
              </a:rPr>
              <a:t>shutil.move</a:t>
            </a:r>
            <a:r>
              <a:rPr lang="en-US" sz="2800" dirty="0">
                <a:solidFill>
                  <a:srgbClr val="C00000"/>
                </a:solidFill>
              </a:rPr>
              <a:t>('C:\\bacon.txt', 'C:\\eggs')                                                                </a:t>
            </a:r>
            <a:r>
              <a:rPr lang="en-US" sz="2800" dirty="0"/>
              <a:t>'C:\\eggs'</a:t>
            </a:r>
          </a:p>
          <a:p>
            <a:pPr algn="just">
              <a:buFont typeface="Wingdings" panose="05000000000000000000" pitchFamily="2" charset="2"/>
              <a:buChar char="Ø"/>
            </a:pPr>
            <a:r>
              <a:rPr lang="en-US" sz="2800" dirty="0">
                <a:solidFill>
                  <a:srgbClr val="0070C0"/>
                </a:solidFill>
              </a:rPr>
              <a:t>Here, move() can’t find a folder named eggs in the C:\ directory and so assumes that destination must be specifying a filename, not a folder. </a:t>
            </a:r>
          </a:p>
          <a:p>
            <a:pPr algn="just">
              <a:buFont typeface="Wingdings" panose="05000000000000000000" pitchFamily="2" charset="2"/>
              <a:buChar char="Ø"/>
            </a:pPr>
            <a:r>
              <a:rPr lang="en-US" sz="2800" dirty="0">
                <a:solidFill>
                  <a:srgbClr val="0070C0"/>
                </a:solidFill>
              </a:rPr>
              <a:t>This can be a tough-to-spot bug in your programs since the move() call can happily do something that might be quite different from what you were expecting. </a:t>
            </a:r>
          </a:p>
          <a:p>
            <a:pPr algn="just">
              <a:buFont typeface="Wingdings" panose="05000000000000000000" pitchFamily="2" charset="2"/>
              <a:buChar char="Ø"/>
            </a:pPr>
            <a:r>
              <a:rPr lang="en-US" sz="2800" dirty="0">
                <a:solidFill>
                  <a:srgbClr val="C00000"/>
                </a:solidFill>
              </a:rPr>
              <a:t>This is yet another reason to be careful when using move().</a:t>
            </a: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p:txBody>
      </p:sp>
    </p:spTree>
    <p:extLst>
      <p:ext uri="{BB962C8B-B14F-4D97-AF65-F5344CB8AC3E}">
        <p14:creationId xmlns:p14="http://schemas.microsoft.com/office/powerpoint/2010/main" val="410764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Moving and Renaming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5" y="1056208"/>
            <a:ext cx="11732209" cy="3766185"/>
          </a:xfrm>
        </p:spPr>
        <p:txBody>
          <a:bodyPr>
            <a:noAutofit/>
          </a:bodyPr>
          <a:lstStyle/>
          <a:p>
            <a:pPr algn="just">
              <a:buFont typeface="Wingdings" panose="05000000000000000000" pitchFamily="2" charset="2"/>
              <a:buChar char="Ø"/>
            </a:pPr>
            <a:r>
              <a:rPr lang="en-US" sz="2800" dirty="0"/>
              <a:t> Finally, the folders that make up the destination must already exist, or else Python will throw an exception. </a:t>
            </a:r>
          </a:p>
          <a:p>
            <a:pPr algn="just">
              <a:buFont typeface="Wingdings" panose="05000000000000000000" pitchFamily="2" charset="2"/>
              <a:buChar char="Ø"/>
            </a:pPr>
            <a:r>
              <a:rPr lang="en-US" sz="2800" dirty="0"/>
              <a:t> Enter the following into the interactive shell:</a:t>
            </a: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r>
              <a:rPr lang="en-US" sz="2800" dirty="0">
                <a:solidFill>
                  <a:srgbClr val="0070C0"/>
                </a:solidFill>
              </a:rPr>
              <a:t> Python looks for eggs and ham inside the directory </a:t>
            </a:r>
            <a:r>
              <a:rPr lang="en-US" sz="2800" dirty="0" err="1">
                <a:solidFill>
                  <a:srgbClr val="0070C0"/>
                </a:solidFill>
              </a:rPr>
              <a:t>does_not_exist</a:t>
            </a:r>
            <a:r>
              <a:rPr lang="en-US" sz="2800" dirty="0">
                <a:solidFill>
                  <a:srgbClr val="0070C0"/>
                </a:solidFill>
              </a:rPr>
              <a:t>.  </a:t>
            </a:r>
          </a:p>
          <a:p>
            <a:pPr algn="just">
              <a:buFont typeface="Wingdings" panose="05000000000000000000" pitchFamily="2" charset="2"/>
              <a:buChar char="Ø"/>
            </a:pPr>
            <a:r>
              <a:rPr lang="en-US" sz="2800" dirty="0">
                <a:solidFill>
                  <a:srgbClr val="C00000"/>
                </a:solidFill>
              </a:rPr>
              <a:t> It doesn’t find the nonexistent directory, so it can’t move spam.txt to the path you specified.</a:t>
            </a:r>
          </a:p>
        </p:txBody>
      </p:sp>
      <p:sp>
        <p:nvSpPr>
          <p:cNvPr id="4" name="Rectangle 3"/>
          <p:cNvSpPr/>
          <p:nvPr/>
        </p:nvSpPr>
        <p:spPr>
          <a:xfrm>
            <a:off x="321246" y="2714406"/>
            <a:ext cx="13039154" cy="2246769"/>
          </a:xfrm>
          <a:prstGeom prst="rect">
            <a:avLst/>
          </a:prstGeom>
        </p:spPr>
        <p:txBody>
          <a:bodyPr wrap="square">
            <a:spAutoFit/>
          </a:bodyPr>
          <a:lstStyle/>
          <a:p>
            <a:r>
              <a:rPr lang="en-US" sz="2800" dirty="0">
                <a:solidFill>
                  <a:srgbClr val="C00000"/>
                </a:solidFill>
              </a:rPr>
              <a:t>&gt;&gt;&gt; </a:t>
            </a:r>
            <a:r>
              <a:rPr lang="en-US" sz="2800" dirty="0" err="1">
                <a:solidFill>
                  <a:srgbClr val="C00000"/>
                </a:solidFill>
              </a:rPr>
              <a:t>shutil.move</a:t>
            </a:r>
            <a:r>
              <a:rPr lang="en-US" sz="2800" dirty="0">
                <a:solidFill>
                  <a:srgbClr val="C00000"/>
                </a:solidFill>
              </a:rPr>
              <a:t>('spam.txt', 'c:\\</a:t>
            </a:r>
            <a:r>
              <a:rPr lang="en-US" sz="2800" dirty="0" err="1">
                <a:solidFill>
                  <a:srgbClr val="C00000"/>
                </a:solidFill>
              </a:rPr>
              <a:t>does_not_exist</a:t>
            </a:r>
            <a:r>
              <a:rPr lang="en-US" sz="2800" dirty="0">
                <a:solidFill>
                  <a:srgbClr val="C00000"/>
                </a:solidFill>
              </a:rPr>
              <a:t>\\eggs\\ham')</a:t>
            </a:r>
          </a:p>
          <a:p>
            <a:r>
              <a:rPr lang="en-US" sz="2800" dirty="0" err="1">
                <a:solidFill>
                  <a:srgbClr val="C00000"/>
                </a:solidFill>
              </a:rPr>
              <a:t>Traceback</a:t>
            </a:r>
            <a:r>
              <a:rPr lang="en-US" sz="2800" dirty="0">
                <a:solidFill>
                  <a:srgbClr val="C00000"/>
                </a:solidFill>
              </a:rPr>
              <a:t> (most recent call last):</a:t>
            </a:r>
          </a:p>
          <a:p>
            <a:r>
              <a:rPr lang="en-US" sz="2800" dirty="0">
                <a:solidFill>
                  <a:srgbClr val="C00000"/>
                </a:solidFill>
              </a:rPr>
              <a:t>--snip--</a:t>
            </a:r>
          </a:p>
          <a:p>
            <a:r>
              <a:rPr lang="en-US" sz="2800" dirty="0" err="1">
                <a:solidFill>
                  <a:srgbClr val="C00000"/>
                </a:solidFill>
              </a:rPr>
              <a:t>FileNotFoundError</a:t>
            </a:r>
            <a:r>
              <a:rPr lang="en-US" sz="2800" dirty="0">
                <a:solidFill>
                  <a:srgbClr val="C00000"/>
                </a:solidFill>
              </a:rPr>
              <a:t>: [</a:t>
            </a:r>
            <a:r>
              <a:rPr lang="en-US" sz="2800" dirty="0" err="1">
                <a:solidFill>
                  <a:srgbClr val="C00000"/>
                </a:solidFill>
              </a:rPr>
              <a:t>Errno</a:t>
            </a:r>
            <a:r>
              <a:rPr lang="en-US" sz="2800" dirty="0">
                <a:solidFill>
                  <a:srgbClr val="C00000"/>
                </a:solidFill>
              </a:rPr>
              <a:t> 2] No such file or directory: 'c:\\</a:t>
            </a:r>
            <a:r>
              <a:rPr lang="en-US" sz="2800" dirty="0" err="1">
                <a:solidFill>
                  <a:srgbClr val="C00000"/>
                </a:solidFill>
              </a:rPr>
              <a:t>does_not_exist</a:t>
            </a:r>
            <a:r>
              <a:rPr lang="en-US" sz="2800" dirty="0">
                <a:solidFill>
                  <a:srgbClr val="C00000"/>
                </a:solidFill>
              </a:rPr>
              <a:t>\\</a:t>
            </a:r>
          </a:p>
          <a:p>
            <a:r>
              <a:rPr lang="en-US" sz="2800" dirty="0">
                <a:solidFill>
                  <a:srgbClr val="C00000"/>
                </a:solidFill>
              </a:rPr>
              <a:t>eggs\\ham'</a:t>
            </a:r>
          </a:p>
        </p:txBody>
      </p:sp>
    </p:spTree>
    <p:extLst>
      <p:ext uri="{BB962C8B-B14F-4D97-AF65-F5344CB8AC3E}">
        <p14:creationId xmlns:p14="http://schemas.microsoft.com/office/powerpoint/2010/main" val="328639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Permanently Deleting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1354533"/>
            <a:ext cx="11445494" cy="3766185"/>
          </a:xfrm>
        </p:spPr>
        <p:txBody>
          <a:bodyPr>
            <a:noAutofit/>
          </a:bodyPr>
          <a:lstStyle/>
          <a:p>
            <a:pPr algn="just">
              <a:buFont typeface="Wingdings" panose="05000000000000000000" pitchFamily="2" charset="2"/>
              <a:buChar char="Ø"/>
            </a:pPr>
            <a:r>
              <a:rPr lang="en-US" sz="3200" dirty="0"/>
              <a:t>You can delete a single file or a single empty folder with functions in the </a:t>
            </a:r>
            <a:r>
              <a:rPr lang="en-US" sz="3200" dirty="0" err="1"/>
              <a:t>os</a:t>
            </a:r>
            <a:r>
              <a:rPr lang="en-US" sz="3200" dirty="0"/>
              <a:t> module, whereas to delete a folder and all of its contents, you use the </a:t>
            </a:r>
            <a:r>
              <a:rPr lang="en-US" sz="3200" dirty="0" err="1"/>
              <a:t>shutil</a:t>
            </a:r>
            <a:r>
              <a:rPr lang="en-US" sz="3200" dirty="0"/>
              <a:t> module.</a:t>
            </a:r>
          </a:p>
          <a:p>
            <a:pPr algn="just">
              <a:buFont typeface="Wingdings" panose="05000000000000000000" pitchFamily="2" charset="2"/>
              <a:buChar char="Ø"/>
            </a:pPr>
            <a:r>
              <a:rPr lang="en-US" sz="3200" dirty="0">
                <a:solidFill>
                  <a:srgbClr val="0070C0"/>
                </a:solidFill>
              </a:rPr>
              <a:t>You can delete a single file or a single empty folder with functions in the </a:t>
            </a:r>
            <a:r>
              <a:rPr lang="en-US" sz="3200" dirty="0" err="1">
                <a:solidFill>
                  <a:srgbClr val="0070C0"/>
                </a:solidFill>
              </a:rPr>
              <a:t>os</a:t>
            </a:r>
            <a:r>
              <a:rPr lang="en-US" sz="3200" dirty="0">
                <a:solidFill>
                  <a:srgbClr val="0070C0"/>
                </a:solidFill>
              </a:rPr>
              <a:t> module, whereas to delete a folder and all of its contents, you use the </a:t>
            </a:r>
            <a:r>
              <a:rPr lang="en-US" sz="3200" dirty="0" err="1">
                <a:solidFill>
                  <a:srgbClr val="0070C0"/>
                </a:solidFill>
              </a:rPr>
              <a:t>shutil</a:t>
            </a:r>
            <a:r>
              <a:rPr lang="en-US" sz="3200" dirty="0">
                <a:solidFill>
                  <a:srgbClr val="0070C0"/>
                </a:solidFill>
              </a:rPr>
              <a:t> module.</a:t>
            </a:r>
          </a:p>
          <a:p>
            <a:pPr marL="342900" indent="406400" algn="just">
              <a:buFont typeface="Wingdings" panose="05000000000000000000" pitchFamily="2" charset="2"/>
              <a:buChar char="ü"/>
            </a:pPr>
            <a:r>
              <a:rPr lang="en-US" sz="3200" dirty="0">
                <a:solidFill>
                  <a:srgbClr val="C00000"/>
                </a:solidFill>
              </a:rPr>
              <a:t>Calling </a:t>
            </a:r>
            <a:r>
              <a:rPr lang="en-US" sz="3200" dirty="0" err="1">
                <a:solidFill>
                  <a:srgbClr val="C00000"/>
                </a:solidFill>
              </a:rPr>
              <a:t>os.unlink</a:t>
            </a:r>
            <a:r>
              <a:rPr lang="en-US" sz="3200" dirty="0">
                <a:solidFill>
                  <a:srgbClr val="C00000"/>
                </a:solidFill>
              </a:rPr>
              <a:t>(path) will delete the file at path.</a:t>
            </a:r>
          </a:p>
          <a:p>
            <a:pPr marL="342900" indent="406400" algn="just">
              <a:buFont typeface="Wingdings" panose="05000000000000000000" pitchFamily="2" charset="2"/>
              <a:buChar char="ü"/>
            </a:pPr>
            <a:r>
              <a:rPr lang="en-US" sz="3200" dirty="0">
                <a:solidFill>
                  <a:srgbClr val="C00000"/>
                </a:solidFill>
              </a:rPr>
              <a:t>Calling </a:t>
            </a:r>
            <a:r>
              <a:rPr lang="en-US" sz="3200" dirty="0" err="1">
                <a:solidFill>
                  <a:srgbClr val="C00000"/>
                </a:solidFill>
              </a:rPr>
              <a:t>os.rmdir</a:t>
            </a:r>
            <a:r>
              <a:rPr lang="en-US" sz="3200" dirty="0">
                <a:solidFill>
                  <a:srgbClr val="C00000"/>
                </a:solidFill>
              </a:rPr>
              <a:t>(path) will delete the folder at path. This folder must be empty of any files or folders.</a:t>
            </a:r>
          </a:p>
          <a:p>
            <a:pPr marL="342900" indent="406400" algn="just">
              <a:buFont typeface="Wingdings" panose="05000000000000000000" pitchFamily="2" charset="2"/>
              <a:buChar char="ü"/>
            </a:pPr>
            <a:r>
              <a:rPr lang="en-US" sz="3200" dirty="0">
                <a:solidFill>
                  <a:srgbClr val="C00000"/>
                </a:solidFill>
              </a:rPr>
              <a:t>Calling </a:t>
            </a:r>
            <a:r>
              <a:rPr lang="en-US" sz="3200" dirty="0" err="1">
                <a:solidFill>
                  <a:srgbClr val="C00000"/>
                </a:solidFill>
              </a:rPr>
              <a:t>shutil.rmtree</a:t>
            </a:r>
            <a:r>
              <a:rPr lang="en-US" sz="3200" dirty="0">
                <a:solidFill>
                  <a:srgbClr val="C00000"/>
                </a:solidFill>
              </a:rPr>
              <a:t>(path) will remove the folder at path, and all files and folders it contains will also be deleted.</a:t>
            </a:r>
          </a:p>
        </p:txBody>
      </p:sp>
    </p:spTree>
    <p:extLst>
      <p:ext uri="{BB962C8B-B14F-4D97-AF65-F5344CB8AC3E}">
        <p14:creationId xmlns:p14="http://schemas.microsoft.com/office/powerpoint/2010/main" val="354054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Permanently Deleting Files and Folders</a:t>
            </a:r>
          </a:p>
        </p:txBody>
      </p:sp>
      <p:sp>
        <p:nvSpPr>
          <p:cNvPr id="3" name="Content Placeholder 2"/>
          <p:cNvSpPr>
            <a:spLocks noGrp="1"/>
          </p:cNvSpPr>
          <p:nvPr>
            <p:ph idx="1"/>
          </p:nvPr>
        </p:nvSpPr>
        <p:spPr>
          <a:xfrm>
            <a:off x="321246" y="1354533"/>
            <a:ext cx="11445494" cy="3766185"/>
          </a:xfrm>
        </p:spPr>
        <p:txBody>
          <a:bodyPr>
            <a:noAutofit/>
          </a:bodyPr>
          <a:lstStyle/>
          <a:p>
            <a:pPr algn="just">
              <a:buFont typeface="Wingdings" panose="05000000000000000000" pitchFamily="2" charset="2"/>
              <a:buChar char="Ø"/>
            </a:pPr>
            <a:r>
              <a:rPr lang="en-US" sz="3200" dirty="0"/>
              <a:t>Be careful when using these functions in your programs! </a:t>
            </a:r>
          </a:p>
          <a:p>
            <a:pPr algn="just">
              <a:buFont typeface="Wingdings" panose="05000000000000000000" pitchFamily="2" charset="2"/>
              <a:buChar char="Ø"/>
            </a:pPr>
            <a:r>
              <a:rPr lang="en-US" sz="3200" dirty="0">
                <a:solidFill>
                  <a:srgbClr val="C00000"/>
                </a:solidFill>
              </a:rPr>
              <a:t>It’s often a good idea to first run your program with these calls commented out and with print() calls added to show the files that would be deleted. </a:t>
            </a:r>
          </a:p>
          <a:p>
            <a:pPr algn="just">
              <a:buFont typeface="Wingdings" panose="05000000000000000000" pitchFamily="2" charset="2"/>
              <a:buChar char="Ø"/>
            </a:pPr>
            <a:r>
              <a:rPr lang="en-US" sz="3200" dirty="0"/>
              <a:t>Here is a Python program that was intended to delete files that have the .txt file extension but has a typo (highlighted in bold) that causes it to delete .</a:t>
            </a:r>
            <a:r>
              <a:rPr lang="en-US" sz="3200" dirty="0" err="1"/>
              <a:t>rxt</a:t>
            </a:r>
            <a:r>
              <a:rPr lang="en-US" sz="3200" dirty="0"/>
              <a:t> files instead:</a:t>
            </a:r>
          </a:p>
          <a:p>
            <a:pPr marL="0" indent="0" algn="just">
              <a:buNone/>
            </a:pPr>
            <a:r>
              <a:rPr lang="en-US" sz="3200" dirty="0">
                <a:solidFill>
                  <a:srgbClr val="C00000"/>
                </a:solidFill>
              </a:rPr>
              <a:t>import </a:t>
            </a:r>
            <a:r>
              <a:rPr lang="en-US" sz="3200" dirty="0" err="1">
                <a:solidFill>
                  <a:srgbClr val="C00000"/>
                </a:solidFill>
              </a:rPr>
              <a:t>os</a:t>
            </a:r>
            <a:endParaRPr lang="en-US" sz="3200" dirty="0">
              <a:solidFill>
                <a:srgbClr val="C00000"/>
              </a:solidFill>
            </a:endParaRPr>
          </a:p>
          <a:p>
            <a:pPr marL="0" indent="0" algn="just">
              <a:spcBef>
                <a:spcPts val="0"/>
              </a:spcBef>
              <a:buNone/>
            </a:pPr>
            <a:r>
              <a:rPr lang="en-US" sz="3200" dirty="0">
                <a:solidFill>
                  <a:srgbClr val="C00000"/>
                </a:solidFill>
              </a:rPr>
              <a:t>from </a:t>
            </a:r>
            <a:r>
              <a:rPr lang="en-US" sz="3200" dirty="0" err="1">
                <a:solidFill>
                  <a:srgbClr val="C00000"/>
                </a:solidFill>
              </a:rPr>
              <a:t>pathlib</a:t>
            </a:r>
            <a:r>
              <a:rPr lang="en-US" sz="3200" dirty="0">
                <a:solidFill>
                  <a:srgbClr val="C00000"/>
                </a:solidFill>
              </a:rPr>
              <a:t> import Path</a:t>
            </a:r>
          </a:p>
          <a:p>
            <a:pPr marL="0" indent="0" algn="just">
              <a:spcBef>
                <a:spcPts val="0"/>
              </a:spcBef>
              <a:buNone/>
            </a:pPr>
            <a:r>
              <a:rPr lang="en-US" sz="3200" dirty="0">
                <a:solidFill>
                  <a:srgbClr val="C00000"/>
                </a:solidFill>
              </a:rPr>
              <a:t>for filename in </a:t>
            </a:r>
            <a:r>
              <a:rPr lang="en-US" sz="3200" dirty="0" err="1">
                <a:solidFill>
                  <a:srgbClr val="C00000"/>
                </a:solidFill>
              </a:rPr>
              <a:t>Path.home</a:t>
            </a:r>
            <a:r>
              <a:rPr lang="en-US" sz="3200" dirty="0">
                <a:solidFill>
                  <a:srgbClr val="C00000"/>
                </a:solidFill>
              </a:rPr>
              <a:t>().glob('*.</a:t>
            </a:r>
            <a:r>
              <a:rPr lang="en-US" sz="3200" dirty="0" err="1">
                <a:solidFill>
                  <a:srgbClr val="C00000"/>
                </a:solidFill>
              </a:rPr>
              <a:t>rxt</a:t>
            </a:r>
            <a:r>
              <a:rPr lang="en-US" sz="3200" dirty="0">
                <a:solidFill>
                  <a:srgbClr val="C00000"/>
                </a:solidFill>
              </a:rPr>
              <a:t>'):</a:t>
            </a:r>
          </a:p>
          <a:p>
            <a:pPr marL="0" indent="0" algn="just">
              <a:spcBef>
                <a:spcPts val="0"/>
              </a:spcBef>
              <a:buNone/>
            </a:pPr>
            <a:r>
              <a:rPr lang="en-US" sz="3200" dirty="0">
                <a:solidFill>
                  <a:srgbClr val="C00000"/>
                </a:solidFill>
              </a:rPr>
              <a:t>	</a:t>
            </a:r>
            <a:r>
              <a:rPr lang="en-US" sz="3200" dirty="0" err="1">
                <a:solidFill>
                  <a:srgbClr val="C00000"/>
                </a:solidFill>
              </a:rPr>
              <a:t>os.unlink</a:t>
            </a:r>
            <a:r>
              <a:rPr lang="en-US" sz="3200" dirty="0">
                <a:solidFill>
                  <a:srgbClr val="C00000"/>
                </a:solidFill>
              </a:rPr>
              <a:t>(filename)</a:t>
            </a:r>
          </a:p>
        </p:txBody>
      </p:sp>
      <p:sp>
        <p:nvSpPr>
          <p:cNvPr id="4" name="Rectangle 3"/>
          <p:cNvSpPr/>
          <p:nvPr/>
        </p:nvSpPr>
        <p:spPr>
          <a:xfrm>
            <a:off x="7404100" y="4942918"/>
            <a:ext cx="4127500" cy="1569660"/>
          </a:xfrm>
          <a:prstGeom prst="rect">
            <a:avLst/>
          </a:prstGeom>
        </p:spPr>
        <p:txBody>
          <a:bodyPr wrap="square">
            <a:spAutoFit/>
          </a:bodyPr>
          <a:lstStyle/>
          <a:p>
            <a:pPr algn="just"/>
            <a:r>
              <a:rPr lang="en-US" sz="2400" dirty="0">
                <a:solidFill>
                  <a:srgbClr val="0070C0"/>
                </a:solidFill>
              </a:rPr>
              <a:t>If you had any important files ending with .</a:t>
            </a:r>
            <a:r>
              <a:rPr lang="en-US" sz="2400" dirty="0" err="1">
                <a:solidFill>
                  <a:srgbClr val="0070C0"/>
                </a:solidFill>
              </a:rPr>
              <a:t>rxt</a:t>
            </a:r>
            <a:r>
              <a:rPr lang="en-US" sz="2400" dirty="0">
                <a:solidFill>
                  <a:srgbClr val="0070C0"/>
                </a:solidFill>
              </a:rPr>
              <a:t>, they would have been accidentally, permanently deleted. </a:t>
            </a:r>
          </a:p>
        </p:txBody>
      </p:sp>
    </p:spTree>
    <p:extLst>
      <p:ext uri="{BB962C8B-B14F-4D97-AF65-F5344CB8AC3E}">
        <p14:creationId xmlns:p14="http://schemas.microsoft.com/office/powerpoint/2010/main" val="176481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Permanently Deleting Files and Folders</a:t>
            </a:r>
          </a:p>
        </p:txBody>
      </p:sp>
      <p:sp>
        <p:nvSpPr>
          <p:cNvPr id="3" name="Content Placeholder 2"/>
          <p:cNvSpPr>
            <a:spLocks noGrp="1"/>
          </p:cNvSpPr>
          <p:nvPr>
            <p:ph idx="1"/>
          </p:nvPr>
        </p:nvSpPr>
        <p:spPr>
          <a:xfrm>
            <a:off x="321246" y="1265633"/>
            <a:ext cx="11445494" cy="3766185"/>
          </a:xfrm>
        </p:spPr>
        <p:txBody>
          <a:bodyPr>
            <a:noAutofit/>
          </a:bodyPr>
          <a:lstStyle/>
          <a:p>
            <a:pPr algn="just">
              <a:buFont typeface="Wingdings" panose="05000000000000000000" pitchFamily="2" charset="2"/>
              <a:buChar char="Ø"/>
            </a:pPr>
            <a:r>
              <a:rPr lang="en-US" sz="3200" dirty="0"/>
              <a:t> </a:t>
            </a:r>
            <a:r>
              <a:rPr lang="en-US" sz="2800" dirty="0"/>
              <a:t>Instead, you should have first run the program like this:</a:t>
            </a:r>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spcBef>
                <a:spcPts val="0"/>
              </a:spcBef>
              <a:spcAft>
                <a:spcPts val="1200"/>
              </a:spcAft>
              <a:buFont typeface="Wingdings" panose="05000000000000000000" pitchFamily="2" charset="2"/>
              <a:buChar char="Ø"/>
            </a:pPr>
            <a:r>
              <a:rPr lang="en-US" sz="2600" dirty="0"/>
              <a:t>Now the </a:t>
            </a:r>
            <a:r>
              <a:rPr lang="en-US" sz="2600" dirty="0" err="1"/>
              <a:t>os.unlink</a:t>
            </a:r>
            <a:r>
              <a:rPr lang="en-US" sz="2600" dirty="0"/>
              <a:t>() call is commented, so Python ignores it. Instead, you will print the filename of the file that would have been deleted.</a:t>
            </a:r>
          </a:p>
          <a:p>
            <a:pPr algn="just">
              <a:spcBef>
                <a:spcPts val="0"/>
              </a:spcBef>
              <a:spcAft>
                <a:spcPts val="1200"/>
              </a:spcAft>
              <a:buFont typeface="Wingdings" panose="05000000000000000000" pitchFamily="2" charset="2"/>
              <a:buChar char="Ø"/>
            </a:pPr>
            <a:r>
              <a:rPr lang="en-US" sz="2600" dirty="0"/>
              <a:t>Running this version of the program first will show you that you’ve accidentally told the program to delete .</a:t>
            </a:r>
            <a:r>
              <a:rPr lang="en-US" sz="2600" dirty="0" err="1"/>
              <a:t>rxt</a:t>
            </a:r>
            <a:r>
              <a:rPr lang="en-US" sz="2600" dirty="0"/>
              <a:t> files instead of .txt files.</a:t>
            </a:r>
          </a:p>
          <a:p>
            <a:pPr algn="just">
              <a:spcBef>
                <a:spcPts val="0"/>
              </a:spcBef>
              <a:spcAft>
                <a:spcPts val="1200"/>
              </a:spcAft>
              <a:buFont typeface="Wingdings" panose="05000000000000000000" pitchFamily="2" charset="2"/>
              <a:buChar char="Ø"/>
            </a:pPr>
            <a:r>
              <a:rPr lang="en-US" sz="2600" dirty="0"/>
              <a:t>Once you are certain the program works as intended, delete </a:t>
            </a:r>
            <a:r>
              <a:rPr lang="en-US" sz="2600" dirty="0" err="1"/>
              <a:t>theprint</a:t>
            </a:r>
            <a:r>
              <a:rPr lang="en-US" sz="2600" dirty="0"/>
              <a:t>(filename) line and uncomment the </a:t>
            </a:r>
            <a:r>
              <a:rPr lang="en-US" sz="2600" dirty="0" err="1"/>
              <a:t>os.unlink</a:t>
            </a:r>
            <a:r>
              <a:rPr lang="en-US" sz="2600" dirty="0"/>
              <a:t>(filename) line.</a:t>
            </a:r>
          </a:p>
          <a:p>
            <a:pPr algn="just">
              <a:spcBef>
                <a:spcPts val="0"/>
              </a:spcBef>
              <a:spcAft>
                <a:spcPts val="1200"/>
              </a:spcAft>
              <a:buFont typeface="Wingdings" panose="05000000000000000000" pitchFamily="2" charset="2"/>
              <a:buChar char="Ø"/>
            </a:pPr>
            <a:r>
              <a:rPr lang="en-US" sz="2600" dirty="0"/>
              <a:t>Then run the program again to actually delete the files.</a:t>
            </a:r>
          </a:p>
          <a:p>
            <a:pPr algn="just">
              <a:buFont typeface="Wingdings" panose="05000000000000000000" pitchFamily="2" charset="2"/>
              <a:buChar char="Ø"/>
            </a:pPr>
            <a:endParaRPr lang="en-US" sz="3200" dirty="0">
              <a:solidFill>
                <a:srgbClr val="C00000"/>
              </a:solidFill>
            </a:endParaRPr>
          </a:p>
          <a:p>
            <a:pPr algn="just">
              <a:buFont typeface="Wingdings" panose="05000000000000000000" pitchFamily="2" charset="2"/>
              <a:buChar char="Ø"/>
            </a:pPr>
            <a:endParaRPr lang="en-US" sz="3200" dirty="0">
              <a:solidFill>
                <a:srgbClr val="C00000"/>
              </a:solidFill>
            </a:endParaRPr>
          </a:p>
          <a:p>
            <a:pPr algn="just">
              <a:buFont typeface="Wingdings" panose="05000000000000000000" pitchFamily="2" charset="2"/>
              <a:buChar char="Ø"/>
            </a:pPr>
            <a:endParaRPr lang="en-US" sz="3200" dirty="0">
              <a:solidFill>
                <a:srgbClr val="C00000"/>
              </a:solidFill>
            </a:endParaRPr>
          </a:p>
          <a:p>
            <a:pPr algn="just">
              <a:buFont typeface="Wingdings" panose="05000000000000000000" pitchFamily="2" charset="2"/>
              <a:buChar char="Ø"/>
            </a:pPr>
            <a:endParaRPr lang="en-US" sz="3200" dirty="0">
              <a:solidFill>
                <a:srgbClr val="C00000"/>
              </a:solidFill>
            </a:endParaRPr>
          </a:p>
        </p:txBody>
      </p:sp>
      <p:sp>
        <p:nvSpPr>
          <p:cNvPr id="4" name="Rectangle 3"/>
          <p:cNvSpPr/>
          <p:nvPr/>
        </p:nvSpPr>
        <p:spPr>
          <a:xfrm>
            <a:off x="657606" y="1640918"/>
            <a:ext cx="7546594" cy="2246769"/>
          </a:xfrm>
          <a:prstGeom prst="rect">
            <a:avLst/>
          </a:prstGeom>
        </p:spPr>
        <p:txBody>
          <a:bodyPr wrap="square">
            <a:spAutoFit/>
          </a:bodyPr>
          <a:lstStyle/>
          <a:p>
            <a:pPr algn="just"/>
            <a:r>
              <a:rPr lang="en-US" sz="2800" dirty="0">
                <a:solidFill>
                  <a:srgbClr val="C00000"/>
                </a:solidFill>
              </a:rPr>
              <a:t>import </a:t>
            </a:r>
            <a:r>
              <a:rPr lang="en-US" sz="2800" dirty="0" err="1">
                <a:solidFill>
                  <a:srgbClr val="C00000"/>
                </a:solidFill>
              </a:rPr>
              <a:t>os</a:t>
            </a:r>
            <a:endParaRPr lang="en-US" sz="2800" dirty="0">
              <a:solidFill>
                <a:srgbClr val="C00000"/>
              </a:solidFill>
            </a:endParaRPr>
          </a:p>
          <a:p>
            <a:pPr algn="just"/>
            <a:r>
              <a:rPr lang="en-US" sz="2800" dirty="0">
                <a:solidFill>
                  <a:srgbClr val="C00000"/>
                </a:solidFill>
              </a:rPr>
              <a:t>from </a:t>
            </a:r>
            <a:r>
              <a:rPr lang="en-US" sz="2800" dirty="0" err="1">
                <a:solidFill>
                  <a:srgbClr val="C00000"/>
                </a:solidFill>
              </a:rPr>
              <a:t>pathlib</a:t>
            </a:r>
            <a:r>
              <a:rPr lang="en-US" sz="2800" dirty="0">
                <a:solidFill>
                  <a:srgbClr val="C00000"/>
                </a:solidFill>
              </a:rPr>
              <a:t> import Path</a:t>
            </a:r>
          </a:p>
          <a:p>
            <a:pPr algn="just"/>
            <a:r>
              <a:rPr lang="en-US" sz="2800" dirty="0">
                <a:solidFill>
                  <a:srgbClr val="C00000"/>
                </a:solidFill>
              </a:rPr>
              <a:t>for filename in </a:t>
            </a:r>
            <a:r>
              <a:rPr lang="en-US" sz="2800" dirty="0" err="1">
                <a:solidFill>
                  <a:srgbClr val="C00000"/>
                </a:solidFill>
              </a:rPr>
              <a:t>Path.home</a:t>
            </a:r>
            <a:r>
              <a:rPr lang="en-US" sz="2800" dirty="0">
                <a:solidFill>
                  <a:srgbClr val="C00000"/>
                </a:solidFill>
              </a:rPr>
              <a:t>().glob('*.</a:t>
            </a:r>
            <a:r>
              <a:rPr lang="en-US" sz="2800" dirty="0" err="1">
                <a:solidFill>
                  <a:srgbClr val="C00000"/>
                </a:solidFill>
              </a:rPr>
              <a:t>rxt</a:t>
            </a:r>
            <a:r>
              <a:rPr lang="en-US" sz="2800" dirty="0">
                <a:solidFill>
                  <a:srgbClr val="C00000"/>
                </a:solidFill>
              </a:rPr>
              <a:t>'):</a:t>
            </a:r>
          </a:p>
          <a:p>
            <a:pPr lvl="1" algn="just"/>
            <a:r>
              <a:rPr lang="en-US" sz="2800" dirty="0">
                <a:solidFill>
                  <a:srgbClr val="C00000"/>
                </a:solidFill>
              </a:rPr>
              <a:t>#</a:t>
            </a:r>
            <a:r>
              <a:rPr lang="en-US" sz="2800" dirty="0" err="1">
                <a:solidFill>
                  <a:srgbClr val="C00000"/>
                </a:solidFill>
              </a:rPr>
              <a:t>os.unlink</a:t>
            </a:r>
            <a:r>
              <a:rPr lang="en-US" sz="2800" dirty="0">
                <a:solidFill>
                  <a:srgbClr val="C00000"/>
                </a:solidFill>
              </a:rPr>
              <a:t>(filename)</a:t>
            </a:r>
          </a:p>
          <a:p>
            <a:pPr lvl="1" algn="just"/>
            <a:r>
              <a:rPr lang="en-US" sz="2800" dirty="0">
                <a:solidFill>
                  <a:srgbClr val="C00000"/>
                </a:solidFill>
              </a:rPr>
              <a:t>print(filename)</a:t>
            </a:r>
          </a:p>
        </p:txBody>
      </p:sp>
    </p:spTree>
    <p:extLst>
      <p:ext uri="{BB962C8B-B14F-4D97-AF65-F5344CB8AC3E}">
        <p14:creationId xmlns:p14="http://schemas.microsoft.com/office/powerpoint/2010/main" val="45626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Safe Deletes with the send2trash Module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1265633"/>
            <a:ext cx="11445494" cy="3766185"/>
          </a:xfrm>
        </p:spPr>
        <p:txBody>
          <a:bodyPr>
            <a:noAutofit/>
          </a:bodyPr>
          <a:lstStyle/>
          <a:p>
            <a:pPr algn="just">
              <a:buFont typeface="Wingdings" panose="05000000000000000000" pitchFamily="2" charset="2"/>
              <a:buChar char="Ø"/>
            </a:pPr>
            <a:r>
              <a:rPr lang="en-US" sz="2800" dirty="0"/>
              <a:t>Since Python’s built-in </a:t>
            </a:r>
            <a:r>
              <a:rPr lang="en-US" sz="2800" dirty="0" err="1">
                <a:solidFill>
                  <a:srgbClr val="C00000"/>
                </a:solidFill>
              </a:rPr>
              <a:t>shutil.rmtree</a:t>
            </a:r>
            <a:r>
              <a:rPr lang="en-US" sz="2800" dirty="0">
                <a:solidFill>
                  <a:srgbClr val="C00000"/>
                </a:solidFill>
              </a:rPr>
              <a:t>() function </a:t>
            </a:r>
            <a:r>
              <a:rPr lang="en-US" sz="2800" dirty="0"/>
              <a:t>irreversibly deletes files and folders, it can be dangerous to use.</a:t>
            </a:r>
          </a:p>
          <a:p>
            <a:pPr algn="just">
              <a:buFont typeface="Wingdings" panose="05000000000000000000" pitchFamily="2" charset="2"/>
              <a:buChar char="Ø"/>
            </a:pPr>
            <a:r>
              <a:rPr lang="en-US" sz="2800" dirty="0"/>
              <a:t>Much better way to delete files and folders is with the third-party </a:t>
            </a:r>
            <a:r>
              <a:rPr lang="en-US" sz="2800" dirty="0">
                <a:solidFill>
                  <a:srgbClr val="C00000"/>
                </a:solidFill>
              </a:rPr>
              <a:t>send2trash module</a:t>
            </a:r>
            <a:r>
              <a:rPr lang="en-US" sz="2800" dirty="0"/>
              <a:t>.</a:t>
            </a:r>
          </a:p>
          <a:p>
            <a:pPr algn="just">
              <a:buFont typeface="Wingdings" panose="05000000000000000000" pitchFamily="2" charset="2"/>
              <a:buChar char="Ø"/>
            </a:pPr>
            <a:r>
              <a:rPr lang="en-US" sz="2800" dirty="0"/>
              <a:t>You can install this module by running </a:t>
            </a:r>
            <a:r>
              <a:rPr lang="en-US" sz="2800" dirty="0">
                <a:solidFill>
                  <a:srgbClr val="C00000"/>
                </a:solidFill>
              </a:rPr>
              <a:t>pip install --user send2trash </a:t>
            </a:r>
            <a:r>
              <a:rPr lang="en-US" sz="2800" dirty="0"/>
              <a:t>from a Terminal window.</a:t>
            </a:r>
          </a:p>
          <a:p>
            <a:pPr algn="just">
              <a:buFont typeface="Wingdings" panose="05000000000000000000" pitchFamily="2" charset="2"/>
              <a:buChar char="Ø"/>
            </a:pPr>
            <a:r>
              <a:rPr lang="en-US" sz="2800" dirty="0">
                <a:solidFill>
                  <a:srgbClr val="0070C0"/>
                </a:solidFill>
              </a:rPr>
              <a:t>(See Appendix A for a more in-depth explanation of how to install third party modules.)</a:t>
            </a:r>
          </a:p>
          <a:p>
            <a:pPr algn="just">
              <a:buFont typeface="Wingdings" panose="05000000000000000000" pitchFamily="2" charset="2"/>
              <a:buChar char="Ø"/>
            </a:pPr>
            <a:r>
              <a:rPr lang="en-US" sz="2800" dirty="0">
                <a:solidFill>
                  <a:srgbClr val="0070C0"/>
                </a:solidFill>
              </a:rPr>
              <a:t>Using send2trash is much safer than Python’s regular delete functions, because it will send folders and files to your computer’s trash or recycle bin instead of permanently deleting them</a:t>
            </a:r>
          </a:p>
          <a:p>
            <a:pPr algn="just">
              <a:buFont typeface="Wingdings" panose="05000000000000000000" pitchFamily="2" charset="2"/>
              <a:buChar char="Ø"/>
            </a:pPr>
            <a:r>
              <a:rPr lang="en-US" sz="2800" dirty="0"/>
              <a:t>If a bug in your program deletes something with </a:t>
            </a:r>
            <a:r>
              <a:rPr lang="en-US" sz="2800" dirty="0">
                <a:solidFill>
                  <a:srgbClr val="C00000"/>
                </a:solidFill>
              </a:rPr>
              <a:t>send2trash</a:t>
            </a:r>
            <a:r>
              <a:rPr lang="en-US" sz="2800" dirty="0"/>
              <a:t> you didn’t intend to delete, you can later restore it from the recycle bin.</a:t>
            </a:r>
          </a:p>
          <a:p>
            <a:pPr algn="just">
              <a:buFont typeface="Wingdings" panose="05000000000000000000" pitchFamily="2" charset="2"/>
              <a:buChar char="Ø"/>
            </a:pPr>
            <a:endParaRPr lang="en-US" sz="2800" dirty="0">
              <a:solidFill>
                <a:srgbClr val="C00000"/>
              </a:solidFill>
            </a:endParaRPr>
          </a:p>
        </p:txBody>
      </p:sp>
    </p:spTree>
    <p:extLst>
      <p:ext uri="{BB962C8B-B14F-4D97-AF65-F5344CB8AC3E}">
        <p14:creationId xmlns:p14="http://schemas.microsoft.com/office/powerpoint/2010/main" val="2137320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Safe Deletes with the send2trash Module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656033"/>
            <a:ext cx="11445494" cy="3766185"/>
          </a:xfrm>
        </p:spPr>
        <p:txBody>
          <a:bodyPr>
            <a:noAutofit/>
          </a:bodyPr>
          <a:lstStyle/>
          <a:p>
            <a:pPr algn="just">
              <a:buFont typeface="Wingdings" panose="05000000000000000000" pitchFamily="2" charset="2"/>
              <a:buChar char="Ø"/>
            </a:pPr>
            <a:r>
              <a:rPr lang="en-US" sz="2800" dirty="0"/>
              <a:t>After you have installed send2trash, enter the following into interactive shell:</a:t>
            </a:r>
          </a:p>
          <a:p>
            <a:pPr algn="just">
              <a:buFont typeface="Wingdings" panose="05000000000000000000" pitchFamily="2" charset="2"/>
              <a:buChar char="Ø"/>
            </a:pPr>
            <a:endParaRPr lang="en-US" sz="2800" dirty="0"/>
          </a:p>
          <a:p>
            <a:pPr algn="just">
              <a:buFont typeface="Wingdings" panose="05000000000000000000" pitchFamily="2" charset="2"/>
              <a:buChar char="Ø"/>
            </a:pPr>
            <a:endParaRPr lang="en-US" sz="2800" dirty="0"/>
          </a:p>
          <a:p>
            <a:pPr algn="just">
              <a:buFont typeface="Wingdings" panose="05000000000000000000" pitchFamily="2" charset="2"/>
              <a:buChar char="Ø"/>
            </a:pPr>
            <a:endParaRPr lang="en-US" sz="2800" dirty="0"/>
          </a:p>
          <a:p>
            <a:pPr algn="just">
              <a:buFont typeface="Wingdings" panose="05000000000000000000" pitchFamily="2" charset="2"/>
              <a:buChar char="Ø"/>
            </a:pPr>
            <a:endParaRPr lang="en-US" sz="2800" dirty="0"/>
          </a:p>
          <a:p>
            <a:pPr algn="just">
              <a:buFont typeface="Wingdings" panose="05000000000000000000" pitchFamily="2" charset="2"/>
              <a:buChar char="Ø"/>
            </a:pPr>
            <a:endParaRPr lang="en-US" sz="2800" dirty="0"/>
          </a:p>
          <a:p>
            <a:pPr algn="just">
              <a:buFont typeface="Wingdings" panose="05000000000000000000" pitchFamily="2" charset="2"/>
              <a:buChar char="Ø"/>
            </a:pPr>
            <a:r>
              <a:rPr lang="en-US" sz="2800" dirty="0"/>
              <a:t>In general, you should always use the </a:t>
            </a:r>
            <a:r>
              <a:rPr lang="en-US" sz="2800" dirty="0">
                <a:solidFill>
                  <a:srgbClr val="0070C0"/>
                </a:solidFill>
              </a:rPr>
              <a:t>send2trash.send2trash() function </a:t>
            </a:r>
            <a:r>
              <a:rPr lang="en-US" sz="2800" dirty="0"/>
              <a:t>to delete files and folders. </a:t>
            </a:r>
          </a:p>
          <a:p>
            <a:pPr algn="just">
              <a:buFont typeface="Wingdings" panose="05000000000000000000" pitchFamily="2" charset="2"/>
              <a:buChar char="Ø"/>
            </a:pPr>
            <a:r>
              <a:rPr lang="en-US" sz="2800" dirty="0">
                <a:solidFill>
                  <a:srgbClr val="C00000"/>
                </a:solidFill>
              </a:rPr>
              <a:t>But while sending files to the recycle bin lets you recover them later, it will not free up disk space like permanently deleting them does. </a:t>
            </a:r>
          </a:p>
          <a:p>
            <a:pPr algn="just">
              <a:buFont typeface="Wingdings" panose="05000000000000000000" pitchFamily="2" charset="2"/>
              <a:buChar char="Ø"/>
            </a:pPr>
            <a:r>
              <a:rPr lang="en-US" sz="2800" dirty="0"/>
              <a:t>If you want your program to free up disk space, use the </a:t>
            </a:r>
            <a:r>
              <a:rPr lang="en-US" sz="2800" dirty="0" err="1">
                <a:solidFill>
                  <a:srgbClr val="C00000"/>
                </a:solidFill>
              </a:rPr>
              <a:t>os</a:t>
            </a:r>
            <a:r>
              <a:rPr lang="en-US" sz="2800" dirty="0">
                <a:solidFill>
                  <a:srgbClr val="C00000"/>
                </a:solidFill>
              </a:rPr>
              <a:t> </a:t>
            </a:r>
            <a:r>
              <a:rPr lang="en-US" sz="2800" dirty="0"/>
              <a:t>and </a:t>
            </a:r>
            <a:r>
              <a:rPr lang="en-US" sz="2800" dirty="0" err="1">
                <a:solidFill>
                  <a:srgbClr val="C00000"/>
                </a:solidFill>
              </a:rPr>
              <a:t>shutil</a:t>
            </a:r>
            <a:r>
              <a:rPr lang="en-US" sz="2800" dirty="0">
                <a:solidFill>
                  <a:srgbClr val="C00000"/>
                </a:solidFill>
              </a:rPr>
              <a:t> </a:t>
            </a:r>
            <a:r>
              <a:rPr lang="en-US" sz="2800" dirty="0"/>
              <a:t>functions for deleting files and folders. </a:t>
            </a:r>
          </a:p>
        </p:txBody>
      </p:sp>
      <p:sp>
        <p:nvSpPr>
          <p:cNvPr id="4" name="Rectangle 3"/>
          <p:cNvSpPr/>
          <p:nvPr/>
        </p:nvSpPr>
        <p:spPr>
          <a:xfrm>
            <a:off x="321246" y="1418768"/>
            <a:ext cx="8775700" cy="2677656"/>
          </a:xfrm>
          <a:prstGeom prst="rect">
            <a:avLst/>
          </a:prstGeom>
        </p:spPr>
        <p:txBody>
          <a:bodyPr wrap="square">
            <a:spAutoFit/>
          </a:bodyPr>
          <a:lstStyle/>
          <a:p>
            <a:pPr algn="just"/>
            <a:r>
              <a:rPr lang="en-US" sz="2800" dirty="0">
                <a:solidFill>
                  <a:srgbClr val="C00000"/>
                </a:solidFill>
              </a:rPr>
              <a:t>&gt;&gt;&gt; import send2trash</a:t>
            </a:r>
          </a:p>
          <a:p>
            <a:pPr algn="just"/>
            <a:r>
              <a:rPr lang="en-US" sz="2800" dirty="0">
                <a:solidFill>
                  <a:srgbClr val="C00000"/>
                </a:solidFill>
              </a:rPr>
              <a:t>&gt;&gt;&gt; </a:t>
            </a:r>
            <a:r>
              <a:rPr lang="en-US" sz="2800" dirty="0" err="1">
                <a:solidFill>
                  <a:srgbClr val="C00000"/>
                </a:solidFill>
              </a:rPr>
              <a:t>baconFile</a:t>
            </a:r>
            <a:r>
              <a:rPr lang="en-US" sz="2800" dirty="0">
                <a:solidFill>
                  <a:srgbClr val="C00000"/>
                </a:solidFill>
              </a:rPr>
              <a:t> = open('bacon.txt', 'a') # creates the file</a:t>
            </a:r>
          </a:p>
          <a:p>
            <a:pPr algn="just"/>
            <a:r>
              <a:rPr lang="en-US" sz="2800" dirty="0">
                <a:solidFill>
                  <a:srgbClr val="C00000"/>
                </a:solidFill>
              </a:rPr>
              <a:t>&gt;&gt;&gt; </a:t>
            </a:r>
            <a:r>
              <a:rPr lang="en-US" sz="2800" dirty="0" err="1">
                <a:solidFill>
                  <a:srgbClr val="C00000"/>
                </a:solidFill>
              </a:rPr>
              <a:t>baconFile.write</a:t>
            </a:r>
            <a:r>
              <a:rPr lang="en-US" sz="2800" dirty="0">
                <a:solidFill>
                  <a:srgbClr val="C00000"/>
                </a:solidFill>
              </a:rPr>
              <a:t>('Bacon is not a vegetable.')</a:t>
            </a:r>
          </a:p>
          <a:p>
            <a:pPr algn="just"/>
            <a:r>
              <a:rPr lang="en-US" sz="2800" dirty="0">
                <a:solidFill>
                  <a:srgbClr val="0070C0"/>
                </a:solidFill>
              </a:rPr>
              <a:t>25</a:t>
            </a:r>
          </a:p>
          <a:p>
            <a:pPr algn="just"/>
            <a:r>
              <a:rPr lang="en-US" sz="2800" dirty="0">
                <a:solidFill>
                  <a:srgbClr val="C00000"/>
                </a:solidFill>
              </a:rPr>
              <a:t>&gt;&gt;&gt; </a:t>
            </a:r>
            <a:r>
              <a:rPr lang="en-US" sz="2800" dirty="0" err="1">
                <a:solidFill>
                  <a:srgbClr val="C00000"/>
                </a:solidFill>
              </a:rPr>
              <a:t>baconFile.close</a:t>
            </a:r>
            <a:r>
              <a:rPr lang="en-US" sz="2800" dirty="0">
                <a:solidFill>
                  <a:srgbClr val="C00000"/>
                </a:solidFill>
              </a:rPr>
              <a:t>()</a:t>
            </a:r>
          </a:p>
          <a:p>
            <a:pPr algn="just"/>
            <a:r>
              <a:rPr lang="en-US" sz="2800" dirty="0">
                <a:solidFill>
                  <a:srgbClr val="C00000"/>
                </a:solidFill>
              </a:rPr>
              <a:t>&gt;&gt;&gt; send2trash.send2trash('bacon.txt')</a:t>
            </a:r>
          </a:p>
        </p:txBody>
      </p:sp>
      <p:sp>
        <p:nvSpPr>
          <p:cNvPr id="5" name="Rectangle 4"/>
          <p:cNvSpPr/>
          <p:nvPr/>
        </p:nvSpPr>
        <p:spPr>
          <a:xfrm>
            <a:off x="7994840" y="2466095"/>
            <a:ext cx="3771900" cy="1569660"/>
          </a:xfrm>
          <a:prstGeom prst="rect">
            <a:avLst/>
          </a:prstGeom>
        </p:spPr>
        <p:txBody>
          <a:bodyPr wrap="square">
            <a:spAutoFit/>
          </a:bodyPr>
          <a:lstStyle/>
          <a:p>
            <a:pPr algn="just">
              <a:buFont typeface="Wingdings" panose="05000000000000000000" pitchFamily="2" charset="2"/>
              <a:buChar char="Ø"/>
            </a:pPr>
            <a:r>
              <a:rPr lang="en-US" sz="2400" dirty="0"/>
              <a:t>Note that the send2trash() function can only send files to the recycle bin; it cannot pull files out of it.</a:t>
            </a:r>
          </a:p>
        </p:txBody>
      </p:sp>
    </p:spTree>
    <p:extLst>
      <p:ext uri="{BB962C8B-B14F-4D97-AF65-F5344CB8AC3E}">
        <p14:creationId xmlns:p14="http://schemas.microsoft.com/office/powerpoint/2010/main" val="281676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Walking a Directory Tree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1468833"/>
            <a:ext cx="7019354" cy="3766185"/>
          </a:xfrm>
        </p:spPr>
        <p:txBody>
          <a:bodyPr>
            <a:noAutofit/>
          </a:bodyPr>
          <a:lstStyle/>
          <a:p>
            <a:pPr algn="just">
              <a:buFont typeface="Wingdings" panose="05000000000000000000" pitchFamily="2" charset="2"/>
              <a:buChar char="Ø"/>
            </a:pPr>
            <a:r>
              <a:rPr lang="en-US" sz="3200" dirty="0"/>
              <a:t>Say you want to rename every file in some folder and also every file in every subfolder of that folder.</a:t>
            </a:r>
          </a:p>
          <a:p>
            <a:pPr algn="just">
              <a:buFont typeface="Wingdings" panose="05000000000000000000" pitchFamily="2" charset="2"/>
              <a:buChar char="Ø"/>
            </a:pPr>
            <a:r>
              <a:rPr lang="en-US" sz="3200" dirty="0">
                <a:solidFill>
                  <a:srgbClr val="C00000"/>
                </a:solidFill>
              </a:rPr>
              <a:t>That is, you want to walk through the directory tree, touching each file as you go.</a:t>
            </a:r>
          </a:p>
          <a:p>
            <a:pPr algn="just">
              <a:buFont typeface="Wingdings" panose="05000000000000000000" pitchFamily="2" charset="2"/>
              <a:buChar char="Ø"/>
            </a:pPr>
            <a:r>
              <a:rPr lang="en-US" sz="3200" dirty="0"/>
              <a:t>Writing a program to do this could get tricky; fortunately, Python provides a function to handle this process for you.</a:t>
            </a:r>
          </a:p>
          <a:p>
            <a:pPr algn="just">
              <a:buFont typeface="Wingdings" panose="05000000000000000000" pitchFamily="2" charset="2"/>
              <a:buChar char="Ø"/>
            </a:pPr>
            <a:r>
              <a:rPr lang="en-US" sz="3200" dirty="0">
                <a:solidFill>
                  <a:srgbClr val="0070C0"/>
                </a:solidFill>
              </a:rPr>
              <a:t>An example folder that contains three folders and four files is shown in figure.</a:t>
            </a:r>
          </a:p>
        </p:txBody>
      </p:sp>
      <p:pic>
        <p:nvPicPr>
          <p:cNvPr id="6" name="Picture 5"/>
          <p:cNvPicPr>
            <a:picLocks noChangeAspect="1"/>
          </p:cNvPicPr>
          <p:nvPr/>
        </p:nvPicPr>
        <p:blipFill>
          <a:blip r:embed="rId3"/>
          <a:stretch>
            <a:fillRect/>
          </a:stretch>
        </p:blipFill>
        <p:spPr>
          <a:xfrm>
            <a:off x="8283713" y="1277198"/>
            <a:ext cx="3032368" cy="5355033"/>
          </a:xfrm>
          <a:prstGeom prst="rect">
            <a:avLst/>
          </a:prstGeom>
        </p:spPr>
      </p:pic>
    </p:spTree>
    <p:extLst>
      <p:ext uri="{BB962C8B-B14F-4D97-AF65-F5344CB8AC3E}">
        <p14:creationId xmlns:p14="http://schemas.microsoft.com/office/powerpoint/2010/main" val="1750671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Walking a Directory Tree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5" y="1087833"/>
            <a:ext cx="8365555" cy="3766185"/>
          </a:xfrm>
        </p:spPr>
        <p:txBody>
          <a:bodyPr>
            <a:noAutofit/>
          </a:bodyPr>
          <a:lstStyle/>
          <a:p>
            <a:pPr algn="just">
              <a:buFont typeface="Wingdings" panose="05000000000000000000" pitchFamily="2" charset="2"/>
              <a:buChar char="Ø"/>
            </a:pPr>
            <a:r>
              <a:rPr lang="en-US" sz="2800" dirty="0"/>
              <a:t>Here is an example program that uses the </a:t>
            </a:r>
            <a:r>
              <a:rPr lang="en-US" sz="2800" dirty="0" err="1">
                <a:solidFill>
                  <a:srgbClr val="C00000"/>
                </a:solidFill>
              </a:rPr>
              <a:t>os.walk</a:t>
            </a:r>
            <a:r>
              <a:rPr lang="en-US" sz="2800" dirty="0">
                <a:solidFill>
                  <a:srgbClr val="C00000"/>
                </a:solidFill>
              </a:rPr>
              <a:t>() function </a:t>
            </a:r>
            <a:r>
              <a:rPr lang="en-US" sz="2800" dirty="0"/>
              <a:t>on the directory tree shown here:</a:t>
            </a:r>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endParaRPr lang="en-US" sz="3200" dirty="0"/>
          </a:p>
          <a:p>
            <a:pPr algn="just">
              <a:buFont typeface="Wingdings" panose="05000000000000000000" pitchFamily="2" charset="2"/>
              <a:buChar char="Ø"/>
            </a:pPr>
            <a:r>
              <a:rPr lang="en-US" sz="2800" dirty="0"/>
              <a:t>The </a:t>
            </a:r>
            <a:r>
              <a:rPr lang="en-US" sz="2800" dirty="0" err="1">
                <a:solidFill>
                  <a:srgbClr val="C00000"/>
                </a:solidFill>
              </a:rPr>
              <a:t>os.walk</a:t>
            </a:r>
            <a:r>
              <a:rPr lang="en-US" sz="2800" dirty="0">
                <a:solidFill>
                  <a:srgbClr val="C00000"/>
                </a:solidFill>
              </a:rPr>
              <a:t>() function </a:t>
            </a:r>
            <a:r>
              <a:rPr lang="en-US" sz="2800" dirty="0"/>
              <a:t>is passed a single string value: the path of a folder. </a:t>
            </a:r>
          </a:p>
          <a:p>
            <a:pPr algn="just">
              <a:buFont typeface="Wingdings" panose="05000000000000000000" pitchFamily="2" charset="2"/>
              <a:buChar char="Ø"/>
            </a:pPr>
            <a:r>
              <a:rPr lang="en-US" sz="2800" dirty="0"/>
              <a:t>You can use </a:t>
            </a:r>
            <a:r>
              <a:rPr lang="en-US" sz="2800" dirty="0" err="1">
                <a:solidFill>
                  <a:srgbClr val="C00000"/>
                </a:solidFill>
              </a:rPr>
              <a:t>os.walk</a:t>
            </a:r>
            <a:r>
              <a:rPr lang="en-US" sz="2800" dirty="0">
                <a:solidFill>
                  <a:srgbClr val="C00000"/>
                </a:solidFill>
              </a:rPr>
              <a:t>() </a:t>
            </a:r>
            <a:r>
              <a:rPr lang="en-US" sz="2800" dirty="0"/>
              <a:t>in a for loop statement to walk a directory tree, much like how you can use the </a:t>
            </a:r>
            <a:r>
              <a:rPr lang="en-US" sz="2800" dirty="0">
                <a:solidFill>
                  <a:srgbClr val="C00000"/>
                </a:solidFill>
              </a:rPr>
              <a:t>range() function </a:t>
            </a:r>
            <a:r>
              <a:rPr lang="en-US" sz="2800" dirty="0"/>
              <a:t>to walk over a range of numbers.</a:t>
            </a:r>
          </a:p>
          <a:p>
            <a:pPr algn="just">
              <a:buFont typeface="Wingdings" panose="05000000000000000000" pitchFamily="2" charset="2"/>
              <a:buChar char="Ø"/>
            </a:pPr>
            <a:endParaRPr lang="en-US" sz="3200" dirty="0">
              <a:solidFill>
                <a:srgbClr val="0070C0"/>
              </a:solidFill>
            </a:endParaRPr>
          </a:p>
        </p:txBody>
      </p:sp>
      <p:pic>
        <p:nvPicPr>
          <p:cNvPr id="6" name="Picture 5"/>
          <p:cNvPicPr>
            <a:picLocks noChangeAspect="1"/>
          </p:cNvPicPr>
          <p:nvPr/>
        </p:nvPicPr>
        <p:blipFill>
          <a:blip r:embed="rId3"/>
          <a:stretch>
            <a:fillRect/>
          </a:stretch>
        </p:blipFill>
        <p:spPr>
          <a:xfrm>
            <a:off x="8994913" y="1277198"/>
            <a:ext cx="3032368" cy="5355033"/>
          </a:xfrm>
          <a:prstGeom prst="rect">
            <a:avLst/>
          </a:prstGeom>
        </p:spPr>
      </p:pic>
      <p:sp>
        <p:nvSpPr>
          <p:cNvPr id="4" name="Rectangle 3"/>
          <p:cNvSpPr/>
          <p:nvPr/>
        </p:nvSpPr>
        <p:spPr>
          <a:xfrm>
            <a:off x="854645" y="1807030"/>
            <a:ext cx="8860854" cy="3046988"/>
          </a:xfrm>
          <a:prstGeom prst="rect">
            <a:avLst/>
          </a:prstGeom>
        </p:spPr>
        <p:txBody>
          <a:bodyPr wrap="square">
            <a:spAutoFit/>
          </a:bodyPr>
          <a:lstStyle/>
          <a:p>
            <a:r>
              <a:rPr lang="en-US" sz="2400" dirty="0">
                <a:solidFill>
                  <a:srgbClr val="C00000"/>
                </a:solidFill>
              </a:rPr>
              <a:t>import </a:t>
            </a:r>
            <a:r>
              <a:rPr lang="en-US" sz="2400" dirty="0" err="1">
                <a:solidFill>
                  <a:srgbClr val="C00000"/>
                </a:solidFill>
              </a:rPr>
              <a:t>os</a:t>
            </a:r>
            <a:endParaRPr lang="en-US" sz="2400" dirty="0">
              <a:solidFill>
                <a:srgbClr val="C00000"/>
              </a:solidFill>
            </a:endParaRPr>
          </a:p>
          <a:p>
            <a:r>
              <a:rPr lang="en-US" sz="2400" dirty="0">
                <a:solidFill>
                  <a:srgbClr val="C00000"/>
                </a:solidFill>
              </a:rPr>
              <a:t>for </a:t>
            </a:r>
            <a:r>
              <a:rPr lang="en-US" sz="2400" dirty="0" err="1">
                <a:solidFill>
                  <a:srgbClr val="C00000"/>
                </a:solidFill>
              </a:rPr>
              <a:t>folderName</a:t>
            </a:r>
            <a:r>
              <a:rPr lang="en-US" sz="2400" dirty="0">
                <a:solidFill>
                  <a:srgbClr val="C00000"/>
                </a:solidFill>
              </a:rPr>
              <a:t>, subfolders, filenames in </a:t>
            </a:r>
            <a:r>
              <a:rPr lang="en-US" sz="2400" dirty="0" err="1">
                <a:solidFill>
                  <a:srgbClr val="C00000"/>
                </a:solidFill>
              </a:rPr>
              <a:t>os.walk</a:t>
            </a:r>
            <a:r>
              <a:rPr lang="en-US" sz="2400" dirty="0">
                <a:solidFill>
                  <a:srgbClr val="C00000"/>
                </a:solidFill>
              </a:rPr>
              <a:t>('C:\\delicious'):</a:t>
            </a:r>
          </a:p>
          <a:p>
            <a:r>
              <a:rPr lang="en-US" sz="2400" dirty="0">
                <a:solidFill>
                  <a:srgbClr val="C00000"/>
                </a:solidFill>
              </a:rPr>
              <a:t>print('The current folder is ' + </a:t>
            </a:r>
            <a:r>
              <a:rPr lang="en-US" sz="2400" dirty="0" err="1">
                <a:solidFill>
                  <a:srgbClr val="C00000"/>
                </a:solidFill>
              </a:rPr>
              <a:t>folderName</a:t>
            </a:r>
            <a:r>
              <a:rPr lang="en-US" sz="2400" dirty="0">
                <a:solidFill>
                  <a:srgbClr val="C00000"/>
                </a:solidFill>
              </a:rPr>
              <a:t>)</a:t>
            </a:r>
          </a:p>
          <a:p>
            <a:r>
              <a:rPr lang="en-US" sz="2400" dirty="0">
                <a:solidFill>
                  <a:srgbClr val="C00000"/>
                </a:solidFill>
              </a:rPr>
              <a:t>for subfolder in subfolders:</a:t>
            </a:r>
          </a:p>
          <a:p>
            <a:r>
              <a:rPr lang="en-US" sz="2400" dirty="0">
                <a:solidFill>
                  <a:srgbClr val="C00000"/>
                </a:solidFill>
              </a:rPr>
              <a:t>print('SUBFOLDER OF ' + </a:t>
            </a:r>
            <a:r>
              <a:rPr lang="en-US" sz="2400" dirty="0" err="1">
                <a:solidFill>
                  <a:srgbClr val="C00000"/>
                </a:solidFill>
              </a:rPr>
              <a:t>folderName</a:t>
            </a:r>
            <a:r>
              <a:rPr lang="en-US" sz="2400" dirty="0">
                <a:solidFill>
                  <a:srgbClr val="C00000"/>
                </a:solidFill>
              </a:rPr>
              <a:t> + ': ' + subfolder)</a:t>
            </a:r>
          </a:p>
          <a:p>
            <a:r>
              <a:rPr lang="en-US" sz="2400" dirty="0">
                <a:solidFill>
                  <a:srgbClr val="C00000"/>
                </a:solidFill>
              </a:rPr>
              <a:t>for filename in filenames:</a:t>
            </a:r>
          </a:p>
          <a:p>
            <a:r>
              <a:rPr lang="en-US" sz="2400" dirty="0">
                <a:solidFill>
                  <a:srgbClr val="C00000"/>
                </a:solidFill>
              </a:rPr>
              <a:t>print('FILE INSIDE ' + </a:t>
            </a:r>
            <a:r>
              <a:rPr lang="en-US" sz="2400" dirty="0" err="1">
                <a:solidFill>
                  <a:srgbClr val="C00000"/>
                </a:solidFill>
              </a:rPr>
              <a:t>folderName</a:t>
            </a:r>
            <a:r>
              <a:rPr lang="en-US" sz="2400" dirty="0">
                <a:solidFill>
                  <a:srgbClr val="C00000"/>
                </a:solidFill>
              </a:rPr>
              <a:t> + ': '+ filename)</a:t>
            </a:r>
          </a:p>
          <a:p>
            <a:r>
              <a:rPr lang="en-US" sz="2400" dirty="0">
                <a:solidFill>
                  <a:srgbClr val="C00000"/>
                </a:solidFill>
              </a:rPr>
              <a:t>print('')</a:t>
            </a:r>
          </a:p>
        </p:txBody>
      </p:sp>
    </p:spTree>
    <p:extLst>
      <p:ext uri="{BB962C8B-B14F-4D97-AF65-F5344CB8AC3E}">
        <p14:creationId xmlns:p14="http://schemas.microsoft.com/office/powerpoint/2010/main" val="368822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Walking a Directory Tree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5" y="1087833"/>
            <a:ext cx="8365555" cy="3766185"/>
          </a:xfrm>
        </p:spPr>
        <p:txBody>
          <a:bodyPr>
            <a:noAutofit/>
          </a:bodyPr>
          <a:lstStyle/>
          <a:p>
            <a:pPr algn="just">
              <a:buFont typeface="Wingdings" panose="05000000000000000000" pitchFamily="2" charset="2"/>
              <a:buChar char="Ø"/>
            </a:pPr>
            <a:r>
              <a:rPr lang="en-US" sz="2800" dirty="0"/>
              <a:t>Unlike range(), the </a:t>
            </a:r>
            <a:r>
              <a:rPr lang="en-US" sz="2800" dirty="0" err="1"/>
              <a:t>os.walk</a:t>
            </a:r>
            <a:r>
              <a:rPr lang="en-US" sz="2800" dirty="0"/>
              <a:t>() function will return three values on each iteration through the loop:</a:t>
            </a:r>
          </a:p>
          <a:p>
            <a:pPr marL="228600" indent="406400" algn="just">
              <a:buFont typeface="Wingdings" panose="05000000000000000000" pitchFamily="2" charset="2"/>
              <a:buChar char="ü"/>
            </a:pPr>
            <a:r>
              <a:rPr lang="en-US" sz="2800" dirty="0">
                <a:solidFill>
                  <a:srgbClr val="0070C0"/>
                </a:solidFill>
              </a:rPr>
              <a:t>A string of the current folder’s name </a:t>
            </a:r>
          </a:p>
          <a:p>
            <a:pPr marL="228600" indent="406400" algn="just">
              <a:buFont typeface="Wingdings" panose="05000000000000000000" pitchFamily="2" charset="2"/>
              <a:buChar char="ü"/>
            </a:pPr>
            <a:r>
              <a:rPr lang="en-US" sz="2800" dirty="0">
                <a:solidFill>
                  <a:srgbClr val="0070C0"/>
                </a:solidFill>
              </a:rPr>
              <a:t>A list of strings of the folders in current folder</a:t>
            </a:r>
          </a:p>
          <a:p>
            <a:pPr marL="228600" indent="406400" algn="just">
              <a:buFont typeface="Wingdings" panose="05000000000000000000" pitchFamily="2" charset="2"/>
              <a:buChar char="ü"/>
            </a:pPr>
            <a:r>
              <a:rPr lang="en-US" sz="2800" dirty="0">
                <a:solidFill>
                  <a:srgbClr val="0070C0"/>
                </a:solidFill>
              </a:rPr>
              <a:t>A list of strings of the files in the current folder</a:t>
            </a:r>
          </a:p>
          <a:p>
            <a:pPr marL="406400" indent="-406400" algn="just">
              <a:buFont typeface="Wingdings" panose="05000000000000000000" pitchFamily="2" charset="2"/>
              <a:buChar char="Ø"/>
            </a:pPr>
            <a:r>
              <a:rPr lang="en-US" sz="2800" dirty="0">
                <a:solidFill>
                  <a:schemeClr val="tx1"/>
                </a:solidFill>
              </a:rPr>
              <a:t>(By current folder, I mean the folder for the current iteration of the for loop. The current working directory of the program is not changed by </a:t>
            </a:r>
            <a:r>
              <a:rPr lang="en-US" sz="2800" dirty="0" err="1">
                <a:solidFill>
                  <a:schemeClr val="tx1"/>
                </a:solidFill>
              </a:rPr>
              <a:t>os.walk</a:t>
            </a:r>
            <a:r>
              <a:rPr lang="en-US" sz="2800" dirty="0">
                <a:solidFill>
                  <a:schemeClr val="tx1"/>
                </a:solidFill>
              </a:rPr>
              <a:t>().)</a:t>
            </a:r>
          </a:p>
          <a:p>
            <a:pPr marL="406400" indent="-406400" algn="just">
              <a:buFont typeface="Wingdings" panose="05000000000000000000" pitchFamily="2" charset="2"/>
              <a:buChar char="Ø"/>
            </a:pPr>
            <a:r>
              <a:rPr lang="en-US" sz="2800" dirty="0">
                <a:solidFill>
                  <a:srgbClr val="0070C0"/>
                </a:solidFill>
              </a:rPr>
              <a:t>Just like you can choose the variable name </a:t>
            </a:r>
            <a:r>
              <a:rPr lang="en-US" sz="2800" dirty="0" err="1">
                <a:solidFill>
                  <a:srgbClr val="0070C0"/>
                </a:solidFill>
              </a:rPr>
              <a:t>i</a:t>
            </a:r>
            <a:r>
              <a:rPr lang="en-US" sz="2800" dirty="0">
                <a:solidFill>
                  <a:srgbClr val="0070C0"/>
                </a:solidFill>
              </a:rPr>
              <a:t> in the code for </a:t>
            </a:r>
            <a:r>
              <a:rPr lang="en-US" sz="2800" dirty="0" err="1">
                <a:solidFill>
                  <a:srgbClr val="0070C0"/>
                </a:solidFill>
              </a:rPr>
              <a:t>i</a:t>
            </a:r>
            <a:r>
              <a:rPr lang="en-US" sz="2800" dirty="0">
                <a:solidFill>
                  <a:srgbClr val="0070C0"/>
                </a:solidFill>
              </a:rPr>
              <a:t> in range(10):, you can also choose the variable names for the three values listed earlier. I usually use the names </a:t>
            </a:r>
            <a:r>
              <a:rPr lang="en-US" sz="2800" dirty="0" err="1">
                <a:solidFill>
                  <a:srgbClr val="C00000"/>
                </a:solidFill>
              </a:rPr>
              <a:t>foldername</a:t>
            </a:r>
            <a:r>
              <a:rPr lang="en-US" sz="2800" dirty="0">
                <a:solidFill>
                  <a:srgbClr val="C00000"/>
                </a:solidFill>
              </a:rPr>
              <a:t>, subfolders</a:t>
            </a:r>
            <a:r>
              <a:rPr lang="en-US" sz="2800" dirty="0">
                <a:solidFill>
                  <a:srgbClr val="0070C0"/>
                </a:solidFill>
              </a:rPr>
              <a:t>, and </a:t>
            </a:r>
            <a:r>
              <a:rPr lang="en-US" sz="2800" dirty="0">
                <a:solidFill>
                  <a:srgbClr val="C00000"/>
                </a:solidFill>
              </a:rPr>
              <a:t>filenames.</a:t>
            </a:r>
          </a:p>
        </p:txBody>
      </p:sp>
      <p:pic>
        <p:nvPicPr>
          <p:cNvPr id="6" name="Picture 5"/>
          <p:cNvPicPr>
            <a:picLocks noChangeAspect="1"/>
          </p:cNvPicPr>
          <p:nvPr/>
        </p:nvPicPr>
        <p:blipFill>
          <a:blip r:embed="rId3"/>
          <a:stretch>
            <a:fillRect/>
          </a:stretch>
        </p:blipFill>
        <p:spPr>
          <a:xfrm>
            <a:off x="8994913" y="1277198"/>
            <a:ext cx="3032368" cy="5355033"/>
          </a:xfrm>
          <a:prstGeom prst="rect">
            <a:avLst/>
          </a:prstGeom>
        </p:spPr>
      </p:pic>
    </p:spTree>
    <p:extLst>
      <p:ext uri="{BB962C8B-B14F-4D97-AF65-F5344CB8AC3E}">
        <p14:creationId xmlns:p14="http://schemas.microsoft.com/office/powerpoint/2010/main" val="156061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ORGANIZING FILES</a:t>
            </a:r>
          </a:p>
        </p:txBody>
      </p:sp>
      <p:sp>
        <p:nvSpPr>
          <p:cNvPr id="3" name="Content Placeholder 2"/>
          <p:cNvSpPr>
            <a:spLocks noGrp="1"/>
          </p:cNvSpPr>
          <p:nvPr>
            <p:ph idx="1"/>
          </p:nvPr>
        </p:nvSpPr>
        <p:spPr>
          <a:xfrm>
            <a:off x="400620" y="1175598"/>
            <a:ext cx="11524679" cy="3766185"/>
          </a:xfrm>
        </p:spPr>
        <p:txBody>
          <a:bodyPr>
            <a:noAutofit/>
          </a:bodyPr>
          <a:lstStyle/>
          <a:p>
            <a:pPr algn="just">
              <a:buFont typeface="Wingdings" panose="05000000000000000000" pitchFamily="2" charset="2"/>
              <a:buChar char="Ø"/>
            </a:pPr>
            <a:r>
              <a:rPr lang="en-US" sz="2800" dirty="0"/>
              <a:t>Your programs can also organize preexisting files on hard drive.</a:t>
            </a:r>
          </a:p>
          <a:p>
            <a:pPr algn="just">
              <a:buFont typeface="Wingdings" panose="05000000000000000000" pitchFamily="2" charset="2"/>
              <a:buChar char="Ø"/>
            </a:pPr>
            <a:r>
              <a:rPr lang="en-US" sz="2800" dirty="0">
                <a:solidFill>
                  <a:srgbClr val="FF0000"/>
                </a:solidFill>
              </a:rPr>
              <a:t>Maybe you’ve had the experience of going through a folder full of dozens, hundreds, or even thousands of files and copying, renaming, moving, or compressing them all by hand. </a:t>
            </a:r>
          </a:p>
          <a:p>
            <a:pPr>
              <a:buFont typeface="Wingdings" panose="05000000000000000000" pitchFamily="2" charset="2"/>
              <a:buChar char="Ø"/>
            </a:pPr>
            <a:r>
              <a:rPr lang="en-US" sz="2800" dirty="0"/>
              <a:t>Or consider tasks such as these:</a:t>
            </a:r>
          </a:p>
          <a:p>
            <a:pPr marL="520700" indent="342900" algn="just">
              <a:buFont typeface="Wingdings" panose="05000000000000000000" pitchFamily="2" charset="2"/>
              <a:buChar char="ü"/>
            </a:pPr>
            <a:r>
              <a:rPr lang="en-US" sz="2800" dirty="0"/>
              <a:t>Making copies of all PDF files (and only the PDF files) in every subfolder of a folder</a:t>
            </a:r>
          </a:p>
          <a:p>
            <a:pPr marL="520700" indent="342900" algn="just">
              <a:buFont typeface="Wingdings" panose="05000000000000000000" pitchFamily="2" charset="2"/>
              <a:buChar char="ü"/>
            </a:pPr>
            <a:r>
              <a:rPr lang="en-US" sz="2800" dirty="0">
                <a:solidFill>
                  <a:srgbClr val="FF0000"/>
                </a:solidFill>
              </a:rPr>
              <a:t>Removing the leading </a:t>
            </a:r>
            <a:r>
              <a:rPr lang="en-US" sz="2800" dirty="0" err="1">
                <a:solidFill>
                  <a:srgbClr val="FF0000"/>
                </a:solidFill>
              </a:rPr>
              <a:t>zeros</a:t>
            </a:r>
            <a:r>
              <a:rPr lang="en-US" sz="2800" dirty="0">
                <a:solidFill>
                  <a:srgbClr val="FF0000"/>
                </a:solidFill>
              </a:rPr>
              <a:t> in the filenames for every file in a folder of hundreds of files named spam001.txt, spam002.txt, spam003.txt, and so on</a:t>
            </a:r>
          </a:p>
          <a:p>
            <a:pPr marL="520700" indent="342900" algn="just">
              <a:buFont typeface="Wingdings" panose="05000000000000000000" pitchFamily="2" charset="2"/>
              <a:buChar char="ü"/>
            </a:pPr>
            <a:r>
              <a:rPr lang="en-US" sz="2800" dirty="0"/>
              <a:t>Compressing the contents of several folders into one ZIP file (which could be a simple backup system)</a:t>
            </a:r>
          </a:p>
          <a:p>
            <a:pPr marL="520700" indent="0">
              <a:buNone/>
            </a:pPr>
            <a:endParaRPr lang="en-US" sz="2800" dirty="0"/>
          </a:p>
        </p:txBody>
      </p:sp>
    </p:spTree>
    <p:extLst>
      <p:ext uri="{BB962C8B-B14F-4D97-AF65-F5344CB8AC3E}">
        <p14:creationId xmlns:p14="http://schemas.microsoft.com/office/powerpoint/2010/main" val="230559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Walking a Directory Tree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5" y="630633"/>
            <a:ext cx="8365555" cy="3766185"/>
          </a:xfrm>
        </p:spPr>
        <p:txBody>
          <a:bodyPr>
            <a:noAutofit/>
          </a:bodyPr>
          <a:lstStyle/>
          <a:p>
            <a:pPr algn="just">
              <a:buFont typeface="Wingdings" panose="05000000000000000000" pitchFamily="2" charset="2"/>
              <a:buChar char="Ø"/>
            </a:pPr>
            <a:r>
              <a:rPr lang="en-US" sz="2800" dirty="0"/>
              <a:t>Output:</a:t>
            </a:r>
          </a:p>
          <a:p>
            <a:pPr marL="0" indent="0" algn="just">
              <a:spcBef>
                <a:spcPts val="0"/>
              </a:spcBef>
              <a:buNone/>
            </a:pPr>
            <a:r>
              <a:rPr lang="en-US" dirty="0">
                <a:solidFill>
                  <a:srgbClr val="C00000"/>
                </a:solidFill>
              </a:rPr>
              <a:t>The current folder is C:\delicious</a:t>
            </a:r>
          </a:p>
          <a:p>
            <a:pPr marL="0" indent="0" algn="just">
              <a:spcBef>
                <a:spcPts val="0"/>
              </a:spcBef>
              <a:buNone/>
            </a:pPr>
            <a:r>
              <a:rPr lang="en-US" dirty="0">
                <a:solidFill>
                  <a:srgbClr val="C00000"/>
                </a:solidFill>
              </a:rPr>
              <a:t>SUBFOLDER OF C:\delicious: cats</a:t>
            </a:r>
          </a:p>
          <a:p>
            <a:pPr marL="0" indent="0" algn="just">
              <a:spcBef>
                <a:spcPts val="0"/>
              </a:spcBef>
              <a:buNone/>
            </a:pPr>
            <a:r>
              <a:rPr lang="en-US" dirty="0">
                <a:solidFill>
                  <a:srgbClr val="C00000"/>
                </a:solidFill>
              </a:rPr>
              <a:t>SUBFOLDER OF C:\delicious: walnut</a:t>
            </a:r>
          </a:p>
          <a:p>
            <a:pPr marL="0" indent="0" algn="just">
              <a:spcBef>
                <a:spcPts val="0"/>
              </a:spcBef>
              <a:spcAft>
                <a:spcPts val="1200"/>
              </a:spcAft>
              <a:buNone/>
            </a:pPr>
            <a:r>
              <a:rPr lang="en-US" dirty="0">
                <a:solidFill>
                  <a:srgbClr val="C00000"/>
                </a:solidFill>
              </a:rPr>
              <a:t>FILE INSIDE C:\delicious: spam.txt</a:t>
            </a:r>
          </a:p>
          <a:p>
            <a:pPr marL="0" indent="0" algn="just">
              <a:spcBef>
                <a:spcPts val="0"/>
              </a:spcBef>
              <a:buNone/>
            </a:pPr>
            <a:r>
              <a:rPr lang="en-US" dirty="0">
                <a:solidFill>
                  <a:srgbClr val="C00000"/>
                </a:solidFill>
              </a:rPr>
              <a:t>The current folder is C:\delicious\cats</a:t>
            </a:r>
          </a:p>
          <a:p>
            <a:pPr marL="0" indent="0" algn="just">
              <a:spcBef>
                <a:spcPts val="0"/>
              </a:spcBef>
              <a:buNone/>
            </a:pPr>
            <a:r>
              <a:rPr lang="en-US" dirty="0">
                <a:solidFill>
                  <a:srgbClr val="C00000"/>
                </a:solidFill>
              </a:rPr>
              <a:t>FILE INSIDE C:\delicious\cats: catnames.txt</a:t>
            </a:r>
          </a:p>
          <a:p>
            <a:pPr marL="0" indent="0" algn="just">
              <a:spcBef>
                <a:spcPts val="0"/>
              </a:spcBef>
              <a:spcAft>
                <a:spcPts val="1200"/>
              </a:spcAft>
              <a:buNone/>
            </a:pPr>
            <a:r>
              <a:rPr lang="en-US" dirty="0">
                <a:solidFill>
                  <a:srgbClr val="C00000"/>
                </a:solidFill>
              </a:rPr>
              <a:t>FILE INSIDE C:\delicious\cats: zophie.jpg</a:t>
            </a:r>
          </a:p>
          <a:p>
            <a:pPr marL="0" indent="0" algn="just">
              <a:spcBef>
                <a:spcPts val="0"/>
              </a:spcBef>
              <a:buNone/>
            </a:pPr>
            <a:r>
              <a:rPr lang="en-US" dirty="0">
                <a:solidFill>
                  <a:srgbClr val="C00000"/>
                </a:solidFill>
              </a:rPr>
              <a:t>The current folder is C:\delicious\walnut</a:t>
            </a:r>
          </a:p>
          <a:p>
            <a:pPr marL="0" indent="0" algn="just">
              <a:spcBef>
                <a:spcPts val="0"/>
              </a:spcBef>
              <a:spcAft>
                <a:spcPts val="600"/>
              </a:spcAft>
              <a:buNone/>
            </a:pPr>
            <a:r>
              <a:rPr lang="en-US" dirty="0">
                <a:solidFill>
                  <a:srgbClr val="C00000"/>
                </a:solidFill>
              </a:rPr>
              <a:t>SUBFOLDER OF C:\delicious\walnut: waffles</a:t>
            </a:r>
          </a:p>
          <a:p>
            <a:pPr marL="0" indent="0" algn="just">
              <a:spcBef>
                <a:spcPts val="0"/>
              </a:spcBef>
              <a:buNone/>
            </a:pPr>
            <a:r>
              <a:rPr lang="en-US" dirty="0">
                <a:solidFill>
                  <a:srgbClr val="C00000"/>
                </a:solidFill>
              </a:rPr>
              <a:t>The current folder is C:\delicious\walnut\waffles</a:t>
            </a:r>
          </a:p>
          <a:p>
            <a:pPr marL="0" indent="0" algn="just">
              <a:spcBef>
                <a:spcPts val="0"/>
              </a:spcBef>
              <a:buNone/>
            </a:pPr>
            <a:r>
              <a:rPr lang="en-US" dirty="0">
                <a:solidFill>
                  <a:srgbClr val="C00000"/>
                </a:solidFill>
              </a:rPr>
              <a:t>FILE INSIDE C:\delicious\walnut\waffles: butter.txt.</a:t>
            </a:r>
          </a:p>
        </p:txBody>
      </p:sp>
      <p:sp>
        <p:nvSpPr>
          <p:cNvPr id="4" name="Rectangle 3"/>
          <p:cNvSpPr/>
          <p:nvPr/>
        </p:nvSpPr>
        <p:spPr>
          <a:xfrm>
            <a:off x="292765" y="5488045"/>
            <a:ext cx="11899235" cy="1384995"/>
          </a:xfrm>
          <a:prstGeom prst="rect">
            <a:avLst/>
          </a:prstGeom>
        </p:spPr>
        <p:txBody>
          <a:bodyPr wrap="square">
            <a:spAutoFit/>
          </a:bodyPr>
          <a:lstStyle/>
          <a:p>
            <a:r>
              <a:rPr lang="en-US" sz="2800" dirty="0"/>
              <a:t>Since </a:t>
            </a:r>
            <a:r>
              <a:rPr lang="en-US" sz="2800" dirty="0" err="1"/>
              <a:t>os.walk</a:t>
            </a:r>
            <a:r>
              <a:rPr lang="en-US" sz="2800" dirty="0"/>
              <a:t>() returns lists of strings for the subfolder and filename variables, use these lists in their own for loops. Replace the print() function calls with your own custom code. (Or if you don’t need one or both of them, remove the for loops.)</a:t>
            </a:r>
          </a:p>
        </p:txBody>
      </p:sp>
      <p:sp>
        <p:nvSpPr>
          <p:cNvPr id="7" name="Rectangle 6"/>
          <p:cNvSpPr/>
          <p:nvPr/>
        </p:nvSpPr>
        <p:spPr>
          <a:xfrm>
            <a:off x="6810944" y="536231"/>
            <a:ext cx="5889055" cy="4385816"/>
          </a:xfrm>
          <a:prstGeom prst="rect">
            <a:avLst/>
          </a:prstGeom>
        </p:spPr>
        <p:txBody>
          <a:bodyPr wrap="square">
            <a:spAutoFit/>
          </a:bodyPr>
          <a:lstStyle/>
          <a:p>
            <a:r>
              <a:rPr lang="en-US" sz="2400" dirty="0">
                <a:solidFill>
                  <a:srgbClr val="002060"/>
                </a:solidFill>
              </a:rPr>
              <a:t>import </a:t>
            </a:r>
            <a:r>
              <a:rPr lang="en-US" sz="2400" dirty="0" err="1">
                <a:solidFill>
                  <a:srgbClr val="002060"/>
                </a:solidFill>
              </a:rPr>
              <a:t>os</a:t>
            </a:r>
            <a:endParaRPr lang="en-US" sz="2400" dirty="0">
              <a:solidFill>
                <a:srgbClr val="002060"/>
              </a:solidFill>
            </a:endParaRPr>
          </a:p>
          <a:p>
            <a:pPr>
              <a:spcAft>
                <a:spcPts val="600"/>
              </a:spcAft>
            </a:pPr>
            <a:r>
              <a:rPr lang="en-US" sz="2400" dirty="0">
                <a:solidFill>
                  <a:srgbClr val="002060"/>
                </a:solidFill>
              </a:rPr>
              <a:t>for </a:t>
            </a:r>
            <a:r>
              <a:rPr lang="en-US" sz="2400" dirty="0" err="1">
                <a:solidFill>
                  <a:srgbClr val="002060"/>
                </a:solidFill>
              </a:rPr>
              <a:t>folderName</a:t>
            </a:r>
            <a:r>
              <a:rPr lang="en-US" sz="2400" dirty="0">
                <a:solidFill>
                  <a:srgbClr val="002060"/>
                </a:solidFill>
              </a:rPr>
              <a:t>, subfolders, filenames in </a:t>
            </a:r>
            <a:r>
              <a:rPr lang="en-US" sz="2400" dirty="0" err="1">
                <a:solidFill>
                  <a:srgbClr val="002060"/>
                </a:solidFill>
              </a:rPr>
              <a:t>os.walk</a:t>
            </a:r>
            <a:r>
              <a:rPr lang="en-US" sz="2400" dirty="0">
                <a:solidFill>
                  <a:srgbClr val="002060"/>
                </a:solidFill>
              </a:rPr>
              <a:t>('C:\\delicious'):</a:t>
            </a:r>
          </a:p>
          <a:p>
            <a:r>
              <a:rPr lang="en-US" sz="2400" dirty="0">
                <a:solidFill>
                  <a:srgbClr val="002060"/>
                </a:solidFill>
              </a:rPr>
              <a:t>print('The current folder is ' + </a:t>
            </a:r>
            <a:r>
              <a:rPr lang="en-US" sz="2400" dirty="0" err="1">
                <a:solidFill>
                  <a:srgbClr val="002060"/>
                </a:solidFill>
              </a:rPr>
              <a:t>folderName</a:t>
            </a:r>
            <a:r>
              <a:rPr lang="en-US" sz="2400" dirty="0">
                <a:solidFill>
                  <a:srgbClr val="002060"/>
                </a:solidFill>
              </a:rPr>
              <a:t>)</a:t>
            </a:r>
          </a:p>
          <a:p>
            <a:r>
              <a:rPr lang="en-US" sz="2400" dirty="0">
                <a:solidFill>
                  <a:srgbClr val="002060"/>
                </a:solidFill>
              </a:rPr>
              <a:t>for subfolder in subfolders:</a:t>
            </a:r>
          </a:p>
          <a:p>
            <a:pPr>
              <a:spcAft>
                <a:spcPts val="600"/>
              </a:spcAft>
            </a:pPr>
            <a:r>
              <a:rPr lang="en-US" sz="2400" dirty="0">
                <a:solidFill>
                  <a:srgbClr val="002060"/>
                </a:solidFill>
              </a:rPr>
              <a:t>print('SUBFOLDER OF ' + </a:t>
            </a:r>
            <a:r>
              <a:rPr lang="en-US" sz="2400" dirty="0" err="1">
                <a:solidFill>
                  <a:srgbClr val="002060"/>
                </a:solidFill>
              </a:rPr>
              <a:t>folderName</a:t>
            </a:r>
            <a:r>
              <a:rPr lang="en-US" sz="2400" dirty="0">
                <a:solidFill>
                  <a:srgbClr val="002060"/>
                </a:solidFill>
              </a:rPr>
              <a:t> + ': ' + subfolder)</a:t>
            </a:r>
          </a:p>
          <a:p>
            <a:r>
              <a:rPr lang="en-US" sz="2400" dirty="0">
                <a:solidFill>
                  <a:srgbClr val="002060"/>
                </a:solidFill>
              </a:rPr>
              <a:t>for filename in filenames:</a:t>
            </a:r>
          </a:p>
          <a:p>
            <a:pPr>
              <a:spcAft>
                <a:spcPts val="600"/>
              </a:spcAft>
            </a:pPr>
            <a:r>
              <a:rPr lang="en-US" sz="2400" dirty="0">
                <a:solidFill>
                  <a:srgbClr val="002060"/>
                </a:solidFill>
              </a:rPr>
              <a:t>print('FILE INSIDE ' + </a:t>
            </a:r>
            <a:r>
              <a:rPr lang="en-US" sz="2400" dirty="0" err="1">
                <a:solidFill>
                  <a:srgbClr val="002060"/>
                </a:solidFill>
              </a:rPr>
              <a:t>folderName</a:t>
            </a:r>
            <a:r>
              <a:rPr lang="en-US" sz="2400" dirty="0">
                <a:solidFill>
                  <a:srgbClr val="002060"/>
                </a:solidFill>
              </a:rPr>
              <a:t> + ': '+ filename)</a:t>
            </a:r>
          </a:p>
          <a:p>
            <a:r>
              <a:rPr lang="en-US" sz="2400" dirty="0">
                <a:solidFill>
                  <a:srgbClr val="002060"/>
                </a:solidFill>
              </a:rPr>
              <a:t>print('')</a:t>
            </a:r>
          </a:p>
        </p:txBody>
      </p:sp>
    </p:spTree>
    <p:extLst>
      <p:ext uri="{BB962C8B-B14F-4D97-AF65-F5344CB8AC3E}">
        <p14:creationId xmlns:p14="http://schemas.microsoft.com/office/powerpoint/2010/main" val="8027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Compressing Files with the zipfile Module</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140365" y="1131229"/>
            <a:ext cx="11581735" cy="3766185"/>
          </a:xfrm>
        </p:spPr>
        <p:txBody>
          <a:bodyPr>
            <a:noAutofit/>
          </a:bodyPr>
          <a:lstStyle/>
          <a:p>
            <a:pPr algn="just">
              <a:buFont typeface="Wingdings" panose="05000000000000000000" pitchFamily="2" charset="2"/>
              <a:buChar char="Ø"/>
            </a:pPr>
            <a:r>
              <a:rPr lang="en-US" sz="3200" dirty="0"/>
              <a:t>You may be familiar with ZIP files (with the .zip file extension), which can hold the compressed contents of many other files. </a:t>
            </a:r>
          </a:p>
          <a:p>
            <a:pPr algn="just">
              <a:buFont typeface="Wingdings" panose="05000000000000000000" pitchFamily="2" charset="2"/>
              <a:buChar char="Ø"/>
            </a:pPr>
            <a:r>
              <a:rPr lang="en-US" sz="3200" dirty="0">
                <a:solidFill>
                  <a:srgbClr val="C00000"/>
                </a:solidFill>
              </a:rPr>
              <a:t>Compressing a file reduces its size, which is useful when transferring it over the internet.</a:t>
            </a:r>
          </a:p>
          <a:p>
            <a:pPr algn="just">
              <a:buFont typeface="Wingdings" panose="05000000000000000000" pitchFamily="2" charset="2"/>
              <a:buChar char="Ø"/>
            </a:pPr>
            <a:r>
              <a:rPr lang="en-US" sz="3200" dirty="0"/>
              <a:t>And since a ZIP file can also contain multiple files and subfolders, it’s a handy way to package several files into one. </a:t>
            </a:r>
          </a:p>
          <a:p>
            <a:pPr algn="just">
              <a:buFont typeface="Wingdings" panose="05000000000000000000" pitchFamily="2" charset="2"/>
              <a:buChar char="Ø"/>
            </a:pPr>
            <a:r>
              <a:rPr lang="en-US" sz="3200" dirty="0">
                <a:solidFill>
                  <a:srgbClr val="C00000"/>
                </a:solidFill>
              </a:rPr>
              <a:t>This single file, called an archive file, can then be, attached to an email.</a:t>
            </a:r>
          </a:p>
          <a:p>
            <a:pPr algn="just">
              <a:buFont typeface="Wingdings" panose="05000000000000000000" pitchFamily="2" charset="2"/>
              <a:buChar char="Ø"/>
            </a:pPr>
            <a:r>
              <a:rPr lang="en-US" sz="3200" dirty="0">
                <a:solidFill>
                  <a:srgbClr val="00B050"/>
                </a:solidFill>
              </a:rPr>
              <a:t>Your Python programs can create and open (or extract) ZIP files using functions in the </a:t>
            </a:r>
            <a:r>
              <a:rPr lang="en-US" sz="3200" dirty="0" err="1">
                <a:solidFill>
                  <a:srgbClr val="00B050"/>
                </a:solidFill>
              </a:rPr>
              <a:t>zipfile</a:t>
            </a:r>
            <a:r>
              <a:rPr lang="en-US" sz="3200" dirty="0">
                <a:solidFill>
                  <a:srgbClr val="00B050"/>
                </a:solidFill>
              </a:rPr>
              <a:t> module. Say you have a ZIP file named example.zip</a:t>
            </a:r>
          </a:p>
        </p:txBody>
      </p:sp>
    </p:spTree>
    <p:extLst>
      <p:ext uri="{BB962C8B-B14F-4D97-AF65-F5344CB8AC3E}">
        <p14:creationId xmlns:p14="http://schemas.microsoft.com/office/powerpoint/2010/main" val="81000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Reading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219457" y="1802026"/>
            <a:ext cx="7616443" cy="3766185"/>
          </a:xfrm>
        </p:spPr>
        <p:txBody>
          <a:bodyPr>
            <a:noAutofit/>
          </a:bodyPr>
          <a:lstStyle/>
          <a:p>
            <a:pPr algn="just">
              <a:buFont typeface="Wingdings" panose="05000000000000000000" pitchFamily="2" charset="2"/>
              <a:buChar char="Ø"/>
            </a:pPr>
            <a:r>
              <a:rPr lang="en-US" sz="2800" dirty="0"/>
              <a:t>To read the contents of a ZIP file, first create a </a:t>
            </a:r>
            <a:r>
              <a:rPr lang="en-US" sz="2800" dirty="0" err="1"/>
              <a:t>ZipFile</a:t>
            </a:r>
            <a:r>
              <a:rPr lang="en-US" sz="2800" dirty="0"/>
              <a:t> object (note the capital letters Z and F). </a:t>
            </a:r>
          </a:p>
          <a:p>
            <a:pPr algn="just">
              <a:buFont typeface="Wingdings" panose="05000000000000000000" pitchFamily="2" charset="2"/>
              <a:buChar char="Ø"/>
            </a:pPr>
            <a:r>
              <a:rPr lang="en-US" sz="2800" dirty="0" err="1">
                <a:solidFill>
                  <a:srgbClr val="C00000"/>
                </a:solidFill>
              </a:rPr>
              <a:t>ZipFile</a:t>
            </a:r>
            <a:r>
              <a:rPr lang="en-US" sz="2800" dirty="0">
                <a:solidFill>
                  <a:srgbClr val="C00000"/>
                </a:solidFill>
              </a:rPr>
              <a:t> objects are conceptually similar to the File objects you saw returned by the open() function in the previous chapter: they are values through which the program interacts with the file. </a:t>
            </a:r>
          </a:p>
          <a:p>
            <a:pPr algn="just">
              <a:buFont typeface="Wingdings" panose="05000000000000000000" pitchFamily="2" charset="2"/>
              <a:buChar char="Ø"/>
            </a:pPr>
            <a:r>
              <a:rPr lang="en-US" sz="2800" dirty="0">
                <a:solidFill>
                  <a:srgbClr val="00B050"/>
                </a:solidFill>
              </a:rPr>
              <a:t>To create a </a:t>
            </a:r>
            <a:r>
              <a:rPr lang="en-US" sz="2800" dirty="0" err="1">
                <a:solidFill>
                  <a:srgbClr val="00B050"/>
                </a:solidFill>
              </a:rPr>
              <a:t>ZipFile</a:t>
            </a:r>
            <a:r>
              <a:rPr lang="en-US" sz="2800" dirty="0">
                <a:solidFill>
                  <a:srgbClr val="00B050"/>
                </a:solidFill>
              </a:rPr>
              <a:t> object, call the </a:t>
            </a:r>
            <a:r>
              <a:rPr lang="en-US" sz="2800" dirty="0" err="1">
                <a:solidFill>
                  <a:srgbClr val="00B050"/>
                </a:solidFill>
              </a:rPr>
              <a:t>zipfile.ZipFile</a:t>
            </a:r>
            <a:r>
              <a:rPr lang="en-US" sz="2800" dirty="0">
                <a:solidFill>
                  <a:srgbClr val="00B050"/>
                </a:solidFill>
              </a:rPr>
              <a:t>() function, passing it a string of the .ZIP file’s filename. </a:t>
            </a:r>
          </a:p>
          <a:p>
            <a:pPr algn="just">
              <a:buFont typeface="Wingdings" panose="05000000000000000000" pitchFamily="2" charset="2"/>
              <a:buChar char="Ø"/>
            </a:pPr>
            <a:r>
              <a:rPr lang="en-US" sz="2800" dirty="0"/>
              <a:t>Note that </a:t>
            </a:r>
            <a:r>
              <a:rPr lang="en-US" sz="2800" dirty="0" err="1"/>
              <a:t>zipfile</a:t>
            </a:r>
            <a:r>
              <a:rPr lang="en-US" sz="2800" dirty="0"/>
              <a:t> is the name of the Python module, and </a:t>
            </a:r>
            <a:r>
              <a:rPr lang="en-US" sz="2800" dirty="0" err="1"/>
              <a:t>ZipFile</a:t>
            </a:r>
            <a:r>
              <a:rPr lang="en-US" sz="2800" dirty="0"/>
              <a:t>() is the name of the function.</a:t>
            </a:r>
          </a:p>
        </p:txBody>
      </p:sp>
      <p:pic>
        <p:nvPicPr>
          <p:cNvPr id="4" name="Picture 3"/>
          <p:cNvPicPr>
            <a:picLocks noChangeAspect="1"/>
          </p:cNvPicPr>
          <p:nvPr/>
        </p:nvPicPr>
        <p:blipFill>
          <a:blip r:embed="rId3"/>
          <a:stretch>
            <a:fillRect/>
          </a:stretch>
        </p:blipFill>
        <p:spPr>
          <a:xfrm>
            <a:off x="8980487" y="2651125"/>
            <a:ext cx="2562225" cy="2876550"/>
          </a:xfrm>
          <a:prstGeom prst="rect">
            <a:avLst/>
          </a:prstGeom>
        </p:spPr>
      </p:pic>
      <p:sp>
        <p:nvSpPr>
          <p:cNvPr id="5" name="Rectangle 4"/>
          <p:cNvSpPr/>
          <p:nvPr/>
        </p:nvSpPr>
        <p:spPr>
          <a:xfrm>
            <a:off x="7971549" y="1538558"/>
            <a:ext cx="4220451" cy="523220"/>
          </a:xfrm>
          <a:prstGeom prst="rect">
            <a:avLst/>
          </a:prstGeom>
        </p:spPr>
        <p:txBody>
          <a:bodyPr wrap="none">
            <a:spAutoFit/>
          </a:bodyPr>
          <a:lstStyle/>
          <a:p>
            <a:r>
              <a:rPr lang="en-US" sz="2800" dirty="0">
                <a:solidFill>
                  <a:srgbClr val="00B050"/>
                </a:solidFill>
              </a:rPr>
              <a:t>The contents of example.zip</a:t>
            </a:r>
          </a:p>
        </p:txBody>
      </p:sp>
    </p:spTree>
    <p:extLst>
      <p:ext uri="{BB962C8B-B14F-4D97-AF65-F5344CB8AC3E}">
        <p14:creationId xmlns:p14="http://schemas.microsoft.com/office/powerpoint/2010/main" val="1924786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Reading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217869" y="786839"/>
            <a:ext cx="11324843" cy="3766185"/>
          </a:xfrm>
        </p:spPr>
        <p:txBody>
          <a:bodyPr>
            <a:noAutofit/>
          </a:bodyPr>
          <a:lstStyle/>
          <a:p>
            <a:pPr marL="0" indent="0" algn="just">
              <a:spcBef>
                <a:spcPts val="0"/>
              </a:spcBef>
              <a:buNone/>
            </a:pPr>
            <a:r>
              <a:rPr lang="en-US" dirty="0"/>
              <a:t>&gt;&gt;&gt; import </a:t>
            </a:r>
            <a:r>
              <a:rPr lang="en-US" dirty="0" err="1"/>
              <a:t>zipfile</a:t>
            </a:r>
            <a:r>
              <a:rPr lang="en-US" dirty="0"/>
              <a:t>, </a:t>
            </a:r>
            <a:r>
              <a:rPr lang="en-US" dirty="0" err="1"/>
              <a:t>os</a:t>
            </a:r>
            <a:endParaRPr lang="en-US" dirty="0"/>
          </a:p>
          <a:p>
            <a:pPr marL="0" indent="0" algn="just">
              <a:spcBef>
                <a:spcPts val="0"/>
              </a:spcBef>
              <a:buNone/>
            </a:pPr>
            <a:r>
              <a:rPr lang="en-US" dirty="0"/>
              <a:t>&gt;&gt;&gt; from </a:t>
            </a:r>
            <a:r>
              <a:rPr lang="en-US" dirty="0" err="1"/>
              <a:t>pathlib</a:t>
            </a:r>
            <a:r>
              <a:rPr lang="en-US" dirty="0"/>
              <a:t> import Path</a:t>
            </a:r>
          </a:p>
          <a:p>
            <a:pPr marL="0" indent="0" algn="just">
              <a:spcBef>
                <a:spcPts val="0"/>
              </a:spcBef>
              <a:buNone/>
            </a:pPr>
            <a:r>
              <a:rPr lang="en-US" dirty="0"/>
              <a:t>&gt;&gt;&gt; p = </a:t>
            </a:r>
            <a:r>
              <a:rPr lang="en-US" dirty="0" err="1"/>
              <a:t>Path.home</a:t>
            </a:r>
            <a:r>
              <a:rPr lang="en-US" dirty="0"/>
              <a:t>()</a:t>
            </a:r>
          </a:p>
          <a:p>
            <a:pPr marL="0" indent="0" algn="just">
              <a:spcBef>
                <a:spcPts val="0"/>
              </a:spcBef>
              <a:buNone/>
            </a:pPr>
            <a:r>
              <a:rPr lang="en-US" dirty="0"/>
              <a:t>&gt;&gt;&gt; </a:t>
            </a:r>
            <a:r>
              <a:rPr lang="en-US" dirty="0" err="1"/>
              <a:t>exampleZip</a:t>
            </a:r>
            <a:r>
              <a:rPr lang="en-US" dirty="0"/>
              <a:t> = </a:t>
            </a:r>
            <a:r>
              <a:rPr lang="en-US" dirty="0" err="1"/>
              <a:t>zipfile.ZipFile</a:t>
            </a:r>
            <a:r>
              <a:rPr lang="en-US" dirty="0"/>
              <a:t>(p / 'example.zip')</a:t>
            </a:r>
          </a:p>
          <a:p>
            <a:pPr marL="0" indent="0" algn="just">
              <a:spcBef>
                <a:spcPts val="0"/>
              </a:spcBef>
              <a:buNone/>
            </a:pPr>
            <a:r>
              <a:rPr lang="en-US" dirty="0"/>
              <a:t>&gt;&gt;&gt; </a:t>
            </a:r>
            <a:r>
              <a:rPr lang="en-US" dirty="0" err="1"/>
              <a:t>exampleZip.namelist</a:t>
            </a:r>
            <a:r>
              <a:rPr lang="en-US" dirty="0"/>
              <a:t>()</a:t>
            </a:r>
          </a:p>
          <a:p>
            <a:pPr marL="0" indent="0" algn="just">
              <a:spcBef>
                <a:spcPts val="0"/>
              </a:spcBef>
              <a:buNone/>
            </a:pPr>
            <a:r>
              <a:rPr lang="en-US" dirty="0"/>
              <a:t>['spam.txt', 'cats/', 'cats/catnames.txt', 'cats/zophie.jpg']</a:t>
            </a:r>
          </a:p>
          <a:p>
            <a:pPr marL="0" indent="0" algn="just">
              <a:spcBef>
                <a:spcPts val="0"/>
              </a:spcBef>
              <a:buNone/>
            </a:pPr>
            <a:r>
              <a:rPr lang="en-US" dirty="0"/>
              <a:t>&gt;&gt;&gt; </a:t>
            </a:r>
            <a:r>
              <a:rPr lang="en-US" dirty="0" err="1"/>
              <a:t>spamInfo</a:t>
            </a:r>
            <a:r>
              <a:rPr lang="en-US" dirty="0"/>
              <a:t> = </a:t>
            </a:r>
            <a:r>
              <a:rPr lang="en-US" dirty="0" err="1"/>
              <a:t>exampleZip.getinfo</a:t>
            </a:r>
            <a:r>
              <a:rPr lang="en-US" dirty="0"/>
              <a:t>('spam.txt')</a:t>
            </a:r>
          </a:p>
          <a:p>
            <a:pPr marL="0" indent="0" algn="just">
              <a:spcBef>
                <a:spcPts val="0"/>
              </a:spcBef>
              <a:buNone/>
            </a:pPr>
            <a:r>
              <a:rPr lang="en-US" dirty="0"/>
              <a:t>&gt;&gt;&gt; </a:t>
            </a:r>
            <a:r>
              <a:rPr lang="en-US" dirty="0" err="1"/>
              <a:t>spamInfo.file_size</a:t>
            </a:r>
            <a:endParaRPr lang="en-US" dirty="0"/>
          </a:p>
          <a:p>
            <a:pPr marL="0" indent="0" algn="just">
              <a:spcBef>
                <a:spcPts val="0"/>
              </a:spcBef>
              <a:buNone/>
            </a:pPr>
            <a:r>
              <a:rPr lang="en-US" dirty="0"/>
              <a:t>13908</a:t>
            </a:r>
          </a:p>
          <a:p>
            <a:pPr marL="0" indent="0" algn="just">
              <a:spcBef>
                <a:spcPts val="0"/>
              </a:spcBef>
              <a:buNone/>
            </a:pPr>
            <a:r>
              <a:rPr lang="en-US" dirty="0"/>
              <a:t>&gt;&gt;&gt; </a:t>
            </a:r>
            <a:r>
              <a:rPr lang="en-US" dirty="0" err="1"/>
              <a:t>spamInfo.compress_size</a:t>
            </a:r>
            <a:endParaRPr lang="en-US" dirty="0"/>
          </a:p>
          <a:p>
            <a:pPr marL="0" indent="0" algn="just">
              <a:spcBef>
                <a:spcPts val="0"/>
              </a:spcBef>
              <a:buNone/>
            </a:pPr>
            <a:r>
              <a:rPr lang="en-US" dirty="0"/>
              <a:t>3828</a:t>
            </a:r>
          </a:p>
          <a:p>
            <a:pPr marL="0" indent="0" algn="just">
              <a:spcBef>
                <a:spcPts val="0"/>
              </a:spcBef>
              <a:buNone/>
            </a:pPr>
            <a:r>
              <a:rPr lang="en-US" dirty="0"/>
              <a:t>➊ &gt;&gt;&gt; </a:t>
            </a:r>
            <a:r>
              <a:rPr lang="en-US" dirty="0" err="1"/>
              <a:t>f'Compressed</a:t>
            </a:r>
            <a:r>
              <a:rPr lang="en-US" dirty="0"/>
              <a:t> file is {round(</a:t>
            </a:r>
            <a:r>
              <a:rPr lang="en-US" dirty="0" err="1"/>
              <a:t>spamInfo.file_size</a:t>
            </a:r>
            <a:r>
              <a:rPr lang="en-US" dirty="0"/>
              <a:t> / </a:t>
            </a:r>
            <a:r>
              <a:rPr lang="en-US" dirty="0" err="1"/>
              <a:t>spamInfo</a:t>
            </a:r>
            <a:endParaRPr lang="en-US" dirty="0"/>
          </a:p>
          <a:p>
            <a:pPr marL="0" indent="0" algn="just">
              <a:spcBef>
                <a:spcPts val="0"/>
              </a:spcBef>
              <a:buNone/>
            </a:pPr>
            <a:r>
              <a:rPr lang="en-US" dirty="0"/>
              <a:t>.</a:t>
            </a:r>
            <a:r>
              <a:rPr lang="en-US" dirty="0" err="1"/>
              <a:t>compress_size</a:t>
            </a:r>
            <a:r>
              <a:rPr lang="en-US" dirty="0"/>
              <a:t>, 2)}x smaller!'</a:t>
            </a:r>
          </a:p>
          <a:p>
            <a:pPr marL="0" indent="0" algn="just">
              <a:spcBef>
                <a:spcPts val="0"/>
              </a:spcBef>
              <a:buNone/>
            </a:pPr>
            <a:r>
              <a:rPr lang="en-US" dirty="0"/>
              <a:t>)</a:t>
            </a:r>
          </a:p>
          <a:p>
            <a:pPr marL="0" indent="0" algn="just">
              <a:spcBef>
                <a:spcPts val="0"/>
              </a:spcBef>
              <a:buNone/>
            </a:pPr>
            <a:r>
              <a:rPr lang="en-US" dirty="0"/>
              <a:t>'Compressed file is 3.63x smaller!'</a:t>
            </a:r>
          </a:p>
          <a:p>
            <a:pPr marL="0" indent="0" algn="just">
              <a:spcBef>
                <a:spcPts val="0"/>
              </a:spcBef>
              <a:buNone/>
            </a:pPr>
            <a:r>
              <a:rPr lang="en-US" dirty="0"/>
              <a:t>&gt;&gt;&gt; </a:t>
            </a:r>
            <a:r>
              <a:rPr lang="en-US" dirty="0" err="1"/>
              <a:t>exampleZip.close</a:t>
            </a:r>
            <a:r>
              <a:rPr lang="en-US" dirty="0"/>
              <a:t>()</a:t>
            </a:r>
          </a:p>
        </p:txBody>
      </p:sp>
      <p:pic>
        <p:nvPicPr>
          <p:cNvPr id="4" name="Picture 3"/>
          <p:cNvPicPr>
            <a:picLocks noChangeAspect="1"/>
          </p:cNvPicPr>
          <p:nvPr/>
        </p:nvPicPr>
        <p:blipFill>
          <a:blip r:embed="rId3"/>
          <a:stretch>
            <a:fillRect/>
          </a:stretch>
        </p:blipFill>
        <p:spPr>
          <a:xfrm>
            <a:off x="8980487" y="2651125"/>
            <a:ext cx="2562225" cy="2876550"/>
          </a:xfrm>
          <a:prstGeom prst="rect">
            <a:avLst/>
          </a:prstGeom>
        </p:spPr>
      </p:pic>
      <p:sp>
        <p:nvSpPr>
          <p:cNvPr id="5" name="Rectangle 4"/>
          <p:cNvSpPr/>
          <p:nvPr/>
        </p:nvSpPr>
        <p:spPr>
          <a:xfrm>
            <a:off x="7971549" y="1538558"/>
            <a:ext cx="4220451" cy="523220"/>
          </a:xfrm>
          <a:prstGeom prst="rect">
            <a:avLst/>
          </a:prstGeom>
        </p:spPr>
        <p:txBody>
          <a:bodyPr wrap="none">
            <a:spAutoFit/>
          </a:bodyPr>
          <a:lstStyle/>
          <a:p>
            <a:r>
              <a:rPr lang="en-US" sz="2800" dirty="0">
                <a:solidFill>
                  <a:srgbClr val="00B050"/>
                </a:solidFill>
              </a:rPr>
              <a:t>The contents of example.zip</a:t>
            </a:r>
          </a:p>
        </p:txBody>
      </p:sp>
    </p:spTree>
    <p:extLst>
      <p:ext uri="{BB962C8B-B14F-4D97-AF65-F5344CB8AC3E}">
        <p14:creationId xmlns:p14="http://schemas.microsoft.com/office/powerpoint/2010/main" val="241527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Reading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230569" y="1538558"/>
            <a:ext cx="7643431"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A </a:t>
            </a:r>
            <a:r>
              <a:rPr lang="en-US" sz="2800" dirty="0" err="1"/>
              <a:t>ZipFile</a:t>
            </a:r>
            <a:r>
              <a:rPr lang="en-US" sz="2800" dirty="0"/>
              <a:t> object has a </a:t>
            </a:r>
            <a:r>
              <a:rPr lang="en-US" sz="2800" dirty="0" err="1"/>
              <a:t>namelist</a:t>
            </a:r>
            <a:r>
              <a:rPr lang="en-US" sz="2800" dirty="0"/>
              <a:t>() method that returns a list of strings for all the files and folders contained in the ZIP file. </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These strings can be passed to the </a:t>
            </a:r>
            <a:r>
              <a:rPr lang="en-US" sz="2800" dirty="0" err="1">
                <a:solidFill>
                  <a:srgbClr val="C00000"/>
                </a:solidFill>
              </a:rPr>
              <a:t>getinfo</a:t>
            </a:r>
            <a:r>
              <a:rPr lang="en-US" sz="2800" dirty="0">
                <a:solidFill>
                  <a:srgbClr val="C00000"/>
                </a:solidFill>
              </a:rPr>
              <a:t>() </a:t>
            </a:r>
            <a:r>
              <a:rPr lang="en-US" sz="2800" dirty="0" err="1">
                <a:solidFill>
                  <a:srgbClr val="C00000"/>
                </a:solidFill>
              </a:rPr>
              <a:t>ZipFile</a:t>
            </a:r>
            <a:r>
              <a:rPr lang="en-US" sz="2800" dirty="0">
                <a:solidFill>
                  <a:srgbClr val="C00000"/>
                </a:solidFill>
              </a:rPr>
              <a:t> method to return a </a:t>
            </a:r>
            <a:r>
              <a:rPr lang="en-US" sz="2800" dirty="0" err="1">
                <a:solidFill>
                  <a:srgbClr val="C00000"/>
                </a:solidFill>
              </a:rPr>
              <a:t>ZipInfo</a:t>
            </a:r>
            <a:r>
              <a:rPr lang="en-US" sz="2800" dirty="0">
                <a:solidFill>
                  <a:srgbClr val="C00000"/>
                </a:solidFill>
              </a:rPr>
              <a:t> object about that particular file. </a:t>
            </a:r>
          </a:p>
          <a:p>
            <a:pPr marL="342900" indent="-342900" algn="just">
              <a:spcBef>
                <a:spcPts val="0"/>
              </a:spcBef>
              <a:spcAft>
                <a:spcPts val="1200"/>
              </a:spcAft>
              <a:buFont typeface="Wingdings" panose="05000000000000000000" pitchFamily="2" charset="2"/>
              <a:buChar char="Ø"/>
            </a:pPr>
            <a:r>
              <a:rPr lang="en-US" sz="2800" dirty="0" err="1">
                <a:solidFill>
                  <a:srgbClr val="0070C0"/>
                </a:solidFill>
              </a:rPr>
              <a:t>ZipInfo</a:t>
            </a:r>
            <a:r>
              <a:rPr lang="en-US" sz="2800" dirty="0">
                <a:solidFill>
                  <a:srgbClr val="0070C0"/>
                </a:solidFill>
              </a:rPr>
              <a:t> objects have their own attributes, such as </a:t>
            </a:r>
            <a:r>
              <a:rPr lang="en-US" sz="2800" dirty="0" err="1">
                <a:solidFill>
                  <a:srgbClr val="0070C0"/>
                </a:solidFill>
              </a:rPr>
              <a:t>file_size</a:t>
            </a:r>
            <a:r>
              <a:rPr lang="en-US" sz="2800" dirty="0">
                <a:solidFill>
                  <a:srgbClr val="0070C0"/>
                </a:solidFill>
              </a:rPr>
              <a:t> and </a:t>
            </a:r>
            <a:r>
              <a:rPr lang="en-US" sz="2800" dirty="0" err="1">
                <a:solidFill>
                  <a:srgbClr val="0070C0"/>
                </a:solidFill>
              </a:rPr>
              <a:t>compress_size</a:t>
            </a:r>
            <a:r>
              <a:rPr lang="en-US" sz="2800" dirty="0">
                <a:solidFill>
                  <a:srgbClr val="0070C0"/>
                </a:solidFill>
              </a:rPr>
              <a:t> in bytes, which hold integers of the original file size and compressed file size, respectively. </a:t>
            </a:r>
          </a:p>
          <a:p>
            <a:pPr marL="342900" indent="-342900" algn="just">
              <a:spcBef>
                <a:spcPts val="0"/>
              </a:spcBef>
              <a:buFont typeface="Wingdings" panose="05000000000000000000" pitchFamily="2" charset="2"/>
              <a:buChar char="Ø"/>
            </a:pPr>
            <a:r>
              <a:rPr lang="en-US" sz="2800" dirty="0"/>
              <a:t>While a </a:t>
            </a:r>
            <a:r>
              <a:rPr lang="en-US" sz="2800" dirty="0" err="1"/>
              <a:t>ZipFile</a:t>
            </a:r>
            <a:r>
              <a:rPr lang="en-US" sz="2800" dirty="0"/>
              <a:t> object represents an entire archive file, a </a:t>
            </a:r>
            <a:r>
              <a:rPr lang="en-US" sz="2800" dirty="0" err="1"/>
              <a:t>ZipInfo</a:t>
            </a:r>
            <a:r>
              <a:rPr lang="en-US" sz="2800" dirty="0"/>
              <a:t> object holds useful information about a single file in the archive.</a:t>
            </a:r>
          </a:p>
        </p:txBody>
      </p:sp>
      <p:pic>
        <p:nvPicPr>
          <p:cNvPr id="4" name="Picture 3"/>
          <p:cNvPicPr>
            <a:picLocks noChangeAspect="1"/>
          </p:cNvPicPr>
          <p:nvPr/>
        </p:nvPicPr>
        <p:blipFill>
          <a:blip r:embed="rId3"/>
          <a:stretch>
            <a:fillRect/>
          </a:stretch>
        </p:blipFill>
        <p:spPr>
          <a:xfrm>
            <a:off x="8650287" y="2244724"/>
            <a:ext cx="2955326" cy="3317875"/>
          </a:xfrm>
          <a:prstGeom prst="rect">
            <a:avLst/>
          </a:prstGeom>
        </p:spPr>
      </p:pic>
      <p:sp>
        <p:nvSpPr>
          <p:cNvPr id="5" name="Rectangle 4"/>
          <p:cNvSpPr/>
          <p:nvPr/>
        </p:nvSpPr>
        <p:spPr>
          <a:xfrm>
            <a:off x="7971549" y="1538558"/>
            <a:ext cx="4220451" cy="523220"/>
          </a:xfrm>
          <a:prstGeom prst="rect">
            <a:avLst/>
          </a:prstGeom>
        </p:spPr>
        <p:txBody>
          <a:bodyPr wrap="none">
            <a:spAutoFit/>
          </a:bodyPr>
          <a:lstStyle/>
          <a:p>
            <a:r>
              <a:rPr lang="en-US" sz="2800" dirty="0">
                <a:solidFill>
                  <a:srgbClr val="00B050"/>
                </a:solidFill>
              </a:rPr>
              <a:t>The contents of example.zip</a:t>
            </a:r>
          </a:p>
        </p:txBody>
      </p:sp>
    </p:spTree>
    <p:extLst>
      <p:ext uri="{BB962C8B-B14F-4D97-AF65-F5344CB8AC3E}">
        <p14:creationId xmlns:p14="http://schemas.microsoft.com/office/powerpoint/2010/main" val="151142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Reading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103950" y="1106758"/>
            <a:ext cx="11262931"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The </a:t>
            </a:r>
            <a:r>
              <a:rPr lang="en-US" sz="2800" dirty="0" err="1"/>
              <a:t>extractall</a:t>
            </a:r>
            <a:r>
              <a:rPr lang="en-US" sz="2800" dirty="0"/>
              <a:t>() method for </a:t>
            </a:r>
            <a:r>
              <a:rPr lang="en-US" sz="2800" dirty="0" err="1"/>
              <a:t>ZipFile</a:t>
            </a:r>
            <a:r>
              <a:rPr lang="en-US" sz="2800" dirty="0"/>
              <a:t> objects extracts all the files and folders from a ZIP file into the current working directory.</a:t>
            </a:r>
          </a:p>
          <a:p>
            <a:pPr marL="342900" indent="-342900" algn="just">
              <a:spcBef>
                <a:spcPts val="0"/>
              </a:spcBef>
              <a:spcAft>
                <a:spcPts val="1200"/>
              </a:spcAft>
              <a:buFont typeface="Wingdings" panose="05000000000000000000" pitchFamily="2" charset="2"/>
              <a:buChar char="Ø"/>
            </a:pPr>
            <a:r>
              <a:rPr lang="en-US" sz="2800" dirty="0">
                <a:solidFill>
                  <a:srgbClr val="00B050"/>
                </a:solidFill>
              </a:rPr>
              <a:t>After running this code, the contents of example.zip will be extracted </a:t>
            </a:r>
            <a:r>
              <a:rPr lang="en-US" sz="2800" dirty="0" err="1">
                <a:solidFill>
                  <a:srgbClr val="00B050"/>
                </a:solidFill>
              </a:rPr>
              <a:t>toC</a:t>
            </a:r>
            <a:r>
              <a:rPr lang="en-US" sz="2800" dirty="0">
                <a:solidFill>
                  <a:srgbClr val="00B050"/>
                </a:solidFill>
              </a:rPr>
              <a:t>:\. </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Optionally, you can pass a folder name to </a:t>
            </a:r>
            <a:r>
              <a:rPr lang="en-US" sz="2800" dirty="0" err="1">
                <a:solidFill>
                  <a:srgbClr val="C00000"/>
                </a:solidFill>
              </a:rPr>
              <a:t>extractall</a:t>
            </a:r>
            <a:r>
              <a:rPr lang="en-US" sz="2800" dirty="0">
                <a:solidFill>
                  <a:srgbClr val="C00000"/>
                </a:solidFill>
              </a:rPr>
              <a:t>() to have it extract the files into a folder other than the current working directory. </a:t>
            </a:r>
          </a:p>
          <a:p>
            <a:pPr marL="342900" indent="-342900" algn="just">
              <a:spcBef>
                <a:spcPts val="0"/>
              </a:spcBef>
              <a:spcAft>
                <a:spcPts val="1200"/>
              </a:spcAft>
              <a:buFont typeface="Wingdings" panose="05000000000000000000" pitchFamily="2" charset="2"/>
              <a:buChar char="Ø"/>
            </a:pPr>
            <a:r>
              <a:rPr lang="en-US" sz="2800" dirty="0"/>
              <a:t>If folder passed to the </a:t>
            </a:r>
            <a:r>
              <a:rPr lang="en-US" sz="2800" dirty="0" err="1"/>
              <a:t>extractall</a:t>
            </a:r>
            <a:r>
              <a:rPr lang="en-US" sz="2800" dirty="0"/>
              <a:t>() method does not exist, it will be created. </a:t>
            </a:r>
          </a:p>
        </p:txBody>
      </p:sp>
      <p:sp>
        <p:nvSpPr>
          <p:cNvPr id="3" name="Rectangle 2"/>
          <p:cNvSpPr/>
          <p:nvPr/>
        </p:nvSpPr>
        <p:spPr>
          <a:xfrm>
            <a:off x="4927600" y="4074973"/>
            <a:ext cx="7442200" cy="2677656"/>
          </a:xfrm>
          <a:prstGeom prst="rect">
            <a:avLst/>
          </a:prstGeom>
        </p:spPr>
        <p:txBody>
          <a:bodyPr wrap="square">
            <a:spAutoFit/>
          </a:bodyPr>
          <a:lstStyle/>
          <a:p>
            <a:r>
              <a:rPr lang="en-US" sz="2800" dirty="0">
                <a:solidFill>
                  <a:srgbClr val="C00000"/>
                </a:solidFill>
              </a:rPr>
              <a:t>&gt;&gt;&gt; import </a:t>
            </a:r>
            <a:r>
              <a:rPr lang="en-US" sz="2800" dirty="0" err="1">
                <a:solidFill>
                  <a:srgbClr val="C00000"/>
                </a:solidFill>
              </a:rPr>
              <a:t>zipfile</a:t>
            </a:r>
            <a:r>
              <a:rPr lang="en-US" sz="2800" dirty="0">
                <a:solidFill>
                  <a:srgbClr val="C00000"/>
                </a:solidFill>
              </a:rPr>
              <a:t>, </a:t>
            </a:r>
            <a:r>
              <a:rPr lang="en-US" sz="2800" dirty="0" err="1">
                <a:solidFill>
                  <a:srgbClr val="C00000"/>
                </a:solidFill>
              </a:rPr>
              <a:t>os</a:t>
            </a:r>
            <a:endParaRPr lang="en-US" sz="2800" dirty="0">
              <a:solidFill>
                <a:srgbClr val="C00000"/>
              </a:solidFill>
            </a:endParaRPr>
          </a:p>
          <a:p>
            <a:r>
              <a:rPr lang="en-US" sz="2800" dirty="0">
                <a:solidFill>
                  <a:srgbClr val="C00000"/>
                </a:solidFill>
              </a:rPr>
              <a:t>&gt;&gt;&gt; from </a:t>
            </a:r>
            <a:r>
              <a:rPr lang="en-US" sz="2800" dirty="0" err="1">
                <a:solidFill>
                  <a:srgbClr val="C00000"/>
                </a:solidFill>
              </a:rPr>
              <a:t>pathlib</a:t>
            </a:r>
            <a:r>
              <a:rPr lang="en-US" sz="2800" dirty="0">
                <a:solidFill>
                  <a:srgbClr val="C00000"/>
                </a:solidFill>
              </a:rPr>
              <a:t> import Path</a:t>
            </a:r>
          </a:p>
          <a:p>
            <a:r>
              <a:rPr lang="en-US" sz="2800" dirty="0">
                <a:solidFill>
                  <a:srgbClr val="C00000"/>
                </a:solidFill>
              </a:rPr>
              <a:t>&gt;&gt;&gt; p = </a:t>
            </a:r>
            <a:r>
              <a:rPr lang="en-US" sz="2800" dirty="0" err="1">
                <a:solidFill>
                  <a:srgbClr val="C00000"/>
                </a:solidFill>
              </a:rPr>
              <a:t>Path.home</a:t>
            </a:r>
            <a:r>
              <a:rPr lang="en-US" sz="2800" dirty="0">
                <a:solidFill>
                  <a:srgbClr val="C00000"/>
                </a:solidFill>
              </a:rPr>
              <a:t>()</a:t>
            </a:r>
          </a:p>
          <a:p>
            <a:r>
              <a:rPr lang="en-US" sz="2800" dirty="0">
                <a:solidFill>
                  <a:srgbClr val="C00000"/>
                </a:solidFill>
              </a:rPr>
              <a:t>&gt;&gt;&gt; </a:t>
            </a:r>
            <a:r>
              <a:rPr lang="en-US" sz="2800" dirty="0" err="1">
                <a:solidFill>
                  <a:srgbClr val="C00000"/>
                </a:solidFill>
              </a:rPr>
              <a:t>exampleZip</a:t>
            </a:r>
            <a:r>
              <a:rPr lang="en-US" sz="2800" dirty="0">
                <a:solidFill>
                  <a:srgbClr val="C00000"/>
                </a:solidFill>
              </a:rPr>
              <a:t> = </a:t>
            </a:r>
            <a:r>
              <a:rPr lang="en-US" sz="2800" dirty="0" err="1">
                <a:solidFill>
                  <a:srgbClr val="C00000"/>
                </a:solidFill>
              </a:rPr>
              <a:t>zipfile.ZipFile</a:t>
            </a:r>
            <a:r>
              <a:rPr lang="en-US" sz="2800" dirty="0">
                <a:solidFill>
                  <a:srgbClr val="C00000"/>
                </a:solidFill>
              </a:rPr>
              <a:t>(p / 'example.zip')</a:t>
            </a:r>
          </a:p>
          <a:p>
            <a:r>
              <a:rPr lang="en-US" sz="2800" dirty="0">
                <a:solidFill>
                  <a:srgbClr val="C00000"/>
                </a:solidFill>
              </a:rPr>
              <a:t>➊ &gt;&gt;&gt; </a:t>
            </a:r>
            <a:r>
              <a:rPr lang="en-US" sz="2800" dirty="0" err="1">
                <a:solidFill>
                  <a:srgbClr val="C00000"/>
                </a:solidFill>
              </a:rPr>
              <a:t>exampleZip.extractall</a:t>
            </a:r>
            <a:r>
              <a:rPr lang="en-US" sz="2800" dirty="0">
                <a:solidFill>
                  <a:srgbClr val="C00000"/>
                </a:solidFill>
              </a:rPr>
              <a:t>()</a:t>
            </a:r>
          </a:p>
          <a:p>
            <a:r>
              <a:rPr lang="en-US" sz="2800" dirty="0">
                <a:solidFill>
                  <a:srgbClr val="C00000"/>
                </a:solidFill>
              </a:rPr>
              <a:t>&gt;&gt;&gt; </a:t>
            </a:r>
            <a:r>
              <a:rPr lang="en-US" sz="2800" dirty="0" err="1">
                <a:solidFill>
                  <a:srgbClr val="C00000"/>
                </a:solidFill>
              </a:rPr>
              <a:t>exampleZip.close</a:t>
            </a:r>
            <a:r>
              <a:rPr lang="en-US" sz="2800" dirty="0">
                <a:solidFill>
                  <a:srgbClr val="C00000"/>
                </a:solidFill>
              </a:rPr>
              <a:t>()</a:t>
            </a:r>
          </a:p>
        </p:txBody>
      </p:sp>
      <p:sp>
        <p:nvSpPr>
          <p:cNvPr id="7" name="Rectangle 6"/>
          <p:cNvSpPr/>
          <p:nvPr/>
        </p:nvSpPr>
        <p:spPr>
          <a:xfrm>
            <a:off x="0" y="3859530"/>
            <a:ext cx="4455350" cy="3108543"/>
          </a:xfrm>
          <a:prstGeom prst="rect">
            <a:avLst/>
          </a:prstGeom>
        </p:spPr>
        <p:txBody>
          <a:bodyPr wrap="square">
            <a:spAutoFit/>
          </a:bodyPr>
          <a:lstStyle/>
          <a:p>
            <a:pPr marL="342900" indent="-342900" algn="just">
              <a:spcBef>
                <a:spcPts val="0"/>
              </a:spcBef>
              <a:spcAft>
                <a:spcPts val="1200"/>
              </a:spcAft>
              <a:buFont typeface="Wingdings" panose="05000000000000000000" pitchFamily="2" charset="2"/>
              <a:buChar char="Ø"/>
            </a:pPr>
            <a:r>
              <a:rPr lang="en-US" sz="2800" dirty="0">
                <a:solidFill>
                  <a:srgbClr val="0070C0"/>
                </a:solidFill>
              </a:rPr>
              <a:t>For instance, if you replaced the call at ➊ with  </a:t>
            </a:r>
            <a:r>
              <a:rPr lang="en-US" sz="2800" dirty="0" err="1">
                <a:solidFill>
                  <a:srgbClr val="0070C0"/>
                </a:solidFill>
              </a:rPr>
              <a:t>exampleZip.extractall</a:t>
            </a:r>
            <a:r>
              <a:rPr lang="en-US" sz="2800" dirty="0">
                <a:solidFill>
                  <a:srgbClr val="0070C0"/>
                </a:solidFill>
              </a:rPr>
              <a:t>('C:\\delicious'), the code would extract the files from example.zip into a newly created C:\delicious folder.</a:t>
            </a:r>
          </a:p>
        </p:txBody>
      </p:sp>
    </p:spTree>
    <p:extLst>
      <p:ext uri="{BB962C8B-B14F-4D97-AF65-F5344CB8AC3E}">
        <p14:creationId xmlns:p14="http://schemas.microsoft.com/office/powerpoint/2010/main" val="49384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Reading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103950" y="1106758"/>
            <a:ext cx="12088050"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The extract() method for </a:t>
            </a:r>
            <a:r>
              <a:rPr lang="en-US" sz="2800" dirty="0" err="1"/>
              <a:t>ZipFile</a:t>
            </a:r>
            <a:r>
              <a:rPr lang="en-US" sz="2800" dirty="0"/>
              <a:t> objects will extract a single file from the ZIP file. Continue the interactive shell example:</a:t>
            </a:r>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endParaRPr lang="en-US" sz="2800" dirty="0"/>
          </a:p>
          <a:p>
            <a:pPr marL="342900" indent="-342900" algn="just">
              <a:spcBef>
                <a:spcPts val="0"/>
              </a:spcBef>
              <a:spcAft>
                <a:spcPts val="1200"/>
              </a:spcAft>
              <a:buFont typeface="Wingdings" panose="05000000000000000000" pitchFamily="2" charset="2"/>
              <a:buChar char="Ø"/>
            </a:pPr>
            <a:r>
              <a:rPr lang="en-US" sz="2800" dirty="0"/>
              <a:t>The string you pass to extract() must match one of the strings in </a:t>
            </a:r>
            <a:r>
              <a:rPr lang="en-US" sz="2800" dirty="0" err="1"/>
              <a:t>thelist</a:t>
            </a:r>
            <a:r>
              <a:rPr lang="en-US" sz="2800" dirty="0"/>
              <a:t> returned by </a:t>
            </a:r>
            <a:r>
              <a:rPr lang="en-US" sz="2800" dirty="0" err="1"/>
              <a:t>namelist</a:t>
            </a:r>
            <a:r>
              <a:rPr lang="en-US" sz="2800" dirty="0"/>
              <a:t>(). </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Optionally, you can pass a second argument to extract() to extract the file into a folder other than the current working directory. </a:t>
            </a:r>
          </a:p>
        </p:txBody>
      </p:sp>
      <p:sp>
        <p:nvSpPr>
          <p:cNvPr id="3" name="Rectangle 2"/>
          <p:cNvSpPr/>
          <p:nvPr/>
        </p:nvSpPr>
        <p:spPr>
          <a:xfrm>
            <a:off x="468916" y="2068373"/>
            <a:ext cx="7442200" cy="2677656"/>
          </a:xfrm>
          <a:prstGeom prst="rect">
            <a:avLst/>
          </a:prstGeom>
        </p:spPr>
        <p:txBody>
          <a:bodyPr wrap="square">
            <a:spAutoFit/>
          </a:bodyPr>
          <a:lstStyle/>
          <a:p>
            <a:r>
              <a:rPr lang="en-US" sz="2800" dirty="0">
                <a:solidFill>
                  <a:srgbClr val="C00000"/>
                </a:solidFill>
              </a:rPr>
              <a:t>&gt;&gt;&gt; </a:t>
            </a:r>
            <a:r>
              <a:rPr lang="en-US" sz="2800" dirty="0" err="1">
                <a:solidFill>
                  <a:srgbClr val="C00000"/>
                </a:solidFill>
              </a:rPr>
              <a:t>exampleZip.extract</a:t>
            </a:r>
            <a:r>
              <a:rPr lang="en-US" sz="2800" dirty="0">
                <a:solidFill>
                  <a:srgbClr val="C00000"/>
                </a:solidFill>
              </a:rPr>
              <a:t>('spam.txt')</a:t>
            </a:r>
          </a:p>
          <a:p>
            <a:r>
              <a:rPr lang="en-US" sz="2800" dirty="0">
                <a:solidFill>
                  <a:srgbClr val="00B050"/>
                </a:solidFill>
              </a:rPr>
              <a:t>'C:\\spam.txt'</a:t>
            </a:r>
          </a:p>
          <a:p>
            <a:r>
              <a:rPr lang="en-US" sz="2800" dirty="0">
                <a:solidFill>
                  <a:srgbClr val="C00000"/>
                </a:solidFill>
              </a:rPr>
              <a:t>&gt;&gt;&gt; </a:t>
            </a:r>
            <a:r>
              <a:rPr lang="en-US" sz="2800" dirty="0" err="1">
                <a:solidFill>
                  <a:srgbClr val="C00000"/>
                </a:solidFill>
              </a:rPr>
              <a:t>exampleZip.extract</a:t>
            </a:r>
            <a:r>
              <a:rPr lang="en-US" sz="2800" dirty="0">
                <a:solidFill>
                  <a:srgbClr val="C00000"/>
                </a:solidFill>
              </a:rPr>
              <a:t>('spam.txt', </a:t>
            </a:r>
            <a:r>
              <a:rPr lang="en-US" sz="2800" dirty="0">
                <a:solidFill>
                  <a:srgbClr val="00B050"/>
                </a:solidFill>
              </a:rPr>
              <a:t>'C:\\some\\new\\folders')</a:t>
            </a:r>
          </a:p>
          <a:p>
            <a:r>
              <a:rPr lang="en-US" sz="2800" dirty="0">
                <a:solidFill>
                  <a:srgbClr val="00B050"/>
                </a:solidFill>
              </a:rPr>
              <a:t>'C:\\some\\new\\folders\\spam.txt'</a:t>
            </a:r>
          </a:p>
          <a:p>
            <a:r>
              <a:rPr lang="en-US" sz="2800" dirty="0">
                <a:solidFill>
                  <a:srgbClr val="C00000"/>
                </a:solidFill>
              </a:rPr>
              <a:t>&gt;&gt;&gt; </a:t>
            </a:r>
            <a:r>
              <a:rPr lang="en-US" sz="2800" dirty="0" err="1">
                <a:solidFill>
                  <a:srgbClr val="C00000"/>
                </a:solidFill>
              </a:rPr>
              <a:t>exampleZip.close</a:t>
            </a:r>
            <a:r>
              <a:rPr lang="en-US" sz="2800" dirty="0">
                <a:solidFill>
                  <a:srgbClr val="C00000"/>
                </a:solidFill>
              </a:rPr>
              <a:t>()</a:t>
            </a:r>
          </a:p>
        </p:txBody>
      </p:sp>
      <p:sp>
        <p:nvSpPr>
          <p:cNvPr id="7" name="Rectangle 6"/>
          <p:cNvSpPr/>
          <p:nvPr/>
        </p:nvSpPr>
        <p:spPr>
          <a:xfrm>
            <a:off x="6697489" y="1991429"/>
            <a:ext cx="5089969" cy="2831544"/>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800" dirty="0"/>
              <a:t>If this second argument is a folder that doesn’t yet exist, Python will create folder</a:t>
            </a:r>
          </a:p>
          <a:p>
            <a:pPr marL="342900" indent="-342900" algn="just">
              <a:spcBef>
                <a:spcPts val="0"/>
              </a:spcBef>
              <a:spcAft>
                <a:spcPts val="1200"/>
              </a:spcAft>
              <a:buFont typeface="Wingdings" panose="05000000000000000000" pitchFamily="2" charset="2"/>
              <a:buChar char="Ø"/>
            </a:pPr>
            <a:r>
              <a:rPr lang="en-US" sz="2800" dirty="0">
                <a:solidFill>
                  <a:srgbClr val="00B050"/>
                </a:solidFill>
              </a:rPr>
              <a:t>The value that extract() returns is the absolute path to which the file was extracted.</a:t>
            </a:r>
          </a:p>
        </p:txBody>
      </p:sp>
    </p:spTree>
    <p:extLst>
      <p:ext uri="{BB962C8B-B14F-4D97-AF65-F5344CB8AC3E}">
        <p14:creationId xmlns:p14="http://schemas.microsoft.com/office/powerpoint/2010/main" val="61972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Creating and Adding to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103950" y="1386158"/>
            <a:ext cx="11503850"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To create your own compressed ZIP files, you must open the </a:t>
            </a:r>
            <a:r>
              <a:rPr lang="en-US" sz="2800" dirty="0" err="1"/>
              <a:t>ZipFile</a:t>
            </a:r>
            <a:r>
              <a:rPr lang="en-US" sz="2800" dirty="0"/>
              <a:t> object in write mode by passing 'w' as the second argument. </a:t>
            </a:r>
          </a:p>
          <a:p>
            <a:pPr marL="342900" indent="-342900" algn="just">
              <a:spcBef>
                <a:spcPts val="0"/>
              </a:spcBef>
              <a:spcAft>
                <a:spcPts val="1200"/>
              </a:spcAft>
              <a:buFont typeface="Wingdings" panose="05000000000000000000" pitchFamily="2" charset="2"/>
              <a:buChar char="Ø"/>
            </a:pPr>
            <a:r>
              <a:rPr lang="en-US" sz="2800" dirty="0">
                <a:solidFill>
                  <a:srgbClr val="00B050"/>
                </a:solidFill>
              </a:rPr>
              <a:t>(This is similar to opening a text file in write mode by passing 'w' to the open() function.)</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When you pass a path to the write() method of a </a:t>
            </a:r>
            <a:r>
              <a:rPr lang="en-US" sz="2800" dirty="0" err="1">
                <a:solidFill>
                  <a:srgbClr val="C00000"/>
                </a:solidFill>
              </a:rPr>
              <a:t>ZipFile</a:t>
            </a:r>
            <a:r>
              <a:rPr lang="en-US" sz="2800" dirty="0">
                <a:solidFill>
                  <a:srgbClr val="C00000"/>
                </a:solidFill>
              </a:rPr>
              <a:t> object, Python will compress the file at that path and add it into the ZIP file. </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The write() method’s first argument is a string of the filename to add. </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The second argument is the compression type parameter, which tells the computer what algorithm it should use to compress the files; you can always just set this value to </a:t>
            </a:r>
            <a:r>
              <a:rPr lang="en-US" sz="2800" dirty="0" err="1">
                <a:solidFill>
                  <a:srgbClr val="00B050"/>
                </a:solidFill>
              </a:rPr>
              <a:t>zipfile.ZIP_DEFLATED</a:t>
            </a:r>
            <a:r>
              <a:rPr lang="en-US" sz="2800" dirty="0">
                <a:solidFill>
                  <a:srgbClr val="00B050"/>
                </a:solidFill>
              </a:rPr>
              <a:t>.</a:t>
            </a:r>
          </a:p>
          <a:p>
            <a:pPr marL="342900" indent="-342900" algn="just">
              <a:spcBef>
                <a:spcPts val="0"/>
              </a:spcBef>
              <a:spcAft>
                <a:spcPts val="1200"/>
              </a:spcAft>
              <a:buFont typeface="Wingdings" panose="05000000000000000000" pitchFamily="2" charset="2"/>
              <a:buChar char="Ø"/>
            </a:pPr>
            <a:r>
              <a:rPr lang="en-US" sz="2800" dirty="0">
                <a:solidFill>
                  <a:srgbClr val="00B050"/>
                </a:solidFill>
              </a:rPr>
              <a:t>(This specifies the deflate compression algorithm, which works well on all types of data.)</a:t>
            </a:r>
          </a:p>
        </p:txBody>
      </p:sp>
    </p:spTree>
    <p:extLst>
      <p:ext uri="{BB962C8B-B14F-4D97-AF65-F5344CB8AC3E}">
        <p14:creationId xmlns:p14="http://schemas.microsoft.com/office/powerpoint/2010/main" val="408250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306" y="-431800"/>
            <a:ext cx="10772775" cy="1658198"/>
          </a:xfrm>
        </p:spPr>
        <p:txBody>
          <a:bodyPr>
            <a:normAutofit/>
          </a:bodyPr>
          <a:lstStyle/>
          <a:p>
            <a:pPr algn="ctr"/>
            <a:r>
              <a:rPr lang="en-US" sz="4400" b="1">
                <a:latin typeface="Imprint MT Shadow" panose="04020605060303030202" pitchFamily="82" charset="0"/>
              </a:rPr>
              <a:t>Creating and Adding to ZIP Files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103950" y="1386158"/>
            <a:ext cx="11503850"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Enter the following into the interactive shell:</a:t>
            </a:r>
          </a:p>
          <a:p>
            <a:pPr marL="342900" indent="-342900" algn="just">
              <a:spcBef>
                <a:spcPts val="0"/>
              </a:spcBef>
              <a:spcAft>
                <a:spcPts val="1200"/>
              </a:spcAft>
              <a:buFont typeface="Wingdings" panose="05000000000000000000" pitchFamily="2" charset="2"/>
              <a:buChar char="Ø"/>
            </a:pPr>
            <a:endParaRPr lang="en-US" sz="2800" dirty="0">
              <a:solidFill>
                <a:srgbClr val="00B050"/>
              </a:solidFill>
            </a:endParaRPr>
          </a:p>
          <a:p>
            <a:pPr marL="342900" indent="-342900" algn="just">
              <a:spcBef>
                <a:spcPts val="0"/>
              </a:spcBef>
              <a:spcAft>
                <a:spcPts val="1200"/>
              </a:spcAft>
              <a:buFont typeface="Wingdings" panose="05000000000000000000" pitchFamily="2" charset="2"/>
              <a:buChar char="Ø"/>
            </a:pPr>
            <a:endParaRPr lang="en-US" sz="2800" dirty="0">
              <a:solidFill>
                <a:srgbClr val="00B050"/>
              </a:solidFill>
            </a:endParaRPr>
          </a:p>
          <a:p>
            <a:pPr marL="342900" indent="-342900" algn="just">
              <a:spcBef>
                <a:spcPts val="0"/>
              </a:spcBef>
              <a:spcAft>
                <a:spcPts val="1200"/>
              </a:spcAft>
              <a:buFont typeface="Wingdings" panose="05000000000000000000" pitchFamily="2" charset="2"/>
              <a:buChar char="Ø"/>
            </a:pPr>
            <a:endParaRPr lang="en-US" sz="2800" dirty="0">
              <a:solidFill>
                <a:srgbClr val="00B050"/>
              </a:solidFill>
            </a:endParaRPr>
          </a:p>
          <a:p>
            <a:pPr marL="342900" indent="-342900" algn="just">
              <a:spcBef>
                <a:spcPts val="0"/>
              </a:spcBef>
              <a:spcAft>
                <a:spcPts val="1200"/>
              </a:spcAft>
              <a:buFont typeface="Wingdings" panose="05000000000000000000" pitchFamily="2" charset="2"/>
              <a:buChar char="Ø"/>
            </a:pPr>
            <a:endParaRPr lang="en-US" sz="2800" dirty="0">
              <a:solidFill>
                <a:srgbClr val="00B050"/>
              </a:solidFill>
            </a:endParaRPr>
          </a:p>
          <a:p>
            <a:pPr marL="342900" indent="-342900" algn="just">
              <a:spcBef>
                <a:spcPts val="0"/>
              </a:spcBef>
              <a:spcAft>
                <a:spcPts val="1200"/>
              </a:spcAft>
              <a:buFont typeface="Wingdings" panose="05000000000000000000" pitchFamily="2" charset="2"/>
              <a:buChar char="Ø"/>
            </a:pPr>
            <a:r>
              <a:rPr lang="en-US" sz="2800" dirty="0">
                <a:solidFill>
                  <a:srgbClr val="00B050"/>
                </a:solidFill>
              </a:rPr>
              <a:t>This code will create a new ZIP file named new.zip that has the compressed contents of </a:t>
            </a:r>
            <a:r>
              <a:rPr lang="en-US" sz="2800" dirty="0">
                <a:solidFill>
                  <a:srgbClr val="C00000"/>
                </a:solidFill>
              </a:rPr>
              <a:t>spam.txt.</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Note that, just as with writing to files, write mode will erase all existing contents of a ZIP file.</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If you want to simply add files to an existing ZIP file, pass 'a' as the second argument to </a:t>
            </a:r>
            <a:r>
              <a:rPr lang="en-US" sz="2800" dirty="0" err="1">
                <a:solidFill>
                  <a:srgbClr val="C00000"/>
                </a:solidFill>
              </a:rPr>
              <a:t>zipfile.ZipFile</a:t>
            </a:r>
            <a:r>
              <a:rPr lang="en-US" sz="2800" dirty="0">
                <a:solidFill>
                  <a:srgbClr val="C00000"/>
                </a:solidFill>
              </a:rPr>
              <a:t>() to open the ZIP file in append mode.</a:t>
            </a:r>
          </a:p>
        </p:txBody>
      </p:sp>
      <p:sp>
        <p:nvSpPr>
          <p:cNvPr id="3" name="Rectangle 2"/>
          <p:cNvSpPr/>
          <p:nvPr/>
        </p:nvSpPr>
        <p:spPr>
          <a:xfrm>
            <a:off x="5929693" y="1737836"/>
            <a:ext cx="6096000" cy="2246769"/>
          </a:xfrm>
          <a:prstGeom prst="rect">
            <a:avLst/>
          </a:prstGeom>
        </p:spPr>
        <p:txBody>
          <a:bodyPr>
            <a:spAutoFit/>
          </a:bodyPr>
          <a:lstStyle/>
          <a:p>
            <a:r>
              <a:rPr lang="en-US" sz="2800" dirty="0">
                <a:solidFill>
                  <a:srgbClr val="C00000"/>
                </a:solidFill>
              </a:rPr>
              <a:t>&gt;&gt;&gt; import </a:t>
            </a:r>
            <a:r>
              <a:rPr lang="en-US" sz="2800" dirty="0" err="1">
                <a:solidFill>
                  <a:srgbClr val="C00000"/>
                </a:solidFill>
              </a:rPr>
              <a:t>zipfile</a:t>
            </a:r>
            <a:endParaRPr lang="en-US" sz="2800" dirty="0">
              <a:solidFill>
                <a:srgbClr val="C00000"/>
              </a:solidFill>
            </a:endParaRPr>
          </a:p>
          <a:p>
            <a:r>
              <a:rPr lang="en-US" sz="2800" dirty="0">
                <a:solidFill>
                  <a:srgbClr val="C00000"/>
                </a:solidFill>
              </a:rPr>
              <a:t>&gt;&gt;&gt; </a:t>
            </a:r>
            <a:r>
              <a:rPr lang="en-US" sz="2800" dirty="0" err="1">
                <a:solidFill>
                  <a:srgbClr val="C00000"/>
                </a:solidFill>
              </a:rPr>
              <a:t>newZip</a:t>
            </a:r>
            <a:r>
              <a:rPr lang="en-US" sz="2800" dirty="0">
                <a:solidFill>
                  <a:srgbClr val="C00000"/>
                </a:solidFill>
              </a:rPr>
              <a:t> = </a:t>
            </a:r>
            <a:r>
              <a:rPr lang="en-US" sz="2800" dirty="0" err="1">
                <a:solidFill>
                  <a:srgbClr val="C00000"/>
                </a:solidFill>
              </a:rPr>
              <a:t>zipfile.ZipFile</a:t>
            </a:r>
            <a:r>
              <a:rPr lang="en-US" sz="2800" dirty="0">
                <a:solidFill>
                  <a:srgbClr val="C00000"/>
                </a:solidFill>
              </a:rPr>
              <a:t>('new.zip', 'w')</a:t>
            </a:r>
          </a:p>
          <a:p>
            <a:r>
              <a:rPr lang="en-US" sz="2800" dirty="0">
                <a:solidFill>
                  <a:srgbClr val="C00000"/>
                </a:solidFill>
              </a:rPr>
              <a:t>&gt;&gt;&gt; </a:t>
            </a:r>
            <a:r>
              <a:rPr lang="en-US" sz="2800" dirty="0" err="1">
                <a:solidFill>
                  <a:srgbClr val="C00000"/>
                </a:solidFill>
              </a:rPr>
              <a:t>newZip.write</a:t>
            </a:r>
            <a:r>
              <a:rPr lang="en-US" sz="2800" dirty="0">
                <a:solidFill>
                  <a:srgbClr val="C00000"/>
                </a:solidFill>
              </a:rPr>
              <a:t>('spam.txt', </a:t>
            </a:r>
            <a:r>
              <a:rPr lang="en-US" sz="2800" dirty="0" err="1">
                <a:solidFill>
                  <a:srgbClr val="C00000"/>
                </a:solidFill>
              </a:rPr>
              <a:t>compress_type</a:t>
            </a:r>
            <a:r>
              <a:rPr lang="en-US" sz="2800" dirty="0">
                <a:solidFill>
                  <a:srgbClr val="C00000"/>
                </a:solidFill>
              </a:rPr>
              <a:t>=</a:t>
            </a:r>
            <a:r>
              <a:rPr lang="en-US" sz="2800" dirty="0" err="1">
                <a:solidFill>
                  <a:srgbClr val="C00000"/>
                </a:solidFill>
              </a:rPr>
              <a:t>zipfile.ZIP_DEFLATED</a:t>
            </a:r>
            <a:r>
              <a:rPr lang="en-US" sz="2800" dirty="0">
                <a:solidFill>
                  <a:srgbClr val="C00000"/>
                </a:solidFill>
              </a:rPr>
              <a:t>)</a:t>
            </a:r>
          </a:p>
          <a:p>
            <a:r>
              <a:rPr lang="en-US" sz="2800" dirty="0">
                <a:solidFill>
                  <a:srgbClr val="C00000"/>
                </a:solidFill>
              </a:rPr>
              <a:t>&gt;&gt;&gt; </a:t>
            </a:r>
            <a:r>
              <a:rPr lang="en-US" sz="2800" dirty="0" err="1">
                <a:solidFill>
                  <a:srgbClr val="C00000"/>
                </a:solidFill>
              </a:rPr>
              <a:t>newZip.close</a:t>
            </a:r>
            <a:r>
              <a:rPr lang="en-US" sz="2800" dirty="0">
                <a:solidFill>
                  <a:srgbClr val="C00000"/>
                </a:solidFill>
              </a:rPr>
              <a:t>()</a:t>
            </a:r>
          </a:p>
        </p:txBody>
      </p:sp>
    </p:spTree>
    <p:extLst>
      <p:ext uri="{BB962C8B-B14F-4D97-AF65-F5344CB8AC3E}">
        <p14:creationId xmlns:p14="http://schemas.microsoft.com/office/powerpoint/2010/main" val="3190596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206" y="-259001"/>
            <a:ext cx="10772775" cy="1658198"/>
          </a:xfrm>
        </p:spPr>
        <p:txBody>
          <a:bodyPr>
            <a:normAutofit/>
          </a:bodyPr>
          <a:lstStyle/>
          <a:p>
            <a:pPr algn="ctr"/>
            <a:r>
              <a:rPr lang="en-US" sz="4400" b="1" dirty="0">
                <a:latin typeface="Imprint MT Shadow" panose="04020605060303030202" pitchFamily="82" charset="0"/>
              </a:rPr>
              <a:t>Project: Renaming Files with American-Style Dates to European-Style Dates</a:t>
            </a:r>
          </a:p>
        </p:txBody>
      </p:sp>
      <p:sp>
        <p:nvSpPr>
          <p:cNvPr id="6" name="Content Placeholder 5"/>
          <p:cNvSpPr>
            <a:spLocks noGrp="1"/>
          </p:cNvSpPr>
          <p:nvPr>
            <p:ph idx="1"/>
          </p:nvPr>
        </p:nvSpPr>
        <p:spPr>
          <a:xfrm>
            <a:off x="103950" y="1233758"/>
            <a:ext cx="11440350"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Suppose thousands of files with American-style dates (MM-DD-YYYY) in their names and needs them renamed to </a:t>
            </a:r>
            <a:r>
              <a:rPr lang="en-US" sz="2800" dirty="0" err="1"/>
              <a:t>Europeanstyle</a:t>
            </a:r>
            <a:r>
              <a:rPr lang="en-US" sz="2800" dirty="0"/>
              <a:t> dates (DD-MM-YYYY).</a:t>
            </a:r>
          </a:p>
          <a:p>
            <a:pPr marL="342900" indent="-342900" algn="just">
              <a:spcBef>
                <a:spcPts val="0"/>
              </a:spcBef>
              <a:spcAft>
                <a:spcPts val="1200"/>
              </a:spcAft>
              <a:buFont typeface="Wingdings" panose="05000000000000000000" pitchFamily="2" charset="2"/>
              <a:buChar char="Ø"/>
            </a:pPr>
            <a:r>
              <a:rPr lang="en-US" sz="2800" dirty="0"/>
              <a:t>This boring task could take all day to do by hand! Let’s write a program to do it instead. Here’s what the program does:</a:t>
            </a:r>
          </a:p>
          <a:p>
            <a:pPr marL="0" indent="0" algn="just">
              <a:spcBef>
                <a:spcPts val="0"/>
              </a:spcBef>
              <a:spcAft>
                <a:spcPts val="1200"/>
              </a:spcAft>
              <a:buNone/>
            </a:pPr>
            <a:r>
              <a:rPr lang="en-US" sz="2800" dirty="0">
                <a:solidFill>
                  <a:srgbClr val="C00000"/>
                </a:solidFill>
              </a:rPr>
              <a:t>1. It searches all the  filenames in the </a:t>
            </a:r>
            <a:r>
              <a:rPr lang="en-US" sz="2800" dirty="0" err="1">
                <a:solidFill>
                  <a:srgbClr val="C00000"/>
                </a:solidFill>
              </a:rPr>
              <a:t>cwd</a:t>
            </a:r>
            <a:r>
              <a:rPr lang="en-US" sz="2800" dirty="0">
                <a:solidFill>
                  <a:srgbClr val="C00000"/>
                </a:solidFill>
              </a:rPr>
              <a:t> for American-style dates.</a:t>
            </a:r>
          </a:p>
          <a:p>
            <a:pPr marL="0" indent="0" algn="just">
              <a:spcBef>
                <a:spcPts val="0"/>
              </a:spcBef>
              <a:spcAft>
                <a:spcPts val="1200"/>
              </a:spcAft>
              <a:buNone/>
            </a:pPr>
            <a:r>
              <a:rPr lang="en-US" sz="2800" dirty="0">
                <a:solidFill>
                  <a:srgbClr val="C00000"/>
                </a:solidFill>
              </a:rPr>
              <a:t>2. When one is found, it renames file with month &amp; day swapped to make it European-style.</a:t>
            </a:r>
          </a:p>
          <a:p>
            <a:pPr marL="342900" indent="-342900" algn="just">
              <a:spcBef>
                <a:spcPts val="0"/>
              </a:spcBef>
              <a:spcAft>
                <a:spcPts val="1200"/>
              </a:spcAft>
              <a:buFont typeface="Wingdings" panose="05000000000000000000" pitchFamily="2" charset="2"/>
              <a:buChar char="Ø"/>
            </a:pPr>
            <a:r>
              <a:rPr lang="en-US" sz="2800" dirty="0">
                <a:solidFill>
                  <a:srgbClr val="C00000"/>
                </a:solidFill>
              </a:rPr>
              <a:t>This means the code will need to do the following:</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1. Create a regex that can identify the text pattern of American-style dates.</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2. Call </a:t>
            </a:r>
            <a:r>
              <a:rPr lang="en-US" sz="2800" dirty="0" err="1">
                <a:solidFill>
                  <a:srgbClr val="0070C0"/>
                </a:solidFill>
              </a:rPr>
              <a:t>os.listdir</a:t>
            </a:r>
            <a:r>
              <a:rPr lang="en-US" sz="2800" dirty="0">
                <a:solidFill>
                  <a:srgbClr val="0070C0"/>
                </a:solidFill>
              </a:rPr>
              <a:t>() to find all the files in the working directory.</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3. Loop over each filename, using the regex to check whether it has a date.</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4. If it has a date, rename the file with </a:t>
            </a:r>
            <a:r>
              <a:rPr lang="en-US" sz="2800" dirty="0" err="1">
                <a:solidFill>
                  <a:schemeClr val="tx1"/>
                </a:solidFill>
              </a:rPr>
              <a:t>shutil.move</a:t>
            </a:r>
            <a:r>
              <a:rPr lang="en-US" sz="2800" dirty="0">
                <a:solidFill>
                  <a:schemeClr val="tx1"/>
                </a:solidFill>
              </a:rPr>
              <a:t>().</a:t>
            </a:r>
          </a:p>
        </p:txBody>
      </p:sp>
    </p:spTree>
    <p:extLst>
      <p:ext uri="{BB962C8B-B14F-4D97-AF65-F5344CB8AC3E}">
        <p14:creationId xmlns:p14="http://schemas.microsoft.com/office/powerpoint/2010/main" val="194833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ORGANIZING FILES</a:t>
            </a:r>
          </a:p>
        </p:txBody>
      </p:sp>
      <p:sp>
        <p:nvSpPr>
          <p:cNvPr id="3" name="Content Placeholder 2"/>
          <p:cNvSpPr>
            <a:spLocks noGrp="1"/>
          </p:cNvSpPr>
          <p:nvPr>
            <p:ph idx="1"/>
          </p:nvPr>
        </p:nvSpPr>
        <p:spPr>
          <a:xfrm>
            <a:off x="281653" y="858098"/>
            <a:ext cx="11524679" cy="3766185"/>
          </a:xfrm>
        </p:spPr>
        <p:txBody>
          <a:bodyPr>
            <a:noAutofit/>
          </a:bodyPr>
          <a:lstStyle/>
          <a:p>
            <a:pPr algn="just">
              <a:buFont typeface="Wingdings" panose="05000000000000000000" pitchFamily="2" charset="2"/>
              <a:buChar char="Ø"/>
            </a:pPr>
            <a:r>
              <a:rPr lang="en-US" sz="2800" dirty="0"/>
              <a:t>All this boring stuff is just begging to be automated in Python. </a:t>
            </a:r>
          </a:p>
          <a:p>
            <a:pPr algn="just">
              <a:buFont typeface="Wingdings" panose="05000000000000000000" pitchFamily="2" charset="2"/>
              <a:buChar char="Ø"/>
            </a:pPr>
            <a:r>
              <a:rPr lang="en-US" sz="2800" dirty="0">
                <a:solidFill>
                  <a:srgbClr val="FF0000"/>
                </a:solidFill>
              </a:rPr>
              <a:t>By programming your computer to do these tasks, you can transform it </a:t>
            </a:r>
            <a:r>
              <a:rPr lang="en-US" sz="2800" dirty="0" err="1">
                <a:solidFill>
                  <a:srgbClr val="FF0000"/>
                </a:solidFill>
              </a:rPr>
              <a:t>intoa</a:t>
            </a:r>
            <a:r>
              <a:rPr lang="en-US" sz="2800" dirty="0">
                <a:solidFill>
                  <a:srgbClr val="FF0000"/>
                </a:solidFill>
              </a:rPr>
              <a:t> quick-working file clerk who never makes mistakes.</a:t>
            </a:r>
          </a:p>
          <a:p>
            <a:pPr algn="just">
              <a:buFont typeface="Wingdings" panose="05000000000000000000" pitchFamily="2" charset="2"/>
              <a:buChar char="Ø"/>
            </a:pPr>
            <a:r>
              <a:rPr lang="en-US" sz="2800" dirty="0"/>
              <a:t>As you begin working with files, you may find it helpful to be able to quickly see what the extension (.txt, .pdf, .jpg, and so on) of a file is. </a:t>
            </a:r>
          </a:p>
          <a:p>
            <a:pPr algn="just">
              <a:buFont typeface="Wingdings" panose="05000000000000000000" pitchFamily="2" charset="2"/>
              <a:buChar char="Ø"/>
            </a:pPr>
            <a:r>
              <a:rPr lang="en-US" sz="2800" dirty="0">
                <a:solidFill>
                  <a:srgbClr val="0070C0"/>
                </a:solidFill>
              </a:rPr>
              <a:t>With </a:t>
            </a:r>
            <a:r>
              <a:rPr lang="en-US" sz="2800" dirty="0" err="1">
                <a:solidFill>
                  <a:srgbClr val="0070C0"/>
                </a:solidFill>
              </a:rPr>
              <a:t>macOS</a:t>
            </a:r>
            <a:r>
              <a:rPr lang="en-US" sz="2800" dirty="0">
                <a:solidFill>
                  <a:srgbClr val="0070C0"/>
                </a:solidFill>
              </a:rPr>
              <a:t> and Linux, your file browser most likely shows extensions automatically. </a:t>
            </a:r>
          </a:p>
          <a:p>
            <a:pPr>
              <a:buFont typeface="Wingdings" panose="05000000000000000000" pitchFamily="2" charset="2"/>
              <a:buChar char="Ø"/>
            </a:pPr>
            <a:r>
              <a:rPr lang="en-US" sz="2800" dirty="0"/>
              <a:t>With Windows, file extensions may be hidden by default.</a:t>
            </a:r>
          </a:p>
          <a:p>
            <a:pPr algn="just">
              <a:buFont typeface="Wingdings" panose="05000000000000000000" pitchFamily="2" charset="2"/>
              <a:buChar char="Ø"/>
            </a:pPr>
            <a:r>
              <a:rPr lang="en-US" sz="2800" dirty="0">
                <a:solidFill>
                  <a:srgbClr val="C00000"/>
                </a:solidFill>
              </a:rPr>
              <a:t>To show extensions, go to Start ▸ Control Panel ▸ Appearance and Personalization ▸ Folder Options. </a:t>
            </a:r>
          </a:p>
          <a:p>
            <a:pPr algn="just">
              <a:buFont typeface="Wingdings" panose="05000000000000000000" pitchFamily="2" charset="2"/>
              <a:buChar char="Ø"/>
            </a:pPr>
            <a:r>
              <a:rPr lang="en-US" sz="2800" dirty="0"/>
              <a:t>On the View tab, under Advanced Settings, uncheck the Hide extensions for known file types checkbox.</a:t>
            </a:r>
          </a:p>
        </p:txBody>
      </p:sp>
    </p:spTree>
    <p:extLst>
      <p:ext uri="{BB962C8B-B14F-4D97-AF65-F5344CB8AC3E}">
        <p14:creationId xmlns:p14="http://schemas.microsoft.com/office/powerpoint/2010/main" val="778963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54356" y="1233758"/>
            <a:ext cx="4038600"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800" dirty="0"/>
              <a:t>The first part of the program will need to import the necessary modules and create a regex that can identify MM-DD-YYYY dates. </a:t>
            </a:r>
          </a:p>
          <a:p>
            <a:pPr marL="342900" indent="-342900" algn="just">
              <a:spcBef>
                <a:spcPts val="0"/>
              </a:spcBef>
              <a:spcAft>
                <a:spcPts val="1200"/>
              </a:spcAft>
              <a:buFont typeface="Wingdings" panose="05000000000000000000" pitchFamily="2" charset="2"/>
              <a:buChar char="Ø"/>
            </a:pPr>
            <a:r>
              <a:rPr lang="en-US" sz="2800" dirty="0">
                <a:solidFill>
                  <a:srgbClr val="0070C0"/>
                </a:solidFill>
              </a:rPr>
              <a:t>The to-do comments will remind you what’s left to write in this program. Typing them as TODO makes them easy to find using Mu editor’s CTRL-F find feature. Make your code look like the following:</a:t>
            </a:r>
          </a:p>
        </p:txBody>
      </p:sp>
      <p:sp>
        <p:nvSpPr>
          <p:cNvPr id="3" name="Rectangle 2"/>
          <p:cNvSpPr/>
          <p:nvPr/>
        </p:nvSpPr>
        <p:spPr>
          <a:xfrm>
            <a:off x="4366006" y="600293"/>
            <a:ext cx="7861300" cy="6370975"/>
          </a:xfrm>
          <a:prstGeom prst="rect">
            <a:avLst/>
          </a:prstGeom>
        </p:spPr>
        <p:txBody>
          <a:bodyPr wrap="square">
            <a:spAutoFit/>
          </a:bodyPr>
          <a:lstStyle/>
          <a:p>
            <a:r>
              <a:rPr lang="en-US" sz="2400" dirty="0"/>
              <a:t>#! python3</a:t>
            </a:r>
          </a:p>
          <a:p>
            <a:r>
              <a:rPr lang="en-US" sz="2400" dirty="0"/>
              <a:t># renameDates.py - Renames filenames with American MM-DD-YYYY date format</a:t>
            </a:r>
          </a:p>
          <a:p>
            <a:r>
              <a:rPr lang="en-US" sz="2400" dirty="0"/>
              <a:t># to European DD-MM-YYYY.</a:t>
            </a:r>
          </a:p>
          <a:p>
            <a:r>
              <a:rPr lang="en-US" sz="2400" dirty="0"/>
              <a:t>➊ import </a:t>
            </a:r>
            <a:r>
              <a:rPr lang="en-US" sz="2400" dirty="0" err="1"/>
              <a:t>shutil</a:t>
            </a:r>
            <a:r>
              <a:rPr lang="en-US" sz="2400" dirty="0"/>
              <a:t>, </a:t>
            </a:r>
            <a:r>
              <a:rPr lang="en-US" sz="2400" dirty="0" err="1"/>
              <a:t>os</a:t>
            </a:r>
            <a:r>
              <a:rPr lang="en-US" sz="2400" dirty="0"/>
              <a:t>, re</a:t>
            </a:r>
          </a:p>
          <a:p>
            <a:r>
              <a:rPr lang="en-US" sz="2400" dirty="0"/>
              <a:t># Create a regex that matches files with American date format.</a:t>
            </a:r>
          </a:p>
          <a:p>
            <a:r>
              <a:rPr lang="en-US" sz="2400" dirty="0"/>
              <a:t>➋ </a:t>
            </a:r>
            <a:r>
              <a:rPr lang="en-US" sz="2400" dirty="0" err="1"/>
              <a:t>datePattern</a:t>
            </a:r>
            <a:r>
              <a:rPr lang="en-US" sz="2400" dirty="0"/>
              <a:t> = </a:t>
            </a:r>
            <a:r>
              <a:rPr lang="en-US" sz="2400" dirty="0" err="1"/>
              <a:t>re.compile</a:t>
            </a:r>
            <a:r>
              <a:rPr lang="en-US" sz="2400" dirty="0"/>
              <a:t>(r"""^(.*?) # all text before the date</a:t>
            </a:r>
          </a:p>
          <a:p>
            <a:r>
              <a:rPr lang="en-US" sz="2400" dirty="0"/>
              <a:t>((0|1)?\d)- # one or two digits for the month</a:t>
            </a:r>
          </a:p>
          <a:p>
            <a:r>
              <a:rPr lang="en-US" sz="2400" dirty="0"/>
              <a:t>((0|1|2|3)?\d)- # one or two digits for the day</a:t>
            </a:r>
          </a:p>
          <a:p>
            <a:r>
              <a:rPr lang="en-US" sz="2400" dirty="0"/>
              <a:t>((19|20)\d\d) # four digits for the year</a:t>
            </a:r>
          </a:p>
          <a:p>
            <a:r>
              <a:rPr lang="en-US" sz="2400" dirty="0"/>
              <a:t>(.*?)$ # all text after the date """, </a:t>
            </a:r>
            <a:r>
              <a:rPr lang="en-US" sz="2400" dirty="0" err="1"/>
              <a:t>re.VERBOSE</a:t>
            </a:r>
            <a:r>
              <a:rPr lang="en-US" sz="2400" dirty="0"/>
              <a:t>➌)</a:t>
            </a:r>
          </a:p>
          <a:p>
            <a:r>
              <a:rPr lang="en-US" sz="2400" dirty="0"/>
              <a:t># TODO: Loop over the files in the working directory.</a:t>
            </a:r>
          </a:p>
          <a:p>
            <a:r>
              <a:rPr lang="en-US" sz="2400" dirty="0"/>
              <a:t># TODO: Skip files without a date.</a:t>
            </a:r>
          </a:p>
          <a:p>
            <a:r>
              <a:rPr lang="en-US" sz="2400" dirty="0"/>
              <a:t># TODO: Get the different parts of the filename.</a:t>
            </a:r>
          </a:p>
          <a:p>
            <a:r>
              <a:rPr lang="en-US" sz="2400" dirty="0"/>
              <a:t># TODO: Form the European-style filename.</a:t>
            </a:r>
          </a:p>
          <a:p>
            <a:r>
              <a:rPr lang="en-US" sz="2400" dirty="0"/>
              <a:t># TODO: Get the full, absolute file paths.</a:t>
            </a:r>
          </a:p>
          <a:p>
            <a:r>
              <a:rPr lang="en-US" sz="2400" dirty="0"/>
              <a:t># TODO: Rename the files.</a:t>
            </a:r>
          </a:p>
        </p:txBody>
      </p:sp>
    </p:spTree>
    <p:extLst>
      <p:ext uri="{BB962C8B-B14F-4D97-AF65-F5344CB8AC3E}">
        <p14:creationId xmlns:p14="http://schemas.microsoft.com/office/powerpoint/2010/main" val="9993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25019" y="1032093"/>
            <a:ext cx="47748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The </a:t>
            </a:r>
            <a:r>
              <a:rPr lang="en-US" sz="2600" dirty="0" err="1">
                <a:solidFill>
                  <a:srgbClr val="0070C0"/>
                </a:solidFill>
              </a:rPr>
              <a:t>shutil.move</a:t>
            </a:r>
            <a:r>
              <a:rPr lang="en-US" sz="2600" dirty="0">
                <a:solidFill>
                  <a:srgbClr val="0070C0"/>
                </a:solidFill>
              </a:rPr>
              <a:t>() </a:t>
            </a:r>
            <a:r>
              <a:rPr lang="en-US" sz="2600" dirty="0"/>
              <a:t>function can be used to rename files: its arguments are name of file to rename &amp; new filename.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Because this function exists in the </a:t>
            </a:r>
            <a:r>
              <a:rPr lang="en-US" sz="2600" dirty="0" err="1">
                <a:solidFill>
                  <a:srgbClr val="0070C0"/>
                </a:solidFill>
              </a:rPr>
              <a:t>shutil</a:t>
            </a:r>
            <a:r>
              <a:rPr lang="en-US" sz="2600" dirty="0">
                <a:solidFill>
                  <a:srgbClr val="0070C0"/>
                </a:solidFill>
              </a:rPr>
              <a:t> module, you must import that module ➊.</a:t>
            </a:r>
          </a:p>
          <a:p>
            <a:pPr marL="342900" indent="-342900" algn="just">
              <a:spcBef>
                <a:spcPts val="0"/>
              </a:spcBef>
              <a:spcAft>
                <a:spcPts val="1200"/>
              </a:spcAft>
              <a:buFont typeface="Wingdings" panose="05000000000000000000" pitchFamily="2" charset="2"/>
              <a:buChar char="Ø"/>
            </a:pPr>
            <a:r>
              <a:rPr lang="en-US" sz="2600" dirty="0"/>
              <a:t>But before renaming files, identify which files to rename. Filenames with dates such as spam4-4-1984.txt &amp; 01-03-2014eggs.zip should be renamed, while filenames without dates such as </a:t>
            </a:r>
            <a:r>
              <a:rPr lang="en-US" sz="2600" dirty="0" err="1">
                <a:solidFill>
                  <a:srgbClr val="0070C0"/>
                </a:solidFill>
              </a:rPr>
              <a:t>littlebrother.epub</a:t>
            </a:r>
            <a:r>
              <a:rPr lang="en-US" sz="2600" dirty="0"/>
              <a:t> can be ignored.</a:t>
            </a:r>
            <a:endParaRPr lang="en-US" sz="2600" dirty="0">
              <a:solidFill>
                <a:srgbClr val="0070C0"/>
              </a:solidFill>
            </a:endParaRPr>
          </a:p>
        </p:txBody>
      </p:sp>
      <p:sp>
        <p:nvSpPr>
          <p:cNvPr id="3" name="Rectangle 2"/>
          <p:cNvSpPr/>
          <p:nvPr/>
        </p:nvSpPr>
        <p:spPr>
          <a:xfrm>
            <a:off x="5004181" y="1048186"/>
            <a:ext cx="7861300" cy="5324535"/>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➊ import </a:t>
            </a:r>
            <a:r>
              <a:rPr lang="en-US" sz="2000" dirty="0" err="1">
                <a:solidFill>
                  <a:srgbClr val="C00000"/>
                </a:solidFill>
              </a:rPr>
              <a:t>shutil</a:t>
            </a:r>
            <a:r>
              <a:rPr lang="en-US" sz="2000" dirty="0">
                <a:solidFill>
                  <a:srgbClr val="C00000"/>
                </a:solidFill>
              </a:rPr>
              <a:t>, </a:t>
            </a:r>
            <a:r>
              <a:rPr lang="en-US" sz="2000" dirty="0" err="1">
                <a:solidFill>
                  <a:srgbClr val="C00000"/>
                </a:solidFill>
              </a:rPr>
              <a:t>os</a:t>
            </a:r>
            <a:r>
              <a:rPr lang="en-US" sz="2000" dirty="0">
                <a:solidFill>
                  <a:srgbClr val="C00000"/>
                </a:solidFill>
              </a:rPr>
              <a:t>, re</a:t>
            </a:r>
          </a:p>
          <a:p>
            <a:r>
              <a:rPr lang="en-US" sz="2000" dirty="0">
                <a:solidFill>
                  <a:srgbClr val="C00000"/>
                </a:solidFill>
              </a:rPr>
              <a:t># Create a regex that matches files with American date format.</a:t>
            </a:r>
          </a:p>
          <a:p>
            <a:r>
              <a:rPr lang="en-US" sz="2000" dirty="0">
                <a:solidFill>
                  <a:srgbClr val="C00000"/>
                </a:solidFill>
              </a:rPr>
              <a:t>➋ </a:t>
            </a:r>
            <a:r>
              <a:rPr lang="en-US" sz="2000" dirty="0" err="1">
                <a:solidFill>
                  <a:srgbClr val="C00000"/>
                </a:solidFill>
              </a:rPr>
              <a:t>datePattern</a:t>
            </a:r>
            <a:r>
              <a:rPr lang="en-US" sz="2000" dirty="0">
                <a:solidFill>
                  <a:srgbClr val="C00000"/>
                </a:solidFill>
              </a:rPr>
              <a:t> = </a:t>
            </a:r>
            <a:r>
              <a:rPr lang="en-US" sz="2000" dirty="0" err="1">
                <a:solidFill>
                  <a:srgbClr val="C00000"/>
                </a:solidFill>
              </a:rPr>
              <a:t>re.compile</a:t>
            </a:r>
            <a:r>
              <a:rPr lang="en-US" sz="2000" dirty="0">
                <a:solidFill>
                  <a:srgbClr val="C00000"/>
                </a:solidFill>
              </a:rPr>
              <a:t>(r"""^(.*?) # all text before the date</a:t>
            </a:r>
          </a:p>
          <a:p>
            <a:r>
              <a:rPr lang="en-US" sz="2000" dirty="0">
                <a:solidFill>
                  <a:srgbClr val="C00000"/>
                </a:solidFill>
              </a:rPr>
              <a:t>((0|1)?\d)- # one or two digits for the month</a:t>
            </a:r>
          </a:p>
          <a:p>
            <a:r>
              <a:rPr lang="en-US" sz="2000" dirty="0">
                <a:solidFill>
                  <a:srgbClr val="C00000"/>
                </a:solidFill>
              </a:rPr>
              <a:t>((0|1|2|3)?\d)- # one or two digits for the day</a:t>
            </a:r>
          </a:p>
          <a:p>
            <a:r>
              <a:rPr lang="en-US" sz="2000" dirty="0">
                <a:solidFill>
                  <a:srgbClr val="C00000"/>
                </a:solidFill>
              </a:rPr>
              <a:t>((19|20)\d\d) # four digits for the year</a:t>
            </a:r>
          </a:p>
          <a:p>
            <a:r>
              <a:rPr lang="en-US" sz="2000" dirty="0">
                <a:solidFill>
                  <a:srgbClr val="C00000"/>
                </a:solidFill>
              </a:rPr>
              <a:t>(.*?)$ # all text after the date """, </a:t>
            </a:r>
            <a:r>
              <a:rPr lang="en-US" sz="2000" dirty="0" err="1">
                <a:solidFill>
                  <a:srgbClr val="C00000"/>
                </a:solidFill>
              </a:rPr>
              <a:t>re.VERBOSE</a:t>
            </a:r>
            <a:r>
              <a:rPr lang="en-US" sz="2000" dirty="0">
                <a:solidFill>
                  <a:srgbClr val="C00000"/>
                </a:solidFill>
              </a:rPr>
              <a:t>➌)</a:t>
            </a:r>
          </a:p>
          <a:p>
            <a:r>
              <a:rPr lang="en-US" sz="2000" dirty="0">
                <a:solidFill>
                  <a:srgbClr val="C00000"/>
                </a:solidFill>
              </a:rPr>
              <a:t># TODO: Loop over the files in the working directory.</a:t>
            </a:r>
          </a:p>
          <a:p>
            <a:r>
              <a:rPr lang="en-US" sz="2000" dirty="0">
                <a:solidFill>
                  <a:srgbClr val="C00000"/>
                </a:solidFill>
              </a:rPr>
              <a:t># TODO: Skip files without a date.</a:t>
            </a:r>
          </a:p>
          <a:p>
            <a:r>
              <a:rPr lang="en-US" sz="2000" dirty="0">
                <a:solidFill>
                  <a:srgbClr val="C00000"/>
                </a:solidFill>
              </a:rPr>
              <a:t># TODO: Get the different parts of the filename.</a:t>
            </a:r>
          </a:p>
          <a:p>
            <a:r>
              <a:rPr lang="en-US" sz="2000" dirty="0">
                <a:solidFill>
                  <a:srgbClr val="C00000"/>
                </a:solidFill>
              </a:rPr>
              <a:t># TODO: Form the European-style filename.</a:t>
            </a:r>
          </a:p>
          <a:p>
            <a:r>
              <a:rPr lang="en-US" sz="2000" dirty="0">
                <a:solidFill>
                  <a:srgbClr val="C00000"/>
                </a:solidFill>
              </a:rPr>
              <a:t># TODO: Get the full, absolute file paths.</a:t>
            </a:r>
          </a:p>
          <a:p>
            <a:r>
              <a:rPr lang="en-US" sz="2000" dirty="0">
                <a:solidFill>
                  <a:srgbClr val="C00000"/>
                </a:solidFill>
              </a:rPr>
              <a:t># TODO: Rename the files.</a:t>
            </a:r>
          </a:p>
        </p:txBody>
      </p:sp>
    </p:spTree>
    <p:extLst>
      <p:ext uri="{BB962C8B-B14F-4D97-AF65-F5344CB8AC3E}">
        <p14:creationId xmlns:p14="http://schemas.microsoft.com/office/powerpoint/2010/main" val="290691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140081" y="1616293"/>
            <a:ext cx="42922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You can use a regular expression to identify this pattern.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After importing the re module at the top, call </a:t>
            </a:r>
            <a:r>
              <a:rPr lang="en-US" sz="2600" dirty="0" err="1">
                <a:solidFill>
                  <a:srgbClr val="0070C0"/>
                </a:solidFill>
              </a:rPr>
              <a:t>re.compile</a:t>
            </a:r>
            <a:r>
              <a:rPr lang="en-US" sz="2600" dirty="0">
                <a:solidFill>
                  <a:srgbClr val="0070C0"/>
                </a:solidFill>
              </a:rPr>
              <a:t>() to create a Regex object</a:t>
            </a:r>
          </a:p>
          <a:p>
            <a:pPr marL="342900" indent="-342900" algn="just">
              <a:spcBef>
                <a:spcPts val="0"/>
              </a:spcBef>
              <a:spcAft>
                <a:spcPts val="1200"/>
              </a:spcAft>
              <a:buFont typeface="Wingdings" panose="05000000000000000000" pitchFamily="2" charset="2"/>
              <a:buChar char="Ø"/>
            </a:pPr>
            <a:r>
              <a:rPr lang="en-US" sz="2600" dirty="0"/>
              <a:t>➋. Passing </a:t>
            </a:r>
            <a:r>
              <a:rPr lang="en-US" sz="2600" dirty="0" err="1"/>
              <a:t>re.VERBOSE</a:t>
            </a:r>
            <a:r>
              <a:rPr lang="en-US" sz="2600" dirty="0"/>
              <a:t> for the second argument ➌ will allow whitespace and comments in the regex string to make it more readable.</a:t>
            </a:r>
            <a:endParaRPr lang="en-US" sz="2600" dirty="0">
              <a:solidFill>
                <a:srgbClr val="0070C0"/>
              </a:solidFill>
            </a:endParaRPr>
          </a:p>
        </p:txBody>
      </p:sp>
      <p:sp>
        <p:nvSpPr>
          <p:cNvPr id="3" name="Rectangle 2"/>
          <p:cNvSpPr/>
          <p:nvPr/>
        </p:nvSpPr>
        <p:spPr>
          <a:xfrm>
            <a:off x="5004181" y="1048186"/>
            <a:ext cx="7861300" cy="5324535"/>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➊ import </a:t>
            </a:r>
            <a:r>
              <a:rPr lang="en-US" sz="2000" dirty="0" err="1">
                <a:solidFill>
                  <a:srgbClr val="C00000"/>
                </a:solidFill>
              </a:rPr>
              <a:t>shutil</a:t>
            </a:r>
            <a:r>
              <a:rPr lang="en-US" sz="2000" dirty="0">
                <a:solidFill>
                  <a:srgbClr val="C00000"/>
                </a:solidFill>
              </a:rPr>
              <a:t>, </a:t>
            </a:r>
            <a:r>
              <a:rPr lang="en-US" sz="2000" dirty="0" err="1">
                <a:solidFill>
                  <a:srgbClr val="C00000"/>
                </a:solidFill>
              </a:rPr>
              <a:t>os</a:t>
            </a:r>
            <a:r>
              <a:rPr lang="en-US" sz="2000" dirty="0">
                <a:solidFill>
                  <a:srgbClr val="C00000"/>
                </a:solidFill>
              </a:rPr>
              <a:t>, re</a:t>
            </a:r>
          </a:p>
          <a:p>
            <a:r>
              <a:rPr lang="en-US" sz="2000" dirty="0">
                <a:solidFill>
                  <a:srgbClr val="C00000"/>
                </a:solidFill>
              </a:rPr>
              <a:t># Create a regex that matches files with American date format.</a:t>
            </a:r>
          </a:p>
          <a:p>
            <a:r>
              <a:rPr lang="en-US" sz="2000" dirty="0">
                <a:solidFill>
                  <a:srgbClr val="C00000"/>
                </a:solidFill>
              </a:rPr>
              <a:t>➋ </a:t>
            </a:r>
            <a:r>
              <a:rPr lang="en-US" sz="2000" dirty="0" err="1">
                <a:solidFill>
                  <a:srgbClr val="C00000"/>
                </a:solidFill>
              </a:rPr>
              <a:t>datePattern</a:t>
            </a:r>
            <a:r>
              <a:rPr lang="en-US" sz="2000" dirty="0">
                <a:solidFill>
                  <a:srgbClr val="C00000"/>
                </a:solidFill>
              </a:rPr>
              <a:t> = </a:t>
            </a:r>
            <a:r>
              <a:rPr lang="en-US" sz="2000" dirty="0" err="1">
                <a:solidFill>
                  <a:srgbClr val="C00000"/>
                </a:solidFill>
              </a:rPr>
              <a:t>re.compile</a:t>
            </a:r>
            <a:r>
              <a:rPr lang="en-US" sz="2000" dirty="0">
                <a:solidFill>
                  <a:srgbClr val="C00000"/>
                </a:solidFill>
              </a:rPr>
              <a:t>(r"""^(.*?) # all text before the date</a:t>
            </a:r>
          </a:p>
          <a:p>
            <a:r>
              <a:rPr lang="en-US" sz="2000" dirty="0">
                <a:solidFill>
                  <a:srgbClr val="C00000"/>
                </a:solidFill>
              </a:rPr>
              <a:t>((0|1)?\d)- # one or two digits for the month</a:t>
            </a:r>
          </a:p>
          <a:p>
            <a:r>
              <a:rPr lang="en-US" sz="2000" dirty="0">
                <a:solidFill>
                  <a:srgbClr val="C00000"/>
                </a:solidFill>
              </a:rPr>
              <a:t>((0|1|2|3)?\d)- # one or two digits for the day</a:t>
            </a:r>
          </a:p>
          <a:p>
            <a:r>
              <a:rPr lang="en-US" sz="2000" dirty="0">
                <a:solidFill>
                  <a:srgbClr val="C00000"/>
                </a:solidFill>
              </a:rPr>
              <a:t>((19|20)\d\d) # four digits for the year</a:t>
            </a:r>
          </a:p>
          <a:p>
            <a:r>
              <a:rPr lang="en-US" sz="2000" dirty="0">
                <a:solidFill>
                  <a:srgbClr val="C00000"/>
                </a:solidFill>
              </a:rPr>
              <a:t>(.*?)$ # all text after the date """, </a:t>
            </a:r>
            <a:r>
              <a:rPr lang="en-US" sz="2000" dirty="0" err="1">
                <a:solidFill>
                  <a:srgbClr val="C00000"/>
                </a:solidFill>
              </a:rPr>
              <a:t>re.VERBOSE</a:t>
            </a:r>
            <a:r>
              <a:rPr lang="en-US" sz="2000" dirty="0">
                <a:solidFill>
                  <a:srgbClr val="C00000"/>
                </a:solidFill>
              </a:rPr>
              <a:t>➌)</a:t>
            </a:r>
          </a:p>
          <a:p>
            <a:r>
              <a:rPr lang="en-US" sz="2000" dirty="0">
                <a:solidFill>
                  <a:srgbClr val="C00000"/>
                </a:solidFill>
              </a:rPr>
              <a:t># TODO: Loop over the files in the working directory.</a:t>
            </a:r>
          </a:p>
          <a:p>
            <a:r>
              <a:rPr lang="en-US" sz="2000" dirty="0">
                <a:solidFill>
                  <a:srgbClr val="C00000"/>
                </a:solidFill>
              </a:rPr>
              <a:t># TODO: Skip files without a date.</a:t>
            </a:r>
          </a:p>
          <a:p>
            <a:r>
              <a:rPr lang="en-US" sz="2000" dirty="0">
                <a:solidFill>
                  <a:srgbClr val="C00000"/>
                </a:solidFill>
              </a:rPr>
              <a:t># TODO: Get the different parts of the filename.</a:t>
            </a:r>
          </a:p>
          <a:p>
            <a:r>
              <a:rPr lang="en-US" sz="2000" dirty="0">
                <a:solidFill>
                  <a:srgbClr val="C00000"/>
                </a:solidFill>
              </a:rPr>
              <a:t># TODO: Form the European-style filename.</a:t>
            </a:r>
          </a:p>
          <a:p>
            <a:r>
              <a:rPr lang="en-US" sz="2000" dirty="0">
                <a:solidFill>
                  <a:srgbClr val="C00000"/>
                </a:solidFill>
              </a:rPr>
              <a:t># TODO: Get the full, absolute file paths.</a:t>
            </a:r>
          </a:p>
          <a:p>
            <a:r>
              <a:rPr lang="en-US" sz="2000" dirty="0">
                <a:solidFill>
                  <a:srgbClr val="C00000"/>
                </a:solidFill>
              </a:rPr>
              <a:t># TODO: Rename the files.</a:t>
            </a:r>
          </a:p>
        </p:txBody>
      </p:sp>
    </p:spTree>
    <p:extLst>
      <p:ext uri="{BB962C8B-B14F-4D97-AF65-F5344CB8AC3E}">
        <p14:creationId xmlns:p14="http://schemas.microsoft.com/office/powerpoint/2010/main" val="3768679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140081" y="1233758"/>
            <a:ext cx="42287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The regular expression string begins with ^(.*?) to match any text at the beginning of the filename that might come before date.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The ((0|1)?\d) group matches the month. The first digit can be either 0 or 1, so the regex matches 12 for December but also 02 for February. </a:t>
            </a:r>
          </a:p>
          <a:p>
            <a:pPr marL="342900" indent="-342900" algn="just">
              <a:spcBef>
                <a:spcPts val="0"/>
              </a:spcBef>
              <a:spcAft>
                <a:spcPts val="1200"/>
              </a:spcAft>
              <a:buFont typeface="Wingdings" panose="05000000000000000000" pitchFamily="2" charset="2"/>
              <a:buChar char="Ø"/>
            </a:pPr>
            <a:r>
              <a:rPr lang="en-US" sz="2600" dirty="0"/>
              <a:t>This digit is also optional so that the month can be 04 or 4 for April. </a:t>
            </a:r>
          </a:p>
        </p:txBody>
      </p:sp>
      <p:sp>
        <p:nvSpPr>
          <p:cNvPr id="3" name="Rectangle 2"/>
          <p:cNvSpPr/>
          <p:nvPr/>
        </p:nvSpPr>
        <p:spPr>
          <a:xfrm>
            <a:off x="5004181" y="1048186"/>
            <a:ext cx="7861300" cy="5324535"/>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➊ import </a:t>
            </a:r>
            <a:r>
              <a:rPr lang="en-US" sz="2000" dirty="0" err="1">
                <a:solidFill>
                  <a:srgbClr val="C00000"/>
                </a:solidFill>
              </a:rPr>
              <a:t>shutil</a:t>
            </a:r>
            <a:r>
              <a:rPr lang="en-US" sz="2000" dirty="0">
                <a:solidFill>
                  <a:srgbClr val="C00000"/>
                </a:solidFill>
              </a:rPr>
              <a:t>, </a:t>
            </a:r>
            <a:r>
              <a:rPr lang="en-US" sz="2000" dirty="0" err="1">
                <a:solidFill>
                  <a:srgbClr val="C00000"/>
                </a:solidFill>
              </a:rPr>
              <a:t>os</a:t>
            </a:r>
            <a:r>
              <a:rPr lang="en-US" sz="2000" dirty="0">
                <a:solidFill>
                  <a:srgbClr val="C00000"/>
                </a:solidFill>
              </a:rPr>
              <a:t>, re</a:t>
            </a:r>
          </a:p>
          <a:p>
            <a:r>
              <a:rPr lang="en-US" sz="2000" dirty="0">
                <a:solidFill>
                  <a:srgbClr val="C00000"/>
                </a:solidFill>
              </a:rPr>
              <a:t># Create a regex that matches files with American date format.</a:t>
            </a:r>
          </a:p>
          <a:p>
            <a:r>
              <a:rPr lang="en-US" sz="2000" dirty="0">
                <a:solidFill>
                  <a:srgbClr val="C00000"/>
                </a:solidFill>
              </a:rPr>
              <a:t>➋ </a:t>
            </a:r>
            <a:r>
              <a:rPr lang="en-US" sz="2000" dirty="0" err="1">
                <a:solidFill>
                  <a:srgbClr val="C00000"/>
                </a:solidFill>
              </a:rPr>
              <a:t>datePattern</a:t>
            </a:r>
            <a:r>
              <a:rPr lang="en-US" sz="2000" dirty="0">
                <a:solidFill>
                  <a:srgbClr val="C00000"/>
                </a:solidFill>
              </a:rPr>
              <a:t> = </a:t>
            </a:r>
            <a:r>
              <a:rPr lang="en-US" sz="2000" dirty="0" err="1">
                <a:solidFill>
                  <a:srgbClr val="C00000"/>
                </a:solidFill>
              </a:rPr>
              <a:t>re.compile</a:t>
            </a:r>
            <a:r>
              <a:rPr lang="en-US" sz="2000" dirty="0">
                <a:solidFill>
                  <a:srgbClr val="C00000"/>
                </a:solidFill>
              </a:rPr>
              <a:t>(r"""^(.*?) # all text before the date</a:t>
            </a:r>
          </a:p>
          <a:p>
            <a:r>
              <a:rPr lang="en-US" sz="2000" dirty="0">
                <a:solidFill>
                  <a:srgbClr val="C00000"/>
                </a:solidFill>
              </a:rPr>
              <a:t>((0|1)?\d)- # one or two digits for the month</a:t>
            </a:r>
          </a:p>
          <a:p>
            <a:r>
              <a:rPr lang="en-US" sz="2000" dirty="0">
                <a:solidFill>
                  <a:srgbClr val="C00000"/>
                </a:solidFill>
              </a:rPr>
              <a:t>((0|1|2|3)?\d)- # one or two digits for the day</a:t>
            </a:r>
          </a:p>
          <a:p>
            <a:r>
              <a:rPr lang="en-US" sz="2000" dirty="0">
                <a:solidFill>
                  <a:srgbClr val="C00000"/>
                </a:solidFill>
              </a:rPr>
              <a:t>((19|20)\d\d) # four digits for the year</a:t>
            </a:r>
          </a:p>
          <a:p>
            <a:r>
              <a:rPr lang="en-US" sz="2000" dirty="0">
                <a:solidFill>
                  <a:srgbClr val="C00000"/>
                </a:solidFill>
              </a:rPr>
              <a:t>(.*?)$ # all text after the date """, </a:t>
            </a:r>
            <a:r>
              <a:rPr lang="en-US" sz="2000" dirty="0" err="1">
                <a:solidFill>
                  <a:srgbClr val="C00000"/>
                </a:solidFill>
              </a:rPr>
              <a:t>re.VERBOSE</a:t>
            </a:r>
            <a:r>
              <a:rPr lang="en-US" sz="2000" dirty="0">
                <a:solidFill>
                  <a:srgbClr val="C00000"/>
                </a:solidFill>
              </a:rPr>
              <a:t>➌)</a:t>
            </a:r>
          </a:p>
          <a:p>
            <a:r>
              <a:rPr lang="en-US" sz="2000" dirty="0">
                <a:solidFill>
                  <a:srgbClr val="C00000"/>
                </a:solidFill>
              </a:rPr>
              <a:t># TODO: Loop over the files in the working directory.</a:t>
            </a:r>
          </a:p>
          <a:p>
            <a:r>
              <a:rPr lang="en-US" sz="2000" dirty="0">
                <a:solidFill>
                  <a:srgbClr val="C00000"/>
                </a:solidFill>
              </a:rPr>
              <a:t># TODO: Skip files without a date.</a:t>
            </a:r>
          </a:p>
          <a:p>
            <a:r>
              <a:rPr lang="en-US" sz="2000" dirty="0">
                <a:solidFill>
                  <a:srgbClr val="C00000"/>
                </a:solidFill>
              </a:rPr>
              <a:t># TODO: Get the different parts of the filename.</a:t>
            </a:r>
          </a:p>
          <a:p>
            <a:r>
              <a:rPr lang="en-US" sz="2000" dirty="0">
                <a:solidFill>
                  <a:srgbClr val="C00000"/>
                </a:solidFill>
              </a:rPr>
              <a:t># TODO: Form the European-style filename.</a:t>
            </a:r>
          </a:p>
          <a:p>
            <a:r>
              <a:rPr lang="en-US" sz="2000" dirty="0">
                <a:solidFill>
                  <a:srgbClr val="C00000"/>
                </a:solidFill>
              </a:rPr>
              <a:t># TODO: Get the full, absolute file paths.</a:t>
            </a:r>
          </a:p>
          <a:p>
            <a:r>
              <a:rPr lang="en-US" sz="2000" dirty="0">
                <a:solidFill>
                  <a:srgbClr val="C00000"/>
                </a:solidFill>
              </a:rPr>
              <a:t># TODO: Rename the files.</a:t>
            </a:r>
          </a:p>
        </p:txBody>
      </p:sp>
    </p:spTree>
    <p:extLst>
      <p:ext uri="{BB962C8B-B14F-4D97-AF65-F5344CB8AC3E}">
        <p14:creationId xmlns:p14="http://schemas.microsoft.com/office/powerpoint/2010/main" val="2001790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140081" y="1233758"/>
            <a:ext cx="43176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The group for the day is ((0|1|2|3)?\d) and follows similar logic; 3, 03, and 31 are all valid numbers for days. (Yes, this regex will accept some invalid dates such as 4- 31-2014, 2-29-2013, and 0-15-2014.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Dates have a lot of thorny special cases that can be easy to miss. But for simplicity, the regex in this program works well enough.)</a:t>
            </a:r>
          </a:p>
        </p:txBody>
      </p:sp>
      <p:sp>
        <p:nvSpPr>
          <p:cNvPr id="3" name="Rectangle 2"/>
          <p:cNvSpPr/>
          <p:nvPr/>
        </p:nvSpPr>
        <p:spPr>
          <a:xfrm>
            <a:off x="5004181" y="1048186"/>
            <a:ext cx="7861300" cy="5324535"/>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➊ import </a:t>
            </a:r>
            <a:r>
              <a:rPr lang="en-US" sz="2000" dirty="0" err="1">
                <a:solidFill>
                  <a:srgbClr val="C00000"/>
                </a:solidFill>
              </a:rPr>
              <a:t>shutil</a:t>
            </a:r>
            <a:r>
              <a:rPr lang="en-US" sz="2000" dirty="0">
                <a:solidFill>
                  <a:srgbClr val="C00000"/>
                </a:solidFill>
              </a:rPr>
              <a:t>, </a:t>
            </a:r>
            <a:r>
              <a:rPr lang="en-US" sz="2000" dirty="0" err="1">
                <a:solidFill>
                  <a:srgbClr val="C00000"/>
                </a:solidFill>
              </a:rPr>
              <a:t>os</a:t>
            </a:r>
            <a:r>
              <a:rPr lang="en-US" sz="2000" dirty="0">
                <a:solidFill>
                  <a:srgbClr val="C00000"/>
                </a:solidFill>
              </a:rPr>
              <a:t>, re</a:t>
            </a:r>
          </a:p>
          <a:p>
            <a:r>
              <a:rPr lang="en-US" sz="2000" dirty="0">
                <a:solidFill>
                  <a:srgbClr val="C00000"/>
                </a:solidFill>
              </a:rPr>
              <a:t># Create a regex that matches files with American date format.</a:t>
            </a:r>
          </a:p>
          <a:p>
            <a:r>
              <a:rPr lang="en-US" sz="2000" dirty="0">
                <a:solidFill>
                  <a:srgbClr val="C00000"/>
                </a:solidFill>
              </a:rPr>
              <a:t>➋ </a:t>
            </a:r>
            <a:r>
              <a:rPr lang="en-US" sz="2000" dirty="0" err="1">
                <a:solidFill>
                  <a:srgbClr val="C00000"/>
                </a:solidFill>
              </a:rPr>
              <a:t>datePattern</a:t>
            </a:r>
            <a:r>
              <a:rPr lang="en-US" sz="2000" dirty="0">
                <a:solidFill>
                  <a:srgbClr val="C00000"/>
                </a:solidFill>
              </a:rPr>
              <a:t> = </a:t>
            </a:r>
            <a:r>
              <a:rPr lang="en-US" sz="2000" dirty="0" err="1">
                <a:solidFill>
                  <a:srgbClr val="C00000"/>
                </a:solidFill>
              </a:rPr>
              <a:t>re.compile</a:t>
            </a:r>
            <a:r>
              <a:rPr lang="en-US" sz="2000" dirty="0">
                <a:solidFill>
                  <a:srgbClr val="C00000"/>
                </a:solidFill>
              </a:rPr>
              <a:t>(r"""^(.*?) # all text before the date</a:t>
            </a:r>
          </a:p>
          <a:p>
            <a:r>
              <a:rPr lang="en-US" sz="2000" dirty="0">
                <a:solidFill>
                  <a:srgbClr val="C00000"/>
                </a:solidFill>
              </a:rPr>
              <a:t>((0|1)?\d)- # one or two digits for the month</a:t>
            </a:r>
          </a:p>
          <a:p>
            <a:r>
              <a:rPr lang="en-US" sz="2000" dirty="0">
                <a:solidFill>
                  <a:srgbClr val="C00000"/>
                </a:solidFill>
              </a:rPr>
              <a:t>((0|1|2|3)?\d)- # one or two digits for the day</a:t>
            </a:r>
          </a:p>
          <a:p>
            <a:r>
              <a:rPr lang="en-US" sz="2000" dirty="0">
                <a:solidFill>
                  <a:srgbClr val="C00000"/>
                </a:solidFill>
              </a:rPr>
              <a:t>((19|20)\d\d) # four digits for the year</a:t>
            </a:r>
          </a:p>
          <a:p>
            <a:r>
              <a:rPr lang="en-US" sz="2000" dirty="0">
                <a:solidFill>
                  <a:srgbClr val="C00000"/>
                </a:solidFill>
              </a:rPr>
              <a:t>(.*?)$ # all text after the date """, </a:t>
            </a:r>
            <a:r>
              <a:rPr lang="en-US" sz="2000" dirty="0" err="1">
                <a:solidFill>
                  <a:srgbClr val="C00000"/>
                </a:solidFill>
              </a:rPr>
              <a:t>re.VERBOSE</a:t>
            </a:r>
            <a:r>
              <a:rPr lang="en-US" sz="2000" dirty="0">
                <a:solidFill>
                  <a:srgbClr val="C00000"/>
                </a:solidFill>
              </a:rPr>
              <a:t>➌)</a:t>
            </a:r>
          </a:p>
          <a:p>
            <a:r>
              <a:rPr lang="en-US" sz="2000" dirty="0">
                <a:solidFill>
                  <a:srgbClr val="C00000"/>
                </a:solidFill>
              </a:rPr>
              <a:t># TODO: Loop over the files in the working directory.</a:t>
            </a:r>
          </a:p>
          <a:p>
            <a:r>
              <a:rPr lang="en-US" sz="2000" dirty="0">
                <a:solidFill>
                  <a:srgbClr val="C00000"/>
                </a:solidFill>
              </a:rPr>
              <a:t># TODO: Skip files without a date.</a:t>
            </a:r>
          </a:p>
          <a:p>
            <a:r>
              <a:rPr lang="en-US" sz="2000" dirty="0">
                <a:solidFill>
                  <a:srgbClr val="C00000"/>
                </a:solidFill>
              </a:rPr>
              <a:t># TODO: Get the different parts of the filename.</a:t>
            </a:r>
          </a:p>
          <a:p>
            <a:r>
              <a:rPr lang="en-US" sz="2000" dirty="0">
                <a:solidFill>
                  <a:srgbClr val="C00000"/>
                </a:solidFill>
              </a:rPr>
              <a:t># TODO: Form the European-style filename.</a:t>
            </a:r>
          </a:p>
          <a:p>
            <a:r>
              <a:rPr lang="en-US" sz="2000" dirty="0">
                <a:solidFill>
                  <a:srgbClr val="C00000"/>
                </a:solidFill>
              </a:rPr>
              <a:t># TODO: Get the full, absolute file paths.</a:t>
            </a:r>
          </a:p>
          <a:p>
            <a:r>
              <a:rPr lang="en-US" sz="2000" dirty="0">
                <a:solidFill>
                  <a:srgbClr val="C00000"/>
                </a:solidFill>
              </a:rPr>
              <a:t># TODO: Rename the files.</a:t>
            </a:r>
          </a:p>
        </p:txBody>
      </p:sp>
    </p:spTree>
    <p:extLst>
      <p:ext uri="{BB962C8B-B14F-4D97-AF65-F5344CB8AC3E}">
        <p14:creationId xmlns:p14="http://schemas.microsoft.com/office/powerpoint/2010/main" val="2574440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dirty="0">
                <a:latin typeface="Imprint MT Shadow" panose="04020605060303030202" pitchFamily="82" charset="0"/>
              </a:rPr>
              <a:t>Step 1: Create a Regex for American-Style Dates</a:t>
            </a:r>
          </a:p>
        </p:txBody>
      </p:sp>
      <p:sp>
        <p:nvSpPr>
          <p:cNvPr id="6" name="Content Placeholder 5"/>
          <p:cNvSpPr>
            <a:spLocks noGrp="1"/>
          </p:cNvSpPr>
          <p:nvPr>
            <p:ph idx="1"/>
          </p:nvPr>
        </p:nvSpPr>
        <p:spPr>
          <a:xfrm>
            <a:off x="140081" y="1233758"/>
            <a:ext cx="44954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While 1885 is a valid year, you can just look for years in the 20th or 21st century.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This will keep your program from accidentally matching </a:t>
            </a:r>
            <a:r>
              <a:rPr lang="en-US" sz="2600" dirty="0" err="1">
                <a:solidFill>
                  <a:srgbClr val="0070C0"/>
                </a:solidFill>
              </a:rPr>
              <a:t>nondate</a:t>
            </a:r>
            <a:r>
              <a:rPr lang="en-US" sz="2600" dirty="0">
                <a:solidFill>
                  <a:srgbClr val="0070C0"/>
                </a:solidFill>
              </a:rPr>
              <a:t> filenames with a date-like format, such as 10-10-1000.txt.</a:t>
            </a:r>
          </a:p>
          <a:p>
            <a:pPr marL="342900" indent="-342900" algn="just">
              <a:spcBef>
                <a:spcPts val="0"/>
              </a:spcBef>
              <a:spcAft>
                <a:spcPts val="1200"/>
              </a:spcAft>
              <a:buFont typeface="Wingdings" panose="05000000000000000000" pitchFamily="2" charset="2"/>
              <a:buChar char="Ø"/>
            </a:pPr>
            <a:r>
              <a:rPr lang="en-US" sz="2600" dirty="0"/>
              <a:t>The (.*?)$ part of the regex will match any text that comes after the date.</a:t>
            </a:r>
            <a:endParaRPr lang="en-US" sz="2600" dirty="0">
              <a:solidFill>
                <a:srgbClr val="0070C0"/>
              </a:solidFill>
            </a:endParaRPr>
          </a:p>
        </p:txBody>
      </p:sp>
      <p:sp>
        <p:nvSpPr>
          <p:cNvPr id="3" name="Rectangle 2"/>
          <p:cNvSpPr/>
          <p:nvPr/>
        </p:nvSpPr>
        <p:spPr>
          <a:xfrm>
            <a:off x="5004181" y="1048186"/>
            <a:ext cx="7861300" cy="5324535"/>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➊ import </a:t>
            </a:r>
            <a:r>
              <a:rPr lang="en-US" sz="2000" dirty="0" err="1">
                <a:solidFill>
                  <a:srgbClr val="C00000"/>
                </a:solidFill>
              </a:rPr>
              <a:t>shutil</a:t>
            </a:r>
            <a:r>
              <a:rPr lang="en-US" sz="2000" dirty="0">
                <a:solidFill>
                  <a:srgbClr val="C00000"/>
                </a:solidFill>
              </a:rPr>
              <a:t>, </a:t>
            </a:r>
            <a:r>
              <a:rPr lang="en-US" sz="2000" dirty="0" err="1">
                <a:solidFill>
                  <a:srgbClr val="C00000"/>
                </a:solidFill>
              </a:rPr>
              <a:t>os</a:t>
            </a:r>
            <a:r>
              <a:rPr lang="en-US" sz="2000" dirty="0">
                <a:solidFill>
                  <a:srgbClr val="C00000"/>
                </a:solidFill>
              </a:rPr>
              <a:t>, re</a:t>
            </a:r>
          </a:p>
          <a:p>
            <a:r>
              <a:rPr lang="en-US" sz="2000" dirty="0">
                <a:solidFill>
                  <a:srgbClr val="C00000"/>
                </a:solidFill>
              </a:rPr>
              <a:t># Create a regex that matches files with American date format.</a:t>
            </a:r>
          </a:p>
          <a:p>
            <a:r>
              <a:rPr lang="en-US" sz="2000" dirty="0">
                <a:solidFill>
                  <a:srgbClr val="C00000"/>
                </a:solidFill>
              </a:rPr>
              <a:t>➋ </a:t>
            </a:r>
            <a:r>
              <a:rPr lang="en-US" sz="2000" dirty="0" err="1">
                <a:solidFill>
                  <a:srgbClr val="C00000"/>
                </a:solidFill>
              </a:rPr>
              <a:t>datePattern</a:t>
            </a:r>
            <a:r>
              <a:rPr lang="en-US" sz="2000" dirty="0">
                <a:solidFill>
                  <a:srgbClr val="C00000"/>
                </a:solidFill>
              </a:rPr>
              <a:t> = </a:t>
            </a:r>
            <a:r>
              <a:rPr lang="en-US" sz="2000" dirty="0" err="1">
                <a:solidFill>
                  <a:srgbClr val="C00000"/>
                </a:solidFill>
              </a:rPr>
              <a:t>re.compile</a:t>
            </a:r>
            <a:r>
              <a:rPr lang="en-US" sz="2000" dirty="0">
                <a:solidFill>
                  <a:srgbClr val="C00000"/>
                </a:solidFill>
              </a:rPr>
              <a:t>(r"""^(.*?) # all text before the date</a:t>
            </a:r>
          </a:p>
          <a:p>
            <a:r>
              <a:rPr lang="en-US" sz="2000" dirty="0">
                <a:solidFill>
                  <a:srgbClr val="C00000"/>
                </a:solidFill>
              </a:rPr>
              <a:t>((0|1)?\d)- # one or two digits for the month</a:t>
            </a:r>
          </a:p>
          <a:p>
            <a:r>
              <a:rPr lang="en-US" sz="2000" dirty="0">
                <a:solidFill>
                  <a:srgbClr val="C00000"/>
                </a:solidFill>
              </a:rPr>
              <a:t>((0|1|2|3)?\d)- # one or two digits for the day</a:t>
            </a:r>
          </a:p>
          <a:p>
            <a:r>
              <a:rPr lang="en-US" sz="2000" dirty="0">
                <a:solidFill>
                  <a:srgbClr val="C00000"/>
                </a:solidFill>
              </a:rPr>
              <a:t>((19|20)\d\d) # four digits for the year</a:t>
            </a:r>
          </a:p>
          <a:p>
            <a:r>
              <a:rPr lang="en-US" sz="2000" dirty="0">
                <a:solidFill>
                  <a:srgbClr val="C00000"/>
                </a:solidFill>
              </a:rPr>
              <a:t>(.*?)$ # all text after the date """, </a:t>
            </a:r>
            <a:r>
              <a:rPr lang="en-US" sz="2000" dirty="0" err="1">
                <a:solidFill>
                  <a:srgbClr val="C00000"/>
                </a:solidFill>
              </a:rPr>
              <a:t>re.VERBOSE</a:t>
            </a:r>
            <a:r>
              <a:rPr lang="en-US" sz="2000" dirty="0">
                <a:solidFill>
                  <a:srgbClr val="C00000"/>
                </a:solidFill>
              </a:rPr>
              <a:t>➌)</a:t>
            </a:r>
          </a:p>
          <a:p>
            <a:r>
              <a:rPr lang="en-US" sz="2000" dirty="0">
                <a:solidFill>
                  <a:srgbClr val="C00000"/>
                </a:solidFill>
              </a:rPr>
              <a:t># TODO: Loop over the files in the working directory.</a:t>
            </a:r>
          </a:p>
          <a:p>
            <a:r>
              <a:rPr lang="en-US" sz="2000" dirty="0">
                <a:solidFill>
                  <a:srgbClr val="C00000"/>
                </a:solidFill>
              </a:rPr>
              <a:t># TODO: Skip files without a date.</a:t>
            </a:r>
          </a:p>
          <a:p>
            <a:r>
              <a:rPr lang="en-US" sz="2000" dirty="0">
                <a:solidFill>
                  <a:srgbClr val="C00000"/>
                </a:solidFill>
              </a:rPr>
              <a:t># TODO: Get the different parts of the filename.</a:t>
            </a:r>
          </a:p>
          <a:p>
            <a:r>
              <a:rPr lang="en-US" sz="2000" dirty="0">
                <a:solidFill>
                  <a:srgbClr val="C00000"/>
                </a:solidFill>
              </a:rPr>
              <a:t># TODO: Form the European-style filename.</a:t>
            </a:r>
          </a:p>
          <a:p>
            <a:r>
              <a:rPr lang="en-US" sz="2000" dirty="0">
                <a:solidFill>
                  <a:srgbClr val="C00000"/>
                </a:solidFill>
              </a:rPr>
              <a:t># TODO: Get the full, absolute file paths.</a:t>
            </a:r>
          </a:p>
          <a:p>
            <a:r>
              <a:rPr lang="en-US" sz="2000" dirty="0">
                <a:solidFill>
                  <a:srgbClr val="C00000"/>
                </a:solidFill>
              </a:rPr>
              <a:t># TODO: Rename the files.</a:t>
            </a:r>
          </a:p>
        </p:txBody>
      </p:sp>
    </p:spTree>
    <p:extLst>
      <p:ext uri="{BB962C8B-B14F-4D97-AF65-F5344CB8AC3E}">
        <p14:creationId xmlns:p14="http://schemas.microsoft.com/office/powerpoint/2010/main" val="3131783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a:latin typeface="Imprint MT Shadow" panose="04020605060303030202" pitchFamily="82" charset="0"/>
              </a:rPr>
              <a:t>Step 2: Identify the Date Parts from the Filenames</a:t>
            </a:r>
            <a:endParaRPr lang="en-US" sz="4400" b="1" dirty="0">
              <a:latin typeface="Imprint MT Shadow" panose="04020605060303030202" pitchFamily="82" charset="0"/>
            </a:endParaRPr>
          </a:p>
        </p:txBody>
      </p:sp>
      <p:sp>
        <p:nvSpPr>
          <p:cNvPr id="6" name="Content Placeholder 5"/>
          <p:cNvSpPr>
            <a:spLocks noGrp="1"/>
          </p:cNvSpPr>
          <p:nvPr>
            <p:ph idx="1"/>
          </p:nvPr>
        </p:nvSpPr>
        <p:spPr>
          <a:xfrm>
            <a:off x="140081" y="1062744"/>
            <a:ext cx="4101719" cy="3766185"/>
          </a:xfrm>
        </p:spPr>
        <p:txBody>
          <a:bodyPr>
            <a:noAutofit/>
          </a:bodyPr>
          <a:lstStyle/>
          <a:p>
            <a:pPr marL="342900" indent="-342900" algn="just">
              <a:spcBef>
                <a:spcPts val="0"/>
              </a:spcBef>
              <a:spcAft>
                <a:spcPts val="1200"/>
              </a:spcAft>
              <a:buFont typeface="Wingdings" panose="05000000000000000000" pitchFamily="2" charset="2"/>
              <a:buChar char="Ø"/>
            </a:pPr>
            <a:r>
              <a:rPr lang="en-US" sz="2600" dirty="0"/>
              <a:t>Next, the program will have to loop over the list of filename strings returned from </a:t>
            </a:r>
            <a:r>
              <a:rPr lang="en-US" sz="2600" dirty="0" err="1"/>
              <a:t>os.listdir</a:t>
            </a:r>
            <a:r>
              <a:rPr lang="en-US" sz="2600" dirty="0"/>
              <a:t>() and match them against the regex. </a:t>
            </a:r>
          </a:p>
          <a:p>
            <a:pPr marL="342900" indent="-342900" algn="just">
              <a:spcBef>
                <a:spcPts val="0"/>
              </a:spcBef>
              <a:spcAft>
                <a:spcPts val="1200"/>
              </a:spcAft>
              <a:buFont typeface="Wingdings" panose="05000000000000000000" pitchFamily="2" charset="2"/>
              <a:buChar char="Ø"/>
            </a:pPr>
            <a:r>
              <a:rPr lang="en-US" sz="2600" dirty="0">
                <a:solidFill>
                  <a:srgbClr val="0070C0"/>
                </a:solidFill>
              </a:rPr>
              <a:t>Any files that do not have a date in them should be skipped. </a:t>
            </a:r>
          </a:p>
          <a:p>
            <a:pPr marL="342900" indent="-342900" algn="just">
              <a:spcBef>
                <a:spcPts val="0"/>
              </a:spcBef>
              <a:spcAft>
                <a:spcPts val="1200"/>
              </a:spcAft>
              <a:buFont typeface="Wingdings" panose="05000000000000000000" pitchFamily="2" charset="2"/>
              <a:buChar char="Ø"/>
            </a:pPr>
            <a:r>
              <a:rPr lang="en-US" sz="2600" dirty="0"/>
              <a:t>For filenames that have a date, the matched text will be stored in several variables. Fill in the first three TODOs in </a:t>
            </a:r>
            <a:r>
              <a:rPr lang="en-US" sz="2600" dirty="0" err="1"/>
              <a:t>yur</a:t>
            </a:r>
            <a:r>
              <a:rPr lang="en-US" sz="2600" dirty="0"/>
              <a:t> program with  following code:</a:t>
            </a:r>
            <a:endParaRPr lang="en-US" sz="2600" dirty="0">
              <a:solidFill>
                <a:srgbClr val="0070C0"/>
              </a:solidFill>
            </a:endParaRPr>
          </a:p>
        </p:txBody>
      </p:sp>
      <p:sp>
        <p:nvSpPr>
          <p:cNvPr id="3" name="Rectangle 2"/>
          <p:cNvSpPr/>
          <p:nvPr/>
        </p:nvSpPr>
        <p:spPr>
          <a:xfrm>
            <a:off x="4546981" y="971986"/>
            <a:ext cx="7861300" cy="5632311"/>
          </a:xfrm>
          <a:prstGeom prst="rect">
            <a:avLst/>
          </a:prstGeom>
        </p:spPr>
        <p:txBody>
          <a:bodyPr wrap="square">
            <a:spAutoFit/>
          </a:bodyPr>
          <a:lstStyle/>
          <a:p>
            <a:r>
              <a:rPr lang="en-US" sz="2000" dirty="0">
                <a:solidFill>
                  <a:srgbClr val="C00000"/>
                </a:solidFill>
              </a:rPr>
              <a:t>#! python3</a:t>
            </a:r>
          </a:p>
          <a:p>
            <a:r>
              <a:rPr lang="en-US" sz="2000" dirty="0">
                <a:solidFill>
                  <a:srgbClr val="C00000"/>
                </a:solidFill>
              </a:rPr>
              <a:t># renameDates.py - Renames filenames with American MM-DD-YYYY date format</a:t>
            </a:r>
          </a:p>
          <a:p>
            <a:r>
              <a:rPr lang="en-US" sz="2000" dirty="0">
                <a:solidFill>
                  <a:srgbClr val="C00000"/>
                </a:solidFill>
              </a:rPr>
              <a:t># to European DD-MM-YYYY.</a:t>
            </a:r>
          </a:p>
          <a:p>
            <a:r>
              <a:rPr lang="en-US" sz="2000" dirty="0">
                <a:solidFill>
                  <a:srgbClr val="C00000"/>
                </a:solidFill>
              </a:rPr>
              <a:t>--snip--</a:t>
            </a:r>
          </a:p>
          <a:p>
            <a:r>
              <a:rPr lang="en-US" sz="2000" dirty="0">
                <a:solidFill>
                  <a:srgbClr val="C00000"/>
                </a:solidFill>
              </a:rPr>
              <a:t># Loop over the files in the working directory.</a:t>
            </a:r>
          </a:p>
          <a:p>
            <a:r>
              <a:rPr lang="en-US" sz="2000" dirty="0">
                <a:solidFill>
                  <a:srgbClr val="C00000"/>
                </a:solidFill>
              </a:rPr>
              <a:t>for </a:t>
            </a:r>
            <a:r>
              <a:rPr lang="en-US" sz="2000" dirty="0" err="1">
                <a:solidFill>
                  <a:srgbClr val="C00000"/>
                </a:solidFill>
              </a:rPr>
              <a:t>amerFilename</a:t>
            </a:r>
            <a:r>
              <a:rPr lang="en-US" sz="2000" dirty="0">
                <a:solidFill>
                  <a:srgbClr val="C00000"/>
                </a:solidFill>
              </a:rPr>
              <a:t> in </a:t>
            </a:r>
            <a:r>
              <a:rPr lang="en-US" sz="2000" dirty="0" err="1">
                <a:solidFill>
                  <a:srgbClr val="C00000"/>
                </a:solidFill>
              </a:rPr>
              <a:t>os.listdir</a:t>
            </a:r>
            <a:r>
              <a:rPr lang="en-US" sz="2000" dirty="0">
                <a:solidFill>
                  <a:srgbClr val="C00000"/>
                </a:solidFill>
              </a:rPr>
              <a:t>('.'):</a:t>
            </a:r>
          </a:p>
          <a:p>
            <a:r>
              <a:rPr lang="en-US" sz="2000" dirty="0" err="1">
                <a:solidFill>
                  <a:srgbClr val="C00000"/>
                </a:solidFill>
              </a:rPr>
              <a:t>mo</a:t>
            </a:r>
            <a:r>
              <a:rPr lang="en-US" sz="2000" dirty="0">
                <a:solidFill>
                  <a:srgbClr val="C00000"/>
                </a:solidFill>
              </a:rPr>
              <a:t> = </a:t>
            </a:r>
            <a:r>
              <a:rPr lang="en-US" sz="2000" dirty="0" err="1">
                <a:solidFill>
                  <a:srgbClr val="C00000"/>
                </a:solidFill>
              </a:rPr>
              <a:t>datePattern.search</a:t>
            </a:r>
            <a:r>
              <a:rPr lang="en-US" sz="2000" dirty="0">
                <a:solidFill>
                  <a:srgbClr val="C00000"/>
                </a:solidFill>
              </a:rPr>
              <a:t>(</a:t>
            </a:r>
            <a:r>
              <a:rPr lang="en-US" sz="2000" dirty="0" err="1">
                <a:solidFill>
                  <a:srgbClr val="C00000"/>
                </a:solidFill>
              </a:rPr>
              <a:t>amerFilename</a:t>
            </a:r>
            <a:r>
              <a:rPr lang="en-US" sz="2000" dirty="0">
                <a:solidFill>
                  <a:srgbClr val="C00000"/>
                </a:solidFill>
              </a:rPr>
              <a:t>)</a:t>
            </a:r>
          </a:p>
          <a:p>
            <a:r>
              <a:rPr lang="en-US" sz="2000" dirty="0">
                <a:solidFill>
                  <a:srgbClr val="C00000"/>
                </a:solidFill>
              </a:rPr>
              <a:t># Skip files without a date.</a:t>
            </a:r>
          </a:p>
          <a:p>
            <a:r>
              <a:rPr lang="en-US" sz="2000" dirty="0">
                <a:solidFill>
                  <a:srgbClr val="C00000"/>
                </a:solidFill>
              </a:rPr>
              <a:t>➊ if </a:t>
            </a:r>
            <a:r>
              <a:rPr lang="en-US" sz="2000" dirty="0" err="1">
                <a:solidFill>
                  <a:srgbClr val="C00000"/>
                </a:solidFill>
              </a:rPr>
              <a:t>mo</a:t>
            </a:r>
            <a:r>
              <a:rPr lang="en-US" sz="2000" dirty="0">
                <a:solidFill>
                  <a:srgbClr val="C00000"/>
                </a:solidFill>
              </a:rPr>
              <a:t> == None:</a:t>
            </a:r>
          </a:p>
          <a:p>
            <a:r>
              <a:rPr lang="en-US" sz="2000" dirty="0">
                <a:solidFill>
                  <a:srgbClr val="C00000"/>
                </a:solidFill>
              </a:rPr>
              <a:t>➋ continue</a:t>
            </a:r>
          </a:p>
          <a:p>
            <a:r>
              <a:rPr lang="en-US" sz="2000" dirty="0">
                <a:solidFill>
                  <a:srgbClr val="C00000"/>
                </a:solidFill>
              </a:rPr>
              <a:t>➌ # Get the different parts of the filename.</a:t>
            </a:r>
          </a:p>
          <a:p>
            <a:r>
              <a:rPr lang="en-US" sz="2000" dirty="0" err="1">
                <a:solidFill>
                  <a:srgbClr val="C00000"/>
                </a:solidFill>
              </a:rPr>
              <a:t>beforePart</a:t>
            </a:r>
            <a:r>
              <a:rPr lang="en-US" sz="2000" dirty="0">
                <a:solidFill>
                  <a:srgbClr val="C00000"/>
                </a:solidFill>
              </a:rPr>
              <a:t> = </a:t>
            </a:r>
            <a:r>
              <a:rPr lang="en-US" sz="2000" dirty="0" err="1">
                <a:solidFill>
                  <a:srgbClr val="C00000"/>
                </a:solidFill>
              </a:rPr>
              <a:t>mo.group</a:t>
            </a:r>
            <a:r>
              <a:rPr lang="en-US" sz="2000" dirty="0">
                <a:solidFill>
                  <a:srgbClr val="C00000"/>
                </a:solidFill>
              </a:rPr>
              <a:t>(1)</a:t>
            </a:r>
          </a:p>
          <a:p>
            <a:r>
              <a:rPr lang="en-US" sz="2000" dirty="0" err="1">
                <a:solidFill>
                  <a:srgbClr val="C00000"/>
                </a:solidFill>
              </a:rPr>
              <a:t>monthPart</a:t>
            </a:r>
            <a:r>
              <a:rPr lang="en-US" sz="2000" dirty="0">
                <a:solidFill>
                  <a:srgbClr val="C00000"/>
                </a:solidFill>
              </a:rPr>
              <a:t> = </a:t>
            </a:r>
            <a:r>
              <a:rPr lang="en-US" sz="2000" dirty="0" err="1">
                <a:solidFill>
                  <a:srgbClr val="C00000"/>
                </a:solidFill>
              </a:rPr>
              <a:t>mo.group</a:t>
            </a:r>
            <a:r>
              <a:rPr lang="en-US" sz="2000" dirty="0">
                <a:solidFill>
                  <a:srgbClr val="C00000"/>
                </a:solidFill>
              </a:rPr>
              <a:t>(2)</a:t>
            </a:r>
          </a:p>
          <a:p>
            <a:r>
              <a:rPr lang="en-US" sz="2000" dirty="0" err="1">
                <a:solidFill>
                  <a:srgbClr val="C00000"/>
                </a:solidFill>
              </a:rPr>
              <a:t>dayPart</a:t>
            </a:r>
            <a:r>
              <a:rPr lang="en-US" sz="2000" dirty="0">
                <a:solidFill>
                  <a:srgbClr val="C00000"/>
                </a:solidFill>
              </a:rPr>
              <a:t> = </a:t>
            </a:r>
            <a:r>
              <a:rPr lang="en-US" sz="2000" dirty="0" err="1">
                <a:solidFill>
                  <a:srgbClr val="C00000"/>
                </a:solidFill>
              </a:rPr>
              <a:t>mo.group</a:t>
            </a:r>
            <a:r>
              <a:rPr lang="en-US" sz="2000" dirty="0">
                <a:solidFill>
                  <a:srgbClr val="C00000"/>
                </a:solidFill>
              </a:rPr>
              <a:t>(4)</a:t>
            </a:r>
          </a:p>
          <a:p>
            <a:r>
              <a:rPr lang="en-US" sz="2000" dirty="0" err="1">
                <a:solidFill>
                  <a:srgbClr val="C00000"/>
                </a:solidFill>
              </a:rPr>
              <a:t>yearPart</a:t>
            </a:r>
            <a:r>
              <a:rPr lang="en-US" sz="2000" dirty="0">
                <a:solidFill>
                  <a:srgbClr val="C00000"/>
                </a:solidFill>
              </a:rPr>
              <a:t> = </a:t>
            </a:r>
            <a:r>
              <a:rPr lang="en-US" sz="2000" dirty="0" err="1">
                <a:solidFill>
                  <a:srgbClr val="C00000"/>
                </a:solidFill>
              </a:rPr>
              <a:t>mo.group</a:t>
            </a:r>
            <a:r>
              <a:rPr lang="en-US" sz="2000" dirty="0">
                <a:solidFill>
                  <a:srgbClr val="C00000"/>
                </a:solidFill>
              </a:rPr>
              <a:t>(6)</a:t>
            </a:r>
          </a:p>
          <a:p>
            <a:r>
              <a:rPr lang="en-US" sz="2000" dirty="0" err="1">
                <a:solidFill>
                  <a:srgbClr val="C00000"/>
                </a:solidFill>
              </a:rPr>
              <a:t>afterPart</a:t>
            </a:r>
            <a:r>
              <a:rPr lang="en-US" sz="2000" dirty="0">
                <a:solidFill>
                  <a:srgbClr val="C00000"/>
                </a:solidFill>
              </a:rPr>
              <a:t> = </a:t>
            </a:r>
            <a:r>
              <a:rPr lang="en-US" sz="2000" dirty="0" err="1">
                <a:solidFill>
                  <a:srgbClr val="C00000"/>
                </a:solidFill>
              </a:rPr>
              <a:t>mo.group</a:t>
            </a:r>
            <a:r>
              <a:rPr lang="en-US" sz="2000" dirty="0">
                <a:solidFill>
                  <a:srgbClr val="C00000"/>
                </a:solidFill>
              </a:rPr>
              <a:t>(8)</a:t>
            </a:r>
          </a:p>
          <a:p>
            <a:r>
              <a:rPr lang="en-US" sz="2000" dirty="0">
                <a:solidFill>
                  <a:srgbClr val="C00000"/>
                </a:solidFill>
              </a:rPr>
              <a:t>--snip--</a:t>
            </a:r>
          </a:p>
        </p:txBody>
      </p:sp>
    </p:spTree>
    <p:extLst>
      <p:ext uri="{BB962C8B-B14F-4D97-AF65-F5344CB8AC3E}">
        <p14:creationId xmlns:p14="http://schemas.microsoft.com/office/powerpoint/2010/main" val="3986811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a:latin typeface="Imprint MT Shadow" panose="04020605060303030202" pitchFamily="82" charset="0"/>
              </a:rPr>
              <a:t>Step 2: Identify the Date Parts from the Filenames</a:t>
            </a:r>
            <a:endParaRPr lang="en-US" sz="4400" b="1" dirty="0">
              <a:latin typeface="Imprint MT Shadow" panose="04020605060303030202" pitchFamily="82" charset="0"/>
            </a:endParaRPr>
          </a:p>
        </p:txBody>
      </p:sp>
      <p:sp>
        <p:nvSpPr>
          <p:cNvPr id="5" name="Rectangle 4"/>
          <p:cNvSpPr/>
          <p:nvPr/>
        </p:nvSpPr>
        <p:spPr>
          <a:xfrm>
            <a:off x="327405" y="1233758"/>
            <a:ext cx="11538023" cy="5693866"/>
          </a:xfrm>
          <a:prstGeom prst="rect">
            <a:avLst/>
          </a:prstGeom>
        </p:spPr>
        <p:txBody>
          <a:bodyPr wrap="square">
            <a:spAutoFit/>
          </a:bodyPr>
          <a:lstStyle/>
          <a:p>
            <a:pPr marL="457200" indent="-457200">
              <a:buFont typeface="Wingdings" panose="05000000000000000000" pitchFamily="2" charset="2"/>
              <a:buChar char="Ø"/>
            </a:pPr>
            <a:r>
              <a:rPr lang="en-US" sz="2800" dirty="0"/>
              <a:t>If the Match object returned from the search() method is None ➊, then the filename in </a:t>
            </a:r>
            <a:r>
              <a:rPr lang="en-US" sz="2800" dirty="0" err="1"/>
              <a:t>amerFilename</a:t>
            </a:r>
            <a:r>
              <a:rPr lang="en-US" sz="2800" dirty="0"/>
              <a:t> does not match the regular expression. </a:t>
            </a:r>
          </a:p>
          <a:p>
            <a:pPr marL="457200" indent="-457200">
              <a:buFont typeface="Wingdings" panose="05000000000000000000" pitchFamily="2" charset="2"/>
              <a:buChar char="Ø"/>
            </a:pPr>
            <a:r>
              <a:rPr lang="en-US" sz="2800" dirty="0">
                <a:solidFill>
                  <a:srgbClr val="0070C0"/>
                </a:solidFill>
              </a:rPr>
              <a:t>Continue statement ➋ will skip rest of loop and move on to next filename.</a:t>
            </a:r>
          </a:p>
          <a:p>
            <a:pPr marL="457200" indent="-457200">
              <a:buFont typeface="Wingdings" panose="05000000000000000000" pitchFamily="2" charset="2"/>
              <a:buChar char="Ø"/>
            </a:pPr>
            <a:r>
              <a:rPr lang="en-US" sz="2800" dirty="0"/>
              <a:t>Otherwise, the various strings matched in the regular expression groups are stored in variables named </a:t>
            </a:r>
            <a:r>
              <a:rPr lang="en-US" sz="2800" dirty="0" err="1"/>
              <a:t>beforePart</a:t>
            </a:r>
            <a:r>
              <a:rPr lang="en-US" sz="2800" dirty="0"/>
              <a:t>, </a:t>
            </a:r>
            <a:r>
              <a:rPr lang="en-US" sz="2800" dirty="0" err="1"/>
              <a:t>monthPart</a:t>
            </a:r>
            <a:r>
              <a:rPr lang="en-US" sz="2800" dirty="0"/>
              <a:t>, </a:t>
            </a:r>
            <a:r>
              <a:rPr lang="en-US" sz="2800" dirty="0" err="1"/>
              <a:t>dayPart</a:t>
            </a:r>
            <a:r>
              <a:rPr lang="en-US" sz="2800" dirty="0"/>
              <a:t>, </a:t>
            </a:r>
            <a:r>
              <a:rPr lang="en-US" sz="2800" dirty="0" err="1"/>
              <a:t>yearPart</a:t>
            </a:r>
            <a:r>
              <a:rPr lang="en-US" sz="2800" dirty="0"/>
              <a:t>,</a:t>
            </a:r>
          </a:p>
          <a:p>
            <a:r>
              <a:rPr lang="en-US" sz="2800" dirty="0"/>
              <a:t>     and </a:t>
            </a:r>
            <a:r>
              <a:rPr lang="en-US" sz="2800" dirty="0" err="1"/>
              <a:t>afterPart</a:t>
            </a:r>
            <a:r>
              <a:rPr lang="en-US" sz="2800" dirty="0"/>
              <a:t> ➌. </a:t>
            </a:r>
          </a:p>
          <a:p>
            <a:pPr marL="457200" indent="-457200">
              <a:buFont typeface="Wingdings" panose="05000000000000000000" pitchFamily="2" charset="2"/>
              <a:buChar char="Ø"/>
            </a:pPr>
            <a:r>
              <a:rPr lang="en-US" sz="2800" dirty="0">
                <a:solidFill>
                  <a:srgbClr val="C00000"/>
                </a:solidFill>
              </a:rPr>
              <a:t>The strings in these variables will be used to form the European-style filename in the next step</a:t>
            </a:r>
          </a:p>
          <a:p>
            <a:pPr marL="457200" indent="-457200">
              <a:buFont typeface="Wingdings" panose="05000000000000000000" pitchFamily="2" charset="2"/>
              <a:buChar char="Ø"/>
            </a:pPr>
            <a:r>
              <a:rPr lang="en-US" sz="2800" dirty="0"/>
              <a:t>To keep the group numbers straight, try reading the regex from the</a:t>
            </a:r>
          </a:p>
          <a:p>
            <a:r>
              <a:rPr lang="en-US" sz="2800" dirty="0"/>
              <a:t>      beginning, and count up each time you encounter an opening</a:t>
            </a:r>
          </a:p>
          <a:p>
            <a:r>
              <a:rPr lang="en-US" sz="2800" dirty="0"/>
              <a:t>      parenthesis. </a:t>
            </a:r>
          </a:p>
          <a:p>
            <a:pPr marL="457200" indent="-457200">
              <a:buFont typeface="Wingdings" panose="05000000000000000000" pitchFamily="2" charset="2"/>
              <a:buChar char="Ø"/>
            </a:pPr>
            <a:r>
              <a:rPr lang="en-US" sz="2800" dirty="0">
                <a:solidFill>
                  <a:srgbClr val="00B050"/>
                </a:solidFill>
              </a:rPr>
              <a:t>Without thinking about code, just write an outline of regular expression. </a:t>
            </a:r>
          </a:p>
          <a:p>
            <a:pPr marL="457200" indent="-457200">
              <a:buFont typeface="Wingdings" panose="05000000000000000000" pitchFamily="2" charset="2"/>
              <a:buChar char="Ø"/>
            </a:pPr>
            <a:r>
              <a:rPr lang="en-US" sz="2800" dirty="0"/>
              <a:t>This can help you visualize the groups.</a:t>
            </a:r>
          </a:p>
        </p:txBody>
      </p:sp>
    </p:spTree>
    <p:extLst>
      <p:ext uri="{BB962C8B-B14F-4D97-AF65-F5344CB8AC3E}">
        <p14:creationId xmlns:p14="http://schemas.microsoft.com/office/powerpoint/2010/main" val="218675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424440"/>
            <a:ext cx="11648694" cy="1658198"/>
          </a:xfrm>
        </p:spPr>
        <p:txBody>
          <a:bodyPr>
            <a:normAutofit/>
          </a:bodyPr>
          <a:lstStyle/>
          <a:p>
            <a:pPr algn="ctr"/>
            <a:r>
              <a:rPr lang="en-US" sz="4400" b="1">
                <a:latin typeface="Imprint MT Shadow" panose="04020605060303030202" pitchFamily="82" charset="0"/>
              </a:rPr>
              <a:t>Step 2: Identify the Date Parts from the Filenames</a:t>
            </a:r>
            <a:endParaRPr lang="en-US" sz="4400" b="1" dirty="0">
              <a:latin typeface="Imprint MT Shadow" panose="04020605060303030202" pitchFamily="82" charset="0"/>
            </a:endParaRPr>
          </a:p>
        </p:txBody>
      </p:sp>
      <p:sp>
        <p:nvSpPr>
          <p:cNvPr id="5" name="Rectangle 4"/>
          <p:cNvSpPr/>
          <p:nvPr/>
        </p:nvSpPr>
        <p:spPr>
          <a:xfrm>
            <a:off x="327405" y="1233758"/>
            <a:ext cx="11538023" cy="5693866"/>
          </a:xfrm>
          <a:prstGeom prst="rect">
            <a:avLst/>
          </a:prstGeom>
        </p:spPr>
        <p:txBody>
          <a:bodyPr wrap="square">
            <a:spAutoFit/>
          </a:bodyPr>
          <a:lstStyle/>
          <a:p>
            <a:pPr marL="457200" indent="-457200">
              <a:buFont typeface="Wingdings" panose="05000000000000000000" pitchFamily="2" charset="2"/>
              <a:buChar char="Ø"/>
            </a:pPr>
            <a:r>
              <a:rPr lang="en-US" sz="2800" dirty="0"/>
              <a:t>Ex:</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Here, the numbers 1 through 8 represent the groups in the regular expression you wrote. </a:t>
            </a:r>
          </a:p>
          <a:p>
            <a:pPr marL="457200" indent="-457200">
              <a:buFont typeface="Wingdings" panose="05000000000000000000" pitchFamily="2" charset="2"/>
              <a:buChar char="Ø"/>
            </a:pPr>
            <a:r>
              <a:rPr lang="en-US" sz="2800" dirty="0">
                <a:solidFill>
                  <a:srgbClr val="C00000"/>
                </a:solidFill>
              </a:rPr>
              <a:t>Making an outline of the regular expression, with just the parentheses and group numbers, can give you a clearer understanding of your regex before you move on with the rest of the program.</a:t>
            </a:r>
          </a:p>
        </p:txBody>
      </p:sp>
      <p:sp>
        <p:nvSpPr>
          <p:cNvPr id="3" name="Rectangle 2"/>
          <p:cNvSpPr/>
          <p:nvPr/>
        </p:nvSpPr>
        <p:spPr>
          <a:xfrm>
            <a:off x="544286" y="2014793"/>
            <a:ext cx="10189028" cy="2677656"/>
          </a:xfrm>
          <a:prstGeom prst="rect">
            <a:avLst/>
          </a:prstGeom>
        </p:spPr>
        <p:txBody>
          <a:bodyPr wrap="square">
            <a:spAutoFit/>
          </a:bodyPr>
          <a:lstStyle/>
          <a:p>
            <a:r>
              <a:rPr lang="en-US" sz="2800" dirty="0" err="1">
                <a:solidFill>
                  <a:srgbClr val="C00000"/>
                </a:solidFill>
              </a:rPr>
              <a:t>datePattern</a:t>
            </a:r>
            <a:r>
              <a:rPr lang="en-US" sz="2800" dirty="0">
                <a:solidFill>
                  <a:srgbClr val="C00000"/>
                </a:solidFill>
              </a:rPr>
              <a:t> = </a:t>
            </a:r>
            <a:r>
              <a:rPr lang="en-US" sz="2800" dirty="0" err="1">
                <a:solidFill>
                  <a:srgbClr val="C00000"/>
                </a:solidFill>
              </a:rPr>
              <a:t>re.compile</a:t>
            </a:r>
            <a:r>
              <a:rPr lang="en-US" sz="2800" dirty="0">
                <a:solidFill>
                  <a:srgbClr val="C00000"/>
                </a:solidFill>
              </a:rPr>
              <a:t>(r"""^(1) # all text before the date</a:t>
            </a:r>
          </a:p>
          <a:p>
            <a:r>
              <a:rPr lang="en-US" sz="2800" dirty="0">
                <a:solidFill>
                  <a:srgbClr val="C00000"/>
                </a:solidFill>
              </a:rPr>
              <a:t>(2 (3) )- # one or two digits for the month</a:t>
            </a:r>
          </a:p>
          <a:p>
            <a:r>
              <a:rPr lang="en-US" sz="2800" dirty="0">
                <a:solidFill>
                  <a:srgbClr val="C00000"/>
                </a:solidFill>
              </a:rPr>
              <a:t>(4 (5) )- # one or two digits for the day</a:t>
            </a:r>
          </a:p>
          <a:p>
            <a:r>
              <a:rPr lang="en-US" sz="2800" dirty="0">
                <a:solidFill>
                  <a:srgbClr val="C00000"/>
                </a:solidFill>
              </a:rPr>
              <a:t>(6 (7) ) # four digits for the year</a:t>
            </a:r>
          </a:p>
          <a:p>
            <a:r>
              <a:rPr lang="en-US" sz="2800" dirty="0">
                <a:solidFill>
                  <a:srgbClr val="C00000"/>
                </a:solidFill>
              </a:rPr>
              <a:t>(8)$ # all text after the date</a:t>
            </a:r>
          </a:p>
          <a:p>
            <a:r>
              <a:rPr lang="en-US" sz="2800" dirty="0">
                <a:solidFill>
                  <a:srgbClr val="C00000"/>
                </a:solidFill>
              </a:rPr>
              <a:t>""", </a:t>
            </a:r>
            <a:r>
              <a:rPr lang="en-US" sz="2800" dirty="0" err="1">
                <a:solidFill>
                  <a:srgbClr val="C00000"/>
                </a:solidFill>
              </a:rPr>
              <a:t>re.VERBOSE</a:t>
            </a:r>
            <a:r>
              <a:rPr lang="en-US" sz="2800" dirty="0">
                <a:solidFill>
                  <a:srgbClr val="C00000"/>
                </a:solidFill>
              </a:rPr>
              <a:t>)</a:t>
            </a:r>
          </a:p>
        </p:txBody>
      </p:sp>
    </p:spTree>
    <p:extLst>
      <p:ext uri="{BB962C8B-B14F-4D97-AF65-F5344CB8AC3E}">
        <p14:creationId xmlns:p14="http://schemas.microsoft.com/office/powerpoint/2010/main" val="3203264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163182"/>
            <a:ext cx="11648694" cy="1658198"/>
          </a:xfrm>
        </p:spPr>
        <p:txBody>
          <a:bodyPr>
            <a:normAutofit/>
          </a:bodyPr>
          <a:lstStyle/>
          <a:p>
            <a:pPr algn="ctr"/>
            <a:r>
              <a:rPr lang="en-US" sz="4400" b="1" dirty="0">
                <a:latin typeface="Imprint MT Shadow" panose="04020605060303030202" pitchFamily="82" charset="0"/>
              </a:rPr>
              <a:t>Step 3: Form New Filename and Rename the Files</a:t>
            </a:r>
          </a:p>
        </p:txBody>
      </p:sp>
      <p:sp>
        <p:nvSpPr>
          <p:cNvPr id="5" name="Rectangle 4"/>
          <p:cNvSpPr/>
          <p:nvPr/>
        </p:nvSpPr>
        <p:spPr>
          <a:xfrm>
            <a:off x="306467" y="1178938"/>
            <a:ext cx="11864595" cy="1200329"/>
          </a:xfrm>
          <a:prstGeom prst="rect">
            <a:avLst/>
          </a:prstGeom>
        </p:spPr>
        <p:txBody>
          <a:bodyPr wrap="square">
            <a:spAutoFit/>
          </a:bodyPr>
          <a:lstStyle/>
          <a:p>
            <a:pPr marL="457200" indent="-457200">
              <a:buFont typeface="Wingdings" panose="05000000000000000000" pitchFamily="2" charset="2"/>
              <a:buChar char="Ø"/>
            </a:pPr>
            <a:r>
              <a:rPr lang="en-US" sz="2400" dirty="0"/>
              <a:t>As the final step, concatenate the strings in the variables made in the</a:t>
            </a:r>
          </a:p>
          <a:p>
            <a:r>
              <a:rPr lang="en-US" sz="2400" dirty="0"/>
              <a:t>      previous step with the European-style date: date comes before month. </a:t>
            </a:r>
          </a:p>
          <a:p>
            <a:pPr marL="457200" indent="-457200">
              <a:buFont typeface="Wingdings" panose="05000000000000000000" pitchFamily="2" charset="2"/>
              <a:buChar char="Ø"/>
            </a:pPr>
            <a:r>
              <a:rPr lang="en-US" sz="2400" dirty="0">
                <a:solidFill>
                  <a:srgbClr val="C00000"/>
                </a:solidFill>
              </a:rPr>
              <a:t>Fill in the three remaining TODOs in your program with the following code:</a:t>
            </a:r>
          </a:p>
        </p:txBody>
      </p:sp>
      <p:sp>
        <p:nvSpPr>
          <p:cNvPr id="3" name="Rectangle 2"/>
          <p:cNvSpPr/>
          <p:nvPr/>
        </p:nvSpPr>
        <p:spPr>
          <a:xfrm>
            <a:off x="207662" y="2370644"/>
            <a:ext cx="12562113" cy="4493538"/>
          </a:xfrm>
          <a:prstGeom prst="rect">
            <a:avLst/>
          </a:prstGeom>
        </p:spPr>
        <p:txBody>
          <a:bodyPr wrap="square">
            <a:spAutoFit/>
          </a:bodyPr>
          <a:lstStyle/>
          <a:p>
            <a:r>
              <a:rPr lang="en-US" sz="2200" dirty="0">
                <a:solidFill>
                  <a:srgbClr val="C00000"/>
                </a:solidFill>
              </a:rPr>
              <a:t>#! python3</a:t>
            </a:r>
          </a:p>
          <a:p>
            <a:r>
              <a:rPr lang="en-US" sz="2200" dirty="0">
                <a:solidFill>
                  <a:srgbClr val="C00000"/>
                </a:solidFill>
              </a:rPr>
              <a:t># renameDates.py - Renames filenames with American MM-DD-YYYY date format </a:t>
            </a:r>
          </a:p>
          <a:p>
            <a:r>
              <a:rPr lang="en-US" sz="2200" dirty="0">
                <a:solidFill>
                  <a:srgbClr val="C00000"/>
                </a:solidFill>
              </a:rPr>
              <a:t># to European DD-MM-YYYY.</a:t>
            </a:r>
          </a:p>
          <a:p>
            <a:r>
              <a:rPr lang="en-US" sz="2200" dirty="0">
                <a:solidFill>
                  <a:srgbClr val="C00000"/>
                </a:solidFill>
              </a:rPr>
              <a:t>--snip--</a:t>
            </a:r>
          </a:p>
          <a:p>
            <a:r>
              <a:rPr lang="en-US" sz="2200" dirty="0">
                <a:solidFill>
                  <a:srgbClr val="C00000"/>
                </a:solidFill>
              </a:rPr>
              <a:t># Form the European-style filename.</a:t>
            </a:r>
          </a:p>
          <a:p>
            <a:r>
              <a:rPr lang="en-US" sz="2200" dirty="0">
                <a:solidFill>
                  <a:srgbClr val="C00000"/>
                </a:solidFill>
              </a:rPr>
              <a:t>➊ </a:t>
            </a:r>
            <a:r>
              <a:rPr lang="en-US" sz="2200" dirty="0" err="1">
                <a:solidFill>
                  <a:srgbClr val="C00000"/>
                </a:solidFill>
              </a:rPr>
              <a:t>euroFilename</a:t>
            </a:r>
            <a:r>
              <a:rPr lang="en-US" sz="2200" dirty="0">
                <a:solidFill>
                  <a:srgbClr val="C00000"/>
                </a:solidFill>
              </a:rPr>
              <a:t> = </a:t>
            </a:r>
            <a:r>
              <a:rPr lang="en-US" sz="2200" dirty="0" err="1">
                <a:solidFill>
                  <a:srgbClr val="C00000"/>
                </a:solidFill>
              </a:rPr>
              <a:t>beforePart</a:t>
            </a:r>
            <a:r>
              <a:rPr lang="en-US" sz="2200" dirty="0">
                <a:solidFill>
                  <a:srgbClr val="C00000"/>
                </a:solidFill>
              </a:rPr>
              <a:t> + </a:t>
            </a:r>
            <a:r>
              <a:rPr lang="en-US" sz="2200" dirty="0" err="1">
                <a:solidFill>
                  <a:srgbClr val="C00000"/>
                </a:solidFill>
              </a:rPr>
              <a:t>dayPart</a:t>
            </a:r>
            <a:r>
              <a:rPr lang="en-US" sz="2200" dirty="0">
                <a:solidFill>
                  <a:srgbClr val="C00000"/>
                </a:solidFill>
              </a:rPr>
              <a:t> + '-' + </a:t>
            </a:r>
            <a:r>
              <a:rPr lang="en-US" sz="2200" dirty="0" err="1">
                <a:solidFill>
                  <a:srgbClr val="C00000"/>
                </a:solidFill>
              </a:rPr>
              <a:t>monthPart</a:t>
            </a:r>
            <a:r>
              <a:rPr lang="en-US" sz="2200" dirty="0">
                <a:solidFill>
                  <a:srgbClr val="C00000"/>
                </a:solidFill>
              </a:rPr>
              <a:t> + '-' + </a:t>
            </a:r>
            <a:r>
              <a:rPr lang="en-US" sz="2200" dirty="0" err="1">
                <a:solidFill>
                  <a:srgbClr val="C00000"/>
                </a:solidFill>
              </a:rPr>
              <a:t>yearPart</a:t>
            </a:r>
            <a:r>
              <a:rPr lang="en-US" sz="2200" dirty="0">
                <a:solidFill>
                  <a:srgbClr val="C00000"/>
                </a:solidFill>
              </a:rPr>
              <a:t> + </a:t>
            </a:r>
            <a:r>
              <a:rPr lang="en-US" sz="2200" dirty="0" err="1">
                <a:solidFill>
                  <a:srgbClr val="C00000"/>
                </a:solidFill>
              </a:rPr>
              <a:t>afterPart</a:t>
            </a:r>
            <a:endParaRPr lang="en-US" sz="2200" dirty="0">
              <a:solidFill>
                <a:srgbClr val="C00000"/>
              </a:solidFill>
            </a:endParaRPr>
          </a:p>
          <a:p>
            <a:r>
              <a:rPr lang="en-US" sz="2200" dirty="0">
                <a:solidFill>
                  <a:srgbClr val="C00000"/>
                </a:solidFill>
              </a:rPr>
              <a:t># Get the full, absolute file paths.</a:t>
            </a:r>
          </a:p>
          <a:p>
            <a:r>
              <a:rPr lang="en-US" sz="2200" dirty="0" err="1">
                <a:solidFill>
                  <a:srgbClr val="C00000"/>
                </a:solidFill>
              </a:rPr>
              <a:t>absWorkingDir</a:t>
            </a:r>
            <a:r>
              <a:rPr lang="en-US" sz="2200" dirty="0">
                <a:solidFill>
                  <a:srgbClr val="C00000"/>
                </a:solidFill>
              </a:rPr>
              <a:t> = </a:t>
            </a:r>
            <a:r>
              <a:rPr lang="en-US" sz="2200" dirty="0" err="1">
                <a:solidFill>
                  <a:srgbClr val="C00000"/>
                </a:solidFill>
              </a:rPr>
              <a:t>os.path.abspath</a:t>
            </a:r>
            <a:r>
              <a:rPr lang="en-US" sz="2200" dirty="0">
                <a:solidFill>
                  <a:srgbClr val="C00000"/>
                </a:solidFill>
              </a:rPr>
              <a:t>('.')</a:t>
            </a:r>
          </a:p>
          <a:p>
            <a:r>
              <a:rPr lang="en-US" sz="2200" dirty="0" err="1">
                <a:solidFill>
                  <a:srgbClr val="C00000"/>
                </a:solidFill>
              </a:rPr>
              <a:t>amerFilename</a:t>
            </a:r>
            <a:r>
              <a:rPr lang="en-US" sz="2200" dirty="0">
                <a:solidFill>
                  <a:srgbClr val="C00000"/>
                </a:solidFill>
              </a:rPr>
              <a:t> = </a:t>
            </a:r>
            <a:r>
              <a:rPr lang="en-US" sz="2200" dirty="0" err="1">
                <a:solidFill>
                  <a:srgbClr val="C00000"/>
                </a:solidFill>
              </a:rPr>
              <a:t>os.path.join</a:t>
            </a:r>
            <a:r>
              <a:rPr lang="en-US" sz="2200" dirty="0">
                <a:solidFill>
                  <a:srgbClr val="C00000"/>
                </a:solidFill>
              </a:rPr>
              <a:t>(</a:t>
            </a:r>
            <a:r>
              <a:rPr lang="en-US" sz="2200" dirty="0" err="1">
                <a:solidFill>
                  <a:srgbClr val="C00000"/>
                </a:solidFill>
              </a:rPr>
              <a:t>absWorkingDir</a:t>
            </a:r>
            <a:r>
              <a:rPr lang="en-US" sz="2200" dirty="0">
                <a:solidFill>
                  <a:srgbClr val="C00000"/>
                </a:solidFill>
              </a:rPr>
              <a:t>, </a:t>
            </a:r>
            <a:r>
              <a:rPr lang="en-US" sz="2200" dirty="0" err="1">
                <a:solidFill>
                  <a:srgbClr val="C00000"/>
                </a:solidFill>
              </a:rPr>
              <a:t>amerFilename</a:t>
            </a:r>
            <a:r>
              <a:rPr lang="en-US" sz="2200" dirty="0">
                <a:solidFill>
                  <a:srgbClr val="C00000"/>
                </a:solidFill>
              </a:rPr>
              <a:t>)</a:t>
            </a:r>
          </a:p>
          <a:p>
            <a:r>
              <a:rPr lang="en-US" sz="2200" dirty="0" err="1">
                <a:solidFill>
                  <a:srgbClr val="C00000"/>
                </a:solidFill>
              </a:rPr>
              <a:t>euroFilename</a:t>
            </a:r>
            <a:r>
              <a:rPr lang="en-US" sz="2200" dirty="0">
                <a:solidFill>
                  <a:srgbClr val="C00000"/>
                </a:solidFill>
              </a:rPr>
              <a:t> = </a:t>
            </a:r>
            <a:r>
              <a:rPr lang="en-US" sz="2200" dirty="0" err="1">
                <a:solidFill>
                  <a:srgbClr val="C00000"/>
                </a:solidFill>
              </a:rPr>
              <a:t>os.path.join</a:t>
            </a:r>
            <a:r>
              <a:rPr lang="en-US" sz="2200" dirty="0">
                <a:solidFill>
                  <a:srgbClr val="C00000"/>
                </a:solidFill>
              </a:rPr>
              <a:t>(</a:t>
            </a:r>
            <a:r>
              <a:rPr lang="en-US" sz="2200" dirty="0" err="1">
                <a:solidFill>
                  <a:srgbClr val="C00000"/>
                </a:solidFill>
              </a:rPr>
              <a:t>absWorkingDir</a:t>
            </a:r>
            <a:r>
              <a:rPr lang="en-US" sz="2200" dirty="0">
                <a:solidFill>
                  <a:srgbClr val="C00000"/>
                </a:solidFill>
              </a:rPr>
              <a:t>, </a:t>
            </a:r>
            <a:r>
              <a:rPr lang="en-US" sz="2200" dirty="0" err="1">
                <a:solidFill>
                  <a:srgbClr val="C00000"/>
                </a:solidFill>
              </a:rPr>
              <a:t>euroFilename</a:t>
            </a:r>
            <a:r>
              <a:rPr lang="en-US" sz="2200" dirty="0">
                <a:solidFill>
                  <a:srgbClr val="C00000"/>
                </a:solidFill>
              </a:rPr>
              <a:t>)</a:t>
            </a:r>
          </a:p>
          <a:p>
            <a:r>
              <a:rPr lang="en-US" sz="2200" dirty="0">
                <a:solidFill>
                  <a:srgbClr val="C00000"/>
                </a:solidFill>
              </a:rPr>
              <a:t># Rename the files.</a:t>
            </a:r>
          </a:p>
          <a:p>
            <a:r>
              <a:rPr lang="en-US" sz="2200" dirty="0">
                <a:solidFill>
                  <a:srgbClr val="C00000"/>
                </a:solidFill>
              </a:rPr>
              <a:t>➋ print(</a:t>
            </a:r>
            <a:r>
              <a:rPr lang="en-US" sz="2200" dirty="0" err="1">
                <a:solidFill>
                  <a:srgbClr val="C00000"/>
                </a:solidFill>
              </a:rPr>
              <a:t>f'Renaming</a:t>
            </a:r>
            <a:r>
              <a:rPr lang="en-US" sz="2200" dirty="0">
                <a:solidFill>
                  <a:srgbClr val="C00000"/>
                </a:solidFill>
              </a:rPr>
              <a:t> "{</a:t>
            </a:r>
            <a:r>
              <a:rPr lang="en-US" sz="2200" dirty="0" err="1">
                <a:solidFill>
                  <a:srgbClr val="C00000"/>
                </a:solidFill>
              </a:rPr>
              <a:t>amerFilename</a:t>
            </a:r>
            <a:r>
              <a:rPr lang="en-US" sz="2200" dirty="0">
                <a:solidFill>
                  <a:srgbClr val="C00000"/>
                </a:solidFill>
              </a:rPr>
              <a:t>}" to "{</a:t>
            </a:r>
            <a:r>
              <a:rPr lang="en-US" sz="2200" dirty="0" err="1">
                <a:solidFill>
                  <a:srgbClr val="C00000"/>
                </a:solidFill>
              </a:rPr>
              <a:t>euroFilename</a:t>
            </a:r>
            <a:r>
              <a:rPr lang="en-US" sz="2200" dirty="0">
                <a:solidFill>
                  <a:srgbClr val="C00000"/>
                </a:solidFill>
              </a:rPr>
              <a:t>}"...')</a:t>
            </a:r>
          </a:p>
          <a:p>
            <a:r>
              <a:rPr lang="en-US" sz="2200" dirty="0">
                <a:solidFill>
                  <a:srgbClr val="C00000"/>
                </a:solidFill>
              </a:rPr>
              <a:t>➌ #</a:t>
            </a:r>
            <a:r>
              <a:rPr lang="en-US" sz="2200" dirty="0" err="1">
                <a:solidFill>
                  <a:srgbClr val="C00000"/>
                </a:solidFill>
              </a:rPr>
              <a:t>shutil.move</a:t>
            </a:r>
            <a:r>
              <a:rPr lang="en-US" sz="2200" dirty="0">
                <a:solidFill>
                  <a:srgbClr val="C00000"/>
                </a:solidFill>
              </a:rPr>
              <a:t>(</a:t>
            </a:r>
            <a:r>
              <a:rPr lang="en-US" sz="2200" dirty="0" err="1">
                <a:solidFill>
                  <a:srgbClr val="C00000"/>
                </a:solidFill>
              </a:rPr>
              <a:t>amerFilename</a:t>
            </a:r>
            <a:r>
              <a:rPr lang="en-US" sz="2200" dirty="0">
                <a:solidFill>
                  <a:srgbClr val="C00000"/>
                </a:solidFill>
              </a:rPr>
              <a:t>, </a:t>
            </a:r>
            <a:r>
              <a:rPr lang="en-US" sz="2200" dirty="0" err="1">
                <a:solidFill>
                  <a:srgbClr val="C00000"/>
                </a:solidFill>
              </a:rPr>
              <a:t>euroFilename</a:t>
            </a:r>
            <a:r>
              <a:rPr lang="en-US" sz="2200" dirty="0">
                <a:solidFill>
                  <a:srgbClr val="C00000"/>
                </a:solidFill>
              </a:rPr>
              <a:t>) # uncomment after testing</a:t>
            </a:r>
          </a:p>
        </p:txBody>
      </p:sp>
    </p:spTree>
    <p:extLst>
      <p:ext uri="{BB962C8B-B14F-4D97-AF65-F5344CB8AC3E}">
        <p14:creationId xmlns:p14="http://schemas.microsoft.com/office/powerpoint/2010/main" val="371028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The </a:t>
            </a:r>
            <a:r>
              <a:rPr lang="en-US" sz="4400" b="1" dirty="0" err="1">
                <a:latin typeface="Imprint MT Shadow" panose="04020605060303030202" pitchFamily="82" charset="0"/>
              </a:rPr>
              <a:t>shutil</a:t>
            </a:r>
            <a:r>
              <a:rPr lang="en-US" sz="4400" b="1" dirty="0">
                <a:latin typeface="Imprint MT Shadow" panose="04020605060303030202" pitchFamily="82" charset="0"/>
              </a:rPr>
              <a:t> Module</a:t>
            </a:r>
          </a:p>
        </p:txBody>
      </p:sp>
      <p:sp>
        <p:nvSpPr>
          <p:cNvPr id="3" name="Content Placeholder 2"/>
          <p:cNvSpPr>
            <a:spLocks noGrp="1"/>
          </p:cNvSpPr>
          <p:nvPr>
            <p:ph idx="1"/>
          </p:nvPr>
        </p:nvSpPr>
        <p:spPr>
          <a:xfrm>
            <a:off x="657605" y="1493098"/>
            <a:ext cx="11013464" cy="3766185"/>
          </a:xfrm>
        </p:spPr>
        <p:txBody>
          <a:bodyPr>
            <a:noAutofit/>
          </a:bodyPr>
          <a:lstStyle/>
          <a:p>
            <a:pPr algn="just">
              <a:buFont typeface="Wingdings" panose="05000000000000000000" pitchFamily="2" charset="2"/>
              <a:buChar char="Ø"/>
            </a:pPr>
            <a:r>
              <a:rPr lang="en-US" sz="4000" dirty="0"/>
              <a:t>The </a:t>
            </a:r>
            <a:r>
              <a:rPr lang="en-US" sz="4000" dirty="0" err="1"/>
              <a:t>shutil</a:t>
            </a:r>
            <a:r>
              <a:rPr lang="en-US" sz="4000" dirty="0"/>
              <a:t> (or shell utilities) module has functions to let you copy, move, rename, and delete files in your Python programs. </a:t>
            </a:r>
          </a:p>
          <a:p>
            <a:pPr>
              <a:buFont typeface="Wingdings" panose="05000000000000000000" pitchFamily="2" charset="2"/>
              <a:buChar char="Ø"/>
            </a:pPr>
            <a:endParaRPr lang="en-US" sz="4000" dirty="0"/>
          </a:p>
          <a:p>
            <a:pPr algn="just">
              <a:buFont typeface="Wingdings" panose="05000000000000000000" pitchFamily="2" charset="2"/>
              <a:buChar char="Ø"/>
            </a:pPr>
            <a:r>
              <a:rPr lang="en-US" sz="4000" dirty="0">
                <a:solidFill>
                  <a:srgbClr val="C00000"/>
                </a:solidFill>
              </a:rPr>
              <a:t>To use the </a:t>
            </a:r>
            <a:r>
              <a:rPr lang="en-US" sz="4000" dirty="0" err="1">
                <a:solidFill>
                  <a:srgbClr val="C00000"/>
                </a:solidFill>
              </a:rPr>
              <a:t>shutil</a:t>
            </a:r>
            <a:r>
              <a:rPr lang="en-US" sz="4000" dirty="0">
                <a:solidFill>
                  <a:srgbClr val="C00000"/>
                </a:solidFill>
              </a:rPr>
              <a:t> functions, you will first need to use import </a:t>
            </a:r>
            <a:r>
              <a:rPr lang="en-US" sz="4000" dirty="0" err="1">
                <a:solidFill>
                  <a:srgbClr val="C00000"/>
                </a:solidFill>
              </a:rPr>
              <a:t>shutil</a:t>
            </a:r>
            <a:r>
              <a:rPr lang="en-US" sz="4000" dirty="0">
                <a:solidFill>
                  <a:srgbClr val="C00000"/>
                </a:solidFill>
              </a:rPr>
              <a:t>.</a:t>
            </a:r>
          </a:p>
        </p:txBody>
      </p:sp>
    </p:spTree>
    <p:extLst>
      <p:ext uri="{BB962C8B-B14F-4D97-AF65-F5344CB8AC3E}">
        <p14:creationId xmlns:p14="http://schemas.microsoft.com/office/powerpoint/2010/main" val="2324140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163182"/>
            <a:ext cx="11648694" cy="1658198"/>
          </a:xfrm>
        </p:spPr>
        <p:txBody>
          <a:bodyPr>
            <a:normAutofit/>
          </a:bodyPr>
          <a:lstStyle/>
          <a:p>
            <a:pPr algn="ctr"/>
            <a:r>
              <a:rPr lang="en-US" sz="4400" b="1" dirty="0">
                <a:latin typeface="Imprint MT Shadow" panose="04020605060303030202" pitchFamily="82" charset="0"/>
              </a:rPr>
              <a:t>Step 3: Form New Filename and Rename the Files</a:t>
            </a:r>
          </a:p>
        </p:txBody>
      </p:sp>
      <p:sp>
        <p:nvSpPr>
          <p:cNvPr id="5" name="Rectangle 4"/>
          <p:cNvSpPr/>
          <p:nvPr/>
        </p:nvSpPr>
        <p:spPr>
          <a:xfrm>
            <a:off x="306467" y="1788540"/>
            <a:ext cx="11864595" cy="458587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Store the concatenated string in a variable named </a:t>
            </a:r>
            <a:r>
              <a:rPr lang="en-US" sz="2800" dirty="0" err="1"/>
              <a:t>euroFilename</a:t>
            </a:r>
            <a:r>
              <a:rPr lang="en-US" sz="2800" dirty="0"/>
              <a:t> ➊. </a:t>
            </a:r>
          </a:p>
          <a:p>
            <a:pPr marL="457200" indent="-457200">
              <a:spcAft>
                <a:spcPts val="1200"/>
              </a:spcAft>
              <a:buFont typeface="Wingdings" panose="05000000000000000000" pitchFamily="2" charset="2"/>
              <a:buChar char="Ø"/>
            </a:pPr>
            <a:r>
              <a:rPr lang="en-US" sz="2800" dirty="0">
                <a:solidFill>
                  <a:srgbClr val="00B050"/>
                </a:solidFill>
              </a:rPr>
              <a:t>Then, pass the original filename in </a:t>
            </a:r>
            <a:r>
              <a:rPr lang="en-US" sz="2800" dirty="0" err="1">
                <a:solidFill>
                  <a:srgbClr val="00B050"/>
                </a:solidFill>
              </a:rPr>
              <a:t>amerFilename</a:t>
            </a:r>
            <a:r>
              <a:rPr lang="en-US" sz="2800" dirty="0">
                <a:solidFill>
                  <a:srgbClr val="00B050"/>
                </a:solidFill>
              </a:rPr>
              <a:t> and the new </a:t>
            </a:r>
            <a:r>
              <a:rPr lang="en-US" sz="2800" dirty="0" err="1">
                <a:solidFill>
                  <a:srgbClr val="00B050"/>
                </a:solidFill>
              </a:rPr>
              <a:t>euroFilename</a:t>
            </a:r>
            <a:r>
              <a:rPr lang="en-US" sz="2800" dirty="0">
                <a:solidFill>
                  <a:srgbClr val="00B050"/>
                </a:solidFill>
              </a:rPr>
              <a:t> variable to the </a:t>
            </a:r>
            <a:r>
              <a:rPr lang="en-US" sz="2800" dirty="0" err="1">
                <a:solidFill>
                  <a:srgbClr val="00B050"/>
                </a:solidFill>
              </a:rPr>
              <a:t>shutil.move</a:t>
            </a:r>
            <a:r>
              <a:rPr lang="en-US" sz="2800" dirty="0">
                <a:solidFill>
                  <a:srgbClr val="00B050"/>
                </a:solidFill>
              </a:rPr>
              <a:t>() function to rename the file ➌.</a:t>
            </a:r>
          </a:p>
          <a:p>
            <a:pPr marL="457200" indent="-457200">
              <a:spcAft>
                <a:spcPts val="1200"/>
              </a:spcAft>
              <a:buFont typeface="Wingdings" panose="05000000000000000000" pitchFamily="2" charset="2"/>
              <a:buChar char="Ø"/>
            </a:pPr>
            <a:r>
              <a:rPr lang="en-US" sz="2800" dirty="0">
                <a:solidFill>
                  <a:srgbClr val="C00000"/>
                </a:solidFill>
              </a:rPr>
              <a:t>This program has the </a:t>
            </a:r>
            <a:r>
              <a:rPr lang="en-US" sz="2800" dirty="0" err="1">
                <a:solidFill>
                  <a:srgbClr val="C00000"/>
                </a:solidFill>
              </a:rPr>
              <a:t>shutil.move</a:t>
            </a:r>
            <a:r>
              <a:rPr lang="en-US" sz="2800" dirty="0">
                <a:solidFill>
                  <a:srgbClr val="C00000"/>
                </a:solidFill>
              </a:rPr>
              <a:t>() call commented out and instead prints the filenames that will be renamed ➋.</a:t>
            </a:r>
          </a:p>
          <a:p>
            <a:pPr marL="457200" indent="-457200">
              <a:spcAft>
                <a:spcPts val="1200"/>
              </a:spcAft>
              <a:buFont typeface="Wingdings" panose="05000000000000000000" pitchFamily="2" charset="2"/>
              <a:buChar char="Ø"/>
            </a:pPr>
            <a:r>
              <a:rPr lang="en-US" sz="2800" dirty="0">
                <a:solidFill>
                  <a:srgbClr val="0070C0"/>
                </a:solidFill>
              </a:rPr>
              <a:t>Running the program like this first can let you double-check that the files are renamed correctly.</a:t>
            </a:r>
          </a:p>
          <a:p>
            <a:pPr marL="457200" indent="-457200">
              <a:spcAft>
                <a:spcPts val="1200"/>
              </a:spcAft>
              <a:buFont typeface="Wingdings" panose="05000000000000000000" pitchFamily="2" charset="2"/>
              <a:buChar char="Ø"/>
            </a:pPr>
            <a:r>
              <a:rPr lang="en-US" sz="2800" dirty="0">
                <a:solidFill>
                  <a:srgbClr val="C00000"/>
                </a:solidFill>
              </a:rPr>
              <a:t>Then you can uncomment the </a:t>
            </a:r>
            <a:r>
              <a:rPr lang="en-US" sz="2800" dirty="0" err="1">
                <a:solidFill>
                  <a:srgbClr val="C00000"/>
                </a:solidFill>
              </a:rPr>
              <a:t>shutil.move</a:t>
            </a:r>
            <a:r>
              <a:rPr lang="en-US" sz="2800" dirty="0">
                <a:solidFill>
                  <a:srgbClr val="C00000"/>
                </a:solidFill>
              </a:rPr>
              <a:t>() call and run the program again to actually rename the files.</a:t>
            </a:r>
          </a:p>
        </p:txBody>
      </p:sp>
    </p:spTree>
    <p:extLst>
      <p:ext uri="{BB962C8B-B14F-4D97-AF65-F5344CB8AC3E}">
        <p14:creationId xmlns:p14="http://schemas.microsoft.com/office/powerpoint/2010/main" val="1981339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163182"/>
            <a:ext cx="11648694" cy="1658198"/>
          </a:xfrm>
        </p:spPr>
        <p:txBody>
          <a:bodyPr>
            <a:normAutofit/>
          </a:bodyPr>
          <a:lstStyle/>
          <a:p>
            <a:pPr algn="ctr"/>
            <a:r>
              <a:rPr lang="en-US" sz="4400" b="1">
                <a:latin typeface="Imprint MT Shadow" panose="04020605060303030202" pitchFamily="82" charset="0"/>
              </a:rPr>
              <a:t>Backing Up a Folder into a ZIP File</a:t>
            </a:r>
            <a:endParaRPr lang="en-US" sz="4400" b="1" dirty="0">
              <a:latin typeface="Imprint MT Shadow" panose="04020605060303030202" pitchFamily="82" charset="0"/>
            </a:endParaRPr>
          </a:p>
        </p:txBody>
      </p:sp>
      <p:sp>
        <p:nvSpPr>
          <p:cNvPr id="5" name="Rectangle 4"/>
          <p:cNvSpPr/>
          <p:nvPr/>
        </p:nvSpPr>
        <p:spPr>
          <a:xfrm>
            <a:off x="327406" y="1256467"/>
            <a:ext cx="12135904" cy="5601533"/>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t>Say you’re working on a project whose files you keep in a folder named C:\AlsPythonBook. </a:t>
            </a:r>
          </a:p>
          <a:p>
            <a:pPr marL="457200" indent="-457200">
              <a:spcAft>
                <a:spcPts val="1200"/>
              </a:spcAft>
              <a:buFont typeface="Wingdings" panose="05000000000000000000" pitchFamily="2" charset="2"/>
              <a:buChar char="Ø"/>
            </a:pPr>
            <a:r>
              <a:rPr lang="en-US" sz="2800" dirty="0"/>
              <a:t>You’re worried about losing your work, so you’d like to create ZIP file “snapshots” of the entire folder. </a:t>
            </a:r>
          </a:p>
          <a:p>
            <a:pPr marL="457200" indent="-457200">
              <a:spcAft>
                <a:spcPts val="1200"/>
              </a:spcAft>
              <a:buFont typeface="Wingdings" panose="05000000000000000000" pitchFamily="2" charset="2"/>
              <a:buChar char="Ø"/>
            </a:pPr>
            <a:r>
              <a:rPr lang="en-US" sz="2800" dirty="0"/>
              <a:t>You’d like to keep different versions, so you want the ZIP file’s filename to increment each time it is made; for example, AlsPythonBook_1.zip, AlsPythonBook_2.zip, AlsPythonBook_3.zip, and so on. </a:t>
            </a:r>
          </a:p>
          <a:p>
            <a:pPr marL="457200" indent="-457200">
              <a:spcAft>
                <a:spcPts val="1200"/>
              </a:spcAft>
              <a:buFont typeface="Wingdings" panose="05000000000000000000" pitchFamily="2" charset="2"/>
              <a:buChar char="Ø"/>
            </a:pPr>
            <a:r>
              <a:rPr lang="en-US" sz="2800" dirty="0"/>
              <a:t>You could do this by hand, but it is rather annoying, and you might accidentally </a:t>
            </a:r>
            <a:r>
              <a:rPr lang="en-US" sz="2800" dirty="0" err="1"/>
              <a:t>misnumber</a:t>
            </a:r>
            <a:r>
              <a:rPr lang="en-US" sz="2800" dirty="0"/>
              <a:t> the ZIP files’ names. </a:t>
            </a:r>
          </a:p>
          <a:p>
            <a:pPr marL="457200" indent="-457200">
              <a:spcAft>
                <a:spcPts val="1200"/>
              </a:spcAft>
              <a:buFont typeface="Wingdings" panose="05000000000000000000" pitchFamily="2" charset="2"/>
              <a:buChar char="Ø"/>
            </a:pPr>
            <a:r>
              <a:rPr lang="en-US" sz="2800" dirty="0"/>
              <a:t>It would be much simpler to run a program that does this boring task for you.</a:t>
            </a:r>
          </a:p>
          <a:p>
            <a:pPr marL="457200" indent="-457200">
              <a:spcAft>
                <a:spcPts val="1200"/>
              </a:spcAft>
              <a:buFont typeface="Wingdings" panose="05000000000000000000" pitchFamily="2" charset="2"/>
              <a:buChar char="Ø"/>
            </a:pPr>
            <a:r>
              <a:rPr lang="en-US" sz="2800" dirty="0"/>
              <a:t>For this project, open a new file editor window and save it as backupToZip.py.</a:t>
            </a:r>
            <a:endParaRPr lang="en-US" sz="2800" dirty="0">
              <a:solidFill>
                <a:srgbClr val="C00000"/>
              </a:solidFill>
            </a:endParaRPr>
          </a:p>
        </p:txBody>
      </p:sp>
    </p:spTree>
    <p:extLst>
      <p:ext uri="{BB962C8B-B14F-4D97-AF65-F5344CB8AC3E}">
        <p14:creationId xmlns:p14="http://schemas.microsoft.com/office/powerpoint/2010/main" val="15959677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163182"/>
            <a:ext cx="11648694" cy="1658198"/>
          </a:xfrm>
        </p:spPr>
        <p:txBody>
          <a:bodyPr>
            <a:normAutofit/>
          </a:bodyPr>
          <a:lstStyle/>
          <a:p>
            <a:pPr algn="ctr"/>
            <a:r>
              <a:rPr lang="en-US" sz="4400" b="1" dirty="0">
                <a:latin typeface="Imprint MT Shadow" panose="04020605060303030202" pitchFamily="82" charset="0"/>
              </a:rPr>
              <a:t>Backing Up a Folder into a ZIP File</a:t>
            </a:r>
          </a:p>
        </p:txBody>
      </p:sp>
      <p:sp>
        <p:nvSpPr>
          <p:cNvPr id="5" name="Rectangle 4"/>
          <p:cNvSpPr/>
          <p:nvPr/>
        </p:nvSpPr>
        <p:spPr>
          <a:xfrm>
            <a:off x="327405" y="1256467"/>
            <a:ext cx="3841823" cy="5570756"/>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t>The code for this program will be placed into a function named </a:t>
            </a:r>
            <a:r>
              <a:rPr lang="en-US" sz="2400" dirty="0" err="1"/>
              <a:t>backupToZip</a:t>
            </a:r>
            <a:r>
              <a:rPr lang="en-US" sz="2400" dirty="0"/>
              <a:t>()</a:t>
            </a:r>
          </a:p>
          <a:p>
            <a:pPr marL="457200" indent="-457200" algn="just">
              <a:spcAft>
                <a:spcPts val="1200"/>
              </a:spcAft>
              <a:buFont typeface="Wingdings" panose="05000000000000000000" pitchFamily="2" charset="2"/>
              <a:buChar char="Ø"/>
            </a:pPr>
            <a:r>
              <a:rPr lang="en-US" sz="2400" dirty="0">
                <a:solidFill>
                  <a:srgbClr val="00B050"/>
                </a:solidFill>
              </a:rPr>
              <a:t>This will make it easy to copy &amp; paste the function into other Python programs that need this functionality</a:t>
            </a:r>
          </a:p>
          <a:p>
            <a:pPr marL="457200" indent="-457200" algn="just">
              <a:spcAft>
                <a:spcPts val="1200"/>
              </a:spcAft>
              <a:buFont typeface="Wingdings" panose="05000000000000000000" pitchFamily="2" charset="2"/>
              <a:buChar char="Ø"/>
            </a:pPr>
            <a:r>
              <a:rPr lang="en-US" sz="2400" dirty="0"/>
              <a:t>At the end of the program, the function will be called to perform the backup. Make your program look like this:</a:t>
            </a:r>
            <a:endParaRPr lang="en-US" sz="2400" dirty="0">
              <a:solidFill>
                <a:srgbClr val="C00000"/>
              </a:solidFill>
            </a:endParaRPr>
          </a:p>
        </p:txBody>
      </p:sp>
      <p:sp>
        <p:nvSpPr>
          <p:cNvPr id="3" name="Rectangle 2"/>
          <p:cNvSpPr/>
          <p:nvPr/>
        </p:nvSpPr>
        <p:spPr>
          <a:xfrm>
            <a:off x="4582884" y="961456"/>
            <a:ext cx="8447315" cy="5940088"/>
          </a:xfrm>
          <a:prstGeom prst="rect">
            <a:avLst/>
          </a:prstGeom>
        </p:spPr>
        <p:txBody>
          <a:bodyPr wrap="square">
            <a:spAutoFit/>
          </a:bodyPr>
          <a:lstStyle/>
          <a:p>
            <a:r>
              <a:rPr lang="en-US" sz="2000" dirty="0"/>
              <a:t>#! python3</a:t>
            </a:r>
          </a:p>
          <a:p>
            <a:r>
              <a:rPr lang="en-US" sz="2000" dirty="0"/>
              <a:t># backupToZip.py - Copies an entire folder &amp;its contents into</a:t>
            </a:r>
          </a:p>
          <a:p>
            <a:r>
              <a:rPr lang="en-US" sz="2000" dirty="0"/>
              <a:t># a ZIP file whose filename increments.</a:t>
            </a:r>
          </a:p>
          <a:p>
            <a:r>
              <a:rPr lang="en-US" sz="2000" dirty="0"/>
              <a:t>➊ import </a:t>
            </a:r>
            <a:r>
              <a:rPr lang="en-US" sz="2000" dirty="0" err="1"/>
              <a:t>zipfile</a:t>
            </a:r>
            <a:r>
              <a:rPr lang="en-US" sz="2000" dirty="0"/>
              <a:t>, </a:t>
            </a:r>
            <a:r>
              <a:rPr lang="en-US" sz="2000" dirty="0" err="1"/>
              <a:t>os</a:t>
            </a:r>
            <a:endParaRPr lang="en-US" sz="2000" dirty="0"/>
          </a:p>
          <a:p>
            <a:r>
              <a:rPr lang="en-US" sz="2000" dirty="0" err="1"/>
              <a:t>def</a:t>
            </a:r>
            <a:r>
              <a:rPr lang="en-US" sz="2000" dirty="0"/>
              <a:t> </a:t>
            </a:r>
            <a:r>
              <a:rPr lang="en-US" sz="2000" dirty="0" err="1"/>
              <a:t>backupToZip</a:t>
            </a:r>
            <a:r>
              <a:rPr lang="en-US" sz="2000" dirty="0"/>
              <a:t>(folder):</a:t>
            </a:r>
          </a:p>
          <a:p>
            <a:r>
              <a:rPr lang="en-US" sz="2000" dirty="0"/>
              <a:t># Back up the entire contents of "folder" into a ZIP file.</a:t>
            </a:r>
          </a:p>
          <a:p>
            <a:r>
              <a:rPr lang="en-US" sz="2000" dirty="0"/>
              <a:t>folder = </a:t>
            </a:r>
            <a:r>
              <a:rPr lang="en-US" sz="2000" dirty="0" err="1"/>
              <a:t>os.path.abspath</a:t>
            </a:r>
            <a:r>
              <a:rPr lang="en-US" sz="2000" dirty="0"/>
              <a:t>(folder) # make sure folder is absolute</a:t>
            </a:r>
          </a:p>
          <a:p>
            <a:r>
              <a:rPr lang="en-US" sz="2000" dirty="0"/>
              <a:t># Figure out the filename this code should use based on</a:t>
            </a:r>
          </a:p>
          <a:p>
            <a:r>
              <a:rPr lang="en-US" sz="2000" dirty="0"/>
              <a:t># what files already exist.</a:t>
            </a:r>
          </a:p>
          <a:p>
            <a:r>
              <a:rPr lang="en-US" sz="2000" dirty="0"/>
              <a:t>➋ number = 1</a:t>
            </a:r>
          </a:p>
          <a:p>
            <a:r>
              <a:rPr lang="en-US" sz="2000" dirty="0"/>
              <a:t>➌ while True:</a:t>
            </a:r>
          </a:p>
          <a:p>
            <a:r>
              <a:rPr lang="en-US" sz="2000" dirty="0" err="1"/>
              <a:t>zipFilename</a:t>
            </a:r>
            <a:r>
              <a:rPr lang="en-US" sz="2000" dirty="0"/>
              <a:t> = </a:t>
            </a:r>
            <a:r>
              <a:rPr lang="en-US" sz="2000" dirty="0" err="1"/>
              <a:t>os.path.basename</a:t>
            </a:r>
            <a:r>
              <a:rPr lang="en-US" sz="2000" dirty="0"/>
              <a:t>(folder) + '_' + </a:t>
            </a:r>
            <a:r>
              <a:rPr lang="en-US" sz="2000" dirty="0" err="1"/>
              <a:t>str</a:t>
            </a:r>
            <a:r>
              <a:rPr lang="en-US" sz="2000" dirty="0"/>
              <a:t>(number) + '.zip'</a:t>
            </a:r>
          </a:p>
          <a:p>
            <a:r>
              <a:rPr lang="en-US" sz="2000" dirty="0"/>
              <a:t>if not </a:t>
            </a:r>
            <a:r>
              <a:rPr lang="en-US" sz="2000" dirty="0" err="1"/>
              <a:t>os.path.exists</a:t>
            </a:r>
            <a:r>
              <a:rPr lang="en-US" sz="2000" dirty="0"/>
              <a:t>(</a:t>
            </a:r>
            <a:r>
              <a:rPr lang="en-US" sz="2000" dirty="0" err="1"/>
              <a:t>zipFilename</a:t>
            </a:r>
            <a:r>
              <a:rPr lang="en-US" sz="2000" dirty="0"/>
              <a:t>):</a:t>
            </a:r>
          </a:p>
          <a:p>
            <a:r>
              <a:rPr lang="en-US" sz="2000" dirty="0"/>
              <a:t>break</a:t>
            </a:r>
          </a:p>
          <a:p>
            <a:r>
              <a:rPr lang="en-US" sz="2000" dirty="0"/>
              <a:t>number = number + 1</a:t>
            </a:r>
          </a:p>
          <a:p>
            <a:r>
              <a:rPr lang="en-US" sz="2000" dirty="0"/>
              <a:t>➍ # TODO: Create the ZIP file.</a:t>
            </a:r>
          </a:p>
          <a:p>
            <a:r>
              <a:rPr lang="en-US" sz="2000" dirty="0"/>
              <a:t># TODO: Walk the entire folder tree and compress the files in each folder.</a:t>
            </a:r>
          </a:p>
          <a:p>
            <a:r>
              <a:rPr lang="en-US" sz="2000" dirty="0"/>
              <a:t>print('Done.')</a:t>
            </a:r>
          </a:p>
          <a:p>
            <a:r>
              <a:rPr lang="en-US" sz="2000" dirty="0" err="1"/>
              <a:t>backupToZip</a:t>
            </a:r>
            <a:r>
              <a:rPr lang="en-US" sz="2000" dirty="0"/>
              <a:t>('C:\\delicious')</a:t>
            </a:r>
          </a:p>
        </p:txBody>
      </p:sp>
    </p:spTree>
    <p:extLst>
      <p:ext uri="{BB962C8B-B14F-4D97-AF65-F5344CB8AC3E}">
        <p14:creationId xmlns:p14="http://schemas.microsoft.com/office/powerpoint/2010/main" val="2052664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406" y="-163182"/>
            <a:ext cx="11648694" cy="1658198"/>
          </a:xfrm>
        </p:spPr>
        <p:txBody>
          <a:bodyPr>
            <a:normAutofit/>
          </a:bodyPr>
          <a:lstStyle/>
          <a:p>
            <a:pPr algn="ctr"/>
            <a:r>
              <a:rPr lang="en-US" sz="4400" b="1" dirty="0">
                <a:latin typeface="Imprint MT Shadow" panose="04020605060303030202" pitchFamily="82" charset="0"/>
              </a:rPr>
              <a:t>Backing Up a Folder into a ZIP File</a:t>
            </a:r>
          </a:p>
        </p:txBody>
      </p:sp>
      <p:sp>
        <p:nvSpPr>
          <p:cNvPr id="5" name="Rectangle 4"/>
          <p:cNvSpPr/>
          <p:nvPr/>
        </p:nvSpPr>
        <p:spPr>
          <a:xfrm>
            <a:off x="327405" y="1256467"/>
            <a:ext cx="11287652" cy="4555093"/>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t>The first part, naming the ZIP file, uses the base name of the absolute path of folder. </a:t>
            </a:r>
          </a:p>
          <a:p>
            <a:pPr marL="457200" indent="-457200" algn="just">
              <a:spcAft>
                <a:spcPts val="1200"/>
              </a:spcAft>
              <a:buFont typeface="Wingdings" panose="05000000000000000000" pitchFamily="2" charset="2"/>
              <a:buChar char="Ø"/>
            </a:pPr>
            <a:r>
              <a:rPr lang="en-US" sz="2400" dirty="0">
                <a:solidFill>
                  <a:srgbClr val="C00000"/>
                </a:solidFill>
              </a:rPr>
              <a:t>If the folder being backed up is C:\delicious, the ZIP file’s name should be delicious_N.zip, where N = 1 is the first time you run the program, N = 2 is the second time, and so on.</a:t>
            </a:r>
          </a:p>
          <a:p>
            <a:pPr marL="457200" indent="-457200" algn="just">
              <a:spcAft>
                <a:spcPts val="1200"/>
              </a:spcAft>
              <a:buFont typeface="Wingdings" panose="05000000000000000000" pitchFamily="2" charset="2"/>
              <a:buChar char="Ø"/>
            </a:pPr>
            <a:r>
              <a:rPr lang="en-US" sz="2400" dirty="0">
                <a:solidFill>
                  <a:srgbClr val="00B050"/>
                </a:solidFill>
              </a:rPr>
              <a:t>You can determine what N should be by checking whether delicious_1.zip already exists, then checking whether delicious_2.zip already exists, and so on. </a:t>
            </a:r>
          </a:p>
          <a:p>
            <a:pPr marL="457200" indent="-457200" algn="just">
              <a:spcAft>
                <a:spcPts val="1200"/>
              </a:spcAft>
              <a:buFont typeface="Wingdings" panose="05000000000000000000" pitchFamily="2" charset="2"/>
              <a:buChar char="Ø"/>
            </a:pPr>
            <a:r>
              <a:rPr lang="en-US" sz="2400" dirty="0"/>
              <a:t>Use a variable named number for N ➋, and keep incrementing it inside the loop that calls </a:t>
            </a:r>
            <a:r>
              <a:rPr lang="en-US" sz="2400" dirty="0" err="1"/>
              <a:t>os.path.exists</a:t>
            </a:r>
            <a:r>
              <a:rPr lang="en-US" sz="2400" dirty="0"/>
              <a:t>() to check whether the file exists ➌. </a:t>
            </a:r>
          </a:p>
          <a:p>
            <a:pPr marL="457200" indent="-457200" algn="just">
              <a:spcAft>
                <a:spcPts val="1200"/>
              </a:spcAft>
              <a:buFont typeface="Wingdings" panose="05000000000000000000" pitchFamily="2" charset="2"/>
              <a:buChar char="Ø"/>
            </a:pPr>
            <a:r>
              <a:rPr lang="en-US" sz="2400" dirty="0">
                <a:solidFill>
                  <a:srgbClr val="0070C0"/>
                </a:solidFill>
              </a:rPr>
              <a:t>The first nonexistent filename found will cause the loop to break, since it will have found the filename of the new zip.</a:t>
            </a:r>
          </a:p>
        </p:txBody>
      </p:sp>
    </p:spTree>
    <p:extLst>
      <p:ext uri="{BB962C8B-B14F-4D97-AF65-F5344CB8AC3E}">
        <p14:creationId xmlns:p14="http://schemas.microsoft.com/office/powerpoint/2010/main" val="2444377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0589"/>
            <a:ext cx="11648694" cy="1658198"/>
          </a:xfrm>
        </p:spPr>
        <p:txBody>
          <a:bodyPr>
            <a:normAutofit/>
          </a:bodyPr>
          <a:lstStyle/>
          <a:p>
            <a:pPr algn="ctr"/>
            <a:r>
              <a:rPr lang="en-US" sz="4400" b="1" dirty="0">
                <a:latin typeface="Imprint MT Shadow" panose="04020605060303030202" pitchFamily="82" charset="0"/>
              </a:rPr>
              <a:t>Backing Up a Folder into a ZIP File</a:t>
            </a:r>
          </a:p>
        </p:txBody>
      </p:sp>
      <p:sp>
        <p:nvSpPr>
          <p:cNvPr id="5" name="Rectangle 4"/>
          <p:cNvSpPr/>
          <p:nvPr/>
        </p:nvSpPr>
        <p:spPr>
          <a:xfrm>
            <a:off x="327405" y="1256467"/>
            <a:ext cx="3221338" cy="5570756"/>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t>Create the ZIP file, using:</a:t>
            </a:r>
          </a:p>
          <a:p>
            <a:pPr marL="457200" indent="-457200" algn="just">
              <a:spcAft>
                <a:spcPts val="1200"/>
              </a:spcAft>
              <a:buFont typeface="Wingdings" panose="05000000000000000000" pitchFamily="2" charset="2"/>
              <a:buChar char="Ø"/>
            </a:pPr>
            <a:r>
              <a:rPr lang="en-US" sz="2400" dirty="0">
                <a:solidFill>
                  <a:srgbClr val="0070C0"/>
                </a:solidFill>
              </a:rPr>
              <a:t>Now that new ZIP file’s name is stored in the </a:t>
            </a:r>
            <a:r>
              <a:rPr lang="en-US" sz="2400" dirty="0" err="1">
                <a:solidFill>
                  <a:srgbClr val="0070C0"/>
                </a:solidFill>
              </a:rPr>
              <a:t>zipFilename</a:t>
            </a:r>
            <a:r>
              <a:rPr lang="en-US" sz="2400" dirty="0">
                <a:solidFill>
                  <a:srgbClr val="0070C0"/>
                </a:solidFill>
              </a:rPr>
              <a:t> variable, you can call </a:t>
            </a:r>
            <a:r>
              <a:rPr lang="en-US" sz="2400" dirty="0" err="1">
                <a:solidFill>
                  <a:srgbClr val="0070C0"/>
                </a:solidFill>
              </a:rPr>
              <a:t>zipfile.ZipFile</a:t>
            </a:r>
            <a:r>
              <a:rPr lang="en-US" sz="2400" dirty="0">
                <a:solidFill>
                  <a:srgbClr val="0070C0"/>
                </a:solidFill>
              </a:rPr>
              <a:t>() to actually create ZIP file ➊. </a:t>
            </a:r>
          </a:p>
          <a:p>
            <a:pPr marL="457200" indent="-457200" algn="just">
              <a:spcAft>
                <a:spcPts val="1200"/>
              </a:spcAft>
              <a:buFont typeface="Wingdings" panose="05000000000000000000" pitchFamily="2" charset="2"/>
              <a:buChar char="Ø"/>
            </a:pPr>
            <a:r>
              <a:rPr lang="en-US" sz="2400" dirty="0">
                <a:solidFill>
                  <a:srgbClr val="C00000"/>
                </a:solidFill>
              </a:rPr>
              <a:t>Be sure to pass 'w' as second argument so that the ZIP file is opened in write mode.</a:t>
            </a:r>
          </a:p>
        </p:txBody>
      </p:sp>
      <p:sp>
        <p:nvSpPr>
          <p:cNvPr id="3" name="Rectangle 2"/>
          <p:cNvSpPr/>
          <p:nvPr/>
        </p:nvSpPr>
        <p:spPr>
          <a:xfrm>
            <a:off x="3788227" y="1256467"/>
            <a:ext cx="8806543" cy="5170646"/>
          </a:xfrm>
          <a:prstGeom prst="rect">
            <a:avLst/>
          </a:prstGeom>
        </p:spPr>
        <p:txBody>
          <a:bodyPr wrap="square">
            <a:spAutoFit/>
          </a:bodyPr>
          <a:lstStyle/>
          <a:p>
            <a:r>
              <a:rPr lang="en-US" sz="2200" dirty="0">
                <a:solidFill>
                  <a:srgbClr val="C00000"/>
                </a:solidFill>
              </a:rPr>
              <a:t>#! python3</a:t>
            </a:r>
          </a:p>
          <a:p>
            <a:r>
              <a:rPr lang="en-US" sz="2200" dirty="0">
                <a:solidFill>
                  <a:srgbClr val="C00000"/>
                </a:solidFill>
              </a:rPr>
              <a:t># backupToZip.py - Copies an entire folder and its contents into</a:t>
            </a:r>
          </a:p>
          <a:p>
            <a:r>
              <a:rPr lang="en-US" sz="2200" dirty="0">
                <a:solidFill>
                  <a:srgbClr val="C00000"/>
                </a:solidFill>
              </a:rPr>
              <a:t># a ZIP file whose filename increments.</a:t>
            </a:r>
          </a:p>
          <a:p>
            <a:r>
              <a:rPr lang="en-US" sz="2200" dirty="0">
                <a:solidFill>
                  <a:srgbClr val="C00000"/>
                </a:solidFill>
              </a:rPr>
              <a:t>--snip--</a:t>
            </a:r>
          </a:p>
          <a:p>
            <a:r>
              <a:rPr lang="en-US" sz="2200" dirty="0">
                <a:solidFill>
                  <a:srgbClr val="C00000"/>
                </a:solidFill>
              </a:rPr>
              <a:t>while True:</a:t>
            </a:r>
          </a:p>
          <a:p>
            <a:r>
              <a:rPr lang="en-US" sz="2200" dirty="0" err="1">
                <a:solidFill>
                  <a:srgbClr val="C00000"/>
                </a:solidFill>
              </a:rPr>
              <a:t>zipFilename</a:t>
            </a:r>
            <a:r>
              <a:rPr lang="en-US" sz="2200" dirty="0">
                <a:solidFill>
                  <a:srgbClr val="C00000"/>
                </a:solidFill>
              </a:rPr>
              <a:t> = </a:t>
            </a:r>
            <a:r>
              <a:rPr lang="en-US" sz="2200" dirty="0" err="1">
                <a:solidFill>
                  <a:srgbClr val="C00000"/>
                </a:solidFill>
              </a:rPr>
              <a:t>os.path.basename</a:t>
            </a:r>
            <a:r>
              <a:rPr lang="en-US" sz="2200" dirty="0">
                <a:solidFill>
                  <a:srgbClr val="C00000"/>
                </a:solidFill>
              </a:rPr>
              <a:t>(folder) + '_' + </a:t>
            </a:r>
            <a:r>
              <a:rPr lang="en-US" sz="2200" dirty="0" err="1">
                <a:solidFill>
                  <a:srgbClr val="C00000"/>
                </a:solidFill>
              </a:rPr>
              <a:t>str</a:t>
            </a:r>
            <a:r>
              <a:rPr lang="en-US" sz="2200" dirty="0">
                <a:solidFill>
                  <a:srgbClr val="C00000"/>
                </a:solidFill>
              </a:rPr>
              <a:t>(number) + '.zip'</a:t>
            </a:r>
          </a:p>
          <a:p>
            <a:r>
              <a:rPr lang="en-US" sz="2200" dirty="0">
                <a:solidFill>
                  <a:srgbClr val="C00000"/>
                </a:solidFill>
              </a:rPr>
              <a:t>if not </a:t>
            </a:r>
            <a:r>
              <a:rPr lang="en-US" sz="2200" dirty="0" err="1">
                <a:solidFill>
                  <a:srgbClr val="C00000"/>
                </a:solidFill>
              </a:rPr>
              <a:t>os.path.exists</a:t>
            </a:r>
            <a:r>
              <a:rPr lang="en-US" sz="2200" dirty="0">
                <a:solidFill>
                  <a:srgbClr val="C00000"/>
                </a:solidFill>
              </a:rPr>
              <a:t>(</a:t>
            </a:r>
            <a:r>
              <a:rPr lang="en-US" sz="2200" dirty="0" err="1">
                <a:solidFill>
                  <a:srgbClr val="C00000"/>
                </a:solidFill>
              </a:rPr>
              <a:t>zipFilename</a:t>
            </a:r>
            <a:r>
              <a:rPr lang="en-US" sz="2200" dirty="0">
                <a:solidFill>
                  <a:srgbClr val="C00000"/>
                </a:solidFill>
              </a:rPr>
              <a:t>):</a:t>
            </a:r>
          </a:p>
          <a:p>
            <a:r>
              <a:rPr lang="en-US" sz="2200" dirty="0">
                <a:solidFill>
                  <a:srgbClr val="C00000"/>
                </a:solidFill>
              </a:rPr>
              <a:t>break</a:t>
            </a:r>
          </a:p>
          <a:p>
            <a:r>
              <a:rPr lang="en-US" sz="2200" dirty="0">
                <a:solidFill>
                  <a:srgbClr val="C00000"/>
                </a:solidFill>
              </a:rPr>
              <a:t>number = number + 1</a:t>
            </a:r>
          </a:p>
          <a:p>
            <a:r>
              <a:rPr lang="en-US" sz="2200" dirty="0">
                <a:solidFill>
                  <a:srgbClr val="C00000"/>
                </a:solidFill>
              </a:rPr>
              <a:t># Create the ZIP file.</a:t>
            </a:r>
          </a:p>
          <a:p>
            <a:r>
              <a:rPr lang="en-US" sz="2200" dirty="0">
                <a:solidFill>
                  <a:srgbClr val="C00000"/>
                </a:solidFill>
              </a:rPr>
              <a:t>print(</a:t>
            </a:r>
            <a:r>
              <a:rPr lang="en-US" sz="2200" dirty="0" err="1">
                <a:solidFill>
                  <a:srgbClr val="C00000"/>
                </a:solidFill>
              </a:rPr>
              <a:t>f'Creating</a:t>
            </a:r>
            <a:r>
              <a:rPr lang="en-US" sz="2200" dirty="0">
                <a:solidFill>
                  <a:srgbClr val="C00000"/>
                </a:solidFill>
              </a:rPr>
              <a:t> {</a:t>
            </a:r>
            <a:r>
              <a:rPr lang="en-US" sz="2200" dirty="0" err="1">
                <a:solidFill>
                  <a:srgbClr val="C00000"/>
                </a:solidFill>
              </a:rPr>
              <a:t>zipFilename</a:t>
            </a:r>
            <a:r>
              <a:rPr lang="en-US" sz="2200" dirty="0">
                <a:solidFill>
                  <a:srgbClr val="C00000"/>
                </a:solidFill>
              </a:rPr>
              <a:t>}...')</a:t>
            </a:r>
          </a:p>
          <a:p>
            <a:r>
              <a:rPr lang="en-US" sz="2200" dirty="0">
                <a:solidFill>
                  <a:srgbClr val="C00000"/>
                </a:solidFill>
              </a:rPr>
              <a:t>➊ </a:t>
            </a:r>
            <a:r>
              <a:rPr lang="en-US" sz="2200" dirty="0" err="1">
                <a:solidFill>
                  <a:srgbClr val="C00000"/>
                </a:solidFill>
              </a:rPr>
              <a:t>backupZip</a:t>
            </a:r>
            <a:r>
              <a:rPr lang="en-US" sz="2200" dirty="0">
                <a:solidFill>
                  <a:srgbClr val="C00000"/>
                </a:solidFill>
              </a:rPr>
              <a:t> = </a:t>
            </a:r>
            <a:r>
              <a:rPr lang="en-US" sz="2200" dirty="0" err="1">
                <a:solidFill>
                  <a:srgbClr val="C00000"/>
                </a:solidFill>
              </a:rPr>
              <a:t>zipfile.ZipFile</a:t>
            </a:r>
            <a:r>
              <a:rPr lang="en-US" sz="2200" dirty="0">
                <a:solidFill>
                  <a:srgbClr val="C00000"/>
                </a:solidFill>
              </a:rPr>
              <a:t>(</a:t>
            </a:r>
            <a:r>
              <a:rPr lang="en-US" sz="2200" dirty="0" err="1">
                <a:solidFill>
                  <a:srgbClr val="C00000"/>
                </a:solidFill>
              </a:rPr>
              <a:t>zipFilename</a:t>
            </a:r>
            <a:r>
              <a:rPr lang="en-US" sz="2200" dirty="0">
                <a:solidFill>
                  <a:srgbClr val="C00000"/>
                </a:solidFill>
              </a:rPr>
              <a:t>, 'w')</a:t>
            </a:r>
          </a:p>
          <a:p>
            <a:r>
              <a:rPr lang="en-US" sz="2200" dirty="0">
                <a:solidFill>
                  <a:srgbClr val="C00000"/>
                </a:solidFill>
              </a:rPr>
              <a:t># TODO: Walk the entire folder tree and compress the files in each folder.</a:t>
            </a:r>
          </a:p>
          <a:p>
            <a:r>
              <a:rPr lang="en-US" sz="2200" dirty="0">
                <a:solidFill>
                  <a:srgbClr val="C00000"/>
                </a:solidFill>
              </a:rPr>
              <a:t>print('Done.')</a:t>
            </a:r>
          </a:p>
          <a:p>
            <a:r>
              <a:rPr lang="en-US" sz="2200" dirty="0" err="1">
                <a:solidFill>
                  <a:srgbClr val="C00000"/>
                </a:solidFill>
              </a:rPr>
              <a:t>backupToZip</a:t>
            </a:r>
            <a:r>
              <a:rPr lang="en-US" sz="2200" dirty="0">
                <a:solidFill>
                  <a:srgbClr val="C00000"/>
                </a:solidFill>
              </a:rPr>
              <a:t>('C:\\delicious')</a:t>
            </a:r>
          </a:p>
        </p:txBody>
      </p:sp>
    </p:spTree>
    <p:extLst>
      <p:ext uri="{BB962C8B-B14F-4D97-AF65-F5344CB8AC3E}">
        <p14:creationId xmlns:p14="http://schemas.microsoft.com/office/powerpoint/2010/main" val="1339158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314643"/>
            <a:ext cx="12464143" cy="1658198"/>
          </a:xfrm>
        </p:spPr>
        <p:txBody>
          <a:bodyPr>
            <a:normAutofit/>
          </a:bodyPr>
          <a:lstStyle/>
          <a:p>
            <a:pPr algn="ctr"/>
            <a:r>
              <a:rPr lang="en-US" sz="4000" b="1" dirty="0">
                <a:latin typeface="Imprint MT Shadow" panose="04020605060303030202" pitchFamily="82" charset="0"/>
              </a:rPr>
              <a:t>Step 3: Walk the Directory Tree &amp; Add to ZIP File</a:t>
            </a:r>
          </a:p>
        </p:txBody>
      </p:sp>
      <p:sp>
        <p:nvSpPr>
          <p:cNvPr id="5" name="Rectangle 4"/>
          <p:cNvSpPr/>
          <p:nvPr/>
        </p:nvSpPr>
        <p:spPr>
          <a:xfrm>
            <a:off x="327405" y="1158493"/>
            <a:ext cx="3221338" cy="5786199"/>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t>Now you need to use the </a:t>
            </a:r>
            <a:r>
              <a:rPr lang="en-US" sz="2400" dirty="0" err="1"/>
              <a:t>os.walk</a:t>
            </a:r>
            <a:r>
              <a:rPr lang="en-US" sz="2400" dirty="0"/>
              <a:t>() function to do the work of listing every file in the folder and its subfolders.</a:t>
            </a:r>
          </a:p>
          <a:p>
            <a:pPr marL="457200" indent="-457200" algn="just">
              <a:spcAft>
                <a:spcPts val="1200"/>
              </a:spcAft>
              <a:buFont typeface="Wingdings" panose="05000000000000000000" pitchFamily="2" charset="2"/>
              <a:buChar char="Ø"/>
            </a:pPr>
            <a:r>
              <a:rPr lang="en-US" sz="2400" dirty="0">
                <a:solidFill>
                  <a:srgbClr val="C00000"/>
                </a:solidFill>
              </a:rPr>
              <a:t>You can use </a:t>
            </a:r>
            <a:r>
              <a:rPr lang="en-US" sz="2400" dirty="0" err="1">
                <a:solidFill>
                  <a:srgbClr val="C00000"/>
                </a:solidFill>
              </a:rPr>
              <a:t>os.walk</a:t>
            </a:r>
            <a:r>
              <a:rPr lang="en-US" sz="2400" dirty="0">
                <a:solidFill>
                  <a:srgbClr val="C00000"/>
                </a:solidFill>
              </a:rPr>
              <a:t>() in a for loop ➊, and on each iteration it will return the iteration’s current folder name, the subfolders in that folder, &amp; filenames in that folder.</a:t>
            </a:r>
          </a:p>
        </p:txBody>
      </p:sp>
      <p:sp>
        <p:nvSpPr>
          <p:cNvPr id="3" name="Rectangle 2"/>
          <p:cNvSpPr/>
          <p:nvPr/>
        </p:nvSpPr>
        <p:spPr>
          <a:xfrm>
            <a:off x="3766455" y="810153"/>
            <a:ext cx="8806543" cy="6186309"/>
          </a:xfrm>
          <a:prstGeom prst="rect">
            <a:avLst/>
          </a:prstGeom>
        </p:spPr>
        <p:txBody>
          <a:bodyPr wrap="square">
            <a:spAutoFit/>
          </a:bodyPr>
          <a:lstStyle/>
          <a:p>
            <a:r>
              <a:rPr lang="en-US" sz="2200" dirty="0">
                <a:solidFill>
                  <a:srgbClr val="C00000"/>
                </a:solidFill>
              </a:rPr>
              <a:t>#! python3</a:t>
            </a:r>
          </a:p>
          <a:p>
            <a:r>
              <a:rPr lang="en-US" sz="2200" dirty="0">
                <a:solidFill>
                  <a:srgbClr val="C00000"/>
                </a:solidFill>
              </a:rPr>
              <a:t># backupToZip.py - Copies an entire folder and its contents into</a:t>
            </a:r>
          </a:p>
          <a:p>
            <a:r>
              <a:rPr lang="en-US" sz="2200" dirty="0">
                <a:solidFill>
                  <a:srgbClr val="C00000"/>
                </a:solidFill>
              </a:rPr>
              <a:t># a ZIP file whose filename increments.</a:t>
            </a:r>
          </a:p>
          <a:p>
            <a:r>
              <a:rPr lang="en-US" sz="2200" dirty="0">
                <a:solidFill>
                  <a:srgbClr val="C00000"/>
                </a:solidFill>
              </a:rPr>
              <a:t>--snip--</a:t>
            </a:r>
          </a:p>
          <a:p>
            <a:r>
              <a:rPr lang="en-US" sz="2200" dirty="0">
                <a:solidFill>
                  <a:srgbClr val="C00000"/>
                </a:solidFill>
              </a:rPr>
              <a:t># Walk the entire folder tree and compress the files in each folder.</a:t>
            </a:r>
          </a:p>
          <a:p>
            <a:r>
              <a:rPr lang="en-US" sz="2200" dirty="0">
                <a:solidFill>
                  <a:srgbClr val="C00000"/>
                </a:solidFill>
              </a:rPr>
              <a:t>➊ for </a:t>
            </a:r>
            <a:r>
              <a:rPr lang="en-US" sz="2200" dirty="0" err="1">
                <a:solidFill>
                  <a:srgbClr val="C00000"/>
                </a:solidFill>
              </a:rPr>
              <a:t>foldername</a:t>
            </a:r>
            <a:r>
              <a:rPr lang="en-US" sz="2200" dirty="0">
                <a:solidFill>
                  <a:srgbClr val="C00000"/>
                </a:solidFill>
              </a:rPr>
              <a:t>, subfolders, filenames in </a:t>
            </a:r>
            <a:r>
              <a:rPr lang="en-US" sz="2200" dirty="0" err="1">
                <a:solidFill>
                  <a:srgbClr val="C00000"/>
                </a:solidFill>
              </a:rPr>
              <a:t>os.walk</a:t>
            </a:r>
            <a:r>
              <a:rPr lang="en-US" sz="2200" dirty="0">
                <a:solidFill>
                  <a:srgbClr val="C00000"/>
                </a:solidFill>
              </a:rPr>
              <a:t>(folder):</a:t>
            </a:r>
          </a:p>
          <a:p>
            <a:r>
              <a:rPr lang="en-US" sz="2200" dirty="0">
                <a:solidFill>
                  <a:srgbClr val="C00000"/>
                </a:solidFill>
              </a:rPr>
              <a:t>print(</a:t>
            </a:r>
            <a:r>
              <a:rPr lang="en-US" sz="2200" dirty="0" err="1">
                <a:solidFill>
                  <a:srgbClr val="C00000"/>
                </a:solidFill>
              </a:rPr>
              <a:t>f'Adding</a:t>
            </a:r>
            <a:r>
              <a:rPr lang="en-US" sz="2200" dirty="0">
                <a:solidFill>
                  <a:srgbClr val="C00000"/>
                </a:solidFill>
              </a:rPr>
              <a:t> files in {</a:t>
            </a:r>
            <a:r>
              <a:rPr lang="en-US" sz="2200" dirty="0" err="1">
                <a:solidFill>
                  <a:srgbClr val="C00000"/>
                </a:solidFill>
              </a:rPr>
              <a:t>foldername</a:t>
            </a:r>
            <a:r>
              <a:rPr lang="en-US" sz="2200" dirty="0">
                <a:solidFill>
                  <a:srgbClr val="C00000"/>
                </a:solidFill>
              </a:rPr>
              <a:t>}...')</a:t>
            </a:r>
          </a:p>
          <a:p>
            <a:r>
              <a:rPr lang="en-US" sz="2200" dirty="0">
                <a:solidFill>
                  <a:srgbClr val="C00000"/>
                </a:solidFill>
              </a:rPr>
              <a:t># Add the current folder to the ZIP file.</a:t>
            </a:r>
          </a:p>
          <a:p>
            <a:r>
              <a:rPr lang="en-US" sz="2200" dirty="0">
                <a:solidFill>
                  <a:srgbClr val="C00000"/>
                </a:solidFill>
              </a:rPr>
              <a:t>➋ </a:t>
            </a:r>
            <a:r>
              <a:rPr lang="en-US" sz="2200" dirty="0" err="1">
                <a:solidFill>
                  <a:srgbClr val="C00000"/>
                </a:solidFill>
              </a:rPr>
              <a:t>backupZip.write</a:t>
            </a:r>
            <a:r>
              <a:rPr lang="en-US" sz="2200" dirty="0">
                <a:solidFill>
                  <a:srgbClr val="C00000"/>
                </a:solidFill>
              </a:rPr>
              <a:t>(</a:t>
            </a:r>
            <a:r>
              <a:rPr lang="en-US" sz="2200" dirty="0" err="1">
                <a:solidFill>
                  <a:srgbClr val="C00000"/>
                </a:solidFill>
              </a:rPr>
              <a:t>foldername</a:t>
            </a:r>
            <a:r>
              <a:rPr lang="en-US" sz="2200" dirty="0">
                <a:solidFill>
                  <a:srgbClr val="C00000"/>
                </a:solidFill>
              </a:rPr>
              <a:t>)</a:t>
            </a:r>
          </a:p>
          <a:p>
            <a:r>
              <a:rPr lang="en-US" sz="2200" dirty="0">
                <a:solidFill>
                  <a:srgbClr val="C00000"/>
                </a:solidFill>
              </a:rPr>
              <a:t># Add all the files in this folder to the ZIP file.</a:t>
            </a:r>
          </a:p>
          <a:p>
            <a:r>
              <a:rPr lang="en-US" sz="2200" dirty="0">
                <a:solidFill>
                  <a:srgbClr val="C00000"/>
                </a:solidFill>
              </a:rPr>
              <a:t>➌ for filename in filenames:</a:t>
            </a:r>
          </a:p>
          <a:p>
            <a:r>
              <a:rPr lang="en-US" sz="2200" dirty="0" err="1">
                <a:solidFill>
                  <a:srgbClr val="C00000"/>
                </a:solidFill>
              </a:rPr>
              <a:t>newBase</a:t>
            </a:r>
            <a:r>
              <a:rPr lang="en-US" sz="2200" dirty="0">
                <a:solidFill>
                  <a:srgbClr val="C00000"/>
                </a:solidFill>
              </a:rPr>
              <a:t> = </a:t>
            </a:r>
            <a:r>
              <a:rPr lang="en-US" sz="2200" dirty="0" err="1">
                <a:solidFill>
                  <a:srgbClr val="C00000"/>
                </a:solidFill>
              </a:rPr>
              <a:t>os.path.basename</a:t>
            </a:r>
            <a:r>
              <a:rPr lang="en-US" sz="2200" dirty="0">
                <a:solidFill>
                  <a:srgbClr val="C00000"/>
                </a:solidFill>
              </a:rPr>
              <a:t>(folder) + '_'</a:t>
            </a:r>
          </a:p>
          <a:p>
            <a:r>
              <a:rPr lang="en-US" sz="2200" dirty="0">
                <a:solidFill>
                  <a:srgbClr val="C00000"/>
                </a:solidFill>
              </a:rPr>
              <a:t>if </a:t>
            </a:r>
            <a:r>
              <a:rPr lang="en-US" sz="2200" dirty="0" err="1">
                <a:solidFill>
                  <a:srgbClr val="C00000"/>
                </a:solidFill>
              </a:rPr>
              <a:t>filename.startswith</a:t>
            </a:r>
            <a:r>
              <a:rPr lang="en-US" sz="2200" dirty="0">
                <a:solidFill>
                  <a:srgbClr val="C00000"/>
                </a:solidFill>
              </a:rPr>
              <a:t>(</a:t>
            </a:r>
            <a:r>
              <a:rPr lang="en-US" sz="2200" dirty="0" err="1">
                <a:solidFill>
                  <a:srgbClr val="C00000"/>
                </a:solidFill>
              </a:rPr>
              <a:t>newBase</a:t>
            </a:r>
            <a:r>
              <a:rPr lang="en-US" sz="2200" dirty="0">
                <a:solidFill>
                  <a:srgbClr val="C00000"/>
                </a:solidFill>
              </a:rPr>
              <a:t>) and </a:t>
            </a:r>
            <a:r>
              <a:rPr lang="en-US" sz="2200" dirty="0" err="1">
                <a:solidFill>
                  <a:srgbClr val="C00000"/>
                </a:solidFill>
              </a:rPr>
              <a:t>filename.endswith</a:t>
            </a:r>
            <a:r>
              <a:rPr lang="en-US" sz="2200" dirty="0">
                <a:solidFill>
                  <a:srgbClr val="C00000"/>
                </a:solidFill>
              </a:rPr>
              <a:t>('.zip'):</a:t>
            </a:r>
          </a:p>
          <a:p>
            <a:r>
              <a:rPr lang="en-US" sz="2200" dirty="0">
                <a:solidFill>
                  <a:srgbClr val="C00000"/>
                </a:solidFill>
              </a:rPr>
              <a:t>continue # don't back up the backup ZIP files</a:t>
            </a:r>
          </a:p>
          <a:p>
            <a:r>
              <a:rPr lang="en-US" sz="2200" dirty="0" err="1">
                <a:solidFill>
                  <a:srgbClr val="C00000"/>
                </a:solidFill>
              </a:rPr>
              <a:t>backupZip.write</a:t>
            </a:r>
            <a:r>
              <a:rPr lang="en-US" sz="2200" dirty="0">
                <a:solidFill>
                  <a:srgbClr val="C00000"/>
                </a:solidFill>
              </a:rPr>
              <a:t>(</a:t>
            </a:r>
            <a:r>
              <a:rPr lang="en-US" sz="2200" dirty="0" err="1">
                <a:solidFill>
                  <a:srgbClr val="C00000"/>
                </a:solidFill>
              </a:rPr>
              <a:t>os.path.join</a:t>
            </a:r>
            <a:r>
              <a:rPr lang="en-US" sz="2200" dirty="0">
                <a:solidFill>
                  <a:srgbClr val="C00000"/>
                </a:solidFill>
              </a:rPr>
              <a:t>(</a:t>
            </a:r>
            <a:r>
              <a:rPr lang="en-US" sz="2200" dirty="0" err="1">
                <a:solidFill>
                  <a:srgbClr val="C00000"/>
                </a:solidFill>
              </a:rPr>
              <a:t>foldername</a:t>
            </a:r>
            <a:r>
              <a:rPr lang="en-US" sz="2200" dirty="0">
                <a:solidFill>
                  <a:srgbClr val="C00000"/>
                </a:solidFill>
              </a:rPr>
              <a:t>, filename))</a:t>
            </a:r>
          </a:p>
          <a:p>
            <a:r>
              <a:rPr lang="en-US" sz="2200" dirty="0" err="1">
                <a:solidFill>
                  <a:srgbClr val="C00000"/>
                </a:solidFill>
              </a:rPr>
              <a:t>backupZip.close</a:t>
            </a:r>
            <a:r>
              <a:rPr lang="en-US" sz="2200" dirty="0">
                <a:solidFill>
                  <a:srgbClr val="C00000"/>
                </a:solidFill>
              </a:rPr>
              <a:t>()</a:t>
            </a:r>
          </a:p>
          <a:p>
            <a:r>
              <a:rPr lang="en-US" sz="2200" dirty="0">
                <a:solidFill>
                  <a:srgbClr val="C00000"/>
                </a:solidFill>
              </a:rPr>
              <a:t>print('Done.')</a:t>
            </a:r>
          </a:p>
          <a:p>
            <a:r>
              <a:rPr lang="en-US" sz="2200" dirty="0" err="1">
                <a:solidFill>
                  <a:srgbClr val="C00000"/>
                </a:solidFill>
              </a:rPr>
              <a:t>backupToZip</a:t>
            </a:r>
            <a:r>
              <a:rPr lang="en-US" sz="2200" dirty="0">
                <a:solidFill>
                  <a:srgbClr val="C00000"/>
                </a:solidFill>
              </a:rPr>
              <a:t>('C:\\delicious')</a:t>
            </a:r>
          </a:p>
        </p:txBody>
      </p:sp>
    </p:spTree>
    <p:extLst>
      <p:ext uri="{BB962C8B-B14F-4D97-AF65-F5344CB8AC3E}">
        <p14:creationId xmlns:p14="http://schemas.microsoft.com/office/powerpoint/2010/main" val="3369445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314643"/>
            <a:ext cx="12464143" cy="1658198"/>
          </a:xfrm>
        </p:spPr>
        <p:txBody>
          <a:bodyPr>
            <a:normAutofit/>
          </a:bodyPr>
          <a:lstStyle/>
          <a:p>
            <a:pPr algn="ctr"/>
            <a:r>
              <a:rPr lang="en-US" sz="4000" b="1" dirty="0">
                <a:latin typeface="Imprint MT Shadow" panose="04020605060303030202" pitchFamily="82" charset="0"/>
              </a:rPr>
              <a:t>Step 3: Walk the Directory Tree &amp; Add to ZIP File</a:t>
            </a:r>
          </a:p>
        </p:txBody>
      </p:sp>
      <p:sp>
        <p:nvSpPr>
          <p:cNvPr id="5" name="Rectangle 4"/>
          <p:cNvSpPr/>
          <p:nvPr/>
        </p:nvSpPr>
        <p:spPr>
          <a:xfrm>
            <a:off x="327404" y="1169381"/>
            <a:ext cx="5703281" cy="4924425"/>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solidFill>
                  <a:srgbClr val="C00000"/>
                </a:solidFill>
              </a:rPr>
              <a:t>In the for loop, the folder is added to the ZIP file ➋. </a:t>
            </a:r>
          </a:p>
          <a:p>
            <a:pPr marL="457200" indent="-457200" algn="just">
              <a:spcAft>
                <a:spcPts val="1200"/>
              </a:spcAft>
              <a:buFont typeface="Wingdings" panose="05000000000000000000" pitchFamily="2" charset="2"/>
              <a:buChar char="Ø"/>
            </a:pPr>
            <a:r>
              <a:rPr lang="en-US" sz="2400" dirty="0">
                <a:solidFill>
                  <a:srgbClr val="0070C0"/>
                </a:solidFill>
              </a:rPr>
              <a:t>The nested for loop can go through each filename in the filenames list ➌. </a:t>
            </a:r>
          </a:p>
          <a:p>
            <a:pPr marL="457200" indent="-457200" algn="just">
              <a:spcAft>
                <a:spcPts val="1200"/>
              </a:spcAft>
              <a:buFont typeface="Wingdings" panose="05000000000000000000" pitchFamily="2" charset="2"/>
              <a:buChar char="Ø"/>
            </a:pPr>
            <a:r>
              <a:rPr lang="en-US" sz="2400" dirty="0">
                <a:solidFill>
                  <a:srgbClr val="C00000"/>
                </a:solidFill>
              </a:rPr>
              <a:t>Each of these is added to the ZIP file, except for previously made backup ZIPs.</a:t>
            </a:r>
          </a:p>
          <a:p>
            <a:pPr marL="457200" indent="-457200" algn="just">
              <a:spcAft>
                <a:spcPts val="1200"/>
              </a:spcAft>
              <a:buFont typeface="Wingdings" panose="05000000000000000000" pitchFamily="2" charset="2"/>
              <a:buChar char="Ø"/>
            </a:pPr>
            <a:r>
              <a:rPr lang="en-US" sz="2400" dirty="0">
                <a:solidFill>
                  <a:srgbClr val="00B050"/>
                </a:solidFill>
              </a:rPr>
              <a:t>When you run this program, it will produce output that will look like this:</a:t>
            </a:r>
          </a:p>
          <a:p>
            <a:pPr marL="457200" indent="-457200" algn="just">
              <a:spcAft>
                <a:spcPts val="1200"/>
              </a:spcAft>
              <a:buFont typeface="Wingdings" panose="05000000000000000000" pitchFamily="2" charset="2"/>
              <a:buChar char="Ø"/>
            </a:pPr>
            <a:r>
              <a:rPr lang="en-US" sz="2400" dirty="0"/>
              <a:t>Second time you run it, it will put all the files in </a:t>
            </a:r>
            <a:r>
              <a:rPr lang="en-US" sz="2400" i="1" dirty="0"/>
              <a:t>C:\delicious </a:t>
            </a:r>
            <a:r>
              <a:rPr lang="en-US" sz="2400" dirty="0"/>
              <a:t>into a ZIP file named </a:t>
            </a:r>
            <a:r>
              <a:rPr lang="en-US" sz="2400" i="1" dirty="0"/>
              <a:t>delicious_2.zip</a:t>
            </a:r>
            <a:r>
              <a:rPr lang="en-US" sz="2400" dirty="0"/>
              <a:t>, and so on.</a:t>
            </a:r>
            <a:endParaRPr lang="en-US" sz="2400" dirty="0">
              <a:solidFill>
                <a:srgbClr val="00B050"/>
              </a:solidFill>
            </a:endParaRPr>
          </a:p>
        </p:txBody>
      </p:sp>
      <p:sp>
        <p:nvSpPr>
          <p:cNvPr id="3" name="Rectangle 2"/>
          <p:cNvSpPr/>
          <p:nvPr/>
        </p:nvSpPr>
        <p:spPr>
          <a:xfrm>
            <a:off x="6618512" y="2640509"/>
            <a:ext cx="8806543" cy="2800767"/>
          </a:xfrm>
          <a:prstGeom prst="rect">
            <a:avLst/>
          </a:prstGeom>
        </p:spPr>
        <p:txBody>
          <a:bodyPr wrap="square">
            <a:spAutoFit/>
          </a:bodyPr>
          <a:lstStyle/>
          <a:p>
            <a:r>
              <a:rPr lang="en-US" sz="2200" dirty="0">
                <a:solidFill>
                  <a:srgbClr val="00B050"/>
                </a:solidFill>
              </a:rPr>
              <a:t>Output:</a:t>
            </a:r>
          </a:p>
          <a:p>
            <a:r>
              <a:rPr lang="en-US" sz="2200" dirty="0">
                <a:solidFill>
                  <a:srgbClr val="C00000"/>
                </a:solidFill>
              </a:rPr>
              <a:t>Creating delicious_1.zip...</a:t>
            </a:r>
          </a:p>
          <a:p>
            <a:r>
              <a:rPr lang="en-US" sz="2200" dirty="0">
                <a:solidFill>
                  <a:srgbClr val="C00000"/>
                </a:solidFill>
              </a:rPr>
              <a:t>Adding files in C:\delicious...</a:t>
            </a:r>
          </a:p>
          <a:p>
            <a:r>
              <a:rPr lang="en-US" sz="2200" dirty="0">
                <a:solidFill>
                  <a:srgbClr val="C00000"/>
                </a:solidFill>
              </a:rPr>
              <a:t>Adding files in C:\delicious\cats...</a:t>
            </a:r>
          </a:p>
          <a:p>
            <a:r>
              <a:rPr lang="en-US" sz="2200" dirty="0">
                <a:solidFill>
                  <a:srgbClr val="C00000"/>
                </a:solidFill>
              </a:rPr>
              <a:t>Adding files in C:\delicious\waffles...</a:t>
            </a:r>
          </a:p>
          <a:p>
            <a:r>
              <a:rPr lang="en-US" sz="2200" dirty="0">
                <a:solidFill>
                  <a:srgbClr val="C00000"/>
                </a:solidFill>
              </a:rPr>
              <a:t>Adding files in C:\delicious\walnut...</a:t>
            </a:r>
          </a:p>
          <a:p>
            <a:r>
              <a:rPr lang="en-US" sz="2200" dirty="0">
                <a:solidFill>
                  <a:srgbClr val="C00000"/>
                </a:solidFill>
              </a:rPr>
              <a:t>Adding files in C:\delicious\walnut\waffles...</a:t>
            </a:r>
          </a:p>
          <a:p>
            <a:r>
              <a:rPr lang="en-US" sz="2200" dirty="0">
                <a:solidFill>
                  <a:srgbClr val="C00000"/>
                </a:solidFill>
              </a:rPr>
              <a:t>Done.</a:t>
            </a:r>
          </a:p>
        </p:txBody>
      </p:sp>
    </p:spTree>
    <p:extLst>
      <p:ext uri="{BB962C8B-B14F-4D97-AF65-F5344CB8AC3E}">
        <p14:creationId xmlns:p14="http://schemas.microsoft.com/office/powerpoint/2010/main" val="3376225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72" y="1786299"/>
            <a:ext cx="12464143" cy="1658198"/>
          </a:xfrm>
        </p:spPr>
        <p:txBody>
          <a:bodyPr>
            <a:normAutofit/>
          </a:bodyPr>
          <a:lstStyle/>
          <a:p>
            <a:pPr algn="ctr"/>
            <a:r>
              <a:rPr lang="en-US" sz="7200" b="1" dirty="0">
                <a:latin typeface="Imprint MT Shadow" panose="04020605060303030202" pitchFamily="82" charset="0"/>
              </a:rPr>
              <a:t>Debugging</a:t>
            </a:r>
          </a:p>
        </p:txBody>
      </p:sp>
    </p:spTree>
    <p:extLst>
      <p:ext uri="{BB962C8B-B14F-4D97-AF65-F5344CB8AC3E}">
        <p14:creationId xmlns:p14="http://schemas.microsoft.com/office/powerpoint/2010/main" val="2842236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238441"/>
            <a:ext cx="12464143" cy="1658198"/>
          </a:xfrm>
        </p:spPr>
        <p:txBody>
          <a:bodyPr>
            <a:normAutofit/>
          </a:bodyPr>
          <a:lstStyle/>
          <a:p>
            <a:pPr algn="ctr"/>
            <a:r>
              <a:rPr lang="en-US" sz="4000" b="1" dirty="0">
                <a:latin typeface="Imprint MT Shadow" panose="04020605060303030202" pitchFamily="82" charset="0"/>
              </a:rPr>
              <a:t>Debugging	</a:t>
            </a:r>
          </a:p>
        </p:txBody>
      </p:sp>
      <p:sp>
        <p:nvSpPr>
          <p:cNvPr id="5" name="Rectangle 4"/>
          <p:cNvSpPr/>
          <p:nvPr/>
        </p:nvSpPr>
        <p:spPr>
          <a:xfrm>
            <a:off x="327404" y="1093182"/>
            <a:ext cx="11440053" cy="5816977"/>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solidFill>
                  <a:srgbClr val="C00000"/>
                </a:solidFill>
              </a:rPr>
              <a:t>This chapter covers some tools and techniques for finding root cause of bugs in program</a:t>
            </a:r>
          </a:p>
          <a:p>
            <a:pPr marL="457200" indent="-457200" algn="just">
              <a:spcAft>
                <a:spcPts val="1200"/>
              </a:spcAft>
              <a:buFont typeface="Wingdings" panose="05000000000000000000" pitchFamily="2" charset="2"/>
              <a:buChar char="Ø"/>
            </a:pPr>
            <a:r>
              <a:rPr lang="en-US" sz="2400" dirty="0">
                <a:solidFill>
                  <a:srgbClr val="C00000"/>
                </a:solidFill>
              </a:rPr>
              <a:t>They help to fix bugs faster and with less effort.</a:t>
            </a:r>
          </a:p>
          <a:p>
            <a:pPr marL="457200" indent="-457200" algn="just">
              <a:spcAft>
                <a:spcPts val="1200"/>
              </a:spcAft>
              <a:buFont typeface="Wingdings" panose="05000000000000000000" pitchFamily="2" charset="2"/>
              <a:buChar char="Ø"/>
            </a:pPr>
            <a:r>
              <a:rPr lang="en-US" sz="2400" dirty="0">
                <a:solidFill>
                  <a:srgbClr val="00B050"/>
                </a:solidFill>
              </a:rPr>
              <a:t>Computer will do only what you tell it to do; it won’t read our mind and do what we intended it to do.</a:t>
            </a:r>
          </a:p>
          <a:p>
            <a:pPr marL="457200" indent="-457200" algn="just">
              <a:spcAft>
                <a:spcPts val="1200"/>
              </a:spcAft>
              <a:buFont typeface="Wingdings" panose="05000000000000000000" pitchFamily="2" charset="2"/>
              <a:buChar char="Ø"/>
            </a:pPr>
            <a:r>
              <a:rPr lang="en-US" sz="2400" dirty="0">
                <a:solidFill>
                  <a:srgbClr val="0070C0"/>
                </a:solidFill>
              </a:rPr>
              <a:t>Even professional programmers create bugs all the time, so don’t feel discouraged if your program has a problem.</a:t>
            </a:r>
          </a:p>
          <a:p>
            <a:pPr marL="457200" indent="-457200" algn="just">
              <a:spcAft>
                <a:spcPts val="1200"/>
              </a:spcAft>
              <a:buFont typeface="Wingdings" panose="05000000000000000000" pitchFamily="2" charset="2"/>
              <a:buChar char="Ø"/>
            </a:pPr>
            <a:r>
              <a:rPr lang="en-US" sz="2400" dirty="0">
                <a:solidFill>
                  <a:srgbClr val="00B050"/>
                </a:solidFill>
              </a:rPr>
              <a:t>Second, you will look at how to use the debugger. </a:t>
            </a:r>
          </a:p>
          <a:p>
            <a:pPr marL="457200" indent="-457200" algn="just">
              <a:spcAft>
                <a:spcPts val="1200"/>
              </a:spcAft>
              <a:buFont typeface="Wingdings" panose="05000000000000000000" pitchFamily="2" charset="2"/>
              <a:buChar char="Ø"/>
            </a:pPr>
            <a:r>
              <a:rPr lang="en-US" sz="2400" dirty="0">
                <a:solidFill>
                  <a:srgbClr val="C00000"/>
                </a:solidFill>
              </a:rPr>
              <a:t>The debugger is a feature of Mu that executes a program one instruction at a time, giving you a chance to inspect the values in variables while your code runs, and track how the values change over the course of your program. </a:t>
            </a:r>
          </a:p>
          <a:p>
            <a:pPr marL="457200" indent="-457200" algn="just">
              <a:spcAft>
                <a:spcPts val="1200"/>
              </a:spcAft>
              <a:buFont typeface="Wingdings" panose="05000000000000000000" pitchFamily="2" charset="2"/>
              <a:buChar char="Ø"/>
            </a:pPr>
            <a:r>
              <a:rPr lang="en-US" sz="2400" dirty="0">
                <a:solidFill>
                  <a:srgbClr val="00B050"/>
                </a:solidFill>
              </a:rPr>
              <a:t>This is much slower than running the program at full speed, but it is helpful to see the actual values in a program while it runs, rather than deducing what the values might be from the source code.</a:t>
            </a:r>
          </a:p>
        </p:txBody>
      </p:sp>
    </p:spTree>
    <p:extLst>
      <p:ext uri="{BB962C8B-B14F-4D97-AF65-F5344CB8AC3E}">
        <p14:creationId xmlns:p14="http://schemas.microsoft.com/office/powerpoint/2010/main" val="33039471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327404" y="875470"/>
            <a:ext cx="11440053" cy="6247864"/>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solidFill>
                  <a:srgbClr val="C00000"/>
                </a:solidFill>
              </a:rPr>
              <a:t>Python raises an exception whenever it tries to execute invalid code. </a:t>
            </a:r>
          </a:p>
          <a:p>
            <a:pPr marL="457200" indent="-457200" algn="just">
              <a:spcAft>
                <a:spcPts val="1200"/>
              </a:spcAft>
              <a:buFont typeface="Wingdings" panose="05000000000000000000" pitchFamily="2" charset="2"/>
              <a:buChar char="Ø"/>
            </a:pPr>
            <a:r>
              <a:rPr lang="en-US" sz="2400" dirty="0"/>
              <a:t>In Chapter 3, you read about how to handle Python’s exceptions with try and except statements so that your program can recover from exceptions that you anticipated. </a:t>
            </a:r>
          </a:p>
          <a:p>
            <a:pPr marL="457200" indent="-457200" algn="just">
              <a:buFont typeface="Wingdings" panose="05000000000000000000" pitchFamily="2" charset="2"/>
              <a:buChar char="Ø"/>
            </a:pPr>
            <a:r>
              <a:rPr lang="en-US" sz="2400" dirty="0"/>
              <a:t>How raise your own exceptions in your code:</a:t>
            </a:r>
          </a:p>
          <a:p>
            <a:pPr marL="457200" indent="-457200" algn="just">
              <a:spcAft>
                <a:spcPts val="1200"/>
              </a:spcAft>
              <a:buFont typeface="Wingdings" panose="05000000000000000000" pitchFamily="2" charset="2"/>
              <a:buChar char="Ø"/>
            </a:pPr>
            <a:r>
              <a:rPr lang="en-US" sz="2400" dirty="0">
                <a:solidFill>
                  <a:srgbClr val="C00000"/>
                </a:solidFill>
              </a:rPr>
              <a:t>Raising an exception is a way of saying, “Stop running the code in this function and move the program execution to the except statement.”</a:t>
            </a:r>
          </a:p>
          <a:p>
            <a:pPr marL="457200" indent="-457200" algn="just">
              <a:buFont typeface="Wingdings" panose="05000000000000000000" pitchFamily="2" charset="2"/>
              <a:buChar char="Ø"/>
            </a:pPr>
            <a:r>
              <a:rPr lang="en-US" sz="2400" dirty="0">
                <a:solidFill>
                  <a:srgbClr val="00B050"/>
                </a:solidFill>
              </a:rPr>
              <a:t>Exceptions are raised with a raise statement. In code, a raise statement consists of :</a:t>
            </a:r>
          </a:p>
          <a:p>
            <a:pPr marL="457200" indent="403225" algn="just">
              <a:buFont typeface="Wingdings" panose="05000000000000000000" pitchFamily="2" charset="2"/>
              <a:buChar char="ü"/>
            </a:pPr>
            <a:r>
              <a:rPr lang="en-US" sz="2400" dirty="0">
                <a:solidFill>
                  <a:srgbClr val="00B050"/>
                </a:solidFill>
              </a:rPr>
              <a:t>The raise keyword</a:t>
            </a:r>
          </a:p>
          <a:p>
            <a:pPr marL="457200" indent="403225" algn="just">
              <a:buFont typeface="Wingdings" panose="05000000000000000000" pitchFamily="2" charset="2"/>
              <a:buChar char="ü"/>
            </a:pPr>
            <a:r>
              <a:rPr lang="en-US" sz="2400" dirty="0">
                <a:solidFill>
                  <a:srgbClr val="00B050"/>
                </a:solidFill>
              </a:rPr>
              <a:t>A call to the Exception() function</a:t>
            </a:r>
          </a:p>
          <a:p>
            <a:pPr marL="457200" indent="403225" algn="just">
              <a:buFont typeface="Wingdings" panose="05000000000000000000" pitchFamily="2" charset="2"/>
              <a:buChar char="ü"/>
            </a:pPr>
            <a:r>
              <a:rPr lang="en-US" sz="2400" dirty="0">
                <a:solidFill>
                  <a:srgbClr val="00B050"/>
                </a:solidFill>
              </a:rPr>
              <a:t>A string with a helpful error message passed to the Exception() function</a:t>
            </a:r>
          </a:p>
          <a:p>
            <a:pPr marL="457200" indent="-403225" algn="just"/>
            <a:r>
              <a:rPr lang="en-US" sz="2400" dirty="0">
                <a:solidFill>
                  <a:srgbClr val="00B050"/>
                </a:solidFill>
              </a:rPr>
              <a:t>Ex:              &gt;&gt;&gt; raise Exception('This is the error message.')</a:t>
            </a:r>
          </a:p>
          <a:p>
            <a:pPr marL="457200" indent="860425" algn="just"/>
            <a:r>
              <a:rPr lang="en-US" sz="2400" dirty="0" err="1">
                <a:solidFill>
                  <a:srgbClr val="00B050"/>
                </a:solidFill>
              </a:rPr>
              <a:t>Traceback</a:t>
            </a:r>
            <a:r>
              <a:rPr lang="en-US" sz="2400" dirty="0">
                <a:solidFill>
                  <a:srgbClr val="00B050"/>
                </a:solidFill>
              </a:rPr>
              <a:t> (most recent call last):</a:t>
            </a:r>
          </a:p>
          <a:p>
            <a:pPr marL="457200" indent="860425" algn="just"/>
            <a:r>
              <a:rPr lang="en-US" sz="2400" dirty="0">
                <a:solidFill>
                  <a:srgbClr val="00B050"/>
                </a:solidFill>
              </a:rPr>
              <a:t>File "&lt;pyshell#191&gt;", line 1, in &lt;module&gt;</a:t>
            </a:r>
          </a:p>
          <a:p>
            <a:pPr marL="457200" indent="860425" algn="just"/>
            <a:r>
              <a:rPr lang="en-US" sz="2400" dirty="0">
                <a:solidFill>
                  <a:srgbClr val="00B050"/>
                </a:solidFill>
              </a:rPr>
              <a:t>raise Exception('This is the error message.')</a:t>
            </a:r>
          </a:p>
          <a:p>
            <a:pPr marL="457200" indent="860425" algn="just"/>
            <a:r>
              <a:rPr lang="en-US" sz="2400" dirty="0">
                <a:solidFill>
                  <a:srgbClr val="00B050"/>
                </a:solidFill>
              </a:rPr>
              <a:t>Exception: This is the error message.     </a:t>
            </a:r>
          </a:p>
        </p:txBody>
      </p:sp>
    </p:spTree>
    <p:extLst>
      <p:ext uri="{BB962C8B-B14F-4D97-AF65-F5344CB8AC3E}">
        <p14:creationId xmlns:p14="http://schemas.microsoft.com/office/powerpoint/2010/main" val="179148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Copying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657605" y="1785198"/>
            <a:ext cx="11412475" cy="3766185"/>
          </a:xfrm>
        </p:spPr>
        <p:txBody>
          <a:bodyPr>
            <a:noAutofit/>
          </a:bodyPr>
          <a:lstStyle/>
          <a:p>
            <a:pPr algn="just">
              <a:buFont typeface="Wingdings" panose="05000000000000000000" pitchFamily="2" charset="2"/>
              <a:buChar char="Ø"/>
            </a:pPr>
            <a:r>
              <a:rPr lang="en-US" sz="3200" dirty="0"/>
              <a:t>The </a:t>
            </a:r>
            <a:r>
              <a:rPr lang="en-US" sz="3200" dirty="0" err="1"/>
              <a:t>shutil</a:t>
            </a:r>
            <a:r>
              <a:rPr lang="en-US" sz="3200" dirty="0"/>
              <a:t> module provides functions for copying files, as well as entire folders.</a:t>
            </a:r>
          </a:p>
          <a:p>
            <a:pPr algn="just">
              <a:buFont typeface="Wingdings" panose="05000000000000000000" pitchFamily="2" charset="2"/>
              <a:buChar char="Ø"/>
            </a:pPr>
            <a:r>
              <a:rPr lang="en-US" sz="3200" dirty="0">
                <a:solidFill>
                  <a:srgbClr val="C00000"/>
                </a:solidFill>
              </a:rPr>
              <a:t>Calling </a:t>
            </a:r>
            <a:r>
              <a:rPr lang="en-US" sz="3200" dirty="0" err="1">
                <a:solidFill>
                  <a:srgbClr val="C00000"/>
                </a:solidFill>
              </a:rPr>
              <a:t>shutil.copy</a:t>
            </a:r>
            <a:r>
              <a:rPr lang="en-US" sz="3200" dirty="0">
                <a:solidFill>
                  <a:srgbClr val="C00000"/>
                </a:solidFill>
              </a:rPr>
              <a:t>(source, destination) will copy the file at the path source to the folder at the path destination. </a:t>
            </a:r>
          </a:p>
          <a:p>
            <a:pPr algn="just">
              <a:buFont typeface="Wingdings" panose="05000000000000000000" pitchFamily="2" charset="2"/>
              <a:buChar char="Ø"/>
            </a:pPr>
            <a:r>
              <a:rPr lang="en-US" sz="3200" dirty="0">
                <a:solidFill>
                  <a:srgbClr val="0070C0"/>
                </a:solidFill>
              </a:rPr>
              <a:t>Both source and destination can be strings or Path objects.</a:t>
            </a:r>
          </a:p>
          <a:p>
            <a:pPr algn="just">
              <a:buFont typeface="Wingdings" panose="05000000000000000000" pitchFamily="2" charset="2"/>
              <a:buChar char="Ø"/>
            </a:pPr>
            <a:r>
              <a:rPr lang="en-US" sz="3200" dirty="0">
                <a:solidFill>
                  <a:srgbClr val="C00000"/>
                </a:solidFill>
              </a:rPr>
              <a:t>If destination is a filename, it will be used as the new name of the copied file.</a:t>
            </a:r>
          </a:p>
          <a:p>
            <a:pPr algn="just">
              <a:buFont typeface="Wingdings" panose="05000000000000000000" pitchFamily="2" charset="2"/>
              <a:buChar char="Ø"/>
            </a:pPr>
            <a:r>
              <a:rPr lang="en-US" sz="3200" dirty="0">
                <a:solidFill>
                  <a:schemeClr val="tx1"/>
                </a:solidFill>
              </a:rPr>
              <a:t>This function returns a string or Path object of the copied file.</a:t>
            </a:r>
          </a:p>
        </p:txBody>
      </p:sp>
    </p:spTree>
    <p:extLst>
      <p:ext uri="{BB962C8B-B14F-4D97-AF65-F5344CB8AC3E}">
        <p14:creationId xmlns:p14="http://schemas.microsoft.com/office/powerpoint/2010/main" val="3923871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326986" y="1746327"/>
            <a:ext cx="11440053" cy="4031873"/>
          </a:xfrm>
          <a:prstGeom prst="rect">
            <a:avLst/>
          </a:prstGeom>
        </p:spPr>
        <p:txBody>
          <a:bodyPr wrap="square">
            <a:spAutoFit/>
          </a:bodyPr>
          <a:lstStyle/>
          <a:p>
            <a:pPr marL="457200" indent="-457200" algn="just">
              <a:spcAft>
                <a:spcPts val="1200"/>
              </a:spcAft>
              <a:buFont typeface="Wingdings" panose="05000000000000000000" pitchFamily="2" charset="2"/>
              <a:buChar char="Ø"/>
            </a:pPr>
            <a:r>
              <a:rPr lang="en-US" sz="2400" dirty="0">
                <a:solidFill>
                  <a:srgbClr val="C00000"/>
                </a:solidFill>
              </a:rPr>
              <a:t>If there are no try and except statements covering the raise statement that raised the exception, the program simply crashes and displays the exception’s error message.</a:t>
            </a:r>
          </a:p>
          <a:p>
            <a:pPr marL="457200" indent="-457200" algn="just">
              <a:spcAft>
                <a:spcPts val="1200"/>
              </a:spcAft>
              <a:buFont typeface="Wingdings" panose="05000000000000000000" pitchFamily="2" charset="2"/>
              <a:buChar char="Ø"/>
            </a:pPr>
            <a:r>
              <a:rPr lang="en-US" sz="2400" dirty="0"/>
              <a:t>Often it’s the code that calls the function, rather than the function itself, that knows how to handle an exception. </a:t>
            </a:r>
          </a:p>
          <a:p>
            <a:pPr marL="457200" indent="-457200" algn="just">
              <a:spcAft>
                <a:spcPts val="1200"/>
              </a:spcAft>
              <a:buFont typeface="Wingdings" panose="05000000000000000000" pitchFamily="2" charset="2"/>
              <a:buChar char="Ø"/>
            </a:pPr>
            <a:r>
              <a:rPr lang="en-US" sz="2400" dirty="0">
                <a:solidFill>
                  <a:srgbClr val="C00000"/>
                </a:solidFill>
              </a:rPr>
              <a:t>That means you will commonly see a raise statement inside a function and the try and except statements in the code calling the function. </a:t>
            </a:r>
          </a:p>
          <a:p>
            <a:pPr marL="457200" indent="-457200" algn="just">
              <a:spcAft>
                <a:spcPts val="1200"/>
              </a:spcAft>
              <a:buFont typeface="Wingdings" panose="05000000000000000000" pitchFamily="2" charset="2"/>
              <a:buChar char="Ø"/>
            </a:pPr>
            <a:r>
              <a:rPr lang="en-US" sz="2400" dirty="0">
                <a:solidFill>
                  <a:srgbClr val="C00000"/>
                </a:solidFill>
              </a:rPr>
              <a:t>For example, open a new file editor tab, enter the following code, and save the program as boxPrint.py:</a:t>
            </a:r>
            <a:endParaRPr lang="en-US" sz="2400" dirty="0">
              <a:solidFill>
                <a:srgbClr val="00B050"/>
              </a:solidFill>
            </a:endParaRPr>
          </a:p>
          <a:p>
            <a:pPr marL="457200" indent="-403225" algn="just"/>
            <a:endParaRPr lang="en-US" sz="2400" dirty="0">
              <a:solidFill>
                <a:srgbClr val="00B050"/>
              </a:solidFill>
            </a:endParaRPr>
          </a:p>
        </p:txBody>
      </p:sp>
    </p:spTree>
    <p:extLst>
      <p:ext uri="{BB962C8B-B14F-4D97-AF65-F5344CB8AC3E}">
        <p14:creationId xmlns:p14="http://schemas.microsoft.com/office/powerpoint/2010/main" val="2686216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229015" y="962555"/>
            <a:ext cx="11440053" cy="6001643"/>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a:t>
            </a:r>
            <a:r>
              <a:rPr lang="en-US" sz="2400" dirty="0" err="1">
                <a:solidFill>
                  <a:srgbClr val="C00000"/>
                </a:solidFill>
              </a:rPr>
              <a:t>boxPrint</a:t>
            </a:r>
            <a:r>
              <a:rPr lang="en-US" sz="2400" dirty="0">
                <a:solidFill>
                  <a:srgbClr val="C00000"/>
                </a:solidFill>
              </a:rPr>
              <a:t>(symbol, width, height):</a:t>
            </a:r>
          </a:p>
          <a:p>
            <a:pPr algn="just"/>
            <a:r>
              <a:rPr lang="en-US" sz="2400" dirty="0">
                <a:solidFill>
                  <a:srgbClr val="C00000"/>
                </a:solidFill>
              </a:rPr>
              <a:t>if </a:t>
            </a:r>
            <a:r>
              <a:rPr lang="en-US" sz="2400" dirty="0" err="1">
                <a:solidFill>
                  <a:srgbClr val="C00000"/>
                </a:solidFill>
              </a:rPr>
              <a:t>len</a:t>
            </a:r>
            <a:r>
              <a:rPr lang="en-US" sz="2400" dirty="0">
                <a:solidFill>
                  <a:srgbClr val="C00000"/>
                </a:solidFill>
              </a:rPr>
              <a:t>(symbol) != 1:</a:t>
            </a:r>
          </a:p>
          <a:p>
            <a:pPr algn="just"/>
            <a:r>
              <a:rPr lang="en-US" sz="2400" dirty="0">
                <a:solidFill>
                  <a:srgbClr val="C00000"/>
                </a:solidFill>
              </a:rPr>
              <a:t>➊ raise Exception('Symbol must be a single character string.')</a:t>
            </a:r>
          </a:p>
          <a:p>
            <a:pPr algn="just"/>
            <a:r>
              <a:rPr lang="en-US" sz="2400" dirty="0">
                <a:solidFill>
                  <a:srgbClr val="C00000"/>
                </a:solidFill>
              </a:rPr>
              <a:t>if width &lt;= 2:</a:t>
            </a:r>
          </a:p>
          <a:p>
            <a:pPr algn="just"/>
            <a:r>
              <a:rPr lang="en-US" sz="2400" dirty="0">
                <a:solidFill>
                  <a:srgbClr val="C00000"/>
                </a:solidFill>
              </a:rPr>
              <a:t>➋ raise Exception('Width must be greater than 2.')</a:t>
            </a:r>
          </a:p>
          <a:p>
            <a:pPr algn="just"/>
            <a:r>
              <a:rPr lang="en-US" sz="2400" dirty="0">
                <a:solidFill>
                  <a:srgbClr val="C00000"/>
                </a:solidFill>
              </a:rPr>
              <a:t>if height &lt;= 2:</a:t>
            </a:r>
          </a:p>
          <a:p>
            <a:pPr algn="just"/>
            <a:r>
              <a:rPr lang="en-US" sz="2400" dirty="0">
                <a:solidFill>
                  <a:srgbClr val="C00000"/>
                </a:solidFill>
              </a:rPr>
              <a:t>➌ raise Exception('Height must be greater than 2.')</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i</a:t>
            </a:r>
            <a:r>
              <a:rPr lang="en-US" sz="2400" dirty="0">
                <a:solidFill>
                  <a:srgbClr val="C00000"/>
                </a:solidFill>
              </a:rPr>
              <a:t> in range(height - 2):</a:t>
            </a:r>
          </a:p>
          <a:p>
            <a:pPr algn="just"/>
            <a:r>
              <a:rPr lang="en-US" sz="2400" dirty="0">
                <a:solidFill>
                  <a:srgbClr val="C00000"/>
                </a:solidFill>
              </a:rPr>
              <a:t>print(symbol + (' ' * (width - 2)) + symbol)</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sym</a:t>
            </a:r>
            <a:r>
              <a:rPr lang="en-US" sz="2400" dirty="0">
                <a:solidFill>
                  <a:srgbClr val="C00000"/>
                </a:solidFill>
              </a:rPr>
              <a:t>, w, h in (('*', 4, 4), ('O', 20, 5), ('x', 1, 3), ('ZZ', 3, 3)):</a:t>
            </a:r>
          </a:p>
          <a:p>
            <a:pPr algn="just"/>
            <a:r>
              <a:rPr lang="en-US" sz="2400" dirty="0">
                <a:solidFill>
                  <a:srgbClr val="C00000"/>
                </a:solidFill>
              </a:rPr>
              <a:t>try:</a:t>
            </a:r>
          </a:p>
          <a:p>
            <a:pPr algn="just"/>
            <a:r>
              <a:rPr lang="en-US" sz="2400" dirty="0" err="1">
                <a:solidFill>
                  <a:srgbClr val="C00000"/>
                </a:solidFill>
              </a:rPr>
              <a:t>boxPrint</a:t>
            </a:r>
            <a:r>
              <a:rPr lang="en-US" sz="2400" dirty="0">
                <a:solidFill>
                  <a:srgbClr val="C00000"/>
                </a:solidFill>
              </a:rPr>
              <a:t>(</a:t>
            </a:r>
            <a:r>
              <a:rPr lang="en-US" sz="2400" dirty="0" err="1">
                <a:solidFill>
                  <a:srgbClr val="C00000"/>
                </a:solidFill>
              </a:rPr>
              <a:t>sym</a:t>
            </a:r>
            <a:r>
              <a:rPr lang="en-US" sz="2400" dirty="0">
                <a:solidFill>
                  <a:srgbClr val="C00000"/>
                </a:solidFill>
              </a:rPr>
              <a:t>, w, h)</a:t>
            </a:r>
          </a:p>
          <a:p>
            <a:pPr algn="just"/>
            <a:r>
              <a:rPr lang="en-US" sz="2400" dirty="0">
                <a:solidFill>
                  <a:srgbClr val="C00000"/>
                </a:solidFill>
              </a:rPr>
              <a:t>➍ except Exception as err:</a:t>
            </a:r>
          </a:p>
          <a:p>
            <a:pPr algn="just"/>
            <a:r>
              <a:rPr lang="en-US" sz="2400" dirty="0">
                <a:solidFill>
                  <a:srgbClr val="C00000"/>
                </a:solidFill>
              </a:rPr>
              <a:t>➎ print('An exception happened: ' + </a:t>
            </a:r>
            <a:r>
              <a:rPr lang="en-US" sz="2400" dirty="0" err="1">
                <a:solidFill>
                  <a:srgbClr val="C00000"/>
                </a:solidFill>
              </a:rPr>
              <a:t>str</a:t>
            </a:r>
            <a:r>
              <a:rPr lang="en-US" sz="2400" dirty="0">
                <a:solidFill>
                  <a:srgbClr val="C00000"/>
                </a:solidFill>
              </a:rPr>
              <a:t>(err))</a:t>
            </a:r>
            <a:endParaRPr lang="en-US" sz="2400" dirty="0">
              <a:solidFill>
                <a:srgbClr val="00B050"/>
              </a:solidFill>
            </a:endParaRPr>
          </a:p>
        </p:txBody>
      </p:sp>
      <p:sp>
        <p:nvSpPr>
          <p:cNvPr id="3" name="Rectangle 2"/>
          <p:cNvSpPr/>
          <p:nvPr/>
        </p:nvSpPr>
        <p:spPr>
          <a:xfrm>
            <a:off x="8076782" y="778977"/>
            <a:ext cx="4115218" cy="6186309"/>
          </a:xfrm>
          <a:prstGeom prst="rect">
            <a:avLst/>
          </a:prstGeom>
        </p:spPr>
        <p:txBody>
          <a:bodyPr wrap="square">
            <a:spAutoFit/>
          </a:bodyPr>
          <a:lstStyle/>
          <a:p>
            <a:pPr marL="285750" indent="-285750">
              <a:buFont typeface="Wingdings" panose="05000000000000000000" pitchFamily="2" charset="2"/>
              <a:buChar char="Ø"/>
            </a:pPr>
            <a:r>
              <a:rPr lang="en-US" sz="2200" dirty="0"/>
              <a:t>A </a:t>
            </a:r>
            <a:r>
              <a:rPr lang="en-US" sz="2200" dirty="0" err="1"/>
              <a:t>boxPrint</a:t>
            </a:r>
            <a:r>
              <a:rPr lang="en-US" sz="2200" dirty="0"/>
              <a:t>() function is defined that takes a character, a width, and a height, and uses the character to make a little picture of a box with that width &amp; height. </a:t>
            </a:r>
          </a:p>
          <a:p>
            <a:pPr marL="285750" indent="-285750">
              <a:buFont typeface="Wingdings" panose="05000000000000000000" pitchFamily="2" charset="2"/>
              <a:buChar char="Ø"/>
            </a:pPr>
            <a:r>
              <a:rPr lang="en-US" sz="2200" dirty="0"/>
              <a:t>This box shape is printed to the screen. </a:t>
            </a:r>
          </a:p>
          <a:p>
            <a:pPr marL="285750" indent="-285750">
              <a:buFont typeface="Wingdings" panose="05000000000000000000" pitchFamily="2" charset="2"/>
              <a:buChar char="Ø"/>
            </a:pPr>
            <a:r>
              <a:rPr lang="en-US" sz="2200" dirty="0"/>
              <a:t>Say we want the character to be a single character, and the width and height to be greater than 2. </a:t>
            </a:r>
          </a:p>
          <a:p>
            <a:pPr marL="285750" indent="-285750">
              <a:buFont typeface="Wingdings" panose="05000000000000000000" pitchFamily="2" charset="2"/>
              <a:buChar char="Ø"/>
            </a:pPr>
            <a:r>
              <a:rPr lang="en-US" sz="2200" dirty="0"/>
              <a:t>Add if statements to raise exceptions if these requirements aren’t satisfied. </a:t>
            </a:r>
          </a:p>
          <a:p>
            <a:pPr marL="285750" indent="-285750">
              <a:buFont typeface="Wingdings" panose="05000000000000000000" pitchFamily="2" charset="2"/>
              <a:buChar char="Ø"/>
            </a:pPr>
            <a:r>
              <a:rPr lang="en-US" sz="2200" dirty="0"/>
              <a:t>Later, when we call </a:t>
            </a:r>
            <a:r>
              <a:rPr lang="en-US" sz="2200" dirty="0" err="1"/>
              <a:t>boxPrint</a:t>
            </a:r>
            <a:r>
              <a:rPr lang="en-US" sz="2200" dirty="0"/>
              <a:t>() with various arguments, try/except will    </a:t>
            </a:r>
          </a:p>
          <a:p>
            <a:r>
              <a:rPr lang="en-US" sz="2200" dirty="0"/>
              <a:t>     handle invalid arguments.</a:t>
            </a:r>
          </a:p>
        </p:txBody>
      </p:sp>
    </p:spTree>
    <p:extLst>
      <p:ext uri="{BB962C8B-B14F-4D97-AF65-F5344CB8AC3E}">
        <p14:creationId xmlns:p14="http://schemas.microsoft.com/office/powerpoint/2010/main" val="1030275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229015" y="962555"/>
            <a:ext cx="11440053" cy="6001643"/>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a:t>
            </a:r>
            <a:r>
              <a:rPr lang="en-US" sz="2400" dirty="0" err="1">
                <a:solidFill>
                  <a:srgbClr val="C00000"/>
                </a:solidFill>
              </a:rPr>
              <a:t>boxPrint</a:t>
            </a:r>
            <a:r>
              <a:rPr lang="en-US" sz="2400" dirty="0">
                <a:solidFill>
                  <a:srgbClr val="C00000"/>
                </a:solidFill>
              </a:rPr>
              <a:t>(symbol, width, height):</a:t>
            </a:r>
          </a:p>
          <a:p>
            <a:pPr algn="just"/>
            <a:r>
              <a:rPr lang="en-US" sz="2400" dirty="0">
                <a:solidFill>
                  <a:srgbClr val="C00000"/>
                </a:solidFill>
              </a:rPr>
              <a:t>if </a:t>
            </a:r>
            <a:r>
              <a:rPr lang="en-US" sz="2400" dirty="0" err="1">
                <a:solidFill>
                  <a:srgbClr val="C00000"/>
                </a:solidFill>
              </a:rPr>
              <a:t>len</a:t>
            </a:r>
            <a:r>
              <a:rPr lang="en-US" sz="2400" dirty="0">
                <a:solidFill>
                  <a:srgbClr val="C00000"/>
                </a:solidFill>
              </a:rPr>
              <a:t>(symbol) != 1:</a:t>
            </a:r>
          </a:p>
          <a:p>
            <a:pPr algn="just"/>
            <a:r>
              <a:rPr lang="en-US" sz="2400" dirty="0">
                <a:solidFill>
                  <a:srgbClr val="C00000"/>
                </a:solidFill>
              </a:rPr>
              <a:t>➊ raise Exception('Symbol must be a single character string.')</a:t>
            </a:r>
          </a:p>
          <a:p>
            <a:pPr algn="just"/>
            <a:r>
              <a:rPr lang="en-US" sz="2400" dirty="0">
                <a:solidFill>
                  <a:srgbClr val="C00000"/>
                </a:solidFill>
              </a:rPr>
              <a:t>if width &lt;= 2:</a:t>
            </a:r>
          </a:p>
          <a:p>
            <a:pPr algn="just"/>
            <a:r>
              <a:rPr lang="en-US" sz="2400" dirty="0">
                <a:solidFill>
                  <a:srgbClr val="C00000"/>
                </a:solidFill>
              </a:rPr>
              <a:t>➋ raise Exception('Width must be greater than 2.')</a:t>
            </a:r>
          </a:p>
          <a:p>
            <a:pPr algn="just"/>
            <a:r>
              <a:rPr lang="en-US" sz="2400" dirty="0">
                <a:solidFill>
                  <a:srgbClr val="C00000"/>
                </a:solidFill>
              </a:rPr>
              <a:t>if height &lt;= 2:</a:t>
            </a:r>
          </a:p>
          <a:p>
            <a:pPr algn="just"/>
            <a:r>
              <a:rPr lang="en-US" sz="2400" dirty="0">
                <a:solidFill>
                  <a:srgbClr val="C00000"/>
                </a:solidFill>
              </a:rPr>
              <a:t>➌ raise Exception('Height must be greater than 2.')</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i</a:t>
            </a:r>
            <a:r>
              <a:rPr lang="en-US" sz="2400" dirty="0">
                <a:solidFill>
                  <a:srgbClr val="C00000"/>
                </a:solidFill>
              </a:rPr>
              <a:t> in range(height - 2):</a:t>
            </a:r>
          </a:p>
          <a:p>
            <a:pPr algn="just"/>
            <a:r>
              <a:rPr lang="en-US" sz="2400" dirty="0">
                <a:solidFill>
                  <a:srgbClr val="C00000"/>
                </a:solidFill>
              </a:rPr>
              <a:t>print(symbol + (' ' * (width - 2)) + symbol)</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sym</a:t>
            </a:r>
            <a:r>
              <a:rPr lang="en-US" sz="2400" dirty="0">
                <a:solidFill>
                  <a:srgbClr val="C00000"/>
                </a:solidFill>
              </a:rPr>
              <a:t>, w, h in (('*', 4, 4), ('O', 20, 5), ('x', 1, 3), ('ZZ', 3, 3)):</a:t>
            </a:r>
          </a:p>
          <a:p>
            <a:pPr algn="just"/>
            <a:r>
              <a:rPr lang="en-US" sz="2400" dirty="0">
                <a:solidFill>
                  <a:srgbClr val="C00000"/>
                </a:solidFill>
              </a:rPr>
              <a:t>try:</a:t>
            </a:r>
          </a:p>
          <a:p>
            <a:pPr algn="just"/>
            <a:r>
              <a:rPr lang="en-US" sz="2400" dirty="0" err="1">
                <a:solidFill>
                  <a:srgbClr val="C00000"/>
                </a:solidFill>
              </a:rPr>
              <a:t>boxPrint</a:t>
            </a:r>
            <a:r>
              <a:rPr lang="en-US" sz="2400" dirty="0">
                <a:solidFill>
                  <a:srgbClr val="C00000"/>
                </a:solidFill>
              </a:rPr>
              <a:t>(</a:t>
            </a:r>
            <a:r>
              <a:rPr lang="en-US" sz="2400" dirty="0" err="1">
                <a:solidFill>
                  <a:srgbClr val="C00000"/>
                </a:solidFill>
              </a:rPr>
              <a:t>sym</a:t>
            </a:r>
            <a:r>
              <a:rPr lang="en-US" sz="2400" dirty="0">
                <a:solidFill>
                  <a:srgbClr val="C00000"/>
                </a:solidFill>
              </a:rPr>
              <a:t>, w, h)</a:t>
            </a:r>
          </a:p>
          <a:p>
            <a:pPr algn="just"/>
            <a:r>
              <a:rPr lang="en-US" sz="2400" dirty="0">
                <a:solidFill>
                  <a:srgbClr val="C00000"/>
                </a:solidFill>
              </a:rPr>
              <a:t>➍ except Exception as err:</a:t>
            </a:r>
          </a:p>
          <a:p>
            <a:pPr algn="just"/>
            <a:r>
              <a:rPr lang="en-US" sz="2400" dirty="0">
                <a:solidFill>
                  <a:srgbClr val="C00000"/>
                </a:solidFill>
              </a:rPr>
              <a:t>➎ print('An exception happened: ' + </a:t>
            </a:r>
            <a:r>
              <a:rPr lang="en-US" sz="2400" dirty="0" err="1">
                <a:solidFill>
                  <a:srgbClr val="C00000"/>
                </a:solidFill>
              </a:rPr>
              <a:t>str</a:t>
            </a:r>
            <a:r>
              <a:rPr lang="en-US" sz="2400" dirty="0">
                <a:solidFill>
                  <a:srgbClr val="C00000"/>
                </a:solidFill>
              </a:rPr>
              <a:t>(err))</a:t>
            </a:r>
            <a:endParaRPr lang="en-US" sz="2400" dirty="0">
              <a:solidFill>
                <a:srgbClr val="00B050"/>
              </a:solidFill>
            </a:endParaRPr>
          </a:p>
        </p:txBody>
      </p:sp>
      <p:sp>
        <p:nvSpPr>
          <p:cNvPr id="3" name="Rectangle 2"/>
          <p:cNvSpPr/>
          <p:nvPr/>
        </p:nvSpPr>
        <p:spPr>
          <a:xfrm>
            <a:off x="7870371" y="1105548"/>
            <a:ext cx="4321629" cy="4893647"/>
          </a:xfrm>
          <a:prstGeom prst="rect">
            <a:avLst/>
          </a:prstGeom>
        </p:spPr>
        <p:txBody>
          <a:bodyPr wrap="square">
            <a:spAutoFit/>
          </a:bodyPr>
          <a:lstStyle/>
          <a:p>
            <a:pPr marL="285750" indent="-285750">
              <a:buFont typeface="Wingdings" panose="05000000000000000000" pitchFamily="2" charset="2"/>
              <a:buChar char="Ø"/>
            </a:pPr>
            <a:r>
              <a:rPr lang="en-US" sz="2400" dirty="0"/>
              <a:t>This program uses the except Exception as err form of the except statement ➍. </a:t>
            </a:r>
          </a:p>
          <a:p>
            <a:pPr marL="285750" indent="-285750">
              <a:buFont typeface="Wingdings" panose="05000000000000000000" pitchFamily="2" charset="2"/>
              <a:buChar char="Ø"/>
            </a:pPr>
            <a:r>
              <a:rPr lang="en-US" sz="2400" dirty="0"/>
              <a:t>If an Exception object is returned from </a:t>
            </a:r>
            <a:r>
              <a:rPr lang="en-US" sz="2400" dirty="0" err="1"/>
              <a:t>boxPrint</a:t>
            </a:r>
            <a:r>
              <a:rPr lang="en-US" sz="2400" dirty="0"/>
              <a:t>() ➊ ➋ ➌, this except statement will store it in a variable named err. </a:t>
            </a:r>
          </a:p>
          <a:p>
            <a:pPr marL="285750" indent="-285750">
              <a:buFont typeface="Wingdings" panose="05000000000000000000" pitchFamily="2" charset="2"/>
              <a:buChar char="Ø"/>
            </a:pPr>
            <a:r>
              <a:rPr lang="en-US" sz="2400" dirty="0"/>
              <a:t>We can then convert the Exception object to a string by passing it to str() to produce a user friendly error message ➎.</a:t>
            </a:r>
          </a:p>
          <a:p>
            <a:pPr marL="285750" indent="-285750">
              <a:buFont typeface="Wingdings" panose="05000000000000000000" pitchFamily="2" charset="2"/>
              <a:buChar char="Ø"/>
            </a:pPr>
            <a:r>
              <a:rPr lang="en-US" sz="2400" dirty="0"/>
              <a:t>When you run this boxPrint.py, the output will look like this:</a:t>
            </a:r>
          </a:p>
        </p:txBody>
      </p:sp>
    </p:spTree>
    <p:extLst>
      <p:ext uri="{BB962C8B-B14F-4D97-AF65-F5344CB8AC3E}">
        <p14:creationId xmlns:p14="http://schemas.microsoft.com/office/powerpoint/2010/main" val="2337090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229015" y="962555"/>
            <a:ext cx="11440053" cy="6001643"/>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a:t>
            </a:r>
            <a:r>
              <a:rPr lang="en-US" sz="2400" dirty="0" err="1">
                <a:solidFill>
                  <a:srgbClr val="C00000"/>
                </a:solidFill>
              </a:rPr>
              <a:t>boxPrint</a:t>
            </a:r>
            <a:r>
              <a:rPr lang="en-US" sz="2400" dirty="0">
                <a:solidFill>
                  <a:srgbClr val="C00000"/>
                </a:solidFill>
              </a:rPr>
              <a:t>(symbol, width, height):</a:t>
            </a:r>
          </a:p>
          <a:p>
            <a:pPr algn="just"/>
            <a:r>
              <a:rPr lang="en-US" sz="2400" dirty="0">
                <a:solidFill>
                  <a:srgbClr val="C00000"/>
                </a:solidFill>
              </a:rPr>
              <a:t>if </a:t>
            </a:r>
            <a:r>
              <a:rPr lang="en-US" sz="2400" dirty="0" err="1">
                <a:solidFill>
                  <a:srgbClr val="C00000"/>
                </a:solidFill>
              </a:rPr>
              <a:t>len</a:t>
            </a:r>
            <a:r>
              <a:rPr lang="en-US" sz="2400" dirty="0">
                <a:solidFill>
                  <a:srgbClr val="C00000"/>
                </a:solidFill>
              </a:rPr>
              <a:t>(symbol) != 1:</a:t>
            </a:r>
          </a:p>
          <a:p>
            <a:pPr algn="just"/>
            <a:r>
              <a:rPr lang="en-US" sz="2400" dirty="0">
                <a:solidFill>
                  <a:srgbClr val="C00000"/>
                </a:solidFill>
              </a:rPr>
              <a:t>➊ raise Exception('Symbol must be a single character string.')</a:t>
            </a:r>
          </a:p>
          <a:p>
            <a:pPr algn="just"/>
            <a:r>
              <a:rPr lang="en-US" sz="2400" dirty="0">
                <a:solidFill>
                  <a:srgbClr val="C00000"/>
                </a:solidFill>
              </a:rPr>
              <a:t>if width &lt;= 2:</a:t>
            </a:r>
          </a:p>
          <a:p>
            <a:pPr algn="just"/>
            <a:r>
              <a:rPr lang="en-US" sz="2400" dirty="0">
                <a:solidFill>
                  <a:srgbClr val="C00000"/>
                </a:solidFill>
              </a:rPr>
              <a:t>➋ raise Exception('Width must be greater than 2.')</a:t>
            </a:r>
          </a:p>
          <a:p>
            <a:pPr algn="just"/>
            <a:r>
              <a:rPr lang="en-US" sz="2400" dirty="0">
                <a:solidFill>
                  <a:srgbClr val="C00000"/>
                </a:solidFill>
              </a:rPr>
              <a:t>if height &lt;= 2:</a:t>
            </a:r>
          </a:p>
          <a:p>
            <a:pPr algn="just"/>
            <a:r>
              <a:rPr lang="en-US" sz="2400" dirty="0">
                <a:solidFill>
                  <a:srgbClr val="C00000"/>
                </a:solidFill>
              </a:rPr>
              <a:t>➌ raise Exception('Height must be greater than 2.')</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i</a:t>
            </a:r>
            <a:r>
              <a:rPr lang="en-US" sz="2400" dirty="0">
                <a:solidFill>
                  <a:srgbClr val="C00000"/>
                </a:solidFill>
              </a:rPr>
              <a:t> in range(height - 2):</a:t>
            </a:r>
          </a:p>
          <a:p>
            <a:pPr algn="just"/>
            <a:r>
              <a:rPr lang="en-US" sz="2400" dirty="0">
                <a:solidFill>
                  <a:srgbClr val="C00000"/>
                </a:solidFill>
              </a:rPr>
              <a:t>print(symbol + (' ' * (width - 2)) + symbol)</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sym</a:t>
            </a:r>
            <a:r>
              <a:rPr lang="en-US" sz="2400" dirty="0">
                <a:solidFill>
                  <a:srgbClr val="C00000"/>
                </a:solidFill>
              </a:rPr>
              <a:t>, w, h in (('*', 4, 4), ('O', 20, 5), ('x', 1, 3), ('ZZ', 3, 3)):</a:t>
            </a:r>
          </a:p>
          <a:p>
            <a:pPr algn="just"/>
            <a:r>
              <a:rPr lang="en-US" sz="2400" dirty="0">
                <a:solidFill>
                  <a:srgbClr val="C00000"/>
                </a:solidFill>
              </a:rPr>
              <a:t>try:</a:t>
            </a:r>
          </a:p>
          <a:p>
            <a:pPr algn="just"/>
            <a:r>
              <a:rPr lang="en-US" sz="2400" dirty="0" err="1">
                <a:solidFill>
                  <a:srgbClr val="C00000"/>
                </a:solidFill>
              </a:rPr>
              <a:t>boxPrint</a:t>
            </a:r>
            <a:r>
              <a:rPr lang="en-US" sz="2400" dirty="0">
                <a:solidFill>
                  <a:srgbClr val="C00000"/>
                </a:solidFill>
              </a:rPr>
              <a:t>(</a:t>
            </a:r>
            <a:r>
              <a:rPr lang="en-US" sz="2400" dirty="0" err="1">
                <a:solidFill>
                  <a:srgbClr val="C00000"/>
                </a:solidFill>
              </a:rPr>
              <a:t>sym</a:t>
            </a:r>
            <a:r>
              <a:rPr lang="en-US" sz="2400" dirty="0">
                <a:solidFill>
                  <a:srgbClr val="C00000"/>
                </a:solidFill>
              </a:rPr>
              <a:t>, w, h)</a:t>
            </a:r>
          </a:p>
          <a:p>
            <a:pPr algn="just"/>
            <a:r>
              <a:rPr lang="en-US" sz="2400" dirty="0">
                <a:solidFill>
                  <a:srgbClr val="C00000"/>
                </a:solidFill>
              </a:rPr>
              <a:t>➍ except Exception as err:</a:t>
            </a:r>
          </a:p>
          <a:p>
            <a:pPr algn="just"/>
            <a:r>
              <a:rPr lang="en-US" sz="2400" dirty="0">
                <a:solidFill>
                  <a:srgbClr val="C00000"/>
                </a:solidFill>
              </a:rPr>
              <a:t>➎ print('An exception happened: ' + </a:t>
            </a:r>
            <a:r>
              <a:rPr lang="en-US" sz="2400" dirty="0" err="1">
                <a:solidFill>
                  <a:srgbClr val="C00000"/>
                </a:solidFill>
              </a:rPr>
              <a:t>str</a:t>
            </a:r>
            <a:r>
              <a:rPr lang="en-US" sz="2400" dirty="0">
                <a:solidFill>
                  <a:srgbClr val="C00000"/>
                </a:solidFill>
              </a:rPr>
              <a:t>(err))</a:t>
            </a:r>
            <a:endParaRPr lang="en-US" sz="2400" dirty="0">
              <a:solidFill>
                <a:srgbClr val="00B050"/>
              </a:solidFill>
            </a:endParaRPr>
          </a:p>
        </p:txBody>
      </p:sp>
      <p:sp>
        <p:nvSpPr>
          <p:cNvPr id="3" name="Rectangle 2"/>
          <p:cNvSpPr/>
          <p:nvPr/>
        </p:nvSpPr>
        <p:spPr>
          <a:xfrm>
            <a:off x="7870371" y="1105548"/>
            <a:ext cx="4321629" cy="5262979"/>
          </a:xfrm>
          <a:prstGeom prst="rect">
            <a:avLst/>
          </a:prstGeom>
        </p:spPr>
        <p:txBody>
          <a:bodyPr wrap="square">
            <a:spAutoFit/>
          </a:bodyPr>
          <a:lstStyle/>
          <a:p>
            <a:r>
              <a:rPr lang="en-US" sz="2400" dirty="0"/>
              <a:t>Output:</a:t>
            </a:r>
          </a:p>
          <a:p>
            <a:r>
              <a:rPr lang="en-US" sz="2400" dirty="0"/>
              <a:t>****</a:t>
            </a:r>
          </a:p>
          <a:p>
            <a:r>
              <a:rPr lang="en-US" sz="2400" dirty="0"/>
              <a:t>*    *</a:t>
            </a:r>
          </a:p>
          <a:p>
            <a:r>
              <a:rPr lang="en-US" sz="2400" dirty="0"/>
              <a:t>*    *</a:t>
            </a:r>
          </a:p>
          <a:p>
            <a:r>
              <a:rPr lang="en-US" sz="2400" dirty="0"/>
              <a:t>****</a:t>
            </a:r>
          </a:p>
          <a:p>
            <a:r>
              <a:rPr lang="en-US" sz="2400" dirty="0"/>
              <a:t>OOOOOOOOOOOOOOOOOOOO</a:t>
            </a:r>
          </a:p>
          <a:p>
            <a:r>
              <a:rPr lang="en-US" sz="2400" dirty="0"/>
              <a:t>O                                                     </a:t>
            </a:r>
            <a:r>
              <a:rPr lang="en-US" sz="2400" dirty="0" err="1"/>
              <a:t>O</a:t>
            </a:r>
            <a:endParaRPr lang="en-US" sz="2400" dirty="0"/>
          </a:p>
          <a:p>
            <a:r>
              <a:rPr lang="en-US" sz="2400" dirty="0"/>
              <a:t>O                                                     </a:t>
            </a:r>
            <a:r>
              <a:rPr lang="en-US" sz="2400" dirty="0" err="1"/>
              <a:t>O</a:t>
            </a:r>
            <a:endParaRPr lang="en-US" sz="2400" dirty="0"/>
          </a:p>
          <a:p>
            <a:r>
              <a:rPr lang="en-US" sz="2400" dirty="0"/>
              <a:t>O                                                     </a:t>
            </a:r>
            <a:r>
              <a:rPr lang="en-US" sz="2400" dirty="0" err="1"/>
              <a:t>O</a:t>
            </a:r>
            <a:endParaRPr lang="en-US" sz="2400" dirty="0"/>
          </a:p>
          <a:p>
            <a:r>
              <a:rPr lang="en-US" sz="2400" dirty="0"/>
              <a:t>OOOOOOOOOOOOOOOOOOOO</a:t>
            </a:r>
          </a:p>
          <a:p>
            <a:r>
              <a:rPr lang="en-US" sz="2400" dirty="0"/>
              <a:t>An exception happened: Width must be greater than 2.</a:t>
            </a:r>
          </a:p>
          <a:p>
            <a:r>
              <a:rPr lang="en-US" sz="2400" dirty="0"/>
              <a:t>An exception happened: Symbol must be a single character string.</a:t>
            </a:r>
          </a:p>
        </p:txBody>
      </p:sp>
    </p:spTree>
    <p:extLst>
      <p:ext uri="{BB962C8B-B14F-4D97-AF65-F5344CB8AC3E}">
        <p14:creationId xmlns:p14="http://schemas.microsoft.com/office/powerpoint/2010/main" val="304242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Raising Exceptions</a:t>
            </a:r>
          </a:p>
        </p:txBody>
      </p:sp>
      <p:sp>
        <p:nvSpPr>
          <p:cNvPr id="5" name="Rectangle 4"/>
          <p:cNvSpPr/>
          <p:nvPr/>
        </p:nvSpPr>
        <p:spPr>
          <a:xfrm>
            <a:off x="229015" y="962555"/>
            <a:ext cx="11440053" cy="6001643"/>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a:t>
            </a:r>
            <a:r>
              <a:rPr lang="en-US" sz="2400" dirty="0" err="1">
                <a:solidFill>
                  <a:srgbClr val="C00000"/>
                </a:solidFill>
              </a:rPr>
              <a:t>boxPrint</a:t>
            </a:r>
            <a:r>
              <a:rPr lang="en-US" sz="2400" dirty="0">
                <a:solidFill>
                  <a:srgbClr val="C00000"/>
                </a:solidFill>
              </a:rPr>
              <a:t>(symbol, width, height):</a:t>
            </a:r>
          </a:p>
          <a:p>
            <a:pPr algn="just"/>
            <a:r>
              <a:rPr lang="en-US" sz="2400" dirty="0">
                <a:solidFill>
                  <a:srgbClr val="C00000"/>
                </a:solidFill>
              </a:rPr>
              <a:t>if </a:t>
            </a:r>
            <a:r>
              <a:rPr lang="en-US" sz="2400" dirty="0" err="1">
                <a:solidFill>
                  <a:srgbClr val="C00000"/>
                </a:solidFill>
              </a:rPr>
              <a:t>len</a:t>
            </a:r>
            <a:r>
              <a:rPr lang="en-US" sz="2400" dirty="0">
                <a:solidFill>
                  <a:srgbClr val="C00000"/>
                </a:solidFill>
              </a:rPr>
              <a:t>(symbol) != 1:</a:t>
            </a:r>
          </a:p>
          <a:p>
            <a:pPr algn="just"/>
            <a:r>
              <a:rPr lang="en-US" sz="2400" dirty="0">
                <a:solidFill>
                  <a:srgbClr val="C00000"/>
                </a:solidFill>
              </a:rPr>
              <a:t>➊ raise Exception('Symbol must be a single character string.')</a:t>
            </a:r>
          </a:p>
          <a:p>
            <a:pPr algn="just"/>
            <a:r>
              <a:rPr lang="en-US" sz="2400" dirty="0">
                <a:solidFill>
                  <a:srgbClr val="C00000"/>
                </a:solidFill>
              </a:rPr>
              <a:t>if width &lt;= 2:</a:t>
            </a:r>
          </a:p>
          <a:p>
            <a:pPr algn="just"/>
            <a:r>
              <a:rPr lang="en-US" sz="2400" dirty="0">
                <a:solidFill>
                  <a:srgbClr val="C00000"/>
                </a:solidFill>
              </a:rPr>
              <a:t>➋ raise Exception('Width must be greater than 2.')</a:t>
            </a:r>
          </a:p>
          <a:p>
            <a:pPr algn="just"/>
            <a:r>
              <a:rPr lang="en-US" sz="2400" dirty="0">
                <a:solidFill>
                  <a:srgbClr val="C00000"/>
                </a:solidFill>
              </a:rPr>
              <a:t>if height &lt;= 2:</a:t>
            </a:r>
          </a:p>
          <a:p>
            <a:pPr algn="just"/>
            <a:r>
              <a:rPr lang="en-US" sz="2400" dirty="0">
                <a:solidFill>
                  <a:srgbClr val="C00000"/>
                </a:solidFill>
              </a:rPr>
              <a:t>➌ raise Exception('Height must be greater than 2.')</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i</a:t>
            </a:r>
            <a:r>
              <a:rPr lang="en-US" sz="2400" dirty="0">
                <a:solidFill>
                  <a:srgbClr val="C00000"/>
                </a:solidFill>
              </a:rPr>
              <a:t> in range(height - 2):</a:t>
            </a:r>
          </a:p>
          <a:p>
            <a:pPr algn="just"/>
            <a:r>
              <a:rPr lang="en-US" sz="2400" dirty="0">
                <a:solidFill>
                  <a:srgbClr val="C00000"/>
                </a:solidFill>
              </a:rPr>
              <a:t>print(symbol + (' ' * (width - 2)) + symbol)</a:t>
            </a:r>
          </a:p>
          <a:p>
            <a:pPr algn="just"/>
            <a:r>
              <a:rPr lang="en-US" sz="2400" dirty="0">
                <a:solidFill>
                  <a:srgbClr val="C00000"/>
                </a:solidFill>
              </a:rPr>
              <a:t>print(symbol * width)</a:t>
            </a:r>
          </a:p>
          <a:p>
            <a:pPr algn="just"/>
            <a:r>
              <a:rPr lang="en-US" sz="2400" dirty="0">
                <a:solidFill>
                  <a:srgbClr val="C00000"/>
                </a:solidFill>
              </a:rPr>
              <a:t>for </a:t>
            </a:r>
            <a:r>
              <a:rPr lang="en-US" sz="2400" dirty="0" err="1">
                <a:solidFill>
                  <a:srgbClr val="C00000"/>
                </a:solidFill>
              </a:rPr>
              <a:t>sym</a:t>
            </a:r>
            <a:r>
              <a:rPr lang="en-US" sz="2400" dirty="0">
                <a:solidFill>
                  <a:srgbClr val="C00000"/>
                </a:solidFill>
              </a:rPr>
              <a:t>, w, h in (('*', 4, 4), ('O', 20, 5), ('x', 1, 3), ('ZZ', 3, 3)):</a:t>
            </a:r>
          </a:p>
          <a:p>
            <a:pPr algn="just"/>
            <a:r>
              <a:rPr lang="en-US" sz="2400" dirty="0">
                <a:solidFill>
                  <a:srgbClr val="C00000"/>
                </a:solidFill>
              </a:rPr>
              <a:t>try:</a:t>
            </a:r>
          </a:p>
          <a:p>
            <a:pPr algn="just"/>
            <a:r>
              <a:rPr lang="en-US" sz="2400" dirty="0" err="1">
                <a:solidFill>
                  <a:srgbClr val="C00000"/>
                </a:solidFill>
              </a:rPr>
              <a:t>boxPrint</a:t>
            </a:r>
            <a:r>
              <a:rPr lang="en-US" sz="2400" dirty="0">
                <a:solidFill>
                  <a:srgbClr val="C00000"/>
                </a:solidFill>
              </a:rPr>
              <a:t>(</a:t>
            </a:r>
            <a:r>
              <a:rPr lang="en-US" sz="2400" dirty="0" err="1">
                <a:solidFill>
                  <a:srgbClr val="C00000"/>
                </a:solidFill>
              </a:rPr>
              <a:t>sym</a:t>
            </a:r>
            <a:r>
              <a:rPr lang="en-US" sz="2400" dirty="0">
                <a:solidFill>
                  <a:srgbClr val="C00000"/>
                </a:solidFill>
              </a:rPr>
              <a:t>, w, h)</a:t>
            </a:r>
          </a:p>
          <a:p>
            <a:pPr algn="just"/>
            <a:r>
              <a:rPr lang="en-US" sz="2400" dirty="0">
                <a:solidFill>
                  <a:srgbClr val="C00000"/>
                </a:solidFill>
              </a:rPr>
              <a:t>➍ except Exception as err:</a:t>
            </a:r>
          </a:p>
          <a:p>
            <a:pPr algn="just"/>
            <a:r>
              <a:rPr lang="en-US" sz="2400" dirty="0">
                <a:solidFill>
                  <a:srgbClr val="C00000"/>
                </a:solidFill>
              </a:rPr>
              <a:t>➎ print('An exception happened: ' + </a:t>
            </a:r>
            <a:r>
              <a:rPr lang="en-US" sz="2400" dirty="0" err="1">
                <a:solidFill>
                  <a:srgbClr val="C00000"/>
                </a:solidFill>
              </a:rPr>
              <a:t>str</a:t>
            </a:r>
            <a:r>
              <a:rPr lang="en-US" sz="2400" dirty="0">
                <a:solidFill>
                  <a:srgbClr val="C00000"/>
                </a:solidFill>
              </a:rPr>
              <a:t>(err))</a:t>
            </a:r>
            <a:endParaRPr lang="en-US" sz="2400" dirty="0">
              <a:solidFill>
                <a:srgbClr val="00B050"/>
              </a:solidFill>
            </a:endParaRPr>
          </a:p>
        </p:txBody>
      </p:sp>
      <p:sp>
        <p:nvSpPr>
          <p:cNvPr id="3" name="Rectangle 2"/>
          <p:cNvSpPr/>
          <p:nvPr/>
        </p:nvSpPr>
        <p:spPr>
          <a:xfrm>
            <a:off x="7870371" y="1105548"/>
            <a:ext cx="4321629" cy="5632311"/>
          </a:xfrm>
          <a:prstGeom prst="rect">
            <a:avLst/>
          </a:prstGeom>
        </p:spPr>
        <p:txBody>
          <a:bodyPr wrap="square">
            <a:spAutoFit/>
          </a:bodyPr>
          <a:lstStyle/>
          <a:p>
            <a:r>
              <a:rPr lang="en-US" sz="2400" dirty="0"/>
              <a:t>Output:</a:t>
            </a:r>
          </a:p>
          <a:p>
            <a:r>
              <a:rPr lang="en-US" sz="2400" dirty="0"/>
              <a:t>****</a:t>
            </a:r>
          </a:p>
          <a:p>
            <a:r>
              <a:rPr lang="en-US" sz="2400" dirty="0"/>
              <a:t>*    *</a:t>
            </a:r>
          </a:p>
          <a:p>
            <a:r>
              <a:rPr lang="en-US" sz="2400" dirty="0"/>
              <a:t>*    *</a:t>
            </a:r>
          </a:p>
          <a:p>
            <a:r>
              <a:rPr lang="en-US" sz="2400" dirty="0"/>
              <a:t>****</a:t>
            </a:r>
          </a:p>
          <a:p>
            <a:r>
              <a:rPr lang="en-US" sz="2400" dirty="0"/>
              <a:t>OOOOOOOOOOOOOOOOOOOO</a:t>
            </a:r>
          </a:p>
          <a:p>
            <a:r>
              <a:rPr lang="en-US" sz="2400" dirty="0"/>
              <a:t>O                                                     </a:t>
            </a:r>
            <a:r>
              <a:rPr lang="en-US" sz="2400" dirty="0" err="1"/>
              <a:t>O</a:t>
            </a:r>
            <a:endParaRPr lang="en-US" sz="2400" dirty="0"/>
          </a:p>
          <a:p>
            <a:r>
              <a:rPr lang="en-US" sz="2400" dirty="0"/>
              <a:t>O                                                     </a:t>
            </a:r>
            <a:r>
              <a:rPr lang="en-US" sz="2400" dirty="0" err="1"/>
              <a:t>O</a:t>
            </a:r>
            <a:endParaRPr lang="en-US" sz="2400" dirty="0"/>
          </a:p>
          <a:p>
            <a:r>
              <a:rPr lang="en-US" sz="2400" dirty="0"/>
              <a:t>O                                                     </a:t>
            </a:r>
            <a:r>
              <a:rPr lang="en-US" sz="2400" dirty="0" err="1"/>
              <a:t>O</a:t>
            </a:r>
            <a:endParaRPr lang="en-US" sz="2400" dirty="0"/>
          </a:p>
          <a:p>
            <a:r>
              <a:rPr lang="en-US" sz="2400" dirty="0"/>
              <a:t>OOOOOOOOOOOOOOOOOOOO</a:t>
            </a:r>
          </a:p>
          <a:p>
            <a:endParaRPr lang="en-US" sz="2400" dirty="0"/>
          </a:p>
          <a:p>
            <a:pPr marL="342900" indent="-342900">
              <a:buFont typeface="Wingdings" panose="05000000000000000000" pitchFamily="2" charset="2"/>
              <a:buChar char="Ø"/>
            </a:pPr>
            <a:r>
              <a:rPr lang="en-US" sz="2400" dirty="0"/>
              <a:t>Using the try and except statements, you can handle errors more gracefully instead of letting entire program crash.</a:t>
            </a:r>
          </a:p>
        </p:txBody>
      </p:sp>
    </p:spTree>
    <p:extLst>
      <p:ext uri="{BB962C8B-B14F-4D97-AF65-F5344CB8AC3E}">
        <p14:creationId xmlns:p14="http://schemas.microsoft.com/office/powerpoint/2010/main" val="36320729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Getting the Traceback as a String</a:t>
            </a:r>
            <a:endParaRPr lang="en-US" sz="4000" b="1" dirty="0">
              <a:latin typeface="Imprint MT Shadow" panose="04020605060303030202" pitchFamily="82" charset="0"/>
            </a:endParaRPr>
          </a:p>
        </p:txBody>
      </p:sp>
      <p:sp>
        <p:nvSpPr>
          <p:cNvPr id="5" name="Rectangle 4"/>
          <p:cNvSpPr/>
          <p:nvPr/>
        </p:nvSpPr>
        <p:spPr>
          <a:xfrm>
            <a:off x="474360" y="4075869"/>
            <a:ext cx="5572653" cy="1938992"/>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spam():</a:t>
            </a:r>
          </a:p>
          <a:p>
            <a:pPr algn="just"/>
            <a:r>
              <a:rPr lang="en-US" sz="2400" dirty="0">
                <a:solidFill>
                  <a:srgbClr val="C00000"/>
                </a:solidFill>
              </a:rPr>
              <a:t>bacon()</a:t>
            </a:r>
          </a:p>
          <a:p>
            <a:pPr algn="just"/>
            <a:r>
              <a:rPr lang="en-US" sz="2400" dirty="0" err="1">
                <a:solidFill>
                  <a:srgbClr val="C00000"/>
                </a:solidFill>
              </a:rPr>
              <a:t>def</a:t>
            </a:r>
            <a:r>
              <a:rPr lang="en-US" sz="2400" dirty="0">
                <a:solidFill>
                  <a:srgbClr val="C00000"/>
                </a:solidFill>
              </a:rPr>
              <a:t> bacon():</a:t>
            </a:r>
          </a:p>
          <a:p>
            <a:pPr algn="just"/>
            <a:r>
              <a:rPr lang="en-US" sz="2400" dirty="0">
                <a:solidFill>
                  <a:srgbClr val="C00000"/>
                </a:solidFill>
              </a:rPr>
              <a:t>raise Exception('This is the error message.')</a:t>
            </a:r>
          </a:p>
          <a:p>
            <a:pPr algn="just"/>
            <a:r>
              <a:rPr lang="en-US" sz="2400" dirty="0">
                <a:solidFill>
                  <a:srgbClr val="C00000"/>
                </a:solidFill>
              </a:rPr>
              <a:t>spam()</a:t>
            </a:r>
            <a:endParaRPr lang="en-US" sz="2400" dirty="0">
              <a:solidFill>
                <a:srgbClr val="00B050"/>
              </a:solidFill>
            </a:endParaRPr>
          </a:p>
        </p:txBody>
      </p:sp>
      <p:sp>
        <p:nvSpPr>
          <p:cNvPr id="3" name="Rectangle 2"/>
          <p:cNvSpPr/>
          <p:nvPr/>
        </p:nvSpPr>
        <p:spPr>
          <a:xfrm>
            <a:off x="718457" y="1086911"/>
            <a:ext cx="11201400" cy="2769989"/>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When Python encounters an error, it produces a treasure trove of error information called the </a:t>
            </a:r>
            <a:r>
              <a:rPr lang="en-US" sz="2400" dirty="0" err="1"/>
              <a:t>traceback</a:t>
            </a:r>
            <a:r>
              <a:rPr lang="en-US" sz="2400" dirty="0"/>
              <a:t>. </a:t>
            </a:r>
          </a:p>
          <a:p>
            <a:pPr marL="342900" indent="-342900">
              <a:spcAft>
                <a:spcPts val="1200"/>
              </a:spcAft>
              <a:buFont typeface="Wingdings" panose="05000000000000000000" pitchFamily="2" charset="2"/>
              <a:buChar char="Ø"/>
            </a:pPr>
            <a:r>
              <a:rPr lang="en-US" sz="2400" dirty="0">
                <a:solidFill>
                  <a:srgbClr val="C00000"/>
                </a:solidFill>
              </a:rPr>
              <a:t>The </a:t>
            </a:r>
            <a:r>
              <a:rPr lang="en-US" sz="2400" dirty="0" err="1">
                <a:solidFill>
                  <a:srgbClr val="C00000"/>
                </a:solidFill>
              </a:rPr>
              <a:t>traceback</a:t>
            </a:r>
            <a:r>
              <a:rPr lang="en-US" sz="2400" dirty="0">
                <a:solidFill>
                  <a:srgbClr val="C00000"/>
                </a:solidFill>
              </a:rPr>
              <a:t> includes the error message, the line number of the line that caused the error, and the sequence of the function calls that led to the error. </a:t>
            </a:r>
          </a:p>
          <a:p>
            <a:pPr marL="342900" indent="-342900">
              <a:spcAft>
                <a:spcPts val="1200"/>
              </a:spcAft>
              <a:buFont typeface="Wingdings" panose="05000000000000000000" pitchFamily="2" charset="2"/>
              <a:buChar char="Ø"/>
            </a:pPr>
            <a:r>
              <a:rPr lang="en-US" sz="2400" dirty="0"/>
              <a:t>This sequence of calls is called the call stack.</a:t>
            </a:r>
          </a:p>
          <a:p>
            <a:pPr marL="342900" indent="-342900">
              <a:spcAft>
                <a:spcPts val="1200"/>
              </a:spcAft>
              <a:buFont typeface="Wingdings" panose="05000000000000000000" pitchFamily="2" charset="2"/>
              <a:buChar char="Ø"/>
            </a:pPr>
            <a:r>
              <a:rPr lang="en-US" sz="2400" dirty="0"/>
              <a:t>Consider an example: Example.py:</a:t>
            </a:r>
          </a:p>
        </p:txBody>
      </p:sp>
      <p:sp>
        <p:nvSpPr>
          <p:cNvPr id="4" name="Rectangle 3"/>
          <p:cNvSpPr/>
          <p:nvPr/>
        </p:nvSpPr>
        <p:spPr>
          <a:xfrm>
            <a:off x="6319157" y="3728308"/>
            <a:ext cx="6836229" cy="3046988"/>
          </a:xfrm>
          <a:prstGeom prst="rect">
            <a:avLst/>
          </a:prstGeom>
        </p:spPr>
        <p:txBody>
          <a:bodyPr wrap="square">
            <a:spAutoFit/>
          </a:bodyPr>
          <a:lstStyle/>
          <a:p>
            <a:r>
              <a:rPr lang="en-US" sz="2400" dirty="0">
                <a:solidFill>
                  <a:srgbClr val="0070C0"/>
                </a:solidFill>
              </a:rPr>
              <a:t>Output:</a:t>
            </a:r>
          </a:p>
          <a:p>
            <a:r>
              <a:rPr lang="en-US" sz="2400" dirty="0" err="1">
                <a:solidFill>
                  <a:srgbClr val="0070C0"/>
                </a:solidFill>
              </a:rPr>
              <a:t>Traceback</a:t>
            </a:r>
            <a:r>
              <a:rPr lang="en-US" sz="2400" dirty="0">
                <a:solidFill>
                  <a:srgbClr val="0070C0"/>
                </a:solidFill>
              </a:rPr>
              <a:t> (most recent call last):</a:t>
            </a:r>
          </a:p>
          <a:p>
            <a:r>
              <a:rPr lang="en-US" sz="2400" dirty="0">
                <a:solidFill>
                  <a:srgbClr val="0070C0"/>
                </a:solidFill>
              </a:rPr>
              <a:t>File "errorExample.py", line 7, in &lt;module&gt;</a:t>
            </a:r>
          </a:p>
          <a:p>
            <a:r>
              <a:rPr lang="en-US" sz="2400" dirty="0">
                <a:solidFill>
                  <a:srgbClr val="0070C0"/>
                </a:solidFill>
              </a:rPr>
              <a:t>spam()</a:t>
            </a:r>
          </a:p>
          <a:p>
            <a:r>
              <a:rPr lang="en-US" sz="2400" dirty="0">
                <a:solidFill>
                  <a:srgbClr val="0070C0"/>
                </a:solidFill>
              </a:rPr>
              <a:t>File "errorExample.py", line 2, in spam bacon()</a:t>
            </a:r>
          </a:p>
          <a:p>
            <a:r>
              <a:rPr lang="en-US" sz="2400" dirty="0">
                <a:solidFill>
                  <a:srgbClr val="0070C0"/>
                </a:solidFill>
              </a:rPr>
              <a:t>File "errorExample.py", line 5, in bacon</a:t>
            </a:r>
          </a:p>
          <a:p>
            <a:r>
              <a:rPr lang="en-US" sz="2400" dirty="0">
                <a:solidFill>
                  <a:srgbClr val="0070C0"/>
                </a:solidFill>
              </a:rPr>
              <a:t>raise Exception('This is the error message.')</a:t>
            </a:r>
          </a:p>
          <a:p>
            <a:r>
              <a:rPr lang="en-US" sz="2400" dirty="0">
                <a:solidFill>
                  <a:srgbClr val="0070C0"/>
                </a:solidFill>
              </a:rPr>
              <a:t>Exception: This is the error message.</a:t>
            </a:r>
          </a:p>
        </p:txBody>
      </p:sp>
    </p:spTree>
    <p:extLst>
      <p:ext uri="{BB962C8B-B14F-4D97-AF65-F5344CB8AC3E}">
        <p14:creationId xmlns:p14="http://schemas.microsoft.com/office/powerpoint/2010/main" val="4146773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Getting the Traceback as a String</a:t>
            </a:r>
            <a:endParaRPr lang="en-US" sz="4000" b="1" dirty="0">
              <a:latin typeface="Imprint MT Shadow" panose="04020605060303030202" pitchFamily="82" charset="0"/>
            </a:endParaRPr>
          </a:p>
        </p:txBody>
      </p:sp>
      <p:sp>
        <p:nvSpPr>
          <p:cNvPr id="5" name="Rectangle 4"/>
          <p:cNvSpPr/>
          <p:nvPr/>
        </p:nvSpPr>
        <p:spPr>
          <a:xfrm>
            <a:off x="474360" y="1775613"/>
            <a:ext cx="5572653" cy="1938992"/>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spam():</a:t>
            </a:r>
          </a:p>
          <a:p>
            <a:pPr algn="just"/>
            <a:r>
              <a:rPr lang="en-US" sz="2400" dirty="0">
                <a:solidFill>
                  <a:srgbClr val="C00000"/>
                </a:solidFill>
              </a:rPr>
              <a:t>bacon()</a:t>
            </a:r>
          </a:p>
          <a:p>
            <a:pPr algn="just"/>
            <a:r>
              <a:rPr lang="en-US" sz="2400" dirty="0" err="1">
                <a:solidFill>
                  <a:srgbClr val="C00000"/>
                </a:solidFill>
              </a:rPr>
              <a:t>def</a:t>
            </a:r>
            <a:r>
              <a:rPr lang="en-US" sz="2400" dirty="0">
                <a:solidFill>
                  <a:srgbClr val="C00000"/>
                </a:solidFill>
              </a:rPr>
              <a:t> bacon():</a:t>
            </a:r>
          </a:p>
          <a:p>
            <a:pPr algn="just"/>
            <a:r>
              <a:rPr lang="en-US" sz="2400" dirty="0">
                <a:solidFill>
                  <a:srgbClr val="C00000"/>
                </a:solidFill>
              </a:rPr>
              <a:t>raise Exception('This is the error message.')</a:t>
            </a:r>
          </a:p>
          <a:p>
            <a:pPr algn="just"/>
            <a:r>
              <a:rPr lang="en-US" sz="2400" dirty="0">
                <a:solidFill>
                  <a:srgbClr val="C00000"/>
                </a:solidFill>
              </a:rPr>
              <a:t>spam()</a:t>
            </a:r>
            <a:endParaRPr lang="en-US" sz="2400" dirty="0">
              <a:solidFill>
                <a:srgbClr val="00B050"/>
              </a:solidFill>
            </a:endParaRPr>
          </a:p>
        </p:txBody>
      </p:sp>
      <p:sp>
        <p:nvSpPr>
          <p:cNvPr id="3" name="Rectangle 2"/>
          <p:cNvSpPr/>
          <p:nvPr/>
        </p:nvSpPr>
        <p:spPr>
          <a:xfrm>
            <a:off x="474360" y="753081"/>
            <a:ext cx="11201400" cy="5909310"/>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Consider an example: Example.py:</a:t>
            </a:r>
          </a:p>
          <a:p>
            <a:pPr>
              <a:spcAft>
                <a:spcPts val="1200"/>
              </a:spcAft>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r>
              <a:rPr lang="en-US" sz="2400" dirty="0"/>
              <a:t>From </a:t>
            </a:r>
            <a:r>
              <a:rPr lang="en-US" sz="2400" dirty="0" err="1"/>
              <a:t>traceback</a:t>
            </a:r>
            <a:r>
              <a:rPr lang="en-US" sz="2400" dirty="0"/>
              <a:t>, you can see that the error happened on line 5, in the bacon() function. </a:t>
            </a:r>
          </a:p>
          <a:p>
            <a:pPr marL="342900" indent="-342900">
              <a:spcAft>
                <a:spcPts val="1200"/>
              </a:spcAft>
              <a:buFont typeface="Wingdings" panose="05000000000000000000" pitchFamily="2" charset="2"/>
              <a:buChar char="Ø"/>
            </a:pPr>
            <a:r>
              <a:rPr lang="en-US" sz="2400" dirty="0"/>
              <a:t>This particular call to bacon() came from line 2, in the spam() function, which in turn was called on line 7. </a:t>
            </a:r>
          </a:p>
          <a:p>
            <a:pPr marL="342900" indent="-342900">
              <a:spcAft>
                <a:spcPts val="1200"/>
              </a:spcAft>
              <a:buFont typeface="Wingdings" panose="05000000000000000000" pitchFamily="2" charset="2"/>
              <a:buChar char="Ø"/>
            </a:pPr>
            <a:r>
              <a:rPr lang="en-US" sz="2400" dirty="0"/>
              <a:t>In programs where functions can be called from multiple places, call stack can help you determine which call led to the error.</a:t>
            </a:r>
          </a:p>
        </p:txBody>
      </p:sp>
      <p:sp>
        <p:nvSpPr>
          <p:cNvPr id="4" name="Rectangle 3"/>
          <p:cNvSpPr/>
          <p:nvPr/>
        </p:nvSpPr>
        <p:spPr>
          <a:xfrm>
            <a:off x="6232071" y="1420537"/>
            <a:ext cx="6836229" cy="3046988"/>
          </a:xfrm>
          <a:prstGeom prst="rect">
            <a:avLst/>
          </a:prstGeom>
        </p:spPr>
        <p:txBody>
          <a:bodyPr wrap="square">
            <a:spAutoFit/>
          </a:bodyPr>
          <a:lstStyle/>
          <a:p>
            <a:r>
              <a:rPr lang="en-US" sz="2400" dirty="0">
                <a:solidFill>
                  <a:srgbClr val="0070C0"/>
                </a:solidFill>
              </a:rPr>
              <a:t>Output:</a:t>
            </a:r>
          </a:p>
          <a:p>
            <a:r>
              <a:rPr lang="en-US" sz="2400" dirty="0" err="1">
                <a:solidFill>
                  <a:srgbClr val="0070C0"/>
                </a:solidFill>
              </a:rPr>
              <a:t>Traceback</a:t>
            </a:r>
            <a:r>
              <a:rPr lang="en-US" sz="2400" dirty="0">
                <a:solidFill>
                  <a:srgbClr val="0070C0"/>
                </a:solidFill>
              </a:rPr>
              <a:t> (most recent call last):</a:t>
            </a:r>
          </a:p>
          <a:p>
            <a:r>
              <a:rPr lang="en-US" sz="2400" dirty="0">
                <a:solidFill>
                  <a:srgbClr val="0070C0"/>
                </a:solidFill>
              </a:rPr>
              <a:t>File "errorExample.py", line 7, in &lt;module&gt;</a:t>
            </a:r>
          </a:p>
          <a:p>
            <a:r>
              <a:rPr lang="en-US" sz="2400" dirty="0">
                <a:solidFill>
                  <a:srgbClr val="0070C0"/>
                </a:solidFill>
              </a:rPr>
              <a:t>spam()</a:t>
            </a:r>
          </a:p>
          <a:p>
            <a:r>
              <a:rPr lang="en-US" sz="2400" dirty="0">
                <a:solidFill>
                  <a:srgbClr val="0070C0"/>
                </a:solidFill>
              </a:rPr>
              <a:t>File "errorExample.py", line 2, in spam bacon()</a:t>
            </a:r>
          </a:p>
          <a:p>
            <a:r>
              <a:rPr lang="en-US" sz="2400" dirty="0">
                <a:solidFill>
                  <a:srgbClr val="0070C0"/>
                </a:solidFill>
              </a:rPr>
              <a:t>File "errorExample.py", line 5, in bacon</a:t>
            </a:r>
          </a:p>
          <a:p>
            <a:r>
              <a:rPr lang="en-US" sz="2400" dirty="0">
                <a:solidFill>
                  <a:srgbClr val="0070C0"/>
                </a:solidFill>
              </a:rPr>
              <a:t>raise Exception('This is the error message.')</a:t>
            </a:r>
          </a:p>
          <a:p>
            <a:r>
              <a:rPr lang="en-US" sz="2400" dirty="0">
                <a:solidFill>
                  <a:srgbClr val="0070C0"/>
                </a:solidFill>
              </a:rPr>
              <a:t>Exception: This is the error message.</a:t>
            </a:r>
          </a:p>
        </p:txBody>
      </p:sp>
    </p:spTree>
    <p:extLst>
      <p:ext uri="{BB962C8B-B14F-4D97-AF65-F5344CB8AC3E}">
        <p14:creationId xmlns:p14="http://schemas.microsoft.com/office/powerpoint/2010/main" val="1448468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Getting the Traceback as a String</a:t>
            </a:r>
            <a:endParaRPr lang="en-US" sz="4000" b="1" dirty="0">
              <a:latin typeface="Imprint MT Shadow" panose="04020605060303030202" pitchFamily="82" charset="0"/>
            </a:endParaRPr>
          </a:p>
        </p:txBody>
      </p:sp>
      <p:sp>
        <p:nvSpPr>
          <p:cNvPr id="5" name="Rectangle 4"/>
          <p:cNvSpPr/>
          <p:nvPr/>
        </p:nvSpPr>
        <p:spPr>
          <a:xfrm>
            <a:off x="474360" y="1775613"/>
            <a:ext cx="5572653" cy="1938992"/>
          </a:xfrm>
          <a:prstGeom prst="rect">
            <a:avLst/>
          </a:prstGeom>
        </p:spPr>
        <p:txBody>
          <a:bodyPr wrap="square">
            <a:spAutoFit/>
          </a:bodyPr>
          <a:lstStyle/>
          <a:p>
            <a:pPr algn="just"/>
            <a:r>
              <a:rPr lang="en-US" sz="2400" dirty="0" err="1">
                <a:solidFill>
                  <a:srgbClr val="C00000"/>
                </a:solidFill>
              </a:rPr>
              <a:t>def</a:t>
            </a:r>
            <a:r>
              <a:rPr lang="en-US" sz="2400" dirty="0">
                <a:solidFill>
                  <a:srgbClr val="C00000"/>
                </a:solidFill>
              </a:rPr>
              <a:t> spam():</a:t>
            </a:r>
          </a:p>
          <a:p>
            <a:pPr algn="just"/>
            <a:r>
              <a:rPr lang="en-US" sz="2400" dirty="0">
                <a:solidFill>
                  <a:srgbClr val="C00000"/>
                </a:solidFill>
              </a:rPr>
              <a:t>bacon()</a:t>
            </a:r>
          </a:p>
          <a:p>
            <a:pPr algn="just"/>
            <a:r>
              <a:rPr lang="en-US" sz="2400" dirty="0" err="1">
                <a:solidFill>
                  <a:srgbClr val="C00000"/>
                </a:solidFill>
              </a:rPr>
              <a:t>def</a:t>
            </a:r>
            <a:r>
              <a:rPr lang="en-US" sz="2400" dirty="0">
                <a:solidFill>
                  <a:srgbClr val="C00000"/>
                </a:solidFill>
              </a:rPr>
              <a:t> bacon():</a:t>
            </a:r>
          </a:p>
          <a:p>
            <a:pPr algn="just"/>
            <a:r>
              <a:rPr lang="en-US" sz="2400" dirty="0">
                <a:solidFill>
                  <a:srgbClr val="C00000"/>
                </a:solidFill>
              </a:rPr>
              <a:t>raise Exception('This is the error message.')</a:t>
            </a:r>
          </a:p>
          <a:p>
            <a:pPr algn="just"/>
            <a:r>
              <a:rPr lang="en-US" sz="2400" dirty="0">
                <a:solidFill>
                  <a:srgbClr val="C00000"/>
                </a:solidFill>
              </a:rPr>
              <a:t>spam()</a:t>
            </a:r>
            <a:endParaRPr lang="en-US" sz="2400" dirty="0">
              <a:solidFill>
                <a:srgbClr val="00B050"/>
              </a:solidFill>
            </a:endParaRPr>
          </a:p>
        </p:txBody>
      </p:sp>
      <p:sp>
        <p:nvSpPr>
          <p:cNvPr id="3" name="Rectangle 2"/>
          <p:cNvSpPr/>
          <p:nvPr/>
        </p:nvSpPr>
        <p:spPr>
          <a:xfrm>
            <a:off x="474360" y="912735"/>
            <a:ext cx="11201400" cy="6063198"/>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Consider an example: Example.py:</a:t>
            </a:r>
          </a:p>
          <a:p>
            <a:pPr>
              <a:spcAft>
                <a:spcPts val="1200"/>
              </a:spcAft>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endParaRPr lang="en-US" sz="2400" dirty="0"/>
          </a:p>
          <a:p>
            <a:pPr marL="342900" indent="-342900">
              <a:spcAft>
                <a:spcPts val="1200"/>
              </a:spcAft>
              <a:buFont typeface="Wingdings" panose="05000000000000000000" pitchFamily="2" charset="2"/>
              <a:buChar char="Ø"/>
            </a:pPr>
            <a:r>
              <a:rPr lang="en-US" sz="2400" dirty="0"/>
              <a:t>Python displays the </a:t>
            </a:r>
            <a:r>
              <a:rPr lang="en-US" sz="2400" dirty="0" err="1"/>
              <a:t>traceback</a:t>
            </a:r>
            <a:r>
              <a:rPr lang="en-US" sz="2400" dirty="0"/>
              <a:t> whenever a raised exception goes unhandled. </a:t>
            </a:r>
          </a:p>
          <a:p>
            <a:pPr marL="342900" indent="-342900">
              <a:spcAft>
                <a:spcPts val="1200"/>
              </a:spcAft>
              <a:buFont typeface="Wingdings" panose="05000000000000000000" pitchFamily="2" charset="2"/>
              <a:buChar char="Ø"/>
            </a:pPr>
            <a:r>
              <a:rPr lang="en-US" sz="2400" dirty="0">
                <a:solidFill>
                  <a:srgbClr val="0070C0"/>
                </a:solidFill>
              </a:rPr>
              <a:t>But you can also obtain it as a string by calling </a:t>
            </a:r>
            <a:r>
              <a:rPr lang="en-US" sz="2400" dirty="0" err="1">
                <a:solidFill>
                  <a:srgbClr val="0070C0"/>
                </a:solidFill>
              </a:rPr>
              <a:t>traceback.format_exc</a:t>
            </a:r>
            <a:r>
              <a:rPr lang="en-US" sz="2400" dirty="0">
                <a:solidFill>
                  <a:srgbClr val="0070C0"/>
                </a:solidFill>
              </a:rPr>
              <a:t>(). </a:t>
            </a:r>
          </a:p>
          <a:p>
            <a:pPr marL="342900" indent="-342900">
              <a:spcAft>
                <a:spcPts val="1200"/>
              </a:spcAft>
              <a:buFont typeface="Wingdings" panose="05000000000000000000" pitchFamily="2" charset="2"/>
              <a:buChar char="Ø"/>
            </a:pPr>
            <a:r>
              <a:rPr lang="en-US" sz="2400" dirty="0"/>
              <a:t>This function is useful if you want the information from an exception’s </a:t>
            </a:r>
            <a:r>
              <a:rPr lang="en-US" sz="2400" dirty="0" err="1"/>
              <a:t>traceback</a:t>
            </a:r>
            <a:r>
              <a:rPr lang="en-US" sz="2400" dirty="0"/>
              <a:t> but also want an except statement to gracefully handle the exception. </a:t>
            </a:r>
          </a:p>
          <a:p>
            <a:pPr marL="342900" indent="-342900">
              <a:spcAft>
                <a:spcPts val="1200"/>
              </a:spcAft>
              <a:buFont typeface="Wingdings" panose="05000000000000000000" pitchFamily="2" charset="2"/>
              <a:buChar char="Ø"/>
            </a:pPr>
            <a:r>
              <a:rPr lang="en-US" sz="2400" dirty="0">
                <a:solidFill>
                  <a:srgbClr val="C00000"/>
                </a:solidFill>
              </a:rPr>
              <a:t> You will need to import Python’s </a:t>
            </a:r>
            <a:r>
              <a:rPr lang="en-US" sz="2400" dirty="0" err="1">
                <a:solidFill>
                  <a:srgbClr val="C00000"/>
                </a:solidFill>
              </a:rPr>
              <a:t>traceback</a:t>
            </a:r>
            <a:r>
              <a:rPr lang="en-US" sz="2400" dirty="0">
                <a:solidFill>
                  <a:srgbClr val="C00000"/>
                </a:solidFill>
              </a:rPr>
              <a:t> module before calling this function.</a:t>
            </a:r>
          </a:p>
        </p:txBody>
      </p:sp>
      <p:sp>
        <p:nvSpPr>
          <p:cNvPr id="4" name="Rectangle 3"/>
          <p:cNvSpPr/>
          <p:nvPr/>
        </p:nvSpPr>
        <p:spPr>
          <a:xfrm>
            <a:off x="6232071" y="1420537"/>
            <a:ext cx="6836229" cy="3046988"/>
          </a:xfrm>
          <a:prstGeom prst="rect">
            <a:avLst/>
          </a:prstGeom>
        </p:spPr>
        <p:txBody>
          <a:bodyPr wrap="square">
            <a:spAutoFit/>
          </a:bodyPr>
          <a:lstStyle/>
          <a:p>
            <a:r>
              <a:rPr lang="en-US" sz="2400" dirty="0">
                <a:solidFill>
                  <a:srgbClr val="0070C0"/>
                </a:solidFill>
              </a:rPr>
              <a:t>Output:</a:t>
            </a:r>
          </a:p>
          <a:p>
            <a:r>
              <a:rPr lang="en-US" sz="2400" dirty="0" err="1">
                <a:solidFill>
                  <a:srgbClr val="0070C0"/>
                </a:solidFill>
              </a:rPr>
              <a:t>Traceback</a:t>
            </a:r>
            <a:r>
              <a:rPr lang="en-US" sz="2400" dirty="0">
                <a:solidFill>
                  <a:srgbClr val="0070C0"/>
                </a:solidFill>
              </a:rPr>
              <a:t> (most recent call last):</a:t>
            </a:r>
          </a:p>
          <a:p>
            <a:r>
              <a:rPr lang="en-US" sz="2400" dirty="0">
                <a:solidFill>
                  <a:srgbClr val="0070C0"/>
                </a:solidFill>
              </a:rPr>
              <a:t>File "errorExample.py", line 7, in &lt;module&gt;</a:t>
            </a:r>
          </a:p>
          <a:p>
            <a:r>
              <a:rPr lang="en-US" sz="2400" dirty="0">
                <a:solidFill>
                  <a:srgbClr val="0070C0"/>
                </a:solidFill>
              </a:rPr>
              <a:t>spam()</a:t>
            </a:r>
          </a:p>
          <a:p>
            <a:r>
              <a:rPr lang="en-US" sz="2400" dirty="0">
                <a:solidFill>
                  <a:srgbClr val="0070C0"/>
                </a:solidFill>
              </a:rPr>
              <a:t>File "errorExample.py", line 2, in spam bacon()</a:t>
            </a:r>
          </a:p>
          <a:p>
            <a:r>
              <a:rPr lang="en-US" sz="2400" dirty="0">
                <a:solidFill>
                  <a:srgbClr val="0070C0"/>
                </a:solidFill>
              </a:rPr>
              <a:t>File "errorExample.py", line 5, in bacon</a:t>
            </a:r>
          </a:p>
          <a:p>
            <a:r>
              <a:rPr lang="en-US" sz="2400" dirty="0">
                <a:solidFill>
                  <a:srgbClr val="0070C0"/>
                </a:solidFill>
              </a:rPr>
              <a:t>raise Exception('This is the error message.')</a:t>
            </a:r>
          </a:p>
          <a:p>
            <a:r>
              <a:rPr lang="en-US" sz="2400" dirty="0">
                <a:solidFill>
                  <a:srgbClr val="0070C0"/>
                </a:solidFill>
              </a:rPr>
              <a:t>Exception: This is the error message.</a:t>
            </a:r>
          </a:p>
        </p:txBody>
      </p:sp>
    </p:spTree>
    <p:extLst>
      <p:ext uri="{BB962C8B-B14F-4D97-AF65-F5344CB8AC3E}">
        <p14:creationId xmlns:p14="http://schemas.microsoft.com/office/powerpoint/2010/main" val="23800425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Getting the Traceback as a String</a:t>
            </a:r>
            <a:endParaRPr lang="en-US" sz="4000" b="1" dirty="0">
              <a:latin typeface="Imprint MT Shadow" panose="04020605060303030202" pitchFamily="82" charset="0"/>
            </a:endParaRPr>
          </a:p>
        </p:txBody>
      </p:sp>
      <p:sp>
        <p:nvSpPr>
          <p:cNvPr id="3" name="Rectangle 2"/>
          <p:cNvSpPr/>
          <p:nvPr/>
        </p:nvSpPr>
        <p:spPr>
          <a:xfrm>
            <a:off x="539674" y="1038757"/>
            <a:ext cx="11201400" cy="1723549"/>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For example, instead of crashing your program right when an exception occurs, you can write the </a:t>
            </a:r>
            <a:r>
              <a:rPr lang="en-US" sz="2400" dirty="0" err="1"/>
              <a:t>traceback</a:t>
            </a:r>
            <a:r>
              <a:rPr lang="en-US" sz="2400" dirty="0"/>
              <a:t> information to a text file and keep your program running. </a:t>
            </a:r>
          </a:p>
          <a:p>
            <a:pPr marL="342900" indent="-342900">
              <a:spcAft>
                <a:spcPts val="1200"/>
              </a:spcAft>
              <a:buFont typeface="Wingdings" panose="05000000000000000000" pitchFamily="2" charset="2"/>
              <a:buChar char="Ø"/>
            </a:pPr>
            <a:r>
              <a:rPr lang="en-US" sz="2400" dirty="0"/>
              <a:t>You can look at the text file later, when you’re ready to debug your program. Enter the following into the interactive shell:</a:t>
            </a:r>
            <a:endParaRPr lang="en-US" sz="2400" dirty="0">
              <a:solidFill>
                <a:srgbClr val="C00000"/>
              </a:solidFill>
            </a:endParaRPr>
          </a:p>
        </p:txBody>
      </p:sp>
      <p:sp>
        <p:nvSpPr>
          <p:cNvPr id="6" name="Rectangle 5"/>
          <p:cNvSpPr/>
          <p:nvPr/>
        </p:nvSpPr>
        <p:spPr>
          <a:xfrm>
            <a:off x="261256" y="2921190"/>
            <a:ext cx="7293429" cy="3785652"/>
          </a:xfrm>
          <a:prstGeom prst="rect">
            <a:avLst/>
          </a:prstGeom>
        </p:spPr>
        <p:txBody>
          <a:bodyPr wrap="square">
            <a:spAutoFit/>
          </a:bodyPr>
          <a:lstStyle/>
          <a:p>
            <a:r>
              <a:rPr lang="en-US" sz="2400" dirty="0">
                <a:solidFill>
                  <a:srgbClr val="0070C0"/>
                </a:solidFill>
              </a:rPr>
              <a:t>&gt;&gt;&gt; import </a:t>
            </a:r>
            <a:r>
              <a:rPr lang="en-US" sz="2400" dirty="0" err="1">
                <a:solidFill>
                  <a:srgbClr val="0070C0"/>
                </a:solidFill>
              </a:rPr>
              <a:t>traceback</a:t>
            </a:r>
            <a:endParaRPr lang="en-US" sz="2400" dirty="0">
              <a:solidFill>
                <a:srgbClr val="0070C0"/>
              </a:solidFill>
            </a:endParaRPr>
          </a:p>
          <a:p>
            <a:r>
              <a:rPr lang="en-US" sz="2400" dirty="0">
                <a:solidFill>
                  <a:srgbClr val="0070C0"/>
                </a:solidFill>
              </a:rPr>
              <a:t>&gt;&gt;&gt; try:</a:t>
            </a:r>
          </a:p>
          <a:p>
            <a:r>
              <a:rPr lang="en-US" sz="2400" dirty="0">
                <a:solidFill>
                  <a:srgbClr val="0070C0"/>
                </a:solidFill>
              </a:rPr>
              <a:t>... raise Exception('This is the error message.')</a:t>
            </a:r>
          </a:p>
          <a:p>
            <a:r>
              <a:rPr lang="en-US" sz="2400" dirty="0">
                <a:solidFill>
                  <a:srgbClr val="0070C0"/>
                </a:solidFill>
              </a:rPr>
              <a:t>except:</a:t>
            </a:r>
          </a:p>
          <a:p>
            <a:r>
              <a:rPr lang="en-US" sz="2400" dirty="0">
                <a:solidFill>
                  <a:srgbClr val="0070C0"/>
                </a:solidFill>
              </a:rPr>
              <a:t>... </a:t>
            </a:r>
            <a:r>
              <a:rPr lang="en-US" sz="2400" dirty="0" err="1">
                <a:solidFill>
                  <a:srgbClr val="0070C0"/>
                </a:solidFill>
              </a:rPr>
              <a:t>errorFile</a:t>
            </a:r>
            <a:r>
              <a:rPr lang="en-US" sz="2400" dirty="0">
                <a:solidFill>
                  <a:srgbClr val="0070C0"/>
                </a:solidFill>
              </a:rPr>
              <a:t> = open('errorInfo.txt', 'w')</a:t>
            </a:r>
          </a:p>
          <a:p>
            <a:r>
              <a:rPr lang="en-US" sz="2400" dirty="0">
                <a:solidFill>
                  <a:srgbClr val="0070C0"/>
                </a:solidFill>
              </a:rPr>
              <a:t>... </a:t>
            </a:r>
            <a:r>
              <a:rPr lang="en-US" sz="2400" dirty="0" err="1">
                <a:solidFill>
                  <a:srgbClr val="0070C0"/>
                </a:solidFill>
              </a:rPr>
              <a:t>errorFile.write</a:t>
            </a:r>
            <a:r>
              <a:rPr lang="en-US" sz="2400" dirty="0">
                <a:solidFill>
                  <a:srgbClr val="0070C0"/>
                </a:solidFill>
              </a:rPr>
              <a:t>(</a:t>
            </a:r>
            <a:r>
              <a:rPr lang="en-US" sz="2400" dirty="0" err="1">
                <a:solidFill>
                  <a:srgbClr val="0070C0"/>
                </a:solidFill>
              </a:rPr>
              <a:t>traceback.format_exc</a:t>
            </a:r>
            <a:r>
              <a:rPr lang="en-US" sz="2400" dirty="0">
                <a:solidFill>
                  <a:srgbClr val="0070C0"/>
                </a:solidFill>
              </a:rPr>
              <a:t>())</a:t>
            </a:r>
          </a:p>
          <a:p>
            <a:r>
              <a:rPr lang="en-US" sz="2400" dirty="0">
                <a:solidFill>
                  <a:srgbClr val="0070C0"/>
                </a:solidFill>
              </a:rPr>
              <a:t>... </a:t>
            </a:r>
            <a:r>
              <a:rPr lang="en-US" sz="2400" dirty="0" err="1">
                <a:solidFill>
                  <a:srgbClr val="0070C0"/>
                </a:solidFill>
              </a:rPr>
              <a:t>errorFile.close</a:t>
            </a:r>
            <a:r>
              <a:rPr lang="en-US" sz="2400" dirty="0">
                <a:solidFill>
                  <a:srgbClr val="0070C0"/>
                </a:solidFill>
              </a:rPr>
              <a:t>()</a:t>
            </a:r>
          </a:p>
          <a:p>
            <a:r>
              <a:rPr lang="en-US" sz="2400" dirty="0">
                <a:solidFill>
                  <a:srgbClr val="0070C0"/>
                </a:solidFill>
              </a:rPr>
              <a:t>... print('The </a:t>
            </a:r>
            <a:r>
              <a:rPr lang="en-US" sz="2400" dirty="0" err="1">
                <a:solidFill>
                  <a:srgbClr val="0070C0"/>
                </a:solidFill>
              </a:rPr>
              <a:t>traceback</a:t>
            </a:r>
            <a:r>
              <a:rPr lang="en-US" sz="2400" dirty="0">
                <a:solidFill>
                  <a:srgbClr val="0070C0"/>
                </a:solidFill>
              </a:rPr>
              <a:t> info was written to errorInfo.txt.')</a:t>
            </a:r>
          </a:p>
          <a:p>
            <a:r>
              <a:rPr lang="en-US" sz="2400" dirty="0">
                <a:solidFill>
                  <a:srgbClr val="0070C0"/>
                </a:solidFill>
              </a:rPr>
              <a:t>111</a:t>
            </a:r>
          </a:p>
          <a:p>
            <a:r>
              <a:rPr lang="en-US" sz="2400" dirty="0">
                <a:solidFill>
                  <a:srgbClr val="0070C0"/>
                </a:solidFill>
              </a:rPr>
              <a:t>The </a:t>
            </a:r>
            <a:r>
              <a:rPr lang="en-US" sz="2400" dirty="0" err="1">
                <a:solidFill>
                  <a:srgbClr val="0070C0"/>
                </a:solidFill>
              </a:rPr>
              <a:t>traceback</a:t>
            </a:r>
            <a:r>
              <a:rPr lang="en-US" sz="2400" dirty="0">
                <a:solidFill>
                  <a:srgbClr val="0070C0"/>
                </a:solidFill>
              </a:rPr>
              <a:t> info was written to errorInfo.txt.</a:t>
            </a:r>
          </a:p>
        </p:txBody>
      </p:sp>
      <p:sp>
        <p:nvSpPr>
          <p:cNvPr id="7" name="Rectangle 6"/>
          <p:cNvSpPr/>
          <p:nvPr/>
        </p:nvSpPr>
        <p:spPr>
          <a:xfrm>
            <a:off x="7228113" y="2820595"/>
            <a:ext cx="5050972" cy="3416320"/>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C00000"/>
                </a:solidFill>
              </a:rPr>
              <a:t>The 111 is the return value from the write() method, since 111</a:t>
            </a:r>
          </a:p>
          <a:p>
            <a:r>
              <a:rPr lang="en-US" sz="2400" dirty="0">
                <a:solidFill>
                  <a:srgbClr val="C00000"/>
                </a:solidFill>
              </a:rPr>
              <a:t>     characters were written to file. </a:t>
            </a:r>
          </a:p>
          <a:p>
            <a:pPr marL="342900" indent="-342900">
              <a:buFont typeface="Wingdings" panose="05000000000000000000" pitchFamily="2" charset="2"/>
              <a:buChar char="Ø"/>
            </a:pPr>
            <a:r>
              <a:rPr lang="en-US" sz="2400" dirty="0">
                <a:solidFill>
                  <a:srgbClr val="C00000"/>
                </a:solidFill>
              </a:rPr>
              <a:t>The </a:t>
            </a:r>
            <a:r>
              <a:rPr lang="en-US" sz="2400" dirty="0" err="1">
                <a:solidFill>
                  <a:srgbClr val="C00000"/>
                </a:solidFill>
              </a:rPr>
              <a:t>traceback</a:t>
            </a:r>
            <a:r>
              <a:rPr lang="en-US" sz="2400" dirty="0">
                <a:solidFill>
                  <a:srgbClr val="C00000"/>
                </a:solidFill>
              </a:rPr>
              <a:t> text was written to errorInfo.txt.</a:t>
            </a:r>
          </a:p>
          <a:p>
            <a:pPr marL="342900" indent="-342900">
              <a:buFont typeface="Wingdings" panose="05000000000000000000" pitchFamily="2" charset="2"/>
              <a:buChar char="Ø"/>
            </a:pPr>
            <a:r>
              <a:rPr lang="en-US" sz="2400" dirty="0" err="1">
                <a:solidFill>
                  <a:srgbClr val="C00000"/>
                </a:solidFill>
              </a:rPr>
              <a:t>Traceback</a:t>
            </a:r>
            <a:r>
              <a:rPr lang="en-US" sz="2400" dirty="0">
                <a:solidFill>
                  <a:srgbClr val="C00000"/>
                </a:solidFill>
              </a:rPr>
              <a:t> (most recent call last):</a:t>
            </a:r>
          </a:p>
          <a:p>
            <a:r>
              <a:rPr lang="en-US" sz="2400" dirty="0">
                <a:solidFill>
                  <a:srgbClr val="C00000"/>
                </a:solidFill>
              </a:rPr>
              <a:t>      File "&lt;pyshell#28&gt;", line 2, in    </a:t>
            </a:r>
          </a:p>
          <a:p>
            <a:r>
              <a:rPr lang="en-US" sz="2400" dirty="0">
                <a:solidFill>
                  <a:srgbClr val="C00000"/>
                </a:solidFill>
              </a:rPr>
              <a:t>        &lt;module&gt;</a:t>
            </a:r>
          </a:p>
          <a:p>
            <a:r>
              <a:rPr lang="en-US" sz="2400" dirty="0">
                <a:solidFill>
                  <a:srgbClr val="C00000"/>
                </a:solidFill>
              </a:rPr>
              <a:t>      Exception: This is the error message.</a:t>
            </a:r>
          </a:p>
        </p:txBody>
      </p:sp>
    </p:spTree>
    <p:extLst>
      <p:ext uri="{BB962C8B-B14F-4D97-AF65-F5344CB8AC3E}">
        <p14:creationId xmlns:p14="http://schemas.microsoft.com/office/powerpoint/2010/main" val="782098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Assertions</a:t>
            </a:r>
          </a:p>
        </p:txBody>
      </p:sp>
      <p:sp>
        <p:nvSpPr>
          <p:cNvPr id="3" name="Rectangle 2"/>
          <p:cNvSpPr/>
          <p:nvPr/>
        </p:nvSpPr>
        <p:spPr>
          <a:xfrm>
            <a:off x="539674" y="1191157"/>
            <a:ext cx="11201400" cy="2246769"/>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An assertion is a sanity check to make sure your code isn’t doing something obviously wrong. </a:t>
            </a:r>
          </a:p>
          <a:p>
            <a:pPr marL="342900" indent="-342900">
              <a:spcAft>
                <a:spcPts val="1200"/>
              </a:spcAft>
              <a:buFont typeface="Wingdings" panose="05000000000000000000" pitchFamily="2" charset="2"/>
              <a:buChar char="Ø"/>
            </a:pPr>
            <a:r>
              <a:rPr lang="en-US" sz="2400" dirty="0">
                <a:solidFill>
                  <a:srgbClr val="C00000"/>
                </a:solidFill>
              </a:rPr>
              <a:t>These sanity checks are performed by assert statements. If the sanity check fails, then an </a:t>
            </a:r>
            <a:r>
              <a:rPr lang="en-US" sz="2400" dirty="0" err="1">
                <a:solidFill>
                  <a:srgbClr val="C00000"/>
                </a:solidFill>
              </a:rPr>
              <a:t>AssertionError</a:t>
            </a:r>
            <a:r>
              <a:rPr lang="en-US" sz="2400" dirty="0">
                <a:solidFill>
                  <a:srgbClr val="C00000"/>
                </a:solidFill>
              </a:rPr>
              <a:t> exception is raised. </a:t>
            </a:r>
          </a:p>
          <a:p>
            <a:pPr marL="342900" indent="-342900">
              <a:spcAft>
                <a:spcPts val="1200"/>
              </a:spcAft>
              <a:buFont typeface="Wingdings" panose="05000000000000000000" pitchFamily="2" charset="2"/>
              <a:buChar char="Ø"/>
            </a:pPr>
            <a:r>
              <a:rPr lang="en-US" sz="2400" dirty="0"/>
              <a:t>In code, an assert statement consists of the following:</a:t>
            </a:r>
            <a:endParaRPr lang="en-US" sz="2400" dirty="0">
              <a:solidFill>
                <a:srgbClr val="C00000"/>
              </a:solidFill>
            </a:endParaRPr>
          </a:p>
        </p:txBody>
      </p:sp>
      <p:sp>
        <p:nvSpPr>
          <p:cNvPr id="4" name="Rectangle 3"/>
          <p:cNvSpPr/>
          <p:nvPr/>
        </p:nvSpPr>
        <p:spPr>
          <a:xfrm>
            <a:off x="1861456" y="3572079"/>
            <a:ext cx="9481458" cy="1569660"/>
          </a:xfrm>
          <a:prstGeom prst="rect">
            <a:avLst/>
          </a:prstGeom>
        </p:spPr>
        <p:txBody>
          <a:bodyPr wrap="square">
            <a:spAutoFit/>
          </a:bodyPr>
          <a:lstStyle/>
          <a:p>
            <a:r>
              <a:rPr lang="en-US" sz="2400" dirty="0">
                <a:solidFill>
                  <a:srgbClr val="0070C0"/>
                </a:solidFill>
              </a:rPr>
              <a:t>The assert keyword</a:t>
            </a:r>
          </a:p>
          <a:p>
            <a:r>
              <a:rPr lang="en-US" sz="2400" dirty="0">
                <a:solidFill>
                  <a:srgbClr val="0070C0"/>
                </a:solidFill>
              </a:rPr>
              <a:t>A condition (that is, an expression that evaluates to True or False)</a:t>
            </a:r>
          </a:p>
          <a:p>
            <a:r>
              <a:rPr lang="en-US" sz="2400" dirty="0">
                <a:solidFill>
                  <a:srgbClr val="0070C0"/>
                </a:solidFill>
              </a:rPr>
              <a:t>A comma</a:t>
            </a:r>
          </a:p>
          <a:p>
            <a:r>
              <a:rPr lang="en-US" sz="2400" dirty="0">
                <a:solidFill>
                  <a:srgbClr val="0070C0"/>
                </a:solidFill>
              </a:rPr>
              <a:t>A string to display when the condition is False</a:t>
            </a:r>
          </a:p>
        </p:txBody>
      </p:sp>
    </p:spTree>
    <p:extLst>
      <p:ext uri="{BB962C8B-B14F-4D97-AF65-F5344CB8AC3E}">
        <p14:creationId xmlns:p14="http://schemas.microsoft.com/office/powerpoint/2010/main" val="3065561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dirty="0">
                <a:latin typeface="Imprint MT Shadow" panose="04020605060303030202" pitchFamily="82" charset="0"/>
              </a:rPr>
              <a:t>Copying Files and Folders</a:t>
            </a:r>
          </a:p>
        </p:txBody>
      </p:sp>
      <p:sp>
        <p:nvSpPr>
          <p:cNvPr id="3" name="Content Placeholder 2"/>
          <p:cNvSpPr>
            <a:spLocks noGrp="1"/>
          </p:cNvSpPr>
          <p:nvPr>
            <p:ph idx="1"/>
          </p:nvPr>
        </p:nvSpPr>
        <p:spPr>
          <a:xfrm>
            <a:off x="505206" y="1126807"/>
            <a:ext cx="10619994" cy="3766185"/>
          </a:xfrm>
        </p:spPr>
        <p:txBody>
          <a:bodyPr>
            <a:noAutofit/>
          </a:bodyPr>
          <a:lstStyle/>
          <a:p>
            <a:pPr algn="just">
              <a:buFont typeface="Wingdings" panose="05000000000000000000" pitchFamily="2" charset="2"/>
              <a:buChar char="Ø"/>
            </a:pPr>
            <a:r>
              <a:rPr lang="en-US" sz="3200" dirty="0"/>
              <a:t>Enter the following to see how </a:t>
            </a:r>
            <a:r>
              <a:rPr lang="en-US" sz="3200" dirty="0" err="1"/>
              <a:t>shutil.copy</a:t>
            </a:r>
            <a:r>
              <a:rPr lang="en-US" sz="3200" dirty="0"/>
              <a:t>() works:</a:t>
            </a:r>
            <a:endParaRPr lang="en-US" sz="3200" dirty="0">
              <a:solidFill>
                <a:schemeClr val="tx1"/>
              </a:solidFill>
            </a:endParaRPr>
          </a:p>
        </p:txBody>
      </p:sp>
      <p:sp>
        <p:nvSpPr>
          <p:cNvPr id="4" name="Rectangle 3"/>
          <p:cNvSpPr/>
          <p:nvPr/>
        </p:nvSpPr>
        <p:spPr>
          <a:xfrm>
            <a:off x="800100" y="1836172"/>
            <a:ext cx="8153400" cy="2677656"/>
          </a:xfrm>
          <a:prstGeom prst="rect">
            <a:avLst/>
          </a:prstGeom>
        </p:spPr>
        <p:txBody>
          <a:bodyPr wrap="square">
            <a:spAutoFit/>
          </a:bodyPr>
          <a:lstStyle/>
          <a:p>
            <a:r>
              <a:rPr lang="en-US" sz="2400" dirty="0">
                <a:solidFill>
                  <a:srgbClr val="C00000"/>
                </a:solidFill>
              </a:rPr>
              <a:t>&gt;&gt;&gt; import </a:t>
            </a:r>
            <a:r>
              <a:rPr lang="en-US" sz="2400" dirty="0" err="1">
                <a:solidFill>
                  <a:srgbClr val="C00000"/>
                </a:solidFill>
              </a:rPr>
              <a:t>shutil</a:t>
            </a:r>
            <a:r>
              <a:rPr lang="en-US" sz="2400" dirty="0">
                <a:solidFill>
                  <a:srgbClr val="C00000"/>
                </a:solidFill>
              </a:rPr>
              <a:t>, </a:t>
            </a:r>
            <a:r>
              <a:rPr lang="en-US" sz="2400" dirty="0" err="1">
                <a:solidFill>
                  <a:srgbClr val="C00000"/>
                </a:solidFill>
              </a:rPr>
              <a:t>os</a:t>
            </a:r>
            <a:endParaRPr lang="en-US" sz="2400" dirty="0">
              <a:solidFill>
                <a:srgbClr val="C00000"/>
              </a:solidFill>
            </a:endParaRPr>
          </a:p>
          <a:p>
            <a:r>
              <a:rPr lang="en-US" sz="2400" dirty="0">
                <a:solidFill>
                  <a:srgbClr val="C00000"/>
                </a:solidFill>
              </a:rPr>
              <a:t>&gt;&gt;&gt; from </a:t>
            </a:r>
            <a:r>
              <a:rPr lang="en-US" sz="2400" dirty="0" err="1">
                <a:solidFill>
                  <a:srgbClr val="C00000"/>
                </a:solidFill>
              </a:rPr>
              <a:t>pathlib</a:t>
            </a:r>
            <a:r>
              <a:rPr lang="en-US" sz="2400" dirty="0">
                <a:solidFill>
                  <a:srgbClr val="C00000"/>
                </a:solidFill>
              </a:rPr>
              <a:t> import Path</a:t>
            </a:r>
          </a:p>
          <a:p>
            <a:r>
              <a:rPr lang="en-US" sz="2400" dirty="0">
                <a:solidFill>
                  <a:srgbClr val="C00000"/>
                </a:solidFill>
              </a:rPr>
              <a:t>&gt;&gt;&gt; p = </a:t>
            </a:r>
            <a:r>
              <a:rPr lang="en-US" sz="2400" dirty="0" err="1">
                <a:solidFill>
                  <a:srgbClr val="C00000"/>
                </a:solidFill>
              </a:rPr>
              <a:t>Path.home</a:t>
            </a:r>
            <a:r>
              <a:rPr lang="en-US" sz="2400" dirty="0">
                <a:solidFill>
                  <a:srgbClr val="C00000"/>
                </a:solidFill>
              </a:rPr>
              <a:t>()</a:t>
            </a:r>
          </a:p>
          <a:p>
            <a:r>
              <a:rPr lang="en-US" sz="2400" dirty="0">
                <a:solidFill>
                  <a:srgbClr val="C00000"/>
                </a:solidFill>
              </a:rPr>
              <a:t>➊ &gt;&gt;&gt; </a:t>
            </a:r>
            <a:r>
              <a:rPr lang="en-US" sz="2400" dirty="0" err="1">
                <a:solidFill>
                  <a:srgbClr val="C00000"/>
                </a:solidFill>
              </a:rPr>
              <a:t>shutil.copy</a:t>
            </a:r>
            <a:r>
              <a:rPr lang="en-US" sz="2400" dirty="0">
                <a:solidFill>
                  <a:srgbClr val="C00000"/>
                </a:solidFill>
              </a:rPr>
              <a:t>(p / 'spam.txt', p / '</a:t>
            </a:r>
            <a:r>
              <a:rPr lang="en-US" sz="2400" dirty="0" err="1">
                <a:solidFill>
                  <a:srgbClr val="C00000"/>
                </a:solidFill>
              </a:rPr>
              <a:t>some_folder</a:t>
            </a:r>
            <a:r>
              <a:rPr lang="en-US" sz="2400" dirty="0">
                <a:solidFill>
                  <a:srgbClr val="C00000"/>
                </a:solidFill>
              </a:rPr>
              <a:t>')</a:t>
            </a:r>
          </a:p>
          <a:p>
            <a:r>
              <a:rPr lang="en-US" sz="2400" dirty="0"/>
              <a:t>'C:\\Users\\Al\\some_folder\\spam.txt'</a:t>
            </a:r>
          </a:p>
          <a:p>
            <a:r>
              <a:rPr lang="en-US" sz="2400" dirty="0">
                <a:solidFill>
                  <a:srgbClr val="C00000"/>
                </a:solidFill>
              </a:rPr>
              <a:t>➋ &gt;&gt;&gt; </a:t>
            </a:r>
            <a:r>
              <a:rPr lang="en-US" sz="2400" dirty="0" err="1">
                <a:solidFill>
                  <a:srgbClr val="C00000"/>
                </a:solidFill>
              </a:rPr>
              <a:t>shutil.copy</a:t>
            </a:r>
            <a:r>
              <a:rPr lang="en-US" sz="2400" dirty="0">
                <a:solidFill>
                  <a:srgbClr val="C00000"/>
                </a:solidFill>
              </a:rPr>
              <a:t>(p / 'eggs.txt', p / '</a:t>
            </a:r>
            <a:r>
              <a:rPr lang="en-US" sz="2400" dirty="0" err="1">
                <a:solidFill>
                  <a:srgbClr val="C00000"/>
                </a:solidFill>
              </a:rPr>
              <a:t>some_folder</a:t>
            </a:r>
            <a:r>
              <a:rPr lang="en-US" sz="2400" dirty="0">
                <a:solidFill>
                  <a:srgbClr val="C00000"/>
                </a:solidFill>
              </a:rPr>
              <a:t>/eggs2.txt')</a:t>
            </a:r>
          </a:p>
          <a:p>
            <a:r>
              <a:rPr lang="en-US" sz="2400" dirty="0" err="1"/>
              <a:t>WindowsPath</a:t>
            </a:r>
            <a:r>
              <a:rPr lang="en-US" sz="2400" dirty="0"/>
              <a:t>('C:/Users/Al/</a:t>
            </a:r>
            <a:r>
              <a:rPr lang="en-US" sz="2400" dirty="0" err="1"/>
              <a:t>some_folder</a:t>
            </a:r>
            <a:r>
              <a:rPr lang="en-US" sz="2400" dirty="0"/>
              <a:t>/eggs2.txt')</a:t>
            </a:r>
          </a:p>
        </p:txBody>
      </p:sp>
      <p:sp>
        <p:nvSpPr>
          <p:cNvPr id="5" name="Rectangle 4"/>
          <p:cNvSpPr/>
          <p:nvPr/>
        </p:nvSpPr>
        <p:spPr>
          <a:xfrm>
            <a:off x="200406" y="4448318"/>
            <a:ext cx="11991594" cy="2246769"/>
          </a:xfrm>
          <a:prstGeom prst="rect">
            <a:avLst/>
          </a:prstGeom>
        </p:spPr>
        <p:txBody>
          <a:bodyPr wrap="square">
            <a:spAutoFit/>
          </a:bodyPr>
          <a:lstStyle/>
          <a:p>
            <a:pPr marL="457200" indent="-457200">
              <a:buFont typeface="Wingdings" panose="05000000000000000000" pitchFamily="2" charset="2"/>
              <a:buChar char="Ø"/>
            </a:pPr>
            <a:r>
              <a:rPr lang="en-US" sz="2800" dirty="0">
                <a:solidFill>
                  <a:srgbClr val="0070C0"/>
                </a:solidFill>
              </a:rPr>
              <a:t>The return value is the path of the newly copied file.</a:t>
            </a:r>
          </a:p>
          <a:p>
            <a:pPr marL="457200" indent="-457200" algn="just">
              <a:buFont typeface="Wingdings" panose="05000000000000000000" pitchFamily="2" charset="2"/>
              <a:buChar char="Ø"/>
            </a:pPr>
            <a:r>
              <a:rPr lang="en-US" sz="2800" dirty="0"/>
              <a:t>Note that since a folder was specified as the destination ➊, the original spam.txt filename is used for the new, copied file’s filename.</a:t>
            </a:r>
          </a:p>
          <a:p>
            <a:pPr marL="457200" indent="-457200" algn="just">
              <a:buFont typeface="Wingdings" panose="05000000000000000000" pitchFamily="2" charset="2"/>
              <a:buChar char="Ø"/>
            </a:pPr>
            <a:r>
              <a:rPr lang="en-US" sz="2800" dirty="0">
                <a:solidFill>
                  <a:srgbClr val="0070C0"/>
                </a:solidFill>
              </a:rPr>
              <a:t>The second </a:t>
            </a:r>
            <a:r>
              <a:rPr lang="en-US" sz="2800" dirty="0" err="1">
                <a:solidFill>
                  <a:srgbClr val="0070C0"/>
                </a:solidFill>
              </a:rPr>
              <a:t>shutil.copy</a:t>
            </a:r>
            <a:r>
              <a:rPr lang="en-US" sz="2800" dirty="0">
                <a:solidFill>
                  <a:srgbClr val="0070C0"/>
                </a:solidFill>
              </a:rPr>
              <a:t>() call ➋ also copies the file at C:\Users\Al\eggs.txt to folder C:\Users\Al\some_folder but gives the copied file the name eggs2.txt.</a:t>
            </a:r>
          </a:p>
        </p:txBody>
      </p:sp>
      <p:sp>
        <p:nvSpPr>
          <p:cNvPr id="6" name="Rectangle 5"/>
          <p:cNvSpPr/>
          <p:nvPr/>
        </p:nvSpPr>
        <p:spPr>
          <a:xfrm>
            <a:off x="4254500" y="1714260"/>
            <a:ext cx="7937500" cy="830997"/>
          </a:xfrm>
          <a:prstGeom prst="rect">
            <a:avLst/>
          </a:prstGeom>
        </p:spPr>
        <p:txBody>
          <a:bodyPr wrap="square">
            <a:spAutoFit/>
          </a:bodyPr>
          <a:lstStyle/>
          <a:p>
            <a:pPr marL="457200" indent="-457200" algn="just">
              <a:buFont typeface="Wingdings" panose="05000000000000000000" pitchFamily="2" charset="2"/>
              <a:buChar char="Ø"/>
            </a:pPr>
            <a:r>
              <a:rPr lang="en-US" sz="2400" dirty="0"/>
              <a:t>The first </a:t>
            </a:r>
            <a:r>
              <a:rPr lang="en-US" sz="2400" dirty="0" err="1"/>
              <a:t>shutil.copy</a:t>
            </a:r>
            <a:r>
              <a:rPr lang="en-US" sz="2400" dirty="0"/>
              <a:t>() call copies the file at C:\Users\Al\spam.txt to the folder C:\Users\Al\some_folder.</a:t>
            </a:r>
          </a:p>
        </p:txBody>
      </p:sp>
    </p:spTree>
    <p:extLst>
      <p:ext uri="{BB962C8B-B14F-4D97-AF65-F5344CB8AC3E}">
        <p14:creationId xmlns:p14="http://schemas.microsoft.com/office/powerpoint/2010/main" val="896496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Assertions</a:t>
            </a:r>
          </a:p>
        </p:txBody>
      </p:sp>
      <p:sp>
        <p:nvSpPr>
          <p:cNvPr id="3" name="Rectangle 2"/>
          <p:cNvSpPr/>
          <p:nvPr/>
        </p:nvSpPr>
        <p:spPr>
          <a:xfrm>
            <a:off x="245759" y="1102578"/>
            <a:ext cx="11848269" cy="5755422"/>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In plain English, an assert statement says, “I assert that the condition holds true, and if not, there is a bug somewhere, so immediately stop the program.” </a:t>
            </a:r>
          </a:p>
          <a:p>
            <a:pPr marL="342900" indent="-342900">
              <a:spcAft>
                <a:spcPts val="1200"/>
              </a:spcAft>
              <a:buFont typeface="Wingdings" panose="05000000000000000000" pitchFamily="2" charset="2"/>
              <a:buChar char="Ø"/>
            </a:pPr>
            <a:r>
              <a:rPr lang="en-US" sz="2400" dirty="0">
                <a:solidFill>
                  <a:srgbClr val="C00000"/>
                </a:solidFill>
              </a:rPr>
              <a:t>Ex:</a:t>
            </a:r>
          </a:p>
          <a:p>
            <a:pPr marL="342900" indent="-342900">
              <a:spcAft>
                <a:spcPts val="1200"/>
              </a:spcAft>
              <a:buFont typeface="Wingdings" panose="05000000000000000000" pitchFamily="2" charset="2"/>
              <a:buChar char="Ø"/>
            </a:pPr>
            <a:endParaRPr lang="en-US" sz="2400" dirty="0">
              <a:solidFill>
                <a:srgbClr val="C00000"/>
              </a:solidFill>
            </a:endParaRPr>
          </a:p>
          <a:p>
            <a:pPr marL="342900" indent="-342900">
              <a:spcAft>
                <a:spcPts val="1200"/>
              </a:spcAft>
              <a:buFont typeface="Wingdings" panose="05000000000000000000" pitchFamily="2" charset="2"/>
              <a:buChar char="Ø"/>
            </a:pPr>
            <a:endParaRPr lang="en-US" sz="2400" dirty="0">
              <a:solidFill>
                <a:srgbClr val="C00000"/>
              </a:solidFill>
            </a:endParaRPr>
          </a:p>
          <a:p>
            <a:pPr marL="342900" indent="-342900">
              <a:spcAft>
                <a:spcPts val="1200"/>
              </a:spcAft>
              <a:buFont typeface="Wingdings" panose="05000000000000000000" pitchFamily="2" charset="2"/>
              <a:buChar char="Ø"/>
            </a:pPr>
            <a:endParaRPr lang="en-US" sz="2400" dirty="0">
              <a:solidFill>
                <a:srgbClr val="C00000"/>
              </a:solidFill>
            </a:endParaRPr>
          </a:p>
          <a:p>
            <a:pPr marL="342900" indent="-342900">
              <a:spcAft>
                <a:spcPts val="1200"/>
              </a:spcAft>
              <a:buFont typeface="Wingdings" panose="05000000000000000000" pitchFamily="2" charset="2"/>
              <a:buChar char="Ø"/>
            </a:pPr>
            <a:r>
              <a:rPr lang="en-US" sz="2400" dirty="0">
                <a:solidFill>
                  <a:srgbClr val="C00000"/>
                </a:solidFill>
              </a:rPr>
              <a:t>The assert statement here asserts that the first item in ages should be less than or equal to the last one. </a:t>
            </a:r>
          </a:p>
          <a:p>
            <a:pPr marL="342900" indent="-342900">
              <a:spcAft>
                <a:spcPts val="1200"/>
              </a:spcAft>
              <a:buFont typeface="Wingdings" panose="05000000000000000000" pitchFamily="2" charset="2"/>
              <a:buChar char="Ø"/>
            </a:pPr>
            <a:r>
              <a:rPr lang="en-US" sz="2400" dirty="0"/>
              <a:t>This is a sanity check; if code in sort() is bug-free &amp; did its job, then assertion would be true.</a:t>
            </a:r>
          </a:p>
          <a:p>
            <a:pPr marL="342900" indent="-342900">
              <a:spcAft>
                <a:spcPts val="1200"/>
              </a:spcAft>
              <a:buFont typeface="Wingdings" panose="05000000000000000000" pitchFamily="2" charset="2"/>
              <a:buChar char="Ø"/>
            </a:pPr>
            <a:r>
              <a:rPr lang="en-US" sz="2400" dirty="0">
                <a:solidFill>
                  <a:srgbClr val="C00000"/>
                </a:solidFill>
              </a:rPr>
              <a:t>Because the ages[0] &lt;= ages[-1] expression evaluates to True, the assert</a:t>
            </a:r>
          </a:p>
          <a:p>
            <a:pPr marL="342900" indent="-342900">
              <a:spcAft>
                <a:spcPts val="1200"/>
              </a:spcAft>
              <a:buFont typeface="Wingdings" panose="05000000000000000000" pitchFamily="2" charset="2"/>
              <a:buChar char="Ø"/>
            </a:pPr>
            <a:r>
              <a:rPr lang="en-US" sz="2400" dirty="0">
                <a:solidFill>
                  <a:srgbClr val="0070C0"/>
                </a:solidFill>
              </a:rPr>
              <a:t>statement does nothing. Because the ages[0] &lt;= ages[-1] expression evaluates to True, the assert statement does nothing.</a:t>
            </a:r>
          </a:p>
        </p:txBody>
      </p:sp>
      <p:sp>
        <p:nvSpPr>
          <p:cNvPr id="4" name="Rectangle 3"/>
          <p:cNvSpPr/>
          <p:nvPr/>
        </p:nvSpPr>
        <p:spPr>
          <a:xfrm>
            <a:off x="1835074" y="1859572"/>
            <a:ext cx="9481458" cy="1938992"/>
          </a:xfrm>
          <a:prstGeom prst="rect">
            <a:avLst/>
          </a:prstGeom>
        </p:spPr>
        <p:txBody>
          <a:bodyPr wrap="square">
            <a:spAutoFit/>
          </a:bodyPr>
          <a:lstStyle/>
          <a:p>
            <a:r>
              <a:rPr lang="en-US" sz="2400" dirty="0">
                <a:solidFill>
                  <a:srgbClr val="0070C0"/>
                </a:solidFill>
              </a:rPr>
              <a:t>&gt;&gt;&gt; ages = [26, 57, 92, 54, 22, 15, 17, 80, 47, 73]</a:t>
            </a:r>
          </a:p>
          <a:p>
            <a:r>
              <a:rPr lang="en-US" sz="2400" dirty="0">
                <a:solidFill>
                  <a:srgbClr val="0070C0"/>
                </a:solidFill>
              </a:rPr>
              <a:t>&gt;&gt;&gt; </a:t>
            </a:r>
            <a:r>
              <a:rPr lang="en-US" sz="2400" dirty="0" err="1">
                <a:solidFill>
                  <a:srgbClr val="0070C0"/>
                </a:solidFill>
              </a:rPr>
              <a:t>ages.sort</a:t>
            </a:r>
            <a:r>
              <a:rPr lang="en-US" sz="2400" dirty="0">
                <a:solidFill>
                  <a:srgbClr val="0070C0"/>
                </a:solidFill>
              </a:rPr>
              <a:t>()</a:t>
            </a:r>
          </a:p>
          <a:p>
            <a:r>
              <a:rPr lang="en-US" sz="2400" dirty="0">
                <a:solidFill>
                  <a:srgbClr val="0070C0"/>
                </a:solidFill>
              </a:rPr>
              <a:t>&gt;&gt;&gt; ages</a:t>
            </a:r>
          </a:p>
          <a:p>
            <a:r>
              <a:rPr lang="en-US" sz="2400" dirty="0">
                <a:solidFill>
                  <a:srgbClr val="0070C0"/>
                </a:solidFill>
              </a:rPr>
              <a:t>[15, 17, 22, 26, 47, 54, 57, 73, 80, 92]</a:t>
            </a:r>
          </a:p>
          <a:p>
            <a:r>
              <a:rPr lang="en-US" sz="2400" dirty="0">
                <a:solidFill>
                  <a:srgbClr val="0070C0"/>
                </a:solidFill>
              </a:rPr>
              <a:t>&gt;&gt;&gt; assert ages[0] &lt;= ages[-1] # Assert that the first age is &lt;= the last age.</a:t>
            </a:r>
          </a:p>
        </p:txBody>
      </p:sp>
    </p:spTree>
    <p:extLst>
      <p:ext uri="{BB962C8B-B14F-4D97-AF65-F5344CB8AC3E}">
        <p14:creationId xmlns:p14="http://schemas.microsoft.com/office/powerpoint/2010/main" val="2296382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Assertions</a:t>
            </a:r>
          </a:p>
        </p:txBody>
      </p:sp>
      <p:sp>
        <p:nvSpPr>
          <p:cNvPr id="3" name="Rectangle 2"/>
          <p:cNvSpPr/>
          <p:nvPr/>
        </p:nvSpPr>
        <p:spPr>
          <a:xfrm>
            <a:off x="245759" y="1102578"/>
            <a:ext cx="11848269" cy="2031325"/>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t>However, let’s pretend we had a bug in our code. </a:t>
            </a:r>
          </a:p>
          <a:p>
            <a:pPr marL="342900" indent="-342900">
              <a:spcAft>
                <a:spcPts val="1200"/>
              </a:spcAft>
              <a:buFont typeface="Wingdings" panose="05000000000000000000" pitchFamily="2" charset="2"/>
              <a:buChar char="Ø"/>
            </a:pPr>
            <a:r>
              <a:rPr lang="en-US" sz="2400" dirty="0">
                <a:solidFill>
                  <a:srgbClr val="C00000"/>
                </a:solidFill>
              </a:rPr>
              <a:t>Say we accidentally called the reverse() list method instead of the sort() list method. </a:t>
            </a:r>
          </a:p>
          <a:p>
            <a:pPr marL="342900" indent="-342900">
              <a:spcAft>
                <a:spcPts val="1200"/>
              </a:spcAft>
              <a:buFont typeface="Wingdings" panose="05000000000000000000" pitchFamily="2" charset="2"/>
              <a:buChar char="Ø"/>
            </a:pPr>
            <a:r>
              <a:rPr lang="en-US" sz="2400" dirty="0"/>
              <a:t>When we enter the following in the interactive shell, the assert statement raises an</a:t>
            </a:r>
          </a:p>
          <a:p>
            <a:pPr marL="342900" indent="-342900">
              <a:spcAft>
                <a:spcPts val="1200"/>
              </a:spcAft>
              <a:buFont typeface="Wingdings" panose="05000000000000000000" pitchFamily="2" charset="2"/>
              <a:buChar char="Ø"/>
            </a:pPr>
            <a:r>
              <a:rPr lang="en-US" sz="2400" dirty="0" err="1">
                <a:solidFill>
                  <a:srgbClr val="C00000"/>
                </a:solidFill>
              </a:rPr>
              <a:t>AssertionError</a:t>
            </a:r>
            <a:r>
              <a:rPr lang="en-US" sz="2400" dirty="0">
                <a:solidFill>
                  <a:srgbClr val="C00000"/>
                </a:solidFill>
              </a:rPr>
              <a:t>:</a:t>
            </a:r>
          </a:p>
        </p:txBody>
      </p:sp>
      <p:sp>
        <p:nvSpPr>
          <p:cNvPr id="4" name="Rectangle 3"/>
          <p:cNvSpPr/>
          <p:nvPr/>
        </p:nvSpPr>
        <p:spPr>
          <a:xfrm>
            <a:off x="1073074" y="3470658"/>
            <a:ext cx="9481458" cy="3046988"/>
          </a:xfrm>
          <a:prstGeom prst="rect">
            <a:avLst/>
          </a:prstGeom>
        </p:spPr>
        <p:txBody>
          <a:bodyPr wrap="square">
            <a:spAutoFit/>
          </a:bodyPr>
          <a:lstStyle/>
          <a:p>
            <a:r>
              <a:rPr lang="en-US" sz="2400" dirty="0">
                <a:solidFill>
                  <a:srgbClr val="0070C0"/>
                </a:solidFill>
              </a:rPr>
              <a:t>&gt;&gt;&gt; ages = [26, 57, 92, 54, 22, 15, 17, 80, 47, 73]</a:t>
            </a:r>
          </a:p>
          <a:p>
            <a:r>
              <a:rPr lang="en-US" sz="2400" dirty="0">
                <a:solidFill>
                  <a:srgbClr val="0070C0"/>
                </a:solidFill>
              </a:rPr>
              <a:t>&gt;&gt;&gt; </a:t>
            </a:r>
            <a:r>
              <a:rPr lang="en-US" sz="2400" dirty="0" err="1">
                <a:solidFill>
                  <a:srgbClr val="0070C0"/>
                </a:solidFill>
              </a:rPr>
              <a:t>ages.reverse</a:t>
            </a:r>
            <a:r>
              <a:rPr lang="en-US" sz="2400" dirty="0">
                <a:solidFill>
                  <a:srgbClr val="0070C0"/>
                </a:solidFill>
              </a:rPr>
              <a:t>()</a:t>
            </a:r>
          </a:p>
          <a:p>
            <a:r>
              <a:rPr lang="en-US" sz="2400" dirty="0">
                <a:solidFill>
                  <a:srgbClr val="0070C0"/>
                </a:solidFill>
              </a:rPr>
              <a:t>&gt;&gt;&gt; ages</a:t>
            </a:r>
          </a:p>
          <a:p>
            <a:r>
              <a:rPr lang="en-US" sz="2400" dirty="0">
                <a:solidFill>
                  <a:srgbClr val="0070C0"/>
                </a:solidFill>
              </a:rPr>
              <a:t>[73, 47, 80, 17, 15, 22, 54, 92, 57, 26]</a:t>
            </a:r>
          </a:p>
          <a:p>
            <a:r>
              <a:rPr lang="en-US" sz="2400" dirty="0">
                <a:solidFill>
                  <a:srgbClr val="0070C0"/>
                </a:solidFill>
              </a:rPr>
              <a:t>&gt;&gt;&gt; assert ages[0] &lt;= ages[-1] # Assert that the first age is &lt;= the last age.</a:t>
            </a:r>
          </a:p>
          <a:p>
            <a:r>
              <a:rPr lang="en-US" sz="2400" dirty="0">
                <a:solidFill>
                  <a:srgbClr val="0070C0"/>
                </a:solidFill>
              </a:rPr>
              <a:t>Traceback (most recent call last):</a:t>
            </a:r>
          </a:p>
          <a:p>
            <a:r>
              <a:rPr lang="en-US" sz="2400" dirty="0">
                <a:solidFill>
                  <a:srgbClr val="0070C0"/>
                </a:solidFill>
              </a:rPr>
              <a:t>File "&lt;stdin&gt;", line 1, in &lt;module&gt;</a:t>
            </a:r>
          </a:p>
          <a:p>
            <a:r>
              <a:rPr lang="en-US" sz="2400" dirty="0" err="1">
                <a:solidFill>
                  <a:srgbClr val="0070C0"/>
                </a:solidFill>
              </a:rPr>
              <a:t>AssertionError</a:t>
            </a:r>
            <a:endParaRPr lang="en-US" sz="2400" dirty="0">
              <a:solidFill>
                <a:srgbClr val="0070C0"/>
              </a:solidFill>
            </a:endParaRPr>
          </a:p>
        </p:txBody>
      </p:sp>
    </p:spTree>
    <p:extLst>
      <p:ext uri="{BB962C8B-B14F-4D97-AF65-F5344CB8AC3E}">
        <p14:creationId xmlns:p14="http://schemas.microsoft.com/office/powerpoint/2010/main" val="35621000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Assertions</a:t>
            </a:r>
          </a:p>
        </p:txBody>
      </p:sp>
      <p:sp>
        <p:nvSpPr>
          <p:cNvPr id="3" name="Rectangle 2"/>
          <p:cNvSpPr/>
          <p:nvPr/>
        </p:nvSpPr>
        <p:spPr>
          <a:xfrm>
            <a:off x="71587" y="1191157"/>
            <a:ext cx="12207498" cy="5601533"/>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Unlike exceptions, your code should not handle assert statements with try and except; if an assert fails, your program should crash. </a:t>
            </a:r>
          </a:p>
          <a:p>
            <a:pPr marL="342900" indent="-342900">
              <a:spcAft>
                <a:spcPts val="1200"/>
              </a:spcAft>
              <a:buFont typeface="Wingdings" panose="05000000000000000000" pitchFamily="2" charset="2"/>
              <a:buChar char="Ø"/>
            </a:pPr>
            <a:r>
              <a:rPr lang="en-US" sz="2800" dirty="0">
                <a:solidFill>
                  <a:srgbClr val="C00000"/>
                </a:solidFill>
              </a:rPr>
              <a:t>By “failing fast” like this, you shorten the time between the original cause of the bug and when you first notice the bug. </a:t>
            </a:r>
          </a:p>
          <a:p>
            <a:pPr marL="342900" indent="-342900">
              <a:spcAft>
                <a:spcPts val="1200"/>
              </a:spcAft>
              <a:buFont typeface="Wingdings" panose="05000000000000000000" pitchFamily="2" charset="2"/>
              <a:buChar char="Ø"/>
            </a:pPr>
            <a:r>
              <a:rPr lang="en-US" sz="2800" dirty="0"/>
              <a:t>This will reduce amount of code you will have to check before finding bug’s cause.</a:t>
            </a:r>
          </a:p>
          <a:p>
            <a:pPr marL="342900" indent="-342900">
              <a:spcAft>
                <a:spcPts val="1200"/>
              </a:spcAft>
              <a:buFont typeface="Wingdings" panose="05000000000000000000" pitchFamily="2" charset="2"/>
              <a:buChar char="Ø"/>
            </a:pPr>
            <a:r>
              <a:rPr lang="en-US" sz="2800" dirty="0">
                <a:solidFill>
                  <a:srgbClr val="C00000"/>
                </a:solidFill>
              </a:rPr>
              <a:t>Assertions are for programmer errors, not user errors. </a:t>
            </a:r>
          </a:p>
          <a:p>
            <a:pPr marL="342900" indent="-342900">
              <a:spcAft>
                <a:spcPts val="1200"/>
              </a:spcAft>
              <a:buFont typeface="Wingdings" panose="05000000000000000000" pitchFamily="2" charset="2"/>
              <a:buChar char="Ø"/>
            </a:pPr>
            <a:r>
              <a:rPr lang="en-US" sz="2800" dirty="0">
                <a:solidFill>
                  <a:srgbClr val="0070C0"/>
                </a:solidFill>
              </a:rPr>
              <a:t>Assertions should only fail while the program is under development; a user should never see an assertion error in a finished program. </a:t>
            </a:r>
          </a:p>
          <a:p>
            <a:pPr marL="342900" indent="-342900">
              <a:spcAft>
                <a:spcPts val="1200"/>
              </a:spcAft>
              <a:buFont typeface="Wingdings" panose="05000000000000000000" pitchFamily="2" charset="2"/>
              <a:buChar char="Ø"/>
            </a:pPr>
            <a:r>
              <a:rPr lang="en-US" sz="2800" dirty="0">
                <a:solidFill>
                  <a:srgbClr val="C00000"/>
                </a:solidFill>
              </a:rPr>
              <a:t>For errors that your program can run into as a normal part of its operation (such as a file not being found or the user entering invalid data), raise an exception instead of detecting it with an assert statement.</a:t>
            </a:r>
          </a:p>
        </p:txBody>
      </p:sp>
    </p:spTree>
    <p:extLst>
      <p:ext uri="{BB962C8B-B14F-4D97-AF65-F5344CB8AC3E}">
        <p14:creationId xmlns:p14="http://schemas.microsoft.com/office/powerpoint/2010/main" val="3508255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dirty="0">
                <a:latin typeface="Imprint MT Shadow" panose="04020605060303030202" pitchFamily="82" charset="0"/>
              </a:rPr>
              <a:t>Assertions</a:t>
            </a:r>
          </a:p>
        </p:txBody>
      </p:sp>
      <p:sp>
        <p:nvSpPr>
          <p:cNvPr id="3" name="Rectangle 2"/>
          <p:cNvSpPr/>
          <p:nvPr/>
        </p:nvSpPr>
        <p:spPr>
          <a:xfrm>
            <a:off x="71587" y="1082297"/>
            <a:ext cx="12207498" cy="6032421"/>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You shouldn’t use assert statements in place of raising exceptions, because users can choose to turn off assertions. </a:t>
            </a:r>
          </a:p>
          <a:p>
            <a:pPr marL="342900" indent="-342900">
              <a:spcAft>
                <a:spcPts val="1200"/>
              </a:spcAft>
              <a:buFont typeface="Wingdings" panose="05000000000000000000" pitchFamily="2" charset="2"/>
              <a:buChar char="Ø"/>
            </a:pPr>
            <a:r>
              <a:rPr lang="en-US" sz="2800" dirty="0">
                <a:solidFill>
                  <a:srgbClr val="0070C0"/>
                </a:solidFill>
              </a:rPr>
              <a:t>If you run a Python script with python -O myscript.py instead of python myscript.py, Python will skip assert statements. </a:t>
            </a:r>
          </a:p>
          <a:p>
            <a:pPr marL="342900" indent="-342900">
              <a:spcAft>
                <a:spcPts val="1200"/>
              </a:spcAft>
              <a:buFont typeface="Wingdings" panose="05000000000000000000" pitchFamily="2" charset="2"/>
              <a:buChar char="Ø"/>
            </a:pPr>
            <a:r>
              <a:rPr lang="en-US" sz="2800" dirty="0">
                <a:solidFill>
                  <a:srgbClr val="C00000"/>
                </a:solidFill>
              </a:rPr>
              <a:t>Users might disable assertions when they’re developing a program and need to run it in a production setting that requires peak performance. (Though, in many cases, they’ll leave assertions enabled even then.)</a:t>
            </a:r>
          </a:p>
          <a:p>
            <a:pPr marL="342900" indent="-342900">
              <a:spcAft>
                <a:spcPts val="1200"/>
              </a:spcAft>
              <a:buFont typeface="Wingdings" panose="05000000000000000000" pitchFamily="2" charset="2"/>
              <a:buChar char="Ø"/>
            </a:pPr>
            <a:r>
              <a:rPr lang="en-US" sz="2800" dirty="0"/>
              <a:t>Assertions also aren’t a replacement for comprehensive testing. </a:t>
            </a:r>
          </a:p>
          <a:p>
            <a:pPr marL="342900" indent="-342900">
              <a:spcAft>
                <a:spcPts val="1200"/>
              </a:spcAft>
              <a:buFont typeface="Wingdings" panose="05000000000000000000" pitchFamily="2" charset="2"/>
              <a:buChar char="Ø"/>
            </a:pPr>
            <a:r>
              <a:rPr lang="en-US" sz="2800" dirty="0">
                <a:solidFill>
                  <a:srgbClr val="00B050"/>
                </a:solidFill>
              </a:rPr>
              <a:t>For instance, if the previous ages example was set to [10, 3, 2, 1, 20], then the assert ages[0] &lt;= ages[-1] assertion wouldn’t notice that the list was unsorted, because it just happened to have a first age that was less than or equal to the last age, which is the only thing the assertion checked for.</a:t>
            </a:r>
          </a:p>
        </p:txBody>
      </p:sp>
    </p:spTree>
    <p:extLst>
      <p:ext uri="{BB962C8B-B14F-4D97-AF65-F5344CB8AC3E}">
        <p14:creationId xmlns:p14="http://schemas.microsoft.com/office/powerpoint/2010/main" val="12947329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Using an Assertion in a Traffic Light Simulation</a:t>
            </a:r>
            <a:endParaRPr lang="en-US" sz="4000" b="1" dirty="0">
              <a:latin typeface="Imprint MT Shadow" panose="04020605060303030202" pitchFamily="82" charset="0"/>
            </a:endParaRPr>
          </a:p>
        </p:txBody>
      </p:sp>
      <p:sp>
        <p:nvSpPr>
          <p:cNvPr id="3" name="Rectangle 2"/>
          <p:cNvSpPr/>
          <p:nvPr/>
        </p:nvSpPr>
        <p:spPr>
          <a:xfrm>
            <a:off x="71587" y="1082297"/>
            <a:ext cx="12207498" cy="3724096"/>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Say you’re building a traffic light simulation program. </a:t>
            </a:r>
          </a:p>
          <a:p>
            <a:pPr marL="342900" indent="-342900">
              <a:spcAft>
                <a:spcPts val="1200"/>
              </a:spcAft>
              <a:buFont typeface="Wingdings" panose="05000000000000000000" pitchFamily="2" charset="2"/>
              <a:buChar char="Ø"/>
            </a:pPr>
            <a:r>
              <a:rPr lang="en-US" sz="2800" dirty="0">
                <a:solidFill>
                  <a:srgbClr val="0070C0"/>
                </a:solidFill>
              </a:rPr>
              <a:t>The data structure representing the stoplights at an intersection is a dictionary with keys 'ns‘ and '</a:t>
            </a:r>
            <a:r>
              <a:rPr lang="en-US" sz="2800" dirty="0" err="1">
                <a:solidFill>
                  <a:srgbClr val="0070C0"/>
                </a:solidFill>
              </a:rPr>
              <a:t>ew</a:t>
            </a:r>
            <a:r>
              <a:rPr lang="en-US" sz="2800" dirty="0">
                <a:solidFill>
                  <a:srgbClr val="0070C0"/>
                </a:solidFill>
              </a:rPr>
              <a:t>', for the stoplights facing north-south and east-west, respectively.</a:t>
            </a:r>
          </a:p>
          <a:p>
            <a:pPr marL="342900" indent="-342900">
              <a:spcAft>
                <a:spcPts val="1200"/>
              </a:spcAft>
              <a:buFont typeface="Wingdings" panose="05000000000000000000" pitchFamily="2" charset="2"/>
              <a:buChar char="Ø"/>
            </a:pPr>
            <a:r>
              <a:rPr lang="en-US" sz="2800" dirty="0">
                <a:solidFill>
                  <a:srgbClr val="C00000"/>
                </a:solidFill>
              </a:rPr>
              <a:t>The values at these keys will be one of the strings 'green', 'yellow', or 'red'.</a:t>
            </a:r>
          </a:p>
          <a:p>
            <a:pPr marL="342900" indent="-342900">
              <a:spcAft>
                <a:spcPts val="1200"/>
              </a:spcAft>
              <a:buFont typeface="Wingdings" panose="05000000000000000000" pitchFamily="2" charset="2"/>
              <a:buChar char="Ø"/>
            </a:pPr>
            <a:r>
              <a:rPr lang="en-US" sz="2800" dirty="0">
                <a:solidFill>
                  <a:srgbClr val="C00000"/>
                </a:solidFill>
              </a:rPr>
              <a:t>The code would look something like this:</a:t>
            </a:r>
          </a:p>
          <a:p>
            <a:pPr marL="342900" indent="-342900">
              <a:spcAft>
                <a:spcPts val="1200"/>
              </a:spcAft>
              <a:buFont typeface="Wingdings" panose="05000000000000000000" pitchFamily="2" charset="2"/>
              <a:buChar char="Ø"/>
            </a:pPr>
            <a:endParaRPr lang="en-US" sz="2800" dirty="0">
              <a:solidFill>
                <a:srgbClr val="00B050"/>
              </a:solidFill>
            </a:endParaRPr>
          </a:p>
        </p:txBody>
      </p:sp>
      <p:sp>
        <p:nvSpPr>
          <p:cNvPr id="4" name="Rectangle 3"/>
          <p:cNvSpPr/>
          <p:nvPr/>
        </p:nvSpPr>
        <p:spPr>
          <a:xfrm>
            <a:off x="544286" y="4357692"/>
            <a:ext cx="6096000" cy="830997"/>
          </a:xfrm>
          <a:prstGeom prst="rect">
            <a:avLst/>
          </a:prstGeom>
        </p:spPr>
        <p:txBody>
          <a:bodyPr>
            <a:spAutoFit/>
          </a:bodyPr>
          <a:lstStyle/>
          <a:p>
            <a:r>
              <a:rPr lang="en-US" sz="2400" dirty="0"/>
              <a:t>market_2nd = {'ns': 'green', '</a:t>
            </a:r>
            <a:r>
              <a:rPr lang="en-US" sz="2400" dirty="0" err="1"/>
              <a:t>ew</a:t>
            </a:r>
            <a:r>
              <a:rPr lang="en-US" sz="2400" dirty="0"/>
              <a:t>': 'red'}</a:t>
            </a:r>
          </a:p>
          <a:p>
            <a:r>
              <a:rPr lang="en-US" sz="2400" dirty="0"/>
              <a:t>mission_16th = {'ns': 'red', '</a:t>
            </a:r>
            <a:r>
              <a:rPr lang="en-US" sz="2400" dirty="0" err="1"/>
              <a:t>ew</a:t>
            </a:r>
            <a:r>
              <a:rPr lang="en-US" sz="2400" dirty="0"/>
              <a:t>': 'green'}</a:t>
            </a:r>
          </a:p>
        </p:txBody>
      </p:sp>
      <p:sp>
        <p:nvSpPr>
          <p:cNvPr id="5" name="Rectangle 4"/>
          <p:cNvSpPr/>
          <p:nvPr/>
        </p:nvSpPr>
        <p:spPr>
          <a:xfrm>
            <a:off x="6047013" y="4161979"/>
            <a:ext cx="5774873" cy="2677656"/>
          </a:xfrm>
          <a:prstGeom prst="rect">
            <a:avLst/>
          </a:prstGeom>
        </p:spPr>
        <p:txBody>
          <a:bodyPr wrap="square">
            <a:spAutoFit/>
          </a:bodyPr>
          <a:lstStyle/>
          <a:p>
            <a:pPr marL="342900" indent="-342900" algn="just">
              <a:buFont typeface="Wingdings" panose="05000000000000000000" pitchFamily="2" charset="2"/>
              <a:buChar char="Ø"/>
            </a:pPr>
            <a:r>
              <a:rPr lang="en-US" sz="2400" dirty="0"/>
              <a:t>These two variables will be for the intersections of Market Street and 2nd Street, and Mission Street and 16th Street. </a:t>
            </a:r>
          </a:p>
          <a:p>
            <a:pPr marL="342900" indent="-342900" algn="just">
              <a:buFont typeface="Wingdings" panose="05000000000000000000" pitchFamily="2" charset="2"/>
              <a:buChar char="Ø"/>
            </a:pPr>
            <a:r>
              <a:rPr lang="en-US" sz="2400" dirty="0">
                <a:solidFill>
                  <a:srgbClr val="00B050"/>
                </a:solidFill>
              </a:rPr>
              <a:t>To start the project, you want to write a </a:t>
            </a:r>
            <a:r>
              <a:rPr lang="en-US" sz="2400" dirty="0" err="1">
                <a:solidFill>
                  <a:srgbClr val="00B050"/>
                </a:solidFill>
              </a:rPr>
              <a:t>switchLights</a:t>
            </a:r>
            <a:r>
              <a:rPr lang="en-US" sz="2400" dirty="0">
                <a:solidFill>
                  <a:srgbClr val="00B050"/>
                </a:solidFill>
              </a:rPr>
              <a:t>() function, which will take an intersection dictionary as an argument and switch the lights.</a:t>
            </a:r>
          </a:p>
        </p:txBody>
      </p:sp>
    </p:spTree>
    <p:extLst>
      <p:ext uri="{BB962C8B-B14F-4D97-AF65-F5344CB8AC3E}">
        <p14:creationId xmlns:p14="http://schemas.microsoft.com/office/powerpoint/2010/main" val="6281753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Using an Assertion in a Traffic Light Simulation</a:t>
            </a:r>
            <a:endParaRPr lang="en-US" sz="4000" b="1" dirty="0">
              <a:latin typeface="Imprint MT Shadow" panose="04020605060303030202" pitchFamily="82" charset="0"/>
            </a:endParaRPr>
          </a:p>
        </p:txBody>
      </p:sp>
      <p:sp>
        <p:nvSpPr>
          <p:cNvPr id="3" name="Rectangle 2"/>
          <p:cNvSpPr/>
          <p:nvPr/>
        </p:nvSpPr>
        <p:spPr>
          <a:xfrm>
            <a:off x="71587" y="887135"/>
            <a:ext cx="12207498" cy="2554545"/>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At first, you might think that </a:t>
            </a:r>
            <a:r>
              <a:rPr lang="en-US" sz="2800" dirty="0" err="1">
                <a:solidFill>
                  <a:srgbClr val="0070C0"/>
                </a:solidFill>
              </a:rPr>
              <a:t>switchLights</a:t>
            </a:r>
            <a:r>
              <a:rPr lang="en-US" sz="2800" dirty="0">
                <a:solidFill>
                  <a:srgbClr val="0070C0"/>
                </a:solidFill>
              </a:rPr>
              <a:t>() </a:t>
            </a:r>
            <a:r>
              <a:rPr lang="en-US" sz="2800" dirty="0">
                <a:solidFill>
                  <a:srgbClr val="C00000"/>
                </a:solidFill>
              </a:rPr>
              <a:t>should simply switch each</a:t>
            </a:r>
          </a:p>
          <a:p>
            <a:pPr marL="342900" indent="-342900">
              <a:spcAft>
                <a:spcPts val="1200"/>
              </a:spcAft>
              <a:buFont typeface="Wingdings" panose="05000000000000000000" pitchFamily="2" charset="2"/>
              <a:buChar char="Ø"/>
            </a:pPr>
            <a:r>
              <a:rPr lang="en-US" sz="2800" dirty="0">
                <a:solidFill>
                  <a:srgbClr val="C00000"/>
                </a:solidFill>
              </a:rPr>
              <a:t>light to the next color in the sequence: Any 'green' values should change to 'yellow', 'yellow' values should change to 'red', and 'red' values should change to 'green'. </a:t>
            </a:r>
          </a:p>
          <a:p>
            <a:pPr marL="342900" indent="-342900">
              <a:spcAft>
                <a:spcPts val="1200"/>
              </a:spcAft>
              <a:buFont typeface="Wingdings" panose="05000000000000000000" pitchFamily="2" charset="2"/>
              <a:buChar char="Ø"/>
            </a:pPr>
            <a:r>
              <a:rPr lang="en-US" sz="2800" dirty="0">
                <a:solidFill>
                  <a:srgbClr val="C00000"/>
                </a:solidFill>
              </a:rPr>
              <a:t>The code to implement this idea might look like this:</a:t>
            </a:r>
            <a:endParaRPr lang="en-US" sz="2800" dirty="0">
              <a:solidFill>
                <a:srgbClr val="00B050"/>
              </a:solidFill>
            </a:endParaRPr>
          </a:p>
        </p:txBody>
      </p:sp>
      <p:sp>
        <p:nvSpPr>
          <p:cNvPr id="4" name="Rectangle 3"/>
          <p:cNvSpPr/>
          <p:nvPr/>
        </p:nvSpPr>
        <p:spPr>
          <a:xfrm>
            <a:off x="283029" y="3441680"/>
            <a:ext cx="6096000" cy="3416320"/>
          </a:xfrm>
          <a:prstGeom prst="rect">
            <a:avLst/>
          </a:prstGeom>
        </p:spPr>
        <p:txBody>
          <a:bodyPr>
            <a:spAutoFit/>
          </a:bodyPr>
          <a:lstStyle/>
          <a:p>
            <a:r>
              <a:rPr lang="en-US" sz="2400"/>
              <a:t>def switchLights(stoplight):</a:t>
            </a:r>
          </a:p>
          <a:p>
            <a:r>
              <a:rPr lang="en-US" sz="2400"/>
              <a:t>for key in stoplight.keys():</a:t>
            </a:r>
          </a:p>
          <a:p>
            <a:r>
              <a:rPr lang="en-US" sz="2400"/>
              <a:t>if stoplight[key] == 'green':</a:t>
            </a:r>
          </a:p>
          <a:p>
            <a:r>
              <a:rPr lang="en-US" sz="2400"/>
              <a:t>stoplight[key] = 'yellow'</a:t>
            </a:r>
          </a:p>
          <a:p>
            <a:r>
              <a:rPr lang="en-US" sz="2400"/>
              <a:t>elif stoplight[key] == 'yellow':</a:t>
            </a:r>
          </a:p>
          <a:p>
            <a:r>
              <a:rPr lang="en-US" sz="2400"/>
              <a:t>stoplight[key] = 'red'</a:t>
            </a:r>
          </a:p>
          <a:p>
            <a:r>
              <a:rPr lang="en-US" sz="2400"/>
              <a:t>elif stoplight[key] == 'red':</a:t>
            </a:r>
          </a:p>
          <a:p>
            <a:r>
              <a:rPr lang="en-US" sz="2400"/>
              <a:t>stoplight[key] = 'green'</a:t>
            </a:r>
          </a:p>
          <a:p>
            <a:r>
              <a:rPr lang="en-US" sz="2400"/>
              <a:t>switchLights(market_2nd)</a:t>
            </a:r>
            <a:endParaRPr lang="en-US" sz="2400" dirty="0"/>
          </a:p>
        </p:txBody>
      </p:sp>
      <p:sp>
        <p:nvSpPr>
          <p:cNvPr id="5" name="Rectangle 4"/>
          <p:cNvSpPr/>
          <p:nvPr/>
        </p:nvSpPr>
        <p:spPr>
          <a:xfrm>
            <a:off x="5851070" y="3494152"/>
            <a:ext cx="5774873" cy="2677656"/>
          </a:xfrm>
          <a:prstGeom prst="rect">
            <a:avLst/>
          </a:prstGeom>
        </p:spPr>
        <p:txBody>
          <a:bodyPr wrap="square">
            <a:spAutoFit/>
          </a:bodyPr>
          <a:lstStyle/>
          <a:p>
            <a:pPr marL="342900" indent="-342900" algn="just">
              <a:buFont typeface="Wingdings" panose="05000000000000000000" pitchFamily="2" charset="2"/>
              <a:buChar char="Ø"/>
            </a:pPr>
            <a:r>
              <a:rPr lang="en-US" sz="2400" dirty="0"/>
              <a:t>You may already see the problem with this code, but let’s pretend you wrote the rest of the simulation code, thousands of lines long, without noticing it. </a:t>
            </a:r>
          </a:p>
          <a:p>
            <a:pPr marL="342900" indent="-342900" algn="just">
              <a:buFont typeface="Wingdings" panose="05000000000000000000" pitchFamily="2" charset="2"/>
              <a:buChar char="Ø"/>
            </a:pPr>
            <a:r>
              <a:rPr lang="en-US" sz="2400" dirty="0">
                <a:solidFill>
                  <a:srgbClr val="0070C0"/>
                </a:solidFill>
              </a:rPr>
              <a:t>When you finally do run the simulation, the program doesn’t crash—but your virtual cars do!</a:t>
            </a:r>
          </a:p>
        </p:txBody>
      </p:sp>
    </p:spTree>
    <p:extLst>
      <p:ext uri="{BB962C8B-B14F-4D97-AF65-F5344CB8AC3E}">
        <p14:creationId xmlns:p14="http://schemas.microsoft.com/office/powerpoint/2010/main" val="563072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Using an Assertion in a Traffic Light Simulation</a:t>
            </a:r>
            <a:endParaRPr lang="en-US" sz="4000" b="1" dirty="0">
              <a:latin typeface="Imprint MT Shadow" panose="04020605060303030202" pitchFamily="82" charset="0"/>
            </a:endParaRPr>
          </a:p>
        </p:txBody>
      </p:sp>
      <p:sp>
        <p:nvSpPr>
          <p:cNvPr id="3" name="Rectangle 2"/>
          <p:cNvSpPr/>
          <p:nvPr/>
        </p:nvSpPr>
        <p:spPr>
          <a:xfrm>
            <a:off x="71587" y="995993"/>
            <a:ext cx="12207498" cy="2246769"/>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solidFill>
                  <a:srgbClr val="C00000"/>
                </a:solidFill>
              </a:rPr>
              <a:t>Since you’ve already written the rest of the program, you have no </a:t>
            </a:r>
            <a:r>
              <a:rPr lang="en-US" sz="2400" dirty="0" err="1">
                <a:solidFill>
                  <a:srgbClr val="C00000"/>
                </a:solidFill>
              </a:rPr>
              <a:t>ideawhere</a:t>
            </a:r>
            <a:r>
              <a:rPr lang="en-US" sz="2400" dirty="0">
                <a:solidFill>
                  <a:srgbClr val="C00000"/>
                </a:solidFill>
              </a:rPr>
              <a:t> the bug could be. </a:t>
            </a:r>
          </a:p>
          <a:p>
            <a:pPr marL="342900" indent="-342900">
              <a:spcAft>
                <a:spcPts val="1200"/>
              </a:spcAft>
              <a:buFont typeface="Wingdings" panose="05000000000000000000" pitchFamily="2" charset="2"/>
              <a:buChar char="Ø"/>
            </a:pPr>
            <a:r>
              <a:rPr lang="en-US" sz="2400" dirty="0">
                <a:solidFill>
                  <a:srgbClr val="C00000"/>
                </a:solidFill>
              </a:rPr>
              <a:t>Maybe it’s in the code simulating the cars or in the code simulating the virtual drivers. It could take hours to trace the bug back to the </a:t>
            </a:r>
            <a:r>
              <a:rPr lang="en-US" sz="2400" dirty="0" err="1">
                <a:solidFill>
                  <a:srgbClr val="0070C0"/>
                </a:solidFill>
              </a:rPr>
              <a:t>switchLights</a:t>
            </a:r>
            <a:r>
              <a:rPr lang="en-US" sz="2400" dirty="0">
                <a:solidFill>
                  <a:srgbClr val="0070C0"/>
                </a:solidFill>
              </a:rPr>
              <a:t>() function</a:t>
            </a:r>
            <a:r>
              <a:rPr lang="en-US" sz="2400" dirty="0">
                <a:solidFill>
                  <a:srgbClr val="C00000"/>
                </a:solidFill>
              </a:rPr>
              <a:t>.</a:t>
            </a:r>
          </a:p>
          <a:p>
            <a:pPr marL="342900" indent="-342900">
              <a:spcAft>
                <a:spcPts val="1200"/>
              </a:spcAft>
              <a:buFont typeface="Wingdings" panose="05000000000000000000" pitchFamily="2" charset="2"/>
              <a:buChar char="Ø"/>
            </a:pPr>
            <a:r>
              <a:rPr lang="en-US" sz="2400" dirty="0">
                <a:solidFill>
                  <a:srgbClr val="00B050"/>
                </a:solidFill>
              </a:rPr>
              <a:t>But if while writing </a:t>
            </a:r>
            <a:r>
              <a:rPr lang="en-US" sz="2400" dirty="0" err="1">
                <a:solidFill>
                  <a:srgbClr val="00B050"/>
                </a:solidFill>
              </a:rPr>
              <a:t>switchLights</a:t>
            </a:r>
            <a:r>
              <a:rPr lang="en-US" sz="2400" dirty="0">
                <a:solidFill>
                  <a:srgbClr val="00B050"/>
                </a:solidFill>
              </a:rPr>
              <a:t>() you had added an assertion to check that at least one of the lights is always red, you might have included following at bottom of the function:</a:t>
            </a:r>
          </a:p>
        </p:txBody>
      </p:sp>
      <p:sp>
        <p:nvSpPr>
          <p:cNvPr id="4" name="Rectangle 3"/>
          <p:cNvSpPr/>
          <p:nvPr/>
        </p:nvSpPr>
        <p:spPr>
          <a:xfrm>
            <a:off x="283028" y="3441680"/>
            <a:ext cx="10526485" cy="461665"/>
          </a:xfrm>
          <a:prstGeom prst="rect">
            <a:avLst/>
          </a:prstGeom>
        </p:spPr>
        <p:txBody>
          <a:bodyPr wrap="square">
            <a:spAutoFit/>
          </a:bodyPr>
          <a:lstStyle/>
          <a:p>
            <a:r>
              <a:rPr lang="en-US" sz="2400"/>
              <a:t>assert 'red' in stoplight.values(), 'Neither light is red! ' + str(stoplight)</a:t>
            </a:r>
            <a:endParaRPr lang="en-US" sz="2400" dirty="0"/>
          </a:p>
        </p:txBody>
      </p:sp>
      <p:sp>
        <p:nvSpPr>
          <p:cNvPr id="5" name="Rectangle 4"/>
          <p:cNvSpPr/>
          <p:nvPr/>
        </p:nvSpPr>
        <p:spPr>
          <a:xfrm>
            <a:off x="3472543" y="4234380"/>
            <a:ext cx="9209315" cy="2308324"/>
          </a:xfrm>
          <a:prstGeom prst="rect">
            <a:avLst/>
          </a:prstGeom>
        </p:spPr>
        <p:txBody>
          <a:bodyPr wrap="square">
            <a:spAutoFit/>
          </a:bodyPr>
          <a:lstStyle/>
          <a:p>
            <a:pPr algn="just"/>
            <a:r>
              <a:rPr lang="en-US" sz="2400" dirty="0" err="1"/>
              <a:t>Traceback</a:t>
            </a:r>
            <a:r>
              <a:rPr lang="en-US" sz="2400" dirty="0"/>
              <a:t> (most recent call last):</a:t>
            </a:r>
          </a:p>
          <a:p>
            <a:pPr algn="just"/>
            <a:r>
              <a:rPr lang="en-US" sz="2400" dirty="0"/>
              <a:t>File "carSim.py", line 14, in &lt;module&gt;</a:t>
            </a:r>
          </a:p>
          <a:p>
            <a:pPr algn="just"/>
            <a:r>
              <a:rPr lang="en-US" sz="2400" dirty="0" err="1"/>
              <a:t>switchLights</a:t>
            </a:r>
            <a:r>
              <a:rPr lang="en-US" sz="2400" dirty="0"/>
              <a:t>(market_2nd)</a:t>
            </a:r>
          </a:p>
          <a:p>
            <a:pPr algn="just"/>
            <a:r>
              <a:rPr lang="en-US" sz="2400" dirty="0"/>
              <a:t>File "carSim.py", line 13, in </a:t>
            </a:r>
            <a:r>
              <a:rPr lang="en-US" sz="2400" dirty="0" err="1"/>
              <a:t>switchLights</a:t>
            </a:r>
            <a:endParaRPr lang="en-US" sz="2400" dirty="0"/>
          </a:p>
          <a:p>
            <a:pPr algn="just"/>
            <a:r>
              <a:rPr lang="en-US" sz="2400" dirty="0"/>
              <a:t>assert 'red' in </a:t>
            </a:r>
            <a:r>
              <a:rPr lang="en-US" sz="2400" dirty="0" err="1"/>
              <a:t>stoplight.values</a:t>
            </a:r>
            <a:r>
              <a:rPr lang="en-US" sz="2400" dirty="0"/>
              <a:t>(), 'Neither light is red! ' + </a:t>
            </a:r>
            <a:r>
              <a:rPr lang="en-US" sz="2400" dirty="0" err="1"/>
              <a:t>str</a:t>
            </a:r>
            <a:r>
              <a:rPr lang="en-US" sz="2400" dirty="0"/>
              <a:t>(stoplight)</a:t>
            </a:r>
          </a:p>
          <a:p>
            <a:pPr algn="just"/>
            <a:r>
              <a:rPr lang="en-US" sz="2400" dirty="0"/>
              <a:t>➊ </a:t>
            </a:r>
            <a:r>
              <a:rPr lang="en-US" sz="2400" dirty="0" err="1"/>
              <a:t>AssertionError</a:t>
            </a:r>
            <a:r>
              <a:rPr lang="en-US" sz="2400" dirty="0"/>
              <a:t>: Neither light is red! {'ns': 'yellow', '</a:t>
            </a:r>
            <a:r>
              <a:rPr lang="en-US" sz="2400" dirty="0" err="1"/>
              <a:t>ew</a:t>
            </a:r>
            <a:r>
              <a:rPr lang="en-US" sz="2400" dirty="0"/>
              <a:t>': 'green'}</a:t>
            </a:r>
            <a:endParaRPr lang="en-US" sz="2400" dirty="0">
              <a:solidFill>
                <a:srgbClr val="0070C0"/>
              </a:solidFill>
            </a:endParaRPr>
          </a:p>
        </p:txBody>
      </p:sp>
      <p:sp>
        <p:nvSpPr>
          <p:cNvPr id="6" name="Rectangle 5"/>
          <p:cNvSpPr/>
          <p:nvPr/>
        </p:nvSpPr>
        <p:spPr>
          <a:xfrm>
            <a:off x="370114" y="4133269"/>
            <a:ext cx="3102429" cy="1569660"/>
          </a:xfrm>
          <a:prstGeom prst="rect">
            <a:avLst/>
          </a:prstGeom>
        </p:spPr>
        <p:txBody>
          <a:bodyPr wrap="square">
            <a:spAutoFit/>
          </a:bodyPr>
          <a:lstStyle/>
          <a:p>
            <a:r>
              <a:rPr lang="en-US" sz="2400" dirty="0">
                <a:solidFill>
                  <a:srgbClr val="0070C0"/>
                </a:solidFill>
              </a:rPr>
              <a:t>With this assertion in place, your program would crash with this error message:</a:t>
            </a:r>
          </a:p>
        </p:txBody>
      </p:sp>
    </p:spTree>
    <p:extLst>
      <p:ext uri="{BB962C8B-B14F-4D97-AF65-F5344CB8AC3E}">
        <p14:creationId xmlns:p14="http://schemas.microsoft.com/office/powerpoint/2010/main" val="1348440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Using an Assertion in a Traffic Light Simulation</a:t>
            </a:r>
            <a:endParaRPr lang="en-US" sz="4000" b="1" dirty="0">
              <a:latin typeface="Imprint MT Shadow" panose="04020605060303030202" pitchFamily="82" charset="0"/>
            </a:endParaRPr>
          </a:p>
        </p:txBody>
      </p:sp>
      <p:sp>
        <p:nvSpPr>
          <p:cNvPr id="3" name="Rectangle 2"/>
          <p:cNvSpPr/>
          <p:nvPr/>
        </p:nvSpPr>
        <p:spPr>
          <a:xfrm>
            <a:off x="71587" y="1079949"/>
            <a:ext cx="12207498" cy="2985433"/>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The important line here is the </a:t>
            </a:r>
            <a:r>
              <a:rPr lang="en-US" sz="2800" dirty="0" err="1">
                <a:solidFill>
                  <a:srgbClr val="C00000"/>
                </a:solidFill>
              </a:rPr>
              <a:t>AssertionError</a:t>
            </a:r>
            <a:r>
              <a:rPr lang="en-US" sz="2800" dirty="0">
                <a:solidFill>
                  <a:srgbClr val="C00000"/>
                </a:solidFill>
              </a:rPr>
              <a:t> ➊. </a:t>
            </a:r>
          </a:p>
          <a:p>
            <a:pPr marL="342900" indent="-342900">
              <a:spcAft>
                <a:spcPts val="1200"/>
              </a:spcAft>
              <a:buFont typeface="Wingdings" panose="05000000000000000000" pitchFamily="2" charset="2"/>
              <a:buChar char="Ø"/>
            </a:pPr>
            <a:r>
              <a:rPr lang="en-US" sz="2800" dirty="0">
                <a:solidFill>
                  <a:srgbClr val="0070C0"/>
                </a:solidFill>
              </a:rPr>
              <a:t>While your program crashing is not ideal, it immediately points out that a sanity check failed: neither direction of traffic has a red light, meaning that traffic could be going both ways. </a:t>
            </a:r>
          </a:p>
          <a:p>
            <a:pPr marL="342900" indent="-342900">
              <a:spcAft>
                <a:spcPts val="1200"/>
              </a:spcAft>
              <a:buFont typeface="Wingdings" panose="05000000000000000000" pitchFamily="2" charset="2"/>
              <a:buChar char="Ø"/>
            </a:pPr>
            <a:r>
              <a:rPr lang="en-US" sz="2800" dirty="0">
                <a:solidFill>
                  <a:srgbClr val="C00000"/>
                </a:solidFill>
              </a:rPr>
              <a:t>By failing fast early in the program’s execution, you can save yourself a lot of future debugging effort.</a:t>
            </a:r>
            <a:endParaRPr lang="en-US" sz="2800" dirty="0">
              <a:solidFill>
                <a:srgbClr val="00B050"/>
              </a:solidFill>
            </a:endParaRPr>
          </a:p>
        </p:txBody>
      </p:sp>
      <p:sp>
        <p:nvSpPr>
          <p:cNvPr id="5" name="Rectangle 4"/>
          <p:cNvSpPr/>
          <p:nvPr/>
        </p:nvSpPr>
        <p:spPr>
          <a:xfrm>
            <a:off x="1480458" y="4180344"/>
            <a:ext cx="10439400" cy="2677656"/>
          </a:xfrm>
          <a:prstGeom prst="rect">
            <a:avLst/>
          </a:prstGeom>
        </p:spPr>
        <p:txBody>
          <a:bodyPr wrap="square">
            <a:spAutoFit/>
          </a:bodyPr>
          <a:lstStyle/>
          <a:p>
            <a:pPr algn="just"/>
            <a:r>
              <a:rPr lang="en-US" sz="2800" dirty="0" err="1"/>
              <a:t>Traceback</a:t>
            </a:r>
            <a:r>
              <a:rPr lang="en-US" sz="2800" dirty="0"/>
              <a:t> (most recent call last):</a:t>
            </a:r>
          </a:p>
          <a:p>
            <a:pPr algn="just"/>
            <a:r>
              <a:rPr lang="en-US" sz="2800" dirty="0"/>
              <a:t>File "carSim.py", line 14, in &lt;module&gt;</a:t>
            </a:r>
          </a:p>
          <a:p>
            <a:pPr algn="just"/>
            <a:r>
              <a:rPr lang="en-US" sz="2800" dirty="0" err="1"/>
              <a:t>switchLights</a:t>
            </a:r>
            <a:r>
              <a:rPr lang="en-US" sz="2800" dirty="0"/>
              <a:t>(market_2nd)</a:t>
            </a:r>
          </a:p>
          <a:p>
            <a:pPr algn="just"/>
            <a:r>
              <a:rPr lang="en-US" sz="2800" dirty="0"/>
              <a:t>File "carSim.py", line 13, in </a:t>
            </a:r>
            <a:r>
              <a:rPr lang="en-US" sz="2800" dirty="0" err="1"/>
              <a:t>switchLights</a:t>
            </a:r>
            <a:endParaRPr lang="en-US" sz="2800" dirty="0"/>
          </a:p>
          <a:p>
            <a:pPr algn="just"/>
            <a:r>
              <a:rPr lang="en-US" sz="2800" dirty="0"/>
              <a:t>assert 'red' in </a:t>
            </a:r>
            <a:r>
              <a:rPr lang="en-US" sz="2800" dirty="0" err="1"/>
              <a:t>stoplight.values</a:t>
            </a:r>
            <a:r>
              <a:rPr lang="en-US" sz="2800" dirty="0"/>
              <a:t>(), 'Neither light is red! ' + </a:t>
            </a:r>
            <a:r>
              <a:rPr lang="en-US" sz="2800" dirty="0" err="1"/>
              <a:t>str</a:t>
            </a:r>
            <a:r>
              <a:rPr lang="en-US" sz="2800" dirty="0"/>
              <a:t>(stoplight)</a:t>
            </a:r>
          </a:p>
          <a:p>
            <a:pPr algn="just"/>
            <a:r>
              <a:rPr lang="en-US" sz="2800" dirty="0"/>
              <a:t>➊ </a:t>
            </a:r>
            <a:r>
              <a:rPr lang="en-US" sz="2800" dirty="0" err="1"/>
              <a:t>AssertionError</a:t>
            </a:r>
            <a:r>
              <a:rPr lang="en-US" sz="2800" dirty="0"/>
              <a:t>: Neither light is red! {'ns': 'yellow', '</a:t>
            </a:r>
            <a:r>
              <a:rPr lang="en-US" sz="2800" dirty="0" err="1"/>
              <a:t>ew</a:t>
            </a:r>
            <a:r>
              <a:rPr lang="en-US" sz="2800" dirty="0"/>
              <a:t>': 'green'}</a:t>
            </a:r>
            <a:endParaRPr lang="en-US" sz="2800" dirty="0">
              <a:solidFill>
                <a:srgbClr val="0070C0"/>
              </a:solidFill>
            </a:endParaRPr>
          </a:p>
        </p:txBody>
      </p:sp>
    </p:spTree>
    <p:extLst>
      <p:ext uri="{BB962C8B-B14F-4D97-AF65-F5344CB8AC3E}">
        <p14:creationId xmlns:p14="http://schemas.microsoft.com/office/powerpoint/2010/main" val="13617725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Logging</a:t>
            </a:r>
            <a:endParaRPr lang="en-US" sz="4000" b="1" dirty="0">
              <a:latin typeface="Imprint MT Shadow" panose="04020605060303030202" pitchFamily="82" charset="0"/>
            </a:endParaRPr>
          </a:p>
        </p:txBody>
      </p:sp>
      <p:sp>
        <p:nvSpPr>
          <p:cNvPr id="3" name="Rectangle 2"/>
          <p:cNvSpPr/>
          <p:nvPr/>
        </p:nvSpPr>
        <p:spPr>
          <a:xfrm>
            <a:off x="71587" y="1079949"/>
            <a:ext cx="11946242" cy="5601533"/>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If you’ve ever put a print() statement in your code to output some variable’s value while program is running, you’ve used a form of logging to debug code.</a:t>
            </a:r>
          </a:p>
          <a:p>
            <a:pPr marL="342900" indent="-342900">
              <a:spcAft>
                <a:spcPts val="1200"/>
              </a:spcAft>
              <a:buFont typeface="Wingdings" panose="05000000000000000000" pitchFamily="2" charset="2"/>
              <a:buChar char="Ø"/>
            </a:pPr>
            <a:r>
              <a:rPr lang="en-US" sz="2800" dirty="0">
                <a:solidFill>
                  <a:srgbClr val="00B050"/>
                </a:solidFill>
              </a:rPr>
              <a:t>Logging is a great way to understand what’s happening in your program and in what order it’s happening.</a:t>
            </a:r>
          </a:p>
          <a:p>
            <a:pPr marL="342900" indent="-342900">
              <a:spcAft>
                <a:spcPts val="1200"/>
              </a:spcAft>
              <a:buFont typeface="Wingdings" panose="05000000000000000000" pitchFamily="2" charset="2"/>
              <a:buChar char="Ø"/>
            </a:pPr>
            <a:r>
              <a:rPr lang="en-US" sz="2800" dirty="0">
                <a:solidFill>
                  <a:srgbClr val="0070C0"/>
                </a:solidFill>
              </a:rPr>
              <a:t>Python’s logging module makes it easy to create a record of custom messages that you write.</a:t>
            </a:r>
          </a:p>
          <a:p>
            <a:pPr marL="342900" indent="-342900">
              <a:spcAft>
                <a:spcPts val="1200"/>
              </a:spcAft>
              <a:buFont typeface="Wingdings" panose="05000000000000000000" pitchFamily="2" charset="2"/>
              <a:buChar char="Ø"/>
            </a:pPr>
            <a:r>
              <a:rPr lang="en-US" sz="2800" dirty="0">
                <a:solidFill>
                  <a:srgbClr val="C00000"/>
                </a:solidFill>
              </a:rPr>
              <a:t>These log messages will describe when the program execution has reached the logging function call and list any variables you have specified at that point in time. </a:t>
            </a:r>
          </a:p>
          <a:p>
            <a:pPr marL="342900" indent="-342900">
              <a:spcAft>
                <a:spcPts val="1200"/>
              </a:spcAft>
              <a:buFont typeface="Wingdings" panose="05000000000000000000" pitchFamily="2" charset="2"/>
              <a:buChar char="Ø"/>
            </a:pPr>
            <a:r>
              <a:rPr lang="en-US" sz="2800" dirty="0"/>
              <a:t>On the other hand, a missing log message indicates a part of the code was skipped and never executed.</a:t>
            </a:r>
          </a:p>
        </p:txBody>
      </p:sp>
    </p:spTree>
    <p:extLst>
      <p:ext uri="{BB962C8B-B14F-4D97-AF65-F5344CB8AC3E}">
        <p14:creationId xmlns:p14="http://schemas.microsoft.com/office/powerpoint/2010/main" val="11238886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8" y="-467041"/>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71587" y="1079949"/>
            <a:ext cx="11946242" cy="5601533"/>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To enable the logging module to display log messages on your screen as your program runs, copy the following to the top of your program (but under the #! python shebang line): </a:t>
            </a:r>
          </a:p>
          <a:p>
            <a:pPr marL="342900" indent="-342900">
              <a:spcAft>
                <a:spcPts val="1200"/>
              </a:spcAft>
              <a:buFont typeface="Wingdings" panose="05000000000000000000" pitchFamily="2" charset="2"/>
              <a:buChar char="Ø"/>
            </a:pPr>
            <a:endParaRPr lang="en-US" sz="2800" dirty="0">
              <a:solidFill>
                <a:srgbClr val="C00000"/>
              </a:solidFill>
            </a:endParaRPr>
          </a:p>
          <a:p>
            <a:pPr marL="342900" indent="-342900">
              <a:spcAft>
                <a:spcPts val="1200"/>
              </a:spcAft>
              <a:buFont typeface="Wingdings" panose="05000000000000000000" pitchFamily="2" charset="2"/>
              <a:buChar char="Ø"/>
            </a:pPr>
            <a:endParaRPr lang="en-US" sz="2800" dirty="0">
              <a:solidFill>
                <a:srgbClr val="C00000"/>
              </a:solidFill>
            </a:endParaRPr>
          </a:p>
          <a:p>
            <a:pPr marL="342900" indent="-342900">
              <a:spcAft>
                <a:spcPts val="1200"/>
              </a:spcAft>
              <a:buFont typeface="Wingdings" panose="05000000000000000000" pitchFamily="2" charset="2"/>
              <a:buChar char="Ø"/>
            </a:pPr>
            <a:endParaRPr lang="en-US" sz="2800" dirty="0">
              <a:solidFill>
                <a:srgbClr val="C00000"/>
              </a:solidFill>
            </a:endParaRPr>
          </a:p>
          <a:p>
            <a:pPr marL="342900" indent="-342900">
              <a:spcAft>
                <a:spcPts val="1200"/>
              </a:spcAft>
              <a:buFont typeface="Wingdings" panose="05000000000000000000" pitchFamily="2" charset="2"/>
              <a:buChar char="Ø"/>
            </a:pPr>
            <a:r>
              <a:rPr lang="en-US" sz="2800" dirty="0">
                <a:solidFill>
                  <a:srgbClr val="00B050"/>
                </a:solidFill>
              </a:rPr>
              <a:t>You don’t need to worry too much about how this works, but basically, when Python logs an event, it creates a </a:t>
            </a:r>
            <a:r>
              <a:rPr lang="en-US" sz="2800" dirty="0" err="1">
                <a:solidFill>
                  <a:srgbClr val="00B050"/>
                </a:solidFill>
              </a:rPr>
              <a:t>LogRecord</a:t>
            </a:r>
            <a:r>
              <a:rPr lang="en-US" sz="2800" dirty="0">
                <a:solidFill>
                  <a:srgbClr val="00B050"/>
                </a:solidFill>
              </a:rPr>
              <a:t> object that holds information about that event. </a:t>
            </a:r>
          </a:p>
          <a:p>
            <a:pPr marL="342900" indent="-342900">
              <a:spcAft>
                <a:spcPts val="1200"/>
              </a:spcAft>
              <a:buFont typeface="Wingdings" panose="05000000000000000000" pitchFamily="2" charset="2"/>
              <a:buChar char="Ø"/>
            </a:pPr>
            <a:r>
              <a:rPr lang="en-US" sz="2800" dirty="0">
                <a:solidFill>
                  <a:srgbClr val="0070C0"/>
                </a:solidFill>
              </a:rPr>
              <a:t>The logging module’s </a:t>
            </a:r>
            <a:r>
              <a:rPr lang="en-US" sz="2800" dirty="0" err="1">
                <a:solidFill>
                  <a:srgbClr val="0070C0"/>
                </a:solidFill>
              </a:rPr>
              <a:t>basicConfig</a:t>
            </a:r>
            <a:r>
              <a:rPr lang="en-US" sz="2800" dirty="0">
                <a:solidFill>
                  <a:srgbClr val="0070C0"/>
                </a:solidFill>
              </a:rPr>
              <a:t>() function lets to specify what details about </a:t>
            </a:r>
            <a:r>
              <a:rPr lang="en-US" sz="2800" dirty="0" err="1">
                <a:solidFill>
                  <a:srgbClr val="0070C0"/>
                </a:solidFill>
              </a:rPr>
              <a:t>LogRecord</a:t>
            </a:r>
            <a:r>
              <a:rPr lang="en-US" sz="2800" dirty="0">
                <a:solidFill>
                  <a:srgbClr val="0070C0"/>
                </a:solidFill>
              </a:rPr>
              <a:t> object you want to see and how you want those details displayed.</a:t>
            </a:r>
          </a:p>
        </p:txBody>
      </p:sp>
      <p:sp>
        <p:nvSpPr>
          <p:cNvPr id="4" name="Rectangle 3"/>
          <p:cNvSpPr/>
          <p:nvPr/>
        </p:nvSpPr>
        <p:spPr>
          <a:xfrm>
            <a:off x="424543" y="2738147"/>
            <a:ext cx="11593286" cy="1384995"/>
          </a:xfrm>
          <a:prstGeom prst="rect">
            <a:avLst/>
          </a:prstGeom>
        </p:spPr>
        <p:txBody>
          <a:bodyPr wrap="square">
            <a:spAutoFit/>
          </a:bodyPr>
          <a:lstStyle/>
          <a:p>
            <a:r>
              <a:rPr lang="en-US" sz="2800" dirty="0"/>
              <a:t>import logging</a:t>
            </a:r>
          </a:p>
          <a:p>
            <a:r>
              <a:rPr lang="en-US" sz="2800" dirty="0" err="1"/>
              <a:t>logging.basicConfig</a:t>
            </a:r>
            <a:r>
              <a:rPr lang="en-US" sz="2800" dirty="0"/>
              <a:t>(level=</a:t>
            </a:r>
            <a:r>
              <a:rPr lang="en-US" sz="2800" dirty="0" err="1"/>
              <a:t>logging.DEBUG</a:t>
            </a:r>
            <a:r>
              <a:rPr lang="en-US" sz="2800" dirty="0"/>
              <a:t>, format=' %(</a:t>
            </a:r>
            <a:r>
              <a:rPr lang="en-US" sz="2800" dirty="0" err="1"/>
              <a:t>asctime</a:t>
            </a:r>
            <a:r>
              <a:rPr lang="en-US" sz="2800" dirty="0"/>
              <a:t>)s - %(</a:t>
            </a:r>
            <a:r>
              <a:rPr lang="en-US" sz="2800" dirty="0" err="1"/>
              <a:t>levelname</a:t>
            </a:r>
            <a:r>
              <a:rPr lang="en-US" sz="2800" dirty="0"/>
              <a:t>)</a:t>
            </a:r>
          </a:p>
          <a:p>
            <a:r>
              <a:rPr lang="en-US" sz="2800" dirty="0"/>
              <a:t>s - %(message)s')</a:t>
            </a:r>
          </a:p>
        </p:txBody>
      </p:sp>
    </p:spTree>
    <p:extLst>
      <p:ext uri="{BB962C8B-B14F-4D97-AF65-F5344CB8AC3E}">
        <p14:creationId xmlns:p14="http://schemas.microsoft.com/office/powerpoint/2010/main" val="428571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Copying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7405" y="1277198"/>
            <a:ext cx="11659547" cy="3766185"/>
          </a:xfrm>
        </p:spPr>
        <p:txBody>
          <a:bodyPr>
            <a:noAutofit/>
          </a:bodyPr>
          <a:lstStyle/>
          <a:p>
            <a:pPr algn="just">
              <a:buFont typeface="Wingdings" panose="05000000000000000000" pitchFamily="2" charset="2"/>
              <a:buChar char="Ø"/>
            </a:pPr>
            <a:r>
              <a:rPr lang="en-US" sz="2800" dirty="0"/>
              <a:t>While </a:t>
            </a:r>
            <a:r>
              <a:rPr lang="en-US" sz="2800" dirty="0" err="1"/>
              <a:t>shutil.copy</a:t>
            </a:r>
            <a:r>
              <a:rPr lang="en-US" sz="2800" dirty="0"/>
              <a:t>() will copy a single file, </a:t>
            </a:r>
            <a:r>
              <a:rPr lang="en-US" sz="2800" dirty="0" err="1"/>
              <a:t>shutil.copytree</a:t>
            </a:r>
            <a:r>
              <a:rPr lang="en-US" sz="2800" dirty="0"/>
              <a:t>() will copy an entire folder and every folder and file contained in it. </a:t>
            </a:r>
          </a:p>
          <a:p>
            <a:pPr algn="just">
              <a:buFont typeface="Wingdings" panose="05000000000000000000" pitchFamily="2" charset="2"/>
              <a:buChar char="Ø"/>
            </a:pPr>
            <a:r>
              <a:rPr lang="en-US" sz="2800" dirty="0">
                <a:solidFill>
                  <a:srgbClr val="C00000"/>
                </a:solidFill>
              </a:rPr>
              <a:t>Calling </a:t>
            </a:r>
            <a:r>
              <a:rPr lang="en-US" sz="2800" dirty="0" err="1">
                <a:solidFill>
                  <a:srgbClr val="C00000"/>
                </a:solidFill>
              </a:rPr>
              <a:t>shutil.copytree</a:t>
            </a:r>
            <a:r>
              <a:rPr lang="en-US" sz="2800" dirty="0">
                <a:solidFill>
                  <a:srgbClr val="C00000"/>
                </a:solidFill>
              </a:rPr>
              <a:t>(source, destination) will copy folder at path source, along with all of its files and subfolders, to the folder at the path destination. </a:t>
            </a:r>
          </a:p>
          <a:p>
            <a:pPr algn="just">
              <a:buFont typeface="Wingdings" panose="05000000000000000000" pitchFamily="2" charset="2"/>
              <a:buChar char="Ø"/>
            </a:pPr>
            <a:r>
              <a:rPr lang="en-US" sz="2800" dirty="0"/>
              <a:t>The source and destination parameters are both strings. </a:t>
            </a:r>
          </a:p>
          <a:p>
            <a:pPr algn="just">
              <a:buFont typeface="Wingdings" panose="05000000000000000000" pitchFamily="2" charset="2"/>
              <a:buChar char="Ø"/>
            </a:pPr>
            <a:r>
              <a:rPr lang="en-US" sz="2800" dirty="0">
                <a:solidFill>
                  <a:srgbClr val="0070C0"/>
                </a:solidFill>
              </a:rPr>
              <a:t>The function returns a string of the path of the copied folder.</a:t>
            </a:r>
          </a:p>
        </p:txBody>
      </p:sp>
      <p:sp>
        <p:nvSpPr>
          <p:cNvPr id="4" name="Rectangle 3"/>
          <p:cNvSpPr/>
          <p:nvPr/>
        </p:nvSpPr>
        <p:spPr>
          <a:xfrm>
            <a:off x="327406" y="4361856"/>
            <a:ext cx="8511794" cy="2246769"/>
          </a:xfrm>
          <a:prstGeom prst="rect">
            <a:avLst/>
          </a:prstGeom>
        </p:spPr>
        <p:txBody>
          <a:bodyPr wrap="square">
            <a:spAutoFit/>
          </a:bodyPr>
          <a:lstStyle/>
          <a:p>
            <a:r>
              <a:rPr lang="en-US" sz="2800" dirty="0">
                <a:solidFill>
                  <a:srgbClr val="C00000"/>
                </a:solidFill>
              </a:rPr>
              <a:t>&gt;&gt;&gt; import </a:t>
            </a:r>
            <a:r>
              <a:rPr lang="en-US" sz="2800" dirty="0" err="1">
                <a:solidFill>
                  <a:srgbClr val="C00000"/>
                </a:solidFill>
              </a:rPr>
              <a:t>shutil</a:t>
            </a:r>
            <a:r>
              <a:rPr lang="en-US" sz="2800" dirty="0">
                <a:solidFill>
                  <a:srgbClr val="C00000"/>
                </a:solidFill>
              </a:rPr>
              <a:t>, </a:t>
            </a:r>
            <a:r>
              <a:rPr lang="en-US" sz="2800" dirty="0" err="1">
                <a:solidFill>
                  <a:srgbClr val="C00000"/>
                </a:solidFill>
              </a:rPr>
              <a:t>os</a:t>
            </a:r>
            <a:endParaRPr lang="en-US" sz="2800" dirty="0">
              <a:solidFill>
                <a:srgbClr val="C00000"/>
              </a:solidFill>
            </a:endParaRPr>
          </a:p>
          <a:p>
            <a:r>
              <a:rPr lang="en-US" sz="2800" dirty="0">
                <a:solidFill>
                  <a:srgbClr val="C00000"/>
                </a:solidFill>
              </a:rPr>
              <a:t>&gt;&gt;&gt; from </a:t>
            </a:r>
            <a:r>
              <a:rPr lang="en-US" sz="2800" dirty="0" err="1">
                <a:solidFill>
                  <a:srgbClr val="C00000"/>
                </a:solidFill>
              </a:rPr>
              <a:t>pathlib</a:t>
            </a:r>
            <a:r>
              <a:rPr lang="en-US" sz="2800" dirty="0">
                <a:solidFill>
                  <a:srgbClr val="C00000"/>
                </a:solidFill>
              </a:rPr>
              <a:t> import Path</a:t>
            </a:r>
          </a:p>
          <a:p>
            <a:r>
              <a:rPr lang="en-US" sz="2800" dirty="0">
                <a:solidFill>
                  <a:srgbClr val="C00000"/>
                </a:solidFill>
              </a:rPr>
              <a:t>&gt;&gt;&gt; p = </a:t>
            </a:r>
            <a:r>
              <a:rPr lang="en-US" sz="2800" dirty="0" err="1">
                <a:solidFill>
                  <a:srgbClr val="C00000"/>
                </a:solidFill>
              </a:rPr>
              <a:t>Path.home</a:t>
            </a:r>
            <a:r>
              <a:rPr lang="en-US" sz="2800" dirty="0">
                <a:solidFill>
                  <a:srgbClr val="C00000"/>
                </a:solidFill>
              </a:rPr>
              <a:t>()</a:t>
            </a:r>
          </a:p>
          <a:p>
            <a:r>
              <a:rPr lang="en-US" sz="2800" dirty="0">
                <a:solidFill>
                  <a:srgbClr val="C00000"/>
                </a:solidFill>
              </a:rPr>
              <a:t>&gt;&gt;&gt; </a:t>
            </a:r>
            <a:r>
              <a:rPr lang="en-US" sz="2800" dirty="0" err="1">
                <a:solidFill>
                  <a:srgbClr val="C00000"/>
                </a:solidFill>
              </a:rPr>
              <a:t>shutil.copytree</a:t>
            </a:r>
            <a:r>
              <a:rPr lang="en-US" sz="2800" dirty="0">
                <a:solidFill>
                  <a:srgbClr val="C00000"/>
                </a:solidFill>
              </a:rPr>
              <a:t>(p / 'spam', p / '</a:t>
            </a:r>
            <a:r>
              <a:rPr lang="en-US" sz="2800" dirty="0" err="1">
                <a:solidFill>
                  <a:srgbClr val="C00000"/>
                </a:solidFill>
              </a:rPr>
              <a:t>spam_backup</a:t>
            </a:r>
            <a:r>
              <a:rPr lang="en-US" sz="2800" dirty="0">
                <a:solidFill>
                  <a:srgbClr val="C00000"/>
                </a:solidFill>
              </a:rPr>
              <a:t>')</a:t>
            </a:r>
          </a:p>
          <a:p>
            <a:r>
              <a:rPr lang="en-US" sz="2800" dirty="0" err="1"/>
              <a:t>WindowsPath</a:t>
            </a:r>
            <a:r>
              <a:rPr lang="en-US" sz="2800" dirty="0"/>
              <a:t>('C:/Users/Al/</a:t>
            </a:r>
            <a:r>
              <a:rPr lang="en-US" sz="2800" dirty="0" err="1"/>
              <a:t>spam_backup</a:t>
            </a:r>
            <a:r>
              <a:rPr lang="en-US" sz="2800" dirty="0"/>
              <a:t>')</a:t>
            </a:r>
          </a:p>
        </p:txBody>
      </p:sp>
    </p:spTree>
    <p:extLst>
      <p:ext uri="{BB962C8B-B14F-4D97-AF65-F5344CB8AC3E}">
        <p14:creationId xmlns:p14="http://schemas.microsoft.com/office/powerpoint/2010/main" val="32080482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117435" y="1056535"/>
            <a:ext cx="5717308" cy="5724644"/>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Say you wrote a function to calculate the factorial of a number. </a:t>
            </a:r>
          </a:p>
          <a:p>
            <a:pPr marL="342900" indent="-342900">
              <a:spcAft>
                <a:spcPts val="1200"/>
              </a:spcAft>
              <a:buFont typeface="Wingdings" panose="05000000000000000000" pitchFamily="2" charset="2"/>
              <a:buChar char="Ø"/>
            </a:pPr>
            <a:r>
              <a:rPr lang="en-US" sz="2800" dirty="0">
                <a:solidFill>
                  <a:srgbClr val="00B050"/>
                </a:solidFill>
              </a:rPr>
              <a:t>In mathematics, factorial 4 is 1 × 2 × 3 × 4, or 24. Factorial 7 is 1 × 2 × 3 × 4× 5 × 6 × 7, or 5,040. </a:t>
            </a:r>
          </a:p>
          <a:p>
            <a:pPr marL="342900" indent="-342900">
              <a:spcAft>
                <a:spcPts val="1200"/>
              </a:spcAft>
              <a:buFont typeface="Wingdings" panose="05000000000000000000" pitchFamily="2" charset="2"/>
              <a:buChar char="Ø"/>
            </a:pPr>
            <a:r>
              <a:rPr lang="en-US" sz="2800" dirty="0">
                <a:solidFill>
                  <a:srgbClr val="7030A0"/>
                </a:solidFill>
              </a:rPr>
              <a:t>Open a new file editor tab and enter the following code.</a:t>
            </a:r>
          </a:p>
          <a:p>
            <a:pPr marL="342900" indent="-342900">
              <a:spcAft>
                <a:spcPts val="1200"/>
              </a:spcAft>
              <a:buFont typeface="Wingdings" panose="05000000000000000000" pitchFamily="2" charset="2"/>
              <a:buChar char="Ø"/>
            </a:pPr>
            <a:r>
              <a:rPr lang="en-US" sz="2800" dirty="0">
                <a:solidFill>
                  <a:srgbClr val="C00000"/>
                </a:solidFill>
              </a:rPr>
              <a:t> It has a bug in it, but you will also enter several log messages to help yourself figure out what is going wrong. Save the program as </a:t>
            </a:r>
            <a:r>
              <a:rPr lang="en-US" sz="2800" dirty="0">
                <a:solidFill>
                  <a:srgbClr val="00B050"/>
                </a:solidFill>
              </a:rPr>
              <a:t>factorialLog.py.</a:t>
            </a:r>
          </a:p>
        </p:txBody>
      </p:sp>
      <p:sp>
        <p:nvSpPr>
          <p:cNvPr id="5" name="Rectangle 4"/>
          <p:cNvSpPr/>
          <p:nvPr/>
        </p:nvSpPr>
        <p:spPr>
          <a:xfrm>
            <a:off x="5872842" y="933582"/>
            <a:ext cx="6096000" cy="6001643"/>
          </a:xfrm>
          <a:prstGeom prst="rect">
            <a:avLst/>
          </a:prstGeom>
        </p:spPr>
        <p:txBody>
          <a:bodyPr>
            <a:spAutoFit/>
          </a:bodyPr>
          <a:lstStyle/>
          <a:p>
            <a:r>
              <a:rPr lang="en-US" sz="2400" dirty="0"/>
              <a:t>import logging</a:t>
            </a:r>
          </a:p>
          <a:p>
            <a:r>
              <a:rPr lang="en-US" sz="2400" dirty="0" err="1"/>
              <a:t>logging.basicConfig</a:t>
            </a:r>
            <a:r>
              <a:rPr lang="en-US" sz="2400" dirty="0"/>
              <a:t>(level=</a:t>
            </a:r>
            <a:r>
              <a:rPr lang="en-US" sz="2400" dirty="0" err="1"/>
              <a:t>logging.DEBUG</a:t>
            </a:r>
            <a:r>
              <a:rPr lang="en-US" sz="2400" dirty="0"/>
              <a:t>, format='%(</a:t>
            </a:r>
            <a:r>
              <a:rPr lang="en-US" sz="2400" dirty="0" err="1"/>
              <a:t>asctime</a:t>
            </a:r>
            <a:r>
              <a:rPr lang="en-US" sz="2400" dirty="0"/>
              <a:t>)s - %(</a:t>
            </a:r>
            <a:r>
              <a:rPr lang="en-US" sz="2400" dirty="0" err="1"/>
              <a:t>levelname</a:t>
            </a:r>
            <a:r>
              <a:rPr lang="en-US" sz="2400" dirty="0"/>
              <a:t>)s</a:t>
            </a:r>
          </a:p>
          <a:p>
            <a:r>
              <a:rPr lang="en-US" sz="2400" dirty="0"/>
              <a:t>- %(message)s')</a:t>
            </a:r>
          </a:p>
          <a:p>
            <a:r>
              <a:rPr lang="en-US" sz="2400" dirty="0" err="1"/>
              <a:t>logging.debug</a:t>
            </a:r>
            <a:r>
              <a:rPr lang="en-US" sz="2400" dirty="0"/>
              <a:t>('Start of program')</a:t>
            </a:r>
          </a:p>
          <a:p>
            <a:r>
              <a:rPr lang="en-US" sz="2400" dirty="0" err="1"/>
              <a:t>def</a:t>
            </a:r>
            <a:r>
              <a:rPr lang="en-US" sz="2400" dirty="0"/>
              <a:t> factorial(n):</a:t>
            </a:r>
          </a:p>
          <a:p>
            <a:r>
              <a:rPr lang="en-US" sz="2400" dirty="0" err="1"/>
              <a:t>logging.debug</a:t>
            </a:r>
            <a:r>
              <a:rPr lang="en-US" sz="2400" dirty="0"/>
              <a:t>('Start of factorial(%s%%)' % (n))</a:t>
            </a:r>
          </a:p>
          <a:p>
            <a:r>
              <a:rPr lang="en-US" sz="2400" dirty="0"/>
              <a:t>total = 1</a:t>
            </a:r>
          </a:p>
          <a:p>
            <a:r>
              <a:rPr lang="en-US" sz="2400" dirty="0"/>
              <a:t>for </a:t>
            </a:r>
            <a:r>
              <a:rPr lang="en-US" sz="2400" dirty="0" err="1"/>
              <a:t>i</a:t>
            </a:r>
            <a:r>
              <a:rPr lang="en-US" sz="2400" dirty="0"/>
              <a:t> in range(n + 1):</a:t>
            </a:r>
          </a:p>
          <a:p>
            <a:r>
              <a:rPr lang="en-US" sz="2400" dirty="0"/>
              <a:t>total *= </a:t>
            </a:r>
            <a:r>
              <a:rPr lang="en-US" sz="2400" dirty="0" err="1"/>
              <a:t>i</a:t>
            </a:r>
            <a:endParaRPr lang="en-US" sz="2400" dirty="0"/>
          </a:p>
          <a:p>
            <a:r>
              <a:rPr lang="en-US" sz="2400" dirty="0" err="1"/>
              <a:t>logging.debug</a:t>
            </a:r>
            <a:r>
              <a:rPr lang="en-US" sz="2400" dirty="0"/>
              <a:t>('</a:t>
            </a:r>
            <a:r>
              <a:rPr lang="en-US" sz="2400" dirty="0" err="1"/>
              <a:t>i</a:t>
            </a:r>
            <a:r>
              <a:rPr lang="en-US" sz="2400" dirty="0"/>
              <a:t> is ' + </a:t>
            </a:r>
            <a:r>
              <a:rPr lang="en-US" sz="2400" dirty="0" err="1"/>
              <a:t>str</a:t>
            </a:r>
            <a:r>
              <a:rPr lang="en-US" sz="2400" dirty="0"/>
              <a:t>(</a:t>
            </a:r>
            <a:r>
              <a:rPr lang="en-US" sz="2400" dirty="0" err="1"/>
              <a:t>i</a:t>
            </a:r>
            <a:r>
              <a:rPr lang="en-US" sz="2400" dirty="0"/>
              <a:t>) + ', total is ' + </a:t>
            </a:r>
            <a:r>
              <a:rPr lang="en-US" sz="2400" dirty="0" err="1"/>
              <a:t>str</a:t>
            </a:r>
            <a:r>
              <a:rPr lang="en-US" sz="2400" dirty="0"/>
              <a:t>(total))</a:t>
            </a:r>
          </a:p>
          <a:p>
            <a:r>
              <a:rPr lang="en-US" sz="2400" dirty="0" err="1"/>
              <a:t>logging.debug</a:t>
            </a:r>
            <a:r>
              <a:rPr lang="en-US" sz="2400" dirty="0"/>
              <a:t>('End of factorial(%s%%)' % (n))</a:t>
            </a:r>
          </a:p>
          <a:p>
            <a:r>
              <a:rPr lang="en-US" sz="2400" dirty="0"/>
              <a:t>return total</a:t>
            </a:r>
          </a:p>
          <a:p>
            <a:r>
              <a:rPr lang="en-US" sz="2400" dirty="0"/>
              <a:t>print(factorial(5))</a:t>
            </a:r>
          </a:p>
          <a:p>
            <a:r>
              <a:rPr lang="en-US" sz="2400" dirty="0" err="1"/>
              <a:t>logging.debug</a:t>
            </a:r>
            <a:r>
              <a:rPr lang="en-US" sz="2400" dirty="0"/>
              <a:t>('End of program')</a:t>
            </a:r>
          </a:p>
        </p:txBody>
      </p:sp>
    </p:spTree>
    <p:extLst>
      <p:ext uri="{BB962C8B-B14F-4D97-AF65-F5344CB8AC3E}">
        <p14:creationId xmlns:p14="http://schemas.microsoft.com/office/powerpoint/2010/main" val="28962011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54429" y="846575"/>
            <a:ext cx="6054765" cy="6155531"/>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solidFill>
                  <a:srgbClr val="C00000"/>
                </a:solidFill>
              </a:rPr>
              <a:t>Here, we use the </a:t>
            </a:r>
            <a:r>
              <a:rPr lang="en-US" sz="2800" dirty="0" err="1">
                <a:solidFill>
                  <a:srgbClr val="C00000"/>
                </a:solidFill>
              </a:rPr>
              <a:t>logging.debug</a:t>
            </a:r>
            <a:r>
              <a:rPr lang="en-US" sz="2800" dirty="0">
                <a:solidFill>
                  <a:srgbClr val="C00000"/>
                </a:solidFill>
              </a:rPr>
              <a:t>() function when we want to print </a:t>
            </a:r>
            <a:r>
              <a:rPr lang="en-US" sz="2800" dirty="0" err="1">
                <a:solidFill>
                  <a:srgbClr val="C00000"/>
                </a:solidFill>
              </a:rPr>
              <a:t>loginformation</a:t>
            </a:r>
            <a:r>
              <a:rPr lang="en-US" sz="2800" dirty="0">
                <a:solidFill>
                  <a:srgbClr val="C00000"/>
                </a:solidFill>
              </a:rPr>
              <a:t>. </a:t>
            </a:r>
          </a:p>
          <a:p>
            <a:pPr marL="342900" indent="-342900">
              <a:spcAft>
                <a:spcPts val="1200"/>
              </a:spcAft>
              <a:buFont typeface="Wingdings" panose="05000000000000000000" pitchFamily="2" charset="2"/>
              <a:buChar char="Ø"/>
            </a:pPr>
            <a:r>
              <a:rPr lang="en-US" sz="2800" dirty="0">
                <a:solidFill>
                  <a:srgbClr val="C00000"/>
                </a:solidFill>
              </a:rPr>
              <a:t>This debug() function will call </a:t>
            </a:r>
            <a:r>
              <a:rPr lang="en-US" sz="2800" dirty="0" err="1">
                <a:solidFill>
                  <a:srgbClr val="C00000"/>
                </a:solidFill>
              </a:rPr>
              <a:t>basicConfig</a:t>
            </a:r>
            <a:r>
              <a:rPr lang="en-US" sz="2800" dirty="0">
                <a:solidFill>
                  <a:srgbClr val="C00000"/>
                </a:solidFill>
              </a:rPr>
              <a:t>(), and a line of information will be printed. </a:t>
            </a:r>
          </a:p>
          <a:p>
            <a:pPr marL="342900" indent="-342900">
              <a:spcAft>
                <a:spcPts val="1200"/>
              </a:spcAft>
              <a:buFont typeface="Wingdings" panose="05000000000000000000" pitchFamily="2" charset="2"/>
              <a:buChar char="Ø"/>
            </a:pPr>
            <a:r>
              <a:rPr lang="en-US" sz="2800" dirty="0">
                <a:solidFill>
                  <a:srgbClr val="C00000"/>
                </a:solidFill>
              </a:rPr>
              <a:t>This information will be in the format we specified in </a:t>
            </a:r>
            <a:r>
              <a:rPr lang="en-US" sz="2800" dirty="0" err="1">
                <a:solidFill>
                  <a:srgbClr val="C00000"/>
                </a:solidFill>
              </a:rPr>
              <a:t>basicConfig</a:t>
            </a:r>
            <a:r>
              <a:rPr lang="en-US" sz="2800" dirty="0">
                <a:solidFill>
                  <a:srgbClr val="C00000"/>
                </a:solidFill>
              </a:rPr>
              <a:t>() and will include the messages we passed to debug(). </a:t>
            </a:r>
          </a:p>
          <a:p>
            <a:pPr marL="342900" indent="-342900">
              <a:spcAft>
                <a:spcPts val="1200"/>
              </a:spcAft>
              <a:buFont typeface="Wingdings" panose="05000000000000000000" pitchFamily="2" charset="2"/>
              <a:buChar char="Ø"/>
            </a:pPr>
            <a:r>
              <a:rPr lang="en-US" sz="2800" dirty="0">
                <a:solidFill>
                  <a:srgbClr val="C00000"/>
                </a:solidFill>
              </a:rPr>
              <a:t>print(factorial(5)) call is part of original program, so result is displayed even if logging messages are disabled.</a:t>
            </a:r>
            <a:endParaRPr lang="en-US" sz="2800" dirty="0">
              <a:solidFill>
                <a:srgbClr val="00B050"/>
              </a:solidFill>
            </a:endParaRPr>
          </a:p>
        </p:txBody>
      </p:sp>
      <p:sp>
        <p:nvSpPr>
          <p:cNvPr id="5" name="Rectangle 4"/>
          <p:cNvSpPr/>
          <p:nvPr/>
        </p:nvSpPr>
        <p:spPr>
          <a:xfrm>
            <a:off x="6313714" y="856357"/>
            <a:ext cx="6096000" cy="6001643"/>
          </a:xfrm>
          <a:prstGeom prst="rect">
            <a:avLst/>
          </a:prstGeom>
        </p:spPr>
        <p:txBody>
          <a:bodyPr>
            <a:spAutoFit/>
          </a:bodyPr>
          <a:lstStyle/>
          <a:p>
            <a:r>
              <a:rPr lang="en-US" sz="2400" dirty="0"/>
              <a:t>import logging</a:t>
            </a:r>
          </a:p>
          <a:p>
            <a:r>
              <a:rPr lang="en-US" sz="2400" dirty="0" err="1"/>
              <a:t>logging.basicConfig</a:t>
            </a:r>
            <a:r>
              <a:rPr lang="en-US" sz="2400" dirty="0"/>
              <a:t>(level=</a:t>
            </a:r>
            <a:r>
              <a:rPr lang="en-US" sz="2400" dirty="0" err="1"/>
              <a:t>logging.DEBUG</a:t>
            </a:r>
            <a:r>
              <a:rPr lang="en-US" sz="2400" dirty="0"/>
              <a:t>, format='%(</a:t>
            </a:r>
            <a:r>
              <a:rPr lang="en-US" sz="2400" dirty="0" err="1"/>
              <a:t>asctime</a:t>
            </a:r>
            <a:r>
              <a:rPr lang="en-US" sz="2400" dirty="0"/>
              <a:t>)s - %(</a:t>
            </a:r>
            <a:r>
              <a:rPr lang="en-US" sz="2400" dirty="0" err="1"/>
              <a:t>levelname</a:t>
            </a:r>
            <a:r>
              <a:rPr lang="en-US" sz="2400" dirty="0"/>
              <a:t>)s</a:t>
            </a:r>
          </a:p>
          <a:p>
            <a:r>
              <a:rPr lang="en-US" sz="2400" dirty="0"/>
              <a:t>- %(message)s')</a:t>
            </a:r>
          </a:p>
          <a:p>
            <a:r>
              <a:rPr lang="en-US" sz="2400" dirty="0" err="1"/>
              <a:t>logging.debug</a:t>
            </a:r>
            <a:r>
              <a:rPr lang="en-US" sz="2400" dirty="0"/>
              <a:t>('Start of program')</a:t>
            </a:r>
          </a:p>
          <a:p>
            <a:r>
              <a:rPr lang="en-US" sz="2400" dirty="0" err="1"/>
              <a:t>def</a:t>
            </a:r>
            <a:r>
              <a:rPr lang="en-US" sz="2400" dirty="0"/>
              <a:t> factorial(n):</a:t>
            </a:r>
          </a:p>
          <a:p>
            <a:r>
              <a:rPr lang="en-US" sz="2400" dirty="0" err="1"/>
              <a:t>logging.debug</a:t>
            </a:r>
            <a:r>
              <a:rPr lang="en-US" sz="2400" dirty="0"/>
              <a:t>('Start of factorial(%s%%)' % (n))</a:t>
            </a:r>
          </a:p>
          <a:p>
            <a:r>
              <a:rPr lang="en-US" sz="2400" dirty="0"/>
              <a:t>total = 1</a:t>
            </a:r>
          </a:p>
          <a:p>
            <a:r>
              <a:rPr lang="en-US" sz="2400" dirty="0"/>
              <a:t>for </a:t>
            </a:r>
            <a:r>
              <a:rPr lang="en-US" sz="2400" dirty="0" err="1"/>
              <a:t>i</a:t>
            </a:r>
            <a:r>
              <a:rPr lang="en-US" sz="2400" dirty="0"/>
              <a:t> in range(n + 1):</a:t>
            </a:r>
          </a:p>
          <a:p>
            <a:r>
              <a:rPr lang="en-US" sz="2400" dirty="0"/>
              <a:t>total *= </a:t>
            </a:r>
            <a:r>
              <a:rPr lang="en-US" sz="2400" dirty="0" err="1"/>
              <a:t>i</a:t>
            </a:r>
            <a:endParaRPr lang="en-US" sz="2400" dirty="0"/>
          </a:p>
          <a:p>
            <a:r>
              <a:rPr lang="en-US" sz="2400" dirty="0" err="1"/>
              <a:t>logging.debug</a:t>
            </a:r>
            <a:r>
              <a:rPr lang="en-US" sz="2400" dirty="0"/>
              <a:t>('</a:t>
            </a:r>
            <a:r>
              <a:rPr lang="en-US" sz="2400" dirty="0" err="1"/>
              <a:t>i</a:t>
            </a:r>
            <a:r>
              <a:rPr lang="en-US" sz="2400" dirty="0"/>
              <a:t> is ' + </a:t>
            </a:r>
            <a:r>
              <a:rPr lang="en-US" sz="2400" dirty="0" err="1"/>
              <a:t>str</a:t>
            </a:r>
            <a:r>
              <a:rPr lang="en-US" sz="2400" dirty="0"/>
              <a:t>(</a:t>
            </a:r>
            <a:r>
              <a:rPr lang="en-US" sz="2400" dirty="0" err="1"/>
              <a:t>i</a:t>
            </a:r>
            <a:r>
              <a:rPr lang="en-US" sz="2400" dirty="0"/>
              <a:t>) + ', total is ' + </a:t>
            </a:r>
            <a:r>
              <a:rPr lang="en-US" sz="2400" dirty="0" err="1"/>
              <a:t>str</a:t>
            </a:r>
            <a:r>
              <a:rPr lang="en-US" sz="2400" dirty="0"/>
              <a:t>(total))</a:t>
            </a:r>
          </a:p>
          <a:p>
            <a:r>
              <a:rPr lang="en-US" sz="2400" dirty="0" err="1"/>
              <a:t>logging.debug</a:t>
            </a:r>
            <a:r>
              <a:rPr lang="en-US" sz="2400" dirty="0"/>
              <a:t>('End of factorial(%s%%)' % (n))</a:t>
            </a:r>
          </a:p>
          <a:p>
            <a:r>
              <a:rPr lang="en-US" sz="2400" dirty="0"/>
              <a:t>return total</a:t>
            </a:r>
          </a:p>
          <a:p>
            <a:r>
              <a:rPr lang="en-US" sz="2400" dirty="0"/>
              <a:t>print(factorial(5))</a:t>
            </a:r>
          </a:p>
          <a:p>
            <a:r>
              <a:rPr lang="en-US" sz="2400" dirty="0" err="1"/>
              <a:t>logging.debug</a:t>
            </a:r>
            <a:r>
              <a:rPr lang="en-US" sz="2400" dirty="0"/>
              <a:t>('End of program')</a:t>
            </a:r>
          </a:p>
        </p:txBody>
      </p:sp>
    </p:spTree>
    <p:extLst>
      <p:ext uri="{BB962C8B-B14F-4D97-AF65-F5344CB8AC3E}">
        <p14:creationId xmlns:p14="http://schemas.microsoft.com/office/powerpoint/2010/main" val="23087496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141518" y="1033199"/>
            <a:ext cx="7317508" cy="4678204"/>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400" dirty="0">
                <a:solidFill>
                  <a:srgbClr val="C00000"/>
                </a:solidFill>
              </a:rPr>
              <a:t>Output:</a:t>
            </a:r>
          </a:p>
          <a:p>
            <a:r>
              <a:rPr lang="en-US" sz="2400" dirty="0">
                <a:solidFill>
                  <a:srgbClr val="00B050"/>
                </a:solidFill>
              </a:rPr>
              <a:t>2019-05-23 16:20:12,664 - DEBUG - Start of program</a:t>
            </a:r>
          </a:p>
          <a:p>
            <a:r>
              <a:rPr lang="en-US" sz="2400" dirty="0">
                <a:solidFill>
                  <a:srgbClr val="00B050"/>
                </a:solidFill>
              </a:rPr>
              <a:t>2019-05-23 16:20:12,664 - DEBUG - Start of factorial(5)</a:t>
            </a:r>
          </a:p>
          <a:p>
            <a:r>
              <a:rPr lang="en-US" sz="2400" dirty="0">
                <a:solidFill>
                  <a:srgbClr val="C00000"/>
                </a:solidFill>
              </a:rPr>
              <a:t>2019-05-23 16:20:12,665 - DEBUG - </a:t>
            </a:r>
            <a:r>
              <a:rPr lang="en-US" sz="2400" dirty="0" err="1">
                <a:solidFill>
                  <a:srgbClr val="C00000"/>
                </a:solidFill>
              </a:rPr>
              <a:t>i</a:t>
            </a:r>
            <a:r>
              <a:rPr lang="en-US" sz="2400" dirty="0">
                <a:solidFill>
                  <a:srgbClr val="C00000"/>
                </a:solidFill>
              </a:rPr>
              <a:t> is 0, total is 0</a:t>
            </a:r>
          </a:p>
          <a:p>
            <a:r>
              <a:rPr lang="en-US" sz="2400" dirty="0">
                <a:solidFill>
                  <a:srgbClr val="C00000"/>
                </a:solidFill>
              </a:rPr>
              <a:t>2019-05-23 16:20:12,668 - DEBUG - </a:t>
            </a:r>
            <a:r>
              <a:rPr lang="en-US" sz="2400" dirty="0" err="1">
                <a:solidFill>
                  <a:srgbClr val="C00000"/>
                </a:solidFill>
              </a:rPr>
              <a:t>i</a:t>
            </a:r>
            <a:r>
              <a:rPr lang="en-US" sz="2400" dirty="0">
                <a:solidFill>
                  <a:srgbClr val="C00000"/>
                </a:solidFill>
              </a:rPr>
              <a:t> is 1, total is 0</a:t>
            </a:r>
          </a:p>
          <a:p>
            <a:r>
              <a:rPr lang="en-US" sz="2400" dirty="0">
                <a:solidFill>
                  <a:srgbClr val="C00000"/>
                </a:solidFill>
              </a:rPr>
              <a:t>2019-05-23 16:20:12,670 - DEBUG - </a:t>
            </a:r>
            <a:r>
              <a:rPr lang="en-US" sz="2400" dirty="0" err="1">
                <a:solidFill>
                  <a:srgbClr val="C00000"/>
                </a:solidFill>
              </a:rPr>
              <a:t>i</a:t>
            </a:r>
            <a:r>
              <a:rPr lang="en-US" sz="2400" dirty="0">
                <a:solidFill>
                  <a:srgbClr val="C00000"/>
                </a:solidFill>
              </a:rPr>
              <a:t> is 2, total is 0</a:t>
            </a:r>
          </a:p>
          <a:p>
            <a:r>
              <a:rPr lang="en-US" sz="2400" dirty="0">
                <a:solidFill>
                  <a:srgbClr val="C00000"/>
                </a:solidFill>
              </a:rPr>
              <a:t>2019-05-23 16:20:12,673 - DEBUG - </a:t>
            </a:r>
            <a:r>
              <a:rPr lang="en-US" sz="2400" dirty="0" err="1">
                <a:solidFill>
                  <a:srgbClr val="C00000"/>
                </a:solidFill>
              </a:rPr>
              <a:t>i</a:t>
            </a:r>
            <a:r>
              <a:rPr lang="en-US" sz="2400" dirty="0">
                <a:solidFill>
                  <a:srgbClr val="C00000"/>
                </a:solidFill>
              </a:rPr>
              <a:t> is 3, total is 0</a:t>
            </a:r>
          </a:p>
          <a:p>
            <a:r>
              <a:rPr lang="en-US" sz="2400" dirty="0">
                <a:solidFill>
                  <a:srgbClr val="C00000"/>
                </a:solidFill>
              </a:rPr>
              <a:t>2019-05-23 16:20:12,675 - DEBUG - </a:t>
            </a:r>
            <a:r>
              <a:rPr lang="en-US" sz="2400" dirty="0" err="1">
                <a:solidFill>
                  <a:srgbClr val="C00000"/>
                </a:solidFill>
              </a:rPr>
              <a:t>i</a:t>
            </a:r>
            <a:r>
              <a:rPr lang="en-US" sz="2400" dirty="0">
                <a:solidFill>
                  <a:srgbClr val="C00000"/>
                </a:solidFill>
              </a:rPr>
              <a:t> is 4, total is 0</a:t>
            </a:r>
          </a:p>
          <a:p>
            <a:r>
              <a:rPr lang="en-US" sz="2400" dirty="0">
                <a:solidFill>
                  <a:srgbClr val="C00000"/>
                </a:solidFill>
              </a:rPr>
              <a:t>2019-05-23 16:20:12,678 - DEBUG - </a:t>
            </a:r>
            <a:r>
              <a:rPr lang="en-US" sz="2400" dirty="0" err="1">
                <a:solidFill>
                  <a:srgbClr val="C00000"/>
                </a:solidFill>
              </a:rPr>
              <a:t>i</a:t>
            </a:r>
            <a:r>
              <a:rPr lang="en-US" sz="2400" dirty="0">
                <a:solidFill>
                  <a:srgbClr val="C00000"/>
                </a:solidFill>
              </a:rPr>
              <a:t> is 5, total is 0</a:t>
            </a:r>
          </a:p>
          <a:p>
            <a:r>
              <a:rPr lang="en-US" sz="2400" dirty="0">
                <a:solidFill>
                  <a:srgbClr val="00B050"/>
                </a:solidFill>
              </a:rPr>
              <a:t>2019-05-23 16:20:12,680 - DEBUG - End of factorial(5)</a:t>
            </a:r>
          </a:p>
          <a:p>
            <a:r>
              <a:rPr lang="en-US" sz="2400" dirty="0"/>
              <a:t>0</a:t>
            </a:r>
          </a:p>
          <a:p>
            <a:r>
              <a:rPr lang="en-US" sz="2400" dirty="0">
                <a:solidFill>
                  <a:srgbClr val="00B050"/>
                </a:solidFill>
              </a:rPr>
              <a:t>2019-05-23 16:20:12,684 - DEBUG - End of program</a:t>
            </a:r>
          </a:p>
        </p:txBody>
      </p:sp>
      <p:sp>
        <p:nvSpPr>
          <p:cNvPr id="5" name="Rectangle 4"/>
          <p:cNvSpPr/>
          <p:nvPr/>
        </p:nvSpPr>
        <p:spPr>
          <a:xfrm>
            <a:off x="6931892" y="1384304"/>
            <a:ext cx="6096000" cy="4708981"/>
          </a:xfrm>
          <a:prstGeom prst="rect">
            <a:avLst/>
          </a:prstGeom>
        </p:spPr>
        <p:txBody>
          <a:bodyPr>
            <a:spAutoFit/>
          </a:bodyPr>
          <a:lstStyle/>
          <a:p>
            <a:r>
              <a:rPr lang="en-US" sz="2000" dirty="0"/>
              <a:t>import logging</a:t>
            </a:r>
          </a:p>
          <a:p>
            <a:r>
              <a:rPr lang="en-US" sz="2000" dirty="0" err="1"/>
              <a:t>logging.basicConfig</a:t>
            </a:r>
            <a:r>
              <a:rPr lang="en-US" sz="2000" dirty="0"/>
              <a:t>(level=</a:t>
            </a:r>
            <a:r>
              <a:rPr lang="en-US" sz="2000" dirty="0" err="1"/>
              <a:t>logging.DEBUG</a:t>
            </a:r>
            <a:r>
              <a:rPr lang="en-US" sz="2000" dirty="0"/>
              <a:t>, format='%(</a:t>
            </a:r>
            <a:r>
              <a:rPr lang="en-US" sz="2000" dirty="0" err="1"/>
              <a:t>asctime</a:t>
            </a:r>
            <a:r>
              <a:rPr lang="en-US" sz="2000" dirty="0"/>
              <a:t>)s - %(</a:t>
            </a:r>
            <a:r>
              <a:rPr lang="en-US" sz="2000" dirty="0" err="1"/>
              <a:t>levelname</a:t>
            </a:r>
            <a:r>
              <a:rPr lang="en-US" sz="2000" dirty="0"/>
              <a:t>)s</a:t>
            </a:r>
          </a:p>
          <a:p>
            <a:r>
              <a:rPr lang="en-US" sz="2000" dirty="0"/>
              <a:t>- %(message)s')</a:t>
            </a:r>
          </a:p>
          <a:p>
            <a:r>
              <a:rPr lang="en-US" sz="2000" dirty="0" err="1"/>
              <a:t>logging.debug</a:t>
            </a:r>
            <a:r>
              <a:rPr lang="en-US" sz="2000" dirty="0"/>
              <a:t>('Start of program')</a:t>
            </a:r>
          </a:p>
          <a:p>
            <a:r>
              <a:rPr lang="en-US" sz="2000" dirty="0" err="1"/>
              <a:t>def</a:t>
            </a:r>
            <a:r>
              <a:rPr lang="en-US" sz="2000" dirty="0"/>
              <a:t> factorial(n):</a:t>
            </a:r>
          </a:p>
          <a:p>
            <a:r>
              <a:rPr lang="en-US" sz="2000" dirty="0" err="1"/>
              <a:t>logging.debug</a:t>
            </a:r>
            <a:r>
              <a:rPr lang="en-US" sz="2000" dirty="0"/>
              <a:t>('Start of factorial(%s%%)' % (n))</a:t>
            </a:r>
          </a:p>
          <a:p>
            <a:r>
              <a:rPr lang="en-US" sz="2000" dirty="0"/>
              <a:t>total = 1</a:t>
            </a:r>
          </a:p>
          <a:p>
            <a:r>
              <a:rPr lang="en-US" sz="2000" dirty="0"/>
              <a:t>for </a:t>
            </a:r>
            <a:r>
              <a:rPr lang="en-US" sz="2000" dirty="0" err="1"/>
              <a:t>i</a:t>
            </a:r>
            <a:r>
              <a:rPr lang="en-US" sz="2000" dirty="0"/>
              <a:t> in range(n + 1):</a:t>
            </a:r>
          </a:p>
          <a:p>
            <a:r>
              <a:rPr lang="en-US" sz="2000" dirty="0"/>
              <a:t>total *= </a:t>
            </a:r>
            <a:r>
              <a:rPr lang="en-US" sz="2000" dirty="0" err="1"/>
              <a:t>i</a:t>
            </a:r>
            <a:endParaRPr lang="en-US" sz="2000" dirty="0"/>
          </a:p>
          <a:p>
            <a:r>
              <a:rPr lang="en-US" sz="2000" dirty="0" err="1"/>
              <a:t>logging.debug</a:t>
            </a:r>
            <a:r>
              <a:rPr lang="en-US" sz="2000" dirty="0"/>
              <a:t>('</a:t>
            </a:r>
            <a:r>
              <a:rPr lang="en-US" sz="2000" dirty="0" err="1"/>
              <a:t>i</a:t>
            </a:r>
            <a:r>
              <a:rPr lang="en-US" sz="2000" dirty="0"/>
              <a:t> is ' + </a:t>
            </a:r>
            <a:r>
              <a:rPr lang="en-US" sz="2000" dirty="0" err="1"/>
              <a:t>str</a:t>
            </a:r>
            <a:r>
              <a:rPr lang="en-US" sz="2000" dirty="0"/>
              <a:t>(</a:t>
            </a:r>
            <a:r>
              <a:rPr lang="en-US" sz="2000" dirty="0" err="1"/>
              <a:t>i</a:t>
            </a:r>
            <a:r>
              <a:rPr lang="en-US" sz="2000" dirty="0"/>
              <a:t>) + ', total is ' + </a:t>
            </a:r>
            <a:r>
              <a:rPr lang="en-US" sz="2000" dirty="0" err="1"/>
              <a:t>str</a:t>
            </a:r>
            <a:r>
              <a:rPr lang="en-US" sz="2000" dirty="0"/>
              <a:t>(total))</a:t>
            </a:r>
          </a:p>
          <a:p>
            <a:r>
              <a:rPr lang="en-US" sz="2000" dirty="0" err="1"/>
              <a:t>logging.debug</a:t>
            </a:r>
            <a:r>
              <a:rPr lang="en-US" sz="2000" dirty="0"/>
              <a:t>('End of factorial(%s%%)' % (n))</a:t>
            </a:r>
          </a:p>
          <a:p>
            <a:r>
              <a:rPr lang="en-US" sz="2000" dirty="0"/>
              <a:t>return total</a:t>
            </a:r>
          </a:p>
          <a:p>
            <a:r>
              <a:rPr lang="en-US" sz="2000" dirty="0"/>
              <a:t>print(factorial(5))</a:t>
            </a:r>
          </a:p>
          <a:p>
            <a:r>
              <a:rPr lang="en-US" sz="2000" dirty="0" err="1"/>
              <a:t>logging.debug</a:t>
            </a:r>
            <a:r>
              <a:rPr lang="en-US" sz="2000" dirty="0"/>
              <a:t>('End of program')</a:t>
            </a:r>
          </a:p>
        </p:txBody>
      </p:sp>
      <p:sp>
        <p:nvSpPr>
          <p:cNvPr id="4" name="Rectangle 3"/>
          <p:cNvSpPr/>
          <p:nvPr/>
        </p:nvSpPr>
        <p:spPr>
          <a:xfrm>
            <a:off x="107707" y="5711403"/>
            <a:ext cx="6652322" cy="1200329"/>
          </a:xfrm>
          <a:prstGeom prst="rect">
            <a:avLst/>
          </a:prstGeom>
        </p:spPr>
        <p:txBody>
          <a:bodyPr wrap="square">
            <a:spAutoFit/>
          </a:bodyPr>
          <a:lstStyle/>
          <a:p>
            <a:pPr marL="342900" indent="-342900">
              <a:buFont typeface="Wingdings" panose="05000000000000000000" pitchFamily="2" charset="2"/>
              <a:buChar char="Ø"/>
            </a:pPr>
            <a:r>
              <a:rPr lang="en-US" sz="2400" dirty="0"/>
              <a:t>The factorial() function is returning 0 as factorial of 5, which isn’t right. for loop should be multiplying value in total by numbers from 1 to 5. </a:t>
            </a:r>
          </a:p>
        </p:txBody>
      </p:sp>
    </p:spTree>
    <p:extLst>
      <p:ext uri="{BB962C8B-B14F-4D97-AF65-F5344CB8AC3E}">
        <p14:creationId xmlns:p14="http://schemas.microsoft.com/office/powerpoint/2010/main" val="10457171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500743" y="1261799"/>
            <a:ext cx="7317508" cy="341632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C00000"/>
                </a:solidFill>
              </a:rPr>
              <a:t>Output:</a:t>
            </a:r>
          </a:p>
          <a:p>
            <a:r>
              <a:rPr lang="en-US" dirty="0">
                <a:solidFill>
                  <a:srgbClr val="00B050"/>
                </a:solidFill>
              </a:rPr>
              <a:t>2019-05-23 16:20:12,664 - DEBUG - Start of program</a:t>
            </a:r>
          </a:p>
          <a:p>
            <a:r>
              <a:rPr lang="en-US" dirty="0">
                <a:solidFill>
                  <a:srgbClr val="00B050"/>
                </a:solidFill>
              </a:rPr>
              <a:t>2019-05-23 16:20:12,664 - DEBUG - Start of factorial(5)</a:t>
            </a:r>
          </a:p>
          <a:p>
            <a:r>
              <a:rPr lang="en-US" dirty="0">
                <a:solidFill>
                  <a:srgbClr val="C00000"/>
                </a:solidFill>
              </a:rPr>
              <a:t>2019-05-23 16:20:12,665 - DEBUG - </a:t>
            </a:r>
            <a:r>
              <a:rPr lang="en-US" dirty="0" err="1">
                <a:solidFill>
                  <a:srgbClr val="C00000"/>
                </a:solidFill>
              </a:rPr>
              <a:t>i</a:t>
            </a:r>
            <a:r>
              <a:rPr lang="en-US" dirty="0">
                <a:solidFill>
                  <a:srgbClr val="C00000"/>
                </a:solidFill>
              </a:rPr>
              <a:t> is 0, total is 0</a:t>
            </a:r>
          </a:p>
          <a:p>
            <a:r>
              <a:rPr lang="en-US" dirty="0">
                <a:solidFill>
                  <a:srgbClr val="C00000"/>
                </a:solidFill>
              </a:rPr>
              <a:t>2019-05-23 16:20:12,668 - DEBUG - </a:t>
            </a:r>
            <a:r>
              <a:rPr lang="en-US" dirty="0" err="1">
                <a:solidFill>
                  <a:srgbClr val="C00000"/>
                </a:solidFill>
              </a:rPr>
              <a:t>i</a:t>
            </a:r>
            <a:r>
              <a:rPr lang="en-US" dirty="0">
                <a:solidFill>
                  <a:srgbClr val="C00000"/>
                </a:solidFill>
              </a:rPr>
              <a:t> is 1, total is 0</a:t>
            </a:r>
          </a:p>
          <a:p>
            <a:r>
              <a:rPr lang="en-US" dirty="0">
                <a:solidFill>
                  <a:srgbClr val="C00000"/>
                </a:solidFill>
              </a:rPr>
              <a:t>2019-05-23 16:20:12,670 - DEBUG - </a:t>
            </a:r>
            <a:r>
              <a:rPr lang="en-US" dirty="0" err="1">
                <a:solidFill>
                  <a:srgbClr val="C00000"/>
                </a:solidFill>
              </a:rPr>
              <a:t>i</a:t>
            </a:r>
            <a:r>
              <a:rPr lang="en-US" dirty="0">
                <a:solidFill>
                  <a:srgbClr val="C00000"/>
                </a:solidFill>
              </a:rPr>
              <a:t> is 2, total is 0</a:t>
            </a:r>
          </a:p>
          <a:p>
            <a:r>
              <a:rPr lang="en-US" dirty="0">
                <a:solidFill>
                  <a:srgbClr val="C00000"/>
                </a:solidFill>
              </a:rPr>
              <a:t>2019-05-23 16:20:12,673 - DEBUG - </a:t>
            </a:r>
            <a:r>
              <a:rPr lang="en-US" dirty="0" err="1">
                <a:solidFill>
                  <a:srgbClr val="C00000"/>
                </a:solidFill>
              </a:rPr>
              <a:t>i</a:t>
            </a:r>
            <a:r>
              <a:rPr lang="en-US" dirty="0">
                <a:solidFill>
                  <a:srgbClr val="C00000"/>
                </a:solidFill>
              </a:rPr>
              <a:t> is 3, total is 0</a:t>
            </a:r>
          </a:p>
          <a:p>
            <a:r>
              <a:rPr lang="en-US" dirty="0">
                <a:solidFill>
                  <a:srgbClr val="C00000"/>
                </a:solidFill>
              </a:rPr>
              <a:t>2019-05-23 16:20:12,675 - DEBUG - </a:t>
            </a:r>
            <a:r>
              <a:rPr lang="en-US" dirty="0" err="1">
                <a:solidFill>
                  <a:srgbClr val="C00000"/>
                </a:solidFill>
              </a:rPr>
              <a:t>i</a:t>
            </a:r>
            <a:r>
              <a:rPr lang="en-US" dirty="0">
                <a:solidFill>
                  <a:srgbClr val="C00000"/>
                </a:solidFill>
              </a:rPr>
              <a:t> is 4, total is 0</a:t>
            </a:r>
          </a:p>
          <a:p>
            <a:r>
              <a:rPr lang="en-US" dirty="0">
                <a:solidFill>
                  <a:srgbClr val="C00000"/>
                </a:solidFill>
              </a:rPr>
              <a:t>2019-05-23 16:20:12,678 - DEBUG - </a:t>
            </a:r>
            <a:r>
              <a:rPr lang="en-US" dirty="0" err="1">
                <a:solidFill>
                  <a:srgbClr val="C00000"/>
                </a:solidFill>
              </a:rPr>
              <a:t>i</a:t>
            </a:r>
            <a:r>
              <a:rPr lang="en-US" dirty="0">
                <a:solidFill>
                  <a:srgbClr val="C00000"/>
                </a:solidFill>
              </a:rPr>
              <a:t> is 5, total is 0</a:t>
            </a:r>
          </a:p>
          <a:p>
            <a:r>
              <a:rPr lang="en-US" dirty="0">
                <a:solidFill>
                  <a:srgbClr val="00B050"/>
                </a:solidFill>
              </a:rPr>
              <a:t>2019-05-23 16:20:12,680 - DEBUG - End of factorial(5)</a:t>
            </a:r>
          </a:p>
          <a:p>
            <a:r>
              <a:rPr lang="en-US" dirty="0"/>
              <a:t>0</a:t>
            </a:r>
          </a:p>
          <a:p>
            <a:r>
              <a:rPr lang="en-US" dirty="0">
                <a:solidFill>
                  <a:srgbClr val="00B050"/>
                </a:solidFill>
              </a:rPr>
              <a:t>2019-05-23 16:20:12,684 - DEBUG - End of program</a:t>
            </a:r>
          </a:p>
        </p:txBody>
      </p:sp>
      <p:sp>
        <p:nvSpPr>
          <p:cNvPr id="5" name="Rectangle 4"/>
          <p:cNvSpPr/>
          <p:nvPr/>
        </p:nvSpPr>
        <p:spPr>
          <a:xfrm>
            <a:off x="6931892" y="1384304"/>
            <a:ext cx="6096000" cy="4708981"/>
          </a:xfrm>
          <a:prstGeom prst="rect">
            <a:avLst/>
          </a:prstGeom>
        </p:spPr>
        <p:txBody>
          <a:bodyPr>
            <a:spAutoFit/>
          </a:bodyPr>
          <a:lstStyle/>
          <a:p>
            <a:r>
              <a:rPr lang="en-US" sz="2000" dirty="0"/>
              <a:t>import logging</a:t>
            </a:r>
          </a:p>
          <a:p>
            <a:r>
              <a:rPr lang="en-US" sz="2000" dirty="0" err="1"/>
              <a:t>logging.basicConfig</a:t>
            </a:r>
            <a:r>
              <a:rPr lang="en-US" sz="2000" dirty="0"/>
              <a:t>(level=</a:t>
            </a:r>
            <a:r>
              <a:rPr lang="en-US" sz="2000" dirty="0" err="1"/>
              <a:t>logging.DEBUG</a:t>
            </a:r>
            <a:r>
              <a:rPr lang="en-US" sz="2000" dirty="0"/>
              <a:t>, format='%(</a:t>
            </a:r>
            <a:r>
              <a:rPr lang="en-US" sz="2000" dirty="0" err="1"/>
              <a:t>asctime</a:t>
            </a:r>
            <a:r>
              <a:rPr lang="en-US" sz="2000" dirty="0"/>
              <a:t>)s - %(</a:t>
            </a:r>
            <a:r>
              <a:rPr lang="en-US" sz="2000" dirty="0" err="1"/>
              <a:t>levelname</a:t>
            </a:r>
            <a:r>
              <a:rPr lang="en-US" sz="2000" dirty="0"/>
              <a:t>)s</a:t>
            </a:r>
          </a:p>
          <a:p>
            <a:r>
              <a:rPr lang="en-US" sz="2000" dirty="0"/>
              <a:t>- %(message)s')</a:t>
            </a:r>
          </a:p>
          <a:p>
            <a:r>
              <a:rPr lang="en-US" sz="2000" dirty="0" err="1"/>
              <a:t>logging.debug</a:t>
            </a:r>
            <a:r>
              <a:rPr lang="en-US" sz="2000" dirty="0"/>
              <a:t>('Start of program')</a:t>
            </a:r>
          </a:p>
          <a:p>
            <a:r>
              <a:rPr lang="en-US" sz="2000" dirty="0" err="1"/>
              <a:t>def</a:t>
            </a:r>
            <a:r>
              <a:rPr lang="en-US" sz="2000" dirty="0"/>
              <a:t> factorial(n):</a:t>
            </a:r>
          </a:p>
          <a:p>
            <a:r>
              <a:rPr lang="en-US" sz="2000" dirty="0" err="1"/>
              <a:t>logging.debug</a:t>
            </a:r>
            <a:r>
              <a:rPr lang="en-US" sz="2000" dirty="0"/>
              <a:t>('Start of factorial(%s%%)' % (n))</a:t>
            </a:r>
          </a:p>
          <a:p>
            <a:r>
              <a:rPr lang="en-US" sz="2000" dirty="0"/>
              <a:t>total = 1</a:t>
            </a:r>
          </a:p>
          <a:p>
            <a:r>
              <a:rPr lang="en-US" sz="2000" dirty="0"/>
              <a:t>for </a:t>
            </a:r>
            <a:r>
              <a:rPr lang="en-US" sz="2000" dirty="0" err="1"/>
              <a:t>i</a:t>
            </a:r>
            <a:r>
              <a:rPr lang="en-US" sz="2000" dirty="0"/>
              <a:t> in range(n + 1):</a:t>
            </a:r>
          </a:p>
          <a:p>
            <a:r>
              <a:rPr lang="en-US" sz="2000" dirty="0"/>
              <a:t>total *= </a:t>
            </a:r>
            <a:r>
              <a:rPr lang="en-US" sz="2000" dirty="0" err="1"/>
              <a:t>i</a:t>
            </a:r>
            <a:endParaRPr lang="en-US" sz="2000" dirty="0"/>
          </a:p>
          <a:p>
            <a:r>
              <a:rPr lang="en-US" sz="2000" dirty="0" err="1"/>
              <a:t>logging.debug</a:t>
            </a:r>
            <a:r>
              <a:rPr lang="en-US" sz="2000" dirty="0"/>
              <a:t>('</a:t>
            </a:r>
            <a:r>
              <a:rPr lang="en-US" sz="2000" dirty="0" err="1"/>
              <a:t>i</a:t>
            </a:r>
            <a:r>
              <a:rPr lang="en-US" sz="2000" dirty="0"/>
              <a:t> is ' + </a:t>
            </a:r>
            <a:r>
              <a:rPr lang="en-US" sz="2000" dirty="0" err="1"/>
              <a:t>str</a:t>
            </a:r>
            <a:r>
              <a:rPr lang="en-US" sz="2000" dirty="0"/>
              <a:t>(</a:t>
            </a:r>
            <a:r>
              <a:rPr lang="en-US" sz="2000" dirty="0" err="1"/>
              <a:t>i</a:t>
            </a:r>
            <a:r>
              <a:rPr lang="en-US" sz="2000" dirty="0"/>
              <a:t>) + ', total is ' + </a:t>
            </a:r>
            <a:r>
              <a:rPr lang="en-US" sz="2000" dirty="0" err="1"/>
              <a:t>str</a:t>
            </a:r>
            <a:r>
              <a:rPr lang="en-US" sz="2000" dirty="0"/>
              <a:t>(total))</a:t>
            </a:r>
          </a:p>
          <a:p>
            <a:r>
              <a:rPr lang="en-US" sz="2000" dirty="0" err="1"/>
              <a:t>logging.debug</a:t>
            </a:r>
            <a:r>
              <a:rPr lang="en-US" sz="2000" dirty="0"/>
              <a:t>('End of factorial(%s%%)' % (n))</a:t>
            </a:r>
          </a:p>
          <a:p>
            <a:r>
              <a:rPr lang="en-US" sz="2000" dirty="0"/>
              <a:t>return total</a:t>
            </a:r>
          </a:p>
          <a:p>
            <a:r>
              <a:rPr lang="en-US" sz="2000" dirty="0"/>
              <a:t>print(factorial(5))</a:t>
            </a:r>
          </a:p>
          <a:p>
            <a:r>
              <a:rPr lang="en-US" sz="2000" dirty="0" err="1"/>
              <a:t>logging.debug</a:t>
            </a:r>
            <a:r>
              <a:rPr lang="en-US" sz="2000" dirty="0"/>
              <a:t>('End of program')</a:t>
            </a:r>
          </a:p>
        </p:txBody>
      </p:sp>
      <p:sp>
        <p:nvSpPr>
          <p:cNvPr id="4" name="Rectangle 3"/>
          <p:cNvSpPr/>
          <p:nvPr/>
        </p:nvSpPr>
        <p:spPr>
          <a:xfrm>
            <a:off x="-10058" y="4678119"/>
            <a:ext cx="7031344" cy="2123658"/>
          </a:xfrm>
          <a:prstGeom prst="rect">
            <a:avLst/>
          </a:prstGeom>
        </p:spPr>
        <p:txBody>
          <a:bodyPr wrap="square">
            <a:spAutoFit/>
          </a:bodyPr>
          <a:lstStyle/>
          <a:p>
            <a:pPr marL="285750" indent="-285750">
              <a:buFont typeface="Wingdings" panose="05000000000000000000" pitchFamily="2" charset="2"/>
              <a:buChar char="Ø"/>
            </a:pPr>
            <a:r>
              <a:rPr lang="en-US" sz="2200" dirty="0"/>
              <a:t>But log messages displayed by </a:t>
            </a:r>
            <a:r>
              <a:rPr lang="en-US" sz="2200" dirty="0" err="1">
                <a:solidFill>
                  <a:srgbClr val="FF0000"/>
                </a:solidFill>
              </a:rPr>
              <a:t>logging.debug</a:t>
            </a:r>
            <a:r>
              <a:rPr lang="en-US" sz="2200" dirty="0">
                <a:solidFill>
                  <a:srgbClr val="FF0000"/>
                </a:solidFill>
              </a:rPr>
              <a:t>() </a:t>
            </a:r>
            <a:r>
              <a:rPr lang="en-US" sz="2200" dirty="0"/>
              <a:t>show that the </a:t>
            </a:r>
            <a:r>
              <a:rPr lang="en-US" sz="2200" dirty="0" err="1"/>
              <a:t>i</a:t>
            </a:r>
            <a:r>
              <a:rPr lang="en-US" sz="2200" dirty="0"/>
              <a:t> variable is starting at 0 instead of 1. Since zero times anything is zero, the rest of the iterations also have the wrong value for total. </a:t>
            </a:r>
          </a:p>
          <a:p>
            <a:pPr marL="285750" indent="-285750">
              <a:buFont typeface="Wingdings" panose="05000000000000000000" pitchFamily="2" charset="2"/>
              <a:buChar char="Ø"/>
            </a:pPr>
            <a:r>
              <a:rPr lang="en-US" sz="2200" dirty="0">
                <a:solidFill>
                  <a:srgbClr val="FF0000"/>
                </a:solidFill>
              </a:rPr>
              <a:t>Logging messages provide a trail of breadcrumbs that can help you figure out when things started to go wrong.</a:t>
            </a:r>
          </a:p>
        </p:txBody>
      </p:sp>
    </p:spTree>
    <p:extLst>
      <p:ext uri="{BB962C8B-B14F-4D97-AF65-F5344CB8AC3E}">
        <p14:creationId xmlns:p14="http://schemas.microsoft.com/office/powerpoint/2010/main" val="1551296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Using the logging Module</a:t>
            </a:r>
            <a:endParaRPr lang="en-US" sz="4000" b="1" dirty="0">
              <a:latin typeface="Imprint MT Shadow" panose="04020605060303030202" pitchFamily="82" charset="0"/>
            </a:endParaRPr>
          </a:p>
        </p:txBody>
      </p:sp>
      <p:sp>
        <p:nvSpPr>
          <p:cNvPr id="3" name="Rectangle 2"/>
          <p:cNvSpPr/>
          <p:nvPr/>
        </p:nvSpPr>
        <p:spPr>
          <a:xfrm>
            <a:off x="279567" y="2497438"/>
            <a:ext cx="7317508" cy="3785652"/>
          </a:xfrm>
          <a:prstGeom prst="rect">
            <a:avLst/>
          </a:prstGeom>
        </p:spPr>
        <p:txBody>
          <a:bodyPr wrap="square">
            <a:spAutoFit/>
          </a:bodyPr>
          <a:lstStyle/>
          <a:p>
            <a:r>
              <a:rPr lang="en-US" sz="2400" dirty="0">
                <a:solidFill>
                  <a:srgbClr val="C00000"/>
                </a:solidFill>
              </a:rPr>
              <a:t>2019-05-23 17:13:40,650 - DEBUG - Start of program</a:t>
            </a:r>
          </a:p>
          <a:p>
            <a:r>
              <a:rPr lang="en-US" sz="2400" dirty="0">
                <a:solidFill>
                  <a:srgbClr val="C00000"/>
                </a:solidFill>
              </a:rPr>
              <a:t>2019-05-23 17:13:40,651 - DEBUG - Start of factorial(5)</a:t>
            </a:r>
          </a:p>
          <a:p>
            <a:r>
              <a:rPr lang="en-US" sz="2400" dirty="0">
                <a:solidFill>
                  <a:srgbClr val="C00000"/>
                </a:solidFill>
              </a:rPr>
              <a:t>2019-05-23 17:13:40,651 - DEBUG - </a:t>
            </a:r>
            <a:r>
              <a:rPr lang="en-US" sz="2400" dirty="0" err="1">
                <a:solidFill>
                  <a:srgbClr val="C00000"/>
                </a:solidFill>
              </a:rPr>
              <a:t>i</a:t>
            </a:r>
            <a:r>
              <a:rPr lang="en-US" sz="2400" dirty="0">
                <a:solidFill>
                  <a:srgbClr val="C00000"/>
                </a:solidFill>
              </a:rPr>
              <a:t> is 1, total is 1</a:t>
            </a:r>
          </a:p>
          <a:p>
            <a:r>
              <a:rPr lang="en-US" sz="2400" dirty="0">
                <a:solidFill>
                  <a:srgbClr val="C00000"/>
                </a:solidFill>
              </a:rPr>
              <a:t>2019-05-23 17:13:40,654 - DEBUG - </a:t>
            </a:r>
            <a:r>
              <a:rPr lang="en-US" sz="2400" dirty="0" err="1">
                <a:solidFill>
                  <a:srgbClr val="C00000"/>
                </a:solidFill>
              </a:rPr>
              <a:t>i</a:t>
            </a:r>
            <a:r>
              <a:rPr lang="en-US" sz="2400" dirty="0">
                <a:solidFill>
                  <a:srgbClr val="C00000"/>
                </a:solidFill>
              </a:rPr>
              <a:t> is 2, total is 2</a:t>
            </a:r>
          </a:p>
          <a:p>
            <a:r>
              <a:rPr lang="en-US" sz="2400" dirty="0">
                <a:solidFill>
                  <a:srgbClr val="C00000"/>
                </a:solidFill>
              </a:rPr>
              <a:t>2019-05-23 17:13:40,656 - DEBUG - </a:t>
            </a:r>
            <a:r>
              <a:rPr lang="en-US" sz="2400" dirty="0" err="1">
                <a:solidFill>
                  <a:srgbClr val="C00000"/>
                </a:solidFill>
              </a:rPr>
              <a:t>i</a:t>
            </a:r>
            <a:r>
              <a:rPr lang="en-US" sz="2400" dirty="0">
                <a:solidFill>
                  <a:srgbClr val="C00000"/>
                </a:solidFill>
              </a:rPr>
              <a:t> is 3, total is 6</a:t>
            </a:r>
          </a:p>
          <a:p>
            <a:r>
              <a:rPr lang="en-US" sz="2400" dirty="0">
                <a:solidFill>
                  <a:srgbClr val="C00000"/>
                </a:solidFill>
              </a:rPr>
              <a:t>2019-05-23 17:13:40,659 - DEBUG - </a:t>
            </a:r>
            <a:r>
              <a:rPr lang="en-US" sz="2400" dirty="0" err="1">
                <a:solidFill>
                  <a:srgbClr val="C00000"/>
                </a:solidFill>
              </a:rPr>
              <a:t>i</a:t>
            </a:r>
            <a:r>
              <a:rPr lang="en-US" sz="2400" dirty="0">
                <a:solidFill>
                  <a:srgbClr val="C00000"/>
                </a:solidFill>
              </a:rPr>
              <a:t> is 4, total is 24</a:t>
            </a:r>
          </a:p>
          <a:p>
            <a:r>
              <a:rPr lang="en-US" sz="2400" dirty="0">
                <a:solidFill>
                  <a:srgbClr val="C00000"/>
                </a:solidFill>
              </a:rPr>
              <a:t>2019-05-23 17:13:40,661 - DEBUG - </a:t>
            </a:r>
            <a:r>
              <a:rPr lang="en-US" sz="2400" dirty="0" err="1">
                <a:solidFill>
                  <a:srgbClr val="C00000"/>
                </a:solidFill>
              </a:rPr>
              <a:t>i</a:t>
            </a:r>
            <a:r>
              <a:rPr lang="en-US" sz="2400" dirty="0">
                <a:solidFill>
                  <a:srgbClr val="C00000"/>
                </a:solidFill>
              </a:rPr>
              <a:t> is 5, total is 120</a:t>
            </a:r>
          </a:p>
          <a:p>
            <a:r>
              <a:rPr lang="en-US" sz="2400" dirty="0">
                <a:solidFill>
                  <a:srgbClr val="C00000"/>
                </a:solidFill>
              </a:rPr>
              <a:t>2019-05-23 17:13:40,661 - DEBUG - End of factorial(5)</a:t>
            </a:r>
          </a:p>
          <a:p>
            <a:r>
              <a:rPr lang="en-US" sz="2400" dirty="0"/>
              <a:t>120</a:t>
            </a:r>
          </a:p>
          <a:p>
            <a:r>
              <a:rPr lang="en-US" sz="2400" dirty="0">
                <a:solidFill>
                  <a:srgbClr val="C00000"/>
                </a:solidFill>
              </a:rPr>
              <a:t>2019-05-23 17:13:40,666 - DEBUG - End of program</a:t>
            </a:r>
            <a:endParaRPr lang="en-US" sz="2400" dirty="0">
              <a:solidFill>
                <a:srgbClr val="00B050"/>
              </a:solidFill>
            </a:endParaRPr>
          </a:p>
        </p:txBody>
      </p:sp>
      <p:sp>
        <p:nvSpPr>
          <p:cNvPr id="4" name="Rectangle 3"/>
          <p:cNvSpPr/>
          <p:nvPr/>
        </p:nvSpPr>
        <p:spPr>
          <a:xfrm>
            <a:off x="180028" y="1494898"/>
            <a:ext cx="11559800" cy="769441"/>
          </a:xfrm>
          <a:prstGeom prst="rect">
            <a:avLst/>
          </a:prstGeom>
        </p:spPr>
        <p:txBody>
          <a:bodyPr wrap="square">
            <a:spAutoFit/>
          </a:bodyPr>
          <a:lstStyle/>
          <a:p>
            <a:pPr marL="285750" indent="-285750">
              <a:buFont typeface="Wingdings" panose="05000000000000000000" pitchFamily="2" charset="2"/>
              <a:buChar char="Ø"/>
            </a:pPr>
            <a:r>
              <a:rPr lang="en-US" sz="2200" dirty="0"/>
              <a:t>Change the for </a:t>
            </a:r>
            <a:r>
              <a:rPr lang="en-US" sz="2200" dirty="0" err="1"/>
              <a:t>i</a:t>
            </a:r>
            <a:r>
              <a:rPr lang="en-US" sz="2200" dirty="0"/>
              <a:t> in range(n + 1): line to for </a:t>
            </a:r>
            <a:r>
              <a:rPr lang="en-US" sz="2200" dirty="0" err="1"/>
              <a:t>i</a:t>
            </a:r>
            <a:r>
              <a:rPr lang="en-US" sz="2200" dirty="0"/>
              <a:t> in range(1, n + 1):, and run the program again. </a:t>
            </a:r>
          </a:p>
          <a:p>
            <a:pPr marL="285750" indent="-285750">
              <a:buFont typeface="Wingdings" panose="05000000000000000000" pitchFamily="2" charset="2"/>
              <a:buChar char="Ø"/>
            </a:pPr>
            <a:r>
              <a:rPr lang="en-US" sz="2200" dirty="0"/>
              <a:t>The output will look like this:</a:t>
            </a:r>
            <a:endParaRPr lang="en-US" sz="2200" dirty="0">
              <a:solidFill>
                <a:srgbClr val="FF0000"/>
              </a:solidFill>
            </a:endParaRPr>
          </a:p>
        </p:txBody>
      </p:sp>
      <p:sp>
        <p:nvSpPr>
          <p:cNvPr id="6" name="Rectangle 5"/>
          <p:cNvSpPr/>
          <p:nvPr/>
        </p:nvSpPr>
        <p:spPr>
          <a:xfrm>
            <a:off x="7434943" y="2609280"/>
            <a:ext cx="4757057" cy="3416320"/>
          </a:xfrm>
          <a:prstGeom prst="rect">
            <a:avLst/>
          </a:prstGeom>
        </p:spPr>
        <p:txBody>
          <a:bodyPr wrap="square">
            <a:spAutoFit/>
          </a:bodyPr>
          <a:lstStyle/>
          <a:p>
            <a:pPr marL="285750" indent="-285750">
              <a:buFont typeface="Wingdings" panose="05000000000000000000" pitchFamily="2" charset="2"/>
              <a:buChar char="Ø"/>
            </a:pPr>
            <a:r>
              <a:rPr lang="en-US" sz="2400" dirty="0">
                <a:solidFill>
                  <a:srgbClr val="0070C0"/>
                </a:solidFill>
              </a:rPr>
              <a:t>The factorial(5) call correctly returns 120. The log messages showed what was going on inside the loop, which led straight to bug.</a:t>
            </a:r>
          </a:p>
          <a:p>
            <a:pPr marL="285750" indent="-285750">
              <a:buFont typeface="Wingdings" panose="05000000000000000000" pitchFamily="2" charset="2"/>
              <a:buChar char="Ø"/>
            </a:pPr>
            <a:endParaRPr lang="en-US" sz="2400" dirty="0">
              <a:solidFill>
                <a:srgbClr val="0070C0"/>
              </a:solidFill>
            </a:endParaRPr>
          </a:p>
          <a:p>
            <a:pPr marL="285750" indent="-285750">
              <a:buFont typeface="Wingdings" panose="05000000000000000000" pitchFamily="2" charset="2"/>
              <a:buChar char="Ø"/>
            </a:pPr>
            <a:r>
              <a:rPr lang="en-US" sz="2400" dirty="0"/>
              <a:t>You can see that </a:t>
            </a:r>
            <a:r>
              <a:rPr lang="en-US" sz="2400" dirty="0" err="1"/>
              <a:t>logging.debug</a:t>
            </a:r>
            <a:r>
              <a:rPr lang="en-US" sz="2400" dirty="0"/>
              <a:t>() calls printed out not just the strings passed to them but also a timestamp and the word DEBUG.</a:t>
            </a:r>
          </a:p>
        </p:txBody>
      </p:sp>
    </p:spTree>
    <p:extLst>
      <p:ext uri="{BB962C8B-B14F-4D97-AF65-F5344CB8AC3E}">
        <p14:creationId xmlns:p14="http://schemas.microsoft.com/office/powerpoint/2010/main" val="2843995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Don’t Debug with the print() Function</a:t>
            </a:r>
            <a:endParaRPr lang="en-US" sz="4000" b="1" dirty="0">
              <a:latin typeface="Imprint MT Shadow" panose="04020605060303030202" pitchFamily="82" charset="0"/>
            </a:endParaRPr>
          </a:p>
        </p:txBody>
      </p:sp>
      <p:sp>
        <p:nvSpPr>
          <p:cNvPr id="4" name="Rectangle 3"/>
          <p:cNvSpPr/>
          <p:nvPr/>
        </p:nvSpPr>
        <p:spPr>
          <a:xfrm>
            <a:off x="180028" y="1544828"/>
            <a:ext cx="11859572" cy="5262979"/>
          </a:xfrm>
          <a:prstGeom prst="rect">
            <a:avLst/>
          </a:prstGeom>
        </p:spPr>
        <p:txBody>
          <a:bodyPr wrap="square">
            <a:spAutoFit/>
          </a:bodyPr>
          <a:lstStyle/>
          <a:p>
            <a:pPr marL="342900" indent="-342900">
              <a:buFont typeface="Wingdings" panose="05000000000000000000" pitchFamily="2" charset="2"/>
              <a:buChar char="Ø"/>
            </a:pPr>
            <a:r>
              <a:rPr lang="en-US" sz="2800" dirty="0"/>
              <a:t>Typing import logging and </a:t>
            </a:r>
            <a:r>
              <a:rPr lang="en-US" sz="2800" dirty="0" err="1"/>
              <a:t>logging.basicConfig</a:t>
            </a:r>
            <a:r>
              <a:rPr lang="en-US" sz="2800" dirty="0"/>
              <a:t>(level=</a:t>
            </a:r>
            <a:r>
              <a:rPr lang="en-US" sz="2800" dirty="0" err="1"/>
              <a:t>logging.DEBUG</a:t>
            </a:r>
            <a:r>
              <a:rPr lang="en-US" sz="2800" dirty="0"/>
              <a:t>, format='% (</a:t>
            </a:r>
            <a:r>
              <a:rPr lang="en-US" sz="2800" dirty="0" err="1"/>
              <a:t>asctime</a:t>
            </a:r>
            <a:r>
              <a:rPr lang="en-US" sz="2800" dirty="0"/>
              <a:t>)s - %(</a:t>
            </a:r>
            <a:r>
              <a:rPr lang="en-US" sz="2800" dirty="0" err="1"/>
              <a:t>levelname</a:t>
            </a:r>
            <a:r>
              <a:rPr lang="en-US" sz="2800" dirty="0"/>
              <a:t>)s - %(message)s') is somewhat unwieldy. </a:t>
            </a:r>
          </a:p>
          <a:p>
            <a:pPr marL="342900" indent="-342900">
              <a:buFont typeface="Wingdings" panose="05000000000000000000" pitchFamily="2" charset="2"/>
              <a:buChar char="Ø"/>
            </a:pPr>
            <a:r>
              <a:rPr lang="en-US" sz="2800" dirty="0">
                <a:solidFill>
                  <a:srgbClr val="0070C0"/>
                </a:solidFill>
              </a:rPr>
              <a:t>You may want to use print() calls instead, but don’t give in to this temptation! </a:t>
            </a:r>
          </a:p>
          <a:p>
            <a:pPr marL="342900" indent="-342900">
              <a:buFont typeface="Wingdings" panose="05000000000000000000" pitchFamily="2" charset="2"/>
              <a:buChar char="Ø"/>
            </a:pPr>
            <a:r>
              <a:rPr lang="en-US" sz="2800" dirty="0"/>
              <a:t>Once you’re done debugging, you’ll end up spending a lot of time removing  print() calls from your code for each log message. </a:t>
            </a:r>
          </a:p>
          <a:p>
            <a:pPr marL="342900" indent="-342900">
              <a:buFont typeface="Wingdings" panose="05000000000000000000" pitchFamily="2" charset="2"/>
              <a:buChar char="Ø"/>
            </a:pPr>
            <a:r>
              <a:rPr lang="en-US" sz="2800" dirty="0">
                <a:solidFill>
                  <a:srgbClr val="C00000"/>
                </a:solidFill>
              </a:rPr>
              <a:t>You might even accidentally remove some print() calls that were being used for </a:t>
            </a:r>
            <a:r>
              <a:rPr lang="en-US" sz="2800" dirty="0" err="1">
                <a:solidFill>
                  <a:srgbClr val="C00000"/>
                </a:solidFill>
              </a:rPr>
              <a:t>nonlog</a:t>
            </a:r>
            <a:r>
              <a:rPr lang="en-US" sz="2800" dirty="0">
                <a:solidFill>
                  <a:srgbClr val="C00000"/>
                </a:solidFill>
              </a:rPr>
              <a:t> messages. </a:t>
            </a:r>
          </a:p>
          <a:p>
            <a:pPr marL="342900" indent="-342900">
              <a:buFont typeface="Wingdings" panose="05000000000000000000" pitchFamily="2" charset="2"/>
              <a:buChar char="Ø"/>
            </a:pPr>
            <a:r>
              <a:rPr lang="en-US" sz="2800" dirty="0"/>
              <a:t>The nice thing about log messages is that you’re free to fill your program with as many as you like, and you can always disable them later by adding a single </a:t>
            </a:r>
            <a:r>
              <a:rPr lang="en-US" sz="2800" dirty="0" err="1"/>
              <a:t>logging.disable</a:t>
            </a:r>
            <a:r>
              <a:rPr lang="en-US" sz="2800" dirty="0"/>
              <a:t>(</a:t>
            </a:r>
            <a:r>
              <a:rPr lang="en-US" sz="2800" dirty="0" err="1"/>
              <a:t>logging.CRITICAL</a:t>
            </a:r>
            <a:r>
              <a:rPr lang="en-US" sz="2800" dirty="0"/>
              <a:t>) call.</a:t>
            </a:r>
          </a:p>
          <a:p>
            <a:pPr marL="342900" indent="-342900">
              <a:buFont typeface="Wingdings" panose="05000000000000000000" pitchFamily="2" charset="2"/>
              <a:buChar char="Ø"/>
            </a:pPr>
            <a:r>
              <a:rPr lang="en-US" sz="2800" dirty="0">
                <a:solidFill>
                  <a:srgbClr val="00B050"/>
                </a:solidFill>
              </a:rPr>
              <a:t>Unlike print(), the logging module makes it easy to switch between showing and hiding log messages.</a:t>
            </a:r>
          </a:p>
        </p:txBody>
      </p:sp>
    </p:spTree>
    <p:extLst>
      <p:ext uri="{BB962C8B-B14F-4D97-AF65-F5344CB8AC3E}">
        <p14:creationId xmlns:p14="http://schemas.microsoft.com/office/powerpoint/2010/main" val="15658133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Don’t Debug with the print() Function</a:t>
            </a:r>
            <a:endParaRPr lang="en-US" sz="4000" b="1" dirty="0">
              <a:latin typeface="Imprint MT Shadow" panose="04020605060303030202" pitchFamily="82" charset="0"/>
            </a:endParaRPr>
          </a:p>
        </p:txBody>
      </p:sp>
      <p:sp>
        <p:nvSpPr>
          <p:cNvPr id="4" name="Rectangle 3"/>
          <p:cNvSpPr/>
          <p:nvPr/>
        </p:nvSpPr>
        <p:spPr>
          <a:xfrm>
            <a:off x="332428" y="1773428"/>
            <a:ext cx="11533001" cy="3570208"/>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t>Log messages are intended for the programmer, not the user. </a:t>
            </a:r>
          </a:p>
          <a:p>
            <a:pPr marL="342900" indent="-342900">
              <a:spcAft>
                <a:spcPts val="1200"/>
              </a:spcAft>
              <a:buFont typeface="Wingdings" panose="05000000000000000000" pitchFamily="2" charset="2"/>
              <a:buChar char="Ø"/>
            </a:pPr>
            <a:r>
              <a:rPr lang="en-US" sz="2800" dirty="0">
                <a:solidFill>
                  <a:srgbClr val="00B050"/>
                </a:solidFill>
              </a:rPr>
              <a:t>The user won’t care about the contents of some dictionary value you need to see to help with debugging; use a log message for something like that.</a:t>
            </a:r>
          </a:p>
          <a:p>
            <a:pPr marL="342900" indent="-342900">
              <a:spcAft>
                <a:spcPts val="1200"/>
              </a:spcAft>
              <a:buFont typeface="Wingdings" panose="05000000000000000000" pitchFamily="2" charset="2"/>
              <a:buChar char="Ø"/>
            </a:pPr>
            <a:r>
              <a:rPr lang="en-US" sz="2800" dirty="0"/>
              <a:t>For messages that the user will want to see, like File not found or Invalid input, please enter a number, you should use a print() call. </a:t>
            </a:r>
          </a:p>
          <a:p>
            <a:pPr marL="342900" indent="-342900">
              <a:spcAft>
                <a:spcPts val="1200"/>
              </a:spcAft>
              <a:buFont typeface="Wingdings" panose="05000000000000000000" pitchFamily="2" charset="2"/>
              <a:buChar char="Ø"/>
            </a:pPr>
            <a:r>
              <a:rPr lang="en-US" sz="2800" dirty="0">
                <a:solidFill>
                  <a:srgbClr val="C00000"/>
                </a:solidFill>
              </a:rPr>
              <a:t>You don’t want to deprive the user of useful information after you’ve disabled log messages.</a:t>
            </a:r>
          </a:p>
        </p:txBody>
      </p:sp>
    </p:spTree>
    <p:extLst>
      <p:ext uri="{BB962C8B-B14F-4D97-AF65-F5344CB8AC3E}">
        <p14:creationId xmlns:p14="http://schemas.microsoft.com/office/powerpoint/2010/main" val="2427669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Logging Levels</a:t>
            </a:r>
            <a:endParaRPr lang="en-US" sz="4000" b="1" dirty="0">
              <a:latin typeface="Imprint MT Shadow" panose="04020605060303030202" pitchFamily="82" charset="0"/>
            </a:endParaRPr>
          </a:p>
        </p:txBody>
      </p:sp>
      <p:sp>
        <p:nvSpPr>
          <p:cNvPr id="4" name="Rectangle 3"/>
          <p:cNvSpPr/>
          <p:nvPr/>
        </p:nvSpPr>
        <p:spPr>
          <a:xfrm>
            <a:off x="193427" y="989657"/>
            <a:ext cx="11533001" cy="2123658"/>
          </a:xfrm>
          <a:prstGeom prst="rect">
            <a:avLst/>
          </a:prstGeom>
        </p:spPr>
        <p:txBody>
          <a:bodyPr wrap="square">
            <a:spAutoFit/>
          </a:bodyPr>
          <a:lstStyle/>
          <a:p>
            <a:pPr marL="342900" indent="-342900">
              <a:spcAft>
                <a:spcPts val="1200"/>
              </a:spcAft>
              <a:buFont typeface="Wingdings" panose="05000000000000000000" pitchFamily="2" charset="2"/>
              <a:buChar char="Ø"/>
            </a:pPr>
            <a:r>
              <a:rPr lang="en-US" sz="2800" dirty="0"/>
              <a:t>Logging levels provide a way to categorize your log messages by importance. There are five logging levels, least to most important. </a:t>
            </a:r>
          </a:p>
          <a:p>
            <a:pPr marL="342900" indent="-342900">
              <a:spcAft>
                <a:spcPts val="1200"/>
              </a:spcAft>
              <a:buFont typeface="Wingdings" panose="05000000000000000000" pitchFamily="2" charset="2"/>
              <a:buChar char="Ø"/>
            </a:pPr>
            <a:r>
              <a:rPr lang="en-US" sz="2800" dirty="0"/>
              <a:t>Messages can be logged at each level using a different logging function.</a:t>
            </a:r>
          </a:p>
          <a:p>
            <a:pPr algn="ctr">
              <a:spcAft>
                <a:spcPts val="1200"/>
              </a:spcAft>
            </a:pPr>
            <a:r>
              <a:rPr lang="en-US" sz="2800" dirty="0">
                <a:solidFill>
                  <a:srgbClr val="C00000"/>
                </a:solidFill>
              </a:rPr>
              <a:t>Logging Levels in Python</a:t>
            </a:r>
          </a:p>
        </p:txBody>
      </p:sp>
      <p:graphicFrame>
        <p:nvGraphicFramePr>
          <p:cNvPr id="3" name="Table 2"/>
          <p:cNvGraphicFramePr>
            <a:graphicFrameLocks noGrp="1"/>
          </p:cNvGraphicFramePr>
          <p:nvPr>
            <p:extLst>
              <p:ext uri="{D42A27DB-BD31-4B8C-83A1-F6EECF244321}">
                <p14:modId xmlns:p14="http://schemas.microsoft.com/office/powerpoint/2010/main" val="3213888400"/>
              </p:ext>
            </p:extLst>
          </p:nvPr>
        </p:nvGraphicFramePr>
        <p:xfrm>
          <a:off x="500744" y="3200400"/>
          <a:ext cx="11549743" cy="3657600"/>
        </p:xfrm>
        <a:graphic>
          <a:graphicData uri="http://schemas.openxmlformats.org/drawingml/2006/table">
            <a:tbl>
              <a:tblPr firstRow="1" bandRow="1">
                <a:tableStyleId>{5C22544A-7EE6-4342-B048-85BDC9FD1C3A}</a:tableStyleId>
              </a:tblPr>
              <a:tblGrid>
                <a:gridCol w="1578427">
                  <a:extLst>
                    <a:ext uri="{9D8B030D-6E8A-4147-A177-3AD203B41FA5}">
                      <a16:colId xmlns:a16="http://schemas.microsoft.com/office/drawing/2014/main" val="20000"/>
                    </a:ext>
                  </a:extLst>
                </a:gridCol>
                <a:gridCol w="2351315">
                  <a:extLst>
                    <a:ext uri="{9D8B030D-6E8A-4147-A177-3AD203B41FA5}">
                      <a16:colId xmlns:a16="http://schemas.microsoft.com/office/drawing/2014/main" val="20001"/>
                    </a:ext>
                  </a:extLst>
                </a:gridCol>
                <a:gridCol w="7620001">
                  <a:extLst>
                    <a:ext uri="{9D8B030D-6E8A-4147-A177-3AD203B41FA5}">
                      <a16:colId xmlns:a16="http://schemas.microsoft.com/office/drawing/2014/main" val="20002"/>
                    </a:ext>
                  </a:extLst>
                </a:gridCol>
              </a:tblGrid>
              <a:tr h="370840">
                <a:tc>
                  <a:txBody>
                    <a:bodyPr/>
                    <a:lstStyle/>
                    <a:p>
                      <a:r>
                        <a:rPr lang="en-US" sz="2400" dirty="0"/>
                        <a:t>Level</a:t>
                      </a:r>
                    </a:p>
                  </a:txBody>
                  <a:tcPr/>
                </a:tc>
                <a:tc>
                  <a:txBody>
                    <a:bodyPr/>
                    <a:lstStyle/>
                    <a:p>
                      <a:r>
                        <a:rPr lang="en-US" sz="2400" dirty="0"/>
                        <a:t>Logging function</a:t>
                      </a:r>
                    </a:p>
                  </a:txBody>
                  <a:tcPr/>
                </a:tc>
                <a:tc>
                  <a:txBody>
                    <a:bodyPr/>
                    <a:lstStyle/>
                    <a:p>
                      <a:r>
                        <a:rPr lang="en-US" sz="2400" dirty="0"/>
                        <a:t>Description</a:t>
                      </a:r>
                    </a:p>
                  </a:txBody>
                  <a:tcPr/>
                </a:tc>
                <a:extLst>
                  <a:ext uri="{0D108BD9-81ED-4DB2-BD59-A6C34878D82A}">
                    <a16:rowId xmlns:a16="http://schemas.microsoft.com/office/drawing/2014/main" val="10000"/>
                  </a:ext>
                </a:extLst>
              </a:tr>
              <a:tr h="370840">
                <a:tc>
                  <a:txBody>
                    <a:bodyPr/>
                    <a:lstStyle/>
                    <a:p>
                      <a:r>
                        <a:rPr lang="en-US" sz="2400" dirty="0"/>
                        <a:t>DEBUG</a:t>
                      </a:r>
                    </a:p>
                  </a:txBody>
                  <a:tcPr/>
                </a:tc>
                <a:tc>
                  <a:txBody>
                    <a:bodyPr/>
                    <a:lstStyle/>
                    <a:p>
                      <a:r>
                        <a:rPr lang="en-US" sz="2400" dirty="0" err="1"/>
                        <a:t>logging.debug</a:t>
                      </a:r>
                      <a:r>
                        <a:rPr lang="en-US" sz="2400" dirty="0"/>
                        <a:t>()</a:t>
                      </a:r>
                    </a:p>
                  </a:txBody>
                  <a:tcPr/>
                </a:tc>
                <a:tc>
                  <a:txBody>
                    <a:bodyPr/>
                    <a:lstStyle/>
                    <a:p>
                      <a:r>
                        <a:rPr lang="en-US" sz="2400" dirty="0"/>
                        <a:t>The lowest level. Used for small details. Usually you care about these messages only when</a:t>
                      </a:r>
                    </a:p>
                    <a:p>
                      <a:r>
                        <a:rPr lang="en-US" sz="2400" dirty="0"/>
                        <a:t>diagnosing problems.</a:t>
                      </a:r>
                    </a:p>
                  </a:txBody>
                  <a:tcPr/>
                </a:tc>
                <a:extLst>
                  <a:ext uri="{0D108BD9-81ED-4DB2-BD59-A6C34878D82A}">
                    <a16:rowId xmlns:a16="http://schemas.microsoft.com/office/drawing/2014/main" val="10001"/>
                  </a:ext>
                </a:extLst>
              </a:tr>
              <a:tr h="370840">
                <a:tc>
                  <a:txBody>
                    <a:bodyPr/>
                    <a:lstStyle/>
                    <a:p>
                      <a:r>
                        <a:rPr lang="en-US" sz="2400" dirty="0"/>
                        <a:t>INFO</a:t>
                      </a:r>
                    </a:p>
                  </a:txBody>
                  <a:tcPr/>
                </a:tc>
                <a:tc>
                  <a:txBody>
                    <a:bodyPr/>
                    <a:lstStyle/>
                    <a:p>
                      <a:r>
                        <a:rPr lang="en-US" sz="2400" dirty="0"/>
                        <a:t>logging.info()</a:t>
                      </a:r>
                    </a:p>
                  </a:txBody>
                  <a:tcPr/>
                </a:tc>
                <a:tc>
                  <a:txBody>
                    <a:bodyPr/>
                    <a:lstStyle/>
                    <a:p>
                      <a:r>
                        <a:rPr lang="en-US" sz="2400" dirty="0"/>
                        <a:t>Used to record information on general events in</a:t>
                      </a:r>
                    </a:p>
                    <a:p>
                      <a:r>
                        <a:rPr lang="en-US" sz="2400" dirty="0"/>
                        <a:t>your program or confirm that things are working at their point in the program.</a:t>
                      </a:r>
                    </a:p>
                  </a:txBody>
                  <a:tcPr/>
                </a:tc>
                <a:extLst>
                  <a:ext uri="{0D108BD9-81ED-4DB2-BD59-A6C34878D82A}">
                    <a16:rowId xmlns:a16="http://schemas.microsoft.com/office/drawing/2014/main" val="10002"/>
                  </a:ext>
                </a:extLst>
              </a:tr>
              <a:tr h="370840">
                <a:tc>
                  <a:txBody>
                    <a:bodyPr/>
                    <a:lstStyle/>
                    <a:p>
                      <a:r>
                        <a:rPr lang="en-US" sz="2400" dirty="0"/>
                        <a:t>WARNING</a:t>
                      </a:r>
                    </a:p>
                  </a:txBody>
                  <a:tcPr/>
                </a:tc>
                <a:tc>
                  <a:txBody>
                    <a:bodyPr/>
                    <a:lstStyle/>
                    <a:p>
                      <a:r>
                        <a:rPr lang="en-US" sz="2400" dirty="0" err="1"/>
                        <a:t>logging.warning</a:t>
                      </a:r>
                      <a:r>
                        <a:rPr lang="en-US" sz="2400" dirty="0"/>
                        <a:t>()</a:t>
                      </a:r>
                    </a:p>
                  </a:txBody>
                  <a:tcPr/>
                </a:tc>
                <a:tc>
                  <a:txBody>
                    <a:bodyPr/>
                    <a:lstStyle/>
                    <a:p>
                      <a:r>
                        <a:rPr lang="en-US" sz="2400" dirty="0"/>
                        <a:t>Used to indicate a potential problem that doesn’t prevent program from working but might do so in future.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448862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96399"/>
            <a:ext cx="12464143" cy="1658198"/>
          </a:xfrm>
        </p:spPr>
        <p:txBody>
          <a:bodyPr>
            <a:normAutofit/>
          </a:bodyPr>
          <a:lstStyle/>
          <a:p>
            <a:pPr algn="ctr"/>
            <a:r>
              <a:rPr lang="en-US" sz="4000" b="1">
                <a:latin typeface="Imprint MT Shadow" panose="04020605060303030202" pitchFamily="82" charset="0"/>
              </a:rPr>
              <a:t>Logging Levels</a:t>
            </a:r>
            <a:endParaRPr lang="en-US" sz="4000" b="1" dirty="0">
              <a:latin typeface="Imprint MT Shadow" panose="04020605060303030202" pitchFamily="82" charset="0"/>
            </a:endParaRPr>
          </a:p>
        </p:txBody>
      </p:sp>
      <p:sp>
        <p:nvSpPr>
          <p:cNvPr id="4" name="Rectangle 3"/>
          <p:cNvSpPr/>
          <p:nvPr/>
        </p:nvSpPr>
        <p:spPr>
          <a:xfrm>
            <a:off x="193427" y="1261799"/>
            <a:ext cx="11533001" cy="523220"/>
          </a:xfrm>
          <a:prstGeom prst="rect">
            <a:avLst/>
          </a:prstGeom>
        </p:spPr>
        <p:txBody>
          <a:bodyPr wrap="square">
            <a:spAutoFit/>
          </a:bodyPr>
          <a:lstStyle/>
          <a:p>
            <a:pPr algn="ctr">
              <a:spcAft>
                <a:spcPts val="1200"/>
              </a:spcAft>
            </a:pPr>
            <a:r>
              <a:rPr lang="en-US" sz="2800" dirty="0">
                <a:solidFill>
                  <a:srgbClr val="C00000"/>
                </a:solidFill>
              </a:rPr>
              <a:t>Logging Levels in Python</a:t>
            </a:r>
          </a:p>
        </p:txBody>
      </p:sp>
      <p:graphicFrame>
        <p:nvGraphicFramePr>
          <p:cNvPr id="3" name="Table 2"/>
          <p:cNvGraphicFramePr>
            <a:graphicFrameLocks noGrp="1"/>
          </p:cNvGraphicFramePr>
          <p:nvPr>
            <p:extLst>
              <p:ext uri="{D42A27DB-BD31-4B8C-83A1-F6EECF244321}">
                <p14:modId xmlns:p14="http://schemas.microsoft.com/office/powerpoint/2010/main" val="2053880101"/>
              </p:ext>
            </p:extLst>
          </p:nvPr>
        </p:nvGraphicFramePr>
        <p:xfrm>
          <a:off x="337458" y="2340428"/>
          <a:ext cx="11549743" cy="2834640"/>
        </p:xfrm>
        <a:graphic>
          <a:graphicData uri="http://schemas.openxmlformats.org/drawingml/2006/table">
            <a:tbl>
              <a:tblPr firstRow="1" bandRow="1">
                <a:tableStyleId>{5C22544A-7EE6-4342-B048-85BDC9FD1C3A}</a:tableStyleId>
              </a:tblPr>
              <a:tblGrid>
                <a:gridCol w="1578427">
                  <a:extLst>
                    <a:ext uri="{9D8B030D-6E8A-4147-A177-3AD203B41FA5}">
                      <a16:colId xmlns:a16="http://schemas.microsoft.com/office/drawing/2014/main" val="20000"/>
                    </a:ext>
                  </a:extLst>
                </a:gridCol>
                <a:gridCol w="2732315">
                  <a:extLst>
                    <a:ext uri="{9D8B030D-6E8A-4147-A177-3AD203B41FA5}">
                      <a16:colId xmlns:a16="http://schemas.microsoft.com/office/drawing/2014/main" val="20001"/>
                    </a:ext>
                  </a:extLst>
                </a:gridCol>
                <a:gridCol w="7239001">
                  <a:extLst>
                    <a:ext uri="{9D8B030D-6E8A-4147-A177-3AD203B41FA5}">
                      <a16:colId xmlns:a16="http://schemas.microsoft.com/office/drawing/2014/main" val="20002"/>
                    </a:ext>
                  </a:extLst>
                </a:gridCol>
              </a:tblGrid>
              <a:tr h="370840">
                <a:tc>
                  <a:txBody>
                    <a:bodyPr/>
                    <a:lstStyle/>
                    <a:p>
                      <a:r>
                        <a:rPr lang="en-US" sz="2800" dirty="0"/>
                        <a:t>Level</a:t>
                      </a:r>
                    </a:p>
                  </a:txBody>
                  <a:tcPr/>
                </a:tc>
                <a:tc>
                  <a:txBody>
                    <a:bodyPr/>
                    <a:lstStyle/>
                    <a:p>
                      <a:r>
                        <a:rPr lang="en-US" sz="2800" dirty="0"/>
                        <a:t>Logging function</a:t>
                      </a:r>
                    </a:p>
                  </a:txBody>
                  <a:tcPr/>
                </a:tc>
                <a:tc>
                  <a:txBody>
                    <a:bodyPr/>
                    <a:lstStyle/>
                    <a:p>
                      <a:r>
                        <a:rPr lang="en-US" sz="2800" dirty="0"/>
                        <a:t>Description</a:t>
                      </a:r>
                    </a:p>
                  </a:txBody>
                  <a:tcPr/>
                </a:tc>
                <a:extLst>
                  <a:ext uri="{0D108BD9-81ED-4DB2-BD59-A6C34878D82A}">
                    <a16:rowId xmlns:a16="http://schemas.microsoft.com/office/drawing/2014/main" val="10000"/>
                  </a:ext>
                </a:extLst>
              </a:tr>
              <a:tr h="370840">
                <a:tc>
                  <a:txBody>
                    <a:bodyPr/>
                    <a:lstStyle/>
                    <a:p>
                      <a:r>
                        <a:rPr lang="en-US" sz="2800" dirty="0"/>
                        <a:t>ERROR</a:t>
                      </a:r>
                    </a:p>
                  </a:txBody>
                  <a:tcPr/>
                </a:tc>
                <a:tc>
                  <a:txBody>
                    <a:bodyPr/>
                    <a:lstStyle/>
                    <a:p>
                      <a:r>
                        <a:rPr lang="en-US" sz="2800" dirty="0" err="1"/>
                        <a:t>logging.error</a:t>
                      </a:r>
                      <a:r>
                        <a:rPr lang="en-US" sz="2800" dirty="0"/>
                        <a:t>()</a:t>
                      </a:r>
                    </a:p>
                  </a:txBody>
                  <a:tcPr/>
                </a:tc>
                <a:tc>
                  <a:txBody>
                    <a:bodyPr/>
                    <a:lstStyle/>
                    <a:p>
                      <a:r>
                        <a:rPr lang="en-US" sz="2800" dirty="0"/>
                        <a:t>Used to record an error that caused the program to fail to do something.</a:t>
                      </a:r>
                    </a:p>
                  </a:txBody>
                  <a:tcPr/>
                </a:tc>
                <a:extLst>
                  <a:ext uri="{0D108BD9-81ED-4DB2-BD59-A6C34878D82A}">
                    <a16:rowId xmlns:a16="http://schemas.microsoft.com/office/drawing/2014/main" val="10001"/>
                  </a:ext>
                </a:extLst>
              </a:tr>
              <a:tr h="370840">
                <a:tc>
                  <a:txBody>
                    <a:bodyPr/>
                    <a:lstStyle/>
                    <a:p>
                      <a:r>
                        <a:rPr lang="en-US" sz="2800" dirty="0"/>
                        <a:t>CRITICAL</a:t>
                      </a:r>
                    </a:p>
                  </a:txBody>
                  <a:tcPr/>
                </a:tc>
                <a:tc>
                  <a:txBody>
                    <a:bodyPr/>
                    <a:lstStyle/>
                    <a:p>
                      <a:r>
                        <a:rPr lang="en-US" sz="2800" dirty="0" err="1"/>
                        <a:t>logging.critical</a:t>
                      </a:r>
                      <a:r>
                        <a:rPr lang="en-US" sz="2800" dirty="0"/>
                        <a:t>()</a:t>
                      </a:r>
                    </a:p>
                  </a:txBody>
                  <a:tcPr/>
                </a:tc>
                <a:tc>
                  <a:txBody>
                    <a:bodyPr/>
                    <a:lstStyle/>
                    <a:p>
                      <a:r>
                        <a:rPr lang="en-US" sz="2800" dirty="0"/>
                        <a:t>The highest level. Used to indicate a fatal error that has caused or is about to cause the program to stop running entirely.</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339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635885"/>
            <a:ext cx="12464143" cy="1658198"/>
          </a:xfrm>
        </p:spPr>
        <p:txBody>
          <a:bodyPr>
            <a:normAutofit/>
          </a:bodyPr>
          <a:lstStyle/>
          <a:p>
            <a:pPr algn="ctr"/>
            <a:r>
              <a:rPr lang="en-US" sz="4000" b="1">
                <a:latin typeface="Imprint MT Shadow" panose="04020605060303030202" pitchFamily="82" charset="0"/>
              </a:rPr>
              <a:t>Logging Levels</a:t>
            </a:r>
            <a:endParaRPr lang="en-US" sz="4000" b="1" dirty="0">
              <a:latin typeface="Imprint MT Shadow" panose="04020605060303030202" pitchFamily="82" charset="0"/>
            </a:endParaRPr>
          </a:p>
        </p:txBody>
      </p:sp>
      <p:sp>
        <p:nvSpPr>
          <p:cNvPr id="4" name="Rectangle 3"/>
          <p:cNvSpPr/>
          <p:nvPr/>
        </p:nvSpPr>
        <p:spPr>
          <a:xfrm>
            <a:off x="193427" y="1261799"/>
            <a:ext cx="4988173" cy="4708981"/>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Your logging message is passed as a string to these functions. </a:t>
            </a:r>
          </a:p>
          <a:p>
            <a:pPr marL="457200" indent="-457200">
              <a:spcAft>
                <a:spcPts val="1200"/>
              </a:spcAft>
              <a:buFont typeface="Wingdings" panose="05000000000000000000" pitchFamily="2" charset="2"/>
              <a:buChar char="Ø"/>
            </a:pPr>
            <a:r>
              <a:rPr lang="en-US" sz="2800" dirty="0"/>
              <a:t>The logging levels are suggestions. </a:t>
            </a:r>
          </a:p>
          <a:p>
            <a:pPr marL="457200" indent="-457200">
              <a:spcAft>
                <a:spcPts val="1200"/>
              </a:spcAft>
              <a:buFont typeface="Wingdings" panose="05000000000000000000" pitchFamily="2" charset="2"/>
              <a:buChar char="Ø"/>
            </a:pPr>
            <a:r>
              <a:rPr lang="en-US" sz="2800" dirty="0">
                <a:solidFill>
                  <a:srgbClr val="C00000"/>
                </a:solidFill>
              </a:rPr>
              <a:t>Ultimately, it is up to you to decide which category your log message falls into. Enter the following into the interactive shell:</a:t>
            </a:r>
          </a:p>
        </p:txBody>
      </p:sp>
      <p:sp>
        <p:nvSpPr>
          <p:cNvPr id="5" name="Rectangle 4"/>
          <p:cNvSpPr/>
          <p:nvPr/>
        </p:nvSpPr>
        <p:spPr>
          <a:xfrm>
            <a:off x="4887686" y="913456"/>
            <a:ext cx="7206343" cy="7478970"/>
          </a:xfrm>
          <a:prstGeom prst="rect">
            <a:avLst/>
          </a:prstGeom>
        </p:spPr>
        <p:txBody>
          <a:bodyPr wrap="square">
            <a:spAutoFit/>
          </a:bodyPr>
          <a:lstStyle/>
          <a:p>
            <a:r>
              <a:rPr lang="en-US" sz="2400" dirty="0">
                <a:solidFill>
                  <a:srgbClr val="C00000"/>
                </a:solidFill>
              </a:rPr>
              <a:t>&gt;&gt;&gt; import logging</a:t>
            </a:r>
          </a:p>
          <a:p>
            <a:r>
              <a:rPr lang="en-US" sz="2400" dirty="0">
                <a:solidFill>
                  <a:srgbClr val="C00000"/>
                </a:solidFill>
              </a:rPr>
              <a:t>&gt;&gt;&gt; </a:t>
            </a:r>
            <a:r>
              <a:rPr lang="en-US" sz="2400" dirty="0" err="1">
                <a:solidFill>
                  <a:srgbClr val="C00000"/>
                </a:solidFill>
              </a:rPr>
              <a:t>logging.basicConfig</a:t>
            </a:r>
            <a:r>
              <a:rPr lang="en-US" sz="2400" dirty="0">
                <a:solidFill>
                  <a:srgbClr val="C00000"/>
                </a:solidFill>
              </a:rPr>
              <a:t>(level=</a:t>
            </a:r>
            <a:r>
              <a:rPr lang="en-US" sz="2400" dirty="0" err="1">
                <a:solidFill>
                  <a:srgbClr val="C00000"/>
                </a:solidFill>
              </a:rPr>
              <a:t>logging.DEBUG</a:t>
            </a:r>
            <a:r>
              <a:rPr lang="en-US" sz="2400" dirty="0">
                <a:solidFill>
                  <a:srgbClr val="C00000"/>
                </a:solidFill>
              </a:rPr>
              <a:t>, format=' %(</a:t>
            </a:r>
            <a:r>
              <a:rPr lang="en-US" sz="2400" dirty="0" err="1">
                <a:solidFill>
                  <a:srgbClr val="C00000"/>
                </a:solidFill>
              </a:rPr>
              <a:t>asctime</a:t>
            </a:r>
            <a:r>
              <a:rPr lang="en-US" sz="2400" dirty="0">
                <a:solidFill>
                  <a:srgbClr val="C00000"/>
                </a:solidFill>
              </a:rPr>
              <a:t>)s -</a:t>
            </a:r>
          </a:p>
          <a:p>
            <a:r>
              <a:rPr lang="en-US" sz="2400" dirty="0">
                <a:solidFill>
                  <a:srgbClr val="C00000"/>
                </a:solidFill>
              </a:rPr>
              <a:t>%(</a:t>
            </a:r>
            <a:r>
              <a:rPr lang="en-US" sz="2400" dirty="0" err="1">
                <a:solidFill>
                  <a:srgbClr val="C00000"/>
                </a:solidFill>
              </a:rPr>
              <a:t>levelname</a:t>
            </a:r>
            <a:r>
              <a:rPr lang="en-US" sz="2400" dirty="0">
                <a:solidFill>
                  <a:srgbClr val="C00000"/>
                </a:solidFill>
              </a:rPr>
              <a:t>)s - %(message)s')</a:t>
            </a:r>
          </a:p>
          <a:p>
            <a:r>
              <a:rPr lang="en-US" sz="2400" dirty="0">
                <a:solidFill>
                  <a:srgbClr val="C00000"/>
                </a:solidFill>
              </a:rPr>
              <a:t>&gt;&gt;&gt; </a:t>
            </a:r>
            <a:r>
              <a:rPr lang="en-US" sz="2400" dirty="0" err="1">
                <a:solidFill>
                  <a:srgbClr val="C00000"/>
                </a:solidFill>
              </a:rPr>
              <a:t>logging.debug</a:t>
            </a:r>
            <a:r>
              <a:rPr lang="en-US" sz="2400" dirty="0">
                <a:solidFill>
                  <a:srgbClr val="C00000"/>
                </a:solidFill>
              </a:rPr>
              <a:t>('Some debugging details.')</a:t>
            </a:r>
          </a:p>
          <a:p>
            <a:r>
              <a:rPr lang="en-US" sz="2400" dirty="0"/>
              <a:t>2019-05-18 19:04:26,901 - DEBUG - Some debugging details.</a:t>
            </a:r>
          </a:p>
          <a:p>
            <a:r>
              <a:rPr lang="en-US" sz="2400" dirty="0">
                <a:solidFill>
                  <a:srgbClr val="C00000"/>
                </a:solidFill>
              </a:rPr>
              <a:t>&gt;&gt;&gt; logging.info('The logging module is working.')</a:t>
            </a:r>
          </a:p>
          <a:p>
            <a:r>
              <a:rPr lang="en-US" sz="2400" dirty="0"/>
              <a:t>2019-05-18 19:04:35,569 - INFO - The logging module is working.</a:t>
            </a:r>
          </a:p>
          <a:p>
            <a:r>
              <a:rPr lang="en-US" sz="2400" dirty="0">
                <a:solidFill>
                  <a:srgbClr val="C00000"/>
                </a:solidFill>
              </a:rPr>
              <a:t>&gt;&gt;&gt; </a:t>
            </a:r>
            <a:r>
              <a:rPr lang="en-US" sz="2400" dirty="0" err="1">
                <a:solidFill>
                  <a:srgbClr val="C00000"/>
                </a:solidFill>
              </a:rPr>
              <a:t>logging.warning</a:t>
            </a:r>
            <a:r>
              <a:rPr lang="en-US" sz="2400" dirty="0">
                <a:solidFill>
                  <a:srgbClr val="C00000"/>
                </a:solidFill>
              </a:rPr>
              <a:t>('An error message is about to be logged.')</a:t>
            </a:r>
          </a:p>
          <a:p>
            <a:r>
              <a:rPr lang="en-US" sz="2400" dirty="0"/>
              <a:t>2019-05-18 19:04:56,843 - WARNING - An error message is about to be logged.</a:t>
            </a:r>
          </a:p>
          <a:p>
            <a:r>
              <a:rPr lang="en-US" sz="2400" dirty="0">
                <a:solidFill>
                  <a:srgbClr val="C00000"/>
                </a:solidFill>
              </a:rPr>
              <a:t>&gt;&gt;&gt; </a:t>
            </a:r>
            <a:r>
              <a:rPr lang="en-US" sz="2400" dirty="0" err="1">
                <a:solidFill>
                  <a:srgbClr val="C00000"/>
                </a:solidFill>
              </a:rPr>
              <a:t>logging.error</a:t>
            </a:r>
            <a:r>
              <a:rPr lang="en-US" sz="2400" dirty="0">
                <a:solidFill>
                  <a:srgbClr val="C00000"/>
                </a:solidFill>
              </a:rPr>
              <a:t>('An error has occurred.')</a:t>
            </a:r>
          </a:p>
          <a:p>
            <a:r>
              <a:rPr lang="en-US" sz="2400" dirty="0"/>
              <a:t>2019-05-18 19:05:07,737 - ERROR - An error has occurred.</a:t>
            </a:r>
          </a:p>
          <a:p>
            <a:r>
              <a:rPr lang="en-US" sz="2400" dirty="0">
                <a:solidFill>
                  <a:srgbClr val="C00000"/>
                </a:solidFill>
              </a:rPr>
              <a:t>&gt;&gt;&gt; </a:t>
            </a:r>
            <a:r>
              <a:rPr lang="en-US" sz="2400" dirty="0" err="1">
                <a:solidFill>
                  <a:srgbClr val="C00000"/>
                </a:solidFill>
              </a:rPr>
              <a:t>logging.critical</a:t>
            </a:r>
            <a:r>
              <a:rPr lang="en-US" sz="2400" dirty="0">
                <a:solidFill>
                  <a:srgbClr val="C00000"/>
                </a:solidFill>
              </a:rPr>
              <a:t>('The program is unable to recover!')</a:t>
            </a:r>
          </a:p>
          <a:p>
            <a:r>
              <a:rPr lang="en-US" sz="2400" dirty="0"/>
              <a:t>2019-05-18 19:05:45,794 - CRITICAL - The program is unable to recover!</a:t>
            </a:r>
          </a:p>
        </p:txBody>
      </p:sp>
    </p:spTree>
    <p:extLst>
      <p:ext uri="{BB962C8B-B14F-4D97-AF65-F5344CB8AC3E}">
        <p14:creationId xmlns:p14="http://schemas.microsoft.com/office/powerpoint/2010/main" val="429269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Moving and Renaming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865708"/>
            <a:ext cx="11445494" cy="3766185"/>
          </a:xfrm>
        </p:spPr>
        <p:txBody>
          <a:bodyPr>
            <a:noAutofit/>
          </a:bodyPr>
          <a:lstStyle/>
          <a:p>
            <a:pPr algn="just">
              <a:buFont typeface="Wingdings" panose="05000000000000000000" pitchFamily="2" charset="2"/>
              <a:buChar char="Ø"/>
            </a:pPr>
            <a:r>
              <a:rPr lang="en-US" sz="2800" dirty="0"/>
              <a:t>Calling </a:t>
            </a:r>
            <a:r>
              <a:rPr lang="en-US" sz="2800" dirty="0" err="1">
                <a:solidFill>
                  <a:srgbClr val="C00000"/>
                </a:solidFill>
              </a:rPr>
              <a:t>shutil.move</a:t>
            </a:r>
            <a:r>
              <a:rPr lang="en-US" sz="2800" dirty="0">
                <a:solidFill>
                  <a:srgbClr val="C00000"/>
                </a:solidFill>
              </a:rPr>
              <a:t>(source, destination) </a:t>
            </a:r>
            <a:r>
              <a:rPr lang="en-US" sz="2800" dirty="0"/>
              <a:t>will move the file or folder at the path source to the path destination and will return a string of the absolute path of the new location.</a:t>
            </a:r>
          </a:p>
          <a:p>
            <a:pPr algn="just">
              <a:buFont typeface="Wingdings" panose="05000000000000000000" pitchFamily="2" charset="2"/>
              <a:buChar char="Ø"/>
            </a:pPr>
            <a:r>
              <a:rPr lang="en-US" sz="2800" dirty="0">
                <a:solidFill>
                  <a:srgbClr val="0070C0"/>
                </a:solidFill>
              </a:rPr>
              <a:t>If destination points to a folder, the source file gets moved into destination and keeps its current filename.</a:t>
            </a: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r>
              <a:rPr lang="en-US" sz="2800" dirty="0">
                <a:solidFill>
                  <a:srgbClr val="0070C0"/>
                </a:solidFill>
              </a:rPr>
              <a:t>Assuming a folder named eggs already exists in the C:\ directory, this </a:t>
            </a:r>
            <a:r>
              <a:rPr lang="en-US" sz="2800" dirty="0" err="1">
                <a:solidFill>
                  <a:srgbClr val="0070C0"/>
                </a:solidFill>
              </a:rPr>
              <a:t>shutil.move</a:t>
            </a:r>
            <a:r>
              <a:rPr lang="en-US" sz="2800" dirty="0">
                <a:solidFill>
                  <a:srgbClr val="0070C0"/>
                </a:solidFill>
              </a:rPr>
              <a:t>() call says, “Move C:\bacon.txt into the folder C:\eggs.”</a:t>
            </a:r>
          </a:p>
          <a:p>
            <a:pPr algn="just">
              <a:buFont typeface="Wingdings" panose="05000000000000000000" pitchFamily="2" charset="2"/>
              <a:buChar char="Ø"/>
            </a:pPr>
            <a:r>
              <a:rPr lang="en-US" sz="2800" dirty="0">
                <a:solidFill>
                  <a:srgbClr val="0070C0"/>
                </a:solidFill>
              </a:rPr>
              <a:t>If there had been a bacon.txt file already in C:\eggs, it would have been overwritten. Since it’s easy to accidentally overwrite files in this way, you should take some care when using move().</a:t>
            </a:r>
          </a:p>
        </p:txBody>
      </p:sp>
      <p:sp>
        <p:nvSpPr>
          <p:cNvPr id="4" name="Rectangle 3"/>
          <p:cNvSpPr/>
          <p:nvPr/>
        </p:nvSpPr>
        <p:spPr>
          <a:xfrm>
            <a:off x="3680206" y="3145298"/>
            <a:ext cx="8511794" cy="1384995"/>
          </a:xfrm>
          <a:prstGeom prst="rect">
            <a:avLst/>
          </a:prstGeom>
        </p:spPr>
        <p:txBody>
          <a:bodyPr wrap="square">
            <a:spAutoFit/>
          </a:bodyPr>
          <a:lstStyle/>
          <a:p>
            <a:r>
              <a:rPr lang="en-US" sz="2800" dirty="0">
                <a:solidFill>
                  <a:srgbClr val="C00000"/>
                </a:solidFill>
              </a:rPr>
              <a:t>&gt;&gt;&gt; import </a:t>
            </a:r>
            <a:r>
              <a:rPr lang="en-US" sz="2800" dirty="0" err="1">
                <a:solidFill>
                  <a:srgbClr val="C00000"/>
                </a:solidFill>
              </a:rPr>
              <a:t>shutil</a:t>
            </a:r>
            <a:endParaRPr lang="en-US" sz="2800" dirty="0">
              <a:solidFill>
                <a:srgbClr val="C00000"/>
              </a:solidFill>
            </a:endParaRPr>
          </a:p>
          <a:p>
            <a:r>
              <a:rPr lang="en-US" sz="2800" dirty="0">
                <a:solidFill>
                  <a:srgbClr val="C00000"/>
                </a:solidFill>
              </a:rPr>
              <a:t>&gt;&gt;&gt; </a:t>
            </a:r>
            <a:r>
              <a:rPr lang="en-US" sz="2800" dirty="0" err="1">
                <a:solidFill>
                  <a:srgbClr val="C00000"/>
                </a:solidFill>
              </a:rPr>
              <a:t>shutil.move</a:t>
            </a:r>
            <a:r>
              <a:rPr lang="en-US" sz="2800" dirty="0">
                <a:solidFill>
                  <a:srgbClr val="C00000"/>
                </a:solidFill>
              </a:rPr>
              <a:t>('C:\\bacon.txt', 'C:\\eggs')</a:t>
            </a:r>
          </a:p>
          <a:p>
            <a:r>
              <a:rPr lang="en-US" sz="2800" dirty="0"/>
              <a:t>'C:\\eggs\\bacon.txt'</a:t>
            </a:r>
          </a:p>
        </p:txBody>
      </p:sp>
    </p:spTree>
    <p:extLst>
      <p:ext uri="{BB962C8B-B14F-4D97-AF65-F5344CB8AC3E}">
        <p14:creationId xmlns:p14="http://schemas.microsoft.com/office/powerpoint/2010/main" val="35111477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635885"/>
            <a:ext cx="12464143" cy="1658198"/>
          </a:xfrm>
        </p:spPr>
        <p:txBody>
          <a:bodyPr>
            <a:normAutofit/>
          </a:bodyPr>
          <a:lstStyle/>
          <a:p>
            <a:pPr algn="ctr"/>
            <a:r>
              <a:rPr lang="en-US" sz="4000" b="1">
                <a:latin typeface="Imprint MT Shadow" panose="04020605060303030202" pitchFamily="82" charset="0"/>
              </a:rPr>
              <a:t>Logging Levels</a:t>
            </a:r>
            <a:endParaRPr lang="en-US" sz="4000" b="1" dirty="0">
              <a:latin typeface="Imprint MT Shadow" panose="04020605060303030202" pitchFamily="82" charset="0"/>
            </a:endParaRPr>
          </a:p>
        </p:txBody>
      </p:sp>
      <p:sp>
        <p:nvSpPr>
          <p:cNvPr id="4" name="Rectangle 3"/>
          <p:cNvSpPr/>
          <p:nvPr/>
        </p:nvSpPr>
        <p:spPr>
          <a:xfrm>
            <a:off x="1" y="891685"/>
            <a:ext cx="5115028" cy="578619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200" dirty="0">
                <a:solidFill>
                  <a:srgbClr val="C00000"/>
                </a:solidFill>
              </a:rPr>
              <a:t>Benefit of logging levels is that you can change what priority of logging message you want to see. </a:t>
            </a:r>
          </a:p>
          <a:p>
            <a:pPr marL="457200" indent="-457200">
              <a:spcAft>
                <a:spcPts val="1200"/>
              </a:spcAft>
              <a:buFont typeface="Wingdings" panose="05000000000000000000" pitchFamily="2" charset="2"/>
              <a:buChar char="Ø"/>
            </a:pPr>
            <a:r>
              <a:rPr lang="en-US" sz="2200" dirty="0">
                <a:solidFill>
                  <a:srgbClr val="C00000"/>
                </a:solidFill>
              </a:rPr>
              <a:t>Passing </a:t>
            </a:r>
            <a:r>
              <a:rPr lang="en-US" sz="2200" dirty="0" err="1">
                <a:solidFill>
                  <a:srgbClr val="C00000"/>
                </a:solidFill>
              </a:rPr>
              <a:t>logging.DEBUG</a:t>
            </a:r>
            <a:r>
              <a:rPr lang="en-US" sz="2200" dirty="0">
                <a:solidFill>
                  <a:srgbClr val="C00000"/>
                </a:solidFill>
              </a:rPr>
              <a:t> to </a:t>
            </a:r>
            <a:r>
              <a:rPr lang="en-US" sz="2200" dirty="0" err="1">
                <a:solidFill>
                  <a:srgbClr val="C00000"/>
                </a:solidFill>
              </a:rPr>
              <a:t>basicConfig</a:t>
            </a:r>
            <a:r>
              <a:rPr lang="en-US" sz="2200" dirty="0">
                <a:solidFill>
                  <a:srgbClr val="C00000"/>
                </a:solidFill>
              </a:rPr>
              <a:t>() function’s level keyword argument will show messages from all the logging levels (DEBUG being lowest level) </a:t>
            </a:r>
          </a:p>
          <a:p>
            <a:pPr marL="457200" indent="-457200">
              <a:spcAft>
                <a:spcPts val="1200"/>
              </a:spcAft>
              <a:buFont typeface="Wingdings" panose="05000000000000000000" pitchFamily="2" charset="2"/>
              <a:buChar char="Ø"/>
            </a:pPr>
            <a:r>
              <a:rPr lang="en-US" sz="2200" dirty="0">
                <a:solidFill>
                  <a:srgbClr val="C00000"/>
                </a:solidFill>
              </a:rPr>
              <a:t>But after developing program some more, you may be interested only in errors. </a:t>
            </a:r>
          </a:p>
          <a:p>
            <a:pPr marL="457200" indent="-457200">
              <a:spcAft>
                <a:spcPts val="1200"/>
              </a:spcAft>
              <a:buFont typeface="Wingdings" panose="05000000000000000000" pitchFamily="2" charset="2"/>
              <a:buChar char="Ø"/>
            </a:pPr>
            <a:r>
              <a:rPr lang="en-US" sz="2200" dirty="0">
                <a:solidFill>
                  <a:srgbClr val="C00000"/>
                </a:solidFill>
              </a:rPr>
              <a:t>In that case, you can set </a:t>
            </a:r>
            <a:r>
              <a:rPr lang="en-US" sz="2200" dirty="0" err="1">
                <a:solidFill>
                  <a:srgbClr val="C00000"/>
                </a:solidFill>
              </a:rPr>
              <a:t>basicConfig</a:t>
            </a:r>
            <a:r>
              <a:rPr lang="en-US" sz="2200" dirty="0">
                <a:solidFill>
                  <a:srgbClr val="C00000"/>
                </a:solidFill>
              </a:rPr>
              <a:t>()’s level argument to </a:t>
            </a:r>
            <a:r>
              <a:rPr lang="en-US" sz="2200" dirty="0" err="1">
                <a:solidFill>
                  <a:srgbClr val="C00000"/>
                </a:solidFill>
              </a:rPr>
              <a:t>logging.ERROR</a:t>
            </a:r>
            <a:r>
              <a:rPr lang="en-US" sz="2200" dirty="0">
                <a:solidFill>
                  <a:srgbClr val="C00000"/>
                </a:solidFill>
              </a:rPr>
              <a:t>. </a:t>
            </a:r>
          </a:p>
          <a:p>
            <a:pPr marL="457200" indent="-457200">
              <a:spcAft>
                <a:spcPts val="1200"/>
              </a:spcAft>
              <a:buFont typeface="Wingdings" panose="05000000000000000000" pitchFamily="2" charset="2"/>
              <a:buChar char="Ø"/>
            </a:pPr>
            <a:r>
              <a:rPr lang="en-US" sz="2200" dirty="0">
                <a:solidFill>
                  <a:srgbClr val="C00000"/>
                </a:solidFill>
              </a:rPr>
              <a:t>This will show only ERROR and CRITICAL messages and skip the DEBUG, INFO, and WARNING messages.</a:t>
            </a:r>
          </a:p>
        </p:txBody>
      </p:sp>
      <p:sp>
        <p:nvSpPr>
          <p:cNvPr id="5" name="Rectangle 4"/>
          <p:cNvSpPr/>
          <p:nvPr/>
        </p:nvSpPr>
        <p:spPr>
          <a:xfrm>
            <a:off x="5115028" y="1010245"/>
            <a:ext cx="7206343" cy="5847755"/>
          </a:xfrm>
          <a:prstGeom prst="rect">
            <a:avLst/>
          </a:prstGeom>
        </p:spPr>
        <p:txBody>
          <a:bodyPr wrap="square">
            <a:spAutoFit/>
          </a:bodyPr>
          <a:lstStyle/>
          <a:p>
            <a:r>
              <a:rPr lang="en-US" sz="2200" dirty="0">
                <a:solidFill>
                  <a:srgbClr val="C00000"/>
                </a:solidFill>
              </a:rPr>
              <a:t>&gt;&gt;&gt; import logging</a:t>
            </a:r>
          </a:p>
          <a:p>
            <a:r>
              <a:rPr lang="en-US" sz="2200" dirty="0">
                <a:solidFill>
                  <a:srgbClr val="C00000"/>
                </a:solidFill>
              </a:rPr>
              <a:t>&gt;&gt;&gt; </a:t>
            </a:r>
            <a:r>
              <a:rPr lang="en-US" sz="2200" dirty="0" err="1">
                <a:solidFill>
                  <a:srgbClr val="C00000"/>
                </a:solidFill>
              </a:rPr>
              <a:t>logging.basicConfig</a:t>
            </a:r>
            <a:r>
              <a:rPr lang="en-US" sz="2200" dirty="0">
                <a:solidFill>
                  <a:srgbClr val="C00000"/>
                </a:solidFill>
              </a:rPr>
              <a:t>(level=</a:t>
            </a:r>
            <a:r>
              <a:rPr lang="en-US" sz="2200" dirty="0" err="1">
                <a:solidFill>
                  <a:srgbClr val="C00000"/>
                </a:solidFill>
              </a:rPr>
              <a:t>logging.DEBUG</a:t>
            </a:r>
            <a:r>
              <a:rPr lang="en-US" sz="2200" dirty="0">
                <a:solidFill>
                  <a:srgbClr val="C00000"/>
                </a:solidFill>
              </a:rPr>
              <a:t>, format=' %(</a:t>
            </a:r>
            <a:r>
              <a:rPr lang="en-US" sz="2200" dirty="0" err="1">
                <a:solidFill>
                  <a:srgbClr val="C00000"/>
                </a:solidFill>
              </a:rPr>
              <a:t>asctime</a:t>
            </a:r>
            <a:r>
              <a:rPr lang="en-US" sz="2200" dirty="0">
                <a:solidFill>
                  <a:srgbClr val="C00000"/>
                </a:solidFill>
              </a:rPr>
              <a:t>)s -</a:t>
            </a:r>
          </a:p>
          <a:p>
            <a:r>
              <a:rPr lang="en-US" sz="2200" dirty="0">
                <a:solidFill>
                  <a:srgbClr val="C00000"/>
                </a:solidFill>
              </a:rPr>
              <a:t>%(</a:t>
            </a:r>
            <a:r>
              <a:rPr lang="en-US" sz="2200" dirty="0" err="1">
                <a:solidFill>
                  <a:srgbClr val="C00000"/>
                </a:solidFill>
              </a:rPr>
              <a:t>levelname</a:t>
            </a:r>
            <a:r>
              <a:rPr lang="en-US" sz="2200" dirty="0">
                <a:solidFill>
                  <a:srgbClr val="C00000"/>
                </a:solidFill>
              </a:rPr>
              <a:t>)s - %(message)s')</a:t>
            </a:r>
          </a:p>
          <a:p>
            <a:r>
              <a:rPr lang="en-US" sz="2200" dirty="0">
                <a:solidFill>
                  <a:srgbClr val="C00000"/>
                </a:solidFill>
              </a:rPr>
              <a:t>&gt;&gt;&gt; </a:t>
            </a:r>
            <a:r>
              <a:rPr lang="en-US" sz="2200" dirty="0" err="1">
                <a:solidFill>
                  <a:srgbClr val="C00000"/>
                </a:solidFill>
              </a:rPr>
              <a:t>logging.debug</a:t>
            </a:r>
            <a:r>
              <a:rPr lang="en-US" sz="2200" dirty="0">
                <a:solidFill>
                  <a:srgbClr val="C00000"/>
                </a:solidFill>
              </a:rPr>
              <a:t>('Some debugging details.')</a:t>
            </a:r>
          </a:p>
          <a:p>
            <a:r>
              <a:rPr lang="en-US" sz="2200" dirty="0"/>
              <a:t>2019-05-18 19:04:26,901 - DEBUG - Some debugging details.</a:t>
            </a:r>
          </a:p>
          <a:p>
            <a:r>
              <a:rPr lang="en-US" sz="2200" dirty="0">
                <a:solidFill>
                  <a:srgbClr val="C00000"/>
                </a:solidFill>
              </a:rPr>
              <a:t>&gt;&gt;&gt; logging.info('The logging module is working.')</a:t>
            </a:r>
          </a:p>
          <a:p>
            <a:r>
              <a:rPr lang="en-US" sz="2200" dirty="0"/>
              <a:t>2019-05-18 19:04:35,569 - INFO - The logging module is working.</a:t>
            </a:r>
          </a:p>
          <a:p>
            <a:r>
              <a:rPr lang="en-US" sz="2200" dirty="0">
                <a:solidFill>
                  <a:srgbClr val="C00000"/>
                </a:solidFill>
              </a:rPr>
              <a:t>&gt;&gt;&gt; </a:t>
            </a:r>
            <a:r>
              <a:rPr lang="en-US" sz="2200" dirty="0" err="1">
                <a:solidFill>
                  <a:srgbClr val="C00000"/>
                </a:solidFill>
              </a:rPr>
              <a:t>logging.warning</a:t>
            </a:r>
            <a:r>
              <a:rPr lang="en-US" sz="2200" dirty="0">
                <a:solidFill>
                  <a:srgbClr val="C00000"/>
                </a:solidFill>
              </a:rPr>
              <a:t>('An error message is about to be logged.')</a:t>
            </a:r>
          </a:p>
          <a:p>
            <a:r>
              <a:rPr lang="en-US" sz="2200" dirty="0"/>
              <a:t>2019-05-18 19:04:56,843 - WARNING - An error message is about to be logged.</a:t>
            </a:r>
          </a:p>
          <a:p>
            <a:r>
              <a:rPr lang="en-US" sz="2200" dirty="0">
                <a:solidFill>
                  <a:srgbClr val="C00000"/>
                </a:solidFill>
              </a:rPr>
              <a:t>&gt;&gt;&gt; </a:t>
            </a:r>
            <a:r>
              <a:rPr lang="en-US" sz="2200" dirty="0" err="1">
                <a:solidFill>
                  <a:srgbClr val="C00000"/>
                </a:solidFill>
              </a:rPr>
              <a:t>logging.error</a:t>
            </a:r>
            <a:r>
              <a:rPr lang="en-US" sz="2200" dirty="0">
                <a:solidFill>
                  <a:srgbClr val="C00000"/>
                </a:solidFill>
              </a:rPr>
              <a:t>('An error has occurred.')</a:t>
            </a:r>
          </a:p>
          <a:p>
            <a:r>
              <a:rPr lang="en-US" sz="2200" dirty="0"/>
              <a:t>2019-05-18 19:05:07,737 - ERROR - An error has occurred.</a:t>
            </a:r>
          </a:p>
          <a:p>
            <a:r>
              <a:rPr lang="en-US" sz="2200" dirty="0">
                <a:solidFill>
                  <a:srgbClr val="C00000"/>
                </a:solidFill>
              </a:rPr>
              <a:t>&gt;&gt;&gt; </a:t>
            </a:r>
            <a:r>
              <a:rPr lang="en-US" sz="2200" dirty="0" err="1">
                <a:solidFill>
                  <a:srgbClr val="C00000"/>
                </a:solidFill>
              </a:rPr>
              <a:t>logging.critical</a:t>
            </a:r>
            <a:r>
              <a:rPr lang="en-US" sz="2200" dirty="0">
                <a:solidFill>
                  <a:srgbClr val="C00000"/>
                </a:solidFill>
              </a:rPr>
              <a:t>('The program is unable to recover!')</a:t>
            </a:r>
          </a:p>
          <a:p>
            <a:r>
              <a:rPr lang="en-US" sz="2200" dirty="0"/>
              <a:t>2019-05-18 19:05:45,794 - CRITICAL - The program is unable to recover!</a:t>
            </a:r>
          </a:p>
        </p:txBody>
      </p:sp>
    </p:spTree>
    <p:extLst>
      <p:ext uri="{BB962C8B-B14F-4D97-AF65-F5344CB8AC3E}">
        <p14:creationId xmlns:p14="http://schemas.microsoft.com/office/powerpoint/2010/main" val="381527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Disabling Logging</a:t>
            </a:r>
            <a:endParaRPr lang="en-US" sz="4000" b="1" dirty="0">
              <a:latin typeface="Imprint MT Shadow" panose="04020605060303030202" pitchFamily="82" charset="0"/>
            </a:endParaRPr>
          </a:p>
        </p:txBody>
      </p:sp>
      <p:sp>
        <p:nvSpPr>
          <p:cNvPr id="4" name="Rectangle 3"/>
          <p:cNvSpPr/>
          <p:nvPr/>
        </p:nvSpPr>
        <p:spPr>
          <a:xfrm>
            <a:off x="0" y="695740"/>
            <a:ext cx="5115028" cy="624786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200" dirty="0">
                <a:solidFill>
                  <a:srgbClr val="C00000"/>
                </a:solidFill>
              </a:rPr>
              <a:t>After you’ve debugged your program, you probably don’t want all these log messages cluttering the screen. </a:t>
            </a:r>
          </a:p>
          <a:p>
            <a:pPr marL="457200" indent="-457200">
              <a:spcAft>
                <a:spcPts val="1200"/>
              </a:spcAft>
              <a:buFont typeface="Wingdings" panose="05000000000000000000" pitchFamily="2" charset="2"/>
              <a:buChar char="Ø"/>
            </a:pPr>
            <a:r>
              <a:rPr lang="en-US" sz="2200" dirty="0">
                <a:solidFill>
                  <a:srgbClr val="0070C0"/>
                </a:solidFill>
              </a:rPr>
              <a:t>The </a:t>
            </a:r>
            <a:r>
              <a:rPr lang="en-US" sz="2200" dirty="0" err="1">
                <a:solidFill>
                  <a:srgbClr val="0070C0"/>
                </a:solidFill>
              </a:rPr>
              <a:t>logging.disable</a:t>
            </a:r>
            <a:r>
              <a:rPr lang="en-US" sz="2200" dirty="0">
                <a:solidFill>
                  <a:srgbClr val="0070C0"/>
                </a:solidFill>
              </a:rPr>
              <a:t>() function disables these so that you don’t have to go into your program and remove all the logging calls by hand. </a:t>
            </a:r>
          </a:p>
          <a:p>
            <a:pPr marL="457200" indent="-457200">
              <a:spcAft>
                <a:spcPts val="1200"/>
              </a:spcAft>
              <a:buFont typeface="Wingdings" panose="05000000000000000000" pitchFamily="2" charset="2"/>
              <a:buChar char="Ø"/>
            </a:pPr>
            <a:r>
              <a:rPr lang="en-US" sz="2200" dirty="0">
                <a:solidFill>
                  <a:srgbClr val="C00000"/>
                </a:solidFill>
              </a:rPr>
              <a:t>You simply pass </a:t>
            </a:r>
            <a:r>
              <a:rPr lang="en-US" sz="2200" dirty="0" err="1">
                <a:solidFill>
                  <a:srgbClr val="C00000"/>
                </a:solidFill>
              </a:rPr>
              <a:t>logging.disable</a:t>
            </a:r>
            <a:r>
              <a:rPr lang="en-US" sz="2200" dirty="0">
                <a:solidFill>
                  <a:srgbClr val="C00000"/>
                </a:solidFill>
              </a:rPr>
              <a:t>() a logging level, and it will suppress all log messages at that level or lower. </a:t>
            </a:r>
          </a:p>
          <a:p>
            <a:pPr marL="457200" indent="-457200">
              <a:spcAft>
                <a:spcPts val="1200"/>
              </a:spcAft>
              <a:buFont typeface="Wingdings" panose="05000000000000000000" pitchFamily="2" charset="2"/>
              <a:buChar char="Ø"/>
            </a:pPr>
            <a:r>
              <a:rPr lang="en-US" sz="2200" dirty="0"/>
              <a:t>So if you want to disable logging entirely, just add </a:t>
            </a:r>
            <a:r>
              <a:rPr lang="en-US" sz="2200" dirty="0" err="1"/>
              <a:t>logging.disable</a:t>
            </a:r>
            <a:r>
              <a:rPr lang="en-US" sz="2200" dirty="0"/>
              <a:t>(</a:t>
            </a:r>
            <a:r>
              <a:rPr lang="en-US" sz="2200" dirty="0" err="1"/>
              <a:t>logging.CRITICAL</a:t>
            </a:r>
            <a:r>
              <a:rPr lang="en-US" sz="2200" dirty="0"/>
              <a:t>) to </a:t>
            </a:r>
            <a:r>
              <a:rPr lang="en-US" sz="2400" dirty="0" err="1"/>
              <a:t>to</a:t>
            </a:r>
            <a:r>
              <a:rPr lang="en-US" sz="2400" dirty="0"/>
              <a:t> your program. </a:t>
            </a:r>
          </a:p>
          <a:p>
            <a:pPr marL="457200" indent="-457200">
              <a:spcAft>
                <a:spcPts val="1200"/>
              </a:spcAft>
              <a:buFont typeface="Wingdings" panose="05000000000000000000" pitchFamily="2" charset="2"/>
              <a:buChar char="Ø"/>
            </a:pPr>
            <a:r>
              <a:rPr lang="en-US" sz="2400" dirty="0">
                <a:solidFill>
                  <a:srgbClr val="0070C0"/>
                </a:solidFill>
              </a:rPr>
              <a:t>Ex: enter the following into the interactive shell:</a:t>
            </a:r>
            <a:endParaRPr lang="en-US" sz="2200" dirty="0">
              <a:solidFill>
                <a:srgbClr val="0070C0"/>
              </a:solidFill>
            </a:endParaRPr>
          </a:p>
        </p:txBody>
      </p:sp>
      <p:sp>
        <p:nvSpPr>
          <p:cNvPr id="5" name="Rectangle 4"/>
          <p:cNvSpPr/>
          <p:nvPr/>
        </p:nvSpPr>
        <p:spPr>
          <a:xfrm>
            <a:off x="5115028" y="947051"/>
            <a:ext cx="7206343" cy="3139321"/>
          </a:xfrm>
          <a:prstGeom prst="rect">
            <a:avLst/>
          </a:prstGeom>
        </p:spPr>
        <p:txBody>
          <a:bodyPr wrap="square">
            <a:spAutoFit/>
          </a:bodyPr>
          <a:lstStyle/>
          <a:p>
            <a:r>
              <a:rPr lang="en-US" sz="2200" dirty="0">
                <a:solidFill>
                  <a:srgbClr val="C00000"/>
                </a:solidFill>
              </a:rPr>
              <a:t>&gt;&gt;&gt; import logging</a:t>
            </a:r>
          </a:p>
          <a:p>
            <a:r>
              <a:rPr lang="en-US" sz="2200" dirty="0">
                <a:solidFill>
                  <a:srgbClr val="C00000"/>
                </a:solidFill>
              </a:rPr>
              <a:t>&gt;&gt;&gt; </a:t>
            </a:r>
            <a:r>
              <a:rPr lang="en-US" sz="2200" dirty="0" err="1">
                <a:solidFill>
                  <a:srgbClr val="C00000"/>
                </a:solidFill>
              </a:rPr>
              <a:t>logging.basicConfig</a:t>
            </a:r>
            <a:r>
              <a:rPr lang="en-US" sz="2200" dirty="0">
                <a:solidFill>
                  <a:srgbClr val="C00000"/>
                </a:solidFill>
              </a:rPr>
              <a:t>(level=logging.INFO, format=' %(</a:t>
            </a:r>
            <a:r>
              <a:rPr lang="en-US" sz="2200" dirty="0" err="1">
                <a:solidFill>
                  <a:srgbClr val="C00000"/>
                </a:solidFill>
              </a:rPr>
              <a:t>asctime</a:t>
            </a:r>
            <a:r>
              <a:rPr lang="en-US" sz="2200" dirty="0">
                <a:solidFill>
                  <a:srgbClr val="C00000"/>
                </a:solidFill>
              </a:rPr>
              <a:t>)s - %(</a:t>
            </a:r>
            <a:r>
              <a:rPr lang="en-US" sz="2200" dirty="0" err="1">
                <a:solidFill>
                  <a:srgbClr val="C00000"/>
                </a:solidFill>
              </a:rPr>
              <a:t>levelname</a:t>
            </a:r>
            <a:r>
              <a:rPr lang="en-US" sz="2200" dirty="0">
                <a:solidFill>
                  <a:srgbClr val="C00000"/>
                </a:solidFill>
              </a:rPr>
              <a:t>)s - %(message)s')</a:t>
            </a:r>
          </a:p>
          <a:p>
            <a:r>
              <a:rPr lang="en-US" sz="2200" dirty="0">
                <a:solidFill>
                  <a:srgbClr val="C00000"/>
                </a:solidFill>
              </a:rPr>
              <a:t>&gt;&gt;&gt; </a:t>
            </a:r>
            <a:r>
              <a:rPr lang="en-US" sz="2200" dirty="0" err="1">
                <a:solidFill>
                  <a:srgbClr val="C00000"/>
                </a:solidFill>
              </a:rPr>
              <a:t>logging.critical</a:t>
            </a:r>
            <a:r>
              <a:rPr lang="en-US" sz="2200" dirty="0">
                <a:solidFill>
                  <a:srgbClr val="C00000"/>
                </a:solidFill>
              </a:rPr>
              <a:t>('Critical error! Critical error!')</a:t>
            </a:r>
          </a:p>
          <a:p>
            <a:r>
              <a:rPr lang="en-US" sz="2200" dirty="0">
                <a:solidFill>
                  <a:srgbClr val="C00000"/>
                </a:solidFill>
              </a:rPr>
              <a:t>2019-05-22 11:10:48,054 - CRITICAL - Critical error! Critical error!</a:t>
            </a:r>
          </a:p>
          <a:p>
            <a:r>
              <a:rPr lang="en-US" sz="2200" dirty="0">
                <a:solidFill>
                  <a:srgbClr val="C00000"/>
                </a:solidFill>
              </a:rPr>
              <a:t>&gt;&gt;&gt; </a:t>
            </a:r>
            <a:r>
              <a:rPr lang="en-US" sz="2200" dirty="0" err="1">
                <a:solidFill>
                  <a:srgbClr val="C00000"/>
                </a:solidFill>
              </a:rPr>
              <a:t>logging.disable</a:t>
            </a:r>
            <a:r>
              <a:rPr lang="en-US" sz="2200" dirty="0">
                <a:solidFill>
                  <a:srgbClr val="C00000"/>
                </a:solidFill>
              </a:rPr>
              <a:t>(</a:t>
            </a:r>
            <a:r>
              <a:rPr lang="en-US" sz="2200" dirty="0" err="1">
                <a:solidFill>
                  <a:srgbClr val="C00000"/>
                </a:solidFill>
              </a:rPr>
              <a:t>logging.CRITICAL</a:t>
            </a:r>
            <a:r>
              <a:rPr lang="en-US" sz="2200" dirty="0">
                <a:solidFill>
                  <a:srgbClr val="C00000"/>
                </a:solidFill>
              </a:rPr>
              <a:t>)</a:t>
            </a:r>
          </a:p>
          <a:p>
            <a:r>
              <a:rPr lang="en-US" sz="2200" dirty="0">
                <a:solidFill>
                  <a:srgbClr val="C00000"/>
                </a:solidFill>
              </a:rPr>
              <a:t>&gt;&gt;&gt; </a:t>
            </a:r>
            <a:r>
              <a:rPr lang="en-US" sz="2200" dirty="0" err="1">
                <a:solidFill>
                  <a:srgbClr val="C00000"/>
                </a:solidFill>
              </a:rPr>
              <a:t>logging.critical</a:t>
            </a:r>
            <a:r>
              <a:rPr lang="en-US" sz="2200" dirty="0">
                <a:solidFill>
                  <a:srgbClr val="C00000"/>
                </a:solidFill>
              </a:rPr>
              <a:t>('Critical error! Critical error!')</a:t>
            </a:r>
          </a:p>
          <a:p>
            <a:r>
              <a:rPr lang="en-US" sz="2200" dirty="0">
                <a:solidFill>
                  <a:srgbClr val="C00000"/>
                </a:solidFill>
              </a:rPr>
              <a:t>&gt;&gt;&gt; </a:t>
            </a:r>
            <a:r>
              <a:rPr lang="en-US" sz="2200" dirty="0" err="1">
                <a:solidFill>
                  <a:srgbClr val="C00000"/>
                </a:solidFill>
              </a:rPr>
              <a:t>logging.error</a:t>
            </a:r>
            <a:r>
              <a:rPr lang="en-US" sz="2200" dirty="0">
                <a:solidFill>
                  <a:srgbClr val="C00000"/>
                </a:solidFill>
              </a:rPr>
              <a:t>('Error! Error!')</a:t>
            </a:r>
            <a:endParaRPr lang="en-US" sz="2200" dirty="0"/>
          </a:p>
        </p:txBody>
      </p:sp>
      <p:sp>
        <p:nvSpPr>
          <p:cNvPr id="3" name="Rectangle 2"/>
          <p:cNvSpPr/>
          <p:nvPr/>
        </p:nvSpPr>
        <p:spPr>
          <a:xfrm>
            <a:off x="5355772" y="4180344"/>
            <a:ext cx="6096000" cy="2677656"/>
          </a:xfrm>
          <a:prstGeom prst="rect">
            <a:avLst/>
          </a:prstGeom>
        </p:spPr>
        <p:txBody>
          <a:bodyPr>
            <a:spAutoFit/>
          </a:bodyPr>
          <a:lstStyle/>
          <a:p>
            <a:pPr marL="342900" indent="-342900">
              <a:buFont typeface="Wingdings" panose="05000000000000000000" pitchFamily="2" charset="2"/>
              <a:buChar char="Ø"/>
            </a:pPr>
            <a:r>
              <a:rPr lang="en-US" sz="2400" dirty="0"/>
              <a:t>Since </a:t>
            </a:r>
            <a:r>
              <a:rPr lang="en-US" sz="2400" dirty="0" err="1"/>
              <a:t>logging.disable</a:t>
            </a:r>
            <a:r>
              <a:rPr lang="en-US" sz="2400" dirty="0"/>
              <a:t>() will disable all messages after it, you will probably want to add it near the import logging line of code in your program. </a:t>
            </a:r>
          </a:p>
          <a:p>
            <a:pPr marL="342900" indent="-342900">
              <a:buFont typeface="Wingdings" panose="05000000000000000000" pitchFamily="2" charset="2"/>
              <a:buChar char="Ø"/>
            </a:pPr>
            <a:r>
              <a:rPr lang="en-US" sz="2400" dirty="0">
                <a:solidFill>
                  <a:srgbClr val="C00000"/>
                </a:solidFill>
              </a:rPr>
              <a:t>This way, you can easily find it to comment out or uncomment that call to enable or disable logging messages as needed.</a:t>
            </a:r>
          </a:p>
        </p:txBody>
      </p:sp>
    </p:spTree>
    <p:extLst>
      <p:ext uri="{BB962C8B-B14F-4D97-AF65-F5344CB8AC3E}">
        <p14:creationId xmlns:p14="http://schemas.microsoft.com/office/powerpoint/2010/main" val="3794426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Logging to a File</a:t>
            </a:r>
            <a:endParaRPr lang="en-US" sz="4000" b="1" dirty="0">
              <a:latin typeface="Imprint MT Shadow" panose="04020605060303030202" pitchFamily="82" charset="0"/>
            </a:endParaRPr>
          </a:p>
        </p:txBody>
      </p:sp>
      <p:sp>
        <p:nvSpPr>
          <p:cNvPr id="4" name="Rectangle 3"/>
          <p:cNvSpPr/>
          <p:nvPr/>
        </p:nvSpPr>
        <p:spPr>
          <a:xfrm>
            <a:off x="249114" y="1098512"/>
            <a:ext cx="12072257" cy="587853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200" dirty="0">
                <a:solidFill>
                  <a:srgbClr val="C00000"/>
                </a:solidFill>
              </a:rPr>
              <a:t>Instead of displaying the log messages to the screen, you can write them to a text file. The </a:t>
            </a:r>
            <a:r>
              <a:rPr lang="en-US" sz="2200" dirty="0" err="1">
                <a:solidFill>
                  <a:srgbClr val="C00000"/>
                </a:solidFill>
              </a:rPr>
              <a:t>logging.basicConfig</a:t>
            </a:r>
            <a:r>
              <a:rPr lang="en-US" sz="2200" dirty="0">
                <a:solidFill>
                  <a:srgbClr val="C00000"/>
                </a:solidFill>
              </a:rPr>
              <a:t>() function takes a filename keyword argument, like so:</a:t>
            </a:r>
          </a:p>
          <a:p>
            <a:pPr marL="457200" indent="-457200">
              <a:spcAft>
                <a:spcPts val="1200"/>
              </a:spcAft>
              <a:buFont typeface="Wingdings" panose="05000000000000000000" pitchFamily="2" charset="2"/>
              <a:buChar char="Ø"/>
            </a:pPr>
            <a:endParaRPr lang="en-US" sz="2200" dirty="0">
              <a:solidFill>
                <a:srgbClr val="C00000"/>
              </a:solidFill>
            </a:endParaRPr>
          </a:p>
          <a:p>
            <a:pPr marL="457200" indent="-457200">
              <a:spcAft>
                <a:spcPts val="1200"/>
              </a:spcAft>
              <a:buFont typeface="Wingdings" panose="05000000000000000000" pitchFamily="2" charset="2"/>
              <a:buChar char="Ø"/>
            </a:pPr>
            <a:endParaRPr lang="en-US" sz="2200" dirty="0">
              <a:solidFill>
                <a:srgbClr val="C00000"/>
              </a:solidFill>
            </a:endParaRPr>
          </a:p>
          <a:p>
            <a:pPr marL="457200" indent="-457200">
              <a:spcAft>
                <a:spcPts val="1200"/>
              </a:spcAft>
              <a:buFont typeface="Wingdings" panose="05000000000000000000" pitchFamily="2" charset="2"/>
              <a:buChar char="Ø"/>
            </a:pPr>
            <a:endParaRPr lang="en-US" sz="2200" dirty="0">
              <a:solidFill>
                <a:srgbClr val="C00000"/>
              </a:solidFill>
            </a:endParaRPr>
          </a:p>
          <a:p>
            <a:pPr marL="457200" indent="-457200">
              <a:spcAft>
                <a:spcPts val="1200"/>
              </a:spcAft>
              <a:buFont typeface="Wingdings" panose="05000000000000000000" pitchFamily="2" charset="2"/>
              <a:buChar char="Ø"/>
            </a:pPr>
            <a:endParaRPr lang="en-US" sz="2200" dirty="0">
              <a:solidFill>
                <a:srgbClr val="C00000"/>
              </a:solidFill>
            </a:endParaRPr>
          </a:p>
          <a:p>
            <a:pPr marL="457200" indent="-457200">
              <a:spcAft>
                <a:spcPts val="1200"/>
              </a:spcAft>
              <a:buFont typeface="Wingdings" panose="05000000000000000000" pitchFamily="2" charset="2"/>
              <a:buChar char="Ø"/>
            </a:pPr>
            <a:r>
              <a:rPr lang="en-US" sz="2200" dirty="0">
                <a:solidFill>
                  <a:srgbClr val="0070C0"/>
                </a:solidFill>
              </a:rPr>
              <a:t>The log messages will be saved to myProgramLog.txt.  </a:t>
            </a:r>
          </a:p>
          <a:p>
            <a:pPr marL="457200" indent="-457200">
              <a:spcAft>
                <a:spcPts val="1200"/>
              </a:spcAft>
              <a:buFont typeface="Wingdings" panose="05000000000000000000" pitchFamily="2" charset="2"/>
              <a:buChar char="Ø"/>
            </a:pPr>
            <a:r>
              <a:rPr lang="en-US" sz="2200" dirty="0">
                <a:solidFill>
                  <a:srgbClr val="C00000"/>
                </a:solidFill>
              </a:rPr>
              <a:t>While logging messages are helpful, they can clutter your screen and make it hard to read the program’s output. </a:t>
            </a:r>
          </a:p>
          <a:p>
            <a:pPr marL="457200" indent="-457200">
              <a:spcAft>
                <a:spcPts val="1200"/>
              </a:spcAft>
              <a:buFont typeface="Wingdings" panose="05000000000000000000" pitchFamily="2" charset="2"/>
              <a:buChar char="Ø"/>
            </a:pPr>
            <a:r>
              <a:rPr lang="en-US" sz="2200" dirty="0">
                <a:solidFill>
                  <a:srgbClr val="00B050"/>
                </a:solidFill>
              </a:rPr>
              <a:t>Writing the logging messages to a file will keep your screen clear and store the messages so you can read them after running the program. </a:t>
            </a:r>
          </a:p>
          <a:p>
            <a:pPr marL="457200" indent="-457200">
              <a:spcAft>
                <a:spcPts val="1200"/>
              </a:spcAft>
              <a:buFont typeface="Wingdings" panose="05000000000000000000" pitchFamily="2" charset="2"/>
              <a:buChar char="Ø"/>
            </a:pPr>
            <a:r>
              <a:rPr lang="en-US" sz="2200" dirty="0">
                <a:solidFill>
                  <a:srgbClr val="C00000"/>
                </a:solidFill>
              </a:rPr>
              <a:t>You can open this text file in any text editor, such as Notepad or </a:t>
            </a:r>
            <a:r>
              <a:rPr lang="en-US" sz="2200" dirty="0" err="1">
                <a:solidFill>
                  <a:srgbClr val="C00000"/>
                </a:solidFill>
              </a:rPr>
              <a:t>TextEdit</a:t>
            </a:r>
            <a:r>
              <a:rPr lang="en-US" sz="2200" dirty="0">
                <a:solidFill>
                  <a:srgbClr val="C00000"/>
                </a:solidFill>
              </a:rPr>
              <a:t>.</a:t>
            </a:r>
          </a:p>
          <a:p>
            <a:pPr marL="457200" indent="-457200">
              <a:spcAft>
                <a:spcPts val="1200"/>
              </a:spcAft>
              <a:buFont typeface="Wingdings" panose="05000000000000000000" pitchFamily="2" charset="2"/>
              <a:buChar char="Ø"/>
            </a:pPr>
            <a:endParaRPr lang="en-US" sz="2200" dirty="0">
              <a:solidFill>
                <a:srgbClr val="0070C0"/>
              </a:solidFill>
            </a:endParaRPr>
          </a:p>
        </p:txBody>
      </p:sp>
      <p:sp>
        <p:nvSpPr>
          <p:cNvPr id="5" name="Rectangle 4"/>
          <p:cNvSpPr/>
          <p:nvPr/>
        </p:nvSpPr>
        <p:spPr>
          <a:xfrm>
            <a:off x="1294142" y="2125728"/>
            <a:ext cx="7206343" cy="1446550"/>
          </a:xfrm>
          <a:prstGeom prst="rect">
            <a:avLst/>
          </a:prstGeom>
        </p:spPr>
        <p:txBody>
          <a:bodyPr wrap="square">
            <a:spAutoFit/>
          </a:bodyPr>
          <a:lstStyle/>
          <a:p>
            <a:r>
              <a:rPr lang="en-US" sz="2200" dirty="0">
                <a:solidFill>
                  <a:srgbClr val="7030A0"/>
                </a:solidFill>
              </a:rPr>
              <a:t>import logging</a:t>
            </a:r>
          </a:p>
          <a:p>
            <a:r>
              <a:rPr lang="en-US" sz="2200" dirty="0" err="1">
                <a:solidFill>
                  <a:srgbClr val="7030A0"/>
                </a:solidFill>
              </a:rPr>
              <a:t>logging.basicConfig</a:t>
            </a:r>
            <a:r>
              <a:rPr lang="en-US" sz="2200" dirty="0">
                <a:solidFill>
                  <a:srgbClr val="7030A0"/>
                </a:solidFill>
              </a:rPr>
              <a:t>(filename='myProgramLog.txt', level=</a:t>
            </a:r>
            <a:r>
              <a:rPr lang="en-US" sz="2200" dirty="0" err="1">
                <a:solidFill>
                  <a:srgbClr val="7030A0"/>
                </a:solidFill>
              </a:rPr>
              <a:t>logging.DEBUG</a:t>
            </a:r>
            <a:r>
              <a:rPr lang="en-US" sz="2200" dirty="0">
                <a:solidFill>
                  <a:srgbClr val="7030A0"/>
                </a:solidFill>
              </a:rPr>
              <a:t>, format='</a:t>
            </a:r>
          </a:p>
          <a:p>
            <a:r>
              <a:rPr lang="en-US" sz="2200" dirty="0">
                <a:solidFill>
                  <a:srgbClr val="7030A0"/>
                </a:solidFill>
              </a:rPr>
              <a:t>%(</a:t>
            </a:r>
            <a:r>
              <a:rPr lang="en-US" sz="2200" dirty="0" err="1">
                <a:solidFill>
                  <a:srgbClr val="7030A0"/>
                </a:solidFill>
              </a:rPr>
              <a:t>asctime</a:t>
            </a:r>
            <a:r>
              <a:rPr lang="en-US" sz="2200" dirty="0">
                <a:solidFill>
                  <a:srgbClr val="7030A0"/>
                </a:solidFill>
              </a:rPr>
              <a:t>)s - %(</a:t>
            </a:r>
            <a:r>
              <a:rPr lang="en-US" sz="2200" dirty="0" err="1">
                <a:solidFill>
                  <a:srgbClr val="7030A0"/>
                </a:solidFill>
              </a:rPr>
              <a:t>levelname</a:t>
            </a:r>
            <a:r>
              <a:rPr lang="en-US" sz="2200" dirty="0">
                <a:solidFill>
                  <a:srgbClr val="7030A0"/>
                </a:solidFill>
              </a:rPr>
              <a:t>)s - %(message)s')</a:t>
            </a:r>
          </a:p>
        </p:txBody>
      </p:sp>
    </p:spTree>
    <p:extLst>
      <p:ext uri="{BB962C8B-B14F-4D97-AF65-F5344CB8AC3E}">
        <p14:creationId xmlns:p14="http://schemas.microsoft.com/office/powerpoint/2010/main" val="12971323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Mu’s Debugger</a:t>
            </a:r>
            <a:endParaRPr lang="en-US" sz="4000" b="1" dirty="0">
              <a:latin typeface="Imprint MT Shadow" panose="04020605060303030202" pitchFamily="82" charset="0"/>
            </a:endParaRPr>
          </a:p>
        </p:txBody>
      </p:sp>
      <p:sp>
        <p:nvSpPr>
          <p:cNvPr id="4" name="Rectangle 3"/>
          <p:cNvSpPr/>
          <p:nvPr/>
        </p:nvSpPr>
        <p:spPr>
          <a:xfrm>
            <a:off x="290057" y="997130"/>
            <a:ext cx="11569847" cy="59708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solidFill>
                  <a:srgbClr val="C00000"/>
                </a:solidFill>
              </a:rPr>
              <a:t>The debugger is a feature of the Mu editor, IDLE, and other editor software that allows you to execute your program one line at a time. </a:t>
            </a:r>
          </a:p>
          <a:p>
            <a:pPr marL="457200" indent="-457200">
              <a:spcAft>
                <a:spcPts val="1200"/>
              </a:spcAft>
              <a:buFont typeface="Wingdings" panose="05000000000000000000" pitchFamily="2" charset="2"/>
              <a:buChar char="Ø"/>
            </a:pPr>
            <a:r>
              <a:rPr lang="en-US" sz="2400" dirty="0">
                <a:solidFill>
                  <a:srgbClr val="C00000"/>
                </a:solidFill>
              </a:rPr>
              <a:t>The debugger will run a single line of code and then wait for you to tell it to continue. </a:t>
            </a:r>
          </a:p>
          <a:p>
            <a:pPr marL="457200" indent="-457200">
              <a:spcAft>
                <a:spcPts val="1200"/>
              </a:spcAft>
              <a:buFont typeface="Wingdings" panose="05000000000000000000" pitchFamily="2" charset="2"/>
              <a:buChar char="Ø"/>
            </a:pPr>
            <a:r>
              <a:rPr lang="en-US" sz="2400" dirty="0">
                <a:solidFill>
                  <a:srgbClr val="C00000"/>
                </a:solidFill>
              </a:rPr>
              <a:t>By running your program “under the debugger” like this, you can take as much time as you want to examine values in variables at any given point during the program’s lifetime. </a:t>
            </a:r>
          </a:p>
          <a:p>
            <a:pPr marL="457200" indent="-457200">
              <a:spcAft>
                <a:spcPts val="1200"/>
              </a:spcAft>
              <a:buFont typeface="Wingdings" panose="05000000000000000000" pitchFamily="2" charset="2"/>
              <a:buChar char="Ø"/>
            </a:pPr>
            <a:r>
              <a:rPr lang="en-US" sz="2400" dirty="0">
                <a:solidFill>
                  <a:srgbClr val="C00000"/>
                </a:solidFill>
              </a:rPr>
              <a:t>This is a valuable tool for tracking down bugs.</a:t>
            </a:r>
          </a:p>
          <a:p>
            <a:pPr marL="457200" indent="-457200">
              <a:spcAft>
                <a:spcPts val="1200"/>
              </a:spcAft>
              <a:buFont typeface="Wingdings" panose="05000000000000000000" pitchFamily="2" charset="2"/>
              <a:buChar char="Ø"/>
            </a:pPr>
            <a:r>
              <a:rPr lang="en-US" sz="2400" dirty="0">
                <a:solidFill>
                  <a:srgbClr val="0070C0"/>
                </a:solidFill>
              </a:rPr>
              <a:t>To run a program under </a:t>
            </a:r>
            <a:r>
              <a:rPr lang="en-US" sz="2400" dirty="0" err="1">
                <a:solidFill>
                  <a:srgbClr val="0070C0"/>
                </a:solidFill>
              </a:rPr>
              <a:t>Mu’s</a:t>
            </a:r>
            <a:r>
              <a:rPr lang="en-US" sz="2400" dirty="0">
                <a:solidFill>
                  <a:srgbClr val="0070C0"/>
                </a:solidFill>
              </a:rPr>
              <a:t> debugger, click the Debug button in the top row of buttons, next to the Run button. </a:t>
            </a:r>
          </a:p>
          <a:p>
            <a:pPr marL="457200" indent="-457200">
              <a:spcAft>
                <a:spcPts val="1200"/>
              </a:spcAft>
              <a:buFont typeface="Wingdings" panose="05000000000000000000" pitchFamily="2" charset="2"/>
              <a:buChar char="Ø"/>
            </a:pPr>
            <a:r>
              <a:rPr lang="en-US" sz="2400" dirty="0">
                <a:solidFill>
                  <a:srgbClr val="0070C0"/>
                </a:solidFill>
              </a:rPr>
              <a:t>Along with the usual output pane at the bottom, the Debug Inspector pane will open along the right side of the window. </a:t>
            </a:r>
          </a:p>
          <a:p>
            <a:pPr marL="457200" indent="-457200">
              <a:spcAft>
                <a:spcPts val="1200"/>
              </a:spcAft>
              <a:buFont typeface="Wingdings" panose="05000000000000000000" pitchFamily="2" charset="2"/>
              <a:buChar char="Ø"/>
            </a:pPr>
            <a:r>
              <a:rPr lang="en-US" sz="2400" dirty="0">
                <a:solidFill>
                  <a:srgbClr val="0070C0"/>
                </a:solidFill>
              </a:rPr>
              <a:t>This pane lists the current value of variables in your program. </a:t>
            </a:r>
          </a:p>
          <a:p>
            <a:pPr marL="457200" indent="-457200">
              <a:spcAft>
                <a:spcPts val="1200"/>
              </a:spcAft>
              <a:buFont typeface="Wingdings" panose="05000000000000000000" pitchFamily="2" charset="2"/>
              <a:buChar char="Ø"/>
            </a:pPr>
            <a:r>
              <a:rPr lang="en-US" sz="2400" dirty="0">
                <a:solidFill>
                  <a:srgbClr val="0070C0"/>
                </a:solidFill>
              </a:rPr>
              <a:t>In Figure 11-1, the debugger has paused the execution of the program just before it would have run the first line of code. You can see this line highlighted in the file editor.</a:t>
            </a:r>
          </a:p>
        </p:txBody>
      </p:sp>
    </p:spTree>
    <p:extLst>
      <p:ext uri="{BB962C8B-B14F-4D97-AF65-F5344CB8AC3E}">
        <p14:creationId xmlns:p14="http://schemas.microsoft.com/office/powerpoint/2010/main" val="493700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Mu running a program under the debugger</a:t>
            </a:r>
            <a:endParaRPr lang="en-US" sz="4000" b="1" dirty="0">
              <a:latin typeface="Imprint MT Shadow" panose="04020605060303030202" pitchFamily="82" charset="0"/>
            </a:endParaRPr>
          </a:p>
        </p:txBody>
      </p:sp>
      <p:pic>
        <p:nvPicPr>
          <p:cNvPr id="3" name="Picture 2"/>
          <p:cNvPicPr>
            <a:picLocks noChangeAspect="1"/>
          </p:cNvPicPr>
          <p:nvPr/>
        </p:nvPicPr>
        <p:blipFill>
          <a:blip r:embed="rId3"/>
          <a:stretch>
            <a:fillRect/>
          </a:stretch>
        </p:blipFill>
        <p:spPr>
          <a:xfrm>
            <a:off x="1643062" y="1055854"/>
            <a:ext cx="8905875" cy="5619750"/>
          </a:xfrm>
          <a:prstGeom prst="rect">
            <a:avLst/>
          </a:prstGeom>
        </p:spPr>
      </p:pic>
    </p:spTree>
    <p:extLst>
      <p:ext uri="{BB962C8B-B14F-4D97-AF65-F5344CB8AC3E}">
        <p14:creationId xmlns:p14="http://schemas.microsoft.com/office/powerpoint/2010/main" val="3443564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Mu’s Debugger</a:t>
            </a:r>
            <a:endParaRPr lang="en-US" sz="4000" b="1" dirty="0">
              <a:latin typeface="Imprint MT Shadow" panose="04020605060303030202" pitchFamily="82" charset="0"/>
            </a:endParaRPr>
          </a:p>
        </p:txBody>
      </p:sp>
      <p:sp>
        <p:nvSpPr>
          <p:cNvPr id="4" name="Rectangle 3"/>
          <p:cNvSpPr/>
          <p:nvPr/>
        </p:nvSpPr>
        <p:spPr>
          <a:xfrm>
            <a:off x="317353" y="1041023"/>
            <a:ext cx="11569847" cy="581697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solidFill>
                  <a:srgbClr val="C00000"/>
                </a:solidFill>
              </a:rPr>
              <a:t>Debugging mode also adds the following new buttons to the top of the editor: Continue, Step Over, Step In, and Step Out. </a:t>
            </a:r>
          </a:p>
          <a:p>
            <a:pPr marL="457200" indent="-457200">
              <a:spcAft>
                <a:spcPts val="1200"/>
              </a:spcAft>
              <a:buFont typeface="Wingdings" panose="05000000000000000000" pitchFamily="2" charset="2"/>
              <a:buChar char="Ø"/>
            </a:pPr>
            <a:r>
              <a:rPr lang="en-US" sz="2400" dirty="0">
                <a:solidFill>
                  <a:srgbClr val="C00000"/>
                </a:solidFill>
              </a:rPr>
              <a:t>The usual Stop button is also available.</a:t>
            </a:r>
          </a:p>
          <a:p>
            <a:pPr marL="457200" indent="-457200">
              <a:spcAft>
                <a:spcPts val="1200"/>
              </a:spcAft>
              <a:buFont typeface="Wingdings" panose="05000000000000000000" pitchFamily="2" charset="2"/>
              <a:buChar char="Ø"/>
            </a:pPr>
            <a:r>
              <a:rPr lang="en-US" sz="2400" dirty="0">
                <a:solidFill>
                  <a:srgbClr val="0070C0"/>
                </a:solidFill>
              </a:rPr>
              <a:t>Continue:</a:t>
            </a:r>
          </a:p>
          <a:p>
            <a:pPr marL="341313" indent="395288">
              <a:spcAft>
                <a:spcPts val="1200"/>
              </a:spcAft>
              <a:buFont typeface="Wingdings" panose="05000000000000000000" pitchFamily="2" charset="2"/>
              <a:buChar char="ü"/>
            </a:pPr>
            <a:r>
              <a:rPr lang="en-US" sz="2400" dirty="0">
                <a:solidFill>
                  <a:srgbClr val="0070C0"/>
                </a:solidFill>
              </a:rPr>
              <a:t>Clicking the Continue button will cause the program to execute normally until it terminates or reaches a breakpoint. </a:t>
            </a:r>
          </a:p>
          <a:p>
            <a:pPr marL="341313" indent="395288">
              <a:spcAft>
                <a:spcPts val="1200"/>
              </a:spcAft>
              <a:buFont typeface="Wingdings" panose="05000000000000000000" pitchFamily="2" charset="2"/>
              <a:buChar char="ü"/>
            </a:pPr>
            <a:r>
              <a:rPr lang="en-US" sz="2400" dirty="0">
                <a:solidFill>
                  <a:srgbClr val="0070C0"/>
                </a:solidFill>
              </a:rPr>
              <a:t>(I will describe breakpoints later in this chapter.) If you are done debugging and want the program to continue normally, click the Continue button.</a:t>
            </a:r>
          </a:p>
          <a:p>
            <a:pPr marL="463550" indent="-463550">
              <a:buFont typeface="Wingdings" panose="05000000000000000000" pitchFamily="2" charset="2"/>
              <a:buChar char="Ø"/>
            </a:pPr>
            <a:r>
              <a:rPr lang="en-US" sz="2400" dirty="0">
                <a:solidFill>
                  <a:srgbClr val="7030A0"/>
                </a:solidFill>
              </a:rPr>
              <a:t>Step In</a:t>
            </a:r>
          </a:p>
          <a:p>
            <a:pPr marL="736600" indent="-395288">
              <a:spcAft>
                <a:spcPts val="1200"/>
              </a:spcAft>
              <a:buFont typeface="Wingdings" panose="05000000000000000000" pitchFamily="2" charset="2"/>
              <a:buChar char="ü"/>
            </a:pPr>
            <a:r>
              <a:rPr lang="en-US" sz="2400" dirty="0">
                <a:solidFill>
                  <a:srgbClr val="7030A0"/>
                </a:solidFill>
              </a:rPr>
              <a:t>Clicking the Step In button will cause the debugger to execute the next line of code and then pause again. </a:t>
            </a:r>
          </a:p>
          <a:p>
            <a:pPr marL="736600" indent="-395288">
              <a:spcAft>
                <a:spcPts val="1200"/>
              </a:spcAft>
              <a:buFont typeface="Wingdings" panose="05000000000000000000" pitchFamily="2" charset="2"/>
              <a:buChar char="ü"/>
            </a:pPr>
            <a:r>
              <a:rPr lang="en-US" sz="2400" dirty="0">
                <a:solidFill>
                  <a:srgbClr val="7030A0"/>
                </a:solidFill>
              </a:rPr>
              <a:t>If the next line of code is a function call, the debugger will “step into” that function and jump to the first line of code of that function.</a:t>
            </a:r>
          </a:p>
        </p:txBody>
      </p:sp>
    </p:spTree>
    <p:extLst>
      <p:ext uri="{BB962C8B-B14F-4D97-AF65-F5344CB8AC3E}">
        <p14:creationId xmlns:p14="http://schemas.microsoft.com/office/powerpoint/2010/main" val="1717850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Step Over</a:t>
            </a:r>
            <a:endParaRPr lang="en-US" sz="4000" b="1" dirty="0">
              <a:latin typeface="Imprint MT Shadow" panose="04020605060303030202" pitchFamily="82" charset="0"/>
            </a:endParaRPr>
          </a:p>
        </p:txBody>
      </p:sp>
      <p:sp>
        <p:nvSpPr>
          <p:cNvPr id="4" name="Rectangle 3"/>
          <p:cNvSpPr/>
          <p:nvPr/>
        </p:nvSpPr>
        <p:spPr>
          <a:xfrm>
            <a:off x="262762" y="979468"/>
            <a:ext cx="11569847" cy="587853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Clicking the Step Over button will execute the next line of code, similar to Step In button. </a:t>
            </a:r>
          </a:p>
          <a:p>
            <a:pPr marL="457200" indent="-457200">
              <a:spcAft>
                <a:spcPts val="1200"/>
              </a:spcAft>
              <a:buFont typeface="Wingdings" panose="05000000000000000000" pitchFamily="2" charset="2"/>
              <a:buChar char="Ø"/>
            </a:pPr>
            <a:r>
              <a:rPr lang="en-US" sz="2800" dirty="0">
                <a:solidFill>
                  <a:srgbClr val="0070C0"/>
                </a:solidFill>
              </a:rPr>
              <a:t>However, if the next line of code is a function call, the Step Over button will “step over” the code in the function. </a:t>
            </a:r>
          </a:p>
          <a:p>
            <a:pPr marL="457200" indent="-457200">
              <a:spcAft>
                <a:spcPts val="1200"/>
              </a:spcAft>
              <a:buFont typeface="Wingdings" panose="05000000000000000000" pitchFamily="2" charset="2"/>
              <a:buChar char="Ø"/>
            </a:pPr>
            <a:r>
              <a:rPr lang="en-US" sz="2800" dirty="0">
                <a:solidFill>
                  <a:srgbClr val="C00000"/>
                </a:solidFill>
              </a:rPr>
              <a:t>The function’s code will be executed at full speed, and the debugger will pause as soon as the function call returns. </a:t>
            </a:r>
          </a:p>
          <a:p>
            <a:pPr marL="457200" indent="-457200">
              <a:spcAft>
                <a:spcPts val="1200"/>
              </a:spcAft>
              <a:buFont typeface="Wingdings" panose="05000000000000000000" pitchFamily="2" charset="2"/>
              <a:buChar char="Ø"/>
            </a:pPr>
            <a:r>
              <a:rPr lang="en-US" sz="2800" dirty="0"/>
              <a:t>For example, if the next line of code calls a spam() function but you don’t really care about code inside this function, you can click Step Over to execute the code in the function at normal speed, and then pause when the function returns. </a:t>
            </a:r>
          </a:p>
          <a:p>
            <a:pPr marL="457200" indent="-457200">
              <a:spcAft>
                <a:spcPts val="1200"/>
              </a:spcAft>
              <a:buFont typeface="Wingdings" panose="05000000000000000000" pitchFamily="2" charset="2"/>
              <a:buChar char="Ø"/>
            </a:pPr>
            <a:r>
              <a:rPr lang="en-US" sz="2800" dirty="0">
                <a:solidFill>
                  <a:srgbClr val="7030A0"/>
                </a:solidFill>
              </a:rPr>
              <a:t>For this reason, using the Over button is more common than using the Step In button.</a:t>
            </a:r>
          </a:p>
        </p:txBody>
      </p:sp>
    </p:spTree>
    <p:extLst>
      <p:ext uri="{BB962C8B-B14F-4D97-AF65-F5344CB8AC3E}">
        <p14:creationId xmlns:p14="http://schemas.microsoft.com/office/powerpoint/2010/main" val="35607301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Step Out</a:t>
            </a:r>
            <a:endParaRPr lang="en-US" sz="4000" b="1" dirty="0">
              <a:latin typeface="Imprint MT Shadow" panose="04020605060303030202" pitchFamily="82" charset="0"/>
            </a:endParaRPr>
          </a:p>
        </p:txBody>
      </p:sp>
      <p:sp>
        <p:nvSpPr>
          <p:cNvPr id="4" name="Rectangle 3"/>
          <p:cNvSpPr/>
          <p:nvPr/>
        </p:nvSpPr>
        <p:spPr>
          <a:xfrm>
            <a:off x="262762" y="1229142"/>
            <a:ext cx="11569847" cy="523220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Clicking the Step Out button will cause the debugger to execute lines of code at full speed until it returns from the current function. </a:t>
            </a:r>
          </a:p>
          <a:p>
            <a:pPr marL="457200" indent="-457200">
              <a:spcAft>
                <a:spcPts val="1200"/>
              </a:spcAft>
              <a:buFont typeface="Wingdings" panose="05000000000000000000" pitchFamily="2" charset="2"/>
              <a:buChar char="Ø"/>
            </a:pPr>
            <a:r>
              <a:rPr lang="en-US" sz="2800" dirty="0">
                <a:solidFill>
                  <a:srgbClr val="7030A0"/>
                </a:solidFill>
              </a:rPr>
              <a:t>If you have stepped into a function call with the Step In button and now simply want to keep executing instructions until you get back out, click the Out button to “step out” of the current function call.</a:t>
            </a:r>
          </a:p>
          <a:p>
            <a:pPr marL="457200" indent="-457200">
              <a:spcAft>
                <a:spcPts val="1200"/>
              </a:spcAft>
              <a:buFont typeface="Wingdings" panose="05000000000000000000" pitchFamily="2" charset="2"/>
              <a:buChar char="Ø"/>
            </a:pPr>
            <a:endParaRPr lang="en-US" sz="2800" dirty="0">
              <a:solidFill>
                <a:srgbClr val="7030A0"/>
              </a:solidFill>
            </a:endParaRPr>
          </a:p>
          <a:p>
            <a:pPr>
              <a:spcAft>
                <a:spcPts val="1200"/>
              </a:spcAft>
            </a:pPr>
            <a:r>
              <a:rPr lang="en-US" sz="3200" dirty="0">
                <a:solidFill>
                  <a:srgbClr val="7030A0"/>
                </a:solidFill>
              </a:rPr>
              <a:t>   Stop:</a:t>
            </a:r>
          </a:p>
          <a:p>
            <a:pPr marL="457200" indent="-457200">
              <a:spcAft>
                <a:spcPts val="1200"/>
              </a:spcAft>
              <a:buFont typeface="Wingdings" panose="05000000000000000000" pitchFamily="2" charset="2"/>
              <a:buChar char="Ø"/>
            </a:pPr>
            <a:r>
              <a:rPr lang="en-US" sz="2800" dirty="0">
                <a:solidFill>
                  <a:srgbClr val="C00000"/>
                </a:solidFill>
              </a:rPr>
              <a:t>If you want to stop debugging entirely and not bother to continue executing the rest of the program, click the Stop button. </a:t>
            </a:r>
          </a:p>
          <a:p>
            <a:pPr marL="457200" indent="-457200">
              <a:spcAft>
                <a:spcPts val="1200"/>
              </a:spcAft>
              <a:buFont typeface="Wingdings" panose="05000000000000000000" pitchFamily="2" charset="2"/>
              <a:buChar char="Ø"/>
            </a:pPr>
            <a:r>
              <a:rPr lang="en-US" sz="2800" dirty="0">
                <a:solidFill>
                  <a:srgbClr val="0070C0"/>
                </a:solidFill>
              </a:rPr>
              <a:t>The Stop button will immediately terminate the program.</a:t>
            </a:r>
          </a:p>
        </p:txBody>
      </p:sp>
    </p:spTree>
    <p:extLst>
      <p:ext uri="{BB962C8B-B14F-4D97-AF65-F5344CB8AC3E}">
        <p14:creationId xmlns:p14="http://schemas.microsoft.com/office/powerpoint/2010/main" val="4272626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Debugging a Number Adding Program</a:t>
            </a:r>
            <a:endParaRPr lang="en-US" sz="4000" b="1" dirty="0">
              <a:latin typeface="Imprint MT Shadow" panose="04020605060303030202" pitchFamily="82" charset="0"/>
            </a:endParaRPr>
          </a:p>
        </p:txBody>
      </p:sp>
      <p:sp>
        <p:nvSpPr>
          <p:cNvPr id="4" name="Rectangle 3"/>
          <p:cNvSpPr/>
          <p:nvPr/>
        </p:nvSpPr>
        <p:spPr>
          <a:xfrm>
            <a:off x="262762" y="1229142"/>
            <a:ext cx="11569847" cy="1107996"/>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Open a new file editor tab and enter the following code:</a:t>
            </a:r>
          </a:p>
          <a:p>
            <a:pPr marL="457200" indent="-457200">
              <a:spcAft>
                <a:spcPts val="1200"/>
              </a:spcAft>
              <a:buFont typeface="Wingdings" panose="05000000000000000000" pitchFamily="2" charset="2"/>
              <a:buChar char="Ø"/>
            </a:pPr>
            <a:r>
              <a:rPr lang="en-US" sz="2800" dirty="0">
                <a:solidFill>
                  <a:srgbClr val="0070C0"/>
                </a:solidFill>
              </a:rPr>
              <a:t>Save it as buggyAddingProgram.py &amp; run it first without debugger enabled. </a:t>
            </a:r>
          </a:p>
        </p:txBody>
      </p:sp>
      <p:sp>
        <p:nvSpPr>
          <p:cNvPr id="3" name="Rectangle 2"/>
          <p:cNvSpPr/>
          <p:nvPr/>
        </p:nvSpPr>
        <p:spPr>
          <a:xfrm>
            <a:off x="482221" y="2713588"/>
            <a:ext cx="6096000" cy="3108543"/>
          </a:xfrm>
          <a:prstGeom prst="rect">
            <a:avLst/>
          </a:prstGeom>
        </p:spPr>
        <p:txBody>
          <a:bodyPr>
            <a:spAutoFit/>
          </a:bodyPr>
          <a:lstStyle/>
          <a:p>
            <a:r>
              <a:rPr lang="en-US" sz="2800" dirty="0"/>
              <a:t>print('Enter the first number to add:')</a:t>
            </a:r>
          </a:p>
          <a:p>
            <a:r>
              <a:rPr lang="en-US" sz="2800" dirty="0"/>
              <a:t>first = input()</a:t>
            </a:r>
          </a:p>
          <a:p>
            <a:r>
              <a:rPr lang="en-US" sz="2800" dirty="0">
                <a:solidFill>
                  <a:srgbClr val="0070C0"/>
                </a:solidFill>
              </a:rPr>
              <a:t>print('Enter the second number to add:')</a:t>
            </a:r>
          </a:p>
          <a:p>
            <a:r>
              <a:rPr lang="en-US" sz="2800" dirty="0">
                <a:solidFill>
                  <a:srgbClr val="0070C0"/>
                </a:solidFill>
              </a:rPr>
              <a:t>second = input()</a:t>
            </a:r>
          </a:p>
          <a:p>
            <a:r>
              <a:rPr lang="en-US" sz="2800" dirty="0"/>
              <a:t>print('Enter the third number to add:')</a:t>
            </a:r>
          </a:p>
          <a:p>
            <a:r>
              <a:rPr lang="en-US" sz="2800" dirty="0"/>
              <a:t>third = input()</a:t>
            </a:r>
          </a:p>
          <a:p>
            <a:r>
              <a:rPr lang="en-US" sz="2800" dirty="0">
                <a:solidFill>
                  <a:srgbClr val="C00000"/>
                </a:solidFill>
              </a:rPr>
              <a:t>print('The sum is ' + first + second + third)</a:t>
            </a:r>
          </a:p>
        </p:txBody>
      </p:sp>
      <p:sp>
        <p:nvSpPr>
          <p:cNvPr id="5" name="Rectangle 4"/>
          <p:cNvSpPr/>
          <p:nvPr/>
        </p:nvSpPr>
        <p:spPr>
          <a:xfrm>
            <a:off x="7224215" y="2808824"/>
            <a:ext cx="6096000" cy="3539430"/>
          </a:xfrm>
          <a:prstGeom prst="rect">
            <a:avLst/>
          </a:prstGeom>
        </p:spPr>
        <p:txBody>
          <a:bodyPr>
            <a:spAutoFit/>
          </a:bodyPr>
          <a:lstStyle/>
          <a:p>
            <a:r>
              <a:rPr lang="en-US" sz="2800" dirty="0">
                <a:solidFill>
                  <a:srgbClr val="C00000"/>
                </a:solidFill>
              </a:rPr>
              <a:t>Output:</a:t>
            </a:r>
          </a:p>
          <a:p>
            <a:r>
              <a:rPr lang="en-US" sz="2800" dirty="0"/>
              <a:t>Enter the first number to add:</a:t>
            </a:r>
          </a:p>
          <a:p>
            <a:r>
              <a:rPr lang="en-US" sz="2800" dirty="0"/>
              <a:t>5</a:t>
            </a:r>
          </a:p>
          <a:p>
            <a:r>
              <a:rPr lang="en-US" sz="2800" dirty="0">
                <a:solidFill>
                  <a:srgbClr val="7030A0"/>
                </a:solidFill>
              </a:rPr>
              <a:t>Enter the second number to add:</a:t>
            </a:r>
          </a:p>
          <a:p>
            <a:r>
              <a:rPr lang="en-US" sz="2800" dirty="0">
                <a:solidFill>
                  <a:srgbClr val="7030A0"/>
                </a:solidFill>
              </a:rPr>
              <a:t>3</a:t>
            </a:r>
          </a:p>
          <a:p>
            <a:r>
              <a:rPr lang="en-US" sz="2800" dirty="0"/>
              <a:t>Enter the third number to add:</a:t>
            </a:r>
          </a:p>
          <a:p>
            <a:r>
              <a:rPr lang="en-US" sz="2800" dirty="0"/>
              <a:t>42</a:t>
            </a:r>
          </a:p>
          <a:p>
            <a:r>
              <a:rPr lang="en-US" sz="2800" dirty="0">
                <a:solidFill>
                  <a:srgbClr val="0070C0"/>
                </a:solidFill>
              </a:rPr>
              <a:t>The sum is 5342</a:t>
            </a:r>
          </a:p>
        </p:txBody>
      </p:sp>
    </p:spTree>
    <p:extLst>
      <p:ext uri="{BB962C8B-B14F-4D97-AF65-F5344CB8AC3E}">
        <p14:creationId xmlns:p14="http://schemas.microsoft.com/office/powerpoint/2010/main" val="2727224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Debugging a Number Adding Program</a:t>
            </a:r>
            <a:endParaRPr lang="en-US" sz="4000" b="1" dirty="0">
              <a:latin typeface="Imprint MT Shadow" panose="04020605060303030202" pitchFamily="82" charset="0"/>
            </a:endParaRPr>
          </a:p>
        </p:txBody>
      </p:sp>
      <p:sp>
        <p:nvSpPr>
          <p:cNvPr id="4" name="Rectangle 3"/>
          <p:cNvSpPr/>
          <p:nvPr/>
        </p:nvSpPr>
        <p:spPr>
          <a:xfrm>
            <a:off x="262763" y="1229142"/>
            <a:ext cx="4336534" cy="5724644"/>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The program hasn’t crashed, but the sum is obviously wrong. </a:t>
            </a:r>
          </a:p>
          <a:p>
            <a:pPr marL="457200" indent="-457200">
              <a:spcAft>
                <a:spcPts val="1200"/>
              </a:spcAft>
              <a:buFont typeface="Wingdings" panose="05000000000000000000" pitchFamily="2" charset="2"/>
              <a:buChar char="Ø"/>
            </a:pPr>
            <a:r>
              <a:rPr lang="en-US" sz="2800" dirty="0">
                <a:solidFill>
                  <a:srgbClr val="0070C0"/>
                </a:solidFill>
              </a:rPr>
              <a:t>Run the program again, this time under the debugger.</a:t>
            </a:r>
          </a:p>
          <a:p>
            <a:pPr marL="457200" indent="-457200">
              <a:spcAft>
                <a:spcPts val="1200"/>
              </a:spcAft>
              <a:buFont typeface="Wingdings" panose="05000000000000000000" pitchFamily="2" charset="2"/>
              <a:buChar char="Ø"/>
            </a:pPr>
            <a:r>
              <a:rPr lang="en-US" sz="2800" dirty="0">
                <a:solidFill>
                  <a:srgbClr val="7030A0"/>
                </a:solidFill>
              </a:rPr>
              <a:t>When you click the Debug button, the program pauses on line 1, which is the line of code it is about to execute. </a:t>
            </a:r>
          </a:p>
          <a:p>
            <a:pPr marL="457200" indent="-457200">
              <a:spcAft>
                <a:spcPts val="1200"/>
              </a:spcAft>
              <a:buFont typeface="Wingdings" panose="05000000000000000000" pitchFamily="2" charset="2"/>
              <a:buChar char="Ø"/>
            </a:pPr>
            <a:r>
              <a:rPr lang="en-US" sz="2800" dirty="0">
                <a:solidFill>
                  <a:srgbClr val="C00000"/>
                </a:solidFill>
              </a:rPr>
              <a:t>Mu should look like:</a:t>
            </a:r>
          </a:p>
        </p:txBody>
      </p:sp>
      <p:pic>
        <p:nvPicPr>
          <p:cNvPr id="6" name="Picture 5"/>
          <p:cNvPicPr>
            <a:picLocks noChangeAspect="1"/>
          </p:cNvPicPr>
          <p:nvPr/>
        </p:nvPicPr>
        <p:blipFill>
          <a:blip r:embed="rId3"/>
          <a:stretch>
            <a:fillRect/>
          </a:stretch>
        </p:blipFill>
        <p:spPr>
          <a:xfrm>
            <a:off x="4986764" y="1397047"/>
            <a:ext cx="7086174" cy="4471489"/>
          </a:xfrm>
          <a:prstGeom prst="rect">
            <a:avLst/>
          </a:prstGeom>
        </p:spPr>
      </p:pic>
    </p:spTree>
    <p:extLst>
      <p:ext uri="{BB962C8B-B14F-4D97-AF65-F5344CB8AC3E}">
        <p14:creationId xmlns:p14="http://schemas.microsoft.com/office/powerpoint/2010/main" val="232749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1000"/>
            <a:ext cx="10772775" cy="1658198"/>
          </a:xfrm>
        </p:spPr>
        <p:txBody>
          <a:bodyPr>
            <a:normAutofit/>
          </a:bodyPr>
          <a:lstStyle/>
          <a:p>
            <a:pPr algn="ctr"/>
            <a:r>
              <a:rPr lang="en-US" sz="4400" b="1">
                <a:latin typeface="Imprint MT Shadow" panose="04020605060303030202" pitchFamily="82" charset="0"/>
              </a:rPr>
              <a:t>Moving and Renaming Files and Folders</a:t>
            </a:r>
            <a:endParaRPr lang="en-US" sz="4400" b="1" dirty="0">
              <a:latin typeface="Imprint MT Shadow" panose="04020605060303030202" pitchFamily="82" charset="0"/>
            </a:endParaRPr>
          </a:p>
        </p:txBody>
      </p:sp>
      <p:sp>
        <p:nvSpPr>
          <p:cNvPr id="3" name="Content Placeholder 2"/>
          <p:cNvSpPr>
            <a:spLocks noGrp="1"/>
          </p:cNvSpPr>
          <p:nvPr>
            <p:ph idx="1"/>
          </p:nvPr>
        </p:nvSpPr>
        <p:spPr>
          <a:xfrm>
            <a:off x="321246" y="1056208"/>
            <a:ext cx="11445494" cy="3766185"/>
          </a:xfrm>
        </p:spPr>
        <p:txBody>
          <a:bodyPr>
            <a:noAutofit/>
          </a:bodyPr>
          <a:lstStyle/>
          <a:p>
            <a:pPr algn="just">
              <a:buFont typeface="Wingdings" panose="05000000000000000000" pitchFamily="2" charset="2"/>
              <a:buChar char="Ø"/>
            </a:pPr>
            <a:r>
              <a:rPr lang="en-US" sz="2800" dirty="0"/>
              <a:t>The destination path can also specify a filename. </a:t>
            </a:r>
          </a:p>
          <a:p>
            <a:pPr algn="just">
              <a:buFont typeface="Wingdings" panose="05000000000000000000" pitchFamily="2" charset="2"/>
              <a:buChar char="Ø"/>
            </a:pPr>
            <a:r>
              <a:rPr lang="en-US" sz="2800" dirty="0"/>
              <a:t>In the following example, the source file is moved and renamed:</a:t>
            </a:r>
          </a:p>
          <a:p>
            <a:pPr marL="0" indent="0" algn="just">
              <a:buNone/>
            </a:pPr>
            <a:endParaRPr lang="en-US" sz="2800" dirty="0"/>
          </a:p>
          <a:p>
            <a:pPr marL="0" indent="0" algn="just">
              <a:buNone/>
            </a:pPr>
            <a:endParaRPr lang="en-US" sz="2800" dirty="0"/>
          </a:p>
          <a:p>
            <a:pPr algn="just">
              <a:buFont typeface="Wingdings" panose="05000000000000000000" pitchFamily="2" charset="2"/>
              <a:buChar char="Ø"/>
            </a:pPr>
            <a:endParaRPr lang="en-US" sz="2800" dirty="0"/>
          </a:p>
          <a:p>
            <a:pPr algn="just">
              <a:buFont typeface="Wingdings" panose="05000000000000000000" pitchFamily="2" charset="2"/>
              <a:buChar char="Ø"/>
            </a:pPr>
            <a:r>
              <a:rPr lang="en-US" sz="2800" dirty="0"/>
              <a:t>This line says, “Move C:\bacon.txt into the folder C:\eggs, and while you’re at it, rename that bacon.txt file to new_bacon.txt.”</a:t>
            </a:r>
          </a:p>
          <a:p>
            <a:pPr algn="just">
              <a:buFont typeface="Wingdings" panose="05000000000000000000" pitchFamily="2" charset="2"/>
              <a:buChar char="Ø"/>
            </a:pPr>
            <a:r>
              <a:rPr lang="en-US" sz="2800" dirty="0"/>
              <a:t>Both of the previous examples worked under the assumption that there was a folder eggs in the C:\ directory. But if there is no eggs folder, then move() will rename bacon.txt to a file named eggs.</a:t>
            </a:r>
          </a:p>
          <a:p>
            <a:pPr marL="0" indent="0">
              <a:buNone/>
            </a:pPr>
            <a:r>
              <a:rPr lang="en-US" sz="2800" dirty="0">
                <a:solidFill>
                  <a:srgbClr val="C00000"/>
                </a:solidFill>
              </a:rPr>
              <a:t>&gt;&gt;&gt; </a:t>
            </a:r>
            <a:r>
              <a:rPr lang="en-US" sz="2800" dirty="0" err="1">
                <a:solidFill>
                  <a:srgbClr val="C00000"/>
                </a:solidFill>
              </a:rPr>
              <a:t>shutil.move</a:t>
            </a:r>
            <a:r>
              <a:rPr lang="en-US" sz="2800" dirty="0">
                <a:solidFill>
                  <a:srgbClr val="C00000"/>
                </a:solidFill>
              </a:rPr>
              <a:t>('C:\\bacon.txt', 'C:\\eggs')                                                                </a:t>
            </a:r>
            <a:r>
              <a:rPr lang="en-US" sz="2800" dirty="0"/>
              <a:t>'C:\\eggs'</a:t>
            </a: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a:p>
            <a:pPr algn="just">
              <a:buFont typeface="Wingdings" panose="05000000000000000000" pitchFamily="2" charset="2"/>
              <a:buChar char="Ø"/>
            </a:pPr>
            <a:endParaRPr lang="en-US" sz="2800" dirty="0">
              <a:solidFill>
                <a:srgbClr val="0070C0"/>
              </a:solidFill>
            </a:endParaRPr>
          </a:p>
        </p:txBody>
      </p:sp>
      <p:sp>
        <p:nvSpPr>
          <p:cNvPr id="4" name="Rectangle 3"/>
          <p:cNvSpPr/>
          <p:nvPr/>
        </p:nvSpPr>
        <p:spPr>
          <a:xfrm>
            <a:off x="657606" y="2246802"/>
            <a:ext cx="8511794" cy="1384995"/>
          </a:xfrm>
          <a:prstGeom prst="rect">
            <a:avLst/>
          </a:prstGeom>
        </p:spPr>
        <p:txBody>
          <a:bodyPr wrap="square">
            <a:spAutoFit/>
          </a:bodyPr>
          <a:lstStyle/>
          <a:p>
            <a:r>
              <a:rPr lang="en-US" sz="2800" dirty="0">
                <a:solidFill>
                  <a:srgbClr val="C00000"/>
                </a:solidFill>
              </a:rPr>
              <a:t>&gt;&gt;&gt; </a:t>
            </a:r>
            <a:r>
              <a:rPr lang="en-US" sz="2800" dirty="0" err="1">
                <a:solidFill>
                  <a:srgbClr val="C00000"/>
                </a:solidFill>
              </a:rPr>
              <a:t>shutil.move</a:t>
            </a:r>
            <a:r>
              <a:rPr lang="en-US" sz="2800" dirty="0">
                <a:solidFill>
                  <a:srgbClr val="C00000"/>
                </a:solidFill>
              </a:rPr>
              <a:t>('C:\\bacon.txt', </a:t>
            </a:r>
            <a:r>
              <a:rPr lang="en-US" sz="2800" dirty="0"/>
              <a:t>'C:\\eggs\\new_bacon.txt')</a:t>
            </a:r>
          </a:p>
          <a:p>
            <a:r>
              <a:rPr lang="en-US" sz="2800" dirty="0"/>
              <a:t>'C:\\eggs\\new_bacon.txt'</a:t>
            </a:r>
          </a:p>
        </p:txBody>
      </p:sp>
    </p:spTree>
    <p:extLst>
      <p:ext uri="{BB962C8B-B14F-4D97-AF65-F5344CB8AC3E}">
        <p14:creationId xmlns:p14="http://schemas.microsoft.com/office/powerpoint/2010/main" val="7575920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29056"/>
            <a:ext cx="12464143" cy="1658198"/>
          </a:xfrm>
        </p:spPr>
        <p:txBody>
          <a:bodyPr>
            <a:normAutofit/>
          </a:bodyPr>
          <a:lstStyle/>
          <a:p>
            <a:pPr algn="ctr"/>
            <a:r>
              <a:rPr lang="en-US" sz="4000" b="1">
                <a:latin typeface="Imprint MT Shadow" panose="04020605060303030202" pitchFamily="82" charset="0"/>
              </a:rPr>
              <a:t>Debugging a Number Adding Program</a:t>
            </a:r>
            <a:endParaRPr lang="en-US" sz="4000" b="1" dirty="0">
              <a:latin typeface="Imprint MT Shadow" panose="04020605060303030202" pitchFamily="82" charset="0"/>
            </a:endParaRPr>
          </a:p>
        </p:txBody>
      </p:sp>
      <p:sp>
        <p:nvSpPr>
          <p:cNvPr id="4" name="Rectangle 3"/>
          <p:cNvSpPr/>
          <p:nvPr/>
        </p:nvSpPr>
        <p:spPr>
          <a:xfrm>
            <a:off x="262763" y="1229142"/>
            <a:ext cx="5114456" cy="4124206"/>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C00000"/>
                </a:solidFill>
              </a:rPr>
              <a:t>Click Step Over button once to execute first print() call. </a:t>
            </a:r>
          </a:p>
          <a:p>
            <a:pPr marL="457200" indent="-457200">
              <a:spcAft>
                <a:spcPts val="1200"/>
              </a:spcAft>
              <a:buFont typeface="Wingdings" panose="05000000000000000000" pitchFamily="2" charset="2"/>
              <a:buChar char="Ø"/>
            </a:pPr>
            <a:r>
              <a:rPr lang="en-US" sz="2800" dirty="0">
                <a:solidFill>
                  <a:srgbClr val="0070C0"/>
                </a:solidFill>
              </a:rPr>
              <a:t>Use Step Over instead of Step In here, since you don’t want to step into the code for the print() function. (Although Mu should prevent the debugger from entering Python’s built-in functions.) </a:t>
            </a:r>
          </a:p>
        </p:txBody>
      </p:sp>
      <p:pic>
        <p:nvPicPr>
          <p:cNvPr id="3" name="Picture 2"/>
          <p:cNvPicPr>
            <a:picLocks noChangeAspect="1"/>
          </p:cNvPicPr>
          <p:nvPr/>
        </p:nvPicPr>
        <p:blipFill>
          <a:blip r:embed="rId3"/>
          <a:stretch>
            <a:fillRect/>
          </a:stretch>
        </p:blipFill>
        <p:spPr>
          <a:xfrm>
            <a:off x="5480192" y="1507225"/>
            <a:ext cx="6489092" cy="4135071"/>
          </a:xfrm>
          <a:prstGeom prst="rect">
            <a:avLst/>
          </a:prstGeom>
        </p:spPr>
      </p:pic>
      <p:sp>
        <p:nvSpPr>
          <p:cNvPr id="5" name="Rectangle 4"/>
          <p:cNvSpPr/>
          <p:nvPr/>
        </p:nvSpPr>
        <p:spPr>
          <a:xfrm>
            <a:off x="153581" y="5642296"/>
            <a:ext cx="11576054" cy="954107"/>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800" dirty="0">
                <a:solidFill>
                  <a:srgbClr val="7030A0"/>
                </a:solidFill>
              </a:rPr>
              <a:t>The debugger moves on to line 2, and highlights line 2 in the file editor, as shown in  Figure. This shows where program execution currently is.</a:t>
            </a:r>
          </a:p>
        </p:txBody>
      </p:sp>
      <p:sp>
        <p:nvSpPr>
          <p:cNvPr id="7" name="Rectangle 6"/>
          <p:cNvSpPr/>
          <p:nvPr/>
        </p:nvSpPr>
        <p:spPr>
          <a:xfrm>
            <a:off x="5885050" y="1229142"/>
            <a:ext cx="5906810" cy="461665"/>
          </a:xfrm>
          <a:prstGeom prst="rect">
            <a:avLst/>
          </a:prstGeom>
        </p:spPr>
        <p:txBody>
          <a:bodyPr wrap="none">
            <a:spAutoFit/>
          </a:bodyPr>
          <a:lstStyle/>
          <a:p>
            <a:r>
              <a:rPr lang="en-US" sz="2400" dirty="0"/>
              <a:t>The Mu editor window after clicking Step Over</a:t>
            </a:r>
          </a:p>
        </p:txBody>
      </p:sp>
    </p:spTree>
    <p:extLst>
      <p:ext uri="{BB962C8B-B14F-4D97-AF65-F5344CB8AC3E}">
        <p14:creationId xmlns:p14="http://schemas.microsoft.com/office/powerpoint/2010/main" val="3281549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Debugging a Number Adding Program</a:t>
            </a:r>
            <a:endParaRPr lang="en-US" sz="4000" b="1" dirty="0">
              <a:latin typeface="Imprint MT Shadow" panose="04020605060303030202" pitchFamily="82" charset="0"/>
            </a:endParaRPr>
          </a:p>
        </p:txBody>
      </p:sp>
      <p:sp>
        <p:nvSpPr>
          <p:cNvPr id="4" name="Rectangle 3"/>
          <p:cNvSpPr/>
          <p:nvPr/>
        </p:nvSpPr>
        <p:spPr>
          <a:xfrm>
            <a:off x="137868" y="1065369"/>
            <a:ext cx="5061927" cy="5663089"/>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400" dirty="0">
                <a:solidFill>
                  <a:srgbClr val="C00000"/>
                </a:solidFill>
              </a:rPr>
              <a:t>Click Step Over again to  execute input() function call. </a:t>
            </a:r>
          </a:p>
          <a:p>
            <a:pPr marL="457200" indent="-457200">
              <a:spcAft>
                <a:spcPts val="1200"/>
              </a:spcAft>
              <a:buFont typeface="Wingdings" panose="05000000000000000000" pitchFamily="2" charset="2"/>
              <a:buChar char="Ø"/>
            </a:pPr>
            <a:r>
              <a:rPr lang="en-US" sz="2400" dirty="0">
                <a:solidFill>
                  <a:srgbClr val="0070C0"/>
                </a:solidFill>
              </a:rPr>
              <a:t>The highlighting will go away while Mu waits for you to type something for the input() call into the output pane. </a:t>
            </a:r>
          </a:p>
          <a:p>
            <a:pPr marL="457200" indent="-457200">
              <a:spcAft>
                <a:spcPts val="1200"/>
              </a:spcAft>
              <a:buFont typeface="Wingdings" panose="05000000000000000000" pitchFamily="2" charset="2"/>
              <a:buChar char="Ø"/>
            </a:pPr>
            <a:r>
              <a:rPr lang="en-US" sz="2400" dirty="0">
                <a:solidFill>
                  <a:srgbClr val="C00000"/>
                </a:solidFill>
              </a:rPr>
              <a:t>Enter 5 and press ENTER. </a:t>
            </a:r>
          </a:p>
          <a:p>
            <a:pPr marL="457200" indent="-457200">
              <a:spcAft>
                <a:spcPts val="1200"/>
              </a:spcAft>
              <a:buFont typeface="Wingdings" panose="05000000000000000000" pitchFamily="2" charset="2"/>
              <a:buChar char="Ø"/>
            </a:pPr>
            <a:r>
              <a:rPr lang="en-US" sz="2400" dirty="0">
                <a:solidFill>
                  <a:srgbClr val="00B050"/>
                </a:solidFill>
              </a:rPr>
              <a:t>The highlighting will return.</a:t>
            </a:r>
          </a:p>
          <a:p>
            <a:pPr marL="457200" indent="-457200">
              <a:spcAft>
                <a:spcPts val="1200"/>
              </a:spcAft>
              <a:buFont typeface="Wingdings" panose="05000000000000000000" pitchFamily="2" charset="2"/>
              <a:buChar char="Ø"/>
            </a:pPr>
            <a:r>
              <a:rPr lang="en-US" sz="2400" dirty="0">
                <a:solidFill>
                  <a:srgbClr val="C00000"/>
                </a:solidFill>
              </a:rPr>
              <a:t>Keep clicking Step Over, &amp; enter 3 and 42 as next two numbers.</a:t>
            </a:r>
          </a:p>
          <a:p>
            <a:pPr marL="457200" indent="-457200">
              <a:spcAft>
                <a:spcPts val="1200"/>
              </a:spcAft>
              <a:buFont typeface="Wingdings" panose="05000000000000000000" pitchFamily="2" charset="2"/>
              <a:buChar char="Ø"/>
            </a:pPr>
            <a:r>
              <a:rPr lang="en-US" sz="2400" dirty="0">
                <a:solidFill>
                  <a:srgbClr val="7030A0"/>
                </a:solidFill>
              </a:rPr>
              <a:t>When debugger reaches line 7, final print() call in program, Mu editor window should look like Figure:</a:t>
            </a:r>
          </a:p>
        </p:txBody>
      </p:sp>
      <p:sp>
        <p:nvSpPr>
          <p:cNvPr id="7" name="Rectangle 6"/>
          <p:cNvSpPr/>
          <p:nvPr/>
        </p:nvSpPr>
        <p:spPr>
          <a:xfrm>
            <a:off x="5885050" y="1229142"/>
            <a:ext cx="5852025" cy="1200329"/>
          </a:xfrm>
          <a:prstGeom prst="rect">
            <a:avLst/>
          </a:prstGeom>
        </p:spPr>
        <p:txBody>
          <a:bodyPr wrap="square">
            <a:spAutoFit/>
          </a:bodyPr>
          <a:lstStyle/>
          <a:p>
            <a:r>
              <a:rPr lang="en-US" sz="2400"/>
              <a:t>The Debug Inspector pane on the right side shows that the variables are set to</a:t>
            </a:r>
          </a:p>
          <a:p>
            <a:r>
              <a:rPr lang="en-US" sz="2400"/>
              <a:t>strings instead of integers, causing the bug.</a:t>
            </a:r>
            <a:endParaRPr lang="en-US" sz="2400" dirty="0"/>
          </a:p>
        </p:txBody>
      </p:sp>
      <p:pic>
        <p:nvPicPr>
          <p:cNvPr id="6" name="Picture 5"/>
          <p:cNvPicPr>
            <a:picLocks noChangeAspect="1"/>
          </p:cNvPicPr>
          <p:nvPr/>
        </p:nvPicPr>
        <p:blipFill>
          <a:blip r:embed="rId3"/>
          <a:stretch>
            <a:fillRect/>
          </a:stretch>
        </p:blipFill>
        <p:spPr>
          <a:xfrm>
            <a:off x="5686567" y="2587910"/>
            <a:ext cx="6407480" cy="4140548"/>
          </a:xfrm>
          <a:prstGeom prst="rect">
            <a:avLst/>
          </a:prstGeom>
        </p:spPr>
      </p:pic>
    </p:spTree>
    <p:extLst>
      <p:ext uri="{BB962C8B-B14F-4D97-AF65-F5344CB8AC3E}">
        <p14:creationId xmlns:p14="http://schemas.microsoft.com/office/powerpoint/2010/main" val="23583357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Debugging a Number Adding Program</a:t>
            </a:r>
            <a:endParaRPr lang="en-US" sz="4000" b="1" dirty="0">
              <a:latin typeface="Imprint MT Shadow" panose="04020605060303030202" pitchFamily="82" charset="0"/>
            </a:endParaRPr>
          </a:p>
        </p:txBody>
      </p:sp>
      <p:sp>
        <p:nvSpPr>
          <p:cNvPr id="4" name="Rectangle 3"/>
          <p:cNvSpPr/>
          <p:nvPr/>
        </p:nvSpPr>
        <p:spPr>
          <a:xfrm>
            <a:off x="268334" y="1665871"/>
            <a:ext cx="11332263" cy="4832092"/>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In the Debug Inspector pane, you should see that the first, second, and third variables are set to string values '5', '3', and '42' instead of integer values 5, 3, and 42. </a:t>
            </a:r>
          </a:p>
          <a:p>
            <a:pPr marL="457200" indent="-457200">
              <a:spcAft>
                <a:spcPts val="1200"/>
              </a:spcAft>
              <a:buFont typeface="Wingdings" panose="05000000000000000000" pitchFamily="2" charset="2"/>
              <a:buChar char="Ø"/>
            </a:pPr>
            <a:r>
              <a:rPr lang="en-US" sz="3200" dirty="0">
                <a:solidFill>
                  <a:srgbClr val="7030A0"/>
                </a:solidFill>
              </a:rPr>
              <a:t>When the last line is executed, Python concatenates these strings instead of adding the numbers together, causing the bug.</a:t>
            </a:r>
          </a:p>
          <a:p>
            <a:pPr marL="457200" indent="-457200">
              <a:spcAft>
                <a:spcPts val="1200"/>
              </a:spcAft>
              <a:buFont typeface="Wingdings" panose="05000000000000000000" pitchFamily="2" charset="2"/>
              <a:buChar char="Ø"/>
            </a:pPr>
            <a:r>
              <a:rPr lang="en-US" sz="3200" dirty="0">
                <a:solidFill>
                  <a:srgbClr val="0070C0"/>
                </a:solidFill>
              </a:rPr>
              <a:t>Stepping through the program with the debugger is helpful but can also be slow. Often you’ll want the program to run normally until it reaches a certain line of code. You can configure the debugger to do this with breakpoints.</a:t>
            </a:r>
          </a:p>
        </p:txBody>
      </p:sp>
    </p:spTree>
    <p:extLst>
      <p:ext uri="{BB962C8B-B14F-4D97-AF65-F5344CB8AC3E}">
        <p14:creationId xmlns:p14="http://schemas.microsoft.com/office/powerpoint/2010/main" val="2901881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Breakpoints</a:t>
            </a:r>
            <a:endParaRPr lang="en-US" sz="4000" b="1" dirty="0">
              <a:latin typeface="Imprint MT Shadow" panose="04020605060303030202" pitchFamily="82" charset="0"/>
            </a:endParaRPr>
          </a:p>
        </p:txBody>
      </p:sp>
      <p:sp>
        <p:nvSpPr>
          <p:cNvPr id="4" name="Rectangle 3"/>
          <p:cNvSpPr/>
          <p:nvPr/>
        </p:nvSpPr>
        <p:spPr>
          <a:xfrm>
            <a:off x="174053" y="1079018"/>
            <a:ext cx="5107631" cy="6309420"/>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A breakpoint can be set on a specific line of code and forces the debugger to pause whenever the program execution reaches that line. </a:t>
            </a:r>
          </a:p>
          <a:p>
            <a:pPr marL="457200" indent="-457200">
              <a:spcAft>
                <a:spcPts val="1200"/>
              </a:spcAft>
              <a:buFont typeface="Wingdings" panose="05000000000000000000" pitchFamily="2" charset="2"/>
              <a:buChar char="Ø"/>
            </a:pPr>
            <a:r>
              <a:rPr lang="en-US" sz="3200" dirty="0">
                <a:solidFill>
                  <a:srgbClr val="0070C0"/>
                </a:solidFill>
              </a:rPr>
              <a:t>Open a new file editor tab and enter the following program, which simulates flipping a coin 1,000 times. Save it as coinFlip.py.</a:t>
            </a:r>
          </a:p>
          <a:p>
            <a:pPr marL="457200" indent="-457200">
              <a:spcAft>
                <a:spcPts val="1200"/>
              </a:spcAft>
              <a:buFont typeface="Wingdings" panose="05000000000000000000" pitchFamily="2" charset="2"/>
              <a:buChar char="Ø"/>
            </a:pPr>
            <a:endParaRPr lang="en-US" sz="3200" dirty="0">
              <a:solidFill>
                <a:srgbClr val="0070C0"/>
              </a:solidFill>
            </a:endParaRPr>
          </a:p>
        </p:txBody>
      </p:sp>
      <p:sp>
        <p:nvSpPr>
          <p:cNvPr id="3" name="Rectangle 2"/>
          <p:cNvSpPr/>
          <p:nvPr/>
        </p:nvSpPr>
        <p:spPr>
          <a:xfrm>
            <a:off x="5976257" y="1433861"/>
            <a:ext cx="6096000" cy="3046988"/>
          </a:xfrm>
          <a:prstGeom prst="rect">
            <a:avLst/>
          </a:prstGeom>
        </p:spPr>
        <p:txBody>
          <a:bodyPr>
            <a:spAutoFit/>
          </a:bodyPr>
          <a:lstStyle/>
          <a:p>
            <a:r>
              <a:rPr lang="en-US" sz="2400" dirty="0"/>
              <a:t>import random</a:t>
            </a:r>
          </a:p>
          <a:p>
            <a:r>
              <a:rPr lang="en-US" sz="2400" dirty="0"/>
              <a:t>heads = 0</a:t>
            </a:r>
          </a:p>
          <a:p>
            <a:r>
              <a:rPr lang="en-US" sz="2400" dirty="0"/>
              <a:t>for </a:t>
            </a:r>
            <a:r>
              <a:rPr lang="en-US" sz="2400" dirty="0" err="1"/>
              <a:t>i</a:t>
            </a:r>
            <a:r>
              <a:rPr lang="en-US" sz="2400" dirty="0"/>
              <a:t> in range(1, 1001):</a:t>
            </a:r>
          </a:p>
          <a:p>
            <a:r>
              <a:rPr lang="en-US" sz="2400" dirty="0"/>
              <a:t>➊ if </a:t>
            </a:r>
            <a:r>
              <a:rPr lang="en-US" sz="2400" dirty="0" err="1"/>
              <a:t>random.randint</a:t>
            </a:r>
            <a:r>
              <a:rPr lang="en-US" sz="2400" dirty="0"/>
              <a:t>(0, 1) == 1:</a:t>
            </a:r>
          </a:p>
          <a:p>
            <a:r>
              <a:rPr lang="en-US" sz="2400" dirty="0"/>
              <a:t>	heads = heads + 1</a:t>
            </a:r>
          </a:p>
          <a:p>
            <a:r>
              <a:rPr lang="en-US" sz="2400" dirty="0"/>
              <a:t>if </a:t>
            </a:r>
            <a:r>
              <a:rPr lang="en-US" sz="2400" dirty="0" err="1"/>
              <a:t>i</a:t>
            </a:r>
            <a:r>
              <a:rPr lang="en-US" sz="2400" dirty="0"/>
              <a:t> == 500:</a:t>
            </a:r>
          </a:p>
          <a:p>
            <a:r>
              <a:rPr lang="en-US" sz="2400" dirty="0"/>
              <a:t>	➋ print('Halfway done!')</a:t>
            </a:r>
          </a:p>
          <a:p>
            <a:r>
              <a:rPr lang="en-US" sz="2400" dirty="0"/>
              <a:t>print('Heads came up ' + </a:t>
            </a:r>
            <a:r>
              <a:rPr lang="en-US" sz="2400" dirty="0" err="1"/>
              <a:t>str</a:t>
            </a:r>
            <a:r>
              <a:rPr lang="en-US" sz="2400" dirty="0"/>
              <a:t>(heads) + ' times.')</a:t>
            </a:r>
          </a:p>
        </p:txBody>
      </p:sp>
      <p:sp>
        <p:nvSpPr>
          <p:cNvPr id="5" name="Rectangle 4"/>
          <p:cNvSpPr/>
          <p:nvPr/>
        </p:nvSpPr>
        <p:spPr>
          <a:xfrm>
            <a:off x="5455327" y="4944872"/>
            <a:ext cx="6443287" cy="1569660"/>
          </a:xfrm>
          <a:prstGeom prst="rect">
            <a:avLst/>
          </a:prstGeom>
        </p:spPr>
        <p:txBody>
          <a:bodyPr wrap="square">
            <a:spAutoFit/>
          </a:bodyPr>
          <a:lstStyle/>
          <a:p>
            <a:pPr marL="342900" indent="-342900">
              <a:buFont typeface="Wingdings" panose="05000000000000000000" pitchFamily="2" charset="2"/>
              <a:buChar char="Ø"/>
            </a:pPr>
            <a:r>
              <a:rPr lang="en-US" sz="2400" dirty="0">
                <a:solidFill>
                  <a:srgbClr val="C00000"/>
                </a:solidFill>
              </a:rPr>
              <a:t>The </a:t>
            </a:r>
            <a:r>
              <a:rPr lang="en-US" sz="2400" dirty="0" err="1">
                <a:solidFill>
                  <a:srgbClr val="C00000"/>
                </a:solidFill>
              </a:rPr>
              <a:t>random.randint</a:t>
            </a:r>
            <a:r>
              <a:rPr lang="en-US" sz="2400" dirty="0">
                <a:solidFill>
                  <a:srgbClr val="C00000"/>
                </a:solidFill>
              </a:rPr>
              <a:t>(0, 1) call ➊ will return 0 half of the time and 1 the other half of the time.</a:t>
            </a:r>
          </a:p>
          <a:p>
            <a:pPr marL="342900" indent="-342900">
              <a:buFont typeface="Wingdings" panose="05000000000000000000" pitchFamily="2" charset="2"/>
              <a:buChar char="Ø"/>
            </a:pPr>
            <a:r>
              <a:rPr lang="en-US" sz="2400" dirty="0"/>
              <a:t>This can be used to simulate a 50/50 coin flip where 1 represents heads.</a:t>
            </a:r>
          </a:p>
        </p:txBody>
      </p:sp>
    </p:spTree>
    <p:extLst>
      <p:ext uri="{BB962C8B-B14F-4D97-AF65-F5344CB8AC3E}">
        <p14:creationId xmlns:p14="http://schemas.microsoft.com/office/powerpoint/2010/main" val="27646417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Breakpoints</a:t>
            </a:r>
            <a:endParaRPr lang="en-US" sz="4000" b="1" dirty="0">
              <a:latin typeface="Imprint MT Shadow" panose="04020605060303030202" pitchFamily="82" charset="0"/>
            </a:endParaRPr>
          </a:p>
        </p:txBody>
      </p:sp>
      <p:sp>
        <p:nvSpPr>
          <p:cNvPr id="4" name="Rectangle 3"/>
          <p:cNvSpPr/>
          <p:nvPr/>
        </p:nvSpPr>
        <p:spPr>
          <a:xfrm>
            <a:off x="406065" y="1392916"/>
            <a:ext cx="11426544" cy="5416868"/>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3200" dirty="0">
                <a:solidFill>
                  <a:srgbClr val="C00000"/>
                </a:solidFill>
              </a:rPr>
              <a:t>When you run this program without the debugger, it quickly outputs something like the following:</a:t>
            </a:r>
          </a:p>
          <a:p>
            <a:pPr indent="968375"/>
            <a:r>
              <a:rPr lang="en-US" sz="2800" dirty="0"/>
              <a:t>Halfway done! </a:t>
            </a:r>
          </a:p>
          <a:p>
            <a:pPr indent="968375"/>
            <a:r>
              <a:rPr lang="en-US" sz="2800" dirty="0"/>
              <a:t>Heads came up 490 times.</a:t>
            </a:r>
          </a:p>
          <a:p>
            <a:pPr marL="457200" indent="-457200">
              <a:spcAft>
                <a:spcPts val="1200"/>
              </a:spcAft>
              <a:buFont typeface="Wingdings" panose="05000000000000000000" pitchFamily="2" charset="2"/>
              <a:buChar char="Ø"/>
            </a:pPr>
            <a:r>
              <a:rPr lang="en-US" sz="2800" dirty="0">
                <a:solidFill>
                  <a:srgbClr val="0070C0"/>
                </a:solidFill>
              </a:rPr>
              <a:t>If you ran this program under the debugger, you would have to click the Step Over button thousands of times before the program terminated.</a:t>
            </a:r>
          </a:p>
          <a:p>
            <a:pPr marL="457200" indent="-457200">
              <a:spcAft>
                <a:spcPts val="1200"/>
              </a:spcAft>
              <a:buFont typeface="Wingdings" panose="05000000000000000000" pitchFamily="2" charset="2"/>
              <a:buChar char="Ø"/>
            </a:pPr>
            <a:r>
              <a:rPr lang="en-US" sz="2800" dirty="0">
                <a:solidFill>
                  <a:srgbClr val="7030A0"/>
                </a:solidFill>
              </a:rPr>
              <a:t>If you were interested in the value of heads at the halfway point of the program’s execution, when 500 of 1,000 coin flips have been completed, you could instead just set a breakpoint on the line print('Halfway done!') ➋.</a:t>
            </a:r>
          </a:p>
          <a:p>
            <a:pPr marL="457200" indent="-457200">
              <a:spcAft>
                <a:spcPts val="1200"/>
              </a:spcAft>
              <a:buFont typeface="Wingdings" panose="05000000000000000000" pitchFamily="2" charset="2"/>
              <a:buChar char="Ø"/>
            </a:pPr>
            <a:r>
              <a:rPr lang="en-US" sz="2800" dirty="0">
                <a:solidFill>
                  <a:srgbClr val="0070C0"/>
                </a:solidFill>
              </a:rPr>
              <a:t>To set a breakpoint, click the line number in the file editor to cause a red dot to appear, marking the breakpoint like in Figure</a:t>
            </a:r>
          </a:p>
        </p:txBody>
      </p:sp>
    </p:spTree>
    <p:extLst>
      <p:ext uri="{BB962C8B-B14F-4D97-AF65-F5344CB8AC3E}">
        <p14:creationId xmlns:p14="http://schemas.microsoft.com/office/powerpoint/2010/main" val="25341400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Breakpoints</a:t>
            </a:r>
            <a:endParaRPr lang="en-US" sz="4000" b="1" dirty="0">
              <a:latin typeface="Imprint MT Shadow" panose="04020605060303030202" pitchFamily="82" charset="0"/>
            </a:endParaRPr>
          </a:p>
        </p:txBody>
      </p:sp>
      <p:sp>
        <p:nvSpPr>
          <p:cNvPr id="4" name="Rectangle 3"/>
          <p:cNvSpPr/>
          <p:nvPr/>
        </p:nvSpPr>
        <p:spPr>
          <a:xfrm>
            <a:off x="105813" y="1329060"/>
            <a:ext cx="2978579" cy="4555093"/>
          </a:xfrm>
          <a:prstGeom prst="rect">
            <a:avLst/>
          </a:prstGeom>
        </p:spPr>
        <p:txBody>
          <a:bodyPr wrap="square">
            <a:spAutoFit/>
          </a:bodyPr>
          <a:lstStyle/>
          <a:p>
            <a:pPr>
              <a:spcAft>
                <a:spcPts val="1200"/>
              </a:spcAft>
            </a:pPr>
            <a:endParaRPr lang="en-US" sz="2800" dirty="0">
              <a:solidFill>
                <a:srgbClr val="7030A0"/>
              </a:solidFill>
            </a:endParaRPr>
          </a:p>
          <a:p>
            <a:pPr marL="457200" indent="-457200">
              <a:spcAft>
                <a:spcPts val="1200"/>
              </a:spcAft>
              <a:buFont typeface="Wingdings" panose="05000000000000000000" pitchFamily="2" charset="2"/>
              <a:buChar char="Ø"/>
            </a:pPr>
            <a:r>
              <a:rPr lang="en-US" sz="2800" dirty="0">
                <a:solidFill>
                  <a:srgbClr val="0070C0"/>
                </a:solidFill>
              </a:rPr>
              <a:t>To set a breakpoint, click the line number in the file editor to cause a red dot to appear, marking the breakpoint like in Figure:</a:t>
            </a:r>
          </a:p>
        </p:txBody>
      </p:sp>
      <p:pic>
        <p:nvPicPr>
          <p:cNvPr id="5" name="Picture 4"/>
          <p:cNvPicPr>
            <a:picLocks noChangeAspect="1"/>
          </p:cNvPicPr>
          <p:nvPr/>
        </p:nvPicPr>
        <p:blipFill>
          <a:blip r:embed="rId3"/>
          <a:stretch>
            <a:fillRect/>
          </a:stretch>
        </p:blipFill>
        <p:spPr>
          <a:xfrm>
            <a:off x="3850920" y="2129898"/>
            <a:ext cx="8588541" cy="4516562"/>
          </a:xfrm>
          <a:prstGeom prst="rect">
            <a:avLst/>
          </a:prstGeom>
        </p:spPr>
      </p:pic>
      <p:sp>
        <p:nvSpPr>
          <p:cNvPr id="6" name="Rectangle 5"/>
          <p:cNvSpPr/>
          <p:nvPr/>
        </p:nvSpPr>
        <p:spPr>
          <a:xfrm>
            <a:off x="4659977" y="1329060"/>
            <a:ext cx="6817789" cy="830997"/>
          </a:xfrm>
          <a:prstGeom prst="rect">
            <a:avLst/>
          </a:prstGeom>
        </p:spPr>
        <p:txBody>
          <a:bodyPr wrap="square">
            <a:spAutoFit/>
          </a:bodyPr>
          <a:lstStyle/>
          <a:p>
            <a:r>
              <a:rPr lang="en-US" sz="2400" dirty="0">
                <a:solidFill>
                  <a:srgbClr val="7030A0"/>
                </a:solidFill>
              </a:rPr>
              <a:t>Setting a breakpoint causes a red dot (circled) to appear next to the line number.</a:t>
            </a:r>
          </a:p>
        </p:txBody>
      </p:sp>
    </p:spTree>
    <p:extLst>
      <p:ext uri="{BB962C8B-B14F-4D97-AF65-F5344CB8AC3E}">
        <p14:creationId xmlns:p14="http://schemas.microsoft.com/office/powerpoint/2010/main" val="30413642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644"/>
            <a:ext cx="12464143" cy="1658198"/>
          </a:xfrm>
        </p:spPr>
        <p:txBody>
          <a:bodyPr>
            <a:normAutofit/>
          </a:bodyPr>
          <a:lstStyle/>
          <a:p>
            <a:pPr algn="ctr"/>
            <a:r>
              <a:rPr lang="en-US" sz="4000" b="1">
                <a:latin typeface="Imprint MT Shadow" panose="04020605060303030202" pitchFamily="82" charset="0"/>
              </a:rPr>
              <a:t>Breakpoints</a:t>
            </a:r>
            <a:endParaRPr lang="en-US" sz="4000" b="1" dirty="0">
              <a:latin typeface="Imprint MT Shadow" panose="04020605060303030202" pitchFamily="82" charset="0"/>
            </a:endParaRPr>
          </a:p>
        </p:txBody>
      </p:sp>
      <p:sp>
        <p:nvSpPr>
          <p:cNvPr id="4" name="Rectangle 3"/>
          <p:cNvSpPr/>
          <p:nvPr/>
        </p:nvSpPr>
        <p:spPr>
          <a:xfrm>
            <a:off x="286322" y="887135"/>
            <a:ext cx="11785935" cy="5970865"/>
          </a:xfrm>
          <a:prstGeom prst="rect">
            <a:avLst/>
          </a:prstGeom>
        </p:spPr>
        <p:txBody>
          <a:bodyPr wrap="square">
            <a:spAutoFit/>
          </a:bodyPr>
          <a:lstStyle/>
          <a:p>
            <a:pPr marL="457200" indent="-457200">
              <a:spcAft>
                <a:spcPts val="1200"/>
              </a:spcAft>
              <a:buFont typeface="Wingdings" panose="05000000000000000000" pitchFamily="2" charset="2"/>
              <a:buChar char="Ø"/>
            </a:pPr>
            <a:r>
              <a:rPr lang="en-US" sz="2600" dirty="0">
                <a:solidFill>
                  <a:srgbClr val="C00000"/>
                </a:solidFill>
              </a:rPr>
              <a:t>You don’t want to set a breakpoint on the if statement line, since if statement is executed on every single iteration through loop. </a:t>
            </a:r>
          </a:p>
          <a:p>
            <a:pPr marL="457200" indent="-457200">
              <a:spcAft>
                <a:spcPts val="1200"/>
              </a:spcAft>
              <a:buFont typeface="Wingdings" panose="05000000000000000000" pitchFamily="2" charset="2"/>
              <a:buChar char="Ø"/>
            </a:pPr>
            <a:r>
              <a:rPr lang="en-US" sz="2600" dirty="0">
                <a:solidFill>
                  <a:srgbClr val="7030A0"/>
                </a:solidFill>
              </a:rPr>
              <a:t>When you set the breakpoint on the code in the if statement, the debugger breaks only when the execution enters the if clause.</a:t>
            </a:r>
          </a:p>
          <a:p>
            <a:pPr marL="457200" indent="-457200">
              <a:spcAft>
                <a:spcPts val="1200"/>
              </a:spcAft>
              <a:buFont typeface="Wingdings" panose="05000000000000000000" pitchFamily="2" charset="2"/>
              <a:buChar char="Ø"/>
            </a:pPr>
            <a:r>
              <a:rPr lang="en-US" sz="2600" dirty="0">
                <a:solidFill>
                  <a:srgbClr val="C00000"/>
                </a:solidFill>
              </a:rPr>
              <a:t>The line with the breakpoint will have a red dot next to it. </a:t>
            </a:r>
          </a:p>
          <a:p>
            <a:pPr marL="457200" indent="-457200">
              <a:spcAft>
                <a:spcPts val="1200"/>
              </a:spcAft>
              <a:buFont typeface="Wingdings" panose="05000000000000000000" pitchFamily="2" charset="2"/>
              <a:buChar char="Ø"/>
            </a:pPr>
            <a:r>
              <a:rPr lang="en-US" sz="2600" dirty="0">
                <a:solidFill>
                  <a:srgbClr val="7030A0"/>
                </a:solidFill>
              </a:rPr>
              <a:t>When you run the program under the debugger, it will start in a paused state at the first line, as usual. </a:t>
            </a:r>
          </a:p>
          <a:p>
            <a:pPr marL="457200" indent="-457200">
              <a:spcAft>
                <a:spcPts val="1200"/>
              </a:spcAft>
              <a:buFont typeface="Wingdings" panose="05000000000000000000" pitchFamily="2" charset="2"/>
              <a:buChar char="Ø"/>
            </a:pPr>
            <a:r>
              <a:rPr lang="en-US" sz="2600" dirty="0">
                <a:solidFill>
                  <a:srgbClr val="0070C0"/>
                </a:solidFill>
              </a:rPr>
              <a:t>But if you click Continue, the program will run at full speed until it reaches the line with the breakpoint set on it. </a:t>
            </a:r>
          </a:p>
          <a:p>
            <a:pPr marL="457200" indent="-457200">
              <a:spcAft>
                <a:spcPts val="1200"/>
              </a:spcAft>
              <a:buFont typeface="Wingdings" panose="05000000000000000000" pitchFamily="2" charset="2"/>
              <a:buChar char="Ø"/>
            </a:pPr>
            <a:r>
              <a:rPr lang="en-US" sz="2600" dirty="0">
                <a:solidFill>
                  <a:srgbClr val="7030A0"/>
                </a:solidFill>
              </a:rPr>
              <a:t>Then click Continue, Step Over, Step In, or Step Out to continue as normal.</a:t>
            </a:r>
          </a:p>
          <a:p>
            <a:pPr marL="457200" indent="-457200">
              <a:spcAft>
                <a:spcPts val="1200"/>
              </a:spcAft>
              <a:buFont typeface="Wingdings" panose="05000000000000000000" pitchFamily="2" charset="2"/>
              <a:buChar char="Ø"/>
            </a:pPr>
            <a:r>
              <a:rPr lang="en-US" sz="2600" dirty="0"/>
              <a:t>If you want to remove a breakpoint, click the line number again. </a:t>
            </a:r>
          </a:p>
          <a:p>
            <a:pPr marL="457200" indent="-457200">
              <a:spcAft>
                <a:spcPts val="1200"/>
              </a:spcAft>
              <a:buFont typeface="Wingdings" panose="05000000000000000000" pitchFamily="2" charset="2"/>
              <a:buChar char="Ø"/>
            </a:pPr>
            <a:r>
              <a:rPr lang="en-US" sz="2600" dirty="0">
                <a:solidFill>
                  <a:srgbClr val="7030A0"/>
                </a:solidFill>
              </a:rPr>
              <a:t>The red dot will go away, and debugger will not break on that line in future.</a:t>
            </a:r>
          </a:p>
        </p:txBody>
      </p:sp>
    </p:spTree>
    <p:extLst>
      <p:ext uri="{BB962C8B-B14F-4D97-AF65-F5344CB8AC3E}">
        <p14:creationId xmlns:p14="http://schemas.microsoft.com/office/powerpoint/2010/main" val="2040685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14785</TotalTime>
  <Words>13937</Words>
  <Application>Microsoft Office PowerPoint</Application>
  <PresentationFormat>Widescreen</PresentationFormat>
  <Paragraphs>1339</Paragraphs>
  <Slides>96</Slides>
  <Notes>96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Calibri Light</vt:lpstr>
      <vt:lpstr>Imprint MT Shadow</vt:lpstr>
      <vt:lpstr>Wingdings</vt:lpstr>
      <vt:lpstr>Office Theme</vt:lpstr>
      <vt:lpstr>Module 4:</vt:lpstr>
      <vt:lpstr>ORGANIZING FILES</vt:lpstr>
      <vt:lpstr>ORGANIZING FILES</vt:lpstr>
      <vt:lpstr>The shutil Module</vt:lpstr>
      <vt:lpstr>Copying Files and Folders</vt:lpstr>
      <vt:lpstr>Copying Files and Folders</vt:lpstr>
      <vt:lpstr>Copying Files and Folders</vt:lpstr>
      <vt:lpstr>Moving and Renaming Files and Folders</vt:lpstr>
      <vt:lpstr>Moving and Renaming Files and Folders</vt:lpstr>
      <vt:lpstr>Moving and Renaming Files and Folders</vt:lpstr>
      <vt:lpstr>Moving and Renaming Files and Folders</vt:lpstr>
      <vt:lpstr>Permanently Deleting Files and Folders</vt:lpstr>
      <vt:lpstr>Permanently Deleting Files and Folders</vt:lpstr>
      <vt:lpstr>Permanently Deleting Files and Folders</vt:lpstr>
      <vt:lpstr>Safe Deletes with the send2trash Module</vt:lpstr>
      <vt:lpstr>Safe Deletes with the send2trash Module</vt:lpstr>
      <vt:lpstr>Walking a Directory Tree</vt:lpstr>
      <vt:lpstr>Walking a Directory Tree</vt:lpstr>
      <vt:lpstr>Walking a Directory Tree</vt:lpstr>
      <vt:lpstr>Walking a Directory Tree</vt:lpstr>
      <vt:lpstr>Compressing Files with the zipfile Module</vt:lpstr>
      <vt:lpstr>Reading ZIP Files</vt:lpstr>
      <vt:lpstr>Reading ZIP Files</vt:lpstr>
      <vt:lpstr>Reading ZIP Files</vt:lpstr>
      <vt:lpstr>Reading ZIP Files</vt:lpstr>
      <vt:lpstr>Reading ZIP Files</vt:lpstr>
      <vt:lpstr>Creating and Adding to ZIP Files</vt:lpstr>
      <vt:lpstr>Creating and Adding to ZIP Files</vt:lpstr>
      <vt:lpstr>Project: Renaming Files with American-Style Dates to European-Style Dates</vt:lpstr>
      <vt:lpstr>Step 1: Create a Regex for American-Style Dates</vt:lpstr>
      <vt:lpstr>Step 1: Create a Regex for American-Style Dates</vt:lpstr>
      <vt:lpstr>Step 1: Create a Regex for American-Style Dates</vt:lpstr>
      <vt:lpstr>Step 1: Create a Regex for American-Style Dates</vt:lpstr>
      <vt:lpstr>Step 1: Create a Regex for American-Style Dates</vt:lpstr>
      <vt:lpstr>Step 1: Create a Regex for American-Style Dates</vt:lpstr>
      <vt:lpstr>Step 2: Identify the Date Parts from the Filenames</vt:lpstr>
      <vt:lpstr>Step 2: Identify the Date Parts from the Filenames</vt:lpstr>
      <vt:lpstr>Step 2: Identify the Date Parts from the Filenames</vt:lpstr>
      <vt:lpstr>Step 3: Form New Filename and Rename the Files</vt:lpstr>
      <vt:lpstr>Step 3: Form New Filename and Rename the Files</vt:lpstr>
      <vt:lpstr>Backing Up a Folder into a ZIP File</vt:lpstr>
      <vt:lpstr>Backing Up a Folder into a ZIP File</vt:lpstr>
      <vt:lpstr>Backing Up a Folder into a ZIP File</vt:lpstr>
      <vt:lpstr>Backing Up a Folder into a ZIP File</vt:lpstr>
      <vt:lpstr>Step 3: Walk the Directory Tree &amp; Add to ZIP File</vt:lpstr>
      <vt:lpstr>Step 3: Walk the Directory Tree &amp; Add to ZIP File</vt:lpstr>
      <vt:lpstr>Debugging</vt:lpstr>
      <vt:lpstr>Debugging </vt:lpstr>
      <vt:lpstr>Raising Exceptions</vt:lpstr>
      <vt:lpstr>Raising Exceptions</vt:lpstr>
      <vt:lpstr>Raising Exceptions</vt:lpstr>
      <vt:lpstr>Raising Exceptions</vt:lpstr>
      <vt:lpstr>Raising Exceptions</vt:lpstr>
      <vt:lpstr>Raising Exceptions</vt:lpstr>
      <vt:lpstr>Getting the Traceback as a String</vt:lpstr>
      <vt:lpstr>Getting the Traceback as a String</vt:lpstr>
      <vt:lpstr>Getting the Traceback as a String</vt:lpstr>
      <vt:lpstr>Getting the Traceback as a String</vt:lpstr>
      <vt:lpstr>Assertions</vt:lpstr>
      <vt:lpstr>Assertions</vt:lpstr>
      <vt:lpstr>Assertions</vt:lpstr>
      <vt:lpstr>Assertions</vt:lpstr>
      <vt:lpstr>Assertions</vt:lpstr>
      <vt:lpstr>Using an Assertion in a Traffic Light Simulation</vt:lpstr>
      <vt:lpstr>Using an Assertion in a Traffic Light Simulation</vt:lpstr>
      <vt:lpstr>Using an Assertion in a Traffic Light Simulation</vt:lpstr>
      <vt:lpstr>Using an Assertion in a Traffic Light Simulation</vt:lpstr>
      <vt:lpstr>Logging</vt:lpstr>
      <vt:lpstr>Using the logging Module</vt:lpstr>
      <vt:lpstr>Using the logging Module</vt:lpstr>
      <vt:lpstr>Using the logging Module</vt:lpstr>
      <vt:lpstr>Using the logging Module</vt:lpstr>
      <vt:lpstr>Using the logging Module</vt:lpstr>
      <vt:lpstr>Using the logging Module</vt:lpstr>
      <vt:lpstr>Don’t Debug with the print() Function</vt:lpstr>
      <vt:lpstr>Don’t Debug with the print() Function</vt:lpstr>
      <vt:lpstr>Logging Levels</vt:lpstr>
      <vt:lpstr>Logging Levels</vt:lpstr>
      <vt:lpstr>Logging Levels</vt:lpstr>
      <vt:lpstr>Logging Levels</vt:lpstr>
      <vt:lpstr>Disabling Logging</vt:lpstr>
      <vt:lpstr>Logging to a File</vt:lpstr>
      <vt:lpstr>Mu’s Debugger</vt:lpstr>
      <vt:lpstr>Mu running a program under the debugger</vt:lpstr>
      <vt:lpstr>Mu’s Debugger</vt:lpstr>
      <vt:lpstr>Step Over</vt:lpstr>
      <vt:lpstr>Step Out</vt:lpstr>
      <vt:lpstr>Debugging a Number Adding Program</vt:lpstr>
      <vt:lpstr>Debugging a Number Adding Program</vt:lpstr>
      <vt:lpstr>Debugging a Number Adding Program</vt:lpstr>
      <vt:lpstr>Debugging a Number Adding Program</vt:lpstr>
      <vt:lpstr>Debugging a Number Adding Program</vt:lpstr>
      <vt:lpstr>Breakpoints</vt:lpstr>
      <vt:lpstr>Breakpoints</vt:lpstr>
      <vt:lpstr>Breakpoints</vt:lpstr>
      <vt:lpstr>Breakpoints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Microsoft account</dc:creator>
  <cp:lastModifiedBy>ADMIN</cp:lastModifiedBy>
  <cp:revision>311</cp:revision>
  <dcterms:created xsi:type="dcterms:W3CDTF">2023-05-12T00:07:02Z</dcterms:created>
  <dcterms:modified xsi:type="dcterms:W3CDTF">2025-01-02T11:56:05Z</dcterms:modified>
</cp:coreProperties>
</file>