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305" r:id="rId5"/>
    <p:sldId id="306" r:id="rId6"/>
    <p:sldId id="307" r:id="rId7"/>
    <p:sldId id="344" r:id="rId8"/>
    <p:sldId id="308" r:id="rId9"/>
    <p:sldId id="309" r:id="rId10"/>
    <p:sldId id="311" r:id="rId11"/>
    <p:sldId id="312" r:id="rId12"/>
    <p:sldId id="313" r:id="rId13"/>
    <p:sldId id="314" r:id="rId14"/>
    <p:sldId id="315" r:id="rId15"/>
    <p:sldId id="317" r:id="rId16"/>
    <p:sldId id="318" r:id="rId17"/>
    <p:sldId id="322" r:id="rId18"/>
    <p:sldId id="319" r:id="rId19"/>
    <p:sldId id="320" r:id="rId20"/>
    <p:sldId id="345" r:id="rId21"/>
    <p:sldId id="346" r:id="rId22"/>
    <p:sldId id="321" r:id="rId23"/>
    <p:sldId id="325" r:id="rId24"/>
    <p:sldId id="328" r:id="rId25"/>
    <p:sldId id="329" r:id="rId26"/>
    <p:sldId id="327" r:id="rId27"/>
    <p:sldId id="326" r:id="rId28"/>
    <p:sldId id="330" r:id="rId29"/>
    <p:sldId id="331" r:id="rId30"/>
    <p:sldId id="332" r:id="rId31"/>
    <p:sldId id="333" r:id="rId32"/>
    <p:sldId id="288" r:id="rId33"/>
    <p:sldId id="347" r:id="rId34"/>
    <p:sldId id="338" r:id="rId35"/>
    <p:sldId id="339" r:id="rId36"/>
    <p:sldId id="335" r:id="rId37"/>
    <p:sldId id="340" r:id="rId38"/>
    <p:sldId id="336" r:id="rId39"/>
    <p:sldId id="337" r:id="rId40"/>
    <p:sldId id="341" r:id="rId41"/>
    <p:sldId id="342" r:id="rId42"/>
    <p:sldId id="260" r:id="rId43"/>
    <p:sldId id="265" r:id="rId44"/>
    <p:sldId id="266" r:id="rId45"/>
    <p:sldId id="267" r:id="rId46"/>
    <p:sldId id="289" r:id="rId47"/>
    <p:sldId id="298" r:id="rId48"/>
    <p:sldId id="299" r:id="rId49"/>
    <p:sldId id="291" r:id="rId50"/>
    <p:sldId id="292" r:id="rId51"/>
    <p:sldId id="293" r:id="rId52"/>
    <p:sldId id="294" r:id="rId53"/>
    <p:sldId id="290" r:id="rId54"/>
    <p:sldId id="296" r:id="rId55"/>
    <p:sldId id="300" r:id="rId56"/>
    <p:sldId id="301" r:id="rId57"/>
    <p:sldId id="302" r:id="rId58"/>
    <p:sldId id="30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0253F-BC8C-409B-A250-96F560837567}" type="datetimeFigureOut">
              <a:rPr lang="en-IN" smtClean="0"/>
              <a:t>02-01-2025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EF0941-9EF8-433C-A625-5900E24C4525}" type="slidenum">
              <a:rPr lang="en-IN" smtClean="0"/>
              <a:t>‹#›</a:t>
            </a:fld>
            <a:endParaRPr lang="en-IN"/>
          </a:p>
        </p:txBody>
      </p:sp>
    </p:spTree>
    <p:extLst>
      <p:ext uri="{BB962C8B-B14F-4D97-AF65-F5344CB8AC3E}">
        <p14:creationId xmlns:p14="http://schemas.microsoft.com/office/powerpoint/2010/main" val="285133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879280-621E-4778-9755-D706308FAEA4}"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232790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879280-621E-4778-9755-D706308FAEA4}"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426227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879280-621E-4778-9755-D706308FAEA4}"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371761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879280-621E-4778-9755-D706308FAEA4}"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329411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879280-621E-4778-9755-D706308FAEA4}"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78668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879280-621E-4778-9755-D706308FAEA4}"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1451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879280-621E-4778-9755-D706308FAEA4}" type="datetimeFigureOut">
              <a:rPr lang="en-IN" smtClean="0"/>
              <a:t>02-01-2025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261319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879280-621E-4778-9755-D706308FAEA4}" type="datetimeFigureOut">
              <a:rPr lang="en-IN" smtClean="0"/>
              <a:t>02-01-2025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45083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79280-621E-4778-9755-D706308FAEA4}" type="datetimeFigureOut">
              <a:rPr lang="en-IN" smtClean="0"/>
              <a:t>02-01-2025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407173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879280-621E-4778-9755-D706308FAEA4}"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340282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879280-621E-4778-9755-D706308FAEA4}"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2A1065-92BF-4068-80DD-781182E662C7}" type="slidenum">
              <a:rPr lang="en-IN" smtClean="0"/>
              <a:t>‹#›</a:t>
            </a:fld>
            <a:endParaRPr lang="en-IN"/>
          </a:p>
        </p:txBody>
      </p:sp>
    </p:spTree>
    <p:extLst>
      <p:ext uri="{BB962C8B-B14F-4D97-AF65-F5344CB8AC3E}">
        <p14:creationId xmlns:p14="http://schemas.microsoft.com/office/powerpoint/2010/main" val="270844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79280-621E-4778-9755-D706308FAEA4}" type="datetimeFigureOut">
              <a:rPr lang="en-IN" smtClean="0"/>
              <a:t>02-01-2025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A1065-92BF-4068-80DD-781182E662C7}" type="slidenum">
              <a:rPr lang="en-IN" smtClean="0"/>
              <a:t>‹#›</a:t>
            </a:fld>
            <a:endParaRPr lang="en-IN"/>
          </a:p>
        </p:txBody>
      </p:sp>
    </p:spTree>
    <p:extLst>
      <p:ext uri="{BB962C8B-B14F-4D97-AF65-F5344CB8AC3E}">
        <p14:creationId xmlns:p14="http://schemas.microsoft.com/office/powerpoint/2010/main" val="2855143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Classes and Objects</a:t>
            </a:r>
            <a:endParaRPr lang="en-IN" dirty="0">
              <a:solidFill>
                <a:srgbClr val="FF0000"/>
              </a:solidFill>
            </a:endParaRPr>
          </a:p>
        </p:txBody>
      </p:sp>
    </p:spTree>
    <p:extLst>
      <p:ext uri="{BB962C8B-B14F-4D97-AF65-F5344CB8AC3E}">
        <p14:creationId xmlns:p14="http://schemas.microsoft.com/office/powerpoint/2010/main" val="529816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Instances as Return Values</a:t>
            </a:r>
          </a:p>
        </p:txBody>
      </p:sp>
      <p:sp>
        <p:nvSpPr>
          <p:cNvPr id="3" name="Content Placeholder 2"/>
          <p:cNvSpPr>
            <a:spLocks noGrp="1"/>
          </p:cNvSpPr>
          <p:nvPr>
            <p:ph idx="1"/>
          </p:nvPr>
        </p:nvSpPr>
        <p:spPr/>
        <p:txBody>
          <a:bodyPr>
            <a:normAutofit fontScale="92500" lnSpcReduction="20000"/>
          </a:bodyPr>
          <a:lstStyle/>
          <a:p>
            <a:r>
              <a:rPr lang="en-US" dirty="0"/>
              <a:t>Functions can return instances.</a:t>
            </a:r>
          </a:p>
          <a:p>
            <a:pPr lvl="1"/>
            <a:r>
              <a:rPr lang="en-US" dirty="0" err="1"/>
              <a:t>def</a:t>
            </a:r>
            <a:r>
              <a:rPr lang="en-US" dirty="0"/>
              <a:t> </a:t>
            </a:r>
            <a:r>
              <a:rPr lang="en-US" dirty="0" err="1"/>
              <a:t>find_center</a:t>
            </a:r>
            <a:r>
              <a:rPr lang="en-US" dirty="0"/>
              <a:t>(</a:t>
            </a:r>
            <a:r>
              <a:rPr lang="en-US" dirty="0" err="1"/>
              <a:t>rect</a:t>
            </a:r>
            <a:r>
              <a:rPr lang="en-US" dirty="0"/>
              <a:t>):</a:t>
            </a:r>
          </a:p>
          <a:p>
            <a:pPr lvl="1"/>
            <a:r>
              <a:rPr lang="en-US" dirty="0"/>
              <a:t>p = Point()</a:t>
            </a:r>
          </a:p>
          <a:p>
            <a:pPr lvl="1"/>
            <a:r>
              <a:rPr lang="en-US" dirty="0" err="1"/>
              <a:t>p.x</a:t>
            </a:r>
            <a:r>
              <a:rPr lang="en-US" dirty="0"/>
              <a:t> = </a:t>
            </a:r>
            <a:r>
              <a:rPr lang="en-US" dirty="0" err="1"/>
              <a:t>rect.corner.x</a:t>
            </a:r>
            <a:r>
              <a:rPr lang="en-US" dirty="0"/>
              <a:t> + </a:t>
            </a:r>
            <a:r>
              <a:rPr lang="en-US" dirty="0" err="1"/>
              <a:t>rect.width</a:t>
            </a:r>
            <a:r>
              <a:rPr lang="en-US" dirty="0"/>
              <a:t>/2</a:t>
            </a:r>
          </a:p>
          <a:p>
            <a:pPr lvl="1"/>
            <a:r>
              <a:rPr lang="en-US" dirty="0" err="1"/>
              <a:t>p.y</a:t>
            </a:r>
            <a:r>
              <a:rPr lang="en-US" dirty="0"/>
              <a:t> = </a:t>
            </a:r>
            <a:r>
              <a:rPr lang="en-US" dirty="0" err="1"/>
              <a:t>rect.corner.y</a:t>
            </a:r>
            <a:r>
              <a:rPr lang="en-US" dirty="0"/>
              <a:t> + </a:t>
            </a:r>
            <a:r>
              <a:rPr lang="en-US" dirty="0" err="1"/>
              <a:t>rect.height</a:t>
            </a:r>
            <a:r>
              <a:rPr lang="en-US" dirty="0"/>
              <a:t>/2</a:t>
            </a:r>
          </a:p>
          <a:p>
            <a:pPr lvl="1"/>
            <a:r>
              <a:rPr lang="en-US" dirty="0"/>
              <a:t>return p</a:t>
            </a:r>
          </a:p>
          <a:p>
            <a:pPr algn="just"/>
            <a:r>
              <a:rPr lang="en-US" dirty="0"/>
              <a:t>passes box as an argument and assigns the resulting Point to center:</a:t>
            </a:r>
          </a:p>
          <a:p>
            <a:pPr lvl="1"/>
            <a:r>
              <a:rPr lang="en-US" dirty="0"/>
              <a:t>&gt;&gt;&gt; center = </a:t>
            </a:r>
            <a:r>
              <a:rPr lang="en-US" dirty="0" err="1"/>
              <a:t>find_center</a:t>
            </a:r>
            <a:r>
              <a:rPr lang="en-US" dirty="0"/>
              <a:t>(box)</a:t>
            </a:r>
          </a:p>
          <a:p>
            <a:pPr lvl="1"/>
            <a:r>
              <a:rPr lang="en-US" dirty="0"/>
              <a:t>&gt;&gt;&gt; </a:t>
            </a:r>
            <a:r>
              <a:rPr lang="en-US" dirty="0" err="1"/>
              <a:t>print_point</a:t>
            </a:r>
            <a:r>
              <a:rPr lang="en-US" dirty="0"/>
              <a:t>(center)</a:t>
            </a:r>
          </a:p>
          <a:p>
            <a:pPr lvl="1"/>
            <a:r>
              <a:rPr lang="en-US" dirty="0"/>
              <a:t>(50, 100)</a:t>
            </a:r>
          </a:p>
        </p:txBody>
      </p:sp>
    </p:spTree>
    <p:extLst>
      <p:ext uri="{BB962C8B-B14F-4D97-AF65-F5344CB8AC3E}">
        <p14:creationId xmlns:p14="http://schemas.microsoft.com/office/powerpoint/2010/main" val="401110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Objects Are Mutable</a:t>
            </a:r>
          </a:p>
        </p:txBody>
      </p:sp>
      <p:sp>
        <p:nvSpPr>
          <p:cNvPr id="3" name="Content Placeholder 2"/>
          <p:cNvSpPr>
            <a:spLocks noGrp="1"/>
          </p:cNvSpPr>
          <p:nvPr>
            <p:ph idx="1"/>
          </p:nvPr>
        </p:nvSpPr>
        <p:spPr/>
        <p:txBody>
          <a:bodyPr>
            <a:normAutofit fontScale="70000" lnSpcReduction="20000"/>
          </a:bodyPr>
          <a:lstStyle/>
          <a:p>
            <a:pPr algn="just"/>
            <a:r>
              <a:rPr lang="en-US" dirty="0">
                <a:solidFill>
                  <a:srgbClr val="FF0000"/>
                </a:solidFill>
              </a:rPr>
              <a:t>You can change the state of an object by making an assignment to one of its attributes</a:t>
            </a:r>
            <a:r>
              <a:rPr lang="en-US" dirty="0"/>
              <a:t>.</a:t>
            </a:r>
          </a:p>
          <a:p>
            <a:pPr lvl="1"/>
            <a:r>
              <a:rPr lang="en-US" dirty="0" err="1"/>
              <a:t>box.width</a:t>
            </a:r>
            <a:r>
              <a:rPr lang="en-US" dirty="0"/>
              <a:t> = </a:t>
            </a:r>
            <a:r>
              <a:rPr lang="en-US" dirty="0" err="1"/>
              <a:t>box.width</a:t>
            </a:r>
            <a:r>
              <a:rPr lang="en-US" dirty="0"/>
              <a:t> + 50</a:t>
            </a:r>
          </a:p>
          <a:p>
            <a:pPr lvl="1"/>
            <a:r>
              <a:rPr lang="en-US" dirty="0" err="1"/>
              <a:t>box.height</a:t>
            </a:r>
            <a:r>
              <a:rPr lang="en-US" dirty="0"/>
              <a:t> = </a:t>
            </a:r>
            <a:r>
              <a:rPr lang="en-US" dirty="0" err="1"/>
              <a:t>box.height</a:t>
            </a:r>
            <a:r>
              <a:rPr lang="en-US" dirty="0"/>
              <a:t> + 100</a:t>
            </a:r>
          </a:p>
          <a:p>
            <a:pPr marL="0" lvl="1" indent="457200" algn="just">
              <a:buFont typeface="Arial" panose="020B0604020202020204" pitchFamily="34" charset="0"/>
              <a:buChar char="•"/>
            </a:pPr>
            <a:r>
              <a:rPr lang="en-US" sz="3200" dirty="0">
                <a:solidFill>
                  <a:srgbClr val="FF0000"/>
                </a:solidFill>
              </a:rPr>
              <a:t>You can also write functions that modify objects.</a:t>
            </a:r>
          </a:p>
          <a:p>
            <a:pPr lvl="1"/>
            <a:r>
              <a:rPr lang="en-US" dirty="0" err="1"/>
              <a:t>def</a:t>
            </a:r>
            <a:r>
              <a:rPr lang="en-US" dirty="0"/>
              <a:t> </a:t>
            </a:r>
            <a:r>
              <a:rPr lang="en-US" dirty="0" err="1"/>
              <a:t>grow_rectangle</a:t>
            </a:r>
            <a:r>
              <a:rPr lang="en-US" dirty="0"/>
              <a:t>(</a:t>
            </a:r>
            <a:r>
              <a:rPr lang="en-US" dirty="0" err="1"/>
              <a:t>rect</a:t>
            </a:r>
            <a:r>
              <a:rPr lang="en-US" dirty="0"/>
              <a:t>, </a:t>
            </a:r>
            <a:r>
              <a:rPr lang="en-US" dirty="0" err="1"/>
              <a:t>dwidth</a:t>
            </a:r>
            <a:r>
              <a:rPr lang="en-US" dirty="0"/>
              <a:t>, </a:t>
            </a:r>
            <a:r>
              <a:rPr lang="en-US" dirty="0" err="1"/>
              <a:t>dheight</a:t>
            </a:r>
            <a:r>
              <a:rPr lang="en-US" dirty="0"/>
              <a:t>):</a:t>
            </a:r>
          </a:p>
          <a:p>
            <a:pPr lvl="1"/>
            <a:r>
              <a:rPr lang="en-US" dirty="0" err="1"/>
              <a:t>rect.width</a:t>
            </a:r>
            <a:r>
              <a:rPr lang="en-US" dirty="0"/>
              <a:t> += </a:t>
            </a:r>
            <a:r>
              <a:rPr lang="en-US" dirty="0" err="1"/>
              <a:t>dwidth</a:t>
            </a:r>
            <a:endParaRPr lang="en-US" dirty="0"/>
          </a:p>
          <a:p>
            <a:pPr lvl="1"/>
            <a:r>
              <a:rPr lang="en-US" dirty="0" err="1"/>
              <a:t>rect.height</a:t>
            </a:r>
            <a:r>
              <a:rPr lang="en-US" dirty="0"/>
              <a:t> += </a:t>
            </a:r>
            <a:r>
              <a:rPr lang="en-US" dirty="0" err="1"/>
              <a:t>dheight</a:t>
            </a:r>
            <a:endParaRPr lang="en-US" dirty="0"/>
          </a:p>
          <a:p>
            <a:r>
              <a:rPr lang="en-US" dirty="0">
                <a:solidFill>
                  <a:srgbClr val="FF0000"/>
                </a:solidFill>
              </a:rPr>
              <a:t>Here is an example that demonstrates the effect:</a:t>
            </a:r>
          </a:p>
          <a:p>
            <a:pPr lvl="1"/>
            <a:r>
              <a:rPr lang="en-US" dirty="0"/>
              <a:t>&gt;&gt;&gt; </a:t>
            </a:r>
            <a:r>
              <a:rPr lang="en-US" dirty="0" err="1"/>
              <a:t>box.width</a:t>
            </a:r>
            <a:r>
              <a:rPr lang="en-US" dirty="0"/>
              <a:t>, </a:t>
            </a:r>
            <a:r>
              <a:rPr lang="en-US" dirty="0" err="1"/>
              <a:t>box.height</a:t>
            </a:r>
            <a:endParaRPr lang="en-US" dirty="0"/>
          </a:p>
          <a:p>
            <a:pPr lvl="1"/>
            <a:r>
              <a:rPr lang="en-US" dirty="0"/>
              <a:t>(150.0, 300.0)</a:t>
            </a:r>
          </a:p>
          <a:p>
            <a:pPr lvl="1"/>
            <a:r>
              <a:rPr lang="en-US" dirty="0"/>
              <a:t>&gt;&gt;&gt; </a:t>
            </a:r>
            <a:r>
              <a:rPr lang="en-US" dirty="0" err="1"/>
              <a:t>grow_rectangle</a:t>
            </a:r>
            <a:r>
              <a:rPr lang="en-US" dirty="0"/>
              <a:t>(box, 50, 100)</a:t>
            </a:r>
          </a:p>
          <a:p>
            <a:pPr lvl="1"/>
            <a:r>
              <a:rPr lang="en-US" dirty="0"/>
              <a:t>&gt;&gt;&gt; </a:t>
            </a:r>
            <a:r>
              <a:rPr lang="en-US" dirty="0" err="1"/>
              <a:t>box.width</a:t>
            </a:r>
            <a:r>
              <a:rPr lang="en-US" dirty="0"/>
              <a:t>, </a:t>
            </a:r>
            <a:r>
              <a:rPr lang="en-US" dirty="0" err="1"/>
              <a:t>box.height</a:t>
            </a:r>
            <a:endParaRPr lang="en-US" dirty="0"/>
          </a:p>
          <a:p>
            <a:pPr lvl="1"/>
            <a:r>
              <a:rPr lang="en-US" dirty="0"/>
              <a:t>(200.0, 400.0)</a:t>
            </a:r>
          </a:p>
        </p:txBody>
      </p:sp>
    </p:spTree>
    <p:extLst>
      <p:ext uri="{BB962C8B-B14F-4D97-AF65-F5344CB8AC3E}">
        <p14:creationId xmlns:p14="http://schemas.microsoft.com/office/powerpoint/2010/main" val="24332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Copying</a:t>
            </a:r>
          </a:p>
        </p:txBody>
      </p:sp>
      <p:sp>
        <p:nvSpPr>
          <p:cNvPr id="3" name="Content Placeholder 2"/>
          <p:cNvSpPr>
            <a:spLocks noGrp="1"/>
          </p:cNvSpPr>
          <p:nvPr>
            <p:ph idx="1"/>
          </p:nvPr>
        </p:nvSpPr>
        <p:spPr/>
        <p:txBody>
          <a:bodyPr>
            <a:normAutofit/>
          </a:bodyPr>
          <a:lstStyle/>
          <a:p>
            <a:pPr algn="just"/>
            <a:r>
              <a:rPr lang="en-US" dirty="0"/>
              <a:t>Aliasing can make a program difficult to read because changes in one place might have unexpected effects in another place. It is hard to keep track of all the variables that might refer to a given object.</a:t>
            </a:r>
          </a:p>
          <a:p>
            <a:pPr algn="just"/>
            <a:r>
              <a:rPr lang="en-US" dirty="0"/>
              <a:t>Copying an object is often an alternative to aliasing. The copy module contains a function called copy that can duplicate any object:</a:t>
            </a:r>
          </a:p>
        </p:txBody>
      </p:sp>
    </p:spTree>
    <p:extLst>
      <p:ext uri="{BB962C8B-B14F-4D97-AF65-F5344CB8AC3E}">
        <p14:creationId xmlns:p14="http://schemas.microsoft.com/office/powerpoint/2010/main" val="214321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t>…</a:t>
            </a:r>
          </a:p>
        </p:txBody>
      </p:sp>
      <p:sp>
        <p:nvSpPr>
          <p:cNvPr id="3" name="Content Placeholder 2"/>
          <p:cNvSpPr>
            <a:spLocks noGrp="1"/>
          </p:cNvSpPr>
          <p:nvPr>
            <p:ph idx="1"/>
          </p:nvPr>
        </p:nvSpPr>
        <p:spPr/>
        <p:txBody>
          <a:bodyPr>
            <a:normAutofit fontScale="70000" lnSpcReduction="20000"/>
          </a:bodyPr>
          <a:lstStyle/>
          <a:p>
            <a:pPr lvl="1"/>
            <a:r>
              <a:rPr lang="en-US" dirty="0"/>
              <a:t>&gt;&gt;&gt; p1 = Point()</a:t>
            </a:r>
          </a:p>
          <a:p>
            <a:pPr lvl="1"/>
            <a:r>
              <a:rPr lang="en-US" dirty="0"/>
              <a:t>&gt;&gt;&gt; p1.x = 3.0</a:t>
            </a:r>
          </a:p>
          <a:p>
            <a:pPr lvl="1"/>
            <a:r>
              <a:rPr lang="en-US" dirty="0"/>
              <a:t>&gt;&gt;&gt; p1.y = 4.0</a:t>
            </a:r>
          </a:p>
          <a:p>
            <a:pPr lvl="1"/>
            <a:r>
              <a:rPr lang="en-US" dirty="0"/>
              <a:t>&gt;&gt;&gt; import copy</a:t>
            </a:r>
          </a:p>
          <a:p>
            <a:pPr lvl="1"/>
            <a:r>
              <a:rPr lang="en-US" dirty="0"/>
              <a:t>&gt;&gt;&gt; p2 = </a:t>
            </a:r>
            <a:r>
              <a:rPr lang="en-US" dirty="0" err="1"/>
              <a:t>copy.copy</a:t>
            </a:r>
            <a:r>
              <a:rPr lang="en-US" dirty="0"/>
              <a:t>(p1)</a:t>
            </a:r>
          </a:p>
          <a:p>
            <a:r>
              <a:rPr lang="en-US" dirty="0">
                <a:solidFill>
                  <a:srgbClr val="FF0000"/>
                </a:solidFill>
              </a:rPr>
              <a:t>p1 and p2 contain the same data, but they are not the same Point:</a:t>
            </a:r>
          </a:p>
          <a:p>
            <a:pPr lvl="1"/>
            <a:r>
              <a:rPr lang="en-US" dirty="0"/>
              <a:t>&gt;&gt;&gt; </a:t>
            </a:r>
            <a:r>
              <a:rPr lang="en-US" dirty="0" err="1"/>
              <a:t>print_point</a:t>
            </a:r>
            <a:r>
              <a:rPr lang="en-US" dirty="0"/>
              <a:t>(p1)</a:t>
            </a:r>
          </a:p>
          <a:p>
            <a:pPr lvl="1"/>
            <a:r>
              <a:rPr lang="en-US" dirty="0"/>
              <a:t>(3, 4)</a:t>
            </a:r>
          </a:p>
          <a:p>
            <a:pPr lvl="1"/>
            <a:r>
              <a:rPr lang="en-US" dirty="0"/>
              <a:t>&gt;&gt;&gt; </a:t>
            </a:r>
            <a:r>
              <a:rPr lang="en-US" dirty="0" err="1"/>
              <a:t>print_point</a:t>
            </a:r>
            <a:r>
              <a:rPr lang="en-US" dirty="0"/>
              <a:t>(p2)</a:t>
            </a:r>
          </a:p>
          <a:p>
            <a:pPr lvl="1"/>
            <a:r>
              <a:rPr lang="en-US" dirty="0"/>
              <a:t>(3, 4)</a:t>
            </a:r>
          </a:p>
          <a:p>
            <a:pPr lvl="1"/>
            <a:r>
              <a:rPr lang="en-US" dirty="0"/>
              <a:t>&gt;&gt;&gt; p1 is p2</a:t>
            </a:r>
          </a:p>
          <a:p>
            <a:pPr lvl="1"/>
            <a:r>
              <a:rPr lang="en-US" dirty="0"/>
              <a:t>False</a:t>
            </a:r>
          </a:p>
          <a:p>
            <a:pPr lvl="1"/>
            <a:r>
              <a:rPr lang="en-US" dirty="0"/>
              <a:t>&gt;&gt;&gt; p1 == p2</a:t>
            </a:r>
          </a:p>
          <a:p>
            <a:pPr lvl="1"/>
            <a:r>
              <a:rPr lang="en-US" dirty="0"/>
              <a:t>False</a:t>
            </a:r>
          </a:p>
        </p:txBody>
      </p:sp>
    </p:spTree>
    <p:extLst>
      <p:ext uri="{BB962C8B-B14F-4D97-AF65-F5344CB8AC3E}">
        <p14:creationId xmlns:p14="http://schemas.microsoft.com/office/powerpoint/2010/main" val="241341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copy.copy</a:t>
            </a:r>
            <a:r>
              <a:rPr lang="en-US" dirty="0"/>
              <a:t> </a:t>
            </a:r>
          </a:p>
        </p:txBody>
      </p:sp>
      <p:sp>
        <p:nvSpPr>
          <p:cNvPr id="3" name="Content Placeholder 2"/>
          <p:cNvSpPr>
            <a:spLocks noGrp="1"/>
          </p:cNvSpPr>
          <p:nvPr>
            <p:ph idx="1"/>
          </p:nvPr>
        </p:nvSpPr>
        <p:spPr/>
        <p:txBody>
          <a:bodyPr/>
          <a:lstStyle/>
          <a:p>
            <a:pPr algn="just"/>
            <a:r>
              <a:rPr lang="en-US" dirty="0"/>
              <a:t>If you use </a:t>
            </a:r>
            <a:r>
              <a:rPr lang="en-US" dirty="0" err="1"/>
              <a:t>copy.copy</a:t>
            </a:r>
            <a:r>
              <a:rPr lang="en-US" dirty="0"/>
              <a:t> to duplicate a Rectangle, you will find that it copies the Rectangle object but not the embedded Point:</a:t>
            </a:r>
          </a:p>
          <a:p>
            <a:pPr lvl="1"/>
            <a:r>
              <a:rPr lang="en-US" dirty="0"/>
              <a:t>&gt;&gt;&gt; box2 = </a:t>
            </a:r>
            <a:r>
              <a:rPr lang="en-US" dirty="0" err="1"/>
              <a:t>copy.copy</a:t>
            </a:r>
            <a:r>
              <a:rPr lang="en-US" dirty="0"/>
              <a:t>(box)</a:t>
            </a:r>
          </a:p>
          <a:p>
            <a:pPr lvl="1"/>
            <a:r>
              <a:rPr lang="en-US" dirty="0"/>
              <a:t>&gt;&gt;&gt; box2 is box</a:t>
            </a:r>
          </a:p>
          <a:p>
            <a:pPr lvl="1"/>
            <a:r>
              <a:rPr lang="en-US" dirty="0"/>
              <a:t>False</a:t>
            </a:r>
          </a:p>
          <a:p>
            <a:pPr lvl="1"/>
            <a:r>
              <a:rPr lang="en-US" dirty="0"/>
              <a:t>&gt;&gt;&gt; box2.corner is </a:t>
            </a:r>
            <a:r>
              <a:rPr lang="en-US" dirty="0" err="1"/>
              <a:t>box.corner</a:t>
            </a:r>
            <a:endParaRPr lang="en-US" dirty="0"/>
          </a:p>
          <a:p>
            <a:pPr lvl="1"/>
            <a:r>
              <a:rPr lang="en-US" dirty="0"/>
              <a:t>True</a:t>
            </a:r>
          </a:p>
        </p:txBody>
      </p:sp>
      <p:pic>
        <p:nvPicPr>
          <p:cNvPr id="5" name="Picture 4"/>
          <p:cNvPicPr>
            <a:picLocks noChangeAspect="1"/>
          </p:cNvPicPr>
          <p:nvPr/>
        </p:nvPicPr>
        <p:blipFill>
          <a:blip r:embed="rId2"/>
          <a:stretch>
            <a:fillRect/>
          </a:stretch>
        </p:blipFill>
        <p:spPr>
          <a:xfrm>
            <a:off x="3635896" y="5052273"/>
            <a:ext cx="5050904" cy="1617087"/>
          </a:xfrm>
          <a:prstGeom prst="rect">
            <a:avLst/>
          </a:prstGeom>
        </p:spPr>
      </p:pic>
    </p:spTree>
    <p:extLst>
      <p:ext uri="{BB962C8B-B14F-4D97-AF65-F5344CB8AC3E}">
        <p14:creationId xmlns:p14="http://schemas.microsoft.com/office/powerpoint/2010/main" val="1967532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deep</a:t>
            </a:r>
            <a:r>
              <a:rPr lang="en-US" b="1" dirty="0">
                <a:solidFill>
                  <a:srgbClr val="FF0000"/>
                </a:solidFill>
              </a:rPr>
              <a:t> </a:t>
            </a:r>
            <a:r>
              <a:rPr lang="en-US" dirty="0">
                <a:solidFill>
                  <a:srgbClr val="FF0000"/>
                </a:solidFill>
              </a:rPr>
              <a:t>copy</a:t>
            </a:r>
          </a:p>
        </p:txBody>
      </p:sp>
      <p:sp>
        <p:nvSpPr>
          <p:cNvPr id="3" name="Content Placeholder 2"/>
          <p:cNvSpPr>
            <a:spLocks noGrp="1"/>
          </p:cNvSpPr>
          <p:nvPr>
            <p:ph idx="1"/>
          </p:nvPr>
        </p:nvSpPr>
        <p:spPr/>
        <p:txBody>
          <a:bodyPr>
            <a:normAutofit lnSpcReduction="10000"/>
          </a:bodyPr>
          <a:lstStyle/>
          <a:p>
            <a:pPr algn="just"/>
            <a:r>
              <a:rPr lang="en-US" dirty="0" err="1"/>
              <a:t>deepcopy</a:t>
            </a:r>
            <a:r>
              <a:rPr lang="en-US" dirty="0"/>
              <a:t> that copies not only the object but also the objects it refers to and the objects they</a:t>
            </a:r>
            <a:r>
              <a:rPr lang="en-US" i="1" dirty="0"/>
              <a:t> </a:t>
            </a:r>
            <a:r>
              <a:rPr lang="en-US" dirty="0"/>
              <a:t>refer to and so on.</a:t>
            </a:r>
          </a:p>
          <a:p>
            <a:pPr lvl="1"/>
            <a:r>
              <a:rPr lang="en-US" dirty="0"/>
              <a:t>&gt;&gt;&gt; box3 = </a:t>
            </a:r>
            <a:r>
              <a:rPr lang="en-US" dirty="0" err="1"/>
              <a:t>copy.deepcopy</a:t>
            </a:r>
            <a:r>
              <a:rPr lang="en-US" dirty="0"/>
              <a:t>(box)</a:t>
            </a:r>
          </a:p>
          <a:p>
            <a:pPr lvl="1"/>
            <a:r>
              <a:rPr lang="en-US" dirty="0"/>
              <a:t>&gt;&gt;&gt; box3 is box</a:t>
            </a:r>
          </a:p>
          <a:p>
            <a:pPr lvl="1"/>
            <a:r>
              <a:rPr lang="en-US" dirty="0"/>
              <a:t>False</a:t>
            </a:r>
          </a:p>
          <a:p>
            <a:pPr lvl="1"/>
            <a:r>
              <a:rPr lang="en-US" dirty="0"/>
              <a:t>&gt;&gt;&gt; box3.corner is </a:t>
            </a:r>
            <a:r>
              <a:rPr lang="en-US" dirty="0" err="1"/>
              <a:t>box.corner</a:t>
            </a:r>
            <a:endParaRPr lang="en-US" dirty="0"/>
          </a:p>
          <a:p>
            <a:pPr lvl="1"/>
            <a:r>
              <a:rPr lang="en-US" dirty="0"/>
              <a:t>False</a:t>
            </a:r>
          </a:p>
          <a:p>
            <a:pPr lvl="1"/>
            <a:r>
              <a:rPr lang="en-US" dirty="0"/>
              <a:t>box3 and box are completely separate objects.</a:t>
            </a:r>
          </a:p>
        </p:txBody>
      </p:sp>
    </p:spTree>
    <p:extLst>
      <p:ext uri="{BB962C8B-B14F-4D97-AF65-F5344CB8AC3E}">
        <p14:creationId xmlns:p14="http://schemas.microsoft.com/office/powerpoint/2010/main" val="339722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Debugging</a:t>
            </a:r>
          </a:p>
        </p:txBody>
      </p:sp>
      <p:sp>
        <p:nvSpPr>
          <p:cNvPr id="3" name="Content Placeholder 2"/>
          <p:cNvSpPr>
            <a:spLocks noGrp="1"/>
          </p:cNvSpPr>
          <p:nvPr>
            <p:ph idx="1"/>
          </p:nvPr>
        </p:nvSpPr>
        <p:spPr/>
        <p:txBody>
          <a:bodyPr>
            <a:normAutofit/>
          </a:bodyPr>
          <a:lstStyle/>
          <a:p>
            <a:r>
              <a:rPr lang="en-US" dirty="0"/>
              <a:t>If you try to access an attribute that doesn’t exist, you get an </a:t>
            </a:r>
            <a:r>
              <a:rPr lang="en-US" dirty="0" err="1"/>
              <a:t>AttributeError</a:t>
            </a:r>
            <a:r>
              <a:rPr lang="en-US" dirty="0"/>
              <a:t>:</a:t>
            </a:r>
          </a:p>
          <a:p>
            <a:pPr lvl="1"/>
            <a:r>
              <a:rPr lang="en-US" dirty="0"/>
              <a:t>&gt;&gt;&gt; p = Point()</a:t>
            </a:r>
          </a:p>
          <a:p>
            <a:pPr lvl="1"/>
            <a:r>
              <a:rPr lang="en-US" dirty="0"/>
              <a:t>&gt;&gt;&gt; </a:t>
            </a:r>
            <a:r>
              <a:rPr lang="en-US" dirty="0" err="1"/>
              <a:t>p.x</a:t>
            </a:r>
            <a:r>
              <a:rPr lang="en-US" dirty="0"/>
              <a:t> = 3</a:t>
            </a:r>
          </a:p>
          <a:p>
            <a:pPr lvl="1"/>
            <a:r>
              <a:rPr lang="en-US" dirty="0"/>
              <a:t>&gt;&gt;&gt; </a:t>
            </a:r>
            <a:r>
              <a:rPr lang="en-US" dirty="0" err="1"/>
              <a:t>p.y</a:t>
            </a:r>
            <a:r>
              <a:rPr lang="en-US" dirty="0"/>
              <a:t> = 4</a:t>
            </a:r>
          </a:p>
          <a:p>
            <a:pPr lvl="1"/>
            <a:r>
              <a:rPr lang="en-US" dirty="0"/>
              <a:t>&gt;&gt;&gt; </a:t>
            </a:r>
            <a:r>
              <a:rPr lang="en-US" dirty="0" err="1"/>
              <a:t>p.z</a:t>
            </a:r>
            <a:endParaRPr lang="en-US" dirty="0"/>
          </a:p>
          <a:p>
            <a:r>
              <a:rPr lang="en-US" dirty="0" err="1">
                <a:solidFill>
                  <a:srgbClr val="FF0000"/>
                </a:solidFill>
              </a:rPr>
              <a:t>AttributeError</a:t>
            </a:r>
            <a:r>
              <a:rPr lang="en-US" dirty="0">
                <a:solidFill>
                  <a:srgbClr val="FF0000"/>
                </a:solidFill>
              </a:rPr>
              <a:t>: Point instance has no attribute 'z'</a:t>
            </a:r>
          </a:p>
        </p:txBody>
      </p:sp>
    </p:spTree>
    <p:extLst>
      <p:ext uri="{BB962C8B-B14F-4D97-AF65-F5344CB8AC3E}">
        <p14:creationId xmlns:p14="http://schemas.microsoft.com/office/powerpoint/2010/main" val="54105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t>…</a:t>
            </a:r>
          </a:p>
        </p:txBody>
      </p:sp>
      <p:sp>
        <p:nvSpPr>
          <p:cNvPr id="3" name="Content Placeholder 2"/>
          <p:cNvSpPr>
            <a:spLocks noGrp="1"/>
          </p:cNvSpPr>
          <p:nvPr>
            <p:ph idx="1"/>
          </p:nvPr>
        </p:nvSpPr>
        <p:spPr/>
        <p:txBody>
          <a:bodyPr>
            <a:normAutofit fontScale="77500" lnSpcReduction="20000"/>
          </a:bodyPr>
          <a:lstStyle/>
          <a:p>
            <a:pPr algn="just"/>
            <a:r>
              <a:rPr lang="en-US" dirty="0"/>
              <a:t>You can also use a try statement to see if the object has the attributes you need:</a:t>
            </a:r>
          </a:p>
          <a:p>
            <a:pPr lvl="1"/>
            <a:r>
              <a:rPr lang="en-US" dirty="0"/>
              <a:t>try:</a:t>
            </a:r>
          </a:p>
          <a:p>
            <a:pPr lvl="1"/>
            <a:r>
              <a:rPr lang="en-US" dirty="0"/>
              <a:t>x = </a:t>
            </a:r>
            <a:r>
              <a:rPr lang="en-US" dirty="0" err="1"/>
              <a:t>p.x</a:t>
            </a:r>
            <a:endParaRPr lang="en-US" dirty="0"/>
          </a:p>
          <a:p>
            <a:pPr lvl="1"/>
            <a:r>
              <a:rPr lang="en-US" dirty="0"/>
              <a:t>except </a:t>
            </a:r>
            <a:r>
              <a:rPr lang="en-US" dirty="0" err="1"/>
              <a:t>AttributeError</a:t>
            </a:r>
            <a:r>
              <a:rPr lang="en-US" dirty="0"/>
              <a:t>:</a:t>
            </a:r>
          </a:p>
          <a:p>
            <a:pPr lvl="1"/>
            <a:r>
              <a:rPr lang="en-US" dirty="0"/>
              <a:t>x = 0</a:t>
            </a:r>
          </a:p>
          <a:p>
            <a:r>
              <a:rPr lang="en-US" dirty="0"/>
              <a:t>If you are not sure what type an object is, you can ask:</a:t>
            </a:r>
          </a:p>
          <a:p>
            <a:pPr lvl="1"/>
            <a:r>
              <a:rPr lang="en-US" dirty="0"/>
              <a:t>&gt;&gt;&gt; type(p)</a:t>
            </a:r>
          </a:p>
          <a:p>
            <a:pPr lvl="1"/>
            <a:r>
              <a:rPr lang="en-US" dirty="0"/>
              <a:t>&lt;class '__</a:t>
            </a:r>
            <a:r>
              <a:rPr lang="en-US" dirty="0" err="1"/>
              <a:t>main__.Point</a:t>
            </a:r>
            <a:r>
              <a:rPr lang="en-US" dirty="0"/>
              <a:t>'&gt;</a:t>
            </a:r>
          </a:p>
          <a:p>
            <a:pPr algn="just"/>
            <a:r>
              <a:rPr lang="en-US" dirty="0"/>
              <a:t>You can also use </a:t>
            </a:r>
            <a:r>
              <a:rPr lang="en-US" dirty="0" err="1"/>
              <a:t>isinstance</a:t>
            </a:r>
            <a:r>
              <a:rPr lang="en-US" dirty="0"/>
              <a:t> to check whether an object is an instance of a class:</a:t>
            </a:r>
          </a:p>
          <a:p>
            <a:pPr lvl="1"/>
            <a:r>
              <a:rPr lang="en-US" dirty="0"/>
              <a:t>&gt;&gt;&gt; </a:t>
            </a:r>
            <a:r>
              <a:rPr lang="en-US" dirty="0" err="1"/>
              <a:t>isinstance</a:t>
            </a:r>
            <a:r>
              <a:rPr lang="en-US" dirty="0"/>
              <a:t>(p, Point)</a:t>
            </a:r>
          </a:p>
          <a:p>
            <a:pPr lvl="1"/>
            <a:r>
              <a:rPr lang="en-US" dirty="0"/>
              <a:t>True</a:t>
            </a:r>
          </a:p>
        </p:txBody>
      </p:sp>
    </p:spTree>
    <p:extLst>
      <p:ext uri="{BB962C8B-B14F-4D97-AF65-F5344CB8AC3E}">
        <p14:creationId xmlns:p14="http://schemas.microsoft.com/office/powerpoint/2010/main" val="1740737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0000"/>
                </a:solidFill>
              </a:rPr>
              <a:t>If you are not sure whether an object has a particular attribute, you can use the </a:t>
            </a:r>
            <a:r>
              <a:rPr lang="en-US" dirty="0" err="1">
                <a:solidFill>
                  <a:srgbClr val="FF0000"/>
                </a:solidFill>
              </a:rPr>
              <a:t>builtin</a:t>
            </a:r>
            <a:r>
              <a:rPr lang="en-US" dirty="0">
                <a:solidFill>
                  <a:srgbClr val="FF0000"/>
                </a:solidFill>
              </a:rPr>
              <a:t> function </a:t>
            </a:r>
            <a:r>
              <a:rPr lang="en-US" dirty="0" err="1">
                <a:solidFill>
                  <a:srgbClr val="FF0000"/>
                </a:solidFill>
              </a:rPr>
              <a:t>hasattr</a:t>
            </a:r>
            <a:r>
              <a:rPr lang="en-US" dirty="0">
                <a:solidFill>
                  <a:srgbClr val="FF0000"/>
                </a:solidFill>
              </a:rPr>
              <a:t>:</a:t>
            </a:r>
          </a:p>
          <a:p>
            <a:pPr lvl="1"/>
            <a:r>
              <a:rPr lang="en-US" dirty="0"/>
              <a:t>&gt;&gt;&gt; </a:t>
            </a:r>
            <a:r>
              <a:rPr lang="en-US" dirty="0" err="1"/>
              <a:t>hasattr</a:t>
            </a:r>
            <a:r>
              <a:rPr lang="en-US" dirty="0"/>
              <a:t>(p, 'x')</a:t>
            </a:r>
          </a:p>
          <a:p>
            <a:pPr lvl="1"/>
            <a:r>
              <a:rPr lang="en-US" dirty="0"/>
              <a:t>True</a:t>
            </a:r>
          </a:p>
          <a:p>
            <a:pPr lvl="1"/>
            <a:r>
              <a:rPr lang="en-US" dirty="0"/>
              <a:t>&gt;&gt;&gt; </a:t>
            </a:r>
            <a:r>
              <a:rPr lang="en-US" dirty="0" err="1"/>
              <a:t>hasattr</a:t>
            </a:r>
            <a:r>
              <a:rPr lang="en-US" dirty="0"/>
              <a:t>(p, 'z')</a:t>
            </a:r>
          </a:p>
          <a:p>
            <a:pPr lvl="1"/>
            <a:r>
              <a:rPr lang="en-US" dirty="0"/>
              <a:t>False</a:t>
            </a:r>
          </a:p>
          <a:p>
            <a:pPr algn="just"/>
            <a:r>
              <a:rPr lang="en-US" dirty="0">
                <a:solidFill>
                  <a:srgbClr val="FF0000"/>
                </a:solidFill>
              </a:rPr>
              <a:t>The first argument can be any object; the second argument is a string</a:t>
            </a:r>
            <a:r>
              <a:rPr lang="en-US" i="1" dirty="0">
                <a:solidFill>
                  <a:srgbClr val="FF0000"/>
                </a:solidFill>
              </a:rPr>
              <a:t> </a:t>
            </a:r>
            <a:r>
              <a:rPr lang="en-US" dirty="0">
                <a:solidFill>
                  <a:srgbClr val="FF0000"/>
                </a:solidFill>
              </a:rPr>
              <a:t>that contains the name of the attribute.</a:t>
            </a:r>
          </a:p>
        </p:txBody>
      </p:sp>
    </p:spTree>
    <p:extLst>
      <p:ext uri="{BB962C8B-B14F-4D97-AF65-F5344CB8AC3E}">
        <p14:creationId xmlns:p14="http://schemas.microsoft.com/office/powerpoint/2010/main" val="1912386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Classes and functions</a:t>
            </a:r>
          </a:p>
        </p:txBody>
      </p:sp>
      <p:sp>
        <p:nvSpPr>
          <p:cNvPr id="3" name="Content Placeholder 2"/>
          <p:cNvSpPr>
            <a:spLocks noGrp="1"/>
          </p:cNvSpPr>
          <p:nvPr>
            <p:ph idx="1"/>
          </p:nvPr>
        </p:nvSpPr>
        <p:spPr/>
        <p:txBody>
          <a:bodyPr>
            <a:normAutofit fontScale="70000" lnSpcReduction="20000"/>
          </a:bodyPr>
          <a:lstStyle/>
          <a:p>
            <a:r>
              <a:rPr lang="en-US" dirty="0">
                <a:solidFill>
                  <a:srgbClr val="FF0000"/>
                </a:solidFill>
              </a:rPr>
              <a:t>Time</a:t>
            </a:r>
          </a:p>
          <a:p>
            <a:pPr algn="just"/>
            <a:r>
              <a:rPr lang="en-US" dirty="0"/>
              <a:t>Define a class called Time that records the time of day.</a:t>
            </a:r>
          </a:p>
          <a:p>
            <a:pPr algn="just"/>
            <a:r>
              <a:rPr lang="en-US" dirty="0"/>
              <a:t> </a:t>
            </a:r>
            <a:r>
              <a:rPr lang="en-US" dirty="0">
                <a:solidFill>
                  <a:srgbClr val="FF0000"/>
                </a:solidFill>
              </a:rPr>
              <a:t>class definition</a:t>
            </a:r>
          </a:p>
          <a:p>
            <a:pPr lvl="1"/>
            <a:r>
              <a:rPr lang="en-US" dirty="0"/>
              <a:t>class Time:</a:t>
            </a:r>
          </a:p>
          <a:p>
            <a:pPr lvl="1"/>
            <a:r>
              <a:rPr lang="en-US" dirty="0"/>
              <a:t>"""Represents the time of day.</a:t>
            </a:r>
          </a:p>
          <a:p>
            <a:pPr lvl="1"/>
            <a:r>
              <a:rPr lang="en-US" dirty="0"/>
              <a:t>attributes: hour, minute, second</a:t>
            </a:r>
          </a:p>
          <a:p>
            <a:pPr lvl="1"/>
            <a:r>
              <a:rPr lang="en-US" dirty="0"/>
              <a:t>"""</a:t>
            </a:r>
          </a:p>
          <a:p>
            <a:pPr algn="just"/>
            <a:r>
              <a:rPr lang="en-US" dirty="0"/>
              <a:t>We can create a new Time object and assign attributes for hours, minutes and seconds:</a:t>
            </a:r>
          </a:p>
          <a:p>
            <a:pPr lvl="1"/>
            <a:r>
              <a:rPr lang="en-US" dirty="0"/>
              <a:t>time = Time()</a:t>
            </a:r>
          </a:p>
          <a:p>
            <a:pPr lvl="1"/>
            <a:r>
              <a:rPr lang="en-US" dirty="0" err="1"/>
              <a:t>time.hour</a:t>
            </a:r>
            <a:r>
              <a:rPr lang="en-US" dirty="0"/>
              <a:t> = 11</a:t>
            </a:r>
          </a:p>
          <a:p>
            <a:pPr lvl="1"/>
            <a:r>
              <a:rPr lang="en-US" dirty="0" err="1"/>
              <a:t>time.minute</a:t>
            </a:r>
            <a:r>
              <a:rPr lang="en-US" dirty="0"/>
              <a:t> = 59</a:t>
            </a:r>
          </a:p>
          <a:p>
            <a:pPr lvl="1"/>
            <a:r>
              <a:rPr lang="en-US" dirty="0" err="1"/>
              <a:t>time.second</a:t>
            </a:r>
            <a:r>
              <a:rPr lang="en-US" dirty="0"/>
              <a:t> = 30</a:t>
            </a:r>
          </a:p>
        </p:txBody>
      </p:sp>
      <p:pic>
        <p:nvPicPr>
          <p:cNvPr id="4" name="Content Placeholder 3"/>
          <p:cNvPicPr>
            <a:picLocks noChangeAspect="1"/>
          </p:cNvPicPr>
          <p:nvPr/>
        </p:nvPicPr>
        <p:blipFill>
          <a:blip r:embed="rId2"/>
          <a:stretch>
            <a:fillRect/>
          </a:stretch>
        </p:blipFill>
        <p:spPr>
          <a:xfrm>
            <a:off x="4572000" y="4581128"/>
            <a:ext cx="3939888" cy="1368153"/>
          </a:xfrm>
          <a:prstGeom prst="rect">
            <a:avLst/>
          </a:prstGeom>
        </p:spPr>
      </p:pic>
    </p:spTree>
    <p:extLst>
      <p:ext uri="{BB962C8B-B14F-4D97-AF65-F5344CB8AC3E}">
        <p14:creationId xmlns:p14="http://schemas.microsoft.com/office/powerpoint/2010/main" val="285621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Objected oriented programming using Python </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698477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934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Pure functions</a:t>
            </a:r>
          </a:p>
        </p:txBody>
      </p:sp>
      <p:pic>
        <p:nvPicPr>
          <p:cNvPr id="6" name="Picture 5"/>
          <p:cNvPicPr>
            <a:picLocks noChangeAspect="1"/>
          </p:cNvPicPr>
          <p:nvPr/>
        </p:nvPicPr>
        <p:blipFill>
          <a:blip r:embed="rId2"/>
          <a:stretch>
            <a:fillRect/>
          </a:stretch>
        </p:blipFill>
        <p:spPr>
          <a:xfrm>
            <a:off x="530828" y="1520718"/>
            <a:ext cx="8082343" cy="4860610"/>
          </a:xfrm>
          <a:prstGeom prst="rect">
            <a:avLst/>
          </a:prstGeom>
        </p:spPr>
      </p:pic>
    </p:spTree>
    <p:extLst>
      <p:ext uri="{BB962C8B-B14F-4D97-AF65-F5344CB8AC3E}">
        <p14:creationId xmlns:p14="http://schemas.microsoft.com/office/powerpoint/2010/main" val="41748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pic>
        <p:nvPicPr>
          <p:cNvPr id="4" name="Content Placeholder 3"/>
          <p:cNvPicPr>
            <a:picLocks noGrp="1" noChangeAspect="1"/>
          </p:cNvPicPr>
          <p:nvPr>
            <p:ph idx="1"/>
          </p:nvPr>
        </p:nvPicPr>
        <p:blipFill>
          <a:blip r:embed="rId2"/>
          <a:stretch>
            <a:fillRect/>
          </a:stretch>
        </p:blipFill>
        <p:spPr>
          <a:xfrm>
            <a:off x="827584" y="1417638"/>
            <a:ext cx="7704855" cy="5180012"/>
          </a:xfrm>
          <a:prstGeom prst="rect">
            <a:avLst/>
          </a:prstGeom>
        </p:spPr>
      </p:pic>
    </p:spTree>
    <p:extLst>
      <p:ext uri="{BB962C8B-B14F-4D97-AF65-F5344CB8AC3E}">
        <p14:creationId xmlns:p14="http://schemas.microsoft.com/office/powerpoint/2010/main" val="1066140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Pure functions</a:t>
            </a:r>
          </a:p>
        </p:txBody>
      </p:sp>
      <p:sp>
        <p:nvSpPr>
          <p:cNvPr id="5" name="Content Placeholder 4"/>
          <p:cNvSpPr>
            <a:spLocks noGrp="1"/>
          </p:cNvSpPr>
          <p:nvPr>
            <p:ph idx="1"/>
          </p:nvPr>
        </p:nvSpPr>
        <p:spPr/>
        <p:txBody>
          <a:bodyPr>
            <a:normAutofit fontScale="92500" lnSpcReduction="20000"/>
          </a:bodyPr>
          <a:lstStyle/>
          <a:p>
            <a:r>
              <a:rPr lang="en-US" dirty="0"/>
              <a:t>The function add_ time() takes two arguments of type Time, and returns a Time object, whereas, it is not modifying contents of its arguments t1 and t2. Such functions are called as </a:t>
            </a:r>
            <a:r>
              <a:rPr lang="en-US" dirty="0">
                <a:solidFill>
                  <a:srgbClr val="FF0000"/>
                </a:solidFill>
              </a:rPr>
              <a:t>pure functions</a:t>
            </a:r>
            <a:r>
              <a:rPr lang="en-US" i="1" dirty="0"/>
              <a:t>. </a:t>
            </a:r>
            <a:endParaRPr lang="en-US" dirty="0"/>
          </a:p>
          <a:p>
            <a:pPr algn="just"/>
            <a:r>
              <a:rPr lang="en-US" dirty="0"/>
              <a:t>The function creates a new Time object, initializes its attributes and returns a reference to the new object. This is called </a:t>
            </a:r>
            <a:r>
              <a:rPr lang="en-US" dirty="0">
                <a:solidFill>
                  <a:srgbClr val="FF0000"/>
                </a:solidFill>
              </a:rPr>
              <a:t>a pure function </a:t>
            </a:r>
            <a:r>
              <a:rPr lang="en-US" dirty="0"/>
              <a:t>because it does not modify any of the objects passed to it as arguments and it has no effect, like displaying a value or getting user input, other than returning a value.</a:t>
            </a:r>
          </a:p>
          <a:p>
            <a:pPr algn="just"/>
            <a:endParaRPr lang="en-US" dirty="0"/>
          </a:p>
        </p:txBody>
      </p:sp>
    </p:spTree>
    <p:extLst>
      <p:ext uri="{BB962C8B-B14F-4D97-AF65-F5344CB8AC3E}">
        <p14:creationId xmlns:p14="http://schemas.microsoft.com/office/powerpoint/2010/main" val="3370834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Modifiers</a:t>
            </a:r>
          </a:p>
        </p:txBody>
      </p:sp>
      <p:sp>
        <p:nvSpPr>
          <p:cNvPr id="3" name="Content Placeholder 2"/>
          <p:cNvSpPr>
            <a:spLocks noGrp="1"/>
          </p:cNvSpPr>
          <p:nvPr>
            <p:ph idx="1"/>
          </p:nvPr>
        </p:nvSpPr>
        <p:spPr/>
        <p:txBody>
          <a:bodyPr>
            <a:normAutofit/>
          </a:bodyPr>
          <a:lstStyle/>
          <a:p>
            <a:pPr algn="just"/>
            <a:r>
              <a:rPr lang="en-US" dirty="0"/>
              <a:t>Sometimes it is useful for a function to modify the objects it gets as parameters. In that case, the changes are visible to the caller. Functions that work this way are called </a:t>
            </a:r>
            <a:r>
              <a:rPr lang="en-US" b="1" dirty="0">
                <a:solidFill>
                  <a:srgbClr val="FF0000"/>
                </a:solidFill>
              </a:rPr>
              <a:t>modifiers</a:t>
            </a:r>
            <a:r>
              <a:rPr lang="en-US" dirty="0"/>
              <a:t>.</a:t>
            </a:r>
          </a:p>
          <a:p>
            <a:pPr algn="just"/>
            <a:r>
              <a:rPr lang="en-US" dirty="0"/>
              <a:t>increment, which adds a given number of seconds to a Time object, can be written naturally as a modifier.</a:t>
            </a:r>
          </a:p>
        </p:txBody>
      </p:sp>
    </p:spTree>
    <p:extLst>
      <p:ext uri="{BB962C8B-B14F-4D97-AF65-F5344CB8AC3E}">
        <p14:creationId xmlns:p14="http://schemas.microsoft.com/office/powerpoint/2010/main" val="3283255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pic>
        <p:nvPicPr>
          <p:cNvPr id="4" name="Picture 3"/>
          <p:cNvPicPr>
            <a:picLocks noChangeAspect="1"/>
          </p:cNvPicPr>
          <p:nvPr/>
        </p:nvPicPr>
        <p:blipFill>
          <a:blip r:embed="rId2"/>
          <a:stretch>
            <a:fillRect/>
          </a:stretch>
        </p:blipFill>
        <p:spPr>
          <a:xfrm>
            <a:off x="971600" y="1417638"/>
            <a:ext cx="7272808" cy="4099594"/>
          </a:xfrm>
          <a:prstGeom prst="rect">
            <a:avLst/>
          </a:prstGeom>
        </p:spPr>
      </p:pic>
    </p:spTree>
    <p:extLst>
      <p:ext uri="{BB962C8B-B14F-4D97-AF65-F5344CB8AC3E}">
        <p14:creationId xmlns:p14="http://schemas.microsoft.com/office/powerpoint/2010/main" val="290584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Classes and Methods</a:t>
            </a:r>
          </a:p>
        </p:txBody>
      </p:sp>
      <p:sp>
        <p:nvSpPr>
          <p:cNvPr id="3" name="Content Placeholder 2"/>
          <p:cNvSpPr>
            <a:spLocks noGrp="1"/>
          </p:cNvSpPr>
          <p:nvPr>
            <p:ph idx="1"/>
          </p:nvPr>
        </p:nvSpPr>
        <p:spPr/>
        <p:txBody>
          <a:bodyPr>
            <a:normAutofit fontScale="92500" lnSpcReduction="20000"/>
          </a:bodyPr>
          <a:lstStyle/>
          <a:p>
            <a:r>
              <a:rPr lang="en-US" dirty="0"/>
              <a:t>Object-Oriented Features</a:t>
            </a:r>
          </a:p>
          <a:p>
            <a:pPr algn="just"/>
            <a:r>
              <a:rPr lang="en-US" dirty="0"/>
              <a:t>Python is an </a:t>
            </a:r>
            <a:r>
              <a:rPr lang="en-US" b="1" dirty="0">
                <a:solidFill>
                  <a:srgbClr val="FF0000"/>
                </a:solidFill>
              </a:rPr>
              <a:t>object-oriented programming language</a:t>
            </a:r>
            <a:r>
              <a:rPr lang="en-US" dirty="0">
                <a:solidFill>
                  <a:srgbClr val="FF0000"/>
                </a:solidFill>
              </a:rPr>
              <a:t>, </a:t>
            </a:r>
            <a:r>
              <a:rPr lang="en-US" dirty="0"/>
              <a:t>which means that it provides features that support object-oriented programming, which has these defining characteristics:</a:t>
            </a:r>
          </a:p>
          <a:p>
            <a:pPr lvl="1"/>
            <a:r>
              <a:rPr lang="en-US" dirty="0"/>
              <a:t> Programs include class and method definitions.</a:t>
            </a:r>
          </a:p>
          <a:p>
            <a:pPr lvl="1"/>
            <a:r>
              <a:rPr lang="en-US" dirty="0"/>
              <a:t> Most of the computation is expressed in terms of operations on objects.</a:t>
            </a:r>
          </a:p>
          <a:p>
            <a:pPr lvl="1" algn="just"/>
            <a:r>
              <a:rPr lang="en-US" dirty="0"/>
              <a:t> Objects often represent things in the real world, and methods often correspond to the ways things in the real world interact.</a:t>
            </a:r>
          </a:p>
        </p:txBody>
      </p:sp>
    </p:spTree>
    <p:extLst>
      <p:ext uri="{BB962C8B-B14F-4D97-AF65-F5344CB8AC3E}">
        <p14:creationId xmlns:p14="http://schemas.microsoft.com/office/powerpoint/2010/main" val="350244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Methods</a:t>
            </a:r>
          </a:p>
        </p:txBody>
      </p:sp>
      <p:sp>
        <p:nvSpPr>
          <p:cNvPr id="3" name="Content Placeholder 2"/>
          <p:cNvSpPr>
            <a:spLocks noGrp="1"/>
          </p:cNvSpPr>
          <p:nvPr>
            <p:ph idx="1"/>
          </p:nvPr>
        </p:nvSpPr>
        <p:spPr/>
        <p:txBody>
          <a:bodyPr>
            <a:normAutofit/>
          </a:bodyPr>
          <a:lstStyle/>
          <a:p>
            <a:pPr algn="just"/>
            <a:r>
              <a:rPr lang="en-US" dirty="0"/>
              <a:t>A method is a function that is associated with a particular class. </a:t>
            </a:r>
          </a:p>
          <a:p>
            <a:pPr lvl="1" algn="just"/>
            <a:r>
              <a:rPr lang="en-US" dirty="0"/>
              <a:t>Methods are semantically the same as functions, but there are two syntactic differences:</a:t>
            </a:r>
          </a:p>
          <a:p>
            <a:pPr lvl="1" algn="just"/>
            <a:r>
              <a:rPr lang="en-US" dirty="0"/>
              <a:t> Methods are defined inside a class definition in order to make the relationship between the class and the method explicit.</a:t>
            </a:r>
          </a:p>
          <a:p>
            <a:pPr lvl="1" algn="just"/>
            <a:r>
              <a:rPr lang="en-US" dirty="0"/>
              <a:t>The syntax for invoking a method is different from the syntax for calling a function.</a:t>
            </a:r>
          </a:p>
        </p:txBody>
      </p:sp>
    </p:spTree>
    <p:extLst>
      <p:ext uri="{BB962C8B-B14F-4D97-AF65-F5344CB8AC3E}">
        <p14:creationId xmlns:p14="http://schemas.microsoft.com/office/powerpoint/2010/main" val="812654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Printing Objects</a:t>
            </a:r>
          </a:p>
        </p:txBody>
      </p:sp>
      <p:sp>
        <p:nvSpPr>
          <p:cNvPr id="3" name="Content Placeholder 2"/>
          <p:cNvSpPr>
            <a:spLocks noGrp="1"/>
          </p:cNvSpPr>
          <p:nvPr>
            <p:ph idx="1"/>
          </p:nvPr>
        </p:nvSpPr>
        <p:spPr>
          <a:xfrm>
            <a:off x="457200" y="1600200"/>
            <a:ext cx="8363272" cy="4525963"/>
          </a:xfrm>
        </p:spPr>
        <p:txBody>
          <a:bodyPr>
            <a:normAutofit fontScale="77500" lnSpcReduction="20000"/>
          </a:bodyPr>
          <a:lstStyle/>
          <a:p>
            <a:pPr lvl="1"/>
            <a:r>
              <a:rPr lang="en-US" dirty="0"/>
              <a:t>class Time:</a:t>
            </a:r>
          </a:p>
          <a:p>
            <a:pPr lvl="1"/>
            <a:r>
              <a:rPr lang="en-US" dirty="0"/>
              <a:t>"""Represents the time of day."""</a:t>
            </a:r>
          </a:p>
          <a:p>
            <a:pPr lvl="1"/>
            <a:r>
              <a:rPr lang="en-US" dirty="0" err="1"/>
              <a:t>def</a:t>
            </a:r>
            <a:r>
              <a:rPr lang="en-US" dirty="0"/>
              <a:t> </a:t>
            </a:r>
            <a:r>
              <a:rPr lang="en-US" dirty="0" err="1"/>
              <a:t>print_time</a:t>
            </a:r>
            <a:r>
              <a:rPr lang="en-US" dirty="0"/>
              <a:t>(time):</a:t>
            </a:r>
          </a:p>
          <a:p>
            <a:pPr lvl="1"/>
            <a:r>
              <a:rPr lang="en-US" dirty="0"/>
              <a:t>print('%.2d:%.2d:%.2d' % (</a:t>
            </a:r>
            <a:r>
              <a:rPr lang="en-US" dirty="0" err="1"/>
              <a:t>time.hour</a:t>
            </a:r>
            <a:r>
              <a:rPr lang="en-US" dirty="0"/>
              <a:t>, </a:t>
            </a:r>
            <a:r>
              <a:rPr lang="en-US" dirty="0" err="1"/>
              <a:t>time.minute</a:t>
            </a:r>
            <a:r>
              <a:rPr lang="en-US" dirty="0"/>
              <a:t>, </a:t>
            </a:r>
            <a:r>
              <a:rPr lang="en-US" dirty="0" err="1"/>
              <a:t>time.second</a:t>
            </a:r>
            <a:r>
              <a:rPr lang="en-US" dirty="0"/>
              <a:t>))</a:t>
            </a:r>
          </a:p>
          <a:p>
            <a:pPr algn="just"/>
            <a:r>
              <a:rPr lang="en-US" dirty="0"/>
              <a:t>To call this function, you have to pass a Time object as an argument:</a:t>
            </a:r>
          </a:p>
          <a:p>
            <a:pPr lvl="1"/>
            <a:r>
              <a:rPr lang="en-US" dirty="0"/>
              <a:t>&gt;&gt;&gt; start = Time()</a:t>
            </a:r>
          </a:p>
          <a:p>
            <a:pPr lvl="1"/>
            <a:r>
              <a:rPr lang="en-US" dirty="0"/>
              <a:t>&gt;&gt;&gt; </a:t>
            </a:r>
            <a:r>
              <a:rPr lang="en-US" dirty="0" err="1"/>
              <a:t>start.hour</a:t>
            </a:r>
            <a:r>
              <a:rPr lang="en-US" dirty="0"/>
              <a:t> = 9</a:t>
            </a:r>
          </a:p>
          <a:p>
            <a:pPr lvl="1"/>
            <a:r>
              <a:rPr lang="en-US" dirty="0"/>
              <a:t>&gt;&gt;&gt; </a:t>
            </a:r>
            <a:r>
              <a:rPr lang="en-US" dirty="0" err="1"/>
              <a:t>start.minute</a:t>
            </a:r>
            <a:r>
              <a:rPr lang="en-US" dirty="0"/>
              <a:t> = 45</a:t>
            </a:r>
          </a:p>
          <a:p>
            <a:pPr lvl="1"/>
            <a:r>
              <a:rPr lang="en-US" dirty="0"/>
              <a:t>&gt;&gt;&gt; </a:t>
            </a:r>
            <a:r>
              <a:rPr lang="en-US" dirty="0" err="1"/>
              <a:t>start.second</a:t>
            </a:r>
            <a:r>
              <a:rPr lang="en-US" dirty="0"/>
              <a:t> = 00</a:t>
            </a:r>
          </a:p>
          <a:p>
            <a:pPr lvl="1"/>
            <a:r>
              <a:rPr lang="en-US" dirty="0"/>
              <a:t>&gt;&gt;&gt; </a:t>
            </a:r>
            <a:r>
              <a:rPr lang="en-US" dirty="0" err="1"/>
              <a:t>print_time</a:t>
            </a:r>
            <a:r>
              <a:rPr lang="en-US" dirty="0"/>
              <a:t>(start)</a:t>
            </a:r>
          </a:p>
          <a:p>
            <a:r>
              <a:rPr lang="en-US" dirty="0"/>
              <a:t>09:45:00</a:t>
            </a:r>
          </a:p>
        </p:txBody>
      </p:sp>
    </p:spTree>
    <p:extLst>
      <p:ext uri="{BB962C8B-B14F-4D97-AF65-F5344CB8AC3E}">
        <p14:creationId xmlns:p14="http://schemas.microsoft.com/office/powerpoint/2010/main" val="2115737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normAutofit fontScale="55000" lnSpcReduction="20000"/>
          </a:bodyPr>
          <a:lstStyle/>
          <a:p>
            <a:pPr marL="457200" lvl="1" indent="0">
              <a:buNone/>
            </a:pPr>
            <a:r>
              <a:rPr lang="en-US" dirty="0"/>
              <a:t>class Time:</a:t>
            </a:r>
          </a:p>
          <a:p>
            <a:pPr marL="457200" lvl="1" indent="0">
              <a:buNone/>
            </a:pPr>
            <a:r>
              <a:rPr lang="en-US" dirty="0"/>
              <a:t>     </a:t>
            </a:r>
            <a:r>
              <a:rPr lang="en-US" dirty="0" err="1"/>
              <a:t>def</a:t>
            </a:r>
            <a:r>
              <a:rPr lang="en-US" dirty="0"/>
              <a:t> </a:t>
            </a:r>
            <a:r>
              <a:rPr lang="en-US" dirty="0" err="1"/>
              <a:t>print_time</a:t>
            </a:r>
            <a:r>
              <a:rPr lang="en-US" dirty="0"/>
              <a:t>(time):</a:t>
            </a:r>
          </a:p>
          <a:p>
            <a:pPr marL="0" indent="0">
              <a:buNone/>
            </a:pPr>
            <a:r>
              <a:rPr lang="en-US" dirty="0"/>
              <a:t>                     print('%.2d:%.2d:%.2d' % (</a:t>
            </a:r>
            <a:r>
              <a:rPr lang="en-US" dirty="0" err="1"/>
              <a:t>time.hour</a:t>
            </a:r>
            <a:r>
              <a:rPr lang="en-US" dirty="0"/>
              <a:t>, </a:t>
            </a:r>
            <a:r>
              <a:rPr lang="en-US" dirty="0" err="1"/>
              <a:t>time.minute</a:t>
            </a:r>
            <a:r>
              <a:rPr lang="en-US" dirty="0"/>
              <a:t>, </a:t>
            </a:r>
            <a:r>
              <a:rPr lang="en-US" dirty="0" err="1"/>
              <a:t>time.second</a:t>
            </a:r>
            <a:r>
              <a:rPr lang="en-US" dirty="0"/>
              <a:t>))</a:t>
            </a:r>
          </a:p>
          <a:p>
            <a:pPr lvl="1"/>
            <a:r>
              <a:rPr lang="en-US" dirty="0"/>
              <a:t>&gt;&gt;&gt; </a:t>
            </a:r>
            <a:r>
              <a:rPr lang="en-US" dirty="0" err="1"/>
              <a:t>Time.print_time</a:t>
            </a:r>
            <a:r>
              <a:rPr lang="en-US" dirty="0"/>
              <a:t>(start)</a:t>
            </a:r>
          </a:p>
          <a:p>
            <a:pPr lvl="1"/>
            <a:r>
              <a:rPr lang="en-US" dirty="0"/>
              <a:t>09:45:00</a:t>
            </a:r>
          </a:p>
          <a:p>
            <a:pPr lvl="1"/>
            <a:r>
              <a:rPr lang="en-US" dirty="0"/>
              <a:t>&gt;&gt;&gt; </a:t>
            </a:r>
            <a:r>
              <a:rPr lang="en-US" dirty="0" err="1"/>
              <a:t>start.print_time</a:t>
            </a:r>
            <a:r>
              <a:rPr lang="en-US" dirty="0"/>
              <a:t>()</a:t>
            </a:r>
          </a:p>
          <a:p>
            <a:pPr lvl="1"/>
            <a:r>
              <a:rPr lang="en-US" dirty="0"/>
              <a:t>09:45:00</a:t>
            </a:r>
          </a:p>
          <a:p>
            <a:r>
              <a:rPr lang="en-US" dirty="0"/>
              <a:t>In this use of dot notation, </a:t>
            </a:r>
            <a:r>
              <a:rPr lang="en-US" dirty="0" err="1"/>
              <a:t>print_time</a:t>
            </a:r>
            <a:r>
              <a:rPr lang="en-US" dirty="0"/>
              <a:t> is the name of the method (again), and start is the object the method is invoked on, which is called the </a:t>
            </a:r>
            <a:r>
              <a:rPr lang="en-US" b="1" dirty="0">
                <a:solidFill>
                  <a:srgbClr val="FF0000"/>
                </a:solidFill>
              </a:rPr>
              <a:t>subject.</a:t>
            </a:r>
          </a:p>
          <a:p>
            <a:pPr algn="just"/>
            <a:r>
              <a:rPr lang="en-US" dirty="0"/>
              <a:t>Inside the method, the subject is assigned to the first parameter, so in this case start is assigned to time.</a:t>
            </a:r>
          </a:p>
          <a:p>
            <a:pPr algn="just"/>
            <a:r>
              <a:rPr lang="en-US" dirty="0"/>
              <a:t>By convention, the first parameter of a method is called self, so it would be more common to write </a:t>
            </a:r>
            <a:r>
              <a:rPr lang="en-US" dirty="0" err="1"/>
              <a:t>print_time</a:t>
            </a:r>
            <a:r>
              <a:rPr lang="en-US" dirty="0"/>
              <a:t> like this:</a:t>
            </a:r>
          </a:p>
          <a:p>
            <a:pPr marL="457200" lvl="1" indent="0">
              <a:buNone/>
            </a:pPr>
            <a:r>
              <a:rPr lang="en-US" dirty="0"/>
              <a:t>      class Time:</a:t>
            </a:r>
          </a:p>
          <a:p>
            <a:pPr marL="457200" lvl="1" indent="0">
              <a:buNone/>
            </a:pPr>
            <a:r>
              <a:rPr lang="en-US" dirty="0"/>
              <a:t>           </a:t>
            </a:r>
            <a:r>
              <a:rPr lang="en-US" dirty="0" err="1"/>
              <a:t>def</a:t>
            </a:r>
            <a:r>
              <a:rPr lang="en-US" dirty="0"/>
              <a:t> </a:t>
            </a:r>
            <a:r>
              <a:rPr lang="en-US" dirty="0" err="1"/>
              <a:t>print_time</a:t>
            </a:r>
            <a:r>
              <a:rPr lang="en-US" dirty="0"/>
              <a:t>(self):</a:t>
            </a:r>
          </a:p>
          <a:p>
            <a:pPr marL="0" indent="0">
              <a:buNone/>
            </a:pPr>
            <a:r>
              <a:rPr lang="en-US" dirty="0"/>
              <a:t>                       print('%.2d:%.2d:%.2d' % (</a:t>
            </a:r>
            <a:r>
              <a:rPr lang="en-US" dirty="0" err="1"/>
              <a:t>self.hour</a:t>
            </a:r>
            <a:r>
              <a:rPr lang="en-US" dirty="0"/>
              <a:t>, </a:t>
            </a:r>
            <a:r>
              <a:rPr lang="en-US" dirty="0" err="1"/>
              <a:t>self.minute</a:t>
            </a:r>
            <a:r>
              <a:rPr lang="en-US" dirty="0"/>
              <a:t>, </a:t>
            </a:r>
            <a:r>
              <a:rPr lang="en-US" dirty="0" err="1"/>
              <a:t>self.second</a:t>
            </a:r>
            <a:r>
              <a:rPr lang="en-US" dirty="0"/>
              <a:t>))</a:t>
            </a:r>
          </a:p>
        </p:txBody>
      </p:sp>
    </p:spTree>
    <p:extLst>
      <p:ext uri="{BB962C8B-B14F-4D97-AF65-F5344CB8AC3E}">
        <p14:creationId xmlns:p14="http://schemas.microsoft.com/office/powerpoint/2010/main" val="1009631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a:t>
            </a:r>
            <a:r>
              <a:rPr lang="en-US" dirty="0" err="1">
                <a:solidFill>
                  <a:srgbClr val="FF0000"/>
                </a:solidFill>
              </a:rPr>
              <a:t>init</a:t>
            </a:r>
            <a:r>
              <a:rPr lang="en-US" dirty="0">
                <a:solidFill>
                  <a:srgbClr val="FF0000"/>
                </a:solidFill>
              </a:rPr>
              <a:t> Method</a:t>
            </a:r>
          </a:p>
        </p:txBody>
      </p:sp>
      <p:sp>
        <p:nvSpPr>
          <p:cNvPr id="3" name="Content Placeholder 2"/>
          <p:cNvSpPr>
            <a:spLocks noGrp="1"/>
          </p:cNvSpPr>
          <p:nvPr>
            <p:ph idx="1"/>
          </p:nvPr>
        </p:nvSpPr>
        <p:spPr/>
        <p:txBody>
          <a:bodyPr>
            <a:normAutofit lnSpcReduction="10000"/>
          </a:bodyPr>
          <a:lstStyle/>
          <a:p>
            <a:r>
              <a:rPr lang="en-US" dirty="0"/>
              <a:t>The </a:t>
            </a:r>
            <a:r>
              <a:rPr lang="en-US" dirty="0" err="1"/>
              <a:t>init</a:t>
            </a:r>
            <a:r>
              <a:rPr lang="en-US" dirty="0"/>
              <a:t> method (short for “initialization”) is a special method that gets invoked when an object is instantiated. Its full name is __</a:t>
            </a:r>
            <a:r>
              <a:rPr lang="en-US" dirty="0" err="1"/>
              <a:t>init</a:t>
            </a:r>
            <a:r>
              <a:rPr lang="en-US" dirty="0"/>
              <a:t>__ (two underscore characters, followed by </a:t>
            </a:r>
            <a:r>
              <a:rPr lang="en-US" dirty="0" err="1"/>
              <a:t>init</a:t>
            </a:r>
            <a:r>
              <a:rPr lang="en-US" dirty="0"/>
              <a:t>, and then two more underscores). </a:t>
            </a:r>
          </a:p>
          <a:p>
            <a:pPr lvl="1"/>
            <a:r>
              <a:rPr lang="en-US" dirty="0" err="1"/>
              <a:t>def</a:t>
            </a:r>
            <a:r>
              <a:rPr lang="en-US" dirty="0"/>
              <a:t> __</a:t>
            </a:r>
            <a:r>
              <a:rPr lang="en-US" dirty="0" err="1"/>
              <a:t>init</a:t>
            </a:r>
            <a:r>
              <a:rPr lang="en-US" dirty="0"/>
              <a:t>__(self, hour=0, minute=0, second=0):</a:t>
            </a:r>
          </a:p>
          <a:p>
            <a:pPr lvl="1"/>
            <a:r>
              <a:rPr lang="en-US" dirty="0" err="1"/>
              <a:t>self.hour</a:t>
            </a:r>
            <a:r>
              <a:rPr lang="en-US" dirty="0"/>
              <a:t> = hour</a:t>
            </a:r>
          </a:p>
          <a:p>
            <a:pPr lvl="1"/>
            <a:r>
              <a:rPr lang="en-US" dirty="0" err="1"/>
              <a:t>self.minute</a:t>
            </a:r>
            <a:r>
              <a:rPr lang="en-US" dirty="0"/>
              <a:t> = minute</a:t>
            </a:r>
          </a:p>
          <a:p>
            <a:pPr lvl="1"/>
            <a:r>
              <a:rPr lang="en-US" dirty="0" err="1"/>
              <a:t>self.second</a:t>
            </a:r>
            <a:r>
              <a:rPr lang="en-US" dirty="0"/>
              <a:t> = second</a:t>
            </a:r>
          </a:p>
        </p:txBody>
      </p:sp>
    </p:spTree>
    <p:extLst>
      <p:ext uri="{BB962C8B-B14F-4D97-AF65-F5344CB8AC3E}">
        <p14:creationId xmlns:p14="http://schemas.microsoft.com/office/powerpoint/2010/main" val="325881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in </a:t>
            </a:r>
            <a:r>
              <a:rPr lang="en-US" dirty="0">
                <a:solidFill>
                  <a:srgbClr val="FF0000"/>
                </a:solidFill>
              </a:rPr>
              <a:t>OOPS</a:t>
            </a:r>
            <a:endParaRPr lang="en-IN" dirty="0">
              <a:solidFill>
                <a:srgbClr val="FF0000"/>
              </a:solidFill>
            </a:endParaRPr>
          </a:p>
        </p:txBody>
      </p:sp>
      <p:sp>
        <p:nvSpPr>
          <p:cNvPr id="3" name="Content Placeholder 2"/>
          <p:cNvSpPr>
            <a:spLocks noGrp="1"/>
          </p:cNvSpPr>
          <p:nvPr>
            <p:ph idx="1"/>
          </p:nvPr>
        </p:nvSpPr>
        <p:spPr>
          <a:xfrm>
            <a:off x="457200" y="1417638"/>
            <a:ext cx="8229600" cy="4747666"/>
          </a:xfrm>
        </p:spPr>
        <p:txBody>
          <a:bodyPr>
            <a:normAutofit fontScale="92500"/>
          </a:bodyPr>
          <a:lstStyle/>
          <a:p>
            <a:pPr algn="just"/>
            <a:r>
              <a:rPr lang="en-US" dirty="0"/>
              <a:t>A programmer-defined type is also called a </a:t>
            </a:r>
            <a:r>
              <a:rPr lang="en-US" dirty="0">
                <a:solidFill>
                  <a:srgbClr val="FF0000"/>
                </a:solidFill>
              </a:rPr>
              <a:t>class.</a:t>
            </a:r>
            <a:endParaRPr lang="en-IN" dirty="0">
              <a:solidFill>
                <a:srgbClr val="FF0000"/>
              </a:solidFill>
            </a:endParaRPr>
          </a:p>
          <a:p>
            <a:pPr algn="just"/>
            <a:r>
              <a:rPr lang="en-IN" dirty="0"/>
              <a:t>The class can be defined as a </a:t>
            </a:r>
            <a:r>
              <a:rPr lang="en-IN" dirty="0">
                <a:solidFill>
                  <a:srgbClr val="FF0000"/>
                </a:solidFill>
              </a:rPr>
              <a:t>collection of objects.</a:t>
            </a:r>
          </a:p>
          <a:p>
            <a:pPr lvl="1"/>
            <a:r>
              <a:rPr lang="en-US" dirty="0"/>
              <a:t>class Point:</a:t>
            </a:r>
          </a:p>
          <a:p>
            <a:pPr lvl="1"/>
            <a:r>
              <a:rPr lang="en-US" dirty="0"/>
              <a:t>"""Represents a point in 2-D space.""“</a:t>
            </a:r>
          </a:p>
          <a:p>
            <a:pPr lvl="1"/>
            <a:r>
              <a:rPr lang="en-US" dirty="0"/>
              <a:t>print(point)</a:t>
            </a:r>
          </a:p>
          <a:p>
            <a:pPr algn="just"/>
            <a:r>
              <a:rPr lang="en-US" dirty="0"/>
              <a:t>The header indicates that the new class is called </a:t>
            </a:r>
            <a:r>
              <a:rPr lang="en-US" dirty="0">
                <a:solidFill>
                  <a:srgbClr val="FF0000"/>
                </a:solidFill>
              </a:rPr>
              <a:t>Point. </a:t>
            </a:r>
            <a:r>
              <a:rPr lang="en-US" dirty="0"/>
              <a:t>The body is a </a:t>
            </a:r>
            <a:r>
              <a:rPr lang="en-US" dirty="0" err="1"/>
              <a:t>docstring</a:t>
            </a:r>
            <a:r>
              <a:rPr lang="en-US" dirty="0"/>
              <a:t> that explains what the class is for.</a:t>
            </a:r>
          </a:p>
          <a:p>
            <a:pPr algn="just"/>
            <a:endParaRPr lang="en-US" dirty="0"/>
          </a:p>
          <a:p>
            <a:pPr algn="just"/>
            <a:endParaRPr lang="en-IN" dirty="0">
              <a:solidFill>
                <a:srgbClr val="FF0000"/>
              </a:solidFill>
            </a:endParaRPr>
          </a:p>
          <a:p>
            <a:endParaRPr lang="en-IN" dirty="0"/>
          </a:p>
        </p:txBody>
      </p:sp>
    </p:spTree>
    <p:extLst>
      <p:ext uri="{BB962C8B-B14F-4D97-AF65-F5344CB8AC3E}">
        <p14:creationId xmlns:p14="http://schemas.microsoft.com/office/powerpoint/2010/main" val="382066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normAutofit fontScale="55000" lnSpcReduction="20000"/>
          </a:bodyPr>
          <a:lstStyle/>
          <a:p>
            <a:pPr algn="just"/>
            <a:r>
              <a:rPr lang="en-US" dirty="0"/>
              <a:t>It is common for the parameters of __</a:t>
            </a:r>
            <a:r>
              <a:rPr lang="en-US" dirty="0" err="1"/>
              <a:t>init</a:t>
            </a:r>
            <a:r>
              <a:rPr lang="en-US" dirty="0"/>
              <a:t>__ to have the same names as the attributes. The statement</a:t>
            </a:r>
          </a:p>
          <a:p>
            <a:pPr lvl="1"/>
            <a:r>
              <a:rPr lang="en-US" dirty="0" err="1"/>
              <a:t>self.hour</a:t>
            </a:r>
            <a:r>
              <a:rPr lang="en-US" dirty="0"/>
              <a:t> = hour</a:t>
            </a:r>
          </a:p>
          <a:p>
            <a:r>
              <a:rPr lang="en-US" dirty="0"/>
              <a:t>stores the value of the parameter hour as an attribute of self.</a:t>
            </a:r>
          </a:p>
          <a:p>
            <a:pPr algn="just"/>
            <a:r>
              <a:rPr lang="en-US" dirty="0"/>
              <a:t>The parameters are optional, so if you call Time with no arguments, you get the default values:</a:t>
            </a:r>
          </a:p>
          <a:p>
            <a:pPr lvl="1"/>
            <a:r>
              <a:rPr lang="en-US" dirty="0"/>
              <a:t>&gt;&gt;&gt; time = Time()</a:t>
            </a:r>
          </a:p>
          <a:p>
            <a:pPr lvl="1"/>
            <a:r>
              <a:rPr lang="en-US" dirty="0"/>
              <a:t>&gt;&gt;&gt; </a:t>
            </a:r>
            <a:r>
              <a:rPr lang="en-US" dirty="0" err="1"/>
              <a:t>time.print_time</a:t>
            </a:r>
            <a:r>
              <a:rPr lang="en-US" dirty="0"/>
              <a:t>()</a:t>
            </a:r>
          </a:p>
          <a:p>
            <a:pPr lvl="1"/>
            <a:r>
              <a:rPr lang="en-US" dirty="0"/>
              <a:t>00:00:00</a:t>
            </a:r>
          </a:p>
          <a:p>
            <a:r>
              <a:rPr lang="en-US" dirty="0"/>
              <a:t>If you provide one argument, it overrides hour:</a:t>
            </a:r>
          </a:p>
          <a:p>
            <a:pPr lvl="1"/>
            <a:r>
              <a:rPr lang="en-US" dirty="0"/>
              <a:t>&gt;&gt;&gt; time = Time (9)</a:t>
            </a:r>
          </a:p>
          <a:p>
            <a:pPr lvl="1"/>
            <a:r>
              <a:rPr lang="en-US" dirty="0"/>
              <a:t>&gt;&gt;&gt; </a:t>
            </a:r>
            <a:r>
              <a:rPr lang="en-US" dirty="0" err="1"/>
              <a:t>time.print_time</a:t>
            </a:r>
            <a:r>
              <a:rPr lang="en-US" dirty="0"/>
              <a:t>()</a:t>
            </a:r>
          </a:p>
          <a:p>
            <a:pPr lvl="1"/>
            <a:r>
              <a:rPr lang="en-US" dirty="0"/>
              <a:t>09:00:00</a:t>
            </a:r>
          </a:p>
          <a:p>
            <a:r>
              <a:rPr lang="en-US" dirty="0"/>
              <a:t>If you provide two arguments, they override hour and minute:</a:t>
            </a:r>
          </a:p>
          <a:p>
            <a:pPr lvl="1"/>
            <a:r>
              <a:rPr lang="en-US" dirty="0"/>
              <a:t>&gt;&gt;&gt; time = Time(9, 45)</a:t>
            </a:r>
          </a:p>
          <a:p>
            <a:pPr lvl="1"/>
            <a:r>
              <a:rPr lang="en-US" dirty="0"/>
              <a:t>&gt;&gt;&gt; </a:t>
            </a:r>
            <a:r>
              <a:rPr lang="en-US" dirty="0" err="1"/>
              <a:t>time.print_time</a:t>
            </a:r>
            <a:r>
              <a:rPr lang="en-US" dirty="0"/>
              <a:t>()</a:t>
            </a:r>
          </a:p>
          <a:p>
            <a:pPr lvl="1"/>
            <a:r>
              <a:rPr lang="en-US" dirty="0"/>
              <a:t>09:45:00</a:t>
            </a:r>
          </a:p>
          <a:p>
            <a:r>
              <a:rPr lang="en-US" dirty="0"/>
              <a:t>And if you provide three arguments, they override all three default values.</a:t>
            </a:r>
          </a:p>
        </p:txBody>
      </p:sp>
    </p:spTree>
    <p:extLst>
      <p:ext uri="{BB962C8B-B14F-4D97-AF65-F5344CB8AC3E}">
        <p14:creationId xmlns:p14="http://schemas.microsoft.com/office/powerpoint/2010/main" val="4213386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The __</a:t>
            </a:r>
            <a:r>
              <a:rPr lang="en-US" dirty="0" err="1">
                <a:solidFill>
                  <a:srgbClr val="FF0000"/>
                </a:solidFill>
              </a:rPr>
              <a:t>str</a:t>
            </a:r>
            <a:r>
              <a:rPr lang="en-US" dirty="0">
                <a:solidFill>
                  <a:srgbClr val="FF0000"/>
                </a:solidFill>
              </a:rPr>
              <a:t>__ Method</a:t>
            </a:r>
          </a:p>
        </p:txBody>
      </p:sp>
      <p:sp>
        <p:nvSpPr>
          <p:cNvPr id="3" name="Content Placeholder 2"/>
          <p:cNvSpPr>
            <a:spLocks noGrp="1"/>
          </p:cNvSpPr>
          <p:nvPr>
            <p:ph idx="1"/>
          </p:nvPr>
        </p:nvSpPr>
        <p:spPr/>
        <p:txBody>
          <a:bodyPr>
            <a:normAutofit fontScale="77500" lnSpcReduction="20000"/>
          </a:bodyPr>
          <a:lstStyle/>
          <a:p>
            <a:pPr algn="just"/>
            <a:r>
              <a:rPr lang="en-US" dirty="0"/>
              <a:t>__</a:t>
            </a:r>
            <a:r>
              <a:rPr lang="en-US" dirty="0" err="1"/>
              <a:t>str</a:t>
            </a:r>
            <a:r>
              <a:rPr lang="en-US" dirty="0"/>
              <a:t>__ is a special method, like __</a:t>
            </a:r>
            <a:r>
              <a:rPr lang="en-US" dirty="0" err="1"/>
              <a:t>init</a:t>
            </a:r>
            <a:r>
              <a:rPr lang="en-US" dirty="0"/>
              <a:t>__, that is supposed to return a string representation of an object.</a:t>
            </a:r>
          </a:p>
          <a:p>
            <a:pPr lvl="1"/>
            <a:r>
              <a:rPr lang="en-US" dirty="0" err="1"/>
              <a:t>def</a:t>
            </a:r>
            <a:r>
              <a:rPr lang="en-US" dirty="0"/>
              <a:t> __</a:t>
            </a:r>
            <a:r>
              <a:rPr lang="en-US" dirty="0" err="1"/>
              <a:t>str</a:t>
            </a:r>
            <a:r>
              <a:rPr lang="en-US" dirty="0"/>
              <a:t>__(self):</a:t>
            </a:r>
          </a:p>
          <a:p>
            <a:pPr lvl="1"/>
            <a:r>
              <a:rPr lang="en-US" dirty="0"/>
              <a:t>return '%.2d:%.2d:%.2d' % (</a:t>
            </a:r>
            <a:r>
              <a:rPr lang="en-US" dirty="0" err="1"/>
              <a:t>self.hour</a:t>
            </a:r>
            <a:r>
              <a:rPr lang="en-US" dirty="0"/>
              <a:t>, </a:t>
            </a:r>
            <a:r>
              <a:rPr lang="en-US" dirty="0" err="1"/>
              <a:t>self.minute</a:t>
            </a:r>
            <a:r>
              <a:rPr lang="en-US" dirty="0"/>
              <a:t>, </a:t>
            </a:r>
            <a:r>
              <a:rPr lang="en-US" dirty="0" err="1"/>
              <a:t>self.second</a:t>
            </a:r>
            <a:r>
              <a:rPr lang="en-US" dirty="0"/>
              <a:t>)</a:t>
            </a:r>
          </a:p>
          <a:p>
            <a:pPr marL="457200" lvl="1" indent="0">
              <a:buNone/>
            </a:pPr>
            <a:endParaRPr lang="en-US" dirty="0"/>
          </a:p>
          <a:p>
            <a:r>
              <a:rPr lang="en-US" dirty="0"/>
              <a:t>When you print an object, Python invokes the </a:t>
            </a:r>
            <a:r>
              <a:rPr lang="en-US" dirty="0" err="1"/>
              <a:t>str</a:t>
            </a:r>
            <a:r>
              <a:rPr lang="en-US" dirty="0"/>
              <a:t> method:</a:t>
            </a:r>
          </a:p>
          <a:p>
            <a:pPr lvl="1"/>
            <a:r>
              <a:rPr lang="en-US" dirty="0"/>
              <a:t>&gt;&gt;&gt; time = Time(9, 45)</a:t>
            </a:r>
          </a:p>
          <a:p>
            <a:pPr lvl="1"/>
            <a:r>
              <a:rPr lang="en-US" dirty="0"/>
              <a:t>&gt;&gt;&gt; print(time)</a:t>
            </a:r>
          </a:p>
          <a:p>
            <a:pPr lvl="1"/>
            <a:r>
              <a:rPr lang="en-US" dirty="0"/>
              <a:t>09:45:00</a:t>
            </a:r>
          </a:p>
          <a:p>
            <a:pPr marL="457200" lvl="1" indent="0">
              <a:buNone/>
            </a:pPr>
            <a:endParaRPr lang="en-US" dirty="0"/>
          </a:p>
          <a:p>
            <a:pPr algn="just"/>
            <a:r>
              <a:rPr lang="en-US" dirty="0"/>
              <a:t>When you write a new class, start by writing __</a:t>
            </a:r>
            <a:r>
              <a:rPr lang="en-US" dirty="0" err="1"/>
              <a:t>init</a:t>
            </a:r>
            <a:r>
              <a:rPr lang="en-US" dirty="0"/>
              <a:t>__, which makes it easier to instantiate objects and __</a:t>
            </a:r>
            <a:r>
              <a:rPr lang="en-US" dirty="0" err="1"/>
              <a:t>str</a:t>
            </a:r>
            <a:r>
              <a:rPr lang="en-US" dirty="0"/>
              <a:t>__, which is useful for debugging.</a:t>
            </a:r>
          </a:p>
        </p:txBody>
      </p:sp>
    </p:spTree>
    <p:extLst>
      <p:ext uri="{BB962C8B-B14F-4D97-AF65-F5344CB8AC3E}">
        <p14:creationId xmlns:p14="http://schemas.microsoft.com/office/powerpoint/2010/main" val="1057905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solidFill>
                  <a:srgbClr val="FF0000"/>
                </a:solidFill>
              </a:rPr>
              <a:t>Operator overloading </a:t>
            </a:r>
            <a:endParaRPr lang="en-IN"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lgn="just"/>
            <a:r>
              <a:rPr lang="en-US" dirty="0"/>
              <a:t>Ability of an existing operator to work on user-defined data type (class) is known as operator overloading. </a:t>
            </a:r>
            <a:endParaRPr lang="en-IN" dirty="0"/>
          </a:p>
          <a:p>
            <a:endParaRPr lang="en-US" dirty="0"/>
          </a:p>
          <a:p>
            <a:pPr algn="just"/>
            <a:r>
              <a:rPr lang="en-IN" b="1" dirty="0"/>
              <a:t>Operator Overloading</a:t>
            </a:r>
            <a:r>
              <a:rPr lang="en-IN" dirty="0"/>
              <a:t> means giving </a:t>
            </a:r>
            <a:r>
              <a:rPr lang="en-IN" dirty="0">
                <a:solidFill>
                  <a:srgbClr val="FF0000"/>
                </a:solidFill>
              </a:rPr>
              <a:t>extended meaning beyond their predefined operational meaning</a:t>
            </a:r>
            <a:r>
              <a:rPr lang="en-IN" dirty="0"/>
              <a:t>. </a:t>
            </a:r>
          </a:p>
          <a:p>
            <a:pPr marL="0" indent="0">
              <a:buNone/>
            </a:pPr>
            <a:r>
              <a:rPr lang="en-IN" dirty="0"/>
              <a:t>For example operator + is used </a:t>
            </a:r>
          </a:p>
          <a:p>
            <a:r>
              <a:rPr lang="en-IN" dirty="0"/>
              <a:t>To add two integers </a:t>
            </a:r>
          </a:p>
          <a:p>
            <a:r>
              <a:rPr lang="en-IN" dirty="0"/>
              <a:t>To join two strings </a:t>
            </a:r>
          </a:p>
          <a:p>
            <a:r>
              <a:rPr lang="en-IN" dirty="0"/>
              <a:t>To merge two lists.</a:t>
            </a:r>
          </a:p>
          <a:p>
            <a:endParaRPr lang="en-IN" dirty="0"/>
          </a:p>
          <a:p>
            <a:pPr algn="just"/>
            <a:r>
              <a:rPr lang="en-IN" dirty="0"/>
              <a:t>It is achievable because </a:t>
            </a:r>
            <a:r>
              <a:rPr lang="en-IN" dirty="0">
                <a:solidFill>
                  <a:srgbClr val="FF0000"/>
                </a:solidFill>
              </a:rPr>
              <a:t>‘+’ operator is overloaded </a:t>
            </a:r>
            <a:r>
              <a:rPr lang="en-IN" dirty="0"/>
              <a:t>by </a:t>
            </a:r>
            <a:r>
              <a:rPr lang="en-IN" dirty="0" err="1"/>
              <a:t>int</a:t>
            </a:r>
            <a:r>
              <a:rPr lang="en-IN" dirty="0"/>
              <a:t> class and </a:t>
            </a:r>
            <a:r>
              <a:rPr lang="en-IN" dirty="0" err="1"/>
              <a:t>str</a:t>
            </a:r>
            <a:r>
              <a:rPr lang="en-IN" dirty="0"/>
              <a:t> class. </a:t>
            </a:r>
          </a:p>
          <a:p>
            <a:pPr algn="just"/>
            <a:r>
              <a:rPr lang="en-IN" dirty="0"/>
              <a:t>The same built-in operator or function shows different </a:t>
            </a:r>
            <a:r>
              <a:rPr lang="en-IN" dirty="0" err="1"/>
              <a:t>behavior</a:t>
            </a:r>
            <a:r>
              <a:rPr lang="en-IN" dirty="0"/>
              <a:t> for objects of different classes, </a:t>
            </a:r>
            <a:r>
              <a:rPr lang="en-IN" dirty="0">
                <a:solidFill>
                  <a:srgbClr val="FF0000"/>
                </a:solidFill>
              </a:rPr>
              <a:t>this is called </a:t>
            </a:r>
            <a:r>
              <a:rPr lang="en-IN" i="1" dirty="0">
                <a:solidFill>
                  <a:srgbClr val="FF0000"/>
                </a:solidFill>
              </a:rPr>
              <a:t>Operator Overloading</a:t>
            </a:r>
            <a:r>
              <a:rPr lang="en-IN" dirty="0">
                <a:solidFill>
                  <a:srgbClr val="FF0000"/>
                </a:solidFill>
              </a:rPr>
              <a:t>. </a:t>
            </a:r>
          </a:p>
        </p:txBody>
      </p:sp>
    </p:spTree>
    <p:extLst>
      <p:ext uri="{BB962C8B-B14F-4D97-AF65-F5344CB8AC3E}">
        <p14:creationId xmlns:p14="http://schemas.microsoft.com/office/powerpoint/2010/main" val="1922448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pic>
        <p:nvPicPr>
          <p:cNvPr id="4" name="Content Placeholder 3"/>
          <p:cNvPicPr>
            <a:picLocks noGrp="1" noChangeAspect="1"/>
          </p:cNvPicPr>
          <p:nvPr>
            <p:ph idx="1"/>
          </p:nvPr>
        </p:nvPicPr>
        <p:blipFill>
          <a:blip r:embed="rId2"/>
          <a:stretch>
            <a:fillRect/>
          </a:stretch>
        </p:blipFill>
        <p:spPr>
          <a:xfrm>
            <a:off x="693195" y="1600200"/>
            <a:ext cx="7993605" cy="4781128"/>
          </a:xfrm>
          <a:prstGeom prst="rect">
            <a:avLst/>
          </a:prstGeom>
        </p:spPr>
      </p:pic>
    </p:spTree>
    <p:extLst>
      <p:ext uri="{BB962C8B-B14F-4D97-AF65-F5344CB8AC3E}">
        <p14:creationId xmlns:p14="http://schemas.microsoft.com/office/powerpoint/2010/main" val="1525224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Operator Overloading</a:t>
            </a:r>
          </a:p>
        </p:txBody>
      </p:sp>
      <p:sp>
        <p:nvSpPr>
          <p:cNvPr id="3" name="Content Placeholder 2"/>
          <p:cNvSpPr>
            <a:spLocks noGrp="1"/>
          </p:cNvSpPr>
          <p:nvPr>
            <p:ph idx="1"/>
          </p:nvPr>
        </p:nvSpPr>
        <p:spPr/>
        <p:txBody>
          <a:bodyPr>
            <a:normAutofit fontScale="85000" lnSpcReduction="20000"/>
          </a:bodyPr>
          <a:lstStyle/>
          <a:p>
            <a:pPr algn="just"/>
            <a:r>
              <a:rPr lang="en-US" dirty="0"/>
              <a:t>By defining other special methods, you can specify the behavior of operators on programmer-defined types</a:t>
            </a:r>
          </a:p>
          <a:p>
            <a:pPr lvl="1"/>
            <a:r>
              <a:rPr lang="en-US" dirty="0" err="1"/>
              <a:t>def</a:t>
            </a:r>
            <a:r>
              <a:rPr lang="en-US" dirty="0"/>
              <a:t> __add__(self, other):</a:t>
            </a:r>
          </a:p>
          <a:p>
            <a:pPr lvl="1"/>
            <a:r>
              <a:rPr lang="en-US" dirty="0"/>
              <a:t>seconds = </a:t>
            </a:r>
            <a:r>
              <a:rPr lang="en-US" dirty="0" err="1"/>
              <a:t>self.time_to_int</a:t>
            </a:r>
            <a:r>
              <a:rPr lang="en-US" dirty="0"/>
              <a:t>() + </a:t>
            </a:r>
            <a:r>
              <a:rPr lang="en-US" dirty="0" err="1"/>
              <a:t>other.time_to_int</a:t>
            </a:r>
            <a:r>
              <a:rPr lang="en-US" dirty="0"/>
              <a:t>()</a:t>
            </a:r>
          </a:p>
          <a:p>
            <a:pPr lvl="1"/>
            <a:r>
              <a:rPr lang="en-US" dirty="0"/>
              <a:t>return </a:t>
            </a:r>
            <a:r>
              <a:rPr lang="en-US" dirty="0" err="1"/>
              <a:t>int_to_time</a:t>
            </a:r>
            <a:r>
              <a:rPr lang="en-US" dirty="0"/>
              <a:t>(seconds)</a:t>
            </a:r>
          </a:p>
          <a:p>
            <a:pPr lvl="1"/>
            <a:r>
              <a:rPr lang="en-US" dirty="0"/>
              <a:t>&gt;&gt;&gt; start = Time(9, 45)</a:t>
            </a:r>
          </a:p>
          <a:p>
            <a:pPr lvl="1"/>
            <a:r>
              <a:rPr lang="en-US" dirty="0"/>
              <a:t>&gt;&gt;&gt; duration = Time(1, 35)</a:t>
            </a:r>
          </a:p>
          <a:p>
            <a:pPr lvl="1"/>
            <a:r>
              <a:rPr lang="en-US" dirty="0"/>
              <a:t>&gt;&gt;&gt; print(start + duration)</a:t>
            </a:r>
          </a:p>
          <a:p>
            <a:pPr lvl="1"/>
            <a:r>
              <a:rPr lang="en-US" dirty="0"/>
              <a:t>11:20:00</a:t>
            </a:r>
          </a:p>
          <a:p>
            <a:pPr algn="just"/>
            <a:r>
              <a:rPr lang="en-US" dirty="0"/>
              <a:t>When you apply the + operator to Time objects, Python invokes __add__. When you print the result, Python invokes __</a:t>
            </a:r>
            <a:r>
              <a:rPr lang="en-US" dirty="0" err="1"/>
              <a:t>str</a:t>
            </a:r>
            <a:r>
              <a:rPr lang="en-US" dirty="0"/>
              <a:t>__. </a:t>
            </a:r>
          </a:p>
        </p:txBody>
      </p:sp>
    </p:spTree>
    <p:extLst>
      <p:ext uri="{BB962C8B-B14F-4D97-AF65-F5344CB8AC3E}">
        <p14:creationId xmlns:p14="http://schemas.microsoft.com/office/powerpoint/2010/main" val="3079416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Type-Based Dispatch</a:t>
            </a:r>
          </a:p>
        </p:txBody>
      </p:sp>
      <p:sp>
        <p:nvSpPr>
          <p:cNvPr id="3" name="Content Placeholder 2"/>
          <p:cNvSpPr>
            <a:spLocks noGrp="1"/>
          </p:cNvSpPr>
          <p:nvPr>
            <p:ph idx="1"/>
          </p:nvPr>
        </p:nvSpPr>
        <p:spPr/>
        <p:txBody>
          <a:bodyPr>
            <a:noAutofit/>
          </a:bodyPr>
          <a:lstStyle/>
          <a:p>
            <a:pPr lvl="1"/>
            <a:r>
              <a:rPr lang="en-US" sz="2000" dirty="0" err="1"/>
              <a:t>def</a:t>
            </a:r>
            <a:r>
              <a:rPr lang="en-US" sz="2000" dirty="0"/>
              <a:t> __add__(self, other):</a:t>
            </a:r>
          </a:p>
          <a:p>
            <a:pPr marL="457200" lvl="1" indent="0">
              <a:buNone/>
            </a:pPr>
            <a:r>
              <a:rPr lang="en-US" sz="2000" dirty="0"/>
              <a:t>              if  </a:t>
            </a:r>
            <a:r>
              <a:rPr lang="en-US" sz="2000" dirty="0" err="1"/>
              <a:t>isinstance</a:t>
            </a:r>
            <a:r>
              <a:rPr lang="en-US" sz="2000" dirty="0"/>
              <a:t>(other, Time):</a:t>
            </a:r>
          </a:p>
          <a:p>
            <a:pPr marL="457200" lvl="1" indent="0">
              <a:buNone/>
            </a:pPr>
            <a:r>
              <a:rPr lang="en-US" sz="2000" dirty="0"/>
              <a:t>                    return </a:t>
            </a:r>
            <a:r>
              <a:rPr lang="en-US" sz="2000" dirty="0" err="1"/>
              <a:t>self.add_time</a:t>
            </a:r>
            <a:r>
              <a:rPr lang="en-US" sz="2000" dirty="0"/>
              <a:t>(other)</a:t>
            </a:r>
          </a:p>
          <a:p>
            <a:pPr marL="0" indent="0">
              <a:buNone/>
            </a:pPr>
            <a:r>
              <a:rPr lang="en-US" sz="2000" dirty="0"/>
              <a:t> 	  else:</a:t>
            </a:r>
          </a:p>
          <a:p>
            <a:pPr marL="457200" lvl="1" indent="0">
              <a:buNone/>
            </a:pPr>
            <a:r>
              <a:rPr lang="en-US" sz="2000" dirty="0"/>
              <a:t>                    return </a:t>
            </a:r>
            <a:r>
              <a:rPr lang="en-US" sz="2000" dirty="0" err="1"/>
              <a:t>self.increment</a:t>
            </a:r>
            <a:r>
              <a:rPr lang="en-US" sz="2000" dirty="0"/>
              <a:t>(other)</a:t>
            </a:r>
          </a:p>
          <a:p>
            <a:pPr lvl="1"/>
            <a:r>
              <a:rPr lang="en-US" sz="2000" dirty="0" err="1"/>
              <a:t>def</a:t>
            </a:r>
            <a:r>
              <a:rPr lang="en-US" sz="2000" dirty="0"/>
              <a:t> </a:t>
            </a:r>
            <a:r>
              <a:rPr lang="en-US" sz="2000" dirty="0" err="1"/>
              <a:t>add_time</a:t>
            </a:r>
            <a:r>
              <a:rPr lang="en-US" sz="2000" dirty="0"/>
              <a:t>(self, other):</a:t>
            </a:r>
          </a:p>
          <a:p>
            <a:pPr marL="457200" lvl="1" indent="0">
              <a:buNone/>
            </a:pPr>
            <a:r>
              <a:rPr lang="en-US" sz="2000" dirty="0"/>
              <a:t>              seconds = </a:t>
            </a:r>
            <a:r>
              <a:rPr lang="en-US" sz="2000" dirty="0" err="1"/>
              <a:t>self.time_to_int</a:t>
            </a:r>
            <a:r>
              <a:rPr lang="en-US" sz="2000" dirty="0"/>
              <a:t>() + </a:t>
            </a:r>
            <a:r>
              <a:rPr lang="en-US" sz="2000" dirty="0" err="1"/>
              <a:t>other.time_to_int</a:t>
            </a:r>
            <a:r>
              <a:rPr lang="en-US" sz="2000" dirty="0"/>
              <a:t>()</a:t>
            </a:r>
          </a:p>
          <a:p>
            <a:pPr marL="0" indent="0">
              <a:buNone/>
            </a:pPr>
            <a:r>
              <a:rPr lang="en-US" sz="2000" dirty="0"/>
              <a:t>                         return </a:t>
            </a:r>
            <a:r>
              <a:rPr lang="en-US" sz="2000" dirty="0" err="1"/>
              <a:t>int_to_time</a:t>
            </a:r>
            <a:r>
              <a:rPr lang="en-US" sz="2000" dirty="0"/>
              <a:t>(seconds)</a:t>
            </a:r>
          </a:p>
          <a:p>
            <a:pPr lvl="1"/>
            <a:r>
              <a:rPr lang="en-US" sz="2000" dirty="0" err="1"/>
              <a:t>def</a:t>
            </a:r>
            <a:r>
              <a:rPr lang="en-US" sz="2000" dirty="0"/>
              <a:t> increment(self, seconds):</a:t>
            </a:r>
          </a:p>
          <a:p>
            <a:pPr marL="457200" lvl="1" indent="0">
              <a:buNone/>
            </a:pPr>
            <a:r>
              <a:rPr lang="en-US" sz="2000" dirty="0"/>
              <a:t>              seconds += </a:t>
            </a:r>
            <a:r>
              <a:rPr lang="en-US" sz="2000" dirty="0" err="1"/>
              <a:t>self.time_to_int</a:t>
            </a:r>
            <a:r>
              <a:rPr lang="en-US" sz="2000" dirty="0"/>
              <a:t>()</a:t>
            </a:r>
          </a:p>
          <a:p>
            <a:pPr marL="0" indent="0">
              <a:buNone/>
            </a:pPr>
            <a:r>
              <a:rPr lang="en-US" sz="2000" dirty="0"/>
              <a:t>                         return </a:t>
            </a:r>
            <a:r>
              <a:rPr lang="en-US" sz="2000" dirty="0" err="1"/>
              <a:t>int_to_time</a:t>
            </a:r>
            <a:r>
              <a:rPr lang="en-US" sz="2000" dirty="0"/>
              <a:t>(seconds)</a:t>
            </a:r>
          </a:p>
        </p:txBody>
      </p:sp>
    </p:spTree>
    <p:extLst>
      <p:ext uri="{BB962C8B-B14F-4D97-AF65-F5344CB8AC3E}">
        <p14:creationId xmlns:p14="http://schemas.microsoft.com/office/powerpoint/2010/main" val="823299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lstStyle/>
          <a:p>
            <a:pPr algn="just"/>
            <a:r>
              <a:rPr lang="en-US" sz="1800" dirty="0"/>
              <a:t>If other is a Time object, __add__ invokes </a:t>
            </a:r>
            <a:r>
              <a:rPr lang="en-US" sz="1800" dirty="0" err="1"/>
              <a:t>add_time</a:t>
            </a:r>
            <a:r>
              <a:rPr lang="en-US" sz="1800" dirty="0"/>
              <a:t>. Otherwise it assumes that the parameter is a number and invokes increment. This operation is called a </a:t>
            </a:r>
            <a:r>
              <a:rPr lang="en-US" sz="1800" b="1" dirty="0">
                <a:solidFill>
                  <a:srgbClr val="FF0000"/>
                </a:solidFill>
              </a:rPr>
              <a:t>type-based dispatch</a:t>
            </a:r>
            <a:r>
              <a:rPr lang="en-US" sz="1800" b="1" dirty="0"/>
              <a:t> </a:t>
            </a:r>
            <a:r>
              <a:rPr lang="en-US" sz="1800" dirty="0"/>
              <a:t>because it dispatches the computation to different methods based on the type of the arguments.</a:t>
            </a:r>
          </a:p>
          <a:p>
            <a:pPr lvl="1"/>
            <a:r>
              <a:rPr lang="en-US" sz="1800" dirty="0"/>
              <a:t>&gt;&gt;&gt; start = Time(9, 45)</a:t>
            </a:r>
          </a:p>
          <a:p>
            <a:pPr lvl="1"/>
            <a:r>
              <a:rPr lang="en-US" sz="1800" dirty="0"/>
              <a:t>&gt;&gt;&gt; duration = Time(1, 35)</a:t>
            </a:r>
          </a:p>
          <a:p>
            <a:pPr lvl="1"/>
            <a:r>
              <a:rPr lang="en-US" sz="1800" dirty="0"/>
              <a:t>&gt;&gt;&gt; print(start + duration)</a:t>
            </a:r>
          </a:p>
          <a:p>
            <a:pPr lvl="1"/>
            <a:r>
              <a:rPr lang="en-US" sz="1800" dirty="0"/>
              <a:t>11:20:00</a:t>
            </a:r>
          </a:p>
          <a:p>
            <a:pPr lvl="1"/>
            <a:r>
              <a:rPr lang="en-US" sz="1800" dirty="0"/>
              <a:t>&gt;&gt;&gt; print(start + 1337)</a:t>
            </a:r>
          </a:p>
          <a:p>
            <a:pPr lvl="1"/>
            <a:r>
              <a:rPr lang="en-US" sz="1800" dirty="0"/>
              <a:t>10:07:17</a:t>
            </a:r>
          </a:p>
          <a:p>
            <a:pPr lvl="1"/>
            <a:r>
              <a:rPr lang="en-US" sz="1800" dirty="0"/>
              <a:t>&gt;&gt;&gt; print(1337 + start)</a:t>
            </a:r>
          </a:p>
          <a:p>
            <a:pPr lvl="1"/>
            <a:r>
              <a:rPr lang="en-US" sz="1800" dirty="0" err="1"/>
              <a:t>TypeError</a:t>
            </a:r>
            <a:r>
              <a:rPr lang="en-US" sz="1800" dirty="0"/>
              <a:t>: unsupported operand type(s) for +: '</a:t>
            </a:r>
            <a:r>
              <a:rPr lang="en-US" sz="1800" dirty="0" err="1"/>
              <a:t>int</a:t>
            </a:r>
            <a:r>
              <a:rPr lang="en-US" sz="1800" dirty="0"/>
              <a:t>' and 'instance'</a:t>
            </a:r>
          </a:p>
          <a:p>
            <a:endParaRPr lang="en-US" dirty="0"/>
          </a:p>
        </p:txBody>
      </p:sp>
    </p:spTree>
    <p:extLst>
      <p:ext uri="{BB962C8B-B14F-4D97-AF65-F5344CB8AC3E}">
        <p14:creationId xmlns:p14="http://schemas.microsoft.com/office/powerpoint/2010/main" val="103942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normAutofit fontScale="85000" lnSpcReduction="10000"/>
          </a:bodyPr>
          <a:lstStyle/>
          <a:p>
            <a:pPr algn="just"/>
            <a:r>
              <a:rPr lang="en-US" dirty="0"/>
              <a:t>The problem is, instead of asking the Time object to add an integer, Python is asking an integer to add a Time object, and it doesn’t know how. But there is a clever solution for this problem: the special method __</a:t>
            </a:r>
            <a:r>
              <a:rPr lang="en-US" dirty="0" err="1"/>
              <a:t>radd</a:t>
            </a:r>
            <a:r>
              <a:rPr lang="en-US" dirty="0"/>
              <a:t>__, which stands for “right-side add”.</a:t>
            </a:r>
          </a:p>
          <a:p>
            <a:r>
              <a:rPr lang="en-US" dirty="0"/>
              <a:t>This method is invoked when a Time object appears on the right side of the + operator.</a:t>
            </a:r>
          </a:p>
          <a:p>
            <a:pPr lvl="1"/>
            <a:r>
              <a:rPr lang="en-US" dirty="0" err="1"/>
              <a:t>def</a:t>
            </a:r>
            <a:r>
              <a:rPr lang="en-US" dirty="0"/>
              <a:t> __</a:t>
            </a:r>
            <a:r>
              <a:rPr lang="en-US" dirty="0" err="1"/>
              <a:t>radd</a:t>
            </a:r>
            <a:r>
              <a:rPr lang="en-US" dirty="0"/>
              <a:t>__(self, other):</a:t>
            </a:r>
          </a:p>
          <a:p>
            <a:pPr lvl="1"/>
            <a:r>
              <a:rPr lang="en-US" dirty="0"/>
              <a:t>return </a:t>
            </a:r>
            <a:r>
              <a:rPr lang="en-US" dirty="0" err="1"/>
              <a:t>self.__add</a:t>
            </a:r>
            <a:r>
              <a:rPr lang="en-US" dirty="0"/>
              <a:t>__(other)</a:t>
            </a:r>
          </a:p>
          <a:p>
            <a:pPr lvl="1"/>
            <a:r>
              <a:rPr lang="en-US" dirty="0"/>
              <a:t>&gt;&gt;&gt; print(1337 + start)</a:t>
            </a:r>
          </a:p>
          <a:p>
            <a:pPr lvl="1"/>
            <a:r>
              <a:rPr lang="en-US" dirty="0"/>
              <a:t>10:07:17</a:t>
            </a:r>
          </a:p>
        </p:txBody>
      </p:sp>
    </p:spTree>
    <p:extLst>
      <p:ext uri="{BB962C8B-B14F-4D97-AF65-F5344CB8AC3E}">
        <p14:creationId xmlns:p14="http://schemas.microsoft.com/office/powerpoint/2010/main" val="2611088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Polymorphism</a:t>
            </a:r>
          </a:p>
        </p:txBody>
      </p:sp>
      <p:sp>
        <p:nvSpPr>
          <p:cNvPr id="3" name="Content Placeholder 2"/>
          <p:cNvSpPr>
            <a:spLocks noGrp="1"/>
          </p:cNvSpPr>
          <p:nvPr>
            <p:ph idx="1"/>
          </p:nvPr>
        </p:nvSpPr>
        <p:spPr/>
        <p:txBody>
          <a:bodyPr/>
          <a:lstStyle/>
          <a:p>
            <a:r>
              <a:rPr lang="en-IN" dirty="0"/>
              <a:t>The word polymorphism means having many forms.</a:t>
            </a:r>
          </a:p>
          <a:p>
            <a:pPr algn="just"/>
            <a:r>
              <a:rPr lang="en-IN" dirty="0"/>
              <a:t> In programming, polymorphism means the </a:t>
            </a:r>
            <a:r>
              <a:rPr lang="en-IN" dirty="0">
                <a:solidFill>
                  <a:srgbClr val="FF0000"/>
                </a:solidFill>
              </a:rPr>
              <a:t>same function name </a:t>
            </a:r>
            <a:r>
              <a:rPr lang="en-IN" dirty="0"/>
              <a:t>(</a:t>
            </a:r>
            <a:r>
              <a:rPr lang="en-IN" dirty="0">
                <a:solidFill>
                  <a:srgbClr val="00B050"/>
                </a:solidFill>
              </a:rPr>
              <a:t>but different signatures</a:t>
            </a:r>
            <a:r>
              <a:rPr lang="en-IN" dirty="0"/>
              <a:t>) being used for different types. </a:t>
            </a:r>
          </a:p>
          <a:p>
            <a:pPr algn="just"/>
            <a:r>
              <a:rPr lang="en-IN" dirty="0"/>
              <a:t>The </a:t>
            </a:r>
            <a:r>
              <a:rPr lang="en-IN" dirty="0">
                <a:solidFill>
                  <a:srgbClr val="FF0000"/>
                </a:solidFill>
              </a:rPr>
              <a:t>key difference </a:t>
            </a:r>
            <a:r>
              <a:rPr lang="en-IN" dirty="0"/>
              <a:t>is the </a:t>
            </a:r>
            <a:r>
              <a:rPr lang="en-IN" dirty="0">
                <a:solidFill>
                  <a:srgbClr val="00B050"/>
                </a:solidFill>
              </a:rPr>
              <a:t>data types and number of arguments </a:t>
            </a:r>
            <a:r>
              <a:rPr lang="en-IN" dirty="0"/>
              <a:t>used in function</a:t>
            </a:r>
          </a:p>
          <a:p>
            <a:pPr marL="0" indent="0">
              <a:buNone/>
            </a:pPr>
            <a:endParaRPr lang="en-US" dirty="0"/>
          </a:p>
        </p:txBody>
      </p:sp>
    </p:spTree>
    <p:extLst>
      <p:ext uri="{BB962C8B-B14F-4D97-AF65-F5344CB8AC3E}">
        <p14:creationId xmlns:p14="http://schemas.microsoft.com/office/powerpoint/2010/main" val="326661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lstStyle/>
          <a:p>
            <a:pPr algn="just"/>
            <a:r>
              <a:rPr lang="en-US" dirty="0"/>
              <a:t>Type-based dispatch is useful when it is  necessary, but (fortunately) it is not always necessary. Often you can avoid it by writing functions that work correctly for arguments with different types.</a:t>
            </a:r>
          </a:p>
        </p:txBody>
      </p:sp>
    </p:spTree>
    <p:extLst>
      <p:ext uri="{BB962C8B-B14F-4D97-AF65-F5344CB8AC3E}">
        <p14:creationId xmlns:p14="http://schemas.microsoft.com/office/powerpoint/2010/main" val="342272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t>…</a:t>
            </a:r>
          </a:p>
        </p:txBody>
      </p:sp>
      <p:sp>
        <p:nvSpPr>
          <p:cNvPr id="3" name="Content Placeholder 2"/>
          <p:cNvSpPr>
            <a:spLocks noGrp="1"/>
          </p:cNvSpPr>
          <p:nvPr>
            <p:ph idx="1"/>
          </p:nvPr>
        </p:nvSpPr>
        <p:spPr>
          <a:xfrm>
            <a:off x="457200" y="1600200"/>
            <a:ext cx="8229600" cy="4637112"/>
          </a:xfrm>
        </p:spPr>
        <p:txBody>
          <a:bodyPr>
            <a:normAutofit fontScale="85000" lnSpcReduction="10000"/>
          </a:bodyPr>
          <a:lstStyle/>
          <a:p>
            <a:pPr algn="just"/>
            <a:r>
              <a:rPr lang="en-US" dirty="0"/>
              <a:t>Defining a class named Point creates a </a:t>
            </a:r>
            <a:r>
              <a:rPr lang="en-US" b="1" dirty="0">
                <a:solidFill>
                  <a:srgbClr val="FF0000"/>
                </a:solidFill>
              </a:rPr>
              <a:t>class object</a:t>
            </a:r>
            <a:r>
              <a:rPr lang="en-US" dirty="0">
                <a:solidFill>
                  <a:srgbClr val="FF0000"/>
                </a:solidFill>
              </a:rPr>
              <a:t>:</a:t>
            </a:r>
          </a:p>
          <a:p>
            <a:pPr lvl="1"/>
            <a:r>
              <a:rPr lang="en-US" dirty="0"/>
              <a:t>&gt;&gt;&gt; Point</a:t>
            </a:r>
          </a:p>
          <a:p>
            <a:pPr lvl="1"/>
            <a:r>
              <a:rPr lang="en-US" dirty="0"/>
              <a:t>&lt;class '__</a:t>
            </a:r>
            <a:r>
              <a:rPr lang="en-US" dirty="0" err="1"/>
              <a:t>main__.Point</a:t>
            </a:r>
            <a:r>
              <a:rPr lang="en-US" dirty="0"/>
              <a:t>'&gt;</a:t>
            </a:r>
          </a:p>
          <a:p>
            <a:pPr algn="just"/>
            <a:r>
              <a:rPr lang="en-US" dirty="0"/>
              <a:t>The class object is like a factory for creating </a:t>
            </a:r>
            <a:r>
              <a:rPr lang="en-US" dirty="0">
                <a:solidFill>
                  <a:srgbClr val="FF0000"/>
                </a:solidFill>
              </a:rPr>
              <a:t>objects. </a:t>
            </a:r>
          </a:p>
          <a:p>
            <a:pPr lvl="1"/>
            <a:r>
              <a:rPr lang="en-US" dirty="0"/>
              <a:t>&gt;&gt;&gt; blank = Point()</a:t>
            </a:r>
          </a:p>
          <a:p>
            <a:pPr lvl="1"/>
            <a:r>
              <a:rPr lang="en-US" dirty="0"/>
              <a:t>&gt;&gt;&gt; blank</a:t>
            </a:r>
          </a:p>
          <a:p>
            <a:pPr lvl="1"/>
            <a:r>
              <a:rPr lang="en-US" dirty="0"/>
              <a:t>Print(blank)</a:t>
            </a:r>
          </a:p>
          <a:p>
            <a:pPr lvl="1"/>
            <a:r>
              <a:rPr lang="en-US" dirty="0"/>
              <a:t>&lt;__</a:t>
            </a:r>
            <a:r>
              <a:rPr lang="en-US" dirty="0" err="1"/>
              <a:t>main__.Point</a:t>
            </a:r>
            <a:r>
              <a:rPr lang="en-US" dirty="0"/>
              <a:t> object at 0xb7e9d3ac&gt;</a:t>
            </a:r>
          </a:p>
          <a:p>
            <a:pPr algn="just"/>
            <a:r>
              <a:rPr lang="en-US" dirty="0"/>
              <a:t>The return value is a reference to a Point object, which we assign to blank.</a:t>
            </a:r>
          </a:p>
        </p:txBody>
      </p:sp>
    </p:spTree>
    <p:extLst>
      <p:ext uri="{BB962C8B-B14F-4D97-AF65-F5344CB8AC3E}">
        <p14:creationId xmlns:p14="http://schemas.microsoft.com/office/powerpoint/2010/main" val="53948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normAutofit/>
          </a:bodyPr>
          <a:lstStyle/>
          <a:p>
            <a:pPr lvl="1"/>
            <a:r>
              <a:rPr lang="en-US" dirty="0" err="1"/>
              <a:t>def</a:t>
            </a:r>
            <a:r>
              <a:rPr lang="en-US" dirty="0"/>
              <a:t> histogram(s):</a:t>
            </a:r>
          </a:p>
          <a:p>
            <a:pPr lvl="1"/>
            <a:r>
              <a:rPr lang="en-US" dirty="0"/>
              <a:t>d = </a:t>
            </a:r>
            <a:r>
              <a:rPr lang="en-US" dirty="0" err="1"/>
              <a:t>dict</a:t>
            </a:r>
            <a:r>
              <a:rPr lang="en-US" dirty="0"/>
              <a:t>()</a:t>
            </a:r>
          </a:p>
          <a:p>
            <a:pPr lvl="1"/>
            <a:r>
              <a:rPr lang="en-US" dirty="0"/>
              <a:t>for c in s:</a:t>
            </a:r>
          </a:p>
          <a:p>
            <a:pPr lvl="1"/>
            <a:r>
              <a:rPr lang="en-US" dirty="0"/>
              <a:t>if c not in d:</a:t>
            </a:r>
          </a:p>
          <a:p>
            <a:pPr lvl="1"/>
            <a:r>
              <a:rPr lang="en-US" dirty="0"/>
              <a:t>d[c] = 1</a:t>
            </a:r>
          </a:p>
          <a:p>
            <a:pPr lvl="1"/>
            <a:r>
              <a:rPr lang="en-US" dirty="0"/>
              <a:t>else:</a:t>
            </a:r>
          </a:p>
          <a:p>
            <a:pPr lvl="1"/>
            <a:r>
              <a:rPr lang="en-US" dirty="0"/>
              <a:t>d[c] = d[c]+1</a:t>
            </a:r>
          </a:p>
          <a:p>
            <a:pPr lvl="1"/>
            <a:r>
              <a:rPr lang="en-US" dirty="0"/>
              <a:t>return d</a:t>
            </a:r>
          </a:p>
        </p:txBody>
      </p:sp>
    </p:spTree>
    <p:extLst>
      <p:ext uri="{BB962C8B-B14F-4D97-AF65-F5344CB8AC3E}">
        <p14:creationId xmlns:p14="http://schemas.microsoft.com/office/powerpoint/2010/main" val="4104438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normAutofit fontScale="85000" lnSpcReduction="10000"/>
          </a:bodyPr>
          <a:lstStyle/>
          <a:p>
            <a:pPr lvl="1"/>
            <a:r>
              <a:rPr lang="en-US" dirty="0"/>
              <a:t>&gt;&gt;&gt; t = ['spam', 'egg', 'spam', 'spam', 'bacon', 'spam']</a:t>
            </a:r>
          </a:p>
          <a:p>
            <a:pPr lvl="1"/>
            <a:r>
              <a:rPr lang="en-US" dirty="0"/>
              <a:t>&gt;&gt;&gt; histogram(t)</a:t>
            </a:r>
          </a:p>
          <a:p>
            <a:pPr lvl="1"/>
            <a:r>
              <a:rPr lang="en-US" dirty="0"/>
              <a:t>{'bacon': 1, 'egg': 1, 'spam': 4}</a:t>
            </a:r>
          </a:p>
          <a:p>
            <a:pPr algn="just"/>
            <a:r>
              <a:rPr lang="en-US" dirty="0"/>
              <a:t>Functions that work with several types are called </a:t>
            </a:r>
            <a:r>
              <a:rPr lang="en-US" b="1" dirty="0">
                <a:solidFill>
                  <a:srgbClr val="FF0000"/>
                </a:solidFill>
              </a:rPr>
              <a:t>polymorphic</a:t>
            </a:r>
            <a:r>
              <a:rPr lang="en-US" dirty="0"/>
              <a:t>. Polymorphism can facilitate code reuse. </a:t>
            </a:r>
          </a:p>
          <a:p>
            <a:pPr lvl="1"/>
            <a:r>
              <a:rPr lang="en-US" dirty="0"/>
              <a:t>&gt;&gt;&gt; t1 = Time(7, 43)</a:t>
            </a:r>
          </a:p>
          <a:p>
            <a:pPr lvl="1"/>
            <a:r>
              <a:rPr lang="en-US" dirty="0"/>
              <a:t>&gt;&gt;&gt; t2 = Time(7, 41)</a:t>
            </a:r>
          </a:p>
          <a:p>
            <a:pPr lvl="1"/>
            <a:r>
              <a:rPr lang="en-US" dirty="0"/>
              <a:t>&gt;&gt;&gt; t3 = Time(7, 37)</a:t>
            </a:r>
          </a:p>
          <a:p>
            <a:pPr lvl="1"/>
            <a:r>
              <a:rPr lang="fr-FR" dirty="0"/>
              <a:t>&gt;&gt;&gt; total = </a:t>
            </a:r>
            <a:r>
              <a:rPr lang="fr-FR" dirty="0" err="1"/>
              <a:t>sum</a:t>
            </a:r>
            <a:r>
              <a:rPr lang="fr-FR" dirty="0"/>
              <a:t>([t1, t2, t3])</a:t>
            </a:r>
          </a:p>
          <a:p>
            <a:pPr lvl="1"/>
            <a:r>
              <a:rPr lang="en-US" dirty="0"/>
              <a:t>&gt;&gt;&gt; print(total)</a:t>
            </a:r>
          </a:p>
          <a:p>
            <a:pPr lvl="1"/>
            <a:r>
              <a:rPr lang="en-US" dirty="0"/>
              <a:t>23:01:00</a:t>
            </a:r>
          </a:p>
        </p:txBody>
      </p:sp>
    </p:spTree>
    <p:extLst>
      <p:ext uri="{BB962C8B-B14F-4D97-AF65-F5344CB8AC3E}">
        <p14:creationId xmlns:p14="http://schemas.microsoft.com/office/powerpoint/2010/main" val="2359680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solidFill>
                  <a:srgbClr val="FF0000"/>
                </a:solidFill>
              </a:rPr>
              <a:t>Example :Student class in Python</a:t>
            </a:r>
            <a:endParaRPr lang="en-IN" dirty="0">
              <a:solidFill>
                <a:srgbClr val="FF0000"/>
              </a:solidFill>
            </a:endParaRPr>
          </a:p>
        </p:txBody>
      </p:sp>
      <p:sp>
        <p:nvSpPr>
          <p:cNvPr id="3" name="Content Placeholder 2"/>
          <p:cNvSpPr>
            <a:spLocks noGrp="1"/>
          </p:cNvSpPr>
          <p:nvPr>
            <p:ph idx="1"/>
          </p:nvPr>
        </p:nvSpPr>
        <p:spPr>
          <a:xfrm>
            <a:off x="457200" y="908720"/>
            <a:ext cx="8229600" cy="5217443"/>
          </a:xfrm>
        </p:spPr>
        <p:txBody>
          <a:bodyPr>
            <a:normAutofit lnSpcReduction="10000"/>
          </a:bodyPr>
          <a:lstStyle/>
          <a:p>
            <a:pPr marL="0" indent="0">
              <a:buNone/>
            </a:pPr>
            <a:r>
              <a:rPr lang="en-US" dirty="0">
                <a:solidFill>
                  <a:srgbClr val="FF0000"/>
                </a:solidFill>
              </a:rPr>
              <a:t>class</a:t>
            </a:r>
            <a:r>
              <a:rPr lang="en-US" dirty="0"/>
              <a:t> Student:</a:t>
            </a:r>
          </a:p>
          <a:p>
            <a:pPr marL="0" indent="0">
              <a:buNone/>
            </a:pPr>
            <a:r>
              <a:rPr lang="en-US" dirty="0"/>
              <a:t>     </a:t>
            </a:r>
            <a:r>
              <a:rPr lang="en-US" dirty="0" err="1"/>
              <a:t>def</a:t>
            </a:r>
            <a:r>
              <a:rPr lang="en-US" dirty="0"/>
              <a:t> __</a:t>
            </a:r>
            <a:r>
              <a:rPr lang="en-US" dirty="0" err="1"/>
              <a:t>init</a:t>
            </a:r>
            <a:r>
              <a:rPr lang="en-US" dirty="0"/>
              <a:t>__(</a:t>
            </a:r>
            <a:r>
              <a:rPr lang="en-US" dirty="0" err="1"/>
              <a:t>self,USN,SName</a:t>
            </a:r>
            <a:r>
              <a:rPr lang="en-US" dirty="0"/>
              <a:t>):</a:t>
            </a:r>
          </a:p>
          <a:p>
            <a:pPr marL="0" indent="0">
              <a:buNone/>
            </a:pPr>
            <a:r>
              <a:rPr lang="en-US" dirty="0"/>
              <a:t>        </a:t>
            </a:r>
            <a:r>
              <a:rPr lang="en-US" dirty="0" err="1"/>
              <a:t>self.USN</a:t>
            </a:r>
            <a:r>
              <a:rPr lang="en-US" dirty="0"/>
              <a:t> = USN</a:t>
            </a:r>
          </a:p>
          <a:p>
            <a:pPr marL="0" indent="0">
              <a:buNone/>
            </a:pPr>
            <a:r>
              <a:rPr lang="en-US" dirty="0"/>
              <a:t>        </a:t>
            </a:r>
            <a:r>
              <a:rPr lang="en-US" dirty="0" err="1"/>
              <a:t>self.Sname</a:t>
            </a:r>
            <a:r>
              <a:rPr lang="en-US" dirty="0"/>
              <a:t> = </a:t>
            </a:r>
            <a:r>
              <a:rPr lang="en-US" dirty="0" err="1"/>
              <a:t>SName</a:t>
            </a:r>
            <a:endParaRPr lang="en-US" dirty="0"/>
          </a:p>
          <a:p>
            <a:pPr marL="0" indent="0">
              <a:buNone/>
            </a:pPr>
            <a:r>
              <a:rPr lang="en-US" dirty="0"/>
              <a:t>                </a:t>
            </a:r>
          </a:p>
          <a:p>
            <a:pPr marL="0" indent="0">
              <a:buNone/>
            </a:pPr>
            <a:r>
              <a:rPr lang="en-US" dirty="0"/>
              <a:t>    </a:t>
            </a:r>
            <a:r>
              <a:rPr lang="en-US" dirty="0" err="1"/>
              <a:t>def</a:t>
            </a:r>
            <a:r>
              <a:rPr lang="en-US" dirty="0"/>
              <a:t> </a:t>
            </a:r>
            <a:r>
              <a:rPr lang="en-US" dirty="0" err="1"/>
              <a:t>StudDisp</a:t>
            </a:r>
            <a:r>
              <a:rPr lang="en-US" dirty="0"/>
              <a:t>(self):</a:t>
            </a:r>
          </a:p>
          <a:p>
            <a:pPr marL="0" indent="0">
              <a:buNone/>
            </a:pPr>
            <a:r>
              <a:rPr lang="en-US" dirty="0"/>
              <a:t>        print('\n Student Details')</a:t>
            </a:r>
          </a:p>
          <a:p>
            <a:pPr marL="0" indent="0">
              <a:buNone/>
            </a:pPr>
            <a:r>
              <a:rPr lang="en-US" dirty="0"/>
              <a:t>        print('Student USN: ',</a:t>
            </a:r>
            <a:r>
              <a:rPr lang="en-US" dirty="0" err="1"/>
              <a:t>self.USN</a:t>
            </a:r>
            <a:r>
              <a:rPr lang="en-US" dirty="0"/>
              <a:t> )</a:t>
            </a:r>
          </a:p>
          <a:p>
            <a:pPr marL="0" indent="0">
              <a:buNone/>
            </a:pPr>
            <a:r>
              <a:rPr lang="en-US" dirty="0"/>
              <a:t>        print('Student Name:',</a:t>
            </a:r>
            <a:r>
              <a:rPr lang="en-US" dirty="0" err="1"/>
              <a:t>self.Sname</a:t>
            </a:r>
            <a:r>
              <a:rPr lang="en-US" dirty="0"/>
              <a:t> )</a:t>
            </a:r>
            <a:endParaRPr lang="en-IN" dirty="0"/>
          </a:p>
        </p:txBody>
      </p:sp>
    </p:spTree>
    <p:extLst>
      <p:ext uri="{BB962C8B-B14F-4D97-AF65-F5344CB8AC3E}">
        <p14:creationId xmlns:p14="http://schemas.microsoft.com/office/powerpoint/2010/main" val="765632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a:t>Student example</a:t>
            </a:r>
            <a:endParaRPr lang="en-IN" dirty="0"/>
          </a:p>
        </p:txBody>
      </p:sp>
      <p:sp>
        <p:nvSpPr>
          <p:cNvPr id="3" name="Content Placeholder 2"/>
          <p:cNvSpPr>
            <a:spLocks noGrp="1"/>
          </p:cNvSpPr>
          <p:nvPr>
            <p:ph idx="1"/>
          </p:nvPr>
        </p:nvSpPr>
        <p:spPr>
          <a:xfrm>
            <a:off x="179512" y="764704"/>
            <a:ext cx="8507288" cy="5904656"/>
          </a:xfrm>
        </p:spPr>
        <p:txBody>
          <a:bodyPr>
            <a:noAutofit/>
          </a:bodyPr>
          <a:lstStyle/>
          <a:p>
            <a:pPr marL="0" indent="0">
              <a:buNone/>
            </a:pPr>
            <a:r>
              <a:rPr lang="en-IN" sz="1600" dirty="0">
                <a:solidFill>
                  <a:srgbClr val="00B050"/>
                </a:solidFill>
              </a:rPr>
              <a:t>class Student:</a:t>
            </a:r>
          </a:p>
          <a:p>
            <a:pPr marL="0" indent="0">
              <a:buNone/>
            </a:pPr>
            <a:r>
              <a:rPr lang="en-IN" sz="1600" dirty="0">
                <a:solidFill>
                  <a:srgbClr val="C00000"/>
                </a:solidFill>
              </a:rPr>
              <a:t>    </a:t>
            </a:r>
            <a:r>
              <a:rPr lang="en-IN" sz="1600" dirty="0" err="1">
                <a:solidFill>
                  <a:srgbClr val="C00000"/>
                </a:solidFill>
              </a:rPr>
              <a:t>def</a:t>
            </a:r>
            <a:r>
              <a:rPr lang="en-IN" sz="1600" dirty="0">
                <a:solidFill>
                  <a:srgbClr val="C00000"/>
                </a:solidFill>
              </a:rPr>
              <a:t> __</a:t>
            </a:r>
            <a:r>
              <a:rPr lang="en-IN" sz="1600" dirty="0" err="1">
                <a:solidFill>
                  <a:srgbClr val="C00000"/>
                </a:solidFill>
              </a:rPr>
              <a:t>init</a:t>
            </a:r>
            <a:r>
              <a:rPr lang="en-IN" sz="1600" dirty="0">
                <a:solidFill>
                  <a:srgbClr val="C00000"/>
                </a:solidFill>
              </a:rPr>
              <a:t>__(</a:t>
            </a:r>
            <a:r>
              <a:rPr lang="en-IN" sz="1600" dirty="0" err="1">
                <a:solidFill>
                  <a:srgbClr val="C00000"/>
                </a:solidFill>
              </a:rPr>
              <a:t>self,USN,SName</a:t>
            </a:r>
            <a:r>
              <a:rPr lang="en-IN" sz="1600" dirty="0">
                <a:solidFill>
                  <a:srgbClr val="C00000"/>
                </a:solidFill>
              </a:rPr>
              <a:t>, </a:t>
            </a:r>
            <a:r>
              <a:rPr lang="en-IN" sz="1600" dirty="0" err="1">
                <a:solidFill>
                  <a:srgbClr val="C00000"/>
                </a:solidFill>
              </a:rPr>
              <a:t>phy</a:t>
            </a:r>
            <a:r>
              <a:rPr lang="en-IN" sz="1600" dirty="0">
                <a:solidFill>
                  <a:srgbClr val="C00000"/>
                </a:solidFill>
              </a:rPr>
              <a:t>, </a:t>
            </a:r>
            <a:r>
              <a:rPr lang="en-IN" sz="1600" dirty="0" err="1">
                <a:solidFill>
                  <a:srgbClr val="C00000"/>
                </a:solidFill>
              </a:rPr>
              <a:t>che</a:t>
            </a:r>
            <a:r>
              <a:rPr lang="en-IN" sz="1600" dirty="0">
                <a:solidFill>
                  <a:srgbClr val="C00000"/>
                </a:solidFill>
              </a:rPr>
              <a:t>, maths):</a:t>
            </a:r>
          </a:p>
          <a:p>
            <a:pPr marL="0" indent="0">
              <a:buNone/>
            </a:pPr>
            <a:r>
              <a:rPr lang="en-IN" sz="1600" dirty="0"/>
              <a:t>       	 </a:t>
            </a:r>
            <a:r>
              <a:rPr lang="en-IN" sz="1600" dirty="0" err="1"/>
              <a:t>self.USN</a:t>
            </a:r>
            <a:r>
              <a:rPr lang="en-IN" sz="1600" dirty="0"/>
              <a:t> = USN</a:t>
            </a:r>
          </a:p>
          <a:p>
            <a:pPr marL="0" indent="0">
              <a:buNone/>
            </a:pPr>
            <a:r>
              <a:rPr lang="en-IN" sz="1600" dirty="0"/>
              <a:t>        	</a:t>
            </a:r>
            <a:r>
              <a:rPr lang="en-IN" sz="1600" dirty="0" err="1"/>
              <a:t>self.Sname</a:t>
            </a:r>
            <a:r>
              <a:rPr lang="en-IN" sz="1600" dirty="0"/>
              <a:t> = </a:t>
            </a:r>
            <a:r>
              <a:rPr lang="en-IN" sz="1600" dirty="0" err="1"/>
              <a:t>SName</a:t>
            </a:r>
            <a:endParaRPr lang="en-IN" sz="1600" dirty="0"/>
          </a:p>
          <a:p>
            <a:pPr marL="0" indent="0">
              <a:buNone/>
            </a:pPr>
            <a:r>
              <a:rPr lang="en-IN" sz="1600" dirty="0"/>
              <a:t>        	</a:t>
            </a:r>
            <a:r>
              <a:rPr lang="en-IN" sz="1600" dirty="0" err="1"/>
              <a:t>self.phy</a:t>
            </a:r>
            <a:r>
              <a:rPr lang="en-IN" sz="1600" dirty="0"/>
              <a:t> = </a:t>
            </a:r>
            <a:r>
              <a:rPr lang="en-IN" sz="1600" dirty="0" err="1"/>
              <a:t>phy</a:t>
            </a:r>
            <a:endParaRPr lang="en-IN" sz="1600" dirty="0"/>
          </a:p>
          <a:p>
            <a:pPr marL="0" indent="0">
              <a:buNone/>
            </a:pPr>
            <a:r>
              <a:rPr lang="en-IN" sz="1600" dirty="0"/>
              <a:t>       	 </a:t>
            </a:r>
            <a:r>
              <a:rPr lang="en-IN" sz="1600" dirty="0" err="1"/>
              <a:t>self.che</a:t>
            </a:r>
            <a:r>
              <a:rPr lang="en-IN" sz="1600" dirty="0"/>
              <a:t> = </a:t>
            </a:r>
            <a:r>
              <a:rPr lang="en-IN" sz="1600" dirty="0" err="1"/>
              <a:t>che</a:t>
            </a:r>
            <a:endParaRPr lang="en-IN" sz="1600" dirty="0"/>
          </a:p>
          <a:p>
            <a:pPr marL="0" indent="0">
              <a:buNone/>
            </a:pPr>
            <a:r>
              <a:rPr lang="en-IN" sz="1600" dirty="0"/>
              <a:t>      	 </a:t>
            </a:r>
            <a:r>
              <a:rPr lang="en-IN" sz="1600" dirty="0" err="1"/>
              <a:t>self.maths</a:t>
            </a:r>
            <a:r>
              <a:rPr lang="en-IN" sz="1600" dirty="0"/>
              <a:t> = maths</a:t>
            </a:r>
          </a:p>
          <a:p>
            <a:pPr marL="0" indent="0">
              <a:buNone/>
            </a:pPr>
            <a:r>
              <a:rPr lang="en-IN" sz="1600" dirty="0"/>
              <a:t>                     </a:t>
            </a:r>
            <a:r>
              <a:rPr lang="en-IN" sz="1600" dirty="0" err="1"/>
              <a:t>self.total</a:t>
            </a:r>
            <a:r>
              <a:rPr lang="en-IN" sz="1600" dirty="0"/>
              <a:t> = 0</a:t>
            </a:r>
          </a:p>
          <a:p>
            <a:pPr marL="0" indent="0">
              <a:buNone/>
            </a:pPr>
            <a:r>
              <a:rPr lang="en-IN" sz="1600" dirty="0"/>
              <a:t> </a:t>
            </a:r>
            <a:r>
              <a:rPr lang="en-IN" sz="1600" dirty="0">
                <a:solidFill>
                  <a:srgbClr val="00B050"/>
                </a:solidFill>
              </a:rPr>
              <a:t>    # compute total method to </a:t>
            </a:r>
            <a:r>
              <a:rPr lang="en-IN" sz="1600" dirty="0" err="1">
                <a:solidFill>
                  <a:srgbClr val="00B050"/>
                </a:solidFill>
              </a:rPr>
              <a:t>initalize</a:t>
            </a:r>
            <a:r>
              <a:rPr lang="en-IN" sz="1600" dirty="0">
                <a:solidFill>
                  <a:srgbClr val="00B050"/>
                </a:solidFill>
              </a:rPr>
              <a:t> the student data members</a:t>
            </a:r>
          </a:p>
          <a:p>
            <a:pPr marL="0" indent="0">
              <a:buNone/>
            </a:pPr>
            <a:r>
              <a:rPr lang="en-IN" sz="1600" dirty="0"/>
              <a:t>    </a:t>
            </a:r>
            <a:r>
              <a:rPr lang="en-IN" sz="1600" dirty="0" err="1"/>
              <a:t>def</a:t>
            </a:r>
            <a:r>
              <a:rPr lang="en-IN" sz="1600" dirty="0"/>
              <a:t> </a:t>
            </a:r>
            <a:r>
              <a:rPr lang="en-IN" sz="1600" dirty="0" err="1"/>
              <a:t>compute_tot</a:t>
            </a:r>
            <a:r>
              <a:rPr lang="en-IN" sz="1600" dirty="0"/>
              <a:t>(self):</a:t>
            </a:r>
          </a:p>
          <a:p>
            <a:pPr marL="0" indent="0">
              <a:buNone/>
            </a:pPr>
            <a:r>
              <a:rPr lang="en-IN" sz="1600" dirty="0"/>
              <a:t>        	 </a:t>
            </a:r>
            <a:r>
              <a:rPr lang="en-IN" sz="1600" dirty="0" err="1"/>
              <a:t>self.total</a:t>
            </a:r>
            <a:r>
              <a:rPr lang="en-IN" sz="1600" dirty="0"/>
              <a:t> = </a:t>
            </a:r>
            <a:r>
              <a:rPr lang="en-IN" sz="1600" dirty="0" err="1"/>
              <a:t>self.phy+self.che+self.maths</a:t>
            </a:r>
            <a:endParaRPr lang="en-IN" sz="1600" dirty="0"/>
          </a:p>
          <a:p>
            <a:pPr marL="0" indent="0">
              <a:buNone/>
            </a:pPr>
            <a:r>
              <a:rPr lang="en-IN" sz="1600" dirty="0"/>
              <a:t>     </a:t>
            </a:r>
          </a:p>
          <a:p>
            <a:pPr marL="0" indent="0">
              <a:buNone/>
            </a:pPr>
            <a:r>
              <a:rPr lang="en-IN" sz="1600" dirty="0">
                <a:solidFill>
                  <a:srgbClr val="00B050"/>
                </a:solidFill>
              </a:rPr>
              <a:t>#</a:t>
            </a:r>
            <a:r>
              <a:rPr lang="en-IN" sz="1600" dirty="0" err="1">
                <a:solidFill>
                  <a:srgbClr val="00B050"/>
                </a:solidFill>
              </a:rPr>
              <a:t>Stud_disp</a:t>
            </a:r>
            <a:r>
              <a:rPr lang="en-IN" sz="1600" dirty="0">
                <a:solidFill>
                  <a:srgbClr val="00B050"/>
                </a:solidFill>
              </a:rPr>
              <a:t>() method to display the students details </a:t>
            </a:r>
          </a:p>
          <a:p>
            <a:pPr marL="0" indent="0">
              <a:buNone/>
            </a:pPr>
            <a:r>
              <a:rPr lang="en-IN" sz="1600" dirty="0"/>
              <a:t>    </a:t>
            </a:r>
            <a:r>
              <a:rPr lang="en-IN" sz="1600" dirty="0" err="1"/>
              <a:t>def</a:t>
            </a:r>
            <a:r>
              <a:rPr lang="en-IN" sz="1600" dirty="0"/>
              <a:t> </a:t>
            </a:r>
            <a:r>
              <a:rPr lang="en-IN" sz="1600" dirty="0" err="1"/>
              <a:t>Stud_Disp</a:t>
            </a:r>
            <a:r>
              <a:rPr lang="en-IN" sz="1600" dirty="0"/>
              <a:t>(self):</a:t>
            </a:r>
          </a:p>
          <a:p>
            <a:pPr marL="0" indent="0">
              <a:buNone/>
            </a:pPr>
            <a:r>
              <a:rPr lang="en-IN" sz="1600" dirty="0"/>
              <a:t>      	print('\n Student Details')</a:t>
            </a:r>
          </a:p>
          <a:p>
            <a:pPr marL="0" indent="0">
              <a:buNone/>
            </a:pPr>
            <a:r>
              <a:rPr lang="en-IN" sz="1600" dirty="0"/>
              <a:t>     	print('Student USN: ',</a:t>
            </a:r>
            <a:r>
              <a:rPr lang="en-IN" sz="1600" dirty="0" err="1"/>
              <a:t>self.USN</a:t>
            </a:r>
            <a:r>
              <a:rPr lang="en-IN" sz="1600" dirty="0"/>
              <a:t> )</a:t>
            </a:r>
          </a:p>
          <a:p>
            <a:pPr marL="0" indent="0">
              <a:buNone/>
            </a:pPr>
            <a:r>
              <a:rPr lang="en-IN" sz="1600" dirty="0"/>
              <a:t>        	print('Student Name:',</a:t>
            </a:r>
            <a:r>
              <a:rPr lang="en-IN" sz="1600" dirty="0" err="1"/>
              <a:t>self.Sname</a:t>
            </a:r>
            <a:r>
              <a:rPr lang="en-IN" sz="1600" dirty="0"/>
              <a:t> )</a:t>
            </a:r>
          </a:p>
          <a:p>
            <a:pPr marL="0" indent="0">
              <a:buNone/>
            </a:pPr>
            <a:r>
              <a:rPr lang="en-IN" sz="1600" dirty="0"/>
              <a:t>       	print('Total score:',</a:t>
            </a:r>
            <a:r>
              <a:rPr lang="en-IN" sz="1600" dirty="0" err="1"/>
              <a:t>self.compute_tot</a:t>
            </a:r>
            <a:r>
              <a:rPr lang="en-IN" sz="1600" dirty="0"/>
              <a:t>())</a:t>
            </a:r>
          </a:p>
          <a:p>
            <a:pPr marL="0" indent="0">
              <a:buNone/>
            </a:pPr>
            <a:r>
              <a:rPr lang="en-IN" sz="1600" dirty="0"/>
              <a:t>        </a:t>
            </a:r>
          </a:p>
        </p:txBody>
      </p:sp>
    </p:spTree>
    <p:extLst>
      <p:ext uri="{BB962C8B-B14F-4D97-AF65-F5344CB8AC3E}">
        <p14:creationId xmlns:p14="http://schemas.microsoft.com/office/powerpoint/2010/main" val="2650383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Continued …</a:t>
            </a:r>
            <a:endParaRPr lang="en-IN" dirty="0"/>
          </a:p>
        </p:txBody>
      </p:sp>
      <p:sp>
        <p:nvSpPr>
          <p:cNvPr id="3" name="Content Placeholder 2"/>
          <p:cNvSpPr>
            <a:spLocks noGrp="1"/>
          </p:cNvSpPr>
          <p:nvPr>
            <p:ph idx="1"/>
          </p:nvPr>
        </p:nvSpPr>
        <p:spPr>
          <a:xfrm>
            <a:off x="457200" y="836712"/>
            <a:ext cx="8229600" cy="5760640"/>
          </a:xfrm>
        </p:spPr>
        <p:txBody>
          <a:bodyPr>
            <a:normAutofit fontScale="70000" lnSpcReduction="20000"/>
          </a:bodyPr>
          <a:lstStyle/>
          <a:p>
            <a:pPr marL="0" indent="0">
              <a:buNone/>
            </a:pPr>
            <a:r>
              <a:rPr lang="en-IN" dirty="0" err="1"/>
              <a:t>def</a:t>
            </a:r>
            <a:r>
              <a:rPr lang="en-IN" dirty="0"/>
              <a:t> main():</a:t>
            </a:r>
          </a:p>
          <a:p>
            <a:pPr marL="0" indent="0">
              <a:buNone/>
            </a:pPr>
            <a:r>
              <a:rPr lang="en-IN" dirty="0"/>
              <a:t>    # create instance of Student class S1 and calls __</a:t>
            </a:r>
            <a:r>
              <a:rPr lang="en-IN" dirty="0" err="1"/>
              <a:t>init</a:t>
            </a:r>
            <a:r>
              <a:rPr lang="en-IN" dirty="0"/>
              <a:t>__()</a:t>
            </a:r>
          </a:p>
          <a:p>
            <a:pPr marL="0" indent="0">
              <a:buNone/>
            </a:pPr>
            <a:r>
              <a:rPr lang="en-IN" dirty="0"/>
              <a:t>    S1= Student('1SI18MCA25',‘ </a:t>
            </a:r>
            <a:r>
              <a:rPr lang="en-IN" dirty="0" err="1"/>
              <a:t>Asha</a:t>
            </a:r>
            <a:r>
              <a:rPr lang="en-IN" dirty="0"/>
              <a:t> Gowda',44,45,46)</a:t>
            </a:r>
          </a:p>
          <a:p>
            <a:pPr marL="0" indent="0">
              <a:buNone/>
            </a:pPr>
            <a:r>
              <a:rPr lang="en-IN" dirty="0"/>
              <a:t>    </a:t>
            </a:r>
          </a:p>
          <a:p>
            <a:pPr marL="0" indent="0">
              <a:buNone/>
            </a:pPr>
            <a:r>
              <a:rPr lang="en-IN" dirty="0"/>
              <a:t>    </a:t>
            </a:r>
          </a:p>
          <a:p>
            <a:pPr marL="0" indent="0">
              <a:buNone/>
            </a:pPr>
            <a:r>
              <a:rPr lang="en-IN" dirty="0"/>
              <a:t>    # display contents of Student instance S1</a:t>
            </a:r>
          </a:p>
          <a:p>
            <a:pPr marL="0" indent="0">
              <a:buNone/>
            </a:pPr>
            <a:r>
              <a:rPr lang="en-IN" dirty="0"/>
              <a:t>    S1.Stud_Disp()</a:t>
            </a:r>
          </a:p>
          <a:p>
            <a:pPr marL="0" indent="0">
              <a:buNone/>
            </a:pPr>
            <a:r>
              <a:rPr lang="en-IN" dirty="0"/>
              <a:t>    </a:t>
            </a:r>
          </a:p>
          <a:p>
            <a:pPr marL="0" indent="0">
              <a:buNone/>
            </a:pPr>
            <a:r>
              <a:rPr lang="en-IN" dirty="0"/>
              <a:t>    # create instance of Student class S2 and calls __</a:t>
            </a:r>
            <a:r>
              <a:rPr lang="en-IN" dirty="0" err="1"/>
              <a:t>init</a:t>
            </a:r>
            <a:r>
              <a:rPr lang="en-IN" dirty="0"/>
              <a:t>__()</a:t>
            </a:r>
          </a:p>
          <a:p>
            <a:pPr marL="0" indent="0">
              <a:buNone/>
            </a:pPr>
            <a:endParaRPr lang="en-IN" dirty="0"/>
          </a:p>
          <a:p>
            <a:pPr marL="0" indent="0">
              <a:buNone/>
            </a:pPr>
            <a:r>
              <a:rPr lang="en-IN" dirty="0"/>
              <a:t>    S2 = Student('1SI18CS125','Bhargavi', 20,30,40)</a:t>
            </a:r>
          </a:p>
          <a:p>
            <a:pPr marL="0" indent="0">
              <a:buNone/>
            </a:pPr>
            <a:endParaRPr lang="en-IN" dirty="0"/>
          </a:p>
          <a:p>
            <a:pPr marL="0" indent="0">
              <a:buNone/>
            </a:pPr>
            <a:r>
              <a:rPr lang="en-IN" dirty="0"/>
              <a:t>    # display contents of Student instance S2       </a:t>
            </a:r>
          </a:p>
          <a:p>
            <a:pPr marL="0" indent="0">
              <a:buNone/>
            </a:pPr>
            <a:r>
              <a:rPr lang="en-IN" dirty="0"/>
              <a:t>    S2.Stud_Disp()</a:t>
            </a:r>
          </a:p>
          <a:p>
            <a:pPr marL="0" indent="0">
              <a:buNone/>
            </a:pPr>
            <a:endParaRPr lang="en-IN" dirty="0"/>
          </a:p>
          <a:p>
            <a:pPr marL="0" indent="0">
              <a:buNone/>
            </a:pPr>
            <a:endParaRPr lang="en-IN" dirty="0"/>
          </a:p>
          <a:p>
            <a:pPr marL="0" indent="0">
              <a:buNone/>
            </a:pPr>
            <a:r>
              <a:rPr lang="en-IN" dirty="0"/>
              <a:t>main()</a:t>
            </a:r>
          </a:p>
          <a:p>
            <a:endParaRPr lang="en-IN" dirty="0"/>
          </a:p>
        </p:txBody>
      </p:sp>
    </p:spTree>
    <p:extLst>
      <p:ext uri="{BB962C8B-B14F-4D97-AF65-F5344CB8AC3E}">
        <p14:creationId xmlns:p14="http://schemas.microsoft.com/office/powerpoint/2010/main" val="3696999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48680"/>
          </a:xfrm>
        </p:spPr>
        <p:txBody>
          <a:bodyPr>
            <a:normAutofit fontScale="90000"/>
          </a:bodyPr>
          <a:lstStyle/>
          <a:p>
            <a:r>
              <a:rPr lang="en-US" dirty="0"/>
              <a:t>Adding two complex numbers </a:t>
            </a:r>
            <a:endParaRPr lang="en-IN" dirty="0"/>
          </a:p>
        </p:txBody>
      </p:sp>
      <p:sp>
        <p:nvSpPr>
          <p:cNvPr id="3" name="Content Placeholder 2"/>
          <p:cNvSpPr>
            <a:spLocks noGrp="1"/>
          </p:cNvSpPr>
          <p:nvPr>
            <p:ph idx="1"/>
          </p:nvPr>
        </p:nvSpPr>
        <p:spPr>
          <a:xfrm>
            <a:off x="457200" y="908720"/>
            <a:ext cx="8229600" cy="5688632"/>
          </a:xfrm>
        </p:spPr>
        <p:txBody>
          <a:bodyPr>
            <a:normAutofit fontScale="62500" lnSpcReduction="20000"/>
          </a:bodyPr>
          <a:lstStyle/>
          <a:p>
            <a:pPr marL="0" indent="0">
              <a:buNone/>
            </a:pPr>
            <a:r>
              <a:rPr lang="en-IN" sz="3800" dirty="0"/>
              <a:t>class Complex:</a:t>
            </a:r>
          </a:p>
          <a:p>
            <a:pPr marL="0" indent="0">
              <a:buNone/>
            </a:pPr>
            <a:r>
              <a:rPr lang="en-IN" sz="3800" dirty="0"/>
              <a:t>    </a:t>
            </a:r>
            <a:r>
              <a:rPr lang="en-IN" sz="3800" dirty="0" err="1"/>
              <a:t>def</a:t>
            </a:r>
            <a:r>
              <a:rPr lang="en-IN" sz="3800" dirty="0"/>
              <a:t> __</a:t>
            </a:r>
            <a:r>
              <a:rPr lang="en-IN" sz="3800" dirty="0" err="1"/>
              <a:t>init</a:t>
            </a:r>
            <a:r>
              <a:rPr lang="en-IN" sz="3800" dirty="0"/>
              <a:t>__(self, real, </a:t>
            </a:r>
            <a:r>
              <a:rPr lang="en-IN" sz="3800" dirty="0" err="1"/>
              <a:t>imag</a:t>
            </a:r>
            <a:r>
              <a:rPr lang="en-IN" sz="3800" dirty="0"/>
              <a:t>):</a:t>
            </a:r>
          </a:p>
          <a:p>
            <a:pPr marL="0" indent="0">
              <a:buNone/>
            </a:pPr>
            <a:r>
              <a:rPr lang="en-IN" sz="3800" dirty="0"/>
              <a:t>        </a:t>
            </a:r>
            <a:r>
              <a:rPr lang="en-IN" sz="3800" dirty="0" err="1"/>
              <a:t>self.real</a:t>
            </a:r>
            <a:r>
              <a:rPr lang="en-IN" sz="3800" dirty="0"/>
              <a:t> = real</a:t>
            </a:r>
          </a:p>
          <a:p>
            <a:pPr marL="0" indent="0">
              <a:buNone/>
            </a:pPr>
            <a:r>
              <a:rPr lang="en-IN" sz="3800" dirty="0"/>
              <a:t>        </a:t>
            </a:r>
            <a:r>
              <a:rPr lang="en-IN" sz="3800" dirty="0" err="1"/>
              <a:t>self.imag</a:t>
            </a:r>
            <a:r>
              <a:rPr lang="en-IN" sz="3800" dirty="0"/>
              <a:t> = </a:t>
            </a:r>
            <a:r>
              <a:rPr lang="en-IN" sz="3800" dirty="0" err="1"/>
              <a:t>imag</a:t>
            </a:r>
            <a:endParaRPr lang="en-IN" sz="3800" dirty="0"/>
          </a:p>
          <a:p>
            <a:pPr marL="0" indent="0">
              <a:buNone/>
            </a:pPr>
            <a:endParaRPr lang="en-IN" sz="3800" dirty="0"/>
          </a:p>
          <a:p>
            <a:pPr marL="0" indent="0">
              <a:buNone/>
            </a:pPr>
            <a:r>
              <a:rPr lang="en-IN" sz="3800" dirty="0"/>
              <a:t>    </a:t>
            </a:r>
            <a:r>
              <a:rPr lang="en-IN" sz="3800" dirty="0" err="1"/>
              <a:t>def</a:t>
            </a:r>
            <a:r>
              <a:rPr lang="en-IN" sz="3800" dirty="0"/>
              <a:t> </a:t>
            </a:r>
            <a:r>
              <a:rPr lang="en-IN" sz="3800" dirty="0" err="1"/>
              <a:t>add_complex</a:t>
            </a:r>
            <a:r>
              <a:rPr lang="en-IN" sz="3800" dirty="0"/>
              <a:t>(self, c1,c2):</a:t>
            </a:r>
          </a:p>
          <a:p>
            <a:pPr marL="0" indent="0">
              <a:buNone/>
            </a:pPr>
            <a:r>
              <a:rPr lang="en-IN" sz="3800" dirty="0"/>
              <a:t>        </a:t>
            </a:r>
            <a:r>
              <a:rPr lang="en-IN" sz="3800" dirty="0" err="1"/>
              <a:t>self.real</a:t>
            </a:r>
            <a:r>
              <a:rPr lang="en-IN" sz="3800" dirty="0"/>
              <a:t> = c1.real + c2.real</a:t>
            </a:r>
          </a:p>
          <a:p>
            <a:pPr marL="0" indent="0">
              <a:buNone/>
            </a:pPr>
            <a:r>
              <a:rPr lang="en-IN" sz="3800" dirty="0"/>
              <a:t>        </a:t>
            </a:r>
            <a:r>
              <a:rPr lang="en-IN" sz="3800" dirty="0" err="1"/>
              <a:t>self.imag</a:t>
            </a:r>
            <a:r>
              <a:rPr lang="en-IN" sz="3800" dirty="0"/>
              <a:t> = c2.imag + c2.imag</a:t>
            </a:r>
          </a:p>
          <a:p>
            <a:pPr marL="0" indent="0">
              <a:buNone/>
            </a:pPr>
            <a:endParaRPr lang="en-IN" sz="3800" dirty="0"/>
          </a:p>
          <a:p>
            <a:pPr marL="0" indent="0">
              <a:buNone/>
            </a:pPr>
            <a:r>
              <a:rPr lang="en-IN" sz="3800" dirty="0"/>
              <a:t>        print(f"{</a:t>
            </a:r>
            <a:r>
              <a:rPr lang="en-IN" sz="3800" dirty="0" err="1"/>
              <a:t>self.real</a:t>
            </a:r>
            <a:r>
              <a:rPr lang="en-IN" sz="3800" dirty="0"/>
              <a:t>}+{</a:t>
            </a:r>
            <a:r>
              <a:rPr lang="en-IN" sz="3800" dirty="0" err="1"/>
              <a:t>self.imag</a:t>
            </a:r>
            <a:r>
              <a:rPr lang="en-IN" sz="3800" dirty="0"/>
              <a:t>}i")</a:t>
            </a:r>
          </a:p>
          <a:p>
            <a:pPr marL="0" indent="0">
              <a:buNone/>
            </a:pPr>
            <a:r>
              <a:rPr lang="en-IN" dirty="0"/>
              <a:t>    </a:t>
            </a:r>
          </a:p>
          <a:p>
            <a:pPr marL="0" indent="0">
              <a:buNone/>
            </a:pPr>
            <a:r>
              <a:rPr lang="en-IN" dirty="0"/>
              <a:t>    =================================================</a:t>
            </a:r>
          </a:p>
          <a:p>
            <a:pPr marL="0" indent="0">
              <a:buNone/>
            </a:pPr>
            <a:r>
              <a:rPr lang="en-IN" dirty="0"/>
              <a:t>c1 = Complex(10,5)</a:t>
            </a:r>
          </a:p>
          <a:p>
            <a:pPr marL="0" indent="0">
              <a:buNone/>
            </a:pPr>
            <a:r>
              <a:rPr lang="en-IN" dirty="0"/>
              <a:t>c2 = Complex(2,4)</a:t>
            </a:r>
          </a:p>
          <a:p>
            <a:pPr marL="0" indent="0">
              <a:buNone/>
            </a:pPr>
            <a:r>
              <a:rPr lang="en-IN" dirty="0"/>
              <a:t>c3 = Complex(0,0)</a:t>
            </a:r>
          </a:p>
          <a:p>
            <a:pPr marL="0" indent="0">
              <a:buNone/>
            </a:pPr>
            <a:r>
              <a:rPr lang="en-IN" dirty="0"/>
              <a:t>c3.add_complex(c1,c2)</a:t>
            </a:r>
          </a:p>
        </p:txBody>
      </p:sp>
    </p:spTree>
    <p:extLst>
      <p:ext uri="{BB962C8B-B14F-4D97-AF65-F5344CB8AC3E}">
        <p14:creationId xmlns:p14="http://schemas.microsoft.com/office/powerpoint/2010/main" val="3350180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8" y="116632"/>
            <a:ext cx="8769152" cy="432048"/>
          </a:xfrm>
        </p:spPr>
        <p:txBody>
          <a:bodyPr>
            <a:normAutofit/>
          </a:bodyPr>
          <a:lstStyle/>
          <a:p>
            <a:r>
              <a:rPr lang="en-US" sz="2000" dirty="0">
                <a:solidFill>
                  <a:srgbClr val="FF0000"/>
                </a:solidFill>
              </a:rPr>
              <a:t>Over loading ‘+’ for adding two complex numbers and __</a:t>
            </a:r>
            <a:r>
              <a:rPr lang="en-US" sz="2000" dirty="0" err="1">
                <a:solidFill>
                  <a:srgbClr val="FF0000"/>
                </a:solidFill>
              </a:rPr>
              <a:t>str</a:t>
            </a:r>
            <a:r>
              <a:rPr lang="en-US" sz="2000" dirty="0">
                <a:solidFill>
                  <a:srgbClr val="FF0000"/>
                </a:solidFill>
              </a:rPr>
              <a:t>__()</a:t>
            </a:r>
            <a:endParaRPr lang="en-IN" sz="2000" dirty="0">
              <a:solidFill>
                <a:srgbClr val="FF0000"/>
              </a:solidFill>
            </a:endParaRPr>
          </a:p>
        </p:txBody>
      </p:sp>
      <p:sp>
        <p:nvSpPr>
          <p:cNvPr id="3" name="Content Placeholder 2"/>
          <p:cNvSpPr>
            <a:spLocks noGrp="1"/>
          </p:cNvSpPr>
          <p:nvPr>
            <p:ph idx="1"/>
          </p:nvPr>
        </p:nvSpPr>
        <p:spPr>
          <a:xfrm>
            <a:off x="395536" y="620688"/>
            <a:ext cx="8229600" cy="5976664"/>
          </a:xfrm>
        </p:spPr>
        <p:txBody>
          <a:bodyPr>
            <a:noAutofit/>
          </a:bodyPr>
          <a:lstStyle/>
          <a:p>
            <a:pPr marL="0" indent="0">
              <a:buNone/>
            </a:pPr>
            <a:r>
              <a:rPr lang="en-IN" sz="2000" dirty="0"/>
              <a:t>class Complex:</a:t>
            </a:r>
          </a:p>
          <a:p>
            <a:pPr marL="0" indent="0">
              <a:buNone/>
            </a:pPr>
            <a:r>
              <a:rPr lang="en-IN" sz="2000" dirty="0"/>
              <a:t>    </a:t>
            </a:r>
            <a:r>
              <a:rPr lang="en-IN" sz="2000" dirty="0" err="1"/>
              <a:t>def</a:t>
            </a:r>
            <a:r>
              <a:rPr lang="en-IN" sz="2000" dirty="0"/>
              <a:t> __</a:t>
            </a:r>
            <a:r>
              <a:rPr lang="en-IN" sz="2000" dirty="0" err="1"/>
              <a:t>init</a:t>
            </a:r>
            <a:r>
              <a:rPr lang="en-IN" sz="2000" dirty="0"/>
              <a:t>__(self, real, </a:t>
            </a:r>
            <a:r>
              <a:rPr lang="en-IN" sz="2000" dirty="0" err="1"/>
              <a:t>imag</a:t>
            </a:r>
            <a:r>
              <a:rPr lang="en-IN" sz="2000" dirty="0"/>
              <a:t>):</a:t>
            </a:r>
          </a:p>
          <a:p>
            <a:pPr marL="0" indent="0">
              <a:buNone/>
            </a:pPr>
            <a:r>
              <a:rPr lang="en-IN" sz="2000" dirty="0"/>
              <a:t>        </a:t>
            </a:r>
            <a:r>
              <a:rPr lang="en-IN" sz="2000" dirty="0" err="1"/>
              <a:t>self.real</a:t>
            </a:r>
            <a:r>
              <a:rPr lang="en-IN" sz="2000" dirty="0"/>
              <a:t> = real</a:t>
            </a:r>
          </a:p>
          <a:p>
            <a:pPr marL="0" indent="0">
              <a:buNone/>
            </a:pPr>
            <a:r>
              <a:rPr lang="en-IN" sz="2000" dirty="0"/>
              <a:t>        </a:t>
            </a:r>
            <a:r>
              <a:rPr lang="en-IN" sz="2000" dirty="0" err="1"/>
              <a:t>self.imag</a:t>
            </a:r>
            <a:r>
              <a:rPr lang="en-IN" sz="2000" dirty="0"/>
              <a:t> = </a:t>
            </a:r>
            <a:r>
              <a:rPr lang="en-IN" sz="2000" dirty="0" err="1"/>
              <a:t>imag</a:t>
            </a:r>
            <a:endParaRPr lang="en-IN" sz="2000" dirty="0"/>
          </a:p>
          <a:p>
            <a:pPr marL="0" indent="0">
              <a:buNone/>
            </a:pPr>
            <a:endParaRPr lang="en-IN" sz="2000" dirty="0"/>
          </a:p>
          <a:p>
            <a:pPr marL="0" indent="0">
              <a:buNone/>
            </a:pPr>
            <a:r>
              <a:rPr lang="en-IN" sz="2000" dirty="0"/>
              <a:t>    </a:t>
            </a:r>
            <a:r>
              <a:rPr lang="en-IN" sz="2000" dirty="0" err="1"/>
              <a:t>def</a:t>
            </a:r>
            <a:r>
              <a:rPr lang="en-IN" sz="2000" dirty="0"/>
              <a:t> __add__(self, other):</a:t>
            </a:r>
          </a:p>
          <a:p>
            <a:pPr marL="0" indent="0">
              <a:buNone/>
            </a:pPr>
            <a:r>
              <a:rPr lang="en-IN" sz="2000" dirty="0"/>
              <a:t>        return Complex(</a:t>
            </a:r>
            <a:r>
              <a:rPr lang="en-IN" sz="2000" dirty="0" err="1"/>
              <a:t>self.real</a:t>
            </a:r>
            <a:r>
              <a:rPr lang="en-IN" sz="2000" dirty="0"/>
              <a:t>+ </a:t>
            </a:r>
            <a:r>
              <a:rPr lang="en-IN" sz="2000" dirty="0" err="1"/>
              <a:t>other.real</a:t>
            </a:r>
            <a:r>
              <a:rPr lang="en-IN" sz="2000" dirty="0"/>
              <a:t>,  </a:t>
            </a:r>
            <a:r>
              <a:rPr lang="en-IN" sz="2000" dirty="0" err="1"/>
              <a:t>self.imag</a:t>
            </a:r>
            <a:r>
              <a:rPr lang="en-IN" sz="2000" dirty="0"/>
              <a:t> + </a:t>
            </a:r>
            <a:r>
              <a:rPr lang="en-IN" sz="2000" dirty="0" err="1"/>
              <a:t>other.imag</a:t>
            </a:r>
            <a:r>
              <a:rPr lang="en-IN" sz="2000" dirty="0"/>
              <a:t>)</a:t>
            </a:r>
          </a:p>
          <a:p>
            <a:pPr marL="0" indent="0">
              <a:buNone/>
            </a:pPr>
            <a:r>
              <a:rPr lang="en-IN" sz="2000" dirty="0"/>
              <a:t>    </a:t>
            </a:r>
          </a:p>
          <a:p>
            <a:pPr marL="0" indent="0">
              <a:buNone/>
            </a:pPr>
            <a:r>
              <a:rPr lang="en-IN" sz="2000" dirty="0"/>
              <a:t>    </a:t>
            </a:r>
            <a:r>
              <a:rPr lang="en-IN" sz="2000" dirty="0" err="1"/>
              <a:t>def</a:t>
            </a:r>
            <a:r>
              <a:rPr lang="en-IN" sz="2000" dirty="0"/>
              <a:t> __</a:t>
            </a:r>
            <a:r>
              <a:rPr lang="en-IN" sz="2000" dirty="0" err="1"/>
              <a:t>str</a:t>
            </a:r>
            <a:r>
              <a:rPr lang="en-IN" sz="2000" dirty="0"/>
              <a:t>__(self):</a:t>
            </a:r>
          </a:p>
          <a:p>
            <a:pPr marL="0" indent="0">
              <a:buNone/>
            </a:pPr>
            <a:r>
              <a:rPr lang="en-IN" sz="2000" dirty="0"/>
              <a:t>        return </a:t>
            </a:r>
            <a:r>
              <a:rPr lang="en-IN" sz="2000" dirty="0" err="1"/>
              <a:t>str</a:t>
            </a:r>
            <a:r>
              <a:rPr lang="en-IN" sz="2000" dirty="0"/>
              <a:t>(f"{</a:t>
            </a:r>
            <a:r>
              <a:rPr lang="en-IN" sz="2000" dirty="0" err="1"/>
              <a:t>self.real</a:t>
            </a:r>
            <a:r>
              <a:rPr lang="en-IN" sz="2000" dirty="0"/>
              <a:t>}+{</a:t>
            </a:r>
            <a:r>
              <a:rPr lang="en-IN" sz="2000" dirty="0" err="1"/>
              <a:t>self.imag</a:t>
            </a:r>
            <a:r>
              <a:rPr lang="en-IN" sz="2000" dirty="0"/>
              <a:t>}i")</a:t>
            </a:r>
          </a:p>
          <a:p>
            <a:pPr marL="0" indent="0">
              <a:buNone/>
            </a:pPr>
            <a:r>
              <a:rPr lang="en-IN" sz="2000" dirty="0"/>
              <a:t>    </a:t>
            </a:r>
          </a:p>
          <a:p>
            <a:pPr marL="0" indent="0">
              <a:buNone/>
            </a:pPr>
            <a:r>
              <a:rPr lang="en-IN" sz="2000" dirty="0"/>
              <a:t> c1 = Complex(10,5)</a:t>
            </a:r>
          </a:p>
          <a:p>
            <a:pPr marL="0" indent="0">
              <a:buNone/>
            </a:pPr>
            <a:r>
              <a:rPr lang="en-IN" sz="2000" dirty="0"/>
              <a:t>c2 = Complex(2,4)</a:t>
            </a:r>
          </a:p>
          <a:p>
            <a:pPr marL="0" indent="0">
              <a:buNone/>
            </a:pPr>
            <a:r>
              <a:rPr lang="en-IN" sz="2000" dirty="0"/>
              <a:t>c3 = c1+c2</a:t>
            </a:r>
          </a:p>
          <a:p>
            <a:pPr marL="0" indent="0">
              <a:buNone/>
            </a:pPr>
            <a:r>
              <a:rPr lang="en-IN" sz="2000" dirty="0"/>
              <a:t>print(c3)</a:t>
            </a:r>
          </a:p>
          <a:p>
            <a:pPr marL="0" indent="0">
              <a:buNone/>
            </a:pPr>
            <a:endParaRPr lang="en-IN" sz="1600" dirty="0"/>
          </a:p>
        </p:txBody>
      </p:sp>
    </p:spTree>
    <p:extLst>
      <p:ext uri="{BB962C8B-B14F-4D97-AF65-F5344CB8AC3E}">
        <p14:creationId xmlns:p14="http://schemas.microsoft.com/office/powerpoint/2010/main" val="148071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dirty="0"/>
              <a:t># A simple Python function to demonstrate  Polymorphism</a:t>
            </a:r>
            <a:r>
              <a:rPr lang="en-IN" dirty="0"/>
              <a:t/>
            </a:r>
            <a:br>
              <a:rPr lang="en-IN" dirty="0"/>
            </a:br>
            <a:endParaRPr lang="en-IN" dirty="0"/>
          </a:p>
        </p:txBody>
      </p:sp>
      <p:sp>
        <p:nvSpPr>
          <p:cNvPr id="3" name="Content Placeholder 2"/>
          <p:cNvSpPr>
            <a:spLocks noGrp="1"/>
          </p:cNvSpPr>
          <p:nvPr>
            <p:ph idx="1"/>
          </p:nvPr>
        </p:nvSpPr>
        <p:spPr>
          <a:xfrm>
            <a:off x="457200" y="1628800"/>
            <a:ext cx="8229600" cy="4525963"/>
          </a:xfrm>
        </p:spPr>
        <p:txBody>
          <a:bodyPr>
            <a:normAutofit/>
          </a:bodyPr>
          <a:lstStyle/>
          <a:p>
            <a:pPr marL="0" indent="0">
              <a:buNone/>
            </a:pPr>
            <a:r>
              <a:rPr lang="en-IN" dirty="0"/>
              <a:t> </a:t>
            </a:r>
          </a:p>
          <a:p>
            <a:pPr marL="0" indent="0">
              <a:buNone/>
            </a:pPr>
            <a:r>
              <a:rPr lang="en-IN" dirty="0"/>
              <a:t>def add(x, y, z = 0):</a:t>
            </a:r>
          </a:p>
          <a:p>
            <a:pPr marL="0" indent="0">
              <a:buNone/>
            </a:pPr>
            <a:r>
              <a:rPr lang="en-IN" dirty="0"/>
              <a:t>    return x + y + z</a:t>
            </a:r>
          </a:p>
          <a:p>
            <a:pPr marL="0" indent="0">
              <a:buNone/>
            </a:pPr>
            <a:r>
              <a:rPr lang="en-IN" dirty="0"/>
              <a:t> </a:t>
            </a:r>
          </a:p>
          <a:p>
            <a:pPr marL="0" indent="0">
              <a:buNone/>
            </a:pPr>
            <a:r>
              <a:rPr lang="en-IN" dirty="0"/>
              <a:t>print(add(2, 3))</a:t>
            </a:r>
          </a:p>
          <a:p>
            <a:pPr marL="0" indent="0">
              <a:buNone/>
            </a:pPr>
            <a:r>
              <a:rPr lang="en-IN" dirty="0"/>
              <a:t>print(add(2, 3, 4))</a:t>
            </a:r>
          </a:p>
          <a:p>
            <a:endParaRPr lang="en-IN" dirty="0"/>
          </a:p>
        </p:txBody>
      </p:sp>
    </p:spTree>
    <p:extLst>
      <p:ext uri="{BB962C8B-B14F-4D97-AF65-F5344CB8AC3E}">
        <p14:creationId xmlns:p14="http://schemas.microsoft.com/office/powerpoint/2010/main" val="3079258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29600" cy="1124744"/>
          </a:xfrm>
        </p:spPr>
        <p:txBody>
          <a:bodyPr>
            <a:normAutofit fontScale="90000"/>
          </a:bodyPr>
          <a:lstStyle/>
          <a:p>
            <a:pPr marL="0" indent="0" algn="just"/>
            <a:r>
              <a:rPr lang="en-IN" sz="3100" dirty="0"/>
              <a:t/>
            </a:r>
            <a:br>
              <a:rPr lang="en-IN" sz="3100" dirty="0"/>
            </a:br>
            <a:r>
              <a:rPr lang="en-IN" sz="3100" dirty="0">
                <a:solidFill>
                  <a:srgbClr val="FF0000"/>
                </a:solidFill>
              </a:rPr>
              <a:t>Python program to demonstrate in-built  poly-</a:t>
            </a:r>
            <a:r>
              <a:rPr lang="en-IN" sz="3100" dirty="0" err="1">
                <a:solidFill>
                  <a:srgbClr val="FF0000"/>
                </a:solidFill>
              </a:rPr>
              <a:t>morphic</a:t>
            </a:r>
            <a:r>
              <a:rPr lang="en-IN" sz="3100" dirty="0">
                <a:solidFill>
                  <a:srgbClr val="FF0000"/>
                </a:solidFill>
              </a:rPr>
              <a:t> functions</a:t>
            </a:r>
            <a:r>
              <a:rPr lang="en-IN" dirty="0"/>
              <a:t/>
            </a:r>
            <a:br>
              <a:rPr lang="en-IN" dirty="0"/>
            </a:br>
            <a:endParaRPr lang="en-IN" dirty="0"/>
          </a:p>
        </p:txBody>
      </p:sp>
      <p:sp>
        <p:nvSpPr>
          <p:cNvPr id="3" name="Content Placeholder 2"/>
          <p:cNvSpPr>
            <a:spLocks noGrp="1"/>
          </p:cNvSpPr>
          <p:nvPr>
            <p:ph idx="1"/>
          </p:nvPr>
        </p:nvSpPr>
        <p:spPr>
          <a:xfrm>
            <a:off x="542075" y="1457400"/>
            <a:ext cx="8229600" cy="4525963"/>
          </a:xfrm>
        </p:spPr>
        <p:txBody>
          <a:bodyPr>
            <a:normAutofit/>
          </a:bodyPr>
          <a:lstStyle/>
          <a:p>
            <a:pPr marL="0" indent="0">
              <a:buNone/>
            </a:pPr>
            <a:r>
              <a:rPr lang="en-IN" dirty="0"/>
              <a:t> </a:t>
            </a:r>
          </a:p>
          <a:p>
            <a:pPr marL="0" indent="0">
              <a:buNone/>
            </a:pPr>
            <a:r>
              <a:rPr lang="en-IN" dirty="0"/>
              <a:t># </a:t>
            </a:r>
            <a:r>
              <a:rPr lang="en-IN" dirty="0" err="1"/>
              <a:t>len</a:t>
            </a:r>
            <a:r>
              <a:rPr lang="en-IN" dirty="0"/>
              <a:t>() being used for a string</a:t>
            </a:r>
          </a:p>
          <a:p>
            <a:pPr marL="0" indent="0">
              <a:buNone/>
            </a:pPr>
            <a:r>
              <a:rPr lang="en-IN" dirty="0"/>
              <a:t>print(</a:t>
            </a:r>
            <a:r>
              <a:rPr lang="en-IN" dirty="0" err="1"/>
              <a:t>len</a:t>
            </a:r>
            <a:r>
              <a:rPr lang="en-IN" dirty="0"/>
              <a:t>("geeks"))</a:t>
            </a:r>
          </a:p>
          <a:p>
            <a:pPr marL="0" indent="0">
              <a:buNone/>
            </a:pPr>
            <a:r>
              <a:rPr lang="en-IN" dirty="0"/>
              <a:t> </a:t>
            </a:r>
          </a:p>
          <a:p>
            <a:pPr marL="0" indent="0">
              <a:buNone/>
            </a:pPr>
            <a:r>
              <a:rPr lang="en-IN" dirty="0"/>
              <a:t># </a:t>
            </a:r>
            <a:r>
              <a:rPr lang="en-IN" dirty="0" err="1"/>
              <a:t>len</a:t>
            </a:r>
            <a:r>
              <a:rPr lang="en-IN" dirty="0"/>
              <a:t>() being used for a list</a:t>
            </a:r>
          </a:p>
          <a:p>
            <a:pPr marL="0" indent="0">
              <a:buNone/>
            </a:pPr>
            <a:r>
              <a:rPr lang="en-IN" dirty="0"/>
              <a:t>print(</a:t>
            </a:r>
            <a:r>
              <a:rPr lang="en-IN" dirty="0" err="1"/>
              <a:t>len</a:t>
            </a:r>
            <a:r>
              <a:rPr lang="en-IN" dirty="0"/>
              <a:t>([10, 20, 30]))</a:t>
            </a:r>
          </a:p>
          <a:p>
            <a:endParaRPr lang="en-IN" dirty="0"/>
          </a:p>
        </p:txBody>
      </p:sp>
    </p:spTree>
    <p:extLst>
      <p:ext uri="{BB962C8B-B14F-4D97-AF65-F5344CB8AC3E}">
        <p14:creationId xmlns:p14="http://schemas.microsoft.com/office/powerpoint/2010/main" val="2924444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Exception handling Python coding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0238673"/>
              </p:ext>
            </p:extLst>
          </p:nvPr>
        </p:nvGraphicFramePr>
        <p:xfrm>
          <a:off x="457200" y="1844825"/>
          <a:ext cx="8229600" cy="2699223"/>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70423">
                <a:tc>
                  <a:txBody>
                    <a:bodyPr/>
                    <a:lstStyle/>
                    <a:p>
                      <a:r>
                        <a:rPr lang="en-IN" dirty="0" err="1"/>
                        <a:t>IndentationError</a:t>
                      </a:r>
                      <a:r>
                        <a:rPr lang="en-IN" dirty="0"/>
                        <a:t> </a:t>
                      </a:r>
                    </a:p>
                  </a:txBody>
                  <a:tcPr anchor="ctr">
                    <a:lnL>
                      <a:noFill/>
                    </a:lnL>
                    <a:lnR>
                      <a:noFill/>
                    </a:lnR>
                    <a:lnT>
                      <a:noFill/>
                    </a:lnT>
                    <a:lnB>
                      <a:noFill/>
                    </a:lnB>
                  </a:tcPr>
                </a:tc>
                <a:tc>
                  <a:txBody>
                    <a:bodyPr/>
                    <a:lstStyle/>
                    <a:p>
                      <a:r>
                        <a:rPr lang="en-IN"/>
                        <a:t>Raised when indentation is not correct</a:t>
                      </a:r>
                    </a:p>
                  </a:txBody>
                  <a:tcPr anchor="ctr">
                    <a:lnL>
                      <a:noFill/>
                    </a:lnL>
                    <a:lnR>
                      <a:noFill/>
                    </a:lnR>
                    <a:lnT>
                      <a:noFill/>
                    </a:lnT>
                    <a:lnB>
                      <a:noFill/>
                    </a:lnB>
                  </a:tcPr>
                </a:tc>
                <a:extLst>
                  <a:ext uri="{0D108BD9-81ED-4DB2-BD59-A6C34878D82A}">
                    <a16:rowId xmlns:a16="http://schemas.microsoft.com/office/drawing/2014/main" val="10000"/>
                  </a:ext>
                </a:extLst>
              </a:tr>
              <a:tr h="356877">
                <a:tc>
                  <a:txBody>
                    <a:bodyPr/>
                    <a:lstStyle/>
                    <a:p>
                      <a:r>
                        <a:rPr lang="en-IN"/>
                        <a:t>IndexError </a:t>
                      </a:r>
                    </a:p>
                  </a:txBody>
                  <a:tcPr anchor="ctr">
                    <a:lnL>
                      <a:noFill/>
                    </a:lnL>
                    <a:lnR>
                      <a:noFill/>
                    </a:lnR>
                    <a:lnT>
                      <a:noFill/>
                    </a:lnT>
                    <a:lnB>
                      <a:noFill/>
                    </a:lnB>
                  </a:tcPr>
                </a:tc>
                <a:tc>
                  <a:txBody>
                    <a:bodyPr/>
                    <a:lstStyle/>
                    <a:p>
                      <a:r>
                        <a:rPr lang="en-IN"/>
                        <a:t>Raised when an index of a sequence does not exist</a:t>
                      </a:r>
                    </a:p>
                  </a:txBody>
                  <a:tcPr anchor="ctr">
                    <a:lnL>
                      <a:noFill/>
                    </a:lnL>
                    <a:lnR>
                      <a:noFill/>
                    </a:lnR>
                    <a:lnT>
                      <a:noFill/>
                    </a:lnT>
                    <a:lnB>
                      <a:noFill/>
                    </a:lnB>
                  </a:tcPr>
                </a:tc>
                <a:extLst>
                  <a:ext uri="{0D108BD9-81ED-4DB2-BD59-A6C34878D82A}">
                    <a16:rowId xmlns:a16="http://schemas.microsoft.com/office/drawing/2014/main" val="10001"/>
                  </a:ext>
                </a:extLst>
              </a:tr>
              <a:tr h="356877">
                <a:tc>
                  <a:txBody>
                    <a:bodyPr/>
                    <a:lstStyle/>
                    <a:p>
                      <a:r>
                        <a:rPr lang="en-IN" dirty="0" err="1"/>
                        <a:t>KeyError</a:t>
                      </a:r>
                      <a:r>
                        <a:rPr lang="en-IN" dirty="0"/>
                        <a:t> </a:t>
                      </a:r>
                    </a:p>
                  </a:txBody>
                  <a:tcPr anchor="ctr">
                    <a:lnL>
                      <a:noFill/>
                    </a:lnL>
                    <a:lnR>
                      <a:noFill/>
                    </a:lnR>
                    <a:lnT>
                      <a:noFill/>
                    </a:lnT>
                    <a:lnB>
                      <a:noFill/>
                    </a:lnB>
                  </a:tcPr>
                </a:tc>
                <a:tc>
                  <a:txBody>
                    <a:bodyPr/>
                    <a:lstStyle/>
                    <a:p>
                      <a:endParaRPr lang="en-IN" dirty="0"/>
                    </a:p>
                    <a:p>
                      <a:r>
                        <a:rPr lang="en-IN" dirty="0"/>
                        <a:t>Raised when a key does not exist in a dictionary </a:t>
                      </a:r>
                    </a:p>
                    <a:p>
                      <a:endParaRPr lang="en-IN" dirty="0"/>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20615973"/>
              </p:ext>
            </p:extLst>
          </p:nvPr>
        </p:nvGraphicFramePr>
        <p:xfrm>
          <a:off x="467544" y="4797152"/>
          <a:ext cx="8229600" cy="36576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IN" dirty="0"/>
                        <a:t> </a:t>
                      </a:r>
                      <a:r>
                        <a:rPr lang="en-IN" dirty="0" err="1"/>
                        <a:t>NameError</a:t>
                      </a:r>
                      <a:r>
                        <a:rPr lang="en-IN" dirty="0"/>
                        <a:t> </a:t>
                      </a:r>
                    </a:p>
                  </a:txBody>
                  <a:tcPr anchor="ctr">
                    <a:lnL>
                      <a:noFill/>
                    </a:lnL>
                    <a:lnR>
                      <a:noFill/>
                    </a:lnR>
                    <a:lnT>
                      <a:noFill/>
                    </a:lnT>
                    <a:lnB>
                      <a:noFill/>
                    </a:lnB>
                  </a:tcPr>
                </a:tc>
                <a:tc>
                  <a:txBody>
                    <a:bodyPr/>
                    <a:lstStyle/>
                    <a:p>
                      <a:r>
                        <a:rPr lang="en-IN" dirty="0"/>
                        <a:t>Raised when a variable does not exist</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0248399"/>
              </p:ext>
            </p:extLst>
          </p:nvPr>
        </p:nvGraphicFramePr>
        <p:xfrm>
          <a:off x="539552" y="5733256"/>
          <a:ext cx="8229600" cy="64008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IN" dirty="0" err="1"/>
                        <a:t>ZeroDivisionError</a:t>
                      </a:r>
                      <a:r>
                        <a:rPr lang="en-IN" dirty="0"/>
                        <a:t> </a:t>
                      </a:r>
                    </a:p>
                  </a:txBody>
                  <a:tcPr anchor="ctr">
                    <a:lnL>
                      <a:noFill/>
                    </a:lnL>
                    <a:lnR>
                      <a:noFill/>
                    </a:lnR>
                    <a:lnT>
                      <a:noFill/>
                    </a:lnT>
                    <a:lnB>
                      <a:noFill/>
                    </a:lnB>
                  </a:tcPr>
                </a:tc>
                <a:tc>
                  <a:txBody>
                    <a:bodyPr/>
                    <a:lstStyle/>
                    <a:p>
                      <a:r>
                        <a:rPr lang="en-IN" dirty="0"/>
                        <a:t>Raised when the second operator in a division is zero</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7" name="Title 1"/>
          <p:cNvSpPr txBox="1">
            <a:spLocks/>
          </p:cNvSpPr>
          <p:nvPr/>
        </p:nvSpPr>
        <p:spPr>
          <a:xfrm>
            <a:off x="446018" y="1235559"/>
            <a:ext cx="8229600" cy="498450"/>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Common errors in Python coding </a:t>
            </a:r>
            <a:endParaRPr lang="en-IN" dirty="0"/>
          </a:p>
        </p:txBody>
      </p:sp>
    </p:spTree>
    <p:extLst>
      <p:ext uri="{BB962C8B-B14F-4D97-AF65-F5344CB8AC3E}">
        <p14:creationId xmlns:p14="http://schemas.microsoft.com/office/powerpoint/2010/main" val="400974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Objects</a:t>
            </a:r>
          </a:p>
        </p:txBody>
      </p:sp>
      <p:sp>
        <p:nvSpPr>
          <p:cNvPr id="3" name="Content Placeholder 2"/>
          <p:cNvSpPr>
            <a:spLocks noGrp="1"/>
          </p:cNvSpPr>
          <p:nvPr>
            <p:ph idx="1"/>
          </p:nvPr>
        </p:nvSpPr>
        <p:spPr/>
        <p:txBody>
          <a:bodyPr/>
          <a:lstStyle/>
          <a:p>
            <a:pPr algn="just"/>
            <a:r>
              <a:rPr lang="en-US" dirty="0"/>
              <a:t>Creating a new object is called </a:t>
            </a:r>
            <a:r>
              <a:rPr lang="en-US" b="1" dirty="0">
                <a:solidFill>
                  <a:srgbClr val="FF0000"/>
                </a:solidFill>
              </a:rPr>
              <a:t>instantiation</a:t>
            </a:r>
            <a:r>
              <a:rPr lang="en-US" dirty="0"/>
              <a:t>, and the object is an </a:t>
            </a:r>
            <a:r>
              <a:rPr lang="en-US" b="1" dirty="0">
                <a:solidFill>
                  <a:srgbClr val="FF0000"/>
                </a:solidFill>
              </a:rPr>
              <a:t>instance</a:t>
            </a:r>
            <a:r>
              <a:rPr lang="en-US" b="1" dirty="0"/>
              <a:t> </a:t>
            </a:r>
            <a:r>
              <a:rPr lang="en-US" dirty="0"/>
              <a:t>of the class.</a:t>
            </a:r>
          </a:p>
          <a:p>
            <a:pPr algn="just"/>
            <a:r>
              <a:rPr lang="en-US" dirty="0"/>
              <a:t>When you print an instance, Python tells you what class it belongs to and where it is stored in memory (the prefix 0x means that the following number is in hexadecimal).</a:t>
            </a:r>
          </a:p>
          <a:p>
            <a:pPr algn="just"/>
            <a:r>
              <a:rPr lang="en-US" dirty="0"/>
              <a:t>Every object is an instance of some class, so “object” and “instance” are interchangeable.</a:t>
            </a:r>
          </a:p>
        </p:txBody>
      </p:sp>
    </p:spTree>
    <p:extLst>
      <p:ext uri="{BB962C8B-B14F-4D97-AF65-F5344CB8AC3E}">
        <p14:creationId xmlns:p14="http://schemas.microsoft.com/office/powerpoint/2010/main" val="401841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Examples of error</a:t>
            </a:r>
            <a:endParaRPr lang="en-IN" dirty="0"/>
          </a:p>
        </p:txBody>
      </p:sp>
      <p:sp>
        <p:nvSpPr>
          <p:cNvPr id="3" name="Content Placeholder 2"/>
          <p:cNvSpPr>
            <a:spLocks noGrp="1"/>
          </p:cNvSpPr>
          <p:nvPr>
            <p:ph idx="1"/>
          </p:nvPr>
        </p:nvSpPr>
        <p:spPr>
          <a:xfrm>
            <a:off x="395536" y="980728"/>
            <a:ext cx="8229600" cy="5544616"/>
          </a:xfrm>
        </p:spPr>
        <p:txBody>
          <a:bodyPr>
            <a:normAutofit fontScale="77500" lnSpcReduction="20000"/>
          </a:bodyPr>
          <a:lstStyle/>
          <a:p>
            <a:pPr marL="0" indent="0">
              <a:buNone/>
            </a:pPr>
            <a:r>
              <a:rPr lang="en-IN" dirty="0"/>
              <a:t>&gt;&gt;&gt; L1 = [4,90, 'Tumkur',80.89]</a:t>
            </a:r>
          </a:p>
          <a:p>
            <a:pPr marL="0" indent="0">
              <a:buNone/>
            </a:pPr>
            <a:r>
              <a:rPr lang="en-IN" dirty="0"/>
              <a:t>&gt;&gt;&gt; L1[5]</a:t>
            </a:r>
          </a:p>
          <a:p>
            <a:pPr marL="0" indent="0">
              <a:buNone/>
            </a:pPr>
            <a:r>
              <a:rPr lang="en-IN" dirty="0" err="1"/>
              <a:t>Traceback</a:t>
            </a:r>
            <a:r>
              <a:rPr lang="en-IN" dirty="0"/>
              <a:t> (most recent call last):</a:t>
            </a:r>
          </a:p>
          <a:p>
            <a:pPr marL="0" indent="0">
              <a:buNone/>
            </a:pPr>
            <a:r>
              <a:rPr lang="en-IN" dirty="0"/>
              <a:t>  File "&lt;pyshell#3&gt;", line 1, in &lt;module&gt;</a:t>
            </a:r>
          </a:p>
          <a:p>
            <a:pPr marL="0" indent="0">
              <a:buNone/>
            </a:pPr>
            <a:r>
              <a:rPr lang="en-IN" dirty="0"/>
              <a:t>    L1[5]</a:t>
            </a:r>
          </a:p>
          <a:p>
            <a:pPr marL="0" indent="0">
              <a:buNone/>
            </a:pPr>
            <a:r>
              <a:rPr lang="en-IN" dirty="0" err="1">
                <a:solidFill>
                  <a:srgbClr val="FF0000"/>
                </a:solidFill>
              </a:rPr>
              <a:t>IndexError</a:t>
            </a:r>
            <a:r>
              <a:rPr lang="en-IN" dirty="0">
                <a:solidFill>
                  <a:srgbClr val="FF0000"/>
                </a:solidFill>
              </a:rPr>
              <a:t>: list index out of range</a:t>
            </a:r>
          </a:p>
          <a:p>
            <a:pPr marL="0" indent="0">
              <a:buNone/>
            </a:pPr>
            <a:endParaRPr lang="en-IN" dirty="0"/>
          </a:p>
          <a:p>
            <a:pPr marL="0" indent="0">
              <a:buNone/>
            </a:pPr>
            <a:r>
              <a:rPr lang="en-IN" dirty="0"/>
              <a:t>&gt;&gt;&gt; a = 9</a:t>
            </a:r>
          </a:p>
          <a:p>
            <a:pPr marL="0" indent="0">
              <a:buNone/>
            </a:pPr>
            <a:r>
              <a:rPr lang="en-IN" dirty="0"/>
              <a:t>&gt;&gt;&gt; b =0</a:t>
            </a:r>
          </a:p>
          <a:p>
            <a:pPr marL="0" indent="0">
              <a:buNone/>
            </a:pPr>
            <a:r>
              <a:rPr lang="en-IN" dirty="0"/>
              <a:t>&gt;&gt;&gt; a/b</a:t>
            </a:r>
          </a:p>
          <a:p>
            <a:pPr marL="0" indent="0">
              <a:buNone/>
            </a:pPr>
            <a:r>
              <a:rPr lang="en-IN" dirty="0" err="1"/>
              <a:t>Traceback</a:t>
            </a:r>
            <a:r>
              <a:rPr lang="en-IN" dirty="0"/>
              <a:t> (most recent call last):</a:t>
            </a:r>
          </a:p>
          <a:p>
            <a:pPr marL="0" indent="0">
              <a:buNone/>
            </a:pPr>
            <a:r>
              <a:rPr lang="en-IN" dirty="0"/>
              <a:t>  File "&lt;pyshell#6&gt;", line 1, in &lt;module&gt;</a:t>
            </a:r>
          </a:p>
          <a:p>
            <a:pPr marL="0" indent="0">
              <a:buNone/>
            </a:pPr>
            <a:r>
              <a:rPr lang="en-IN" dirty="0"/>
              <a:t>    a/b</a:t>
            </a:r>
          </a:p>
          <a:p>
            <a:pPr marL="0" indent="0">
              <a:buNone/>
            </a:pPr>
            <a:r>
              <a:rPr lang="en-IN" dirty="0" err="1">
                <a:solidFill>
                  <a:srgbClr val="FF0000"/>
                </a:solidFill>
              </a:rPr>
              <a:t>ZeroDivisionError</a:t>
            </a:r>
            <a:r>
              <a:rPr lang="en-IN" dirty="0">
                <a:solidFill>
                  <a:srgbClr val="FF0000"/>
                </a:solidFill>
              </a:rPr>
              <a:t>: division by zero</a:t>
            </a:r>
          </a:p>
          <a:p>
            <a:pPr marL="0" indent="0">
              <a:buNone/>
            </a:pPr>
            <a:endParaRPr lang="en-IN" dirty="0"/>
          </a:p>
        </p:txBody>
      </p:sp>
    </p:spTree>
    <p:extLst>
      <p:ext uri="{BB962C8B-B14F-4D97-AF65-F5344CB8AC3E}">
        <p14:creationId xmlns:p14="http://schemas.microsoft.com/office/powerpoint/2010/main" val="3421555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Continued… </a:t>
            </a:r>
            <a:endParaRPr lang="en-IN" dirty="0"/>
          </a:p>
        </p:txBody>
      </p:sp>
      <p:sp>
        <p:nvSpPr>
          <p:cNvPr id="3" name="Content Placeholder 2"/>
          <p:cNvSpPr>
            <a:spLocks noGrp="1"/>
          </p:cNvSpPr>
          <p:nvPr>
            <p:ph idx="1"/>
          </p:nvPr>
        </p:nvSpPr>
        <p:spPr>
          <a:xfrm>
            <a:off x="395536" y="908720"/>
            <a:ext cx="8229600" cy="5472608"/>
          </a:xfrm>
        </p:spPr>
        <p:txBody>
          <a:bodyPr>
            <a:normAutofit fontScale="77500" lnSpcReduction="20000"/>
          </a:bodyPr>
          <a:lstStyle/>
          <a:p>
            <a:pPr marL="0" indent="0">
              <a:buNone/>
            </a:pPr>
            <a:r>
              <a:rPr lang="en-US" dirty="0"/>
              <a:t>&gt;&gt;&gt; L1 = [ 4,5,’abc’, 10]</a:t>
            </a:r>
            <a:endParaRPr lang="en-IN" dirty="0"/>
          </a:p>
          <a:p>
            <a:pPr marL="0" indent="0">
              <a:buNone/>
            </a:pPr>
            <a:r>
              <a:rPr lang="en-IN" dirty="0"/>
              <a:t>&gt;&gt;&gt; sum(L1)</a:t>
            </a:r>
          </a:p>
          <a:p>
            <a:pPr marL="0" indent="0">
              <a:buNone/>
            </a:pPr>
            <a:r>
              <a:rPr lang="en-IN" dirty="0" err="1"/>
              <a:t>Traceback</a:t>
            </a:r>
            <a:r>
              <a:rPr lang="en-IN" dirty="0"/>
              <a:t> (most recent call last):</a:t>
            </a:r>
          </a:p>
          <a:p>
            <a:pPr marL="0" indent="0">
              <a:buNone/>
            </a:pPr>
            <a:r>
              <a:rPr lang="en-IN" dirty="0"/>
              <a:t>  File "&lt;pyshell#7&gt;", line 1, in &lt;module&gt;</a:t>
            </a:r>
          </a:p>
          <a:p>
            <a:pPr marL="0" indent="0">
              <a:buNone/>
            </a:pPr>
            <a:r>
              <a:rPr lang="en-IN" dirty="0"/>
              <a:t>    sum(L1)</a:t>
            </a:r>
          </a:p>
          <a:p>
            <a:pPr marL="0" indent="0">
              <a:buNone/>
            </a:pPr>
            <a:r>
              <a:rPr lang="en-IN" dirty="0" err="1">
                <a:solidFill>
                  <a:srgbClr val="FF0000"/>
                </a:solidFill>
              </a:rPr>
              <a:t>TypeError</a:t>
            </a:r>
            <a:r>
              <a:rPr lang="en-IN" dirty="0">
                <a:solidFill>
                  <a:srgbClr val="FF0000"/>
                </a:solidFill>
              </a:rPr>
              <a:t>: unsupported operand type(s) for +: '</a:t>
            </a:r>
            <a:r>
              <a:rPr lang="en-IN" dirty="0" err="1">
                <a:solidFill>
                  <a:srgbClr val="FF0000"/>
                </a:solidFill>
              </a:rPr>
              <a:t>int</a:t>
            </a:r>
            <a:r>
              <a:rPr lang="en-IN" dirty="0">
                <a:solidFill>
                  <a:srgbClr val="FF0000"/>
                </a:solidFill>
              </a:rPr>
              <a:t>' and '</a:t>
            </a:r>
            <a:r>
              <a:rPr lang="en-IN" dirty="0" err="1">
                <a:solidFill>
                  <a:srgbClr val="FF0000"/>
                </a:solidFill>
              </a:rPr>
              <a:t>str</a:t>
            </a:r>
            <a:r>
              <a:rPr lang="en-IN" dirty="0">
                <a:solidFill>
                  <a:srgbClr val="FF0000"/>
                </a:solidFill>
              </a:rPr>
              <a:t>'</a:t>
            </a:r>
          </a:p>
          <a:p>
            <a:pPr marL="0" indent="0">
              <a:buNone/>
            </a:pPr>
            <a:endParaRPr lang="en-US" dirty="0">
              <a:solidFill>
                <a:srgbClr val="FF0000"/>
              </a:solidFill>
            </a:endParaRPr>
          </a:p>
          <a:p>
            <a:pPr marL="0" indent="0">
              <a:buNone/>
            </a:pPr>
            <a:endParaRPr lang="en-US" dirty="0"/>
          </a:p>
          <a:p>
            <a:pPr marL="0" indent="0">
              <a:buNone/>
            </a:pPr>
            <a:r>
              <a:rPr lang="en-US" dirty="0"/>
              <a:t>a = 5, b = 10</a:t>
            </a:r>
            <a:endParaRPr lang="en-IN" dirty="0"/>
          </a:p>
          <a:p>
            <a:pPr marL="0" indent="0">
              <a:buNone/>
            </a:pPr>
            <a:r>
              <a:rPr lang="en-IN" dirty="0"/>
              <a:t>&gt;&gt;&gt; z = </a:t>
            </a:r>
            <a:r>
              <a:rPr lang="en-IN" dirty="0" err="1"/>
              <a:t>a+b+c</a:t>
            </a:r>
            <a:endParaRPr lang="en-IN" dirty="0"/>
          </a:p>
          <a:p>
            <a:pPr marL="0" indent="0">
              <a:buNone/>
            </a:pPr>
            <a:r>
              <a:rPr lang="en-IN" dirty="0" err="1"/>
              <a:t>Traceback</a:t>
            </a:r>
            <a:r>
              <a:rPr lang="en-IN" dirty="0"/>
              <a:t> (most recent call last):</a:t>
            </a:r>
          </a:p>
          <a:p>
            <a:pPr marL="0" indent="0">
              <a:buNone/>
            </a:pPr>
            <a:r>
              <a:rPr lang="en-IN" dirty="0"/>
              <a:t>File "&lt;pyshell#8&gt;", line 1, in &lt;module&gt;</a:t>
            </a:r>
          </a:p>
          <a:p>
            <a:pPr marL="0" indent="0">
              <a:buNone/>
            </a:pPr>
            <a:r>
              <a:rPr lang="en-IN" dirty="0"/>
              <a:t>z = </a:t>
            </a:r>
            <a:r>
              <a:rPr lang="en-IN" dirty="0" err="1"/>
              <a:t>a+b+c</a:t>
            </a:r>
            <a:endParaRPr lang="en-IN" dirty="0"/>
          </a:p>
          <a:p>
            <a:pPr marL="0" indent="0">
              <a:buNone/>
            </a:pPr>
            <a:r>
              <a:rPr lang="en-IN" dirty="0" err="1">
                <a:solidFill>
                  <a:srgbClr val="FF0000"/>
                </a:solidFill>
              </a:rPr>
              <a:t>NameError</a:t>
            </a:r>
            <a:r>
              <a:rPr lang="en-IN" dirty="0">
                <a:solidFill>
                  <a:srgbClr val="FF0000"/>
                </a:solidFill>
              </a:rPr>
              <a:t>: name 'c' is not defined</a:t>
            </a:r>
          </a:p>
          <a:p>
            <a:pPr marL="0" indent="0">
              <a:buNone/>
            </a:pPr>
            <a:endParaRPr lang="en-IN" dirty="0"/>
          </a:p>
        </p:txBody>
      </p:sp>
    </p:spTree>
    <p:extLst>
      <p:ext uri="{BB962C8B-B14F-4D97-AF65-F5344CB8AC3E}">
        <p14:creationId xmlns:p14="http://schemas.microsoft.com/office/powerpoint/2010/main" val="2553941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&gt;&gt;&gt;import math</a:t>
            </a:r>
          </a:p>
          <a:p>
            <a:pPr marL="0" indent="0">
              <a:buNone/>
            </a:pPr>
            <a:r>
              <a:rPr lang="en-IN" dirty="0"/>
              <a:t>&gt;&gt;&gt; </a:t>
            </a:r>
            <a:r>
              <a:rPr lang="en-IN" dirty="0" err="1"/>
              <a:t>math.sqrt</a:t>
            </a:r>
            <a:r>
              <a:rPr lang="en-IN" dirty="0"/>
              <a:t>(</a:t>
            </a:r>
            <a:r>
              <a:rPr lang="en-IN" dirty="0">
                <a:solidFill>
                  <a:srgbClr val="FF0000"/>
                </a:solidFill>
              </a:rPr>
              <a:t>-100</a:t>
            </a:r>
            <a:r>
              <a:rPr lang="en-IN" dirty="0"/>
              <a:t>)</a:t>
            </a:r>
          </a:p>
          <a:p>
            <a:pPr marL="0" indent="0">
              <a:buNone/>
            </a:pPr>
            <a:r>
              <a:rPr lang="en-IN" dirty="0" err="1"/>
              <a:t>Traceback</a:t>
            </a:r>
            <a:r>
              <a:rPr lang="en-IN" dirty="0"/>
              <a:t> (most recent call last):</a:t>
            </a:r>
          </a:p>
          <a:p>
            <a:pPr marL="0" indent="0">
              <a:buNone/>
            </a:pPr>
            <a:r>
              <a:rPr lang="en-IN" dirty="0"/>
              <a:t>  File "&lt;pyshell#14&gt;", line 1, in &lt;module&gt;</a:t>
            </a:r>
          </a:p>
          <a:p>
            <a:pPr marL="0" indent="0">
              <a:buNone/>
            </a:pPr>
            <a:r>
              <a:rPr lang="en-IN" dirty="0"/>
              <a:t>    </a:t>
            </a:r>
            <a:r>
              <a:rPr lang="en-IN" dirty="0" err="1"/>
              <a:t>math.sqrt</a:t>
            </a:r>
            <a:r>
              <a:rPr lang="en-IN" dirty="0"/>
              <a:t>(-100)</a:t>
            </a:r>
          </a:p>
          <a:p>
            <a:pPr marL="0" indent="0">
              <a:buNone/>
            </a:pPr>
            <a:r>
              <a:rPr lang="en-IN" dirty="0" err="1">
                <a:solidFill>
                  <a:srgbClr val="FF0000"/>
                </a:solidFill>
              </a:rPr>
              <a:t>ValueError</a:t>
            </a:r>
            <a:r>
              <a:rPr lang="en-IN" dirty="0">
                <a:solidFill>
                  <a:srgbClr val="FF0000"/>
                </a:solidFill>
              </a:rPr>
              <a:t>: math domain error</a:t>
            </a:r>
          </a:p>
        </p:txBody>
      </p:sp>
    </p:spTree>
    <p:extLst>
      <p:ext uri="{BB962C8B-B14F-4D97-AF65-F5344CB8AC3E}">
        <p14:creationId xmlns:p14="http://schemas.microsoft.com/office/powerpoint/2010/main" val="40068995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Error handling in Python </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8312" y="1039019"/>
            <a:ext cx="56673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435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Program to illustrate </a:t>
            </a:r>
            <a:r>
              <a:rPr lang="en-US" dirty="0" err="1"/>
              <a:t>ZeroDivision</a:t>
            </a:r>
            <a:r>
              <a:rPr lang="en-US" dirty="0"/>
              <a:t> error</a:t>
            </a:r>
            <a:endParaRPr lang="en-IN" dirty="0"/>
          </a:p>
        </p:txBody>
      </p:sp>
      <p:sp>
        <p:nvSpPr>
          <p:cNvPr id="3" name="Content Placeholder 2"/>
          <p:cNvSpPr>
            <a:spLocks noGrp="1"/>
          </p:cNvSpPr>
          <p:nvPr>
            <p:ph idx="1"/>
          </p:nvPr>
        </p:nvSpPr>
        <p:spPr>
          <a:xfrm>
            <a:off x="457200" y="980728"/>
            <a:ext cx="8229600" cy="5145435"/>
          </a:xfrm>
        </p:spPr>
        <p:txBody>
          <a:bodyPr>
            <a:noAutofit/>
          </a:bodyPr>
          <a:lstStyle/>
          <a:p>
            <a:pPr marL="0" indent="0">
              <a:buNone/>
            </a:pPr>
            <a:r>
              <a:rPr lang="en-IN" sz="2000" dirty="0"/>
              <a:t>while(1):</a:t>
            </a:r>
          </a:p>
          <a:p>
            <a:pPr marL="0" indent="0">
              <a:buNone/>
            </a:pPr>
            <a:r>
              <a:rPr lang="en-IN" sz="2000" dirty="0"/>
              <a:t>    try:</a:t>
            </a:r>
          </a:p>
          <a:p>
            <a:pPr marL="0" indent="0">
              <a:buNone/>
            </a:pPr>
            <a:r>
              <a:rPr lang="en-IN" sz="2000" dirty="0"/>
              <a:t>        x=</a:t>
            </a:r>
            <a:r>
              <a:rPr lang="en-IN" sz="2000" dirty="0" err="1"/>
              <a:t>int</a:t>
            </a:r>
            <a:r>
              <a:rPr lang="en-IN" sz="2000" dirty="0"/>
              <a:t>(input('Enter a number: '))</a:t>
            </a:r>
          </a:p>
          <a:p>
            <a:pPr marL="0" indent="0">
              <a:buNone/>
            </a:pPr>
            <a:r>
              <a:rPr lang="en-IN" sz="2000" dirty="0"/>
              <a:t>        y=</a:t>
            </a:r>
            <a:r>
              <a:rPr lang="en-IN" sz="2000" dirty="0" err="1"/>
              <a:t>int</a:t>
            </a:r>
            <a:r>
              <a:rPr lang="en-IN" sz="2000" dirty="0"/>
              <a:t>(input('Enter another number: '))</a:t>
            </a:r>
          </a:p>
          <a:p>
            <a:pPr marL="0" indent="0">
              <a:buNone/>
            </a:pPr>
            <a:r>
              <a:rPr lang="en-IN" sz="2000" dirty="0"/>
              <a:t>        z=x/y</a:t>
            </a:r>
          </a:p>
          <a:p>
            <a:pPr marL="0" indent="0">
              <a:buNone/>
            </a:pPr>
            <a:r>
              <a:rPr lang="en-IN" sz="2000" dirty="0"/>
              <a:t>        </a:t>
            </a:r>
          </a:p>
          <a:p>
            <a:pPr marL="0" indent="0">
              <a:buNone/>
            </a:pPr>
            <a:r>
              <a:rPr lang="en-IN" sz="2000" dirty="0"/>
              <a:t>    except </a:t>
            </a:r>
            <a:r>
              <a:rPr lang="en-IN" sz="2000" dirty="0" err="1"/>
              <a:t>ZeroDivisionError</a:t>
            </a:r>
            <a:r>
              <a:rPr lang="en-IN" sz="2000" dirty="0"/>
              <a:t>:</a:t>
            </a:r>
          </a:p>
          <a:p>
            <a:pPr marL="0" indent="0">
              <a:buNone/>
            </a:pPr>
            <a:r>
              <a:rPr lang="en-IN" sz="2000" dirty="0"/>
              <a:t>               print("Division by 0 not accepted")</a:t>
            </a:r>
          </a:p>
          <a:p>
            <a:pPr marL="0" indent="0">
              <a:buNone/>
            </a:pPr>
            <a:r>
              <a:rPr lang="en-IN" sz="2000" dirty="0"/>
              <a:t>    else:</a:t>
            </a:r>
          </a:p>
          <a:p>
            <a:pPr marL="400050" lvl="1" indent="0">
              <a:buNone/>
            </a:pPr>
            <a:r>
              <a:rPr lang="en-IN" sz="1600" dirty="0"/>
              <a:t>           </a:t>
            </a:r>
            <a:r>
              <a:rPr lang="en-IN" sz="1800" dirty="0"/>
              <a:t>print("Division = ", z)</a:t>
            </a:r>
          </a:p>
          <a:p>
            <a:pPr marL="400050" lvl="1" indent="0">
              <a:buNone/>
            </a:pPr>
            <a:r>
              <a:rPr lang="en-IN" sz="1800" dirty="0"/>
              <a:t>          break</a:t>
            </a:r>
          </a:p>
        </p:txBody>
      </p:sp>
    </p:spTree>
    <p:extLst>
      <p:ext uri="{BB962C8B-B14F-4D97-AF65-F5344CB8AC3E}">
        <p14:creationId xmlns:p14="http://schemas.microsoft.com/office/powerpoint/2010/main" val="976703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solidFill>
                  <a:srgbClr val="0070C0"/>
                </a:solidFill>
              </a:rPr>
              <a:t>Assertion Error</a:t>
            </a:r>
            <a:r>
              <a:rPr lang="en-IN" dirty="0">
                <a:solidFill>
                  <a:srgbClr val="0070C0"/>
                </a:solidFill>
              </a:rPr>
              <a:t> </a:t>
            </a:r>
          </a:p>
        </p:txBody>
      </p:sp>
      <p:sp>
        <p:nvSpPr>
          <p:cNvPr id="3" name="Content Placeholder 2"/>
          <p:cNvSpPr>
            <a:spLocks noGrp="1"/>
          </p:cNvSpPr>
          <p:nvPr>
            <p:ph idx="1"/>
          </p:nvPr>
        </p:nvSpPr>
        <p:spPr>
          <a:xfrm>
            <a:off x="539552" y="1052736"/>
            <a:ext cx="8229600" cy="5798515"/>
          </a:xfrm>
        </p:spPr>
        <p:txBody>
          <a:bodyPr/>
          <a:lstStyle/>
          <a:p>
            <a:pPr marL="0" indent="0">
              <a:buNone/>
            </a:pPr>
            <a:r>
              <a:rPr lang="en-IN" dirty="0"/>
              <a:t>If the condition is </a:t>
            </a:r>
            <a:r>
              <a:rPr lang="en-IN" i="1" dirty="0"/>
              <a:t>True</a:t>
            </a:r>
            <a:r>
              <a:rPr lang="en-IN" dirty="0"/>
              <a:t>, the control simply moves to the next line of code. </a:t>
            </a:r>
          </a:p>
          <a:p>
            <a:pPr marL="0" indent="0">
              <a:buNone/>
            </a:pPr>
            <a:r>
              <a:rPr lang="en-IN" dirty="0"/>
              <a:t>In case if it is </a:t>
            </a:r>
            <a:r>
              <a:rPr lang="en-IN" i="1" dirty="0"/>
              <a:t>False</a:t>
            </a:r>
            <a:r>
              <a:rPr lang="en-IN" dirty="0"/>
              <a:t> the program stops running and returns </a:t>
            </a:r>
            <a:r>
              <a:rPr lang="en-IN" i="1" dirty="0" err="1"/>
              <a:t>AssertionError</a:t>
            </a:r>
            <a:r>
              <a:rPr lang="en-IN" dirty="0"/>
              <a:t> Exception. </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126976"/>
            <a:ext cx="604867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728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IN" b="1" dirty="0"/>
              <a:t>Syntax of assertion: </a:t>
            </a:r>
            <a:r>
              <a:rPr lang="en-IN" dirty="0"/>
              <a:t/>
            </a:r>
            <a:br>
              <a:rPr lang="en-IN" dirty="0"/>
            </a:br>
            <a:r>
              <a:rPr lang="en-IN" i="1" dirty="0"/>
              <a:t>assert</a:t>
            </a:r>
            <a:r>
              <a:rPr lang="en-IN" dirty="0"/>
              <a:t> condition, </a:t>
            </a:r>
            <a:r>
              <a:rPr lang="en-IN" dirty="0" err="1"/>
              <a:t>error_message</a:t>
            </a:r>
            <a:r>
              <a:rPr lang="en-IN" dirty="0"/>
              <a:t>(optional)</a:t>
            </a:r>
          </a:p>
          <a:p>
            <a:pPr marL="0" indent="0">
              <a:buNone/>
            </a:pPr>
            <a:endParaRPr lang="en-IN" dirty="0"/>
          </a:p>
          <a:p>
            <a:pPr marL="0" indent="0">
              <a:buNone/>
            </a:pPr>
            <a:r>
              <a:rPr lang="en-US" dirty="0"/>
              <a:t># assert without try catch</a:t>
            </a:r>
          </a:p>
          <a:p>
            <a:pPr marL="0" indent="0">
              <a:buNone/>
            </a:pPr>
            <a:r>
              <a:rPr lang="en-IN" dirty="0"/>
              <a:t>x = 1</a:t>
            </a:r>
          </a:p>
          <a:p>
            <a:pPr marL="0" indent="0">
              <a:buNone/>
            </a:pPr>
            <a:r>
              <a:rPr lang="en-IN" dirty="0"/>
              <a:t>y = 0</a:t>
            </a:r>
          </a:p>
          <a:p>
            <a:pPr marL="0" indent="0">
              <a:buNone/>
            </a:pPr>
            <a:r>
              <a:rPr lang="en-IN" dirty="0"/>
              <a:t>assert y != 0, "Invalid Operation"</a:t>
            </a:r>
          </a:p>
          <a:p>
            <a:pPr marL="0" indent="0">
              <a:buNone/>
            </a:pPr>
            <a:r>
              <a:rPr lang="en-IN" dirty="0"/>
              <a:t>print(x / 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61934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Assert with try catch</a:t>
            </a:r>
            <a:endParaRPr lang="en-IN" dirty="0"/>
          </a:p>
        </p:txBody>
      </p:sp>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IN" dirty="0"/>
              <a:t>try:</a:t>
            </a:r>
          </a:p>
          <a:p>
            <a:pPr marL="0" indent="0">
              <a:buNone/>
            </a:pPr>
            <a:r>
              <a:rPr lang="en-IN" dirty="0"/>
              <a:t>    x = 1</a:t>
            </a:r>
          </a:p>
          <a:p>
            <a:pPr marL="0" indent="0">
              <a:buNone/>
            </a:pPr>
            <a:r>
              <a:rPr lang="en-IN" dirty="0"/>
              <a:t>    y = 0</a:t>
            </a:r>
          </a:p>
          <a:p>
            <a:pPr marL="0" indent="0">
              <a:buNone/>
            </a:pPr>
            <a:r>
              <a:rPr lang="en-IN" dirty="0"/>
              <a:t>    assert y != 0, "Invalid Operation"</a:t>
            </a:r>
          </a:p>
          <a:p>
            <a:pPr marL="0" indent="0">
              <a:buNone/>
            </a:pPr>
            <a:r>
              <a:rPr lang="en-IN" dirty="0"/>
              <a:t>    print(x / y)</a:t>
            </a:r>
          </a:p>
          <a:p>
            <a:pPr marL="0" indent="0">
              <a:buNone/>
            </a:pPr>
            <a:r>
              <a:rPr lang="en-IN" dirty="0"/>
              <a:t> </a:t>
            </a:r>
          </a:p>
          <a:p>
            <a:pPr marL="0" indent="0">
              <a:buNone/>
            </a:pPr>
            <a:r>
              <a:rPr lang="en-IN" dirty="0"/>
              <a:t>except </a:t>
            </a:r>
            <a:r>
              <a:rPr lang="en-IN" dirty="0" err="1"/>
              <a:t>AssertionError</a:t>
            </a:r>
            <a:r>
              <a:rPr lang="en-IN" dirty="0"/>
              <a:t> as </a:t>
            </a:r>
            <a:r>
              <a:rPr lang="en-IN" dirty="0" err="1"/>
              <a:t>msg</a:t>
            </a:r>
            <a:r>
              <a:rPr lang="en-IN" dirty="0"/>
              <a:t>:</a:t>
            </a:r>
          </a:p>
          <a:p>
            <a:pPr marL="0" indent="0">
              <a:buNone/>
            </a:pPr>
            <a:r>
              <a:rPr lang="en-IN" dirty="0"/>
              <a:t>    print(</a:t>
            </a:r>
            <a:r>
              <a:rPr lang="en-IN" dirty="0" err="1"/>
              <a:t>msg</a:t>
            </a:r>
            <a:r>
              <a:rPr lang="en-IN" dirty="0"/>
              <a:t>)</a:t>
            </a:r>
          </a:p>
          <a:p>
            <a:pPr marL="0" indent="0">
              <a:buNone/>
            </a:pPr>
            <a:endParaRPr lang="en-IN" dirty="0"/>
          </a:p>
        </p:txBody>
      </p:sp>
    </p:spTree>
    <p:extLst>
      <p:ext uri="{BB962C8B-B14F-4D97-AF65-F5344CB8AC3E}">
        <p14:creationId xmlns:p14="http://schemas.microsoft.com/office/powerpoint/2010/main" val="31924672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way </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try:</a:t>
            </a:r>
          </a:p>
          <a:p>
            <a:pPr marL="0" indent="0">
              <a:buNone/>
            </a:pPr>
            <a:r>
              <a:rPr lang="en-IN" dirty="0"/>
              <a:t>    x = 1</a:t>
            </a:r>
          </a:p>
          <a:p>
            <a:pPr marL="0" indent="0">
              <a:buNone/>
            </a:pPr>
            <a:r>
              <a:rPr lang="en-IN" dirty="0"/>
              <a:t>    y = 0</a:t>
            </a:r>
          </a:p>
          <a:p>
            <a:pPr marL="0" indent="0">
              <a:buNone/>
            </a:pPr>
            <a:r>
              <a:rPr lang="en-IN" dirty="0"/>
              <a:t>    assert y != 0</a:t>
            </a:r>
          </a:p>
          <a:p>
            <a:pPr marL="0" indent="0">
              <a:buNone/>
            </a:pPr>
            <a:r>
              <a:rPr lang="en-IN" dirty="0"/>
              <a:t>    print(x / y)</a:t>
            </a:r>
          </a:p>
          <a:p>
            <a:pPr marL="0" indent="0">
              <a:buNone/>
            </a:pPr>
            <a:r>
              <a:rPr lang="en-IN" dirty="0"/>
              <a:t> </a:t>
            </a:r>
          </a:p>
          <a:p>
            <a:pPr marL="0" indent="0">
              <a:buNone/>
            </a:pPr>
            <a:r>
              <a:rPr lang="en-IN" dirty="0"/>
              <a:t>except </a:t>
            </a:r>
            <a:r>
              <a:rPr lang="en-IN" dirty="0" err="1"/>
              <a:t>AssertionError</a:t>
            </a:r>
            <a:r>
              <a:rPr lang="en-IN" dirty="0"/>
              <a:t> as </a:t>
            </a:r>
            <a:r>
              <a:rPr lang="en-IN" dirty="0" err="1"/>
              <a:t>msg</a:t>
            </a:r>
            <a:r>
              <a:rPr lang="en-IN" dirty="0"/>
              <a:t>:</a:t>
            </a:r>
          </a:p>
          <a:p>
            <a:pPr marL="0" indent="0">
              <a:buNone/>
            </a:pPr>
            <a:r>
              <a:rPr lang="en-IN" dirty="0"/>
              <a:t>    print("Invalid Operation")</a:t>
            </a:r>
          </a:p>
          <a:p>
            <a:endParaRPr lang="en-IN" dirty="0"/>
          </a:p>
        </p:txBody>
      </p:sp>
    </p:spTree>
    <p:extLst>
      <p:ext uri="{BB962C8B-B14F-4D97-AF65-F5344CB8AC3E}">
        <p14:creationId xmlns:p14="http://schemas.microsoft.com/office/powerpoint/2010/main" val="19057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Attributes</a:t>
            </a:r>
          </a:p>
        </p:txBody>
      </p:sp>
      <p:sp>
        <p:nvSpPr>
          <p:cNvPr id="3" name="Content Placeholder 2"/>
          <p:cNvSpPr>
            <a:spLocks noGrp="1"/>
          </p:cNvSpPr>
          <p:nvPr>
            <p:ph idx="1"/>
          </p:nvPr>
        </p:nvSpPr>
        <p:spPr/>
        <p:txBody>
          <a:bodyPr/>
          <a:lstStyle/>
          <a:p>
            <a:r>
              <a:rPr lang="en-US" sz="2400" dirty="0"/>
              <a:t>You can assign values to an instance using dot notation:</a:t>
            </a:r>
          </a:p>
          <a:p>
            <a:pPr lvl="1"/>
            <a:r>
              <a:rPr lang="en-US" sz="2400" dirty="0"/>
              <a:t>&gt;&gt;&gt; </a:t>
            </a:r>
            <a:r>
              <a:rPr lang="en-US" sz="2400" dirty="0" err="1"/>
              <a:t>blank.x</a:t>
            </a:r>
            <a:r>
              <a:rPr lang="en-US" sz="2400" dirty="0"/>
              <a:t> = 3.0</a:t>
            </a:r>
          </a:p>
          <a:p>
            <a:pPr lvl="1"/>
            <a:r>
              <a:rPr lang="en-US" sz="2400" dirty="0"/>
              <a:t>&gt;&gt;&gt; </a:t>
            </a:r>
            <a:r>
              <a:rPr lang="en-US" sz="2400" dirty="0" err="1"/>
              <a:t>blank.y</a:t>
            </a:r>
            <a:r>
              <a:rPr lang="en-US" sz="2400" dirty="0"/>
              <a:t> = 4.0</a:t>
            </a:r>
          </a:p>
          <a:p>
            <a:pPr algn="just"/>
            <a:r>
              <a:rPr lang="en-US" sz="2400" dirty="0"/>
              <a:t>In this case, we are assigning values to named elements of an object. These elements are called attributes.</a:t>
            </a:r>
          </a:p>
          <a:p>
            <a:pPr algn="just"/>
            <a:r>
              <a:rPr lang="en-US" sz="2400" dirty="0"/>
              <a:t>Attributes represent the characteristics of a class. When an object is instantiated and the values are assigned to attributes, they are then referred to as instance variables.</a:t>
            </a:r>
          </a:p>
        </p:txBody>
      </p:sp>
      <p:pic>
        <p:nvPicPr>
          <p:cNvPr id="4" name="Picture 3"/>
          <p:cNvPicPr>
            <a:picLocks noChangeAspect="1"/>
          </p:cNvPicPr>
          <p:nvPr/>
        </p:nvPicPr>
        <p:blipFill>
          <a:blip r:embed="rId2"/>
          <a:stretch>
            <a:fillRect/>
          </a:stretch>
        </p:blipFill>
        <p:spPr>
          <a:xfrm>
            <a:off x="4427984" y="4882862"/>
            <a:ext cx="4104456" cy="1584176"/>
          </a:xfrm>
          <a:prstGeom prst="rect">
            <a:avLst/>
          </a:prstGeom>
        </p:spPr>
      </p:pic>
      <p:sp>
        <p:nvSpPr>
          <p:cNvPr id="5" name="Rectangle 4"/>
          <p:cNvSpPr/>
          <p:nvPr/>
        </p:nvSpPr>
        <p:spPr>
          <a:xfrm>
            <a:off x="683568" y="5013176"/>
            <a:ext cx="2520280" cy="1477328"/>
          </a:xfrm>
          <a:prstGeom prst="rect">
            <a:avLst/>
          </a:prstGeom>
        </p:spPr>
        <p:txBody>
          <a:bodyPr wrap="square">
            <a:spAutoFit/>
          </a:bodyPr>
          <a:lstStyle/>
          <a:p>
            <a:r>
              <a:rPr lang="en-US" dirty="0">
                <a:latin typeface="UbuntuMono-Regular"/>
              </a:rPr>
              <a:t>&gt;&gt;&gt; </a:t>
            </a:r>
            <a:r>
              <a:rPr lang="en-US" dirty="0" err="1">
                <a:latin typeface="UbuntuMono-Regular"/>
              </a:rPr>
              <a:t>blank.y</a:t>
            </a:r>
            <a:endParaRPr lang="en-US" dirty="0">
              <a:latin typeface="UbuntuMono-Regular"/>
            </a:endParaRPr>
          </a:p>
          <a:p>
            <a:r>
              <a:rPr lang="en-US" dirty="0">
                <a:latin typeface="UbuntuMono-Regular"/>
              </a:rPr>
              <a:t>4.0</a:t>
            </a:r>
          </a:p>
          <a:p>
            <a:r>
              <a:rPr lang="en-US" dirty="0">
                <a:latin typeface="UbuntuMono-Regular"/>
              </a:rPr>
              <a:t>&gt;&gt;&gt; x = </a:t>
            </a:r>
            <a:r>
              <a:rPr lang="en-US" dirty="0" err="1">
                <a:latin typeface="UbuntuMono-Regular"/>
              </a:rPr>
              <a:t>blank.x</a:t>
            </a:r>
            <a:endParaRPr lang="en-US" dirty="0">
              <a:latin typeface="UbuntuMono-Regular"/>
            </a:endParaRPr>
          </a:p>
          <a:p>
            <a:r>
              <a:rPr lang="en-US" dirty="0">
                <a:latin typeface="UbuntuMono-Regular"/>
              </a:rPr>
              <a:t>&gt;&gt;&gt; x</a:t>
            </a:r>
          </a:p>
          <a:p>
            <a:r>
              <a:rPr lang="en-US" dirty="0">
                <a:latin typeface="UbuntuMono-Regular"/>
              </a:rPr>
              <a:t>3.0</a:t>
            </a:r>
            <a:endParaRPr lang="en-US" dirty="0"/>
          </a:p>
        </p:txBody>
      </p:sp>
    </p:spTree>
    <p:extLst>
      <p:ext uri="{BB962C8B-B14F-4D97-AF65-F5344CB8AC3E}">
        <p14:creationId xmlns:p14="http://schemas.microsoft.com/office/powerpoint/2010/main" val="1855773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solidFill>
                  <a:srgbClr val="FF0000"/>
                </a:solidFill>
              </a:rPr>
              <a:t>…</a:t>
            </a:r>
          </a:p>
        </p:txBody>
      </p:sp>
      <p:sp>
        <p:nvSpPr>
          <p:cNvPr id="3" name="Content Placeholder 2"/>
          <p:cNvSpPr>
            <a:spLocks noGrp="1"/>
          </p:cNvSpPr>
          <p:nvPr>
            <p:ph idx="1"/>
          </p:nvPr>
        </p:nvSpPr>
        <p:spPr/>
        <p:txBody>
          <a:bodyPr>
            <a:normAutofit fontScale="62500" lnSpcReduction="20000"/>
          </a:bodyPr>
          <a:lstStyle/>
          <a:p>
            <a:r>
              <a:rPr lang="en-US" dirty="0"/>
              <a:t>You can use dot notation as part of any expression. </a:t>
            </a:r>
          </a:p>
          <a:p>
            <a:pPr lvl="1"/>
            <a:r>
              <a:rPr lang="en-US" dirty="0"/>
              <a:t>&gt;&gt;&gt; '(%g, %g)' % (</a:t>
            </a:r>
            <a:r>
              <a:rPr lang="en-US" dirty="0" err="1"/>
              <a:t>blank.x</a:t>
            </a:r>
            <a:r>
              <a:rPr lang="en-US" dirty="0"/>
              <a:t>, </a:t>
            </a:r>
            <a:r>
              <a:rPr lang="en-US" dirty="0" err="1"/>
              <a:t>blank.y</a:t>
            </a:r>
            <a:r>
              <a:rPr lang="en-US" dirty="0"/>
              <a:t>)</a:t>
            </a:r>
          </a:p>
          <a:p>
            <a:pPr lvl="1"/>
            <a:r>
              <a:rPr lang="en-US" dirty="0"/>
              <a:t>'(3.0, 4.0)'</a:t>
            </a:r>
          </a:p>
          <a:p>
            <a:pPr lvl="1"/>
            <a:r>
              <a:rPr lang="en-US" dirty="0"/>
              <a:t>&gt;&gt;&gt; distance = </a:t>
            </a:r>
            <a:r>
              <a:rPr lang="en-US" dirty="0" err="1"/>
              <a:t>math.sqrt</a:t>
            </a:r>
            <a:r>
              <a:rPr lang="en-US" dirty="0"/>
              <a:t>(</a:t>
            </a:r>
            <a:r>
              <a:rPr lang="en-US" dirty="0" err="1"/>
              <a:t>blank.x</a:t>
            </a:r>
            <a:r>
              <a:rPr lang="en-US" dirty="0"/>
              <a:t>**2 + </a:t>
            </a:r>
            <a:r>
              <a:rPr lang="en-US" dirty="0" err="1"/>
              <a:t>blank.y</a:t>
            </a:r>
            <a:r>
              <a:rPr lang="en-US" dirty="0"/>
              <a:t>**2)</a:t>
            </a:r>
          </a:p>
          <a:p>
            <a:pPr lvl="1"/>
            <a:r>
              <a:rPr lang="en-US" dirty="0"/>
              <a:t>&gt;&gt;&gt; distance</a:t>
            </a:r>
          </a:p>
          <a:p>
            <a:pPr lvl="1"/>
            <a:r>
              <a:rPr lang="en-US" dirty="0"/>
              <a:t>5.0</a:t>
            </a:r>
          </a:p>
          <a:p>
            <a:r>
              <a:rPr lang="en-US" dirty="0"/>
              <a:t>You can pass an instance as an argument in the usual way. </a:t>
            </a:r>
          </a:p>
          <a:p>
            <a:pPr lvl="1"/>
            <a:r>
              <a:rPr lang="en-US" dirty="0" err="1"/>
              <a:t>def</a:t>
            </a:r>
            <a:r>
              <a:rPr lang="en-US" dirty="0"/>
              <a:t> </a:t>
            </a:r>
            <a:r>
              <a:rPr lang="en-US" dirty="0" err="1"/>
              <a:t>print_point</a:t>
            </a:r>
            <a:r>
              <a:rPr lang="en-US" dirty="0"/>
              <a:t>(p):</a:t>
            </a:r>
          </a:p>
          <a:p>
            <a:pPr lvl="1"/>
            <a:r>
              <a:rPr lang="en-US" dirty="0"/>
              <a:t>print('(%g, %g)' % (</a:t>
            </a:r>
            <a:r>
              <a:rPr lang="en-US" dirty="0" err="1"/>
              <a:t>p.x</a:t>
            </a:r>
            <a:r>
              <a:rPr lang="en-US" dirty="0"/>
              <a:t>, </a:t>
            </a:r>
            <a:r>
              <a:rPr lang="en-US" dirty="0" err="1"/>
              <a:t>p.y</a:t>
            </a:r>
            <a:r>
              <a:rPr lang="en-US" dirty="0"/>
              <a:t>))</a:t>
            </a:r>
          </a:p>
          <a:p>
            <a:r>
              <a:rPr lang="en-US" dirty="0" err="1"/>
              <a:t>print_point</a:t>
            </a:r>
            <a:r>
              <a:rPr lang="en-US" dirty="0"/>
              <a:t> takes a point as an argument and displays it in mathematical notation.</a:t>
            </a:r>
          </a:p>
          <a:p>
            <a:pPr lvl="1"/>
            <a:r>
              <a:rPr lang="en-US" dirty="0"/>
              <a:t>&gt;&gt;&gt; </a:t>
            </a:r>
            <a:r>
              <a:rPr lang="en-US" dirty="0" err="1"/>
              <a:t>print_point</a:t>
            </a:r>
            <a:r>
              <a:rPr lang="en-US" dirty="0"/>
              <a:t>(blank)</a:t>
            </a:r>
          </a:p>
          <a:p>
            <a:pPr lvl="1"/>
            <a:r>
              <a:rPr lang="en-US" dirty="0"/>
              <a:t>(3.0, 4.0)</a:t>
            </a:r>
          </a:p>
          <a:p>
            <a:pPr algn="just"/>
            <a:r>
              <a:rPr lang="en-US" dirty="0"/>
              <a:t>Inside the function, p is an alias for blank, so if the function modifies p, blank changes.</a:t>
            </a:r>
          </a:p>
          <a:p>
            <a:pPr lvl="1"/>
            <a:endParaRPr lang="en-US" dirty="0"/>
          </a:p>
        </p:txBody>
      </p:sp>
    </p:spTree>
    <p:extLst>
      <p:ext uri="{BB962C8B-B14F-4D97-AF65-F5344CB8AC3E}">
        <p14:creationId xmlns:p14="http://schemas.microsoft.com/office/powerpoint/2010/main" val="307621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Rectangles</a:t>
            </a:r>
          </a:p>
        </p:txBody>
      </p:sp>
      <p:sp>
        <p:nvSpPr>
          <p:cNvPr id="3" name="Content Placeholder 2"/>
          <p:cNvSpPr>
            <a:spLocks noGrp="1"/>
          </p:cNvSpPr>
          <p:nvPr>
            <p:ph idx="1"/>
          </p:nvPr>
        </p:nvSpPr>
        <p:spPr/>
        <p:txBody>
          <a:bodyPr>
            <a:normAutofit fontScale="85000" lnSpcReduction="20000"/>
          </a:bodyPr>
          <a:lstStyle/>
          <a:p>
            <a:r>
              <a:rPr lang="en-US" dirty="0"/>
              <a:t>There are at least two possibilities:</a:t>
            </a:r>
          </a:p>
          <a:p>
            <a:pPr lvl="1"/>
            <a:r>
              <a:rPr lang="en-US" dirty="0"/>
              <a:t> You could specify one corner of the rectangle (or the center), the width and the height.</a:t>
            </a:r>
          </a:p>
          <a:p>
            <a:pPr lvl="1"/>
            <a:r>
              <a:rPr lang="en-US" dirty="0"/>
              <a:t>You could specify two opposing corners.</a:t>
            </a:r>
          </a:p>
          <a:p>
            <a:pPr marL="457200" lvl="1" indent="0">
              <a:buNone/>
            </a:pPr>
            <a:r>
              <a:rPr lang="en-US" sz="3200" dirty="0">
                <a:solidFill>
                  <a:srgbClr val="FF0000"/>
                </a:solidFill>
              </a:rPr>
              <a:t>Class</a:t>
            </a:r>
            <a:r>
              <a:rPr lang="en-US" sz="3200" dirty="0"/>
              <a:t> </a:t>
            </a:r>
            <a:r>
              <a:rPr lang="en-US" sz="3200" dirty="0">
                <a:solidFill>
                  <a:srgbClr val="FF0000"/>
                </a:solidFill>
              </a:rPr>
              <a:t>definition</a:t>
            </a:r>
            <a:r>
              <a:rPr lang="en-US" sz="3200" dirty="0"/>
              <a:t>:</a:t>
            </a:r>
          </a:p>
          <a:p>
            <a:pPr lvl="1"/>
            <a:r>
              <a:rPr lang="en-US" dirty="0"/>
              <a:t>class Rectangle:</a:t>
            </a:r>
          </a:p>
          <a:p>
            <a:pPr lvl="1"/>
            <a:r>
              <a:rPr lang="en-US" dirty="0"/>
              <a:t>"""Represents a rectangle.</a:t>
            </a:r>
          </a:p>
          <a:p>
            <a:pPr lvl="1"/>
            <a:r>
              <a:rPr lang="en-US" dirty="0"/>
              <a:t>attributes: width, height, corner.</a:t>
            </a:r>
          </a:p>
          <a:p>
            <a:pPr lvl="1"/>
            <a:r>
              <a:rPr lang="en-US" dirty="0"/>
              <a:t>""“</a:t>
            </a:r>
          </a:p>
          <a:p>
            <a:pPr algn="just"/>
            <a:r>
              <a:rPr lang="en-US" sz="3300" dirty="0"/>
              <a:t>The </a:t>
            </a:r>
            <a:r>
              <a:rPr lang="en-US" sz="3300" dirty="0" err="1"/>
              <a:t>docstring</a:t>
            </a:r>
            <a:r>
              <a:rPr lang="en-US" sz="3300" dirty="0"/>
              <a:t> lists the attributes: width and height are numbers; corner is a Point object that specifies the lower-left corner.</a:t>
            </a:r>
          </a:p>
        </p:txBody>
      </p:sp>
    </p:spTree>
    <p:extLst>
      <p:ext uri="{BB962C8B-B14F-4D97-AF65-F5344CB8AC3E}">
        <p14:creationId xmlns:p14="http://schemas.microsoft.com/office/powerpoint/2010/main" val="211361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Contd</a:t>
            </a:r>
            <a:r>
              <a:rPr lang="en-US" dirty="0"/>
              <a:t>…</a:t>
            </a:r>
          </a:p>
        </p:txBody>
      </p:sp>
      <p:sp>
        <p:nvSpPr>
          <p:cNvPr id="3" name="Content Placeholder 2"/>
          <p:cNvSpPr>
            <a:spLocks noGrp="1"/>
          </p:cNvSpPr>
          <p:nvPr>
            <p:ph idx="1"/>
          </p:nvPr>
        </p:nvSpPr>
        <p:spPr/>
        <p:txBody>
          <a:bodyPr>
            <a:normAutofit lnSpcReduction="10000"/>
          </a:bodyPr>
          <a:lstStyle/>
          <a:p>
            <a:pPr algn="just"/>
            <a:r>
              <a:rPr lang="en-US" dirty="0"/>
              <a:t>To represent a rectangle, you have to instantiate a Rectangle object and assign values to the attributes</a:t>
            </a:r>
          </a:p>
          <a:p>
            <a:pPr lvl="1"/>
            <a:r>
              <a:rPr lang="en-US" dirty="0"/>
              <a:t>box = Rectangle()</a:t>
            </a:r>
          </a:p>
          <a:p>
            <a:pPr lvl="1"/>
            <a:r>
              <a:rPr lang="en-US" dirty="0" err="1"/>
              <a:t>box.width</a:t>
            </a:r>
            <a:r>
              <a:rPr lang="en-US" dirty="0"/>
              <a:t> = 100.0</a:t>
            </a:r>
          </a:p>
          <a:p>
            <a:pPr lvl="1"/>
            <a:r>
              <a:rPr lang="en-US" dirty="0" err="1"/>
              <a:t>box.height</a:t>
            </a:r>
            <a:r>
              <a:rPr lang="en-US" dirty="0"/>
              <a:t> = 200.0</a:t>
            </a:r>
          </a:p>
          <a:p>
            <a:pPr lvl="1"/>
            <a:r>
              <a:rPr lang="en-US" dirty="0" err="1"/>
              <a:t>box.corner</a:t>
            </a:r>
            <a:r>
              <a:rPr lang="en-US" dirty="0"/>
              <a:t> = Point()</a:t>
            </a:r>
          </a:p>
          <a:p>
            <a:pPr lvl="1"/>
            <a:r>
              <a:rPr lang="en-US" dirty="0" err="1"/>
              <a:t>box.corner.x</a:t>
            </a:r>
            <a:r>
              <a:rPr lang="en-US" dirty="0"/>
              <a:t> = 0.0</a:t>
            </a:r>
          </a:p>
          <a:p>
            <a:pPr lvl="1"/>
            <a:r>
              <a:rPr lang="en-US" dirty="0" err="1"/>
              <a:t>box.corner.y</a:t>
            </a:r>
            <a:r>
              <a:rPr lang="en-US" dirty="0"/>
              <a:t> = 0.0</a:t>
            </a:r>
          </a:p>
        </p:txBody>
      </p:sp>
      <p:pic>
        <p:nvPicPr>
          <p:cNvPr id="4" name="Content Placeholder 3"/>
          <p:cNvPicPr>
            <a:picLocks noChangeAspect="1"/>
          </p:cNvPicPr>
          <p:nvPr/>
        </p:nvPicPr>
        <p:blipFill>
          <a:blip r:embed="rId2"/>
          <a:stretch>
            <a:fillRect/>
          </a:stretch>
        </p:blipFill>
        <p:spPr>
          <a:xfrm>
            <a:off x="4572000" y="3429000"/>
            <a:ext cx="3960440" cy="1817826"/>
          </a:xfrm>
          <a:prstGeom prst="rect">
            <a:avLst/>
          </a:prstGeom>
        </p:spPr>
      </p:pic>
    </p:spTree>
    <p:extLst>
      <p:ext uri="{BB962C8B-B14F-4D97-AF65-F5344CB8AC3E}">
        <p14:creationId xmlns:p14="http://schemas.microsoft.com/office/powerpoint/2010/main" val="3193072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24276</TotalTime>
  <Words>3559</Words>
  <Application>Microsoft Office PowerPoint</Application>
  <PresentationFormat>On-screen Show (4:3)</PresentationFormat>
  <Paragraphs>507</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UbuntuMono-Regular</vt:lpstr>
      <vt:lpstr>Office Theme</vt:lpstr>
      <vt:lpstr>Classes and Objects</vt:lpstr>
      <vt:lpstr>Objected oriented programming using Python </vt:lpstr>
      <vt:lpstr>Class in OOPS</vt:lpstr>
      <vt:lpstr>Contd…</vt:lpstr>
      <vt:lpstr>Objects</vt:lpstr>
      <vt:lpstr>Attributes</vt:lpstr>
      <vt:lpstr>Contd…</vt:lpstr>
      <vt:lpstr>Rectangles</vt:lpstr>
      <vt:lpstr>Contd…</vt:lpstr>
      <vt:lpstr>Instances as Return Values</vt:lpstr>
      <vt:lpstr>Objects Are Mutable</vt:lpstr>
      <vt:lpstr>Copying</vt:lpstr>
      <vt:lpstr>Contd…</vt:lpstr>
      <vt:lpstr>copy.copy </vt:lpstr>
      <vt:lpstr>deep copy</vt:lpstr>
      <vt:lpstr>Debugging</vt:lpstr>
      <vt:lpstr>Contd…</vt:lpstr>
      <vt:lpstr>Contd…</vt:lpstr>
      <vt:lpstr>Classes and functions</vt:lpstr>
      <vt:lpstr>Pure functions</vt:lpstr>
      <vt:lpstr>Contd…</vt:lpstr>
      <vt:lpstr>Pure functions</vt:lpstr>
      <vt:lpstr>Modifiers</vt:lpstr>
      <vt:lpstr>Contd…</vt:lpstr>
      <vt:lpstr>Classes and Methods</vt:lpstr>
      <vt:lpstr>Methods</vt:lpstr>
      <vt:lpstr>Printing Objects</vt:lpstr>
      <vt:lpstr>Contd…</vt:lpstr>
      <vt:lpstr>The init Method</vt:lpstr>
      <vt:lpstr>Contd…</vt:lpstr>
      <vt:lpstr>The __str__ Method</vt:lpstr>
      <vt:lpstr>Operator overloading </vt:lpstr>
      <vt:lpstr>Contd…</vt:lpstr>
      <vt:lpstr>Operator Overloading</vt:lpstr>
      <vt:lpstr>Type-Based Dispatch</vt:lpstr>
      <vt:lpstr>Contd…</vt:lpstr>
      <vt:lpstr>Contd…</vt:lpstr>
      <vt:lpstr>Polymorphism</vt:lpstr>
      <vt:lpstr>Contd…</vt:lpstr>
      <vt:lpstr>Contd…</vt:lpstr>
      <vt:lpstr>Contd…</vt:lpstr>
      <vt:lpstr>Example :Student class in Python</vt:lpstr>
      <vt:lpstr>Student example</vt:lpstr>
      <vt:lpstr>Continued …</vt:lpstr>
      <vt:lpstr>Adding two complex numbers </vt:lpstr>
      <vt:lpstr>Over loading ‘+’ for adding two complex numbers and __str__()</vt:lpstr>
      <vt:lpstr># A simple Python function to demonstrate  Polymorphism </vt:lpstr>
      <vt:lpstr> Python program to demonstrate in-built  poly-morphic functions </vt:lpstr>
      <vt:lpstr>Exception handling Python coding </vt:lpstr>
      <vt:lpstr>Examples of error</vt:lpstr>
      <vt:lpstr>Continued… </vt:lpstr>
      <vt:lpstr>Continued…</vt:lpstr>
      <vt:lpstr>Error handling in Python </vt:lpstr>
      <vt:lpstr>Program to illustrate ZeroDivision error</vt:lpstr>
      <vt:lpstr>Assertion Error </vt:lpstr>
      <vt:lpstr>PowerPoint Presentation</vt:lpstr>
      <vt:lpstr>Assert with try catch</vt:lpstr>
      <vt:lpstr>Alternate way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Concepts in Python</dc:title>
  <dc:creator>7</dc:creator>
  <cp:lastModifiedBy>ADMIN</cp:lastModifiedBy>
  <cp:revision>75</cp:revision>
  <dcterms:created xsi:type="dcterms:W3CDTF">2023-02-24T12:40:13Z</dcterms:created>
  <dcterms:modified xsi:type="dcterms:W3CDTF">2025-01-02T09:18:53Z</dcterms:modified>
</cp:coreProperties>
</file>