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7765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  <p:embeddedFont>
      <p:font typeface="Montserrat ExtraLight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22" Type="http://schemas.openxmlformats.org/officeDocument/2006/relationships/font" Target="fonts/MontserratExtraLight-bold.fntdata"/><Relationship Id="rId21" Type="http://schemas.openxmlformats.org/officeDocument/2006/relationships/font" Target="fonts/MontserratExtraLight-regular.fntdata"/><Relationship Id="rId24" Type="http://schemas.openxmlformats.org/officeDocument/2006/relationships/font" Target="fonts/MontserratExtraLight-boldItalic.fntdata"/><Relationship Id="rId23" Type="http://schemas.openxmlformats.org/officeDocument/2006/relationships/font" Target="fonts/MontserratExtra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32" Type="http://schemas.openxmlformats.org/officeDocument/2006/relationships/font" Target="fonts/OpenSans-boldItalic.fntdata"/><Relationship Id="rId13" Type="http://schemas.openxmlformats.org/officeDocument/2006/relationships/font" Target="fonts/Montserrat-regular.fntdata"/><Relationship Id="rId12" Type="http://schemas.openxmlformats.org/officeDocument/2006/relationships/font" Target="fonts/Roboto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MontserratLight-italic.fntdata"/><Relationship Id="rId18" Type="http://schemas.openxmlformats.org/officeDocument/2006/relationships/font" Target="fonts/Montserrat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" name="Google Shape;23;p3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" name="Google Shape;3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687388" y="1143000"/>
            <a:ext cx="5481637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400550"/>
            <a:ext cx="5484813" cy="3598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5a139ee8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5a139ee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65a139ee8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IG PICTURE 1">
  <p:cSld name="1_BIG PICTUR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9907290" y="1760999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457109" lvl="1" marL="137132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109" lvl="2" marL="228554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57108" lvl="3" marL="3199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57109" lvl="4" marL="411397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108" lvl="5" marL="502819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08" lvl="6" marL="594241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08" lvl="7" marL="685662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08" lvl="8" marL="777084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/>
          <p:nvPr>
            <p:ph idx="3" type="pic"/>
          </p:nvPr>
        </p:nvSpPr>
        <p:spPr>
          <a:xfrm>
            <a:off x="12447855" y="6171188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457109" lvl="1" marL="137132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109" lvl="2" marL="228554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57108" lvl="3" marL="3199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57109" lvl="4" marL="411397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108" lvl="5" marL="502819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08" lvl="6" marL="594241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08" lvl="7" marL="685662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08" lvl="8" marL="777084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/>
          <p:nvPr>
            <p:ph idx="4" type="pic"/>
          </p:nvPr>
        </p:nvSpPr>
        <p:spPr>
          <a:xfrm>
            <a:off x="18184038" y="1760999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457109" lvl="1" marL="137132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109" lvl="2" marL="228554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57108" lvl="3" marL="3199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57109" lvl="4" marL="411397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108" lvl="5" marL="502819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08" lvl="6" marL="594241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08" lvl="7" marL="685662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08" lvl="8" marL="777084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ig Background with image">
  <p:cSld name="3_Big Background with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>
            <a:off x="2" y="0"/>
            <a:ext cx="13297422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457109" lvl="1" marL="137132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109" lvl="2" marL="228554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57108" lvl="3" marL="3199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57109" lvl="4" marL="411397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108" lvl="5" marL="502819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08" lvl="6" marL="594241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08" lvl="7" marL="685662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08" lvl="8" marL="777084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>
            <p:ph idx="2" type="pic"/>
          </p:nvPr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57109" lvl="1" marL="137132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109" lvl="2" marL="228554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57108" lvl="3" marL="3199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57109" lvl="4" marL="411397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108" lvl="5" marL="502819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08" lvl="6" marL="594241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08" lvl="7" marL="685662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08" lvl="8" marL="777084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0" i="0" sz="6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B1E4D">
            <a:alpha val="87670"/>
          </a:srgbClr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37695" y="7778325"/>
            <a:ext cx="2424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 sustainable clothing subscription model</a:t>
            </a:r>
            <a:endParaRPr sz="4000"/>
          </a:p>
        </p:txBody>
      </p:sp>
      <p:sp>
        <p:nvSpPr>
          <p:cNvPr id="26" name="Google Shape;26;p6"/>
          <p:cNvSpPr txBox="1"/>
          <p:nvPr/>
        </p:nvSpPr>
        <p:spPr>
          <a:xfrm>
            <a:off x="1" y="5377650"/>
            <a:ext cx="24377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TailorMatched</a:t>
            </a:r>
            <a:endParaRPr b="1" i="0" sz="15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 result for omnisci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6054" y="0"/>
            <a:ext cx="7530545" cy="18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4">
            <a:alphaModFix/>
          </a:blip>
          <a:srcRect b="0" l="0" r="2742" t="0"/>
          <a:stretch/>
        </p:blipFill>
        <p:spPr>
          <a:xfrm>
            <a:off x="300900" y="173938"/>
            <a:ext cx="11116750" cy="14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4223" t="0"/>
          <a:stretch/>
        </p:blipFill>
        <p:spPr>
          <a:xfrm>
            <a:off x="-107950" y="-65087"/>
            <a:ext cx="12093574" cy="13846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/>
          <p:nvPr/>
        </p:nvSpPr>
        <p:spPr>
          <a:xfrm flipH="1">
            <a:off x="8201113" y="-75125"/>
            <a:ext cx="3784500" cy="13846200"/>
          </a:xfrm>
          <a:prstGeom prst="rtTriangl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13400575" y="743725"/>
            <a:ext cx="90381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BB1E4D"/>
                </a:solidFill>
                <a:latin typeface="Montserrat"/>
                <a:ea typeface="Montserrat"/>
                <a:cs typeface="Montserrat"/>
                <a:sym typeface="Montserrat"/>
              </a:rPr>
              <a:t>Model Breakdown</a:t>
            </a:r>
            <a:endParaRPr b="1" i="0" sz="6600" u="none" cap="none" strike="noStrike">
              <a:solidFill>
                <a:srgbClr val="BB1E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11353878" y="10834225"/>
            <a:ext cx="466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11243339" y="11439011"/>
            <a:ext cx="9609441" cy="125182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>
                <a:latin typeface="Montserrat Light"/>
                <a:ea typeface="Montserrat Light"/>
                <a:cs typeface="Montserrat Light"/>
                <a:sym typeface="Montserrat Light"/>
              </a:rPr>
              <a:t>Based off of the survey and our model, we create a personalized </a:t>
            </a:r>
            <a:r>
              <a:rPr lang="en-US" sz="2700">
                <a:latin typeface="Montserrat Light"/>
                <a:ea typeface="Montserrat Light"/>
                <a:cs typeface="Montserrat Light"/>
                <a:sym typeface="Montserrat Light"/>
              </a:rPr>
              <a:t>recommendation</a:t>
            </a:r>
            <a:r>
              <a:rPr lang="en-US" sz="2700">
                <a:latin typeface="Montserrat Light"/>
                <a:ea typeface="Montserrat Light"/>
                <a:cs typeface="Montserrat Light"/>
                <a:sym typeface="Montserrat Light"/>
              </a:rPr>
              <a:t> for every user.</a:t>
            </a:r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13400576" y="3038200"/>
            <a:ext cx="479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ANALYZE DATA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13290031" y="3642998"/>
            <a:ext cx="96093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>
                <a:latin typeface="Montserrat Light"/>
                <a:ea typeface="Montserrat Light"/>
                <a:cs typeface="Montserrat Light"/>
                <a:sym typeface="Montserrat Light"/>
              </a:rPr>
              <a:t>Scoured millions of data points to select the prime parameters to analyze.</a:t>
            </a:r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12616149" y="5617275"/>
            <a:ext cx="479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CREATE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2505597" y="6222075"/>
            <a:ext cx="9609441" cy="125182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>
                <a:latin typeface="Montserrat Light"/>
                <a:ea typeface="Montserrat Light"/>
                <a:cs typeface="Montserrat Light"/>
                <a:sym typeface="Montserrat Light"/>
              </a:rPr>
              <a:t>Implemented a logistic regression model to create a prediction engine. </a:t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764396" y="5734670"/>
            <a:ext cx="1601700" cy="1601700"/>
          </a:xfrm>
          <a:prstGeom prst="ellipse">
            <a:avLst/>
          </a:prstGeom>
          <a:solidFill>
            <a:srgbClr val="BB1E4D">
              <a:alpha val="87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9162738" y="11015954"/>
            <a:ext cx="1601700" cy="1601700"/>
          </a:xfrm>
          <a:prstGeom prst="ellipse">
            <a:avLst/>
          </a:prstGeom>
          <a:solidFill>
            <a:srgbClr val="BB1E4D">
              <a:alpha val="87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334805" y="3225991"/>
            <a:ext cx="1601804" cy="1601804"/>
          </a:xfrm>
          <a:prstGeom prst="ellipse">
            <a:avLst/>
          </a:prstGeom>
          <a:solidFill>
            <a:srgbClr val="BB1E4D">
              <a:alpha val="87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11809507" y="3683632"/>
            <a:ext cx="696091" cy="696091"/>
            <a:chOff x="3661569" y="4579937"/>
            <a:chExt cx="250825" cy="250825"/>
          </a:xfrm>
        </p:grpSpPr>
        <p:sp>
          <p:nvSpPr>
            <p:cNvPr id="47" name="Google Shape;47;p7"/>
            <p:cNvSpPr/>
            <p:nvPr/>
          </p:nvSpPr>
          <p:spPr>
            <a:xfrm>
              <a:off x="3661569" y="4579937"/>
              <a:ext cx="250825" cy="250825"/>
            </a:xfrm>
            <a:custGeom>
              <a:rect b="b" l="l" r="r" t="t"/>
              <a:pathLst>
                <a:path extrusionOk="0" h="120000" w="120000">
                  <a:moveTo>
                    <a:pt x="111919" y="86647"/>
                  </a:moveTo>
                  <a:lnTo>
                    <a:pt x="7908" y="86647"/>
                  </a:lnTo>
                  <a:lnTo>
                    <a:pt x="7908" y="11518"/>
                  </a:lnTo>
                  <a:lnTo>
                    <a:pt x="111919" y="11518"/>
                  </a:lnTo>
                  <a:lnTo>
                    <a:pt x="111919" y="86647"/>
                  </a:lnTo>
                  <a:close/>
                  <a:moveTo>
                    <a:pt x="5845" y="4469"/>
                  </a:moveTo>
                  <a:lnTo>
                    <a:pt x="113982" y="4469"/>
                  </a:lnTo>
                  <a:lnTo>
                    <a:pt x="113982" y="4469"/>
                  </a:lnTo>
                  <a:cubicBezTo>
                    <a:pt x="114842" y="4469"/>
                    <a:pt x="115358" y="4985"/>
                    <a:pt x="115358" y="5845"/>
                  </a:cubicBezTo>
                  <a:lnTo>
                    <a:pt x="115358" y="5845"/>
                  </a:lnTo>
                  <a:cubicBezTo>
                    <a:pt x="115358" y="6704"/>
                    <a:pt x="114842" y="7220"/>
                    <a:pt x="113982" y="7220"/>
                  </a:cubicBezTo>
                  <a:lnTo>
                    <a:pt x="5845" y="7220"/>
                  </a:lnTo>
                  <a:lnTo>
                    <a:pt x="5845" y="7220"/>
                  </a:lnTo>
                  <a:cubicBezTo>
                    <a:pt x="4985" y="7220"/>
                    <a:pt x="4297" y="6704"/>
                    <a:pt x="4297" y="5845"/>
                  </a:cubicBezTo>
                  <a:lnTo>
                    <a:pt x="4297" y="5845"/>
                  </a:lnTo>
                  <a:cubicBezTo>
                    <a:pt x="4297" y="4985"/>
                    <a:pt x="4985" y="4469"/>
                    <a:pt x="5845" y="4469"/>
                  </a:cubicBezTo>
                  <a:close/>
                  <a:moveTo>
                    <a:pt x="113982" y="0"/>
                  </a:moveTo>
                  <a:lnTo>
                    <a:pt x="5845" y="0"/>
                  </a:lnTo>
                  <a:lnTo>
                    <a:pt x="5845" y="0"/>
                  </a:lnTo>
                  <a:cubicBezTo>
                    <a:pt x="2578" y="0"/>
                    <a:pt x="0" y="2578"/>
                    <a:pt x="0" y="5845"/>
                  </a:cubicBezTo>
                  <a:lnTo>
                    <a:pt x="0" y="5845"/>
                  </a:lnTo>
                  <a:cubicBezTo>
                    <a:pt x="0" y="8252"/>
                    <a:pt x="1375" y="10315"/>
                    <a:pt x="3610" y="11174"/>
                  </a:cubicBezTo>
                  <a:lnTo>
                    <a:pt x="3610" y="88882"/>
                  </a:lnTo>
                  <a:lnTo>
                    <a:pt x="3610" y="88882"/>
                  </a:lnTo>
                  <a:cubicBezTo>
                    <a:pt x="3610" y="90085"/>
                    <a:pt x="4641" y="91117"/>
                    <a:pt x="5845" y="91117"/>
                  </a:cubicBezTo>
                  <a:lnTo>
                    <a:pt x="57765" y="91117"/>
                  </a:lnTo>
                  <a:lnTo>
                    <a:pt x="57765" y="101776"/>
                  </a:lnTo>
                  <a:lnTo>
                    <a:pt x="23037" y="115702"/>
                  </a:lnTo>
                  <a:lnTo>
                    <a:pt x="23037" y="115702"/>
                  </a:lnTo>
                  <a:cubicBezTo>
                    <a:pt x="22005" y="116045"/>
                    <a:pt x="21318" y="117421"/>
                    <a:pt x="21833" y="118452"/>
                  </a:cubicBezTo>
                  <a:lnTo>
                    <a:pt x="21833" y="118452"/>
                  </a:lnTo>
                  <a:cubicBezTo>
                    <a:pt x="22177" y="119312"/>
                    <a:pt x="23037" y="119828"/>
                    <a:pt x="23896" y="119828"/>
                  </a:cubicBezTo>
                  <a:lnTo>
                    <a:pt x="23896" y="119828"/>
                  </a:lnTo>
                  <a:cubicBezTo>
                    <a:pt x="24068" y="119828"/>
                    <a:pt x="24240" y="119828"/>
                    <a:pt x="24584" y="119656"/>
                  </a:cubicBezTo>
                  <a:lnTo>
                    <a:pt x="60000" y="105558"/>
                  </a:lnTo>
                  <a:lnTo>
                    <a:pt x="95071" y="119656"/>
                  </a:lnTo>
                  <a:lnTo>
                    <a:pt x="95071" y="119656"/>
                  </a:lnTo>
                  <a:cubicBezTo>
                    <a:pt x="95415" y="119828"/>
                    <a:pt x="95759" y="119828"/>
                    <a:pt x="95931" y="119828"/>
                  </a:cubicBezTo>
                  <a:lnTo>
                    <a:pt x="95931" y="119828"/>
                  </a:lnTo>
                  <a:cubicBezTo>
                    <a:pt x="96790" y="119828"/>
                    <a:pt x="97650" y="119312"/>
                    <a:pt x="97994" y="118452"/>
                  </a:cubicBezTo>
                  <a:lnTo>
                    <a:pt x="97994" y="118452"/>
                  </a:lnTo>
                  <a:cubicBezTo>
                    <a:pt x="98510" y="117421"/>
                    <a:pt x="97822" y="116045"/>
                    <a:pt x="96790" y="115702"/>
                  </a:cubicBezTo>
                  <a:lnTo>
                    <a:pt x="61891" y="101776"/>
                  </a:lnTo>
                  <a:lnTo>
                    <a:pt x="61891" y="91117"/>
                  </a:lnTo>
                  <a:lnTo>
                    <a:pt x="113982" y="91117"/>
                  </a:lnTo>
                  <a:lnTo>
                    <a:pt x="113982" y="91117"/>
                  </a:lnTo>
                  <a:cubicBezTo>
                    <a:pt x="115186" y="91117"/>
                    <a:pt x="116217" y="90085"/>
                    <a:pt x="116217" y="88882"/>
                  </a:cubicBezTo>
                  <a:lnTo>
                    <a:pt x="116217" y="11174"/>
                  </a:lnTo>
                  <a:lnTo>
                    <a:pt x="116217" y="11174"/>
                  </a:lnTo>
                  <a:cubicBezTo>
                    <a:pt x="118280" y="10315"/>
                    <a:pt x="119828" y="8252"/>
                    <a:pt x="119828" y="5845"/>
                  </a:cubicBezTo>
                  <a:lnTo>
                    <a:pt x="119828" y="5845"/>
                  </a:lnTo>
                  <a:cubicBezTo>
                    <a:pt x="119828" y="2578"/>
                    <a:pt x="117077" y="0"/>
                    <a:pt x="113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736182" y="4632325"/>
              <a:ext cx="100012" cy="100012"/>
            </a:xfrm>
            <a:custGeom>
              <a:rect b="b" l="l" r="r" t="t"/>
              <a:pathLst>
                <a:path extrusionOk="0" h="120000" w="120000">
                  <a:moveTo>
                    <a:pt x="54388" y="11654"/>
                  </a:moveTo>
                  <a:lnTo>
                    <a:pt x="54388" y="65611"/>
                  </a:lnTo>
                  <a:lnTo>
                    <a:pt x="107913" y="65611"/>
                  </a:lnTo>
                  <a:lnTo>
                    <a:pt x="107913" y="65611"/>
                  </a:lnTo>
                  <a:cubicBezTo>
                    <a:pt x="105323" y="89784"/>
                    <a:pt x="85035" y="108776"/>
                    <a:pt x="59568" y="108776"/>
                  </a:cubicBezTo>
                  <a:lnTo>
                    <a:pt x="59568" y="108776"/>
                  </a:lnTo>
                  <a:cubicBezTo>
                    <a:pt x="32805" y="108776"/>
                    <a:pt x="10791" y="87194"/>
                    <a:pt x="10791" y="60000"/>
                  </a:cubicBezTo>
                  <a:lnTo>
                    <a:pt x="10791" y="60000"/>
                  </a:lnTo>
                  <a:cubicBezTo>
                    <a:pt x="10791" y="34532"/>
                    <a:pt x="30215" y="14244"/>
                    <a:pt x="54388" y="11654"/>
                  </a:cubicBezTo>
                  <a:close/>
                  <a:moveTo>
                    <a:pt x="107913" y="54388"/>
                  </a:moveTo>
                  <a:lnTo>
                    <a:pt x="64748" y="54388"/>
                  </a:lnTo>
                  <a:lnTo>
                    <a:pt x="64748" y="11654"/>
                  </a:lnTo>
                  <a:lnTo>
                    <a:pt x="64748" y="11654"/>
                  </a:lnTo>
                  <a:cubicBezTo>
                    <a:pt x="88057" y="14244"/>
                    <a:pt x="105323" y="31942"/>
                    <a:pt x="107913" y="54388"/>
                  </a:cubicBezTo>
                  <a:close/>
                  <a:moveTo>
                    <a:pt x="59568" y="119568"/>
                  </a:moveTo>
                  <a:lnTo>
                    <a:pt x="59568" y="119568"/>
                  </a:lnTo>
                  <a:cubicBezTo>
                    <a:pt x="92805" y="119568"/>
                    <a:pt x="119568" y="93237"/>
                    <a:pt x="119568" y="60000"/>
                  </a:cubicBezTo>
                  <a:lnTo>
                    <a:pt x="119568" y="60000"/>
                  </a:lnTo>
                  <a:cubicBezTo>
                    <a:pt x="119568" y="27194"/>
                    <a:pt x="92805" y="0"/>
                    <a:pt x="59568" y="0"/>
                  </a:cubicBezTo>
                  <a:lnTo>
                    <a:pt x="59568" y="0"/>
                  </a:lnTo>
                  <a:cubicBezTo>
                    <a:pt x="26762" y="0"/>
                    <a:pt x="0" y="27194"/>
                    <a:pt x="0" y="60000"/>
                  </a:cubicBezTo>
                  <a:lnTo>
                    <a:pt x="0" y="60000"/>
                  </a:lnTo>
                  <a:cubicBezTo>
                    <a:pt x="0" y="93237"/>
                    <a:pt x="26762" y="119568"/>
                    <a:pt x="59568" y="119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9" name="Google Shape;49;p7"/>
          <p:cNvSpPr txBox="1"/>
          <p:nvPr/>
        </p:nvSpPr>
        <p:spPr>
          <a:xfrm>
            <a:off x="11942345" y="8243250"/>
            <a:ext cx="433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COLLECT PROFILE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11831808" y="8848044"/>
            <a:ext cx="9609441" cy="125182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>
                <a:latin typeface="Montserrat Light"/>
                <a:ea typeface="Montserrat Light"/>
                <a:cs typeface="Montserrat Light"/>
                <a:sym typeface="Montserrat Light"/>
              </a:rPr>
              <a:t>We make a profile of a customer through a quick survey.</a:t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9976882" y="8375262"/>
            <a:ext cx="1601700" cy="1601700"/>
          </a:xfrm>
          <a:prstGeom prst="ellipse">
            <a:avLst/>
          </a:prstGeom>
          <a:solidFill>
            <a:srgbClr val="BB1E4D">
              <a:alpha val="87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2" name="Google Shape;52;p7"/>
          <p:cNvGrpSpPr/>
          <p:nvPr/>
        </p:nvGrpSpPr>
        <p:grpSpPr>
          <a:xfrm>
            <a:off x="10371909" y="8807227"/>
            <a:ext cx="811639" cy="737855"/>
            <a:chOff x="2790820" y="6602587"/>
            <a:chExt cx="1068508" cy="971374"/>
          </a:xfrm>
        </p:grpSpPr>
        <p:sp>
          <p:nvSpPr>
            <p:cNvPr id="53" name="Google Shape;53;p7"/>
            <p:cNvSpPr/>
            <p:nvPr/>
          </p:nvSpPr>
          <p:spPr>
            <a:xfrm>
              <a:off x="2790820" y="7165984"/>
              <a:ext cx="1068508" cy="407976"/>
            </a:xfrm>
            <a:custGeom>
              <a:rect b="b" l="l" r="r" t="t"/>
              <a:pathLst>
                <a:path extrusionOk="0" h="120000" w="120000">
                  <a:moveTo>
                    <a:pt x="4462" y="107608"/>
                  </a:moveTo>
                  <a:lnTo>
                    <a:pt x="4462" y="107608"/>
                  </a:lnTo>
                  <a:cubicBezTo>
                    <a:pt x="4958" y="90652"/>
                    <a:pt x="8429" y="41086"/>
                    <a:pt x="28760" y="14347"/>
                  </a:cubicBezTo>
                  <a:lnTo>
                    <a:pt x="28760" y="14347"/>
                  </a:lnTo>
                  <a:cubicBezTo>
                    <a:pt x="35454" y="42391"/>
                    <a:pt x="47355" y="60000"/>
                    <a:pt x="60000" y="60000"/>
                  </a:cubicBezTo>
                  <a:lnTo>
                    <a:pt x="60000" y="60000"/>
                  </a:lnTo>
                  <a:cubicBezTo>
                    <a:pt x="72644" y="60000"/>
                    <a:pt x="84793" y="42391"/>
                    <a:pt x="91487" y="14347"/>
                  </a:cubicBezTo>
                  <a:lnTo>
                    <a:pt x="91487" y="14347"/>
                  </a:lnTo>
                  <a:cubicBezTo>
                    <a:pt x="111322" y="41086"/>
                    <a:pt x="114793" y="90652"/>
                    <a:pt x="115289" y="107608"/>
                  </a:cubicBezTo>
                  <a:lnTo>
                    <a:pt x="4462" y="107608"/>
                  </a:lnTo>
                  <a:close/>
                  <a:moveTo>
                    <a:pt x="91487" y="1304"/>
                  </a:moveTo>
                  <a:lnTo>
                    <a:pt x="91487" y="1304"/>
                  </a:lnTo>
                  <a:cubicBezTo>
                    <a:pt x="90495" y="0"/>
                    <a:pt x="89256" y="1304"/>
                    <a:pt x="88512" y="4565"/>
                  </a:cubicBezTo>
                  <a:lnTo>
                    <a:pt x="88512" y="4565"/>
                  </a:lnTo>
                  <a:cubicBezTo>
                    <a:pt x="82809" y="31956"/>
                    <a:pt x="71652" y="48260"/>
                    <a:pt x="60000" y="48260"/>
                  </a:cubicBezTo>
                  <a:lnTo>
                    <a:pt x="60000" y="48260"/>
                  </a:lnTo>
                  <a:cubicBezTo>
                    <a:pt x="48099" y="48260"/>
                    <a:pt x="37190" y="31956"/>
                    <a:pt x="31239" y="4565"/>
                  </a:cubicBezTo>
                  <a:lnTo>
                    <a:pt x="31239" y="4565"/>
                  </a:lnTo>
                  <a:cubicBezTo>
                    <a:pt x="30743" y="1304"/>
                    <a:pt x="29504" y="0"/>
                    <a:pt x="28264" y="1304"/>
                  </a:cubicBezTo>
                  <a:lnTo>
                    <a:pt x="28264" y="1304"/>
                  </a:lnTo>
                  <a:cubicBezTo>
                    <a:pt x="247" y="35217"/>
                    <a:pt x="0" y="112173"/>
                    <a:pt x="0" y="112826"/>
                  </a:cubicBezTo>
                  <a:lnTo>
                    <a:pt x="0" y="112826"/>
                  </a:lnTo>
                  <a:cubicBezTo>
                    <a:pt x="0" y="115434"/>
                    <a:pt x="247" y="116086"/>
                    <a:pt x="495" y="116739"/>
                  </a:cubicBezTo>
                  <a:lnTo>
                    <a:pt x="495" y="116739"/>
                  </a:lnTo>
                  <a:cubicBezTo>
                    <a:pt x="991" y="118043"/>
                    <a:pt x="1487" y="119347"/>
                    <a:pt x="2231" y="119347"/>
                  </a:cubicBezTo>
                  <a:lnTo>
                    <a:pt x="117768" y="119347"/>
                  </a:lnTo>
                  <a:lnTo>
                    <a:pt x="117768" y="119347"/>
                  </a:lnTo>
                  <a:cubicBezTo>
                    <a:pt x="118264" y="119347"/>
                    <a:pt x="118760" y="118043"/>
                    <a:pt x="119256" y="116739"/>
                  </a:cubicBezTo>
                  <a:lnTo>
                    <a:pt x="119256" y="116739"/>
                  </a:lnTo>
                  <a:cubicBezTo>
                    <a:pt x="119752" y="116086"/>
                    <a:pt x="119752" y="115434"/>
                    <a:pt x="119752" y="112826"/>
                  </a:cubicBezTo>
                  <a:lnTo>
                    <a:pt x="119752" y="112826"/>
                  </a:lnTo>
                  <a:cubicBezTo>
                    <a:pt x="119752" y="112173"/>
                    <a:pt x="119504" y="35217"/>
                    <a:pt x="91487" y="13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101657" y="6602587"/>
              <a:ext cx="446830" cy="660533"/>
            </a:xfrm>
            <a:custGeom>
              <a:rect b="b" l="l" r="r" t="t"/>
              <a:pathLst>
                <a:path extrusionOk="0" h="120000" w="120000">
                  <a:moveTo>
                    <a:pt x="10588" y="40936"/>
                  </a:moveTo>
                  <a:lnTo>
                    <a:pt x="10588" y="40936"/>
                  </a:lnTo>
                  <a:cubicBezTo>
                    <a:pt x="10588" y="22474"/>
                    <a:pt x="32352" y="7224"/>
                    <a:pt x="60000" y="7224"/>
                  </a:cubicBezTo>
                  <a:lnTo>
                    <a:pt x="60000" y="7224"/>
                  </a:lnTo>
                  <a:cubicBezTo>
                    <a:pt x="87058" y="7224"/>
                    <a:pt x="110000" y="22474"/>
                    <a:pt x="110000" y="40936"/>
                  </a:cubicBezTo>
                  <a:lnTo>
                    <a:pt x="110000" y="78662"/>
                  </a:lnTo>
                  <a:lnTo>
                    <a:pt x="110000" y="78662"/>
                  </a:lnTo>
                  <a:cubicBezTo>
                    <a:pt x="110000" y="97123"/>
                    <a:pt x="87058" y="112374"/>
                    <a:pt x="60000" y="112374"/>
                  </a:cubicBezTo>
                  <a:lnTo>
                    <a:pt x="60000" y="112374"/>
                  </a:lnTo>
                  <a:cubicBezTo>
                    <a:pt x="32352" y="112374"/>
                    <a:pt x="10588" y="97123"/>
                    <a:pt x="10588" y="78662"/>
                  </a:cubicBezTo>
                  <a:lnTo>
                    <a:pt x="10588" y="40936"/>
                  </a:lnTo>
                  <a:close/>
                  <a:moveTo>
                    <a:pt x="60000" y="119598"/>
                  </a:moveTo>
                  <a:lnTo>
                    <a:pt x="60000" y="119598"/>
                  </a:lnTo>
                  <a:cubicBezTo>
                    <a:pt x="92941" y="119598"/>
                    <a:pt x="119411" y="100735"/>
                    <a:pt x="119411" y="78662"/>
                  </a:cubicBezTo>
                  <a:lnTo>
                    <a:pt x="119411" y="40936"/>
                  </a:lnTo>
                  <a:lnTo>
                    <a:pt x="119411" y="40936"/>
                  </a:lnTo>
                  <a:cubicBezTo>
                    <a:pt x="119411" y="18461"/>
                    <a:pt x="92941" y="0"/>
                    <a:pt x="60000" y="0"/>
                  </a:cubicBezTo>
                  <a:lnTo>
                    <a:pt x="60000" y="0"/>
                  </a:lnTo>
                  <a:cubicBezTo>
                    <a:pt x="27058" y="0"/>
                    <a:pt x="0" y="18461"/>
                    <a:pt x="0" y="40936"/>
                  </a:cubicBezTo>
                  <a:lnTo>
                    <a:pt x="0" y="78662"/>
                  </a:lnTo>
                  <a:lnTo>
                    <a:pt x="0" y="78662"/>
                  </a:lnTo>
                  <a:cubicBezTo>
                    <a:pt x="0" y="100735"/>
                    <a:pt x="27058" y="119598"/>
                    <a:pt x="60000" y="119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9425" y="6177649"/>
            <a:ext cx="811651" cy="73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5150" y="11247526"/>
            <a:ext cx="1251931" cy="12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3846424" y="793675"/>
            <a:ext cx="166848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BB1E4D"/>
                </a:solidFill>
                <a:latin typeface="Montserrat"/>
                <a:ea typeface="Montserrat"/>
                <a:cs typeface="Montserrat"/>
                <a:sym typeface="Montserrat"/>
              </a:rPr>
              <a:t>THE NUMBERS BEHIND THE MAGIC</a:t>
            </a:r>
            <a:endParaRPr b="1" sz="6600">
              <a:solidFill>
                <a:srgbClr val="BB1E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16740553" y="2769220"/>
            <a:ext cx="5265600" cy="5267100"/>
          </a:xfrm>
          <a:prstGeom prst="ellipse">
            <a:avLst/>
          </a:prstGeom>
          <a:solidFill>
            <a:srgbClr val="BB1E4D">
              <a:alpha val="87670"/>
            </a:srgbClr>
          </a:solidFill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9581470" y="2769220"/>
            <a:ext cx="5265600" cy="5267100"/>
          </a:xfrm>
          <a:prstGeom prst="ellipse">
            <a:avLst/>
          </a:prstGeom>
          <a:solidFill>
            <a:srgbClr val="BB1E4D">
              <a:alpha val="87670"/>
            </a:srgbClr>
          </a:solidFill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2422387" y="2769220"/>
            <a:ext cx="5265600" cy="5267100"/>
          </a:xfrm>
          <a:prstGeom prst="ellipse">
            <a:avLst/>
          </a:prstGeom>
          <a:solidFill>
            <a:srgbClr val="BB1E4D">
              <a:alpha val="87670"/>
            </a:srgbClr>
          </a:solidFill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16930175" y="4587150"/>
            <a:ext cx="4836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300k+</a:t>
            </a:r>
            <a:endParaRPr b="1" sz="1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459299" y="4587158"/>
            <a:ext cx="31920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36%</a:t>
            </a:r>
            <a:endParaRPr b="1" sz="1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9792994" y="4587150"/>
            <a:ext cx="4836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b="1" sz="1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16991600" y="8974882"/>
            <a:ext cx="50148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BB1E4D"/>
                </a:solidFill>
                <a:latin typeface="Montserrat"/>
                <a:ea typeface="Montserrat"/>
                <a:cs typeface="Montserrat"/>
                <a:sym typeface="Montserrat"/>
              </a:rPr>
              <a:t>DATA POINTS</a:t>
            </a:r>
            <a:endParaRPr b="1" sz="4800">
              <a:solidFill>
                <a:srgbClr val="BB1E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6991598" y="10120402"/>
            <a:ext cx="48363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ctr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3600">
                <a:solidFill>
                  <a:srgbClr val="BB1E4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Unique customer purchases analyzed.</a:t>
            </a:r>
            <a:endParaRPr sz="3600">
              <a:solidFill>
                <a:srgbClr val="BB1E4D"/>
              </a:solidFill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197350" y="10120400"/>
            <a:ext cx="57159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ctr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3600">
                <a:solidFill>
                  <a:srgbClr val="BB1E4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Probability that the model predicts the correct clothing item.</a:t>
            </a:r>
            <a:endParaRPr sz="3600">
              <a:solidFill>
                <a:srgbClr val="BB1E4D"/>
              </a:solidFill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9479675" y="8974875"/>
            <a:ext cx="53673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BB1E4D"/>
                </a:solidFill>
                <a:latin typeface="Montserrat"/>
                <a:ea typeface="Montserrat"/>
                <a:cs typeface="Montserrat"/>
                <a:sym typeface="Montserrat"/>
              </a:rPr>
              <a:t>FACTORS</a:t>
            </a:r>
            <a:endParaRPr b="1" sz="4800">
              <a:solidFill>
                <a:srgbClr val="BB1E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9792994" y="10120402"/>
            <a:ext cx="48363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ctr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3600">
                <a:solidFill>
                  <a:srgbClr val="BB1E4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Characteristics of a customer utilized in the regression.</a:t>
            </a:r>
            <a:endParaRPr sz="3600">
              <a:solidFill>
                <a:srgbClr val="BB1E4D"/>
              </a:solidFill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2628825" y="8974882"/>
            <a:ext cx="50592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BB1E4D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 sz="4800">
              <a:solidFill>
                <a:srgbClr val="BB1E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6776"/>
            <a:ext cx="24377649" cy="116992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0" y="325975"/>
            <a:ext cx="119859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BB1E4D"/>
                </a:solidFill>
                <a:latin typeface="Montserrat"/>
                <a:ea typeface="Montserrat"/>
                <a:cs typeface="Montserrat"/>
                <a:sym typeface="Montserrat"/>
              </a:rPr>
              <a:t>OmniSci Visualization</a:t>
            </a:r>
            <a:endParaRPr b="1" i="0" sz="6600" u="none" cap="none" strike="noStrike">
              <a:solidFill>
                <a:srgbClr val="BB1E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