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3" r:id="rId5"/>
    <p:sldId id="267"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testasp.vulnweb.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testasp.vulnweb.com/Login.asp?RetURL=/Default.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sz="3600" dirty="0">
                <a:latin typeface="Arial" panose="020B0604020202020204" pitchFamily="34" charset="0"/>
                <a:cs typeface="Arial" panose="020B0604020202020204" pitchFamily="34" charset="0"/>
              </a:rPr>
              <a:t>Tas</a:t>
            </a:r>
            <a:r>
              <a:rPr lang="en-US" sz="3600" dirty="0">
                <a:latin typeface="Arial" panose="020B0604020202020204" pitchFamily="34" charset="0"/>
                <a:cs typeface="Arial" panose="020B0604020202020204" pitchFamily="34" charset="0"/>
              </a:rPr>
              <a:t>k</a:t>
            </a:r>
            <a:r>
              <a:rPr sz="3600"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2</a:t>
            </a:r>
            <a:r>
              <a:rPr sz="3600"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Netsparker Vulnerability Scan</a:t>
            </a:r>
            <a:endParaRPr sz="36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a:bodyPr>
          <a:lstStyle/>
          <a:p>
            <a:r>
              <a:rPr sz="2400" dirty="0">
                <a:solidFill>
                  <a:schemeClr val="tx1"/>
                </a:solidFill>
                <a:latin typeface="Arial" panose="020B0604020202020204" pitchFamily="34" charset="0"/>
                <a:cs typeface="Arial" panose="020B0604020202020204" pitchFamily="34" charset="0"/>
              </a:rPr>
              <a:t>Website: </a:t>
            </a:r>
            <a:r>
              <a:rPr sz="2400" dirty="0">
                <a:solidFill>
                  <a:schemeClr val="tx1"/>
                </a:solidFill>
                <a:latin typeface="Arial" panose="020B0604020202020204" pitchFamily="34" charset="0"/>
                <a:cs typeface="Arial" panose="020B0604020202020204" pitchFamily="34" charset="0"/>
                <a:hlinkClick r:id="rId2"/>
              </a:rPr>
              <a:t>http://testasp.vulnweb.com/</a:t>
            </a:r>
            <a:endParaRPr sz="2400" dirty="0">
              <a:solidFill>
                <a:schemeClr val="tx1"/>
              </a:solidFill>
              <a:latin typeface="Arial" panose="020B0604020202020204" pitchFamily="34" charset="0"/>
              <a:cs typeface="Arial" panose="020B0604020202020204" pitchFamily="34" charset="0"/>
            </a:endParaRPr>
          </a:p>
          <a:p>
            <a:r>
              <a:rPr sz="2400" dirty="0">
                <a:solidFill>
                  <a:schemeClr val="tx1"/>
                </a:solidFill>
                <a:latin typeface="Arial" panose="020B0604020202020204" pitchFamily="34" charset="0"/>
                <a:cs typeface="Arial" panose="020B0604020202020204" pitchFamily="34" charset="0"/>
              </a:rPr>
              <a:t>Internship Report - Ethical Hacking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Arial" panose="020B0604020202020204" pitchFamily="34" charset="0"/>
                <a:cs typeface="Arial" panose="020B0604020202020204" pitchFamily="34" charset="0"/>
              </a:rPr>
              <a:t>Vulnerability </a:t>
            </a:r>
            <a:r>
              <a:rPr lang="en-US" sz="3200" dirty="0">
                <a:latin typeface="Arial" panose="020B0604020202020204" pitchFamily="34" charset="0"/>
                <a:cs typeface="Arial" panose="020B0604020202020204" pitchFamily="34" charset="0"/>
              </a:rPr>
              <a:t>Summary</a:t>
            </a:r>
            <a:endParaRPr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b="1" dirty="0">
                <a:latin typeface="Arial" panose="020B0604020202020204" pitchFamily="34" charset="0"/>
                <a:cs typeface="Arial" panose="020B0604020202020204" pitchFamily="34" charset="0"/>
              </a:rPr>
              <a:t>Vulnerability:</a:t>
            </a:r>
            <a:r>
              <a:rPr lang="en-US" sz="2000" dirty="0">
                <a:latin typeface="Arial" panose="020B0604020202020204" pitchFamily="34" charset="0"/>
                <a:cs typeface="Arial" panose="020B0604020202020204" pitchFamily="34" charset="0"/>
              </a:rPr>
              <a:t> Password Transmitted over HTTP</a:t>
            </a:r>
            <a:endParaRPr sz="2000" dirty="0">
              <a:latin typeface="Arial" panose="020B0604020202020204" pitchFamily="34" charset="0"/>
              <a:cs typeface="Arial" panose="020B0604020202020204" pitchFamily="34" charset="0"/>
            </a:endParaRPr>
          </a:p>
          <a:p>
            <a:r>
              <a:rPr sz="2000" b="1" dirty="0">
                <a:latin typeface="Arial" panose="020B0604020202020204" pitchFamily="34" charset="0"/>
                <a:cs typeface="Arial" panose="020B0604020202020204" pitchFamily="34" charset="0"/>
              </a:rPr>
              <a:t>Severity: </a:t>
            </a:r>
            <a:r>
              <a:rPr sz="2000" dirty="0">
                <a:latin typeface="Arial" panose="020B0604020202020204" pitchFamily="34" charset="0"/>
                <a:cs typeface="Arial" panose="020B0604020202020204" pitchFamily="34" charset="0"/>
              </a:rPr>
              <a:t>High</a:t>
            </a:r>
          </a:p>
          <a:p>
            <a:r>
              <a:rPr sz="2000" b="1" dirty="0">
                <a:latin typeface="Arial" panose="020B0604020202020204" pitchFamily="34" charset="0"/>
                <a:cs typeface="Arial" panose="020B0604020202020204" pitchFamily="34" charset="0"/>
              </a:rPr>
              <a:t>URL:</a:t>
            </a:r>
            <a:r>
              <a:rPr sz="200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hlinkClick r:id="rId2"/>
              </a:rPr>
              <a:t>http://testasp.vulnweb.com/Login.asp?RetURL=/Default.asp?</a:t>
            </a:r>
            <a:endParaRPr sz="2000" dirty="0">
              <a:latin typeface="Arial" panose="020B0604020202020204" pitchFamily="34" charset="0"/>
              <a:cs typeface="Arial" panose="020B0604020202020204" pitchFamily="34" charset="0"/>
            </a:endParaRPr>
          </a:p>
          <a:p>
            <a:r>
              <a:rPr sz="2000" b="1" dirty="0">
                <a:latin typeface="Arial" panose="020B0604020202020204" pitchFamily="34" charset="0"/>
                <a:cs typeface="Arial" panose="020B0604020202020204" pitchFamily="34" charset="0"/>
              </a:rPr>
              <a:t>Parameter:</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Username &amp; Password</a:t>
            </a:r>
            <a:endParaRPr sz="2000" dirty="0">
              <a:latin typeface="Arial" panose="020B0604020202020204" pitchFamily="34" charset="0"/>
              <a:cs typeface="Arial" panose="020B0604020202020204" pitchFamily="34" charset="0"/>
            </a:endParaRPr>
          </a:p>
          <a:p>
            <a:r>
              <a:rPr sz="2000" b="1" dirty="0">
                <a:latin typeface="Arial" panose="020B0604020202020204" pitchFamily="34" charset="0"/>
                <a:cs typeface="Arial" panose="020B0604020202020204" pitchFamily="34" charset="0"/>
              </a:rPr>
              <a:t>Form Action: </a:t>
            </a:r>
            <a:r>
              <a:rPr lang="en-US" sz="2000" dirty="0">
                <a:latin typeface="Arial" panose="020B0604020202020204" pitchFamily="34" charset="0"/>
                <a:cs typeface="Arial" panose="020B0604020202020204" pitchFamily="34" charset="0"/>
              </a:rPr>
              <a:t>HTTP endpoint without encryption</a:t>
            </a:r>
            <a:endParaRPr sz="20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Classification &amp; CVSS</a:t>
            </a:r>
            <a:endParaRPr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PCI DSS 3.2: 6.5.4</a:t>
            </a:r>
          </a:p>
          <a:p>
            <a:r>
              <a:rPr lang="en-US" sz="2000" dirty="0">
                <a:latin typeface="Arial" panose="020B0604020202020204" pitchFamily="34" charset="0"/>
                <a:cs typeface="Arial" panose="020B0604020202020204" pitchFamily="34" charset="0"/>
              </a:rPr>
              <a:t>OWASP 2013: A6</a:t>
            </a:r>
          </a:p>
          <a:p>
            <a:r>
              <a:rPr lang="en-US" sz="2000" dirty="0">
                <a:latin typeface="Arial" panose="020B0604020202020204" pitchFamily="34" charset="0"/>
                <a:cs typeface="Arial" panose="020B0604020202020204" pitchFamily="34" charset="0"/>
              </a:rPr>
              <a:t>OWASP 2017: A3</a:t>
            </a:r>
          </a:p>
          <a:p>
            <a:r>
              <a:rPr lang="en-US" sz="2000" dirty="0">
                <a:latin typeface="Arial" panose="020B0604020202020204" pitchFamily="34" charset="0"/>
                <a:cs typeface="Arial" panose="020B0604020202020204" pitchFamily="34" charset="0"/>
              </a:rPr>
              <a:t>CWE: 319</a:t>
            </a:r>
          </a:p>
          <a:p>
            <a:r>
              <a:rPr lang="en-US" sz="2000" dirty="0">
                <a:latin typeface="Arial" panose="020B0604020202020204" pitchFamily="34" charset="0"/>
                <a:cs typeface="Arial" panose="020B0604020202020204" pitchFamily="34" charset="0"/>
              </a:rPr>
              <a:t>CAPEC: 65</a:t>
            </a:r>
          </a:p>
          <a:p>
            <a:r>
              <a:rPr lang="en-US" sz="2000" dirty="0">
                <a:latin typeface="Arial" panose="020B0604020202020204" pitchFamily="34" charset="0"/>
                <a:cs typeface="Arial" panose="020B0604020202020204" pitchFamily="34" charset="0"/>
              </a:rPr>
              <a:t>WASC: 4</a:t>
            </a:r>
          </a:p>
          <a:p>
            <a:r>
              <a:rPr lang="en-US" sz="2000" dirty="0">
                <a:latin typeface="Arial" panose="020B0604020202020204" pitchFamily="34" charset="0"/>
                <a:cs typeface="Arial" panose="020B0604020202020204" pitchFamily="34" charset="0"/>
              </a:rPr>
              <a:t>ISO27001: A.14.1.3</a:t>
            </a:r>
          </a:p>
          <a:p>
            <a:endParaRPr lang="en-US" sz="20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CVSS v3.0 / v3.1 Score:</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Base Score: 5.7 (Medium)</a:t>
            </a:r>
          </a:p>
          <a:p>
            <a:r>
              <a:rPr lang="en-US" sz="2000" dirty="0">
                <a:latin typeface="Arial" panose="020B0604020202020204" pitchFamily="34" charset="0"/>
                <a:cs typeface="Arial" panose="020B0604020202020204" pitchFamily="34" charset="0"/>
              </a:rPr>
              <a:t>Vector: </a:t>
            </a:r>
            <a:r>
              <a:rPr lang="pt-BR" sz="2000" dirty="0">
                <a:latin typeface="Arial" panose="020B0604020202020204" pitchFamily="34" charset="0"/>
                <a:cs typeface="Arial" panose="020B0604020202020204" pitchFamily="34" charset="0"/>
              </a:rPr>
              <a:t>CVSS:3.1/AV:A/AC:L/PR:N/UI:R/S:U/C:H/I:N/A:N</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E4E6-E99B-7E20-8364-EECD37FE32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35B186-46FD-FAD4-5E84-7A4F1FB4B44C}"/>
              </a:ext>
            </a:extLst>
          </p:cNvPr>
          <p:cNvSpPr>
            <a:spLocks noGrp="1"/>
          </p:cNvSpPr>
          <p:nvPr>
            <p:ph type="title"/>
          </p:nvPr>
        </p:nvSpPr>
        <p:spPr/>
        <p:txBody>
          <a:bodyPr>
            <a:normAutofit/>
          </a:bodyPr>
          <a:lstStyle/>
          <a:p>
            <a:r>
              <a:rPr sz="3200" dirty="0">
                <a:latin typeface="Arial" panose="020B0604020202020204" pitchFamily="34" charset="0"/>
                <a:cs typeface="Arial" panose="020B0604020202020204" pitchFamily="34" charset="0"/>
              </a:rPr>
              <a:t>Vulnerability Explanation</a:t>
            </a:r>
          </a:p>
        </p:txBody>
      </p:sp>
      <p:sp>
        <p:nvSpPr>
          <p:cNvPr id="3" name="Content Placeholder 2">
            <a:extLst>
              <a:ext uri="{FF2B5EF4-FFF2-40B4-BE49-F238E27FC236}">
                <a16:creationId xmlns:a16="http://schemas.microsoft.com/office/drawing/2014/main" id="{69FAE386-43FA-3D66-4669-7ABFDFEE7FBC}"/>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While performing a vulnerability scan using Netsparker, I found that the login form on the target website transmits sensitive user credentials over an insecure HTTP connection. This means that usernames and passwords are sent as plain text, without any encryption.</a:t>
            </a:r>
          </a:p>
          <a:p>
            <a:r>
              <a:rPr lang="en-US" sz="2000" dirty="0">
                <a:latin typeface="Arial" panose="020B0604020202020204" pitchFamily="34" charset="0"/>
                <a:cs typeface="Arial" panose="020B0604020202020204" pitchFamily="34" charset="0"/>
              </a:rPr>
              <a:t>To confirm this finding, I manually entered a test username and password on the login page and intercepted the request using Burp Suite. The credentials were clearly visible in the intercepted HTTP request.</a:t>
            </a:r>
            <a:endParaRP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688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7A39A-7296-3418-7341-DA12B9BBF0D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2698252-BE3A-BB20-25F5-B9AB2E5E0E66}"/>
              </a:ext>
            </a:extLst>
          </p:cNvPr>
          <p:cNvSpPr txBox="1">
            <a:spLocks/>
          </p:cNvSpPr>
          <p:nvPr/>
        </p:nvSpPr>
        <p:spPr>
          <a:xfrm>
            <a:off x="457200" y="274638"/>
            <a:ext cx="8229600" cy="1143000"/>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t>Screenshot of Netsparker</a:t>
            </a:r>
            <a:endParaRPr lang="en-US" sz="32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0D0ACC1-599E-BB20-CC4E-B319A03E24FB}"/>
              </a:ext>
            </a:extLst>
          </p:cNvPr>
          <p:cNvPicPr>
            <a:picLocks noChangeAspect="1"/>
          </p:cNvPicPr>
          <p:nvPr/>
        </p:nvPicPr>
        <p:blipFill>
          <a:blip r:embed="rId2"/>
          <a:srcRect/>
          <a:stretch/>
        </p:blipFill>
        <p:spPr>
          <a:xfrm>
            <a:off x="636096" y="1482335"/>
            <a:ext cx="7871807" cy="4426096"/>
          </a:xfrm>
          <a:prstGeom prst="rect">
            <a:avLst/>
          </a:prstGeom>
          <a:ln>
            <a:solidFill>
              <a:schemeClr val="tx1"/>
            </a:solidFill>
          </a:ln>
        </p:spPr>
      </p:pic>
    </p:spTree>
    <p:extLst>
      <p:ext uri="{BB962C8B-B14F-4D97-AF65-F5344CB8AC3E}">
        <p14:creationId xmlns:p14="http://schemas.microsoft.com/office/powerpoint/2010/main" val="3300808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TotalTime>
  <Words>230</Words>
  <Application>Microsoft Office PowerPoint</Application>
  <PresentationFormat>On-screen Show (4:3)</PresentationFormat>
  <Paragraphs>25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Task 2: Netsparker Vulnerability Scan</vt:lpstr>
      <vt:lpstr>Vulnerability Summary</vt:lpstr>
      <vt:lpstr>Classification &amp; CVSS</vt:lpstr>
      <vt:lpstr>Vulnerability Explanation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Anonymous Invicti</dc:creator>
  <cp:keywords/>
  <dc:description>generated using python-pptx</dc:description>
  <cp:lastModifiedBy>Brijesh Chauhan</cp:lastModifiedBy>
  <cp:revision>4</cp:revision>
  <dcterms:created xsi:type="dcterms:W3CDTF">2013-01-27T09:14:16Z</dcterms:created>
  <dcterms:modified xsi:type="dcterms:W3CDTF">2025-08-07T12:44:19Z</dcterms:modified>
  <cp:category/>
</cp:coreProperties>
</file>