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31"/>
  </p:notesMasterIdLst>
  <p:handoutMasterIdLst>
    <p:handoutMasterId r:id="rId32"/>
  </p:handoutMasterIdLst>
  <p:sldIdLst>
    <p:sldId id="1271" r:id="rId5"/>
    <p:sldId id="1325" r:id="rId6"/>
    <p:sldId id="1281" r:id="rId7"/>
    <p:sldId id="1326" r:id="rId8"/>
    <p:sldId id="1327" r:id="rId9"/>
    <p:sldId id="1328" r:id="rId10"/>
    <p:sldId id="1329" r:id="rId11"/>
    <p:sldId id="1330" r:id="rId12"/>
    <p:sldId id="1332" r:id="rId13"/>
    <p:sldId id="1335" r:id="rId14"/>
    <p:sldId id="1336" r:id="rId15"/>
    <p:sldId id="1337" r:id="rId16"/>
    <p:sldId id="1333" r:id="rId17"/>
    <p:sldId id="1339" r:id="rId18"/>
    <p:sldId id="1338" r:id="rId19"/>
    <p:sldId id="1284" r:id="rId20"/>
    <p:sldId id="1319" r:id="rId21"/>
    <p:sldId id="1320" r:id="rId22"/>
    <p:sldId id="1340" r:id="rId23"/>
    <p:sldId id="1295" r:id="rId24"/>
    <p:sldId id="1324" r:id="rId25"/>
    <p:sldId id="1291" r:id="rId26"/>
    <p:sldId id="1314" r:id="rId27"/>
    <p:sldId id="1288" r:id="rId28"/>
    <p:sldId id="1297" r:id="rId29"/>
    <p:sldId id="1290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1783">
          <p15:clr>
            <a:srgbClr val="A4A3A4"/>
          </p15:clr>
        </p15:guide>
        <p15:guide id="4" orient="horz" pos="331">
          <p15:clr>
            <a:srgbClr val="A4A3A4"/>
          </p15:clr>
        </p15:guide>
        <p15:guide id="5" pos="350">
          <p15:clr>
            <a:srgbClr val="A4A3A4"/>
          </p15:clr>
        </p15:guide>
        <p15:guide id="6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7C80"/>
    <a:srgbClr val="0066FF"/>
    <a:srgbClr val="CCECFF"/>
    <a:srgbClr val="0099FF"/>
    <a:srgbClr val="FDF3C3"/>
    <a:srgbClr val="FDF2B9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1" autoAdjust="0"/>
    <p:restoredTop sz="55423" autoAdjust="0"/>
  </p:normalViewPr>
  <p:slideViewPr>
    <p:cSldViewPr snapToGrid="0">
      <p:cViewPr varScale="1">
        <p:scale>
          <a:sx n="163" d="100"/>
          <a:sy n="163" d="100"/>
        </p:scale>
        <p:origin x="4296" y="150"/>
      </p:cViewPr>
      <p:guideLst>
        <p:guide orient="horz" pos="618"/>
        <p:guide orient="horz" pos="4198"/>
        <p:guide orient="horz" pos="1783"/>
        <p:guide orient="horz" pos="331"/>
        <p:guide pos="35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816" y="-18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7938" y="8821738"/>
            <a:ext cx="18732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fld id="{F3AF5C5B-2ED9-4830-8EB0-E2701EE5462E}" type="slidenum">
              <a:rPr lang="en-US" sz="1200" b="0">
                <a:solidFill>
                  <a:schemeClr val="tx1"/>
                </a:solidFill>
              </a:rPr>
              <a:pPr algn="r" defTabSz="890588" eaLnBrk="0" hangingPunct="0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663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2700" y="523875"/>
            <a:ext cx="4422775" cy="3316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863600" y="311150"/>
            <a:ext cx="2667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941388" eaLnBrk="0" hangingPunct="0"/>
            <a:r>
              <a:rPr lang="en-US" sz="1000" b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815013" y="311150"/>
            <a:ext cx="4699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588" eaLnBrk="0" hangingPunct="0"/>
            <a:r>
              <a:rPr lang="en-US" sz="1000" b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127375" y="311150"/>
            <a:ext cx="822325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1388" eaLnBrk="0" hangingPunct="0"/>
            <a:r>
              <a:rPr lang="en-US" sz="1000" b="0">
                <a:solidFill>
                  <a:schemeClr val="tx1"/>
                </a:solidFill>
              </a:rPr>
              <a:t>Meeting Name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63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019550"/>
            <a:ext cx="5607050" cy="4783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89163"/>
            <a:ext cx="7772400" cy="688975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29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3888"/>
            <a:ext cx="6400800" cy="624341"/>
          </a:xfrm>
          <a:ln algn="ctr"/>
        </p:spPr>
        <p:txBody>
          <a:bodyPr wrap="none" lIns="91440" rIns="91440" anchor="b" anchorCtr="0"/>
          <a:lstStyle>
            <a:lvl1pPr algn="ctr">
              <a:lnSpc>
                <a:spcPct val="80000"/>
              </a:lnSpc>
              <a:spcBef>
                <a:spcPct val="40000"/>
              </a:spcBef>
              <a:defRPr sz="2400" b="1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829316" name="Picture 4" descr="bms-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6480273"/>
            <a:ext cx="1755775" cy="255588"/>
          </a:xfrm>
          <a:prstGeom prst="rect">
            <a:avLst/>
          </a:prstGeom>
          <a:noFill/>
        </p:spPr>
      </p:pic>
      <p:sp>
        <p:nvSpPr>
          <p:cNvPr id="282931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935288" y="6455667"/>
            <a:ext cx="327025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94360"/>
            <a:ext cx="8400011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478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B359A-EFFB-4456-A464-CD7A7B099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60473" y="1341912"/>
            <a:ext cx="3808412" cy="4975761"/>
          </a:xfrm>
        </p:spPr>
        <p:txBody>
          <a:bodyPr/>
          <a:lstStyle>
            <a:lvl1pPr>
              <a:defRPr sz="2400"/>
            </a:lvl1pPr>
            <a:lvl2pPr marL="344488" indent="-225425">
              <a:spcBef>
                <a:spcPts val="800"/>
              </a:spcBef>
              <a:defRPr sz="2000"/>
            </a:lvl2pPr>
            <a:lvl3pPr marL="569913" indent="-225425">
              <a:spcBef>
                <a:spcPts val="800"/>
              </a:spcBef>
              <a:defRPr sz="2000"/>
            </a:lvl3pPr>
            <a:lvl4pPr marL="795338" indent="-225425">
              <a:spcBef>
                <a:spcPts val="800"/>
              </a:spcBef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341912"/>
            <a:ext cx="2617127" cy="4975761"/>
          </a:xfrm>
        </p:spPr>
        <p:txBody>
          <a:bodyPr/>
          <a:lstStyle>
            <a:lvl1pPr>
              <a:defRPr sz="2000"/>
            </a:lvl1pPr>
            <a:lvl2pPr marL="344488" indent="-225425">
              <a:spcBef>
                <a:spcPts val="800"/>
              </a:spcBef>
              <a:defRPr sz="1800"/>
            </a:lvl2pPr>
            <a:lvl3pPr marL="569913" indent="-225425">
              <a:spcBef>
                <a:spcPts val="800"/>
              </a:spcBef>
              <a:defRPr sz="1800"/>
            </a:lvl3pPr>
            <a:lvl4pPr marL="795338" indent="-225425">
              <a:spcBef>
                <a:spcPts val="800"/>
              </a:spcBef>
              <a:defRPr sz="18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4BA93D-AB60-4C8B-AFA9-AD12ACB432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443844" y="1341912"/>
            <a:ext cx="5394960" cy="403225"/>
          </a:xfrm>
        </p:spPr>
        <p:txBody>
          <a:bodyPr anchor="b"/>
          <a:lstStyle>
            <a:lvl1pPr algn="ctr">
              <a:defRPr sz="2000">
                <a:solidFill>
                  <a:srgbClr val="0066CC"/>
                </a:solidFill>
              </a:defRPr>
            </a:lvl1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3844" y="5592700"/>
            <a:ext cx="5390964" cy="72497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43844" y="1863931"/>
            <a:ext cx="5394960" cy="36099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E448B5-A5C9-4656-A4A6-B9093A13F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8290" name="Picture 2" descr="bms-bl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4163" y="6468398"/>
            <a:ext cx="1755775" cy="255588"/>
          </a:xfrm>
          <a:prstGeom prst="rect">
            <a:avLst/>
          </a:prstGeom>
          <a:noFill/>
        </p:spPr>
      </p:pic>
      <p:sp>
        <p:nvSpPr>
          <p:cNvPr id="2828291" name="Rectangle 3"/>
          <p:cNvSpPr>
            <a:spLocks noChangeArrowheads="1"/>
          </p:cNvSpPr>
          <p:nvPr/>
        </p:nvSpPr>
        <p:spPr bwMode="auto">
          <a:xfrm>
            <a:off x="533400" y="1136650"/>
            <a:ext cx="8610600" cy="777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8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1480" y="594360"/>
            <a:ext cx="84593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28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53788"/>
            <a:ext cx="7769225" cy="48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2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861" y="6443792"/>
            <a:ext cx="54544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A8F2280-1EC5-40BB-AA32-A1E41C3F7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28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5288" y="6443792"/>
            <a:ext cx="3270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BMS Confidential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480" y="6365360"/>
            <a:ext cx="22985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Translational Bioinformatics/</a:t>
            </a:r>
          </a:p>
          <a:p>
            <a:pPr algn="l"/>
            <a:r>
              <a:rPr lang="en-US" sz="1200" b="1" dirty="0" smtClean="0">
                <a:solidFill>
                  <a:srgbClr val="0066CC"/>
                </a:solidFill>
              </a:rPr>
              <a:t>GDD&amp;G</a:t>
            </a:r>
            <a:endParaRPr lang="en-US" sz="1200" b="1" dirty="0">
              <a:solidFill>
                <a:srgbClr val="0066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6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defRPr sz="2600" b="1">
          <a:solidFill>
            <a:srgbClr val="0066CC"/>
          </a:solidFill>
          <a:latin typeface="+mn-lt"/>
          <a:ea typeface="+mn-ea"/>
          <a:cs typeface="+mn-cs"/>
        </a:defRPr>
      </a:lvl1pPr>
      <a:lvl2pPr marL="463550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u"/>
        <a:defRPr sz="2400" b="1">
          <a:solidFill>
            <a:schemeClr val="tx1"/>
          </a:solidFill>
          <a:latin typeface="+mn-lt"/>
        </a:defRPr>
      </a:lvl2pPr>
      <a:lvl3pPr marL="795338" indent="-3317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Font typeface="Arial" charset="0"/>
        <a:buChar char="–"/>
        <a:defRPr sz="2400" b="1">
          <a:solidFill>
            <a:schemeClr val="tx1"/>
          </a:solidFill>
          <a:latin typeface="+mn-lt"/>
        </a:defRPr>
      </a:lvl3pPr>
      <a:lvl4pPr marL="1139825" indent="-344488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Clr>
          <a:srgbClr val="0066CC"/>
        </a:buClr>
        <a:buChar char="•"/>
        <a:defRPr sz="2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45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it.pri.bms.com/thompj27/DGE.Tools2/blob/master/DGE_Tools_Training_Mar2019.pptx" TargetMode="External"/><Relationship Id="rId2" Type="http://schemas.openxmlformats.org/officeDocument/2006/relationships/hyperlink" Target="http://kraken.pri.bms.com/biohtml/nositeminder/BR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git.pri.bms.com/thompj27/DGE.Tools2/blob/master/vignettes/DGE.ToolsPlotGallery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45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5800" y="1629901"/>
            <a:ext cx="7772400" cy="1295739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in R</a:t>
            </a:r>
            <a:br>
              <a:rPr lang="en-US" dirty="0" smtClean="0"/>
            </a:br>
            <a:r>
              <a:rPr lang="en-US" dirty="0" smtClean="0"/>
              <a:t>DGE.Tools2 &amp; </a:t>
            </a:r>
            <a:r>
              <a:rPr lang="en-US" dirty="0" err="1" smtClean="0"/>
              <a:t>DGEobj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270645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7262"/>
            <a:ext cx="6400800" cy="1830709"/>
          </a:xfrm>
        </p:spPr>
        <p:txBody>
          <a:bodyPr anchor="t"/>
          <a:lstStyle/>
          <a:p>
            <a:r>
              <a:rPr lang="en-US" sz="2800" b="1" dirty="0" smtClean="0"/>
              <a:t>John Thompson</a:t>
            </a:r>
          </a:p>
          <a:p>
            <a:r>
              <a:rPr lang="en-US" sz="2400" b="1" dirty="0" smtClean="0"/>
              <a:t>Translational Bioinformatics</a:t>
            </a:r>
          </a:p>
        </p:txBody>
      </p:sp>
      <p:sp>
        <p:nvSpPr>
          <p:cNvPr id="2706440" name="Rectangle 8"/>
          <p:cNvSpPr>
            <a:spLocks noChangeArrowheads="1"/>
          </p:cNvSpPr>
          <p:nvPr/>
        </p:nvSpPr>
        <p:spPr bwMode="auto">
          <a:xfrm>
            <a:off x="788988" y="3017820"/>
            <a:ext cx="7569200" cy="87312"/>
          </a:xfrm>
          <a:prstGeom prst="rect">
            <a:avLst/>
          </a:prstGeom>
          <a:gradFill rotWithShape="1">
            <a:gsLst>
              <a:gs pos="0">
                <a:srgbClr val="33CCFF">
                  <a:alpha val="0"/>
                </a:srgbClr>
              </a:gs>
              <a:gs pos="50000">
                <a:srgbClr val="0066CC"/>
              </a:gs>
              <a:gs pos="100000">
                <a:srgbClr val="33CC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6447" name="Rectangle 15"/>
          <p:cNvSpPr>
            <a:spLocks noChangeArrowheads="1"/>
          </p:cNvSpPr>
          <p:nvPr/>
        </p:nvSpPr>
        <p:spPr bwMode="auto">
          <a:xfrm>
            <a:off x="2738438" y="5510150"/>
            <a:ext cx="3668712" cy="748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ts val="8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Mar2019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67651"/>
            <a:ext cx="8400011" cy="510909"/>
          </a:xfrm>
        </p:spPr>
        <p:txBody>
          <a:bodyPr/>
          <a:lstStyle/>
          <a:p>
            <a:r>
              <a:rPr lang="en-US" sz="3200" dirty="0" err="1" smtClean="0"/>
              <a:t>Limma</a:t>
            </a:r>
            <a:r>
              <a:rPr lang="en-US" sz="3200" dirty="0" smtClean="0"/>
              <a:t> </a:t>
            </a:r>
            <a:r>
              <a:rPr lang="en-US" sz="3200" dirty="0" err="1" smtClean="0"/>
              <a:t>Voom</a:t>
            </a:r>
            <a:r>
              <a:rPr lang="en-US" sz="3200" dirty="0" smtClean="0"/>
              <a:t>/</a:t>
            </a:r>
            <a:r>
              <a:rPr lang="en-US" sz="3200" dirty="0" err="1" smtClean="0"/>
              <a:t>lmFit</a:t>
            </a:r>
            <a:r>
              <a:rPr lang="en-US" sz="3200" dirty="0" smtClean="0"/>
              <a:t> pipeline (without </a:t>
            </a:r>
            <a:r>
              <a:rPr lang="en-US" sz="3200" dirty="0" err="1" smtClean="0"/>
              <a:t>DGE.Tools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7538"/>
            <a:ext cx="8368347" cy="5371054"/>
          </a:xfrm>
        </p:spPr>
        <p:txBody>
          <a:bodyPr/>
          <a:lstStyle/>
          <a:p>
            <a:r>
              <a:rPr lang="en-US" sz="1600" b="0" dirty="0" smtClean="0"/>
              <a:t># create a design matrix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>
                <a:solidFill>
                  <a:srgbClr val="FF0000"/>
                </a:solidFill>
              </a:rPr>
              <a:t>model.matrix</a:t>
            </a:r>
            <a:r>
              <a:rPr lang="en-US" sz="1600" b="0" dirty="0">
                <a:solidFill>
                  <a:srgbClr val="FF0000"/>
                </a:solidFill>
              </a:rPr>
              <a:t>("~ 0 + treatment + disease</a:t>
            </a:r>
            <a:r>
              <a:rPr lang="en-US" sz="1600" b="0" dirty="0" smtClean="0">
                <a:solidFill>
                  <a:srgbClr val="FF0000"/>
                </a:solidFill>
              </a:rPr>
              <a:t>",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designTable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smtClean="0"/>
              <a:t># run a </a:t>
            </a:r>
            <a:r>
              <a:rPr lang="en-US" sz="1600" b="0" dirty="0" err="1" smtClean="0"/>
              <a:t>limma</a:t>
            </a:r>
            <a:r>
              <a:rPr lang="en-US" sz="1600" b="0" dirty="0" smtClean="0"/>
              <a:t>/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 pipeline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</a:t>
            </a:r>
            <a:r>
              <a:rPr lang="en-US" sz="1600" b="0" dirty="0" smtClean="0">
                <a:solidFill>
                  <a:srgbClr val="FF0000"/>
                </a:solidFill>
              </a:rPr>
              <a:t> &lt;- Counts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edgeR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calcNormFactors</a:t>
            </a:r>
            <a:r>
              <a:rPr lang="en-US" sz="1600" b="0" dirty="0" smtClean="0">
                <a:solidFill>
                  <a:srgbClr val="FF0000"/>
                </a:solidFill>
              </a:rPr>
              <a:t>()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voomWithQualityWeights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lmFit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0" dirty="0" smtClean="0">
                <a:solidFill>
                  <a:srgbClr val="FF0000"/>
                </a:solidFill>
              </a:rPr>
              <a:t>(design=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 %&gt;% </a:t>
            </a:r>
          </a:p>
          <a:p>
            <a:r>
              <a:rPr lang="en-US" sz="1600" b="0" dirty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eBayes</a:t>
            </a:r>
            <a:r>
              <a:rPr lang="en-US" sz="1600" b="0" dirty="0" smtClean="0">
                <a:solidFill>
                  <a:srgbClr val="FF0000"/>
                </a:solidFill>
              </a:rPr>
              <a:t>(robust=TRUE)</a:t>
            </a:r>
          </a:p>
          <a:p>
            <a:r>
              <a:rPr lang="en-US" sz="1600" b="0" dirty="0" smtClean="0"/>
              <a:t># execute contrasts of interest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ContrastMatrix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makeContrasts</a:t>
            </a:r>
            <a:r>
              <a:rPr lang="en-US" sz="1600" b="0" dirty="0" smtClean="0">
                <a:solidFill>
                  <a:srgbClr val="FF0000"/>
                </a:solidFill>
              </a:rPr>
              <a:t>(contrasts = </a:t>
            </a:r>
            <a:r>
              <a:rPr lang="en-US" sz="1600" b="0" dirty="0" err="1" smtClean="0">
                <a:solidFill>
                  <a:srgbClr val="FF0000"/>
                </a:solidFill>
              </a:rPr>
              <a:t>contrastList</a:t>
            </a:r>
            <a:r>
              <a:rPr lang="en-US" sz="1600" b="0" dirty="0" smtClean="0">
                <a:solidFill>
                  <a:srgbClr val="FF0000"/>
                </a:solidFill>
              </a:rPr>
              <a:t>, levels = </a:t>
            </a:r>
            <a:r>
              <a:rPr lang="en-US" sz="16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6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 </a:t>
            </a:r>
            <a:r>
              <a:rPr lang="en-US" sz="1600" b="0" dirty="0">
                <a:solidFill>
                  <a:srgbClr val="FF0000"/>
                </a:solidFill>
              </a:rPr>
              <a:t>&lt;- </a:t>
            </a:r>
            <a:r>
              <a:rPr lang="en-US" sz="1600" dirty="0" err="1">
                <a:solidFill>
                  <a:srgbClr val="FF0000"/>
                </a:solidFill>
              </a:rPr>
              <a:t>limma</a:t>
            </a:r>
            <a:r>
              <a:rPr lang="en-US" sz="1600" dirty="0">
                <a:solidFill>
                  <a:srgbClr val="FF0000"/>
                </a:solidFill>
              </a:rPr>
              <a:t>::</a:t>
            </a:r>
            <a:r>
              <a:rPr lang="en-US" sz="1600" dirty="0" err="1">
                <a:solidFill>
                  <a:srgbClr val="FF0000"/>
                </a:solidFill>
              </a:rPr>
              <a:t>contrasts.fit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0" dirty="0">
                <a:solidFill>
                  <a:srgbClr val="FF0000"/>
                </a:solidFill>
              </a:rPr>
              <a:t>fit, </a:t>
            </a:r>
            <a:r>
              <a:rPr lang="en-US" sz="1600" b="0" dirty="0" err="1">
                <a:solidFill>
                  <a:srgbClr val="FF0000"/>
                </a:solidFill>
              </a:rPr>
              <a:t>ContrastMatrix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MyContrasts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</a:rPr>
              <a:t>limma</a:t>
            </a:r>
            <a:r>
              <a:rPr lang="en-US" sz="160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topTable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MyFit.Contrasts</a:t>
            </a:r>
            <a:r>
              <a:rPr lang="en-US" sz="1600" b="0" dirty="0" smtClean="0">
                <a:solidFill>
                  <a:srgbClr val="FF0000"/>
                </a:solidFill>
              </a:rPr>
              <a:t>, …)</a:t>
            </a:r>
          </a:p>
          <a:p>
            <a:r>
              <a:rPr lang="en-US" sz="1600" b="0" dirty="0" smtClean="0"/>
              <a:t>	Result is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Dataframe</a:t>
            </a:r>
            <a:r>
              <a:rPr lang="en-US" sz="1600" b="0" dirty="0" smtClean="0"/>
              <a:t> with </a:t>
            </a:r>
            <a:r>
              <a:rPr lang="en-US" sz="1600" b="0" dirty="0" err="1" smtClean="0"/>
              <a:t>logFC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pval</a:t>
            </a:r>
            <a:r>
              <a:rPr lang="en-US" sz="1600" b="0" dirty="0" smtClean="0"/>
              <a:t> etc.</a:t>
            </a:r>
          </a:p>
          <a:p>
            <a:r>
              <a:rPr lang="en-US" sz="1600" i="1" dirty="0" smtClean="0"/>
              <a:t>R Environment littered with formulas, design matrices, </a:t>
            </a:r>
            <a:r>
              <a:rPr lang="en-US" sz="1600" i="1" dirty="0" err="1" smtClean="0"/>
              <a:t>DGElists</a:t>
            </a:r>
            <a:r>
              <a:rPr lang="en-US" sz="1600" i="1" dirty="0" smtClean="0"/>
              <a:t>, fit and contrast objects, contrast </a:t>
            </a:r>
            <a:r>
              <a:rPr lang="en-US" sz="1600" i="1" dirty="0" err="1" smtClean="0"/>
              <a:t>dataframes</a:t>
            </a:r>
            <a:endParaRPr lang="en-US" sz="1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7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 smtClean="0"/>
              <a:t># Define your design matrix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design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getItem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"design")</a:t>
            </a:r>
          </a:p>
          <a:p>
            <a:r>
              <a:rPr lang="en-US" sz="1200" b="0" dirty="0" smtClean="0">
                <a:solidFill>
                  <a:srgbClr val="FF0000"/>
                </a:solidFill>
              </a:rPr>
              <a:t>formula </a:t>
            </a:r>
            <a:r>
              <a:rPr lang="en-US" sz="1200" b="0" dirty="0">
                <a:solidFill>
                  <a:srgbClr val="FF0000"/>
                </a:solidFill>
              </a:rPr>
              <a:t>&lt;- '~ 0 + Treatment + </a:t>
            </a:r>
            <a:r>
              <a:rPr lang="en-US" sz="1200" b="0" dirty="0" smtClean="0">
                <a:solidFill>
                  <a:srgbClr val="FF0000"/>
                </a:solidFill>
              </a:rPr>
              <a:t>Disease + Batch'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b="0" dirty="0" err="1">
                <a:solidFill>
                  <a:srgbClr val="FF0000"/>
                </a:solidFill>
              </a:rPr>
              <a:t>model.matrix</a:t>
            </a:r>
            <a:r>
              <a:rPr lang="en-US" sz="1200" b="0" dirty="0">
                <a:solidFill>
                  <a:srgbClr val="FF0000"/>
                </a:solidFill>
              </a:rPr>
              <a:t> (</a:t>
            </a:r>
            <a:r>
              <a:rPr lang="en-US" sz="1200" b="0" dirty="0" err="1">
                <a:solidFill>
                  <a:srgbClr val="FF0000"/>
                </a:solidFill>
              </a:rPr>
              <a:t>as.formula</a:t>
            </a:r>
            <a:r>
              <a:rPr lang="en-US" sz="1200" b="0" dirty="0">
                <a:solidFill>
                  <a:srgbClr val="FF0000"/>
                </a:solidFill>
              </a:rPr>
              <a:t>(formula), design)</a:t>
            </a:r>
          </a:p>
          <a:p>
            <a:r>
              <a:rPr lang="en-US" sz="1200" b="0" dirty="0" smtClean="0"/>
              <a:t># capture </a:t>
            </a:r>
            <a:r>
              <a:rPr lang="en-US" sz="1200" b="0" dirty="0"/>
              <a:t>the formula as an </a:t>
            </a:r>
            <a:r>
              <a:rPr lang="en-US" sz="1200" b="0" dirty="0" smtClean="0"/>
              <a:t>attribute of </a:t>
            </a:r>
            <a:r>
              <a:rPr lang="en-US" sz="1200" b="0" dirty="0" err="1" smtClean="0"/>
              <a:t>designMatrix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setAttributes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list(formula=formula))</a:t>
            </a:r>
          </a:p>
          <a:p>
            <a:r>
              <a:rPr lang="en-US" sz="1200" b="0" dirty="0" smtClean="0"/>
              <a:t># save </a:t>
            </a:r>
            <a:r>
              <a:rPr lang="en-US" sz="1200" b="0" dirty="0"/>
              <a:t>the </a:t>
            </a:r>
            <a:r>
              <a:rPr lang="en-US" sz="1200" b="0" dirty="0" err="1" smtClean="0"/>
              <a:t>designMatrix</a:t>
            </a:r>
            <a:r>
              <a:rPr lang="en-US" sz="1200" b="0" dirty="0" smtClean="0"/>
              <a:t> in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addItem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item=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>
                <a:solidFill>
                  <a:srgbClr val="FF0000"/>
                </a:solidFill>
              </a:rPr>
              <a:t>itemName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>
                <a:solidFill>
                  <a:srgbClr val="FF0000"/>
                </a:solidFill>
              </a:rPr>
              <a:t>"</a:t>
            </a:r>
            <a:r>
              <a:rPr lang="en-US" sz="1200" b="0" dirty="0" err="1">
                <a:solidFill>
                  <a:srgbClr val="FF0000"/>
                </a:solidFill>
              </a:rPr>
              <a:t>Treatment_Disease_Batch</a:t>
            </a:r>
            <a:r>
              <a:rPr lang="en-US" sz="1200" b="0" dirty="0" smtClean="0">
                <a:solidFill>
                  <a:srgbClr val="FF0000"/>
                </a:solidFill>
              </a:rPr>
              <a:t>", 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</a:rPr>
              <a:t>itemType</a:t>
            </a:r>
            <a:r>
              <a:rPr lang="en-US" sz="1200" b="0" dirty="0">
                <a:solidFill>
                  <a:srgbClr val="FF0000"/>
                </a:solidFill>
              </a:rPr>
              <a:t>="</a:t>
            </a:r>
            <a:r>
              <a:rPr lang="en-US" sz="1200" b="0" dirty="0" err="1">
                <a:solidFill>
                  <a:srgbClr val="FF0000"/>
                </a:solidFill>
              </a:rPr>
              <a:t>designMatrix</a:t>
            </a:r>
            <a:r>
              <a:rPr lang="en-US" sz="1200" b="0" dirty="0" smtClean="0">
                <a:solidFill>
                  <a:srgbClr val="FF0000"/>
                </a:solidFill>
              </a:rPr>
              <a:t>", parent</a:t>
            </a:r>
            <a:r>
              <a:rPr lang="en-US" sz="1200" b="0" dirty="0">
                <a:solidFill>
                  <a:srgbClr val="FF0000"/>
                </a:solidFill>
              </a:rPr>
              <a:t>="design", overwrite=TRUE</a:t>
            </a:r>
            <a:r>
              <a:rPr lang="en-US" sz="1200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b="0" dirty="0" smtClean="0"/>
              <a:t># Run the DGE pipeline</a:t>
            </a:r>
            <a:endParaRPr lang="en-US" sz="1200" b="0" dirty="0"/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runEdgeRNorm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)  #TMM is the </a:t>
            </a:r>
            <a:r>
              <a:rPr lang="en-US" sz="1200" b="0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 &lt;- </a:t>
            </a:r>
            <a:r>
              <a:rPr lang="en-US" sz="1200" dirty="0" err="1">
                <a:solidFill>
                  <a:srgbClr val="FF0000"/>
                </a:solidFill>
              </a:rPr>
              <a:t>runVoom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qualityWeights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b="0" dirty="0" smtClean="0">
                <a:solidFill>
                  <a:srgbClr val="FF0000"/>
                </a:solidFill>
              </a:rPr>
              <a:t>TRUE) # runs </a:t>
            </a:r>
            <a:r>
              <a:rPr lang="en-US" sz="1200" b="0" dirty="0" err="1" smtClean="0">
                <a:solidFill>
                  <a:srgbClr val="FF0000"/>
                </a:solidFill>
              </a:rPr>
              <a:t>voom</a:t>
            </a:r>
            <a:r>
              <a:rPr lang="en-US" sz="1200" b="0" dirty="0" smtClean="0">
                <a:solidFill>
                  <a:srgbClr val="FF0000"/>
                </a:solidFill>
              </a:rPr>
              <a:t> and </a:t>
            </a:r>
            <a:r>
              <a:rPr lang="en-US" sz="1200" b="0" dirty="0" err="1" smtClean="0">
                <a:solidFill>
                  <a:srgbClr val="FF0000"/>
                </a:solidFill>
              </a:rPr>
              <a:t>lmFit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  &lt;- list(TGFb10_vs_Veh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"TGFbeta_10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</a:t>
            </a:r>
            <a:r>
              <a:rPr lang="en-US" sz="1200" b="0" dirty="0">
                <a:solidFill>
                  <a:srgbClr val="FF0000"/>
                </a:solidFill>
              </a:rPr>
              <a:t>",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TGFb25_vs_Veh = </a:t>
            </a:r>
            <a:r>
              <a:rPr lang="en-US" sz="1200" b="0" dirty="0" smtClean="0">
                <a:solidFill>
                  <a:srgbClr val="FF0000"/>
                </a:solidFill>
              </a:rPr>
              <a:t>"TGFbeta_25 </a:t>
            </a:r>
            <a:r>
              <a:rPr lang="en-US" sz="1200" b="0" dirty="0">
                <a:solidFill>
                  <a:srgbClr val="FF0000"/>
                </a:solidFill>
              </a:rPr>
              <a:t>- </a:t>
            </a:r>
            <a:r>
              <a:rPr lang="en-US" sz="1200" b="0" dirty="0" smtClean="0">
                <a:solidFill>
                  <a:srgbClr val="FF0000"/>
                </a:solidFill>
              </a:rPr>
              <a:t>vehicle“)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 err="1" smtClean="0">
                <a:solidFill>
                  <a:srgbClr val="FF0000"/>
                </a:solidFill>
              </a:rPr>
              <a:t>dgeObj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&lt;- </a:t>
            </a:r>
            <a:r>
              <a:rPr lang="en-US" sz="1200" dirty="0" err="1">
                <a:solidFill>
                  <a:srgbClr val="FF0000"/>
                </a:solidFill>
              </a:rPr>
              <a:t>runContrasts</a:t>
            </a:r>
            <a:r>
              <a:rPr lang="en-US" sz="1200" b="0" dirty="0">
                <a:solidFill>
                  <a:srgbClr val="FF0000"/>
                </a:solidFill>
              </a:rPr>
              <a:t>(</a:t>
            </a:r>
            <a:r>
              <a:rPr lang="en-US" sz="1200" b="0" dirty="0" err="1">
                <a:solidFill>
                  <a:srgbClr val="FF0000"/>
                </a:solidFill>
              </a:rPr>
              <a:t>dgeObj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 smtClean="0">
                <a:solidFill>
                  <a:srgbClr val="FF0000"/>
                </a:solidFill>
              </a:rPr>
              <a:t>=</a:t>
            </a:r>
            <a:r>
              <a:rPr lang="en-US" sz="1200" b="0" dirty="0" err="1" smtClean="0">
                <a:solidFill>
                  <a:srgbClr val="FF0000"/>
                </a:solidFill>
              </a:rPr>
              <a:t>designMatrixName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</a:p>
          <a:p>
            <a:r>
              <a:rPr lang="en-US" sz="1200" b="0" dirty="0">
                <a:solidFill>
                  <a:srgbClr val="FF0000"/>
                </a:solidFill>
              </a:rPr>
              <a:t>                       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=</a:t>
            </a:r>
            <a:r>
              <a:rPr lang="en-US" sz="1200" b="0" dirty="0" err="1">
                <a:solidFill>
                  <a:srgbClr val="FF0000"/>
                </a:solidFill>
              </a:rPr>
              <a:t>contrastList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 smtClean="0">
                <a:solidFill>
                  <a:srgbClr val="FF0000"/>
                </a:solidFill>
              </a:rPr>
              <a:t>Qvalue</a:t>
            </a:r>
            <a:r>
              <a:rPr lang="en-US" sz="1200" b="0" dirty="0" smtClean="0">
                <a:solidFill>
                  <a:srgbClr val="FF0000"/>
                </a:solidFill>
              </a:rPr>
              <a:t>=TRUE, IHW=TRUE)</a:t>
            </a:r>
          </a:p>
          <a:p>
            <a:r>
              <a:rPr lang="en-US" sz="1600" i="1" dirty="0" smtClean="0"/>
              <a:t>All intermediate output captured in the DGEobj; Easy to save as .RDS file and share or upload to GECO</a:t>
            </a:r>
          </a:p>
          <a:p>
            <a:r>
              <a:rPr lang="en-US" sz="1600" dirty="0" smtClean="0"/>
              <a:t>Shared DGEobj folder: /stash/data/</a:t>
            </a:r>
            <a:r>
              <a:rPr lang="en-US" sz="1600" dirty="0" err="1" smtClean="0"/>
              <a:t>nonclin</a:t>
            </a:r>
            <a:r>
              <a:rPr lang="en-US" sz="1600" dirty="0" smtClean="0"/>
              <a:t>/</a:t>
            </a:r>
            <a:r>
              <a:rPr lang="en-US" sz="1600" dirty="0" err="1" smtClean="0"/>
              <a:t>DGEobj_library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Pipeline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302036"/>
            <a:ext cx="8196044" cy="5014873"/>
          </a:xfrm>
        </p:spPr>
        <p:txBody>
          <a:bodyPr/>
          <a:lstStyle/>
          <a:p>
            <a:r>
              <a:rPr lang="en-US" sz="2000" dirty="0" smtClean="0"/>
              <a:t>Main Functions: </a:t>
            </a:r>
            <a:r>
              <a:rPr lang="en-US" sz="2000" b="0" dirty="0" smtClean="0"/>
              <a:t>listed in typical order of use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runEdgeRNorm</a:t>
            </a:r>
            <a:r>
              <a:rPr lang="en-US" sz="1600" b="0" dirty="0" smtClean="0"/>
              <a:t>:  Perform 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 TMM normalization (</a:t>
            </a:r>
            <a:r>
              <a:rPr lang="en-US" sz="1600" b="0" dirty="0" err="1" smtClean="0"/>
              <a:t>edgeR</a:t>
            </a:r>
            <a:r>
              <a:rPr lang="en-US" sz="1600" b="0" dirty="0" smtClean="0"/>
              <a:t>::</a:t>
            </a:r>
            <a:r>
              <a:rPr lang="en-US" sz="1600" b="0" dirty="0" err="1" smtClean="0"/>
              <a:t>calcNormFactors</a:t>
            </a:r>
            <a:r>
              <a:rPr lang="en-US" sz="1600" b="0" dirty="0" smtClean="0"/>
              <a:t>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an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Add an </a:t>
            </a:r>
            <a:r>
              <a:rPr lang="en-US" sz="1200" b="0" dirty="0" err="1" smtClean="0"/>
              <a:t>edgeR</a:t>
            </a:r>
            <a:r>
              <a:rPr lang="en-US" sz="1200" b="0" dirty="0" smtClean="0"/>
              <a:t>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 object containing counts and </a:t>
            </a:r>
            <a:r>
              <a:rPr lang="en-US" sz="1200" b="0" dirty="0" err="1" smtClean="0"/>
              <a:t>normFactors</a:t>
            </a:r>
            <a:endParaRPr lang="en-US" sz="1200" b="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/>
              <a:t>runVoom</a:t>
            </a:r>
            <a:r>
              <a:rPr lang="en-US" sz="1600" b="0" dirty="0"/>
              <a:t>: run </a:t>
            </a:r>
            <a:r>
              <a:rPr lang="en-US" sz="1600" b="0" dirty="0" err="1"/>
              <a:t>limma</a:t>
            </a:r>
            <a:r>
              <a:rPr lang="en-US" sz="1600" b="0" dirty="0"/>
              <a:t> </a:t>
            </a:r>
            <a:r>
              <a:rPr lang="en-US" sz="1600" b="0" dirty="0" err="1" smtClean="0"/>
              <a:t>voom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eBayes</a:t>
            </a:r>
            <a:endParaRPr lang="en-US" sz="16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 an </a:t>
            </a:r>
            <a:r>
              <a:rPr lang="en-US" sz="1200" b="0" dirty="0" err="1" smtClean="0"/>
              <a:t>DGEobj</a:t>
            </a:r>
            <a:r>
              <a:rPr lang="en-US" sz="1200" b="0" dirty="0" smtClean="0"/>
              <a:t> (with </a:t>
            </a:r>
            <a:r>
              <a:rPr lang="en-US" sz="1200" b="0" dirty="0" err="1" smtClean="0"/>
              <a:t>DGEList</a:t>
            </a:r>
            <a:r>
              <a:rPr lang="en-US" sz="1200" b="0" dirty="0" smtClean="0"/>
              <a:t>), and design matrix 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/>
              <a:t>Fits </a:t>
            </a:r>
            <a:r>
              <a:rPr lang="en-US" sz="1200" b="0" dirty="0"/>
              <a:t>the model and adds the Fit object to the </a:t>
            </a:r>
            <a:r>
              <a:rPr lang="en-US" sz="1200" b="0" dirty="0" err="1" smtClean="0"/>
              <a:t>DGEobj</a:t>
            </a:r>
            <a:endParaRPr lang="en-US" sz="1200" b="0" dirty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Optionally supports </a:t>
            </a:r>
            <a:r>
              <a:rPr lang="en-US" sz="1200" b="0" dirty="0" err="1"/>
              <a:t>QualityWeights</a:t>
            </a:r>
            <a:r>
              <a:rPr lang="en-US" sz="1200" b="0" dirty="0"/>
              <a:t> and </a:t>
            </a:r>
            <a:r>
              <a:rPr lang="en-US" sz="1200" b="0" dirty="0" err="1"/>
              <a:t>DuplicateCorrelation</a:t>
            </a:r>
            <a:r>
              <a:rPr lang="en-US" sz="1200" b="0" dirty="0"/>
              <a:t> analyses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runContrasts</a:t>
            </a:r>
            <a:r>
              <a:rPr lang="en-US" sz="1600" b="0" dirty="0" smtClean="0"/>
              <a:t>: run multiple contrasts against the </a:t>
            </a:r>
            <a:r>
              <a:rPr lang="en-US" sz="1600" b="0" dirty="0" err="1" smtClean="0"/>
              <a:t>lmFit</a:t>
            </a:r>
            <a:r>
              <a:rPr lang="en-US" sz="1600" b="0" dirty="0" smtClean="0"/>
              <a:t> Fit object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Requires </a:t>
            </a:r>
            <a:r>
              <a:rPr lang="en-US" sz="1200" b="0" dirty="0" smtClean="0"/>
              <a:t>a DGEobj with </a:t>
            </a:r>
            <a:r>
              <a:rPr lang="en-US" sz="1200" b="0" dirty="0"/>
              <a:t>Fit; </a:t>
            </a:r>
            <a:r>
              <a:rPr lang="en-US" sz="1200" b="0" dirty="0" smtClean="0"/>
              <a:t>Adds </a:t>
            </a:r>
            <a:r>
              <a:rPr lang="en-US" sz="1200" b="0" dirty="0" err="1" smtClean="0"/>
              <a:t>topTable</a:t>
            </a:r>
            <a:r>
              <a:rPr lang="en-US" sz="1200" b="0" dirty="0" smtClean="0"/>
              <a:t> </a:t>
            </a:r>
            <a:r>
              <a:rPr lang="en-US" sz="1200" b="0" dirty="0"/>
              <a:t>and </a:t>
            </a:r>
            <a:r>
              <a:rPr lang="en-US" sz="1200" b="0" dirty="0" smtClean="0"/>
              <a:t>optionally </a:t>
            </a:r>
            <a:r>
              <a:rPr lang="en-US" sz="1200" b="0" dirty="0" err="1" smtClean="0"/>
              <a:t>topTreat</a:t>
            </a:r>
            <a:r>
              <a:rPr lang="en-US" sz="1200" b="0" dirty="0" smtClean="0"/>
              <a:t> </a:t>
            </a:r>
            <a:r>
              <a:rPr lang="en-US" sz="1200" b="0" dirty="0"/>
              <a:t>contrast </a:t>
            </a:r>
            <a:r>
              <a:rPr lang="en-US" sz="1200" b="0" dirty="0" smtClean="0"/>
              <a:t>tables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200" b="0" dirty="0"/>
          </a:p>
          <a:p>
            <a:pPr marL="227013" lvl="1" indent="-227013">
              <a:lnSpc>
                <a:spcPct val="90000"/>
              </a:lnSpc>
              <a:spcBef>
                <a:spcPct val="45000"/>
              </a:spcBef>
              <a:buFont typeface="Arial" panose="020B0604020202020204" pitchFamily="34" charset="0"/>
              <a:buChar char="•"/>
            </a:pP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runDGEWorkflow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 (combines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runEdgeRNorm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+ </a:t>
            </a:r>
            <a:r>
              <a:rPr lang="en-US" sz="1600" b="0" dirty="0" err="1">
                <a:solidFill>
                  <a:srgbClr val="0066CC"/>
                </a:solidFill>
                <a:ea typeface="+mn-ea"/>
                <a:cs typeface="+mn-cs"/>
              </a:rPr>
              <a:t>runVoom</a:t>
            </a:r>
            <a:r>
              <a:rPr lang="en-US" sz="1600" b="0" dirty="0">
                <a:solidFill>
                  <a:srgbClr val="0066CC"/>
                </a:solidFill>
                <a:ea typeface="+mn-ea"/>
                <a:cs typeface="+mn-cs"/>
              </a:rPr>
              <a:t> with less options)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TMM normalization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voomWithQualityWeights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lmFIT</a:t>
            </a:r>
            <a:endParaRPr lang="en-US" sz="1400" b="0" dirty="0" smtClean="0"/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eBayes</a:t>
            </a:r>
            <a:r>
              <a:rPr lang="en-US" sz="1400" b="0" dirty="0" smtClean="0"/>
              <a:t> with robust = TRUE</a:t>
            </a:r>
          </a:p>
          <a:p>
            <a:pPr marL="558801" lvl="2" indent="-227013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b="0" dirty="0" smtClean="0"/>
              <a:t>Optionally </a:t>
            </a:r>
            <a:r>
              <a:rPr lang="en-US" sz="1400" b="0" dirty="0" err="1" smtClean="0"/>
              <a:t>duplicateCorrelation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access data in DGEobj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What’s in a DGEobj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n</a:t>
            </a:r>
            <a:r>
              <a:rPr lang="en-US" sz="2000" b="0" dirty="0" smtClean="0">
                <a:solidFill>
                  <a:srgbClr val="FF0000"/>
                </a:solidFill>
              </a:rPr>
              <a:t>ames(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0000"/>
                </a:solidFill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</a:rPr>
              <a:t>nventory(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b="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Retrieve DGEobj annotation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0000"/>
                </a:solidFill>
              </a:rPr>
              <a:t>showMeta</a:t>
            </a:r>
            <a:r>
              <a:rPr lang="en-US" sz="2000" b="0" dirty="0">
                <a:solidFill>
                  <a:srgbClr val="FF0000"/>
                </a:solidFill>
              </a:rPr>
              <a:t>(</a:t>
            </a:r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Get functions: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getItem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getItems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getType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getBaseType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Standard </a:t>
            </a:r>
            <a:r>
              <a:rPr lang="en-US" dirty="0"/>
              <a:t>list references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after all, it is a list of data items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dgeObj$design</a:t>
            </a:r>
            <a:endParaRPr lang="en-US" sz="2000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myDesign</a:t>
            </a:r>
            <a:r>
              <a:rPr lang="en-US" sz="2000" b="0" dirty="0" smtClean="0">
                <a:solidFill>
                  <a:srgbClr val="FF0000"/>
                </a:solidFill>
              </a:rPr>
              <a:t> &lt;- 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[[“design”]]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rgbClr val="FF0000"/>
              </a:solidFill>
            </a:endParaRPr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1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find TPM, CPM or FPKM?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intensity datatypes are not stored.</a:t>
            </a:r>
          </a:p>
          <a:p>
            <a:r>
              <a:rPr lang="en-US" dirty="0" smtClean="0"/>
              <a:t>Instead we use the </a:t>
            </a:r>
            <a:r>
              <a:rPr lang="en-US" dirty="0" err="1" smtClean="0"/>
              <a:t>convertCounts</a:t>
            </a:r>
            <a:r>
              <a:rPr lang="en-US" dirty="0" smtClean="0"/>
              <a:t> function:</a:t>
            </a:r>
          </a:p>
          <a:p>
            <a:endParaRPr lang="en-US" sz="2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log2cpm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cpm</a:t>
            </a:r>
            <a:r>
              <a:rPr lang="en-US" sz="1800" b="0" dirty="0">
                <a:solidFill>
                  <a:srgbClr val="FF0000"/>
                </a:solidFill>
              </a:rPr>
              <a:t>",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 smtClean="0">
                <a:solidFill>
                  <a:srgbClr val="FF0000"/>
                </a:solidFill>
              </a:rPr>
              <a:t>")</a:t>
            </a:r>
          </a:p>
          <a:p>
            <a:endParaRPr lang="en-US" dirty="0" smtClean="0"/>
          </a:p>
          <a:p>
            <a:r>
              <a:rPr lang="en-US" sz="1800" b="0" dirty="0" err="1">
                <a:solidFill>
                  <a:srgbClr val="FF0000"/>
                </a:solidFill>
              </a:rPr>
              <a:t>t</a:t>
            </a:r>
            <a:r>
              <a:rPr lang="en-US" sz="1800" b="0" dirty="0" err="1" smtClean="0">
                <a:solidFill>
                  <a:srgbClr val="FF0000"/>
                </a:solidFill>
              </a:rPr>
              <a:t>pm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convertCounts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unit=“</a:t>
            </a:r>
            <a:r>
              <a:rPr lang="en-US" sz="1800" b="0" dirty="0" err="1" smtClean="0">
                <a:solidFill>
                  <a:srgbClr val="FF0000"/>
                </a:solidFill>
              </a:rPr>
              <a:t>tpm</a:t>
            </a:r>
            <a:r>
              <a:rPr lang="en-US" sz="1800" b="0" dirty="0">
                <a:solidFill>
                  <a:srgbClr val="FF0000"/>
                </a:solidFill>
              </a:rPr>
              <a:t>” 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)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r>
              <a:rPr lang="en-US" sz="1800" b="0" dirty="0" smtClean="0">
                <a:solidFill>
                  <a:srgbClr val="FF0000"/>
                </a:solidFill>
              </a:rPr>
              <a:t>log2fpkm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convertCounts</a:t>
            </a:r>
            <a:r>
              <a:rPr lang="en-US" sz="1800" b="0" dirty="0">
                <a:solidFill>
                  <a:srgbClr val="FF0000"/>
                </a:solidFill>
              </a:rPr>
              <a:t>(counts, unit="</a:t>
            </a:r>
            <a:r>
              <a:rPr lang="en-US" sz="1800" b="0" dirty="0" err="1">
                <a:solidFill>
                  <a:srgbClr val="FF0000"/>
                </a:solidFill>
              </a:rPr>
              <a:t>fpkm</a:t>
            </a:r>
            <a:r>
              <a:rPr lang="en-US" sz="1800" b="0" dirty="0">
                <a:solidFill>
                  <a:srgbClr val="FF0000"/>
                </a:solidFill>
              </a:rPr>
              <a:t>", 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=</a:t>
            </a:r>
            <a:r>
              <a:rPr lang="en-US" sz="1800" b="0" dirty="0" err="1">
                <a:solidFill>
                  <a:srgbClr val="FF0000"/>
                </a:solidFill>
              </a:rPr>
              <a:t>geneLength</a:t>
            </a:r>
            <a:r>
              <a:rPr lang="en-US" sz="1800" b="0" dirty="0">
                <a:solidFill>
                  <a:srgbClr val="FF0000"/>
                </a:solidFill>
              </a:rPr>
              <a:t>, log=TRUE, normalize="</a:t>
            </a:r>
            <a:r>
              <a:rPr lang="en-US" sz="1800" b="0" dirty="0" err="1">
                <a:solidFill>
                  <a:srgbClr val="FF0000"/>
                </a:solidFill>
              </a:rPr>
              <a:t>tmm</a:t>
            </a:r>
            <a:r>
              <a:rPr lang="en-US" sz="1800" b="0" dirty="0">
                <a:solidFill>
                  <a:srgbClr val="FF0000"/>
                </a:solidFill>
              </a:rPr>
              <a:t>")</a:t>
            </a:r>
          </a:p>
          <a:p>
            <a:endParaRPr lang="en-US" sz="1800" b="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9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filtering and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Low Intensity Filtering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lowIntFilter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</a:t>
            </a:r>
            <a:r>
              <a:rPr lang="en-US" sz="1800" b="0" dirty="0" err="1" smtClean="0">
                <a:solidFill>
                  <a:srgbClr val="FF0000"/>
                </a:solidFill>
              </a:rPr>
              <a:t>zfpkmThreshold</a:t>
            </a:r>
            <a:r>
              <a:rPr lang="en-US" sz="1800" b="0" dirty="0" smtClean="0">
                <a:solidFill>
                  <a:srgbClr val="FF0000"/>
                </a:solidFill>
              </a:rPr>
              <a:t> = -3,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countThreshold</a:t>
            </a:r>
            <a:r>
              <a:rPr lang="en-US" sz="1800" b="0" dirty="0" smtClean="0">
                <a:solidFill>
                  <a:srgbClr val="FF0000"/>
                </a:solidFill>
              </a:rPr>
              <a:t> = 10, </a:t>
            </a:r>
            <a:r>
              <a:rPr lang="en-US" sz="1800" b="0" dirty="0" err="1" smtClean="0">
                <a:solidFill>
                  <a:srgbClr val="FF0000"/>
                </a:solidFill>
              </a:rPr>
              <a:t>sampleFraction</a:t>
            </a:r>
            <a:r>
              <a:rPr lang="en-US" sz="1800" b="0" dirty="0" smtClean="0">
                <a:solidFill>
                  <a:srgbClr val="FF0000"/>
                </a:solidFill>
              </a:rPr>
              <a:t> = 0.5, </a:t>
            </a:r>
            <a:br>
              <a:rPr lang="en-US" sz="1800" b="0" dirty="0" smtClean="0">
                <a:solidFill>
                  <a:srgbClr val="FF0000"/>
                </a:solidFill>
              </a:rPr>
            </a:br>
            <a:r>
              <a:rPr lang="en-US" sz="1800" b="0" dirty="0" smtClean="0">
                <a:solidFill>
                  <a:srgbClr val="FF0000"/>
                </a:solidFill>
              </a:rPr>
              <a:t>               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 = </a:t>
            </a:r>
            <a:r>
              <a:rPr lang="en-US" sz="1800" b="0" dirty="0" err="1" smtClean="0">
                <a:solidFill>
                  <a:srgbClr val="FF0000"/>
                </a:solidFill>
              </a:rPr>
              <a:t>geneLength</a:t>
            </a:r>
            <a:r>
              <a:rPr lang="en-US" sz="1800" b="0" dirty="0" smtClean="0">
                <a:solidFill>
                  <a:srgbClr val="FF0000"/>
                </a:solidFill>
              </a:rPr>
              <a:t>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Filter by counts,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and/or FPK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Set fraction of samples required to meet thresholds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geneLength</a:t>
            </a:r>
            <a:r>
              <a:rPr lang="en-US" sz="1800" b="0" dirty="0" smtClean="0"/>
              <a:t> required for </a:t>
            </a:r>
            <a:r>
              <a:rPr lang="en-US" sz="1800" b="0" dirty="0" err="1" smtClean="0"/>
              <a:t>zFPKM</a:t>
            </a:r>
            <a:r>
              <a:rPr lang="en-US" sz="1800" b="0" dirty="0" smtClean="0"/>
              <a:t> and FPK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Square bracket </a:t>
            </a:r>
            <a:r>
              <a:rPr lang="en-US" dirty="0" err="1" smtClean="0"/>
              <a:t>subsetting</a:t>
            </a:r>
            <a:r>
              <a:rPr lang="en-US" dirty="0" smtClean="0"/>
              <a:t> supported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Each </a:t>
            </a:r>
            <a:r>
              <a:rPr lang="en-US" sz="1800" b="0" dirty="0" err="1" smtClean="0"/>
              <a:t>basetype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subsetted</a:t>
            </a:r>
            <a:r>
              <a:rPr lang="en-US" sz="1800" b="0" dirty="0" smtClean="0"/>
              <a:t> appropriately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b="0" dirty="0" smtClean="0"/>
              <a:t>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100 genes,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10 samples</a:t>
            </a:r>
          </a:p>
          <a:p>
            <a:pPr marL="1252538" lvl="2" indent="-457200">
              <a:buFont typeface="Arial" panose="020B0604020202020204" pitchFamily="34" charset="0"/>
              <a:buChar char="•"/>
            </a:pP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&lt;-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[1:100, 1:10]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2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DGE.Tools</a:t>
            </a:r>
            <a:r>
              <a:rPr lang="en-US" dirty="0" smtClean="0"/>
              <a:t>: DGE 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037"/>
            <a:ext cx="7769225" cy="4981532"/>
          </a:xfrm>
        </p:spPr>
        <p:txBody>
          <a:bodyPr/>
          <a:lstStyle/>
          <a:p>
            <a:r>
              <a:rPr lang="en-US" sz="2400" dirty="0" smtClean="0"/>
              <a:t>QC Plots: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plotDisp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version of </a:t>
            </a:r>
            <a:r>
              <a:rPr lang="en-US" sz="1400" b="0" dirty="0" err="1" smtClean="0"/>
              <a:t>EdgeR</a:t>
            </a:r>
            <a:r>
              <a:rPr lang="en-US" sz="1400" b="0" dirty="0" smtClean="0"/>
              <a:t> dispersion plot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Mean-variance: 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mean variance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Quality Weights: </a:t>
            </a:r>
            <a:r>
              <a:rPr lang="en-US" sz="1400" b="0" dirty="0" err="1" smtClean="0"/>
              <a:t>voom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barplot</a:t>
            </a:r>
            <a:r>
              <a:rPr lang="en-US" sz="1400" b="0" dirty="0" smtClean="0"/>
              <a:t> of quality 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plotPvalHist</a:t>
            </a:r>
            <a:r>
              <a:rPr lang="en-US" sz="1400" b="0" dirty="0" smtClean="0"/>
              <a:t>: evaluate distribution of </a:t>
            </a:r>
            <a:r>
              <a:rPr lang="en-US" sz="1400" b="0" dirty="0" err="1" smtClean="0"/>
              <a:t>pvalues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plotNorm</a:t>
            </a:r>
            <a:r>
              <a:rPr lang="en-US" sz="1400" b="0" dirty="0" smtClean="0"/>
              <a:t>: distributions or boxplots before/after normalization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QCplots</a:t>
            </a:r>
            <a:r>
              <a:rPr lang="en-US" sz="1400" b="0" dirty="0" smtClean="0"/>
              <a:t>: Plots alignment QC from a </a:t>
            </a:r>
            <a:r>
              <a:rPr lang="en-US" sz="1400" b="0" dirty="0" err="1" smtClean="0"/>
              <a:t>dataframe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checkSex</a:t>
            </a:r>
            <a:r>
              <a:rPr lang="en-US" sz="1400" b="0" dirty="0" smtClean="0"/>
              <a:t>:  plot X and Y linked genes to infer sex</a:t>
            </a:r>
          </a:p>
          <a:p>
            <a:r>
              <a:rPr lang="en-US" sz="2400" dirty="0" smtClean="0"/>
              <a:t>Data Exploration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profilePlot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LogIntensity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(aka MA plot)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volcanoPlot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vs </a:t>
            </a:r>
            <a:r>
              <a:rPr lang="en-US" sz="1400" b="0" dirty="0" err="1" smtClean="0"/>
              <a:t>NegLogPval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comparePlot</a:t>
            </a:r>
            <a:r>
              <a:rPr lang="en-US" sz="1400" b="0" dirty="0" smtClean="0"/>
              <a:t>: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of 2 treatment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logRatioPlot</a:t>
            </a:r>
            <a:r>
              <a:rPr lang="en-US" sz="1400" b="0" dirty="0" smtClean="0"/>
              <a:t>:  Gene of interest: plots </a:t>
            </a:r>
            <a:r>
              <a:rPr lang="en-US" sz="1400" b="0" dirty="0" err="1" smtClean="0"/>
              <a:t>logratio</a:t>
            </a:r>
            <a:r>
              <a:rPr lang="en-US" sz="1400" b="0" dirty="0" smtClean="0"/>
              <a:t> +/- 95% CI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smtClean="0"/>
              <a:t>obsPlot2: intensity boxplots for GOI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ggplotMDS</a:t>
            </a:r>
            <a:r>
              <a:rPr lang="en-US" sz="1400" b="0" dirty="0" smtClean="0"/>
              <a:t>:  </a:t>
            </a:r>
            <a:r>
              <a:rPr lang="en-US" sz="1400" b="0" dirty="0" err="1" smtClean="0"/>
              <a:t>ggplot</a:t>
            </a:r>
            <a:r>
              <a:rPr lang="en-US" sz="1400" b="0" dirty="0" smtClean="0"/>
              <a:t> wrapper around </a:t>
            </a:r>
            <a:r>
              <a:rPr lang="en-US" sz="1400" b="0" dirty="0" err="1" smtClean="0"/>
              <a:t>limma:plotMDS</a:t>
            </a:r>
            <a:endParaRPr lang="en-US" sz="14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MDS_var_explained</a:t>
            </a:r>
            <a:r>
              <a:rPr lang="en-US" sz="1400" b="0" dirty="0" smtClean="0"/>
              <a:t>:  plot variance associated with each component.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 </a:t>
            </a:r>
            <a:r>
              <a:rPr lang="en-US" dirty="0" err="1" smtClean="0"/>
              <a:t>DGEobj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2" y="1309191"/>
            <a:ext cx="7541020" cy="28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0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DGEobj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new data types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FF0000"/>
                </a:solidFill>
              </a:rPr>
              <a:t>newType(DGEobj, </a:t>
            </a:r>
            <a:r>
              <a:rPr lang="en-US" sz="2000" b="0" dirty="0" err="1" smtClean="0">
                <a:solidFill>
                  <a:srgbClr val="FF0000"/>
                </a:solidFill>
              </a:rPr>
              <a:t>itemType</a:t>
            </a:r>
            <a:r>
              <a:rPr lang="en-US" sz="2000" b="0" dirty="0" smtClean="0">
                <a:solidFill>
                  <a:srgbClr val="FF0000"/>
                </a:solidFill>
              </a:rPr>
              <a:t> = “IHC”,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 smtClean="0">
                <a:solidFill>
                  <a:srgbClr val="FF0000"/>
                </a:solidFill>
              </a:rPr>
              <a:t>baseType</a:t>
            </a:r>
            <a:r>
              <a:rPr lang="en-US" sz="2000" b="0" dirty="0" smtClean="0">
                <a:solidFill>
                  <a:srgbClr val="FF0000"/>
                </a:solidFill>
              </a:rPr>
              <a:t> = “assay”) 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The type definitions are stored within the DGEobj as an attribute (</a:t>
            </a:r>
            <a:r>
              <a:rPr lang="en-US" sz="2000" b="0" dirty="0" err="1" smtClean="0"/>
              <a:t>objDef</a:t>
            </a:r>
            <a:r>
              <a:rPr lang="en-US" sz="2000" b="0" dirty="0" smtClean="0"/>
              <a:t>)</a:t>
            </a:r>
          </a:p>
          <a:p>
            <a:pPr marL="920750" lvl="1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showTypes</a:t>
            </a:r>
            <a:r>
              <a:rPr lang="en-US" sz="2000" b="0" dirty="0" smtClean="0">
                <a:solidFill>
                  <a:srgbClr val="FF0000"/>
                </a:solidFill>
              </a:rPr>
              <a:t>(DGEobj)</a:t>
            </a:r>
          </a:p>
          <a:p>
            <a:pPr marL="1252538" lvl="2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Lists predefined types</a:t>
            </a:r>
          </a:p>
          <a:p>
            <a:r>
              <a:rPr lang="en-US" dirty="0" smtClean="0"/>
              <a:t>Can define whether an </a:t>
            </a:r>
            <a:r>
              <a:rPr lang="en-US" dirty="0" err="1" smtClean="0"/>
              <a:t>itemType</a:t>
            </a:r>
            <a:r>
              <a:rPr lang="en-US" dirty="0" smtClean="0"/>
              <a:t> is unique (i.e. can only have one instance)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For RNA-seq  “counts”, “design” and “</a:t>
            </a:r>
            <a:r>
              <a:rPr lang="en-US" sz="2000" b="0" dirty="0" err="1" smtClean="0"/>
              <a:t>geneAnnotation</a:t>
            </a:r>
            <a:r>
              <a:rPr lang="en-US" sz="2000" b="0" dirty="0" smtClean="0"/>
              <a:t>” item types are unique</a:t>
            </a:r>
          </a:p>
          <a:p>
            <a:r>
              <a:rPr lang="en-US" dirty="0" smtClean="0"/>
              <a:t>Can customize </a:t>
            </a:r>
            <a:r>
              <a:rPr lang="en-US" dirty="0" err="1" smtClean="0"/>
              <a:t>DGEobj</a:t>
            </a:r>
            <a:r>
              <a:rPr lang="en-US" dirty="0" smtClean="0"/>
              <a:t> for other datatypes and workflows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06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JRTutil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428" y="1272030"/>
            <a:ext cx="7769225" cy="47857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bit of a hodgepodge package: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BMS-specific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buildOmicsoftDGEobj</a:t>
            </a:r>
            <a:r>
              <a:rPr lang="en-US" sz="1600" b="0" dirty="0" smtClean="0"/>
              <a:t>: from data in OS S3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checkDGEobj</a:t>
            </a:r>
            <a:r>
              <a:rPr lang="en-US" sz="1600" b="0" dirty="0" smtClean="0"/>
              <a:t>: checks structure before importing into GECO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getRDSobjFromStash</a:t>
            </a:r>
            <a:r>
              <a:rPr lang="en-US" sz="1600" b="0" dirty="0" smtClean="0"/>
              <a:t>: read .RDS data from a stash location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getStashPath</a:t>
            </a:r>
            <a:r>
              <a:rPr lang="en-US" sz="1600" b="0" dirty="0" smtClean="0"/>
              <a:t>(): platform independent stash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Mapping/Annotation Functions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EnsemblAnnotation</a:t>
            </a:r>
            <a:r>
              <a:rPr lang="en-US" sz="1600" b="0" dirty="0" smtClean="0"/>
              <a:t>: </a:t>
            </a:r>
            <a:r>
              <a:rPr lang="en-US" sz="1600" b="0" dirty="0" err="1" smtClean="0"/>
              <a:t>biomaRt</a:t>
            </a:r>
            <a:r>
              <a:rPr lang="en-US" sz="1600" b="0" dirty="0" smtClean="0"/>
              <a:t> queries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EnsemblGeneSpeciesMapping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EnsemblGene2Entrez:  via org.**.</a:t>
            </a:r>
            <a:r>
              <a:rPr lang="en-US" sz="1600" b="0" dirty="0" err="1" smtClean="0"/>
              <a:t>eg.db</a:t>
            </a:r>
            <a:r>
              <a:rPr lang="en-US" sz="1600" b="0" dirty="0" smtClean="0"/>
              <a:t> databases</a:t>
            </a:r>
            <a:endParaRPr lang="en-US" sz="16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EntrezGene2Ensembl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Entrez2GeneSym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Other general utility functions</a:t>
            </a:r>
            <a:endParaRPr lang="en-US" sz="180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324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Overview of DGEobj, DGE.Tools2 and </a:t>
            </a:r>
            <a:r>
              <a:rPr lang="en-US" dirty="0" err="1" smtClean="0"/>
              <a:t>JRTutil</a:t>
            </a:r>
            <a:r>
              <a:rPr lang="en-US" dirty="0" smtClean="0"/>
              <a:t> packages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DGEobj </a:t>
            </a:r>
            <a:r>
              <a:rPr lang="en-US" dirty="0"/>
              <a:t>as extension of the Summarized Experiment or Expression Set concept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get data into DGEobj 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run the </a:t>
            </a:r>
            <a:r>
              <a:rPr lang="en-US" dirty="0" err="1"/>
              <a:t>limma</a:t>
            </a:r>
            <a:r>
              <a:rPr lang="en-US" dirty="0"/>
              <a:t> </a:t>
            </a:r>
            <a:r>
              <a:rPr lang="en-US" dirty="0" err="1"/>
              <a:t>voom</a:t>
            </a:r>
            <a:r>
              <a:rPr lang="en-US" dirty="0"/>
              <a:t> pipeline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annotate a DGEobj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How to access data in DGEobj </a:t>
            </a:r>
            <a:r>
              <a:rPr lang="en-US" dirty="0" smtClean="0"/>
              <a:t>format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DGE.Tools2 Plotting Tools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4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DGEobj and other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037756" cy="4785756"/>
          </a:xfrm>
        </p:spPr>
        <p:txBody>
          <a:bodyPr/>
          <a:lstStyle/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latin typeface="Arial Unicode MS"/>
              </a:rPr>
              <a:t># One time setup for BRAN repository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altLang="en-US" sz="1600" b="0" dirty="0" smtClean="0">
                <a:solidFill>
                  <a:srgbClr val="FF0000"/>
                </a:solidFill>
                <a:latin typeface="Arial Unicode MS"/>
              </a:rPr>
              <a:t>source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('http://bran.pri.bms.com/resources/</a:t>
            </a:r>
            <a:r>
              <a:rPr lang="en-US" altLang="en-US" sz="1600" b="0" dirty="0" err="1">
                <a:solidFill>
                  <a:srgbClr val="FF0000"/>
                </a:solidFill>
                <a:latin typeface="Arial Unicode MS"/>
              </a:rPr>
              <a:t>configureRepo.R</a:t>
            </a:r>
            <a:r>
              <a:rPr lang="en-US" altLang="en-US" sz="1600" b="0" dirty="0">
                <a:solidFill>
                  <a:srgbClr val="FF0000"/>
                </a:solidFill>
                <a:latin typeface="Arial Unicode MS"/>
              </a:rPr>
              <a:t>')</a:t>
            </a:r>
            <a:r>
              <a:rPr lang="en-US" altLang="en-US" sz="1200" b="0" dirty="0">
                <a:solidFill>
                  <a:srgbClr val="FF0000"/>
                </a:solidFill>
              </a:rPr>
              <a:t> </a:t>
            </a:r>
            <a:endParaRPr lang="en-US" altLang="en-US" sz="3600" b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smtClean="0"/>
              <a:t># </a:t>
            </a:r>
            <a:r>
              <a:rPr lang="en-US" sz="1600" b="0" dirty="0"/>
              <a:t>... then you can use </a:t>
            </a:r>
            <a:r>
              <a:rPr lang="en-US" sz="1600" b="0" dirty="0" err="1"/>
              <a:t>install.packages</a:t>
            </a:r>
            <a:r>
              <a:rPr lang="en-US" sz="1600" b="0" dirty="0"/>
              <a:t>() to add </a:t>
            </a:r>
            <a:r>
              <a:rPr lang="en-US" sz="1600" b="0" dirty="0" smtClean="0"/>
              <a:t>BRAN or CRAN packages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/>
              <a:t># </a:t>
            </a:r>
            <a:r>
              <a:rPr lang="en-US" sz="1600" b="0" dirty="0" smtClean="0"/>
              <a:t> See: </a:t>
            </a:r>
            <a:r>
              <a:rPr lang="en-US" sz="1600" b="0" dirty="0" smtClean="0">
                <a:hlinkClick r:id="rId2"/>
              </a:rPr>
              <a:t>http</a:t>
            </a:r>
            <a:r>
              <a:rPr lang="en-US" sz="1600" b="0" dirty="0">
                <a:hlinkClick r:id="rId2"/>
              </a:rPr>
              <a:t>://kraken.pri.bms.com/biohtml/nositeminder/BRAN</a:t>
            </a:r>
            <a:r>
              <a:rPr lang="en-US" sz="1600" b="0" dirty="0" smtClean="0">
                <a:hlinkClick r:id="rId2"/>
              </a:rPr>
              <a:t>/</a:t>
            </a:r>
            <a:endParaRPr lang="en-US" sz="16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install.packages</a:t>
            </a:r>
            <a:r>
              <a:rPr lang="en-US" sz="1600" b="0" dirty="0" smtClean="0">
                <a:solidFill>
                  <a:srgbClr val="FF0000"/>
                </a:solidFill>
              </a:rPr>
              <a:t>(c(“DGEobj”, “DGE.Tools2”,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”, “</a:t>
            </a:r>
            <a:r>
              <a:rPr lang="en-US" sz="1600" b="0" dirty="0" err="1" smtClean="0">
                <a:solidFill>
                  <a:srgbClr val="FF0000"/>
                </a:solidFill>
              </a:rPr>
              <a:t>rXpress</a:t>
            </a:r>
            <a:r>
              <a:rPr lang="en-US" sz="1600" b="0" dirty="0" smtClean="0">
                <a:solidFill>
                  <a:srgbClr val="FF0000"/>
                </a:solidFill>
              </a:rPr>
              <a:t>”, “Xpress2R”)</a:t>
            </a:r>
          </a:p>
          <a:p>
            <a:pPr marL="119062" lvl="1" indent="0">
              <a:spcBef>
                <a:spcPts val="300"/>
              </a:spcBef>
              <a:buNone/>
            </a:pPr>
            <a:endParaRPr lang="en-US" sz="1600" b="0" dirty="0">
              <a:solidFill>
                <a:srgbClr val="FF0000"/>
              </a:solidFill>
            </a:endParaRP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dirty="0" smtClean="0"/>
              <a:t>Documentation</a:t>
            </a:r>
            <a:r>
              <a:rPr lang="en-US" sz="2000" b="0" dirty="0" smtClean="0"/>
              <a:t>: </a:t>
            </a:r>
          </a:p>
          <a:p>
            <a:pPr marL="119062" lvl="1" indent="0">
              <a:buNone/>
            </a:pPr>
            <a:r>
              <a:rPr lang="en-US" sz="2000" b="0" dirty="0" smtClean="0"/>
              <a:t>?</a:t>
            </a:r>
            <a:r>
              <a:rPr lang="en-US" sz="2000" b="0" dirty="0" err="1" smtClean="0"/>
              <a:t>functionName</a:t>
            </a:r>
            <a:r>
              <a:rPr lang="en-US" sz="2000" b="0" dirty="0" smtClean="0"/>
              <a:t>: most authoritative and up-to-date documentation</a:t>
            </a:r>
            <a:endParaRPr lang="en-US" sz="2000" b="0" dirty="0"/>
          </a:p>
          <a:p>
            <a:pPr marL="119062" lvl="1" indent="0">
              <a:buNone/>
            </a:pPr>
            <a:r>
              <a:rPr lang="en-US" sz="2000" b="0" dirty="0" smtClean="0"/>
              <a:t>This </a:t>
            </a:r>
            <a:r>
              <a:rPr lang="en-US" sz="2000" b="0" dirty="0"/>
              <a:t>slide deck: </a:t>
            </a:r>
            <a:r>
              <a:rPr lang="en-US" sz="1400" b="0" dirty="0">
                <a:hlinkClick r:id="rId3"/>
              </a:rPr>
              <a:t>https://</a:t>
            </a:r>
            <a:r>
              <a:rPr lang="en-US" sz="1400" b="0" dirty="0" smtClean="0">
                <a:hlinkClick r:id="rId3"/>
              </a:rPr>
              <a:t>biogit.pri.bms.com/thompj27/DGE.Tools2/blob/master/DGE_Tools_Training_Mar2019.pptx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/>
              <a:t>Plotting tools: </a:t>
            </a:r>
            <a:r>
              <a:rPr lang="en-US" sz="1400" b="0" dirty="0">
                <a:hlinkClick r:id="rId4"/>
              </a:rPr>
              <a:t>https://</a:t>
            </a:r>
            <a:r>
              <a:rPr lang="en-US" sz="1400" b="0" dirty="0" smtClean="0">
                <a:hlinkClick r:id="rId4"/>
              </a:rPr>
              <a:t>biogit.pri.bms.com/thompj27/DGE.Tools2/blob/master/vignettes/DGE.ToolsPlotGallery.pdf</a:t>
            </a: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endParaRPr lang="en-US" sz="1400" b="0" dirty="0" smtClean="0"/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2000" b="0" dirty="0" smtClean="0"/>
              <a:t>DGEobj vignette:  </a:t>
            </a:r>
          </a:p>
          <a:p>
            <a:pPr marL="119062" lvl="1" indent="0">
              <a:spcBef>
                <a:spcPts val="300"/>
              </a:spcBef>
              <a:buNone/>
            </a:pPr>
            <a:r>
              <a:rPr lang="en-US" sz="1400" b="0" dirty="0" err="1" smtClean="0"/>
              <a:t>browseVignettes</a:t>
            </a:r>
            <a:r>
              <a:rPr lang="en-US" sz="1400" b="0" dirty="0" smtClean="0"/>
              <a:t>(“DGEobj”)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61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9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zFPKM to select expressed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Validated </a:t>
            </a:r>
            <a:r>
              <a:rPr lang="en-US" sz="2400" b="0" dirty="0"/>
              <a:t>with encode open/closed promoter chromatin structure epigenetic data on six of the ENCODE cell lines.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Works </a:t>
            </a:r>
            <a:r>
              <a:rPr lang="en-US" sz="2000" b="0" dirty="0"/>
              <a:t>well for gene level data using FPKM or </a:t>
            </a:r>
            <a:r>
              <a:rPr lang="en-US" sz="2000" b="0" dirty="0" smtClean="0"/>
              <a:t>TPM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Does </a:t>
            </a:r>
            <a:r>
              <a:rPr lang="en-US" sz="2000" b="0" dirty="0"/>
              <a:t>not appear to calibrate well for transcript level data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Reference recommends using zFPKM &gt;-3 to select expressed genes. </a:t>
            </a:r>
          </a:p>
          <a:p>
            <a:r>
              <a:rPr lang="en-US" sz="2400" b="0" dirty="0"/>
              <a:t>Reference: Hart et al., 2013 (</a:t>
            </a:r>
            <a:r>
              <a:rPr lang="en-US" sz="2400" b="0" dirty="0" err="1"/>
              <a:t>Pubmed</a:t>
            </a:r>
            <a:r>
              <a:rPr lang="en-US" sz="2400" b="0" dirty="0"/>
              <a:t> ID 24215113</a:t>
            </a:r>
            <a:r>
              <a:rPr lang="en-US" sz="2400" b="0" dirty="0" smtClean="0"/>
              <a:t>)</a:t>
            </a:r>
          </a:p>
          <a:p>
            <a:r>
              <a:rPr lang="en-US" sz="2400" b="0" dirty="0" smtClean="0"/>
              <a:t>R Implementation: Ron Ammar (in Bioconductor)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2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1" y="3173334"/>
            <a:ext cx="4548620" cy="310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zFPKM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12" y="1708988"/>
            <a:ext cx="5826919" cy="3589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Gene level intensity is a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Orthogonally calibrated by ENCODE open/closed </a:t>
            </a:r>
            <a:r>
              <a:rPr lang="en-US" sz="2000" b="0" dirty="0" err="1" smtClean="0"/>
              <a:t>chr</a:t>
            </a:r>
            <a:r>
              <a:rPr lang="en-US" sz="2000" b="0" dirty="0" smtClean="0"/>
              <a:t>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Low peak corresponds to closed (inactive) conformation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zFPKM</a:t>
            </a:r>
            <a:r>
              <a:rPr lang="en-US" sz="2000" b="0" dirty="0" smtClean="0"/>
              <a:t> -3 is the minimum </a:t>
            </a:r>
            <a:br>
              <a:rPr lang="en-US" sz="2000" b="0" dirty="0" smtClean="0"/>
            </a:br>
            <a:r>
              <a:rPr lang="en-US" sz="2000" b="0" dirty="0" smtClean="0"/>
              <a:t>between the peaks </a:t>
            </a:r>
            <a:br>
              <a:rPr lang="en-US" sz="2000" b="0" dirty="0" smtClean="0"/>
            </a:br>
            <a:r>
              <a:rPr lang="en-US" sz="2000" b="0" dirty="0" smtClean="0"/>
              <a:t>(i.e. 50:50 TP:FP)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Developed with FPKM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TPM behaves similarly</a:t>
            </a:r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01118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 F. runEdgeRNorm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count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edgeR</a:t>
            </a:r>
            <a:r>
              <a:rPr lang="en-US" sz="2400" dirty="0" smtClean="0"/>
              <a:t> TMM normalization by default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Use </a:t>
            </a:r>
            <a:r>
              <a:rPr lang="en-US" sz="1600" b="0" dirty="0" err="1" smtClean="0"/>
              <a:t>NormMethod</a:t>
            </a:r>
            <a:r>
              <a:rPr lang="en-US" sz="1600" b="0" dirty="0" smtClean="0"/>
              <a:t> argument to specify other normalizations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object containing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DGElist: </a:t>
            </a:r>
            <a:r>
              <a:rPr lang="en-US" sz="1800" b="0" dirty="0" smtClean="0"/>
              <a:t>contains counts and </a:t>
            </a:r>
            <a:r>
              <a:rPr lang="en-US" sz="1800" b="0" dirty="0" err="1" smtClean="0"/>
              <a:t>normfactors</a:t>
            </a:r>
            <a:endParaRPr lang="en-US" sz="1800" b="0" dirty="0"/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 lvl="1" indent="0">
              <a:spcBef>
                <a:spcPts val="500"/>
              </a:spcBef>
              <a:buNone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&lt;- </a:t>
            </a:r>
            <a:r>
              <a:rPr lang="en-US" sz="1800" b="0" dirty="0" err="1" smtClean="0"/>
              <a:t>runEdgeRNorm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dgeObj</a:t>
            </a:r>
            <a:r>
              <a:rPr lang="en-US" sz="1800" b="0" dirty="0" smtClean="0"/>
              <a:t>)</a:t>
            </a:r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Model:  F. runVoom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sz="2400" dirty="0" smtClean="0"/>
              <a:t>Input:</a:t>
            </a:r>
          </a:p>
          <a:p>
            <a:pPr marL="69215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b="0" dirty="0" err="1" smtClean="0"/>
              <a:t>DGEobj</a:t>
            </a:r>
            <a:r>
              <a:rPr lang="en-US" sz="1800" b="0" dirty="0" smtClean="0"/>
              <a:t> with </a:t>
            </a:r>
            <a:r>
              <a:rPr lang="en-US" sz="1800" b="0" dirty="0" err="1" smtClean="0"/>
              <a:t>DGElist</a:t>
            </a:r>
            <a:r>
              <a:rPr lang="en-US" sz="1800" b="0" dirty="0" smtClean="0"/>
              <a:t> and Design matrix</a:t>
            </a:r>
            <a:endParaRPr lang="en-US" sz="2400" dirty="0" smtClean="0"/>
          </a:p>
          <a:p>
            <a:pPr>
              <a:spcBef>
                <a:spcPts val="1000"/>
              </a:spcBef>
            </a:pPr>
            <a:r>
              <a:rPr lang="en-US" sz="2400" dirty="0" smtClean="0"/>
              <a:t>Runs </a:t>
            </a:r>
            <a:r>
              <a:rPr lang="en-US" sz="2400" dirty="0" err="1" smtClean="0"/>
              <a:t>limma</a:t>
            </a:r>
            <a:r>
              <a:rPr lang="en-US" sz="2400" dirty="0" smtClean="0"/>
              <a:t> </a:t>
            </a:r>
            <a:r>
              <a:rPr lang="en-US" sz="2400" dirty="0" err="1" smtClean="0"/>
              <a:t>voom</a:t>
            </a:r>
            <a:r>
              <a:rPr lang="en-US" sz="2400" dirty="0" smtClean="0"/>
              <a:t> followed by </a:t>
            </a:r>
            <a:r>
              <a:rPr lang="en-US" sz="2400" dirty="0" err="1" smtClean="0"/>
              <a:t>lmFit</a:t>
            </a:r>
            <a:endParaRPr lang="en-US" sz="2400" dirty="0" smtClean="0"/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runs </a:t>
            </a:r>
            <a:r>
              <a:rPr lang="en-US" sz="1800" b="0" dirty="0" err="1"/>
              <a:t>voomWithQualityWeights</a:t>
            </a:r>
            <a:r>
              <a:rPr lang="en-US" sz="1800" b="0" dirty="0"/>
              <a:t> by default</a:t>
            </a:r>
          </a:p>
          <a:p>
            <a:pPr marL="687388" lvl="1" indent="-223838">
              <a:buFont typeface="Arial" panose="020B0604020202020204" pitchFamily="34" charset="0"/>
              <a:buChar char="•"/>
            </a:pPr>
            <a:r>
              <a:rPr lang="en-US" sz="1800" b="0" dirty="0"/>
              <a:t>Duplicate correlation requires </a:t>
            </a:r>
            <a:r>
              <a:rPr lang="en-US" sz="1800" b="0" dirty="0" smtClean="0"/>
              <a:t>a blocking vector</a:t>
            </a:r>
            <a:endParaRPr lang="en-US" sz="1800" b="0"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Returns: </a:t>
            </a:r>
            <a:r>
              <a:rPr lang="en-US" sz="2000" b="0" dirty="0" err="1" smtClean="0"/>
              <a:t>DGEobj</a:t>
            </a:r>
            <a:r>
              <a:rPr lang="en-US" sz="2000" b="0" dirty="0" smtClean="0"/>
              <a:t> with </a:t>
            </a:r>
            <a:r>
              <a:rPr lang="en-US" sz="2000" b="0" dirty="0" err="1" smtClean="0"/>
              <a:t>voom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Elist</a:t>
            </a:r>
            <a:r>
              <a:rPr lang="en-US" sz="2000" b="0" dirty="0" smtClean="0"/>
              <a:t> and </a:t>
            </a:r>
            <a:r>
              <a:rPr lang="en-US" sz="2000" b="0" dirty="0" err="1" smtClean="0"/>
              <a:t>lmFit</a:t>
            </a:r>
            <a:r>
              <a:rPr lang="en-US" sz="2000" b="0" dirty="0" smtClean="0"/>
              <a:t> fit objects 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>
              <a:spcBef>
                <a:spcPts val="200"/>
              </a:spcBef>
            </a:pPr>
            <a:r>
              <a:rPr lang="en-US" sz="2000" b="0" dirty="0" smtClean="0"/>
              <a:t>Example:</a:t>
            </a:r>
          </a:p>
          <a:p>
            <a:pPr>
              <a:spcBef>
                <a:spcPts val="200"/>
              </a:spcBef>
            </a:pPr>
            <a:endParaRPr lang="en-US" sz="20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MyDgeObj &lt;- runVoom (MyDgeObj, </a:t>
            </a:r>
            <a:r>
              <a:rPr lang="en-US" sz="1400" b="0" dirty="0" err="1" smtClean="0"/>
              <a:t>designMatrixName</a:t>
            </a:r>
            <a:r>
              <a:rPr lang="en-US" sz="1400" b="0" dirty="0" smtClean="0"/>
              <a:t>=“</a:t>
            </a:r>
            <a:r>
              <a:rPr lang="en-US" sz="1400" b="0" dirty="0" err="1" smtClean="0"/>
              <a:t>MyDesignMatrix</a:t>
            </a:r>
            <a:r>
              <a:rPr lang="en-US" sz="1400" b="0" dirty="0" smtClean="0"/>
              <a:t>”)</a:t>
            </a:r>
          </a:p>
          <a:p>
            <a:pPr lvl="1" indent="0">
              <a:spcBef>
                <a:spcPts val="500"/>
              </a:spcBef>
              <a:buNone/>
            </a:pP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r>
              <a:rPr lang="en-US" sz="1400" b="0" dirty="0" smtClean="0"/>
              <a:t>Additional arguments support blocking quality weights and running </a:t>
            </a:r>
            <a:r>
              <a:rPr lang="en-US" sz="1400" b="0" dirty="0" err="1" smtClean="0"/>
              <a:t>duplicateCorrelation</a:t>
            </a:r>
            <a:endParaRPr lang="en-US" sz="1400" b="0" dirty="0" smtClean="0"/>
          </a:p>
          <a:p>
            <a:pPr lvl="1" indent="0">
              <a:spcBef>
                <a:spcPts val="500"/>
              </a:spcBef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13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Contrasts: F. </a:t>
            </a:r>
            <a:r>
              <a:rPr lang="en-US" dirty="0" err="1" smtClean="0"/>
              <a:t>runContrasts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7" y="1377538"/>
            <a:ext cx="8160361" cy="2104216"/>
          </a:xfrm>
        </p:spPr>
        <p:txBody>
          <a:bodyPr/>
          <a:lstStyle/>
          <a:p>
            <a:r>
              <a:rPr lang="en-US" sz="2400" dirty="0" smtClean="0"/>
              <a:t>Input: </a:t>
            </a:r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err="1" smtClean="0"/>
              <a:t>DGEobj</a:t>
            </a:r>
            <a:r>
              <a:rPr lang="en-US" sz="1400" b="0" dirty="0" smtClean="0"/>
              <a:t> with Fit and </a:t>
            </a:r>
            <a:r>
              <a:rPr lang="en-US" sz="1400" b="0" dirty="0" err="1" smtClean="0"/>
              <a:t>DesignMatrix</a:t>
            </a:r>
            <a:endParaRPr lang="en-US" sz="1400" b="0" dirty="0" smtClean="0"/>
          </a:p>
          <a:p>
            <a:pPr marL="806450" lvl="1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Contrast List</a:t>
            </a:r>
          </a:p>
          <a:p>
            <a:r>
              <a:rPr lang="en-US" sz="2400" dirty="0" smtClean="0"/>
              <a:t>Supports: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and/or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analysis</a:t>
            </a:r>
            <a:endParaRPr lang="en-US" sz="2400" b="0" dirty="0"/>
          </a:p>
          <a:p>
            <a:r>
              <a:rPr lang="en-US" sz="2400" dirty="0" smtClean="0"/>
              <a:t>Output: </a:t>
            </a:r>
            <a:r>
              <a:rPr lang="en-US" sz="2400" b="0" dirty="0" err="1" smtClean="0"/>
              <a:t>DGEobj</a:t>
            </a:r>
            <a:r>
              <a:rPr lang="en-US" sz="2400" b="0" dirty="0" smtClean="0"/>
              <a:t> containing: contrast matrix, </a:t>
            </a:r>
            <a:r>
              <a:rPr lang="en-US" sz="2400" b="0" dirty="0" err="1" smtClean="0"/>
              <a:t>contrastFit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topTable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topTreat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dataframes</a:t>
            </a:r>
            <a:endParaRPr lang="en-US" sz="2400" b="0" dirty="0" smtClean="0"/>
          </a:p>
          <a:p>
            <a:r>
              <a:rPr lang="en-US" sz="2400" b="0" dirty="0" smtClean="0"/>
              <a:t>Example: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7633" y="4432838"/>
            <a:ext cx="60219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 smtClean="0"/>
              <a:t>#build a named list describing contrasts</a:t>
            </a:r>
          </a:p>
          <a:p>
            <a:pPr algn="l"/>
            <a:r>
              <a:rPr lang="en-US" sz="1400" b="0" dirty="0" err="1" smtClean="0">
                <a:solidFill>
                  <a:srgbClr val="0070C0"/>
                </a:solidFill>
              </a:rPr>
              <a:t>MyContrasts</a:t>
            </a:r>
            <a:r>
              <a:rPr lang="en-US" sz="1400" b="0" dirty="0" smtClean="0">
                <a:solidFill>
                  <a:srgbClr val="0070C0"/>
                </a:solidFill>
              </a:rPr>
              <a:t> &lt;- </a:t>
            </a:r>
            <a:r>
              <a:rPr lang="en-US" sz="1400" b="0" dirty="0">
                <a:solidFill>
                  <a:srgbClr val="0070C0"/>
                </a:solidFill>
              </a:rPr>
              <a:t>list</a:t>
            </a:r>
            <a:r>
              <a:rPr lang="en-US" sz="1400" b="0" dirty="0" smtClean="0">
                <a:solidFill>
                  <a:srgbClr val="0070C0"/>
                </a:solidFill>
              </a:rPr>
              <a:t>(</a:t>
            </a: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	T1sig </a:t>
            </a:r>
            <a:r>
              <a:rPr lang="en-US" sz="1400" b="0" dirty="0">
                <a:solidFill>
                  <a:srgbClr val="0070C0"/>
                </a:solidFill>
              </a:rPr>
              <a:t>= "Treament1 -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",</a:t>
            </a:r>
          </a:p>
          <a:p>
            <a:pPr algn="l"/>
            <a:r>
              <a:rPr lang="en-US" sz="1400" b="0" dirty="0">
                <a:solidFill>
                  <a:srgbClr val="0070C0"/>
                </a:solidFill>
              </a:rPr>
              <a:t>             </a:t>
            </a:r>
            <a:r>
              <a:rPr lang="en-US" sz="1400" b="0" dirty="0" smtClean="0">
                <a:solidFill>
                  <a:srgbClr val="0070C0"/>
                </a:solidFill>
              </a:rPr>
              <a:t>	T2sig </a:t>
            </a:r>
            <a:r>
              <a:rPr lang="en-US" sz="1400" b="0" dirty="0">
                <a:solidFill>
                  <a:srgbClr val="0070C0"/>
                </a:solidFill>
              </a:rPr>
              <a:t>= "Treatment2 - </a:t>
            </a:r>
            <a:r>
              <a:rPr lang="en-US" sz="1400" b="0" dirty="0" err="1">
                <a:solidFill>
                  <a:srgbClr val="0070C0"/>
                </a:solidFill>
              </a:rPr>
              <a:t>Veh</a:t>
            </a:r>
            <a:r>
              <a:rPr lang="en-US" sz="1400" b="0" dirty="0">
                <a:solidFill>
                  <a:srgbClr val="0070C0"/>
                </a:solidFill>
              </a:rPr>
              <a:t>"</a:t>
            </a:r>
            <a:endParaRPr lang="en-US" sz="1400" b="0" dirty="0" smtClean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)</a:t>
            </a:r>
          </a:p>
          <a:p>
            <a:pPr algn="l"/>
            <a:endParaRPr lang="en-US" sz="1400" b="0" dirty="0">
              <a:solidFill>
                <a:srgbClr val="0070C0"/>
              </a:solidFill>
            </a:endParaRPr>
          </a:p>
          <a:p>
            <a:pPr algn="l"/>
            <a:r>
              <a:rPr lang="en-US" sz="1400" b="0" dirty="0" smtClean="0">
                <a:solidFill>
                  <a:srgbClr val="0070C0"/>
                </a:solidFill>
              </a:rPr>
              <a:t>MyDgeObj &lt;- </a:t>
            </a:r>
            <a:r>
              <a:rPr lang="en-US" sz="1400" b="0" dirty="0" err="1" smtClean="0">
                <a:solidFill>
                  <a:srgbClr val="0070C0"/>
                </a:solidFill>
              </a:rPr>
              <a:t>runContrasts</a:t>
            </a:r>
            <a:r>
              <a:rPr lang="en-US" sz="1400" b="0" dirty="0" smtClean="0">
                <a:solidFill>
                  <a:srgbClr val="0070C0"/>
                </a:solidFill>
              </a:rPr>
              <a:t>(MyDgeObj, </a:t>
            </a:r>
            <a:r>
              <a:rPr lang="en-US" sz="1400" b="0" dirty="0" err="1" smtClean="0">
                <a:solidFill>
                  <a:srgbClr val="0070C0"/>
                </a:solidFill>
              </a:rPr>
              <a:t>MyFitName</a:t>
            </a:r>
            <a:r>
              <a:rPr lang="en-US" sz="1400" b="0" dirty="0" smtClean="0">
                <a:solidFill>
                  <a:srgbClr val="0070C0"/>
                </a:solidFill>
              </a:rPr>
              <a:t>, </a:t>
            </a:r>
            <a:r>
              <a:rPr lang="en-US" sz="1400" b="0" dirty="0" err="1">
                <a:solidFill>
                  <a:srgbClr val="0070C0"/>
                </a:solidFill>
              </a:rPr>
              <a:t>MyContrasts</a:t>
            </a:r>
            <a:r>
              <a:rPr lang="en-US" sz="1400" b="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4157" y="3310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76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2109"/>
            <a:ext cx="8400011" cy="10864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986505" cy="4785756"/>
          </a:xfrm>
        </p:spPr>
        <p:txBody>
          <a:bodyPr/>
          <a:lstStyle/>
          <a:p>
            <a:r>
              <a:rPr lang="en-US" sz="2000" dirty="0"/>
              <a:t>DGEobj: </a:t>
            </a:r>
            <a:r>
              <a:rPr lang="en-US" sz="1800" b="0" dirty="0"/>
              <a:t>A flexible data structure to capture annotated results of analysis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Sharing a common data structure: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Produces a consistently annotated reusable data object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Facilitates data re-use for downstream applications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Designed for DGE workflow</a:t>
            </a:r>
          </a:p>
          <a:p>
            <a:pPr marL="1138238" lvl="2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Flexible enough to support any workflow where the base data is N rows of assays by M columns of samples.</a:t>
            </a:r>
          </a:p>
          <a:p>
            <a:pPr marL="1482725" lvl="3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b="0" dirty="0"/>
              <a:t>e.g. proteomics, panel assays etc.</a:t>
            </a:r>
          </a:p>
          <a:p>
            <a:r>
              <a:rPr lang="en-US" sz="2400" dirty="0" smtClean="0"/>
              <a:t>DGE.Tools2: </a:t>
            </a:r>
            <a:r>
              <a:rPr lang="en-US" sz="1800" b="0" dirty="0" smtClean="0"/>
              <a:t>Standardizes a “best practice” </a:t>
            </a:r>
            <a:r>
              <a:rPr lang="en-US" sz="1800" b="0" dirty="0"/>
              <a:t>DGE </a:t>
            </a:r>
            <a:r>
              <a:rPr lang="en-US" sz="1800" b="0" dirty="0" smtClean="0"/>
              <a:t>analysis workflow</a:t>
            </a:r>
            <a:endParaRPr lang="en-US" sz="1800" b="0" dirty="0"/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Encapsulate common</a:t>
            </a:r>
            <a:r>
              <a:rPr lang="en-US" sz="1600" b="0" dirty="0"/>
              <a:t>, rational </a:t>
            </a:r>
            <a:r>
              <a:rPr lang="en-US" sz="1600" b="0" dirty="0" smtClean="0"/>
              <a:t>set of methods and parameters </a:t>
            </a:r>
            <a:r>
              <a:rPr lang="en-US" sz="1600" b="0" dirty="0"/>
              <a:t>for running </a:t>
            </a:r>
            <a:r>
              <a:rPr lang="en-US" sz="1600" b="0" dirty="0" smtClean="0"/>
              <a:t>a DGE workflow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Modular and flexible enough to support alternative workflows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Templates shorten turn around time</a:t>
            </a:r>
          </a:p>
          <a:p>
            <a:r>
              <a:rPr lang="en-US" sz="1800" dirty="0" smtClean="0"/>
              <a:t>You do not need DGE.Tools2 to create and use a DGEobj</a:t>
            </a:r>
          </a:p>
          <a:p>
            <a:r>
              <a:rPr lang="en-US" sz="1800" dirty="0" smtClean="0"/>
              <a:t>Using DGE.Tools2 insures a consistent naming and annotation style.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6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DGEobj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8127278" cy="4785756"/>
          </a:xfrm>
        </p:spPr>
        <p:txBody>
          <a:bodyPr/>
          <a:lstStyle/>
          <a:p>
            <a:r>
              <a:rPr lang="en-US" sz="2000" b="0" dirty="0" smtClean="0"/>
              <a:t>The DGEobj package defines a data structure that extends the concept of the </a:t>
            </a:r>
            <a:r>
              <a:rPr lang="en-US" sz="2000" b="0" dirty="0" err="1" smtClean="0"/>
              <a:t>ExpressionSet</a:t>
            </a:r>
            <a:r>
              <a:rPr lang="en-US" sz="2000" b="0" dirty="0" smtClean="0"/>
              <a:t> and Summarized Experiment to support capture of downstream workflow results</a:t>
            </a:r>
          </a:p>
          <a:p>
            <a:r>
              <a:rPr lang="en-US" sz="2400" dirty="0" smtClean="0"/>
              <a:t>Key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Enforces a standard data 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intermediate outputs (</a:t>
            </a:r>
            <a:r>
              <a:rPr lang="en-US" sz="1600" b="0" dirty="0" err="1" smtClean="0"/>
              <a:t>DGEList</a:t>
            </a:r>
            <a:r>
              <a:rPr lang="en-US" sz="1600" b="0" dirty="0" smtClean="0"/>
              <a:t>, design matrix, fit objects, </a:t>
            </a:r>
            <a:r>
              <a:rPr lang="en-US" sz="1600" b="0" dirty="0" err="1" smtClean="0"/>
              <a:t>topTable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project metadata (as attributes) (owner, genome version,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Captures parent-child relationships of contained data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Square bracket </a:t>
            </a:r>
            <a:r>
              <a:rPr lang="en-US" sz="1600" b="0" dirty="0" err="1" smtClean="0"/>
              <a:t>subsettable</a:t>
            </a:r>
            <a:r>
              <a:rPr lang="en-US" sz="1600" b="0" dirty="0" smtClean="0"/>
              <a:t>;  easy filtering of genes/samples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err="1" smtClean="0"/>
              <a:t>Accessor</a:t>
            </a:r>
            <a:r>
              <a:rPr lang="en-US" sz="1600" b="0" dirty="0" smtClean="0"/>
              <a:t> functions to build and access data in DGEobj format (add and get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Convert to/from ES and SE data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Input data from Xpress, Omicsoft, text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/>
              <a:t>Plug and play into GECO (shiny app)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Facilitates </a:t>
            </a:r>
            <a:r>
              <a:rPr lang="en-US" sz="1600" b="0" dirty="0"/>
              <a:t>data sharing and automated cross project </a:t>
            </a:r>
            <a:r>
              <a:rPr lang="en-US" sz="1600" b="0" dirty="0" smtClean="0"/>
              <a:t>analysis</a:t>
            </a:r>
            <a:endParaRPr lang="en-US" sz="1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88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Summarized Experiment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" y="1418813"/>
            <a:ext cx="4897854" cy="4784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05538" y="2056849"/>
            <a:ext cx="2982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SE and 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limited to 1 each </a:t>
            </a:r>
            <a:r>
              <a:rPr lang="en-US" sz="1600" b="0" dirty="0" err="1" smtClean="0"/>
              <a:t>rowData</a:t>
            </a:r>
            <a:r>
              <a:rPr lang="en-US" sz="1600" b="0" dirty="0" smtClean="0"/>
              <a:t> and </a:t>
            </a:r>
            <a:r>
              <a:rPr lang="en-US" sz="1600" b="0" dirty="0" err="1" smtClean="0"/>
              <a:t>colData</a:t>
            </a:r>
            <a:r>
              <a:rPr lang="en-US" sz="1600" b="0" dirty="0" smtClean="0"/>
              <a:t> elements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No parent-child relationship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DGEobj removes those limitations and introduces parent-child relationships</a:t>
            </a:r>
            <a:endParaRPr lang="en-US" b="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3505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35288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403067" y="4806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326867" y="2520716"/>
            <a:ext cx="1055370" cy="279633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3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DGE.Tools2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79" y="1418298"/>
            <a:ext cx="8011551" cy="478575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/>
              <a:t>Wrapper around </a:t>
            </a:r>
            <a:r>
              <a:rPr lang="en-US" sz="2400" b="0" dirty="0" smtClean="0"/>
              <a:t>DGEobj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Implements </a:t>
            </a:r>
            <a:r>
              <a:rPr lang="en-US" sz="2400" b="0" dirty="0" err="1" smtClean="0"/>
              <a:t>Limma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Voom</a:t>
            </a:r>
            <a:r>
              <a:rPr lang="en-US" sz="2400" b="0" dirty="0" smtClean="0"/>
              <a:t> DGE workflow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err="1" smtClean="0"/>
              <a:t>voom</a:t>
            </a:r>
            <a:r>
              <a:rPr lang="en-US" sz="2000" b="0" dirty="0" smtClean="0"/>
              <a:t> with quality weights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Duplicate Correlation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Surrogate Variable Analysis</a:t>
            </a:r>
          </a:p>
          <a:p>
            <a:pPr marL="92075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/>
              <a:t>Easily extensible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Provides assorted plotting tools for common plots (</a:t>
            </a:r>
            <a:r>
              <a:rPr lang="en-US" sz="2400" b="0" dirty="0" err="1" smtClean="0"/>
              <a:t>ggplot</a:t>
            </a:r>
            <a:r>
              <a:rPr lang="en-US" sz="2400" b="0" dirty="0" smtClean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Automates collection of parent/child relationships, some annotations and standardizes some item names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dirty="0" smtClean="0"/>
              <a:t>Codifies best practices for DGE analysis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5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377538"/>
            <a:ext cx="7769225" cy="5066254"/>
          </a:xfrm>
        </p:spPr>
        <p:txBody>
          <a:bodyPr/>
          <a:lstStyle/>
          <a:p>
            <a:r>
              <a:rPr lang="en-US" dirty="0" smtClean="0"/>
              <a:t>From RSE: 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  <a:r>
              <a:rPr lang="en-US" sz="1800" b="0" dirty="0">
                <a:solidFill>
                  <a:srgbClr val="FF0000"/>
                </a:solidFill>
              </a:rPr>
              <a:t>&lt;- </a:t>
            </a:r>
            <a:r>
              <a:rPr lang="en-US" sz="1800" b="0" dirty="0" err="1">
                <a:solidFill>
                  <a:srgbClr val="FF0000"/>
                </a:solidFill>
              </a:rPr>
              <a:t>convertRSE</a:t>
            </a:r>
            <a:r>
              <a:rPr lang="en-US" sz="1800" b="0" dirty="0">
                <a:solidFill>
                  <a:srgbClr val="FF0000"/>
                </a:solidFill>
              </a:rPr>
              <a:t>(RSE, </a:t>
            </a:r>
            <a:r>
              <a:rPr lang="en-US" sz="1800" b="0" dirty="0" smtClean="0">
                <a:solidFill>
                  <a:srgbClr val="FF0000"/>
                </a:solidFill>
              </a:rPr>
              <a:t>Class="DGEobj")</a:t>
            </a:r>
          </a:p>
          <a:p>
            <a:r>
              <a:rPr lang="en-US" dirty="0" smtClean="0"/>
              <a:t>From ES:</a:t>
            </a:r>
          </a:p>
          <a:p>
            <a:pPr marL="119062" lvl="1" indent="0">
              <a:buNone/>
            </a:pPr>
            <a:r>
              <a:rPr lang="en-US" sz="1600" b="0" dirty="0">
                <a:solidFill>
                  <a:srgbClr val="FF0000"/>
                </a:solidFill>
              </a:rPr>
              <a:t>library(</a:t>
            </a:r>
            <a:r>
              <a:rPr lang="en-US" sz="1600" b="0" dirty="0" err="1">
                <a:solidFill>
                  <a:srgbClr val="FF0000"/>
                </a:solidFill>
              </a:rPr>
              <a:t>SummarizedExperiment</a:t>
            </a:r>
            <a:r>
              <a:rPr lang="en-US" sz="1600" b="0" dirty="0">
                <a:solidFill>
                  <a:srgbClr val="FF0000"/>
                </a:solidFill>
              </a:rPr>
              <a:t>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MyRSE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dirty="0">
                <a:solidFill>
                  <a:srgbClr val="FF0000"/>
                </a:solidFill>
              </a:rPr>
              <a:t>as</a:t>
            </a:r>
            <a:r>
              <a:rPr lang="en-US" sz="1600" b="0" dirty="0">
                <a:solidFill>
                  <a:srgbClr val="FF0000"/>
                </a:solidFill>
              </a:rPr>
              <a:t>(</a:t>
            </a:r>
            <a:r>
              <a:rPr lang="en-US" sz="1600" b="0" dirty="0" err="1">
                <a:solidFill>
                  <a:srgbClr val="FF0000"/>
                </a:solidFill>
              </a:rPr>
              <a:t>MyES</a:t>
            </a:r>
            <a:r>
              <a:rPr lang="en-US" sz="1600" b="0" dirty="0">
                <a:solidFill>
                  <a:srgbClr val="FF0000"/>
                </a:solidFill>
              </a:rPr>
              <a:t>, "</a:t>
            </a:r>
            <a:r>
              <a:rPr lang="en-US" sz="1600" b="0" dirty="0" err="1">
                <a:solidFill>
                  <a:srgbClr val="FF0000"/>
                </a:solidFill>
              </a:rPr>
              <a:t>RangedSummarizedExperiment</a:t>
            </a:r>
            <a:r>
              <a:rPr lang="en-US" sz="1600" b="0" dirty="0" smtClean="0">
                <a:solidFill>
                  <a:srgbClr val="FF0000"/>
                </a:solidFill>
              </a:rPr>
              <a:t>")</a:t>
            </a:r>
          </a:p>
          <a:p>
            <a:pPr marL="119062" lvl="1" indent="0"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dgeObj</a:t>
            </a:r>
            <a:r>
              <a:rPr lang="en-US" sz="1600" b="0" dirty="0">
                <a:solidFill>
                  <a:srgbClr val="FF0000"/>
                </a:solidFill>
              </a:rPr>
              <a:t> &lt;- </a:t>
            </a:r>
            <a:r>
              <a:rPr lang="en-US" sz="1600" b="0" dirty="0" smtClean="0">
                <a:solidFill>
                  <a:srgbClr val="FF0000"/>
                </a:solidFill>
              </a:rPr>
              <a:t>DGEobj::</a:t>
            </a:r>
            <a:r>
              <a:rPr lang="en-US" sz="1600" dirty="0" err="1" smtClean="0">
                <a:solidFill>
                  <a:srgbClr val="FF0000"/>
                </a:solidFill>
              </a:rPr>
              <a:t>convertRSE</a:t>
            </a:r>
            <a:r>
              <a:rPr lang="en-US" sz="1600" b="0" dirty="0" smtClean="0">
                <a:solidFill>
                  <a:srgbClr val="FF0000"/>
                </a:solidFill>
              </a:rPr>
              <a:t>(RSE</a:t>
            </a:r>
            <a:r>
              <a:rPr lang="en-US" sz="1600" b="0" dirty="0">
                <a:solidFill>
                  <a:srgbClr val="FF0000"/>
                </a:solidFill>
              </a:rPr>
              <a:t>, Class="DGEobj")</a:t>
            </a:r>
            <a:endParaRPr lang="en-US" sz="1600" b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From Omicsoft:</a:t>
            </a:r>
          </a:p>
          <a:p>
            <a:pPr marL="119062" lvl="1" indent="0">
              <a:buNone/>
            </a:pPr>
            <a:r>
              <a:rPr lang="en-US" sz="1600" b="0" dirty="0" smtClean="0"/>
              <a:t>#use s3fs or Cloudberry drive to mount </a:t>
            </a:r>
            <a:r>
              <a:rPr lang="en-US" sz="1600" b="0" dirty="0" err="1" smtClean="0"/>
              <a:t>bmsrd-ngs-arrayserver</a:t>
            </a:r>
            <a:endParaRPr lang="en-US" sz="1600" b="0" dirty="0" smtClean="0"/>
          </a:p>
          <a:p>
            <a:pPr marL="119062" lvl="1" indent="0">
              <a:buNone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buildOmicsoftDGEobj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OmicsoftProjectName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mountpoint</a:t>
            </a:r>
            <a:r>
              <a:rPr lang="en-US" sz="1600" b="0" dirty="0" smtClean="0">
                <a:solidFill>
                  <a:srgbClr val="FF0000"/>
                </a:solidFill>
              </a:rPr>
              <a:t>=s3mp)</a:t>
            </a:r>
          </a:p>
          <a:p>
            <a:r>
              <a:rPr lang="en-US" dirty="0" smtClean="0"/>
              <a:t>From GECO: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# </a:t>
            </a:r>
            <a:r>
              <a:rPr lang="en-US" sz="1600" b="0" dirty="0" smtClean="0">
                <a:solidFill>
                  <a:schemeClr val="tx1"/>
                </a:solidFill>
              </a:rPr>
              <a:t>see </a:t>
            </a:r>
            <a:r>
              <a:rPr lang="en-US" sz="1600" b="0" dirty="0">
                <a:solidFill>
                  <a:schemeClr val="tx1"/>
                </a:solidFill>
              </a:rPr>
              <a:t>/</a:t>
            </a:r>
            <a:r>
              <a:rPr lang="en-US" sz="1600" b="0" dirty="0" smtClean="0">
                <a:solidFill>
                  <a:schemeClr val="tx1"/>
                </a:solidFill>
              </a:rPr>
              <a:t>stash/data/</a:t>
            </a:r>
            <a:r>
              <a:rPr lang="en-US" sz="1600" b="0" dirty="0" err="1" smtClean="0">
                <a:solidFill>
                  <a:schemeClr val="tx1"/>
                </a:solidFill>
              </a:rPr>
              <a:t>nonclin</a:t>
            </a:r>
            <a:r>
              <a:rPr lang="en-US" sz="1600" b="0" dirty="0" smtClean="0">
                <a:solidFill>
                  <a:schemeClr val="tx1"/>
                </a:solidFill>
              </a:rPr>
              <a:t>/</a:t>
            </a:r>
            <a:r>
              <a:rPr lang="en-US" sz="1600" b="0" dirty="0" err="1" smtClean="0">
                <a:solidFill>
                  <a:schemeClr val="tx1"/>
                </a:solidFill>
              </a:rPr>
              <a:t>DGEobj_library</a:t>
            </a:r>
            <a:r>
              <a:rPr lang="en-US" sz="1600" b="0" dirty="0" smtClean="0">
                <a:solidFill>
                  <a:schemeClr val="tx1"/>
                </a:solidFill>
              </a:rPr>
              <a:t> for list</a:t>
            </a:r>
          </a:p>
          <a:p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JRTutil</a:t>
            </a:r>
            <a:r>
              <a:rPr lang="en-US" sz="1600" b="0" dirty="0" smtClean="0">
                <a:solidFill>
                  <a:srgbClr val="FF0000"/>
                </a:solidFill>
              </a:rPr>
              <a:t>::</a:t>
            </a:r>
            <a:r>
              <a:rPr lang="en-US" sz="1600" dirty="0" err="1" smtClean="0">
                <a:solidFill>
                  <a:srgbClr val="FF0000"/>
                </a:solidFill>
              </a:rPr>
              <a:t>getRDSobjFromStash</a:t>
            </a:r>
            <a:r>
              <a:rPr lang="en-US" sz="1600" b="0" dirty="0" smtClean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BMS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9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Into a DGEobj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Xpress: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Get the Xpress ID from a URL:</a:t>
            </a:r>
          </a:p>
          <a:p>
            <a:r>
              <a:rPr lang="en-US" sz="2000" b="0" dirty="0"/>
              <a:t>http://xpress.pri.bms.com/CGI/project_summary.cgi?project=</a:t>
            </a:r>
            <a:r>
              <a:rPr lang="en-US" sz="2000" dirty="0">
                <a:solidFill>
                  <a:srgbClr val="FF0000"/>
                </a:solidFill>
              </a:rPr>
              <a:t>21194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 &lt;- Xpress2R::Xpress2DGEO (21194, level="gene“)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dirty="0"/>
              <a:t>From </a:t>
            </a:r>
            <a:r>
              <a:rPr lang="en-US" dirty="0" err="1" smtClean="0"/>
              <a:t>Somalogic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smtClean="0"/>
              <a:t>files:</a:t>
            </a:r>
          </a:p>
          <a:p>
            <a:r>
              <a:rPr lang="en-US" sz="2000" b="0" dirty="0" err="1">
                <a:solidFill>
                  <a:srgbClr val="FF0000"/>
                </a:solidFill>
              </a:rPr>
              <a:t>dgeObj</a:t>
            </a:r>
            <a:r>
              <a:rPr lang="en-US" sz="2000" b="0" dirty="0">
                <a:solidFill>
                  <a:srgbClr val="FF0000"/>
                </a:solidFill>
              </a:rPr>
              <a:t> &lt;- DGEobj::</a:t>
            </a:r>
            <a:r>
              <a:rPr lang="en-US" sz="2000" b="0" dirty="0" err="1">
                <a:solidFill>
                  <a:srgbClr val="FF0000"/>
                </a:solidFill>
              </a:rPr>
              <a:t>adatToDGEobj</a:t>
            </a:r>
            <a:r>
              <a:rPr lang="en-US" sz="2000" b="0" dirty="0">
                <a:solidFill>
                  <a:srgbClr val="FF0000"/>
                </a:solidFill>
              </a:rPr>
              <a:t>(filename)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9168"/>
            <a:ext cx="8400011" cy="589392"/>
          </a:xfrm>
        </p:spPr>
        <p:txBody>
          <a:bodyPr/>
          <a:lstStyle/>
          <a:p>
            <a:r>
              <a:rPr lang="en-US" dirty="0"/>
              <a:t>How to annotate a </a:t>
            </a:r>
            <a:r>
              <a:rPr lang="en-US" dirty="0" smtClean="0"/>
              <a:t>DGEobj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 attributes are used to attach annotations to a DGEobj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Attributes can be attached individually using base::</a:t>
            </a:r>
            <a:r>
              <a:rPr lang="en-US" sz="2000" b="0" dirty="0" err="1" smtClean="0"/>
              <a:t>attr</a:t>
            </a:r>
            <a:r>
              <a:rPr lang="en-US" sz="2000" b="0" dirty="0" smtClean="0"/>
              <a:t> function</a:t>
            </a:r>
            <a:r>
              <a:rPr lang="en-US" b="0" dirty="0" smtClean="0"/>
              <a:t>: 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FF0000"/>
                </a:solidFill>
              </a:rPr>
              <a:t>attr</a:t>
            </a:r>
            <a:r>
              <a:rPr lang="en-US" sz="1800" b="0" dirty="0" smtClean="0">
                <a:solidFill>
                  <a:srgbClr val="FF0000"/>
                </a:solidFill>
              </a:rPr>
              <a:t>(</a:t>
            </a:r>
            <a:r>
              <a:rPr lang="en-US" sz="1800" b="0" dirty="0" err="1" smtClean="0">
                <a:solidFill>
                  <a:srgbClr val="FF0000"/>
                </a:solidFill>
              </a:rPr>
              <a:t>dgeObj</a:t>
            </a:r>
            <a:r>
              <a:rPr lang="en-US" sz="1800" b="0" dirty="0" smtClean="0">
                <a:solidFill>
                  <a:srgbClr val="FF0000"/>
                </a:solidFill>
              </a:rPr>
              <a:t>, "source“) &lt;- "</a:t>
            </a:r>
            <a:r>
              <a:rPr lang="en-US" sz="1800" b="0" dirty="0" err="1" smtClean="0">
                <a:solidFill>
                  <a:srgbClr val="FF0000"/>
                </a:solidFill>
              </a:rPr>
              <a:t>mymarkdown.Rmd</a:t>
            </a:r>
            <a:r>
              <a:rPr lang="en-US" sz="1800" b="0" dirty="0" smtClean="0">
                <a:solidFill>
                  <a:srgbClr val="FF0000"/>
                </a:solidFill>
              </a:rPr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DGEobj::</a:t>
            </a:r>
            <a:r>
              <a:rPr lang="en-US" sz="2000" b="0" dirty="0" err="1" smtClean="0"/>
              <a:t>annotateDGEobj</a:t>
            </a:r>
            <a:r>
              <a:rPr lang="en-US" sz="2000" b="0" dirty="0" smtClean="0"/>
              <a:t> function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smtClean="0"/>
              <a:t>Reads attributes as key=value pairs from a text file: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 &lt;- </a:t>
            </a:r>
            <a:r>
              <a:rPr lang="en-US" sz="1600" b="0" dirty="0" err="1" smtClean="0">
                <a:solidFill>
                  <a:srgbClr val="FF0000"/>
                </a:solidFill>
              </a:rPr>
              <a:t>annotateDGEobj</a:t>
            </a:r>
            <a:r>
              <a:rPr lang="en-US" sz="1600" b="0" dirty="0" smtClean="0">
                <a:solidFill>
                  <a:srgbClr val="FF0000"/>
                </a:solidFill>
              </a:rPr>
              <a:t>(</a:t>
            </a:r>
            <a:r>
              <a:rPr lang="en-US" sz="1600" b="0" dirty="0" err="1" smtClean="0">
                <a:solidFill>
                  <a:srgbClr val="FF0000"/>
                </a:solidFill>
              </a:rPr>
              <a:t>dgeObj</a:t>
            </a:r>
            <a:r>
              <a:rPr lang="en-US" sz="1600" b="0" dirty="0" smtClean="0">
                <a:solidFill>
                  <a:srgbClr val="FF0000"/>
                </a:solidFill>
              </a:rPr>
              <a:t>, </a:t>
            </a:r>
            <a:r>
              <a:rPr lang="en-US" sz="1600" b="0" dirty="0" err="1" smtClean="0">
                <a:solidFill>
                  <a:srgbClr val="FF0000"/>
                </a:solidFill>
              </a:rPr>
              <a:t>regfile</a:t>
            </a:r>
            <a:r>
              <a:rPr lang="en-US" sz="1600" b="0" dirty="0" smtClean="0">
                <a:solidFill>
                  <a:srgbClr val="FF0000"/>
                </a:solidFill>
              </a:rPr>
              <a:t> = "myannotation.txt“)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Required for GECO: </a:t>
            </a:r>
            <a:r>
              <a:rPr lang="en-US" sz="1400" b="0" dirty="0"/>
              <a:t>c("class", "level", "ID", "Title</a:t>
            </a:r>
            <a:r>
              <a:rPr lang="en-US" sz="1400" b="0" dirty="0" smtClean="0"/>
              <a:t>", "</a:t>
            </a:r>
            <a:r>
              <a:rPr lang="en-US" sz="1400" b="0" dirty="0"/>
              <a:t>BMS_PID", "Organism", "</a:t>
            </a:r>
            <a:r>
              <a:rPr lang="en-US" sz="1400" b="0" dirty="0" err="1"/>
              <a:t>PlatformType</a:t>
            </a:r>
            <a:r>
              <a:rPr lang="en-US" sz="1400" b="0" dirty="0"/>
              <a:t>", "source", "repo</a:t>
            </a:r>
            <a:r>
              <a:rPr lang="en-US" sz="1400" b="0" dirty="0" smtClean="0"/>
              <a:t>")</a:t>
            </a:r>
          </a:p>
          <a:p>
            <a:pPr marL="92075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Highly recommended: </a:t>
            </a:r>
            <a:r>
              <a:rPr lang="en-US" sz="1400" b="0" dirty="0"/>
              <a:t>c("Description", "Keywords", "Disease", "Tissue</a:t>
            </a:r>
            <a:r>
              <a:rPr lang="en-US" sz="1400" b="0" dirty="0" smtClean="0"/>
              <a:t>",   </a:t>
            </a:r>
            <a:r>
              <a:rPr lang="en-US" sz="1400" b="0" dirty="0"/>
              <a:t>"</a:t>
            </a:r>
            <a:r>
              <a:rPr lang="en-US" sz="1400" b="0" dirty="0" err="1"/>
              <a:t>BusinessUnit</a:t>
            </a:r>
            <a:r>
              <a:rPr lang="en-US" sz="1400" b="0" dirty="0"/>
              <a:t>", "</a:t>
            </a:r>
            <a:r>
              <a:rPr lang="en-US" sz="1400" b="0" dirty="0" err="1"/>
              <a:t>FunctionalArea</a:t>
            </a:r>
            <a:r>
              <a:rPr lang="en-US" sz="1400" b="0" dirty="0"/>
              <a:t>", "Disease", "Vendor", "Technology</a:t>
            </a:r>
            <a:r>
              <a:rPr lang="en-US" sz="1400" b="0" dirty="0" smtClean="0"/>
              <a:t>", </a:t>
            </a:r>
            <a:r>
              <a:rPr lang="en-US" sz="1400" b="0" dirty="0"/>
              <a:t>"</a:t>
            </a:r>
            <a:r>
              <a:rPr lang="en-US" sz="1400" b="0" dirty="0" err="1"/>
              <a:t>LibraryPrep</a:t>
            </a:r>
            <a:r>
              <a:rPr lang="en-US" sz="1400" b="0" dirty="0"/>
              <a:t>", "</a:t>
            </a:r>
            <a:r>
              <a:rPr lang="en-US" sz="1400" b="0" dirty="0" err="1"/>
              <a:t>AlignmentReference</a:t>
            </a:r>
            <a:r>
              <a:rPr lang="en-US" sz="1400" b="0" dirty="0"/>
              <a:t>", "</a:t>
            </a:r>
            <a:r>
              <a:rPr lang="en-US" sz="1400" b="0" dirty="0" err="1"/>
              <a:t>GeneModel</a:t>
            </a:r>
            <a:r>
              <a:rPr lang="en-US" sz="1400" b="0" dirty="0"/>
              <a:t>", "</a:t>
            </a:r>
            <a:r>
              <a:rPr lang="en-US" sz="1400" b="0" dirty="0" err="1"/>
              <a:t>TA_Owner</a:t>
            </a:r>
            <a:r>
              <a:rPr lang="en-US" sz="1400" b="0" dirty="0"/>
              <a:t>", "</a:t>
            </a:r>
            <a:r>
              <a:rPr lang="en-US" sz="1400" b="0" dirty="0" err="1"/>
              <a:t>ReadType</a:t>
            </a:r>
            <a:r>
              <a:rPr lang="en-US" sz="1400" b="0" dirty="0" smtClean="0"/>
              <a:t>",  </a:t>
            </a:r>
            <a:r>
              <a:rPr lang="en-US" sz="1400" b="0" dirty="0"/>
              <a:t>"Pipeline", "</a:t>
            </a:r>
            <a:r>
              <a:rPr lang="en-US" sz="1400" b="0" dirty="0" err="1"/>
              <a:t>AlignmentAlgorithm</a:t>
            </a:r>
            <a:r>
              <a:rPr lang="en-US" sz="1400" b="0" dirty="0"/>
              <a:t>", "</a:t>
            </a:r>
            <a:r>
              <a:rPr lang="en-US" sz="1400" b="0" dirty="0" err="1"/>
              <a:t>ScriptID</a:t>
            </a:r>
            <a:r>
              <a:rPr lang="en-US" sz="1400" b="0" dirty="0" smtClean="0"/>
              <a:t>")</a:t>
            </a:r>
            <a:endParaRPr lang="en-US" sz="14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err="1" smtClean="0">
                <a:solidFill>
                  <a:srgbClr val="FF0000"/>
                </a:solidFill>
              </a:rPr>
              <a:t>showMeta</a:t>
            </a:r>
            <a:r>
              <a:rPr lang="en-US" sz="2000" b="0" dirty="0" smtClean="0">
                <a:solidFill>
                  <a:srgbClr val="FF0000"/>
                </a:solidFill>
              </a:rPr>
              <a:t> (</a:t>
            </a:r>
            <a:r>
              <a:rPr lang="en-US" sz="2000" b="0" dirty="0" err="1" smtClean="0">
                <a:solidFill>
                  <a:srgbClr val="FF0000"/>
                </a:solidFill>
              </a:rPr>
              <a:t>dgeObj</a:t>
            </a:r>
            <a:r>
              <a:rPr lang="en-US" sz="2000" b="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BMS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3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TAG_VCONFIG" val="PD94bWwgdmVyc2lvbj0iMS4wIiBlbmNvZGluZz0iVVRGLTgiPz4NCjxjb25maWd1cmF0aW9uPg0KCTxjb2xvcnM+DQoJCTx1aWNvbG9yIG5hbWU9InByaW1hcnkiIHZhbHVlPSIweDg4QUE5OSIvPg0KCQk8dWljb2xvciBuYW1lPSJnbG93IiB2YWx1ZT0iMHgzNUQzMzQiLz4NCgkJPHVpY29sb3IgbmFtZT0idGV4dCIgdmFsdWU9IjB4RkZGRkZGIi8+DQoJCTx1aWNvbG9yIG5hbWU9ImxpZ2h0IiB2YWx1ZT0iMHg2MDc4NkIiLz4NCgkJPHVpY29sb3IgbmFtZT0ic2hhZG93IiB2YWx1ZT0iMHgwMDAwMDAiLz4NCgkJPHVpY29sb3IgbmFtZT0iYmFja2dyb3VuZCIgdmFsdWU9IjB4Nzc5Mzg1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+DQoJCTx1aXNob3cgbmFtZT0idGh1bWJuYWlsIiB2YWx1ZT0iZmFsc2UiLz4NCgkJPHVpc2hvdyBuYW1lPSJub3RlcyIgdmFsdWU9ImZhbHNlIi8+DQoJCTx1aXNob3cgbmFtZT0ic2VhcmNoIiB2YWx1ZT0iZmFsc2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g=="/>
  <p:tag name="MMPROD_NEXTUNIQUEID" val="10008"/>
  <p:tag name="ARTICULATE_PROJECT_OPEN" val="0"/>
  <p:tag name="MMPROD_UIDATA" val="&lt;database version=&quot;6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0297&quot;&gt;&lt;property id=&quot;20148&quot; value=&quot;5&quot;/&gt;&lt;property id=&quot;20300&quot; value=&quot;Slide 1 - &amp;quot;Title of Presentation&amp;quot;&quot;/&gt;&lt;property id=&quot;20307&quot; value=&quot;1271&quot;/&gt;&lt;/object&gt;&lt;object type=&quot;3&quot; unique_id=&quot;10971&quot;&gt;&lt;property id=&quot;20148&quot; value=&quot;5&quot;/&gt;&lt;property id=&quot;20300&quot; value=&quot;Slide 2 - &amp;quot;Title&amp;quot;&quot;/&gt;&lt;property id=&quot;20307&quot; value=&quot;1293&quot;/&gt;&lt;/object&gt;&lt;object type=&quot;3&quot; unique_id=&quot;10972&quot;&gt;&lt;property id=&quot;20148&quot; value=&quot;5&quot;/&gt;&lt;property id=&quot;20300&quot; value=&quot;Slide 3 - &amp;quot;Bar graph&amp;quot;&quot;/&gt;&lt;property id=&quot;20307&quot; value=&quot;1294&quot;/&gt;&lt;/object&gt;&lt;object type=&quot;3&quot; unique_id=&quot;10973&quot;&gt;&lt;property id=&quot;20148&quot; value=&quot;5&quot;/&gt;&lt;property id=&quot;20300&quot; value=&quot;Slide 4 - &amp;quot;Pie chart&amp;quot;&quot;/&gt;&lt;property id=&quot;20307&quot; value=&quot;1295&quot;/&gt;&lt;/object&gt;&lt;object type=&quot;3&quot; unique_id=&quot;11256&quot;&gt;&lt;property id=&quot;20148&quot; value=&quot;5&quot;/&gt;&lt;property id=&quot;20300&quot; value=&quot;Slide 5 - &amp;quot;Table&amp;quot;&quot;/&gt;&lt;property id=&quot;20307&quot; value=&quot;1298&quot;/&gt;&lt;/object&gt;&lt;object type=&quot;3&quot; unique_id=&quot;11471&quot;&gt;&lt;property id=&quot;20148&quot; value=&quot;5&quot;/&gt;&lt;property id=&quot;20300&quot; value=&quot;Slide 6 - &amp;quot;Graphics&amp;quot;&quot;/&gt;&lt;property id=&quot;20307&quot; value=&quot;1301&quot;/&gt;&lt;/object&gt;&lt;object type=&quot;3&quot; unique_id=&quot;11472&quot;&gt;&lt;property id=&quot;20148&quot; value=&quot;5&quot;/&gt;&lt;property id=&quot;20300&quot; value=&quot;Slide 7&quot;/&gt;&lt;property id=&quot;20307&quot; value=&quot;1300&quot;/&gt;&lt;/object&gt;&lt;/object&gt;&lt;/object&gt;&lt;/database&gt;"/>
</p:tagLst>
</file>

<file path=ppt/theme/theme1.xml><?xml version="1.0" encoding="utf-8"?>
<a:theme xmlns:a="http://schemas.openxmlformats.org/drawingml/2006/main" name="BMS_White_template">
  <a:themeElements>
    <a:clrScheme name="BMS_White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MS_White_templat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5FCFF"/>
            </a:gs>
            <a:gs pos="100000">
              <a:schemeClr val="hlink"/>
            </a:gs>
          </a:gsLst>
          <a:lin ang="18900000" scaled="1"/>
        </a:gradFill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MS_Whi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8">
        <a:dk1>
          <a:srgbClr val="80808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9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66CCFF"/>
        </a:accent1>
        <a:accent2>
          <a:srgbClr val="3333CC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0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BDF53"/>
        </a:accent1>
        <a:accent2>
          <a:srgbClr val="CC3300"/>
        </a:accent2>
        <a:accent3>
          <a:srgbClr val="AAAAB8"/>
        </a:accent3>
        <a:accent4>
          <a:srgbClr val="DADADA"/>
        </a:accent4>
        <a:accent5>
          <a:srgbClr val="FDECB3"/>
        </a:accent5>
        <a:accent6>
          <a:srgbClr val="B92D00"/>
        </a:accent6>
        <a:hlink>
          <a:srgbClr val="33CCCC"/>
        </a:hlink>
        <a:folHlink>
          <a:srgbClr val="00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S_White_template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56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S_White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F53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B92D00"/>
        </a:accent6>
        <a:hlink>
          <a:srgbClr val="0099CC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G_Tools_Rollout" id="{4BCA5AFC-B577-4A9C-90BA-B534750785C8}" vid="{4CDB6BA1-879C-4190-8C4E-B86AD9EA9F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BEEAFA4-C65A-43C8-B565-5092855FE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9E58A6-6FDB-417D-B366-2AEECAC86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2D02B40-73A0-49EC-984E-6E21484878D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sharepoint/v3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DEG_Tools_Rollout</Template>
  <TotalTime>21735</TotalTime>
  <Words>1697</Words>
  <Application>Microsoft Office PowerPoint</Application>
  <PresentationFormat>On-screen Show (4:3)</PresentationFormat>
  <Paragraphs>305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Arial Unicode MS</vt:lpstr>
      <vt:lpstr>Wingdings</vt:lpstr>
      <vt:lpstr>BMS_White_template</vt:lpstr>
      <vt:lpstr>RNA-Seq Analysis in R DGE.Tools2 &amp; DGEobj Packages</vt:lpstr>
      <vt:lpstr>Outline</vt:lpstr>
      <vt:lpstr> Motivation</vt:lpstr>
      <vt:lpstr>DGEobj Overview</vt:lpstr>
      <vt:lpstr>Summarized Experiment structure</vt:lpstr>
      <vt:lpstr>DGE.Tools2 Package</vt:lpstr>
      <vt:lpstr>Getting Data Into a DGEobj</vt:lpstr>
      <vt:lpstr>Getting Data Into a DGEobj (2)</vt:lpstr>
      <vt:lpstr>How to annotate a DGEobj</vt:lpstr>
      <vt:lpstr>Limma Voom/lmFit pipeline (without DGE.Tools)</vt:lpstr>
      <vt:lpstr>DGE.Tools Pipeline</vt:lpstr>
      <vt:lpstr>DGE.Tools: DGE Pipeline Functions</vt:lpstr>
      <vt:lpstr>How to access data in DGEobj format</vt:lpstr>
      <vt:lpstr>Where do I find TPM, CPM or FPKM?</vt:lpstr>
      <vt:lpstr>DGEobj filtering and subsetting</vt:lpstr>
      <vt:lpstr>DGE.Tools: DGE Plotting Functions</vt:lpstr>
      <vt:lpstr>Inspecting a DGEobj</vt:lpstr>
      <vt:lpstr>DGEobj Extensibility</vt:lpstr>
      <vt:lpstr>JRTutil</vt:lpstr>
      <vt:lpstr>Installing DGEobj and other packages</vt:lpstr>
      <vt:lpstr>PowerPoint Presentation</vt:lpstr>
      <vt:lpstr>Using zFPKM to select expressed genes</vt:lpstr>
      <vt:lpstr>zFPKM Analysis</vt:lpstr>
      <vt:lpstr>Normalization:  F. runEdgeRNorm</vt:lpstr>
      <vt:lpstr>Fit Model:  F. runVoom</vt:lpstr>
      <vt:lpstr>Contrasts: F. runContrasts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DGE_Tools Rollout</dc:title>
  <dc:creator>Thompson, John</dc:creator>
  <cp:lastModifiedBy>Thompson, John</cp:lastModifiedBy>
  <cp:revision>295</cp:revision>
  <cp:lastPrinted>2003-06-17T16:44:48Z</cp:lastPrinted>
  <dcterms:created xsi:type="dcterms:W3CDTF">2015-08-17T00:00:10Z</dcterms:created>
  <dcterms:modified xsi:type="dcterms:W3CDTF">2019-06-10T13:10:36Z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-399282475</vt:i4>
  </property>
  <property fmtid="{D5CDD505-2E9C-101B-9397-08002B2CF9AE}" pid="3" name="_NewReviewCycle">
    <vt:lpwstr/>
  </property>
  <property fmtid="{D5CDD505-2E9C-101B-9397-08002B2CF9AE}" pid="4" name="_EmailSubject">
    <vt:lpwstr>PA templates page update</vt:lpwstr>
  </property>
  <property fmtid="{D5CDD505-2E9C-101B-9397-08002B2CF9AE}" pid="5" name="_AuthorEmail">
    <vt:lpwstr>Scott.Slobodzian@bms.com</vt:lpwstr>
  </property>
  <property fmtid="{D5CDD505-2E9C-101B-9397-08002B2CF9AE}" pid="6" name="_AuthorEmailDisplayName">
    <vt:lpwstr>Slobodzian, Scott</vt:lpwstr>
  </property>
</Properties>
</file>