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31"/>
  </p:notesMasterIdLst>
  <p:handoutMasterIdLst>
    <p:handoutMasterId r:id="rId32"/>
  </p:handoutMasterIdLst>
  <p:sldIdLst>
    <p:sldId id="1271" r:id="rId5"/>
    <p:sldId id="1325" r:id="rId6"/>
    <p:sldId id="1281" r:id="rId7"/>
    <p:sldId id="1326" r:id="rId8"/>
    <p:sldId id="1327" r:id="rId9"/>
    <p:sldId id="1328" r:id="rId10"/>
    <p:sldId id="1329" r:id="rId11"/>
    <p:sldId id="1330" r:id="rId12"/>
    <p:sldId id="1332" r:id="rId13"/>
    <p:sldId id="1335" r:id="rId14"/>
    <p:sldId id="1336" r:id="rId15"/>
    <p:sldId id="1337" r:id="rId16"/>
    <p:sldId id="1333" r:id="rId17"/>
    <p:sldId id="1339" r:id="rId18"/>
    <p:sldId id="1338" r:id="rId19"/>
    <p:sldId id="1284" r:id="rId20"/>
    <p:sldId id="1319" r:id="rId21"/>
    <p:sldId id="1320" r:id="rId22"/>
    <p:sldId id="1340" r:id="rId23"/>
    <p:sldId id="1295" r:id="rId24"/>
    <p:sldId id="1324" r:id="rId25"/>
    <p:sldId id="1291" r:id="rId26"/>
    <p:sldId id="1314" r:id="rId27"/>
    <p:sldId id="1288" r:id="rId28"/>
    <p:sldId id="1297" r:id="rId29"/>
    <p:sldId id="1290" r:id="rId30"/>
  </p:sldIdLst>
  <p:sldSz cx="9144000" cy="6858000" type="screen4x3"/>
  <p:notesSz cx="7010400" cy="9296400"/>
  <p:custDataLst>
    <p:tags r:id="rId3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4198">
          <p15:clr>
            <a:srgbClr val="A4A3A4"/>
          </p15:clr>
        </p15:guide>
        <p15:guide id="3" orient="horz" pos="1783">
          <p15:clr>
            <a:srgbClr val="A4A3A4"/>
          </p15:clr>
        </p15:guide>
        <p15:guide id="4" orient="horz" pos="331">
          <p15:clr>
            <a:srgbClr val="A4A3A4"/>
          </p15:clr>
        </p15:guide>
        <p15:guide id="5" pos="350">
          <p15:clr>
            <a:srgbClr val="A4A3A4"/>
          </p15:clr>
        </p15:guide>
        <p15:guide id="6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media5" initials="" lastIdx="2" clrIdx="0"/>
  <p:cmAuthor id="1" name="scottk" initials="" lastIdx="0" clrIdx="1"/>
  <p:cmAuthor id="2" name="slobodsc" initials="" lastIdx="1" clrIdx="2"/>
  <p:cmAuthor id="3" name="daleyjo" initials="" lastIdx="8" clrIdx="3"/>
  <p:cmAuthor id="4" name="dowlingm" initials="" lastIdx="1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7C80"/>
    <a:srgbClr val="0066FF"/>
    <a:srgbClr val="CCECFF"/>
    <a:srgbClr val="0099FF"/>
    <a:srgbClr val="FDF3C3"/>
    <a:srgbClr val="FDF2B9"/>
    <a:srgbClr val="66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01" autoAdjust="0"/>
    <p:restoredTop sz="55423" autoAdjust="0"/>
  </p:normalViewPr>
  <p:slideViewPr>
    <p:cSldViewPr snapToGrid="0">
      <p:cViewPr varScale="1">
        <p:scale>
          <a:sx n="163" d="100"/>
          <a:sy n="163" d="100"/>
        </p:scale>
        <p:origin x="4296" y="150"/>
      </p:cViewPr>
      <p:guideLst>
        <p:guide orient="horz" pos="618"/>
        <p:guide orient="horz" pos="4198"/>
        <p:guide orient="horz" pos="1783"/>
        <p:guide orient="horz" pos="331"/>
        <p:guide pos="35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816" y="-186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6357938" y="8821738"/>
            <a:ext cx="18732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fld id="{F3AF5C5B-2ED9-4830-8EB0-E2701EE5462E}" type="slidenum">
              <a:rPr lang="en-US" sz="1200" b="0">
                <a:solidFill>
                  <a:schemeClr val="tx1"/>
                </a:solidFill>
              </a:rPr>
              <a:pPr algn="r" defTabSz="890588" eaLnBrk="0" hangingPunct="0"/>
              <a:t>‹#›</a:t>
            </a:fld>
            <a:endParaRPr 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663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2700" y="523875"/>
            <a:ext cx="4422775" cy="3316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863600" y="311150"/>
            <a:ext cx="2667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941388" eaLnBrk="0" hangingPunct="0"/>
            <a:r>
              <a:rPr lang="en-US" sz="1000" b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5815013" y="311150"/>
            <a:ext cx="4699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r>
              <a:rPr lang="en-US" sz="1000" b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127375" y="311150"/>
            <a:ext cx="822325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 eaLnBrk="0" hangingPunct="0"/>
            <a:r>
              <a:rPr lang="en-US" sz="1000" b="0">
                <a:solidFill>
                  <a:schemeClr val="tx1"/>
                </a:solidFill>
              </a:rPr>
              <a:t>Meeting Name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4635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8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89163"/>
            <a:ext cx="7772400" cy="688975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29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63888"/>
            <a:ext cx="6400800" cy="624341"/>
          </a:xfrm>
          <a:ln algn="ctr"/>
        </p:spPr>
        <p:txBody>
          <a:bodyPr wrap="none" lIns="91440" rIns="91440" anchor="b" anchorCtr="0"/>
          <a:lstStyle>
            <a:lvl1pPr algn="ctr">
              <a:lnSpc>
                <a:spcPct val="80000"/>
              </a:lnSpc>
              <a:spcBef>
                <a:spcPct val="40000"/>
              </a:spcBef>
              <a:defRPr sz="2400" b="1"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829316" name="Picture 4" descr="bms-bl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6480273"/>
            <a:ext cx="1755775" cy="255588"/>
          </a:xfrm>
          <a:prstGeom prst="rect">
            <a:avLst/>
          </a:prstGeom>
          <a:noFill/>
        </p:spPr>
      </p:pic>
      <p:sp>
        <p:nvSpPr>
          <p:cNvPr id="282931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935288" y="6455667"/>
            <a:ext cx="327025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94360"/>
            <a:ext cx="8400011" cy="584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4785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AB359A-EFFB-4456-A464-CD7A7B099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66047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2617127" cy="4975761"/>
          </a:xfrm>
        </p:spPr>
        <p:txBody>
          <a:bodyPr/>
          <a:lstStyle>
            <a:lvl1pPr>
              <a:defRPr sz="2000"/>
            </a:lvl1pPr>
            <a:lvl2pPr marL="344488" indent="-225425">
              <a:spcBef>
                <a:spcPts val="800"/>
              </a:spcBef>
              <a:defRPr sz="1800"/>
            </a:lvl2pPr>
            <a:lvl3pPr marL="569913" indent="-225425">
              <a:spcBef>
                <a:spcPts val="800"/>
              </a:spcBef>
              <a:defRPr sz="1800"/>
            </a:lvl3pPr>
            <a:lvl4pPr marL="795338" indent="-225425">
              <a:spcBef>
                <a:spcPts val="800"/>
              </a:spcBef>
              <a:defRPr sz="18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443844" y="1341912"/>
            <a:ext cx="5394960" cy="403225"/>
          </a:xfrm>
        </p:spPr>
        <p:txBody>
          <a:bodyPr anchor="b"/>
          <a:lstStyle>
            <a:lvl1pPr algn="ctr">
              <a:defRPr sz="2000">
                <a:solidFill>
                  <a:srgbClr val="0066CC"/>
                </a:solidFill>
              </a:defRPr>
            </a:lvl1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443844" y="5592700"/>
            <a:ext cx="5390964" cy="72497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443844" y="1863931"/>
            <a:ext cx="5394960" cy="36099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E448B5-A5C9-4656-A4A6-B9093A13F4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8290" name="Picture 2" descr="bms-blu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54163" y="6468398"/>
            <a:ext cx="1755775" cy="255588"/>
          </a:xfrm>
          <a:prstGeom prst="rect">
            <a:avLst/>
          </a:prstGeom>
          <a:noFill/>
        </p:spPr>
      </p:pic>
      <p:sp>
        <p:nvSpPr>
          <p:cNvPr id="2828291" name="Rectangle 3"/>
          <p:cNvSpPr>
            <a:spLocks noChangeArrowheads="1"/>
          </p:cNvSpPr>
          <p:nvPr/>
        </p:nvSpPr>
        <p:spPr bwMode="auto">
          <a:xfrm>
            <a:off x="533400" y="1136650"/>
            <a:ext cx="8610600" cy="77788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82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1480" y="594360"/>
            <a:ext cx="84593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8282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53788"/>
            <a:ext cx="7769225" cy="486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2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85861" y="6443792"/>
            <a:ext cx="54544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6A8F2280-1EC5-40BB-AA32-A1E41C3F7D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28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5288" y="6443792"/>
            <a:ext cx="3270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BMS Confidential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480" y="6365360"/>
            <a:ext cx="22985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Translational Bioinformatics/</a:t>
            </a:r>
          </a:p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GDD&amp;G</a:t>
            </a:r>
            <a:endParaRPr lang="en-US" sz="1200" b="1" dirty="0">
              <a:solidFill>
                <a:srgbClr val="0066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7" r:id="rId4"/>
    <p:sldLayoutId id="2147483656" r:id="rId5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defRPr sz="2600" b="1">
          <a:solidFill>
            <a:srgbClr val="0066CC"/>
          </a:solidFill>
          <a:latin typeface="+mn-lt"/>
          <a:ea typeface="+mn-ea"/>
          <a:cs typeface="+mn-cs"/>
        </a:defRPr>
      </a:lvl1pPr>
      <a:lvl2pPr marL="463550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u"/>
        <a:defRPr sz="2400" b="1">
          <a:solidFill>
            <a:schemeClr val="tx1"/>
          </a:solidFill>
          <a:latin typeface="+mn-lt"/>
        </a:defRPr>
      </a:lvl2pPr>
      <a:lvl3pPr marL="795338" indent="-3317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Font typeface="Arial" charset="0"/>
        <a:buChar char="–"/>
        <a:defRPr sz="2400" b="1">
          <a:solidFill>
            <a:schemeClr val="tx1"/>
          </a:solidFill>
          <a:latin typeface="+mn-lt"/>
        </a:defRPr>
      </a:lvl3pPr>
      <a:lvl4pPr marL="1139825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Char char="•"/>
        <a:defRPr sz="24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ogit.pri.bms.com/thompj27/DGE.Tools2/blob/master/DGE_Tools_Training_Mar2019.pptx" TargetMode="External"/><Relationship Id="rId2" Type="http://schemas.openxmlformats.org/officeDocument/2006/relationships/hyperlink" Target="http://kraken.pri.bms.com/biohtml/nositeminder/BRA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ogit.pri.bms.com/thompj27/DGE.Tools2/blob/master/vignettes/DGE.ToolsPlotGallery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45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85800" y="1629901"/>
            <a:ext cx="7772400" cy="1295739"/>
          </a:xfrm>
        </p:spPr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in R</a:t>
            </a:r>
            <a:br>
              <a:rPr lang="en-US" dirty="0" smtClean="0"/>
            </a:br>
            <a:r>
              <a:rPr lang="en-US" dirty="0" smtClean="0"/>
              <a:t>DGE.Tools2 &amp; </a:t>
            </a:r>
            <a:r>
              <a:rPr lang="en-US" dirty="0" err="1" smtClean="0"/>
              <a:t>DGEobj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270645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7262"/>
            <a:ext cx="6400800" cy="1830709"/>
          </a:xfrm>
        </p:spPr>
        <p:txBody>
          <a:bodyPr anchor="t"/>
          <a:lstStyle/>
          <a:p>
            <a:r>
              <a:rPr lang="en-US" sz="2800" b="1" dirty="0" smtClean="0"/>
              <a:t>John Thompson</a:t>
            </a:r>
          </a:p>
          <a:p>
            <a:r>
              <a:rPr lang="en-US" sz="2400" b="1" dirty="0" smtClean="0"/>
              <a:t>Translational Bioinformatics</a:t>
            </a:r>
          </a:p>
        </p:txBody>
      </p:sp>
      <p:sp>
        <p:nvSpPr>
          <p:cNvPr id="2706440" name="Rectangle 8"/>
          <p:cNvSpPr>
            <a:spLocks noChangeArrowheads="1"/>
          </p:cNvSpPr>
          <p:nvPr/>
        </p:nvSpPr>
        <p:spPr bwMode="auto">
          <a:xfrm>
            <a:off x="788988" y="3017820"/>
            <a:ext cx="7569200" cy="87312"/>
          </a:xfrm>
          <a:prstGeom prst="rect">
            <a:avLst/>
          </a:prstGeom>
          <a:gradFill rotWithShape="1">
            <a:gsLst>
              <a:gs pos="0">
                <a:srgbClr val="33CCFF">
                  <a:alpha val="0"/>
                </a:srgbClr>
              </a:gs>
              <a:gs pos="5000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6447" name="Rectangle 15"/>
          <p:cNvSpPr>
            <a:spLocks noChangeArrowheads="1"/>
          </p:cNvSpPr>
          <p:nvPr/>
        </p:nvSpPr>
        <p:spPr bwMode="auto">
          <a:xfrm>
            <a:off x="2738438" y="5510150"/>
            <a:ext cx="3668712" cy="7486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5000"/>
              </a:lnSpc>
              <a:spcBef>
                <a:spcPts val="8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Mar2019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667651"/>
            <a:ext cx="8400011" cy="510909"/>
          </a:xfrm>
        </p:spPr>
        <p:txBody>
          <a:bodyPr/>
          <a:lstStyle/>
          <a:p>
            <a:r>
              <a:rPr lang="en-US" sz="3200" dirty="0" err="1" smtClean="0"/>
              <a:t>Limma</a:t>
            </a:r>
            <a:r>
              <a:rPr lang="en-US" sz="3200" dirty="0" smtClean="0"/>
              <a:t> </a:t>
            </a:r>
            <a:r>
              <a:rPr lang="en-US" sz="3200" dirty="0" err="1" smtClean="0"/>
              <a:t>Voom</a:t>
            </a:r>
            <a:r>
              <a:rPr lang="en-US" sz="3200" dirty="0" smtClean="0"/>
              <a:t>/</a:t>
            </a:r>
            <a:r>
              <a:rPr lang="en-US" sz="3200" dirty="0" err="1" smtClean="0"/>
              <a:t>lmFit</a:t>
            </a:r>
            <a:r>
              <a:rPr lang="en-US" sz="3200" dirty="0" smtClean="0"/>
              <a:t> pipeline (without </a:t>
            </a:r>
            <a:r>
              <a:rPr lang="en-US" sz="3200" dirty="0" err="1" smtClean="0"/>
              <a:t>DGE.Tools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77538"/>
            <a:ext cx="8368347" cy="5371054"/>
          </a:xfrm>
        </p:spPr>
        <p:txBody>
          <a:bodyPr/>
          <a:lstStyle/>
          <a:p>
            <a:r>
              <a:rPr lang="en-US" sz="1600" b="0" dirty="0" smtClean="0"/>
              <a:t># create a design matrix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designmatrix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b="0" dirty="0" err="1">
                <a:solidFill>
                  <a:srgbClr val="FF0000"/>
                </a:solidFill>
              </a:rPr>
              <a:t>model.matrix</a:t>
            </a:r>
            <a:r>
              <a:rPr lang="en-US" sz="1600" b="0" dirty="0">
                <a:solidFill>
                  <a:srgbClr val="FF0000"/>
                </a:solidFill>
              </a:rPr>
              <a:t>("~ 0 + treatment + disease</a:t>
            </a:r>
            <a:r>
              <a:rPr lang="en-US" sz="1600" b="0" dirty="0" smtClean="0">
                <a:solidFill>
                  <a:srgbClr val="FF0000"/>
                </a:solidFill>
              </a:rPr>
              <a:t>", </a:t>
            </a:r>
            <a:r>
              <a:rPr lang="en-US" sz="1600" b="0" dirty="0" err="1" smtClean="0">
                <a:solidFill>
                  <a:srgbClr val="FF0000"/>
                </a:solidFill>
              </a:rPr>
              <a:t>designTable</a:t>
            </a:r>
            <a:r>
              <a:rPr lang="en-US" sz="1600" b="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600" b="0" dirty="0" smtClean="0"/>
              <a:t># run a </a:t>
            </a:r>
            <a:r>
              <a:rPr lang="en-US" sz="1600" b="0" dirty="0" err="1" smtClean="0"/>
              <a:t>limma</a:t>
            </a:r>
            <a:r>
              <a:rPr lang="en-US" sz="1600" b="0" dirty="0" smtClean="0"/>
              <a:t>/</a:t>
            </a:r>
            <a:r>
              <a:rPr lang="en-US" sz="1600" b="0" dirty="0" err="1" smtClean="0"/>
              <a:t>voom</a:t>
            </a:r>
            <a:r>
              <a:rPr lang="en-US" sz="1600" b="0" dirty="0" smtClean="0"/>
              <a:t> pipeline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MyFit</a:t>
            </a:r>
            <a:r>
              <a:rPr lang="en-US" sz="1600" b="0" dirty="0" smtClean="0">
                <a:solidFill>
                  <a:srgbClr val="FF0000"/>
                </a:solidFill>
              </a:rPr>
              <a:t> &lt;- Counts %&gt;% </a:t>
            </a:r>
          </a:p>
          <a:p>
            <a:r>
              <a:rPr lang="en-US" sz="1600" b="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edger::</a:t>
            </a:r>
            <a:r>
              <a:rPr lang="en-US" sz="1600" dirty="0" err="1" smtClean="0">
                <a:solidFill>
                  <a:srgbClr val="FF0000"/>
                </a:solidFill>
              </a:rPr>
              <a:t>calcNormFactors</a:t>
            </a:r>
            <a:r>
              <a:rPr lang="en-US" sz="1600" b="0" dirty="0" smtClean="0">
                <a:solidFill>
                  <a:srgbClr val="FF0000"/>
                </a:solidFill>
              </a:rPr>
              <a:t>() %&gt;%</a:t>
            </a:r>
          </a:p>
          <a:p>
            <a:r>
              <a:rPr lang="en-US" sz="1600" b="0" dirty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limma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voomWithQualityWeights</a:t>
            </a:r>
            <a:r>
              <a:rPr lang="en-US" sz="1600" b="0" dirty="0" smtClean="0">
                <a:solidFill>
                  <a:srgbClr val="FF0000"/>
                </a:solidFill>
              </a:rPr>
              <a:t>(design=</a:t>
            </a:r>
            <a:r>
              <a:rPr lang="en-US" sz="1600" b="0" dirty="0" err="1" smtClean="0">
                <a:solidFill>
                  <a:srgbClr val="FF0000"/>
                </a:solidFill>
              </a:rPr>
              <a:t>designmatrix</a:t>
            </a:r>
            <a:r>
              <a:rPr lang="en-US" sz="1600" b="0" dirty="0" smtClean="0">
                <a:solidFill>
                  <a:srgbClr val="FF0000"/>
                </a:solidFill>
              </a:rPr>
              <a:t>) %&gt;%</a:t>
            </a:r>
          </a:p>
          <a:p>
            <a:r>
              <a:rPr lang="en-US" sz="1600" b="0" dirty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limma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lmFit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b="0" dirty="0" smtClean="0">
                <a:solidFill>
                  <a:srgbClr val="FF0000"/>
                </a:solidFill>
              </a:rPr>
              <a:t>(design=</a:t>
            </a:r>
            <a:r>
              <a:rPr lang="en-US" sz="1600" b="0" dirty="0" err="1" smtClean="0">
                <a:solidFill>
                  <a:srgbClr val="FF0000"/>
                </a:solidFill>
              </a:rPr>
              <a:t>designmatrix</a:t>
            </a:r>
            <a:r>
              <a:rPr lang="en-US" sz="1600" b="0" dirty="0" smtClean="0">
                <a:solidFill>
                  <a:srgbClr val="FF0000"/>
                </a:solidFill>
              </a:rPr>
              <a:t>) %&gt;% </a:t>
            </a:r>
          </a:p>
          <a:p>
            <a:r>
              <a:rPr lang="en-US" sz="1600" b="0" dirty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limma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eBayes</a:t>
            </a:r>
            <a:r>
              <a:rPr lang="en-US" sz="1600" b="0" dirty="0" smtClean="0">
                <a:solidFill>
                  <a:srgbClr val="FF0000"/>
                </a:solidFill>
              </a:rPr>
              <a:t>(robust=TRUE)</a:t>
            </a:r>
          </a:p>
          <a:p>
            <a:r>
              <a:rPr lang="en-US" sz="1600" b="0" dirty="0" smtClean="0"/>
              <a:t># execute contrasts of interest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ContrastMatrix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</a:rPr>
              <a:t>limma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makeContrasts</a:t>
            </a:r>
            <a:r>
              <a:rPr lang="en-US" sz="1600" b="0" dirty="0" smtClean="0">
                <a:solidFill>
                  <a:srgbClr val="FF0000"/>
                </a:solidFill>
              </a:rPr>
              <a:t>(contrasts = </a:t>
            </a:r>
            <a:r>
              <a:rPr lang="en-US" sz="1600" b="0" dirty="0" err="1" smtClean="0">
                <a:solidFill>
                  <a:srgbClr val="FF0000"/>
                </a:solidFill>
              </a:rPr>
              <a:t>contrastList</a:t>
            </a:r>
            <a:r>
              <a:rPr lang="en-US" sz="1600" b="0" dirty="0" smtClean="0">
                <a:solidFill>
                  <a:srgbClr val="FF0000"/>
                </a:solidFill>
              </a:rPr>
              <a:t>, levels = </a:t>
            </a:r>
            <a:r>
              <a:rPr lang="en-US" sz="1600" b="0" dirty="0" err="1" smtClean="0">
                <a:solidFill>
                  <a:srgbClr val="FF0000"/>
                </a:solidFill>
              </a:rPr>
              <a:t>designMatrix</a:t>
            </a:r>
            <a:r>
              <a:rPr lang="en-US" sz="1600" b="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MyFit.Contrasts</a:t>
            </a:r>
            <a:r>
              <a:rPr lang="en-US" sz="1600" b="0" dirty="0" smtClean="0">
                <a:solidFill>
                  <a:srgbClr val="FF0000"/>
                </a:solidFill>
              </a:rPr>
              <a:t> </a:t>
            </a:r>
            <a:r>
              <a:rPr lang="en-US" sz="1600" b="0" dirty="0">
                <a:solidFill>
                  <a:srgbClr val="FF0000"/>
                </a:solidFill>
              </a:rPr>
              <a:t>&lt;- </a:t>
            </a:r>
            <a:r>
              <a:rPr lang="en-US" sz="1600" dirty="0" err="1">
                <a:solidFill>
                  <a:srgbClr val="FF0000"/>
                </a:solidFill>
              </a:rPr>
              <a:t>limma</a:t>
            </a:r>
            <a:r>
              <a:rPr lang="en-US" sz="1600" dirty="0">
                <a:solidFill>
                  <a:srgbClr val="FF0000"/>
                </a:solidFill>
              </a:rPr>
              <a:t>::</a:t>
            </a:r>
            <a:r>
              <a:rPr lang="en-US" sz="1600" dirty="0" err="1">
                <a:solidFill>
                  <a:srgbClr val="FF0000"/>
                </a:solidFill>
              </a:rPr>
              <a:t>contrasts.fit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0" dirty="0">
                <a:solidFill>
                  <a:srgbClr val="FF0000"/>
                </a:solidFill>
              </a:rPr>
              <a:t>fit, </a:t>
            </a:r>
            <a:r>
              <a:rPr lang="en-US" sz="1600" b="0" dirty="0" err="1">
                <a:solidFill>
                  <a:srgbClr val="FF0000"/>
                </a:solidFill>
              </a:rPr>
              <a:t>ContrastMatrix</a:t>
            </a:r>
            <a:r>
              <a:rPr lang="en-US" sz="1600" b="0" dirty="0">
                <a:solidFill>
                  <a:srgbClr val="FF0000"/>
                </a:solidFill>
              </a:rPr>
              <a:t>)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MyContrasts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</a:rPr>
              <a:t>limma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topTable</a:t>
            </a:r>
            <a:r>
              <a:rPr lang="en-US" sz="1600" b="0" dirty="0" smtClean="0">
                <a:solidFill>
                  <a:srgbClr val="FF0000"/>
                </a:solidFill>
              </a:rPr>
              <a:t>(</a:t>
            </a:r>
            <a:r>
              <a:rPr lang="en-US" sz="1600" b="0" dirty="0" err="1">
                <a:solidFill>
                  <a:srgbClr val="FF0000"/>
                </a:solidFill>
              </a:rPr>
              <a:t>MyFit.Contrasts</a:t>
            </a:r>
            <a:r>
              <a:rPr lang="en-US" sz="1600" b="0" dirty="0" smtClean="0">
                <a:solidFill>
                  <a:srgbClr val="FF0000"/>
                </a:solidFill>
              </a:rPr>
              <a:t>, …)</a:t>
            </a:r>
          </a:p>
          <a:p>
            <a:r>
              <a:rPr lang="en-US" sz="1600" b="0" dirty="0" smtClean="0"/>
              <a:t>	Result is </a:t>
            </a:r>
            <a:r>
              <a:rPr lang="en-US" sz="1600" b="0" dirty="0" err="1" smtClean="0"/>
              <a:t>topTable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Dataframe</a:t>
            </a:r>
            <a:r>
              <a:rPr lang="en-US" sz="1600" b="0" dirty="0" smtClean="0"/>
              <a:t> with </a:t>
            </a:r>
            <a:r>
              <a:rPr lang="en-US" sz="1600" b="0" dirty="0" err="1" smtClean="0"/>
              <a:t>logFC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pval</a:t>
            </a:r>
            <a:r>
              <a:rPr lang="en-US" sz="1600" b="0" dirty="0" smtClean="0"/>
              <a:t> etc.</a:t>
            </a:r>
          </a:p>
          <a:p>
            <a:r>
              <a:rPr lang="en-US" sz="1600" i="1" dirty="0" smtClean="0"/>
              <a:t>R Environment littered with formulas, design matrices, </a:t>
            </a:r>
            <a:r>
              <a:rPr lang="en-US" sz="1600" i="1" dirty="0" err="1" smtClean="0"/>
              <a:t>DGElists</a:t>
            </a:r>
            <a:r>
              <a:rPr lang="en-US" sz="1600" i="1" dirty="0" smtClean="0"/>
              <a:t>, fit and contrast objects, contrast </a:t>
            </a:r>
            <a:r>
              <a:rPr lang="en-US" sz="1600" i="1" dirty="0" err="1" smtClean="0"/>
              <a:t>dataframes</a:t>
            </a:r>
            <a:endParaRPr lang="en-US" sz="16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771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0" dirty="0" smtClean="0"/>
              <a:t># Define your design matrix</a:t>
            </a:r>
          </a:p>
          <a:p>
            <a:r>
              <a:rPr lang="en-US" sz="1200" b="0" dirty="0" smtClean="0">
                <a:solidFill>
                  <a:srgbClr val="FF0000"/>
                </a:solidFill>
              </a:rPr>
              <a:t>design </a:t>
            </a:r>
            <a:r>
              <a:rPr lang="en-US" sz="1200" b="0" dirty="0">
                <a:solidFill>
                  <a:srgbClr val="FF0000"/>
                </a:solidFill>
              </a:rPr>
              <a:t>&lt;- </a:t>
            </a:r>
            <a:r>
              <a:rPr lang="en-US" sz="1200" b="0" dirty="0" err="1">
                <a:solidFill>
                  <a:srgbClr val="FF0000"/>
                </a:solidFill>
              </a:rPr>
              <a:t>getItem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, "design")</a:t>
            </a:r>
          </a:p>
          <a:p>
            <a:r>
              <a:rPr lang="en-US" sz="1200" b="0" dirty="0" smtClean="0">
                <a:solidFill>
                  <a:srgbClr val="FF0000"/>
                </a:solidFill>
              </a:rPr>
              <a:t>formula </a:t>
            </a:r>
            <a:r>
              <a:rPr lang="en-US" sz="1200" b="0" dirty="0">
                <a:solidFill>
                  <a:srgbClr val="FF0000"/>
                </a:solidFill>
              </a:rPr>
              <a:t>&lt;- '~ 0 + Treatment + </a:t>
            </a:r>
            <a:r>
              <a:rPr lang="en-US" sz="1200" b="0" dirty="0" smtClean="0">
                <a:solidFill>
                  <a:srgbClr val="FF0000"/>
                </a:solidFill>
              </a:rPr>
              <a:t>Disease + Batch'</a:t>
            </a:r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1200" b="0" dirty="0" err="1" smtClean="0">
                <a:solidFill>
                  <a:srgbClr val="FF0000"/>
                </a:solidFill>
              </a:rPr>
              <a:t>designMatrix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>
                <a:solidFill>
                  <a:srgbClr val="FF0000"/>
                </a:solidFill>
              </a:rPr>
              <a:t>&lt;- </a:t>
            </a:r>
            <a:r>
              <a:rPr lang="en-US" sz="1200" b="0" dirty="0" err="1">
                <a:solidFill>
                  <a:srgbClr val="FF0000"/>
                </a:solidFill>
              </a:rPr>
              <a:t>model.matrix</a:t>
            </a:r>
            <a:r>
              <a:rPr lang="en-US" sz="1200" b="0" dirty="0">
                <a:solidFill>
                  <a:srgbClr val="FF0000"/>
                </a:solidFill>
              </a:rPr>
              <a:t> (</a:t>
            </a:r>
            <a:r>
              <a:rPr lang="en-US" sz="1200" b="0" dirty="0" err="1">
                <a:solidFill>
                  <a:srgbClr val="FF0000"/>
                </a:solidFill>
              </a:rPr>
              <a:t>as.formula</a:t>
            </a:r>
            <a:r>
              <a:rPr lang="en-US" sz="1200" b="0" dirty="0">
                <a:solidFill>
                  <a:srgbClr val="FF0000"/>
                </a:solidFill>
              </a:rPr>
              <a:t>(formula), design)</a:t>
            </a:r>
          </a:p>
          <a:p>
            <a:r>
              <a:rPr lang="en-US" sz="1200" b="0" dirty="0" smtClean="0"/>
              <a:t># capture </a:t>
            </a:r>
            <a:r>
              <a:rPr lang="en-US" sz="1200" b="0" dirty="0"/>
              <a:t>the formula as an </a:t>
            </a:r>
            <a:r>
              <a:rPr lang="en-US" sz="1200" b="0" dirty="0" smtClean="0"/>
              <a:t>attribute of </a:t>
            </a:r>
            <a:r>
              <a:rPr lang="en-US" sz="1200" b="0" dirty="0" err="1" smtClean="0"/>
              <a:t>designMatrix</a:t>
            </a:r>
            <a:endParaRPr lang="en-US" sz="1200" b="0" dirty="0"/>
          </a:p>
          <a:p>
            <a:r>
              <a:rPr lang="en-US" sz="1200" b="0" dirty="0" err="1">
                <a:solidFill>
                  <a:srgbClr val="FF0000"/>
                </a:solidFill>
              </a:rPr>
              <a:t>designMatrix</a:t>
            </a:r>
            <a:r>
              <a:rPr lang="en-US" sz="1200" b="0" dirty="0">
                <a:solidFill>
                  <a:srgbClr val="FF0000"/>
                </a:solidFill>
              </a:rPr>
              <a:t> &lt;- </a:t>
            </a:r>
            <a:r>
              <a:rPr lang="en-US" sz="1200" dirty="0" err="1">
                <a:solidFill>
                  <a:srgbClr val="FF0000"/>
                </a:solidFill>
              </a:rPr>
              <a:t>setAttributes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designMatrix</a:t>
            </a:r>
            <a:r>
              <a:rPr lang="en-US" sz="1200" b="0" dirty="0">
                <a:solidFill>
                  <a:srgbClr val="FF0000"/>
                </a:solidFill>
              </a:rPr>
              <a:t>, list(formula=formula))</a:t>
            </a:r>
          </a:p>
          <a:p>
            <a:r>
              <a:rPr lang="en-US" sz="1200" b="0" dirty="0" smtClean="0"/>
              <a:t># save </a:t>
            </a:r>
            <a:r>
              <a:rPr lang="en-US" sz="1200" b="0" dirty="0"/>
              <a:t>the </a:t>
            </a:r>
            <a:r>
              <a:rPr lang="en-US" sz="1200" b="0" dirty="0" err="1" smtClean="0"/>
              <a:t>designMatrix</a:t>
            </a:r>
            <a:r>
              <a:rPr lang="en-US" sz="1200" b="0" dirty="0" smtClean="0"/>
              <a:t> in the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 &lt;- </a:t>
            </a:r>
            <a:r>
              <a:rPr lang="en-US" sz="1200" dirty="0" err="1">
                <a:solidFill>
                  <a:srgbClr val="FF0000"/>
                </a:solidFill>
              </a:rPr>
              <a:t>addItem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, item=</a:t>
            </a:r>
            <a:r>
              <a:rPr lang="en-US" sz="1200" b="0" dirty="0" err="1">
                <a:solidFill>
                  <a:srgbClr val="FF0000"/>
                </a:solidFill>
              </a:rPr>
              <a:t>designMatrix</a:t>
            </a:r>
            <a:r>
              <a:rPr lang="en-US" sz="1200" b="0" dirty="0">
                <a:solidFill>
                  <a:srgbClr val="FF0000"/>
                </a:solidFill>
              </a:rPr>
              <a:t>, 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 err="1">
                <a:solidFill>
                  <a:srgbClr val="FF0000"/>
                </a:solidFill>
              </a:rPr>
              <a:t>itemName</a:t>
            </a:r>
            <a:r>
              <a:rPr lang="en-US" sz="1200" b="0" dirty="0" smtClean="0">
                <a:solidFill>
                  <a:srgbClr val="FF0000"/>
                </a:solidFill>
              </a:rPr>
              <a:t>=</a:t>
            </a:r>
            <a:r>
              <a:rPr lang="en-US" sz="1200" b="0" dirty="0">
                <a:solidFill>
                  <a:srgbClr val="FF0000"/>
                </a:solidFill>
              </a:rPr>
              <a:t>"</a:t>
            </a:r>
            <a:r>
              <a:rPr lang="en-US" sz="1200" b="0" dirty="0" err="1">
                <a:solidFill>
                  <a:srgbClr val="FF0000"/>
                </a:solidFill>
              </a:rPr>
              <a:t>Treatment_Disease_Batch</a:t>
            </a:r>
            <a:r>
              <a:rPr lang="en-US" sz="1200" b="0" dirty="0" smtClean="0">
                <a:solidFill>
                  <a:srgbClr val="FF0000"/>
                </a:solidFill>
              </a:rPr>
              <a:t>", </a:t>
            </a:r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1200" b="0" dirty="0">
                <a:solidFill>
                  <a:srgbClr val="FF0000"/>
                </a:solidFill>
              </a:rPr>
              <a:t>                  </a:t>
            </a:r>
            <a:r>
              <a:rPr lang="en-US" sz="1200" b="0" dirty="0" err="1">
                <a:solidFill>
                  <a:srgbClr val="FF0000"/>
                </a:solidFill>
              </a:rPr>
              <a:t>itemType</a:t>
            </a:r>
            <a:r>
              <a:rPr lang="en-US" sz="1200" b="0" dirty="0">
                <a:solidFill>
                  <a:srgbClr val="FF0000"/>
                </a:solidFill>
              </a:rPr>
              <a:t>="</a:t>
            </a:r>
            <a:r>
              <a:rPr lang="en-US" sz="1200" b="0" dirty="0" err="1">
                <a:solidFill>
                  <a:srgbClr val="FF0000"/>
                </a:solidFill>
              </a:rPr>
              <a:t>designMatrix</a:t>
            </a:r>
            <a:r>
              <a:rPr lang="en-US" sz="1200" b="0" dirty="0" smtClean="0">
                <a:solidFill>
                  <a:srgbClr val="FF0000"/>
                </a:solidFill>
              </a:rPr>
              <a:t>", parent</a:t>
            </a:r>
            <a:r>
              <a:rPr lang="en-US" sz="1200" b="0" dirty="0">
                <a:solidFill>
                  <a:srgbClr val="FF0000"/>
                </a:solidFill>
              </a:rPr>
              <a:t>="design", overwrite=TRUE</a:t>
            </a:r>
            <a:r>
              <a:rPr lang="en-US" sz="1200" b="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200" b="0" dirty="0" smtClean="0"/>
              <a:t># Run the DGE pipeline</a:t>
            </a:r>
            <a:endParaRPr lang="en-US" sz="1200" b="0" dirty="0"/>
          </a:p>
          <a:p>
            <a:r>
              <a:rPr lang="en-US" sz="1200" b="0" dirty="0" err="1" smtClean="0">
                <a:solidFill>
                  <a:srgbClr val="FF0000"/>
                </a:solidFill>
              </a:rPr>
              <a:t>dgeObj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>
                <a:solidFill>
                  <a:srgbClr val="FF0000"/>
                </a:solidFill>
              </a:rPr>
              <a:t>&lt;- </a:t>
            </a:r>
            <a:r>
              <a:rPr lang="en-US" sz="1200" dirty="0" err="1">
                <a:solidFill>
                  <a:srgbClr val="FF0000"/>
                </a:solidFill>
              </a:rPr>
              <a:t>runEdgeRNorm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)  #TMM is the </a:t>
            </a:r>
            <a:r>
              <a:rPr lang="en-US" sz="1200" b="0" dirty="0" smtClean="0">
                <a:solidFill>
                  <a:srgbClr val="FF0000"/>
                </a:solidFill>
              </a:rPr>
              <a:t>default</a:t>
            </a:r>
          </a:p>
          <a:p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 &lt;- </a:t>
            </a:r>
            <a:r>
              <a:rPr lang="en-US" sz="1200" dirty="0" err="1">
                <a:solidFill>
                  <a:srgbClr val="FF0000"/>
                </a:solidFill>
              </a:rPr>
              <a:t>runVoom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, </a:t>
            </a:r>
            <a:r>
              <a:rPr lang="en-US" sz="1200" b="0" dirty="0" err="1">
                <a:solidFill>
                  <a:srgbClr val="FF0000"/>
                </a:solidFill>
              </a:rPr>
              <a:t>designMatrixName</a:t>
            </a:r>
            <a:r>
              <a:rPr lang="en-US" sz="1200" b="0" dirty="0" smtClean="0">
                <a:solidFill>
                  <a:srgbClr val="FF0000"/>
                </a:solidFill>
              </a:rPr>
              <a:t>, </a:t>
            </a:r>
            <a:r>
              <a:rPr lang="en-US" sz="1200" b="0" dirty="0" err="1" smtClean="0">
                <a:solidFill>
                  <a:srgbClr val="FF0000"/>
                </a:solidFill>
              </a:rPr>
              <a:t>qualityWeights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>
                <a:solidFill>
                  <a:srgbClr val="FF0000"/>
                </a:solidFill>
              </a:rPr>
              <a:t>= </a:t>
            </a:r>
            <a:r>
              <a:rPr lang="en-US" sz="1200" b="0" dirty="0" smtClean="0">
                <a:solidFill>
                  <a:srgbClr val="FF0000"/>
                </a:solidFill>
              </a:rPr>
              <a:t>TRUE) # runs </a:t>
            </a:r>
            <a:r>
              <a:rPr lang="en-US" sz="1200" b="0" dirty="0" err="1" smtClean="0">
                <a:solidFill>
                  <a:srgbClr val="FF0000"/>
                </a:solidFill>
              </a:rPr>
              <a:t>voom</a:t>
            </a:r>
            <a:r>
              <a:rPr lang="en-US" sz="1200" b="0" dirty="0" smtClean="0">
                <a:solidFill>
                  <a:srgbClr val="FF0000"/>
                </a:solidFill>
              </a:rPr>
              <a:t> and </a:t>
            </a:r>
            <a:r>
              <a:rPr lang="en-US" sz="1200" b="0" dirty="0" err="1" smtClean="0">
                <a:solidFill>
                  <a:srgbClr val="FF0000"/>
                </a:solidFill>
              </a:rPr>
              <a:t>lmFit</a:t>
            </a:r>
            <a:endParaRPr lang="en-US" sz="1200" b="0" dirty="0" smtClean="0">
              <a:solidFill>
                <a:srgbClr val="FF0000"/>
              </a:solidFill>
            </a:endParaRPr>
          </a:p>
          <a:p>
            <a:r>
              <a:rPr lang="en-US" sz="1200" b="0" dirty="0" err="1">
                <a:solidFill>
                  <a:srgbClr val="FF0000"/>
                </a:solidFill>
              </a:rPr>
              <a:t>contrastList</a:t>
            </a:r>
            <a:r>
              <a:rPr lang="en-US" sz="1200" b="0" dirty="0">
                <a:solidFill>
                  <a:srgbClr val="FF0000"/>
                </a:solidFill>
              </a:rPr>
              <a:t>  &lt;- list(TGFb10_vs_Veh = </a:t>
            </a:r>
            <a:r>
              <a:rPr lang="en-US" sz="1200" b="0" dirty="0" smtClean="0">
                <a:solidFill>
                  <a:srgbClr val="FF0000"/>
                </a:solidFill>
              </a:rPr>
              <a:t>"TGFbeta_10 </a:t>
            </a:r>
            <a:r>
              <a:rPr lang="en-US" sz="1200" b="0" dirty="0">
                <a:solidFill>
                  <a:srgbClr val="FF0000"/>
                </a:solidFill>
              </a:rPr>
              <a:t>- </a:t>
            </a:r>
            <a:r>
              <a:rPr lang="en-US" sz="1200" b="0" dirty="0" smtClean="0">
                <a:solidFill>
                  <a:srgbClr val="FF0000"/>
                </a:solidFill>
              </a:rPr>
              <a:t>vehicle</a:t>
            </a:r>
            <a:r>
              <a:rPr lang="en-US" sz="1200" b="0" dirty="0">
                <a:solidFill>
                  <a:srgbClr val="FF0000"/>
                </a:solidFill>
              </a:rPr>
              <a:t>",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                      TGFb25_vs_Veh = </a:t>
            </a:r>
            <a:r>
              <a:rPr lang="en-US" sz="1200" b="0" dirty="0" smtClean="0">
                <a:solidFill>
                  <a:srgbClr val="FF0000"/>
                </a:solidFill>
              </a:rPr>
              <a:t>"TGFbeta_25 </a:t>
            </a:r>
            <a:r>
              <a:rPr lang="en-US" sz="1200" b="0" dirty="0">
                <a:solidFill>
                  <a:srgbClr val="FF0000"/>
                </a:solidFill>
              </a:rPr>
              <a:t>- </a:t>
            </a:r>
            <a:r>
              <a:rPr lang="en-US" sz="1200" b="0" dirty="0" smtClean="0">
                <a:solidFill>
                  <a:srgbClr val="FF0000"/>
                </a:solidFill>
              </a:rPr>
              <a:t>vehicle“)</a:t>
            </a:r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1200" b="0" dirty="0" err="1" smtClean="0">
                <a:solidFill>
                  <a:srgbClr val="FF0000"/>
                </a:solidFill>
              </a:rPr>
              <a:t>dgeObj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>
                <a:solidFill>
                  <a:srgbClr val="FF0000"/>
                </a:solidFill>
              </a:rPr>
              <a:t>&lt;- </a:t>
            </a:r>
            <a:r>
              <a:rPr lang="en-US" sz="1200" dirty="0" err="1">
                <a:solidFill>
                  <a:srgbClr val="FF0000"/>
                </a:solidFill>
              </a:rPr>
              <a:t>runContrasts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, 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 err="1" smtClean="0">
                <a:solidFill>
                  <a:srgbClr val="FF0000"/>
                </a:solidFill>
              </a:rPr>
              <a:t>designMatrixName</a:t>
            </a:r>
            <a:r>
              <a:rPr lang="en-US" sz="1200" b="0" dirty="0" smtClean="0">
                <a:solidFill>
                  <a:srgbClr val="FF0000"/>
                </a:solidFill>
              </a:rPr>
              <a:t>=</a:t>
            </a:r>
            <a:r>
              <a:rPr lang="en-US" sz="1200" b="0" dirty="0" err="1" smtClean="0">
                <a:solidFill>
                  <a:srgbClr val="FF0000"/>
                </a:solidFill>
              </a:rPr>
              <a:t>designMatrixName</a:t>
            </a:r>
            <a:r>
              <a:rPr lang="en-US" sz="1200" b="0" dirty="0">
                <a:solidFill>
                  <a:srgbClr val="FF0000"/>
                </a:solidFill>
              </a:rPr>
              <a:t>, 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                       </a:t>
            </a:r>
            <a:r>
              <a:rPr lang="en-US" sz="1200" b="0" dirty="0" err="1">
                <a:solidFill>
                  <a:srgbClr val="FF0000"/>
                </a:solidFill>
              </a:rPr>
              <a:t>contrastList</a:t>
            </a:r>
            <a:r>
              <a:rPr lang="en-US" sz="1200" b="0" dirty="0">
                <a:solidFill>
                  <a:srgbClr val="FF0000"/>
                </a:solidFill>
              </a:rPr>
              <a:t>=</a:t>
            </a:r>
            <a:r>
              <a:rPr lang="en-US" sz="1200" b="0" dirty="0" err="1">
                <a:solidFill>
                  <a:srgbClr val="FF0000"/>
                </a:solidFill>
              </a:rPr>
              <a:t>contrastList</a:t>
            </a:r>
            <a:r>
              <a:rPr lang="en-US" sz="1200" b="0" dirty="0">
                <a:solidFill>
                  <a:srgbClr val="FF0000"/>
                </a:solidFill>
              </a:rPr>
              <a:t>, </a:t>
            </a:r>
            <a:r>
              <a:rPr lang="en-US" sz="1200" b="0" dirty="0" err="1" smtClean="0">
                <a:solidFill>
                  <a:srgbClr val="FF0000"/>
                </a:solidFill>
              </a:rPr>
              <a:t>Qvalue</a:t>
            </a:r>
            <a:r>
              <a:rPr lang="en-US" sz="1200" b="0" dirty="0" smtClean="0">
                <a:solidFill>
                  <a:srgbClr val="FF0000"/>
                </a:solidFill>
              </a:rPr>
              <a:t>=TRUE, IHW=TRUE)</a:t>
            </a:r>
          </a:p>
          <a:p>
            <a:r>
              <a:rPr lang="en-US" sz="1600" i="1" dirty="0" smtClean="0"/>
              <a:t>All intermediate output captured in the DGEobj; Easy to save as .RDS file and share or upload to GECO</a:t>
            </a:r>
          </a:p>
          <a:p>
            <a:r>
              <a:rPr lang="en-US" sz="1600" dirty="0" smtClean="0"/>
              <a:t>Shared DGEobj folder: /stash/data/noncling/</a:t>
            </a:r>
            <a:r>
              <a:rPr lang="en-US" sz="1600" dirty="0" err="1" smtClean="0"/>
              <a:t>DGEobj_library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24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: DGE Pipeline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284" y="1302036"/>
            <a:ext cx="8196044" cy="5014873"/>
          </a:xfrm>
        </p:spPr>
        <p:txBody>
          <a:bodyPr/>
          <a:lstStyle/>
          <a:p>
            <a:r>
              <a:rPr lang="en-US" sz="2000" dirty="0" smtClean="0"/>
              <a:t>Main Functions: </a:t>
            </a:r>
            <a:r>
              <a:rPr lang="en-US" sz="2000" b="0" dirty="0" smtClean="0"/>
              <a:t>listed in typical order of use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runEdgeRNorm</a:t>
            </a:r>
            <a:r>
              <a:rPr lang="en-US" sz="1600" b="0" dirty="0" smtClean="0"/>
              <a:t>:  Perform </a:t>
            </a:r>
            <a:r>
              <a:rPr lang="en-US" sz="1600" b="0" dirty="0" err="1" smtClean="0"/>
              <a:t>edgeR</a:t>
            </a:r>
            <a:r>
              <a:rPr lang="en-US" sz="1600" b="0" dirty="0" smtClean="0"/>
              <a:t> TMM normalization (</a:t>
            </a:r>
            <a:r>
              <a:rPr lang="en-US" sz="1600" b="0" dirty="0" err="1" smtClean="0"/>
              <a:t>edgeR</a:t>
            </a:r>
            <a:r>
              <a:rPr lang="en-US" sz="1600" b="0" dirty="0" smtClean="0"/>
              <a:t>::</a:t>
            </a:r>
            <a:r>
              <a:rPr lang="en-US" sz="1600" b="0" dirty="0" err="1" smtClean="0"/>
              <a:t>calcNormFactors</a:t>
            </a:r>
            <a:r>
              <a:rPr lang="en-US" sz="1600" b="0" dirty="0" smtClean="0"/>
              <a:t>)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an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Add an </a:t>
            </a:r>
            <a:r>
              <a:rPr lang="en-US" sz="1200" b="0" dirty="0" err="1" smtClean="0"/>
              <a:t>edgeR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DGEList</a:t>
            </a:r>
            <a:r>
              <a:rPr lang="en-US" sz="1200" b="0" dirty="0" smtClean="0"/>
              <a:t> object containing counts and </a:t>
            </a:r>
            <a:r>
              <a:rPr lang="en-US" sz="1200" b="0" dirty="0" err="1" smtClean="0"/>
              <a:t>normFactors</a:t>
            </a:r>
            <a:endParaRPr lang="en-US" sz="1200" b="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/>
              <a:t>runVoom</a:t>
            </a:r>
            <a:r>
              <a:rPr lang="en-US" sz="1600" b="0" dirty="0"/>
              <a:t>: run </a:t>
            </a:r>
            <a:r>
              <a:rPr lang="en-US" sz="1600" b="0" dirty="0" err="1"/>
              <a:t>limma</a:t>
            </a:r>
            <a:r>
              <a:rPr lang="en-US" sz="1600" b="0" dirty="0"/>
              <a:t> </a:t>
            </a:r>
            <a:r>
              <a:rPr lang="en-US" sz="1600" b="0" dirty="0" err="1" smtClean="0"/>
              <a:t>voom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lmFit</a:t>
            </a:r>
            <a:r>
              <a:rPr lang="en-US" sz="1600" b="0" dirty="0" smtClean="0"/>
              <a:t> and </a:t>
            </a:r>
            <a:r>
              <a:rPr lang="en-US" sz="1600" b="0" dirty="0" err="1" smtClean="0"/>
              <a:t>eBayes</a:t>
            </a:r>
            <a:endParaRPr lang="en-US" sz="16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 an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(with </a:t>
            </a:r>
            <a:r>
              <a:rPr lang="en-US" sz="1200" b="0" dirty="0" err="1" smtClean="0"/>
              <a:t>DGEList</a:t>
            </a:r>
            <a:r>
              <a:rPr lang="en-US" sz="1200" b="0" dirty="0" smtClean="0"/>
              <a:t>), and design matrix 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Fits </a:t>
            </a:r>
            <a:r>
              <a:rPr lang="en-US" sz="1200" b="0" dirty="0"/>
              <a:t>the model and adds the Fit object to the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Optionally supports </a:t>
            </a:r>
            <a:r>
              <a:rPr lang="en-US" sz="1200" b="0" dirty="0" err="1"/>
              <a:t>QualityWeights</a:t>
            </a:r>
            <a:r>
              <a:rPr lang="en-US" sz="1200" b="0" dirty="0"/>
              <a:t> and </a:t>
            </a:r>
            <a:r>
              <a:rPr lang="en-US" sz="1200" b="0" dirty="0" err="1"/>
              <a:t>DuplicateCorrelation</a:t>
            </a:r>
            <a:r>
              <a:rPr lang="en-US" sz="1200" b="0" dirty="0"/>
              <a:t> analyses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runContrasts</a:t>
            </a:r>
            <a:r>
              <a:rPr lang="en-US" sz="1600" b="0" dirty="0" smtClean="0"/>
              <a:t>: run multiple contrasts against the </a:t>
            </a:r>
            <a:r>
              <a:rPr lang="en-US" sz="1600" b="0" dirty="0" err="1" smtClean="0"/>
              <a:t>lmFit</a:t>
            </a:r>
            <a:r>
              <a:rPr lang="en-US" sz="1600" b="0" dirty="0" smtClean="0"/>
              <a:t> Fit object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</a:t>
            </a:r>
            <a:r>
              <a:rPr lang="en-US" sz="1200" b="0" dirty="0" smtClean="0"/>
              <a:t>a DGEobj with </a:t>
            </a:r>
            <a:r>
              <a:rPr lang="en-US" sz="1200" b="0" dirty="0"/>
              <a:t>Fit; </a:t>
            </a:r>
            <a:r>
              <a:rPr lang="en-US" sz="1200" b="0" dirty="0" smtClean="0"/>
              <a:t>Adds </a:t>
            </a:r>
            <a:r>
              <a:rPr lang="en-US" sz="1200" b="0" dirty="0" err="1" smtClean="0"/>
              <a:t>topTable</a:t>
            </a:r>
            <a:r>
              <a:rPr lang="en-US" sz="1200" b="0" dirty="0" smtClean="0"/>
              <a:t> </a:t>
            </a:r>
            <a:r>
              <a:rPr lang="en-US" sz="1200" b="0" dirty="0"/>
              <a:t>and </a:t>
            </a:r>
            <a:r>
              <a:rPr lang="en-US" sz="1200" b="0" dirty="0" smtClean="0"/>
              <a:t>optionally </a:t>
            </a:r>
            <a:r>
              <a:rPr lang="en-US" sz="1200" b="0" dirty="0" err="1" smtClean="0"/>
              <a:t>topTreat</a:t>
            </a:r>
            <a:r>
              <a:rPr lang="en-US" sz="1200" b="0" dirty="0" smtClean="0"/>
              <a:t> </a:t>
            </a:r>
            <a:r>
              <a:rPr lang="en-US" sz="1200" b="0" dirty="0"/>
              <a:t>contrast </a:t>
            </a:r>
            <a:r>
              <a:rPr lang="en-US" sz="1200" b="0" dirty="0" smtClean="0"/>
              <a:t>tables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200" b="0" dirty="0"/>
          </a:p>
          <a:p>
            <a:pPr marL="227013" lvl="1" indent="-227013">
              <a:lnSpc>
                <a:spcPct val="90000"/>
              </a:lnSpc>
              <a:spcBef>
                <a:spcPct val="45000"/>
              </a:spcBef>
              <a:buFont typeface="Arial" panose="020B0604020202020204" pitchFamily="34" charset="0"/>
              <a:buChar char="•"/>
            </a:pP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runDGEWorkflow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  (combines </a:t>
            </a: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runEdgeRNorm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 + </a:t>
            </a: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runVoom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 with less options)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TMM normalization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voomWithQualityWeights</a:t>
            </a:r>
            <a:endParaRPr lang="en-US" sz="1400" b="0" dirty="0" smtClean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lmFIT</a:t>
            </a:r>
            <a:endParaRPr lang="en-US" sz="1400" b="0" dirty="0" smtClean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eBayes</a:t>
            </a:r>
            <a:r>
              <a:rPr lang="en-US" sz="1400" b="0" dirty="0" smtClean="0"/>
              <a:t> with robust = TRUE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Optionally </a:t>
            </a:r>
            <a:r>
              <a:rPr lang="en-US" sz="1400" b="0" dirty="0" err="1" smtClean="0"/>
              <a:t>duplicateCorrelation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4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89168"/>
            <a:ext cx="8400011" cy="589392"/>
          </a:xfrm>
        </p:spPr>
        <p:txBody>
          <a:bodyPr/>
          <a:lstStyle/>
          <a:p>
            <a:r>
              <a:rPr lang="en-US" dirty="0"/>
              <a:t>How to access data in DGEobj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What’s in a DGEobj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0000"/>
                </a:solidFill>
              </a:rPr>
              <a:t>n</a:t>
            </a:r>
            <a:r>
              <a:rPr lang="en-US" sz="2000" b="0" dirty="0" smtClean="0">
                <a:solidFill>
                  <a:srgbClr val="FF0000"/>
                </a:solidFill>
              </a:rPr>
              <a:t>ames(</a:t>
            </a:r>
            <a:r>
              <a:rPr lang="en-US" sz="2000" b="0" dirty="0" err="1" smtClean="0">
                <a:solidFill>
                  <a:srgbClr val="FF0000"/>
                </a:solidFill>
              </a:rPr>
              <a:t>dgeObj</a:t>
            </a:r>
            <a:r>
              <a:rPr lang="en-US" sz="2000" b="0" dirty="0" smtClean="0">
                <a:solidFill>
                  <a:srgbClr val="FF0000"/>
                </a:solidFill>
              </a:rPr>
              <a:t>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0000"/>
                </a:solidFill>
              </a:rPr>
              <a:t>i</a:t>
            </a:r>
            <a:r>
              <a:rPr lang="en-US" sz="2000" b="0" dirty="0" smtClean="0">
                <a:solidFill>
                  <a:srgbClr val="FF0000"/>
                </a:solidFill>
              </a:rPr>
              <a:t>nventory(</a:t>
            </a:r>
            <a:r>
              <a:rPr lang="en-US" sz="2000" b="0" dirty="0" err="1" smtClean="0">
                <a:solidFill>
                  <a:srgbClr val="FF0000"/>
                </a:solidFill>
              </a:rPr>
              <a:t>dgeObj</a:t>
            </a:r>
            <a:r>
              <a:rPr lang="en-US" sz="2000" b="0" dirty="0" smtClean="0">
                <a:solidFill>
                  <a:srgbClr val="FF0000"/>
                </a:solidFill>
              </a:rPr>
              <a:t>)</a:t>
            </a:r>
            <a:endParaRPr lang="en-US" sz="2000" b="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Retrieve DGEobj annotation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err="1">
                <a:solidFill>
                  <a:srgbClr val="FF0000"/>
                </a:solidFill>
              </a:rPr>
              <a:t>showMeta</a:t>
            </a:r>
            <a:r>
              <a:rPr lang="en-US" sz="2000" b="0" dirty="0">
                <a:solidFill>
                  <a:srgbClr val="FF0000"/>
                </a:solidFill>
              </a:rPr>
              <a:t>(</a:t>
            </a:r>
            <a:r>
              <a:rPr lang="en-US" sz="2000" b="0" dirty="0" err="1">
                <a:solidFill>
                  <a:srgbClr val="FF0000"/>
                </a:solidFill>
              </a:rPr>
              <a:t>dgeObj</a:t>
            </a:r>
            <a:r>
              <a:rPr lang="en-US" sz="2000" b="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Get functions: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getItem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getItems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getType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getBaseType</a:t>
            </a:r>
            <a:endParaRPr lang="en-US" sz="2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Standard </a:t>
            </a:r>
            <a:r>
              <a:rPr lang="en-US" dirty="0"/>
              <a:t>list references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after all, it is a list of data items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err="1" smtClean="0">
                <a:solidFill>
                  <a:srgbClr val="FF0000"/>
                </a:solidFill>
              </a:rPr>
              <a:t>myDesign</a:t>
            </a:r>
            <a:r>
              <a:rPr lang="en-US" sz="2000" b="0" dirty="0" smtClean="0">
                <a:solidFill>
                  <a:srgbClr val="FF0000"/>
                </a:solidFill>
              </a:rPr>
              <a:t> &lt;- </a:t>
            </a:r>
            <a:r>
              <a:rPr lang="en-US" sz="2000" b="0" dirty="0" err="1" smtClean="0">
                <a:solidFill>
                  <a:srgbClr val="FF0000"/>
                </a:solidFill>
              </a:rPr>
              <a:t>dgeObj$design</a:t>
            </a:r>
            <a:endParaRPr lang="en-US" sz="2000" b="0" dirty="0" smtClean="0">
              <a:solidFill>
                <a:srgbClr val="FF0000"/>
              </a:solidFill>
            </a:endParaRP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err="1" smtClean="0">
                <a:solidFill>
                  <a:srgbClr val="FF0000"/>
                </a:solidFill>
              </a:rPr>
              <a:t>myDesign</a:t>
            </a:r>
            <a:r>
              <a:rPr lang="en-US" sz="2000" b="0" dirty="0" smtClean="0">
                <a:solidFill>
                  <a:srgbClr val="FF0000"/>
                </a:solidFill>
              </a:rPr>
              <a:t> &lt;- </a:t>
            </a:r>
            <a:r>
              <a:rPr lang="en-US" sz="2000" b="0" dirty="0" err="1" smtClean="0">
                <a:solidFill>
                  <a:srgbClr val="FF0000"/>
                </a:solidFill>
              </a:rPr>
              <a:t>dgeObj</a:t>
            </a:r>
            <a:r>
              <a:rPr lang="en-US" sz="2000" b="0" dirty="0" smtClean="0">
                <a:solidFill>
                  <a:srgbClr val="FF0000"/>
                </a:solidFill>
              </a:rPr>
              <a:t>[[“design”]]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rgbClr val="FF0000"/>
              </a:solidFill>
            </a:endParaRPr>
          </a:p>
          <a:p>
            <a:pPr marL="92075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115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I find TPM, CPM or FPKM?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intensity datatypes are not stored.</a:t>
            </a:r>
          </a:p>
          <a:p>
            <a:r>
              <a:rPr lang="en-US" dirty="0" smtClean="0"/>
              <a:t>Instead we use the </a:t>
            </a:r>
            <a:r>
              <a:rPr lang="en-US" dirty="0" err="1" smtClean="0"/>
              <a:t>convertCounts</a:t>
            </a:r>
            <a:r>
              <a:rPr lang="en-US" dirty="0" smtClean="0"/>
              <a:t> function:</a:t>
            </a:r>
          </a:p>
          <a:p>
            <a:endParaRPr lang="en-US" sz="2800" b="0" dirty="0" smtClean="0">
              <a:solidFill>
                <a:srgbClr val="FF0000"/>
              </a:solidFill>
            </a:endParaRPr>
          </a:p>
          <a:p>
            <a:r>
              <a:rPr lang="en-US" sz="1800" b="0" dirty="0" smtClean="0">
                <a:solidFill>
                  <a:srgbClr val="FF0000"/>
                </a:solidFill>
              </a:rPr>
              <a:t>log2cpm </a:t>
            </a:r>
            <a:r>
              <a:rPr lang="en-US" sz="1800" b="0" dirty="0">
                <a:solidFill>
                  <a:srgbClr val="FF0000"/>
                </a:solidFill>
              </a:rPr>
              <a:t>&lt;- </a:t>
            </a:r>
            <a:r>
              <a:rPr lang="en-US" sz="1800" b="0" dirty="0" err="1">
                <a:solidFill>
                  <a:srgbClr val="FF0000"/>
                </a:solidFill>
              </a:rPr>
              <a:t>convertCounts</a:t>
            </a:r>
            <a:r>
              <a:rPr lang="en-US" sz="1800" b="0" dirty="0">
                <a:solidFill>
                  <a:srgbClr val="FF0000"/>
                </a:solidFill>
              </a:rPr>
              <a:t>(counts, unit="</a:t>
            </a:r>
            <a:r>
              <a:rPr lang="en-US" sz="1800" b="0" dirty="0" err="1">
                <a:solidFill>
                  <a:srgbClr val="FF0000"/>
                </a:solidFill>
              </a:rPr>
              <a:t>cpm</a:t>
            </a:r>
            <a:r>
              <a:rPr lang="en-US" sz="1800" b="0" dirty="0">
                <a:solidFill>
                  <a:srgbClr val="FF0000"/>
                </a:solidFill>
              </a:rPr>
              <a:t>", log=TRUE, normalize="</a:t>
            </a:r>
            <a:r>
              <a:rPr lang="en-US" sz="1800" b="0" dirty="0" err="1">
                <a:solidFill>
                  <a:srgbClr val="FF0000"/>
                </a:solidFill>
              </a:rPr>
              <a:t>tmm</a:t>
            </a:r>
            <a:r>
              <a:rPr lang="en-US" sz="1800" b="0" dirty="0" smtClean="0">
                <a:solidFill>
                  <a:srgbClr val="FF0000"/>
                </a:solidFill>
              </a:rPr>
              <a:t>")</a:t>
            </a:r>
          </a:p>
          <a:p>
            <a:endParaRPr lang="en-US" dirty="0" smtClean="0"/>
          </a:p>
          <a:p>
            <a:r>
              <a:rPr lang="en-US" sz="1800" b="0" dirty="0" err="1">
                <a:solidFill>
                  <a:srgbClr val="FF0000"/>
                </a:solidFill>
              </a:rPr>
              <a:t>t</a:t>
            </a:r>
            <a:r>
              <a:rPr lang="en-US" sz="1800" b="0" dirty="0" err="1" smtClean="0">
                <a:solidFill>
                  <a:srgbClr val="FF0000"/>
                </a:solidFill>
              </a:rPr>
              <a:t>pm</a:t>
            </a:r>
            <a:r>
              <a:rPr lang="en-US" sz="1800" b="0" dirty="0" smtClean="0">
                <a:solidFill>
                  <a:srgbClr val="FF0000"/>
                </a:solidFill>
              </a:rPr>
              <a:t> &lt;- </a:t>
            </a:r>
            <a:r>
              <a:rPr lang="en-US" sz="1800" b="0" dirty="0" err="1" smtClean="0">
                <a:solidFill>
                  <a:srgbClr val="FF0000"/>
                </a:solidFill>
              </a:rPr>
              <a:t>convertCounts</a:t>
            </a:r>
            <a:r>
              <a:rPr lang="en-US" sz="1800" b="0" dirty="0" smtClean="0">
                <a:solidFill>
                  <a:srgbClr val="FF0000"/>
                </a:solidFill>
              </a:rPr>
              <a:t>(</a:t>
            </a: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, unit=“</a:t>
            </a:r>
            <a:r>
              <a:rPr lang="en-US" sz="1800" b="0" dirty="0" err="1" smtClean="0">
                <a:solidFill>
                  <a:srgbClr val="FF0000"/>
                </a:solidFill>
              </a:rPr>
              <a:t>tpm</a:t>
            </a:r>
            <a:r>
              <a:rPr lang="en-US" sz="1800" b="0" dirty="0">
                <a:solidFill>
                  <a:srgbClr val="FF0000"/>
                </a:solidFill>
              </a:rPr>
              <a:t>” , </a:t>
            </a:r>
            <a:r>
              <a:rPr lang="en-US" sz="1800" b="0" dirty="0" err="1">
                <a:solidFill>
                  <a:srgbClr val="FF0000"/>
                </a:solidFill>
              </a:rPr>
              <a:t>geneLength</a:t>
            </a:r>
            <a:r>
              <a:rPr lang="en-US" sz="1800" b="0" dirty="0">
                <a:solidFill>
                  <a:srgbClr val="FF0000"/>
                </a:solidFill>
              </a:rPr>
              <a:t>=</a:t>
            </a:r>
            <a:r>
              <a:rPr lang="en-US" sz="1800" b="0" dirty="0" err="1">
                <a:solidFill>
                  <a:srgbClr val="FF0000"/>
                </a:solidFill>
              </a:rPr>
              <a:t>geneLength</a:t>
            </a:r>
            <a:r>
              <a:rPr lang="en-US" sz="1800" b="0" dirty="0">
                <a:solidFill>
                  <a:srgbClr val="FF0000"/>
                </a:solidFill>
              </a:rPr>
              <a:t>)</a:t>
            </a:r>
            <a:endParaRPr lang="en-US" sz="1800" b="0" dirty="0" smtClean="0">
              <a:solidFill>
                <a:srgbClr val="FF0000"/>
              </a:solidFill>
            </a:endParaRPr>
          </a:p>
          <a:p>
            <a:endParaRPr lang="en-US" sz="1800" b="0" dirty="0" smtClean="0">
              <a:solidFill>
                <a:srgbClr val="FF0000"/>
              </a:solidFill>
            </a:endParaRPr>
          </a:p>
          <a:p>
            <a:r>
              <a:rPr lang="en-US" sz="1800" b="0" dirty="0" smtClean="0">
                <a:solidFill>
                  <a:srgbClr val="FF0000"/>
                </a:solidFill>
              </a:rPr>
              <a:t>log2fpkm </a:t>
            </a:r>
            <a:r>
              <a:rPr lang="en-US" sz="1800" b="0" dirty="0">
                <a:solidFill>
                  <a:srgbClr val="FF0000"/>
                </a:solidFill>
              </a:rPr>
              <a:t>&lt;- </a:t>
            </a:r>
            <a:r>
              <a:rPr lang="en-US" sz="1800" b="0" dirty="0" err="1">
                <a:solidFill>
                  <a:srgbClr val="FF0000"/>
                </a:solidFill>
              </a:rPr>
              <a:t>convertCounts</a:t>
            </a:r>
            <a:r>
              <a:rPr lang="en-US" sz="1800" b="0" dirty="0">
                <a:solidFill>
                  <a:srgbClr val="FF0000"/>
                </a:solidFill>
              </a:rPr>
              <a:t>(counts, unit="</a:t>
            </a:r>
            <a:r>
              <a:rPr lang="en-US" sz="1800" b="0" dirty="0" err="1">
                <a:solidFill>
                  <a:srgbClr val="FF0000"/>
                </a:solidFill>
              </a:rPr>
              <a:t>fpkm</a:t>
            </a:r>
            <a:r>
              <a:rPr lang="en-US" sz="1800" b="0" dirty="0">
                <a:solidFill>
                  <a:srgbClr val="FF0000"/>
                </a:solidFill>
              </a:rPr>
              <a:t>", </a:t>
            </a:r>
            <a:r>
              <a:rPr lang="en-US" sz="1800" b="0" dirty="0" err="1">
                <a:solidFill>
                  <a:srgbClr val="FF0000"/>
                </a:solidFill>
              </a:rPr>
              <a:t>geneLength</a:t>
            </a:r>
            <a:r>
              <a:rPr lang="en-US" sz="1800" b="0" dirty="0">
                <a:solidFill>
                  <a:srgbClr val="FF0000"/>
                </a:solidFill>
              </a:rPr>
              <a:t>=</a:t>
            </a:r>
            <a:r>
              <a:rPr lang="en-US" sz="1800" b="0" dirty="0" err="1">
                <a:solidFill>
                  <a:srgbClr val="FF0000"/>
                </a:solidFill>
              </a:rPr>
              <a:t>geneLength</a:t>
            </a:r>
            <a:r>
              <a:rPr lang="en-US" sz="1800" b="0" dirty="0">
                <a:solidFill>
                  <a:srgbClr val="FF0000"/>
                </a:solidFill>
              </a:rPr>
              <a:t>, log=TRUE, normalize="</a:t>
            </a:r>
            <a:r>
              <a:rPr lang="en-US" sz="1800" b="0" dirty="0" err="1">
                <a:solidFill>
                  <a:srgbClr val="FF0000"/>
                </a:solidFill>
              </a:rPr>
              <a:t>tmm</a:t>
            </a:r>
            <a:r>
              <a:rPr lang="en-US" sz="1800" b="0" dirty="0">
                <a:solidFill>
                  <a:srgbClr val="FF0000"/>
                </a:solidFill>
              </a:rPr>
              <a:t>")</a:t>
            </a:r>
          </a:p>
          <a:p>
            <a:endParaRPr lang="en-US" sz="1800" b="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692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DGEobj filtering and </a:t>
            </a:r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Low Intensity Filtering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 &lt;- </a:t>
            </a:r>
            <a:r>
              <a:rPr lang="en-US" sz="1800" b="0" dirty="0" err="1" smtClean="0">
                <a:solidFill>
                  <a:srgbClr val="FF0000"/>
                </a:solidFill>
              </a:rPr>
              <a:t>lowIntFilter</a:t>
            </a:r>
            <a:r>
              <a:rPr lang="en-US" sz="1800" b="0" dirty="0" smtClean="0">
                <a:solidFill>
                  <a:srgbClr val="FF0000"/>
                </a:solidFill>
              </a:rPr>
              <a:t>(</a:t>
            </a: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, </a:t>
            </a:r>
            <a:r>
              <a:rPr lang="en-US" sz="1800" b="0" dirty="0" err="1" smtClean="0">
                <a:solidFill>
                  <a:srgbClr val="FF0000"/>
                </a:solidFill>
              </a:rPr>
              <a:t>zfpkmThreshold</a:t>
            </a:r>
            <a:r>
              <a:rPr lang="en-US" sz="1800" b="0" dirty="0" smtClean="0">
                <a:solidFill>
                  <a:srgbClr val="FF0000"/>
                </a:solidFill>
              </a:rPr>
              <a:t> = -3,</a:t>
            </a:r>
            <a:br>
              <a:rPr lang="en-US" sz="1800" b="0" dirty="0" smtClean="0">
                <a:solidFill>
                  <a:srgbClr val="FF0000"/>
                </a:solidFill>
              </a:rPr>
            </a:br>
            <a:r>
              <a:rPr lang="en-US" sz="1800" b="0" dirty="0" smtClean="0">
                <a:solidFill>
                  <a:srgbClr val="FF0000"/>
                </a:solidFill>
              </a:rPr>
              <a:t>                </a:t>
            </a:r>
            <a:r>
              <a:rPr lang="en-US" sz="1800" b="0" dirty="0" err="1" smtClean="0">
                <a:solidFill>
                  <a:srgbClr val="FF0000"/>
                </a:solidFill>
              </a:rPr>
              <a:t>countThreshold</a:t>
            </a:r>
            <a:r>
              <a:rPr lang="en-US" sz="1800" b="0" dirty="0" smtClean="0">
                <a:solidFill>
                  <a:srgbClr val="FF0000"/>
                </a:solidFill>
              </a:rPr>
              <a:t> = 10, </a:t>
            </a:r>
            <a:r>
              <a:rPr lang="en-US" sz="1800" b="0" dirty="0" err="1" smtClean="0">
                <a:solidFill>
                  <a:srgbClr val="FF0000"/>
                </a:solidFill>
              </a:rPr>
              <a:t>sampleFraction</a:t>
            </a:r>
            <a:r>
              <a:rPr lang="en-US" sz="1800" b="0" dirty="0" smtClean="0">
                <a:solidFill>
                  <a:srgbClr val="FF0000"/>
                </a:solidFill>
              </a:rPr>
              <a:t> = 0.5, </a:t>
            </a:r>
            <a:br>
              <a:rPr lang="en-US" sz="1800" b="0" dirty="0" smtClean="0">
                <a:solidFill>
                  <a:srgbClr val="FF0000"/>
                </a:solidFill>
              </a:rPr>
            </a:br>
            <a:r>
              <a:rPr lang="en-US" sz="1800" b="0" dirty="0" smtClean="0">
                <a:solidFill>
                  <a:srgbClr val="FF0000"/>
                </a:solidFill>
              </a:rPr>
              <a:t>                </a:t>
            </a:r>
            <a:r>
              <a:rPr lang="en-US" sz="1800" b="0" dirty="0" err="1" smtClean="0">
                <a:solidFill>
                  <a:srgbClr val="FF0000"/>
                </a:solidFill>
              </a:rPr>
              <a:t>geneLength</a:t>
            </a:r>
            <a:r>
              <a:rPr lang="en-US" sz="1800" b="0" dirty="0" smtClean="0">
                <a:solidFill>
                  <a:srgbClr val="FF0000"/>
                </a:solidFill>
              </a:rPr>
              <a:t> = </a:t>
            </a:r>
            <a:r>
              <a:rPr lang="en-US" sz="1800" b="0" dirty="0" err="1" smtClean="0">
                <a:solidFill>
                  <a:srgbClr val="FF0000"/>
                </a:solidFill>
              </a:rPr>
              <a:t>geneLength</a:t>
            </a:r>
            <a:r>
              <a:rPr lang="en-US" sz="1800" b="0" dirty="0" smtClean="0">
                <a:solidFill>
                  <a:srgbClr val="FF0000"/>
                </a:solidFill>
              </a:rPr>
              <a:t>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Filter by counts, </a:t>
            </a:r>
            <a:r>
              <a:rPr lang="en-US" sz="1800" b="0" dirty="0" err="1" smtClean="0"/>
              <a:t>zFPKM</a:t>
            </a:r>
            <a:r>
              <a:rPr lang="en-US" sz="1800" b="0" dirty="0" smtClean="0"/>
              <a:t> and/or FPK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Set fraction of samples required to meet thresholds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geneLength</a:t>
            </a:r>
            <a:r>
              <a:rPr lang="en-US" sz="1800" b="0" dirty="0" smtClean="0"/>
              <a:t> required for </a:t>
            </a:r>
            <a:r>
              <a:rPr lang="en-US" sz="1800" b="0" dirty="0" err="1" smtClean="0"/>
              <a:t>zFPKM</a:t>
            </a:r>
            <a:r>
              <a:rPr lang="en-US" sz="1800" b="0" dirty="0" smtClean="0"/>
              <a:t> and FPK filters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Square bracket </a:t>
            </a:r>
            <a:r>
              <a:rPr lang="en-US" dirty="0" err="1" smtClean="0"/>
              <a:t>subsetting</a:t>
            </a:r>
            <a:r>
              <a:rPr lang="en-US" dirty="0" smtClean="0"/>
              <a:t> supported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Each </a:t>
            </a:r>
            <a:r>
              <a:rPr lang="en-US" sz="1800" b="0" dirty="0" err="1" smtClean="0"/>
              <a:t>basetype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subsetted</a:t>
            </a:r>
            <a:r>
              <a:rPr lang="en-US" sz="1800" b="0" dirty="0" smtClean="0"/>
              <a:t> appropriately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1</a:t>
            </a:r>
            <a:r>
              <a:rPr lang="en-US" sz="1800" b="0" baseline="30000" dirty="0" smtClean="0"/>
              <a:t>st</a:t>
            </a:r>
            <a:r>
              <a:rPr lang="en-US" sz="1800" b="0" dirty="0" smtClean="0"/>
              <a:t> 100 genes, 1</a:t>
            </a:r>
            <a:r>
              <a:rPr lang="en-US" sz="1800" b="0" baseline="30000" dirty="0" smtClean="0"/>
              <a:t>st</a:t>
            </a:r>
            <a:r>
              <a:rPr lang="en-US" sz="1800" b="0" dirty="0" smtClean="0"/>
              <a:t> 10 samples</a:t>
            </a:r>
          </a:p>
          <a:p>
            <a:pPr marL="1252538" lvl="2" indent="-457200">
              <a:buFont typeface="Arial" panose="020B0604020202020204" pitchFamily="34" charset="0"/>
              <a:buChar char="•"/>
            </a:pP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 &lt;- </a:t>
            </a: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[1:100, 1:10]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721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: DGE Plotting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2037"/>
            <a:ext cx="7769225" cy="4981532"/>
          </a:xfrm>
        </p:spPr>
        <p:txBody>
          <a:bodyPr/>
          <a:lstStyle/>
          <a:p>
            <a:r>
              <a:rPr lang="en-US" sz="2400" dirty="0" smtClean="0"/>
              <a:t>QC Plots: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plotDisp</a:t>
            </a:r>
            <a:r>
              <a:rPr lang="en-US" sz="1400" b="0" dirty="0" smtClean="0"/>
              <a:t>: </a:t>
            </a:r>
            <a:r>
              <a:rPr lang="en-US" sz="1400" b="0" dirty="0" err="1" smtClean="0"/>
              <a:t>ggplot</a:t>
            </a:r>
            <a:r>
              <a:rPr lang="en-US" sz="1400" b="0" dirty="0" smtClean="0"/>
              <a:t> version of </a:t>
            </a:r>
            <a:r>
              <a:rPr lang="en-US" sz="1400" b="0" dirty="0" err="1" smtClean="0"/>
              <a:t>EdgeR</a:t>
            </a:r>
            <a:r>
              <a:rPr lang="en-US" sz="1400" b="0" dirty="0" smtClean="0"/>
              <a:t> dispersion plot</a:t>
            </a:r>
            <a:endParaRPr lang="en-US" sz="14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smtClean="0"/>
              <a:t>Mean-variance:  </a:t>
            </a:r>
            <a:r>
              <a:rPr lang="en-US" sz="1400" b="0" dirty="0" err="1" smtClean="0"/>
              <a:t>voom</a:t>
            </a:r>
            <a:r>
              <a:rPr lang="en-US" sz="1400" b="0" dirty="0" smtClean="0"/>
              <a:t> mean variance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smtClean="0"/>
              <a:t>Quality Weights: </a:t>
            </a:r>
            <a:r>
              <a:rPr lang="en-US" sz="1400" b="0" dirty="0" err="1" smtClean="0"/>
              <a:t>voom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barplot</a:t>
            </a:r>
            <a:r>
              <a:rPr lang="en-US" sz="1400" b="0" dirty="0" smtClean="0"/>
              <a:t> of quality 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plotPvalHist</a:t>
            </a:r>
            <a:r>
              <a:rPr lang="en-US" sz="1400" b="0" dirty="0" smtClean="0"/>
              <a:t>: evaluate distribution of </a:t>
            </a:r>
            <a:r>
              <a:rPr lang="en-US" sz="1400" b="0" dirty="0" err="1" smtClean="0"/>
              <a:t>pvalues</a:t>
            </a:r>
            <a:endParaRPr lang="en-US" sz="14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plotNorm</a:t>
            </a:r>
            <a:r>
              <a:rPr lang="en-US" sz="1400" b="0" dirty="0" smtClean="0"/>
              <a:t>: distributions or boxplots before/after normalization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QCplots</a:t>
            </a:r>
            <a:r>
              <a:rPr lang="en-US" sz="1400" b="0" dirty="0" smtClean="0"/>
              <a:t>: Plots alignment QC from a </a:t>
            </a:r>
            <a:r>
              <a:rPr lang="en-US" sz="1400" b="0" dirty="0" err="1" smtClean="0"/>
              <a:t>dataframe</a:t>
            </a:r>
            <a:endParaRPr lang="en-US" sz="14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checkSex</a:t>
            </a:r>
            <a:r>
              <a:rPr lang="en-US" sz="1400" b="0" dirty="0" smtClean="0"/>
              <a:t>:  plot X and Y linked genes to infer sex</a:t>
            </a:r>
          </a:p>
          <a:p>
            <a:r>
              <a:rPr lang="en-US" sz="2400" dirty="0" smtClean="0"/>
              <a:t>Data Exploration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profilePlot</a:t>
            </a:r>
            <a:r>
              <a:rPr lang="en-US" sz="1400" b="0" dirty="0" smtClean="0"/>
              <a:t>:  </a:t>
            </a:r>
            <a:r>
              <a:rPr lang="en-US" sz="1400" b="0" dirty="0" err="1" smtClean="0"/>
              <a:t>LogIntensity</a:t>
            </a:r>
            <a:r>
              <a:rPr lang="en-US" sz="1400" b="0" dirty="0" smtClean="0"/>
              <a:t> vs </a:t>
            </a:r>
            <a:r>
              <a:rPr lang="en-US" sz="1400" b="0" dirty="0" err="1" smtClean="0"/>
              <a:t>LogRatio</a:t>
            </a:r>
            <a:r>
              <a:rPr lang="en-US" sz="1400" b="0" dirty="0" smtClean="0"/>
              <a:t> (aka MA plot)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volcanoPlot</a:t>
            </a:r>
            <a:r>
              <a:rPr lang="en-US" sz="1400" b="0" dirty="0" smtClean="0"/>
              <a:t>: </a:t>
            </a:r>
            <a:r>
              <a:rPr lang="en-US" sz="1400" b="0" dirty="0" err="1" smtClean="0"/>
              <a:t>LogRatio</a:t>
            </a:r>
            <a:r>
              <a:rPr lang="en-US" sz="1400" b="0" dirty="0" smtClean="0"/>
              <a:t> vs </a:t>
            </a:r>
            <a:r>
              <a:rPr lang="en-US" sz="1400" b="0" dirty="0" err="1" smtClean="0"/>
              <a:t>NegLogPval</a:t>
            </a:r>
            <a:endParaRPr lang="en-US" sz="14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comparePlot</a:t>
            </a:r>
            <a:r>
              <a:rPr lang="en-US" sz="1400" b="0" dirty="0" smtClean="0"/>
              <a:t>: </a:t>
            </a:r>
            <a:r>
              <a:rPr lang="en-US" sz="1400" b="0" dirty="0" err="1" smtClean="0"/>
              <a:t>LogRatio</a:t>
            </a:r>
            <a:r>
              <a:rPr lang="en-US" sz="1400" b="0" dirty="0" smtClean="0"/>
              <a:t> of 2 treatment groups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logRatioPlot</a:t>
            </a:r>
            <a:r>
              <a:rPr lang="en-US" sz="1400" b="0" dirty="0" smtClean="0"/>
              <a:t>:  Gene of interest: plots </a:t>
            </a:r>
            <a:r>
              <a:rPr lang="en-US" sz="1400" b="0" dirty="0" err="1" smtClean="0"/>
              <a:t>logratio</a:t>
            </a:r>
            <a:r>
              <a:rPr lang="en-US" sz="1400" b="0" dirty="0" smtClean="0"/>
              <a:t> +/- 95% CI</a:t>
            </a:r>
            <a:endParaRPr lang="en-US" sz="14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smtClean="0"/>
              <a:t>obsPlot2: intensity boxplots for GOI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ggplotMDS</a:t>
            </a:r>
            <a:r>
              <a:rPr lang="en-US" sz="1400" b="0" dirty="0" smtClean="0"/>
              <a:t>:  </a:t>
            </a:r>
            <a:r>
              <a:rPr lang="en-US" sz="1400" b="0" dirty="0" err="1" smtClean="0"/>
              <a:t>ggplot</a:t>
            </a:r>
            <a:r>
              <a:rPr lang="en-US" sz="1400" b="0" dirty="0" smtClean="0"/>
              <a:t> wrapper around </a:t>
            </a:r>
            <a:r>
              <a:rPr lang="en-US" sz="1400" b="0" dirty="0" err="1" smtClean="0"/>
              <a:t>limma:plotMDS</a:t>
            </a:r>
            <a:endParaRPr lang="en-US" sz="14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MDS_var_explained</a:t>
            </a:r>
            <a:r>
              <a:rPr lang="en-US" sz="1400" b="0" dirty="0" smtClean="0"/>
              <a:t>:  plot variance associated with each component.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7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a </a:t>
            </a:r>
            <a:r>
              <a:rPr lang="en-US" dirty="0" err="1" smtClean="0"/>
              <a:t>DGEobj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32" y="1309191"/>
            <a:ext cx="7541020" cy="288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00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DGEobj</a:t>
            </a:r>
            <a:r>
              <a:rPr lang="en-US" dirty="0" smtClean="0"/>
              <a:t> 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define new data types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err="1" smtClean="0">
                <a:solidFill>
                  <a:srgbClr val="FF0000"/>
                </a:solidFill>
              </a:rPr>
              <a:t>newType</a:t>
            </a:r>
            <a:r>
              <a:rPr lang="en-US" sz="2000" b="0" dirty="0" smtClean="0">
                <a:solidFill>
                  <a:srgbClr val="FF0000"/>
                </a:solidFill>
              </a:rPr>
              <a:t>(DGEobj, </a:t>
            </a:r>
            <a:r>
              <a:rPr lang="en-US" sz="2000" b="0" dirty="0" err="1" smtClean="0">
                <a:solidFill>
                  <a:srgbClr val="FF0000"/>
                </a:solidFill>
              </a:rPr>
              <a:t>itemType</a:t>
            </a:r>
            <a:r>
              <a:rPr lang="en-US" sz="2000" b="0" dirty="0" smtClean="0">
                <a:solidFill>
                  <a:srgbClr val="FF0000"/>
                </a:solidFill>
              </a:rPr>
              <a:t> = “IHC”,</a:t>
            </a:r>
            <a:r>
              <a:rPr lang="en-US" sz="2000" b="0" dirty="0">
                <a:solidFill>
                  <a:srgbClr val="FF0000"/>
                </a:solidFill>
              </a:rPr>
              <a:t> </a:t>
            </a:r>
            <a:r>
              <a:rPr lang="en-US" sz="2000" b="0" dirty="0" err="1" smtClean="0">
                <a:solidFill>
                  <a:srgbClr val="FF0000"/>
                </a:solidFill>
              </a:rPr>
              <a:t>baseType</a:t>
            </a:r>
            <a:r>
              <a:rPr lang="en-US" sz="2000" b="0" dirty="0" smtClean="0">
                <a:solidFill>
                  <a:srgbClr val="FF0000"/>
                </a:solidFill>
              </a:rPr>
              <a:t> = “assay”)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The type definitions are stored within the DGEobj as an attribute (</a:t>
            </a:r>
            <a:r>
              <a:rPr lang="en-US" b="0" dirty="0" err="1" smtClean="0"/>
              <a:t>objDef</a:t>
            </a:r>
            <a:r>
              <a:rPr lang="en-US" b="0" dirty="0" smtClean="0"/>
              <a:t>)</a:t>
            </a:r>
          </a:p>
          <a:p>
            <a:r>
              <a:rPr lang="en-US" dirty="0" smtClean="0"/>
              <a:t>Can define whether an </a:t>
            </a:r>
            <a:r>
              <a:rPr lang="en-US" dirty="0" err="1" smtClean="0"/>
              <a:t>itemType</a:t>
            </a:r>
            <a:r>
              <a:rPr lang="en-US" dirty="0" smtClean="0"/>
              <a:t> is unique (i.e. can only have one instance)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For RNA-seq  “counts”, “design” and “</a:t>
            </a:r>
            <a:r>
              <a:rPr lang="en-US" b="0" dirty="0" err="1" smtClean="0"/>
              <a:t>geneAnnotation</a:t>
            </a:r>
            <a:r>
              <a:rPr lang="en-US" b="0" dirty="0" smtClean="0"/>
              <a:t>” item types are unique</a:t>
            </a:r>
          </a:p>
          <a:p>
            <a:r>
              <a:rPr lang="en-US" dirty="0" smtClean="0"/>
              <a:t>Can customize </a:t>
            </a:r>
            <a:r>
              <a:rPr lang="en-US" dirty="0" err="1" smtClean="0"/>
              <a:t>DGEobj</a:t>
            </a:r>
            <a:r>
              <a:rPr lang="en-US" dirty="0" smtClean="0"/>
              <a:t> for other datatypes and workflows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8069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JRTutil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428" y="1272030"/>
            <a:ext cx="7769225" cy="47857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bit of a hodgepodge package: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BMS-specific functions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buildOmicsoftDGEobj</a:t>
            </a:r>
            <a:r>
              <a:rPr lang="en-US" sz="1600" b="0" dirty="0" smtClean="0"/>
              <a:t>: from data in OS S3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checkDGEobj</a:t>
            </a:r>
            <a:r>
              <a:rPr lang="en-US" sz="1600" b="0" dirty="0" smtClean="0"/>
              <a:t>: checks structure before importing into GECO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getRDSobjFromStash</a:t>
            </a:r>
            <a:r>
              <a:rPr lang="en-US" sz="1600" b="0" dirty="0" smtClean="0"/>
              <a:t>: read .RDS data from a stash location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getStashPath</a:t>
            </a:r>
            <a:r>
              <a:rPr lang="en-US" sz="1600" b="0" dirty="0" smtClean="0"/>
              <a:t>(): platform independent stash path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Mapping/Annotation Functions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EnsemblAnnotation</a:t>
            </a:r>
            <a:r>
              <a:rPr lang="en-US" sz="1600" b="0" dirty="0" smtClean="0"/>
              <a:t>: </a:t>
            </a:r>
            <a:r>
              <a:rPr lang="en-US" sz="1600" b="0" dirty="0" err="1" smtClean="0"/>
              <a:t>biomaRt</a:t>
            </a:r>
            <a:r>
              <a:rPr lang="en-US" sz="1600" b="0" dirty="0" smtClean="0"/>
              <a:t> queries</a:t>
            </a:r>
            <a:endParaRPr lang="en-US" sz="1600" b="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EnsemblGeneSpeciesMapping</a:t>
            </a:r>
            <a:endParaRPr lang="en-US" sz="1600" b="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EnsemblGene2Entrez:  via org.**.</a:t>
            </a:r>
            <a:r>
              <a:rPr lang="en-US" sz="1600" b="0" dirty="0" err="1" smtClean="0"/>
              <a:t>eg.db</a:t>
            </a:r>
            <a:r>
              <a:rPr lang="en-US" sz="1600" b="0" dirty="0" smtClean="0"/>
              <a:t> databases</a:t>
            </a:r>
            <a:endParaRPr lang="en-US" sz="1600" b="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EntrezGene2Ensembl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Entrez2GeneSym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Other general utility functions</a:t>
            </a:r>
            <a:endParaRPr lang="en-US" sz="180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endParaRPr lang="en-US" sz="1600" b="0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3241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Overview of DGEobj, DGE.Tools2 and </a:t>
            </a:r>
            <a:r>
              <a:rPr lang="en-US" dirty="0" err="1" smtClean="0"/>
              <a:t>JRTutil</a:t>
            </a:r>
            <a:r>
              <a:rPr lang="en-US" dirty="0" smtClean="0"/>
              <a:t> packages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DGEobj </a:t>
            </a:r>
            <a:r>
              <a:rPr lang="en-US" dirty="0"/>
              <a:t>as extension of the Summarized Experiment or Expression Set concept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How to get data into DGEobj format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How to run the </a:t>
            </a:r>
            <a:r>
              <a:rPr lang="en-US" dirty="0" err="1"/>
              <a:t>limma</a:t>
            </a:r>
            <a:r>
              <a:rPr lang="en-US" dirty="0"/>
              <a:t> </a:t>
            </a:r>
            <a:r>
              <a:rPr lang="en-US" dirty="0" err="1"/>
              <a:t>voom</a:t>
            </a:r>
            <a:r>
              <a:rPr lang="en-US" dirty="0"/>
              <a:t> pipeline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How to annotate a DGEobj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How to access data in DGEobj </a:t>
            </a:r>
            <a:r>
              <a:rPr lang="en-US" dirty="0" smtClean="0"/>
              <a:t>format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DGE.Tools2 Plotting Tools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842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DGEobj and other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8037756" cy="4785756"/>
          </a:xfrm>
        </p:spPr>
        <p:txBody>
          <a:bodyPr/>
          <a:lstStyle/>
          <a:p>
            <a:pPr marL="119062" lvl="1" indent="0">
              <a:spcBef>
                <a:spcPts val="300"/>
              </a:spcBef>
              <a:buNone/>
            </a:pPr>
            <a:r>
              <a:rPr lang="en-US" altLang="en-US" sz="1600" b="0" dirty="0" smtClean="0">
                <a:latin typeface="Arial Unicode MS"/>
              </a:rPr>
              <a:t># One time setup for BRAN repository</a:t>
            </a:r>
          </a:p>
          <a:p>
            <a:pPr marL="119062" lvl="1" indent="0">
              <a:spcBef>
                <a:spcPts val="300"/>
              </a:spcBef>
              <a:buNone/>
            </a:pPr>
            <a:r>
              <a:rPr lang="en-US" altLang="en-US" sz="1600" b="0" dirty="0" smtClean="0">
                <a:solidFill>
                  <a:srgbClr val="FF0000"/>
                </a:solidFill>
                <a:latin typeface="Arial Unicode MS"/>
              </a:rPr>
              <a:t>source</a:t>
            </a:r>
            <a:r>
              <a:rPr lang="en-US" altLang="en-US" sz="1600" b="0" dirty="0">
                <a:solidFill>
                  <a:srgbClr val="FF0000"/>
                </a:solidFill>
                <a:latin typeface="Arial Unicode MS"/>
              </a:rPr>
              <a:t>('http://bran.pri.bms.com/resources/</a:t>
            </a:r>
            <a:r>
              <a:rPr lang="en-US" altLang="en-US" sz="1600" b="0" dirty="0" err="1">
                <a:solidFill>
                  <a:srgbClr val="FF0000"/>
                </a:solidFill>
                <a:latin typeface="Arial Unicode MS"/>
              </a:rPr>
              <a:t>configureRepo.R</a:t>
            </a:r>
            <a:r>
              <a:rPr lang="en-US" altLang="en-US" sz="1600" b="0" dirty="0">
                <a:solidFill>
                  <a:srgbClr val="FF0000"/>
                </a:solidFill>
                <a:latin typeface="Arial Unicode MS"/>
              </a:rPr>
              <a:t>')</a:t>
            </a:r>
            <a:r>
              <a:rPr lang="en-US" altLang="en-US" sz="1200" b="0" dirty="0">
                <a:solidFill>
                  <a:srgbClr val="FF0000"/>
                </a:solidFill>
              </a:rPr>
              <a:t> </a:t>
            </a:r>
            <a:endParaRPr lang="en-US" altLang="en-US" sz="3600" b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1600" b="0" dirty="0" smtClean="0"/>
              <a:t># </a:t>
            </a:r>
            <a:r>
              <a:rPr lang="en-US" sz="1600" b="0" dirty="0"/>
              <a:t>... then you can use </a:t>
            </a:r>
            <a:r>
              <a:rPr lang="en-US" sz="1600" b="0" dirty="0" err="1"/>
              <a:t>install.packages</a:t>
            </a:r>
            <a:r>
              <a:rPr lang="en-US" sz="1600" b="0" dirty="0"/>
              <a:t>() to add </a:t>
            </a:r>
            <a:r>
              <a:rPr lang="en-US" sz="1600" b="0" dirty="0" smtClean="0"/>
              <a:t>BRAN or CRAN packages</a:t>
            </a:r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1600" b="0" dirty="0"/>
              <a:t># </a:t>
            </a:r>
            <a:r>
              <a:rPr lang="en-US" sz="1600" b="0" dirty="0" smtClean="0"/>
              <a:t> See: </a:t>
            </a:r>
            <a:r>
              <a:rPr lang="en-US" sz="1600" b="0" dirty="0" smtClean="0">
                <a:hlinkClick r:id="rId2"/>
              </a:rPr>
              <a:t>http</a:t>
            </a:r>
            <a:r>
              <a:rPr lang="en-US" sz="1600" b="0" dirty="0">
                <a:hlinkClick r:id="rId2"/>
              </a:rPr>
              <a:t>://kraken.pri.bms.com/biohtml/nositeminder/BRAN</a:t>
            </a:r>
            <a:r>
              <a:rPr lang="en-US" sz="1600" b="0" dirty="0" smtClean="0">
                <a:hlinkClick r:id="rId2"/>
              </a:rPr>
              <a:t>/</a:t>
            </a:r>
            <a:endParaRPr lang="en-US" sz="1600" b="0" dirty="0" smtClean="0"/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1600" b="0" dirty="0" err="1" smtClean="0">
                <a:solidFill>
                  <a:srgbClr val="FF0000"/>
                </a:solidFill>
              </a:rPr>
              <a:t>install.packages</a:t>
            </a:r>
            <a:r>
              <a:rPr lang="en-US" sz="1600" b="0" dirty="0" smtClean="0">
                <a:solidFill>
                  <a:srgbClr val="FF0000"/>
                </a:solidFill>
              </a:rPr>
              <a:t>(c(“DGEobj”, “DGE.Tools2”, “</a:t>
            </a:r>
            <a:r>
              <a:rPr lang="en-US" sz="1600" b="0" dirty="0" err="1" smtClean="0">
                <a:solidFill>
                  <a:srgbClr val="FF0000"/>
                </a:solidFill>
              </a:rPr>
              <a:t>JRTutil</a:t>
            </a:r>
            <a:r>
              <a:rPr lang="en-US" sz="1600" b="0" dirty="0" smtClean="0">
                <a:solidFill>
                  <a:srgbClr val="FF0000"/>
                </a:solidFill>
              </a:rPr>
              <a:t>”, “</a:t>
            </a:r>
            <a:r>
              <a:rPr lang="en-US" sz="1600" b="0" dirty="0" err="1" smtClean="0">
                <a:solidFill>
                  <a:srgbClr val="FF0000"/>
                </a:solidFill>
              </a:rPr>
              <a:t>rXpress</a:t>
            </a:r>
            <a:r>
              <a:rPr lang="en-US" sz="1600" b="0" dirty="0" smtClean="0">
                <a:solidFill>
                  <a:srgbClr val="FF0000"/>
                </a:solidFill>
              </a:rPr>
              <a:t>”, “Xpress2R”)</a:t>
            </a:r>
          </a:p>
          <a:p>
            <a:pPr marL="119062" lvl="1" indent="0">
              <a:spcBef>
                <a:spcPts val="300"/>
              </a:spcBef>
              <a:buNone/>
            </a:pPr>
            <a:endParaRPr lang="en-US" sz="1600" b="0" dirty="0">
              <a:solidFill>
                <a:srgbClr val="FF0000"/>
              </a:solidFill>
            </a:endParaRPr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2000" dirty="0" smtClean="0"/>
              <a:t>Documentation</a:t>
            </a:r>
            <a:r>
              <a:rPr lang="en-US" sz="2000" b="0" dirty="0" smtClean="0"/>
              <a:t>: </a:t>
            </a:r>
          </a:p>
          <a:p>
            <a:pPr marL="119062" lvl="1" indent="0">
              <a:buNone/>
            </a:pPr>
            <a:r>
              <a:rPr lang="en-US" sz="2000" b="0" dirty="0" smtClean="0"/>
              <a:t>?</a:t>
            </a:r>
            <a:r>
              <a:rPr lang="en-US" sz="2000" b="0" dirty="0" err="1" smtClean="0"/>
              <a:t>functionName</a:t>
            </a:r>
            <a:r>
              <a:rPr lang="en-US" sz="2000" b="0" dirty="0" smtClean="0"/>
              <a:t>: most authoritative and up-to-date documentation</a:t>
            </a:r>
            <a:endParaRPr lang="en-US" sz="2000" b="0" dirty="0"/>
          </a:p>
          <a:p>
            <a:pPr marL="119062" lvl="1" indent="0">
              <a:buNone/>
            </a:pPr>
            <a:r>
              <a:rPr lang="en-US" sz="2000" b="0" dirty="0" smtClean="0"/>
              <a:t>This </a:t>
            </a:r>
            <a:r>
              <a:rPr lang="en-US" sz="2000" b="0" dirty="0"/>
              <a:t>slide deck: </a:t>
            </a:r>
            <a:r>
              <a:rPr lang="en-US" sz="1400" b="0" dirty="0">
                <a:hlinkClick r:id="rId3"/>
              </a:rPr>
              <a:t>https://</a:t>
            </a:r>
            <a:r>
              <a:rPr lang="en-US" sz="1400" b="0" dirty="0" smtClean="0">
                <a:hlinkClick r:id="rId3"/>
              </a:rPr>
              <a:t>biogit.pri.bms.com/thompj27/DGE.Tools2/blob/master/DGE_Tools_Training_Mar2019.pptx</a:t>
            </a:r>
            <a:endParaRPr lang="en-US" sz="1400" b="0" dirty="0" smtClean="0"/>
          </a:p>
          <a:p>
            <a:pPr marL="119062" lvl="1" indent="0">
              <a:spcBef>
                <a:spcPts val="300"/>
              </a:spcBef>
              <a:buNone/>
            </a:pPr>
            <a:endParaRPr lang="en-US" sz="1400" b="0" dirty="0"/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2000" b="0" dirty="0"/>
              <a:t>Plotting tools: </a:t>
            </a:r>
            <a:r>
              <a:rPr lang="en-US" sz="1400" b="0" dirty="0">
                <a:hlinkClick r:id="rId4"/>
              </a:rPr>
              <a:t>https://</a:t>
            </a:r>
            <a:r>
              <a:rPr lang="en-US" sz="1400" b="0" dirty="0" smtClean="0">
                <a:hlinkClick r:id="rId4"/>
              </a:rPr>
              <a:t>biogit.pri.bms.com/thompj27/DGE.Tools2/blob/master/vignettes/DGE.ToolsPlotGallery.pdf</a:t>
            </a:r>
            <a:endParaRPr lang="en-US" sz="1400" b="0" dirty="0" smtClean="0"/>
          </a:p>
          <a:p>
            <a:pPr marL="119062" lvl="1" indent="0">
              <a:spcBef>
                <a:spcPts val="300"/>
              </a:spcBef>
              <a:buNone/>
            </a:pPr>
            <a:endParaRPr lang="en-US" sz="1400" b="0" dirty="0" smtClean="0"/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2000" b="0" dirty="0" smtClean="0"/>
              <a:t>DGEobj vignette:  </a:t>
            </a:r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1400" b="0" dirty="0" err="1" smtClean="0"/>
              <a:t>browseVignettes</a:t>
            </a:r>
            <a:r>
              <a:rPr lang="en-US" sz="1400" b="0" dirty="0" smtClean="0"/>
              <a:t>(“DGEobj”)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661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46797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zFPKM to select expressed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/>
              <a:t>Validated </a:t>
            </a:r>
            <a:r>
              <a:rPr lang="en-US" sz="2400" b="0" dirty="0"/>
              <a:t>with encode open/closed promoter chromatin structure epigenetic data on six of the ENCODE cell lines.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Works </a:t>
            </a:r>
            <a:r>
              <a:rPr lang="en-US" sz="2000" b="0" dirty="0"/>
              <a:t>well for gene level data using FPKM or </a:t>
            </a:r>
            <a:r>
              <a:rPr lang="en-US" sz="2000" b="0" dirty="0" smtClean="0"/>
              <a:t>TPM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Does </a:t>
            </a:r>
            <a:r>
              <a:rPr lang="en-US" sz="2000" b="0" dirty="0"/>
              <a:t>not appear to calibrate well for transcript level data</a:t>
            </a:r>
            <a:r>
              <a:rPr lang="en-US" sz="2000" b="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Reference recommends using zFPKM &gt;-3 to select expressed genes. </a:t>
            </a:r>
          </a:p>
          <a:p>
            <a:r>
              <a:rPr lang="en-US" sz="2400" b="0" dirty="0"/>
              <a:t>Reference: Hart et al., 2013 (</a:t>
            </a:r>
            <a:r>
              <a:rPr lang="en-US" sz="2400" b="0" dirty="0" err="1"/>
              <a:t>Pubmed</a:t>
            </a:r>
            <a:r>
              <a:rPr lang="en-US" sz="2400" b="0" dirty="0"/>
              <a:t> ID 24215113</a:t>
            </a:r>
            <a:r>
              <a:rPr lang="en-US" sz="2400" b="0" dirty="0" smtClean="0"/>
              <a:t>)</a:t>
            </a:r>
          </a:p>
          <a:p>
            <a:r>
              <a:rPr lang="en-US" sz="2400" b="0" dirty="0" smtClean="0"/>
              <a:t>R Implementation: Ron Ammar (in Bioconductor)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421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71" y="3173334"/>
            <a:ext cx="4548620" cy="310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zFPKM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112" y="1708988"/>
            <a:ext cx="5826919" cy="35893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Gene level intensity is a bimodal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Orthogonally calibrated by ENCODE open/closed </a:t>
            </a:r>
            <a:r>
              <a:rPr lang="en-US" sz="2000" b="0" dirty="0" err="1" smtClean="0"/>
              <a:t>chr</a:t>
            </a:r>
            <a:r>
              <a:rPr lang="en-US" sz="2000" b="0" dirty="0" smtClean="0"/>
              <a:t> configuration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Low peak corresponds to closed (inactive) conformation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zFPKM</a:t>
            </a:r>
            <a:r>
              <a:rPr lang="en-US" sz="2000" b="0" dirty="0" smtClean="0"/>
              <a:t> -3 is the minimum </a:t>
            </a:r>
            <a:br>
              <a:rPr lang="en-US" sz="2000" b="0" dirty="0" smtClean="0"/>
            </a:br>
            <a:r>
              <a:rPr lang="en-US" sz="2000" b="0" dirty="0" smtClean="0"/>
              <a:t>between the peaks </a:t>
            </a:r>
            <a:br>
              <a:rPr lang="en-US" sz="2000" b="0" dirty="0" smtClean="0"/>
            </a:br>
            <a:r>
              <a:rPr lang="en-US" sz="2000" b="0" dirty="0" smtClean="0"/>
              <a:t>(i.e. 50:50 TP:FP)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Developed with FPKM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TPM behaves similarly</a:t>
            </a:r>
            <a:endParaRPr 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01118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Normalization:  F. runEdgeRNorm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Input: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with count data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Runs </a:t>
            </a:r>
            <a:r>
              <a:rPr lang="en-US" sz="2400" dirty="0" err="1" smtClean="0"/>
              <a:t>edgeR</a:t>
            </a:r>
            <a:r>
              <a:rPr lang="en-US" sz="2400" dirty="0" smtClean="0"/>
              <a:t> TMM normalization by default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Use </a:t>
            </a:r>
            <a:r>
              <a:rPr lang="en-US" sz="1600" b="0" dirty="0" err="1" smtClean="0"/>
              <a:t>NormMethod</a:t>
            </a:r>
            <a:r>
              <a:rPr lang="en-US" sz="1600" b="0" dirty="0" smtClean="0"/>
              <a:t> argument to specify other normalizations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Returns: 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 object containing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/>
              <a:t>DGElist: </a:t>
            </a:r>
            <a:r>
              <a:rPr lang="en-US" sz="1800" b="0" dirty="0" smtClean="0"/>
              <a:t>contains counts and </a:t>
            </a:r>
            <a:r>
              <a:rPr lang="en-US" sz="1800" b="0" dirty="0" err="1" smtClean="0"/>
              <a:t>normfactors</a:t>
            </a:r>
            <a:endParaRPr lang="en-US" sz="1800" b="0" dirty="0"/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>
              <a:spcBef>
                <a:spcPts val="200"/>
              </a:spcBef>
            </a:pPr>
            <a:r>
              <a:rPr lang="en-US" sz="2000" b="0" dirty="0" smtClean="0"/>
              <a:t>Example:</a:t>
            </a:r>
          </a:p>
          <a:p>
            <a:pPr lvl="1" indent="0">
              <a:spcBef>
                <a:spcPts val="500"/>
              </a:spcBef>
              <a:buNone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&lt;- </a:t>
            </a:r>
            <a:r>
              <a:rPr lang="en-US" sz="1800" b="0" dirty="0" err="1" smtClean="0"/>
              <a:t>runEdgeRNorm</a:t>
            </a:r>
            <a:r>
              <a:rPr lang="en-US" sz="1800" b="0" dirty="0" smtClean="0"/>
              <a:t>(</a:t>
            </a:r>
            <a:r>
              <a:rPr lang="en-US" sz="1800" b="0" dirty="0" err="1" smtClean="0"/>
              <a:t>dgeObj</a:t>
            </a:r>
            <a:r>
              <a:rPr lang="en-US" sz="1800" b="0" dirty="0" smtClean="0"/>
              <a:t>)</a:t>
            </a:r>
          </a:p>
          <a:p>
            <a:pPr lvl="1" indent="0">
              <a:spcBef>
                <a:spcPts val="500"/>
              </a:spcBef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33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Model:  F. runVoom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5066254"/>
          </a:xfrm>
        </p:spPr>
        <p:txBody>
          <a:bodyPr/>
          <a:lstStyle/>
          <a:p>
            <a:r>
              <a:rPr lang="en-US" sz="2400" dirty="0" smtClean="0"/>
              <a:t>Input: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with </a:t>
            </a:r>
            <a:r>
              <a:rPr lang="en-US" sz="1800" b="0" dirty="0" err="1" smtClean="0"/>
              <a:t>DGElist</a:t>
            </a:r>
            <a:r>
              <a:rPr lang="en-US" sz="1800" b="0" dirty="0" smtClean="0"/>
              <a:t> and Design matrix</a:t>
            </a:r>
            <a:endParaRPr lang="en-US" sz="2400" dirty="0" smtClean="0"/>
          </a:p>
          <a:p>
            <a:pPr>
              <a:spcBef>
                <a:spcPts val="1000"/>
              </a:spcBef>
            </a:pPr>
            <a:r>
              <a:rPr lang="en-US" sz="2400" dirty="0" smtClean="0"/>
              <a:t>Runs </a:t>
            </a:r>
            <a:r>
              <a:rPr lang="en-US" sz="2400" dirty="0" err="1" smtClean="0"/>
              <a:t>limma</a:t>
            </a:r>
            <a:r>
              <a:rPr lang="en-US" sz="2400" dirty="0" smtClean="0"/>
              <a:t> </a:t>
            </a:r>
            <a:r>
              <a:rPr lang="en-US" sz="2400" dirty="0" err="1" smtClean="0"/>
              <a:t>voom</a:t>
            </a:r>
            <a:r>
              <a:rPr lang="en-US" sz="2400" dirty="0" smtClean="0"/>
              <a:t> followed by </a:t>
            </a:r>
            <a:r>
              <a:rPr lang="en-US" sz="2400" dirty="0" err="1" smtClean="0"/>
              <a:t>lmFit</a:t>
            </a:r>
            <a:endParaRPr lang="en-US" sz="2400" dirty="0" smtClean="0"/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/>
              <a:t>runs </a:t>
            </a:r>
            <a:r>
              <a:rPr lang="en-US" sz="1800" b="0" dirty="0" err="1"/>
              <a:t>voomWithQualityWeights</a:t>
            </a:r>
            <a:r>
              <a:rPr lang="en-US" sz="1800" b="0" dirty="0"/>
              <a:t> by default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/>
              <a:t>Duplicate correlation requires </a:t>
            </a:r>
            <a:r>
              <a:rPr lang="en-US" sz="1800" b="0" dirty="0" smtClean="0"/>
              <a:t>a blocking vector</a:t>
            </a:r>
            <a:endParaRPr lang="en-US" sz="1800" b="0" dirty="0"/>
          </a:p>
          <a:p>
            <a:pPr>
              <a:spcBef>
                <a:spcPts val="1000"/>
              </a:spcBef>
            </a:pPr>
            <a:r>
              <a:rPr lang="en-US" sz="2400" dirty="0" smtClean="0"/>
              <a:t>Returns: 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 with </a:t>
            </a:r>
            <a:r>
              <a:rPr lang="en-US" sz="2000" b="0" dirty="0" err="1" smtClean="0"/>
              <a:t>voom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Elist</a:t>
            </a:r>
            <a:r>
              <a:rPr lang="en-US" sz="2000" b="0" dirty="0" smtClean="0"/>
              <a:t> and </a:t>
            </a:r>
            <a:r>
              <a:rPr lang="en-US" sz="2000" b="0" dirty="0" err="1" smtClean="0"/>
              <a:t>lmFit</a:t>
            </a:r>
            <a:r>
              <a:rPr lang="en-US" sz="2000" b="0" dirty="0" smtClean="0"/>
              <a:t> fit objects </a:t>
            </a:r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>
              <a:spcBef>
                <a:spcPts val="200"/>
              </a:spcBef>
            </a:pPr>
            <a:r>
              <a:rPr lang="en-US" sz="2000" b="0" dirty="0" smtClean="0"/>
              <a:t>Example:</a:t>
            </a:r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smtClean="0"/>
              <a:t>MyDgeObj &lt;- runVoom (MyDgeObj, </a:t>
            </a:r>
            <a:r>
              <a:rPr lang="en-US" sz="1400" b="0" dirty="0" err="1" smtClean="0"/>
              <a:t>designMatrixName</a:t>
            </a:r>
            <a:r>
              <a:rPr lang="en-US" sz="1400" b="0" dirty="0" smtClean="0"/>
              <a:t>=“</a:t>
            </a:r>
            <a:r>
              <a:rPr lang="en-US" sz="1400" b="0" dirty="0" err="1" smtClean="0"/>
              <a:t>MyDesignMatrix</a:t>
            </a:r>
            <a:r>
              <a:rPr lang="en-US" sz="1400" b="0" dirty="0" smtClean="0"/>
              <a:t>”)</a:t>
            </a:r>
          </a:p>
          <a:p>
            <a:pPr lvl="1" indent="0">
              <a:spcBef>
                <a:spcPts val="500"/>
              </a:spcBef>
              <a:buNone/>
            </a:pPr>
            <a:endParaRPr lang="en-US" sz="1400" b="0" dirty="0" smtClean="0"/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smtClean="0"/>
              <a:t>Additional arguments support blocking quality weights and running </a:t>
            </a:r>
            <a:r>
              <a:rPr lang="en-US" sz="1400" b="0" dirty="0" err="1" smtClean="0"/>
              <a:t>duplicateCorrelation</a:t>
            </a:r>
            <a:endParaRPr lang="en-US" sz="1400" b="0" dirty="0" smtClean="0"/>
          </a:p>
          <a:p>
            <a:pPr lvl="1" indent="0">
              <a:spcBef>
                <a:spcPts val="500"/>
              </a:spcBef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13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Contrasts: F. </a:t>
            </a:r>
            <a:r>
              <a:rPr lang="en-US" dirty="0" err="1" smtClean="0"/>
              <a:t>runContrasts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77" y="1377538"/>
            <a:ext cx="8160361" cy="2104216"/>
          </a:xfrm>
        </p:spPr>
        <p:txBody>
          <a:bodyPr/>
          <a:lstStyle/>
          <a:p>
            <a:r>
              <a:rPr lang="en-US" sz="2400" dirty="0" smtClean="0"/>
              <a:t>Input: 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DGEobj</a:t>
            </a:r>
            <a:r>
              <a:rPr lang="en-US" sz="1400" b="0" dirty="0" smtClean="0"/>
              <a:t> with Fit and </a:t>
            </a:r>
            <a:r>
              <a:rPr lang="en-US" sz="1400" b="0" dirty="0" err="1" smtClean="0"/>
              <a:t>DesignMatrix</a:t>
            </a:r>
            <a:endParaRPr lang="en-US" sz="1400" b="0" dirty="0" smtClean="0"/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smtClean="0"/>
              <a:t>Contrast List</a:t>
            </a:r>
          </a:p>
          <a:p>
            <a:r>
              <a:rPr lang="en-US" sz="2400" dirty="0" smtClean="0"/>
              <a:t>Supports: </a:t>
            </a:r>
            <a:r>
              <a:rPr lang="en-US" sz="2400" b="0" dirty="0" err="1" smtClean="0"/>
              <a:t>topTable</a:t>
            </a:r>
            <a:r>
              <a:rPr lang="en-US" sz="2400" b="0" dirty="0" smtClean="0"/>
              <a:t> and/or </a:t>
            </a:r>
            <a:r>
              <a:rPr lang="en-US" sz="2400" b="0" dirty="0" err="1" smtClean="0"/>
              <a:t>topTreat</a:t>
            </a:r>
            <a:r>
              <a:rPr lang="en-US" sz="2400" b="0" dirty="0" smtClean="0"/>
              <a:t> analysis</a:t>
            </a:r>
            <a:endParaRPr lang="en-US" sz="2400" b="0" dirty="0"/>
          </a:p>
          <a:p>
            <a:r>
              <a:rPr lang="en-US" sz="2400" dirty="0" smtClean="0"/>
              <a:t>Output: </a:t>
            </a:r>
            <a:r>
              <a:rPr lang="en-US" sz="2400" b="0" dirty="0" err="1" smtClean="0"/>
              <a:t>DGEobj</a:t>
            </a:r>
            <a:r>
              <a:rPr lang="en-US" sz="2400" b="0" dirty="0" smtClean="0"/>
              <a:t> containing: contrast matrix, </a:t>
            </a:r>
            <a:r>
              <a:rPr lang="en-US" sz="2400" b="0" dirty="0" err="1" smtClean="0"/>
              <a:t>contrastFit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topTable</a:t>
            </a:r>
            <a:r>
              <a:rPr lang="en-US" sz="2400" b="0" dirty="0" smtClean="0"/>
              <a:t> and </a:t>
            </a:r>
            <a:r>
              <a:rPr lang="en-US" sz="2400" b="0" dirty="0" err="1" smtClean="0"/>
              <a:t>topTreat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dataframes</a:t>
            </a:r>
            <a:endParaRPr lang="en-US" sz="2400" b="0" dirty="0" smtClean="0"/>
          </a:p>
          <a:p>
            <a:r>
              <a:rPr lang="en-US" sz="2400" b="0" dirty="0" smtClean="0"/>
              <a:t>Example: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77633" y="4432838"/>
            <a:ext cx="602197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0" dirty="0" smtClean="0"/>
              <a:t>#build a named list describing contrasts</a:t>
            </a:r>
          </a:p>
          <a:p>
            <a:pPr algn="l"/>
            <a:r>
              <a:rPr lang="en-US" sz="1400" b="0" dirty="0" err="1" smtClean="0">
                <a:solidFill>
                  <a:srgbClr val="0070C0"/>
                </a:solidFill>
              </a:rPr>
              <a:t>MyContrasts</a:t>
            </a:r>
            <a:r>
              <a:rPr lang="en-US" sz="1400" b="0" dirty="0" smtClean="0">
                <a:solidFill>
                  <a:srgbClr val="0070C0"/>
                </a:solidFill>
              </a:rPr>
              <a:t> &lt;- </a:t>
            </a:r>
            <a:r>
              <a:rPr lang="en-US" sz="1400" b="0" dirty="0">
                <a:solidFill>
                  <a:srgbClr val="0070C0"/>
                </a:solidFill>
              </a:rPr>
              <a:t>list</a:t>
            </a:r>
            <a:r>
              <a:rPr lang="en-US" sz="1400" b="0" dirty="0" smtClean="0">
                <a:solidFill>
                  <a:srgbClr val="0070C0"/>
                </a:solidFill>
              </a:rPr>
              <a:t>(</a:t>
            </a: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	T1sig </a:t>
            </a:r>
            <a:r>
              <a:rPr lang="en-US" sz="1400" b="0" dirty="0">
                <a:solidFill>
                  <a:srgbClr val="0070C0"/>
                </a:solidFill>
              </a:rPr>
              <a:t>= "Treament1 - </a:t>
            </a:r>
            <a:r>
              <a:rPr lang="en-US" sz="1400" b="0" dirty="0" err="1">
                <a:solidFill>
                  <a:srgbClr val="0070C0"/>
                </a:solidFill>
              </a:rPr>
              <a:t>Veh</a:t>
            </a:r>
            <a:r>
              <a:rPr lang="en-US" sz="1400" b="0" dirty="0">
                <a:solidFill>
                  <a:srgbClr val="0070C0"/>
                </a:solidFill>
              </a:rPr>
              <a:t>",</a:t>
            </a:r>
          </a:p>
          <a:p>
            <a:pPr algn="l"/>
            <a:r>
              <a:rPr lang="en-US" sz="1400" b="0" dirty="0">
                <a:solidFill>
                  <a:srgbClr val="0070C0"/>
                </a:solidFill>
              </a:rPr>
              <a:t>             </a:t>
            </a:r>
            <a:r>
              <a:rPr lang="en-US" sz="1400" b="0" dirty="0" smtClean="0">
                <a:solidFill>
                  <a:srgbClr val="0070C0"/>
                </a:solidFill>
              </a:rPr>
              <a:t>	T2sig </a:t>
            </a:r>
            <a:r>
              <a:rPr lang="en-US" sz="1400" b="0" dirty="0">
                <a:solidFill>
                  <a:srgbClr val="0070C0"/>
                </a:solidFill>
              </a:rPr>
              <a:t>= "Treatment2 - </a:t>
            </a:r>
            <a:r>
              <a:rPr lang="en-US" sz="1400" b="0" dirty="0" err="1">
                <a:solidFill>
                  <a:srgbClr val="0070C0"/>
                </a:solidFill>
              </a:rPr>
              <a:t>Veh</a:t>
            </a:r>
            <a:r>
              <a:rPr lang="en-US" sz="1400" b="0" dirty="0">
                <a:solidFill>
                  <a:srgbClr val="0070C0"/>
                </a:solidFill>
              </a:rPr>
              <a:t>"</a:t>
            </a:r>
            <a:endParaRPr lang="en-US" sz="1400" b="0" dirty="0" smtClean="0">
              <a:solidFill>
                <a:srgbClr val="0070C0"/>
              </a:solidFill>
            </a:endParaRP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)</a:t>
            </a:r>
          </a:p>
          <a:p>
            <a:pPr algn="l"/>
            <a:endParaRPr lang="en-US" sz="1400" b="0" dirty="0">
              <a:solidFill>
                <a:srgbClr val="0070C0"/>
              </a:solidFill>
            </a:endParaRP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MyDgeObj &lt;- </a:t>
            </a:r>
            <a:r>
              <a:rPr lang="en-US" sz="1400" b="0" dirty="0" err="1" smtClean="0">
                <a:solidFill>
                  <a:srgbClr val="0070C0"/>
                </a:solidFill>
              </a:rPr>
              <a:t>runContrasts</a:t>
            </a:r>
            <a:r>
              <a:rPr lang="en-US" sz="1400" b="0" dirty="0" smtClean="0">
                <a:solidFill>
                  <a:srgbClr val="0070C0"/>
                </a:solidFill>
              </a:rPr>
              <a:t>(MyDgeObj, </a:t>
            </a:r>
            <a:r>
              <a:rPr lang="en-US" sz="1400" b="0" dirty="0" err="1" smtClean="0">
                <a:solidFill>
                  <a:srgbClr val="0070C0"/>
                </a:solidFill>
              </a:rPr>
              <a:t>MyFitName</a:t>
            </a:r>
            <a:r>
              <a:rPr lang="en-US" sz="1400" b="0" dirty="0" smtClean="0">
                <a:solidFill>
                  <a:srgbClr val="0070C0"/>
                </a:solidFill>
              </a:rPr>
              <a:t>, </a:t>
            </a:r>
            <a:r>
              <a:rPr lang="en-US" sz="1400" b="0" dirty="0" err="1">
                <a:solidFill>
                  <a:srgbClr val="0070C0"/>
                </a:solidFill>
              </a:rPr>
              <a:t>MyContrasts</a:t>
            </a:r>
            <a:r>
              <a:rPr lang="en-US" sz="1400" b="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4157" y="3310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976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92109"/>
            <a:ext cx="8400011" cy="108645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986505" cy="4785756"/>
          </a:xfrm>
        </p:spPr>
        <p:txBody>
          <a:bodyPr/>
          <a:lstStyle/>
          <a:p>
            <a:r>
              <a:rPr lang="en-US" sz="2000" dirty="0"/>
              <a:t>DGEobj: </a:t>
            </a:r>
            <a:r>
              <a:rPr lang="en-US" sz="1800" b="0" dirty="0"/>
              <a:t>A flexible data structure to capture annotated results of analysis</a:t>
            </a:r>
          </a:p>
          <a:p>
            <a:pPr marL="80645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Sharing a common data structure: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Produces a consistently annotated reusable data object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Facilitates data re-use for downstream applications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Designed for DGE workflow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Flexible enough to support any workflow where the base data is N rows of assays by M columns of samples.</a:t>
            </a:r>
          </a:p>
          <a:p>
            <a:pPr marL="1482725" lvl="3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e.g. proteomics, panel assays etc.</a:t>
            </a:r>
          </a:p>
          <a:p>
            <a:r>
              <a:rPr lang="en-US" sz="2400" dirty="0" smtClean="0"/>
              <a:t>DGE.Tools2: </a:t>
            </a:r>
            <a:r>
              <a:rPr lang="en-US" sz="1800" b="0" dirty="0" smtClean="0"/>
              <a:t>Standardizes a “best practice” </a:t>
            </a:r>
            <a:r>
              <a:rPr lang="en-US" sz="1800" b="0" dirty="0"/>
              <a:t>DGE </a:t>
            </a:r>
            <a:r>
              <a:rPr lang="en-US" sz="1800" b="0" dirty="0" smtClean="0"/>
              <a:t>analysis workflow</a:t>
            </a:r>
            <a:endParaRPr lang="en-US" sz="1800" b="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Encapsulate common</a:t>
            </a:r>
            <a:r>
              <a:rPr lang="en-US" sz="1600" b="0" dirty="0"/>
              <a:t>, rational </a:t>
            </a:r>
            <a:r>
              <a:rPr lang="en-US" sz="1600" b="0" dirty="0" smtClean="0"/>
              <a:t>set of methods and parameters </a:t>
            </a:r>
            <a:r>
              <a:rPr lang="en-US" sz="1600" b="0" dirty="0"/>
              <a:t>for running </a:t>
            </a:r>
            <a:r>
              <a:rPr lang="en-US" sz="1600" b="0" dirty="0" smtClean="0"/>
              <a:t>a DGE workflow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Modular and flexible enough to support alternative workflows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Templates shorten turn around time</a:t>
            </a:r>
          </a:p>
          <a:p>
            <a:r>
              <a:rPr lang="en-US" sz="1800" dirty="0" smtClean="0"/>
              <a:t>You do not need DGE.Tools2 to create and use a DGEobj</a:t>
            </a:r>
          </a:p>
          <a:p>
            <a:r>
              <a:rPr lang="en-US" sz="1800" dirty="0" smtClean="0"/>
              <a:t>Using DGE.Tools2 insures a consistent naming and annotation style.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65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DGEobj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8127278" cy="4785756"/>
          </a:xfrm>
        </p:spPr>
        <p:txBody>
          <a:bodyPr/>
          <a:lstStyle/>
          <a:p>
            <a:r>
              <a:rPr lang="en-US" sz="2000" b="0" dirty="0" smtClean="0"/>
              <a:t>The DGEobj package defines a data structure that extends the concept of the </a:t>
            </a:r>
            <a:r>
              <a:rPr lang="en-US" sz="2000" b="0" dirty="0" err="1" smtClean="0"/>
              <a:t>ExpressionSet</a:t>
            </a:r>
            <a:r>
              <a:rPr lang="en-US" sz="2000" b="0" dirty="0" smtClean="0"/>
              <a:t> and Summarized Experiment to support capture of downstream workflow results</a:t>
            </a:r>
          </a:p>
          <a:p>
            <a:r>
              <a:rPr lang="en-US" sz="2400" dirty="0" smtClean="0"/>
              <a:t>Key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Enforces a standard data structure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Captures intermediate outputs (</a:t>
            </a:r>
            <a:r>
              <a:rPr lang="en-US" sz="1600" b="0" dirty="0" err="1" smtClean="0"/>
              <a:t>DGEList</a:t>
            </a:r>
            <a:r>
              <a:rPr lang="en-US" sz="1600" b="0" dirty="0" smtClean="0"/>
              <a:t>, design matrix, fit objects, </a:t>
            </a:r>
            <a:r>
              <a:rPr lang="en-US" sz="1600" b="0" dirty="0" err="1" smtClean="0"/>
              <a:t>topTable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etc</a:t>
            </a:r>
            <a:r>
              <a:rPr lang="en-US" sz="1600" b="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Captures project metadata (as attributes) (owner, genome version, </a:t>
            </a:r>
            <a:r>
              <a:rPr lang="en-US" sz="1600" b="0" dirty="0" err="1" smtClean="0"/>
              <a:t>etc</a:t>
            </a:r>
            <a:r>
              <a:rPr lang="en-US" sz="1600" b="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Captures parent-child relationships of contained data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Square bracket </a:t>
            </a:r>
            <a:r>
              <a:rPr lang="en-US" sz="1600" b="0" dirty="0" err="1" smtClean="0"/>
              <a:t>subsettable</a:t>
            </a:r>
            <a:r>
              <a:rPr lang="en-US" sz="1600" b="0" dirty="0" smtClean="0"/>
              <a:t>;  easy filtering of genes/samples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Accessor</a:t>
            </a:r>
            <a:r>
              <a:rPr lang="en-US" sz="1600" b="0" dirty="0" smtClean="0"/>
              <a:t> functions to build and access data in DGEobj format (add and get functions)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Convert to/from ES and SE data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Input data from Xpress, Omicsoft, text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/>
              <a:t>Plug and play into GECO (shiny app) resource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Facilitates </a:t>
            </a:r>
            <a:r>
              <a:rPr lang="en-US" sz="1600" b="0" dirty="0"/>
              <a:t>data sharing and automated cross project </a:t>
            </a:r>
            <a:r>
              <a:rPr lang="en-US" sz="1600" b="0" dirty="0" smtClean="0"/>
              <a:t>analysis</a:t>
            </a:r>
            <a:endParaRPr lang="en-US" sz="16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188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Summarized Experiment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" y="1418813"/>
            <a:ext cx="4897854" cy="47847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05538" y="2056849"/>
            <a:ext cx="29829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SE and 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limited to 1 each </a:t>
            </a:r>
            <a:r>
              <a:rPr lang="en-US" sz="1600" b="0" dirty="0" err="1" smtClean="0"/>
              <a:t>rowData</a:t>
            </a:r>
            <a:r>
              <a:rPr lang="en-US" sz="1600" b="0" dirty="0" smtClean="0"/>
              <a:t> and </a:t>
            </a:r>
            <a:r>
              <a:rPr lang="en-US" sz="1600" b="0" dirty="0" err="1" smtClean="0"/>
              <a:t>colData</a:t>
            </a:r>
            <a:r>
              <a:rPr lang="en-US" sz="1600" b="0" dirty="0" smtClean="0"/>
              <a:t> elements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No parent-child relationship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DGEobj removes those limitations and introduces parent-child relationships</a:t>
            </a:r>
            <a:endParaRPr lang="en-US" b="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373505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935288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403067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326867" y="2520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532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DGE.Tools2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79" y="1418298"/>
            <a:ext cx="8011551" cy="4785756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dirty="0"/>
              <a:t>Wrapper around </a:t>
            </a:r>
            <a:r>
              <a:rPr lang="en-US" sz="2400" b="0" dirty="0" smtClean="0"/>
              <a:t>DGEobj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dirty="0" smtClean="0"/>
              <a:t>Implements </a:t>
            </a:r>
            <a:r>
              <a:rPr lang="en-US" sz="2400" b="0" dirty="0" err="1" smtClean="0"/>
              <a:t>Limma</a:t>
            </a:r>
            <a:r>
              <a:rPr lang="en-US" sz="2400" b="0" dirty="0" smtClean="0"/>
              <a:t>/</a:t>
            </a:r>
            <a:r>
              <a:rPr lang="en-US" sz="2400" b="0" dirty="0" err="1" smtClean="0"/>
              <a:t>Voom</a:t>
            </a:r>
            <a:r>
              <a:rPr lang="en-US" sz="2400" b="0" dirty="0" smtClean="0"/>
              <a:t> DGE workflow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voom</a:t>
            </a:r>
            <a:r>
              <a:rPr lang="en-US" sz="2000" b="0" dirty="0" smtClean="0"/>
              <a:t> with quality weights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Duplicate Correlation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Surrogate Variable Analysis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Easily extensible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dirty="0" smtClean="0"/>
              <a:t>Provides assorted plotting tools for common plots (</a:t>
            </a:r>
            <a:r>
              <a:rPr lang="en-US" sz="2400" b="0" dirty="0" err="1" smtClean="0"/>
              <a:t>ggplot</a:t>
            </a:r>
            <a:r>
              <a:rPr lang="en-US" sz="2400" b="0" dirty="0" smtClean="0"/>
              <a:t>)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dirty="0" smtClean="0"/>
              <a:t>Automates collection of parent/child relationships, some annotations and standardizes some item names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dirty="0" smtClean="0"/>
              <a:t>Codifies best practices for DGE analysis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856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Into a DGEobj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5066254"/>
          </a:xfrm>
        </p:spPr>
        <p:txBody>
          <a:bodyPr/>
          <a:lstStyle/>
          <a:p>
            <a:r>
              <a:rPr lang="en-US" dirty="0" smtClean="0"/>
              <a:t>From RSE: </a:t>
            </a: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 </a:t>
            </a:r>
            <a:r>
              <a:rPr lang="en-US" sz="1800" b="0" dirty="0">
                <a:solidFill>
                  <a:srgbClr val="FF0000"/>
                </a:solidFill>
              </a:rPr>
              <a:t>&lt;- </a:t>
            </a:r>
            <a:r>
              <a:rPr lang="en-US" sz="1800" b="0" dirty="0" err="1">
                <a:solidFill>
                  <a:srgbClr val="FF0000"/>
                </a:solidFill>
              </a:rPr>
              <a:t>convertRSE</a:t>
            </a:r>
            <a:r>
              <a:rPr lang="en-US" sz="1800" b="0" dirty="0">
                <a:solidFill>
                  <a:srgbClr val="FF0000"/>
                </a:solidFill>
              </a:rPr>
              <a:t>(RSE, </a:t>
            </a:r>
            <a:r>
              <a:rPr lang="en-US" sz="1800" b="0" dirty="0" smtClean="0">
                <a:solidFill>
                  <a:srgbClr val="FF0000"/>
                </a:solidFill>
              </a:rPr>
              <a:t>Class="DGEobj")</a:t>
            </a:r>
          </a:p>
          <a:p>
            <a:r>
              <a:rPr lang="en-US" dirty="0" smtClean="0"/>
              <a:t>From ES:</a:t>
            </a:r>
          </a:p>
          <a:p>
            <a:pPr marL="119062" lvl="1" indent="0">
              <a:buNone/>
            </a:pPr>
            <a:r>
              <a:rPr lang="en-US" sz="1600" b="0" dirty="0">
                <a:solidFill>
                  <a:srgbClr val="FF0000"/>
                </a:solidFill>
              </a:rPr>
              <a:t>library(</a:t>
            </a:r>
            <a:r>
              <a:rPr lang="en-US" sz="1600" b="0" dirty="0" err="1">
                <a:solidFill>
                  <a:srgbClr val="FF0000"/>
                </a:solidFill>
              </a:rPr>
              <a:t>SummarizedExperiment</a:t>
            </a:r>
            <a:r>
              <a:rPr lang="en-US" sz="1600" b="0" dirty="0">
                <a:solidFill>
                  <a:srgbClr val="FF0000"/>
                </a:solidFill>
              </a:rPr>
              <a:t>)</a:t>
            </a:r>
          </a:p>
          <a:p>
            <a:pPr marL="119062" lvl="1" indent="0">
              <a:buNone/>
            </a:pPr>
            <a:r>
              <a:rPr lang="en-US" sz="1600" b="0" dirty="0" err="1">
                <a:solidFill>
                  <a:srgbClr val="FF0000"/>
                </a:solidFill>
              </a:rPr>
              <a:t>MyRSE</a:t>
            </a:r>
            <a:r>
              <a:rPr lang="en-US" sz="1600" b="0" dirty="0">
                <a:solidFill>
                  <a:srgbClr val="FF0000"/>
                </a:solidFill>
              </a:rPr>
              <a:t> &lt;- </a:t>
            </a:r>
            <a:r>
              <a:rPr lang="en-US" sz="1600" dirty="0">
                <a:solidFill>
                  <a:srgbClr val="FF0000"/>
                </a:solidFill>
              </a:rPr>
              <a:t>as</a:t>
            </a:r>
            <a:r>
              <a:rPr lang="en-US" sz="1600" b="0" dirty="0">
                <a:solidFill>
                  <a:srgbClr val="FF0000"/>
                </a:solidFill>
              </a:rPr>
              <a:t>(</a:t>
            </a:r>
            <a:r>
              <a:rPr lang="en-US" sz="1600" b="0" dirty="0" err="1">
                <a:solidFill>
                  <a:srgbClr val="FF0000"/>
                </a:solidFill>
              </a:rPr>
              <a:t>MyES</a:t>
            </a:r>
            <a:r>
              <a:rPr lang="en-US" sz="1600" b="0" dirty="0">
                <a:solidFill>
                  <a:srgbClr val="FF0000"/>
                </a:solidFill>
              </a:rPr>
              <a:t>, "</a:t>
            </a:r>
            <a:r>
              <a:rPr lang="en-US" sz="1600" b="0" dirty="0" err="1">
                <a:solidFill>
                  <a:srgbClr val="FF0000"/>
                </a:solidFill>
              </a:rPr>
              <a:t>RangedSummarizedExperiment</a:t>
            </a:r>
            <a:r>
              <a:rPr lang="en-US" sz="1600" b="0" dirty="0" smtClean="0">
                <a:solidFill>
                  <a:srgbClr val="FF0000"/>
                </a:solidFill>
              </a:rPr>
              <a:t>")</a:t>
            </a:r>
          </a:p>
          <a:p>
            <a:pPr marL="119062" lvl="1" indent="0">
              <a:buNone/>
            </a:pPr>
            <a:r>
              <a:rPr lang="en-US" sz="1600" b="0" dirty="0" err="1">
                <a:solidFill>
                  <a:srgbClr val="FF0000"/>
                </a:solidFill>
              </a:rPr>
              <a:t>dgeObj</a:t>
            </a:r>
            <a:r>
              <a:rPr lang="en-US" sz="1600" b="0" dirty="0">
                <a:solidFill>
                  <a:srgbClr val="FF0000"/>
                </a:solidFill>
              </a:rPr>
              <a:t> &lt;- </a:t>
            </a:r>
            <a:r>
              <a:rPr lang="en-US" sz="1600" b="0" dirty="0" smtClean="0">
                <a:solidFill>
                  <a:srgbClr val="FF0000"/>
                </a:solidFill>
              </a:rPr>
              <a:t>DGEobj::</a:t>
            </a:r>
            <a:r>
              <a:rPr lang="en-US" sz="1600" dirty="0" err="1" smtClean="0">
                <a:solidFill>
                  <a:srgbClr val="FF0000"/>
                </a:solidFill>
              </a:rPr>
              <a:t>convertRSE</a:t>
            </a:r>
            <a:r>
              <a:rPr lang="en-US" sz="1600" b="0" dirty="0" smtClean="0">
                <a:solidFill>
                  <a:srgbClr val="FF0000"/>
                </a:solidFill>
              </a:rPr>
              <a:t>(RSE</a:t>
            </a:r>
            <a:r>
              <a:rPr lang="en-US" sz="1600" b="0" dirty="0">
                <a:solidFill>
                  <a:srgbClr val="FF0000"/>
                </a:solidFill>
              </a:rPr>
              <a:t>, Class="DGEobj")</a:t>
            </a:r>
            <a:endParaRPr lang="en-US" sz="1600" b="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From Omicsoft:</a:t>
            </a:r>
          </a:p>
          <a:p>
            <a:pPr marL="119062" lvl="1" indent="0">
              <a:buNone/>
            </a:pPr>
            <a:r>
              <a:rPr lang="en-US" sz="1600" b="0" dirty="0" smtClean="0"/>
              <a:t>#use s3fs or Cloudberry drive to mount </a:t>
            </a:r>
            <a:r>
              <a:rPr lang="en-US" sz="1600" b="0" dirty="0" err="1" smtClean="0"/>
              <a:t>bmsrd-ngs-arrayserver</a:t>
            </a:r>
            <a:endParaRPr lang="en-US" sz="1600" b="0" dirty="0" smtClean="0"/>
          </a:p>
          <a:p>
            <a:pPr marL="119062" lvl="1" indent="0">
              <a:buNone/>
            </a:pPr>
            <a:r>
              <a:rPr lang="en-US" sz="1600" b="0" dirty="0" err="1" smtClean="0">
                <a:solidFill>
                  <a:srgbClr val="FF0000"/>
                </a:solidFill>
              </a:rPr>
              <a:t>dgeObj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b="0" dirty="0" err="1" smtClean="0">
                <a:solidFill>
                  <a:srgbClr val="FF0000"/>
                </a:solidFill>
              </a:rPr>
              <a:t>JRTutil</a:t>
            </a:r>
            <a:r>
              <a:rPr lang="en-US" sz="1600" b="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buildOmicsoftDGEobj</a:t>
            </a:r>
            <a:r>
              <a:rPr lang="en-US" sz="1600" b="0" dirty="0" smtClean="0">
                <a:solidFill>
                  <a:srgbClr val="FF0000"/>
                </a:solidFill>
              </a:rPr>
              <a:t>(</a:t>
            </a:r>
            <a:r>
              <a:rPr lang="en-US" sz="1600" b="0" dirty="0" err="1" smtClean="0">
                <a:solidFill>
                  <a:srgbClr val="FF0000"/>
                </a:solidFill>
              </a:rPr>
              <a:t>OmicsoftProjectName</a:t>
            </a:r>
            <a:r>
              <a:rPr lang="en-US" sz="1600" b="0" dirty="0" smtClean="0">
                <a:solidFill>
                  <a:srgbClr val="FF0000"/>
                </a:solidFill>
              </a:rPr>
              <a:t>, </a:t>
            </a:r>
            <a:r>
              <a:rPr lang="en-US" sz="1600" b="0" dirty="0" err="1" smtClean="0">
                <a:solidFill>
                  <a:srgbClr val="FF0000"/>
                </a:solidFill>
              </a:rPr>
              <a:t>mountpoint</a:t>
            </a:r>
            <a:r>
              <a:rPr lang="en-US" sz="1600" b="0" dirty="0" smtClean="0">
                <a:solidFill>
                  <a:srgbClr val="FF0000"/>
                </a:solidFill>
              </a:rPr>
              <a:t>=s3mp)</a:t>
            </a:r>
          </a:p>
          <a:p>
            <a:r>
              <a:rPr lang="en-US" dirty="0" smtClean="0"/>
              <a:t>From GECO: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# </a:t>
            </a:r>
            <a:r>
              <a:rPr lang="en-US" sz="1600" b="0" dirty="0" smtClean="0">
                <a:solidFill>
                  <a:schemeClr val="tx1"/>
                </a:solidFill>
              </a:rPr>
              <a:t>see </a:t>
            </a:r>
            <a:r>
              <a:rPr lang="en-US" sz="1600" b="0" dirty="0">
                <a:solidFill>
                  <a:schemeClr val="tx1"/>
                </a:solidFill>
              </a:rPr>
              <a:t>/</a:t>
            </a:r>
            <a:r>
              <a:rPr lang="en-US" sz="1600" b="0" dirty="0" smtClean="0">
                <a:solidFill>
                  <a:schemeClr val="tx1"/>
                </a:solidFill>
              </a:rPr>
              <a:t>stash/data/</a:t>
            </a:r>
            <a:r>
              <a:rPr lang="en-US" sz="1600" b="0" dirty="0" err="1" smtClean="0">
                <a:solidFill>
                  <a:schemeClr val="tx1"/>
                </a:solidFill>
              </a:rPr>
              <a:t>nonclin</a:t>
            </a:r>
            <a:r>
              <a:rPr lang="en-US" sz="1600" b="0" dirty="0" smtClean="0">
                <a:solidFill>
                  <a:schemeClr val="tx1"/>
                </a:solidFill>
              </a:rPr>
              <a:t>/</a:t>
            </a:r>
            <a:r>
              <a:rPr lang="en-US" sz="1600" b="0" dirty="0" err="1" smtClean="0">
                <a:solidFill>
                  <a:schemeClr val="tx1"/>
                </a:solidFill>
              </a:rPr>
              <a:t>DGEobj_library</a:t>
            </a:r>
            <a:r>
              <a:rPr lang="en-US" sz="1600" b="0" dirty="0" smtClean="0">
                <a:solidFill>
                  <a:schemeClr val="tx1"/>
                </a:solidFill>
              </a:rPr>
              <a:t> for list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dgeObj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b="0" dirty="0" err="1" smtClean="0">
                <a:solidFill>
                  <a:srgbClr val="FF0000"/>
                </a:solidFill>
              </a:rPr>
              <a:t>JRTutil</a:t>
            </a:r>
            <a:r>
              <a:rPr lang="en-US" sz="1600" b="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getRDSobjFromStash</a:t>
            </a:r>
            <a:r>
              <a:rPr lang="en-US" sz="1600" b="0" dirty="0" smtClean="0">
                <a:solidFill>
                  <a:srgbClr val="FF0000"/>
                </a:solidFill>
              </a:rPr>
              <a:t>(filename)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897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Into a DGEobj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Xpress: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Get the Xpress ID from a URL:</a:t>
            </a:r>
          </a:p>
          <a:p>
            <a:r>
              <a:rPr lang="en-US" sz="2000" b="0" dirty="0"/>
              <a:t>http://xpress.pri.bms.com/CGI/project_summary.cgi?project=</a:t>
            </a:r>
            <a:r>
              <a:rPr lang="en-US" sz="2000" dirty="0">
                <a:solidFill>
                  <a:srgbClr val="FF0000"/>
                </a:solidFill>
              </a:rPr>
              <a:t>21194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b="0" dirty="0" err="1" smtClean="0">
                <a:solidFill>
                  <a:srgbClr val="FF0000"/>
                </a:solidFill>
              </a:rPr>
              <a:t>dgeObj</a:t>
            </a:r>
            <a:r>
              <a:rPr lang="en-US" sz="2000" b="0" dirty="0" smtClean="0">
                <a:solidFill>
                  <a:srgbClr val="FF0000"/>
                </a:solidFill>
              </a:rPr>
              <a:t> &lt;- Xpress2R::Xpress2DGEO (21194, level="gene“)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r>
              <a:rPr lang="en-US" dirty="0"/>
              <a:t>From </a:t>
            </a:r>
            <a:r>
              <a:rPr lang="en-US" dirty="0" err="1" smtClean="0"/>
              <a:t>Somalogic</a:t>
            </a:r>
            <a:r>
              <a:rPr lang="en-US" dirty="0" smtClean="0"/>
              <a:t> </a:t>
            </a:r>
            <a:r>
              <a:rPr lang="en-US" dirty="0"/>
              <a:t>.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smtClean="0"/>
              <a:t>files:</a:t>
            </a:r>
          </a:p>
          <a:p>
            <a:r>
              <a:rPr lang="en-US" sz="2000" b="0" dirty="0" err="1">
                <a:solidFill>
                  <a:srgbClr val="FF0000"/>
                </a:solidFill>
              </a:rPr>
              <a:t>dgeObj</a:t>
            </a:r>
            <a:r>
              <a:rPr lang="en-US" sz="2000" b="0" dirty="0">
                <a:solidFill>
                  <a:srgbClr val="FF0000"/>
                </a:solidFill>
              </a:rPr>
              <a:t> &lt;- DGEobj::</a:t>
            </a:r>
            <a:r>
              <a:rPr lang="en-US" sz="2000" b="0" dirty="0" err="1">
                <a:solidFill>
                  <a:srgbClr val="FF0000"/>
                </a:solidFill>
              </a:rPr>
              <a:t>adatToDGEobj</a:t>
            </a:r>
            <a:r>
              <a:rPr lang="en-US" sz="2000" b="0" dirty="0">
                <a:solidFill>
                  <a:srgbClr val="FF0000"/>
                </a:solidFill>
              </a:rPr>
              <a:t>(filename)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03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89168"/>
            <a:ext cx="8400011" cy="589392"/>
          </a:xfrm>
        </p:spPr>
        <p:txBody>
          <a:bodyPr/>
          <a:lstStyle/>
          <a:p>
            <a:r>
              <a:rPr lang="en-US" dirty="0"/>
              <a:t>How to annotate a </a:t>
            </a:r>
            <a:r>
              <a:rPr lang="en-US" dirty="0" smtClean="0"/>
              <a:t>DGEobj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R attributes are used to attach annotations to a DGEobj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Attributes can be attached individually</a:t>
            </a:r>
            <a:r>
              <a:rPr lang="en-US" b="0" dirty="0" smtClean="0"/>
              <a:t>: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 &lt;- base::</a:t>
            </a:r>
            <a:r>
              <a:rPr lang="en-US" sz="1800" dirty="0" err="1" smtClean="0">
                <a:solidFill>
                  <a:srgbClr val="FF0000"/>
                </a:solidFill>
              </a:rPr>
              <a:t>attr</a:t>
            </a:r>
            <a:r>
              <a:rPr lang="en-US" sz="1800" b="0" dirty="0" smtClean="0">
                <a:solidFill>
                  <a:srgbClr val="FF0000"/>
                </a:solidFill>
              </a:rPr>
              <a:t>(</a:t>
            </a: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, source="</a:t>
            </a:r>
            <a:r>
              <a:rPr lang="en-US" sz="1800" b="0" dirty="0" err="1" smtClean="0">
                <a:solidFill>
                  <a:srgbClr val="FF0000"/>
                </a:solidFill>
              </a:rPr>
              <a:t>mymarkdown.Rmd</a:t>
            </a:r>
            <a:r>
              <a:rPr lang="en-US" sz="1800" b="0" dirty="0" smtClean="0">
                <a:solidFill>
                  <a:srgbClr val="FF0000"/>
                </a:solidFill>
              </a:rPr>
              <a:t>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DGEobj::</a:t>
            </a:r>
            <a:r>
              <a:rPr lang="en-US" sz="2000" b="0" dirty="0" err="1" smtClean="0"/>
              <a:t>annotateDGEobj</a:t>
            </a:r>
            <a:r>
              <a:rPr lang="en-US" sz="2000" b="0" dirty="0" smtClean="0"/>
              <a:t> function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Read attributes as key=value pairs from a text file: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>
                <a:solidFill>
                  <a:srgbClr val="FF0000"/>
                </a:solidFill>
              </a:rPr>
              <a:t>dgeObj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b="0" dirty="0" err="1" smtClean="0">
                <a:solidFill>
                  <a:srgbClr val="FF0000"/>
                </a:solidFill>
              </a:rPr>
              <a:t>annotateDGEobj</a:t>
            </a:r>
            <a:r>
              <a:rPr lang="en-US" sz="1600" b="0" dirty="0" smtClean="0">
                <a:solidFill>
                  <a:srgbClr val="FF0000"/>
                </a:solidFill>
              </a:rPr>
              <a:t>(</a:t>
            </a:r>
            <a:r>
              <a:rPr lang="en-US" sz="1600" b="0" dirty="0" err="1" smtClean="0">
                <a:solidFill>
                  <a:srgbClr val="FF0000"/>
                </a:solidFill>
              </a:rPr>
              <a:t>dgeObj</a:t>
            </a:r>
            <a:r>
              <a:rPr lang="en-US" sz="1600" b="0" dirty="0" smtClean="0">
                <a:solidFill>
                  <a:srgbClr val="FF0000"/>
                </a:solidFill>
              </a:rPr>
              <a:t>, </a:t>
            </a:r>
            <a:r>
              <a:rPr lang="en-US" sz="1600" b="0" dirty="0" err="1" smtClean="0">
                <a:solidFill>
                  <a:srgbClr val="FF0000"/>
                </a:solidFill>
              </a:rPr>
              <a:t>regfile</a:t>
            </a:r>
            <a:r>
              <a:rPr lang="en-US" sz="1600" b="0" dirty="0" smtClean="0">
                <a:solidFill>
                  <a:srgbClr val="FF0000"/>
                </a:solidFill>
              </a:rPr>
              <a:t> = "myannotation.txt“)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Required for GECO: </a:t>
            </a:r>
            <a:r>
              <a:rPr lang="en-US" sz="1400" b="0" dirty="0"/>
              <a:t>c("class", "level", "ID", "Title</a:t>
            </a:r>
            <a:r>
              <a:rPr lang="en-US" sz="1400" b="0" dirty="0" smtClean="0"/>
              <a:t>", "</a:t>
            </a:r>
            <a:r>
              <a:rPr lang="en-US" sz="1400" b="0" dirty="0"/>
              <a:t>BMS_PID", "Organism", "</a:t>
            </a:r>
            <a:r>
              <a:rPr lang="en-US" sz="1400" b="0" dirty="0" err="1"/>
              <a:t>PlatformType</a:t>
            </a:r>
            <a:r>
              <a:rPr lang="en-US" sz="1400" b="0" dirty="0"/>
              <a:t>", "source", "repo</a:t>
            </a:r>
            <a:r>
              <a:rPr lang="en-US" sz="1400" b="0" dirty="0" smtClean="0"/>
              <a:t>")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Highly recommended: </a:t>
            </a:r>
            <a:r>
              <a:rPr lang="en-US" sz="1400" b="0" dirty="0"/>
              <a:t>c("Description", "Keywords", "Disease", "Tissue</a:t>
            </a:r>
            <a:r>
              <a:rPr lang="en-US" sz="1400" b="0" dirty="0" smtClean="0"/>
              <a:t>",   </a:t>
            </a:r>
            <a:r>
              <a:rPr lang="en-US" sz="1400" b="0" dirty="0"/>
              <a:t>"</a:t>
            </a:r>
            <a:r>
              <a:rPr lang="en-US" sz="1400" b="0" dirty="0" err="1"/>
              <a:t>BusinessUnit</a:t>
            </a:r>
            <a:r>
              <a:rPr lang="en-US" sz="1400" b="0" dirty="0"/>
              <a:t>", "</a:t>
            </a:r>
            <a:r>
              <a:rPr lang="en-US" sz="1400" b="0" dirty="0" err="1"/>
              <a:t>FunctionalArea</a:t>
            </a:r>
            <a:r>
              <a:rPr lang="en-US" sz="1400" b="0" dirty="0"/>
              <a:t>", "Disease", "Vendor", "Technology</a:t>
            </a:r>
            <a:r>
              <a:rPr lang="en-US" sz="1400" b="0" dirty="0" smtClean="0"/>
              <a:t>", </a:t>
            </a:r>
            <a:r>
              <a:rPr lang="en-US" sz="1400" b="0" dirty="0"/>
              <a:t>"</a:t>
            </a:r>
            <a:r>
              <a:rPr lang="en-US" sz="1400" b="0" dirty="0" err="1"/>
              <a:t>LibraryPrep</a:t>
            </a:r>
            <a:r>
              <a:rPr lang="en-US" sz="1400" b="0" dirty="0"/>
              <a:t>", "</a:t>
            </a:r>
            <a:r>
              <a:rPr lang="en-US" sz="1400" b="0" dirty="0" err="1"/>
              <a:t>AlignmentReference</a:t>
            </a:r>
            <a:r>
              <a:rPr lang="en-US" sz="1400" b="0" dirty="0"/>
              <a:t>", "</a:t>
            </a:r>
            <a:r>
              <a:rPr lang="en-US" sz="1400" b="0" dirty="0" err="1"/>
              <a:t>GeneModel</a:t>
            </a:r>
            <a:r>
              <a:rPr lang="en-US" sz="1400" b="0" dirty="0"/>
              <a:t>", "</a:t>
            </a:r>
            <a:r>
              <a:rPr lang="en-US" sz="1400" b="0" dirty="0" err="1"/>
              <a:t>TA_Owner</a:t>
            </a:r>
            <a:r>
              <a:rPr lang="en-US" sz="1400" b="0" dirty="0"/>
              <a:t>", "</a:t>
            </a:r>
            <a:r>
              <a:rPr lang="en-US" sz="1400" b="0" dirty="0" err="1"/>
              <a:t>ReadType</a:t>
            </a:r>
            <a:r>
              <a:rPr lang="en-US" sz="1400" b="0" dirty="0" smtClean="0"/>
              <a:t>",  </a:t>
            </a:r>
            <a:r>
              <a:rPr lang="en-US" sz="1400" b="0" dirty="0"/>
              <a:t>"Pipeline", "</a:t>
            </a:r>
            <a:r>
              <a:rPr lang="en-US" sz="1400" b="0" dirty="0" err="1"/>
              <a:t>AlignmentAlgorithm</a:t>
            </a:r>
            <a:r>
              <a:rPr lang="en-US" sz="1400" b="0" dirty="0"/>
              <a:t>", "</a:t>
            </a:r>
            <a:r>
              <a:rPr lang="en-US" sz="1400" b="0" dirty="0" err="1"/>
              <a:t>ScriptID</a:t>
            </a:r>
            <a:r>
              <a:rPr lang="en-US" sz="1400" b="0" dirty="0" smtClean="0"/>
              <a:t>")</a:t>
            </a:r>
            <a:endParaRPr lang="en-US" sz="14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>
                <a:solidFill>
                  <a:srgbClr val="FF0000"/>
                </a:solidFill>
              </a:rPr>
              <a:t>showMeta</a:t>
            </a:r>
            <a:r>
              <a:rPr lang="en-US" sz="2000" b="0" dirty="0" smtClean="0">
                <a:solidFill>
                  <a:srgbClr val="FF0000"/>
                </a:solidFill>
              </a:rPr>
              <a:t> (</a:t>
            </a:r>
            <a:r>
              <a:rPr lang="en-US" sz="2000" b="0" dirty="0" err="1" smtClean="0">
                <a:solidFill>
                  <a:srgbClr val="FF0000"/>
                </a:solidFill>
              </a:rPr>
              <a:t>dgeObj</a:t>
            </a:r>
            <a:r>
              <a:rPr lang="en-US" sz="2000" b="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133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13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43sNN8y24GApyMjirlvFsjWJ0yScYzjitXS7VYoC7HKtgbT/StT+zba5fbECQB1biuQq3YqadA0aszDgdD3+lacNpDMn70FZM4GO9VNXuLbwtplxe6vOsNtABtZMkvk8KAOpP/wBeuYiu9S+IOpyQnxLBo+iGHMamCPdJwCFUgkgnuzHjnjtTukOMG9TrVsIJBOqshOPlBcH8RVBLRII0EssMSDlWkkAz69TXCeJNTk0O4+zRyR3y2REI8kFmLD8M59uPpWVqFle6nauw0OKeV8tJHcW7oSc846c4wcjHQ8d6nTc2UGz2/S7KCRFn+WZRxuXkfmKuyWBlJREwCfvV816Dqfif4c6350cE2lCUgm3u1d7e4B6KT/I5z05r6A8I/E7RvGc0MVrL9nubgMYrS5TY7KOpQ9G7+9VbqjKUWmSzWqRLIsjLK2OFxnFc3f2bpbYZDgjqOtd7qmgtHNuTAAG4n+lczdxMhKyNnB9c1LV1ZDVlqcLdW0criQEgp8pBNFaetWyxINgGSSTxiilzcuhVr6nSWlj5kY8oAEkbgela1hZky4B+TPIPc07S7PEQkjG4F+gHSuh06yMgV1AxnkZrS6Rhr0PKPjeqzaLDYfZ2uJGmTEMbYZpSQqL0PYk4x/EM16Z4F/4Jx+P/ABfrNm+r+KNO0nSrZUUtG8k1wp4JVU2hRg8ZLds1J8KPBVt4z+PTyXFubyHT9XhlkdjlIjFESqDPGS3zH8Pev0s8BWqw4dvm3MWwf515mIxDpyVOD3PpcBhoTpyqVFe1rHknw/8A2JPBHw/0yEtaS6xeR4xeXpyR64UcAE1reO/hXot/ZGNtMg+RSufLXIGPXHavoG9vFitAm3GTt2j3rjvFsiW1tI6jcR2xXDWTSvzHr4Zxb1gj4S+LXwr0260q60/yAEmiZUb+4xHUeh718Hazp1z4U0yBFL2uqaZfyQrcRnaUkjPDD6jB5r9TPiLZxXodyqqVydnvX5/ftJaINDvdRCqI2urhJ2Yr8pYqF59+P1+ldWX1XdwbPPzWjHSpFHunhu1m8V+A9F1qbENxe2MU8qJjbvKAsR7E5PtmsC/8Os+4FgccbhXR/swuPEvwU0OPcJHsWuLGQnnaUkYqo/4Ay/nXQ6zpIt1l/dARnI5HQ167Vtj5NPWx4tqHhtySGYYI64ort7jRmb95gkNxyelFY/I6kR6JOrqVWFkI+8VGDXUeHNPhllaWRmIQ7lz0OetZmlRRxRxZlCSSruBz0Cnmuq0eYvbybEiaMfdZupbuK6OVX1OS/VHk/wCzJJqWiftB69ojzSOv9qzNvYcyPu5bnsVYcV9eeL/21fCnwc1m70iTQNb8U6hZIDJ/ZNuZIEYjIjMoyA3r6V5j4l+CmoxXfg34maK0VvPOrwX1uqOxuogrkBsNw+A6grjjAINbNp8H/GWqeGrnSNJ8c6t4O8MMd32HwsUgl1CR8mWW5n4YlicBBhVAHU9PIquk63NLp+h9bh4Vo4fkhu7P5NI+nPhH8eLD42eFotbstIvtKcqWOn3i7pk9iB/OvL/j5+1WngzVYNJ0XwfqvjPUbjC/ZdJQO8bdBuUZP6VzXwq+Dq+GvEWpQXcc39gpoaCe1/tCUtPdGUqrStGRvKxKW5ZuX7cCvI/AuhLa+Pte03WM31neXdxLZXF9fSK3kkABfMbh3HIBZsgBfrWHNFy97Y7/AGVSNNOKs9riT/tAanq3ipLDxr4M1T4fXEoBtl1WNo1uc/wgsAMjivnr9qWW4uNalt5SHjliFxFkcqM4I+mcY+le269+z+umi8stK8RXOoaFLCUfS7q5e/SCTOVlWXkRMP8Ae59K82+IHww0G98SaDHrWp339kx5We4vr6WTdzwuSTt3EgdvrXRTdKM+aOhx1qdapTdOau9PzO1/YU0qZPg7rV20flifW5RHIzff2wxA8fXj3xXr3ifSHf5icKRu2ccVZ+Cvh2fS9B1axR0TTYr5jYwxRqqwx7FJQAADGe/X1JrZ1eOacmNYVKgfO3evWhJTgp9z5KvSdGrKne9jya/0sQEr0DHPXiitTUrCW7MnmKUjjB+boDjtRSJ1PObSC4IWPO5N+VOeo7r+Nel+H7KASFSqqsYBKA9PYiuAg3F4sIXEfzEZwFP9a6vw5Nc7pA6jJ6OrZGKE7vQUlZHvfhe5TVPhnA8u4f2DqybYtv8ABOdik/Rmb8677WvEXhbwv4ahvNVsUu7+5nW3tbdEBkuJmwEjQd2J/qTwK+fbDXL+HSru0t5Cvmp8yKcrIyncgYYx94DntSeObS/8a6L4f8Q6HrEUFzDcfYgtypK2sk2EMhHYjlc+jH1rx8RB0qjl0kfZZbiY1aXJLeNj3HVvibpvgue7TU7BJvMsftDS6fNG6RuDgx7VJclQOW27fQ18v+Ev2gLIfEiSexWOxiuJ2EkNzMk0YTB4KqMhsgd+Oa9SsP2eNc8Z6gY/Feo2ljqllvWLVNJMkkMiAKqtjywQGCAkYIBY8ng1wXxV/Zhi8FOy6Be2gvbj97JJcQyhBK3XAyGPU+mcCsvZqx6qqNysl59bf5HsXj7xvoninwe15CsSXAXY+xshW9vbvXyX4jsk8R+K20uSYQWk9uIpJUUOUVgSVwehOBg9s5rv/CrW3w+8I+MtI8TapHqV1arbS2SxQ7WleTeXOMkDoF25PIJryea+t7fUrPUtR1NtNsvtVr9rvlBCwxNKqu2RyF5wW7KTVUouT5F1OfE4hRSn/L+h9eeCLT+xPCNihGDNF5pz/CG6ZP0ArL1RjtkdsID/ABL3rodWuxFftbOojjY7RsI249B7Vy/iF4yZEhUuPurk9DXtpcseVdD4Oc3VqOpLdu5yWuz+TCyn7jDhT/Oiqd7KjRyPMuQRtQ59OtFaLYzujxbTNXOoTQFZZIXdCsiscqOOOK7/AMO6lLZK6TOpQrgkYwK8L8M6jMsn72JgFHO7jPvXq+kXCSaV5kbKSfvKDy59qyhHQ0qPU9K07UEikRHZQgUHGcZ75zXJ6/4xl+HHirTtXuY3Twtc3cV2Ase/95G+54GB4CtgsD1+9jpWfdeJdN0PS/tWr3K2UQGMO+WY+gHU1c+D3xGtPj98SIfh4uih9Dv9O1DY1xlpZbiK0klhwBwvzJ7nn3rSdL2sbNbbBRrOhO6ej0Z9baX4Lk+Lnw/07Wf7euNKsL9Rd282lXJhdY2JPlkoR0yOvt6Vzafs9WmjXEs0/i/UtWlWJh52oy5kQjBLc8H8uxx6V5hoviTxt8N/B7+H9Bu4b3QQjeRbXICTwdlQSgfMo5wrDI9TXnHjL42fEDVNOls2RNPnIKfaZZPN2x4GFC9yCCdxOTxnNeWqab916H06xMoxs1dnmvx2+I5v/ibBoaXSS2Xh6ARyTQn/AFp3lgqjo2S+7OM8kcYxR8RgfBH7NetanqSfZ9Z8SyQ6dZQvy0cJcSyH2JWM8+hHrXS/B/4AjVdafxBqsEt9NJJ5rXN3y8zY+8RwAPQAV5X+2v4uOt/Eiz8K2su618PwbJlB4+0ygM49PlTy19juFe7Rw3s4+2mraWS9dLnz+IxDl7id9bv/ACL/AMAf2vv+Ea0CDwt47kur3TLZQmn6vCvmzWyAYEUg6vGMfKRll6YIxt+ndN8a6f4s0iHUtIv49UsJ1+Se2fcGPoQeQw7ggEV+cdvoKpCWKqdq84PNdj4T8Va38M9SN94fvTalsedAfmhmA7Oh4P16jsaylSvqjkuup9p6o82w+bIY484Kkd6K8b0j9ovTPGFtFa6ih0a/IwQzboXb/ZbqP+BfnRWfLPsWrGFJrdlZK5nKklR8g5YHtj0rIv8Ax5PBCRa/6PGBhcHLfhXEWd9JPGbi4JLEb3Yjq55OP5D2FVbq4eYs5OfRRXTGmo7mLm2Tatqs+qXLNcMz98M2TXv37C089l+1X8L0tgRLPqF0sgz/AMsvsFzvP4DJ/Cvm4sGZVOck/lX1F/wTr05tU/a/8FsE8z7LpurSj/YP2Uxg/wDkTH/Aq1Qmrqx9vftReGvDfwzt4/E83iDR9Di1eZol0zVLtLYzz43MYC3B65YHABI5GQKk8GfsTxS3UGs+NLtLibassejWZ/cRHGR5kn/LRvYYUf7XWvhf9rf4rXvxk/aQ8UahMJZPCGlw/wBk+HmbIimtYpZIpp48cOJZ45jvA5CqM/KK+5v+CfH7Q8/xp+C1zoupGaXXPBc0ekS3kinbeW20/ZpN3QyBFKOOT8qsfv1lThBVOZR1PSrU6sMJCo5aN28/vLX7QOo6L8E/htr2vw2cQi0u23RQAACWZiEhiH+87KPpn0r8cr+G51TVbrUdQk+1ahdzvc3M7cmSVyWZvxJNff8A/wAFP/iks3iLw78ObKcmO2iGt6sqnhpHDJaxn12oJJMf9NENfCLREujYyOo46iu2tU55W6I8qmrK5BcQmGyuAAOFzj8c1JLGGDA/KOlLebFtJyxCqEPVgB04pwG5dxByefoK5hmHc2JR+OM88Citp4A/bICjgUUD5hXkZkWNThEGMDoT3P8ASoFJ808D5Og9TSI21Ae5GAabCf3zAtnCjBx3zViFSIxiQk7icHnoDX2J/wAEx/DT6t8RviRrJ1BdL/s3wVNbpqUpwlk9zMP3xPGNqwE/QGvjy4bbayEcHH9K+qP2a9WPgD9jz9obXfOaGbxBPpnhK1cDs0cjTAf9srqQ/gKiUnHVG1Kk601BdXY8n+OHxM0fx1rGp674bjurHwrbwWfhzw9asAZfsVnAsMTkH7nmN5khXqu/GWOSf0i/4J56Lo/h39kzwpqqmPTFuJtQv9WnAA3PEzRyO574WMfgK/L6TT4rjQrFPJVIkw6RAY2A/dH4Aj9a+ub74sw/Dr/gmXpGk2Fw8OteJbzUdCjIbBW3m1G6a6b/AL8W5jz2Mw9azpzak5eR7+aYb2WHhTvoml+F2z5N+LXxIuPjH8T/ABN41usqdbv3uooyf9Vb8JAn/AYljGPUVzBBC7j94HK+gqKBt5yAPTHb8KkimVpHUNl0/h9PT+ta76s+aM1LdppFa7bzbkN/qzxHER02r9P4jyc1dcHYfr3+lMmIe/AVRviQmRvr91f6+3406bCxgjjkmkJg7ZkbvgYI/SioXI8xhnoOwooJIM4hU+wH6UsPyu/AyIw340UVZY29ctAwPTIHFe/WF7Np/wCyT4Q0QNug1zx1reqTH0Nra2lsox64lYiiisamx6mW/wC8Q+f5HFz4CSIB9wsuT3HGP51geJPG954g8LeHvDzgJY+HpL+OBf70k908sjn8Cij/AHT60UVFPf5H0We/BD1/Qx7aIxwqqkfNgHNN1FUto2vGBLW0bEBeNwAzg0UVsfElfTo2hs1aQiSaX95K+OrHGce3IA9hTZXLAZ7Mf50UUCYrIokckZwN1FFFBJ//2Q=="/>
  <p:tag name="MMPROD_10013LOGO" val="/9j/4AAQSkZJRgABAQAAAQABAAD/2wBDAAMCAgMCAgMDAwMEAwMEBQgFBQQEBQoHBwYIDAoMDAsKCwsNDhIQDQ4RDgsLEBYQERMUFRUVDA8XGBYUGBIUFRT/2wBDAQMEBAUEBQkFBQkUDQsNFBQUFBQUFBQUFBQUFBQUFBQUFBQUFBQUFBQUFBQUFBQUFBQUFBQUFBQUFBQUFBQUFBT/wAARCAA0AJ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0SrkfeY/jTdjHufzrb0fwrqviCMvp1k96A20iJl3Z+hIP6Vp/wDCsPFKuqnQrvcxwoO0E/T5ua/alh3UXNFNrvqzz+ZI5ARZo8nJroNY8G694ehMuoaLe20C/eleP5V+pGQPxrCM4HYfnXNUowpvlno/NP8AyGnfYiNuD2FMNqK1Bp+oSKrDTroqwypFu5BHqOOalj0LWpv9VpF++P7to/8AhXM8PRl0/Ad2YZtT2NJ9mcfwk1pXtpfaf/x92lzaDp+/hZP5iqhmJxya45YeinbUu7K5t3HVSPrSpGy9cY9M1KZMdzTfMB7Vj7GnF3iwuxwgDjKuAfQmmFCnVhRlQeOKeJcjnkVXLB+TFqNBHr+Qp4Kk8k/lSEA9KQYHUU03HQY8bO2TTtvcA/nTV259KlXbjg11x17EiDOOlPDHPSgDJ61Msan+KuqMWtmQIJ3UYyaKeIRRW3NLuOx1/wAAbD+1Pjl4Cs2Xd9r1q1tjkdd8gX+tfUH/AAUg+E5+G+l/D9xD5Zu7m/UYH9xYP/iq+fv2eYlt/wBoD4ZSBclfE2mnH/bzHX6f/wDBR/QPhf4m8Q/BbSfiXe69pWnX+rXlrHqGiyQJHbb1gDvP5iMdu7yxlegLk5wBXm43EV8vqQwm8Z6uyvt5E8vNK99j51/YG+Gt/wDGj4O6nLqcLalHp+qvpsD3I3+ZEYkcxkn7wBY9egbHQV8w698MvBHh7RPHXitnm1rRLHxZN4e0u2sLgKCP3jxsz9lZI2Ksc528A84+5P259O8Z/so/Bjwz4F+E9tbeGfhJqCtYapq9mrNqgu5GYus8xPypKmPnUbiUZMqu0Hi/2hvE+k/s7a/4R/Z3+Ffw58H60mqWdi2rX3iXS1vJNXupnZIQW3LjGXbfnKmTCbNpJ5KeY4jEKLtzR1UU9bJbt/og5VGT1PGP2KvAf/Cy/iJ4kstHl1G88OWmlRS+TqEmWtZnkAWPaCQwyHAcADGM4zivPf2vDrXgb48a74attSvbO202O1VYIJ2jVS9ukhOARyS/Wvvj/gnv4A+Engb4q+JNF8F3reM/G2l2T2/iHxIJHh0+3V5ObewjbJmiEkexpXOTtQqWDHb8Zf8ABSCAD9tX4kBFwoOn4x/2D7et6GY1cTV+pwuopXXT8O2oclpcx5x8I/jdPoeuWWneNCdd8LXEghuTdoJZrZWOPMVjywXqUbIIzjB5r3H9sD9iM/DnwXN8QvC1rs0q2eP+07O3G6ERSEBLmI9lyyAgcYcEYGa+PJom8tvkyMV+2tpFFrf/AATEuJtcAeZvhpMXkkPOUsW8o5PfKJj3AqcyxNbDU4wm+ZN2V9WvR9h8vvJx0Pxt+GPwg8QfFe513+yBbWmm6Bpsuravqt/IY7WwtY+ruQCzMTgLGis7Hopwcdt4Z/ZG8Y+NNb8A2uh6jol9pfjo3MWh66ZpktJp7fd51vIDF5sMq7Tw6AN1UsOaufs3fFGTwfoHxL8GX2h6prPhzxzoY0+/l0S28+706ZGJtroJwJEV3IaMsm7cMMCMH1L4VftbeD/hFefBnwubHXr7w34A1bUdZ1K+WyiS+1G+uFljSKK2aYCGOMSEEtIWY87Vxg+RX+sQnJU1e35W3+86Fa2p5p4f/Yl8deK9W8I2emav4ang8VNqcWl6ibuZbeSawL/aoXzDvjdRG7AsoVlGQxrE+Hf7LmufFPxJpWh+HfFPhm7vtRsLrUI1mmuoPLjgRJHEivbh1LRyLIh27XXOGyMV6d8IP2lLnwb+0hB428aXXjLWPB3hdtYt9M0m30yNWszcxypIn2fzUhtnHmb5CCSSgznqJPg9+0l8PfAHxj0fx/rGoeM/Emvf2PdaTqF5Fo9pE0q/YoLKySKE3bA7Ejkd5GbLMUUIMEnjc8Ur6dO3XX/gF+6eIeIv2f8AxXoEvw/8lLTWrXx4inw9eaXKzx3rGUQtHtdVdHWRlUhlHXjNbml/steLLv4k614Cv9T0LQPFOma7aeHRY6pcSo17dXLSCIwBImLRFYi5kYKoV4zn5wK9c+Ivxh0HxtHpHi7UfBvi608e+G/Cs2gzaYdJaLQFlw0UN3GsdxG9mGg89mjjVVWUKy52OWu+Jvjt4W8b/tF/Bv4oS+GPGMPifw7aafc+LLez0NW/tBrbYYLi3VrguRIu2MtIwG1YyMnIMKtiLbE2R5Rp/wCyP4k1W78YW1r4q8JXM3hLTdR1XWEju7ktbRWUxhuVI+z5LhgCo/jDAqTzipoX7LHivWL3wZpE+oaLo/ijxnYDU/D+g6jcSR3N9buHMLFwhii87y2EYkdSxHOMjPd/DL49+CNG+Iv7Qd60Pie9j+Julano+jwWOlwy3ET30pk3TJ9oHKEhdqFt3J46VNF+054N1z4l/CT4j+K7LXLbxT8PNKstMuNDsbeIwarNYlzbSi4aRTBuZl8xTE20Kdu7OBoq2Li7Jfh5BaJ5jJ+zR43j+Ed58RVt7ebQ9M1R9I1q2j837bosyNtY3cJjBRAcDcu4AnBwcgaMf7MPiCK21S/v/EPh/StD0/xIPCb67dSXP2E6htVmDSLCfJiUOuZZQi88ZAJHR+Hv2vbnwj46tfHWnxf2jrOsanq9z4u8N3lmi6VqVnfziSW0DGRy6YBxvQbSQfmAIPW/DP8Aa88L/Dj4h+JfEek33iLStG17xPqWoax4Ul0y3v8ATtZ0eWRGtrR0knAgnVTOhkVWGGXlgCrdf1nGJX5f67ByxPljVLObSdUvbCS6t2ltJ5Ld5Ipt0chRipZG/iU44PcUU/xBqdtrHiLVtQsdPt9Hsry8muINORspaxu5ZYlPy5CghQcDpRXqqrVMbI9c+A8Kw/G/wDNjIg1yznb2Cyq2f0r6v/4KaeLk8d+H/h9Ju81ba9v1b23xRf8AxNfHOkeI9Y8PLIuk6ve6WJDlxZztFuPuRVmfx54suI2jl8UazNEwIZJL6RlI9wTX61ish9tioYmy9zbX/gHkS9o6kWnoj7m/Zg/ag0r4y/Bqf4S/EYpql9b2R094r5yTqtgBhGDHnz4uASPm+RHHO7Hz1+0hBqvg3XtCi8T2974ittIRbbw942029+y372yHdHBdEo6tLH2bCk9RnJr57VHgkjkjZ4pImDxyRsVZGHRlYcgj1FdTqPxZ8aatpM2mX3iS7vbCZdkkNzHFJvHuShOffOfevNXD0MNVlUpLR629dxSjN1OaL07O/wCDX5H0t/wTm8eQeG/iR4mGnWg0bSIdIO6Mz+dNcTNNGFeWTAztUOFUKANzdTzXjn7dmpLrX7UvjLVC2UvY7GRX7Ni0iTj1+6a4TRPif4s8L2a2mj6w2lW4ABWytoIy+P7zbNzH3JNXZfjn8QZdol8T3M237vnW9vJj6bozXL/ZEaeIeI5dWrfIpKtGo5K3L6v/ACMz4SfBPxB8YvE1npunWk0GmNKv2zVZUKwW0WRuO4j5mx0UZJNfbX7bv7V2h6D8Gz8F/Bd0stxcW1vpt59nYMmn6fEFAhZhx5sgRAVHRS5OMivijXPjN4+16zazvvFmpvaMNrQwyCBSPTEYXj2rhBCsa7VUAe1cOKyqOInGVVaR2RtFTlNSk7JdF+rOq+F/jTT/AAHJ4k+3WFxex6vp0dgogEDrGVvLe53NHOjpIP8ARwu0j+IntXcJ8bvBP9nR2lz8OftpitJrWOWaW0EhMkEUZeRhb5dt8by7sghn4PXPjTR4HFM78iuWrl1FzcpJ39TrU2j3LW/2jdE8Ta3f6hqngx7j7ZftqE0Zkt2812kkc+ZmHDlRKYw5G4oo3E9KxvHPjbwL4r+GTR2ti+leK5tRtpJre306AF444Io3fzlRVQuyySYT+JgpXA3HyQnim1x/2bRTTV1bz/zL52fQ0v7Xclzqvi6a/wBDurzT9Y1Xz7CBLiGGTSLNv7SMiwOsWBc79UmcTlTk7tysHIHGx/HyPSvFOo6/o+n3lnqB8KaT4f06a4lhnNrcWIsQlyVZCrDNirBcZUuDk7RnyumSQq/1rn/szDx2Qc7PcNP/AGjtC0nxMmtWPhOW0uWeOWZ4/sYlVvs92kypKLcNtMt0jgsSxEQDE8EZ9l8dvDFjdQyp4CtI0E8cskQhtHUxATk243wnEatLEUJy2IsOW4I8XdCnBpnbisnl9NapfiNTZ9AxftD+AHu2nvPhdFdsUiT/AJco1+S4M2di22M8hM91JBB4xVsv2hfBMDRNc/DlJLgIVlnjFj+9k8mMLceW9qyCQOjjGNhjlYFd3zHwYp6U3GOornlgqfn97K52E9yklxNIttsWR2dY06ICc7fu9ulFGwUVtyCPQ8mkoor+hjyRuTTX60UVzTArtUb9aKK8ye5oiB+lV5O9FFeRVNCq7FWwOlRuxoorxaxoiFmOajMjZ60UV5VQ0Q9ZW9alHWiiudgIfm61WlQKTiiioYEJ6Cl/hoornkWNAxRRRWIH/9k="/>
  <p:tag name="MMPROD_10014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iCMkH5c4HWrFjbkyKWPyk8moIMoxyNpJAAPetS1g86MAZUL1I7VvzGdi3b2++38vdlmboOpGa2bSzjjkR2Ko6sFJ45FVLKN9qsyHAHVetaGs3lt4c8MrrF0yOk24QxOfmkKnDYH1BHWs5O2ppGLlojRcRRQvM7BYl43scLj1J9KiTxJpdrE1xcajbrEpwWaTj6ZFfPXif4kal4r1eWGKYCMMVS33lIvTjA46d/T3rldU1FY7Z4JFNuudjHfvZsdyf1x+lWrvVg4pdT7M0K40/XrJ57K8guokblrdw2w+nFS21okU7EEEL09TXwnbajeeHr+O702/uLJ+0sBKHPvj7wPvX2D8F/Htv8QfDK3ZZf7ZtAsV3CORu7SD2YDP1yKmRKVtj0TTJYNrb/mbnj39Kv2unl5luEJQH2xkVFBarc7mRMt9Mc/Stm1ido/LLFQD+XtXO2WjQ04ssgXAHHQYxRViysDb4OBJx0NFRc05T5V+yw7NvltyOvpViwjfyQkaspLYy3GRUcckqw879pOCAtbeglftRbY3lY6Pyd3eutx7GCZdsdLubljFaqXuSp2qzBVzjuTgAVR+Mfgi91zTraw0QPPZWsQ+3TNEY1lmY8qAP4R27E5r1T4eSW4i1sz28EouLQW6mZA2DuDMFz34X35Fetaaq3ckcQG5Y8ABj0FePjMVKg0kj6PLcDHEJyk9D4Tg/ZQ8U21sl3Bb+faSr0QENGSP4hyfx6Vkal+zT4oj0ia9SNg0H+sglUqzjuV9fpX6X2+nWSpwQrY/hbj8q4/xZaxpuUDDEd/6Vwf2jV8j31k9B30Z+XGseDNa06cQXFk+CoJKrwy+tdD8N/EUvwu8XadqrLKNOkPkX4X5t0Ldc/Thhn0r7J8TaFbTEk20bsowhKA7favmbx5osGFYWphSUuHwOUYMc4H+etezhMT7dO6PmcwwCwjVne59fWdpbGGL7PMsqSKHWRTwVIyD+Vb1tp5Pl+WSGzgkdzXDfs/SnX/hd4bv5h5hiiNqXzkExkpn8gOtenwaZLEzbW25bIB5z/hW73seLsTW9iVC4+YgdfQ0VqW1jJDEpL/vc4bnj8KKmyHc+NIt4bZkspUE7uea3dHmtQPs0gLvnIOMGubt9Q2WcYKkSHHzDt7V0GjeWf3snyS9FNdTdmQkdLoha51zTbe1eQbro+ZgZACpvbA7khf0ru9X+MehfDnVJbPWGnvL8Krz22nKJ3gzyFfBwrYxx2rnvhxbvfeIPLt4yLx4JfKI67/LbpWFrnw/8S3c13b6X4nuNHiZQS1oAkhkJ+cscfMCM9xzz7V4GNjCVZKptY+vyl1VRbpK7v8AP8WfRHgXx5ofjTRpNS01LhbaMbpBcJtePvyOa8k8f/He5k11dN0LwhqWogNj7VuXYfU+g+hNS+DrO78L2F5YveTvM0DRyTykfvgAME+p5PNc74f8AWfj7wje2OoMWcl4/N3uGj3EkSJgjDdOuf1rzYKlGTcvhPqKkMQ4Jw+Jg3i19S3LdWc1lcycFJFwM/UHFef+OdJtVBdkKi73fNnhJNpIP44/Su6074S2XgSQRxXk88UYUBZ3LAEdDknvWT4w0l9RtGt4WQTRyqyb+VJ9/wA/0rsw1SEaq5Njysbh6k6L9qtf1Oz/AGYFdPhk1gQP9Ev7hgikZVWIbJGc4yWAr2axdplKbTzkBj2rxf8AZ40WKw1bWLiyMj2psIF81sjzHZ3JyD3+X8K960yKNZ5Bu3A44x0r2oz5/eR8TiKHsp8rd2rfih8lsZRbptOFYbiDziitC3tpIw5yA4b9KKq5yWPgLRFBvQZFYxyDCKR0Oa7nTIFacIU2u3AGOMVyeiOrys7oWRWwCOxHcV1mi3pFwWLs0ec7SP0zXTPyBHd+FdQPh7WtPuocLKpMSMe25Sv9a9Aig02eOW+up8yM/GSAWz0H515dYyo15E2FkZBvQSDIBqz/AGfdarZQXdneRpPahg0dwSVViQA3HORz+deBmFPmlFs+1ySvGnCUd2XPEHiu28P61f219Z3UkzQhoXjjLwjJxgsARu9q5L4cfEO6sfETmCymTTLpn+0JeKFXr8pQ9Rz/APXqbRNQ1aeS9ttZ8PXUV1C3D28jXEc2DkMjIp4PH3gD7cVneLb3W0kaHStEwi7l+1XwNvEAOjFmO85z2TPHSuKNOFuR/mfTTxM9JWenSz/M9T8V61p9/aC4g+V8cAc/ga801FmM7uCd5UNz2Nauk2s1j4Qln1e6hkvgyw7LdSFL4zxuOe4HPpWDqtyElmVT85U9+QadCHI3Y48bW9pBJ6M9l+A1jaWfhC4itlZFku2Y7mLHJRT1PXrXqUNvHEAqgLg8nua4/wAAWcNv4V0WK1hjtoPscMgCAAZKDJ46knvXWwSsZgrYx6+te9D3IqJ+c4mftasprS7NAxzPPHGuFypy2eo9KKmhaUNGRjKg4z1oqznsfn/ZebJGI1QRN2OOvtW5oD3ME6q6gZzwK5eHXIzDE7y+Qg6segFOf4v6D4eIaQS3RAIwoC/qf8K6Un2Ez1G3SQsMPl+MBqS8v7nRbkXa5NtKwLFOMMDkofr1H4ivn3X/ANqO9V2TR9MggGch52MhH8hXnGr/ABq8Y6xeW015rNw9vFMsxsID5MDhTnaVXGRx3z61FWh7WNmdeGxMsPPmiz770S2h8RCNrWR4/NTezbyAR7e/41m+IreLRrgmRd2w/K5bIU+uDXk2jeINTtLO3bTr6axiuoY7mOG8jyDFIu5COh5B4I461Dq82t6uw+16lHJGoxst0Izxz1rxlhrSs2fdf2lendLU0k8TfadZup55CbeFQY1U/KZOmfeo9LN1r2swW8AaS4uJQoI/hBPJ/AZP4Vh2mluzwwRq8juwVY0UszEngKBySegHvX0Z8O/hgfCFit3foBqsygOCeIAf4M9M/wB4+vHbnqoYdznaK06niYjFckOabu3t6/5HjHgj4uWv7Onx58TfDvXLuU+BNQuEvdIu5GLf2TLcAOUbJ4hZ2cH+6cN0LV9jadaSuyeZIrAjcGUgqw9QRwR7ivyg+N3i1PHvxW8S63EwltJrow2xGcGGMCNPzC5/Gtj4YftG/EH4S7LbRtcefSjwdJ1RftVqMdlVjmP/AIAVr1alK790+V5u5+rMdx/pgRScg9MHpRXyj4K/4KJ+GNQayXxP4Zv9CuhhZbrTZBdwD/a2NtcD2G4/Wiub2c+wuZHxJrPjq7v5nKE7SSQD06+mawJJZbtt8khcse5qNITuxg4HJ561Mny4Gep5zXeYiFQoyflIGMn+lW9JtFm1CJJ8CIHfIuP4Rj5R7k8fjVNpOcr87g4VG7VYsXNvOGJJbOWYd/YUAfqL8MPhNafG79ln4XzGOJfEdroSta3C4Uy7ZJA0Ejf3TtG0k4U89Ca5HRPgFqWr3Ij021nvN6q4mIxa7T0f7QPkZD1BQtkA4zXiPif4ya5D+x98Mfhn4dmuLYalp2pXWv3dqxWb7FBezhLUMPuJIFcuR1VQvRmFZn7Lv7SKfs/fEyyj1S6upPBOsrDpWpWgy0dshbEF1EmTjyi2CF6ozDBIArmq4eNSSbbXp1PXw2LnSptJJ+vQ+8/APwE0bwBCt2+NQ1kJ89/ImFQkciFP4V7bidxHXGcV5N+1H48l8GfDjXLzTgyynFjbyIPuSSnbu/AZI98V9P8Aih2hs540cPkHayHII7EGvgL/AIKCeKRplz4P8DwEAw2z63fgNz5khMcKsPZFkYZ/vjHqe6MY042iedUnKcuabuz4xaNQwUZ2gY9aZcqNsfoGxz9KtTkS5kDEkcMB396iulZrdyBgqN2CeMisjEpyfeHr70U9jk5APP5H0oq9BXGhTEu5upPTGRTVYnIUbmx0B/nU7gPErAcgY69PxpseBIcDJK/jnNShjGgMKht5Zye3aiAl7gd/x706WMup6+vNJafNKTk8D/PaqDc+sfCtzp+l/sRyeKorONdfmub/AMLRXNxJwYnlOdg4xgXMxzzyBnsKvf8ABOTwlpHiL4veJZ9V06LUrnT9OMsDzqGFs5cKrhcYJJyBkYH4143rfjeJv2dvhd4Ntm8yS3vtY12/iBJUGafyrYMB3CRSt9GHrXd/sHePH8B/tO6JZM4aw8W21xotyn92Qr50DD38yEDHo5pc7ujqUbUz9LrCLbefY7thFDG26NmGAq4ztI5xgfh6c1+Rfx/+I3/C1/jL4t8Uq7SWV5fvHYhhgraxfuoAPT5EDfVj3NfoT+1v8Tj4E+EPia5s7swapdwHTLbnLCWc+XlcccKZHyOPk7Gvy12BI1RMBFAUYHQD8a0kczFCMAW7AYPX5qpmaa8DKg8mDoxz87ev+739/pVuRsFVcA5z9T/OoL9Rbq0sXLA4Yf3vQfXmsRCRIq7VVcYUCip1G1B2z056UVYEKBhaq7MWBwcdP1/GoGwtxHjPzZXmiioWwdRl05QqBz25p9v8quG52A4xRRQBc8KvLPp7yGVsoAik8lQpJwPQc17X+xpp8WsftbfDlLgZRL25vYwD914rOeVf1AooqOp3/ZfovyPVP+CjvieQ/EvQPDybo7OHTV1eVFwFeaQmIEfRY2/Fq+QsbpQg6tyc9OlFFbs4WMmXMHmHBHYen41XVTPqDIzEiDy85P3nfjP0AoopCLzhVLLjJUcZ6dqKKKAP/9k="/>
  <p:tag name="MMPROD_10014LOGO" val="/9j/4AAQSkZJRgABAQAAAQABAAD/2wBDAAMCAgMCAgMDAwMEAwMEBQgFBQQEBQoHBwYIDAoMDAsKCwsNDhIQDQ4RDgsLEBYQERMUFRUVDA8XGBYUGBIUFRT/2wBDAQMEBAUEBQkFBQkUDQsNFBQUFBQUFBQUFBQUFBQUFBQUFBQUFBQUFBQUFBQUFBQUFBQUFBQUFBQUFBQUFBQUFBT/wAARCAA0AG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KyeaZLOkABkbaCQoz6mnnrWbdgXbbmAMSuqL75IDH+n50ATpfl5GQx7WViMM3Wny3bQrlkAPpu5NVAAkhWUblBEcu7uP4W/pTT5YiCsDzlpXPJCAnA/HpQBdt75ZyisDHIy79hPOKsVwPij4keHvCOpLbajqQ/tgxiVbC0he4uACeB5aAkDHGTirvhr4teF/FN+mn2uoNbam4JWw1CF7adsf3UkALf8AAc1PMtrnK8XQUuVyV723W52NFRT3cNqAZpo4Qc4LsFzgZPX0AJ/CodM1ax1m3Nxp97b38AYr5ttKsi5HUZUkZqjf2kOblvqW6KoXOvaZZX8VjcajaW97NzHbSzqsj/RScmr9A4zjNtRd7BQTxRSHpQUNoooqwGXZkEL+Uu5zwOcY96qJbkKFkhZ1UYVQQFH69ferd3bi5hZD16g+9Ukby4UZoVkBOwg4DK2cYPrz3qAFaGZpEyjSRnKMHIztP88VynxO8R3Hw68A6rrEMQvJ7dAYhJ0aZnCRKR6bmBP0rqJExMGZVPlfMUQYG48KvvXKfEzwnN498A6tpBkEd/JFvt3zhQ6uHQn2DqAfaplfldtzkxfP9Xn7Lezt9xL8Pfh7a+CdGUtFJea7c/vr/VpSGnuJm5Ylic4zwB0wKv8AinwPZ+N9PnstStlVwPNtL9ABPaT4+WWNhyrA4PB/nXJXHxstLX4e3niVNDuNRk0qMnWLC3KJcWTIP3gZHIzg5PB5HIzWHbftK6Wnw2i+Ia6BfjQrstFAZbi3SZyrshAj35PKn7uTgZxW8cPKVP2kVpte637HCp4RYWztaxT1Zv8AhYlt8MbDxEqXs8WtXVhqaEfJNNbwzI+R6OY8kdMNiuv06wtfCPxludO0OxhsLK58Pm7ksrSMRRyTJPtVyoAG7aSufTHpWH8HYNP8afDDwz4xtfN1rUUvrvWBDZyLH/pMzSLLGd+B8u8jBI6Dmq3wp+Ovgr4v/F2/jsLXVtL8Uadp8lo1vqKoiSRLMPMChWbLK2O/Q0QwtZxk+X4d+66annUMLUcVN7yad3vZJK1zE8E+G9X13wpb6hd/DbR/FNzqafaZ9Xv9YRp5y3OcmIlMdAoPy4xXsfwmGsp4D06PXp47nUIzInnR3IuN8YdhHmQcMwXAJ7kGuc8Z/DbRdC03WNZbxBrnhvQo45Ly+0/S7wRW7AAs5VcEoW5yEK5J96qfAH4w+HvidoPk+DPDmpab4f0x/spmuo4oY4227tqqHLMeRk4/i60qVCq4uaXurRs3wGDqYereq9UrbrXVa2Sueu0h6V59p/xaPirXte03wno0muroU5tL68kuFt4RcAZMMZIJdgDycBRwM1d+HXxTsPiRc+IbS0sL7TrvQrsWN9BfIqsk20MVG1iGAz94cHqMitJUZxTk1ta/lfa6PoFOLdkdlRRRWRY89azdQBtmEiqWWR1yo/vAjH59K0j1pCM1AGbGQJgGBd0OSqD70h6/gOlK4eCNN8e2VCSp6qwJ5Gfp/KrCadDGWKhlLHJ+c8n86cbKJgQd+D23mgDxT9ozwVot38P/ABNr0lmBq9jpMzw30LNG7JtICuVxvHOMNmvEvg/4Mltf2VD4g0LwdJ4j8S3dne26XE90hS3QySIzxxs2chedqjJIr6E/aauPsHwQ8SaXYWN5qGoajata2tpY28k8jsxAJwoOABkkmuI/Zj8aRfDv9nvT9P1rSdattY0w3O/TP7LuDPMTK7oIxs+bcGA64z1xXv4a0cHorvmTt6I86eGpOprFd72W+xtfsWt4XtvglY6f4a1dtWltpnbUvNjMTxXL8suw8quMAeoGfUD5u8ayz/BL4gfDj4tafbE2GoG4h1LbyJGE0iSj2LQsCPdPavYP2QvCOufDTRfHvjLxbpd1oFrrd0lzb6dJCzXARTKxPlKC2T5gUDGTt6dKkTwgfjh+yXdeGk0+90/xFYiS5hs9StJIJEnSZ5EADAZDqSoIz972NdcakaWInd3jJpN+TTv9zZq05Qj0a2O/+M2qWfjs2/hOB3uLFdMk8R6iYzhGt41P2eNj6SS7Wx3WJvWuA/4J3nf8FtXJ6nWpcn/tjDVz4T6Pqvw2/Zj1DUfFUF9ceJtW0xoY7RLZ5LtYVhMdpbFAM5VTnpxvOe9cp+xtear4R+DHjbQLrS9W0jxHG1zf2a3FjLH52bZQpjLLhmDIfl68jjmoathp04O6Ukr9+7GvjTfY5tbn4k/sV+LteuRov/CUfD/Vr9rp50LErkn5iwz5UmCAdwKttHNfR3wD+JHgf4sJ4i8TeE457XUr2aA6vaXQ2yJKsW1CQCVwVXG5Tzt9RVX4O/Fo698KrVfH9vd6T4js7QQ6ta6rYvE1x8v+sRCv7wOvOFB5JGK8z/Yp+F2peHvEvjzxdLpV74f0DVZvs+kWF9GYpHgEjuHKHkABlUEjn5qitKFejN1FyzjZXW0vl19RwXLJJar8j6uooor546bjz1oooqBhRRRQAUUUVpdgFFFFIAooop3YBRRRSAXaKKKKgD//2Q=="/>
  <p:tag name="MMPROD_TAG_VCONFIG" val="PD94bWwgdmVyc2lvbj0iMS4wIiBlbmNvZGluZz0iVVRGLTgiPz4NCjxjb25maWd1cmF0aW9uPg0KCTxjb2xvcnM+DQoJCTx1aWNvbG9yIG5hbWU9InByaW1hcnkiIHZhbHVlPSIweDg4QUE5OSIvPg0KCQk8dWljb2xvciBuYW1lPSJnbG93IiB2YWx1ZT0iMHgzNUQzMzQiLz4NCgkJPHVpY29sb3IgbmFtZT0idGV4dCIgdmFsdWU9IjB4RkZGRkZGIi8+DQoJCTx1aWNvbG9yIG5hbWU9ImxpZ2h0IiB2YWx1ZT0iMHg2MDc4NkIiLz4NCgkJPHVpY29sb3IgbmFtZT0ic2hhZG93IiB2YWx1ZT0iMHgwMDAwMDAiLz4NCgkJPHVpY29sb3IgbmFtZT0iYmFja2dyb3VuZCIgdmFsdWU9IjB4Nzc5Mzg1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mYWxzZSIvPg0KCQk8dWlzaG93IG5hbWU9ImNvbXBhbnlsb2dvIiB2YWx1ZT0iZmFsc2UiLz4NCgkJPHVpc2hvdyBuYW1lPSJzaWRlYmFyIiB2YWx1ZT0idHJ1ZSIvPg0KCQk8dWlzaG93IG5hbWU9Im91dGxpbmUiIHZhbHVlPSJ0cnVlIi8+DQoJCTx1aXNob3cgbmFtZT0idGh1bWJuYWlsIiB2YWx1ZT0iZmFsc2UiLz4NCgkJPHVpc2hvdyBuYW1lPSJub3RlcyIgdmFsdWU9ImZhbHNlIi8+DQoJCTx1aXNob3cgbmFtZT0ic2VhcmNoIiB2YWx1ZT0iZmFsc2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U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T1VUTElORSIgdmFsdWU9IlBsYW4iLz4NCgkJPHVpdGV4dCBuYW1lPSJUQUJfVEhVTUIiIHZhbHVlPSIgTWluaWF0dXJlIi8+DQoJCTx1aXRleHQgbmFtZT0iVEFCX05PVEVTIiB2YWx1ZT0iTm90ZXMiLz4NCgkJPHVpdGV4dCBuYW1lPSJUQUJfU0VBUkNIIiB2YWx1ZT0iIENoZXJjaGVy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5vdGVzIGRlcyBkaWFwb3NpdGl2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k1vbnRyZXIgbCdlbmNhZHLDqSBhdXggcGFydGljaXBhbnRzIi8+DQoJCTx1aXRleHQgbmFtZT0iRE9DV1JBUF9USVRMRSIgdmFsdWU9IlBpw6hjZSBqb2ludGUgQnJlZXpl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TE9BRElORyIgdmFsdWU9IuODreODvOODieS4rSIvPg0KCQk8dWl0ZXh0IG5hbWU9IlNDUlVCQkFSU1RBVFVTX0JVRkZFUklORyIgdmFsdWU9IuODkOODg+ODleOCoeS4rSIvPg0KCQk8dWl0ZXh0IG5hbWU9IlNDUlVCQkFSU1RBVFVTX1FVRVNUSU9OIiB2YWx1ZT0i6LOq5ZWP44Gr562U44GI44Gm5LiL44GV44GEIi8+DQoJCTx1aXRleHQgbmFtZT0iU0NSVUJCQVJTVEFUVVNfUkVWSUVXUVVJWiIgdmFsdWU9IuOCr+OCpOOCuuOCkuODrOODk+ODpeODvOOBl+OBpuOBhOOBvuOBmSIvPg0KCQk8IS0tIHN1YnN0aXR1dGlvbjogJW0gPT0gbWludXRlcyByZW1haW5pbmcgLS0+DQoJCTwhLS0gc3Vic3RpdHV0aW9uOiAlcyA9PSBzZWNvbmRzIHJlbWFpbmluZyAtLT4NCgkJPHVpdGV4dCBuYW1lPSJFTEFQU0VEIiB2YWx1ZT0i5q6L44KKIDogJW0g5YiGICVzIOenkiIvPg0KCQk8dWl0ZXh0IG5hbWU9Ik5PVEZPVU5EIiB2YWx1ZT0i5L2V44KC6KaL44Gk44GL44KK44G+44Gb44KTIi8+DQoJCTx1aXRleHQgbmFtZT0iQVRUQUNITUVOVFMiIHZhbHVlPSLmt7vku5giLz4NCgkJPCEtLSBzdWJzdGl0dXRpb246ICVwID09IGN1cnJlbnQgc3BlYWtlcidzIHRpdGxlIC0tPg0KCQk8dWl0ZXh0IG5hbWU9IkJJT1dJTl9USVRMRSIgdmFsdWU9Iue1jOattCA6ICVwIi8+DQoJCTx1aXRleHQgbmFtZT0iQklPQlROX1RJVExFIiB2YWx1ZT0i57WM5q20Ii8+DQoJCTx1aXRleHQgbmFtZT0iRElWSURFUkJUTl9USVRMRSIgdmFsdWU9InwiLz4NCgkJPHVpdGV4dCBuYW1lPSJDT05UQUNUQlROX1RJVExFIiB2YWx1ZT0i44GK5ZWP44GE5ZCI44KP44Gb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OCteOCpOODieODkOODvOOCkuWPguWKoOiAheOBq+imi+OBm+OCiyIvPg0KCQk8dWl0ZXh0IG5hbWU9IkRPQ1dSQVBfVElUTEUiIHZhbHVlPSJCcmVlemU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ssLjsl6zsnpDsl5Dqsowg7IS466GcIOunieuMgCDrs7TsnbTquLAiLz4NCgkJPHVpdGV4dCBuYW1lPSJET0NXUkFQX1RJVExFIiB2YWx1ZT0iQnJlZXplIO2MjOydvCDssqjrtoAiLz4NCgkJPHVpdGV4dCBuYW1lPSJET0NXUkFQX01TRyIgdmFsdWU9IuuCtCDsu7Ttk6jthLDsl5Ag7KCA7J6lIi8+DQoJCTx1aXRleHQgbmFtZT0iRE9DV1JBUF9QUk9NUFQiIHZhbHVlPSLtgbTrpq3tlZjsl6wg64uk7Jq066Gc65OcIi8+DQoJPC9sYW5ndWFnZT4NCjwvY29uZmlndXJhdGlvbj4NCg=="/>
  <p:tag name="MMPROD_NEXTUNIQUEID" val="10008"/>
  <p:tag name="ARTICULATE_PROJECT_OPEN" val="0"/>
  <p:tag name="MMPROD_UIDATA" val="&lt;database version=&quot;6.0&quot;&gt;&lt;object type=&quot;1&quot; unique_id=&quot;10001&quot;&gt;&lt;property id=&quot;20141&quot; value=&quot;RD_ format&quot;/&gt;&lt;property id=&quot;20180&quot; value=&quot;1&quot;/&gt;&lt;property id=&quot;20181&quot; value=&quot;1&quot;/&gt;&lt;property id=&quot;20193&quot; value=&quot;-1&quot;/&gt;&lt;property id=&quot;20224&quot; value=&quot;C:\Documents and Settings\slobos\My Documents\My Breeze Presentations\RD_ format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4&quot; unique_id=&quot;10004&quot;&gt;&lt;object type=&quot;5&quot; unique_id=&quot;10013&quot;&gt;&lt;property id=&quot;20149&quot; value=&quot;Paul Biondi&quot;/&gt;&lt;property id=&quot;20150&quot; value=&quot;Vice President&quot;/&gt;&lt;property id=&quot;20151&quot; value=&quot;Biondi.jpg&quot;/&gt;&lt;property id=&quot;20159&quot; value=&quot;rdoplogo.jpg&quot;/&gt;&lt;/object&gt;&lt;object type=&quot;5&quot; unique_id=&quot;10014&quot;&gt;&lt;property id=&quot;20149&quot; value=&quot;David Boyko&quot;/&gt;&lt;property id=&quot;20150&quot; value=&quot;Senior Vice President, Global Medical Affairs&quot;/&gt;&lt;property id=&quot;20151&quot; value=&quot;BoykoSm.jpg&quot;/&gt;&lt;property id=&quot;20159&quot; value=&quot;onebmssm.jpg&quot;/&gt;&lt;/object&gt;&lt;/object&gt;&lt;object type=&quot;2&quot; unique_id=&quot;10005&quot;&gt;&lt;object type=&quot;3&quot; unique_id=&quot;10297&quot;&gt;&lt;property id=&quot;20148&quot; value=&quot;5&quot;/&gt;&lt;property id=&quot;20300&quot; value=&quot;Slide 1 - &amp;quot;Title of Presentation&amp;quot;&quot;/&gt;&lt;property id=&quot;20307&quot; value=&quot;1271&quot;/&gt;&lt;/object&gt;&lt;object type=&quot;3&quot; unique_id=&quot;10971&quot;&gt;&lt;property id=&quot;20148&quot; value=&quot;5&quot;/&gt;&lt;property id=&quot;20300&quot; value=&quot;Slide 2 - &amp;quot;Title&amp;quot;&quot;/&gt;&lt;property id=&quot;20307&quot; value=&quot;1293&quot;/&gt;&lt;/object&gt;&lt;object type=&quot;3&quot; unique_id=&quot;10972&quot;&gt;&lt;property id=&quot;20148&quot; value=&quot;5&quot;/&gt;&lt;property id=&quot;20300&quot; value=&quot;Slide 3 - &amp;quot;Bar graph&amp;quot;&quot;/&gt;&lt;property id=&quot;20307&quot; value=&quot;1294&quot;/&gt;&lt;/object&gt;&lt;object type=&quot;3&quot; unique_id=&quot;10973&quot;&gt;&lt;property id=&quot;20148&quot; value=&quot;5&quot;/&gt;&lt;property id=&quot;20300&quot; value=&quot;Slide 4 - &amp;quot;Pie chart&amp;quot;&quot;/&gt;&lt;property id=&quot;20307&quot; value=&quot;1295&quot;/&gt;&lt;/object&gt;&lt;object type=&quot;3&quot; unique_id=&quot;11256&quot;&gt;&lt;property id=&quot;20148&quot; value=&quot;5&quot;/&gt;&lt;property id=&quot;20300&quot; value=&quot;Slide 5 - &amp;quot;Table&amp;quot;&quot;/&gt;&lt;property id=&quot;20307&quot; value=&quot;1298&quot;/&gt;&lt;/object&gt;&lt;object type=&quot;3&quot; unique_id=&quot;11471&quot;&gt;&lt;property id=&quot;20148&quot; value=&quot;5&quot;/&gt;&lt;property id=&quot;20300&quot; value=&quot;Slide 6 - &amp;quot;Graphics&amp;quot;&quot;/&gt;&lt;property id=&quot;20307&quot; value=&quot;1301&quot;/&gt;&lt;/object&gt;&lt;object type=&quot;3&quot; unique_id=&quot;11472&quot;&gt;&lt;property id=&quot;20148&quot; value=&quot;5&quot;/&gt;&lt;property id=&quot;20300&quot; value=&quot;Slide 7&quot;/&gt;&lt;property id=&quot;20307&quot; value=&quot;1300&quot;/&gt;&lt;/object&gt;&lt;/object&gt;&lt;/object&gt;&lt;/database&gt;"/>
</p:tagLst>
</file>

<file path=ppt/theme/theme1.xml><?xml version="1.0" encoding="utf-8"?>
<a:theme xmlns:a="http://schemas.openxmlformats.org/drawingml/2006/main" name="BMS_White_template">
  <a:themeElements>
    <a:clrScheme name="BMS_White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MS_White_templat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MS_Whit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8">
        <a:dk1>
          <a:srgbClr val="80808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9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0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BDF53"/>
        </a:accent1>
        <a:accent2>
          <a:srgbClr val="CC3300"/>
        </a:accent2>
        <a:accent3>
          <a:srgbClr val="AAAAB8"/>
        </a:accent3>
        <a:accent4>
          <a:srgbClr val="DADADA"/>
        </a:accent4>
        <a:accent5>
          <a:srgbClr val="FDECB3"/>
        </a:accent5>
        <a:accent6>
          <a:srgbClr val="B92D00"/>
        </a:accent6>
        <a:hlink>
          <a:srgbClr val="33CCCC"/>
        </a:hlink>
        <a:folHlink>
          <a:srgbClr val="00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1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2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3">
        <a:dk1>
          <a:srgbClr val="000066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56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G_Tools_Rollout" id="{4BCA5AFC-B577-4A9C-90BA-B534750785C8}" vid="{4CDB6BA1-879C-4190-8C4E-B86AD9EA9FA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717AD26BB54428463ED26CB0D7E9E" ma:contentTypeVersion="3" ma:contentTypeDescription="Create a new document." ma:contentTypeScope="" ma:versionID="bf8986cc7c868353b5915001fefac32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19E58A6-6FDB-417D-B366-2AEECAC860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BEEAFA4-C65A-43C8-B565-5092855FE3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D02B40-73A0-49EC-984E-6E21484878D7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sharepoint/v3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DEG_Tools_Rollout</Template>
  <TotalTime>16080</TotalTime>
  <Words>1688</Words>
  <Application>Microsoft Office PowerPoint</Application>
  <PresentationFormat>On-screen Show (4:3)</PresentationFormat>
  <Paragraphs>303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Narrow</vt:lpstr>
      <vt:lpstr>Arial Unicode MS</vt:lpstr>
      <vt:lpstr>Wingdings</vt:lpstr>
      <vt:lpstr>BMS_White_template</vt:lpstr>
      <vt:lpstr>RNA-Seq Analysis in R DGE.Tools2 &amp; DGEobj Packages</vt:lpstr>
      <vt:lpstr>Outline</vt:lpstr>
      <vt:lpstr> Motivation</vt:lpstr>
      <vt:lpstr>DGEobj Overview</vt:lpstr>
      <vt:lpstr>Summarized Experiment structure</vt:lpstr>
      <vt:lpstr>DGE.Tools2 Package</vt:lpstr>
      <vt:lpstr>Getting Data Into a DGEobj</vt:lpstr>
      <vt:lpstr>Getting Data Into a DGEobj (2)</vt:lpstr>
      <vt:lpstr>How to annotate a DGEobj</vt:lpstr>
      <vt:lpstr>Limma Voom/lmFit pipeline (without DGE.Tools)</vt:lpstr>
      <vt:lpstr>DGE.Tools Pipeline</vt:lpstr>
      <vt:lpstr>DGE.Tools: DGE Pipeline Functions</vt:lpstr>
      <vt:lpstr>How to access data in DGEobj format</vt:lpstr>
      <vt:lpstr>Where do I find TPM, CPM or FPKM?</vt:lpstr>
      <vt:lpstr>DGEobj filtering and subsetting</vt:lpstr>
      <vt:lpstr>DGE.Tools: DGE Plotting Functions</vt:lpstr>
      <vt:lpstr>Inspecting a DGEobj</vt:lpstr>
      <vt:lpstr>DGEobj Extensibility</vt:lpstr>
      <vt:lpstr>JRTutil</vt:lpstr>
      <vt:lpstr>Installing DGEobj and other packages</vt:lpstr>
      <vt:lpstr>PowerPoint Presentation</vt:lpstr>
      <vt:lpstr>Using zFPKM to select expressed genes</vt:lpstr>
      <vt:lpstr>zFPKM Analysis</vt:lpstr>
      <vt:lpstr>Normalization:  F. runEdgeRNorm</vt:lpstr>
      <vt:lpstr>Fit Model:  F. runVoom</vt:lpstr>
      <vt:lpstr>Contrasts: F. runContrasts</vt:lpstr>
    </vt:vector>
  </TitlesOfParts>
  <Company>Bristol-Myers Squibb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DGE_Tools Rollout</dc:title>
  <dc:creator>Thompson, John</dc:creator>
  <cp:lastModifiedBy>Thompson, John</cp:lastModifiedBy>
  <cp:revision>287</cp:revision>
  <cp:lastPrinted>2003-06-17T16:44:48Z</cp:lastPrinted>
  <dcterms:created xsi:type="dcterms:W3CDTF">2015-08-17T00:00:10Z</dcterms:created>
  <dcterms:modified xsi:type="dcterms:W3CDTF">2019-03-11T17:04:30Z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-399282475</vt:i4>
  </property>
  <property fmtid="{D5CDD505-2E9C-101B-9397-08002B2CF9AE}" pid="3" name="_NewReviewCycle">
    <vt:lpwstr/>
  </property>
  <property fmtid="{D5CDD505-2E9C-101B-9397-08002B2CF9AE}" pid="4" name="_EmailSubject">
    <vt:lpwstr>PA templates page update</vt:lpwstr>
  </property>
  <property fmtid="{D5CDD505-2E9C-101B-9397-08002B2CF9AE}" pid="5" name="_AuthorEmail">
    <vt:lpwstr>Scott.Slobodzian@bms.com</vt:lpwstr>
  </property>
  <property fmtid="{D5CDD505-2E9C-101B-9397-08002B2CF9AE}" pid="6" name="_AuthorEmailDisplayName">
    <vt:lpwstr>Slobodzian, Scott</vt:lpwstr>
  </property>
</Properties>
</file>